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79" r:id="rId7"/>
    <p:sldId id="280" r:id="rId8"/>
    <p:sldId id="289" r:id="rId9"/>
    <p:sldId id="281" r:id="rId10"/>
    <p:sldId id="283" r:id="rId11"/>
    <p:sldId id="282" r:id="rId12"/>
    <p:sldId id="284" r:id="rId13"/>
    <p:sldId id="302" r:id="rId14"/>
    <p:sldId id="285" r:id="rId15"/>
    <p:sldId id="308" r:id="rId16"/>
    <p:sldId id="261" r:id="rId17"/>
    <p:sldId id="262" r:id="rId18"/>
    <p:sldId id="304" r:id="rId19"/>
    <p:sldId id="299" r:id="rId20"/>
    <p:sldId id="263" r:id="rId21"/>
    <p:sldId id="264" r:id="rId22"/>
    <p:sldId id="265" r:id="rId23"/>
    <p:sldId id="301" r:id="rId24"/>
    <p:sldId id="300" r:id="rId25"/>
    <p:sldId id="266" r:id="rId26"/>
    <p:sldId id="309" r:id="rId27"/>
    <p:sldId id="310" r:id="rId28"/>
    <p:sldId id="267" r:id="rId29"/>
    <p:sldId id="298" r:id="rId30"/>
    <p:sldId id="269" r:id="rId31"/>
    <p:sldId id="270" r:id="rId32"/>
    <p:sldId id="271" r:id="rId33"/>
    <p:sldId id="305" r:id="rId34"/>
    <p:sldId id="272" r:id="rId35"/>
    <p:sldId id="274" r:id="rId36"/>
    <p:sldId id="303" r:id="rId37"/>
    <p:sldId id="275" r:id="rId38"/>
    <p:sldId id="276" r:id="rId39"/>
    <p:sldId id="312" r:id="rId40"/>
    <p:sldId id="277" r:id="rId41"/>
    <p:sldId id="278" r:id="rId42"/>
    <p:sldId id="311" r:id="rId43"/>
    <p:sldId id="296" r:id="rId44"/>
    <p:sldId id="297" r:id="rId45"/>
    <p:sldId id="286" r:id="rId46"/>
    <p:sldId id="30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B4B"/>
    <a:srgbClr val="F5B60F"/>
    <a:srgbClr val="CD990F"/>
    <a:srgbClr val="C18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7"/>
    <p:restoredTop sz="88847"/>
  </p:normalViewPr>
  <p:slideViewPr>
    <p:cSldViewPr snapToGrid="0" snapToObjects="1">
      <p:cViewPr varScale="1">
        <p:scale>
          <a:sx n="117" d="100"/>
          <a:sy n="117" d="100"/>
        </p:scale>
        <p:origin x="1568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5/30/23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SnSRF</a:t>
            </a:r>
            <a:r>
              <a:rPr lang="en-US" dirty="0"/>
              <a:t> 2020 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 talks, ~140 registered participants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7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5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5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6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16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75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8/41 URM</a:t>
            </a:r>
            <a:r>
              <a:rPr lang="en-US" dirty="0"/>
              <a:t>  (19.51%)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9/41 Female</a:t>
            </a:r>
            <a:r>
              <a:rPr lang="en-US" dirty="0"/>
              <a:t>  (21.95%)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1/41 Disability</a:t>
            </a:r>
            <a:r>
              <a:rPr lang="en-US" dirty="0"/>
              <a:t>  (2.44%)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1/41 First Gen</a:t>
            </a:r>
            <a:r>
              <a:rPr lang="en-US" dirty="0"/>
              <a:t>  (2.44%). We didn’t start tracking first generation college student status until late in year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5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8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16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0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27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5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2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03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17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45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5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6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1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4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2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7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2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40908"/>
            <a:ext cx="12192000" cy="56122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B5273CA-61E9-EC47-BBD3-625727B3180E}" type="datetime1">
              <a:rPr lang="en-US" smtClean="0"/>
              <a:t>5/30/23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2849D90-43F3-B74D-A2C8-E50D1D1FD6D1}" type="datetime1">
              <a:rPr lang="en-US" smtClean="0"/>
              <a:t>5/30/23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80F6413-4EB9-654E-B743-91CAD96D5DF6}" type="datetime1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CCCDB8B-B9ED-5C4B-8083-7C775D3C2406}" type="datetime1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908"/>
            <a:ext cx="12192000" cy="56122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D7902D3-1DDA-274A-B440-97DBF408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</p:spPr>
        <p:txBody>
          <a:bodyPr/>
          <a:lstStyle/>
          <a:p>
            <a:fld id="{06531EFF-7DF6-D448-954C-B970DDD48C81}" type="datetime1">
              <a:rPr lang="en-US" smtClean="0"/>
              <a:t>5/30/23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2327060-E037-7F46-9E87-93EC6989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7D9E16B-0440-CD4A-AC6A-C7B01C70E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01484" y="6574413"/>
            <a:ext cx="914400" cy="228600"/>
          </a:xfrm>
        </p:spPr>
        <p:txBody>
          <a:bodyPr/>
          <a:lstStyle>
            <a:lvl1pPr>
              <a:defRPr sz="1400"/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35776F4-D67B-9549-A187-E123449A7C8D}" type="datetime1">
              <a:rPr lang="en-US" smtClean="0"/>
              <a:t>5/30/23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9DC6C2-AA02-3848-91F6-68997912E6A7}" type="datetime1">
              <a:rPr lang="en-US" smtClean="0"/>
              <a:t>5/30/23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742B1F2-83D8-8449-B14E-E17DE0FF2C3A}" type="datetime1">
              <a:rPr lang="en-US" smtClean="0"/>
              <a:t>5/30/23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13AC8A2-D15B-A645-934A-8507974964A3}" type="datetime1">
              <a:rPr lang="en-US" smtClean="0"/>
              <a:t>5/30/23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CC10822-5E17-AB43-B3C6-3880CDA8F71E}" type="datetime1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" y="6629400"/>
            <a:ext cx="2641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81EC011-B507-B24F-904C-7BD5B8B0E6F5}" type="datetime1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629400"/>
            <a:ext cx="7315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stor.org/stable/29774235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s://cimerproject.org/" TargetMode="Externa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tiff"/><Relationship Id="rId4" Type="http://schemas.openxmlformats.org/officeDocument/2006/relationships/hyperlink" Target="https://implicit.harvard.edu/implici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jpg"/><Relationship Id="rId18" Type="http://schemas.openxmlformats.org/officeDocument/2006/relationships/image" Target="../media/image75.png"/><Relationship Id="rId26" Type="http://schemas.openxmlformats.org/officeDocument/2006/relationships/image" Target="../media/image82.png"/><Relationship Id="rId39" Type="http://schemas.openxmlformats.org/officeDocument/2006/relationships/image" Target="../media/image95.jpeg"/><Relationship Id="rId21" Type="http://schemas.openxmlformats.org/officeDocument/2006/relationships/image" Target="../media/image77.jpeg"/><Relationship Id="rId34" Type="http://schemas.openxmlformats.org/officeDocument/2006/relationships/image" Target="../media/image90.jpg"/><Relationship Id="rId42" Type="http://schemas.openxmlformats.org/officeDocument/2006/relationships/image" Target="../media/image97.jpeg"/><Relationship Id="rId47" Type="http://schemas.openxmlformats.org/officeDocument/2006/relationships/image" Target="../media/image10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3.jp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8.tiff"/><Relationship Id="rId24" Type="http://schemas.openxmlformats.org/officeDocument/2006/relationships/image" Target="../media/image80.jpeg"/><Relationship Id="rId32" Type="http://schemas.openxmlformats.org/officeDocument/2006/relationships/image" Target="../media/image88.jpeg"/><Relationship Id="rId37" Type="http://schemas.openxmlformats.org/officeDocument/2006/relationships/image" Target="../media/image93.jpeg"/><Relationship Id="rId40" Type="http://schemas.openxmlformats.org/officeDocument/2006/relationships/image" Target="../media/image96.png"/><Relationship Id="rId45" Type="http://schemas.openxmlformats.org/officeDocument/2006/relationships/image" Target="../media/image99.jpeg"/><Relationship Id="rId5" Type="http://schemas.openxmlformats.org/officeDocument/2006/relationships/image" Target="../media/image63.png"/><Relationship Id="rId15" Type="http://schemas.openxmlformats.org/officeDocument/2006/relationships/image" Target="../media/image72.jpeg"/><Relationship Id="rId23" Type="http://schemas.openxmlformats.org/officeDocument/2006/relationships/image" Target="../media/image79.png"/><Relationship Id="rId28" Type="http://schemas.openxmlformats.org/officeDocument/2006/relationships/image" Target="../media/image84.jpeg"/><Relationship Id="rId36" Type="http://schemas.openxmlformats.org/officeDocument/2006/relationships/image" Target="../media/image92.jpeg"/><Relationship Id="rId10" Type="http://schemas.openxmlformats.org/officeDocument/2006/relationships/image" Target="../media/image67.png"/><Relationship Id="rId19" Type="http://schemas.microsoft.com/office/2007/relationships/hdphoto" Target="../media/hdphoto2.wdp"/><Relationship Id="rId31" Type="http://schemas.openxmlformats.org/officeDocument/2006/relationships/image" Target="../media/image87.jpeg"/><Relationship Id="rId44" Type="http://schemas.microsoft.com/office/2007/relationships/hdphoto" Target="../media/hdphoto4.wdp"/><Relationship Id="rId4" Type="http://schemas.openxmlformats.org/officeDocument/2006/relationships/image" Target="../media/image62.emf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8.jpeg"/><Relationship Id="rId27" Type="http://schemas.openxmlformats.org/officeDocument/2006/relationships/image" Target="../media/image83.png"/><Relationship Id="rId30" Type="http://schemas.openxmlformats.org/officeDocument/2006/relationships/image" Target="../media/image86.jpeg"/><Relationship Id="rId35" Type="http://schemas.openxmlformats.org/officeDocument/2006/relationships/image" Target="../media/image91.jpeg"/><Relationship Id="rId43" Type="http://schemas.openxmlformats.org/officeDocument/2006/relationships/image" Target="../media/image98.png"/><Relationship Id="rId8" Type="http://schemas.openxmlformats.org/officeDocument/2006/relationships/image" Target="../media/image65.jpeg"/><Relationship Id="rId3" Type="http://schemas.openxmlformats.org/officeDocument/2006/relationships/package" Target="../embeddings/Microsoft_Excel_Worksheet2.xlsx"/><Relationship Id="rId12" Type="http://schemas.openxmlformats.org/officeDocument/2006/relationships/image" Target="../media/image69.jpeg"/><Relationship Id="rId17" Type="http://schemas.openxmlformats.org/officeDocument/2006/relationships/image" Target="../media/image74.jpg"/><Relationship Id="rId25" Type="http://schemas.openxmlformats.org/officeDocument/2006/relationships/image" Target="../media/image81.png"/><Relationship Id="rId33" Type="http://schemas.openxmlformats.org/officeDocument/2006/relationships/image" Target="../media/image89.jpeg"/><Relationship Id="rId38" Type="http://schemas.openxmlformats.org/officeDocument/2006/relationships/image" Target="../media/image94.jpeg"/><Relationship Id="rId46" Type="http://schemas.openxmlformats.org/officeDocument/2006/relationships/image" Target="../media/image100.jpeg"/><Relationship Id="rId20" Type="http://schemas.openxmlformats.org/officeDocument/2006/relationships/image" Target="../media/image76.jpg"/><Relationship Id="rId41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4.jpg"/><Relationship Id="rId7" Type="http://schemas.openxmlformats.org/officeDocument/2006/relationships/image" Target="../media/image118.jpeg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image" Target="../media/image121.jpe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p.org/statistics/reports/women-among-physics-and-astronomy-facult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5" Type="http://schemas.openxmlformats.org/officeDocument/2006/relationships/package" Target="../embeddings/Microsoft_Excel_Worksheet3.xlsx"/><Relationship Id="rId4" Type="http://schemas.openxmlformats.org/officeDocument/2006/relationships/hyperlink" Target="https://www.aip.org/statistics/reports/trends-physics-phds-171819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ip.org/statistics/reports/trends-physics-phds-171819" TargetMode="External"/><Relationship Id="rId5" Type="http://schemas.openxmlformats.org/officeDocument/2006/relationships/hyperlink" Target="http://www.aip.org/statistics/reports/women-among-physics-and-astronomy-faculty" TargetMode="External"/><Relationship Id="rId4" Type="http://schemas.openxmlformats.org/officeDocument/2006/relationships/image" Target="../media/image13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B9134A-5826-E14A-BC71-AA82FD87F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9632" y="2512711"/>
            <a:ext cx="7712736" cy="2268045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Team Science, Education, and Diversity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Melissa A. Hines</a:t>
            </a:r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710193-BBC9-5E42-9502-4B84DAD2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goals &amp; Shared recognition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A0D3C-5659-8C46-B79C-7DECC6D15FA8}"/>
              </a:ext>
            </a:extLst>
          </p:cNvPr>
          <p:cNvSpPr txBox="1"/>
          <p:nvPr/>
        </p:nvSpPr>
        <p:spPr>
          <a:xfrm>
            <a:off x="1403873" y="1082221"/>
            <a:ext cx="3777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Communicating broader impacts &amp; needs to new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224D3-4D5B-B04C-A69F-B09D508E6860}"/>
              </a:ext>
            </a:extLst>
          </p:cNvPr>
          <p:cNvSpPr txBox="1"/>
          <p:nvPr/>
        </p:nvSpPr>
        <p:spPr>
          <a:xfrm>
            <a:off x="1178953" y="1858787"/>
            <a:ext cx="459737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Frequent talks from industry and national labs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Industry participation at annual symposium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Pedagogy talks at Annual Meeting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• International Workshops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607E0F-42BC-E647-860B-D274892E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6" y="3777070"/>
            <a:ext cx="4167039" cy="2458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303CA5-67D2-D34D-B1EC-7C1E7E38B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04" y="3139026"/>
            <a:ext cx="1307435" cy="13074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E592C4-0F0B-E345-AACD-8B777689788D}"/>
              </a:ext>
            </a:extLst>
          </p:cNvPr>
          <p:cNvSpPr txBox="1"/>
          <p:nvPr/>
        </p:nvSpPr>
        <p:spPr>
          <a:xfrm>
            <a:off x="324530" y="6319050"/>
            <a:ext cx="5729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FELs in Future Semiconductor Fabs? — Erik 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</a:rPr>
              <a:t>Hosler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 (GlobalFoundries)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AC3503-0C2A-774F-9E15-748889C7D138}"/>
              </a:ext>
            </a:extLst>
          </p:cNvPr>
          <p:cNvGrpSpPr/>
          <p:nvPr/>
        </p:nvGrpSpPr>
        <p:grpSpPr>
          <a:xfrm>
            <a:off x="6359014" y="1082221"/>
            <a:ext cx="5274186" cy="5527509"/>
            <a:chOff x="6359014" y="1082221"/>
            <a:chExt cx="5274186" cy="55275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A0F66F-F494-B94B-A2C0-2097048B0887}"/>
                </a:ext>
              </a:extLst>
            </p:cNvPr>
            <p:cNvSpPr txBox="1"/>
            <p:nvPr/>
          </p:nvSpPr>
          <p:spPr>
            <a:xfrm>
              <a:off x="7402093" y="1082221"/>
              <a:ext cx="3549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  <a:t>Making CBB a truly</a:t>
              </a:r>
              <a:b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</a:br>
              <a:r>
                <a:rPr lang="en-US" b="1" dirty="0">
                  <a:solidFill>
                    <a:schemeClr val="bg1">
                      <a:lumMod val="10000"/>
                    </a:schemeClr>
                  </a:solidFill>
                </a:rPr>
                <a:t>multi-institutional center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38609D-A6D4-0F47-9E31-C6D77029D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6965" y="3287075"/>
              <a:ext cx="4006509" cy="2426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26952F-8214-CB46-81E4-80BB6D19C4BD}"/>
                </a:ext>
              </a:extLst>
            </p:cNvPr>
            <p:cNvSpPr txBox="1"/>
            <p:nvPr/>
          </p:nvSpPr>
          <p:spPr>
            <a:xfrm>
              <a:off x="7402093" y="6024955"/>
              <a:ext cx="4098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Multi-PI authorship on 53% of manuscripts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so far in 2023!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CE659C-F4FE-DF41-B894-770F921599F3}"/>
                </a:ext>
              </a:extLst>
            </p:cNvPr>
            <p:cNvSpPr txBox="1"/>
            <p:nvPr/>
          </p:nvSpPr>
          <p:spPr>
            <a:xfrm>
              <a:off x="7035823" y="1847481"/>
              <a:ext cx="4597377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• Rotating venue for seminars, symposia, etc.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• Student/postdoc research visits</a:t>
              </a:r>
            </a:p>
            <a:p>
              <a:pPr>
                <a:spcAft>
                  <a:spcPts val="500"/>
                </a:spcAft>
              </a:pPr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• </a:t>
              </a:r>
              <a:r>
                <a:rPr lang="en-US" sz="1600" i="1" dirty="0">
                  <a:solidFill>
                    <a:schemeClr val="bg1">
                      <a:lumMod val="10000"/>
                    </a:schemeClr>
                  </a:solidFill>
                </a:rPr>
                <a:t>CBB Weekly News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895100-6DE5-1544-A79F-BC80F4FA40F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014" y="1935864"/>
              <a:ext cx="0" cy="3531285"/>
            </a:xfrm>
            <a:prstGeom prst="line">
              <a:avLst/>
            </a:prstGeom>
            <a:noFill/>
            <a:ln w="28575" cap="flat" cmpd="sng" algn="ctr">
              <a:solidFill>
                <a:srgbClr val="B42D25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713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C84D-7C95-C34E-AC77-F0138565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Science Objectives and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9916-9677-BF41-8764-A2CD0A4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5BFC-8E77-0841-9F9F-E500120CE4FD}"/>
              </a:ext>
            </a:extLst>
          </p:cNvPr>
          <p:cNvSpPr txBox="1"/>
          <p:nvPr/>
        </p:nvSpPr>
        <p:spPr>
          <a:xfrm>
            <a:off x="1094264" y="2401896"/>
            <a:ext cx="813749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1. Effective communication practices across all aspects of research and administration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2. Shared goals and shared recognition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3. Strong leadership and transparent decision making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5829-1374-B249-B4E7-627B35A8C8FB}"/>
              </a:ext>
            </a:extLst>
          </p:cNvPr>
          <p:cNvSpPr/>
          <p:nvPr/>
        </p:nvSpPr>
        <p:spPr>
          <a:xfrm>
            <a:off x="1178414" y="3738132"/>
            <a:ext cx="8243561" cy="472150"/>
          </a:xfrm>
          <a:prstGeom prst="rect">
            <a:avLst/>
          </a:prstGeom>
          <a:solidFill>
            <a:srgbClr val="B31B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92E86-5F07-A848-8616-619A358DE388}"/>
              </a:ext>
            </a:extLst>
          </p:cNvPr>
          <p:cNvSpPr txBox="1"/>
          <p:nvPr/>
        </p:nvSpPr>
        <p:spPr>
          <a:xfrm>
            <a:off x="1094264" y="973777"/>
            <a:ext cx="1035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4963" indent="-1597025"/>
            <a:r>
              <a:rPr lang="en-US" sz="24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Objective: Use team science to enable all participants — faculty, postdocs, and students — to be successful in convergence research.</a:t>
            </a:r>
          </a:p>
        </p:txBody>
      </p:sp>
    </p:spTree>
    <p:extLst>
      <p:ext uri="{BB962C8B-B14F-4D97-AF65-F5344CB8AC3E}">
        <p14:creationId xmlns:p14="http://schemas.microsoft.com/office/powerpoint/2010/main" val="2902942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2C2329-AACD-EE46-A03C-B783DA27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Strong leadership &amp; Transparent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9D6AE-F82B-B44D-86EA-25A29375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01484" y="6432897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03199-E8DD-3E4B-B1E8-6443B1F35522}"/>
              </a:ext>
            </a:extLst>
          </p:cNvPr>
          <p:cNvSpPr txBox="1"/>
          <p:nvPr/>
        </p:nvSpPr>
        <p:spPr>
          <a:xfrm>
            <a:off x="1466388" y="2302482"/>
            <a:ext cx="31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Transparent processes for decision making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6286E-6924-C64A-8E9B-CA3FF21615F5}"/>
              </a:ext>
            </a:extLst>
          </p:cNvPr>
          <p:cNvSpPr txBox="1"/>
          <p:nvPr/>
        </p:nvSpPr>
        <p:spPr>
          <a:xfrm>
            <a:off x="1370134" y="3044421"/>
            <a:ext cx="358286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Annual reports from everyone</a:t>
            </a:r>
          </a:p>
          <a:p>
            <a:pPr defTabSz="914400">
              <a:defRPr/>
            </a:pP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   (Faculty, PDs, and GSs)</a:t>
            </a:r>
            <a:b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E">
                  <a:lumMod val="10000"/>
                </a:srgbClr>
              </a:solidFill>
              <a:effectLst/>
              <a:uLnTx/>
              <a:uFillTx/>
            </a:endParaRPr>
          </a:p>
          <a:p>
            <a:pPr defTabSz="914400"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Annual oral proposal + Q&amp;A for each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project (≤ 1 FTE) to entire theme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during Annual Collaboration Day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</a:t>
            </a:r>
            <a:endParaRPr lang="en-US" sz="1600" kern="0" dirty="0">
              <a:solidFill>
                <a:srgbClr val="FFFFFE">
                  <a:lumMod val="10000"/>
                </a:srgb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Annual written proposal for each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</a:rPr>
              <a:t>   project submitted to Director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srgbClr val="FFFFFE">
                  <a:lumMod val="10000"/>
                </a:srgb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Written evaluation of each proposal</a:t>
            </a:r>
            <a:b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</a:b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   by unconflicted evaluators</a:t>
            </a:r>
            <a:b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</a:br>
            <a:r>
              <a:rPr lang="en-US" sz="1600" kern="0" dirty="0">
                <a:solidFill>
                  <a:srgbClr val="FFFFFE">
                    <a:lumMod val="10000"/>
                  </a:srgbClr>
                </a:solidFill>
              </a:rPr>
              <a:t>   assigned by Director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E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D32B5-5CB0-8547-B230-3B7621A9EA7D}"/>
              </a:ext>
            </a:extLst>
          </p:cNvPr>
          <p:cNvSpPr/>
          <p:nvPr/>
        </p:nvSpPr>
        <p:spPr>
          <a:xfrm>
            <a:off x="3226892" y="1187123"/>
            <a:ext cx="4861259" cy="916015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Oversight by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 and Executive Committee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950F8-D76F-724A-9017-514569D4EFF4}"/>
              </a:ext>
            </a:extLst>
          </p:cNvPr>
          <p:cNvGrpSpPr/>
          <p:nvPr/>
        </p:nvGrpSpPr>
        <p:grpSpPr>
          <a:xfrm>
            <a:off x="5954753" y="2302482"/>
            <a:ext cx="5882383" cy="3774796"/>
            <a:chOff x="5954753" y="2443998"/>
            <a:chExt cx="5882383" cy="37747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9C3970-3B13-8440-A71D-BC1AA3DBF246}"/>
                </a:ext>
              </a:extLst>
            </p:cNvPr>
            <p:cNvSpPr txBox="1"/>
            <p:nvPr/>
          </p:nvSpPr>
          <p:spPr>
            <a:xfrm>
              <a:off x="6857707" y="2443998"/>
              <a:ext cx="3404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Clearly defined expectations, roles, and responsibilities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C8A7E8-466E-3540-B902-440384A22035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53" y="2973385"/>
              <a:ext cx="0" cy="2406324"/>
            </a:xfrm>
            <a:prstGeom prst="line">
              <a:avLst/>
            </a:prstGeom>
            <a:noFill/>
            <a:ln w="28575" cap="flat" cmpd="sng" algn="ctr">
              <a:solidFill>
                <a:srgbClr val="B42D25"/>
              </a:solidFill>
              <a:prstDash val="soli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8CFADA-0090-BA45-8601-A3B9DCD7CDA7}"/>
                </a:ext>
              </a:extLst>
            </p:cNvPr>
            <p:cNvSpPr txBox="1"/>
            <p:nvPr/>
          </p:nvSpPr>
          <p:spPr>
            <a:xfrm>
              <a:off x="6496754" y="3153862"/>
              <a:ext cx="3874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Onboarding process for new participants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   (Faculty, PDs, and GSs)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E96741-C1A5-AF4D-AC50-FE9DAC4933C6}"/>
                </a:ext>
              </a:extLst>
            </p:cNvPr>
            <p:cNvSpPr txBox="1"/>
            <p:nvPr/>
          </p:nvSpPr>
          <p:spPr>
            <a:xfrm>
              <a:off x="6496754" y="3779502"/>
              <a:ext cx="3874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CBB Handbook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0FCBC0-4A06-FE48-97E8-353B054F5616}"/>
                </a:ext>
              </a:extLst>
            </p:cNvPr>
            <p:cNvSpPr txBox="1"/>
            <p:nvPr/>
          </p:nvSpPr>
          <p:spPr>
            <a:xfrm>
              <a:off x="6496754" y="4223834"/>
              <a:ext cx="3874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Reminders in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 CBB Weekly News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60C581-F0FE-A547-BDFA-C3B6AA41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07167">
              <a:off x="9988711" y="3834549"/>
              <a:ext cx="1848425" cy="238424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41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2C2329-AACD-EE46-A03C-B783DA27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Is Team Science Working?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9D6AE-F82B-B44D-86EA-25A29375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2EA6F0-5445-2767-F857-F6718FE7E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77" y="668391"/>
            <a:ext cx="8918135" cy="52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5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60769A-D69F-A14B-9640-7BC97A03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All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4EA1F-F218-8A42-B7D7-CDE9194D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2CADFF-8A1B-3E4B-88BD-5046FE94EE21}"/>
              </a:ext>
            </a:extLst>
          </p:cNvPr>
          <p:cNvGrpSpPr/>
          <p:nvPr/>
        </p:nvGrpSpPr>
        <p:grpSpPr>
          <a:xfrm>
            <a:off x="7766564" y="1088523"/>
            <a:ext cx="3866636" cy="2474345"/>
            <a:chOff x="5298083" y="987976"/>
            <a:chExt cx="3866636" cy="24743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465F13-C9FF-CD4A-AD33-C9ACE38BF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0606" y="987976"/>
              <a:ext cx="1546334" cy="19329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F2B69D-53BB-264C-8BD6-1F2C29CC491D}"/>
                </a:ext>
              </a:extLst>
            </p:cNvPr>
            <p:cNvSpPr txBox="1"/>
            <p:nvPr/>
          </p:nvSpPr>
          <p:spPr>
            <a:xfrm>
              <a:off x="5298083" y="2877546"/>
              <a:ext cx="38666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Meltem</a:t>
              </a:r>
              <a:r>
                <a:rPr lang="en-US" sz="1600" dirty="0"/>
                <a:t> </a:t>
              </a:r>
              <a:r>
                <a:rPr lang="en-US" sz="1600" dirty="0" err="1"/>
                <a:t>Alemdar</a:t>
              </a:r>
              <a:r>
                <a:rPr lang="en-US" sz="1600" dirty="0"/>
                <a:t> and </a:t>
              </a:r>
              <a:r>
                <a:rPr lang="en-US" sz="1600" dirty="0" err="1"/>
                <a:t>Lizanne</a:t>
              </a:r>
              <a:r>
                <a:rPr lang="en-US" sz="1600" dirty="0"/>
                <a:t> DeStefano</a:t>
              </a:r>
            </a:p>
            <a:p>
              <a:pPr algn="ctr"/>
              <a:r>
                <a:rPr lang="en-US" sz="1600" dirty="0"/>
                <a:t>Georgia Tech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E46269B-C885-3F49-8737-FFAD89800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862" y="998979"/>
              <a:ext cx="1546334" cy="193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408547-DEF6-DF4A-8D49-0BF91CBCCF07}"/>
              </a:ext>
            </a:extLst>
          </p:cNvPr>
          <p:cNvSpPr txBox="1"/>
          <p:nvPr/>
        </p:nvSpPr>
        <p:spPr>
          <a:xfrm>
            <a:off x="728948" y="1406504"/>
            <a:ext cx="706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Four key questions: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1F432-21FD-2342-B74B-4C5150E1280B}"/>
              </a:ext>
            </a:extLst>
          </p:cNvPr>
          <p:cNvSpPr txBox="1"/>
          <p:nvPr/>
        </p:nvSpPr>
        <p:spPr>
          <a:xfrm>
            <a:off x="1018881" y="2046918"/>
            <a:ext cx="8166538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Implementation</a:t>
            </a:r>
            <a:r>
              <a:rPr lang="en-US" dirty="0"/>
              <a:t> (Formative): Is the Center</a:t>
            </a:r>
            <a:br>
              <a:rPr lang="en-US" dirty="0"/>
            </a:br>
            <a:r>
              <a:rPr lang="en-US" dirty="0"/>
              <a:t>attaining its long and short term goals? 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Effectiveness</a:t>
            </a:r>
            <a:r>
              <a:rPr lang="en-US" dirty="0"/>
              <a:t>: Are key CBB </a:t>
            </a:r>
            <a:r>
              <a:rPr lang="en-US" b="1" dirty="0"/>
              <a:t>outputs</a:t>
            </a:r>
            <a:br>
              <a:rPr lang="en-US" b="1" dirty="0"/>
            </a:br>
            <a:r>
              <a:rPr lang="en-US" dirty="0"/>
              <a:t>(</a:t>
            </a:r>
            <a:r>
              <a:rPr lang="en-US" i="1" dirty="0"/>
              <a:t>e.g.,</a:t>
            </a:r>
            <a:r>
              <a:rPr lang="en-US" dirty="0"/>
              <a:t> recruitment, student training, professional</a:t>
            </a:r>
            <a:br>
              <a:rPr lang="en-US" dirty="0"/>
            </a:br>
            <a:r>
              <a:rPr lang="en-US" dirty="0"/>
              <a:t>development) operating effectively?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Impact</a:t>
            </a:r>
            <a:r>
              <a:rPr lang="en-US" dirty="0"/>
              <a:t>: What short term </a:t>
            </a:r>
            <a:r>
              <a:rPr lang="en-US" b="1" dirty="0"/>
              <a:t>outcomes </a:t>
            </a:r>
            <a:r>
              <a:rPr lang="en-US" dirty="0"/>
              <a:t>(</a:t>
            </a:r>
            <a:r>
              <a:rPr lang="en-US" i="1" dirty="0"/>
              <a:t>e.g.,</a:t>
            </a:r>
            <a:r>
              <a:rPr lang="en-US" dirty="0"/>
              <a:t> interdisciplinary team science competence, scientific knowledge, technical skills, retention, publication, awards) are associated with participation in CBB?  What is the value-added of participation in CBB?</a:t>
            </a:r>
          </a:p>
          <a:p>
            <a:pPr marL="342900" lvl="0" indent="-342900">
              <a:spcAft>
                <a:spcPts val="500"/>
              </a:spcAft>
              <a:buFont typeface="+mj-lt"/>
              <a:buAutoNum type="arabicPeriod"/>
            </a:pPr>
            <a:r>
              <a:rPr lang="en-US" b="1" dirty="0"/>
              <a:t>Institutionalization</a:t>
            </a:r>
            <a:r>
              <a:rPr lang="en-US" dirty="0"/>
              <a:t>: How and to what extent are elements of CBB becoming institutionalized at partner institutions? </a:t>
            </a:r>
          </a:p>
        </p:txBody>
      </p:sp>
    </p:spTree>
    <p:extLst>
      <p:ext uri="{BB962C8B-B14F-4D97-AF65-F5344CB8AC3E}">
        <p14:creationId xmlns:p14="http://schemas.microsoft.com/office/powerpoint/2010/main" val="112260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60769A-D69F-A14B-9640-7BC97A03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Dissemination of our Team Science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4EA1F-F218-8A42-B7D7-CDE9194D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D6F94-92BB-F185-67BE-FCBEDD083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62" y="1351946"/>
            <a:ext cx="6662237" cy="5111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5C1C9E-0C69-A62F-C747-90A9818EA3EC}"/>
              </a:ext>
            </a:extLst>
          </p:cNvPr>
          <p:cNvSpPr txBox="1"/>
          <p:nvPr/>
        </p:nvSpPr>
        <p:spPr>
          <a:xfrm>
            <a:off x="1333312" y="1198930"/>
            <a:ext cx="438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thru the NCI Team Science Toolkit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9C46E-D369-72E9-D1F5-09552A241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499" y="1834072"/>
            <a:ext cx="3396607" cy="43258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DA5C6D-780B-0ADB-7495-036D349C602D}"/>
              </a:ext>
            </a:extLst>
          </p:cNvPr>
          <p:cNvSpPr txBox="1"/>
          <p:nvPr/>
        </p:nvSpPr>
        <p:spPr>
          <a:xfrm>
            <a:off x="7582966" y="1097830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Through Conferences and</a:t>
            </a:r>
          </a:p>
          <a:p>
            <a:pPr algn="ctr"/>
            <a:r>
              <a:rPr lang="en-US" dirty="0"/>
              <a:t>Conference Proceedings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8ABB92-D5CF-4FAF-50A2-56BF8811B217}"/>
              </a:ext>
            </a:extLst>
          </p:cNvPr>
          <p:cNvSpPr txBox="1"/>
          <p:nvPr/>
        </p:nvSpPr>
        <p:spPr>
          <a:xfrm>
            <a:off x="7792792" y="6232491"/>
            <a:ext cx="296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AIP Conference Proceedings </a:t>
            </a:r>
            <a:r>
              <a:rPr lang="en-US" sz="1200" b="1" dirty="0"/>
              <a:t>2160</a:t>
            </a:r>
            <a:r>
              <a:rPr lang="en-US" sz="1200" dirty="0"/>
              <a:t>, 040008 (2019).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D1135B-6AD6-D8C9-1D22-62D8AAF5D8AC}"/>
              </a:ext>
            </a:extLst>
          </p:cNvPr>
          <p:cNvSpPr/>
          <p:nvPr/>
        </p:nvSpPr>
        <p:spPr>
          <a:xfrm>
            <a:off x="568307" y="4309239"/>
            <a:ext cx="5150069" cy="4939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4BCB0-6F1F-3446-9E7B-6C72EF4F9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23C89-779B-1040-B040-ECE0FA47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650A7-974E-5C4E-ACDB-302FB2F7A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997" y="1579553"/>
            <a:ext cx="5372100" cy="5278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94FB0-06D4-6D4C-A5BA-3F2D5432FF43}"/>
              </a:ext>
            </a:extLst>
          </p:cNvPr>
          <p:cNvSpPr txBox="1"/>
          <p:nvPr/>
        </p:nvSpPr>
        <p:spPr>
          <a:xfrm>
            <a:off x="827898" y="1044934"/>
            <a:ext cx="1003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Goal: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Produce the next generation of leaders in accelerator science and related fields</a:t>
            </a:r>
          </a:p>
        </p:txBody>
      </p:sp>
    </p:spTree>
    <p:extLst>
      <p:ext uri="{BB962C8B-B14F-4D97-AF65-F5344CB8AC3E}">
        <p14:creationId xmlns:p14="http://schemas.microsoft.com/office/powerpoint/2010/main" val="320976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8BCC8-43E2-6C48-A893-C238BB59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Exploration and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1AA97-7B72-8541-AC36-A20CE654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88502-DBFD-5148-B232-0B0FB71D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2" y="1928469"/>
            <a:ext cx="3239136" cy="2834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141CE-FC00-AB40-B77C-40BC54E60E2F}"/>
              </a:ext>
            </a:extLst>
          </p:cNvPr>
          <p:cNvSpPr txBox="1"/>
          <p:nvPr/>
        </p:nvSpPr>
        <p:spPr>
          <a:xfrm>
            <a:off x="106327" y="487383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Individual Development Planning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15C45-54F4-FE4C-AA57-9A14A441883B}"/>
              </a:ext>
            </a:extLst>
          </p:cNvPr>
          <p:cNvSpPr txBox="1"/>
          <p:nvPr/>
        </p:nvSpPr>
        <p:spPr>
          <a:xfrm>
            <a:off x="277044" y="998161"/>
            <a:ext cx="675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All CBB students are required to annually update their IDP and discuss with advisor.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BA999-FC8C-394B-B441-8A8D79D4A33F}"/>
              </a:ext>
            </a:extLst>
          </p:cNvPr>
          <p:cNvSpPr txBox="1"/>
          <p:nvPr/>
        </p:nvSpPr>
        <p:spPr>
          <a:xfrm>
            <a:off x="277044" y="5205665"/>
            <a:ext cx="343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http://</a:t>
            </a:r>
            <a:r>
              <a:rPr lang="en-US" dirty="0" err="1">
                <a:solidFill>
                  <a:schemeClr val="bg1">
                    <a:lumMod val="10000"/>
                  </a:schemeClr>
                </a:solidFill>
              </a:rPr>
              <a:t>myIDP.sciencecareers.org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D86A5-FE85-1D45-864E-EAEACC8603B3}"/>
              </a:ext>
            </a:extLst>
          </p:cNvPr>
          <p:cNvSpPr txBox="1"/>
          <p:nvPr/>
        </p:nvSpPr>
        <p:spPr>
          <a:xfrm>
            <a:off x="3887194" y="2092751"/>
            <a:ext cx="3366517" cy="331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Written plan that outlines career goals</a:t>
            </a:r>
          </a:p>
          <a:p>
            <a:pPr marL="165100" indent="-16510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Includes concrete steps to achieve these goals</a:t>
            </a:r>
          </a:p>
          <a:p>
            <a:pPr marL="165100" indent="-165100">
              <a:spcAft>
                <a:spcPts val="700"/>
              </a:spcAft>
              <a:buFont typeface="Arial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People who develop and implement strategies to pursue career-specific goals achieve greater career success as measured by salary, promotions, and level of responsibility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EC9D2F-E490-9949-A48E-FD21C2FD2FBA}"/>
              </a:ext>
            </a:extLst>
          </p:cNvPr>
          <p:cNvGrpSpPr/>
          <p:nvPr/>
        </p:nvGrpSpPr>
        <p:grpSpPr>
          <a:xfrm>
            <a:off x="7577959" y="1573015"/>
            <a:ext cx="4166985" cy="5005892"/>
            <a:chOff x="7577959" y="1573015"/>
            <a:chExt cx="4166985" cy="50058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A74D00-7BA0-7D44-8101-A5E7B025ED54}"/>
                </a:ext>
              </a:extLst>
            </p:cNvPr>
            <p:cNvGrpSpPr/>
            <p:nvPr/>
          </p:nvGrpSpPr>
          <p:grpSpPr>
            <a:xfrm>
              <a:off x="8198556" y="1573015"/>
              <a:ext cx="3546388" cy="5005892"/>
              <a:chOff x="8198556" y="1573015"/>
              <a:chExt cx="3546388" cy="500589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00B96AC-2E95-534D-A7D5-ADA0CD125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98556" y="1573015"/>
                <a:ext cx="2836022" cy="3670147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756C3FE-9A29-F246-883B-B4862A42D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89798">
                <a:off x="9014919" y="2609875"/>
                <a:ext cx="2730025" cy="3422036"/>
              </a:xfrm>
              <a:prstGeom prst="rect">
                <a:avLst/>
              </a:prstGeom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B073F8-4043-2C4C-855B-769B85F022E4}"/>
                  </a:ext>
                </a:extLst>
              </p:cNvPr>
              <p:cNvSpPr txBox="1"/>
              <p:nvPr/>
            </p:nvSpPr>
            <p:spPr>
              <a:xfrm rot="710128">
                <a:off x="8241311" y="5871021"/>
                <a:ext cx="28071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>
                        <a:lumMod val="10000"/>
                      </a:schemeClr>
                    </a:solidFill>
                  </a:rPr>
                  <a:t>Also career exploration</a:t>
                </a: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10000"/>
                      </a:schemeClr>
                    </a:solidFill>
                  </a:rPr>
                  <a:t>talks &amp; panels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B99801-9386-9042-9935-C5F64E4D24ED}"/>
                </a:ext>
              </a:extLst>
            </p:cNvPr>
            <p:cNvCxnSpPr/>
            <p:nvPr/>
          </p:nvCxnSpPr>
          <p:spPr>
            <a:xfrm>
              <a:off x="7577959" y="1573015"/>
              <a:ext cx="0" cy="437584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4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8BCC8-43E2-6C48-A893-C238BB59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2022: Field Trip to </a:t>
            </a:r>
            <a:r>
              <a:rPr lang="en-US" sz="3200" dirty="0" err="1"/>
              <a:t>RadiaBeam</a:t>
            </a:r>
            <a:r>
              <a:rPr lang="en-US" sz="3200" dirty="0"/>
              <a:t> in Santa Monica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1AA97-7B72-8541-AC36-A20CE654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F080AC8-AA06-81D3-1600-A360A1666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6" y="1308913"/>
            <a:ext cx="8948056" cy="54287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text, device, screenshot, miller&#10;&#10;Description automatically generated">
            <a:extLst>
              <a:ext uri="{FF2B5EF4-FFF2-40B4-BE49-F238E27FC236}">
                <a16:creationId xmlns:a16="http://schemas.microsoft.com/office/drawing/2014/main" id="{7197EE43-B5B1-3482-410F-59368FD98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983" y="2960814"/>
            <a:ext cx="4722929" cy="2865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A6B64-3851-F4FC-A587-866BD8D91CAF}"/>
              </a:ext>
            </a:extLst>
          </p:cNvPr>
          <p:cNvSpPr txBox="1"/>
          <p:nvPr/>
        </p:nvSpPr>
        <p:spPr>
          <a:xfrm>
            <a:off x="2307771" y="896514"/>
            <a:ext cx="722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RadiaBeam</a:t>
            </a:r>
            <a:r>
              <a:rPr lang="en-US" dirty="0"/>
              <a:t> — The one-stop shop for </a:t>
            </a:r>
            <a:r>
              <a:rPr lang="en-US" dirty="0" err="1"/>
              <a:t>linac</a:t>
            </a:r>
            <a:r>
              <a:rPr lang="en-US" dirty="0"/>
              <a:t> systems and components</a:t>
            </a:r>
          </a:p>
        </p:txBody>
      </p:sp>
    </p:spTree>
    <p:extLst>
      <p:ext uri="{BB962C8B-B14F-4D97-AF65-F5344CB8AC3E}">
        <p14:creationId xmlns:p14="http://schemas.microsoft.com/office/powerpoint/2010/main" val="3084905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CE9CD6-4286-214B-88D9-135A3A5A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Development Workshops (~2/yr)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71A96-7D37-ED45-A4F2-697CF42B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D4CE6-BDE8-C940-BF7E-6B5898465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56" y="1002677"/>
            <a:ext cx="3558834" cy="2556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359E99-B7D1-7E4C-9594-B8752AF45A8C}"/>
              </a:ext>
            </a:extLst>
          </p:cNvPr>
          <p:cNvSpPr txBox="1"/>
          <p:nvPr/>
        </p:nvSpPr>
        <p:spPr>
          <a:xfrm>
            <a:off x="1274737" y="1002677"/>
            <a:ext cx="3735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700"/>
              </a:spcAft>
            </a:pPr>
            <a:r>
              <a:rPr lang="en-US" sz="1400" b="1" dirty="0" err="1">
                <a:latin typeface="Trebuchet MS" panose="020B0703020202090204" pitchFamily="34" charset="0"/>
              </a:rPr>
              <a:t>Alda</a:t>
            </a:r>
            <a:r>
              <a:rPr lang="en-US" sz="1400" b="1" dirty="0">
                <a:latin typeface="Trebuchet MS" panose="020B0703020202090204" pitchFamily="34" charset="0"/>
              </a:rPr>
              <a:t> Workshop on Science Communication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37E6D1-EFC8-3E41-8325-614B34DD614F}"/>
              </a:ext>
            </a:extLst>
          </p:cNvPr>
          <p:cNvGrpSpPr/>
          <p:nvPr/>
        </p:nvGrpSpPr>
        <p:grpSpPr>
          <a:xfrm>
            <a:off x="1620050" y="3220870"/>
            <a:ext cx="3876673" cy="3645368"/>
            <a:chOff x="5129371" y="1434777"/>
            <a:chExt cx="3876673" cy="36453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CC01E0-0BEF-4341-B743-48B97C18323B}"/>
                </a:ext>
              </a:extLst>
            </p:cNvPr>
            <p:cNvSpPr txBox="1"/>
            <p:nvPr/>
          </p:nvSpPr>
          <p:spPr>
            <a:xfrm>
              <a:off x="5321300" y="4064482"/>
              <a:ext cx="36847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>
                      <a:lumMod val="10000"/>
                    </a:schemeClr>
                  </a:solidFill>
                </a:rPr>
                <a:t>Fostering Research Integrity</a:t>
              </a:r>
              <a:br>
                <a:rPr lang="en-US" sz="1600" b="1" dirty="0">
                  <a:solidFill>
                    <a:schemeClr val="bg1">
                      <a:lumMod val="10000"/>
                    </a:schemeClr>
                  </a:solidFill>
                </a:rPr>
              </a:br>
              <a:r>
                <a:rPr lang="en-US" sz="1600" b="1" dirty="0">
                  <a:solidFill>
                    <a:schemeClr val="bg1">
                      <a:lumMod val="10000"/>
                    </a:schemeClr>
                  </a:solidFill>
                </a:rPr>
                <a:t>Prof. C. K. </a:t>
              </a:r>
              <a:r>
                <a:rPr lang="en-US" sz="1600" b="1" dirty="0" err="1">
                  <a:solidFill>
                    <a:schemeClr val="bg1">
                      <a:lumMod val="10000"/>
                    </a:schemeClr>
                  </a:solidFill>
                </a:rPr>
                <a:t>Gunsalus</a:t>
              </a:r>
              <a:endParaRPr lang="en-US" sz="1600" b="1" dirty="0">
                <a:solidFill>
                  <a:schemeClr val="bg1">
                    <a:lumMod val="10000"/>
                  </a:schemeClr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bg1">
                      <a:lumMod val="10000"/>
                    </a:schemeClr>
                  </a:solidFill>
                </a:rPr>
                <a:t>Director of the National Center for Professional and Research Ethics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009E43-E309-0F4F-997A-804C3B042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699" y="1602972"/>
              <a:ext cx="2258653" cy="2413532"/>
            </a:xfrm>
            <a:prstGeom prst="rect">
              <a:avLst/>
            </a:prstGeom>
            <a:ln w="9525">
              <a:solidFill>
                <a:schemeClr val="bg1">
                  <a:lumMod val="1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AEDEAB-D935-FA48-BC79-AF7AB460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93906">
              <a:off x="5129371" y="1434777"/>
              <a:ext cx="1644940" cy="2540000"/>
            </a:xfrm>
            <a:prstGeom prst="rect">
              <a:avLst/>
            </a:prstGeom>
            <a:ln>
              <a:solidFill>
                <a:schemeClr val="bg1">
                  <a:lumMod val="10000"/>
                </a:schemeClr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3697C5-B1B3-CC41-9DDA-435964C94174}"/>
              </a:ext>
            </a:extLst>
          </p:cNvPr>
          <p:cNvSpPr txBox="1"/>
          <p:nvPr/>
        </p:nvSpPr>
        <p:spPr>
          <a:xfrm>
            <a:off x="5517886" y="2783258"/>
            <a:ext cx="3629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Evaluating Startup Ideas</a:t>
            </a:r>
          </a:p>
          <a:p>
            <a:pPr algn="ctr"/>
            <a:r>
              <a:rPr lang="en-US" sz="1400" b="1" dirty="0">
                <a:solidFill>
                  <a:schemeClr val="bg1">
                    <a:lumMod val="10000"/>
                  </a:schemeClr>
                </a:solidFill>
              </a:rPr>
              <a:t>Prof. Steve Kaplan and Starr Marcello</a:t>
            </a:r>
          </a:p>
          <a:p>
            <a:pPr algn="ctr"/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Polsky Center for Entrepreneurship and Innovation</a:t>
            </a:r>
          </a:p>
          <a:p>
            <a:pPr algn="ctr"/>
            <a:r>
              <a:rPr lang="en-US" sz="1200" dirty="0">
                <a:solidFill>
                  <a:schemeClr val="bg1">
                    <a:lumMod val="10000"/>
                  </a:schemeClr>
                </a:solidFill>
              </a:rPr>
              <a:t>Univ. of Chicago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807EA5-3417-9942-A7C0-5C41F0A62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94" y="934360"/>
            <a:ext cx="1474300" cy="176916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2475C4-98C3-0544-94D2-8E92BFFD9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273" y="957228"/>
            <a:ext cx="1374995" cy="176916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FD715F-6E23-B247-873A-A38E815F70D1}"/>
              </a:ext>
            </a:extLst>
          </p:cNvPr>
          <p:cNvSpPr txBox="1"/>
          <p:nvPr/>
        </p:nvSpPr>
        <p:spPr>
          <a:xfrm>
            <a:off x="6561195" y="4250392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Elevator Speech Workshop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F801BA-4D16-E449-BAF0-0B7E4FE66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270" y="4668482"/>
            <a:ext cx="2804347" cy="19466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riting to Win Integrated Reading and Writing Strategies">
            <a:extLst>
              <a:ext uri="{FF2B5EF4-FFF2-40B4-BE49-F238E27FC236}">
                <a16:creationId xmlns:a16="http://schemas.microsoft.com/office/drawing/2014/main" id="{3C8AB5B3-2AE6-5B4B-810E-D14765F84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609" y="2280711"/>
            <a:ext cx="18796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DCF872-3566-FB4D-836C-5FF68815A22F}"/>
              </a:ext>
            </a:extLst>
          </p:cNvPr>
          <p:cNvSpPr txBox="1"/>
          <p:nvPr/>
        </p:nvSpPr>
        <p:spPr>
          <a:xfrm>
            <a:off x="9920609" y="1634380"/>
            <a:ext cx="1655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Grant Writing</a:t>
            </a:r>
          </a:p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76482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83B01F-D9DD-1A4D-B5B3-6200F92D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B5BF-3B9D-6A4C-89FB-77BE5D6A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14943" y="6455228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C69A3-E586-814F-8249-2F72FF2C2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BFD77-98B0-014E-A4AF-3CE507FA0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6E35B-F072-5C41-99C7-5A80D6024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4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CE9CD6-4286-214B-88D9-135A3A5A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2022: The Problems with Scientific 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71A96-7D37-ED45-A4F2-697CF42B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E6F6DDE-87A1-EC7A-0EDF-FFB2D4A7D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90720"/>
            <a:ext cx="5655649" cy="49966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1B8629-B60B-2362-C9C0-378B73DEE455}"/>
              </a:ext>
            </a:extLst>
          </p:cNvPr>
          <p:cNvSpPr txBox="1"/>
          <p:nvPr/>
        </p:nvSpPr>
        <p:spPr>
          <a:xfrm>
            <a:off x="7130143" y="1020076"/>
            <a:ext cx="3668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rebuchet MS" panose="020B0703020202090204" pitchFamily="34" charset="0"/>
              </a:rPr>
              <a:t>Performing a “Have-</a:t>
            </a:r>
            <a:r>
              <a:rPr lang="en-US" sz="2000" b="1" dirty="0" err="1">
                <a:latin typeface="Trebuchet MS" panose="020B0703020202090204" pitchFamily="34" charset="0"/>
              </a:rPr>
              <a:t>ectomy</a:t>
            </a:r>
            <a:r>
              <a:rPr lang="en-US" sz="2000" b="1" dirty="0">
                <a:latin typeface="Trebuchet MS" panose="020B0703020202090204" pitchFamily="34" charset="0"/>
              </a:rPr>
              <a:t>”</a:t>
            </a:r>
          </a:p>
        </p:txBody>
      </p:sp>
      <p:pic>
        <p:nvPicPr>
          <p:cNvPr id="17" name="Picture 16" descr="A person standing in front of 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A936216-0A58-3B5C-AC97-AD7A0E613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44" y="1056845"/>
            <a:ext cx="5807480" cy="2724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784B55-95C9-7873-8454-F99D48696394}"/>
              </a:ext>
            </a:extLst>
          </p:cNvPr>
          <p:cNvSpPr txBox="1"/>
          <p:nvPr/>
        </p:nvSpPr>
        <p:spPr>
          <a:xfrm>
            <a:off x="1249658" y="3781681"/>
            <a:ext cx="37000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rebuchet MS" panose="020B0703020202090204" pitchFamily="34" charset="0"/>
              </a:rPr>
              <a:t>George D. </a:t>
            </a:r>
            <a:r>
              <a:rPr lang="en-US" sz="2000" b="1" dirty="0" err="1">
                <a:latin typeface="Trebuchet MS" panose="020B0703020202090204" pitchFamily="34" charset="0"/>
              </a:rPr>
              <a:t>Gopen</a:t>
            </a:r>
            <a:endParaRPr lang="en-US" sz="2000" b="1" dirty="0">
              <a:latin typeface="Trebuchet MS" panose="020B0703020202090204" pitchFamily="34" charset="0"/>
            </a:endParaRPr>
          </a:p>
          <a:p>
            <a:pPr algn="ctr"/>
            <a:r>
              <a:rPr lang="en-US" sz="1600" b="1" dirty="0">
                <a:latin typeface="Trebuchet MS" panose="020B0703020202090204" pitchFamily="34" charset="0"/>
              </a:rPr>
              <a:t>Professor of the Practice of Rhetoric</a:t>
            </a:r>
          </a:p>
          <a:p>
            <a:pPr algn="ctr"/>
            <a:r>
              <a:rPr lang="en-US" sz="1600" b="1" dirty="0">
                <a:latin typeface="Trebuchet MS" panose="020B0703020202090204" pitchFamily="34" charset="0"/>
              </a:rPr>
              <a:t>Duke University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D33043-D96D-FD43-8EFC-9963DA55AEDE}"/>
              </a:ext>
            </a:extLst>
          </p:cNvPr>
          <p:cNvSpPr txBox="1"/>
          <p:nvPr/>
        </p:nvSpPr>
        <p:spPr>
          <a:xfrm>
            <a:off x="580329" y="5048795"/>
            <a:ext cx="50616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rebuchet MS" panose="020B0703020202090204" pitchFamily="34" charset="0"/>
              </a:rPr>
              <a:t>Author of “The Science of Scientific Writing”</a:t>
            </a:r>
          </a:p>
          <a:p>
            <a:pPr algn="ctr"/>
            <a:r>
              <a:rPr lang="en-US" b="1" i="1" dirty="0">
                <a:latin typeface="Trebuchet MS" panose="020B0703020202090204" pitchFamily="34" charset="0"/>
              </a:rPr>
              <a:t>American Scientist </a:t>
            </a:r>
            <a:r>
              <a:rPr lang="en-US" b="1" dirty="0">
                <a:latin typeface="Trebuchet MS" panose="020B0703020202090204" pitchFamily="34" charset="0"/>
              </a:rPr>
              <a:t>78, 550 (1990)</a:t>
            </a:r>
          </a:p>
          <a:p>
            <a:pPr algn="ctr"/>
            <a:r>
              <a:rPr lang="en-US" sz="1400" b="1" dirty="0">
                <a:latin typeface="Trebuchet MS" panose="020B0703020202090204" pitchFamily="34" charset="0"/>
                <a:hlinkClick r:id="rId5"/>
              </a:rPr>
              <a:t>https://www.jstor.org/stable/29774235</a:t>
            </a:r>
            <a:endParaRPr lang="en-US" sz="1400" b="1" dirty="0">
              <a:latin typeface="Trebuchet MS" panose="020B070302020209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75EDF0-9775-C34F-3F3F-F376EC683B05}"/>
              </a:ext>
            </a:extLst>
          </p:cNvPr>
          <p:cNvSpPr/>
          <p:nvPr/>
        </p:nvSpPr>
        <p:spPr>
          <a:xfrm>
            <a:off x="1169869" y="2514601"/>
            <a:ext cx="9398233" cy="1900486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Also ran workshop on “Time Management for Projects” plus two half-day workshops on “</a:t>
            </a:r>
            <a:r>
              <a:rPr lang="en-US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Management for the Casual Project Manager</a:t>
            </a:r>
            <a:r>
              <a:rPr lang="en-US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Both based on </a:t>
            </a:r>
            <a:r>
              <a:rPr kumimoji="0" lang="en-US" sz="22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student request!</a:t>
            </a:r>
            <a:r>
              <a:rPr kumimoji="0" lang="en-US" sz="2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5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8B0ABE-19CC-594E-9CA2-CE6EF4CA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Case-Based Mentoring Workshops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BD0F6-7C15-4446-BE20-F7F77C39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8575F-9A6B-444C-AB2B-7E585DF4A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551" y="3386995"/>
            <a:ext cx="2354114" cy="241411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F3FD1-B39C-8643-8A24-3B588B9523B9}"/>
              </a:ext>
            </a:extLst>
          </p:cNvPr>
          <p:cNvSpPr txBox="1"/>
          <p:nvPr/>
        </p:nvSpPr>
        <p:spPr>
          <a:xfrm>
            <a:off x="1108298" y="5922118"/>
            <a:ext cx="31486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Prof. Pam Tolbert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Dept. of Organizational Behavior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Cornell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F4585-673F-9C48-A2C8-1AC805734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14" y="996603"/>
            <a:ext cx="6322796" cy="2350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DA9138-512D-720A-907B-5644E129674A}"/>
              </a:ext>
            </a:extLst>
          </p:cNvPr>
          <p:cNvGrpSpPr/>
          <p:nvPr/>
        </p:nvGrpSpPr>
        <p:grpSpPr>
          <a:xfrm>
            <a:off x="6607184" y="1250336"/>
            <a:ext cx="5392823" cy="5519774"/>
            <a:chOff x="6607184" y="1250336"/>
            <a:chExt cx="5392823" cy="55197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90CAF2-20DD-E44B-96E6-37F3CE20E1E1}"/>
                </a:ext>
              </a:extLst>
            </p:cNvPr>
            <p:cNvSpPr/>
            <p:nvPr/>
          </p:nvSpPr>
          <p:spPr>
            <a:xfrm>
              <a:off x="7347355" y="4803507"/>
              <a:ext cx="4197211" cy="1016164"/>
            </a:xfrm>
            <a:prstGeom prst="rect">
              <a:avLst/>
            </a:prstGeom>
            <a:gradFill rotWithShape="1">
              <a:gsLst>
                <a:gs pos="0">
                  <a:srgbClr val="B42D25">
                    <a:shade val="51000"/>
                    <a:satMod val="130000"/>
                  </a:srgbClr>
                </a:gs>
                <a:gs pos="80000">
                  <a:srgbClr val="B42D25">
                    <a:shade val="93000"/>
                    <a:satMod val="130000"/>
                  </a:srgbClr>
                </a:gs>
                <a:gs pos="100000">
                  <a:srgbClr val="B42D25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Workshops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NRMN,* CIMER,</a:t>
              </a:r>
              <a:r>
                <a:rPr lang="en-US" kern="0" baseline="30000" dirty="0">
                  <a:solidFill>
                    <a:srgbClr val="FFFFFE"/>
                  </a:solidFill>
                  <a:latin typeface="Arial"/>
                </a:rPr>
                <a:t>†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 and CIRTL</a:t>
              </a:r>
              <a:r>
                <a:rPr lang="en-US" kern="0" baseline="30000" dirty="0">
                  <a:solidFill>
                    <a:srgbClr val="FFFFFE"/>
                  </a:solidFill>
                  <a:latin typeface="Arial"/>
                </a:rPr>
                <a:t>‡</a:t>
              </a:r>
              <a:r>
                <a:rPr lang="en-US" kern="0" dirty="0">
                  <a:solidFill>
                    <a:srgbClr val="FFFFFE"/>
                  </a:solidFill>
                  <a:latin typeface="Arial"/>
                </a:rPr>
                <a:t>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based on case studies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F156E6-A774-E440-A971-23029561FCAB}"/>
                </a:ext>
              </a:extLst>
            </p:cNvPr>
            <p:cNvSpPr txBox="1"/>
            <p:nvPr/>
          </p:nvSpPr>
          <p:spPr>
            <a:xfrm>
              <a:off x="6833343" y="3971955"/>
              <a:ext cx="28600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Prof. </a:t>
              </a:r>
              <a:r>
                <a:rPr lang="en-US" sz="1400" dirty="0" err="1"/>
                <a:t>Kermin</a:t>
              </a:r>
              <a:r>
                <a:rPr lang="en-US" sz="1400" dirty="0"/>
                <a:t> Martínez-Hernández</a:t>
              </a:r>
            </a:p>
            <a:p>
              <a:pPr algn="ctr"/>
              <a:r>
                <a:rPr lang="en-US" sz="1400" dirty="0"/>
                <a:t>St. John Fisher College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1DF7C4-7D70-CD45-EDF1-40920D2951B2}"/>
                </a:ext>
              </a:extLst>
            </p:cNvPr>
            <p:cNvSpPr txBox="1"/>
            <p:nvPr/>
          </p:nvSpPr>
          <p:spPr>
            <a:xfrm>
              <a:off x="6607184" y="6031446"/>
              <a:ext cx="53928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*National Research Mentoring Network</a:t>
              </a:r>
            </a:p>
            <a:p>
              <a:r>
                <a:rPr lang="en-US" sz="1400" baseline="30000" dirty="0"/>
                <a:t>†</a:t>
              </a:r>
              <a:r>
                <a:rPr lang="en-US" sz="1400" b="0" i="0" u="none" strike="noStrike" dirty="0">
                  <a:effectLst/>
                  <a:latin typeface="arial" panose="020B0604020202020204" pitchFamily="34" charset="0"/>
                </a:rPr>
                <a:t>Center for the Improvement of Mentored Experience in Research</a:t>
              </a:r>
            </a:p>
            <a:p>
              <a:r>
                <a:rPr lang="en-US" sz="1400" b="0" i="0" u="none" strike="noStrike" baseline="30000" dirty="0">
                  <a:effectLst/>
                  <a:latin typeface="arial" panose="020B0604020202020204" pitchFamily="34" charset="0"/>
                </a:rPr>
                <a:t>‡</a:t>
              </a:r>
              <a:r>
                <a:rPr lang="en-US" sz="1400" b="0" i="0" u="none" strike="noStrike" dirty="0">
                  <a:effectLst/>
                  <a:latin typeface="arial" panose="020B0604020202020204" pitchFamily="34" charset="0"/>
                </a:rPr>
                <a:t>Center for the Integration of Teaching, Research, and Learning</a:t>
              </a:r>
              <a:endParaRPr lang="en-US" sz="1400" b="0" i="0" strike="noStrike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1026" name="Picture 2" descr="Contacts – Future Professors Institute">
              <a:extLst>
                <a:ext uri="{FF2B5EF4-FFF2-40B4-BE49-F238E27FC236}">
                  <a16:creationId xmlns:a16="http://schemas.microsoft.com/office/drawing/2014/main" id="{D4BAEFDD-07C6-6AE7-9355-96301D69BA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33177" y="1250336"/>
              <a:ext cx="1780988" cy="2701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960C3-467D-FBA7-A8E9-34A63CB3155D}"/>
                </a:ext>
              </a:extLst>
            </p:cNvPr>
            <p:cNvSpPr txBox="1"/>
            <p:nvPr/>
          </p:nvSpPr>
          <p:spPr>
            <a:xfrm>
              <a:off x="9776763" y="3971955"/>
              <a:ext cx="1697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Dr. Colleen McLinn</a:t>
              </a:r>
            </a:p>
            <a:p>
              <a:pPr algn="ctr"/>
              <a:r>
                <a:rPr lang="en-US" sz="1400" dirty="0"/>
                <a:t>Cornell University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63A12A-5AD5-EC4E-8B86-07EF382BF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388" y="1263956"/>
              <a:ext cx="1789988" cy="2731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0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flection Assignment">
            <a:extLst>
              <a:ext uri="{FF2B5EF4-FFF2-40B4-BE49-F238E27FC236}">
                <a16:creationId xmlns:a16="http://schemas.microsoft.com/office/drawing/2014/main" id="{0BB48568-3B74-C34A-A94E-D559C9D4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139" y="1065628"/>
            <a:ext cx="42291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91E76C-8000-9B4D-8C74-90CD825D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Diversity, Equity, and Inclusion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25D74-8BA7-2248-9DA2-A9FFF9F6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E1A02-C95E-1546-9EC3-759F7632A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8" y="1065628"/>
            <a:ext cx="2732498" cy="20250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C0527-685E-2B44-A390-290705B6EB79}"/>
              </a:ext>
            </a:extLst>
          </p:cNvPr>
          <p:cNvSpPr txBox="1"/>
          <p:nvPr/>
        </p:nvSpPr>
        <p:spPr>
          <a:xfrm>
            <a:off x="160773" y="3153900"/>
            <a:ext cx="3346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https://implicit.harvard.edu/implicit/</a:t>
            </a:r>
            <a:endParaRPr lang="en-US" sz="1600" dirty="0">
              <a:solidFill>
                <a:srgbClr val="0070C0"/>
              </a:solidFill>
            </a:endParaRP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All CBB participants required to complete Implicit Bias diagnostic.</a:t>
            </a:r>
          </a:p>
          <a:p>
            <a:pPr algn="ctr"/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DA2239-0BBE-674E-9402-CA0156158C9D}"/>
              </a:ext>
            </a:extLst>
          </p:cNvPr>
          <p:cNvGrpSpPr/>
          <p:nvPr/>
        </p:nvGrpSpPr>
        <p:grpSpPr>
          <a:xfrm>
            <a:off x="7817500" y="2339020"/>
            <a:ext cx="4486511" cy="4187547"/>
            <a:chOff x="4883381" y="821719"/>
            <a:chExt cx="4486511" cy="41875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29589D-DC6E-D34C-B842-C8BB0D1D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1022" y="2029460"/>
              <a:ext cx="2311428" cy="2311428"/>
            </a:xfrm>
            <a:prstGeom prst="rect">
              <a:avLst/>
            </a:prstGeom>
            <a:ln>
              <a:solidFill>
                <a:srgbClr val="4D4E53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F9A29B-290C-C841-9A8F-B568344A8407}"/>
                </a:ext>
              </a:extLst>
            </p:cNvPr>
            <p:cNvSpPr txBox="1"/>
            <p:nvPr/>
          </p:nvSpPr>
          <p:spPr>
            <a:xfrm>
              <a:off x="4883381" y="4455268"/>
              <a:ext cx="43842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Avoiding Unconscious Bias in STEM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Dr.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Maydianne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>
                      <a:lumMod val="10000"/>
                    </a:srgbClr>
                  </a:solidFill>
                  <a:effectLst/>
                  <a:uLnTx/>
                  <a:uFillTx/>
                </a:rPr>
                <a:t> Andrade</a:t>
              </a:r>
            </a:p>
          </p:txBody>
        </p:sp>
        <p:sp>
          <p:nvSpPr>
            <p:cNvPr id="13" name="16-Point Star 12">
              <a:extLst>
                <a:ext uri="{FF2B5EF4-FFF2-40B4-BE49-F238E27FC236}">
                  <a16:creationId xmlns:a16="http://schemas.microsoft.com/office/drawing/2014/main" id="{1693023F-742A-7A44-BCA7-50B8366C324F}"/>
                </a:ext>
              </a:extLst>
            </p:cNvPr>
            <p:cNvSpPr/>
            <p:nvPr/>
          </p:nvSpPr>
          <p:spPr>
            <a:xfrm rot="847732">
              <a:off x="6537792" y="821719"/>
              <a:ext cx="2832100" cy="1485900"/>
            </a:xfrm>
            <a:prstGeom prst="star16">
              <a:avLst/>
            </a:prstGeom>
            <a:gradFill rotWithShape="1">
              <a:gsLst>
                <a:gs pos="0">
                  <a:srgbClr val="B42D25">
                    <a:shade val="51000"/>
                    <a:satMod val="130000"/>
                  </a:srgbClr>
                </a:gs>
                <a:gs pos="80000">
                  <a:srgbClr val="B42D25">
                    <a:shade val="93000"/>
                    <a:satMod val="130000"/>
                  </a:srgbClr>
                </a:gs>
                <a:gs pos="100000">
                  <a:srgbClr val="B42D25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CBB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Sponsorship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Program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57854-1E9E-9A49-8619-B8D18D991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296" y="3429000"/>
            <a:ext cx="2193894" cy="323599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55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91E76C-8000-9B4D-8C74-90CD825D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 Diversity, Equity, and Inclusion Training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820A3E9-F2BE-4561-E9B8-E022C2D55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669" y="1110340"/>
            <a:ext cx="7287388" cy="37041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8B5796-C337-5C7D-8024-C18EBAE345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28" y="1168172"/>
            <a:ext cx="3906652" cy="44597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96CA16-1B01-C523-7A3E-6349608DF999}"/>
              </a:ext>
            </a:extLst>
          </p:cNvPr>
          <p:cNvSpPr txBox="1"/>
          <p:nvPr/>
        </p:nvSpPr>
        <p:spPr>
          <a:xfrm>
            <a:off x="6868623" y="4900195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Mary James, Reed College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1907F-4713-1EAE-1814-8C01B8FA8D2F}"/>
              </a:ext>
            </a:extLst>
          </p:cNvPr>
          <p:cNvSpPr txBox="1"/>
          <p:nvPr/>
        </p:nvSpPr>
        <p:spPr>
          <a:xfrm>
            <a:off x="4963184" y="5166249"/>
            <a:ext cx="6778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AIP TEAM-UP Task Force findings on the causes of and remedies for underrepresentation of African-American students. 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C93361-984E-C37D-BD14-1B3BE7D6FE78}"/>
              </a:ext>
            </a:extLst>
          </p:cNvPr>
          <p:cNvSpPr txBox="1"/>
          <p:nvPr/>
        </p:nvSpPr>
        <p:spPr>
          <a:xfrm>
            <a:off x="4810786" y="5802086"/>
            <a:ext cx="33778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Foster a sense of belonging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Foster a physics identity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Academic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AD6525-9705-D39C-F4FF-B608C5198826}"/>
              </a:ext>
            </a:extLst>
          </p:cNvPr>
          <p:cNvSpPr txBox="1"/>
          <p:nvPr/>
        </p:nvSpPr>
        <p:spPr>
          <a:xfrm>
            <a:off x="8413958" y="5823857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dirty="0">
                <a:solidFill>
                  <a:schemeClr val="accent1"/>
                </a:solidFill>
              </a:rPr>
              <a:t>Personal support</a:t>
            </a:r>
          </a:p>
          <a:p>
            <a:pPr marL="342900" indent="-342900">
              <a:buAutoNum type="arabicPeriod" startAt="4"/>
            </a:pPr>
            <a:r>
              <a:rPr lang="en-US" dirty="0">
                <a:solidFill>
                  <a:schemeClr val="accent1"/>
                </a:solidFill>
              </a:rPr>
              <a:t>Leadership and structures</a:t>
            </a:r>
          </a:p>
        </p:txBody>
      </p:sp>
    </p:spTree>
    <p:extLst>
      <p:ext uri="{BB962C8B-B14F-4D97-AF65-F5344CB8AC3E}">
        <p14:creationId xmlns:p14="http://schemas.microsoft.com/office/powerpoint/2010/main" val="402485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Pedagogy Talks at Annual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172D5-3208-8140-BD28-D1A56886AC30}"/>
              </a:ext>
            </a:extLst>
          </p:cNvPr>
          <p:cNvSpPr txBox="1"/>
          <p:nvPr/>
        </p:nvSpPr>
        <p:spPr>
          <a:xfrm>
            <a:off x="1359747" y="864334"/>
            <a:ext cx="9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Every annual meeting features three 30-minute pedagogy talks which are videorecorded.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4065807-0DDF-247D-4FB3-9BE421F3F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" y="1211894"/>
            <a:ext cx="3940657" cy="563522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3759252-CB12-56B7-D7EC-2E9BA556E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73" y="1211894"/>
            <a:ext cx="3940657" cy="5635220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9786031-5FE0-6E12-50E4-21194B316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178" y="1236238"/>
            <a:ext cx="3892506" cy="24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6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248B5A-C156-EEC4-B9B7-38E15A3F6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9" y="731982"/>
            <a:ext cx="7898842" cy="63073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Archiving Our Pedagogy: CBB YouTube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25</a:t>
            </a:fld>
            <a:endParaRPr lang="en-US"/>
          </a:p>
        </p:txBody>
      </p:sp>
      <p:sp>
        <p:nvSpPr>
          <p:cNvPr id="12" name="16-Point Star 11">
            <a:extLst>
              <a:ext uri="{FF2B5EF4-FFF2-40B4-BE49-F238E27FC236}">
                <a16:creationId xmlns:a16="http://schemas.microsoft.com/office/drawing/2014/main" id="{24B4282D-6771-F342-85E9-478DB98D1CF2}"/>
              </a:ext>
            </a:extLst>
          </p:cNvPr>
          <p:cNvSpPr/>
          <p:nvPr/>
        </p:nvSpPr>
        <p:spPr>
          <a:xfrm rot="1177323">
            <a:off x="6685809" y="1287961"/>
            <a:ext cx="3104100" cy="1485900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20,000 views to date!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1AAAF-FEA1-9D42-B013-042E5C21D361}"/>
              </a:ext>
            </a:extLst>
          </p:cNvPr>
          <p:cNvSpPr txBox="1"/>
          <p:nvPr/>
        </p:nvSpPr>
        <p:spPr>
          <a:xfrm>
            <a:off x="9134088" y="3373498"/>
            <a:ext cx="3010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Visit the CBB YouTube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channel online at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http://</a:t>
            </a:r>
            <a:r>
              <a:rPr lang="en-US" b="1" dirty="0" err="1">
                <a:solidFill>
                  <a:schemeClr val="accent1"/>
                </a:solidFill>
              </a:rPr>
              <a:t>bit.ly</a:t>
            </a:r>
            <a:r>
              <a:rPr lang="en-US" b="1" dirty="0">
                <a:solidFill>
                  <a:schemeClr val="accent1"/>
                </a:solidFill>
              </a:rPr>
              <a:t>/</a:t>
            </a:r>
            <a:r>
              <a:rPr lang="en-US" b="1" dirty="0" err="1">
                <a:solidFill>
                  <a:schemeClr val="accent1"/>
                </a:solidFill>
              </a:rPr>
              <a:t>CBB_YouTube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61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F045EC1-55CB-9131-65FA-7DBEB4B36C6D}"/>
              </a:ext>
            </a:extLst>
          </p:cNvPr>
          <p:cNvGrpSpPr/>
          <p:nvPr/>
        </p:nvGrpSpPr>
        <p:grpSpPr>
          <a:xfrm>
            <a:off x="4628920" y="852759"/>
            <a:ext cx="5165449" cy="5152482"/>
            <a:chOff x="5185508" y="852759"/>
            <a:chExt cx="5165449" cy="5152482"/>
          </a:xfrm>
        </p:grpSpPr>
        <p:pic>
          <p:nvPicPr>
            <p:cNvPr id="16" name="Picture 1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AB40C08-2627-805A-D0A6-A4A34F4B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508" y="852759"/>
              <a:ext cx="5165449" cy="51524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DEB989-1618-6312-310A-31C29B140E25}"/>
                </a:ext>
              </a:extLst>
            </p:cNvPr>
            <p:cNvSpPr/>
            <p:nvPr/>
          </p:nvSpPr>
          <p:spPr>
            <a:xfrm>
              <a:off x="6356996" y="3175760"/>
              <a:ext cx="3717830" cy="1783355"/>
            </a:xfrm>
            <a:prstGeom prst="rect">
              <a:avLst/>
            </a:prstGeom>
            <a:solidFill>
              <a:schemeClr val="accent4">
                <a:alpha val="1632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Advancing Accelerator Training: Wikipedia Edit-a-Thon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A92788-B383-A6B2-F5CE-9DD965BFD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267" y="853448"/>
            <a:ext cx="4880703" cy="5263129"/>
          </a:xfrm>
          <a:prstGeom prst="rect">
            <a:avLst/>
          </a:prstGeom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590C578-0E70-1D9B-33A2-66709152E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1" y="2196226"/>
            <a:ext cx="4694495" cy="5062331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33C794-5FB9-E1C6-6949-6D12D3A208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767" y="3463155"/>
            <a:ext cx="4639667" cy="46280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6D3646-A189-ADD4-C5CB-F93A5CB0886E}"/>
              </a:ext>
            </a:extLst>
          </p:cNvPr>
          <p:cNvGrpSpPr/>
          <p:nvPr/>
        </p:nvGrpSpPr>
        <p:grpSpPr>
          <a:xfrm>
            <a:off x="2044048" y="4674377"/>
            <a:ext cx="4779536" cy="4495807"/>
            <a:chOff x="2044048" y="4674377"/>
            <a:chExt cx="4779536" cy="4495807"/>
          </a:xfrm>
        </p:grpSpPr>
        <p:pic>
          <p:nvPicPr>
            <p:cNvPr id="20" name="Picture 19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5C7401A-6EC9-419C-C2BC-1692B5E2B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4048" y="4674377"/>
              <a:ext cx="4507122" cy="4495807"/>
            </a:xfrm>
            <a:prstGeom prst="rect">
              <a:avLst/>
            </a:prstGeom>
          </p:spPr>
        </p:pic>
        <p:sp>
          <p:nvSpPr>
            <p:cNvPr id="22" name="16-Point Star 21">
              <a:extLst>
                <a:ext uri="{FF2B5EF4-FFF2-40B4-BE49-F238E27FC236}">
                  <a16:creationId xmlns:a16="http://schemas.microsoft.com/office/drawing/2014/main" id="{5950D6F3-2561-9EA9-0007-EDB2D6398713}"/>
                </a:ext>
              </a:extLst>
            </p:cNvPr>
            <p:cNvSpPr/>
            <p:nvPr/>
          </p:nvSpPr>
          <p:spPr>
            <a:xfrm rot="1177323">
              <a:off x="4480650" y="5319946"/>
              <a:ext cx="2342934" cy="1121538"/>
            </a:xfrm>
            <a:prstGeom prst="star16">
              <a:avLst/>
            </a:prstGeom>
            <a:gradFill rotWithShape="1">
              <a:gsLst>
                <a:gs pos="0">
                  <a:srgbClr val="B42D25">
                    <a:shade val="51000"/>
                    <a:satMod val="130000"/>
                  </a:srgbClr>
                </a:gs>
                <a:gs pos="80000">
                  <a:srgbClr val="B42D25">
                    <a:shade val="93000"/>
                    <a:satMod val="130000"/>
                  </a:srgbClr>
                </a:gs>
                <a:gs pos="100000">
                  <a:srgbClr val="B42D25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entry!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4ADFBC4-62E5-A427-46F1-3A6EAD2C9576}"/>
              </a:ext>
            </a:extLst>
          </p:cNvPr>
          <p:cNvSpPr/>
          <p:nvPr/>
        </p:nvSpPr>
        <p:spPr>
          <a:xfrm>
            <a:off x="7692802" y="5269082"/>
            <a:ext cx="4197211" cy="1016164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FE"/>
                </a:solidFill>
                <a:latin typeface="Arial"/>
              </a:rPr>
              <a:t>Group activity for Grad Students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Annual Meeting @ UCLA </a:t>
            </a:r>
          </a:p>
        </p:txBody>
      </p:sp>
    </p:spTree>
    <p:extLst>
      <p:ext uri="{BB962C8B-B14F-4D97-AF65-F5344CB8AC3E}">
        <p14:creationId xmlns:p14="http://schemas.microsoft.com/office/powerpoint/2010/main" val="8798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E66A3-9C47-604F-8B12-DB838B13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Many Leadership Opportunities for GSs &amp; PDs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26B6-A9F6-504E-90A9-FE42BD39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9A596A-5C81-111B-3A5B-C9BBC7E09D09}"/>
              </a:ext>
            </a:extLst>
          </p:cNvPr>
          <p:cNvSpPr/>
          <p:nvPr/>
        </p:nvSpPr>
        <p:spPr>
          <a:xfrm>
            <a:off x="8237976" y="3481180"/>
            <a:ext cx="3647374" cy="1016164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FFFFFE"/>
                </a:solidFill>
                <a:latin typeface="Arial"/>
              </a:rPr>
              <a:t>Grad student committee runs</a:t>
            </a:r>
            <a:br>
              <a:rPr lang="en-US" kern="0" dirty="0">
                <a:solidFill>
                  <a:srgbClr val="FFFFFE"/>
                </a:solidFill>
                <a:latin typeface="Arial"/>
              </a:rPr>
            </a:br>
            <a:r>
              <a:rPr lang="en-US" kern="0" dirty="0">
                <a:solidFill>
                  <a:srgbClr val="FFFFFE"/>
                </a:solidFill>
                <a:latin typeface="Arial"/>
              </a:rPr>
              <a:t>Grad-to-Grad meetings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D8E78-71F7-6569-5773-E64134455A7E}"/>
              </a:ext>
            </a:extLst>
          </p:cNvPr>
          <p:cNvSpPr txBox="1"/>
          <p:nvPr/>
        </p:nvSpPr>
        <p:spPr>
          <a:xfrm>
            <a:off x="8134526" y="5242848"/>
            <a:ext cx="3854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leadership opportunities include annual meeting, outreach activities, professional development workshops and more!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CA72C0E-570C-6AFC-CB12-6A90A315F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928057"/>
              </p:ext>
            </p:extLst>
          </p:nvPr>
        </p:nvGraphicFramePr>
        <p:xfrm>
          <a:off x="323849" y="816429"/>
          <a:ext cx="7676491" cy="5626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277100" imgH="5334000" progId="Excel.Sheet.12">
                  <p:embed/>
                </p:oleObj>
              </mc:Choice>
              <mc:Fallback>
                <p:oleObj name="Worksheet" r:id="rId3" imgW="7277100" imgH="5334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49" y="816429"/>
                        <a:ext cx="7676491" cy="5626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16-Point Star 8">
            <a:extLst>
              <a:ext uri="{FF2B5EF4-FFF2-40B4-BE49-F238E27FC236}">
                <a16:creationId xmlns:a16="http://schemas.microsoft.com/office/drawing/2014/main" id="{117D3687-CDDE-E2A9-43FA-ADE090B36F81}"/>
              </a:ext>
            </a:extLst>
          </p:cNvPr>
          <p:cNvSpPr/>
          <p:nvPr/>
        </p:nvSpPr>
        <p:spPr>
          <a:xfrm rot="1177323">
            <a:off x="6603705" y="915669"/>
            <a:ext cx="3104100" cy="1485900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 by CBB PD committee</a:t>
            </a:r>
          </a:p>
        </p:txBody>
      </p:sp>
    </p:spTree>
    <p:extLst>
      <p:ext uri="{BB962C8B-B14F-4D97-AF65-F5344CB8AC3E}">
        <p14:creationId xmlns:p14="http://schemas.microsoft.com/office/powerpoint/2010/main" val="3067688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279852-C5FD-EFDF-2133-79A5E7A77818}"/>
              </a:ext>
            </a:extLst>
          </p:cNvPr>
          <p:cNvGrpSpPr/>
          <p:nvPr/>
        </p:nvGrpSpPr>
        <p:grpSpPr>
          <a:xfrm>
            <a:off x="7609064" y="1003827"/>
            <a:ext cx="4295430" cy="5286998"/>
            <a:chOff x="7609064" y="1003827"/>
            <a:chExt cx="4295430" cy="52869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BEF4FB-02C8-C74A-BB55-6DE33A279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4867" y="1422569"/>
              <a:ext cx="4105540" cy="30571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DF5CF6-61AE-BD4F-B3B0-AD7FF21F6ADA}"/>
                </a:ext>
              </a:extLst>
            </p:cNvPr>
            <p:cNvSpPr txBox="1"/>
            <p:nvPr/>
          </p:nvSpPr>
          <p:spPr>
            <a:xfrm>
              <a:off x="7676939" y="1003827"/>
              <a:ext cx="4075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Also hands-on accelerator training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426A95-1B39-C14A-9C6B-4A8ACEB0A265}"/>
                </a:ext>
              </a:extLst>
            </p:cNvPr>
            <p:cNvSpPr txBox="1"/>
            <p:nvPr/>
          </p:nvSpPr>
          <p:spPr>
            <a:xfrm>
              <a:off x="7609064" y="4536499"/>
              <a:ext cx="4295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At 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Argonne Wakefield Accelerator, CESR, LBNL’s low energy RHIC electron cooling 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LEReC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), MEDUSA Ultrafast Electron Diffraction Beamline,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TEmeter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CBETA, SRF cavity testing, SAMURAI, and MOTHRA</a:t>
              </a:r>
              <a:r>
                <a:rPr lang="en-US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F7D98D6-EC99-494C-B1DB-4C8783DE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Physics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DC28D-5D92-224D-9BCE-F9A222FFF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FD278-9315-4246-9328-AC8E8F79D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2" y="1422569"/>
            <a:ext cx="6592135" cy="520683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16-Point Star 5">
            <a:extLst>
              <a:ext uri="{FF2B5EF4-FFF2-40B4-BE49-F238E27FC236}">
                <a16:creationId xmlns:a16="http://schemas.microsoft.com/office/drawing/2014/main" id="{5B370DDC-82E1-A845-B9F6-B87139BB3E6C}"/>
              </a:ext>
            </a:extLst>
          </p:cNvPr>
          <p:cNvSpPr/>
          <p:nvPr/>
        </p:nvSpPr>
        <p:spPr>
          <a:xfrm rot="1177323">
            <a:off x="4407253" y="1560660"/>
            <a:ext cx="3828904" cy="1485900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defTabSz="914400"/>
            <a:r>
              <a:rPr lang="en-US" kern="0" dirty="0">
                <a:solidFill>
                  <a:srgbClr val="FFFFFE"/>
                </a:solidFill>
                <a:latin typeface="Trebuchet MS" panose="020B0703020202090204" pitchFamily="34" charset="0"/>
              </a:rPr>
              <a:t>3 GS last year</a:t>
            </a:r>
            <a:br>
              <a:rPr lang="en-US" kern="0" dirty="0">
                <a:solidFill>
                  <a:srgbClr val="FFFFFE"/>
                </a:solidFill>
                <a:latin typeface="Trebuchet MS" panose="020B0703020202090204" pitchFamily="34" charset="0"/>
              </a:rPr>
            </a:br>
            <a:r>
              <a:rPr lang="en-US" kern="0" dirty="0">
                <a:solidFill>
                  <a:srgbClr val="FFFFFE"/>
                </a:solidFill>
                <a:latin typeface="Trebuchet MS" panose="020B0703020202090204" pitchFamily="34" charset="0"/>
              </a:rPr>
              <a:t>(32 to date)!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F6A1F-10C2-334F-A325-7A38154093C0}"/>
              </a:ext>
            </a:extLst>
          </p:cNvPr>
          <p:cNvSpPr txBox="1"/>
          <p:nvPr/>
        </p:nvSpPr>
        <p:spPr>
          <a:xfrm>
            <a:off x="1235946" y="960904"/>
            <a:ext cx="4378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 Particle Accelerator School</a:t>
            </a:r>
          </a:p>
        </p:txBody>
      </p:sp>
      <p:sp>
        <p:nvSpPr>
          <p:cNvPr id="11" name="16-Point Star 10">
            <a:extLst>
              <a:ext uri="{FF2B5EF4-FFF2-40B4-BE49-F238E27FC236}">
                <a16:creationId xmlns:a16="http://schemas.microsoft.com/office/drawing/2014/main" id="{381C4335-FFF8-8449-B4F3-8E0D509D4504}"/>
              </a:ext>
            </a:extLst>
          </p:cNvPr>
          <p:cNvSpPr/>
          <p:nvPr/>
        </p:nvSpPr>
        <p:spPr>
          <a:xfrm rot="1177323">
            <a:off x="9744323" y="1425946"/>
            <a:ext cx="2743523" cy="1327254"/>
          </a:xfrm>
          <a:prstGeom prst="star16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1600" kern="0" dirty="0">
                <a:solidFill>
                  <a:srgbClr val="FFFFFE"/>
                </a:solidFill>
                <a:latin typeface="Trebuchet MS" panose="020B0703020202090204" pitchFamily="34" charset="0"/>
              </a:rPr>
              <a:t>13 GSs &amp; PDs</a:t>
            </a:r>
            <a:br>
              <a:rPr lang="en-US" sz="1600" kern="0" dirty="0">
                <a:solidFill>
                  <a:srgbClr val="FFFFFE"/>
                </a:solidFill>
                <a:latin typeface="Trebuchet MS" panose="020B0703020202090204" pitchFamily="34" charset="0"/>
              </a:rPr>
            </a:br>
            <a:r>
              <a:rPr lang="en-US" sz="1600" kern="0" dirty="0">
                <a:solidFill>
                  <a:srgbClr val="FFFFFE"/>
                </a:solidFill>
                <a:latin typeface="Trebuchet MS" panose="020B0703020202090204" pitchFamily="34" charset="0"/>
              </a:rPr>
              <a:t>last year!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E032BD-3BF3-6EA9-9B2A-4509A1CF3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239300"/>
              </p:ext>
            </p:extLst>
          </p:nvPr>
        </p:nvGraphicFramePr>
        <p:xfrm>
          <a:off x="2023090" y="2085595"/>
          <a:ext cx="8361604" cy="358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6205200" imgH="6946900" progId="Excel.Sheet.12">
                  <p:embed/>
                </p:oleObj>
              </mc:Choice>
              <mc:Fallback>
                <p:oleObj name="Worksheet" r:id="rId3" imgW="16205200" imgH="6946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3090" y="2085595"/>
                        <a:ext cx="8361604" cy="3584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Output to Date: 51 Highly Trained Scientists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03232-1D54-5949-85C6-E08DD093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B29F4-FA58-0B44-B226-368C29D6BF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693" y="934905"/>
            <a:ext cx="776890" cy="996317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13F00-8A9A-A64C-AED2-E7E511B39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484" y="934905"/>
            <a:ext cx="704901" cy="9039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480C2-084A-AE4B-ADFF-4AA27415D0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671" y="934905"/>
            <a:ext cx="736518" cy="9039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6A7486-BAFF-5448-8DE3-D169BA780F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475" y="934905"/>
            <a:ext cx="785191" cy="90399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CD60B0-F6B6-9942-9D66-9EF32B8164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9952" y="934905"/>
            <a:ext cx="730898" cy="92941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8DA65E-0A1D-1F41-A6AA-5B6784241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136" y="934905"/>
            <a:ext cx="644898" cy="92730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ADD6A-03F5-664D-AA43-E8E257C2F6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320" y="934905"/>
            <a:ext cx="743531" cy="92941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7A4B09-B8C8-9948-8A08-6048EB0072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2137" y="934905"/>
            <a:ext cx="838255" cy="93139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490B59-98C3-A746-BAAE-0C44EBA823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78" y="934905"/>
            <a:ext cx="662831" cy="94652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8FEF9-DCE3-CD46-AB34-E2D421412D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1795" y="934905"/>
            <a:ext cx="787436" cy="99227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2CF4D-2D30-AA49-80C7-EEAE7366CD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3517" y="934905"/>
            <a:ext cx="776890" cy="97609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3E316-F670-B743-A211-AB1C62BB82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2246" y="934905"/>
            <a:ext cx="828154" cy="97609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D5FCC7-57A7-B34D-AF52-E4E3DF6C299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32000"/>
                    </a14:imgEffect>
                    <a14:imgEffect>
                      <a14:brightnessContrast bright="3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5" y="2028656"/>
            <a:ext cx="787400" cy="95604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B66CC9-0813-564D-BFE3-02D47DE1FA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10" y="2077804"/>
            <a:ext cx="776890" cy="97111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DFFDE-DB10-A946-8DE2-B7B869E21B9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0477" y="3240604"/>
            <a:ext cx="730898" cy="93733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1C310-2F0E-734F-BEB3-723D37BE510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510" y="4392441"/>
            <a:ext cx="788947" cy="98618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23321E-8A69-034B-BDC5-738AD66FA2F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453" y="5757607"/>
            <a:ext cx="788947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D2C21D-144F-1644-B65C-83933223EEC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94"/>
          <a:stretch/>
        </p:blipFill>
        <p:spPr>
          <a:xfrm>
            <a:off x="96855" y="3253751"/>
            <a:ext cx="787400" cy="91104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251E8-DE73-E341-B041-DB066950D85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265" y="4431071"/>
            <a:ext cx="787399" cy="92700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02428C-8A9D-5147-8C7B-C19297A40C1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3" y="5757607"/>
            <a:ext cx="777261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DD86C1-CCDC-9543-A8F9-875CAB090D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71486" y="5757607"/>
            <a:ext cx="780639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02D615A-A9FE-3C4C-823D-EF5BF0F7CA7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457" y="5757607"/>
            <a:ext cx="771948" cy="98155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118C42D-B1D9-B840-930C-57BCFB5B24D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737" y="5757607"/>
            <a:ext cx="788948" cy="99368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82B7D8-4CB3-944E-8852-00F602EE907C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017" y="5757607"/>
            <a:ext cx="813896" cy="98155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BA4E7B97-E6C8-3245-B259-B76E4160776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174" y="5757608"/>
            <a:ext cx="788948" cy="96578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C162906-6903-F04C-9772-E4B1E83CC8E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892" y="5757608"/>
            <a:ext cx="794951" cy="97365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F17B6CC-FDB4-C941-BE01-CACB8224306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613" y="5757607"/>
            <a:ext cx="788948" cy="98618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4" name="Picture 2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2DF8411F-9E95-E246-B1B4-0CCB3A9E114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573386" y="5757607"/>
            <a:ext cx="813896" cy="99368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1AB078-82CB-4249-8FAE-49B2CC221B7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696" y="5757607"/>
            <a:ext cx="830359" cy="98155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90" name="Picture 18" descr="Cameron Duncan">
            <a:extLst>
              <a:ext uri="{FF2B5EF4-FFF2-40B4-BE49-F238E27FC236}">
                <a16:creationId xmlns:a16="http://schemas.microsoft.com/office/drawing/2014/main" id="{4FFB7F86-3565-2E84-374D-550CC88D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8245" y="5757607"/>
            <a:ext cx="813816" cy="96653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Matthew Gordon">
            <a:extLst>
              <a:ext uri="{FF2B5EF4-FFF2-40B4-BE49-F238E27FC236}">
                <a16:creationId xmlns:a16="http://schemas.microsoft.com/office/drawing/2014/main" id="{0BD0E553-3499-5EF1-9F8B-EBE06DCFA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7393" y="5757607"/>
            <a:ext cx="854972" cy="96653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William Li">
            <a:extLst>
              <a:ext uri="{FF2B5EF4-FFF2-40B4-BE49-F238E27FC236}">
                <a16:creationId xmlns:a16="http://schemas.microsoft.com/office/drawing/2014/main" id="{C49192A3-544D-6976-9695-85E44E3C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78" y="934905"/>
            <a:ext cx="835320" cy="89925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J. Kevin Nangoi">
            <a:extLst>
              <a:ext uri="{FF2B5EF4-FFF2-40B4-BE49-F238E27FC236}">
                <a16:creationId xmlns:a16="http://schemas.microsoft.com/office/drawing/2014/main" id="{41BCF9C3-64AE-AACD-C159-0DE3A297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9621" y="4397730"/>
            <a:ext cx="881962" cy="96035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Oksana Chubenko">
            <a:extLst>
              <a:ext uri="{FF2B5EF4-FFF2-40B4-BE49-F238E27FC236}">
                <a16:creationId xmlns:a16="http://schemas.microsoft.com/office/drawing/2014/main" id="{EA32DD10-0F27-F4DF-1123-7FB0C9215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7993" y="2114795"/>
            <a:ext cx="875512" cy="97837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Rachael Farber">
            <a:extLst>
              <a:ext uri="{FF2B5EF4-FFF2-40B4-BE49-F238E27FC236}">
                <a16:creationId xmlns:a16="http://schemas.microsoft.com/office/drawing/2014/main" id="{867AF632-4460-0BD5-3FBE-456F0768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2928" y="4413611"/>
            <a:ext cx="829633" cy="92223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ulanga Somaratne">
            <a:extLst>
              <a:ext uri="{FF2B5EF4-FFF2-40B4-BE49-F238E27FC236}">
                <a16:creationId xmlns:a16="http://schemas.microsoft.com/office/drawing/2014/main" id="{8EBC6A25-B920-B201-1C13-CF62634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732" y="2050987"/>
            <a:ext cx="799725" cy="95604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Chenyu Zhang">
            <a:extLst>
              <a:ext uri="{FF2B5EF4-FFF2-40B4-BE49-F238E27FC236}">
                <a16:creationId xmlns:a16="http://schemas.microsoft.com/office/drawing/2014/main" id="{1F9E181E-05C2-F431-0E53-A9FF6C04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018" y="3238673"/>
            <a:ext cx="853442" cy="92223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422847-67AF-0D37-B871-D55FBD9D3F8A}"/>
              </a:ext>
            </a:extLst>
          </p:cNvPr>
          <p:cNvSpPr/>
          <p:nvPr/>
        </p:nvSpPr>
        <p:spPr>
          <a:xfrm>
            <a:off x="2756189" y="3403701"/>
            <a:ext cx="4880677" cy="611139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E"/>
                </a:solidFill>
                <a:latin typeface="Arial"/>
              </a:rPr>
              <a:t>12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URM &amp; </a:t>
            </a:r>
            <a:r>
              <a:rPr lang="en-US" sz="2800" b="1" kern="0" dirty="0">
                <a:solidFill>
                  <a:srgbClr val="FFFFFE"/>
                </a:solidFill>
                <a:latin typeface="Arial"/>
              </a:rPr>
              <a:t>18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Female!</a:t>
            </a:r>
          </a:p>
        </p:txBody>
      </p:sp>
      <p:pic>
        <p:nvPicPr>
          <p:cNvPr id="22" name="Picture 8" descr="Michelle Kelley">
            <a:extLst>
              <a:ext uri="{FF2B5EF4-FFF2-40B4-BE49-F238E27FC236}">
                <a16:creationId xmlns:a16="http://schemas.microsoft.com/office/drawing/2014/main" id="{0E7C8FE0-B709-7857-DE9F-1B30C378A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8"/>
          <a:stretch/>
        </p:blipFill>
        <p:spPr bwMode="auto">
          <a:xfrm>
            <a:off x="9239231" y="4413129"/>
            <a:ext cx="874010" cy="100852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hris Knill">
            <a:extLst>
              <a:ext uri="{FF2B5EF4-FFF2-40B4-BE49-F238E27FC236}">
                <a16:creationId xmlns:a16="http://schemas.microsoft.com/office/drawing/2014/main" id="{33A0C834-55E3-9F0F-EF38-D672816D0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/>
          <a:stretch/>
        </p:blipFill>
        <p:spPr bwMode="auto">
          <a:xfrm>
            <a:off x="10337107" y="3194117"/>
            <a:ext cx="924387" cy="1064969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6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39E34-AD08-3F43-9783-1597A76D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Science of Team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36773-C1BB-A343-B513-C0C9E3FA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9F718-57E0-1141-9FDE-65335239C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343" y="1394304"/>
            <a:ext cx="5251725" cy="5235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93FC0D-325A-4B40-AEF2-0BE9D3C2D60E}"/>
              </a:ext>
            </a:extLst>
          </p:cNvPr>
          <p:cNvSpPr txBox="1"/>
          <p:nvPr/>
        </p:nvSpPr>
        <p:spPr>
          <a:xfrm>
            <a:off x="1206604" y="939210"/>
            <a:ext cx="996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Challenge: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Unite researchers from disparate fields, including many far from accelerator science</a:t>
            </a:r>
          </a:p>
        </p:txBody>
      </p:sp>
    </p:spTree>
    <p:extLst>
      <p:ext uri="{BB962C8B-B14F-4D97-AF65-F5344CB8AC3E}">
        <p14:creationId xmlns:p14="http://schemas.microsoft.com/office/powerpoint/2010/main" val="2526434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A42C6-CDFB-5C41-BCE8-3280B3C4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3139C-F0CB-3446-AA11-30D65D39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6FACB-1530-0549-9A4A-CD866FCA7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439" y="1492916"/>
            <a:ext cx="5233760" cy="527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E6850-CF90-8D44-A3B7-CDDF4172ADF3}"/>
              </a:ext>
            </a:extLst>
          </p:cNvPr>
          <p:cNvSpPr txBox="1"/>
          <p:nvPr/>
        </p:nvSpPr>
        <p:spPr>
          <a:xfrm>
            <a:off x="1802139" y="939800"/>
            <a:ext cx="906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Goal: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Attract the next generation of students to STEM and accelerator physics</a:t>
            </a:r>
          </a:p>
        </p:txBody>
      </p:sp>
    </p:spTree>
    <p:extLst>
      <p:ext uri="{BB962C8B-B14F-4D97-AF65-F5344CB8AC3E}">
        <p14:creationId xmlns:p14="http://schemas.microsoft.com/office/powerpoint/2010/main" val="28973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9D5D0-7B06-1C4F-ACA1-46B06D3A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Pipeline: K-12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B25AA-9C78-414E-A1E7-96CC9564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BE8E91-3613-0841-B389-B112271BAD48}"/>
              </a:ext>
            </a:extLst>
          </p:cNvPr>
          <p:cNvGrpSpPr/>
          <p:nvPr/>
        </p:nvGrpSpPr>
        <p:grpSpPr>
          <a:xfrm>
            <a:off x="1286610" y="1808112"/>
            <a:ext cx="4252293" cy="1800012"/>
            <a:chOff x="161201" y="1497092"/>
            <a:chExt cx="4252293" cy="1800012"/>
          </a:xfrm>
        </p:grpSpPr>
        <p:pic>
          <p:nvPicPr>
            <p:cNvPr id="6" name="Picture 5" descr="CommonCore.jpg">
              <a:extLst>
                <a:ext uri="{FF2B5EF4-FFF2-40B4-BE49-F238E27FC236}">
                  <a16:creationId xmlns:a16="http://schemas.microsoft.com/office/drawing/2014/main" id="{84CDD896-4768-F548-8B2C-0823C59E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201" y="1497092"/>
              <a:ext cx="4252293" cy="15154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B06B87-8CA9-0144-A0F2-C8B010C58BEB}"/>
                </a:ext>
              </a:extLst>
            </p:cNvPr>
            <p:cNvSpPr txBox="1"/>
            <p:nvPr/>
          </p:nvSpPr>
          <p:spPr>
            <a:xfrm>
              <a:off x="1020428" y="2927772"/>
              <a:ext cx="2998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B42D25"/>
                  </a:solidFill>
                  <a:latin typeface="Trebuchet MS"/>
                  <a:cs typeface="Trebuchet MS"/>
                </a:rPr>
                <a:t>(English and Mathematics)</a:t>
              </a:r>
            </a:p>
          </p:txBody>
        </p:sp>
      </p:grpSp>
      <p:pic>
        <p:nvPicPr>
          <p:cNvPr id="9" name="Picture 8" descr="next-gen.jpg">
            <a:extLst>
              <a:ext uri="{FF2B5EF4-FFF2-40B4-BE49-F238E27FC236}">
                <a16:creationId xmlns:a16="http://schemas.microsoft.com/office/drawing/2014/main" id="{A2A78A83-705F-E644-B759-6604426F7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914" y="1851386"/>
            <a:ext cx="3398626" cy="1985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E58524-0E34-9D4F-8BC3-3DC9B86FC36A}"/>
              </a:ext>
            </a:extLst>
          </p:cNvPr>
          <p:cNvSpPr txBox="1"/>
          <p:nvPr/>
        </p:nvSpPr>
        <p:spPr>
          <a:xfrm>
            <a:off x="5923324" y="2029032"/>
            <a:ext cx="906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E">
                    <a:lumMod val="10000"/>
                  </a:srgbClr>
                </a:solidFill>
                <a:effectLst/>
                <a:uLnTx/>
                <a:uFillTx/>
                <a:latin typeface="Trebuchet MS"/>
                <a:cs typeface="Trebuchet MS"/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AE9D15-412A-8941-A961-17ED36DE4A42}"/>
              </a:ext>
            </a:extLst>
          </p:cNvPr>
          <p:cNvSpPr/>
          <p:nvPr/>
        </p:nvSpPr>
        <p:spPr>
          <a:xfrm>
            <a:off x="1008510" y="4661794"/>
            <a:ext cx="5176698" cy="1756033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goal: Help K-12 education by developing experiments aligned with the curriculum while strengthening GS 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2550912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4ABA6-B7A6-2E44-A87B-C2445932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" y="7"/>
            <a:ext cx="12192000" cy="853441"/>
          </a:xfrm>
        </p:spPr>
        <p:txBody>
          <a:bodyPr/>
          <a:lstStyle/>
          <a:p>
            <a:r>
              <a:rPr lang="en-US" sz="2800" dirty="0"/>
              <a:t>Learning Ohm’s Law with the Resistance Tube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70E91-D2BA-6147-8345-367FD6A7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1EDEF-3E0F-4456-DB93-DCA1897A8DA3}"/>
              </a:ext>
            </a:extLst>
          </p:cNvPr>
          <p:cNvSpPr txBox="1"/>
          <p:nvPr/>
        </p:nvSpPr>
        <p:spPr>
          <a:xfrm>
            <a:off x="1196886" y="1206139"/>
            <a:ext cx="4457700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700"/>
              </a:spcAft>
            </a:pPr>
            <a:r>
              <a:rPr lang="en-US" sz="1600" dirty="0">
                <a:latin typeface="Trebuchet MS" panose="020B0703020202090204" pitchFamily="34" charset="0"/>
              </a:rPr>
              <a:t>Electricity and electrical circuits are difficult concepts to teach, in part because electrical components are “black boxes.” A 100 </a:t>
            </a:r>
            <a:r>
              <a:rPr lang="en-US" sz="1600" dirty="0" err="1">
                <a:latin typeface="Trebuchet MS" panose="020B0703020202090204" pitchFamily="34" charset="0"/>
              </a:rPr>
              <a:t>Ω</a:t>
            </a:r>
            <a:r>
              <a:rPr lang="en-US" sz="1600" dirty="0">
                <a:latin typeface="Trebuchet MS" panose="020B0703020202090204" pitchFamily="34" charset="0"/>
              </a:rPr>
              <a:t> resistor looks just like a 100 KΩ resistor. How are they different? And why does it matter? </a:t>
            </a:r>
          </a:p>
          <a:p>
            <a:pPr algn="just">
              <a:spcAft>
                <a:spcPts val="700"/>
              </a:spcAft>
            </a:pPr>
            <a:r>
              <a:rPr lang="en-US" sz="1600" dirty="0">
                <a:latin typeface="Trebuchet MS" panose="020B0703020202090204" pitchFamily="34" charset="0"/>
              </a:rPr>
              <a:t>To address this, CBB graduate students Nathan </a:t>
            </a:r>
            <a:r>
              <a:rPr lang="en-US" sz="1600" dirty="0" err="1">
                <a:latin typeface="Trebuchet MS" panose="020B0703020202090204" pitchFamily="34" charset="0"/>
              </a:rPr>
              <a:t>Sitaraman</a:t>
            </a:r>
            <a:r>
              <a:rPr lang="en-US" sz="1600" dirty="0">
                <a:latin typeface="Trebuchet MS" panose="020B0703020202090204" pitchFamily="34" charset="0"/>
              </a:rPr>
              <a:t> and Kevin </a:t>
            </a:r>
            <a:r>
              <a:rPr lang="en-US" sz="1600" dirty="0" err="1">
                <a:latin typeface="Trebuchet MS" panose="020B0703020202090204" pitchFamily="34" charset="0"/>
              </a:rPr>
              <a:t>Nangoi</a:t>
            </a:r>
            <a:r>
              <a:rPr lang="en-US" sz="1600" dirty="0">
                <a:latin typeface="Trebuchet MS" panose="020B0703020202090204" pitchFamily="34" charset="0"/>
              </a:rPr>
              <a:t> worked with NYC teacher Rony </a:t>
            </a:r>
            <a:r>
              <a:rPr lang="en-US" sz="1600" dirty="0" err="1">
                <a:latin typeface="Trebuchet MS" panose="020B0703020202090204" pitchFamily="34" charset="0"/>
              </a:rPr>
              <a:t>Yarden</a:t>
            </a:r>
            <a:r>
              <a:rPr lang="en-US" sz="1600" dirty="0">
                <a:latin typeface="Trebuchet MS" panose="020B0703020202090204" pitchFamily="34" charset="0"/>
              </a:rPr>
              <a:t> to develop a hands-on module, the Resistance Tube, that can be used to meet NYS standards for both middle school and high school students. </a:t>
            </a:r>
          </a:p>
          <a:p>
            <a:pPr algn="just">
              <a:spcAft>
                <a:spcPts val="700"/>
              </a:spcAft>
            </a:pPr>
            <a:r>
              <a:rPr lang="en-US" sz="1600" dirty="0">
                <a:latin typeface="Trebuchet MS" panose="020B0703020202090204" pitchFamily="34" charset="0"/>
              </a:rPr>
              <a:t>The Resistance Tube module includes teacher lesson plans, a resistance presentation that teachers can modify, student activity sheets, an instructional video on YouTube, as well as all materials needed for the experiments.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D97DB-08D6-C512-075D-97724137D32F}"/>
              </a:ext>
            </a:extLst>
          </p:cNvPr>
          <p:cNvSpPr txBox="1"/>
          <p:nvPr/>
        </p:nvSpPr>
        <p:spPr>
          <a:xfrm>
            <a:off x="6343215" y="3695154"/>
            <a:ext cx="371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Trebuchet MS" panose="020B0703020202090204" pitchFamily="34" charset="0"/>
              </a:rPr>
              <a:t>CBB grad student Kevin </a:t>
            </a:r>
            <a:r>
              <a:rPr lang="en-US" sz="1200" dirty="0" err="1">
                <a:latin typeface="Trebuchet MS" panose="020B0703020202090204" pitchFamily="34" charset="0"/>
              </a:rPr>
              <a:t>Nangoi</a:t>
            </a:r>
            <a:r>
              <a:rPr lang="en-US" sz="1200" dirty="0">
                <a:latin typeface="Trebuchet MS" panose="020B0703020202090204" pitchFamily="34" charset="0"/>
              </a:rPr>
              <a:t> working with Harlem Children’s Zone 7</a:t>
            </a:r>
            <a:r>
              <a:rPr lang="en-US" sz="1200" baseline="30000" dirty="0">
                <a:latin typeface="Trebuchet MS" panose="020B0703020202090204" pitchFamily="34" charset="0"/>
              </a:rPr>
              <a:t>th</a:t>
            </a:r>
            <a:r>
              <a:rPr lang="en-US" sz="1200" dirty="0">
                <a:latin typeface="Trebuchet MS" panose="020B0703020202090204" pitchFamily="34" charset="0"/>
              </a:rPr>
              <a:t> graders on Resistance Tube activities.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908007-C589-4219-9A10-C3F8ECF87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887" y="1123406"/>
            <a:ext cx="3396887" cy="254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32F459-9BE0-AE14-BDCC-101E33B9400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443" y="4365491"/>
            <a:ext cx="3631553" cy="20368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5003D0-4730-9DBA-8C66-3810F9F3490A}"/>
              </a:ext>
            </a:extLst>
          </p:cNvPr>
          <p:cNvSpPr/>
          <p:nvPr/>
        </p:nvSpPr>
        <p:spPr>
          <a:xfrm>
            <a:off x="919302" y="5574134"/>
            <a:ext cx="5176698" cy="1000279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Currently have 4 classroom modules and 3 pandemic modules</a:t>
            </a:r>
          </a:p>
        </p:txBody>
      </p:sp>
    </p:spTree>
    <p:extLst>
      <p:ext uri="{BB962C8B-B14F-4D97-AF65-F5344CB8AC3E}">
        <p14:creationId xmlns:p14="http://schemas.microsoft.com/office/powerpoint/2010/main" val="2823586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4ABA6-B7A6-2E44-A87B-C2445932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" y="7"/>
            <a:ext cx="12192000" cy="853441"/>
          </a:xfrm>
        </p:spPr>
        <p:txBody>
          <a:bodyPr/>
          <a:lstStyle/>
          <a:p>
            <a:r>
              <a:rPr lang="en-US" sz="2800" dirty="0"/>
              <a:t>Modules are Available Through Lending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70E91-D2BA-6147-8345-367FD6A7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68D04-23D6-30EA-3494-759412A4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1" y="853440"/>
            <a:ext cx="5486400" cy="6032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0D4FB8-45DE-B5B2-2D14-81AB2EEE45FD}"/>
              </a:ext>
            </a:extLst>
          </p:cNvPr>
          <p:cNvSpPr/>
          <p:nvPr/>
        </p:nvSpPr>
        <p:spPr>
          <a:xfrm>
            <a:off x="7356568" y="1770049"/>
            <a:ext cx="3141616" cy="1262712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 teacher in the nation can borrow our modules free of charge!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743A5-B03B-9ABF-2C5C-0A41FB41EA20}"/>
              </a:ext>
            </a:extLst>
          </p:cNvPr>
          <p:cNvSpPr txBox="1"/>
          <p:nvPr/>
        </p:nvSpPr>
        <p:spPr>
          <a:xfrm>
            <a:off x="6888482" y="3825240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CBB modules reached 403 K-12 students</a:t>
            </a:r>
          </a:p>
          <a:p>
            <a:pPr algn="ctr"/>
            <a:r>
              <a:rPr lang="en-US" dirty="0"/>
              <a:t>between April 2021- May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3C977-19EC-858B-5C23-C06BBB622E2A}"/>
              </a:ext>
            </a:extLst>
          </p:cNvPr>
          <p:cNvSpPr/>
          <p:nvPr/>
        </p:nvSpPr>
        <p:spPr>
          <a:xfrm rot="20988579">
            <a:off x="2199836" y="2664817"/>
            <a:ext cx="6740434" cy="2442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>
              <a:tabLst>
                <a:tab pos="5649913" algn="r"/>
              </a:tabLst>
            </a:pPr>
            <a:r>
              <a:rPr lang="en-US" sz="2200" i="1" dirty="0">
                <a:solidFill>
                  <a:schemeClr val="tx1"/>
                </a:solidFill>
                <a:latin typeface="Trebuchet MS" panose="020B0703020202090204" pitchFamily="34" charset="0"/>
              </a:rPr>
              <a:t>We are a small school composed of students from immigrant families — mostly from Afghanistan, Pakistan, Palestine, and Syria. This [Resistance Tube] kit will go a long way! Thank you!</a:t>
            </a:r>
            <a:endParaRPr lang="en-US" sz="2200" dirty="0">
              <a:solidFill>
                <a:schemeClr val="tx1"/>
              </a:solidFill>
              <a:latin typeface="Trebuchet MS" panose="020B0703020202090204" pitchFamily="34" charset="0"/>
            </a:endParaRPr>
          </a:p>
          <a:p>
            <a:pPr marL="115888">
              <a:tabLst>
                <a:tab pos="5999163" algn="r"/>
              </a:tabLst>
            </a:pP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</a:rPr>
              <a:t>	— CA Middle School Teacher</a:t>
            </a:r>
          </a:p>
        </p:txBody>
      </p:sp>
    </p:spTree>
    <p:extLst>
      <p:ext uri="{BB962C8B-B14F-4D97-AF65-F5344CB8AC3E}">
        <p14:creationId xmlns:p14="http://schemas.microsoft.com/office/powerpoint/2010/main" val="20752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E1A26-8A25-1541-B6FF-F0AC3478B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In-person outreach has resumed!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F87C2-9244-4442-B600-7F42172E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98A2D-FB87-1312-D68E-52091E6426ED}"/>
              </a:ext>
            </a:extLst>
          </p:cNvPr>
          <p:cNvSpPr txBox="1"/>
          <p:nvPr/>
        </p:nvSpPr>
        <p:spPr>
          <a:xfrm>
            <a:off x="674055" y="4024195"/>
            <a:ext cx="3289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Expanding Your Horizons at</a:t>
            </a:r>
          </a:p>
          <a:p>
            <a:pPr algn="ctr"/>
            <a:r>
              <a:rPr lang="en-US" sz="2000" dirty="0">
                <a:latin typeface="Trebuchet MS" panose="020B0703020202090204" pitchFamily="34" charset="0"/>
              </a:rPr>
              <a:t>Cornell and U. of Chicago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25D10-8BFE-3D56-874B-75B23BBE3B4E}"/>
              </a:ext>
            </a:extLst>
          </p:cNvPr>
          <p:cNvSpPr txBox="1"/>
          <p:nvPr/>
        </p:nvSpPr>
        <p:spPr>
          <a:xfrm>
            <a:off x="8620605" y="4404102"/>
            <a:ext cx="2941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Outreach at</a:t>
            </a:r>
          </a:p>
          <a:p>
            <a:pPr algn="ctr"/>
            <a:r>
              <a:rPr lang="en-US" sz="2000" dirty="0">
                <a:latin typeface="Trebuchet MS" panose="020B0703020202090204" pitchFamily="34" charset="0"/>
              </a:rPr>
              <a:t>Binghamton High School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7B3F9C-1019-AD1D-C2DE-2804A3BCE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61517" y="975909"/>
            <a:ext cx="4212772" cy="3327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group of people sitting at a table looking at their phones&#10;&#10;Description automatically generated with medium confidence">
            <a:extLst>
              <a:ext uri="{FF2B5EF4-FFF2-40B4-BE49-F238E27FC236}">
                <a16:creationId xmlns:a16="http://schemas.microsoft.com/office/drawing/2014/main" id="{428641D2-0E6D-062C-8EB9-C28FEC9A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09"/>
          <a:stretch/>
        </p:blipFill>
        <p:spPr>
          <a:xfrm>
            <a:off x="261318" y="975909"/>
            <a:ext cx="4114772" cy="3048286"/>
          </a:xfrm>
          <a:prstGeom prst="rect">
            <a:avLst/>
          </a:prstGeom>
        </p:spPr>
      </p:pic>
      <p:pic>
        <p:nvPicPr>
          <p:cNvPr id="7" name="Picture 6" descr="A group of people sitting around a table with a globe&#10;&#10;Description automatically generated with low confidence">
            <a:extLst>
              <a:ext uri="{FF2B5EF4-FFF2-40B4-BE49-F238E27FC236}">
                <a16:creationId xmlns:a16="http://schemas.microsoft.com/office/drawing/2014/main" id="{8090912D-DD48-BF22-30F9-8F2F7186F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2" t="23912" r="23761" b="12472"/>
          <a:stretch/>
        </p:blipFill>
        <p:spPr bwMode="auto">
          <a:xfrm>
            <a:off x="4181070" y="2883575"/>
            <a:ext cx="4114772" cy="3547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8EB5A-1097-50DA-23D4-77C158B4B742}"/>
              </a:ext>
            </a:extLst>
          </p:cNvPr>
          <p:cNvSpPr txBox="1"/>
          <p:nvPr/>
        </p:nvSpPr>
        <p:spPr>
          <a:xfrm>
            <a:off x="4601109" y="6407074"/>
            <a:ext cx="3056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Teacher workshop at ASU</a:t>
            </a:r>
          </a:p>
        </p:txBody>
      </p:sp>
    </p:spTree>
    <p:extLst>
      <p:ext uri="{BB962C8B-B14F-4D97-AF65-F5344CB8AC3E}">
        <p14:creationId xmlns:p14="http://schemas.microsoft.com/office/powerpoint/2010/main" val="2178867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65563-A42F-8447-927F-5E540355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Expanding the Pipeline: REU &amp; Undergraduate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2D893-BEAD-7F45-9D83-78F7A215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53EF0-99B2-264A-AA2A-E192443270CB}"/>
              </a:ext>
            </a:extLst>
          </p:cNvPr>
          <p:cNvSpPr txBox="1"/>
          <p:nvPr/>
        </p:nvSpPr>
        <p:spPr>
          <a:xfrm>
            <a:off x="1875511" y="4417715"/>
            <a:ext cx="9272475" cy="1379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6192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5 URM undergraduates participated in Summer 2022 research</a:t>
            </a:r>
          </a:p>
          <a:p>
            <a:pPr marL="173038" indent="-16192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17 undergraduates in total participated in Summer 2022 research,</a:t>
            </a:r>
            <a:br>
              <a:rPr lang="en-US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     including 9 female students</a:t>
            </a:r>
          </a:p>
          <a:p>
            <a:pPr marL="173038" indent="-161925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Students hosted at Cornell, U. Chicago, U. of New Mexico, UCLA, and Arizona State 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9C475-0C64-3D43-986B-A4861A51643D}"/>
              </a:ext>
            </a:extLst>
          </p:cNvPr>
          <p:cNvSpPr/>
          <p:nvPr/>
        </p:nvSpPr>
        <p:spPr>
          <a:xfrm>
            <a:off x="1852861" y="5989113"/>
            <a:ext cx="9207026" cy="640287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Cumulative Total: 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87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summer undergrads (48 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female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non-binary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lang="en-US" b="1" kern="0" dirty="0">
                <a:solidFill>
                  <a:srgbClr val="FFFFFE"/>
                </a:solidFill>
                <a:latin typeface="Arial"/>
              </a:rPr>
              <a:t>31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URM)</a:t>
            </a:r>
          </a:p>
        </p:txBody>
      </p:sp>
      <p:pic>
        <p:nvPicPr>
          <p:cNvPr id="8" name="Picture 7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58F29F0D-CDEF-073A-603A-6B0B2788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68" y="1050824"/>
            <a:ext cx="7244142" cy="2872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03F9E-4A58-1E00-25E7-9577D6F35B3D}"/>
              </a:ext>
            </a:extLst>
          </p:cNvPr>
          <p:cNvSpPr txBox="1"/>
          <p:nvPr/>
        </p:nvSpPr>
        <p:spPr>
          <a:xfrm>
            <a:off x="2884715" y="3966986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Eliza Walters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9C059-E8F6-0F70-814B-30EC0C13260F}"/>
              </a:ext>
            </a:extLst>
          </p:cNvPr>
          <p:cNvSpPr txBox="1"/>
          <p:nvPr/>
        </p:nvSpPr>
        <p:spPr>
          <a:xfrm>
            <a:off x="5377543" y="396698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Michelle Kwok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529252-2E9C-B50E-1381-B8BA39D43624}"/>
              </a:ext>
            </a:extLst>
          </p:cNvPr>
          <p:cNvSpPr txBox="1"/>
          <p:nvPr/>
        </p:nvSpPr>
        <p:spPr>
          <a:xfrm>
            <a:off x="7783286" y="396698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Maya Caskey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CCF9F4-D8FF-4CBA-9A24-B38A3C6F69B8}"/>
              </a:ext>
            </a:extLst>
          </p:cNvPr>
          <p:cNvSpPr/>
          <p:nvPr/>
        </p:nvSpPr>
        <p:spPr>
          <a:xfrm rot="20988579">
            <a:off x="2023893" y="1911418"/>
            <a:ext cx="7908981" cy="15104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>
              <a:tabLst>
                <a:tab pos="5649913" algn="r"/>
              </a:tabLst>
            </a:pP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</a:rPr>
              <a:t>This experience has made me realize how much of a community effort research is today</a:t>
            </a:r>
            <a:r>
              <a:rPr lang="en-US" sz="2200" i="1" dirty="0">
                <a:solidFill>
                  <a:schemeClr val="tx1"/>
                </a:solidFill>
                <a:latin typeface="Trebuchet MS" panose="020B0703020202090204" pitchFamily="34" charset="0"/>
              </a:rPr>
              <a:t>.</a:t>
            </a:r>
          </a:p>
          <a:p>
            <a:pPr marL="115888" algn="r">
              <a:tabLst>
                <a:tab pos="5649913" algn="r"/>
              </a:tabLst>
            </a:pPr>
            <a:r>
              <a:rPr lang="en-US" sz="2200" i="1" dirty="0">
                <a:solidFill>
                  <a:schemeClr val="tx1"/>
                </a:solidFill>
                <a:latin typeface="Trebuchet MS" panose="020B0703020202090204" pitchFamily="34" charset="0"/>
              </a:rPr>
              <a:t>— Maya Caskey</a:t>
            </a:r>
            <a:endParaRPr lang="en-US" sz="2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765563-A42F-8447-927F-5E540355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Where does our pipeline lead?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2D893-BEAD-7F45-9D83-78F7A215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CE452-8D14-D148-8726-5B631840EF6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333" y="1224825"/>
            <a:ext cx="8002203" cy="2770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9C475-0C64-3D43-986B-A4861A51643D}"/>
              </a:ext>
            </a:extLst>
          </p:cNvPr>
          <p:cNvSpPr/>
          <p:nvPr/>
        </p:nvSpPr>
        <p:spPr>
          <a:xfrm>
            <a:off x="2635489" y="4269170"/>
            <a:ext cx="7477340" cy="1913916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Trebuchet MS" panose="020B0703020202090204" pitchFamily="34" charset="0"/>
              </a:rPr>
              <a:t>• 20 undergraduates now in grad school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E"/>
                </a:solidFill>
                <a:latin typeface="Trebuchet MS" panose="020B0703020202090204" pitchFamily="34" charset="0"/>
              </a:rPr>
              <a:t>• 7 undergraduates working in industry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Trebuchet MS" panose="020B0703020202090204" pitchFamily="34" charset="0"/>
              </a:rPr>
              <a:t>    … and many still completing undergrad degree </a:t>
            </a:r>
          </a:p>
        </p:txBody>
      </p:sp>
      <p:sp>
        <p:nvSpPr>
          <p:cNvPr id="7" name="16-Point Star 6">
            <a:extLst>
              <a:ext uri="{FF2B5EF4-FFF2-40B4-BE49-F238E27FC236}">
                <a16:creationId xmlns:a16="http://schemas.microsoft.com/office/drawing/2014/main" id="{323E7197-0536-06C1-7CBE-42C3D6037550}"/>
              </a:ext>
            </a:extLst>
          </p:cNvPr>
          <p:cNvSpPr/>
          <p:nvPr/>
        </p:nvSpPr>
        <p:spPr>
          <a:xfrm rot="1177323">
            <a:off x="9283527" y="1294920"/>
            <a:ext cx="3104100" cy="1485900"/>
          </a:xfrm>
          <a:prstGeom prst="star16">
            <a:avLst/>
          </a:prstGeom>
          <a:solidFill>
            <a:srgbClr val="FFFF00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Updated slide in progress</a:t>
            </a:r>
          </a:p>
        </p:txBody>
      </p:sp>
    </p:spTree>
    <p:extLst>
      <p:ext uri="{BB962C8B-B14F-4D97-AF65-F5344CB8AC3E}">
        <p14:creationId xmlns:p14="http://schemas.microsoft.com/office/powerpoint/2010/main" val="2963549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0FF76F-6D24-CB4F-A4B0-A863CD2E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Pipeline: Diverse Partnerships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D4976-7633-8E48-B888-1B773193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B980C-3994-DC4A-9330-CCF074C7F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363" y="1253490"/>
            <a:ext cx="3509717" cy="237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F08FC-6521-BE44-A013-A33BB1BA4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078" y="1240790"/>
            <a:ext cx="2854135" cy="299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49CEF-1FB1-2346-A1B5-A64D4DED2BDC}"/>
              </a:ext>
            </a:extLst>
          </p:cNvPr>
          <p:cNvSpPr txBox="1"/>
          <p:nvPr/>
        </p:nvSpPr>
        <p:spPr>
          <a:xfrm>
            <a:off x="1765663" y="3755390"/>
            <a:ext cx="3708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The </a:t>
            </a:r>
            <a:r>
              <a:rPr lang="en-US" sz="1400" b="1" dirty="0">
                <a:solidFill>
                  <a:schemeClr val="bg1">
                    <a:lumMod val="10000"/>
                  </a:schemeClr>
                </a:solidFill>
              </a:rPr>
              <a:t>Atlanta University Center Consortium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is the largest contiguous consortium of African Americans in higher education in the United States.</a:t>
            </a:r>
          </a:p>
        </p:txBody>
      </p:sp>
      <p:pic>
        <p:nvPicPr>
          <p:cNvPr id="8" name="Picture 7" descr="Japaridze, George.jpg">
            <a:extLst>
              <a:ext uri="{FF2B5EF4-FFF2-40B4-BE49-F238E27FC236}">
                <a16:creationId xmlns:a16="http://schemas.microsoft.com/office/drawing/2014/main" id="{E9D57C1D-8AE6-0641-9F21-C49DECC59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57" y="4712471"/>
            <a:ext cx="1267665" cy="126766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B2A86-06D8-7649-A42B-A6DD80BF47E1}"/>
              </a:ext>
            </a:extLst>
          </p:cNvPr>
          <p:cNvSpPr txBox="1"/>
          <p:nvPr/>
        </p:nvSpPr>
        <p:spPr>
          <a:xfrm>
            <a:off x="1308278" y="6110304"/>
            <a:ext cx="164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George </a:t>
            </a:r>
            <a:r>
              <a:rPr lang="en-US" sz="1400" dirty="0" err="1">
                <a:solidFill>
                  <a:srgbClr val="303030"/>
                </a:solidFill>
              </a:rPr>
              <a:t>Japaridze</a:t>
            </a:r>
            <a:endParaRPr lang="en-US" sz="1400" dirty="0">
              <a:solidFill>
                <a:srgbClr val="303030"/>
              </a:solidFill>
            </a:endParaRP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Clark Atlanta Univ.</a:t>
            </a:r>
          </a:p>
        </p:txBody>
      </p:sp>
      <p:pic>
        <p:nvPicPr>
          <p:cNvPr id="10" name="Picture 9" descr="Larry-pic.jpg">
            <a:extLst>
              <a:ext uri="{FF2B5EF4-FFF2-40B4-BE49-F238E27FC236}">
                <a16:creationId xmlns:a16="http://schemas.microsoft.com/office/drawing/2014/main" id="{39A317FE-DB4C-194D-8BE6-87B11BAD4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785" y="4733313"/>
            <a:ext cx="1049515" cy="124682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CA7AF-8BAD-AB49-89F3-22D2E4C1725A}"/>
              </a:ext>
            </a:extLst>
          </p:cNvPr>
          <p:cNvSpPr txBox="1"/>
          <p:nvPr/>
        </p:nvSpPr>
        <p:spPr>
          <a:xfrm>
            <a:off x="2979191" y="6013560"/>
            <a:ext cx="1648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Xiao-</a:t>
            </a:r>
            <a:r>
              <a:rPr lang="en-US" sz="1400" dirty="0" err="1">
                <a:solidFill>
                  <a:srgbClr val="303030"/>
                </a:solidFill>
              </a:rPr>
              <a:t>Qian</a:t>
            </a:r>
            <a:r>
              <a:rPr lang="en-US" sz="1400" dirty="0">
                <a:solidFill>
                  <a:srgbClr val="303030"/>
                </a:solidFill>
              </a:rPr>
              <a:t> (Larry) 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Wang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Clark Atlanta Univ.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40382-50B0-2F49-A208-97C9FA0C3E2E}"/>
              </a:ext>
            </a:extLst>
          </p:cNvPr>
          <p:cNvSpPr txBox="1"/>
          <p:nvPr/>
        </p:nvSpPr>
        <p:spPr>
          <a:xfrm>
            <a:off x="4576731" y="5964323"/>
            <a:ext cx="17415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Lycurgus (</a:t>
            </a:r>
            <a:r>
              <a:rPr lang="en-US" sz="1400" dirty="0" err="1">
                <a:solidFill>
                  <a:srgbClr val="303030"/>
                </a:solidFill>
              </a:rPr>
              <a:t>Curg</a:t>
            </a:r>
            <a:r>
              <a:rPr lang="en-US" sz="1400" dirty="0">
                <a:solidFill>
                  <a:srgbClr val="303030"/>
                </a:solidFill>
              </a:rPr>
              <a:t>) 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Muldrow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Morehouse College</a:t>
            </a:r>
          </a:p>
        </p:txBody>
      </p:sp>
      <p:pic>
        <p:nvPicPr>
          <p:cNvPr id="13" name="Picture 12" descr="Muldrow, Lycurgus.jpg">
            <a:extLst>
              <a:ext uri="{FF2B5EF4-FFF2-40B4-BE49-F238E27FC236}">
                <a16:creationId xmlns:a16="http://schemas.microsoft.com/office/drawing/2014/main" id="{3BBB82C5-CF2E-D84D-A43A-8CDD30B6B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23" y="4699403"/>
            <a:ext cx="1043940" cy="12649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2DCCC5-D48A-A14D-BDFA-9704441DFA9B}"/>
              </a:ext>
            </a:extLst>
          </p:cNvPr>
          <p:cNvSpPr txBox="1"/>
          <p:nvPr/>
        </p:nvSpPr>
        <p:spPr>
          <a:xfrm>
            <a:off x="8030936" y="6049909"/>
            <a:ext cx="1764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303030"/>
                </a:solidFill>
              </a:rPr>
              <a:t>Archie Peters</a:t>
            </a:r>
          </a:p>
          <a:p>
            <a:pPr algn="ctr"/>
            <a:r>
              <a:rPr lang="en-US" sz="1400" dirty="0">
                <a:solidFill>
                  <a:srgbClr val="303030"/>
                </a:solidFill>
              </a:rPr>
              <a:t>Chicago State Univ</a:t>
            </a:r>
            <a:r>
              <a:rPr lang="en-US" sz="1200" dirty="0">
                <a:solidFill>
                  <a:srgbClr val="303030"/>
                </a:solidFill>
              </a:rPr>
              <a:t>.</a:t>
            </a:r>
          </a:p>
        </p:txBody>
      </p:sp>
      <p:pic>
        <p:nvPicPr>
          <p:cNvPr id="15" name="Picture 14" descr="DSCN0326.JPG">
            <a:extLst>
              <a:ext uri="{FF2B5EF4-FFF2-40B4-BE49-F238E27FC236}">
                <a16:creationId xmlns:a16="http://schemas.microsoft.com/office/drawing/2014/main" id="{2602F987-8303-2E4F-993A-96A16AA220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8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679" y="4672692"/>
            <a:ext cx="1115736" cy="136322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8600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F61C16-1B42-0543-B0BE-C55D3A0A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CBB Success Stories: Clark Atlanta Partnership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EAE39-D47D-BB41-A888-4D7E8E60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64565-952E-9C44-B7D9-76E2739CD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873" y="1148659"/>
            <a:ext cx="1468059" cy="18827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B7B9C-08E6-3B40-A753-6F319D50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512" y="1148659"/>
            <a:ext cx="1465640" cy="1879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9A2B1C-C215-8940-9B34-6EE0D90855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86" y="3814079"/>
            <a:ext cx="1465641" cy="1879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6203D-CF0F-1648-9691-55B223B5A4FE}"/>
              </a:ext>
            </a:extLst>
          </p:cNvPr>
          <p:cNvSpPr txBox="1"/>
          <p:nvPr/>
        </p:nvSpPr>
        <p:spPr>
          <a:xfrm>
            <a:off x="994356" y="3030115"/>
            <a:ext cx="1609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Brianna Harris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Clark Atlanta 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D9A4F-FBD2-8C4B-9B93-FF05BABBFF2B}"/>
              </a:ext>
            </a:extLst>
          </p:cNvPr>
          <p:cNvSpPr txBox="1"/>
          <p:nvPr/>
        </p:nvSpPr>
        <p:spPr>
          <a:xfrm>
            <a:off x="6820066" y="3030115"/>
            <a:ext cx="1609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Mariah Brown</a:t>
            </a: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Clark Atlanta 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E0B05-0431-A941-8802-1CBC89C3F386}"/>
              </a:ext>
            </a:extLst>
          </p:cNvPr>
          <p:cNvSpPr txBox="1"/>
          <p:nvPr/>
        </p:nvSpPr>
        <p:spPr>
          <a:xfrm>
            <a:off x="922841" y="5698637"/>
            <a:ext cx="1867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Aron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</a:rPr>
              <a:t>Tesfamichael</a:t>
            </a:r>
            <a:endParaRPr lang="en-US" sz="1600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Clark Atlanta 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87EC1-8399-E049-9487-D8865CDFEA14}"/>
              </a:ext>
            </a:extLst>
          </p:cNvPr>
          <p:cNvSpPr txBox="1"/>
          <p:nvPr/>
        </p:nvSpPr>
        <p:spPr>
          <a:xfrm>
            <a:off x="2656206" y="4149668"/>
            <a:ext cx="2413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At Cornell, 2017-2020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MS, CAU, Fall 2019</a:t>
            </a:r>
          </a:p>
          <a:p>
            <a:pPr algn="ctr"/>
            <a:endParaRPr lang="en-US" sz="1600" b="1" dirty="0">
              <a:solidFill>
                <a:srgbClr val="C00000"/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towards PhD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EB2A7-007B-8847-A6A9-95BFB6627186}"/>
              </a:ext>
            </a:extLst>
          </p:cNvPr>
          <p:cNvSpPr txBox="1"/>
          <p:nvPr/>
        </p:nvSpPr>
        <p:spPr>
          <a:xfrm>
            <a:off x="8520067" y="1293489"/>
            <a:ext cx="233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Cornell Summer 2017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Cornell Summer 2018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MS, CAU, May 2019</a:t>
            </a:r>
          </a:p>
          <a:p>
            <a:pPr algn="ctr"/>
            <a:endParaRPr lang="en-US" sz="1600" dirty="0">
              <a:solidFill>
                <a:srgbClr val="C00000"/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 Math Teacher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NYC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67A348-CAAB-4A48-B5B4-ED3228A4030B}"/>
              </a:ext>
            </a:extLst>
          </p:cNvPr>
          <p:cNvGrpSpPr/>
          <p:nvPr/>
        </p:nvGrpSpPr>
        <p:grpSpPr>
          <a:xfrm>
            <a:off x="6704524" y="3829295"/>
            <a:ext cx="4244915" cy="2523566"/>
            <a:chOff x="4882477" y="4392215"/>
            <a:chExt cx="4244915" cy="25235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FDADE8-D153-9942-9C73-628D69F80309}"/>
                </a:ext>
              </a:extLst>
            </p:cNvPr>
            <p:cNvSpPr txBox="1"/>
            <p:nvPr/>
          </p:nvSpPr>
          <p:spPr>
            <a:xfrm>
              <a:off x="4882477" y="6331006"/>
              <a:ext cx="1814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Frank </a:t>
              </a:r>
              <a:r>
                <a:rPr lang="en-US" sz="1600" dirty="0" err="1">
                  <a:solidFill>
                    <a:schemeClr val="bg1">
                      <a:lumMod val="10000"/>
                    </a:schemeClr>
                  </a:solidFill>
                </a:rPr>
                <a:t>Ikponmwen</a:t>
              </a:r>
              <a:endParaRPr lang="en-US" sz="1600" dirty="0">
                <a:solidFill>
                  <a:schemeClr val="bg1">
                    <a:lumMod val="1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1">
                      <a:lumMod val="10000"/>
                    </a:schemeClr>
                  </a:solidFill>
                </a:rPr>
                <a:t>Clark Atlanta U.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D85D34-112C-B847-85EC-067C7D1786DA}"/>
                </a:ext>
              </a:extLst>
            </p:cNvPr>
            <p:cNvSpPr txBox="1"/>
            <p:nvPr/>
          </p:nvSpPr>
          <p:spPr>
            <a:xfrm>
              <a:off x="6585133" y="4663774"/>
              <a:ext cx="25422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At Cornell, 2018-2019</a:t>
              </a:r>
            </a:p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PhD, CAU, Summer 2019</a:t>
              </a:r>
            </a:p>
            <a:p>
              <a:pPr algn="ctr"/>
              <a:endParaRPr lang="en-US" sz="1600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Now Analytical Chemist at US Food and Drug Administration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7082E1-5A85-7E4B-91A0-3BDFDD61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105" y="4392215"/>
              <a:ext cx="1325662" cy="1893045"/>
            </a:xfrm>
            <a:prstGeom prst="rect">
              <a:avLst/>
            </a:prstGeom>
            <a:ln w="12700">
              <a:solidFill>
                <a:schemeClr val="accent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4FE99B-5D48-4447-B406-320F7FB49D25}"/>
              </a:ext>
            </a:extLst>
          </p:cNvPr>
          <p:cNvSpPr txBox="1"/>
          <p:nvPr/>
        </p:nvSpPr>
        <p:spPr>
          <a:xfrm>
            <a:off x="2268356" y="1110157"/>
            <a:ext cx="3308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Cornell Summer 2017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MS, CAU, May 2019</a:t>
            </a:r>
          </a:p>
          <a:p>
            <a:pPr algn="ctr"/>
            <a:endParaRPr lang="en-US" sz="1600" dirty="0">
              <a:solidFill>
                <a:srgbClr val="C00000"/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Now HS Physics Teacher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Atlanta GA </a:t>
            </a:r>
          </a:p>
        </p:txBody>
      </p:sp>
    </p:spTree>
    <p:extLst>
      <p:ext uri="{BB962C8B-B14F-4D97-AF65-F5344CB8AC3E}">
        <p14:creationId xmlns:p14="http://schemas.microsoft.com/office/powerpoint/2010/main" val="4061410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8F12F-E1EA-A746-B053-F65C5F17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New Bridges to HBCUs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35DE-5650-7046-B00A-A75F29CF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39</a:t>
            </a:fld>
            <a:endParaRPr lang="en-US"/>
          </a:p>
        </p:txBody>
      </p:sp>
      <p:pic>
        <p:nvPicPr>
          <p:cNvPr id="1026" name="Picture 2" descr="AIP Foundation - Dr. Willie Rockward, SPS Donor">
            <a:extLst>
              <a:ext uri="{FF2B5EF4-FFF2-40B4-BE49-F238E27FC236}">
                <a16:creationId xmlns:a16="http://schemas.microsoft.com/office/drawing/2014/main" id="{4B1C8194-764B-7481-0402-228E92E2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2" y="1767115"/>
            <a:ext cx="3055258" cy="31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BBDD5-CD2D-C8FF-FD2B-4047C211A05C}"/>
              </a:ext>
            </a:extLst>
          </p:cNvPr>
          <p:cNvSpPr txBox="1"/>
          <p:nvPr/>
        </p:nvSpPr>
        <p:spPr>
          <a:xfrm>
            <a:off x="1034143" y="5060185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Prof. Willie Rockford</a:t>
            </a:r>
          </a:p>
          <a:p>
            <a:pPr algn="ctr"/>
            <a:r>
              <a:rPr lang="en-US" dirty="0">
                <a:latin typeface="Helvetica" pitchFamily="2" charset="0"/>
              </a:rPr>
              <a:t>Chair of Physics</a:t>
            </a:r>
          </a:p>
          <a:p>
            <a:pPr algn="ctr"/>
            <a:r>
              <a:rPr lang="en-US" dirty="0">
                <a:latin typeface="Helvetica" pitchFamily="2" charset="0"/>
              </a:rPr>
              <a:t>Morgan State University</a:t>
            </a:r>
          </a:p>
        </p:txBody>
      </p:sp>
      <p:pic>
        <p:nvPicPr>
          <p:cNvPr id="1028" name="Picture 4" descr="You just do it': Paul Guèye's uncommon will and national distinction |  MSUToday | Michigan State University">
            <a:extLst>
              <a:ext uri="{FF2B5EF4-FFF2-40B4-BE49-F238E27FC236}">
                <a16:creationId xmlns:a16="http://schemas.microsoft.com/office/drawing/2014/main" id="{2DED73CE-9497-75B5-934A-BB81EA13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75" y="2106708"/>
            <a:ext cx="2004526" cy="25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na Echeverria">
            <a:extLst>
              <a:ext uri="{FF2B5EF4-FFF2-40B4-BE49-F238E27FC236}">
                <a16:creationId xmlns:a16="http://schemas.microsoft.com/office/drawing/2014/main" id="{83ED81E2-ECBA-831F-3239-B5388B68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58" y="2106709"/>
            <a:ext cx="1879243" cy="250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D5A7F9-AA70-58C3-087D-4CAF80A5CAFE}"/>
              </a:ext>
            </a:extLst>
          </p:cNvPr>
          <p:cNvSpPr txBox="1"/>
          <p:nvPr/>
        </p:nvSpPr>
        <p:spPr>
          <a:xfrm>
            <a:off x="5930738" y="4777065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Prof. Paul </a:t>
            </a:r>
            <a:r>
              <a:rPr lang="en-US" b="1" dirty="0" err="1">
                <a:latin typeface="Helvetica" pitchFamily="2" charset="0"/>
              </a:rPr>
              <a:t>Gueye</a:t>
            </a:r>
            <a:endParaRPr lang="en-US" dirty="0">
              <a:latin typeface="Helvetica" pitchFamily="2" charset="0"/>
            </a:endParaRPr>
          </a:p>
          <a:p>
            <a:pPr algn="ctr"/>
            <a:r>
              <a:rPr lang="en-US" dirty="0">
                <a:latin typeface="Helvetica" pitchFamily="2" charset="0"/>
              </a:rPr>
              <a:t>Michigan State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2BD31-306A-EFC7-9896-29FF4003DF15}"/>
              </a:ext>
            </a:extLst>
          </p:cNvPr>
          <p:cNvSpPr txBox="1"/>
          <p:nvPr/>
        </p:nvSpPr>
        <p:spPr>
          <a:xfrm>
            <a:off x="8671494" y="4788042"/>
            <a:ext cx="241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Dr. Elena Echeverria</a:t>
            </a:r>
          </a:p>
          <a:p>
            <a:pPr algn="ctr"/>
            <a:r>
              <a:rPr lang="en-US" dirty="0">
                <a:latin typeface="Helvetica" pitchFamily="2" charset="0"/>
              </a:rPr>
              <a:t>Cornell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5491E-EE24-B076-4DD0-F6668CBB83A7}"/>
              </a:ext>
            </a:extLst>
          </p:cNvPr>
          <p:cNvSpPr txBox="1"/>
          <p:nvPr/>
        </p:nvSpPr>
        <p:spPr>
          <a:xfrm>
            <a:off x="6117772" y="1372539"/>
            <a:ext cx="4754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Proposed Section on Accelerator Physics</a:t>
            </a:r>
          </a:p>
          <a:p>
            <a:pPr algn="ctr"/>
            <a:r>
              <a:rPr lang="en-US" b="1" dirty="0">
                <a:latin typeface="Helvetica" pitchFamily="2" charset="0"/>
              </a:rPr>
              <a:t>National Society of Black Physicists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665AF-1E4D-FE85-B6D3-79330148D70D}"/>
              </a:ext>
            </a:extLst>
          </p:cNvPr>
          <p:cNvSpPr txBox="1"/>
          <p:nvPr/>
        </p:nvSpPr>
        <p:spPr>
          <a:xfrm>
            <a:off x="485024" y="1220140"/>
            <a:ext cx="376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Partner on DOE Renew Proposal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5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DE2ADF-4C99-3644-BF84-117FF224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Science of Team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DD6BF-2332-CE45-B38B-EC488607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7A17E8-D665-5C45-A343-EF373CFDB09B}"/>
              </a:ext>
            </a:extLst>
          </p:cNvPr>
          <p:cNvGrpSpPr/>
          <p:nvPr/>
        </p:nvGrpSpPr>
        <p:grpSpPr>
          <a:xfrm rot="21053201">
            <a:off x="1042590" y="1254534"/>
            <a:ext cx="2458240" cy="4083627"/>
            <a:chOff x="167288" y="1063599"/>
            <a:chExt cx="2040199" cy="33891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830726-815B-B04A-B6B6-2AA842BBD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288" y="1063599"/>
              <a:ext cx="2040199" cy="30638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6DB037-16A8-6C41-8518-17A44FB2EA70}"/>
                </a:ext>
              </a:extLst>
            </p:cNvPr>
            <p:cNvSpPr txBox="1"/>
            <p:nvPr/>
          </p:nvSpPr>
          <p:spPr>
            <a:xfrm>
              <a:off x="225166" y="4114222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NRC Report (2015)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550EE63-5FF2-624F-B889-A1EDE7E9241F}"/>
              </a:ext>
            </a:extLst>
          </p:cNvPr>
          <p:cNvSpPr/>
          <p:nvPr/>
        </p:nvSpPr>
        <p:spPr>
          <a:xfrm>
            <a:off x="6853647" y="4952409"/>
            <a:ext cx="4476750" cy="1489708"/>
          </a:xfrm>
          <a:prstGeom prst="rect">
            <a:avLst/>
          </a:prstGeom>
          <a:gradFill rotWithShape="1">
            <a:gsLst>
              <a:gs pos="0">
                <a:srgbClr val="B42D25">
                  <a:shade val="51000"/>
                  <a:satMod val="130000"/>
                </a:srgbClr>
              </a:gs>
              <a:gs pos="80000">
                <a:srgbClr val="B42D25">
                  <a:shade val="93000"/>
                  <a:satMod val="130000"/>
                </a:srgbClr>
              </a:gs>
              <a:gs pos="100000">
                <a:srgbClr val="B42D25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challenge: How to make disparate researchers a team, quickly and efficiently?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2B0EF6-3679-E24C-9B1F-A4FCD28A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459" y="1646017"/>
            <a:ext cx="1435099" cy="2152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D66294-5965-DB4D-A77A-7C1181A21EC1}"/>
              </a:ext>
            </a:extLst>
          </p:cNvPr>
          <p:cNvSpPr txBox="1"/>
          <p:nvPr/>
        </p:nvSpPr>
        <p:spPr>
          <a:xfrm>
            <a:off x="7899527" y="3817717"/>
            <a:ext cx="3310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Dr. Kara Hall, Natl. Cancer Inst.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Dir. of Sci. of Team Science Team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Former CBB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EAB Member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D6F31E-C1E7-5C4D-A645-43C3347A187C}"/>
              </a:ext>
            </a:extLst>
          </p:cNvPr>
          <p:cNvGrpSpPr/>
          <p:nvPr/>
        </p:nvGrpSpPr>
        <p:grpSpPr>
          <a:xfrm rot="577900">
            <a:off x="4174661" y="1361205"/>
            <a:ext cx="2762376" cy="4041793"/>
            <a:chOff x="2781358" y="1111480"/>
            <a:chExt cx="2292615" cy="33544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40DDCC-1C48-A24C-A7E9-A67532BB7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5591" y="1111480"/>
              <a:ext cx="2015094" cy="3050627"/>
            </a:xfrm>
            <a:prstGeom prst="rect">
              <a:avLst/>
            </a:prstGeom>
            <a:ln w="28575">
              <a:solidFill>
                <a:srgbClr val="B42D2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7F6828-B7FC-764F-8DCB-EA029CDF35A6}"/>
                </a:ext>
              </a:extLst>
            </p:cNvPr>
            <p:cNvSpPr txBox="1"/>
            <p:nvPr/>
          </p:nvSpPr>
          <p:spPr>
            <a:xfrm>
              <a:off x="2781358" y="4127382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NIH Field Guide (2010)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247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C8F12F-E1EA-A746-B053-F65C5F17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Our Partnerships: UPR and UNM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35DE-5650-7046-B00A-A75F29CF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D5F41-68EB-1A4B-92D3-820BD838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4" y="1492990"/>
            <a:ext cx="6322974" cy="2255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17324-06AF-C64E-BF48-B8BA8064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889" y="3773311"/>
            <a:ext cx="2528887" cy="2528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74391-9682-354F-AA18-FD8B7D238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884" y="1147305"/>
            <a:ext cx="3346102" cy="333509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FB903F1-5D94-3B44-ADD6-0C49EAEF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471" y="4717479"/>
            <a:ext cx="4743720" cy="9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4B06DD-AE9D-E14D-A79F-6034C60BF71A}"/>
              </a:ext>
            </a:extLst>
          </p:cNvPr>
          <p:cNvSpPr/>
          <p:nvPr/>
        </p:nvSpPr>
        <p:spPr>
          <a:xfrm>
            <a:off x="724597" y="6211662"/>
            <a:ext cx="5457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/>
              <a:t>UPR Mayagüez: Prof. Sudhir Malik, Physics</a:t>
            </a:r>
          </a:p>
          <a:p>
            <a:r>
              <a:rPr lang="en-US" kern="0" dirty="0"/>
              <a:t>UPR Rio Piedras: Prof. Jorge Colon, Chemistry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5C998F-1B38-A948-8BFC-1C80EB5F7FF0}"/>
              </a:ext>
            </a:extLst>
          </p:cNvPr>
          <p:cNvSpPr/>
          <p:nvPr/>
        </p:nvSpPr>
        <p:spPr>
          <a:xfrm>
            <a:off x="6645894" y="6211662"/>
            <a:ext cx="5457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/>
              <a:t>UNM Prof. Sandra </a:t>
            </a:r>
            <a:r>
              <a:rPr lang="en-US" kern="0" dirty="0" err="1"/>
              <a:t>Biedron</a:t>
            </a:r>
            <a:r>
              <a:rPr lang="en-US" kern="0" dirty="0"/>
              <a:t>, Elec. &amp; Comp. Eng.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89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159A19-2E17-C147-BF8A-F9E39E9E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towards Diversity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9EE4B-17E9-5F4F-AF3F-A1CAD16B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75005-D8D4-C74E-AD4B-695BBA591DC4}"/>
              </a:ext>
            </a:extLst>
          </p:cNvPr>
          <p:cNvSpPr txBox="1"/>
          <p:nvPr/>
        </p:nvSpPr>
        <p:spPr>
          <a:xfrm>
            <a:off x="2074406" y="964740"/>
            <a:ext cx="910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CBB Annual Goal: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Meet or exceed national diversity of the field of physics at all levels.</a:t>
            </a:r>
          </a:p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CBB Ultimate Goal: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Equal representation at all levels within our lifetimes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9DB599-B0C5-289E-4E32-994BCE273C32}"/>
              </a:ext>
            </a:extLst>
          </p:cNvPr>
          <p:cNvGrpSpPr/>
          <p:nvPr/>
        </p:nvGrpSpPr>
        <p:grpSpPr>
          <a:xfrm>
            <a:off x="209550" y="1649170"/>
            <a:ext cx="11857642" cy="4951847"/>
            <a:chOff x="209550" y="1649170"/>
            <a:chExt cx="11857642" cy="49518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A17A79-C8A0-D945-ADE5-CB1879665803}"/>
                </a:ext>
              </a:extLst>
            </p:cNvPr>
            <p:cNvSpPr txBox="1"/>
            <p:nvPr/>
          </p:nvSpPr>
          <p:spPr>
            <a:xfrm>
              <a:off x="2816394" y="5277578"/>
              <a:ext cx="70053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" pitchFamily="2" charset="0"/>
                </a:rPr>
                <a:t>Data for females are from American Institute of Physics, 2019 </a:t>
              </a:r>
              <a:r>
                <a:rPr lang="en-US" sz="1600" dirty="0">
                  <a:latin typeface="Times" pitchFamily="2" charset="0"/>
                  <a:hlinkClick r:id="rId3"/>
                </a:rPr>
                <a:t>www.aip.org/statistics/reports/women-among-physics-and-astronomy-faculty</a:t>
              </a:r>
              <a:endParaRPr lang="en-US" sz="1600" dirty="0">
                <a:latin typeface="Times" pitchFamily="2" charset="0"/>
              </a:endParaRPr>
            </a:p>
            <a:p>
              <a:r>
                <a:rPr lang="en-US" sz="1600" dirty="0">
                  <a:latin typeface="Times" pitchFamily="2" charset="0"/>
                </a:rPr>
                <a:t>Data for URMs are from American Physical Society, 2019, </a:t>
              </a:r>
              <a:r>
                <a:rPr lang="en-US" sz="1600" dirty="0">
                  <a:latin typeface="Times" pitchFamily="2" charset="0"/>
                  <a:hlinkClick r:id="rId4"/>
                </a:rPr>
                <a:t>www.aip.org/statistics/reports/trends-physics-phds-171819</a:t>
              </a:r>
              <a:r>
                <a:rPr lang="en-US" sz="1600" dirty="0">
                  <a:latin typeface="Times" pitchFamily="2" charset="0"/>
                </a:rPr>
                <a:t> URM includes Black, Hispanic, and Native American/Pacific Islander.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39EADC07-541B-14DD-901F-8FCAF92415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6267033"/>
                </p:ext>
              </p:extLst>
            </p:nvPr>
          </p:nvGraphicFramePr>
          <p:xfrm>
            <a:off x="209550" y="1649170"/>
            <a:ext cx="11857642" cy="3405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5" imgW="9817100" imgH="2819400" progId="Excel.Sheet.12">
                    <p:embed/>
                  </p:oleObj>
                </mc:Choice>
                <mc:Fallback>
                  <p:oleObj name="Worksheet" r:id="rId5" imgW="9817100" imgH="2819400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9550" y="1649170"/>
                          <a:ext cx="11857642" cy="34054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CF8D7BA-F615-2BFA-4950-A1DD15E685D9}"/>
              </a:ext>
            </a:extLst>
          </p:cNvPr>
          <p:cNvSpPr/>
          <p:nvPr/>
        </p:nvSpPr>
        <p:spPr>
          <a:xfrm>
            <a:off x="7086601" y="1611071"/>
            <a:ext cx="5138057" cy="354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3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159A19-2E17-C147-BF8A-F9E39E9E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Trends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9EE4B-17E9-5F4F-AF3F-A1CAD16B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74C7A-37AF-6EF2-743E-81AAC1F44179}"/>
              </a:ext>
            </a:extLst>
          </p:cNvPr>
          <p:cNvSpPr txBox="1"/>
          <p:nvPr/>
        </p:nvSpPr>
        <p:spPr>
          <a:xfrm>
            <a:off x="1587500" y="1231900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" pitchFamily="2" charset="0"/>
              </a:rPr>
              <a:t>Female and Non-Binary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2F4E5-010D-905A-38D2-2AF5E7259258}"/>
              </a:ext>
            </a:extLst>
          </p:cNvPr>
          <p:cNvSpPr txBox="1"/>
          <p:nvPr/>
        </p:nvSpPr>
        <p:spPr>
          <a:xfrm>
            <a:off x="7302500" y="1231900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" pitchFamily="2" charset="0"/>
              </a:rPr>
              <a:t>Underrepresented Minority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857D1-517B-6D6E-5FDA-6543EFD9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89" y="1534886"/>
            <a:ext cx="5863981" cy="35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96235-A372-308C-FF12-D32BE2AC6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098" y="1534886"/>
            <a:ext cx="5881077" cy="355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0A079-99F5-8293-4389-E5F5B4E95FE6}"/>
              </a:ext>
            </a:extLst>
          </p:cNvPr>
          <p:cNvSpPr txBox="1"/>
          <p:nvPr/>
        </p:nvSpPr>
        <p:spPr>
          <a:xfrm>
            <a:off x="2816394" y="5277578"/>
            <a:ext cx="700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Data for females are from American Institute of Physics, 2019 </a:t>
            </a:r>
            <a:r>
              <a:rPr lang="en-US" sz="1600" dirty="0">
                <a:latin typeface="Times" pitchFamily="2" charset="0"/>
                <a:hlinkClick r:id="rId5"/>
              </a:rPr>
              <a:t>www.aip.org/statistics/reports/women-among-physics-and-astronomy-faculty</a:t>
            </a:r>
            <a:endParaRPr lang="en-US" sz="1600" dirty="0">
              <a:latin typeface="Times" pitchFamily="2" charset="0"/>
            </a:endParaRPr>
          </a:p>
          <a:p>
            <a:r>
              <a:rPr lang="en-US" sz="1600" dirty="0">
                <a:latin typeface="Times" pitchFamily="2" charset="0"/>
              </a:rPr>
              <a:t>Data for URMs are from American Physical Society, 2019, </a:t>
            </a:r>
            <a:r>
              <a:rPr lang="en-US" sz="1600" dirty="0">
                <a:latin typeface="Times" pitchFamily="2" charset="0"/>
                <a:hlinkClick r:id="rId6"/>
              </a:rPr>
              <a:t>www.aip.org/statistics/reports/trends-physics-phds-171819</a:t>
            </a:r>
            <a:r>
              <a:rPr lang="en-US" sz="1600" dirty="0">
                <a:latin typeface="Times" pitchFamily="2" charset="0"/>
              </a:rPr>
              <a:t> URM includes Black, Hispanic, and Native American/Pacific Islander.</a:t>
            </a:r>
          </a:p>
        </p:txBody>
      </p:sp>
    </p:spTree>
    <p:extLst>
      <p:ext uri="{BB962C8B-B14F-4D97-AF65-F5344CB8AC3E}">
        <p14:creationId xmlns:p14="http://schemas.microsoft.com/office/powerpoint/2010/main" val="1179519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7499570-3622-E445-AC1A-BA44A11EFD6C}"/>
              </a:ext>
            </a:extLst>
          </p:cNvPr>
          <p:cNvSpPr/>
          <p:nvPr/>
        </p:nvSpPr>
        <p:spPr>
          <a:xfrm>
            <a:off x="0" y="354022"/>
            <a:ext cx="12192000" cy="8706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Effective CBB collaborations across disciplines and institutions.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03F879-9D3C-3041-8506-CAFDD5C4A4C7}"/>
              </a:ext>
            </a:extLst>
          </p:cNvPr>
          <p:cNvGrpSpPr/>
          <p:nvPr/>
        </p:nvGrpSpPr>
        <p:grpSpPr>
          <a:xfrm>
            <a:off x="-6222" y="1077111"/>
            <a:ext cx="11960097" cy="609600"/>
            <a:chOff x="-6222" y="1077111"/>
            <a:chExt cx="11960097" cy="609600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560D9FFE-B7F6-244F-AD1B-F9E75FB542D7}"/>
                </a:ext>
              </a:extLst>
            </p:cNvPr>
            <p:cNvSpPr/>
            <p:nvPr/>
          </p:nvSpPr>
          <p:spPr>
            <a:xfrm>
              <a:off x="-6222" y="1077111"/>
              <a:ext cx="11960097" cy="60960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994661-AFA6-4542-B02E-734F06C459BB}"/>
                </a:ext>
              </a:extLst>
            </p:cNvPr>
            <p:cNvSpPr txBox="1"/>
            <p:nvPr/>
          </p:nvSpPr>
          <p:spPr>
            <a:xfrm>
              <a:off x="1805505" y="1197245"/>
              <a:ext cx="1480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136B36-1B83-E244-840A-E4C361ECEE9A}"/>
                </a:ext>
              </a:extLst>
            </p:cNvPr>
            <p:cNvSpPr txBox="1"/>
            <p:nvPr/>
          </p:nvSpPr>
          <p:spPr>
            <a:xfrm>
              <a:off x="3306426" y="1197245"/>
              <a:ext cx="1480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D7C245-7C47-9744-A328-4299C844B770}"/>
                </a:ext>
              </a:extLst>
            </p:cNvPr>
            <p:cNvSpPr txBox="1"/>
            <p:nvPr/>
          </p:nvSpPr>
          <p:spPr>
            <a:xfrm>
              <a:off x="4748910" y="1197245"/>
              <a:ext cx="1511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6317E83-FC0D-C34D-BFC3-3E8B7A55B321}"/>
                </a:ext>
              </a:extLst>
            </p:cNvPr>
            <p:cNvSpPr txBox="1"/>
            <p:nvPr/>
          </p:nvSpPr>
          <p:spPr>
            <a:xfrm>
              <a:off x="6321908" y="1197245"/>
              <a:ext cx="1497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0119EF-DD92-D643-BC2C-BE7F1C205CB0}"/>
                </a:ext>
              </a:extLst>
            </p:cNvPr>
            <p:cNvSpPr txBox="1"/>
            <p:nvPr/>
          </p:nvSpPr>
          <p:spPr>
            <a:xfrm>
              <a:off x="7611536" y="1197245"/>
              <a:ext cx="1528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9393552-8EA4-8C43-A99F-752B96E85E27}"/>
              </a:ext>
            </a:extLst>
          </p:cNvPr>
          <p:cNvSpPr txBox="1"/>
          <p:nvPr/>
        </p:nvSpPr>
        <p:spPr>
          <a:xfrm>
            <a:off x="-6222" y="0"/>
            <a:ext cx="12198222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WORKFORCE DEVELOPMENT </a:t>
            </a:r>
            <a:r>
              <a:rPr lang="en-US" dirty="0">
                <a:solidFill>
                  <a:schemeClr val="bg1"/>
                </a:solidFill>
              </a:rPr>
              <a:t>Roadmap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180B63-11AB-184F-8C0D-9E9B3B5155C0}"/>
              </a:ext>
            </a:extLst>
          </p:cNvPr>
          <p:cNvGrpSpPr/>
          <p:nvPr/>
        </p:nvGrpSpPr>
        <p:grpSpPr>
          <a:xfrm>
            <a:off x="-10373" y="1537279"/>
            <a:ext cx="11673025" cy="338554"/>
            <a:chOff x="-10373" y="1537279"/>
            <a:chExt cx="11673025" cy="33855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5E47DD5-C464-DC44-90F4-0FFDD82DE75A}"/>
                </a:ext>
              </a:extLst>
            </p:cNvPr>
            <p:cNvSpPr/>
            <p:nvPr/>
          </p:nvSpPr>
          <p:spPr>
            <a:xfrm>
              <a:off x="-10373" y="1537365"/>
              <a:ext cx="11673025" cy="338383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30C975-9493-4743-9C15-3C1CED784E9B}"/>
                </a:ext>
              </a:extLst>
            </p:cNvPr>
            <p:cNvSpPr txBox="1"/>
            <p:nvPr/>
          </p:nvSpPr>
          <p:spPr>
            <a:xfrm>
              <a:off x="9679303" y="1537279"/>
              <a:ext cx="1585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BD8124B-B46A-1A48-A110-ADD1BD8A2C51}"/>
                </a:ext>
              </a:extLst>
            </p:cNvPr>
            <p:cNvSpPr txBox="1"/>
            <p:nvPr/>
          </p:nvSpPr>
          <p:spPr>
            <a:xfrm>
              <a:off x="148913" y="1537279"/>
              <a:ext cx="160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062403-8DF8-B246-8A63-2E4DB8353783}"/>
                </a:ext>
              </a:extLst>
            </p:cNvPr>
            <p:cNvSpPr txBox="1"/>
            <p:nvPr/>
          </p:nvSpPr>
          <p:spPr>
            <a:xfrm>
              <a:off x="4488881" y="1537279"/>
              <a:ext cx="2210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DELIVERABLES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4A47122-DC02-3C43-A697-09ED09848B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482" y="1597689"/>
              <a:ext cx="0" cy="2177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11A649A-7E6D-8C4F-9680-D7BD7D9CC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8641" y="1597689"/>
              <a:ext cx="0" cy="2177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9E44AA-7F74-9D4C-91D0-9C3F070B9A53}"/>
              </a:ext>
            </a:extLst>
          </p:cNvPr>
          <p:cNvGrpSpPr/>
          <p:nvPr/>
        </p:nvGrpSpPr>
        <p:grpSpPr>
          <a:xfrm>
            <a:off x="-1706" y="1866763"/>
            <a:ext cx="11640761" cy="2077883"/>
            <a:chOff x="-1706" y="1866763"/>
            <a:chExt cx="11640761" cy="207788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0A45F16-D72F-234F-8484-DD4126EA836A}"/>
                </a:ext>
              </a:extLst>
            </p:cNvPr>
            <p:cNvSpPr/>
            <p:nvPr/>
          </p:nvSpPr>
          <p:spPr>
            <a:xfrm>
              <a:off x="9416864" y="1868959"/>
              <a:ext cx="2222191" cy="2075687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BC0723-76B1-3E40-8DBC-3AECBF412F6C}"/>
                </a:ext>
              </a:extLst>
            </p:cNvPr>
            <p:cNvSpPr/>
            <p:nvPr/>
          </p:nvSpPr>
          <p:spPr>
            <a:xfrm>
              <a:off x="-1706" y="1866763"/>
              <a:ext cx="1828800" cy="2025011"/>
            </a:xfrm>
            <a:prstGeom prst="rect">
              <a:avLst/>
            </a:prstGeom>
            <a:solidFill>
              <a:srgbClr val="C11721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ctr"/>
              <a:r>
                <a:rPr lang="en-US" sz="1400" b="1" dirty="0"/>
                <a:t>Use team science to enable all participants – faculty, postdocs, and students – to be successful in convergence research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254FE4-8E1D-354E-8DCF-4F8A476B2022}"/>
                </a:ext>
              </a:extLst>
            </p:cNvPr>
            <p:cNvSpPr/>
            <p:nvPr/>
          </p:nvSpPr>
          <p:spPr>
            <a:xfrm>
              <a:off x="26175" y="1873405"/>
              <a:ext cx="11612880" cy="2029522"/>
            </a:xfrm>
            <a:prstGeom prst="rect">
              <a:avLst/>
            </a:prstGeom>
            <a:noFill/>
            <a:ln w="38100">
              <a:solidFill>
                <a:srgbClr val="C11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14C90B-FAD2-EB48-A4D3-D25D350BEF3E}"/>
                </a:ext>
              </a:extLst>
            </p:cNvPr>
            <p:cNvGrpSpPr/>
            <p:nvPr/>
          </p:nvGrpSpPr>
          <p:grpSpPr>
            <a:xfrm>
              <a:off x="1876591" y="2367500"/>
              <a:ext cx="7504051" cy="548640"/>
              <a:chOff x="1876591" y="2414876"/>
              <a:chExt cx="7504051" cy="548640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EE9C8BD-DB0F-3041-863F-483E63F35AD0}"/>
                  </a:ext>
                </a:extLst>
              </p:cNvPr>
              <p:cNvSpPr txBox="1"/>
              <p:nvPr/>
            </p:nvSpPr>
            <p:spPr>
              <a:xfrm>
                <a:off x="1876591" y="2506316"/>
                <a:ext cx="7162101" cy="365760"/>
              </a:xfrm>
              <a:prstGeom prst="rect">
                <a:avLst/>
              </a:prstGeom>
              <a:solidFill>
                <a:srgbClr val="F9DDDF"/>
              </a:solidFill>
              <a:ln w="38100" cmpd="sng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400" dirty="0"/>
                  <a:t>Shared goals and shared recognition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F372FB3-F3AE-4142-9EF7-A32DF33A5F82}"/>
                  </a:ext>
                </a:extLst>
              </p:cNvPr>
              <p:cNvGrpSpPr/>
              <p:nvPr/>
            </p:nvGrpSpPr>
            <p:grpSpPr>
              <a:xfrm>
                <a:off x="8832002" y="2414876"/>
                <a:ext cx="548640" cy="548640"/>
                <a:chOff x="5082579" y="1911976"/>
                <a:chExt cx="547832" cy="547832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073FC9B3-677B-1749-A4C1-9A0D8C311860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93030EB-9F65-9749-966C-09EFCF9655A3}"/>
                    </a:ext>
                  </a:extLst>
                </p:cNvPr>
                <p:cNvSpPr/>
                <p:nvPr/>
              </p:nvSpPr>
              <p:spPr>
                <a:xfrm>
                  <a:off x="5289464" y="2118861"/>
                  <a:ext cx="134063" cy="134063"/>
                </a:xfrm>
                <a:prstGeom prst="ellipse">
                  <a:avLst/>
                </a:prstGeom>
                <a:solidFill>
                  <a:srgbClr val="F7DD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4B212ED9-F113-B443-84E8-E744C946F166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B6717D-A625-B344-B536-3FE61F619ABB}"/>
                </a:ext>
              </a:extLst>
            </p:cNvPr>
            <p:cNvGrpSpPr/>
            <p:nvPr/>
          </p:nvGrpSpPr>
          <p:grpSpPr>
            <a:xfrm>
              <a:off x="1876591" y="2859979"/>
              <a:ext cx="7504051" cy="548640"/>
              <a:chOff x="1876591" y="3021637"/>
              <a:chExt cx="7504051" cy="54864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B08B423-2DEF-BC46-90B6-DF8F37B47397}"/>
                  </a:ext>
                </a:extLst>
              </p:cNvPr>
              <p:cNvSpPr txBox="1"/>
              <p:nvPr/>
            </p:nvSpPr>
            <p:spPr>
              <a:xfrm>
                <a:off x="1876591" y="3113077"/>
                <a:ext cx="7162101" cy="365760"/>
              </a:xfrm>
              <a:prstGeom prst="rect">
                <a:avLst/>
              </a:prstGeom>
              <a:solidFill>
                <a:srgbClr val="F9DDDF"/>
              </a:solidFill>
              <a:ln w="38100" cmpd="sng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400" dirty="0"/>
                  <a:t>Strong leadership and transparent decision-making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AA8F631-78BA-1A46-82C4-EF0028A1E87D}"/>
                  </a:ext>
                </a:extLst>
              </p:cNvPr>
              <p:cNvGrpSpPr/>
              <p:nvPr/>
            </p:nvGrpSpPr>
            <p:grpSpPr>
              <a:xfrm>
                <a:off x="8832002" y="3021637"/>
                <a:ext cx="548640" cy="548640"/>
                <a:chOff x="5082579" y="1911976"/>
                <a:chExt cx="547832" cy="547832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B51D1E3-BC66-3F4C-AFF1-E602C2C5C5E5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7C583E4-CCE1-D24E-A707-521B34AFAC5C}"/>
                    </a:ext>
                  </a:extLst>
                </p:cNvPr>
                <p:cNvSpPr/>
                <p:nvPr/>
              </p:nvSpPr>
              <p:spPr>
                <a:xfrm>
                  <a:off x="5289464" y="2118861"/>
                  <a:ext cx="134063" cy="134063"/>
                </a:xfrm>
                <a:prstGeom prst="ellipse">
                  <a:avLst/>
                </a:prstGeom>
                <a:solidFill>
                  <a:srgbClr val="F7DD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6D6A876-B63B-CA4F-8C09-975AD70F151C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06BF86-4DCD-0C4A-82A9-C84249E3857C}"/>
                </a:ext>
              </a:extLst>
            </p:cNvPr>
            <p:cNvGrpSpPr/>
            <p:nvPr/>
          </p:nvGrpSpPr>
          <p:grpSpPr>
            <a:xfrm>
              <a:off x="1876591" y="1875021"/>
              <a:ext cx="7504051" cy="548640"/>
              <a:chOff x="1876591" y="1897323"/>
              <a:chExt cx="7504051" cy="548640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C8E38D4-B69C-3948-B5A6-F281D55C2AED}"/>
                  </a:ext>
                </a:extLst>
              </p:cNvPr>
              <p:cNvSpPr txBox="1"/>
              <p:nvPr/>
            </p:nvSpPr>
            <p:spPr>
              <a:xfrm>
                <a:off x="1876591" y="1988763"/>
                <a:ext cx="7162101" cy="365760"/>
              </a:xfrm>
              <a:prstGeom prst="rect">
                <a:avLst/>
              </a:prstGeom>
              <a:solidFill>
                <a:srgbClr val="F9DDDF"/>
              </a:solidFill>
              <a:ln w="38100" cmpd="sng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400" dirty="0"/>
                  <a:t>Effective communication practices across all aspects of research and administration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7DD078A-60B4-B747-8864-F23DB15214D4}"/>
                  </a:ext>
                </a:extLst>
              </p:cNvPr>
              <p:cNvGrpSpPr/>
              <p:nvPr/>
            </p:nvGrpSpPr>
            <p:grpSpPr>
              <a:xfrm>
                <a:off x="8832002" y="1897323"/>
                <a:ext cx="548640" cy="548640"/>
                <a:chOff x="5082579" y="1911976"/>
                <a:chExt cx="547832" cy="547832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EB8D36C1-F6A6-634E-9125-2AC169E886E3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8D0FAD29-A689-8941-AC56-F84FB99FE2EA}"/>
                    </a:ext>
                  </a:extLst>
                </p:cNvPr>
                <p:cNvSpPr/>
                <p:nvPr/>
              </p:nvSpPr>
              <p:spPr>
                <a:xfrm>
                  <a:off x="5289464" y="2118861"/>
                  <a:ext cx="134063" cy="134063"/>
                </a:xfrm>
                <a:prstGeom prst="ellipse">
                  <a:avLst/>
                </a:prstGeom>
                <a:solidFill>
                  <a:srgbClr val="F7DD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4D49812B-F65C-2A46-B6A8-E30529109649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10FEBAA-77D3-4B4A-BA9A-472797FBA96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32893" y="1952908"/>
              <a:ext cx="1389288" cy="110609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C33913-64A4-AB4D-B137-19577CD8D3E1}"/>
                </a:ext>
              </a:extLst>
            </p:cNvPr>
            <p:cNvSpPr/>
            <p:nvPr/>
          </p:nvSpPr>
          <p:spPr>
            <a:xfrm>
              <a:off x="9399142" y="3075308"/>
              <a:ext cx="22286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CBB collaborators discussing research developments.</a:t>
              </a:r>
              <a:endParaRPr lang="en-US" sz="1200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EC8A60A-B676-D442-B31A-8343C5FEECD6}"/>
                </a:ext>
              </a:extLst>
            </p:cNvPr>
            <p:cNvSpPr txBox="1"/>
            <p:nvPr/>
          </p:nvSpPr>
          <p:spPr>
            <a:xfrm>
              <a:off x="1872874" y="3446124"/>
              <a:ext cx="7162101" cy="365760"/>
            </a:xfrm>
            <a:prstGeom prst="rect">
              <a:avLst/>
            </a:prstGeom>
            <a:solidFill>
              <a:srgbClr val="F9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400" dirty="0"/>
                <a:t>More annual collaborative papers or proceedings than PIs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618057-2C0A-1B43-B25E-65F7BCF15B49}"/>
                </a:ext>
              </a:extLst>
            </p:cNvPr>
            <p:cNvGrpSpPr/>
            <p:nvPr/>
          </p:nvGrpSpPr>
          <p:grpSpPr>
            <a:xfrm>
              <a:off x="8828285" y="3352459"/>
              <a:ext cx="548640" cy="548640"/>
              <a:chOff x="8828285" y="3352459"/>
              <a:chExt cx="548640" cy="548640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6059547-DC98-034F-9306-8F61FB631C5D}"/>
                  </a:ext>
                </a:extLst>
              </p:cNvPr>
              <p:cNvGrpSpPr/>
              <p:nvPr/>
            </p:nvGrpSpPr>
            <p:grpSpPr>
              <a:xfrm>
                <a:off x="8828285" y="3352459"/>
                <a:ext cx="548640" cy="548640"/>
                <a:chOff x="5082579" y="1911976"/>
                <a:chExt cx="547832" cy="547832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4FE416F-9E71-E84A-AB68-4BB63D02F762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FC6B1560-22FE-8744-B279-A20EAEEEB90E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6-Point Star 110">
                <a:extLst>
                  <a:ext uri="{FF2B5EF4-FFF2-40B4-BE49-F238E27FC236}">
                    <a16:creationId xmlns:a16="http://schemas.microsoft.com/office/drawing/2014/main" id="{4F705D8F-5F2A-B449-8C20-4E787AD75AA5}"/>
                  </a:ext>
                </a:extLst>
              </p:cNvPr>
              <p:cNvSpPr/>
              <p:nvPr/>
            </p:nvSpPr>
            <p:spPr>
              <a:xfrm>
                <a:off x="8965445" y="3475903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9D8105-D3C6-1445-BE59-38AB96CDB2EA}"/>
              </a:ext>
            </a:extLst>
          </p:cNvPr>
          <p:cNvGrpSpPr/>
          <p:nvPr/>
        </p:nvGrpSpPr>
        <p:grpSpPr>
          <a:xfrm>
            <a:off x="-1706" y="3913825"/>
            <a:ext cx="11787298" cy="1238468"/>
            <a:chOff x="-1706" y="3913825"/>
            <a:chExt cx="11787298" cy="12384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3E7976-5639-1A49-8D68-E146BAD41925}"/>
                </a:ext>
              </a:extLst>
            </p:cNvPr>
            <p:cNvGrpSpPr/>
            <p:nvPr/>
          </p:nvGrpSpPr>
          <p:grpSpPr>
            <a:xfrm>
              <a:off x="1876591" y="4271834"/>
              <a:ext cx="7504051" cy="548640"/>
              <a:chOff x="1876591" y="4037663"/>
              <a:chExt cx="7504051" cy="548640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23CB66-9C8B-E44A-8D2E-33136EC94060}"/>
                  </a:ext>
                </a:extLst>
              </p:cNvPr>
              <p:cNvSpPr txBox="1"/>
              <p:nvPr/>
            </p:nvSpPr>
            <p:spPr>
              <a:xfrm>
                <a:off x="1876591" y="4083383"/>
                <a:ext cx="7236549" cy="457200"/>
              </a:xfrm>
              <a:prstGeom prst="rect">
                <a:avLst/>
              </a:prstGeom>
              <a:solidFill>
                <a:srgbClr val="DFEAF0"/>
              </a:solidFill>
              <a:ln w="38100" cmpd="sng">
                <a:solidFill>
                  <a:srgbClr val="00728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350" dirty="0"/>
                  <a:t>Faculty, postdocs &amp; students with the skills necessary to accomplish CBB goals become leaders in their fields and appreciate research challenges in accelerator sciences</a:t>
                </a:r>
                <a:endPara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6FF499D-E2E4-2544-8631-8D428BF43C68}"/>
                  </a:ext>
                </a:extLst>
              </p:cNvPr>
              <p:cNvGrpSpPr/>
              <p:nvPr/>
            </p:nvGrpSpPr>
            <p:grpSpPr>
              <a:xfrm>
                <a:off x="8832002" y="4037663"/>
                <a:ext cx="548640" cy="548640"/>
                <a:chOff x="6816129" y="3670926"/>
                <a:chExt cx="547832" cy="547832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B5D3A922-61CB-864E-98F5-2A6591BDD09D}"/>
                    </a:ext>
                  </a:extLst>
                </p:cNvPr>
                <p:cNvSpPr/>
                <p:nvPr/>
              </p:nvSpPr>
              <p:spPr>
                <a:xfrm>
                  <a:off x="6816129" y="3670926"/>
                  <a:ext cx="547832" cy="547832"/>
                </a:xfrm>
                <a:prstGeom prst="ellipse">
                  <a:avLst/>
                </a:prstGeom>
                <a:solidFill>
                  <a:srgbClr val="0072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0637365-FCB6-DC48-919E-98DF93CBD2A2}"/>
                    </a:ext>
                  </a:extLst>
                </p:cNvPr>
                <p:cNvSpPr/>
                <p:nvPr/>
              </p:nvSpPr>
              <p:spPr>
                <a:xfrm>
                  <a:off x="7023014" y="3877811"/>
                  <a:ext cx="134063" cy="134063"/>
                </a:xfrm>
                <a:prstGeom prst="ellipse">
                  <a:avLst/>
                </a:prstGeom>
                <a:solidFill>
                  <a:srgbClr val="DBEA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941B4D4-08EB-2744-A732-99DB21C34561}"/>
                    </a:ext>
                  </a:extLst>
                </p:cNvPr>
                <p:cNvSpPr/>
                <p:nvPr/>
              </p:nvSpPr>
              <p:spPr>
                <a:xfrm>
                  <a:off x="6887788" y="374258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BB50CD-B2D9-9341-94C1-F781F00B619F}"/>
                </a:ext>
              </a:extLst>
            </p:cNvPr>
            <p:cNvSpPr/>
            <p:nvPr/>
          </p:nvSpPr>
          <p:spPr>
            <a:xfrm>
              <a:off x="26175" y="3944647"/>
              <a:ext cx="11612880" cy="1179265"/>
            </a:xfrm>
            <a:prstGeom prst="rect">
              <a:avLst/>
            </a:prstGeom>
            <a:noFill/>
            <a:ln w="38100">
              <a:solidFill>
                <a:srgbClr val="0072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2CA46B0-1B37-A246-8661-31B0FDCF99CA}"/>
                </a:ext>
              </a:extLst>
            </p:cNvPr>
            <p:cNvSpPr/>
            <p:nvPr/>
          </p:nvSpPr>
          <p:spPr>
            <a:xfrm>
              <a:off x="-1706" y="3913825"/>
              <a:ext cx="1828800" cy="1210088"/>
            </a:xfrm>
            <a:prstGeom prst="rect">
              <a:avLst/>
            </a:prstGeom>
            <a:solidFill>
              <a:srgbClr val="007289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Cultivate an intellectually diverse scientific workforce prepared to lead in their chosen field and foster an appreciation for accelerator science</a:t>
              </a:r>
              <a:endParaRPr lang="en-US" sz="1100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5DE5F4F-134E-9942-B649-D724138CEF9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10160818" y="3692528"/>
              <a:ext cx="709687" cy="13895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2269BD-FB22-2B44-9935-DE9280484A75}"/>
                </a:ext>
              </a:extLst>
            </p:cNvPr>
            <p:cNvSpPr txBox="1"/>
            <p:nvPr/>
          </p:nvSpPr>
          <p:spPr>
            <a:xfrm>
              <a:off x="9241310" y="4690628"/>
              <a:ext cx="254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80" dirty="0"/>
                <a:t>CBB grad students and postdocs</a:t>
              </a:r>
            </a:p>
            <a:p>
              <a:pPr algn="ctr"/>
              <a:r>
                <a:rPr lang="en-US" sz="1180" dirty="0"/>
                <a:t>at work in the lab.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CFAF733-65DD-AA47-9572-33A9EA212A60}"/>
                </a:ext>
              </a:extLst>
            </p:cNvPr>
            <p:cNvSpPr/>
            <p:nvPr/>
          </p:nvSpPr>
          <p:spPr>
            <a:xfrm>
              <a:off x="9416864" y="3938082"/>
              <a:ext cx="2222191" cy="1173475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339E7A-2B7B-1F49-9AB3-8DA6AAD2432A}"/>
              </a:ext>
            </a:extLst>
          </p:cNvPr>
          <p:cNvGrpSpPr/>
          <p:nvPr/>
        </p:nvGrpSpPr>
        <p:grpSpPr>
          <a:xfrm>
            <a:off x="-1706" y="5151863"/>
            <a:ext cx="11671624" cy="1685637"/>
            <a:chOff x="-1706" y="5151863"/>
            <a:chExt cx="11671624" cy="1685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E342AF-A72D-2A46-AD04-836FFF255110}"/>
                </a:ext>
              </a:extLst>
            </p:cNvPr>
            <p:cNvGrpSpPr/>
            <p:nvPr/>
          </p:nvGrpSpPr>
          <p:grpSpPr>
            <a:xfrm>
              <a:off x="1876591" y="5204009"/>
              <a:ext cx="7504051" cy="548640"/>
              <a:chOff x="1876591" y="5093223"/>
              <a:chExt cx="7504051" cy="54864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72C0C58-982E-3E48-A5A3-8B551F672041}"/>
                  </a:ext>
                </a:extLst>
              </p:cNvPr>
              <p:cNvSpPr txBox="1"/>
              <p:nvPr/>
            </p:nvSpPr>
            <p:spPr>
              <a:xfrm>
                <a:off x="1876591" y="5138943"/>
                <a:ext cx="7243658" cy="45720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300" dirty="0"/>
                  <a:t>Center programming that evolves to meet the needs of Center members </a:t>
                </a:r>
                <a:br>
                  <a:rPr lang="en-US" sz="1300" dirty="0"/>
                </a:br>
                <a:r>
                  <a:rPr lang="en-US" sz="1300" dirty="0"/>
                  <a:t>based on an external evaluation designed to provide formative information</a:t>
                </a:r>
                <a:endPara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1A3C7DE-3476-FD49-B8C1-8F46F1A12417}"/>
                  </a:ext>
                </a:extLst>
              </p:cNvPr>
              <p:cNvGrpSpPr/>
              <p:nvPr/>
            </p:nvGrpSpPr>
            <p:grpSpPr>
              <a:xfrm>
                <a:off x="8832002" y="5093223"/>
                <a:ext cx="548640" cy="548640"/>
                <a:chOff x="8314729" y="4909176"/>
                <a:chExt cx="547832" cy="547832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65E05CF-20D2-8147-86EE-BFE19564DEAA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CD4A25C5-E87A-6541-B937-25F295D327CC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0032E4CF-F91E-C341-BF3A-4CCFA02AAEDF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8777DE-D46A-0542-BE5C-7EADF12864F9}"/>
                </a:ext>
              </a:extLst>
            </p:cNvPr>
            <p:cNvGrpSpPr/>
            <p:nvPr/>
          </p:nvGrpSpPr>
          <p:grpSpPr>
            <a:xfrm>
              <a:off x="1876591" y="6235989"/>
              <a:ext cx="7504051" cy="548640"/>
              <a:chOff x="1876591" y="6214411"/>
              <a:chExt cx="7504051" cy="548640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7419D49-061E-B149-B4E5-7905F56DBAB5}"/>
                  </a:ext>
                </a:extLst>
              </p:cNvPr>
              <p:cNvSpPr txBox="1"/>
              <p:nvPr/>
            </p:nvSpPr>
            <p:spPr>
              <a:xfrm>
                <a:off x="1876591" y="6260131"/>
                <a:ext cx="7169302" cy="45720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300" dirty="0"/>
                  <a:t>REU programs that support undergraduate students </a:t>
                </a:r>
                <a:br>
                  <a:rPr lang="en-US" sz="1300" dirty="0"/>
                </a:br>
                <a:r>
                  <a:rPr lang="en-US" sz="1300" dirty="0"/>
                  <a:t>and provide them with a valued research experience</a:t>
                </a:r>
                <a:endPara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C1D9C44-AF93-0D4C-B7F4-5F866D35E2DC}"/>
                  </a:ext>
                </a:extLst>
              </p:cNvPr>
              <p:cNvGrpSpPr/>
              <p:nvPr/>
            </p:nvGrpSpPr>
            <p:grpSpPr>
              <a:xfrm>
                <a:off x="8832002" y="6214411"/>
                <a:ext cx="548640" cy="548640"/>
                <a:chOff x="6257329" y="5518776"/>
                <a:chExt cx="547832" cy="547832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9D4631C-643B-B84D-9DB2-4BFC6E4F315B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AC92EE5-A463-4E45-929E-ECA2C413CD90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9872E0F-6072-7F45-BCD8-6BFE44589A04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D744FF0-CD60-1047-B3A3-16B0E4542D81}"/>
                </a:ext>
              </a:extLst>
            </p:cNvPr>
            <p:cNvSpPr/>
            <p:nvPr/>
          </p:nvSpPr>
          <p:spPr>
            <a:xfrm>
              <a:off x="26175" y="5151863"/>
              <a:ext cx="11612880" cy="1645331"/>
            </a:xfrm>
            <a:prstGeom prst="rect">
              <a:avLst/>
            </a:prstGeom>
            <a:noFill/>
            <a:ln w="38100">
              <a:solidFill>
                <a:srgbClr val="FF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363EF78-A078-7B44-9082-AA0D390340B3}"/>
                </a:ext>
              </a:extLst>
            </p:cNvPr>
            <p:cNvSpPr/>
            <p:nvPr/>
          </p:nvSpPr>
          <p:spPr>
            <a:xfrm>
              <a:off x="-1706" y="5151863"/>
              <a:ext cx="1828800" cy="1665178"/>
            </a:xfrm>
            <a:prstGeom prst="rect">
              <a:avLst/>
            </a:prstGeom>
            <a:solidFill>
              <a:srgbClr val="FF8900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Monitor and evaluate</a:t>
              </a:r>
            </a:p>
            <a:p>
              <a:pPr algn="ctr"/>
              <a:r>
                <a:rPr lang="en-US" sz="1400" b="1" dirty="0"/>
                <a:t>the efficacy of the workforce development and diversity plans</a:t>
              </a:r>
              <a:endParaRPr lang="en-US" sz="14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CE1BD2-318F-F047-AD4F-5278C343DEBD}"/>
                </a:ext>
              </a:extLst>
            </p:cNvPr>
            <p:cNvGrpSpPr/>
            <p:nvPr/>
          </p:nvGrpSpPr>
          <p:grpSpPr>
            <a:xfrm>
              <a:off x="1876591" y="5719999"/>
              <a:ext cx="7504051" cy="548640"/>
              <a:chOff x="1876591" y="5649098"/>
              <a:chExt cx="7504051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3C9D7BA-8D55-EB4D-BFC7-6ED39843777C}"/>
                  </a:ext>
                </a:extLst>
              </p:cNvPr>
              <p:cNvSpPr txBox="1"/>
              <p:nvPr/>
            </p:nvSpPr>
            <p:spPr>
              <a:xfrm>
                <a:off x="1876591" y="5694818"/>
                <a:ext cx="7231783" cy="45720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200" dirty="0"/>
                  <a:t>Middle school educational modules that change student attitudes toward science, improve teacher satisfaction and confidence, and have a positive impact on the graduate student network formation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6C7B56E-488B-9A46-BA4C-B6F6426C726E}"/>
                  </a:ext>
                </a:extLst>
              </p:cNvPr>
              <p:cNvGrpSpPr/>
              <p:nvPr/>
            </p:nvGrpSpPr>
            <p:grpSpPr>
              <a:xfrm>
                <a:off x="8832002" y="5649098"/>
                <a:ext cx="548640" cy="548640"/>
                <a:chOff x="8314729" y="4909176"/>
                <a:chExt cx="547832" cy="547832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1EBC8524-50D1-5547-AB50-3CEFE12E541F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6C6D50DB-F10F-C948-9A31-BB20B675B700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13A864C-FFC7-D14A-8F33-B1648E8EB67B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0DB03F5-367B-8F4E-BD36-84E780CECFDE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32832" y="5252224"/>
              <a:ext cx="1389410" cy="8140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36D9C0-9A43-4A48-8BAC-9D3DAD3BAC77}"/>
                </a:ext>
              </a:extLst>
            </p:cNvPr>
            <p:cNvSpPr/>
            <p:nvPr/>
          </p:nvSpPr>
          <p:spPr>
            <a:xfrm>
              <a:off x="9389070" y="6080370"/>
              <a:ext cx="228084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8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University of Florida researchers  demonstrating dye-sensitized solar cells to area middle school teachers.</a:t>
              </a:r>
              <a:endParaRPr lang="en-US" sz="1080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326B7AD-0116-C744-B89B-E08FDDA967FC}"/>
                </a:ext>
              </a:extLst>
            </p:cNvPr>
            <p:cNvSpPr/>
            <p:nvPr/>
          </p:nvSpPr>
          <p:spPr>
            <a:xfrm>
              <a:off x="9416864" y="5160957"/>
              <a:ext cx="2222191" cy="1650343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1222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7499570-3622-E445-AC1A-BA44A11EFD6C}"/>
              </a:ext>
            </a:extLst>
          </p:cNvPr>
          <p:cNvSpPr/>
          <p:nvPr/>
        </p:nvSpPr>
        <p:spPr>
          <a:xfrm>
            <a:off x="0" y="354022"/>
            <a:ext cx="12192000" cy="9166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457200"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Measurable impact on the participation of underrepresented groups in sciences and technology, particularly in accelerator science.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4A68C5-3A22-1B45-BC7A-347C242E2D68}"/>
              </a:ext>
            </a:extLst>
          </p:cNvPr>
          <p:cNvGrpSpPr/>
          <p:nvPr/>
        </p:nvGrpSpPr>
        <p:grpSpPr>
          <a:xfrm>
            <a:off x="-6221" y="1077111"/>
            <a:ext cx="11933020" cy="609600"/>
            <a:chOff x="-6221" y="1077111"/>
            <a:chExt cx="11933020" cy="609600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560D9FFE-B7F6-244F-AD1B-F9E75FB542D7}"/>
                </a:ext>
              </a:extLst>
            </p:cNvPr>
            <p:cNvSpPr/>
            <p:nvPr/>
          </p:nvSpPr>
          <p:spPr>
            <a:xfrm>
              <a:off x="-6221" y="1077111"/>
              <a:ext cx="11933020" cy="60960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994661-AFA6-4542-B02E-734F06C459BB}"/>
                </a:ext>
              </a:extLst>
            </p:cNvPr>
            <p:cNvSpPr txBox="1"/>
            <p:nvPr/>
          </p:nvSpPr>
          <p:spPr>
            <a:xfrm>
              <a:off x="1817314" y="1212634"/>
              <a:ext cx="1480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136B36-1B83-E244-840A-E4C361ECEE9A}"/>
                </a:ext>
              </a:extLst>
            </p:cNvPr>
            <p:cNvSpPr txBox="1"/>
            <p:nvPr/>
          </p:nvSpPr>
          <p:spPr>
            <a:xfrm>
              <a:off x="3314909" y="1212634"/>
              <a:ext cx="14806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D7C245-7C47-9744-A328-4299C844B770}"/>
                </a:ext>
              </a:extLst>
            </p:cNvPr>
            <p:cNvSpPr txBox="1"/>
            <p:nvPr/>
          </p:nvSpPr>
          <p:spPr>
            <a:xfrm>
              <a:off x="4753351" y="1212634"/>
              <a:ext cx="1511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6317E83-FC0D-C34D-BFC3-3E8B7A55B321}"/>
                </a:ext>
              </a:extLst>
            </p:cNvPr>
            <p:cNvSpPr txBox="1"/>
            <p:nvPr/>
          </p:nvSpPr>
          <p:spPr>
            <a:xfrm>
              <a:off x="6321908" y="1212634"/>
              <a:ext cx="14975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0119EF-DD92-D643-BC2C-BE7F1C205CB0}"/>
                </a:ext>
              </a:extLst>
            </p:cNvPr>
            <p:cNvSpPr txBox="1"/>
            <p:nvPr/>
          </p:nvSpPr>
          <p:spPr>
            <a:xfrm>
              <a:off x="7639084" y="1212634"/>
              <a:ext cx="152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9393552-8EA4-8C43-A99F-752B96E85E27}"/>
              </a:ext>
            </a:extLst>
          </p:cNvPr>
          <p:cNvSpPr txBox="1"/>
          <p:nvPr/>
        </p:nvSpPr>
        <p:spPr>
          <a:xfrm>
            <a:off x="-6222" y="0"/>
            <a:ext cx="12198222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DIVERSITY </a:t>
            </a:r>
            <a:r>
              <a:rPr lang="en-US" dirty="0">
                <a:solidFill>
                  <a:schemeClr val="bg1"/>
                </a:solidFill>
              </a:rPr>
              <a:t>Roadmap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583C0-E933-3243-88F5-D05A3B950C08}"/>
              </a:ext>
            </a:extLst>
          </p:cNvPr>
          <p:cNvGrpSpPr/>
          <p:nvPr/>
        </p:nvGrpSpPr>
        <p:grpSpPr>
          <a:xfrm>
            <a:off x="-6222" y="1520314"/>
            <a:ext cx="11646212" cy="338554"/>
            <a:chOff x="-6222" y="1540862"/>
            <a:chExt cx="11646212" cy="33855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5E47DD5-C464-DC44-90F4-0FFDD82DE75A}"/>
                </a:ext>
              </a:extLst>
            </p:cNvPr>
            <p:cNvSpPr/>
            <p:nvPr/>
          </p:nvSpPr>
          <p:spPr>
            <a:xfrm>
              <a:off x="-6222" y="1551350"/>
              <a:ext cx="11646212" cy="317579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30C975-9493-4743-9C15-3C1CED784E9B}"/>
                </a:ext>
              </a:extLst>
            </p:cNvPr>
            <p:cNvSpPr txBox="1"/>
            <p:nvPr/>
          </p:nvSpPr>
          <p:spPr>
            <a:xfrm>
              <a:off x="9784468" y="1540862"/>
              <a:ext cx="1675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BD8124B-B46A-1A48-A110-ADD1BD8A2C51}"/>
                </a:ext>
              </a:extLst>
            </p:cNvPr>
            <p:cNvSpPr txBox="1"/>
            <p:nvPr/>
          </p:nvSpPr>
          <p:spPr>
            <a:xfrm>
              <a:off x="296658" y="1540862"/>
              <a:ext cx="12297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062403-8DF8-B246-8A63-2E4DB8353783}"/>
                </a:ext>
              </a:extLst>
            </p:cNvPr>
            <p:cNvSpPr txBox="1"/>
            <p:nvPr/>
          </p:nvSpPr>
          <p:spPr>
            <a:xfrm>
              <a:off x="4927358" y="1540862"/>
              <a:ext cx="18272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Deliverables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C43BDC6-89FD-BC4C-8B77-B30484D63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482" y="1601272"/>
              <a:ext cx="0" cy="21773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3B786B-AF61-F841-A48D-A2A681635A44}"/>
              </a:ext>
            </a:extLst>
          </p:cNvPr>
          <p:cNvGrpSpPr/>
          <p:nvPr/>
        </p:nvGrpSpPr>
        <p:grpSpPr>
          <a:xfrm>
            <a:off x="6514" y="1859485"/>
            <a:ext cx="11617066" cy="1625120"/>
            <a:chOff x="6514" y="1859485"/>
            <a:chExt cx="11617066" cy="162512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0A45F16-D72F-234F-8484-DD4126EA836A}"/>
                </a:ext>
              </a:extLst>
            </p:cNvPr>
            <p:cNvSpPr/>
            <p:nvPr/>
          </p:nvSpPr>
          <p:spPr>
            <a:xfrm>
              <a:off x="9261733" y="1868960"/>
              <a:ext cx="2347070" cy="1608503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EBC0723-76B1-3E40-8DBC-3AECBF412F6C}"/>
                </a:ext>
              </a:extLst>
            </p:cNvPr>
            <p:cNvSpPr/>
            <p:nvPr/>
          </p:nvSpPr>
          <p:spPr>
            <a:xfrm>
              <a:off x="6514" y="1859485"/>
              <a:ext cx="1822759" cy="1619940"/>
            </a:xfrm>
            <a:prstGeom prst="rect">
              <a:avLst/>
            </a:prstGeom>
            <a:solidFill>
              <a:srgbClr val="C11721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ctr"/>
              <a:r>
                <a:rPr lang="en-US" sz="1520" dirty="0"/>
                <a:t>Train researchers from underrepresented groups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254FE4-8E1D-354E-8DCF-4F8A476B2022}"/>
                </a:ext>
              </a:extLst>
            </p:cNvPr>
            <p:cNvSpPr/>
            <p:nvPr/>
          </p:nvSpPr>
          <p:spPr>
            <a:xfrm>
              <a:off x="11735" y="1861619"/>
              <a:ext cx="11611845" cy="1622986"/>
            </a:xfrm>
            <a:prstGeom prst="rect">
              <a:avLst/>
            </a:prstGeom>
            <a:noFill/>
            <a:ln w="38100">
              <a:solidFill>
                <a:srgbClr val="C11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06C4873-3401-A642-826B-061F97DE2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90921" y="1972733"/>
              <a:ext cx="1272149" cy="10479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7" name="Text Box 693053314">
              <a:extLst>
                <a:ext uri="{FF2B5EF4-FFF2-40B4-BE49-F238E27FC236}">
                  <a16:creationId xmlns:a16="http://schemas.microsoft.com/office/drawing/2014/main" id="{02068C08-5A26-EC48-A77F-0FF7864B648C}"/>
                </a:ext>
              </a:extLst>
            </p:cNvPr>
            <p:cNvSpPr txBox="1"/>
            <p:nvPr/>
          </p:nvSpPr>
          <p:spPr>
            <a:xfrm>
              <a:off x="9341529" y="3046494"/>
              <a:ext cx="2179911" cy="35161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i="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1100" i="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CBB Master’s </a:t>
              </a:r>
              <a:r>
                <a:rPr lang="en-US" sz="11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student, </a:t>
              </a:r>
              <a:r>
                <a:rPr lang="en-US" sz="1100" i="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Mariah Brown with Dean Taylor.</a:t>
              </a:r>
              <a:endParaRPr lang="en-US" sz="10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DFFB46-8170-6647-9C04-CAF03FA2700C}"/>
                </a:ext>
              </a:extLst>
            </p:cNvPr>
            <p:cNvSpPr txBox="1"/>
            <p:nvPr/>
          </p:nvSpPr>
          <p:spPr>
            <a:xfrm>
              <a:off x="1886606" y="2777102"/>
              <a:ext cx="7033445" cy="492443"/>
            </a:xfrm>
            <a:prstGeom prst="rect">
              <a:avLst/>
            </a:prstGeom>
            <a:solidFill>
              <a:srgbClr val="F9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300" dirty="0"/>
                <a:t>Participation in CBB research by members of underrepresented racial and ethnic groups exceeds national physics metrics at all levels annually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E759956-2E3E-1947-B0DE-1CA8B064A1ED}"/>
                </a:ext>
              </a:extLst>
            </p:cNvPr>
            <p:cNvGrpSpPr/>
            <p:nvPr/>
          </p:nvGrpSpPr>
          <p:grpSpPr>
            <a:xfrm>
              <a:off x="8680501" y="2750835"/>
              <a:ext cx="548640" cy="548640"/>
              <a:chOff x="5082579" y="1911976"/>
              <a:chExt cx="547832" cy="54783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394E0BB-BEF7-8348-B642-FE31E937D511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6510F2D-A468-B64A-8931-75FCA52CC59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B785AB4-04D9-814A-BA19-13490FDB7AAE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B08B423-2DEF-BC46-90B6-DF8F37B47397}"/>
                </a:ext>
              </a:extLst>
            </p:cNvPr>
            <p:cNvSpPr txBox="1"/>
            <p:nvPr/>
          </p:nvSpPr>
          <p:spPr>
            <a:xfrm>
              <a:off x="1886606" y="2062612"/>
              <a:ext cx="7033445" cy="492443"/>
            </a:xfrm>
            <a:prstGeom prst="rect">
              <a:avLst/>
            </a:prstGeom>
            <a:solidFill>
              <a:srgbClr val="F9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300" dirty="0"/>
                <a:t>Participation in CBB research by women and non-binary scientists exceeds national physics metrics at all levels annually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E7E488-6636-D94E-BFA5-A5A4FE690EE8}"/>
                </a:ext>
              </a:extLst>
            </p:cNvPr>
            <p:cNvGrpSpPr/>
            <p:nvPr/>
          </p:nvGrpSpPr>
          <p:grpSpPr>
            <a:xfrm>
              <a:off x="8680502" y="2034513"/>
              <a:ext cx="548640" cy="548640"/>
              <a:chOff x="8606360" y="2034513"/>
              <a:chExt cx="548640" cy="54864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AA8F631-78BA-1A46-82C4-EF0028A1E87D}"/>
                  </a:ext>
                </a:extLst>
              </p:cNvPr>
              <p:cNvGrpSpPr/>
              <p:nvPr/>
            </p:nvGrpSpPr>
            <p:grpSpPr>
              <a:xfrm>
                <a:off x="8606360" y="2034513"/>
                <a:ext cx="548640" cy="548640"/>
                <a:chOff x="5082579" y="1911976"/>
                <a:chExt cx="547832" cy="547832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B51D1E3-BC66-3F4C-AFF1-E602C2C5C5E5}"/>
                    </a:ext>
                  </a:extLst>
                </p:cNvPr>
                <p:cNvSpPr/>
                <p:nvPr/>
              </p:nvSpPr>
              <p:spPr>
                <a:xfrm>
                  <a:off x="5082579" y="1911976"/>
                  <a:ext cx="547832" cy="547832"/>
                </a:xfrm>
                <a:prstGeom prst="ellipse">
                  <a:avLst/>
                </a:prstGeom>
                <a:solidFill>
                  <a:srgbClr val="C1172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6D6A876-B63B-CA4F-8C09-975AD70F151C}"/>
                    </a:ext>
                  </a:extLst>
                </p:cNvPr>
                <p:cNvSpPr/>
                <p:nvPr/>
              </p:nvSpPr>
              <p:spPr>
                <a:xfrm>
                  <a:off x="5154238" y="19836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6-Point Star 13">
                <a:extLst>
                  <a:ext uri="{FF2B5EF4-FFF2-40B4-BE49-F238E27FC236}">
                    <a16:creationId xmlns:a16="http://schemas.microsoft.com/office/drawing/2014/main" id="{140D91B6-B6DC-AA47-851A-304855BA37B3}"/>
                  </a:ext>
                </a:extLst>
              </p:cNvPr>
              <p:cNvSpPr/>
              <p:nvPr/>
            </p:nvSpPr>
            <p:spPr>
              <a:xfrm>
                <a:off x="8743520" y="21579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6-Point Star 79">
              <a:extLst>
                <a:ext uri="{FF2B5EF4-FFF2-40B4-BE49-F238E27FC236}">
                  <a16:creationId xmlns:a16="http://schemas.microsoft.com/office/drawing/2014/main" id="{150B9BB5-3FB7-EE43-8DD5-6E8A54D762B6}"/>
                </a:ext>
              </a:extLst>
            </p:cNvPr>
            <p:cNvSpPr/>
            <p:nvPr/>
          </p:nvSpPr>
          <p:spPr>
            <a:xfrm>
              <a:off x="8817661" y="2874279"/>
              <a:ext cx="274320" cy="301752"/>
            </a:xfrm>
            <a:prstGeom prst="star6">
              <a:avLst/>
            </a:prstGeom>
            <a:solidFill>
              <a:srgbClr val="F9D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9D4E08-5B0E-D148-A01D-7C8FAC6FB9FB}"/>
              </a:ext>
            </a:extLst>
          </p:cNvPr>
          <p:cNvGrpSpPr/>
          <p:nvPr/>
        </p:nvGrpSpPr>
        <p:grpSpPr>
          <a:xfrm>
            <a:off x="2068" y="3500910"/>
            <a:ext cx="11742892" cy="1526983"/>
            <a:chOff x="2068" y="3500910"/>
            <a:chExt cx="11742892" cy="152698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823CB66-9C8B-E44A-8D2E-33136EC94060}"/>
                </a:ext>
              </a:extLst>
            </p:cNvPr>
            <p:cNvSpPr txBox="1"/>
            <p:nvPr/>
          </p:nvSpPr>
          <p:spPr>
            <a:xfrm>
              <a:off x="1886606" y="4020503"/>
              <a:ext cx="7115742" cy="492443"/>
            </a:xfrm>
            <a:prstGeom prst="rect">
              <a:avLst/>
            </a:prstGeom>
            <a:solidFill>
              <a:srgbClr val="DFEAF0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440" tIns="45720" rIns="0" bIns="45720" rtlCol="0" anchor="ctr">
              <a:spAutoFit/>
            </a:bodyPr>
            <a:lstStyle/>
            <a:p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REU programs engage four diverse undergraduates annually </a:t>
              </a:r>
              <a:b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provide them with a valued research experience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BB50CD-B2D9-9341-94C1-F781F00B619F}"/>
                </a:ext>
              </a:extLst>
            </p:cNvPr>
            <p:cNvSpPr/>
            <p:nvPr/>
          </p:nvSpPr>
          <p:spPr>
            <a:xfrm>
              <a:off x="11736" y="3519133"/>
              <a:ext cx="11612880" cy="1508760"/>
            </a:xfrm>
            <a:prstGeom prst="rect">
              <a:avLst/>
            </a:prstGeom>
            <a:noFill/>
            <a:ln w="38100">
              <a:solidFill>
                <a:srgbClr val="0072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2CA46B0-1B37-A246-8661-31B0FDCF99CA}"/>
                </a:ext>
              </a:extLst>
            </p:cNvPr>
            <p:cNvSpPr/>
            <p:nvPr/>
          </p:nvSpPr>
          <p:spPr>
            <a:xfrm>
              <a:off x="2068" y="3519133"/>
              <a:ext cx="1846300" cy="1508760"/>
            </a:xfrm>
            <a:prstGeom prst="rect">
              <a:avLst/>
            </a:prstGeom>
            <a:solidFill>
              <a:srgbClr val="007289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Provide opportunities for diverse groups of undergraduates to conduct research in accelerator science</a:t>
              </a:r>
              <a:endParaRPr lang="en-US" sz="1400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1742866-9EFF-024C-81AC-B1CD0FC8F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09400" y="3583651"/>
              <a:ext cx="1214870" cy="10494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400EB2-5EA5-334C-855A-F273B0FC6B99}"/>
                </a:ext>
              </a:extLst>
            </p:cNvPr>
            <p:cNvSpPr/>
            <p:nvPr/>
          </p:nvSpPr>
          <p:spPr>
            <a:xfrm>
              <a:off x="9199849" y="4660095"/>
              <a:ext cx="25451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en-US" sz="11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CBB recruiting event in Puerto Rico.</a:t>
              </a:r>
              <a:endParaRPr lang="en-US" sz="1100" i="1" dirty="0">
                <a:solidFill>
                  <a:srgbClr val="44546A"/>
                </a:solidFill>
                <a:effectLst/>
                <a:ea typeface="Times New Roman" panose="02020603050405020304" pitchFamily="18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9B26F2-5D31-2643-BEB3-8AE4F27F10F7}"/>
                </a:ext>
              </a:extLst>
            </p:cNvPr>
            <p:cNvGrpSpPr/>
            <p:nvPr/>
          </p:nvGrpSpPr>
          <p:grpSpPr>
            <a:xfrm>
              <a:off x="8680501" y="3992404"/>
              <a:ext cx="548640" cy="548640"/>
              <a:chOff x="8680501" y="3992404"/>
              <a:chExt cx="548640" cy="54864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6FF499D-E2E4-2544-8631-8D428BF43C68}"/>
                  </a:ext>
                </a:extLst>
              </p:cNvPr>
              <p:cNvGrpSpPr/>
              <p:nvPr/>
            </p:nvGrpSpPr>
            <p:grpSpPr>
              <a:xfrm>
                <a:off x="8680501" y="3992404"/>
                <a:ext cx="548640" cy="548640"/>
                <a:chOff x="6816129" y="3670926"/>
                <a:chExt cx="547832" cy="547832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B5D3A922-61CB-864E-98F5-2A6591BDD09D}"/>
                    </a:ext>
                  </a:extLst>
                </p:cNvPr>
                <p:cNvSpPr/>
                <p:nvPr/>
              </p:nvSpPr>
              <p:spPr>
                <a:xfrm>
                  <a:off x="6816129" y="3670926"/>
                  <a:ext cx="547832" cy="547832"/>
                </a:xfrm>
                <a:prstGeom prst="ellipse">
                  <a:avLst/>
                </a:prstGeom>
                <a:solidFill>
                  <a:srgbClr val="0072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80637365-FCB6-DC48-919E-98DF93CBD2A2}"/>
                    </a:ext>
                  </a:extLst>
                </p:cNvPr>
                <p:cNvSpPr/>
                <p:nvPr/>
              </p:nvSpPr>
              <p:spPr>
                <a:xfrm>
                  <a:off x="7023014" y="3877811"/>
                  <a:ext cx="134063" cy="134063"/>
                </a:xfrm>
                <a:prstGeom prst="ellipse">
                  <a:avLst/>
                </a:prstGeom>
                <a:solidFill>
                  <a:srgbClr val="DBEA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941B4D4-08EB-2744-A732-99DB21C34561}"/>
                    </a:ext>
                  </a:extLst>
                </p:cNvPr>
                <p:cNvSpPr/>
                <p:nvPr/>
              </p:nvSpPr>
              <p:spPr>
                <a:xfrm>
                  <a:off x="6887788" y="374258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1" name="6-Point Star 80">
                <a:extLst>
                  <a:ext uri="{FF2B5EF4-FFF2-40B4-BE49-F238E27FC236}">
                    <a16:creationId xmlns:a16="http://schemas.microsoft.com/office/drawing/2014/main" id="{968CBC1F-267A-DE44-BE46-BD5CF3AB8A64}"/>
                  </a:ext>
                </a:extLst>
              </p:cNvPr>
              <p:cNvSpPr/>
              <p:nvPr/>
            </p:nvSpPr>
            <p:spPr>
              <a:xfrm>
                <a:off x="8817661" y="4115848"/>
                <a:ext cx="274320" cy="301752"/>
              </a:xfrm>
              <a:prstGeom prst="star6">
                <a:avLst/>
              </a:prstGeom>
              <a:solidFill>
                <a:srgbClr val="DFEA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67D84C-DA3C-0745-8B41-4AEAE621414C}"/>
                </a:ext>
              </a:extLst>
            </p:cNvPr>
            <p:cNvSpPr/>
            <p:nvPr/>
          </p:nvSpPr>
          <p:spPr>
            <a:xfrm>
              <a:off x="9261733" y="3500910"/>
              <a:ext cx="2347070" cy="1526983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5812D6-74AC-A74F-B325-3A8707AC0A6B}"/>
              </a:ext>
            </a:extLst>
          </p:cNvPr>
          <p:cNvGrpSpPr/>
          <p:nvPr/>
        </p:nvGrpSpPr>
        <p:grpSpPr>
          <a:xfrm>
            <a:off x="11735" y="5050310"/>
            <a:ext cx="11676394" cy="1545524"/>
            <a:chOff x="11735" y="5050310"/>
            <a:chExt cx="11676394" cy="15455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885788-E21F-ED4B-AE37-E7CDC4080664}"/>
                </a:ext>
              </a:extLst>
            </p:cNvPr>
            <p:cNvGrpSpPr/>
            <p:nvPr/>
          </p:nvGrpSpPr>
          <p:grpSpPr>
            <a:xfrm>
              <a:off x="1886605" y="5528455"/>
              <a:ext cx="7342536" cy="548640"/>
              <a:chOff x="1886605" y="5441956"/>
              <a:chExt cx="7342536" cy="548640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7419D49-061E-B149-B4E5-7905F56DBAB5}"/>
                  </a:ext>
                </a:extLst>
              </p:cNvPr>
              <p:cNvSpPr txBox="1"/>
              <p:nvPr/>
            </p:nvSpPr>
            <p:spPr>
              <a:xfrm>
                <a:off x="1886605" y="5493138"/>
                <a:ext cx="7168997" cy="446276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440" tIns="45720" rIns="0" bIns="45720" rtlCol="0" anchor="ctr">
                <a:spAutoFit/>
              </a:bodyPr>
              <a:lstStyle/>
              <a:p>
                <a:r>
                  <a:rPr lang="en-US" sz="1150" dirty="0"/>
                  <a:t>Middle school outreach efforts engage diverse students, change student attitudes toward science,</a:t>
                </a:r>
              </a:p>
              <a:p>
                <a:r>
                  <a:rPr lang="en-US" sz="1150" dirty="0"/>
                  <a:t>improve teacher satisfaction &amp; confidence, &amp; have positive impact on grad student network formation</a:t>
                </a:r>
                <a:endParaRPr lang="en-US" sz="115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C1D9C44-AF93-0D4C-B7F4-5F866D35E2DC}"/>
                  </a:ext>
                </a:extLst>
              </p:cNvPr>
              <p:cNvGrpSpPr/>
              <p:nvPr/>
            </p:nvGrpSpPr>
            <p:grpSpPr>
              <a:xfrm>
                <a:off x="8680501" y="5441956"/>
                <a:ext cx="548640" cy="548640"/>
                <a:chOff x="6257329" y="5518776"/>
                <a:chExt cx="547832" cy="547832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9D4631C-643B-B84D-9DB2-4BFC6E4F315B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AAC92EE5-A463-4E45-929E-ECA2C413CD90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B9872E0F-6072-7F45-BCD8-6BFE44589A04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D744FF0-CD60-1047-B3A3-16B0E4542D81}"/>
                </a:ext>
              </a:extLst>
            </p:cNvPr>
            <p:cNvSpPr/>
            <p:nvPr/>
          </p:nvSpPr>
          <p:spPr>
            <a:xfrm>
              <a:off x="11735" y="5053915"/>
              <a:ext cx="11612880" cy="1508760"/>
            </a:xfrm>
            <a:prstGeom prst="rect">
              <a:avLst/>
            </a:prstGeom>
            <a:noFill/>
            <a:ln w="38100">
              <a:solidFill>
                <a:srgbClr val="FF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363EF78-A078-7B44-9082-AA0D390340B3}"/>
                </a:ext>
              </a:extLst>
            </p:cNvPr>
            <p:cNvSpPr/>
            <p:nvPr/>
          </p:nvSpPr>
          <p:spPr>
            <a:xfrm>
              <a:off x="11736" y="5053915"/>
              <a:ext cx="1816171" cy="1508760"/>
            </a:xfrm>
            <a:prstGeom prst="rect">
              <a:avLst/>
            </a:prstGeom>
            <a:solidFill>
              <a:srgbClr val="FF8900"/>
            </a:solidFill>
            <a:ln w="50800" cmpd="sng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Stimulate a broad pipeline of middle school students interested in STEM fields</a:t>
              </a:r>
              <a:endParaRPr lang="en-US" sz="1500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51E6212-5C4D-F642-B853-0A1EAD1A3EC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6727" y="5112501"/>
              <a:ext cx="1340537" cy="9175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36ED30-CE73-3647-906F-77BB41EBCC40}"/>
                </a:ext>
              </a:extLst>
            </p:cNvPr>
            <p:cNvSpPr txBox="1"/>
            <p:nvPr/>
          </p:nvSpPr>
          <p:spPr>
            <a:xfrm>
              <a:off x="9167997" y="5995670"/>
              <a:ext cx="25201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CBB graduate student works</a:t>
              </a:r>
            </a:p>
            <a:p>
              <a:pPr algn="ctr"/>
              <a:r>
                <a:rPr lang="en-US" sz="1100" dirty="0"/>
                <a:t>with students at the Harlem Children’s Zone. 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D5D30EC-6BF9-5147-A2D6-C82A8ABF0DE2}"/>
                </a:ext>
              </a:extLst>
            </p:cNvPr>
            <p:cNvSpPr/>
            <p:nvPr/>
          </p:nvSpPr>
          <p:spPr>
            <a:xfrm>
              <a:off x="9261733" y="5050310"/>
              <a:ext cx="2347070" cy="1508761"/>
            </a:xfrm>
            <a:prstGeom prst="rect">
              <a:avLst/>
            </a:prstGeom>
            <a:noFill/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9002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83B01F-D9DD-1A4D-B5B3-6200F92D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Legacy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B5BF-3B9D-6A4C-89FB-77BE5D6A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69372" y="6705593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45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749C6-8E9F-8F58-6118-848DCFB8C3E8}"/>
              </a:ext>
            </a:extLst>
          </p:cNvPr>
          <p:cNvSpPr txBox="1"/>
          <p:nvPr/>
        </p:nvSpPr>
        <p:spPr>
          <a:xfrm>
            <a:off x="1036863" y="1686742"/>
            <a:ext cx="10436679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Our most enduring legacy will be our students and postdoctoral scholars who will become the next generation of leaders in science and engineering.</a:t>
            </a:r>
            <a:br>
              <a:rPr lang="en-US" sz="2200" dirty="0"/>
            </a:b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Our legacy will also include a set of best practices for fostering Team Science in the physical sciences, which we are disseminating to others.</a:t>
            </a:r>
          </a:p>
        </p:txBody>
      </p:sp>
    </p:spTree>
    <p:extLst>
      <p:ext uri="{BB962C8B-B14F-4D97-AF65-F5344CB8AC3E}">
        <p14:creationId xmlns:p14="http://schemas.microsoft.com/office/powerpoint/2010/main" val="33925429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83B01F-D9DD-1A4D-B5B3-6200F92D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FB5BF-3B9D-6A4C-89FB-77BE5D6A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95200" y="6853043"/>
            <a:ext cx="914400" cy="228600"/>
          </a:xfrm>
        </p:spPr>
        <p:txBody>
          <a:bodyPr/>
          <a:lstStyle/>
          <a:p>
            <a:fld id="{921CBE81-14BD-7343-B359-01BCBA3179F9}" type="slidenum">
              <a:rPr lang="en-US" smtClean="0"/>
              <a:t>46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C69A3-E586-814F-8249-2F72FF2C2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BFD77-98B0-014E-A4AF-3CE507FA0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6E35B-F072-5C41-99C7-5A80D6024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70" y="1069143"/>
            <a:ext cx="6135624" cy="57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8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C84D-7C95-C34E-AC77-F0138565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Science Objectives and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9916-9677-BF41-8764-A2CD0A4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5BFC-8E77-0841-9F9F-E500120CE4FD}"/>
              </a:ext>
            </a:extLst>
          </p:cNvPr>
          <p:cNvSpPr txBox="1"/>
          <p:nvPr/>
        </p:nvSpPr>
        <p:spPr>
          <a:xfrm>
            <a:off x="1094264" y="2401896"/>
            <a:ext cx="813749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1. Effective communication practices across all aspects of research and administration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2. Shared goals and shared recognition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3. Strong leadership and transparent decision making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5829-1374-B249-B4E7-627B35A8C8FB}"/>
              </a:ext>
            </a:extLst>
          </p:cNvPr>
          <p:cNvSpPr/>
          <p:nvPr/>
        </p:nvSpPr>
        <p:spPr>
          <a:xfrm>
            <a:off x="1178414" y="2404865"/>
            <a:ext cx="8243561" cy="846706"/>
          </a:xfrm>
          <a:prstGeom prst="rect">
            <a:avLst/>
          </a:prstGeom>
          <a:solidFill>
            <a:srgbClr val="B31B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92E86-5F07-A848-8616-619A358DE388}"/>
              </a:ext>
            </a:extLst>
          </p:cNvPr>
          <p:cNvSpPr txBox="1"/>
          <p:nvPr/>
        </p:nvSpPr>
        <p:spPr>
          <a:xfrm>
            <a:off x="1094264" y="973777"/>
            <a:ext cx="1035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4963" indent="-1597025"/>
            <a:r>
              <a:rPr lang="en-US" sz="24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Objective: Use team science to enable all participants — faculty, postdocs, and students — to be successful in convergence research.</a:t>
            </a:r>
          </a:p>
        </p:txBody>
      </p:sp>
    </p:spTree>
    <p:extLst>
      <p:ext uri="{BB962C8B-B14F-4D97-AF65-F5344CB8AC3E}">
        <p14:creationId xmlns:p14="http://schemas.microsoft.com/office/powerpoint/2010/main" val="385903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CF4015-CE62-8141-A8EB-DD3C1C42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Communication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3188A-5F17-234D-B6F4-E696FCE6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3077A84-AC20-7540-879C-7D01B9369271}"/>
              </a:ext>
            </a:extLst>
          </p:cNvPr>
          <p:cNvSpPr txBox="1">
            <a:spLocks/>
          </p:cNvSpPr>
          <p:nvPr/>
        </p:nvSpPr>
        <p:spPr bwMode="auto">
          <a:xfrm>
            <a:off x="2063286" y="1736828"/>
            <a:ext cx="8178800" cy="444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ln>
                  <a:noFill/>
                </a:ln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accent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228600" marR="0" lvl="0" indent="-215900" algn="l" defTabSz="914400" rtl="0" eaLnBrk="1" fontAlgn="base" latinLnBrk="0" hangingPunct="1">
              <a:lnSpc>
                <a:spcPts val="4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solidFill>
                  <a:srgbClr val="4D4E53"/>
                </a:solidFill>
                <a:latin typeface="Arial"/>
              </a:rPr>
              <a:t>Ongoing science</a:t>
            </a:r>
          </a:p>
          <a:p>
            <a:pPr marL="628641" lvl="1" indent="-215900" defTabSz="914400">
              <a:lnSpc>
                <a:spcPts val="4200"/>
              </a:lnSpc>
              <a:spcBef>
                <a:spcPts val="0"/>
              </a:spcBef>
              <a:buFontTx/>
              <a:buChar char="•"/>
            </a:pPr>
            <a:r>
              <a:rPr kumimoji="0" lang="en-US" sz="2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What’s new? Where can collaborators</a:t>
            </a:r>
            <a:r>
              <a:rPr kumimoji="0" lang="en-US" sz="2200" b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add value</a:t>
            </a:r>
            <a:r>
              <a:rPr kumimoji="0" lang="en-US" sz="2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628641" lvl="1" indent="-215900" defTabSz="914400">
              <a:lnSpc>
                <a:spcPts val="4200"/>
              </a:lnSpc>
              <a:spcBef>
                <a:spcPts val="0"/>
              </a:spcBef>
              <a:buFontTx/>
              <a:buChar char="•"/>
            </a:pPr>
            <a:r>
              <a:rPr lang="en-US" sz="2200" kern="0" dirty="0">
                <a:latin typeface="Arial"/>
              </a:rPr>
              <a:t>What’s happening across the Center?</a:t>
            </a:r>
          </a:p>
          <a:p>
            <a:pPr marL="628641" lvl="1" indent="-215900" defTabSz="914400">
              <a:lnSpc>
                <a:spcPts val="4200"/>
              </a:lnSpc>
              <a:spcBef>
                <a:spcPts val="0"/>
              </a:spcBef>
              <a:buFontTx/>
              <a:buChar char="•"/>
            </a:pPr>
            <a:r>
              <a:rPr kumimoji="0" lang="en-US" sz="2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What’s happening around the world?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</a:rPr>
              <a:t>Background science, vocabulary, and our prior work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</a:rPr>
              <a:t>Our mission to new members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</a:rPr>
              <a:t>Our progress to the world</a:t>
            </a:r>
          </a:p>
          <a:p>
            <a:pPr marL="228600" indent="-215900" defTabSz="914400">
              <a:lnSpc>
                <a:spcPts val="4200"/>
              </a:lnSpc>
              <a:spcBef>
                <a:spcPts val="0"/>
              </a:spcBef>
            </a:pPr>
            <a:r>
              <a:rPr lang="en-US" sz="2400" kern="0" dirty="0">
                <a:solidFill>
                  <a:srgbClr val="4D4E53"/>
                </a:solidFill>
                <a:latin typeface="Arial"/>
              </a:rPr>
              <a:t>Policies, procedures, and expectations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rgbClr val="4D4E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5CF6D-75D2-5A41-97F1-AE15ED8AA60D}"/>
              </a:ext>
            </a:extLst>
          </p:cNvPr>
          <p:cNvSpPr txBox="1"/>
          <p:nvPr/>
        </p:nvSpPr>
        <p:spPr>
          <a:xfrm>
            <a:off x="1999786" y="1299948"/>
            <a:ext cx="601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Within CBB, we need to communicate…</a:t>
            </a:r>
          </a:p>
        </p:txBody>
      </p:sp>
    </p:spTree>
    <p:extLst>
      <p:ext uri="{BB962C8B-B14F-4D97-AF65-F5344CB8AC3E}">
        <p14:creationId xmlns:p14="http://schemas.microsoft.com/office/powerpoint/2010/main" val="9414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27433-14B5-D04B-8FA6-D2BA1AFA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across Space and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B1D91-6880-FB45-83A0-C8AB6220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C1F73FB-A5B3-8F41-99A5-BA33B0FDC7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259194"/>
              </p:ext>
            </p:extLst>
          </p:nvPr>
        </p:nvGraphicFramePr>
        <p:xfrm>
          <a:off x="520700" y="1385888"/>
          <a:ext cx="8486775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34100" imgH="3403600" progId="Excel.Sheet.12">
                  <p:embed/>
                </p:oleObj>
              </mc:Choice>
              <mc:Fallback>
                <p:oleObj name="Worksheet" r:id="rId3" imgW="6134100" imgH="3403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700" y="1385888"/>
                        <a:ext cx="8486775" cy="470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CB07081-05C7-E244-86DB-CECB2592F2CD}"/>
              </a:ext>
            </a:extLst>
          </p:cNvPr>
          <p:cNvSpPr/>
          <p:nvPr/>
        </p:nvSpPr>
        <p:spPr>
          <a:xfrm>
            <a:off x="464197" y="3191557"/>
            <a:ext cx="4151587" cy="1935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14317-2550-6E45-8606-A38300E781AA}"/>
              </a:ext>
            </a:extLst>
          </p:cNvPr>
          <p:cNvSpPr/>
          <p:nvPr/>
        </p:nvSpPr>
        <p:spPr>
          <a:xfrm>
            <a:off x="5002924" y="1292773"/>
            <a:ext cx="4151587" cy="1723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EF9A55-633E-104B-A3E9-DFDDD854CC80}"/>
              </a:ext>
            </a:extLst>
          </p:cNvPr>
          <p:cNvSpPr/>
          <p:nvPr/>
        </p:nvSpPr>
        <p:spPr>
          <a:xfrm>
            <a:off x="5022970" y="3197279"/>
            <a:ext cx="4041008" cy="244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DC010-70D7-6F42-AB43-2C05712C9F4F}"/>
              </a:ext>
            </a:extLst>
          </p:cNvPr>
          <p:cNvSpPr/>
          <p:nvPr/>
        </p:nvSpPr>
        <p:spPr>
          <a:xfrm>
            <a:off x="430924" y="1219200"/>
            <a:ext cx="4151587" cy="1439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0800C-2953-D745-B3B3-A25DC7520388}"/>
              </a:ext>
            </a:extLst>
          </p:cNvPr>
          <p:cNvGrpSpPr/>
          <p:nvPr/>
        </p:nvGrpSpPr>
        <p:grpSpPr>
          <a:xfrm>
            <a:off x="9489715" y="1120623"/>
            <a:ext cx="2379403" cy="3149462"/>
            <a:chOff x="9489715" y="1000877"/>
            <a:chExt cx="2379403" cy="31494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D6E875-A94A-8C49-8AB6-AEA3C032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72224">
              <a:off x="9489715" y="1255493"/>
              <a:ext cx="1883612" cy="289484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879F1-901F-6B4A-B53F-02E0A1B91209}"/>
                </a:ext>
              </a:extLst>
            </p:cNvPr>
            <p:cNvSpPr txBox="1"/>
            <p:nvPr/>
          </p:nvSpPr>
          <p:spPr>
            <a:xfrm rot="761906">
              <a:off x="9728788" y="1000877"/>
              <a:ext cx="2140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39 talks + 140 people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CB41CD1-EA6C-F840-B3DE-EE15ACD24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7167">
            <a:off x="9589696" y="3692586"/>
            <a:ext cx="1848425" cy="23842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18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BCE8B1-FA05-6543-951B-64A041E4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to New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F0C47-FC62-2E4B-9184-C0935E6E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E5C44B-3683-A441-A61E-B163242C2EAF}"/>
              </a:ext>
            </a:extLst>
          </p:cNvPr>
          <p:cNvGrpSpPr/>
          <p:nvPr/>
        </p:nvGrpSpPr>
        <p:grpSpPr>
          <a:xfrm>
            <a:off x="224854" y="1074018"/>
            <a:ext cx="5335115" cy="5488005"/>
            <a:chOff x="224854" y="1074018"/>
            <a:chExt cx="5335115" cy="54880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F439EF-D78B-2848-A44F-DF9150C9EA5B}"/>
                </a:ext>
              </a:extLst>
            </p:cNvPr>
            <p:cNvSpPr txBox="1"/>
            <p:nvPr/>
          </p:nvSpPr>
          <p:spPr>
            <a:xfrm>
              <a:off x="224854" y="1074018"/>
              <a:ext cx="53351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CBB has a formal onboarding process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9951BE-BC8E-DE47-BE2F-062AE3CEA11D}"/>
                </a:ext>
              </a:extLst>
            </p:cNvPr>
            <p:cNvSpPr txBox="1"/>
            <p:nvPr/>
          </p:nvSpPr>
          <p:spPr>
            <a:xfrm>
              <a:off x="689546" y="1534612"/>
              <a:ext cx="4206601" cy="280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• Meeting and letter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What is CBB?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Our expectations (&amp; benefits!)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Gather demographic info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Electronic resources &amp; passwords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• Videoconferencing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9789A3-D1B7-874A-8CB4-A4372105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868" y="4426493"/>
              <a:ext cx="1459677" cy="145967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6EACA-2DB6-7847-BFBC-2B414E84F4A7}"/>
                </a:ext>
              </a:extLst>
            </p:cNvPr>
            <p:cNvSpPr txBox="1"/>
            <p:nvPr/>
          </p:nvSpPr>
          <p:spPr>
            <a:xfrm>
              <a:off x="1574413" y="5977248"/>
              <a:ext cx="2066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Joan Curtiss</a:t>
              </a:r>
            </a:p>
            <a:p>
              <a:pPr algn="ctr"/>
              <a:r>
                <a:rPr lang="en-US" sz="1400" dirty="0"/>
                <a:t>CBB Managing Director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C78E6-3371-6D40-A7AC-C4969DA7A3DE}"/>
              </a:ext>
            </a:extLst>
          </p:cNvPr>
          <p:cNvGrpSpPr/>
          <p:nvPr/>
        </p:nvGrpSpPr>
        <p:grpSpPr>
          <a:xfrm>
            <a:off x="5954753" y="1074018"/>
            <a:ext cx="6236560" cy="4903230"/>
            <a:chOff x="5954753" y="1074018"/>
            <a:chExt cx="6236560" cy="49032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6845BC-BD07-5A4D-A23F-D9A2C351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490" y="1848051"/>
              <a:ext cx="2230834" cy="287750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F2124E-17EE-BB43-B252-74BA350F6486}"/>
                </a:ext>
              </a:extLst>
            </p:cNvPr>
            <p:cNvSpPr txBox="1"/>
            <p:nvPr/>
          </p:nvSpPr>
          <p:spPr>
            <a:xfrm>
              <a:off x="8774455" y="1752903"/>
              <a:ext cx="3339376" cy="3801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/>
                <a:t>• About the Center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Who are we?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What are we?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Professional Development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• Finding information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	YouTube channel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• Getting things done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Travel reimbursements</a:t>
              </a:r>
            </a:p>
            <a:p>
              <a:pPr lvl="1">
                <a:spcAft>
                  <a:spcPts val="300"/>
                </a:spcAft>
              </a:pPr>
              <a:r>
                <a:rPr lang="en-US" dirty="0"/>
                <a:t>Using </a:t>
              </a:r>
              <a:r>
                <a:rPr lang="en-US" dirty="0" err="1"/>
                <a:t>Indico</a:t>
              </a:r>
              <a:r>
                <a:rPr lang="en-US" dirty="0"/>
                <a:t>, Box, etc.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• Interacting with industry</a:t>
              </a:r>
            </a:p>
            <a:p>
              <a:pPr lvl="1"/>
              <a:endParaRPr lang="en-US" dirty="0"/>
            </a:p>
            <a:p>
              <a:pPr lvl="1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56713D-0096-B74C-A1EC-706102254FEA}"/>
                </a:ext>
              </a:extLst>
            </p:cNvPr>
            <p:cNvSpPr txBox="1"/>
            <p:nvPr/>
          </p:nvSpPr>
          <p:spPr>
            <a:xfrm>
              <a:off x="6240645" y="1074018"/>
              <a:ext cx="5950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CBB has a printed (&amp; electronic) handbook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D6CCA9-C29C-A842-A957-A851F7DF927E}"/>
                </a:ext>
              </a:extLst>
            </p:cNvPr>
            <p:cNvCxnSpPr>
              <a:cxnSpLocks/>
            </p:cNvCxnSpPr>
            <p:nvPr/>
          </p:nvCxnSpPr>
          <p:spPr>
            <a:xfrm>
              <a:off x="5954753" y="1674796"/>
              <a:ext cx="0" cy="4302452"/>
            </a:xfrm>
            <a:prstGeom prst="line">
              <a:avLst/>
            </a:prstGeom>
            <a:noFill/>
            <a:ln w="28575" cap="flat" cmpd="sng" algn="ctr">
              <a:solidFill>
                <a:srgbClr val="B42D25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3874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08C84D-7C95-C34E-AC77-F0138565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Science Objectives and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49916-9677-BF41-8764-A2CD0A4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B5BFC-8E77-0841-9F9F-E500120CE4FD}"/>
              </a:ext>
            </a:extLst>
          </p:cNvPr>
          <p:cNvSpPr txBox="1"/>
          <p:nvPr/>
        </p:nvSpPr>
        <p:spPr>
          <a:xfrm>
            <a:off x="1094264" y="2401896"/>
            <a:ext cx="8137498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1. Effective communication practices across all aspects of research and administration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2. Shared goals and shared recognition</a:t>
            </a:r>
          </a:p>
          <a:p>
            <a:pPr marL="349250" indent="-336550">
              <a:spcAft>
                <a:spcPts val="1400"/>
              </a:spcAft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3. Strong leadership and transparent decision making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5829-1374-B249-B4E7-627B35A8C8FB}"/>
              </a:ext>
            </a:extLst>
          </p:cNvPr>
          <p:cNvSpPr/>
          <p:nvPr/>
        </p:nvSpPr>
        <p:spPr>
          <a:xfrm>
            <a:off x="1178414" y="3241204"/>
            <a:ext cx="8243561" cy="472150"/>
          </a:xfrm>
          <a:prstGeom prst="rect">
            <a:avLst/>
          </a:prstGeom>
          <a:solidFill>
            <a:srgbClr val="B31B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92E86-5F07-A848-8616-619A358DE388}"/>
              </a:ext>
            </a:extLst>
          </p:cNvPr>
          <p:cNvSpPr txBox="1"/>
          <p:nvPr/>
        </p:nvSpPr>
        <p:spPr>
          <a:xfrm>
            <a:off x="1094264" y="973777"/>
            <a:ext cx="1035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4963" indent="-1597025"/>
            <a:r>
              <a:rPr lang="en-US" sz="2400" b="1" dirty="0">
                <a:solidFill>
                  <a:schemeClr val="accent1"/>
                </a:solidFill>
                <a:latin typeface="Trebuchet MS" panose="020B0703020202090204" pitchFamily="34" charset="0"/>
              </a:rPr>
              <a:t>Objective: Use team science to enable all participants — faculty, postdocs, and students — to be successful in convergence research.</a:t>
            </a:r>
          </a:p>
        </p:txBody>
      </p:sp>
    </p:spTree>
    <p:extLst>
      <p:ext uri="{BB962C8B-B14F-4D97-AF65-F5344CB8AC3E}">
        <p14:creationId xmlns:p14="http://schemas.microsoft.com/office/powerpoint/2010/main" val="1462573048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4745</TotalTime>
  <Words>2730</Words>
  <Application>Microsoft Macintosh PowerPoint</Application>
  <PresentationFormat>Widescreen</PresentationFormat>
  <Paragraphs>413</Paragraphs>
  <Slides>46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</vt:lpstr>
      <vt:lpstr>Calibri</vt:lpstr>
      <vt:lpstr>Helvetica</vt:lpstr>
      <vt:lpstr>Times</vt:lpstr>
      <vt:lpstr>Trebuchet MS</vt:lpstr>
      <vt:lpstr>Bright Beams theme</vt:lpstr>
      <vt:lpstr>Worksheet</vt:lpstr>
      <vt:lpstr>Team Science, Education, and Diversity Melissa A. Hines</vt:lpstr>
      <vt:lpstr>Our Mission</vt:lpstr>
      <vt:lpstr>The Science of Team Science</vt:lpstr>
      <vt:lpstr>The Science of Team Science</vt:lpstr>
      <vt:lpstr>Team Science Objectives and Goals</vt:lpstr>
      <vt:lpstr>Our Communication Needs</vt:lpstr>
      <vt:lpstr>Communicating across Space and Time</vt:lpstr>
      <vt:lpstr>Communicating to New Members</vt:lpstr>
      <vt:lpstr>Team Science Objectives and Goals</vt:lpstr>
      <vt:lpstr>Shared goals &amp; Shared recognition</vt:lpstr>
      <vt:lpstr>Team Science Objectives and Goals</vt:lpstr>
      <vt:lpstr>Strong leadership &amp; Transparent decision making</vt:lpstr>
      <vt:lpstr>Is Team Science Working?</vt:lpstr>
      <vt:lpstr>Evaluation of All Activities</vt:lpstr>
      <vt:lpstr>Dissemination of our Team Science Insights</vt:lpstr>
      <vt:lpstr>Professional Development</vt:lpstr>
      <vt:lpstr>Career Exploration and Planning</vt:lpstr>
      <vt:lpstr>2022: Field Trip to RadiaBeam in Santa Monica CA</vt:lpstr>
      <vt:lpstr>Professional Development Workshops (~2/yr)</vt:lpstr>
      <vt:lpstr>2022: The Problems with Scientific Writing</vt:lpstr>
      <vt:lpstr>Annual Case-Based Mentoring Workshops</vt:lpstr>
      <vt:lpstr>Diversity, Equity, and Inclusion Training</vt:lpstr>
      <vt:lpstr>2022 Diversity, Equity, and Inclusion Training</vt:lpstr>
      <vt:lpstr>Pedagogy Talks at Annual Meeting</vt:lpstr>
      <vt:lpstr>Archiving Our Pedagogy: CBB YouTube Channel</vt:lpstr>
      <vt:lpstr>Advancing Accelerator Training: Wikipedia Edit-a-Thon</vt:lpstr>
      <vt:lpstr>Many Leadership Opportunities for GSs &amp; PDs</vt:lpstr>
      <vt:lpstr>Accelerator Physics Training</vt:lpstr>
      <vt:lpstr>Our Output to Date: 51 Highly Trained Scientists</vt:lpstr>
      <vt:lpstr>Expanding the Pipeline</vt:lpstr>
      <vt:lpstr>Expanding the Pipeline: K-12 Students</vt:lpstr>
      <vt:lpstr>Learning Ohm’s Law with the Resistance Tube</vt:lpstr>
      <vt:lpstr>Modules are Available Through Lending Library</vt:lpstr>
      <vt:lpstr>In-person outreach has resumed!</vt:lpstr>
      <vt:lpstr>Expanding the Pipeline: REU &amp; Undergraduate Research</vt:lpstr>
      <vt:lpstr>Where does our pipeline lead?</vt:lpstr>
      <vt:lpstr>Expanding the Pipeline: Diverse Partnerships</vt:lpstr>
      <vt:lpstr>CBB Success Stories: Clark Atlanta Partnership</vt:lpstr>
      <vt:lpstr>Building New Bridges to HBCUs</vt:lpstr>
      <vt:lpstr>Expanding Our Partnerships: UPR and UNM</vt:lpstr>
      <vt:lpstr>Progress towards Diversity Indicators</vt:lpstr>
      <vt:lpstr>Diversity Trends over Time</vt:lpstr>
      <vt:lpstr>PowerPoint Presentation</vt:lpstr>
      <vt:lpstr>PowerPoint Presentation</vt:lpstr>
      <vt:lpstr>CBB Legacy</vt:lpstr>
      <vt:lpstr>Our Mission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Science, Education, and Diversity Melissa A. Hines</dc:title>
  <dc:subject/>
  <dc:creator>Melissa A. Hines</dc:creator>
  <cp:keywords/>
  <dc:description/>
  <cp:lastModifiedBy>Melissa A. Hines</cp:lastModifiedBy>
  <cp:revision>136</cp:revision>
  <dcterms:created xsi:type="dcterms:W3CDTF">2021-06-08T17:17:26Z</dcterms:created>
  <dcterms:modified xsi:type="dcterms:W3CDTF">2023-05-30T15:45:29Z</dcterms:modified>
  <cp:category/>
</cp:coreProperties>
</file>