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5" r:id="rId3"/>
    <p:sldId id="283" r:id="rId4"/>
    <p:sldId id="257" r:id="rId5"/>
    <p:sldId id="277" r:id="rId6"/>
    <p:sldId id="278" r:id="rId7"/>
    <p:sldId id="259" r:id="rId8"/>
    <p:sldId id="260" r:id="rId9"/>
    <p:sldId id="294" r:id="rId10"/>
    <p:sldId id="29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31B1B"/>
    <a:srgbClr val="E77200"/>
    <a:srgbClr val="08667C"/>
    <a:srgbClr val="D86B04"/>
    <a:srgbClr val="5B9BD6"/>
    <a:srgbClr val="FFF3D4"/>
    <a:srgbClr val="C1CEDC"/>
    <a:srgbClr val="E0EFFF"/>
    <a:srgbClr val="EEF0FF"/>
    <a:srgbClr val="E6D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59"/>
    <p:restoredTop sz="68399"/>
  </p:normalViewPr>
  <p:slideViewPr>
    <p:cSldViewPr snapToGrid="0" snapToObjects="1">
      <p:cViewPr varScale="1">
        <p:scale>
          <a:sx n="67" d="100"/>
          <a:sy n="67" d="100"/>
        </p:scale>
        <p:origin x="-1168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/Users/taliacapozzoli/Dropbox%20(GaTech)/Center%20for%20Sus.%20Nano%20(CSN)/CBB/Presentations/2023/Climate%20Comparison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/Users/taliacapozzoli/Dropbox%20(GaTech)/Center%20for%20Sus.%20Nano%20(CSN)/CBB/Presentations/2023/Climate%20Comparison.xlsx" TargetMode="External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/Users/taliacapozzoli/Dropbox%20(GaTech)/Center%20for%20Sus.%20Nano%20(CSN)/CBB/Presentations/2023/Climate%20Comparison.xlsx" TargetMode="External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/Users/taliacapozzoli/Dropbox%20(GaTech)/Center%20for%20Sus.%20Nano%20(CSN)/CBB/Presentations/2023/Climate%20Comparison.xlsx" TargetMode="External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/Users/taliacapozzoli/Dropbox%20(GaTech)/Center%20for%20Sus.%20Nano%20(CSN)/CBB/Presentations/2023/Climate%20Comparison.xlsx" TargetMode="External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/Users/taliacapozzoli/Dropbox%20(GaTech)/Center%20for%20Sus.%20Nano%20(CSN)/CBB/Presentations/2023/Climate%20Comparison.xlsx" TargetMode="External"/><Relationship Id="rId2" Type="http://schemas.microsoft.com/office/2011/relationships/chartStyle" Target="style6.xml"/><Relationship Id="rId3" Type="http://schemas.microsoft.com/office/2011/relationships/chartColorStyle" Target="colors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/Users/taliacapozzoli/Dropbox%20(GaTech)/Center%20for%20Sus.%20Nano%20(CSN)/CBB/Presentations/2023/EAB/Climate%20Study%20Viz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u="none" strike="noStrike" baseline="0">
                <a:effectLst/>
              </a:rPr>
              <a:t>Role (n=32)</a:t>
            </a:r>
            <a:r>
              <a:rPr lang="en-US" sz="1600" b="0" i="0" u="none" strike="noStrike" baseline="0"/>
              <a:t> </a:t>
            </a:r>
            <a:endParaRPr lang="en-US" sz="160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Sheet1!$B$16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Sheet1!$A$17:$A$20</c:f>
              <c:strCache>
                <c:ptCount val="4"/>
                <c:pt idx="0">
                  <c:v>Faculty Member</c:v>
                </c:pt>
                <c:pt idx="1">
                  <c:v>Staff Member</c:v>
                </c:pt>
                <c:pt idx="2">
                  <c:v>Post-Doctoral Researcher</c:v>
                </c:pt>
                <c:pt idx="3">
                  <c:v>Graduate Researcher</c:v>
                </c:pt>
              </c:strCache>
            </c:strRef>
          </c:cat>
          <c:val>
            <c:numRef>
              <c:f>Sheet1!$B$17:$B$20</c:f>
              <c:numCache>
                <c:formatCode>0%</c:formatCode>
                <c:ptCount val="4"/>
                <c:pt idx="0">
                  <c:v>0.5</c:v>
                </c:pt>
                <c:pt idx="1">
                  <c:v>0.06</c:v>
                </c:pt>
                <c:pt idx="2">
                  <c:v>0.34</c:v>
                </c:pt>
                <c:pt idx="3">
                  <c:v>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C5-5C4F-AAAC-64FD07211B87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Sheet1!$A$17:$A$20</c:f>
              <c:strCache>
                <c:ptCount val="4"/>
                <c:pt idx="0">
                  <c:v>Faculty Member</c:v>
                </c:pt>
                <c:pt idx="1">
                  <c:v>Staff Member</c:v>
                </c:pt>
                <c:pt idx="2">
                  <c:v>Post-Doctoral Researcher</c:v>
                </c:pt>
                <c:pt idx="3">
                  <c:v>Graduate Researcher</c:v>
                </c:pt>
              </c:strCache>
            </c:strRef>
          </c:cat>
          <c:val>
            <c:numRef>
              <c:f>Sheet1!$A$16</c:f>
              <c:numCache>
                <c:formatCode>General</c:formatCode>
                <c:ptCount val="1"/>
                <c:pt idx="0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C5-5C4F-AAAC-64FD07211B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2117191576"/>
        <c:axId val="-2117174344"/>
      </c:barChart>
      <c:catAx>
        <c:axId val="-2117191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7174344"/>
        <c:crosses val="autoZero"/>
        <c:auto val="1"/>
        <c:lblAlgn val="ctr"/>
        <c:lblOffset val="100"/>
        <c:noMultiLvlLbl val="0"/>
      </c:catAx>
      <c:valAx>
        <c:axId val="-2117174344"/>
        <c:scaling>
          <c:orientation val="minMax"/>
          <c:max val="1.0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7191576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u="none" strike="noStrike" baseline="0">
                <a:effectLst/>
              </a:rPr>
              <a:t>CBB Theme (n=29)</a:t>
            </a:r>
            <a:r>
              <a:rPr lang="en-US" sz="1600" b="0" i="0" u="none" strike="noStrike" baseline="0"/>
              <a:t> </a:t>
            </a:r>
            <a:endParaRPr lang="en-US" sz="160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Sheet1!$B$45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Sheet1!$A$46:$A$48</c:f>
              <c:strCache>
                <c:ptCount val="3"/>
                <c:pt idx="0">
                  <c:v>Beam Acceleration (SRF)</c:v>
                </c:pt>
                <c:pt idx="1">
                  <c:v>Photocathodes (PHC)</c:v>
                </c:pt>
                <c:pt idx="2">
                  <c:v>Beam Dynamics and Control (BDC)</c:v>
                </c:pt>
              </c:strCache>
            </c:strRef>
          </c:cat>
          <c:val>
            <c:numRef>
              <c:f>Sheet1!$B$46:$B$48</c:f>
              <c:numCache>
                <c:formatCode>0%</c:formatCode>
                <c:ptCount val="3"/>
                <c:pt idx="0">
                  <c:v>0.31</c:v>
                </c:pt>
                <c:pt idx="1">
                  <c:v>0.38</c:v>
                </c:pt>
                <c:pt idx="2">
                  <c:v>0.31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D3-7941-9868-7BF631944370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Sheet1!$A$46:$A$48</c:f>
              <c:strCache>
                <c:ptCount val="3"/>
                <c:pt idx="0">
                  <c:v>Beam Acceleration (SRF)</c:v>
                </c:pt>
                <c:pt idx="1">
                  <c:v>Photocathodes (PHC)</c:v>
                </c:pt>
                <c:pt idx="2">
                  <c:v>Beam Dynamics and Control (BDC)</c:v>
                </c:pt>
              </c:strCache>
            </c:strRef>
          </c:cat>
          <c:val>
            <c:numRef>
              <c:f>Sheet1!$A$45</c:f>
              <c:numCache>
                <c:formatCode>General</c:formatCode>
                <c:ptCount val="1"/>
                <c:pt idx="0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D3-7941-9868-7BF6319443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2117221672"/>
        <c:axId val="-2117218040"/>
      </c:barChart>
      <c:catAx>
        <c:axId val="-2117221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7218040"/>
        <c:crosses val="autoZero"/>
        <c:auto val="1"/>
        <c:lblAlgn val="ctr"/>
        <c:lblOffset val="100"/>
        <c:noMultiLvlLbl val="0"/>
      </c:catAx>
      <c:valAx>
        <c:axId val="-2117218040"/>
        <c:scaling>
          <c:orientation val="minMax"/>
          <c:max val="1.0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7221672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Sheet1!$A$31</c:f>
          <c:strCache>
            <c:ptCount val="1"/>
            <c:pt idx="0">
              <c:v>Length of Time Working on CBB Project</c:v>
            </c:pt>
          </c:strCache>
        </c:strRef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Sheet1!$B$32</c:f>
              <c:strCache>
                <c:ptCount val="1"/>
                <c:pt idx="0">
                  <c:v>Faculty/Staff (n=13)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Sheet1!$A$33:$A$34</c:f>
              <c:strCache>
                <c:ptCount val="2"/>
                <c:pt idx="0">
                  <c:v>Less than One Year</c:v>
                </c:pt>
                <c:pt idx="1">
                  <c:v>More than One Year</c:v>
                </c:pt>
              </c:strCache>
            </c:strRef>
          </c:cat>
          <c:val>
            <c:numRef>
              <c:f>Sheet1!$B$33:$B$34</c:f>
              <c:numCache>
                <c:formatCode>0%</c:formatCode>
                <c:ptCount val="2"/>
                <c:pt idx="0">
                  <c:v>0.08</c:v>
                </c:pt>
                <c:pt idx="1">
                  <c:v>0.92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56-894B-B302-EB4ACE389A15}"/>
            </c:ext>
          </c:extLst>
        </c:ser>
        <c:ser>
          <c:idx val="1"/>
          <c:order val="1"/>
          <c:tx>
            <c:strRef>
              <c:f>Sheet1!$C$32</c:f>
              <c:strCache>
                <c:ptCount val="1"/>
                <c:pt idx="0">
                  <c:v>Post-Doc/Grad (n=18)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Sheet1!$A$33:$A$34</c:f>
              <c:strCache>
                <c:ptCount val="2"/>
                <c:pt idx="0">
                  <c:v>Less than One Year</c:v>
                </c:pt>
                <c:pt idx="1">
                  <c:v>More than One Year</c:v>
                </c:pt>
              </c:strCache>
            </c:strRef>
          </c:cat>
          <c:val>
            <c:numRef>
              <c:f>Sheet1!$C$33:$C$34</c:f>
              <c:numCache>
                <c:formatCode>0%</c:formatCode>
                <c:ptCount val="2"/>
                <c:pt idx="0">
                  <c:v>0.33</c:v>
                </c:pt>
                <c:pt idx="1">
                  <c:v>0.67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56-894B-B302-EB4ACE389A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2096516488"/>
        <c:axId val="-2096513064"/>
      </c:barChart>
      <c:catAx>
        <c:axId val="-2096516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6513064"/>
        <c:crosses val="autoZero"/>
        <c:auto val="1"/>
        <c:lblAlgn val="ctr"/>
        <c:lblOffset val="100"/>
        <c:noMultiLvlLbl val="0"/>
      </c:catAx>
      <c:valAx>
        <c:axId val="-209651306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6516488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u="none" strike="noStrike" baseline="0">
                <a:effectLst/>
              </a:rPr>
              <a:t>Field of Study</a:t>
            </a:r>
            <a:r>
              <a:rPr lang="en-US" sz="1600" b="0" i="0" u="none" strike="noStrike" baseline="0"/>
              <a:t>  (n=29)</a:t>
            </a:r>
            <a:endParaRPr lang="en-US" sz="160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Sheet1!$L$3:$L$6</c:f>
              <c:strCache>
                <c:ptCount val="4"/>
                <c:pt idx="0">
                  <c:v>Accelerator Physics</c:v>
                </c:pt>
                <c:pt idx="1">
                  <c:v>Chemistry</c:v>
                </c:pt>
                <c:pt idx="2">
                  <c:v>Condensed Matter Physics</c:v>
                </c:pt>
                <c:pt idx="3">
                  <c:v>Materials Science</c:v>
                </c:pt>
              </c:strCache>
            </c:strRef>
          </c:cat>
          <c:val>
            <c:numRef>
              <c:f>Sheet1!$M$3:$M$6</c:f>
              <c:numCache>
                <c:formatCode>0%</c:formatCode>
                <c:ptCount val="4"/>
                <c:pt idx="0">
                  <c:v>0.48</c:v>
                </c:pt>
                <c:pt idx="1">
                  <c:v>0.21</c:v>
                </c:pt>
                <c:pt idx="2">
                  <c:v>0.24</c:v>
                </c:pt>
                <c:pt idx="3">
                  <c:v>0.07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61-364B-AB3E-F617F35D95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2095183800"/>
        <c:axId val="-2095174248"/>
      </c:barChart>
      <c:catAx>
        <c:axId val="-2095183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5174248"/>
        <c:crosses val="autoZero"/>
        <c:auto val="1"/>
        <c:lblAlgn val="ctr"/>
        <c:lblOffset val="100"/>
        <c:noMultiLvlLbl val="0"/>
      </c:catAx>
      <c:valAx>
        <c:axId val="-2095174248"/>
        <c:scaling>
          <c:orientation val="minMax"/>
          <c:max val="1.0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5183800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Sheet1!$L$16</c:f>
          <c:strCache>
            <c:ptCount val="1"/>
            <c:pt idx="0">
              <c:v>Gender (n=29)</c:v>
            </c:pt>
          </c:strCache>
        </c:strRef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Sheet1!$M$16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Sheet1!$L$17:$L$18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Sheet1!$M$17:$M$18</c:f>
              <c:numCache>
                <c:formatCode>0%</c:formatCode>
                <c:ptCount val="2"/>
                <c:pt idx="0">
                  <c:v>0.62</c:v>
                </c:pt>
                <c:pt idx="1">
                  <c:v>0.38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CC-DC42-98CD-91854937A3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2095138248"/>
        <c:axId val="-2095128664"/>
      </c:barChart>
      <c:catAx>
        <c:axId val="-2095138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5128664"/>
        <c:crosses val="autoZero"/>
        <c:auto val="1"/>
        <c:lblAlgn val="ctr"/>
        <c:lblOffset val="100"/>
        <c:noMultiLvlLbl val="0"/>
      </c:catAx>
      <c:valAx>
        <c:axId val="-2095128664"/>
        <c:scaling>
          <c:orientation val="minMax"/>
          <c:max val="1.0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5138248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Sheet1!$L$33</c:f>
          <c:strCache>
            <c:ptCount val="1"/>
            <c:pt idx="0">
              <c:v>Race/Ethnicity (n=31)</c:v>
            </c:pt>
          </c:strCache>
        </c:strRef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Sheet1!$M$33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Sheet1!$L$34:$L$37</c:f>
              <c:strCache>
                <c:ptCount val="4"/>
                <c:pt idx="0">
                  <c:v>Asian</c:v>
                </c:pt>
                <c:pt idx="1">
                  <c:v>White</c:v>
                </c:pt>
                <c:pt idx="2">
                  <c:v>Hispanic or Latino</c:v>
                </c:pt>
                <c:pt idx="3">
                  <c:v>Other</c:v>
                </c:pt>
              </c:strCache>
            </c:strRef>
          </c:cat>
          <c:val>
            <c:numRef>
              <c:f>Sheet1!$M$34:$M$37</c:f>
              <c:numCache>
                <c:formatCode>0%</c:formatCode>
                <c:ptCount val="4"/>
                <c:pt idx="0">
                  <c:v>0.26</c:v>
                </c:pt>
                <c:pt idx="1">
                  <c:v>0.55</c:v>
                </c:pt>
                <c:pt idx="2">
                  <c:v>0.06</c:v>
                </c:pt>
                <c:pt idx="3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0C-0940-B3CC-C0ED54EB554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98983416"/>
        <c:axId val="2098905144"/>
      </c:barChart>
      <c:catAx>
        <c:axId val="2098983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8905144"/>
        <c:crosses val="autoZero"/>
        <c:auto val="1"/>
        <c:lblAlgn val="ctr"/>
        <c:lblOffset val="100"/>
        <c:noMultiLvlLbl val="0"/>
      </c:catAx>
      <c:valAx>
        <c:axId val="2098905144"/>
        <c:scaling>
          <c:orientation val="minMax"/>
          <c:max val="1.0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8983416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Sheet1!$B$56</c:f>
              <c:strCache>
                <c:ptCount val="1"/>
                <c:pt idx="0">
                  <c:v>2020 (n = 31)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Sheet1!$A$57:$A$61</c:f>
              <c:strCache>
                <c:ptCount val="5"/>
                <c:pt idx="0">
                  <c:v>Communication &amp; Interaction</c:v>
                </c:pt>
                <c:pt idx="1">
                  <c:v>Leadership &amp; Management</c:v>
                </c:pt>
                <c:pt idx="2">
                  <c:v>Value &amp; Belonging</c:v>
                </c:pt>
                <c:pt idx="3">
                  <c:v>Productivity &amp; Impact</c:v>
                </c:pt>
                <c:pt idx="4">
                  <c:v>Diversity &amp; Equity</c:v>
                </c:pt>
              </c:strCache>
            </c:strRef>
          </c:cat>
          <c:val>
            <c:numRef>
              <c:f>Sheet1!$B$57:$B$61</c:f>
              <c:numCache>
                <c:formatCode>General</c:formatCode>
                <c:ptCount val="5"/>
                <c:pt idx="0">
                  <c:v>4.34</c:v>
                </c:pt>
                <c:pt idx="1">
                  <c:v>4.26</c:v>
                </c:pt>
                <c:pt idx="2">
                  <c:v>4.05</c:v>
                </c:pt>
                <c:pt idx="3">
                  <c:v>4.34</c:v>
                </c:pt>
                <c:pt idx="4">
                  <c:v>4.359999999999998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1C-A540-A5AB-8DA70C393276}"/>
            </c:ext>
          </c:extLst>
        </c:ser>
        <c:ser>
          <c:idx val="1"/>
          <c:order val="1"/>
          <c:tx>
            <c:strRef>
              <c:f>Sheet1!$C$56</c:f>
              <c:strCache>
                <c:ptCount val="1"/>
                <c:pt idx="0">
                  <c:v>2021 (n = 34)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Sheet1!$A$57:$A$61</c:f>
              <c:strCache>
                <c:ptCount val="5"/>
                <c:pt idx="0">
                  <c:v>Communication &amp; Interaction</c:v>
                </c:pt>
                <c:pt idx="1">
                  <c:v>Leadership &amp; Management</c:v>
                </c:pt>
                <c:pt idx="2">
                  <c:v>Value &amp; Belonging</c:v>
                </c:pt>
                <c:pt idx="3">
                  <c:v>Productivity &amp; Impact</c:v>
                </c:pt>
                <c:pt idx="4">
                  <c:v>Diversity &amp; Equity</c:v>
                </c:pt>
              </c:strCache>
            </c:strRef>
          </c:cat>
          <c:val>
            <c:numRef>
              <c:f>Sheet1!$C$57:$C$61</c:f>
              <c:numCache>
                <c:formatCode>General</c:formatCode>
                <c:ptCount val="5"/>
                <c:pt idx="0">
                  <c:v>4.35</c:v>
                </c:pt>
                <c:pt idx="1">
                  <c:v>4.29</c:v>
                </c:pt>
                <c:pt idx="2">
                  <c:v>4.14</c:v>
                </c:pt>
                <c:pt idx="3">
                  <c:v>4.359999999999998</c:v>
                </c:pt>
                <c:pt idx="4">
                  <c:v>4.47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01C-A540-A5AB-8DA70C393276}"/>
            </c:ext>
          </c:extLst>
        </c:ser>
        <c:ser>
          <c:idx val="2"/>
          <c:order val="2"/>
          <c:tx>
            <c:strRef>
              <c:f>Sheet1!$D$56</c:f>
              <c:strCache>
                <c:ptCount val="1"/>
                <c:pt idx="0">
                  <c:v>2022 (n=32)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Sheet1!$A$57:$A$61</c:f>
              <c:strCache>
                <c:ptCount val="5"/>
                <c:pt idx="0">
                  <c:v>Communication &amp; Interaction</c:v>
                </c:pt>
                <c:pt idx="1">
                  <c:v>Leadership &amp; Management</c:v>
                </c:pt>
                <c:pt idx="2">
                  <c:v>Value &amp; Belonging</c:v>
                </c:pt>
                <c:pt idx="3">
                  <c:v>Productivity &amp; Impact</c:v>
                </c:pt>
                <c:pt idx="4">
                  <c:v>Diversity &amp; Equity</c:v>
                </c:pt>
              </c:strCache>
            </c:strRef>
          </c:cat>
          <c:val>
            <c:numRef>
              <c:f>Sheet1!$D$57:$D$61</c:f>
              <c:numCache>
                <c:formatCode>General</c:formatCode>
                <c:ptCount val="5"/>
                <c:pt idx="0">
                  <c:v>4.319999999999998</c:v>
                </c:pt>
                <c:pt idx="1">
                  <c:v>4.23</c:v>
                </c:pt>
                <c:pt idx="2" formatCode="0.00">
                  <c:v>4.1</c:v>
                </c:pt>
                <c:pt idx="3">
                  <c:v>4.359999999999998</c:v>
                </c:pt>
                <c:pt idx="4">
                  <c:v>4.37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01C-A540-A5AB-8DA70C3932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2117360488"/>
        <c:axId val="-2117356936"/>
      </c:barChart>
      <c:catAx>
        <c:axId val="-2117360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7356936"/>
        <c:crosses val="autoZero"/>
        <c:auto val="1"/>
        <c:lblAlgn val="ctr"/>
        <c:lblOffset val="100"/>
        <c:noMultiLvlLbl val="0"/>
      </c:catAx>
      <c:valAx>
        <c:axId val="-2117356936"/>
        <c:scaling>
          <c:orientation val="minMax"/>
          <c:min val="1.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7360488"/>
        <c:crosses val="autoZero"/>
        <c:crossBetween val="between"/>
        <c:majorUnit val="1.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C6C64-E25F-0C4A-AF62-4DB444A913C3}" type="datetimeFigureOut">
              <a:rPr lang="en-US" smtClean="0"/>
              <a:t>5/31/23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5C537-0BB1-CF4A-ACB7-ECF5A3B74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31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5C537-0BB1-CF4A-ACB7-ECF5A3B742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13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C537-0BB1-CF4A-ACB7-ECF5A3B742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6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5C537-0BB1-CF4A-ACB7-ECF5A3B742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34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5C537-0BB1-CF4A-ACB7-ECF5A3B742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21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5C537-0BB1-CF4A-ACB7-ECF5A3B742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54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5C537-0BB1-CF4A-ACB7-ECF5A3B742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36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5C537-0BB1-CF4A-ACB7-ECF5A3B742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12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5C537-0BB1-CF4A-ACB7-ECF5A3B742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18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5C537-0BB1-CF4A-ACB7-ECF5A3B742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16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5C537-0BB1-CF4A-ACB7-ECF5A3B742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20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443E73-5DC4-AB4A-852D-0DE232904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75292F7-EB1D-F743-AF8F-1844C76FE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96026-862A-2748-AB5E-CF67AED07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4259-7899-0243-8D83-C7BB542C48AB}" type="datetime1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0F21872-6907-E845-87D1-9AAF2A9C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D836C3-A5FD-824A-A468-20C709761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9460-DC07-2A48-82AB-97F59EFC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5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9D15C6-497A-294A-9066-0559253E2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D689038-3E6B-AD48-A392-C7A9F82AD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73B5A9-0AE3-1B47-820A-4E3E20134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D7F9-C6A9-3846-B747-B4E7144338BB}" type="datetime1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F39A66-8F68-534E-97DB-BAD819D77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BFAB5DA-D967-544A-BC4C-7F07E8B2F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9460-DC07-2A48-82AB-97F59EFC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30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54DB7DC-47FB-744A-8515-623809B95B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8F55667-BFF5-B74A-85E3-9DAF85A2F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B52ECC2-B5C8-6648-B69D-13ADD8F56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88A49-7A44-1048-B09A-3713E4355354}" type="datetime1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2D02D48-0E45-1F4A-B890-3360ECECC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665012-6DB7-4F40-87D3-D6A15F519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9460-DC07-2A48-82AB-97F59EFC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53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A82B4A-C05D-544E-9C36-EA9052DBA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286DA7-83B6-8B41-8ECF-449EA22A2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F94453-BC9B-884D-8E59-656115475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6AE9-389E-6141-B6B2-A44A3361AE64}" type="datetime1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210DA8-F896-D546-803E-BEAADBC28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D897531-FB79-7941-8815-96DAB2294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9460-DC07-2A48-82AB-97F59EFC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9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19FFA3-7F15-6B46-9ECA-6927B72DD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6461CB7-68EF-AB47-A3B4-3BA34851D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5414598-AAB7-D348-BBEC-A7F8D6F34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3DE4-7A87-F04D-89E2-4EAECE133100}" type="datetime1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8A79D3-2F67-3F4B-99E3-0CFADF77B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B97827-59B6-004E-8BED-644698804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9460-DC07-2A48-82AB-97F59EFC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8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6330CB-FF36-1C42-83A2-528EBE785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21F77C-D87F-CE43-B51E-587358BA65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D5F876F-F588-A043-94DD-EE94248E1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3F8A925-87ED-2543-8CBE-F3D66E58C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2A1D-9B3B-B940-91FF-67ABCDCB890A}" type="datetime1">
              <a:rPr lang="en-US" smtClean="0"/>
              <a:t>5/31/23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ED81F99-9BEB-654C-A848-DA1D52059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99704B6-D92A-2C49-ABFC-F3E8112E7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9460-DC07-2A48-82AB-97F59EFC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65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258357-2591-2744-B660-B52285F93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E5F3A10-EC35-F94B-ABB9-9CA78EC64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45E1E2F-F51C-E049-801A-B2190C970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F236FA3-7978-2349-B481-1F96164C1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EE05199-EF89-764E-8D68-2C4B04EEBD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C1A3087-FDC8-0342-B3D4-E9838D12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3BB1-A836-2949-A2A3-CAFC07A2AA19}" type="datetime1">
              <a:rPr lang="en-US" smtClean="0"/>
              <a:t>5/31/23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5A29DBD-233F-D446-B864-754FC628F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5BC2585-309A-3C48-96A9-0D2DA315E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9460-DC07-2A48-82AB-97F59EFC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56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87813F-1560-B34F-8220-42A79418E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693F46C-B8D4-B247-B678-1F5936549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97F2-EF9D-3448-B59A-8F3CBDC6B9B7}" type="datetime1">
              <a:rPr lang="en-US" smtClean="0"/>
              <a:t>5/31/23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F0F0C20-0FC1-E744-B704-8A1269B5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A71C920-6F07-3F40-9437-70F4A2BC2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9460-DC07-2A48-82AB-97F59EFC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37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E0A4E5D-366D-4148-B5E6-46DB66747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643CA-0F75-FA4B-9C5E-E1BC209768F2}" type="datetime1">
              <a:rPr lang="en-US" smtClean="0"/>
              <a:t>5/31/23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850FA8C-A196-7D49-AA6E-0FCA9EE19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C1CE4FF-292C-9D44-ACC0-9300C2C1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9460-DC07-2A48-82AB-97F59EFC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4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2DD900-F102-2E41-B0CC-B06E5E2F7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846C85-B2F5-A54C-A4A1-30D154250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532B2DA-21B4-A245-B103-BDD46067D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AE134B4-D770-E344-AF80-B1C6B2F66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092B-786E-0049-B119-943E6B3A016F}" type="datetime1">
              <a:rPr lang="en-US" smtClean="0"/>
              <a:t>5/31/23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19F88F2-15F9-4E4F-B053-098EBA594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68CEFEF-FBC4-204A-AAFE-C57878664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9460-DC07-2A48-82AB-97F59EFC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50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B3EF1E-2C04-AE4B-A1F2-ED7776CD7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C35E9B1-4D0B-6B4D-89C6-15E9F3BEE5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6A0A324-156E-F449-AC62-CCC13839E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267A7C7-557F-2743-8CE0-19EB647ED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71790-9F8F-AB46-9D23-C51890D494FA}" type="datetime1">
              <a:rPr lang="en-US" smtClean="0"/>
              <a:t>5/31/23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1BF5DC0-E806-8140-8B24-6BFAA8D63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EE7D021-9DB5-9A4D-9BF6-FD0EFF7FB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9460-DC07-2A48-82AB-97F59EFC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1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577998C-BBB9-A445-A846-E55B96525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1069750-C4BB-4B44-8735-9B69765FE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5D6A49F-0C6C-AA40-8580-FDB0F6F1F8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5B435-6481-BD4D-B83E-A140C449C793}" type="datetime1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5BEC24-884A-7E4E-BE17-06CA76A81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25D466-5350-EA45-AA11-FE4E7253E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29460-DC07-2A48-82AB-97F59EFC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6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5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3C4A11-1B8F-D046-8C12-2CB4DED61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5101" y="1313097"/>
            <a:ext cx="9144000" cy="2306637"/>
          </a:xfrm>
        </p:spPr>
        <p:txBody>
          <a:bodyPr>
            <a:normAutofit/>
          </a:bodyPr>
          <a:lstStyle/>
          <a:p>
            <a:r>
              <a:rPr lang="en-US" sz="5400" b="1" dirty="0"/>
              <a:t>CBB External Evaluation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44D0233-E553-3345-A5CF-670D600660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8653"/>
            <a:ext cx="9144000" cy="2046067"/>
          </a:xfrm>
        </p:spPr>
        <p:txBody>
          <a:bodyPr/>
          <a:lstStyle/>
          <a:p>
            <a:r>
              <a:rPr lang="en-US" dirty="0"/>
              <a:t>Meltem Alemdar </a:t>
            </a:r>
          </a:p>
          <a:p>
            <a:r>
              <a:rPr lang="en-US" dirty="0" err="1"/>
              <a:t>Lizanne</a:t>
            </a:r>
            <a:r>
              <a:rPr lang="en-US" dirty="0"/>
              <a:t> DeStefano</a:t>
            </a:r>
          </a:p>
        </p:txBody>
      </p:sp>
      <p:pic>
        <p:nvPicPr>
          <p:cNvPr id="1026" name="Picture 2" descr="Center for Bright Beams: Internal">
            <a:extLst>
              <a:ext uri="{FF2B5EF4-FFF2-40B4-BE49-F238E27FC236}">
                <a16:creationId xmlns="" xmlns:a16="http://schemas.microsoft.com/office/drawing/2014/main" id="{E888B506-AC50-0F45-B915-4DF0EFAD0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932" y="733114"/>
            <a:ext cx="7332133" cy="115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SF Logo | NSF - National Science Foundation">
            <a:extLst>
              <a:ext uri="{FF2B5EF4-FFF2-40B4-BE49-F238E27FC236}">
                <a16:creationId xmlns="" xmlns:a16="http://schemas.microsoft.com/office/drawing/2014/main" id="{CDF08E79-EC2D-F347-B3AF-CF193D8D0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95" y="5183620"/>
            <a:ext cx="1362604" cy="136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="" xmlns:a16="http://schemas.microsoft.com/office/drawing/2014/main" id="{F768677E-BA16-F980-45CD-54598FD25B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3126" y="5081686"/>
            <a:ext cx="5805743" cy="154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90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9607"/>
            <a:ext cx="10515600" cy="1325563"/>
          </a:xfrm>
        </p:spPr>
        <p:txBody>
          <a:bodyPr/>
          <a:lstStyle/>
          <a:p>
            <a:r>
              <a:rPr lang="en-US" dirty="0" smtClean="0"/>
              <a:t>Other Highlights..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0636"/>
            <a:ext cx="10515600" cy="4985713"/>
          </a:xfrm>
        </p:spPr>
        <p:txBody>
          <a:bodyPr>
            <a:normAutofit/>
          </a:bodyPr>
          <a:lstStyle/>
          <a:p>
            <a:r>
              <a:rPr lang="en-US" dirty="0" smtClean="0"/>
              <a:t>Annual Meeting was praised..</a:t>
            </a:r>
          </a:p>
          <a:p>
            <a:pPr lvl="1"/>
            <a:r>
              <a:rPr lang="en-US" dirty="0"/>
              <a:t>Overall ratings were 67% (Excellent), 24% (Good) </a:t>
            </a:r>
            <a:endParaRPr lang="en-US" dirty="0" smtClean="0"/>
          </a:p>
          <a:p>
            <a:r>
              <a:rPr lang="en-US" dirty="0" smtClean="0"/>
              <a:t>From Annual Surveys</a:t>
            </a:r>
          </a:p>
          <a:p>
            <a:pPr lvl="1"/>
            <a:r>
              <a:rPr lang="en-US" dirty="0"/>
              <a:t>Leadership of CBB  and it is contribution to the filed was praised by the </a:t>
            </a:r>
            <a:r>
              <a:rPr lang="en-US" dirty="0" smtClean="0"/>
              <a:t>faculty and trainees</a:t>
            </a:r>
          </a:p>
          <a:p>
            <a:pPr lvl="1"/>
            <a:r>
              <a:rPr lang="en-US" dirty="0" smtClean="0"/>
              <a:t>Both trainees and faculty praised the impact of the center on the research, collaboration </a:t>
            </a:r>
          </a:p>
          <a:p>
            <a:pPr lvl="1"/>
            <a:r>
              <a:rPr lang="en-US" dirty="0" smtClean="0"/>
              <a:t>Trainees still praise the support that they received during pandemic</a:t>
            </a:r>
          </a:p>
          <a:p>
            <a:pPr lvl="1"/>
            <a:r>
              <a:rPr lang="en-US" dirty="0" smtClean="0"/>
              <a:t>Faculty desires to see the same level of involvement by all </a:t>
            </a:r>
            <a:r>
              <a:rPr lang="en-US" dirty="0" smtClean="0"/>
              <a:t>faculty</a:t>
            </a:r>
          </a:p>
          <a:p>
            <a:pPr lvl="1"/>
            <a:r>
              <a:rPr lang="en-US" dirty="0" smtClean="0"/>
              <a:t>Trainees agreed that they have a lot of opportunities to share their knowledge, and present their research. </a:t>
            </a:r>
            <a:endParaRPr lang="en-US" dirty="0" smtClean="0"/>
          </a:p>
          <a:p>
            <a:pPr lvl="1"/>
            <a:r>
              <a:rPr lang="en-US" dirty="0" smtClean="0"/>
              <a:t>Trainees are interested in grant writing experiences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9460-DC07-2A48-82AB-97F59EFC69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85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766C72-B627-45C7-8A6E-7035489F4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External Evaluation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FA9DBC-BAAB-47EA-8967-E9C934C50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1875"/>
            <a:ext cx="10515600" cy="4715088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Evaluators engaged since proposal development in 2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round</a:t>
            </a:r>
          </a:p>
          <a:p>
            <a:pPr marL="285750" indent="-28575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External Evaluators present the results to the leadership and faculty, obtain feedback and guide them for action items.</a:t>
            </a:r>
          </a:p>
          <a:p>
            <a:pPr marL="285750" indent="-28575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Evaluation is multi-method, provides both formative and summative information; longitudinal</a:t>
            </a:r>
          </a:p>
          <a:p>
            <a:pPr marL="285750" indent="-28575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Based upon the Values-Engaged, Educative Framework (Greene and DeStefano, 2006)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Are Center activities happening on-time and as planned?</a:t>
            </a:r>
          </a:p>
          <a:p>
            <a:pPr marL="742950" lvl="1" indent="-285750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Effectiveness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Are programs operating effectively?  How can they be improved?</a:t>
            </a:r>
          </a:p>
          <a:p>
            <a:pPr marL="742950" lvl="1" indent="-285750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What is the value-added of Center participation?</a:t>
            </a:r>
          </a:p>
          <a:p>
            <a:pPr marL="742950" lvl="1" indent="-285750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What elements of the Center will be sustained? What are the barriers and opportunities?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109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D6EBD6C7-F725-1D4E-BF7E-CC7E44FEE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Data Collection Activities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3B2C0B34-4068-D246-8CFB-580BBB2A13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67450"/>
              </p:ext>
            </p:extLst>
          </p:nvPr>
        </p:nvGraphicFramePr>
        <p:xfrm>
          <a:off x="838200" y="1690688"/>
          <a:ext cx="10324170" cy="4872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1390">
                  <a:extLst>
                    <a:ext uri="{9D8B030D-6E8A-4147-A177-3AD203B41FA5}">
                      <a16:colId xmlns="" xmlns:a16="http://schemas.microsoft.com/office/drawing/2014/main" val="3358636583"/>
                    </a:ext>
                  </a:extLst>
                </a:gridCol>
                <a:gridCol w="3441390">
                  <a:extLst>
                    <a:ext uri="{9D8B030D-6E8A-4147-A177-3AD203B41FA5}">
                      <a16:colId xmlns="" xmlns:a16="http://schemas.microsoft.com/office/drawing/2014/main" val="1507845943"/>
                    </a:ext>
                  </a:extLst>
                </a:gridCol>
                <a:gridCol w="3441390">
                  <a:extLst>
                    <a:ext uri="{9D8B030D-6E8A-4147-A177-3AD203B41FA5}">
                      <a16:colId xmlns="" xmlns:a16="http://schemas.microsoft.com/office/drawing/2014/main" val="2351544856"/>
                    </a:ext>
                  </a:extLst>
                </a:gridCol>
              </a:tblGrid>
              <a:tr h="91302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Method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Administration Timeline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Participants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24440389"/>
                  </a:ext>
                </a:extLst>
              </a:tr>
              <a:tr h="91302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Climate Study Survey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December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All (Faculty, Staff, Post-docs/ Graduate Students)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86946495"/>
                  </a:ext>
                </a:extLst>
              </a:tr>
              <a:tr h="63079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Annual Meeting Survey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June/July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Faculty, Post-docs/Graduate Students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62049757"/>
                  </a:ext>
                </a:extLst>
              </a:tr>
              <a:tr h="5192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Focus Groups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June/July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Post-Docs &amp; Graduate Students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25537910"/>
                  </a:ext>
                </a:extLst>
              </a:tr>
              <a:tr h="91302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Trainee Academic Annual</a:t>
                      </a:r>
                    </a:p>
                    <a:p>
                      <a:pPr algn="ctr"/>
                      <a:r>
                        <a:rPr lang="en-US" sz="2000" dirty="0"/>
                        <a:t>Year End Survey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May/June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Post-Docs &amp; Graduate Students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58040926"/>
                  </a:ext>
                </a:extLst>
              </a:tr>
              <a:tr h="91302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Faculty Academic Annual</a:t>
                      </a:r>
                    </a:p>
                    <a:p>
                      <a:pPr algn="ctr"/>
                      <a:r>
                        <a:rPr lang="en-US" sz="2000" dirty="0"/>
                        <a:t>Year End Survey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May/June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Faculty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24753865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28DD2BB-F750-7245-A257-4A42D8B1E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9460-DC07-2A48-82AB-97F59EFC69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17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F6FFA1A9-A289-DF43-A005-B5A1B3FFEF8B}"/>
              </a:ext>
            </a:extLst>
          </p:cNvPr>
          <p:cNvSpPr txBox="1">
            <a:spLocks/>
          </p:cNvSpPr>
          <p:nvPr/>
        </p:nvSpPr>
        <p:spPr>
          <a:xfrm>
            <a:off x="838199" y="2191406"/>
            <a:ext cx="11112063" cy="430146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3100" b="1" dirty="0"/>
              <a:t>Communication &amp; Interaction</a:t>
            </a:r>
          </a:p>
          <a:p>
            <a:pPr marL="465138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900" dirty="0"/>
              <a:t>Ex. “The CBB website helps me find information about the Center.”</a:t>
            </a:r>
          </a:p>
          <a:p>
            <a:pPr marL="465138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3100" b="1" dirty="0"/>
              <a:t>Leadership &amp; Management</a:t>
            </a:r>
          </a:p>
          <a:p>
            <a:pPr marL="465138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900" dirty="0"/>
              <a:t>Ex. “CBB’s decision-making process is efficient.”</a:t>
            </a:r>
          </a:p>
          <a:p>
            <a:pPr marL="465138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600" b="1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3100" b="1" dirty="0"/>
              <a:t>Value &amp; Belonging</a:t>
            </a:r>
          </a:p>
          <a:p>
            <a:pPr marL="465138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900" dirty="0"/>
              <a:t>Ex. “My contributions to CBB are valued by my peers within CBB.”</a:t>
            </a:r>
          </a:p>
          <a:p>
            <a:pPr marL="465138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100" b="1" dirty="0"/>
              <a:t>Diversity &amp; Equity</a:t>
            </a:r>
          </a:p>
          <a:p>
            <a:pPr marL="46513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100" dirty="0"/>
              <a:t>Ex. “I feel that CBB members are treated equally by each other regardless of gender.”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3100" b="1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100" b="1" dirty="0">
                <a:solidFill>
                  <a:prstClr val="black"/>
                </a:solidFill>
              </a:rPr>
              <a:t>Productivity &amp; Impact</a:t>
            </a:r>
          </a:p>
          <a:p>
            <a:pPr marL="465138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prstClr val="black"/>
                </a:solidFill>
              </a:rPr>
              <a:t>Ex. </a:t>
            </a:r>
            <a:r>
              <a:rPr lang="en-US" sz="2900" dirty="0">
                <a:solidFill>
                  <a:prstClr val="black"/>
                </a:solidFill>
              </a:rPr>
              <a:t>“I am satisfied with the balance between my work for CBB and my work on other projects.”</a:t>
            </a:r>
          </a:p>
          <a:p>
            <a:pPr marL="465138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900" b="1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2E2E8E64-35FC-7E46-9E69-11C6973CD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</a:rPr>
              <a:t>2022 Climate Study: Constructs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B29915A-BFB6-F840-89E1-8091FAFCF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9460-DC07-2A48-82AB-97F59EFC693B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8F69EDB-37D5-B84E-993E-85F220526FA1}"/>
              </a:ext>
            </a:extLst>
          </p:cNvPr>
          <p:cNvSpPr txBox="1"/>
          <p:nvPr/>
        </p:nvSpPr>
        <p:spPr>
          <a:xfrm>
            <a:off x="838200" y="1494771"/>
            <a:ext cx="8684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Consist of the average rating across multiple items measuring different aspects of the overarching construct. </a:t>
            </a:r>
            <a:r>
              <a:rPr lang="en-US" sz="1600" dirty="0"/>
              <a:t>(Strongly Disagree = 1 to Strongly Agree = 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4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07672E-4B6F-C24F-8102-B144054FC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243" y="12419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2022 Climate Study Respondent Demographics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95E955D-8BCE-C44D-8DB6-7B72B1E05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9460-DC07-2A48-82AB-97F59EFC693B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="" xmlns:a16="http://schemas.microsoft.com/office/drawing/2014/main" id="{F27CCC00-5067-2636-8B4C-5C1A7AC4E7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9978026"/>
              </p:ext>
            </p:extLst>
          </p:nvPr>
        </p:nvGraphicFramePr>
        <p:xfrm>
          <a:off x="163341" y="1495005"/>
          <a:ext cx="4070733" cy="5226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88B71003-CF0A-6B95-761A-34E5E06D87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7573512"/>
              </p:ext>
            </p:extLst>
          </p:nvPr>
        </p:nvGraphicFramePr>
        <p:xfrm>
          <a:off x="7792012" y="1495004"/>
          <a:ext cx="4236647" cy="4357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988289F0-607E-EC7F-BC08-8FB5103FF8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4626626"/>
              </p:ext>
            </p:extLst>
          </p:nvPr>
        </p:nvGraphicFramePr>
        <p:xfrm>
          <a:off x="4234074" y="1259566"/>
          <a:ext cx="3557938" cy="4738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23551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07672E-4B6F-C24F-8102-B144054FC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2022 Climate Study Respondent Demographics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30B40F4-101A-3544-B679-E84A74184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9460-DC07-2A48-82AB-97F59EFC693B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="" xmlns:a16="http://schemas.microsoft.com/office/drawing/2014/main" id="{4DABC7C6-2FC9-5170-6B04-1BB289C794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656957"/>
              </p:ext>
            </p:extLst>
          </p:nvPr>
        </p:nvGraphicFramePr>
        <p:xfrm>
          <a:off x="171764" y="1690686"/>
          <a:ext cx="4262862" cy="4802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1AEA81B0-DADF-4DDD-BC38-14EFDB2F2B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3661130"/>
              </p:ext>
            </p:extLst>
          </p:nvPr>
        </p:nvGraphicFramePr>
        <p:xfrm>
          <a:off x="4287677" y="1690684"/>
          <a:ext cx="3349369" cy="4435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E2ED7B50-545F-ACD9-AEA5-E7E834948B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3324830"/>
              </p:ext>
            </p:extLst>
          </p:nvPr>
        </p:nvGraphicFramePr>
        <p:xfrm>
          <a:off x="7490097" y="1690685"/>
          <a:ext cx="4572000" cy="4610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34444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55B174-9412-6447-8061-2E1B4444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2022 Climate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176BB6C-2A06-6F42-AE23-0AAC886A5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9460-DC07-2A48-82AB-97F59EFC693B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="" xmlns:a16="http://schemas.microsoft.com/office/drawing/2014/main" id="{DECB8A87-8BA9-9545-B4BC-D938B25434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660786"/>
              </p:ext>
            </p:extLst>
          </p:nvPr>
        </p:nvGraphicFramePr>
        <p:xfrm>
          <a:off x="838200" y="1690688"/>
          <a:ext cx="10515599" cy="3529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4911">
                  <a:extLst>
                    <a:ext uri="{9D8B030D-6E8A-4147-A177-3AD203B41FA5}">
                      <a16:colId xmlns="" xmlns:a16="http://schemas.microsoft.com/office/drawing/2014/main" val="674237868"/>
                    </a:ext>
                  </a:extLst>
                </a:gridCol>
                <a:gridCol w="1557566">
                  <a:extLst>
                    <a:ext uri="{9D8B030D-6E8A-4147-A177-3AD203B41FA5}">
                      <a16:colId xmlns="" xmlns:a16="http://schemas.microsoft.com/office/drawing/2014/main" val="2889333484"/>
                    </a:ext>
                  </a:extLst>
                </a:gridCol>
                <a:gridCol w="1573460">
                  <a:extLst>
                    <a:ext uri="{9D8B030D-6E8A-4147-A177-3AD203B41FA5}">
                      <a16:colId xmlns="" xmlns:a16="http://schemas.microsoft.com/office/drawing/2014/main" val="3067072340"/>
                    </a:ext>
                  </a:extLst>
                </a:gridCol>
                <a:gridCol w="1493992">
                  <a:extLst>
                    <a:ext uri="{9D8B030D-6E8A-4147-A177-3AD203B41FA5}">
                      <a16:colId xmlns="" xmlns:a16="http://schemas.microsoft.com/office/drawing/2014/main" val="285013197"/>
                    </a:ext>
                  </a:extLst>
                </a:gridCol>
                <a:gridCol w="1395670">
                  <a:extLst>
                    <a:ext uri="{9D8B030D-6E8A-4147-A177-3AD203B41FA5}">
                      <a16:colId xmlns="" xmlns:a16="http://schemas.microsoft.com/office/drawing/2014/main" val="2810248649"/>
                    </a:ext>
                  </a:extLst>
                </a:gridCol>
              </a:tblGrid>
              <a:tr h="1018254">
                <a:tc rowSpan="2"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Scale </a:t>
                      </a:r>
                    </a:p>
                    <a:p>
                      <a:pPr algn="l"/>
                      <a:r>
                        <a:rPr lang="en-US" sz="1800" dirty="0"/>
                        <a:t>(1-Strongly Disagree to 5-Strongly Agree)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Faculty &amp; Staff</a:t>
                      </a:r>
                    </a:p>
                    <a:p>
                      <a:pPr algn="ctr"/>
                      <a:r>
                        <a:rPr lang="en-US" dirty="0"/>
                        <a:t>n=13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/>
                        <a:t>Post Docs &amp; Grad Researchers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/>
                        <a:t>n=18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80455419"/>
                  </a:ext>
                </a:extLst>
              </a:tr>
              <a:tr h="418460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SD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SD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152287721"/>
                  </a:ext>
                </a:extLst>
              </a:tr>
              <a:tr h="418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Communication &amp; Interaction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4.61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4.11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0.46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55908403"/>
                  </a:ext>
                </a:extLst>
              </a:tr>
              <a:tr h="418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Leadership &amp; Management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4.58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0.56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3.98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0.60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20497215"/>
                  </a:ext>
                </a:extLst>
              </a:tr>
              <a:tr h="418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Value &amp; Belonging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305776871"/>
                  </a:ext>
                </a:extLst>
              </a:tr>
              <a:tr h="418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Productivity &amp; Impact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4.52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0.52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4.23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0.41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697879709"/>
                  </a:ext>
                </a:extLst>
              </a:tr>
              <a:tr h="418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Diversity &amp; Equality</a:t>
                      </a:r>
                      <a:endParaRPr lang="en-US" sz="1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4.68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0.41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4.16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0.48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778068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0631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2E7761-F148-AC46-A0CD-E6061191B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323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Focus on Diversity and 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3C08317-BB05-1A45-A72F-3F9CA6A2D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9460-DC07-2A48-82AB-97F59EFC693B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="" xmlns:a16="http://schemas.microsoft.com/office/drawing/2014/main" id="{05AEBFAA-0FF3-1F4A-92C0-D085C825D5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396132"/>
              </p:ext>
            </p:extLst>
          </p:nvPr>
        </p:nvGraphicFramePr>
        <p:xfrm>
          <a:off x="436052" y="934347"/>
          <a:ext cx="11319896" cy="548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969">
                  <a:extLst>
                    <a:ext uri="{9D8B030D-6E8A-4147-A177-3AD203B41FA5}">
                      <a16:colId xmlns="" xmlns:a16="http://schemas.microsoft.com/office/drawing/2014/main" val="674237868"/>
                    </a:ext>
                  </a:extLst>
                </a:gridCol>
                <a:gridCol w="1281692">
                  <a:extLst>
                    <a:ext uri="{9D8B030D-6E8A-4147-A177-3AD203B41FA5}">
                      <a16:colId xmlns="" xmlns:a16="http://schemas.microsoft.com/office/drawing/2014/main" val="2889333484"/>
                    </a:ext>
                  </a:extLst>
                </a:gridCol>
                <a:gridCol w="1252961">
                  <a:extLst>
                    <a:ext uri="{9D8B030D-6E8A-4147-A177-3AD203B41FA5}">
                      <a16:colId xmlns="" xmlns:a16="http://schemas.microsoft.com/office/drawing/2014/main" val="3067072340"/>
                    </a:ext>
                  </a:extLst>
                </a:gridCol>
                <a:gridCol w="1204962">
                  <a:extLst>
                    <a:ext uri="{9D8B030D-6E8A-4147-A177-3AD203B41FA5}">
                      <a16:colId xmlns="" xmlns:a16="http://schemas.microsoft.com/office/drawing/2014/main" val="285013197"/>
                    </a:ext>
                  </a:extLst>
                </a:gridCol>
                <a:gridCol w="1150312">
                  <a:extLst>
                    <a:ext uri="{9D8B030D-6E8A-4147-A177-3AD203B41FA5}">
                      <a16:colId xmlns="" xmlns:a16="http://schemas.microsoft.com/office/drawing/2014/main" val="2810248649"/>
                    </a:ext>
                  </a:extLst>
                </a:gridCol>
              </a:tblGrid>
              <a:tr h="870797">
                <a:tc rowSpan="2"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Scale </a:t>
                      </a:r>
                    </a:p>
                    <a:p>
                      <a:pPr algn="l"/>
                      <a:r>
                        <a:rPr lang="en-US" sz="1800" dirty="0"/>
                        <a:t>(1-Strongly Disagree to 5-Strongly Agree)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Faculty &amp; Staff</a:t>
                      </a:r>
                    </a:p>
                    <a:p>
                      <a:pPr algn="ctr"/>
                      <a:r>
                        <a:rPr lang="en-US" dirty="0"/>
                        <a:t>n=13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/>
                        <a:t>Post Docs &amp; Grad Researchers</a:t>
                      </a:r>
                    </a:p>
                    <a:p>
                      <a:pPr algn="ctr"/>
                      <a:r>
                        <a:rPr lang="en-US" sz="1800" kern="0" dirty="0"/>
                        <a:t>n=18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80455419"/>
                  </a:ext>
                </a:extLst>
              </a:tr>
              <a:tr h="3483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SD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SD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152287721"/>
                  </a:ext>
                </a:extLst>
              </a:tr>
              <a:tr h="4644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 feel that CBB members are treated equally by each other regardless of gender.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4.69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0.48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4.17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0.79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355908403"/>
                  </a:ext>
                </a:extLst>
              </a:tr>
              <a:tr h="4644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 feel that CBB members are treated equally by leadership regardless of gender.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4.77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0.44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4.17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0.71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20497215"/>
                  </a:ext>
                </a:extLst>
              </a:tr>
              <a:tr h="4644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 feel that CBB members are treated equally by each other regardless of race/ethnicity.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4.77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0.44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4.18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0.53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305776871"/>
                  </a:ext>
                </a:extLst>
              </a:tr>
              <a:tr h="4644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 feel that CBB members are treated equally by leadership regardless of race/ethnicity.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4.77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0.44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4.24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0.56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697879709"/>
                  </a:ext>
                </a:extLst>
              </a:tr>
              <a:tr h="4644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 feel that CBB members are treated equally by each other regardless of field of study/work.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4.54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0.52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4.17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0.71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700830902"/>
                  </a:ext>
                </a:extLst>
              </a:tr>
              <a:tr h="4644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 feel that CBB members are treated equally by leadership regardless of field of study/work.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4.69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0.48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4.22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0.73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291143159"/>
                  </a:ext>
                </a:extLst>
              </a:tr>
              <a:tr h="3942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 feel supported by CBB leadership to pursue my professional goals.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4.69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0.48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4.17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0.51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504706149"/>
                  </a:ext>
                </a:extLst>
              </a:tr>
              <a:tr h="3942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 feel supported by other CBB members to pursue my professional goals.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4.69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0.48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4.28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0.46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806454290"/>
                  </a:ext>
                </a:extLst>
              </a:tr>
              <a:tr h="4644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 am included in non-professional activities with other CBB members (e.g. social events, informal meetings, etc.).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4.46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0.66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3.94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0.80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778068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4899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07672E-4B6F-C24F-8102-B144054FC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3-Year Climate Study Comparison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511DDF-1619-3F43-9499-798114BAD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9460-DC07-2A48-82AB-97F59EFC693B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BA5AA99-A4A1-D749-BA69-7CF7B60034ED}"/>
              </a:ext>
            </a:extLst>
          </p:cNvPr>
          <p:cNvSpPr txBox="1"/>
          <p:nvPr/>
        </p:nvSpPr>
        <p:spPr>
          <a:xfrm>
            <a:off x="1122948" y="1892969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Strongly agree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C32DBD0-7FC0-9442-8A52-F3AEF8BF203A}"/>
              </a:ext>
            </a:extLst>
          </p:cNvPr>
          <p:cNvSpPr txBox="1"/>
          <p:nvPr/>
        </p:nvSpPr>
        <p:spPr>
          <a:xfrm>
            <a:off x="545432" y="5045242"/>
            <a:ext cx="2101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Strongly disagree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8B5B196-BD07-4A47-9C02-1317098F43FB}"/>
              </a:ext>
            </a:extLst>
          </p:cNvPr>
          <p:cNvSpPr txBox="1"/>
          <p:nvPr/>
        </p:nvSpPr>
        <p:spPr>
          <a:xfrm>
            <a:off x="1122948" y="3471784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Neutral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B21734F-BACC-9B43-AE49-7C89AF169E67}"/>
              </a:ext>
            </a:extLst>
          </p:cNvPr>
          <p:cNvSpPr txBox="1"/>
          <p:nvPr/>
        </p:nvSpPr>
        <p:spPr>
          <a:xfrm>
            <a:off x="1122948" y="2679031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Agree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3C7B665-750A-EF4E-8C8B-B90B8068994D}"/>
              </a:ext>
            </a:extLst>
          </p:cNvPr>
          <p:cNvSpPr txBox="1"/>
          <p:nvPr/>
        </p:nvSpPr>
        <p:spPr>
          <a:xfrm>
            <a:off x="1122948" y="4265132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Disagree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8C742FC3-8AED-3896-9B98-9ED153CD99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492445"/>
              </p:ext>
            </p:extLst>
          </p:nvPr>
        </p:nvGraphicFramePr>
        <p:xfrm>
          <a:off x="2757230" y="1895970"/>
          <a:ext cx="7497939" cy="4227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7458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2532</TotalTime>
  <Words>770</Words>
  <Application>Microsoft Macintosh PowerPoint</Application>
  <PresentationFormat>Custom</PresentationFormat>
  <Paragraphs>186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CBB External Evaluation</vt:lpstr>
      <vt:lpstr>External Evaluation Scope</vt:lpstr>
      <vt:lpstr>Data Collection Activities</vt:lpstr>
      <vt:lpstr>2022 Climate Study: Constructs</vt:lpstr>
      <vt:lpstr>2022 Climate Study Respondent Demographics</vt:lpstr>
      <vt:lpstr>2022 Climate Study Respondent Demographics</vt:lpstr>
      <vt:lpstr>2022 Climate Study</vt:lpstr>
      <vt:lpstr>Focus on Diversity and Equality</vt:lpstr>
      <vt:lpstr>3-Year Climate Study Comparison</vt:lpstr>
      <vt:lpstr>Other Highlights..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Findings</dc:title>
  <dc:creator>Frobos, Emily L</dc:creator>
  <cp:lastModifiedBy>Meltem Alemdar</cp:lastModifiedBy>
  <cp:revision>83</cp:revision>
  <cp:lastPrinted>2023-05-31T16:09:47Z</cp:lastPrinted>
  <dcterms:created xsi:type="dcterms:W3CDTF">2020-11-03T17:09:00Z</dcterms:created>
  <dcterms:modified xsi:type="dcterms:W3CDTF">2023-05-31T16:12:08Z</dcterms:modified>
</cp:coreProperties>
</file>