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3"/>
  </p:notesMasterIdLst>
  <p:sldIdLst>
    <p:sldId id="256" r:id="rId5"/>
    <p:sldId id="295" r:id="rId6"/>
    <p:sldId id="267" r:id="rId7"/>
    <p:sldId id="264" r:id="rId8"/>
    <p:sldId id="308" r:id="rId9"/>
    <p:sldId id="287" r:id="rId10"/>
    <p:sldId id="301" r:id="rId11"/>
    <p:sldId id="271" r:id="rId12"/>
    <p:sldId id="302" r:id="rId13"/>
    <p:sldId id="303" r:id="rId14"/>
    <p:sldId id="304" r:id="rId15"/>
    <p:sldId id="305" r:id="rId16"/>
    <p:sldId id="306" r:id="rId17"/>
    <p:sldId id="307" r:id="rId18"/>
    <p:sldId id="309" r:id="rId19"/>
    <p:sldId id="310" r:id="rId20"/>
    <p:sldId id="311" r:id="rId21"/>
    <p:sldId id="26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CDCC"/>
    <a:srgbClr val="61F2F0"/>
    <a:srgbClr val="D8D818"/>
    <a:srgbClr val="59D0CC"/>
    <a:srgbClr val="2A727F"/>
    <a:srgbClr val="00B9B8"/>
    <a:srgbClr val="1DC543"/>
    <a:srgbClr val="00CACD"/>
    <a:srgbClr val="1E98AF"/>
    <a:srgbClr val="2AB58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327"/>
  </p:normalViewPr>
  <p:slideViewPr>
    <p:cSldViewPr snapToGrid="0" snapToObjects="1">
      <p:cViewPr varScale="1">
        <p:scale>
          <a:sx n="91" d="100"/>
          <a:sy n="91" d="100"/>
        </p:scale>
        <p:origin x="963" y="3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97616-ECBD-CB4F-A207-8F29E7150674}" type="datetimeFigureOut">
              <a:rPr lang="en-US" smtClean="0"/>
              <a:t>5/31/2023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686A9-6F14-8749-8EDD-000CD18B3D6C}" type="slidenum">
              <a:rPr lang="en-US" smtClean="0"/>
              <a:t>‹#›</a:t>
            </a:fld>
            <a:endParaRPr lang="en-US"/>
          </a:p>
        </p:txBody>
      </p:sp>
    </p:spTree>
    <p:extLst>
      <p:ext uri="{BB962C8B-B14F-4D97-AF65-F5344CB8AC3E}">
        <p14:creationId xmlns:p14="http://schemas.microsoft.com/office/powerpoint/2010/main" val="240198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sz="quarter" idx="5"/>
          </p:nvPr>
        </p:nvSpPr>
        <p:spPr/>
        <p:txBody>
          <a:bodyPr/>
          <a:lstStyle/>
          <a:p>
            <a:fld id="{25C686A9-6F14-8749-8EDD-000CD18B3D6C}" type="slidenum">
              <a:rPr lang="en-US" smtClean="0"/>
              <a:t>6</a:t>
            </a:fld>
            <a:endParaRPr lang="en-US"/>
          </a:p>
        </p:txBody>
      </p:sp>
    </p:spTree>
    <p:extLst>
      <p:ext uri="{BB962C8B-B14F-4D97-AF65-F5344CB8AC3E}">
        <p14:creationId xmlns:p14="http://schemas.microsoft.com/office/powerpoint/2010/main" val="347072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sz="quarter" idx="5"/>
          </p:nvPr>
        </p:nvSpPr>
        <p:spPr/>
        <p:txBody>
          <a:bodyPr/>
          <a:lstStyle/>
          <a:p>
            <a:fld id="{25C686A9-6F14-8749-8EDD-000CD18B3D6C}" type="slidenum">
              <a:rPr lang="en-US" smtClean="0"/>
              <a:t>7</a:t>
            </a:fld>
            <a:endParaRPr lang="en-US"/>
          </a:p>
        </p:txBody>
      </p:sp>
    </p:spTree>
    <p:extLst>
      <p:ext uri="{BB962C8B-B14F-4D97-AF65-F5344CB8AC3E}">
        <p14:creationId xmlns:p14="http://schemas.microsoft.com/office/powerpoint/2010/main" val="1548360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5" name="Rectangle 5"/>
          <p:cNvSpPr>
            <a:spLocks noChangeArrowheads="1"/>
          </p:cNvSpPr>
          <p:nvPr/>
        </p:nvSpPr>
        <p:spPr bwMode="auto">
          <a:xfrm>
            <a:off x="2" y="2882384"/>
            <a:ext cx="184731" cy="369332"/>
          </a:xfrm>
          <a:prstGeom prst="rect">
            <a:avLst/>
          </a:prstGeom>
          <a:noFill/>
          <a:ln w="9525">
            <a:noFill/>
            <a:miter lim="800000"/>
            <a:headEnd/>
            <a:tailEnd/>
          </a:ln>
          <a:effectLst/>
        </p:spPr>
        <p:txBody>
          <a:bodyPr wrap="none" anchor="ctr">
            <a:spAutoFit/>
          </a:bodyPr>
          <a:lstStyle/>
          <a:p>
            <a:pPr>
              <a:defRPr/>
            </a:pPr>
            <a:endParaRPr lang="en-US" sz="1800"/>
          </a:p>
        </p:txBody>
      </p:sp>
      <p:sp>
        <p:nvSpPr>
          <p:cNvPr id="5122" name="Rectangle 2"/>
          <p:cNvSpPr>
            <a:spLocks noGrp="1" noChangeArrowheads="1"/>
          </p:cNvSpPr>
          <p:nvPr>
            <p:ph type="ctrTitle"/>
          </p:nvPr>
        </p:nvSpPr>
        <p:spPr>
          <a:xfrm>
            <a:off x="684504" y="2318158"/>
            <a:ext cx="7712736" cy="2268045"/>
          </a:xfrm>
          <a:noFill/>
          <a:ln>
            <a:noFill/>
          </a:ln>
        </p:spPr>
        <p:txBody>
          <a:bodyPr/>
          <a:lstStyle>
            <a:lvl1pPr algn="ctr">
              <a:defRPr sz="6000">
                <a:solidFill>
                  <a:schemeClr val="tx2">
                    <a:lumMod val="50000"/>
                  </a:schemeClr>
                </a:solidFill>
                <a:latin typeface="+mj-lt"/>
                <a:cs typeface="Palatino"/>
              </a:defRPr>
            </a:lvl1pPr>
          </a:lstStyle>
          <a:p>
            <a:r>
              <a:rPr lang="en-US"/>
              <a:t>Click to edit Master title style</a:t>
            </a:r>
            <a:endParaRPr lang="en-US" dirty="0"/>
          </a:p>
        </p:txBody>
      </p:sp>
      <p:sp>
        <p:nvSpPr>
          <p:cNvPr id="32" name="Line 7"/>
          <p:cNvSpPr>
            <a:spLocks noChangeShapeType="1"/>
          </p:cNvSpPr>
          <p:nvPr userDrawn="1"/>
        </p:nvSpPr>
        <p:spPr bwMode="auto">
          <a:xfrm flipV="1">
            <a:off x="363894" y="1550784"/>
            <a:ext cx="8416212" cy="0"/>
          </a:xfrm>
          <a:prstGeom prst="line">
            <a:avLst/>
          </a:prstGeom>
          <a:noFill/>
          <a:ln w="38100">
            <a:solidFill>
              <a:srgbClr val="B31B1B"/>
            </a:solidFill>
            <a:round/>
            <a:headEnd/>
            <a:tailEnd/>
          </a:ln>
          <a:effectLst/>
        </p:spPr>
        <p:txBody>
          <a:bodyPr/>
          <a:lstStyle/>
          <a:p>
            <a:pPr>
              <a:defRPr/>
            </a:pPr>
            <a:endParaRPr lang="en-US" sz="1800"/>
          </a:p>
        </p:txBody>
      </p:sp>
      <p:pic>
        <p:nvPicPr>
          <p:cNvPr id="11" name="Picture 10" descr="nsf1.gif"/>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89461" y="128016"/>
            <a:ext cx="1347565" cy="1339766"/>
          </a:xfrm>
          <a:prstGeom prst="rect">
            <a:avLst/>
          </a:prstGeom>
        </p:spPr>
      </p:pic>
      <p:pic>
        <p:nvPicPr>
          <p:cNvPr id="7" name="Picture 6">
            <a:extLst>
              <a:ext uri="{FF2B5EF4-FFF2-40B4-BE49-F238E27FC236}">
                <a16:creationId xmlns:a16="http://schemas.microsoft.com/office/drawing/2014/main" id="{A3448DBB-9AD8-9740-862B-2CC8606F8FA7}"/>
              </a:ext>
            </a:extLst>
          </p:cNvPr>
          <p:cNvPicPr>
            <a:picLocks noChangeAspect="1"/>
          </p:cNvPicPr>
          <p:nvPr userDrawn="1"/>
        </p:nvPicPr>
        <p:blipFill>
          <a:blip r:embed="rId3"/>
          <a:stretch>
            <a:fillRect/>
          </a:stretch>
        </p:blipFill>
        <p:spPr>
          <a:xfrm>
            <a:off x="1893161" y="293772"/>
            <a:ext cx="5907413" cy="93155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4/5/2022</a:t>
            </a:r>
          </a:p>
        </p:txBody>
      </p:sp>
      <p:sp>
        <p:nvSpPr>
          <p:cNvPr id="5"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6"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07627"/>
            <a:ext cx="2286000" cy="5721773"/>
          </a:xfrm>
        </p:spPr>
        <p:txBody>
          <a:bodyPr vert="eaVert"/>
          <a:lstStyle>
            <a:lvl1pPr>
              <a:defRPr>
                <a:solidFill>
                  <a:schemeClr val="tx1">
                    <a:lumMod val="75000"/>
                    <a:lumOff val="2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0" y="907627"/>
            <a:ext cx="6705600" cy="5721773"/>
          </a:xfrm>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r>
              <a:rPr lang="en-US"/>
              <a:t>4/5/2022</a:t>
            </a:r>
          </a:p>
        </p:txBody>
      </p:sp>
      <p:sp>
        <p:nvSpPr>
          <p:cNvPr id="5"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6"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41680" y="189653"/>
            <a:ext cx="7762240" cy="533400"/>
          </a:xfrm>
        </p:spPr>
        <p:txBody>
          <a:bodyPr/>
          <a:lstStyle/>
          <a:p>
            <a:r>
              <a:rPr lang="en-US"/>
              <a:t>Click to edit Master title style</a:t>
            </a:r>
          </a:p>
        </p:txBody>
      </p:sp>
      <p:sp>
        <p:nvSpPr>
          <p:cNvPr id="3" name="Content Placeholder 2"/>
          <p:cNvSpPr>
            <a:spLocks noGrp="1"/>
          </p:cNvSpPr>
          <p:nvPr>
            <p:ph sz="half" idx="1"/>
          </p:nvPr>
        </p:nvSpPr>
        <p:spPr>
          <a:xfrm>
            <a:off x="0" y="970280"/>
            <a:ext cx="9144000" cy="2819400"/>
          </a:xfrm>
        </p:spPr>
        <p:txBody>
          <a:bodyPr/>
          <a:lstStyle>
            <a:lvl1pPr>
              <a:defRPr sz="2400">
                <a:solidFill>
                  <a:schemeClr val="tx1">
                    <a:lumMod val="75000"/>
                    <a:lumOff val="25000"/>
                  </a:schemeClr>
                </a:solidFill>
              </a:defRPr>
            </a:lvl1pPr>
            <a:lvl2pPr>
              <a:defRPr sz="1800">
                <a:solidFill>
                  <a:schemeClr val="tx1">
                    <a:lumMod val="75000"/>
                    <a:lumOff val="25000"/>
                  </a:schemeClr>
                </a:solidFill>
              </a:defRPr>
            </a:lvl2pPr>
            <a:lvl3pPr>
              <a:defRPr sz="18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0" y="3914987"/>
            <a:ext cx="9144000" cy="2562013"/>
          </a:xfrm>
        </p:spPr>
        <p:txBody>
          <a:bodyPr/>
          <a:lstStyle>
            <a:lvl1pPr>
              <a:defRPr sz="2400">
                <a:solidFill>
                  <a:schemeClr val="tx1">
                    <a:lumMod val="75000"/>
                    <a:lumOff val="25000"/>
                  </a:schemeClr>
                </a:solidFill>
              </a:defRPr>
            </a:lvl1pPr>
            <a:lvl2pPr>
              <a:defRPr sz="1800">
                <a:solidFill>
                  <a:schemeClr val="tx1">
                    <a:lumMod val="75000"/>
                    <a:lumOff val="25000"/>
                  </a:schemeClr>
                </a:solidFill>
              </a:defRPr>
            </a:lvl2pPr>
            <a:lvl3pPr>
              <a:defRPr sz="18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r>
              <a:rPr lang="en-US"/>
              <a:t>4/5/2022</a:t>
            </a:r>
          </a:p>
        </p:txBody>
      </p:sp>
      <p:sp>
        <p:nvSpPr>
          <p:cNvPr id="6"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7"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6347"/>
          </a:xfrm>
        </p:spPr>
        <p:txBody>
          <a:bodyPr/>
          <a:lstStyle/>
          <a:p>
            <a:r>
              <a:rPr lang="en-US"/>
              <a:t>Click to edit Master title style</a:t>
            </a:r>
            <a:endParaRPr lang="en-US" dirty="0"/>
          </a:p>
        </p:txBody>
      </p:sp>
      <p:sp>
        <p:nvSpPr>
          <p:cNvPr id="3" name="Text Placeholder 2"/>
          <p:cNvSpPr>
            <a:spLocks noGrp="1"/>
          </p:cNvSpPr>
          <p:nvPr>
            <p:ph type="body" sz="half" idx="1"/>
          </p:nvPr>
        </p:nvSpPr>
        <p:spPr>
          <a:xfrm>
            <a:off x="0" y="921173"/>
            <a:ext cx="4495800" cy="5632027"/>
          </a:xfrm>
        </p:spPr>
        <p:txBody>
          <a:bodyPr/>
          <a:lstStyle>
            <a:lvl1pPr>
              <a:defRPr sz="2400">
                <a:solidFill>
                  <a:schemeClr val="tx1">
                    <a:lumMod val="75000"/>
                    <a:lumOff val="25000"/>
                  </a:schemeClr>
                </a:solidFill>
              </a:defRPr>
            </a:lvl1pPr>
            <a:lvl2pPr>
              <a:defRPr sz="1800">
                <a:solidFill>
                  <a:schemeClr val="tx1">
                    <a:lumMod val="75000"/>
                    <a:lumOff val="25000"/>
                  </a:schemeClr>
                </a:solidFill>
              </a:defRPr>
            </a:lvl2pPr>
            <a:lvl3pPr>
              <a:defRPr sz="18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21173"/>
            <a:ext cx="4495800" cy="5632027"/>
          </a:xfrm>
        </p:spPr>
        <p:txBody>
          <a:bodyPr/>
          <a:lstStyle>
            <a:lvl1pPr>
              <a:defRPr sz="2400">
                <a:solidFill>
                  <a:schemeClr val="tx1">
                    <a:lumMod val="75000"/>
                    <a:lumOff val="25000"/>
                  </a:schemeClr>
                </a:solidFill>
              </a:defRPr>
            </a:lvl1pPr>
            <a:lvl2pPr>
              <a:defRPr sz="1800">
                <a:solidFill>
                  <a:schemeClr val="tx1">
                    <a:lumMod val="75000"/>
                    <a:lumOff val="25000"/>
                  </a:schemeClr>
                </a:solidFill>
              </a:defRPr>
            </a:lvl2pPr>
            <a:lvl3pPr>
              <a:defRPr sz="18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r>
              <a:rPr lang="en-US"/>
              <a:t>4/5/2022</a:t>
            </a:r>
          </a:p>
        </p:txBody>
      </p:sp>
      <p:sp>
        <p:nvSpPr>
          <p:cNvPr id="6"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7"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solidFill>
                  <a:schemeClr val="tx1">
                    <a:lumMod val="75000"/>
                    <a:lumOff val="25000"/>
                  </a:schemeClr>
                </a:solidFill>
              </a:defRPr>
            </a:lvl1pPr>
            <a:lvl2pPr>
              <a:defRPr sz="1800">
                <a:solidFill>
                  <a:schemeClr val="tx1">
                    <a:lumMod val="75000"/>
                    <a:lumOff val="25000"/>
                  </a:schemeClr>
                </a:solidFill>
              </a:defRPr>
            </a:lvl2pPr>
            <a:lvl3pPr>
              <a:defRPr sz="18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r>
              <a:rPr lang="en-US"/>
              <a:t>4/5/2022</a:t>
            </a:r>
          </a:p>
        </p:txBody>
      </p:sp>
      <p:sp>
        <p:nvSpPr>
          <p:cNvPr id="5"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6"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1"/>
            <a:ext cx="7772400" cy="1362075"/>
          </a:xfrm>
        </p:spPr>
        <p:txBody>
          <a:bodyPr anchor="t"/>
          <a:lstStyle>
            <a:lvl1pPr algn="l">
              <a:defRPr sz="4000" b="1" cap="all" baseline="0">
                <a:solidFill>
                  <a:schemeClr val="bg1"/>
                </a:solidFill>
              </a:defRPr>
            </a:lvl1pPr>
          </a:lstStyle>
          <a:p>
            <a:r>
              <a:rPr lang="en-US" dirty="0"/>
              <a:t>Title of objective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baseline="0">
                <a:solidFill>
                  <a:schemeClr val="tx1">
                    <a:lumMod val="75000"/>
                    <a:lumOff val="25000"/>
                  </a:schemeClr>
                </a:solidFill>
              </a:defRPr>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4/5/2022</a:t>
            </a:r>
          </a:p>
        </p:txBody>
      </p:sp>
      <p:sp>
        <p:nvSpPr>
          <p:cNvPr id="5"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6"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948267"/>
            <a:ext cx="4495800" cy="5604933"/>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400">
                <a:solidFill>
                  <a:schemeClr val="tx1">
                    <a:lumMod val="75000"/>
                    <a:lumOff val="25000"/>
                  </a:schemeClr>
                </a:solidFill>
              </a:defRPr>
            </a:lvl3pPr>
            <a:lvl4pPr>
              <a:defRPr sz="2400">
                <a:solidFill>
                  <a:schemeClr val="tx1">
                    <a:lumMod val="75000"/>
                    <a:lumOff val="25000"/>
                  </a:schemeClr>
                </a:solidFill>
              </a:defRPr>
            </a:lvl4pPr>
            <a:lvl5pPr>
              <a:defRPr sz="2400">
                <a:solidFill>
                  <a:schemeClr val="tx1">
                    <a:lumMod val="75000"/>
                    <a:lumOff val="2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48267"/>
            <a:ext cx="4495800" cy="5604933"/>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400">
                <a:solidFill>
                  <a:schemeClr val="tx1">
                    <a:lumMod val="75000"/>
                    <a:lumOff val="25000"/>
                  </a:schemeClr>
                </a:solidFill>
              </a:defRPr>
            </a:lvl3pPr>
            <a:lvl4pPr>
              <a:defRPr sz="2400">
                <a:solidFill>
                  <a:schemeClr val="tx1">
                    <a:lumMod val="75000"/>
                    <a:lumOff val="25000"/>
                  </a:schemeClr>
                </a:solidFill>
              </a:defRPr>
            </a:lvl4pPr>
            <a:lvl5pPr>
              <a:defRPr sz="2400">
                <a:solidFill>
                  <a:schemeClr val="tx1">
                    <a:lumMod val="75000"/>
                    <a:lumOff val="2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r>
              <a:rPr lang="en-US"/>
              <a:t>4/5/2022</a:t>
            </a:r>
          </a:p>
        </p:txBody>
      </p:sp>
      <p:sp>
        <p:nvSpPr>
          <p:cNvPr id="6"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7"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11395"/>
            <a:ext cx="4040188" cy="869068"/>
          </a:xfrm>
        </p:spPr>
        <p:txBody>
          <a:bodyPr anchor="b"/>
          <a:lstStyle>
            <a:lvl1pPr marL="0" indent="0">
              <a:buNone/>
              <a:defRPr sz="2400" b="1">
                <a:solidFill>
                  <a:schemeClr val="tx1">
                    <a:lumMod val="75000"/>
                    <a:lumOff val="2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461741"/>
            <a:ext cx="4040188" cy="4939059"/>
          </a:xfrm>
        </p:spPr>
        <p:txBody>
          <a:bodyPr/>
          <a:lstStyle>
            <a:lvl1pPr>
              <a:defRPr sz="2400">
                <a:solidFill>
                  <a:schemeClr val="tx1">
                    <a:lumMod val="75000"/>
                    <a:lumOff val="25000"/>
                  </a:schemeClr>
                </a:solidFill>
              </a:defRPr>
            </a:lvl1pPr>
            <a:lvl2pPr>
              <a:defRPr sz="20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7" y="511395"/>
            <a:ext cx="4041775" cy="869068"/>
          </a:xfrm>
        </p:spPr>
        <p:txBody>
          <a:bodyPr anchor="b"/>
          <a:lstStyle>
            <a:lvl1pPr marL="0" indent="0">
              <a:buNone/>
              <a:defRPr sz="2400" b="1">
                <a:solidFill>
                  <a:schemeClr val="tx1">
                    <a:lumMod val="75000"/>
                    <a:lumOff val="2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461741"/>
            <a:ext cx="4041775" cy="4939059"/>
          </a:xfrm>
        </p:spPr>
        <p:txBody>
          <a:bodyPr/>
          <a:lstStyle>
            <a:lvl1pPr>
              <a:defRPr sz="2400">
                <a:solidFill>
                  <a:schemeClr val="tx1">
                    <a:lumMod val="75000"/>
                    <a:lumOff val="25000"/>
                  </a:schemeClr>
                </a:solidFill>
              </a:defRPr>
            </a:lvl1pPr>
            <a:lvl2pPr>
              <a:defRPr sz="20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r>
              <a:rPr lang="en-US"/>
              <a:t>4/5/2022</a:t>
            </a:r>
          </a:p>
        </p:txBody>
      </p:sp>
      <p:sp>
        <p:nvSpPr>
          <p:cNvPr id="8"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9"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r>
              <a:rPr lang="en-US"/>
              <a:t>4/5/2022</a:t>
            </a:r>
          </a:p>
        </p:txBody>
      </p:sp>
      <p:sp>
        <p:nvSpPr>
          <p:cNvPr id="4"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5"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4/5/2022</a:t>
            </a:r>
          </a:p>
        </p:txBody>
      </p:sp>
      <p:sp>
        <p:nvSpPr>
          <p:cNvPr id="3"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4"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880534"/>
            <a:ext cx="3008313" cy="891117"/>
          </a:xfrm>
        </p:spPr>
        <p:txBody>
          <a:bodyPr anchor="b"/>
          <a:lstStyle>
            <a:lvl1pPr algn="l">
              <a:defRPr sz="2000" b="1">
                <a:solidFill>
                  <a:schemeClr val="tx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880534"/>
            <a:ext cx="5111750" cy="5582180"/>
          </a:xfrm>
        </p:spPr>
        <p:txBody>
          <a:bodyPr/>
          <a:lstStyle>
            <a:lvl1pPr>
              <a:defRPr sz="3200">
                <a:solidFill>
                  <a:schemeClr val="tx1">
                    <a:lumMod val="75000"/>
                    <a:lumOff val="25000"/>
                  </a:schemeClr>
                </a:solidFill>
              </a:defRPr>
            </a:lvl1pPr>
            <a:lvl2pPr>
              <a:defRPr sz="2400">
                <a:solidFill>
                  <a:schemeClr val="tx1">
                    <a:lumMod val="75000"/>
                    <a:lumOff val="25000"/>
                  </a:schemeClr>
                </a:solidFill>
              </a:defRPr>
            </a:lvl2pPr>
            <a:lvl3pPr>
              <a:defRPr sz="2400">
                <a:solidFill>
                  <a:schemeClr val="tx1">
                    <a:lumMod val="75000"/>
                    <a:lumOff val="25000"/>
                  </a:schemeClr>
                </a:solidFill>
              </a:defRPr>
            </a:lvl3pPr>
            <a:lvl4pPr>
              <a:defRPr sz="2400">
                <a:solidFill>
                  <a:schemeClr val="tx1">
                    <a:lumMod val="75000"/>
                    <a:lumOff val="25000"/>
                  </a:schemeClr>
                </a:solidFill>
              </a:defRPr>
            </a:lvl4pPr>
            <a:lvl5pPr>
              <a:defRPr sz="24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771651"/>
            <a:ext cx="3008313" cy="4691063"/>
          </a:xfrm>
        </p:spPr>
        <p:txBody>
          <a:bodyPr/>
          <a:lstStyle>
            <a:lvl1pPr marL="0" indent="0">
              <a:buNone/>
              <a:defRPr sz="1400">
                <a:solidFill>
                  <a:schemeClr val="tx1">
                    <a:lumMod val="75000"/>
                    <a:lumOff val="25000"/>
                  </a:schemeClr>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4/5/2022</a:t>
            </a:r>
          </a:p>
        </p:txBody>
      </p:sp>
      <p:sp>
        <p:nvSpPr>
          <p:cNvPr id="6"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7"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894079"/>
            <a:ext cx="5486400" cy="3833495"/>
          </a:xfrm>
        </p:spPr>
        <p:txBody>
          <a:bodyPr/>
          <a:lstStyle>
            <a:lvl1pPr marL="0" indent="0">
              <a:buNone/>
              <a:defRPr sz="3200">
                <a:solidFill>
                  <a:schemeClr val="tx1">
                    <a:lumMod val="75000"/>
                    <a:lumOff val="25000"/>
                  </a:schemeClr>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solidFill>
                  <a:schemeClr val="tx1">
                    <a:lumMod val="75000"/>
                    <a:lumOff val="25000"/>
                  </a:schemeClr>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4/5/2022</a:t>
            </a:r>
          </a:p>
        </p:txBody>
      </p:sp>
      <p:sp>
        <p:nvSpPr>
          <p:cNvPr id="6" name="Rectangle 5"/>
          <p:cNvSpPr>
            <a:spLocks noGrp="1" noChangeArrowheads="1"/>
          </p:cNvSpPr>
          <p:nvPr>
            <p:ph type="ftr" sz="quarter" idx="11"/>
          </p:nvPr>
        </p:nvSpPr>
        <p:spPr>
          <a:ln/>
        </p:spPr>
        <p:txBody>
          <a:bodyPr/>
          <a:lstStyle>
            <a:lvl1pPr>
              <a:defRPr/>
            </a:lvl1pPr>
          </a:lstStyle>
          <a:p>
            <a:r>
              <a:rPr lang="en-US"/>
              <a:t>CBB EAB meeting | Charge</a:t>
            </a:r>
          </a:p>
        </p:txBody>
      </p:sp>
      <p:sp>
        <p:nvSpPr>
          <p:cNvPr id="7" name="Rectangle 6"/>
          <p:cNvSpPr>
            <a:spLocks noGrp="1" noChangeArrowheads="1"/>
          </p:cNvSpPr>
          <p:nvPr>
            <p:ph type="sldNum" sz="quarter" idx="12"/>
          </p:nvPr>
        </p:nvSpPr>
        <p:spPr>
          <a:ln/>
        </p:spPr>
        <p:txBody>
          <a:bodyPr/>
          <a:lstStyle>
            <a:lvl1pPr>
              <a:defRPr/>
            </a:lvl1pPr>
          </a:lstStyle>
          <a:p>
            <a:fld id="{921CBE81-14BD-7343-B359-01BCBA3179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0" y="940905"/>
            <a:ext cx="9144000" cy="56122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100" name="Rectangle 4"/>
          <p:cNvSpPr>
            <a:spLocks noGrp="1" noChangeArrowheads="1"/>
          </p:cNvSpPr>
          <p:nvPr>
            <p:ph type="dt" sz="half" idx="2"/>
          </p:nvPr>
        </p:nvSpPr>
        <p:spPr bwMode="auto">
          <a:xfrm>
            <a:off x="76200" y="6629400"/>
            <a:ext cx="19812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i="1" smtClean="0">
                <a:latin typeface="+mn-lt"/>
              </a:defRPr>
            </a:lvl1pPr>
          </a:lstStyle>
          <a:p>
            <a:r>
              <a:rPr lang="en-US"/>
              <a:t>4/5/2022</a:t>
            </a:r>
          </a:p>
        </p:txBody>
      </p:sp>
      <p:sp>
        <p:nvSpPr>
          <p:cNvPr id="4101" name="Rectangle 5"/>
          <p:cNvSpPr>
            <a:spLocks noGrp="1" noChangeArrowheads="1"/>
          </p:cNvSpPr>
          <p:nvPr>
            <p:ph type="ftr" sz="quarter" idx="3"/>
          </p:nvPr>
        </p:nvSpPr>
        <p:spPr bwMode="auto">
          <a:xfrm>
            <a:off x="1828800" y="6629400"/>
            <a:ext cx="54864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i="1" smtClean="0">
                <a:latin typeface="+mn-lt"/>
              </a:defRPr>
            </a:lvl1pPr>
          </a:lstStyle>
          <a:p>
            <a:r>
              <a:rPr lang="en-US"/>
              <a:t>CBB EAB meeting | Charge</a:t>
            </a:r>
          </a:p>
        </p:txBody>
      </p:sp>
      <p:sp>
        <p:nvSpPr>
          <p:cNvPr id="4102" name="Rectangle 6"/>
          <p:cNvSpPr>
            <a:spLocks noGrp="1" noChangeArrowheads="1"/>
          </p:cNvSpPr>
          <p:nvPr>
            <p:ph type="sldNum" sz="quarter" idx="4"/>
          </p:nvPr>
        </p:nvSpPr>
        <p:spPr bwMode="auto">
          <a:xfrm>
            <a:off x="8382000" y="6629400"/>
            <a:ext cx="6858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i="1" smtClean="0">
                <a:latin typeface="+mn-lt"/>
              </a:defRPr>
            </a:lvl1pPr>
          </a:lstStyle>
          <a:p>
            <a:fld id="{921CBE81-14BD-7343-B359-01BCBA3179F9}" type="slidenum">
              <a:rPr lang="en-US" smtClean="0"/>
              <a:t>‹#›</a:t>
            </a:fld>
            <a:endParaRPr lang="en-US"/>
          </a:p>
        </p:txBody>
      </p:sp>
      <p:sp>
        <p:nvSpPr>
          <p:cNvPr id="1033" name="Rectangle 9"/>
          <p:cNvSpPr>
            <a:spLocks noGrp="1" noChangeArrowheads="1"/>
          </p:cNvSpPr>
          <p:nvPr>
            <p:ph type="title"/>
          </p:nvPr>
        </p:nvSpPr>
        <p:spPr bwMode="auto">
          <a:xfrm>
            <a:off x="0" y="0"/>
            <a:ext cx="9144000" cy="853440"/>
          </a:xfrm>
          <a:prstGeom prst="rect">
            <a:avLst/>
          </a:prstGeom>
          <a:noFill/>
          <a:ln w="0">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21" name="Line 7"/>
          <p:cNvSpPr>
            <a:spLocks noChangeShapeType="1"/>
          </p:cNvSpPr>
          <p:nvPr userDrawn="1"/>
        </p:nvSpPr>
        <p:spPr bwMode="auto">
          <a:xfrm>
            <a:off x="160176" y="873448"/>
            <a:ext cx="8823648" cy="0"/>
          </a:xfrm>
          <a:prstGeom prst="line">
            <a:avLst/>
          </a:prstGeom>
          <a:noFill/>
          <a:ln w="38100">
            <a:solidFill>
              <a:srgbClr val="B31B1B"/>
            </a:solidFill>
            <a:round/>
            <a:headEnd/>
            <a:tailEnd/>
          </a:ln>
          <a:effectLst/>
        </p:spPr>
        <p:txBody>
          <a:bodyPr/>
          <a:lstStyle/>
          <a:p>
            <a:pPr>
              <a:defRPr/>
            </a:pPr>
            <a:endParaRPr lang="en-US" sz="1800"/>
          </a:p>
        </p:txBody>
      </p:sp>
      <p:pic>
        <p:nvPicPr>
          <p:cNvPr id="10" name="Picture 9"/>
          <p:cNvPicPr>
            <a:picLocks noChangeAspect="1"/>
          </p:cNvPicPr>
          <p:nvPr userDrawn="1"/>
        </p:nvPicPr>
        <p:blipFill>
          <a:blip r:embed="rId15"/>
          <a:stretch>
            <a:fillRect/>
          </a:stretch>
        </p:blipFill>
        <p:spPr>
          <a:xfrm>
            <a:off x="145101" y="75683"/>
            <a:ext cx="734681" cy="713342"/>
          </a:xfrm>
          <a:prstGeom prst="rect">
            <a:avLst/>
          </a:prstGeom>
        </p:spPr>
      </p:pic>
      <p:pic>
        <p:nvPicPr>
          <p:cNvPr id="11" name="Picture 10" descr="nsf1.gif"/>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8463280" y="160184"/>
            <a:ext cx="609393" cy="60586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p:txStyles>
    <p:titleStyle>
      <a:lvl1pPr algn="ctr" rtl="0" eaLnBrk="1" fontAlgn="base" hangingPunct="1">
        <a:spcBef>
          <a:spcPct val="0"/>
        </a:spcBef>
        <a:spcAft>
          <a:spcPct val="0"/>
        </a:spcAft>
        <a:defRPr sz="3733">
          <a:solidFill>
            <a:schemeClr val="tx1"/>
          </a:solidFill>
          <a:latin typeface="+mj-lt"/>
          <a:ea typeface="+mj-ea"/>
          <a:cs typeface="+mj-cs"/>
        </a:defRPr>
      </a:lvl1pPr>
      <a:lvl2pPr algn="ctr" rtl="0" eaLnBrk="1" fontAlgn="base" hangingPunct="1">
        <a:spcBef>
          <a:spcPct val="0"/>
        </a:spcBef>
        <a:spcAft>
          <a:spcPct val="0"/>
        </a:spcAft>
        <a:defRPr sz="3200">
          <a:solidFill>
            <a:schemeClr val="bg1"/>
          </a:solidFill>
          <a:latin typeface="Arial" charset="0"/>
        </a:defRPr>
      </a:lvl2pPr>
      <a:lvl3pPr algn="ctr" rtl="0" eaLnBrk="1" fontAlgn="base" hangingPunct="1">
        <a:spcBef>
          <a:spcPct val="0"/>
        </a:spcBef>
        <a:spcAft>
          <a:spcPct val="0"/>
        </a:spcAft>
        <a:defRPr sz="3200">
          <a:solidFill>
            <a:schemeClr val="bg1"/>
          </a:solidFill>
          <a:latin typeface="Arial" charset="0"/>
        </a:defRPr>
      </a:lvl3pPr>
      <a:lvl4pPr algn="ctr" rtl="0" eaLnBrk="1" fontAlgn="base" hangingPunct="1">
        <a:spcBef>
          <a:spcPct val="0"/>
        </a:spcBef>
        <a:spcAft>
          <a:spcPct val="0"/>
        </a:spcAft>
        <a:defRPr sz="3200">
          <a:solidFill>
            <a:schemeClr val="bg1"/>
          </a:solidFill>
          <a:latin typeface="Arial" charset="0"/>
        </a:defRPr>
      </a:lvl4pPr>
      <a:lvl5pPr algn="ctr" rtl="0" eaLnBrk="1" fontAlgn="base" hangingPunct="1">
        <a:spcBef>
          <a:spcPct val="0"/>
        </a:spcBef>
        <a:spcAft>
          <a:spcPct val="0"/>
        </a:spcAft>
        <a:defRPr sz="3200">
          <a:solidFill>
            <a:schemeClr val="bg1"/>
          </a:solidFill>
          <a:latin typeface="Arial" charset="0"/>
        </a:defRPr>
      </a:lvl5pPr>
      <a:lvl6pPr marL="457189" algn="ctr" rtl="0" eaLnBrk="1" fontAlgn="base" hangingPunct="1">
        <a:spcBef>
          <a:spcPct val="0"/>
        </a:spcBef>
        <a:spcAft>
          <a:spcPct val="0"/>
        </a:spcAft>
        <a:defRPr sz="3200">
          <a:solidFill>
            <a:schemeClr val="bg1"/>
          </a:solidFill>
          <a:latin typeface="Arial" charset="0"/>
        </a:defRPr>
      </a:lvl6pPr>
      <a:lvl7pPr marL="914377" algn="ctr" rtl="0" eaLnBrk="1" fontAlgn="base" hangingPunct="1">
        <a:spcBef>
          <a:spcPct val="0"/>
        </a:spcBef>
        <a:spcAft>
          <a:spcPct val="0"/>
        </a:spcAft>
        <a:defRPr sz="3200">
          <a:solidFill>
            <a:schemeClr val="bg1"/>
          </a:solidFill>
          <a:latin typeface="Arial" charset="0"/>
        </a:defRPr>
      </a:lvl7pPr>
      <a:lvl8pPr marL="1371566" algn="ctr" rtl="0" eaLnBrk="1" fontAlgn="base" hangingPunct="1">
        <a:spcBef>
          <a:spcPct val="0"/>
        </a:spcBef>
        <a:spcAft>
          <a:spcPct val="0"/>
        </a:spcAft>
        <a:defRPr sz="3200">
          <a:solidFill>
            <a:schemeClr val="bg1"/>
          </a:solidFill>
          <a:latin typeface="Arial" charset="0"/>
        </a:defRPr>
      </a:lvl8pPr>
      <a:lvl9pPr marL="1828754" algn="ctr" rtl="0" eaLnBrk="1" fontAlgn="base" hangingPunct="1">
        <a:spcBef>
          <a:spcPct val="0"/>
        </a:spcBef>
        <a:spcAft>
          <a:spcPct val="0"/>
        </a:spcAft>
        <a:defRPr sz="3200">
          <a:solidFill>
            <a:schemeClr val="bg1"/>
          </a:solidFill>
          <a:latin typeface="Arial" charset="0"/>
        </a:defRPr>
      </a:lvl9pPr>
    </p:titleStyle>
    <p:bodyStyle>
      <a:lvl1pPr marL="342891" indent="-342891" algn="l" rtl="0" eaLnBrk="1" fontAlgn="base" hangingPunct="1">
        <a:spcBef>
          <a:spcPct val="20000"/>
        </a:spcBef>
        <a:spcAft>
          <a:spcPct val="0"/>
        </a:spcAft>
        <a:buChar char="•"/>
        <a:defRPr sz="3200">
          <a:ln>
            <a:noFill/>
          </a:ln>
          <a:solidFill>
            <a:schemeClr val="tx1"/>
          </a:solidFill>
          <a:latin typeface="+mn-lt"/>
          <a:ea typeface="+mn-ea"/>
          <a:cs typeface="+mn-cs"/>
        </a:defRPr>
      </a:lvl1pPr>
      <a:lvl2pPr marL="742932" indent="-285744" algn="l" rtl="0" eaLnBrk="1" fontAlgn="base" hangingPunct="1">
        <a:spcBef>
          <a:spcPct val="20000"/>
        </a:spcBef>
        <a:spcAft>
          <a:spcPct val="0"/>
        </a:spcAft>
        <a:buChar char="–"/>
        <a:defRPr sz="2400">
          <a:ln>
            <a:noFill/>
          </a:ln>
          <a:solidFill>
            <a:schemeClr val="tx1"/>
          </a:solidFill>
          <a:latin typeface="+mn-lt"/>
        </a:defRPr>
      </a:lvl2pPr>
      <a:lvl3pPr marL="1142971" indent="-228594" algn="l" rtl="0" eaLnBrk="1" fontAlgn="base" hangingPunct="1">
        <a:spcBef>
          <a:spcPct val="20000"/>
        </a:spcBef>
        <a:spcAft>
          <a:spcPct val="0"/>
        </a:spcAft>
        <a:buChar char="•"/>
        <a:defRPr sz="2400">
          <a:ln>
            <a:noFill/>
          </a:ln>
          <a:solidFill>
            <a:schemeClr val="tx1"/>
          </a:solidFill>
          <a:latin typeface="+mn-lt"/>
        </a:defRPr>
      </a:lvl3pPr>
      <a:lvl4pPr marL="1600160" indent="-228594" algn="l" rtl="0" eaLnBrk="1" fontAlgn="base" hangingPunct="1">
        <a:spcBef>
          <a:spcPct val="20000"/>
        </a:spcBef>
        <a:spcAft>
          <a:spcPct val="0"/>
        </a:spcAft>
        <a:buChar char="–"/>
        <a:defRPr sz="2400">
          <a:ln>
            <a:noFill/>
          </a:ln>
          <a:solidFill>
            <a:schemeClr val="tx1"/>
          </a:solidFill>
          <a:latin typeface="+mn-lt"/>
        </a:defRPr>
      </a:lvl4pPr>
      <a:lvl5pPr marL="2057349" indent="-228594" algn="l" rtl="0" eaLnBrk="1" fontAlgn="base" hangingPunct="1">
        <a:spcBef>
          <a:spcPct val="20000"/>
        </a:spcBef>
        <a:spcAft>
          <a:spcPct val="0"/>
        </a:spcAft>
        <a:buChar char="»"/>
        <a:defRPr sz="2400">
          <a:ln>
            <a:noFill/>
          </a:ln>
          <a:solidFill>
            <a:schemeClr val="tx1"/>
          </a:solidFill>
          <a:latin typeface="+mn-lt"/>
        </a:defRPr>
      </a:lvl5pPr>
      <a:lvl6pPr marL="2514537" indent="-228594" algn="l" rtl="0" eaLnBrk="1" fontAlgn="base" hangingPunct="1">
        <a:spcBef>
          <a:spcPct val="20000"/>
        </a:spcBef>
        <a:spcAft>
          <a:spcPct val="0"/>
        </a:spcAft>
        <a:buChar char="»"/>
        <a:defRPr sz="2000">
          <a:solidFill>
            <a:srgbClr val="660066"/>
          </a:solidFill>
          <a:latin typeface="+mn-lt"/>
        </a:defRPr>
      </a:lvl6pPr>
      <a:lvl7pPr marL="2971726" indent="-228594" algn="l" rtl="0" eaLnBrk="1" fontAlgn="base" hangingPunct="1">
        <a:spcBef>
          <a:spcPct val="20000"/>
        </a:spcBef>
        <a:spcAft>
          <a:spcPct val="0"/>
        </a:spcAft>
        <a:buChar char="»"/>
        <a:defRPr sz="2000">
          <a:solidFill>
            <a:srgbClr val="660066"/>
          </a:solidFill>
          <a:latin typeface="+mn-lt"/>
        </a:defRPr>
      </a:lvl7pPr>
      <a:lvl8pPr marL="3428914" indent="-228594" algn="l" rtl="0" eaLnBrk="1" fontAlgn="base" hangingPunct="1">
        <a:spcBef>
          <a:spcPct val="20000"/>
        </a:spcBef>
        <a:spcAft>
          <a:spcPct val="0"/>
        </a:spcAft>
        <a:buChar char="»"/>
        <a:defRPr sz="2000">
          <a:solidFill>
            <a:srgbClr val="660066"/>
          </a:solidFill>
          <a:latin typeface="+mn-lt"/>
        </a:defRPr>
      </a:lvl8pPr>
      <a:lvl9pPr marL="3886103" indent="-228594" algn="l" rtl="0" eaLnBrk="1" fontAlgn="base" hangingPunct="1">
        <a:spcBef>
          <a:spcPct val="20000"/>
        </a:spcBef>
        <a:spcAft>
          <a:spcPct val="0"/>
        </a:spcAft>
        <a:buChar char="»"/>
        <a:defRPr sz="2000">
          <a:solidFill>
            <a:srgbClr val="660066"/>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3DEE-A0AF-4544-B3CD-8781DC927667}"/>
              </a:ext>
            </a:extLst>
          </p:cNvPr>
          <p:cNvSpPr>
            <a:spLocks noGrp="1"/>
          </p:cNvSpPr>
          <p:nvPr>
            <p:ph type="ctrTitle"/>
          </p:nvPr>
        </p:nvSpPr>
        <p:spPr>
          <a:xfrm>
            <a:off x="684504" y="2951204"/>
            <a:ext cx="7712736" cy="2268045"/>
          </a:xfrm>
        </p:spPr>
        <p:txBody>
          <a:bodyPr/>
          <a:lstStyle/>
          <a:p>
            <a:r>
              <a:rPr lang="en-US" sz="4800" dirty="0"/>
              <a:t>Center for Bright Beams</a:t>
            </a:r>
            <a:br>
              <a:rPr lang="en-US" sz="4800" dirty="0"/>
            </a:br>
            <a:r>
              <a:rPr lang="en-US" sz="4800" dirty="0"/>
              <a:t>External Advisory Board</a:t>
            </a:r>
            <a:br>
              <a:rPr lang="en-US" dirty="0"/>
            </a:br>
            <a:r>
              <a:rPr lang="en-US" sz="2400" dirty="0"/>
              <a:t>Closeout Report </a:t>
            </a:r>
            <a:br>
              <a:rPr lang="en-US" sz="2400" dirty="0"/>
            </a:br>
            <a:r>
              <a:rPr lang="en-US" sz="2400" dirty="0"/>
              <a:t>May 31, 2023</a:t>
            </a:r>
            <a:endParaRPr lang="en-US" dirty="0"/>
          </a:p>
        </p:txBody>
      </p:sp>
    </p:spTree>
    <p:extLst>
      <p:ext uri="{BB962C8B-B14F-4D97-AF65-F5344CB8AC3E}">
        <p14:creationId xmlns:p14="http://schemas.microsoft.com/office/powerpoint/2010/main" val="1488616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dirty="0"/>
              <a:t>Carlsten (Lead) + Huang + Reed</a:t>
            </a:r>
          </a:p>
          <a:p>
            <a:pPr marL="0" indent="0">
              <a:buNone/>
            </a:pPr>
            <a:endParaRPr lang="en-US" dirty="0"/>
          </a:p>
          <a:p>
            <a:pPr marL="0" indent="0">
              <a:buNone/>
            </a:pPr>
            <a:r>
              <a:rPr lang="en-US" dirty="0"/>
              <a:t>Recommendations</a:t>
            </a:r>
          </a:p>
          <a:p>
            <a:pPr marL="400041" lvl="1" indent="0">
              <a:buNone/>
            </a:pPr>
            <a:r>
              <a:rPr lang="en-US" dirty="0"/>
              <a:t>Keep moving in the current directions, BDC is on track.</a:t>
            </a:r>
          </a:p>
          <a:p>
            <a:pPr marL="400041" lvl="1" indent="0">
              <a:buNone/>
            </a:pPr>
            <a:r>
              <a:rPr lang="en-US" dirty="0"/>
              <a:t>Think clearly about the boundary between PHC and BDC (and it should remain soft and complementary)</a:t>
            </a:r>
          </a:p>
          <a:p>
            <a:pPr marL="400041" lvl="1" indent="0">
              <a:buNone/>
            </a:pPr>
            <a:r>
              <a:rPr lang="en-US" dirty="0"/>
              <a:t>Think how CBB will back-fill lost photocathode fab capability at labs</a:t>
            </a:r>
          </a:p>
          <a:p>
            <a:pPr marL="400041" lvl="1" indent="0">
              <a:buNone/>
            </a:pPr>
            <a:r>
              <a:rPr lang="en-US" dirty="0"/>
              <a:t>Remind people that CBB was finding real-world applications of ML “before it was cool.”</a:t>
            </a:r>
          </a:p>
          <a:p>
            <a:pPr marL="400041" lvl="1" indent="0">
              <a:buNone/>
            </a:pPr>
            <a:r>
              <a:rPr lang="en-US" dirty="0"/>
              <a:t>To answer the question posed in Ritchie’s introduction: “</a:t>
            </a:r>
            <a:r>
              <a:rPr lang="en-US" sz="1800" dirty="0">
                <a:effectLst/>
              </a:rPr>
              <a:t>This year’s deliverable was to determine the feasibility of such a test [low-emittance 100-pC demo]; we’ve done that and </a:t>
            </a:r>
            <a:r>
              <a:rPr lang="en-US" sz="1800" dirty="0">
                <a:solidFill>
                  <a:srgbClr val="FF0000"/>
                </a:solidFill>
                <a:effectLst/>
              </a:rPr>
              <a:t>now seek your advice on the value of pursuing it.</a:t>
            </a:r>
            <a:r>
              <a:rPr lang="en-US" sz="1800" dirty="0">
                <a:effectLst/>
              </a:rPr>
              <a:t>” The EAB believes the demo is very valuable and that the BDC approach is reasonable and worth pursuing.</a:t>
            </a:r>
            <a:endParaRPr lang="en-US" dirty="0"/>
          </a:p>
          <a:p>
            <a:pPr marL="400041" lvl="1" indent="0">
              <a:buNone/>
            </a:pPr>
            <a:endParaRPr lang="en-US" dirty="0"/>
          </a:p>
          <a:p>
            <a:pPr marL="400041" lvl="1" indent="0">
              <a:buNone/>
            </a:pPr>
            <a:endParaRPr lang="en-US"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4. Beam Dynamics and Control Theme</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10</a:t>
            </a:fld>
            <a:endParaRPr lang="en-US"/>
          </a:p>
        </p:txBody>
      </p:sp>
    </p:spTree>
    <p:extLst>
      <p:ext uri="{BB962C8B-B14F-4D97-AF65-F5344CB8AC3E}">
        <p14:creationId xmlns:p14="http://schemas.microsoft.com/office/powerpoint/2010/main" val="3224071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dirty="0"/>
              <a:t>Carlsten (Lead) + Huang + Reed</a:t>
            </a:r>
          </a:p>
          <a:p>
            <a:pPr marL="400041" lvl="1" indent="0">
              <a:buNone/>
            </a:pPr>
            <a:endParaRPr lang="en-US" dirty="0"/>
          </a:p>
          <a:p>
            <a:pPr marL="0" indent="0">
              <a:buNone/>
            </a:pPr>
            <a:r>
              <a:rPr lang="en-US" dirty="0"/>
              <a:t>Suggestions for Presentation</a:t>
            </a:r>
          </a:p>
          <a:p>
            <a:pPr marL="400041" lvl="1" indent="0">
              <a:buNone/>
            </a:pPr>
            <a:r>
              <a:rPr lang="en-US" dirty="0"/>
              <a:t>Be clear where CBB is leading in BDC areas and where CBB is contributing to larger activities.</a:t>
            </a:r>
          </a:p>
          <a:p>
            <a:pPr marL="400041" lvl="1" indent="0">
              <a:buNone/>
            </a:pPr>
            <a:r>
              <a:rPr lang="en-US" dirty="0"/>
              <a:t>Present an early table on SOA beam parameters and BDC targets. 1e15 A/m^2 is a vague unit, please include a range of currents to make this metric </a:t>
            </a:r>
            <a:r>
              <a:rPr lang="en-US"/>
              <a:t>more concrete.</a:t>
            </a:r>
            <a:endParaRPr lang="en-US" dirty="0"/>
          </a:p>
          <a:p>
            <a:pPr marL="400041" lvl="1" indent="0">
              <a:buNone/>
            </a:pPr>
            <a:r>
              <a:rPr lang="en-US" dirty="0"/>
              <a:t>Slide 8 is really light and gives the impression of the plan being a little vague, while slide 9 is really dense and clarifies that the plan is actually quite detailed. It more than makes up for it, but in terms of telling a compelling story, maybe rethink how these two slides are constructed. </a:t>
            </a:r>
          </a:p>
          <a:p>
            <a:pPr marL="400041" lvl="1" indent="0">
              <a:buNone/>
            </a:pPr>
            <a:r>
              <a:rPr lang="en-US" dirty="0"/>
              <a:t>Update with publications including publications in progress. The dates in brackets are nice, but if they were also coupled with references (perhaps using footnotes), it would better communicate the milestones.</a:t>
            </a:r>
          </a:p>
          <a:p>
            <a:pPr marL="400041" lvl="1" indent="0">
              <a:buNone/>
            </a:pPr>
            <a:endParaRPr lang="en-US"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4. Beam Dynamics and Control Theme</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11</a:t>
            </a:fld>
            <a:endParaRPr lang="en-US"/>
          </a:p>
        </p:txBody>
      </p:sp>
    </p:spTree>
    <p:extLst>
      <p:ext uri="{BB962C8B-B14F-4D97-AF65-F5344CB8AC3E}">
        <p14:creationId xmlns:p14="http://schemas.microsoft.com/office/powerpoint/2010/main" val="2985478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sz="1400" dirty="0"/>
              <a:t>Hosler (Lead) + Reed</a:t>
            </a:r>
          </a:p>
          <a:p>
            <a:pPr marL="0" indent="0">
              <a:buNone/>
            </a:pPr>
            <a:r>
              <a:rPr lang="en-US" dirty="0"/>
              <a:t>Comments</a:t>
            </a:r>
            <a:endParaRPr lang="en-US" sz="1600" dirty="0"/>
          </a:p>
          <a:p>
            <a:pPr marL="0" indent="0">
              <a:buNone/>
            </a:pPr>
            <a:r>
              <a:rPr lang="en-US" sz="1600" dirty="0"/>
              <a:t>Fantastic adjustment from last years comments and the expansion of the deliverables into discreet, measurable tasks with a well-defined impact to the recipients. This is greatly appreciated and highlights the external reach of CBB exceptionally. The specificity of proposed collaborative R&amp;D with target specifications matched to applications makes for a very clear story. Given the marked improvement, we encourage the team to further pursue means to transfer out the incredible knowledge developed at CBB.</a:t>
            </a:r>
          </a:p>
          <a:p>
            <a:pPr marL="0" indent="0">
              <a:buNone/>
            </a:pPr>
            <a:endParaRPr lang="en-US" sz="1600" dirty="0"/>
          </a:p>
          <a:p>
            <a:pPr marL="0" indent="0">
              <a:buNone/>
            </a:pPr>
            <a:r>
              <a:rPr lang="en-US" sz="1600" dirty="0"/>
              <a:t>Performance numbers in terms of publications, service, conferences, workforce development, etc. are impressive.</a:t>
            </a:r>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5. Knowledge Transfer</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12</a:t>
            </a:fld>
            <a:endParaRPr lang="en-US"/>
          </a:p>
        </p:txBody>
      </p:sp>
    </p:spTree>
    <p:extLst>
      <p:ext uri="{BB962C8B-B14F-4D97-AF65-F5344CB8AC3E}">
        <p14:creationId xmlns:p14="http://schemas.microsoft.com/office/powerpoint/2010/main" val="2055765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sz="1400" dirty="0"/>
              <a:t>Hosler (Lead) + Reed</a:t>
            </a:r>
          </a:p>
          <a:p>
            <a:pPr marL="0" indent="0">
              <a:buNone/>
            </a:pPr>
            <a:r>
              <a:rPr lang="en-US" dirty="0"/>
              <a:t>Comments</a:t>
            </a:r>
          </a:p>
          <a:p>
            <a:r>
              <a:rPr lang="en-US" sz="1600" dirty="0"/>
              <a:t>Fantastic adjustment, continue improvement along this trajectory</a:t>
            </a:r>
          </a:p>
          <a:p>
            <a:pPr marL="0" indent="0">
              <a:buNone/>
            </a:pPr>
            <a:endParaRPr lang="en-US" sz="1600" dirty="0"/>
          </a:p>
          <a:p>
            <a:pPr marL="0" indent="0">
              <a:buNone/>
            </a:pPr>
            <a:r>
              <a:rPr lang="en-US" dirty="0"/>
              <a:t>Recommendations</a:t>
            </a:r>
          </a:p>
          <a:p>
            <a:pPr marL="0" indent="0">
              <a:buNone/>
            </a:pPr>
            <a:r>
              <a:rPr lang="en-US" sz="1600" dirty="0"/>
              <a:t>Expansion of the deliverables to include more on the accelerator optimization via ML/AI for industrial applications (reduced reliance on skilled operators) would be productive. Adding deliverables / participation with entrepreneurship and internship programs for students would contribute to workforce development and knowledge transfer to external partners and communities. Specifically, the path for distributing the ML TEM tuning code should be clarified. It’s understood that there’s some distance between research code and industry-deployable code, and that some effort will be required to adapt it to any given manufacturer/model.</a:t>
            </a:r>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5. Knowledge Transfer</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13</a:t>
            </a:fld>
            <a:endParaRPr lang="en-US"/>
          </a:p>
        </p:txBody>
      </p:sp>
    </p:spTree>
    <p:extLst>
      <p:ext uri="{BB962C8B-B14F-4D97-AF65-F5344CB8AC3E}">
        <p14:creationId xmlns:p14="http://schemas.microsoft.com/office/powerpoint/2010/main" val="3435200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sz="1400" dirty="0"/>
              <a:t>Hosler (Lead) + Reed</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solidFill>
                  <a:srgbClr val="000000">
                    <a:lumMod val="75000"/>
                    <a:lumOff val="25000"/>
                  </a:srgbClr>
                </a:solidFill>
                <a:effectLst/>
                <a:uLnTx/>
                <a:uFillTx/>
                <a:latin typeface="Arial"/>
                <a:ea typeface="+mn-ea"/>
                <a:cs typeface="+mn-cs"/>
              </a:rPr>
              <a:t>Comments</a:t>
            </a:r>
          </a:p>
          <a:p>
            <a:pPr marL="342891" marR="0" lvl="0" indent="-342891"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000000">
                    <a:lumMod val="75000"/>
                    <a:lumOff val="25000"/>
                  </a:srgbClr>
                </a:solidFill>
                <a:effectLst/>
                <a:uLnTx/>
                <a:uFillTx/>
                <a:latin typeface="Arial"/>
                <a:ea typeface="+mn-ea"/>
                <a:cs typeface="+mn-cs"/>
              </a:rPr>
              <a:t>Fantastic adjustment, continue improvement along this trajectory</a:t>
            </a:r>
          </a:p>
          <a:p>
            <a:pPr marL="0" indent="0">
              <a:buNone/>
            </a:pPr>
            <a:endParaRPr lang="en-US" sz="1600" dirty="0"/>
          </a:p>
          <a:p>
            <a:pPr marL="0" indent="0">
              <a:buNone/>
            </a:pPr>
            <a:r>
              <a:rPr lang="en-US" dirty="0"/>
              <a:t>Recommendations</a:t>
            </a:r>
          </a:p>
          <a:p>
            <a:r>
              <a:rPr lang="en-US" sz="1600" dirty="0"/>
              <a:t>Expand on ML/AI applications as well as the path to export these learnings</a:t>
            </a:r>
          </a:p>
          <a:p>
            <a:r>
              <a:rPr lang="en-US" sz="1600" dirty="0"/>
              <a:t>Focused development on internship and entrepreneurship opportunities</a:t>
            </a:r>
          </a:p>
          <a:p>
            <a:pPr marL="0" indent="0">
              <a:buNone/>
            </a:pPr>
            <a:endParaRPr lang="en-US" sz="1600" dirty="0"/>
          </a:p>
          <a:p>
            <a:pPr marL="0" indent="0">
              <a:buNone/>
            </a:pPr>
            <a:r>
              <a:rPr lang="en-US" dirty="0"/>
              <a:t>Suggestions for Presentation</a:t>
            </a:r>
          </a:p>
          <a:p>
            <a:pPr marL="0" indent="0">
              <a:buNone/>
            </a:pPr>
            <a:r>
              <a:rPr lang="en-US" sz="1600" dirty="0"/>
              <a:t>It would be illustrative to the audience to briefly call out the number of presentations and papers presented by CBB throughout the life of the Center. Expansion of Machine Learning and AI applications would be beneficial as a result of current market trends. Lastly, please highlight the interdependence of the CHIPS Act regarding workforce development requirements and the contribution by CBB to that industry.</a:t>
            </a:r>
          </a:p>
          <a:p>
            <a:pPr marL="0" indent="0">
              <a:buNone/>
            </a:pPr>
            <a:endParaRPr lang="en-US"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5. Knowledge Transfer</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14</a:t>
            </a:fld>
            <a:endParaRPr lang="en-US"/>
          </a:p>
        </p:txBody>
      </p:sp>
    </p:spTree>
    <p:extLst>
      <p:ext uri="{BB962C8B-B14F-4D97-AF65-F5344CB8AC3E}">
        <p14:creationId xmlns:p14="http://schemas.microsoft.com/office/powerpoint/2010/main" val="4176154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dirty="0"/>
              <a:t>Gueye (Lead) + Zhu</a:t>
            </a:r>
          </a:p>
          <a:p>
            <a:pPr marL="0" indent="0">
              <a:buNone/>
            </a:pPr>
            <a:r>
              <a:rPr lang="en-US" dirty="0"/>
              <a:t>Comments</a:t>
            </a:r>
          </a:p>
          <a:p>
            <a:pPr marL="0" indent="0">
              <a:buNone/>
            </a:pPr>
            <a:r>
              <a:rPr lang="en-US" sz="1800" dirty="0"/>
              <a:t>Overall: very impressive presentation with many great programs that address all CBB employees (e.g., faculty, postdocs, grad students), including the pipeline from undergraduate students and diversifying the workforce. The new accelerator physics section with NSBP provides unique opportunity for further impacts. Including students feedback is commendable. Addressing career pathways throughout their training is sound.</a:t>
            </a:r>
          </a:p>
          <a:p>
            <a:pPr marL="0" indent="0">
              <a:buNone/>
            </a:pPr>
            <a:r>
              <a:rPr lang="en-US" dirty="0"/>
              <a:t>Recommendations</a:t>
            </a:r>
          </a:p>
          <a:p>
            <a:r>
              <a:rPr lang="en-US" sz="1800" dirty="0"/>
              <a:t>Possible inclusion of regular visits to accelerator based facilities (national labs, industries and medical facilities, e.g., proton therapy centers and others)</a:t>
            </a:r>
          </a:p>
          <a:p>
            <a:r>
              <a:rPr lang="en-US" sz="1800" dirty="0"/>
              <a:t>Discussions with DoE/NSF to leverage CBB unique multi-disciplinary training to train the next generation in accelerator materials as a stand-alone facility/center</a:t>
            </a:r>
          </a:p>
          <a:p>
            <a:pPr marL="0" indent="0">
              <a:buNone/>
            </a:pPr>
            <a:r>
              <a:rPr lang="en-US" dirty="0"/>
              <a:t>Suggestions for Presentation</a:t>
            </a:r>
          </a:p>
          <a:p>
            <a:r>
              <a:rPr lang="en-US" sz="1800" dirty="0"/>
              <a:t>Adding data on undergraduate students</a:t>
            </a:r>
          </a:p>
          <a:p>
            <a:r>
              <a:rPr lang="en-US" sz="1800" dirty="0"/>
              <a:t>Address the drop in marginalized students representation (e.g., loss of connection with Clark Atlanta)</a:t>
            </a:r>
          </a:p>
          <a:p>
            <a:pPr marL="0" indent="0">
              <a:buNone/>
            </a:pPr>
            <a:endParaRPr lang="en-US"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6. Workforce Development</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15</a:t>
            </a:fld>
            <a:endParaRPr lang="en-US"/>
          </a:p>
        </p:txBody>
      </p:sp>
    </p:spTree>
    <p:extLst>
      <p:ext uri="{BB962C8B-B14F-4D97-AF65-F5344CB8AC3E}">
        <p14:creationId xmlns:p14="http://schemas.microsoft.com/office/powerpoint/2010/main" val="3287997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sz="2000" dirty="0"/>
              <a:t>Reed (Lead) + Carlsten</a:t>
            </a:r>
          </a:p>
          <a:p>
            <a:pPr marL="0" indent="0">
              <a:buNone/>
            </a:pPr>
            <a:endParaRPr lang="en-US" sz="2000" dirty="0"/>
          </a:p>
          <a:p>
            <a:pPr marL="0" indent="0">
              <a:buNone/>
            </a:pPr>
            <a:r>
              <a:rPr lang="en-US" sz="2000" dirty="0"/>
              <a:t>Comments</a:t>
            </a:r>
          </a:p>
          <a:p>
            <a:pPr marL="0" indent="0">
              <a:buNone/>
            </a:pPr>
            <a:r>
              <a:rPr lang="en-US" sz="2000" dirty="0"/>
              <a:t>External evaluation shows that things are generally going well, even managing to avoid a pandemic dip.</a:t>
            </a:r>
          </a:p>
          <a:p>
            <a:pPr marL="0" indent="0">
              <a:buNone/>
            </a:pPr>
            <a:r>
              <a:rPr lang="en-US" sz="2000" dirty="0"/>
              <a:t>Offline comments indicated that constructive criticism and suggestions not reflected in the presentation have been very useful.</a:t>
            </a:r>
          </a:p>
          <a:p>
            <a:pPr marL="0" indent="0">
              <a:buNone/>
            </a:pPr>
            <a:endParaRPr lang="en-US" sz="2000" dirty="0"/>
          </a:p>
          <a:p>
            <a:pPr marL="0" indent="0">
              <a:buNone/>
            </a:pPr>
            <a:r>
              <a:rPr lang="en-US" sz="2000" dirty="0"/>
              <a:t>Recommendations</a:t>
            </a:r>
          </a:p>
          <a:p>
            <a:pPr marL="0" indent="0">
              <a:buNone/>
            </a:pPr>
            <a:r>
              <a:rPr lang="en-US" sz="2000" dirty="0"/>
              <a:t>Also describe the concerns and suggestions from the survey that were opportunities for improvement</a:t>
            </a:r>
          </a:p>
          <a:p>
            <a:pPr marL="0" indent="0">
              <a:buNone/>
            </a:pPr>
            <a:endParaRPr lang="en-US" sz="2000" dirty="0"/>
          </a:p>
          <a:p>
            <a:pPr marL="0" indent="0">
              <a:buNone/>
            </a:pPr>
            <a:r>
              <a:rPr lang="en-US" sz="2000" dirty="0"/>
              <a:t>Suggestions for Presentation</a:t>
            </a:r>
          </a:p>
          <a:p>
            <a:pPr marL="0" indent="0">
              <a:buNone/>
            </a:pPr>
            <a:r>
              <a:rPr lang="en-US" sz="2000" dirty="0"/>
              <a:t>The slides lacked context. The title “CBB External Evaluation” immediately raises the question: Evaluation of what? The talk used a technical definition of “climate” that will not be familiar to the entire audience. A definition might help.</a:t>
            </a:r>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7. External Evaluation of CBB Climate</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16</a:t>
            </a:fld>
            <a:endParaRPr lang="en-US"/>
          </a:p>
        </p:txBody>
      </p:sp>
    </p:spTree>
    <p:extLst>
      <p:ext uri="{BB962C8B-B14F-4D97-AF65-F5344CB8AC3E}">
        <p14:creationId xmlns:p14="http://schemas.microsoft.com/office/powerpoint/2010/main" val="3818940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dirty="0"/>
              <a:t>Huang (Lead) + Hosler + Henderson</a:t>
            </a:r>
          </a:p>
          <a:p>
            <a:pPr marL="0" indent="0">
              <a:buNone/>
            </a:pPr>
            <a:r>
              <a:rPr lang="en-US" dirty="0"/>
              <a:t>Comments</a:t>
            </a:r>
          </a:p>
          <a:p>
            <a:r>
              <a:rPr lang="en-US" sz="2000" dirty="0"/>
              <a:t>Convergence Research Legacy: Accelerator Materials </a:t>
            </a:r>
          </a:p>
          <a:p>
            <a:r>
              <a:rPr lang="en-US" sz="2000" dirty="0"/>
              <a:t>Excellent plans for follow-up proposals have been identified</a:t>
            </a:r>
          </a:p>
          <a:p>
            <a:r>
              <a:rPr lang="en-US" sz="2000" dirty="0"/>
              <a:t>Two proposals with </a:t>
            </a:r>
            <a:r>
              <a:rPr lang="en-US" sz="2000" dirty="0" err="1"/>
              <a:t>xLight</a:t>
            </a:r>
            <a:r>
              <a:rPr lang="en-US" sz="2000" dirty="0"/>
              <a:t> submitted to NSF technology directorate</a:t>
            </a:r>
          </a:p>
          <a:p>
            <a:r>
              <a:rPr lang="en-US" sz="2000" dirty="0"/>
              <a:t>DOE renew with HBCU</a:t>
            </a:r>
          </a:p>
          <a:p>
            <a:pPr marL="0" indent="0">
              <a:buNone/>
            </a:pPr>
            <a:endParaRPr lang="en-US" dirty="0"/>
          </a:p>
          <a:p>
            <a:pPr marL="0" indent="0">
              <a:buNone/>
            </a:pPr>
            <a:r>
              <a:rPr lang="en-US" dirty="0"/>
              <a:t>Recommendations</a:t>
            </a:r>
          </a:p>
          <a:p>
            <a:r>
              <a:rPr lang="en-US" sz="2000" dirty="0"/>
              <a:t>Discuss with DOE BES on next steps. </a:t>
            </a:r>
          </a:p>
          <a:p>
            <a:r>
              <a:rPr lang="en-US" sz="2000" dirty="0"/>
              <a:t>Be bold and forthright about legacy and impact of CBB outside the accelerator community.</a:t>
            </a:r>
          </a:p>
          <a:p>
            <a:pPr marL="0" indent="0">
              <a:buNone/>
            </a:pPr>
            <a:endParaRPr lang="en-US" dirty="0"/>
          </a:p>
          <a:p>
            <a:pPr marL="0" indent="0">
              <a:buNone/>
            </a:pPr>
            <a:r>
              <a:rPr lang="en-US" dirty="0"/>
              <a:t>Suggestions for Presentation</a:t>
            </a:r>
          </a:p>
          <a:p>
            <a:r>
              <a:rPr lang="en-US" sz="2000" dirty="0"/>
              <a:t>Emphasis CBB’s legacy in the context of CHIPS Act.</a:t>
            </a:r>
          </a:p>
          <a:p>
            <a:endParaRPr lang="en-US" sz="2000" dirty="0"/>
          </a:p>
          <a:p>
            <a:pPr marL="0" indent="0">
              <a:buNone/>
            </a:pPr>
            <a:endParaRPr lang="en-US"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8. The Future </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17</a:t>
            </a:fld>
            <a:endParaRPr lang="en-US"/>
          </a:p>
        </p:txBody>
      </p:sp>
    </p:spTree>
    <p:extLst>
      <p:ext uri="{BB962C8B-B14F-4D97-AF65-F5344CB8AC3E}">
        <p14:creationId xmlns:p14="http://schemas.microsoft.com/office/powerpoint/2010/main" val="3429604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38F9F3-294D-4118-A643-A59A5BD7FBA6}"/>
              </a:ext>
            </a:extLst>
          </p:cNvPr>
          <p:cNvSpPr>
            <a:spLocks noGrp="1"/>
          </p:cNvSpPr>
          <p:nvPr>
            <p:ph idx="1"/>
          </p:nvPr>
        </p:nvSpPr>
        <p:spPr/>
        <p:txBody>
          <a:bodyPr/>
          <a:lstStyle/>
          <a:p>
            <a:endParaRPr lang="en-US" sz="2000" dirty="0"/>
          </a:p>
          <a:p>
            <a:pPr marL="0" indent="0">
              <a:buNone/>
            </a:pPr>
            <a:r>
              <a:rPr lang="en-US" sz="2000" dirty="0"/>
              <a:t>Attending:</a:t>
            </a:r>
          </a:p>
          <a:p>
            <a:r>
              <a:rPr lang="en-US" sz="2000" dirty="0"/>
              <a:t>Bruce Carlsten, Los Alamos National Laboratory</a:t>
            </a:r>
          </a:p>
          <a:p>
            <a:r>
              <a:rPr lang="en-US" sz="2000" dirty="0"/>
              <a:t>Paul Gueye, Michigan State University</a:t>
            </a:r>
          </a:p>
          <a:p>
            <a:r>
              <a:rPr lang="en-US" sz="2000" dirty="0"/>
              <a:t>Stuart Henderson, Thomas Jefferson National Accelerator Facility (chair)</a:t>
            </a:r>
          </a:p>
          <a:p>
            <a:r>
              <a:rPr lang="en-US" sz="2000" dirty="0"/>
              <a:t>Eric Hosler, </a:t>
            </a:r>
            <a:r>
              <a:rPr lang="en-US" sz="2000" dirty="0" err="1"/>
              <a:t>XLight</a:t>
            </a:r>
            <a:endParaRPr lang="en-US" sz="2000" dirty="0"/>
          </a:p>
          <a:p>
            <a:r>
              <a:rPr lang="en-US" sz="2000" dirty="0"/>
              <a:t>Zhirong Huang, SLAC National Accelerator Laboratory</a:t>
            </a:r>
          </a:p>
          <a:p>
            <a:r>
              <a:rPr lang="en-US" sz="2000" dirty="0"/>
              <a:t>Bryan Reed, IDES Inc.</a:t>
            </a:r>
          </a:p>
          <a:p>
            <a:r>
              <a:rPr lang="en-US" sz="2000" dirty="0"/>
              <a:t>Peter Voorhees, Northwestern University</a:t>
            </a:r>
          </a:p>
          <a:p>
            <a:r>
              <a:rPr lang="en-US" sz="2000" dirty="0"/>
              <a:t>Yimei Zhu, Brookhaven National Laboratory</a:t>
            </a:r>
          </a:p>
          <a:p>
            <a:endParaRPr lang="en-US" sz="2000" dirty="0"/>
          </a:p>
          <a:p>
            <a:pPr marL="0" indent="0">
              <a:buNone/>
            </a:pPr>
            <a:r>
              <a:rPr lang="en-US" sz="2000" dirty="0"/>
              <a:t>Unable to attend:</a:t>
            </a:r>
          </a:p>
          <a:p>
            <a:r>
              <a:rPr lang="en-US" sz="2000" dirty="0"/>
              <a:t>Kathy Harkay, Argonne National Laboratory</a:t>
            </a:r>
          </a:p>
        </p:txBody>
      </p:sp>
      <p:sp>
        <p:nvSpPr>
          <p:cNvPr id="3" name="Title 2">
            <a:extLst>
              <a:ext uri="{FF2B5EF4-FFF2-40B4-BE49-F238E27FC236}">
                <a16:creationId xmlns:a16="http://schemas.microsoft.com/office/drawing/2014/main" id="{A9603FEC-7F2A-4564-A668-E35223A6953B}"/>
              </a:ext>
            </a:extLst>
          </p:cNvPr>
          <p:cNvSpPr>
            <a:spLocks noGrp="1"/>
          </p:cNvSpPr>
          <p:nvPr>
            <p:ph type="title"/>
          </p:nvPr>
        </p:nvSpPr>
        <p:spPr/>
        <p:txBody>
          <a:bodyPr/>
          <a:lstStyle/>
          <a:p>
            <a:r>
              <a:rPr lang="en-US" sz="3200" dirty="0"/>
              <a:t>CBB External Advisory Board Members</a:t>
            </a:r>
          </a:p>
        </p:txBody>
      </p:sp>
      <p:sp>
        <p:nvSpPr>
          <p:cNvPr id="4" name="Date Placeholder 3">
            <a:extLst>
              <a:ext uri="{FF2B5EF4-FFF2-40B4-BE49-F238E27FC236}">
                <a16:creationId xmlns:a16="http://schemas.microsoft.com/office/drawing/2014/main" id="{5F706C1F-6178-4AF5-9F6F-38D8B14F3A62}"/>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850E26CB-70E8-47C9-9903-D8A583ACD5A3}"/>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47302A9A-1F46-44B4-9A81-99BC22D684B7}"/>
              </a:ext>
            </a:extLst>
          </p:cNvPr>
          <p:cNvSpPr>
            <a:spLocks noGrp="1"/>
          </p:cNvSpPr>
          <p:nvPr>
            <p:ph type="sldNum" sz="quarter" idx="12"/>
          </p:nvPr>
        </p:nvSpPr>
        <p:spPr/>
        <p:txBody>
          <a:bodyPr/>
          <a:lstStyle/>
          <a:p>
            <a:fld id="{921CBE81-14BD-7343-B359-01BCBA3179F9}" type="slidenum">
              <a:rPr lang="en-US" smtClean="0"/>
              <a:t>18</a:t>
            </a:fld>
            <a:endParaRPr lang="en-US"/>
          </a:p>
        </p:txBody>
      </p:sp>
    </p:spTree>
    <p:extLst>
      <p:ext uri="{BB962C8B-B14F-4D97-AF65-F5344CB8AC3E}">
        <p14:creationId xmlns:p14="http://schemas.microsoft.com/office/powerpoint/2010/main" val="130339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32B2B2-ADD4-442F-B9A3-C6C196D383B3}"/>
              </a:ext>
            </a:extLst>
          </p:cNvPr>
          <p:cNvSpPr>
            <a:spLocks noGrp="1"/>
          </p:cNvSpPr>
          <p:nvPr>
            <p:ph idx="1"/>
          </p:nvPr>
        </p:nvSpPr>
        <p:spPr>
          <a:xfrm>
            <a:off x="0" y="1046005"/>
            <a:ext cx="9144000" cy="5612295"/>
          </a:xfrm>
        </p:spPr>
        <p:txBody>
          <a:bodyPr/>
          <a:lstStyle/>
          <a:p>
            <a:pPr marL="342900" indent="-342900">
              <a:buFont typeface="+mj-lt"/>
              <a:buAutoNum type="arabicPeriod"/>
            </a:pPr>
            <a:r>
              <a:rPr lang="en-US" sz="1800" dirty="0"/>
              <a:t>At last year’s meeting, you pointed out that our Strategic Plan for Knowledge Transfer was thin, and in response </a:t>
            </a:r>
            <a:r>
              <a:rPr lang="en-US" sz="1800" b="1" dirty="0"/>
              <a:t>we have significantly developed our plans for the transfer of both knowledge and technology</a:t>
            </a:r>
            <a:r>
              <a:rPr lang="en-US" sz="1800" dirty="0"/>
              <a:t>.  In the technology domain, we have identified the specific technologies that we plan to transfer along with the process for doing so.   </a:t>
            </a:r>
            <a:r>
              <a:rPr lang="en-US" sz="1800" b="1" dirty="0"/>
              <a:t>We would like your feedback on this plan</a:t>
            </a:r>
            <a:r>
              <a:rPr lang="en-US" sz="1800" dirty="0"/>
              <a:t>.</a:t>
            </a:r>
          </a:p>
          <a:p>
            <a:pPr marL="342900" indent="-342900">
              <a:buFont typeface="+mj-lt"/>
              <a:buAutoNum type="arabicPeriod"/>
            </a:pPr>
            <a:r>
              <a:rPr lang="en-US" sz="1800" dirty="0"/>
              <a:t>At last year’s meeting, you embraced a CBB intention to demonstrate, experimentally, low emittance and 100pC bunch charge. Since then, </a:t>
            </a:r>
            <a:r>
              <a:rPr lang="en-US" sz="1800" b="1" dirty="0"/>
              <a:t>we have identified beamlines where such a demonstration would be feasible.</a:t>
            </a:r>
            <a:r>
              <a:rPr lang="en-US" sz="1800" dirty="0"/>
              <a:t>  Our specific target was encapsulated in a Spring 2023 Deliverable</a:t>
            </a:r>
          </a:p>
          <a:p>
            <a:pPr marL="742941" lvl="1" indent="-342900"/>
            <a:r>
              <a:rPr lang="en-US" sz="1400" dirty="0"/>
              <a:t>"Identification of beamlines for a potential experimental demonstration of the simultaneous generation of low emittance and high bunch charge (~100 </a:t>
            </a:r>
            <a:r>
              <a:rPr lang="en-US" sz="1400" dirty="0" err="1"/>
              <a:t>pC</a:t>
            </a:r>
            <a:r>
              <a:rPr lang="en-US" sz="1400" dirty="0"/>
              <a:t>), using CBB low-MTE photocathodes and diagnostics, that when coupled with a bunch-compression beamline would produce beams with 5D normalized brightness I ̂∕ϵ_⊥^2 &gt;10^15 Am-2”.   </a:t>
            </a:r>
          </a:p>
          <a:p>
            <a:pPr marL="742941" lvl="1" indent="-342900"/>
            <a:r>
              <a:rPr lang="en-US" sz="1400" b="1" dirty="0"/>
              <a:t>We will present the candidate beamlines, and seek your advice on the value of going forward with the demonstration.</a:t>
            </a:r>
          </a:p>
          <a:p>
            <a:pPr marL="342900" indent="-342900">
              <a:buFont typeface="+mj-lt"/>
              <a:buAutoNum type="arabicPeriod"/>
            </a:pPr>
            <a:r>
              <a:rPr lang="en-US" sz="1800" dirty="0"/>
              <a:t>At this year’s meeting, </a:t>
            </a:r>
            <a:r>
              <a:rPr lang="en-US" sz="1800" b="1" dirty="0"/>
              <a:t>the talks you will hear will be draft presentations for our NSF Site Visit in July</a:t>
            </a:r>
            <a:r>
              <a:rPr lang="en-US" sz="1800" dirty="0"/>
              <a:t>.  This is a switch from the last two meetings, which focused on Strategic Plan updates, and we look forward to this opportunity to tell you more broadly about our accomplishments and plans.  </a:t>
            </a:r>
            <a:r>
              <a:rPr lang="en-US" sz="1800" b="1" dirty="0"/>
              <a:t>Please let us know how we can improve the quality of the presentations for NSF</a:t>
            </a:r>
            <a:r>
              <a:rPr lang="en-US" sz="1800" dirty="0"/>
              <a:t>.</a:t>
            </a:r>
            <a:br>
              <a:rPr lang="en-US" sz="1800" dirty="0"/>
            </a:br>
            <a:endParaRPr lang="en-US" sz="1800" dirty="0"/>
          </a:p>
        </p:txBody>
      </p:sp>
      <p:sp>
        <p:nvSpPr>
          <p:cNvPr id="3" name="Title 2">
            <a:extLst>
              <a:ext uri="{FF2B5EF4-FFF2-40B4-BE49-F238E27FC236}">
                <a16:creationId xmlns:a16="http://schemas.microsoft.com/office/drawing/2014/main" id="{AD96D45C-B7EE-4375-A977-82FBBCC68973}"/>
              </a:ext>
            </a:extLst>
          </p:cNvPr>
          <p:cNvSpPr>
            <a:spLocks noGrp="1"/>
          </p:cNvSpPr>
          <p:nvPr>
            <p:ph type="title"/>
          </p:nvPr>
        </p:nvSpPr>
        <p:spPr/>
        <p:txBody>
          <a:bodyPr/>
          <a:lstStyle/>
          <a:p>
            <a:r>
              <a:rPr lang="en-US" dirty="0"/>
              <a:t>Charge</a:t>
            </a:r>
          </a:p>
        </p:txBody>
      </p:sp>
      <p:sp>
        <p:nvSpPr>
          <p:cNvPr id="4" name="Date Placeholder 3">
            <a:extLst>
              <a:ext uri="{FF2B5EF4-FFF2-40B4-BE49-F238E27FC236}">
                <a16:creationId xmlns:a16="http://schemas.microsoft.com/office/drawing/2014/main" id="{87A89064-C2B3-4AF4-A3F3-745DEB5C0522}"/>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05F893D5-0DAB-4261-BB63-05A7818EB55A}"/>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912A0DBA-2B5D-4A42-82F4-6474B5DF498F}"/>
              </a:ext>
            </a:extLst>
          </p:cNvPr>
          <p:cNvSpPr>
            <a:spLocks noGrp="1"/>
          </p:cNvSpPr>
          <p:nvPr>
            <p:ph type="sldNum" sz="quarter" idx="12"/>
          </p:nvPr>
        </p:nvSpPr>
        <p:spPr/>
        <p:txBody>
          <a:bodyPr/>
          <a:lstStyle/>
          <a:p>
            <a:fld id="{921CBE81-14BD-7343-B359-01BCBA3179F9}" type="slidenum">
              <a:rPr lang="en-US" smtClean="0"/>
              <a:t>2</a:t>
            </a:fld>
            <a:endParaRPr lang="en-US"/>
          </a:p>
        </p:txBody>
      </p:sp>
    </p:spTree>
    <p:extLst>
      <p:ext uri="{BB962C8B-B14F-4D97-AF65-F5344CB8AC3E}">
        <p14:creationId xmlns:p14="http://schemas.microsoft.com/office/powerpoint/2010/main" val="1777731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63657A-3985-4C1A-A722-E93235D61AA2}"/>
              </a:ext>
            </a:extLst>
          </p:cNvPr>
          <p:cNvSpPr>
            <a:spLocks noGrp="1"/>
          </p:cNvSpPr>
          <p:nvPr>
            <p:ph idx="1"/>
          </p:nvPr>
        </p:nvSpPr>
        <p:spPr>
          <a:xfrm>
            <a:off x="672662" y="1403131"/>
            <a:ext cx="8471338" cy="5150069"/>
          </a:xfrm>
        </p:spPr>
        <p:txBody>
          <a:bodyPr/>
          <a:lstStyle/>
          <a:p>
            <a:pPr marL="514350" indent="-514350">
              <a:buFont typeface="+mj-lt"/>
              <a:buAutoNum type="arabicPeriod"/>
            </a:pPr>
            <a:r>
              <a:rPr lang="en-US" dirty="0"/>
              <a:t>General Comments and Observations</a:t>
            </a:r>
          </a:p>
          <a:p>
            <a:pPr marL="514350" indent="-514350">
              <a:buFont typeface="+mj-lt"/>
              <a:buAutoNum type="arabicPeriod"/>
            </a:pPr>
            <a:r>
              <a:rPr lang="en-US" dirty="0"/>
              <a:t>Beam Production (PHC) Theme</a:t>
            </a:r>
          </a:p>
          <a:p>
            <a:pPr marL="514350" indent="-514350">
              <a:buFont typeface="+mj-lt"/>
              <a:buAutoNum type="arabicPeriod"/>
            </a:pPr>
            <a:r>
              <a:rPr lang="en-US" dirty="0"/>
              <a:t>Beam Acceleration (SRF) Theme</a:t>
            </a:r>
          </a:p>
          <a:p>
            <a:pPr marL="514350" indent="-514350">
              <a:buFont typeface="+mj-lt"/>
              <a:buAutoNum type="arabicPeriod"/>
            </a:pPr>
            <a:r>
              <a:rPr lang="en-US" dirty="0"/>
              <a:t>Beam Dynamics and Control (BDC) Theme</a:t>
            </a:r>
          </a:p>
          <a:p>
            <a:pPr marL="514350" indent="-514350">
              <a:buFont typeface="+mj-lt"/>
              <a:buAutoNum type="arabicPeriod"/>
            </a:pPr>
            <a:r>
              <a:rPr lang="en-US" dirty="0"/>
              <a:t>Knowledge Transfer</a:t>
            </a:r>
          </a:p>
          <a:p>
            <a:pPr marL="514350" indent="-514350">
              <a:buFont typeface="+mj-lt"/>
              <a:buAutoNum type="arabicPeriod"/>
            </a:pPr>
            <a:r>
              <a:rPr lang="en-US" dirty="0"/>
              <a:t>Workforce Development</a:t>
            </a:r>
          </a:p>
          <a:p>
            <a:pPr marL="514350" indent="-514350">
              <a:buFont typeface="+mj-lt"/>
              <a:buAutoNum type="arabicPeriod"/>
            </a:pPr>
            <a:r>
              <a:rPr lang="en-US" dirty="0"/>
              <a:t>External Evaluation of CBB Climate</a:t>
            </a:r>
          </a:p>
          <a:p>
            <a:pPr marL="514350" indent="-514350">
              <a:buFont typeface="+mj-lt"/>
              <a:buAutoNum type="arabicPeriod"/>
            </a:pPr>
            <a:r>
              <a:rPr lang="en-US" dirty="0"/>
              <a:t>The Future</a:t>
            </a:r>
          </a:p>
        </p:txBody>
      </p:sp>
      <p:sp>
        <p:nvSpPr>
          <p:cNvPr id="3" name="Title 2">
            <a:extLst>
              <a:ext uri="{FF2B5EF4-FFF2-40B4-BE49-F238E27FC236}">
                <a16:creationId xmlns:a16="http://schemas.microsoft.com/office/drawing/2014/main" id="{8D43B86E-65B9-4CAC-A6B1-C66C50113F5D}"/>
              </a:ext>
            </a:extLst>
          </p:cNvPr>
          <p:cNvSpPr>
            <a:spLocks noGrp="1"/>
          </p:cNvSpPr>
          <p:nvPr>
            <p:ph type="title"/>
          </p:nvPr>
        </p:nvSpPr>
        <p:spPr/>
        <p:txBody>
          <a:bodyPr/>
          <a:lstStyle/>
          <a:p>
            <a:r>
              <a:rPr lang="en-US" dirty="0"/>
              <a:t>Outline</a:t>
            </a:r>
          </a:p>
        </p:txBody>
      </p:sp>
      <p:sp>
        <p:nvSpPr>
          <p:cNvPr id="4" name="Date Placeholder 3">
            <a:extLst>
              <a:ext uri="{FF2B5EF4-FFF2-40B4-BE49-F238E27FC236}">
                <a16:creationId xmlns:a16="http://schemas.microsoft.com/office/drawing/2014/main" id="{3EF11246-0F4D-4D4B-AEE2-7762F2585F36}"/>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3DB61A0-0370-4D0C-BF54-C2979E067263}"/>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BB64A53D-17FD-4354-B6EF-4DE139499797}"/>
              </a:ext>
            </a:extLst>
          </p:cNvPr>
          <p:cNvSpPr>
            <a:spLocks noGrp="1"/>
          </p:cNvSpPr>
          <p:nvPr>
            <p:ph type="sldNum" sz="quarter" idx="12"/>
          </p:nvPr>
        </p:nvSpPr>
        <p:spPr/>
        <p:txBody>
          <a:bodyPr/>
          <a:lstStyle/>
          <a:p>
            <a:fld id="{921CBE81-14BD-7343-B359-01BCBA3179F9}" type="slidenum">
              <a:rPr lang="en-US" smtClean="0"/>
              <a:t>3</a:t>
            </a:fld>
            <a:endParaRPr lang="en-US"/>
          </a:p>
        </p:txBody>
      </p:sp>
    </p:spTree>
    <p:extLst>
      <p:ext uri="{BB962C8B-B14F-4D97-AF65-F5344CB8AC3E}">
        <p14:creationId xmlns:p14="http://schemas.microsoft.com/office/powerpoint/2010/main" val="87079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BE8633-F321-489C-A2AD-892BD0472977}"/>
              </a:ext>
            </a:extLst>
          </p:cNvPr>
          <p:cNvSpPr>
            <a:spLocks noGrp="1"/>
          </p:cNvSpPr>
          <p:nvPr>
            <p:ph idx="1"/>
          </p:nvPr>
        </p:nvSpPr>
        <p:spPr/>
        <p:txBody>
          <a:bodyPr/>
          <a:lstStyle/>
          <a:p>
            <a:r>
              <a:rPr lang="en-US" sz="2200" dirty="0"/>
              <a:t>Once again very impressive progress across CBB’s research themes</a:t>
            </a:r>
          </a:p>
          <a:p>
            <a:r>
              <a:rPr lang="en-US" sz="2200" dirty="0"/>
              <a:t>The strength of CBB’s interdisciplinary approach that brings together materials science and accelerator science expertise continues to power impressive progress across the Themes</a:t>
            </a:r>
          </a:p>
          <a:p>
            <a:r>
              <a:rPr lang="en-US" sz="2200" dirty="0"/>
              <a:t>In fact this approach has enabled a new field of Accelerator Materials</a:t>
            </a:r>
          </a:p>
          <a:p>
            <a:r>
              <a:rPr lang="en-US" sz="2200" dirty="0"/>
              <a:t>CBB’s Team Science approach has really paid off!</a:t>
            </a:r>
          </a:p>
          <a:p>
            <a:r>
              <a:rPr lang="en-US" sz="2200" dirty="0"/>
              <a:t>CBB has listened to our advice and taken action.  The KT presentation was very impressive and demonstrates deep consideration. </a:t>
            </a:r>
          </a:p>
          <a:p>
            <a:r>
              <a:rPr lang="en-US" sz="2200" dirty="0"/>
              <a:t>Climate survey confirms a very supportive and welcoming CBB climate.</a:t>
            </a:r>
          </a:p>
          <a:p>
            <a:r>
              <a:rPr lang="en-US" sz="2200" dirty="0"/>
              <a:t>Very high impact is evident across research, workforce, knowledge transfer</a:t>
            </a:r>
          </a:p>
          <a:p>
            <a:r>
              <a:rPr lang="en-US" sz="2200" dirty="0"/>
              <a:t>Focus on future post-CBB is appropriate; further exploration coupled with program engagement will be important</a:t>
            </a:r>
          </a:p>
        </p:txBody>
      </p:sp>
      <p:sp>
        <p:nvSpPr>
          <p:cNvPr id="3" name="Title 2">
            <a:extLst>
              <a:ext uri="{FF2B5EF4-FFF2-40B4-BE49-F238E27FC236}">
                <a16:creationId xmlns:a16="http://schemas.microsoft.com/office/drawing/2014/main" id="{598EBD17-E4C4-4316-A8B8-3455473C827A}"/>
              </a:ext>
            </a:extLst>
          </p:cNvPr>
          <p:cNvSpPr>
            <a:spLocks noGrp="1"/>
          </p:cNvSpPr>
          <p:nvPr>
            <p:ph type="title"/>
          </p:nvPr>
        </p:nvSpPr>
        <p:spPr>
          <a:xfrm>
            <a:off x="415158" y="26275"/>
            <a:ext cx="8429297" cy="853440"/>
          </a:xfrm>
        </p:spPr>
        <p:txBody>
          <a:bodyPr/>
          <a:lstStyle/>
          <a:p>
            <a:r>
              <a:rPr lang="en-US" sz="3200" dirty="0"/>
              <a:t>1. General Comments and Observations</a:t>
            </a:r>
          </a:p>
        </p:txBody>
      </p:sp>
      <p:sp>
        <p:nvSpPr>
          <p:cNvPr id="4" name="Date Placeholder 3">
            <a:extLst>
              <a:ext uri="{FF2B5EF4-FFF2-40B4-BE49-F238E27FC236}">
                <a16:creationId xmlns:a16="http://schemas.microsoft.com/office/drawing/2014/main" id="{54392C4E-87B0-4EE6-A7BF-91A305DCF40A}"/>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F51117F-B0BF-41A9-9894-23C6A65A45C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4B99DA38-1FB7-46E1-90C4-E4BFCA691E4E}"/>
              </a:ext>
            </a:extLst>
          </p:cNvPr>
          <p:cNvSpPr>
            <a:spLocks noGrp="1"/>
          </p:cNvSpPr>
          <p:nvPr>
            <p:ph type="sldNum" sz="quarter" idx="12"/>
          </p:nvPr>
        </p:nvSpPr>
        <p:spPr/>
        <p:txBody>
          <a:bodyPr/>
          <a:lstStyle/>
          <a:p>
            <a:fld id="{921CBE81-14BD-7343-B359-01BCBA3179F9}" type="slidenum">
              <a:rPr lang="en-US" smtClean="0"/>
              <a:t>4</a:t>
            </a:fld>
            <a:endParaRPr lang="en-US"/>
          </a:p>
        </p:txBody>
      </p:sp>
    </p:spTree>
    <p:extLst>
      <p:ext uri="{BB962C8B-B14F-4D97-AF65-F5344CB8AC3E}">
        <p14:creationId xmlns:p14="http://schemas.microsoft.com/office/powerpoint/2010/main" val="244322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AD5664-138D-47EC-A84C-677B34ABAF4D}"/>
              </a:ext>
            </a:extLst>
          </p:cNvPr>
          <p:cNvSpPr>
            <a:spLocks noGrp="1"/>
          </p:cNvSpPr>
          <p:nvPr>
            <p:ph idx="1"/>
          </p:nvPr>
        </p:nvSpPr>
        <p:spPr/>
        <p:txBody>
          <a:bodyPr/>
          <a:lstStyle/>
          <a:p>
            <a:r>
              <a:rPr lang="en-US" dirty="0"/>
              <a:t>Suggestions for introductory talk</a:t>
            </a:r>
          </a:p>
          <a:p>
            <a:pPr lvl="1"/>
            <a:r>
              <a:rPr lang="en-US" dirty="0"/>
              <a:t>Including overall productivity metrics: publications last year, multi-year publication record; students by year, </a:t>
            </a:r>
            <a:r>
              <a:rPr lang="en-US" dirty="0" err="1"/>
              <a:t>etc</a:t>
            </a:r>
            <a:r>
              <a:rPr lang="en-US" dirty="0"/>
              <a:t>, rather than waiting on that material presented in KT presentation</a:t>
            </a:r>
          </a:p>
          <a:p>
            <a:pPr lvl="1"/>
            <a:r>
              <a:rPr lang="en-US" dirty="0"/>
              <a:t>Be clear on areas where CBB is leading, and where they are leveraging. </a:t>
            </a:r>
          </a:p>
          <a:p>
            <a:r>
              <a:rPr lang="en-US" dirty="0"/>
              <a:t>General suggestions for Research Theme talks</a:t>
            </a:r>
          </a:p>
          <a:p>
            <a:pPr lvl="1"/>
            <a:r>
              <a:rPr lang="en-US" dirty="0"/>
              <a:t>Take care to tune talks so that they are accessible to non-experts</a:t>
            </a:r>
          </a:p>
          <a:p>
            <a:pPr lvl="1"/>
            <a:r>
              <a:rPr lang="en-US" dirty="0">
                <a:ea typeface="DengXian" panose="02010600030101010101" pitchFamily="2" charset="-122"/>
              </a:rPr>
              <a:t>It can be helpful to include one or two slides in the beginning to convey the main messages. </a:t>
            </a:r>
          </a:p>
          <a:p>
            <a:pPr lvl="1"/>
            <a:r>
              <a:rPr lang="en-US" dirty="0"/>
              <a:t>Most could benefit from putting the key figures in context.  For example in Beam Production, what are emittance targets for the various applications and present state-of-the-art?</a:t>
            </a:r>
          </a:p>
          <a:p>
            <a:endParaRPr lang="en-US" sz="2800" dirty="0"/>
          </a:p>
        </p:txBody>
      </p:sp>
      <p:sp>
        <p:nvSpPr>
          <p:cNvPr id="3" name="Title 2">
            <a:extLst>
              <a:ext uri="{FF2B5EF4-FFF2-40B4-BE49-F238E27FC236}">
                <a16:creationId xmlns:a16="http://schemas.microsoft.com/office/drawing/2014/main" id="{B92A6D84-20EF-4934-8A47-47D5DCB61093}"/>
              </a:ext>
            </a:extLst>
          </p:cNvPr>
          <p:cNvSpPr>
            <a:spLocks noGrp="1"/>
          </p:cNvSpPr>
          <p:nvPr>
            <p:ph type="title"/>
          </p:nvPr>
        </p:nvSpPr>
        <p:spPr/>
        <p:txBody>
          <a:bodyPr/>
          <a:lstStyle/>
          <a:p>
            <a:r>
              <a:rPr lang="en-US" sz="3200" dirty="0"/>
              <a:t>1. General Comments and Observations</a:t>
            </a:r>
          </a:p>
        </p:txBody>
      </p:sp>
      <p:sp>
        <p:nvSpPr>
          <p:cNvPr id="4" name="Date Placeholder 3">
            <a:extLst>
              <a:ext uri="{FF2B5EF4-FFF2-40B4-BE49-F238E27FC236}">
                <a16:creationId xmlns:a16="http://schemas.microsoft.com/office/drawing/2014/main" id="{3ADA63E8-029C-4A2A-A5D4-301E2C49F9B4}"/>
              </a:ext>
            </a:extLst>
          </p:cNvPr>
          <p:cNvSpPr>
            <a:spLocks noGrp="1"/>
          </p:cNvSpPr>
          <p:nvPr>
            <p:ph type="dt" sz="half" idx="10"/>
          </p:nvPr>
        </p:nvSpPr>
        <p:spPr/>
        <p:txBody>
          <a:bodyPr/>
          <a:lstStyle/>
          <a:p>
            <a:r>
              <a:rPr lang="en-US"/>
              <a:t>4/5/2022</a:t>
            </a:r>
          </a:p>
        </p:txBody>
      </p:sp>
      <p:sp>
        <p:nvSpPr>
          <p:cNvPr id="5" name="Footer Placeholder 4">
            <a:extLst>
              <a:ext uri="{FF2B5EF4-FFF2-40B4-BE49-F238E27FC236}">
                <a16:creationId xmlns:a16="http://schemas.microsoft.com/office/drawing/2014/main" id="{F86A528C-E505-43E4-8FAC-C10941FE2CB1}"/>
              </a:ext>
            </a:extLst>
          </p:cNvPr>
          <p:cNvSpPr>
            <a:spLocks noGrp="1"/>
          </p:cNvSpPr>
          <p:nvPr>
            <p:ph type="ftr" sz="quarter" idx="11"/>
          </p:nvPr>
        </p:nvSpPr>
        <p:spPr/>
        <p:txBody>
          <a:bodyPr/>
          <a:lstStyle/>
          <a:p>
            <a:r>
              <a:rPr lang="en-US"/>
              <a:t>CBB EAB meeting | Charge</a:t>
            </a:r>
          </a:p>
        </p:txBody>
      </p:sp>
      <p:sp>
        <p:nvSpPr>
          <p:cNvPr id="6" name="Slide Number Placeholder 5">
            <a:extLst>
              <a:ext uri="{FF2B5EF4-FFF2-40B4-BE49-F238E27FC236}">
                <a16:creationId xmlns:a16="http://schemas.microsoft.com/office/drawing/2014/main" id="{ECDD3272-A9FA-463A-99D2-550E7CE55F95}"/>
              </a:ext>
            </a:extLst>
          </p:cNvPr>
          <p:cNvSpPr>
            <a:spLocks noGrp="1"/>
          </p:cNvSpPr>
          <p:nvPr>
            <p:ph type="sldNum" sz="quarter" idx="12"/>
          </p:nvPr>
        </p:nvSpPr>
        <p:spPr/>
        <p:txBody>
          <a:bodyPr/>
          <a:lstStyle/>
          <a:p>
            <a:fld id="{921CBE81-14BD-7343-B359-01BCBA3179F9}" type="slidenum">
              <a:rPr lang="en-US" smtClean="0"/>
              <a:t>5</a:t>
            </a:fld>
            <a:endParaRPr lang="en-US"/>
          </a:p>
        </p:txBody>
      </p:sp>
    </p:spTree>
    <p:extLst>
      <p:ext uri="{BB962C8B-B14F-4D97-AF65-F5344CB8AC3E}">
        <p14:creationId xmlns:p14="http://schemas.microsoft.com/office/powerpoint/2010/main" val="264341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96323"/>
            <a:ext cx="8996855" cy="5328277"/>
          </a:xfrm>
        </p:spPr>
        <p:txBody>
          <a:bodyPr/>
          <a:lstStyle/>
          <a:p>
            <a:pPr marL="0" indent="0">
              <a:buNone/>
            </a:pPr>
            <a:r>
              <a:rPr lang="en-US" dirty="0"/>
              <a:t>Zhu (Lead) + Carlsten + Gueye</a:t>
            </a:r>
          </a:p>
          <a:p>
            <a:pPr marL="0" indent="0">
              <a:spcBef>
                <a:spcPts val="0"/>
              </a:spcBef>
              <a:buNone/>
            </a:pPr>
            <a:endParaRPr lang="en-US" b="1" dirty="0"/>
          </a:p>
          <a:p>
            <a:pPr marL="0" indent="0">
              <a:spcBef>
                <a:spcPts val="0"/>
              </a:spcBef>
              <a:buNone/>
            </a:pPr>
            <a:r>
              <a:rPr lang="en-US" b="1" dirty="0"/>
              <a:t>Comments</a:t>
            </a:r>
            <a:r>
              <a:rPr lang="en-US" dirty="0"/>
              <a:t>: </a:t>
            </a:r>
            <a:r>
              <a:rPr lang="en-US" sz="2000" dirty="0"/>
              <a:t>CBB has done a great job with this thrust and it is leading the field. The </a:t>
            </a:r>
            <a:r>
              <a:rPr lang="en-US" sz="2000" dirty="0">
                <a:effectLst/>
                <a:ea typeface="DengXian" panose="02010600030101010101" pitchFamily="2" charset="-122"/>
              </a:rPr>
              <a:t>accomplishments are fantastic. For the future, theory guided experiments might be considered. There is other related photocathode funding, but the CBB work is driving what other funding is focusing on. CBB should be commended for this.</a:t>
            </a:r>
          </a:p>
          <a:p>
            <a:pPr marL="0" indent="0">
              <a:spcBef>
                <a:spcPts val="0"/>
              </a:spcBef>
              <a:buNone/>
            </a:pPr>
            <a:endParaRPr lang="en-US" sz="1800" b="1" dirty="0">
              <a:ea typeface="DengXian" panose="02010600030101010101" pitchFamily="2" charset="-122"/>
            </a:endParaRPr>
          </a:p>
          <a:p>
            <a:pPr marL="0" indent="0">
              <a:spcBef>
                <a:spcPts val="0"/>
              </a:spcBef>
              <a:buNone/>
            </a:pPr>
            <a:r>
              <a:rPr lang="en-US" b="1" dirty="0"/>
              <a:t>Recommendations: </a:t>
            </a:r>
            <a:r>
              <a:rPr lang="en-US" sz="2000" dirty="0">
                <a:effectLst/>
                <a:ea typeface="DengXian" panose="02010600030101010101" pitchFamily="2" charset="-122"/>
              </a:rPr>
              <a:t>Need to continue to explore new photocathode materials, including nanostructured and multilayered materials.</a:t>
            </a:r>
            <a:r>
              <a:rPr lang="en-US" sz="2000" dirty="0"/>
              <a:t> </a:t>
            </a:r>
            <a:r>
              <a:rPr lang="en-US" sz="2000" dirty="0">
                <a:effectLst/>
                <a:ea typeface="DengXian" panose="02010600030101010101" pitchFamily="2" charset="-122"/>
              </a:rPr>
              <a:t>Epitaxial growth should be emphasized as it is a new area. Understanding material surface states that affect materials performance is crucial. </a:t>
            </a:r>
            <a:endParaRPr lang="en-US" sz="2000" dirty="0"/>
          </a:p>
          <a:p>
            <a:pPr marL="0" indent="0">
              <a:buNone/>
            </a:pPr>
            <a:r>
              <a:rPr lang="en-US" sz="1800" dirty="0">
                <a:effectLst/>
                <a:ea typeface="DengXian" panose="02010600030101010101" pitchFamily="2" charset="-122"/>
              </a:rPr>
              <a:t> </a:t>
            </a:r>
            <a:endParaRPr lang="en-US" sz="1600"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2. Beam Production (PHC) Theme</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6</a:t>
            </a:fld>
            <a:endParaRPr lang="en-US"/>
          </a:p>
        </p:txBody>
      </p:sp>
    </p:spTree>
    <p:extLst>
      <p:ext uri="{BB962C8B-B14F-4D97-AF65-F5344CB8AC3E}">
        <p14:creationId xmlns:p14="http://schemas.microsoft.com/office/powerpoint/2010/main" val="216479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96323"/>
            <a:ext cx="8996855" cy="5328277"/>
          </a:xfrm>
        </p:spPr>
        <p:txBody>
          <a:bodyPr/>
          <a:lstStyle/>
          <a:p>
            <a:pPr marL="0" indent="0">
              <a:buNone/>
            </a:pPr>
            <a:r>
              <a:rPr lang="en-US" dirty="0"/>
              <a:t>Zhu (Lead) + Carlsten + Gueye</a:t>
            </a:r>
          </a:p>
          <a:p>
            <a:pPr marL="0" indent="0">
              <a:buNone/>
            </a:pPr>
            <a:endParaRPr lang="en-US" b="1" dirty="0"/>
          </a:p>
          <a:p>
            <a:pPr marL="0" indent="0">
              <a:buNone/>
            </a:pPr>
            <a:r>
              <a:rPr lang="en-US" b="1" dirty="0"/>
              <a:t>Suggestions for Presentation</a:t>
            </a:r>
            <a:r>
              <a:rPr lang="en-US" dirty="0"/>
              <a:t>: </a:t>
            </a:r>
            <a:r>
              <a:rPr lang="en-US" sz="2000" dirty="0"/>
              <a:t>The presentation went well.</a:t>
            </a:r>
            <a:r>
              <a:rPr lang="en-US" sz="2000" dirty="0">
                <a:effectLst/>
                <a:ea typeface="DengXian" panose="02010600030101010101" pitchFamily="2" charset="-122"/>
              </a:rPr>
              <a:t> It contains lots of materials, and people can easily get lost (removing some of the contents might help). It can be helpful to include one or two slides in the beginning to convey the main messages. More details about the graphene/</a:t>
            </a:r>
            <a:r>
              <a:rPr lang="en-US" sz="2000" dirty="0" err="1">
                <a:effectLst/>
                <a:ea typeface="DengXian" panose="02010600030101010101" pitchFamily="2" charset="-122"/>
              </a:rPr>
              <a:t>hBN</a:t>
            </a:r>
            <a:r>
              <a:rPr lang="en-US" sz="2000" dirty="0">
                <a:effectLst/>
                <a:ea typeface="DengXian" panose="02010600030101010101" pitchFamily="2" charset="-122"/>
              </a:rPr>
              <a:t> deposition technique would be good. Adding references can save time. The introduction slides, such as slide 4 of Maxson’s talk, are very useful. We expect that non-experts including NSF program managers will appreciate such an introduction. We also found it will be beneficial to include slides that describe the state-of-art technologies and CCB targets for different applications (similar to slide 5, &lt;5meV of MTE). The suggestions described here are not just for PHC, might be for other scientific talks.  </a:t>
            </a:r>
            <a:endParaRPr lang="en-US" sz="1600"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2. Beam Production (PHC) Theme</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7</a:t>
            </a:fld>
            <a:endParaRPr lang="en-US"/>
          </a:p>
        </p:txBody>
      </p:sp>
    </p:spTree>
    <p:extLst>
      <p:ext uri="{BB962C8B-B14F-4D97-AF65-F5344CB8AC3E}">
        <p14:creationId xmlns:p14="http://schemas.microsoft.com/office/powerpoint/2010/main" val="2823434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sz="1800" dirty="0"/>
              <a:t>Henderson (Lead) + Huang + Gueye</a:t>
            </a:r>
          </a:p>
          <a:p>
            <a:pPr marL="0" indent="0">
              <a:buNone/>
            </a:pPr>
            <a:r>
              <a:rPr lang="en-US" sz="1800" dirty="0"/>
              <a:t>Comments</a:t>
            </a:r>
          </a:p>
          <a:p>
            <a:r>
              <a:rPr lang="en-US" sz="1800" dirty="0"/>
              <a:t>SRF Strategic Plan is highly relevant and forward-looking</a:t>
            </a:r>
          </a:p>
          <a:p>
            <a:pPr lvl="1"/>
            <a:r>
              <a:rPr lang="en-US" sz="1400" dirty="0"/>
              <a:t>CBB is leading in several important areas</a:t>
            </a:r>
          </a:p>
          <a:p>
            <a:pPr lvl="1"/>
            <a:r>
              <a:rPr lang="en-US" sz="1400" dirty="0"/>
              <a:t>Overall Objectives and Deliverables are appropriately defined</a:t>
            </a:r>
          </a:p>
          <a:p>
            <a:r>
              <a:rPr lang="en-US" sz="1800" dirty="0"/>
              <a:t>Remarkable progress is being made year-over-year, whether Nb3Sn growth and optimization, or </a:t>
            </a:r>
            <a:r>
              <a:rPr lang="en-US" sz="1800" dirty="0" err="1"/>
              <a:t>NbZr</a:t>
            </a:r>
            <a:endParaRPr lang="en-US" sz="1800" dirty="0"/>
          </a:p>
          <a:p>
            <a:r>
              <a:rPr lang="en-US" sz="1800" dirty="0"/>
              <a:t>Great to see the tools in place for rapid evaluation of other candidate superconducting materials – critical to making progress in this very large search space</a:t>
            </a:r>
          </a:p>
          <a:p>
            <a:r>
              <a:rPr lang="en-US" sz="1800" dirty="0"/>
              <a:t>Excellent progress toward demonstrating higher RF performance in proof-of-principle cavities</a:t>
            </a:r>
          </a:p>
          <a:p>
            <a:pPr marL="0" indent="0">
              <a:buNone/>
            </a:pPr>
            <a:r>
              <a:rPr lang="en-US" sz="1800" dirty="0"/>
              <a:t>Recommendations</a:t>
            </a:r>
          </a:p>
          <a:p>
            <a:pPr marL="0" indent="0">
              <a:buNone/>
            </a:pPr>
            <a:endParaRPr lang="en-US" sz="1800" dirty="0"/>
          </a:p>
          <a:p>
            <a:pPr marL="0" indent="0">
              <a:buNone/>
            </a:pPr>
            <a:r>
              <a:rPr lang="en-US" sz="1800" dirty="0"/>
              <a:t>Suggestions for Presentation</a:t>
            </a:r>
          </a:p>
          <a:p>
            <a:r>
              <a:rPr lang="en-US" sz="1800" dirty="0"/>
              <a:t>Well balanced talk overall (including experiment vs. theory)</a:t>
            </a:r>
          </a:p>
          <a:p>
            <a:r>
              <a:rPr lang="en-US" sz="1800" dirty="0"/>
              <a:t>Highlight how to guide search for new material (Au, Hf …): make more explicit how it is not just a shot in the dark</a:t>
            </a:r>
          </a:p>
          <a:p>
            <a:pPr marL="0" indent="0">
              <a:buNone/>
            </a:pPr>
            <a:endParaRPr lang="en-US" sz="1800" dirty="0"/>
          </a:p>
          <a:p>
            <a:pPr marL="0" indent="0">
              <a:buNone/>
            </a:pPr>
            <a:endParaRPr lang="en-US" sz="1800" dirty="0"/>
          </a:p>
          <a:p>
            <a:pPr marL="0" indent="0">
              <a:buNone/>
            </a:pPr>
            <a:endParaRPr lang="en-US" sz="1800" dirty="0"/>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3. Beam Acceleration (SRF) Theme</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8</a:t>
            </a:fld>
            <a:endParaRPr lang="en-US"/>
          </a:p>
        </p:txBody>
      </p:sp>
    </p:spTree>
    <p:extLst>
      <p:ext uri="{BB962C8B-B14F-4D97-AF65-F5344CB8AC3E}">
        <p14:creationId xmlns:p14="http://schemas.microsoft.com/office/powerpoint/2010/main" val="213818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B1BFB4-3AAF-48CE-9B7B-8948E8669AD2}"/>
              </a:ext>
            </a:extLst>
          </p:cNvPr>
          <p:cNvSpPr>
            <a:spLocks noGrp="1"/>
          </p:cNvSpPr>
          <p:nvPr>
            <p:ph idx="1"/>
          </p:nvPr>
        </p:nvSpPr>
        <p:spPr>
          <a:xfrm>
            <a:off x="147144" y="940905"/>
            <a:ext cx="8996855" cy="5612295"/>
          </a:xfrm>
        </p:spPr>
        <p:txBody>
          <a:bodyPr/>
          <a:lstStyle/>
          <a:p>
            <a:pPr marL="0" indent="0">
              <a:buNone/>
            </a:pPr>
            <a:r>
              <a:rPr lang="en-US" dirty="0"/>
              <a:t>Carlsten (Lead) + Huang + Reed</a:t>
            </a:r>
          </a:p>
          <a:p>
            <a:pPr marL="0" indent="0">
              <a:buNone/>
            </a:pPr>
            <a:endParaRPr lang="en-US" sz="1200" dirty="0"/>
          </a:p>
          <a:p>
            <a:pPr marL="0" indent="0">
              <a:buNone/>
            </a:pPr>
            <a:r>
              <a:rPr lang="en-US" dirty="0"/>
              <a:t>Comments</a:t>
            </a:r>
          </a:p>
          <a:p>
            <a:pPr marL="400041" lvl="1" indent="0">
              <a:buNone/>
            </a:pPr>
            <a:r>
              <a:rPr lang="en-US" dirty="0"/>
              <a:t>We commend the CBB for listening to our previous advice and acting on it. </a:t>
            </a:r>
          </a:p>
          <a:p>
            <a:pPr marL="400041" lvl="1" indent="0">
              <a:buNone/>
            </a:pPr>
            <a:r>
              <a:rPr lang="en-US" dirty="0"/>
              <a:t>The three parts of BDC are better integrated than before, and both solely and together are compelling.</a:t>
            </a:r>
          </a:p>
          <a:p>
            <a:pPr marL="400041" lvl="1" indent="0">
              <a:buNone/>
            </a:pPr>
            <a:r>
              <a:rPr lang="en-US" dirty="0"/>
              <a:t>The efforts to transition from basic research to actually deployed/transferred technology are really showing.</a:t>
            </a:r>
          </a:p>
          <a:p>
            <a:pPr marL="400041" lvl="1" indent="0">
              <a:buNone/>
            </a:pPr>
            <a:r>
              <a:rPr lang="en-US" dirty="0"/>
              <a:t>We commend the BDC team on their successful completion of multiple goals, on schedule or even faster.</a:t>
            </a:r>
          </a:p>
          <a:p>
            <a:pPr marL="400041" lvl="1" indent="0">
              <a:buNone/>
            </a:pPr>
            <a:r>
              <a:rPr lang="en-US" dirty="0"/>
              <a:t>Machine learning developments appear to be maturing, and the BDC plan for leveraging these results into more applications makes sense.</a:t>
            </a:r>
          </a:p>
        </p:txBody>
      </p:sp>
      <p:sp>
        <p:nvSpPr>
          <p:cNvPr id="3" name="Title 2">
            <a:extLst>
              <a:ext uri="{FF2B5EF4-FFF2-40B4-BE49-F238E27FC236}">
                <a16:creationId xmlns:a16="http://schemas.microsoft.com/office/drawing/2014/main" id="{F07ECEDB-B9A9-4560-B52A-26DB8C25D345}"/>
              </a:ext>
            </a:extLst>
          </p:cNvPr>
          <p:cNvSpPr>
            <a:spLocks noGrp="1"/>
          </p:cNvSpPr>
          <p:nvPr>
            <p:ph type="title"/>
          </p:nvPr>
        </p:nvSpPr>
        <p:spPr/>
        <p:txBody>
          <a:bodyPr/>
          <a:lstStyle/>
          <a:p>
            <a:r>
              <a:rPr lang="en-US" sz="3200" dirty="0"/>
              <a:t>4. Beam Dynamics and Control Theme</a:t>
            </a:r>
          </a:p>
        </p:txBody>
      </p:sp>
      <p:sp>
        <p:nvSpPr>
          <p:cNvPr id="4" name="Date Placeholder 3">
            <a:extLst>
              <a:ext uri="{FF2B5EF4-FFF2-40B4-BE49-F238E27FC236}">
                <a16:creationId xmlns:a16="http://schemas.microsoft.com/office/drawing/2014/main" id="{6B7F250C-313D-4C6E-9D55-8BAB246FDBA3}"/>
              </a:ext>
            </a:extLst>
          </p:cNvPr>
          <p:cNvSpPr>
            <a:spLocks noGrp="1"/>
          </p:cNvSpPr>
          <p:nvPr>
            <p:ph type="dt" sz="half" idx="10"/>
          </p:nvPr>
        </p:nvSpPr>
        <p:spPr/>
        <p:txBody>
          <a:bodyPr/>
          <a:lstStyle/>
          <a:p>
            <a:r>
              <a:rPr lang="en-US" dirty="0"/>
              <a:t>5/31/2023</a:t>
            </a:r>
          </a:p>
        </p:txBody>
      </p:sp>
      <p:sp>
        <p:nvSpPr>
          <p:cNvPr id="5" name="Footer Placeholder 4">
            <a:extLst>
              <a:ext uri="{FF2B5EF4-FFF2-40B4-BE49-F238E27FC236}">
                <a16:creationId xmlns:a16="http://schemas.microsoft.com/office/drawing/2014/main" id="{71E11B2E-31EF-434F-95AB-FFC4B5108777}"/>
              </a:ext>
            </a:extLst>
          </p:cNvPr>
          <p:cNvSpPr>
            <a:spLocks noGrp="1"/>
          </p:cNvSpPr>
          <p:nvPr>
            <p:ph type="ftr" sz="quarter" idx="11"/>
          </p:nvPr>
        </p:nvSpPr>
        <p:spPr/>
        <p:txBody>
          <a:bodyPr/>
          <a:lstStyle/>
          <a:p>
            <a:r>
              <a:rPr lang="en-US" dirty="0"/>
              <a:t>CBB EAB meeting | Closeout</a:t>
            </a:r>
          </a:p>
        </p:txBody>
      </p:sp>
      <p:sp>
        <p:nvSpPr>
          <p:cNvPr id="6" name="Slide Number Placeholder 5">
            <a:extLst>
              <a:ext uri="{FF2B5EF4-FFF2-40B4-BE49-F238E27FC236}">
                <a16:creationId xmlns:a16="http://schemas.microsoft.com/office/drawing/2014/main" id="{713B82B6-763B-4B66-8646-7628A06B3FD1}"/>
              </a:ext>
            </a:extLst>
          </p:cNvPr>
          <p:cNvSpPr>
            <a:spLocks noGrp="1"/>
          </p:cNvSpPr>
          <p:nvPr>
            <p:ph type="sldNum" sz="quarter" idx="12"/>
          </p:nvPr>
        </p:nvSpPr>
        <p:spPr/>
        <p:txBody>
          <a:bodyPr/>
          <a:lstStyle/>
          <a:p>
            <a:fld id="{921CBE81-14BD-7343-B359-01BCBA3179F9}" type="slidenum">
              <a:rPr lang="en-US" smtClean="0"/>
              <a:t>9</a:t>
            </a:fld>
            <a:endParaRPr lang="en-US" dirty="0"/>
          </a:p>
        </p:txBody>
      </p:sp>
    </p:spTree>
    <p:extLst>
      <p:ext uri="{BB962C8B-B14F-4D97-AF65-F5344CB8AC3E}">
        <p14:creationId xmlns:p14="http://schemas.microsoft.com/office/powerpoint/2010/main" val="2521304644"/>
      </p:ext>
    </p:extLst>
  </p:cSld>
  <p:clrMapOvr>
    <a:masterClrMapping/>
  </p:clrMapOvr>
</p:sld>
</file>

<file path=ppt/theme/theme1.xml><?xml version="1.0" encoding="utf-8"?>
<a:theme xmlns:a="http://schemas.openxmlformats.org/drawingml/2006/main" name="Bright Beams theme">
  <a:themeElements>
    <a:clrScheme name="CBB color scheme">
      <a:dk1>
        <a:srgbClr val="000000"/>
      </a:dk1>
      <a:lt1>
        <a:srgbClr val="FEFFFE"/>
      </a:lt1>
      <a:dk2>
        <a:srgbClr val="CBCCCB"/>
      </a:dk2>
      <a:lt2>
        <a:srgbClr val="E5E6E5"/>
      </a:lt2>
      <a:accent1>
        <a:srgbClr val="B31B1B"/>
      </a:accent1>
      <a:accent2>
        <a:srgbClr val="FF7F00"/>
      </a:accent2>
      <a:accent3>
        <a:srgbClr val="09657C"/>
      </a:accent3>
      <a:accent4>
        <a:srgbClr val="9D9683"/>
      </a:accent4>
      <a:accent5>
        <a:srgbClr val="CBCCCB"/>
      </a:accent5>
      <a:accent6>
        <a:srgbClr val="E5E6E5"/>
      </a:accent6>
      <a:hlink>
        <a:srgbClr val="FF7F00"/>
      </a:hlink>
      <a:folHlink>
        <a:srgbClr val="09657C"/>
      </a:folHlink>
    </a:clrScheme>
    <a:fontScheme name="1_CesrTA_Re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esrTA_Review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CesrTA_Revi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CesrTA_Review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CesrTA_Review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CesrTA_Revi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CesrTA_Revi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CesrTA_Revi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C Directors 2019" id="{810C90E8-F448-8F41-9F13-34FB4D7AF696}" vid="{612D7DB9-34AF-2E45-829A-D28476B1D9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6B2F93EDB7EF43B5AA317BEEBE52C0" ma:contentTypeVersion="12" ma:contentTypeDescription="Create a new document." ma:contentTypeScope="" ma:versionID="0cf2a0221b789efaff1ba92f5c675945">
  <xsd:schema xmlns:xsd="http://www.w3.org/2001/XMLSchema" xmlns:xs="http://www.w3.org/2001/XMLSchema" xmlns:p="http://schemas.microsoft.com/office/2006/metadata/properties" xmlns:ns3="7a88a02c-e9d6-4b6c-b48a-bde4fb266a17" xmlns:ns4="cfcb42d0-0ca3-42df-9bbd-c42f9305e417" targetNamespace="http://schemas.microsoft.com/office/2006/metadata/properties" ma:root="true" ma:fieldsID="3491f0742cbfd218dbf8f1fd12d9538a" ns3:_="" ns4:_="">
    <xsd:import namespace="7a88a02c-e9d6-4b6c-b48a-bde4fb266a17"/>
    <xsd:import namespace="cfcb42d0-0ca3-42df-9bbd-c42f9305e41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LengthInSecond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88a02c-e9d6-4b6c-b48a-bde4fb266a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cb42d0-0ca3-42df-9bbd-c42f9305e41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23BE49-E40B-497D-B1AF-EBD442D2EF03}">
  <ds:schemaRefs>
    <ds:schemaRef ds:uri="http://schemas.microsoft.com/sharepoint/v3/contenttype/forms"/>
  </ds:schemaRefs>
</ds:datastoreItem>
</file>

<file path=customXml/itemProps2.xml><?xml version="1.0" encoding="utf-8"?>
<ds:datastoreItem xmlns:ds="http://schemas.openxmlformats.org/officeDocument/2006/customXml" ds:itemID="{E1C63E77-E883-4188-8D87-1EFC51286F02}">
  <ds:schemaRefs>
    <ds:schemaRef ds:uri="http://purl.org/dc/dcmitype/"/>
    <ds:schemaRef ds:uri="7a88a02c-e9d6-4b6c-b48a-bde4fb266a17"/>
    <ds:schemaRef ds:uri="cfcb42d0-0ca3-42df-9bbd-c42f9305e417"/>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3E091B2-8844-40E7-93D0-4E04D70F0C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88a02c-e9d6-4b6c-b48a-bde4fb266a17"/>
    <ds:schemaRef ds:uri="cfcb42d0-0ca3-42df-9bbd-c42f9305e4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Bright Beams theme</Template>
  <TotalTime>4715</TotalTime>
  <Words>2270</Words>
  <Application>Microsoft Office PowerPoint</Application>
  <PresentationFormat>On-screen Show (4:3)</PresentationFormat>
  <Paragraphs>212</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DengXian</vt:lpstr>
      <vt:lpstr>Arial</vt:lpstr>
      <vt:lpstr>Calibri</vt:lpstr>
      <vt:lpstr>Palatino</vt:lpstr>
      <vt:lpstr>Bright Beams theme</vt:lpstr>
      <vt:lpstr>Center for Bright Beams External Advisory Board Closeout Report  May 31, 2023</vt:lpstr>
      <vt:lpstr>Charge</vt:lpstr>
      <vt:lpstr>Outline</vt:lpstr>
      <vt:lpstr>1. General Comments and Observations</vt:lpstr>
      <vt:lpstr>1. General Comments and Observations</vt:lpstr>
      <vt:lpstr>2. Beam Production (PHC) Theme</vt:lpstr>
      <vt:lpstr>2. Beam Production (PHC) Theme</vt:lpstr>
      <vt:lpstr>3. Beam Acceleration (SRF) Theme</vt:lpstr>
      <vt:lpstr>4. Beam Dynamics and Control Theme</vt:lpstr>
      <vt:lpstr>4. Beam Dynamics and Control Theme</vt:lpstr>
      <vt:lpstr>4. Beam Dynamics and Control Theme</vt:lpstr>
      <vt:lpstr>5. Knowledge Transfer</vt:lpstr>
      <vt:lpstr>5. Knowledge Transfer</vt:lpstr>
      <vt:lpstr>5. Knowledge Transfer</vt:lpstr>
      <vt:lpstr>6. Workforce Development</vt:lpstr>
      <vt:lpstr>7. External Evaluation of CBB Climate</vt:lpstr>
      <vt:lpstr>8. The Future </vt:lpstr>
      <vt:lpstr>CBB External Advisory Board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EAB meeting</dc:title>
  <dc:creator>Ritchie Patterson</dc:creator>
  <cp:lastModifiedBy>Stuart Henderson</cp:lastModifiedBy>
  <cp:revision>21</cp:revision>
  <cp:lastPrinted>2019-06-22T18:04:41Z</cp:lastPrinted>
  <dcterms:created xsi:type="dcterms:W3CDTF">2022-03-31T18:21:07Z</dcterms:created>
  <dcterms:modified xsi:type="dcterms:W3CDTF">2023-05-31T20:52:23Z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0x010100216B2F93EDB7EF43B5AA317BEEBE52C0</vt:lpwstr>
  </property>
</Properties>
</file>