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8" r:id="rId2"/>
    <p:sldId id="261" r:id="rId3"/>
    <p:sldId id="262" r:id="rId4"/>
    <p:sldId id="260" r:id="rId5"/>
    <p:sldId id="263" r:id="rId6"/>
    <p:sldId id="292" r:id="rId7"/>
    <p:sldId id="268" r:id="rId8"/>
    <p:sldId id="266" r:id="rId9"/>
    <p:sldId id="271" r:id="rId10"/>
    <p:sldId id="272" r:id="rId11"/>
    <p:sldId id="275" r:id="rId12"/>
    <p:sldId id="276" r:id="rId13"/>
    <p:sldId id="278" r:id="rId14"/>
    <p:sldId id="277" r:id="rId15"/>
    <p:sldId id="294" r:id="rId16"/>
    <p:sldId id="285" r:id="rId17"/>
    <p:sldId id="288" r:id="rId18"/>
    <p:sldId id="293" r:id="rId19"/>
    <p:sldId id="274" r:id="rId20"/>
    <p:sldId id="295" r:id="rId21"/>
    <p:sldId id="29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DBD600"/>
    <a:srgbClr val="A8A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9" autoAdjust="0"/>
    <p:restoredTop sz="85989" autoAdjust="0"/>
  </p:normalViewPr>
  <p:slideViewPr>
    <p:cSldViewPr snapToGrid="0">
      <p:cViewPr varScale="1">
        <p:scale>
          <a:sx n="95" d="100"/>
          <a:sy n="95" d="100"/>
        </p:scale>
        <p:origin x="1194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51DA41-CC53-4E60-9D11-C28B34579764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463AA5-9FF1-47F8-B800-712E6740A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265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463AA5-9FF1-47F8-B800-712E6740AB1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9660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463AA5-9FF1-47F8-B800-712E6740AB1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4008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463AA5-9FF1-47F8-B800-712E6740AB1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8472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463AA5-9FF1-47F8-B800-712E6740AB1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379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463AA5-9FF1-47F8-B800-712E6740AB1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6972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463AA5-9FF1-47F8-B800-712E6740AB1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8730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463AA5-9FF1-47F8-B800-712E6740AB1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270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463AA5-9FF1-47F8-B800-712E6740AB1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6826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463AA5-9FF1-47F8-B800-712E6740AB1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5563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463AA5-9FF1-47F8-B800-712E6740AB1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0772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463AA5-9FF1-47F8-B800-712E6740AB1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825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6609806"/>
            <a:ext cx="12192000" cy="24819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2000" cy="85344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734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25286" y="5127943"/>
            <a:ext cx="2743200" cy="14650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51523" y="6660652"/>
            <a:ext cx="2330144" cy="146503"/>
          </a:xfrm>
          <a:prstGeom prst="rect">
            <a:avLst/>
          </a:prstGeom>
        </p:spPr>
        <p:txBody>
          <a:bodyPr/>
          <a:lstStyle/>
          <a:p>
            <a:r>
              <a:rPr lang="en-US"/>
              <a:t>Breaking of Accidental Degeneracy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45137" y="5850754"/>
            <a:ext cx="2743200" cy="146503"/>
          </a:xfrm>
          <a:prstGeom prst="rect">
            <a:avLst/>
          </a:prstGeom>
        </p:spPr>
        <p:txBody>
          <a:bodyPr/>
          <a:lstStyle/>
          <a:p>
            <a:fld id="{2B431A9B-188A-4E64-A5C7-89E8AC8D4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696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25286" y="5127943"/>
            <a:ext cx="2743200" cy="14650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51523" y="6660652"/>
            <a:ext cx="2330144" cy="146503"/>
          </a:xfrm>
          <a:prstGeom prst="rect">
            <a:avLst/>
          </a:prstGeom>
        </p:spPr>
        <p:txBody>
          <a:bodyPr/>
          <a:lstStyle/>
          <a:p>
            <a:r>
              <a:rPr lang="en-US"/>
              <a:t>Breaking of Accidental Degeneracy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45137" y="5850754"/>
            <a:ext cx="2743200" cy="146503"/>
          </a:xfrm>
          <a:prstGeom prst="rect">
            <a:avLst/>
          </a:prstGeom>
        </p:spPr>
        <p:txBody>
          <a:bodyPr/>
          <a:lstStyle/>
          <a:p>
            <a:fld id="{2B431A9B-188A-4E64-A5C7-89E8AC8D4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0991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5286" y="5127943"/>
            <a:ext cx="2743200" cy="14650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51523" y="6660652"/>
            <a:ext cx="2330144" cy="146503"/>
          </a:xfrm>
          <a:prstGeom prst="rect">
            <a:avLst/>
          </a:prstGeom>
        </p:spPr>
        <p:txBody>
          <a:bodyPr/>
          <a:lstStyle/>
          <a:p>
            <a:r>
              <a:rPr lang="en-US"/>
              <a:t>Breaking of Accidental Degeneracy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45137" y="5850754"/>
            <a:ext cx="2743200" cy="146503"/>
          </a:xfrm>
          <a:prstGeom prst="rect">
            <a:avLst/>
          </a:prstGeom>
        </p:spPr>
        <p:txBody>
          <a:bodyPr/>
          <a:lstStyle/>
          <a:p>
            <a:fld id="{2B431A9B-188A-4E64-A5C7-89E8AC8D4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9888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5286" y="5127943"/>
            <a:ext cx="2743200" cy="14650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51523" y="6660652"/>
            <a:ext cx="2330144" cy="146503"/>
          </a:xfrm>
          <a:prstGeom prst="rect">
            <a:avLst/>
          </a:prstGeom>
        </p:spPr>
        <p:txBody>
          <a:bodyPr/>
          <a:lstStyle/>
          <a:p>
            <a:r>
              <a:rPr lang="en-US"/>
              <a:t>Breaking of Accidental Degeneracy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45137" y="5850754"/>
            <a:ext cx="2743200" cy="146503"/>
          </a:xfrm>
          <a:prstGeom prst="rect">
            <a:avLst/>
          </a:prstGeom>
        </p:spPr>
        <p:txBody>
          <a:bodyPr/>
          <a:lstStyle/>
          <a:p>
            <a:fld id="{2B431A9B-188A-4E64-A5C7-89E8AC8D4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947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61" y="141842"/>
            <a:ext cx="10515600" cy="623702"/>
          </a:xfrm>
        </p:spPr>
        <p:txBody>
          <a:bodyPr/>
          <a:lstStyle>
            <a:lvl1pPr>
              <a:defRPr b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8833" y="1271452"/>
            <a:ext cx="10515600" cy="488424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34303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61" y="141842"/>
            <a:ext cx="10515600" cy="623702"/>
          </a:xfrm>
        </p:spPr>
        <p:txBody>
          <a:bodyPr/>
          <a:lstStyle>
            <a:lvl1pPr>
              <a:defRPr b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8833" y="1712422"/>
            <a:ext cx="10515600" cy="444327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85061" y="786625"/>
            <a:ext cx="10515600" cy="414338"/>
          </a:xfrm>
        </p:spPr>
        <p:txBody>
          <a:bodyPr/>
          <a:lstStyle>
            <a:lvl1pPr marL="0" indent="0">
              <a:buNone/>
              <a:defRPr b="1" baseline="0">
                <a:solidFill>
                  <a:srgbClr val="002060"/>
                </a:solidFill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85981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51523" y="6660652"/>
            <a:ext cx="2330144" cy="14650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974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400" y="6611450"/>
            <a:ext cx="2743200" cy="21617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611450"/>
            <a:ext cx="4114800" cy="216172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Breaking of Accidental Degeneracy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48800" y="6611450"/>
            <a:ext cx="2743200" cy="216172"/>
          </a:xfrm>
          <a:prstGeom prst="rect">
            <a:avLst/>
          </a:prstGeom>
        </p:spPr>
        <p:txBody>
          <a:bodyPr/>
          <a:lstStyle/>
          <a:p>
            <a:fld id="{2B431A9B-188A-4E64-A5C7-89E8AC8D4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050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25286" y="5127943"/>
            <a:ext cx="2743200" cy="14650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51523" y="6660652"/>
            <a:ext cx="2330144" cy="14650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Breaking of Accidental Degeneracy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45137" y="5850754"/>
            <a:ext cx="2743200" cy="146503"/>
          </a:xfrm>
          <a:prstGeom prst="rect">
            <a:avLst/>
          </a:prstGeom>
        </p:spPr>
        <p:txBody>
          <a:bodyPr/>
          <a:lstStyle/>
          <a:p>
            <a:fld id="{2B431A9B-188A-4E64-A5C7-89E8AC8D4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644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25286" y="5127943"/>
            <a:ext cx="2743200" cy="14650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751523" y="6660652"/>
            <a:ext cx="2330144" cy="146503"/>
          </a:xfrm>
          <a:prstGeom prst="rect">
            <a:avLst/>
          </a:prstGeom>
        </p:spPr>
        <p:txBody>
          <a:bodyPr/>
          <a:lstStyle/>
          <a:p>
            <a:r>
              <a:rPr lang="en-US"/>
              <a:t>Breaking of Accidental Degeneracy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445137" y="5850754"/>
            <a:ext cx="2743200" cy="146503"/>
          </a:xfrm>
          <a:prstGeom prst="rect">
            <a:avLst/>
          </a:prstGeom>
        </p:spPr>
        <p:txBody>
          <a:bodyPr/>
          <a:lstStyle/>
          <a:p>
            <a:fld id="{2B431A9B-188A-4E64-A5C7-89E8AC8D4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529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25286" y="5127943"/>
            <a:ext cx="2743200" cy="14650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751523" y="6660652"/>
            <a:ext cx="2330144" cy="146503"/>
          </a:xfrm>
          <a:prstGeom prst="rect">
            <a:avLst/>
          </a:prstGeom>
        </p:spPr>
        <p:txBody>
          <a:bodyPr/>
          <a:lstStyle/>
          <a:p>
            <a:r>
              <a:rPr lang="en-US"/>
              <a:t>Breaking of Accidental Degeneracy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45137" y="5850754"/>
            <a:ext cx="2743200" cy="146503"/>
          </a:xfrm>
          <a:prstGeom prst="rect">
            <a:avLst/>
          </a:prstGeom>
        </p:spPr>
        <p:txBody>
          <a:bodyPr/>
          <a:lstStyle/>
          <a:p>
            <a:fld id="{2B431A9B-188A-4E64-A5C7-89E8AC8D4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373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25286" y="5127943"/>
            <a:ext cx="2743200" cy="14650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751523" y="6660652"/>
            <a:ext cx="2330144" cy="146503"/>
          </a:xfrm>
          <a:prstGeom prst="rect">
            <a:avLst/>
          </a:prstGeom>
        </p:spPr>
        <p:txBody>
          <a:bodyPr/>
          <a:lstStyle/>
          <a:p>
            <a:r>
              <a:rPr lang="en-US"/>
              <a:t>Breaking of Accidental Degeneracy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45137" y="5850754"/>
            <a:ext cx="2743200" cy="146503"/>
          </a:xfrm>
          <a:prstGeom prst="rect">
            <a:avLst/>
          </a:prstGeom>
        </p:spPr>
        <p:txBody>
          <a:bodyPr/>
          <a:lstStyle/>
          <a:p>
            <a:fld id="{2B431A9B-188A-4E64-A5C7-89E8AC8D4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418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609806"/>
            <a:ext cx="12192000" cy="24819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0" y="6660652"/>
            <a:ext cx="1560786" cy="146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bg2"/>
                </a:solidFill>
              </a:rPr>
              <a:t>Christopher M. Pierce </a:t>
            </a:r>
          </a:p>
        </p:txBody>
      </p:sp>
      <p:sp>
        <p:nvSpPr>
          <p:cNvPr id="11" name="Footer Placeholder 4"/>
          <p:cNvSpPr txBox="1">
            <a:spLocks/>
          </p:cNvSpPr>
          <p:nvPr userDrawn="1"/>
        </p:nvSpPr>
        <p:spPr>
          <a:xfrm>
            <a:off x="11745310" y="6662828"/>
            <a:ext cx="446690" cy="146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1E37BBB-1982-4564-8550-DC23A7770AB7}" type="slidenum">
              <a:rPr lang="en-US" smtClean="0">
                <a:solidFill>
                  <a:schemeClr val="bg2"/>
                </a:solidFill>
              </a:rPr>
              <a:t>‹#›</a:t>
            </a:fld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2" name="Footer Placeholder 4"/>
          <p:cNvSpPr txBox="1">
            <a:spLocks/>
          </p:cNvSpPr>
          <p:nvPr userDrawn="1"/>
        </p:nvSpPr>
        <p:spPr>
          <a:xfrm>
            <a:off x="2755878" y="6660652"/>
            <a:ext cx="1863878" cy="1465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bg2"/>
                </a:solidFill>
              </a:rPr>
              <a:t>cmpierce@uchicago.edu</a:t>
            </a:r>
          </a:p>
        </p:txBody>
      </p:sp>
      <p:sp>
        <p:nvSpPr>
          <p:cNvPr id="13" name="Footer Placeholder 4"/>
          <p:cNvSpPr txBox="1">
            <a:spLocks/>
          </p:cNvSpPr>
          <p:nvPr userDrawn="1"/>
        </p:nvSpPr>
        <p:spPr>
          <a:xfrm>
            <a:off x="9446435" y="6660652"/>
            <a:ext cx="934107" cy="146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2"/>
                </a:solidFill>
              </a:rPr>
              <a:t>6/22/2023</a:t>
            </a:r>
          </a:p>
        </p:txBody>
      </p:sp>
      <p:sp>
        <p:nvSpPr>
          <p:cNvPr id="14" name="Footer Placeholder 4"/>
          <p:cNvSpPr txBox="1">
            <a:spLocks/>
          </p:cNvSpPr>
          <p:nvPr userDrawn="1"/>
        </p:nvSpPr>
        <p:spPr>
          <a:xfrm>
            <a:off x="4962525" y="6660652"/>
            <a:ext cx="4141141" cy="146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bg2"/>
                </a:solidFill>
              </a:rPr>
              <a:t>Physics-Informed Machine Learning; Accelerators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12192000" cy="85344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939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2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gif"/><Relationship Id="rId5" Type="http://schemas.openxmlformats.org/officeDocument/2006/relationships/image" Target="../media/image28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gif"/><Relationship Id="rId5" Type="http://schemas.openxmlformats.org/officeDocument/2006/relationships/image" Target="../media/image29.png"/><Relationship Id="rId4" Type="http://schemas.openxmlformats.org/officeDocument/2006/relationships/image" Target="../media/image4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9.jpe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0.png"/><Relationship Id="rId5" Type="http://schemas.openxmlformats.org/officeDocument/2006/relationships/image" Target="../media/image16.png"/><Relationship Id="rId4" Type="http://schemas.openxmlformats.org/officeDocument/2006/relationships/image" Target="../media/image29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50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gif"/><Relationship Id="rId5" Type="http://schemas.openxmlformats.org/officeDocument/2006/relationships/image" Target="../media/image13.gif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5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University of Chicago to host 2015 Linguistic Institute | Linguistic ...">
            <a:extLst>
              <a:ext uri="{FF2B5EF4-FFF2-40B4-BE49-F238E27FC236}">
                <a16:creationId xmlns:a16="http://schemas.microsoft.com/office/drawing/2014/main" id="{BD566340-01DB-C393-E54C-D5979496C2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0919" y="5112440"/>
            <a:ext cx="2765435" cy="976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791675"/>
            <a:ext cx="9144000" cy="1597443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rgbClr val="002060"/>
                </a:solidFill>
              </a:rPr>
              <a:t>Physics-Informed Machine Learning for Particle Accelerators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5301" y="5345138"/>
            <a:ext cx="9144000" cy="496303"/>
          </a:xfrm>
        </p:spPr>
        <p:txBody>
          <a:bodyPr>
            <a:normAutofit/>
          </a:bodyPr>
          <a:lstStyle/>
          <a:p>
            <a:r>
              <a:rPr lang="en-US" sz="2800" dirty="0"/>
              <a:t>Christopher M. Pierce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C550BAE-093B-8302-276D-E399F1EA05A3}"/>
              </a:ext>
            </a:extLst>
          </p:cNvPr>
          <p:cNvGrpSpPr/>
          <p:nvPr/>
        </p:nvGrpSpPr>
        <p:grpSpPr>
          <a:xfrm>
            <a:off x="1705590" y="3006879"/>
            <a:ext cx="8833711" cy="1440867"/>
            <a:chOff x="1705590" y="2271395"/>
            <a:chExt cx="8833711" cy="1440867"/>
          </a:xfrm>
        </p:grpSpPr>
        <p:pic>
          <p:nvPicPr>
            <p:cNvPr id="5" name="Picture 4" descr="A picture containing text, screenshot, colorfulness&#10;&#10;Description automatically generated">
              <a:extLst>
                <a:ext uri="{FF2B5EF4-FFF2-40B4-BE49-F238E27FC236}">
                  <a16:creationId xmlns:a16="http://schemas.microsoft.com/office/drawing/2014/main" id="{CF088B0A-455B-736D-A511-C758C4D8A8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16" t="7726" r="65382" b="62454"/>
            <a:stretch/>
          </p:blipFill>
          <p:spPr>
            <a:xfrm>
              <a:off x="1705590" y="2277111"/>
              <a:ext cx="1693073" cy="1434058"/>
            </a:xfrm>
            <a:prstGeom prst="rect">
              <a:avLst/>
            </a:prstGeom>
          </p:spPr>
        </p:pic>
        <p:pic>
          <p:nvPicPr>
            <p:cNvPr id="6" name="Picture 5" descr="A picture containing text, screenshot, colorfulness&#10;&#10;Description automatically generated">
              <a:extLst>
                <a:ext uri="{FF2B5EF4-FFF2-40B4-BE49-F238E27FC236}">
                  <a16:creationId xmlns:a16="http://schemas.microsoft.com/office/drawing/2014/main" id="{A48C0ABA-6B8D-E85B-3CF9-78F0A40A09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482" t="8715" r="14813" b="62633"/>
            <a:stretch/>
          </p:blipFill>
          <p:spPr>
            <a:xfrm>
              <a:off x="4029329" y="2277111"/>
              <a:ext cx="1822582" cy="1435151"/>
            </a:xfrm>
            <a:prstGeom prst="rect">
              <a:avLst/>
            </a:prstGeom>
          </p:spPr>
        </p:pic>
        <p:pic>
          <p:nvPicPr>
            <p:cNvPr id="7" name="Picture 6" descr="A picture containing text, screenshot, colorfulness&#10;&#10;Description automatically generated">
              <a:extLst>
                <a:ext uri="{FF2B5EF4-FFF2-40B4-BE49-F238E27FC236}">
                  <a16:creationId xmlns:a16="http://schemas.microsoft.com/office/drawing/2014/main" id="{92DC4A4D-BBFF-790F-F273-C0B0D0449F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59" t="57250" r="65382" b="12964"/>
            <a:stretch/>
          </p:blipFill>
          <p:spPr>
            <a:xfrm>
              <a:off x="6482577" y="2277111"/>
              <a:ext cx="1718343" cy="1432478"/>
            </a:xfrm>
            <a:prstGeom prst="rect">
              <a:avLst/>
            </a:prstGeom>
          </p:spPr>
        </p:pic>
        <p:pic>
          <p:nvPicPr>
            <p:cNvPr id="8" name="Picture 7" descr="A picture containing text, screenshot, colorfulness&#10;&#10;Description automatically generated">
              <a:extLst>
                <a:ext uri="{FF2B5EF4-FFF2-40B4-BE49-F238E27FC236}">
                  <a16:creationId xmlns:a16="http://schemas.microsoft.com/office/drawing/2014/main" id="{65EF6B6C-CC85-C8D1-5FE3-EFBC5B366D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660" t="56856" r="14992" b="13062"/>
            <a:stretch/>
          </p:blipFill>
          <p:spPr>
            <a:xfrm>
              <a:off x="8831586" y="2271395"/>
              <a:ext cx="1707715" cy="1432477"/>
            </a:xfrm>
            <a:prstGeom prst="rect">
              <a:avLst/>
            </a:prstGeom>
          </p:spPr>
        </p:pic>
      </p:grpSp>
      <p:pic>
        <p:nvPicPr>
          <p:cNvPr id="1026" name="Picture 2" descr="the cbb banner reduced in size">
            <a:extLst>
              <a:ext uri="{FF2B5EF4-FFF2-40B4-BE49-F238E27FC236}">
                <a16:creationId xmlns:a16="http://schemas.microsoft.com/office/drawing/2014/main" id="{43634D37-C58A-17F8-BF4E-28E22E6201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234587"/>
            <a:ext cx="1625919" cy="674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2742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A97E6-3BE5-6ADB-94DF-8B435AEEA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Progress on PINN Surrogate Modeling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00DE16-6344-4BC6-3EEB-950D7AD0E0BC}"/>
              </a:ext>
            </a:extLst>
          </p:cNvPr>
          <p:cNvSpPr txBox="1"/>
          <p:nvPr/>
        </p:nvSpPr>
        <p:spPr>
          <a:xfrm>
            <a:off x="776663" y="1685247"/>
            <a:ext cx="52122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 TOY ACCELERATOR SYSTEM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FC8643F-155F-89C1-53D2-EB2C657C68F6}"/>
              </a:ext>
            </a:extLst>
          </p:cNvPr>
          <p:cNvGrpSpPr/>
          <p:nvPr/>
        </p:nvGrpSpPr>
        <p:grpSpPr>
          <a:xfrm>
            <a:off x="7254350" y="2184953"/>
            <a:ext cx="3346311" cy="3101280"/>
            <a:chOff x="4923952" y="2921063"/>
            <a:chExt cx="3346311" cy="310128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0F2E83D-444C-C7FD-A7C7-47FBEECCF7D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23953" y="3869277"/>
              <a:ext cx="3346310" cy="181451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7494824-E74A-B623-F294-83CB2D15DA4F}"/>
                </a:ext>
              </a:extLst>
            </p:cNvPr>
            <p:cNvSpPr txBox="1"/>
            <p:nvPr/>
          </p:nvSpPr>
          <p:spPr>
            <a:xfrm>
              <a:off x="4923953" y="5683789"/>
              <a:ext cx="3145631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800" b="0" i="0" dirty="0" err="1">
                  <a:solidFill>
                    <a:srgbClr val="222222"/>
                  </a:solidFill>
                  <a:effectLst/>
                  <a:latin typeface="Arial" panose="020B0604020202020204" pitchFamily="34" charset="0"/>
                </a:rPr>
                <a:t>Sonnendrücker</a:t>
              </a:r>
              <a:r>
                <a:rPr lang="en-US" sz="800" b="0" i="0" dirty="0">
                  <a:solidFill>
                    <a:srgbClr val="222222"/>
                  </a:solidFill>
                  <a:effectLst/>
                  <a:latin typeface="Arial" panose="020B0604020202020204" pitchFamily="34" charset="0"/>
                </a:rPr>
                <a:t>, E., </a:t>
              </a:r>
              <a:r>
                <a:rPr lang="en-US" sz="800" b="0" i="0" dirty="0" err="1">
                  <a:solidFill>
                    <a:srgbClr val="222222"/>
                  </a:solidFill>
                  <a:effectLst/>
                  <a:latin typeface="Arial" panose="020B0604020202020204" pitchFamily="34" charset="0"/>
                </a:rPr>
                <a:t>Filbet</a:t>
              </a:r>
              <a:r>
                <a:rPr lang="en-US" sz="800" b="0" i="0" dirty="0">
                  <a:solidFill>
                    <a:srgbClr val="222222"/>
                  </a:solidFill>
                  <a:effectLst/>
                  <a:latin typeface="Arial" panose="020B0604020202020204" pitchFamily="34" charset="0"/>
                </a:rPr>
                <a:t>, F., Friedman, A., </a:t>
              </a:r>
              <a:r>
                <a:rPr lang="en-US" sz="800" b="0" i="0" dirty="0" err="1">
                  <a:solidFill>
                    <a:srgbClr val="222222"/>
                  </a:solidFill>
                  <a:effectLst/>
                  <a:latin typeface="Arial" panose="020B0604020202020204" pitchFamily="34" charset="0"/>
                </a:rPr>
                <a:t>Oudet</a:t>
              </a:r>
              <a:r>
                <a:rPr lang="en-US" sz="800" b="0" i="0" dirty="0">
                  <a:solidFill>
                    <a:srgbClr val="222222"/>
                  </a:solidFill>
                  <a:effectLst/>
                  <a:latin typeface="Arial" panose="020B0604020202020204" pitchFamily="34" charset="0"/>
                </a:rPr>
                <a:t>, E., &amp; </a:t>
              </a:r>
              <a:r>
                <a:rPr lang="en-US" sz="800" b="0" i="0" dirty="0" err="1">
                  <a:solidFill>
                    <a:srgbClr val="222222"/>
                  </a:solidFill>
                  <a:effectLst/>
                  <a:latin typeface="Arial" panose="020B0604020202020204" pitchFamily="34" charset="0"/>
                </a:rPr>
                <a:t>Vay</a:t>
              </a:r>
              <a:r>
                <a:rPr lang="en-US" sz="800" b="0" i="0" dirty="0">
                  <a:solidFill>
                    <a:srgbClr val="222222"/>
                  </a:solidFill>
                  <a:effectLst/>
                  <a:latin typeface="Arial" panose="020B0604020202020204" pitchFamily="34" charset="0"/>
                </a:rPr>
                <a:t>, J. L. (2004 </a:t>
              </a:r>
              <a:r>
                <a:rPr lang="en-US" sz="800" b="0" i="1" dirty="0">
                  <a:solidFill>
                    <a:srgbClr val="222222"/>
                  </a:solidFill>
                  <a:effectLst/>
                  <a:latin typeface="Arial" panose="020B0604020202020204" pitchFamily="34" charset="0"/>
                </a:rPr>
                <a:t>Computer Physics Communications</a:t>
              </a:r>
              <a:r>
                <a:rPr lang="en-US" sz="800" b="0" i="0" dirty="0">
                  <a:solidFill>
                    <a:srgbClr val="222222"/>
                  </a:solidFill>
                  <a:effectLst/>
                  <a:latin typeface="Arial" panose="020B0604020202020204" pitchFamily="34" charset="0"/>
                </a:rPr>
                <a:t>, </a:t>
              </a:r>
              <a:r>
                <a:rPr lang="en-US" sz="800" b="0" i="1" dirty="0">
                  <a:solidFill>
                    <a:srgbClr val="222222"/>
                  </a:solidFill>
                  <a:effectLst/>
                  <a:latin typeface="Arial" panose="020B0604020202020204" pitchFamily="34" charset="0"/>
                </a:rPr>
                <a:t>164</a:t>
              </a:r>
              <a:r>
                <a:rPr lang="en-US" sz="800" b="0" i="0" dirty="0">
                  <a:solidFill>
                    <a:srgbClr val="222222"/>
                  </a:solidFill>
                  <a:effectLst/>
                  <a:latin typeface="Arial" panose="020B0604020202020204" pitchFamily="34" charset="0"/>
                </a:rPr>
                <a:t>(1-3), 390-395.</a:t>
              </a:r>
              <a:endParaRPr lang="en-US" sz="800" dirty="0"/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7D6BCC7B-B73F-5F65-0E8E-AA584382BBC8}"/>
                </a:ext>
              </a:extLst>
            </p:cNvPr>
            <p:cNvSpPr/>
            <p:nvPr/>
          </p:nvSpPr>
          <p:spPr>
            <a:xfrm>
              <a:off x="4923952" y="2921063"/>
              <a:ext cx="3346311" cy="71711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Beam with Space Charge, Uniform Focusing Channel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5CB0F8C6-07C3-9085-8FE4-6BC6A1C7453F}"/>
              </a:ext>
            </a:extLst>
          </p:cNvPr>
          <p:cNvSpPr txBox="1"/>
          <p:nvPr/>
        </p:nvSpPr>
        <p:spPr>
          <a:xfrm>
            <a:off x="776663" y="2146912"/>
            <a:ext cx="51348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Which accelerator system to choose? I claim that beam transport in a uniform focusing channel is an ideal test system: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Few dimensions (2D) makes training the PINN much less costly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Doesn’t have longitudinal coordinate, which we expect to pose some challenges for PINN (distribution not centered at z=0, </a:t>
            </a:r>
            <a:r>
              <a:rPr lang="en-US" dirty="0" err="1"/>
              <a:t>Pz</a:t>
            </a:r>
            <a:r>
              <a:rPr lang="en-US" dirty="0"/>
              <a:t>=0)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Trivial beamline elements makes for simple implementation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Space charge should lead to complex behavior</a:t>
            </a:r>
          </a:p>
        </p:txBody>
      </p:sp>
    </p:spTree>
    <p:extLst>
      <p:ext uri="{BB962C8B-B14F-4D97-AF65-F5344CB8AC3E}">
        <p14:creationId xmlns:p14="http://schemas.microsoft.com/office/powerpoint/2010/main" val="33471107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0C9C3-FEF5-208F-A54A-EE7A75A58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Progress on PINN Surrogate Modeling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D3ED7D6-886B-AA70-DEF7-CA165BC5A4B2}"/>
              </a:ext>
            </a:extLst>
          </p:cNvPr>
          <p:cNvSpPr txBox="1"/>
          <p:nvPr/>
        </p:nvSpPr>
        <p:spPr>
          <a:xfrm>
            <a:off x="381119" y="2449444"/>
            <a:ext cx="50375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EMITTANCE GROWTH IN FOCUSING CHANNEL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1D65FD9-4100-574C-A149-77F727A5B21A}"/>
              </a:ext>
            </a:extLst>
          </p:cNvPr>
          <p:cNvSpPr txBox="1"/>
          <p:nvPr/>
        </p:nvSpPr>
        <p:spPr>
          <a:xfrm>
            <a:off x="381118" y="3235153"/>
            <a:ext cx="5122215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purposes of study, calculate emittance growth as beam parameters are varied. </a:t>
            </a:r>
            <a:r>
              <a:rPr lang="en-US" b="1" dirty="0"/>
              <a:t>Done using a PIC code.</a:t>
            </a:r>
          </a:p>
          <a:p>
            <a:endParaRPr lang="en-US" sz="600" b="1" dirty="0"/>
          </a:p>
          <a:p>
            <a:r>
              <a:rPr lang="en-US" b="1" dirty="0"/>
              <a:t>Twiss Beta:</a:t>
            </a:r>
            <a:r>
              <a:rPr lang="en-US" dirty="0"/>
              <a:t> Gaussian beam’s aspect ratio at s=0m</a:t>
            </a:r>
          </a:p>
          <a:p>
            <a:endParaRPr lang="en-US" sz="600" dirty="0"/>
          </a:p>
          <a:p>
            <a:r>
              <a:rPr lang="en-US" b="1" dirty="0"/>
              <a:t>Perveance (K):</a:t>
            </a:r>
            <a:r>
              <a:rPr lang="en-US" dirty="0"/>
              <a:t> Unitless measure of charge density normalized to beam energy.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6C473BF9-4894-CD4C-CD96-570245A257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531" y="1270001"/>
            <a:ext cx="6290961" cy="4690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05635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350BE-72B1-AD94-F901-AC28E29EB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Progress on PINN Surrogate Modeling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6B3001-1FF0-8337-B43D-8EDE39446845}"/>
              </a:ext>
            </a:extLst>
          </p:cNvPr>
          <p:cNvSpPr txBox="1"/>
          <p:nvPr/>
        </p:nvSpPr>
        <p:spPr>
          <a:xfrm>
            <a:off x="329535" y="1217492"/>
            <a:ext cx="60611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FIRST STEPS AT FOCUSING CHANNEL PINN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DF63163-D275-E827-1392-0835287B15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600" y="2307925"/>
            <a:ext cx="4014836" cy="77250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4E578F9-9B01-9447-F57F-30199B8780AC}"/>
              </a:ext>
            </a:extLst>
          </p:cNvPr>
          <p:cNvSpPr txBox="1"/>
          <p:nvPr/>
        </p:nvSpPr>
        <p:spPr>
          <a:xfrm>
            <a:off x="329535" y="1679157"/>
            <a:ext cx="57664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PDE describing the beam in phase space is the </a:t>
            </a:r>
            <a:r>
              <a:rPr lang="en-US" b="1" dirty="0"/>
              <a:t>Vlasov Eqn.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39D1C61-2067-E462-96CA-65EC0366E4C4}"/>
              </a:ext>
            </a:extLst>
          </p:cNvPr>
          <p:cNvSpPr txBox="1"/>
          <p:nvPr/>
        </p:nvSpPr>
        <p:spPr>
          <a:xfrm>
            <a:off x="329534" y="3113613"/>
            <a:ext cx="57664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is coupled with the Poisson Eqn. to give the space charge forces Er (K is perveance)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3B1A96E-BBA6-D1C5-5336-CC70FEE528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2833" y="3793130"/>
            <a:ext cx="1876369" cy="6758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C5163D9-EB3E-DAC2-7E11-8C08CA9F7E2D}"/>
                  </a:ext>
                </a:extLst>
              </p:cNvPr>
              <p:cNvSpPr txBox="1"/>
              <p:nvPr/>
            </p:nvSpPr>
            <p:spPr>
              <a:xfrm>
                <a:off x="329533" y="4549222"/>
                <a:ext cx="576646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Ignore space charge for now. Using this as the loss term in the PINN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as a boundary condition, a NN can be trained to represent the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C5163D9-EB3E-DAC2-7E11-8C08CA9F7E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533" y="4549222"/>
                <a:ext cx="5766465" cy="923330"/>
              </a:xfrm>
              <a:prstGeom prst="rect">
                <a:avLst/>
              </a:prstGeom>
              <a:blipFill>
                <a:blip r:embed="rId5"/>
                <a:stretch>
                  <a:fillRect l="-846" t="-3289" r="-1057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94F90E82-6978-17E2-C725-710EB1C28A7E}"/>
              </a:ext>
            </a:extLst>
          </p:cNvPr>
          <p:cNvSpPr/>
          <p:nvPr/>
        </p:nvSpPr>
        <p:spPr>
          <a:xfrm>
            <a:off x="6894654" y="5705856"/>
            <a:ext cx="4132932" cy="601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Neural network represents density at every point along focusing channel</a:t>
            </a:r>
          </a:p>
        </p:txBody>
      </p:sp>
      <p:pic>
        <p:nvPicPr>
          <p:cNvPr id="5" name="Picture 4" descr="A picture containing screenshot, text, colorfulness&#10;&#10;Description automatically generated">
            <a:extLst>
              <a:ext uri="{FF2B5EF4-FFF2-40B4-BE49-F238E27FC236}">
                <a16:creationId xmlns:a16="http://schemas.microsoft.com/office/drawing/2014/main" id="{8883A642-48A8-7503-FDAD-57935A4ADFE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522" y="1230523"/>
            <a:ext cx="4506878" cy="4396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8766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91E2F-9A29-D9D1-CD2B-16A15B0AE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Progress on PINN Surrogate Modeling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EB4F2C-7595-0B43-44D6-9CD6130B5F85}"/>
              </a:ext>
            </a:extLst>
          </p:cNvPr>
          <p:cNvSpPr txBox="1"/>
          <p:nvPr/>
        </p:nvSpPr>
        <p:spPr>
          <a:xfrm>
            <a:off x="364077" y="1918151"/>
            <a:ext cx="60611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INCLUSION OF SPACE CHARGE FORCES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EED581D-FA39-26A0-8DAC-9358EA345100}"/>
                  </a:ext>
                </a:extLst>
              </p:cNvPr>
              <p:cNvSpPr txBox="1"/>
              <p:nvPr/>
            </p:nvSpPr>
            <p:spPr>
              <a:xfrm>
                <a:off x="329535" y="2438895"/>
                <a:ext cx="5766465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Self-consistent space charge forces can be “trained” at same time as the PINN for beam density by introducing second NN that represents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Optimize parameters for both networks at the same time using the coupled loss function.</a:t>
                </a:r>
              </a:p>
              <a:p>
                <a:endParaRPr lang="en-US" dirty="0"/>
              </a:p>
              <a:p>
                <a:r>
                  <a:rPr lang="en-US" dirty="0"/>
                  <a:t>Results in the expected tune depression and nonlinear focusing forces.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EED581D-FA39-26A0-8DAC-9358EA3451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535" y="2438895"/>
                <a:ext cx="5766465" cy="2585323"/>
              </a:xfrm>
              <a:prstGeom prst="rect">
                <a:avLst/>
              </a:prstGeom>
              <a:blipFill>
                <a:blip r:embed="rId4"/>
                <a:stretch>
                  <a:fillRect l="-846" t="-1179" b="-2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E3939A90-B951-AD7E-C9D3-6D10EBB071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3283" y="676768"/>
            <a:ext cx="3014563" cy="2009709"/>
          </a:xfrm>
          <a:prstGeom prst="rect">
            <a:avLst/>
          </a:prstGeom>
        </p:spPr>
      </p:pic>
      <p:pic>
        <p:nvPicPr>
          <p:cNvPr id="14" name="Picture 13" descr="A picture containing screenshot, text, colorfulness&#10;&#10;Description automatically generated">
            <a:extLst>
              <a:ext uri="{FF2B5EF4-FFF2-40B4-BE49-F238E27FC236}">
                <a16:creationId xmlns:a16="http://schemas.microsoft.com/office/drawing/2014/main" id="{6F6BEF7A-2D1A-1910-A993-E66FFEBF956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97"/>
          <a:stretch/>
        </p:blipFill>
        <p:spPr>
          <a:xfrm>
            <a:off x="7004483" y="2775253"/>
            <a:ext cx="4123792" cy="3781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2784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3D34D-010B-B610-04E1-8FA95EAED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Progress on PINN Surrogate Modeling</a:t>
            </a:r>
          </a:p>
        </p:txBody>
      </p:sp>
      <p:pic>
        <p:nvPicPr>
          <p:cNvPr id="5" name="Content Placeholder 4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917C8078-5DA5-2C6B-FA7E-87B6585697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675" y="1271588"/>
            <a:ext cx="9178876" cy="4884737"/>
          </a:xfrm>
        </p:spPr>
      </p:pic>
    </p:spTree>
    <p:extLst>
      <p:ext uri="{BB962C8B-B14F-4D97-AF65-F5344CB8AC3E}">
        <p14:creationId xmlns:p14="http://schemas.microsoft.com/office/powerpoint/2010/main" val="40733443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52619-2A97-A51C-807E-264EF01EF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Progress on PINN Surrogate Modeling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42D6BC0-03AA-88A9-A623-51F4830473EB}"/>
              </a:ext>
            </a:extLst>
          </p:cNvPr>
          <p:cNvGrpSpPr/>
          <p:nvPr/>
        </p:nvGrpSpPr>
        <p:grpSpPr>
          <a:xfrm>
            <a:off x="4043384" y="690083"/>
            <a:ext cx="4105231" cy="3060856"/>
            <a:chOff x="493626" y="1746935"/>
            <a:chExt cx="4841854" cy="3610081"/>
          </a:xfrm>
        </p:grpSpPr>
        <p:pic>
          <p:nvPicPr>
            <p:cNvPr id="4" name="Picture 4">
              <a:extLst>
                <a:ext uri="{FF2B5EF4-FFF2-40B4-BE49-F238E27FC236}">
                  <a16:creationId xmlns:a16="http://schemas.microsoft.com/office/drawing/2014/main" id="{801219FE-A28F-7A95-512B-FA0B0F33AB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626" y="1746935"/>
              <a:ext cx="4841854" cy="36100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97A1A2D-309B-B920-8897-C389369FE5C9}"/>
                </a:ext>
              </a:extLst>
            </p:cNvPr>
            <p:cNvSpPr/>
            <p:nvPr/>
          </p:nvSpPr>
          <p:spPr>
            <a:xfrm>
              <a:off x="3789680" y="2766060"/>
              <a:ext cx="477520" cy="37338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F67B700-E8C6-ACF4-C88E-1A5A6B5C6A49}"/>
              </a:ext>
            </a:extLst>
          </p:cNvPr>
          <p:cNvCxnSpPr>
            <a:cxnSpLocks/>
          </p:cNvCxnSpPr>
          <p:nvPr/>
        </p:nvCxnSpPr>
        <p:spPr>
          <a:xfrm flipH="1">
            <a:off x="3249227" y="1944209"/>
            <a:ext cx="3480047" cy="214839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3BE4EDE-F7CF-68C4-7634-BBD319F7A4A4}"/>
              </a:ext>
            </a:extLst>
          </p:cNvPr>
          <p:cNvSpPr/>
          <p:nvPr/>
        </p:nvSpPr>
        <p:spPr>
          <a:xfrm>
            <a:off x="1127464" y="3806099"/>
            <a:ext cx="1763434" cy="3860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Particle Tracking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CEDC68A0-E669-4E03-E96F-515E6D0969C8}"/>
              </a:ext>
            </a:extLst>
          </p:cNvPr>
          <p:cNvSpPr/>
          <p:nvPr/>
        </p:nvSpPr>
        <p:spPr>
          <a:xfrm>
            <a:off x="3923589" y="3806099"/>
            <a:ext cx="3938501" cy="3860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PINN (no data): 0.007 mm-</a:t>
            </a:r>
            <a:r>
              <a:rPr lang="en-US" dirty="0" err="1"/>
              <a:t>mrad</a:t>
            </a:r>
            <a:r>
              <a:rPr lang="en-US" dirty="0"/>
              <a:t> MAE!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57914C3E-A2C4-7FC5-3BF7-8BA06EF6FE6A}"/>
              </a:ext>
            </a:extLst>
          </p:cNvPr>
          <p:cNvSpPr/>
          <p:nvPr/>
        </p:nvSpPr>
        <p:spPr>
          <a:xfrm>
            <a:off x="8435488" y="3815055"/>
            <a:ext cx="3291914" cy="3860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NN (n=32): 0.015 mm-</a:t>
            </a:r>
            <a:r>
              <a:rPr lang="en-US" dirty="0" err="1"/>
              <a:t>mrad</a:t>
            </a:r>
            <a:r>
              <a:rPr lang="en-US" dirty="0"/>
              <a:t> MSE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A3EC5169-EEFA-2F54-2AEB-7E05089F51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416" y="4225770"/>
            <a:ext cx="2909529" cy="2243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ADAEAC29-76C9-1F20-B70A-88C935E98B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8834" y="4298877"/>
            <a:ext cx="2904995" cy="2242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602B9DE-F65B-5B6C-E89F-FE849C2933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6616" y="4201076"/>
            <a:ext cx="3592445" cy="2394963"/>
          </a:xfrm>
          <a:prstGeom prst="rect">
            <a:avLst/>
          </a:prstGeom>
        </p:spPr>
      </p:pic>
      <p:sp>
        <p:nvSpPr>
          <p:cNvPr id="26" name="Explosion: 14 Points 25">
            <a:extLst>
              <a:ext uri="{FF2B5EF4-FFF2-40B4-BE49-F238E27FC236}">
                <a16:creationId xmlns:a16="http://schemas.microsoft.com/office/drawing/2014/main" id="{CE65E13F-1BF1-BB3F-E4E4-2450BA5482AD}"/>
              </a:ext>
            </a:extLst>
          </p:cNvPr>
          <p:cNvSpPr/>
          <p:nvPr/>
        </p:nvSpPr>
        <p:spPr>
          <a:xfrm rot="20982773">
            <a:off x="8098015" y="182022"/>
            <a:ext cx="4650760" cy="3060856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2x better accuracy than baseline model w/ few datapoints!</a:t>
            </a:r>
          </a:p>
        </p:txBody>
      </p:sp>
    </p:spTree>
    <p:extLst>
      <p:ext uri="{BB962C8B-B14F-4D97-AF65-F5344CB8AC3E}">
        <p14:creationId xmlns:p14="http://schemas.microsoft.com/office/powerpoint/2010/main" val="19867249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51AE5-D5CA-7830-4FA5-11A741431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Ongoing and Future Work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78FEBC-D6EA-9717-B777-4E552E46F2C9}"/>
              </a:ext>
            </a:extLst>
          </p:cNvPr>
          <p:cNvSpPr txBox="1"/>
          <p:nvPr/>
        </p:nvSpPr>
        <p:spPr>
          <a:xfrm>
            <a:off x="364077" y="1077634"/>
            <a:ext cx="60611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SURROGATE MODELING W/ LONGITUDINAL COORDINATE AND REAL-WORLD DATA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ED4353-08AD-FA3B-090C-06593B87F98D}"/>
              </a:ext>
            </a:extLst>
          </p:cNvPr>
          <p:cNvSpPr txBox="1"/>
          <p:nvPr/>
        </p:nvSpPr>
        <p:spPr>
          <a:xfrm>
            <a:off x="329535" y="1908631"/>
            <a:ext cx="57695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Next in complexity is surrogate modeling of axisymmetric bunched beams. This includes modeling longitudinal phase space which comes with some challenges related to picking colocation points.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709743A-074A-C958-E583-F9F439D54E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4348" y="406400"/>
            <a:ext cx="2916082" cy="282894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C3EC87C-2C4A-B69C-1510-9EF16C281B86}"/>
              </a:ext>
            </a:extLst>
          </p:cNvPr>
          <p:cNvSpPr txBox="1"/>
          <p:nvPr/>
        </p:nvSpPr>
        <p:spPr>
          <a:xfrm>
            <a:off x="7700769" y="3185379"/>
            <a:ext cx="387160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/>
              <a:t>USPAS Lecture Notes, Lecture 5 Beam Dynamics with Space Charge, William Barletta (2010)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70C424-6230-2CD1-117B-7F5410A547BF}"/>
              </a:ext>
            </a:extLst>
          </p:cNvPr>
          <p:cNvSpPr txBox="1"/>
          <p:nvPr/>
        </p:nvSpPr>
        <p:spPr>
          <a:xfrm>
            <a:off x="329535" y="3363484"/>
            <a:ext cx="62744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INDUCTIVE BIASES FOR ACCELERATOR MODELS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6AD5FE-15AD-BFD0-8851-B37B73AEACE7}"/>
              </a:ext>
            </a:extLst>
          </p:cNvPr>
          <p:cNvSpPr txBox="1"/>
          <p:nvPr/>
        </p:nvSpPr>
        <p:spPr>
          <a:xfrm>
            <a:off x="329535" y="3851363"/>
            <a:ext cx="66605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Neural network models of particle distributions should: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Fall off quickly away from origin with some length scale related to beam’s second order statistics.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Move by shearing and rotations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Longitudinal phase space tracks a “reference particle” who’s motion is easily calculated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Hamiltonian motion exists in phase space w/ Symplectic geometry and associated symmetries</a:t>
            </a:r>
          </a:p>
        </p:txBody>
      </p:sp>
      <p:pic>
        <p:nvPicPr>
          <p:cNvPr id="10" name="Picture 2" descr="Liouville's Theorem - My CMS">
            <a:extLst>
              <a:ext uri="{FF2B5EF4-FFF2-40B4-BE49-F238E27FC236}">
                <a16:creationId xmlns:a16="http://schemas.microsoft.com/office/drawing/2014/main" id="{C314B4DD-6DD1-67C1-FB3A-F0A9DF3C35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2498" y="3999380"/>
            <a:ext cx="2053372" cy="194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Fit 2D gaussian function to data - File Exchange - MATLAB Central">
            <a:extLst>
              <a:ext uri="{FF2B5EF4-FFF2-40B4-BE49-F238E27FC236}">
                <a16:creationId xmlns:a16="http://schemas.microsoft.com/office/drawing/2014/main" id="{4F0EDAB5-CD77-E10F-C387-B19407D932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9844" y="3688191"/>
            <a:ext cx="2654700" cy="2517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48801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94E92-5B12-A7B6-E688-54BF77393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Acknowledgments</a:t>
            </a:r>
          </a:p>
        </p:txBody>
      </p:sp>
      <p:pic>
        <p:nvPicPr>
          <p:cNvPr id="4098" name="Picture 2" descr="Auralee Linscott Edelen">
            <a:extLst>
              <a:ext uri="{FF2B5EF4-FFF2-40B4-BE49-F238E27FC236}">
                <a16:creationId xmlns:a16="http://schemas.microsoft.com/office/drawing/2014/main" id="{C5C9D556-8A80-EC14-4ED1-446569D578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2972" y="1878543"/>
            <a:ext cx="1209675" cy="120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E2C4A230-45E7-95E3-0B63-4108AD3B1012}"/>
              </a:ext>
            </a:extLst>
          </p:cNvPr>
          <p:cNvGrpSpPr/>
          <p:nvPr/>
        </p:nvGrpSpPr>
        <p:grpSpPr>
          <a:xfrm>
            <a:off x="1797264" y="1935462"/>
            <a:ext cx="2668265" cy="1209675"/>
            <a:chOff x="910170" y="1581947"/>
            <a:chExt cx="2668265" cy="1209675"/>
          </a:xfrm>
        </p:grpSpPr>
        <p:pic>
          <p:nvPicPr>
            <p:cNvPr id="4102" name="Picture 6" descr="Juan Pablo Gonzalez Aguilera">
              <a:extLst>
                <a:ext uri="{FF2B5EF4-FFF2-40B4-BE49-F238E27FC236}">
                  <a16:creationId xmlns:a16="http://schemas.microsoft.com/office/drawing/2014/main" id="{7FB6F0F1-75F0-598A-CAD7-54F33DE3C2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8760" y="1581947"/>
              <a:ext cx="1209675" cy="1209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4" name="Picture 8" descr="Young-Kee Kim">
              <a:extLst>
                <a:ext uri="{FF2B5EF4-FFF2-40B4-BE49-F238E27FC236}">
                  <a16:creationId xmlns:a16="http://schemas.microsoft.com/office/drawing/2014/main" id="{7ED46694-F911-0F92-D993-D482C39A46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0170" y="1581947"/>
              <a:ext cx="1209675" cy="1209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" name="Picture 2" descr="the cbb banner reduced in size">
            <a:extLst>
              <a:ext uri="{FF2B5EF4-FFF2-40B4-BE49-F238E27FC236}">
                <a16:creationId xmlns:a16="http://schemas.microsoft.com/office/drawing/2014/main" id="{A691CB08-2073-89E1-7DF8-F1B7BC74C1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198" y="4521064"/>
            <a:ext cx="1625919" cy="674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215B552-97CE-59DA-A382-23462183D6BE}"/>
              </a:ext>
            </a:extLst>
          </p:cNvPr>
          <p:cNvSpPr txBox="1"/>
          <p:nvPr/>
        </p:nvSpPr>
        <p:spPr>
          <a:xfrm>
            <a:off x="5701881" y="4460149"/>
            <a:ext cx="317076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100" dirty="0"/>
              <a:t>This work was supported by the U.S. National Science Foundation under Award PHY-1549132, the Center for Bright Beams. Additional support for computing resources comes from the UChicago Research Computing Center Midway3 Cluster.</a:t>
            </a:r>
          </a:p>
        </p:txBody>
      </p:sp>
      <p:pic>
        <p:nvPicPr>
          <p:cNvPr id="4108" name="Picture 12" descr="RCC Logo">
            <a:extLst>
              <a:ext uri="{FF2B5EF4-FFF2-40B4-BE49-F238E27FC236}">
                <a16:creationId xmlns:a16="http://schemas.microsoft.com/office/drawing/2014/main" id="{3DAA3068-4A1E-8BB4-9DB7-143E6EC2DF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4314" y="5536510"/>
            <a:ext cx="4521200" cy="607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C57BE0-7E5B-FA91-AD78-393CC3379A14}"/>
              </a:ext>
            </a:extLst>
          </p:cNvPr>
          <p:cNvSpPr txBox="1"/>
          <p:nvPr/>
        </p:nvSpPr>
        <p:spPr>
          <a:xfrm>
            <a:off x="1047261" y="972305"/>
            <a:ext cx="43446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UNIVERISTY OF CHICAGO</a:t>
            </a:r>
          </a:p>
          <a:p>
            <a:pPr algn="ctr"/>
            <a:r>
              <a:rPr lang="en-US" sz="2400" b="1" dirty="0"/>
              <a:t>ACCELERATOR PHYSICS GROUP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5698AF-E98D-B9E0-AEF9-96AF93F9B5C1}"/>
              </a:ext>
            </a:extLst>
          </p:cNvPr>
          <p:cNvSpPr txBox="1"/>
          <p:nvPr/>
        </p:nvSpPr>
        <p:spPr>
          <a:xfrm>
            <a:off x="6899695" y="903186"/>
            <a:ext cx="43446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SLAC ACCELERATOR MACHINE LEARNING GROUP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D009C6-7512-B3C1-8779-E1AE0C29207B}"/>
              </a:ext>
            </a:extLst>
          </p:cNvPr>
          <p:cNvSpPr txBox="1"/>
          <p:nvPr/>
        </p:nvSpPr>
        <p:spPr>
          <a:xfrm>
            <a:off x="3724274" y="3730866"/>
            <a:ext cx="43446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FUNDING SOURCES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D33477-88EC-90ED-3A6E-848F3E1F39D4}"/>
              </a:ext>
            </a:extLst>
          </p:cNvPr>
          <p:cNvSpPr txBox="1"/>
          <p:nvPr/>
        </p:nvSpPr>
        <p:spPr>
          <a:xfrm>
            <a:off x="1561509" y="3145137"/>
            <a:ext cx="1681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Young-Kee Kim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A412A5F-9DAD-663B-F285-BDD4CC409570}"/>
              </a:ext>
            </a:extLst>
          </p:cNvPr>
          <p:cNvSpPr txBox="1"/>
          <p:nvPr/>
        </p:nvSpPr>
        <p:spPr>
          <a:xfrm>
            <a:off x="3076363" y="3145137"/>
            <a:ext cx="1568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Juan Pablo Gonzalez Aguilera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8B80319-C172-9BED-2AAB-7300055DD12A}"/>
              </a:ext>
            </a:extLst>
          </p:cNvPr>
          <p:cNvSpPr txBox="1"/>
          <p:nvPr/>
        </p:nvSpPr>
        <p:spPr>
          <a:xfrm>
            <a:off x="7483481" y="3159944"/>
            <a:ext cx="15686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/>
              <a:t>Auralee</a:t>
            </a:r>
            <a:r>
              <a:rPr lang="en-US" sz="1400" dirty="0"/>
              <a:t> Edelen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B9FE69D-CE12-2712-C680-DED685ED00A6}"/>
              </a:ext>
            </a:extLst>
          </p:cNvPr>
          <p:cNvSpPr txBox="1"/>
          <p:nvPr/>
        </p:nvSpPr>
        <p:spPr>
          <a:xfrm>
            <a:off x="9091924" y="3159944"/>
            <a:ext cx="15686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Ryan Roussel</a:t>
            </a:r>
          </a:p>
        </p:txBody>
      </p:sp>
      <p:pic>
        <p:nvPicPr>
          <p:cNvPr id="1026" name="Picture 2" descr="Image preview">
            <a:extLst>
              <a:ext uri="{FF2B5EF4-FFF2-40B4-BE49-F238E27FC236}">
                <a16:creationId xmlns:a16="http://schemas.microsoft.com/office/drawing/2014/main" id="{B1E8C5E6-793C-4F0D-49C0-328F745395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78" b="19269"/>
          <a:stretch/>
        </p:blipFill>
        <p:spPr bwMode="auto">
          <a:xfrm>
            <a:off x="9357766" y="1878543"/>
            <a:ext cx="1036970" cy="1224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30002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2B976-C428-B0EF-5FEA-5FA5F9304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PINNs for Accelerator Physics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31881B-B576-427F-159B-E07F206136BB}"/>
              </a:ext>
            </a:extLst>
          </p:cNvPr>
          <p:cNvSpPr txBox="1"/>
          <p:nvPr/>
        </p:nvSpPr>
        <p:spPr>
          <a:xfrm>
            <a:off x="2540759" y="2828835"/>
            <a:ext cx="7131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BACKUP SLIDES</a:t>
            </a:r>
          </a:p>
        </p:txBody>
      </p:sp>
    </p:spTree>
    <p:extLst>
      <p:ext uri="{BB962C8B-B14F-4D97-AF65-F5344CB8AC3E}">
        <p14:creationId xmlns:p14="http://schemas.microsoft.com/office/powerpoint/2010/main" val="754910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CD0BA-4D74-421C-C538-8D8615489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Uniform Focusing Channel Extras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FEBBAB-EE36-8116-D274-A27617D694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274" y="4265660"/>
            <a:ext cx="4224778" cy="16710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3D88DE6-2A7D-E67F-9CB5-B702672F305B}"/>
              </a:ext>
            </a:extLst>
          </p:cNvPr>
          <p:cNvSpPr txBox="1"/>
          <p:nvPr/>
        </p:nvSpPr>
        <p:spPr>
          <a:xfrm>
            <a:off x="316772" y="1156333"/>
            <a:ext cx="60611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UNIFORM FOCUSING CHANNEL BASICS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D6D1771-B581-53FB-F54D-684247C2364E}"/>
                  </a:ext>
                </a:extLst>
              </p:cNvPr>
              <p:cNvSpPr txBox="1"/>
              <p:nvPr/>
            </p:nvSpPr>
            <p:spPr>
              <a:xfrm>
                <a:off x="316772" y="1617998"/>
                <a:ext cx="5779228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The envelope of the particle beam oscillates with wavevector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that depends on focusing strength and beam longitudinal momentum.</a:t>
                </a:r>
              </a:p>
              <a:p>
                <a:endParaRPr lang="en-US" dirty="0"/>
              </a:p>
              <a:p>
                <a:r>
                  <a:rPr lang="en-US" dirty="0"/>
                  <a:t>If beam density is constant along phase space trajectories, the density will not change. The beam is </a:t>
                </a:r>
                <a:r>
                  <a:rPr lang="en-US" b="1" dirty="0"/>
                  <a:t>“matched” </a:t>
                </a:r>
                <a:r>
                  <a:rPr lang="en-US" dirty="0"/>
                  <a:t>to the channel.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D6D1771-B581-53FB-F54D-684247C236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772" y="1617998"/>
                <a:ext cx="5779228" cy="2031325"/>
              </a:xfrm>
              <a:prstGeom prst="rect">
                <a:avLst/>
              </a:prstGeom>
              <a:blipFill>
                <a:blip r:embed="rId4"/>
                <a:stretch>
                  <a:fillRect l="-949" t="-1497" b="-3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Physics 235 Chapter 3 - 1 - Chapter 3 Oscillations In this Chapter  different types of oscillations will be discussed. A part">
            <a:extLst>
              <a:ext uri="{FF2B5EF4-FFF2-40B4-BE49-F238E27FC236}">
                <a16:creationId xmlns:a16="http://schemas.microsoft.com/office/drawing/2014/main" id="{6DB5D0BB-4727-7DD5-9B26-50104C8B12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1052" y="4325817"/>
            <a:ext cx="2046183" cy="1417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F61D7B85-C806-5CBE-06CC-FC882674CC03}"/>
              </a:ext>
            </a:extLst>
          </p:cNvPr>
          <p:cNvSpPr/>
          <p:nvPr/>
        </p:nvSpPr>
        <p:spPr>
          <a:xfrm>
            <a:off x="5260921" y="4802084"/>
            <a:ext cx="270510" cy="5486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1AD83E0-88B3-BFB1-63CD-F8B11EB4657F}"/>
              </a:ext>
            </a:extLst>
          </p:cNvPr>
          <p:cNvSpPr/>
          <p:nvPr/>
        </p:nvSpPr>
        <p:spPr>
          <a:xfrm>
            <a:off x="4615888" y="5833900"/>
            <a:ext cx="1560576" cy="39226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Matched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A6E8C31-25D0-DBAD-D661-81B4B15A3CC6}"/>
              </a:ext>
            </a:extLst>
          </p:cNvPr>
          <p:cNvSpPr/>
          <p:nvPr/>
        </p:nvSpPr>
        <p:spPr>
          <a:xfrm>
            <a:off x="4612767" y="5833900"/>
            <a:ext cx="1560576" cy="3922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Unmatched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FB4F148-1E68-BFD0-6C89-2654292F4E13}"/>
              </a:ext>
            </a:extLst>
          </p:cNvPr>
          <p:cNvSpPr/>
          <p:nvPr/>
        </p:nvSpPr>
        <p:spPr>
          <a:xfrm>
            <a:off x="5126355" y="4953000"/>
            <a:ext cx="533400" cy="25717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A42CC50-FD89-5455-3D0D-331477F18F24}"/>
              </a:ext>
            </a:extLst>
          </p:cNvPr>
          <p:cNvSpPr txBox="1"/>
          <p:nvPr/>
        </p:nvSpPr>
        <p:spPr>
          <a:xfrm>
            <a:off x="6594351" y="1156333"/>
            <a:ext cx="53793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EFFECTS OF SPACE CHARGE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08D5066-BA0F-48CF-6F19-A506AC190BBD}"/>
              </a:ext>
            </a:extLst>
          </p:cNvPr>
          <p:cNvSpPr txBox="1"/>
          <p:nvPr/>
        </p:nvSpPr>
        <p:spPr>
          <a:xfrm>
            <a:off x="6577833" y="1617998"/>
            <a:ext cx="523717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Linear space charge forces oppose focusing and result in smaller “depressed” wavevector.</a:t>
            </a:r>
          </a:p>
          <a:p>
            <a:endParaRPr lang="en-US" dirty="0"/>
          </a:p>
          <a:p>
            <a:r>
              <a:rPr lang="en-US" dirty="0"/>
              <a:t>Nonlinear forces cause particles at different amplitudes to experience different periods of oscillation. Results in emittance growth. In extreme cases results in “filamentation.”</a:t>
            </a:r>
          </a:p>
        </p:txBody>
      </p:sp>
      <p:pic>
        <p:nvPicPr>
          <p:cNvPr id="14" name="Picture 2" descr="Physics 235 Chapter 3 - 1 - Chapter 3 Oscillations In this Chapter  different types of oscillations will be discussed. A part">
            <a:extLst>
              <a:ext uri="{FF2B5EF4-FFF2-40B4-BE49-F238E27FC236}">
                <a16:creationId xmlns:a16="http://schemas.microsoft.com/office/drawing/2014/main" id="{F5AB203F-6CF1-1361-5CC9-906527A7C4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636" y="4291542"/>
            <a:ext cx="2023290" cy="1401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FC5CFF8A-2520-C6ED-15BF-A96C90C71CF3}"/>
              </a:ext>
            </a:extLst>
          </p:cNvPr>
          <p:cNvSpPr/>
          <p:nvPr/>
        </p:nvSpPr>
        <p:spPr>
          <a:xfrm>
            <a:off x="7725263" y="4946929"/>
            <a:ext cx="133752" cy="1662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94B5917-ADE1-FB94-18A5-32F695835C30}"/>
              </a:ext>
            </a:extLst>
          </p:cNvPr>
          <p:cNvGrpSpPr/>
          <p:nvPr/>
        </p:nvGrpSpPr>
        <p:grpSpPr>
          <a:xfrm>
            <a:off x="7639952" y="4946929"/>
            <a:ext cx="304374" cy="166248"/>
            <a:chOff x="7846798" y="5030193"/>
            <a:chExt cx="360219" cy="16813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97C633FE-1F91-04CE-F373-2FDD61A949A2}"/>
                </a:ext>
              </a:extLst>
            </p:cNvPr>
            <p:cNvSpPr/>
            <p:nvPr/>
          </p:nvSpPr>
          <p:spPr>
            <a:xfrm>
              <a:off x="7846798" y="5030193"/>
              <a:ext cx="158289" cy="16813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CBBD748F-97B7-939D-5B73-427905DDE100}"/>
                </a:ext>
              </a:extLst>
            </p:cNvPr>
            <p:cNvSpPr/>
            <p:nvPr/>
          </p:nvSpPr>
          <p:spPr>
            <a:xfrm>
              <a:off x="8048728" y="5030193"/>
              <a:ext cx="158289" cy="16813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5BA1B77-C1F8-47E2-E8C7-BBD39C6B1BC4}"/>
              </a:ext>
            </a:extLst>
          </p:cNvPr>
          <p:cNvGrpSpPr/>
          <p:nvPr/>
        </p:nvGrpSpPr>
        <p:grpSpPr>
          <a:xfrm>
            <a:off x="7554639" y="4946929"/>
            <a:ext cx="475000" cy="166248"/>
            <a:chOff x="7745833" y="5030193"/>
            <a:chExt cx="562149" cy="16813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C48EE978-A7EE-501C-23FB-13CFB9A75D88}"/>
                </a:ext>
              </a:extLst>
            </p:cNvPr>
            <p:cNvSpPr/>
            <p:nvPr/>
          </p:nvSpPr>
          <p:spPr>
            <a:xfrm>
              <a:off x="7745833" y="5030193"/>
              <a:ext cx="158289" cy="16813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9895AAE5-271B-E57A-D0C3-A7A3E42AF6DB}"/>
                </a:ext>
              </a:extLst>
            </p:cNvPr>
            <p:cNvSpPr/>
            <p:nvPr/>
          </p:nvSpPr>
          <p:spPr>
            <a:xfrm>
              <a:off x="8149693" y="5030193"/>
              <a:ext cx="158289" cy="16813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858643C-5E7C-1C6C-24DA-BC344518EC2D}"/>
              </a:ext>
            </a:extLst>
          </p:cNvPr>
          <p:cNvGrpSpPr/>
          <p:nvPr/>
        </p:nvGrpSpPr>
        <p:grpSpPr>
          <a:xfrm>
            <a:off x="7469325" y="4946929"/>
            <a:ext cx="645628" cy="166248"/>
            <a:chOff x="7644868" y="5030193"/>
            <a:chExt cx="764079" cy="16813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BE69C38B-7AFA-93CE-A01F-4AB3EEE885B4}"/>
                </a:ext>
              </a:extLst>
            </p:cNvPr>
            <p:cNvSpPr/>
            <p:nvPr/>
          </p:nvSpPr>
          <p:spPr>
            <a:xfrm>
              <a:off x="7644868" y="5030193"/>
              <a:ext cx="158289" cy="16813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190A1183-536E-4171-1C82-A99DAC99853D}"/>
                </a:ext>
              </a:extLst>
            </p:cNvPr>
            <p:cNvSpPr/>
            <p:nvPr/>
          </p:nvSpPr>
          <p:spPr>
            <a:xfrm>
              <a:off x="8250658" y="5030193"/>
              <a:ext cx="158289" cy="16813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: Rounded Corners 26">
                <a:extLst>
                  <a:ext uri="{FF2B5EF4-FFF2-40B4-BE49-F238E27FC236}">
                    <a16:creationId xmlns:a16="http://schemas.microsoft.com/office/drawing/2014/main" id="{4A0B5C11-73FE-B623-85F2-A200362C5EB0}"/>
                  </a:ext>
                </a:extLst>
              </p:cNvPr>
              <p:cNvSpPr/>
              <p:nvPr/>
            </p:nvSpPr>
            <p:spPr>
              <a:xfrm>
                <a:off x="7603075" y="6079884"/>
                <a:ext cx="3571951" cy="392264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Depressed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and Nonlinear Forces</a:t>
                </a:r>
              </a:p>
            </p:txBody>
          </p:sp>
        </mc:Choice>
        <mc:Fallback xmlns="">
          <p:sp>
            <p:nvSpPr>
              <p:cNvPr id="27" name="Rectangle: Rounded Corners 26">
                <a:extLst>
                  <a:ext uri="{FF2B5EF4-FFF2-40B4-BE49-F238E27FC236}">
                    <a16:creationId xmlns:a16="http://schemas.microsoft.com/office/drawing/2014/main" id="{4A0B5C11-73FE-B623-85F2-A200362C5E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3075" y="6079884"/>
                <a:ext cx="3571951" cy="392264"/>
              </a:xfrm>
              <a:prstGeom prst="roundRect">
                <a:avLst/>
              </a:prstGeom>
              <a:blipFill>
                <a:blip r:embed="rId6"/>
                <a:stretch>
                  <a:fillRect t="-2985" b="-194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96443877-0ACF-60A0-2383-CE9B3105F54A}"/>
              </a:ext>
            </a:extLst>
          </p:cNvPr>
          <p:cNvSpPr txBox="1"/>
          <p:nvPr/>
        </p:nvSpPr>
        <p:spPr>
          <a:xfrm>
            <a:off x="218333" y="5956177"/>
            <a:ext cx="326116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dirty="0">
                <a:effectLst/>
              </a:rPr>
              <a:t>Reiser, Martin. </a:t>
            </a:r>
            <a:r>
              <a:rPr lang="en-US" sz="700" i="1" dirty="0">
                <a:effectLst/>
              </a:rPr>
              <a:t>Theory and Design of Charged Particle Beams</a:t>
            </a:r>
            <a:r>
              <a:rPr lang="en-US" sz="700" dirty="0">
                <a:effectLst/>
              </a:rPr>
              <a:t>, n.d.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C9F4167-8BD7-494B-0206-5F379F5CD18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18393" y="4160358"/>
            <a:ext cx="3055274" cy="1739389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BA25D90B-585E-9A0C-4EC0-374F1AC7BC74}"/>
              </a:ext>
            </a:extLst>
          </p:cNvPr>
          <p:cNvSpPr txBox="1"/>
          <p:nvPr/>
        </p:nvSpPr>
        <p:spPr>
          <a:xfrm>
            <a:off x="9308686" y="3870834"/>
            <a:ext cx="25839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Tecker</a:t>
            </a:r>
            <a:r>
              <a:rPr lang="en-US" sz="7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F. (2021). Injection and Extraction. </a:t>
            </a:r>
            <a:r>
              <a:rPr lang="en-US" sz="700" b="0" i="1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arXiv</a:t>
            </a:r>
            <a:r>
              <a:rPr lang="en-US" sz="7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preprint arXiv:2108.11160</a:t>
            </a:r>
            <a:r>
              <a:rPr lang="en-US" sz="7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</a:t>
            </a:r>
            <a:endParaRPr lang="en-US" sz="700" dirty="0"/>
          </a:p>
        </p:txBody>
      </p:sp>
    </p:spTree>
    <p:extLst>
      <p:ext uri="{BB962C8B-B14F-4D97-AF65-F5344CB8AC3E}">
        <p14:creationId xmlns:p14="http://schemas.microsoft.com/office/powerpoint/2010/main" val="1178574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1100000">
                                      <p:cBhvr>
                                        <p:cTn id="2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600000">
                                      <p:cBhvr>
                                        <p:cTn id="2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19D51-0521-111A-36F8-84D46777B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60" y="141842"/>
            <a:ext cx="10904517" cy="623702"/>
          </a:xfrm>
        </p:spPr>
        <p:txBody>
          <a:bodyPr>
            <a:normAutofit fontScale="90000"/>
          </a:bodyPr>
          <a:lstStyle/>
          <a:p>
            <a:r>
              <a:rPr lang="en-US" dirty="0"/>
              <a:t>Surrogate Models – Fast, Differentiable, Data-Driven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B474B8-0EA3-F2DB-B494-56CE714888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73"/>
          <a:stretch/>
        </p:blipFill>
        <p:spPr>
          <a:xfrm>
            <a:off x="2200056" y="1178381"/>
            <a:ext cx="7791887" cy="28419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445B7447-5CBD-6B57-6449-88CDA8D254D4}"/>
              </a:ext>
            </a:extLst>
          </p:cNvPr>
          <p:cNvGrpSpPr/>
          <p:nvPr/>
        </p:nvGrpSpPr>
        <p:grpSpPr>
          <a:xfrm>
            <a:off x="2200055" y="4932729"/>
            <a:ext cx="7791887" cy="1107996"/>
            <a:chOff x="2200055" y="4345497"/>
            <a:chExt cx="7581507" cy="110799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A5FFB43-858C-EEB0-6530-4D21310BCB40}"/>
                </a:ext>
              </a:extLst>
            </p:cNvPr>
            <p:cNvSpPr txBox="1"/>
            <p:nvPr/>
          </p:nvSpPr>
          <p:spPr>
            <a:xfrm>
              <a:off x="2200056" y="4345497"/>
              <a:ext cx="33807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SURROGATE MODEL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72F3806-0BEC-DF91-3C39-103B53BEECC1}"/>
                </a:ext>
              </a:extLst>
            </p:cNvPr>
            <p:cNvSpPr txBox="1"/>
            <p:nvPr/>
          </p:nvSpPr>
          <p:spPr>
            <a:xfrm>
              <a:off x="2200055" y="4807162"/>
              <a:ext cx="758150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 </a:t>
              </a:r>
              <a:r>
                <a:rPr lang="en-US" dirty="0" err="1"/>
                <a:t>blackbox</a:t>
              </a:r>
              <a:r>
                <a:rPr lang="en-US" dirty="0"/>
                <a:t> model mapping system inputs to outputs. Often used when the exact workings of the system are difficult to know or expensive to calculate.</a:t>
              </a: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D4C79534-D0FE-8B91-FAFC-1343956820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4499"/>
          <a:stretch/>
        </p:blipFill>
        <p:spPr>
          <a:xfrm>
            <a:off x="1537908" y="3702775"/>
            <a:ext cx="3999410" cy="9991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7298B90-A4B9-0A50-9D6B-CCD170E26704}"/>
              </a:ext>
            </a:extLst>
          </p:cNvPr>
          <p:cNvSpPr txBox="1"/>
          <p:nvPr/>
        </p:nvSpPr>
        <p:spPr>
          <a:xfrm>
            <a:off x="6451134" y="4063823"/>
            <a:ext cx="3934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Gupta, L., Edelen, A., </a:t>
            </a:r>
            <a:r>
              <a:rPr lang="en-US" sz="9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Neveu</a:t>
            </a:r>
            <a:r>
              <a:rPr lang="en-US" sz="9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N., Mishra, A., Mayes, C., &amp; Kim, Y. K. (2021). </a:t>
            </a:r>
            <a:r>
              <a:rPr lang="en-US" sz="9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Machine Learning: Science and Technology</a:t>
            </a:r>
            <a:r>
              <a:rPr lang="en-US" sz="9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US" sz="9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2</a:t>
            </a:r>
            <a:r>
              <a:rPr lang="en-US" sz="9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(4), 045025.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8814839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46BBE-80BD-A39B-9EE8-F1922A492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Varying PINN Knobs</a:t>
            </a:r>
          </a:p>
        </p:txBody>
      </p:sp>
      <p:pic>
        <p:nvPicPr>
          <p:cNvPr id="9" name="Content Placeholder 8" descr="A picture containing text, screenshot, colorfulness&#10;&#10;Description automatically generated">
            <a:extLst>
              <a:ext uri="{FF2B5EF4-FFF2-40B4-BE49-F238E27FC236}">
                <a16:creationId xmlns:a16="http://schemas.microsoft.com/office/drawing/2014/main" id="{56CDD772-2EF2-71B6-BB3E-FEF3458079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141" y="1499975"/>
            <a:ext cx="6641944" cy="4427962"/>
          </a:xfrm>
        </p:spPr>
      </p:pic>
    </p:spTree>
    <p:extLst>
      <p:ext uri="{BB962C8B-B14F-4D97-AF65-F5344CB8AC3E}">
        <p14:creationId xmlns:p14="http://schemas.microsoft.com/office/powerpoint/2010/main" val="20918659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A3B02-DCBA-DB9A-CF2E-FEA3D4D91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Varying PINN Knobs</a:t>
            </a:r>
          </a:p>
        </p:txBody>
      </p:sp>
      <p:pic>
        <p:nvPicPr>
          <p:cNvPr id="9" name="Content Placeholder 8" descr="A picture containing text, screenshot, colorfulness, diagram&#10;&#10;Description automatically generated">
            <a:extLst>
              <a:ext uri="{FF2B5EF4-FFF2-40B4-BE49-F238E27FC236}">
                <a16:creationId xmlns:a16="http://schemas.microsoft.com/office/drawing/2014/main" id="{50CFA5C3-6989-DC52-D4EE-F60CF76F00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544" y="1286910"/>
            <a:ext cx="7281138" cy="4854092"/>
          </a:xfrm>
        </p:spPr>
      </p:pic>
    </p:spTree>
    <p:extLst>
      <p:ext uri="{BB962C8B-B14F-4D97-AF65-F5344CB8AC3E}">
        <p14:creationId xmlns:p14="http://schemas.microsoft.com/office/powerpoint/2010/main" val="35740363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1C143-319E-A119-DD2F-65E28EAE5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61" y="141842"/>
            <a:ext cx="11198132" cy="623702"/>
          </a:xfrm>
        </p:spPr>
        <p:txBody>
          <a:bodyPr>
            <a:normAutofit fontScale="90000"/>
          </a:bodyPr>
          <a:lstStyle/>
          <a:p>
            <a:r>
              <a:rPr lang="en-US" dirty="0"/>
              <a:t>Surrogate Models – Fast, Differentiable, Data-Driven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2046803-1F18-D9BD-34F2-0F5F9521593A}"/>
              </a:ext>
            </a:extLst>
          </p:cNvPr>
          <p:cNvSpPr/>
          <p:nvPr/>
        </p:nvSpPr>
        <p:spPr>
          <a:xfrm>
            <a:off x="260060" y="866163"/>
            <a:ext cx="3665989" cy="5534637"/>
          </a:xfrm>
          <a:prstGeom prst="roundRect">
            <a:avLst>
              <a:gd name="adj" fmla="val 93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1119591-F77B-73CD-FC7E-E838923D11EA}"/>
              </a:ext>
            </a:extLst>
          </p:cNvPr>
          <p:cNvSpPr/>
          <p:nvPr/>
        </p:nvSpPr>
        <p:spPr>
          <a:xfrm>
            <a:off x="4200088" y="866163"/>
            <a:ext cx="3791824" cy="5534637"/>
          </a:xfrm>
          <a:prstGeom prst="roundRect">
            <a:avLst>
              <a:gd name="adj" fmla="val 93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CE78734-8F64-A7B5-5446-EE92CE0F7F46}"/>
              </a:ext>
            </a:extLst>
          </p:cNvPr>
          <p:cNvSpPr/>
          <p:nvPr/>
        </p:nvSpPr>
        <p:spPr>
          <a:xfrm>
            <a:off x="8265951" y="866163"/>
            <a:ext cx="3665989" cy="5534637"/>
          </a:xfrm>
          <a:prstGeom prst="roundRect">
            <a:avLst>
              <a:gd name="adj" fmla="val 79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65ED95-0E02-C1CC-5085-5B9D8418A0E2}"/>
              </a:ext>
            </a:extLst>
          </p:cNvPr>
          <p:cNvSpPr txBox="1"/>
          <p:nvPr/>
        </p:nvSpPr>
        <p:spPr>
          <a:xfrm>
            <a:off x="536895" y="1040235"/>
            <a:ext cx="1711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SPEED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F6E50D-E308-7DAF-6183-202A8B65107C}"/>
              </a:ext>
            </a:extLst>
          </p:cNvPr>
          <p:cNvSpPr txBox="1"/>
          <p:nvPr/>
        </p:nvSpPr>
        <p:spPr>
          <a:xfrm>
            <a:off x="4510479" y="1040234"/>
            <a:ext cx="2494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GRADIENT INFO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85879D-1453-CC32-F4AC-2030E1CD405B}"/>
              </a:ext>
            </a:extLst>
          </p:cNvPr>
          <p:cNvSpPr txBox="1"/>
          <p:nvPr/>
        </p:nvSpPr>
        <p:spPr>
          <a:xfrm>
            <a:off x="8484063" y="1040233"/>
            <a:ext cx="2494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DATA-DRIVEN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4B99E78-A9E4-4D69-134E-ECFDBD190460}"/>
                  </a:ext>
                </a:extLst>
              </p:cNvPr>
              <p:cNvSpPr txBox="1"/>
              <p:nvPr/>
            </p:nvSpPr>
            <p:spPr>
              <a:xfrm>
                <a:off x="536896" y="1501898"/>
                <a:ext cx="3070371" cy="13619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sz="1400" dirty="0"/>
                  <a:t>Physics-based simulations are expensive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sz="1400" dirty="0"/>
                  <a:t>Efficiently query precalculated results over wide range of parameters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en-US" sz="1400" dirty="0"/>
                  <a:t> speedup</a:t>
                </a:r>
              </a:p>
              <a:p>
                <a:pPr algn="just"/>
                <a:endParaRPr lang="en-US" sz="105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4B99E78-A9E4-4D69-134E-ECFDBD1904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896" y="1501898"/>
                <a:ext cx="3070371" cy="1361911"/>
              </a:xfrm>
              <a:prstGeom prst="rect">
                <a:avLst/>
              </a:prstGeom>
              <a:blipFill>
                <a:blip r:embed="rId3"/>
                <a:stretch>
                  <a:fillRect l="-198" t="-446" r="-1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61FE856D-8793-2DC8-6657-D748A4A5356C}"/>
              </a:ext>
            </a:extLst>
          </p:cNvPr>
          <p:cNvSpPr txBox="1"/>
          <p:nvPr/>
        </p:nvSpPr>
        <p:spPr>
          <a:xfrm>
            <a:off x="4510479" y="1491683"/>
            <a:ext cx="308714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Many existing codes are incompatible with auto-diff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Surrogate models inherently make gradient calculations easy (IE neural nets)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Training surrogates may be less costly than re-engineering existing tools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DD08E18-D72F-8EBB-89F9-33E16E94A5B5}"/>
              </a:ext>
            </a:extLst>
          </p:cNvPr>
          <p:cNvSpPr txBox="1"/>
          <p:nvPr/>
        </p:nvSpPr>
        <p:spPr>
          <a:xfrm>
            <a:off x="8484063" y="1501898"/>
            <a:ext cx="308714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Physics-based simulation tools have difficulty incorporating real-world data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Surrogates treat data from machine and simulation on “same level”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Naturally combine types of data to produce better model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38DE4F1-BC6E-E367-387A-23A0BFA1C2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336" y="3246009"/>
            <a:ext cx="2961489" cy="23080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7C026A4-7218-CAD5-E35C-EC467080E8A9}"/>
                  </a:ext>
                </a:extLst>
              </p:cNvPr>
              <p:cNvSpPr txBox="1"/>
              <p:nvPr/>
            </p:nvSpPr>
            <p:spPr>
              <a:xfrm>
                <a:off x="591336" y="5629989"/>
                <a:ext cx="2961489" cy="375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/>
                  <a:t>Optimization Sped up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𝟔</m:t>
                        </m:r>
                      </m:sup>
                    </m:sSup>
                  </m:oMath>
                </a14:m>
                <a:r>
                  <a:rPr lang="en-US" b="1" dirty="0"/>
                  <a:t>x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7C026A4-7218-CAD5-E35C-EC467080E8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336" y="5629989"/>
                <a:ext cx="2961489" cy="375552"/>
              </a:xfrm>
              <a:prstGeom prst="rect">
                <a:avLst/>
              </a:prstGeom>
              <a:blipFill>
                <a:blip r:embed="rId5"/>
                <a:stretch>
                  <a:fillRect t="-8197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3F6BFDF2-9814-9262-665C-193321047153}"/>
              </a:ext>
            </a:extLst>
          </p:cNvPr>
          <p:cNvSpPr txBox="1"/>
          <p:nvPr/>
        </p:nvSpPr>
        <p:spPr>
          <a:xfrm rot="16200000">
            <a:off x="2486857" y="4251947"/>
            <a:ext cx="245089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dirty="0">
                <a:effectLst/>
              </a:rPr>
              <a:t>Edelen, A., </a:t>
            </a:r>
            <a:r>
              <a:rPr lang="en-US" sz="700" dirty="0" err="1">
                <a:effectLst/>
              </a:rPr>
              <a:t>Neveu</a:t>
            </a:r>
            <a:r>
              <a:rPr lang="en-US" sz="700" dirty="0">
                <a:effectLst/>
              </a:rPr>
              <a:t>, N., Frey, M., Huber, Y., Mayes, C., &amp; </a:t>
            </a:r>
            <a:r>
              <a:rPr lang="en-US" sz="700" dirty="0" err="1">
                <a:effectLst/>
              </a:rPr>
              <a:t>Adelmann</a:t>
            </a:r>
            <a:r>
              <a:rPr lang="en-US" sz="700" dirty="0">
                <a:effectLst/>
              </a:rPr>
              <a:t>, A. (2020). </a:t>
            </a:r>
            <a:r>
              <a:rPr lang="en-US" sz="700" i="1" dirty="0">
                <a:effectLst/>
              </a:rPr>
              <a:t>PRAB</a:t>
            </a:r>
            <a:r>
              <a:rPr lang="en-US" sz="700" dirty="0">
                <a:effectLst/>
              </a:rPr>
              <a:t>, </a:t>
            </a:r>
            <a:r>
              <a:rPr lang="en-US" sz="700" i="1" dirty="0">
                <a:effectLst/>
              </a:rPr>
              <a:t>23</a:t>
            </a:r>
            <a:r>
              <a:rPr lang="en-US" sz="700" dirty="0">
                <a:effectLst/>
              </a:rPr>
              <a:t>(4), 044601.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53E3E809-0957-0EDB-741F-39642DF3DE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68981" y="3420545"/>
            <a:ext cx="2961489" cy="20684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9D4A16A8-D0B1-77B2-8F76-4DE0C74E73F2}"/>
              </a:ext>
            </a:extLst>
          </p:cNvPr>
          <p:cNvSpPr txBox="1"/>
          <p:nvPr/>
        </p:nvSpPr>
        <p:spPr>
          <a:xfrm>
            <a:off x="4615255" y="5579933"/>
            <a:ext cx="29614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Phase Space Reconstruction by Differentiable Modeling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CAB2659-9B33-9066-D8F9-08E11986A754}"/>
              </a:ext>
            </a:extLst>
          </p:cNvPr>
          <p:cNvSpPr txBox="1"/>
          <p:nvPr/>
        </p:nvSpPr>
        <p:spPr>
          <a:xfrm rot="16200000">
            <a:off x="6574544" y="4137373"/>
            <a:ext cx="2304765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Roussel, R., Edelen, A., Mayes, C., Ratner, D., Gonzalez-Aguilera, J. P., Kim, S., ... &amp; Power, J. (2022)..</a:t>
            </a:r>
            <a:endParaRPr lang="en-US" sz="700" dirty="0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E3537E92-0D79-7405-58EF-D4C4793B9B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25064" y="3363494"/>
            <a:ext cx="2205145" cy="20276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1C4E49E1-A821-2EE8-F21A-A15B30729E74}"/>
              </a:ext>
            </a:extLst>
          </p:cNvPr>
          <p:cNvSpPr txBox="1"/>
          <p:nvPr/>
        </p:nvSpPr>
        <p:spPr>
          <a:xfrm>
            <a:off x="8639175" y="5441433"/>
            <a:ext cx="29614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Incorporating Data from SLAC into Model of Longitudinal Phase Space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4369057-85C5-CC11-8361-A1F189EA76B2}"/>
              </a:ext>
            </a:extLst>
          </p:cNvPr>
          <p:cNvSpPr txBox="1"/>
          <p:nvPr/>
        </p:nvSpPr>
        <p:spPr>
          <a:xfrm rot="16200000">
            <a:off x="10195537" y="4180505"/>
            <a:ext cx="230801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Emma, C., Edelen, A., Hogan, M. J., O’Shea, B., White, G., &amp; </a:t>
            </a:r>
            <a:r>
              <a:rPr lang="en-US" sz="7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Yakimenko</a:t>
            </a:r>
            <a:r>
              <a:rPr lang="en-US" sz="7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V. (2018). </a:t>
            </a:r>
            <a:r>
              <a:rPr lang="en-US" sz="7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PRAB</a:t>
            </a:r>
            <a:r>
              <a:rPr lang="en-US" sz="7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US" sz="7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21</a:t>
            </a:r>
            <a:r>
              <a:rPr lang="en-US" sz="7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(11),.</a:t>
            </a:r>
            <a:endParaRPr lang="en-US" sz="700" dirty="0"/>
          </a:p>
        </p:txBody>
      </p:sp>
    </p:spTree>
    <p:extLst>
      <p:ext uri="{BB962C8B-B14F-4D97-AF65-F5344CB8AC3E}">
        <p14:creationId xmlns:p14="http://schemas.microsoft.com/office/powerpoint/2010/main" val="811461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9A879-B589-2907-CA9F-FBB160ECF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60" y="141842"/>
            <a:ext cx="10988407" cy="623702"/>
          </a:xfrm>
        </p:spPr>
        <p:txBody>
          <a:bodyPr>
            <a:normAutofit fontScale="90000"/>
          </a:bodyPr>
          <a:lstStyle/>
          <a:p>
            <a:r>
              <a:rPr lang="en-US" dirty="0"/>
              <a:t>Surrogate Models – Fast, Differentiable, Data-Driven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82D36B3-AD94-0322-11BB-B4C1BF8855AB}"/>
              </a:ext>
            </a:extLst>
          </p:cNvPr>
          <p:cNvGrpSpPr/>
          <p:nvPr/>
        </p:nvGrpSpPr>
        <p:grpSpPr>
          <a:xfrm>
            <a:off x="2200055" y="3478928"/>
            <a:ext cx="7791887" cy="1384995"/>
            <a:chOff x="2200055" y="4345497"/>
            <a:chExt cx="7581507" cy="138499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37ACEF8-EAFD-4F9E-3F10-A27E20318A17}"/>
                </a:ext>
              </a:extLst>
            </p:cNvPr>
            <p:cNvSpPr txBox="1"/>
            <p:nvPr/>
          </p:nvSpPr>
          <p:spPr>
            <a:xfrm>
              <a:off x="2200056" y="4345497"/>
              <a:ext cx="33807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THE PROBLEM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FD95B18-AC0F-EC9E-725C-9E0B5D1B7378}"/>
                </a:ext>
              </a:extLst>
            </p:cNvPr>
            <p:cNvSpPr txBox="1"/>
            <p:nvPr/>
          </p:nvSpPr>
          <p:spPr>
            <a:xfrm>
              <a:off x="2200055" y="4807162"/>
              <a:ext cx="758150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The (relative) difficulty of acquiring data for accelerator physics problems makes building surrogate models hard. Simulation tools are </a:t>
              </a:r>
              <a:r>
                <a:rPr lang="en-US" b="1" dirty="0"/>
                <a:t>expensive</a:t>
              </a:r>
              <a:r>
                <a:rPr lang="en-US" dirty="0"/>
                <a:t> and data collection at real machines is even more expensive.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C14A1BF4-FB74-C450-7602-5EC4445A35C2}"/>
              </a:ext>
            </a:extLst>
          </p:cNvPr>
          <p:cNvGrpSpPr/>
          <p:nvPr/>
        </p:nvGrpSpPr>
        <p:grpSpPr>
          <a:xfrm>
            <a:off x="2200055" y="4993571"/>
            <a:ext cx="7791887" cy="1384995"/>
            <a:chOff x="2200055" y="4345497"/>
            <a:chExt cx="7581507" cy="138499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7C2926B-3B0E-EE9E-AD8E-B57B4047A2D9}"/>
                </a:ext>
              </a:extLst>
            </p:cNvPr>
            <p:cNvSpPr txBox="1"/>
            <p:nvPr/>
          </p:nvSpPr>
          <p:spPr>
            <a:xfrm>
              <a:off x="2200056" y="4345497"/>
              <a:ext cx="42179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PHYSICS PRIORS - A SOLUTION?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3A94CBD-554B-7754-AB1C-992CF519EA5A}"/>
                </a:ext>
              </a:extLst>
            </p:cNvPr>
            <p:cNvSpPr txBox="1"/>
            <p:nvPr/>
          </p:nvSpPr>
          <p:spPr>
            <a:xfrm>
              <a:off x="2200055" y="4807162"/>
              <a:ext cx="758150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We already know the governing equations of charged particles in a beamline. Instead of making models re-learn this info from first principles, can we impose it as a constraint? Can make </a:t>
              </a:r>
              <a:r>
                <a:rPr lang="en-US" b="1" dirty="0"/>
                <a:t>cheaper models</a:t>
              </a:r>
              <a:r>
                <a:rPr lang="en-US" dirty="0"/>
                <a:t>?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38F42283-374F-10E0-462C-4661FD333D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8125" y="904829"/>
            <a:ext cx="6895750" cy="22198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FFB8C30-15C3-54B3-2AA6-8899C275B037}"/>
              </a:ext>
            </a:extLst>
          </p:cNvPr>
          <p:cNvSpPr txBox="1"/>
          <p:nvPr/>
        </p:nvSpPr>
        <p:spPr>
          <a:xfrm>
            <a:off x="2591679" y="3120501"/>
            <a:ext cx="6165908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Karniadakis</a:t>
            </a:r>
            <a:r>
              <a:rPr lang="en-US" sz="7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G. E., </a:t>
            </a:r>
            <a:r>
              <a:rPr lang="en-US" sz="7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Kevrekidis</a:t>
            </a:r>
            <a:r>
              <a:rPr lang="en-US" sz="7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I. G., Lu, L., </a:t>
            </a:r>
            <a:r>
              <a:rPr lang="en-US" sz="7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Perdikaris</a:t>
            </a:r>
            <a:r>
              <a:rPr lang="en-US" sz="7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P., Wang, S., &amp; Yang, L. (2021).  </a:t>
            </a:r>
            <a:r>
              <a:rPr lang="en-US" sz="7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Nature Reviews Physics</a:t>
            </a:r>
            <a:r>
              <a:rPr lang="en-US" sz="7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US" sz="7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3</a:t>
            </a:r>
            <a:r>
              <a:rPr lang="en-US" sz="7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(6), 422-440.</a:t>
            </a:r>
            <a:endParaRPr lang="en-US" sz="700" dirty="0"/>
          </a:p>
        </p:txBody>
      </p:sp>
    </p:spTree>
    <p:extLst>
      <p:ext uri="{BB962C8B-B14F-4D97-AF65-F5344CB8AC3E}">
        <p14:creationId xmlns:p14="http://schemas.microsoft.com/office/powerpoint/2010/main" val="1196075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D16DFC1-3129-FDA9-CD94-6407F9B2A3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9015" y="844414"/>
            <a:ext cx="2353969" cy="6237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7884606-7BB9-871B-432E-D03AFA4B0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Physics Informed Neural Networks Primer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54F32B6-0C57-BF4F-9E00-1BA99A38C6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93" y="4094156"/>
            <a:ext cx="5002552" cy="19785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9BD417E-0277-46DB-B570-38986BC671BA}"/>
              </a:ext>
            </a:extLst>
          </p:cNvPr>
          <p:cNvSpPr txBox="1"/>
          <p:nvPr/>
        </p:nvSpPr>
        <p:spPr>
          <a:xfrm>
            <a:off x="85061" y="3602317"/>
            <a:ext cx="6165908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dirty="0"/>
              <a:t>https://benmoseley.blog/my-research/so-what-is-a-physics-informed-neural-network/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0C7A2DB-9FBF-8F55-0D07-1B84A1221EF9}"/>
              </a:ext>
            </a:extLst>
          </p:cNvPr>
          <p:cNvGrpSpPr/>
          <p:nvPr/>
        </p:nvGrpSpPr>
        <p:grpSpPr>
          <a:xfrm>
            <a:off x="5608273" y="3808211"/>
            <a:ext cx="6667108" cy="1661994"/>
            <a:chOff x="2200055" y="4577672"/>
            <a:chExt cx="6487097" cy="1661994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D57C52D-F2D6-597A-78B5-1436AC9550B0}"/>
                </a:ext>
              </a:extLst>
            </p:cNvPr>
            <p:cNvSpPr txBox="1"/>
            <p:nvPr/>
          </p:nvSpPr>
          <p:spPr>
            <a:xfrm>
              <a:off x="2200056" y="4577672"/>
              <a:ext cx="64870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PHYSICS INFORMED NEURAL NETWORK (PINN)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775DEBD-4F30-87B9-2A10-A9A3715B6D05}"/>
                </a:ext>
              </a:extLst>
            </p:cNvPr>
            <p:cNvSpPr txBox="1"/>
            <p:nvPr/>
          </p:nvSpPr>
          <p:spPr>
            <a:xfrm>
              <a:off x="2200055" y="5039337"/>
              <a:ext cx="616331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Neural networks are a “universal approximator” and can represent solutions of ODEs and PDEs. Train the neural network with a loss that represents the ODE or PDE residual at a set of “collocation points.”</a:t>
              </a:r>
            </a:p>
          </p:txBody>
        </p:sp>
      </p:grp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A26380D8-A047-D691-2B0F-CE02C0522294}"/>
              </a:ext>
            </a:extLst>
          </p:cNvPr>
          <p:cNvSpPr/>
          <p:nvPr/>
        </p:nvSpPr>
        <p:spPr>
          <a:xfrm>
            <a:off x="6250969" y="5618869"/>
            <a:ext cx="4596980" cy="66323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Opportunity to Reduce Data Requirements for Accelerator Surrogates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56A7424-E857-B764-466C-7086A0A8E838}"/>
              </a:ext>
            </a:extLst>
          </p:cNvPr>
          <p:cNvGrpSpPr/>
          <p:nvPr/>
        </p:nvGrpSpPr>
        <p:grpSpPr>
          <a:xfrm>
            <a:off x="170193" y="1546985"/>
            <a:ext cx="11851609" cy="2010414"/>
            <a:chOff x="193800" y="1424768"/>
            <a:chExt cx="11851609" cy="2010414"/>
          </a:xfrm>
        </p:grpSpPr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id="{5E382678-B945-4392-F515-E8CB11E2E9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7354" y="1450452"/>
              <a:ext cx="5868055" cy="197854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1A43C79-035F-805A-5466-5A3CD7E67F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800" y="1424768"/>
              <a:ext cx="5762770" cy="201041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6FB3134-D8A8-5931-ABBF-66FCEE77D869}"/>
              </a:ext>
            </a:extLst>
          </p:cNvPr>
          <p:cNvSpPr/>
          <p:nvPr/>
        </p:nvSpPr>
        <p:spPr>
          <a:xfrm>
            <a:off x="4043517" y="2973825"/>
            <a:ext cx="1750996" cy="482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Without Priors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D4E6BB9-59B8-9406-7226-6FF858412F5E}"/>
              </a:ext>
            </a:extLst>
          </p:cNvPr>
          <p:cNvSpPr/>
          <p:nvPr/>
        </p:nvSpPr>
        <p:spPr>
          <a:xfrm>
            <a:off x="10376452" y="2973825"/>
            <a:ext cx="1409748" cy="482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With Priors</a:t>
            </a:r>
          </a:p>
        </p:txBody>
      </p:sp>
    </p:spTree>
    <p:extLst>
      <p:ext uri="{BB962C8B-B14F-4D97-AF65-F5344CB8AC3E}">
        <p14:creationId xmlns:p14="http://schemas.microsoft.com/office/powerpoint/2010/main" val="5407181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18B20-F510-949B-4DD9-C3CAF45DC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Ongoing and Future Work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F07D218A-A882-7D50-C199-5C3E28DBE3A7}"/>
              </a:ext>
            </a:extLst>
          </p:cNvPr>
          <p:cNvGrpSpPr/>
          <p:nvPr/>
        </p:nvGrpSpPr>
        <p:grpSpPr>
          <a:xfrm>
            <a:off x="299055" y="1093693"/>
            <a:ext cx="6900323" cy="2215991"/>
            <a:chOff x="299055" y="2326660"/>
            <a:chExt cx="6900323" cy="2215991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7FAE855-3402-04A4-4071-0432C447F0C3}"/>
                </a:ext>
              </a:extLst>
            </p:cNvPr>
            <p:cNvSpPr txBox="1"/>
            <p:nvPr/>
          </p:nvSpPr>
          <p:spPr>
            <a:xfrm>
              <a:off x="299055" y="2326660"/>
              <a:ext cx="69003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INVERSE PROB.: PHASE SPACE MEASUREMENT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3AE7570-DE83-5CDA-CB51-86A96D04C530}"/>
                </a:ext>
              </a:extLst>
            </p:cNvPr>
            <p:cNvSpPr txBox="1"/>
            <p:nvPr/>
          </p:nvSpPr>
          <p:spPr>
            <a:xfrm>
              <a:off x="299056" y="2788325"/>
              <a:ext cx="6480482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Given images of a charged particle beam for different accelerator settings, reconstruct the initial phase space. Important for measurements of real world system. PINN-based methods could be the first general method of reconstructing beams w/ intense space charge forces. </a:t>
              </a:r>
              <a:r>
                <a:rPr lang="en-US" b="1" dirty="0"/>
                <a:t>Demonstrated in non-accelerator system.</a:t>
              </a:r>
            </a:p>
            <a:p>
              <a:endParaRPr lang="en-US" dirty="0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BC793AEA-EEC6-603C-1430-571DC63215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0588" y="871536"/>
            <a:ext cx="4198984" cy="1867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BCCD9A31-3355-2906-9FB8-0C4A5B18A0CC}"/>
              </a:ext>
            </a:extLst>
          </p:cNvPr>
          <p:cNvGrpSpPr/>
          <p:nvPr/>
        </p:nvGrpSpPr>
        <p:grpSpPr>
          <a:xfrm>
            <a:off x="6954879" y="3072538"/>
            <a:ext cx="5150402" cy="2188045"/>
            <a:chOff x="6766148" y="3288834"/>
            <a:chExt cx="5150402" cy="2188045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23F88885-C211-A77C-3D78-7E4A095A3B03}"/>
                </a:ext>
              </a:extLst>
            </p:cNvPr>
            <p:cNvGrpSpPr/>
            <p:nvPr/>
          </p:nvGrpSpPr>
          <p:grpSpPr>
            <a:xfrm>
              <a:off x="7243164" y="3687391"/>
              <a:ext cx="4673386" cy="1072586"/>
              <a:chOff x="7243164" y="3687391"/>
              <a:chExt cx="4673386" cy="1072586"/>
            </a:xfrm>
          </p:grpSpPr>
          <p:pic>
            <p:nvPicPr>
              <p:cNvPr id="8" name="Picture 2" descr="Physics 235 Chapter 3 - 1 - Chapter 3 Oscillations In this Chapter  different types of oscillations will be discussed. A part">
                <a:extLst>
                  <a:ext uri="{FF2B5EF4-FFF2-40B4-BE49-F238E27FC236}">
                    <a16:creationId xmlns:a16="http://schemas.microsoft.com/office/drawing/2014/main" id="{B51823EA-088C-D9F0-F190-4138D1F0490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43164" y="3687391"/>
                <a:ext cx="1548656" cy="10725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06DBE44A-C456-E80D-49C9-55AB4D7E4E72}"/>
                  </a:ext>
                </a:extLst>
              </p:cNvPr>
              <p:cNvSpPr/>
              <p:nvPr/>
            </p:nvSpPr>
            <p:spPr>
              <a:xfrm>
                <a:off x="7895771" y="4047023"/>
                <a:ext cx="184240" cy="40987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0" name="Picture 2" descr="Physics 235 Chapter 3 - 1 - Chapter 3 Oscillations In this Chapter  different types of oscillations will be discussed. A part">
                <a:extLst>
                  <a:ext uri="{FF2B5EF4-FFF2-40B4-BE49-F238E27FC236}">
                    <a16:creationId xmlns:a16="http://schemas.microsoft.com/office/drawing/2014/main" id="{7958D96B-843F-CD33-552D-7CFE048AA37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05529" y="3687391"/>
                <a:ext cx="1548656" cy="10725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9B1EFDEC-4425-23CD-F7C5-55412707445C}"/>
                  </a:ext>
                </a:extLst>
              </p:cNvPr>
              <p:cNvSpPr/>
              <p:nvPr/>
            </p:nvSpPr>
            <p:spPr>
              <a:xfrm rot="3120744">
                <a:off x="9458136" y="4047023"/>
                <a:ext cx="184240" cy="40987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2" name="Picture 2" descr="Physics 235 Chapter 3 - 1 - Chapter 3 Oscillations In this Chapter  different types of oscillations will be discussed. A part">
                <a:extLst>
                  <a:ext uri="{FF2B5EF4-FFF2-40B4-BE49-F238E27FC236}">
                    <a16:creationId xmlns:a16="http://schemas.microsoft.com/office/drawing/2014/main" id="{C0FF0F08-8BCC-13B7-0A04-012482AD6E2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367894" y="3687391"/>
                <a:ext cx="1548656" cy="10725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D07CB758-274D-E936-0570-F42E28C5FF3E}"/>
                  </a:ext>
                </a:extLst>
              </p:cNvPr>
              <p:cNvSpPr/>
              <p:nvPr/>
            </p:nvSpPr>
            <p:spPr>
              <a:xfrm rot="5400000">
                <a:off x="11020501" y="4047023"/>
                <a:ext cx="184240" cy="40987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: Rounded Corners 14">
                  <a:extLst>
                    <a:ext uri="{FF2B5EF4-FFF2-40B4-BE49-F238E27FC236}">
                      <a16:creationId xmlns:a16="http://schemas.microsoft.com/office/drawing/2014/main" id="{C543ED84-291D-5CD6-2CDD-BC8D85F2E4A5}"/>
                    </a:ext>
                  </a:extLst>
                </p:cNvPr>
                <p:cNvSpPr/>
                <p:nvPr/>
              </p:nvSpPr>
              <p:spPr>
                <a:xfrm>
                  <a:off x="7490460" y="3288834"/>
                  <a:ext cx="1036320" cy="292565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" name="Rectangle: Rounded Corners 14">
                  <a:extLst>
                    <a:ext uri="{FF2B5EF4-FFF2-40B4-BE49-F238E27FC236}">
                      <a16:creationId xmlns:a16="http://schemas.microsoft.com/office/drawing/2014/main" id="{C543ED84-291D-5CD6-2CDD-BC8D85F2E4A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90460" y="3288834"/>
                  <a:ext cx="1036320" cy="292565"/>
                </a:xfrm>
                <a:prstGeom prst="round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: Rounded Corners 15">
                  <a:extLst>
                    <a:ext uri="{FF2B5EF4-FFF2-40B4-BE49-F238E27FC236}">
                      <a16:creationId xmlns:a16="http://schemas.microsoft.com/office/drawing/2014/main" id="{BAF771B5-B311-870B-F99F-C57F681974C5}"/>
                    </a:ext>
                  </a:extLst>
                </p:cNvPr>
                <p:cNvSpPr/>
                <p:nvPr/>
              </p:nvSpPr>
              <p:spPr>
                <a:xfrm>
                  <a:off x="9061697" y="3288834"/>
                  <a:ext cx="1036320" cy="292565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=2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" name="Rectangle: Rounded Corners 15">
                  <a:extLst>
                    <a:ext uri="{FF2B5EF4-FFF2-40B4-BE49-F238E27FC236}">
                      <a16:creationId xmlns:a16="http://schemas.microsoft.com/office/drawing/2014/main" id="{BAF771B5-B311-870B-F99F-C57F681974C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61697" y="3288834"/>
                  <a:ext cx="1036320" cy="292565"/>
                </a:xfrm>
                <a:prstGeom prst="round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: Rounded Corners 16">
                  <a:extLst>
                    <a:ext uri="{FF2B5EF4-FFF2-40B4-BE49-F238E27FC236}">
                      <a16:creationId xmlns:a16="http://schemas.microsoft.com/office/drawing/2014/main" id="{6B314945-EF23-D920-8A01-9DB3C1EFA0AD}"/>
                    </a:ext>
                  </a:extLst>
                </p:cNvPr>
                <p:cNvSpPr/>
                <p:nvPr/>
              </p:nvSpPr>
              <p:spPr>
                <a:xfrm>
                  <a:off x="10632934" y="3288834"/>
                  <a:ext cx="1036320" cy="292565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=3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" name="Rectangle: Rounded Corners 16">
                  <a:extLst>
                    <a:ext uri="{FF2B5EF4-FFF2-40B4-BE49-F238E27FC236}">
                      <a16:creationId xmlns:a16="http://schemas.microsoft.com/office/drawing/2014/main" id="{6B314945-EF23-D920-8A01-9DB3C1EFA0A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32934" y="3288834"/>
                  <a:ext cx="1036320" cy="292565"/>
                </a:xfrm>
                <a:prstGeom prst="round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646C06C0-A03E-6E21-8FB8-9F6223996200}"/>
                </a:ext>
              </a:extLst>
            </p:cNvPr>
            <p:cNvGrpSpPr/>
            <p:nvPr/>
          </p:nvGrpSpPr>
          <p:grpSpPr>
            <a:xfrm>
              <a:off x="7243164" y="4819650"/>
              <a:ext cx="1484240" cy="381117"/>
              <a:chOff x="7243164" y="4819650"/>
              <a:chExt cx="1484240" cy="381117"/>
            </a:xfrm>
          </p:grpSpPr>
          <p:cxnSp>
            <p:nvCxnSpPr>
              <p:cNvPr id="24" name="Straight Arrow Connector 23">
                <a:extLst>
                  <a:ext uri="{FF2B5EF4-FFF2-40B4-BE49-F238E27FC236}">
                    <a16:creationId xmlns:a16="http://schemas.microsoft.com/office/drawing/2014/main" id="{963AEE07-D588-BA9B-1021-BDD998AE3E4E}"/>
                  </a:ext>
                </a:extLst>
              </p:cNvPr>
              <p:cNvCxnSpPr/>
              <p:nvPr/>
            </p:nvCxnSpPr>
            <p:spPr>
              <a:xfrm>
                <a:off x="7243164" y="5200767"/>
                <a:ext cx="1484240" cy="0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DFDAE1DB-C6B4-D7AE-FDDC-6E54380EBF1E}"/>
                  </a:ext>
                </a:extLst>
              </p:cNvPr>
              <p:cNvCxnSpPr/>
              <p:nvPr/>
            </p:nvCxnSpPr>
            <p:spPr>
              <a:xfrm flipV="1">
                <a:off x="7981950" y="4819650"/>
                <a:ext cx="0" cy="38111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FA6436B-5D88-E17F-8E71-FAF952AB038E}"/>
                </a:ext>
              </a:extLst>
            </p:cNvPr>
            <p:cNvSpPr/>
            <p:nvPr/>
          </p:nvSpPr>
          <p:spPr>
            <a:xfrm>
              <a:off x="7706790" y="4973936"/>
              <a:ext cx="550319" cy="226831"/>
            </a:xfrm>
            <a:custGeom>
              <a:avLst/>
              <a:gdLst>
                <a:gd name="connsiteX0" fmla="*/ 0 w 1033710"/>
                <a:gd name="connsiteY0" fmla="*/ 731084 h 736267"/>
                <a:gd name="connsiteX1" fmla="*/ 167640 w 1033710"/>
                <a:gd name="connsiteY1" fmla="*/ 726004 h 736267"/>
                <a:gd name="connsiteX2" fmla="*/ 299720 w 1033710"/>
                <a:gd name="connsiteY2" fmla="*/ 667584 h 736267"/>
                <a:gd name="connsiteX3" fmla="*/ 424180 w 1033710"/>
                <a:gd name="connsiteY3" fmla="*/ 253564 h 736267"/>
                <a:gd name="connsiteX4" fmla="*/ 485140 w 1033710"/>
                <a:gd name="connsiteY4" fmla="*/ 50364 h 736267"/>
                <a:gd name="connsiteX5" fmla="*/ 528320 w 1033710"/>
                <a:gd name="connsiteY5" fmla="*/ 4644 h 736267"/>
                <a:gd name="connsiteX6" fmla="*/ 574040 w 1033710"/>
                <a:gd name="connsiteY6" fmla="*/ 134184 h 736267"/>
                <a:gd name="connsiteX7" fmla="*/ 637540 w 1033710"/>
                <a:gd name="connsiteY7" fmla="*/ 385644 h 736267"/>
                <a:gd name="connsiteX8" fmla="*/ 695960 w 1033710"/>
                <a:gd name="connsiteY8" fmla="*/ 591384 h 736267"/>
                <a:gd name="connsiteX9" fmla="*/ 749300 w 1033710"/>
                <a:gd name="connsiteY9" fmla="*/ 698064 h 736267"/>
                <a:gd name="connsiteX10" fmla="*/ 843280 w 1033710"/>
                <a:gd name="connsiteY10" fmla="*/ 731084 h 736267"/>
                <a:gd name="connsiteX11" fmla="*/ 1021080 w 1033710"/>
                <a:gd name="connsiteY11" fmla="*/ 736164 h 736267"/>
                <a:gd name="connsiteX12" fmla="*/ 1023620 w 1033710"/>
                <a:gd name="connsiteY12" fmla="*/ 733624 h 736267"/>
                <a:gd name="connsiteX0" fmla="*/ 0 w 1033710"/>
                <a:gd name="connsiteY0" fmla="*/ 731084 h 736267"/>
                <a:gd name="connsiteX1" fmla="*/ 170180 w 1033710"/>
                <a:gd name="connsiteY1" fmla="*/ 728544 h 736267"/>
                <a:gd name="connsiteX2" fmla="*/ 299720 w 1033710"/>
                <a:gd name="connsiteY2" fmla="*/ 667584 h 736267"/>
                <a:gd name="connsiteX3" fmla="*/ 424180 w 1033710"/>
                <a:gd name="connsiteY3" fmla="*/ 253564 h 736267"/>
                <a:gd name="connsiteX4" fmla="*/ 485140 w 1033710"/>
                <a:gd name="connsiteY4" fmla="*/ 50364 h 736267"/>
                <a:gd name="connsiteX5" fmla="*/ 528320 w 1033710"/>
                <a:gd name="connsiteY5" fmla="*/ 4644 h 736267"/>
                <a:gd name="connsiteX6" fmla="*/ 574040 w 1033710"/>
                <a:gd name="connsiteY6" fmla="*/ 134184 h 736267"/>
                <a:gd name="connsiteX7" fmla="*/ 637540 w 1033710"/>
                <a:gd name="connsiteY7" fmla="*/ 385644 h 736267"/>
                <a:gd name="connsiteX8" fmla="*/ 695960 w 1033710"/>
                <a:gd name="connsiteY8" fmla="*/ 591384 h 736267"/>
                <a:gd name="connsiteX9" fmla="*/ 749300 w 1033710"/>
                <a:gd name="connsiteY9" fmla="*/ 698064 h 736267"/>
                <a:gd name="connsiteX10" fmla="*/ 843280 w 1033710"/>
                <a:gd name="connsiteY10" fmla="*/ 731084 h 736267"/>
                <a:gd name="connsiteX11" fmla="*/ 1021080 w 1033710"/>
                <a:gd name="connsiteY11" fmla="*/ 736164 h 736267"/>
                <a:gd name="connsiteX12" fmla="*/ 1023620 w 1033710"/>
                <a:gd name="connsiteY12" fmla="*/ 733624 h 736267"/>
                <a:gd name="connsiteX0" fmla="*/ 0 w 1033710"/>
                <a:gd name="connsiteY0" fmla="*/ 731084 h 736267"/>
                <a:gd name="connsiteX1" fmla="*/ 170180 w 1033710"/>
                <a:gd name="connsiteY1" fmla="*/ 728544 h 736267"/>
                <a:gd name="connsiteX2" fmla="*/ 299720 w 1033710"/>
                <a:gd name="connsiteY2" fmla="*/ 667584 h 736267"/>
                <a:gd name="connsiteX3" fmla="*/ 424180 w 1033710"/>
                <a:gd name="connsiteY3" fmla="*/ 253564 h 736267"/>
                <a:gd name="connsiteX4" fmla="*/ 485140 w 1033710"/>
                <a:gd name="connsiteY4" fmla="*/ 50364 h 736267"/>
                <a:gd name="connsiteX5" fmla="*/ 528320 w 1033710"/>
                <a:gd name="connsiteY5" fmla="*/ 4644 h 736267"/>
                <a:gd name="connsiteX6" fmla="*/ 574040 w 1033710"/>
                <a:gd name="connsiteY6" fmla="*/ 134184 h 736267"/>
                <a:gd name="connsiteX7" fmla="*/ 637540 w 1033710"/>
                <a:gd name="connsiteY7" fmla="*/ 385644 h 736267"/>
                <a:gd name="connsiteX8" fmla="*/ 695960 w 1033710"/>
                <a:gd name="connsiteY8" fmla="*/ 591384 h 736267"/>
                <a:gd name="connsiteX9" fmla="*/ 749300 w 1033710"/>
                <a:gd name="connsiteY9" fmla="*/ 698064 h 736267"/>
                <a:gd name="connsiteX10" fmla="*/ 843280 w 1033710"/>
                <a:gd name="connsiteY10" fmla="*/ 731084 h 736267"/>
                <a:gd name="connsiteX11" fmla="*/ 1021080 w 1033710"/>
                <a:gd name="connsiteY11" fmla="*/ 736164 h 736267"/>
                <a:gd name="connsiteX12" fmla="*/ 1023620 w 1033710"/>
                <a:gd name="connsiteY12" fmla="*/ 733624 h 736267"/>
                <a:gd name="connsiteX0" fmla="*/ 0 w 1033710"/>
                <a:gd name="connsiteY0" fmla="*/ 731084 h 738078"/>
                <a:gd name="connsiteX1" fmla="*/ 180340 w 1033710"/>
                <a:gd name="connsiteY1" fmla="*/ 736164 h 738078"/>
                <a:gd name="connsiteX2" fmla="*/ 299720 w 1033710"/>
                <a:gd name="connsiteY2" fmla="*/ 667584 h 738078"/>
                <a:gd name="connsiteX3" fmla="*/ 424180 w 1033710"/>
                <a:gd name="connsiteY3" fmla="*/ 253564 h 738078"/>
                <a:gd name="connsiteX4" fmla="*/ 485140 w 1033710"/>
                <a:gd name="connsiteY4" fmla="*/ 50364 h 738078"/>
                <a:gd name="connsiteX5" fmla="*/ 528320 w 1033710"/>
                <a:gd name="connsiteY5" fmla="*/ 4644 h 738078"/>
                <a:gd name="connsiteX6" fmla="*/ 574040 w 1033710"/>
                <a:gd name="connsiteY6" fmla="*/ 134184 h 738078"/>
                <a:gd name="connsiteX7" fmla="*/ 637540 w 1033710"/>
                <a:gd name="connsiteY7" fmla="*/ 385644 h 738078"/>
                <a:gd name="connsiteX8" fmla="*/ 695960 w 1033710"/>
                <a:gd name="connsiteY8" fmla="*/ 591384 h 738078"/>
                <a:gd name="connsiteX9" fmla="*/ 749300 w 1033710"/>
                <a:gd name="connsiteY9" fmla="*/ 698064 h 738078"/>
                <a:gd name="connsiteX10" fmla="*/ 843280 w 1033710"/>
                <a:gd name="connsiteY10" fmla="*/ 731084 h 738078"/>
                <a:gd name="connsiteX11" fmla="*/ 1021080 w 1033710"/>
                <a:gd name="connsiteY11" fmla="*/ 736164 h 738078"/>
                <a:gd name="connsiteX12" fmla="*/ 1023620 w 1033710"/>
                <a:gd name="connsiteY12" fmla="*/ 733624 h 738078"/>
                <a:gd name="connsiteX0" fmla="*/ 0 w 1033710"/>
                <a:gd name="connsiteY0" fmla="*/ 731084 h 737653"/>
                <a:gd name="connsiteX1" fmla="*/ 180340 w 1033710"/>
                <a:gd name="connsiteY1" fmla="*/ 736164 h 737653"/>
                <a:gd name="connsiteX2" fmla="*/ 299720 w 1033710"/>
                <a:gd name="connsiteY2" fmla="*/ 667584 h 737653"/>
                <a:gd name="connsiteX3" fmla="*/ 424180 w 1033710"/>
                <a:gd name="connsiteY3" fmla="*/ 253564 h 737653"/>
                <a:gd name="connsiteX4" fmla="*/ 485140 w 1033710"/>
                <a:gd name="connsiteY4" fmla="*/ 50364 h 737653"/>
                <a:gd name="connsiteX5" fmla="*/ 528320 w 1033710"/>
                <a:gd name="connsiteY5" fmla="*/ 4644 h 737653"/>
                <a:gd name="connsiteX6" fmla="*/ 574040 w 1033710"/>
                <a:gd name="connsiteY6" fmla="*/ 134184 h 737653"/>
                <a:gd name="connsiteX7" fmla="*/ 637540 w 1033710"/>
                <a:gd name="connsiteY7" fmla="*/ 385644 h 737653"/>
                <a:gd name="connsiteX8" fmla="*/ 695960 w 1033710"/>
                <a:gd name="connsiteY8" fmla="*/ 591384 h 737653"/>
                <a:gd name="connsiteX9" fmla="*/ 749300 w 1033710"/>
                <a:gd name="connsiteY9" fmla="*/ 698064 h 737653"/>
                <a:gd name="connsiteX10" fmla="*/ 843280 w 1033710"/>
                <a:gd name="connsiteY10" fmla="*/ 731084 h 737653"/>
                <a:gd name="connsiteX11" fmla="*/ 1021080 w 1033710"/>
                <a:gd name="connsiteY11" fmla="*/ 736164 h 737653"/>
                <a:gd name="connsiteX12" fmla="*/ 1023620 w 1033710"/>
                <a:gd name="connsiteY12" fmla="*/ 733624 h 737653"/>
                <a:gd name="connsiteX0" fmla="*/ 0 w 1033710"/>
                <a:gd name="connsiteY0" fmla="*/ 731084 h 736267"/>
                <a:gd name="connsiteX1" fmla="*/ 185420 w 1033710"/>
                <a:gd name="connsiteY1" fmla="*/ 728544 h 736267"/>
                <a:gd name="connsiteX2" fmla="*/ 299720 w 1033710"/>
                <a:gd name="connsiteY2" fmla="*/ 667584 h 736267"/>
                <a:gd name="connsiteX3" fmla="*/ 424180 w 1033710"/>
                <a:gd name="connsiteY3" fmla="*/ 253564 h 736267"/>
                <a:gd name="connsiteX4" fmla="*/ 485140 w 1033710"/>
                <a:gd name="connsiteY4" fmla="*/ 50364 h 736267"/>
                <a:gd name="connsiteX5" fmla="*/ 528320 w 1033710"/>
                <a:gd name="connsiteY5" fmla="*/ 4644 h 736267"/>
                <a:gd name="connsiteX6" fmla="*/ 574040 w 1033710"/>
                <a:gd name="connsiteY6" fmla="*/ 134184 h 736267"/>
                <a:gd name="connsiteX7" fmla="*/ 637540 w 1033710"/>
                <a:gd name="connsiteY7" fmla="*/ 385644 h 736267"/>
                <a:gd name="connsiteX8" fmla="*/ 695960 w 1033710"/>
                <a:gd name="connsiteY8" fmla="*/ 591384 h 736267"/>
                <a:gd name="connsiteX9" fmla="*/ 749300 w 1033710"/>
                <a:gd name="connsiteY9" fmla="*/ 698064 h 736267"/>
                <a:gd name="connsiteX10" fmla="*/ 843280 w 1033710"/>
                <a:gd name="connsiteY10" fmla="*/ 731084 h 736267"/>
                <a:gd name="connsiteX11" fmla="*/ 1021080 w 1033710"/>
                <a:gd name="connsiteY11" fmla="*/ 736164 h 736267"/>
                <a:gd name="connsiteX12" fmla="*/ 1023620 w 1033710"/>
                <a:gd name="connsiteY12" fmla="*/ 733624 h 736267"/>
                <a:gd name="connsiteX0" fmla="*/ 0 w 1033710"/>
                <a:gd name="connsiteY0" fmla="*/ 731084 h 736267"/>
                <a:gd name="connsiteX1" fmla="*/ 185420 w 1033710"/>
                <a:gd name="connsiteY1" fmla="*/ 728544 h 736267"/>
                <a:gd name="connsiteX2" fmla="*/ 299720 w 1033710"/>
                <a:gd name="connsiteY2" fmla="*/ 667584 h 736267"/>
                <a:gd name="connsiteX3" fmla="*/ 424180 w 1033710"/>
                <a:gd name="connsiteY3" fmla="*/ 253564 h 736267"/>
                <a:gd name="connsiteX4" fmla="*/ 485140 w 1033710"/>
                <a:gd name="connsiteY4" fmla="*/ 50364 h 736267"/>
                <a:gd name="connsiteX5" fmla="*/ 528320 w 1033710"/>
                <a:gd name="connsiteY5" fmla="*/ 4644 h 736267"/>
                <a:gd name="connsiteX6" fmla="*/ 574040 w 1033710"/>
                <a:gd name="connsiteY6" fmla="*/ 134184 h 736267"/>
                <a:gd name="connsiteX7" fmla="*/ 637540 w 1033710"/>
                <a:gd name="connsiteY7" fmla="*/ 385644 h 736267"/>
                <a:gd name="connsiteX8" fmla="*/ 695960 w 1033710"/>
                <a:gd name="connsiteY8" fmla="*/ 591384 h 736267"/>
                <a:gd name="connsiteX9" fmla="*/ 749300 w 1033710"/>
                <a:gd name="connsiteY9" fmla="*/ 698064 h 736267"/>
                <a:gd name="connsiteX10" fmla="*/ 843280 w 1033710"/>
                <a:gd name="connsiteY10" fmla="*/ 731084 h 736267"/>
                <a:gd name="connsiteX11" fmla="*/ 1021080 w 1033710"/>
                <a:gd name="connsiteY11" fmla="*/ 736164 h 736267"/>
                <a:gd name="connsiteX12" fmla="*/ 1023620 w 1033710"/>
                <a:gd name="connsiteY12" fmla="*/ 733624 h 736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33710" h="736267">
                  <a:moveTo>
                    <a:pt x="0" y="731084"/>
                  </a:moveTo>
                  <a:cubicBezTo>
                    <a:pt x="58843" y="733835"/>
                    <a:pt x="120227" y="736587"/>
                    <a:pt x="185420" y="728544"/>
                  </a:cubicBezTo>
                  <a:cubicBezTo>
                    <a:pt x="250613" y="720501"/>
                    <a:pt x="259927" y="746747"/>
                    <a:pt x="299720" y="667584"/>
                  </a:cubicBezTo>
                  <a:cubicBezTo>
                    <a:pt x="339513" y="588421"/>
                    <a:pt x="424180" y="253564"/>
                    <a:pt x="424180" y="253564"/>
                  </a:cubicBezTo>
                  <a:cubicBezTo>
                    <a:pt x="455083" y="150694"/>
                    <a:pt x="467783" y="91851"/>
                    <a:pt x="485140" y="50364"/>
                  </a:cubicBezTo>
                  <a:cubicBezTo>
                    <a:pt x="502497" y="8877"/>
                    <a:pt x="513503" y="-9326"/>
                    <a:pt x="528320" y="4644"/>
                  </a:cubicBezTo>
                  <a:cubicBezTo>
                    <a:pt x="543137" y="18614"/>
                    <a:pt x="555837" y="70684"/>
                    <a:pt x="574040" y="134184"/>
                  </a:cubicBezTo>
                  <a:cubicBezTo>
                    <a:pt x="592243" y="197684"/>
                    <a:pt x="617220" y="309444"/>
                    <a:pt x="637540" y="385644"/>
                  </a:cubicBezTo>
                  <a:cubicBezTo>
                    <a:pt x="657860" y="461844"/>
                    <a:pt x="677333" y="539314"/>
                    <a:pt x="695960" y="591384"/>
                  </a:cubicBezTo>
                  <a:cubicBezTo>
                    <a:pt x="714587" y="643454"/>
                    <a:pt x="724747" y="674781"/>
                    <a:pt x="749300" y="698064"/>
                  </a:cubicBezTo>
                  <a:cubicBezTo>
                    <a:pt x="773853" y="721347"/>
                    <a:pt x="797983" y="724734"/>
                    <a:pt x="843280" y="731084"/>
                  </a:cubicBezTo>
                  <a:cubicBezTo>
                    <a:pt x="888577" y="737434"/>
                    <a:pt x="1021080" y="736164"/>
                    <a:pt x="1021080" y="736164"/>
                  </a:cubicBezTo>
                  <a:cubicBezTo>
                    <a:pt x="1051137" y="736587"/>
                    <a:pt x="1017270" y="723464"/>
                    <a:pt x="1023620" y="733624"/>
                  </a:cubicBezTo>
                </a:path>
              </a:pathLst>
            </a:cu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2C885E39-BEF2-5BD2-19E3-1E5E3DDBA2A3}"/>
                </a:ext>
              </a:extLst>
            </p:cNvPr>
            <p:cNvGrpSpPr/>
            <p:nvPr/>
          </p:nvGrpSpPr>
          <p:grpSpPr>
            <a:xfrm>
              <a:off x="8828124" y="4819650"/>
              <a:ext cx="1484240" cy="381117"/>
              <a:chOff x="7243164" y="4819650"/>
              <a:chExt cx="1484240" cy="381117"/>
            </a:xfrm>
          </p:grpSpPr>
          <p:cxnSp>
            <p:nvCxnSpPr>
              <p:cNvPr id="29" name="Straight Arrow Connector 28">
                <a:extLst>
                  <a:ext uri="{FF2B5EF4-FFF2-40B4-BE49-F238E27FC236}">
                    <a16:creationId xmlns:a16="http://schemas.microsoft.com/office/drawing/2014/main" id="{76D0ED93-790A-3C16-B29D-971FE2AE67FE}"/>
                  </a:ext>
                </a:extLst>
              </p:cNvPr>
              <p:cNvCxnSpPr/>
              <p:nvPr/>
            </p:nvCxnSpPr>
            <p:spPr>
              <a:xfrm>
                <a:off x="7243164" y="5200767"/>
                <a:ext cx="1484240" cy="0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id="{ED3E287D-F35B-6B60-B069-0FE17AD43AC9}"/>
                  </a:ext>
                </a:extLst>
              </p:cNvPr>
              <p:cNvCxnSpPr/>
              <p:nvPr/>
            </p:nvCxnSpPr>
            <p:spPr>
              <a:xfrm flipV="1">
                <a:off x="7981950" y="4819650"/>
                <a:ext cx="0" cy="38111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51FFD1B-CB83-4C99-7E0F-1CB50452EE27}"/>
                </a:ext>
              </a:extLst>
            </p:cNvPr>
            <p:cNvSpPr/>
            <p:nvPr/>
          </p:nvSpPr>
          <p:spPr>
            <a:xfrm>
              <a:off x="9103283" y="4973936"/>
              <a:ext cx="927254" cy="226831"/>
            </a:xfrm>
            <a:custGeom>
              <a:avLst/>
              <a:gdLst>
                <a:gd name="connsiteX0" fmla="*/ 0 w 1033710"/>
                <a:gd name="connsiteY0" fmla="*/ 731084 h 736267"/>
                <a:gd name="connsiteX1" fmla="*/ 167640 w 1033710"/>
                <a:gd name="connsiteY1" fmla="*/ 726004 h 736267"/>
                <a:gd name="connsiteX2" fmla="*/ 299720 w 1033710"/>
                <a:gd name="connsiteY2" fmla="*/ 667584 h 736267"/>
                <a:gd name="connsiteX3" fmla="*/ 424180 w 1033710"/>
                <a:gd name="connsiteY3" fmla="*/ 253564 h 736267"/>
                <a:gd name="connsiteX4" fmla="*/ 485140 w 1033710"/>
                <a:gd name="connsiteY4" fmla="*/ 50364 h 736267"/>
                <a:gd name="connsiteX5" fmla="*/ 528320 w 1033710"/>
                <a:gd name="connsiteY5" fmla="*/ 4644 h 736267"/>
                <a:gd name="connsiteX6" fmla="*/ 574040 w 1033710"/>
                <a:gd name="connsiteY6" fmla="*/ 134184 h 736267"/>
                <a:gd name="connsiteX7" fmla="*/ 637540 w 1033710"/>
                <a:gd name="connsiteY7" fmla="*/ 385644 h 736267"/>
                <a:gd name="connsiteX8" fmla="*/ 695960 w 1033710"/>
                <a:gd name="connsiteY8" fmla="*/ 591384 h 736267"/>
                <a:gd name="connsiteX9" fmla="*/ 749300 w 1033710"/>
                <a:gd name="connsiteY9" fmla="*/ 698064 h 736267"/>
                <a:gd name="connsiteX10" fmla="*/ 843280 w 1033710"/>
                <a:gd name="connsiteY10" fmla="*/ 731084 h 736267"/>
                <a:gd name="connsiteX11" fmla="*/ 1021080 w 1033710"/>
                <a:gd name="connsiteY11" fmla="*/ 736164 h 736267"/>
                <a:gd name="connsiteX12" fmla="*/ 1023620 w 1033710"/>
                <a:gd name="connsiteY12" fmla="*/ 733624 h 736267"/>
                <a:gd name="connsiteX0" fmla="*/ 0 w 1033710"/>
                <a:gd name="connsiteY0" fmla="*/ 731084 h 736267"/>
                <a:gd name="connsiteX1" fmla="*/ 170180 w 1033710"/>
                <a:gd name="connsiteY1" fmla="*/ 728544 h 736267"/>
                <a:gd name="connsiteX2" fmla="*/ 299720 w 1033710"/>
                <a:gd name="connsiteY2" fmla="*/ 667584 h 736267"/>
                <a:gd name="connsiteX3" fmla="*/ 424180 w 1033710"/>
                <a:gd name="connsiteY3" fmla="*/ 253564 h 736267"/>
                <a:gd name="connsiteX4" fmla="*/ 485140 w 1033710"/>
                <a:gd name="connsiteY4" fmla="*/ 50364 h 736267"/>
                <a:gd name="connsiteX5" fmla="*/ 528320 w 1033710"/>
                <a:gd name="connsiteY5" fmla="*/ 4644 h 736267"/>
                <a:gd name="connsiteX6" fmla="*/ 574040 w 1033710"/>
                <a:gd name="connsiteY6" fmla="*/ 134184 h 736267"/>
                <a:gd name="connsiteX7" fmla="*/ 637540 w 1033710"/>
                <a:gd name="connsiteY7" fmla="*/ 385644 h 736267"/>
                <a:gd name="connsiteX8" fmla="*/ 695960 w 1033710"/>
                <a:gd name="connsiteY8" fmla="*/ 591384 h 736267"/>
                <a:gd name="connsiteX9" fmla="*/ 749300 w 1033710"/>
                <a:gd name="connsiteY9" fmla="*/ 698064 h 736267"/>
                <a:gd name="connsiteX10" fmla="*/ 843280 w 1033710"/>
                <a:gd name="connsiteY10" fmla="*/ 731084 h 736267"/>
                <a:gd name="connsiteX11" fmla="*/ 1021080 w 1033710"/>
                <a:gd name="connsiteY11" fmla="*/ 736164 h 736267"/>
                <a:gd name="connsiteX12" fmla="*/ 1023620 w 1033710"/>
                <a:gd name="connsiteY12" fmla="*/ 733624 h 736267"/>
                <a:gd name="connsiteX0" fmla="*/ 0 w 1033710"/>
                <a:gd name="connsiteY0" fmla="*/ 731084 h 736267"/>
                <a:gd name="connsiteX1" fmla="*/ 170180 w 1033710"/>
                <a:gd name="connsiteY1" fmla="*/ 728544 h 736267"/>
                <a:gd name="connsiteX2" fmla="*/ 299720 w 1033710"/>
                <a:gd name="connsiteY2" fmla="*/ 667584 h 736267"/>
                <a:gd name="connsiteX3" fmla="*/ 424180 w 1033710"/>
                <a:gd name="connsiteY3" fmla="*/ 253564 h 736267"/>
                <a:gd name="connsiteX4" fmla="*/ 485140 w 1033710"/>
                <a:gd name="connsiteY4" fmla="*/ 50364 h 736267"/>
                <a:gd name="connsiteX5" fmla="*/ 528320 w 1033710"/>
                <a:gd name="connsiteY5" fmla="*/ 4644 h 736267"/>
                <a:gd name="connsiteX6" fmla="*/ 574040 w 1033710"/>
                <a:gd name="connsiteY6" fmla="*/ 134184 h 736267"/>
                <a:gd name="connsiteX7" fmla="*/ 637540 w 1033710"/>
                <a:gd name="connsiteY7" fmla="*/ 385644 h 736267"/>
                <a:gd name="connsiteX8" fmla="*/ 695960 w 1033710"/>
                <a:gd name="connsiteY8" fmla="*/ 591384 h 736267"/>
                <a:gd name="connsiteX9" fmla="*/ 749300 w 1033710"/>
                <a:gd name="connsiteY9" fmla="*/ 698064 h 736267"/>
                <a:gd name="connsiteX10" fmla="*/ 843280 w 1033710"/>
                <a:gd name="connsiteY10" fmla="*/ 731084 h 736267"/>
                <a:gd name="connsiteX11" fmla="*/ 1021080 w 1033710"/>
                <a:gd name="connsiteY11" fmla="*/ 736164 h 736267"/>
                <a:gd name="connsiteX12" fmla="*/ 1023620 w 1033710"/>
                <a:gd name="connsiteY12" fmla="*/ 733624 h 736267"/>
                <a:gd name="connsiteX0" fmla="*/ 0 w 1033710"/>
                <a:gd name="connsiteY0" fmla="*/ 731084 h 738078"/>
                <a:gd name="connsiteX1" fmla="*/ 180340 w 1033710"/>
                <a:gd name="connsiteY1" fmla="*/ 736164 h 738078"/>
                <a:gd name="connsiteX2" fmla="*/ 299720 w 1033710"/>
                <a:gd name="connsiteY2" fmla="*/ 667584 h 738078"/>
                <a:gd name="connsiteX3" fmla="*/ 424180 w 1033710"/>
                <a:gd name="connsiteY3" fmla="*/ 253564 h 738078"/>
                <a:gd name="connsiteX4" fmla="*/ 485140 w 1033710"/>
                <a:gd name="connsiteY4" fmla="*/ 50364 h 738078"/>
                <a:gd name="connsiteX5" fmla="*/ 528320 w 1033710"/>
                <a:gd name="connsiteY5" fmla="*/ 4644 h 738078"/>
                <a:gd name="connsiteX6" fmla="*/ 574040 w 1033710"/>
                <a:gd name="connsiteY6" fmla="*/ 134184 h 738078"/>
                <a:gd name="connsiteX7" fmla="*/ 637540 w 1033710"/>
                <a:gd name="connsiteY7" fmla="*/ 385644 h 738078"/>
                <a:gd name="connsiteX8" fmla="*/ 695960 w 1033710"/>
                <a:gd name="connsiteY8" fmla="*/ 591384 h 738078"/>
                <a:gd name="connsiteX9" fmla="*/ 749300 w 1033710"/>
                <a:gd name="connsiteY9" fmla="*/ 698064 h 738078"/>
                <a:gd name="connsiteX10" fmla="*/ 843280 w 1033710"/>
                <a:gd name="connsiteY10" fmla="*/ 731084 h 738078"/>
                <a:gd name="connsiteX11" fmla="*/ 1021080 w 1033710"/>
                <a:gd name="connsiteY11" fmla="*/ 736164 h 738078"/>
                <a:gd name="connsiteX12" fmla="*/ 1023620 w 1033710"/>
                <a:gd name="connsiteY12" fmla="*/ 733624 h 738078"/>
                <a:gd name="connsiteX0" fmla="*/ 0 w 1033710"/>
                <a:gd name="connsiteY0" fmla="*/ 731084 h 737653"/>
                <a:gd name="connsiteX1" fmla="*/ 180340 w 1033710"/>
                <a:gd name="connsiteY1" fmla="*/ 736164 h 737653"/>
                <a:gd name="connsiteX2" fmla="*/ 299720 w 1033710"/>
                <a:gd name="connsiteY2" fmla="*/ 667584 h 737653"/>
                <a:gd name="connsiteX3" fmla="*/ 424180 w 1033710"/>
                <a:gd name="connsiteY3" fmla="*/ 253564 h 737653"/>
                <a:gd name="connsiteX4" fmla="*/ 485140 w 1033710"/>
                <a:gd name="connsiteY4" fmla="*/ 50364 h 737653"/>
                <a:gd name="connsiteX5" fmla="*/ 528320 w 1033710"/>
                <a:gd name="connsiteY5" fmla="*/ 4644 h 737653"/>
                <a:gd name="connsiteX6" fmla="*/ 574040 w 1033710"/>
                <a:gd name="connsiteY6" fmla="*/ 134184 h 737653"/>
                <a:gd name="connsiteX7" fmla="*/ 637540 w 1033710"/>
                <a:gd name="connsiteY7" fmla="*/ 385644 h 737653"/>
                <a:gd name="connsiteX8" fmla="*/ 695960 w 1033710"/>
                <a:gd name="connsiteY8" fmla="*/ 591384 h 737653"/>
                <a:gd name="connsiteX9" fmla="*/ 749300 w 1033710"/>
                <a:gd name="connsiteY9" fmla="*/ 698064 h 737653"/>
                <a:gd name="connsiteX10" fmla="*/ 843280 w 1033710"/>
                <a:gd name="connsiteY10" fmla="*/ 731084 h 737653"/>
                <a:gd name="connsiteX11" fmla="*/ 1021080 w 1033710"/>
                <a:gd name="connsiteY11" fmla="*/ 736164 h 737653"/>
                <a:gd name="connsiteX12" fmla="*/ 1023620 w 1033710"/>
                <a:gd name="connsiteY12" fmla="*/ 733624 h 737653"/>
                <a:gd name="connsiteX0" fmla="*/ 0 w 1033710"/>
                <a:gd name="connsiteY0" fmla="*/ 731084 h 736267"/>
                <a:gd name="connsiteX1" fmla="*/ 185420 w 1033710"/>
                <a:gd name="connsiteY1" fmla="*/ 728544 h 736267"/>
                <a:gd name="connsiteX2" fmla="*/ 299720 w 1033710"/>
                <a:gd name="connsiteY2" fmla="*/ 667584 h 736267"/>
                <a:gd name="connsiteX3" fmla="*/ 424180 w 1033710"/>
                <a:gd name="connsiteY3" fmla="*/ 253564 h 736267"/>
                <a:gd name="connsiteX4" fmla="*/ 485140 w 1033710"/>
                <a:gd name="connsiteY4" fmla="*/ 50364 h 736267"/>
                <a:gd name="connsiteX5" fmla="*/ 528320 w 1033710"/>
                <a:gd name="connsiteY5" fmla="*/ 4644 h 736267"/>
                <a:gd name="connsiteX6" fmla="*/ 574040 w 1033710"/>
                <a:gd name="connsiteY6" fmla="*/ 134184 h 736267"/>
                <a:gd name="connsiteX7" fmla="*/ 637540 w 1033710"/>
                <a:gd name="connsiteY7" fmla="*/ 385644 h 736267"/>
                <a:gd name="connsiteX8" fmla="*/ 695960 w 1033710"/>
                <a:gd name="connsiteY8" fmla="*/ 591384 h 736267"/>
                <a:gd name="connsiteX9" fmla="*/ 749300 w 1033710"/>
                <a:gd name="connsiteY9" fmla="*/ 698064 h 736267"/>
                <a:gd name="connsiteX10" fmla="*/ 843280 w 1033710"/>
                <a:gd name="connsiteY10" fmla="*/ 731084 h 736267"/>
                <a:gd name="connsiteX11" fmla="*/ 1021080 w 1033710"/>
                <a:gd name="connsiteY11" fmla="*/ 736164 h 736267"/>
                <a:gd name="connsiteX12" fmla="*/ 1023620 w 1033710"/>
                <a:gd name="connsiteY12" fmla="*/ 733624 h 736267"/>
                <a:gd name="connsiteX0" fmla="*/ 0 w 1033710"/>
                <a:gd name="connsiteY0" fmla="*/ 731084 h 736267"/>
                <a:gd name="connsiteX1" fmla="*/ 185420 w 1033710"/>
                <a:gd name="connsiteY1" fmla="*/ 728544 h 736267"/>
                <a:gd name="connsiteX2" fmla="*/ 299720 w 1033710"/>
                <a:gd name="connsiteY2" fmla="*/ 667584 h 736267"/>
                <a:gd name="connsiteX3" fmla="*/ 424180 w 1033710"/>
                <a:gd name="connsiteY3" fmla="*/ 253564 h 736267"/>
                <a:gd name="connsiteX4" fmla="*/ 485140 w 1033710"/>
                <a:gd name="connsiteY4" fmla="*/ 50364 h 736267"/>
                <a:gd name="connsiteX5" fmla="*/ 528320 w 1033710"/>
                <a:gd name="connsiteY5" fmla="*/ 4644 h 736267"/>
                <a:gd name="connsiteX6" fmla="*/ 574040 w 1033710"/>
                <a:gd name="connsiteY6" fmla="*/ 134184 h 736267"/>
                <a:gd name="connsiteX7" fmla="*/ 637540 w 1033710"/>
                <a:gd name="connsiteY7" fmla="*/ 385644 h 736267"/>
                <a:gd name="connsiteX8" fmla="*/ 695960 w 1033710"/>
                <a:gd name="connsiteY8" fmla="*/ 591384 h 736267"/>
                <a:gd name="connsiteX9" fmla="*/ 749300 w 1033710"/>
                <a:gd name="connsiteY9" fmla="*/ 698064 h 736267"/>
                <a:gd name="connsiteX10" fmla="*/ 843280 w 1033710"/>
                <a:gd name="connsiteY10" fmla="*/ 731084 h 736267"/>
                <a:gd name="connsiteX11" fmla="*/ 1021080 w 1033710"/>
                <a:gd name="connsiteY11" fmla="*/ 736164 h 736267"/>
                <a:gd name="connsiteX12" fmla="*/ 1023620 w 1033710"/>
                <a:gd name="connsiteY12" fmla="*/ 733624 h 736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33710" h="736267">
                  <a:moveTo>
                    <a:pt x="0" y="731084"/>
                  </a:moveTo>
                  <a:cubicBezTo>
                    <a:pt x="58843" y="733835"/>
                    <a:pt x="120227" y="736587"/>
                    <a:pt x="185420" y="728544"/>
                  </a:cubicBezTo>
                  <a:cubicBezTo>
                    <a:pt x="250613" y="720501"/>
                    <a:pt x="259927" y="746747"/>
                    <a:pt x="299720" y="667584"/>
                  </a:cubicBezTo>
                  <a:cubicBezTo>
                    <a:pt x="339513" y="588421"/>
                    <a:pt x="424180" y="253564"/>
                    <a:pt x="424180" y="253564"/>
                  </a:cubicBezTo>
                  <a:cubicBezTo>
                    <a:pt x="455083" y="150694"/>
                    <a:pt x="467783" y="91851"/>
                    <a:pt x="485140" y="50364"/>
                  </a:cubicBezTo>
                  <a:cubicBezTo>
                    <a:pt x="502497" y="8877"/>
                    <a:pt x="513503" y="-9326"/>
                    <a:pt x="528320" y="4644"/>
                  </a:cubicBezTo>
                  <a:cubicBezTo>
                    <a:pt x="543137" y="18614"/>
                    <a:pt x="555837" y="70684"/>
                    <a:pt x="574040" y="134184"/>
                  </a:cubicBezTo>
                  <a:cubicBezTo>
                    <a:pt x="592243" y="197684"/>
                    <a:pt x="617220" y="309444"/>
                    <a:pt x="637540" y="385644"/>
                  </a:cubicBezTo>
                  <a:cubicBezTo>
                    <a:pt x="657860" y="461844"/>
                    <a:pt x="677333" y="539314"/>
                    <a:pt x="695960" y="591384"/>
                  </a:cubicBezTo>
                  <a:cubicBezTo>
                    <a:pt x="714587" y="643454"/>
                    <a:pt x="724747" y="674781"/>
                    <a:pt x="749300" y="698064"/>
                  </a:cubicBezTo>
                  <a:cubicBezTo>
                    <a:pt x="773853" y="721347"/>
                    <a:pt x="797983" y="724734"/>
                    <a:pt x="843280" y="731084"/>
                  </a:cubicBezTo>
                  <a:cubicBezTo>
                    <a:pt x="888577" y="737434"/>
                    <a:pt x="1021080" y="736164"/>
                    <a:pt x="1021080" y="736164"/>
                  </a:cubicBezTo>
                  <a:cubicBezTo>
                    <a:pt x="1051137" y="736587"/>
                    <a:pt x="1017270" y="723464"/>
                    <a:pt x="1023620" y="733624"/>
                  </a:cubicBezTo>
                </a:path>
              </a:pathLst>
            </a:cu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615CBD2D-65AA-7323-651E-585A8EA045A5}"/>
                </a:ext>
              </a:extLst>
            </p:cNvPr>
            <p:cNvGrpSpPr/>
            <p:nvPr/>
          </p:nvGrpSpPr>
          <p:grpSpPr>
            <a:xfrm>
              <a:off x="10406415" y="4819650"/>
              <a:ext cx="1484240" cy="381117"/>
              <a:chOff x="7243164" y="4819650"/>
              <a:chExt cx="1484240" cy="381117"/>
            </a:xfrm>
          </p:grpSpPr>
          <p:cxnSp>
            <p:nvCxnSpPr>
              <p:cNvPr id="33" name="Straight Arrow Connector 32">
                <a:extLst>
                  <a:ext uri="{FF2B5EF4-FFF2-40B4-BE49-F238E27FC236}">
                    <a16:creationId xmlns:a16="http://schemas.microsoft.com/office/drawing/2014/main" id="{A42F060F-165D-23D8-C11B-AE17D649F233}"/>
                  </a:ext>
                </a:extLst>
              </p:cNvPr>
              <p:cNvCxnSpPr/>
              <p:nvPr/>
            </p:nvCxnSpPr>
            <p:spPr>
              <a:xfrm>
                <a:off x="7243164" y="5200767"/>
                <a:ext cx="1484240" cy="0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4" name="Straight Arrow Connector 33">
                <a:extLst>
                  <a:ext uri="{FF2B5EF4-FFF2-40B4-BE49-F238E27FC236}">
                    <a16:creationId xmlns:a16="http://schemas.microsoft.com/office/drawing/2014/main" id="{B529B391-B583-BC76-8D64-C95B095D7A72}"/>
                  </a:ext>
                </a:extLst>
              </p:cNvPr>
              <p:cNvCxnSpPr/>
              <p:nvPr/>
            </p:nvCxnSpPr>
            <p:spPr>
              <a:xfrm flipV="1">
                <a:off x="7981950" y="4819650"/>
                <a:ext cx="0" cy="38111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AB9B1A02-3D4C-EEF6-97FC-11B0297BABAE}"/>
                </a:ext>
              </a:extLst>
            </p:cNvPr>
            <p:cNvSpPr/>
            <p:nvPr/>
          </p:nvSpPr>
          <p:spPr>
            <a:xfrm>
              <a:off x="10593703" y="4973936"/>
              <a:ext cx="1102996" cy="226831"/>
            </a:xfrm>
            <a:custGeom>
              <a:avLst/>
              <a:gdLst>
                <a:gd name="connsiteX0" fmla="*/ 0 w 1033710"/>
                <a:gd name="connsiteY0" fmla="*/ 731084 h 736267"/>
                <a:gd name="connsiteX1" fmla="*/ 167640 w 1033710"/>
                <a:gd name="connsiteY1" fmla="*/ 726004 h 736267"/>
                <a:gd name="connsiteX2" fmla="*/ 299720 w 1033710"/>
                <a:gd name="connsiteY2" fmla="*/ 667584 h 736267"/>
                <a:gd name="connsiteX3" fmla="*/ 424180 w 1033710"/>
                <a:gd name="connsiteY3" fmla="*/ 253564 h 736267"/>
                <a:gd name="connsiteX4" fmla="*/ 485140 w 1033710"/>
                <a:gd name="connsiteY4" fmla="*/ 50364 h 736267"/>
                <a:gd name="connsiteX5" fmla="*/ 528320 w 1033710"/>
                <a:gd name="connsiteY5" fmla="*/ 4644 h 736267"/>
                <a:gd name="connsiteX6" fmla="*/ 574040 w 1033710"/>
                <a:gd name="connsiteY6" fmla="*/ 134184 h 736267"/>
                <a:gd name="connsiteX7" fmla="*/ 637540 w 1033710"/>
                <a:gd name="connsiteY7" fmla="*/ 385644 h 736267"/>
                <a:gd name="connsiteX8" fmla="*/ 695960 w 1033710"/>
                <a:gd name="connsiteY8" fmla="*/ 591384 h 736267"/>
                <a:gd name="connsiteX9" fmla="*/ 749300 w 1033710"/>
                <a:gd name="connsiteY9" fmla="*/ 698064 h 736267"/>
                <a:gd name="connsiteX10" fmla="*/ 843280 w 1033710"/>
                <a:gd name="connsiteY10" fmla="*/ 731084 h 736267"/>
                <a:gd name="connsiteX11" fmla="*/ 1021080 w 1033710"/>
                <a:gd name="connsiteY11" fmla="*/ 736164 h 736267"/>
                <a:gd name="connsiteX12" fmla="*/ 1023620 w 1033710"/>
                <a:gd name="connsiteY12" fmla="*/ 733624 h 736267"/>
                <a:gd name="connsiteX0" fmla="*/ 0 w 1033710"/>
                <a:gd name="connsiteY0" fmla="*/ 731084 h 736267"/>
                <a:gd name="connsiteX1" fmla="*/ 170180 w 1033710"/>
                <a:gd name="connsiteY1" fmla="*/ 728544 h 736267"/>
                <a:gd name="connsiteX2" fmla="*/ 299720 w 1033710"/>
                <a:gd name="connsiteY2" fmla="*/ 667584 h 736267"/>
                <a:gd name="connsiteX3" fmla="*/ 424180 w 1033710"/>
                <a:gd name="connsiteY3" fmla="*/ 253564 h 736267"/>
                <a:gd name="connsiteX4" fmla="*/ 485140 w 1033710"/>
                <a:gd name="connsiteY4" fmla="*/ 50364 h 736267"/>
                <a:gd name="connsiteX5" fmla="*/ 528320 w 1033710"/>
                <a:gd name="connsiteY5" fmla="*/ 4644 h 736267"/>
                <a:gd name="connsiteX6" fmla="*/ 574040 w 1033710"/>
                <a:gd name="connsiteY6" fmla="*/ 134184 h 736267"/>
                <a:gd name="connsiteX7" fmla="*/ 637540 w 1033710"/>
                <a:gd name="connsiteY7" fmla="*/ 385644 h 736267"/>
                <a:gd name="connsiteX8" fmla="*/ 695960 w 1033710"/>
                <a:gd name="connsiteY8" fmla="*/ 591384 h 736267"/>
                <a:gd name="connsiteX9" fmla="*/ 749300 w 1033710"/>
                <a:gd name="connsiteY9" fmla="*/ 698064 h 736267"/>
                <a:gd name="connsiteX10" fmla="*/ 843280 w 1033710"/>
                <a:gd name="connsiteY10" fmla="*/ 731084 h 736267"/>
                <a:gd name="connsiteX11" fmla="*/ 1021080 w 1033710"/>
                <a:gd name="connsiteY11" fmla="*/ 736164 h 736267"/>
                <a:gd name="connsiteX12" fmla="*/ 1023620 w 1033710"/>
                <a:gd name="connsiteY12" fmla="*/ 733624 h 736267"/>
                <a:gd name="connsiteX0" fmla="*/ 0 w 1033710"/>
                <a:gd name="connsiteY0" fmla="*/ 731084 h 736267"/>
                <a:gd name="connsiteX1" fmla="*/ 170180 w 1033710"/>
                <a:gd name="connsiteY1" fmla="*/ 728544 h 736267"/>
                <a:gd name="connsiteX2" fmla="*/ 299720 w 1033710"/>
                <a:gd name="connsiteY2" fmla="*/ 667584 h 736267"/>
                <a:gd name="connsiteX3" fmla="*/ 424180 w 1033710"/>
                <a:gd name="connsiteY3" fmla="*/ 253564 h 736267"/>
                <a:gd name="connsiteX4" fmla="*/ 485140 w 1033710"/>
                <a:gd name="connsiteY4" fmla="*/ 50364 h 736267"/>
                <a:gd name="connsiteX5" fmla="*/ 528320 w 1033710"/>
                <a:gd name="connsiteY5" fmla="*/ 4644 h 736267"/>
                <a:gd name="connsiteX6" fmla="*/ 574040 w 1033710"/>
                <a:gd name="connsiteY6" fmla="*/ 134184 h 736267"/>
                <a:gd name="connsiteX7" fmla="*/ 637540 w 1033710"/>
                <a:gd name="connsiteY7" fmla="*/ 385644 h 736267"/>
                <a:gd name="connsiteX8" fmla="*/ 695960 w 1033710"/>
                <a:gd name="connsiteY8" fmla="*/ 591384 h 736267"/>
                <a:gd name="connsiteX9" fmla="*/ 749300 w 1033710"/>
                <a:gd name="connsiteY9" fmla="*/ 698064 h 736267"/>
                <a:gd name="connsiteX10" fmla="*/ 843280 w 1033710"/>
                <a:gd name="connsiteY10" fmla="*/ 731084 h 736267"/>
                <a:gd name="connsiteX11" fmla="*/ 1021080 w 1033710"/>
                <a:gd name="connsiteY11" fmla="*/ 736164 h 736267"/>
                <a:gd name="connsiteX12" fmla="*/ 1023620 w 1033710"/>
                <a:gd name="connsiteY12" fmla="*/ 733624 h 736267"/>
                <a:gd name="connsiteX0" fmla="*/ 0 w 1033710"/>
                <a:gd name="connsiteY0" fmla="*/ 731084 h 738078"/>
                <a:gd name="connsiteX1" fmla="*/ 180340 w 1033710"/>
                <a:gd name="connsiteY1" fmla="*/ 736164 h 738078"/>
                <a:gd name="connsiteX2" fmla="*/ 299720 w 1033710"/>
                <a:gd name="connsiteY2" fmla="*/ 667584 h 738078"/>
                <a:gd name="connsiteX3" fmla="*/ 424180 w 1033710"/>
                <a:gd name="connsiteY3" fmla="*/ 253564 h 738078"/>
                <a:gd name="connsiteX4" fmla="*/ 485140 w 1033710"/>
                <a:gd name="connsiteY4" fmla="*/ 50364 h 738078"/>
                <a:gd name="connsiteX5" fmla="*/ 528320 w 1033710"/>
                <a:gd name="connsiteY5" fmla="*/ 4644 h 738078"/>
                <a:gd name="connsiteX6" fmla="*/ 574040 w 1033710"/>
                <a:gd name="connsiteY6" fmla="*/ 134184 h 738078"/>
                <a:gd name="connsiteX7" fmla="*/ 637540 w 1033710"/>
                <a:gd name="connsiteY7" fmla="*/ 385644 h 738078"/>
                <a:gd name="connsiteX8" fmla="*/ 695960 w 1033710"/>
                <a:gd name="connsiteY8" fmla="*/ 591384 h 738078"/>
                <a:gd name="connsiteX9" fmla="*/ 749300 w 1033710"/>
                <a:gd name="connsiteY9" fmla="*/ 698064 h 738078"/>
                <a:gd name="connsiteX10" fmla="*/ 843280 w 1033710"/>
                <a:gd name="connsiteY10" fmla="*/ 731084 h 738078"/>
                <a:gd name="connsiteX11" fmla="*/ 1021080 w 1033710"/>
                <a:gd name="connsiteY11" fmla="*/ 736164 h 738078"/>
                <a:gd name="connsiteX12" fmla="*/ 1023620 w 1033710"/>
                <a:gd name="connsiteY12" fmla="*/ 733624 h 738078"/>
                <a:gd name="connsiteX0" fmla="*/ 0 w 1033710"/>
                <a:gd name="connsiteY0" fmla="*/ 731084 h 737653"/>
                <a:gd name="connsiteX1" fmla="*/ 180340 w 1033710"/>
                <a:gd name="connsiteY1" fmla="*/ 736164 h 737653"/>
                <a:gd name="connsiteX2" fmla="*/ 299720 w 1033710"/>
                <a:gd name="connsiteY2" fmla="*/ 667584 h 737653"/>
                <a:gd name="connsiteX3" fmla="*/ 424180 w 1033710"/>
                <a:gd name="connsiteY3" fmla="*/ 253564 h 737653"/>
                <a:gd name="connsiteX4" fmla="*/ 485140 w 1033710"/>
                <a:gd name="connsiteY4" fmla="*/ 50364 h 737653"/>
                <a:gd name="connsiteX5" fmla="*/ 528320 w 1033710"/>
                <a:gd name="connsiteY5" fmla="*/ 4644 h 737653"/>
                <a:gd name="connsiteX6" fmla="*/ 574040 w 1033710"/>
                <a:gd name="connsiteY6" fmla="*/ 134184 h 737653"/>
                <a:gd name="connsiteX7" fmla="*/ 637540 w 1033710"/>
                <a:gd name="connsiteY7" fmla="*/ 385644 h 737653"/>
                <a:gd name="connsiteX8" fmla="*/ 695960 w 1033710"/>
                <a:gd name="connsiteY8" fmla="*/ 591384 h 737653"/>
                <a:gd name="connsiteX9" fmla="*/ 749300 w 1033710"/>
                <a:gd name="connsiteY9" fmla="*/ 698064 h 737653"/>
                <a:gd name="connsiteX10" fmla="*/ 843280 w 1033710"/>
                <a:gd name="connsiteY10" fmla="*/ 731084 h 737653"/>
                <a:gd name="connsiteX11" fmla="*/ 1021080 w 1033710"/>
                <a:gd name="connsiteY11" fmla="*/ 736164 h 737653"/>
                <a:gd name="connsiteX12" fmla="*/ 1023620 w 1033710"/>
                <a:gd name="connsiteY12" fmla="*/ 733624 h 737653"/>
                <a:gd name="connsiteX0" fmla="*/ 0 w 1033710"/>
                <a:gd name="connsiteY0" fmla="*/ 731084 h 736267"/>
                <a:gd name="connsiteX1" fmla="*/ 185420 w 1033710"/>
                <a:gd name="connsiteY1" fmla="*/ 728544 h 736267"/>
                <a:gd name="connsiteX2" fmla="*/ 299720 w 1033710"/>
                <a:gd name="connsiteY2" fmla="*/ 667584 h 736267"/>
                <a:gd name="connsiteX3" fmla="*/ 424180 w 1033710"/>
                <a:gd name="connsiteY3" fmla="*/ 253564 h 736267"/>
                <a:gd name="connsiteX4" fmla="*/ 485140 w 1033710"/>
                <a:gd name="connsiteY4" fmla="*/ 50364 h 736267"/>
                <a:gd name="connsiteX5" fmla="*/ 528320 w 1033710"/>
                <a:gd name="connsiteY5" fmla="*/ 4644 h 736267"/>
                <a:gd name="connsiteX6" fmla="*/ 574040 w 1033710"/>
                <a:gd name="connsiteY6" fmla="*/ 134184 h 736267"/>
                <a:gd name="connsiteX7" fmla="*/ 637540 w 1033710"/>
                <a:gd name="connsiteY7" fmla="*/ 385644 h 736267"/>
                <a:gd name="connsiteX8" fmla="*/ 695960 w 1033710"/>
                <a:gd name="connsiteY8" fmla="*/ 591384 h 736267"/>
                <a:gd name="connsiteX9" fmla="*/ 749300 w 1033710"/>
                <a:gd name="connsiteY9" fmla="*/ 698064 h 736267"/>
                <a:gd name="connsiteX10" fmla="*/ 843280 w 1033710"/>
                <a:gd name="connsiteY10" fmla="*/ 731084 h 736267"/>
                <a:gd name="connsiteX11" fmla="*/ 1021080 w 1033710"/>
                <a:gd name="connsiteY11" fmla="*/ 736164 h 736267"/>
                <a:gd name="connsiteX12" fmla="*/ 1023620 w 1033710"/>
                <a:gd name="connsiteY12" fmla="*/ 733624 h 736267"/>
                <a:gd name="connsiteX0" fmla="*/ 0 w 1033710"/>
                <a:gd name="connsiteY0" fmla="*/ 731084 h 736267"/>
                <a:gd name="connsiteX1" fmla="*/ 185420 w 1033710"/>
                <a:gd name="connsiteY1" fmla="*/ 728544 h 736267"/>
                <a:gd name="connsiteX2" fmla="*/ 299720 w 1033710"/>
                <a:gd name="connsiteY2" fmla="*/ 667584 h 736267"/>
                <a:gd name="connsiteX3" fmla="*/ 424180 w 1033710"/>
                <a:gd name="connsiteY3" fmla="*/ 253564 h 736267"/>
                <a:gd name="connsiteX4" fmla="*/ 485140 w 1033710"/>
                <a:gd name="connsiteY4" fmla="*/ 50364 h 736267"/>
                <a:gd name="connsiteX5" fmla="*/ 528320 w 1033710"/>
                <a:gd name="connsiteY5" fmla="*/ 4644 h 736267"/>
                <a:gd name="connsiteX6" fmla="*/ 574040 w 1033710"/>
                <a:gd name="connsiteY6" fmla="*/ 134184 h 736267"/>
                <a:gd name="connsiteX7" fmla="*/ 637540 w 1033710"/>
                <a:gd name="connsiteY7" fmla="*/ 385644 h 736267"/>
                <a:gd name="connsiteX8" fmla="*/ 695960 w 1033710"/>
                <a:gd name="connsiteY8" fmla="*/ 591384 h 736267"/>
                <a:gd name="connsiteX9" fmla="*/ 749300 w 1033710"/>
                <a:gd name="connsiteY9" fmla="*/ 698064 h 736267"/>
                <a:gd name="connsiteX10" fmla="*/ 843280 w 1033710"/>
                <a:gd name="connsiteY10" fmla="*/ 731084 h 736267"/>
                <a:gd name="connsiteX11" fmla="*/ 1021080 w 1033710"/>
                <a:gd name="connsiteY11" fmla="*/ 736164 h 736267"/>
                <a:gd name="connsiteX12" fmla="*/ 1023620 w 1033710"/>
                <a:gd name="connsiteY12" fmla="*/ 733624 h 736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33710" h="736267">
                  <a:moveTo>
                    <a:pt x="0" y="731084"/>
                  </a:moveTo>
                  <a:cubicBezTo>
                    <a:pt x="58843" y="733835"/>
                    <a:pt x="120227" y="736587"/>
                    <a:pt x="185420" y="728544"/>
                  </a:cubicBezTo>
                  <a:cubicBezTo>
                    <a:pt x="250613" y="720501"/>
                    <a:pt x="259927" y="746747"/>
                    <a:pt x="299720" y="667584"/>
                  </a:cubicBezTo>
                  <a:cubicBezTo>
                    <a:pt x="339513" y="588421"/>
                    <a:pt x="424180" y="253564"/>
                    <a:pt x="424180" y="253564"/>
                  </a:cubicBezTo>
                  <a:cubicBezTo>
                    <a:pt x="455083" y="150694"/>
                    <a:pt x="467783" y="91851"/>
                    <a:pt x="485140" y="50364"/>
                  </a:cubicBezTo>
                  <a:cubicBezTo>
                    <a:pt x="502497" y="8877"/>
                    <a:pt x="513503" y="-9326"/>
                    <a:pt x="528320" y="4644"/>
                  </a:cubicBezTo>
                  <a:cubicBezTo>
                    <a:pt x="543137" y="18614"/>
                    <a:pt x="555837" y="70684"/>
                    <a:pt x="574040" y="134184"/>
                  </a:cubicBezTo>
                  <a:cubicBezTo>
                    <a:pt x="592243" y="197684"/>
                    <a:pt x="617220" y="309444"/>
                    <a:pt x="637540" y="385644"/>
                  </a:cubicBezTo>
                  <a:cubicBezTo>
                    <a:pt x="657860" y="461844"/>
                    <a:pt x="677333" y="539314"/>
                    <a:pt x="695960" y="591384"/>
                  </a:cubicBezTo>
                  <a:cubicBezTo>
                    <a:pt x="714587" y="643454"/>
                    <a:pt x="724747" y="674781"/>
                    <a:pt x="749300" y="698064"/>
                  </a:cubicBezTo>
                  <a:cubicBezTo>
                    <a:pt x="773853" y="721347"/>
                    <a:pt x="797983" y="724734"/>
                    <a:pt x="843280" y="731084"/>
                  </a:cubicBezTo>
                  <a:cubicBezTo>
                    <a:pt x="888577" y="737434"/>
                    <a:pt x="1021080" y="736164"/>
                    <a:pt x="1021080" y="736164"/>
                  </a:cubicBezTo>
                  <a:cubicBezTo>
                    <a:pt x="1051137" y="736587"/>
                    <a:pt x="1017270" y="723464"/>
                    <a:pt x="1023620" y="733624"/>
                  </a:cubicBezTo>
                </a:path>
              </a:pathLst>
            </a:cu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7D3ADA7B-12FF-4061-E765-74B7FA99A8A1}"/>
                </a:ext>
              </a:extLst>
            </p:cNvPr>
            <p:cNvSpPr/>
            <p:nvPr/>
          </p:nvSpPr>
          <p:spPr>
            <a:xfrm rot="16200000">
              <a:off x="6614819" y="4034340"/>
              <a:ext cx="716902" cy="41424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/>
                <a:t>Phase Space</a:t>
              </a:r>
            </a:p>
          </p:txBody>
        </p: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5CA803F3-EB2D-5A9A-86AD-9DEE994CF0BF}"/>
                </a:ext>
              </a:extLst>
            </p:cNvPr>
            <p:cNvSpPr/>
            <p:nvPr/>
          </p:nvSpPr>
          <p:spPr>
            <a:xfrm rot="16200000">
              <a:off x="6621540" y="4911306"/>
              <a:ext cx="716902" cy="41424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/>
                <a:t>Screen Image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068CB58-2F56-7DEA-08CB-BBD25BFEBD57}"/>
              </a:ext>
            </a:extLst>
          </p:cNvPr>
          <p:cNvGrpSpPr/>
          <p:nvPr/>
        </p:nvGrpSpPr>
        <p:grpSpPr>
          <a:xfrm>
            <a:off x="6912880" y="5549369"/>
            <a:ext cx="4972550" cy="716904"/>
            <a:chOff x="6471920" y="5547359"/>
            <a:chExt cx="4972550" cy="716904"/>
          </a:xfrm>
        </p:grpSpPr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236396E6-6940-A5CB-FC12-AE4AEFDAD774}"/>
                </a:ext>
              </a:extLst>
            </p:cNvPr>
            <p:cNvSpPr/>
            <p:nvPr/>
          </p:nvSpPr>
          <p:spPr>
            <a:xfrm>
              <a:off x="7892800" y="5547360"/>
              <a:ext cx="1916170" cy="71690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PINN w/ Knowledge of Solenoid Lens</a:t>
              </a:r>
            </a:p>
          </p:txBody>
        </p:sp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9C5D0947-65A5-1AD4-8183-64BE74562EB2}"/>
                </a:ext>
              </a:extLst>
            </p:cNvPr>
            <p:cNvSpPr/>
            <p:nvPr/>
          </p:nvSpPr>
          <p:spPr>
            <a:xfrm>
              <a:off x="6471920" y="5547359"/>
              <a:ext cx="1030988" cy="71690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Screen Images</a:t>
              </a:r>
            </a:p>
          </p:txBody>
        </p: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E036858D-0562-56C6-EC6A-B877A9706CF6}"/>
                </a:ext>
              </a:extLst>
            </p:cNvPr>
            <p:cNvSpPr/>
            <p:nvPr/>
          </p:nvSpPr>
          <p:spPr>
            <a:xfrm>
              <a:off x="10198860" y="5547359"/>
              <a:ext cx="1245610" cy="71690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Initial Beam Dist.</a:t>
              </a:r>
            </a:p>
          </p:txBody>
        </p:sp>
        <p:sp>
          <p:nvSpPr>
            <p:cNvPr id="42" name="Arrow: Right 41">
              <a:extLst>
                <a:ext uri="{FF2B5EF4-FFF2-40B4-BE49-F238E27FC236}">
                  <a16:creationId xmlns:a16="http://schemas.microsoft.com/office/drawing/2014/main" id="{2255D814-6D8B-3607-40A4-C97F742330F1}"/>
                </a:ext>
              </a:extLst>
            </p:cNvPr>
            <p:cNvSpPr/>
            <p:nvPr/>
          </p:nvSpPr>
          <p:spPr>
            <a:xfrm>
              <a:off x="7601334" y="5707690"/>
              <a:ext cx="193040" cy="39624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Arrow: Right 42">
              <a:extLst>
                <a:ext uri="{FF2B5EF4-FFF2-40B4-BE49-F238E27FC236}">
                  <a16:creationId xmlns:a16="http://schemas.microsoft.com/office/drawing/2014/main" id="{05F7E79A-1238-03C6-7D50-EB8D37280E7C}"/>
                </a:ext>
              </a:extLst>
            </p:cNvPr>
            <p:cNvSpPr/>
            <p:nvPr/>
          </p:nvSpPr>
          <p:spPr>
            <a:xfrm>
              <a:off x="9907396" y="5707690"/>
              <a:ext cx="193040" cy="39624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5A1F51D5-EF79-EDB2-B5DC-951EE7567439}"/>
              </a:ext>
            </a:extLst>
          </p:cNvPr>
          <p:cNvGrpSpPr/>
          <p:nvPr/>
        </p:nvGrpSpPr>
        <p:grpSpPr>
          <a:xfrm>
            <a:off x="992341" y="3429000"/>
            <a:ext cx="4105314" cy="2722800"/>
            <a:chOff x="1166554" y="3665352"/>
            <a:chExt cx="4105314" cy="2722800"/>
          </a:xfrm>
        </p:grpSpPr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ADA5A5D2-CF89-2A71-A495-0C2DF7DADF9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542431" y="3665352"/>
              <a:ext cx="3729437" cy="270742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5CE3CB01-86C3-69D3-B4CE-289689E38C95}"/>
                </a:ext>
              </a:extLst>
            </p:cNvPr>
            <p:cNvSpPr txBox="1"/>
            <p:nvPr/>
          </p:nvSpPr>
          <p:spPr>
            <a:xfrm rot="16200000">
              <a:off x="13584" y="4819684"/>
              <a:ext cx="2721438" cy="4154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700" b="0" i="0" dirty="0" err="1">
                  <a:solidFill>
                    <a:srgbClr val="222222"/>
                  </a:solidFill>
                  <a:effectLst/>
                  <a:latin typeface="Arial" panose="020B0604020202020204" pitchFamily="34" charset="0"/>
                </a:rPr>
                <a:t>Karniadakis</a:t>
              </a:r>
              <a:r>
                <a:rPr lang="en-US" sz="700" b="0" i="0" dirty="0">
                  <a:solidFill>
                    <a:srgbClr val="222222"/>
                  </a:solidFill>
                  <a:effectLst/>
                  <a:latin typeface="Arial" panose="020B0604020202020204" pitchFamily="34" charset="0"/>
                </a:rPr>
                <a:t>, G. E., </a:t>
              </a:r>
              <a:r>
                <a:rPr lang="en-US" sz="700" b="0" i="0" dirty="0" err="1">
                  <a:solidFill>
                    <a:srgbClr val="222222"/>
                  </a:solidFill>
                  <a:effectLst/>
                  <a:latin typeface="Arial" panose="020B0604020202020204" pitchFamily="34" charset="0"/>
                </a:rPr>
                <a:t>Kevrekidis</a:t>
              </a:r>
              <a:r>
                <a:rPr lang="en-US" sz="700" b="0" i="0" dirty="0">
                  <a:solidFill>
                    <a:srgbClr val="222222"/>
                  </a:solidFill>
                  <a:effectLst/>
                  <a:latin typeface="Arial" panose="020B0604020202020204" pitchFamily="34" charset="0"/>
                </a:rPr>
                <a:t>, I. G., Lu, L., </a:t>
              </a:r>
              <a:r>
                <a:rPr lang="en-US" sz="700" b="0" i="0" dirty="0" err="1">
                  <a:solidFill>
                    <a:srgbClr val="222222"/>
                  </a:solidFill>
                  <a:effectLst/>
                  <a:latin typeface="Arial" panose="020B0604020202020204" pitchFamily="34" charset="0"/>
                </a:rPr>
                <a:t>Perdikaris</a:t>
              </a:r>
              <a:r>
                <a:rPr lang="en-US" sz="700" b="0" i="0" dirty="0">
                  <a:solidFill>
                    <a:srgbClr val="222222"/>
                  </a:solidFill>
                  <a:effectLst/>
                  <a:latin typeface="Arial" panose="020B0604020202020204" pitchFamily="34" charset="0"/>
                </a:rPr>
                <a:t>, P., Wang, S., &amp; Yang, L. (2021).  </a:t>
              </a:r>
              <a:r>
                <a:rPr lang="en-US" sz="700" b="0" i="1" dirty="0">
                  <a:solidFill>
                    <a:srgbClr val="222222"/>
                  </a:solidFill>
                  <a:effectLst/>
                  <a:latin typeface="Arial" panose="020B0604020202020204" pitchFamily="34" charset="0"/>
                </a:rPr>
                <a:t>Nature Reviews Physics</a:t>
              </a:r>
              <a:r>
                <a:rPr lang="en-US" sz="700" b="0" i="0" dirty="0">
                  <a:solidFill>
                    <a:srgbClr val="222222"/>
                  </a:solidFill>
                  <a:effectLst/>
                  <a:latin typeface="Arial" panose="020B0604020202020204" pitchFamily="34" charset="0"/>
                </a:rPr>
                <a:t>, </a:t>
              </a:r>
              <a:r>
                <a:rPr lang="en-US" sz="700" b="0" i="1" dirty="0">
                  <a:solidFill>
                    <a:srgbClr val="222222"/>
                  </a:solidFill>
                  <a:effectLst/>
                  <a:latin typeface="Arial" panose="020B0604020202020204" pitchFamily="34" charset="0"/>
                </a:rPr>
                <a:t>3</a:t>
              </a:r>
              <a:r>
                <a:rPr lang="en-US" sz="700" b="0" i="0" dirty="0">
                  <a:solidFill>
                    <a:srgbClr val="222222"/>
                  </a:solidFill>
                  <a:effectLst/>
                  <a:latin typeface="Arial" panose="020B0604020202020204" pitchFamily="34" charset="0"/>
                </a:rPr>
                <a:t>(6), 422-440.</a:t>
              </a:r>
              <a:endParaRPr lang="en-US" sz="700" dirty="0"/>
            </a:p>
          </p:txBody>
        </p:sp>
      </p:grpSp>
    </p:spTree>
    <p:extLst>
      <p:ext uri="{BB962C8B-B14F-4D97-AF65-F5344CB8AC3E}">
        <p14:creationId xmlns:p14="http://schemas.microsoft.com/office/powerpoint/2010/main" val="39790691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2B976-C428-B0EF-5FEA-5FA5F9304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PINNs for Accelerator Physics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31881B-B576-427F-159B-E07F206136BB}"/>
              </a:ext>
            </a:extLst>
          </p:cNvPr>
          <p:cNvSpPr txBox="1"/>
          <p:nvPr/>
        </p:nvSpPr>
        <p:spPr>
          <a:xfrm>
            <a:off x="2540759" y="2828835"/>
            <a:ext cx="71317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WHICH PDE TO USE AS A PRIOR IN ACCELERATOR PHYSICS?</a:t>
            </a:r>
          </a:p>
        </p:txBody>
      </p:sp>
    </p:spTree>
    <p:extLst>
      <p:ext uri="{BB962C8B-B14F-4D97-AF65-F5344CB8AC3E}">
        <p14:creationId xmlns:p14="http://schemas.microsoft.com/office/powerpoint/2010/main" val="14914783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C9832-773C-E001-7A0A-A2AC0CE5D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PINNs for Accelerator Physics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DCF2CA6-4557-450D-28EA-F7C655685944}"/>
              </a:ext>
            </a:extLst>
          </p:cNvPr>
          <p:cNvGrpSpPr/>
          <p:nvPr/>
        </p:nvGrpSpPr>
        <p:grpSpPr>
          <a:xfrm>
            <a:off x="2200055" y="941732"/>
            <a:ext cx="7791887" cy="2397828"/>
            <a:chOff x="2200055" y="1389407"/>
            <a:chExt cx="7791887" cy="239782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921EA74-CB9D-FA95-286D-01FB30B2D469}"/>
                </a:ext>
              </a:extLst>
            </p:cNvPr>
            <p:cNvSpPr txBox="1"/>
            <p:nvPr/>
          </p:nvSpPr>
          <p:spPr>
            <a:xfrm>
              <a:off x="2200056" y="1389407"/>
              <a:ext cx="66671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VLASOV EQUATION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7D79C99-77D5-B317-CDEC-4A55284F7128}"/>
                </a:ext>
              </a:extLst>
            </p:cNvPr>
            <p:cNvSpPr txBox="1"/>
            <p:nvPr/>
          </p:nvSpPr>
          <p:spPr>
            <a:xfrm>
              <a:off x="2200055" y="2586906"/>
              <a:ext cx="779188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Consider the multi-particle phase space distribution function f(r, p, s) with s the independent variable. Only considering long range force, it obeys the Vlasov equation. It is a generalization of Liouville’s Theorem. Space charge is calculated in self-consistent manner.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C74A4026-F3E0-D27F-96C7-EEFD55F8C3DE}"/>
                    </a:ext>
                  </a:extLst>
                </p:cNvPr>
                <p:cNvSpPr txBox="1"/>
                <p:nvPr/>
              </p:nvSpPr>
              <p:spPr>
                <a:xfrm>
                  <a:off x="2276255" y="1932308"/>
                  <a:ext cx="2497607" cy="5733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num>
                          <m:den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 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den>
                        </m:f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 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den>
                        </m:f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C74A4026-F3E0-D27F-96C7-EEFD55F8C3D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76255" y="1932308"/>
                  <a:ext cx="2497607" cy="57336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5D5D734F-546F-E365-B503-E8CB84903767}"/>
                    </a:ext>
                  </a:extLst>
                </p:cNvPr>
                <p:cNvSpPr txBox="1"/>
                <p:nvPr/>
              </p:nvSpPr>
              <p:spPr>
                <a:xfrm>
                  <a:off x="5533609" y="2080489"/>
                  <a:ext cx="129811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∇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5D5D734F-546F-E365-B503-E8CB8490376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33609" y="2080489"/>
                  <a:ext cx="1298112" cy="276999"/>
                </a:xfrm>
                <a:prstGeom prst="rect">
                  <a:avLst/>
                </a:prstGeom>
                <a:blipFill>
                  <a:blip r:embed="rId3"/>
                  <a:stretch>
                    <a:fillRect l="-4225" t="-4444" r="-3756" b="-3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FA534F3-613A-41E7-383A-1D725980FC36}"/>
              </a:ext>
            </a:extLst>
          </p:cNvPr>
          <p:cNvGrpSpPr/>
          <p:nvPr/>
        </p:nvGrpSpPr>
        <p:grpSpPr>
          <a:xfrm>
            <a:off x="6572250" y="3518441"/>
            <a:ext cx="4377869" cy="2706368"/>
            <a:chOff x="3676650" y="3518441"/>
            <a:chExt cx="4377869" cy="2706368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C8C0606-B3AE-A59A-C04B-411D8F9A0D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76650" y="3518441"/>
              <a:ext cx="4162425" cy="270636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4A70035-1444-1472-2BBF-CF47DC5B3876}"/>
                </a:ext>
              </a:extLst>
            </p:cNvPr>
            <p:cNvSpPr txBox="1"/>
            <p:nvPr/>
          </p:nvSpPr>
          <p:spPr>
            <a:xfrm rot="16200000">
              <a:off x="7003004" y="5173294"/>
              <a:ext cx="1887586" cy="2154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800" dirty="0"/>
                <a:t>J. Math. Phys. 57, 042905 (2016)</a:t>
              </a: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B0F5E284-C7D8-8006-CD00-BF34728998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7325" y="3568978"/>
            <a:ext cx="4330244" cy="25792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346FFE5-8C90-4A64-E069-6DC23B965854}"/>
              </a:ext>
            </a:extLst>
          </p:cNvPr>
          <p:cNvSpPr txBox="1"/>
          <p:nvPr/>
        </p:nvSpPr>
        <p:spPr>
          <a:xfrm rot="16200000">
            <a:off x="4471096" y="4692891"/>
            <a:ext cx="284839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G.A. </a:t>
            </a:r>
            <a:r>
              <a:rPr lang="en-US" sz="800" dirty="0" err="1"/>
              <a:t>Krafft</a:t>
            </a:r>
            <a:r>
              <a:rPr lang="en-US" sz="800" dirty="0"/>
              <a:t> Old Dominion University Slides</a:t>
            </a:r>
          </a:p>
        </p:txBody>
      </p:sp>
    </p:spTree>
    <p:extLst>
      <p:ext uri="{BB962C8B-B14F-4D97-AF65-F5344CB8AC3E}">
        <p14:creationId xmlns:p14="http://schemas.microsoft.com/office/powerpoint/2010/main" val="5551107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BB2EEB8-B879-41FE-B59C-4E9D7D265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Progress on PINN Surrogate Modeling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41C3320-577B-3D92-D3B5-A3B9F14E558D}"/>
              </a:ext>
            </a:extLst>
          </p:cNvPr>
          <p:cNvSpPr txBox="1"/>
          <p:nvPr/>
        </p:nvSpPr>
        <p:spPr>
          <a:xfrm>
            <a:off x="335505" y="942693"/>
            <a:ext cx="7047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 FIRST TEST OF PHYSICS-INFORMED PRIORS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A8513E5-F30C-25BD-89AF-EF2CF6DC6A21}"/>
              </a:ext>
            </a:extLst>
          </p:cNvPr>
          <p:cNvSpPr txBox="1"/>
          <p:nvPr/>
        </p:nvSpPr>
        <p:spPr>
          <a:xfrm>
            <a:off x="335505" y="1404358"/>
            <a:ext cx="111198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Physics priors should improve sample efficiency and generalization of surrogate models. Put that to test with a direct comparison of two systems:</a:t>
            </a:r>
          </a:p>
          <a:p>
            <a:pPr marL="342900" indent="-342900">
              <a:buFont typeface="+mj-lt"/>
              <a:buAutoNum type="alphaUcPeriod"/>
            </a:pPr>
            <a:r>
              <a:rPr lang="en-US" dirty="0"/>
              <a:t>Conventional neural network of the kind already used in accelerator physics</a:t>
            </a:r>
          </a:p>
          <a:p>
            <a:pPr marL="342900" indent="-342900">
              <a:buFont typeface="+mj-lt"/>
              <a:buAutoNum type="alphaUcPeriod"/>
            </a:pPr>
            <a:r>
              <a:rPr lang="en-US" dirty="0"/>
              <a:t>Physics-informed network with strong priors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5084B81-E7E9-E2DD-DF5F-EC05F58524FC}"/>
              </a:ext>
            </a:extLst>
          </p:cNvPr>
          <p:cNvGrpSpPr/>
          <p:nvPr/>
        </p:nvGrpSpPr>
        <p:grpSpPr>
          <a:xfrm>
            <a:off x="85061" y="3226390"/>
            <a:ext cx="5495649" cy="2003862"/>
            <a:chOff x="62053" y="3373812"/>
            <a:chExt cx="5495649" cy="2003862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5C08EC53-73D3-D964-4B87-F22713E5922F}"/>
                </a:ext>
              </a:extLst>
            </p:cNvPr>
            <p:cNvGrpSpPr/>
            <p:nvPr/>
          </p:nvGrpSpPr>
          <p:grpSpPr>
            <a:xfrm>
              <a:off x="62053" y="3373812"/>
              <a:ext cx="5495649" cy="1639708"/>
              <a:chOff x="136667" y="4467009"/>
              <a:chExt cx="5495649" cy="1639708"/>
            </a:xfrm>
          </p:grpSpPr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08A7BF31-6D10-A7DD-BD28-38A4EA4DBA20}"/>
                  </a:ext>
                </a:extLst>
              </p:cNvPr>
              <p:cNvSpPr/>
              <p:nvPr/>
            </p:nvSpPr>
            <p:spPr>
              <a:xfrm>
                <a:off x="2208860" y="4857119"/>
                <a:ext cx="1751936" cy="837585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/>
                  <a:t>Conventional Surrogate Model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Rectangle: Rounded Corners 18">
                    <a:extLst>
                      <a:ext uri="{FF2B5EF4-FFF2-40B4-BE49-F238E27FC236}">
                        <a16:creationId xmlns:a16="http://schemas.microsoft.com/office/drawing/2014/main" id="{03EF1B30-AD3B-40F5-735F-EE9F9CE2A01A}"/>
                      </a:ext>
                    </a:extLst>
                  </p:cNvPr>
                  <p:cNvSpPr/>
                  <p:nvPr/>
                </p:nvSpPr>
                <p:spPr>
                  <a:xfrm>
                    <a:off x="622348" y="4864477"/>
                    <a:ext cx="1234486" cy="837585"/>
                  </a:xfrm>
                  <a:prstGeom prst="round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600" dirty="0"/>
                      <a:t>“Knobs”</a:t>
                    </a:r>
                  </a:p>
                  <a:p>
                    <a:pPr algn="ctr"/>
                    <a:r>
                      <a:rPr lang="en-US" sz="1600" dirty="0"/>
                      <a:t>(</a:t>
                    </a:r>
                    <a14:m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oMath>
                    </a14:m>
                    <a:r>
                      <a:rPr lang="en-US" sz="1600" dirty="0"/>
                      <a:t>, </a:t>
                    </a:r>
                    <a14:m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oMath>
                    </a14:m>
                    <a:r>
                      <a:rPr lang="en-US" sz="1600" dirty="0"/>
                      <a:t>, </a:t>
                    </a:r>
                    <a14:m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oMath>
                    </a14:m>
                    <a:r>
                      <a:rPr lang="en-US" sz="1600" dirty="0"/>
                      <a:t>, …)</a:t>
                    </a:r>
                  </a:p>
                </p:txBody>
              </p:sp>
            </mc:Choice>
            <mc:Fallback xmlns="">
              <p:sp>
                <p:nvSpPr>
                  <p:cNvPr id="19" name="Rectangle: Rounded Corners 18">
                    <a:extLst>
                      <a:ext uri="{FF2B5EF4-FFF2-40B4-BE49-F238E27FC236}">
                        <a16:creationId xmlns:a16="http://schemas.microsoft.com/office/drawing/2014/main" id="{03EF1B30-AD3B-40F5-735F-EE9F9CE2A01A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2348" y="4864477"/>
                    <a:ext cx="1234486" cy="837585"/>
                  </a:xfrm>
                  <a:prstGeom prst="round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A2546927-DDC0-3039-C590-ED19B106C3CB}"/>
                  </a:ext>
                </a:extLst>
              </p:cNvPr>
              <p:cNvSpPr/>
              <p:nvPr/>
            </p:nvSpPr>
            <p:spPr>
              <a:xfrm>
                <a:off x="4338690" y="4857119"/>
                <a:ext cx="1293626" cy="837585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/>
                  <a:t>Measurable Quantities</a:t>
                </a:r>
              </a:p>
            </p:txBody>
          </p:sp>
          <p:sp>
            <p:nvSpPr>
              <p:cNvPr id="26" name="Arrow: Right 25">
                <a:extLst>
                  <a:ext uri="{FF2B5EF4-FFF2-40B4-BE49-F238E27FC236}">
                    <a16:creationId xmlns:a16="http://schemas.microsoft.com/office/drawing/2014/main" id="{F8A93911-AD8E-37CD-B1BA-CA9EB7BAF054}"/>
                  </a:ext>
                </a:extLst>
              </p:cNvPr>
              <p:cNvSpPr/>
              <p:nvPr/>
            </p:nvSpPr>
            <p:spPr>
              <a:xfrm>
                <a:off x="1934717" y="5100215"/>
                <a:ext cx="175685" cy="369332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Arrow: Right 26">
                <a:extLst>
                  <a:ext uri="{FF2B5EF4-FFF2-40B4-BE49-F238E27FC236}">
                    <a16:creationId xmlns:a16="http://schemas.microsoft.com/office/drawing/2014/main" id="{13EDCCAD-74B2-613E-F627-1642A3436615}"/>
                  </a:ext>
                </a:extLst>
              </p:cNvPr>
              <p:cNvSpPr/>
              <p:nvPr/>
            </p:nvSpPr>
            <p:spPr>
              <a:xfrm>
                <a:off x="4062903" y="5100215"/>
                <a:ext cx="175685" cy="369332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C9C5924-49B8-D393-2128-FE8940FD52FE}"/>
                  </a:ext>
                </a:extLst>
              </p:cNvPr>
              <p:cNvSpPr txBox="1"/>
              <p:nvPr/>
            </p:nvSpPr>
            <p:spPr>
              <a:xfrm rot="16200000">
                <a:off x="-452354" y="5056030"/>
                <a:ext cx="163970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/>
                  <a:t>MODEL A</a:t>
                </a:r>
              </a:p>
            </p:txBody>
          </p:sp>
        </p:grpSp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EB7AF4CE-EE7C-91B9-73F8-A35E9B5C3F87}"/>
                </a:ext>
              </a:extLst>
            </p:cNvPr>
            <p:cNvSpPr/>
            <p:nvPr/>
          </p:nvSpPr>
          <p:spPr>
            <a:xfrm>
              <a:off x="1075819" y="4858909"/>
              <a:ext cx="3438022" cy="518765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/>
                <a:t>“Conventional” Surrogate Model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6927150-9178-0439-B13E-A3D467E80EFF}"/>
              </a:ext>
            </a:extLst>
          </p:cNvPr>
          <p:cNvGrpSpPr/>
          <p:nvPr/>
        </p:nvGrpSpPr>
        <p:grpSpPr>
          <a:xfrm>
            <a:off x="5814671" y="2700667"/>
            <a:ext cx="6119774" cy="2631460"/>
            <a:chOff x="5935596" y="2848089"/>
            <a:chExt cx="6119774" cy="2631460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30D4FA62-5B07-3C08-F051-6B2794A457AB}"/>
                </a:ext>
              </a:extLst>
            </p:cNvPr>
            <p:cNvGrpSpPr/>
            <p:nvPr/>
          </p:nvGrpSpPr>
          <p:grpSpPr>
            <a:xfrm>
              <a:off x="5935596" y="2848089"/>
              <a:ext cx="6119774" cy="2631460"/>
              <a:chOff x="5845467" y="3657182"/>
              <a:chExt cx="6119774" cy="2631460"/>
            </a:xfrm>
          </p:grpSpPr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6EF8782-315C-8CD3-6DF3-0430474733E9}"/>
                  </a:ext>
                </a:extLst>
              </p:cNvPr>
              <p:cNvSpPr txBox="1"/>
              <p:nvPr/>
            </p:nvSpPr>
            <p:spPr>
              <a:xfrm rot="16200000">
                <a:off x="5256446" y="4617315"/>
                <a:ext cx="163970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/>
                  <a:t>MODEL B</a:t>
                </a:r>
              </a:p>
            </p:txBody>
          </p: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D72D2502-BBD9-9CFE-729D-B549E1143157}"/>
                  </a:ext>
                </a:extLst>
              </p:cNvPr>
              <p:cNvGrpSpPr/>
              <p:nvPr/>
            </p:nvGrpSpPr>
            <p:grpSpPr>
              <a:xfrm>
                <a:off x="6344353" y="3657182"/>
                <a:ext cx="5620888" cy="2631460"/>
                <a:chOff x="6344353" y="3657182"/>
                <a:chExt cx="5620888" cy="2631460"/>
              </a:xfrm>
            </p:grpSpPr>
            <p:sp>
              <p:nvSpPr>
                <p:cNvPr id="18" name="Rectangle: Rounded Corners 17">
                  <a:extLst>
                    <a:ext uri="{FF2B5EF4-FFF2-40B4-BE49-F238E27FC236}">
                      <a16:creationId xmlns:a16="http://schemas.microsoft.com/office/drawing/2014/main" id="{FEFE8D3F-AF77-4FE0-4237-F512C49AEA32}"/>
                    </a:ext>
                  </a:extLst>
                </p:cNvPr>
                <p:cNvSpPr/>
                <p:nvPr/>
              </p:nvSpPr>
              <p:spPr>
                <a:xfrm>
                  <a:off x="8030775" y="4564196"/>
                  <a:ext cx="922638" cy="837585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dirty="0"/>
                    <a:t>PINN</a:t>
                  </a:r>
                </a:p>
              </p:txBody>
            </p:sp>
            <p:sp>
              <p:nvSpPr>
                <p:cNvPr id="22" name="Rectangle: Rounded Corners 21">
                  <a:extLst>
                    <a:ext uri="{FF2B5EF4-FFF2-40B4-BE49-F238E27FC236}">
                      <a16:creationId xmlns:a16="http://schemas.microsoft.com/office/drawing/2014/main" id="{727F1C35-2E76-2E86-87B6-E429C2F5A475}"/>
                    </a:ext>
                  </a:extLst>
                </p:cNvPr>
                <p:cNvSpPr/>
                <p:nvPr/>
              </p:nvSpPr>
              <p:spPr>
                <a:xfrm>
                  <a:off x="9155646" y="4564196"/>
                  <a:ext cx="1349066" cy="837585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dirty="0"/>
                    <a:t>Phase Space Density</a:t>
                  </a:r>
                </a:p>
              </p:txBody>
            </p:sp>
            <p:sp>
              <p:nvSpPr>
                <p:cNvPr id="24" name="Rectangle: Rounded Corners 23">
                  <a:extLst>
                    <a:ext uri="{FF2B5EF4-FFF2-40B4-BE49-F238E27FC236}">
                      <a16:creationId xmlns:a16="http://schemas.microsoft.com/office/drawing/2014/main" id="{AADDB579-9ABF-CACE-9A43-8FC78C47BB42}"/>
                    </a:ext>
                  </a:extLst>
                </p:cNvPr>
                <p:cNvSpPr/>
                <p:nvPr/>
              </p:nvSpPr>
              <p:spPr>
                <a:xfrm>
                  <a:off x="10671615" y="4564196"/>
                  <a:ext cx="1293626" cy="837585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dirty="0"/>
                    <a:t>Measurable Quantities</a:t>
                  </a:r>
                </a:p>
              </p:txBody>
            </p:sp>
            <p:sp>
              <p:nvSpPr>
                <p:cNvPr id="30" name="Arrow: Right 29">
                  <a:extLst>
                    <a:ext uri="{FF2B5EF4-FFF2-40B4-BE49-F238E27FC236}">
                      <a16:creationId xmlns:a16="http://schemas.microsoft.com/office/drawing/2014/main" id="{97261448-72E1-7A43-C99D-A4E6B6917241}"/>
                    </a:ext>
                  </a:extLst>
                </p:cNvPr>
                <p:cNvSpPr/>
                <p:nvPr/>
              </p:nvSpPr>
              <p:spPr>
                <a:xfrm>
                  <a:off x="8953413" y="4858223"/>
                  <a:ext cx="133350" cy="249530"/>
                </a:xfrm>
                <a:prstGeom prst="right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Arrow: Right 30">
                  <a:extLst>
                    <a:ext uri="{FF2B5EF4-FFF2-40B4-BE49-F238E27FC236}">
                      <a16:creationId xmlns:a16="http://schemas.microsoft.com/office/drawing/2014/main" id="{8FE6F567-9DBA-DF21-6E2E-C3E9E2EE08CE}"/>
                    </a:ext>
                  </a:extLst>
                </p:cNvPr>
                <p:cNvSpPr/>
                <p:nvPr/>
              </p:nvSpPr>
              <p:spPr>
                <a:xfrm>
                  <a:off x="10502933" y="4858223"/>
                  <a:ext cx="133350" cy="249530"/>
                </a:xfrm>
                <a:prstGeom prst="right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41" name="Group 40">
                  <a:extLst>
                    <a:ext uri="{FF2B5EF4-FFF2-40B4-BE49-F238E27FC236}">
                      <a16:creationId xmlns:a16="http://schemas.microsoft.com/office/drawing/2014/main" id="{2822E00B-78C1-E91D-0D76-94CD5420F6CE}"/>
                    </a:ext>
                  </a:extLst>
                </p:cNvPr>
                <p:cNvGrpSpPr/>
                <p:nvPr/>
              </p:nvGrpSpPr>
              <p:grpSpPr>
                <a:xfrm>
                  <a:off x="6344353" y="3657182"/>
                  <a:ext cx="1455067" cy="2631460"/>
                  <a:chOff x="6344353" y="3650848"/>
                  <a:chExt cx="1455067" cy="2631460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20" name="Rectangle: Rounded Corners 19">
                        <a:extLst>
                          <a:ext uri="{FF2B5EF4-FFF2-40B4-BE49-F238E27FC236}">
                            <a16:creationId xmlns:a16="http://schemas.microsoft.com/office/drawing/2014/main" id="{5E117A8A-C9E6-B932-5758-5689C62C779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451539" y="5576246"/>
                        <a:ext cx="1234486" cy="706062"/>
                      </a:xfrm>
                      <a:prstGeom prst="roundRect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sz="1600" dirty="0"/>
                          <a:t>“Knobs”</a:t>
                        </a:r>
                      </a:p>
                      <a:p>
                        <a:pPr algn="ctr"/>
                        <a:r>
                          <a:rPr lang="en-US" sz="1600" dirty="0"/>
                          <a:t>(</a:t>
                        </a:r>
                        <a14:m>
                          <m:oMath xmlns:m="http://schemas.openxmlformats.org/officeDocument/2006/math"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oMath>
                        </a14:m>
                        <a:r>
                          <a:rPr lang="en-US" sz="1600" dirty="0"/>
                          <a:t>, </a:t>
                        </a:r>
                        <a14:m>
                          <m:oMath xmlns:m="http://schemas.openxmlformats.org/officeDocument/2006/math"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oMath>
                        </a14:m>
                        <a:r>
                          <a:rPr lang="en-US" sz="1600" dirty="0"/>
                          <a:t>, </a:t>
                        </a:r>
                        <a14:m>
                          <m:oMath xmlns:m="http://schemas.openxmlformats.org/officeDocument/2006/math"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𝛾</m:t>
                            </m:r>
                          </m:oMath>
                        </a14:m>
                        <a:r>
                          <a:rPr lang="en-US" sz="1600" dirty="0"/>
                          <a:t>, …)</a:t>
                        </a:r>
                      </a:p>
                    </p:txBody>
                  </p:sp>
                </mc:Choice>
                <mc:Fallback xmlns="">
                  <p:sp>
                    <p:nvSpPr>
                      <p:cNvPr id="20" name="Rectangle: Rounded Corners 19">
                        <a:extLst>
                          <a:ext uri="{FF2B5EF4-FFF2-40B4-BE49-F238E27FC236}">
                            <a16:creationId xmlns:a16="http://schemas.microsoft.com/office/drawing/2014/main" id="{5E117A8A-C9E6-B932-5758-5689C62C7792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6451539" y="5576246"/>
                        <a:ext cx="1234486" cy="706062"/>
                      </a:xfrm>
                      <a:prstGeom prst="roundRect">
                        <a:avLst/>
                      </a:prstGeom>
                      <a:blipFill>
                        <a:blip r:embed="rId4"/>
                        <a:stretch>
                          <a:fillRect b="-847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23" name="Rectangle: Rounded Corners 22">
                        <a:extLst>
                          <a:ext uri="{FF2B5EF4-FFF2-40B4-BE49-F238E27FC236}">
                            <a16:creationId xmlns:a16="http://schemas.microsoft.com/office/drawing/2014/main" id="{355C083F-8151-A89D-7B0F-F8CC9058320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344353" y="4555353"/>
                        <a:ext cx="1448858" cy="882145"/>
                      </a:xfrm>
                      <a:prstGeom prst="roundRect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sz="1600" dirty="0"/>
                          <a:t>Phase-Space Coordinate</a:t>
                        </a:r>
                      </a:p>
                      <a:p>
                        <a:pPr algn="ctr"/>
                        <a:r>
                          <a:rPr lang="en-US" sz="1600" dirty="0"/>
                          <a:t>(</a:t>
                        </a:r>
                        <a14:m>
                          <m:oMath xmlns:m="http://schemas.openxmlformats.org/officeDocument/2006/math"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oMath>
                        </a14:m>
                        <a:r>
                          <a:rPr lang="en-US" sz="1600" dirty="0"/>
                          <a:t>, </a:t>
                        </a:r>
                        <a14:m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</m:oMath>
                        </a14:m>
                        <a:r>
                          <a:rPr lang="en-US" sz="1600" dirty="0"/>
                          <a:t>, </a:t>
                        </a:r>
                        <a14:m>
                          <m:oMath xmlns:m="http://schemas.openxmlformats.org/officeDocument/2006/math"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oMath>
                        </a14:m>
                        <a:r>
                          <a:rPr lang="en-US" sz="1600" dirty="0"/>
                          <a:t>, </a:t>
                        </a:r>
                        <a14:m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</m:sSub>
                          </m:oMath>
                        </a14:m>
                        <a:r>
                          <a:rPr lang="en-US" sz="1600" dirty="0"/>
                          <a:t>)</a:t>
                        </a:r>
                      </a:p>
                    </p:txBody>
                  </p:sp>
                </mc:Choice>
                <mc:Fallback xmlns="">
                  <p:sp>
                    <p:nvSpPr>
                      <p:cNvPr id="23" name="Rectangle: Rounded Corners 22">
                        <a:extLst>
                          <a:ext uri="{FF2B5EF4-FFF2-40B4-BE49-F238E27FC236}">
                            <a16:creationId xmlns:a16="http://schemas.microsoft.com/office/drawing/2014/main" id="{355C083F-8151-A89D-7B0F-F8CC90583200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6344353" y="4555353"/>
                        <a:ext cx="1448858" cy="882145"/>
                      </a:xfrm>
                      <a:prstGeom prst="roundRect">
                        <a:avLst/>
                      </a:prstGeom>
                      <a:blipFill>
                        <a:blip r:embed="rId5"/>
                        <a:stretch>
                          <a:fillRect b="-4762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38" name="Rectangle: Rounded Corners 37">
                        <a:extLst>
                          <a:ext uri="{FF2B5EF4-FFF2-40B4-BE49-F238E27FC236}">
                            <a16:creationId xmlns:a16="http://schemas.microsoft.com/office/drawing/2014/main" id="{A0F28FCD-1D47-557D-4882-70F3D95EBA9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350562" y="3650848"/>
                        <a:ext cx="1448858" cy="765757"/>
                      </a:xfrm>
                      <a:prstGeom prst="roundRect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sz="1600" dirty="0"/>
                          <a:t>Time-Like Coordinate</a:t>
                        </a:r>
                      </a:p>
                      <a:p>
                        <a:pPr algn="ctr"/>
                        <a:r>
                          <a:rPr lang="en-US" sz="1600" dirty="0"/>
                          <a:t>(</a:t>
                        </a:r>
                        <a14:m>
                          <m:oMath xmlns:m="http://schemas.openxmlformats.org/officeDocument/2006/math"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oMath>
                        </a14:m>
                        <a:r>
                          <a:rPr lang="en-US" sz="1600" dirty="0"/>
                          <a:t> or </a:t>
                        </a:r>
                        <a14:m>
                          <m:oMath xmlns:m="http://schemas.openxmlformats.org/officeDocument/2006/math"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oMath>
                        </a14:m>
                        <a:r>
                          <a:rPr lang="en-US" sz="1600" dirty="0"/>
                          <a:t>)</a:t>
                        </a:r>
                      </a:p>
                    </p:txBody>
                  </p:sp>
                </mc:Choice>
                <mc:Fallback xmlns="">
                  <p:sp>
                    <p:nvSpPr>
                      <p:cNvPr id="38" name="Rectangle: Rounded Corners 37">
                        <a:extLst>
                          <a:ext uri="{FF2B5EF4-FFF2-40B4-BE49-F238E27FC236}">
                            <a16:creationId xmlns:a16="http://schemas.microsoft.com/office/drawing/2014/main" id="{A0F28FCD-1D47-557D-4882-70F3D95EBA9B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6350562" y="3650848"/>
                        <a:ext cx="1448858" cy="765757"/>
                      </a:xfrm>
                      <a:prstGeom prst="roundRect">
                        <a:avLst/>
                      </a:prstGeom>
                      <a:blipFill>
                        <a:blip r:embed="rId6"/>
                        <a:stretch>
                          <a:fillRect t="-5469" b="-12500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sp>
              <p:nvSpPr>
                <p:cNvPr id="40" name="Arrow: Right 39">
                  <a:extLst>
                    <a:ext uri="{FF2B5EF4-FFF2-40B4-BE49-F238E27FC236}">
                      <a16:creationId xmlns:a16="http://schemas.microsoft.com/office/drawing/2014/main" id="{A6FE0DF2-0D97-5B0A-63E7-82FF635AC8B4}"/>
                    </a:ext>
                  </a:extLst>
                </p:cNvPr>
                <p:cNvSpPr/>
                <p:nvPr/>
              </p:nvSpPr>
              <p:spPr>
                <a:xfrm>
                  <a:off x="7826763" y="4848147"/>
                  <a:ext cx="133350" cy="249530"/>
                </a:xfrm>
                <a:prstGeom prst="right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Arrow: Right 41">
                  <a:extLst>
                    <a:ext uri="{FF2B5EF4-FFF2-40B4-BE49-F238E27FC236}">
                      <a16:creationId xmlns:a16="http://schemas.microsoft.com/office/drawing/2014/main" id="{62D5492D-D3D2-B03C-8FCC-6980156E5539}"/>
                    </a:ext>
                  </a:extLst>
                </p:cNvPr>
                <p:cNvSpPr/>
                <p:nvPr/>
              </p:nvSpPr>
              <p:spPr>
                <a:xfrm rot="19774653">
                  <a:off x="7752612" y="5450140"/>
                  <a:ext cx="304640" cy="176531"/>
                </a:xfrm>
                <a:prstGeom prst="right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Arrow: Right 42">
                  <a:extLst>
                    <a:ext uri="{FF2B5EF4-FFF2-40B4-BE49-F238E27FC236}">
                      <a16:creationId xmlns:a16="http://schemas.microsoft.com/office/drawing/2014/main" id="{442B94A1-BCCD-0E74-4225-BFC7C76D8500}"/>
                    </a:ext>
                  </a:extLst>
                </p:cNvPr>
                <p:cNvSpPr/>
                <p:nvPr/>
              </p:nvSpPr>
              <p:spPr>
                <a:xfrm rot="1825347" flipV="1">
                  <a:off x="7835007" y="4378744"/>
                  <a:ext cx="225944" cy="176531"/>
                </a:xfrm>
                <a:prstGeom prst="right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195F44E4-02C9-7949-6DDC-B24D6C2000EC}"/>
                </a:ext>
              </a:extLst>
            </p:cNvPr>
            <p:cNvSpPr/>
            <p:nvPr/>
          </p:nvSpPr>
          <p:spPr>
            <a:xfrm>
              <a:off x="8436131" y="4867135"/>
              <a:ext cx="3438022" cy="518765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/>
                <a:t>Physics-Informed Surrogate Model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CE0B8BB0-98F9-BB87-95B3-7C817BE71347}"/>
              </a:ext>
            </a:extLst>
          </p:cNvPr>
          <p:cNvSpPr txBox="1"/>
          <p:nvPr/>
        </p:nvSpPr>
        <p:spPr>
          <a:xfrm>
            <a:off x="487905" y="5891001"/>
            <a:ext cx="111198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Will the benefits of a PINN outweigh the complexity of modeling the beam instead of the observables?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9380AD5-CD96-88B3-0D89-8967EFFA3FCF}"/>
              </a:ext>
            </a:extLst>
          </p:cNvPr>
          <p:cNvSpPr/>
          <p:nvPr/>
        </p:nvSpPr>
        <p:spPr>
          <a:xfrm>
            <a:off x="8922617" y="2085922"/>
            <a:ext cx="2272684" cy="51876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“Knobs” are: magnet/cavity settings, laser parameters, </a:t>
            </a:r>
            <a:r>
              <a:rPr lang="en-US" sz="1200" dirty="0" err="1"/>
              <a:t>etc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675731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9469</TotalTime>
  <Words>1601</Words>
  <Application>Microsoft Office PowerPoint</Application>
  <PresentationFormat>Widescreen</PresentationFormat>
  <Paragraphs>167</Paragraphs>
  <Slides>21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Cambria Math</vt:lpstr>
      <vt:lpstr>Office Theme</vt:lpstr>
      <vt:lpstr>Physics-Informed Machine Learning for Particle Accelerators</vt:lpstr>
      <vt:lpstr>Surrogate Models – Fast, Differentiable, Data-Driven</vt:lpstr>
      <vt:lpstr>Surrogate Models – Fast, Differentiable, Data-Driven</vt:lpstr>
      <vt:lpstr>Surrogate Models – Fast, Differentiable, Data-Driven</vt:lpstr>
      <vt:lpstr>Physics Informed Neural Networks Primer</vt:lpstr>
      <vt:lpstr>Ongoing and Future Work</vt:lpstr>
      <vt:lpstr>PINNs for Accelerator Physics</vt:lpstr>
      <vt:lpstr>PINNs for Accelerator Physics</vt:lpstr>
      <vt:lpstr>Progress on PINN Surrogate Modeling</vt:lpstr>
      <vt:lpstr>Progress on PINN Surrogate Modeling</vt:lpstr>
      <vt:lpstr>Progress on PINN Surrogate Modeling</vt:lpstr>
      <vt:lpstr>Progress on PINN Surrogate Modeling</vt:lpstr>
      <vt:lpstr>Progress on PINN Surrogate Modeling</vt:lpstr>
      <vt:lpstr>Progress on PINN Surrogate Modeling</vt:lpstr>
      <vt:lpstr>Progress on PINN Surrogate Modeling</vt:lpstr>
      <vt:lpstr>Ongoing and Future Work</vt:lpstr>
      <vt:lpstr>Acknowledgments</vt:lpstr>
      <vt:lpstr>PINNs for Accelerator Physics</vt:lpstr>
      <vt:lpstr>Uniform Focusing Channel Extras</vt:lpstr>
      <vt:lpstr>Varying PINN Knobs</vt:lpstr>
      <vt:lpstr>Varying PINN Knobs</vt:lpstr>
    </vt:vector>
  </TitlesOfParts>
  <Company>Worcester Polytechnic Institute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Christopher Pierce</cp:lastModifiedBy>
  <cp:revision>457</cp:revision>
  <dcterms:created xsi:type="dcterms:W3CDTF">2017-04-16T18:27:25Z</dcterms:created>
  <dcterms:modified xsi:type="dcterms:W3CDTF">2023-06-27T01:36:30Z</dcterms:modified>
</cp:coreProperties>
</file>