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4"/>
    <p:sldMasterId id="2147483660" r:id="rId5"/>
  </p:sldMasterIdLst>
  <p:notesMasterIdLst>
    <p:notesMasterId r:id="rId26"/>
  </p:notesMasterIdLst>
  <p:handoutMasterIdLst>
    <p:handoutMasterId r:id="rId27"/>
  </p:handoutMasterIdLst>
  <p:sldIdLst>
    <p:sldId id="256" r:id="rId6"/>
    <p:sldId id="324" r:id="rId7"/>
    <p:sldId id="331" r:id="rId8"/>
    <p:sldId id="347" r:id="rId9"/>
    <p:sldId id="348" r:id="rId10"/>
    <p:sldId id="277" r:id="rId11"/>
    <p:sldId id="2459" r:id="rId12"/>
    <p:sldId id="2454" r:id="rId13"/>
    <p:sldId id="2452" r:id="rId14"/>
    <p:sldId id="2463" r:id="rId15"/>
    <p:sldId id="343" r:id="rId16"/>
    <p:sldId id="2455" r:id="rId17"/>
    <p:sldId id="345" r:id="rId18"/>
    <p:sldId id="346" r:id="rId19"/>
    <p:sldId id="2468" r:id="rId20"/>
    <p:sldId id="2469" r:id="rId21"/>
    <p:sldId id="338" r:id="rId22"/>
    <p:sldId id="2456" r:id="rId23"/>
    <p:sldId id="339" r:id="rId24"/>
    <p:sldId id="245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036C"/>
    <a:srgbClr val="000000"/>
    <a:srgbClr val="FFCCFF"/>
    <a:srgbClr val="FF5050"/>
    <a:srgbClr val="965040"/>
    <a:srgbClr val="923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3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Kenzie, Julian (STFC,DL,AST)" userId="746ba4d5-9aab-46d5-87f3-8e867f8bea97" providerId="ADAL" clId="{FD3F91F3-57FA-4388-A256-29353860F455}"/>
    <pc:docChg chg="delSld">
      <pc:chgData name="McKenzie, Julian (STFC,DL,AST)" userId="746ba4d5-9aab-46d5-87f3-8e867f8bea97" providerId="ADAL" clId="{FD3F91F3-57FA-4388-A256-29353860F455}" dt="2023-06-20T21:10:59.028" v="0" actId="47"/>
      <pc:docMkLst>
        <pc:docMk/>
      </pc:docMkLst>
      <pc:sldChg chg="del">
        <pc:chgData name="McKenzie, Julian (STFC,DL,AST)" userId="746ba4d5-9aab-46d5-87f3-8e867f8bea97" providerId="ADAL" clId="{FD3F91F3-57FA-4388-A256-29353860F455}" dt="2023-06-20T21:10:59.028" v="0" actId="47"/>
        <pc:sldMkLst>
          <pc:docMk/>
          <pc:sldMk cId="1442811094" sldId="259"/>
        </pc:sldMkLst>
      </pc:sldChg>
      <pc:sldChg chg="del">
        <pc:chgData name="McKenzie, Julian (STFC,DL,AST)" userId="746ba4d5-9aab-46d5-87f3-8e867f8bea97" providerId="ADAL" clId="{FD3F91F3-57FA-4388-A256-29353860F455}" dt="2023-06-20T21:10:59.028" v="0" actId="47"/>
        <pc:sldMkLst>
          <pc:docMk/>
          <pc:sldMk cId="443694245" sldId="261"/>
        </pc:sldMkLst>
      </pc:sldChg>
      <pc:sldChg chg="del">
        <pc:chgData name="McKenzie, Julian (STFC,DL,AST)" userId="746ba4d5-9aab-46d5-87f3-8e867f8bea97" providerId="ADAL" clId="{FD3F91F3-57FA-4388-A256-29353860F455}" dt="2023-06-20T21:10:59.028" v="0" actId="47"/>
        <pc:sldMkLst>
          <pc:docMk/>
          <pc:sldMk cId="1682217894" sldId="263"/>
        </pc:sldMkLst>
      </pc:sldChg>
      <pc:sldChg chg="del">
        <pc:chgData name="McKenzie, Julian (STFC,DL,AST)" userId="746ba4d5-9aab-46d5-87f3-8e867f8bea97" providerId="ADAL" clId="{FD3F91F3-57FA-4388-A256-29353860F455}" dt="2023-06-20T21:10:59.028" v="0" actId="47"/>
        <pc:sldMkLst>
          <pc:docMk/>
          <pc:sldMk cId="3477386834" sldId="265"/>
        </pc:sldMkLst>
      </pc:sldChg>
      <pc:sldChg chg="del">
        <pc:chgData name="McKenzie, Julian (STFC,DL,AST)" userId="746ba4d5-9aab-46d5-87f3-8e867f8bea97" providerId="ADAL" clId="{FD3F91F3-57FA-4388-A256-29353860F455}" dt="2023-06-20T21:10:59.028" v="0" actId="47"/>
        <pc:sldMkLst>
          <pc:docMk/>
          <pc:sldMk cId="2614410655" sldId="267"/>
        </pc:sldMkLst>
      </pc:sldChg>
      <pc:sldChg chg="del">
        <pc:chgData name="McKenzie, Julian (STFC,DL,AST)" userId="746ba4d5-9aab-46d5-87f3-8e867f8bea97" providerId="ADAL" clId="{FD3F91F3-57FA-4388-A256-29353860F455}" dt="2023-06-20T21:10:59.028" v="0" actId="47"/>
        <pc:sldMkLst>
          <pc:docMk/>
          <pc:sldMk cId="3131177013" sldId="268"/>
        </pc:sldMkLst>
      </pc:sldChg>
      <pc:sldChg chg="del">
        <pc:chgData name="McKenzie, Julian (STFC,DL,AST)" userId="746ba4d5-9aab-46d5-87f3-8e867f8bea97" providerId="ADAL" clId="{FD3F91F3-57FA-4388-A256-29353860F455}" dt="2023-06-20T21:10:59.028" v="0" actId="47"/>
        <pc:sldMkLst>
          <pc:docMk/>
          <pc:sldMk cId="966282004" sldId="273"/>
        </pc:sldMkLst>
      </pc:sldChg>
      <pc:sldChg chg="del">
        <pc:chgData name="McKenzie, Julian (STFC,DL,AST)" userId="746ba4d5-9aab-46d5-87f3-8e867f8bea97" providerId="ADAL" clId="{FD3F91F3-57FA-4388-A256-29353860F455}" dt="2023-06-20T21:10:59.028" v="0" actId="47"/>
        <pc:sldMkLst>
          <pc:docMk/>
          <pc:sldMk cId="3447752484" sldId="281"/>
        </pc:sldMkLst>
      </pc:sldChg>
      <pc:sldChg chg="del">
        <pc:chgData name="McKenzie, Julian (STFC,DL,AST)" userId="746ba4d5-9aab-46d5-87f3-8e867f8bea97" providerId="ADAL" clId="{FD3F91F3-57FA-4388-A256-29353860F455}" dt="2023-06-20T21:10:59.028" v="0" actId="47"/>
        <pc:sldMkLst>
          <pc:docMk/>
          <pc:sldMk cId="4095356741" sldId="282"/>
        </pc:sldMkLst>
      </pc:sldChg>
      <pc:sldChg chg="del">
        <pc:chgData name="McKenzie, Julian (STFC,DL,AST)" userId="746ba4d5-9aab-46d5-87f3-8e867f8bea97" providerId="ADAL" clId="{FD3F91F3-57FA-4388-A256-29353860F455}" dt="2023-06-20T21:10:59.028" v="0" actId="47"/>
        <pc:sldMkLst>
          <pc:docMk/>
          <pc:sldMk cId="4157850469" sldId="292"/>
        </pc:sldMkLst>
      </pc:sldChg>
      <pc:sldChg chg="del">
        <pc:chgData name="McKenzie, Julian (STFC,DL,AST)" userId="746ba4d5-9aab-46d5-87f3-8e867f8bea97" providerId="ADAL" clId="{FD3F91F3-57FA-4388-A256-29353860F455}" dt="2023-06-20T21:10:59.028" v="0" actId="47"/>
        <pc:sldMkLst>
          <pc:docMk/>
          <pc:sldMk cId="2424104546" sldId="293"/>
        </pc:sldMkLst>
      </pc:sldChg>
      <pc:sldChg chg="del">
        <pc:chgData name="McKenzie, Julian (STFC,DL,AST)" userId="746ba4d5-9aab-46d5-87f3-8e867f8bea97" providerId="ADAL" clId="{FD3F91F3-57FA-4388-A256-29353860F455}" dt="2023-06-20T21:10:59.028" v="0" actId="47"/>
        <pc:sldMkLst>
          <pc:docMk/>
          <pc:sldMk cId="801078903" sldId="294"/>
        </pc:sldMkLst>
      </pc:sldChg>
      <pc:sldChg chg="del">
        <pc:chgData name="McKenzie, Julian (STFC,DL,AST)" userId="746ba4d5-9aab-46d5-87f3-8e867f8bea97" providerId="ADAL" clId="{FD3F91F3-57FA-4388-A256-29353860F455}" dt="2023-06-20T21:10:59.028" v="0" actId="47"/>
        <pc:sldMkLst>
          <pc:docMk/>
          <pc:sldMk cId="342288510" sldId="296"/>
        </pc:sldMkLst>
      </pc:sldChg>
      <pc:sldChg chg="del">
        <pc:chgData name="McKenzie, Julian (STFC,DL,AST)" userId="746ba4d5-9aab-46d5-87f3-8e867f8bea97" providerId="ADAL" clId="{FD3F91F3-57FA-4388-A256-29353860F455}" dt="2023-06-20T21:10:59.028" v="0" actId="47"/>
        <pc:sldMkLst>
          <pc:docMk/>
          <pc:sldMk cId="2865942997" sldId="298"/>
        </pc:sldMkLst>
      </pc:sldChg>
      <pc:sldChg chg="del">
        <pc:chgData name="McKenzie, Julian (STFC,DL,AST)" userId="746ba4d5-9aab-46d5-87f3-8e867f8bea97" providerId="ADAL" clId="{FD3F91F3-57FA-4388-A256-29353860F455}" dt="2023-06-20T21:10:59.028" v="0" actId="47"/>
        <pc:sldMkLst>
          <pc:docMk/>
          <pc:sldMk cId="2668655553" sldId="299"/>
        </pc:sldMkLst>
      </pc:sldChg>
      <pc:sldChg chg="del">
        <pc:chgData name="McKenzie, Julian (STFC,DL,AST)" userId="746ba4d5-9aab-46d5-87f3-8e867f8bea97" providerId="ADAL" clId="{FD3F91F3-57FA-4388-A256-29353860F455}" dt="2023-06-20T21:10:59.028" v="0" actId="47"/>
        <pc:sldMkLst>
          <pc:docMk/>
          <pc:sldMk cId="2702318665" sldId="301"/>
        </pc:sldMkLst>
      </pc:sldChg>
      <pc:sldChg chg="del">
        <pc:chgData name="McKenzie, Julian (STFC,DL,AST)" userId="746ba4d5-9aab-46d5-87f3-8e867f8bea97" providerId="ADAL" clId="{FD3F91F3-57FA-4388-A256-29353860F455}" dt="2023-06-20T21:10:59.028" v="0" actId="47"/>
        <pc:sldMkLst>
          <pc:docMk/>
          <pc:sldMk cId="2492881575" sldId="303"/>
        </pc:sldMkLst>
      </pc:sldChg>
      <pc:sldChg chg="del">
        <pc:chgData name="McKenzie, Julian (STFC,DL,AST)" userId="746ba4d5-9aab-46d5-87f3-8e867f8bea97" providerId="ADAL" clId="{FD3F91F3-57FA-4388-A256-29353860F455}" dt="2023-06-20T21:10:59.028" v="0" actId="47"/>
        <pc:sldMkLst>
          <pc:docMk/>
          <pc:sldMk cId="712174597" sldId="304"/>
        </pc:sldMkLst>
      </pc:sldChg>
      <pc:sldChg chg="del">
        <pc:chgData name="McKenzie, Julian (STFC,DL,AST)" userId="746ba4d5-9aab-46d5-87f3-8e867f8bea97" providerId="ADAL" clId="{FD3F91F3-57FA-4388-A256-29353860F455}" dt="2023-06-20T21:10:59.028" v="0" actId="47"/>
        <pc:sldMkLst>
          <pc:docMk/>
          <pc:sldMk cId="530625493" sldId="306"/>
        </pc:sldMkLst>
      </pc:sldChg>
      <pc:sldChg chg="del">
        <pc:chgData name="McKenzie, Julian (STFC,DL,AST)" userId="746ba4d5-9aab-46d5-87f3-8e867f8bea97" providerId="ADAL" clId="{FD3F91F3-57FA-4388-A256-29353860F455}" dt="2023-06-20T21:10:59.028" v="0" actId="47"/>
        <pc:sldMkLst>
          <pc:docMk/>
          <pc:sldMk cId="4185719929" sldId="308"/>
        </pc:sldMkLst>
      </pc:sldChg>
      <pc:sldChg chg="del">
        <pc:chgData name="McKenzie, Julian (STFC,DL,AST)" userId="746ba4d5-9aab-46d5-87f3-8e867f8bea97" providerId="ADAL" clId="{FD3F91F3-57FA-4388-A256-29353860F455}" dt="2023-06-20T21:10:59.028" v="0" actId="47"/>
        <pc:sldMkLst>
          <pc:docMk/>
          <pc:sldMk cId="515634054" sldId="310"/>
        </pc:sldMkLst>
      </pc:sldChg>
      <pc:sldChg chg="del">
        <pc:chgData name="McKenzie, Julian (STFC,DL,AST)" userId="746ba4d5-9aab-46d5-87f3-8e867f8bea97" providerId="ADAL" clId="{FD3F91F3-57FA-4388-A256-29353860F455}" dt="2023-06-20T21:10:59.028" v="0" actId="47"/>
        <pc:sldMkLst>
          <pc:docMk/>
          <pc:sldMk cId="2707278276" sldId="312"/>
        </pc:sldMkLst>
      </pc:sldChg>
      <pc:sldChg chg="del">
        <pc:chgData name="McKenzie, Julian (STFC,DL,AST)" userId="746ba4d5-9aab-46d5-87f3-8e867f8bea97" providerId="ADAL" clId="{FD3F91F3-57FA-4388-A256-29353860F455}" dt="2023-06-20T21:10:59.028" v="0" actId="47"/>
        <pc:sldMkLst>
          <pc:docMk/>
          <pc:sldMk cId="1338247404" sldId="314"/>
        </pc:sldMkLst>
      </pc:sldChg>
      <pc:sldChg chg="del">
        <pc:chgData name="McKenzie, Julian (STFC,DL,AST)" userId="746ba4d5-9aab-46d5-87f3-8e867f8bea97" providerId="ADAL" clId="{FD3F91F3-57FA-4388-A256-29353860F455}" dt="2023-06-20T21:10:59.028" v="0" actId="47"/>
        <pc:sldMkLst>
          <pc:docMk/>
          <pc:sldMk cId="2363995148" sldId="316"/>
        </pc:sldMkLst>
      </pc:sldChg>
      <pc:sldChg chg="del">
        <pc:chgData name="McKenzie, Julian (STFC,DL,AST)" userId="746ba4d5-9aab-46d5-87f3-8e867f8bea97" providerId="ADAL" clId="{FD3F91F3-57FA-4388-A256-29353860F455}" dt="2023-06-20T21:10:59.028" v="0" actId="47"/>
        <pc:sldMkLst>
          <pc:docMk/>
          <pc:sldMk cId="3728834620" sldId="318"/>
        </pc:sldMkLst>
      </pc:sldChg>
      <pc:sldChg chg="del">
        <pc:chgData name="McKenzie, Julian (STFC,DL,AST)" userId="746ba4d5-9aab-46d5-87f3-8e867f8bea97" providerId="ADAL" clId="{FD3F91F3-57FA-4388-A256-29353860F455}" dt="2023-06-20T21:10:59.028" v="0" actId="47"/>
        <pc:sldMkLst>
          <pc:docMk/>
          <pc:sldMk cId="868587997" sldId="320"/>
        </pc:sldMkLst>
      </pc:sldChg>
      <pc:sldChg chg="del">
        <pc:chgData name="McKenzie, Julian (STFC,DL,AST)" userId="746ba4d5-9aab-46d5-87f3-8e867f8bea97" providerId="ADAL" clId="{FD3F91F3-57FA-4388-A256-29353860F455}" dt="2023-06-20T21:10:59.028" v="0" actId="47"/>
        <pc:sldMkLst>
          <pc:docMk/>
          <pc:sldMk cId="1038829231" sldId="321"/>
        </pc:sldMkLst>
      </pc:sldChg>
      <pc:sldChg chg="del">
        <pc:chgData name="McKenzie, Julian (STFC,DL,AST)" userId="746ba4d5-9aab-46d5-87f3-8e867f8bea97" providerId="ADAL" clId="{FD3F91F3-57FA-4388-A256-29353860F455}" dt="2023-06-20T21:10:59.028" v="0" actId="47"/>
        <pc:sldMkLst>
          <pc:docMk/>
          <pc:sldMk cId="141538175" sldId="323"/>
        </pc:sldMkLst>
      </pc:sldChg>
      <pc:sldChg chg="del">
        <pc:chgData name="McKenzie, Julian (STFC,DL,AST)" userId="746ba4d5-9aab-46d5-87f3-8e867f8bea97" providerId="ADAL" clId="{FD3F91F3-57FA-4388-A256-29353860F455}" dt="2023-06-20T21:10:59.028" v="0" actId="47"/>
        <pc:sldMkLst>
          <pc:docMk/>
          <pc:sldMk cId="1438838837" sldId="326"/>
        </pc:sldMkLst>
      </pc:sldChg>
      <pc:sldChg chg="del">
        <pc:chgData name="McKenzie, Julian (STFC,DL,AST)" userId="746ba4d5-9aab-46d5-87f3-8e867f8bea97" providerId="ADAL" clId="{FD3F91F3-57FA-4388-A256-29353860F455}" dt="2023-06-20T21:10:59.028" v="0" actId="47"/>
        <pc:sldMkLst>
          <pc:docMk/>
          <pc:sldMk cId="3604290509" sldId="327"/>
        </pc:sldMkLst>
      </pc:sldChg>
      <pc:sldChg chg="del">
        <pc:chgData name="McKenzie, Julian (STFC,DL,AST)" userId="746ba4d5-9aab-46d5-87f3-8e867f8bea97" providerId="ADAL" clId="{FD3F91F3-57FA-4388-A256-29353860F455}" dt="2023-06-20T21:10:59.028" v="0" actId="47"/>
        <pc:sldMkLst>
          <pc:docMk/>
          <pc:sldMk cId="1312415495" sldId="329"/>
        </pc:sldMkLst>
      </pc:sldChg>
      <pc:sldChg chg="del">
        <pc:chgData name="McKenzie, Julian (STFC,DL,AST)" userId="746ba4d5-9aab-46d5-87f3-8e867f8bea97" providerId="ADAL" clId="{FD3F91F3-57FA-4388-A256-29353860F455}" dt="2023-06-20T21:10:59.028" v="0" actId="47"/>
        <pc:sldMkLst>
          <pc:docMk/>
          <pc:sldMk cId="797989143" sldId="330"/>
        </pc:sldMkLst>
      </pc:sldChg>
      <pc:sldChg chg="del">
        <pc:chgData name="McKenzie, Julian (STFC,DL,AST)" userId="746ba4d5-9aab-46d5-87f3-8e867f8bea97" providerId="ADAL" clId="{FD3F91F3-57FA-4388-A256-29353860F455}" dt="2023-06-20T21:10:59.028" v="0" actId="47"/>
        <pc:sldMkLst>
          <pc:docMk/>
          <pc:sldMk cId="4042013064" sldId="340"/>
        </pc:sldMkLst>
      </pc:sldChg>
      <pc:sldChg chg="del">
        <pc:chgData name="McKenzie, Julian (STFC,DL,AST)" userId="746ba4d5-9aab-46d5-87f3-8e867f8bea97" providerId="ADAL" clId="{FD3F91F3-57FA-4388-A256-29353860F455}" dt="2023-06-20T21:10:59.028" v="0" actId="47"/>
        <pc:sldMkLst>
          <pc:docMk/>
          <pc:sldMk cId="4084497502" sldId="344"/>
        </pc:sldMkLst>
      </pc:sldChg>
      <pc:sldChg chg="del">
        <pc:chgData name="McKenzie, Julian (STFC,DL,AST)" userId="746ba4d5-9aab-46d5-87f3-8e867f8bea97" providerId="ADAL" clId="{FD3F91F3-57FA-4388-A256-29353860F455}" dt="2023-06-20T21:10:59.028" v="0" actId="47"/>
        <pc:sldMkLst>
          <pc:docMk/>
          <pc:sldMk cId="2597733207" sldId="2451"/>
        </pc:sldMkLst>
      </pc:sldChg>
      <pc:sldChg chg="del">
        <pc:chgData name="McKenzie, Julian (STFC,DL,AST)" userId="746ba4d5-9aab-46d5-87f3-8e867f8bea97" providerId="ADAL" clId="{FD3F91F3-57FA-4388-A256-29353860F455}" dt="2023-06-20T21:10:59.028" v="0" actId="47"/>
        <pc:sldMkLst>
          <pc:docMk/>
          <pc:sldMk cId="2535769429" sldId="2461"/>
        </pc:sldMkLst>
      </pc:sldChg>
      <pc:sldChg chg="del">
        <pc:chgData name="McKenzie, Julian (STFC,DL,AST)" userId="746ba4d5-9aab-46d5-87f3-8e867f8bea97" providerId="ADAL" clId="{FD3F91F3-57FA-4388-A256-29353860F455}" dt="2023-06-20T21:10:59.028" v="0" actId="47"/>
        <pc:sldMkLst>
          <pc:docMk/>
          <pc:sldMk cId="2859721007" sldId="2462"/>
        </pc:sldMkLst>
      </pc:sldChg>
      <pc:sldChg chg="del">
        <pc:chgData name="McKenzie, Julian (STFC,DL,AST)" userId="746ba4d5-9aab-46d5-87f3-8e867f8bea97" providerId="ADAL" clId="{FD3F91F3-57FA-4388-A256-29353860F455}" dt="2023-06-20T21:10:59.028" v="0" actId="47"/>
        <pc:sldMkLst>
          <pc:docMk/>
          <pc:sldMk cId="777156141" sldId="2464"/>
        </pc:sldMkLst>
      </pc:sldChg>
      <pc:sldChg chg="del">
        <pc:chgData name="McKenzie, Julian (STFC,DL,AST)" userId="746ba4d5-9aab-46d5-87f3-8e867f8bea97" providerId="ADAL" clId="{FD3F91F3-57FA-4388-A256-29353860F455}" dt="2023-06-20T21:10:59.028" v="0" actId="47"/>
        <pc:sldMkLst>
          <pc:docMk/>
          <pc:sldMk cId="147928396" sldId="2465"/>
        </pc:sldMkLst>
      </pc:sldChg>
      <pc:sldChg chg="del">
        <pc:chgData name="McKenzie, Julian (STFC,DL,AST)" userId="746ba4d5-9aab-46d5-87f3-8e867f8bea97" providerId="ADAL" clId="{FD3F91F3-57FA-4388-A256-29353860F455}" dt="2023-06-20T21:10:59.028" v="0" actId="47"/>
        <pc:sldMkLst>
          <pc:docMk/>
          <pc:sldMk cId="1480473904" sldId="2466"/>
        </pc:sldMkLst>
      </pc:sldChg>
      <pc:sldChg chg="del">
        <pc:chgData name="McKenzie, Julian (STFC,DL,AST)" userId="746ba4d5-9aab-46d5-87f3-8e867f8bea97" providerId="ADAL" clId="{FD3F91F3-57FA-4388-A256-29353860F455}" dt="2023-06-20T21:10:59.028" v="0" actId="47"/>
        <pc:sldMkLst>
          <pc:docMk/>
          <pc:sldMk cId="414666895" sldId="246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4D6643-E137-41B9-BD7D-E560673FFA6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E3C5D0D0-35C2-432F-BCFA-AF97D8362450}">
      <dgm:prSet phldrT="[Text]"/>
      <dgm:sp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GB"/>
            <a:t>2018</a:t>
          </a:r>
        </a:p>
      </dgm:t>
    </dgm:pt>
    <dgm:pt modelId="{85958D6D-ACCD-46F4-9A9B-F762556C223D}" type="parTrans" cxnId="{E2851326-4E0C-43B2-91D4-0AF1A17DCDD7}">
      <dgm:prSet/>
      <dgm:spPr/>
      <dgm:t>
        <a:bodyPr/>
        <a:lstStyle/>
        <a:p>
          <a:endParaRPr lang="en-GB"/>
        </a:p>
      </dgm:t>
    </dgm:pt>
    <dgm:pt modelId="{1EB271F4-A1C6-45FD-92DF-E5913A60DFAC}" type="sibTrans" cxnId="{E2851326-4E0C-43B2-91D4-0AF1A17DCDD7}">
      <dgm:prSet/>
      <dgm:spPr/>
      <dgm:t>
        <a:bodyPr/>
        <a:lstStyle/>
        <a:p>
          <a:endParaRPr lang="en-GB"/>
        </a:p>
      </dgm:t>
    </dgm:pt>
    <dgm:pt modelId="{E1784752-9EA8-4DE4-8ECC-EB7D16AC8AA2}">
      <dgm:prSet phldrT="[Text]"/>
      <dgm:sp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GB"/>
            <a:t>2025</a:t>
          </a:r>
        </a:p>
      </dgm:t>
    </dgm:pt>
    <dgm:pt modelId="{26DA6BB4-A4B0-43CE-AFF3-55187B9A48D9}" type="parTrans" cxnId="{6CA665A2-3FD9-41A0-B97E-A31CD8F71795}">
      <dgm:prSet/>
      <dgm:spPr/>
      <dgm:t>
        <a:bodyPr/>
        <a:lstStyle/>
        <a:p>
          <a:endParaRPr lang="en-GB"/>
        </a:p>
      </dgm:t>
    </dgm:pt>
    <dgm:pt modelId="{69A4F1FA-19E8-4B02-A572-FE0B5C44990D}" type="sibTrans" cxnId="{6CA665A2-3FD9-41A0-B97E-A31CD8F71795}">
      <dgm:prSet/>
      <dgm:spPr/>
      <dgm:t>
        <a:bodyPr/>
        <a:lstStyle/>
        <a:p>
          <a:endParaRPr lang="en-GB"/>
        </a:p>
      </dgm:t>
    </dgm:pt>
    <dgm:pt modelId="{F0CE1DD8-85C2-4CC8-92E3-5AABF896A959}">
      <dgm:prSet phldrT="[Text]"/>
      <dgm:sp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GB"/>
            <a:t>2026</a:t>
          </a:r>
        </a:p>
      </dgm:t>
    </dgm:pt>
    <dgm:pt modelId="{60EB0373-2433-4494-8A15-52C053DAF971}" type="parTrans" cxnId="{635A8ECB-B03B-4898-AF07-F71AA793BA13}">
      <dgm:prSet/>
      <dgm:spPr/>
      <dgm:t>
        <a:bodyPr/>
        <a:lstStyle/>
        <a:p>
          <a:endParaRPr lang="en-GB"/>
        </a:p>
      </dgm:t>
    </dgm:pt>
    <dgm:pt modelId="{17915736-CF78-4498-A781-5B4B701F5181}" type="sibTrans" cxnId="{635A8ECB-B03B-4898-AF07-F71AA793BA13}">
      <dgm:prSet/>
      <dgm:spPr/>
      <dgm:t>
        <a:bodyPr/>
        <a:lstStyle/>
        <a:p>
          <a:endParaRPr lang="en-GB"/>
        </a:p>
      </dgm:t>
    </dgm:pt>
    <dgm:pt modelId="{E231BEB9-5F6B-4A86-A0D9-018474FD55B6}">
      <dgm:prSet phldrT="[Text]"/>
      <dgm:sp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GB"/>
            <a:t>2027</a:t>
          </a:r>
        </a:p>
      </dgm:t>
    </dgm:pt>
    <dgm:pt modelId="{FC8C5743-FF85-4B28-83CD-802724BDAF77}" type="parTrans" cxnId="{94AB17DF-396B-40C2-A6FD-39D682D4FC5B}">
      <dgm:prSet/>
      <dgm:spPr/>
      <dgm:t>
        <a:bodyPr/>
        <a:lstStyle/>
        <a:p>
          <a:endParaRPr lang="en-GB"/>
        </a:p>
      </dgm:t>
    </dgm:pt>
    <dgm:pt modelId="{6B90EE67-318A-4AB4-9053-684D54D95DA8}" type="sibTrans" cxnId="{94AB17DF-396B-40C2-A6FD-39D682D4FC5B}">
      <dgm:prSet/>
      <dgm:spPr/>
      <dgm:t>
        <a:bodyPr/>
        <a:lstStyle/>
        <a:p>
          <a:endParaRPr lang="en-GB"/>
        </a:p>
      </dgm:t>
    </dgm:pt>
    <dgm:pt modelId="{5E5BEBD1-BED9-49DF-96BF-147DD4C90B4E}">
      <dgm:prSet phldrT="[Text]"/>
      <dgm:sp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GB"/>
            <a:t>2028</a:t>
          </a:r>
        </a:p>
      </dgm:t>
    </dgm:pt>
    <dgm:pt modelId="{B7903222-0F44-49F8-A4C3-01CB95AFEC89}" type="parTrans" cxnId="{FDB879DD-211E-4E20-A9B0-12F3758F6EA2}">
      <dgm:prSet/>
      <dgm:spPr/>
      <dgm:t>
        <a:bodyPr/>
        <a:lstStyle/>
        <a:p>
          <a:endParaRPr lang="en-GB"/>
        </a:p>
      </dgm:t>
    </dgm:pt>
    <dgm:pt modelId="{82CF8ED2-0F79-4048-83DF-D62DEBFC0B37}" type="sibTrans" cxnId="{FDB879DD-211E-4E20-A9B0-12F3758F6EA2}">
      <dgm:prSet/>
      <dgm:spPr/>
      <dgm:t>
        <a:bodyPr/>
        <a:lstStyle/>
        <a:p>
          <a:endParaRPr lang="en-GB"/>
        </a:p>
      </dgm:t>
    </dgm:pt>
    <dgm:pt modelId="{33627364-8DA4-4558-8571-A15A16081198}">
      <dgm:prSet phldrT="[Text]"/>
      <dgm:sp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GB"/>
            <a:t>2029</a:t>
          </a:r>
        </a:p>
      </dgm:t>
    </dgm:pt>
    <dgm:pt modelId="{BBF926C3-CC8B-4632-BF93-6BD9E1390A0A}" type="parTrans" cxnId="{92B7D446-B125-4566-B812-C681591D3BDA}">
      <dgm:prSet/>
      <dgm:spPr/>
      <dgm:t>
        <a:bodyPr/>
        <a:lstStyle/>
        <a:p>
          <a:endParaRPr lang="en-GB"/>
        </a:p>
      </dgm:t>
    </dgm:pt>
    <dgm:pt modelId="{2EA0EE07-B41E-4A24-AB0D-4CF88A24A7B4}" type="sibTrans" cxnId="{92B7D446-B125-4566-B812-C681591D3BDA}">
      <dgm:prSet/>
      <dgm:spPr/>
      <dgm:t>
        <a:bodyPr/>
        <a:lstStyle/>
        <a:p>
          <a:endParaRPr lang="en-GB"/>
        </a:p>
      </dgm:t>
    </dgm:pt>
    <dgm:pt modelId="{4DD5BD33-9714-4EAE-A2FE-5D9B1787D657}">
      <dgm:prSet phldrT="[Text]"/>
      <dgm:sp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GB"/>
            <a:t>2030</a:t>
          </a:r>
        </a:p>
      </dgm:t>
    </dgm:pt>
    <dgm:pt modelId="{5CDB7C3E-EF03-43A3-AE66-85D46508107A}" type="parTrans" cxnId="{BFF17065-CDA2-4677-8C2A-B5FA20FE8F96}">
      <dgm:prSet/>
      <dgm:spPr/>
      <dgm:t>
        <a:bodyPr/>
        <a:lstStyle/>
        <a:p>
          <a:endParaRPr lang="en-GB"/>
        </a:p>
      </dgm:t>
    </dgm:pt>
    <dgm:pt modelId="{68A32B1F-3B7D-4FC1-A66B-E5B029D92E77}" type="sibTrans" cxnId="{BFF17065-CDA2-4677-8C2A-B5FA20FE8F96}">
      <dgm:prSet/>
      <dgm:spPr/>
      <dgm:t>
        <a:bodyPr/>
        <a:lstStyle/>
        <a:p>
          <a:endParaRPr lang="en-GB"/>
        </a:p>
      </dgm:t>
    </dgm:pt>
    <dgm:pt modelId="{36BC4E7D-1EE9-4896-938C-B942F7D220C9}">
      <dgm:prSet phldrT="[Text]"/>
      <dgm:sp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GB"/>
            <a:t>2031</a:t>
          </a:r>
        </a:p>
      </dgm:t>
    </dgm:pt>
    <dgm:pt modelId="{E4B86832-0D30-41F4-A56E-9B855A33BABD}" type="parTrans" cxnId="{91D61E5C-D52A-4CBC-9853-2230E90B149D}">
      <dgm:prSet/>
      <dgm:spPr/>
      <dgm:t>
        <a:bodyPr/>
        <a:lstStyle/>
        <a:p>
          <a:endParaRPr lang="en-GB"/>
        </a:p>
      </dgm:t>
    </dgm:pt>
    <dgm:pt modelId="{764C4531-9AA8-46A9-B0FD-1521AE2BAC7C}" type="sibTrans" cxnId="{91D61E5C-D52A-4CBC-9853-2230E90B149D}">
      <dgm:prSet/>
      <dgm:spPr/>
      <dgm:t>
        <a:bodyPr/>
        <a:lstStyle/>
        <a:p>
          <a:endParaRPr lang="en-GB"/>
        </a:p>
      </dgm:t>
    </dgm:pt>
    <dgm:pt modelId="{88CB2550-AEA9-4F6D-A922-22D7C742F5E8}">
      <dgm:prSet phldrT="[Text]"/>
      <dgm:sp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GB"/>
            <a:t>2019</a:t>
          </a:r>
        </a:p>
      </dgm:t>
    </dgm:pt>
    <dgm:pt modelId="{41AD428E-875B-4A6E-81B4-6996BDFB73A1}" type="parTrans" cxnId="{BDD20F19-468F-4354-A7C8-C54CFE94F78C}">
      <dgm:prSet/>
      <dgm:spPr/>
      <dgm:t>
        <a:bodyPr/>
        <a:lstStyle/>
        <a:p>
          <a:endParaRPr lang="en-GB"/>
        </a:p>
      </dgm:t>
    </dgm:pt>
    <dgm:pt modelId="{E5D74197-4830-4E4A-A173-20E81B61E4C1}" type="sibTrans" cxnId="{BDD20F19-468F-4354-A7C8-C54CFE94F78C}">
      <dgm:prSet/>
      <dgm:spPr/>
      <dgm:t>
        <a:bodyPr/>
        <a:lstStyle/>
        <a:p>
          <a:endParaRPr lang="en-GB"/>
        </a:p>
      </dgm:t>
    </dgm:pt>
    <dgm:pt modelId="{7B74EB3F-A4B7-46D1-9AC7-6807EEAD12B6}">
      <dgm:prSet phldrT="[Text]"/>
      <dgm:sp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GB"/>
            <a:t>2020</a:t>
          </a:r>
        </a:p>
      </dgm:t>
    </dgm:pt>
    <dgm:pt modelId="{8C890188-01CB-4E85-AE04-40F8B84896D3}" type="parTrans" cxnId="{F528B644-1E34-4DBA-9456-E13C5E1BBEB0}">
      <dgm:prSet/>
      <dgm:spPr/>
      <dgm:t>
        <a:bodyPr/>
        <a:lstStyle/>
        <a:p>
          <a:endParaRPr lang="en-GB"/>
        </a:p>
      </dgm:t>
    </dgm:pt>
    <dgm:pt modelId="{97A3D498-0CDB-4DD3-BFE8-D9204BB0317F}" type="sibTrans" cxnId="{F528B644-1E34-4DBA-9456-E13C5E1BBEB0}">
      <dgm:prSet/>
      <dgm:spPr/>
      <dgm:t>
        <a:bodyPr/>
        <a:lstStyle/>
        <a:p>
          <a:endParaRPr lang="en-GB"/>
        </a:p>
      </dgm:t>
    </dgm:pt>
    <dgm:pt modelId="{33AF77FE-176B-4A22-BC32-93FC032193E2}">
      <dgm:prSet phldrT="[Text]"/>
      <dgm:sp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GB"/>
            <a:t>2021</a:t>
          </a:r>
        </a:p>
      </dgm:t>
    </dgm:pt>
    <dgm:pt modelId="{F7689AF7-4ECB-4090-A172-41F8AE946145}" type="parTrans" cxnId="{2466D41B-44A4-42E5-9FCB-2D645C7F5F5E}">
      <dgm:prSet/>
      <dgm:spPr/>
      <dgm:t>
        <a:bodyPr/>
        <a:lstStyle/>
        <a:p>
          <a:endParaRPr lang="en-GB"/>
        </a:p>
      </dgm:t>
    </dgm:pt>
    <dgm:pt modelId="{BA2C51EF-1FA2-4188-B856-12EE56A78235}" type="sibTrans" cxnId="{2466D41B-44A4-42E5-9FCB-2D645C7F5F5E}">
      <dgm:prSet/>
      <dgm:spPr/>
      <dgm:t>
        <a:bodyPr/>
        <a:lstStyle/>
        <a:p>
          <a:endParaRPr lang="en-GB"/>
        </a:p>
      </dgm:t>
    </dgm:pt>
    <dgm:pt modelId="{2C862718-A40C-4541-83F6-E83499E24886}">
      <dgm:prSet phldrT="[Text]"/>
      <dgm:spPr>
        <a:gradFill flip="none" rotWithShape="1">
          <a:gsLst>
            <a:gs pos="0">
              <a:schemeClr val="accent6">
                <a:lumMod val="89000"/>
              </a:schemeClr>
            </a:gs>
            <a:gs pos="28000">
              <a:schemeClr val="accent6">
                <a:lumMod val="50000"/>
              </a:schemeClr>
            </a:gs>
            <a:gs pos="92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GB"/>
            <a:t>2022</a:t>
          </a:r>
        </a:p>
      </dgm:t>
    </dgm:pt>
    <dgm:pt modelId="{F34C60DF-C54B-421E-8599-55959708AEF5}" type="parTrans" cxnId="{0C94EF4C-8EAB-43CB-95AB-BA8155908C73}">
      <dgm:prSet/>
      <dgm:spPr/>
      <dgm:t>
        <a:bodyPr/>
        <a:lstStyle/>
        <a:p>
          <a:endParaRPr lang="en-GB"/>
        </a:p>
      </dgm:t>
    </dgm:pt>
    <dgm:pt modelId="{697CA7C7-557E-4655-B910-F17CD35D72CD}" type="sibTrans" cxnId="{0C94EF4C-8EAB-43CB-95AB-BA8155908C73}">
      <dgm:prSet/>
      <dgm:spPr/>
      <dgm:t>
        <a:bodyPr/>
        <a:lstStyle/>
        <a:p>
          <a:endParaRPr lang="en-GB"/>
        </a:p>
      </dgm:t>
    </dgm:pt>
    <dgm:pt modelId="{DBCDE4DB-1203-4B7E-8DEB-980A4467ED22}">
      <dgm:prSet phldrT="[Text]"/>
      <dgm:sp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GB"/>
            <a:t>2024</a:t>
          </a:r>
        </a:p>
      </dgm:t>
    </dgm:pt>
    <dgm:pt modelId="{616DF718-BA7B-4942-9B99-401328976D68}" type="parTrans" cxnId="{02AF8DBD-E802-4385-9362-C47D7585F5DA}">
      <dgm:prSet/>
      <dgm:spPr/>
      <dgm:t>
        <a:bodyPr/>
        <a:lstStyle/>
        <a:p>
          <a:endParaRPr lang="en-GB"/>
        </a:p>
      </dgm:t>
    </dgm:pt>
    <dgm:pt modelId="{DB4AF2CC-1F14-49D7-B870-DDBC28A7B84B}" type="sibTrans" cxnId="{02AF8DBD-E802-4385-9362-C47D7585F5DA}">
      <dgm:prSet/>
      <dgm:spPr/>
      <dgm:t>
        <a:bodyPr/>
        <a:lstStyle/>
        <a:p>
          <a:endParaRPr lang="en-GB"/>
        </a:p>
      </dgm:t>
    </dgm:pt>
    <dgm:pt modelId="{AD242116-3CC6-4864-811A-B8B1A3BE5F51}">
      <dgm:prSet phldrT="[Text]"/>
      <dgm:spPr>
        <a:gradFill flip="none" rotWithShape="1">
          <a:gsLst>
            <a:gs pos="0">
              <a:schemeClr val="accent6">
                <a:lumMod val="89000"/>
              </a:schemeClr>
            </a:gs>
            <a:gs pos="28000">
              <a:schemeClr val="accent6">
                <a:lumMod val="50000"/>
              </a:schemeClr>
            </a:gs>
            <a:gs pos="92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GB"/>
            <a:t>2023</a:t>
          </a:r>
        </a:p>
      </dgm:t>
    </dgm:pt>
    <dgm:pt modelId="{8D5FE743-6031-4E8D-842A-5DF0E39167AD}" type="parTrans" cxnId="{EA8356E3-E1D3-4006-B839-0EE3AB933AE1}">
      <dgm:prSet/>
      <dgm:spPr/>
      <dgm:t>
        <a:bodyPr/>
        <a:lstStyle/>
        <a:p>
          <a:endParaRPr lang="en-GB"/>
        </a:p>
      </dgm:t>
    </dgm:pt>
    <dgm:pt modelId="{F6A0A060-A554-467D-8FAE-1FF100980F1C}" type="sibTrans" cxnId="{EA8356E3-E1D3-4006-B839-0EE3AB933AE1}">
      <dgm:prSet/>
      <dgm:spPr/>
      <dgm:t>
        <a:bodyPr/>
        <a:lstStyle/>
        <a:p>
          <a:endParaRPr lang="en-GB"/>
        </a:p>
      </dgm:t>
    </dgm:pt>
    <dgm:pt modelId="{712A8E34-513C-4EBD-9BCD-8FFC0CD84C4B}" type="pres">
      <dgm:prSet presAssocID="{CC4D6643-E137-41B9-BD7D-E560673FFA68}" presName="Name0" presStyleCnt="0">
        <dgm:presLayoutVars>
          <dgm:dir/>
          <dgm:animLvl val="lvl"/>
          <dgm:resizeHandles val="exact"/>
        </dgm:presLayoutVars>
      </dgm:prSet>
      <dgm:spPr/>
    </dgm:pt>
    <dgm:pt modelId="{A66E3052-7112-431C-8CF2-2C4A9790FA73}" type="pres">
      <dgm:prSet presAssocID="{E3C5D0D0-35C2-432F-BCFA-AF97D8362450}" presName="parTxOnly" presStyleLbl="node1" presStyleIdx="0" presStyleCnt="14">
        <dgm:presLayoutVars>
          <dgm:chMax val="0"/>
          <dgm:chPref val="0"/>
          <dgm:bulletEnabled val="1"/>
        </dgm:presLayoutVars>
      </dgm:prSet>
      <dgm:spPr/>
    </dgm:pt>
    <dgm:pt modelId="{A848F5DD-E437-49F9-8D0B-EE91ACC1FE60}" type="pres">
      <dgm:prSet presAssocID="{1EB271F4-A1C6-45FD-92DF-E5913A60DFAC}" presName="parTxOnlySpace" presStyleCnt="0"/>
      <dgm:spPr/>
    </dgm:pt>
    <dgm:pt modelId="{F1525CCE-2C1F-4C5E-8579-FD1BF1D06C1A}" type="pres">
      <dgm:prSet presAssocID="{88CB2550-AEA9-4F6D-A922-22D7C742F5E8}" presName="parTxOnly" presStyleLbl="node1" presStyleIdx="1" presStyleCnt="14">
        <dgm:presLayoutVars>
          <dgm:chMax val="0"/>
          <dgm:chPref val="0"/>
          <dgm:bulletEnabled val="1"/>
        </dgm:presLayoutVars>
      </dgm:prSet>
      <dgm:spPr/>
    </dgm:pt>
    <dgm:pt modelId="{0A30F2CF-A9C0-42BB-A975-D85E7499107C}" type="pres">
      <dgm:prSet presAssocID="{E5D74197-4830-4E4A-A173-20E81B61E4C1}" presName="parTxOnlySpace" presStyleCnt="0"/>
      <dgm:spPr/>
    </dgm:pt>
    <dgm:pt modelId="{DDBCDE69-125E-4860-9983-D009467CAF92}" type="pres">
      <dgm:prSet presAssocID="{7B74EB3F-A4B7-46D1-9AC7-6807EEAD12B6}" presName="parTxOnly" presStyleLbl="node1" presStyleIdx="2" presStyleCnt="14">
        <dgm:presLayoutVars>
          <dgm:chMax val="0"/>
          <dgm:chPref val="0"/>
          <dgm:bulletEnabled val="1"/>
        </dgm:presLayoutVars>
      </dgm:prSet>
      <dgm:spPr/>
    </dgm:pt>
    <dgm:pt modelId="{493ECCAE-485D-499E-9BC4-B19B7B807182}" type="pres">
      <dgm:prSet presAssocID="{97A3D498-0CDB-4DD3-BFE8-D9204BB0317F}" presName="parTxOnlySpace" presStyleCnt="0"/>
      <dgm:spPr/>
    </dgm:pt>
    <dgm:pt modelId="{6B27063F-9D53-4467-B4CE-DDD55F705B74}" type="pres">
      <dgm:prSet presAssocID="{33AF77FE-176B-4A22-BC32-93FC032193E2}" presName="parTxOnly" presStyleLbl="node1" presStyleIdx="3" presStyleCnt="14">
        <dgm:presLayoutVars>
          <dgm:chMax val="0"/>
          <dgm:chPref val="0"/>
          <dgm:bulletEnabled val="1"/>
        </dgm:presLayoutVars>
      </dgm:prSet>
      <dgm:spPr/>
    </dgm:pt>
    <dgm:pt modelId="{FB085131-05B6-45B1-95A9-38A767845186}" type="pres">
      <dgm:prSet presAssocID="{BA2C51EF-1FA2-4188-B856-12EE56A78235}" presName="parTxOnlySpace" presStyleCnt="0"/>
      <dgm:spPr/>
    </dgm:pt>
    <dgm:pt modelId="{779E8C8E-00C8-4288-B237-5A2581991361}" type="pres">
      <dgm:prSet presAssocID="{2C862718-A40C-4541-83F6-E83499E24886}" presName="parTxOnly" presStyleLbl="node1" presStyleIdx="4" presStyleCnt="14">
        <dgm:presLayoutVars>
          <dgm:chMax val="0"/>
          <dgm:chPref val="0"/>
          <dgm:bulletEnabled val="1"/>
        </dgm:presLayoutVars>
      </dgm:prSet>
      <dgm:spPr/>
    </dgm:pt>
    <dgm:pt modelId="{B422FE93-ED19-45DF-8814-C76EB5D1FCFE}" type="pres">
      <dgm:prSet presAssocID="{697CA7C7-557E-4655-B910-F17CD35D72CD}" presName="parTxOnlySpace" presStyleCnt="0"/>
      <dgm:spPr/>
    </dgm:pt>
    <dgm:pt modelId="{567979D5-E003-4A6A-86C2-B58FE0AA8C78}" type="pres">
      <dgm:prSet presAssocID="{AD242116-3CC6-4864-811A-B8B1A3BE5F51}" presName="parTxOnly" presStyleLbl="node1" presStyleIdx="5" presStyleCnt="14">
        <dgm:presLayoutVars>
          <dgm:chMax val="0"/>
          <dgm:chPref val="0"/>
          <dgm:bulletEnabled val="1"/>
        </dgm:presLayoutVars>
      </dgm:prSet>
      <dgm:spPr/>
    </dgm:pt>
    <dgm:pt modelId="{369C3C50-F251-44BB-A300-FCB895DD34E5}" type="pres">
      <dgm:prSet presAssocID="{F6A0A060-A554-467D-8FAE-1FF100980F1C}" presName="parTxOnlySpace" presStyleCnt="0"/>
      <dgm:spPr/>
    </dgm:pt>
    <dgm:pt modelId="{ADE7976F-4AA1-44FC-BB4B-FBE0D91BD0A3}" type="pres">
      <dgm:prSet presAssocID="{DBCDE4DB-1203-4B7E-8DEB-980A4467ED22}" presName="parTxOnly" presStyleLbl="node1" presStyleIdx="6" presStyleCnt="14">
        <dgm:presLayoutVars>
          <dgm:chMax val="0"/>
          <dgm:chPref val="0"/>
          <dgm:bulletEnabled val="1"/>
        </dgm:presLayoutVars>
      </dgm:prSet>
      <dgm:spPr/>
    </dgm:pt>
    <dgm:pt modelId="{C81A0347-9202-47EB-9BA3-BEC1FE235A2D}" type="pres">
      <dgm:prSet presAssocID="{DB4AF2CC-1F14-49D7-B870-DDBC28A7B84B}" presName="parTxOnlySpace" presStyleCnt="0"/>
      <dgm:spPr/>
    </dgm:pt>
    <dgm:pt modelId="{994D8C6A-EAB4-4A1D-8ED4-385ADFB4190C}" type="pres">
      <dgm:prSet presAssocID="{E1784752-9EA8-4DE4-8ECC-EB7D16AC8AA2}" presName="parTxOnly" presStyleLbl="node1" presStyleIdx="7" presStyleCnt="14">
        <dgm:presLayoutVars>
          <dgm:chMax val="0"/>
          <dgm:chPref val="0"/>
          <dgm:bulletEnabled val="1"/>
        </dgm:presLayoutVars>
      </dgm:prSet>
      <dgm:spPr/>
    </dgm:pt>
    <dgm:pt modelId="{EA0F2C11-F900-482F-B961-5D489A8959D1}" type="pres">
      <dgm:prSet presAssocID="{69A4F1FA-19E8-4B02-A572-FE0B5C44990D}" presName="parTxOnlySpace" presStyleCnt="0"/>
      <dgm:spPr/>
    </dgm:pt>
    <dgm:pt modelId="{C92B0E58-732F-478C-9A84-0B1A7C6B4333}" type="pres">
      <dgm:prSet presAssocID="{F0CE1DD8-85C2-4CC8-92E3-5AABF896A959}" presName="parTxOnly" presStyleLbl="node1" presStyleIdx="8" presStyleCnt="14">
        <dgm:presLayoutVars>
          <dgm:chMax val="0"/>
          <dgm:chPref val="0"/>
          <dgm:bulletEnabled val="1"/>
        </dgm:presLayoutVars>
      </dgm:prSet>
      <dgm:spPr/>
    </dgm:pt>
    <dgm:pt modelId="{98E29A02-DCB6-41E5-8633-0D848715F971}" type="pres">
      <dgm:prSet presAssocID="{17915736-CF78-4498-A781-5B4B701F5181}" presName="parTxOnlySpace" presStyleCnt="0"/>
      <dgm:spPr/>
    </dgm:pt>
    <dgm:pt modelId="{C3AA14B2-FBD6-447D-B556-8989322D6087}" type="pres">
      <dgm:prSet presAssocID="{E231BEB9-5F6B-4A86-A0D9-018474FD55B6}" presName="parTxOnly" presStyleLbl="node1" presStyleIdx="9" presStyleCnt="14">
        <dgm:presLayoutVars>
          <dgm:chMax val="0"/>
          <dgm:chPref val="0"/>
          <dgm:bulletEnabled val="1"/>
        </dgm:presLayoutVars>
      </dgm:prSet>
      <dgm:spPr/>
    </dgm:pt>
    <dgm:pt modelId="{97234B85-D29F-456E-A095-B1378164ECEE}" type="pres">
      <dgm:prSet presAssocID="{6B90EE67-318A-4AB4-9053-684D54D95DA8}" presName="parTxOnlySpace" presStyleCnt="0"/>
      <dgm:spPr/>
    </dgm:pt>
    <dgm:pt modelId="{5A5533A4-F32F-45A5-8269-FC6AC153FE4A}" type="pres">
      <dgm:prSet presAssocID="{5E5BEBD1-BED9-49DF-96BF-147DD4C90B4E}" presName="parTxOnly" presStyleLbl="node1" presStyleIdx="10" presStyleCnt="14">
        <dgm:presLayoutVars>
          <dgm:chMax val="0"/>
          <dgm:chPref val="0"/>
          <dgm:bulletEnabled val="1"/>
        </dgm:presLayoutVars>
      </dgm:prSet>
      <dgm:spPr/>
    </dgm:pt>
    <dgm:pt modelId="{BDCAC43A-9488-49CD-9B15-C4CCE96688C7}" type="pres">
      <dgm:prSet presAssocID="{82CF8ED2-0F79-4048-83DF-D62DEBFC0B37}" presName="parTxOnlySpace" presStyleCnt="0"/>
      <dgm:spPr/>
    </dgm:pt>
    <dgm:pt modelId="{62710094-527C-4240-89D0-088216126FD5}" type="pres">
      <dgm:prSet presAssocID="{33627364-8DA4-4558-8571-A15A16081198}" presName="parTxOnly" presStyleLbl="node1" presStyleIdx="11" presStyleCnt="14">
        <dgm:presLayoutVars>
          <dgm:chMax val="0"/>
          <dgm:chPref val="0"/>
          <dgm:bulletEnabled val="1"/>
        </dgm:presLayoutVars>
      </dgm:prSet>
      <dgm:spPr/>
    </dgm:pt>
    <dgm:pt modelId="{708FBDC2-D7BB-4D48-8C55-67EBAAB1A485}" type="pres">
      <dgm:prSet presAssocID="{2EA0EE07-B41E-4A24-AB0D-4CF88A24A7B4}" presName="parTxOnlySpace" presStyleCnt="0"/>
      <dgm:spPr/>
    </dgm:pt>
    <dgm:pt modelId="{35A553C6-ADC0-4404-B57C-5698BE46E078}" type="pres">
      <dgm:prSet presAssocID="{4DD5BD33-9714-4EAE-A2FE-5D9B1787D657}" presName="parTxOnly" presStyleLbl="node1" presStyleIdx="12" presStyleCnt="14">
        <dgm:presLayoutVars>
          <dgm:chMax val="0"/>
          <dgm:chPref val="0"/>
          <dgm:bulletEnabled val="1"/>
        </dgm:presLayoutVars>
      </dgm:prSet>
      <dgm:spPr/>
    </dgm:pt>
    <dgm:pt modelId="{099D3BD1-E5EF-446F-B376-5495644B77F7}" type="pres">
      <dgm:prSet presAssocID="{68A32B1F-3B7D-4FC1-A66B-E5B029D92E77}" presName="parTxOnlySpace" presStyleCnt="0"/>
      <dgm:spPr/>
    </dgm:pt>
    <dgm:pt modelId="{74484FC8-CE4F-4753-9D18-3BE42EA33410}" type="pres">
      <dgm:prSet presAssocID="{36BC4E7D-1EE9-4896-938C-B942F7D220C9}" presName="parTxOnly" presStyleLbl="node1" presStyleIdx="13" presStyleCnt="14">
        <dgm:presLayoutVars>
          <dgm:chMax val="0"/>
          <dgm:chPref val="0"/>
          <dgm:bulletEnabled val="1"/>
        </dgm:presLayoutVars>
      </dgm:prSet>
      <dgm:spPr/>
    </dgm:pt>
  </dgm:ptLst>
  <dgm:cxnLst>
    <dgm:cxn modelId="{BD350417-5E60-4415-B0ED-39FCC9D68C46}" type="presOf" srcId="{88CB2550-AEA9-4F6D-A922-22D7C742F5E8}" destId="{F1525CCE-2C1F-4C5E-8579-FD1BF1D06C1A}" srcOrd="0" destOrd="0" presId="urn:microsoft.com/office/officeart/2005/8/layout/chevron1"/>
    <dgm:cxn modelId="{BDD20F19-468F-4354-A7C8-C54CFE94F78C}" srcId="{CC4D6643-E137-41B9-BD7D-E560673FFA68}" destId="{88CB2550-AEA9-4F6D-A922-22D7C742F5E8}" srcOrd="1" destOrd="0" parTransId="{41AD428E-875B-4A6E-81B4-6996BDFB73A1}" sibTransId="{E5D74197-4830-4E4A-A173-20E81B61E4C1}"/>
    <dgm:cxn modelId="{2466D41B-44A4-42E5-9FCB-2D645C7F5F5E}" srcId="{CC4D6643-E137-41B9-BD7D-E560673FFA68}" destId="{33AF77FE-176B-4A22-BC32-93FC032193E2}" srcOrd="3" destOrd="0" parTransId="{F7689AF7-4ECB-4090-A172-41F8AE946145}" sibTransId="{BA2C51EF-1FA2-4188-B856-12EE56A78235}"/>
    <dgm:cxn modelId="{2E60611E-A824-4089-8994-D5EC6DD25524}" type="presOf" srcId="{5E5BEBD1-BED9-49DF-96BF-147DD4C90B4E}" destId="{5A5533A4-F32F-45A5-8269-FC6AC153FE4A}" srcOrd="0" destOrd="0" presId="urn:microsoft.com/office/officeart/2005/8/layout/chevron1"/>
    <dgm:cxn modelId="{A94EE520-E75F-4BBF-B6AE-9006042FA487}" type="presOf" srcId="{E3C5D0D0-35C2-432F-BCFA-AF97D8362450}" destId="{A66E3052-7112-431C-8CF2-2C4A9790FA73}" srcOrd="0" destOrd="0" presId="urn:microsoft.com/office/officeart/2005/8/layout/chevron1"/>
    <dgm:cxn modelId="{E2851326-4E0C-43B2-91D4-0AF1A17DCDD7}" srcId="{CC4D6643-E137-41B9-BD7D-E560673FFA68}" destId="{E3C5D0D0-35C2-432F-BCFA-AF97D8362450}" srcOrd="0" destOrd="0" parTransId="{85958D6D-ACCD-46F4-9A9B-F762556C223D}" sibTransId="{1EB271F4-A1C6-45FD-92DF-E5913A60DFAC}"/>
    <dgm:cxn modelId="{88BA7C3E-EA51-4FA1-9948-8FB983C1152F}" type="presOf" srcId="{4DD5BD33-9714-4EAE-A2FE-5D9B1787D657}" destId="{35A553C6-ADC0-4404-B57C-5698BE46E078}" srcOrd="0" destOrd="0" presId="urn:microsoft.com/office/officeart/2005/8/layout/chevron1"/>
    <dgm:cxn modelId="{91D61E5C-D52A-4CBC-9853-2230E90B149D}" srcId="{CC4D6643-E137-41B9-BD7D-E560673FFA68}" destId="{36BC4E7D-1EE9-4896-938C-B942F7D220C9}" srcOrd="13" destOrd="0" parTransId="{E4B86832-0D30-41F4-A56E-9B855A33BABD}" sibTransId="{764C4531-9AA8-46A9-B0FD-1521AE2BAC7C}"/>
    <dgm:cxn modelId="{A2490B5F-971F-4E88-B795-2909A6F407B0}" type="presOf" srcId="{E1784752-9EA8-4DE4-8ECC-EB7D16AC8AA2}" destId="{994D8C6A-EAB4-4A1D-8ED4-385ADFB4190C}" srcOrd="0" destOrd="0" presId="urn:microsoft.com/office/officeart/2005/8/layout/chevron1"/>
    <dgm:cxn modelId="{B7276462-6CBC-4FAE-BFAB-FB238FD5E9E8}" type="presOf" srcId="{7B74EB3F-A4B7-46D1-9AC7-6807EEAD12B6}" destId="{DDBCDE69-125E-4860-9983-D009467CAF92}" srcOrd="0" destOrd="0" presId="urn:microsoft.com/office/officeart/2005/8/layout/chevron1"/>
    <dgm:cxn modelId="{F528B644-1E34-4DBA-9456-E13C5E1BBEB0}" srcId="{CC4D6643-E137-41B9-BD7D-E560673FFA68}" destId="{7B74EB3F-A4B7-46D1-9AC7-6807EEAD12B6}" srcOrd="2" destOrd="0" parTransId="{8C890188-01CB-4E85-AE04-40F8B84896D3}" sibTransId="{97A3D498-0CDB-4DD3-BFE8-D9204BB0317F}"/>
    <dgm:cxn modelId="{BFF17065-CDA2-4677-8C2A-B5FA20FE8F96}" srcId="{CC4D6643-E137-41B9-BD7D-E560673FFA68}" destId="{4DD5BD33-9714-4EAE-A2FE-5D9B1787D657}" srcOrd="12" destOrd="0" parTransId="{5CDB7C3E-EF03-43A3-AE66-85D46508107A}" sibTransId="{68A32B1F-3B7D-4FC1-A66B-E5B029D92E77}"/>
    <dgm:cxn modelId="{92B7D446-B125-4566-B812-C681591D3BDA}" srcId="{CC4D6643-E137-41B9-BD7D-E560673FFA68}" destId="{33627364-8DA4-4558-8571-A15A16081198}" srcOrd="11" destOrd="0" parTransId="{BBF926C3-CC8B-4632-BF93-6BD9E1390A0A}" sibTransId="{2EA0EE07-B41E-4A24-AB0D-4CF88A24A7B4}"/>
    <dgm:cxn modelId="{0C94EF4C-8EAB-43CB-95AB-BA8155908C73}" srcId="{CC4D6643-E137-41B9-BD7D-E560673FFA68}" destId="{2C862718-A40C-4541-83F6-E83499E24886}" srcOrd="4" destOrd="0" parTransId="{F34C60DF-C54B-421E-8599-55959708AEF5}" sibTransId="{697CA7C7-557E-4655-B910-F17CD35D72CD}"/>
    <dgm:cxn modelId="{AD8B9556-1F6C-49A7-9DA8-FF8C1AD2DD47}" type="presOf" srcId="{33AF77FE-176B-4A22-BC32-93FC032193E2}" destId="{6B27063F-9D53-4467-B4CE-DDD55F705B74}" srcOrd="0" destOrd="0" presId="urn:microsoft.com/office/officeart/2005/8/layout/chevron1"/>
    <dgm:cxn modelId="{6CA665A2-3FD9-41A0-B97E-A31CD8F71795}" srcId="{CC4D6643-E137-41B9-BD7D-E560673FFA68}" destId="{E1784752-9EA8-4DE4-8ECC-EB7D16AC8AA2}" srcOrd="7" destOrd="0" parTransId="{26DA6BB4-A4B0-43CE-AFF3-55187B9A48D9}" sibTransId="{69A4F1FA-19E8-4B02-A572-FE0B5C44990D}"/>
    <dgm:cxn modelId="{E169EFA5-CF74-4272-868D-A10638BFEAE6}" type="presOf" srcId="{F0CE1DD8-85C2-4CC8-92E3-5AABF896A959}" destId="{C92B0E58-732F-478C-9A84-0B1A7C6B4333}" srcOrd="0" destOrd="0" presId="urn:microsoft.com/office/officeart/2005/8/layout/chevron1"/>
    <dgm:cxn modelId="{4FAA41AD-1A11-47CA-8B7D-F451400115F8}" type="presOf" srcId="{DBCDE4DB-1203-4B7E-8DEB-980A4467ED22}" destId="{ADE7976F-4AA1-44FC-BB4B-FBE0D91BD0A3}" srcOrd="0" destOrd="0" presId="urn:microsoft.com/office/officeart/2005/8/layout/chevron1"/>
    <dgm:cxn modelId="{2A9C1CAE-E2C2-4CD3-8E46-3D50EDA305DE}" type="presOf" srcId="{AD242116-3CC6-4864-811A-B8B1A3BE5F51}" destId="{567979D5-E003-4A6A-86C2-B58FE0AA8C78}" srcOrd="0" destOrd="0" presId="urn:microsoft.com/office/officeart/2005/8/layout/chevron1"/>
    <dgm:cxn modelId="{13E732B9-7AA4-499B-81F4-E5A269C808E6}" type="presOf" srcId="{2C862718-A40C-4541-83F6-E83499E24886}" destId="{779E8C8E-00C8-4288-B237-5A2581991361}" srcOrd="0" destOrd="0" presId="urn:microsoft.com/office/officeart/2005/8/layout/chevron1"/>
    <dgm:cxn modelId="{A895FDB9-66D3-440E-B8B9-DD278F11492B}" type="presOf" srcId="{36BC4E7D-1EE9-4896-938C-B942F7D220C9}" destId="{74484FC8-CE4F-4753-9D18-3BE42EA33410}" srcOrd="0" destOrd="0" presId="urn:microsoft.com/office/officeart/2005/8/layout/chevron1"/>
    <dgm:cxn modelId="{02AF8DBD-E802-4385-9362-C47D7585F5DA}" srcId="{CC4D6643-E137-41B9-BD7D-E560673FFA68}" destId="{DBCDE4DB-1203-4B7E-8DEB-980A4467ED22}" srcOrd="6" destOrd="0" parTransId="{616DF718-BA7B-4942-9B99-401328976D68}" sibTransId="{DB4AF2CC-1F14-49D7-B870-DDBC28A7B84B}"/>
    <dgm:cxn modelId="{635A8ECB-B03B-4898-AF07-F71AA793BA13}" srcId="{CC4D6643-E137-41B9-BD7D-E560673FFA68}" destId="{F0CE1DD8-85C2-4CC8-92E3-5AABF896A959}" srcOrd="8" destOrd="0" parTransId="{60EB0373-2433-4494-8A15-52C053DAF971}" sibTransId="{17915736-CF78-4498-A781-5B4B701F5181}"/>
    <dgm:cxn modelId="{77B9A0CB-20CF-437D-B075-0B2E3DF04575}" type="presOf" srcId="{CC4D6643-E137-41B9-BD7D-E560673FFA68}" destId="{712A8E34-513C-4EBD-9BCD-8FFC0CD84C4B}" srcOrd="0" destOrd="0" presId="urn:microsoft.com/office/officeart/2005/8/layout/chevron1"/>
    <dgm:cxn modelId="{FDB879DD-211E-4E20-A9B0-12F3758F6EA2}" srcId="{CC4D6643-E137-41B9-BD7D-E560673FFA68}" destId="{5E5BEBD1-BED9-49DF-96BF-147DD4C90B4E}" srcOrd="10" destOrd="0" parTransId="{B7903222-0F44-49F8-A4C3-01CB95AFEC89}" sibTransId="{82CF8ED2-0F79-4048-83DF-D62DEBFC0B37}"/>
    <dgm:cxn modelId="{94AB17DF-396B-40C2-A6FD-39D682D4FC5B}" srcId="{CC4D6643-E137-41B9-BD7D-E560673FFA68}" destId="{E231BEB9-5F6B-4A86-A0D9-018474FD55B6}" srcOrd="9" destOrd="0" parTransId="{FC8C5743-FF85-4B28-83CD-802724BDAF77}" sibTransId="{6B90EE67-318A-4AB4-9053-684D54D95DA8}"/>
    <dgm:cxn modelId="{EA8356E3-E1D3-4006-B839-0EE3AB933AE1}" srcId="{CC4D6643-E137-41B9-BD7D-E560673FFA68}" destId="{AD242116-3CC6-4864-811A-B8B1A3BE5F51}" srcOrd="5" destOrd="0" parTransId="{8D5FE743-6031-4E8D-842A-5DF0E39167AD}" sibTransId="{F6A0A060-A554-467D-8FAE-1FF100980F1C}"/>
    <dgm:cxn modelId="{EF9882E9-9328-469A-9850-50851CC3314C}" type="presOf" srcId="{E231BEB9-5F6B-4A86-A0D9-018474FD55B6}" destId="{C3AA14B2-FBD6-447D-B556-8989322D6087}" srcOrd="0" destOrd="0" presId="urn:microsoft.com/office/officeart/2005/8/layout/chevron1"/>
    <dgm:cxn modelId="{9E3BA8F5-3F42-4626-AE46-F62EC817F3CB}" type="presOf" srcId="{33627364-8DA4-4558-8571-A15A16081198}" destId="{62710094-527C-4240-89D0-088216126FD5}" srcOrd="0" destOrd="0" presId="urn:microsoft.com/office/officeart/2005/8/layout/chevron1"/>
    <dgm:cxn modelId="{5E03421B-7AE5-46BF-BAB0-575FB0699C43}" type="presParOf" srcId="{712A8E34-513C-4EBD-9BCD-8FFC0CD84C4B}" destId="{A66E3052-7112-431C-8CF2-2C4A9790FA73}" srcOrd="0" destOrd="0" presId="urn:microsoft.com/office/officeart/2005/8/layout/chevron1"/>
    <dgm:cxn modelId="{64B11B16-6ADC-4D63-BD7B-279DBD16FA9F}" type="presParOf" srcId="{712A8E34-513C-4EBD-9BCD-8FFC0CD84C4B}" destId="{A848F5DD-E437-49F9-8D0B-EE91ACC1FE60}" srcOrd="1" destOrd="0" presId="urn:microsoft.com/office/officeart/2005/8/layout/chevron1"/>
    <dgm:cxn modelId="{B69F8EB4-376C-4465-A57A-4C09FB8E90DF}" type="presParOf" srcId="{712A8E34-513C-4EBD-9BCD-8FFC0CD84C4B}" destId="{F1525CCE-2C1F-4C5E-8579-FD1BF1D06C1A}" srcOrd="2" destOrd="0" presId="urn:microsoft.com/office/officeart/2005/8/layout/chevron1"/>
    <dgm:cxn modelId="{F28C3765-C233-4C52-B833-14BD3DDFCEC3}" type="presParOf" srcId="{712A8E34-513C-4EBD-9BCD-8FFC0CD84C4B}" destId="{0A30F2CF-A9C0-42BB-A975-D85E7499107C}" srcOrd="3" destOrd="0" presId="urn:microsoft.com/office/officeart/2005/8/layout/chevron1"/>
    <dgm:cxn modelId="{9199C476-FDC3-4701-8C48-7474699B45D7}" type="presParOf" srcId="{712A8E34-513C-4EBD-9BCD-8FFC0CD84C4B}" destId="{DDBCDE69-125E-4860-9983-D009467CAF92}" srcOrd="4" destOrd="0" presId="urn:microsoft.com/office/officeart/2005/8/layout/chevron1"/>
    <dgm:cxn modelId="{0F7424A9-72F5-4C88-AE9E-F6A5EC2ACABB}" type="presParOf" srcId="{712A8E34-513C-4EBD-9BCD-8FFC0CD84C4B}" destId="{493ECCAE-485D-499E-9BC4-B19B7B807182}" srcOrd="5" destOrd="0" presId="urn:microsoft.com/office/officeart/2005/8/layout/chevron1"/>
    <dgm:cxn modelId="{5B861170-DF6A-4016-AEB3-3A5153B47B46}" type="presParOf" srcId="{712A8E34-513C-4EBD-9BCD-8FFC0CD84C4B}" destId="{6B27063F-9D53-4467-B4CE-DDD55F705B74}" srcOrd="6" destOrd="0" presId="urn:microsoft.com/office/officeart/2005/8/layout/chevron1"/>
    <dgm:cxn modelId="{CE384983-AC27-407D-AF0E-D89117774367}" type="presParOf" srcId="{712A8E34-513C-4EBD-9BCD-8FFC0CD84C4B}" destId="{FB085131-05B6-45B1-95A9-38A767845186}" srcOrd="7" destOrd="0" presId="urn:microsoft.com/office/officeart/2005/8/layout/chevron1"/>
    <dgm:cxn modelId="{2EBCAE54-BC04-4E32-A4DA-65994FBF266B}" type="presParOf" srcId="{712A8E34-513C-4EBD-9BCD-8FFC0CD84C4B}" destId="{779E8C8E-00C8-4288-B237-5A2581991361}" srcOrd="8" destOrd="0" presId="urn:microsoft.com/office/officeart/2005/8/layout/chevron1"/>
    <dgm:cxn modelId="{0C4E77E7-54B3-4A22-BA97-91F6FD23086B}" type="presParOf" srcId="{712A8E34-513C-4EBD-9BCD-8FFC0CD84C4B}" destId="{B422FE93-ED19-45DF-8814-C76EB5D1FCFE}" srcOrd="9" destOrd="0" presId="urn:microsoft.com/office/officeart/2005/8/layout/chevron1"/>
    <dgm:cxn modelId="{C8F876EE-113D-4184-B6C5-03498B3B9C79}" type="presParOf" srcId="{712A8E34-513C-4EBD-9BCD-8FFC0CD84C4B}" destId="{567979D5-E003-4A6A-86C2-B58FE0AA8C78}" srcOrd="10" destOrd="0" presId="urn:microsoft.com/office/officeart/2005/8/layout/chevron1"/>
    <dgm:cxn modelId="{91599898-BED9-4AA0-87FC-27FC908B9103}" type="presParOf" srcId="{712A8E34-513C-4EBD-9BCD-8FFC0CD84C4B}" destId="{369C3C50-F251-44BB-A300-FCB895DD34E5}" srcOrd="11" destOrd="0" presId="urn:microsoft.com/office/officeart/2005/8/layout/chevron1"/>
    <dgm:cxn modelId="{D9B9603B-9C01-4256-9BE6-ADC5BB7EFE53}" type="presParOf" srcId="{712A8E34-513C-4EBD-9BCD-8FFC0CD84C4B}" destId="{ADE7976F-4AA1-44FC-BB4B-FBE0D91BD0A3}" srcOrd="12" destOrd="0" presId="urn:microsoft.com/office/officeart/2005/8/layout/chevron1"/>
    <dgm:cxn modelId="{A3B26CD4-79E5-4E1F-81C2-700E054F17CF}" type="presParOf" srcId="{712A8E34-513C-4EBD-9BCD-8FFC0CD84C4B}" destId="{C81A0347-9202-47EB-9BA3-BEC1FE235A2D}" srcOrd="13" destOrd="0" presId="urn:microsoft.com/office/officeart/2005/8/layout/chevron1"/>
    <dgm:cxn modelId="{CC0B39F8-257C-4D03-BB1A-677250DB1D1F}" type="presParOf" srcId="{712A8E34-513C-4EBD-9BCD-8FFC0CD84C4B}" destId="{994D8C6A-EAB4-4A1D-8ED4-385ADFB4190C}" srcOrd="14" destOrd="0" presId="urn:microsoft.com/office/officeart/2005/8/layout/chevron1"/>
    <dgm:cxn modelId="{2325D753-75B2-4ACA-A45A-D6FC3802FEF3}" type="presParOf" srcId="{712A8E34-513C-4EBD-9BCD-8FFC0CD84C4B}" destId="{EA0F2C11-F900-482F-B961-5D489A8959D1}" srcOrd="15" destOrd="0" presId="urn:microsoft.com/office/officeart/2005/8/layout/chevron1"/>
    <dgm:cxn modelId="{B18C478E-2519-4F08-9A0A-9542C5AC8F78}" type="presParOf" srcId="{712A8E34-513C-4EBD-9BCD-8FFC0CD84C4B}" destId="{C92B0E58-732F-478C-9A84-0B1A7C6B4333}" srcOrd="16" destOrd="0" presId="urn:microsoft.com/office/officeart/2005/8/layout/chevron1"/>
    <dgm:cxn modelId="{4ADED3AA-92EE-4E76-A9CF-B81C0EA80198}" type="presParOf" srcId="{712A8E34-513C-4EBD-9BCD-8FFC0CD84C4B}" destId="{98E29A02-DCB6-41E5-8633-0D848715F971}" srcOrd="17" destOrd="0" presId="urn:microsoft.com/office/officeart/2005/8/layout/chevron1"/>
    <dgm:cxn modelId="{50AC00BE-389B-4168-9D62-848DADFC0374}" type="presParOf" srcId="{712A8E34-513C-4EBD-9BCD-8FFC0CD84C4B}" destId="{C3AA14B2-FBD6-447D-B556-8989322D6087}" srcOrd="18" destOrd="0" presId="urn:microsoft.com/office/officeart/2005/8/layout/chevron1"/>
    <dgm:cxn modelId="{1090B084-413E-439B-AB14-FCE1C1AB7605}" type="presParOf" srcId="{712A8E34-513C-4EBD-9BCD-8FFC0CD84C4B}" destId="{97234B85-D29F-456E-A095-B1378164ECEE}" srcOrd="19" destOrd="0" presId="urn:microsoft.com/office/officeart/2005/8/layout/chevron1"/>
    <dgm:cxn modelId="{BA7F719A-54F6-41B8-A865-ADE0C7D4E532}" type="presParOf" srcId="{712A8E34-513C-4EBD-9BCD-8FFC0CD84C4B}" destId="{5A5533A4-F32F-45A5-8269-FC6AC153FE4A}" srcOrd="20" destOrd="0" presId="urn:microsoft.com/office/officeart/2005/8/layout/chevron1"/>
    <dgm:cxn modelId="{8F50808D-53F4-4D77-963A-433D9871557F}" type="presParOf" srcId="{712A8E34-513C-4EBD-9BCD-8FFC0CD84C4B}" destId="{BDCAC43A-9488-49CD-9B15-C4CCE96688C7}" srcOrd="21" destOrd="0" presId="urn:microsoft.com/office/officeart/2005/8/layout/chevron1"/>
    <dgm:cxn modelId="{EFC61901-2F09-4161-81CB-51EDA7398216}" type="presParOf" srcId="{712A8E34-513C-4EBD-9BCD-8FFC0CD84C4B}" destId="{62710094-527C-4240-89D0-088216126FD5}" srcOrd="22" destOrd="0" presId="urn:microsoft.com/office/officeart/2005/8/layout/chevron1"/>
    <dgm:cxn modelId="{E81B8E70-1065-4ACB-9EC5-D035E8BE221A}" type="presParOf" srcId="{712A8E34-513C-4EBD-9BCD-8FFC0CD84C4B}" destId="{708FBDC2-D7BB-4D48-8C55-67EBAAB1A485}" srcOrd="23" destOrd="0" presId="urn:microsoft.com/office/officeart/2005/8/layout/chevron1"/>
    <dgm:cxn modelId="{48BC39C1-BE4C-4AC0-9790-3C6C12279A72}" type="presParOf" srcId="{712A8E34-513C-4EBD-9BCD-8FFC0CD84C4B}" destId="{35A553C6-ADC0-4404-B57C-5698BE46E078}" srcOrd="24" destOrd="0" presId="urn:microsoft.com/office/officeart/2005/8/layout/chevron1"/>
    <dgm:cxn modelId="{70F9F172-4DF1-4114-99B2-3D08DE5A9B7F}" type="presParOf" srcId="{712A8E34-513C-4EBD-9BCD-8FFC0CD84C4B}" destId="{099D3BD1-E5EF-446F-B376-5495644B77F7}" srcOrd="25" destOrd="0" presId="urn:microsoft.com/office/officeart/2005/8/layout/chevron1"/>
    <dgm:cxn modelId="{014D39FE-A7DB-4EE2-A549-0D3102629B5D}" type="presParOf" srcId="{712A8E34-513C-4EBD-9BCD-8FFC0CD84C4B}" destId="{74484FC8-CE4F-4753-9D18-3BE42EA33410}" srcOrd="2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6E3052-7112-431C-8CF2-2C4A9790FA73}">
      <dsp:nvSpPr>
        <dsp:cNvPr id="0" name=""/>
        <dsp:cNvSpPr/>
      </dsp:nvSpPr>
      <dsp:spPr>
        <a:xfrm>
          <a:off x="372" y="369451"/>
          <a:ext cx="959941" cy="383976"/>
        </a:xfrm>
        <a:prstGeom prst="chevron">
          <a:avLst/>
        </a:prstGeom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2018</a:t>
          </a:r>
        </a:p>
      </dsp:txBody>
      <dsp:txXfrm>
        <a:off x="192360" y="369451"/>
        <a:ext cx="575965" cy="383976"/>
      </dsp:txXfrm>
    </dsp:sp>
    <dsp:sp modelId="{F1525CCE-2C1F-4C5E-8579-FD1BF1D06C1A}">
      <dsp:nvSpPr>
        <dsp:cNvPr id="0" name=""/>
        <dsp:cNvSpPr/>
      </dsp:nvSpPr>
      <dsp:spPr>
        <a:xfrm>
          <a:off x="864319" y="369451"/>
          <a:ext cx="959941" cy="383976"/>
        </a:xfrm>
        <a:prstGeom prst="chevron">
          <a:avLst/>
        </a:prstGeom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2019</a:t>
          </a:r>
        </a:p>
      </dsp:txBody>
      <dsp:txXfrm>
        <a:off x="1056307" y="369451"/>
        <a:ext cx="575965" cy="383976"/>
      </dsp:txXfrm>
    </dsp:sp>
    <dsp:sp modelId="{DDBCDE69-125E-4860-9983-D009467CAF92}">
      <dsp:nvSpPr>
        <dsp:cNvPr id="0" name=""/>
        <dsp:cNvSpPr/>
      </dsp:nvSpPr>
      <dsp:spPr>
        <a:xfrm>
          <a:off x="1728266" y="369451"/>
          <a:ext cx="959941" cy="383976"/>
        </a:xfrm>
        <a:prstGeom prst="chevron">
          <a:avLst/>
        </a:prstGeom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2020</a:t>
          </a:r>
        </a:p>
      </dsp:txBody>
      <dsp:txXfrm>
        <a:off x="1920254" y="369451"/>
        <a:ext cx="575965" cy="383976"/>
      </dsp:txXfrm>
    </dsp:sp>
    <dsp:sp modelId="{6B27063F-9D53-4467-B4CE-DDD55F705B74}">
      <dsp:nvSpPr>
        <dsp:cNvPr id="0" name=""/>
        <dsp:cNvSpPr/>
      </dsp:nvSpPr>
      <dsp:spPr>
        <a:xfrm>
          <a:off x="2592213" y="369451"/>
          <a:ext cx="959941" cy="383976"/>
        </a:xfrm>
        <a:prstGeom prst="chevron">
          <a:avLst/>
        </a:prstGeom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2021</a:t>
          </a:r>
        </a:p>
      </dsp:txBody>
      <dsp:txXfrm>
        <a:off x="2784201" y="369451"/>
        <a:ext cx="575965" cy="383976"/>
      </dsp:txXfrm>
    </dsp:sp>
    <dsp:sp modelId="{779E8C8E-00C8-4288-B237-5A2581991361}">
      <dsp:nvSpPr>
        <dsp:cNvPr id="0" name=""/>
        <dsp:cNvSpPr/>
      </dsp:nvSpPr>
      <dsp:spPr>
        <a:xfrm>
          <a:off x="3456161" y="369451"/>
          <a:ext cx="959941" cy="383976"/>
        </a:xfrm>
        <a:prstGeom prst="chevron">
          <a:avLst/>
        </a:prstGeom>
        <a:gradFill flip="none" rotWithShape="1">
          <a:gsLst>
            <a:gs pos="0">
              <a:schemeClr val="accent6">
                <a:lumMod val="89000"/>
              </a:schemeClr>
            </a:gs>
            <a:gs pos="28000">
              <a:schemeClr val="accent6">
                <a:lumMod val="50000"/>
              </a:schemeClr>
            </a:gs>
            <a:gs pos="92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2022</a:t>
          </a:r>
        </a:p>
      </dsp:txBody>
      <dsp:txXfrm>
        <a:off x="3648149" y="369451"/>
        <a:ext cx="575965" cy="383976"/>
      </dsp:txXfrm>
    </dsp:sp>
    <dsp:sp modelId="{567979D5-E003-4A6A-86C2-B58FE0AA8C78}">
      <dsp:nvSpPr>
        <dsp:cNvPr id="0" name=""/>
        <dsp:cNvSpPr/>
      </dsp:nvSpPr>
      <dsp:spPr>
        <a:xfrm>
          <a:off x="4320108" y="369451"/>
          <a:ext cx="959941" cy="383976"/>
        </a:xfrm>
        <a:prstGeom prst="chevron">
          <a:avLst/>
        </a:prstGeom>
        <a:gradFill flip="none" rotWithShape="1">
          <a:gsLst>
            <a:gs pos="0">
              <a:schemeClr val="accent6">
                <a:lumMod val="89000"/>
              </a:schemeClr>
            </a:gs>
            <a:gs pos="28000">
              <a:schemeClr val="accent6">
                <a:lumMod val="50000"/>
              </a:schemeClr>
            </a:gs>
            <a:gs pos="92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2023</a:t>
          </a:r>
        </a:p>
      </dsp:txBody>
      <dsp:txXfrm>
        <a:off x="4512096" y="369451"/>
        <a:ext cx="575965" cy="383976"/>
      </dsp:txXfrm>
    </dsp:sp>
    <dsp:sp modelId="{ADE7976F-4AA1-44FC-BB4B-FBE0D91BD0A3}">
      <dsp:nvSpPr>
        <dsp:cNvPr id="0" name=""/>
        <dsp:cNvSpPr/>
      </dsp:nvSpPr>
      <dsp:spPr>
        <a:xfrm>
          <a:off x="5184055" y="369451"/>
          <a:ext cx="959941" cy="383976"/>
        </a:xfrm>
        <a:prstGeom prst="chevron">
          <a:avLst/>
        </a:prstGeom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2024</a:t>
          </a:r>
        </a:p>
      </dsp:txBody>
      <dsp:txXfrm>
        <a:off x="5376043" y="369451"/>
        <a:ext cx="575965" cy="383976"/>
      </dsp:txXfrm>
    </dsp:sp>
    <dsp:sp modelId="{994D8C6A-EAB4-4A1D-8ED4-385ADFB4190C}">
      <dsp:nvSpPr>
        <dsp:cNvPr id="0" name=""/>
        <dsp:cNvSpPr/>
      </dsp:nvSpPr>
      <dsp:spPr>
        <a:xfrm>
          <a:off x="6048002" y="369451"/>
          <a:ext cx="959941" cy="383976"/>
        </a:xfrm>
        <a:prstGeom prst="chevron">
          <a:avLst/>
        </a:prstGeom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2025</a:t>
          </a:r>
        </a:p>
      </dsp:txBody>
      <dsp:txXfrm>
        <a:off x="6239990" y="369451"/>
        <a:ext cx="575965" cy="383976"/>
      </dsp:txXfrm>
    </dsp:sp>
    <dsp:sp modelId="{C92B0E58-732F-478C-9A84-0B1A7C6B4333}">
      <dsp:nvSpPr>
        <dsp:cNvPr id="0" name=""/>
        <dsp:cNvSpPr/>
      </dsp:nvSpPr>
      <dsp:spPr>
        <a:xfrm>
          <a:off x="6911950" y="369451"/>
          <a:ext cx="959941" cy="383976"/>
        </a:xfrm>
        <a:prstGeom prst="chevron">
          <a:avLst/>
        </a:prstGeom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2026</a:t>
          </a:r>
        </a:p>
      </dsp:txBody>
      <dsp:txXfrm>
        <a:off x="7103938" y="369451"/>
        <a:ext cx="575965" cy="383976"/>
      </dsp:txXfrm>
    </dsp:sp>
    <dsp:sp modelId="{C3AA14B2-FBD6-447D-B556-8989322D6087}">
      <dsp:nvSpPr>
        <dsp:cNvPr id="0" name=""/>
        <dsp:cNvSpPr/>
      </dsp:nvSpPr>
      <dsp:spPr>
        <a:xfrm>
          <a:off x="7775897" y="369451"/>
          <a:ext cx="959941" cy="383976"/>
        </a:xfrm>
        <a:prstGeom prst="chevron">
          <a:avLst/>
        </a:prstGeom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2027</a:t>
          </a:r>
        </a:p>
      </dsp:txBody>
      <dsp:txXfrm>
        <a:off x="7967885" y="369451"/>
        <a:ext cx="575965" cy="383976"/>
      </dsp:txXfrm>
    </dsp:sp>
    <dsp:sp modelId="{5A5533A4-F32F-45A5-8269-FC6AC153FE4A}">
      <dsp:nvSpPr>
        <dsp:cNvPr id="0" name=""/>
        <dsp:cNvSpPr/>
      </dsp:nvSpPr>
      <dsp:spPr>
        <a:xfrm>
          <a:off x="8639844" y="369451"/>
          <a:ext cx="959941" cy="383976"/>
        </a:xfrm>
        <a:prstGeom prst="chevron">
          <a:avLst/>
        </a:prstGeom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2028</a:t>
          </a:r>
        </a:p>
      </dsp:txBody>
      <dsp:txXfrm>
        <a:off x="8831832" y="369451"/>
        <a:ext cx="575965" cy="383976"/>
      </dsp:txXfrm>
    </dsp:sp>
    <dsp:sp modelId="{62710094-527C-4240-89D0-088216126FD5}">
      <dsp:nvSpPr>
        <dsp:cNvPr id="0" name=""/>
        <dsp:cNvSpPr/>
      </dsp:nvSpPr>
      <dsp:spPr>
        <a:xfrm>
          <a:off x="9503791" y="369451"/>
          <a:ext cx="959941" cy="383976"/>
        </a:xfrm>
        <a:prstGeom prst="chevron">
          <a:avLst/>
        </a:prstGeom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2029</a:t>
          </a:r>
        </a:p>
      </dsp:txBody>
      <dsp:txXfrm>
        <a:off x="9695779" y="369451"/>
        <a:ext cx="575965" cy="383976"/>
      </dsp:txXfrm>
    </dsp:sp>
    <dsp:sp modelId="{35A553C6-ADC0-4404-B57C-5698BE46E078}">
      <dsp:nvSpPr>
        <dsp:cNvPr id="0" name=""/>
        <dsp:cNvSpPr/>
      </dsp:nvSpPr>
      <dsp:spPr>
        <a:xfrm>
          <a:off x="10367739" y="369451"/>
          <a:ext cx="959941" cy="383976"/>
        </a:xfrm>
        <a:prstGeom prst="chevron">
          <a:avLst/>
        </a:prstGeom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2030</a:t>
          </a:r>
        </a:p>
      </dsp:txBody>
      <dsp:txXfrm>
        <a:off x="10559727" y="369451"/>
        <a:ext cx="575965" cy="383976"/>
      </dsp:txXfrm>
    </dsp:sp>
    <dsp:sp modelId="{74484FC8-CE4F-4753-9D18-3BE42EA33410}">
      <dsp:nvSpPr>
        <dsp:cNvPr id="0" name=""/>
        <dsp:cNvSpPr/>
      </dsp:nvSpPr>
      <dsp:spPr>
        <a:xfrm>
          <a:off x="11231686" y="369451"/>
          <a:ext cx="959941" cy="383976"/>
        </a:xfrm>
        <a:prstGeom prst="chevron">
          <a:avLst/>
        </a:prstGeom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2031</a:t>
          </a:r>
        </a:p>
      </dsp:txBody>
      <dsp:txXfrm>
        <a:off x="11423674" y="369451"/>
        <a:ext cx="575965" cy="3839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407E5CD-26B1-3FC6-4981-00FE9E9401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422279-DF26-A3EE-7C14-5748AE27B9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34011C-BD0F-4B27-BAF7-1C63EAEA3CB5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F621D9-E182-7CDF-8782-3F35D6709CB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DC9C5D-12FD-EB0C-4D46-9EBFA88E1C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49C67-C5AF-4CBC-957E-B896482ABD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7303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3EF4E-8C1B-4BE3-A2FC-F7C74FE51B9F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4C5F34-BBFE-4BE7-8E56-81D6C2D43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907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C5F34-BBFE-4BE7-8E56-81D6C2D4391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821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Dynamics of Chemical Change</a:t>
            </a:r>
          </a:p>
          <a:p>
            <a:pPr lvl="1"/>
            <a:r>
              <a:rPr lang="en-GB"/>
              <a:t>Chemical complexity across scales</a:t>
            </a:r>
          </a:p>
          <a:p>
            <a:pPr lvl="1"/>
            <a:r>
              <a:rPr lang="en-GB"/>
              <a:t>Hydrogen bonding</a:t>
            </a:r>
          </a:p>
          <a:p>
            <a:pPr lvl="1"/>
            <a:r>
              <a:rPr lang="en-GB"/>
              <a:t>Pulse radiolysis</a:t>
            </a:r>
          </a:p>
          <a:p>
            <a:pPr lvl="1"/>
            <a:r>
              <a:rPr lang="en-GB"/>
              <a:t>Heterogenous catalysis</a:t>
            </a:r>
          </a:p>
          <a:p>
            <a:r>
              <a:rPr lang="en-GB"/>
              <a:t>Materials in Extremes</a:t>
            </a:r>
          </a:p>
          <a:p>
            <a:pPr lvl="1"/>
            <a:r>
              <a:rPr lang="en-GB"/>
              <a:t>Astrophysics &amp; warm dense matter</a:t>
            </a:r>
          </a:p>
          <a:p>
            <a:pPr lvl="1"/>
            <a:r>
              <a:rPr lang="en-GB"/>
              <a:t>Advanced manufacturing</a:t>
            </a:r>
          </a:p>
          <a:p>
            <a:pPr lvl="1"/>
            <a:r>
              <a:rPr lang="en-GB"/>
              <a:t>Nuclear fission/fusion/space</a:t>
            </a:r>
          </a:p>
          <a:p>
            <a:pPr lvl="1"/>
            <a:r>
              <a:rPr lang="en-GB"/>
              <a:t>Response to shocks</a:t>
            </a:r>
          </a:p>
          <a:p>
            <a:r>
              <a:rPr lang="en-GB"/>
              <a:t>Quantum Materials &amp; Processes</a:t>
            </a:r>
          </a:p>
          <a:p>
            <a:pPr lvl="1"/>
            <a:r>
              <a:rPr lang="en-GB"/>
              <a:t>Ultrafast low-energy optical switching</a:t>
            </a:r>
          </a:p>
          <a:p>
            <a:pPr lvl="1"/>
            <a:r>
              <a:rPr lang="en-GB"/>
              <a:t>Magnetic textures &amp; </a:t>
            </a:r>
            <a:r>
              <a:rPr lang="en-GB" err="1"/>
              <a:t>skyrmions</a:t>
            </a:r>
            <a:endParaRPr lang="en-GB"/>
          </a:p>
          <a:p>
            <a:pPr lvl="1"/>
            <a:r>
              <a:rPr lang="en-GB"/>
              <a:t>Topological superconductors</a:t>
            </a:r>
          </a:p>
          <a:p>
            <a:pPr lvl="1"/>
            <a:r>
              <a:rPr lang="en-GB"/>
              <a:t>Thermoelectric energy harvesting</a:t>
            </a:r>
          </a:p>
          <a:p>
            <a:r>
              <a:rPr lang="en-GB"/>
              <a:t>Energy Generation, Conversion &amp; Storage</a:t>
            </a:r>
          </a:p>
          <a:p>
            <a:pPr lvl="1"/>
            <a:r>
              <a:rPr lang="en-GB"/>
              <a:t>Photocatalysis &amp; induced electro-chemistry</a:t>
            </a:r>
          </a:p>
          <a:p>
            <a:pPr lvl="1"/>
            <a:r>
              <a:rPr lang="en-GB"/>
              <a:t>Defect kinetics in solar cells</a:t>
            </a:r>
          </a:p>
          <a:p>
            <a:pPr lvl="1"/>
            <a:r>
              <a:rPr lang="en-GB"/>
              <a:t>Ion solvation kinetics in batteries</a:t>
            </a:r>
          </a:p>
          <a:p>
            <a:pPr lvl="1"/>
            <a:r>
              <a:rPr lang="en-GB"/>
              <a:t>Kinetics of glasses</a:t>
            </a:r>
          </a:p>
          <a:p>
            <a:r>
              <a:rPr lang="en-GB"/>
              <a:t>Biosciences</a:t>
            </a:r>
          </a:p>
          <a:p>
            <a:pPr lvl="1"/>
            <a:r>
              <a:rPr lang="en-GB"/>
              <a:t>Photosynthesis &amp; energy transfer</a:t>
            </a:r>
          </a:p>
          <a:p>
            <a:pPr lvl="1"/>
            <a:r>
              <a:rPr lang="en-GB"/>
              <a:t>Cardiac disease related dynamics</a:t>
            </a:r>
          </a:p>
          <a:p>
            <a:pPr lvl="1"/>
            <a:r>
              <a:rPr lang="en-GB"/>
              <a:t>Virology &amp; infection</a:t>
            </a:r>
          </a:p>
          <a:p>
            <a:pPr lvl="1"/>
            <a:r>
              <a:rPr lang="en-GB"/>
              <a:t>Biological self-assembly/toxicity</a:t>
            </a:r>
          </a:p>
          <a:p>
            <a:r>
              <a:rPr lang="en-GB"/>
              <a:t>(Artificial Intelligence/Data Science)</a:t>
            </a:r>
          </a:p>
          <a:p>
            <a:endParaRPr lang="en-GB"/>
          </a:p>
          <a:p>
            <a:r>
              <a:rPr lang="en-GB"/>
              <a:t>(example experiments, which university leading)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C5F34-BBFE-4BE7-8E56-81D6C2D4391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762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C5F34-BBFE-4BE7-8E56-81D6C2D4391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29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21B75A-7708-4970-9BD4-8B6B4B98756D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Julian McKenzie, Physics &amp; Applications of High Brightness Beams, San Sebastian, 21/06/2023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82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C41A20-9496-4143-A2C6-1F9D7F9FFD2C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Julian McKenzie, Physics &amp; Applications of High Brightness Beams, San Sebastian, 21/06/2023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43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5372E-CEDD-4A15-B144-B8F4FB1C82F1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Julian McKenzie, Physics &amp; Applications of High Brightness Beams, San Sebastian, 21/06/2023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827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028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10143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47FB-B62B-485D-8FF6-8F5E63AEDB17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Julian McKenzie, Physics &amp; Applications of High Brightness Beams, San Sebastian, 21/06/2023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43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3AE7-F109-43A1-902A-37809C8DD14E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Julian McKenzie, Physics &amp; Applications of High Brightness Beams, San Sebastian, 21/06/2023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941" y="6356350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18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52AA4-9FD5-4C95-ACC9-17E004410109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Julian McKenzie, Physics &amp; Applications of High Brightness Beams, San Sebastian, 21/06/2023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069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FC85-1DF3-437C-9C63-19A0849B7C9B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Julian McKenzie, Physics &amp; Applications of High Brightness Beams, San Sebastian, 21/06/2023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356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93276-6F0B-4CFA-B7BC-6307CC7B0677}" type="datetime1">
              <a:rPr lang="en-US" smtClean="0"/>
              <a:t>6/20/2023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Julian McKenzie, Physics &amp; Applications of High Brightness Beams, San Sebastian, 21/06/2023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069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911C1-AA78-4EA2-8984-DCED338C9ED0}" type="datetime1">
              <a:rPr lang="en-US" smtClean="0"/>
              <a:t>6/20/2023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Julian McKenzie, Physics &amp; Applications of High Brightness Beams, San Sebastian, 21/06/2023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462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9020-FDB1-4E4D-B746-83D5191A1A9C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Julian McKenzie, Physics &amp; Applications of High Brightness Beams, San Sebastian, 21/06/2023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941" y="6356350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7094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E994F-4060-479E-A85D-4AB0666C3293}" type="datetime1">
              <a:rPr lang="en-US" smtClean="0"/>
              <a:t>6/20/2023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Julian McKenzie, Physics &amp; Applications of High Brightness Beams, San Sebastian, 21/06/2023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28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86C5A-240E-45D9-A78F-2225627CD2F5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Julian McKenzie, Physics &amp; Applications of High Brightness Beams, San Sebastian, 21/06/2023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5537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A754B-57E8-4748-BA79-FF8B9D23705D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Julian McKenzie, Physics &amp; Applications of High Brightness Beams, San Sebastian, 21/06/2023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780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A674-3DC9-4A3E-AEEC-5A2DD0522C28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Julian McKenzie, Physics &amp; Applications of High Brightness Beams, San Sebastian, 21/06/2023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064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5173-ECCE-4413-B728-F57E8F6D9762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Julian McKenzie, Physics &amp; Applications of High Brightness Beams, San Sebastian, 21/06/2023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0204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6650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42674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0D10AA-0308-4C65-8414-5B5F4A084966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Julian McKenzie, Physics &amp; Applications of High Brightness Beams, San Sebastian, 21/06/2023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887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1D4706-AE48-45D2-9BC3-2053901798F9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Julian McKenzie, Physics &amp; Applications of High Brightness Beams, San Sebastian, 21/06/2023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65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C5DAD-5EA9-42E7-B9F1-9C8B1E50FC61}" type="datetime1">
              <a:rPr lang="en-US" smtClean="0"/>
              <a:t>6/20/2023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Julian McKenzie, Physics &amp; Applications of High Brightness Beams, San Sebastian, 21/06/2023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88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2C94E7-236A-41A7-BDBD-93CB647975A9}" type="datetime1">
              <a:rPr lang="en-US" smtClean="0"/>
              <a:t>6/20/2023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Julian McKenzie, Physics &amp; Applications of High Brightness Beams, San Sebastian, 21/06/2023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725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5B000A-F70B-46EF-B618-6570957B81AA}" type="datetime1">
              <a:rPr lang="en-US" smtClean="0"/>
              <a:t>6/20/2023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Julian McKenzie, Physics &amp; Applications of High Brightness Beams, San Sebastian, 21/06/2023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648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A1EC-8592-4C4B-A337-3A1B181C6368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Julian McKenzie, Physics &amp; Applications of High Brightness Beams, San Sebastian, 21/06/2023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85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055EC-4CA8-49FF-8C62-671D7F2F3315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Julian McKenzie, Physics &amp; Applications of High Brightness Beams, San Sebastian, 21/06/2023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96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Julian McKenzie, Physics &amp; Applications of High Brightness Beams, San Sebastian, 21/06/2023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4394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878" y="6139761"/>
            <a:ext cx="1769728" cy="43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302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27069-8ECF-468B-B728-C65CC52DC5C8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Julian McKenzie, Physics &amp; Applications of High Brightness Beams, San Sebastian, 21/06/2023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6086474"/>
            <a:ext cx="2111379" cy="539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413" y="6139761"/>
            <a:ext cx="1769728" cy="43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15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.jpeg"/><Relationship Id="rId7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46.png"/><Relationship Id="rId4" Type="http://schemas.openxmlformats.org/officeDocument/2006/relationships/image" Target="../media/image6.jpe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3.jpeg"/><Relationship Id="rId5" Type="http://schemas.openxmlformats.org/officeDocument/2006/relationships/image" Target="../media/image14.jpe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png"/><Relationship Id="rId7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4000"/>
              <a:t>Establishing a Relativistic Ultrafast Electron Diffraction &amp; Imaging Facility in the UK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979366"/>
          </a:xfrm>
        </p:spPr>
        <p:txBody>
          <a:bodyPr>
            <a:normAutofit/>
          </a:bodyPr>
          <a:lstStyle/>
          <a:p>
            <a:r>
              <a:rPr lang="en-GB"/>
              <a:t>Julian McKenzie</a:t>
            </a:r>
            <a:br>
              <a:rPr lang="en-GB"/>
            </a:br>
            <a:r>
              <a:rPr lang="en-GB" sz="2000" i="1"/>
              <a:t>(on behalf of the RUEDI team)</a:t>
            </a:r>
          </a:p>
          <a:p>
            <a:r>
              <a:rPr lang="en-GB"/>
              <a:t>Physics and Applications of High Brightness Beams</a:t>
            </a:r>
          </a:p>
          <a:p>
            <a:r>
              <a:rPr lang="en-GB"/>
              <a:t>21</a:t>
            </a:r>
            <a:r>
              <a:rPr lang="en-GB" baseline="30000"/>
              <a:t>st</a:t>
            </a:r>
            <a:r>
              <a:rPr lang="en-GB"/>
              <a:t> June 2023</a:t>
            </a:r>
            <a:br>
              <a:rPr lang="en-GB"/>
            </a:br>
            <a:r>
              <a:rPr lang="en-GB"/>
              <a:t>San Sebastian, Spain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E657AD-0BE2-4324-86C8-7D6C9B9C59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24" y="6229350"/>
            <a:ext cx="2013901" cy="4508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1C46B7-C092-45EA-9CA8-AA08479BFB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946" y="5950481"/>
            <a:ext cx="2590751" cy="9075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AF66F9-CB5E-4B2A-ACD7-510D28830F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725" y="6126991"/>
            <a:ext cx="1651214" cy="4723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BD3970-D352-4746-9A21-8FF666A877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653" y="5935997"/>
            <a:ext cx="1229909" cy="66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33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le 129"/>
          <p:cNvSpPr>
            <a:spLocks noGrp="1"/>
          </p:cNvSpPr>
          <p:nvPr>
            <p:ph type="title"/>
          </p:nvPr>
        </p:nvSpPr>
        <p:spPr>
          <a:xfrm>
            <a:off x="260496" y="-27071"/>
            <a:ext cx="10515600" cy="1325563"/>
          </a:xfrm>
        </p:spPr>
        <p:txBody>
          <a:bodyPr/>
          <a:lstStyle/>
          <a:p>
            <a:r>
              <a:rPr lang="en-GB"/>
              <a:t>Imaging Beamline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8670028" y="239524"/>
            <a:ext cx="32614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/>
              <a:t>Objective lens</a:t>
            </a:r>
          </a:p>
          <a:p>
            <a:r>
              <a:rPr lang="en-GB"/>
              <a:t>The </a:t>
            </a:r>
            <a:r>
              <a:rPr lang="en-GB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</a:t>
            </a:r>
            <a:r>
              <a:rPr lang="en-GB"/>
              <a:t> to the whole system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8218037" y="3978618"/>
            <a:ext cx="36724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Samples inserted into middle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Multiple pump laser entry 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Compatible with commercial TEM sample stages (enabling experiments in solid, liquid, cryogenic, heating etc)</a:t>
            </a:r>
          </a:p>
          <a:p>
            <a:endParaRPr lang="en-GB"/>
          </a:p>
        </p:txBody>
      </p:sp>
      <p:sp>
        <p:nvSpPr>
          <p:cNvPr id="13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6637" y="6364631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EF5150-B5E0-764C-6990-C9BB32D5C953}"/>
              </a:ext>
            </a:extLst>
          </p:cNvPr>
          <p:cNvSpPr txBox="1"/>
          <p:nvPr/>
        </p:nvSpPr>
        <p:spPr>
          <a:xfrm>
            <a:off x="2177180" y="3930710"/>
            <a:ext cx="637033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/>
              <a:t>Imaging lens system</a:t>
            </a:r>
          </a:p>
          <a:p>
            <a:r>
              <a:rPr lang="en-GB"/>
              <a:t>Series of magnetic lenses</a:t>
            </a:r>
          </a:p>
          <a:p>
            <a:r>
              <a:rPr lang="en-GB"/>
              <a:t>Aiming for </a:t>
            </a:r>
            <a:r>
              <a:rPr lang="en-GB" b="1"/>
              <a:t>6500x</a:t>
            </a:r>
            <a:r>
              <a:rPr lang="en-GB"/>
              <a:t> magnification</a:t>
            </a:r>
          </a:p>
          <a:p>
            <a:endParaRPr lang="en-GB"/>
          </a:p>
          <a:p>
            <a:r>
              <a:rPr lang="en-GB"/>
              <a:t>Comparing round lenses </a:t>
            </a:r>
            <a:r>
              <a:rPr lang="en-GB" sz="1600" i="1"/>
              <a:t>(solenoids)</a:t>
            </a:r>
          </a:p>
          <a:p>
            <a:r>
              <a:rPr lang="en-GB"/>
              <a:t>vs quadrupole quintuplets</a:t>
            </a:r>
          </a:p>
          <a:p>
            <a:endParaRPr lang="en-GB"/>
          </a:p>
          <a:p>
            <a:r>
              <a:rPr lang="en-GB"/>
              <a:t>Round lens limited to 2 MeV beam energy at 1.7 T peak field</a:t>
            </a:r>
          </a:p>
          <a:p>
            <a:r>
              <a:rPr lang="en-GB"/>
              <a:t>Quadrupoles have worse aberrations</a:t>
            </a:r>
          </a:p>
          <a:p>
            <a:endParaRPr lang="en-GB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CA291AC6-01E1-FA1B-AF1E-B10AD52F24AB}"/>
              </a:ext>
            </a:extLst>
          </p:cNvPr>
          <p:cNvSpPr/>
          <p:nvPr/>
        </p:nvSpPr>
        <p:spPr>
          <a:xfrm rot="8453500">
            <a:off x="5730195" y="2852503"/>
            <a:ext cx="364716" cy="1449556"/>
          </a:xfrm>
          <a:prstGeom prst="downArrow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E04116-6407-3EA0-1F15-B8DE2D0834F1}"/>
              </a:ext>
            </a:extLst>
          </p:cNvPr>
          <p:cNvSpPr txBox="1"/>
          <p:nvPr/>
        </p:nvSpPr>
        <p:spPr>
          <a:xfrm>
            <a:off x="5953784" y="3995306"/>
            <a:ext cx="2507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       </a:t>
            </a:r>
            <a:r>
              <a:rPr lang="en-GB" b="1" u="sng"/>
              <a:t>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16-64 </a:t>
            </a:r>
            <a:r>
              <a:rPr lang="en-GB" err="1"/>
              <a:t>MegaPixel</a:t>
            </a: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direct electron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~6.5um pixel size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10266B-9515-95C1-7505-3C4BBF8E6C07}"/>
              </a:ext>
            </a:extLst>
          </p:cNvPr>
          <p:cNvGrpSpPr/>
          <p:nvPr/>
        </p:nvGrpSpPr>
        <p:grpSpPr>
          <a:xfrm>
            <a:off x="7766820" y="1016852"/>
            <a:ext cx="4280411" cy="2853196"/>
            <a:chOff x="7731775" y="1037504"/>
            <a:chExt cx="4280411" cy="2853196"/>
          </a:xfrm>
        </p:grpSpPr>
        <p:pic>
          <p:nvPicPr>
            <p:cNvPr id="1026" name="Picture 3" descr="image00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3839" y="1298492"/>
              <a:ext cx="2516349" cy="259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F8AE43F0-F0DC-4D2D-216A-E93FFE6A3202}"/>
                </a:ext>
              </a:extLst>
            </p:cNvPr>
            <p:cNvSpPr/>
            <p:nvPr/>
          </p:nvSpPr>
          <p:spPr>
            <a:xfrm rot="15099527">
              <a:off x="8685458" y="2220143"/>
              <a:ext cx="176383" cy="1711671"/>
            </a:xfrm>
            <a:prstGeom prst="downArrow">
              <a:avLst>
                <a:gd name="adj1" fmla="val 50000"/>
                <a:gd name="adj2" fmla="val 25218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1286B86D-2C53-7860-A003-052266FFE446}"/>
                </a:ext>
              </a:extLst>
            </p:cNvPr>
            <p:cNvSpPr/>
            <p:nvPr/>
          </p:nvSpPr>
          <p:spPr>
            <a:xfrm rot="15099527">
              <a:off x="11244724" y="1470271"/>
              <a:ext cx="139621" cy="1395303"/>
            </a:xfrm>
            <a:prstGeom prst="downArrow">
              <a:avLst>
                <a:gd name="adj1" fmla="val 50000"/>
                <a:gd name="adj2" fmla="val 25218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AECAFCB-8436-FAF4-0911-72E8543ABDC5}"/>
                </a:ext>
              </a:extLst>
            </p:cNvPr>
            <p:cNvSpPr txBox="1"/>
            <p:nvPr/>
          </p:nvSpPr>
          <p:spPr>
            <a:xfrm>
              <a:off x="7731775" y="2902586"/>
              <a:ext cx="7906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/>
                <a:t>e-beam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C17B5DD-FCD3-FC1B-FA67-CDEC08F3C8F9}"/>
                </a:ext>
              </a:extLst>
            </p:cNvPr>
            <p:cNvSpPr txBox="1"/>
            <p:nvPr/>
          </p:nvSpPr>
          <p:spPr>
            <a:xfrm>
              <a:off x="11208112" y="1643115"/>
              <a:ext cx="7906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/>
                <a:t>e-beam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795FB22-E6AF-FEEA-D4B5-CAD396E08A6E}"/>
                </a:ext>
              </a:extLst>
            </p:cNvPr>
            <p:cNvSpPr txBox="1"/>
            <p:nvPr/>
          </p:nvSpPr>
          <p:spPr>
            <a:xfrm>
              <a:off x="10732864" y="3337862"/>
              <a:ext cx="11986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/>
                <a:t>pump laser entry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F881ABE-6B10-868A-8D90-29570AA98F9A}"/>
                </a:ext>
              </a:extLst>
            </p:cNvPr>
            <p:cNvSpPr txBox="1"/>
            <p:nvPr/>
          </p:nvSpPr>
          <p:spPr>
            <a:xfrm>
              <a:off x="8149913" y="3389454"/>
              <a:ext cx="11986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/>
                <a:t>pump laser entry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8027DC0-3494-9EFD-0FD2-F0C938FBD605}"/>
                </a:ext>
              </a:extLst>
            </p:cNvPr>
            <p:cNvCxnSpPr/>
            <p:nvPr/>
          </p:nvCxnSpPr>
          <p:spPr>
            <a:xfrm flipV="1">
              <a:off x="9248078" y="3056474"/>
              <a:ext cx="325914" cy="33351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DEBB5F9-8C66-60FB-2AE6-63F18BC4C551}"/>
                </a:ext>
              </a:extLst>
            </p:cNvPr>
            <p:cNvCxnSpPr>
              <a:cxnSpLocks/>
            </p:cNvCxnSpPr>
            <p:nvPr/>
          </p:nvCxnSpPr>
          <p:spPr>
            <a:xfrm>
              <a:off x="8711390" y="2644552"/>
              <a:ext cx="76815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49C96F2-AD51-6E5A-9FE2-06F165BD07E1}"/>
                </a:ext>
              </a:extLst>
            </p:cNvPr>
            <p:cNvSpPr txBox="1"/>
            <p:nvPr/>
          </p:nvSpPr>
          <p:spPr>
            <a:xfrm>
              <a:off x="9115640" y="1037504"/>
              <a:ext cx="11806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/>
                <a:t>Sample stage loading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49CB465-F33C-A2C5-B2B3-9F77A971BDE3}"/>
              </a:ext>
            </a:extLst>
          </p:cNvPr>
          <p:cNvSpPr txBox="1"/>
          <p:nvPr/>
        </p:nvSpPr>
        <p:spPr>
          <a:xfrm>
            <a:off x="423937" y="4415472"/>
            <a:ext cx="14414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Dechirper cavity </a:t>
            </a:r>
            <a:r>
              <a:rPr lang="en-GB" sz="1600"/>
              <a:t>to reduce energy spread </a:t>
            </a:r>
            <a:r>
              <a:rPr lang="en-GB" sz="1600" i="1"/>
              <a:t>(see next slide)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4380DAB-E917-1807-72E0-CE143AF72D43}"/>
              </a:ext>
            </a:extLst>
          </p:cNvPr>
          <p:cNvSpPr txBox="1"/>
          <p:nvPr/>
        </p:nvSpPr>
        <p:spPr>
          <a:xfrm>
            <a:off x="8027657" y="2311699"/>
            <a:ext cx="119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pump laser entry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34436CB-68B6-4AB2-1829-B3019C48A7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612" r="13974"/>
          <a:stretch/>
        </p:blipFill>
        <p:spPr>
          <a:xfrm>
            <a:off x="784699" y="1070752"/>
            <a:ext cx="4774923" cy="1201993"/>
          </a:xfrm>
          <a:prstGeom prst="rect">
            <a:avLst/>
          </a:prstGeom>
        </p:spPr>
      </p:pic>
      <p:cxnSp>
        <p:nvCxnSpPr>
          <p:cNvPr id="1085" name="Straight Connector 1084">
            <a:extLst>
              <a:ext uri="{FF2B5EF4-FFF2-40B4-BE49-F238E27FC236}">
                <a16:creationId xmlns:a16="http://schemas.microsoft.com/office/drawing/2014/main" id="{998C75E2-0106-A914-9F99-99306E77F078}"/>
              </a:ext>
            </a:extLst>
          </p:cNvPr>
          <p:cNvCxnSpPr>
            <a:cxnSpLocks/>
          </p:cNvCxnSpPr>
          <p:nvPr/>
        </p:nvCxnSpPr>
        <p:spPr>
          <a:xfrm flipV="1">
            <a:off x="2306927" y="2722893"/>
            <a:ext cx="4685082" cy="853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7" name="Rounded Rectangle 730">
            <a:extLst>
              <a:ext uri="{FF2B5EF4-FFF2-40B4-BE49-F238E27FC236}">
                <a16:creationId xmlns:a16="http://schemas.microsoft.com/office/drawing/2014/main" id="{51B1C52B-8D91-0898-52D4-7267A5ADE932}"/>
              </a:ext>
            </a:extLst>
          </p:cNvPr>
          <p:cNvSpPr/>
          <p:nvPr/>
        </p:nvSpPr>
        <p:spPr>
          <a:xfrm>
            <a:off x="3567828" y="2432981"/>
            <a:ext cx="324312" cy="564956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66" name="Oval 1165">
            <a:extLst>
              <a:ext uri="{FF2B5EF4-FFF2-40B4-BE49-F238E27FC236}">
                <a16:creationId xmlns:a16="http://schemas.microsoft.com/office/drawing/2014/main" id="{D6C35116-6150-6AAE-6E92-A245FEF14D0F}"/>
              </a:ext>
            </a:extLst>
          </p:cNvPr>
          <p:cNvSpPr/>
          <p:nvPr/>
        </p:nvSpPr>
        <p:spPr>
          <a:xfrm>
            <a:off x="5143834" y="2489477"/>
            <a:ext cx="289967" cy="388043"/>
          </a:xfrm>
          <a:prstGeom prst="ellipse">
            <a:avLst/>
          </a:prstGeom>
          <a:gradFill>
            <a:gsLst>
              <a:gs pos="95420">
                <a:schemeClr val="tx1">
                  <a:lumMod val="50000"/>
                  <a:lumOff val="50000"/>
                </a:schemeClr>
              </a:gs>
              <a:gs pos="0">
                <a:schemeClr val="bg1">
                  <a:lumMod val="75000"/>
                </a:schemeClr>
              </a:gs>
              <a:gs pos="80000">
                <a:schemeClr val="bg1">
                  <a:lumMod val="6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9312" tIns="9656" rIns="19312" bIns="965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82" name="TextBox 448">
            <a:extLst>
              <a:ext uri="{FF2B5EF4-FFF2-40B4-BE49-F238E27FC236}">
                <a16:creationId xmlns:a16="http://schemas.microsoft.com/office/drawing/2014/main" id="{DF9F97FC-511A-E7AA-4338-E9292994E3A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722861" y="1850323"/>
            <a:ext cx="1054989" cy="122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9312" tIns="9656" rIns="19312" bIns="965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Courier New" pitchFamily="49" charset="0"/>
              </a:rPr>
              <a:t>DETECTOR</a:t>
            </a:r>
          </a:p>
        </p:txBody>
      </p:sp>
      <p:sp>
        <p:nvSpPr>
          <p:cNvPr id="1187" name="Oval 1186">
            <a:extLst>
              <a:ext uri="{FF2B5EF4-FFF2-40B4-BE49-F238E27FC236}">
                <a16:creationId xmlns:a16="http://schemas.microsoft.com/office/drawing/2014/main" id="{F92A4807-0D47-94A6-F8D3-2022D89780E2}"/>
              </a:ext>
            </a:extLst>
          </p:cNvPr>
          <p:cNvSpPr/>
          <p:nvPr/>
        </p:nvSpPr>
        <p:spPr>
          <a:xfrm>
            <a:off x="3653172" y="2461741"/>
            <a:ext cx="198542" cy="485261"/>
          </a:xfrm>
          <a:prstGeom prst="ellipse">
            <a:avLst/>
          </a:prstGeom>
          <a:gradFill>
            <a:gsLst>
              <a:gs pos="95420">
                <a:schemeClr val="tx1">
                  <a:lumMod val="50000"/>
                  <a:lumOff val="50000"/>
                </a:schemeClr>
              </a:gs>
              <a:gs pos="0">
                <a:schemeClr val="bg1">
                  <a:lumMod val="75000"/>
                </a:schemeClr>
              </a:gs>
              <a:gs pos="80000">
                <a:schemeClr val="bg1">
                  <a:lumMod val="6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9312" tIns="9656" rIns="19312" bIns="965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93" name="Rounded Rectangle 790">
            <a:extLst>
              <a:ext uri="{FF2B5EF4-FFF2-40B4-BE49-F238E27FC236}">
                <a16:creationId xmlns:a16="http://schemas.microsoft.com/office/drawing/2014/main" id="{C4EF25B9-2C47-32F1-C288-7EEF5DA076F1}"/>
              </a:ext>
            </a:extLst>
          </p:cNvPr>
          <p:cNvSpPr/>
          <p:nvPr/>
        </p:nvSpPr>
        <p:spPr>
          <a:xfrm>
            <a:off x="4151790" y="2441610"/>
            <a:ext cx="205443" cy="564956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95" name="Rounded Rectangle 792">
            <a:extLst>
              <a:ext uri="{FF2B5EF4-FFF2-40B4-BE49-F238E27FC236}">
                <a16:creationId xmlns:a16="http://schemas.microsoft.com/office/drawing/2014/main" id="{4E402535-8894-EB33-DE55-969444CE38EB}"/>
              </a:ext>
            </a:extLst>
          </p:cNvPr>
          <p:cNvSpPr/>
          <p:nvPr/>
        </p:nvSpPr>
        <p:spPr>
          <a:xfrm>
            <a:off x="4538848" y="2444521"/>
            <a:ext cx="273105" cy="564956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99" name="Rounded Rectangle 277">
            <a:extLst>
              <a:ext uri="{FF2B5EF4-FFF2-40B4-BE49-F238E27FC236}">
                <a16:creationId xmlns:a16="http://schemas.microsoft.com/office/drawing/2014/main" id="{7D24CC7B-CE62-7CAA-B1B7-5ED047EF623E}"/>
              </a:ext>
            </a:extLst>
          </p:cNvPr>
          <p:cNvSpPr/>
          <p:nvPr/>
        </p:nvSpPr>
        <p:spPr>
          <a:xfrm>
            <a:off x="2583602" y="2520490"/>
            <a:ext cx="160669" cy="43558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02" name="Chord 1201">
            <a:extLst>
              <a:ext uri="{FF2B5EF4-FFF2-40B4-BE49-F238E27FC236}">
                <a16:creationId xmlns:a16="http://schemas.microsoft.com/office/drawing/2014/main" id="{CE22336E-4767-D030-05A5-82FA340190E8}"/>
              </a:ext>
            </a:extLst>
          </p:cNvPr>
          <p:cNvSpPr/>
          <p:nvPr/>
        </p:nvSpPr>
        <p:spPr>
          <a:xfrm rot="10617705">
            <a:off x="6820431" y="2528090"/>
            <a:ext cx="298257" cy="354446"/>
          </a:xfrm>
          <a:prstGeom prst="chord">
            <a:avLst>
              <a:gd name="adj1" fmla="val 5450790"/>
              <a:gd name="adj2" fmla="val 1633061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9312" tIns="9656" rIns="19312" bIns="965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03" name="Rectangle 1202">
            <a:extLst>
              <a:ext uri="{FF2B5EF4-FFF2-40B4-BE49-F238E27FC236}">
                <a16:creationId xmlns:a16="http://schemas.microsoft.com/office/drawing/2014/main" id="{CD19F31E-116E-ADD5-A528-136B758F9123}"/>
              </a:ext>
            </a:extLst>
          </p:cNvPr>
          <p:cNvSpPr/>
          <p:nvPr/>
        </p:nvSpPr>
        <p:spPr>
          <a:xfrm flipH="1" flipV="1">
            <a:off x="3341184" y="2548521"/>
            <a:ext cx="162688" cy="40728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312" tIns="9656" rIns="19312" bIns="965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06" name="Rectangle 1205">
            <a:extLst>
              <a:ext uri="{FF2B5EF4-FFF2-40B4-BE49-F238E27FC236}">
                <a16:creationId xmlns:a16="http://schemas.microsoft.com/office/drawing/2014/main" id="{AE4AC4C2-BE26-46BB-D7C8-7BDB00DC32D3}"/>
              </a:ext>
            </a:extLst>
          </p:cNvPr>
          <p:cNvSpPr/>
          <p:nvPr/>
        </p:nvSpPr>
        <p:spPr>
          <a:xfrm rot="10800000">
            <a:off x="2831873" y="2535072"/>
            <a:ext cx="428703" cy="39147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9312" tIns="9656" rIns="19312" bIns="965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08" name="Rectangle 1207">
            <a:extLst>
              <a:ext uri="{FF2B5EF4-FFF2-40B4-BE49-F238E27FC236}">
                <a16:creationId xmlns:a16="http://schemas.microsoft.com/office/drawing/2014/main" id="{2ED534E2-B65A-F7F0-498B-E746982138B7}"/>
              </a:ext>
            </a:extLst>
          </p:cNvPr>
          <p:cNvSpPr/>
          <p:nvPr/>
        </p:nvSpPr>
        <p:spPr>
          <a:xfrm>
            <a:off x="3054337" y="2955621"/>
            <a:ext cx="198700" cy="19447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09" name="Rectangle 1208">
            <a:extLst>
              <a:ext uri="{FF2B5EF4-FFF2-40B4-BE49-F238E27FC236}">
                <a16:creationId xmlns:a16="http://schemas.microsoft.com/office/drawing/2014/main" id="{A5A339F2-966B-15F7-D0AA-53775B89ED8C}"/>
              </a:ext>
            </a:extLst>
          </p:cNvPr>
          <p:cNvSpPr/>
          <p:nvPr/>
        </p:nvSpPr>
        <p:spPr>
          <a:xfrm>
            <a:off x="3053948" y="2324187"/>
            <a:ext cx="198700" cy="19650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211" name="Group 1210">
            <a:extLst>
              <a:ext uri="{FF2B5EF4-FFF2-40B4-BE49-F238E27FC236}">
                <a16:creationId xmlns:a16="http://schemas.microsoft.com/office/drawing/2014/main" id="{27808877-1A03-6255-9162-3391370BB2D0}"/>
              </a:ext>
            </a:extLst>
          </p:cNvPr>
          <p:cNvGrpSpPr/>
          <p:nvPr/>
        </p:nvGrpSpPr>
        <p:grpSpPr>
          <a:xfrm flipV="1">
            <a:off x="5934222" y="1426047"/>
            <a:ext cx="802433" cy="1485658"/>
            <a:chOff x="7931951" y="761744"/>
            <a:chExt cx="731182" cy="1290654"/>
          </a:xfrm>
        </p:grpSpPr>
        <p:cxnSp>
          <p:nvCxnSpPr>
            <p:cNvPr id="1212" name="Straight Connector 1211">
              <a:extLst>
                <a:ext uri="{FF2B5EF4-FFF2-40B4-BE49-F238E27FC236}">
                  <a16:creationId xmlns:a16="http://schemas.microsoft.com/office/drawing/2014/main" id="{6313C610-CD65-3076-B32C-7780A90CCA22}"/>
                </a:ext>
              </a:extLst>
            </p:cNvPr>
            <p:cNvCxnSpPr>
              <a:cxnSpLocks/>
            </p:cNvCxnSpPr>
            <p:nvPr/>
          </p:nvCxnSpPr>
          <p:spPr>
            <a:xfrm>
              <a:off x="8104149" y="1028565"/>
              <a:ext cx="409438" cy="92543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3" name="Rectangle 1212">
              <a:extLst>
                <a:ext uri="{FF2B5EF4-FFF2-40B4-BE49-F238E27FC236}">
                  <a16:creationId xmlns:a16="http://schemas.microsoft.com/office/drawing/2014/main" id="{FACDA6B5-28B4-F5C9-0BD5-60CCA8093597}"/>
                </a:ext>
              </a:extLst>
            </p:cNvPr>
            <p:cNvSpPr/>
            <p:nvPr/>
          </p:nvSpPr>
          <p:spPr>
            <a:xfrm rot="3863178">
              <a:off x="8143921" y="1049029"/>
              <a:ext cx="109368" cy="341311"/>
            </a:xfrm>
            <a:prstGeom prst="rect">
              <a:avLst/>
            </a:prstGeom>
            <a:gradFill flip="none" rotWithShape="1">
              <a:gsLst>
                <a:gs pos="0">
                  <a:srgbClr val="965040"/>
                </a:gs>
                <a:gs pos="23000">
                  <a:srgbClr val="FF5050"/>
                </a:gs>
                <a:gs pos="69000">
                  <a:srgbClr val="923522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15" name="Freeform 386">
              <a:extLst>
                <a:ext uri="{FF2B5EF4-FFF2-40B4-BE49-F238E27FC236}">
                  <a16:creationId xmlns:a16="http://schemas.microsoft.com/office/drawing/2014/main" id="{B80F78BC-364C-B2BB-2350-6D0FFEF4EB40}"/>
                </a:ext>
              </a:extLst>
            </p:cNvPr>
            <p:cNvSpPr/>
            <p:nvPr/>
          </p:nvSpPr>
          <p:spPr>
            <a:xfrm>
              <a:off x="7931951" y="761744"/>
              <a:ext cx="351885" cy="409703"/>
            </a:xfrm>
            <a:custGeom>
              <a:avLst/>
              <a:gdLst>
                <a:gd name="connsiteX0" fmla="*/ 11084 w 853440"/>
                <a:gd name="connsiteY0" fmla="*/ 0 h 953193"/>
                <a:gd name="connsiteX1" fmla="*/ 188422 w 853440"/>
                <a:gd name="connsiteY1" fmla="*/ 22168 h 953193"/>
                <a:gd name="connsiteX2" fmla="*/ 360219 w 853440"/>
                <a:gd name="connsiteY2" fmla="*/ 83128 h 953193"/>
                <a:gd name="connsiteX3" fmla="*/ 543099 w 853440"/>
                <a:gd name="connsiteY3" fmla="*/ 193964 h 953193"/>
                <a:gd name="connsiteX4" fmla="*/ 676102 w 853440"/>
                <a:gd name="connsiteY4" fmla="*/ 326968 h 953193"/>
                <a:gd name="connsiteX5" fmla="*/ 809106 w 853440"/>
                <a:gd name="connsiteY5" fmla="*/ 509848 h 953193"/>
                <a:gd name="connsiteX6" fmla="*/ 853440 w 853440"/>
                <a:gd name="connsiteY6" fmla="*/ 692728 h 953193"/>
                <a:gd name="connsiteX7" fmla="*/ 315884 w 853440"/>
                <a:gd name="connsiteY7" fmla="*/ 953193 h 953193"/>
                <a:gd name="connsiteX8" fmla="*/ 254924 w 853440"/>
                <a:gd name="connsiteY8" fmla="*/ 864524 h 953193"/>
                <a:gd name="connsiteX9" fmla="*/ 205048 w 853440"/>
                <a:gd name="connsiteY9" fmla="*/ 836815 h 953193"/>
                <a:gd name="connsiteX10" fmla="*/ 127462 w 853440"/>
                <a:gd name="connsiteY10" fmla="*/ 798022 h 953193"/>
                <a:gd name="connsiteX11" fmla="*/ 0 w 853440"/>
                <a:gd name="connsiteY11" fmla="*/ 786939 h 953193"/>
                <a:gd name="connsiteX12" fmla="*/ 11084 w 853440"/>
                <a:gd name="connsiteY12" fmla="*/ 0 h 95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3440" h="953193">
                  <a:moveTo>
                    <a:pt x="11084" y="0"/>
                  </a:moveTo>
                  <a:lnTo>
                    <a:pt x="188422" y="22168"/>
                  </a:lnTo>
                  <a:lnTo>
                    <a:pt x="360219" y="83128"/>
                  </a:lnTo>
                  <a:lnTo>
                    <a:pt x="543099" y="193964"/>
                  </a:lnTo>
                  <a:lnTo>
                    <a:pt x="676102" y="326968"/>
                  </a:lnTo>
                  <a:lnTo>
                    <a:pt x="809106" y="509848"/>
                  </a:lnTo>
                  <a:lnTo>
                    <a:pt x="853440" y="692728"/>
                  </a:lnTo>
                  <a:lnTo>
                    <a:pt x="315884" y="953193"/>
                  </a:lnTo>
                  <a:lnTo>
                    <a:pt x="254924" y="864524"/>
                  </a:lnTo>
                  <a:lnTo>
                    <a:pt x="205048" y="836815"/>
                  </a:lnTo>
                  <a:lnTo>
                    <a:pt x="127462" y="798022"/>
                  </a:lnTo>
                  <a:lnTo>
                    <a:pt x="0" y="786939"/>
                  </a:lnTo>
                  <a:cubicBezTo>
                    <a:pt x="1847" y="524626"/>
                    <a:pt x="3695" y="262313"/>
                    <a:pt x="11084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80000">
                  <a:schemeClr val="accent1">
                    <a:lumMod val="75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</a:gra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16" name="Chord 1215">
              <a:extLst>
                <a:ext uri="{FF2B5EF4-FFF2-40B4-BE49-F238E27FC236}">
                  <a16:creationId xmlns:a16="http://schemas.microsoft.com/office/drawing/2014/main" id="{33AB6E15-99D1-70A7-3733-EA0DBD0B0613}"/>
                </a:ext>
              </a:extLst>
            </p:cNvPr>
            <p:cNvSpPr/>
            <p:nvPr/>
          </p:nvSpPr>
          <p:spPr>
            <a:xfrm rot="14574054">
              <a:off x="8379557" y="1768821"/>
              <a:ext cx="271774" cy="295379"/>
            </a:xfrm>
            <a:prstGeom prst="chord">
              <a:avLst>
                <a:gd name="adj1" fmla="val 5450790"/>
                <a:gd name="adj2" fmla="val 16330617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17" name="Rectangle 1216">
              <a:extLst>
                <a:ext uri="{FF2B5EF4-FFF2-40B4-BE49-F238E27FC236}">
                  <a16:creationId xmlns:a16="http://schemas.microsoft.com/office/drawing/2014/main" id="{7B88DBAC-69AB-524A-A63F-59CF267720DF}"/>
                </a:ext>
              </a:extLst>
            </p:cNvPr>
            <p:cNvSpPr/>
            <p:nvPr/>
          </p:nvSpPr>
          <p:spPr>
            <a:xfrm rot="3863178">
              <a:off x="8212650" y="1184996"/>
              <a:ext cx="109368" cy="341311"/>
            </a:xfrm>
            <a:prstGeom prst="rect">
              <a:avLst/>
            </a:prstGeom>
            <a:gradFill flip="none" rotWithShape="1">
              <a:gsLst>
                <a:gs pos="0">
                  <a:srgbClr val="965040"/>
                </a:gs>
                <a:gs pos="23000">
                  <a:srgbClr val="FF5050"/>
                </a:gs>
                <a:gs pos="69000">
                  <a:srgbClr val="923522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240" name="Rectangle 1239">
            <a:extLst>
              <a:ext uri="{FF2B5EF4-FFF2-40B4-BE49-F238E27FC236}">
                <a16:creationId xmlns:a16="http://schemas.microsoft.com/office/drawing/2014/main" id="{F1CC5CA2-6C81-0F7F-40F6-2A7B50CB65FC}"/>
              </a:ext>
            </a:extLst>
          </p:cNvPr>
          <p:cNvSpPr/>
          <p:nvPr/>
        </p:nvSpPr>
        <p:spPr>
          <a:xfrm>
            <a:off x="5552518" y="2485667"/>
            <a:ext cx="96759" cy="394530"/>
          </a:xfrm>
          <a:prstGeom prst="rect">
            <a:avLst/>
          </a:prstGeom>
          <a:gradFill flip="none" rotWithShape="1">
            <a:gsLst>
              <a:gs pos="0">
                <a:srgbClr val="965040"/>
              </a:gs>
              <a:gs pos="23000">
                <a:srgbClr val="FF5050"/>
              </a:gs>
              <a:gs pos="69000">
                <a:srgbClr val="923522"/>
              </a:gs>
              <a:gs pos="97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9312" tIns="9656" rIns="19312" bIns="965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41" name="Rectangle 1240">
            <a:extLst>
              <a:ext uri="{FF2B5EF4-FFF2-40B4-BE49-F238E27FC236}">
                <a16:creationId xmlns:a16="http://schemas.microsoft.com/office/drawing/2014/main" id="{F4755AE6-EBB6-A7C8-C46B-16B9038DFF83}"/>
              </a:ext>
            </a:extLst>
          </p:cNvPr>
          <p:cNvSpPr/>
          <p:nvPr/>
        </p:nvSpPr>
        <p:spPr>
          <a:xfrm>
            <a:off x="5707471" y="2491246"/>
            <a:ext cx="96759" cy="394530"/>
          </a:xfrm>
          <a:prstGeom prst="rect">
            <a:avLst/>
          </a:prstGeom>
          <a:gradFill flip="none" rotWithShape="1">
            <a:gsLst>
              <a:gs pos="0">
                <a:srgbClr val="965040"/>
              </a:gs>
              <a:gs pos="23000">
                <a:srgbClr val="FF5050"/>
              </a:gs>
              <a:gs pos="69000">
                <a:srgbClr val="923522"/>
              </a:gs>
              <a:gs pos="97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9312" tIns="9656" rIns="19312" bIns="965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44" name="Rectangle 1243">
            <a:extLst>
              <a:ext uri="{FF2B5EF4-FFF2-40B4-BE49-F238E27FC236}">
                <a16:creationId xmlns:a16="http://schemas.microsoft.com/office/drawing/2014/main" id="{CFF316F7-F574-CBA0-B347-E843D4A012E3}"/>
              </a:ext>
            </a:extLst>
          </p:cNvPr>
          <p:cNvSpPr/>
          <p:nvPr/>
        </p:nvSpPr>
        <p:spPr>
          <a:xfrm>
            <a:off x="2317922" y="3105292"/>
            <a:ext cx="627878" cy="412361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C537A8E6-728A-B509-2EA7-6E5C617838EA}"/>
              </a:ext>
            </a:extLst>
          </p:cNvPr>
          <p:cNvSpPr/>
          <p:nvPr/>
        </p:nvSpPr>
        <p:spPr>
          <a:xfrm rot="10800000">
            <a:off x="2518076" y="3298307"/>
            <a:ext cx="2585481" cy="587230"/>
          </a:xfrm>
          <a:prstGeom prst="downArrow">
            <a:avLst>
              <a:gd name="adj1" fmla="val 62692"/>
              <a:gd name="adj2" fmla="val 40000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22000">
                <a:schemeClr val="accent6">
                  <a:lumMod val="20000"/>
                  <a:lumOff val="80000"/>
                </a:schemeClr>
              </a:gs>
              <a:gs pos="93000">
                <a:schemeClr val="accent6">
                  <a:lumMod val="100000"/>
                </a:schemeClr>
              </a:gs>
            </a:gsLst>
            <a:lin ang="5400000" scaled="1"/>
            <a:tileRect/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EA1A46D7-3606-5E82-0562-10352B1A7E33}"/>
              </a:ext>
            </a:extLst>
          </p:cNvPr>
          <p:cNvSpPr/>
          <p:nvPr/>
        </p:nvSpPr>
        <p:spPr>
          <a:xfrm rot="14247077">
            <a:off x="1733444" y="2479482"/>
            <a:ext cx="304871" cy="2330646"/>
          </a:xfrm>
          <a:prstGeom prst="downArrow">
            <a:avLst>
              <a:gd name="adj1" fmla="val 50000"/>
              <a:gd name="adj2" fmla="val 139387"/>
            </a:avLst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D40FBDD-1392-0BD2-2E46-8AC79B9DAE6F}"/>
              </a:ext>
            </a:extLst>
          </p:cNvPr>
          <p:cNvCxnSpPr>
            <a:cxnSpLocks/>
          </p:cNvCxnSpPr>
          <p:nvPr/>
        </p:nvCxnSpPr>
        <p:spPr>
          <a:xfrm>
            <a:off x="1572063" y="2730844"/>
            <a:ext cx="742815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6947FBA-0288-549B-E1F7-0C6D155775B3}"/>
              </a:ext>
            </a:extLst>
          </p:cNvPr>
          <p:cNvSpPr txBox="1"/>
          <p:nvPr/>
        </p:nvSpPr>
        <p:spPr>
          <a:xfrm>
            <a:off x="694225" y="2524734"/>
            <a:ext cx="8700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prstClr val="black"/>
                </a:solidFill>
                <a:latin typeface="Calibri" panose="020F0502020204030204"/>
              </a:rPr>
              <a:t>Electrons </a:t>
            </a:r>
            <a:r>
              <a:rPr lang="en-GB" sz="1100">
                <a:solidFill>
                  <a:schemeClr val="accent4">
                    <a:lumMod val="50000"/>
                  </a:schemeClr>
                </a:solidFill>
                <a:latin typeface="Calibri" panose="020F0502020204030204"/>
              </a:rPr>
              <a:t>from</a:t>
            </a:r>
            <a:r>
              <a:rPr lang="en-GB" sz="1100">
                <a:solidFill>
                  <a:prstClr val="black"/>
                </a:solidFill>
                <a:latin typeface="Calibri" panose="020F0502020204030204"/>
              </a:rPr>
              <a:t> source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AA3507-6F69-70BC-3E10-DE77152AF16F}"/>
              </a:ext>
            </a:extLst>
          </p:cNvPr>
          <p:cNvSpPr txBox="1"/>
          <p:nvPr/>
        </p:nvSpPr>
        <p:spPr>
          <a:xfrm>
            <a:off x="4218311" y="3099711"/>
            <a:ext cx="1228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 lens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7A94891D-8BB9-63B1-A5CB-207DF9303BC2}"/>
              </a:ext>
            </a:extLst>
          </p:cNvPr>
          <p:cNvSpPr/>
          <p:nvPr/>
        </p:nvSpPr>
        <p:spPr>
          <a:xfrm rot="7255379">
            <a:off x="3953139" y="2868462"/>
            <a:ext cx="221759" cy="481268"/>
          </a:xfrm>
          <a:prstGeom prst="downArrow">
            <a:avLst>
              <a:gd name="adj1" fmla="val 43693"/>
              <a:gd name="adj2" fmla="val 50000"/>
            </a:avLst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E0D14B-3B54-5758-685D-0A8D1388A008}"/>
              </a:ext>
            </a:extLst>
          </p:cNvPr>
          <p:cNvSpPr txBox="1"/>
          <p:nvPr/>
        </p:nvSpPr>
        <p:spPr>
          <a:xfrm>
            <a:off x="10113499" y="1776351"/>
            <a:ext cx="4683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>
                <a:solidFill>
                  <a:schemeClr val="bg1">
                    <a:lumMod val="75000"/>
                  </a:schemeClr>
                </a:solidFill>
              </a:rPr>
              <a:t>coils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475E4C-FA9F-7E8F-D912-8E9926846795}"/>
              </a:ext>
            </a:extLst>
          </p:cNvPr>
          <p:cNvSpPr txBox="1"/>
          <p:nvPr/>
        </p:nvSpPr>
        <p:spPr>
          <a:xfrm>
            <a:off x="9151319" y="1858481"/>
            <a:ext cx="4700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>
                <a:solidFill>
                  <a:schemeClr val="bg1">
                    <a:lumMod val="75000"/>
                  </a:schemeClr>
                </a:solidFill>
              </a:rPr>
              <a:t>yoke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0D8F13F-C7B6-C2CC-CF3D-CFFEE004E724}"/>
              </a:ext>
            </a:extLst>
          </p:cNvPr>
          <p:cNvCxnSpPr>
            <a:cxnSpLocks/>
          </p:cNvCxnSpPr>
          <p:nvPr/>
        </p:nvCxnSpPr>
        <p:spPr>
          <a:xfrm>
            <a:off x="7739366" y="81023"/>
            <a:ext cx="0" cy="369785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4D7C716-FC10-803B-C156-96B484042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00020" y="6462685"/>
            <a:ext cx="4114800" cy="365125"/>
          </a:xfrm>
        </p:spPr>
        <p:txBody>
          <a:bodyPr/>
          <a:lstStyle/>
          <a:p>
            <a:r>
              <a:rPr lang="en-US"/>
              <a:t>Julian McKenzie, Physics &amp; Applications of High Brightness Beams, San Sebastian, 21/06/2023</a:t>
            </a:r>
          </a:p>
        </p:txBody>
      </p:sp>
    </p:spTree>
    <p:extLst>
      <p:ext uri="{BB962C8B-B14F-4D97-AF65-F5344CB8AC3E}">
        <p14:creationId xmlns:p14="http://schemas.microsoft.com/office/powerpoint/2010/main" val="9101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9B582AC-C6F6-474F-8E1E-8BEE3DA92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5756" y="3951010"/>
            <a:ext cx="3372771" cy="21501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150" y="78791"/>
            <a:ext cx="10515600" cy="1325563"/>
          </a:xfrm>
        </p:spPr>
        <p:txBody>
          <a:bodyPr/>
          <a:lstStyle/>
          <a:p>
            <a:r>
              <a:rPr lang="en-GB"/>
              <a:t>Microscopy Resolution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F399D0-3979-4AA7-B6B5-109B7D2DE6E6}"/>
              </a:ext>
            </a:extLst>
          </p:cNvPr>
          <p:cNvGrpSpPr/>
          <p:nvPr/>
        </p:nvGrpSpPr>
        <p:grpSpPr>
          <a:xfrm>
            <a:off x="8080062" y="1892681"/>
            <a:ext cx="3264157" cy="2045538"/>
            <a:chOff x="7328180" y="1372525"/>
            <a:chExt cx="3264157" cy="204553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5237EF3-9D6D-4FE8-857D-7CF458894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28180" y="1372525"/>
              <a:ext cx="3264157" cy="204553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854872" y="1791188"/>
              <a:ext cx="1701107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050" b="1"/>
                <a:t>Blue – pre-</a:t>
              </a:r>
              <a:r>
                <a:rPr lang="en-GB" sz="1050" b="1" err="1"/>
                <a:t>dechirper</a:t>
              </a:r>
              <a:endParaRPr lang="en-GB" sz="1050" b="1"/>
            </a:p>
            <a:p>
              <a:pPr algn="r"/>
              <a:r>
                <a:rPr lang="en-GB" sz="1050" b="1"/>
                <a:t>Yellow – post-</a:t>
              </a:r>
              <a:r>
                <a:rPr lang="en-GB" sz="1050" b="1" err="1"/>
                <a:t>dechirper</a:t>
              </a:r>
              <a:endParaRPr lang="en-GB" sz="1050" b="1"/>
            </a:p>
          </p:txBody>
        </p:sp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483566" y="1146803"/>
            <a:ext cx="5410200" cy="5070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/>
              <a:t>Resolution limit simplified…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625304" y="1128573"/>
            <a:ext cx="5835705" cy="2122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/>
              <a:t>RF </a:t>
            </a:r>
            <a:r>
              <a:rPr lang="en-GB" sz="2400" err="1"/>
              <a:t>dechirper</a:t>
            </a:r>
            <a:r>
              <a:rPr lang="en-GB" sz="2400"/>
              <a:t> cavity</a:t>
            </a:r>
          </a:p>
          <a:p>
            <a:pPr lvl="1"/>
            <a:r>
              <a:rPr lang="en-GB" sz="2000"/>
              <a:t>Also used to decelerate from 4 to 2 MeV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7207" y="3226679"/>
            <a:ext cx="6046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/>
              <a:t>For 1nm resolution, need &lt;10</a:t>
            </a:r>
            <a:r>
              <a:rPr lang="en-GB" b="1" i="1" baseline="30000"/>
              <a:t>-4</a:t>
            </a:r>
            <a:r>
              <a:rPr lang="en-GB" b="1" i="1"/>
              <a:t> relative energy spread</a:t>
            </a:r>
            <a:endParaRPr lang="en-GB" b="1" i="1" baseline="30000"/>
          </a:p>
          <a:p>
            <a:endParaRPr lang="en-GB"/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>
          <a:xfrm>
            <a:off x="176637" y="63646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AAB195-B577-5546-8349-9DDA93B6129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DB79BC2-3B9A-49E0-9638-52ECFCD39BCE}"/>
              </a:ext>
            </a:extLst>
          </p:cNvPr>
          <p:cNvSpPr txBox="1">
            <a:spLocks/>
          </p:cNvSpPr>
          <p:nvPr/>
        </p:nvSpPr>
        <p:spPr>
          <a:xfrm>
            <a:off x="427207" y="3612222"/>
            <a:ext cx="4754393" cy="275240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2000"/>
              <a:t>Also need ~10s </a:t>
            </a:r>
            <a:r>
              <a:rPr lang="en-GB" sz="2000" b="1"/>
              <a:t>nm rad</a:t>
            </a:r>
            <a:r>
              <a:rPr lang="en-GB" sz="2000"/>
              <a:t> level emittance to be able to focus beam down to ~10µm samples</a:t>
            </a:r>
          </a:p>
          <a:p>
            <a:pPr>
              <a:lnSpc>
                <a:spcPct val="120000"/>
              </a:lnSpc>
            </a:pPr>
            <a:r>
              <a:rPr lang="en-GB" sz="2000"/>
              <a:t>Stroboscopic mode (10^6 electrons) has potential to reach down to 1nm resolution</a:t>
            </a:r>
          </a:p>
          <a:p>
            <a:pPr lvl="1">
              <a:lnSpc>
                <a:spcPct val="120000"/>
              </a:lnSpc>
            </a:pPr>
            <a:endParaRPr lang="en-GB" sz="1600"/>
          </a:p>
          <a:p>
            <a:pPr>
              <a:lnSpc>
                <a:spcPct val="120000"/>
              </a:lnSpc>
            </a:pPr>
            <a:r>
              <a:rPr lang="en-GB" sz="2000"/>
              <a:t>Single-shot mode (10^8 electrons (20pC)) has resolution limited to 50 – 100 nm range, and hard to focus beam onto small samples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9AE5B3-90B7-8768-CB4D-439E220AF53B}"/>
                  </a:ext>
                </a:extLst>
              </p:cNvPr>
              <p:cNvSpPr txBox="1"/>
              <p:nvPr/>
            </p:nvSpPr>
            <p:spPr>
              <a:xfrm>
                <a:off x="745531" y="1525560"/>
                <a:ext cx="5410200" cy="592645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lIns="72000" tIns="72000" rIns="72000" b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p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  <m:f>
                                    <m:fPr>
                                      <m:type m:val="lin"/>
                                      <m:ctrlPr>
                                        <a:rPr lang="en-GB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𝛿𝛾</m:t>
                                      </m:r>
                                    </m:num>
                                    <m:den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GB" sz="240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9AE5B3-90B7-8768-CB4D-439E220AF5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531" y="1525560"/>
                <a:ext cx="5410200" cy="59264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EF5D87E-FE05-6DF9-6EC4-9D0C879D0D65}"/>
              </a:ext>
            </a:extLst>
          </p:cNvPr>
          <p:cNvSpPr txBox="1"/>
          <p:nvPr/>
        </p:nvSpPr>
        <p:spPr>
          <a:xfrm>
            <a:off x="1215104" y="2122485"/>
            <a:ext cx="4334819" cy="107721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GB" sz="1600" b="1" i="1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</a:t>
            </a:r>
            <a:r>
              <a:rPr lang="en-GB" sz="1600" b="1" i="1" baseline="-2500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r>
              <a:rPr lang="en-GB" sz="1600" b="1">
                <a:solidFill>
                  <a:schemeClr val="bg1">
                    <a:lumMod val="50000"/>
                  </a:schemeClr>
                </a:solidFill>
                <a:latin typeface="TeXGyreTermes-Regular"/>
              </a:rPr>
              <a:t> </a:t>
            </a:r>
            <a:r>
              <a:rPr lang="en-GB" sz="1600">
                <a:solidFill>
                  <a:schemeClr val="bg1">
                    <a:lumMod val="50000"/>
                  </a:schemeClr>
                </a:solidFill>
                <a:latin typeface="TeXGyreTermes-Regular"/>
              </a:rPr>
              <a:t>= Spherical aberration (~10mm @ 2MeV)</a:t>
            </a:r>
          </a:p>
          <a:p>
            <a:pPr algn="l"/>
            <a:r>
              <a:rPr lang="en-GB" sz="1600" b="1" i="0" u="none" strike="noStrike" baseline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𝛼</a:t>
            </a:r>
            <a:r>
              <a:rPr lang="en-GB" sz="1600">
                <a:solidFill>
                  <a:schemeClr val="bg1">
                    <a:lumMod val="50000"/>
                  </a:schemeClr>
                </a:solidFill>
                <a:latin typeface="TeXGyreTermes-Regular"/>
              </a:rPr>
              <a:t> = </a:t>
            </a:r>
            <a:r>
              <a:rPr lang="en-GB" sz="1600" b="0" i="0" u="none" strike="noStrike" baseline="0">
                <a:solidFill>
                  <a:schemeClr val="bg1">
                    <a:lumMod val="50000"/>
                  </a:schemeClr>
                </a:solidFill>
                <a:latin typeface="TeXGyreTermes-Regular"/>
              </a:rPr>
              <a:t>objective aperture collection semi-angle</a:t>
            </a:r>
          </a:p>
          <a:p>
            <a:r>
              <a:rPr lang="en-GB" sz="1600" b="1" i="1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</a:t>
            </a:r>
            <a:r>
              <a:rPr lang="en-GB" sz="1600" b="1" i="1" baseline="-2500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</a:t>
            </a:r>
            <a:r>
              <a:rPr lang="en-GB" sz="1600">
                <a:solidFill>
                  <a:schemeClr val="bg1">
                    <a:lumMod val="50000"/>
                  </a:schemeClr>
                </a:solidFill>
                <a:latin typeface="TeXGyreTermes-Regular"/>
              </a:rPr>
              <a:t> = Chromatic aberration (~10mm @ 2MeV)</a:t>
            </a:r>
            <a:endParaRPr lang="en-GB" sz="160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en-GB" sz="1600" b="1" i="0" u="none" strike="noStrike" baseline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𝛿𝛾/𝛾 </a:t>
            </a:r>
            <a:r>
              <a:rPr lang="en-GB" sz="1600" b="0" i="0" u="none" strike="noStrike" baseline="0">
                <a:solidFill>
                  <a:schemeClr val="bg1">
                    <a:lumMod val="50000"/>
                  </a:schemeClr>
                </a:solidFill>
                <a:latin typeface="NewTXMI"/>
              </a:rPr>
              <a:t>=</a:t>
            </a:r>
            <a:r>
              <a:rPr lang="en-GB" sz="1600" b="0" i="0" u="none" strike="noStrike" baseline="0">
                <a:solidFill>
                  <a:schemeClr val="bg1">
                    <a:lumMod val="50000"/>
                  </a:schemeClr>
                </a:solidFill>
                <a:latin typeface="TeXGyreTermes-Regular"/>
              </a:rPr>
              <a:t> relative beam energy spread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D94FF68B-B1DB-DCAD-130C-6C5539CD1864}"/>
              </a:ext>
            </a:extLst>
          </p:cNvPr>
          <p:cNvSpPr/>
          <p:nvPr/>
        </p:nvSpPr>
        <p:spPr>
          <a:xfrm rot="17804737">
            <a:off x="5709457" y="2330003"/>
            <a:ext cx="1529195" cy="2514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1CF629A6-36E5-DDA7-C105-82B8C4030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1334" y="3682041"/>
            <a:ext cx="2773217" cy="2597140"/>
          </a:xfrm>
          <a:prstGeom prst="rect">
            <a:avLst/>
          </a:prstGeom>
        </p:spPr>
      </p:pic>
      <p:sp>
        <p:nvSpPr>
          <p:cNvPr id="26" name="Arrow: Right 25">
            <a:extLst>
              <a:ext uri="{FF2B5EF4-FFF2-40B4-BE49-F238E27FC236}">
                <a16:creationId xmlns:a16="http://schemas.microsoft.com/office/drawing/2014/main" id="{2CB9729C-74F3-FE41-DCF7-D6B02934E3F9}"/>
              </a:ext>
            </a:extLst>
          </p:cNvPr>
          <p:cNvSpPr/>
          <p:nvPr/>
        </p:nvSpPr>
        <p:spPr>
          <a:xfrm rot="339448">
            <a:off x="3854676" y="5137455"/>
            <a:ext cx="2443135" cy="166095"/>
          </a:xfrm>
          <a:prstGeom prst="rightArrow">
            <a:avLst>
              <a:gd name="adj1" fmla="val 50000"/>
              <a:gd name="adj2" fmla="val 175125"/>
            </a:avLst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C13CE3-4465-43AB-42E3-B1E6442D387B}"/>
              </a:ext>
            </a:extLst>
          </p:cNvPr>
          <p:cNvSpPr txBox="1"/>
          <p:nvPr/>
        </p:nvSpPr>
        <p:spPr>
          <a:xfrm>
            <a:off x="9755376" y="113844"/>
            <a:ext cx="2363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 yesterday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7FE7B1-CB0A-BEAD-B729-40D73C48F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Julian McKenzie, Physics &amp; Applications of High Brightness Beams, San Sebastian, 21/06/2023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BD5EB8-5951-73F2-B66B-412534D93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33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425" y="306502"/>
            <a:ext cx="7662328" cy="6414973"/>
          </a:xfrm>
        </p:spPr>
      </p:pic>
      <p:sp>
        <p:nvSpPr>
          <p:cNvPr id="9" name="Chord 8">
            <a:extLst>
              <a:ext uri="{FF2B5EF4-FFF2-40B4-BE49-F238E27FC236}">
                <a16:creationId xmlns:a16="http://schemas.microsoft.com/office/drawing/2014/main" id="{41E29505-1332-3606-1A5D-8240F53AA12B}"/>
              </a:ext>
            </a:extLst>
          </p:cNvPr>
          <p:cNvSpPr/>
          <p:nvPr/>
        </p:nvSpPr>
        <p:spPr>
          <a:xfrm rot="4627459">
            <a:off x="4851592" y="-1685906"/>
            <a:ext cx="1972236" cy="5755341"/>
          </a:xfrm>
          <a:prstGeom prst="chord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12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66965" y="3513988"/>
            <a:ext cx="645459" cy="141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088297" y="3976481"/>
            <a:ext cx="3388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Microscopy/</a:t>
            </a:r>
          </a:p>
          <a:p>
            <a:r>
              <a:rPr lang="en-GB" sz="2800" b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 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E0412D-7680-663D-9B25-3A4591133519}"/>
              </a:ext>
            </a:extLst>
          </p:cNvPr>
          <p:cNvSpPr txBox="1"/>
          <p:nvPr/>
        </p:nvSpPr>
        <p:spPr>
          <a:xfrm>
            <a:off x="355022" y="5280836"/>
            <a:ext cx="2616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S-band photoinjector</a:t>
            </a:r>
          </a:p>
        </p:txBody>
      </p:sp>
      <p:sp>
        <p:nvSpPr>
          <p:cNvPr id="3" name="Chord 2">
            <a:extLst>
              <a:ext uri="{FF2B5EF4-FFF2-40B4-BE49-F238E27FC236}">
                <a16:creationId xmlns:a16="http://schemas.microsoft.com/office/drawing/2014/main" id="{CB1A3C9B-A87F-EAEE-D1E9-4453E9DCD1F0}"/>
              </a:ext>
            </a:extLst>
          </p:cNvPr>
          <p:cNvSpPr/>
          <p:nvPr/>
        </p:nvSpPr>
        <p:spPr>
          <a:xfrm rot="15559789">
            <a:off x="5738746" y="832590"/>
            <a:ext cx="5097610" cy="6416679"/>
          </a:xfrm>
          <a:prstGeom prst="chord">
            <a:avLst>
              <a:gd name="adj1" fmla="val 1936554"/>
              <a:gd name="adj2" fmla="val 16724299"/>
            </a:avLst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49D4D04-B513-D7B8-9AB7-803EC863D75E}"/>
              </a:ext>
            </a:extLst>
          </p:cNvPr>
          <p:cNvSpPr/>
          <p:nvPr/>
        </p:nvSpPr>
        <p:spPr>
          <a:xfrm rot="19996146">
            <a:off x="3629638" y="1410032"/>
            <a:ext cx="7004764" cy="1554265"/>
          </a:xfrm>
          <a:prstGeom prst="roundRect">
            <a:avLst/>
          </a:prstGeom>
          <a:solidFill>
            <a:schemeClr val="bg1">
              <a:lumMod val="8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50C84A-FC0C-E86F-9177-8BAD1BBA7E9A}"/>
              </a:ext>
            </a:extLst>
          </p:cNvPr>
          <p:cNvSpPr txBox="1"/>
          <p:nvPr/>
        </p:nvSpPr>
        <p:spPr>
          <a:xfrm>
            <a:off x="4837902" y="581604"/>
            <a:ext cx="22192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Ultrafast diffraction line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BA93B05-194F-1EB4-5C19-DCD879FF3BD0}"/>
              </a:ext>
            </a:extLst>
          </p:cNvPr>
          <p:cNvSpPr txBox="1">
            <a:spLocks/>
          </p:cNvSpPr>
          <p:nvPr/>
        </p:nvSpPr>
        <p:spPr>
          <a:xfrm>
            <a:off x="273170" y="227186"/>
            <a:ext cx="32553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/>
              <a:t>Best temporal resolution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85EF188-825A-AC3D-5CC3-A1209E989A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878" y="6139761"/>
            <a:ext cx="1769728" cy="4331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2E24DD-367F-E5E1-9288-83F9C4A953E8}"/>
              </a:ext>
            </a:extLst>
          </p:cNvPr>
          <p:cNvSpPr txBox="1"/>
          <p:nvPr/>
        </p:nvSpPr>
        <p:spPr>
          <a:xfrm>
            <a:off x="1320738" y="1931967"/>
            <a:ext cx="3133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2">
                    <a:lumMod val="50000"/>
                  </a:schemeClr>
                </a:solidFill>
              </a:rPr>
              <a:t>10-100s </a:t>
            </a:r>
            <a:r>
              <a:rPr lang="en-GB" b="1">
                <a:solidFill>
                  <a:schemeClr val="bg2">
                    <a:lumMod val="50000"/>
                  </a:schemeClr>
                </a:solidFill>
              </a:rPr>
              <a:t>fs</a:t>
            </a:r>
            <a:r>
              <a:rPr lang="en-GB">
                <a:solidFill>
                  <a:schemeClr val="bg2">
                    <a:lumMod val="50000"/>
                  </a:schemeClr>
                </a:solidFill>
              </a:rPr>
              <a:t> scale</a:t>
            </a:r>
          </a:p>
          <a:p>
            <a:r>
              <a:rPr lang="en-GB">
                <a:solidFill>
                  <a:schemeClr val="bg2">
                    <a:lumMod val="50000"/>
                  </a:schemeClr>
                </a:solidFill>
              </a:rPr>
              <a:t>Up to 400 </a:t>
            </a:r>
            <a:r>
              <a:rPr lang="en-GB" err="1">
                <a:solidFill>
                  <a:schemeClr val="bg2">
                    <a:lumMod val="50000"/>
                  </a:schemeClr>
                </a:solidFill>
              </a:rPr>
              <a:t>fC</a:t>
            </a:r>
            <a:endParaRPr lang="en-GB">
              <a:solidFill>
                <a:schemeClr val="bg2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r>
              <a:rPr lang="en-GB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Stroboscopic + Single-shot</a:t>
            </a:r>
            <a:endParaRPr lang="en-GB">
              <a:solidFill>
                <a:schemeClr val="bg2">
                  <a:lumMod val="50000"/>
                </a:schemeClr>
              </a:solidFill>
            </a:endParaRPr>
          </a:p>
          <a:p>
            <a:endParaRPr lang="en-GB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456DEA5-86AB-2D3F-1E1D-BB474624E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Julian McKenzie, Physics &amp; Applications of High Brightness Beams, San Sebastian, 21/06/2023</a:t>
            </a:r>
          </a:p>
        </p:txBody>
      </p:sp>
    </p:spTree>
    <p:extLst>
      <p:ext uri="{BB962C8B-B14F-4D97-AF65-F5344CB8AC3E}">
        <p14:creationId xmlns:p14="http://schemas.microsoft.com/office/powerpoint/2010/main" val="3083317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519F56E-D63B-8E34-A7E1-BDB34D686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139" y="3913916"/>
            <a:ext cx="4092865" cy="210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BEED1A6-93DF-3730-C778-0676F4483ECB}"/>
              </a:ext>
            </a:extLst>
          </p:cNvPr>
          <p:cNvSpPr txBox="1">
            <a:spLocks/>
          </p:cNvSpPr>
          <p:nvPr/>
        </p:nvSpPr>
        <p:spPr>
          <a:xfrm>
            <a:off x="311384" y="4825320"/>
            <a:ext cx="6194963" cy="2039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1"/>
              <a:t>Simultaneously achieve:*</a:t>
            </a:r>
          </a:p>
          <a:p>
            <a:pPr lvl="1">
              <a:lnSpc>
                <a:spcPct val="100000"/>
              </a:lnSpc>
            </a:pPr>
            <a:r>
              <a:rPr lang="en-GB"/>
              <a:t>Jitter suppression</a:t>
            </a:r>
          </a:p>
          <a:p>
            <a:pPr lvl="1">
              <a:lnSpc>
                <a:spcPct val="100000"/>
              </a:lnSpc>
            </a:pPr>
            <a:r>
              <a:rPr lang="en-GB"/>
              <a:t>Bunch compression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24991AC-A55B-ED0C-E951-2E5100B5347A}"/>
              </a:ext>
            </a:extLst>
          </p:cNvPr>
          <p:cNvSpPr/>
          <p:nvPr/>
        </p:nvSpPr>
        <p:spPr>
          <a:xfrm>
            <a:off x="6890917" y="892203"/>
            <a:ext cx="4888376" cy="2664040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503" y="94942"/>
            <a:ext cx="10515600" cy="1125762"/>
          </a:xfrm>
        </p:spPr>
        <p:txBody>
          <a:bodyPr/>
          <a:lstStyle/>
          <a:p>
            <a:r>
              <a:rPr lang="en-GB"/>
              <a:t>Ultrafast diffraction beamline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5573" y="2541723"/>
            <a:ext cx="5953233" cy="194605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2400"/>
              <a:t>Four dipole arc to separate beamline, completely tuneable to both signs of R56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A977B0D-FA65-43E9-9A90-F439D4F95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285" y="3512773"/>
            <a:ext cx="4359018" cy="1341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8EF158-0F09-10B8-0C0F-AE2624B2D6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286" y="1260728"/>
            <a:ext cx="4224648" cy="209134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861C58-0779-6BE3-EDB6-B6520F11732C}"/>
                  </a:ext>
                </a:extLst>
              </p:cNvPr>
              <p:cNvSpPr txBox="1"/>
              <p:nvPr/>
            </p:nvSpPr>
            <p:spPr>
              <a:xfrm>
                <a:off x="937685" y="1885710"/>
                <a:ext cx="5853543" cy="656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𝑒𝑙𝑒𝑐𝑡𝑟𝑜𝑛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𝑙𝑎𝑠𝑒𝑟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𝑗𝑖𝑡𝑡𝑒𝑟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𝑣𝑒𝑙𝑜𝑐𝑖𝑡𝑦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GB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861C58-0779-6BE3-EDB6-B6520F117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685" y="1885710"/>
                <a:ext cx="5853543" cy="6560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41E2837-8D5D-CE19-0C09-E93D06840DE5}"/>
              </a:ext>
            </a:extLst>
          </p:cNvPr>
          <p:cNvSpPr txBox="1"/>
          <p:nvPr/>
        </p:nvSpPr>
        <p:spPr>
          <a:xfrm>
            <a:off x="8401388" y="892203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/>
              <a:t>Jitter suppression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0328AB-E2A5-CC7D-519F-280970E34889}"/>
              </a:ext>
            </a:extLst>
          </p:cNvPr>
          <p:cNvSpPr txBox="1"/>
          <p:nvPr/>
        </p:nvSpPr>
        <p:spPr>
          <a:xfrm>
            <a:off x="8401388" y="3556243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/>
              <a:t>Bunch compression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D74DDE-1874-4164-D21C-38D7A8AB41C3}"/>
              </a:ext>
            </a:extLst>
          </p:cNvPr>
          <p:cNvSpPr/>
          <p:nvPr/>
        </p:nvSpPr>
        <p:spPr>
          <a:xfrm>
            <a:off x="6898710" y="3556243"/>
            <a:ext cx="4888376" cy="2443232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A464F99-3AEA-8998-5A1C-148EC8906ED2}"/>
              </a:ext>
            </a:extLst>
          </p:cNvPr>
          <p:cNvSpPr txBox="1">
            <a:spLocks/>
          </p:cNvSpPr>
          <p:nvPr/>
        </p:nvSpPr>
        <p:spPr>
          <a:xfrm>
            <a:off x="385574" y="1107832"/>
            <a:ext cx="6772044" cy="84744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/>
              <a:t>Aim to provide ultrashort bunches with small time of arrival jitter</a:t>
            </a:r>
          </a:p>
          <a:p>
            <a:pPr>
              <a:lnSpc>
                <a:spcPct val="120000"/>
              </a:lnSpc>
            </a:pPr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9234C7-E775-A708-9159-972C0CA92DCF}"/>
              </a:ext>
            </a:extLst>
          </p:cNvPr>
          <p:cNvSpPr txBox="1"/>
          <p:nvPr/>
        </p:nvSpPr>
        <p:spPr>
          <a:xfrm>
            <a:off x="9755376" y="113844"/>
            <a:ext cx="2363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 yesterday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138F78-E08D-4E2D-C7BC-7ECFEC51111F}"/>
              </a:ext>
            </a:extLst>
          </p:cNvPr>
          <p:cNvSpPr txBox="1"/>
          <p:nvPr/>
        </p:nvSpPr>
        <p:spPr>
          <a:xfrm>
            <a:off x="236180" y="6146211"/>
            <a:ext cx="61026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/>
              <a:t>*H.W. Kim et al, "Towards jitter-free ultrafast electron diffraction</a:t>
            </a:r>
          </a:p>
          <a:p>
            <a:r>
              <a:rPr lang="en-GB" sz="1200"/>
              <a:t>technology", Nature Photonics, Vol. 14, Pages 245–249,</a:t>
            </a:r>
          </a:p>
          <a:p>
            <a:r>
              <a:rPr lang="en-GB" sz="1200"/>
              <a:t>2020.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88D578-8E6E-457A-B8A4-221689873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Julian McKenzie, Physics &amp; Applications of High Brightness Beams, San Sebastian, 21/06/2023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DC7A88-EAE6-33EA-45B3-FC1320124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81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Manual Operation 17">
            <a:extLst>
              <a:ext uri="{FF2B5EF4-FFF2-40B4-BE49-F238E27FC236}">
                <a16:creationId xmlns:a16="http://schemas.microsoft.com/office/drawing/2014/main" id="{D3971AF2-20FF-5143-6179-B24D06D48E3B}"/>
              </a:ext>
            </a:extLst>
          </p:cNvPr>
          <p:cNvSpPr/>
          <p:nvPr/>
        </p:nvSpPr>
        <p:spPr>
          <a:xfrm rot="16200000">
            <a:off x="1061170" y="457533"/>
            <a:ext cx="2163417" cy="3474719"/>
          </a:xfrm>
          <a:prstGeom prst="flowChartManualOperation">
            <a:avLst/>
          </a:prstGeom>
          <a:solidFill>
            <a:srgbClr val="4472C4">
              <a:alpha val="21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886" y="81993"/>
            <a:ext cx="10515600" cy="1325563"/>
          </a:xfrm>
        </p:spPr>
        <p:txBody>
          <a:bodyPr/>
          <a:lstStyle/>
          <a:p>
            <a:r>
              <a:rPr lang="en-GB"/>
              <a:t>Ultrafast Diffraction Beamline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60611" y="1486530"/>
            <a:ext cx="3663192" cy="2011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en-GB" sz="1600"/>
              <a:t>Cryogenic </a:t>
            </a:r>
            <a:r>
              <a:rPr lang="en-GB" sz="1400"/>
              <a:t>(down to </a:t>
            </a:r>
            <a:r>
              <a:rPr lang="en-GB" sz="1400" err="1"/>
              <a:t>mK</a:t>
            </a:r>
            <a:r>
              <a:rPr lang="en-GB" sz="1400"/>
              <a:t>)</a:t>
            </a:r>
          </a:p>
          <a:p>
            <a:pPr lvl="1">
              <a:lnSpc>
                <a:spcPct val="120000"/>
              </a:lnSpc>
            </a:pPr>
            <a:r>
              <a:rPr lang="en-GB" sz="1600"/>
              <a:t>Gas/liquid jets</a:t>
            </a:r>
          </a:p>
          <a:p>
            <a:pPr lvl="1">
              <a:lnSpc>
                <a:spcPct val="120000"/>
              </a:lnSpc>
            </a:pPr>
            <a:r>
              <a:rPr lang="en-GB" sz="1600"/>
              <a:t>Best sample control and diagnostics</a:t>
            </a:r>
            <a:endParaRPr lang="en-GB" sz="1800"/>
          </a:p>
        </p:txBody>
      </p:sp>
      <p:pic>
        <p:nvPicPr>
          <p:cNvPr id="8" name="Picture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" b="49884"/>
          <a:stretch/>
        </p:blipFill>
        <p:spPr bwMode="auto">
          <a:xfrm>
            <a:off x="9080713" y="506035"/>
            <a:ext cx="1348370" cy="1352945"/>
          </a:xfrm>
          <a:prstGeom prst="rect">
            <a:avLst/>
          </a:prstGeom>
          <a:noFill/>
        </p:spPr>
      </p:pic>
      <p:sp>
        <p:nvSpPr>
          <p:cNvPr id="9" name="Slide Number Placeholder 4"/>
          <p:cNvSpPr txBox="1">
            <a:spLocks/>
          </p:cNvSpPr>
          <p:nvPr/>
        </p:nvSpPr>
        <p:spPr>
          <a:xfrm>
            <a:off x="176637" y="63646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AAB195-B577-5546-8349-9DDA93B6129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5FA98220-308D-E0DF-6418-2CD852D951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250FBD8-8FB0-FDEC-6511-9A2C0FAD1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144"/>
          <a:stretch/>
        </p:blipFill>
        <p:spPr bwMode="auto">
          <a:xfrm>
            <a:off x="10507543" y="577000"/>
            <a:ext cx="1538259" cy="146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4DE146-1239-5088-6A1E-D7B4D1AEDD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04" t="30893" r="59305" b="41856"/>
          <a:stretch/>
        </p:blipFill>
        <p:spPr>
          <a:xfrm>
            <a:off x="651712" y="1352248"/>
            <a:ext cx="596348" cy="174928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5372887-3F77-C98E-160A-B13960D4D5F3}"/>
              </a:ext>
            </a:extLst>
          </p:cNvPr>
          <p:cNvSpPr txBox="1">
            <a:spLocks/>
          </p:cNvSpPr>
          <p:nvPr/>
        </p:nvSpPr>
        <p:spPr>
          <a:xfrm>
            <a:off x="4954433" y="5529748"/>
            <a:ext cx="4194544" cy="9727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sz="1800"/>
              <a:t>Bunch length monitoring via RF Transverse Deflecting Cavity + THz</a:t>
            </a:r>
          </a:p>
          <a:p>
            <a:pPr>
              <a:lnSpc>
                <a:spcPct val="110000"/>
              </a:lnSpc>
            </a:pPr>
            <a:r>
              <a:rPr lang="en-GB" sz="1800"/>
              <a:t>RF Beam Arrival Monitor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C61BE4A-2F56-AC1A-85FD-76D8880766B2}"/>
              </a:ext>
            </a:extLst>
          </p:cNvPr>
          <p:cNvSpPr txBox="1">
            <a:spLocks/>
          </p:cNvSpPr>
          <p:nvPr/>
        </p:nvSpPr>
        <p:spPr>
          <a:xfrm>
            <a:off x="6588779" y="1938587"/>
            <a:ext cx="4194544" cy="8578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sz="1600"/>
              <a:t>Option for detector with hole to allow shot by shot measurements on non-diffracted beam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C58CF7D-6810-85C3-CB00-C9151A4A82C7}"/>
              </a:ext>
            </a:extLst>
          </p:cNvPr>
          <p:cNvSpPr txBox="1">
            <a:spLocks/>
          </p:cNvSpPr>
          <p:nvPr/>
        </p:nvSpPr>
        <p:spPr>
          <a:xfrm>
            <a:off x="9398062" y="2798738"/>
            <a:ext cx="3045993" cy="13394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sz="1800"/>
              <a:t>Lenses post-sample to magnify image</a:t>
            </a:r>
            <a:br>
              <a:rPr lang="en-GB" sz="1800"/>
            </a:br>
            <a:r>
              <a:rPr lang="en-GB" sz="1400"/>
              <a:t>(and for streaking diagnostics)</a:t>
            </a:r>
            <a:endParaRPr lang="en-GB" sz="1800"/>
          </a:p>
        </p:txBody>
      </p:sp>
      <p:sp>
        <p:nvSpPr>
          <p:cNvPr id="19" name="Flowchart: Manual Operation 18">
            <a:extLst>
              <a:ext uri="{FF2B5EF4-FFF2-40B4-BE49-F238E27FC236}">
                <a16:creationId xmlns:a16="http://schemas.microsoft.com/office/drawing/2014/main" id="{6162E657-353F-6227-9048-BA22CE5F2C48}"/>
              </a:ext>
            </a:extLst>
          </p:cNvPr>
          <p:cNvSpPr/>
          <p:nvPr/>
        </p:nvSpPr>
        <p:spPr>
          <a:xfrm>
            <a:off x="3867097" y="1450033"/>
            <a:ext cx="2295228" cy="3076554"/>
          </a:xfrm>
          <a:prstGeom prst="flowChartManualOperation">
            <a:avLst/>
          </a:prstGeom>
          <a:solidFill>
            <a:srgbClr val="4472C4">
              <a:alpha val="21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1280BF2-6E50-205D-E909-0B76CB40A2E8}"/>
              </a:ext>
            </a:extLst>
          </p:cNvPr>
          <p:cNvCxnSpPr/>
          <p:nvPr/>
        </p:nvCxnSpPr>
        <p:spPr>
          <a:xfrm>
            <a:off x="2284522" y="3469157"/>
            <a:ext cx="711039" cy="596747"/>
          </a:xfrm>
          <a:prstGeom prst="line">
            <a:avLst/>
          </a:prstGeom>
          <a:noFill/>
          <a:ln w="6350" cap="flat" cmpd="sng" algn="ctr">
            <a:solidFill>
              <a:srgbClr val="1E5DF8"/>
            </a:solidFill>
            <a:prstDash val="solid"/>
            <a:miter lim="800000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0DC0C7F-A9D0-40B1-7BC9-48A3F97FACE5}"/>
              </a:ext>
            </a:extLst>
          </p:cNvPr>
          <p:cNvCxnSpPr>
            <a:cxnSpLocks/>
            <a:endCxn id="48" idx="2"/>
          </p:cNvCxnSpPr>
          <p:nvPr/>
        </p:nvCxnSpPr>
        <p:spPr>
          <a:xfrm>
            <a:off x="3176818" y="4085097"/>
            <a:ext cx="6760193" cy="29776"/>
          </a:xfrm>
          <a:prstGeom prst="line">
            <a:avLst/>
          </a:prstGeom>
          <a:noFill/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9DA1227-F10D-5925-A36A-D54FFE25EA99}"/>
              </a:ext>
            </a:extLst>
          </p:cNvPr>
          <p:cNvCxnSpPr>
            <a:cxnSpLocks/>
          </p:cNvCxnSpPr>
          <p:nvPr/>
        </p:nvCxnSpPr>
        <p:spPr>
          <a:xfrm>
            <a:off x="9137598" y="4222318"/>
            <a:ext cx="409438" cy="925435"/>
          </a:xfrm>
          <a:prstGeom prst="line">
            <a:avLst/>
          </a:prstGeom>
          <a:noFill/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26" name="Freeform 762">
            <a:extLst>
              <a:ext uri="{FF2B5EF4-FFF2-40B4-BE49-F238E27FC236}">
                <a16:creationId xmlns:a16="http://schemas.microsoft.com/office/drawing/2014/main" id="{8ACE9C2F-19D6-E823-4DE4-73CA01E78E5A}"/>
              </a:ext>
            </a:extLst>
          </p:cNvPr>
          <p:cNvSpPr/>
          <p:nvPr/>
        </p:nvSpPr>
        <p:spPr>
          <a:xfrm>
            <a:off x="8965401" y="3955497"/>
            <a:ext cx="351885" cy="409703"/>
          </a:xfrm>
          <a:custGeom>
            <a:avLst/>
            <a:gdLst>
              <a:gd name="connsiteX0" fmla="*/ 11084 w 853440"/>
              <a:gd name="connsiteY0" fmla="*/ 0 h 953193"/>
              <a:gd name="connsiteX1" fmla="*/ 188422 w 853440"/>
              <a:gd name="connsiteY1" fmla="*/ 22168 h 953193"/>
              <a:gd name="connsiteX2" fmla="*/ 360219 w 853440"/>
              <a:gd name="connsiteY2" fmla="*/ 83128 h 953193"/>
              <a:gd name="connsiteX3" fmla="*/ 543099 w 853440"/>
              <a:gd name="connsiteY3" fmla="*/ 193964 h 953193"/>
              <a:gd name="connsiteX4" fmla="*/ 676102 w 853440"/>
              <a:gd name="connsiteY4" fmla="*/ 326968 h 953193"/>
              <a:gd name="connsiteX5" fmla="*/ 809106 w 853440"/>
              <a:gd name="connsiteY5" fmla="*/ 509848 h 953193"/>
              <a:gd name="connsiteX6" fmla="*/ 853440 w 853440"/>
              <a:gd name="connsiteY6" fmla="*/ 692728 h 953193"/>
              <a:gd name="connsiteX7" fmla="*/ 315884 w 853440"/>
              <a:gd name="connsiteY7" fmla="*/ 953193 h 953193"/>
              <a:gd name="connsiteX8" fmla="*/ 254924 w 853440"/>
              <a:gd name="connsiteY8" fmla="*/ 864524 h 953193"/>
              <a:gd name="connsiteX9" fmla="*/ 205048 w 853440"/>
              <a:gd name="connsiteY9" fmla="*/ 836815 h 953193"/>
              <a:gd name="connsiteX10" fmla="*/ 127462 w 853440"/>
              <a:gd name="connsiteY10" fmla="*/ 798022 h 953193"/>
              <a:gd name="connsiteX11" fmla="*/ 0 w 853440"/>
              <a:gd name="connsiteY11" fmla="*/ 786939 h 953193"/>
              <a:gd name="connsiteX12" fmla="*/ 11084 w 853440"/>
              <a:gd name="connsiteY12" fmla="*/ 0 h 95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53440" h="953193">
                <a:moveTo>
                  <a:pt x="11084" y="0"/>
                </a:moveTo>
                <a:lnTo>
                  <a:pt x="188422" y="22168"/>
                </a:lnTo>
                <a:lnTo>
                  <a:pt x="360219" y="83128"/>
                </a:lnTo>
                <a:lnTo>
                  <a:pt x="543099" y="193964"/>
                </a:lnTo>
                <a:lnTo>
                  <a:pt x="676102" y="326968"/>
                </a:lnTo>
                <a:lnTo>
                  <a:pt x="809106" y="509848"/>
                </a:lnTo>
                <a:lnTo>
                  <a:pt x="853440" y="692728"/>
                </a:lnTo>
                <a:lnTo>
                  <a:pt x="315884" y="953193"/>
                </a:lnTo>
                <a:lnTo>
                  <a:pt x="254924" y="864524"/>
                </a:lnTo>
                <a:lnTo>
                  <a:pt x="205048" y="836815"/>
                </a:lnTo>
                <a:lnTo>
                  <a:pt x="127462" y="798022"/>
                </a:lnTo>
                <a:lnTo>
                  <a:pt x="0" y="786939"/>
                </a:lnTo>
                <a:cubicBezTo>
                  <a:pt x="1847" y="524626"/>
                  <a:pt x="3695" y="262313"/>
                  <a:pt x="11084" y="0"/>
                </a:cubicBezTo>
                <a:close/>
              </a:path>
            </a:pathLst>
          </a:custGeom>
          <a:gradFill rotWithShape="1">
            <a:gsLst>
              <a:gs pos="0">
                <a:srgbClr val="5B9BD5"/>
              </a:gs>
              <a:gs pos="80000">
                <a:srgbClr val="5B9BD5">
                  <a:lumMod val="75000"/>
                </a:srgbClr>
              </a:gs>
              <a:gs pos="100000">
                <a:srgbClr val="5B9BD5">
                  <a:lumMod val="50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19312" tIns="9656" rIns="19312" bIns="9656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93FE492-9DC9-D00E-0152-712C29E81FBF}"/>
              </a:ext>
            </a:extLst>
          </p:cNvPr>
          <p:cNvGrpSpPr/>
          <p:nvPr/>
        </p:nvGrpSpPr>
        <p:grpSpPr>
          <a:xfrm>
            <a:off x="4398599" y="3824015"/>
            <a:ext cx="63676" cy="427505"/>
            <a:chOff x="13844911" y="7886085"/>
            <a:chExt cx="984892" cy="1803724"/>
          </a:xfrm>
        </p:grpSpPr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65DD67F8-728E-7DF8-B8D1-C438978D13E7}"/>
                </a:ext>
              </a:extLst>
            </p:cNvPr>
            <p:cNvSpPr/>
            <p:nvPr/>
          </p:nvSpPr>
          <p:spPr>
            <a:xfrm rot="5400000">
              <a:off x="13574361" y="8926807"/>
              <a:ext cx="1033546" cy="492445"/>
            </a:xfrm>
            <a:prstGeom prst="triangl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1FE8CE3A-420B-0772-7221-8929C1701399}"/>
                </a:ext>
              </a:extLst>
            </p:cNvPr>
            <p:cNvSpPr/>
            <p:nvPr/>
          </p:nvSpPr>
          <p:spPr>
            <a:xfrm rot="16200000">
              <a:off x="14066807" y="8926813"/>
              <a:ext cx="1033546" cy="492445"/>
            </a:xfrm>
            <a:prstGeom prst="triangl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5D8187B-3579-E8D1-F994-2A640E770736}"/>
                </a:ext>
              </a:extLst>
            </p:cNvPr>
            <p:cNvCxnSpPr/>
            <p:nvPr/>
          </p:nvCxnSpPr>
          <p:spPr>
            <a:xfrm flipH="1">
              <a:off x="14385575" y="8242748"/>
              <a:ext cx="1260" cy="443233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5B97841-03D2-A39C-65B7-0C1D2453D771}"/>
                </a:ext>
              </a:extLst>
            </p:cNvPr>
            <p:cNvCxnSpPr/>
            <p:nvPr/>
          </p:nvCxnSpPr>
          <p:spPr>
            <a:xfrm flipV="1">
              <a:off x="14287875" y="8245645"/>
              <a:ext cx="1" cy="440336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30F198E-328A-8AE1-DB31-3C28E0359652}"/>
                </a:ext>
              </a:extLst>
            </p:cNvPr>
            <p:cNvCxnSpPr/>
            <p:nvPr/>
          </p:nvCxnSpPr>
          <p:spPr>
            <a:xfrm rot="10800000">
              <a:off x="14049425" y="8234380"/>
              <a:ext cx="550111" cy="0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CAA30BB-ECF8-E123-5748-284084230FEC}"/>
                </a:ext>
              </a:extLst>
            </p:cNvPr>
            <p:cNvCxnSpPr/>
            <p:nvPr/>
          </p:nvCxnSpPr>
          <p:spPr>
            <a:xfrm flipV="1">
              <a:off x="14063483" y="8122069"/>
              <a:ext cx="550112" cy="0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41FC822-118B-2836-4EFD-E50DF5EA133C}"/>
                </a:ext>
              </a:extLst>
            </p:cNvPr>
            <p:cNvCxnSpPr/>
            <p:nvPr/>
          </p:nvCxnSpPr>
          <p:spPr>
            <a:xfrm>
              <a:off x="14406570" y="8442219"/>
              <a:ext cx="206292" cy="0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A927383-64C5-10FE-64C1-AE1F742338D0}"/>
                </a:ext>
              </a:extLst>
            </p:cNvPr>
            <p:cNvCxnSpPr/>
            <p:nvPr/>
          </p:nvCxnSpPr>
          <p:spPr>
            <a:xfrm>
              <a:off x="14074950" y="7887227"/>
              <a:ext cx="563863" cy="0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A86DE46-D02D-3CEE-2CC7-DAAB7B3BA8CA}"/>
                </a:ext>
              </a:extLst>
            </p:cNvPr>
            <p:cNvCxnSpPr/>
            <p:nvPr/>
          </p:nvCxnSpPr>
          <p:spPr>
            <a:xfrm flipH="1">
              <a:off x="14606065" y="7886085"/>
              <a:ext cx="5047" cy="580757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09EDBEE-B73B-533B-2F9B-401B4562A9FE}"/>
                </a:ext>
              </a:extLst>
            </p:cNvPr>
            <p:cNvCxnSpPr/>
            <p:nvPr/>
          </p:nvCxnSpPr>
          <p:spPr>
            <a:xfrm flipH="1">
              <a:off x="14072097" y="7886085"/>
              <a:ext cx="11808" cy="580757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E43B260-8FE8-BA2A-198E-06C70C6295D8}"/>
                </a:ext>
              </a:extLst>
            </p:cNvPr>
            <p:cNvCxnSpPr/>
            <p:nvPr/>
          </p:nvCxnSpPr>
          <p:spPr>
            <a:xfrm>
              <a:off x="14068966" y="8442219"/>
              <a:ext cx="206292" cy="0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84F7192-F57E-671C-EBD3-1C2DBDE75DFC}"/>
                </a:ext>
              </a:extLst>
            </p:cNvPr>
            <p:cNvCxnSpPr>
              <a:stCxn id="28" idx="2"/>
              <a:endCxn id="29" idx="4"/>
            </p:cNvCxnSpPr>
            <p:nvPr/>
          </p:nvCxnSpPr>
          <p:spPr>
            <a:xfrm>
              <a:off x="13844912" y="8656257"/>
              <a:ext cx="984891" cy="6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197B7F0-489A-F72D-B0D5-C8BDA1A62BB7}"/>
                </a:ext>
              </a:extLst>
            </p:cNvPr>
            <p:cNvCxnSpPr>
              <a:stCxn id="28" idx="4"/>
              <a:endCxn id="29" idx="2"/>
            </p:cNvCxnSpPr>
            <p:nvPr/>
          </p:nvCxnSpPr>
          <p:spPr>
            <a:xfrm>
              <a:off x="13844912" y="9689803"/>
              <a:ext cx="984891" cy="6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AFE0CCA2-CC59-2C94-DD46-2A9272B33F57}"/>
              </a:ext>
            </a:extLst>
          </p:cNvPr>
          <p:cNvSpPr/>
          <p:nvPr/>
        </p:nvSpPr>
        <p:spPr>
          <a:xfrm>
            <a:off x="3566720" y="3926202"/>
            <a:ext cx="88167" cy="328783"/>
          </a:xfrm>
          <a:prstGeom prst="rect">
            <a:avLst/>
          </a:prstGeom>
          <a:gradFill flip="none" rotWithShape="1">
            <a:gsLst>
              <a:gs pos="0">
                <a:srgbClr val="965040"/>
              </a:gs>
              <a:gs pos="23000">
                <a:srgbClr val="FF5050"/>
              </a:gs>
              <a:gs pos="69000">
                <a:srgbClr val="923522"/>
              </a:gs>
              <a:gs pos="97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19312" tIns="9656" rIns="19312" bIns="9656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3F0E22F-91AD-9B17-D878-F74F8162E1AB}"/>
              </a:ext>
            </a:extLst>
          </p:cNvPr>
          <p:cNvSpPr/>
          <p:nvPr/>
        </p:nvSpPr>
        <p:spPr>
          <a:xfrm>
            <a:off x="3707914" y="3930851"/>
            <a:ext cx="88167" cy="328783"/>
          </a:xfrm>
          <a:prstGeom prst="rect">
            <a:avLst/>
          </a:prstGeom>
          <a:gradFill flip="none" rotWithShape="1">
            <a:gsLst>
              <a:gs pos="0">
                <a:srgbClr val="965040"/>
              </a:gs>
              <a:gs pos="23000">
                <a:srgbClr val="FF5050"/>
              </a:gs>
              <a:gs pos="69000">
                <a:srgbClr val="923522"/>
              </a:gs>
              <a:gs pos="97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19312" tIns="9656" rIns="19312" bIns="9656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C898D83-EE16-87A3-2D2B-885E8C4A83CA}"/>
              </a:ext>
            </a:extLst>
          </p:cNvPr>
          <p:cNvSpPr/>
          <p:nvPr/>
        </p:nvSpPr>
        <p:spPr>
          <a:xfrm>
            <a:off x="3995107" y="3934465"/>
            <a:ext cx="88167" cy="328783"/>
          </a:xfrm>
          <a:prstGeom prst="rect">
            <a:avLst/>
          </a:prstGeom>
          <a:gradFill flip="none" rotWithShape="1">
            <a:gsLst>
              <a:gs pos="0">
                <a:srgbClr val="965040"/>
              </a:gs>
              <a:gs pos="23000">
                <a:srgbClr val="FF5050"/>
              </a:gs>
              <a:gs pos="69000">
                <a:srgbClr val="923522"/>
              </a:gs>
              <a:gs pos="97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19312" tIns="9656" rIns="19312" bIns="9656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F9DA273-F834-DBDF-D5DB-46B32E42B5F7}"/>
              </a:ext>
            </a:extLst>
          </p:cNvPr>
          <p:cNvSpPr/>
          <p:nvPr/>
        </p:nvSpPr>
        <p:spPr>
          <a:xfrm>
            <a:off x="3866350" y="3934557"/>
            <a:ext cx="88167" cy="328783"/>
          </a:xfrm>
          <a:prstGeom prst="rect">
            <a:avLst/>
          </a:prstGeom>
          <a:gradFill flip="none" rotWithShape="1">
            <a:gsLst>
              <a:gs pos="0">
                <a:srgbClr val="965040"/>
              </a:gs>
              <a:gs pos="23000">
                <a:srgbClr val="FF5050"/>
              </a:gs>
              <a:gs pos="69000">
                <a:srgbClr val="923522"/>
              </a:gs>
              <a:gs pos="97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19312" tIns="9656" rIns="19312" bIns="9656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616C3CC-FCB5-E738-1BFB-C40E017D765E}"/>
              </a:ext>
            </a:extLst>
          </p:cNvPr>
          <p:cNvSpPr/>
          <p:nvPr/>
        </p:nvSpPr>
        <p:spPr>
          <a:xfrm>
            <a:off x="4670745" y="3911130"/>
            <a:ext cx="527334" cy="404394"/>
          </a:xfrm>
          <a:prstGeom prst="ellipse">
            <a:avLst/>
          </a:prstGeom>
          <a:gradFill rotWithShape="1">
            <a:gsLst>
              <a:gs pos="95420">
                <a:sysClr val="windowText" lastClr="000000">
                  <a:lumMod val="50000"/>
                  <a:lumOff val="50000"/>
                </a:sysClr>
              </a:gs>
              <a:gs pos="0">
                <a:sysClr val="window" lastClr="FFFFFF">
                  <a:lumMod val="75000"/>
                </a:sysClr>
              </a:gs>
              <a:gs pos="80000">
                <a:sysClr val="window" lastClr="FFFFFF">
                  <a:lumMod val="65000"/>
                </a:sysClr>
              </a:gs>
              <a:gs pos="100000">
                <a:sysClr val="windowText" lastClr="000000">
                  <a:lumMod val="75000"/>
                  <a:lumOff val="25000"/>
                </a:sys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19312" tIns="9656" rIns="19312" bIns="9656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Chord 47">
            <a:extLst>
              <a:ext uri="{FF2B5EF4-FFF2-40B4-BE49-F238E27FC236}">
                <a16:creationId xmlns:a16="http://schemas.microsoft.com/office/drawing/2014/main" id="{D27465D1-540A-2159-A9E3-CAD5A0AFC1D2}"/>
              </a:ext>
            </a:extLst>
          </p:cNvPr>
          <p:cNvSpPr/>
          <p:nvPr/>
        </p:nvSpPr>
        <p:spPr>
          <a:xfrm rot="10617705">
            <a:off x="9802838" y="3967146"/>
            <a:ext cx="271774" cy="295379"/>
          </a:xfrm>
          <a:prstGeom prst="chord">
            <a:avLst>
              <a:gd name="adj1" fmla="val 5450790"/>
              <a:gd name="adj2" fmla="val 16330617"/>
            </a:avLst>
          </a:prstGeom>
          <a:gradFill rotWithShape="1">
            <a:gsLst>
              <a:gs pos="0">
                <a:srgbClr val="5B9BD5">
                  <a:satMod val="103000"/>
                  <a:lumMod val="102000"/>
                  <a:tint val="94000"/>
                </a:srgbClr>
              </a:gs>
              <a:gs pos="50000">
                <a:srgbClr val="5B9BD5">
                  <a:satMod val="110000"/>
                  <a:lumMod val="100000"/>
                  <a:shade val="100000"/>
                </a:srgbClr>
              </a:gs>
              <a:gs pos="100000">
                <a:srgbClr val="5B9BD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19312" tIns="9656" rIns="19312" bIns="9656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Chord 48">
            <a:extLst>
              <a:ext uri="{FF2B5EF4-FFF2-40B4-BE49-F238E27FC236}">
                <a16:creationId xmlns:a16="http://schemas.microsoft.com/office/drawing/2014/main" id="{AB6813AB-1FDB-309B-808D-CD3B4F48ADFA}"/>
              </a:ext>
            </a:extLst>
          </p:cNvPr>
          <p:cNvSpPr/>
          <p:nvPr/>
        </p:nvSpPr>
        <p:spPr>
          <a:xfrm rot="14574054">
            <a:off x="9413006" y="4962574"/>
            <a:ext cx="271774" cy="295379"/>
          </a:xfrm>
          <a:prstGeom prst="chord">
            <a:avLst>
              <a:gd name="adj1" fmla="val 5450790"/>
              <a:gd name="adj2" fmla="val 16330617"/>
            </a:avLst>
          </a:prstGeom>
          <a:gradFill rotWithShape="1">
            <a:gsLst>
              <a:gs pos="0">
                <a:srgbClr val="5B9BD5">
                  <a:satMod val="103000"/>
                  <a:lumMod val="102000"/>
                  <a:tint val="94000"/>
                </a:srgbClr>
              </a:gs>
              <a:gs pos="50000">
                <a:srgbClr val="5B9BD5">
                  <a:satMod val="110000"/>
                  <a:lumMod val="100000"/>
                  <a:shade val="100000"/>
                </a:srgbClr>
              </a:gs>
              <a:gs pos="100000">
                <a:srgbClr val="5B9BD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19312" tIns="9656" rIns="19312" bIns="9656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ounded Rectangle 440">
            <a:extLst>
              <a:ext uri="{FF2B5EF4-FFF2-40B4-BE49-F238E27FC236}">
                <a16:creationId xmlns:a16="http://schemas.microsoft.com/office/drawing/2014/main" id="{B4DD3362-8099-BCDE-A86E-A7CC9D77A55E}"/>
              </a:ext>
            </a:extLst>
          </p:cNvPr>
          <p:cNvSpPr/>
          <p:nvPr/>
        </p:nvSpPr>
        <p:spPr>
          <a:xfrm>
            <a:off x="2071242" y="4871189"/>
            <a:ext cx="3001928" cy="565945"/>
          </a:xfrm>
          <a:prstGeom prst="roundRect">
            <a:avLst/>
          </a:prstGeom>
          <a:gradFill flip="none" rotWithShape="1">
            <a:gsLst>
              <a:gs pos="0">
                <a:srgbClr val="5B9BD5">
                  <a:lumMod val="75000"/>
                  <a:shade val="30000"/>
                  <a:satMod val="115000"/>
                </a:srgbClr>
              </a:gs>
              <a:gs pos="50000">
                <a:srgbClr val="5B9BD5">
                  <a:lumMod val="75000"/>
                  <a:shade val="67500"/>
                  <a:satMod val="115000"/>
                </a:srgbClr>
              </a:gs>
              <a:gs pos="100000">
                <a:srgbClr val="5B9BD5">
                  <a:lumMod val="75000"/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solidFill>
                  <a:sysClr val="window" lastClr="FFFFFF"/>
                </a:solidFill>
                <a:latin typeface="Calibri" panose="020F0502020204030204"/>
              </a:rPr>
              <a:t>Pump lasers</a:t>
            </a:r>
            <a:endParaRPr lang="en-US" sz="240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A8FDD4E-D5F1-6992-80FE-C1ED70B16D2A}"/>
              </a:ext>
            </a:extLst>
          </p:cNvPr>
          <p:cNvGrpSpPr/>
          <p:nvPr/>
        </p:nvGrpSpPr>
        <p:grpSpPr>
          <a:xfrm>
            <a:off x="5466478" y="3828088"/>
            <a:ext cx="63676" cy="427505"/>
            <a:chOff x="13844911" y="7886085"/>
            <a:chExt cx="984892" cy="1803724"/>
          </a:xfrm>
        </p:grpSpPr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6F5D311D-E62C-3C9F-D93F-A198EF92571B}"/>
                </a:ext>
              </a:extLst>
            </p:cNvPr>
            <p:cNvSpPr/>
            <p:nvPr/>
          </p:nvSpPr>
          <p:spPr>
            <a:xfrm rot="5400000">
              <a:off x="13574361" y="8926807"/>
              <a:ext cx="1033546" cy="492445"/>
            </a:xfrm>
            <a:prstGeom prst="triangl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90369021-515D-2C74-45F6-A8D143D41C6F}"/>
                </a:ext>
              </a:extLst>
            </p:cNvPr>
            <p:cNvSpPr/>
            <p:nvPr/>
          </p:nvSpPr>
          <p:spPr>
            <a:xfrm rot="16200000">
              <a:off x="14066807" y="8926813"/>
              <a:ext cx="1033546" cy="492445"/>
            </a:xfrm>
            <a:prstGeom prst="triangl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4360C06-07C4-3B74-BC06-CF17565AFF60}"/>
                </a:ext>
              </a:extLst>
            </p:cNvPr>
            <p:cNvCxnSpPr/>
            <p:nvPr/>
          </p:nvCxnSpPr>
          <p:spPr>
            <a:xfrm flipH="1">
              <a:off x="14385575" y="8242748"/>
              <a:ext cx="1260" cy="443233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F107E75-0DF1-D6F0-7C00-3A31DBE3E206}"/>
                </a:ext>
              </a:extLst>
            </p:cNvPr>
            <p:cNvCxnSpPr/>
            <p:nvPr/>
          </p:nvCxnSpPr>
          <p:spPr>
            <a:xfrm flipV="1">
              <a:off x="14287875" y="8245645"/>
              <a:ext cx="1" cy="440336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E1E10C8-09C2-8F91-2FE0-A7F8D23A19EC}"/>
                </a:ext>
              </a:extLst>
            </p:cNvPr>
            <p:cNvCxnSpPr/>
            <p:nvPr/>
          </p:nvCxnSpPr>
          <p:spPr>
            <a:xfrm rot="10800000">
              <a:off x="14049425" y="8234380"/>
              <a:ext cx="550111" cy="0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C5E660E-33E1-F52A-8572-FAE95C4F55A9}"/>
                </a:ext>
              </a:extLst>
            </p:cNvPr>
            <p:cNvCxnSpPr/>
            <p:nvPr/>
          </p:nvCxnSpPr>
          <p:spPr>
            <a:xfrm flipV="1">
              <a:off x="14063483" y="8122069"/>
              <a:ext cx="550112" cy="0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1A5D674-1C9A-9DA7-B18D-A1C05ACD7C76}"/>
                </a:ext>
              </a:extLst>
            </p:cNvPr>
            <p:cNvCxnSpPr/>
            <p:nvPr/>
          </p:nvCxnSpPr>
          <p:spPr>
            <a:xfrm>
              <a:off x="14406570" y="8442219"/>
              <a:ext cx="206292" cy="0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FB840A0-2DB9-6EE0-9BA8-56A1CC8D44FE}"/>
                </a:ext>
              </a:extLst>
            </p:cNvPr>
            <p:cNvCxnSpPr/>
            <p:nvPr/>
          </p:nvCxnSpPr>
          <p:spPr>
            <a:xfrm>
              <a:off x="14074950" y="7887227"/>
              <a:ext cx="563863" cy="0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A6E65F8-566E-C0CE-DCED-5140B700C646}"/>
                </a:ext>
              </a:extLst>
            </p:cNvPr>
            <p:cNvCxnSpPr/>
            <p:nvPr/>
          </p:nvCxnSpPr>
          <p:spPr>
            <a:xfrm flipH="1">
              <a:off x="14606065" y="7886085"/>
              <a:ext cx="5047" cy="580757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A7B5046-A40C-C2CC-E495-C7DCB6CDF1FE}"/>
                </a:ext>
              </a:extLst>
            </p:cNvPr>
            <p:cNvCxnSpPr/>
            <p:nvPr/>
          </p:nvCxnSpPr>
          <p:spPr>
            <a:xfrm flipH="1">
              <a:off x="14072097" y="7886085"/>
              <a:ext cx="11808" cy="580757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A59DBBC-9654-5683-0611-A6DC6DE2B2A6}"/>
                </a:ext>
              </a:extLst>
            </p:cNvPr>
            <p:cNvCxnSpPr/>
            <p:nvPr/>
          </p:nvCxnSpPr>
          <p:spPr>
            <a:xfrm>
              <a:off x="14068966" y="8442219"/>
              <a:ext cx="206292" cy="0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048" name="Straight Connector 2047">
              <a:extLst>
                <a:ext uri="{FF2B5EF4-FFF2-40B4-BE49-F238E27FC236}">
                  <a16:creationId xmlns:a16="http://schemas.microsoft.com/office/drawing/2014/main" id="{578AF237-2357-E2D3-083D-48356E25643D}"/>
                </a:ext>
              </a:extLst>
            </p:cNvPr>
            <p:cNvCxnSpPr>
              <a:stCxn id="53" idx="2"/>
              <a:endCxn id="54" idx="4"/>
            </p:cNvCxnSpPr>
            <p:nvPr/>
          </p:nvCxnSpPr>
          <p:spPr>
            <a:xfrm>
              <a:off x="13844912" y="8656257"/>
              <a:ext cx="984891" cy="6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049" name="Straight Connector 2048">
              <a:extLst>
                <a:ext uri="{FF2B5EF4-FFF2-40B4-BE49-F238E27FC236}">
                  <a16:creationId xmlns:a16="http://schemas.microsoft.com/office/drawing/2014/main" id="{B28BDB99-B168-9A3E-17CD-E65BC24F01BE}"/>
                </a:ext>
              </a:extLst>
            </p:cNvPr>
            <p:cNvCxnSpPr>
              <a:stCxn id="53" idx="4"/>
              <a:endCxn id="54" idx="2"/>
            </p:cNvCxnSpPr>
            <p:nvPr/>
          </p:nvCxnSpPr>
          <p:spPr>
            <a:xfrm>
              <a:off x="13844912" y="9689803"/>
              <a:ext cx="984891" cy="6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</p:grpSp>
      <p:grpSp>
        <p:nvGrpSpPr>
          <p:cNvPr id="2050" name="Group 2049">
            <a:extLst>
              <a:ext uri="{FF2B5EF4-FFF2-40B4-BE49-F238E27FC236}">
                <a16:creationId xmlns:a16="http://schemas.microsoft.com/office/drawing/2014/main" id="{92B74AE5-FC38-0D8D-3C5E-6A9828A0EFD0}"/>
              </a:ext>
            </a:extLst>
          </p:cNvPr>
          <p:cNvGrpSpPr/>
          <p:nvPr/>
        </p:nvGrpSpPr>
        <p:grpSpPr>
          <a:xfrm>
            <a:off x="4507496" y="3828571"/>
            <a:ext cx="63676" cy="427505"/>
            <a:chOff x="13844911" y="7886085"/>
            <a:chExt cx="984892" cy="1803724"/>
          </a:xfrm>
        </p:grpSpPr>
        <p:sp>
          <p:nvSpPr>
            <p:cNvPr id="2051" name="Isosceles Triangle 2050">
              <a:extLst>
                <a:ext uri="{FF2B5EF4-FFF2-40B4-BE49-F238E27FC236}">
                  <a16:creationId xmlns:a16="http://schemas.microsoft.com/office/drawing/2014/main" id="{D27F63E5-9429-5EBE-D18F-5D1A579C1706}"/>
                </a:ext>
              </a:extLst>
            </p:cNvPr>
            <p:cNvSpPr/>
            <p:nvPr/>
          </p:nvSpPr>
          <p:spPr>
            <a:xfrm rot="5400000">
              <a:off x="13574361" y="8926807"/>
              <a:ext cx="1033546" cy="492445"/>
            </a:xfrm>
            <a:prstGeom prst="triangl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3" name="Isosceles Triangle 2052">
              <a:extLst>
                <a:ext uri="{FF2B5EF4-FFF2-40B4-BE49-F238E27FC236}">
                  <a16:creationId xmlns:a16="http://schemas.microsoft.com/office/drawing/2014/main" id="{AE1F10DB-D3B6-9993-795C-E8B1EF08B3C1}"/>
                </a:ext>
              </a:extLst>
            </p:cNvPr>
            <p:cNvSpPr/>
            <p:nvPr/>
          </p:nvSpPr>
          <p:spPr>
            <a:xfrm rot="16200000">
              <a:off x="14066807" y="8926813"/>
              <a:ext cx="1033546" cy="492445"/>
            </a:xfrm>
            <a:prstGeom prst="triangl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055" name="Straight Connector 2054">
              <a:extLst>
                <a:ext uri="{FF2B5EF4-FFF2-40B4-BE49-F238E27FC236}">
                  <a16:creationId xmlns:a16="http://schemas.microsoft.com/office/drawing/2014/main" id="{832568E2-DAEB-21DA-9A33-9A200A30C684}"/>
                </a:ext>
              </a:extLst>
            </p:cNvPr>
            <p:cNvCxnSpPr/>
            <p:nvPr/>
          </p:nvCxnSpPr>
          <p:spPr>
            <a:xfrm flipH="1">
              <a:off x="14385575" y="8242748"/>
              <a:ext cx="1260" cy="443233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056" name="Straight Connector 2055">
              <a:extLst>
                <a:ext uri="{FF2B5EF4-FFF2-40B4-BE49-F238E27FC236}">
                  <a16:creationId xmlns:a16="http://schemas.microsoft.com/office/drawing/2014/main" id="{9BB4B931-8128-2E35-624A-7DEF486C7F18}"/>
                </a:ext>
              </a:extLst>
            </p:cNvPr>
            <p:cNvCxnSpPr/>
            <p:nvPr/>
          </p:nvCxnSpPr>
          <p:spPr>
            <a:xfrm flipV="1">
              <a:off x="14287875" y="8245645"/>
              <a:ext cx="1" cy="440336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057" name="Straight Connector 2056">
              <a:extLst>
                <a:ext uri="{FF2B5EF4-FFF2-40B4-BE49-F238E27FC236}">
                  <a16:creationId xmlns:a16="http://schemas.microsoft.com/office/drawing/2014/main" id="{AF96C0CF-F0BD-99BF-C6D1-D3C31C4C2809}"/>
                </a:ext>
              </a:extLst>
            </p:cNvPr>
            <p:cNvCxnSpPr/>
            <p:nvPr/>
          </p:nvCxnSpPr>
          <p:spPr>
            <a:xfrm rot="10800000">
              <a:off x="14049425" y="8234380"/>
              <a:ext cx="550111" cy="0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058" name="Straight Connector 2057">
              <a:extLst>
                <a:ext uri="{FF2B5EF4-FFF2-40B4-BE49-F238E27FC236}">
                  <a16:creationId xmlns:a16="http://schemas.microsoft.com/office/drawing/2014/main" id="{7DB682FE-B787-C9C5-F67F-9946F616BDF7}"/>
                </a:ext>
              </a:extLst>
            </p:cNvPr>
            <p:cNvCxnSpPr/>
            <p:nvPr/>
          </p:nvCxnSpPr>
          <p:spPr>
            <a:xfrm flipV="1">
              <a:off x="14063483" y="8122069"/>
              <a:ext cx="550112" cy="0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059" name="Straight Connector 2058">
              <a:extLst>
                <a:ext uri="{FF2B5EF4-FFF2-40B4-BE49-F238E27FC236}">
                  <a16:creationId xmlns:a16="http://schemas.microsoft.com/office/drawing/2014/main" id="{65D3ADDA-1D3D-D4CA-CDBB-FFC331B6F4C4}"/>
                </a:ext>
              </a:extLst>
            </p:cNvPr>
            <p:cNvCxnSpPr/>
            <p:nvPr/>
          </p:nvCxnSpPr>
          <p:spPr>
            <a:xfrm>
              <a:off x="14406570" y="8442219"/>
              <a:ext cx="206292" cy="0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060" name="Straight Connector 2059">
              <a:extLst>
                <a:ext uri="{FF2B5EF4-FFF2-40B4-BE49-F238E27FC236}">
                  <a16:creationId xmlns:a16="http://schemas.microsoft.com/office/drawing/2014/main" id="{6DD87969-863E-A6EE-C306-05C1165AA75F}"/>
                </a:ext>
              </a:extLst>
            </p:cNvPr>
            <p:cNvCxnSpPr/>
            <p:nvPr/>
          </p:nvCxnSpPr>
          <p:spPr>
            <a:xfrm>
              <a:off x="14074950" y="7887227"/>
              <a:ext cx="563863" cy="0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061" name="Straight Connector 2060">
              <a:extLst>
                <a:ext uri="{FF2B5EF4-FFF2-40B4-BE49-F238E27FC236}">
                  <a16:creationId xmlns:a16="http://schemas.microsoft.com/office/drawing/2014/main" id="{FB9E6A47-90BF-8621-AB43-521AFA5F1CA3}"/>
                </a:ext>
              </a:extLst>
            </p:cNvPr>
            <p:cNvCxnSpPr/>
            <p:nvPr/>
          </p:nvCxnSpPr>
          <p:spPr>
            <a:xfrm flipH="1">
              <a:off x="14606065" y="7886085"/>
              <a:ext cx="5047" cy="580757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062" name="Straight Connector 2061">
              <a:extLst>
                <a:ext uri="{FF2B5EF4-FFF2-40B4-BE49-F238E27FC236}">
                  <a16:creationId xmlns:a16="http://schemas.microsoft.com/office/drawing/2014/main" id="{129EA57E-36C0-271D-487A-12B74FABBBBB}"/>
                </a:ext>
              </a:extLst>
            </p:cNvPr>
            <p:cNvCxnSpPr/>
            <p:nvPr/>
          </p:nvCxnSpPr>
          <p:spPr>
            <a:xfrm flipH="1">
              <a:off x="14072097" y="7886085"/>
              <a:ext cx="11808" cy="580757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063" name="Straight Connector 2062">
              <a:extLst>
                <a:ext uri="{FF2B5EF4-FFF2-40B4-BE49-F238E27FC236}">
                  <a16:creationId xmlns:a16="http://schemas.microsoft.com/office/drawing/2014/main" id="{206BB30E-F7DB-5740-3B81-ED2B3BC253DE}"/>
                </a:ext>
              </a:extLst>
            </p:cNvPr>
            <p:cNvCxnSpPr/>
            <p:nvPr/>
          </p:nvCxnSpPr>
          <p:spPr>
            <a:xfrm>
              <a:off x="14068966" y="8442219"/>
              <a:ext cx="206292" cy="0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064" name="Straight Connector 2063">
              <a:extLst>
                <a:ext uri="{FF2B5EF4-FFF2-40B4-BE49-F238E27FC236}">
                  <a16:creationId xmlns:a16="http://schemas.microsoft.com/office/drawing/2014/main" id="{A536C1F7-3725-8916-B50A-73D4642926F9}"/>
                </a:ext>
              </a:extLst>
            </p:cNvPr>
            <p:cNvCxnSpPr>
              <a:stCxn id="2051" idx="2"/>
              <a:endCxn id="2053" idx="4"/>
            </p:cNvCxnSpPr>
            <p:nvPr/>
          </p:nvCxnSpPr>
          <p:spPr>
            <a:xfrm>
              <a:off x="13844912" y="8656257"/>
              <a:ext cx="984891" cy="6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065" name="Straight Connector 2064">
              <a:extLst>
                <a:ext uri="{FF2B5EF4-FFF2-40B4-BE49-F238E27FC236}">
                  <a16:creationId xmlns:a16="http://schemas.microsoft.com/office/drawing/2014/main" id="{0658C095-ECB5-EF4F-2F29-118450CC629D}"/>
                </a:ext>
              </a:extLst>
            </p:cNvPr>
            <p:cNvCxnSpPr>
              <a:stCxn id="2051" idx="4"/>
              <a:endCxn id="2053" idx="2"/>
            </p:cNvCxnSpPr>
            <p:nvPr/>
          </p:nvCxnSpPr>
          <p:spPr>
            <a:xfrm>
              <a:off x="13844912" y="9689803"/>
              <a:ext cx="984891" cy="6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</p:grpSp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6C36B08F-095B-14FE-4B62-A272A444AB79}"/>
              </a:ext>
            </a:extLst>
          </p:cNvPr>
          <p:cNvGrpSpPr/>
          <p:nvPr/>
        </p:nvGrpSpPr>
        <p:grpSpPr>
          <a:xfrm>
            <a:off x="5585329" y="3824720"/>
            <a:ext cx="63676" cy="427505"/>
            <a:chOff x="13844911" y="7886085"/>
            <a:chExt cx="984892" cy="1803724"/>
          </a:xfrm>
        </p:grpSpPr>
        <p:sp>
          <p:nvSpPr>
            <p:cNvPr id="2067" name="Isosceles Triangle 2066">
              <a:extLst>
                <a:ext uri="{FF2B5EF4-FFF2-40B4-BE49-F238E27FC236}">
                  <a16:creationId xmlns:a16="http://schemas.microsoft.com/office/drawing/2014/main" id="{70992032-C45F-54CE-1096-DA25FB060DCD}"/>
                </a:ext>
              </a:extLst>
            </p:cNvPr>
            <p:cNvSpPr/>
            <p:nvPr/>
          </p:nvSpPr>
          <p:spPr>
            <a:xfrm rot="5400000">
              <a:off x="13574361" y="8926807"/>
              <a:ext cx="1033546" cy="492445"/>
            </a:xfrm>
            <a:prstGeom prst="triangl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8" name="Isosceles Triangle 2067">
              <a:extLst>
                <a:ext uri="{FF2B5EF4-FFF2-40B4-BE49-F238E27FC236}">
                  <a16:creationId xmlns:a16="http://schemas.microsoft.com/office/drawing/2014/main" id="{4768A34B-B761-513B-87C0-BA9A81408D0B}"/>
                </a:ext>
              </a:extLst>
            </p:cNvPr>
            <p:cNvSpPr/>
            <p:nvPr/>
          </p:nvSpPr>
          <p:spPr>
            <a:xfrm rot="16200000">
              <a:off x="14066807" y="8926813"/>
              <a:ext cx="1033546" cy="492445"/>
            </a:xfrm>
            <a:prstGeom prst="triangl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069" name="Straight Connector 2068">
              <a:extLst>
                <a:ext uri="{FF2B5EF4-FFF2-40B4-BE49-F238E27FC236}">
                  <a16:creationId xmlns:a16="http://schemas.microsoft.com/office/drawing/2014/main" id="{8D3F5AA0-3264-F08F-ABB7-21F201E2219D}"/>
                </a:ext>
              </a:extLst>
            </p:cNvPr>
            <p:cNvCxnSpPr/>
            <p:nvPr/>
          </p:nvCxnSpPr>
          <p:spPr>
            <a:xfrm flipH="1">
              <a:off x="14385575" y="8242748"/>
              <a:ext cx="1260" cy="443233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070" name="Straight Connector 2069">
              <a:extLst>
                <a:ext uri="{FF2B5EF4-FFF2-40B4-BE49-F238E27FC236}">
                  <a16:creationId xmlns:a16="http://schemas.microsoft.com/office/drawing/2014/main" id="{7F880FA4-720D-5283-B4B3-B18D252EEB9E}"/>
                </a:ext>
              </a:extLst>
            </p:cNvPr>
            <p:cNvCxnSpPr/>
            <p:nvPr/>
          </p:nvCxnSpPr>
          <p:spPr>
            <a:xfrm flipV="1">
              <a:off x="14287875" y="8245645"/>
              <a:ext cx="1" cy="440336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071" name="Straight Connector 2070">
              <a:extLst>
                <a:ext uri="{FF2B5EF4-FFF2-40B4-BE49-F238E27FC236}">
                  <a16:creationId xmlns:a16="http://schemas.microsoft.com/office/drawing/2014/main" id="{A767B127-2486-B870-93F4-4FA05940F06F}"/>
                </a:ext>
              </a:extLst>
            </p:cNvPr>
            <p:cNvCxnSpPr/>
            <p:nvPr/>
          </p:nvCxnSpPr>
          <p:spPr>
            <a:xfrm rot="10800000">
              <a:off x="14049425" y="8234380"/>
              <a:ext cx="550111" cy="0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072" name="Straight Connector 2071">
              <a:extLst>
                <a:ext uri="{FF2B5EF4-FFF2-40B4-BE49-F238E27FC236}">
                  <a16:creationId xmlns:a16="http://schemas.microsoft.com/office/drawing/2014/main" id="{BD7F411F-E6EB-432A-BA57-A8A6347D46E3}"/>
                </a:ext>
              </a:extLst>
            </p:cNvPr>
            <p:cNvCxnSpPr/>
            <p:nvPr/>
          </p:nvCxnSpPr>
          <p:spPr>
            <a:xfrm flipV="1">
              <a:off x="14063483" y="8122069"/>
              <a:ext cx="550112" cy="0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073" name="Straight Connector 2072">
              <a:extLst>
                <a:ext uri="{FF2B5EF4-FFF2-40B4-BE49-F238E27FC236}">
                  <a16:creationId xmlns:a16="http://schemas.microsoft.com/office/drawing/2014/main" id="{24AD7937-B47E-412E-D7AE-0D46DB02F37A}"/>
                </a:ext>
              </a:extLst>
            </p:cNvPr>
            <p:cNvCxnSpPr/>
            <p:nvPr/>
          </p:nvCxnSpPr>
          <p:spPr>
            <a:xfrm>
              <a:off x="14406570" y="8442219"/>
              <a:ext cx="206292" cy="0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074" name="Straight Connector 2073">
              <a:extLst>
                <a:ext uri="{FF2B5EF4-FFF2-40B4-BE49-F238E27FC236}">
                  <a16:creationId xmlns:a16="http://schemas.microsoft.com/office/drawing/2014/main" id="{FD4BF121-B931-F2D9-85EE-A70A471AA83E}"/>
                </a:ext>
              </a:extLst>
            </p:cNvPr>
            <p:cNvCxnSpPr/>
            <p:nvPr/>
          </p:nvCxnSpPr>
          <p:spPr>
            <a:xfrm>
              <a:off x="14074950" y="7887227"/>
              <a:ext cx="563863" cy="0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075" name="Straight Connector 2074">
              <a:extLst>
                <a:ext uri="{FF2B5EF4-FFF2-40B4-BE49-F238E27FC236}">
                  <a16:creationId xmlns:a16="http://schemas.microsoft.com/office/drawing/2014/main" id="{4A08F0B3-5DC0-D94B-E09D-4B450EF03B04}"/>
                </a:ext>
              </a:extLst>
            </p:cNvPr>
            <p:cNvCxnSpPr/>
            <p:nvPr/>
          </p:nvCxnSpPr>
          <p:spPr>
            <a:xfrm flipH="1">
              <a:off x="14606065" y="7886085"/>
              <a:ext cx="5047" cy="580757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076" name="Straight Connector 2075">
              <a:extLst>
                <a:ext uri="{FF2B5EF4-FFF2-40B4-BE49-F238E27FC236}">
                  <a16:creationId xmlns:a16="http://schemas.microsoft.com/office/drawing/2014/main" id="{FBA1A967-8578-6891-5547-DFB5E1D6F31D}"/>
                </a:ext>
              </a:extLst>
            </p:cNvPr>
            <p:cNvCxnSpPr/>
            <p:nvPr/>
          </p:nvCxnSpPr>
          <p:spPr>
            <a:xfrm flipH="1">
              <a:off x="14072097" y="7886085"/>
              <a:ext cx="11808" cy="580757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077" name="Straight Connector 2076">
              <a:extLst>
                <a:ext uri="{FF2B5EF4-FFF2-40B4-BE49-F238E27FC236}">
                  <a16:creationId xmlns:a16="http://schemas.microsoft.com/office/drawing/2014/main" id="{DD3B196F-5391-81D4-4FA3-7B9F70312FC3}"/>
                </a:ext>
              </a:extLst>
            </p:cNvPr>
            <p:cNvCxnSpPr/>
            <p:nvPr/>
          </p:nvCxnSpPr>
          <p:spPr>
            <a:xfrm>
              <a:off x="14068966" y="8442219"/>
              <a:ext cx="206292" cy="0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078" name="Straight Connector 2077">
              <a:extLst>
                <a:ext uri="{FF2B5EF4-FFF2-40B4-BE49-F238E27FC236}">
                  <a16:creationId xmlns:a16="http://schemas.microsoft.com/office/drawing/2014/main" id="{03B78996-2D4F-23DD-A5E9-2B1D9663D2C1}"/>
                </a:ext>
              </a:extLst>
            </p:cNvPr>
            <p:cNvCxnSpPr>
              <a:stCxn id="2067" idx="2"/>
              <a:endCxn id="2068" idx="4"/>
            </p:cNvCxnSpPr>
            <p:nvPr/>
          </p:nvCxnSpPr>
          <p:spPr>
            <a:xfrm>
              <a:off x="13844912" y="8656257"/>
              <a:ext cx="984891" cy="6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079" name="Straight Connector 2078">
              <a:extLst>
                <a:ext uri="{FF2B5EF4-FFF2-40B4-BE49-F238E27FC236}">
                  <a16:creationId xmlns:a16="http://schemas.microsoft.com/office/drawing/2014/main" id="{6C7AF3D3-C5B5-D449-8979-E27F803BDBC6}"/>
                </a:ext>
              </a:extLst>
            </p:cNvPr>
            <p:cNvCxnSpPr>
              <a:stCxn id="2067" idx="4"/>
              <a:endCxn id="2068" idx="2"/>
            </p:cNvCxnSpPr>
            <p:nvPr/>
          </p:nvCxnSpPr>
          <p:spPr>
            <a:xfrm>
              <a:off x="13844912" y="9689803"/>
              <a:ext cx="984891" cy="6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</p:grpSp>
      <p:sp>
        <p:nvSpPr>
          <p:cNvPr id="2083" name="Oval 2082">
            <a:extLst>
              <a:ext uri="{FF2B5EF4-FFF2-40B4-BE49-F238E27FC236}">
                <a16:creationId xmlns:a16="http://schemas.microsoft.com/office/drawing/2014/main" id="{1CE6D74D-647E-13CD-97F5-1E003A066305}"/>
              </a:ext>
            </a:extLst>
          </p:cNvPr>
          <p:cNvSpPr/>
          <p:nvPr/>
        </p:nvSpPr>
        <p:spPr>
          <a:xfrm>
            <a:off x="4395540" y="2780887"/>
            <a:ext cx="527334" cy="404394"/>
          </a:xfrm>
          <a:prstGeom prst="ellipse">
            <a:avLst/>
          </a:prstGeom>
          <a:gradFill rotWithShape="1">
            <a:gsLst>
              <a:gs pos="95420">
                <a:sysClr val="windowText" lastClr="000000">
                  <a:lumMod val="50000"/>
                  <a:lumOff val="50000"/>
                </a:sysClr>
              </a:gs>
              <a:gs pos="0">
                <a:sysClr val="window" lastClr="FFFFFF">
                  <a:lumMod val="75000"/>
                </a:sysClr>
              </a:gs>
              <a:gs pos="80000">
                <a:sysClr val="window" lastClr="FFFFFF">
                  <a:lumMod val="65000"/>
                </a:sysClr>
              </a:gs>
              <a:gs pos="100000">
                <a:sysClr val="windowText" lastClr="000000">
                  <a:lumMod val="75000"/>
                  <a:lumOff val="25000"/>
                </a:sys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19312" tIns="9656" rIns="19312" bIns="9656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4" name="Oval 2083">
            <a:extLst>
              <a:ext uri="{FF2B5EF4-FFF2-40B4-BE49-F238E27FC236}">
                <a16:creationId xmlns:a16="http://schemas.microsoft.com/office/drawing/2014/main" id="{441DA357-6775-3047-A8E6-419E2DAB9661}"/>
              </a:ext>
            </a:extLst>
          </p:cNvPr>
          <p:cNvSpPr/>
          <p:nvPr/>
        </p:nvSpPr>
        <p:spPr>
          <a:xfrm>
            <a:off x="5211046" y="2783875"/>
            <a:ext cx="527334" cy="404394"/>
          </a:xfrm>
          <a:prstGeom prst="ellipse">
            <a:avLst/>
          </a:prstGeom>
          <a:gradFill rotWithShape="1">
            <a:gsLst>
              <a:gs pos="95420">
                <a:sysClr val="windowText" lastClr="000000">
                  <a:lumMod val="50000"/>
                  <a:lumOff val="50000"/>
                </a:sysClr>
              </a:gs>
              <a:gs pos="0">
                <a:sysClr val="window" lastClr="FFFFFF">
                  <a:lumMod val="75000"/>
                </a:sysClr>
              </a:gs>
              <a:gs pos="80000">
                <a:sysClr val="window" lastClr="FFFFFF">
                  <a:lumMod val="65000"/>
                </a:sysClr>
              </a:gs>
              <a:gs pos="100000">
                <a:sysClr val="windowText" lastClr="000000">
                  <a:lumMod val="75000"/>
                  <a:lumOff val="25000"/>
                </a:sys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19312" tIns="9656" rIns="19312" bIns="9656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5" name="Oval 2084">
            <a:extLst>
              <a:ext uri="{FF2B5EF4-FFF2-40B4-BE49-F238E27FC236}">
                <a16:creationId xmlns:a16="http://schemas.microsoft.com/office/drawing/2014/main" id="{5D18D9F8-9CE6-DF14-1AC5-16E32BF16550}"/>
              </a:ext>
            </a:extLst>
          </p:cNvPr>
          <p:cNvSpPr/>
          <p:nvPr/>
        </p:nvSpPr>
        <p:spPr>
          <a:xfrm>
            <a:off x="4157623" y="3934463"/>
            <a:ext cx="97625" cy="277127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19312" tIns="9656" rIns="19312" bIns="9656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88" name="Group 2087">
            <a:extLst>
              <a:ext uri="{FF2B5EF4-FFF2-40B4-BE49-F238E27FC236}">
                <a16:creationId xmlns:a16="http://schemas.microsoft.com/office/drawing/2014/main" id="{B301102A-F960-33C8-798A-BA39C1BF29D4}"/>
              </a:ext>
            </a:extLst>
          </p:cNvPr>
          <p:cNvGrpSpPr/>
          <p:nvPr/>
        </p:nvGrpSpPr>
        <p:grpSpPr>
          <a:xfrm>
            <a:off x="4941211" y="2725685"/>
            <a:ext cx="63676" cy="427505"/>
            <a:chOff x="13844911" y="7886085"/>
            <a:chExt cx="984892" cy="1803724"/>
          </a:xfrm>
        </p:grpSpPr>
        <p:sp>
          <p:nvSpPr>
            <p:cNvPr id="2089" name="Isosceles Triangle 2088">
              <a:extLst>
                <a:ext uri="{FF2B5EF4-FFF2-40B4-BE49-F238E27FC236}">
                  <a16:creationId xmlns:a16="http://schemas.microsoft.com/office/drawing/2014/main" id="{D84B2792-19BB-719F-6347-50EACD30C933}"/>
                </a:ext>
              </a:extLst>
            </p:cNvPr>
            <p:cNvSpPr/>
            <p:nvPr/>
          </p:nvSpPr>
          <p:spPr>
            <a:xfrm rot="5400000">
              <a:off x="13574361" y="8926807"/>
              <a:ext cx="1033546" cy="492445"/>
            </a:xfrm>
            <a:prstGeom prst="triangl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0" name="Isosceles Triangle 2089">
              <a:extLst>
                <a:ext uri="{FF2B5EF4-FFF2-40B4-BE49-F238E27FC236}">
                  <a16:creationId xmlns:a16="http://schemas.microsoft.com/office/drawing/2014/main" id="{AA94ADDE-1C01-D790-948A-BF3778E09914}"/>
                </a:ext>
              </a:extLst>
            </p:cNvPr>
            <p:cNvSpPr/>
            <p:nvPr/>
          </p:nvSpPr>
          <p:spPr>
            <a:xfrm rot="16200000">
              <a:off x="14066807" y="8926813"/>
              <a:ext cx="1033546" cy="492445"/>
            </a:xfrm>
            <a:prstGeom prst="triangl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091" name="Straight Connector 2090">
              <a:extLst>
                <a:ext uri="{FF2B5EF4-FFF2-40B4-BE49-F238E27FC236}">
                  <a16:creationId xmlns:a16="http://schemas.microsoft.com/office/drawing/2014/main" id="{45AE22A6-282E-7A49-ACB9-D367E5EA6D5D}"/>
                </a:ext>
              </a:extLst>
            </p:cNvPr>
            <p:cNvCxnSpPr/>
            <p:nvPr/>
          </p:nvCxnSpPr>
          <p:spPr>
            <a:xfrm flipH="1">
              <a:off x="14385575" y="8242748"/>
              <a:ext cx="1260" cy="443233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092" name="Straight Connector 2091">
              <a:extLst>
                <a:ext uri="{FF2B5EF4-FFF2-40B4-BE49-F238E27FC236}">
                  <a16:creationId xmlns:a16="http://schemas.microsoft.com/office/drawing/2014/main" id="{859DFD47-41D4-5136-1751-D68CCF55BCFC}"/>
                </a:ext>
              </a:extLst>
            </p:cNvPr>
            <p:cNvCxnSpPr/>
            <p:nvPr/>
          </p:nvCxnSpPr>
          <p:spPr>
            <a:xfrm flipV="1">
              <a:off x="14287875" y="8245645"/>
              <a:ext cx="1" cy="440336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093" name="Straight Connector 2092">
              <a:extLst>
                <a:ext uri="{FF2B5EF4-FFF2-40B4-BE49-F238E27FC236}">
                  <a16:creationId xmlns:a16="http://schemas.microsoft.com/office/drawing/2014/main" id="{5CABA179-4467-CEA3-A60A-F57D878E666C}"/>
                </a:ext>
              </a:extLst>
            </p:cNvPr>
            <p:cNvCxnSpPr/>
            <p:nvPr/>
          </p:nvCxnSpPr>
          <p:spPr>
            <a:xfrm rot="10800000">
              <a:off x="14049425" y="8234380"/>
              <a:ext cx="550111" cy="0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094" name="Straight Connector 2093">
              <a:extLst>
                <a:ext uri="{FF2B5EF4-FFF2-40B4-BE49-F238E27FC236}">
                  <a16:creationId xmlns:a16="http://schemas.microsoft.com/office/drawing/2014/main" id="{BB480C9F-3029-8B24-1B91-C35115E16700}"/>
                </a:ext>
              </a:extLst>
            </p:cNvPr>
            <p:cNvCxnSpPr/>
            <p:nvPr/>
          </p:nvCxnSpPr>
          <p:spPr>
            <a:xfrm flipV="1">
              <a:off x="14063483" y="8122069"/>
              <a:ext cx="550112" cy="0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095" name="Straight Connector 2094">
              <a:extLst>
                <a:ext uri="{FF2B5EF4-FFF2-40B4-BE49-F238E27FC236}">
                  <a16:creationId xmlns:a16="http://schemas.microsoft.com/office/drawing/2014/main" id="{EE90A1EA-74BC-E01F-90F5-7BD8DD1AFA59}"/>
                </a:ext>
              </a:extLst>
            </p:cNvPr>
            <p:cNvCxnSpPr/>
            <p:nvPr/>
          </p:nvCxnSpPr>
          <p:spPr>
            <a:xfrm>
              <a:off x="14406570" y="8442219"/>
              <a:ext cx="206292" cy="0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096" name="Straight Connector 2095">
              <a:extLst>
                <a:ext uri="{FF2B5EF4-FFF2-40B4-BE49-F238E27FC236}">
                  <a16:creationId xmlns:a16="http://schemas.microsoft.com/office/drawing/2014/main" id="{FA30C51A-AFED-9117-825A-08D693B66E24}"/>
                </a:ext>
              </a:extLst>
            </p:cNvPr>
            <p:cNvCxnSpPr/>
            <p:nvPr/>
          </p:nvCxnSpPr>
          <p:spPr>
            <a:xfrm>
              <a:off x="14074950" y="7887227"/>
              <a:ext cx="563863" cy="0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097" name="Straight Connector 2096">
              <a:extLst>
                <a:ext uri="{FF2B5EF4-FFF2-40B4-BE49-F238E27FC236}">
                  <a16:creationId xmlns:a16="http://schemas.microsoft.com/office/drawing/2014/main" id="{ECE108EB-6063-5A47-74F3-E7DFB205927B}"/>
                </a:ext>
              </a:extLst>
            </p:cNvPr>
            <p:cNvCxnSpPr/>
            <p:nvPr/>
          </p:nvCxnSpPr>
          <p:spPr>
            <a:xfrm flipH="1">
              <a:off x="14606065" y="7886085"/>
              <a:ext cx="5047" cy="580757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098" name="Straight Connector 2097">
              <a:extLst>
                <a:ext uri="{FF2B5EF4-FFF2-40B4-BE49-F238E27FC236}">
                  <a16:creationId xmlns:a16="http://schemas.microsoft.com/office/drawing/2014/main" id="{EF6DAD10-1647-1C5D-1AFD-64FA509BFF22}"/>
                </a:ext>
              </a:extLst>
            </p:cNvPr>
            <p:cNvCxnSpPr/>
            <p:nvPr/>
          </p:nvCxnSpPr>
          <p:spPr>
            <a:xfrm flipH="1">
              <a:off x="14072097" y="7886085"/>
              <a:ext cx="11808" cy="580757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099" name="Straight Connector 2098">
              <a:extLst>
                <a:ext uri="{FF2B5EF4-FFF2-40B4-BE49-F238E27FC236}">
                  <a16:creationId xmlns:a16="http://schemas.microsoft.com/office/drawing/2014/main" id="{22328014-11FF-98F3-601B-516D83A1F929}"/>
                </a:ext>
              </a:extLst>
            </p:cNvPr>
            <p:cNvCxnSpPr/>
            <p:nvPr/>
          </p:nvCxnSpPr>
          <p:spPr>
            <a:xfrm>
              <a:off x="14068966" y="8442219"/>
              <a:ext cx="206292" cy="0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100" name="Straight Connector 2099">
              <a:extLst>
                <a:ext uri="{FF2B5EF4-FFF2-40B4-BE49-F238E27FC236}">
                  <a16:creationId xmlns:a16="http://schemas.microsoft.com/office/drawing/2014/main" id="{B4E21437-46D4-A083-B8A8-8798A496C5DD}"/>
                </a:ext>
              </a:extLst>
            </p:cNvPr>
            <p:cNvCxnSpPr>
              <a:stCxn id="2089" idx="2"/>
              <a:endCxn id="2090" idx="4"/>
            </p:cNvCxnSpPr>
            <p:nvPr/>
          </p:nvCxnSpPr>
          <p:spPr>
            <a:xfrm>
              <a:off x="13844912" y="8656257"/>
              <a:ext cx="984891" cy="6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101" name="Straight Connector 2100">
              <a:extLst>
                <a:ext uri="{FF2B5EF4-FFF2-40B4-BE49-F238E27FC236}">
                  <a16:creationId xmlns:a16="http://schemas.microsoft.com/office/drawing/2014/main" id="{5E1B4A97-5CD0-245A-1C23-D891A4719F82}"/>
                </a:ext>
              </a:extLst>
            </p:cNvPr>
            <p:cNvCxnSpPr>
              <a:stCxn id="2089" idx="4"/>
              <a:endCxn id="2090" idx="2"/>
            </p:cNvCxnSpPr>
            <p:nvPr/>
          </p:nvCxnSpPr>
          <p:spPr>
            <a:xfrm>
              <a:off x="13844912" y="9689803"/>
              <a:ext cx="984891" cy="6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</p:grpSp>
      <p:grpSp>
        <p:nvGrpSpPr>
          <p:cNvPr id="2102" name="Group 2101">
            <a:extLst>
              <a:ext uri="{FF2B5EF4-FFF2-40B4-BE49-F238E27FC236}">
                <a16:creationId xmlns:a16="http://schemas.microsoft.com/office/drawing/2014/main" id="{FF811E28-0D86-3EFC-14FC-14AE255462AA}"/>
              </a:ext>
            </a:extLst>
          </p:cNvPr>
          <p:cNvGrpSpPr/>
          <p:nvPr/>
        </p:nvGrpSpPr>
        <p:grpSpPr>
          <a:xfrm>
            <a:off x="4303326" y="2710669"/>
            <a:ext cx="63676" cy="427505"/>
            <a:chOff x="13844911" y="7886085"/>
            <a:chExt cx="984892" cy="1803724"/>
          </a:xfrm>
        </p:grpSpPr>
        <p:sp>
          <p:nvSpPr>
            <p:cNvPr id="2103" name="Isosceles Triangle 2102">
              <a:extLst>
                <a:ext uri="{FF2B5EF4-FFF2-40B4-BE49-F238E27FC236}">
                  <a16:creationId xmlns:a16="http://schemas.microsoft.com/office/drawing/2014/main" id="{38D60EFB-F35A-B79A-F25C-947763ADB3CA}"/>
                </a:ext>
              </a:extLst>
            </p:cNvPr>
            <p:cNvSpPr/>
            <p:nvPr/>
          </p:nvSpPr>
          <p:spPr>
            <a:xfrm rot="5400000">
              <a:off x="13574361" y="8926807"/>
              <a:ext cx="1033546" cy="492445"/>
            </a:xfrm>
            <a:prstGeom prst="triangl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4" name="Isosceles Triangle 2103">
              <a:extLst>
                <a:ext uri="{FF2B5EF4-FFF2-40B4-BE49-F238E27FC236}">
                  <a16:creationId xmlns:a16="http://schemas.microsoft.com/office/drawing/2014/main" id="{2ED64372-4C17-EE94-CBDB-B8DC48B2FF93}"/>
                </a:ext>
              </a:extLst>
            </p:cNvPr>
            <p:cNvSpPr/>
            <p:nvPr/>
          </p:nvSpPr>
          <p:spPr>
            <a:xfrm rot="16200000">
              <a:off x="14066807" y="8926813"/>
              <a:ext cx="1033546" cy="492445"/>
            </a:xfrm>
            <a:prstGeom prst="triangl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105" name="Straight Connector 2104">
              <a:extLst>
                <a:ext uri="{FF2B5EF4-FFF2-40B4-BE49-F238E27FC236}">
                  <a16:creationId xmlns:a16="http://schemas.microsoft.com/office/drawing/2014/main" id="{5887177C-26F4-4F08-56CC-03735BFF4CA3}"/>
                </a:ext>
              </a:extLst>
            </p:cNvPr>
            <p:cNvCxnSpPr/>
            <p:nvPr/>
          </p:nvCxnSpPr>
          <p:spPr>
            <a:xfrm flipH="1">
              <a:off x="14385575" y="8242748"/>
              <a:ext cx="1260" cy="443233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106" name="Straight Connector 2105">
              <a:extLst>
                <a:ext uri="{FF2B5EF4-FFF2-40B4-BE49-F238E27FC236}">
                  <a16:creationId xmlns:a16="http://schemas.microsoft.com/office/drawing/2014/main" id="{313F9706-897A-4BAE-5455-BFE1AABF368E}"/>
                </a:ext>
              </a:extLst>
            </p:cNvPr>
            <p:cNvCxnSpPr/>
            <p:nvPr/>
          </p:nvCxnSpPr>
          <p:spPr>
            <a:xfrm flipV="1">
              <a:off x="14287875" y="8245645"/>
              <a:ext cx="1" cy="440336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107" name="Straight Connector 2106">
              <a:extLst>
                <a:ext uri="{FF2B5EF4-FFF2-40B4-BE49-F238E27FC236}">
                  <a16:creationId xmlns:a16="http://schemas.microsoft.com/office/drawing/2014/main" id="{55891987-7D40-628B-594F-7BB205DC9907}"/>
                </a:ext>
              </a:extLst>
            </p:cNvPr>
            <p:cNvCxnSpPr/>
            <p:nvPr/>
          </p:nvCxnSpPr>
          <p:spPr>
            <a:xfrm rot="10800000">
              <a:off x="14049425" y="8234380"/>
              <a:ext cx="550111" cy="0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108" name="Straight Connector 2107">
              <a:extLst>
                <a:ext uri="{FF2B5EF4-FFF2-40B4-BE49-F238E27FC236}">
                  <a16:creationId xmlns:a16="http://schemas.microsoft.com/office/drawing/2014/main" id="{02AD5C28-5C8D-75A8-6495-232099E98782}"/>
                </a:ext>
              </a:extLst>
            </p:cNvPr>
            <p:cNvCxnSpPr/>
            <p:nvPr/>
          </p:nvCxnSpPr>
          <p:spPr>
            <a:xfrm flipV="1">
              <a:off x="14063483" y="8122069"/>
              <a:ext cx="550112" cy="0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109" name="Straight Connector 2108">
              <a:extLst>
                <a:ext uri="{FF2B5EF4-FFF2-40B4-BE49-F238E27FC236}">
                  <a16:creationId xmlns:a16="http://schemas.microsoft.com/office/drawing/2014/main" id="{A3AB3115-2743-DB18-5B82-6EF0F26F8AA3}"/>
                </a:ext>
              </a:extLst>
            </p:cNvPr>
            <p:cNvCxnSpPr/>
            <p:nvPr/>
          </p:nvCxnSpPr>
          <p:spPr>
            <a:xfrm>
              <a:off x="14406570" y="8442219"/>
              <a:ext cx="206292" cy="0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110" name="Straight Connector 2109">
              <a:extLst>
                <a:ext uri="{FF2B5EF4-FFF2-40B4-BE49-F238E27FC236}">
                  <a16:creationId xmlns:a16="http://schemas.microsoft.com/office/drawing/2014/main" id="{A9D3346B-24BD-314C-C4F7-4B0963031140}"/>
                </a:ext>
              </a:extLst>
            </p:cNvPr>
            <p:cNvCxnSpPr/>
            <p:nvPr/>
          </p:nvCxnSpPr>
          <p:spPr>
            <a:xfrm>
              <a:off x="14074950" y="7887227"/>
              <a:ext cx="563863" cy="0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111" name="Straight Connector 2110">
              <a:extLst>
                <a:ext uri="{FF2B5EF4-FFF2-40B4-BE49-F238E27FC236}">
                  <a16:creationId xmlns:a16="http://schemas.microsoft.com/office/drawing/2014/main" id="{3F12CEB5-6C38-52BB-01CC-21D6D37424F1}"/>
                </a:ext>
              </a:extLst>
            </p:cNvPr>
            <p:cNvCxnSpPr/>
            <p:nvPr/>
          </p:nvCxnSpPr>
          <p:spPr>
            <a:xfrm flipH="1">
              <a:off x="14606065" y="7886085"/>
              <a:ext cx="5047" cy="580757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112" name="Straight Connector 2111">
              <a:extLst>
                <a:ext uri="{FF2B5EF4-FFF2-40B4-BE49-F238E27FC236}">
                  <a16:creationId xmlns:a16="http://schemas.microsoft.com/office/drawing/2014/main" id="{2BA199EF-A748-2223-D52E-36F62E820765}"/>
                </a:ext>
              </a:extLst>
            </p:cNvPr>
            <p:cNvCxnSpPr/>
            <p:nvPr/>
          </p:nvCxnSpPr>
          <p:spPr>
            <a:xfrm flipH="1">
              <a:off x="14072097" y="7886085"/>
              <a:ext cx="11808" cy="580757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113" name="Straight Connector 2112">
              <a:extLst>
                <a:ext uri="{FF2B5EF4-FFF2-40B4-BE49-F238E27FC236}">
                  <a16:creationId xmlns:a16="http://schemas.microsoft.com/office/drawing/2014/main" id="{CA6C718A-4CBA-C223-042B-0E5D5266B41C}"/>
                </a:ext>
              </a:extLst>
            </p:cNvPr>
            <p:cNvCxnSpPr/>
            <p:nvPr/>
          </p:nvCxnSpPr>
          <p:spPr>
            <a:xfrm>
              <a:off x="14068966" y="8442219"/>
              <a:ext cx="206292" cy="0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114" name="Straight Connector 2113">
              <a:extLst>
                <a:ext uri="{FF2B5EF4-FFF2-40B4-BE49-F238E27FC236}">
                  <a16:creationId xmlns:a16="http://schemas.microsoft.com/office/drawing/2014/main" id="{1DDEC577-DA53-5B2A-AA5B-4BCEBB2EA4E1}"/>
                </a:ext>
              </a:extLst>
            </p:cNvPr>
            <p:cNvCxnSpPr>
              <a:stCxn id="2103" idx="2"/>
              <a:endCxn id="2104" idx="4"/>
            </p:cNvCxnSpPr>
            <p:nvPr/>
          </p:nvCxnSpPr>
          <p:spPr>
            <a:xfrm>
              <a:off x="13844912" y="8656257"/>
              <a:ext cx="984891" cy="6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115" name="Straight Connector 2114">
              <a:extLst>
                <a:ext uri="{FF2B5EF4-FFF2-40B4-BE49-F238E27FC236}">
                  <a16:creationId xmlns:a16="http://schemas.microsoft.com/office/drawing/2014/main" id="{DC37A683-09C0-C68C-19A1-33D516F183BF}"/>
                </a:ext>
              </a:extLst>
            </p:cNvPr>
            <p:cNvCxnSpPr>
              <a:stCxn id="2103" idx="4"/>
              <a:endCxn id="2104" idx="2"/>
            </p:cNvCxnSpPr>
            <p:nvPr/>
          </p:nvCxnSpPr>
          <p:spPr>
            <a:xfrm>
              <a:off x="13844912" y="9689803"/>
              <a:ext cx="984891" cy="6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</p:grpSp>
      <p:grpSp>
        <p:nvGrpSpPr>
          <p:cNvPr id="2116" name="Group 2115">
            <a:extLst>
              <a:ext uri="{FF2B5EF4-FFF2-40B4-BE49-F238E27FC236}">
                <a16:creationId xmlns:a16="http://schemas.microsoft.com/office/drawing/2014/main" id="{365E42E4-F7B2-03F6-1C59-C97ED05CE0E3}"/>
              </a:ext>
            </a:extLst>
          </p:cNvPr>
          <p:cNvGrpSpPr/>
          <p:nvPr/>
        </p:nvGrpSpPr>
        <p:grpSpPr>
          <a:xfrm>
            <a:off x="5759253" y="2739106"/>
            <a:ext cx="63676" cy="427505"/>
            <a:chOff x="13844911" y="7886085"/>
            <a:chExt cx="984892" cy="1803724"/>
          </a:xfrm>
        </p:grpSpPr>
        <p:sp>
          <p:nvSpPr>
            <p:cNvPr id="2117" name="Isosceles Triangle 2116">
              <a:extLst>
                <a:ext uri="{FF2B5EF4-FFF2-40B4-BE49-F238E27FC236}">
                  <a16:creationId xmlns:a16="http://schemas.microsoft.com/office/drawing/2014/main" id="{0DF35045-CB1C-244F-A86C-EED598D9E017}"/>
                </a:ext>
              </a:extLst>
            </p:cNvPr>
            <p:cNvSpPr/>
            <p:nvPr/>
          </p:nvSpPr>
          <p:spPr>
            <a:xfrm rot="5400000">
              <a:off x="13574361" y="8926807"/>
              <a:ext cx="1033546" cy="492445"/>
            </a:xfrm>
            <a:prstGeom prst="triangl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8" name="Isosceles Triangle 2117">
              <a:extLst>
                <a:ext uri="{FF2B5EF4-FFF2-40B4-BE49-F238E27FC236}">
                  <a16:creationId xmlns:a16="http://schemas.microsoft.com/office/drawing/2014/main" id="{72637158-CEC8-4BAF-0D54-EBDFA21F97AC}"/>
                </a:ext>
              </a:extLst>
            </p:cNvPr>
            <p:cNvSpPr/>
            <p:nvPr/>
          </p:nvSpPr>
          <p:spPr>
            <a:xfrm rot="16200000">
              <a:off x="14066807" y="8926813"/>
              <a:ext cx="1033546" cy="492445"/>
            </a:xfrm>
            <a:prstGeom prst="triangl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119" name="Straight Connector 2118">
              <a:extLst>
                <a:ext uri="{FF2B5EF4-FFF2-40B4-BE49-F238E27FC236}">
                  <a16:creationId xmlns:a16="http://schemas.microsoft.com/office/drawing/2014/main" id="{29BD1884-502F-E679-00B7-915C86360CBB}"/>
                </a:ext>
              </a:extLst>
            </p:cNvPr>
            <p:cNvCxnSpPr/>
            <p:nvPr/>
          </p:nvCxnSpPr>
          <p:spPr>
            <a:xfrm flipH="1">
              <a:off x="14385575" y="8242748"/>
              <a:ext cx="1260" cy="443233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120" name="Straight Connector 2119">
              <a:extLst>
                <a:ext uri="{FF2B5EF4-FFF2-40B4-BE49-F238E27FC236}">
                  <a16:creationId xmlns:a16="http://schemas.microsoft.com/office/drawing/2014/main" id="{B45007AF-583D-D8EC-B189-43E8D13CA3F4}"/>
                </a:ext>
              </a:extLst>
            </p:cNvPr>
            <p:cNvCxnSpPr/>
            <p:nvPr/>
          </p:nvCxnSpPr>
          <p:spPr>
            <a:xfrm flipV="1">
              <a:off x="14287875" y="8245645"/>
              <a:ext cx="1" cy="440336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121" name="Straight Connector 2120">
              <a:extLst>
                <a:ext uri="{FF2B5EF4-FFF2-40B4-BE49-F238E27FC236}">
                  <a16:creationId xmlns:a16="http://schemas.microsoft.com/office/drawing/2014/main" id="{DCE4E8A0-3760-4444-8057-09D9D2C0D6D1}"/>
                </a:ext>
              </a:extLst>
            </p:cNvPr>
            <p:cNvCxnSpPr/>
            <p:nvPr/>
          </p:nvCxnSpPr>
          <p:spPr>
            <a:xfrm rot="10800000">
              <a:off x="14049425" y="8234380"/>
              <a:ext cx="550111" cy="0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122" name="Straight Connector 2121">
              <a:extLst>
                <a:ext uri="{FF2B5EF4-FFF2-40B4-BE49-F238E27FC236}">
                  <a16:creationId xmlns:a16="http://schemas.microsoft.com/office/drawing/2014/main" id="{78777378-FDD0-3B66-6B96-CA8D9C7AE96B}"/>
                </a:ext>
              </a:extLst>
            </p:cNvPr>
            <p:cNvCxnSpPr/>
            <p:nvPr/>
          </p:nvCxnSpPr>
          <p:spPr>
            <a:xfrm flipV="1">
              <a:off x="14063483" y="8122069"/>
              <a:ext cx="550112" cy="0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123" name="Straight Connector 2122">
              <a:extLst>
                <a:ext uri="{FF2B5EF4-FFF2-40B4-BE49-F238E27FC236}">
                  <a16:creationId xmlns:a16="http://schemas.microsoft.com/office/drawing/2014/main" id="{4431CEA4-A79C-BB78-83A2-AB3CBBE3C8B2}"/>
                </a:ext>
              </a:extLst>
            </p:cNvPr>
            <p:cNvCxnSpPr/>
            <p:nvPr/>
          </p:nvCxnSpPr>
          <p:spPr>
            <a:xfrm>
              <a:off x="14406570" y="8442219"/>
              <a:ext cx="206292" cy="0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124" name="Straight Connector 2123">
              <a:extLst>
                <a:ext uri="{FF2B5EF4-FFF2-40B4-BE49-F238E27FC236}">
                  <a16:creationId xmlns:a16="http://schemas.microsoft.com/office/drawing/2014/main" id="{9F3A4D1B-03F6-E9BB-049A-022219D3DE1F}"/>
                </a:ext>
              </a:extLst>
            </p:cNvPr>
            <p:cNvCxnSpPr/>
            <p:nvPr/>
          </p:nvCxnSpPr>
          <p:spPr>
            <a:xfrm>
              <a:off x="14074950" y="7887227"/>
              <a:ext cx="563863" cy="0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125" name="Straight Connector 2124">
              <a:extLst>
                <a:ext uri="{FF2B5EF4-FFF2-40B4-BE49-F238E27FC236}">
                  <a16:creationId xmlns:a16="http://schemas.microsoft.com/office/drawing/2014/main" id="{89536186-BDAE-AF71-DC2A-E5DE56C75EAE}"/>
                </a:ext>
              </a:extLst>
            </p:cNvPr>
            <p:cNvCxnSpPr/>
            <p:nvPr/>
          </p:nvCxnSpPr>
          <p:spPr>
            <a:xfrm flipH="1">
              <a:off x="14606065" y="7886085"/>
              <a:ext cx="5047" cy="580757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126" name="Straight Connector 2125">
              <a:extLst>
                <a:ext uri="{FF2B5EF4-FFF2-40B4-BE49-F238E27FC236}">
                  <a16:creationId xmlns:a16="http://schemas.microsoft.com/office/drawing/2014/main" id="{6169FAD2-4224-130E-0255-98E700DA5DD9}"/>
                </a:ext>
              </a:extLst>
            </p:cNvPr>
            <p:cNvCxnSpPr/>
            <p:nvPr/>
          </p:nvCxnSpPr>
          <p:spPr>
            <a:xfrm flipH="1">
              <a:off x="14072097" y="7886085"/>
              <a:ext cx="11808" cy="580757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127" name="Straight Connector 2126">
              <a:extLst>
                <a:ext uri="{FF2B5EF4-FFF2-40B4-BE49-F238E27FC236}">
                  <a16:creationId xmlns:a16="http://schemas.microsoft.com/office/drawing/2014/main" id="{0D6D90C6-C0A4-7730-220B-68E7032D8B7C}"/>
                </a:ext>
              </a:extLst>
            </p:cNvPr>
            <p:cNvCxnSpPr/>
            <p:nvPr/>
          </p:nvCxnSpPr>
          <p:spPr>
            <a:xfrm>
              <a:off x="14068966" y="8442219"/>
              <a:ext cx="206292" cy="0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128" name="Straight Connector 2127">
              <a:extLst>
                <a:ext uri="{FF2B5EF4-FFF2-40B4-BE49-F238E27FC236}">
                  <a16:creationId xmlns:a16="http://schemas.microsoft.com/office/drawing/2014/main" id="{AAE6CA5B-3B7C-A0AE-C8AB-8FC911811FB1}"/>
                </a:ext>
              </a:extLst>
            </p:cNvPr>
            <p:cNvCxnSpPr>
              <a:stCxn id="2117" idx="2"/>
              <a:endCxn id="2118" idx="4"/>
            </p:cNvCxnSpPr>
            <p:nvPr/>
          </p:nvCxnSpPr>
          <p:spPr>
            <a:xfrm>
              <a:off x="13844912" y="8656257"/>
              <a:ext cx="984891" cy="6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129" name="Straight Connector 2128">
              <a:extLst>
                <a:ext uri="{FF2B5EF4-FFF2-40B4-BE49-F238E27FC236}">
                  <a16:creationId xmlns:a16="http://schemas.microsoft.com/office/drawing/2014/main" id="{FF8EFF03-ED77-5A8F-FA66-C80F2D4348A1}"/>
                </a:ext>
              </a:extLst>
            </p:cNvPr>
            <p:cNvCxnSpPr>
              <a:stCxn id="2117" idx="4"/>
              <a:endCxn id="2118" idx="2"/>
            </p:cNvCxnSpPr>
            <p:nvPr/>
          </p:nvCxnSpPr>
          <p:spPr>
            <a:xfrm>
              <a:off x="13844912" y="9689803"/>
              <a:ext cx="984891" cy="6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</p:grpSp>
      <p:grpSp>
        <p:nvGrpSpPr>
          <p:cNvPr id="2130" name="Group 2129">
            <a:extLst>
              <a:ext uri="{FF2B5EF4-FFF2-40B4-BE49-F238E27FC236}">
                <a16:creationId xmlns:a16="http://schemas.microsoft.com/office/drawing/2014/main" id="{5323C517-4B8E-A519-37BA-A3959ECA70A1}"/>
              </a:ext>
            </a:extLst>
          </p:cNvPr>
          <p:cNvGrpSpPr/>
          <p:nvPr/>
        </p:nvGrpSpPr>
        <p:grpSpPr>
          <a:xfrm>
            <a:off x="5125953" y="2724222"/>
            <a:ext cx="63676" cy="427505"/>
            <a:chOff x="13844911" y="7886085"/>
            <a:chExt cx="984892" cy="1803724"/>
          </a:xfrm>
        </p:grpSpPr>
        <p:sp>
          <p:nvSpPr>
            <p:cNvPr id="2131" name="Isosceles Triangle 2130">
              <a:extLst>
                <a:ext uri="{FF2B5EF4-FFF2-40B4-BE49-F238E27FC236}">
                  <a16:creationId xmlns:a16="http://schemas.microsoft.com/office/drawing/2014/main" id="{8A670FC2-F9C0-0160-073D-0C74C0FA1446}"/>
                </a:ext>
              </a:extLst>
            </p:cNvPr>
            <p:cNvSpPr/>
            <p:nvPr/>
          </p:nvSpPr>
          <p:spPr>
            <a:xfrm rot="5400000">
              <a:off x="13574361" y="8926807"/>
              <a:ext cx="1033546" cy="492445"/>
            </a:xfrm>
            <a:prstGeom prst="triangl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2" name="Isosceles Triangle 2131">
              <a:extLst>
                <a:ext uri="{FF2B5EF4-FFF2-40B4-BE49-F238E27FC236}">
                  <a16:creationId xmlns:a16="http://schemas.microsoft.com/office/drawing/2014/main" id="{76B9A1BF-AFF9-D780-CF5C-A6EA25CC9029}"/>
                </a:ext>
              </a:extLst>
            </p:cNvPr>
            <p:cNvSpPr/>
            <p:nvPr/>
          </p:nvSpPr>
          <p:spPr>
            <a:xfrm rot="16200000">
              <a:off x="14066807" y="8926813"/>
              <a:ext cx="1033546" cy="492445"/>
            </a:xfrm>
            <a:prstGeom prst="triangl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133" name="Straight Connector 2132">
              <a:extLst>
                <a:ext uri="{FF2B5EF4-FFF2-40B4-BE49-F238E27FC236}">
                  <a16:creationId xmlns:a16="http://schemas.microsoft.com/office/drawing/2014/main" id="{1A18FCB2-4E29-CB16-7C73-31860274E0D9}"/>
                </a:ext>
              </a:extLst>
            </p:cNvPr>
            <p:cNvCxnSpPr/>
            <p:nvPr/>
          </p:nvCxnSpPr>
          <p:spPr>
            <a:xfrm flipH="1">
              <a:off x="14385575" y="8242748"/>
              <a:ext cx="1260" cy="443233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134" name="Straight Connector 2133">
              <a:extLst>
                <a:ext uri="{FF2B5EF4-FFF2-40B4-BE49-F238E27FC236}">
                  <a16:creationId xmlns:a16="http://schemas.microsoft.com/office/drawing/2014/main" id="{683330B3-7458-71BD-A767-B4F217F341E9}"/>
                </a:ext>
              </a:extLst>
            </p:cNvPr>
            <p:cNvCxnSpPr/>
            <p:nvPr/>
          </p:nvCxnSpPr>
          <p:spPr>
            <a:xfrm flipV="1">
              <a:off x="14287875" y="8245645"/>
              <a:ext cx="1" cy="440336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135" name="Straight Connector 2134">
              <a:extLst>
                <a:ext uri="{FF2B5EF4-FFF2-40B4-BE49-F238E27FC236}">
                  <a16:creationId xmlns:a16="http://schemas.microsoft.com/office/drawing/2014/main" id="{839B3037-2845-27E5-E766-02A6E9CCF414}"/>
                </a:ext>
              </a:extLst>
            </p:cNvPr>
            <p:cNvCxnSpPr/>
            <p:nvPr/>
          </p:nvCxnSpPr>
          <p:spPr>
            <a:xfrm rot="10800000">
              <a:off x="14049425" y="8234380"/>
              <a:ext cx="550111" cy="0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136" name="Straight Connector 2135">
              <a:extLst>
                <a:ext uri="{FF2B5EF4-FFF2-40B4-BE49-F238E27FC236}">
                  <a16:creationId xmlns:a16="http://schemas.microsoft.com/office/drawing/2014/main" id="{B310B4F8-9F66-C28E-51AC-394A2BE73A27}"/>
                </a:ext>
              </a:extLst>
            </p:cNvPr>
            <p:cNvCxnSpPr/>
            <p:nvPr/>
          </p:nvCxnSpPr>
          <p:spPr>
            <a:xfrm flipV="1">
              <a:off x="14063483" y="8122069"/>
              <a:ext cx="550112" cy="0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137" name="Straight Connector 2136">
              <a:extLst>
                <a:ext uri="{FF2B5EF4-FFF2-40B4-BE49-F238E27FC236}">
                  <a16:creationId xmlns:a16="http://schemas.microsoft.com/office/drawing/2014/main" id="{69338D00-A29C-1CAF-89EC-9D95A5416EF1}"/>
                </a:ext>
              </a:extLst>
            </p:cNvPr>
            <p:cNvCxnSpPr/>
            <p:nvPr/>
          </p:nvCxnSpPr>
          <p:spPr>
            <a:xfrm>
              <a:off x="14406570" y="8442219"/>
              <a:ext cx="206292" cy="0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138" name="Straight Connector 2137">
              <a:extLst>
                <a:ext uri="{FF2B5EF4-FFF2-40B4-BE49-F238E27FC236}">
                  <a16:creationId xmlns:a16="http://schemas.microsoft.com/office/drawing/2014/main" id="{FDFE045F-1281-C5D5-4AA2-B4D3FAE2323E}"/>
                </a:ext>
              </a:extLst>
            </p:cNvPr>
            <p:cNvCxnSpPr/>
            <p:nvPr/>
          </p:nvCxnSpPr>
          <p:spPr>
            <a:xfrm>
              <a:off x="14074950" y="7887227"/>
              <a:ext cx="563863" cy="0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139" name="Straight Connector 2138">
              <a:extLst>
                <a:ext uri="{FF2B5EF4-FFF2-40B4-BE49-F238E27FC236}">
                  <a16:creationId xmlns:a16="http://schemas.microsoft.com/office/drawing/2014/main" id="{97D0F4E9-4291-9C23-20E8-7B4FE04E7729}"/>
                </a:ext>
              </a:extLst>
            </p:cNvPr>
            <p:cNvCxnSpPr/>
            <p:nvPr/>
          </p:nvCxnSpPr>
          <p:spPr>
            <a:xfrm flipH="1">
              <a:off x="14606065" y="7886085"/>
              <a:ext cx="5047" cy="580757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140" name="Straight Connector 2139">
              <a:extLst>
                <a:ext uri="{FF2B5EF4-FFF2-40B4-BE49-F238E27FC236}">
                  <a16:creationId xmlns:a16="http://schemas.microsoft.com/office/drawing/2014/main" id="{EA86E6F3-9099-0D0A-8423-017F3B632606}"/>
                </a:ext>
              </a:extLst>
            </p:cNvPr>
            <p:cNvCxnSpPr/>
            <p:nvPr/>
          </p:nvCxnSpPr>
          <p:spPr>
            <a:xfrm flipH="1">
              <a:off x="14072097" y="7886085"/>
              <a:ext cx="11808" cy="580757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141" name="Straight Connector 2140">
              <a:extLst>
                <a:ext uri="{FF2B5EF4-FFF2-40B4-BE49-F238E27FC236}">
                  <a16:creationId xmlns:a16="http://schemas.microsoft.com/office/drawing/2014/main" id="{7175AB6F-20DE-40D9-C20E-81E0D7415649}"/>
                </a:ext>
              </a:extLst>
            </p:cNvPr>
            <p:cNvCxnSpPr/>
            <p:nvPr/>
          </p:nvCxnSpPr>
          <p:spPr>
            <a:xfrm>
              <a:off x="14068966" y="8442219"/>
              <a:ext cx="206292" cy="0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142" name="Straight Connector 2141">
              <a:extLst>
                <a:ext uri="{FF2B5EF4-FFF2-40B4-BE49-F238E27FC236}">
                  <a16:creationId xmlns:a16="http://schemas.microsoft.com/office/drawing/2014/main" id="{196137C1-7EA1-9D4F-9955-F79B87338831}"/>
                </a:ext>
              </a:extLst>
            </p:cNvPr>
            <p:cNvCxnSpPr>
              <a:stCxn id="2131" idx="2"/>
              <a:endCxn id="2132" idx="4"/>
            </p:cNvCxnSpPr>
            <p:nvPr/>
          </p:nvCxnSpPr>
          <p:spPr>
            <a:xfrm>
              <a:off x="13844912" y="8656257"/>
              <a:ext cx="984891" cy="6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143" name="Straight Connector 2142">
              <a:extLst>
                <a:ext uri="{FF2B5EF4-FFF2-40B4-BE49-F238E27FC236}">
                  <a16:creationId xmlns:a16="http://schemas.microsoft.com/office/drawing/2014/main" id="{A21212A7-002A-A951-DD3A-C381914F5077}"/>
                </a:ext>
              </a:extLst>
            </p:cNvPr>
            <p:cNvCxnSpPr>
              <a:stCxn id="2131" idx="4"/>
              <a:endCxn id="2132" idx="2"/>
            </p:cNvCxnSpPr>
            <p:nvPr/>
          </p:nvCxnSpPr>
          <p:spPr>
            <a:xfrm>
              <a:off x="13844912" y="9689803"/>
              <a:ext cx="984891" cy="6"/>
            </a:xfrm>
            <a:prstGeom prst="line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</p:grpSp>
      <p:sp>
        <p:nvSpPr>
          <p:cNvPr id="2144" name="Oval 2143">
            <a:extLst>
              <a:ext uri="{FF2B5EF4-FFF2-40B4-BE49-F238E27FC236}">
                <a16:creationId xmlns:a16="http://schemas.microsoft.com/office/drawing/2014/main" id="{8327418E-4D16-CCB1-944F-A9552715DDE4}"/>
              </a:ext>
            </a:extLst>
          </p:cNvPr>
          <p:cNvSpPr/>
          <p:nvPr/>
        </p:nvSpPr>
        <p:spPr>
          <a:xfrm>
            <a:off x="7579771" y="3963085"/>
            <a:ext cx="264220" cy="323377"/>
          </a:xfrm>
          <a:prstGeom prst="ellipse">
            <a:avLst/>
          </a:prstGeom>
          <a:gradFill rotWithShape="1">
            <a:gsLst>
              <a:gs pos="95420">
                <a:sysClr val="windowText" lastClr="000000">
                  <a:lumMod val="50000"/>
                  <a:lumOff val="50000"/>
                </a:sysClr>
              </a:gs>
              <a:gs pos="0">
                <a:sysClr val="window" lastClr="FFFFFF">
                  <a:lumMod val="75000"/>
                </a:sysClr>
              </a:gs>
              <a:gs pos="80000">
                <a:sysClr val="window" lastClr="FFFFFF">
                  <a:lumMod val="65000"/>
                </a:sysClr>
              </a:gs>
              <a:gs pos="100000">
                <a:sysClr val="windowText" lastClr="000000">
                  <a:lumMod val="75000"/>
                  <a:lumOff val="25000"/>
                </a:sys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19312" tIns="9656" rIns="19312" bIns="9656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0" name="Rectangle 2149">
            <a:extLst>
              <a:ext uri="{FF2B5EF4-FFF2-40B4-BE49-F238E27FC236}">
                <a16:creationId xmlns:a16="http://schemas.microsoft.com/office/drawing/2014/main" id="{057D1F36-547F-BA78-7F0F-1E5788CB4999}"/>
              </a:ext>
            </a:extLst>
          </p:cNvPr>
          <p:cNvSpPr/>
          <p:nvPr/>
        </p:nvSpPr>
        <p:spPr>
          <a:xfrm>
            <a:off x="9477929" y="3979997"/>
            <a:ext cx="88167" cy="328783"/>
          </a:xfrm>
          <a:prstGeom prst="rect">
            <a:avLst/>
          </a:prstGeom>
          <a:gradFill flip="none" rotWithShape="1">
            <a:gsLst>
              <a:gs pos="0">
                <a:srgbClr val="965040"/>
              </a:gs>
              <a:gs pos="23000">
                <a:srgbClr val="FF5050"/>
              </a:gs>
              <a:gs pos="69000">
                <a:srgbClr val="923522"/>
              </a:gs>
              <a:gs pos="97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19312" tIns="9656" rIns="19312" bIns="9656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1" name="Rectangle 2150">
            <a:extLst>
              <a:ext uri="{FF2B5EF4-FFF2-40B4-BE49-F238E27FC236}">
                <a16:creationId xmlns:a16="http://schemas.microsoft.com/office/drawing/2014/main" id="{6F240368-4AB6-99C7-3223-97834AFA0C69}"/>
              </a:ext>
            </a:extLst>
          </p:cNvPr>
          <p:cNvSpPr/>
          <p:nvPr/>
        </p:nvSpPr>
        <p:spPr>
          <a:xfrm>
            <a:off x="8649385" y="3951066"/>
            <a:ext cx="88167" cy="328783"/>
          </a:xfrm>
          <a:prstGeom prst="rect">
            <a:avLst/>
          </a:prstGeom>
          <a:gradFill flip="none" rotWithShape="1">
            <a:gsLst>
              <a:gs pos="0">
                <a:srgbClr val="965040"/>
              </a:gs>
              <a:gs pos="23000">
                <a:srgbClr val="FF5050"/>
              </a:gs>
              <a:gs pos="69000">
                <a:srgbClr val="923522"/>
              </a:gs>
              <a:gs pos="97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19312" tIns="9656" rIns="19312" bIns="9656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2" name="Rectangle 2151">
            <a:extLst>
              <a:ext uri="{FF2B5EF4-FFF2-40B4-BE49-F238E27FC236}">
                <a16:creationId xmlns:a16="http://schemas.microsoft.com/office/drawing/2014/main" id="{95E6FE86-C6CB-F757-5696-5F5E759B1D22}"/>
              </a:ext>
            </a:extLst>
          </p:cNvPr>
          <p:cNvSpPr/>
          <p:nvPr/>
        </p:nvSpPr>
        <p:spPr>
          <a:xfrm>
            <a:off x="8520628" y="3951158"/>
            <a:ext cx="88167" cy="328783"/>
          </a:xfrm>
          <a:prstGeom prst="rect">
            <a:avLst/>
          </a:prstGeom>
          <a:gradFill flip="none" rotWithShape="1">
            <a:gsLst>
              <a:gs pos="0">
                <a:srgbClr val="965040"/>
              </a:gs>
              <a:gs pos="23000">
                <a:srgbClr val="FF5050"/>
              </a:gs>
              <a:gs pos="69000">
                <a:srgbClr val="923522"/>
              </a:gs>
              <a:gs pos="97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19312" tIns="9656" rIns="19312" bIns="9656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60" name="Rectangle 2159">
            <a:extLst>
              <a:ext uri="{FF2B5EF4-FFF2-40B4-BE49-F238E27FC236}">
                <a16:creationId xmlns:a16="http://schemas.microsoft.com/office/drawing/2014/main" id="{0F365621-1348-3768-8AA3-AEDBB1D9E2DB}"/>
              </a:ext>
            </a:extLst>
          </p:cNvPr>
          <p:cNvSpPr/>
          <p:nvPr/>
        </p:nvSpPr>
        <p:spPr>
          <a:xfrm>
            <a:off x="6228172" y="3973250"/>
            <a:ext cx="314924" cy="280153"/>
          </a:xfrm>
          <a:prstGeom prst="rect">
            <a:avLst/>
          </a:prstGeom>
          <a:gradFill flip="none" rotWithShape="1">
            <a:gsLst>
              <a:gs pos="0">
                <a:srgbClr val="003088">
                  <a:lumMod val="89000"/>
                </a:srgbClr>
              </a:gs>
              <a:gs pos="23000">
                <a:srgbClr val="003088">
                  <a:lumMod val="89000"/>
                </a:srgbClr>
              </a:gs>
              <a:gs pos="69000">
                <a:srgbClr val="003088">
                  <a:lumMod val="75000"/>
                </a:srgbClr>
              </a:gs>
              <a:gs pos="97000">
                <a:srgbClr val="003088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19312" tIns="9656" rIns="19312" bIns="9656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61" name="Rounded Rectangle 448">
            <a:extLst>
              <a:ext uri="{FF2B5EF4-FFF2-40B4-BE49-F238E27FC236}">
                <a16:creationId xmlns:a16="http://schemas.microsoft.com/office/drawing/2014/main" id="{45464CBA-8EF1-2F51-F43A-07ADE65CC9D6}"/>
              </a:ext>
            </a:extLst>
          </p:cNvPr>
          <p:cNvSpPr/>
          <p:nvPr/>
        </p:nvSpPr>
        <p:spPr>
          <a:xfrm>
            <a:off x="5264045" y="3906397"/>
            <a:ext cx="146403" cy="36299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rgbClr val="1E5DF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63" name="Rounded Rectangle 448">
            <a:extLst>
              <a:ext uri="{FF2B5EF4-FFF2-40B4-BE49-F238E27FC236}">
                <a16:creationId xmlns:a16="http://schemas.microsoft.com/office/drawing/2014/main" id="{1F3CC92D-3C72-8302-78E3-B9DB3F9C6A02}"/>
              </a:ext>
            </a:extLst>
          </p:cNvPr>
          <p:cNvSpPr/>
          <p:nvPr/>
        </p:nvSpPr>
        <p:spPr>
          <a:xfrm>
            <a:off x="6742305" y="3933653"/>
            <a:ext cx="146403" cy="36299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rgbClr val="1E5DF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68" name="Rectangle 2167">
            <a:extLst>
              <a:ext uri="{FF2B5EF4-FFF2-40B4-BE49-F238E27FC236}">
                <a16:creationId xmlns:a16="http://schemas.microsoft.com/office/drawing/2014/main" id="{9952DE0C-A65A-7CD3-33A9-C593368C0212}"/>
              </a:ext>
            </a:extLst>
          </p:cNvPr>
          <p:cNvSpPr/>
          <p:nvPr/>
        </p:nvSpPr>
        <p:spPr>
          <a:xfrm rot="3863178">
            <a:off x="9193872" y="4336383"/>
            <a:ext cx="109368" cy="341311"/>
          </a:xfrm>
          <a:prstGeom prst="rect">
            <a:avLst/>
          </a:prstGeom>
          <a:gradFill flip="none" rotWithShape="1">
            <a:gsLst>
              <a:gs pos="0">
                <a:srgbClr val="965040"/>
              </a:gs>
              <a:gs pos="23000">
                <a:srgbClr val="FF5050"/>
              </a:gs>
              <a:gs pos="69000">
                <a:srgbClr val="923522"/>
              </a:gs>
              <a:gs pos="97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19312" tIns="9656" rIns="19312" bIns="9656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69" name="Rectangle 2168">
            <a:extLst>
              <a:ext uri="{FF2B5EF4-FFF2-40B4-BE49-F238E27FC236}">
                <a16:creationId xmlns:a16="http://schemas.microsoft.com/office/drawing/2014/main" id="{368FBEA4-30A0-002A-8A17-07E52C141E78}"/>
              </a:ext>
            </a:extLst>
          </p:cNvPr>
          <p:cNvSpPr/>
          <p:nvPr/>
        </p:nvSpPr>
        <p:spPr>
          <a:xfrm rot="3863178">
            <a:off x="9262601" y="4472350"/>
            <a:ext cx="109368" cy="341311"/>
          </a:xfrm>
          <a:prstGeom prst="rect">
            <a:avLst/>
          </a:prstGeom>
          <a:gradFill flip="none" rotWithShape="1">
            <a:gsLst>
              <a:gs pos="0">
                <a:srgbClr val="965040"/>
              </a:gs>
              <a:gs pos="23000">
                <a:srgbClr val="FF5050"/>
              </a:gs>
              <a:gs pos="69000">
                <a:srgbClr val="923522"/>
              </a:gs>
              <a:gs pos="97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19312" tIns="9656" rIns="19312" bIns="9656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75" name="Oval 2174">
            <a:extLst>
              <a:ext uri="{FF2B5EF4-FFF2-40B4-BE49-F238E27FC236}">
                <a16:creationId xmlns:a16="http://schemas.microsoft.com/office/drawing/2014/main" id="{1345BDE1-8F6F-CCA9-5D74-744D867A3840}"/>
              </a:ext>
            </a:extLst>
          </p:cNvPr>
          <p:cNvSpPr/>
          <p:nvPr/>
        </p:nvSpPr>
        <p:spPr>
          <a:xfrm>
            <a:off x="8129396" y="4003440"/>
            <a:ext cx="275826" cy="248784"/>
          </a:xfrm>
          <a:prstGeom prst="ellipse">
            <a:avLst/>
          </a:prstGeom>
          <a:gradFill flip="none" rotWithShape="1">
            <a:gsLst>
              <a:gs pos="0">
                <a:srgbClr val="FFC000">
                  <a:lumMod val="89000"/>
                </a:srgbClr>
              </a:gs>
              <a:gs pos="23000">
                <a:srgbClr val="FFC000">
                  <a:lumMod val="89000"/>
                </a:srgbClr>
              </a:gs>
              <a:gs pos="69000">
                <a:srgbClr val="FFC000">
                  <a:lumMod val="75000"/>
                </a:srgbClr>
              </a:gs>
              <a:gs pos="97000">
                <a:srgbClr val="FFC000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19312" tIns="9656" rIns="19312" bIns="9656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76" name="Group 2175">
            <a:extLst>
              <a:ext uri="{FF2B5EF4-FFF2-40B4-BE49-F238E27FC236}">
                <a16:creationId xmlns:a16="http://schemas.microsoft.com/office/drawing/2014/main" id="{FD47A912-D596-EB33-6371-4307BD3924F5}"/>
              </a:ext>
            </a:extLst>
          </p:cNvPr>
          <p:cNvGrpSpPr/>
          <p:nvPr/>
        </p:nvGrpSpPr>
        <p:grpSpPr>
          <a:xfrm rot="20285903">
            <a:off x="2581216" y="3609944"/>
            <a:ext cx="588333" cy="778851"/>
            <a:chOff x="3578083" y="2775476"/>
            <a:chExt cx="588333" cy="778851"/>
          </a:xfrm>
        </p:grpSpPr>
        <p:sp>
          <p:nvSpPr>
            <p:cNvPr id="2177" name="Freeform 361">
              <a:extLst>
                <a:ext uri="{FF2B5EF4-FFF2-40B4-BE49-F238E27FC236}">
                  <a16:creationId xmlns:a16="http://schemas.microsoft.com/office/drawing/2014/main" id="{F24F9269-442C-DD30-0906-FD1D8280BCEF}"/>
                </a:ext>
              </a:extLst>
            </p:cNvPr>
            <p:cNvSpPr/>
            <p:nvPr/>
          </p:nvSpPr>
          <p:spPr>
            <a:xfrm rot="10640975">
              <a:off x="3814531" y="3144624"/>
              <a:ext cx="351885" cy="409703"/>
            </a:xfrm>
            <a:custGeom>
              <a:avLst/>
              <a:gdLst>
                <a:gd name="connsiteX0" fmla="*/ 11084 w 853440"/>
                <a:gd name="connsiteY0" fmla="*/ 0 h 953193"/>
                <a:gd name="connsiteX1" fmla="*/ 188422 w 853440"/>
                <a:gd name="connsiteY1" fmla="*/ 22168 h 953193"/>
                <a:gd name="connsiteX2" fmla="*/ 360219 w 853440"/>
                <a:gd name="connsiteY2" fmla="*/ 83128 h 953193"/>
                <a:gd name="connsiteX3" fmla="*/ 543099 w 853440"/>
                <a:gd name="connsiteY3" fmla="*/ 193964 h 953193"/>
                <a:gd name="connsiteX4" fmla="*/ 676102 w 853440"/>
                <a:gd name="connsiteY4" fmla="*/ 326968 h 953193"/>
                <a:gd name="connsiteX5" fmla="*/ 809106 w 853440"/>
                <a:gd name="connsiteY5" fmla="*/ 509848 h 953193"/>
                <a:gd name="connsiteX6" fmla="*/ 853440 w 853440"/>
                <a:gd name="connsiteY6" fmla="*/ 692728 h 953193"/>
                <a:gd name="connsiteX7" fmla="*/ 315884 w 853440"/>
                <a:gd name="connsiteY7" fmla="*/ 953193 h 953193"/>
                <a:gd name="connsiteX8" fmla="*/ 254924 w 853440"/>
                <a:gd name="connsiteY8" fmla="*/ 864524 h 953193"/>
                <a:gd name="connsiteX9" fmla="*/ 205048 w 853440"/>
                <a:gd name="connsiteY9" fmla="*/ 836815 h 953193"/>
                <a:gd name="connsiteX10" fmla="*/ 127462 w 853440"/>
                <a:gd name="connsiteY10" fmla="*/ 798022 h 953193"/>
                <a:gd name="connsiteX11" fmla="*/ 0 w 853440"/>
                <a:gd name="connsiteY11" fmla="*/ 786939 h 953193"/>
                <a:gd name="connsiteX12" fmla="*/ 11084 w 853440"/>
                <a:gd name="connsiteY12" fmla="*/ 0 h 95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3440" h="953193">
                  <a:moveTo>
                    <a:pt x="11084" y="0"/>
                  </a:moveTo>
                  <a:lnTo>
                    <a:pt x="188422" y="22168"/>
                  </a:lnTo>
                  <a:lnTo>
                    <a:pt x="360219" y="83128"/>
                  </a:lnTo>
                  <a:lnTo>
                    <a:pt x="543099" y="193964"/>
                  </a:lnTo>
                  <a:lnTo>
                    <a:pt x="676102" y="326968"/>
                  </a:lnTo>
                  <a:lnTo>
                    <a:pt x="809106" y="509848"/>
                  </a:lnTo>
                  <a:lnTo>
                    <a:pt x="853440" y="692728"/>
                  </a:lnTo>
                  <a:lnTo>
                    <a:pt x="315884" y="953193"/>
                  </a:lnTo>
                  <a:lnTo>
                    <a:pt x="254924" y="864524"/>
                  </a:lnTo>
                  <a:lnTo>
                    <a:pt x="205048" y="836815"/>
                  </a:lnTo>
                  <a:lnTo>
                    <a:pt x="127462" y="798022"/>
                  </a:lnTo>
                  <a:lnTo>
                    <a:pt x="0" y="786939"/>
                  </a:lnTo>
                  <a:cubicBezTo>
                    <a:pt x="1847" y="524626"/>
                    <a:pt x="3695" y="262313"/>
                    <a:pt x="1108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E5DF8"/>
                </a:gs>
                <a:gs pos="80000">
                  <a:srgbClr val="1E5DF8">
                    <a:lumMod val="75000"/>
                  </a:srgbClr>
                </a:gs>
                <a:gs pos="100000">
                  <a:srgbClr val="1E5DF8">
                    <a:lumMod val="50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19312" tIns="9656" rIns="19312" bIns="9656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8" name="Rectangle 2177">
              <a:extLst>
                <a:ext uri="{FF2B5EF4-FFF2-40B4-BE49-F238E27FC236}">
                  <a16:creationId xmlns:a16="http://schemas.microsoft.com/office/drawing/2014/main" id="{6EDDC7A1-DCB4-6DE4-4D8E-B472D0A95EFD}"/>
                </a:ext>
              </a:extLst>
            </p:cNvPr>
            <p:cNvSpPr/>
            <p:nvPr/>
          </p:nvSpPr>
          <p:spPr>
            <a:xfrm rot="3805561">
              <a:off x="3669816" y="2683743"/>
              <a:ext cx="76040" cy="259506"/>
            </a:xfrm>
            <a:prstGeom prst="rect">
              <a:avLst/>
            </a:prstGeom>
            <a:gradFill flip="none" rotWithShape="1">
              <a:gsLst>
                <a:gs pos="0">
                  <a:srgbClr val="965040"/>
                </a:gs>
                <a:gs pos="23000">
                  <a:srgbClr val="FF5050"/>
                </a:gs>
                <a:gs pos="69000">
                  <a:srgbClr val="923522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19312" tIns="9656" rIns="19312" bIns="9656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9" name="Rectangle 2178">
              <a:extLst>
                <a:ext uri="{FF2B5EF4-FFF2-40B4-BE49-F238E27FC236}">
                  <a16:creationId xmlns:a16="http://schemas.microsoft.com/office/drawing/2014/main" id="{634B9680-8BD3-8B43-4174-CCD99FA9B3D6}"/>
                </a:ext>
              </a:extLst>
            </p:cNvPr>
            <p:cNvSpPr/>
            <p:nvPr/>
          </p:nvSpPr>
          <p:spPr>
            <a:xfrm rot="3805561">
              <a:off x="3724487" y="2785036"/>
              <a:ext cx="76040" cy="259506"/>
            </a:xfrm>
            <a:prstGeom prst="rect">
              <a:avLst/>
            </a:prstGeom>
            <a:gradFill flip="none" rotWithShape="1">
              <a:gsLst>
                <a:gs pos="0">
                  <a:srgbClr val="965040"/>
                </a:gs>
                <a:gs pos="23000">
                  <a:srgbClr val="FF5050"/>
                </a:gs>
                <a:gs pos="69000">
                  <a:srgbClr val="923522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19312" tIns="9656" rIns="19312" bIns="9656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0" name="Rectangle 2179">
              <a:extLst>
                <a:ext uri="{FF2B5EF4-FFF2-40B4-BE49-F238E27FC236}">
                  <a16:creationId xmlns:a16="http://schemas.microsoft.com/office/drawing/2014/main" id="{7CC700A1-E2CB-98B7-E430-D5554E144370}"/>
                </a:ext>
              </a:extLst>
            </p:cNvPr>
            <p:cNvSpPr/>
            <p:nvPr/>
          </p:nvSpPr>
          <p:spPr>
            <a:xfrm rot="3805561">
              <a:off x="3775718" y="2885642"/>
              <a:ext cx="76040" cy="259506"/>
            </a:xfrm>
            <a:prstGeom prst="rect">
              <a:avLst/>
            </a:prstGeom>
            <a:gradFill flip="none" rotWithShape="1">
              <a:gsLst>
                <a:gs pos="0">
                  <a:srgbClr val="965040"/>
                </a:gs>
                <a:gs pos="23000">
                  <a:srgbClr val="FF5050"/>
                </a:gs>
                <a:gs pos="69000">
                  <a:srgbClr val="923522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19312" tIns="9656" rIns="19312" bIns="9656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82" name="Rounded Rectangle 440">
            <a:extLst>
              <a:ext uri="{FF2B5EF4-FFF2-40B4-BE49-F238E27FC236}">
                <a16:creationId xmlns:a16="http://schemas.microsoft.com/office/drawing/2014/main" id="{11B930D8-17A0-4B8F-2BBB-D0ABA3D3042F}"/>
              </a:ext>
            </a:extLst>
          </p:cNvPr>
          <p:cNvSpPr/>
          <p:nvPr/>
        </p:nvSpPr>
        <p:spPr>
          <a:xfrm>
            <a:off x="7823935" y="4886018"/>
            <a:ext cx="920174" cy="565945"/>
          </a:xfrm>
          <a:prstGeom prst="roundRect">
            <a:avLst/>
          </a:prstGeom>
          <a:gradFill flip="none" rotWithShape="1">
            <a:gsLst>
              <a:gs pos="0">
                <a:srgbClr val="FFC000">
                  <a:lumMod val="89000"/>
                </a:srgbClr>
              </a:gs>
              <a:gs pos="23000">
                <a:srgbClr val="FFC000">
                  <a:lumMod val="89000"/>
                </a:srgbClr>
              </a:gs>
              <a:gs pos="69000">
                <a:srgbClr val="FFC000">
                  <a:lumMod val="75000"/>
                </a:srgbClr>
              </a:gs>
              <a:gs pos="97000">
                <a:srgbClr val="FFC000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diagnostic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85" name="Rounded Rectangle 440">
            <a:extLst>
              <a:ext uri="{FF2B5EF4-FFF2-40B4-BE49-F238E27FC236}">
                <a16:creationId xmlns:a16="http://schemas.microsoft.com/office/drawing/2014/main" id="{A5BC3A10-6CE3-9B81-0869-4F79BEC65572}"/>
              </a:ext>
            </a:extLst>
          </p:cNvPr>
          <p:cNvSpPr/>
          <p:nvPr/>
        </p:nvSpPr>
        <p:spPr>
          <a:xfrm>
            <a:off x="6185148" y="4877619"/>
            <a:ext cx="1025953" cy="55951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RF TDC</a:t>
            </a:r>
            <a:endParaRPr kumimoji="0" lang="en-US" sz="1600" b="0" i="0" u="non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86" name="Straight Arrow Connector 2185">
            <a:extLst>
              <a:ext uri="{FF2B5EF4-FFF2-40B4-BE49-F238E27FC236}">
                <a16:creationId xmlns:a16="http://schemas.microsoft.com/office/drawing/2014/main" id="{5AAAA5C6-2DD1-CC68-20E0-BB0584F00584}"/>
              </a:ext>
            </a:extLst>
          </p:cNvPr>
          <p:cNvCxnSpPr>
            <a:cxnSpLocks/>
            <a:stCxn id="2185" idx="0"/>
            <a:endCxn id="2160" idx="2"/>
          </p:cNvCxnSpPr>
          <p:nvPr/>
        </p:nvCxnSpPr>
        <p:spPr>
          <a:xfrm flipH="1" flipV="1">
            <a:off x="6385634" y="4253403"/>
            <a:ext cx="312491" cy="624216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187" name="Rounded Rectangle 440">
            <a:extLst>
              <a:ext uri="{FF2B5EF4-FFF2-40B4-BE49-F238E27FC236}">
                <a16:creationId xmlns:a16="http://schemas.microsoft.com/office/drawing/2014/main" id="{1C84B5E7-8E6F-9A1E-5DFB-9848A57349DD}"/>
              </a:ext>
            </a:extLst>
          </p:cNvPr>
          <p:cNvSpPr/>
          <p:nvPr/>
        </p:nvSpPr>
        <p:spPr>
          <a:xfrm>
            <a:off x="5118963" y="4862980"/>
            <a:ext cx="948419" cy="565945"/>
          </a:xfrm>
          <a:prstGeom prst="roundRect">
            <a:avLst/>
          </a:prstGeom>
          <a:gradFill flip="none" rotWithShape="1">
            <a:gsLst>
              <a:gs pos="0">
                <a:srgbClr val="FFC000">
                  <a:lumMod val="89000"/>
                </a:srgbClr>
              </a:gs>
              <a:gs pos="23000">
                <a:srgbClr val="FFC000">
                  <a:lumMod val="89000"/>
                </a:srgbClr>
              </a:gs>
              <a:gs pos="69000">
                <a:srgbClr val="FFC000">
                  <a:lumMod val="75000"/>
                </a:srgbClr>
              </a:gs>
              <a:gs pos="97000">
                <a:srgbClr val="FFC000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diagnostic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88" name="Arrow: Down 2187">
            <a:extLst>
              <a:ext uri="{FF2B5EF4-FFF2-40B4-BE49-F238E27FC236}">
                <a16:creationId xmlns:a16="http://schemas.microsoft.com/office/drawing/2014/main" id="{E6EA8980-DA3F-68B8-4070-D6F69F5B9805}"/>
              </a:ext>
            </a:extLst>
          </p:cNvPr>
          <p:cNvSpPr/>
          <p:nvPr/>
        </p:nvSpPr>
        <p:spPr>
          <a:xfrm rot="10800000">
            <a:off x="4841450" y="4157350"/>
            <a:ext cx="114851" cy="703335"/>
          </a:xfrm>
          <a:prstGeom prst="downArrow">
            <a:avLst>
              <a:gd name="adj1" fmla="val 29638"/>
              <a:gd name="adj2" fmla="val 235044"/>
            </a:avLst>
          </a:prstGeom>
          <a:gradFill>
            <a:gsLst>
              <a:gs pos="0">
                <a:srgbClr val="5B9BD5">
                  <a:lumMod val="75000"/>
                  <a:shade val="30000"/>
                  <a:satMod val="115000"/>
                </a:srgbClr>
              </a:gs>
              <a:gs pos="50000">
                <a:srgbClr val="5B9BD5">
                  <a:lumMod val="75000"/>
                  <a:shade val="67500"/>
                  <a:satMod val="115000"/>
                </a:srgbClr>
              </a:gs>
              <a:gs pos="100000">
                <a:srgbClr val="5B9BD5">
                  <a:lumMod val="75000"/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</a:gra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89" name="Arrow: Down 2188">
            <a:extLst>
              <a:ext uri="{FF2B5EF4-FFF2-40B4-BE49-F238E27FC236}">
                <a16:creationId xmlns:a16="http://schemas.microsoft.com/office/drawing/2014/main" id="{A13A2502-22AA-D2DB-D1F4-FDEB52137024}"/>
              </a:ext>
            </a:extLst>
          </p:cNvPr>
          <p:cNvSpPr/>
          <p:nvPr/>
        </p:nvSpPr>
        <p:spPr>
          <a:xfrm rot="12573170">
            <a:off x="4517600" y="4126254"/>
            <a:ext cx="130182" cy="780443"/>
          </a:xfrm>
          <a:prstGeom prst="downArrow">
            <a:avLst>
              <a:gd name="adj1" fmla="val 36218"/>
              <a:gd name="adj2" fmla="val 187478"/>
            </a:avLst>
          </a:prstGeom>
          <a:gradFill>
            <a:gsLst>
              <a:gs pos="0">
                <a:srgbClr val="5B9BD5">
                  <a:lumMod val="75000"/>
                  <a:shade val="30000"/>
                  <a:satMod val="115000"/>
                </a:srgbClr>
              </a:gs>
              <a:gs pos="50000">
                <a:srgbClr val="5B9BD5">
                  <a:lumMod val="75000"/>
                  <a:shade val="67500"/>
                  <a:satMod val="115000"/>
                </a:srgbClr>
              </a:gs>
              <a:gs pos="100000">
                <a:srgbClr val="5B9BD5">
                  <a:lumMod val="75000"/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</a:gra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90" name="Arrow: Down 2189">
            <a:extLst>
              <a:ext uri="{FF2B5EF4-FFF2-40B4-BE49-F238E27FC236}">
                <a16:creationId xmlns:a16="http://schemas.microsoft.com/office/drawing/2014/main" id="{8ABC93BE-FCB9-2D72-6F73-C3D22F016CE8}"/>
              </a:ext>
            </a:extLst>
          </p:cNvPr>
          <p:cNvSpPr/>
          <p:nvPr/>
        </p:nvSpPr>
        <p:spPr>
          <a:xfrm rot="10800000">
            <a:off x="4147144" y="4167854"/>
            <a:ext cx="114851" cy="703335"/>
          </a:xfrm>
          <a:prstGeom prst="downArrow">
            <a:avLst>
              <a:gd name="adj1" fmla="val 29638"/>
              <a:gd name="adj2" fmla="val 235044"/>
            </a:avLst>
          </a:prstGeom>
          <a:gradFill>
            <a:gsLst>
              <a:gs pos="0">
                <a:srgbClr val="5B9BD5">
                  <a:lumMod val="75000"/>
                  <a:shade val="30000"/>
                  <a:satMod val="115000"/>
                </a:srgbClr>
              </a:gs>
              <a:gs pos="50000">
                <a:srgbClr val="5B9BD5">
                  <a:lumMod val="75000"/>
                  <a:shade val="67500"/>
                  <a:satMod val="115000"/>
                </a:srgbClr>
              </a:gs>
              <a:gs pos="100000">
                <a:srgbClr val="5B9BD5">
                  <a:lumMod val="75000"/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</a:gra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91" name="Arrow: Down 2190">
            <a:extLst>
              <a:ext uri="{FF2B5EF4-FFF2-40B4-BE49-F238E27FC236}">
                <a16:creationId xmlns:a16="http://schemas.microsoft.com/office/drawing/2014/main" id="{7E4D9C63-E096-B393-3F22-F32769F0BC83}"/>
              </a:ext>
            </a:extLst>
          </p:cNvPr>
          <p:cNvSpPr/>
          <p:nvPr/>
        </p:nvSpPr>
        <p:spPr>
          <a:xfrm rot="10800000">
            <a:off x="2272280" y="4114873"/>
            <a:ext cx="122928" cy="756316"/>
          </a:xfrm>
          <a:prstGeom prst="downArrow">
            <a:avLst>
              <a:gd name="adj1" fmla="val 29638"/>
              <a:gd name="adj2" fmla="val 235044"/>
            </a:avLst>
          </a:prstGeom>
          <a:gradFill>
            <a:gsLst>
              <a:gs pos="0">
                <a:srgbClr val="5B9BD5">
                  <a:lumMod val="75000"/>
                  <a:shade val="30000"/>
                  <a:satMod val="115000"/>
                </a:srgbClr>
              </a:gs>
              <a:gs pos="50000">
                <a:srgbClr val="5B9BD5">
                  <a:lumMod val="75000"/>
                  <a:shade val="67500"/>
                  <a:satMod val="115000"/>
                </a:srgbClr>
              </a:gs>
              <a:gs pos="100000">
                <a:srgbClr val="5B9BD5">
                  <a:lumMod val="75000"/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</a:gra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92" name="Arrow: Down 2191">
            <a:extLst>
              <a:ext uri="{FF2B5EF4-FFF2-40B4-BE49-F238E27FC236}">
                <a16:creationId xmlns:a16="http://schemas.microsoft.com/office/drawing/2014/main" id="{19553D69-F531-69FD-635A-D68159001DC9}"/>
              </a:ext>
            </a:extLst>
          </p:cNvPr>
          <p:cNvSpPr/>
          <p:nvPr/>
        </p:nvSpPr>
        <p:spPr>
          <a:xfrm rot="16200000">
            <a:off x="2649623" y="3758761"/>
            <a:ext cx="114851" cy="703335"/>
          </a:xfrm>
          <a:prstGeom prst="downArrow">
            <a:avLst>
              <a:gd name="adj1" fmla="val 29638"/>
              <a:gd name="adj2" fmla="val 235044"/>
            </a:avLst>
          </a:prstGeom>
          <a:gradFill>
            <a:gsLst>
              <a:gs pos="0">
                <a:srgbClr val="5B9BD5">
                  <a:lumMod val="75000"/>
                  <a:shade val="30000"/>
                  <a:satMod val="115000"/>
                </a:srgbClr>
              </a:gs>
              <a:gs pos="50000">
                <a:srgbClr val="5B9BD5">
                  <a:lumMod val="75000"/>
                  <a:shade val="67500"/>
                  <a:satMod val="115000"/>
                </a:srgbClr>
              </a:gs>
              <a:gs pos="100000">
                <a:srgbClr val="5B9BD5">
                  <a:lumMod val="75000"/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</a:gra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93" name="TextBox 2192">
            <a:extLst>
              <a:ext uri="{FF2B5EF4-FFF2-40B4-BE49-F238E27FC236}">
                <a16:creationId xmlns:a16="http://schemas.microsoft.com/office/drawing/2014/main" id="{00823A6C-013E-1505-F328-9EB77065F5B2}"/>
              </a:ext>
            </a:extLst>
          </p:cNvPr>
          <p:cNvSpPr txBox="1"/>
          <p:nvPr/>
        </p:nvSpPr>
        <p:spPr>
          <a:xfrm>
            <a:off x="1872309" y="3102891"/>
            <a:ext cx="8700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prstClr val="black"/>
                </a:solidFill>
                <a:latin typeface="Calibri" panose="020F0502020204030204"/>
              </a:rPr>
              <a:t>Electrons </a:t>
            </a:r>
            <a:r>
              <a:rPr lang="en-GB" sz="1100">
                <a:solidFill>
                  <a:schemeClr val="accent4">
                    <a:lumMod val="50000"/>
                  </a:schemeClr>
                </a:solidFill>
                <a:latin typeface="Calibri" panose="020F0502020204030204"/>
              </a:rPr>
              <a:t>from</a:t>
            </a:r>
            <a:r>
              <a:rPr lang="en-GB" sz="1100">
                <a:solidFill>
                  <a:prstClr val="black"/>
                </a:solidFill>
                <a:latin typeface="Calibri" panose="020F0502020204030204"/>
              </a:rPr>
              <a:t> source</a:t>
            </a:r>
          </a:p>
        </p:txBody>
      </p:sp>
      <p:cxnSp>
        <p:nvCxnSpPr>
          <p:cNvPr id="2194" name="Straight Arrow Connector 2193">
            <a:extLst>
              <a:ext uri="{FF2B5EF4-FFF2-40B4-BE49-F238E27FC236}">
                <a16:creationId xmlns:a16="http://schemas.microsoft.com/office/drawing/2014/main" id="{297F34F5-D8EB-FF6B-F30C-7FEBE4CB1904}"/>
              </a:ext>
            </a:extLst>
          </p:cNvPr>
          <p:cNvCxnSpPr>
            <a:cxnSpLocks/>
          </p:cNvCxnSpPr>
          <p:nvPr/>
        </p:nvCxnSpPr>
        <p:spPr>
          <a:xfrm>
            <a:off x="2295832" y="3473360"/>
            <a:ext cx="174321" cy="151912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195" name="Arrow: Down 2194">
            <a:extLst>
              <a:ext uri="{FF2B5EF4-FFF2-40B4-BE49-F238E27FC236}">
                <a16:creationId xmlns:a16="http://schemas.microsoft.com/office/drawing/2014/main" id="{C1FC8359-98C4-4A06-422E-6B11CDBFE8B3}"/>
              </a:ext>
            </a:extLst>
          </p:cNvPr>
          <p:cNvSpPr/>
          <p:nvPr/>
        </p:nvSpPr>
        <p:spPr>
          <a:xfrm rot="8500697">
            <a:off x="5196665" y="4041270"/>
            <a:ext cx="134581" cy="912897"/>
          </a:xfrm>
          <a:prstGeom prst="downArrow">
            <a:avLst>
              <a:gd name="adj1" fmla="val 29638"/>
              <a:gd name="adj2" fmla="val 235044"/>
            </a:avLst>
          </a:prstGeom>
          <a:solidFill>
            <a:srgbClr val="C0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96" name="Arrow: Down 2195">
            <a:extLst>
              <a:ext uri="{FF2B5EF4-FFF2-40B4-BE49-F238E27FC236}">
                <a16:creationId xmlns:a16="http://schemas.microsoft.com/office/drawing/2014/main" id="{F4A1B37F-3DBD-CC5C-A0B8-5EBD4A0484D6}"/>
              </a:ext>
            </a:extLst>
          </p:cNvPr>
          <p:cNvSpPr/>
          <p:nvPr/>
        </p:nvSpPr>
        <p:spPr>
          <a:xfrm rot="10800000">
            <a:off x="8216283" y="4160348"/>
            <a:ext cx="114851" cy="703335"/>
          </a:xfrm>
          <a:prstGeom prst="downArrow">
            <a:avLst>
              <a:gd name="adj1" fmla="val 29638"/>
              <a:gd name="adj2" fmla="val 235044"/>
            </a:avLst>
          </a:prstGeom>
          <a:solidFill>
            <a:srgbClr val="C0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97" name="Rectangle: Rounded Corners 2196">
            <a:extLst>
              <a:ext uri="{FF2B5EF4-FFF2-40B4-BE49-F238E27FC236}">
                <a16:creationId xmlns:a16="http://schemas.microsoft.com/office/drawing/2014/main" id="{E1DFD8E3-6820-74F4-C327-76DE58DAEC44}"/>
              </a:ext>
            </a:extLst>
          </p:cNvPr>
          <p:cNvSpPr/>
          <p:nvPr/>
        </p:nvSpPr>
        <p:spPr>
          <a:xfrm>
            <a:off x="4034286" y="1497533"/>
            <a:ext cx="1973992" cy="1093550"/>
          </a:xfrm>
          <a:prstGeom prst="roundRect">
            <a:avLst/>
          </a:prstGeom>
          <a:gradFill flip="none" rotWithShape="1">
            <a:gsLst>
              <a:gs pos="0">
                <a:srgbClr val="ED7D31">
                  <a:lumMod val="40000"/>
                  <a:lumOff val="60000"/>
                </a:srgbClr>
              </a:gs>
              <a:gs pos="46000">
                <a:srgbClr val="ED7D31">
                  <a:lumMod val="95000"/>
                  <a:lumOff val="5000"/>
                </a:srgbClr>
              </a:gs>
              <a:gs pos="100000">
                <a:srgbClr val="ED7D31">
                  <a:lumMod val="60000"/>
                </a:srgbClr>
              </a:gs>
            </a:gsLst>
            <a:path path="circle">
              <a:fillToRect l="50000" t="130000" r="50000" b="-30000"/>
            </a:path>
            <a:tileRect/>
          </a:gra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Interchangeable sample chambers</a:t>
            </a:r>
          </a:p>
        </p:txBody>
      </p:sp>
      <p:sp>
        <p:nvSpPr>
          <p:cNvPr id="2202" name="Rectangle 2201">
            <a:extLst>
              <a:ext uri="{FF2B5EF4-FFF2-40B4-BE49-F238E27FC236}">
                <a16:creationId xmlns:a16="http://schemas.microsoft.com/office/drawing/2014/main" id="{E4D1ABF1-DCE0-7368-EDA4-40AFF261F629}"/>
              </a:ext>
            </a:extLst>
          </p:cNvPr>
          <p:cNvSpPr/>
          <p:nvPr/>
        </p:nvSpPr>
        <p:spPr>
          <a:xfrm>
            <a:off x="9609089" y="3976190"/>
            <a:ext cx="88167" cy="328783"/>
          </a:xfrm>
          <a:prstGeom prst="rect">
            <a:avLst/>
          </a:prstGeom>
          <a:gradFill flip="none" rotWithShape="1">
            <a:gsLst>
              <a:gs pos="0">
                <a:srgbClr val="965040"/>
              </a:gs>
              <a:gs pos="23000">
                <a:srgbClr val="FF5050"/>
              </a:gs>
              <a:gs pos="69000">
                <a:srgbClr val="923522"/>
              </a:gs>
              <a:gs pos="97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19312" tIns="9656" rIns="19312" bIns="9656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12" name="Group 2211">
            <a:extLst>
              <a:ext uri="{FF2B5EF4-FFF2-40B4-BE49-F238E27FC236}">
                <a16:creationId xmlns:a16="http://schemas.microsoft.com/office/drawing/2014/main" id="{0DA60BA6-3D29-DF00-82CE-9113633AE32E}"/>
              </a:ext>
            </a:extLst>
          </p:cNvPr>
          <p:cNvGrpSpPr/>
          <p:nvPr/>
        </p:nvGrpSpPr>
        <p:grpSpPr>
          <a:xfrm>
            <a:off x="10572866" y="3853740"/>
            <a:ext cx="1501890" cy="944228"/>
            <a:chOff x="10573879" y="3666106"/>
            <a:chExt cx="1501890" cy="944228"/>
          </a:xfrm>
        </p:grpSpPr>
        <p:sp>
          <p:nvSpPr>
            <p:cNvPr id="2204" name="Rectangle: Rounded Corners 2203">
              <a:extLst>
                <a:ext uri="{FF2B5EF4-FFF2-40B4-BE49-F238E27FC236}">
                  <a16:creationId xmlns:a16="http://schemas.microsoft.com/office/drawing/2014/main" id="{40D0DE58-FBC7-4E73-4F44-CBDE6329BAE4}"/>
                </a:ext>
              </a:extLst>
            </p:cNvPr>
            <p:cNvSpPr/>
            <p:nvPr/>
          </p:nvSpPr>
          <p:spPr>
            <a:xfrm>
              <a:off x="10573879" y="3666106"/>
              <a:ext cx="1501890" cy="944228"/>
            </a:xfrm>
            <a:prstGeom prst="roundRect">
              <a:avLst/>
            </a:prstGeom>
            <a:solidFill>
              <a:schemeClr val="bg1"/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00" name="Rectangle 2199">
              <a:extLst>
                <a:ext uri="{FF2B5EF4-FFF2-40B4-BE49-F238E27FC236}">
                  <a16:creationId xmlns:a16="http://schemas.microsoft.com/office/drawing/2014/main" id="{C01C9F33-1342-FA01-B27B-4899EFA6D4CF}"/>
                </a:ext>
              </a:extLst>
            </p:cNvPr>
            <p:cNvSpPr/>
            <p:nvPr/>
          </p:nvSpPr>
          <p:spPr>
            <a:xfrm>
              <a:off x="10695156" y="4214301"/>
              <a:ext cx="88167" cy="328783"/>
            </a:xfrm>
            <a:prstGeom prst="rect">
              <a:avLst/>
            </a:prstGeom>
            <a:gradFill flip="none" rotWithShape="1">
              <a:gsLst>
                <a:gs pos="0">
                  <a:srgbClr val="965040"/>
                </a:gs>
                <a:gs pos="23000">
                  <a:srgbClr val="FF5050"/>
                </a:gs>
                <a:gs pos="69000">
                  <a:srgbClr val="923522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19312" tIns="9656" rIns="19312" bIns="9656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1" name="TextBox 2200">
              <a:extLst>
                <a:ext uri="{FF2B5EF4-FFF2-40B4-BE49-F238E27FC236}">
                  <a16:creationId xmlns:a16="http://schemas.microsoft.com/office/drawing/2014/main" id="{97A5F2CB-4D28-0A3F-1EF2-A6F9F14085DE}"/>
                </a:ext>
              </a:extLst>
            </p:cNvPr>
            <p:cNvSpPr txBox="1"/>
            <p:nvPr/>
          </p:nvSpPr>
          <p:spPr>
            <a:xfrm>
              <a:off x="10770574" y="3754172"/>
              <a:ext cx="12218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>
                  <a:solidFill>
                    <a:schemeClr val="accent4">
                      <a:lumMod val="75000"/>
                    </a:schemeClr>
                  </a:solidFill>
                </a:rPr>
                <a:t>Solenoidal lens</a:t>
              </a:r>
            </a:p>
          </p:txBody>
        </p:sp>
        <p:sp>
          <p:nvSpPr>
            <p:cNvPr id="2203" name="TextBox 2202">
              <a:extLst>
                <a:ext uri="{FF2B5EF4-FFF2-40B4-BE49-F238E27FC236}">
                  <a16:creationId xmlns:a16="http://schemas.microsoft.com/office/drawing/2014/main" id="{0990171C-8CAE-31F7-4A50-6AC1D81B6C6C}"/>
                </a:ext>
              </a:extLst>
            </p:cNvPr>
            <p:cNvSpPr txBox="1"/>
            <p:nvPr/>
          </p:nvSpPr>
          <p:spPr>
            <a:xfrm>
              <a:off x="10765357" y="4248608"/>
              <a:ext cx="9845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>
                  <a:solidFill>
                    <a:schemeClr val="accent4">
                      <a:lumMod val="75000"/>
                    </a:schemeClr>
                  </a:solidFill>
                </a:rPr>
                <a:t>Quadrupole</a:t>
              </a:r>
            </a:p>
          </p:txBody>
        </p:sp>
      </p:grpSp>
      <p:sp>
        <p:nvSpPr>
          <p:cNvPr id="2206" name="Content Placeholder 2">
            <a:extLst>
              <a:ext uri="{FF2B5EF4-FFF2-40B4-BE49-F238E27FC236}">
                <a16:creationId xmlns:a16="http://schemas.microsoft.com/office/drawing/2014/main" id="{5FCC11EB-7931-E79B-AE1E-AF9582BA41C2}"/>
              </a:ext>
            </a:extLst>
          </p:cNvPr>
          <p:cNvSpPr txBox="1">
            <a:spLocks/>
          </p:cNvSpPr>
          <p:nvPr/>
        </p:nvSpPr>
        <p:spPr>
          <a:xfrm>
            <a:off x="1069411" y="5477557"/>
            <a:ext cx="4194544" cy="857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sz="1800"/>
              <a:t>Large variety of pump laser wavelengths/energies/durations</a:t>
            </a:r>
          </a:p>
        </p:txBody>
      </p:sp>
      <p:cxnSp>
        <p:nvCxnSpPr>
          <p:cNvPr id="2209" name="Straight Arrow Connector 2208">
            <a:extLst>
              <a:ext uri="{FF2B5EF4-FFF2-40B4-BE49-F238E27FC236}">
                <a16:creationId xmlns:a16="http://schemas.microsoft.com/office/drawing/2014/main" id="{3C1B5FEA-D12D-1D7F-9E64-ABA3287B56AB}"/>
              </a:ext>
            </a:extLst>
          </p:cNvPr>
          <p:cNvCxnSpPr>
            <a:cxnSpLocks/>
            <a:endCxn id="2144" idx="0"/>
          </p:cNvCxnSpPr>
          <p:nvPr/>
        </p:nvCxnSpPr>
        <p:spPr>
          <a:xfrm flipH="1">
            <a:off x="7711881" y="2710669"/>
            <a:ext cx="44483" cy="1252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1" name="Content Placeholder 2">
            <a:extLst>
              <a:ext uri="{FF2B5EF4-FFF2-40B4-BE49-F238E27FC236}">
                <a16:creationId xmlns:a16="http://schemas.microsoft.com/office/drawing/2014/main" id="{BBB600AC-A62D-BA3C-FE4B-B0E411B72532}"/>
              </a:ext>
            </a:extLst>
          </p:cNvPr>
          <p:cNvSpPr txBox="1">
            <a:spLocks/>
          </p:cNvSpPr>
          <p:nvPr/>
        </p:nvSpPr>
        <p:spPr>
          <a:xfrm>
            <a:off x="3407774" y="3144695"/>
            <a:ext cx="814577" cy="857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GB" sz="1400"/>
              <a:t>Final focus  lenses</a:t>
            </a:r>
          </a:p>
        </p:txBody>
      </p:sp>
      <p:sp>
        <p:nvSpPr>
          <p:cNvPr id="2162" name="Rounded Rectangle 448">
            <a:extLst>
              <a:ext uri="{FF2B5EF4-FFF2-40B4-BE49-F238E27FC236}">
                <a16:creationId xmlns:a16="http://schemas.microsoft.com/office/drawing/2014/main" id="{1E2A67AC-A38F-772D-10AD-BBE8A9F1C219}"/>
              </a:ext>
            </a:extLst>
          </p:cNvPr>
          <p:cNvSpPr/>
          <p:nvPr/>
        </p:nvSpPr>
        <p:spPr>
          <a:xfrm>
            <a:off x="5864781" y="3930057"/>
            <a:ext cx="146403" cy="36299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rgbClr val="1E5DF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64" name="Rounded Rectangle 448">
            <a:extLst>
              <a:ext uri="{FF2B5EF4-FFF2-40B4-BE49-F238E27FC236}">
                <a16:creationId xmlns:a16="http://schemas.microsoft.com/office/drawing/2014/main" id="{B51A857C-3DCC-7435-1731-53B750CCA748}"/>
              </a:ext>
            </a:extLst>
          </p:cNvPr>
          <p:cNvSpPr/>
          <p:nvPr/>
        </p:nvSpPr>
        <p:spPr>
          <a:xfrm>
            <a:off x="7352032" y="3940708"/>
            <a:ext cx="146403" cy="36299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rgbClr val="1E5DF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67" name="Rounded Rectangle 448">
            <a:extLst>
              <a:ext uri="{FF2B5EF4-FFF2-40B4-BE49-F238E27FC236}">
                <a16:creationId xmlns:a16="http://schemas.microsoft.com/office/drawing/2014/main" id="{8058B4E2-6816-D370-0BE0-68BE8E3E22F5}"/>
              </a:ext>
            </a:extLst>
          </p:cNvPr>
          <p:cNvSpPr/>
          <p:nvPr/>
        </p:nvSpPr>
        <p:spPr>
          <a:xfrm>
            <a:off x="7921633" y="3957606"/>
            <a:ext cx="146403" cy="36299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rgbClr val="1E5DF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448">
            <a:extLst>
              <a:ext uri="{FF2B5EF4-FFF2-40B4-BE49-F238E27FC236}">
                <a16:creationId xmlns:a16="http://schemas.microsoft.com/office/drawing/2014/main" id="{AFCAAB30-A241-F530-FC60-B02FB2426278}"/>
              </a:ext>
            </a:extLst>
          </p:cNvPr>
          <p:cNvSpPr/>
          <p:nvPr/>
        </p:nvSpPr>
        <p:spPr>
          <a:xfrm>
            <a:off x="10665024" y="3932021"/>
            <a:ext cx="146403" cy="36299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rgbClr val="1E5DF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6FE70D-6A6D-8B1C-17B8-1601F9E7E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5062" y="6497552"/>
            <a:ext cx="4114800" cy="365125"/>
          </a:xfrm>
        </p:spPr>
        <p:txBody>
          <a:bodyPr/>
          <a:lstStyle/>
          <a:p>
            <a:r>
              <a:rPr lang="en-US"/>
              <a:t>Julian McKenzie, Physics &amp; Applications of High Brightness Beams, San Sebastian, 21/06/2023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A5326-F259-72E7-65CB-023470450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18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063" y="306502"/>
            <a:ext cx="7662328" cy="641497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15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66965" y="3513988"/>
            <a:ext cx="645459" cy="141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hord 10"/>
          <p:cNvSpPr/>
          <p:nvPr/>
        </p:nvSpPr>
        <p:spPr>
          <a:xfrm rot="15184705">
            <a:off x="7495045" y="1697673"/>
            <a:ext cx="1972236" cy="5755341"/>
          </a:xfrm>
          <a:prstGeom prst="chord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088297" y="3976481"/>
            <a:ext cx="3388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Microscopy/</a:t>
            </a:r>
          </a:p>
          <a:p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 line</a:t>
            </a:r>
          </a:p>
        </p:txBody>
      </p:sp>
      <p:sp>
        <p:nvSpPr>
          <p:cNvPr id="12" name="Chord 11"/>
          <p:cNvSpPr/>
          <p:nvPr/>
        </p:nvSpPr>
        <p:spPr>
          <a:xfrm rot="4627459">
            <a:off x="4851592" y="-1685906"/>
            <a:ext cx="1972236" cy="5755341"/>
          </a:xfrm>
          <a:prstGeom prst="chord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4837902" y="581604"/>
            <a:ext cx="22192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Ultrafast diffraction line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7BB1F1-FB5D-7D17-3220-E9136479FAC9}"/>
              </a:ext>
            </a:extLst>
          </p:cNvPr>
          <p:cNvSpPr txBox="1"/>
          <p:nvPr/>
        </p:nvSpPr>
        <p:spPr>
          <a:xfrm>
            <a:off x="306859" y="5129761"/>
            <a:ext cx="261699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chemeClr val="accent1">
                    <a:lumMod val="50000"/>
                  </a:schemeClr>
                </a:solidFill>
              </a:rPr>
              <a:t>S-band photoinjector</a:t>
            </a:r>
            <a:br>
              <a:rPr lang="en-GB" sz="2800" b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2400">
                <a:solidFill>
                  <a:schemeClr val="bg1">
                    <a:lumMod val="50000"/>
                  </a:schemeClr>
                </a:solidFill>
              </a:rPr>
              <a:t>4 MeV</a:t>
            </a:r>
          </a:p>
          <a:p>
            <a:r>
              <a:rPr lang="en-GB" sz="1600">
                <a:solidFill>
                  <a:schemeClr val="bg1">
                    <a:lumMod val="50000"/>
                  </a:schemeClr>
                </a:solidFill>
              </a:rPr>
              <a:t>10s nm rad emittance</a:t>
            </a:r>
          </a:p>
        </p:txBody>
      </p:sp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8A302BCB-97FF-FE10-C141-321C88CD73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1" t="52570" r="36456" b="27982"/>
          <a:stretch/>
        </p:blipFill>
        <p:spPr>
          <a:xfrm>
            <a:off x="4837902" y="5532544"/>
            <a:ext cx="630866" cy="12475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E782EA-F2CB-55B1-30EF-771F156A73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878" y="6139761"/>
            <a:ext cx="1769728" cy="4331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95D0C9-2E21-2E8E-F565-515FEB3D04AA}"/>
              </a:ext>
            </a:extLst>
          </p:cNvPr>
          <p:cNvSpPr txBox="1"/>
          <p:nvPr/>
        </p:nvSpPr>
        <p:spPr>
          <a:xfrm>
            <a:off x="6914379" y="5372609"/>
            <a:ext cx="3133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err="1">
                <a:solidFill>
                  <a:schemeClr val="bg2">
                    <a:lumMod val="50000"/>
                  </a:schemeClr>
                </a:solidFill>
              </a:rPr>
              <a:t>ps</a:t>
            </a:r>
            <a:r>
              <a:rPr lang="en-GB">
                <a:solidFill>
                  <a:schemeClr val="bg2">
                    <a:lumMod val="65000"/>
                  </a:schemeClr>
                </a:solidFill>
              </a:rPr>
              <a:t> </a:t>
            </a:r>
            <a:r>
              <a:rPr lang="en-GB">
                <a:solidFill>
                  <a:schemeClr val="bg2">
                    <a:lumMod val="50000"/>
                  </a:schemeClr>
                </a:solidFill>
              </a:rPr>
              <a:t>scale</a:t>
            </a:r>
          </a:p>
          <a:p>
            <a:pPr algn="r"/>
            <a:r>
              <a:rPr lang="en-GB">
                <a:solidFill>
                  <a:schemeClr val="bg2">
                    <a:lumMod val="50000"/>
                  </a:schemeClr>
                </a:solidFill>
              </a:rPr>
              <a:t>200fC </a:t>
            </a:r>
            <a:r>
              <a:rPr lang="en-GB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- 20pC</a:t>
            </a:r>
          </a:p>
          <a:p>
            <a:pPr algn="r"/>
            <a:r>
              <a:rPr lang="en-GB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Stroboscopic + Single-shot</a:t>
            </a:r>
            <a:endParaRPr lang="en-GB">
              <a:solidFill>
                <a:schemeClr val="bg2">
                  <a:lumMod val="50000"/>
                </a:schemeClr>
              </a:solidFill>
            </a:endParaRPr>
          </a:p>
          <a:p>
            <a:pPr algn="r"/>
            <a:endParaRPr lang="en-GB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998FFE-378A-EC2C-3EC9-EB3488477970}"/>
              </a:ext>
            </a:extLst>
          </p:cNvPr>
          <p:cNvSpPr txBox="1"/>
          <p:nvPr/>
        </p:nvSpPr>
        <p:spPr>
          <a:xfrm>
            <a:off x="2132573" y="2311320"/>
            <a:ext cx="3133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2">
                    <a:lumMod val="50000"/>
                  </a:schemeClr>
                </a:solidFill>
              </a:rPr>
              <a:t>10-100s </a:t>
            </a:r>
            <a:r>
              <a:rPr lang="en-GB" b="1">
                <a:solidFill>
                  <a:schemeClr val="bg2">
                    <a:lumMod val="50000"/>
                  </a:schemeClr>
                </a:solidFill>
              </a:rPr>
              <a:t>fs</a:t>
            </a:r>
            <a:r>
              <a:rPr lang="en-GB">
                <a:solidFill>
                  <a:schemeClr val="bg2">
                    <a:lumMod val="50000"/>
                  </a:schemeClr>
                </a:solidFill>
              </a:rPr>
              <a:t> scale</a:t>
            </a:r>
          </a:p>
          <a:p>
            <a:r>
              <a:rPr lang="en-GB">
                <a:solidFill>
                  <a:schemeClr val="bg2">
                    <a:lumMod val="50000"/>
                  </a:schemeClr>
                </a:solidFill>
              </a:rPr>
              <a:t>Up to 400 </a:t>
            </a:r>
            <a:r>
              <a:rPr lang="en-GB" err="1">
                <a:solidFill>
                  <a:schemeClr val="bg2">
                    <a:lumMod val="50000"/>
                  </a:schemeClr>
                </a:solidFill>
              </a:rPr>
              <a:t>fC</a:t>
            </a:r>
            <a:endParaRPr lang="en-GB">
              <a:solidFill>
                <a:schemeClr val="bg2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r>
              <a:rPr lang="en-GB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Stroboscopic + Single-shot</a:t>
            </a:r>
            <a:endParaRPr lang="en-GB">
              <a:solidFill>
                <a:schemeClr val="bg2">
                  <a:lumMod val="50000"/>
                </a:schemeClr>
              </a:solidFill>
            </a:endParaRPr>
          </a:p>
          <a:p>
            <a:endParaRPr lang="en-GB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A26464E-8B75-5BC8-577A-11B850C9B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22" y="581604"/>
            <a:ext cx="2841858" cy="1325563"/>
          </a:xfrm>
        </p:spPr>
        <p:txBody>
          <a:bodyPr>
            <a:normAutofit fontScale="90000"/>
          </a:bodyPr>
          <a:lstStyle/>
          <a:p>
            <a:r>
              <a:rPr lang="en-GB"/>
              <a:t>Concept</a:t>
            </a:r>
            <a:br>
              <a:rPr lang="en-GB"/>
            </a:br>
            <a:r>
              <a:rPr lang="en-GB"/>
              <a:t>Electron</a:t>
            </a:r>
            <a:br>
              <a:rPr lang="en-GB"/>
            </a:br>
            <a:r>
              <a:rPr lang="en-GB"/>
              <a:t>Beamline</a:t>
            </a:r>
            <a:br>
              <a:rPr lang="en-GB"/>
            </a:br>
            <a:r>
              <a:rPr lang="en-GB"/>
              <a:t>Layout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5590313-2783-60AE-4A33-6533C680C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32294" y="6429123"/>
            <a:ext cx="4114800" cy="365125"/>
          </a:xfrm>
        </p:spPr>
        <p:txBody>
          <a:bodyPr/>
          <a:lstStyle/>
          <a:p>
            <a:r>
              <a:rPr lang="en-US"/>
              <a:t>Julian McKenzie, Physics &amp; Applications of High Brightness Beams, San Sebastian, 21/06/2023</a:t>
            </a:r>
          </a:p>
        </p:txBody>
      </p:sp>
    </p:spTree>
    <p:extLst>
      <p:ext uri="{BB962C8B-B14F-4D97-AF65-F5344CB8AC3E}">
        <p14:creationId xmlns:p14="http://schemas.microsoft.com/office/powerpoint/2010/main" val="1966793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D0404-B5DD-B642-89F4-01695E7FC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High Brightness Beams Challenges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3BBB0-D390-A057-5750-27B359CC8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/>
              <a:t>Ultra-low emittance </a:t>
            </a:r>
            <a:r>
              <a:rPr lang="en-GB" sz="1900" i="1"/>
              <a:t>(nm-rad level)</a:t>
            </a:r>
          </a:p>
          <a:p>
            <a:r>
              <a:rPr lang="en-GB"/>
              <a:t>Ultrashort pulses </a:t>
            </a:r>
            <a:r>
              <a:rPr lang="en-GB" sz="1900" i="1"/>
              <a:t>(fs-scale)</a:t>
            </a:r>
          </a:p>
          <a:p>
            <a:r>
              <a:rPr lang="en-GB"/>
              <a:t>Low temporal + spatial jitter </a:t>
            </a:r>
            <a:r>
              <a:rPr lang="en-GB" sz="1900" i="1"/>
              <a:t>(fs-scale)</a:t>
            </a:r>
          </a:p>
          <a:p>
            <a:r>
              <a:rPr lang="en-GB"/>
              <a:t>Low energy beams:</a:t>
            </a:r>
          </a:p>
          <a:p>
            <a:pPr lvl="1"/>
            <a:r>
              <a:rPr lang="en-GB"/>
              <a:t>Non-relativistic ballistic/velocity effects</a:t>
            </a:r>
          </a:p>
          <a:p>
            <a:pPr lvl="1"/>
            <a:r>
              <a:rPr lang="en-GB"/>
              <a:t>Space-charge dominated beam transport</a:t>
            </a:r>
          </a:p>
          <a:p>
            <a:r>
              <a:rPr lang="en-GB"/>
              <a:t>Diagnostics of:</a:t>
            </a:r>
          </a:p>
          <a:p>
            <a:pPr lvl="1"/>
            <a:r>
              <a:rPr lang="en-GB"/>
              <a:t>Low charge bunches </a:t>
            </a:r>
            <a:r>
              <a:rPr lang="en-GB" sz="1900" i="1"/>
              <a:t>(</a:t>
            </a:r>
            <a:r>
              <a:rPr lang="en-GB" sz="1900" i="1" err="1"/>
              <a:t>fC</a:t>
            </a:r>
            <a:r>
              <a:rPr lang="en-GB" sz="1900" i="1"/>
              <a:t> level)</a:t>
            </a:r>
          </a:p>
          <a:p>
            <a:pPr lvl="1"/>
            <a:r>
              <a:rPr lang="en-GB"/>
              <a:t>Small transverse bunches </a:t>
            </a:r>
            <a:r>
              <a:rPr lang="en-GB" sz="1900" i="1"/>
              <a:t>(um-scale)</a:t>
            </a:r>
          </a:p>
          <a:p>
            <a:pPr lvl="1"/>
            <a:r>
              <a:rPr lang="en-GB"/>
              <a:t>Ultrashort bunches </a:t>
            </a:r>
            <a:r>
              <a:rPr lang="en-GB" sz="1900" i="1"/>
              <a:t>(fs-scale)</a:t>
            </a:r>
            <a:endParaRPr lang="en-GB" sz="1700" i="1"/>
          </a:p>
          <a:p>
            <a:r>
              <a:rPr lang="en-GB"/>
              <a:t>Minimise dark current </a:t>
            </a:r>
            <a:r>
              <a:rPr lang="en-GB" sz="1900" i="1"/>
              <a:t>(high signal-to-noise ratio)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1BB375-C6EF-9300-93F2-44D3F6635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EE1FB-7FA5-2A5B-DD7D-5B25F3DA3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Julian McKenzie, Physics &amp; Applications of High Brightness Beams, San Sebastian, 21/06/2023</a:t>
            </a:r>
          </a:p>
        </p:txBody>
      </p:sp>
    </p:spTree>
    <p:extLst>
      <p:ext uri="{BB962C8B-B14F-4D97-AF65-F5344CB8AC3E}">
        <p14:creationId xmlns:p14="http://schemas.microsoft.com/office/powerpoint/2010/main" val="4127947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A319C1-607B-DDD2-CFCF-D0AE9E2DF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59" y="54274"/>
            <a:ext cx="9461812" cy="68037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B89331-609A-4E66-8F84-905FC8019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470" y="122256"/>
            <a:ext cx="10515600" cy="1325563"/>
          </a:xfrm>
        </p:spPr>
        <p:txBody>
          <a:bodyPr/>
          <a:lstStyle/>
          <a:p>
            <a:r>
              <a:rPr lang="en-GB"/>
              <a:t>Laser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83E9A-6510-6FE9-2159-4A813F56B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4459" y="1588073"/>
            <a:ext cx="3141330" cy="4351338"/>
          </a:xfrm>
        </p:spPr>
        <p:txBody>
          <a:bodyPr>
            <a:normAutofit/>
          </a:bodyPr>
          <a:lstStyle/>
          <a:p>
            <a:r>
              <a:rPr lang="en-GB" sz="2200"/>
              <a:t>Standard frequency conversions:</a:t>
            </a:r>
          </a:p>
          <a:p>
            <a:pPr lvl="1"/>
            <a:r>
              <a:rPr lang="en-GB" sz="1800"/>
              <a:t>200nm - 5um</a:t>
            </a:r>
          </a:p>
          <a:p>
            <a:pPr lvl="1"/>
            <a:r>
              <a:rPr lang="en-GB" sz="1800"/>
              <a:t>OPAs + harmonic generation</a:t>
            </a:r>
          </a:p>
          <a:p>
            <a:endParaRPr lang="en-GB"/>
          </a:p>
          <a:p>
            <a:r>
              <a:rPr lang="en-GB"/>
              <a:t>Unique features:</a:t>
            </a:r>
          </a:p>
          <a:p>
            <a:pPr lvl="1"/>
            <a:r>
              <a:rPr lang="en-GB"/>
              <a:t>Ultrashort 10fs</a:t>
            </a:r>
          </a:p>
          <a:p>
            <a:pPr lvl="1"/>
            <a:r>
              <a:rPr lang="en-GB"/>
              <a:t>THz</a:t>
            </a:r>
          </a:p>
          <a:p>
            <a:pPr lvl="1"/>
            <a:r>
              <a:rPr lang="en-GB"/>
              <a:t>TW</a:t>
            </a:r>
          </a:p>
          <a:p>
            <a:pPr lvl="1"/>
            <a:r>
              <a:rPr lang="en-GB"/>
              <a:t>HHG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F83B82-8457-A34B-19F0-8609ACCEE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17</a:t>
            </a:fld>
            <a:endParaRPr lang="en-US"/>
          </a:p>
        </p:txBody>
      </p:sp>
      <p:sp>
        <p:nvSpPr>
          <p:cNvPr id="7" name="Rounded Rectangle 440">
            <a:extLst>
              <a:ext uri="{FF2B5EF4-FFF2-40B4-BE49-F238E27FC236}">
                <a16:creationId xmlns:a16="http://schemas.microsoft.com/office/drawing/2014/main" id="{22388569-928A-D9CA-4B00-D2B458F88BAB}"/>
              </a:ext>
            </a:extLst>
          </p:cNvPr>
          <p:cNvSpPr/>
          <p:nvPr/>
        </p:nvSpPr>
        <p:spPr>
          <a:xfrm>
            <a:off x="306859" y="3148531"/>
            <a:ext cx="1186308" cy="615211"/>
          </a:xfrm>
          <a:prstGeom prst="roundRect">
            <a:avLst/>
          </a:prstGeom>
          <a:gradFill flip="none" rotWithShape="1">
            <a:gsLst>
              <a:gs pos="0">
                <a:srgbClr val="5B9BD5">
                  <a:lumMod val="75000"/>
                  <a:shade val="30000"/>
                  <a:satMod val="115000"/>
                </a:srgbClr>
              </a:gs>
              <a:gs pos="50000">
                <a:srgbClr val="5B9BD5">
                  <a:lumMod val="75000"/>
                  <a:shade val="67500"/>
                  <a:satMod val="115000"/>
                </a:srgbClr>
              </a:gs>
              <a:gs pos="100000">
                <a:srgbClr val="5B9BD5">
                  <a:lumMod val="75000"/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>
                <a:solidFill>
                  <a:sysClr val="window" lastClr="FFFFFF"/>
                </a:solidFill>
                <a:latin typeface="Calibri" panose="020F0502020204030204"/>
              </a:rPr>
              <a:t>Laser</a:t>
            </a:r>
            <a:r>
              <a:rPr lang="en-US" sz="2000">
                <a:solidFill>
                  <a:sysClr val="window" lastClr="FFFFFF"/>
                </a:solidFill>
                <a:latin typeface="Calibri" panose="020F0502020204030204"/>
              </a:rPr>
              <a:t> room</a:t>
            </a:r>
            <a:endParaRPr lang="en-GB" sz="200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8" name="Rounded Rectangle 440">
            <a:extLst>
              <a:ext uri="{FF2B5EF4-FFF2-40B4-BE49-F238E27FC236}">
                <a16:creationId xmlns:a16="http://schemas.microsoft.com/office/drawing/2014/main" id="{C5BDC7B3-C572-E39A-B752-2DDFFFB2DA95}"/>
              </a:ext>
            </a:extLst>
          </p:cNvPr>
          <p:cNvSpPr/>
          <p:nvPr/>
        </p:nvSpPr>
        <p:spPr>
          <a:xfrm>
            <a:off x="3225318" y="1587818"/>
            <a:ext cx="1392401" cy="615211"/>
          </a:xfrm>
          <a:prstGeom prst="roundRect">
            <a:avLst/>
          </a:prstGeom>
          <a:gradFill flip="none" rotWithShape="1">
            <a:gsLst>
              <a:gs pos="0">
                <a:srgbClr val="5B9BD5">
                  <a:lumMod val="75000"/>
                  <a:shade val="30000"/>
                  <a:satMod val="115000"/>
                </a:srgbClr>
              </a:gs>
              <a:gs pos="50000">
                <a:srgbClr val="5B9BD5">
                  <a:lumMod val="75000"/>
                  <a:shade val="67500"/>
                  <a:satMod val="115000"/>
                </a:srgbClr>
              </a:gs>
              <a:gs pos="100000">
                <a:srgbClr val="5B9BD5">
                  <a:lumMod val="75000"/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>
                <a:solidFill>
                  <a:sysClr val="window" lastClr="FFFFFF"/>
                </a:solidFill>
                <a:latin typeface="Calibri" panose="020F0502020204030204"/>
              </a:rPr>
              <a:t>Ultrafast diffraction</a:t>
            </a:r>
          </a:p>
        </p:txBody>
      </p:sp>
      <p:sp>
        <p:nvSpPr>
          <p:cNvPr id="9" name="Rounded Rectangle 440">
            <a:extLst>
              <a:ext uri="{FF2B5EF4-FFF2-40B4-BE49-F238E27FC236}">
                <a16:creationId xmlns:a16="http://schemas.microsoft.com/office/drawing/2014/main" id="{6FA7F951-E82E-47CB-C6F0-12CCF3D195FC}"/>
              </a:ext>
            </a:extLst>
          </p:cNvPr>
          <p:cNvSpPr/>
          <p:nvPr/>
        </p:nvSpPr>
        <p:spPr>
          <a:xfrm>
            <a:off x="7229628" y="3896739"/>
            <a:ext cx="1508687" cy="615211"/>
          </a:xfrm>
          <a:prstGeom prst="roundRect">
            <a:avLst/>
          </a:prstGeom>
          <a:gradFill flip="none" rotWithShape="1">
            <a:gsLst>
              <a:gs pos="0">
                <a:srgbClr val="5B9BD5">
                  <a:lumMod val="75000"/>
                  <a:shade val="30000"/>
                  <a:satMod val="115000"/>
                </a:srgbClr>
              </a:gs>
              <a:gs pos="50000">
                <a:srgbClr val="5B9BD5">
                  <a:lumMod val="75000"/>
                  <a:shade val="67500"/>
                  <a:satMod val="115000"/>
                </a:srgbClr>
              </a:gs>
              <a:gs pos="100000">
                <a:srgbClr val="5B9BD5">
                  <a:lumMod val="75000"/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>
                <a:solidFill>
                  <a:sysClr val="window" lastClr="FFFFFF"/>
                </a:solidFill>
                <a:latin typeface="Calibri" panose="020F0502020204030204"/>
              </a:rPr>
              <a:t>Microscopy</a:t>
            </a:r>
          </a:p>
        </p:txBody>
      </p:sp>
      <p:sp>
        <p:nvSpPr>
          <p:cNvPr id="10" name="Rounded Rectangle 440">
            <a:extLst>
              <a:ext uri="{FF2B5EF4-FFF2-40B4-BE49-F238E27FC236}">
                <a16:creationId xmlns:a16="http://schemas.microsoft.com/office/drawing/2014/main" id="{AE6C1243-4D79-B374-4995-DABD50EC92C8}"/>
              </a:ext>
            </a:extLst>
          </p:cNvPr>
          <p:cNvSpPr/>
          <p:nvPr/>
        </p:nvSpPr>
        <p:spPr>
          <a:xfrm>
            <a:off x="6545662" y="5631805"/>
            <a:ext cx="1431292" cy="615211"/>
          </a:xfrm>
          <a:prstGeom prst="roundRect">
            <a:avLst/>
          </a:prstGeom>
          <a:gradFill flip="none" rotWithShape="1">
            <a:gsLst>
              <a:gs pos="0">
                <a:srgbClr val="5B9BD5">
                  <a:lumMod val="75000"/>
                  <a:shade val="30000"/>
                  <a:satMod val="115000"/>
                </a:srgbClr>
              </a:gs>
              <a:gs pos="50000">
                <a:srgbClr val="5B9BD5">
                  <a:lumMod val="75000"/>
                  <a:shade val="67500"/>
                  <a:satMod val="115000"/>
                </a:srgbClr>
              </a:gs>
              <a:gs pos="100000">
                <a:srgbClr val="5B9BD5">
                  <a:lumMod val="75000"/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>
                <a:solidFill>
                  <a:sysClr val="window" lastClr="FFFFFF"/>
                </a:solidFill>
                <a:latin typeface="Calibri" panose="020F0502020204030204"/>
              </a:rPr>
              <a:t>R&amp;D/Prep room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8BFE7E-81DD-A68D-205D-9685A18105B1}"/>
              </a:ext>
            </a:extLst>
          </p:cNvPr>
          <p:cNvSpPr txBox="1"/>
          <p:nvPr/>
        </p:nvSpPr>
        <p:spPr>
          <a:xfrm>
            <a:off x="331470" y="1587818"/>
            <a:ext cx="1780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All fed by same oscillator for synchronisation</a:t>
            </a:r>
          </a:p>
        </p:txBody>
      </p:sp>
      <p:sp>
        <p:nvSpPr>
          <p:cNvPr id="12" name="Rounded Rectangle 440">
            <a:extLst>
              <a:ext uri="{FF2B5EF4-FFF2-40B4-BE49-F238E27FC236}">
                <a16:creationId xmlns:a16="http://schemas.microsoft.com/office/drawing/2014/main" id="{6566B733-BEA8-EADA-65FB-3430998D4E49}"/>
              </a:ext>
            </a:extLst>
          </p:cNvPr>
          <p:cNvSpPr/>
          <p:nvPr/>
        </p:nvSpPr>
        <p:spPr>
          <a:xfrm>
            <a:off x="3631476" y="3931578"/>
            <a:ext cx="829314" cy="442663"/>
          </a:xfrm>
          <a:prstGeom prst="roundRect">
            <a:avLst/>
          </a:prstGeom>
          <a:gradFill flip="none" rotWithShape="1">
            <a:gsLst>
              <a:gs pos="0">
                <a:srgbClr val="5B9BD5">
                  <a:lumMod val="75000"/>
                  <a:shade val="30000"/>
                  <a:satMod val="115000"/>
                </a:srgbClr>
              </a:gs>
              <a:gs pos="50000">
                <a:srgbClr val="5B9BD5">
                  <a:lumMod val="75000"/>
                  <a:shade val="67500"/>
                  <a:satMod val="115000"/>
                </a:srgbClr>
              </a:gs>
              <a:gs pos="100000">
                <a:srgbClr val="5B9BD5">
                  <a:lumMod val="75000"/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>
                <a:solidFill>
                  <a:sysClr val="window" lastClr="FFFFFF"/>
                </a:solidFill>
                <a:latin typeface="Calibri" panose="020F0502020204030204"/>
              </a:rPr>
              <a:t>Gun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C43C11-BDEC-83A6-8CE5-291B1118E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1666" y="6432553"/>
            <a:ext cx="4114800" cy="365125"/>
          </a:xfrm>
        </p:spPr>
        <p:txBody>
          <a:bodyPr/>
          <a:lstStyle/>
          <a:p>
            <a:r>
              <a:rPr lang="en-US"/>
              <a:t>Julian McKenzie, Physics &amp; Applications of High Brightness Beams, San Sebastian, 21/06/2023</a:t>
            </a:r>
          </a:p>
        </p:txBody>
      </p:sp>
    </p:spTree>
    <p:extLst>
      <p:ext uri="{BB962C8B-B14F-4D97-AF65-F5344CB8AC3E}">
        <p14:creationId xmlns:p14="http://schemas.microsoft.com/office/powerpoint/2010/main" val="1932546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558CA8-1668-7AD4-4A69-8A309F636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A14F0D55-33D5-4B60-9B3E-D7ECE14216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18" r="6421" b="13578"/>
          <a:stretch/>
        </p:blipFill>
        <p:spPr>
          <a:xfrm>
            <a:off x="198392" y="119482"/>
            <a:ext cx="11885141" cy="66190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FF749B-120D-670F-8BC7-C40797B17161}"/>
              </a:ext>
            </a:extLst>
          </p:cNvPr>
          <p:cNvSpPr txBox="1"/>
          <p:nvPr/>
        </p:nvSpPr>
        <p:spPr>
          <a:xfrm>
            <a:off x="2604740" y="2598003"/>
            <a:ext cx="1498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Laser rooms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8FAC5D-A40B-4ED6-3B5B-5E963FF2F16B}"/>
              </a:ext>
            </a:extLst>
          </p:cNvPr>
          <p:cNvSpPr txBox="1"/>
          <p:nvPr/>
        </p:nvSpPr>
        <p:spPr>
          <a:xfrm>
            <a:off x="8401658" y="3864372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Photoinjector and microscopy beamline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0CFD00-39D5-8BB3-4C34-F389B05D96DA}"/>
              </a:ext>
            </a:extLst>
          </p:cNvPr>
          <p:cNvSpPr txBox="1"/>
          <p:nvPr/>
        </p:nvSpPr>
        <p:spPr>
          <a:xfrm>
            <a:off x="4847761" y="711766"/>
            <a:ext cx="2740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Ultrafast diffraction beamline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E57D76-BA05-3B4D-0AAE-14D50FDA1EBE}"/>
              </a:ext>
            </a:extLst>
          </p:cNvPr>
          <p:cNvSpPr txBox="1"/>
          <p:nvPr/>
        </p:nvSpPr>
        <p:spPr>
          <a:xfrm>
            <a:off x="365438" y="3633540"/>
            <a:ext cx="1740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room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2546E9-3AF1-0674-E3F3-7FEE3A246273}"/>
              </a:ext>
            </a:extLst>
          </p:cNvPr>
          <p:cNvSpPr txBox="1"/>
          <p:nvPr/>
        </p:nvSpPr>
        <p:spPr>
          <a:xfrm>
            <a:off x="5828715" y="5525353"/>
            <a:ext cx="4649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be located in the Daresbury Laboratory Electron Hall.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18BC6FF-C47C-460E-76F1-0032D451D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878" y="6139761"/>
            <a:ext cx="1769728" cy="433178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DB66DA48-F012-B2CB-BD3C-5FD5C923F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58" y="55094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/>
              <a:t>Facility</a:t>
            </a:r>
            <a:br>
              <a:rPr lang="en-GB"/>
            </a:br>
            <a:r>
              <a:rPr lang="en-GB"/>
              <a:t>Conceptual</a:t>
            </a:r>
            <a:br>
              <a:rPr lang="en-GB"/>
            </a:br>
            <a:r>
              <a:rPr lang="en-GB"/>
              <a:t>Design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9B39346-6912-99F0-A6A7-06C2944A0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98685"/>
            <a:ext cx="4114800" cy="365125"/>
          </a:xfrm>
        </p:spPr>
        <p:txBody>
          <a:bodyPr/>
          <a:lstStyle/>
          <a:p>
            <a:r>
              <a:rPr lang="en-US"/>
              <a:t>Julian McKenzie, Physics &amp; Applications of High Brightness Beams, San Sebastian, 21/06/2023</a:t>
            </a:r>
          </a:p>
        </p:txBody>
      </p:sp>
    </p:spTree>
    <p:extLst>
      <p:ext uri="{BB962C8B-B14F-4D97-AF65-F5344CB8AC3E}">
        <p14:creationId xmlns:p14="http://schemas.microsoft.com/office/powerpoint/2010/main" val="188061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233B1-B2FF-0E0A-196C-8133848AD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05660-BBA0-7F36-9321-052AA6273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RUEDI is a proposed UK National User Facility</a:t>
            </a:r>
          </a:p>
          <a:p>
            <a:r>
              <a:rPr lang="en-GB"/>
              <a:t>For time-resolved pump-probe experiments</a:t>
            </a:r>
          </a:p>
          <a:p>
            <a:r>
              <a:rPr lang="en-GB"/>
              <a:t>Ultrafast Electron Diffraction &amp; Imaging</a:t>
            </a:r>
          </a:p>
          <a:p>
            <a:r>
              <a:rPr lang="en-GB"/>
              <a:t>To probe both real and reciprocal space</a:t>
            </a:r>
          </a:p>
          <a:p>
            <a:r>
              <a:rPr lang="en-GB"/>
              <a:t>Large variety of sample environments </a:t>
            </a:r>
          </a:p>
          <a:p>
            <a:r>
              <a:rPr lang="en-GB"/>
              <a:t>Wide range of laser pumps, including 10fs, THz, TW, HHG</a:t>
            </a:r>
          </a:p>
          <a:p>
            <a:r>
              <a:rPr lang="en-GB"/>
              <a:t>Currently halfway through design stage</a:t>
            </a:r>
          </a:p>
          <a:p>
            <a:r>
              <a:rPr lang="en-GB"/>
              <a:t>Capital funding decision expected end of this year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71941-158A-77E2-73E1-AF8CE3B56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39A2E-9100-C0B0-3420-E75098D12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Julian McKenzie, Physics &amp; Applications of High Brightness Beams, San Sebastian, 21/06/2023</a:t>
            </a:r>
          </a:p>
        </p:txBody>
      </p:sp>
    </p:spTree>
    <p:extLst>
      <p:ext uri="{BB962C8B-B14F-4D97-AF65-F5344CB8AC3E}">
        <p14:creationId xmlns:p14="http://schemas.microsoft.com/office/powerpoint/2010/main" val="179860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F38AB-4421-AB92-95FC-373534201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2E3DC-4830-671C-9FD6-92254B843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/>
              <a:t>Introduction to RUEDI</a:t>
            </a:r>
          </a:p>
          <a:p>
            <a:pPr lvl="1"/>
            <a:r>
              <a:rPr lang="en-GB"/>
              <a:t>Science Themes</a:t>
            </a:r>
          </a:p>
          <a:p>
            <a:r>
              <a:rPr lang="en-GB"/>
              <a:t>Project formation</a:t>
            </a:r>
          </a:p>
          <a:p>
            <a:r>
              <a:rPr lang="en-GB"/>
              <a:t>Timescales</a:t>
            </a:r>
          </a:p>
          <a:p>
            <a:r>
              <a:rPr lang="en-GB"/>
              <a:t>Key aspects of RUEDI:</a:t>
            </a:r>
          </a:p>
          <a:p>
            <a:pPr lvl="1"/>
            <a:r>
              <a:rPr lang="en-GB"/>
              <a:t>Imaging / Electron Microscopy</a:t>
            </a:r>
          </a:p>
          <a:p>
            <a:pPr lvl="1"/>
            <a:r>
              <a:rPr lang="en-GB"/>
              <a:t>Ultrafast diffraction beamline</a:t>
            </a:r>
          </a:p>
          <a:p>
            <a:pPr lvl="1"/>
            <a:r>
              <a:rPr lang="en-GB"/>
              <a:t>Temporal diagnostics</a:t>
            </a:r>
          </a:p>
          <a:p>
            <a:pPr lvl="1"/>
            <a:r>
              <a:rPr lang="en-GB"/>
              <a:t>Laser pumps</a:t>
            </a:r>
          </a:p>
          <a:p>
            <a:pPr lvl="1"/>
            <a:r>
              <a:rPr lang="en-GB"/>
              <a:t>Overall concept overview</a:t>
            </a:r>
          </a:p>
          <a:p>
            <a:r>
              <a:rPr lang="en-GB"/>
              <a:t>Summary</a:t>
            </a: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F2038-2395-4EFC-E147-6904AFBC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96DD0-D535-D081-76AE-1CAFF588E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Julian McKenzie, Physics &amp; Applications of High Brightness Beams, San Sebastian, 21/06/2023</a:t>
            </a:r>
          </a:p>
        </p:txBody>
      </p:sp>
    </p:spTree>
    <p:extLst>
      <p:ext uri="{BB962C8B-B14F-4D97-AF65-F5344CB8AC3E}">
        <p14:creationId xmlns:p14="http://schemas.microsoft.com/office/powerpoint/2010/main" val="3944927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838200" y="1445529"/>
            <a:ext cx="3460750" cy="3469498"/>
          </a:xfrm>
        </p:spPr>
        <p:txBody>
          <a:bodyPr numCol="2">
            <a:normAutofit fontScale="55000" lnSpcReduction="20000"/>
          </a:bodyPr>
          <a:lstStyle/>
          <a:p>
            <a:r>
              <a:rPr lang="en-GB"/>
              <a:t>Nigel Browning</a:t>
            </a:r>
          </a:p>
          <a:p>
            <a:r>
              <a:rPr lang="en-GB"/>
              <a:t>Angus Kirkland</a:t>
            </a:r>
          </a:p>
          <a:p>
            <a:r>
              <a:rPr lang="en-GB"/>
              <a:t>Yoshie Murooka</a:t>
            </a:r>
          </a:p>
          <a:p>
            <a:r>
              <a:rPr lang="en-GB"/>
              <a:t>Jan Nugara</a:t>
            </a:r>
          </a:p>
          <a:p>
            <a:r>
              <a:rPr lang="en-GB"/>
              <a:t>Will Bryan</a:t>
            </a:r>
          </a:p>
          <a:p>
            <a:r>
              <a:rPr lang="en-GB"/>
              <a:t>Simon Maskell</a:t>
            </a:r>
          </a:p>
          <a:p>
            <a:r>
              <a:rPr lang="en-GB"/>
              <a:t>B. Layla Mehdi</a:t>
            </a:r>
          </a:p>
          <a:p>
            <a:r>
              <a:rPr lang="en-GB"/>
              <a:t>Sven Schroeder</a:t>
            </a:r>
          </a:p>
          <a:p>
            <a:r>
              <a:rPr lang="en-GB"/>
              <a:t>Carsten Welsch</a:t>
            </a:r>
          </a:p>
          <a:p>
            <a:r>
              <a:rPr lang="en-GB"/>
              <a:t>Oznur Apsimon</a:t>
            </a:r>
          </a:p>
          <a:p>
            <a:r>
              <a:rPr lang="en-GB"/>
              <a:t>Gwyndaf Evans</a:t>
            </a:r>
          </a:p>
          <a:p>
            <a:r>
              <a:rPr lang="en-GB"/>
              <a:t>Dwayne Miller</a:t>
            </a:r>
          </a:p>
          <a:p>
            <a:r>
              <a:rPr lang="en-GB"/>
              <a:t>Ian Robinson</a:t>
            </a:r>
          </a:p>
          <a:p>
            <a:r>
              <a:rPr lang="en-GB"/>
              <a:t>Jasper Van Thor</a:t>
            </a:r>
          </a:p>
          <a:p>
            <a:r>
              <a:rPr lang="en-GB">
                <a:latin typeface="+mn-lt"/>
                <a:cs typeface="Calibri" panose="020F0502020204030204" pitchFamily="34" charset="0"/>
              </a:rPr>
              <a:t>Lee Kelsall</a:t>
            </a:r>
          </a:p>
          <a:p>
            <a:r>
              <a:rPr lang="en-GB"/>
              <a:t>Alberto </a:t>
            </a:r>
            <a:r>
              <a:rPr lang="en-GB" err="1"/>
              <a:t>Acuto</a:t>
            </a:r>
            <a:endParaRPr lang="en-GB"/>
          </a:p>
          <a:p>
            <a:r>
              <a:rPr lang="en-GB"/>
              <a:t>Maulik Patel</a:t>
            </a:r>
          </a:p>
          <a:p>
            <a:r>
              <a:rPr lang="en-GB"/>
              <a:t>and more…</a:t>
            </a:r>
          </a:p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052" y="185513"/>
            <a:ext cx="10515600" cy="1325563"/>
          </a:xfrm>
        </p:spPr>
        <p:txBody>
          <a:bodyPr/>
          <a:lstStyle/>
          <a:p>
            <a:r>
              <a:rPr lang="en-GB"/>
              <a:t>Acknowledgements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37000" y="1523617"/>
            <a:ext cx="5172600" cy="4351338"/>
          </a:xfrm>
        </p:spPr>
        <p:txBody>
          <a:bodyPr numCol="3">
            <a:normAutofit fontScale="55000" lnSpcReduction="20000"/>
          </a:bodyPr>
          <a:lstStyle/>
          <a:p>
            <a:r>
              <a:rPr lang="en-GB"/>
              <a:t>Alex Bainbridge</a:t>
            </a:r>
          </a:p>
          <a:p>
            <a:r>
              <a:rPr lang="en-GB"/>
              <a:t>James Bebbington</a:t>
            </a:r>
          </a:p>
          <a:p>
            <a:r>
              <a:rPr lang="en-GB"/>
              <a:t>Rachael Buckley</a:t>
            </a:r>
          </a:p>
          <a:p>
            <a:r>
              <a:rPr lang="en-GB"/>
              <a:t>Jim Clarke</a:t>
            </a:r>
          </a:p>
          <a:p>
            <a:r>
              <a:rPr lang="en-GB"/>
              <a:t>Louise Cowie</a:t>
            </a:r>
          </a:p>
          <a:p>
            <a:r>
              <a:rPr lang="en-GB"/>
              <a:t>Graham Cox</a:t>
            </a:r>
          </a:p>
          <a:p>
            <a:r>
              <a:rPr lang="en-GB"/>
              <a:t>Joe Crone</a:t>
            </a:r>
          </a:p>
          <a:p>
            <a:r>
              <a:rPr lang="en-GB"/>
              <a:t>Mike Ellis</a:t>
            </a:r>
          </a:p>
          <a:p>
            <a:r>
              <a:rPr lang="en-GB"/>
              <a:t>Aaron Farricker</a:t>
            </a:r>
          </a:p>
          <a:p>
            <a:r>
              <a:rPr lang="en-GB"/>
              <a:t>Omair Ghafur</a:t>
            </a:r>
          </a:p>
          <a:p>
            <a:r>
              <a:rPr lang="en-GB"/>
              <a:t>Anthony Gilfellon</a:t>
            </a:r>
          </a:p>
          <a:p>
            <a:r>
              <a:rPr lang="en-GB"/>
              <a:t>Clive Hill</a:t>
            </a:r>
          </a:p>
          <a:p>
            <a:r>
              <a:rPr lang="en-GB"/>
              <a:t>Phil Hornickel</a:t>
            </a:r>
          </a:p>
          <a:p>
            <a:r>
              <a:rPr lang="en-GB"/>
              <a:t>Ben Hounsell</a:t>
            </a:r>
          </a:p>
          <a:p>
            <a:r>
              <a:rPr lang="en-GB"/>
              <a:t>Frank Jackson</a:t>
            </a:r>
          </a:p>
          <a:p>
            <a:r>
              <a:rPr lang="en-GB"/>
              <a:t>James Jones</a:t>
            </a:r>
          </a:p>
          <a:p>
            <a:r>
              <a:rPr lang="en-GB"/>
              <a:t>Nirav Joshi</a:t>
            </a:r>
          </a:p>
          <a:p>
            <a:r>
              <a:rPr lang="en-GB"/>
              <a:t>Daniel Lake</a:t>
            </a:r>
          </a:p>
          <a:p>
            <a:r>
              <a:rPr lang="en-GB"/>
              <a:t>Storm Mathisen</a:t>
            </a:r>
          </a:p>
          <a:p>
            <a:r>
              <a:rPr lang="en-GB"/>
              <a:t>Russell McLean</a:t>
            </a:r>
          </a:p>
          <a:p>
            <a:r>
              <a:rPr lang="en-GB"/>
              <a:t>Boris Militsyn</a:t>
            </a:r>
          </a:p>
          <a:p>
            <a:r>
              <a:rPr lang="en-GB"/>
              <a:t>Bruno Muratori</a:t>
            </a:r>
          </a:p>
          <a:p>
            <a:r>
              <a:rPr lang="en-GB"/>
              <a:t>Tim Noakes</a:t>
            </a:r>
          </a:p>
          <a:p>
            <a:r>
              <a:rPr lang="en-GB"/>
              <a:t>Tom Pacey</a:t>
            </a:r>
          </a:p>
          <a:p>
            <a:r>
              <a:rPr lang="en-GB"/>
              <a:t>Suzanna Percival</a:t>
            </a:r>
          </a:p>
          <a:p>
            <a:r>
              <a:rPr lang="en-GB"/>
              <a:t>Lewis Reid</a:t>
            </a:r>
          </a:p>
          <a:p>
            <a:r>
              <a:rPr lang="en-GB"/>
              <a:t>Mark Roper</a:t>
            </a:r>
          </a:p>
          <a:p>
            <a:r>
              <a:rPr lang="en-GB"/>
              <a:t>Yuri Saveliev</a:t>
            </a:r>
          </a:p>
          <a:p>
            <a:r>
              <a:rPr lang="en-GB"/>
              <a:t>Ben Shepherd</a:t>
            </a:r>
          </a:p>
          <a:p>
            <a:r>
              <a:rPr lang="en-GB"/>
              <a:t>Rob Smith</a:t>
            </a:r>
          </a:p>
          <a:p>
            <a:r>
              <a:rPr lang="en-GB"/>
              <a:t>Calum Tollervey</a:t>
            </a:r>
          </a:p>
          <a:p>
            <a:r>
              <a:rPr lang="en-GB"/>
              <a:t>Andrew Vick</a:t>
            </a:r>
          </a:p>
          <a:p>
            <a:r>
              <a:rPr lang="en-GB"/>
              <a:t>Alan Wheelhouse</a:t>
            </a:r>
          </a:p>
          <a:p>
            <a:r>
              <a:rPr lang="en-GB"/>
              <a:t>Fatih Yaman</a:t>
            </a:r>
          </a:p>
          <a:p>
            <a:r>
              <a:rPr lang="en-GB"/>
              <a:t>and more…</a:t>
            </a:r>
          </a:p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6637" y="6364631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1C46B7-C092-45EA-9CA8-AA08479BFB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75" y="2851066"/>
            <a:ext cx="2590751" cy="9075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AF66F9-CB5E-4B2A-ACD7-510D28830F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839" y="4962783"/>
            <a:ext cx="1651214" cy="4723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BD3970-D352-4746-9A21-8FF666A877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832" y="4172247"/>
            <a:ext cx="1229909" cy="6633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264" y="3660924"/>
            <a:ext cx="1857874" cy="4651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425" y="3758585"/>
            <a:ext cx="1853698" cy="4768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01" y="5595187"/>
            <a:ext cx="1213050" cy="4366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641" y="5713247"/>
            <a:ext cx="1002392" cy="5558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67" y="5105595"/>
            <a:ext cx="1326984" cy="3475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446" y="5713247"/>
            <a:ext cx="1168977" cy="3429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47C63C-1ABB-830E-6BF4-25830BD94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Julian McKenzie, Physics &amp; Applications of High Brightness Beams, San Sebastian, 21/06/2023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68ADFB-667E-B710-776B-F08090FF81F6}"/>
              </a:ext>
            </a:extLst>
          </p:cNvPr>
          <p:cNvSpPr txBox="1"/>
          <p:nvPr/>
        </p:nvSpPr>
        <p:spPr>
          <a:xfrm>
            <a:off x="9461709" y="4180714"/>
            <a:ext cx="21601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Daresbury Laboratory</a:t>
            </a:r>
          </a:p>
        </p:txBody>
      </p:sp>
    </p:spTree>
    <p:extLst>
      <p:ext uri="{BB962C8B-B14F-4D97-AF65-F5344CB8AC3E}">
        <p14:creationId xmlns:p14="http://schemas.microsoft.com/office/powerpoint/2010/main" val="3916042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799" y="4216136"/>
            <a:ext cx="3286409" cy="1924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3F30BC-AA8B-C88F-04E6-63579A5F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RUEDI Facility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393B3-00A3-3B1E-6A2A-24B23FD20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883" y="1789291"/>
            <a:ext cx="8237960" cy="4351338"/>
          </a:xfrm>
        </p:spPr>
        <p:txBody>
          <a:bodyPr>
            <a:normAutofit fontScale="70000" lnSpcReduction="20000"/>
          </a:bodyPr>
          <a:lstStyle/>
          <a:p>
            <a:r>
              <a:rPr lang="en-GB"/>
              <a:t>Proposal for a new UK National User Facility</a:t>
            </a:r>
          </a:p>
          <a:p>
            <a:r>
              <a:rPr lang="en-GB"/>
              <a:t>Relativistic Ultrafast Electron Diffraction &amp; Imaging (RUEDI)</a:t>
            </a:r>
          </a:p>
          <a:p>
            <a:endParaRPr lang="en-GB"/>
          </a:p>
          <a:p>
            <a:r>
              <a:rPr lang="en-GB"/>
              <a:t>MeV UED </a:t>
            </a:r>
            <a:r>
              <a:rPr lang="en-GB" b="1" i="1"/>
              <a:t>and</a:t>
            </a:r>
            <a:r>
              <a:rPr lang="en-GB"/>
              <a:t> UEM</a:t>
            </a:r>
          </a:p>
          <a:p>
            <a:r>
              <a:rPr lang="en-GB"/>
              <a:t>Time-resolved pump-probe experiments in both real </a:t>
            </a:r>
            <a:r>
              <a:rPr lang="en-GB" b="1" i="1"/>
              <a:t>and</a:t>
            </a:r>
            <a:r>
              <a:rPr lang="en-GB"/>
              <a:t> reciprocal space</a:t>
            </a:r>
          </a:p>
          <a:p>
            <a:r>
              <a:rPr lang="en-GB"/>
              <a:t>With a large variety of pumps and sample environments</a:t>
            </a:r>
          </a:p>
          <a:p>
            <a:r>
              <a:rPr lang="en-GB"/>
              <a:t>To enable a large range of science</a:t>
            </a:r>
          </a:p>
          <a:p>
            <a:endParaRPr lang="en-GB"/>
          </a:p>
          <a:p>
            <a:r>
              <a:rPr lang="en-GB"/>
              <a:t>Pumps:</a:t>
            </a:r>
          </a:p>
          <a:p>
            <a:pPr lvl="1"/>
            <a:r>
              <a:rPr lang="en-GB"/>
              <a:t>Wide variety of laser wavelengths, THz, TW, keV ion source</a:t>
            </a:r>
          </a:p>
          <a:p>
            <a:r>
              <a:rPr lang="en-GB"/>
              <a:t>Environments:</a:t>
            </a:r>
          </a:p>
          <a:p>
            <a:pPr lvl="1"/>
            <a:r>
              <a:rPr lang="en-GB"/>
              <a:t>Solid, liquid cells, liquid/gas jets, plasmas, cryogenic (down to </a:t>
            </a:r>
            <a:r>
              <a:rPr lang="en-GB" err="1"/>
              <a:t>mK</a:t>
            </a:r>
            <a:r>
              <a:rPr lang="en-GB"/>
              <a:t> level)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D43F6D-39DE-8A50-87A0-2757FB14B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" b="49884"/>
          <a:stretch/>
        </p:blipFill>
        <p:spPr bwMode="auto">
          <a:xfrm>
            <a:off x="9594525" y="3147236"/>
            <a:ext cx="931846" cy="935008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9043" y="196804"/>
            <a:ext cx="2736098" cy="159633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0567" y="2059053"/>
            <a:ext cx="2911607" cy="996814"/>
          </a:xfrm>
          <a:prstGeom prst="rect">
            <a:avLst/>
          </a:prstGeom>
        </p:spPr>
      </p:pic>
      <p:pic>
        <p:nvPicPr>
          <p:cNvPr id="7" name="Picture 6" descr="\\fed.cclrc.ac.uk\Org\NLab\ASTeC\Projects\VELA\Work\2015\08\03\single shot single crystal.jpg">
            <a:extLst>
              <a:ext uri="{FF2B5EF4-FFF2-40B4-BE49-F238E27FC236}">
                <a16:creationId xmlns:a16="http://schemas.microsoft.com/office/drawing/2014/main" id="{5EA531F3-F22F-A1D7-BC2F-6DCC3549A1D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794" y="3147236"/>
            <a:ext cx="935008" cy="9350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661364-1E8A-0C96-DF20-D75DC7068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Julian McKenzie, Physics &amp; Applications of High Brightness Beams, San Sebastian, 21/06/2023</a:t>
            </a:r>
          </a:p>
        </p:txBody>
      </p:sp>
    </p:spTree>
    <p:extLst>
      <p:ext uri="{BB962C8B-B14F-4D97-AF65-F5344CB8AC3E}">
        <p14:creationId xmlns:p14="http://schemas.microsoft.com/office/powerpoint/2010/main" val="1682895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121F3-EBF3-6B5A-8C4D-6F2B2D357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37" y="113712"/>
            <a:ext cx="10515600" cy="1325563"/>
          </a:xfrm>
        </p:spPr>
        <p:txBody>
          <a:bodyPr/>
          <a:lstStyle/>
          <a:p>
            <a:r>
              <a:rPr lang="en-GB"/>
              <a:t>The RUEDI National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A1B06-013A-D2C6-2139-DFBFBA78C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4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2102B0-F202-B9E3-E342-AC4C5B9A6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454" y="6036748"/>
            <a:ext cx="2427194" cy="6077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A0CC096-2703-61E8-8D65-99179AB253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2"/>
          <a:stretch/>
        </p:blipFill>
        <p:spPr>
          <a:xfrm>
            <a:off x="6299494" y="1120455"/>
            <a:ext cx="5728079" cy="481088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0894465-BEDC-6AFB-CE9F-119EF2A0474F}"/>
              </a:ext>
            </a:extLst>
          </p:cNvPr>
          <p:cNvGrpSpPr/>
          <p:nvPr/>
        </p:nvGrpSpPr>
        <p:grpSpPr>
          <a:xfrm>
            <a:off x="164427" y="1660215"/>
            <a:ext cx="6346300" cy="2768528"/>
            <a:chOff x="2611199" y="6336817"/>
            <a:chExt cx="8948074" cy="399122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1B26AC5-8EBA-C342-95D9-DB7430C9E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166" y="7695820"/>
              <a:ext cx="3199915" cy="215724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9AFA7FD-2BE7-DC51-667D-BD1730C4CF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02" r="13345"/>
            <a:stretch/>
          </p:blipFill>
          <p:spPr>
            <a:xfrm>
              <a:off x="6251305" y="7724603"/>
              <a:ext cx="2080758" cy="213829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A15AC25-1867-AB3B-993F-9C34A87F63FF}"/>
                </a:ext>
              </a:extLst>
            </p:cNvPr>
            <p:cNvSpPr txBox="1"/>
            <p:nvPr/>
          </p:nvSpPr>
          <p:spPr>
            <a:xfrm>
              <a:off x="2812163" y="9864330"/>
              <a:ext cx="3199915" cy="39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i="1">
                  <a:latin typeface="Calibri" panose="020F0502020204030204" pitchFamily="34" charset="0"/>
                  <a:cs typeface="Calibri" panose="020F0502020204030204" pitchFamily="34" charset="0"/>
                </a:rPr>
                <a:t>The Materials Innovation Factory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052FCCC-E3A2-BEBF-2B4C-4397665287A0}"/>
                </a:ext>
              </a:extLst>
            </p:cNvPr>
            <p:cNvSpPr txBox="1"/>
            <p:nvPr/>
          </p:nvSpPr>
          <p:spPr>
            <a:xfrm>
              <a:off x="6251303" y="9928705"/>
              <a:ext cx="2080760" cy="39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i="1">
                  <a:latin typeface="Calibri" panose="020F0502020204030204" pitchFamily="34" charset="0"/>
                  <a:cs typeface="Calibri" panose="020F0502020204030204" pitchFamily="34" charset="0"/>
                </a:rPr>
                <a:t>Harwell Campus Hub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D4ADD71-602C-E32C-9F25-78EB79CAA6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981" t="22621" r="10578" b="19730"/>
            <a:stretch/>
          </p:blipFill>
          <p:spPr>
            <a:xfrm>
              <a:off x="8571289" y="7714774"/>
              <a:ext cx="2749233" cy="213829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65DBFB-8DC2-F46C-62A4-7F42698C3AE0}"/>
                </a:ext>
              </a:extLst>
            </p:cNvPr>
            <p:cNvSpPr txBox="1"/>
            <p:nvPr/>
          </p:nvSpPr>
          <p:spPr>
            <a:xfrm>
              <a:off x="8537580" y="9893092"/>
              <a:ext cx="2749233" cy="39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i="1">
                  <a:latin typeface="Calibri" panose="020F0502020204030204" pitchFamily="34" charset="0"/>
                  <a:cs typeface="Calibri" panose="020F0502020204030204" pitchFamily="34" charset="0"/>
                </a:rPr>
                <a:t>Cockcroft Institute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759E3B6-6365-51C7-D9C0-BEA2A8021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1199" y="6480031"/>
              <a:ext cx="3694224" cy="129405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0AF13A9-8F5C-E62B-60D2-A41C2E054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7124" y="6336817"/>
              <a:ext cx="2080760" cy="1122311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BA31927-C096-0AA1-5DE4-5CE2DD575743}"/>
                </a:ext>
              </a:extLst>
            </p:cNvPr>
            <p:cNvGrpSpPr/>
            <p:nvPr/>
          </p:nvGrpSpPr>
          <p:grpSpPr>
            <a:xfrm>
              <a:off x="8513469" y="6575425"/>
              <a:ext cx="3045804" cy="1042284"/>
              <a:chOff x="8404943" y="451785"/>
              <a:chExt cx="3045804" cy="1042284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10615D-FB97-F9CB-996A-150313E713AA}"/>
                  </a:ext>
                </a:extLst>
              </p:cNvPr>
              <p:cNvSpPr txBox="1"/>
              <p:nvPr/>
            </p:nvSpPr>
            <p:spPr>
              <a:xfrm>
                <a:off x="8404943" y="1005996"/>
                <a:ext cx="3045804" cy="488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>
                    <a:latin typeface="Calibri" panose="020F0502020204030204" pitchFamily="34" charset="0"/>
                    <a:cs typeface="Calibri" panose="020F0502020204030204" pitchFamily="34" charset="0"/>
                  </a:rPr>
                  <a:t>Daresbury Laboratory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2C63232-BA53-C895-AC54-F5412F1C49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77406" y="451785"/>
                <a:ext cx="2500880" cy="643313"/>
              </a:xfrm>
              <a:prstGeom prst="rect">
                <a:avLst/>
              </a:prstGeom>
            </p:spPr>
          </p:pic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4A14F64-D27F-D4D0-3F15-744B46AB67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15" y="5005194"/>
            <a:ext cx="2013901" cy="4508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73BCD89-4C44-0703-0EE9-F95445D914F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216" y="4902835"/>
            <a:ext cx="1651214" cy="47238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4EFFD7-4E8D-C2D2-2F79-7C0E2F383DD5}"/>
              </a:ext>
            </a:extLst>
          </p:cNvPr>
          <p:cNvSpPr txBox="1"/>
          <p:nvPr/>
        </p:nvSpPr>
        <p:spPr>
          <a:xfrm>
            <a:off x="417055" y="1158681"/>
            <a:ext cx="5876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Lead institute </a:t>
            </a:r>
            <a:r>
              <a:rPr lang="en-GB" i="1"/>
              <a:t>(University of Liverpool</a:t>
            </a:r>
            <a:r>
              <a:rPr lang="en-GB" sz="1400" i="1"/>
              <a:t> – Prof. Nigel Browning</a:t>
            </a:r>
            <a:r>
              <a:rPr lang="en-GB" i="1"/>
              <a:t>)</a:t>
            </a:r>
          </a:p>
          <a:p>
            <a:r>
              <a:rPr lang="en-GB"/>
              <a:t>And main partners: </a:t>
            </a:r>
            <a:r>
              <a:rPr lang="en-GB" i="1"/>
              <a:t>(RFI </a:t>
            </a:r>
            <a:r>
              <a:rPr lang="en-GB" sz="1400" i="1"/>
              <a:t>– Prof. Angus Kirkland</a:t>
            </a:r>
            <a:r>
              <a:rPr lang="en-GB" i="1"/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537A28-79EE-3E1D-AA9A-9DF6BAD86E25}"/>
              </a:ext>
            </a:extLst>
          </p:cNvPr>
          <p:cNvSpPr txBox="1"/>
          <p:nvPr/>
        </p:nvSpPr>
        <p:spPr>
          <a:xfrm>
            <a:off x="246572" y="4526684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/>
              <a:t>Other science theme leads: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C68B9D-9FAE-3CC2-6A94-235C2B303B86}"/>
              </a:ext>
            </a:extLst>
          </p:cNvPr>
          <p:cNvSpPr txBox="1"/>
          <p:nvPr/>
        </p:nvSpPr>
        <p:spPr>
          <a:xfrm>
            <a:off x="306958" y="5598614"/>
            <a:ext cx="2582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/>
              <a:t>UK Infrastructure Fund:</a:t>
            </a:r>
          </a:p>
        </p:txBody>
      </p:sp>
      <p:pic>
        <p:nvPicPr>
          <p:cNvPr id="25" name="Picture 24" descr="A picture containing font, text, graphics, screenshot&#10;&#10;Description automatically generated">
            <a:extLst>
              <a:ext uri="{FF2B5EF4-FFF2-40B4-BE49-F238E27FC236}">
                <a16:creationId xmlns:a16="http://schemas.microsoft.com/office/drawing/2014/main" id="{4449DCBE-9EBB-0C9B-B260-F4CC100EB8D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55" y="6068897"/>
            <a:ext cx="1949856" cy="574906"/>
          </a:xfrm>
          <a:prstGeom prst="rect">
            <a:avLst/>
          </a:prstGeom>
        </p:spPr>
      </p:pic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B329EF18-A2C3-4607-82EC-3FA9B29D3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27141" y="6349510"/>
            <a:ext cx="4114800" cy="365125"/>
          </a:xfrm>
        </p:spPr>
        <p:txBody>
          <a:bodyPr/>
          <a:lstStyle/>
          <a:p>
            <a:r>
              <a:rPr lang="en-US"/>
              <a:t>Julian McKenzie, Physics &amp; Applications of High Brightness Beams, San Sebastian, 21/06/2023</a:t>
            </a:r>
          </a:p>
        </p:txBody>
      </p:sp>
    </p:spTree>
    <p:extLst>
      <p:ext uri="{BB962C8B-B14F-4D97-AF65-F5344CB8AC3E}">
        <p14:creationId xmlns:p14="http://schemas.microsoft.com/office/powerpoint/2010/main" val="3162618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8EBE6C-6B7E-4065-BCB0-15C75ACC2F1F}"/>
              </a:ext>
            </a:extLst>
          </p:cNvPr>
          <p:cNvSpPr txBox="1"/>
          <p:nvPr/>
        </p:nvSpPr>
        <p:spPr>
          <a:xfrm>
            <a:off x="393700" y="102766"/>
            <a:ext cx="10375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>
                <a:latin typeface="Arial" panose="020B0604020202020204" pitchFamily="34" charset="0"/>
                <a:cs typeface="Arial" panose="020B0604020202020204" pitchFamily="34" charset="0"/>
              </a:rPr>
              <a:t>Leveraging STFC Daresbury Expertise</a:t>
            </a:r>
          </a:p>
        </p:txBody>
      </p:sp>
      <p:pic>
        <p:nvPicPr>
          <p:cNvPr id="4" name="Picture 331" descr="C:\Users\ggj78846\Documents\My Talks &amp; Papers\IPAC 2014\HRRG\current images\coolinggu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627" y="1251064"/>
            <a:ext cx="2507239" cy="2205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" b="49884"/>
          <a:stretch/>
        </p:blipFill>
        <p:spPr bwMode="auto">
          <a:xfrm>
            <a:off x="9062487" y="3870056"/>
            <a:ext cx="1082095" cy="1085767"/>
          </a:xfrm>
          <a:prstGeom prst="rect">
            <a:avLst/>
          </a:prstGeom>
          <a:noFill/>
        </p:spPr>
      </p:pic>
      <p:pic>
        <p:nvPicPr>
          <p:cNvPr id="10" name="Picture 4" descr="\\fed.cclrc.ac.uk\Org\NLab\ASTeC-TDL\Projects\tdl-1168 CLARA\pho - photos\DL17-022- (8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91" y="3945337"/>
            <a:ext cx="3417587" cy="239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4602" y="3321137"/>
            <a:ext cx="3667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Design, build, and operation of particle accelerator facilities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25447" y="855276"/>
            <a:ext cx="4562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Femtosecond </a:t>
            </a:r>
            <a:r>
              <a:rPr lang="en-GB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photoinjector</a:t>
            </a:r>
            <a:r>
              <a:rPr lang="en-GB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development</a:t>
            </a:r>
          </a:p>
        </p:txBody>
      </p:sp>
      <p:pic>
        <p:nvPicPr>
          <p:cNvPr id="11" name="Picture 16" descr="A picture containing indoor, sitting, table, large&#10;&#10;Description generated with very high confidence">
            <a:extLst>
              <a:ext uri="{FF2B5EF4-FFF2-40B4-BE49-F238E27FC236}">
                <a16:creationId xmlns:a16="http://schemas.microsoft.com/office/drawing/2014/main" id="{BED20541-40EA-441E-871A-1471022843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0156" y="1349720"/>
            <a:ext cx="2381970" cy="16906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238002" y="3343406"/>
            <a:ext cx="2218226" cy="366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MeV ED experience</a:t>
            </a:r>
          </a:p>
        </p:txBody>
      </p:sp>
      <p:pic>
        <p:nvPicPr>
          <p:cNvPr id="15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866" y="4997559"/>
            <a:ext cx="2990022" cy="1380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\\fed.cclrc.ac.uk\Org\NLab\ASTeC\Projects\VELA\Work\2015\08\03\single shot single crystal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877" y="3890924"/>
            <a:ext cx="1085767" cy="108576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660603" y="4450630"/>
            <a:ext cx="1555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Proof-of principle static MeV electron diffraction on VELA</a:t>
            </a:r>
          </a:p>
        </p:txBody>
      </p:sp>
      <p:sp>
        <p:nvSpPr>
          <p:cNvPr id="14" name="AutoShape 2" descr="https://ukc-powerpoint.officeapps.live.com/pods/GetClipboardImage.ashx?Id=9e7ee8db-6f81-4bd2-bde6-a9e927b9b99d&amp;DC=GUK1&amp;pkey=7de7480e-5435-4651-94f4-c021861b5a70&amp;wdwaccluster=GUK1"/>
          <p:cNvSpPr>
            <a:spLocks noChangeAspect="1" noChangeArrowheads="1"/>
          </p:cNvSpPr>
          <p:nvPr/>
        </p:nvSpPr>
        <p:spPr bwMode="auto">
          <a:xfrm>
            <a:off x="2190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7" name="Picture 16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354" y="5081031"/>
            <a:ext cx="629181" cy="454409"/>
          </a:xfrm>
          <a:prstGeom prst="rect">
            <a:avLst/>
          </a:prstGeom>
        </p:spPr>
      </p:pic>
      <p:sp>
        <p:nvSpPr>
          <p:cNvPr id="18" name="Slide Number Placeholder 4"/>
          <p:cNvSpPr txBox="1">
            <a:spLocks/>
          </p:cNvSpPr>
          <p:nvPr/>
        </p:nvSpPr>
        <p:spPr>
          <a:xfrm>
            <a:off x="176637" y="636463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AAB195-B577-5546-8349-9DDA93B6129E}" type="slidenum">
              <a:rPr lang="en-US" sz="1200" smtClean="0">
                <a:solidFill>
                  <a:schemeClr val="bg2">
                    <a:lumMod val="50000"/>
                  </a:schemeClr>
                </a:solidFill>
              </a:rPr>
              <a:pPr/>
              <a:t>5</a:t>
            </a:fld>
            <a:endParaRPr lang="en-US" sz="120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Picture 6" descr="C:\Users\ggj78846\AppData\Local\Microsoft\Windows\INetCache\Content.MSO\40777B3F.tmp">
            <a:extLst>
              <a:ext uri="{FF2B5EF4-FFF2-40B4-BE49-F238E27FC236}">
                <a16:creationId xmlns:a16="http://schemas.microsoft.com/office/drawing/2014/main" id="{107D1A8A-1908-9111-29B0-D066167765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837" y="1355750"/>
            <a:ext cx="2860675" cy="1907540"/>
          </a:xfrm>
          <a:prstGeom prst="rect">
            <a:avLst/>
          </a:prstGeom>
        </p:spPr>
      </p:pic>
      <p:pic>
        <p:nvPicPr>
          <p:cNvPr id="8" name="Picture 7" descr="A picture containing text, tree, mountain, traveling&#10;&#10;Description automatically generated">
            <a:extLst>
              <a:ext uri="{FF2B5EF4-FFF2-40B4-BE49-F238E27FC236}">
                <a16:creationId xmlns:a16="http://schemas.microsoft.com/office/drawing/2014/main" id="{61970B10-DA4B-8EF7-5325-C54F6F0D6B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50" y="1355750"/>
            <a:ext cx="2551430" cy="18954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5082F6D-1B97-4783-EB87-A215A11E92D5}"/>
              </a:ext>
            </a:extLst>
          </p:cNvPr>
          <p:cNvSpPr txBox="1"/>
          <p:nvPr/>
        </p:nvSpPr>
        <p:spPr>
          <a:xfrm>
            <a:off x="1595465" y="870553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Site host in existing building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73D891-7EC1-DF1E-5422-B2CEDD927232}"/>
              </a:ext>
            </a:extLst>
          </p:cNvPr>
          <p:cNvSpPr txBox="1"/>
          <p:nvPr/>
        </p:nvSpPr>
        <p:spPr>
          <a:xfrm>
            <a:off x="4214801" y="3410843"/>
            <a:ext cx="3667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 of dynamics of relativistic electrons with laser-driven THz sources, and high power TW lasers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4F0780-28AE-0915-AF9A-AA8049BACC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9076" y="4317667"/>
            <a:ext cx="2700853" cy="2025639"/>
          </a:xfrm>
          <a:prstGeom prst="rect">
            <a:avLst/>
          </a:prstGeom>
        </p:spPr>
      </p:pic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8F287E9D-CF84-0A7A-E852-D4AF32FDC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5826"/>
            <a:ext cx="4114800" cy="365125"/>
          </a:xfrm>
        </p:spPr>
        <p:txBody>
          <a:bodyPr/>
          <a:lstStyle/>
          <a:p>
            <a:r>
              <a:rPr lang="en-US"/>
              <a:t>Julian McKenzie, Physics &amp; Applications of High Brightness Beams, San Sebastian, 21/06/2023</a:t>
            </a:r>
          </a:p>
        </p:txBody>
      </p:sp>
    </p:spTree>
    <p:extLst>
      <p:ext uri="{BB962C8B-B14F-4D97-AF65-F5344CB8AC3E}">
        <p14:creationId xmlns:p14="http://schemas.microsoft.com/office/powerpoint/2010/main" val="1116405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E0B9846-716F-C057-B21E-E6070918112C}"/>
              </a:ext>
            </a:extLst>
          </p:cNvPr>
          <p:cNvCxnSpPr>
            <a:cxnSpLocks/>
          </p:cNvCxnSpPr>
          <p:nvPr/>
        </p:nvCxnSpPr>
        <p:spPr>
          <a:xfrm>
            <a:off x="11250326" y="1256563"/>
            <a:ext cx="0" cy="4547164"/>
          </a:xfrm>
          <a:prstGeom prst="line">
            <a:avLst/>
          </a:prstGeom>
          <a:ln>
            <a:solidFill>
              <a:schemeClr val="tx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C3E0570-5F00-D491-6022-F07B7B7142DA}"/>
              </a:ext>
            </a:extLst>
          </p:cNvPr>
          <p:cNvCxnSpPr>
            <a:cxnSpLocks/>
          </p:cNvCxnSpPr>
          <p:nvPr/>
        </p:nvCxnSpPr>
        <p:spPr>
          <a:xfrm flipH="1">
            <a:off x="3315437" y="1280160"/>
            <a:ext cx="47195" cy="4362613"/>
          </a:xfrm>
          <a:prstGeom prst="line">
            <a:avLst/>
          </a:prstGeom>
          <a:ln>
            <a:solidFill>
              <a:schemeClr val="tx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7365901D-207D-B1AE-15E8-EB29D0108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344" y="353519"/>
            <a:ext cx="10515600" cy="576984"/>
          </a:xfrm>
        </p:spPr>
        <p:txBody>
          <a:bodyPr>
            <a:normAutofit fontScale="90000"/>
          </a:bodyPr>
          <a:lstStyle/>
          <a:p>
            <a:r>
              <a:rPr lang="en-GB"/>
              <a:t>Timeline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BEDC5A5-A782-A424-448E-F53C6340A7E1}"/>
              </a:ext>
            </a:extLst>
          </p:cNvPr>
          <p:cNvGrpSpPr/>
          <p:nvPr/>
        </p:nvGrpSpPr>
        <p:grpSpPr>
          <a:xfrm>
            <a:off x="-5899" y="730651"/>
            <a:ext cx="12192000" cy="4068118"/>
            <a:chOff x="0" y="376691"/>
            <a:chExt cx="12192000" cy="4068118"/>
          </a:xfrm>
        </p:grpSpPr>
        <p:sp>
          <p:nvSpPr>
            <p:cNvPr id="3" name="Arrow: Up 2">
              <a:extLst>
                <a:ext uri="{FF2B5EF4-FFF2-40B4-BE49-F238E27FC236}">
                  <a16:creationId xmlns:a16="http://schemas.microsoft.com/office/drawing/2014/main" id="{8A842153-F250-ED80-8DD7-31D9415B1BA9}"/>
                </a:ext>
              </a:extLst>
            </p:cNvPr>
            <p:cNvSpPr/>
            <p:nvPr/>
          </p:nvSpPr>
          <p:spPr>
            <a:xfrm rot="10800000">
              <a:off x="4494613" y="807563"/>
              <a:ext cx="207818" cy="702623"/>
            </a:xfrm>
            <a:prstGeom prst="up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602090B-110E-E244-5745-77A249F0FBB6}"/>
                </a:ext>
              </a:extLst>
            </p:cNvPr>
            <p:cNvSpPr txBox="1"/>
            <p:nvPr/>
          </p:nvSpPr>
          <p:spPr>
            <a:xfrm>
              <a:off x="4105880" y="376691"/>
              <a:ext cx="1201783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>
                  <a:cs typeface="Calibri"/>
                </a:rPr>
                <a:t>TODAY</a:t>
              </a:r>
              <a:endParaRPr lang="en-US"/>
            </a:p>
          </p:txBody>
        </p:sp>
        <p:graphicFrame>
          <p:nvGraphicFramePr>
            <p:cNvPr id="5" name="Diagram 4">
              <a:extLst>
                <a:ext uri="{FF2B5EF4-FFF2-40B4-BE49-F238E27FC236}">
                  <a16:creationId xmlns:a16="http://schemas.microsoft.com/office/drawing/2014/main" id="{E1CA37E4-6B0A-516E-3A03-3AC9920B080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364701489"/>
                </p:ext>
              </p:extLst>
            </p:nvPr>
          </p:nvGraphicFramePr>
          <p:xfrm>
            <a:off x="0" y="1158875"/>
            <a:ext cx="12192000" cy="112287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46FFB3-E8C8-66E0-EECD-68518FBFB78B}"/>
                </a:ext>
              </a:extLst>
            </p:cNvPr>
            <p:cNvSpPr/>
            <p:nvPr/>
          </p:nvSpPr>
          <p:spPr>
            <a:xfrm>
              <a:off x="3368531" y="2001301"/>
              <a:ext cx="1899592" cy="436552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5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Initial funding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77384AA-AE95-8E06-7836-826AE95B7A72}"/>
                </a:ext>
              </a:extLst>
            </p:cNvPr>
            <p:cNvSpPr/>
            <p:nvPr/>
          </p:nvSpPr>
          <p:spPr>
            <a:xfrm>
              <a:off x="4362314" y="3512381"/>
              <a:ext cx="1015907" cy="436552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5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TDR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7E4C7B2-F2C2-EBF8-D060-635F1F2E7FFF}"/>
                </a:ext>
              </a:extLst>
            </p:cNvPr>
            <p:cNvSpPr/>
            <p:nvPr/>
          </p:nvSpPr>
          <p:spPr>
            <a:xfrm>
              <a:off x="5307663" y="2003381"/>
              <a:ext cx="1544693" cy="43655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6E9EF03-C28C-4039-3D88-C0EA23D14840}"/>
                </a:ext>
              </a:extLst>
            </p:cNvPr>
            <p:cNvSpPr/>
            <p:nvPr/>
          </p:nvSpPr>
          <p:spPr>
            <a:xfrm>
              <a:off x="5403291" y="3512381"/>
              <a:ext cx="1517891" cy="43655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Final design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D6AEF70-86BB-F36D-EC54-0CC97AC207EF}"/>
                </a:ext>
              </a:extLst>
            </p:cNvPr>
            <p:cNvSpPr/>
            <p:nvPr/>
          </p:nvSpPr>
          <p:spPr>
            <a:xfrm>
              <a:off x="6921182" y="2003381"/>
              <a:ext cx="4311190" cy="43655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Capital funding 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8F1D897-3310-910C-E9D2-B5366CF266FE}"/>
                </a:ext>
              </a:extLst>
            </p:cNvPr>
            <p:cNvSpPr/>
            <p:nvPr/>
          </p:nvSpPr>
          <p:spPr>
            <a:xfrm>
              <a:off x="6921183" y="4008257"/>
              <a:ext cx="3219808" cy="43655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6000">
                  <a:schemeClr val="accent5">
                    <a:lumMod val="95000"/>
                    <a:lumOff val="5000"/>
                  </a:schemeClr>
                </a:gs>
                <a:gs pos="100000">
                  <a:schemeClr val="accent5">
                    <a:lumMod val="60000"/>
                  </a:scheme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Construction</a:t>
              </a:r>
            </a:p>
          </p:txBody>
        </p:sp>
        <p:sp>
          <p:nvSpPr>
            <p:cNvPr id="19" name="Arrow: Up 18">
              <a:extLst>
                <a:ext uri="{FF2B5EF4-FFF2-40B4-BE49-F238E27FC236}">
                  <a16:creationId xmlns:a16="http://schemas.microsoft.com/office/drawing/2014/main" id="{1ABA77CA-9A3A-167F-934E-AC439DCAC385}"/>
                </a:ext>
              </a:extLst>
            </p:cNvPr>
            <p:cNvSpPr/>
            <p:nvPr/>
          </p:nvSpPr>
          <p:spPr>
            <a:xfrm>
              <a:off x="4928470" y="2377905"/>
              <a:ext cx="204934" cy="510322"/>
            </a:xfrm>
            <a:prstGeom prst="up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D22A66E-2F1B-F7DF-75B9-02B34F71D71B}"/>
                </a:ext>
              </a:extLst>
            </p:cNvPr>
            <p:cNvSpPr/>
            <p:nvPr/>
          </p:nvSpPr>
          <p:spPr>
            <a:xfrm>
              <a:off x="4702431" y="2878886"/>
              <a:ext cx="2176217" cy="394620"/>
            </a:xfrm>
            <a:prstGeom prst="roundRect">
              <a:avLst/>
            </a:prstGeom>
            <a:gradFill flip="none" rotWithShape="1">
              <a:gsLst>
                <a:gs pos="0">
                  <a:srgbClr val="C00000"/>
                </a:gs>
                <a:gs pos="100000">
                  <a:schemeClr val="tx1">
                    <a:lumMod val="40000"/>
                    <a:lumOff val="6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Funding decision!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7E4B1F2-F0DF-C46E-9535-BCD9BC3936ED}"/>
              </a:ext>
            </a:extLst>
          </p:cNvPr>
          <p:cNvSpPr txBox="1"/>
          <p:nvPr/>
        </p:nvSpPr>
        <p:spPr>
          <a:xfrm>
            <a:off x="2072578" y="5642773"/>
            <a:ext cx="5583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Assume 5-year operation cycles after commissioning</a:t>
            </a:r>
          </a:p>
          <a:p>
            <a:r>
              <a:rPr lang="en-GB"/>
              <a:t>With capital for upgrades on same timescales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7936899-46CB-572B-617D-61354DBED27D}"/>
              </a:ext>
            </a:extLst>
          </p:cNvPr>
          <p:cNvSpPr/>
          <p:nvPr/>
        </p:nvSpPr>
        <p:spPr>
          <a:xfrm>
            <a:off x="37572" y="2839022"/>
            <a:ext cx="717545" cy="43655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Initial bid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8209035-9123-AD4E-8FFA-AFB3531D18DE}"/>
              </a:ext>
            </a:extLst>
          </p:cNvPr>
          <p:cNvSpPr/>
          <p:nvPr/>
        </p:nvSpPr>
        <p:spPr>
          <a:xfrm>
            <a:off x="4331345" y="2839021"/>
            <a:ext cx="548966" cy="37322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Bid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2978070-069E-FDC7-CD46-2F6D33F2376D}"/>
              </a:ext>
            </a:extLst>
          </p:cNvPr>
          <p:cNvSpPr/>
          <p:nvPr/>
        </p:nvSpPr>
        <p:spPr>
          <a:xfrm>
            <a:off x="3315437" y="3866341"/>
            <a:ext cx="996991" cy="43655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CDR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4E91664-B774-F1C8-8566-2A347B4A1B41}"/>
              </a:ext>
            </a:extLst>
          </p:cNvPr>
          <p:cNvSpPr/>
          <p:nvPr/>
        </p:nvSpPr>
        <p:spPr>
          <a:xfrm>
            <a:off x="3334354" y="3342202"/>
            <a:ext cx="996991" cy="43655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Science case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F77CCC5-2FDD-B84D-7EE0-EC539925E5D8}"/>
              </a:ext>
            </a:extLst>
          </p:cNvPr>
          <p:cNvSpPr/>
          <p:nvPr/>
        </p:nvSpPr>
        <p:spPr>
          <a:xfrm>
            <a:off x="9501531" y="4854152"/>
            <a:ext cx="2155594" cy="436552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Commissioning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DE58DEE-A387-31A6-51BC-71CA5D5283CD}"/>
              </a:ext>
            </a:extLst>
          </p:cNvPr>
          <p:cNvCxnSpPr>
            <a:cxnSpLocks/>
          </p:cNvCxnSpPr>
          <p:nvPr/>
        </p:nvCxnSpPr>
        <p:spPr>
          <a:xfrm>
            <a:off x="6915283" y="1250663"/>
            <a:ext cx="0" cy="4312119"/>
          </a:xfrm>
          <a:prstGeom prst="line">
            <a:avLst/>
          </a:prstGeom>
          <a:ln>
            <a:solidFill>
              <a:schemeClr val="tx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6400DE9-E607-4E25-B2DA-EDDF4E8AC843}"/>
              </a:ext>
            </a:extLst>
          </p:cNvPr>
          <p:cNvSpPr/>
          <p:nvPr/>
        </p:nvSpPr>
        <p:spPr>
          <a:xfrm>
            <a:off x="1651820" y="2853837"/>
            <a:ext cx="1298430" cy="43655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Infrastructure Fund Bid</a:t>
            </a:r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D644B0CA-5511-16E8-1C5A-CD484F4E5469}"/>
              </a:ext>
            </a:extLst>
          </p:cNvPr>
          <p:cNvSpPr/>
          <p:nvPr/>
        </p:nvSpPr>
        <p:spPr>
          <a:xfrm>
            <a:off x="11259276" y="2355261"/>
            <a:ext cx="929808" cy="436552"/>
          </a:xfrm>
          <a:prstGeom prst="chevron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9E2338-759C-1A85-7E02-EAF3095A6183}"/>
              </a:ext>
            </a:extLst>
          </p:cNvPr>
          <p:cNvSpPr txBox="1"/>
          <p:nvPr/>
        </p:nvSpPr>
        <p:spPr>
          <a:xfrm>
            <a:off x="11439752" y="2388871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Ops</a:t>
            </a:r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FE9EA324-5544-98AF-BD38-D5F59FD29E97}"/>
              </a:ext>
            </a:extLst>
          </p:cNvPr>
          <p:cNvSpPr/>
          <p:nvPr/>
        </p:nvSpPr>
        <p:spPr>
          <a:xfrm>
            <a:off x="10731358" y="5345165"/>
            <a:ext cx="1454744" cy="458562"/>
          </a:xfrm>
          <a:prstGeom prst="chevron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0991F6-CF77-CEE0-8AEB-A77B9F01ABBF}"/>
              </a:ext>
            </a:extLst>
          </p:cNvPr>
          <p:cNvSpPr txBox="1"/>
          <p:nvPr/>
        </p:nvSpPr>
        <p:spPr>
          <a:xfrm>
            <a:off x="11059420" y="5378775"/>
            <a:ext cx="832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Users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7CA9E847-7063-7D1F-C80C-EB570502F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Julian McKenzie, Physics &amp; Applications of High Brightness Beams, San Sebastian, 21/06/2023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6E0D69D5-4DB2-E536-5949-3139177F7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188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F5765-172F-FEE7-E6E1-5C07D5695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67" y="-81023"/>
            <a:ext cx="5437225" cy="1325563"/>
          </a:xfrm>
        </p:spPr>
        <p:txBody>
          <a:bodyPr/>
          <a:lstStyle/>
          <a:p>
            <a:r>
              <a:rPr lang="en-GB"/>
              <a:t>Enabling Science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EF7E1D-7C2D-4A60-0E16-6978725FC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01168" y="6521757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7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E15E576-76E5-C2AE-2EBC-CDA3B42F2F75}"/>
              </a:ext>
            </a:extLst>
          </p:cNvPr>
          <p:cNvSpPr txBox="1">
            <a:spLocks/>
          </p:cNvSpPr>
          <p:nvPr/>
        </p:nvSpPr>
        <p:spPr>
          <a:xfrm>
            <a:off x="401754" y="1029732"/>
            <a:ext cx="4978664" cy="1290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/>
              <a:t>Town hall meetings held throughout 2022</a:t>
            </a:r>
          </a:p>
          <a:p>
            <a:r>
              <a:rPr lang="en-GB" sz="1800"/>
              <a:t>Identified experiments and requests electron parameters, pump sources and sample environments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DA067AB-9AE5-AFFA-E58A-CB42045C2759}"/>
              </a:ext>
            </a:extLst>
          </p:cNvPr>
          <p:cNvGrpSpPr/>
          <p:nvPr/>
        </p:nvGrpSpPr>
        <p:grpSpPr>
          <a:xfrm>
            <a:off x="808307" y="2897953"/>
            <a:ext cx="4978664" cy="1771680"/>
            <a:chOff x="808307" y="2897953"/>
            <a:chExt cx="4978664" cy="177168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106A96A-8CE4-E87F-A965-FF61D836D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8421" y="4197244"/>
              <a:ext cx="1651214" cy="472389"/>
            </a:xfrm>
            <a:prstGeom prst="rect">
              <a:avLst/>
            </a:prstGeom>
          </p:spPr>
        </p:pic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EB1BD2EB-7030-8D13-A88E-90433BC50519}"/>
                </a:ext>
              </a:extLst>
            </p:cNvPr>
            <p:cNvSpPr/>
            <p:nvPr/>
          </p:nvSpPr>
          <p:spPr>
            <a:xfrm>
              <a:off x="1102188" y="3361673"/>
              <a:ext cx="3899793" cy="1025951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2692B344-C2C0-9864-4F2D-8173E49F0101}"/>
                </a:ext>
              </a:extLst>
            </p:cNvPr>
            <p:cNvSpPr txBox="1">
              <a:spLocks/>
            </p:cNvSpPr>
            <p:nvPr/>
          </p:nvSpPr>
          <p:spPr>
            <a:xfrm>
              <a:off x="808307" y="2897953"/>
              <a:ext cx="4978664" cy="64620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1"/>
                </a:buClr>
                <a:buFont typeface="Wingdings" pitchFamily="2" charset="2"/>
                <a:buChar char="§"/>
                <a:defRPr sz="28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24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20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18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18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/>
                <a:t>Dynamics of Chemical Change</a:t>
              </a:r>
            </a:p>
            <a:p>
              <a:endParaRPr lang="en-GB" sz="2400"/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C9DEB8E3-E24D-3032-712C-FDBC175C7567}"/>
                </a:ext>
              </a:extLst>
            </p:cNvPr>
            <p:cNvSpPr txBox="1">
              <a:spLocks/>
            </p:cNvSpPr>
            <p:nvPr/>
          </p:nvSpPr>
          <p:spPr>
            <a:xfrm>
              <a:off x="861726" y="3367324"/>
              <a:ext cx="4023401" cy="119991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1"/>
                </a:buClr>
                <a:buFont typeface="Wingdings" pitchFamily="2" charset="2"/>
                <a:buChar char="§"/>
                <a:defRPr sz="28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24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20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18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18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/>
              <a:r>
                <a:rPr lang="en-GB" sz="1400"/>
                <a:t>Chemical complexity across scales</a:t>
              </a:r>
            </a:p>
            <a:p>
              <a:pPr lvl="1"/>
              <a:r>
                <a:rPr lang="en-GB" sz="1400"/>
                <a:t>Hydrogen bonding</a:t>
              </a:r>
            </a:p>
            <a:p>
              <a:pPr lvl="1"/>
              <a:r>
                <a:rPr lang="en-GB" sz="1400"/>
                <a:t>Pulse radiolysis</a:t>
              </a:r>
            </a:p>
            <a:p>
              <a:pPr lvl="1"/>
              <a:r>
                <a:rPr lang="en-GB" sz="1400"/>
                <a:t>Heterogenous catalysis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14B8665-DD9F-33A9-292F-F3B30FDB1072}"/>
              </a:ext>
            </a:extLst>
          </p:cNvPr>
          <p:cNvGrpSpPr/>
          <p:nvPr/>
        </p:nvGrpSpPr>
        <p:grpSpPr>
          <a:xfrm>
            <a:off x="642411" y="4860236"/>
            <a:ext cx="5037838" cy="1886933"/>
            <a:chOff x="642411" y="4860236"/>
            <a:chExt cx="5037838" cy="188693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B2F710-91B3-AAAD-68F3-7F9F3E780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5734" y="6296345"/>
              <a:ext cx="2013901" cy="450824"/>
            </a:xfrm>
            <a:prstGeom prst="rect">
              <a:avLst/>
            </a:prstGeom>
          </p:spPr>
        </p:pic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9DD73300-5CC0-8F2B-A540-78075FF441B0}"/>
                </a:ext>
              </a:extLst>
            </p:cNvPr>
            <p:cNvSpPr/>
            <p:nvPr/>
          </p:nvSpPr>
          <p:spPr>
            <a:xfrm>
              <a:off x="1044440" y="5315292"/>
              <a:ext cx="3899793" cy="1025951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091AE82F-4943-8413-9C58-85C5BFD337CB}"/>
                </a:ext>
              </a:extLst>
            </p:cNvPr>
            <p:cNvSpPr txBox="1">
              <a:spLocks/>
            </p:cNvSpPr>
            <p:nvPr/>
          </p:nvSpPr>
          <p:spPr>
            <a:xfrm>
              <a:off x="744207" y="5306957"/>
              <a:ext cx="4141936" cy="124983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1"/>
                </a:buClr>
                <a:buFont typeface="Wingdings" pitchFamily="2" charset="2"/>
                <a:buChar char="§"/>
                <a:defRPr sz="28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24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20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18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18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/>
              <a:r>
                <a:rPr lang="en-GB" sz="1400"/>
                <a:t>Ultrafast low-energy optical switching</a:t>
              </a:r>
            </a:p>
            <a:p>
              <a:pPr lvl="1"/>
              <a:r>
                <a:rPr lang="en-GB" sz="1400"/>
                <a:t>Magnetic textures &amp; </a:t>
              </a:r>
              <a:r>
                <a:rPr lang="en-GB" sz="1400" err="1"/>
                <a:t>skyrmions</a:t>
              </a:r>
              <a:endParaRPr lang="en-GB" sz="1400"/>
            </a:p>
            <a:p>
              <a:pPr lvl="1"/>
              <a:r>
                <a:rPr lang="en-GB" sz="1400"/>
                <a:t>Topological superconductors</a:t>
              </a:r>
            </a:p>
            <a:p>
              <a:pPr lvl="1"/>
              <a:r>
                <a:rPr lang="en-GB" sz="1400"/>
                <a:t>Thermoelectric energy harvesting</a:t>
              </a: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E538BA55-5A6B-B1EC-F3A0-1D3AEAC32A39}"/>
                </a:ext>
              </a:extLst>
            </p:cNvPr>
            <p:cNvSpPr txBox="1">
              <a:spLocks/>
            </p:cNvSpPr>
            <p:nvPr/>
          </p:nvSpPr>
          <p:spPr>
            <a:xfrm>
              <a:off x="642411" y="4860236"/>
              <a:ext cx="5037838" cy="50238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1"/>
                </a:buClr>
                <a:buFont typeface="Wingdings" pitchFamily="2" charset="2"/>
                <a:buChar char="§"/>
                <a:defRPr sz="28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24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20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18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18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/>
                <a:t>Quantum Materials &amp; Processes</a:t>
              </a:r>
            </a:p>
            <a:p>
              <a:endParaRPr lang="en-GB" sz="240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8677C43-BA1F-F691-2F98-1FDD6FFD590E}"/>
              </a:ext>
            </a:extLst>
          </p:cNvPr>
          <p:cNvGrpSpPr/>
          <p:nvPr/>
        </p:nvGrpSpPr>
        <p:grpSpPr>
          <a:xfrm>
            <a:off x="7214940" y="2477621"/>
            <a:ext cx="4932142" cy="2164144"/>
            <a:chOff x="7220071" y="2695527"/>
            <a:chExt cx="4932142" cy="2164144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0223BCBB-13A6-F95F-F075-8CE696546210}"/>
                </a:ext>
              </a:extLst>
            </p:cNvPr>
            <p:cNvSpPr/>
            <p:nvPr/>
          </p:nvSpPr>
          <p:spPr>
            <a:xfrm>
              <a:off x="7498259" y="3144862"/>
              <a:ext cx="3631295" cy="1145110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72E1C46-DEAF-C0DD-CA4C-DC1E9CF31BAF}"/>
                </a:ext>
              </a:extLst>
            </p:cNvPr>
            <p:cNvGrpSpPr/>
            <p:nvPr/>
          </p:nvGrpSpPr>
          <p:grpSpPr>
            <a:xfrm>
              <a:off x="7220071" y="2695527"/>
              <a:ext cx="4932142" cy="2164144"/>
              <a:chOff x="638176" y="4670664"/>
              <a:chExt cx="4932142" cy="2164144"/>
            </a:xfrm>
          </p:grpSpPr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2DC7B026-4BBE-D1A2-8970-4967FE7EE9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8176" y="5179106"/>
                <a:ext cx="4230114" cy="13255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2800" kern="1200">
                    <a:solidFill>
                      <a:schemeClr val="accent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2400" kern="1200">
                    <a:solidFill>
                      <a:schemeClr val="accent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2000" kern="1200">
                    <a:solidFill>
                      <a:schemeClr val="accent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800" kern="1200">
                    <a:solidFill>
                      <a:schemeClr val="accent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800" kern="1200">
                    <a:solidFill>
                      <a:schemeClr val="accent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en-GB" sz="1400"/>
                  <a:t>Astrophysics &amp; warm dense matter</a:t>
                </a:r>
              </a:p>
              <a:p>
                <a:pPr lvl="1"/>
                <a:r>
                  <a:rPr lang="en-GB" sz="1400"/>
                  <a:t>Advanced manufacturing</a:t>
                </a:r>
              </a:p>
              <a:p>
                <a:pPr lvl="1"/>
                <a:r>
                  <a:rPr lang="en-GB" sz="1400"/>
                  <a:t>Nuclear fission/fusion/space</a:t>
                </a:r>
              </a:p>
              <a:p>
                <a:pPr lvl="1"/>
                <a:r>
                  <a:rPr lang="en-GB" sz="1400"/>
                  <a:t>Response to shocks</a:t>
                </a:r>
              </a:p>
            </p:txBody>
          </p:sp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5B5103A2-B12A-1E13-76A4-B63AADFCB5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34182" y="4670664"/>
                <a:ext cx="3506525" cy="56437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2800" kern="1200">
                    <a:solidFill>
                      <a:schemeClr val="accent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2400" kern="1200">
                    <a:solidFill>
                      <a:schemeClr val="accent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2000" kern="1200">
                    <a:solidFill>
                      <a:schemeClr val="accent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800" kern="1200">
                    <a:solidFill>
                      <a:schemeClr val="accent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800" kern="1200">
                    <a:solidFill>
                      <a:schemeClr val="accent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400"/>
                  <a:t>Materials in Extremes</a:t>
                </a:r>
              </a:p>
              <a:p>
                <a:endParaRPr lang="en-GB" sz="2400"/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A3AF7608-6186-5C40-8330-6A46B64357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53859" y="6093430"/>
                <a:ext cx="2116459" cy="741378"/>
              </a:xfrm>
              <a:prstGeom prst="rect">
                <a:avLst/>
              </a:prstGeom>
            </p:spPr>
          </p:pic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BF9B5A0-54D3-CBC0-345C-B3B8DB76641A}"/>
              </a:ext>
            </a:extLst>
          </p:cNvPr>
          <p:cNvGrpSpPr/>
          <p:nvPr/>
        </p:nvGrpSpPr>
        <p:grpSpPr>
          <a:xfrm>
            <a:off x="7413336" y="580422"/>
            <a:ext cx="4240296" cy="1926109"/>
            <a:chOff x="7413336" y="580422"/>
            <a:chExt cx="4240296" cy="19261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65C1ABA-F927-F1FC-F3A2-04865BF32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3723" y="1843148"/>
              <a:ext cx="1229909" cy="663383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B3FA3B0C-ED38-8F27-B64E-28D5A12D2A96}"/>
                </a:ext>
              </a:extLst>
            </p:cNvPr>
            <p:cNvSpPr/>
            <p:nvPr/>
          </p:nvSpPr>
          <p:spPr>
            <a:xfrm>
              <a:off x="7646126" y="942665"/>
              <a:ext cx="3478297" cy="1199644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608C1D4C-5F58-CBEE-6B0C-8941A9178EF4}"/>
                </a:ext>
              </a:extLst>
            </p:cNvPr>
            <p:cNvSpPr txBox="1">
              <a:spLocks/>
            </p:cNvSpPr>
            <p:nvPr/>
          </p:nvSpPr>
          <p:spPr>
            <a:xfrm>
              <a:off x="8357186" y="580422"/>
              <a:ext cx="2111039" cy="51257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1"/>
                </a:buClr>
                <a:buFont typeface="Wingdings" pitchFamily="2" charset="2"/>
                <a:buChar char="§"/>
                <a:defRPr sz="28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24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20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18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18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/>
                <a:t>Biosciences</a:t>
              </a:r>
            </a:p>
            <a:p>
              <a:endParaRPr lang="en-GB" sz="2400"/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0D65018A-7BF4-E7E5-271E-35AB6FF5906D}"/>
                </a:ext>
              </a:extLst>
            </p:cNvPr>
            <p:cNvSpPr txBox="1">
              <a:spLocks/>
            </p:cNvSpPr>
            <p:nvPr/>
          </p:nvSpPr>
          <p:spPr>
            <a:xfrm>
              <a:off x="7413336" y="1034504"/>
              <a:ext cx="3548869" cy="116190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1"/>
                </a:buClr>
                <a:buFont typeface="Wingdings" pitchFamily="2" charset="2"/>
                <a:buChar char="§"/>
                <a:defRPr sz="28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24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20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18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18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/>
              <a:r>
                <a:rPr lang="en-GB" sz="1400"/>
                <a:t>Photosynthesis &amp; energy transfer</a:t>
              </a:r>
            </a:p>
            <a:p>
              <a:pPr lvl="1"/>
              <a:r>
                <a:rPr lang="en-GB" sz="1400"/>
                <a:t>Cardiac disease related dynamics</a:t>
              </a:r>
            </a:p>
            <a:p>
              <a:pPr lvl="1"/>
              <a:r>
                <a:rPr lang="en-GB" sz="1400"/>
                <a:t>Virology &amp; infection</a:t>
              </a:r>
            </a:p>
            <a:p>
              <a:pPr lvl="1"/>
              <a:r>
                <a:rPr lang="en-GB" sz="1400"/>
                <a:t>Biological self-assembly/toxicity</a:t>
              </a:r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B4BBBDC-FCF4-EBF3-3E6D-B842C47FD614}"/>
              </a:ext>
            </a:extLst>
          </p:cNvPr>
          <p:cNvSpPr/>
          <p:nvPr/>
        </p:nvSpPr>
        <p:spPr>
          <a:xfrm>
            <a:off x="6818811" y="104756"/>
            <a:ext cx="5187734" cy="39032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accent1">
                    <a:lumMod val="50000"/>
                  </a:schemeClr>
                </a:solidFill>
              </a:rPr>
              <a:t>Mostly Imaging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8E9B996-73B6-4D50-9DAA-D10A96FCBBBC}"/>
              </a:ext>
            </a:extLst>
          </p:cNvPr>
          <p:cNvSpPr/>
          <p:nvPr/>
        </p:nvSpPr>
        <p:spPr>
          <a:xfrm>
            <a:off x="386662" y="2320649"/>
            <a:ext cx="5545530" cy="453904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accent1">
                    <a:lumMod val="50000"/>
                  </a:schemeClr>
                </a:solidFill>
              </a:rPr>
              <a:t>Mostly Diffraction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FD5DC63-72F9-14F2-60D8-001DB5ACA4F0}"/>
              </a:ext>
            </a:extLst>
          </p:cNvPr>
          <p:cNvGrpSpPr/>
          <p:nvPr/>
        </p:nvGrpSpPr>
        <p:grpSpPr>
          <a:xfrm>
            <a:off x="7102270" y="4498674"/>
            <a:ext cx="5044812" cy="2338774"/>
            <a:chOff x="7182062" y="4540954"/>
            <a:chExt cx="5044812" cy="2338774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E7A63EF-0745-670B-4789-38AEAB4A729E}"/>
                </a:ext>
              </a:extLst>
            </p:cNvPr>
            <p:cNvSpPr/>
            <p:nvPr/>
          </p:nvSpPr>
          <p:spPr>
            <a:xfrm>
              <a:off x="10035754" y="5740608"/>
              <a:ext cx="2171718" cy="10259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875A5F4-C0F1-5974-8D7D-EAECCE28D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8910" y="6134320"/>
              <a:ext cx="2127964" cy="745408"/>
            </a:xfrm>
            <a:prstGeom prst="rect">
              <a:avLst/>
            </a:prstGeom>
          </p:spPr>
        </p:pic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281B5E66-2D3B-E913-69DB-2958CDCF6E07}"/>
                </a:ext>
              </a:extLst>
            </p:cNvPr>
            <p:cNvSpPr txBox="1">
              <a:spLocks/>
            </p:cNvSpPr>
            <p:nvPr/>
          </p:nvSpPr>
          <p:spPr>
            <a:xfrm>
              <a:off x="7214940" y="4540954"/>
              <a:ext cx="4400133" cy="72728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1"/>
                </a:buClr>
                <a:buFont typeface="Wingdings" pitchFamily="2" charset="2"/>
                <a:buChar char="§"/>
                <a:defRPr sz="28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24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20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18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18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400"/>
                <a:t>Energy Generation,</a:t>
              </a:r>
              <a:br>
                <a:rPr lang="en-GB" sz="2400"/>
              </a:br>
              <a:r>
                <a:rPr lang="en-GB" sz="2400"/>
                <a:t>Conversion &amp; Storage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0B1510DE-A5DF-3B7E-DBEA-B9EAEA5026F9}"/>
                </a:ext>
              </a:extLst>
            </p:cNvPr>
            <p:cNvSpPr/>
            <p:nvPr/>
          </p:nvSpPr>
          <p:spPr>
            <a:xfrm>
              <a:off x="7493128" y="5206512"/>
              <a:ext cx="4005764" cy="1102159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E28A881F-EF22-1963-7654-EE76C2E4DD84}"/>
                </a:ext>
              </a:extLst>
            </p:cNvPr>
            <p:cNvSpPr txBox="1">
              <a:spLocks/>
            </p:cNvSpPr>
            <p:nvPr/>
          </p:nvSpPr>
          <p:spPr>
            <a:xfrm>
              <a:off x="7182062" y="5231990"/>
              <a:ext cx="4262992" cy="132148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1"/>
                </a:buClr>
                <a:buFont typeface="Wingdings" pitchFamily="2" charset="2"/>
                <a:buChar char="§"/>
                <a:defRPr sz="28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24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20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18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18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/>
              <a:r>
                <a:rPr lang="en-GB" sz="1400"/>
                <a:t>Photocatalysis &amp; induced electro-chemistry</a:t>
              </a:r>
            </a:p>
            <a:p>
              <a:pPr lvl="1"/>
              <a:r>
                <a:rPr lang="en-GB" sz="1400"/>
                <a:t>Defect kinetics in solar cells</a:t>
              </a:r>
            </a:p>
            <a:p>
              <a:pPr lvl="1"/>
              <a:r>
                <a:rPr lang="en-GB" sz="1400"/>
                <a:t>Ion solvation kinetics in batteries</a:t>
              </a:r>
            </a:p>
            <a:p>
              <a:pPr lvl="1"/>
              <a:r>
                <a:rPr lang="en-GB" sz="1400"/>
                <a:t>Kinetics of glasses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5BBBB1-C534-21F3-53A5-47F51493C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0418" y="6413952"/>
            <a:ext cx="4114800" cy="365125"/>
          </a:xfrm>
        </p:spPr>
        <p:txBody>
          <a:bodyPr/>
          <a:lstStyle/>
          <a:p>
            <a:r>
              <a:rPr lang="en-US"/>
              <a:t>Julian McKenzie, Physics &amp; Applications of High Brightness Beams, San Sebastian, 21/06/2023</a:t>
            </a:r>
          </a:p>
        </p:txBody>
      </p:sp>
    </p:spTree>
    <p:extLst>
      <p:ext uri="{BB962C8B-B14F-4D97-AF65-F5344CB8AC3E}">
        <p14:creationId xmlns:p14="http://schemas.microsoft.com/office/powerpoint/2010/main" val="3732390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063" y="306502"/>
            <a:ext cx="7662328" cy="641497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859" y="-93247"/>
            <a:ext cx="3196582" cy="2006184"/>
          </a:xfrm>
        </p:spPr>
        <p:txBody>
          <a:bodyPr/>
          <a:lstStyle/>
          <a:p>
            <a:r>
              <a:rPr lang="en-GB"/>
              <a:t>Facility concept</a:t>
            </a:r>
          </a:p>
        </p:txBody>
      </p:sp>
      <p:sp>
        <p:nvSpPr>
          <p:cNvPr id="8" name="Rectangle 7"/>
          <p:cNvSpPr/>
          <p:nvPr/>
        </p:nvSpPr>
        <p:spPr>
          <a:xfrm>
            <a:off x="6866965" y="3513988"/>
            <a:ext cx="645459" cy="141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hord 10"/>
          <p:cNvSpPr/>
          <p:nvPr/>
        </p:nvSpPr>
        <p:spPr>
          <a:xfrm rot="15184705">
            <a:off x="7495045" y="1697673"/>
            <a:ext cx="1972236" cy="5755341"/>
          </a:xfrm>
          <a:prstGeom prst="chord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088297" y="3976481"/>
            <a:ext cx="3388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Microscopy/</a:t>
            </a:r>
          </a:p>
          <a:p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 line</a:t>
            </a:r>
          </a:p>
        </p:txBody>
      </p:sp>
      <p:sp>
        <p:nvSpPr>
          <p:cNvPr id="12" name="Chord 11"/>
          <p:cNvSpPr/>
          <p:nvPr/>
        </p:nvSpPr>
        <p:spPr>
          <a:xfrm rot="4627459">
            <a:off x="4851592" y="-1685906"/>
            <a:ext cx="1972236" cy="5755341"/>
          </a:xfrm>
          <a:prstGeom prst="chord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4837902" y="581604"/>
            <a:ext cx="22192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Ultrafast diffraction line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7BB1F1-FB5D-7D17-3220-E9136479FAC9}"/>
              </a:ext>
            </a:extLst>
          </p:cNvPr>
          <p:cNvSpPr txBox="1"/>
          <p:nvPr/>
        </p:nvSpPr>
        <p:spPr>
          <a:xfrm>
            <a:off x="306859" y="5129761"/>
            <a:ext cx="261699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chemeClr val="accent1">
                    <a:lumMod val="50000"/>
                  </a:schemeClr>
                </a:solidFill>
              </a:rPr>
              <a:t>S-band photoinjector</a:t>
            </a:r>
            <a:br>
              <a:rPr lang="en-GB" sz="2800" b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2400">
                <a:solidFill>
                  <a:schemeClr val="bg1">
                    <a:lumMod val="50000"/>
                  </a:schemeClr>
                </a:solidFill>
              </a:rPr>
              <a:t>4 MeV</a:t>
            </a:r>
          </a:p>
          <a:p>
            <a:r>
              <a:rPr lang="en-GB" sz="1600">
                <a:solidFill>
                  <a:schemeClr val="bg1">
                    <a:lumMod val="50000"/>
                  </a:schemeClr>
                </a:solidFill>
              </a:rPr>
              <a:t>10s of nm rad emittance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B4AC3D-551C-8B66-7D2F-240ED7AACC5F}"/>
              </a:ext>
            </a:extLst>
          </p:cNvPr>
          <p:cNvSpPr txBox="1"/>
          <p:nvPr/>
        </p:nvSpPr>
        <p:spPr>
          <a:xfrm>
            <a:off x="482016" y="3453215"/>
            <a:ext cx="2616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2">
                    <a:lumMod val="50000"/>
                  </a:schemeClr>
                </a:solidFill>
              </a:rPr>
              <a:t>Current concept is one gun feeding two separately shielded  beamlines</a:t>
            </a:r>
          </a:p>
        </p:txBody>
      </p:sp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8A302BCB-97FF-FE10-C141-321C88CD73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1" t="52570" r="36456" b="27982"/>
          <a:stretch/>
        </p:blipFill>
        <p:spPr>
          <a:xfrm>
            <a:off x="4837902" y="5532544"/>
            <a:ext cx="630866" cy="12475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E782EA-F2CB-55B1-30EF-771F156A73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878" y="6139761"/>
            <a:ext cx="1769728" cy="4331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95D0C9-2E21-2E8E-F565-515FEB3D04AA}"/>
              </a:ext>
            </a:extLst>
          </p:cNvPr>
          <p:cNvSpPr txBox="1"/>
          <p:nvPr/>
        </p:nvSpPr>
        <p:spPr>
          <a:xfrm>
            <a:off x="6914379" y="5372609"/>
            <a:ext cx="3133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err="1">
                <a:solidFill>
                  <a:schemeClr val="bg2">
                    <a:lumMod val="50000"/>
                  </a:schemeClr>
                </a:solidFill>
              </a:rPr>
              <a:t>ps</a:t>
            </a:r>
            <a:r>
              <a:rPr lang="en-GB">
                <a:solidFill>
                  <a:schemeClr val="bg2">
                    <a:lumMod val="65000"/>
                  </a:schemeClr>
                </a:solidFill>
              </a:rPr>
              <a:t> </a:t>
            </a:r>
            <a:r>
              <a:rPr lang="en-GB">
                <a:solidFill>
                  <a:schemeClr val="bg2">
                    <a:lumMod val="50000"/>
                  </a:schemeClr>
                </a:solidFill>
              </a:rPr>
              <a:t>scale</a:t>
            </a:r>
          </a:p>
          <a:p>
            <a:pPr algn="r"/>
            <a:r>
              <a:rPr lang="en-GB">
                <a:solidFill>
                  <a:schemeClr val="bg2">
                    <a:lumMod val="50000"/>
                  </a:schemeClr>
                </a:solidFill>
              </a:rPr>
              <a:t>200fC </a:t>
            </a:r>
            <a:r>
              <a:rPr lang="en-GB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- 20pC</a:t>
            </a:r>
          </a:p>
          <a:p>
            <a:pPr algn="r"/>
            <a:r>
              <a:rPr lang="en-GB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Stroboscopic + Single-shot</a:t>
            </a:r>
            <a:endParaRPr lang="en-GB">
              <a:solidFill>
                <a:schemeClr val="bg2">
                  <a:lumMod val="50000"/>
                </a:schemeClr>
              </a:solidFill>
            </a:endParaRPr>
          </a:p>
          <a:p>
            <a:pPr algn="r"/>
            <a:endParaRPr lang="en-GB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998FFE-378A-EC2C-3EC9-EB3488477970}"/>
              </a:ext>
            </a:extLst>
          </p:cNvPr>
          <p:cNvSpPr txBox="1"/>
          <p:nvPr/>
        </p:nvSpPr>
        <p:spPr>
          <a:xfrm>
            <a:off x="1357069" y="1953834"/>
            <a:ext cx="3133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2">
                    <a:lumMod val="50000"/>
                  </a:schemeClr>
                </a:solidFill>
              </a:rPr>
              <a:t>10-100s </a:t>
            </a:r>
            <a:r>
              <a:rPr lang="en-GB" b="1">
                <a:solidFill>
                  <a:schemeClr val="bg2">
                    <a:lumMod val="50000"/>
                  </a:schemeClr>
                </a:solidFill>
              </a:rPr>
              <a:t>fs</a:t>
            </a:r>
            <a:r>
              <a:rPr lang="en-GB">
                <a:solidFill>
                  <a:schemeClr val="bg2">
                    <a:lumMod val="50000"/>
                  </a:schemeClr>
                </a:solidFill>
              </a:rPr>
              <a:t> scale</a:t>
            </a:r>
          </a:p>
          <a:p>
            <a:r>
              <a:rPr lang="en-GB">
                <a:solidFill>
                  <a:schemeClr val="bg2">
                    <a:lumMod val="50000"/>
                  </a:schemeClr>
                </a:solidFill>
              </a:rPr>
              <a:t>Up to 400 </a:t>
            </a:r>
            <a:r>
              <a:rPr lang="en-GB" err="1">
                <a:solidFill>
                  <a:schemeClr val="bg2">
                    <a:lumMod val="50000"/>
                  </a:schemeClr>
                </a:solidFill>
              </a:rPr>
              <a:t>fC</a:t>
            </a:r>
            <a:endParaRPr lang="en-GB">
              <a:solidFill>
                <a:schemeClr val="bg2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r>
              <a:rPr lang="en-GB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Stroboscopic + Single-shot</a:t>
            </a:r>
            <a:endParaRPr lang="en-GB">
              <a:solidFill>
                <a:schemeClr val="bg2">
                  <a:lumMod val="50000"/>
                </a:schemeClr>
              </a:solidFill>
            </a:endParaRPr>
          </a:p>
          <a:p>
            <a:endParaRPr lang="en-GB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E34F2B-F428-AE51-928F-BB945B347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32294" y="6470993"/>
            <a:ext cx="4114800" cy="365125"/>
          </a:xfrm>
        </p:spPr>
        <p:txBody>
          <a:bodyPr/>
          <a:lstStyle/>
          <a:p>
            <a:r>
              <a:rPr lang="en-US"/>
              <a:t>Julian McKenzie, Physics &amp; Applications of High Brightness Beams, San Sebastian, 21/06/2023</a:t>
            </a:r>
          </a:p>
        </p:txBody>
      </p:sp>
    </p:spTree>
    <p:extLst>
      <p:ext uri="{BB962C8B-B14F-4D97-AF65-F5344CB8AC3E}">
        <p14:creationId xmlns:p14="http://schemas.microsoft.com/office/powerpoint/2010/main" val="706459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425" y="306502"/>
            <a:ext cx="7662328" cy="6414973"/>
          </a:xfrm>
        </p:spPr>
      </p:pic>
      <p:sp>
        <p:nvSpPr>
          <p:cNvPr id="9" name="Chord 8">
            <a:extLst>
              <a:ext uri="{FF2B5EF4-FFF2-40B4-BE49-F238E27FC236}">
                <a16:creationId xmlns:a16="http://schemas.microsoft.com/office/drawing/2014/main" id="{4C8B806D-A886-0118-EF52-B79D37D5B517}"/>
              </a:ext>
            </a:extLst>
          </p:cNvPr>
          <p:cNvSpPr/>
          <p:nvPr/>
        </p:nvSpPr>
        <p:spPr>
          <a:xfrm rot="5044250">
            <a:off x="4093802" y="-2386026"/>
            <a:ext cx="5083775" cy="7737455"/>
          </a:xfrm>
          <a:prstGeom prst="chord">
            <a:avLst>
              <a:gd name="adj1" fmla="val 1936554"/>
              <a:gd name="adj2" fmla="val 15948462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623" y="358036"/>
            <a:ext cx="3093900" cy="1325563"/>
          </a:xfrm>
        </p:spPr>
        <p:txBody>
          <a:bodyPr>
            <a:normAutofit fontScale="90000"/>
          </a:bodyPr>
          <a:lstStyle/>
          <a:p>
            <a:r>
              <a:rPr lang="en-GB"/>
              <a:t>Best spatial resolution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6866965" y="3513988"/>
            <a:ext cx="645459" cy="141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hord 10"/>
          <p:cNvSpPr/>
          <p:nvPr/>
        </p:nvSpPr>
        <p:spPr>
          <a:xfrm rot="15184705">
            <a:off x="7495045" y="1697673"/>
            <a:ext cx="1972236" cy="5755341"/>
          </a:xfrm>
          <a:prstGeom prst="chord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088297" y="3976481"/>
            <a:ext cx="3388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Microscopy/</a:t>
            </a:r>
          </a:p>
          <a:p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 line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37902" y="581604"/>
            <a:ext cx="22192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Ultrafast diffraction line</a:t>
            </a:r>
          </a:p>
        </p:txBody>
      </p:sp>
      <p:sp>
        <p:nvSpPr>
          <p:cNvPr id="3" name="Chord 2">
            <a:extLst>
              <a:ext uri="{FF2B5EF4-FFF2-40B4-BE49-F238E27FC236}">
                <a16:creationId xmlns:a16="http://schemas.microsoft.com/office/drawing/2014/main" id="{D37BB088-D1CF-901C-8DE3-77F2E8A21DE8}"/>
              </a:ext>
            </a:extLst>
          </p:cNvPr>
          <p:cNvSpPr/>
          <p:nvPr/>
        </p:nvSpPr>
        <p:spPr>
          <a:xfrm rot="15559789">
            <a:off x="5738746" y="832590"/>
            <a:ext cx="5097610" cy="6416679"/>
          </a:xfrm>
          <a:prstGeom prst="chord">
            <a:avLst>
              <a:gd name="adj1" fmla="val 1936554"/>
              <a:gd name="adj2" fmla="val 16724299"/>
            </a:avLst>
          </a:prstGeom>
          <a:solidFill>
            <a:schemeClr val="bg1">
              <a:lumMod val="8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91F588-6327-D3F3-02E0-64D7A7195E76}"/>
              </a:ext>
            </a:extLst>
          </p:cNvPr>
          <p:cNvSpPr txBox="1"/>
          <p:nvPr/>
        </p:nvSpPr>
        <p:spPr>
          <a:xfrm>
            <a:off x="355022" y="5280836"/>
            <a:ext cx="2616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S-band photoinjector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CF60DA-157E-22A3-D5D9-620C2E4955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878" y="6139761"/>
            <a:ext cx="1769728" cy="4331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7F6760-3598-9FAA-947B-D22F9F01C778}"/>
              </a:ext>
            </a:extLst>
          </p:cNvPr>
          <p:cNvSpPr txBox="1"/>
          <p:nvPr/>
        </p:nvSpPr>
        <p:spPr>
          <a:xfrm>
            <a:off x="6914379" y="5372609"/>
            <a:ext cx="3133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err="1">
                <a:solidFill>
                  <a:schemeClr val="bg2">
                    <a:lumMod val="50000"/>
                  </a:schemeClr>
                </a:solidFill>
              </a:rPr>
              <a:t>ps</a:t>
            </a:r>
            <a:r>
              <a:rPr lang="en-GB">
                <a:solidFill>
                  <a:schemeClr val="bg2">
                    <a:lumMod val="65000"/>
                  </a:schemeClr>
                </a:solidFill>
              </a:rPr>
              <a:t> </a:t>
            </a:r>
            <a:r>
              <a:rPr lang="en-GB">
                <a:solidFill>
                  <a:schemeClr val="bg2">
                    <a:lumMod val="50000"/>
                  </a:schemeClr>
                </a:solidFill>
              </a:rPr>
              <a:t>scale</a:t>
            </a:r>
          </a:p>
          <a:p>
            <a:pPr algn="r"/>
            <a:r>
              <a:rPr lang="en-GB">
                <a:solidFill>
                  <a:schemeClr val="bg2">
                    <a:lumMod val="50000"/>
                  </a:schemeClr>
                </a:solidFill>
              </a:rPr>
              <a:t>200fC </a:t>
            </a:r>
            <a:r>
              <a:rPr lang="en-GB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- 20pC</a:t>
            </a:r>
          </a:p>
          <a:p>
            <a:pPr algn="r"/>
            <a:r>
              <a:rPr lang="en-GB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Stroboscopic + Single-shot</a:t>
            </a:r>
            <a:endParaRPr lang="en-GB">
              <a:solidFill>
                <a:schemeClr val="bg2">
                  <a:lumMod val="50000"/>
                </a:schemeClr>
              </a:solidFill>
            </a:endParaRPr>
          </a:p>
          <a:p>
            <a:pPr algn="r"/>
            <a:endParaRPr lang="en-GB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3AE22EE-0929-5D8D-97D4-083A878A9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Julian McKenzie, Physics &amp; Applications of High Brightness Beams, San Sebastian, 21/06/2023</a:t>
            </a:r>
          </a:p>
        </p:txBody>
      </p:sp>
    </p:spTree>
    <p:extLst>
      <p:ext uri="{BB962C8B-B14F-4D97-AF65-F5344CB8AC3E}">
        <p14:creationId xmlns:p14="http://schemas.microsoft.com/office/powerpoint/2010/main" val="2226426366"/>
      </p:ext>
    </p:extLst>
  </p:cSld>
  <p:clrMapOvr>
    <a:masterClrMapping/>
  </p:clrMapOvr>
</p:sld>
</file>

<file path=ppt/theme/theme1.xml><?xml version="1.0" encoding="utf-8"?>
<a:theme xmlns:a="http://schemas.openxmlformats.org/drawingml/2006/main" name="1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9a5072a-c90b-4bd3-a68a-b7abbd4b55f2">
      <UserInfo>
        <DisplayName>Muratori, Bruno (STFC,DL,AST)</DisplayName>
        <AccountId>26</AccountId>
        <AccountType/>
      </UserInfo>
      <UserInfo>
        <DisplayName>Hill, Clive (STFC,DL,TECH)</DisplayName>
        <AccountId>24</AccountId>
        <AccountType/>
      </UserInfo>
    </SharedWithUsers>
    <_activity xmlns="e8785e35-4af9-43d1-8745-88b55cf0d46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8EA2CBFAE5464D8B590CB0FE9FDF74" ma:contentTypeVersion="14" ma:contentTypeDescription="Create a new document." ma:contentTypeScope="" ma:versionID="bcc394359279cf5b89bceb2604671cdd">
  <xsd:schema xmlns:xsd="http://www.w3.org/2001/XMLSchema" xmlns:xs="http://www.w3.org/2001/XMLSchema" xmlns:p="http://schemas.microsoft.com/office/2006/metadata/properties" xmlns:ns3="19a5072a-c90b-4bd3-a68a-b7abbd4b55f2" xmlns:ns4="e8785e35-4af9-43d1-8745-88b55cf0d46b" targetNamespace="http://schemas.microsoft.com/office/2006/metadata/properties" ma:root="true" ma:fieldsID="193b22a275dfa05f21aff1adb6501261" ns3:_="" ns4:_="">
    <xsd:import namespace="19a5072a-c90b-4bd3-a68a-b7abbd4b55f2"/>
    <xsd:import namespace="e8785e35-4af9-43d1-8745-88b55cf0d46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a5072a-c90b-4bd3-a68a-b7abbd4b55f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785e35-4af9-43d1-8745-88b55cf0d4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EC5C1E1-1793-4945-9FE3-2DAAA4062AE9}">
  <ds:schemaRefs>
    <ds:schemaRef ds:uri="19a5072a-c90b-4bd3-a68a-b7abbd4b55f2"/>
    <ds:schemaRef ds:uri="e8785e35-4af9-43d1-8745-88b55cf0d46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86FD1E0-EDA4-4F25-8E84-FA4D49527F49}">
  <ds:schemaRefs>
    <ds:schemaRef ds:uri="19a5072a-c90b-4bd3-a68a-b7abbd4b55f2"/>
    <ds:schemaRef ds:uri="e8785e35-4af9-43d1-8745-88b55cf0d46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666304E-A92A-483D-92F7-19D16FDBBEA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1671</Words>
  <Application>Microsoft Office PowerPoint</Application>
  <PresentationFormat>Widescreen</PresentationFormat>
  <Paragraphs>398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Cambria Math</vt:lpstr>
      <vt:lpstr>NewTXMI</vt:lpstr>
      <vt:lpstr>TeXGyreTermes-Regular</vt:lpstr>
      <vt:lpstr>Wingdings</vt:lpstr>
      <vt:lpstr>1_Font and logo master</vt:lpstr>
      <vt:lpstr>Font and logo master</vt:lpstr>
      <vt:lpstr>Establishing a Relativistic Ultrafast Electron Diffraction &amp; Imaging Facility in the UK</vt:lpstr>
      <vt:lpstr>Contents</vt:lpstr>
      <vt:lpstr>The RUEDI Facility Proposal</vt:lpstr>
      <vt:lpstr>The RUEDI National Project</vt:lpstr>
      <vt:lpstr>PowerPoint Presentation</vt:lpstr>
      <vt:lpstr>Timeline</vt:lpstr>
      <vt:lpstr>Enabling Science</vt:lpstr>
      <vt:lpstr>Facility concept</vt:lpstr>
      <vt:lpstr>Best spatial resolution</vt:lpstr>
      <vt:lpstr>Imaging Beamline</vt:lpstr>
      <vt:lpstr>Microscopy Resolution </vt:lpstr>
      <vt:lpstr>PowerPoint Presentation</vt:lpstr>
      <vt:lpstr>Ultrafast diffraction beamline</vt:lpstr>
      <vt:lpstr>Ultrafast Diffraction Beamline</vt:lpstr>
      <vt:lpstr>Concept Electron Beamline Layout</vt:lpstr>
      <vt:lpstr>High Brightness Beams Challenges </vt:lpstr>
      <vt:lpstr>Laser Systems</vt:lpstr>
      <vt:lpstr>Facility Conceptual Design</vt:lpstr>
      <vt:lpstr>Summary</vt:lpstr>
      <vt:lpstr>Acknowledgements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McKenzie, Julian (STFC,DL,AST)</dc:creator>
  <cp:lastModifiedBy>McKenzie, Julian (STFC,DL,AST)</cp:lastModifiedBy>
  <cp:revision>1</cp:revision>
  <dcterms:created xsi:type="dcterms:W3CDTF">2021-08-20T13:53:38Z</dcterms:created>
  <dcterms:modified xsi:type="dcterms:W3CDTF">2023-06-20T21:11:07Z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0x010100BD8EA2CBFAE5464D8B590CB0FE9FDF74</vt:lpwstr>
  </property>
</Properties>
</file>