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71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12" r:id="rId2"/>
    <p:sldId id="258" r:id="rId3"/>
    <p:sldId id="290" r:id="rId4"/>
    <p:sldId id="294" r:id="rId5"/>
    <p:sldId id="296" r:id="rId6"/>
    <p:sldId id="297" r:id="rId7"/>
    <p:sldId id="301" r:id="rId8"/>
    <p:sldId id="309" r:id="rId9"/>
    <p:sldId id="313" r:id="rId10"/>
    <p:sldId id="298" r:id="rId11"/>
    <p:sldId id="299" r:id="rId12"/>
    <p:sldId id="314" r:id="rId13"/>
    <p:sldId id="300" r:id="rId14"/>
    <p:sldId id="311" r:id="rId15"/>
    <p:sldId id="316" r:id="rId16"/>
    <p:sldId id="315" r:id="rId17"/>
    <p:sldId id="303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CA30F04-4F1C-4711-86DA-E937308F7072}">
          <p14:sldIdLst>
            <p14:sldId id="312"/>
            <p14:sldId id="258"/>
            <p14:sldId id="290"/>
            <p14:sldId id="294"/>
            <p14:sldId id="296"/>
            <p14:sldId id="297"/>
            <p14:sldId id="301"/>
            <p14:sldId id="309"/>
            <p14:sldId id="313"/>
            <p14:sldId id="298"/>
            <p14:sldId id="299"/>
            <p14:sldId id="314"/>
            <p14:sldId id="300"/>
            <p14:sldId id="311"/>
            <p14:sldId id="316"/>
            <p14:sldId id="315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1D1E"/>
    <a:srgbClr val="000000"/>
    <a:srgbClr val="0474BE"/>
    <a:srgbClr val="42A942"/>
    <a:srgbClr val="FF7B07"/>
    <a:srgbClr val="438CBF"/>
    <a:srgbClr val="DB5B24"/>
    <a:srgbClr val="E07141"/>
    <a:srgbClr val="802020"/>
    <a:srgbClr val="F5D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1" autoAdjust="0"/>
    <p:restoredTop sz="86330" autoAdjust="0"/>
  </p:normalViewPr>
  <p:slideViewPr>
    <p:cSldViewPr snapToGrid="0" snapToObjects="1">
      <p:cViewPr>
        <p:scale>
          <a:sx n="150" d="100"/>
          <a:sy n="150" d="100"/>
        </p:scale>
        <p:origin x="136" y="1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63" d="100"/>
          <a:sy n="163" d="100"/>
        </p:scale>
        <p:origin x="31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97F8A8E-B332-0B42-8F8B-3E4C377768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05262D-D6A9-0E46-8E6B-0EDC5889E8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F7DD2-A099-9649-AD10-30BEFA22A4B4}" type="datetimeFigureOut">
              <a:rPr kumimoji="1" lang="zh-CN" altLang="en-US" smtClean="0"/>
              <a:t>2023/3/2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E51E65-F54E-9D4D-9F05-E423B8588E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DAA79B-24C2-A444-98BC-390073EBF8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4D97A-BC30-2A4C-86A4-8BE3106DC51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943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97616-ECBD-CB4F-A207-8F29E7150674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6A9-6F14-8749-8EDD-000CD18B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FD86B-6494-4F8A-B61B-1F33C5D8A2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7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61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5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25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59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50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71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50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45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9CBBD-924B-4515-B347-6541F49C48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5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57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9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17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5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We can do it 5/10 measurements to get the mean/std of the aberration coefficients and see how big the error bars could be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3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Talk about the connection between aberration coefficients and emittance.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C686A9-6F14-8749-8EDD-000CD18B3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7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80720"/>
            <a:ext cx="2286000" cy="42913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80720"/>
            <a:ext cx="6705600" cy="42913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142240"/>
            <a:ext cx="7762240" cy="40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27710"/>
            <a:ext cx="9144000" cy="21145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2936240"/>
            <a:ext cx="9144000" cy="19215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9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90880"/>
            <a:ext cx="4495800" cy="42240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90880"/>
            <a:ext cx="4495800" cy="42240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797" indent="0" algn="ctr">
              <a:buNone/>
              <a:defRPr sz="1500"/>
            </a:lvl2pPr>
            <a:lvl3pPr marL="685594" indent="0" algn="ctr">
              <a:buNone/>
              <a:defRPr sz="1350"/>
            </a:lvl3pPr>
            <a:lvl4pPr marL="1028391" indent="0" algn="ctr">
              <a:buNone/>
              <a:defRPr sz="1200"/>
            </a:lvl4pPr>
            <a:lvl5pPr marL="1371189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D149-87B1-AA46-9088-7F4D9F302F24}" type="datetime1">
              <a:rPr lang="zh-CN" altLang="en-US" smtClean="0"/>
              <a:t>2023/3/2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*  This material is based upon work supported by the National Science Foundation under Grant No. 1633158.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FFE6-21CA-452B-888B-E85CE1382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5731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100" baseline="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11200"/>
            <a:ext cx="4495800" cy="42037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11200"/>
            <a:ext cx="4495800" cy="42037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40080"/>
            <a:ext cx="4040188" cy="60736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18892"/>
            <a:ext cx="4040188" cy="338170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640080"/>
            <a:ext cx="4041775" cy="60736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18892"/>
            <a:ext cx="4041775" cy="338170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0F49E-F5F9-4513-A0C5-76B4CF85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B0337D-F3C7-449E-AC80-2F6E7C65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60400"/>
            <a:ext cx="3008313" cy="6683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60400"/>
            <a:ext cx="5111750" cy="4186635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2873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70559"/>
            <a:ext cx="5486400" cy="287512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050" y="705678"/>
            <a:ext cx="8343900" cy="420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4972050"/>
            <a:ext cx="1981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4972050"/>
            <a:ext cx="54864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4972050"/>
            <a:ext cx="6858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nsf1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65" y="102900"/>
            <a:ext cx="396675" cy="394379"/>
          </a:xfrm>
          <a:prstGeom prst="rect">
            <a:avLst/>
          </a:prstGeom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4008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136958" y="119056"/>
            <a:ext cx="372193" cy="360000"/>
          </a:xfrm>
          <a:prstGeom prst="rect">
            <a:avLst/>
          </a:prstGeom>
        </p:spPr>
      </p:pic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160176" y="554502"/>
            <a:ext cx="8823648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88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accent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accent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accent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accent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accent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tif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gif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3.gif"/><Relationship Id="rId10" Type="http://schemas.openxmlformats.org/officeDocument/2006/relationships/image" Target="../media/image130.png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://ronchigram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4.png"/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733EAD50-3F42-1242-AC63-BD52396C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D89D1-EB96-2A4B-B3F5-97F8375FEA9F}" type="datetime1">
              <a:rPr lang="zh-CN" altLang="en-US" smtClean="0"/>
              <a:t>2023/3/2</a:t>
            </a:fld>
            <a:endParaRPr lang="en-US"/>
          </a:p>
        </p:txBody>
      </p:sp>
      <p:sp>
        <p:nvSpPr>
          <p:cNvPr id="8" name="页脚占位符 20">
            <a:extLst>
              <a:ext uri="{FF2B5EF4-FFF2-40B4-BE49-F238E27FC236}">
                <a16:creationId xmlns:a16="http://schemas.microsoft.com/office/drawing/2014/main" id="{3BFFA5AF-3075-4F48-8ABE-DFDC3416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4440" y="4766585"/>
            <a:ext cx="6851897" cy="273760"/>
          </a:xfrm>
        </p:spPr>
        <p:txBody>
          <a:bodyPr/>
          <a:lstStyle/>
          <a:p>
            <a:r>
              <a:rPr lang="en-US" dirty="0"/>
              <a:t>*  This work was supported by the U.S. National Science Foundation under Award PHY-1549132, the Center for Bright Beams.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F917-2FCF-4481-8DCC-FD39F72558FC}" type="slidenum">
              <a:rPr lang="en-US" smtClean="0"/>
              <a:t>1</a:t>
            </a:fld>
            <a:endParaRPr lang="en-US"/>
          </a:p>
        </p:txBody>
      </p:sp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B049F635-DD3C-2341-A991-E60906FC2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27" y="217001"/>
            <a:ext cx="539032" cy="539032"/>
          </a:xfrm>
          <a:prstGeom prst="rect">
            <a:avLst/>
          </a:prstGeom>
        </p:spPr>
      </p:pic>
      <p:pic>
        <p:nvPicPr>
          <p:cNvPr id="51" name="Picture 30">
            <a:extLst>
              <a:ext uri="{FF2B5EF4-FFF2-40B4-BE49-F238E27FC236}">
                <a16:creationId xmlns:a16="http://schemas.microsoft.com/office/drawing/2014/main" id="{9D4865D3-56DE-AD48-BA6B-063B6775C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31" y="185031"/>
            <a:ext cx="585039" cy="565873"/>
          </a:xfrm>
          <a:prstGeom prst="rect">
            <a:avLst/>
          </a:prstGeom>
        </p:spPr>
      </p:pic>
      <p:grpSp>
        <p:nvGrpSpPr>
          <p:cNvPr id="52" name="Group 18">
            <a:extLst>
              <a:ext uri="{FF2B5EF4-FFF2-40B4-BE49-F238E27FC236}">
                <a16:creationId xmlns:a16="http://schemas.microsoft.com/office/drawing/2014/main" id="{E762666C-E9D2-BD47-B85A-38B97BA23F10}"/>
              </a:ext>
            </a:extLst>
          </p:cNvPr>
          <p:cNvGrpSpPr/>
          <p:nvPr/>
        </p:nvGrpSpPr>
        <p:grpSpPr>
          <a:xfrm>
            <a:off x="872232" y="276561"/>
            <a:ext cx="3202453" cy="510570"/>
            <a:chOff x="963571" y="4461160"/>
            <a:chExt cx="5678753" cy="10763506"/>
          </a:xfrm>
        </p:grpSpPr>
        <p:sp>
          <p:nvSpPr>
            <p:cNvPr id="53" name="TextBox 2">
              <a:extLst>
                <a:ext uri="{FF2B5EF4-FFF2-40B4-BE49-F238E27FC236}">
                  <a16:creationId xmlns:a16="http://schemas.microsoft.com/office/drawing/2014/main" id="{2B54E166-C5D1-9D4D-B08D-915DA2E1BFB2}"/>
                </a:ext>
              </a:extLst>
            </p:cNvPr>
            <p:cNvSpPr txBox="1"/>
            <p:nvPr userDrawn="1"/>
          </p:nvSpPr>
          <p:spPr>
            <a:xfrm>
              <a:off x="963571" y="4461160"/>
              <a:ext cx="5424909" cy="9999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"/>
                </a:lnSpc>
              </a:pPr>
              <a:r>
                <a:rPr lang="en-US" sz="1200" b="1" i="1" dirty="0">
                  <a:solidFill>
                    <a:schemeClr val="tx2"/>
                  </a:solidFill>
                  <a:latin typeface="Palatino" charset="0"/>
                  <a:ea typeface="Palatino" charset="0"/>
                  <a:cs typeface="Palatino" charset="0"/>
                </a:rPr>
                <a:t>Center for</a:t>
              </a:r>
              <a:r>
                <a:rPr lang="en-US" sz="2299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en-US" sz="2299" b="1" dirty="0">
                  <a:solidFill>
                    <a:srgbClr val="C00000"/>
                  </a:solidFill>
                  <a:latin typeface="Palatino" charset="0"/>
                  <a:ea typeface="Palatino" charset="0"/>
                  <a:cs typeface="Palatino" charset="0"/>
                </a:rPr>
                <a:t>BRIGHT BEAMS</a:t>
              </a:r>
            </a:p>
          </p:txBody>
        </p:sp>
        <p:sp>
          <p:nvSpPr>
            <p:cNvPr id="54" name="TextBox 7">
              <a:extLst>
                <a:ext uri="{FF2B5EF4-FFF2-40B4-BE49-F238E27FC236}">
                  <a16:creationId xmlns:a16="http://schemas.microsoft.com/office/drawing/2014/main" id="{B395DBAF-87E2-C748-AAD2-B61453583238}"/>
                </a:ext>
              </a:extLst>
            </p:cNvPr>
            <p:cNvSpPr txBox="1"/>
            <p:nvPr userDrawn="1"/>
          </p:nvSpPr>
          <p:spPr>
            <a:xfrm>
              <a:off x="982913" y="10684220"/>
              <a:ext cx="5659411" cy="4540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063">
                <a:defRPr/>
              </a:pPr>
              <a:r>
                <a:rPr lang="en-US" sz="800" dirty="0">
                  <a:solidFill>
                    <a:schemeClr val="tx2"/>
                  </a:solidFill>
                  <a:latin typeface="Avenir Book" charset="0"/>
                  <a:ea typeface="Avenir Book" charset="0"/>
                  <a:cs typeface="Avenir Book" charset="0"/>
                </a:rPr>
                <a:t>A National Science Foundation Science &amp; Technology Center</a:t>
              </a:r>
              <a:endParaRPr lang="en-US" sz="1100" dirty="0">
                <a:solidFill>
                  <a:schemeClr val="tx2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pic>
        <p:nvPicPr>
          <p:cNvPr id="69" name="Picture 12">
            <a:extLst>
              <a:ext uri="{FF2B5EF4-FFF2-40B4-BE49-F238E27FC236}">
                <a16:creationId xmlns:a16="http://schemas.microsoft.com/office/drawing/2014/main" id="{AC1438A1-133A-384F-9EE6-DECBE58E93D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61181" y="2983015"/>
            <a:ext cx="3884006" cy="1388024"/>
          </a:xfrm>
          <a:prstGeom prst="rect">
            <a:avLst/>
          </a:prstGeom>
          <a:ln>
            <a:noFill/>
          </a:ln>
        </p:spPr>
      </p:pic>
      <p:sp>
        <p:nvSpPr>
          <p:cNvPr id="71" name="Right Arrow 9">
            <a:extLst>
              <a:ext uri="{FF2B5EF4-FFF2-40B4-BE49-F238E27FC236}">
                <a16:creationId xmlns:a16="http://schemas.microsoft.com/office/drawing/2014/main" id="{6A846AE8-3A26-DE48-A046-EA51F91EF2F7}"/>
              </a:ext>
            </a:extLst>
          </p:cNvPr>
          <p:cNvSpPr/>
          <p:nvPr/>
        </p:nvSpPr>
        <p:spPr>
          <a:xfrm>
            <a:off x="4139945" y="3461790"/>
            <a:ext cx="161706" cy="2055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cxnSp>
        <p:nvCxnSpPr>
          <p:cNvPr id="72" name="Elbow Connector 18">
            <a:extLst>
              <a:ext uri="{FF2B5EF4-FFF2-40B4-BE49-F238E27FC236}">
                <a16:creationId xmlns:a16="http://schemas.microsoft.com/office/drawing/2014/main" id="{05BD3C39-4EC7-7D42-9081-5BF85223485C}"/>
              </a:ext>
            </a:extLst>
          </p:cNvPr>
          <p:cNvCxnSpPr>
            <a:cxnSpLocks/>
            <a:endCxn id="69" idx="2"/>
          </p:cNvCxnSpPr>
          <p:nvPr/>
        </p:nvCxnSpPr>
        <p:spPr>
          <a:xfrm rot="5400000">
            <a:off x="4384511" y="2185410"/>
            <a:ext cx="4302" cy="4366956"/>
          </a:xfrm>
          <a:prstGeom prst="bentConnector3">
            <a:avLst>
              <a:gd name="adj1" fmla="val 5413808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ight Arrow 13">
            <a:extLst>
              <a:ext uri="{FF2B5EF4-FFF2-40B4-BE49-F238E27FC236}">
                <a16:creationId xmlns:a16="http://schemas.microsoft.com/office/drawing/2014/main" id="{A8276503-677F-AF42-A02F-137E3EA06E4D}"/>
              </a:ext>
            </a:extLst>
          </p:cNvPr>
          <p:cNvSpPr/>
          <p:nvPr/>
        </p:nvSpPr>
        <p:spPr>
          <a:xfrm>
            <a:off x="7543754" y="3471484"/>
            <a:ext cx="161706" cy="2055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7" name="Right Arrow 9">
            <a:extLst>
              <a:ext uri="{FF2B5EF4-FFF2-40B4-BE49-F238E27FC236}">
                <a16:creationId xmlns:a16="http://schemas.microsoft.com/office/drawing/2014/main" id="{FB8D1F06-2E6F-4F48-A0F6-17FD95EFF5A7}"/>
              </a:ext>
            </a:extLst>
          </p:cNvPr>
          <p:cNvSpPr/>
          <p:nvPr/>
        </p:nvSpPr>
        <p:spPr>
          <a:xfrm>
            <a:off x="5522669" y="3466862"/>
            <a:ext cx="161706" cy="2055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81" name="图片 80" descr="图片包含 文本&#10;&#10;描述已自动生成">
            <a:extLst>
              <a:ext uri="{FF2B5EF4-FFF2-40B4-BE49-F238E27FC236}">
                <a16:creationId xmlns:a16="http://schemas.microsoft.com/office/drawing/2014/main" id="{466AB13C-39FD-1E46-BB40-0145A136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95" y="375202"/>
            <a:ext cx="2386368" cy="343689"/>
          </a:xfrm>
          <a:prstGeom prst="rect">
            <a:avLst/>
          </a:prstGeom>
        </p:spPr>
      </p:pic>
      <p:sp>
        <p:nvSpPr>
          <p:cNvPr id="82" name="CustomShape 1">
            <a:extLst>
              <a:ext uri="{FF2B5EF4-FFF2-40B4-BE49-F238E27FC236}">
                <a16:creationId xmlns:a16="http://schemas.microsoft.com/office/drawing/2014/main" id="{18D368CD-BF76-D34E-B732-25CD4C8BA6BD}"/>
              </a:ext>
            </a:extLst>
          </p:cNvPr>
          <p:cNvSpPr/>
          <p:nvPr/>
        </p:nvSpPr>
        <p:spPr>
          <a:xfrm>
            <a:off x="179490" y="315550"/>
            <a:ext cx="8785021" cy="31942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spcAft>
                <a:spcPts val="200"/>
              </a:spcAft>
            </a:pPr>
            <a:r>
              <a:rPr lang="en-US" sz="2199" spc="-1" dirty="0">
                <a:solidFill>
                  <a:srgbClr val="000000"/>
                </a:solidFill>
                <a:latin typeface="Arial"/>
                <a:ea typeface="DejaVu Sans"/>
              </a:rPr>
              <a:t>Physics-informed Bayesian Optimization of an Electron Microscope</a:t>
            </a:r>
            <a:r>
              <a:rPr lang="zh-CN" altLang="en-US" sz="2199" spc="-1" dirty="0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endParaRPr lang="en-US" sz="2199" spc="-1" dirty="0">
              <a:latin typeface="Arial"/>
            </a:endParaRPr>
          </a:p>
          <a:p>
            <a:pPr algn="ctr">
              <a:lnSpc>
                <a:spcPct val="150000"/>
              </a:lnSpc>
              <a:spcAft>
                <a:spcPts val="200"/>
              </a:spcAft>
            </a:pPr>
            <a:r>
              <a:rPr lang="en-US" altLang="zh-CN" sz="1300" spc="-1" dirty="0">
                <a:solidFill>
                  <a:srgbClr val="000000"/>
                </a:solidFill>
                <a:ea typeface="Noto Sans CJK SC"/>
              </a:rPr>
              <a:t>Desheng Ma</a:t>
            </a:r>
            <a:r>
              <a:rPr lang="en-US" altLang="zh-CN" sz="1300" spc="-1" baseline="9000" dirty="0">
                <a:solidFill>
                  <a:srgbClr val="000000"/>
                </a:solidFill>
                <a:ea typeface="Noto Sans CJK SC"/>
              </a:rPr>
              <a:t>1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, </a:t>
            </a:r>
            <a:r>
              <a:rPr lang="en-US" sz="1300" spc="-1" dirty="0" err="1">
                <a:solidFill>
                  <a:srgbClr val="000000"/>
                </a:solidFill>
                <a:ea typeface="Noto Sans CJK SC"/>
              </a:rPr>
              <a:t>Chenyu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 Zhang</a:t>
            </a:r>
            <a:r>
              <a:rPr lang="en-US" sz="1300" spc="-1" baseline="9000" dirty="0">
                <a:solidFill>
                  <a:srgbClr val="000000"/>
                </a:solidFill>
                <a:ea typeface="Noto Sans CJK SC"/>
              </a:rPr>
              <a:t>1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, </a:t>
            </a:r>
            <a:r>
              <a:rPr lang="en-US" sz="1300" spc="-1" dirty="0" err="1">
                <a:solidFill>
                  <a:srgbClr val="000000"/>
                </a:solidFill>
                <a:ea typeface="Noto Sans CJK SC"/>
              </a:rPr>
              <a:t>Zhaslan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 Baraissov</a:t>
            </a:r>
            <a:r>
              <a:rPr lang="en-US" sz="1300" spc="-1" baseline="9000" dirty="0">
                <a:solidFill>
                  <a:srgbClr val="000000"/>
                </a:solidFill>
                <a:ea typeface="Noto Sans CJK SC"/>
              </a:rPr>
              <a:t>1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, Cameron J. Duncan </a:t>
            </a:r>
            <a:r>
              <a:rPr lang="en-US" sz="1300" spc="-1" baseline="9000" dirty="0">
                <a:solidFill>
                  <a:srgbClr val="000000"/>
                </a:solidFill>
                <a:ea typeface="Noto Sans CJK SC"/>
              </a:rPr>
              <a:t>2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, Adi Hanuka</a:t>
            </a:r>
            <a:r>
              <a:rPr lang="en-US" sz="1300" spc="-1" baseline="9000" dirty="0">
                <a:solidFill>
                  <a:srgbClr val="000000"/>
                </a:solidFill>
                <a:ea typeface="Noto Sans CJK SC"/>
              </a:rPr>
              <a:t>3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, </a:t>
            </a:r>
            <a:r>
              <a:rPr lang="en-US" sz="1300" spc="-1" dirty="0" err="1">
                <a:solidFill>
                  <a:srgbClr val="000000"/>
                </a:solidFill>
                <a:ea typeface="Noto Sans CJK SC"/>
              </a:rPr>
              <a:t>Auralee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 L. Edelen</a:t>
            </a:r>
            <a:r>
              <a:rPr lang="en-US" sz="1300" spc="-1" baseline="9000" dirty="0">
                <a:solidFill>
                  <a:srgbClr val="000000"/>
                </a:solidFill>
                <a:ea typeface="Noto Sans CJK SC"/>
              </a:rPr>
              <a:t>3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, </a:t>
            </a:r>
          </a:p>
          <a:p>
            <a:pPr algn="ctr">
              <a:lnSpc>
                <a:spcPct val="150000"/>
              </a:lnSpc>
              <a:spcAft>
                <a:spcPts val="200"/>
              </a:spcAft>
            </a:pP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Jared M. Maxson</a:t>
            </a:r>
            <a:r>
              <a:rPr lang="en-US" sz="1300" spc="-1" baseline="9000" dirty="0">
                <a:solidFill>
                  <a:srgbClr val="000000"/>
                </a:solidFill>
                <a:ea typeface="Noto Sans CJK SC"/>
              </a:rPr>
              <a:t>2</a:t>
            </a:r>
            <a:r>
              <a:rPr lang="en-US" sz="1300" spc="-1" dirty="0">
                <a:solidFill>
                  <a:srgbClr val="000000"/>
                </a:solidFill>
                <a:ea typeface="Noto Sans CJK SC"/>
              </a:rPr>
              <a:t>, David A. Muller</a:t>
            </a:r>
            <a:r>
              <a:rPr lang="en-US" sz="1300" spc="-1" baseline="9000" dirty="0">
                <a:solidFill>
                  <a:srgbClr val="000000"/>
                </a:solidFill>
                <a:ea typeface="Noto Sans CJK SC"/>
              </a:rPr>
              <a:t>1</a:t>
            </a:r>
            <a:endParaRPr lang="en-US" sz="1300" spc="-1" dirty="0"/>
          </a:p>
          <a:p>
            <a:pPr algn="ctr">
              <a:spcAft>
                <a:spcPts val="200"/>
              </a:spcAft>
            </a:pPr>
            <a:r>
              <a:rPr lang="en-US" sz="1400" spc="-1" baseline="22000" dirty="0">
                <a:solidFill>
                  <a:srgbClr val="000000"/>
                </a:solidFill>
                <a:ea typeface="Noto Sans CJK SC"/>
              </a:rPr>
              <a:t>1 </a:t>
            </a:r>
            <a:r>
              <a:rPr lang="en-US" sz="1400" spc="-1" baseline="9000" dirty="0">
                <a:solidFill>
                  <a:srgbClr val="000000"/>
                </a:solidFill>
                <a:ea typeface="Noto Sans CJK SC"/>
              </a:rPr>
              <a:t>School of Applied and Engineering Physics, Cornell University, Ithaca, 14853, NY, USA</a:t>
            </a:r>
            <a:endParaRPr lang="en-US" sz="1400" spc="-1" dirty="0"/>
          </a:p>
          <a:p>
            <a:pPr algn="ctr">
              <a:spcAft>
                <a:spcPts val="200"/>
              </a:spcAft>
            </a:pPr>
            <a:r>
              <a:rPr lang="en-US" sz="1400" spc="-1" baseline="22000" dirty="0">
                <a:solidFill>
                  <a:srgbClr val="000000"/>
                </a:solidFill>
                <a:ea typeface="Noto Sans CJK SC"/>
              </a:rPr>
              <a:t>2 </a:t>
            </a:r>
            <a:r>
              <a:rPr lang="en-US" sz="1400" spc="-1" baseline="9000" dirty="0">
                <a:solidFill>
                  <a:srgbClr val="000000"/>
                </a:solidFill>
                <a:ea typeface="Noto Sans CJK SC"/>
              </a:rPr>
              <a:t>Cornell Laboratory for Accelerator-Based Science and Education, Cornell University, Ithaca, NY, 14853, USA</a:t>
            </a:r>
            <a:endParaRPr lang="en-US" sz="1400" spc="-1" dirty="0"/>
          </a:p>
          <a:p>
            <a:pPr algn="ctr">
              <a:spcAft>
                <a:spcPts val="200"/>
              </a:spcAft>
            </a:pPr>
            <a:r>
              <a:rPr lang="en-US" sz="1400" spc="-1" baseline="22000" dirty="0">
                <a:solidFill>
                  <a:srgbClr val="000000"/>
                </a:solidFill>
                <a:ea typeface="Noto Sans CJK SC"/>
              </a:rPr>
              <a:t>3 </a:t>
            </a:r>
            <a:r>
              <a:rPr lang="en-US" sz="1400" spc="-1" baseline="9000" dirty="0">
                <a:solidFill>
                  <a:srgbClr val="000000"/>
                </a:solidFill>
                <a:ea typeface="Noto Sans CJK SC"/>
              </a:rPr>
              <a:t>SLAC National Laboratory, Menlo Park, 94025, CA, USA</a:t>
            </a:r>
            <a:endParaRPr lang="en-US" sz="1400" spc="-1" dirty="0"/>
          </a:p>
        </p:txBody>
      </p:sp>
      <p:sp>
        <p:nvSpPr>
          <p:cNvPr id="84" name="Line 7">
            <a:extLst>
              <a:ext uri="{FF2B5EF4-FFF2-40B4-BE49-F238E27FC236}">
                <a16:creationId xmlns:a16="http://schemas.microsoft.com/office/drawing/2014/main" id="{3B716983-4B7C-174D-822E-B26A0E19D1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193" y="879288"/>
            <a:ext cx="841361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/>
          </a:p>
        </p:txBody>
      </p:sp>
      <p:pic>
        <p:nvPicPr>
          <p:cNvPr id="27" name="图片 26" descr="黑暗里有星球&#10;&#10;低可信度描述已自动生成">
            <a:extLst>
              <a:ext uri="{FF2B5EF4-FFF2-40B4-BE49-F238E27FC236}">
                <a16:creationId xmlns:a16="http://schemas.microsoft.com/office/drawing/2014/main" id="{EDBCFF36-7823-7341-8DAC-9156D74B1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2864" y="3115191"/>
            <a:ext cx="1010389" cy="1010389"/>
          </a:xfrm>
          <a:prstGeom prst="rect">
            <a:avLst/>
          </a:prstGeom>
        </p:spPr>
      </p:pic>
      <p:sp>
        <p:nvSpPr>
          <p:cNvPr id="29" name="CustomShape 5">
            <a:extLst>
              <a:ext uri="{FF2B5EF4-FFF2-40B4-BE49-F238E27FC236}">
                <a16:creationId xmlns:a16="http://schemas.microsoft.com/office/drawing/2014/main" id="{2C842E85-6318-024B-917B-C0462645BBC9}"/>
              </a:ext>
            </a:extLst>
          </p:cNvPr>
          <p:cNvSpPr/>
          <p:nvPr/>
        </p:nvSpPr>
        <p:spPr>
          <a:xfrm>
            <a:off x="4447958" y="4047330"/>
            <a:ext cx="212999" cy="28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F4D8A106-6F4E-7A43-AF2E-D546B6113A5D}"/>
              </a:ext>
            </a:extLst>
          </p:cNvPr>
          <p:cNvSpPr/>
          <p:nvPr/>
        </p:nvSpPr>
        <p:spPr>
          <a:xfrm>
            <a:off x="4353353" y="3907269"/>
            <a:ext cx="695530" cy="236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500" b="1" spc="-1" dirty="0">
                <a:solidFill>
                  <a:srgbClr val="FFFFFF"/>
                </a:solidFill>
                <a:latin typeface="Arial"/>
                <a:ea typeface="DejaVu Sans"/>
              </a:rPr>
              <a:t>1</a:t>
            </a:r>
            <a:r>
              <a:rPr lang="en-US" sz="500" b="1" spc="-1" dirty="0">
                <a:solidFill>
                  <a:srgbClr val="FFFFFF"/>
                </a:solidFill>
                <a:latin typeface="Arial"/>
                <a:ea typeface="DejaVu Sans"/>
              </a:rPr>
              <a:t>0 </a:t>
            </a:r>
            <a:r>
              <a:rPr lang="en-US" sz="500" b="1" spc="-1" dirty="0" err="1">
                <a:solidFill>
                  <a:srgbClr val="FFFFFF"/>
                </a:solidFill>
                <a:latin typeface="Arial"/>
                <a:ea typeface="DejaVu Sans"/>
              </a:rPr>
              <a:t>mrad</a:t>
            </a:r>
            <a:endParaRPr lang="en-US" sz="500" spc="-1" dirty="0">
              <a:latin typeface="Arial"/>
            </a:endParaRPr>
          </a:p>
        </p:txBody>
      </p:sp>
      <p:pic>
        <p:nvPicPr>
          <p:cNvPr id="35" name="图片 34" descr="图形用户界面, 应用程序&#10;&#10;描述已自动生成">
            <a:extLst>
              <a:ext uri="{FF2B5EF4-FFF2-40B4-BE49-F238E27FC236}">
                <a16:creationId xmlns:a16="http://schemas.microsoft.com/office/drawing/2014/main" id="{4AFDCC89-C71A-4447-A89B-7069E99687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115" t="39099" r="45601" b="39188"/>
          <a:stretch/>
        </p:blipFill>
        <p:spPr>
          <a:xfrm>
            <a:off x="7812232" y="3135746"/>
            <a:ext cx="992289" cy="992289"/>
          </a:xfrm>
          <a:prstGeom prst="rect">
            <a:avLst/>
          </a:prstGeom>
          <a:ln w="41275" cmpd="dbl">
            <a:solidFill>
              <a:srgbClr val="92D050"/>
            </a:solidFill>
          </a:ln>
        </p:spPr>
      </p:pic>
      <p:sp>
        <p:nvSpPr>
          <p:cNvPr id="33" name="CustomShape 5">
            <a:extLst>
              <a:ext uri="{FF2B5EF4-FFF2-40B4-BE49-F238E27FC236}">
                <a16:creationId xmlns:a16="http://schemas.microsoft.com/office/drawing/2014/main" id="{9517DD61-9468-B546-9D70-1CF3826CC7F0}"/>
              </a:ext>
            </a:extLst>
          </p:cNvPr>
          <p:cNvSpPr/>
          <p:nvPr/>
        </p:nvSpPr>
        <p:spPr>
          <a:xfrm>
            <a:off x="7845672" y="4047475"/>
            <a:ext cx="212999" cy="28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6">
            <a:extLst>
              <a:ext uri="{FF2B5EF4-FFF2-40B4-BE49-F238E27FC236}">
                <a16:creationId xmlns:a16="http://schemas.microsoft.com/office/drawing/2014/main" id="{BA9958A9-7CC6-C243-A059-0ED5C16DF5FB}"/>
              </a:ext>
            </a:extLst>
          </p:cNvPr>
          <p:cNvSpPr/>
          <p:nvPr/>
        </p:nvSpPr>
        <p:spPr>
          <a:xfrm>
            <a:off x="7751067" y="3907414"/>
            <a:ext cx="695530" cy="236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500" b="1" spc="-1" dirty="0">
                <a:solidFill>
                  <a:srgbClr val="FFFFFF"/>
                </a:solidFill>
                <a:latin typeface="Arial"/>
                <a:ea typeface="DejaVu Sans"/>
              </a:rPr>
              <a:t>1</a:t>
            </a:r>
            <a:r>
              <a:rPr lang="en-US" sz="500" b="1" spc="-1" dirty="0">
                <a:solidFill>
                  <a:srgbClr val="FFFFFF"/>
                </a:solidFill>
                <a:latin typeface="Arial"/>
                <a:ea typeface="DejaVu Sans"/>
              </a:rPr>
              <a:t>0 </a:t>
            </a:r>
            <a:r>
              <a:rPr lang="en-US" sz="500" b="1" spc="-1" dirty="0" err="1">
                <a:solidFill>
                  <a:srgbClr val="FFFFFF"/>
                </a:solidFill>
                <a:latin typeface="Arial"/>
                <a:ea typeface="DejaVu Sans"/>
              </a:rPr>
              <a:t>mrad</a:t>
            </a:r>
            <a:endParaRPr lang="en-US" sz="500" spc="-1" dirty="0">
              <a:latin typeface="Arial"/>
            </a:endParaRPr>
          </a:p>
        </p:txBody>
      </p:sp>
      <p:pic>
        <p:nvPicPr>
          <p:cNvPr id="36" name="图片 35" descr="图表, 直方图&#10;&#10;描述已自动生成">
            <a:extLst>
              <a:ext uri="{FF2B5EF4-FFF2-40B4-BE49-F238E27FC236}">
                <a16:creationId xmlns:a16="http://schemas.microsoft.com/office/drawing/2014/main" id="{ECBA296A-B110-C84C-8B06-B51DE2F543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66" t="1272" r="26442" b="12927"/>
          <a:stretch/>
        </p:blipFill>
        <p:spPr>
          <a:xfrm>
            <a:off x="5717814" y="3002458"/>
            <a:ext cx="1811549" cy="12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76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>
            <a:extLst>
              <a:ext uri="{FF2B5EF4-FFF2-40B4-BE49-F238E27FC236}">
                <a16:creationId xmlns:a16="http://schemas.microsoft.com/office/drawing/2014/main" id="{43F03C27-5696-C640-993F-041236AF91CA}"/>
              </a:ext>
            </a:extLst>
          </p:cNvPr>
          <p:cNvSpPr/>
          <p:nvPr/>
        </p:nvSpPr>
        <p:spPr>
          <a:xfrm>
            <a:off x="787379" y="-46747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C00000"/>
                </a:solidFill>
                <a:latin typeface="Arial"/>
                <a:ea typeface="DejaVu Sans"/>
              </a:rPr>
              <a:t>Bayesian Optimization for Automated Tuning</a:t>
            </a:r>
            <a:endParaRPr lang="en-US" sz="24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40" name="图片 39" descr="图表, 直方图&#10;&#10;描述已自动生成">
            <a:extLst>
              <a:ext uri="{FF2B5EF4-FFF2-40B4-BE49-F238E27FC236}">
                <a16:creationId xmlns:a16="http://schemas.microsoft.com/office/drawing/2014/main" id="{032D7F97-9A09-594C-A150-5FF9AAEC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299" y="694696"/>
            <a:ext cx="5412971" cy="2363664"/>
          </a:xfrm>
          <a:prstGeom prst="rect">
            <a:avLst/>
          </a:prstGeom>
        </p:spPr>
      </p:pic>
      <p:sp>
        <p:nvSpPr>
          <p:cNvPr id="41" name="TextBox 38">
            <a:extLst>
              <a:ext uri="{FF2B5EF4-FFF2-40B4-BE49-F238E27FC236}">
                <a16:creationId xmlns:a16="http://schemas.microsoft.com/office/drawing/2014/main" id="{F5E20B21-C4F8-A442-B3B8-80052B7E54B6}"/>
              </a:ext>
            </a:extLst>
          </p:cNvPr>
          <p:cNvSpPr txBox="1"/>
          <p:nvPr/>
        </p:nvSpPr>
        <p:spPr>
          <a:xfrm>
            <a:off x="787379" y="4031672"/>
            <a:ext cx="781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Bayesian optimization is a </a:t>
            </a:r>
            <a:r>
              <a:rPr lang="en-US" altLang="zh-CN" sz="1400" dirty="0"/>
              <a:t>global</a:t>
            </a:r>
            <a:r>
              <a:rPr lang="en-US" altLang="zh-CN" sz="1400" dirty="0">
                <a:solidFill>
                  <a:srgbClr val="000000"/>
                </a:solidFill>
              </a:rPr>
              <a:t> optimization method.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A </a:t>
            </a:r>
            <a:r>
              <a:rPr lang="en-US" altLang="zh-CN" sz="1400" dirty="0"/>
              <a:t>Gaussian Process (GP) </a:t>
            </a:r>
            <a:r>
              <a:rPr lang="en-US" altLang="zh-CN" sz="1400" dirty="0">
                <a:solidFill>
                  <a:srgbClr val="000000"/>
                </a:solidFill>
              </a:rPr>
              <a:t>is used for the surrogate model of the unknown function.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Kernel and length scale reflect how we assume the data points to be correlated.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Acquisition function is the key to the balance between exploration and exploitation</a:t>
            </a:r>
          </a:p>
        </p:txBody>
      </p:sp>
      <p:pic>
        <p:nvPicPr>
          <p:cNvPr id="42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5D1D51F-A3EA-1D47-9360-FAE0F8BCF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789"/>
          <a:stretch/>
        </p:blipFill>
        <p:spPr>
          <a:xfrm>
            <a:off x="1815710" y="2983542"/>
            <a:ext cx="5181987" cy="102319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077EFF4-94DE-314F-9216-44353F58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57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77FBA157-58EE-444A-918B-04AAE9F85F3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84915" y="914649"/>
            <a:ext cx="4566985" cy="1539308"/>
          </a:xfrm>
          <a:prstGeom prst="rect">
            <a:avLst/>
          </a:prstGeom>
          <a:ln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837F9879-498E-6F43-8CB7-4A490199AF2A}"/>
              </a:ext>
            </a:extLst>
          </p:cNvPr>
          <p:cNvSpPr/>
          <p:nvPr/>
        </p:nvSpPr>
        <p:spPr>
          <a:xfrm>
            <a:off x="4888135" y="746470"/>
            <a:ext cx="3903456" cy="24030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Hexapole corrector model simulated by general particle tracer (GPT).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spc="-1" dirty="0">
                <a:latin typeface="Arial"/>
              </a:rPr>
              <a:t>Bayesian Optimization returns the optimal set of magnetic lenses’ strength.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Two step tuning with aperture applied on the fine tuning step.</a:t>
            </a:r>
            <a:endParaRPr lang="en-US" sz="1400" spc="-1" dirty="0">
              <a:latin typeface="Arial"/>
            </a:endParaRPr>
          </a:p>
        </p:txBody>
      </p:sp>
      <p:sp>
        <p:nvSpPr>
          <p:cNvPr id="21" name="CustomShape 5">
            <a:extLst>
              <a:ext uri="{FF2B5EF4-FFF2-40B4-BE49-F238E27FC236}">
                <a16:creationId xmlns:a16="http://schemas.microsoft.com/office/drawing/2014/main" id="{0942377D-2037-D547-A0BC-FA038A4DAB5F}"/>
              </a:ext>
            </a:extLst>
          </p:cNvPr>
          <p:cNvSpPr/>
          <p:nvPr/>
        </p:nvSpPr>
        <p:spPr>
          <a:xfrm>
            <a:off x="1001976" y="712194"/>
            <a:ext cx="3788946" cy="171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  <a:ea typeface="DejaVu Sans"/>
              </a:rPr>
              <a:t>Overview of the corrector simulation model</a:t>
            </a:r>
            <a:endParaRPr lang="en-US" sz="1089" spc="-1" dirty="0">
              <a:latin typeface="Arial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6581C0B7-3CC7-5540-A211-60420E87DD64}"/>
              </a:ext>
            </a:extLst>
          </p:cNvPr>
          <p:cNvGrpSpPr/>
          <p:nvPr/>
        </p:nvGrpSpPr>
        <p:grpSpPr>
          <a:xfrm>
            <a:off x="1277393" y="2863242"/>
            <a:ext cx="7429851" cy="1770488"/>
            <a:chOff x="-958824" y="2878805"/>
            <a:chExt cx="8527344" cy="1987702"/>
          </a:xfrm>
        </p:grpSpPr>
        <p:pic>
          <p:nvPicPr>
            <p:cNvPr id="23" name="Picture 123">
              <a:extLst>
                <a:ext uri="{FF2B5EF4-FFF2-40B4-BE49-F238E27FC236}">
                  <a16:creationId xmlns:a16="http://schemas.microsoft.com/office/drawing/2014/main" id="{E7F7EA8E-A9B6-3540-806E-7ECDF6D82CB7}"/>
                </a:ext>
              </a:extLst>
            </p:cNvPr>
            <p:cNvPicPr/>
            <p:nvPr/>
          </p:nvPicPr>
          <p:blipFill rotWithShape="1">
            <a:blip r:embed="rId4"/>
            <a:srcRect b="8107"/>
            <a:stretch/>
          </p:blipFill>
          <p:spPr>
            <a:xfrm>
              <a:off x="4999080" y="2878805"/>
              <a:ext cx="2569440" cy="1710217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76A82DA4-7B90-F941-8CAF-74AC9661A103}"/>
                </a:ext>
              </a:extLst>
            </p:cNvPr>
            <p:cNvSpPr txBox="1"/>
            <p:nvPr/>
          </p:nvSpPr>
          <p:spPr>
            <a:xfrm>
              <a:off x="-958824" y="4589508"/>
              <a:ext cx="4184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Optimization process from random starting points.</a:t>
              </a:r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4043CE03-AA35-E040-89DB-769D13787EB2}"/>
                </a:ext>
              </a:extLst>
            </p:cNvPr>
            <p:cNvSpPr txBox="1"/>
            <p:nvPr/>
          </p:nvSpPr>
          <p:spPr>
            <a:xfrm>
              <a:off x="6028889" y="4555631"/>
              <a:ext cx="795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Lao Sangam MN" pitchFamily="2" charset="0"/>
                  <a:ea typeface="KaiTi" panose="02010609060101010101" pitchFamily="49" charset="-122"/>
                  <a:cs typeface="Lao Sangam MN" pitchFamily="2" charset="0"/>
                </a:rPr>
                <a:t>Iterations</a:t>
              </a:r>
            </a:p>
          </p:txBody>
        </p:sp>
      </p:grpSp>
      <p:sp>
        <p:nvSpPr>
          <p:cNvPr id="26" name="CustomShape 5">
            <a:extLst>
              <a:ext uri="{FF2B5EF4-FFF2-40B4-BE49-F238E27FC236}">
                <a16:creationId xmlns:a16="http://schemas.microsoft.com/office/drawing/2014/main" id="{13803A23-492D-8247-A06B-53CA8C0AE5ED}"/>
              </a:ext>
            </a:extLst>
          </p:cNvPr>
          <p:cNvSpPr/>
          <p:nvPr/>
        </p:nvSpPr>
        <p:spPr>
          <a:xfrm>
            <a:off x="1613852" y="2374936"/>
            <a:ext cx="3788946" cy="171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</a:rPr>
              <a:t>HP: Hexapole     SOL: Solenoid</a:t>
            </a: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E7308654-1284-4F4E-9E9C-E8554D998EA3}"/>
              </a:ext>
            </a:extLst>
          </p:cNvPr>
          <p:cNvSpPr/>
          <p:nvPr/>
        </p:nvSpPr>
        <p:spPr>
          <a:xfrm>
            <a:off x="184915" y="-69769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</a:rPr>
              <a:t>Simulation Study: General Particle Tracer (GPT)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2ED27D2-77DE-C24B-ACF6-74CA64E5F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pic>
        <p:nvPicPr>
          <p:cNvPr id="28" name="图片 27" descr="图片包含 气泡图&#10;&#10;描述已自动生成">
            <a:extLst>
              <a:ext uri="{FF2B5EF4-FFF2-40B4-BE49-F238E27FC236}">
                <a16:creationId xmlns:a16="http://schemas.microsoft.com/office/drawing/2014/main" id="{7CF35A50-6847-9F46-B6BA-EB79A9420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07" y="2739723"/>
            <a:ext cx="5708906" cy="16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77FBA157-58EE-444A-918B-04AAE9F85F3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84915" y="914649"/>
            <a:ext cx="4566985" cy="1539308"/>
          </a:xfrm>
          <a:prstGeom prst="rect">
            <a:avLst/>
          </a:prstGeom>
          <a:ln>
            <a:noFill/>
          </a:ln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837F9879-498E-6F43-8CB7-4A490199AF2A}"/>
              </a:ext>
            </a:extLst>
          </p:cNvPr>
          <p:cNvSpPr/>
          <p:nvPr/>
        </p:nvSpPr>
        <p:spPr>
          <a:xfrm>
            <a:off x="4888135" y="746470"/>
            <a:ext cx="3903456" cy="24030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Hexapole corrector model simulated by general particle tracer (GPT).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spc="-1" dirty="0">
                <a:latin typeface="Arial"/>
              </a:rPr>
              <a:t>Bayesian Optimization returns the optimal set of magnetic lenses’ strength.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Two step tuning with aperture applied on the fine tuning step.</a:t>
            </a:r>
            <a:endParaRPr lang="en-US" sz="1400" spc="-1" dirty="0">
              <a:latin typeface="Arial"/>
            </a:endParaRPr>
          </a:p>
        </p:txBody>
      </p:sp>
      <p:sp>
        <p:nvSpPr>
          <p:cNvPr id="21" name="CustomShape 5">
            <a:extLst>
              <a:ext uri="{FF2B5EF4-FFF2-40B4-BE49-F238E27FC236}">
                <a16:creationId xmlns:a16="http://schemas.microsoft.com/office/drawing/2014/main" id="{0942377D-2037-D547-A0BC-FA038A4DAB5F}"/>
              </a:ext>
            </a:extLst>
          </p:cNvPr>
          <p:cNvSpPr/>
          <p:nvPr/>
        </p:nvSpPr>
        <p:spPr>
          <a:xfrm>
            <a:off x="1001976" y="712194"/>
            <a:ext cx="3788946" cy="171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  <a:ea typeface="DejaVu Sans"/>
              </a:rPr>
              <a:t>Overview of the corrector simulation model</a:t>
            </a:r>
            <a:endParaRPr lang="en-US" sz="1089" spc="-1" dirty="0">
              <a:latin typeface="Arial"/>
            </a:endParaRP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76A82DA4-7B90-F941-8CAF-74AC9661A103}"/>
              </a:ext>
            </a:extLst>
          </p:cNvPr>
          <p:cNvSpPr txBox="1"/>
          <p:nvPr/>
        </p:nvSpPr>
        <p:spPr>
          <a:xfrm>
            <a:off x="210316" y="4445691"/>
            <a:ext cx="3645961" cy="24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Optimization process from random starting points.</a:t>
            </a:r>
          </a:p>
        </p:txBody>
      </p:sp>
      <p:sp>
        <p:nvSpPr>
          <p:cNvPr id="26" name="CustomShape 5">
            <a:extLst>
              <a:ext uri="{FF2B5EF4-FFF2-40B4-BE49-F238E27FC236}">
                <a16:creationId xmlns:a16="http://schemas.microsoft.com/office/drawing/2014/main" id="{13803A23-492D-8247-A06B-53CA8C0AE5ED}"/>
              </a:ext>
            </a:extLst>
          </p:cNvPr>
          <p:cNvSpPr/>
          <p:nvPr/>
        </p:nvSpPr>
        <p:spPr>
          <a:xfrm>
            <a:off x="1613852" y="2374936"/>
            <a:ext cx="3788946" cy="171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</a:rPr>
              <a:t>HP: Hexapole     SOL: Solenoid</a:t>
            </a: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E7308654-1284-4F4E-9E9C-E8554D998EA3}"/>
              </a:ext>
            </a:extLst>
          </p:cNvPr>
          <p:cNvSpPr/>
          <p:nvPr/>
        </p:nvSpPr>
        <p:spPr>
          <a:xfrm>
            <a:off x="184915" y="-69769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</a:rPr>
              <a:t>Simulation Study: General Particle Tracer (GPT)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2ED27D2-77DE-C24B-ACF6-74CA64E5F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pic>
        <p:nvPicPr>
          <p:cNvPr id="28" name="图片 27" descr="图片包含 气泡图&#10;&#10;描述已自动生成">
            <a:extLst>
              <a:ext uri="{FF2B5EF4-FFF2-40B4-BE49-F238E27FC236}">
                <a16:creationId xmlns:a16="http://schemas.microsoft.com/office/drawing/2014/main" id="{7CF35A50-6847-9F46-B6BA-EB79A9420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74" y="2883658"/>
            <a:ext cx="5708906" cy="1608241"/>
          </a:xfrm>
          <a:prstGeom prst="rect">
            <a:avLst/>
          </a:prstGeom>
        </p:spPr>
      </p:pic>
      <p:pic>
        <p:nvPicPr>
          <p:cNvPr id="13" name="图片 12" descr="图表, 折线图&#10;&#10;描述已自动生成">
            <a:extLst>
              <a:ext uri="{FF2B5EF4-FFF2-40B4-BE49-F238E27FC236}">
                <a16:creationId xmlns:a16="http://schemas.microsoft.com/office/drawing/2014/main" id="{58C1E61E-F509-ED4A-B86F-E4FB7E6E0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91"/>
          <a:stretch/>
        </p:blipFill>
        <p:spPr>
          <a:xfrm>
            <a:off x="5836007" y="2666203"/>
            <a:ext cx="3083352" cy="21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8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图示&#10;&#10;描述已自动生成">
            <a:extLst>
              <a:ext uri="{FF2B5EF4-FFF2-40B4-BE49-F238E27FC236}">
                <a16:creationId xmlns:a16="http://schemas.microsoft.com/office/drawing/2014/main" id="{E534C263-7A1F-3B4A-AB9A-4F5F7C71DD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121" b="25300"/>
          <a:stretch/>
        </p:blipFill>
        <p:spPr>
          <a:xfrm>
            <a:off x="-41465" y="643467"/>
            <a:ext cx="2918283" cy="2798694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2EF261B9-63B0-3A42-AE07-5C9148F83656}"/>
              </a:ext>
            </a:extLst>
          </p:cNvPr>
          <p:cNvSpPr/>
          <p:nvPr/>
        </p:nvSpPr>
        <p:spPr>
          <a:xfrm>
            <a:off x="203178" y="-46747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</a:rPr>
              <a:t>Benchmark on Simulation Study: GPT-2D case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A38CDA0-E72E-5C42-AD6C-6440B4A8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3533" y="2203450"/>
            <a:ext cx="685800" cy="171450"/>
          </a:xfrm>
        </p:spPr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B45BB455-C728-A742-A426-EF0E0BB3BA4E}"/>
              </a:ext>
            </a:extLst>
          </p:cNvPr>
          <p:cNvSpPr/>
          <p:nvPr/>
        </p:nvSpPr>
        <p:spPr>
          <a:xfrm>
            <a:off x="787379" y="4233421"/>
            <a:ext cx="8395604" cy="24955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Bayesian optimization converges more quickly in terms of the number of function evaluations.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Bayesian optimization is more efficient at converging to the global optimum.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spc="-1" dirty="0">
              <a:latin typeface="Arial"/>
            </a:endParaRPr>
          </a:p>
        </p:txBody>
      </p:sp>
      <p:pic>
        <p:nvPicPr>
          <p:cNvPr id="11" name="图片 10" descr="图表, 折线图&#10;&#10;描述已自动生成">
            <a:extLst>
              <a:ext uri="{FF2B5EF4-FFF2-40B4-BE49-F238E27FC236}">
                <a16:creationId xmlns:a16="http://schemas.microsoft.com/office/drawing/2014/main" id="{776F7F88-23E0-7C45-9D5C-9F3F5635D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599" y="1011288"/>
            <a:ext cx="2980401" cy="238432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9499DD3-7178-A641-98AA-BCF51F027C0A}"/>
              </a:ext>
            </a:extLst>
          </p:cNvPr>
          <p:cNvSpPr txBox="1"/>
          <p:nvPr/>
        </p:nvSpPr>
        <p:spPr>
          <a:xfrm>
            <a:off x="3199902" y="3460638"/>
            <a:ext cx="248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* Mean and standard deviation obtained from 20 repetitions </a:t>
            </a:r>
            <a:endParaRPr kumimoji="1" lang="zh-CN" altLang="en-US" sz="1000" dirty="0"/>
          </a:p>
        </p:txBody>
      </p:sp>
      <p:pic>
        <p:nvPicPr>
          <p:cNvPr id="16" name="图片 15" descr="图形用户界面, 应用程序&#10;&#10;描述已自动生成">
            <a:extLst>
              <a:ext uri="{FF2B5EF4-FFF2-40B4-BE49-F238E27FC236}">
                <a16:creationId xmlns:a16="http://schemas.microsoft.com/office/drawing/2014/main" id="{A555293F-269E-1241-938A-0CBD1F1CC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191" y="877619"/>
            <a:ext cx="3181993" cy="265166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7532674-2363-344A-A490-7C2A04E6DCD9}"/>
              </a:ext>
            </a:extLst>
          </p:cNvPr>
          <p:cNvSpPr txBox="1"/>
          <p:nvPr/>
        </p:nvSpPr>
        <p:spPr>
          <a:xfrm>
            <a:off x="6241492" y="3466771"/>
            <a:ext cx="26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/>
              <a:t>* Simplex with 3 sets of initial points are shown. All trapped locally.</a:t>
            </a:r>
            <a:endParaRPr kumimoji="1" lang="zh-CN" altLang="en-US" sz="9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F388F0B-2ADE-D34F-A087-CE933818F4AA}"/>
              </a:ext>
            </a:extLst>
          </p:cNvPr>
          <p:cNvSpPr txBox="1"/>
          <p:nvPr/>
        </p:nvSpPr>
        <p:spPr>
          <a:xfrm>
            <a:off x="508467" y="3451382"/>
            <a:ext cx="248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/>
              <a:t>* Contour plot of CNN predicted emittance </a:t>
            </a:r>
            <a:r>
              <a:rPr kumimoji="1" lang="en-US" altLang="zh-CN" sz="1000" dirty="0" err="1"/>
              <a:t>v.s</a:t>
            </a:r>
            <a:r>
              <a:rPr kumimoji="1" lang="en-US" altLang="zh-CN" sz="1000" dirty="0"/>
              <a:t>. H1 and H2</a:t>
            </a:r>
            <a:endParaRPr kumimoji="1"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87340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图示&#10;&#10;描述已自动生成">
            <a:extLst>
              <a:ext uri="{FF2B5EF4-FFF2-40B4-BE49-F238E27FC236}">
                <a16:creationId xmlns:a16="http://schemas.microsoft.com/office/drawing/2014/main" id="{CF50C40B-9928-DF4D-BFB9-D79DE0814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0" r="71121" b="25299"/>
          <a:stretch/>
        </p:blipFill>
        <p:spPr>
          <a:xfrm>
            <a:off x="290425" y="695740"/>
            <a:ext cx="3188273" cy="2904596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2EF261B9-63B0-3A42-AE07-5C9148F83656}"/>
              </a:ext>
            </a:extLst>
          </p:cNvPr>
          <p:cNvSpPr/>
          <p:nvPr/>
        </p:nvSpPr>
        <p:spPr>
          <a:xfrm>
            <a:off x="197713" y="-59298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</a:rPr>
              <a:t>How to be Physics-informed?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A38CDA0-E72E-5C42-AD6C-6440B4A86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D9D634A2-B019-C740-AD44-63B53F9E2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893" y="1195785"/>
            <a:ext cx="3791346" cy="26207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A68A0B-F563-0243-A61D-462DF70184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38" y="3752627"/>
            <a:ext cx="2163168" cy="240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4CC8CE6-008E-2B49-91D4-A1329491FB33}"/>
                  </a:ext>
                </a:extLst>
              </p:cNvPr>
              <p:cNvSpPr txBox="1"/>
              <p:nvPr/>
            </p:nvSpPr>
            <p:spPr>
              <a:xfrm>
                <a:off x="537299" y="3730088"/>
                <a:ext cx="38593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1" lang="en-US" altLang="zh-CN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zh-CN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4CC8CE6-008E-2B49-91D4-A1329491F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99" y="3730088"/>
                <a:ext cx="385939" cy="246221"/>
              </a:xfrm>
              <a:prstGeom prst="rect">
                <a:avLst/>
              </a:prstGeom>
              <a:blipFill>
                <a:blip r:embed="rId6"/>
                <a:stretch>
                  <a:fillRect l="-12903" r="-3226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040C7F80-62A7-0C4F-B27B-12D1C5E6461F}"/>
              </a:ext>
            </a:extLst>
          </p:cNvPr>
          <p:cNvCxnSpPr>
            <a:cxnSpLocks/>
          </p:cNvCxnSpPr>
          <p:nvPr/>
        </p:nvCxnSpPr>
        <p:spPr>
          <a:xfrm flipH="1">
            <a:off x="1997765" y="2571750"/>
            <a:ext cx="1" cy="11256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8AA88325-1583-3247-99D4-20BA2F558F60}"/>
              </a:ext>
            </a:extLst>
          </p:cNvPr>
          <p:cNvSpPr/>
          <p:nvPr/>
        </p:nvSpPr>
        <p:spPr>
          <a:xfrm>
            <a:off x="1393164" y="2210958"/>
            <a:ext cx="1209203" cy="636105"/>
          </a:xfrm>
          <a:prstGeom prst="ellipse">
            <a:avLst/>
          </a:prstGeom>
          <a:noFill/>
          <a:ln>
            <a:solidFill>
              <a:srgbClr val="D41D1E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0DE8AC1-60D4-2C47-AADD-603C785E5FAA}"/>
                  </a:ext>
                </a:extLst>
              </p:cNvPr>
              <p:cNvSpPr txBox="1"/>
              <p:nvPr/>
            </p:nvSpPr>
            <p:spPr>
              <a:xfrm>
                <a:off x="557176" y="3973647"/>
                <a:ext cx="959558" cy="294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zh-CN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f>
                          <m:fPr>
                            <m:ctrlPr>
                              <a:rPr kumimoji="1" lang="en-US" altLang="zh-CN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kumimoji="1" lang="en-US" altLang="zh-CN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sSup>
                      <m:sSupPr>
                        <m:ctrlPr>
                          <a:rPr kumimoji="1"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f>
                          <m:fPr>
                            <m:ctrlPr>
                              <a:rPr kumimoji="1" lang="en-US" altLang="zh-CN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kumimoji="1" lang="en-US" altLang="zh-CN" sz="1600" dirty="0">
                    <a:solidFill>
                      <a:srgbClr val="000000"/>
                    </a:solidFill>
                  </a:rPr>
                  <a:t> </a:t>
                </a:r>
                <a:endParaRPr kumimoji="1" lang="zh-CN" alt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A0DE8AC1-60D4-2C47-AADD-603C785E5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76" y="3973647"/>
                <a:ext cx="959558" cy="294183"/>
              </a:xfrm>
              <a:prstGeom prst="rect">
                <a:avLst/>
              </a:prstGeom>
              <a:blipFill>
                <a:blip r:embed="rId7"/>
                <a:stretch>
                  <a:fillRect l="-5195"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01E3B9C2-1BCC-0A4F-8870-741ADFE81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1878" y="3808472"/>
            <a:ext cx="3257374" cy="277534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5964661-BD3F-0E4E-9DB5-A84B8F25B73B}"/>
              </a:ext>
            </a:extLst>
          </p:cNvPr>
          <p:cNvSpPr txBox="1"/>
          <p:nvPr/>
        </p:nvSpPr>
        <p:spPr>
          <a:xfrm>
            <a:off x="457787" y="4403667"/>
            <a:ext cx="3657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Option 1. Embed Hessian estimated from simulation</a:t>
            </a:r>
            <a:endParaRPr kumimoji="1" lang="zh-CN" altLang="en-US" sz="12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AF8CFCC-1063-7841-80C7-D28A0E4BD10A}"/>
              </a:ext>
            </a:extLst>
          </p:cNvPr>
          <p:cNvSpPr txBox="1"/>
          <p:nvPr/>
        </p:nvSpPr>
        <p:spPr>
          <a:xfrm>
            <a:off x="4572000" y="4403667"/>
            <a:ext cx="4421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Option 2. Let a deep kernel learn the correlations by itself. </a:t>
            </a:r>
            <a:endParaRPr kumimoji="1" lang="zh-CN" altLang="en-US" sz="1200" dirty="0"/>
          </a:p>
        </p:txBody>
      </p:sp>
      <p:pic>
        <p:nvPicPr>
          <p:cNvPr id="14" name="图片 13" descr="图表&#10;&#10;描述已自动生成">
            <a:extLst>
              <a:ext uri="{FF2B5EF4-FFF2-40B4-BE49-F238E27FC236}">
                <a16:creationId xmlns:a16="http://schemas.microsoft.com/office/drawing/2014/main" id="{8A71166D-F3CA-F744-ADB5-38C4E1F630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029" y="1039774"/>
            <a:ext cx="3577371" cy="286189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93BF82A-EE0D-2147-9781-4173A449EE23}"/>
              </a:ext>
            </a:extLst>
          </p:cNvPr>
          <p:cNvSpPr txBox="1"/>
          <p:nvPr/>
        </p:nvSpPr>
        <p:spPr>
          <a:xfrm>
            <a:off x="1097751" y="4033855"/>
            <a:ext cx="2942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/>
              <a:t>Deep kernel underperforms in short term, but outperforms in long term.</a:t>
            </a:r>
          </a:p>
        </p:txBody>
      </p:sp>
    </p:spTree>
    <p:extLst>
      <p:ext uri="{BB962C8B-B14F-4D97-AF65-F5344CB8AC3E}">
        <p14:creationId xmlns:p14="http://schemas.microsoft.com/office/powerpoint/2010/main" val="178281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0" grpId="0"/>
      <p:bldP spid="29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>
            <a:extLst>
              <a:ext uri="{FF2B5EF4-FFF2-40B4-BE49-F238E27FC236}">
                <a16:creationId xmlns:a16="http://schemas.microsoft.com/office/drawing/2014/main" id="{ED4ECB2A-E2CE-1D4C-ADBD-15C68F6020B6}"/>
              </a:ext>
            </a:extLst>
          </p:cNvPr>
          <p:cNvSpPr/>
          <p:nvPr/>
        </p:nvSpPr>
        <p:spPr>
          <a:xfrm>
            <a:off x="186967" y="-92513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Next?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628BBC-05D3-7240-8446-546828BAD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pic>
        <p:nvPicPr>
          <p:cNvPr id="5" name="图片 4" descr="图片包含 室内, 桌子, 电脑, 键盘&#10;&#10;描述已自动生成">
            <a:extLst>
              <a:ext uri="{FF2B5EF4-FFF2-40B4-BE49-F238E27FC236}">
                <a16:creationId xmlns:a16="http://schemas.microsoft.com/office/drawing/2014/main" id="{9ED700C1-CACD-8948-BBE3-59ECA915A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" b="4527"/>
          <a:stretch/>
        </p:blipFill>
        <p:spPr>
          <a:xfrm>
            <a:off x="3582754" y="636889"/>
            <a:ext cx="2835256" cy="4302709"/>
          </a:xfrm>
          <a:prstGeom prst="rect">
            <a:avLst/>
          </a:prstGeom>
        </p:spPr>
      </p:pic>
      <p:pic>
        <p:nvPicPr>
          <p:cNvPr id="8" name="图片 7" descr="图片包含 灯光, 发动机, 街道, 站&#10;&#10;描述已自动生成">
            <a:extLst>
              <a:ext uri="{FF2B5EF4-FFF2-40B4-BE49-F238E27FC236}">
                <a16:creationId xmlns:a16="http://schemas.microsoft.com/office/drawing/2014/main" id="{5AFAC76D-4F6E-D64D-83A9-2DDA45E29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3" y="636889"/>
            <a:ext cx="3226455" cy="430270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907A3E1-CC02-0740-B0B7-1E18865EC6C8}"/>
              </a:ext>
            </a:extLst>
          </p:cNvPr>
          <p:cNvSpPr txBox="1"/>
          <p:nvPr/>
        </p:nvSpPr>
        <p:spPr>
          <a:xfrm>
            <a:off x="6418010" y="636889"/>
            <a:ext cx="26981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/>
              <a:t>ThermoFisher</a:t>
            </a:r>
            <a:r>
              <a:rPr kumimoji="1" lang="en-US" altLang="zh-CN" sz="1200" dirty="0"/>
              <a:t> Spectra 300 S/TEM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 err="1"/>
              <a:t>ThermoFisher</a:t>
            </a:r>
            <a:r>
              <a:rPr kumimoji="1" lang="en-US" altLang="zh-CN" sz="1200" dirty="0"/>
              <a:t> Titan </a:t>
            </a:r>
            <a:r>
              <a:rPr kumimoji="1" lang="en-US" altLang="zh-CN" sz="1200" dirty="0" err="1"/>
              <a:t>Cryo</a:t>
            </a:r>
            <a:r>
              <a:rPr kumimoji="1" lang="en-US" altLang="zh-CN" sz="1200" dirty="0"/>
              <a:t> S/TEM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zh-CN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/>
              <a:t>Software compatibility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/>
              <a:t>Python and packages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/>
              <a:t>Interaction with factory GUI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/>
              <a:t>Hardware communication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/>
              <a:t>Network protocols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/>
              <a:t>Port forwarding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zh-CN" sz="1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36738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>
            <a:extLst>
              <a:ext uri="{FF2B5EF4-FFF2-40B4-BE49-F238E27FC236}">
                <a16:creationId xmlns:a16="http://schemas.microsoft.com/office/drawing/2014/main" id="{ED4ECB2A-E2CE-1D4C-ADBD-15C68F6020B6}"/>
              </a:ext>
            </a:extLst>
          </p:cNvPr>
          <p:cNvSpPr/>
          <p:nvPr/>
        </p:nvSpPr>
        <p:spPr>
          <a:xfrm>
            <a:off x="186967" y="-92513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Next?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628BBC-05D3-7240-8446-546828BAD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pic>
        <p:nvPicPr>
          <p:cNvPr id="3" name="图片 2" descr="文本&#10;&#10;描述已自动生成">
            <a:extLst>
              <a:ext uri="{FF2B5EF4-FFF2-40B4-BE49-F238E27FC236}">
                <a16:creationId xmlns:a16="http://schemas.microsoft.com/office/drawing/2014/main" id="{F4EF0421-CFCD-BF4A-8977-9A219A244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"/>
          <a:stretch/>
        </p:blipFill>
        <p:spPr>
          <a:xfrm>
            <a:off x="1176866" y="612907"/>
            <a:ext cx="6953623" cy="4278388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C1D51603-E3D7-0F4C-9940-AF2E5D40E690}"/>
              </a:ext>
            </a:extLst>
          </p:cNvPr>
          <p:cNvSpPr/>
          <p:nvPr/>
        </p:nvSpPr>
        <p:spPr>
          <a:xfrm>
            <a:off x="5249334" y="1381828"/>
            <a:ext cx="1041211" cy="245534"/>
          </a:xfrm>
          <a:prstGeom prst="ellipse">
            <a:avLst/>
          </a:prstGeom>
          <a:noFill/>
          <a:ln>
            <a:solidFill>
              <a:srgbClr val="D41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078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>
            <a:extLst>
              <a:ext uri="{FF2B5EF4-FFF2-40B4-BE49-F238E27FC236}">
                <a16:creationId xmlns:a16="http://schemas.microsoft.com/office/drawing/2014/main" id="{6C156561-4497-DA48-A2BC-B60BC3EDF454}"/>
              </a:ext>
            </a:extLst>
          </p:cNvPr>
          <p:cNvSpPr/>
          <p:nvPr/>
        </p:nvSpPr>
        <p:spPr>
          <a:xfrm>
            <a:off x="150091" y="677240"/>
            <a:ext cx="4966864" cy="30409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FF0000"/>
                </a:solidFill>
                <a:latin typeface="Arial"/>
                <a:ea typeface="DejaVu Sans"/>
              </a:rPr>
              <a:t>Beam Emittance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 is an effective metric to optimize for aberration correction in electron microscopy.</a:t>
            </a:r>
          </a:p>
          <a:p>
            <a:endParaRPr lang="en-US" sz="14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A well designed and trained </a:t>
            </a:r>
            <a:r>
              <a:rPr lang="en-US" sz="1400" spc="-1" dirty="0">
                <a:solidFill>
                  <a:srgbClr val="FF0000"/>
                </a:solidFill>
                <a:latin typeface="Arial"/>
                <a:ea typeface="DejaVu Sans"/>
              </a:rPr>
              <a:t>deep learning model 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can effectively predict emittance from </a:t>
            </a:r>
            <a:r>
              <a:rPr lang="en-US" sz="1400" spc="-1" dirty="0" err="1">
                <a:solidFill>
                  <a:srgbClr val="000000"/>
                </a:solidFill>
                <a:latin typeface="Arial"/>
                <a:ea typeface="DejaVu Sans"/>
              </a:rPr>
              <a:t>Ronchigrams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spc="-1" dirty="0">
                <a:solidFill>
                  <a:srgbClr val="000000"/>
                </a:solidFill>
                <a:latin typeface="Arial"/>
                <a:ea typeface="DejaVu Sans"/>
              </a:rPr>
              <a:t>Automated aberration correction is possible and realized by </a:t>
            </a:r>
            <a:r>
              <a:rPr lang="en-US" altLang="zh-CN" sz="1400" spc="-1" dirty="0">
                <a:solidFill>
                  <a:srgbClr val="FF0000"/>
                </a:solidFill>
                <a:latin typeface="Arial"/>
                <a:ea typeface="DejaVu Sans"/>
              </a:rPr>
              <a:t>Bayesian Optimization</a:t>
            </a:r>
            <a:r>
              <a:rPr lang="en-US" altLang="zh-CN" sz="1400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pc="-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</a:rPr>
              <a:t>Next: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</a:rPr>
              <a:t>Tests on more machines, e.g., Titan Cryo-S/TEM and Spectra 300 S/TEM.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</a:rPr>
              <a:t>A Hysteresis-addressed model.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spc="-1" dirty="0">
                <a:solidFill>
                  <a:srgbClr val="000000"/>
                </a:solidFill>
                <a:latin typeface="Arial"/>
              </a:rPr>
              <a:t>Integration with authentic factory interfaces.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C9468529-6764-E14E-9E19-CF31FEBCB82F}"/>
              </a:ext>
            </a:extLst>
          </p:cNvPr>
          <p:cNvSpPr txBox="1"/>
          <p:nvPr/>
        </p:nvSpPr>
        <p:spPr>
          <a:xfrm>
            <a:off x="2633523" y="4409902"/>
            <a:ext cx="28885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effectLst/>
                <a:latin typeface="+mj-lt"/>
              </a:rPr>
              <a:t>This work made use of the Cornell Center for Materials Research Shared Facilities which are supported through the NSF MRSEC program (DMR-1719875).</a:t>
            </a:r>
            <a:endParaRPr lang="en-US" sz="1000" dirty="0">
              <a:latin typeface="+mj-lt"/>
            </a:endParaRPr>
          </a:p>
        </p:txBody>
      </p:sp>
      <p:pic>
        <p:nvPicPr>
          <p:cNvPr id="8" name="Picture 2" descr="Cornell Center for Materials Research">
            <a:extLst>
              <a:ext uri="{FF2B5EF4-FFF2-40B4-BE49-F238E27FC236}">
                <a16:creationId xmlns:a16="http://schemas.microsoft.com/office/drawing/2014/main" id="{C2272E32-E5C9-A540-BBD1-16ADE6778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83" y="3988730"/>
            <a:ext cx="1888640" cy="4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7">
            <a:extLst>
              <a:ext uri="{FF2B5EF4-FFF2-40B4-BE49-F238E27FC236}">
                <a16:creationId xmlns:a16="http://schemas.microsoft.com/office/drawing/2014/main" id="{CDBBABA2-24CC-3240-ACB2-C32C3CC6D615}"/>
              </a:ext>
            </a:extLst>
          </p:cNvPr>
          <p:cNvSpPr txBox="1"/>
          <p:nvPr/>
        </p:nvSpPr>
        <p:spPr>
          <a:xfrm>
            <a:off x="150092" y="4449970"/>
            <a:ext cx="25532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ea typeface="Liberation Serif"/>
                <a:cs typeface="Liberation Serif"/>
              </a:rPr>
              <a:t>This work is funded by the Center for Bright Beams, an NSF STC (NSF PHY-1549132).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212DBE9-F831-2349-AE48-A28A2B4A4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92" y="3928727"/>
            <a:ext cx="2483431" cy="530516"/>
          </a:xfrm>
          <a:prstGeom prst="rect">
            <a:avLst/>
          </a:prstGeom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6B094519-8FF0-5849-98A7-4587FDEA4894}"/>
              </a:ext>
            </a:extLst>
          </p:cNvPr>
          <p:cNvSpPr/>
          <p:nvPr/>
        </p:nvSpPr>
        <p:spPr>
          <a:xfrm>
            <a:off x="5821029" y="915915"/>
            <a:ext cx="3234050" cy="36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solidFill>
                  <a:srgbClr val="000000"/>
                </a:solidFill>
                <a:latin typeface="Arial"/>
                <a:ea typeface="Arial"/>
              </a:rPr>
              <a:t>Simulated </a:t>
            </a:r>
            <a:r>
              <a:rPr lang="en-US" sz="1089" spc="-1" dirty="0" err="1">
                <a:solidFill>
                  <a:srgbClr val="000000"/>
                </a:solidFill>
                <a:latin typeface="Arial"/>
                <a:ea typeface="Arial"/>
              </a:rPr>
              <a:t>Ronchigrams</a:t>
            </a:r>
            <a:r>
              <a:rPr lang="en-US" sz="1089" spc="-1" dirty="0">
                <a:solidFill>
                  <a:srgbClr val="000000"/>
                </a:solidFill>
                <a:latin typeface="Arial"/>
                <a:ea typeface="Arial"/>
              </a:rPr>
              <a:t> before and after tuning</a:t>
            </a:r>
            <a:endParaRPr lang="en-US" sz="1089" spc="-1" dirty="0">
              <a:latin typeface="Arial"/>
            </a:endParaRPr>
          </a:p>
        </p:txBody>
      </p:sp>
      <p:sp>
        <p:nvSpPr>
          <p:cNvPr id="12" name="CustomShape 4">
            <a:extLst>
              <a:ext uri="{FF2B5EF4-FFF2-40B4-BE49-F238E27FC236}">
                <a16:creationId xmlns:a16="http://schemas.microsoft.com/office/drawing/2014/main" id="{05FC9D5D-5822-DC40-AB29-00505CFDE8D7}"/>
              </a:ext>
            </a:extLst>
          </p:cNvPr>
          <p:cNvSpPr/>
          <p:nvPr/>
        </p:nvSpPr>
        <p:spPr>
          <a:xfrm>
            <a:off x="5574786" y="2876589"/>
            <a:ext cx="3743162" cy="36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 err="1">
                <a:solidFill>
                  <a:srgbClr val="000000"/>
                </a:solidFill>
                <a:latin typeface="Arial"/>
                <a:ea typeface="Arial"/>
              </a:rPr>
              <a:t>Ronchigrams</a:t>
            </a:r>
            <a:r>
              <a:rPr lang="en-US" sz="1089" spc="-1" dirty="0">
                <a:solidFill>
                  <a:srgbClr val="000000"/>
                </a:solidFill>
                <a:latin typeface="Arial"/>
                <a:ea typeface="Arial"/>
              </a:rPr>
              <a:t> collected from </a:t>
            </a:r>
            <a:r>
              <a:rPr lang="en-US" sz="1089" spc="-1" dirty="0" err="1">
                <a:solidFill>
                  <a:srgbClr val="000000"/>
                </a:solidFill>
                <a:latin typeface="Arial"/>
                <a:ea typeface="Arial"/>
              </a:rPr>
              <a:t>Nion</a:t>
            </a:r>
            <a:r>
              <a:rPr lang="en-US" sz="1089" spc="-1" dirty="0">
                <a:solidFill>
                  <a:srgbClr val="000000"/>
                </a:solidFill>
                <a:latin typeface="Arial"/>
                <a:ea typeface="Arial"/>
              </a:rPr>
              <a:t> before and after tuning</a:t>
            </a:r>
            <a:endParaRPr lang="en-US" sz="1089" spc="-1" dirty="0">
              <a:latin typeface="Arial"/>
            </a:endParaRP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CCD82D04-7A6E-BC46-866F-6FA48ECCAC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39" t="9839" r="6123" b="6123"/>
          <a:stretch/>
        </p:blipFill>
        <p:spPr>
          <a:xfrm>
            <a:off x="7488039" y="3155161"/>
            <a:ext cx="1510535" cy="1534502"/>
          </a:xfrm>
          <a:prstGeom prst="rect">
            <a:avLst/>
          </a:prstGeom>
          <a:ln>
            <a:noFill/>
          </a:ln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559FCBF4-B22F-4B4A-B8A5-4AD15D6D6DFC}"/>
              </a:ext>
            </a:extLst>
          </p:cNvPr>
          <p:cNvPicPr/>
          <p:nvPr/>
        </p:nvPicPr>
        <p:blipFill>
          <a:blip r:embed="rId6"/>
          <a:srcRect l="9896" t="10885" r="10904" b="9915"/>
          <a:stretch/>
        </p:blipFill>
        <p:spPr>
          <a:xfrm>
            <a:off x="5771066" y="3172468"/>
            <a:ext cx="1440000" cy="1440000"/>
          </a:xfrm>
          <a:prstGeom prst="rect">
            <a:avLst/>
          </a:prstGeom>
          <a:ln>
            <a:noFill/>
          </a:ln>
        </p:spPr>
      </p:pic>
      <p:sp>
        <p:nvSpPr>
          <p:cNvPr id="15" name="CustomShape 5">
            <a:extLst>
              <a:ext uri="{FF2B5EF4-FFF2-40B4-BE49-F238E27FC236}">
                <a16:creationId xmlns:a16="http://schemas.microsoft.com/office/drawing/2014/main" id="{9C2EC1DD-70AC-674C-804A-3F7805508C27}"/>
              </a:ext>
            </a:extLst>
          </p:cNvPr>
          <p:cNvSpPr/>
          <p:nvPr/>
        </p:nvSpPr>
        <p:spPr>
          <a:xfrm>
            <a:off x="5886663" y="4461872"/>
            <a:ext cx="414052" cy="457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15443FCF-A632-2449-9937-45850F0D3470}"/>
              </a:ext>
            </a:extLst>
          </p:cNvPr>
          <p:cNvSpPr/>
          <p:nvPr/>
        </p:nvSpPr>
        <p:spPr>
          <a:xfrm>
            <a:off x="5771068" y="4239553"/>
            <a:ext cx="695530" cy="236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b="1" spc="-1" dirty="0">
                <a:solidFill>
                  <a:srgbClr val="FFFFFF"/>
                </a:solidFill>
                <a:latin typeface="Arial"/>
                <a:ea typeface="DejaVu Sans"/>
              </a:rPr>
              <a:t>20 </a:t>
            </a:r>
            <a:r>
              <a:rPr lang="en-US" sz="1089" b="1" spc="-1" dirty="0" err="1">
                <a:solidFill>
                  <a:srgbClr val="FFFFFF"/>
                </a:solidFill>
                <a:latin typeface="Arial"/>
                <a:ea typeface="DejaVu Sans"/>
              </a:rPr>
              <a:t>mrad</a:t>
            </a:r>
            <a:endParaRPr lang="en-US" sz="1089" spc="-1" dirty="0">
              <a:latin typeface="Arial"/>
            </a:endParaRPr>
          </a:p>
        </p:txBody>
      </p:sp>
      <p:pic>
        <p:nvPicPr>
          <p:cNvPr id="17" name="Picture 26">
            <a:extLst>
              <a:ext uri="{FF2B5EF4-FFF2-40B4-BE49-F238E27FC236}">
                <a16:creationId xmlns:a16="http://schemas.microsoft.com/office/drawing/2014/main" id="{65192B3A-6E60-854B-8AF6-69EF797B6DD3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771068" y="1214535"/>
            <a:ext cx="1477630" cy="1439658"/>
          </a:xfrm>
          <a:prstGeom prst="rect">
            <a:avLst/>
          </a:prstGeom>
          <a:ln>
            <a:noFill/>
          </a:ln>
        </p:spPr>
      </p:pic>
      <p:pic>
        <p:nvPicPr>
          <p:cNvPr id="18" name="Picture 27">
            <a:extLst>
              <a:ext uri="{FF2B5EF4-FFF2-40B4-BE49-F238E27FC236}">
                <a16:creationId xmlns:a16="http://schemas.microsoft.com/office/drawing/2014/main" id="{D88B109B-3DA9-9845-BCAC-0B190AC2798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486112" y="1215188"/>
            <a:ext cx="1477630" cy="1439005"/>
          </a:xfrm>
          <a:prstGeom prst="rect">
            <a:avLst/>
          </a:prstGeom>
          <a:ln>
            <a:noFill/>
          </a:ln>
        </p:spPr>
      </p:pic>
      <p:sp>
        <p:nvSpPr>
          <p:cNvPr id="19" name="Rectangle 28">
            <a:extLst>
              <a:ext uri="{FF2B5EF4-FFF2-40B4-BE49-F238E27FC236}">
                <a16:creationId xmlns:a16="http://schemas.microsoft.com/office/drawing/2014/main" id="{B76F5D59-B67D-154B-90F8-9764AA5A4FE6}"/>
              </a:ext>
            </a:extLst>
          </p:cNvPr>
          <p:cNvSpPr/>
          <p:nvPr/>
        </p:nvSpPr>
        <p:spPr>
          <a:xfrm>
            <a:off x="5876134" y="2464816"/>
            <a:ext cx="347472" cy="45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C80CFAA0-6762-AF46-A53F-D47FE37C8F21}"/>
              </a:ext>
            </a:extLst>
          </p:cNvPr>
          <p:cNvSpPr txBox="1"/>
          <p:nvPr/>
        </p:nvSpPr>
        <p:spPr>
          <a:xfrm>
            <a:off x="5756321" y="2229237"/>
            <a:ext cx="718466" cy="26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90" b="1" dirty="0">
                <a:solidFill>
                  <a:srgbClr val="000000"/>
                </a:solidFill>
              </a:rPr>
              <a:t>20 </a:t>
            </a:r>
            <a:r>
              <a:rPr lang="en-US" sz="1090" b="1" dirty="0" err="1">
                <a:solidFill>
                  <a:srgbClr val="000000"/>
                </a:solidFill>
              </a:rPr>
              <a:t>mrad</a:t>
            </a:r>
            <a:endParaRPr lang="en-US" sz="1090" b="1" dirty="0">
              <a:solidFill>
                <a:srgbClr val="000000"/>
              </a:solidFill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3120E57-186E-E44E-B45D-4DF75452262F}"/>
              </a:ext>
            </a:extLst>
          </p:cNvPr>
          <p:cNvSpPr/>
          <p:nvPr/>
        </p:nvSpPr>
        <p:spPr>
          <a:xfrm>
            <a:off x="211645" y="-91541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Summary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E5B1729-7012-0F4F-97D3-E674245A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5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00AF8BB0-4D26-45E8-B465-C9F25CFDC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69"/>
          <a:stretch/>
        </p:blipFill>
        <p:spPr bwMode="auto">
          <a:xfrm>
            <a:off x="5104606" y="1092101"/>
            <a:ext cx="3277394" cy="157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7D827-DB5D-4E7C-89D6-9CC2A2BAA93B}"/>
              </a:ext>
            </a:extLst>
          </p:cNvPr>
          <p:cNvSpPr txBox="1"/>
          <p:nvPr/>
        </p:nvSpPr>
        <p:spPr>
          <a:xfrm>
            <a:off x="154176" y="3182483"/>
            <a:ext cx="8734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Aberration is the </a:t>
            </a:r>
            <a:r>
              <a:rPr lang="en-US" sz="1400" dirty="0"/>
              <a:t>deviation of light/beam rays </a:t>
            </a:r>
            <a:r>
              <a:rPr lang="en-US" sz="1400" dirty="0">
                <a:solidFill>
                  <a:srgbClr val="000000"/>
                </a:solidFill>
              </a:rPr>
              <a:t>through a lens system, causing image blur</a:t>
            </a:r>
            <a:r>
              <a:rPr lang="en-US" altLang="zh-CN" sz="1400" dirty="0">
                <a:solidFill>
                  <a:srgbClr val="000000"/>
                </a:solidFill>
              </a:rPr>
              <a:t>/</a:t>
            </a:r>
            <a:r>
              <a:rPr lang="en-US" sz="1400" dirty="0">
                <a:solidFill>
                  <a:srgbClr val="000000"/>
                </a:solidFill>
              </a:rPr>
              <a:t>distortion.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Aberration function describes </a:t>
            </a:r>
            <a:r>
              <a:rPr lang="en-US" sz="1400" dirty="0"/>
              <a:t>the difference </a:t>
            </a:r>
            <a:r>
              <a:rPr lang="en-US" sz="1400" dirty="0">
                <a:solidFill>
                  <a:srgbClr val="000000"/>
                </a:solidFill>
              </a:rPr>
              <a:t>between the actual wavefront and a spherical wavefront.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Aberration correctors in electron microscopy is a large set of </a:t>
            </a:r>
            <a:r>
              <a:rPr lang="en-US" altLang="zh-CN" sz="1400" dirty="0">
                <a:solidFill>
                  <a:srgbClr val="000000"/>
                </a:solidFill>
              </a:rPr>
              <a:t>multipole electron-optical elements to reduce aberration.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A typical aberration corrector is a </a:t>
            </a:r>
            <a:r>
              <a:rPr lang="en" altLang="zh-CN" sz="1400" dirty="0"/>
              <a:t>hexapole</a:t>
            </a:r>
            <a:r>
              <a:rPr lang="en" altLang="zh-CN" sz="1400" dirty="0">
                <a:solidFill>
                  <a:schemeClr val="tx2"/>
                </a:solidFill>
              </a:rPr>
              <a:t> </a:t>
            </a:r>
            <a:r>
              <a:rPr lang="en" altLang="zh-CN" sz="1400" dirty="0">
                <a:solidFill>
                  <a:srgbClr val="000000"/>
                </a:solidFill>
              </a:rPr>
              <a:t>corrector up to 3</a:t>
            </a:r>
            <a:r>
              <a:rPr lang="en" altLang="zh-CN" sz="1400" baseline="30000" dirty="0">
                <a:solidFill>
                  <a:srgbClr val="000000"/>
                </a:solidFill>
              </a:rPr>
              <a:t>rd</a:t>
            </a:r>
            <a:r>
              <a:rPr lang="en" altLang="zh-CN" sz="1400" dirty="0">
                <a:solidFill>
                  <a:srgbClr val="000000"/>
                </a:solidFill>
              </a:rPr>
              <a:t> order spherical aberration correction.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D39D0C-C0AB-4CE1-9F3E-458DAB08FAA1}"/>
              </a:ext>
            </a:extLst>
          </p:cNvPr>
          <p:cNvSpPr txBox="1"/>
          <p:nvPr/>
        </p:nvSpPr>
        <p:spPr>
          <a:xfrm>
            <a:off x="5161035" y="4726484"/>
            <a:ext cx="4570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Advanced Transmission Electron Microscopy, ISBN 978-1-4939-6605-9</a:t>
            </a:r>
            <a:endParaRPr lang="en-US" sz="900" dirty="0"/>
          </a:p>
          <a:p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Ultramicroscopy</a:t>
            </a:r>
            <a:r>
              <a:rPr lang="en-US" sz="900" dirty="0">
                <a:solidFill>
                  <a:srgbClr val="222222"/>
                </a:solidFill>
                <a:latin typeface="Arial" panose="020B0604020202020204" pitchFamily="34" charset="0"/>
              </a:rPr>
              <a:t> 189 (2018): 46-53.</a:t>
            </a:r>
            <a:endParaRPr lang="en-US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0BC39-DC5C-4B65-A4D4-1BC0AE1A44AE}"/>
              </a:ext>
            </a:extLst>
          </p:cNvPr>
          <p:cNvSpPr txBox="1"/>
          <p:nvPr/>
        </p:nvSpPr>
        <p:spPr>
          <a:xfrm>
            <a:off x="5161035" y="2670277"/>
            <a:ext cx="32209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Atomic resolution image of Si &lt;110&gt; without (a),(b) and with (c), (d) aberration corrected.</a:t>
            </a:r>
            <a:endParaRPr lang="en-US" sz="105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361D0D5-DB01-4701-8DE6-5281B529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B552-CEC4-4B9F-967A-C969480D1A29}" type="slidenum">
              <a:rPr lang="en-US" smtClean="0"/>
              <a:t>2</a:t>
            </a:fld>
            <a:endParaRPr lang="en-US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87115B5A-4C82-4043-9EDF-D71466879F55}"/>
              </a:ext>
            </a:extLst>
          </p:cNvPr>
          <p:cNvSpPr/>
          <p:nvPr/>
        </p:nvSpPr>
        <p:spPr>
          <a:xfrm>
            <a:off x="154176" y="-99088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ea typeface="DejaVu Sans"/>
              </a:rPr>
              <a:t>Probe Aberration and Aberration Corrector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B9E812EB-667A-8449-9211-392E322A8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79" y="833406"/>
            <a:ext cx="3446481" cy="1940111"/>
          </a:xfrm>
          <a:prstGeom prst="rect">
            <a:avLst/>
          </a:prstGeom>
        </p:spPr>
      </p:pic>
      <p:sp>
        <p:nvSpPr>
          <p:cNvPr id="17" name="TextBox 20">
            <a:extLst>
              <a:ext uri="{FF2B5EF4-FFF2-40B4-BE49-F238E27FC236}">
                <a16:creationId xmlns:a16="http://schemas.microsoft.com/office/drawing/2014/main" id="{83331385-C2A2-1844-AF5A-D6D215311A51}"/>
              </a:ext>
            </a:extLst>
          </p:cNvPr>
          <p:cNvSpPr txBox="1"/>
          <p:nvPr/>
        </p:nvSpPr>
        <p:spPr>
          <a:xfrm>
            <a:off x="1142144" y="2728353"/>
            <a:ext cx="3056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Schematic of actual wavefront W’ and spherical wavefront W</a:t>
            </a:r>
            <a:r>
              <a:rPr lang="en-US" altLang="zh-CN" sz="1050" baseline="-25000" dirty="0"/>
              <a:t>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7710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48DA2B-A9E3-9C41-AA5C-C31924E1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8A1C6450-A1FC-1E40-A614-373B83A7FE42}"/>
              </a:ext>
            </a:extLst>
          </p:cNvPr>
          <p:cNvSpPr/>
          <p:nvPr/>
        </p:nvSpPr>
        <p:spPr>
          <a:xfrm>
            <a:off x="166623" y="-8814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Beam Emittance and Aberration Correction 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73AEA-03E8-6E4B-A590-B09FDA16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829221" y="3672565"/>
            <a:ext cx="1078992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E0E8D67-1214-EB43-83F6-2CCBF643A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642" y="3672565"/>
            <a:ext cx="1078992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C889141-2386-154F-86BE-39EC537A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60848" y="3642187"/>
            <a:ext cx="1079483" cy="107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C291FC7A-6668-DD47-99BD-9F756EB26344}"/>
              </a:ext>
            </a:extLst>
          </p:cNvPr>
          <p:cNvGrpSpPr/>
          <p:nvPr/>
        </p:nvGrpSpPr>
        <p:grpSpPr>
          <a:xfrm>
            <a:off x="211849" y="3333963"/>
            <a:ext cx="1327351" cy="1314158"/>
            <a:chOff x="141525" y="1000482"/>
            <a:chExt cx="1463363" cy="1448819"/>
          </a:xfrm>
        </p:grpSpPr>
        <p:cxnSp>
          <p:nvCxnSpPr>
            <p:cNvPr id="11" name="Straight Connector 2">
              <a:extLst>
                <a:ext uri="{FF2B5EF4-FFF2-40B4-BE49-F238E27FC236}">
                  <a16:creationId xmlns:a16="http://schemas.microsoft.com/office/drawing/2014/main" id="{FE818578-F8D6-3342-9095-837FCA768951}"/>
                </a:ext>
              </a:extLst>
            </p:cNvPr>
            <p:cNvCxnSpPr/>
            <p:nvPr/>
          </p:nvCxnSpPr>
          <p:spPr>
            <a:xfrm>
              <a:off x="507608" y="1342506"/>
              <a:ext cx="109728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3">
              <a:extLst>
                <a:ext uri="{FF2B5EF4-FFF2-40B4-BE49-F238E27FC236}">
                  <a16:creationId xmlns:a16="http://schemas.microsoft.com/office/drawing/2014/main" id="{BDC2079F-407D-CD48-85A2-25D69F44A94A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8" y="1352021"/>
              <a:ext cx="0" cy="10972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6">
                  <a:extLst>
                    <a:ext uri="{FF2B5EF4-FFF2-40B4-BE49-F238E27FC236}">
                      <a16:creationId xmlns:a16="http://schemas.microsoft.com/office/drawing/2014/main" id="{BE8D8CD9-0AD3-C04B-B051-437AB285B641}"/>
                    </a:ext>
                  </a:extLst>
                </p:cNvPr>
                <p:cNvSpPr txBox="1"/>
                <p:nvPr/>
              </p:nvSpPr>
              <p:spPr>
                <a:xfrm>
                  <a:off x="141525" y="1665804"/>
                  <a:ext cx="451005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33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13" name="TextBox 16">
                  <a:extLst>
                    <a:ext uri="{FF2B5EF4-FFF2-40B4-BE49-F238E27FC236}">
                      <a16:creationId xmlns:a16="http://schemas.microsoft.com/office/drawing/2014/main" id="{BE8D8CD9-0AD3-C04B-B051-437AB285B6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5" y="1665804"/>
                  <a:ext cx="451005" cy="3788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7">
                  <a:extLst>
                    <a:ext uri="{FF2B5EF4-FFF2-40B4-BE49-F238E27FC236}">
                      <a16:creationId xmlns:a16="http://schemas.microsoft.com/office/drawing/2014/main" id="{AF39CE2E-5D4C-CB49-BBEA-E6A0B163D619}"/>
                    </a:ext>
                  </a:extLst>
                </p:cNvPr>
                <p:cNvSpPr txBox="1"/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14" name="TextBox 17">
                  <a:extLst>
                    <a:ext uri="{FF2B5EF4-FFF2-40B4-BE49-F238E27FC236}">
                      <a16:creationId xmlns:a16="http://schemas.microsoft.com/office/drawing/2014/main" id="{AF39CE2E-5D4C-CB49-BBEA-E6A0B163D6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9">
            <a:extLst>
              <a:ext uri="{FF2B5EF4-FFF2-40B4-BE49-F238E27FC236}">
                <a16:creationId xmlns:a16="http://schemas.microsoft.com/office/drawing/2014/main" id="{20622107-A368-CC4A-B0DF-CA6B32CAE2C0}"/>
              </a:ext>
            </a:extLst>
          </p:cNvPr>
          <p:cNvGrpSpPr/>
          <p:nvPr/>
        </p:nvGrpSpPr>
        <p:grpSpPr>
          <a:xfrm>
            <a:off x="1502088" y="3329026"/>
            <a:ext cx="1327351" cy="1314158"/>
            <a:chOff x="141525" y="1000482"/>
            <a:chExt cx="1463363" cy="1448819"/>
          </a:xfrm>
        </p:grpSpPr>
        <p:cxnSp>
          <p:nvCxnSpPr>
            <p:cNvPr id="16" name="Straight Connector 20">
              <a:extLst>
                <a:ext uri="{FF2B5EF4-FFF2-40B4-BE49-F238E27FC236}">
                  <a16:creationId xmlns:a16="http://schemas.microsoft.com/office/drawing/2014/main" id="{5A02A03A-DBB1-B041-9164-094124C7F6D4}"/>
                </a:ext>
              </a:extLst>
            </p:cNvPr>
            <p:cNvCxnSpPr/>
            <p:nvPr/>
          </p:nvCxnSpPr>
          <p:spPr>
            <a:xfrm>
              <a:off x="507608" y="1342506"/>
              <a:ext cx="109728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21">
              <a:extLst>
                <a:ext uri="{FF2B5EF4-FFF2-40B4-BE49-F238E27FC236}">
                  <a16:creationId xmlns:a16="http://schemas.microsoft.com/office/drawing/2014/main" id="{D2900DA7-F0AB-894A-A2AA-223A33F48DB9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8" y="1352021"/>
              <a:ext cx="0" cy="10972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22">
                  <a:extLst>
                    <a:ext uri="{FF2B5EF4-FFF2-40B4-BE49-F238E27FC236}">
                      <a16:creationId xmlns:a16="http://schemas.microsoft.com/office/drawing/2014/main" id="{9BB3DA01-06AE-2A44-93C9-01FA6BD13B4E}"/>
                    </a:ext>
                  </a:extLst>
                </p:cNvPr>
                <p:cNvSpPr txBox="1"/>
                <p:nvPr/>
              </p:nvSpPr>
              <p:spPr>
                <a:xfrm>
                  <a:off x="141525" y="1665804"/>
                  <a:ext cx="451005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33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18" name="TextBox 22">
                  <a:extLst>
                    <a:ext uri="{FF2B5EF4-FFF2-40B4-BE49-F238E27FC236}">
                      <a16:creationId xmlns:a16="http://schemas.microsoft.com/office/drawing/2014/main" id="{9BB3DA01-06AE-2A44-93C9-01FA6BD13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5" y="1665804"/>
                  <a:ext cx="451005" cy="3788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23">
                  <a:extLst>
                    <a:ext uri="{FF2B5EF4-FFF2-40B4-BE49-F238E27FC236}">
                      <a16:creationId xmlns:a16="http://schemas.microsoft.com/office/drawing/2014/main" id="{CB8B46BC-3EB6-7548-91AF-8435405A194D}"/>
                    </a:ext>
                  </a:extLst>
                </p:cNvPr>
                <p:cNvSpPr txBox="1"/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FB6217C-34C9-604D-99F5-171107E352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AA1B8C91-B083-D247-87E3-0D479310FDC6}"/>
              </a:ext>
            </a:extLst>
          </p:cNvPr>
          <p:cNvGrpSpPr/>
          <p:nvPr/>
        </p:nvGrpSpPr>
        <p:grpSpPr>
          <a:xfrm>
            <a:off x="2802941" y="3329026"/>
            <a:ext cx="1327351" cy="1314158"/>
            <a:chOff x="141525" y="1000482"/>
            <a:chExt cx="1463363" cy="1448819"/>
          </a:xfrm>
        </p:grpSpPr>
        <p:cxnSp>
          <p:nvCxnSpPr>
            <p:cNvPr id="21" name="Straight Connector 25">
              <a:extLst>
                <a:ext uri="{FF2B5EF4-FFF2-40B4-BE49-F238E27FC236}">
                  <a16:creationId xmlns:a16="http://schemas.microsoft.com/office/drawing/2014/main" id="{798960A2-2E3F-ED4D-A7B0-B0CCB5047C85}"/>
                </a:ext>
              </a:extLst>
            </p:cNvPr>
            <p:cNvCxnSpPr/>
            <p:nvPr/>
          </p:nvCxnSpPr>
          <p:spPr>
            <a:xfrm>
              <a:off x="507608" y="1342506"/>
              <a:ext cx="109728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6">
              <a:extLst>
                <a:ext uri="{FF2B5EF4-FFF2-40B4-BE49-F238E27FC236}">
                  <a16:creationId xmlns:a16="http://schemas.microsoft.com/office/drawing/2014/main" id="{30E784F2-7467-2343-868F-C6E001EDEDBD}"/>
                </a:ext>
              </a:extLst>
            </p:cNvPr>
            <p:cNvCxnSpPr>
              <a:cxnSpLocks/>
            </p:cNvCxnSpPr>
            <p:nvPr/>
          </p:nvCxnSpPr>
          <p:spPr>
            <a:xfrm>
              <a:off x="507608" y="1352021"/>
              <a:ext cx="0" cy="10972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7">
                  <a:extLst>
                    <a:ext uri="{FF2B5EF4-FFF2-40B4-BE49-F238E27FC236}">
                      <a16:creationId xmlns:a16="http://schemas.microsoft.com/office/drawing/2014/main" id="{2F4CE374-F742-4945-82E5-733FAFC2D4EA}"/>
                    </a:ext>
                  </a:extLst>
                </p:cNvPr>
                <p:cNvSpPr txBox="1"/>
                <p:nvPr/>
              </p:nvSpPr>
              <p:spPr>
                <a:xfrm>
                  <a:off x="141525" y="1665804"/>
                  <a:ext cx="451005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33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23" name="TextBox 27">
                  <a:extLst>
                    <a:ext uri="{FF2B5EF4-FFF2-40B4-BE49-F238E27FC236}">
                      <a16:creationId xmlns:a16="http://schemas.microsoft.com/office/drawing/2014/main" id="{2F4CE374-F742-4945-82E5-733FAFC2D4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5" y="1665804"/>
                  <a:ext cx="451005" cy="3788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8">
                  <a:extLst>
                    <a:ext uri="{FF2B5EF4-FFF2-40B4-BE49-F238E27FC236}">
                      <a16:creationId xmlns:a16="http://schemas.microsoft.com/office/drawing/2014/main" id="{D212A1A0-8D06-9947-B284-7663266FFCF0}"/>
                    </a:ext>
                  </a:extLst>
                </p:cNvPr>
                <p:cNvSpPr txBox="1"/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33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33" i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E9A0CE3-7241-5D48-8135-0118181F20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883" y="1000482"/>
                  <a:ext cx="397916" cy="3788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extBox 7">
            <a:extLst>
              <a:ext uri="{FF2B5EF4-FFF2-40B4-BE49-F238E27FC236}">
                <a16:creationId xmlns:a16="http://schemas.microsoft.com/office/drawing/2014/main" id="{C8E0845D-F1EF-514C-B439-2AF050DEB25C}"/>
              </a:ext>
            </a:extLst>
          </p:cNvPr>
          <p:cNvSpPr txBox="1"/>
          <p:nvPr/>
        </p:nvSpPr>
        <p:spPr>
          <a:xfrm>
            <a:off x="331401" y="3172193"/>
            <a:ext cx="1539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Minimum aberration</a:t>
            </a:r>
          </a:p>
        </p:txBody>
      </p:sp>
      <p:sp>
        <p:nvSpPr>
          <p:cNvPr id="26" name="TextBox 32">
            <a:extLst>
              <a:ext uri="{FF2B5EF4-FFF2-40B4-BE49-F238E27FC236}">
                <a16:creationId xmlns:a16="http://schemas.microsoft.com/office/drawing/2014/main" id="{4FD81D48-B7DB-C84B-BDD5-13D97895DACC}"/>
              </a:ext>
            </a:extLst>
          </p:cNvPr>
          <p:cNvSpPr txBox="1"/>
          <p:nvPr/>
        </p:nvSpPr>
        <p:spPr>
          <a:xfrm>
            <a:off x="1969001" y="317415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Defocus</a:t>
            </a: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E839CC27-9650-C941-8676-C7273D7FA55F}"/>
              </a:ext>
            </a:extLst>
          </p:cNvPr>
          <p:cNvSpPr txBox="1"/>
          <p:nvPr/>
        </p:nvSpPr>
        <p:spPr>
          <a:xfrm>
            <a:off x="2860052" y="3179929"/>
            <a:ext cx="1564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Spherical Aberration</a:t>
            </a:r>
          </a:p>
        </p:txBody>
      </p:sp>
      <p:sp>
        <p:nvSpPr>
          <p:cNvPr id="28" name="Oval 1">
            <a:extLst>
              <a:ext uri="{FF2B5EF4-FFF2-40B4-BE49-F238E27FC236}">
                <a16:creationId xmlns:a16="http://schemas.microsoft.com/office/drawing/2014/main" id="{FC2EA07B-3F94-154D-99DC-8CCFAD62955A}"/>
              </a:ext>
            </a:extLst>
          </p:cNvPr>
          <p:cNvSpPr/>
          <p:nvPr/>
        </p:nvSpPr>
        <p:spPr>
          <a:xfrm>
            <a:off x="979644" y="3864381"/>
            <a:ext cx="168794" cy="677075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39">
            <a:extLst>
              <a:ext uri="{FF2B5EF4-FFF2-40B4-BE49-F238E27FC236}">
                <a16:creationId xmlns:a16="http://schemas.microsoft.com/office/drawing/2014/main" id="{BC31B828-4E55-A347-93E9-7A11E50E1E2D}"/>
              </a:ext>
            </a:extLst>
          </p:cNvPr>
          <p:cNvSpPr/>
          <p:nvPr/>
        </p:nvSpPr>
        <p:spPr>
          <a:xfrm rot="20284287">
            <a:off x="2294077" y="3884949"/>
            <a:ext cx="168794" cy="677075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40">
            <a:extLst>
              <a:ext uri="{FF2B5EF4-FFF2-40B4-BE49-F238E27FC236}">
                <a16:creationId xmlns:a16="http://schemas.microsoft.com/office/drawing/2014/main" id="{14EFCC92-9D59-DA45-B9CF-3FBD53091149}"/>
              </a:ext>
            </a:extLst>
          </p:cNvPr>
          <p:cNvSpPr/>
          <p:nvPr/>
        </p:nvSpPr>
        <p:spPr>
          <a:xfrm rot="18461209">
            <a:off x="3562614" y="3710493"/>
            <a:ext cx="408664" cy="982279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91C4BD78-6FD2-6948-866B-74ACB5519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" y="680416"/>
            <a:ext cx="3790389" cy="25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stomShape 2">
            <a:extLst>
              <a:ext uri="{FF2B5EF4-FFF2-40B4-BE49-F238E27FC236}">
                <a16:creationId xmlns:a16="http://schemas.microsoft.com/office/drawing/2014/main" id="{17635D96-8B86-EE4C-AB1D-080CCCE3228B}"/>
              </a:ext>
            </a:extLst>
          </p:cNvPr>
          <p:cNvSpPr/>
          <p:nvPr/>
        </p:nvSpPr>
        <p:spPr>
          <a:xfrm>
            <a:off x="4651240" y="789536"/>
            <a:ext cx="4383001" cy="41825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Aberration correction in electron microscopy.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Aberration function is </a:t>
            </a:r>
            <a:r>
              <a:rPr lang="en-US" sz="1451" spc="-1" dirty="0">
                <a:solidFill>
                  <a:srgbClr val="FF0000"/>
                </a:solidFill>
                <a:latin typeface="Arial"/>
                <a:ea typeface="DejaVu Sans"/>
              </a:rPr>
              <a:t>unknown</a:t>
            </a: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Different aberrations are </a:t>
            </a:r>
            <a:r>
              <a:rPr lang="en-US" sz="1451" spc="-1" dirty="0">
                <a:solidFill>
                  <a:srgbClr val="FF0000"/>
                </a:solidFill>
                <a:latin typeface="Arial"/>
                <a:ea typeface="DejaVu Sans"/>
              </a:rPr>
              <a:t>coupled</a:t>
            </a: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 in the imaging system.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1" spc="-1" dirty="0">
                <a:solidFill>
                  <a:srgbClr val="FF0000"/>
                </a:solidFill>
                <a:ea typeface="DejaVu Sans"/>
              </a:rPr>
              <a:t>Intrinsic optical instability</a:t>
            </a:r>
            <a:r>
              <a:rPr lang="en-US" sz="1451" spc="-1" dirty="0">
                <a:solidFill>
                  <a:srgbClr val="000000"/>
                </a:solidFill>
                <a:ea typeface="DejaVu Sans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Need for constant tuning 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51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Emittance minimization in accelerator physics. </a:t>
            </a:r>
          </a:p>
          <a:p>
            <a:pPr marL="742950" lvl="1" indent="-285750">
              <a:buSzPct val="50000"/>
              <a:buFont typeface="Wingdings" pitchFamily="2" charset="2"/>
              <a:buChar char="l"/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Area occupied by the beam in phase space.</a:t>
            </a:r>
            <a:endParaRPr lang="en-US" sz="1451" spc="-1" dirty="0">
              <a:latin typeface="Arial"/>
            </a:endParaRPr>
          </a:p>
          <a:p>
            <a:pPr marL="742950" lvl="1" indent="-285750">
              <a:buSzPct val="50000"/>
              <a:buFont typeface="Wingdings" pitchFamily="2" charset="2"/>
              <a:buChar char="l"/>
            </a:pPr>
            <a:r>
              <a:rPr lang="en-US" sz="1451" spc="-1" dirty="0">
                <a:solidFill>
                  <a:srgbClr val="0474BE"/>
                </a:solidFill>
                <a:latin typeface="Arial"/>
                <a:ea typeface="DejaVu Sans"/>
              </a:rPr>
              <a:t>Single measurement </a:t>
            </a: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of beam quality.</a:t>
            </a:r>
            <a:endParaRPr lang="en-US" sz="1451" spc="-1" dirty="0">
              <a:latin typeface="Arial"/>
            </a:endParaRPr>
          </a:p>
          <a:p>
            <a:pPr marL="742950" lvl="1" indent="-285750">
              <a:buSzPct val="50000"/>
              <a:buFont typeface="Wingdings" pitchFamily="2" charset="2"/>
              <a:buChar char="l"/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Independent of focus.</a:t>
            </a:r>
          </a:p>
          <a:p>
            <a:pPr marL="742950" lvl="1" indent="-285750">
              <a:buSzPct val="50000"/>
              <a:buFont typeface="Wingdings" pitchFamily="2" charset="2"/>
              <a:buChar char="l"/>
            </a:pPr>
            <a:r>
              <a:rPr lang="en-US" sz="1451" spc="-1" dirty="0">
                <a:solidFill>
                  <a:srgbClr val="000000"/>
                </a:solidFill>
                <a:latin typeface="Arial"/>
                <a:ea typeface="DejaVu Sans"/>
              </a:rPr>
              <a:t>Can be calculated from aberration coefficients</a:t>
            </a:r>
            <a:r>
              <a:rPr lang="en-US" altLang="zh-CN" sz="1451" spc="-1" dirty="0">
                <a:solidFill>
                  <a:srgbClr val="000000"/>
                </a:solidFill>
              </a:rPr>
              <a:t>*</a:t>
            </a:r>
            <a:endParaRPr lang="en-US" altLang="zh-CN" sz="1451" spc="-1" dirty="0">
              <a:solidFill>
                <a:srgbClr val="000000"/>
              </a:solidFill>
              <a:latin typeface="Arial"/>
            </a:endParaRPr>
          </a:p>
          <a:p>
            <a:pPr marL="742950" lvl="1" indent="-285750">
              <a:buSzPct val="50000"/>
              <a:buFont typeface="Wingdings" pitchFamily="2" charset="2"/>
              <a:buChar char="l"/>
            </a:pPr>
            <a:endParaRPr lang="en-US" sz="1451" spc="-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51" spc="-1" dirty="0">
                <a:solidFill>
                  <a:srgbClr val="000000"/>
                </a:solidFill>
                <a:latin typeface="Arial"/>
              </a:rPr>
              <a:t>Solution: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1" spc="-1" dirty="0">
                <a:solidFill>
                  <a:srgbClr val="7030A0"/>
                </a:solidFill>
                <a:latin typeface="Arial"/>
              </a:rPr>
              <a:t>Emittance minimization is equivalent to aberration correction of the beam</a:t>
            </a:r>
            <a:r>
              <a:rPr lang="en-US" sz="1451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1451" spc="-1" dirty="0">
              <a:latin typeface="Arial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B2600953-80A9-8C45-B6A1-09B54E0C382E}"/>
              </a:ext>
            </a:extLst>
          </p:cNvPr>
          <p:cNvSpPr txBox="1"/>
          <p:nvPr/>
        </p:nvSpPr>
        <p:spPr>
          <a:xfrm>
            <a:off x="144448" y="4751557"/>
            <a:ext cx="4570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Advanced Transmission Electron Microscopy, ISBN 978-1-4939-6605-9</a:t>
            </a:r>
            <a:endParaRPr lang="en-US" sz="900" dirty="0"/>
          </a:p>
          <a:p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letters 109.16 (2012): 163901.</a:t>
            </a:r>
            <a:endParaRPr lang="en-US" sz="900" dirty="0"/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A6050A7F-6E76-8142-A505-90B58C0F94A2}"/>
              </a:ext>
            </a:extLst>
          </p:cNvPr>
          <p:cNvSpPr txBox="1"/>
          <p:nvPr/>
        </p:nvSpPr>
        <p:spPr>
          <a:xfrm>
            <a:off x="4573110" y="4729112"/>
            <a:ext cx="4570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* Cueva, Paul. Transforming 4D-Stem Data: From Diffraction to </a:t>
            </a:r>
            <a:r>
              <a:rPr lang="en-US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Cepstra</a:t>
            </a:r>
            <a:r>
              <a:rPr lang="en-US" sz="900" i="1" dirty="0">
                <a:solidFill>
                  <a:srgbClr val="222222"/>
                </a:solidFill>
                <a:latin typeface="Arial" panose="020B0604020202020204" pitchFamily="34" charset="0"/>
              </a:rPr>
              <a:t> &amp; Aberrations to Brightness. Diss. Cornell University, 2021.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258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>
            <a:extLst>
              <a:ext uri="{FF2B5EF4-FFF2-40B4-BE49-F238E27FC236}">
                <a16:creationId xmlns:a16="http://schemas.microsoft.com/office/drawing/2014/main" id="{ED4ECB2A-E2CE-1D4C-ADBD-15C68F6020B6}"/>
              </a:ext>
            </a:extLst>
          </p:cNvPr>
          <p:cNvSpPr/>
          <p:nvPr/>
        </p:nvSpPr>
        <p:spPr>
          <a:xfrm>
            <a:off x="186967" y="-92513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Aberration Correction is Beam Emittance Minimization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628BBC-05D3-7240-8446-546828BAD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4</a:t>
            </a:fld>
            <a:endParaRPr lang="en-US"/>
          </a:p>
        </p:txBody>
      </p:sp>
      <p:pic>
        <p:nvPicPr>
          <p:cNvPr id="24" name="图片 23" descr="文本&#10;&#10;中度可信度描述已自动生成">
            <a:extLst>
              <a:ext uri="{FF2B5EF4-FFF2-40B4-BE49-F238E27FC236}">
                <a16:creationId xmlns:a16="http://schemas.microsoft.com/office/drawing/2014/main" id="{82D61650-D764-A840-93E5-4332AF644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r="1660" b="52540"/>
          <a:stretch/>
        </p:blipFill>
        <p:spPr>
          <a:xfrm>
            <a:off x="1059906" y="1246346"/>
            <a:ext cx="3841384" cy="576000"/>
          </a:xfrm>
          <a:prstGeom prst="rect">
            <a:avLst/>
          </a:prstGeom>
        </p:spPr>
      </p:pic>
      <p:pic>
        <p:nvPicPr>
          <p:cNvPr id="25" name="图片 24" descr="文本&#10;&#10;中度可信度描述已自动生成">
            <a:extLst>
              <a:ext uri="{FF2B5EF4-FFF2-40B4-BE49-F238E27FC236}">
                <a16:creationId xmlns:a16="http://schemas.microsoft.com/office/drawing/2014/main" id="{2E3F8EB9-4303-874F-929B-68A8891A35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0" t="46541" r="12701" b="2633"/>
          <a:stretch/>
        </p:blipFill>
        <p:spPr>
          <a:xfrm>
            <a:off x="4901290" y="1213094"/>
            <a:ext cx="2816093" cy="612000"/>
          </a:xfrm>
          <a:prstGeom prst="rect">
            <a:avLst/>
          </a:prstGeom>
        </p:spPr>
      </p:pic>
      <p:pic>
        <p:nvPicPr>
          <p:cNvPr id="31" name="图片 30" descr="文本&#10;&#10;描述已自动生成">
            <a:extLst>
              <a:ext uri="{FF2B5EF4-FFF2-40B4-BE49-F238E27FC236}">
                <a16:creationId xmlns:a16="http://schemas.microsoft.com/office/drawing/2014/main" id="{DAE65819-3F0F-504A-A643-70BE9B6D4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94" y="1833296"/>
            <a:ext cx="2424411" cy="504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2729CD4-C0AE-4B4B-B9A2-8E54855E961A}"/>
              </a:ext>
            </a:extLst>
          </p:cNvPr>
          <p:cNvSpPr txBox="1"/>
          <p:nvPr/>
        </p:nvSpPr>
        <p:spPr>
          <a:xfrm>
            <a:off x="278408" y="677136"/>
            <a:ext cx="8587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000000"/>
                </a:solidFill>
              </a:rPr>
              <a:t>Aberration function characterizes the electron beam in its wave function.</a:t>
            </a:r>
          </a:p>
          <a:p>
            <a:endParaRPr kumimoji="1" lang="en-US" altLang="zh-CN" sz="1400" dirty="0">
              <a:solidFill>
                <a:srgbClr val="000000"/>
              </a:solidFill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13F0B9B-6EAF-F64E-91CB-7073A5FF7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48" y="2646849"/>
            <a:ext cx="4417501" cy="540000"/>
          </a:xfrm>
          <a:prstGeom prst="rect">
            <a:avLst/>
          </a:prstGeom>
        </p:spPr>
      </p:pic>
      <p:pic>
        <p:nvPicPr>
          <p:cNvPr id="34" name="图片 33" descr="文本&#10;&#10;描述已自动生成">
            <a:extLst>
              <a:ext uri="{FF2B5EF4-FFF2-40B4-BE49-F238E27FC236}">
                <a16:creationId xmlns:a16="http://schemas.microsoft.com/office/drawing/2014/main" id="{6883844C-BB39-F049-8ED6-137D9F535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23" y="3287640"/>
            <a:ext cx="2728988" cy="468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79CAC61-D024-6C44-8BE7-E1E7E8CC2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596" y="4144169"/>
            <a:ext cx="4896403" cy="54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55633E4-F428-1B4E-8A2B-A3FF9084EA4D}"/>
              </a:ext>
            </a:extLst>
          </p:cNvPr>
          <p:cNvSpPr txBox="1"/>
          <p:nvPr/>
        </p:nvSpPr>
        <p:spPr>
          <a:xfrm>
            <a:off x="278408" y="2357264"/>
            <a:ext cx="828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rgbClr val="000000"/>
                </a:solidFill>
              </a:rPr>
              <a:t>Wigner-Weyl transform approximates the shift of the beam to the gradient of the aberration function.</a:t>
            </a:r>
          </a:p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6EC26B75-B3B8-0946-BA05-B18E5E197CA4}"/>
                  </a:ext>
                </a:extLst>
              </p:cNvPr>
              <p:cNvSpPr txBox="1"/>
              <p:nvPr/>
            </p:nvSpPr>
            <p:spPr>
              <a:xfrm>
                <a:off x="2531437" y="3336974"/>
                <a:ext cx="4491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6EC26B75-B3B8-0946-BA05-B18E5E197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437" y="3336974"/>
                <a:ext cx="4491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本框 39">
            <a:extLst>
              <a:ext uri="{FF2B5EF4-FFF2-40B4-BE49-F238E27FC236}">
                <a16:creationId xmlns:a16="http://schemas.microsoft.com/office/drawing/2014/main" id="{71FD11DB-26F6-7B44-8AE3-7CFFB82A3210}"/>
              </a:ext>
            </a:extLst>
          </p:cNvPr>
          <p:cNvSpPr txBox="1"/>
          <p:nvPr/>
        </p:nvSpPr>
        <p:spPr>
          <a:xfrm>
            <a:off x="278407" y="3824722"/>
            <a:ext cx="8285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1400" dirty="0">
                <a:solidFill>
                  <a:srgbClr val="000000"/>
                </a:solidFill>
              </a:rPr>
              <a:t>We can define the root-mean-square (RMS) emittance of the electron beam with the aberration function.</a:t>
            </a:r>
          </a:p>
        </p:txBody>
      </p:sp>
    </p:spTree>
    <p:extLst>
      <p:ext uri="{BB962C8B-B14F-4D97-AF65-F5344CB8AC3E}">
        <p14:creationId xmlns:p14="http://schemas.microsoft.com/office/powerpoint/2010/main" val="364735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示&#10;&#10;描述已自动生成">
            <a:extLst>
              <a:ext uri="{FF2B5EF4-FFF2-40B4-BE49-F238E27FC236}">
                <a16:creationId xmlns:a16="http://schemas.microsoft.com/office/drawing/2014/main" id="{39E40684-5ADA-1E43-8B1F-D8018BBB5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8" y="954780"/>
            <a:ext cx="3450020" cy="1881553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6698D329-1042-2B45-AA86-2340105657C1}"/>
              </a:ext>
            </a:extLst>
          </p:cNvPr>
          <p:cNvSpPr/>
          <p:nvPr/>
        </p:nvSpPr>
        <p:spPr>
          <a:xfrm>
            <a:off x="1891837" y="738589"/>
            <a:ext cx="2350828" cy="4584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150" spc="-1" dirty="0">
                <a:latin typeface="Arial"/>
                <a:ea typeface="DejaVu Sans"/>
              </a:rPr>
              <a:t>Architecture of a VGG16 network.</a:t>
            </a:r>
            <a:endParaRPr lang="en-US" sz="1150" spc="-1" dirty="0">
              <a:latin typeface="Arial"/>
            </a:endParaRPr>
          </a:p>
        </p:txBody>
      </p:sp>
      <p:sp>
        <p:nvSpPr>
          <p:cNvPr id="9" name="CustomShape 4">
            <a:extLst>
              <a:ext uri="{FF2B5EF4-FFF2-40B4-BE49-F238E27FC236}">
                <a16:creationId xmlns:a16="http://schemas.microsoft.com/office/drawing/2014/main" id="{8C6C941C-482E-EC40-82AD-5CC4B92217BE}"/>
              </a:ext>
            </a:extLst>
          </p:cNvPr>
          <p:cNvSpPr/>
          <p:nvPr/>
        </p:nvSpPr>
        <p:spPr>
          <a:xfrm>
            <a:off x="1891837" y="954780"/>
            <a:ext cx="4356040" cy="3138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907" spc="-1" dirty="0">
                <a:latin typeface="Arial"/>
                <a:ea typeface="DejaVu Sans"/>
              </a:rPr>
              <a:t>https://</a:t>
            </a:r>
            <a:r>
              <a:rPr lang="en-US" sz="907" spc="-1" dirty="0" err="1">
                <a:latin typeface="Arial"/>
                <a:ea typeface="DejaVu Sans"/>
              </a:rPr>
              <a:t>ieeexplore.ieee.org</a:t>
            </a:r>
            <a:r>
              <a:rPr lang="en-US" sz="907" spc="-1" dirty="0">
                <a:latin typeface="Arial"/>
                <a:ea typeface="DejaVu Sans"/>
              </a:rPr>
              <a:t>/document/8258115</a:t>
            </a:r>
            <a:endParaRPr lang="en-US" sz="907" spc="-1" dirty="0">
              <a:latin typeface="Arial"/>
            </a:endParaRPr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9DBB22BF-DB8A-0340-B76F-3501EBD96D01}"/>
              </a:ext>
            </a:extLst>
          </p:cNvPr>
          <p:cNvGrpSpPr/>
          <p:nvPr/>
        </p:nvGrpSpPr>
        <p:grpSpPr>
          <a:xfrm>
            <a:off x="632191" y="3038089"/>
            <a:ext cx="3615170" cy="2355139"/>
            <a:chOff x="-338294" y="2820630"/>
            <a:chExt cx="3039122" cy="2043812"/>
          </a:xfrm>
        </p:grpSpPr>
        <p:pic>
          <p:nvPicPr>
            <p:cNvPr id="11" name="Picture 95">
              <a:extLst>
                <a:ext uri="{FF2B5EF4-FFF2-40B4-BE49-F238E27FC236}">
                  <a16:creationId xmlns:a16="http://schemas.microsoft.com/office/drawing/2014/main" id="{F0ABD412-860C-FE4C-B067-23D0A91A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>
            <a:xfrm>
              <a:off x="-106220" y="3090741"/>
              <a:ext cx="1116174" cy="11370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96">
              <a:extLst>
                <a:ext uri="{FF2B5EF4-FFF2-40B4-BE49-F238E27FC236}">
                  <a16:creationId xmlns:a16="http://schemas.microsoft.com/office/drawing/2014/main" id="{1ED31A15-DE2D-044F-BBB9-E2B6E7BC8396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1261087" y="3091666"/>
              <a:ext cx="1116174" cy="1136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CustomShape 5">
              <a:extLst>
                <a:ext uri="{FF2B5EF4-FFF2-40B4-BE49-F238E27FC236}">
                  <a16:creationId xmlns:a16="http://schemas.microsoft.com/office/drawing/2014/main" id="{A83C0F7D-5099-5249-B8F1-BEB8927C341A}"/>
                </a:ext>
              </a:extLst>
            </p:cNvPr>
            <p:cNvSpPr/>
            <p:nvPr/>
          </p:nvSpPr>
          <p:spPr>
            <a:xfrm>
              <a:off x="-180965" y="2820630"/>
              <a:ext cx="2881793" cy="62499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270" spc="-1" dirty="0">
                  <a:latin typeface="Arial"/>
                  <a:ea typeface="DejaVu Sans"/>
                </a:rPr>
                <a:t>Extreme cases in the built training </a:t>
              </a:r>
              <a:r>
                <a:rPr lang="en-US" sz="1270" spc="-1" dirty="0" err="1">
                  <a:latin typeface="Arial"/>
                  <a:ea typeface="DejaVu Sans"/>
                </a:rPr>
                <a:t>dateset</a:t>
              </a:r>
              <a:endParaRPr lang="en-US" sz="1270" spc="-1" dirty="0">
                <a:latin typeface="Arial"/>
              </a:endParaRPr>
            </a:p>
          </p:txBody>
        </p:sp>
        <p:sp>
          <p:nvSpPr>
            <p:cNvPr id="14" name="CustomShape 5">
              <a:extLst>
                <a:ext uri="{FF2B5EF4-FFF2-40B4-BE49-F238E27FC236}">
                  <a16:creationId xmlns:a16="http://schemas.microsoft.com/office/drawing/2014/main" id="{71592ED2-0337-4B4F-9C1A-7BE45B64CF01}"/>
                </a:ext>
              </a:extLst>
            </p:cNvPr>
            <p:cNvSpPr/>
            <p:nvPr/>
          </p:nvSpPr>
          <p:spPr>
            <a:xfrm>
              <a:off x="-338294" y="4238138"/>
              <a:ext cx="1640975" cy="62630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5" tIns="40817" rIns="81635" bIns="40817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050" spc="-1" dirty="0">
                  <a:latin typeface="Arial"/>
                </a:rPr>
                <a:t>~0 aberration and defocus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CustomShape 5">
                  <a:extLst>
                    <a:ext uri="{FF2B5EF4-FFF2-40B4-BE49-F238E27FC236}">
                      <a16:creationId xmlns:a16="http://schemas.microsoft.com/office/drawing/2014/main" id="{EEF59265-B727-CD46-9CF7-CAD5C7C5AF48}"/>
                    </a:ext>
                  </a:extLst>
                </p:cNvPr>
                <p:cNvSpPr/>
                <p:nvPr/>
              </p:nvSpPr>
              <p:spPr>
                <a:xfrm>
                  <a:off x="1055905" y="4242900"/>
                  <a:ext cx="1640975" cy="27232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1635" tIns="40817" rIns="81635" bIns="40817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050" spc="-1" dirty="0">
                      <a:latin typeface="Arial"/>
                    </a:rPr>
                    <a:t>1 mm C3 and 1 μm</a:t>
                  </a:r>
                  <a14:m>
                    <m:oMath xmlns:m="http://schemas.openxmlformats.org/officeDocument/2006/math">
                      <m:r>
                        <a:rPr lang="en-US" sz="1050" b="0" i="1" spc="-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050" spc="-1" dirty="0">
                      <a:latin typeface="Arial"/>
                    </a:rPr>
                    <a:t>defocus</a:t>
                  </a:r>
                </a:p>
              </p:txBody>
            </p:sp>
          </mc:Choice>
          <mc:Fallback>
            <p:sp>
              <p:nvSpPr>
                <p:cNvPr id="15" name="CustomShape 5">
                  <a:extLst>
                    <a:ext uri="{FF2B5EF4-FFF2-40B4-BE49-F238E27FC236}">
                      <a16:creationId xmlns:a16="http://schemas.microsoft.com/office/drawing/2014/main" id="{EEF59265-B727-CD46-9CF7-CAD5C7C5AF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905" y="4242900"/>
                  <a:ext cx="1640975" cy="27232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D8DEB79D-48B1-C343-AC5A-58F6A4091DAE}"/>
                </a:ext>
              </a:extLst>
            </p:cNvPr>
            <p:cNvSpPr/>
            <p:nvPr/>
          </p:nvSpPr>
          <p:spPr>
            <a:xfrm>
              <a:off x="11550" y="4085503"/>
              <a:ext cx="228600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9400749F-3831-1E4C-A274-22F92546DB86}"/>
                </a:ext>
              </a:extLst>
            </p:cNvPr>
            <p:cNvSpPr txBox="1"/>
            <p:nvPr/>
          </p:nvSpPr>
          <p:spPr>
            <a:xfrm>
              <a:off x="-128013" y="3894690"/>
              <a:ext cx="566252" cy="21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10 </a:t>
              </a:r>
              <a:r>
                <a:rPr lang="en-US" sz="1000" b="1" dirty="0" err="1">
                  <a:solidFill>
                    <a:schemeClr val="bg1"/>
                  </a:solidFill>
                </a:rPr>
                <a:t>mrad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ustomShape 1">
            <a:extLst>
              <a:ext uri="{FF2B5EF4-FFF2-40B4-BE49-F238E27FC236}">
                <a16:creationId xmlns:a16="http://schemas.microsoft.com/office/drawing/2014/main" id="{92FAC048-4DAE-6E44-ABC2-DD48B4B46149}"/>
              </a:ext>
            </a:extLst>
          </p:cNvPr>
          <p:cNvSpPr/>
          <p:nvPr/>
        </p:nvSpPr>
        <p:spPr>
          <a:xfrm>
            <a:off x="162645" y="-90012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Emittance </a:t>
            </a:r>
            <a:r>
              <a:rPr lang="en-US" sz="2000" spc="-1" dirty="0" err="1">
                <a:solidFill>
                  <a:srgbClr val="C00000"/>
                </a:solidFill>
                <a:latin typeface="Arial"/>
                <a:ea typeface="DejaVu Sans"/>
              </a:rPr>
              <a:t>v.s</a:t>
            </a: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. </a:t>
            </a:r>
            <a:r>
              <a:rPr lang="en-US" sz="2000" spc="-1" dirty="0" err="1">
                <a:solidFill>
                  <a:srgbClr val="C00000"/>
                </a:solidFill>
                <a:latin typeface="Arial"/>
                <a:ea typeface="DejaVu Sans"/>
              </a:rPr>
              <a:t>Ronchigram</a:t>
            </a: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: A Deep Learning Approach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19" name="TextBox 38">
            <a:extLst>
              <a:ext uri="{FF2B5EF4-FFF2-40B4-BE49-F238E27FC236}">
                <a16:creationId xmlns:a16="http://schemas.microsoft.com/office/drawing/2014/main" id="{75D183B6-A2F1-1E48-AE25-53B80F5CFD46}"/>
              </a:ext>
            </a:extLst>
          </p:cNvPr>
          <p:cNvSpPr txBox="1"/>
          <p:nvPr/>
        </p:nvSpPr>
        <p:spPr>
          <a:xfrm>
            <a:off x="4492633" y="811072"/>
            <a:ext cx="442131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Convolutional Neutral Network learns from </a:t>
            </a:r>
            <a:r>
              <a:rPr lang="en-US" altLang="zh-CN" sz="1400" dirty="0" err="1">
                <a:solidFill>
                  <a:srgbClr val="000000"/>
                </a:solidFill>
              </a:rPr>
              <a:t>Ronchigrams</a:t>
            </a:r>
            <a:r>
              <a:rPr lang="en-US" altLang="zh-CN" sz="1400" dirty="0">
                <a:solidFill>
                  <a:srgbClr val="000000"/>
                </a:solidFill>
              </a:rPr>
              <a:t> to predict single values of Emittance.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Training dataset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Training data: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25,000 simulated </a:t>
            </a:r>
            <a:r>
              <a:rPr lang="en-US" altLang="zh-CN" sz="1400" dirty="0" err="1">
                <a:solidFill>
                  <a:srgbClr val="D41D1E"/>
                </a:solidFill>
              </a:rPr>
              <a:t>Ronchigrams</a:t>
            </a:r>
            <a:r>
              <a:rPr lang="en-US" altLang="zh-CN" sz="1400" dirty="0">
                <a:solidFill>
                  <a:srgbClr val="000000"/>
                </a:solidFill>
              </a:rPr>
              <a:t> with known aberration coefficients.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000000"/>
                </a:solidFill>
              </a:rPr>
              <a:t>Ronchigram</a:t>
            </a:r>
            <a:r>
              <a:rPr lang="en-US" altLang="zh-CN" sz="1400" dirty="0">
                <a:solidFill>
                  <a:srgbClr val="000000"/>
                </a:solidFill>
              </a:rPr>
              <a:t> simulator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hlinkClick r:id="rId7"/>
              </a:rPr>
              <a:t>http://ronchigram.com/</a:t>
            </a:r>
            <a:r>
              <a:rPr lang="en-US" altLang="zh-CN" sz="1400" dirty="0">
                <a:solidFill>
                  <a:srgbClr val="00000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Training label: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Directly calculated </a:t>
            </a:r>
            <a:r>
              <a:rPr lang="en-US" altLang="zh-CN" sz="1400" dirty="0">
                <a:solidFill>
                  <a:srgbClr val="D41D1E"/>
                </a:solidFill>
              </a:rPr>
              <a:t>emittance</a:t>
            </a:r>
            <a:r>
              <a:rPr lang="en-US" altLang="zh-CN" sz="1400" dirty="0">
                <a:solidFill>
                  <a:srgbClr val="000000"/>
                </a:solidFill>
              </a:rPr>
              <a:t> from known aberration coefficients.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r>
              <a:rPr lang="en-US" altLang="zh-CN" sz="1400" dirty="0">
                <a:solidFill>
                  <a:srgbClr val="000000"/>
                </a:solidFill>
              </a:rPr>
              <a:t>Outcome: </a:t>
            </a:r>
            <a:r>
              <a:rPr lang="en-US" altLang="zh-CN" sz="1400" dirty="0"/>
              <a:t>A black-box function mapping </a:t>
            </a:r>
            <a:r>
              <a:rPr lang="en-US" altLang="zh-CN" sz="1400" dirty="0" err="1"/>
              <a:t>Ronchigrams</a:t>
            </a:r>
            <a:r>
              <a:rPr lang="en-US" altLang="zh-CN" sz="1400" dirty="0"/>
              <a:t> to emittance that can be optimized.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9B49FE-D76F-964E-9861-378A5721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4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E8AC59D7-1D01-974E-8FCB-3085E9D22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26" y="971710"/>
            <a:ext cx="2877261" cy="2615184"/>
          </a:xfrm>
          <a:prstGeom prst="rect">
            <a:avLst/>
          </a:prstGeom>
        </p:spPr>
      </p:pic>
      <p:pic>
        <p:nvPicPr>
          <p:cNvPr id="21" name="Picture 104">
            <a:extLst>
              <a:ext uri="{FF2B5EF4-FFF2-40B4-BE49-F238E27FC236}">
                <a16:creationId xmlns:a16="http://schemas.microsoft.com/office/drawing/2014/main" id="{549B3EBD-B5C6-E241-81AC-2838AE47B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9" t="11486" r="9002" b="10416"/>
          <a:stretch/>
        </p:blipFill>
        <p:spPr>
          <a:xfrm>
            <a:off x="76780" y="1146968"/>
            <a:ext cx="884138" cy="868680"/>
          </a:xfrm>
          <a:prstGeom prst="rect">
            <a:avLst/>
          </a:prstGeom>
          <a:ln>
            <a:noFill/>
          </a:ln>
        </p:spPr>
      </p:pic>
      <p:sp>
        <p:nvSpPr>
          <p:cNvPr id="22" name="Rectangle 10">
            <a:extLst>
              <a:ext uri="{FF2B5EF4-FFF2-40B4-BE49-F238E27FC236}">
                <a16:creationId xmlns:a16="http://schemas.microsoft.com/office/drawing/2014/main" id="{10D7F698-0AE2-7942-9276-AA377D3611CF}"/>
              </a:ext>
            </a:extLst>
          </p:cNvPr>
          <p:cNvSpPr/>
          <p:nvPr/>
        </p:nvSpPr>
        <p:spPr>
          <a:xfrm>
            <a:off x="111468" y="1925352"/>
            <a:ext cx="228600" cy="45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32CD87CD-20F6-CA44-80A0-AFE889013737}"/>
              </a:ext>
            </a:extLst>
          </p:cNvPr>
          <p:cNvSpPr txBox="1"/>
          <p:nvPr/>
        </p:nvSpPr>
        <p:spPr>
          <a:xfrm>
            <a:off x="14485" y="1685929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20 </a:t>
            </a:r>
            <a:r>
              <a:rPr lang="en-US" sz="1100" b="1" dirty="0" err="1">
                <a:solidFill>
                  <a:srgbClr val="000000"/>
                </a:solidFill>
              </a:rPr>
              <a:t>mrad</a:t>
            </a:r>
            <a:endParaRPr lang="en-US" sz="1100" b="1" dirty="0">
              <a:solidFill>
                <a:srgbClr val="000000"/>
              </a:solidFill>
            </a:endParaRPr>
          </a:p>
        </p:txBody>
      </p:sp>
      <p:pic>
        <p:nvPicPr>
          <p:cNvPr id="2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EE6FAF47-06A9-0042-AADC-9F72653E8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726" y="969264"/>
            <a:ext cx="2877260" cy="2615184"/>
          </a:xfrm>
          <a:prstGeom prst="rect">
            <a:avLst/>
          </a:prstGeom>
        </p:spPr>
      </p:pic>
      <p:pic>
        <p:nvPicPr>
          <p:cNvPr id="25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F53F074A-2FCF-E648-A71E-777F6BECC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52" y="969264"/>
            <a:ext cx="2877260" cy="2615184"/>
          </a:xfrm>
          <a:prstGeom prst="rect">
            <a:avLst/>
          </a:prstGeom>
        </p:spPr>
      </p:pic>
      <p:pic>
        <p:nvPicPr>
          <p:cNvPr id="26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5F29D9EF-E1BE-E04F-967A-C28F607B6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552" y="969264"/>
            <a:ext cx="2877260" cy="2615184"/>
          </a:xfrm>
          <a:prstGeom prst="rect">
            <a:avLst/>
          </a:prstGeom>
        </p:spPr>
      </p:pic>
      <p:pic>
        <p:nvPicPr>
          <p:cNvPr id="27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A71A55AC-DC26-9947-8D05-35E5639BA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552" y="969264"/>
            <a:ext cx="2877260" cy="2615184"/>
          </a:xfrm>
          <a:prstGeom prst="rect">
            <a:avLst/>
          </a:prstGeom>
        </p:spPr>
      </p:pic>
      <p:pic>
        <p:nvPicPr>
          <p:cNvPr id="28" name="Picture 105">
            <a:extLst>
              <a:ext uri="{FF2B5EF4-FFF2-40B4-BE49-F238E27FC236}">
                <a16:creationId xmlns:a16="http://schemas.microsoft.com/office/drawing/2014/main" id="{CCF71397-F346-D648-BB51-129DA1F983A0}"/>
              </a:ext>
            </a:extLst>
          </p:cNvPr>
          <p:cNvPicPr/>
          <p:nvPr/>
        </p:nvPicPr>
        <p:blipFill rotWithShape="1">
          <a:blip r:embed="rId9"/>
          <a:srcRect l="11944" t="11631" r="9477" b="10981"/>
          <a:stretch/>
        </p:blipFill>
        <p:spPr>
          <a:xfrm>
            <a:off x="2774256" y="2327578"/>
            <a:ext cx="881743" cy="868384"/>
          </a:xfrm>
          <a:prstGeom prst="rect">
            <a:avLst/>
          </a:prstGeom>
          <a:ln>
            <a:noFill/>
          </a:ln>
        </p:spPr>
      </p:pic>
      <p:pic>
        <p:nvPicPr>
          <p:cNvPr id="29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9492D780-2326-1E45-AD1D-CF9D68AC82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480" y="969264"/>
            <a:ext cx="2565000" cy="2615184"/>
          </a:xfrm>
          <a:prstGeom prst="rect">
            <a:avLst/>
          </a:prstGeom>
        </p:spPr>
      </p:pic>
      <p:pic>
        <p:nvPicPr>
          <p:cNvPr id="30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C9A6ABC8-231A-BA40-8741-D43D538805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0480" y="969264"/>
            <a:ext cx="2565000" cy="2615184"/>
          </a:xfrm>
          <a:prstGeom prst="rect">
            <a:avLst/>
          </a:prstGeom>
        </p:spPr>
      </p:pic>
      <p:pic>
        <p:nvPicPr>
          <p:cNvPr id="3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6248136B-946A-5047-8F00-EB173427A5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0480" y="969264"/>
            <a:ext cx="2565000" cy="2615184"/>
          </a:xfrm>
          <a:prstGeom prst="rect">
            <a:avLst/>
          </a:prstGeom>
        </p:spPr>
      </p:pic>
      <p:pic>
        <p:nvPicPr>
          <p:cNvPr id="32" name="Picture 106">
            <a:extLst>
              <a:ext uri="{FF2B5EF4-FFF2-40B4-BE49-F238E27FC236}">
                <a16:creationId xmlns:a16="http://schemas.microsoft.com/office/drawing/2014/main" id="{EAB7FEBF-E84A-2846-A13B-B16F7281DC99}"/>
              </a:ext>
            </a:extLst>
          </p:cNvPr>
          <p:cNvPicPr>
            <a:picLocks/>
          </p:cNvPicPr>
          <p:nvPr/>
        </p:nvPicPr>
        <p:blipFill rotWithShape="1">
          <a:blip r:embed="rId13"/>
          <a:srcRect l="12412" t="11355" r="9244" b="10300"/>
          <a:stretch/>
        </p:blipFill>
        <p:spPr>
          <a:xfrm>
            <a:off x="5352921" y="2327578"/>
            <a:ext cx="868680" cy="868680"/>
          </a:xfrm>
          <a:prstGeom prst="rect">
            <a:avLst/>
          </a:prstGeom>
          <a:ln>
            <a:noFill/>
          </a:ln>
        </p:spPr>
      </p:pic>
      <p:pic>
        <p:nvPicPr>
          <p:cNvPr id="3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33A1DC80-E331-C846-8BDE-8AA6B08A28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5480" y="966818"/>
            <a:ext cx="2565000" cy="2615184"/>
          </a:xfrm>
          <a:prstGeom prst="rect">
            <a:avLst/>
          </a:prstGeom>
        </p:spPr>
      </p:pic>
      <p:pic>
        <p:nvPicPr>
          <p:cNvPr id="34" name="Picture 24" descr="Chart, scatter chart&#10;&#10;Description automatically generated">
            <a:extLst>
              <a:ext uri="{FF2B5EF4-FFF2-40B4-BE49-F238E27FC236}">
                <a16:creationId xmlns:a16="http://schemas.microsoft.com/office/drawing/2014/main" id="{5D93D7E7-3EB5-D24D-978E-A5AA6E4D77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9944" y="969264"/>
            <a:ext cx="2565000" cy="2615184"/>
          </a:xfrm>
          <a:prstGeom prst="rect">
            <a:avLst/>
          </a:prstGeom>
        </p:spPr>
      </p:pic>
      <p:pic>
        <p:nvPicPr>
          <p:cNvPr id="35" name="Picture 26" descr="Chart, scatter chart&#10;&#10;Description automatically generated">
            <a:extLst>
              <a:ext uri="{FF2B5EF4-FFF2-40B4-BE49-F238E27FC236}">
                <a16:creationId xmlns:a16="http://schemas.microsoft.com/office/drawing/2014/main" id="{3CF6B49E-87D4-F64E-8BB8-F01745AD52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9944" y="969264"/>
            <a:ext cx="2565000" cy="2615184"/>
          </a:xfrm>
          <a:prstGeom prst="rect">
            <a:avLst/>
          </a:prstGeom>
        </p:spPr>
      </p:pic>
      <p:pic>
        <p:nvPicPr>
          <p:cNvPr id="36" name="Picture 103">
            <a:extLst>
              <a:ext uri="{FF2B5EF4-FFF2-40B4-BE49-F238E27FC236}">
                <a16:creationId xmlns:a16="http://schemas.microsoft.com/office/drawing/2014/main" id="{C60FCD82-DBAA-1B48-877A-0A078D1AEF3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2166" t="11171" r="9204" b="10920"/>
          <a:stretch/>
        </p:blipFill>
        <p:spPr>
          <a:xfrm>
            <a:off x="7909872" y="2327578"/>
            <a:ext cx="876729" cy="868680"/>
          </a:xfrm>
          <a:prstGeom prst="rect">
            <a:avLst/>
          </a:prstGeom>
          <a:ln>
            <a:noFill/>
          </a:ln>
        </p:spPr>
      </p:pic>
      <p:sp>
        <p:nvSpPr>
          <p:cNvPr id="37" name="CustomShape 1">
            <a:extLst>
              <a:ext uri="{FF2B5EF4-FFF2-40B4-BE49-F238E27FC236}">
                <a16:creationId xmlns:a16="http://schemas.microsoft.com/office/drawing/2014/main" id="{4B20528A-16CE-D846-B4E0-9A0B4D393AF2}"/>
              </a:ext>
            </a:extLst>
          </p:cNvPr>
          <p:cNvSpPr/>
          <p:nvPr/>
        </p:nvSpPr>
        <p:spPr>
          <a:xfrm>
            <a:off x="787379" y="-46747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spc="-1" dirty="0">
                <a:solidFill>
                  <a:srgbClr val="C00000"/>
                </a:solidFill>
                <a:latin typeface="Arial"/>
                <a:ea typeface="DejaVu Sans"/>
              </a:rPr>
              <a:t>CNN Training – Robustness Check</a:t>
            </a:r>
            <a:endParaRPr lang="en-US" sz="22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D6A24B69-988E-4648-9191-6E3DB82287EB}"/>
              </a:ext>
            </a:extLst>
          </p:cNvPr>
          <p:cNvSpPr txBox="1"/>
          <p:nvPr/>
        </p:nvSpPr>
        <p:spPr>
          <a:xfrm>
            <a:off x="1157044" y="3813166"/>
            <a:ext cx="7813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A new set of simulated data to validate CNN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Robust against changes in acquisition conditions.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1D46480-4C89-154D-B705-E3842C3B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0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stomShape 1">
            <a:extLst>
              <a:ext uri="{FF2B5EF4-FFF2-40B4-BE49-F238E27FC236}">
                <a16:creationId xmlns:a16="http://schemas.microsoft.com/office/drawing/2014/main" id="{90EF4456-BDD0-BA43-9C44-F1E076AC867F}"/>
              </a:ext>
            </a:extLst>
          </p:cNvPr>
          <p:cNvSpPr/>
          <p:nvPr/>
        </p:nvSpPr>
        <p:spPr>
          <a:xfrm>
            <a:off x="787379" y="-46747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spc="-1" dirty="0">
                <a:solidFill>
                  <a:srgbClr val="C00000"/>
                </a:solidFill>
                <a:latin typeface="Arial"/>
                <a:ea typeface="DejaVu Sans"/>
              </a:rPr>
              <a:t>CNN </a:t>
            </a:r>
            <a:r>
              <a:rPr lang="en-US" sz="2200" spc="-1" dirty="0">
                <a:solidFill>
                  <a:srgbClr val="C00000"/>
                </a:solidFill>
                <a:ea typeface="DejaVu Sans"/>
              </a:rPr>
              <a:t>Performance Validation on NION </a:t>
            </a:r>
            <a:r>
              <a:rPr lang="en-US" sz="2200" spc="-1" dirty="0" err="1">
                <a:solidFill>
                  <a:srgbClr val="C00000"/>
                </a:solidFill>
                <a:ea typeface="DejaVu Sans"/>
              </a:rPr>
              <a:t>UltraSTEM</a:t>
            </a:r>
            <a:endParaRPr lang="en-US" sz="2200" spc="-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CD99FF6B-90CC-6F43-AD64-D72E831418C4}"/>
              </a:ext>
            </a:extLst>
          </p:cNvPr>
          <p:cNvSpPr txBox="1"/>
          <p:nvPr/>
        </p:nvSpPr>
        <p:spPr>
          <a:xfrm>
            <a:off x="5263098" y="4662610"/>
            <a:ext cx="39619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err="1"/>
              <a:t>Nion</a:t>
            </a:r>
            <a:r>
              <a:rPr lang="en-US" sz="1200" dirty="0"/>
              <a:t> Swift: https://nionswift.readthedocs.io/en/stable/</a:t>
            </a:r>
          </a:p>
        </p:txBody>
      </p:sp>
      <p:pic>
        <p:nvPicPr>
          <p:cNvPr id="30" name="Picture 15">
            <a:extLst>
              <a:ext uri="{FF2B5EF4-FFF2-40B4-BE49-F238E27FC236}">
                <a16:creationId xmlns:a16="http://schemas.microsoft.com/office/drawing/2014/main" id="{5605B54F-FE8E-B946-A95C-0CA3A2362923}"/>
              </a:ext>
            </a:extLst>
          </p:cNvPr>
          <p:cNvPicPr/>
          <p:nvPr/>
        </p:nvPicPr>
        <p:blipFill rotWithShape="1">
          <a:blip r:embed="rId3"/>
          <a:srcRect l="6560" t="10652" r="8429"/>
          <a:stretch/>
        </p:blipFill>
        <p:spPr>
          <a:xfrm>
            <a:off x="3014448" y="1655014"/>
            <a:ext cx="2680896" cy="2070313"/>
          </a:xfrm>
          <a:prstGeom prst="rect">
            <a:avLst/>
          </a:prstGeom>
          <a:ln>
            <a:noFill/>
          </a:ln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F5274608-E624-E949-8EC8-2F731FD7D5EA}"/>
              </a:ext>
            </a:extLst>
          </p:cNvPr>
          <p:cNvPicPr/>
          <p:nvPr/>
        </p:nvPicPr>
        <p:blipFill rotWithShape="1">
          <a:blip r:embed="rId4"/>
          <a:srcRect l="6495" t="10646" r="8934"/>
          <a:stretch/>
        </p:blipFill>
        <p:spPr>
          <a:xfrm>
            <a:off x="338618" y="1655014"/>
            <a:ext cx="2516643" cy="2070313"/>
          </a:xfrm>
          <a:prstGeom prst="rect">
            <a:avLst/>
          </a:prstGeom>
          <a:ln>
            <a:noFill/>
          </a:ln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687192E9-946E-6B40-AED6-C1B9AC343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75"/>
          <a:stretch/>
        </p:blipFill>
        <p:spPr bwMode="auto">
          <a:xfrm>
            <a:off x="177289" y="1507271"/>
            <a:ext cx="186527" cy="255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56A56EEE-C135-C546-98A6-233292B40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75"/>
          <a:stretch/>
        </p:blipFill>
        <p:spPr bwMode="auto">
          <a:xfrm>
            <a:off x="2863117" y="1507861"/>
            <a:ext cx="186527" cy="255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stomShape 4">
            <a:extLst>
              <a:ext uri="{FF2B5EF4-FFF2-40B4-BE49-F238E27FC236}">
                <a16:creationId xmlns:a16="http://schemas.microsoft.com/office/drawing/2014/main" id="{3B7E86B2-751F-5F41-8EA6-AD545729CA01}"/>
              </a:ext>
            </a:extLst>
          </p:cNvPr>
          <p:cNvSpPr/>
          <p:nvPr/>
        </p:nvSpPr>
        <p:spPr>
          <a:xfrm>
            <a:off x="1176766" y="1412416"/>
            <a:ext cx="4086332" cy="36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89" spc="-1" dirty="0">
                <a:latin typeface="Arial"/>
                <a:ea typeface="Arial"/>
              </a:rPr>
              <a:t>CNN response when changing single aberration coefficient</a:t>
            </a:r>
            <a:endParaRPr lang="en-US" sz="1089" spc="-1" dirty="0">
              <a:latin typeface="Arial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DDA6BAA9-BA98-4C45-B7C9-BDC62BDE8BCF}"/>
              </a:ext>
            </a:extLst>
          </p:cNvPr>
          <p:cNvSpPr txBox="1"/>
          <p:nvPr/>
        </p:nvSpPr>
        <p:spPr>
          <a:xfrm>
            <a:off x="5778184" y="1001283"/>
            <a:ext cx="34035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Control of the microscope enabled by </a:t>
            </a:r>
            <a:r>
              <a:rPr lang="en-US" altLang="zh-CN" sz="1400" dirty="0" err="1">
                <a:solidFill>
                  <a:srgbClr val="000000"/>
                </a:solidFill>
              </a:rPr>
              <a:t>Nion</a:t>
            </a:r>
            <a:r>
              <a:rPr lang="en-US" altLang="zh-CN" sz="1400" dirty="0">
                <a:solidFill>
                  <a:srgbClr val="000000"/>
                </a:solidFill>
              </a:rPr>
              <a:t> Swift*.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Images collected from </a:t>
            </a:r>
            <a:r>
              <a:rPr lang="en-US" altLang="zh-CN" sz="1400" dirty="0" err="1">
                <a:solidFill>
                  <a:srgbClr val="000000"/>
                </a:solidFill>
              </a:rPr>
              <a:t>Ronchigram</a:t>
            </a:r>
            <a:r>
              <a:rPr lang="en-US" altLang="zh-CN" sz="1400" dirty="0">
                <a:solidFill>
                  <a:srgbClr val="000000"/>
                </a:solidFill>
              </a:rPr>
              <a:t> camera.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Each iteration: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200 </a:t>
            </a:r>
            <a:r>
              <a:rPr lang="en-US" altLang="zh-CN" sz="1400" dirty="0" err="1">
                <a:solidFill>
                  <a:srgbClr val="000000"/>
                </a:solidFill>
              </a:rPr>
              <a:t>ms</a:t>
            </a:r>
            <a:r>
              <a:rPr lang="en-US" altLang="zh-CN" sz="1400" dirty="0">
                <a:solidFill>
                  <a:srgbClr val="000000"/>
                </a:solidFill>
              </a:rPr>
              <a:t> acquisition time </a:t>
            </a:r>
          </a:p>
          <a:p>
            <a:pPr lvl="1"/>
            <a:r>
              <a:rPr lang="en-US" altLang="zh-CN" sz="1400" dirty="0">
                <a:solidFill>
                  <a:srgbClr val="000000"/>
                </a:solidFill>
              </a:rPr>
              <a:t>   + few </a:t>
            </a:r>
            <a:r>
              <a:rPr lang="en-US" altLang="zh-CN" sz="1400" dirty="0" err="1">
                <a:solidFill>
                  <a:srgbClr val="000000"/>
                </a:solidFill>
              </a:rPr>
              <a:t>ms</a:t>
            </a:r>
            <a:r>
              <a:rPr lang="en-US" altLang="zh-CN" sz="1400" dirty="0">
                <a:solidFill>
                  <a:srgbClr val="000000"/>
                </a:solidFill>
              </a:rPr>
              <a:t> computing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The trained CNN accurately captures the increase of emittance as a result of increased aberration.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</a:rPr>
              <a:t>Together with the trained CNN, Bayesian optimization is able to automate aberration correction effectively.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7D12538-043F-634C-8F3F-B0DCB7D3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7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0A538F84-BAA7-634C-A39B-FF3EA979F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738" y="2291524"/>
            <a:ext cx="4177226" cy="2362363"/>
          </a:xfrm>
          <a:prstGeom prst="rect">
            <a:avLst/>
          </a:prstGeom>
        </p:spPr>
      </p:pic>
      <p:sp>
        <p:nvSpPr>
          <p:cNvPr id="4" name="CustomShape 1">
            <a:extLst>
              <a:ext uri="{FF2B5EF4-FFF2-40B4-BE49-F238E27FC236}">
                <a16:creationId xmlns:a16="http://schemas.microsoft.com/office/drawing/2014/main" id="{FBEC3F33-30E8-9842-8364-E02BCBD281B9}"/>
              </a:ext>
            </a:extLst>
          </p:cNvPr>
          <p:cNvSpPr/>
          <p:nvPr/>
        </p:nvSpPr>
        <p:spPr>
          <a:xfrm>
            <a:off x="185228" y="-68796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CNN </a:t>
            </a:r>
            <a:r>
              <a:rPr lang="en-US" sz="2000" spc="-1" dirty="0">
                <a:solidFill>
                  <a:srgbClr val="C00000"/>
                </a:solidFill>
                <a:ea typeface="DejaVu Sans"/>
              </a:rPr>
              <a:t>Performance Validation on Spectra 300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0" name="图片 9" descr="黑暗里有星球&#10;&#10;描述已自动生成">
            <a:extLst>
              <a:ext uri="{FF2B5EF4-FFF2-40B4-BE49-F238E27FC236}">
                <a16:creationId xmlns:a16="http://schemas.microsoft.com/office/drawing/2014/main" id="{8DC51F59-343A-864A-863D-58AFEF286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69" y="1009217"/>
            <a:ext cx="812800" cy="812800"/>
          </a:xfrm>
          <a:prstGeom prst="rect">
            <a:avLst/>
          </a:prstGeom>
        </p:spPr>
      </p:pic>
      <p:pic>
        <p:nvPicPr>
          <p:cNvPr id="12" name="图片 11" descr="黑暗里有星球&#10;&#10;中度可信度描述已自动生成">
            <a:extLst>
              <a:ext uri="{FF2B5EF4-FFF2-40B4-BE49-F238E27FC236}">
                <a16:creationId xmlns:a16="http://schemas.microsoft.com/office/drawing/2014/main" id="{CC643645-D273-6B46-9D85-B680BA932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26" y="1970084"/>
            <a:ext cx="812800" cy="812800"/>
          </a:xfrm>
          <a:prstGeom prst="rect">
            <a:avLst/>
          </a:prstGeom>
        </p:spPr>
      </p:pic>
      <p:pic>
        <p:nvPicPr>
          <p:cNvPr id="14" name="图片 13" descr="黑暗里有星球&#10;&#10;中度可信度描述已自动生成">
            <a:extLst>
              <a:ext uri="{FF2B5EF4-FFF2-40B4-BE49-F238E27FC236}">
                <a16:creationId xmlns:a16="http://schemas.microsoft.com/office/drawing/2014/main" id="{F374D81D-804F-E44F-A913-A73712036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26" y="2942096"/>
            <a:ext cx="812800" cy="812800"/>
          </a:xfrm>
          <a:prstGeom prst="rect">
            <a:avLst/>
          </a:prstGeom>
        </p:spPr>
      </p:pic>
      <p:pic>
        <p:nvPicPr>
          <p:cNvPr id="16" name="图片 15" descr="黑暗里有星球&#10;&#10;中度可信度描述已自动生成">
            <a:extLst>
              <a:ext uri="{FF2B5EF4-FFF2-40B4-BE49-F238E27FC236}">
                <a16:creationId xmlns:a16="http://schemas.microsoft.com/office/drawing/2014/main" id="{8398744F-E26C-1E43-BD26-D13207BC5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026" y="3933961"/>
            <a:ext cx="812800" cy="812800"/>
          </a:xfrm>
          <a:prstGeom prst="rect">
            <a:avLst/>
          </a:prstGeom>
        </p:spPr>
      </p:pic>
      <p:pic>
        <p:nvPicPr>
          <p:cNvPr id="18" name="图片 17" descr="黑暗里有星球&#10;&#10;低可信度描述已自动生成">
            <a:extLst>
              <a:ext uri="{FF2B5EF4-FFF2-40B4-BE49-F238E27FC236}">
                <a16:creationId xmlns:a16="http://schemas.microsoft.com/office/drawing/2014/main" id="{8AAD5970-27B2-CB40-ACCE-6A110570A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075" y="1009217"/>
            <a:ext cx="812800" cy="812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32F92-1FEB-EF40-9516-F38818D156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0075" y="1970084"/>
            <a:ext cx="812800" cy="8128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0ABC35-25B8-804C-AB26-03D60A90E5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0075" y="2942096"/>
            <a:ext cx="812800" cy="8128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A7D9475-9030-8148-85E3-7FD7FE3D79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0075" y="3933961"/>
            <a:ext cx="812800" cy="812800"/>
          </a:xfrm>
          <a:prstGeom prst="rect">
            <a:avLst/>
          </a:prstGeom>
        </p:spPr>
      </p:pic>
      <p:pic>
        <p:nvPicPr>
          <p:cNvPr id="26" name="图片 25" descr="黑暗里有星球&#10;&#10;描述已自动生成">
            <a:extLst>
              <a:ext uri="{FF2B5EF4-FFF2-40B4-BE49-F238E27FC236}">
                <a16:creationId xmlns:a16="http://schemas.microsoft.com/office/drawing/2014/main" id="{DD137207-3228-9240-86AA-2A3DC65094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6438" y="3933961"/>
            <a:ext cx="812800" cy="812800"/>
          </a:xfrm>
          <a:prstGeom prst="rect">
            <a:avLst/>
          </a:prstGeom>
        </p:spPr>
      </p:pic>
      <p:pic>
        <p:nvPicPr>
          <p:cNvPr id="28" name="图片 27" descr="黑暗里有星球&#10;&#10;描述已自动生成">
            <a:extLst>
              <a:ext uri="{FF2B5EF4-FFF2-40B4-BE49-F238E27FC236}">
                <a16:creationId xmlns:a16="http://schemas.microsoft.com/office/drawing/2014/main" id="{FE3367F1-0616-5445-B9F4-B8961F4BA8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6438" y="2942096"/>
            <a:ext cx="812800" cy="812800"/>
          </a:xfrm>
          <a:prstGeom prst="rect">
            <a:avLst/>
          </a:prstGeom>
        </p:spPr>
      </p:pic>
      <p:pic>
        <p:nvPicPr>
          <p:cNvPr id="30" name="图片 29" descr="黑暗里有星球&#10;&#10;描述已自动生成">
            <a:extLst>
              <a:ext uri="{FF2B5EF4-FFF2-40B4-BE49-F238E27FC236}">
                <a16:creationId xmlns:a16="http://schemas.microsoft.com/office/drawing/2014/main" id="{71288236-5B94-3743-98C1-F2D11FB0E9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6438" y="1970084"/>
            <a:ext cx="812800" cy="812800"/>
          </a:xfrm>
          <a:prstGeom prst="rect">
            <a:avLst/>
          </a:prstGeom>
        </p:spPr>
      </p:pic>
      <p:pic>
        <p:nvPicPr>
          <p:cNvPr id="32" name="图片 31" descr="图片包含 照片, 桌子, 海胆, 大&#10;&#10;描述已自动生成">
            <a:extLst>
              <a:ext uri="{FF2B5EF4-FFF2-40B4-BE49-F238E27FC236}">
                <a16:creationId xmlns:a16="http://schemas.microsoft.com/office/drawing/2014/main" id="{F6D63FFD-5306-AF4C-83A1-B29B0DE222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46438" y="1009217"/>
            <a:ext cx="812800" cy="812800"/>
          </a:xfrm>
          <a:prstGeom prst="rect">
            <a:avLst/>
          </a:prstGeom>
        </p:spPr>
      </p:pic>
      <p:graphicFrame>
        <p:nvGraphicFramePr>
          <p:cNvPr id="33" name="表格 33">
            <a:extLst>
              <a:ext uri="{FF2B5EF4-FFF2-40B4-BE49-F238E27FC236}">
                <a16:creationId xmlns:a16="http://schemas.microsoft.com/office/drawing/2014/main" id="{A4ACA002-1B13-5C48-B75B-A9C249582BE1}"/>
              </a:ext>
            </a:extLst>
          </p:cNvPr>
          <p:cNvGraphicFramePr>
            <a:graphicFrameLocks noGrp="1"/>
          </p:cNvGraphicFramePr>
          <p:nvPr/>
        </p:nvGraphicFramePr>
        <p:xfrm>
          <a:off x="4121338" y="837404"/>
          <a:ext cx="4603563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521">
                  <a:extLst>
                    <a:ext uri="{9D8B030D-6E8A-4147-A177-3AD203B41FA5}">
                      <a16:colId xmlns:a16="http://schemas.microsoft.com/office/drawing/2014/main" val="1152382222"/>
                    </a:ext>
                  </a:extLst>
                </a:gridCol>
                <a:gridCol w="1534521">
                  <a:extLst>
                    <a:ext uri="{9D8B030D-6E8A-4147-A177-3AD203B41FA5}">
                      <a16:colId xmlns:a16="http://schemas.microsoft.com/office/drawing/2014/main" val="1795079218"/>
                    </a:ext>
                  </a:extLst>
                </a:gridCol>
                <a:gridCol w="1534521">
                  <a:extLst>
                    <a:ext uri="{9D8B030D-6E8A-4147-A177-3AD203B41FA5}">
                      <a16:colId xmlns:a16="http://schemas.microsoft.com/office/drawing/2014/main" val="2731534495"/>
                    </a:ext>
                  </a:extLst>
                </a:gridCol>
              </a:tblGrid>
              <a:tr h="2254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A1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A2*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B2**</a:t>
                      </a:r>
                      <a:endParaRPr lang="zh-CN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1012225"/>
                  </a:ext>
                </a:extLst>
              </a:tr>
              <a:tr h="2254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50 nm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250 nm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500 nm</a:t>
                      </a:r>
                      <a:endParaRPr lang="zh-CN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158954"/>
                  </a:ext>
                </a:extLst>
              </a:tr>
              <a:tr h="2254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-50 nm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-250 nm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-500 nm</a:t>
                      </a:r>
                      <a:endParaRPr lang="zh-CN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592120"/>
                  </a:ext>
                </a:extLst>
              </a:tr>
              <a:tr h="2254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100 nm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500 nm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1000 nm</a:t>
                      </a:r>
                      <a:endParaRPr lang="zh-CN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889838"/>
                  </a:ext>
                </a:extLst>
              </a:tr>
              <a:tr h="2254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-100 nm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-500 nm</a:t>
                      </a:r>
                      <a:endParaRPr lang="zh-CN" alt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/>
                        <a:t>-1000 nm</a:t>
                      </a:r>
                      <a:endParaRPr lang="zh-CN" alt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418121"/>
                  </a:ext>
                </a:extLst>
              </a:tr>
            </a:tbl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E7961B0C-1816-C049-96D0-C0A7BFAFD861}"/>
              </a:ext>
            </a:extLst>
          </p:cNvPr>
          <p:cNvSpPr txBox="1"/>
          <p:nvPr/>
        </p:nvSpPr>
        <p:spPr>
          <a:xfrm>
            <a:off x="4129023" y="1924652"/>
            <a:ext cx="30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00" dirty="0"/>
              <a:t>* Defocus set to 20 nm to increase visual variation</a:t>
            </a:r>
          </a:p>
          <a:p>
            <a:r>
              <a:rPr kumimoji="1" lang="en-US" altLang="zh-CN" sz="1000" dirty="0"/>
              <a:t>** Defocus set to 10 nm to increase visual variation</a:t>
            </a:r>
            <a:endParaRPr kumimoji="1" lang="zh-CN" altLang="en-US" sz="1000" dirty="0"/>
          </a:p>
        </p:txBody>
      </p:sp>
      <p:sp>
        <p:nvSpPr>
          <p:cNvPr id="35" name="CustomShape 5">
            <a:extLst>
              <a:ext uri="{FF2B5EF4-FFF2-40B4-BE49-F238E27FC236}">
                <a16:creationId xmlns:a16="http://schemas.microsoft.com/office/drawing/2014/main" id="{A7D04AAC-8E2A-554A-90B5-9F1244ACF6EA}"/>
              </a:ext>
            </a:extLst>
          </p:cNvPr>
          <p:cNvSpPr/>
          <p:nvPr/>
        </p:nvSpPr>
        <p:spPr>
          <a:xfrm>
            <a:off x="437586" y="4699114"/>
            <a:ext cx="212999" cy="28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068D2CEF-6A0B-0A42-BE17-E1B659121FC3}"/>
              </a:ext>
            </a:extLst>
          </p:cNvPr>
          <p:cNvSpPr/>
          <p:nvPr/>
        </p:nvSpPr>
        <p:spPr>
          <a:xfrm>
            <a:off x="342981" y="4559053"/>
            <a:ext cx="695530" cy="236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5" tIns="40817" rIns="81635" bIns="40817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500" b="1" spc="-1" dirty="0">
                <a:solidFill>
                  <a:srgbClr val="FFFFFF"/>
                </a:solidFill>
                <a:latin typeface="Arial"/>
                <a:ea typeface="DejaVu Sans"/>
              </a:rPr>
              <a:t>1</a:t>
            </a:r>
            <a:r>
              <a:rPr lang="en-US" sz="500" b="1" spc="-1" dirty="0">
                <a:solidFill>
                  <a:srgbClr val="FFFFFF"/>
                </a:solidFill>
                <a:latin typeface="Arial"/>
                <a:ea typeface="DejaVu Sans"/>
              </a:rPr>
              <a:t>0 </a:t>
            </a:r>
            <a:r>
              <a:rPr lang="en-US" sz="500" b="1" spc="-1" dirty="0" err="1">
                <a:solidFill>
                  <a:srgbClr val="FFFFFF"/>
                </a:solidFill>
                <a:latin typeface="Arial"/>
                <a:ea typeface="DejaVu Sans"/>
              </a:rPr>
              <a:t>mrad</a:t>
            </a:r>
            <a:endParaRPr lang="en-US" sz="500" spc="-1" dirty="0">
              <a:latin typeface="Arial"/>
            </a:endParaRPr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AA9B8541-ED52-5A41-A932-DF4134A8CD2A}"/>
              </a:ext>
            </a:extLst>
          </p:cNvPr>
          <p:cNvSpPr txBox="1"/>
          <p:nvPr/>
        </p:nvSpPr>
        <p:spPr>
          <a:xfrm>
            <a:off x="3790279" y="4646730"/>
            <a:ext cx="4759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</a:rPr>
              <a:t>CNN captures the emittance growth with increase of aberration and agrees with the trend of ground truth.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63D7BFA-2605-554B-B63B-D5A4E7696453}"/>
              </a:ext>
            </a:extLst>
          </p:cNvPr>
          <p:cNvSpPr txBox="1"/>
          <p:nvPr/>
        </p:nvSpPr>
        <p:spPr>
          <a:xfrm>
            <a:off x="272486" y="4823225"/>
            <a:ext cx="3230372" cy="457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err="1">
                <a:solidFill>
                  <a:srgbClr val="000000"/>
                </a:solidFill>
              </a:rPr>
              <a:t>Ronchigrams</a:t>
            </a:r>
            <a:r>
              <a:rPr lang="en-US" altLang="zh-CN" sz="1050" dirty="0">
                <a:solidFill>
                  <a:srgbClr val="000000"/>
                </a:solidFill>
              </a:rPr>
              <a:t> from Spectra 300 are hand collected.</a:t>
            </a:r>
          </a:p>
          <a:p>
            <a:endParaRPr kumimoji="1" lang="zh-CN" altLang="en-US" sz="1050" dirty="0"/>
          </a:p>
        </p:txBody>
      </p:sp>
      <p:sp>
        <p:nvSpPr>
          <p:cNvPr id="42" name="灯片编号占位符 41">
            <a:extLst>
              <a:ext uri="{FF2B5EF4-FFF2-40B4-BE49-F238E27FC236}">
                <a16:creationId xmlns:a16="http://schemas.microsoft.com/office/drawing/2014/main" id="{644F046A-4553-D94C-B9FF-36002E01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8</a:t>
            </a:fld>
            <a:endParaRPr lang="en-US"/>
          </a:p>
        </p:txBody>
      </p:sp>
      <p:pic>
        <p:nvPicPr>
          <p:cNvPr id="3" name="图片 2" descr="图表&#10;&#10;描述已自动生成">
            <a:extLst>
              <a:ext uri="{FF2B5EF4-FFF2-40B4-BE49-F238E27FC236}">
                <a16:creationId xmlns:a16="http://schemas.microsoft.com/office/drawing/2014/main" id="{4725BD69-7F5B-A24C-97E2-A240E0DE3C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7857" y="2501456"/>
            <a:ext cx="5359943" cy="19518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55F4AE3-C286-C940-B6C8-736261F9F4E9}"/>
              </a:ext>
            </a:extLst>
          </p:cNvPr>
          <p:cNvSpPr txBox="1"/>
          <p:nvPr/>
        </p:nvSpPr>
        <p:spPr>
          <a:xfrm>
            <a:off x="581835" y="631409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A1</a:t>
            </a:r>
            <a:endParaRPr kumimoji="1" lang="zh-CN" altLang="en-US" sz="1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3CA15AA-9AB2-8E48-AF0B-BA4F67EDC022}"/>
              </a:ext>
            </a:extLst>
          </p:cNvPr>
          <p:cNvSpPr txBox="1"/>
          <p:nvPr/>
        </p:nvSpPr>
        <p:spPr>
          <a:xfrm>
            <a:off x="1723071" y="632985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A2</a:t>
            </a:r>
            <a:endParaRPr kumimoji="1" lang="zh-CN" altLang="en-US" sz="14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BE8C73F-0398-D940-A669-9D4A3A22CAAD}"/>
              </a:ext>
            </a:extLst>
          </p:cNvPr>
          <p:cNvSpPr txBox="1"/>
          <p:nvPr/>
        </p:nvSpPr>
        <p:spPr>
          <a:xfrm>
            <a:off x="2850699" y="627681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/>
              <a:t>B2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125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48DA2B-A9E3-9C41-AA5C-C31924E15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9</a:t>
            </a:fld>
            <a:endParaRPr lang="en-US"/>
          </a:p>
        </p:txBody>
      </p:sp>
      <p:sp>
        <p:nvSpPr>
          <p:cNvPr id="6" name="CustomShape 1">
            <a:extLst>
              <a:ext uri="{FF2B5EF4-FFF2-40B4-BE49-F238E27FC236}">
                <a16:creationId xmlns:a16="http://schemas.microsoft.com/office/drawing/2014/main" id="{8A1C6450-A1FC-1E40-A614-373B83A7FE42}"/>
              </a:ext>
            </a:extLst>
          </p:cNvPr>
          <p:cNvSpPr/>
          <p:nvPr/>
        </p:nvSpPr>
        <p:spPr>
          <a:xfrm>
            <a:off x="179579" y="-63253"/>
            <a:ext cx="8227822" cy="8578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C00000"/>
                </a:solidFill>
                <a:latin typeface="Arial"/>
                <a:ea typeface="DejaVu Sans"/>
              </a:rPr>
              <a:t>Fully Automated Aberration Corrector Tuning </a:t>
            </a:r>
            <a:endParaRPr lang="en-US" sz="2000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F23D9FCB-517F-2045-ADEC-1F268B476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20"/>
          <a:stretch/>
        </p:blipFill>
        <p:spPr>
          <a:xfrm>
            <a:off x="22469" y="736860"/>
            <a:ext cx="5129287" cy="3148976"/>
          </a:xfrm>
          <a:prstGeom prst="rect">
            <a:avLst/>
          </a:prstGeom>
        </p:spPr>
      </p:pic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F46AB920-2371-EF4E-92DA-D9E5210BF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554" y="854892"/>
            <a:ext cx="4036446" cy="4056833"/>
          </a:xfrm>
          <a:prstGeom prst="rect">
            <a:avLst/>
          </a:prstGeom>
        </p:spPr>
      </p:pic>
      <p:pic>
        <p:nvPicPr>
          <p:cNvPr id="29" name="图片 28" descr="图表, 直方图&#10;&#10;描述已自动生成">
            <a:extLst>
              <a:ext uri="{FF2B5EF4-FFF2-40B4-BE49-F238E27FC236}">
                <a16:creationId xmlns:a16="http://schemas.microsoft.com/office/drawing/2014/main" id="{242E4617-7529-BF48-8D34-C7F3609519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800"/>
          <a:stretch/>
        </p:blipFill>
        <p:spPr>
          <a:xfrm>
            <a:off x="5280711" y="1123826"/>
            <a:ext cx="3126690" cy="1840038"/>
          </a:xfrm>
          <a:prstGeom prst="rect">
            <a:avLst/>
          </a:prstGeom>
        </p:spPr>
      </p:pic>
      <p:pic>
        <p:nvPicPr>
          <p:cNvPr id="30" name="图片 29" descr="图表, 直方图&#10;&#10;描述已自动生成">
            <a:extLst>
              <a:ext uri="{FF2B5EF4-FFF2-40B4-BE49-F238E27FC236}">
                <a16:creationId xmlns:a16="http://schemas.microsoft.com/office/drawing/2014/main" id="{F6987C65-30C9-8343-A637-4A14307406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505" b="69471"/>
          <a:stretch/>
        </p:blipFill>
        <p:spPr>
          <a:xfrm>
            <a:off x="7115195" y="3083287"/>
            <a:ext cx="1292206" cy="650186"/>
          </a:xfrm>
          <a:prstGeom prst="rect">
            <a:avLst/>
          </a:prstGeom>
        </p:spPr>
      </p:pic>
      <p:pic>
        <p:nvPicPr>
          <p:cNvPr id="31" name="图片 30" descr="图表, 直方图&#10;&#10;描述已自动生成">
            <a:extLst>
              <a:ext uri="{FF2B5EF4-FFF2-40B4-BE49-F238E27FC236}">
                <a16:creationId xmlns:a16="http://schemas.microsoft.com/office/drawing/2014/main" id="{88480A94-1BC8-974C-AC2E-489FDE9A98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505" t="31192"/>
          <a:stretch/>
        </p:blipFill>
        <p:spPr>
          <a:xfrm>
            <a:off x="5570857" y="3083287"/>
            <a:ext cx="1415383" cy="1605099"/>
          </a:xfrm>
          <a:prstGeom prst="rect">
            <a:avLst/>
          </a:prstGeom>
        </p:spPr>
      </p:pic>
      <p:sp>
        <p:nvSpPr>
          <p:cNvPr id="32" name="TextBox 38">
            <a:extLst>
              <a:ext uri="{FF2B5EF4-FFF2-40B4-BE49-F238E27FC236}">
                <a16:creationId xmlns:a16="http://schemas.microsoft.com/office/drawing/2014/main" id="{6FECE7B8-7FD7-C549-A6EE-33BF146496A3}"/>
              </a:ext>
            </a:extLst>
          </p:cNvPr>
          <p:cNvSpPr txBox="1"/>
          <p:nvPr/>
        </p:nvSpPr>
        <p:spPr>
          <a:xfrm>
            <a:off x="129729" y="3946161"/>
            <a:ext cx="50220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rgbClr val="000000"/>
                </a:solidFill>
              </a:rPr>
              <a:t>Bayesian optimization is a </a:t>
            </a:r>
            <a:r>
              <a:rPr lang="en-US" altLang="zh-CN" sz="1300" dirty="0"/>
              <a:t>global</a:t>
            </a:r>
            <a:r>
              <a:rPr lang="en-US" altLang="zh-CN" sz="1300" dirty="0">
                <a:solidFill>
                  <a:srgbClr val="000000"/>
                </a:solidFill>
              </a:rPr>
              <a:t> optimization method.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rgbClr val="000000"/>
                </a:solidFill>
              </a:rPr>
              <a:t>A </a:t>
            </a:r>
            <a:r>
              <a:rPr lang="en-US" altLang="zh-CN" sz="1300" dirty="0"/>
              <a:t>Gaussian Process (GP) </a:t>
            </a:r>
            <a:r>
              <a:rPr lang="en-US" altLang="zh-CN" sz="1300" dirty="0">
                <a:solidFill>
                  <a:srgbClr val="000000"/>
                </a:solidFill>
              </a:rPr>
              <a:t>is used for the surrogate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rgbClr val="000000"/>
                </a:solidFill>
              </a:rPr>
              <a:t>Kernel and length scale reflect data </a:t>
            </a:r>
            <a:r>
              <a:rPr lang="en-US" altLang="zh-CN" sz="1300" dirty="0"/>
              <a:t>correlation</a:t>
            </a:r>
            <a:r>
              <a:rPr lang="en-US" altLang="zh-CN" sz="1300" dirty="0">
                <a:solidFill>
                  <a:srgbClr val="000000"/>
                </a:solidFill>
              </a:rPr>
              <a:t> assumption.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300" dirty="0">
                <a:solidFill>
                  <a:srgbClr val="000000"/>
                </a:solidFill>
              </a:rPr>
              <a:t>Acquisition function decides exploration </a:t>
            </a:r>
            <a:r>
              <a:rPr lang="en-US" altLang="zh-CN" sz="1300" dirty="0" err="1">
                <a:solidFill>
                  <a:srgbClr val="000000"/>
                </a:solidFill>
              </a:rPr>
              <a:t>v.s</a:t>
            </a:r>
            <a:r>
              <a:rPr lang="en-US" altLang="zh-CN" sz="1300" dirty="0">
                <a:solidFill>
                  <a:srgbClr val="000000"/>
                </a:solidFill>
              </a:rPr>
              <a:t>. exploitation</a:t>
            </a:r>
          </a:p>
        </p:txBody>
      </p:sp>
    </p:spTree>
    <p:extLst>
      <p:ext uri="{BB962C8B-B14F-4D97-AF65-F5344CB8AC3E}">
        <p14:creationId xmlns:p14="http://schemas.microsoft.com/office/powerpoint/2010/main" val="419069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ight Beams theme">
  <a:themeElements>
    <a:clrScheme name="Custom 6">
      <a:dk1>
        <a:srgbClr val="B42D25"/>
      </a:dk1>
      <a:lt1>
        <a:srgbClr val="FFFFFE"/>
      </a:lt1>
      <a:dk2>
        <a:srgbClr val="4C4D52"/>
      </a:dk2>
      <a:lt2>
        <a:srgbClr val="FFFFFE"/>
      </a:lt2>
      <a:accent1>
        <a:srgbClr val="4D4E53"/>
      </a:accent1>
      <a:accent2>
        <a:srgbClr val="A2998B"/>
      </a:accent2>
      <a:accent3>
        <a:srgbClr val="D8D2C9"/>
      </a:accent3>
      <a:accent4>
        <a:srgbClr val="0068AC"/>
      </a:accent4>
      <a:accent5>
        <a:srgbClr val="00355F"/>
      </a:accent5>
      <a:accent6>
        <a:srgbClr val="7FBE50"/>
      </a:accent6>
      <a:hlink>
        <a:srgbClr val="EF4035"/>
      </a:hlink>
      <a:folHlink>
        <a:srgbClr val="F8991D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ueva - SRF 170830" id="{3FEAAFB8-F928-4A88-8ACC-2BFF484C5F23}" vid="{4603CD25-072A-4D26-A8A0-D6B531028E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23270</TotalTime>
  <Words>1463</Words>
  <Application>Microsoft Macintosh PowerPoint</Application>
  <PresentationFormat>全屏显示(16:9)</PresentationFormat>
  <Paragraphs>237</Paragraphs>
  <Slides>17</Slides>
  <Notes>17</Notes>
  <HiddenSlides>4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等线</vt:lpstr>
      <vt:lpstr>Arial</vt:lpstr>
      <vt:lpstr>Avenir Book</vt:lpstr>
      <vt:lpstr>Calibri</vt:lpstr>
      <vt:lpstr>Cambria Math</vt:lpstr>
      <vt:lpstr>Lao Sangam MN</vt:lpstr>
      <vt:lpstr>Palatino</vt:lpstr>
      <vt:lpstr>Wingdings</vt:lpstr>
      <vt:lpstr>Bright Beams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A-Exam</dc:title>
  <dc:subject/>
  <dc:creator>Paul Cueva</dc:creator>
  <cp:keywords/>
  <dc:description/>
  <cp:lastModifiedBy>Desheng Ma</cp:lastModifiedBy>
  <cp:revision>865</cp:revision>
  <cp:lastPrinted>2018-04-11T15:25:55Z</cp:lastPrinted>
  <dcterms:created xsi:type="dcterms:W3CDTF">2018-02-21T15:40:41Z</dcterms:created>
  <dcterms:modified xsi:type="dcterms:W3CDTF">2023-03-02T20:52:51Z</dcterms:modified>
  <cp:category/>
</cp:coreProperties>
</file>