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1" r:id="rId3"/>
    <p:sldId id="262" r:id="rId4"/>
    <p:sldId id="260" r:id="rId5"/>
    <p:sldId id="263" r:id="rId6"/>
    <p:sldId id="264" r:id="rId7"/>
    <p:sldId id="267" r:id="rId8"/>
    <p:sldId id="268" r:id="rId9"/>
    <p:sldId id="266"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00"/>
    <a:srgbClr val="A8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840" autoAdjust="0"/>
  </p:normalViewPr>
  <p:slideViewPr>
    <p:cSldViewPr snapToGrid="0">
      <p:cViewPr varScale="1">
        <p:scale>
          <a:sx n="114" d="100"/>
          <a:sy n="114" d="100"/>
        </p:scale>
        <p:origin x="47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1DA41-CC53-4E60-9D11-C28B34579764}"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63AA5-9FF1-47F8-B800-712E6740AB12}" type="slidenum">
              <a:rPr lang="en-US" smtClean="0"/>
              <a:t>‹#›</a:t>
            </a:fld>
            <a:endParaRPr lang="en-US"/>
          </a:p>
        </p:txBody>
      </p:sp>
    </p:spTree>
    <p:extLst>
      <p:ext uri="{BB962C8B-B14F-4D97-AF65-F5344CB8AC3E}">
        <p14:creationId xmlns:p14="http://schemas.microsoft.com/office/powerpoint/2010/main" val="309526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p:nvPr userDrawn="1"/>
        </p:nvSpPr>
        <p:spPr>
          <a:xfrm>
            <a:off x="0" y="6609806"/>
            <a:ext cx="12192000" cy="24819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p:cNvSpPr/>
          <p:nvPr userDrawn="1"/>
        </p:nvSpPr>
        <p:spPr>
          <a:xfrm>
            <a:off x="0" y="0"/>
            <a:ext cx="12192000" cy="8534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73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925286" y="5127943"/>
            <a:ext cx="2743200" cy="146503"/>
          </a:xfrm>
          <a:prstGeom prst="rect">
            <a:avLst/>
          </a:prstGeom>
        </p:spPr>
        <p:txBody>
          <a:bodyPr/>
          <a:lstStyle/>
          <a:p>
            <a:endParaRPr lang="en-US"/>
          </a:p>
        </p:txBody>
      </p:sp>
      <p:sp>
        <p:nvSpPr>
          <p:cNvPr id="6" name="Footer Placeholder 5"/>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7" name="Slide Number Placeholder 6"/>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349369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925286" y="5127943"/>
            <a:ext cx="2743200" cy="146503"/>
          </a:xfrm>
          <a:prstGeom prst="rect">
            <a:avLst/>
          </a:prstGeom>
        </p:spPr>
        <p:txBody>
          <a:bodyPr/>
          <a:lstStyle/>
          <a:p>
            <a:endParaRPr lang="en-US"/>
          </a:p>
        </p:txBody>
      </p:sp>
      <p:sp>
        <p:nvSpPr>
          <p:cNvPr id="6" name="Footer Placeholder 5"/>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7" name="Slide Number Placeholder 6"/>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107109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286" y="5127943"/>
            <a:ext cx="2743200" cy="146503"/>
          </a:xfrm>
          <a:prstGeom prst="rect">
            <a:avLst/>
          </a:prstGeom>
        </p:spPr>
        <p:txBody>
          <a:bodyPr/>
          <a:lstStyle/>
          <a:p>
            <a:endParaRPr lang="en-US"/>
          </a:p>
        </p:txBody>
      </p:sp>
      <p:sp>
        <p:nvSpPr>
          <p:cNvPr id="5" name="Footer Placeholder 4"/>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6" name="Slide Number Placeholder 5"/>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110498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5286" y="5127943"/>
            <a:ext cx="2743200" cy="146503"/>
          </a:xfrm>
          <a:prstGeom prst="rect">
            <a:avLst/>
          </a:prstGeom>
        </p:spPr>
        <p:txBody>
          <a:bodyPr/>
          <a:lstStyle/>
          <a:p>
            <a:endParaRPr lang="en-US"/>
          </a:p>
        </p:txBody>
      </p:sp>
      <p:sp>
        <p:nvSpPr>
          <p:cNvPr id="5" name="Footer Placeholder 4"/>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6" name="Slide Number Placeholder 5"/>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271494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85061" y="141842"/>
            <a:ext cx="10515600" cy="623702"/>
          </a:xfrm>
        </p:spPr>
        <p:txBody>
          <a:bodyPr/>
          <a:lstStyle>
            <a:lvl1pPr>
              <a:defRPr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848833" y="1271452"/>
            <a:ext cx="10515600" cy="48842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30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Slide">
    <p:spTree>
      <p:nvGrpSpPr>
        <p:cNvPr id="1" name=""/>
        <p:cNvGrpSpPr/>
        <p:nvPr/>
      </p:nvGrpSpPr>
      <p:grpSpPr>
        <a:xfrm>
          <a:off x="0" y="0"/>
          <a:ext cx="0" cy="0"/>
          <a:chOff x="0" y="0"/>
          <a:chExt cx="0" cy="0"/>
        </a:xfrm>
      </p:grpSpPr>
      <p:sp>
        <p:nvSpPr>
          <p:cNvPr id="2" name="Title 1"/>
          <p:cNvSpPr>
            <a:spLocks noGrp="1"/>
          </p:cNvSpPr>
          <p:nvPr>
            <p:ph type="title"/>
          </p:nvPr>
        </p:nvSpPr>
        <p:spPr>
          <a:xfrm>
            <a:off x="85061" y="141842"/>
            <a:ext cx="10515600" cy="623702"/>
          </a:xfrm>
        </p:spPr>
        <p:txBody>
          <a:bodyPr/>
          <a:lstStyle>
            <a:lvl1pPr>
              <a:defRPr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848833" y="1712422"/>
            <a:ext cx="10515600" cy="44432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85061" y="786625"/>
            <a:ext cx="10515600" cy="414338"/>
          </a:xfrm>
        </p:spPr>
        <p:txBody>
          <a:bodyPr/>
          <a:lstStyle>
            <a:lvl1pPr marL="0" indent="0">
              <a:buNone/>
              <a:defRPr b="1" baseline="0">
                <a:solidFill>
                  <a:srgbClr val="002060"/>
                </a:solidFill>
              </a:defRPr>
            </a:lvl1pPr>
          </a:lstStyle>
          <a:p>
            <a:pPr lvl="0"/>
            <a:r>
              <a:rPr lang="en-US" dirty="0"/>
              <a:t>Click to edit Subtitle</a:t>
            </a:r>
          </a:p>
        </p:txBody>
      </p:sp>
    </p:spTree>
    <p:extLst>
      <p:ext uri="{BB962C8B-B14F-4D97-AF65-F5344CB8AC3E}">
        <p14:creationId xmlns:p14="http://schemas.microsoft.com/office/powerpoint/2010/main" val="26859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751523" y="6660652"/>
            <a:ext cx="2330144" cy="146503"/>
          </a:xfrm>
          <a:prstGeom prst="rect">
            <a:avLst/>
          </a:prstGeom>
        </p:spPr>
        <p:txBody>
          <a:bodyPr/>
          <a:lstStyle/>
          <a:p>
            <a:endParaRPr lang="en-US" dirty="0"/>
          </a:p>
        </p:txBody>
      </p:sp>
    </p:spTree>
    <p:extLst>
      <p:ext uri="{BB962C8B-B14F-4D97-AF65-F5344CB8AC3E}">
        <p14:creationId xmlns:p14="http://schemas.microsoft.com/office/powerpoint/2010/main" val="329997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24400" y="6611450"/>
            <a:ext cx="2743200" cy="216172"/>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0" y="6611450"/>
            <a:ext cx="4114800" cy="216172"/>
          </a:xfrm>
          <a:prstGeom prst="rect">
            <a:avLst/>
          </a:prstGeom>
        </p:spPr>
        <p:txBody>
          <a:bodyPr/>
          <a:lstStyle>
            <a:lvl1pPr algn="l">
              <a:defRPr/>
            </a:lvl1pPr>
          </a:lstStyle>
          <a:p>
            <a:r>
              <a:rPr lang="en-US"/>
              <a:t>Breaking of Accidental Degeneracy</a:t>
            </a:r>
            <a:endParaRPr lang="en-US" dirty="0"/>
          </a:p>
        </p:txBody>
      </p:sp>
      <p:sp>
        <p:nvSpPr>
          <p:cNvPr id="6" name="Slide Number Placeholder 5"/>
          <p:cNvSpPr>
            <a:spLocks noGrp="1"/>
          </p:cNvSpPr>
          <p:nvPr>
            <p:ph type="sldNum" sz="quarter" idx="12"/>
          </p:nvPr>
        </p:nvSpPr>
        <p:spPr>
          <a:xfrm>
            <a:off x="9448800" y="6611450"/>
            <a:ext cx="2743200" cy="216172"/>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390505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25286" y="5127943"/>
            <a:ext cx="2743200" cy="146503"/>
          </a:xfrm>
          <a:prstGeom prst="rect">
            <a:avLst/>
          </a:prstGeom>
        </p:spPr>
        <p:txBody>
          <a:bodyPr/>
          <a:lstStyle/>
          <a:p>
            <a:endParaRPr lang="en-US"/>
          </a:p>
        </p:txBody>
      </p:sp>
      <p:sp>
        <p:nvSpPr>
          <p:cNvPr id="6" name="Footer Placeholder 5"/>
          <p:cNvSpPr>
            <a:spLocks noGrp="1"/>
          </p:cNvSpPr>
          <p:nvPr>
            <p:ph type="ftr" sz="quarter" idx="11"/>
          </p:nvPr>
        </p:nvSpPr>
        <p:spPr>
          <a:xfrm>
            <a:off x="5751523" y="6660652"/>
            <a:ext cx="2330144" cy="146503"/>
          </a:xfrm>
          <a:prstGeom prst="rect">
            <a:avLst/>
          </a:prstGeom>
        </p:spPr>
        <p:txBody>
          <a:bodyPr/>
          <a:lstStyle/>
          <a:p>
            <a:r>
              <a:rPr lang="en-US" dirty="0"/>
              <a:t>Breaking of Accidental Degeneracy</a:t>
            </a:r>
          </a:p>
        </p:txBody>
      </p:sp>
      <p:sp>
        <p:nvSpPr>
          <p:cNvPr id="7" name="Slide Number Placeholder 6"/>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238364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25286" y="5127943"/>
            <a:ext cx="2743200" cy="146503"/>
          </a:xfrm>
          <a:prstGeom prst="rect">
            <a:avLst/>
          </a:prstGeom>
        </p:spPr>
        <p:txBody>
          <a:bodyPr/>
          <a:lstStyle/>
          <a:p>
            <a:endParaRPr lang="en-US"/>
          </a:p>
        </p:txBody>
      </p:sp>
      <p:sp>
        <p:nvSpPr>
          <p:cNvPr id="8" name="Footer Placeholder 7"/>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9" name="Slide Number Placeholder 8"/>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279052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25286" y="5127943"/>
            <a:ext cx="2743200" cy="146503"/>
          </a:xfrm>
          <a:prstGeom prst="rect">
            <a:avLst/>
          </a:prstGeom>
        </p:spPr>
        <p:txBody>
          <a:bodyPr/>
          <a:lstStyle/>
          <a:p>
            <a:endParaRPr lang="en-US"/>
          </a:p>
        </p:txBody>
      </p:sp>
      <p:sp>
        <p:nvSpPr>
          <p:cNvPr id="4" name="Footer Placeholder 3"/>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5" name="Slide Number Placeholder 4"/>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320637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25286" y="5127943"/>
            <a:ext cx="2743200" cy="146503"/>
          </a:xfrm>
          <a:prstGeom prst="rect">
            <a:avLst/>
          </a:prstGeom>
        </p:spPr>
        <p:txBody>
          <a:bodyPr/>
          <a:lstStyle/>
          <a:p>
            <a:endParaRPr lang="en-US"/>
          </a:p>
        </p:txBody>
      </p:sp>
      <p:sp>
        <p:nvSpPr>
          <p:cNvPr id="3" name="Footer Placeholder 2"/>
          <p:cNvSpPr>
            <a:spLocks noGrp="1"/>
          </p:cNvSpPr>
          <p:nvPr>
            <p:ph type="ftr" sz="quarter" idx="11"/>
          </p:nvPr>
        </p:nvSpPr>
        <p:spPr>
          <a:xfrm>
            <a:off x="5751523" y="6660652"/>
            <a:ext cx="2330144" cy="146503"/>
          </a:xfrm>
          <a:prstGeom prst="rect">
            <a:avLst/>
          </a:prstGeom>
        </p:spPr>
        <p:txBody>
          <a:bodyPr/>
          <a:lstStyle/>
          <a:p>
            <a:r>
              <a:rPr lang="en-US"/>
              <a:t>Breaking of Accidental Degeneracy</a:t>
            </a:r>
          </a:p>
        </p:txBody>
      </p:sp>
      <p:sp>
        <p:nvSpPr>
          <p:cNvPr id="4" name="Slide Number Placeholder 3"/>
          <p:cNvSpPr>
            <a:spLocks noGrp="1"/>
          </p:cNvSpPr>
          <p:nvPr>
            <p:ph type="sldNum" sz="quarter" idx="12"/>
          </p:nvPr>
        </p:nvSpPr>
        <p:spPr>
          <a:xfrm>
            <a:off x="8445137" y="5850754"/>
            <a:ext cx="2743200" cy="146503"/>
          </a:xfrm>
          <a:prstGeom prst="rect">
            <a:avLst/>
          </a:prstGeom>
        </p:spPr>
        <p:txBody>
          <a:bodyPr/>
          <a:lstStyle/>
          <a:p>
            <a:fld id="{2B431A9B-188A-4E64-A5C7-89E8AC8D4AF1}" type="slidenum">
              <a:rPr lang="en-US" smtClean="0"/>
              <a:t>‹#›</a:t>
            </a:fld>
            <a:endParaRPr lang="en-US"/>
          </a:p>
        </p:txBody>
      </p:sp>
    </p:spTree>
    <p:extLst>
      <p:ext uri="{BB962C8B-B14F-4D97-AF65-F5344CB8AC3E}">
        <p14:creationId xmlns:p14="http://schemas.microsoft.com/office/powerpoint/2010/main" val="121141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609806"/>
            <a:ext cx="12192000" cy="24819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Footer Placeholder 4"/>
          <p:cNvSpPr txBox="1">
            <a:spLocks/>
          </p:cNvSpPr>
          <p:nvPr userDrawn="1"/>
        </p:nvSpPr>
        <p:spPr>
          <a:xfrm>
            <a:off x="0" y="6660652"/>
            <a:ext cx="1560786" cy="1465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2"/>
                </a:solidFill>
              </a:rPr>
              <a:t>Christopher M. Pierce </a:t>
            </a:r>
          </a:p>
        </p:txBody>
      </p:sp>
      <p:sp>
        <p:nvSpPr>
          <p:cNvPr id="11" name="Footer Placeholder 4"/>
          <p:cNvSpPr txBox="1">
            <a:spLocks/>
          </p:cNvSpPr>
          <p:nvPr userDrawn="1"/>
        </p:nvSpPr>
        <p:spPr>
          <a:xfrm>
            <a:off x="11745310" y="6662828"/>
            <a:ext cx="446690" cy="1465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E37BBB-1982-4564-8550-DC23A7770AB7}" type="slidenum">
              <a:rPr lang="en-US" smtClean="0">
                <a:solidFill>
                  <a:schemeClr val="bg2"/>
                </a:solidFill>
              </a:rPr>
              <a:t>‹#›</a:t>
            </a:fld>
            <a:endParaRPr lang="en-US" dirty="0">
              <a:solidFill>
                <a:schemeClr val="bg2"/>
              </a:solidFill>
            </a:endParaRPr>
          </a:p>
        </p:txBody>
      </p:sp>
      <p:sp>
        <p:nvSpPr>
          <p:cNvPr id="12" name="Footer Placeholder 4"/>
          <p:cNvSpPr txBox="1">
            <a:spLocks/>
          </p:cNvSpPr>
          <p:nvPr userDrawn="1"/>
        </p:nvSpPr>
        <p:spPr>
          <a:xfrm>
            <a:off x="2925554" y="6660652"/>
            <a:ext cx="1524526" cy="1465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2"/>
                </a:solidFill>
              </a:rPr>
              <a:t>cmp285@cornell.edu</a:t>
            </a:r>
          </a:p>
        </p:txBody>
      </p:sp>
      <p:sp>
        <p:nvSpPr>
          <p:cNvPr id="13" name="Footer Placeholder 4"/>
          <p:cNvSpPr txBox="1">
            <a:spLocks/>
          </p:cNvSpPr>
          <p:nvPr userDrawn="1"/>
        </p:nvSpPr>
        <p:spPr>
          <a:xfrm>
            <a:off x="9446435" y="6660652"/>
            <a:ext cx="934107" cy="1465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1/19/2023</a:t>
            </a:r>
          </a:p>
        </p:txBody>
      </p:sp>
      <p:sp>
        <p:nvSpPr>
          <p:cNvPr id="14" name="Footer Placeholder 4"/>
          <p:cNvSpPr txBox="1">
            <a:spLocks/>
          </p:cNvSpPr>
          <p:nvPr userDrawn="1"/>
        </p:nvSpPr>
        <p:spPr>
          <a:xfrm>
            <a:off x="4962525" y="6660652"/>
            <a:ext cx="4141141" cy="1465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2"/>
                </a:solidFill>
              </a:rPr>
              <a:t>Background on Physics Priors for Scientific Machine Learning</a:t>
            </a:r>
          </a:p>
        </p:txBody>
      </p:sp>
      <p:sp>
        <p:nvSpPr>
          <p:cNvPr id="4" name="Rectangle 3"/>
          <p:cNvSpPr/>
          <p:nvPr userDrawn="1"/>
        </p:nvSpPr>
        <p:spPr>
          <a:xfrm>
            <a:off x="0" y="0"/>
            <a:ext cx="12192000" cy="8534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9390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7974"/>
            <a:ext cx="9144000" cy="995363"/>
          </a:xfrm>
        </p:spPr>
        <p:txBody>
          <a:bodyPr>
            <a:noAutofit/>
          </a:bodyPr>
          <a:lstStyle/>
          <a:p>
            <a:r>
              <a:rPr lang="en-US" sz="5400" b="1" dirty="0">
                <a:solidFill>
                  <a:srgbClr val="002060"/>
                </a:solidFill>
              </a:rPr>
              <a:t>Background on Physics Priors for Scientific Machine Learning</a:t>
            </a:r>
          </a:p>
        </p:txBody>
      </p:sp>
      <p:sp>
        <p:nvSpPr>
          <p:cNvPr id="3" name="Subtitle 2"/>
          <p:cNvSpPr>
            <a:spLocks noGrp="1"/>
          </p:cNvSpPr>
          <p:nvPr>
            <p:ph type="subTitle" idx="1"/>
          </p:nvPr>
        </p:nvSpPr>
        <p:spPr>
          <a:xfrm>
            <a:off x="1524000" y="4230688"/>
            <a:ext cx="9144000" cy="1655762"/>
          </a:xfrm>
        </p:spPr>
        <p:txBody>
          <a:bodyPr>
            <a:normAutofit/>
          </a:bodyPr>
          <a:lstStyle/>
          <a:p>
            <a:r>
              <a:rPr lang="en-US" sz="2800" dirty="0"/>
              <a:t>Christopher M. Pierce</a:t>
            </a:r>
          </a:p>
        </p:txBody>
      </p:sp>
    </p:spTree>
    <p:extLst>
      <p:ext uri="{BB962C8B-B14F-4D97-AF65-F5344CB8AC3E}">
        <p14:creationId xmlns:p14="http://schemas.microsoft.com/office/powerpoint/2010/main" val="36527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C0CA-64B0-C72C-3E05-8BEA142A5F64}"/>
              </a:ext>
            </a:extLst>
          </p:cNvPr>
          <p:cNvSpPr>
            <a:spLocks noGrp="1"/>
          </p:cNvSpPr>
          <p:nvPr>
            <p:ph type="title"/>
          </p:nvPr>
        </p:nvSpPr>
        <p:spPr/>
        <p:txBody>
          <a:bodyPr>
            <a:normAutofit fontScale="90000"/>
          </a:bodyPr>
          <a:lstStyle/>
          <a:p>
            <a:r>
              <a:rPr lang="en-US" dirty="0"/>
              <a:t>PINNs for Accelerator Physics</a:t>
            </a:r>
          </a:p>
        </p:txBody>
      </p:sp>
      <p:grpSp>
        <p:nvGrpSpPr>
          <p:cNvPr id="4" name="Group 3">
            <a:extLst>
              <a:ext uri="{FF2B5EF4-FFF2-40B4-BE49-F238E27FC236}">
                <a16:creationId xmlns:a16="http://schemas.microsoft.com/office/drawing/2014/main" id="{B8E71600-AF03-DE1C-60FE-4FDF12EAFEE5}"/>
              </a:ext>
            </a:extLst>
          </p:cNvPr>
          <p:cNvGrpSpPr/>
          <p:nvPr/>
        </p:nvGrpSpPr>
        <p:grpSpPr>
          <a:xfrm>
            <a:off x="656638" y="985856"/>
            <a:ext cx="5378149" cy="1661994"/>
            <a:chOff x="256955" y="1381125"/>
            <a:chExt cx="4772245" cy="1661994"/>
          </a:xfrm>
        </p:grpSpPr>
        <p:sp>
          <p:nvSpPr>
            <p:cNvPr id="5" name="TextBox 4">
              <a:extLst>
                <a:ext uri="{FF2B5EF4-FFF2-40B4-BE49-F238E27FC236}">
                  <a16:creationId xmlns:a16="http://schemas.microsoft.com/office/drawing/2014/main" id="{961F5D88-DA1E-8FAE-5BF7-C69CC70284C4}"/>
                </a:ext>
              </a:extLst>
            </p:cNvPr>
            <p:cNvSpPr txBox="1"/>
            <p:nvPr/>
          </p:nvSpPr>
          <p:spPr>
            <a:xfrm>
              <a:off x="256956" y="1381125"/>
              <a:ext cx="4400769" cy="461665"/>
            </a:xfrm>
            <a:prstGeom prst="rect">
              <a:avLst/>
            </a:prstGeom>
            <a:noFill/>
          </p:spPr>
          <p:txBody>
            <a:bodyPr wrap="square" rtlCol="0">
              <a:spAutoFit/>
            </a:bodyPr>
            <a:lstStyle/>
            <a:p>
              <a:r>
                <a:rPr lang="en-US" sz="2400" b="1" dirty="0"/>
                <a:t>DIRECT VLASOV SOLVERS</a:t>
              </a:r>
            </a:p>
          </p:txBody>
        </p:sp>
        <p:sp>
          <p:nvSpPr>
            <p:cNvPr id="6" name="TextBox 5">
              <a:extLst>
                <a:ext uri="{FF2B5EF4-FFF2-40B4-BE49-F238E27FC236}">
                  <a16:creationId xmlns:a16="http://schemas.microsoft.com/office/drawing/2014/main" id="{FEBDE296-191B-6311-7120-AC4A44B096A4}"/>
                </a:ext>
              </a:extLst>
            </p:cNvPr>
            <p:cNvSpPr txBox="1"/>
            <p:nvPr/>
          </p:nvSpPr>
          <p:spPr>
            <a:xfrm>
              <a:off x="256955" y="1842790"/>
              <a:ext cx="4772245" cy="1200329"/>
            </a:xfrm>
            <a:prstGeom prst="rect">
              <a:avLst/>
            </a:prstGeom>
            <a:noFill/>
          </p:spPr>
          <p:txBody>
            <a:bodyPr wrap="square" rtlCol="0">
              <a:spAutoFit/>
            </a:bodyPr>
            <a:lstStyle/>
            <a:p>
              <a:r>
                <a:rPr lang="en-US" dirty="0"/>
                <a:t>Capture the full dynamics of the accelerator. Expensive to run, especially in more than one physical dimension. A prohibitive number of grid points in the solver tends to be required.</a:t>
              </a:r>
            </a:p>
          </p:txBody>
        </p:sp>
      </p:grpSp>
      <p:grpSp>
        <p:nvGrpSpPr>
          <p:cNvPr id="7" name="Group 6">
            <a:extLst>
              <a:ext uri="{FF2B5EF4-FFF2-40B4-BE49-F238E27FC236}">
                <a16:creationId xmlns:a16="http://schemas.microsoft.com/office/drawing/2014/main" id="{62BB07CF-AB25-6747-77B2-8F5624344DD7}"/>
              </a:ext>
            </a:extLst>
          </p:cNvPr>
          <p:cNvGrpSpPr/>
          <p:nvPr/>
        </p:nvGrpSpPr>
        <p:grpSpPr>
          <a:xfrm>
            <a:off x="6442939" y="985856"/>
            <a:ext cx="5243424" cy="1938993"/>
            <a:chOff x="256955" y="1381125"/>
            <a:chExt cx="4772245" cy="1938993"/>
          </a:xfrm>
        </p:grpSpPr>
        <p:sp>
          <p:nvSpPr>
            <p:cNvPr id="8" name="TextBox 7">
              <a:extLst>
                <a:ext uri="{FF2B5EF4-FFF2-40B4-BE49-F238E27FC236}">
                  <a16:creationId xmlns:a16="http://schemas.microsoft.com/office/drawing/2014/main" id="{694B1605-BEAA-DA28-68D6-11E7968AF7C7}"/>
                </a:ext>
              </a:extLst>
            </p:cNvPr>
            <p:cNvSpPr txBox="1"/>
            <p:nvPr/>
          </p:nvSpPr>
          <p:spPr>
            <a:xfrm>
              <a:off x="256956" y="1381125"/>
              <a:ext cx="4400769" cy="461665"/>
            </a:xfrm>
            <a:prstGeom prst="rect">
              <a:avLst/>
            </a:prstGeom>
            <a:noFill/>
          </p:spPr>
          <p:txBody>
            <a:bodyPr wrap="square" rtlCol="0">
              <a:spAutoFit/>
            </a:bodyPr>
            <a:lstStyle/>
            <a:p>
              <a:r>
                <a:rPr lang="en-US" sz="2400" b="1" dirty="0"/>
                <a:t>PERTURBATIVE SOLVERS</a:t>
              </a:r>
            </a:p>
          </p:txBody>
        </p:sp>
        <p:sp>
          <p:nvSpPr>
            <p:cNvPr id="9" name="TextBox 8">
              <a:extLst>
                <a:ext uri="{FF2B5EF4-FFF2-40B4-BE49-F238E27FC236}">
                  <a16:creationId xmlns:a16="http://schemas.microsoft.com/office/drawing/2014/main" id="{941796EA-FF1B-1590-E767-A2E5EA54265D}"/>
                </a:ext>
              </a:extLst>
            </p:cNvPr>
            <p:cNvSpPr txBox="1"/>
            <p:nvPr/>
          </p:nvSpPr>
          <p:spPr>
            <a:xfrm>
              <a:off x="256955" y="1842790"/>
              <a:ext cx="4772245" cy="1477328"/>
            </a:xfrm>
            <a:prstGeom prst="rect">
              <a:avLst/>
            </a:prstGeom>
            <a:noFill/>
          </p:spPr>
          <p:txBody>
            <a:bodyPr wrap="square" rtlCol="0">
              <a:spAutoFit/>
            </a:bodyPr>
            <a:lstStyle/>
            <a:p>
              <a:r>
                <a:rPr lang="en-US" dirty="0"/>
                <a:t>Used in stability problems for rings and implemented by a variety of codes. Start with stationary particle distribution. Assume an analytical form to a perturbation added to the distribution and plug into Vlasov equation.</a:t>
              </a:r>
            </a:p>
          </p:txBody>
        </p:sp>
      </p:grpSp>
      <p:pic>
        <p:nvPicPr>
          <p:cNvPr id="11" name="Picture 10">
            <a:extLst>
              <a:ext uri="{FF2B5EF4-FFF2-40B4-BE49-F238E27FC236}">
                <a16:creationId xmlns:a16="http://schemas.microsoft.com/office/drawing/2014/main" id="{A92AB96F-97FF-34A1-2747-9877F1271041}"/>
              </a:ext>
            </a:extLst>
          </p:cNvPr>
          <p:cNvPicPr>
            <a:picLocks noChangeAspect="1"/>
          </p:cNvPicPr>
          <p:nvPr/>
        </p:nvPicPr>
        <p:blipFill>
          <a:blip r:embed="rId2"/>
          <a:stretch>
            <a:fillRect/>
          </a:stretch>
        </p:blipFill>
        <p:spPr>
          <a:xfrm>
            <a:off x="7459037" y="3112315"/>
            <a:ext cx="3211227" cy="321678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279D34E9-0F4E-FD15-CFB3-C3DB1D34430B}"/>
              </a:ext>
            </a:extLst>
          </p:cNvPr>
          <p:cNvSpPr txBox="1"/>
          <p:nvPr/>
        </p:nvSpPr>
        <p:spPr>
          <a:xfrm rot="16200000">
            <a:off x="9310649" y="4670776"/>
            <a:ext cx="3057787" cy="338554"/>
          </a:xfrm>
          <a:prstGeom prst="rect">
            <a:avLst/>
          </a:prstGeom>
          <a:noFill/>
        </p:spPr>
        <p:txBody>
          <a:bodyPr wrap="square">
            <a:spAutoFit/>
          </a:bodyPr>
          <a:lstStyle/>
          <a:p>
            <a:r>
              <a:rPr lang="en-US" sz="800" b="0" i="0" dirty="0">
                <a:solidFill>
                  <a:srgbClr val="222222"/>
                </a:solidFill>
                <a:effectLst/>
                <a:latin typeface="Arial" panose="020B0604020202020204" pitchFamily="34" charset="0"/>
              </a:rPr>
              <a:t>Warnock, R., </a:t>
            </a:r>
            <a:r>
              <a:rPr lang="en-US" sz="800" b="0" i="0" dirty="0" err="1">
                <a:solidFill>
                  <a:srgbClr val="222222"/>
                </a:solidFill>
                <a:effectLst/>
                <a:latin typeface="Arial" panose="020B0604020202020204" pitchFamily="34" charset="0"/>
              </a:rPr>
              <a:t>Stupakov</a:t>
            </a:r>
            <a:r>
              <a:rPr lang="en-US" sz="800" b="0" i="0" dirty="0">
                <a:solidFill>
                  <a:srgbClr val="222222"/>
                </a:solidFill>
                <a:effectLst/>
                <a:latin typeface="Arial" panose="020B0604020202020204" pitchFamily="34" charset="0"/>
              </a:rPr>
              <a:t>, G., </a:t>
            </a:r>
            <a:r>
              <a:rPr lang="en-US" sz="800" b="0" i="0" dirty="0" err="1">
                <a:solidFill>
                  <a:srgbClr val="222222"/>
                </a:solidFill>
                <a:effectLst/>
                <a:latin typeface="Arial" panose="020B0604020202020204" pitchFamily="34" charset="0"/>
              </a:rPr>
              <a:t>Venturini</a:t>
            </a:r>
            <a:r>
              <a:rPr lang="en-US" sz="800" b="0" i="0" dirty="0">
                <a:solidFill>
                  <a:srgbClr val="222222"/>
                </a:solidFill>
                <a:effectLst/>
                <a:latin typeface="Arial" panose="020B0604020202020204" pitchFamily="34" charset="0"/>
              </a:rPr>
              <a:t>, M., &amp; Ellison, J. A. (2004). Linear Vlasov analysis for stability of a bunched beam.</a:t>
            </a:r>
            <a:endParaRPr lang="en-US" sz="800" dirty="0"/>
          </a:p>
        </p:txBody>
      </p:sp>
      <p:pic>
        <p:nvPicPr>
          <p:cNvPr id="15" name="Picture 14">
            <a:extLst>
              <a:ext uri="{FF2B5EF4-FFF2-40B4-BE49-F238E27FC236}">
                <a16:creationId xmlns:a16="http://schemas.microsoft.com/office/drawing/2014/main" id="{86E46460-33E8-A259-E80A-460B2FA6480D}"/>
              </a:ext>
            </a:extLst>
          </p:cNvPr>
          <p:cNvPicPr>
            <a:picLocks noChangeAspect="1"/>
          </p:cNvPicPr>
          <p:nvPr/>
        </p:nvPicPr>
        <p:blipFill>
          <a:blip r:embed="rId3"/>
          <a:stretch>
            <a:fillRect/>
          </a:stretch>
        </p:blipFill>
        <p:spPr>
          <a:xfrm>
            <a:off x="1151197" y="2924849"/>
            <a:ext cx="3979467" cy="340424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2B0FE4FB-C68E-4196-2DAE-A00C137C17B5}"/>
              </a:ext>
            </a:extLst>
          </p:cNvPr>
          <p:cNvSpPr txBox="1"/>
          <p:nvPr/>
        </p:nvSpPr>
        <p:spPr>
          <a:xfrm rot="16200000">
            <a:off x="3854937" y="4754666"/>
            <a:ext cx="2890008" cy="338554"/>
          </a:xfrm>
          <a:prstGeom prst="rect">
            <a:avLst/>
          </a:prstGeom>
          <a:noFill/>
        </p:spPr>
        <p:txBody>
          <a:bodyPr wrap="square">
            <a:spAutoFit/>
          </a:bodyPr>
          <a:lstStyle/>
          <a:p>
            <a:r>
              <a:rPr lang="en-US" sz="800" b="0" i="0" dirty="0" err="1">
                <a:solidFill>
                  <a:srgbClr val="222222"/>
                </a:solidFill>
                <a:effectLst/>
                <a:latin typeface="Arial" panose="020B0604020202020204" pitchFamily="34" charset="0"/>
              </a:rPr>
              <a:t>Venturini</a:t>
            </a:r>
            <a:r>
              <a:rPr lang="en-US" sz="800" b="0" i="0" dirty="0">
                <a:solidFill>
                  <a:srgbClr val="222222"/>
                </a:solidFill>
                <a:effectLst/>
                <a:latin typeface="Arial" panose="020B0604020202020204" pitchFamily="34" charset="0"/>
              </a:rPr>
              <a:t>, M., Warnock, R., Ruth, R., &amp; Ellison, J. A. (2005). </a:t>
            </a:r>
            <a:r>
              <a:rPr lang="en-US" sz="800" b="0" i="1" dirty="0">
                <a:solidFill>
                  <a:srgbClr val="222222"/>
                </a:solidFill>
                <a:effectLst/>
                <a:latin typeface="Arial" panose="020B0604020202020204" pitchFamily="34" charset="0"/>
              </a:rPr>
              <a:t>PRSTAB</a:t>
            </a:r>
            <a:r>
              <a:rPr lang="en-US" sz="800" b="0" i="0" dirty="0">
                <a:solidFill>
                  <a:srgbClr val="222222"/>
                </a:solidFill>
                <a:effectLst/>
                <a:latin typeface="Arial" panose="020B0604020202020204" pitchFamily="34" charset="0"/>
              </a:rPr>
              <a:t>, </a:t>
            </a:r>
            <a:r>
              <a:rPr lang="en-US" sz="800" b="0" i="1" dirty="0">
                <a:solidFill>
                  <a:srgbClr val="222222"/>
                </a:solidFill>
                <a:effectLst/>
                <a:latin typeface="Arial" panose="020B0604020202020204" pitchFamily="34" charset="0"/>
              </a:rPr>
              <a:t>8</a:t>
            </a:r>
            <a:r>
              <a:rPr lang="en-US" sz="800" b="0" i="0" dirty="0">
                <a:solidFill>
                  <a:srgbClr val="222222"/>
                </a:solidFill>
                <a:effectLst/>
                <a:latin typeface="Arial" panose="020B0604020202020204" pitchFamily="34" charset="0"/>
              </a:rPr>
              <a:t>(1), 014202.</a:t>
            </a:r>
            <a:endParaRPr lang="en-US" sz="800" dirty="0"/>
          </a:p>
        </p:txBody>
      </p:sp>
    </p:spTree>
    <p:extLst>
      <p:ext uri="{BB962C8B-B14F-4D97-AF65-F5344CB8AC3E}">
        <p14:creationId xmlns:p14="http://schemas.microsoft.com/office/powerpoint/2010/main" val="197046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0693-A312-E36E-5EE8-99D039CCB7D2}"/>
              </a:ext>
            </a:extLst>
          </p:cNvPr>
          <p:cNvSpPr>
            <a:spLocks noGrp="1"/>
          </p:cNvSpPr>
          <p:nvPr>
            <p:ph type="title"/>
          </p:nvPr>
        </p:nvSpPr>
        <p:spPr/>
        <p:txBody>
          <a:bodyPr>
            <a:normAutofit fontScale="90000"/>
          </a:bodyPr>
          <a:lstStyle/>
          <a:p>
            <a:r>
              <a:rPr lang="en-US" dirty="0"/>
              <a:t>PINNs for Accelerator Physics</a:t>
            </a:r>
          </a:p>
        </p:txBody>
      </p:sp>
      <p:grpSp>
        <p:nvGrpSpPr>
          <p:cNvPr id="12" name="Group 11">
            <a:extLst>
              <a:ext uri="{FF2B5EF4-FFF2-40B4-BE49-F238E27FC236}">
                <a16:creationId xmlns:a16="http://schemas.microsoft.com/office/drawing/2014/main" id="{E5C3E2A8-FF1D-F103-86A1-DD255FA088B9}"/>
              </a:ext>
            </a:extLst>
          </p:cNvPr>
          <p:cNvGrpSpPr/>
          <p:nvPr/>
        </p:nvGrpSpPr>
        <p:grpSpPr>
          <a:xfrm>
            <a:off x="2133271" y="928189"/>
            <a:ext cx="7925457" cy="1384995"/>
            <a:chOff x="2200055" y="4451009"/>
            <a:chExt cx="7581507" cy="1384995"/>
          </a:xfrm>
        </p:grpSpPr>
        <p:sp>
          <p:nvSpPr>
            <p:cNvPr id="13" name="TextBox 12">
              <a:extLst>
                <a:ext uri="{FF2B5EF4-FFF2-40B4-BE49-F238E27FC236}">
                  <a16:creationId xmlns:a16="http://schemas.microsoft.com/office/drawing/2014/main" id="{F27CE931-1B91-328B-8182-540D170CAFE3}"/>
                </a:ext>
              </a:extLst>
            </p:cNvPr>
            <p:cNvSpPr txBox="1"/>
            <p:nvPr/>
          </p:nvSpPr>
          <p:spPr>
            <a:xfrm>
              <a:off x="2200056" y="4451009"/>
              <a:ext cx="6487096" cy="461665"/>
            </a:xfrm>
            <a:prstGeom prst="rect">
              <a:avLst/>
            </a:prstGeom>
            <a:noFill/>
          </p:spPr>
          <p:txBody>
            <a:bodyPr wrap="square" rtlCol="0">
              <a:spAutoFit/>
            </a:bodyPr>
            <a:lstStyle/>
            <a:p>
              <a:r>
                <a:rPr lang="en-US" sz="2400" b="1" dirty="0"/>
                <a:t>SOME POSSIBLE TEST SYSTEMS</a:t>
              </a:r>
            </a:p>
          </p:txBody>
        </p:sp>
        <p:sp>
          <p:nvSpPr>
            <p:cNvPr id="14" name="TextBox 13">
              <a:extLst>
                <a:ext uri="{FF2B5EF4-FFF2-40B4-BE49-F238E27FC236}">
                  <a16:creationId xmlns:a16="http://schemas.microsoft.com/office/drawing/2014/main" id="{1E7A451D-A4EB-D637-9F6D-5A8A975D6EA5}"/>
                </a:ext>
              </a:extLst>
            </p:cNvPr>
            <p:cNvSpPr txBox="1"/>
            <p:nvPr/>
          </p:nvSpPr>
          <p:spPr>
            <a:xfrm>
              <a:off x="2200055" y="4912674"/>
              <a:ext cx="7581507" cy="923330"/>
            </a:xfrm>
            <a:prstGeom prst="rect">
              <a:avLst/>
            </a:prstGeom>
            <a:noFill/>
          </p:spPr>
          <p:txBody>
            <a:bodyPr wrap="square" rtlCol="0">
              <a:spAutoFit/>
            </a:bodyPr>
            <a:lstStyle/>
            <a:p>
              <a:r>
                <a:rPr lang="en-US" dirty="0"/>
                <a:t>Interested in areas where existing Vlasov solvers have been used / have lots of space charge / have reasons that make conventional physics simulations expensive</a:t>
              </a:r>
            </a:p>
          </p:txBody>
        </p:sp>
      </p:grpSp>
      <p:grpSp>
        <p:nvGrpSpPr>
          <p:cNvPr id="27" name="Group 26">
            <a:extLst>
              <a:ext uri="{FF2B5EF4-FFF2-40B4-BE49-F238E27FC236}">
                <a16:creationId xmlns:a16="http://schemas.microsoft.com/office/drawing/2014/main" id="{5F9ABB69-7757-5342-AAE5-F1D6F52BB8F1}"/>
              </a:ext>
            </a:extLst>
          </p:cNvPr>
          <p:cNvGrpSpPr/>
          <p:nvPr/>
        </p:nvGrpSpPr>
        <p:grpSpPr>
          <a:xfrm>
            <a:off x="304739" y="2441625"/>
            <a:ext cx="11582517" cy="3163895"/>
            <a:chOff x="505400" y="2921061"/>
            <a:chExt cx="11582517" cy="3163895"/>
          </a:xfrm>
        </p:grpSpPr>
        <p:grpSp>
          <p:nvGrpSpPr>
            <p:cNvPr id="23" name="Group 22">
              <a:extLst>
                <a:ext uri="{FF2B5EF4-FFF2-40B4-BE49-F238E27FC236}">
                  <a16:creationId xmlns:a16="http://schemas.microsoft.com/office/drawing/2014/main" id="{290F257E-A4E6-079B-5E33-EFC282F8DA44}"/>
                </a:ext>
              </a:extLst>
            </p:cNvPr>
            <p:cNvGrpSpPr/>
            <p:nvPr/>
          </p:nvGrpSpPr>
          <p:grpSpPr>
            <a:xfrm>
              <a:off x="4780439" y="2921063"/>
              <a:ext cx="3346311" cy="3101280"/>
              <a:chOff x="4923952" y="2921063"/>
              <a:chExt cx="3346311" cy="3101280"/>
            </a:xfrm>
          </p:grpSpPr>
          <p:pic>
            <p:nvPicPr>
              <p:cNvPr id="5" name="Picture 4">
                <a:extLst>
                  <a:ext uri="{FF2B5EF4-FFF2-40B4-BE49-F238E27FC236}">
                    <a16:creationId xmlns:a16="http://schemas.microsoft.com/office/drawing/2014/main" id="{852813FE-9D4A-0CAA-F116-C2C62CC1E483}"/>
                  </a:ext>
                </a:extLst>
              </p:cNvPr>
              <p:cNvPicPr>
                <a:picLocks noChangeAspect="1"/>
              </p:cNvPicPr>
              <p:nvPr/>
            </p:nvPicPr>
            <p:blipFill>
              <a:blip r:embed="rId2"/>
              <a:stretch>
                <a:fillRect/>
              </a:stretch>
            </p:blipFill>
            <p:spPr>
              <a:xfrm>
                <a:off x="4923953" y="3869277"/>
                <a:ext cx="3346310" cy="1814512"/>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62992AA2-D70F-0DC6-3E7B-8B968DE17272}"/>
                  </a:ext>
                </a:extLst>
              </p:cNvPr>
              <p:cNvSpPr txBox="1"/>
              <p:nvPr/>
            </p:nvSpPr>
            <p:spPr>
              <a:xfrm>
                <a:off x="4923953" y="5683789"/>
                <a:ext cx="3145631" cy="338554"/>
              </a:xfrm>
              <a:prstGeom prst="rect">
                <a:avLst/>
              </a:prstGeom>
              <a:noFill/>
            </p:spPr>
            <p:txBody>
              <a:bodyPr wrap="square">
                <a:spAutoFit/>
              </a:bodyPr>
              <a:lstStyle/>
              <a:p>
                <a:r>
                  <a:rPr lang="en-US" sz="800" b="0" i="0" dirty="0" err="1">
                    <a:solidFill>
                      <a:srgbClr val="222222"/>
                    </a:solidFill>
                    <a:effectLst/>
                    <a:latin typeface="Arial" panose="020B0604020202020204" pitchFamily="34" charset="0"/>
                  </a:rPr>
                  <a:t>Sonnendrücker</a:t>
                </a:r>
                <a:r>
                  <a:rPr lang="en-US" sz="800" b="0" i="0" dirty="0">
                    <a:solidFill>
                      <a:srgbClr val="222222"/>
                    </a:solidFill>
                    <a:effectLst/>
                    <a:latin typeface="Arial" panose="020B0604020202020204" pitchFamily="34" charset="0"/>
                  </a:rPr>
                  <a:t>, E., </a:t>
                </a:r>
                <a:r>
                  <a:rPr lang="en-US" sz="800" b="0" i="0" dirty="0" err="1">
                    <a:solidFill>
                      <a:srgbClr val="222222"/>
                    </a:solidFill>
                    <a:effectLst/>
                    <a:latin typeface="Arial" panose="020B0604020202020204" pitchFamily="34" charset="0"/>
                  </a:rPr>
                  <a:t>Filbet</a:t>
                </a:r>
                <a:r>
                  <a:rPr lang="en-US" sz="800" b="0" i="0" dirty="0">
                    <a:solidFill>
                      <a:srgbClr val="222222"/>
                    </a:solidFill>
                    <a:effectLst/>
                    <a:latin typeface="Arial" panose="020B0604020202020204" pitchFamily="34" charset="0"/>
                  </a:rPr>
                  <a:t>, F., Friedman, A., </a:t>
                </a:r>
                <a:r>
                  <a:rPr lang="en-US" sz="800" b="0" i="0" dirty="0" err="1">
                    <a:solidFill>
                      <a:srgbClr val="222222"/>
                    </a:solidFill>
                    <a:effectLst/>
                    <a:latin typeface="Arial" panose="020B0604020202020204" pitchFamily="34" charset="0"/>
                  </a:rPr>
                  <a:t>Oudet</a:t>
                </a:r>
                <a:r>
                  <a:rPr lang="en-US" sz="800" b="0" i="0" dirty="0">
                    <a:solidFill>
                      <a:srgbClr val="222222"/>
                    </a:solidFill>
                    <a:effectLst/>
                    <a:latin typeface="Arial" panose="020B0604020202020204" pitchFamily="34" charset="0"/>
                  </a:rPr>
                  <a:t>, E., &amp; </a:t>
                </a:r>
                <a:r>
                  <a:rPr lang="en-US" sz="800" b="0" i="0" dirty="0" err="1">
                    <a:solidFill>
                      <a:srgbClr val="222222"/>
                    </a:solidFill>
                    <a:effectLst/>
                    <a:latin typeface="Arial" panose="020B0604020202020204" pitchFamily="34" charset="0"/>
                  </a:rPr>
                  <a:t>Vay</a:t>
                </a:r>
                <a:r>
                  <a:rPr lang="en-US" sz="800" b="0" i="0" dirty="0">
                    <a:solidFill>
                      <a:srgbClr val="222222"/>
                    </a:solidFill>
                    <a:effectLst/>
                    <a:latin typeface="Arial" panose="020B0604020202020204" pitchFamily="34" charset="0"/>
                  </a:rPr>
                  <a:t>, J. L. (2004 </a:t>
                </a:r>
                <a:r>
                  <a:rPr lang="en-US" sz="800" b="0" i="1" dirty="0">
                    <a:solidFill>
                      <a:srgbClr val="222222"/>
                    </a:solidFill>
                    <a:effectLst/>
                    <a:latin typeface="Arial" panose="020B0604020202020204" pitchFamily="34" charset="0"/>
                  </a:rPr>
                  <a:t>Computer Physics Communications</a:t>
                </a:r>
                <a:r>
                  <a:rPr lang="en-US" sz="800" b="0" i="0" dirty="0">
                    <a:solidFill>
                      <a:srgbClr val="222222"/>
                    </a:solidFill>
                    <a:effectLst/>
                    <a:latin typeface="Arial" panose="020B0604020202020204" pitchFamily="34" charset="0"/>
                  </a:rPr>
                  <a:t>, </a:t>
                </a:r>
                <a:r>
                  <a:rPr lang="en-US" sz="800" b="0" i="1" dirty="0">
                    <a:solidFill>
                      <a:srgbClr val="222222"/>
                    </a:solidFill>
                    <a:effectLst/>
                    <a:latin typeface="Arial" panose="020B0604020202020204" pitchFamily="34" charset="0"/>
                  </a:rPr>
                  <a:t>164</a:t>
                </a:r>
                <a:r>
                  <a:rPr lang="en-US" sz="800" b="0" i="0" dirty="0">
                    <a:solidFill>
                      <a:srgbClr val="222222"/>
                    </a:solidFill>
                    <a:effectLst/>
                    <a:latin typeface="Arial" panose="020B0604020202020204" pitchFamily="34" charset="0"/>
                  </a:rPr>
                  <a:t>(1-3), 390-395.</a:t>
                </a:r>
                <a:endParaRPr lang="en-US" sz="800" dirty="0"/>
              </a:p>
            </p:txBody>
          </p:sp>
          <p:sp>
            <p:nvSpPr>
              <p:cNvPr id="11" name="Rectangle: Rounded Corners 10">
                <a:extLst>
                  <a:ext uri="{FF2B5EF4-FFF2-40B4-BE49-F238E27FC236}">
                    <a16:creationId xmlns:a16="http://schemas.microsoft.com/office/drawing/2014/main" id="{316C768F-DF47-200F-6F83-4BF5652C368D}"/>
                  </a:ext>
                </a:extLst>
              </p:cNvPr>
              <p:cNvSpPr/>
              <p:nvPr/>
            </p:nvSpPr>
            <p:spPr>
              <a:xfrm>
                <a:off x="4923952" y="2921063"/>
                <a:ext cx="3346311" cy="71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Beam with Space Charge, Uniform Focusing Channel</a:t>
                </a:r>
              </a:p>
            </p:txBody>
          </p:sp>
        </p:grpSp>
        <p:grpSp>
          <p:nvGrpSpPr>
            <p:cNvPr id="21" name="Group 20">
              <a:extLst>
                <a:ext uri="{FF2B5EF4-FFF2-40B4-BE49-F238E27FC236}">
                  <a16:creationId xmlns:a16="http://schemas.microsoft.com/office/drawing/2014/main" id="{E50CC5AF-780F-0E58-EF93-E98D94562ABF}"/>
                </a:ext>
              </a:extLst>
            </p:cNvPr>
            <p:cNvGrpSpPr/>
            <p:nvPr/>
          </p:nvGrpSpPr>
          <p:grpSpPr>
            <a:xfrm>
              <a:off x="505400" y="2921062"/>
              <a:ext cx="3660183" cy="3163894"/>
              <a:chOff x="505400" y="2921062"/>
              <a:chExt cx="3660183" cy="3163894"/>
            </a:xfrm>
          </p:grpSpPr>
          <p:pic>
            <p:nvPicPr>
              <p:cNvPr id="17" name="Picture 16">
                <a:extLst>
                  <a:ext uri="{FF2B5EF4-FFF2-40B4-BE49-F238E27FC236}">
                    <a16:creationId xmlns:a16="http://schemas.microsoft.com/office/drawing/2014/main" id="{60A37F6B-0314-F90D-3053-8BC534B3BFA9}"/>
                  </a:ext>
                </a:extLst>
              </p:cNvPr>
              <p:cNvPicPr>
                <a:picLocks noChangeAspect="1"/>
              </p:cNvPicPr>
              <p:nvPr/>
            </p:nvPicPr>
            <p:blipFill>
              <a:blip r:embed="rId3"/>
              <a:stretch>
                <a:fillRect/>
              </a:stretch>
            </p:blipFill>
            <p:spPr>
              <a:xfrm>
                <a:off x="541320" y="3869277"/>
                <a:ext cx="3624263" cy="1733887"/>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6431AA0F-E991-29AC-1052-1DAF526F1A92}"/>
                  </a:ext>
                </a:extLst>
              </p:cNvPr>
              <p:cNvSpPr txBox="1"/>
              <p:nvPr/>
            </p:nvSpPr>
            <p:spPr>
              <a:xfrm>
                <a:off x="505400" y="5623291"/>
                <a:ext cx="3383757" cy="461665"/>
              </a:xfrm>
              <a:prstGeom prst="rect">
                <a:avLst/>
              </a:prstGeom>
              <a:noFill/>
            </p:spPr>
            <p:txBody>
              <a:bodyPr wrap="square">
                <a:spAutoFit/>
              </a:bodyPr>
              <a:lstStyle/>
              <a:p>
                <a:r>
                  <a:rPr lang="en-US" sz="800" b="0" i="0" dirty="0" err="1">
                    <a:solidFill>
                      <a:srgbClr val="222222"/>
                    </a:solidFill>
                    <a:effectLst/>
                    <a:latin typeface="Arial" panose="020B0604020202020204" pitchFamily="34" charset="0"/>
                  </a:rPr>
                  <a:t>Venturini</a:t>
                </a:r>
                <a:r>
                  <a:rPr lang="en-US" sz="800" b="0" i="0" dirty="0">
                    <a:solidFill>
                      <a:srgbClr val="222222"/>
                    </a:solidFill>
                    <a:effectLst/>
                    <a:latin typeface="Arial" panose="020B0604020202020204" pitchFamily="34" charset="0"/>
                  </a:rPr>
                  <a:t>, M., Warnock, R., &amp; </a:t>
                </a:r>
                <a:r>
                  <a:rPr lang="en-US" sz="800" b="0" i="0" dirty="0" err="1">
                    <a:solidFill>
                      <a:srgbClr val="222222"/>
                    </a:solidFill>
                    <a:effectLst/>
                    <a:latin typeface="Arial" panose="020B0604020202020204" pitchFamily="34" charset="0"/>
                  </a:rPr>
                  <a:t>Zholents</a:t>
                </a:r>
                <a:r>
                  <a:rPr lang="en-US" sz="800" b="0" i="0" dirty="0">
                    <a:solidFill>
                      <a:srgbClr val="222222"/>
                    </a:solidFill>
                    <a:effectLst/>
                    <a:latin typeface="Arial" panose="020B0604020202020204" pitchFamily="34" charset="0"/>
                  </a:rPr>
                  <a:t>, A. (2006). </a:t>
                </a:r>
                <a:r>
                  <a:rPr lang="en-US" sz="800" b="0" i="1" dirty="0">
                    <a:solidFill>
                      <a:srgbClr val="222222"/>
                    </a:solidFill>
                    <a:effectLst/>
                    <a:latin typeface="Arial" panose="020B0604020202020204" pitchFamily="34" charset="0"/>
                  </a:rPr>
                  <a:t> </a:t>
                </a:r>
                <a:r>
                  <a:rPr lang="en-US" sz="800" b="0" i="0" dirty="0">
                    <a:solidFill>
                      <a:srgbClr val="222222"/>
                    </a:solidFill>
                    <a:effectLst/>
                    <a:latin typeface="Arial" panose="020B0604020202020204" pitchFamily="34" charset="0"/>
                  </a:rPr>
                  <a:t>(No. SLAC-PUB-12169). SLAC National Accelerator Lab., Menlo Park, CA (United States).</a:t>
                </a:r>
                <a:endParaRPr lang="en-US" sz="800" dirty="0"/>
              </a:p>
            </p:txBody>
          </p:sp>
          <p:sp>
            <p:nvSpPr>
              <p:cNvPr id="16" name="Rectangle: Rounded Corners 15">
                <a:extLst>
                  <a:ext uri="{FF2B5EF4-FFF2-40B4-BE49-F238E27FC236}">
                    <a16:creationId xmlns:a16="http://schemas.microsoft.com/office/drawing/2014/main" id="{BBB3EEA6-E130-9214-D90A-FBC403A99F85}"/>
                  </a:ext>
                </a:extLst>
              </p:cNvPr>
              <p:cNvSpPr/>
              <p:nvPr/>
            </p:nvSpPr>
            <p:spPr>
              <a:xfrm>
                <a:off x="680295" y="2921062"/>
                <a:ext cx="3346311" cy="71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XFEL Longitudinal Phase Space Calculations</a:t>
                </a:r>
              </a:p>
            </p:txBody>
          </p:sp>
        </p:grpSp>
        <p:grpSp>
          <p:nvGrpSpPr>
            <p:cNvPr id="26" name="Group 25">
              <a:extLst>
                <a:ext uri="{FF2B5EF4-FFF2-40B4-BE49-F238E27FC236}">
                  <a16:creationId xmlns:a16="http://schemas.microsoft.com/office/drawing/2014/main" id="{02DDBC70-B35C-9989-7589-38A4595BE3B4}"/>
                </a:ext>
              </a:extLst>
            </p:cNvPr>
            <p:cNvGrpSpPr/>
            <p:nvPr/>
          </p:nvGrpSpPr>
          <p:grpSpPr>
            <a:xfrm>
              <a:off x="8741606" y="2921061"/>
              <a:ext cx="3346311" cy="3163895"/>
              <a:chOff x="8741606" y="2921061"/>
              <a:chExt cx="3346311" cy="3163895"/>
            </a:xfrm>
          </p:grpSpPr>
          <p:pic>
            <p:nvPicPr>
              <p:cNvPr id="4" name="Picture 3">
                <a:extLst>
                  <a:ext uri="{FF2B5EF4-FFF2-40B4-BE49-F238E27FC236}">
                    <a16:creationId xmlns:a16="http://schemas.microsoft.com/office/drawing/2014/main" id="{290A5F51-6724-95D6-54BF-8F5315F5178D}"/>
                  </a:ext>
                </a:extLst>
              </p:cNvPr>
              <p:cNvPicPr>
                <a:picLocks noChangeAspect="1"/>
              </p:cNvPicPr>
              <p:nvPr/>
            </p:nvPicPr>
            <p:blipFill>
              <a:blip r:embed="rId4"/>
              <a:stretch>
                <a:fillRect/>
              </a:stretch>
            </p:blipFill>
            <p:spPr>
              <a:xfrm>
                <a:off x="9422886" y="3828448"/>
                <a:ext cx="1983753" cy="189617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6F29D36-91E1-28D7-36AB-62CA0E21B384}"/>
                  </a:ext>
                </a:extLst>
              </p:cNvPr>
              <p:cNvSpPr txBox="1"/>
              <p:nvPr/>
            </p:nvSpPr>
            <p:spPr>
              <a:xfrm>
                <a:off x="9355774" y="5746402"/>
                <a:ext cx="2263709" cy="338554"/>
              </a:xfrm>
              <a:prstGeom prst="rect">
                <a:avLst/>
              </a:prstGeom>
              <a:noFill/>
            </p:spPr>
            <p:txBody>
              <a:bodyPr wrap="square">
                <a:spAutoFit/>
              </a:bodyPr>
              <a:lstStyle/>
              <a:p>
                <a:r>
                  <a:rPr lang="en-US" sz="800" b="0" i="0" dirty="0" err="1">
                    <a:solidFill>
                      <a:srgbClr val="222222"/>
                    </a:solidFill>
                    <a:effectLst/>
                    <a:latin typeface="Arial" panose="020B0604020202020204" pitchFamily="34" charset="0"/>
                  </a:rPr>
                  <a:t>Venturini</a:t>
                </a:r>
                <a:r>
                  <a:rPr lang="en-US" sz="800" b="0" i="0" dirty="0">
                    <a:solidFill>
                      <a:srgbClr val="222222"/>
                    </a:solidFill>
                    <a:effectLst/>
                    <a:latin typeface="Arial" panose="020B0604020202020204" pitchFamily="34" charset="0"/>
                  </a:rPr>
                  <a:t>, M., Warnock, R., Ruth, R., &amp; Ellison, J. A. (2005). </a:t>
                </a:r>
                <a:r>
                  <a:rPr lang="en-US" sz="800" b="0" i="1" dirty="0">
                    <a:solidFill>
                      <a:srgbClr val="222222"/>
                    </a:solidFill>
                    <a:effectLst/>
                    <a:latin typeface="Arial" panose="020B0604020202020204" pitchFamily="34" charset="0"/>
                  </a:rPr>
                  <a:t>PRSTAB</a:t>
                </a:r>
                <a:r>
                  <a:rPr lang="en-US" sz="800" b="0" i="0" dirty="0">
                    <a:solidFill>
                      <a:srgbClr val="222222"/>
                    </a:solidFill>
                    <a:effectLst/>
                    <a:latin typeface="Arial" panose="020B0604020202020204" pitchFamily="34" charset="0"/>
                  </a:rPr>
                  <a:t>, </a:t>
                </a:r>
                <a:r>
                  <a:rPr lang="en-US" sz="800" b="0" i="1" dirty="0">
                    <a:solidFill>
                      <a:srgbClr val="222222"/>
                    </a:solidFill>
                    <a:effectLst/>
                    <a:latin typeface="Arial" panose="020B0604020202020204" pitchFamily="34" charset="0"/>
                  </a:rPr>
                  <a:t>8</a:t>
                </a:r>
                <a:r>
                  <a:rPr lang="en-US" sz="800" b="0" i="0" dirty="0">
                    <a:solidFill>
                      <a:srgbClr val="222222"/>
                    </a:solidFill>
                    <a:effectLst/>
                    <a:latin typeface="Arial" panose="020B0604020202020204" pitchFamily="34" charset="0"/>
                  </a:rPr>
                  <a:t>(1), 014202.</a:t>
                </a:r>
                <a:endParaRPr lang="en-US" sz="800" dirty="0"/>
              </a:p>
            </p:txBody>
          </p:sp>
          <p:sp>
            <p:nvSpPr>
              <p:cNvPr id="19" name="Rectangle: Rounded Corners 18">
                <a:extLst>
                  <a:ext uri="{FF2B5EF4-FFF2-40B4-BE49-F238E27FC236}">
                    <a16:creationId xmlns:a16="http://schemas.microsoft.com/office/drawing/2014/main" id="{F485A4D1-08EE-115B-0B1C-F4FF2295D35F}"/>
                  </a:ext>
                </a:extLst>
              </p:cNvPr>
              <p:cNvSpPr/>
              <p:nvPr/>
            </p:nvSpPr>
            <p:spPr>
              <a:xfrm>
                <a:off x="8741606" y="2921061"/>
                <a:ext cx="3346311" cy="71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Beam Instabilities / CSR</a:t>
                </a:r>
              </a:p>
            </p:txBody>
          </p:sp>
        </p:grpSp>
      </p:grpSp>
      <p:sp>
        <p:nvSpPr>
          <p:cNvPr id="28" name="Rectangle: Rounded Corners 27">
            <a:extLst>
              <a:ext uri="{FF2B5EF4-FFF2-40B4-BE49-F238E27FC236}">
                <a16:creationId xmlns:a16="http://schemas.microsoft.com/office/drawing/2014/main" id="{F8E1338F-CFE6-131A-BD05-3A24C8DB4CBA}"/>
              </a:ext>
            </a:extLst>
          </p:cNvPr>
          <p:cNvSpPr/>
          <p:nvPr/>
        </p:nvSpPr>
        <p:spPr>
          <a:xfrm>
            <a:off x="2691404" y="5929811"/>
            <a:ext cx="6922380" cy="4616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Would Love Input and Suggestions on Interesting Systems to Study!</a:t>
            </a:r>
          </a:p>
        </p:txBody>
      </p:sp>
    </p:spTree>
    <p:extLst>
      <p:ext uri="{BB962C8B-B14F-4D97-AF65-F5344CB8AC3E}">
        <p14:creationId xmlns:p14="http://schemas.microsoft.com/office/powerpoint/2010/main" val="209426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9D51-0521-111A-36F8-84D46777B6E8}"/>
              </a:ext>
            </a:extLst>
          </p:cNvPr>
          <p:cNvSpPr>
            <a:spLocks noGrp="1"/>
          </p:cNvSpPr>
          <p:nvPr>
            <p:ph type="title"/>
          </p:nvPr>
        </p:nvSpPr>
        <p:spPr>
          <a:xfrm>
            <a:off x="85060" y="141842"/>
            <a:ext cx="10904517" cy="623702"/>
          </a:xfrm>
        </p:spPr>
        <p:txBody>
          <a:bodyPr>
            <a:normAutofit fontScale="90000"/>
          </a:bodyPr>
          <a:lstStyle/>
          <a:p>
            <a:r>
              <a:rPr lang="en-US" dirty="0"/>
              <a:t>Surrogate Models – Fast, Differentiable, Data-Driven</a:t>
            </a:r>
          </a:p>
        </p:txBody>
      </p:sp>
      <p:pic>
        <p:nvPicPr>
          <p:cNvPr id="5" name="Picture 4">
            <a:extLst>
              <a:ext uri="{FF2B5EF4-FFF2-40B4-BE49-F238E27FC236}">
                <a16:creationId xmlns:a16="http://schemas.microsoft.com/office/drawing/2014/main" id="{47B474B8-0EA3-F2DB-B494-56CE71488881}"/>
              </a:ext>
            </a:extLst>
          </p:cNvPr>
          <p:cNvPicPr>
            <a:picLocks noChangeAspect="1"/>
          </p:cNvPicPr>
          <p:nvPr/>
        </p:nvPicPr>
        <p:blipFill rotWithShape="1">
          <a:blip r:embed="rId2"/>
          <a:srcRect t="2673"/>
          <a:stretch/>
        </p:blipFill>
        <p:spPr>
          <a:xfrm>
            <a:off x="2200056" y="1178381"/>
            <a:ext cx="7791887" cy="2841937"/>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445B7447-5CBD-6B57-6449-88CDA8D254D4}"/>
              </a:ext>
            </a:extLst>
          </p:cNvPr>
          <p:cNvGrpSpPr/>
          <p:nvPr/>
        </p:nvGrpSpPr>
        <p:grpSpPr>
          <a:xfrm>
            <a:off x="2200055" y="4932729"/>
            <a:ext cx="7791887" cy="1107996"/>
            <a:chOff x="2200055" y="4345497"/>
            <a:chExt cx="7581507" cy="1107996"/>
          </a:xfrm>
        </p:grpSpPr>
        <p:sp>
          <p:nvSpPr>
            <p:cNvPr id="8" name="TextBox 7">
              <a:extLst>
                <a:ext uri="{FF2B5EF4-FFF2-40B4-BE49-F238E27FC236}">
                  <a16:creationId xmlns:a16="http://schemas.microsoft.com/office/drawing/2014/main" id="{2A5FFB43-858C-EEB0-6530-4D21310BCB40}"/>
                </a:ext>
              </a:extLst>
            </p:cNvPr>
            <p:cNvSpPr txBox="1"/>
            <p:nvPr/>
          </p:nvSpPr>
          <p:spPr>
            <a:xfrm>
              <a:off x="2200056" y="4345497"/>
              <a:ext cx="3380764" cy="461665"/>
            </a:xfrm>
            <a:prstGeom prst="rect">
              <a:avLst/>
            </a:prstGeom>
            <a:noFill/>
          </p:spPr>
          <p:txBody>
            <a:bodyPr wrap="square" rtlCol="0">
              <a:spAutoFit/>
            </a:bodyPr>
            <a:lstStyle/>
            <a:p>
              <a:r>
                <a:rPr lang="en-US" sz="2400" b="1" dirty="0"/>
                <a:t>SURROGATE MODEL</a:t>
              </a:r>
            </a:p>
          </p:txBody>
        </p:sp>
        <p:sp>
          <p:nvSpPr>
            <p:cNvPr id="9" name="TextBox 8">
              <a:extLst>
                <a:ext uri="{FF2B5EF4-FFF2-40B4-BE49-F238E27FC236}">
                  <a16:creationId xmlns:a16="http://schemas.microsoft.com/office/drawing/2014/main" id="{E72F3806-0BEC-DF91-3C39-103B53BEECC1}"/>
                </a:ext>
              </a:extLst>
            </p:cNvPr>
            <p:cNvSpPr txBox="1"/>
            <p:nvPr/>
          </p:nvSpPr>
          <p:spPr>
            <a:xfrm>
              <a:off x="2200055" y="4807162"/>
              <a:ext cx="7581507" cy="646331"/>
            </a:xfrm>
            <a:prstGeom prst="rect">
              <a:avLst/>
            </a:prstGeom>
            <a:noFill/>
          </p:spPr>
          <p:txBody>
            <a:bodyPr wrap="square" rtlCol="0">
              <a:spAutoFit/>
            </a:bodyPr>
            <a:lstStyle/>
            <a:p>
              <a:r>
                <a:rPr lang="en-US" dirty="0"/>
                <a:t>A </a:t>
              </a:r>
              <a:r>
                <a:rPr lang="en-US" dirty="0" err="1"/>
                <a:t>blackbox</a:t>
              </a:r>
              <a:r>
                <a:rPr lang="en-US" dirty="0"/>
                <a:t> model mapping system inputs to outputs. Often used when the exact workings of the system are difficult to know or expensive to calculate.</a:t>
              </a:r>
            </a:p>
          </p:txBody>
        </p:sp>
      </p:grpSp>
      <p:pic>
        <p:nvPicPr>
          <p:cNvPr id="14" name="Picture 13">
            <a:extLst>
              <a:ext uri="{FF2B5EF4-FFF2-40B4-BE49-F238E27FC236}">
                <a16:creationId xmlns:a16="http://schemas.microsoft.com/office/drawing/2014/main" id="{D4C79534-D0FE-8B91-FAFC-134395682026}"/>
              </a:ext>
            </a:extLst>
          </p:cNvPr>
          <p:cNvPicPr>
            <a:picLocks noChangeAspect="1"/>
          </p:cNvPicPr>
          <p:nvPr/>
        </p:nvPicPr>
        <p:blipFill rotWithShape="1">
          <a:blip r:embed="rId3"/>
          <a:srcRect t="44499"/>
          <a:stretch/>
        </p:blipFill>
        <p:spPr>
          <a:xfrm>
            <a:off x="1537908" y="3702775"/>
            <a:ext cx="3999410" cy="99912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7298B90-A4B9-0A50-9D6B-CCD170E26704}"/>
              </a:ext>
            </a:extLst>
          </p:cNvPr>
          <p:cNvSpPr txBox="1"/>
          <p:nvPr/>
        </p:nvSpPr>
        <p:spPr>
          <a:xfrm>
            <a:off x="6451134" y="4063823"/>
            <a:ext cx="3934437" cy="369332"/>
          </a:xfrm>
          <a:prstGeom prst="rect">
            <a:avLst/>
          </a:prstGeom>
          <a:noFill/>
        </p:spPr>
        <p:txBody>
          <a:bodyPr wrap="square" rtlCol="0">
            <a:spAutoFit/>
          </a:bodyPr>
          <a:lstStyle/>
          <a:p>
            <a:r>
              <a:rPr lang="en-US" sz="900" b="0" i="0" dirty="0">
                <a:solidFill>
                  <a:srgbClr val="222222"/>
                </a:solidFill>
                <a:effectLst/>
                <a:latin typeface="Arial" panose="020B0604020202020204" pitchFamily="34" charset="0"/>
              </a:rPr>
              <a:t>Gupta, L., Edelen, A., </a:t>
            </a:r>
            <a:r>
              <a:rPr lang="en-US" sz="900" b="0" i="0" dirty="0" err="1">
                <a:solidFill>
                  <a:srgbClr val="222222"/>
                </a:solidFill>
                <a:effectLst/>
                <a:latin typeface="Arial" panose="020B0604020202020204" pitchFamily="34" charset="0"/>
              </a:rPr>
              <a:t>Neveu</a:t>
            </a:r>
            <a:r>
              <a:rPr lang="en-US" sz="900" b="0" i="0" dirty="0">
                <a:solidFill>
                  <a:srgbClr val="222222"/>
                </a:solidFill>
                <a:effectLst/>
                <a:latin typeface="Arial" panose="020B0604020202020204" pitchFamily="34" charset="0"/>
              </a:rPr>
              <a:t>, N., Mishra, A., Mayes, C., &amp; Kim, Y. K. (2021). </a:t>
            </a:r>
            <a:r>
              <a:rPr lang="en-US" sz="900" b="0" i="1" dirty="0">
                <a:solidFill>
                  <a:srgbClr val="222222"/>
                </a:solidFill>
                <a:effectLst/>
                <a:latin typeface="Arial" panose="020B0604020202020204" pitchFamily="34" charset="0"/>
              </a:rPr>
              <a:t>Machine Learning: Science and Technology</a:t>
            </a:r>
            <a:r>
              <a:rPr lang="en-US" sz="900" b="0" i="0" dirty="0">
                <a:solidFill>
                  <a:srgbClr val="222222"/>
                </a:solidFill>
                <a:effectLst/>
                <a:latin typeface="Arial" panose="020B0604020202020204" pitchFamily="34" charset="0"/>
              </a:rPr>
              <a:t>, </a:t>
            </a:r>
            <a:r>
              <a:rPr lang="en-US" sz="900" b="0" i="1" dirty="0">
                <a:solidFill>
                  <a:srgbClr val="222222"/>
                </a:solidFill>
                <a:effectLst/>
                <a:latin typeface="Arial" panose="020B0604020202020204" pitchFamily="34" charset="0"/>
              </a:rPr>
              <a:t>2</a:t>
            </a:r>
            <a:r>
              <a:rPr lang="en-US" sz="900" b="0" i="0" dirty="0">
                <a:solidFill>
                  <a:srgbClr val="222222"/>
                </a:solidFill>
                <a:effectLst/>
                <a:latin typeface="Arial" panose="020B0604020202020204" pitchFamily="34" charset="0"/>
              </a:rPr>
              <a:t>(4), 045025.</a:t>
            </a:r>
            <a:endParaRPr lang="en-US" sz="900" dirty="0"/>
          </a:p>
        </p:txBody>
      </p:sp>
    </p:spTree>
    <p:extLst>
      <p:ext uri="{BB962C8B-B14F-4D97-AF65-F5344CB8AC3E}">
        <p14:creationId xmlns:p14="http://schemas.microsoft.com/office/powerpoint/2010/main" val="88148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C143-319E-A119-DD2F-65E28EAE520F}"/>
              </a:ext>
            </a:extLst>
          </p:cNvPr>
          <p:cNvSpPr>
            <a:spLocks noGrp="1"/>
          </p:cNvSpPr>
          <p:nvPr>
            <p:ph type="title"/>
          </p:nvPr>
        </p:nvSpPr>
        <p:spPr>
          <a:xfrm>
            <a:off x="85061" y="141842"/>
            <a:ext cx="11198132" cy="623702"/>
          </a:xfrm>
        </p:spPr>
        <p:txBody>
          <a:bodyPr>
            <a:normAutofit fontScale="90000"/>
          </a:bodyPr>
          <a:lstStyle/>
          <a:p>
            <a:r>
              <a:rPr lang="en-US" dirty="0"/>
              <a:t>Surrogate Models – Fast, Differentiable, Data-Driven</a:t>
            </a:r>
          </a:p>
        </p:txBody>
      </p:sp>
      <p:sp>
        <p:nvSpPr>
          <p:cNvPr id="4" name="Rectangle: Rounded Corners 3">
            <a:extLst>
              <a:ext uri="{FF2B5EF4-FFF2-40B4-BE49-F238E27FC236}">
                <a16:creationId xmlns:a16="http://schemas.microsoft.com/office/drawing/2014/main" id="{E2046803-1F18-D9BD-34F2-0F5F9521593A}"/>
              </a:ext>
            </a:extLst>
          </p:cNvPr>
          <p:cNvSpPr/>
          <p:nvPr/>
        </p:nvSpPr>
        <p:spPr>
          <a:xfrm>
            <a:off x="260060" y="866163"/>
            <a:ext cx="3665989" cy="5534637"/>
          </a:xfrm>
          <a:prstGeom prst="roundRect">
            <a:avLst>
              <a:gd name="adj" fmla="val 93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1119591-F77B-73CD-FC7E-E838923D11EA}"/>
              </a:ext>
            </a:extLst>
          </p:cNvPr>
          <p:cNvSpPr/>
          <p:nvPr/>
        </p:nvSpPr>
        <p:spPr>
          <a:xfrm>
            <a:off x="4200088" y="866163"/>
            <a:ext cx="3791824" cy="5534637"/>
          </a:xfrm>
          <a:prstGeom prst="roundRect">
            <a:avLst>
              <a:gd name="adj" fmla="val 9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CE78734-8F64-A7B5-5446-EE92CE0F7F46}"/>
              </a:ext>
            </a:extLst>
          </p:cNvPr>
          <p:cNvSpPr/>
          <p:nvPr/>
        </p:nvSpPr>
        <p:spPr>
          <a:xfrm>
            <a:off x="8265951" y="866163"/>
            <a:ext cx="3665989" cy="5534637"/>
          </a:xfrm>
          <a:prstGeom prst="roundRect">
            <a:avLst>
              <a:gd name="adj" fmla="val 7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65ED95-0E02-C1CC-5085-5B9D8418A0E2}"/>
              </a:ext>
            </a:extLst>
          </p:cNvPr>
          <p:cNvSpPr txBox="1"/>
          <p:nvPr/>
        </p:nvSpPr>
        <p:spPr>
          <a:xfrm>
            <a:off x="536895" y="1040235"/>
            <a:ext cx="1711355" cy="461665"/>
          </a:xfrm>
          <a:prstGeom prst="rect">
            <a:avLst/>
          </a:prstGeom>
          <a:noFill/>
        </p:spPr>
        <p:txBody>
          <a:bodyPr wrap="square" rtlCol="0">
            <a:spAutoFit/>
          </a:bodyPr>
          <a:lstStyle/>
          <a:p>
            <a:r>
              <a:rPr lang="en-US" sz="2400" b="1" dirty="0"/>
              <a:t>SPEED</a:t>
            </a:r>
          </a:p>
        </p:txBody>
      </p:sp>
      <p:sp>
        <p:nvSpPr>
          <p:cNvPr id="8" name="TextBox 7">
            <a:extLst>
              <a:ext uri="{FF2B5EF4-FFF2-40B4-BE49-F238E27FC236}">
                <a16:creationId xmlns:a16="http://schemas.microsoft.com/office/drawing/2014/main" id="{D1F6E50D-E308-7DAF-6183-202A8B65107C}"/>
              </a:ext>
            </a:extLst>
          </p:cNvPr>
          <p:cNvSpPr txBox="1"/>
          <p:nvPr/>
        </p:nvSpPr>
        <p:spPr>
          <a:xfrm>
            <a:off x="4510479" y="1040234"/>
            <a:ext cx="2494328" cy="461665"/>
          </a:xfrm>
          <a:prstGeom prst="rect">
            <a:avLst/>
          </a:prstGeom>
          <a:noFill/>
        </p:spPr>
        <p:txBody>
          <a:bodyPr wrap="square" rtlCol="0">
            <a:spAutoFit/>
          </a:bodyPr>
          <a:lstStyle/>
          <a:p>
            <a:r>
              <a:rPr lang="en-US" sz="2400" b="1" dirty="0"/>
              <a:t>GRADIENT INFO</a:t>
            </a:r>
          </a:p>
        </p:txBody>
      </p:sp>
      <p:sp>
        <p:nvSpPr>
          <p:cNvPr id="9" name="TextBox 8">
            <a:extLst>
              <a:ext uri="{FF2B5EF4-FFF2-40B4-BE49-F238E27FC236}">
                <a16:creationId xmlns:a16="http://schemas.microsoft.com/office/drawing/2014/main" id="{6585879D-1453-CC32-F4AC-2030E1CD405B}"/>
              </a:ext>
            </a:extLst>
          </p:cNvPr>
          <p:cNvSpPr txBox="1"/>
          <p:nvPr/>
        </p:nvSpPr>
        <p:spPr>
          <a:xfrm>
            <a:off x="8484063" y="1040233"/>
            <a:ext cx="2494328" cy="461665"/>
          </a:xfrm>
          <a:prstGeom prst="rect">
            <a:avLst/>
          </a:prstGeom>
          <a:noFill/>
        </p:spPr>
        <p:txBody>
          <a:bodyPr wrap="square" rtlCol="0">
            <a:spAutoFit/>
          </a:bodyPr>
          <a:lstStyle/>
          <a:p>
            <a:r>
              <a:rPr lang="en-US" sz="2400" b="1" dirty="0"/>
              <a:t>DATA-DRIVEN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B99E78-A9E4-4D69-134E-ECFDBD190460}"/>
                  </a:ext>
                </a:extLst>
              </p:cNvPr>
              <p:cNvSpPr txBox="1"/>
              <p:nvPr/>
            </p:nvSpPr>
            <p:spPr>
              <a:xfrm>
                <a:off x="536896" y="1501898"/>
                <a:ext cx="3070371" cy="1384995"/>
              </a:xfrm>
              <a:prstGeom prst="rect">
                <a:avLst/>
              </a:prstGeom>
              <a:noFill/>
            </p:spPr>
            <p:txBody>
              <a:bodyPr wrap="square" rtlCol="0">
                <a:spAutoFit/>
              </a:bodyPr>
              <a:lstStyle/>
              <a:p>
                <a:pPr algn="just"/>
                <a:r>
                  <a:rPr lang="en-US" sz="1200" dirty="0"/>
                  <a:t>Although accurate, physics-based simulation tools are expensive. Surrogate models may efficiently query results calculated using a code over a wide set of parameters. They can also interpolate into the areas between datapoints. All of this at a speed </a:t>
                </a:r>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10</m:t>
                        </m:r>
                      </m:e>
                      <m:sup>
                        <m:r>
                          <a:rPr lang="en-US" sz="1200" b="0" i="1" smtClean="0">
                            <a:latin typeface="Cambria Math" panose="02040503050406030204" pitchFamily="18" charset="0"/>
                          </a:rPr>
                          <m:t>3</m:t>
                        </m:r>
                      </m:sup>
                    </m:sSup>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10</m:t>
                        </m:r>
                      </m:e>
                      <m:sup>
                        <m:r>
                          <a:rPr lang="en-US" sz="1200" b="0" i="1" smtClean="0">
                            <a:latin typeface="Cambria Math" panose="02040503050406030204" pitchFamily="18" charset="0"/>
                          </a:rPr>
                          <m:t>6</m:t>
                        </m:r>
                      </m:sup>
                    </m:sSup>
                  </m:oMath>
                </a14:m>
                <a:r>
                  <a:rPr lang="en-US" sz="1200" dirty="0"/>
                  <a:t> faster than typical particle tracking codes.</a:t>
                </a:r>
              </a:p>
            </p:txBody>
          </p:sp>
        </mc:Choice>
        <mc:Fallback xmlns="">
          <p:sp>
            <p:nvSpPr>
              <p:cNvPr id="10" name="TextBox 9">
                <a:extLst>
                  <a:ext uri="{FF2B5EF4-FFF2-40B4-BE49-F238E27FC236}">
                    <a16:creationId xmlns:a16="http://schemas.microsoft.com/office/drawing/2014/main" id="{84B99E78-A9E4-4D69-134E-ECFDBD190460}"/>
                  </a:ext>
                </a:extLst>
              </p:cNvPr>
              <p:cNvSpPr txBox="1">
                <a:spLocks noRot="1" noChangeAspect="1" noMove="1" noResize="1" noEditPoints="1" noAdjustHandles="1" noChangeArrowheads="1" noChangeShapeType="1" noTextEdit="1"/>
              </p:cNvSpPr>
              <p:nvPr/>
            </p:nvSpPr>
            <p:spPr>
              <a:xfrm>
                <a:off x="536896" y="1501898"/>
                <a:ext cx="3070371" cy="1384995"/>
              </a:xfrm>
              <a:prstGeom prst="rect">
                <a:avLst/>
              </a:prstGeom>
              <a:blipFill>
                <a:blip r:embed="rId2"/>
                <a:stretch>
                  <a:fillRect b="-219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1FE856D-8793-2DC8-6657-D748A4A5356C}"/>
              </a:ext>
            </a:extLst>
          </p:cNvPr>
          <p:cNvSpPr txBox="1"/>
          <p:nvPr/>
        </p:nvSpPr>
        <p:spPr>
          <a:xfrm>
            <a:off x="4510479" y="1491683"/>
            <a:ext cx="3087149" cy="1754326"/>
          </a:xfrm>
          <a:prstGeom prst="rect">
            <a:avLst/>
          </a:prstGeom>
          <a:noFill/>
        </p:spPr>
        <p:txBody>
          <a:bodyPr wrap="square" rtlCol="0">
            <a:spAutoFit/>
          </a:bodyPr>
          <a:lstStyle/>
          <a:p>
            <a:pPr algn="just"/>
            <a:r>
              <a:rPr lang="en-US" sz="1200" dirty="0"/>
              <a:t>Many physics-based simulation tools are not capable of calculation gradients of outputs with respect to parameters such as magnet settings. Gradient information is important for optimization, sensitivity analysis, and new emerging ML techniques. Surrogate models, especially those made with neural networks tend to be inherently capable of gradient calculations.</a:t>
            </a:r>
          </a:p>
        </p:txBody>
      </p:sp>
      <p:sp>
        <p:nvSpPr>
          <p:cNvPr id="12" name="TextBox 11">
            <a:extLst>
              <a:ext uri="{FF2B5EF4-FFF2-40B4-BE49-F238E27FC236}">
                <a16:creationId xmlns:a16="http://schemas.microsoft.com/office/drawing/2014/main" id="{FDD08E18-D72F-8EBB-89F9-33E16E94A5B5}"/>
              </a:ext>
            </a:extLst>
          </p:cNvPr>
          <p:cNvSpPr txBox="1"/>
          <p:nvPr/>
        </p:nvSpPr>
        <p:spPr>
          <a:xfrm>
            <a:off x="8484063" y="1501898"/>
            <a:ext cx="3087149" cy="1754326"/>
          </a:xfrm>
          <a:prstGeom prst="rect">
            <a:avLst/>
          </a:prstGeom>
          <a:noFill/>
        </p:spPr>
        <p:txBody>
          <a:bodyPr wrap="square" rtlCol="0">
            <a:spAutoFit/>
          </a:bodyPr>
          <a:lstStyle/>
          <a:p>
            <a:pPr algn="just"/>
            <a:r>
              <a:rPr lang="en-US" sz="1200" dirty="0"/>
              <a:t>Physics-based tools don’t have a clear way of incorporating data from real-world machines into their calculations. This data could make up for imperfections in the tools input such as errors in magnet locations and strengths, or difficult to measure settings such initial pulse distributions. Surrogate models are naturally data driven and open new opportunities to tune simulations to real systems.</a:t>
            </a:r>
          </a:p>
        </p:txBody>
      </p:sp>
      <p:pic>
        <p:nvPicPr>
          <p:cNvPr id="18" name="Picture 17">
            <a:extLst>
              <a:ext uri="{FF2B5EF4-FFF2-40B4-BE49-F238E27FC236}">
                <a16:creationId xmlns:a16="http://schemas.microsoft.com/office/drawing/2014/main" id="{E38DE4F1-BC6E-E367-387A-23A0BFA1C2AF}"/>
              </a:ext>
            </a:extLst>
          </p:cNvPr>
          <p:cNvPicPr>
            <a:picLocks noChangeAspect="1"/>
          </p:cNvPicPr>
          <p:nvPr/>
        </p:nvPicPr>
        <p:blipFill>
          <a:blip r:embed="rId3"/>
          <a:stretch>
            <a:fillRect/>
          </a:stretch>
        </p:blipFill>
        <p:spPr>
          <a:xfrm>
            <a:off x="591336" y="3246009"/>
            <a:ext cx="2961489" cy="2308015"/>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7C026A4-7218-CAD5-E35C-EC467080E8A9}"/>
                  </a:ext>
                </a:extLst>
              </p:cNvPr>
              <p:cNvSpPr txBox="1"/>
              <p:nvPr/>
            </p:nvSpPr>
            <p:spPr>
              <a:xfrm>
                <a:off x="591336" y="5629989"/>
                <a:ext cx="2961489" cy="375552"/>
              </a:xfrm>
              <a:prstGeom prst="rect">
                <a:avLst/>
              </a:prstGeom>
              <a:noFill/>
            </p:spPr>
            <p:txBody>
              <a:bodyPr wrap="square" rtlCol="0">
                <a:spAutoFit/>
              </a:bodyPr>
              <a:lstStyle/>
              <a:p>
                <a:pPr algn="ctr"/>
                <a:r>
                  <a:rPr lang="en-US" b="1" dirty="0"/>
                  <a:t>Optimization Sped up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𝟏𝟎</m:t>
                        </m:r>
                      </m:e>
                      <m:sup>
                        <m:r>
                          <a:rPr lang="en-US" b="1" i="1" smtClean="0">
                            <a:latin typeface="Cambria Math" panose="02040503050406030204" pitchFamily="18" charset="0"/>
                          </a:rPr>
                          <m:t>𝟔</m:t>
                        </m:r>
                      </m:sup>
                    </m:sSup>
                  </m:oMath>
                </a14:m>
                <a:r>
                  <a:rPr lang="en-US" b="1" dirty="0"/>
                  <a:t>x</a:t>
                </a:r>
              </a:p>
            </p:txBody>
          </p:sp>
        </mc:Choice>
        <mc:Fallback xmlns="">
          <p:sp>
            <p:nvSpPr>
              <p:cNvPr id="19" name="TextBox 18">
                <a:extLst>
                  <a:ext uri="{FF2B5EF4-FFF2-40B4-BE49-F238E27FC236}">
                    <a16:creationId xmlns:a16="http://schemas.microsoft.com/office/drawing/2014/main" id="{47C026A4-7218-CAD5-E35C-EC467080E8A9}"/>
                  </a:ext>
                </a:extLst>
              </p:cNvPr>
              <p:cNvSpPr txBox="1">
                <a:spLocks noRot="1" noChangeAspect="1" noMove="1" noResize="1" noEditPoints="1" noAdjustHandles="1" noChangeArrowheads="1" noChangeShapeType="1" noTextEdit="1"/>
              </p:cNvSpPr>
              <p:nvPr/>
            </p:nvSpPr>
            <p:spPr>
              <a:xfrm>
                <a:off x="591336" y="5629989"/>
                <a:ext cx="2961489" cy="375552"/>
              </a:xfrm>
              <a:prstGeom prst="rect">
                <a:avLst/>
              </a:prstGeom>
              <a:blipFill>
                <a:blip r:embed="rId4"/>
                <a:stretch>
                  <a:fillRect t="-8197" b="-26230"/>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F6BFDF2-9814-9262-665C-193321047153}"/>
              </a:ext>
            </a:extLst>
          </p:cNvPr>
          <p:cNvSpPr txBox="1"/>
          <p:nvPr/>
        </p:nvSpPr>
        <p:spPr>
          <a:xfrm rot="16200000">
            <a:off x="2486857" y="4251947"/>
            <a:ext cx="2450898" cy="307777"/>
          </a:xfrm>
          <a:prstGeom prst="rect">
            <a:avLst/>
          </a:prstGeom>
          <a:noFill/>
        </p:spPr>
        <p:txBody>
          <a:bodyPr wrap="square">
            <a:spAutoFit/>
          </a:bodyPr>
          <a:lstStyle/>
          <a:p>
            <a:r>
              <a:rPr lang="en-US" sz="700" dirty="0">
                <a:effectLst/>
              </a:rPr>
              <a:t>Edelen, A., </a:t>
            </a:r>
            <a:r>
              <a:rPr lang="en-US" sz="700" dirty="0" err="1">
                <a:effectLst/>
              </a:rPr>
              <a:t>Neveu</a:t>
            </a:r>
            <a:r>
              <a:rPr lang="en-US" sz="700" dirty="0">
                <a:effectLst/>
              </a:rPr>
              <a:t>, N., Frey, M., Huber, Y., Mayes, C., &amp; </a:t>
            </a:r>
            <a:r>
              <a:rPr lang="en-US" sz="700" dirty="0" err="1">
                <a:effectLst/>
              </a:rPr>
              <a:t>Adelmann</a:t>
            </a:r>
            <a:r>
              <a:rPr lang="en-US" sz="700" dirty="0">
                <a:effectLst/>
              </a:rPr>
              <a:t>, A. (2020). </a:t>
            </a:r>
            <a:r>
              <a:rPr lang="en-US" sz="700" i="1" dirty="0">
                <a:effectLst/>
              </a:rPr>
              <a:t>PRAB</a:t>
            </a:r>
            <a:r>
              <a:rPr lang="en-US" sz="700" dirty="0">
                <a:effectLst/>
              </a:rPr>
              <a:t>, </a:t>
            </a:r>
            <a:r>
              <a:rPr lang="en-US" sz="700" i="1" dirty="0">
                <a:effectLst/>
              </a:rPr>
              <a:t>23</a:t>
            </a:r>
            <a:r>
              <a:rPr lang="en-US" sz="700" dirty="0">
                <a:effectLst/>
              </a:rPr>
              <a:t>(4), 044601.</a:t>
            </a:r>
          </a:p>
        </p:txBody>
      </p:sp>
      <p:pic>
        <p:nvPicPr>
          <p:cNvPr id="25" name="Picture 24">
            <a:extLst>
              <a:ext uri="{FF2B5EF4-FFF2-40B4-BE49-F238E27FC236}">
                <a16:creationId xmlns:a16="http://schemas.microsoft.com/office/drawing/2014/main" id="{53E3E809-0957-0EDB-741F-39642DF3DEA4}"/>
              </a:ext>
            </a:extLst>
          </p:cNvPr>
          <p:cNvPicPr>
            <a:picLocks noChangeAspect="1"/>
          </p:cNvPicPr>
          <p:nvPr/>
        </p:nvPicPr>
        <p:blipFill>
          <a:blip r:embed="rId5"/>
          <a:stretch>
            <a:fillRect/>
          </a:stretch>
        </p:blipFill>
        <p:spPr>
          <a:xfrm>
            <a:off x="4568981" y="3420545"/>
            <a:ext cx="2961489" cy="2068495"/>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9D4A16A8-D0B1-77B2-8F76-4DE0C74E73F2}"/>
              </a:ext>
            </a:extLst>
          </p:cNvPr>
          <p:cNvSpPr txBox="1"/>
          <p:nvPr/>
        </p:nvSpPr>
        <p:spPr>
          <a:xfrm>
            <a:off x="4615255" y="5579933"/>
            <a:ext cx="2961489" cy="646331"/>
          </a:xfrm>
          <a:prstGeom prst="rect">
            <a:avLst/>
          </a:prstGeom>
          <a:noFill/>
        </p:spPr>
        <p:txBody>
          <a:bodyPr wrap="square" rtlCol="0">
            <a:spAutoFit/>
          </a:bodyPr>
          <a:lstStyle/>
          <a:p>
            <a:pPr algn="ctr"/>
            <a:r>
              <a:rPr lang="en-US" b="1" dirty="0"/>
              <a:t>Phase Space Reconstruction by Differentiable Modeling</a:t>
            </a:r>
          </a:p>
        </p:txBody>
      </p:sp>
      <p:sp>
        <p:nvSpPr>
          <p:cNvPr id="28" name="TextBox 27">
            <a:extLst>
              <a:ext uri="{FF2B5EF4-FFF2-40B4-BE49-F238E27FC236}">
                <a16:creationId xmlns:a16="http://schemas.microsoft.com/office/drawing/2014/main" id="{7CAB2659-9B33-9066-D8F9-08E11986A754}"/>
              </a:ext>
            </a:extLst>
          </p:cNvPr>
          <p:cNvSpPr txBox="1"/>
          <p:nvPr/>
        </p:nvSpPr>
        <p:spPr>
          <a:xfrm rot="16200000">
            <a:off x="6182593" y="4214024"/>
            <a:ext cx="3070371" cy="307777"/>
          </a:xfrm>
          <a:prstGeom prst="rect">
            <a:avLst/>
          </a:prstGeom>
          <a:noFill/>
        </p:spPr>
        <p:txBody>
          <a:bodyPr wrap="square">
            <a:spAutoFit/>
          </a:bodyPr>
          <a:lstStyle/>
          <a:p>
            <a:r>
              <a:rPr lang="en-US" sz="700" b="0" i="0" dirty="0">
                <a:solidFill>
                  <a:srgbClr val="222222"/>
                </a:solidFill>
                <a:effectLst/>
                <a:latin typeface="Arial" panose="020B0604020202020204" pitchFamily="34" charset="0"/>
              </a:rPr>
              <a:t>Roussel, R., Edelen, A., Mayes, C., Ratner, D., Gonzalez-Aguilera, J. P., Kim, S., ... &amp; Power, J. (2022). </a:t>
            </a:r>
            <a:r>
              <a:rPr lang="en-US" sz="700" b="0" i="1" dirty="0" err="1">
                <a:solidFill>
                  <a:srgbClr val="222222"/>
                </a:solidFill>
                <a:effectLst/>
                <a:latin typeface="Arial" panose="020B0604020202020204" pitchFamily="34" charset="0"/>
              </a:rPr>
              <a:t>arXiv</a:t>
            </a:r>
            <a:r>
              <a:rPr lang="en-US" sz="700" b="0" i="1" dirty="0">
                <a:solidFill>
                  <a:srgbClr val="222222"/>
                </a:solidFill>
                <a:effectLst/>
                <a:latin typeface="Arial" panose="020B0604020202020204" pitchFamily="34" charset="0"/>
              </a:rPr>
              <a:t> preprint arXiv:2209.04505</a:t>
            </a:r>
            <a:r>
              <a:rPr lang="en-US" sz="700" b="0" i="0" dirty="0">
                <a:solidFill>
                  <a:srgbClr val="222222"/>
                </a:solidFill>
                <a:effectLst/>
                <a:latin typeface="Arial" panose="020B0604020202020204" pitchFamily="34" charset="0"/>
              </a:rPr>
              <a:t>.</a:t>
            </a:r>
            <a:endParaRPr lang="en-US" sz="700" dirty="0"/>
          </a:p>
        </p:txBody>
      </p:sp>
      <p:pic>
        <p:nvPicPr>
          <p:cNvPr id="30" name="Picture 29">
            <a:extLst>
              <a:ext uri="{FF2B5EF4-FFF2-40B4-BE49-F238E27FC236}">
                <a16:creationId xmlns:a16="http://schemas.microsoft.com/office/drawing/2014/main" id="{E3537E92-0D79-7405-58EF-D4C4793B9B19}"/>
              </a:ext>
            </a:extLst>
          </p:cNvPr>
          <p:cNvPicPr>
            <a:picLocks noChangeAspect="1"/>
          </p:cNvPicPr>
          <p:nvPr/>
        </p:nvPicPr>
        <p:blipFill>
          <a:blip r:embed="rId6"/>
          <a:stretch>
            <a:fillRect/>
          </a:stretch>
        </p:blipFill>
        <p:spPr>
          <a:xfrm>
            <a:off x="8925064" y="3363494"/>
            <a:ext cx="2205145" cy="2027629"/>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1C4E49E1-A821-2EE8-F21A-A15B30729E74}"/>
              </a:ext>
            </a:extLst>
          </p:cNvPr>
          <p:cNvSpPr txBox="1"/>
          <p:nvPr/>
        </p:nvSpPr>
        <p:spPr>
          <a:xfrm>
            <a:off x="8639175" y="5441433"/>
            <a:ext cx="2961489" cy="923330"/>
          </a:xfrm>
          <a:prstGeom prst="rect">
            <a:avLst/>
          </a:prstGeom>
          <a:noFill/>
        </p:spPr>
        <p:txBody>
          <a:bodyPr wrap="square" rtlCol="0">
            <a:spAutoFit/>
          </a:bodyPr>
          <a:lstStyle/>
          <a:p>
            <a:pPr algn="ctr"/>
            <a:r>
              <a:rPr lang="en-US" b="1" dirty="0"/>
              <a:t>Incorporating Data from SLAC into Model of Longitudinal Phase Space</a:t>
            </a:r>
          </a:p>
        </p:txBody>
      </p:sp>
      <p:sp>
        <p:nvSpPr>
          <p:cNvPr id="33" name="TextBox 32">
            <a:extLst>
              <a:ext uri="{FF2B5EF4-FFF2-40B4-BE49-F238E27FC236}">
                <a16:creationId xmlns:a16="http://schemas.microsoft.com/office/drawing/2014/main" id="{E4369057-85C5-CC11-8361-A1F189EA76B2}"/>
              </a:ext>
            </a:extLst>
          </p:cNvPr>
          <p:cNvSpPr txBox="1"/>
          <p:nvPr/>
        </p:nvSpPr>
        <p:spPr>
          <a:xfrm rot="16200000">
            <a:off x="10082981" y="4152972"/>
            <a:ext cx="2494328" cy="307777"/>
          </a:xfrm>
          <a:prstGeom prst="rect">
            <a:avLst/>
          </a:prstGeom>
          <a:noFill/>
        </p:spPr>
        <p:txBody>
          <a:bodyPr wrap="square">
            <a:spAutoFit/>
          </a:bodyPr>
          <a:lstStyle/>
          <a:p>
            <a:r>
              <a:rPr lang="en-US" sz="700" b="0" i="0" dirty="0">
                <a:solidFill>
                  <a:srgbClr val="222222"/>
                </a:solidFill>
                <a:effectLst/>
                <a:latin typeface="Arial" panose="020B0604020202020204" pitchFamily="34" charset="0"/>
              </a:rPr>
              <a:t>Emma, C., Edelen, A., Hogan, M. J., O’Shea, B., White, G., &amp; </a:t>
            </a:r>
            <a:r>
              <a:rPr lang="en-US" sz="700" b="0" i="0" dirty="0" err="1">
                <a:solidFill>
                  <a:srgbClr val="222222"/>
                </a:solidFill>
                <a:effectLst/>
                <a:latin typeface="Arial" panose="020B0604020202020204" pitchFamily="34" charset="0"/>
              </a:rPr>
              <a:t>Yakimenko</a:t>
            </a:r>
            <a:r>
              <a:rPr lang="en-US" sz="700" b="0" i="0" dirty="0">
                <a:solidFill>
                  <a:srgbClr val="222222"/>
                </a:solidFill>
                <a:effectLst/>
                <a:latin typeface="Arial" panose="020B0604020202020204" pitchFamily="34" charset="0"/>
              </a:rPr>
              <a:t>, V. (2018). </a:t>
            </a:r>
            <a:r>
              <a:rPr lang="en-US" sz="700" b="0" i="1" dirty="0">
                <a:solidFill>
                  <a:srgbClr val="222222"/>
                </a:solidFill>
                <a:effectLst/>
                <a:latin typeface="Arial" panose="020B0604020202020204" pitchFamily="34" charset="0"/>
              </a:rPr>
              <a:t>PRAB</a:t>
            </a:r>
            <a:r>
              <a:rPr lang="en-US" sz="700" b="0" i="0" dirty="0">
                <a:solidFill>
                  <a:srgbClr val="222222"/>
                </a:solidFill>
                <a:effectLst/>
                <a:latin typeface="Arial" panose="020B0604020202020204" pitchFamily="34" charset="0"/>
              </a:rPr>
              <a:t>, </a:t>
            </a:r>
            <a:r>
              <a:rPr lang="en-US" sz="700" b="0" i="1" dirty="0">
                <a:solidFill>
                  <a:srgbClr val="222222"/>
                </a:solidFill>
                <a:effectLst/>
                <a:latin typeface="Arial" panose="020B0604020202020204" pitchFamily="34" charset="0"/>
              </a:rPr>
              <a:t>21</a:t>
            </a:r>
            <a:r>
              <a:rPr lang="en-US" sz="700" b="0" i="0" dirty="0">
                <a:solidFill>
                  <a:srgbClr val="222222"/>
                </a:solidFill>
                <a:effectLst/>
                <a:latin typeface="Arial" panose="020B0604020202020204" pitchFamily="34" charset="0"/>
              </a:rPr>
              <a:t>(11), 112802.</a:t>
            </a:r>
            <a:endParaRPr lang="en-US" sz="700" dirty="0"/>
          </a:p>
        </p:txBody>
      </p:sp>
    </p:spTree>
    <p:extLst>
      <p:ext uri="{BB962C8B-B14F-4D97-AF65-F5344CB8AC3E}">
        <p14:creationId xmlns:p14="http://schemas.microsoft.com/office/powerpoint/2010/main" val="81146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A879-B589-2907-CA9F-FBB160ECFA33}"/>
              </a:ext>
            </a:extLst>
          </p:cNvPr>
          <p:cNvSpPr>
            <a:spLocks noGrp="1"/>
          </p:cNvSpPr>
          <p:nvPr>
            <p:ph type="title"/>
          </p:nvPr>
        </p:nvSpPr>
        <p:spPr>
          <a:xfrm>
            <a:off x="85060" y="141842"/>
            <a:ext cx="10988407" cy="623702"/>
          </a:xfrm>
        </p:spPr>
        <p:txBody>
          <a:bodyPr>
            <a:normAutofit fontScale="90000"/>
          </a:bodyPr>
          <a:lstStyle/>
          <a:p>
            <a:r>
              <a:rPr lang="en-US" dirty="0"/>
              <a:t>Surrogate Models – Fast, Differentiable, Data-Driven</a:t>
            </a:r>
          </a:p>
        </p:txBody>
      </p:sp>
      <p:grpSp>
        <p:nvGrpSpPr>
          <p:cNvPr id="6" name="Group 5">
            <a:extLst>
              <a:ext uri="{FF2B5EF4-FFF2-40B4-BE49-F238E27FC236}">
                <a16:creationId xmlns:a16="http://schemas.microsoft.com/office/drawing/2014/main" id="{A82D36B3-AD94-0322-11BB-B4C1BF8855AB}"/>
              </a:ext>
            </a:extLst>
          </p:cNvPr>
          <p:cNvGrpSpPr/>
          <p:nvPr/>
        </p:nvGrpSpPr>
        <p:grpSpPr>
          <a:xfrm>
            <a:off x="2200055" y="3478928"/>
            <a:ext cx="7791887" cy="1384995"/>
            <a:chOff x="2200055" y="4345497"/>
            <a:chExt cx="7581507" cy="1384995"/>
          </a:xfrm>
        </p:grpSpPr>
        <p:sp>
          <p:nvSpPr>
            <p:cNvPr id="7" name="TextBox 6">
              <a:extLst>
                <a:ext uri="{FF2B5EF4-FFF2-40B4-BE49-F238E27FC236}">
                  <a16:creationId xmlns:a16="http://schemas.microsoft.com/office/drawing/2014/main" id="{A37ACEF8-EAFD-4F9E-3F10-A27E20318A17}"/>
                </a:ext>
              </a:extLst>
            </p:cNvPr>
            <p:cNvSpPr txBox="1"/>
            <p:nvPr/>
          </p:nvSpPr>
          <p:spPr>
            <a:xfrm>
              <a:off x="2200056" y="4345497"/>
              <a:ext cx="3380764" cy="461665"/>
            </a:xfrm>
            <a:prstGeom prst="rect">
              <a:avLst/>
            </a:prstGeom>
            <a:noFill/>
          </p:spPr>
          <p:txBody>
            <a:bodyPr wrap="square" rtlCol="0">
              <a:spAutoFit/>
            </a:bodyPr>
            <a:lstStyle/>
            <a:p>
              <a:r>
                <a:rPr lang="en-US" sz="2400" b="1" dirty="0"/>
                <a:t>THE PROBLEM</a:t>
              </a:r>
            </a:p>
          </p:txBody>
        </p:sp>
        <p:sp>
          <p:nvSpPr>
            <p:cNvPr id="8" name="TextBox 7">
              <a:extLst>
                <a:ext uri="{FF2B5EF4-FFF2-40B4-BE49-F238E27FC236}">
                  <a16:creationId xmlns:a16="http://schemas.microsoft.com/office/drawing/2014/main" id="{EFD95B18-AC0F-EC9E-725C-9E0B5D1B7378}"/>
                </a:ext>
              </a:extLst>
            </p:cNvPr>
            <p:cNvSpPr txBox="1"/>
            <p:nvPr/>
          </p:nvSpPr>
          <p:spPr>
            <a:xfrm>
              <a:off x="2200055" y="4807162"/>
              <a:ext cx="7581507" cy="923330"/>
            </a:xfrm>
            <a:prstGeom prst="rect">
              <a:avLst/>
            </a:prstGeom>
            <a:noFill/>
          </p:spPr>
          <p:txBody>
            <a:bodyPr wrap="square" rtlCol="0">
              <a:spAutoFit/>
            </a:bodyPr>
            <a:lstStyle/>
            <a:p>
              <a:r>
                <a:rPr lang="en-US" dirty="0"/>
                <a:t>The (relative) difficulty of acquiring data for accelerator physics problems makes building surrogate models hard. Simulation tools are expensive and data collection at real machines is even more expensive.</a:t>
              </a:r>
            </a:p>
          </p:txBody>
        </p:sp>
      </p:grpSp>
      <p:grpSp>
        <p:nvGrpSpPr>
          <p:cNvPr id="9" name="Group 8">
            <a:extLst>
              <a:ext uri="{FF2B5EF4-FFF2-40B4-BE49-F238E27FC236}">
                <a16:creationId xmlns:a16="http://schemas.microsoft.com/office/drawing/2014/main" id="{C14A1BF4-FB74-C450-7602-5EC4445A35C2}"/>
              </a:ext>
            </a:extLst>
          </p:cNvPr>
          <p:cNvGrpSpPr/>
          <p:nvPr/>
        </p:nvGrpSpPr>
        <p:grpSpPr>
          <a:xfrm>
            <a:off x="2200055" y="4993571"/>
            <a:ext cx="7791887" cy="1384995"/>
            <a:chOff x="2200055" y="4345497"/>
            <a:chExt cx="7581507" cy="1384995"/>
          </a:xfrm>
        </p:grpSpPr>
        <p:sp>
          <p:nvSpPr>
            <p:cNvPr id="10" name="TextBox 9">
              <a:extLst>
                <a:ext uri="{FF2B5EF4-FFF2-40B4-BE49-F238E27FC236}">
                  <a16:creationId xmlns:a16="http://schemas.microsoft.com/office/drawing/2014/main" id="{E7C2926B-3B0E-EE9E-AD8E-B57B4047A2D9}"/>
                </a:ext>
              </a:extLst>
            </p:cNvPr>
            <p:cNvSpPr txBox="1"/>
            <p:nvPr/>
          </p:nvSpPr>
          <p:spPr>
            <a:xfrm>
              <a:off x="2200056" y="4345497"/>
              <a:ext cx="4217924" cy="461665"/>
            </a:xfrm>
            <a:prstGeom prst="rect">
              <a:avLst/>
            </a:prstGeom>
            <a:noFill/>
          </p:spPr>
          <p:txBody>
            <a:bodyPr wrap="square" rtlCol="0">
              <a:spAutoFit/>
            </a:bodyPr>
            <a:lstStyle/>
            <a:p>
              <a:r>
                <a:rPr lang="en-US" sz="2400" b="1" dirty="0"/>
                <a:t>PHYSICS PRIORS - A SOLUTION?</a:t>
              </a:r>
            </a:p>
          </p:txBody>
        </p:sp>
        <p:sp>
          <p:nvSpPr>
            <p:cNvPr id="11" name="TextBox 10">
              <a:extLst>
                <a:ext uri="{FF2B5EF4-FFF2-40B4-BE49-F238E27FC236}">
                  <a16:creationId xmlns:a16="http://schemas.microsoft.com/office/drawing/2014/main" id="{C3A94CBD-554B-7754-AB1C-992CF519EA5A}"/>
                </a:ext>
              </a:extLst>
            </p:cNvPr>
            <p:cNvSpPr txBox="1"/>
            <p:nvPr/>
          </p:nvSpPr>
          <p:spPr>
            <a:xfrm>
              <a:off x="2200055" y="4807162"/>
              <a:ext cx="7581507" cy="923330"/>
            </a:xfrm>
            <a:prstGeom prst="rect">
              <a:avLst/>
            </a:prstGeom>
            <a:noFill/>
          </p:spPr>
          <p:txBody>
            <a:bodyPr wrap="square" rtlCol="0">
              <a:spAutoFit/>
            </a:bodyPr>
            <a:lstStyle/>
            <a:p>
              <a:r>
                <a:rPr lang="en-US" dirty="0"/>
                <a:t>We already know the governing equations of charged particles in a beamline. Instead of making models re-learn this info from first principles, can we impose it as a constraint?</a:t>
              </a:r>
            </a:p>
          </p:txBody>
        </p:sp>
      </p:grpSp>
      <p:pic>
        <p:nvPicPr>
          <p:cNvPr id="5" name="Picture 4">
            <a:extLst>
              <a:ext uri="{FF2B5EF4-FFF2-40B4-BE49-F238E27FC236}">
                <a16:creationId xmlns:a16="http://schemas.microsoft.com/office/drawing/2014/main" id="{38F42283-374F-10E0-462C-4661FD333D61}"/>
              </a:ext>
            </a:extLst>
          </p:cNvPr>
          <p:cNvPicPr>
            <a:picLocks noChangeAspect="1"/>
          </p:cNvPicPr>
          <p:nvPr/>
        </p:nvPicPr>
        <p:blipFill>
          <a:blip r:embed="rId2"/>
          <a:stretch>
            <a:fillRect/>
          </a:stretch>
        </p:blipFill>
        <p:spPr>
          <a:xfrm>
            <a:off x="2648125" y="904829"/>
            <a:ext cx="6895750" cy="221986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FFB8C30-15C3-54B3-2AA6-8899C275B037}"/>
              </a:ext>
            </a:extLst>
          </p:cNvPr>
          <p:cNvSpPr txBox="1"/>
          <p:nvPr/>
        </p:nvSpPr>
        <p:spPr>
          <a:xfrm>
            <a:off x="2591679" y="3120501"/>
            <a:ext cx="6165908" cy="200055"/>
          </a:xfrm>
          <a:prstGeom prst="rect">
            <a:avLst/>
          </a:prstGeom>
          <a:noFill/>
        </p:spPr>
        <p:txBody>
          <a:bodyPr wrap="square">
            <a:spAutoFit/>
          </a:bodyPr>
          <a:lstStyle/>
          <a:p>
            <a:r>
              <a:rPr lang="en-US" sz="700" b="0" i="0" dirty="0" err="1">
                <a:solidFill>
                  <a:srgbClr val="222222"/>
                </a:solidFill>
                <a:effectLst/>
                <a:latin typeface="Arial" panose="020B0604020202020204" pitchFamily="34" charset="0"/>
              </a:rPr>
              <a:t>Karniadakis</a:t>
            </a:r>
            <a:r>
              <a:rPr lang="en-US" sz="700" b="0" i="0" dirty="0">
                <a:solidFill>
                  <a:srgbClr val="222222"/>
                </a:solidFill>
                <a:effectLst/>
                <a:latin typeface="Arial" panose="020B0604020202020204" pitchFamily="34" charset="0"/>
              </a:rPr>
              <a:t>, G. E., </a:t>
            </a:r>
            <a:r>
              <a:rPr lang="en-US" sz="700" b="0" i="0" dirty="0" err="1">
                <a:solidFill>
                  <a:srgbClr val="222222"/>
                </a:solidFill>
                <a:effectLst/>
                <a:latin typeface="Arial" panose="020B0604020202020204" pitchFamily="34" charset="0"/>
              </a:rPr>
              <a:t>Kevrekidis</a:t>
            </a:r>
            <a:r>
              <a:rPr lang="en-US" sz="700" b="0" i="0" dirty="0">
                <a:solidFill>
                  <a:srgbClr val="222222"/>
                </a:solidFill>
                <a:effectLst/>
                <a:latin typeface="Arial" panose="020B0604020202020204" pitchFamily="34" charset="0"/>
              </a:rPr>
              <a:t>, I. G., Lu, L., </a:t>
            </a:r>
            <a:r>
              <a:rPr lang="en-US" sz="700" b="0" i="0" dirty="0" err="1">
                <a:solidFill>
                  <a:srgbClr val="222222"/>
                </a:solidFill>
                <a:effectLst/>
                <a:latin typeface="Arial" panose="020B0604020202020204" pitchFamily="34" charset="0"/>
              </a:rPr>
              <a:t>Perdikaris</a:t>
            </a:r>
            <a:r>
              <a:rPr lang="en-US" sz="700" b="0" i="0" dirty="0">
                <a:solidFill>
                  <a:srgbClr val="222222"/>
                </a:solidFill>
                <a:effectLst/>
                <a:latin typeface="Arial" panose="020B0604020202020204" pitchFamily="34" charset="0"/>
              </a:rPr>
              <a:t>, P., Wang, S., &amp; Yang, L. (2021).  </a:t>
            </a:r>
            <a:r>
              <a:rPr lang="en-US" sz="700" b="0" i="1" dirty="0">
                <a:solidFill>
                  <a:srgbClr val="222222"/>
                </a:solidFill>
                <a:effectLst/>
                <a:latin typeface="Arial" panose="020B0604020202020204" pitchFamily="34" charset="0"/>
              </a:rPr>
              <a:t>Nature Reviews Physics</a:t>
            </a:r>
            <a:r>
              <a:rPr lang="en-US" sz="700" b="0" i="0" dirty="0">
                <a:solidFill>
                  <a:srgbClr val="222222"/>
                </a:solidFill>
                <a:effectLst/>
                <a:latin typeface="Arial" panose="020B0604020202020204" pitchFamily="34" charset="0"/>
              </a:rPr>
              <a:t>, </a:t>
            </a:r>
            <a:r>
              <a:rPr lang="en-US" sz="700" b="0" i="1" dirty="0">
                <a:solidFill>
                  <a:srgbClr val="222222"/>
                </a:solidFill>
                <a:effectLst/>
                <a:latin typeface="Arial" panose="020B0604020202020204" pitchFamily="34" charset="0"/>
              </a:rPr>
              <a:t>3</a:t>
            </a:r>
            <a:r>
              <a:rPr lang="en-US" sz="700" b="0" i="0" dirty="0">
                <a:solidFill>
                  <a:srgbClr val="222222"/>
                </a:solidFill>
                <a:effectLst/>
                <a:latin typeface="Arial" panose="020B0604020202020204" pitchFamily="34" charset="0"/>
              </a:rPr>
              <a:t>(6), 422-440.</a:t>
            </a:r>
            <a:endParaRPr lang="en-US" sz="700" dirty="0"/>
          </a:p>
        </p:txBody>
      </p:sp>
    </p:spTree>
    <p:extLst>
      <p:ext uri="{BB962C8B-B14F-4D97-AF65-F5344CB8AC3E}">
        <p14:creationId xmlns:p14="http://schemas.microsoft.com/office/powerpoint/2010/main" val="119607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16DFC1-3129-FDA9-CD94-6407F9B2A32E}"/>
              </a:ext>
            </a:extLst>
          </p:cNvPr>
          <p:cNvPicPr>
            <a:picLocks noChangeAspect="1"/>
          </p:cNvPicPr>
          <p:nvPr/>
        </p:nvPicPr>
        <p:blipFill>
          <a:blip r:embed="rId2"/>
          <a:stretch>
            <a:fillRect/>
          </a:stretch>
        </p:blipFill>
        <p:spPr>
          <a:xfrm>
            <a:off x="5753922" y="938861"/>
            <a:ext cx="1833908" cy="485907"/>
          </a:xfrm>
          <a:prstGeom prst="rect">
            <a:avLst/>
          </a:prstGeom>
        </p:spPr>
      </p:pic>
      <p:sp>
        <p:nvSpPr>
          <p:cNvPr id="2" name="Title 1">
            <a:extLst>
              <a:ext uri="{FF2B5EF4-FFF2-40B4-BE49-F238E27FC236}">
                <a16:creationId xmlns:a16="http://schemas.microsoft.com/office/drawing/2014/main" id="{C7884606-7BB9-871B-432E-D03AFA4B05D4}"/>
              </a:ext>
            </a:extLst>
          </p:cNvPr>
          <p:cNvSpPr>
            <a:spLocks noGrp="1"/>
          </p:cNvSpPr>
          <p:nvPr>
            <p:ph type="title"/>
          </p:nvPr>
        </p:nvSpPr>
        <p:spPr/>
        <p:txBody>
          <a:bodyPr>
            <a:normAutofit fontScale="90000"/>
          </a:bodyPr>
          <a:lstStyle/>
          <a:p>
            <a:r>
              <a:rPr lang="en-US" dirty="0"/>
              <a:t>Physics Informed Neural Networks Primer</a:t>
            </a:r>
          </a:p>
        </p:txBody>
      </p:sp>
      <p:pic>
        <p:nvPicPr>
          <p:cNvPr id="1026" name="Picture 2">
            <a:extLst>
              <a:ext uri="{FF2B5EF4-FFF2-40B4-BE49-F238E27FC236}">
                <a16:creationId xmlns:a16="http://schemas.microsoft.com/office/drawing/2014/main" id="{754F32B6-0C57-BF4F-9E00-1BA99A38C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84" y="1450452"/>
            <a:ext cx="5002552" cy="1978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382678-B945-4392-F515-E8CB11E2E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922" y="1450452"/>
            <a:ext cx="5868055" cy="1978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BD417E-0277-46DB-B570-38986BC671BA}"/>
              </a:ext>
            </a:extLst>
          </p:cNvPr>
          <p:cNvSpPr txBox="1"/>
          <p:nvPr/>
        </p:nvSpPr>
        <p:spPr>
          <a:xfrm>
            <a:off x="623584" y="3429000"/>
            <a:ext cx="6165908" cy="200055"/>
          </a:xfrm>
          <a:prstGeom prst="rect">
            <a:avLst/>
          </a:prstGeom>
          <a:noFill/>
        </p:spPr>
        <p:txBody>
          <a:bodyPr wrap="square">
            <a:spAutoFit/>
          </a:bodyPr>
          <a:lstStyle/>
          <a:p>
            <a:r>
              <a:rPr lang="en-US" sz="700" dirty="0"/>
              <a:t>https://benmoseley.blog/my-research/so-what-is-a-physics-informed-neural-network/</a:t>
            </a:r>
          </a:p>
        </p:txBody>
      </p:sp>
      <p:grpSp>
        <p:nvGrpSpPr>
          <p:cNvPr id="10" name="Group 9">
            <a:extLst>
              <a:ext uri="{FF2B5EF4-FFF2-40B4-BE49-F238E27FC236}">
                <a16:creationId xmlns:a16="http://schemas.microsoft.com/office/drawing/2014/main" id="{60C7A2DB-9FBF-8F55-0D07-1B84A1221EF9}"/>
              </a:ext>
            </a:extLst>
          </p:cNvPr>
          <p:cNvGrpSpPr/>
          <p:nvPr/>
        </p:nvGrpSpPr>
        <p:grpSpPr>
          <a:xfrm>
            <a:off x="2200055" y="3931464"/>
            <a:ext cx="7791887" cy="1384995"/>
            <a:chOff x="2200055" y="4700925"/>
            <a:chExt cx="7581507" cy="1384995"/>
          </a:xfrm>
        </p:grpSpPr>
        <p:sp>
          <p:nvSpPr>
            <p:cNvPr id="11" name="TextBox 10">
              <a:extLst>
                <a:ext uri="{FF2B5EF4-FFF2-40B4-BE49-F238E27FC236}">
                  <a16:creationId xmlns:a16="http://schemas.microsoft.com/office/drawing/2014/main" id="{0D57C52D-F2D6-597A-78B5-1436AC9550B0}"/>
                </a:ext>
              </a:extLst>
            </p:cNvPr>
            <p:cNvSpPr txBox="1"/>
            <p:nvPr/>
          </p:nvSpPr>
          <p:spPr>
            <a:xfrm>
              <a:off x="2200056" y="4700925"/>
              <a:ext cx="6487096" cy="461665"/>
            </a:xfrm>
            <a:prstGeom prst="rect">
              <a:avLst/>
            </a:prstGeom>
            <a:noFill/>
          </p:spPr>
          <p:txBody>
            <a:bodyPr wrap="square" rtlCol="0">
              <a:spAutoFit/>
            </a:bodyPr>
            <a:lstStyle/>
            <a:p>
              <a:r>
                <a:rPr lang="en-US" sz="2400" b="1" dirty="0"/>
                <a:t>PHYSICS INFORMED NEURAL NETWORK (PINN)</a:t>
              </a:r>
            </a:p>
          </p:txBody>
        </p:sp>
        <p:sp>
          <p:nvSpPr>
            <p:cNvPr id="12" name="TextBox 11">
              <a:extLst>
                <a:ext uri="{FF2B5EF4-FFF2-40B4-BE49-F238E27FC236}">
                  <a16:creationId xmlns:a16="http://schemas.microsoft.com/office/drawing/2014/main" id="{5775DEBD-4F30-87B9-2A10-A9A3715B6D05}"/>
                </a:ext>
              </a:extLst>
            </p:cNvPr>
            <p:cNvSpPr txBox="1"/>
            <p:nvPr/>
          </p:nvSpPr>
          <p:spPr>
            <a:xfrm>
              <a:off x="2200055" y="5162590"/>
              <a:ext cx="7581507" cy="923330"/>
            </a:xfrm>
            <a:prstGeom prst="rect">
              <a:avLst/>
            </a:prstGeom>
            <a:noFill/>
          </p:spPr>
          <p:txBody>
            <a:bodyPr wrap="square" rtlCol="0">
              <a:spAutoFit/>
            </a:bodyPr>
            <a:lstStyle/>
            <a:p>
              <a:r>
                <a:rPr lang="en-US" dirty="0"/>
                <a:t>Neural networks are a “universal approximator” and can represent solutions of ODEs and PDEs. Train the neural network with a loss that represents the ODE or PDE residual at a set of “collocation points.”</a:t>
              </a:r>
            </a:p>
          </p:txBody>
        </p:sp>
      </p:grpSp>
      <p:sp>
        <p:nvSpPr>
          <p:cNvPr id="16" name="Rectangle: Rounded Corners 15">
            <a:extLst>
              <a:ext uri="{FF2B5EF4-FFF2-40B4-BE49-F238E27FC236}">
                <a16:creationId xmlns:a16="http://schemas.microsoft.com/office/drawing/2014/main" id="{A26380D8-A047-D691-2B0F-CE02C0522294}"/>
              </a:ext>
            </a:extLst>
          </p:cNvPr>
          <p:cNvSpPr/>
          <p:nvPr/>
        </p:nvSpPr>
        <p:spPr>
          <a:xfrm>
            <a:off x="3235119" y="5618869"/>
            <a:ext cx="4596980" cy="6632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Opportunity to Reduce Data Requirements for Accelerator Surrogates</a:t>
            </a:r>
          </a:p>
        </p:txBody>
      </p:sp>
    </p:spTree>
    <p:extLst>
      <p:ext uri="{BB962C8B-B14F-4D97-AF65-F5344CB8AC3E}">
        <p14:creationId xmlns:p14="http://schemas.microsoft.com/office/powerpoint/2010/main" val="54071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62F5-0666-33CB-6DEE-FBC6F3CE559C}"/>
              </a:ext>
            </a:extLst>
          </p:cNvPr>
          <p:cNvSpPr>
            <a:spLocks noGrp="1"/>
          </p:cNvSpPr>
          <p:nvPr>
            <p:ph type="title"/>
          </p:nvPr>
        </p:nvSpPr>
        <p:spPr/>
        <p:txBody>
          <a:bodyPr>
            <a:normAutofit fontScale="90000"/>
          </a:bodyPr>
          <a:lstStyle/>
          <a:p>
            <a:r>
              <a:rPr lang="en-US" dirty="0"/>
              <a:t>Physics Informed Neural Networks Primer</a:t>
            </a:r>
          </a:p>
        </p:txBody>
      </p:sp>
      <p:pic>
        <p:nvPicPr>
          <p:cNvPr id="5" name="Picture 4">
            <a:extLst>
              <a:ext uri="{FF2B5EF4-FFF2-40B4-BE49-F238E27FC236}">
                <a16:creationId xmlns:a16="http://schemas.microsoft.com/office/drawing/2014/main" id="{18953C53-CED1-4424-CFE6-24ABC06D4BF6}"/>
              </a:ext>
            </a:extLst>
          </p:cNvPr>
          <p:cNvPicPr>
            <a:picLocks noChangeAspect="1"/>
          </p:cNvPicPr>
          <p:nvPr/>
        </p:nvPicPr>
        <p:blipFill>
          <a:blip r:embed="rId2"/>
          <a:stretch>
            <a:fillRect/>
          </a:stretch>
        </p:blipFill>
        <p:spPr>
          <a:xfrm>
            <a:off x="848833" y="1472234"/>
            <a:ext cx="4862513" cy="27146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1F2D023-E505-E89C-AE05-BBE12A5EB35D}"/>
              </a:ext>
            </a:extLst>
          </p:cNvPr>
          <p:cNvPicPr>
            <a:picLocks noChangeAspect="1"/>
          </p:cNvPicPr>
          <p:nvPr/>
        </p:nvPicPr>
        <p:blipFill>
          <a:blip r:embed="rId3"/>
          <a:stretch>
            <a:fillRect/>
          </a:stretch>
        </p:blipFill>
        <p:spPr>
          <a:xfrm>
            <a:off x="5894867" y="1472234"/>
            <a:ext cx="5448300" cy="267652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AA656CD-918E-C920-BDEE-60C463CD0486}"/>
              </a:ext>
            </a:extLst>
          </p:cNvPr>
          <p:cNvSpPr txBox="1"/>
          <p:nvPr/>
        </p:nvSpPr>
        <p:spPr>
          <a:xfrm>
            <a:off x="848833" y="1138772"/>
            <a:ext cx="2397706" cy="369332"/>
          </a:xfrm>
          <a:prstGeom prst="rect">
            <a:avLst/>
          </a:prstGeom>
          <a:noFill/>
        </p:spPr>
        <p:txBody>
          <a:bodyPr wrap="square" rtlCol="0">
            <a:spAutoFit/>
          </a:bodyPr>
          <a:lstStyle/>
          <a:p>
            <a:r>
              <a:rPr lang="en-US" dirty="0"/>
              <a:t>Schrodinger Eqn.</a:t>
            </a:r>
          </a:p>
        </p:txBody>
      </p:sp>
      <p:sp>
        <p:nvSpPr>
          <p:cNvPr id="10" name="TextBox 9">
            <a:extLst>
              <a:ext uri="{FF2B5EF4-FFF2-40B4-BE49-F238E27FC236}">
                <a16:creationId xmlns:a16="http://schemas.microsoft.com/office/drawing/2014/main" id="{5265A86C-6DDB-9352-315B-FD7670517F6D}"/>
              </a:ext>
            </a:extLst>
          </p:cNvPr>
          <p:cNvSpPr txBox="1"/>
          <p:nvPr/>
        </p:nvSpPr>
        <p:spPr>
          <a:xfrm>
            <a:off x="5836657" y="1120837"/>
            <a:ext cx="2397706" cy="369332"/>
          </a:xfrm>
          <a:prstGeom prst="rect">
            <a:avLst/>
          </a:prstGeom>
          <a:noFill/>
        </p:spPr>
        <p:txBody>
          <a:bodyPr wrap="square" rtlCol="0">
            <a:spAutoFit/>
          </a:bodyPr>
          <a:lstStyle/>
          <a:p>
            <a:r>
              <a:rPr lang="en-US" dirty="0"/>
              <a:t>Navier Stokes Eqn.</a:t>
            </a:r>
          </a:p>
        </p:txBody>
      </p:sp>
      <p:grpSp>
        <p:nvGrpSpPr>
          <p:cNvPr id="11" name="Group 10">
            <a:extLst>
              <a:ext uri="{FF2B5EF4-FFF2-40B4-BE49-F238E27FC236}">
                <a16:creationId xmlns:a16="http://schemas.microsoft.com/office/drawing/2014/main" id="{C0636BAF-F14C-615C-88ED-A49BD337262C}"/>
              </a:ext>
            </a:extLst>
          </p:cNvPr>
          <p:cNvGrpSpPr/>
          <p:nvPr/>
        </p:nvGrpSpPr>
        <p:grpSpPr>
          <a:xfrm>
            <a:off x="2200055" y="4742207"/>
            <a:ext cx="7791887" cy="1384995"/>
            <a:chOff x="2200055" y="4345497"/>
            <a:chExt cx="7581507" cy="1384995"/>
          </a:xfrm>
        </p:grpSpPr>
        <p:sp>
          <p:nvSpPr>
            <p:cNvPr id="12" name="TextBox 11">
              <a:extLst>
                <a:ext uri="{FF2B5EF4-FFF2-40B4-BE49-F238E27FC236}">
                  <a16:creationId xmlns:a16="http://schemas.microsoft.com/office/drawing/2014/main" id="{253F6E32-8347-4679-7DEC-C72FC81698BE}"/>
                </a:ext>
              </a:extLst>
            </p:cNvPr>
            <p:cNvSpPr txBox="1"/>
            <p:nvPr/>
          </p:nvSpPr>
          <p:spPr>
            <a:xfrm>
              <a:off x="2200056" y="4345497"/>
              <a:ext cx="6487096" cy="461665"/>
            </a:xfrm>
            <a:prstGeom prst="rect">
              <a:avLst/>
            </a:prstGeom>
            <a:noFill/>
          </p:spPr>
          <p:txBody>
            <a:bodyPr wrap="square" rtlCol="0">
              <a:spAutoFit/>
            </a:bodyPr>
            <a:lstStyle/>
            <a:p>
              <a:r>
                <a:rPr lang="en-US" sz="2400" b="1" dirty="0"/>
                <a:t>PDE SOLVERS</a:t>
              </a:r>
            </a:p>
          </p:txBody>
        </p:sp>
        <p:sp>
          <p:nvSpPr>
            <p:cNvPr id="13" name="TextBox 12">
              <a:extLst>
                <a:ext uri="{FF2B5EF4-FFF2-40B4-BE49-F238E27FC236}">
                  <a16:creationId xmlns:a16="http://schemas.microsoft.com/office/drawing/2014/main" id="{9B45A2F1-D31C-F6E0-3592-A32E852783DE}"/>
                </a:ext>
              </a:extLst>
            </p:cNvPr>
            <p:cNvSpPr txBox="1"/>
            <p:nvPr/>
          </p:nvSpPr>
          <p:spPr>
            <a:xfrm>
              <a:off x="2200055" y="4807162"/>
              <a:ext cx="7581507" cy="923330"/>
            </a:xfrm>
            <a:prstGeom prst="rect">
              <a:avLst/>
            </a:prstGeom>
            <a:noFill/>
          </p:spPr>
          <p:txBody>
            <a:bodyPr wrap="square" rtlCol="0">
              <a:spAutoFit/>
            </a:bodyPr>
            <a:lstStyle/>
            <a:p>
              <a:r>
                <a:rPr lang="en-US" dirty="0"/>
                <a:t>Neural networks are natural suited to high dimensional input spaces and can efficiently solve PDEs. Parameters such as magnet settings in an accelerator can be encoded as additional input dimensions.</a:t>
              </a:r>
            </a:p>
          </p:txBody>
        </p:sp>
      </p:grpSp>
      <p:sp>
        <p:nvSpPr>
          <p:cNvPr id="15" name="TextBox 14">
            <a:extLst>
              <a:ext uri="{FF2B5EF4-FFF2-40B4-BE49-F238E27FC236}">
                <a16:creationId xmlns:a16="http://schemas.microsoft.com/office/drawing/2014/main" id="{3D4ACBF0-FA68-CE96-AAF4-EDA6562BC610}"/>
              </a:ext>
            </a:extLst>
          </p:cNvPr>
          <p:cNvSpPr txBox="1"/>
          <p:nvPr/>
        </p:nvSpPr>
        <p:spPr>
          <a:xfrm>
            <a:off x="848833" y="4186859"/>
            <a:ext cx="6167436" cy="200055"/>
          </a:xfrm>
          <a:prstGeom prst="rect">
            <a:avLst/>
          </a:prstGeom>
          <a:noFill/>
        </p:spPr>
        <p:txBody>
          <a:bodyPr wrap="square">
            <a:spAutoFit/>
          </a:bodyPr>
          <a:lstStyle/>
          <a:p>
            <a:r>
              <a:rPr lang="en-US" sz="700" b="0" i="0" dirty="0" err="1">
                <a:solidFill>
                  <a:srgbClr val="222222"/>
                </a:solidFill>
                <a:effectLst/>
                <a:latin typeface="Arial" panose="020B0604020202020204" pitchFamily="34" charset="0"/>
              </a:rPr>
              <a:t>Raissi</a:t>
            </a:r>
            <a:r>
              <a:rPr lang="en-US" sz="700" b="0" i="0" dirty="0">
                <a:solidFill>
                  <a:srgbClr val="222222"/>
                </a:solidFill>
                <a:effectLst/>
                <a:latin typeface="Arial" panose="020B0604020202020204" pitchFamily="34" charset="0"/>
              </a:rPr>
              <a:t>, M., </a:t>
            </a:r>
            <a:r>
              <a:rPr lang="en-US" sz="700" b="0" i="0" dirty="0" err="1">
                <a:solidFill>
                  <a:srgbClr val="222222"/>
                </a:solidFill>
                <a:effectLst/>
                <a:latin typeface="Arial" panose="020B0604020202020204" pitchFamily="34" charset="0"/>
              </a:rPr>
              <a:t>Perdikaris</a:t>
            </a:r>
            <a:r>
              <a:rPr lang="en-US" sz="700" b="0" i="0" dirty="0">
                <a:solidFill>
                  <a:srgbClr val="222222"/>
                </a:solidFill>
                <a:effectLst/>
                <a:latin typeface="Arial" panose="020B0604020202020204" pitchFamily="34" charset="0"/>
              </a:rPr>
              <a:t>, P., &amp; </a:t>
            </a:r>
            <a:r>
              <a:rPr lang="en-US" sz="700" b="0" i="0" dirty="0" err="1">
                <a:solidFill>
                  <a:srgbClr val="222222"/>
                </a:solidFill>
                <a:effectLst/>
                <a:latin typeface="Arial" panose="020B0604020202020204" pitchFamily="34" charset="0"/>
              </a:rPr>
              <a:t>Karniadakis</a:t>
            </a:r>
            <a:r>
              <a:rPr lang="en-US" sz="700" b="0" i="0" dirty="0">
                <a:solidFill>
                  <a:srgbClr val="222222"/>
                </a:solidFill>
                <a:effectLst/>
                <a:latin typeface="Arial" panose="020B0604020202020204" pitchFamily="34" charset="0"/>
              </a:rPr>
              <a:t>, G. E. (2019). </a:t>
            </a:r>
            <a:r>
              <a:rPr lang="en-US" sz="700" b="0" i="1" dirty="0">
                <a:solidFill>
                  <a:srgbClr val="222222"/>
                </a:solidFill>
                <a:effectLst/>
                <a:latin typeface="Arial" panose="020B0604020202020204" pitchFamily="34" charset="0"/>
              </a:rPr>
              <a:t>Journal of Computational physics</a:t>
            </a:r>
            <a:r>
              <a:rPr lang="en-US" sz="700" b="0" i="0" dirty="0">
                <a:solidFill>
                  <a:srgbClr val="222222"/>
                </a:solidFill>
                <a:effectLst/>
                <a:latin typeface="Arial" panose="020B0604020202020204" pitchFamily="34" charset="0"/>
              </a:rPr>
              <a:t>, </a:t>
            </a:r>
            <a:r>
              <a:rPr lang="en-US" sz="700" b="0" i="1" dirty="0">
                <a:solidFill>
                  <a:srgbClr val="222222"/>
                </a:solidFill>
                <a:effectLst/>
                <a:latin typeface="Arial" panose="020B0604020202020204" pitchFamily="34" charset="0"/>
              </a:rPr>
              <a:t>378</a:t>
            </a:r>
            <a:r>
              <a:rPr lang="en-US" sz="700" b="0" i="0" dirty="0">
                <a:solidFill>
                  <a:srgbClr val="222222"/>
                </a:solidFill>
                <a:effectLst/>
                <a:latin typeface="Arial" panose="020B0604020202020204" pitchFamily="34" charset="0"/>
              </a:rPr>
              <a:t>, 686-707.</a:t>
            </a:r>
            <a:endParaRPr lang="en-US" sz="700" dirty="0"/>
          </a:p>
        </p:txBody>
      </p:sp>
    </p:spTree>
    <p:extLst>
      <p:ext uri="{BB962C8B-B14F-4D97-AF65-F5344CB8AC3E}">
        <p14:creationId xmlns:p14="http://schemas.microsoft.com/office/powerpoint/2010/main" val="89933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5797-534C-B27B-BDBE-9B3CF9A97311}"/>
              </a:ext>
            </a:extLst>
          </p:cNvPr>
          <p:cNvSpPr>
            <a:spLocks noGrp="1"/>
          </p:cNvSpPr>
          <p:nvPr>
            <p:ph type="title"/>
          </p:nvPr>
        </p:nvSpPr>
        <p:spPr/>
        <p:txBody>
          <a:bodyPr>
            <a:normAutofit fontScale="90000"/>
          </a:bodyPr>
          <a:lstStyle/>
          <a:p>
            <a:r>
              <a:rPr lang="en-US" dirty="0"/>
              <a:t>Physics Informed Neural Networks Primer</a:t>
            </a:r>
          </a:p>
        </p:txBody>
      </p:sp>
      <p:pic>
        <p:nvPicPr>
          <p:cNvPr id="5" name="Picture 4">
            <a:extLst>
              <a:ext uri="{FF2B5EF4-FFF2-40B4-BE49-F238E27FC236}">
                <a16:creationId xmlns:a16="http://schemas.microsoft.com/office/drawing/2014/main" id="{08D3F3EB-FFB6-AA2C-A3C7-E3E58ADCF1EB}"/>
              </a:ext>
            </a:extLst>
          </p:cNvPr>
          <p:cNvPicPr>
            <a:picLocks noChangeAspect="1"/>
          </p:cNvPicPr>
          <p:nvPr/>
        </p:nvPicPr>
        <p:blipFill>
          <a:blip r:embed="rId2"/>
          <a:stretch>
            <a:fillRect/>
          </a:stretch>
        </p:blipFill>
        <p:spPr>
          <a:xfrm>
            <a:off x="5196007" y="1381125"/>
            <a:ext cx="6576894" cy="4774573"/>
          </a:xfrm>
          <a:prstGeom prst="rect">
            <a:avLst/>
          </a:prstGeom>
          <a:ln>
            <a:no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FBE594D6-6FA0-4B4F-0A88-4165A98801FA}"/>
              </a:ext>
            </a:extLst>
          </p:cNvPr>
          <p:cNvGrpSpPr/>
          <p:nvPr/>
        </p:nvGrpSpPr>
        <p:grpSpPr>
          <a:xfrm>
            <a:off x="256955" y="1972556"/>
            <a:ext cx="4772245" cy="2215991"/>
            <a:chOff x="256955" y="1381125"/>
            <a:chExt cx="4772245" cy="2215991"/>
          </a:xfrm>
        </p:grpSpPr>
        <p:sp>
          <p:nvSpPr>
            <p:cNvPr id="8" name="TextBox 7">
              <a:extLst>
                <a:ext uri="{FF2B5EF4-FFF2-40B4-BE49-F238E27FC236}">
                  <a16:creationId xmlns:a16="http://schemas.microsoft.com/office/drawing/2014/main" id="{EC90DA93-5C0B-2842-CAE2-F9C0CA28209F}"/>
                </a:ext>
              </a:extLst>
            </p:cNvPr>
            <p:cNvSpPr txBox="1"/>
            <p:nvPr/>
          </p:nvSpPr>
          <p:spPr>
            <a:xfrm>
              <a:off x="256956" y="1381125"/>
              <a:ext cx="4400769" cy="461665"/>
            </a:xfrm>
            <a:prstGeom prst="rect">
              <a:avLst/>
            </a:prstGeom>
            <a:noFill/>
          </p:spPr>
          <p:txBody>
            <a:bodyPr wrap="square" rtlCol="0">
              <a:spAutoFit/>
            </a:bodyPr>
            <a:lstStyle/>
            <a:p>
              <a:r>
                <a:rPr lang="en-US" sz="2400" b="1" dirty="0"/>
                <a:t>TRAINING ON NOISY, REAL DATA </a:t>
              </a:r>
            </a:p>
          </p:txBody>
        </p:sp>
        <p:sp>
          <p:nvSpPr>
            <p:cNvPr id="9" name="TextBox 8">
              <a:extLst>
                <a:ext uri="{FF2B5EF4-FFF2-40B4-BE49-F238E27FC236}">
                  <a16:creationId xmlns:a16="http://schemas.microsoft.com/office/drawing/2014/main" id="{2933E979-8848-36C3-65DC-84AA9BE0A6A9}"/>
                </a:ext>
              </a:extLst>
            </p:cNvPr>
            <p:cNvSpPr txBox="1"/>
            <p:nvPr/>
          </p:nvSpPr>
          <p:spPr>
            <a:xfrm>
              <a:off x="256955" y="1842790"/>
              <a:ext cx="4772245" cy="1754326"/>
            </a:xfrm>
            <a:prstGeom prst="rect">
              <a:avLst/>
            </a:prstGeom>
            <a:noFill/>
          </p:spPr>
          <p:txBody>
            <a:bodyPr wrap="square" rtlCol="0">
              <a:spAutoFit/>
            </a:bodyPr>
            <a:lstStyle/>
            <a:p>
              <a:r>
                <a:rPr lang="en-US" dirty="0"/>
                <a:t>PINNs already encode a lot of physics in them. When trained on data from the real world which may be noise or have missing information, they show success in making realistic prediction of dynamics. Missing or difficult to measure parameters can be estimated using this method.</a:t>
              </a:r>
            </a:p>
          </p:txBody>
        </p:sp>
      </p:grpSp>
      <p:sp>
        <p:nvSpPr>
          <p:cNvPr id="12" name="Rectangle: Rounded Corners 11">
            <a:extLst>
              <a:ext uri="{FF2B5EF4-FFF2-40B4-BE49-F238E27FC236}">
                <a16:creationId xmlns:a16="http://schemas.microsoft.com/office/drawing/2014/main" id="{D68EF21E-818F-C802-C9BB-A7E2A449F347}"/>
              </a:ext>
            </a:extLst>
          </p:cNvPr>
          <p:cNvSpPr/>
          <p:nvPr/>
        </p:nvSpPr>
        <p:spPr>
          <a:xfrm>
            <a:off x="514130" y="4650212"/>
            <a:ext cx="4143595" cy="6632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Opportunity for Building Models from Real-World Accelerator Data</a:t>
            </a:r>
          </a:p>
        </p:txBody>
      </p:sp>
      <p:sp>
        <p:nvSpPr>
          <p:cNvPr id="14" name="TextBox 13">
            <a:extLst>
              <a:ext uri="{FF2B5EF4-FFF2-40B4-BE49-F238E27FC236}">
                <a16:creationId xmlns:a16="http://schemas.microsoft.com/office/drawing/2014/main" id="{507A4138-D15C-D92E-2857-A854C4D0E912}"/>
              </a:ext>
            </a:extLst>
          </p:cNvPr>
          <p:cNvSpPr txBox="1"/>
          <p:nvPr/>
        </p:nvSpPr>
        <p:spPr>
          <a:xfrm>
            <a:off x="5196007" y="6155698"/>
            <a:ext cx="6165908" cy="200055"/>
          </a:xfrm>
          <a:prstGeom prst="rect">
            <a:avLst/>
          </a:prstGeom>
          <a:noFill/>
        </p:spPr>
        <p:txBody>
          <a:bodyPr wrap="square">
            <a:spAutoFit/>
          </a:bodyPr>
          <a:lstStyle/>
          <a:p>
            <a:r>
              <a:rPr lang="en-US" sz="700" b="0" i="0" dirty="0" err="1">
                <a:solidFill>
                  <a:srgbClr val="222222"/>
                </a:solidFill>
                <a:effectLst/>
                <a:latin typeface="Arial" panose="020B0604020202020204" pitchFamily="34" charset="0"/>
              </a:rPr>
              <a:t>Karniadakis</a:t>
            </a:r>
            <a:r>
              <a:rPr lang="en-US" sz="700" b="0" i="0" dirty="0">
                <a:solidFill>
                  <a:srgbClr val="222222"/>
                </a:solidFill>
                <a:effectLst/>
                <a:latin typeface="Arial" panose="020B0604020202020204" pitchFamily="34" charset="0"/>
              </a:rPr>
              <a:t>, G. E., </a:t>
            </a:r>
            <a:r>
              <a:rPr lang="en-US" sz="700" b="0" i="0" dirty="0" err="1">
                <a:solidFill>
                  <a:srgbClr val="222222"/>
                </a:solidFill>
                <a:effectLst/>
                <a:latin typeface="Arial" panose="020B0604020202020204" pitchFamily="34" charset="0"/>
              </a:rPr>
              <a:t>Kevrekidis</a:t>
            </a:r>
            <a:r>
              <a:rPr lang="en-US" sz="700" b="0" i="0" dirty="0">
                <a:solidFill>
                  <a:srgbClr val="222222"/>
                </a:solidFill>
                <a:effectLst/>
                <a:latin typeface="Arial" panose="020B0604020202020204" pitchFamily="34" charset="0"/>
              </a:rPr>
              <a:t>, I. G., Lu, L., </a:t>
            </a:r>
            <a:r>
              <a:rPr lang="en-US" sz="700" b="0" i="0" dirty="0" err="1">
                <a:solidFill>
                  <a:srgbClr val="222222"/>
                </a:solidFill>
                <a:effectLst/>
                <a:latin typeface="Arial" panose="020B0604020202020204" pitchFamily="34" charset="0"/>
              </a:rPr>
              <a:t>Perdikaris</a:t>
            </a:r>
            <a:r>
              <a:rPr lang="en-US" sz="700" b="0" i="0" dirty="0">
                <a:solidFill>
                  <a:srgbClr val="222222"/>
                </a:solidFill>
                <a:effectLst/>
                <a:latin typeface="Arial" panose="020B0604020202020204" pitchFamily="34" charset="0"/>
              </a:rPr>
              <a:t>, P., Wang, S., &amp; Yang, L. (2021).  </a:t>
            </a:r>
            <a:r>
              <a:rPr lang="en-US" sz="700" b="0" i="1" dirty="0">
                <a:solidFill>
                  <a:srgbClr val="222222"/>
                </a:solidFill>
                <a:effectLst/>
                <a:latin typeface="Arial" panose="020B0604020202020204" pitchFamily="34" charset="0"/>
              </a:rPr>
              <a:t>Nature Reviews Physics</a:t>
            </a:r>
            <a:r>
              <a:rPr lang="en-US" sz="700" b="0" i="0" dirty="0">
                <a:solidFill>
                  <a:srgbClr val="222222"/>
                </a:solidFill>
                <a:effectLst/>
                <a:latin typeface="Arial" panose="020B0604020202020204" pitchFamily="34" charset="0"/>
              </a:rPr>
              <a:t>, </a:t>
            </a:r>
            <a:r>
              <a:rPr lang="en-US" sz="700" b="0" i="1" dirty="0">
                <a:solidFill>
                  <a:srgbClr val="222222"/>
                </a:solidFill>
                <a:effectLst/>
                <a:latin typeface="Arial" panose="020B0604020202020204" pitchFamily="34" charset="0"/>
              </a:rPr>
              <a:t>3</a:t>
            </a:r>
            <a:r>
              <a:rPr lang="en-US" sz="700" b="0" i="0" dirty="0">
                <a:solidFill>
                  <a:srgbClr val="222222"/>
                </a:solidFill>
                <a:effectLst/>
                <a:latin typeface="Arial" panose="020B0604020202020204" pitchFamily="34" charset="0"/>
              </a:rPr>
              <a:t>(6), 422-440.</a:t>
            </a:r>
            <a:endParaRPr lang="en-US" sz="700" dirty="0"/>
          </a:p>
        </p:txBody>
      </p:sp>
    </p:spTree>
    <p:extLst>
      <p:ext uri="{BB962C8B-B14F-4D97-AF65-F5344CB8AC3E}">
        <p14:creationId xmlns:p14="http://schemas.microsoft.com/office/powerpoint/2010/main" val="287613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B976-C428-B0EF-5FEA-5FA5F9304381}"/>
              </a:ext>
            </a:extLst>
          </p:cNvPr>
          <p:cNvSpPr>
            <a:spLocks noGrp="1"/>
          </p:cNvSpPr>
          <p:nvPr>
            <p:ph type="title"/>
          </p:nvPr>
        </p:nvSpPr>
        <p:spPr/>
        <p:txBody>
          <a:bodyPr>
            <a:normAutofit fontScale="90000"/>
          </a:bodyPr>
          <a:lstStyle/>
          <a:p>
            <a:r>
              <a:rPr lang="en-US" dirty="0"/>
              <a:t>PINNs for Accelerator Physics</a:t>
            </a:r>
          </a:p>
        </p:txBody>
      </p:sp>
      <p:sp>
        <p:nvSpPr>
          <p:cNvPr id="4" name="TextBox 3">
            <a:extLst>
              <a:ext uri="{FF2B5EF4-FFF2-40B4-BE49-F238E27FC236}">
                <a16:creationId xmlns:a16="http://schemas.microsoft.com/office/drawing/2014/main" id="{7E31881B-B576-427F-159B-E07F206136BB}"/>
              </a:ext>
            </a:extLst>
          </p:cNvPr>
          <p:cNvSpPr txBox="1"/>
          <p:nvPr/>
        </p:nvSpPr>
        <p:spPr>
          <a:xfrm>
            <a:off x="2540759" y="2828835"/>
            <a:ext cx="7131748" cy="1200329"/>
          </a:xfrm>
          <a:prstGeom prst="rect">
            <a:avLst/>
          </a:prstGeom>
          <a:noFill/>
        </p:spPr>
        <p:txBody>
          <a:bodyPr wrap="square" rtlCol="0">
            <a:spAutoFit/>
          </a:bodyPr>
          <a:lstStyle/>
          <a:p>
            <a:pPr algn="ctr"/>
            <a:r>
              <a:rPr lang="en-US" sz="3600" b="1" dirty="0"/>
              <a:t>WHICH PDE TO USE AS A PRIOR In ACCELERATOR PHYSICS?</a:t>
            </a:r>
          </a:p>
        </p:txBody>
      </p:sp>
    </p:spTree>
    <p:extLst>
      <p:ext uri="{BB962C8B-B14F-4D97-AF65-F5344CB8AC3E}">
        <p14:creationId xmlns:p14="http://schemas.microsoft.com/office/powerpoint/2010/main" val="149147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9832-773C-E001-7A0A-A2AC0CE5D128}"/>
              </a:ext>
            </a:extLst>
          </p:cNvPr>
          <p:cNvSpPr>
            <a:spLocks noGrp="1"/>
          </p:cNvSpPr>
          <p:nvPr>
            <p:ph type="title"/>
          </p:nvPr>
        </p:nvSpPr>
        <p:spPr/>
        <p:txBody>
          <a:bodyPr>
            <a:normAutofit fontScale="90000"/>
          </a:bodyPr>
          <a:lstStyle/>
          <a:p>
            <a:r>
              <a:rPr lang="en-US" dirty="0"/>
              <a:t>PINNs for Accelerator Physics</a:t>
            </a:r>
          </a:p>
        </p:txBody>
      </p:sp>
      <p:grpSp>
        <p:nvGrpSpPr>
          <p:cNvPr id="11" name="Group 10">
            <a:extLst>
              <a:ext uri="{FF2B5EF4-FFF2-40B4-BE49-F238E27FC236}">
                <a16:creationId xmlns:a16="http://schemas.microsoft.com/office/drawing/2014/main" id="{9DCF2CA6-4557-450D-28EA-F7C655685944}"/>
              </a:ext>
            </a:extLst>
          </p:cNvPr>
          <p:cNvGrpSpPr/>
          <p:nvPr/>
        </p:nvGrpSpPr>
        <p:grpSpPr>
          <a:xfrm>
            <a:off x="2200055" y="941732"/>
            <a:ext cx="7791887" cy="2397828"/>
            <a:chOff x="2200055" y="1389407"/>
            <a:chExt cx="7791887" cy="2397828"/>
          </a:xfrm>
        </p:grpSpPr>
        <p:sp>
          <p:nvSpPr>
            <p:cNvPr id="5" name="TextBox 4">
              <a:extLst>
                <a:ext uri="{FF2B5EF4-FFF2-40B4-BE49-F238E27FC236}">
                  <a16:creationId xmlns:a16="http://schemas.microsoft.com/office/drawing/2014/main" id="{6921EA74-CB9D-FA95-286D-01FB30B2D469}"/>
                </a:ext>
              </a:extLst>
            </p:cNvPr>
            <p:cNvSpPr txBox="1"/>
            <p:nvPr/>
          </p:nvSpPr>
          <p:spPr>
            <a:xfrm>
              <a:off x="2200056" y="1389407"/>
              <a:ext cx="6667107" cy="461665"/>
            </a:xfrm>
            <a:prstGeom prst="rect">
              <a:avLst/>
            </a:prstGeom>
            <a:noFill/>
          </p:spPr>
          <p:txBody>
            <a:bodyPr wrap="square" rtlCol="0">
              <a:spAutoFit/>
            </a:bodyPr>
            <a:lstStyle/>
            <a:p>
              <a:r>
                <a:rPr lang="en-US" sz="2400" b="1" dirty="0"/>
                <a:t>VLASOV EQUATION</a:t>
              </a:r>
            </a:p>
          </p:txBody>
        </p:sp>
        <p:sp>
          <p:nvSpPr>
            <p:cNvPr id="6" name="TextBox 5">
              <a:extLst>
                <a:ext uri="{FF2B5EF4-FFF2-40B4-BE49-F238E27FC236}">
                  <a16:creationId xmlns:a16="http://schemas.microsoft.com/office/drawing/2014/main" id="{E7D79C99-77D5-B317-CDEC-4A55284F7128}"/>
                </a:ext>
              </a:extLst>
            </p:cNvPr>
            <p:cNvSpPr txBox="1"/>
            <p:nvPr/>
          </p:nvSpPr>
          <p:spPr>
            <a:xfrm>
              <a:off x="2200055" y="2586906"/>
              <a:ext cx="7791887" cy="1200329"/>
            </a:xfrm>
            <a:prstGeom prst="rect">
              <a:avLst/>
            </a:prstGeom>
            <a:noFill/>
          </p:spPr>
          <p:txBody>
            <a:bodyPr wrap="square" rtlCol="0">
              <a:spAutoFit/>
            </a:bodyPr>
            <a:lstStyle/>
            <a:p>
              <a:r>
                <a:rPr lang="en-US" dirty="0"/>
                <a:t>Consider the multi-particle phase space distribution function f(r, p, s) with s the independent variable. Only considering long range force, it obeys the Vlasov equation. It is a generalization of Liouville’s Theorem. Space charge is calculated in self-consistent manner.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4A4026-F3E0-D27F-96C7-EEFD55F8C3DE}"/>
                    </a:ext>
                  </a:extLst>
                </p:cNvPr>
                <p:cNvSpPr txBox="1"/>
                <p:nvPr/>
              </p:nvSpPr>
              <p:spPr>
                <a:xfrm>
                  <a:off x="2276255" y="1932308"/>
                  <a:ext cx="2497607" cy="5733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𝑓</m:t>
                            </m:r>
                          </m:num>
                          <m:den>
                            <m:r>
                              <a:rPr lang="en-US" i="1" smtClean="0">
                                <a:latin typeface="Cambria Math" panose="02040503050406030204" pitchFamily="18" charset="0"/>
                              </a:rPr>
                              <m:t>𝜕</m:t>
                            </m:r>
                            <m:r>
                              <a:rPr lang="en-US" b="0" i="1" smtClean="0">
                                <a:latin typeface="Cambria Math" panose="02040503050406030204" pitchFamily="18" charset="0"/>
                              </a:rPr>
                              <m:t>𝑠</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𝑟</m:t>
                            </m:r>
                          </m:num>
                          <m:den>
                            <m:r>
                              <a:rPr lang="en-US" b="0" i="1" smtClean="0">
                                <a:latin typeface="Cambria Math" panose="02040503050406030204" pitchFamily="18" charset="0"/>
                              </a:rPr>
                              <m:t>𝜕</m:t>
                            </m:r>
                            <m:r>
                              <a:rPr lang="en-US" b="0" i="1" smtClean="0">
                                <a:latin typeface="Cambria Math" panose="02040503050406030204" pitchFamily="18" charset="0"/>
                              </a:rPr>
                              <m:t>𝑠</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num>
                          <m:den>
                            <m:r>
                              <a:rPr lang="en-US" b="0" i="1" smtClean="0">
                                <a:latin typeface="Cambria Math" panose="02040503050406030204" pitchFamily="18" charset="0"/>
                              </a:rPr>
                              <m:t>𝜕</m:t>
                            </m:r>
                            <m:r>
                              <a:rPr lang="en-US" b="0" i="1" smtClean="0">
                                <a:latin typeface="Cambria Math" panose="02040503050406030204" pitchFamily="18" charset="0"/>
                              </a:rPr>
                              <m:t>𝑟</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𝑝</m:t>
                            </m:r>
                          </m:num>
                          <m:den>
                            <m:r>
                              <a:rPr lang="en-US" b="0" i="1" smtClean="0">
                                <a:latin typeface="Cambria Math" panose="02040503050406030204" pitchFamily="18" charset="0"/>
                              </a:rPr>
                              <m:t>𝜕</m:t>
                            </m:r>
                            <m:r>
                              <a:rPr lang="en-US" b="0" i="1" smtClean="0">
                                <a:latin typeface="Cambria Math" panose="02040503050406030204" pitchFamily="18" charset="0"/>
                              </a:rPr>
                              <m:t>𝑠</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𝑠</m:t>
                            </m:r>
                          </m:num>
                          <m:den>
                            <m:r>
                              <a:rPr lang="en-US" b="0" i="1" smtClean="0">
                                <a:latin typeface="Cambria Math" panose="02040503050406030204" pitchFamily="18" charset="0"/>
                              </a:rPr>
                              <m:t>𝜕</m:t>
                            </m:r>
                            <m:r>
                              <a:rPr lang="en-US" b="0" i="1" smtClean="0">
                                <a:latin typeface="Cambria Math" panose="02040503050406030204" pitchFamily="18" charset="0"/>
                              </a:rPr>
                              <m:t>𝑝</m:t>
                            </m:r>
                          </m:den>
                        </m:f>
                        <m:r>
                          <a:rPr lang="en-US"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C74A4026-F3E0-D27F-96C7-EEFD55F8C3DE}"/>
                    </a:ext>
                  </a:extLst>
                </p:cNvPr>
                <p:cNvSpPr txBox="1">
                  <a:spLocks noRot="1" noChangeAspect="1" noMove="1" noResize="1" noEditPoints="1" noAdjustHandles="1" noChangeArrowheads="1" noChangeShapeType="1" noTextEdit="1"/>
                </p:cNvSpPr>
                <p:nvPr/>
              </p:nvSpPr>
              <p:spPr>
                <a:xfrm>
                  <a:off x="2276255" y="1932308"/>
                  <a:ext cx="2497607" cy="57336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5D734F-546F-E365-B503-E8CB84903767}"/>
                    </a:ext>
                  </a:extLst>
                </p:cNvPr>
                <p:cNvSpPr txBox="1"/>
                <p:nvPr/>
              </p:nvSpPr>
              <p:spPr>
                <a:xfrm>
                  <a:off x="5533609" y="2080489"/>
                  <a:ext cx="27584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m:rPr>
                                <m:sty m:val="p"/>
                              </m:rPr>
                              <a:rPr lang="en-US"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=0 (</m:t>
                        </m:r>
                        <m:r>
                          <m:rPr>
                            <m:nor/>
                          </m:rPr>
                          <a:rPr lang="en-US" b="0" i="0" smtClean="0">
                            <a:latin typeface="Cambria Math" panose="02040503050406030204" pitchFamily="18" charset="0"/>
                            <a:ea typeface="Cambria Math" panose="02040503050406030204" pitchFamily="18" charset="0"/>
                          </a:rPr>
                          <m:t>Rest</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Frame</m:t>
                        </m:r>
                        <m:r>
                          <m:rPr>
                            <m:nor/>
                          </m:rPr>
                          <a:rPr lang="en-US" b="0" i="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5D5D734F-546F-E365-B503-E8CB84903767}"/>
                    </a:ext>
                  </a:extLst>
                </p:cNvPr>
                <p:cNvSpPr txBox="1">
                  <a:spLocks noRot="1" noChangeAspect="1" noMove="1" noResize="1" noEditPoints="1" noAdjustHandles="1" noChangeArrowheads="1" noChangeShapeType="1" noTextEdit="1"/>
                </p:cNvSpPr>
                <p:nvPr/>
              </p:nvSpPr>
              <p:spPr>
                <a:xfrm>
                  <a:off x="5533609" y="2080489"/>
                  <a:ext cx="2758447" cy="276999"/>
                </a:xfrm>
                <a:prstGeom prst="rect">
                  <a:avLst/>
                </a:prstGeom>
                <a:blipFill>
                  <a:blip r:embed="rId3"/>
                  <a:stretch>
                    <a:fillRect t="-4444" r="-1106" b="-35556"/>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DFA534F3-613A-41E7-383A-1D725980FC36}"/>
              </a:ext>
            </a:extLst>
          </p:cNvPr>
          <p:cNvGrpSpPr/>
          <p:nvPr/>
        </p:nvGrpSpPr>
        <p:grpSpPr>
          <a:xfrm>
            <a:off x="6572250" y="3518441"/>
            <a:ext cx="4377869" cy="2706368"/>
            <a:chOff x="3676650" y="3518441"/>
            <a:chExt cx="4377869" cy="2706368"/>
          </a:xfrm>
        </p:grpSpPr>
        <p:pic>
          <p:nvPicPr>
            <p:cNvPr id="10" name="Picture 9">
              <a:extLst>
                <a:ext uri="{FF2B5EF4-FFF2-40B4-BE49-F238E27FC236}">
                  <a16:creationId xmlns:a16="http://schemas.microsoft.com/office/drawing/2014/main" id="{5C8C0606-B3AE-A59A-C04B-411D8F9A0DE8}"/>
                </a:ext>
              </a:extLst>
            </p:cNvPr>
            <p:cNvPicPr>
              <a:picLocks noChangeAspect="1"/>
            </p:cNvPicPr>
            <p:nvPr/>
          </p:nvPicPr>
          <p:blipFill>
            <a:blip r:embed="rId4"/>
            <a:stretch>
              <a:fillRect/>
            </a:stretch>
          </p:blipFill>
          <p:spPr>
            <a:xfrm>
              <a:off x="3676650" y="3518441"/>
              <a:ext cx="4162425" cy="2706368"/>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4A70035-1444-1472-2BBF-CF47DC5B3876}"/>
                </a:ext>
              </a:extLst>
            </p:cNvPr>
            <p:cNvSpPr txBox="1"/>
            <p:nvPr/>
          </p:nvSpPr>
          <p:spPr>
            <a:xfrm rot="16200000">
              <a:off x="7003004" y="5173294"/>
              <a:ext cx="1887586" cy="215444"/>
            </a:xfrm>
            <a:prstGeom prst="rect">
              <a:avLst/>
            </a:prstGeom>
            <a:noFill/>
          </p:spPr>
          <p:txBody>
            <a:bodyPr wrap="square">
              <a:spAutoFit/>
            </a:bodyPr>
            <a:lstStyle/>
            <a:p>
              <a:r>
                <a:rPr lang="en-US" sz="800" dirty="0"/>
                <a:t>J. Math. Phys. 57, 042905 (2016)</a:t>
              </a:r>
            </a:p>
          </p:txBody>
        </p:sp>
      </p:grpSp>
      <p:pic>
        <p:nvPicPr>
          <p:cNvPr id="16" name="Picture 15">
            <a:extLst>
              <a:ext uri="{FF2B5EF4-FFF2-40B4-BE49-F238E27FC236}">
                <a16:creationId xmlns:a16="http://schemas.microsoft.com/office/drawing/2014/main" id="{B0F5E284-C7D8-8006-CD00-BF347289987D}"/>
              </a:ext>
            </a:extLst>
          </p:cNvPr>
          <p:cNvPicPr>
            <a:picLocks noChangeAspect="1"/>
          </p:cNvPicPr>
          <p:nvPr/>
        </p:nvPicPr>
        <p:blipFill>
          <a:blip r:embed="rId5"/>
          <a:stretch>
            <a:fillRect/>
          </a:stretch>
        </p:blipFill>
        <p:spPr>
          <a:xfrm>
            <a:off x="1457325" y="3568978"/>
            <a:ext cx="4330244" cy="257929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2346FFE5-8C90-4A64-E069-6DC23B965854}"/>
              </a:ext>
            </a:extLst>
          </p:cNvPr>
          <p:cNvSpPr txBox="1"/>
          <p:nvPr/>
        </p:nvSpPr>
        <p:spPr>
          <a:xfrm rot="16200000">
            <a:off x="4471096" y="4692891"/>
            <a:ext cx="2848391" cy="215444"/>
          </a:xfrm>
          <a:prstGeom prst="rect">
            <a:avLst/>
          </a:prstGeom>
          <a:noFill/>
        </p:spPr>
        <p:txBody>
          <a:bodyPr wrap="square" rtlCol="0">
            <a:spAutoFit/>
          </a:bodyPr>
          <a:lstStyle/>
          <a:p>
            <a:r>
              <a:rPr lang="en-US" sz="800" dirty="0"/>
              <a:t>G.A. </a:t>
            </a:r>
            <a:r>
              <a:rPr lang="en-US" sz="800" dirty="0" err="1"/>
              <a:t>Krafft</a:t>
            </a:r>
            <a:r>
              <a:rPr lang="en-US" sz="800" dirty="0"/>
              <a:t> Old Dominion University Slides</a:t>
            </a:r>
          </a:p>
        </p:txBody>
      </p:sp>
    </p:spTree>
    <p:extLst>
      <p:ext uri="{BB962C8B-B14F-4D97-AF65-F5344CB8AC3E}">
        <p14:creationId xmlns:p14="http://schemas.microsoft.com/office/powerpoint/2010/main" val="555110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4939</TotalTime>
  <Words>1183</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Background on Physics Priors for Scientific Machine Learning</vt:lpstr>
      <vt:lpstr>Surrogate Models – Fast, Differentiable, Data-Driven</vt:lpstr>
      <vt:lpstr>Surrogate Models – Fast, Differentiable, Data-Driven</vt:lpstr>
      <vt:lpstr>Surrogate Models – Fast, Differentiable, Data-Driven</vt:lpstr>
      <vt:lpstr>Physics Informed Neural Networks Primer</vt:lpstr>
      <vt:lpstr>Physics Informed Neural Networks Primer</vt:lpstr>
      <vt:lpstr>Physics Informed Neural Networks Primer</vt:lpstr>
      <vt:lpstr>PINNs for Accelerator Physics</vt:lpstr>
      <vt:lpstr>PINNs for Accelerator Physics</vt:lpstr>
      <vt:lpstr>PINNs for Accelerator Physics</vt:lpstr>
      <vt:lpstr>PINNs for Accelerator Physics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Christopher Morrison Pierce</cp:lastModifiedBy>
  <cp:revision>305</cp:revision>
  <dcterms:created xsi:type="dcterms:W3CDTF">2017-04-16T18:27:25Z</dcterms:created>
  <dcterms:modified xsi:type="dcterms:W3CDTF">2023-01-19T19:09:52Z</dcterms:modified>
</cp:coreProperties>
</file>