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3" r:id="rId4"/>
    <p:sldId id="267" r:id="rId5"/>
    <p:sldId id="260" r:id="rId6"/>
    <p:sldId id="265" r:id="rId7"/>
    <p:sldId id="266" r:id="rId8"/>
    <p:sldId id="262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6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CC17-337B-7E9D-640A-7E438024A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509963"/>
            <a:ext cx="11917680" cy="2387600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0A9A-EAFB-4456-A82D-D86E890EA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B70AA-DF1D-F38E-AC70-CA12F4B64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801D4-4FD5-B16C-23B0-A742B939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">
            <a:extLst>
              <a:ext uri="{FF2B5EF4-FFF2-40B4-BE49-F238E27FC236}">
                <a16:creationId xmlns:a16="http://schemas.microsoft.com/office/drawing/2014/main" id="{D81CC425-9A2B-36A1-12E6-95DDC63B5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8572" cy="35099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54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C3FBB-BBF3-6413-923F-0E57413E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74412-AAEA-B373-E23A-BD88819D7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380F-A64C-1DFE-433D-B6FD4CCE0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550E2-FEE5-3EC1-69EB-C1E856B6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F6A4C-2134-34A3-4952-3E5D73AA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1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397B34-B5E8-D400-F9C6-7C3B410E8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E5C49-8B45-09A7-D5BC-8586D35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59559-54F5-0934-0193-90380FC2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AF4F7-4FA2-E41B-740F-9AA82724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EFF50-4681-F640-72A6-B9FAD408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7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3733E-34F4-E7D4-61AE-5DD43E58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7D92E-29E8-C0F7-D22E-442E47A75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FF3ED-8EB6-71C9-8FAE-184903CB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AC4A-0DF2-4DEB-2E0A-CC0893E2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D95B6-409D-98B0-69C5-10C29AEA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F2A6D-6E1F-3ADA-6DB3-A837BF8F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E59F7-4896-AB6E-A92E-F3F70DBC3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9E9BD-EE2A-C1BC-5148-A453F8D3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83032-456F-F3A3-4A9A-EF7CBCA5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FBF14-A40E-D837-C02B-63C20D7C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CAC21-6F59-308B-2007-8568F84C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EC4C9-D3E4-97EF-2595-DDC23DF39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D2C5-6C65-6C01-1209-962321618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CEC39-3165-292A-84B3-739BFF08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3B870-1EFA-B1DD-9B53-2215D6BA0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6D04-C094-384C-6BEC-D3FD4A85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5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B27B-9AE9-02FB-D7DB-D0B68258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57030-BF94-7D8F-8538-71A314413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BE34B-3A5A-D5C9-9526-2CBABB8D3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4EDEE-B9F8-C1B6-F3F6-76C7DFDE2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D3C0C-38D7-F787-3ED6-FE8D07F69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BAFF3-D1D8-CA15-4097-1F3D547C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2CCDD-8B7A-A5C5-D8BF-7EC05D679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737ADA-178A-6B4E-00BE-C71D9D12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9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B9A2-0C95-0D50-5EC6-B4009241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99525-2A47-9B9A-F862-D60E4055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F4363-665C-D83E-7979-47977448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AD66C-921E-B7D2-072D-CA27A751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29FCA-F798-3561-A327-58ACD36CD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D1F78-5B7A-6532-EFCF-AC56D808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4B9CE-919E-7D66-500D-BC1041A1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7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64B7-AAFC-3563-F999-074B6D3A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8C94-9D4F-9ECF-8A18-54A1CFF92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3559B5-D650-E6A9-82A8-1E8A1E001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4A7FD-772B-37A0-4AF0-E06439B9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09D96-2A08-19B7-65A8-B1493CC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040DA-D7AA-BA37-673E-5D6B55A6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2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8C39-AD86-0524-7E2B-766A7A53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26E61-8391-F637-0474-707A73A7D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064A8-1D80-73CA-3ACC-57B27B6D5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66850-D35B-1F57-3A64-5695C4B1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6B7B-6056-0A44-8639-ECE0B42B5CFE}" type="datetimeFigureOut">
              <a:rPr lang="en-US" smtClean="0"/>
              <a:t>11/6/22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A6042-1C99-CE5A-32AC-18C82131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399B1-F7C3-67F2-7635-9B95C53E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7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D0656-8C4C-7443-754D-5B64BBE9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731D6-2B75-1BA8-706A-FD53CD891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6B7B-6056-0A44-8639-ECE0B42B5CFE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EDE2F-D21C-CC25-889A-ACE032638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8B5A2-DC6F-0B82-E23C-BD2A329C4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98B48-BE85-7844-93F3-94A8385F19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">
            <a:extLst>
              <a:ext uri="{FF2B5EF4-FFF2-40B4-BE49-F238E27FC236}">
                <a16:creationId xmlns:a16="http://schemas.microsoft.com/office/drawing/2014/main" id="{12F3D3B0-CB5A-67E7-732A-A0116C23EB6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924811"/>
            <a:ext cx="3243302" cy="93318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B416DAE-C8D0-33B2-6969-69241C43EB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83244" y="6436149"/>
            <a:ext cx="2091846" cy="4218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42F0-7368-D924-BC54-599CA272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5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5D8FDC-86A0-B485-2826-FF24C98A2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Welcome to Long Island!</a:t>
            </a:r>
          </a:p>
        </p:txBody>
      </p:sp>
    </p:spTree>
    <p:extLst>
      <p:ext uri="{BB962C8B-B14F-4D97-AF65-F5344CB8AC3E}">
        <p14:creationId xmlns:p14="http://schemas.microsoft.com/office/powerpoint/2010/main" val="2863456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AED0-EF98-F401-6CD1-5D2E752F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12"/>
            <a:ext cx="10515600" cy="1325563"/>
          </a:xfrm>
        </p:spPr>
        <p:txBody>
          <a:bodyPr/>
          <a:lstStyle/>
          <a:p>
            <a:r>
              <a:rPr lang="en-US" dirty="0"/>
              <a:t>The AAC Workshop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B42AE-FAB9-AC56-1C49-8AB6828C4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AAC`22 is the 20</a:t>
            </a:r>
            <a:r>
              <a:rPr lang="en-US" baseline="30000" dirty="0"/>
              <a:t>th</a:t>
            </a:r>
            <a:r>
              <a:rPr lang="en-US" dirty="0"/>
              <a:t> in the series of workshops </a:t>
            </a:r>
          </a:p>
          <a:p>
            <a:r>
              <a:rPr lang="en-US" dirty="0">
                <a:solidFill>
                  <a:srgbClr val="333333"/>
                </a:solidFill>
              </a:rPr>
              <a:t>L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ong-term research in advanced accelerator physics and technology</a:t>
            </a:r>
          </a:p>
          <a:p>
            <a:r>
              <a:rPr lang="en-US" dirty="0">
                <a:solidFill>
                  <a:srgbClr val="333333"/>
                </a:solidFill>
              </a:rPr>
              <a:t>D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evelopment of capabilities for the basic sciences, from photon science to high energy physics</a:t>
            </a:r>
          </a:p>
          <a:p>
            <a:r>
              <a:rPr lang="en-US" dirty="0">
                <a:solidFill>
                  <a:srgbClr val="333333"/>
                </a:solidFill>
              </a:rPr>
              <a:t>D</a:t>
            </a:r>
            <a:r>
              <a:rPr lang="en-US" b="0" i="0" u="none" strike="noStrike" dirty="0">
                <a:solidFill>
                  <a:srgbClr val="333333"/>
                </a:solidFill>
                <a:effectLst/>
              </a:rPr>
              <a:t>evelopment of compact accelerators for industrial, medical and security applications</a:t>
            </a: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5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AED0-EF98-F401-6CD1-5D2E752F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12"/>
            <a:ext cx="10515600" cy="1325563"/>
          </a:xfrm>
        </p:spPr>
        <p:txBody>
          <a:bodyPr/>
          <a:lstStyle/>
          <a:p>
            <a:r>
              <a:rPr lang="en-US" dirty="0"/>
              <a:t>The AAC Workshop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B42AE-FAB9-AC56-1C49-8AB6828C4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657"/>
            <a:ext cx="10858995" cy="500130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</a:rPr>
              <a:t>Your conference hosts this year:</a:t>
            </a:r>
          </a:p>
          <a:p>
            <a:r>
              <a:rPr lang="en-US" dirty="0">
                <a:solidFill>
                  <a:srgbClr val="333333"/>
                </a:solidFill>
              </a:rPr>
              <a:t>Brookhaven’s Accelerator Test Facility</a:t>
            </a:r>
          </a:p>
          <a:p>
            <a:r>
              <a:rPr lang="en-US" dirty="0">
                <a:solidFill>
                  <a:srgbClr val="333333"/>
                </a:solidFill>
              </a:rPr>
              <a:t>The Laboratory for Laser Energetics at the University of Rochester</a:t>
            </a:r>
          </a:p>
          <a:p>
            <a:r>
              <a:rPr lang="en-US" dirty="0">
                <a:solidFill>
                  <a:srgbClr val="333333"/>
                </a:solidFill>
              </a:rPr>
              <a:t>Stony Brook University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33333"/>
                </a:solidFill>
              </a:rPr>
              <a:t>The conference would not have been possible without the support of IEEE and its Council on Superconductivity</a:t>
            </a:r>
          </a:p>
        </p:txBody>
      </p:sp>
    </p:spTree>
    <p:extLst>
      <p:ext uri="{BB962C8B-B14F-4D97-AF65-F5344CB8AC3E}">
        <p14:creationId xmlns:p14="http://schemas.microsoft.com/office/powerpoint/2010/main" val="303783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F8DD-B382-C325-8358-D2A9FBC4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Special Thank You to our Other Sponsors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211CE0-043B-8411-CEBB-D76C2AEE7D3F}"/>
              </a:ext>
            </a:extLst>
          </p:cNvPr>
          <p:cNvGrpSpPr>
            <a:grpSpLocks noChangeAspect="1"/>
          </p:cNvGrpSpPr>
          <p:nvPr/>
        </p:nvGrpSpPr>
        <p:grpSpPr>
          <a:xfrm>
            <a:off x="2484076" y="1584904"/>
            <a:ext cx="7331550" cy="4269631"/>
            <a:chOff x="2080314" y="1869911"/>
            <a:chExt cx="5102683" cy="297161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2D16F58-00B6-B4A4-2976-A14B2D89D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43" b="15239"/>
            <a:stretch>
              <a:fillRect/>
            </a:stretch>
          </p:blipFill>
          <p:spPr bwMode="auto">
            <a:xfrm>
              <a:off x="3282543" y="1869911"/>
              <a:ext cx="2578908" cy="495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C3325766-C75E-B8E4-ACE0-2EE1EDF92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0315" y="2521631"/>
              <a:ext cx="5102682" cy="695745"/>
            </a:xfrm>
            <a:prstGeom prst="roundRect">
              <a:avLst>
                <a:gd name="adj" fmla="val 16667"/>
              </a:avLst>
            </a:prstGeom>
            <a:noFill/>
            <a:ln w="635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6B3B5D15-BAA8-455D-2B80-F647F4CC4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554" y="2613525"/>
              <a:ext cx="2814418" cy="49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7" name="AutoShape 9">
              <a:extLst>
                <a:ext uri="{FF2B5EF4-FFF2-40B4-BE49-F238E27FC236}">
                  <a16:creationId xmlns:a16="http://schemas.microsoft.com/office/drawing/2014/main" id="{3D3FFDDE-CBAD-B951-0BE2-A3409DAA1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0314" y="3322151"/>
              <a:ext cx="5102682" cy="745042"/>
            </a:xfrm>
            <a:prstGeom prst="roundRect">
              <a:avLst>
                <a:gd name="adj" fmla="val 16667"/>
              </a:avLst>
            </a:prstGeom>
            <a:noFill/>
            <a:ln w="63500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7D6747BA-215F-F74E-BB20-3367669DA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462" y="3421898"/>
              <a:ext cx="2214005" cy="545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9" name="AutoShape 12">
              <a:extLst>
                <a:ext uri="{FF2B5EF4-FFF2-40B4-BE49-F238E27FC236}">
                  <a16:creationId xmlns:a16="http://schemas.microsoft.com/office/drawing/2014/main" id="{38D850E9-1894-98FB-7A9D-1BE54FFE6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0314" y="4166179"/>
              <a:ext cx="5102682" cy="675351"/>
            </a:xfrm>
            <a:prstGeom prst="roundRect">
              <a:avLst>
                <a:gd name="adj" fmla="val 16667"/>
              </a:avLst>
            </a:prstGeom>
            <a:noFill/>
            <a:ln w="63500" algn="ctr">
              <a:solidFill>
                <a:srgbClr val="F5B18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7FE71BAC-4ADA-38D9-DDF9-B98A6B0B5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2132" y="4228541"/>
              <a:ext cx="470187" cy="556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20ACD747-F4A3-21D7-E1CD-3F6504912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629" y="4299556"/>
              <a:ext cx="1865270" cy="318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BFE6ED17-6B1A-CAAA-A3EE-18A3CFBCA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151" y="4263115"/>
              <a:ext cx="1720303" cy="435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854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C760-51BF-A5CC-2E7B-81AA39F5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8"/>
            <a:ext cx="10515600" cy="1325563"/>
          </a:xfrm>
        </p:spPr>
        <p:txBody>
          <a:bodyPr/>
          <a:lstStyle/>
          <a:p>
            <a:r>
              <a:rPr lang="en-US" dirty="0"/>
              <a:t>Some Program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F0F9-8411-B95E-80E6-0080EB1A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156"/>
            <a:ext cx="10515600" cy="5048807"/>
          </a:xfrm>
        </p:spPr>
        <p:txBody>
          <a:bodyPr/>
          <a:lstStyle/>
          <a:p>
            <a:r>
              <a:rPr lang="en-US" dirty="0"/>
              <a:t>21 Invited Presentations over the next 5 days</a:t>
            </a:r>
          </a:p>
          <a:p>
            <a:pPr lvl="1"/>
            <a:r>
              <a:rPr lang="en-US" dirty="0"/>
              <a:t>Wednesday morning’s 8:30AM session will focus on outcomes from the HEP Snowmass Community Planning Process and conclude with a panel discussion </a:t>
            </a:r>
          </a:p>
          <a:p>
            <a:r>
              <a:rPr lang="en-US" dirty="0"/>
              <a:t>8 Working Groups</a:t>
            </a:r>
          </a:p>
          <a:p>
            <a:pPr lvl="1"/>
            <a:r>
              <a:rPr lang="en-US" dirty="0"/>
              <a:t>Laser-Plasma Wakefield Acceleration </a:t>
            </a:r>
          </a:p>
          <a:p>
            <a:pPr lvl="1"/>
            <a:r>
              <a:rPr lang="en-US" dirty="0"/>
              <a:t>Computation for Accelerator Physics</a:t>
            </a:r>
          </a:p>
          <a:p>
            <a:pPr lvl="1"/>
            <a:r>
              <a:rPr lang="en-US" dirty="0"/>
              <a:t>Laser and High-Gradient Structure-Based Acceleration</a:t>
            </a:r>
          </a:p>
          <a:p>
            <a:pPr lvl="1"/>
            <a:r>
              <a:rPr lang="en-US" dirty="0"/>
              <a:t>Beam-Driven Acceleration</a:t>
            </a:r>
          </a:p>
          <a:p>
            <a:pPr lvl="1"/>
            <a:r>
              <a:rPr lang="en-US" dirty="0"/>
              <a:t>Beam Sources, Monitoring, and Control</a:t>
            </a:r>
          </a:p>
          <a:p>
            <a:pPr lvl="1"/>
            <a:r>
              <a:rPr lang="en-US" dirty="0"/>
              <a:t>Laser-Plasma Acceleration of Ions</a:t>
            </a:r>
          </a:p>
          <a:p>
            <a:pPr lvl="1"/>
            <a:r>
              <a:rPr lang="en-US" dirty="0"/>
              <a:t>Radiation Generation and Advanced Concepts</a:t>
            </a:r>
          </a:p>
          <a:p>
            <a:pPr lvl="1"/>
            <a:r>
              <a:rPr lang="en-US" dirty="0"/>
              <a:t>Advanced Laser and Beam Technology and Facilities</a:t>
            </a:r>
          </a:p>
        </p:txBody>
      </p:sp>
    </p:spTree>
    <p:extLst>
      <p:ext uri="{BB962C8B-B14F-4D97-AF65-F5344CB8AC3E}">
        <p14:creationId xmlns:p14="http://schemas.microsoft.com/office/powerpoint/2010/main" val="173748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C760-51BF-A5CC-2E7B-81AA39F5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8"/>
            <a:ext cx="10515600" cy="1325563"/>
          </a:xfrm>
        </p:spPr>
        <p:txBody>
          <a:bodyPr/>
          <a:lstStyle/>
          <a:p>
            <a:r>
              <a:rPr lang="en-US" dirty="0"/>
              <a:t>Program Highlights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F0F9-8411-B95E-80E6-0080EB1A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156"/>
            <a:ext cx="8751558" cy="5048807"/>
          </a:xfrm>
        </p:spPr>
        <p:txBody>
          <a:bodyPr/>
          <a:lstStyle/>
          <a:p>
            <a:r>
              <a:rPr lang="en-US" dirty="0"/>
              <a:t>2 Student Tutorials at 5pm today:</a:t>
            </a:r>
          </a:p>
          <a:p>
            <a:pPr lvl="1"/>
            <a:r>
              <a:rPr lang="en-US" dirty="0" err="1"/>
              <a:t>Yine</a:t>
            </a:r>
            <a:r>
              <a:rPr lang="en-US" dirty="0"/>
              <a:t> Sun (ANL) - </a:t>
            </a:r>
            <a:r>
              <a:rPr lang="en-US" i="1" dirty="0"/>
              <a:t>Bunch Shaping in Electron Linear Accelerators  </a:t>
            </a: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endParaRPr lang="en-US" i="1" dirty="0"/>
          </a:p>
          <a:p>
            <a:pPr lvl="1"/>
            <a:r>
              <a:rPr lang="en-US" dirty="0" err="1"/>
              <a:t>Navid</a:t>
            </a:r>
            <a:r>
              <a:rPr lang="en-US" dirty="0"/>
              <a:t> </a:t>
            </a:r>
            <a:r>
              <a:rPr lang="en-US" dirty="0" err="1"/>
              <a:t>Vafaei-Najafabadi</a:t>
            </a:r>
            <a:r>
              <a:rPr lang="en-US" dirty="0"/>
              <a:t> (SBU) - </a:t>
            </a:r>
            <a:r>
              <a:rPr lang="en-US" i="1" dirty="0"/>
              <a:t>Particle Trapping and Beam Loading Physics in Plasma-Based Accelerators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A0701-7440-0F24-07B2-A00F2F8A0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633" y="436048"/>
            <a:ext cx="2469408" cy="3200400"/>
          </a:xfrm>
          <a:prstGeom prst="rect">
            <a:avLst/>
          </a:prstGeom>
        </p:spPr>
      </p:pic>
      <p:pic>
        <p:nvPicPr>
          <p:cNvPr id="5" name="Picture 4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BE1AB6FD-74AB-CC71-5BE7-BF5FD36FE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r="8349"/>
          <a:stretch/>
        </p:blipFill>
        <p:spPr>
          <a:xfrm>
            <a:off x="9601633" y="3665490"/>
            <a:ext cx="2469408" cy="26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5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C760-51BF-A5CC-2E7B-81AA39F5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8"/>
            <a:ext cx="10515600" cy="1325563"/>
          </a:xfrm>
        </p:spPr>
        <p:txBody>
          <a:bodyPr/>
          <a:lstStyle/>
          <a:p>
            <a:r>
              <a:rPr lang="en-US" dirty="0"/>
              <a:t>Program Highlights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F0F9-8411-B95E-80E6-0080EB1A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28156"/>
            <a:ext cx="5823856" cy="5048807"/>
          </a:xfrm>
        </p:spPr>
        <p:txBody>
          <a:bodyPr>
            <a:normAutofit/>
          </a:bodyPr>
          <a:lstStyle/>
          <a:p>
            <a:r>
              <a:rPr lang="en-US" dirty="0"/>
              <a:t>Poster Session and Reception – </a:t>
            </a:r>
            <a:br>
              <a:rPr lang="en-US" dirty="0"/>
            </a:br>
            <a:r>
              <a:rPr lang="en-US" dirty="0"/>
              <a:t>Tuesday 5pm</a:t>
            </a:r>
          </a:p>
          <a:p>
            <a:endParaRPr lang="en-US" dirty="0"/>
          </a:p>
          <a:p>
            <a:r>
              <a:rPr lang="en-US" dirty="0"/>
              <a:t>Brookhaven Laboratory Tour Wednesday Afternoon </a:t>
            </a:r>
          </a:p>
          <a:p>
            <a:pPr lvl="1"/>
            <a:r>
              <a:rPr lang="en-US" dirty="0"/>
              <a:t>Buses depart promptly at 3:15pm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Conference Banquet and AAC Prize Awarded - Thursday Evening 6pm</a:t>
            </a:r>
            <a:br>
              <a:rPr lang="en-US" i="1" dirty="0"/>
            </a:b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6A1B1-B293-3E09-83F0-B6F9C8A3A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6" y="1403001"/>
            <a:ext cx="5529943" cy="37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4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A2E5-7376-CB12-831E-4234CEA1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17"/>
            <a:ext cx="10515600" cy="1325563"/>
          </a:xfrm>
        </p:spPr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7CE7B-1F05-C169-40F2-E719F4C0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0131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COVID-19 situation</a:t>
            </a:r>
          </a:p>
          <a:p>
            <a:pPr lvl="1"/>
            <a:r>
              <a:rPr lang="en-US" dirty="0"/>
              <a:t>Suffolk County is currently rated as “Medium Risk” according to the US Centers for Disease Control</a:t>
            </a:r>
          </a:p>
          <a:p>
            <a:pPr lvl="1"/>
            <a:r>
              <a:rPr lang="en-US" dirty="0"/>
              <a:t>We ask everyone to be respectful of others masking and distancing choices</a:t>
            </a:r>
          </a:p>
          <a:p>
            <a:pPr lvl="1"/>
            <a:r>
              <a:rPr lang="en-US" dirty="0"/>
              <a:t>If you aren’t feeling well, please refrain from coming to the sessions</a:t>
            </a:r>
          </a:p>
          <a:p>
            <a:pPr lvl="2"/>
            <a:r>
              <a:rPr lang="en-US" dirty="0"/>
              <a:t>Please let us know if this will impact your contribution by responding to any of the emails you’ve been sent</a:t>
            </a:r>
          </a:p>
          <a:p>
            <a:r>
              <a:rPr lang="en-US" dirty="0"/>
              <a:t>In the case of fire, hotel staff will direct all participants to the exits</a:t>
            </a:r>
          </a:p>
          <a:p>
            <a:r>
              <a:rPr lang="en-US" dirty="0"/>
              <a:t>Dinner choices</a:t>
            </a:r>
          </a:p>
          <a:p>
            <a:pPr lvl="1"/>
            <a:r>
              <a:rPr lang="en-US" dirty="0"/>
              <a:t>A special note from the hotel that the Terrace Room will provide a lite dinner menu Monday-Wednesday evenings</a:t>
            </a:r>
          </a:p>
          <a:p>
            <a:pPr lvl="2"/>
            <a:r>
              <a:rPr lang="en-US" dirty="0"/>
              <a:t>A great time and location to meet with colleagues</a:t>
            </a:r>
          </a:p>
          <a:p>
            <a:pPr lvl="1"/>
            <a:r>
              <a:rPr lang="en-US" dirty="0"/>
              <a:t>It is also Long Island Restaurant Week!</a:t>
            </a:r>
          </a:p>
        </p:txBody>
      </p:sp>
    </p:spTree>
    <p:extLst>
      <p:ext uri="{BB962C8B-B14F-4D97-AF65-F5344CB8AC3E}">
        <p14:creationId xmlns:p14="http://schemas.microsoft.com/office/powerpoint/2010/main" val="79732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F9AF0A-DFA4-136F-F51F-3329B5A4C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>
                <a:solidFill>
                  <a:schemeClr val="accent1"/>
                </a:solidFill>
              </a:rPr>
              <a:t>Enjoy the Workshop!</a:t>
            </a:r>
          </a:p>
        </p:txBody>
      </p:sp>
    </p:spTree>
    <p:extLst>
      <p:ext uri="{BB962C8B-B14F-4D97-AF65-F5344CB8AC3E}">
        <p14:creationId xmlns:p14="http://schemas.microsoft.com/office/powerpoint/2010/main" val="146445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382</Words>
  <Application>Microsoft Macintosh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Welcome to Long Island!</vt:lpstr>
      <vt:lpstr>The AAC Workshop Series</vt:lpstr>
      <vt:lpstr>The AAC Workshop Series</vt:lpstr>
      <vt:lpstr>A Special Thank You to our Other Sponsors</vt:lpstr>
      <vt:lpstr>Some Program Highlights</vt:lpstr>
      <vt:lpstr>Program Highlights (continued)</vt:lpstr>
      <vt:lpstr>Program Highlights (continued)</vt:lpstr>
      <vt:lpstr>Practical Matters</vt:lpstr>
      <vt:lpstr>Enjoy the Workshop!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Long Island!</dc:title>
  <dc:creator>Palmer, Mark</dc:creator>
  <cp:lastModifiedBy>Palmer, Mark</cp:lastModifiedBy>
  <cp:revision>3</cp:revision>
  <dcterms:created xsi:type="dcterms:W3CDTF">2022-11-06T22:05:03Z</dcterms:created>
  <dcterms:modified xsi:type="dcterms:W3CDTF">2022-11-07T12:40:26Z</dcterms:modified>
</cp:coreProperties>
</file>