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60" r:id="rId1"/>
  </p:sldMasterIdLst>
  <p:notesMasterIdLst>
    <p:notesMasterId r:id="rId29"/>
  </p:notesMasterIdLst>
  <p:sldIdLst>
    <p:sldId id="964" r:id="rId2"/>
    <p:sldId id="1344" r:id="rId3"/>
    <p:sldId id="1341" r:id="rId4"/>
    <p:sldId id="1340" r:id="rId5"/>
    <p:sldId id="379" r:id="rId6"/>
    <p:sldId id="946" r:id="rId7"/>
    <p:sldId id="1335" r:id="rId8"/>
    <p:sldId id="956" r:id="rId9"/>
    <p:sldId id="1336" r:id="rId10"/>
    <p:sldId id="937" r:id="rId11"/>
    <p:sldId id="958" r:id="rId12"/>
    <p:sldId id="941" r:id="rId13"/>
    <p:sldId id="965" r:id="rId14"/>
    <p:sldId id="258" r:id="rId15"/>
    <p:sldId id="944" r:id="rId16"/>
    <p:sldId id="957" r:id="rId17"/>
    <p:sldId id="1343" r:id="rId18"/>
    <p:sldId id="1357" r:id="rId19"/>
    <p:sldId id="1097" r:id="rId20"/>
    <p:sldId id="1355" r:id="rId21"/>
    <p:sldId id="1359" r:id="rId22"/>
    <p:sldId id="1101" r:id="rId23"/>
    <p:sldId id="1113" r:id="rId24"/>
    <p:sldId id="1108" r:id="rId25"/>
    <p:sldId id="1342" r:id="rId26"/>
    <p:sldId id="1116" r:id="rId27"/>
    <p:sldId id="1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8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6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Accelerators &amp; ultrafast lasers</a:t>
            </a:r>
          </a:p>
          <a:p>
            <a:r>
              <a:rPr lang="en-US" dirty="0"/>
              <a:t>How lasers</a:t>
            </a:r>
          </a:p>
          <a:p>
            <a:r>
              <a:rPr lang="en-US" dirty="0"/>
              <a:t>Unique features</a:t>
            </a:r>
          </a:p>
          <a:p>
            <a:r>
              <a:rPr lang="en-US" dirty="0"/>
              <a:t>Techniques</a:t>
            </a:r>
          </a:p>
          <a:p>
            <a:r>
              <a:rPr lang="en-US" dirty="0"/>
              <a:t>Overview of history</a:t>
            </a:r>
          </a:p>
          <a:p>
            <a:r>
              <a:rPr lang="en-US" dirty="0"/>
              <a:t>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9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7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8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FE4EC-280C-6E45-85CC-98C7F6623B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1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30.svg"/><Relationship Id="rId9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emf"/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1.emf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emf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emf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science.energy.gov/leaving-office-of-science/?external_url=http://www.bnl.gov/atf/experiments/Pages/ICSimaging.php&amp;external_title=Inverse+Compton+scatte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139" y="188858"/>
            <a:ext cx="10334625" cy="746185"/>
          </a:xfrm>
        </p:spPr>
        <p:txBody>
          <a:bodyPr/>
          <a:lstStyle/>
          <a:p>
            <a:r>
              <a:rPr lang="en-US" dirty="0"/>
              <a:t>AAC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04" y="4326055"/>
            <a:ext cx="10979548" cy="1259607"/>
          </a:xfrm>
        </p:spPr>
        <p:txBody>
          <a:bodyPr/>
          <a:lstStyle/>
          <a:p>
            <a:r>
              <a:rPr lang="en-US" sz="1800" dirty="0"/>
              <a:t>Igor Pogorelsky (ATF)</a:t>
            </a:r>
          </a:p>
          <a:p>
            <a:r>
              <a:rPr lang="en-US" sz="1800" dirty="0"/>
              <a:t>co-authors: 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M. Babzien, M. </a:t>
            </a:r>
            <a:r>
              <a:rPr lang="fr-FR" sz="1800" dirty="0" err="1">
                <a:effectLst/>
                <a:ea typeface="Times New Roman" panose="02020603050405020304" pitchFamily="18" charset="0"/>
              </a:rPr>
              <a:t>Fedurin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, W. Li, M. N. Polyanskiy and M. A.  Palmer (ATF) 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ea typeface="Times New Roman" panose="02020603050405020304" pitchFamily="18" charset="0"/>
              </a:rPr>
              <a:t>		      N. </a:t>
            </a:r>
            <a:r>
              <a:rPr lang="en-GB" sz="1800" dirty="0" err="1">
                <a:effectLst/>
                <a:ea typeface="Times New Roman" panose="02020603050405020304" pitchFamily="18" charset="0"/>
              </a:rPr>
              <a:t>Vafai-Najafabadi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(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Stony Brook University)</a:t>
            </a:r>
          </a:p>
          <a:p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69700-AE9C-7344-9969-2EDD560B5FF6}"/>
              </a:ext>
            </a:extLst>
          </p:cNvPr>
          <p:cNvSpPr txBox="1"/>
          <p:nvPr/>
        </p:nvSpPr>
        <p:spPr>
          <a:xfrm>
            <a:off x="5757803" y="6211669"/>
            <a:ext cx="6434197" cy="646331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i="1" cap="none" spc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DE4154-540F-9152-94EF-81940D61F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838" y="2170625"/>
            <a:ext cx="11139714" cy="2001328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GB" sz="3600" b="1" kern="1600" cap="all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Fulfilling the mission of Brookhaven ATF as a Doe Flagship user facility in Accelerator Stewardship</a:t>
            </a:r>
            <a:endParaRPr lang="en-US" sz="3600" b="1" kern="1600" cap="all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0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1A4073-9984-4D87-AE3E-2467FE62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057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02198F5-964C-4E7A-8309-6735F564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952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35E3B-60DB-4A67-83EA-C584FC675055}"/>
              </a:ext>
            </a:extLst>
          </p:cNvPr>
          <p:cNvSpPr/>
          <p:nvPr/>
        </p:nvSpPr>
        <p:spPr>
          <a:xfrm>
            <a:off x="-219650" y="-158424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Can we do better than 2 picoseconds?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3480E-8D1D-4CA4-9FA2-0BAD1D0A69C6}"/>
              </a:ext>
            </a:extLst>
          </p:cNvPr>
          <p:cNvSpPr txBox="1"/>
          <p:nvPr/>
        </p:nvSpPr>
        <p:spPr>
          <a:xfrm>
            <a:off x="5255090" y="618111"/>
            <a:ext cx="498641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Strong, broadband seed pulse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69A4FE-45C5-4727-B8B8-90B5E3995179}"/>
              </a:ext>
            </a:extLst>
          </p:cNvPr>
          <p:cNvSpPr txBox="1"/>
          <p:nvPr/>
        </p:nvSpPr>
        <p:spPr>
          <a:xfrm>
            <a:off x="7319190" y="1827779"/>
            <a:ext cx="423454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Gain spectrum allows to amplify 500 fs pulses.   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However, bandwidth narrowing over &gt;12 decades of amplification brings the pulse to 2 ps.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Providing a several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seed pulse for the final amplifier allows productive use of two rotational bands bringing the output pulse to 500 fs.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Such broadband seed pulse can be produced by OPCPA or by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Raman conversion of a near-IR-pulse followed by a difference frequency generation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illustrated below.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See talk of William Li on ATF R&amp;D towards generating such seed pulses.	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48097-4FE9-4029-8568-1AEEE60B823A}"/>
              </a:ext>
            </a:extLst>
          </p:cNvPr>
          <p:cNvSpPr txBox="1"/>
          <p:nvPr/>
        </p:nvSpPr>
        <p:spPr>
          <a:xfrm>
            <a:off x="694404" y="652238"/>
            <a:ext cx="3362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Possible routes to </a:t>
            </a:r>
          </a:p>
          <a:p>
            <a:r>
              <a:rPr lang="en-US" sz="2400" b="1" dirty="0"/>
              <a:t>ultra-fast CO</a:t>
            </a:r>
            <a:r>
              <a:rPr lang="en-US" sz="2400" b="1" baseline="-25000" dirty="0"/>
              <a:t>2</a:t>
            </a:r>
            <a:r>
              <a:rPr lang="en-US" sz="2400" b="1" dirty="0"/>
              <a:t> lasers: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59503-74E3-4BBF-B88F-0B1F1AC29C56}"/>
              </a:ext>
            </a:extLst>
          </p:cNvPr>
          <p:cNvSpPr txBox="1"/>
          <p:nvPr/>
        </p:nvSpPr>
        <p:spPr>
          <a:xfrm>
            <a:off x="5255091" y="1169952"/>
            <a:ext cx="498641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post-compression (NLPC)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AED4A1-0190-FC17-B492-4BE2A1FDA622}"/>
              </a:ext>
            </a:extLst>
          </p:cNvPr>
          <p:cNvGrpSpPr/>
          <p:nvPr/>
        </p:nvGrpSpPr>
        <p:grpSpPr>
          <a:xfrm>
            <a:off x="1040991" y="2265737"/>
            <a:ext cx="6415722" cy="3816104"/>
            <a:chOff x="1541735" y="2265737"/>
            <a:chExt cx="5467970" cy="314621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106780-C151-462C-B345-38957168E726}"/>
                </a:ext>
              </a:extLst>
            </p:cNvPr>
            <p:cNvSpPr/>
            <p:nvPr/>
          </p:nvSpPr>
          <p:spPr>
            <a:xfrm>
              <a:off x="4224068" y="3858383"/>
              <a:ext cx="812235" cy="3811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AC84E75-0629-4BE0-B805-7D17457F088A}"/>
                </a:ext>
              </a:extLst>
            </p:cNvPr>
            <p:cNvSpPr/>
            <p:nvPr/>
          </p:nvSpPr>
          <p:spPr>
            <a:xfrm>
              <a:off x="1541735" y="3359170"/>
              <a:ext cx="416688" cy="3188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8829DE-7BC5-4BDF-88AF-5A0B602DF4E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11" t="43890" b="1"/>
            <a:stretch/>
          </p:blipFill>
          <p:spPr bwMode="auto">
            <a:xfrm>
              <a:off x="1795401" y="2265737"/>
              <a:ext cx="5214304" cy="31462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19BA69-2094-4593-AEA5-DBE8A77C437E}"/>
                </a:ext>
              </a:extLst>
            </p:cNvPr>
            <p:cNvSpPr/>
            <p:nvPr/>
          </p:nvSpPr>
          <p:spPr>
            <a:xfrm>
              <a:off x="4617771" y="4076428"/>
              <a:ext cx="621437" cy="266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500 fs</a:t>
              </a:r>
              <a:endParaRPr 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A537F69-A737-4C5C-869B-CF2D1324B92A}"/>
                </a:ext>
              </a:extLst>
            </p:cNvPr>
            <p:cNvSpPr/>
            <p:nvPr/>
          </p:nvSpPr>
          <p:spPr>
            <a:xfrm>
              <a:off x="5816259" y="3783954"/>
              <a:ext cx="1076239" cy="558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20 Tw</a:t>
              </a:r>
              <a:endParaRPr 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D0D708-71C1-42E2-832B-12CAC8F0E9CC}"/>
                </a:ext>
              </a:extLst>
            </p:cNvPr>
            <p:cNvSpPr/>
            <p:nvPr/>
          </p:nvSpPr>
          <p:spPr>
            <a:xfrm>
              <a:off x="5922790" y="2330198"/>
              <a:ext cx="969708" cy="558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5 Tw  </a:t>
              </a:r>
              <a:endParaRPr 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A6E508-E754-42C7-9DDF-EEAA3F8F335A}"/>
              </a:ext>
            </a:extLst>
          </p:cNvPr>
          <p:cNvSpPr/>
          <p:nvPr/>
        </p:nvSpPr>
        <p:spPr>
          <a:xfrm rot="21170044">
            <a:off x="3964268" y="855420"/>
            <a:ext cx="1278385" cy="1215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C1A2022-FD05-4768-9322-D5A166AA966E}"/>
              </a:ext>
            </a:extLst>
          </p:cNvPr>
          <p:cNvSpPr/>
          <p:nvPr/>
        </p:nvSpPr>
        <p:spPr>
          <a:xfrm rot="843704">
            <a:off x="3981098" y="1208233"/>
            <a:ext cx="1278385" cy="1215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7C4ED5C8-1A96-4070-A97C-95EE2E77D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98C98-543C-45D7-B881-95B33295C9A1}"/>
              </a:ext>
            </a:extLst>
          </p:cNvPr>
          <p:cNvSpPr txBox="1"/>
          <p:nvPr/>
        </p:nvSpPr>
        <p:spPr>
          <a:xfrm>
            <a:off x="347413" y="2678000"/>
            <a:ext cx="11943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Current: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Seed &lt;1 </a:t>
            </a:r>
            <a:r>
              <a:rPr lang="en-US" sz="1400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Regen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10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12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10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9EA49-3E05-4606-B0E7-14783CD28892}"/>
              </a:ext>
            </a:extLst>
          </p:cNvPr>
          <p:cNvSpPr txBox="1"/>
          <p:nvPr/>
        </p:nvSpPr>
        <p:spPr>
          <a:xfrm>
            <a:off x="347413" y="4359566"/>
            <a:ext cx="1194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Prospect: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Seed 5-10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mJ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10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1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1A4073-9984-4D87-AE3E-2467FE62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057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02198F5-964C-4E7A-8309-6735F564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952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35E3B-60DB-4A67-83EA-C584FC675055}"/>
              </a:ext>
            </a:extLst>
          </p:cNvPr>
          <p:cNvSpPr/>
          <p:nvPr/>
        </p:nvSpPr>
        <p:spPr>
          <a:xfrm>
            <a:off x="-219650" y="-158424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Can we do better than 2 picoseconds?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3480E-8D1D-4CA4-9FA2-0BAD1D0A69C6}"/>
              </a:ext>
            </a:extLst>
          </p:cNvPr>
          <p:cNvSpPr txBox="1"/>
          <p:nvPr/>
        </p:nvSpPr>
        <p:spPr>
          <a:xfrm>
            <a:off x="5255090" y="618111"/>
            <a:ext cx="498641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Strong, broadband seed pulse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48097-4FE9-4029-8568-1AEEE60B823A}"/>
              </a:ext>
            </a:extLst>
          </p:cNvPr>
          <p:cNvSpPr txBox="1"/>
          <p:nvPr/>
        </p:nvSpPr>
        <p:spPr>
          <a:xfrm>
            <a:off x="694404" y="652238"/>
            <a:ext cx="3362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Possible routes to </a:t>
            </a:r>
          </a:p>
          <a:p>
            <a:r>
              <a:rPr lang="en-US" sz="2400" b="1" dirty="0"/>
              <a:t>ultra-fast CO</a:t>
            </a:r>
            <a:r>
              <a:rPr lang="en-US" sz="2400" b="1" baseline="-25000" dirty="0"/>
              <a:t>2</a:t>
            </a:r>
            <a:r>
              <a:rPr lang="en-US" sz="2400" b="1" dirty="0"/>
              <a:t> lasers: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59503-74E3-4BBF-B88F-0B1F1AC29C56}"/>
              </a:ext>
            </a:extLst>
          </p:cNvPr>
          <p:cNvSpPr txBox="1"/>
          <p:nvPr/>
        </p:nvSpPr>
        <p:spPr>
          <a:xfrm>
            <a:off x="5255091" y="1169952"/>
            <a:ext cx="498641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post-compression (NLPC)</a:t>
            </a:r>
            <a:r>
              <a:rPr lang="en-US" sz="20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A6E508-E754-42C7-9DDF-EEAA3F8F335A}"/>
              </a:ext>
            </a:extLst>
          </p:cNvPr>
          <p:cNvSpPr/>
          <p:nvPr/>
        </p:nvSpPr>
        <p:spPr>
          <a:xfrm rot="21170044">
            <a:off x="3964268" y="855420"/>
            <a:ext cx="1278385" cy="1215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C1A2022-FD05-4768-9322-D5A166AA966E}"/>
              </a:ext>
            </a:extLst>
          </p:cNvPr>
          <p:cNvSpPr/>
          <p:nvPr/>
        </p:nvSpPr>
        <p:spPr>
          <a:xfrm rot="843704">
            <a:off x="3981098" y="1208233"/>
            <a:ext cx="1278385" cy="1215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987325-B674-4A6C-B3A4-49012E4A333C}"/>
              </a:ext>
            </a:extLst>
          </p:cNvPr>
          <p:cNvSpPr txBox="1"/>
          <p:nvPr/>
        </p:nvSpPr>
        <p:spPr>
          <a:xfrm>
            <a:off x="170520" y="1640474"/>
            <a:ext cx="1121693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Self-phase modulation due to Kerr effect in a nonlinear material results in a quasi-linear frequency chirp.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chirped pulse gets compressed in a material with a negative group dispersion.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E3C0C3-DB10-42B6-ACA2-E72EFF5D8EFD}"/>
                  </a:ext>
                </a:extLst>
              </p:cNvPr>
              <p:cNvSpPr/>
              <p:nvPr/>
            </p:nvSpPr>
            <p:spPr>
              <a:xfrm>
                <a:off x="2375749" y="5720664"/>
                <a:ext cx="2647520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E3C0C3-DB10-42B6-ACA2-E72EFF5D8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49" y="5720664"/>
                <a:ext cx="2647520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6C9D57B5-0C6E-421C-A110-787156B51D11}"/>
              </a:ext>
            </a:extLst>
          </p:cNvPr>
          <p:cNvGrpSpPr/>
          <p:nvPr/>
        </p:nvGrpSpPr>
        <p:grpSpPr>
          <a:xfrm>
            <a:off x="1218392" y="3092530"/>
            <a:ext cx="4325046" cy="2382593"/>
            <a:chOff x="90743" y="375004"/>
            <a:chExt cx="4325046" cy="238259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E161B1-4816-4065-AA9C-861C0789ED0F}"/>
                </a:ext>
              </a:extLst>
            </p:cNvPr>
            <p:cNvGrpSpPr/>
            <p:nvPr/>
          </p:nvGrpSpPr>
          <p:grpSpPr>
            <a:xfrm>
              <a:off x="90743" y="375004"/>
              <a:ext cx="4325046" cy="2382593"/>
              <a:chOff x="42911" y="4376520"/>
              <a:chExt cx="4325046" cy="238259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979FBF9-96B0-4A5A-B0D4-F599D353F5D4}"/>
                  </a:ext>
                </a:extLst>
              </p:cNvPr>
              <p:cNvSpPr/>
              <p:nvPr/>
            </p:nvSpPr>
            <p:spPr>
              <a:xfrm>
                <a:off x="311497" y="4376520"/>
                <a:ext cx="4056460" cy="2382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919E45D5-FE86-40D9-B562-A3ECBF3E8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16940" y="4846203"/>
                <a:ext cx="2668901" cy="1779266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CA80522-2F9D-4BC2-B58C-21B721AF4521}"/>
                  </a:ext>
                </a:extLst>
              </p:cNvPr>
              <p:cNvSpPr txBox="1"/>
              <p:nvPr/>
            </p:nvSpPr>
            <p:spPr>
              <a:xfrm>
                <a:off x="1615079" y="4411461"/>
                <a:ext cx="17908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/>
                  <a:t>n(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t</a:t>
                </a:r>
                <a:r>
                  <a:rPr lang="en-US" sz="2000" i="1" dirty="0"/>
                  <a:t>) = n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 + n</a:t>
                </a:r>
                <a:r>
                  <a:rPr lang="en-US" sz="2000" i="1" baseline="-25000" dirty="0"/>
                  <a:t>2</a:t>
                </a:r>
                <a:r>
                  <a:rPr lang="en-US" sz="2000" i="1" dirty="0"/>
                  <a:t>I(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t</a:t>
                </a:r>
                <a:r>
                  <a:rPr lang="en-US" sz="2000" i="1" dirty="0"/>
                  <a:t>)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344361-7EAB-4131-878B-C177263697FE}"/>
                  </a:ext>
                </a:extLst>
              </p:cNvPr>
              <p:cNvSpPr txBox="1"/>
              <p:nvPr/>
            </p:nvSpPr>
            <p:spPr>
              <a:xfrm>
                <a:off x="42911" y="4875214"/>
                <a:ext cx="159782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Self-phase</a:t>
                </a:r>
                <a:br>
                  <a:rPr lang="en-US" sz="2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sz="2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modulation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DFA5D3-93B3-4F75-8EC8-4E240D40F97E}"/>
                </a:ext>
              </a:extLst>
            </p:cNvPr>
            <p:cNvCxnSpPr/>
            <p:nvPr/>
          </p:nvCxnSpPr>
          <p:spPr>
            <a:xfrm flipH="1">
              <a:off x="1428206" y="1769156"/>
              <a:ext cx="12540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63A002-2401-4D2E-92C7-292B296B29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6915" y="2539865"/>
              <a:ext cx="18810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52ED15E-8C02-4D14-A334-E68F46FE80AE}"/>
                </a:ext>
              </a:extLst>
            </p:cNvPr>
            <p:cNvCxnSpPr>
              <a:cxnSpLocks/>
            </p:cNvCxnSpPr>
            <p:nvPr/>
          </p:nvCxnSpPr>
          <p:spPr>
            <a:xfrm>
              <a:off x="1550126" y="1769156"/>
              <a:ext cx="0" cy="7707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F20EF39-B426-46EA-B2C9-80FA407953F9}"/>
                    </a:ext>
                  </a:extLst>
                </p:cNvPr>
                <p:cNvSpPr/>
                <p:nvPr/>
              </p:nvSpPr>
              <p:spPr>
                <a:xfrm>
                  <a:off x="557546" y="1899874"/>
                  <a:ext cx="92063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F20EF39-B426-46EA-B2C9-80FA407953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46" y="1899874"/>
                  <a:ext cx="92063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5DA8D7-7543-4D0D-9FAD-E386711ABED4}"/>
              </a:ext>
            </a:extLst>
          </p:cNvPr>
          <p:cNvGrpSpPr/>
          <p:nvPr/>
        </p:nvGrpSpPr>
        <p:grpSpPr>
          <a:xfrm>
            <a:off x="5969556" y="2626277"/>
            <a:ext cx="4399754" cy="2836752"/>
            <a:chOff x="249785" y="3628757"/>
            <a:chExt cx="4399754" cy="283675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E0C9B9-86AE-45B7-ABFE-CB48C7B8DD76}"/>
                </a:ext>
              </a:extLst>
            </p:cNvPr>
            <p:cNvGrpSpPr/>
            <p:nvPr/>
          </p:nvGrpSpPr>
          <p:grpSpPr>
            <a:xfrm>
              <a:off x="249785" y="4082916"/>
              <a:ext cx="4399754" cy="2382593"/>
              <a:chOff x="-31797" y="4376520"/>
              <a:chExt cx="4399754" cy="2382593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900980B-F379-48EA-A04B-DA6D6687BBFE}"/>
                  </a:ext>
                </a:extLst>
              </p:cNvPr>
              <p:cNvSpPr/>
              <p:nvPr/>
            </p:nvSpPr>
            <p:spPr>
              <a:xfrm>
                <a:off x="311497" y="4376520"/>
                <a:ext cx="4056460" cy="23825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A4BC42AC-9D77-4EB9-80DB-8A92E749D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16940" y="4846203"/>
                <a:ext cx="2668901" cy="1779266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A117D59-FAD3-467C-AB7F-A3A7816F6014}"/>
                  </a:ext>
                </a:extLst>
              </p:cNvPr>
              <p:cNvSpPr txBox="1"/>
              <p:nvPr/>
            </p:nvSpPr>
            <p:spPr>
              <a:xfrm>
                <a:off x="-31797" y="4883296"/>
                <a:ext cx="170496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Dispersive compression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6D66132-E4DE-47D2-A4F4-BC2406198DB7}"/>
                    </a:ext>
                  </a:extLst>
                </p:cNvPr>
                <p:cNvSpPr/>
                <p:nvPr/>
              </p:nvSpPr>
              <p:spPr>
                <a:xfrm>
                  <a:off x="760453" y="4127658"/>
                  <a:ext cx="24180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𝐺𝑉𝐷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6D66132-E4DE-47D2-A4F4-BC2406198D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453" y="4127658"/>
                  <a:ext cx="241803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8F6D99-2B06-497A-9486-7E10459915E1}"/>
                </a:ext>
              </a:extLst>
            </p:cNvPr>
            <p:cNvCxnSpPr/>
            <p:nvPr/>
          </p:nvCxnSpPr>
          <p:spPr>
            <a:xfrm>
              <a:off x="2732247" y="4943635"/>
              <a:ext cx="376441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D84CD6C-9F04-4C26-B6C2-EB4B05D809A6}"/>
                </a:ext>
              </a:extLst>
            </p:cNvPr>
            <p:cNvCxnSpPr/>
            <p:nvPr/>
          </p:nvCxnSpPr>
          <p:spPr>
            <a:xfrm>
              <a:off x="2628547" y="5429046"/>
              <a:ext cx="376441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4ECEBF4-EF4D-4AD6-9CC5-C34DC7A73E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9969" y="6343959"/>
              <a:ext cx="376441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132139B-8476-4D9E-835D-525CA0145E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4107" y="4943635"/>
              <a:ext cx="376441" cy="0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768EE7-ECDC-4AFE-B16F-E3C8B29F5B47}"/>
                </a:ext>
              </a:extLst>
            </p:cNvPr>
            <p:cNvGrpSpPr/>
            <p:nvPr/>
          </p:nvGrpSpPr>
          <p:grpSpPr>
            <a:xfrm>
              <a:off x="3033500" y="3628757"/>
              <a:ext cx="358823" cy="1742445"/>
              <a:chOff x="6422387" y="1132113"/>
              <a:chExt cx="1830144" cy="4942213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967F3D9-C05C-4AE4-AA72-782BC6FE50CC}"/>
                  </a:ext>
                </a:extLst>
              </p:cNvPr>
              <p:cNvSpPr/>
              <p:nvPr/>
            </p:nvSpPr>
            <p:spPr>
              <a:xfrm>
                <a:off x="6422387" y="1132113"/>
                <a:ext cx="1019674" cy="4942213"/>
              </a:xfrm>
              <a:custGeom>
                <a:avLst/>
                <a:gdLst>
                  <a:gd name="connsiteX0" fmla="*/ 0 w 1019674"/>
                  <a:gd name="connsiteY0" fmla="*/ 5033555 h 5046647"/>
                  <a:gd name="connsiteX1" fmla="*/ 330925 w 1019674"/>
                  <a:gd name="connsiteY1" fmla="*/ 5042263 h 5046647"/>
                  <a:gd name="connsiteX2" fmla="*/ 391885 w 1019674"/>
                  <a:gd name="connsiteY2" fmla="*/ 4972595 h 5046647"/>
                  <a:gd name="connsiteX3" fmla="*/ 391885 w 1019674"/>
                  <a:gd name="connsiteY3" fmla="*/ 4972595 h 5046647"/>
                  <a:gd name="connsiteX4" fmla="*/ 452845 w 1019674"/>
                  <a:gd name="connsiteY4" fmla="*/ 4772297 h 5046647"/>
                  <a:gd name="connsiteX5" fmla="*/ 522514 w 1019674"/>
                  <a:gd name="connsiteY5" fmla="*/ 4476206 h 5046647"/>
                  <a:gd name="connsiteX6" fmla="*/ 592182 w 1019674"/>
                  <a:gd name="connsiteY6" fmla="*/ 3979817 h 5046647"/>
                  <a:gd name="connsiteX7" fmla="*/ 679268 w 1019674"/>
                  <a:gd name="connsiteY7" fmla="*/ 3169920 h 5046647"/>
                  <a:gd name="connsiteX8" fmla="*/ 740228 w 1019674"/>
                  <a:gd name="connsiteY8" fmla="*/ 2394857 h 5046647"/>
                  <a:gd name="connsiteX9" fmla="*/ 783771 w 1019674"/>
                  <a:gd name="connsiteY9" fmla="*/ 1776549 h 5046647"/>
                  <a:gd name="connsiteX10" fmla="*/ 827314 w 1019674"/>
                  <a:gd name="connsiteY10" fmla="*/ 1219200 h 5046647"/>
                  <a:gd name="connsiteX11" fmla="*/ 862148 w 1019674"/>
                  <a:gd name="connsiteY11" fmla="*/ 792480 h 5046647"/>
                  <a:gd name="connsiteX12" fmla="*/ 914400 w 1019674"/>
                  <a:gd name="connsiteY12" fmla="*/ 391886 h 5046647"/>
                  <a:gd name="connsiteX13" fmla="*/ 940525 w 1019674"/>
                  <a:gd name="connsiteY13" fmla="*/ 174172 h 5046647"/>
                  <a:gd name="connsiteX14" fmla="*/ 966651 w 1019674"/>
                  <a:gd name="connsiteY14" fmla="*/ 69669 h 5046647"/>
                  <a:gd name="connsiteX15" fmla="*/ 992777 w 1019674"/>
                  <a:gd name="connsiteY15" fmla="*/ 8709 h 5046647"/>
                  <a:gd name="connsiteX16" fmla="*/ 1018902 w 1019674"/>
                  <a:gd name="connsiteY16" fmla="*/ 17417 h 5046647"/>
                  <a:gd name="connsiteX17" fmla="*/ 1010194 w 1019674"/>
                  <a:gd name="connsiteY17" fmla="*/ 0 h 504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9674" h="5046647">
                    <a:moveTo>
                      <a:pt x="0" y="5033555"/>
                    </a:moveTo>
                    <a:cubicBezTo>
                      <a:pt x="132805" y="5042989"/>
                      <a:pt x="265611" y="5052423"/>
                      <a:pt x="330925" y="5042263"/>
                    </a:cubicBezTo>
                    <a:cubicBezTo>
                      <a:pt x="396239" y="5032103"/>
                      <a:pt x="391885" y="4972595"/>
                      <a:pt x="391885" y="4972595"/>
                    </a:cubicBezTo>
                    <a:lnTo>
                      <a:pt x="391885" y="4972595"/>
                    </a:lnTo>
                    <a:cubicBezTo>
                      <a:pt x="402045" y="4939212"/>
                      <a:pt x="431074" y="4855028"/>
                      <a:pt x="452845" y="4772297"/>
                    </a:cubicBezTo>
                    <a:cubicBezTo>
                      <a:pt x="474617" y="4689565"/>
                      <a:pt x="499291" y="4608286"/>
                      <a:pt x="522514" y="4476206"/>
                    </a:cubicBezTo>
                    <a:cubicBezTo>
                      <a:pt x="545737" y="4344126"/>
                      <a:pt x="566056" y="4197531"/>
                      <a:pt x="592182" y="3979817"/>
                    </a:cubicBezTo>
                    <a:cubicBezTo>
                      <a:pt x="618308" y="3762103"/>
                      <a:pt x="654594" y="3434080"/>
                      <a:pt x="679268" y="3169920"/>
                    </a:cubicBezTo>
                    <a:cubicBezTo>
                      <a:pt x="703942" y="2905760"/>
                      <a:pt x="722811" y="2627085"/>
                      <a:pt x="740228" y="2394857"/>
                    </a:cubicBezTo>
                    <a:cubicBezTo>
                      <a:pt x="757645" y="2162628"/>
                      <a:pt x="769257" y="1972492"/>
                      <a:pt x="783771" y="1776549"/>
                    </a:cubicBezTo>
                    <a:cubicBezTo>
                      <a:pt x="798285" y="1580606"/>
                      <a:pt x="814251" y="1383211"/>
                      <a:pt x="827314" y="1219200"/>
                    </a:cubicBezTo>
                    <a:cubicBezTo>
                      <a:pt x="840377" y="1055189"/>
                      <a:pt x="847634" y="930366"/>
                      <a:pt x="862148" y="792480"/>
                    </a:cubicBezTo>
                    <a:cubicBezTo>
                      <a:pt x="876662" y="654594"/>
                      <a:pt x="901337" y="494937"/>
                      <a:pt x="914400" y="391886"/>
                    </a:cubicBezTo>
                    <a:cubicBezTo>
                      <a:pt x="927463" y="288835"/>
                      <a:pt x="931817" y="227875"/>
                      <a:pt x="940525" y="174172"/>
                    </a:cubicBezTo>
                    <a:cubicBezTo>
                      <a:pt x="949233" y="120469"/>
                      <a:pt x="957942" y="97246"/>
                      <a:pt x="966651" y="69669"/>
                    </a:cubicBezTo>
                    <a:cubicBezTo>
                      <a:pt x="975360" y="42092"/>
                      <a:pt x="992777" y="8709"/>
                      <a:pt x="992777" y="8709"/>
                    </a:cubicBezTo>
                    <a:cubicBezTo>
                      <a:pt x="1001485" y="0"/>
                      <a:pt x="1015999" y="18868"/>
                      <a:pt x="1018902" y="17417"/>
                    </a:cubicBezTo>
                    <a:cubicBezTo>
                      <a:pt x="1021805" y="15966"/>
                      <a:pt x="1015999" y="7983"/>
                      <a:pt x="1010194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C713DA5-9A9D-4204-9C39-A45CB6C7EEA9}"/>
                  </a:ext>
                </a:extLst>
              </p:cNvPr>
              <p:cNvSpPr/>
              <p:nvPr/>
            </p:nvSpPr>
            <p:spPr>
              <a:xfrm flipH="1">
                <a:off x="7338206" y="1132113"/>
                <a:ext cx="914325" cy="4942213"/>
              </a:xfrm>
              <a:custGeom>
                <a:avLst/>
                <a:gdLst>
                  <a:gd name="connsiteX0" fmla="*/ 0 w 1019674"/>
                  <a:gd name="connsiteY0" fmla="*/ 5033555 h 5046647"/>
                  <a:gd name="connsiteX1" fmla="*/ 330925 w 1019674"/>
                  <a:gd name="connsiteY1" fmla="*/ 5042263 h 5046647"/>
                  <a:gd name="connsiteX2" fmla="*/ 391885 w 1019674"/>
                  <a:gd name="connsiteY2" fmla="*/ 4972595 h 5046647"/>
                  <a:gd name="connsiteX3" fmla="*/ 391885 w 1019674"/>
                  <a:gd name="connsiteY3" fmla="*/ 4972595 h 5046647"/>
                  <a:gd name="connsiteX4" fmla="*/ 452845 w 1019674"/>
                  <a:gd name="connsiteY4" fmla="*/ 4772297 h 5046647"/>
                  <a:gd name="connsiteX5" fmla="*/ 522514 w 1019674"/>
                  <a:gd name="connsiteY5" fmla="*/ 4476206 h 5046647"/>
                  <a:gd name="connsiteX6" fmla="*/ 592182 w 1019674"/>
                  <a:gd name="connsiteY6" fmla="*/ 3979817 h 5046647"/>
                  <a:gd name="connsiteX7" fmla="*/ 679268 w 1019674"/>
                  <a:gd name="connsiteY7" fmla="*/ 3169920 h 5046647"/>
                  <a:gd name="connsiteX8" fmla="*/ 740228 w 1019674"/>
                  <a:gd name="connsiteY8" fmla="*/ 2394857 h 5046647"/>
                  <a:gd name="connsiteX9" fmla="*/ 783771 w 1019674"/>
                  <a:gd name="connsiteY9" fmla="*/ 1776549 h 5046647"/>
                  <a:gd name="connsiteX10" fmla="*/ 827314 w 1019674"/>
                  <a:gd name="connsiteY10" fmla="*/ 1219200 h 5046647"/>
                  <a:gd name="connsiteX11" fmla="*/ 862148 w 1019674"/>
                  <a:gd name="connsiteY11" fmla="*/ 792480 h 5046647"/>
                  <a:gd name="connsiteX12" fmla="*/ 914400 w 1019674"/>
                  <a:gd name="connsiteY12" fmla="*/ 391886 h 5046647"/>
                  <a:gd name="connsiteX13" fmla="*/ 940525 w 1019674"/>
                  <a:gd name="connsiteY13" fmla="*/ 174172 h 5046647"/>
                  <a:gd name="connsiteX14" fmla="*/ 966651 w 1019674"/>
                  <a:gd name="connsiteY14" fmla="*/ 69669 h 5046647"/>
                  <a:gd name="connsiteX15" fmla="*/ 992777 w 1019674"/>
                  <a:gd name="connsiteY15" fmla="*/ 8709 h 5046647"/>
                  <a:gd name="connsiteX16" fmla="*/ 1018902 w 1019674"/>
                  <a:gd name="connsiteY16" fmla="*/ 17417 h 5046647"/>
                  <a:gd name="connsiteX17" fmla="*/ 1010194 w 1019674"/>
                  <a:gd name="connsiteY17" fmla="*/ 0 h 504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9674" h="5046647">
                    <a:moveTo>
                      <a:pt x="0" y="5033555"/>
                    </a:moveTo>
                    <a:cubicBezTo>
                      <a:pt x="132805" y="5042989"/>
                      <a:pt x="265611" y="5052423"/>
                      <a:pt x="330925" y="5042263"/>
                    </a:cubicBezTo>
                    <a:cubicBezTo>
                      <a:pt x="396239" y="5032103"/>
                      <a:pt x="391885" y="4972595"/>
                      <a:pt x="391885" y="4972595"/>
                    </a:cubicBezTo>
                    <a:lnTo>
                      <a:pt x="391885" y="4972595"/>
                    </a:lnTo>
                    <a:cubicBezTo>
                      <a:pt x="402045" y="4939212"/>
                      <a:pt x="431074" y="4855028"/>
                      <a:pt x="452845" y="4772297"/>
                    </a:cubicBezTo>
                    <a:cubicBezTo>
                      <a:pt x="474617" y="4689565"/>
                      <a:pt x="499291" y="4608286"/>
                      <a:pt x="522514" y="4476206"/>
                    </a:cubicBezTo>
                    <a:cubicBezTo>
                      <a:pt x="545737" y="4344126"/>
                      <a:pt x="566056" y="4197531"/>
                      <a:pt x="592182" y="3979817"/>
                    </a:cubicBezTo>
                    <a:cubicBezTo>
                      <a:pt x="618308" y="3762103"/>
                      <a:pt x="654594" y="3434080"/>
                      <a:pt x="679268" y="3169920"/>
                    </a:cubicBezTo>
                    <a:cubicBezTo>
                      <a:pt x="703942" y="2905760"/>
                      <a:pt x="722811" y="2627085"/>
                      <a:pt x="740228" y="2394857"/>
                    </a:cubicBezTo>
                    <a:cubicBezTo>
                      <a:pt x="757645" y="2162628"/>
                      <a:pt x="769257" y="1972492"/>
                      <a:pt x="783771" y="1776549"/>
                    </a:cubicBezTo>
                    <a:cubicBezTo>
                      <a:pt x="798285" y="1580606"/>
                      <a:pt x="814251" y="1383211"/>
                      <a:pt x="827314" y="1219200"/>
                    </a:cubicBezTo>
                    <a:cubicBezTo>
                      <a:pt x="840377" y="1055189"/>
                      <a:pt x="847634" y="930366"/>
                      <a:pt x="862148" y="792480"/>
                    </a:cubicBezTo>
                    <a:cubicBezTo>
                      <a:pt x="876662" y="654594"/>
                      <a:pt x="901337" y="494937"/>
                      <a:pt x="914400" y="391886"/>
                    </a:cubicBezTo>
                    <a:cubicBezTo>
                      <a:pt x="927463" y="288835"/>
                      <a:pt x="931817" y="227875"/>
                      <a:pt x="940525" y="174172"/>
                    </a:cubicBezTo>
                    <a:cubicBezTo>
                      <a:pt x="949233" y="120469"/>
                      <a:pt x="957942" y="97246"/>
                      <a:pt x="966651" y="69669"/>
                    </a:cubicBezTo>
                    <a:cubicBezTo>
                      <a:pt x="975360" y="42092"/>
                      <a:pt x="992777" y="8709"/>
                      <a:pt x="992777" y="8709"/>
                    </a:cubicBezTo>
                    <a:cubicBezTo>
                      <a:pt x="1001485" y="0"/>
                      <a:pt x="1015999" y="18868"/>
                      <a:pt x="1018902" y="17417"/>
                    </a:cubicBezTo>
                    <a:cubicBezTo>
                      <a:pt x="1021805" y="15966"/>
                      <a:pt x="1015999" y="7983"/>
                      <a:pt x="1010194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3879DC9-84B5-4126-A7CF-77D4BD6CA597}"/>
              </a:ext>
            </a:extLst>
          </p:cNvPr>
          <p:cNvSpPr/>
          <p:nvPr/>
        </p:nvSpPr>
        <p:spPr>
          <a:xfrm>
            <a:off x="4192556" y="5759531"/>
            <a:ext cx="843378" cy="470833"/>
          </a:xfrm>
          <a:custGeom>
            <a:avLst/>
            <a:gdLst>
              <a:gd name="connsiteX0" fmla="*/ 798990 w 843378"/>
              <a:gd name="connsiteY0" fmla="*/ 44389 h 470833"/>
              <a:gd name="connsiteX1" fmla="*/ 754602 w 843378"/>
              <a:gd name="connsiteY1" fmla="*/ 26633 h 470833"/>
              <a:gd name="connsiteX2" fmla="*/ 683580 w 843378"/>
              <a:gd name="connsiteY2" fmla="*/ 17756 h 470833"/>
              <a:gd name="connsiteX3" fmla="*/ 594804 w 843378"/>
              <a:gd name="connsiteY3" fmla="*/ 0 h 470833"/>
              <a:gd name="connsiteX4" fmla="*/ 435006 w 843378"/>
              <a:gd name="connsiteY4" fmla="*/ 8878 h 470833"/>
              <a:gd name="connsiteX5" fmla="*/ 355107 w 843378"/>
              <a:gd name="connsiteY5" fmla="*/ 35511 h 470833"/>
              <a:gd name="connsiteX6" fmla="*/ 230819 w 843378"/>
              <a:gd name="connsiteY6" fmla="*/ 88777 h 470833"/>
              <a:gd name="connsiteX7" fmla="*/ 204186 w 843378"/>
              <a:gd name="connsiteY7" fmla="*/ 97655 h 470833"/>
              <a:gd name="connsiteX8" fmla="*/ 142042 w 843378"/>
              <a:gd name="connsiteY8" fmla="*/ 115410 h 470833"/>
              <a:gd name="connsiteX9" fmla="*/ 44388 w 843378"/>
              <a:gd name="connsiteY9" fmla="*/ 159798 h 470833"/>
              <a:gd name="connsiteX10" fmla="*/ 17755 w 843378"/>
              <a:gd name="connsiteY10" fmla="*/ 195309 h 470833"/>
              <a:gd name="connsiteX11" fmla="*/ 0 w 843378"/>
              <a:gd name="connsiteY11" fmla="*/ 292963 h 470833"/>
              <a:gd name="connsiteX12" fmla="*/ 8877 w 843378"/>
              <a:gd name="connsiteY12" fmla="*/ 443884 h 470833"/>
              <a:gd name="connsiteX13" fmla="*/ 53266 w 843378"/>
              <a:gd name="connsiteY13" fmla="*/ 470517 h 470833"/>
              <a:gd name="connsiteX14" fmla="*/ 408373 w 843378"/>
              <a:gd name="connsiteY14" fmla="*/ 452761 h 470833"/>
              <a:gd name="connsiteX15" fmla="*/ 470516 w 843378"/>
              <a:gd name="connsiteY15" fmla="*/ 417251 h 470833"/>
              <a:gd name="connsiteX16" fmla="*/ 523782 w 843378"/>
              <a:gd name="connsiteY16" fmla="*/ 390618 h 470833"/>
              <a:gd name="connsiteX17" fmla="*/ 577048 w 843378"/>
              <a:gd name="connsiteY17" fmla="*/ 355107 h 470833"/>
              <a:gd name="connsiteX18" fmla="*/ 710213 w 843378"/>
              <a:gd name="connsiteY18" fmla="*/ 301841 h 470833"/>
              <a:gd name="connsiteX19" fmla="*/ 772357 w 843378"/>
              <a:gd name="connsiteY19" fmla="*/ 257453 h 470833"/>
              <a:gd name="connsiteX20" fmla="*/ 816745 w 843378"/>
              <a:gd name="connsiteY20" fmla="*/ 213064 h 470833"/>
              <a:gd name="connsiteX21" fmla="*/ 825623 w 843378"/>
              <a:gd name="connsiteY21" fmla="*/ 186431 h 470833"/>
              <a:gd name="connsiteX22" fmla="*/ 843378 w 843378"/>
              <a:gd name="connsiteY22" fmla="*/ 106532 h 470833"/>
              <a:gd name="connsiteX23" fmla="*/ 816745 w 843378"/>
              <a:gd name="connsiteY23" fmla="*/ 71022 h 470833"/>
              <a:gd name="connsiteX24" fmla="*/ 790112 w 843378"/>
              <a:gd name="connsiteY24" fmla="*/ 62144 h 470833"/>
              <a:gd name="connsiteX25" fmla="*/ 683580 w 843378"/>
              <a:gd name="connsiteY25" fmla="*/ 71022 h 47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43378" h="470833">
                <a:moveTo>
                  <a:pt x="798990" y="44389"/>
                </a:moveTo>
                <a:cubicBezTo>
                  <a:pt x="784194" y="38470"/>
                  <a:pt x="770130" y="30216"/>
                  <a:pt x="754602" y="26633"/>
                </a:cubicBezTo>
                <a:cubicBezTo>
                  <a:pt x="731355" y="21268"/>
                  <a:pt x="707198" y="21130"/>
                  <a:pt x="683580" y="17756"/>
                </a:cubicBezTo>
                <a:cubicBezTo>
                  <a:pt x="632794" y="10501"/>
                  <a:pt x="637938" y="10784"/>
                  <a:pt x="594804" y="0"/>
                </a:cubicBezTo>
                <a:cubicBezTo>
                  <a:pt x="541538" y="2959"/>
                  <a:pt x="488135" y="4048"/>
                  <a:pt x="435006" y="8878"/>
                </a:cubicBezTo>
                <a:cubicBezTo>
                  <a:pt x="407628" y="11367"/>
                  <a:pt x="380010" y="26617"/>
                  <a:pt x="355107" y="35511"/>
                </a:cubicBezTo>
                <a:cubicBezTo>
                  <a:pt x="164833" y="103466"/>
                  <a:pt x="357061" y="25656"/>
                  <a:pt x="230819" y="88777"/>
                </a:cubicBezTo>
                <a:cubicBezTo>
                  <a:pt x="222449" y="92962"/>
                  <a:pt x="213184" y="95084"/>
                  <a:pt x="204186" y="97655"/>
                </a:cubicBezTo>
                <a:cubicBezTo>
                  <a:pt x="185923" y="102873"/>
                  <a:pt x="160059" y="107220"/>
                  <a:pt x="142042" y="115410"/>
                </a:cubicBezTo>
                <a:cubicBezTo>
                  <a:pt x="32889" y="165026"/>
                  <a:pt x="106654" y="139044"/>
                  <a:pt x="44388" y="159798"/>
                </a:cubicBezTo>
                <a:cubicBezTo>
                  <a:pt x="35510" y="171635"/>
                  <a:pt x="25096" y="182462"/>
                  <a:pt x="17755" y="195309"/>
                </a:cubicBezTo>
                <a:cubicBezTo>
                  <a:pt x="4616" y="218302"/>
                  <a:pt x="1665" y="279641"/>
                  <a:pt x="0" y="292963"/>
                </a:cubicBezTo>
                <a:cubicBezTo>
                  <a:pt x="2959" y="343270"/>
                  <a:pt x="-5604" y="395615"/>
                  <a:pt x="8877" y="443884"/>
                </a:cubicBezTo>
                <a:cubicBezTo>
                  <a:pt x="13835" y="460412"/>
                  <a:pt x="36015" y="470134"/>
                  <a:pt x="53266" y="470517"/>
                </a:cubicBezTo>
                <a:cubicBezTo>
                  <a:pt x="171754" y="473150"/>
                  <a:pt x="290004" y="458680"/>
                  <a:pt x="408373" y="452761"/>
                </a:cubicBezTo>
                <a:cubicBezTo>
                  <a:pt x="483475" y="433987"/>
                  <a:pt x="407048" y="459563"/>
                  <a:pt x="470516" y="417251"/>
                </a:cubicBezTo>
                <a:cubicBezTo>
                  <a:pt x="487033" y="406240"/>
                  <a:pt x="506635" y="400620"/>
                  <a:pt x="523782" y="390618"/>
                </a:cubicBezTo>
                <a:cubicBezTo>
                  <a:pt x="542214" y="379866"/>
                  <a:pt x="557962" y="364650"/>
                  <a:pt x="577048" y="355107"/>
                </a:cubicBezTo>
                <a:cubicBezTo>
                  <a:pt x="634627" y="326318"/>
                  <a:pt x="661094" y="318215"/>
                  <a:pt x="710213" y="301841"/>
                </a:cubicBezTo>
                <a:cubicBezTo>
                  <a:pt x="730928" y="287045"/>
                  <a:pt x="752801" y="273750"/>
                  <a:pt x="772357" y="257453"/>
                </a:cubicBezTo>
                <a:cubicBezTo>
                  <a:pt x="788432" y="244057"/>
                  <a:pt x="816745" y="213064"/>
                  <a:pt x="816745" y="213064"/>
                </a:cubicBezTo>
                <a:cubicBezTo>
                  <a:pt x="819704" y="204186"/>
                  <a:pt x="823052" y="195429"/>
                  <a:pt x="825623" y="186431"/>
                </a:cubicBezTo>
                <a:cubicBezTo>
                  <a:pt x="833984" y="157170"/>
                  <a:pt x="837274" y="137053"/>
                  <a:pt x="843378" y="106532"/>
                </a:cubicBezTo>
                <a:cubicBezTo>
                  <a:pt x="834500" y="94695"/>
                  <a:pt x="828112" y="80494"/>
                  <a:pt x="816745" y="71022"/>
                </a:cubicBezTo>
                <a:cubicBezTo>
                  <a:pt x="809556" y="65031"/>
                  <a:pt x="799470" y="62144"/>
                  <a:pt x="790112" y="62144"/>
                </a:cubicBezTo>
                <a:cubicBezTo>
                  <a:pt x="754478" y="62144"/>
                  <a:pt x="719091" y="68063"/>
                  <a:pt x="683580" y="71022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79815-08A7-4233-9E37-EDDEAC7E9FAF}"/>
                  </a:ext>
                </a:extLst>
              </p:cNvPr>
              <p:cNvSpPr txBox="1"/>
              <p:nvPr/>
            </p:nvSpPr>
            <p:spPr>
              <a:xfrm>
                <a:off x="5001875" y="5726984"/>
                <a:ext cx="541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=</a:t>
                </a:r>
                <a:r>
                  <a:rPr lang="en-US" b="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79815-08A7-4233-9E37-EDDEAC7E9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875" y="5726984"/>
                <a:ext cx="541943" cy="369332"/>
              </a:xfrm>
              <a:prstGeom prst="rect">
                <a:avLst/>
              </a:prstGeom>
              <a:blipFill>
                <a:blip r:embed="rId8"/>
                <a:stretch>
                  <a:fillRect l="-1022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DD36311-49A9-4BBB-A48C-7731E52F4BC6}"/>
                  </a:ext>
                </a:extLst>
              </p:cNvPr>
              <p:cNvSpPr/>
              <p:nvPr/>
            </p:nvSpPr>
            <p:spPr>
              <a:xfrm>
                <a:off x="6172197" y="5572847"/>
                <a:ext cx="342273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DD36311-49A9-4BBB-A48C-7731E52F4B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197" y="5572847"/>
                <a:ext cx="3422732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Slide Number Placeholder 3">
            <a:extLst>
              <a:ext uri="{FF2B5EF4-FFF2-40B4-BE49-F238E27FC236}">
                <a16:creationId xmlns:a16="http://schemas.microsoft.com/office/drawing/2014/main" id="{8850E21B-D373-4343-8412-00789622C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3EDB01-27A1-4CC7-83A3-06375F840FE5}"/>
              </a:ext>
            </a:extLst>
          </p:cNvPr>
          <p:cNvGrpSpPr/>
          <p:nvPr/>
        </p:nvGrpSpPr>
        <p:grpSpPr>
          <a:xfrm>
            <a:off x="7839232" y="4166647"/>
            <a:ext cx="1002916" cy="218968"/>
            <a:chOff x="7858086" y="4166647"/>
            <a:chExt cx="1002916" cy="218968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DE8B87-CFC4-4E66-BD3D-F744021E17FE}"/>
                </a:ext>
              </a:extLst>
            </p:cNvPr>
            <p:cNvSpPr/>
            <p:nvPr/>
          </p:nvSpPr>
          <p:spPr>
            <a:xfrm>
              <a:off x="7858086" y="4166647"/>
              <a:ext cx="721047" cy="218968"/>
            </a:xfrm>
            <a:custGeom>
              <a:avLst/>
              <a:gdLst>
                <a:gd name="connsiteX0" fmla="*/ 0 w 1019674"/>
                <a:gd name="connsiteY0" fmla="*/ 5033555 h 5046647"/>
                <a:gd name="connsiteX1" fmla="*/ 330925 w 1019674"/>
                <a:gd name="connsiteY1" fmla="*/ 5042263 h 5046647"/>
                <a:gd name="connsiteX2" fmla="*/ 391885 w 1019674"/>
                <a:gd name="connsiteY2" fmla="*/ 4972595 h 5046647"/>
                <a:gd name="connsiteX3" fmla="*/ 391885 w 1019674"/>
                <a:gd name="connsiteY3" fmla="*/ 4972595 h 5046647"/>
                <a:gd name="connsiteX4" fmla="*/ 452845 w 1019674"/>
                <a:gd name="connsiteY4" fmla="*/ 4772297 h 5046647"/>
                <a:gd name="connsiteX5" fmla="*/ 522514 w 1019674"/>
                <a:gd name="connsiteY5" fmla="*/ 4476206 h 5046647"/>
                <a:gd name="connsiteX6" fmla="*/ 592182 w 1019674"/>
                <a:gd name="connsiteY6" fmla="*/ 3979817 h 5046647"/>
                <a:gd name="connsiteX7" fmla="*/ 679268 w 1019674"/>
                <a:gd name="connsiteY7" fmla="*/ 3169920 h 5046647"/>
                <a:gd name="connsiteX8" fmla="*/ 740228 w 1019674"/>
                <a:gd name="connsiteY8" fmla="*/ 2394857 h 5046647"/>
                <a:gd name="connsiteX9" fmla="*/ 783771 w 1019674"/>
                <a:gd name="connsiteY9" fmla="*/ 1776549 h 5046647"/>
                <a:gd name="connsiteX10" fmla="*/ 827314 w 1019674"/>
                <a:gd name="connsiteY10" fmla="*/ 1219200 h 5046647"/>
                <a:gd name="connsiteX11" fmla="*/ 862148 w 1019674"/>
                <a:gd name="connsiteY11" fmla="*/ 792480 h 5046647"/>
                <a:gd name="connsiteX12" fmla="*/ 914400 w 1019674"/>
                <a:gd name="connsiteY12" fmla="*/ 391886 h 5046647"/>
                <a:gd name="connsiteX13" fmla="*/ 940525 w 1019674"/>
                <a:gd name="connsiteY13" fmla="*/ 174172 h 5046647"/>
                <a:gd name="connsiteX14" fmla="*/ 966651 w 1019674"/>
                <a:gd name="connsiteY14" fmla="*/ 69669 h 5046647"/>
                <a:gd name="connsiteX15" fmla="*/ 992777 w 1019674"/>
                <a:gd name="connsiteY15" fmla="*/ 8709 h 5046647"/>
                <a:gd name="connsiteX16" fmla="*/ 1018902 w 1019674"/>
                <a:gd name="connsiteY16" fmla="*/ 17417 h 5046647"/>
                <a:gd name="connsiteX17" fmla="*/ 1010194 w 1019674"/>
                <a:gd name="connsiteY17" fmla="*/ 0 h 50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9674" h="5046647">
                  <a:moveTo>
                    <a:pt x="0" y="5033555"/>
                  </a:moveTo>
                  <a:cubicBezTo>
                    <a:pt x="132805" y="5042989"/>
                    <a:pt x="265611" y="5052423"/>
                    <a:pt x="330925" y="5042263"/>
                  </a:cubicBezTo>
                  <a:cubicBezTo>
                    <a:pt x="396239" y="5032103"/>
                    <a:pt x="391885" y="4972595"/>
                    <a:pt x="391885" y="4972595"/>
                  </a:cubicBezTo>
                  <a:lnTo>
                    <a:pt x="391885" y="4972595"/>
                  </a:lnTo>
                  <a:cubicBezTo>
                    <a:pt x="402045" y="4939212"/>
                    <a:pt x="431074" y="4855028"/>
                    <a:pt x="452845" y="4772297"/>
                  </a:cubicBezTo>
                  <a:cubicBezTo>
                    <a:pt x="474617" y="4689565"/>
                    <a:pt x="499291" y="4608286"/>
                    <a:pt x="522514" y="4476206"/>
                  </a:cubicBezTo>
                  <a:cubicBezTo>
                    <a:pt x="545737" y="4344126"/>
                    <a:pt x="566056" y="4197531"/>
                    <a:pt x="592182" y="3979817"/>
                  </a:cubicBezTo>
                  <a:cubicBezTo>
                    <a:pt x="618308" y="3762103"/>
                    <a:pt x="654594" y="3434080"/>
                    <a:pt x="679268" y="3169920"/>
                  </a:cubicBezTo>
                  <a:cubicBezTo>
                    <a:pt x="703942" y="2905760"/>
                    <a:pt x="722811" y="2627085"/>
                    <a:pt x="740228" y="2394857"/>
                  </a:cubicBezTo>
                  <a:cubicBezTo>
                    <a:pt x="757645" y="2162628"/>
                    <a:pt x="769257" y="1972492"/>
                    <a:pt x="783771" y="1776549"/>
                  </a:cubicBezTo>
                  <a:cubicBezTo>
                    <a:pt x="798285" y="1580606"/>
                    <a:pt x="814251" y="1383211"/>
                    <a:pt x="827314" y="1219200"/>
                  </a:cubicBezTo>
                  <a:cubicBezTo>
                    <a:pt x="840377" y="1055189"/>
                    <a:pt x="847634" y="930366"/>
                    <a:pt x="862148" y="792480"/>
                  </a:cubicBezTo>
                  <a:cubicBezTo>
                    <a:pt x="876662" y="654594"/>
                    <a:pt x="901337" y="494937"/>
                    <a:pt x="914400" y="391886"/>
                  </a:cubicBezTo>
                  <a:cubicBezTo>
                    <a:pt x="927463" y="288835"/>
                    <a:pt x="931817" y="227875"/>
                    <a:pt x="940525" y="174172"/>
                  </a:cubicBezTo>
                  <a:cubicBezTo>
                    <a:pt x="949233" y="120469"/>
                    <a:pt x="957942" y="97246"/>
                    <a:pt x="966651" y="69669"/>
                  </a:cubicBezTo>
                  <a:cubicBezTo>
                    <a:pt x="975360" y="42092"/>
                    <a:pt x="992777" y="8709"/>
                    <a:pt x="992777" y="8709"/>
                  </a:cubicBezTo>
                  <a:cubicBezTo>
                    <a:pt x="1001485" y="0"/>
                    <a:pt x="1015999" y="18868"/>
                    <a:pt x="1018902" y="17417"/>
                  </a:cubicBezTo>
                  <a:cubicBezTo>
                    <a:pt x="1021805" y="15966"/>
                    <a:pt x="1015999" y="7983"/>
                    <a:pt x="101019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558119D-CC77-40EA-B457-5E7112947A10}"/>
                </a:ext>
              </a:extLst>
            </p:cNvPr>
            <p:cNvSpPr/>
            <p:nvPr/>
          </p:nvSpPr>
          <p:spPr>
            <a:xfrm flipH="1">
              <a:off x="8555393" y="4168119"/>
              <a:ext cx="305609" cy="200603"/>
            </a:xfrm>
            <a:custGeom>
              <a:avLst/>
              <a:gdLst>
                <a:gd name="connsiteX0" fmla="*/ 0 w 1019674"/>
                <a:gd name="connsiteY0" fmla="*/ 5033555 h 5046647"/>
                <a:gd name="connsiteX1" fmla="*/ 330925 w 1019674"/>
                <a:gd name="connsiteY1" fmla="*/ 5042263 h 5046647"/>
                <a:gd name="connsiteX2" fmla="*/ 391885 w 1019674"/>
                <a:gd name="connsiteY2" fmla="*/ 4972595 h 5046647"/>
                <a:gd name="connsiteX3" fmla="*/ 391885 w 1019674"/>
                <a:gd name="connsiteY3" fmla="*/ 4972595 h 5046647"/>
                <a:gd name="connsiteX4" fmla="*/ 452845 w 1019674"/>
                <a:gd name="connsiteY4" fmla="*/ 4772297 h 5046647"/>
                <a:gd name="connsiteX5" fmla="*/ 522514 w 1019674"/>
                <a:gd name="connsiteY5" fmla="*/ 4476206 h 5046647"/>
                <a:gd name="connsiteX6" fmla="*/ 592182 w 1019674"/>
                <a:gd name="connsiteY6" fmla="*/ 3979817 h 5046647"/>
                <a:gd name="connsiteX7" fmla="*/ 679268 w 1019674"/>
                <a:gd name="connsiteY7" fmla="*/ 3169920 h 5046647"/>
                <a:gd name="connsiteX8" fmla="*/ 740228 w 1019674"/>
                <a:gd name="connsiteY8" fmla="*/ 2394857 h 5046647"/>
                <a:gd name="connsiteX9" fmla="*/ 783771 w 1019674"/>
                <a:gd name="connsiteY9" fmla="*/ 1776549 h 5046647"/>
                <a:gd name="connsiteX10" fmla="*/ 827314 w 1019674"/>
                <a:gd name="connsiteY10" fmla="*/ 1219200 h 5046647"/>
                <a:gd name="connsiteX11" fmla="*/ 862148 w 1019674"/>
                <a:gd name="connsiteY11" fmla="*/ 792480 h 5046647"/>
                <a:gd name="connsiteX12" fmla="*/ 914400 w 1019674"/>
                <a:gd name="connsiteY12" fmla="*/ 391886 h 5046647"/>
                <a:gd name="connsiteX13" fmla="*/ 940525 w 1019674"/>
                <a:gd name="connsiteY13" fmla="*/ 174172 h 5046647"/>
                <a:gd name="connsiteX14" fmla="*/ 966651 w 1019674"/>
                <a:gd name="connsiteY14" fmla="*/ 69669 h 5046647"/>
                <a:gd name="connsiteX15" fmla="*/ 992777 w 1019674"/>
                <a:gd name="connsiteY15" fmla="*/ 8709 h 5046647"/>
                <a:gd name="connsiteX16" fmla="*/ 1018902 w 1019674"/>
                <a:gd name="connsiteY16" fmla="*/ 17417 h 5046647"/>
                <a:gd name="connsiteX17" fmla="*/ 1010194 w 1019674"/>
                <a:gd name="connsiteY17" fmla="*/ 0 h 50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9674" h="5046647">
                  <a:moveTo>
                    <a:pt x="0" y="5033555"/>
                  </a:moveTo>
                  <a:cubicBezTo>
                    <a:pt x="132805" y="5042989"/>
                    <a:pt x="265611" y="5052423"/>
                    <a:pt x="330925" y="5042263"/>
                  </a:cubicBezTo>
                  <a:cubicBezTo>
                    <a:pt x="396239" y="5032103"/>
                    <a:pt x="391885" y="4972595"/>
                    <a:pt x="391885" y="4972595"/>
                  </a:cubicBezTo>
                  <a:lnTo>
                    <a:pt x="391885" y="4972595"/>
                  </a:lnTo>
                  <a:cubicBezTo>
                    <a:pt x="402045" y="4939212"/>
                    <a:pt x="431074" y="4855028"/>
                    <a:pt x="452845" y="4772297"/>
                  </a:cubicBezTo>
                  <a:cubicBezTo>
                    <a:pt x="474617" y="4689565"/>
                    <a:pt x="499291" y="4608286"/>
                    <a:pt x="522514" y="4476206"/>
                  </a:cubicBezTo>
                  <a:cubicBezTo>
                    <a:pt x="545737" y="4344126"/>
                    <a:pt x="566056" y="4197531"/>
                    <a:pt x="592182" y="3979817"/>
                  </a:cubicBezTo>
                  <a:cubicBezTo>
                    <a:pt x="618308" y="3762103"/>
                    <a:pt x="654594" y="3434080"/>
                    <a:pt x="679268" y="3169920"/>
                  </a:cubicBezTo>
                  <a:cubicBezTo>
                    <a:pt x="703942" y="2905760"/>
                    <a:pt x="722811" y="2627085"/>
                    <a:pt x="740228" y="2394857"/>
                  </a:cubicBezTo>
                  <a:cubicBezTo>
                    <a:pt x="757645" y="2162628"/>
                    <a:pt x="769257" y="1972492"/>
                    <a:pt x="783771" y="1776549"/>
                  </a:cubicBezTo>
                  <a:cubicBezTo>
                    <a:pt x="798285" y="1580606"/>
                    <a:pt x="814251" y="1383211"/>
                    <a:pt x="827314" y="1219200"/>
                  </a:cubicBezTo>
                  <a:cubicBezTo>
                    <a:pt x="840377" y="1055189"/>
                    <a:pt x="847634" y="930366"/>
                    <a:pt x="862148" y="792480"/>
                  </a:cubicBezTo>
                  <a:cubicBezTo>
                    <a:pt x="876662" y="654594"/>
                    <a:pt x="901337" y="494937"/>
                    <a:pt x="914400" y="391886"/>
                  </a:cubicBezTo>
                  <a:cubicBezTo>
                    <a:pt x="927463" y="288835"/>
                    <a:pt x="931817" y="227875"/>
                    <a:pt x="940525" y="174172"/>
                  </a:cubicBezTo>
                  <a:cubicBezTo>
                    <a:pt x="949233" y="120469"/>
                    <a:pt x="957942" y="97246"/>
                    <a:pt x="966651" y="69669"/>
                  </a:cubicBezTo>
                  <a:cubicBezTo>
                    <a:pt x="975360" y="42092"/>
                    <a:pt x="992777" y="8709"/>
                    <a:pt x="992777" y="8709"/>
                  </a:cubicBezTo>
                  <a:cubicBezTo>
                    <a:pt x="1001485" y="0"/>
                    <a:pt x="1015999" y="18868"/>
                    <a:pt x="1018902" y="17417"/>
                  </a:cubicBezTo>
                  <a:cubicBezTo>
                    <a:pt x="1021805" y="15966"/>
                    <a:pt x="1015999" y="7983"/>
                    <a:pt x="101019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DF73F8A-20C5-47B5-8D37-F011A6BEABC4}"/>
              </a:ext>
            </a:extLst>
          </p:cNvPr>
          <p:cNvGrpSpPr/>
          <p:nvPr/>
        </p:nvGrpSpPr>
        <p:grpSpPr>
          <a:xfrm flipH="1">
            <a:off x="9053878" y="4158936"/>
            <a:ext cx="1002916" cy="218968"/>
            <a:chOff x="7858086" y="4166647"/>
            <a:chExt cx="1002916" cy="218968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B2CCAA1-0604-473B-A0A8-E974ED822129}"/>
                </a:ext>
              </a:extLst>
            </p:cNvPr>
            <p:cNvSpPr/>
            <p:nvPr/>
          </p:nvSpPr>
          <p:spPr>
            <a:xfrm>
              <a:off x="7858086" y="4166647"/>
              <a:ext cx="721047" cy="218968"/>
            </a:xfrm>
            <a:custGeom>
              <a:avLst/>
              <a:gdLst>
                <a:gd name="connsiteX0" fmla="*/ 0 w 1019674"/>
                <a:gd name="connsiteY0" fmla="*/ 5033555 h 5046647"/>
                <a:gd name="connsiteX1" fmla="*/ 330925 w 1019674"/>
                <a:gd name="connsiteY1" fmla="*/ 5042263 h 5046647"/>
                <a:gd name="connsiteX2" fmla="*/ 391885 w 1019674"/>
                <a:gd name="connsiteY2" fmla="*/ 4972595 h 5046647"/>
                <a:gd name="connsiteX3" fmla="*/ 391885 w 1019674"/>
                <a:gd name="connsiteY3" fmla="*/ 4972595 h 5046647"/>
                <a:gd name="connsiteX4" fmla="*/ 452845 w 1019674"/>
                <a:gd name="connsiteY4" fmla="*/ 4772297 h 5046647"/>
                <a:gd name="connsiteX5" fmla="*/ 522514 w 1019674"/>
                <a:gd name="connsiteY5" fmla="*/ 4476206 h 5046647"/>
                <a:gd name="connsiteX6" fmla="*/ 592182 w 1019674"/>
                <a:gd name="connsiteY6" fmla="*/ 3979817 h 5046647"/>
                <a:gd name="connsiteX7" fmla="*/ 679268 w 1019674"/>
                <a:gd name="connsiteY7" fmla="*/ 3169920 h 5046647"/>
                <a:gd name="connsiteX8" fmla="*/ 740228 w 1019674"/>
                <a:gd name="connsiteY8" fmla="*/ 2394857 h 5046647"/>
                <a:gd name="connsiteX9" fmla="*/ 783771 w 1019674"/>
                <a:gd name="connsiteY9" fmla="*/ 1776549 h 5046647"/>
                <a:gd name="connsiteX10" fmla="*/ 827314 w 1019674"/>
                <a:gd name="connsiteY10" fmla="*/ 1219200 h 5046647"/>
                <a:gd name="connsiteX11" fmla="*/ 862148 w 1019674"/>
                <a:gd name="connsiteY11" fmla="*/ 792480 h 5046647"/>
                <a:gd name="connsiteX12" fmla="*/ 914400 w 1019674"/>
                <a:gd name="connsiteY12" fmla="*/ 391886 h 5046647"/>
                <a:gd name="connsiteX13" fmla="*/ 940525 w 1019674"/>
                <a:gd name="connsiteY13" fmla="*/ 174172 h 5046647"/>
                <a:gd name="connsiteX14" fmla="*/ 966651 w 1019674"/>
                <a:gd name="connsiteY14" fmla="*/ 69669 h 5046647"/>
                <a:gd name="connsiteX15" fmla="*/ 992777 w 1019674"/>
                <a:gd name="connsiteY15" fmla="*/ 8709 h 5046647"/>
                <a:gd name="connsiteX16" fmla="*/ 1018902 w 1019674"/>
                <a:gd name="connsiteY16" fmla="*/ 17417 h 5046647"/>
                <a:gd name="connsiteX17" fmla="*/ 1010194 w 1019674"/>
                <a:gd name="connsiteY17" fmla="*/ 0 h 50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9674" h="5046647">
                  <a:moveTo>
                    <a:pt x="0" y="5033555"/>
                  </a:moveTo>
                  <a:cubicBezTo>
                    <a:pt x="132805" y="5042989"/>
                    <a:pt x="265611" y="5052423"/>
                    <a:pt x="330925" y="5042263"/>
                  </a:cubicBezTo>
                  <a:cubicBezTo>
                    <a:pt x="396239" y="5032103"/>
                    <a:pt x="391885" y="4972595"/>
                    <a:pt x="391885" y="4972595"/>
                  </a:cubicBezTo>
                  <a:lnTo>
                    <a:pt x="391885" y="4972595"/>
                  </a:lnTo>
                  <a:cubicBezTo>
                    <a:pt x="402045" y="4939212"/>
                    <a:pt x="431074" y="4855028"/>
                    <a:pt x="452845" y="4772297"/>
                  </a:cubicBezTo>
                  <a:cubicBezTo>
                    <a:pt x="474617" y="4689565"/>
                    <a:pt x="499291" y="4608286"/>
                    <a:pt x="522514" y="4476206"/>
                  </a:cubicBezTo>
                  <a:cubicBezTo>
                    <a:pt x="545737" y="4344126"/>
                    <a:pt x="566056" y="4197531"/>
                    <a:pt x="592182" y="3979817"/>
                  </a:cubicBezTo>
                  <a:cubicBezTo>
                    <a:pt x="618308" y="3762103"/>
                    <a:pt x="654594" y="3434080"/>
                    <a:pt x="679268" y="3169920"/>
                  </a:cubicBezTo>
                  <a:cubicBezTo>
                    <a:pt x="703942" y="2905760"/>
                    <a:pt x="722811" y="2627085"/>
                    <a:pt x="740228" y="2394857"/>
                  </a:cubicBezTo>
                  <a:cubicBezTo>
                    <a:pt x="757645" y="2162628"/>
                    <a:pt x="769257" y="1972492"/>
                    <a:pt x="783771" y="1776549"/>
                  </a:cubicBezTo>
                  <a:cubicBezTo>
                    <a:pt x="798285" y="1580606"/>
                    <a:pt x="814251" y="1383211"/>
                    <a:pt x="827314" y="1219200"/>
                  </a:cubicBezTo>
                  <a:cubicBezTo>
                    <a:pt x="840377" y="1055189"/>
                    <a:pt x="847634" y="930366"/>
                    <a:pt x="862148" y="792480"/>
                  </a:cubicBezTo>
                  <a:cubicBezTo>
                    <a:pt x="876662" y="654594"/>
                    <a:pt x="901337" y="494937"/>
                    <a:pt x="914400" y="391886"/>
                  </a:cubicBezTo>
                  <a:cubicBezTo>
                    <a:pt x="927463" y="288835"/>
                    <a:pt x="931817" y="227875"/>
                    <a:pt x="940525" y="174172"/>
                  </a:cubicBezTo>
                  <a:cubicBezTo>
                    <a:pt x="949233" y="120469"/>
                    <a:pt x="957942" y="97246"/>
                    <a:pt x="966651" y="69669"/>
                  </a:cubicBezTo>
                  <a:cubicBezTo>
                    <a:pt x="975360" y="42092"/>
                    <a:pt x="992777" y="8709"/>
                    <a:pt x="992777" y="8709"/>
                  </a:cubicBezTo>
                  <a:cubicBezTo>
                    <a:pt x="1001485" y="0"/>
                    <a:pt x="1015999" y="18868"/>
                    <a:pt x="1018902" y="17417"/>
                  </a:cubicBezTo>
                  <a:cubicBezTo>
                    <a:pt x="1021805" y="15966"/>
                    <a:pt x="1015999" y="7983"/>
                    <a:pt x="101019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27D9F53-E12F-497A-8042-9610360CC329}"/>
                </a:ext>
              </a:extLst>
            </p:cNvPr>
            <p:cNvSpPr/>
            <p:nvPr/>
          </p:nvSpPr>
          <p:spPr>
            <a:xfrm flipH="1">
              <a:off x="8555393" y="4168119"/>
              <a:ext cx="305609" cy="200603"/>
            </a:xfrm>
            <a:custGeom>
              <a:avLst/>
              <a:gdLst>
                <a:gd name="connsiteX0" fmla="*/ 0 w 1019674"/>
                <a:gd name="connsiteY0" fmla="*/ 5033555 h 5046647"/>
                <a:gd name="connsiteX1" fmla="*/ 330925 w 1019674"/>
                <a:gd name="connsiteY1" fmla="*/ 5042263 h 5046647"/>
                <a:gd name="connsiteX2" fmla="*/ 391885 w 1019674"/>
                <a:gd name="connsiteY2" fmla="*/ 4972595 h 5046647"/>
                <a:gd name="connsiteX3" fmla="*/ 391885 w 1019674"/>
                <a:gd name="connsiteY3" fmla="*/ 4972595 h 5046647"/>
                <a:gd name="connsiteX4" fmla="*/ 452845 w 1019674"/>
                <a:gd name="connsiteY4" fmla="*/ 4772297 h 5046647"/>
                <a:gd name="connsiteX5" fmla="*/ 522514 w 1019674"/>
                <a:gd name="connsiteY5" fmla="*/ 4476206 h 5046647"/>
                <a:gd name="connsiteX6" fmla="*/ 592182 w 1019674"/>
                <a:gd name="connsiteY6" fmla="*/ 3979817 h 5046647"/>
                <a:gd name="connsiteX7" fmla="*/ 679268 w 1019674"/>
                <a:gd name="connsiteY7" fmla="*/ 3169920 h 5046647"/>
                <a:gd name="connsiteX8" fmla="*/ 740228 w 1019674"/>
                <a:gd name="connsiteY8" fmla="*/ 2394857 h 5046647"/>
                <a:gd name="connsiteX9" fmla="*/ 783771 w 1019674"/>
                <a:gd name="connsiteY9" fmla="*/ 1776549 h 5046647"/>
                <a:gd name="connsiteX10" fmla="*/ 827314 w 1019674"/>
                <a:gd name="connsiteY10" fmla="*/ 1219200 h 5046647"/>
                <a:gd name="connsiteX11" fmla="*/ 862148 w 1019674"/>
                <a:gd name="connsiteY11" fmla="*/ 792480 h 5046647"/>
                <a:gd name="connsiteX12" fmla="*/ 914400 w 1019674"/>
                <a:gd name="connsiteY12" fmla="*/ 391886 h 5046647"/>
                <a:gd name="connsiteX13" fmla="*/ 940525 w 1019674"/>
                <a:gd name="connsiteY13" fmla="*/ 174172 h 5046647"/>
                <a:gd name="connsiteX14" fmla="*/ 966651 w 1019674"/>
                <a:gd name="connsiteY14" fmla="*/ 69669 h 5046647"/>
                <a:gd name="connsiteX15" fmla="*/ 992777 w 1019674"/>
                <a:gd name="connsiteY15" fmla="*/ 8709 h 5046647"/>
                <a:gd name="connsiteX16" fmla="*/ 1018902 w 1019674"/>
                <a:gd name="connsiteY16" fmla="*/ 17417 h 5046647"/>
                <a:gd name="connsiteX17" fmla="*/ 1010194 w 1019674"/>
                <a:gd name="connsiteY17" fmla="*/ 0 h 50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9674" h="5046647">
                  <a:moveTo>
                    <a:pt x="0" y="5033555"/>
                  </a:moveTo>
                  <a:cubicBezTo>
                    <a:pt x="132805" y="5042989"/>
                    <a:pt x="265611" y="5052423"/>
                    <a:pt x="330925" y="5042263"/>
                  </a:cubicBezTo>
                  <a:cubicBezTo>
                    <a:pt x="396239" y="5032103"/>
                    <a:pt x="391885" y="4972595"/>
                    <a:pt x="391885" y="4972595"/>
                  </a:cubicBezTo>
                  <a:lnTo>
                    <a:pt x="391885" y="4972595"/>
                  </a:lnTo>
                  <a:cubicBezTo>
                    <a:pt x="402045" y="4939212"/>
                    <a:pt x="431074" y="4855028"/>
                    <a:pt x="452845" y="4772297"/>
                  </a:cubicBezTo>
                  <a:cubicBezTo>
                    <a:pt x="474617" y="4689565"/>
                    <a:pt x="499291" y="4608286"/>
                    <a:pt x="522514" y="4476206"/>
                  </a:cubicBezTo>
                  <a:cubicBezTo>
                    <a:pt x="545737" y="4344126"/>
                    <a:pt x="566056" y="4197531"/>
                    <a:pt x="592182" y="3979817"/>
                  </a:cubicBezTo>
                  <a:cubicBezTo>
                    <a:pt x="618308" y="3762103"/>
                    <a:pt x="654594" y="3434080"/>
                    <a:pt x="679268" y="3169920"/>
                  </a:cubicBezTo>
                  <a:cubicBezTo>
                    <a:pt x="703942" y="2905760"/>
                    <a:pt x="722811" y="2627085"/>
                    <a:pt x="740228" y="2394857"/>
                  </a:cubicBezTo>
                  <a:cubicBezTo>
                    <a:pt x="757645" y="2162628"/>
                    <a:pt x="769257" y="1972492"/>
                    <a:pt x="783771" y="1776549"/>
                  </a:cubicBezTo>
                  <a:cubicBezTo>
                    <a:pt x="798285" y="1580606"/>
                    <a:pt x="814251" y="1383211"/>
                    <a:pt x="827314" y="1219200"/>
                  </a:cubicBezTo>
                  <a:cubicBezTo>
                    <a:pt x="840377" y="1055189"/>
                    <a:pt x="847634" y="930366"/>
                    <a:pt x="862148" y="792480"/>
                  </a:cubicBezTo>
                  <a:cubicBezTo>
                    <a:pt x="876662" y="654594"/>
                    <a:pt x="901337" y="494937"/>
                    <a:pt x="914400" y="391886"/>
                  </a:cubicBezTo>
                  <a:cubicBezTo>
                    <a:pt x="927463" y="288835"/>
                    <a:pt x="931817" y="227875"/>
                    <a:pt x="940525" y="174172"/>
                  </a:cubicBezTo>
                  <a:cubicBezTo>
                    <a:pt x="949233" y="120469"/>
                    <a:pt x="957942" y="97246"/>
                    <a:pt x="966651" y="69669"/>
                  </a:cubicBezTo>
                  <a:cubicBezTo>
                    <a:pt x="975360" y="42092"/>
                    <a:pt x="992777" y="8709"/>
                    <a:pt x="992777" y="8709"/>
                  </a:cubicBezTo>
                  <a:cubicBezTo>
                    <a:pt x="1001485" y="0"/>
                    <a:pt x="1015999" y="18868"/>
                    <a:pt x="1018902" y="17417"/>
                  </a:cubicBezTo>
                  <a:cubicBezTo>
                    <a:pt x="1021805" y="15966"/>
                    <a:pt x="1015999" y="7983"/>
                    <a:pt x="1010194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479253-4F85-4D6A-B87F-6A4F8505B0A1}"/>
              </a:ext>
            </a:extLst>
          </p:cNvPr>
          <p:cNvCxnSpPr>
            <a:cxnSpLocks/>
          </p:cNvCxnSpPr>
          <p:nvPr/>
        </p:nvCxnSpPr>
        <p:spPr>
          <a:xfrm>
            <a:off x="3754760" y="4166647"/>
            <a:ext cx="741524" cy="14062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64E58C-C818-45B7-9804-45E62F47EFC6}"/>
              </a:ext>
            </a:extLst>
          </p:cNvPr>
          <p:cNvSpPr txBox="1"/>
          <p:nvPr/>
        </p:nvSpPr>
        <p:spPr>
          <a:xfrm>
            <a:off x="3765491" y="3941155"/>
            <a:ext cx="1597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6600"/>
                </a:solidFill>
              </a:rPr>
              <a:t>compressible linear chirp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CED10F-7B2A-4BD0-BCE5-2FED1E3B5EC9}"/>
              </a:ext>
            </a:extLst>
          </p:cNvPr>
          <p:cNvCxnSpPr>
            <a:cxnSpLocks/>
          </p:cNvCxnSpPr>
          <p:nvPr/>
        </p:nvCxnSpPr>
        <p:spPr>
          <a:xfrm>
            <a:off x="8569805" y="4141733"/>
            <a:ext cx="741524" cy="14062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BC8CC-70B2-4603-ABFF-E2F71FA8D63B}"/>
              </a:ext>
            </a:extLst>
          </p:cNvPr>
          <p:cNvCxnSpPr/>
          <p:nvPr/>
        </p:nvCxnSpPr>
        <p:spPr>
          <a:xfrm flipH="1">
            <a:off x="3925288" y="4223625"/>
            <a:ext cx="308661" cy="165857"/>
          </a:xfrm>
          <a:prstGeom prst="line">
            <a:avLst/>
          </a:prstGeom>
          <a:ln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2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Cl movie">
            <a:hlinkClick r:id="" action="ppaction://media"/>
            <a:extLst>
              <a:ext uri="{FF2B5EF4-FFF2-40B4-BE49-F238E27FC236}">
                <a16:creationId xmlns:a16="http://schemas.microsoft.com/office/drawing/2014/main" id="{FAAEDB42-5B0C-4470-99CA-9C36BE2DD73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091" y="543259"/>
            <a:ext cx="6522997" cy="5007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5B1442-BAAA-434F-B992-F1F86C8698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5ECF1-B67D-4CC7-8A01-E756EC95A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725895" y="3880959"/>
            <a:ext cx="2301979" cy="2301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1FB7C9-2EF7-4D9B-8837-4B6633AE09E4}"/>
              </a:ext>
            </a:extLst>
          </p:cNvPr>
          <p:cNvSpPr/>
          <p:nvPr/>
        </p:nvSpPr>
        <p:spPr>
          <a:xfrm>
            <a:off x="-337009" y="-167972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Simulations for our initial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1FA5E8-8A16-4491-A54A-DB21F31C5397}"/>
                  </a:ext>
                </a:extLst>
              </p:cNvPr>
              <p:cNvSpPr txBox="1"/>
              <p:nvPr/>
            </p:nvSpPr>
            <p:spPr>
              <a:xfrm>
                <a:off x="338413" y="769441"/>
                <a:ext cx="3977640" cy="326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Transparent to CO</a:t>
                </a:r>
                <a:r>
                  <a:rPr lang="en-US" sz="2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laser NaCl material provides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GVD</a:t>
                </a:r>
                <a:r>
                  <a:rPr lang="en-US" sz="2400" dirty="0">
                    <a:latin typeface="Calibri" panose="020F0502020204030204" pitchFamily="34" charset="0"/>
                  </a:rPr>
                  <a:t>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Our simulations done for 10 cm NaCl in approximation of a flat beam profile 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Quasi-gaussian beam from the ATF CO</a:t>
                </a:r>
                <a:r>
                  <a:rPr lang="en-US" sz="2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laser system is close to this.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1FA5E8-8A16-4491-A54A-DB21F31C5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13" y="769441"/>
                <a:ext cx="3977640" cy="3262432"/>
              </a:xfrm>
              <a:prstGeom prst="rect">
                <a:avLst/>
              </a:prstGeom>
              <a:blipFill>
                <a:blip r:embed="rId6"/>
                <a:stretch>
                  <a:fillRect l="-1840" t="-1308" r="-2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E68BE07-C893-4677-B877-96B0EF29F33F}"/>
              </a:ext>
            </a:extLst>
          </p:cNvPr>
          <p:cNvSpPr txBox="1"/>
          <p:nvPr/>
        </p:nvSpPr>
        <p:spPr>
          <a:xfrm>
            <a:off x="5415355" y="5798217"/>
            <a:ext cx="5818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Down to 80 fs pulse compression predicted.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0611055-4B17-497A-A2DA-7CD394527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B3D6681-E8AD-4E97-9D6A-19C496F390D9}"/>
              </a:ext>
            </a:extLst>
          </p:cNvPr>
          <p:cNvSpPr/>
          <p:nvPr/>
        </p:nvSpPr>
        <p:spPr>
          <a:xfrm>
            <a:off x="4316052" y="1689220"/>
            <a:ext cx="338413" cy="659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969465-FC7C-465E-925E-0907CD75C062}"/>
              </a:ext>
            </a:extLst>
          </p:cNvPr>
          <p:cNvSpPr/>
          <p:nvPr/>
        </p:nvSpPr>
        <p:spPr>
          <a:xfrm rot="5400000">
            <a:off x="2815143" y="3284770"/>
            <a:ext cx="338413" cy="659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48441-93FA-D10D-6A5A-5F24F6EB2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CE85DE-3348-9365-1436-6A1C8E88508B}"/>
              </a:ext>
            </a:extLst>
          </p:cNvPr>
          <p:cNvGrpSpPr/>
          <p:nvPr/>
        </p:nvGrpSpPr>
        <p:grpSpPr>
          <a:xfrm>
            <a:off x="2095252" y="1535228"/>
            <a:ext cx="8662999" cy="4550511"/>
            <a:chOff x="316615" y="1065590"/>
            <a:chExt cx="6404141" cy="36292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CC8255-6757-DC58-90B9-884851F9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964" t="4731" r="34577" b="52965"/>
            <a:stretch/>
          </p:blipFill>
          <p:spPr>
            <a:xfrm flipV="1">
              <a:off x="5184620" y="1793619"/>
              <a:ext cx="1128764" cy="29012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FF472A-C265-8775-4A56-49A8ED48D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578" t="4257" r="34963" b="53439"/>
            <a:stretch/>
          </p:blipFill>
          <p:spPr>
            <a:xfrm flipV="1">
              <a:off x="3969333" y="1793621"/>
              <a:ext cx="1128763" cy="29012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3FED8B-D655-4DF3-7987-94F3F43EA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765" t="4540" r="37776" b="53157"/>
            <a:stretch/>
          </p:blipFill>
          <p:spPr>
            <a:xfrm flipV="1">
              <a:off x="2751760" y="1793624"/>
              <a:ext cx="1128763" cy="290120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C557B6-418F-9D64-7E34-7D258D67D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763" t="4521" r="37986" b="53176"/>
            <a:stretch/>
          </p:blipFill>
          <p:spPr>
            <a:xfrm flipV="1">
              <a:off x="316615" y="1793624"/>
              <a:ext cx="1114524" cy="2901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C8064B-AB75-CA94-5613-A300E0C1A744}"/>
                </a:ext>
              </a:extLst>
            </p:cNvPr>
            <p:cNvSpPr txBox="1"/>
            <p:nvPr/>
          </p:nvSpPr>
          <p:spPr>
            <a:xfrm>
              <a:off x="2916411" y="1078768"/>
              <a:ext cx="1429208" cy="29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0.4 J/cm</a:t>
              </a:r>
              <a:r>
                <a:rPr lang="en-US" b="1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141FAEFF-69AC-1D43-AE93-52EEECFD09A6}"/>
                </a:ext>
              </a:extLst>
            </p:cNvPr>
            <p:cNvSpPr/>
            <p:nvPr/>
          </p:nvSpPr>
          <p:spPr>
            <a:xfrm rot="5400000">
              <a:off x="3061832" y="-129026"/>
              <a:ext cx="470263" cy="3450772"/>
            </a:xfrm>
            <a:prstGeom prst="leftBrace">
              <a:avLst>
                <a:gd name="adj1" fmla="val 8333"/>
                <a:gd name="adj2" fmla="val 4924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824D83-C748-DEB0-FC18-63A5229D0C27}"/>
                </a:ext>
              </a:extLst>
            </p:cNvPr>
            <p:cNvSpPr txBox="1"/>
            <p:nvPr/>
          </p:nvSpPr>
          <p:spPr>
            <a:xfrm>
              <a:off x="5291548" y="1065590"/>
              <a:ext cx="1429208" cy="29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0.6 J/cm</a:t>
              </a:r>
              <a:r>
                <a:rPr lang="en-US" b="1" baseline="30000" dirty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513BD4-D98A-B405-EC98-68ED4C0B0743}"/>
                </a:ext>
              </a:extLst>
            </p:cNvPr>
            <p:cNvSpPr txBox="1"/>
            <p:nvPr/>
          </p:nvSpPr>
          <p:spPr>
            <a:xfrm>
              <a:off x="392119" y="1066670"/>
              <a:ext cx="1425782" cy="294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0.3 J/cm</a:t>
              </a:r>
              <a:r>
                <a:rPr lang="en-US" b="1" baseline="30000" dirty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2ED35E-48AB-3B22-AAEC-6FFFD1D94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154" t="4794" r="34388" b="52904"/>
            <a:stretch/>
          </p:blipFill>
          <p:spPr>
            <a:xfrm flipV="1">
              <a:off x="1534187" y="1793625"/>
              <a:ext cx="1128763" cy="290120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4F756C-188C-E0B0-1B7D-C8CCB3E7E48A}"/>
              </a:ext>
            </a:extLst>
          </p:cNvPr>
          <p:cNvSpPr txBox="1"/>
          <p:nvPr/>
        </p:nvSpPr>
        <p:spPr>
          <a:xfrm rot="10800000" flipV="1">
            <a:off x="3433264" y="6299102"/>
            <a:ext cx="719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Autocorrelation traces versus laser fluence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DE6B0A-42FB-989E-40BC-9AD12D50C886}"/>
              </a:ext>
            </a:extLst>
          </p:cNvPr>
          <p:cNvSpPr/>
          <p:nvPr/>
        </p:nvSpPr>
        <p:spPr>
          <a:xfrm>
            <a:off x="369870" y="88688"/>
            <a:ext cx="106132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Results from initial NLPC test with a single bulk (10 cm thick) NaCl crystal</a:t>
            </a:r>
          </a:p>
        </p:txBody>
      </p:sp>
    </p:spTree>
    <p:extLst>
      <p:ext uri="{BB962C8B-B14F-4D97-AF65-F5344CB8AC3E}">
        <p14:creationId xmlns:p14="http://schemas.microsoft.com/office/powerpoint/2010/main" val="199729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13713C-0702-4C4E-BE11-7E1B24AE4E9B}"/>
              </a:ext>
            </a:extLst>
          </p:cNvPr>
          <p:cNvSpPr/>
          <p:nvPr/>
        </p:nvSpPr>
        <p:spPr>
          <a:xfrm>
            <a:off x="1172300" y="4412867"/>
            <a:ext cx="722811" cy="1567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F15AD-864F-4DF2-94E5-6F32EBCC9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317"/>
          <a:stretch/>
        </p:blipFill>
        <p:spPr>
          <a:xfrm>
            <a:off x="429202" y="3148671"/>
            <a:ext cx="5103339" cy="32809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1EE67C2-8F3D-4443-8A96-D8C6457F7A60}"/>
              </a:ext>
            </a:extLst>
          </p:cNvPr>
          <p:cNvGrpSpPr/>
          <p:nvPr/>
        </p:nvGrpSpPr>
        <p:grpSpPr>
          <a:xfrm>
            <a:off x="3648171" y="1979629"/>
            <a:ext cx="5156350" cy="3434465"/>
            <a:chOff x="3606396" y="226243"/>
            <a:chExt cx="5156350" cy="34344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7997C8-1209-48F5-8C19-C98C6E9B44AE}"/>
                </a:ext>
              </a:extLst>
            </p:cNvPr>
            <p:cNvSpPr/>
            <p:nvPr/>
          </p:nvSpPr>
          <p:spPr>
            <a:xfrm>
              <a:off x="3606396" y="226243"/>
              <a:ext cx="5156350" cy="342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FAEA7F-D8BD-4FCA-A774-8CAF961B9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000"/>
            <a:stretch/>
          </p:blipFill>
          <p:spPr>
            <a:xfrm>
              <a:off x="3606396" y="231708"/>
              <a:ext cx="5156350" cy="3429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CD88FE-FA58-47DD-BFBC-6B9F81C260EE}"/>
              </a:ext>
            </a:extLst>
          </p:cNvPr>
          <p:cNvGrpSpPr/>
          <p:nvPr/>
        </p:nvGrpSpPr>
        <p:grpSpPr>
          <a:xfrm>
            <a:off x="7035650" y="600180"/>
            <a:ext cx="5156350" cy="3429001"/>
            <a:chOff x="6789466" y="3428999"/>
            <a:chExt cx="5156350" cy="3429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440F4F-F6EA-44A5-A2F5-9F8D98E12459}"/>
                </a:ext>
              </a:extLst>
            </p:cNvPr>
            <p:cNvSpPr/>
            <p:nvPr/>
          </p:nvSpPr>
          <p:spPr>
            <a:xfrm>
              <a:off x="6789466" y="3428999"/>
              <a:ext cx="5156350" cy="3429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174195-A54F-463D-82F3-0025EE625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0000"/>
            <a:stretch/>
          </p:blipFill>
          <p:spPr>
            <a:xfrm>
              <a:off x="6789466" y="3428999"/>
              <a:ext cx="5156350" cy="342900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2844DDE-9467-482A-A3C0-6968DED19800}"/>
              </a:ext>
            </a:extLst>
          </p:cNvPr>
          <p:cNvSpPr/>
          <p:nvPr/>
        </p:nvSpPr>
        <p:spPr>
          <a:xfrm>
            <a:off x="429202" y="253808"/>
            <a:ext cx="6740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More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429D3-6A1C-4868-97A1-477DD5CB1C4B}"/>
              </a:ext>
            </a:extLst>
          </p:cNvPr>
          <p:cNvSpPr txBox="1"/>
          <p:nvPr/>
        </p:nvSpPr>
        <p:spPr>
          <a:xfrm>
            <a:off x="617175" y="910761"/>
            <a:ext cx="5513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Compressed pulses and their autocorrelation functions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52BE9-E400-4D32-B036-E188A10A8449}"/>
              </a:ext>
            </a:extLst>
          </p:cNvPr>
          <p:cNvSpPr txBox="1"/>
          <p:nvPr/>
        </p:nvSpPr>
        <p:spPr>
          <a:xfrm rot="10800000" flipV="1">
            <a:off x="7169975" y="5600288"/>
            <a:ext cx="566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Autocorrelation function considerably enhances the pedestal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DF99C-F194-4B13-9F27-0304E3A5CAF6}"/>
              </a:ext>
            </a:extLst>
          </p:cNvPr>
          <p:cNvSpPr txBox="1"/>
          <p:nvPr/>
        </p:nvSpPr>
        <p:spPr>
          <a:xfrm>
            <a:off x="2837503" y="631119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1F17BD9-E08A-4DD1-AF26-3CAD34123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C7B2A8-5C53-4B3E-B1CD-BFD39ECA75C6}"/>
              </a:ext>
            </a:extLst>
          </p:cNvPr>
          <p:cNvSpPr txBox="1"/>
          <p:nvPr/>
        </p:nvSpPr>
        <p:spPr>
          <a:xfrm>
            <a:off x="1029436" y="502102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best compression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9FF54-6AD5-47F2-9AAB-7A41B2777340}"/>
              </a:ext>
            </a:extLst>
          </p:cNvPr>
          <p:cNvSpPr txBox="1"/>
          <p:nvPr/>
        </p:nvSpPr>
        <p:spPr>
          <a:xfrm>
            <a:off x="4105005" y="3244334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under-compression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7AC370-4CC2-4495-B716-AFA1B513878E}"/>
              </a:ext>
            </a:extLst>
          </p:cNvPr>
          <p:cNvSpPr txBox="1"/>
          <p:nvPr/>
        </p:nvSpPr>
        <p:spPr>
          <a:xfrm>
            <a:off x="7419955" y="1511878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over-compression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AB9542-1785-464A-875E-62F80A3859B8}"/>
              </a:ext>
            </a:extLst>
          </p:cNvPr>
          <p:cNvSpPr txBox="1"/>
          <p:nvPr/>
        </p:nvSpPr>
        <p:spPr>
          <a:xfrm rot="10800000" flipV="1">
            <a:off x="8703326" y="4193639"/>
            <a:ext cx="3488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  Two observations: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Compression highly critical to laser intensity</a:t>
            </a:r>
          </a:p>
        </p:txBody>
      </p:sp>
    </p:spTree>
    <p:extLst>
      <p:ext uri="{BB962C8B-B14F-4D97-AF65-F5344CB8AC3E}">
        <p14:creationId xmlns:p14="http://schemas.microsoft.com/office/powerpoint/2010/main" val="3016196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D8A703-D2F1-48CC-A16D-F57091A5BB3E}"/>
              </a:ext>
            </a:extLst>
          </p:cNvPr>
          <p:cNvSpPr/>
          <p:nvPr/>
        </p:nvSpPr>
        <p:spPr>
          <a:xfrm>
            <a:off x="369870" y="88688"/>
            <a:ext cx="100444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Path to improvement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04FE28D-10E9-44D9-9DCA-EFF2B4DEB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0" y="68925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21">
            <a:extLst>
              <a:ext uri="{FF2B5EF4-FFF2-40B4-BE49-F238E27FC236}">
                <a16:creationId xmlns:a16="http://schemas.microsoft.com/office/drawing/2014/main" id="{72507A5A-89F9-4D82-A60A-6BBC3FF2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61" y="977174"/>
            <a:ext cx="6344226" cy="323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2EC58AA-5FEA-4F7B-84E2-9BAFD156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26" y="1120676"/>
            <a:ext cx="476885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B&gt;&gt;1 is needed to see an appreciable pulse compression.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However micro-filamentation and color center formation may hinder the process at B&gt;3.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can suppress micro-filamentation by segmenting the nonlinear material.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Opportunities for improving efficiency of energy conversion to femtoseconds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DF5EC-F64D-42F5-BF5D-73DCA81C1CA5}"/>
              </a:ext>
            </a:extLst>
          </p:cNvPr>
          <p:cNvSpPr txBox="1"/>
          <p:nvPr/>
        </p:nvSpPr>
        <p:spPr>
          <a:xfrm>
            <a:off x="5476461" y="4526299"/>
            <a:ext cx="625171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using flat-top beams,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NLPC staging,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beam size manipulation between NLPC stages,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and possible combination of different NLPC materials. </a:t>
            </a:r>
          </a:p>
          <a:p>
            <a:endParaRPr lang="en-US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BC8D826-7254-4866-8142-50466E2782AD}"/>
              </a:ext>
            </a:extLst>
          </p:cNvPr>
          <p:cNvSpPr/>
          <p:nvPr/>
        </p:nvSpPr>
        <p:spPr>
          <a:xfrm>
            <a:off x="5293952" y="4526300"/>
            <a:ext cx="760688" cy="1620034"/>
          </a:xfrm>
          <a:prstGeom prst="leftBrace">
            <a:avLst>
              <a:gd name="adj1" fmla="val 8333"/>
              <a:gd name="adj2" fmla="val 5061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B1EB7D3-E458-4F46-B9E3-CAE897649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246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3157-73AC-4A78-BFF7-5810EB989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50966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Two-stage NLPC by separating chirping and compression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76E37-366E-4FB6-8E01-B5761D7EE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5DA9B-6904-443E-A916-EC3C8D508641}"/>
              </a:ext>
            </a:extLst>
          </p:cNvPr>
          <p:cNvSpPr txBox="1"/>
          <p:nvPr/>
        </p:nvSpPr>
        <p:spPr>
          <a:xfrm>
            <a:off x="1250949" y="1188675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Material properties at 9.2 </a:t>
            </a:r>
            <a:r>
              <a:rPr lang="en-US" sz="2400" b="1" dirty="0">
                <a:latin typeface="Symbol" panose="05050102010706020507" pitchFamily="18" charset="2"/>
              </a:rPr>
              <a:t>m</a:t>
            </a:r>
            <a:r>
              <a:rPr lang="en-US" sz="2400" b="1" dirty="0"/>
              <a:t>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584F6-B4D2-43F6-AA6C-BA94B1EA4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17" y="715651"/>
            <a:ext cx="6423102" cy="29216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2C7DB6-2CDE-445D-9882-1785E8F4B2EF}"/>
              </a:ext>
            </a:extLst>
          </p:cNvPr>
          <p:cNvSpPr/>
          <p:nvPr/>
        </p:nvSpPr>
        <p:spPr>
          <a:xfrm>
            <a:off x="8366091" y="2203176"/>
            <a:ext cx="3774128" cy="123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EE24B8-9495-42C0-8D18-49806902D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918" t="50978"/>
          <a:stretch/>
        </p:blipFill>
        <p:spPr>
          <a:xfrm>
            <a:off x="7719545" y="2016439"/>
            <a:ext cx="3602182" cy="14322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EABD86-336F-4636-95A9-B3EF5045A3A7}"/>
              </a:ext>
            </a:extLst>
          </p:cNvPr>
          <p:cNvSpPr/>
          <p:nvPr/>
        </p:nvSpPr>
        <p:spPr>
          <a:xfrm>
            <a:off x="7719545" y="2016439"/>
            <a:ext cx="1958109" cy="451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B24D47-5F9D-44C5-82BA-8863CDA6A498}"/>
              </a:ext>
            </a:extLst>
          </p:cNvPr>
          <p:cNvCxnSpPr>
            <a:cxnSpLocks/>
          </p:cNvCxnSpPr>
          <p:nvPr/>
        </p:nvCxnSpPr>
        <p:spPr>
          <a:xfrm flipH="1">
            <a:off x="8235100" y="1827863"/>
            <a:ext cx="1758911" cy="90470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323312-086B-409F-8595-FB1AAE7E5C3E}"/>
              </a:ext>
            </a:extLst>
          </p:cNvPr>
          <p:cNvCxnSpPr>
            <a:cxnSpLocks/>
          </p:cNvCxnSpPr>
          <p:nvPr/>
        </p:nvCxnSpPr>
        <p:spPr>
          <a:xfrm flipV="1">
            <a:off x="8162889" y="1827863"/>
            <a:ext cx="1831122" cy="961350"/>
          </a:xfrm>
          <a:prstGeom prst="line">
            <a:avLst/>
          </a:prstGeom>
          <a:ln w="19050">
            <a:solidFill>
              <a:schemeClr val="bg2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3">
                <a:extLst>
                  <a:ext uri="{FF2B5EF4-FFF2-40B4-BE49-F238E27FC236}">
                    <a16:creationId xmlns:a16="http://schemas.microsoft.com/office/drawing/2014/main" id="{CC18F67C-7A2E-43FD-B347-E9494FEB88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4895449"/>
                  </p:ext>
                </p:extLst>
              </p:nvPr>
            </p:nvGraphicFramePr>
            <p:xfrm>
              <a:off x="595835" y="1634327"/>
              <a:ext cx="4909370" cy="122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0615">
                      <a:extLst>
                        <a:ext uri="{9D8B030D-6E8A-4147-A177-3AD203B41FA5}">
                          <a16:colId xmlns:a16="http://schemas.microsoft.com/office/drawing/2014/main" val="2532730017"/>
                        </a:ext>
                      </a:extLst>
                    </a:gridCol>
                    <a:gridCol w="803215">
                      <a:extLst>
                        <a:ext uri="{9D8B030D-6E8A-4147-A177-3AD203B41FA5}">
                          <a16:colId xmlns:a16="http://schemas.microsoft.com/office/drawing/2014/main" val="1462247057"/>
                        </a:ext>
                      </a:extLst>
                    </a:gridCol>
                    <a:gridCol w="1493830">
                      <a:extLst>
                        <a:ext uri="{9D8B030D-6E8A-4147-A177-3AD203B41FA5}">
                          <a16:colId xmlns:a16="http://schemas.microsoft.com/office/drawing/2014/main" val="3580604631"/>
                        </a:ext>
                      </a:extLst>
                    </a:gridCol>
                    <a:gridCol w="1921710">
                      <a:extLst>
                        <a:ext uri="{9D8B030D-6E8A-4147-A177-3AD203B41FA5}">
                          <a16:colId xmlns:a16="http://schemas.microsoft.com/office/drawing/2014/main" val="1746532816"/>
                        </a:ext>
                      </a:extLst>
                    </a:gridCol>
                  </a:tblGrid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 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i="1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n</a:t>
                          </a:r>
                          <a:r>
                            <a:rPr lang="fi-FI" sz="1800" baseline="-250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0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i="1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n</a:t>
                          </a:r>
                          <a:r>
                            <a:rPr lang="fi-FI" sz="1800" baseline="-250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r>
                            <a:rPr lang="fi-FI" sz="1800" dirty="0">
                              <a:solidFill>
                                <a:schemeClr val="bg1"/>
                              </a:solidFill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 </a:t>
                          </a: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(m</a:t>
                          </a:r>
                          <a:r>
                            <a:rPr lang="fi-FI" sz="1800" baseline="30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/W)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i-FI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𝐺𝑉𝐷</m:t>
                                  </m:r>
                                </m:e>
                              </m:d>
                            </m:oMath>
                          </a14:m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 (fs</a:t>
                          </a:r>
                          <a:r>
                            <a:rPr lang="fi-FI" sz="1800" baseline="300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/mm)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69052868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NaCl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1.500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3.5 × 10</a:t>
                          </a:r>
                          <a:r>
                            <a:rPr lang="fi-FI" sz="1800" baseline="300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-1010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06705662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KCl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1.459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3.4 × 10</a:t>
                          </a:r>
                          <a:r>
                            <a:rPr lang="fi-FI" sz="1800" baseline="300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-558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76496426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BaF</a:t>
                          </a:r>
                          <a:r>
                            <a:rPr lang="fi-FI" sz="1800" baseline="-25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1.412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1.7 × 10</a:t>
                          </a:r>
                          <a:r>
                            <a:rPr lang="fi-FI" sz="1800" baseline="30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-2340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72249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3">
                <a:extLst>
                  <a:ext uri="{FF2B5EF4-FFF2-40B4-BE49-F238E27FC236}">
                    <a16:creationId xmlns:a16="http://schemas.microsoft.com/office/drawing/2014/main" id="{CC18F67C-7A2E-43FD-B347-E9494FEB88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4895449"/>
                  </p:ext>
                </p:extLst>
              </p:nvPr>
            </p:nvGraphicFramePr>
            <p:xfrm>
              <a:off x="595835" y="1634327"/>
              <a:ext cx="4909370" cy="12288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0615">
                      <a:extLst>
                        <a:ext uri="{9D8B030D-6E8A-4147-A177-3AD203B41FA5}">
                          <a16:colId xmlns:a16="http://schemas.microsoft.com/office/drawing/2014/main" val="2532730017"/>
                        </a:ext>
                      </a:extLst>
                    </a:gridCol>
                    <a:gridCol w="803215">
                      <a:extLst>
                        <a:ext uri="{9D8B030D-6E8A-4147-A177-3AD203B41FA5}">
                          <a16:colId xmlns:a16="http://schemas.microsoft.com/office/drawing/2014/main" val="1462247057"/>
                        </a:ext>
                      </a:extLst>
                    </a:gridCol>
                    <a:gridCol w="1493830">
                      <a:extLst>
                        <a:ext uri="{9D8B030D-6E8A-4147-A177-3AD203B41FA5}">
                          <a16:colId xmlns:a16="http://schemas.microsoft.com/office/drawing/2014/main" val="3580604631"/>
                        </a:ext>
                      </a:extLst>
                    </a:gridCol>
                    <a:gridCol w="1921710">
                      <a:extLst>
                        <a:ext uri="{9D8B030D-6E8A-4147-A177-3AD203B41FA5}">
                          <a16:colId xmlns:a16="http://schemas.microsoft.com/office/drawing/2014/main" val="1746532816"/>
                        </a:ext>
                      </a:extLst>
                    </a:gridCol>
                  </a:tblGrid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 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i="1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n</a:t>
                          </a:r>
                          <a:r>
                            <a:rPr lang="fi-FI" sz="1800" baseline="-250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0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i="1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n</a:t>
                          </a:r>
                          <a:r>
                            <a:rPr lang="fi-FI" sz="1800" baseline="-250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r>
                            <a:rPr lang="fi-FI" sz="1800" dirty="0">
                              <a:solidFill>
                                <a:schemeClr val="bg1"/>
                              </a:solidFill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 </a:t>
                          </a: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(m</a:t>
                          </a:r>
                          <a:r>
                            <a:rPr lang="fi-FI" sz="1800" baseline="30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/W)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55696" t="-25490" r="-1266" b="-3313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052868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NaCl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1.500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3.5 × 10</a:t>
                          </a:r>
                          <a:r>
                            <a:rPr lang="fi-FI" sz="1800" baseline="300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-1010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06705662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KCl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1.459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3.4 × 10</a:t>
                          </a:r>
                          <a:r>
                            <a:rPr lang="fi-FI" sz="1800" baseline="300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-558</a:t>
                          </a:r>
                          <a:endParaRPr lang="en-US" sz="180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76496426"/>
                      </a:ext>
                    </a:extLst>
                  </a:tr>
                  <a:tr h="30721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BaF</a:t>
                          </a:r>
                          <a:r>
                            <a:rPr lang="fi-FI" sz="1800" baseline="-25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2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1.412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1.7 × 10</a:t>
                          </a:r>
                          <a:r>
                            <a:rPr lang="fi-FI" sz="1800" baseline="300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−20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215900" algn="l"/>
                            </a:tabLst>
                          </a:pPr>
                          <a:r>
                            <a:rPr lang="fi-FI" sz="1800" dirty="0">
                              <a:effectLst/>
                              <a:latin typeface="New York"/>
                              <a:ea typeface="Times New Roman" panose="02020603050405020304" pitchFamily="18" charset="0"/>
                              <a:cs typeface="New York"/>
                            </a:rPr>
                            <a:t>-2340</a:t>
                          </a:r>
                          <a:endParaRPr lang="en-US" sz="1800" dirty="0">
                            <a:effectLst/>
                            <a:latin typeface="New York"/>
                            <a:ea typeface="Times New Roman" panose="02020603050405020304" pitchFamily="18" charset="0"/>
                            <a:cs typeface="New York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72249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A265C40-3B0B-4722-82AB-BBA12436FE50}"/>
              </a:ext>
            </a:extLst>
          </p:cNvPr>
          <p:cNvSpPr/>
          <p:nvPr/>
        </p:nvSpPr>
        <p:spPr>
          <a:xfrm>
            <a:off x="2117701" y="2161423"/>
            <a:ext cx="1662546" cy="445154"/>
          </a:xfrm>
          <a:custGeom>
            <a:avLst/>
            <a:gdLst>
              <a:gd name="connsiteX0" fmla="*/ 1551709 w 1662546"/>
              <a:gd name="connsiteY0" fmla="*/ 110836 h 445154"/>
              <a:gd name="connsiteX1" fmla="*/ 1505527 w 1662546"/>
              <a:gd name="connsiteY1" fmla="*/ 83127 h 445154"/>
              <a:gd name="connsiteX2" fmla="*/ 1468582 w 1662546"/>
              <a:gd name="connsiteY2" fmla="*/ 73890 h 445154"/>
              <a:gd name="connsiteX3" fmla="*/ 1403927 w 1662546"/>
              <a:gd name="connsiteY3" fmla="*/ 55418 h 445154"/>
              <a:gd name="connsiteX4" fmla="*/ 1348509 w 1662546"/>
              <a:gd name="connsiteY4" fmla="*/ 36945 h 445154"/>
              <a:gd name="connsiteX5" fmla="*/ 1293091 w 1662546"/>
              <a:gd name="connsiteY5" fmla="*/ 27709 h 445154"/>
              <a:gd name="connsiteX6" fmla="*/ 1145309 w 1662546"/>
              <a:gd name="connsiteY6" fmla="*/ 0 h 445154"/>
              <a:gd name="connsiteX7" fmla="*/ 406400 w 1662546"/>
              <a:gd name="connsiteY7" fmla="*/ 9236 h 445154"/>
              <a:gd name="connsiteX8" fmla="*/ 341746 w 1662546"/>
              <a:gd name="connsiteY8" fmla="*/ 18472 h 445154"/>
              <a:gd name="connsiteX9" fmla="*/ 203200 w 1662546"/>
              <a:gd name="connsiteY9" fmla="*/ 36945 h 445154"/>
              <a:gd name="connsiteX10" fmla="*/ 138546 w 1662546"/>
              <a:gd name="connsiteY10" fmla="*/ 64654 h 445154"/>
              <a:gd name="connsiteX11" fmla="*/ 101600 w 1662546"/>
              <a:gd name="connsiteY11" fmla="*/ 92363 h 445154"/>
              <a:gd name="connsiteX12" fmla="*/ 46182 w 1662546"/>
              <a:gd name="connsiteY12" fmla="*/ 138545 h 445154"/>
              <a:gd name="connsiteX13" fmla="*/ 27709 w 1662546"/>
              <a:gd name="connsiteY13" fmla="*/ 166254 h 445154"/>
              <a:gd name="connsiteX14" fmla="*/ 0 w 1662546"/>
              <a:gd name="connsiteY14" fmla="*/ 203200 h 445154"/>
              <a:gd name="connsiteX15" fmla="*/ 9236 w 1662546"/>
              <a:gd name="connsiteY15" fmla="*/ 360218 h 445154"/>
              <a:gd name="connsiteX16" fmla="*/ 18473 w 1662546"/>
              <a:gd name="connsiteY16" fmla="*/ 387927 h 445154"/>
              <a:gd name="connsiteX17" fmla="*/ 572655 w 1662546"/>
              <a:gd name="connsiteY17" fmla="*/ 443345 h 445154"/>
              <a:gd name="connsiteX18" fmla="*/ 1477818 w 1662546"/>
              <a:gd name="connsiteY18" fmla="*/ 434109 h 445154"/>
              <a:gd name="connsiteX19" fmla="*/ 1524000 w 1662546"/>
              <a:gd name="connsiteY19" fmla="*/ 406400 h 445154"/>
              <a:gd name="connsiteX20" fmla="*/ 1560946 w 1662546"/>
              <a:gd name="connsiteY20" fmla="*/ 369454 h 445154"/>
              <a:gd name="connsiteX21" fmla="*/ 1662546 w 1662546"/>
              <a:gd name="connsiteY21" fmla="*/ 258618 h 445154"/>
              <a:gd name="connsiteX22" fmla="*/ 1662546 w 1662546"/>
              <a:gd name="connsiteY22" fmla="*/ 110836 h 44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62546" h="445154">
                <a:moveTo>
                  <a:pt x="1551709" y="110836"/>
                </a:moveTo>
                <a:cubicBezTo>
                  <a:pt x="1536315" y="101600"/>
                  <a:pt x="1521932" y="90418"/>
                  <a:pt x="1505527" y="83127"/>
                </a:cubicBezTo>
                <a:cubicBezTo>
                  <a:pt x="1493927" y="77971"/>
                  <a:pt x="1480829" y="77230"/>
                  <a:pt x="1468582" y="73890"/>
                </a:cubicBezTo>
                <a:cubicBezTo>
                  <a:pt x="1446958" y="67993"/>
                  <a:pt x="1425350" y="62010"/>
                  <a:pt x="1403927" y="55418"/>
                </a:cubicBezTo>
                <a:cubicBezTo>
                  <a:pt x="1385316" y="49692"/>
                  <a:pt x="1367400" y="41668"/>
                  <a:pt x="1348509" y="36945"/>
                </a:cubicBezTo>
                <a:cubicBezTo>
                  <a:pt x="1330341" y="32403"/>
                  <a:pt x="1311403" y="31633"/>
                  <a:pt x="1293091" y="27709"/>
                </a:cubicBezTo>
                <a:cubicBezTo>
                  <a:pt x="1155928" y="-1683"/>
                  <a:pt x="1282709" y="17174"/>
                  <a:pt x="1145309" y="0"/>
                </a:cubicBezTo>
                <a:lnTo>
                  <a:pt x="406400" y="9236"/>
                </a:lnTo>
                <a:cubicBezTo>
                  <a:pt x="384636" y="9736"/>
                  <a:pt x="363325" y="15595"/>
                  <a:pt x="341746" y="18472"/>
                </a:cubicBezTo>
                <a:cubicBezTo>
                  <a:pt x="162677" y="42348"/>
                  <a:pt x="365728" y="13728"/>
                  <a:pt x="203200" y="36945"/>
                </a:cubicBezTo>
                <a:cubicBezTo>
                  <a:pt x="176262" y="45924"/>
                  <a:pt x="164636" y="48348"/>
                  <a:pt x="138546" y="64654"/>
                </a:cubicBezTo>
                <a:cubicBezTo>
                  <a:pt x="125492" y="72813"/>
                  <a:pt x="114127" y="83415"/>
                  <a:pt x="101600" y="92363"/>
                </a:cubicBezTo>
                <a:cubicBezTo>
                  <a:pt x="71684" y="113731"/>
                  <a:pt x="71548" y="108106"/>
                  <a:pt x="46182" y="138545"/>
                </a:cubicBezTo>
                <a:cubicBezTo>
                  <a:pt x="39075" y="147073"/>
                  <a:pt x="34161" y="157221"/>
                  <a:pt x="27709" y="166254"/>
                </a:cubicBezTo>
                <a:cubicBezTo>
                  <a:pt x="18761" y="178781"/>
                  <a:pt x="9236" y="190885"/>
                  <a:pt x="0" y="203200"/>
                </a:cubicBezTo>
                <a:cubicBezTo>
                  <a:pt x="3079" y="255539"/>
                  <a:pt x="4019" y="308048"/>
                  <a:pt x="9236" y="360218"/>
                </a:cubicBezTo>
                <a:cubicBezTo>
                  <a:pt x="10205" y="369906"/>
                  <a:pt x="9576" y="383973"/>
                  <a:pt x="18473" y="387927"/>
                </a:cubicBezTo>
                <a:cubicBezTo>
                  <a:pt x="201151" y="469117"/>
                  <a:pt x="367035" y="438563"/>
                  <a:pt x="572655" y="443345"/>
                </a:cubicBezTo>
                <a:lnTo>
                  <a:pt x="1477818" y="434109"/>
                </a:lnTo>
                <a:cubicBezTo>
                  <a:pt x="1495757" y="433412"/>
                  <a:pt x="1509829" y="417422"/>
                  <a:pt x="1524000" y="406400"/>
                </a:cubicBezTo>
                <a:cubicBezTo>
                  <a:pt x="1537748" y="395707"/>
                  <a:pt x="1547839" y="380923"/>
                  <a:pt x="1560946" y="369454"/>
                </a:cubicBezTo>
                <a:cubicBezTo>
                  <a:pt x="1593477" y="340990"/>
                  <a:pt x="1662546" y="307589"/>
                  <a:pt x="1662546" y="258618"/>
                </a:cubicBezTo>
                <a:lnTo>
                  <a:pt x="1662546" y="110836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F57EEE5-9FAB-4BEF-863C-5B3D6427D60E}"/>
              </a:ext>
            </a:extLst>
          </p:cNvPr>
          <p:cNvSpPr/>
          <p:nvPr/>
        </p:nvSpPr>
        <p:spPr>
          <a:xfrm>
            <a:off x="3930813" y="2529241"/>
            <a:ext cx="1126837" cy="369454"/>
          </a:xfrm>
          <a:custGeom>
            <a:avLst/>
            <a:gdLst>
              <a:gd name="connsiteX0" fmla="*/ 1089891 w 1126837"/>
              <a:gd name="connsiteY0" fmla="*/ 92364 h 369454"/>
              <a:gd name="connsiteX1" fmla="*/ 1043709 w 1126837"/>
              <a:gd name="connsiteY1" fmla="*/ 73891 h 369454"/>
              <a:gd name="connsiteX2" fmla="*/ 1006764 w 1126837"/>
              <a:gd name="connsiteY2" fmla="*/ 46182 h 369454"/>
              <a:gd name="connsiteX3" fmla="*/ 969819 w 1126837"/>
              <a:gd name="connsiteY3" fmla="*/ 36945 h 369454"/>
              <a:gd name="connsiteX4" fmla="*/ 914400 w 1126837"/>
              <a:gd name="connsiteY4" fmla="*/ 18473 h 369454"/>
              <a:gd name="connsiteX5" fmla="*/ 692728 w 1126837"/>
              <a:gd name="connsiteY5" fmla="*/ 0 h 369454"/>
              <a:gd name="connsiteX6" fmla="*/ 249382 w 1126837"/>
              <a:gd name="connsiteY6" fmla="*/ 9236 h 369454"/>
              <a:gd name="connsiteX7" fmla="*/ 73891 w 1126837"/>
              <a:gd name="connsiteY7" fmla="*/ 64654 h 369454"/>
              <a:gd name="connsiteX8" fmla="*/ 46182 w 1126837"/>
              <a:gd name="connsiteY8" fmla="*/ 73891 h 369454"/>
              <a:gd name="connsiteX9" fmla="*/ 27709 w 1126837"/>
              <a:gd name="connsiteY9" fmla="*/ 101600 h 369454"/>
              <a:gd name="connsiteX10" fmla="*/ 0 w 1126837"/>
              <a:gd name="connsiteY10" fmla="*/ 193964 h 369454"/>
              <a:gd name="connsiteX11" fmla="*/ 9237 w 1126837"/>
              <a:gd name="connsiteY11" fmla="*/ 249382 h 369454"/>
              <a:gd name="connsiteX12" fmla="*/ 83128 w 1126837"/>
              <a:gd name="connsiteY12" fmla="*/ 314036 h 369454"/>
              <a:gd name="connsiteX13" fmla="*/ 110837 w 1126837"/>
              <a:gd name="connsiteY13" fmla="*/ 323273 h 369454"/>
              <a:gd name="connsiteX14" fmla="*/ 184728 w 1126837"/>
              <a:gd name="connsiteY14" fmla="*/ 332509 h 369454"/>
              <a:gd name="connsiteX15" fmla="*/ 249382 w 1126837"/>
              <a:gd name="connsiteY15" fmla="*/ 350982 h 369454"/>
              <a:gd name="connsiteX16" fmla="*/ 554182 w 1126837"/>
              <a:gd name="connsiteY16" fmla="*/ 369454 h 369454"/>
              <a:gd name="connsiteX17" fmla="*/ 840509 w 1126837"/>
              <a:gd name="connsiteY17" fmla="*/ 360218 h 369454"/>
              <a:gd name="connsiteX18" fmla="*/ 1016000 w 1126837"/>
              <a:gd name="connsiteY18" fmla="*/ 295564 h 369454"/>
              <a:gd name="connsiteX19" fmla="*/ 1089891 w 1126837"/>
              <a:gd name="connsiteY19" fmla="*/ 240145 h 369454"/>
              <a:gd name="connsiteX20" fmla="*/ 1126837 w 1126837"/>
              <a:gd name="connsiteY20" fmla="*/ 212436 h 36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6837" h="369454">
                <a:moveTo>
                  <a:pt x="1089891" y="92364"/>
                </a:moveTo>
                <a:cubicBezTo>
                  <a:pt x="1074497" y="86206"/>
                  <a:pt x="1058202" y="81943"/>
                  <a:pt x="1043709" y="73891"/>
                </a:cubicBezTo>
                <a:cubicBezTo>
                  <a:pt x="1030252" y="66415"/>
                  <a:pt x="1020533" y="53066"/>
                  <a:pt x="1006764" y="46182"/>
                </a:cubicBezTo>
                <a:cubicBezTo>
                  <a:pt x="995410" y="40505"/>
                  <a:pt x="981978" y="40593"/>
                  <a:pt x="969819" y="36945"/>
                </a:cubicBezTo>
                <a:cubicBezTo>
                  <a:pt x="951168" y="31350"/>
                  <a:pt x="933676" y="21227"/>
                  <a:pt x="914400" y="18473"/>
                </a:cubicBezTo>
                <a:cubicBezTo>
                  <a:pt x="797843" y="1821"/>
                  <a:pt x="871479" y="10514"/>
                  <a:pt x="692728" y="0"/>
                </a:cubicBezTo>
                <a:cubicBezTo>
                  <a:pt x="544946" y="3079"/>
                  <a:pt x="396869" y="-596"/>
                  <a:pt x="249382" y="9236"/>
                </a:cubicBezTo>
                <a:cubicBezTo>
                  <a:pt x="175399" y="14168"/>
                  <a:pt x="136853" y="39469"/>
                  <a:pt x="73891" y="64654"/>
                </a:cubicBezTo>
                <a:cubicBezTo>
                  <a:pt x="64851" y="68270"/>
                  <a:pt x="55418" y="70812"/>
                  <a:pt x="46182" y="73891"/>
                </a:cubicBezTo>
                <a:cubicBezTo>
                  <a:pt x="40024" y="83127"/>
                  <a:pt x="32673" y="91671"/>
                  <a:pt x="27709" y="101600"/>
                </a:cubicBezTo>
                <a:cubicBezTo>
                  <a:pt x="7458" y="142102"/>
                  <a:pt x="8653" y="150704"/>
                  <a:pt x="0" y="193964"/>
                </a:cubicBezTo>
                <a:cubicBezTo>
                  <a:pt x="3079" y="212437"/>
                  <a:pt x="1487" y="232333"/>
                  <a:pt x="9237" y="249382"/>
                </a:cubicBezTo>
                <a:cubicBezTo>
                  <a:pt x="27208" y="288918"/>
                  <a:pt x="47809" y="298899"/>
                  <a:pt x="83128" y="314036"/>
                </a:cubicBezTo>
                <a:cubicBezTo>
                  <a:pt x="92077" y="317871"/>
                  <a:pt x="101258" y="321531"/>
                  <a:pt x="110837" y="323273"/>
                </a:cubicBezTo>
                <a:cubicBezTo>
                  <a:pt x="135259" y="327713"/>
                  <a:pt x="160098" y="329430"/>
                  <a:pt x="184728" y="332509"/>
                </a:cubicBezTo>
                <a:cubicBezTo>
                  <a:pt x="206279" y="338667"/>
                  <a:pt x="227466" y="346286"/>
                  <a:pt x="249382" y="350982"/>
                </a:cubicBezTo>
                <a:cubicBezTo>
                  <a:pt x="334852" y="369297"/>
                  <a:pt x="507495" y="367658"/>
                  <a:pt x="554182" y="369454"/>
                </a:cubicBezTo>
                <a:cubicBezTo>
                  <a:pt x="649624" y="366375"/>
                  <a:pt x="745313" y="367733"/>
                  <a:pt x="840509" y="360218"/>
                </a:cubicBezTo>
                <a:cubicBezTo>
                  <a:pt x="877525" y="357296"/>
                  <a:pt x="1002547" y="302963"/>
                  <a:pt x="1016000" y="295564"/>
                </a:cubicBezTo>
                <a:cubicBezTo>
                  <a:pt x="1042977" y="280727"/>
                  <a:pt x="1065261" y="258618"/>
                  <a:pt x="1089891" y="240145"/>
                </a:cubicBezTo>
                <a:lnTo>
                  <a:pt x="1126837" y="212436"/>
                </a:ln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62ECA7F-266D-4C0B-B0A3-13CEAD49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04" b="56610"/>
          <a:stretch/>
        </p:blipFill>
        <p:spPr>
          <a:xfrm>
            <a:off x="5057650" y="3759007"/>
            <a:ext cx="1649479" cy="157135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7DAD823-F3BA-41AA-8B96-052FEA9EBA33}"/>
              </a:ext>
            </a:extLst>
          </p:cNvPr>
          <p:cNvGrpSpPr/>
          <p:nvPr/>
        </p:nvGrpSpPr>
        <p:grpSpPr>
          <a:xfrm>
            <a:off x="724284" y="3077343"/>
            <a:ext cx="786405" cy="683038"/>
            <a:chOff x="870957" y="3513471"/>
            <a:chExt cx="640080" cy="56324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51890E4-AEE1-4F6C-8CA3-76857EBE2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957" y="3513471"/>
              <a:ext cx="88900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6777C20-4267-4CDD-BDAC-C07F9E5FF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002" y="3513471"/>
              <a:ext cx="51435" cy="89535"/>
              <a:chOff x="318" y="133"/>
              <a:chExt cx="81" cy="141"/>
            </a:xfrm>
          </p:grpSpPr>
          <p:sp>
            <p:nvSpPr>
              <p:cNvPr id="103" name="Freeform 51">
                <a:extLst>
                  <a:ext uri="{FF2B5EF4-FFF2-40B4-BE49-F238E27FC236}">
                    <a16:creationId xmlns:a16="http://schemas.microsoft.com/office/drawing/2014/main" id="{B905248A-831E-467F-AF32-E4BC21B93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133"/>
                <a:ext cx="81" cy="141"/>
              </a:xfrm>
              <a:custGeom>
                <a:avLst/>
                <a:gdLst>
                  <a:gd name="T0" fmla="*/ 77 w 81"/>
                  <a:gd name="T1" fmla="*/ 125 h 141"/>
                  <a:gd name="T2" fmla="*/ 3 w 81"/>
                  <a:gd name="T3" fmla="*/ 125 h 141"/>
                  <a:gd name="T4" fmla="*/ 3 w 81"/>
                  <a:gd name="T5" fmla="*/ 125 h 141"/>
                  <a:gd name="T6" fmla="*/ 2 w 81"/>
                  <a:gd name="T7" fmla="*/ 126 h 141"/>
                  <a:gd name="T8" fmla="*/ 1 w 81"/>
                  <a:gd name="T9" fmla="*/ 126 h 141"/>
                  <a:gd name="T10" fmla="*/ 1 w 81"/>
                  <a:gd name="T11" fmla="*/ 127 h 141"/>
                  <a:gd name="T12" fmla="*/ 0 w 81"/>
                  <a:gd name="T13" fmla="*/ 128 h 141"/>
                  <a:gd name="T14" fmla="*/ 0 w 81"/>
                  <a:gd name="T15" fmla="*/ 130 h 141"/>
                  <a:gd name="T16" fmla="*/ 0 w 81"/>
                  <a:gd name="T17" fmla="*/ 135 h 141"/>
                  <a:gd name="T18" fmla="*/ 0 w 81"/>
                  <a:gd name="T19" fmla="*/ 137 h 141"/>
                  <a:gd name="T20" fmla="*/ 1 w 81"/>
                  <a:gd name="T21" fmla="*/ 138 h 141"/>
                  <a:gd name="T22" fmla="*/ 2 w 81"/>
                  <a:gd name="T23" fmla="*/ 139 h 141"/>
                  <a:gd name="T24" fmla="*/ 2 w 81"/>
                  <a:gd name="T25" fmla="*/ 139 h 141"/>
                  <a:gd name="T26" fmla="*/ 3 w 81"/>
                  <a:gd name="T27" fmla="*/ 140 h 141"/>
                  <a:gd name="T28" fmla="*/ 3 w 81"/>
                  <a:gd name="T29" fmla="*/ 140 h 141"/>
                  <a:gd name="T30" fmla="*/ 77 w 81"/>
                  <a:gd name="T31" fmla="*/ 140 h 141"/>
                  <a:gd name="T32" fmla="*/ 78 w 81"/>
                  <a:gd name="T33" fmla="*/ 140 h 141"/>
                  <a:gd name="T34" fmla="*/ 78 w 81"/>
                  <a:gd name="T35" fmla="*/ 139 h 141"/>
                  <a:gd name="T36" fmla="*/ 79 w 81"/>
                  <a:gd name="T37" fmla="*/ 139 h 141"/>
                  <a:gd name="T38" fmla="*/ 80 w 81"/>
                  <a:gd name="T39" fmla="*/ 138 h 141"/>
                  <a:gd name="T40" fmla="*/ 80 w 81"/>
                  <a:gd name="T41" fmla="*/ 137 h 141"/>
                  <a:gd name="T42" fmla="*/ 80 w 81"/>
                  <a:gd name="T43" fmla="*/ 135 h 141"/>
                  <a:gd name="T44" fmla="*/ 80 w 81"/>
                  <a:gd name="T45" fmla="*/ 130 h 141"/>
                  <a:gd name="T46" fmla="*/ 80 w 81"/>
                  <a:gd name="T47" fmla="*/ 128 h 141"/>
                  <a:gd name="T48" fmla="*/ 80 w 81"/>
                  <a:gd name="T49" fmla="*/ 127 h 141"/>
                  <a:gd name="T50" fmla="*/ 79 w 81"/>
                  <a:gd name="T51" fmla="*/ 126 h 141"/>
                  <a:gd name="T52" fmla="*/ 79 w 81"/>
                  <a:gd name="T53" fmla="*/ 126 h 141"/>
                  <a:gd name="T54" fmla="*/ 78 w 81"/>
                  <a:gd name="T55" fmla="*/ 125 h 141"/>
                  <a:gd name="T56" fmla="*/ 77 w 81"/>
                  <a:gd name="T57" fmla="*/ 12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" h="141">
                    <a:moveTo>
                      <a:pt x="77" y="125"/>
                    </a:moveTo>
                    <a:lnTo>
                      <a:pt x="3" y="125"/>
                    </a:lnTo>
                    <a:lnTo>
                      <a:pt x="3" y="125"/>
                    </a:lnTo>
                    <a:lnTo>
                      <a:pt x="2" y="126"/>
                    </a:lnTo>
                    <a:lnTo>
                      <a:pt x="1" y="126"/>
                    </a:lnTo>
                    <a:lnTo>
                      <a:pt x="1" y="127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0" y="135"/>
                    </a:lnTo>
                    <a:lnTo>
                      <a:pt x="0" y="137"/>
                    </a:lnTo>
                    <a:lnTo>
                      <a:pt x="1" y="138"/>
                    </a:lnTo>
                    <a:lnTo>
                      <a:pt x="2" y="139"/>
                    </a:lnTo>
                    <a:lnTo>
                      <a:pt x="2" y="139"/>
                    </a:lnTo>
                    <a:lnTo>
                      <a:pt x="3" y="140"/>
                    </a:lnTo>
                    <a:lnTo>
                      <a:pt x="3" y="140"/>
                    </a:lnTo>
                    <a:lnTo>
                      <a:pt x="77" y="140"/>
                    </a:lnTo>
                    <a:lnTo>
                      <a:pt x="78" y="140"/>
                    </a:lnTo>
                    <a:lnTo>
                      <a:pt x="78" y="139"/>
                    </a:lnTo>
                    <a:lnTo>
                      <a:pt x="79" y="139"/>
                    </a:lnTo>
                    <a:lnTo>
                      <a:pt x="80" y="138"/>
                    </a:lnTo>
                    <a:lnTo>
                      <a:pt x="80" y="137"/>
                    </a:lnTo>
                    <a:lnTo>
                      <a:pt x="80" y="135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80" y="127"/>
                    </a:lnTo>
                    <a:lnTo>
                      <a:pt x="79" y="126"/>
                    </a:lnTo>
                    <a:lnTo>
                      <a:pt x="79" y="126"/>
                    </a:lnTo>
                    <a:lnTo>
                      <a:pt x="78" y="125"/>
                    </a:lnTo>
                    <a:lnTo>
                      <a:pt x="77" y="1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4" name="Freeform 52">
                <a:extLst>
                  <a:ext uri="{FF2B5EF4-FFF2-40B4-BE49-F238E27FC236}">
                    <a16:creationId xmlns:a16="http://schemas.microsoft.com/office/drawing/2014/main" id="{E4ABCA1D-4C61-43D0-92CA-7944B18CD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133"/>
                <a:ext cx="81" cy="141"/>
              </a:xfrm>
              <a:custGeom>
                <a:avLst/>
                <a:gdLst>
                  <a:gd name="T0" fmla="*/ 51 w 81"/>
                  <a:gd name="T1" fmla="*/ 19 h 141"/>
                  <a:gd name="T2" fmla="*/ 33 w 81"/>
                  <a:gd name="T3" fmla="*/ 19 h 141"/>
                  <a:gd name="T4" fmla="*/ 33 w 81"/>
                  <a:gd name="T5" fmla="*/ 125 h 141"/>
                  <a:gd name="T6" fmla="*/ 51 w 81"/>
                  <a:gd name="T7" fmla="*/ 125 h 141"/>
                  <a:gd name="T8" fmla="*/ 51 w 81"/>
                  <a:gd name="T9" fmla="*/ 1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41">
                    <a:moveTo>
                      <a:pt x="51" y="19"/>
                    </a:moveTo>
                    <a:lnTo>
                      <a:pt x="33" y="19"/>
                    </a:lnTo>
                    <a:lnTo>
                      <a:pt x="33" y="125"/>
                    </a:lnTo>
                    <a:lnTo>
                      <a:pt x="51" y="1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5" name="Freeform 53">
                <a:extLst>
                  <a:ext uri="{FF2B5EF4-FFF2-40B4-BE49-F238E27FC236}">
                    <a16:creationId xmlns:a16="http://schemas.microsoft.com/office/drawing/2014/main" id="{FC021A62-FEE5-4C5E-8F55-A2E4E98B8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" y="133"/>
                <a:ext cx="81" cy="141"/>
              </a:xfrm>
              <a:custGeom>
                <a:avLst/>
                <a:gdLst>
                  <a:gd name="T0" fmla="*/ 44 w 81"/>
                  <a:gd name="T1" fmla="*/ 0 h 141"/>
                  <a:gd name="T2" fmla="*/ 41 w 81"/>
                  <a:gd name="T3" fmla="*/ 0 h 141"/>
                  <a:gd name="T4" fmla="*/ 39 w 81"/>
                  <a:gd name="T5" fmla="*/ 0 h 141"/>
                  <a:gd name="T6" fmla="*/ 38 w 81"/>
                  <a:gd name="T7" fmla="*/ 0 h 141"/>
                  <a:gd name="T8" fmla="*/ 36 w 81"/>
                  <a:gd name="T9" fmla="*/ 0 h 141"/>
                  <a:gd name="T10" fmla="*/ 35 w 81"/>
                  <a:gd name="T11" fmla="*/ 0 h 141"/>
                  <a:gd name="T12" fmla="*/ 35 w 81"/>
                  <a:gd name="T13" fmla="*/ 1 h 141"/>
                  <a:gd name="T14" fmla="*/ 2 w 81"/>
                  <a:gd name="T15" fmla="*/ 22 h 141"/>
                  <a:gd name="T16" fmla="*/ 1 w 81"/>
                  <a:gd name="T17" fmla="*/ 22 h 141"/>
                  <a:gd name="T18" fmla="*/ 1 w 81"/>
                  <a:gd name="T19" fmla="*/ 23 h 141"/>
                  <a:gd name="T20" fmla="*/ 0 w 81"/>
                  <a:gd name="T21" fmla="*/ 24 h 141"/>
                  <a:gd name="T22" fmla="*/ 0 w 81"/>
                  <a:gd name="T23" fmla="*/ 25 h 141"/>
                  <a:gd name="T24" fmla="*/ 0 w 81"/>
                  <a:gd name="T25" fmla="*/ 25 h 141"/>
                  <a:gd name="T26" fmla="*/ 0 w 81"/>
                  <a:gd name="T27" fmla="*/ 32 h 141"/>
                  <a:gd name="T28" fmla="*/ 0 w 81"/>
                  <a:gd name="T29" fmla="*/ 35 h 141"/>
                  <a:gd name="T30" fmla="*/ 0 w 81"/>
                  <a:gd name="T31" fmla="*/ 35 h 141"/>
                  <a:gd name="T32" fmla="*/ 1 w 81"/>
                  <a:gd name="T33" fmla="*/ 36 h 141"/>
                  <a:gd name="T34" fmla="*/ 2 w 81"/>
                  <a:gd name="T35" fmla="*/ 36 h 141"/>
                  <a:gd name="T36" fmla="*/ 4 w 81"/>
                  <a:gd name="T37" fmla="*/ 36 h 141"/>
                  <a:gd name="T38" fmla="*/ 5 w 81"/>
                  <a:gd name="T39" fmla="*/ 36 h 141"/>
                  <a:gd name="T40" fmla="*/ 6 w 81"/>
                  <a:gd name="T41" fmla="*/ 35 h 141"/>
                  <a:gd name="T42" fmla="*/ 33 w 81"/>
                  <a:gd name="T43" fmla="*/ 19 h 141"/>
                  <a:gd name="T44" fmla="*/ 51 w 81"/>
                  <a:gd name="T45" fmla="*/ 19 h 141"/>
                  <a:gd name="T46" fmla="*/ 51 w 81"/>
                  <a:gd name="T47" fmla="*/ 2 h 141"/>
                  <a:gd name="T48" fmla="*/ 51 w 81"/>
                  <a:gd name="T49" fmla="*/ 1 h 141"/>
                  <a:gd name="T50" fmla="*/ 50 w 81"/>
                  <a:gd name="T51" fmla="*/ 1 h 141"/>
                  <a:gd name="T52" fmla="*/ 49 w 81"/>
                  <a:gd name="T53" fmla="*/ 0 h 141"/>
                  <a:gd name="T54" fmla="*/ 48 w 81"/>
                  <a:gd name="T55" fmla="*/ 0 h 141"/>
                  <a:gd name="T56" fmla="*/ 46 w 81"/>
                  <a:gd name="T57" fmla="*/ 0 h 141"/>
                  <a:gd name="T58" fmla="*/ 44 w 81"/>
                  <a:gd name="T5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1" h="141">
                    <a:moveTo>
                      <a:pt x="44" y="0"/>
                    </a:move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5" y="1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6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6" y="35"/>
                    </a:lnTo>
                    <a:lnTo>
                      <a:pt x="33" y="19"/>
                    </a:lnTo>
                    <a:lnTo>
                      <a:pt x="51" y="19"/>
                    </a:lnTo>
                    <a:lnTo>
                      <a:pt x="51" y="2"/>
                    </a:lnTo>
                    <a:lnTo>
                      <a:pt x="51" y="1"/>
                    </a:lnTo>
                    <a:lnTo>
                      <a:pt x="50" y="1"/>
                    </a:lnTo>
                    <a:lnTo>
                      <a:pt x="49" y="0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15ACEBF-06B8-4624-A6A5-FE6E9ACADA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9077" y="3513471"/>
              <a:ext cx="33020" cy="90170"/>
              <a:chOff x="463" y="133"/>
              <a:chExt cx="52" cy="142"/>
            </a:xfrm>
          </p:grpSpPr>
          <p:sp>
            <p:nvSpPr>
              <p:cNvPr id="101" name="Freeform 55">
                <a:extLst>
                  <a:ext uri="{FF2B5EF4-FFF2-40B4-BE49-F238E27FC236}">
                    <a16:creationId xmlns:a16="http://schemas.microsoft.com/office/drawing/2014/main" id="{55F0033C-8B4D-488E-B0DA-77FF0385C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" y="133"/>
                <a:ext cx="52" cy="142"/>
              </a:xfrm>
              <a:custGeom>
                <a:avLst/>
                <a:gdLst>
                  <a:gd name="T0" fmla="*/ 3 w 52"/>
                  <a:gd name="T1" fmla="*/ 120 h 142"/>
                  <a:gd name="T2" fmla="*/ 2 w 52"/>
                  <a:gd name="T3" fmla="*/ 120 h 142"/>
                  <a:gd name="T4" fmla="*/ 1 w 52"/>
                  <a:gd name="T5" fmla="*/ 120 h 142"/>
                  <a:gd name="T6" fmla="*/ 1 w 52"/>
                  <a:gd name="T7" fmla="*/ 120 h 142"/>
                  <a:gd name="T8" fmla="*/ 0 w 52"/>
                  <a:gd name="T9" fmla="*/ 121 h 142"/>
                  <a:gd name="T10" fmla="*/ 0 w 52"/>
                  <a:gd name="T11" fmla="*/ 122 h 142"/>
                  <a:gd name="T12" fmla="*/ 0 w 52"/>
                  <a:gd name="T13" fmla="*/ 123 h 142"/>
                  <a:gd name="T14" fmla="*/ 0 w 52"/>
                  <a:gd name="T15" fmla="*/ 132 h 142"/>
                  <a:gd name="T16" fmla="*/ 0 w 52"/>
                  <a:gd name="T17" fmla="*/ 133 h 142"/>
                  <a:gd name="T18" fmla="*/ 0 w 52"/>
                  <a:gd name="T19" fmla="*/ 134 h 142"/>
                  <a:gd name="T20" fmla="*/ 0 w 52"/>
                  <a:gd name="T21" fmla="*/ 135 h 142"/>
                  <a:gd name="T22" fmla="*/ 1 w 52"/>
                  <a:gd name="T23" fmla="*/ 135 h 142"/>
                  <a:gd name="T24" fmla="*/ 1 w 52"/>
                  <a:gd name="T25" fmla="*/ 136 h 142"/>
                  <a:gd name="T26" fmla="*/ 2 w 52"/>
                  <a:gd name="T27" fmla="*/ 137 h 142"/>
                  <a:gd name="T28" fmla="*/ 3 w 52"/>
                  <a:gd name="T29" fmla="*/ 137 h 142"/>
                  <a:gd name="T30" fmla="*/ 5 w 52"/>
                  <a:gd name="T31" fmla="*/ 138 h 142"/>
                  <a:gd name="T32" fmla="*/ 6 w 52"/>
                  <a:gd name="T33" fmla="*/ 139 h 142"/>
                  <a:gd name="T34" fmla="*/ 10 w 52"/>
                  <a:gd name="T35" fmla="*/ 140 h 142"/>
                  <a:gd name="T36" fmla="*/ 12 w 52"/>
                  <a:gd name="T37" fmla="*/ 141 h 142"/>
                  <a:gd name="T38" fmla="*/ 16 w 52"/>
                  <a:gd name="T39" fmla="*/ 141 h 142"/>
                  <a:gd name="T40" fmla="*/ 18 w 52"/>
                  <a:gd name="T41" fmla="*/ 141 h 142"/>
                  <a:gd name="T42" fmla="*/ 25 w 52"/>
                  <a:gd name="T43" fmla="*/ 141 h 142"/>
                  <a:gd name="T44" fmla="*/ 30 w 52"/>
                  <a:gd name="T45" fmla="*/ 140 h 142"/>
                  <a:gd name="T46" fmla="*/ 38 w 52"/>
                  <a:gd name="T47" fmla="*/ 137 h 142"/>
                  <a:gd name="T48" fmla="*/ 42 w 52"/>
                  <a:gd name="T49" fmla="*/ 134 h 142"/>
                  <a:gd name="T50" fmla="*/ 46 w 52"/>
                  <a:gd name="T51" fmla="*/ 128 h 142"/>
                  <a:gd name="T52" fmla="*/ 48 w 52"/>
                  <a:gd name="T53" fmla="*/ 125 h 142"/>
                  <a:gd name="T54" fmla="*/ 16 w 52"/>
                  <a:gd name="T55" fmla="*/ 125 h 142"/>
                  <a:gd name="T56" fmla="*/ 14 w 52"/>
                  <a:gd name="T57" fmla="*/ 125 h 142"/>
                  <a:gd name="T58" fmla="*/ 11 w 52"/>
                  <a:gd name="T59" fmla="*/ 124 h 142"/>
                  <a:gd name="T60" fmla="*/ 9 w 52"/>
                  <a:gd name="T61" fmla="*/ 123 h 142"/>
                  <a:gd name="T62" fmla="*/ 7 w 52"/>
                  <a:gd name="T63" fmla="*/ 122 h 142"/>
                  <a:gd name="T64" fmla="*/ 6 w 52"/>
                  <a:gd name="T65" fmla="*/ 121 h 142"/>
                  <a:gd name="T66" fmla="*/ 4 w 52"/>
                  <a:gd name="T67" fmla="*/ 120 h 142"/>
                  <a:gd name="T68" fmla="*/ 3 w 52"/>
                  <a:gd name="T69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142">
                    <a:moveTo>
                      <a:pt x="3" y="120"/>
                    </a:moveTo>
                    <a:lnTo>
                      <a:pt x="2" y="120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1" y="135"/>
                    </a:lnTo>
                    <a:lnTo>
                      <a:pt x="1" y="136"/>
                    </a:lnTo>
                    <a:lnTo>
                      <a:pt x="2" y="137"/>
                    </a:lnTo>
                    <a:lnTo>
                      <a:pt x="3" y="137"/>
                    </a:lnTo>
                    <a:lnTo>
                      <a:pt x="5" y="138"/>
                    </a:lnTo>
                    <a:lnTo>
                      <a:pt x="6" y="139"/>
                    </a:lnTo>
                    <a:lnTo>
                      <a:pt x="10" y="140"/>
                    </a:lnTo>
                    <a:lnTo>
                      <a:pt x="12" y="141"/>
                    </a:lnTo>
                    <a:lnTo>
                      <a:pt x="16" y="141"/>
                    </a:lnTo>
                    <a:lnTo>
                      <a:pt x="18" y="141"/>
                    </a:lnTo>
                    <a:lnTo>
                      <a:pt x="25" y="141"/>
                    </a:lnTo>
                    <a:lnTo>
                      <a:pt x="30" y="140"/>
                    </a:lnTo>
                    <a:lnTo>
                      <a:pt x="38" y="137"/>
                    </a:lnTo>
                    <a:lnTo>
                      <a:pt x="42" y="134"/>
                    </a:lnTo>
                    <a:lnTo>
                      <a:pt x="46" y="128"/>
                    </a:lnTo>
                    <a:lnTo>
                      <a:pt x="48" y="125"/>
                    </a:lnTo>
                    <a:lnTo>
                      <a:pt x="16" y="125"/>
                    </a:lnTo>
                    <a:lnTo>
                      <a:pt x="14" y="125"/>
                    </a:lnTo>
                    <a:lnTo>
                      <a:pt x="11" y="124"/>
                    </a:lnTo>
                    <a:lnTo>
                      <a:pt x="9" y="123"/>
                    </a:lnTo>
                    <a:lnTo>
                      <a:pt x="7" y="122"/>
                    </a:lnTo>
                    <a:lnTo>
                      <a:pt x="6" y="121"/>
                    </a:lnTo>
                    <a:lnTo>
                      <a:pt x="4" y="120"/>
                    </a:lnTo>
                    <a:lnTo>
                      <a:pt x="3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2" name="Freeform 56">
                <a:extLst>
                  <a:ext uri="{FF2B5EF4-FFF2-40B4-BE49-F238E27FC236}">
                    <a16:creationId xmlns:a16="http://schemas.microsoft.com/office/drawing/2014/main" id="{EDECD350-4A28-461E-9C69-3BF4F6F75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" y="133"/>
                <a:ext cx="52" cy="142"/>
              </a:xfrm>
              <a:custGeom>
                <a:avLst/>
                <a:gdLst>
                  <a:gd name="T0" fmla="*/ 43 w 52"/>
                  <a:gd name="T1" fmla="*/ 0 h 142"/>
                  <a:gd name="T2" fmla="*/ 40 w 52"/>
                  <a:gd name="T3" fmla="*/ 0 h 142"/>
                  <a:gd name="T4" fmla="*/ 38 w 52"/>
                  <a:gd name="T5" fmla="*/ 0 h 142"/>
                  <a:gd name="T6" fmla="*/ 36 w 52"/>
                  <a:gd name="T7" fmla="*/ 0 h 142"/>
                  <a:gd name="T8" fmla="*/ 35 w 52"/>
                  <a:gd name="T9" fmla="*/ 0 h 142"/>
                  <a:gd name="T10" fmla="*/ 33 w 52"/>
                  <a:gd name="T11" fmla="*/ 1 h 142"/>
                  <a:gd name="T12" fmla="*/ 33 w 52"/>
                  <a:gd name="T13" fmla="*/ 1 h 142"/>
                  <a:gd name="T14" fmla="*/ 32 w 52"/>
                  <a:gd name="T15" fmla="*/ 2 h 142"/>
                  <a:gd name="T16" fmla="*/ 32 w 52"/>
                  <a:gd name="T17" fmla="*/ 2 h 142"/>
                  <a:gd name="T18" fmla="*/ 32 w 52"/>
                  <a:gd name="T19" fmla="*/ 110 h 142"/>
                  <a:gd name="T20" fmla="*/ 32 w 52"/>
                  <a:gd name="T21" fmla="*/ 111 h 142"/>
                  <a:gd name="T22" fmla="*/ 31 w 52"/>
                  <a:gd name="T23" fmla="*/ 117 h 142"/>
                  <a:gd name="T24" fmla="*/ 30 w 52"/>
                  <a:gd name="T25" fmla="*/ 119 h 142"/>
                  <a:gd name="T26" fmla="*/ 28 w 52"/>
                  <a:gd name="T27" fmla="*/ 122 h 142"/>
                  <a:gd name="T28" fmla="*/ 26 w 52"/>
                  <a:gd name="T29" fmla="*/ 123 h 142"/>
                  <a:gd name="T30" fmla="*/ 23 w 52"/>
                  <a:gd name="T31" fmla="*/ 125 h 142"/>
                  <a:gd name="T32" fmla="*/ 21 w 52"/>
                  <a:gd name="T33" fmla="*/ 125 h 142"/>
                  <a:gd name="T34" fmla="*/ 48 w 52"/>
                  <a:gd name="T35" fmla="*/ 125 h 142"/>
                  <a:gd name="T36" fmla="*/ 48 w 52"/>
                  <a:gd name="T37" fmla="*/ 124 h 142"/>
                  <a:gd name="T38" fmla="*/ 50 w 52"/>
                  <a:gd name="T39" fmla="*/ 115 h 142"/>
                  <a:gd name="T40" fmla="*/ 51 w 52"/>
                  <a:gd name="T41" fmla="*/ 111 h 142"/>
                  <a:gd name="T42" fmla="*/ 50 w 52"/>
                  <a:gd name="T43" fmla="*/ 2 h 142"/>
                  <a:gd name="T44" fmla="*/ 50 w 52"/>
                  <a:gd name="T45" fmla="*/ 1 h 142"/>
                  <a:gd name="T46" fmla="*/ 49 w 52"/>
                  <a:gd name="T47" fmla="*/ 1 h 142"/>
                  <a:gd name="T48" fmla="*/ 48 w 52"/>
                  <a:gd name="T49" fmla="*/ 0 h 142"/>
                  <a:gd name="T50" fmla="*/ 47 w 52"/>
                  <a:gd name="T51" fmla="*/ 0 h 142"/>
                  <a:gd name="T52" fmla="*/ 45 w 52"/>
                  <a:gd name="T53" fmla="*/ 0 h 142"/>
                  <a:gd name="T54" fmla="*/ 43 w 52"/>
                  <a:gd name="T5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2" h="142">
                    <a:moveTo>
                      <a:pt x="43" y="0"/>
                    </a:move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10"/>
                    </a:lnTo>
                    <a:lnTo>
                      <a:pt x="32" y="111"/>
                    </a:lnTo>
                    <a:lnTo>
                      <a:pt x="31" y="117"/>
                    </a:lnTo>
                    <a:lnTo>
                      <a:pt x="30" y="119"/>
                    </a:lnTo>
                    <a:lnTo>
                      <a:pt x="28" y="122"/>
                    </a:lnTo>
                    <a:lnTo>
                      <a:pt x="26" y="123"/>
                    </a:lnTo>
                    <a:lnTo>
                      <a:pt x="23" y="125"/>
                    </a:lnTo>
                    <a:lnTo>
                      <a:pt x="21" y="125"/>
                    </a:lnTo>
                    <a:lnTo>
                      <a:pt x="48" y="125"/>
                    </a:lnTo>
                    <a:lnTo>
                      <a:pt x="48" y="124"/>
                    </a:lnTo>
                    <a:lnTo>
                      <a:pt x="50" y="115"/>
                    </a:lnTo>
                    <a:lnTo>
                      <a:pt x="51" y="111"/>
                    </a:lnTo>
                    <a:lnTo>
                      <a:pt x="50" y="2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5F41C02-8F06-4139-82E0-1EEEF8FE0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937" y="3911616"/>
              <a:ext cx="1651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42860EB-74F3-4C10-9DA4-BF88D4D70191}"/>
              </a:ext>
            </a:extLst>
          </p:cNvPr>
          <p:cNvGrpSpPr/>
          <p:nvPr/>
        </p:nvGrpSpPr>
        <p:grpSpPr>
          <a:xfrm>
            <a:off x="463538" y="3071579"/>
            <a:ext cx="3494945" cy="2854608"/>
            <a:chOff x="243831" y="4539968"/>
            <a:chExt cx="1813752" cy="14323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5E16C6B-5938-4781-A93D-306CC1367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79" y="4539968"/>
              <a:ext cx="1451104" cy="143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372444B-54CB-4AAC-985F-DFAE80F1E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2" y="4644695"/>
              <a:ext cx="202842" cy="107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D025BC7-4B04-4063-B8A2-874AD11684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354" y="4645465"/>
              <a:ext cx="40568" cy="109348"/>
              <a:chOff x="2368" y="139"/>
              <a:chExt cx="52" cy="142"/>
            </a:xfrm>
          </p:grpSpPr>
          <p:sp>
            <p:nvSpPr>
              <p:cNvPr id="99" name="Freeform 60">
                <a:extLst>
                  <a:ext uri="{FF2B5EF4-FFF2-40B4-BE49-F238E27FC236}">
                    <a16:creationId xmlns:a16="http://schemas.microsoft.com/office/drawing/2014/main" id="{7643719A-78E8-401C-A917-2A520DA72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8" y="139"/>
                <a:ext cx="52" cy="142"/>
              </a:xfrm>
              <a:custGeom>
                <a:avLst/>
                <a:gdLst>
                  <a:gd name="T0" fmla="*/ 3 w 52"/>
                  <a:gd name="T1" fmla="*/ 120 h 142"/>
                  <a:gd name="T2" fmla="*/ 2 w 52"/>
                  <a:gd name="T3" fmla="*/ 120 h 142"/>
                  <a:gd name="T4" fmla="*/ 1 w 52"/>
                  <a:gd name="T5" fmla="*/ 120 h 142"/>
                  <a:gd name="T6" fmla="*/ 1 w 52"/>
                  <a:gd name="T7" fmla="*/ 120 h 142"/>
                  <a:gd name="T8" fmla="*/ 0 w 52"/>
                  <a:gd name="T9" fmla="*/ 121 h 142"/>
                  <a:gd name="T10" fmla="*/ 0 w 52"/>
                  <a:gd name="T11" fmla="*/ 122 h 142"/>
                  <a:gd name="T12" fmla="*/ 0 w 52"/>
                  <a:gd name="T13" fmla="*/ 123 h 142"/>
                  <a:gd name="T14" fmla="*/ 0 w 52"/>
                  <a:gd name="T15" fmla="*/ 132 h 142"/>
                  <a:gd name="T16" fmla="*/ 0 w 52"/>
                  <a:gd name="T17" fmla="*/ 133 h 142"/>
                  <a:gd name="T18" fmla="*/ 0 w 52"/>
                  <a:gd name="T19" fmla="*/ 134 h 142"/>
                  <a:gd name="T20" fmla="*/ 0 w 52"/>
                  <a:gd name="T21" fmla="*/ 135 h 142"/>
                  <a:gd name="T22" fmla="*/ 1 w 52"/>
                  <a:gd name="T23" fmla="*/ 135 h 142"/>
                  <a:gd name="T24" fmla="*/ 1 w 52"/>
                  <a:gd name="T25" fmla="*/ 136 h 142"/>
                  <a:gd name="T26" fmla="*/ 2 w 52"/>
                  <a:gd name="T27" fmla="*/ 137 h 142"/>
                  <a:gd name="T28" fmla="*/ 3 w 52"/>
                  <a:gd name="T29" fmla="*/ 137 h 142"/>
                  <a:gd name="T30" fmla="*/ 5 w 52"/>
                  <a:gd name="T31" fmla="*/ 138 h 142"/>
                  <a:gd name="T32" fmla="*/ 6 w 52"/>
                  <a:gd name="T33" fmla="*/ 139 h 142"/>
                  <a:gd name="T34" fmla="*/ 10 w 52"/>
                  <a:gd name="T35" fmla="*/ 140 h 142"/>
                  <a:gd name="T36" fmla="*/ 12 w 52"/>
                  <a:gd name="T37" fmla="*/ 140 h 142"/>
                  <a:gd name="T38" fmla="*/ 16 w 52"/>
                  <a:gd name="T39" fmla="*/ 141 h 142"/>
                  <a:gd name="T40" fmla="*/ 18 w 52"/>
                  <a:gd name="T41" fmla="*/ 141 h 142"/>
                  <a:gd name="T42" fmla="*/ 25 w 52"/>
                  <a:gd name="T43" fmla="*/ 141 h 142"/>
                  <a:gd name="T44" fmla="*/ 30 w 52"/>
                  <a:gd name="T45" fmla="*/ 140 h 142"/>
                  <a:gd name="T46" fmla="*/ 38 w 52"/>
                  <a:gd name="T47" fmla="*/ 137 h 142"/>
                  <a:gd name="T48" fmla="*/ 42 w 52"/>
                  <a:gd name="T49" fmla="*/ 134 h 142"/>
                  <a:gd name="T50" fmla="*/ 46 w 52"/>
                  <a:gd name="T51" fmla="*/ 128 h 142"/>
                  <a:gd name="T52" fmla="*/ 48 w 52"/>
                  <a:gd name="T53" fmla="*/ 125 h 142"/>
                  <a:gd name="T54" fmla="*/ 16 w 52"/>
                  <a:gd name="T55" fmla="*/ 125 h 142"/>
                  <a:gd name="T56" fmla="*/ 14 w 52"/>
                  <a:gd name="T57" fmla="*/ 125 h 142"/>
                  <a:gd name="T58" fmla="*/ 11 w 52"/>
                  <a:gd name="T59" fmla="*/ 124 h 142"/>
                  <a:gd name="T60" fmla="*/ 9 w 52"/>
                  <a:gd name="T61" fmla="*/ 123 h 142"/>
                  <a:gd name="T62" fmla="*/ 6 w 52"/>
                  <a:gd name="T63" fmla="*/ 121 h 142"/>
                  <a:gd name="T64" fmla="*/ 4 w 52"/>
                  <a:gd name="T65" fmla="*/ 120 h 142"/>
                  <a:gd name="T66" fmla="*/ 3 w 52"/>
                  <a:gd name="T67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42">
                    <a:moveTo>
                      <a:pt x="3" y="120"/>
                    </a:moveTo>
                    <a:lnTo>
                      <a:pt x="2" y="120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32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1" y="135"/>
                    </a:lnTo>
                    <a:lnTo>
                      <a:pt x="1" y="136"/>
                    </a:lnTo>
                    <a:lnTo>
                      <a:pt x="2" y="137"/>
                    </a:lnTo>
                    <a:lnTo>
                      <a:pt x="3" y="137"/>
                    </a:lnTo>
                    <a:lnTo>
                      <a:pt x="5" y="138"/>
                    </a:lnTo>
                    <a:lnTo>
                      <a:pt x="6" y="139"/>
                    </a:lnTo>
                    <a:lnTo>
                      <a:pt x="10" y="140"/>
                    </a:lnTo>
                    <a:lnTo>
                      <a:pt x="12" y="140"/>
                    </a:lnTo>
                    <a:lnTo>
                      <a:pt x="16" y="141"/>
                    </a:lnTo>
                    <a:lnTo>
                      <a:pt x="18" y="141"/>
                    </a:lnTo>
                    <a:lnTo>
                      <a:pt x="25" y="141"/>
                    </a:lnTo>
                    <a:lnTo>
                      <a:pt x="30" y="140"/>
                    </a:lnTo>
                    <a:lnTo>
                      <a:pt x="38" y="137"/>
                    </a:lnTo>
                    <a:lnTo>
                      <a:pt x="42" y="134"/>
                    </a:lnTo>
                    <a:lnTo>
                      <a:pt x="46" y="128"/>
                    </a:lnTo>
                    <a:lnTo>
                      <a:pt x="48" y="125"/>
                    </a:lnTo>
                    <a:lnTo>
                      <a:pt x="16" y="125"/>
                    </a:lnTo>
                    <a:lnTo>
                      <a:pt x="14" y="125"/>
                    </a:lnTo>
                    <a:lnTo>
                      <a:pt x="11" y="124"/>
                    </a:lnTo>
                    <a:lnTo>
                      <a:pt x="9" y="123"/>
                    </a:lnTo>
                    <a:lnTo>
                      <a:pt x="6" y="121"/>
                    </a:lnTo>
                    <a:lnTo>
                      <a:pt x="4" y="120"/>
                    </a:lnTo>
                    <a:lnTo>
                      <a:pt x="3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0" name="Freeform 61">
                <a:extLst>
                  <a:ext uri="{FF2B5EF4-FFF2-40B4-BE49-F238E27FC236}">
                    <a16:creationId xmlns:a16="http://schemas.microsoft.com/office/drawing/2014/main" id="{6B907FE7-5A7F-4C51-8BCE-D79CBD947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8" y="139"/>
                <a:ext cx="52" cy="142"/>
              </a:xfrm>
              <a:custGeom>
                <a:avLst/>
                <a:gdLst>
                  <a:gd name="T0" fmla="*/ 43 w 52"/>
                  <a:gd name="T1" fmla="*/ 0 h 142"/>
                  <a:gd name="T2" fmla="*/ 40 w 52"/>
                  <a:gd name="T3" fmla="*/ 0 h 142"/>
                  <a:gd name="T4" fmla="*/ 38 w 52"/>
                  <a:gd name="T5" fmla="*/ 0 h 142"/>
                  <a:gd name="T6" fmla="*/ 36 w 52"/>
                  <a:gd name="T7" fmla="*/ 0 h 142"/>
                  <a:gd name="T8" fmla="*/ 35 w 52"/>
                  <a:gd name="T9" fmla="*/ 0 h 142"/>
                  <a:gd name="T10" fmla="*/ 33 w 52"/>
                  <a:gd name="T11" fmla="*/ 1 h 142"/>
                  <a:gd name="T12" fmla="*/ 33 w 52"/>
                  <a:gd name="T13" fmla="*/ 1 h 142"/>
                  <a:gd name="T14" fmla="*/ 32 w 52"/>
                  <a:gd name="T15" fmla="*/ 2 h 142"/>
                  <a:gd name="T16" fmla="*/ 32 w 52"/>
                  <a:gd name="T17" fmla="*/ 2 h 142"/>
                  <a:gd name="T18" fmla="*/ 32 w 52"/>
                  <a:gd name="T19" fmla="*/ 110 h 142"/>
                  <a:gd name="T20" fmla="*/ 32 w 52"/>
                  <a:gd name="T21" fmla="*/ 111 h 142"/>
                  <a:gd name="T22" fmla="*/ 31 w 52"/>
                  <a:gd name="T23" fmla="*/ 117 h 142"/>
                  <a:gd name="T24" fmla="*/ 30 w 52"/>
                  <a:gd name="T25" fmla="*/ 119 h 142"/>
                  <a:gd name="T26" fmla="*/ 28 w 52"/>
                  <a:gd name="T27" fmla="*/ 122 h 142"/>
                  <a:gd name="T28" fmla="*/ 26 w 52"/>
                  <a:gd name="T29" fmla="*/ 123 h 142"/>
                  <a:gd name="T30" fmla="*/ 23 w 52"/>
                  <a:gd name="T31" fmla="*/ 125 h 142"/>
                  <a:gd name="T32" fmla="*/ 21 w 52"/>
                  <a:gd name="T33" fmla="*/ 125 h 142"/>
                  <a:gd name="T34" fmla="*/ 48 w 52"/>
                  <a:gd name="T35" fmla="*/ 125 h 142"/>
                  <a:gd name="T36" fmla="*/ 48 w 52"/>
                  <a:gd name="T37" fmla="*/ 124 h 142"/>
                  <a:gd name="T38" fmla="*/ 50 w 52"/>
                  <a:gd name="T39" fmla="*/ 115 h 142"/>
                  <a:gd name="T40" fmla="*/ 51 w 52"/>
                  <a:gd name="T41" fmla="*/ 111 h 142"/>
                  <a:gd name="T42" fmla="*/ 50 w 52"/>
                  <a:gd name="T43" fmla="*/ 2 h 142"/>
                  <a:gd name="T44" fmla="*/ 50 w 52"/>
                  <a:gd name="T45" fmla="*/ 1 h 142"/>
                  <a:gd name="T46" fmla="*/ 49 w 52"/>
                  <a:gd name="T47" fmla="*/ 1 h 142"/>
                  <a:gd name="T48" fmla="*/ 48 w 52"/>
                  <a:gd name="T49" fmla="*/ 0 h 142"/>
                  <a:gd name="T50" fmla="*/ 47 w 52"/>
                  <a:gd name="T51" fmla="*/ 0 h 142"/>
                  <a:gd name="T52" fmla="*/ 45 w 52"/>
                  <a:gd name="T53" fmla="*/ 0 h 142"/>
                  <a:gd name="T54" fmla="*/ 43 w 52"/>
                  <a:gd name="T5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2" h="142">
                    <a:moveTo>
                      <a:pt x="43" y="0"/>
                    </a:move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1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2" y="110"/>
                    </a:lnTo>
                    <a:lnTo>
                      <a:pt x="32" y="111"/>
                    </a:lnTo>
                    <a:lnTo>
                      <a:pt x="31" y="117"/>
                    </a:lnTo>
                    <a:lnTo>
                      <a:pt x="30" y="119"/>
                    </a:lnTo>
                    <a:lnTo>
                      <a:pt x="28" y="122"/>
                    </a:lnTo>
                    <a:lnTo>
                      <a:pt x="26" y="123"/>
                    </a:lnTo>
                    <a:lnTo>
                      <a:pt x="23" y="125"/>
                    </a:lnTo>
                    <a:lnTo>
                      <a:pt x="21" y="125"/>
                    </a:lnTo>
                    <a:lnTo>
                      <a:pt x="48" y="125"/>
                    </a:lnTo>
                    <a:lnTo>
                      <a:pt x="48" y="124"/>
                    </a:lnTo>
                    <a:lnTo>
                      <a:pt x="50" y="115"/>
                    </a:lnTo>
                    <a:lnTo>
                      <a:pt x="51" y="111"/>
                    </a:lnTo>
                    <a:lnTo>
                      <a:pt x="50" y="2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45E4F3E-087E-4CDF-AD3C-FA3B84B22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889" y="5123668"/>
              <a:ext cx="202842" cy="20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A1B97DF-9CB5-42F9-B926-34E97E0C889B}"/>
                </a:ext>
              </a:extLst>
            </p:cNvPr>
            <p:cNvGrpSpPr/>
            <p:nvPr/>
          </p:nvGrpSpPr>
          <p:grpSpPr>
            <a:xfrm>
              <a:off x="243831" y="4539968"/>
              <a:ext cx="327669" cy="1432300"/>
              <a:chOff x="2078647" y="2989154"/>
              <a:chExt cx="327669" cy="143230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67B08A5D-0D6B-4B21-B067-E93BA6DE7F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8647" y="2989154"/>
                <a:ext cx="78016" cy="143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Freeform 65">
                <a:extLst>
                  <a:ext uri="{FF2B5EF4-FFF2-40B4-BE49-F238E27FC236}">
                    <a16:creationId xmlns:a16="http://schemas.microsoft.com/office/drawing/2014/main" id="{8EA0A1FE-6E3A-48E6-BCE9-11E28F0C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203" y="4402972"/>
                <a:ext cx="52271" cy="15401"/>
              </a:xfrm>
              <a:custGeom>
                <a:avLst/>
                <a:gdLst>
                  <a:gd name="T0" fmla="*/ 0 w 67"/>
                  <a:gd name="T1" fmla="*/ 0 h 20"/>
                  <a:gd name="T2" fmla="*/ 66 w 67"/>
                  <a:gd name="T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7" h="20">
                    <a:moveTo>
                      <a:pt x="0" y="0"/>
                    </a:moveTo>
                    <a:lnTo>
                      <a:pt x="66" y="0"/>
                    </a:lnTo>
                  </a:path>
                </a:pathLst>
              </a:custGeom>
              <a:noFill/>
              <a:ln w="18186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reeform 66">
                <a:extLst>
                  <a:ext uri="{FF2B5EF4-FFF2-40B4-BE49-F238E27FC236}">
                    <a16:creationId xmlns:a16="http://schemas.microsoft.com/office/drawing/2014/main" id="{BFD03466-0764-4C99-B580-866F902F4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203" y="2998393"/>
                <a:ext cx="52271" cy="15401"/>
              </a:xfrm>
              <a:custGeom>
                <a:avLst/>
                <a:gdLst>
                  <a:gd name="T0" fmla="*/ 0 w 67"/>
                  <a:gd name="T1" fmla="*/ 0 h 20"/>
                  <a:gd name="T2" fmla="*/ 66 w 67"/>
                  <a:gd name="T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7" h="20">
                    <a:moveTo>
                      <a:pt x="0" y="0"/>
                    </a:moveTo>
                    <a:lnTo>
                      <a:pt x="66" y="0"/>
                    </a:lnTo>
                  </a:path>
                </a:pathLst>
              </a:custGeom>
              <a:noFill/>
              <a:ln w="18186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0" name="Freeform 67">
                <a:extLst>
                  <a:ext uri="{FF2B5EF4-FFF2-40B4-BE49-F238E27FC236}">
                    <a16:creationId xmlns:a16="http://schemas.microsoft.com/office/drawing/2014/main" id="{FE61FA15-086C-4C57-BEBB-6EC5A9CE3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1203" y="3700683"/>
                <a:ext cx="52271" cy="15401"/>
              </a:xfrm>
              <a:custGeom>
                <a:avLst/>
                <a:gdLst>
                  <a:gd name="T0" fmla="*/ 0 w 67"/>
                  <a:gd name="T1" fmla="*/ 0 h 20"/>
                  <a:gd name="T2" fmla="*/ 66 w 67"/>
                  <a:gd name="T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7" h="20">
                    <a:moveTo>
                      <a:pt x="0" y="0"/>
                    </a:moveTo>
                    <a:lnTo>
                      <a:pt x="66" y="0"/>
                    </a:lnTo>
                  </a:path>
                </a:pathLst>
              </a:custGeom>
              <a:noFill/>
              <a:ln w="18186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282F900-225A-4E11-A336-3DB56036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41702" y="3005324"/>
                <a:ext cx="53051" cy="90096"/>
                <a:chOff x="4026" y="23"/>
                <a:chExt cx="68" cy="117"/>
              </a:xfrm>
            </p:grpSpPr>
            <p:sp>
              <p:nvSpPr>
                <p:cNvPr id="96" name="Freeform 69">
                  <a:extLst>
                    <a:ext uri="{FF2B5EF4-FFF2-40B4-BE49-F238E27FC236}">
                      <a16:creationId xmlns:a16="http://schemas.microsoft.com/office/drawing/2014/main" id="{06229F77-3FC5-4FE5-B150-EBBB28EF2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6" y="23"/>
                  <a:ext cx="68" cy="117"/>
                </a:xfrm>
                <a:custGeom>
                  <a:avLst/>
                  <a:gdLst>
                    <a:gd name="T0" fmla="*/ 64 w 68"/>
                    <a:gd name="T1" fmla="*/ 104 h 117"/>
                    <a:gd name="T2" fmla="*/ 3 w 68"/>
                    <a:gd name="T3" fmla="*/ 104 h 117"/>
                    <a:gd name="T4" fmla="*/ 2 w 68"/>
                    <a:gd name="T5" fmla="*/ 104 h 117"/>
                    <a:gd name="T6" fmla="*/ 1 w 68"/>
                    <a:gd name="T7" fmla="*/ 104 h 117"/>
                    <a:gd name="T8" fmla="*/ 1 w 68"/>
                    <a:gd name="T9" fmla="*/ 105 h 117"/>
                    <a:gd name="T10" fmla="*/ 1 w 68"/>
                    <a:gd name="T11" fmla="*/ 106 h 117"/>
                    <a:gd name="T12" fmla="*/ 0 w 68"/>
                    <a:gd name="T13" fmla="*/ 106 h 117"/>
                    <a:gd name="T14" fmla="*/ 0 w 68"/>
                    <a:gd name="T15" fmla="*/ 108 h 117"/>
                    <a:gd name="T16" fmla="*/ 0 w 68"/>
                    <a:gd name="T17" fmla="*/ 112 h 117"/>
                    <a:gd name="T18" fmla="*/ 0 w 68"/>
                    <a:gd name="T19" fmla="*/ 113 h 117"/>
                    <a:gd name="T20" fmla="*/ 1 w 68"/>
                    <a:gd name="T21" fmla="*/ 114 h 117"/>
                    <a:gd name="T22" fmla="*/ 1 w 68"/>
                    <a:gd name="T23" fmla="*/ 115 h 117"/>
                    <a:gd name="T24" fmla="*/ 2 w 68"/>
                    <a:gd name="T25" fmla="*/ 115 h 117"/>
                    <a:gd name="T26" fmla="*/ 2 w 68"/>
                    <a:gd name="T27" fmla="*/ 116 h 117"/>
                    <a:gd name="T28" fmla="*/ 3 w 68"/>
                    <a:gd name="T29" fmla="*/ 116 h 117"/>
                    <a:gd name="T30" fmla="*/ 64 w 68"/>
                    <a:gd name="T31" fmla="*/ 116 h 117"/>
                    <a:gd name="T32" fmla="*/ 64 w 68"/>
                    <a:gd name="T33" fmla="*/ 116 h 117"/>
                    <a:gd name="T34" fmla="*/ 65 w 68"/>
                    <a:gd name="T35" fmla="*/ 115 h 117"/>
                    <a:gd name="T36" fmla="*/ 65 w 68"/>
                    <a:gd name="T37" fmla="*/ 115 h 117"/>
                    <a:gd name="T38" fmla="*/ 66 w 68"/>
                    <a:gd name="T39" fmla="*/ 114 h 117"/>
                    <a:gd name="T40" fmla="*/ 66 w 68"/>
                    <a:gd name="T41" fmla="*/ 113 h 117"/>
                    <a:gd name="T42" fmla="*/ 67 w 68"/>
                    <a:gd name="T43" fmla="*/ 112 h 117"/>
                    <a:gd name="T44" fmla="*/ 67 w 68"/>
                    <a:gd name="T45" fmla="*/ 108 h 117"/>
                    <a:gd name="T46" fmla="*/ 66 w 68"/>
                    <a:gd name="T47" fmla="*/ 106 h 117"/>
                    <a:gd name="T48" fmla="*/ 66 w 68"/>
                    <a:gd name="T49" fmla="*/ 106 h 117"/>
                    <a:gd name="T50" fmla="*/ 66 w 68"/>
                    <a:gd name="T51" fmla="*/ 105 h 117"/>
                    <a:gd name="T52" fmla="*/ 65 w 68"/>
                    <a:gd name="T53" fmla="*/ 104 h 117"/>
                    <a:gd name="T54" fmla="*/ 64 w 68"/>
                    <a:gd name="T55" fmla="*/ 104 h 117"/>
                    <a:gd name="T56" fmla="*/ 64 w 68"/>
                    <a:gd name="T57" fmla="*/ 10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8" h="117">
                      <a:moveTo>
                        <a:pt x="64" y="104"/>
                      </a:moveTo>
                      <a:lnTo>
                        <a:pt x="3" y="104"/>
                      </a:lnTo>
                      <a:lnTo>
                        <a:pt x="2" y="104"/>
                      </a:lnTo>
                      <a:lnTo>
                        <a:pt x="1" y="104"/>
                      </a:lnTo>
                      <a:lnTo>
                        <a:pt x="1" y="105"/>
                      </a:lnTo>
                      <a:lnTo>
                        <a:pt x="1" y="106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0" y="112"/>
                      </a:lnTo>
                      <a:lnTo>
                        <a:pt x="0" y="113"/>
                      </a:lnTo>
                      <a:lnTo>
                        <a:pt x="1" y="114"/>
                      </a:lnTo>
                      <a:lnTo>
                        <a:pt x="1" y="115"/>
                      </a:lnTo>
                      <a:lnTo>
                        <a:pt x="2" y="115"/>
                      </a:lnTo>
                      <a:lnTo>
                        <a:pt x="2" y="116"/>
                      </a:lnTo>
                      <a:lnTo>
                        <a:pt x="3" y="116"/>
                      </a:lnTo>
                      <a:lnTo>
                        <a:pt x="64" y="116"/>
                      </a:lnTo>
                      <a:lnTo>
                        <a:pt x="64" y="116"/>
                      </a:lnTo>
                      <a:lnTo>
                        <a:pt x="65" y="115"/>
                      </a:lnTo>
                      <a:lnTo>
                        <a:pt x="65" y="115"/>
                      </a:lnTo>
                      <a:lnTo>
                        <a:pt x="66" y="114"/>
                      </a:lnTo>
                      <a:lnTo>
                        <a:pt x="66" y="113"/>
                      </a:lnTo>
                      <a:lnTo>
                        <a:pt x="67" y="112"/>
                      </a:lnTo>
                      <a:lnTo>
                        <a:pt x="67" y="108"/>
                      </a:lnTo>
                      <a:lnTo>
                        <a:pt x="66" y="106"/>
                      </a:lnTo>
                      <a:lnTo>
                        <a:pt x="66" y="106"/>
                      </a:lnTo>
                      <a:lnTo>
                        <a:pt x="66" y="105"/>
                      </a:lnTo>
                      <a:lnTo>
                        <a:pt x="65" y="104"/>
                      </a:lnTo>
                      <a:lnTo>
                        <a:pt x="64" y="104"/>
                      </a:lnTo>
                      <a:lnTo>
                        <a:pt x="64" y="10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Freeform 70">
                  <a:extLst>
                    <a:ext uri="{FF2B5EF4-FFF2-40B4-BE49-F238E27FC236}">
                      <a16:creationId xmlns:a16="http://schemas.microsoft.com/office/drawing/2014/main" id="{70560F02-1812-4FDC-B78C-FEF0F3118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6" y="23"/>
                  <a:ext cx="68" cy="117"/>
                </a:xfrm>
                <a:custGeom>
                  <a:avLst/>
                  <a:gdLst>
                    <a:gd name="T0" fmla="*/ 43 w 68"/>
                    <a:gd name="T1" fmla="*/ 16 h 117"/>
                    <a:gd name="T2" fmla="*/ 27 w 68"/>
                    <a:gd name="T3" fmla="*/ 16 h 117"/>
                    <a:gd name="T4" fmla="*/ 27 w 68"/>
                    <a:gd name="T5" fmla="*/ 104 h 117"/>
                    <a:gd name="T6" fmla="*/ 43 w 68"/>
                    <a:gd name="T7" fmla="*/ 104 h 117"/>
                    <a:gd name="T8" fmla="*/ 43 w 68"/>
                    <a:gd name="T9" fmla="*/ 1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117">
                      <a:moveTo>
                        <a:pt x="43" y="16"/>
                      </a:moveTo>
                      <a:lnTo>
                        <a:pt x="27" y="16"/>
                      </a:lnTo>
                      <a:lnTo>
                        <a:pt x="27" y="104"/>
                      </a:lnTo>
                      <a:lnTo>
                        <a:pt x="43" y="104"/>
                      </a:lnTo>
                      <a:lnTo>
                        <a:pt x="43" y="1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Freeform 71">
                  <a:extLst>
                    <a:ext uri="{FF2B5EF4-FFF2-40B4-BE49-F238E27FC236}">
                      <a16:creationId xmlns:a16="http://schemas.microsoft.com/office/drawing/2014/main" id="{8A88FC06-9D14-4D0A-906A-7CBBC7178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6" y="23"/>
                  <a:ext cx="68" cy="117"/>
                </a:xfrm>
                <a:custGeom>
                  <a:avLst/>
                  <a:gdLst>
                    <a:gd name="T0" fmla="*/ 37 w 68"/>
                    <a:gd name="T1" fmla="*/ 0 h 117"/>
                    <a:gd name="T2" fmla="*/ 34 w 68"/>
                    <a:gd name="T3" fmla="*/ 0 h 117"/>
                    <a:gd name="T4" fmla="*/ 33 w 68"/>
                    <a:gd name="T5" fmla="*/ 0 h 117"/>
                    <a:gd name="T6" fmla="*/ 31 w 68"/>
                    <a:gd name="T7" fmla="*/ 0 h 117"/>
                    <a:gd name="T8" fmla="*/ 30 w 68"/>
                    <a:gd name="T9" fmla="*/ 0 h 117"/>
                    <a:gd name="T10" fmla="*/ 29 w 68"/>
                    <a:gd name="T11" fmla="*/ 0 h 117"/>
                    <a:gd name="T12" fmla="*/ 29 w 68"/>
                    <a:gd name="T13" fmla="*/ 0 h 117"/>
                    <a:gd name="T14" fmla="*/ 29 w 68"/>
                    <a:gd name="T15" fmla="*/ 1 h 117"/>
                    <a:gd name="T16" fmla="*/ 1 w 68"/>
                    <a:gd name="T17" fmla="*/ 18 h 117"/>
                    <a:gd name="T18" fmla="*/ 1 w 68"/>
                    <a:gd name="T19" fmla="*/ 18 h 117"/>
                    <a:gd name="T20" fmla="*/ 0 w 68"/>
                    <a:gd name="T21" fmla="*/ 19 h 117"/>
                    <a:gd name="T22" fmla="*/ 0 w 68"/>
                    <a:gd name="T23" fmla="*/ 19 h 117"/>
                    <a:gd name="T24" fmla="*/ 0 w 68"/>
                    <a:gd name="T25" fmla="*/ 20 h 117"/>
                    <a:gd name="T26" fmla="*/ 0 w 68"/>
                    <a:gd name="T27" fmla="*/ 21 h 117"/>
                    <a:gd name="T28" fmla="*/ 0 w 68"/>
                    <a:gd name="T29" fmla="*/ 27 h 117"/>
                    <a:gd name="T30" fmla="*/ 0 w 68"/>
                    <a:gd name="T31" fmla="*/ 29 h 117"/>
                    <a:gd name="T32" fmla="*/ 0 w 68"/>
                    <a:gd name="T33" fmla="*/ 29 h 117"/>
                    <a:gd name="T34" fmla="*/ 1 w 68"/>
                    <a:gd name="T35" fmla="*/ 30 h 117"/>
                    <a:gd name="T36" fmla="*/ 1 w 68"/>
                    <a:gd name="T37" fmla="*/ 30 h 117"/>
                    <a:gd name="T38" fmla="*/ 3 w 68"/>
                    <a:gd name="T39" fmla="*/ 30 h 117"/>
                    <a:gd name="T40" fmla="*/ 4 w 68"/>
                    <a:gd name="T41" fmla="*/ 30 h 117"/>
                    <a:gd name="T42" fmla="*/ 5 w 68"/>
                    <a:gd name="T43" fmla="*/ 29 h 117"/>
                    <a:gd name="T44" fmla="*/ 27 w 68"/>
                    <a:gd name="T45" fmla="*/ 16 h 117"/>
                    <a:gd name="T46" fmla="*/ 43 w 68"/>
                    <a:gd name="T47" fmla="*/ 16 h 117"/>
                    <a:gd name="T48" fmla="*/ 42 w 68"/>
                    <a:gd name="T49" fmla="*/ 1 h 117"/>
                    <a:gd name="T50" fmla="*/ 42 w 68"/>
                    <a:gd name="T51" fmla="*/ 1 h 117"/>
                    <a:gd name="T52" fmla="*/ 42 w 68"/>
                    <a:gd name="T53" fmla="*/ 0 h 117"/>
                    <a:gd name="T54" fmla="*/ 41 w 68"/>
                    <a:gd name="T55" fmla="*/ 0 h 117"/>
                    <a:gd name="T56" fmla="*/ 40 w 68"/>
                    <a:gd name="T57" fmla="*/ 0 h 117"/>
                    <a:gd name="T58" fmla="*/ 38 w 68"/>
                    <a:gd name="T59" fmla="*/ 0 h 117"/>
                    <a:gd name="T60" fmla="*/ 37 w 68"/>
                    <a:gd name="T61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8" h="117">
                      <a:moveTo>
                        <a:pt x="37" y="0"/>
                      </a:moveTo>
                      <a:lnTo>
                        <a:pt x="34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1"/>
                      </a:lnTo>
                      <a:lnTo>
                        <a:pt x="1" y="18"/>
                      </a:lnTo>
                      <a:lnTo>
                        <a:pt x="1" y="18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1"/>
                      </a:lnTo>
                      <a:lnTo>
                        <a:pt x="0" y="27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1" y="30"/>
                      </a:lnTo>
                      <a:lnTo>
                        <a:pt x="1" y="30"/>
                      </a:lnTo>
                      <a:lnTo>
                        <a:pt x="3" y="30"/>
                      </a:lnTo>
                      <a:lnTo>
                        <a:pt x="4" y="30"/>
                      </a:lnTo>
                      <a:lnTo>
                        <a:pt x="5" y="29"/>
                      </a:lnTo>
                      <a:lnTo>
                        <a:pt x="27" y="16"/>
                      </a:lnTo>
                      <a:lnTo>
                        <a:pt x="43" y="16"/>
                      </a:lnTo>
                      <a:lnTo>
                        <a:pt x="42" y="1"/>
                      </a:lnTo>
                      <a:lnTo>
                        <a:pt x="42" y="1"/>
                      </a:lnTo>
                      <a:lnTo>
                        <a:pt x="42" y="0"/>
                      </a:lnTo>
                      <a:lnTo>
                        <a:pt x="41" y="0"/>
                      </a:lnTo>
                      <a:lnTo>
                        <a:pt x="40" y="0"/>
                      </a:lnTo>
                      <a:lnTo>
                        <a:pt x="38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2B75B4D-0885-4EB2-9AF0-133A046F6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34680" y="4291314"/>
                <a:ext cx="62413" cy="91636"/>
                <a:chOff x="4017" y="1693"/>
                <a:chExt cx="80" cy="119"/>
              </a:xfrm>
            </p:grpSpPr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9C267DD-8085-49AA-8D05-F58EAD7AB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7" y="1693"/>
                  <a:ext cx="80" cy="119"/>
                </a:xfrm>
                <a:custGeom>
                  <a:avLst/>
                  <a:gdLst>
                    <a:gd name="T0" fmla="*/ 48 w 80"/>
                    <a:gd name="T1" fmla="*/ 0 h 119"/>
                    <a:gd name="T2" fmla="*/ 33 w 80"/>
                    <a:gd name="T3" fmla="*/ 0 h 119"/>
                    <a:gd name="T4" fmla="*/ 27 w 80"/>
                    <a:gd name="T5" fmla="*/ 1 h 119"/>
                    <a:gd name="T6" fmla="*/ 16 w 80"/>
                    <a:gd name="T7" fmla="*/ 7 h 119"/>
                    <a:gd name="T8" fmla="*/ 12 w 80"/>
                    <a:gd name="T9" fmla="*/ 11 h 119"/>
                    <a:gd name="T10" fmla="*/ 5 w 80"/>
                    <a:gd name="T11" fmla="*/ 21 h 119"/>
                    <a:gd name="T12" fmla="*/ 3 w 80"/>
                    <a:gd name="T13" fmla="*/ 28 h 119"/>
                    <a:gd name="T14" fmla="*/ 0 w 80"/>
                    <a:gd name="T15" fmla="*/ 42 h 119"/>
                    <a:gd name="T16" fmla="*/ 0 w 80"/>
                    <a:gd name="T17" fmla="*/ 49 h 119"/>
                    <a:gd name="T18" fmla="*/ 0 w 80"/>
                    <a:gd name="T19" fmla="*/ 69 h 119"/>
                    <a:gd name="T20" fmla="*/ 0 w 80"/>
                    <a:gd name="T21" fmla="*/ 77 h 119"/>
                    <a:gd name="T22" fmla="*/ 3 w 80"/>
                    <a:gd name="T23" fmla="*/ 92 h 119"/>
                    <a:gd name="T24" fmla="*/ 5 w 80"/>
                    <a:gd name="T25" fmla="*/ 98 h 119"/>
                    <a:gd name="T26" fmla="*/ 11 w 80"/>
                    <a:gd name="T27" fmla="*/ 108 h 119"/>
                    <a:gd name="T28" fmla="*/ 15 w 80"/>
                    <a:gd name="T29" fmla="*/ 112 h 119"/>
                    <a:gd name="T30" fmla="*/ 25 w 80"/>
                    <a:gd name="T31" fmla="*/ 117 h 119"/>
                    <a:gd name="T32" fmla="*/ 31 w 80"/>
                    <a:gd name="T33" fmla="*/ 118 h 119"/>
                    <a:gd name="T34" fmla="*/ 46 w 80"/>
                    <a:gd name="T35" fmla="*/ 118 h 119"/>
                    <a:gd name="T36" fmla="*/ 52 w 80"/>
                    <a:gd name="T37" fmla="*/ 117 h 119"/>
                    <a:gd name="T38" fmla="*/ 63 w 80"/>
                    <a:gd name="T39" fmla="*/ 111 h 119"/>
                    <a:gd name="T40" fmla="*/ 67 w 80"/>
                    <a:gd name="T41" fmla="*/ 107 h 119"/>
                    <a:gd name="T42" fmla="*/ 68 w 80"/>
                    <a:gd name="T43" fmla="*/ 106 h 119"/>
                    <a:gd name="T44" fmla="*/ 35 w 80"/>
                    <a:gd name="T45" fmla="*/ 106 h 119"/>
                    <a:gd name="T46" fmla="*/ 31 w 80"/>
                    <a:gd name="T47" fmla="*/ 105 h 119"/>
                    <a:gd name="T48" fmla="*/ 25 w 80"/>
                    <a:gd name="T49" fmla="*/ 102 h 119"/>
                    <a:gd name="T50" fmla="*/ 23 w 80"/>
                    <a:gd name="T51" fmla="*/ 99 h 119"/>
                    <a:gd name="T52" fmla="*/ 19 w 80"/>
                    <a:gd name="T53" fmla="*/ 91 h 119"/>
                    <a:gd name="T54" fmla="*/ 17 w 80"/>
                    <a:gd name="T55" fmla="*/ 86 h 119"/>
                    <a:gd name="T56" fmla="*/ 16 w 80"/>
                    <a:gd name="T57" fmla="*/ 74 h 119"/>
                    <a:gd name="T58" fmla="*/ 15 w 80"/>
                    <a:gd name="T59" fmla="*/ 69 h 119"/>
                    <a:gd name="T60" fmla="*/ 15 w 80"/>
                    <a:gd name="T61" fmla="*/ 49 h 119"/>
                    <a:gd name="T62" fmla="*/ 16 w 80"/>
                    <a:gd name="T63" fmla="*/ 46 h 119"/>
                    <a:gd name="T64" fmla="*/ 17 w 80"/>
                    <a:gd name="T65" fmla="*/ 35 h 119"/>
                    <a:gd name="T66" fmla="*/ 18 w 80"/>
                    <a:gd name="T67" fmla="*/ 30 h 119"/>
                    <a:gd name="T68" fmla="*/ 22 w 80"/>
                    <a:gd name="T69" fmla="*/ 21 h 119"/>
                    <a:gd name="T70" fmla="*/ 24 w 80"/>
                    <a:gd name="T71" fmla="*/ 18 h 119"/>
                    <a:gd name="T72" fmla="*/ 31 w 80"/>
                    <a:gd name="T73" fmla="*/ 13 h 119"/>
                    <a:gd name="T74" fmla="*/ 35 w 80"/>
                    <a:gd name="T75" fmla="*/ 12 h 119"/>
                    <a:gd name="T76" fmla="*/ 69 w 80"/>
                    <a:gd name="T77" fmla="*/ 12 h 119"/>
                    <a:gd name="T78" fmla="*/ 68 w 80"/>
                    <a:gd name="T79" fmla="*/ 10 h 119"/>
                    <a:gd name="T80" fmla="*/ 64 w 80"/>
                    <a:gd name="T81" fmla="*/ 6 h 119"/>
                    <a:gd name="T82" fmla="*/ 54 w 80"/>
                    <a:gd name="T83" fmla="*/ 1 h 119"/>
                    <a:gd name="T84" fmla="*/ 48 w 80"/>
                    <a:gd name="T85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0" h="119">
                      <a:moveTo>
                        <a:pt x="48" y="0"/>
                      </a:moveTo>
                      <a:lnTo>
                        <a:pt x="33" y="0"/>
                      </a:lnTo>
                      <a:lnTo>
                        <a:pt x="27" y="1"/>
                      </a:lnTo>
                      <a:lnTo>
                        <a:pt x="16" y="7"/>
                      </a:lnTo>
                      <a:lnTo>
                        <a:pt x="12" y="11"/>
                      </a:lnTo>
                      <a:lnTo>
                        <a:pt x="5" y="21"/>
                      </a:lnTo>
                      <a:lnTo>
                        <a:pt x="3" y="28"/>
                      </a:lnTo>
                      <a:lnTo>
                        <a:pt x="0" y="42"/>
                      </a:lnTo>
                      <a:lnTo>
                        <a:pt x="0" y="49"/>
                      </a:lnTo>
                      <a:lnTo>
                        <a:pt x="0" y="69"/>
                      </a:lnTo>
                      <a:lnTo>
                        <a:pt x="0" y="77"/>
                      </a:lnTo>
                      <a:lnTo>
                        <a:pt x="3" y="92"/>
                      </a:lnTo>
                      <a:lnTo>
                        <a:pt x="5" y="98"/>
                      </a:lnTo>
                      <a:lnTo>
                        <a:pt x="11" y="108"/>
                      </a:lnTo>
                      <a:lnTo>
                        <a:pt x="15" y="112"/>
                      </a:lnTo>
                      <a:lnTo>
                        <a:pt x="25" y="117"/>
                      </a:lnTo>
                      <a:lnTo>
                        <a:pt x="31" y="118"/>
                      </a:lnTo>
                      <a:lnTo>
                        <a:pt x="46" y="118"/>
                      </a:lnTo>
                      <a:lnTo>
                        <a:pt x="52" y="117"/>
                      </a:lnTo>
                      <a:lnTo>
                        <a:pt x="63" y="111"/>
                      </a:lnTo>
                      <a:lnTo>
                        <a:pt x="67" y="107"/>
                      </a:lnTo>
                      <a:lnTo>
                        <a:pt x="68" y="106"/>
                      </a:lnTo>
                      <a:lnTo>
                        <a:pt x="35" y="106"/>
                      </a:lnTo>
                      <a:lnTo>
                        <a:pt x="31" y="105"/>
                      </a:lnTo>
                      <a:lnTo>
                        <a:pt x="25" y="102"/>
                      </a:lnTo>
                      <a:lnTo>
                        <a:pt x="23" y="99"/>
                      </a:lnTo>
                      <a:lnTo>
                        <a:pt x="19" y="91"/>
                      </a:lnTo>
                      <a:lnTo>
                        <a:pt x="17" y="86"/>
                      </a:lnTo>
                      <a:lnTo>
                        <a:pt x="16" y="74"/>
                      </a:lnTo>
                      <a:lnTo>
                        <a:pt x="15" y="69"/>
                      </a:lnTo>
                      <a:lnTo>
                        <a:pt x="15" y="49"/>
                      </a:lnTo>
                      <a:lnTo>
                        <a:pt x="16" y="46"/>
                      </a:lnTo>
                      <a:lnTo>
                        <a:pt x="17" y="35"/>
                      </a:lnTo>
                      <a:lnTo>
                        <a:pt x="18" y="30"/>
                      </a:lnTo>
                      <a:lnTo>
                        <a:pt x="22" y="21"/>
                      </a:lnTo>
                      <a:lnTo>
                        <a:pt x="24" y="18"/>
                      </a:lnTo>
                      <a:lnTo>
                        <a:pt x="31" y="13"/>
                      </a:lnTo>
                      <a:lnTo>
                        <a:pt x="35" y="12"/>
                      </a:lnTo>
                      <a:lnTo>
                        <a:pt x="69" y="12"/>
                      </a:lnTo>
                      <a:lnTo>
                        <a:pt x="68" y="10"/>
                      </a:lnTo>
                      <a:lnTo>
                        <a:pt x="64" y="6"/>
                      </a:lnTo>
                      <a:lnTo>
                        <a:pt x="54" y="1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666E6FE5-2289-4AF5-9503-F954DDFAD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7" y="1693"/>
                  <a:ext cx="80" cy="119"/>
                </a:xfrm>
                <a:custGeom>
                  <a:avLst/>
                  <a:gdLst>
                    <a:gd name="T0" fmla="*/ 69 w 80"/>
                    <a:gd name="T1" fmla="*/ 12 h 119"/>
                    <a:gd name="T2" fmla="*/ 43 w 80"/>
                    <a:gd name="T3" fmla="*/ 12 h 119"/>
                    <a:gd name="T4" fmla="*/ 45 w 80"/>
                    <a:gd name="T5" fmla="*/ 12 h 119"/>
                    <a:gd name="T6" fmla="*/ 50 w 80"/>
                    <a:gd name="T7" fmla="*/ 14 h 119"/>
                    <a:gd name="T8" fmla="*/ 52 w 80"/>
                    <a:gd name="T9" fmla="*/ 15 h 119"/>
                    <a:gd name="T10" fmla="*/ 55 w 80"/>
                    <a:gd name="T11" fmla="*/ 18 h 119"/>
                    <a:gd name="T12" fmla="*/ 57 w 80"/>
                    <a:gd name="T13" fmla="*/ 21 h 119"/>
                    <a:gd name="T14" fmla="*/ 59 w 80"/>
                    <a:gd name="T15" fmla="*/ 26 h 119"/>
                    <a:gd name="T16" fmla="*/ 60 w 80"/>
                    <a:gd name="T17" fmla="*/ 29 h 119"/>
                    <a:gd name="T18" fmla="*/ 62 w 80"/>
                    <a:gd name="T19" fmla="*/ 36 h 119"/>
                    <a:gd name="T20" fmla="*/ 63 w 80"/>
                    <a:gd name="T21" fmla="*/ 40 h 119"/>
                    <a:gd name="T22" fmla="*/ 63 w 80"/>
                    <a:gd name="T23" fmla="*/ 49 h 119"/>
                    <a:gd name="T24" fmla="*/ 64 w 80"/>
                    <a:gd name="T25" fmla="*/ 69 h 119"/>
                    <a:gd name="T26" fmla="*/ 63 w 80"/>
                    <a:gd name="T27" fmla="*/ 76 h 119"/>
                    <a:gd name="T28" fmla="*/ 63 w 80"/>
                    <a:gd name="T29" fmla="*/ 80 h 119"/>
                    <a:gd name="T30" fmla="*/ 61 w 80"/>
                    <a:gd name="T31" fmla="*/ 87 h 119"/>
                    <a:gd name="T32" fmla="*/ 60 w 80"/>
                    <a:gd name="T33" fmla="*/ 90 h 119"/>
                    <a:gd name="T34" fmla="*/ 58 w 80"/>
                    <a:gd name="T35" fmla="*/ 95 h 119"/>
                    <a:gd name="T36" fmla="*/ 56 w 80"/>
                    <a:gd name="T37" fmla="*/ 98 h 119"/>
                    <a:gd name="T38" fmla="*/ 53 w 80"/>
                    <a:gd name="T39" fmla="*/ 102 h 119"/>
                    <a:gd name="T40" fmla="*/ 50 w 80"/>
                    <a:gd name="T41" fmla="*/ 103 h 119"/>
                    <a:gd name="T42" fmla="*/ 45 w 80"/>
                    <a:gd name="T43" fmla="*/ 105 h 119"/>
                    <a:gd name="T44" fmla="*/ 42 w 80"/>
                    <a:gd name="T45" fmla="*/ 106 h 119"/>
                    <a:gd name="T46" fmla="*/ 68 w 80"/>
                    <a:gd name="T47" fmla="*/ 106 h 119"/>
                    <a:gd name="T48" fmla="*/ 74 w 80"/>
                    <a:gd name="T49" fmla="*/ 97 h 119"/>
                    <a:gd name="T50" fmla="*/ 76 w 80"/>
                    <a:gd name="T51" fmla="*/ 90 h 119"/>
                    <a:gd name="T52" fmla="*/ 79 w 80"/>
                    <a:gd name="T53" fmla="*/ 76 h 119"/>
                    <a:gd name="T54" fmla="*/ 79 w 80"/>
                    <a:gd name="T55" fmla="*/ 69 h 119"/>
                    <a:gd name="T56" fmla="*/ 79 w 80"/>
                    <a:gd name="T57" fmla="*/ 49 h 119"/>
                    <a:gd name="T58" fmla="*/ 79 w 80"/>
                    <a:gd name="T59" fmla="*/ 41 h 119"/>
                    <a:gd name="T60" fmla="*/ 76 w 80"/>
                    <a:gd name="T61" fmla="*/ 26 h 119"/>
                    <a:gd name="T62" fmla="*/ 74 w 80"/>
                    <a:gd name="T63" fmla="*/ 20 h 119"/>
                    <a:gd name="T64" fmla="*/ 69 w 80"/>
                    <a:gd name="T65" fmla="*/ 12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0" h="119">
                      <a:moveTo>
                        <a:pt x="69" y="12"/>
                      </a:moveTo>
                      <a:lnTo>
                        <a:pt x="43" y="12"/>
                      </a:lnTo>
                      <a:lnTo>
                        <a:pt x="45" y="12"/>
                      </a:lnTo>
                      <a:lnTo>
                        <a:pt x="50" y="14"/>
                      </a:lnTo>
                      <a:lnTo>
                        <a:pt x="52" y="15"/>
                      </a:lnTo>
                      <a:lnTo>
                        <a:pt x="55" y="18"/>
                      </a:lnTo>
                      <a:lnTo>
                        <a:pt x="57" y="21"/>
                      </a:lnTo>
                      <a:lnTo>
                        <a:pt x="59" y="26"/>
                      </a:lnTo>
                      <a:lnTo>
                        <a:pt x="60" y="29"/>
                      </a:lnTo>
                      <a:lnTo>
                        <a:pt x="62" y="36"/>
                      </a:lnTo>
                      <a:lnTo>
                        <a:pt x="63" y="40"/>
                      </a:lnTo>
                      <a:lnTo>
                        <a:pt x="63" y="49"/>
                      </a:lnTo>
                      <a:lnTo>
                        <a:pt x="64" y="69"/>
                      </a:lnTo>
                      <a:lnTo>
                        <a:pt x="63" y="76"/>
                      </a:lnTo>
                      <a:lnTo>
                        <a:pt x="63" y="80"/>
                      </a:lnTo>
                      <a:lnTo>
                        <a:pt x="61" y="87"/>
                      </a:lnTo>
                      <a:lnTo>
                        <a:pt x="60" y="90"/>
                      </a:lnTo>
                      <a:lnTo>
                        <a:pt x="58" y="95"/>
                      </a:lnTo>
                      <a:lnTo>
                        <a:pt x="56" y="98"/>
                      </a:lnTo>
                      <a:lnTo>
                        <a:pt x="53" y="102"/>
                      </a:lnTo>
                      <a:lnTo>
                        <a:pt x="50" y="103"/>
                      </a:lnTo>
                      <a:lnTo>
                        <a:pt x="45" y="105"/>
                      </a:lnTo>
                      <a:lnTo>
                        <a:pt x="42" y="106"/>
                      </a:lnTo>
                      <a:lnTo>
                        <a:pt x="68" y="106"/>
                      </a:lnTo>
                      <a:lnTo>
                        <a:pt x="74" y="97"/>
                      </a:lnTo>
                      <a:lnTo>
                        <a:pt x="76" y="90"/>
                      </a:lnTo>
                      <a:lnTo>
                        <a:pt x="79" y="76"/>
                      </a:lnTo>
                      <a:lnTo>
                        <a:pt x="79" y="69"/>
                      </a:lnTo>
                      <a:lnTo>
                        <a:pt x="79" y="49"/>
                      </a:lnTo>
                      <a:lnTo>
                        <a:pt x="79" y="41"/>
                      </a:lnTo>
                      <a:lnTo>
                        <a:pt x="76" y="26"/>
                      </a:lnTo>
                      <a:lnTo>
                        <a:pt x="74" y="20"/>
                      </a:lnTo>
                      <a:lnTo>
                        <a:pt x="69" y="1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E569E6BB-4337-43CE-B989-A5E1378875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4680" y="3648319"/>
                <a:ext cx="171636" cy="92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7EBBBBD-8335-428E-81FF-1ACF296B521F}"/>
              </a:ext>
            </a:extLst>
          </p:cNvPr>
          <p:cNvCxnSpPr/>
          <p:nvPr/>
        </p:nvCxnSpPr>
        <p:spPr>
          <a:xfrm>
            <a:off x="1161227" y="6237171"/>
            <a:ext cx="27429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FA9E20CE-3E0F-4523-9989-55778763E68D}"/>
              </a:ext>
            </a:extLst>
          </p:cNvPr>
          <p:cNvSpPr txBox="1"/>
          <p:nvPr/>
        </p:nvSpPr>
        <p:spPr>
          <a:xfrm>
            <a:off x="2037101" y="594518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100 mm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F624D2B-4ECF-429C-A285-674A9D97F63A}"/>
              </a:ext>
            </a:extLst>
          </p:cNvPr>
          <p:cNvCxnSpPr>
            <a:cxnSpLocks/>
          </p:cNvCxnSpPr>
          <p:nvPr/>
        </p:nvCxnSpPr>
        <p:spPr>
          <a:xfrm>
            <a:off x="5057650" y="5513672"/>
            <a:ext cx="14105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2E5E5FFA-7677-4150-A02C-5E323EE06126}"/>
              </a:ext>
            </a:extLst>
          </p:cNvPr>
          <p:cNvSpPr txBox="1"/>
          <p:nvPr/>
        </p:nvSpPr>
        <p:spPr>
          <a:xfrm>
            <a:off x="5355791" y="526813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13 mm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86812A5-78E2-4EBF-9AC3-6C7193CC8F1D}"/>
              </a:ext>
            </a:extLst>
          </p:cNvPr>
          <p:cNvCxnSpPr>
            <a:cxnSpLocks/>
          </p:cNvCxnSpPr>
          <p:nvPr/>
        </p:nvCxnSpPr>
        <p:spPr>
          <a:xfrm flipV="1">
            <a:off x="5694794" y="3689122"/>
            <a:ext cx="1649479" cy="639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8C160D5-B0D1-4B14-B0F2-699B3AC90B68}"/>
              </a:ext>
            </a:extLst>
          </p:cNvPr>
          <p:cNvCxnSpPr>
            <a:cxnSpLocks/>
          </p:cNvCxnSpPr>
          <p:nvPr/>
        </p:nvCxnSpPr>
        <p:spPr>
          <a:xfrm>
            <a:off x="5574572" y="4845777"/>
            <a:ext cx="1769701" cy="115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073A557-B661-4013-B08B-EB7C29A50A0B}"/>
              </a:ext>
            </a:extLst>
          </p:cNvPr>
          <p:cNvCxnSpPr>
            <a:cxnSpLocks/>
          </p:cNvCxnSpPr>
          <p:nvPr/>
        </p:nvCxnSpPr>
        <p:spPr>
          <a:xfrm flipV="1">
            <a:off x="2686452" y="3923923"/>
            <a:ext cx="2371198" cy="315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DB43D0-C809-4604-8391-904BE31BDAEA}"/>
              </a:ext>
            </a:extLst>
          </p:cNvPr>
          <p:cNvCxnSpPr>
            <a:cxnSpLocks/>
          </p:cNvCxnSpPr>
          <p:nvPr/>
        </p:nvCxnSpPr>
        <p:spPr>
          <a:xfrm>
            <a:off x="2700433" y="4621160"/>
            <a:ext cx="2444639" cy="643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D35287ED-C1DB-4532-82FF-918E80342EFE}"/>
              </a:ext>
            </a:extLst>
          </p:cNvPr>
          <p:cNvSpPr txBox="1"/>
          <p:nvPr/>
        </p:nvSpPr>
        <p:spPr>
          <a:xfrm>
            <a:off x="7821077" y="5665443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compressed from 2 </a:t>
            </a:r>
            <a:r>
              <a:rPr lang="en-US" dirty="0" err="1"/>
              <a:t>ps</a:t>
            </a:r>
            <a:r>
              <a:rPr lang="en-US" dirty="0"/>
              <a:t> to 290 fs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5AD84AA-ACA5-40A2-8CA4-63570427ACCE}"/>
              </a:ext>
            </a:extLst>
          </p:cNvPr>
          <p:cNvSpPr/>
          <p:nvPr/>
        </p:nvSpPr>
        <p:spPr>
          <a:xfrm>
            <a:off x="7436528" y="3666826"/>
            <a:ext cx="4748017" cy="2367949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7BFBCE1-5F7C-4089-ADB7-A86C59EBA8DE}"/>
              </a:ext>
            </a:extLst>
          </p:cNvPr>
          <p:cNvCxnSpPr/>
          <p:nvPr/>
        </p:nvCxnSpPr>
        <p:spPr>
          <a:xfrm flipV="1">
            <a:off x="5110378" y="4757212"/>
            <a:ext cx="334100" cy="161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7B94C34-9DD6-46DE-8DC0-8D88E4BAE7E8}"/>
              </a:ext>
            </a:extLst>
          </p:cNvPr>
          <p:cNvCxnSpPr>
            <a:cxnSpLocks/>
          </p:cNvCxnSpPr>
          <p:nvPr/>
        </p:nvCxnSpPr>
        <p:spPr>
          <a:xfrm flipH="1">
            <a:off x="5921815" y="4290903"/>
            <a:ext cx="348369" cy="188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84F067DD-824F-4AAC-99C4-007C5CAD8B41}"/>
              </a:ext>
            </a:extLst>
          </p:cNvPr>
          <p:cNvCxnSpPr/>
          <p:nvPr/>
        </p:nvCxnSpPr>
        <p:spPr>
          <a:xfrm flipV="1">
            <a:off x="2225146" y="4548871"/>
            <a:ext cx="334100" cy="1615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C455F65-BAC8-45C0-B172-4B71167674E5}"/>
              </a:ext>
            </a:extLst>
          </p:cNvPr>
          <p:cNvCxnSpPr>
            <a:cxnSpLocks/>
          </p:cNvCxnSpPr>
          <p:nvPr/>
        </p:nvCxnSpPr>
        <p:spPr>
          <a:xfrm flipH="1">
            <a:off x="2889292" y="3932636"/>
            <a:ext cx="756707" cy="3922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13780868-5581-4942-8D82-A12A208A0DBC}"/>
              </a:ext>
            </a:extLst>
          </p:cNvPr>
          <p:cNvSpPr txBox="1"/>
          <p:nvPr/>
        </p:nvSpPr>
        <p:spPr>
          <a:xfrm rot="19804103">
            <a:off x="3116284" y="3775926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 mm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96D2D6D-C92A-4097-8F11-008D4D0317DD}"/>
              </a:ext>
            </a:extLst>
          </p:cNvPr>
          <p:cNvSpPr txBox="1"/>
          <p:nvPr/>
        </p:nvSpPr>
        <p:spPr>
          <a:xfrm rot="19804103">
            <a:off x="5952950" y="4079140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 mm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3B0D502-54B1-4BAD-8CCD-F198C57DB947}"/>
              </a:ext>
            </a:extLst>
          </p:cNvPr>
          <p:cNvSpPr txBox="1"/>
          <p:nvPr/>
        </p:nvSpPr>
        <p:spPr>
          <a:xfrm>
            <a:off x="1957163" y="2797847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Laser output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4DC4BC5-3BE1-4D6F-BF48-08DB52E701DD}"/>
              </a:ext>
            </a:extLst>
          </p:cNvPr>
          <p:cNvSpPr txBox="1"/>
          <p:nvPr/>
        </p:nvSpPr>
        <p:spPr>
          <a:xfrm>
            <a:off x="5201616" y="3585035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at the NLPC</a:t>
            </a:r>
          </a:p>
        </p:txBody>
      </p:sp>
      <p:sp>
        <p:nvSpPr>
          <p:cNvPr id="151" name="Arrow: Down 150">
            <a:extLst>
              <a:ext uri="{FF2B5EF4-FFF2-40B4-BE49-F238E27FC236}">
                <a16:creationId xmlns:a16="http://schemas.microsoft.com/office/drawing/2014/main" id="{8F24324C-339B-4E7F-A678-41936844B113}"/>
              </a:ext>
            </a:extLst>
          </p:cNvPr>
          <p:cNvSpPr/>
          <p:nvPr/>
        </p:nvSpPr>
        <p:spPr>
          <a:xfrm>
            <a:off x="10703457" y="3133323"/>
            <a:ext cx="361393" cy="414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4E5E123-45DC-4CE1-A383-B7A9CD1F19E5}"/>
              </a:ext>
            </a:extLst>
          </p:cNvPr>
          <p:cNvSpPr txBox="1"/>
          <p:nvPr/>
        </p:nvSpPr>
        <p:spPr>
          <a:xfrm>
            <a:off x="4702449" y="5622016"/>
            <a:ext cx="243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well-controlled Gaussian distribution 14 m after the aperture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6CBBA-5E80-491D-8EC6-938F664E38E7}"/>
              </a:ext>
            </a:extLst>
          </p:cNvPr>
          <p:cNvSpPr txBox="1"/>
          <p:nvPr/>
        </p:nvSpPr>
        <p:spPr>
          <a:xfrm>
            <a:off x="8997707" y="1952353"/>
            <a:ext cx="519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B9C9B1-8298-41FF-856A-67E7DEACEB10}"/>
              </a:ext>
            </a:extLst>
          </p:cNvPr>
          <p:cNvSpPr txBox="1"/>
          <p:nvPr/>
        </p:nvSpPr>
        <p:spPr>
          <a:xfrm>
            <a:off x="9337681" y="1938847"/>
            <a:ext cx="519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5cm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7B8883-4F0D-8F35-2801-323C41BC8928}"/>
              </a:ext>
            </a:extLst>
          </p:cNvPr>
          <p:cNvGrpSpPr/>
          <p:nvPr/>
        </p:nvGrpSpPr>
        <p:grpSpPr>
          <a:xfrm>
            <a:off x="7626757" y="3763882"/>
            <a:ext cx="4353577" cy="1790007"/>
            <a:chOff x="7626757" y="3763882"/>
            <a:chExt cx="4353577" cy="1790007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950324D5-A352-447D-BC63-DF782B850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/>
            </a:blip>
            <a:srcRect l="55821" t="23354" r="22085" b="62793"/>
            <a:stretch/>
          </p:blipFill>
          <p:spPr>
            <a:xfrm>
              <a:off x="10022225" y="3763882"/>
              <a:ext cx="1958109" cy="1772209"/>
            </a:xfrm>
            <a:prstGeom prst="rect">
              <a:avLst/>
            </a:prstGeom>
          </p:spPr>
        </p:pic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0D8BB8FE-6E18-4260-914F-44292A901311}"/>
                </a:ext>
              </a:extLst>
            </p:cNvPr>
            <p:cNvSpPr/>
            <p:nvPr/>
          </p:nvSpPr>
          <p:spPr>
            <a:xfrm>
              <a:off x="9644123" y="4514738"/>
              <a:ext cx="345754" cy="40886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658DCB-10AB-3FEE-855A-66CD1AA2A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/>
            </a:blip>
            <a:srcRect l="25269" t="24686" r="51771" b="61461"/>
            <a:stretch/>
          </p:blipFill>
          <p:spPr>
            <a:xfrm>
              <a:off x="7626757" y="3781680"/>
              <a:ext cx="2034969" cy="1772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5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B5C0CD-6082-9C99-34E3-970CE1ABA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6349D-EBB4-FCE3-9B04-B10B0F505574}"/>
              </a:ext>
            </a:extLst>
          </p:cNvPr>
          <p:cNvSpPr txBox="1"/>
          <p:nvPr/>
        </p:nvSpPr>
        <p:spPr>
          <a:xfrm>
            <a:off x="2164121" y="6163496"/>
            <a:ext cx="5908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rgbClr val="002060"/>
                </a:solidFill>
                <a:latin typeface="TeXGyreTermes-Regular"/>
              </a:rPr>
              <a:t>Funding: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rgbClr val="002060"/>
                </a:solidFill>
                <a:latin typeface="TeXGyreTermes-Regular"/>
              </a:rPr>
              <a:t>US DOE Accelerator Stewardship Program grant, B&amp;R #KA2601020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>
                <a:solidFill>
                  <a:srgbClr val="002060"/>
                </a:solidFill>
                <a:latin typeface="TeXGyreTermes-Regular"/>
              </a:rPr>
              <a:t>BNL Laboratory Directed Research and Development </a:t>
            </a:r>
            <a:r>
              <a:rPr lang="da-DK" sz="1200" b="0" i="0" u="none" strike="noStrike" baseline="0" dirty="0">
                <a:solidFill>
                  <a:srgbClr val="002060"/>
                </a:solidFill>
                <a:latin typeface="TeXGyreTermes-Regular"/>
              </a:rPr>
              <a:t>grant #20-010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61D363-1EB9-0732-3F18-E6314AAB42C3}"/>
              </a:ext>
            </a:extLst>
          </p:cNvPr>
          <p:cNvSpPr/>
          <p:nvPr/>
        </p:nvSpPr>
        <p:spPr>
          <a:xfrm>
            <a:off x="6640530" y="5414366"/>
            <a:ext cx="2116183" cy="33254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Full-energy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A73F1-17C3-C405-EB94-7A61CE7CE3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41" y="3045439"/>
            <a:ext cx="9167617" cy="3155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4FE4D-BA0E-35F0-7A1A-BDE5BFD13A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5" y="1120634"/>
            <a:ext cx="6669591" cy="33754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0DF399-6758-4997-0122-CD8408AA9FB6}"/>
              </a:ext>
            </a:extLst>
          </p:cNvPr>
          <p:cNvGrpSpPr/>
          <p:nvPr/>
        </p:nvGrpSpPr>
        <p:grpSpPr>
          <a:xfrm>
            <a:off x="6101471" y="767037"/>
            <a:ext cx="5834523" cy="1371756"/>
            <a:chOff x="257122" y="2393036"/>
            <a:chExt cx="5834523" cy="137175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4DFEB74-E051-58B2-6E3B-BC4DDF94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189" y="2693719"/>
              <a:ext cx="5638456" cy="869710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ED98D35-6719-E8E6-7645-4166B4981D73}"/>
                </a:ext>
              </a:extLst>
            </p:cNvPr>
            <p:cNvSpPr txBox="1">
              <a:spLocks/>
            </p:cNvSpPr>
            <p:nvPr/>
          </p:nvSpPr>
          <p:spPr>
            <a:xfrm>
              <a:off x="607019" y="2413241"/>
              <a:ext cx="1897019" cy="2804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16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FEEB7DA-5B84-8D45-0FDF-C607F69319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607" y="2681599"/>
              <a:ext cx="1763142" cy="1212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FD0D1993-9796-8A0D-D4C8-BC02168B23B5}"/>
                </a:ext>
              </a:extLst>
            </p:cNvPr>
            <p:cNvSpPr txBox="1">
              <a:spLocks/>
            </p:cNvSpPr>
            <p:nvPr/>
          </p:nvSpPr>
          <p:spPr>
            <a:xfrm>
              <a:off x="3805838" y="2393036"/>
              <a:ext cx="1524571" cy="2946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l-GR" sz="16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τ</a:t>
              </a:r>
              <a:r>
                <a:rPr lang="en-US" sz="1600" b="0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pulse</a:t>
              </a:r>
              <a:r>
                <a:rPr lang="en-US" sz="16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= 290 fs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831F9FB-66E7-C055-3AEF-372C061E52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0747" y="2628841"/>
              <a:ext cx="385254" cy="345356"/>
            </a:xfrm>
            <a:prstGeom prst="straightConnector1">
              <a:avLst/>
            </a:prstGeom>
            <a:ln w="28575">
              <a:solidFill>
                <a:schemeClr val="bg2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163047-C1C0-3C82-529F-2A5587E5178F}"/>
                </a:ext>
              </a:extLst>
            </p:cNvPr>
            <p:cNvSpPr txBox="1"/>
            <p:nvPr/>
          </p:nvSpPr>
          <p:spPr>
            <a:xfrm>
              <a:off x="257122" y="3487793"/>
              <a:ext cx="51552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	Polyanskiy, et al. </a:t>
              </a:r>
              <a:r>
                <a:rPr lang="en-US" sz="1200" i="1" dirty="0">
                  <a:solidFill>
                    <a:srgbClr val="002060"/>
                  </a:solidFill>
                </a:rPr>
                <a:t>Opt. Express </a:t>
              </a:r>
              <a:r>
                <a:rPr lang="en-US" sz="1200" b="1" dirty="0">
                  <a:solidFill>
                    <a:srgbClr val="002060"/>
                  </a:solidFill>
                </a:rPr>
                <a:t>29</a:t>
              </a:r>
              <a:r>
                <a:rPr lang="en-US" sz="1200" dirty="0">
                  <a:solidFill>
                    <a:srgbClr val="002060"/>
                  </a:solidFill>
                </a:rPr>
                <a:t>, 31714 (2021)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39D8C-3AAC-B31D-7E36-20105DA147F2}"/>
              </a:ext>
            </a:extLst>
          </p:cNvPr>
          <p:cNvSpPr/>
          <p:nvPr/>
        </p:nvSpPr>
        <p:spPr>
          <a:xfrm>
            <a:off x="2164121" y="1020837"/>
            <a:ext cx="2116183" cy="33254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Low-energy demo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65F031-40BB-971D-2F5B-92DD26C4769B}"/>
              </a:ext>
            </a:extLst>
          </p:cNvPr>
          <p:cNvSpPr txBox="1">
            <a:spLocks/>
          </p:cNvSpPr>
          <p:nvPr/>
        </p:nvSpPr>
        <p:spPr>
          <a:xfrm>
            <a:off x="285623" y="61567"/>
            <a:ext cx="11049000" cy="5794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LWIR laser R&amp;D towards 10+ TW, &lt;1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</a:rPr>
              <a:t>ps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8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080BDD-B259-4B5D-A727-3B55FB468B49}"/>
              </a:ext>
            </a:extLst>
          </p:cNvPr>
          <p:cNvSpPr/>
          <p:nvPr/>
        </p:nvSpPr>
        <p:spPr>
          <a:xfrm>
            <a:off x="4130211" y="6316595"/>
            <a:ext cx="4119937" cy="26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8069B9D7-3FC1-422C-8EE6-7B3DA876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77" y="-124813"/>
            <a:ext cx="11049000" cy="1325563"/>
          </a:xfrm>
        </p:spPr>
        <p:txBody>
          <a:bodyPr/>
          <a:lstStyle/>
          <a:p>
            <a:r>
              <a:rPr lang="en-US" dirty="0"/>
              <a:t>Full Scale Experiment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86F62B-1F76-45B7-9A2D-2C67CDFCC332}"/>
              </a:ext>
            </a:extLst>
          </p:cNvPr>
          <p:cNvSpPr txBox="1"/>
          <p:nvPr/>
        </p:nvSpPr>
        <p:spPr>
          <a:xfrm>
            <a:off x="203836" y="3750845"/>
            <a:ext cx="3883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Two chambers for inserting NLPC optical elements within LWIR beam transport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Preliminary results obtained.</a:t>
            </a:r>
          </a:p>
        </p:txBody>
      </p:sp>
      <p:sp>
        <p:nvSpPr>
          <p:cNvPr id="72" name="Slide Number Placeholder 3">
            <a:extLst>
              <a:ext uri="{FF2B5EF4-FFF2-40B4-BE49-F238E27FC236}">
                <a16:creationId xmlns:a16="http://schemas.microsoft.com/office/drawing/2014/main" id="{5AA0A4E7-01F3-417A-A4B7-6AFAB0A19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FB718-A420-347C-2D2C-68A68471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5318">
            <a:off x="2446247" y="967204"/>
            <a:ext cx="6700013" cy="2306019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6C16CD08-6A0D-06FE-07CB-81CDE14888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2339" r="1627" b="1151"/>
          <a:stretch/>
        </p:blipFill>
        <p:spPr>
          <a:xfrm>
            <a:off x="3741626" y="826917"/>
            <a:ext cx="8196992" cy="6031083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94878E7-1D59-4198-9124-FED102DF9CB8}"/>
              </a:ext>
            </a:extLst>
          </p:cNvPr>
          <p:cNvCxnSpPr>
            <a:cxnSpLocks/>
          </p:cNvCxnSpPr>
          <p:nvPr/>
        </p:nvCxnSpPr>
        <p:spPr>
          <a:xfrm>
            <a:off x="3913065" y="3539882"/>
            <a:ext cx="1891834" cy="1401988"/>
          </a:xfrm>
          <a:prstGeom prst="straightConnector1">
            <a:avLst/>
          </a:prstGeom>
          <a:ln w="28575">
            <a:solidFill>
              <a:srgbClr val="FF373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B8BB803-7108-4DA3-BC89-7A047F69A597}"/>
              </a:ext>
            </a:extLst>
          </p:cNvPr>
          <p:cNvCxnSpPr>
            <a:cxnSpLocks/>
          </p:cNvCxnSpPr>
          <p:nvPr/>
        </p:nvCxnSpPr>
        <p:spPr>
          <a:xfrm>
            <a:off x="6299291" y="2272895"/>
            <a:ext cx="1324134" cy="1690945"/>
          </a:xfrm>
          <a:prstGeom prst="straightConnector1">
            <a:avLst/>
          </a:prstGeom>
          <a:ln w="28575">
            <a:solidFill>
              <a:srgbClr val="FF373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E8AB8E3-D8E1-4A6F-A950-ABE9FCFF0DA0}"/>
              </a:ext>
            </a:extLst>
          </p:cNvPr>
          <p:cNvCxnSpPr>
            <a:cxnSpLocks/>
          </p:cNvCxnSpPr>
          <p:nvPr/>
        </p:nvCxnSpPr>
        <p:spPr>
          <a:xfrm>
            <a:off x="8250148" y="1555915"/>
            <a:ext cx="1654140" cy="1320849"/>
          </a:xfrm>
          <a:prstGeom prst="straightConnector1">
            <a:avLst/>
          </a:prstGeom>
          <a:ln w="28575">
            <a:solidFill>
              <a:srgbClr val="FF373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E825277-3950-C62A-4542-DBE92BBE0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4" t="11449" r="11588" b="16055"/>
          <a:stretch/>
        </p:blipFill>
        <p:spPr>
          <a:xfrm>
            <a:off x="8928711" y="17587"/>
            <a:ext cx="1170833" cy="1191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694B0-3CEB-F90D-098C-3C595A7BA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183" y="2517168"/>
            <a:ext cx="1203049" cy="12030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CD5745B-0FE2-E89E-10C9-0E54F920A460}"/>
              </a:ext>
            </a:extLst>
          </p:cNvPr>
          <p:cNvGrpSpPr/>
          <p:nvPr/>
        </p:nvGrpSpPr>
        <p:grpSpPr>
          <a:xfrm>
            <a:off x="8137443" y="4870241"/>
            <a:ext cx="4088628" cy="1372306"/>
            <a:chOff x="8137443" y="4459277"/>
            <a:chExt cx="4088628" cy="1372306"/>
          </a:xfrm>
        </p:grpSpPr>
        <p:pic>
          <p:nvPicPr>
            <p:cNvPr id="2" name="Picture 1" descr="A picture containing invertebrate, jellyfish&#10;&#10;Description automatically generated">
              <a:extLst>
                <a:ext uri="{FF2B5EF4-FFF2-40B4-BE49-F238E27FC236}">
                  <a16:creationId xmlns:a16="http://schemas.microsoft.com/office/drawing/2014/main" id="{C7E5D7E1-1C91-915C-6959-0544767F8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499" b="23595"/>
            <a:stretch/>
          </p:blipFill>
          <p:spPr>
            <a:xfrm>
              <a:off x="10887687" y="4459277"/>
              <a:ext cx="1338384" cy="13544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20D9E9-DBB7-81EC-74FC-86005E730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6" b="23595"/>
            <a:stretch/>
          </p:blipFill>
          <p:spPr>
            <a:xfrm>
              <a:off x="8137443" y="4459277"/>
              <a:ext cx="1354926" cy="1354402"/>
            </a:xfrm>
            <a:prstGeom prst="rect">
              <a:avLst/>
            </a:prstGeom>
          </p:spPr>
        </p:pic>
        <p:pic>
          <p:nvPicPr>
            <p:cNvPr id="8" name="Picture 7" descr="A picture containing invertebrate, light&#10;&#10;Description automatically generated">
              <a:extLst>
                <a:ext uri="{FF2B5EF4-FFF2-40B4-BE49-F238E27FC236}">
                  <a16:creationId xmlns:a16="http://schemas.microsoft.com/office/drawing/2014/main" id="{06EF6363-523A-3FC7-FCC1-6CA32DD64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566" b="23455"/>
            <a:stretch/>
          </p:blipFill>
          <p:spPr>
            <a:xfrm>
              <a:off x="9514128" y="4459277"/>
              <a:ext cx="1354927" cy="1356895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63A4A5-124E-3C78-23D2-3E37D0F94359}"/>
                </a:ext>
              </a:extLst>
            </p:cNvPr>
            <p:cNvCxnSpPr/>
            <p:nvPr/>
          </p:nvCxnSpPr>
          <p:spPr>
            <a:xfrm>
              <a:off x="8559129" y="5640299"/>
              <a:ext cx="27432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F54D7-D27E-B83B-7464-DD6D0A2367D9}"/>
                </a:ext>
              </a:extLst>
            </p:cNvPr>
            <p:cNvSpPr txBox="1"/>
            <p:nvPr/>
          </p:nvSpPr>
          <p:spPr>
            <a:xfrm>
              <a:off x="8799308" y="5462251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2ps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3FE967-71FE-C264-3AD9-A3DA090EACD2}"/>
              </a:ext>
            </a:extLst>
          </p:cNvPr>
          <p:cNvSpPr txBox="1"/>
          <p:nvPr/>
        </p:nvSpPr>
        <p:spPr>
          <a:xfrm rot="10800000" flipV="1">
            <a:off x="7745288" y="6285833"/>
            <a:ext cx="37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Autocorrelation traces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83A42-55E2-9BD2-2944-0AEEAA3131FB}"/>
              </a:ext>
            </a:extLst>
          </p:cNvPr>
          <p:cNvSpPr txBox="1"/>
          <p:nvPr/>
        </p:nvSpPr>
        <p:spPr>
          <a:xfrm>
            <a:off x="400388" y="964511"/>
            <a:ext cx="372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Spatial filtering requires putting the experimental setup in vacuum.</a:t>
            </a:r>
          </a:p>
        </p:txBody>
      </p:sp>
    </p:spTree>
    <p:extLst>
      <p:ext uri="{BB962C8B-B14F-4D97-AF65-F5344CB8AC3E}">
        <p14:creationId xmlns:p14="http://schemas.microsoft.com/office/powerpoint/2010/main" val="34653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CF0D3-86D1-49CA-833E-43D148FB1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67819B-7E2E-42D4-95B4-42FAC8589D22}"/>
              </a:ext>
            </a:extLst>
          </p:cNvPr>
          <p:cNvGrpSpPr/>
          <p:nvPr/>
        </p:nvGrpSpPr>
        <p:grpSpPr>
          <a:xfrm>
            <a:off x="457013" y="1502305"/>
            <a:ext cx="11228990" cy="3043730"/>
            <a:chOff x="571500" y="2143125"/>
            <a:chExt cx="10138050" cy="2571750"/>
          </a:xfrm>
        </p:grpSpPr>
        <p:pic>
          <p:nvPicPr>
            <p:cNvPr id="1026" name="Picture 3">
              <a:extLst>
                <a:ext uri="{FF2B5EF4-FFF2-40B4-BE49-F238E27FC236}">
                  <a16:creationId xmlns:a16="http://schemas.microsoft.com/office/drawing/2014/main" id="{ED12C402-9A8E-4813-B580-F76A972AD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2143125"/>
              <a:ext cx="3429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4">
              <a:extLst>
                <a:ext uri="{FF2B5EF4-FFF2-40B4-BE49-F238E27FC236}">
                  <a16:creationId xmlns:a16="http://schemas.microsoft.com/office/drawing/2014/main" id="{26D57214-F3CF-42D2-B13E-EE5989B67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550" y="2143125"/>
              <a:ext cx="3429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5">
              <a:extLst>
                <a:ext uri="{FF2B5EF4-FFF2-40B4-BE49-F238E27FC236}">
                  <a16:creationId xmlns:a16="http://schemas.microsoft.com/office/drawing/2014/main" id="{8B51B6C4-23EB-4BF0-B5B3-4E0D6C231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550" y="2143125"/>
              <a:ext cx="3429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20AB601-D2C1-413A-82C5-7AF3CB4C05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008" y="-42276"/>
            <a:ext cx="11049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Our goal: Entire 10J beam compression          to &lt;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500fs, &gt;10TW (supported by simulations)</a:t>
            </a:r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E0933-1BFA-49A7-99F7-60941DAA1E16}"/>
              </a:ext>
            </a:extLst>
          </p:cNvPr>
          <p:cNvSpPr txBox="1"/>
          <p:nvPr/>
        </p:nvSpPr>
        <p:spPr>
          <a:xfrm>
            <a:off x="644416" y="4373628"/>
            <a:ext cx="6097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Assumptions: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ideal super-Gaussian (8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order) beam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beam size (1/e^2 radius = 27.5mm)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input energy 10J (~4.5TW)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KCl+BaF2 (50 mm thick each)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B-integrals of both components are ~3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391059-6AE3-4C7B-A770-673B2ECDF007}"/>
              </a:ext>
            </a:extLst>
          </p:cNvPr>
          <p:cNvSpPr/>
          <p:nvPr/>
        </p:nvSpPr>
        <p:spPr>
          <a:xfrm>
            <a:off x="4130211" y="6316595"/>
            <a:ext cx="4119937" cy="26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DD9F1A-ED24-46AE-BFAD-426AD5C11367}"/>
              </a:ext>
            </a:extLst>
          </p:cNvPr>
          <p:cNvCxnSpPr/>
          <p:nvPr/>
        </p:nvCxnSpPr>
        <p:spPr>
          <a:xfrm>
            <a:off x="9798269" y="2751083"/>
            <a:ext cx="5439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9C0D86F-6C0D-4B95-831B-997FB507B785}"/>
              </a:ext>
            </a:extLst>
          </p:cNvPr>
          <p:cNvCxnSpPr>
            <a:cxnSpLocks/>
          </p:cNvCxnSpPr>
          <p:nvPr/>
        </p:nvCxnSpPr>
        <p:spPr>
          <a:xfrm flipH="1">
            <a:off x="10436772" y="2753711"/>
            <a:ext cx="4913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DB6-384D-4B37-A00E-094D442E3DB8}"/>
              </a:ext>
            </a:extLst>
          </p:cNvPr>
          <p:cNvSpPr txBox="1"/>
          <p:nvPr/>
        </p:nvSpPr>
        <p:spPr>
          <a:xfrm>
            <a:off x="9509987" y="2381751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350 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0841CF-309D-4DC9-910F-28816D390B4D}"/>
              </a:ext>
            </a:extLst>
          </p:cNvPr>
          <p:cNvSpPr txBox="1"/>
          <p:nvPr/>
        </p:nvSpPr>
        <p:spPr>
          <a:xfrm>
            <a:off x="2736627" y="1830381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beam</a:t>
            </a:r>
          </a:p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KCl</a:t>
            </a:r>
            <a:endParaRPr lang="en-US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BaF2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FE180-3C83-138D-AEFF-29ACB6EAAB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860" y="4424750"/>
            <a:ext cx="5849040" cy="20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422D-7C8D-4E02-E4A9-EE055FA37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732" y="1825625"/>
            <a:ext cx="8969767" cy="4207185"/>
          </a:xfrm>
        </p:spPr>
        <p:txBody>
          <a:bodyPr>
            <a:normAutofit/>
          </a:bodyPr>
          <a:lstStyle/>
          <a:p>
            <a:pPr marL="228600" indent="-228600">
              <a:buFont typeface="Wingdings" pitchFamily="2" charset="2"/>
              <a:buChar char="§"/>
            </a:pPr>
            <a:r>
              <a:rPr lang="en-US" sz="2400" u="sng" dirty="0">
                <a:latin typeface="+mn-lt"/>
              </a:rPr>
              <a:t>Accelerator R&amp;D Stewardship Mission</a:t>
            </a:r>
            <a:r>
              <a:rPr lang="en-US" sz="2400" dirty="0">
                <a:latin typeface="+mn-lt"/>
              </a:rPr>
              <a:t>: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Support fundamental accelerator science and technology R&amp;D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Disseminate accelerator knowledge and training</a:t>
            </a:r>
          </a:p>
          <a:p>
            <a:pPr marL="228600" indent="-228600">
              <a:buFont typeface="Wingdings" pitchFamily="2" charset="2"/>
              <a:buChar char="§"/>
            </a:pPr>
            <a:r>
              <a:rPr lang="en-US" sz="2400" dirty="0">
                <a:latin typeface="+mn-lt"/>
              </a:rPr>
              <a:t>Program Implementation: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Facilitate access to 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  <a:latin typeface="+mn-lt"/>
              </a:rPr>
              <a:t>national laboratory accelerator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facilities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  <a:latin typeface="+mn-lt"/>
              </a:rPr>
              <a:t> and infrastructure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for industrial and U.S. government agency users/developers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dirty="0">
                <a:solidFill>
                  <a:srgbClr val="4F81BD">
                    <a:lumMod val="50000"/>
                  </a:srgbClr>
                </a:solidFill>
                <a:latin typeface="+mn-lt"/>
              </a:rPr>
              <a:t>of accelerators and related technology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Support basic R&amp;D 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necessary for sustained innovation across a broad range of accelerator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BDAC9-D1F0-E8EA-F5A1-3AC6AF80A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F50091-EAE2-9180-5557-F8BDE214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14" y="135266"/>
            <a:ext cx="11852953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ATF: Designated a DOE National User Facility in 2015</a:t>
            </a:r>
            <a:br>
              <a:rPr lang="en-US" sz="3600" dirty="0"/>
            </a:br>
            <a:r>
              <a:rPr lang="en-US" sz="3600" dirty="0"/>
              <a:t>	  It is a flagship facility in Accelerator Stewardship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D6F60AE4-27A3-758D-F15C-BDBD719D2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2555216"/>
            <a:ext cx="2118609" cy="274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23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1A4073-9984-4D87-AE3E-2467FE62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057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02198F5-964C-4E7A-8309-6735F564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952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35E3B-60DB-4A67-83EA-C584FC675055}"/>
              </a:ext>
            </a:extLst>
          </p:cNvPr>
          <p:cNvSpPr/>
          <p:nvPr/>
        </p:nvSpPr>
        <p:spPr>
          <a:xfrm>
            <a:off x="274684" y="-72337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Path to Petawatt pulses of 2 optical cycles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3480E-8D1D-4CA4-9FA2-0BAD1D0A69C6}"/>
              </a:ext>
            </a:extLst>
          </p:cNvPr>
          <p:cNvSpPr txBox="1"/>
          <p:nvPr/>
        </p:nvSpPr>
        <p:spPr>
          <a:xfrm>
            <a:off x="513548" y="1214088"/>
            <a:ext cx="3590366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Strong, broadband seed pulse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559503-74E3-4BBF-B88F-0B1F1AC29C56}"/>
              </a:ext>
            </a:extLst>
          </p:cNvPr>
          <p:cNvSpPr txBox="1"/>
          <p:nvPr/>
        </p:nvSpPr>
        <p:spPr>
          <a:xfrm>
            <a:off x="4790655" y="1207008"/>
            <a:ext cx="428152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Nonlinear post-compression (NLPC)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25AD9-3287-4AAE-B911-45F7EE3AFA64}"/>
              </a:ext>
            </a:extLst>
          </p:cNvPr>
          <p:cNvSpPr txBox="1"/>
          <p:nvPr/>
        </p:nvSpPr>
        <p:spPr>
          <a:xfrm>
            <a:off x="403211" y="642923"/>
            <a:ext cx="7534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1)</a:t>
            </a:r>
            <a:r>
              <a:rPr lang="en-US" sz="2800" dirty="0"/>
              <a:t> </a:t>
            </a:r>
            <a:r>
              <a:rPr lang="en-US" sz="2800" b="1" dirty="0"/>
              <a:t>Combining two compression techniques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B8D8426A-B53E-4E99-8058-E4FFA1385C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24695" y="2703954"/>
            <a:ext cx="7939088" cy="3371851"/>
            <a:chOff x="310" y="1876"/>
            <a:chExt cx="5001" cy="2124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310888EB-72C2-4F4C-B89E-09D61629FE0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0" y="2160"/>
              <a:ext cx="4046" cy="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69F7C62F-555A-42A6-BEBC-610707B165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54" t="29417" r="38712" b="54060"/>
            <a:stretch/>
          </p:blipFill>
          <p:spPr bwMode="auto">
            <a:xfrm>
              <a:off x="4950" y="1876"/>
              <a:ext cx="361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293CDD-7E82-F278-668F-2E7A338F8C22}"/>
              </a:ext>
            </a:extLst>
          </p:cNvPr>
          <p:cNvGrpSpPr/>
          <p:nvPr/>
        </p:nvGrpSpPr>
        <p:grpSpPr>
          <a:xfrm>
            <a:off x="324112" y="1295405"/>
            <a:ext cx="11080145" cy="3339292"/>
            <a:chOff x="360743" y="1721781"/>
            <a:chExt cx="8363368" cy="2681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4816DC-0F31-4903-A9A1-3A518228377E}"/>
                </a:ext>
              </a:extLst>
            </p:cNvPr>
            <p:cNvCxnSpPr>
              <a:cxnSpLocks/>
            </p:cNvCxnSpPr>
            <p:nvPr/>
          </p:nvCxnSpPr>
          <p:spPr>
            <a:xfrm>
              <a:off x="4925382" y="3035838"/>
              <a:ext cx="2142860" cy="27676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4" name="Group 2053">
              <a:extLst>
                <a:ext uri="{FF2B5EF4-FFF2-40B4-BE49-F238E27FC236}">
                  <a16:creationId xmlns:a16="http://schemas.microsoft.com/office/drawing/2014/main" id="{30357CC7-411A-443C-8D02-6B6A9679165D}"/>
                </a:ext>
              </a:extLst>
            </p:cNvPr>
            <p:cNvGrpSpPr/>
            <p:nvPr/>
          </p:nvGrpSpPr>
          <p:grpSpPr>
            <a:xfrm>
              <a:off x="6735014" y="2187230"/>
              <a:ext cx="792467" cy="718034"/>
              <a:chOff x="6834781" y="2907891"/>
              <a:chExt cx="792467" cy="982571"/>
            </a:xfrm>
          </p:grpSpPr>
          <p:sp>
            <p:nvSpPr>
              <p:cNvPr id="127" name="Freeform 10">
                <a:extLst>
                  <a:ext uri="{FF2B5EF4-FFF2-40B4-BE49-F238E27FC236}">
                    <a16:creationId xmlns:a16="http://schemas.microsoft.com/office/drawing/2014/main" id="{222D882D-20D1-410B-852F-67D2CD9BF39E}"/>
                  </a:ext>
                </a:extLst>
              </p:cNvPr>
              <p:cNvSpPr/>
              <p:nvPr/>
            </p:nvSpPr>
            <p:spPr>
              <a:xfrm>
                <a:off x="6855681" y="2907891"/>
                <a:ext cx="771567" cy="904866"/>
              </a:xfrm>
              <a:custGeom>
                <a:avLst/>
                <a:gdLst>
                  <a:gd name="connsiteX0" fmla="*/ 0 w 930876"/>
                  <a:gd name="connsiteY0" fmla="*/ 502522 h 584900"/>
                  <a:gd name="connsiteX1" fmla="*/ 238897 w 930876"/>
                  <a:gd name="connsiteY1" fmla="*/ 14 h 584900"/>
                  <a:gd name="connsiteX2" fmla="*/ 502508 w 930876"/>
                  <a:gd name="connsiteY2" fmla="*/ 486046 h 584900"/>
                  <a:gd name="connsiteX3" fmla="*/ 930876 w 930876"/>
                  <a:gd name="connsiteY3" fmla="*/ 584900 h 584900"/>
                  <a:gd name="connsiteX0" fmla="*/ 0 w 930876"/>
                  <a:gd name="connsiteY0" fmla="*/ 503682 h 586060"/>
                  <a:gd name="connsiteX1" fmla="*/ 41189 w 930876"/>
                  <a:gd name="connsiteY1" fmla="*/ 355401 h 586060"/>
                  <a:gd name="connsiteX2" fmla="*/ 238897 w 930876"/>
                  <a:gd name="connsiteY2" fmla="*/ 1174 h 586060"/>
                  <a:gd name="connsiteX3" fmla="*/ 502508 w 930876"/>
                  <a:gd name="connsiteY3" fmla="*/ 487206 h 586060"/>
                  <a:gd name="connsiteX4" fmla="*/ 930876 w 930876"/>
                  <a:gd name="connsiteY4" fmla="*/ 586060 h 586060"/>
                  <a:gd name="connsiteX0" fmla="*/ 0 w 1260390"/>
                  <a:gd name="connsiteY0" fmla="*/ 594299 h 594299"/>
                  <a:gd name="connsiteX1" fmla="*/ 370703 w 1260390"/>
                  <a:gd name="connsiteY1" fmla="*/ 355401 h 594299"/>
                  <a:gd name="connsiteX2" fmla="*/ 568411 w 1260390"/>
                  <a:gd name="connsiteY2" fmla="*/ 1174 h 594299"/>
                  <a:gd name="connsiteX3" fmla="*/ 832022 w 1260390"/>
                  <a:gd name="connsiteY3" fmla="*/ 487206 h 594299"/>
                  <a:gd name="connsiteX4" fmla="*/ 1260390 w 1260390"/>
                  <a:gd name="connsiteY4" fmla="*/ 586060 h 594299"/>
                  <a:gd name="connsiteX0" fmla="*/ 0 w 1260390"/>
                  <a:gd name="connsiteY0" fmla="*/ 593140 h 593140"/>
                  <a:gd name="connsiteX1" fmla="*/ 362465 w 1260390"/>
                  <a:gd name="connsiteY1" fmla="*/ 469572 h 593140"/>
                  <a:gd name="connsiteX2" fmla="*/ 568411 w 1260390"/>
                  <a:gd name="connsiteY2" fmla="*/ 15 h 593140"/>
                  <a:gd name="connsiteX3" fmla="*/ 832022 w 1260390"/>
                  <a:gd name="connsiteY3" fmla="*/ 486047 h 593140"/>
                  <a:gd name="connsiteX4" fmla="*/ 1260390 w 1260390"/>
                  <a:gd name="connsiteY4" fmla="*/ 584901 h 593140"/>
                  <a:gd name="connsiteX0" fmla="*/ 0 w 1260390"/>
                  <a:gd name="connsiteY0" fmla="*/ 362501 h 362501"/>
                  <a:gd name="connsiteX1" fmla="*/ 362465 w 1260390"/>
                  <a:gd name="connsiteY1" fmla="*/ 238933 h 362501"/>
                  <a:gd name="connsiteX2" fmla="*/ 601362 w 1260390"/>
                  <a:gd name="connsiteY2" fmla="*/ 36 h 362501"/>
                  <a:gd name="connsiteX3" fmla="*/ 832022 w 1260390"/>
                  <a:gd name="connsiteY3" fmla="*/ 255408 h 362501"/>
                  <a:gd name="connsiteX4" fmla="*/ 1260390 w 1260390"/>
                  <a:gd name="connsiteY4" fmla="*/ 354262 h 362501"/>
                  <a:gd name="connsiteX0" fmla="*/ 0 w 1260390"/>
                  <a:gd name="connsiteY0" fmla="*/ 362527 h 362527"/>
                  <a:gd name="connsiteX1" fmla="*/ 362465 w 1260390"/>
                  <a:gd name="connsiteY1" fmla="*/ 280149 h 362527"/>
                  <a:gd name="connsiteX2" fmla="*/ 601362 w 1260390"/>
                  <a:gd name="connsiteY2" fmla="*/ 62 h 362527"/>
                  <a:gd name="connsiteX3" fmla="*/ 832022 w 1260390"/>
                  <a:gd name="connsiteY3" fmla="*/ 255434 h 362527"/>
                  <a:gd name="connsiteX4" fmla="*/ 1260390 w 1260390"/>
                  <a:gd name="connsiteY4" fmla="*/ 354288 h 362527"/>
                  <a:gd name="connsiteX0" fmla="*/ 0 w 1260390"/>
                  <a:gd name="connsiteY0" fmla="*/ 362527 h 362527"/>
                  <a:gd name="connsiteX1" fmla="*/ 362465 w 1260390"/>
                  <a:gd name="connsiteY1" fmla="*/ 280149 h 362527"/>
                  <a:gd name="connsiteX2" fmla="*/ 601362 w 1260390"/>
                  <a:gd name="connsiteY2" fmla="*/ 62 h 362527"/>
                  <a:gd name="connsiteX3" fmla="*/ 832022 w 1260390"/>
                  <a:gd name="connsiteY3" fmla="*/ 255434 h 362527"/>
                  <a:gd name="connsiteX4" fmla="*/ 1260390 w 1260390"/>
                  <a:gd name="connsiteY4" fmla="*/ 354288 h 362527"/>
                  <a:gd name="connsiteX0" fmla="*/ 0 w 1260390"/>
                  <a:gd name="connsiteY0" fmla="*/ 362579 h 362579"/>
                  <a:gd name="connsiteX1" fmla="*/ 362465 w 1260390"/>
                  <a:gd name="connsiteY1" fmla="*/ 280201 h 362579"/>
                  <a:gd name="connsiteX2" fmla="*/ 601362 w 1260390"/>
                  <a:gd name="connsiteY2" fmla="*/ 114 h 362579"/>
                  <a:gd name="connsiteX3" fmla="*/ 906162 w 1260390"/>
                  <a:gd name="connsiteY3" fmla="*/ 247248 h 362579"/>
                  <a:gd name="connsiteX4" fmla="*/ 1260390 w 1260390"/>
                  <a:gd name="connsiteY4" fmla="*/ 354340 h 362579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46259 h 346259"/>
                  <a:gd name="connsiteX1" fmla="*/ 337752 w 1260390"/>
                  <a:gd name="connsiteY1" fmla="*/ 280357 h 346259"/>
                  <a:gd name="connsiteX2" fmla="*/ 634314 w 1260390"/>
                  <a:gd name="connsiteY2" fmla="*/ 270 h 346259"/>
                  <a:gd name="connsiteX3" fmla="*/ 906162 w 1260390"/>
                  <a:gd name="connsiteY3" fmla="*/ 230928 h 346259"/>
                  <a:gd name="connsiteX4" fmla="*/ 1260390 w 1260390"/>
                  <a:gd name="connsiteY4" fmla="*/ 338020 h 346259"/>
                  <a:gd name="connsiteX0" fmla="*/ 0 w 1260390"/>
                  <a:gd name="connsiteY0" fmla="*/ 346259 h 346259"/>
                  <a:gd name="connsiteX1" fmla="*/ 337752 w 1260390"/>
                  <a:gd name="connsiteY1" fmla="*/ 280357 h 346259"/>
                  <a:gd name="connsiteX2" fmla="*/ 634314 w 1260390"/>
                  <a:gd name="connsiteY2" fmla="*/ 270 h 346259"/>
                  <a:gd name="connsiteX3" fmla="*/ 906162 w 1260390"/>
                  <a:gd name="connsiteY3" fmla="*/ 230928 h 346259"/>
                  <a:gd name="connsiteX4" fmla="*/ 1260390 w 1260390"/>
                  <a:gd name="connsiteY4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337752 w 1260390"/>
                  <a:gd name="connsiteY2" fmla="*/ 280357 h 346259"/>
                  <a:gd name="connsiteX3" fmla="*/ 634314 w 1260390"/>
                  <a:gd name="connsiteY3" fmla="*/ 270 h 346259"/>
                  <a:gd name="connsiteX4" fmla="*/ 906162 w 1260390"/>
                  <a:gd name="connsiteY4" fmla="*/ 230928 h 346259"/>
                  <a:gd name="connsiteX5" fmla="*/ 1260390 w 1260390"/>
                  <a:gd name="connsiteY5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512030 w 1260390"/>
                  <a:gd name="connsiteY2" fmla="*/ 287343 h 346259"/>
                  <a:gd name="connsiteX3" fmla="*/ 337752 w 1260390"/>
                  <a:gd name="connsiteY3" fmla="*/ 280357 h 346259"/>
                  <a:gd name="connsiteX4" fmla="*/ 634314 w 1260390"/>
                  <a:gd name="connsiteY4" fmla="*/ 270 h 346259"/>
                  <a:gd name="connsiteX5" fmla="*/ 906162 w 1260390"/>
                  <a:gd name="connsiteY5" fmla="*/ 230928 h 346259"/>
                  <a:gd name="connsiteX6" fmla="*/ 1260390 w 1260390"/>
                  <a:gd name="connsiteY6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512030 w 1260390"/>
                  <a:gd name="connsiteY2" fmla="*/ 287343 h 346259"/>
                  <a:gd name="connsiteX3" fmla="*/ 634314 w 1260390"/>
                  <a:gd name="connsiteY3" fmla="*/ 270 h 346259"/>
                  <a:gd name="connsiteX4" fmla="*/ 906162 w 1260390"/>
                  <a:gd name="connsiteY4" fmla="*/ 230928 h 346259"/>
                  <a:gd name="connsiteX5" fmla="*/ 1260390 w 1260390"/>
                  <a:gd name="connsiteY5" fmla="*/ 338020 h 346259"/>
                  <a:gd name="connsiteX0" fmla="*/ 0 w 1260390"/>
                  <a:gd name="connsiteY0" fmla="*/ 274549 h 274549"/>
                  <a:gd name="connsiteX1" fmla="*/ 490832 w 1260390"/>
                  <a:gd name="connsiteY1" fmla="*/ 266944 h 274549"/>
                  <a:gd name="connsiteX2" fmla="*/ 512030 w 1260390"/>
                  <a:gd name="connsiteY2" fmla="*/ 215633 h 274549"/>
                  <a:gd name="connsiteX3" fmla="*/ 620185 w 1260390"/>
                  <a:gd name="connsiteY3" fmla="*/ 396 h 274549"/>
                  <a:gd name="connsiteX4" fmla="*/ 906162 w 1260390"/>
                  <a:gd name="connsiteY4" fmla="*/ 159218 h 274549"/>
                  <a:gd name="connsiteX5" fmla="*/ 1260390 w 1260390"/>
                  <a:gd name="connsiteY5" fmla="*/ 266310 h 274549"/>
                  <a:gd name="connsiteX0" fmla="*/ 0 w 1260390"/>
                  <a:gd name="connsiteY0" fmla="*/ 274549 h 274549"/>
                  <a:gd name="connsiteX1" fmla="*/ 335389 w 1260390"/>
                  <a:gd name="connsiteY1" fmla="*/ 263865 h 274549"/>
                  <a:gd name="connsiteX2" fmla="*/ 512030 w 1260390"/>
                  <a:gd name="connsiteY2" fmla="*/ 215633 h 274549"/>
                  <a:gd name="connsiteX3" fmla="*/ 620185 w 1260390"/>
                  <a:gd name="connsiteY3" fmla="*/ 396 h 274549"/>
                  <a:gd name="connsiteX4" fmla="*/ 906162 w 1260390"/>
                  <a:gd name="connsiteY4" fmla="*/ 159218 h 274549"/>
                  <a:gd name="connsiteX5" fmla="*/ 1260390 w 1260390"/>
                  <a:gd name="connsiteY5" fmla="*/ 266310 h 274549"/>
                  <a:gd name="connsiteX0" fmla="*/ 0 w 1260390"/>
                  <a:gd name="connsiteY0" fmla="*/ 274236 h 274236"/>
                  <a:gd name="connsiteX1" fmla="*/ 335389 w 1260390"/>
                  <a:gd name="connsiteY1" fmla="*/ 263552 h 274236"/>
                  <a:gd name="connsiteX2" fmla="*/ 512030 w 1260390"/>
                  <a:gd name="connsiteY2" fmla="*/ 215320 h 274236"/>
                  <a:gd name="connsiteX3" fmla="*/ 620185 w 1260390"/>
                  <a:gd name="connsiteY3" fmla="*/ 83 h 274236"/>
                  <a:gd name="connsiteX4" fmla="*/ 990949 w 1260390"/>
                  <a:gd name="connsiteY4" fmla="*/ 241003 h 274236"/>
                  <a:gd name="connsiteX5" fmla="*/ 1260390 w 1260390"/>
                  <a:gd name="connsiteY5" fmla="*/ 265997 h 274236"/>
                  <a:gd name="connsiteX0" fmla="*/ 0 w 1260390"/>
                  <a:gd name="connsiteY0" fmla="*/ 274236 h 274236"/>
                  <a:gd name="connsiteX1" fmla="*/ 335389 w 1260390"/>
                  <a:gd name="connsiteY1" fmla="*/ 263552 h 274236"/>
                  <a:gd name="connsiteX2" fmla="*/ 512030 w 1260390"/>
                  <a:gd name="connsiteY2" fmla="*/ 215320 h 274236"/>
                  <a:gd name="connsiteX3" fmla="*/ 620185 w 1260390"/>
                  <a:gd name="connsiteY3" fmla="*/ 83 h 274236"/>
                  <a:gd name="connsiteX4" fmla="*/ 990949 w 1260390"/>
                  <a:gd name="connsiteY4" fmla="*/ 241003 h 274236"/>
                  <a:gd name="connsiteX5" fmla="*/ 1260390 w 1260390"/>
                  <a:gd name="connsiteY5" fmla="*/ 265997 h 274236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161474"/>
                  <a:gd name="connsiteY0" fmla="*/ 274400 h 281680"/>
                  <a:gd name="connsiteX1" fmla="*/ 335389 w 1161474"/>
                  <a:gd name="connsiteY1" fmla="*/ 263716 h 281680"/>
                  <a:gd name="connsiteX2" fmla="*/ 512030 w 1161474"/>
                  <a:gd name="connsiteY2" fmla="*/ 215484 h 281680"/>
                  <a:gd name="connsiteX3" fmla="*/ 620185 w 1161474"/>
                  <a:gd name="connsiteY3" fmla="*/ 247 h 281680"/>
                  <a:gd name="connsiteX4" fmla="*/ 927360 w 1161474"/>
                  <a:gd name="connsiteY4" fmla="*/ 260665 h 281680"/>
                  <a:gd name="connsiteX5" fmla="*/ 1161474 w 1161474"/>
                  <a:gd name="connsiteY5" fmla="*/ 265134 h 281680"/>
                  <a:gd name="connsiteX0" fmla="*/ 0 w 1161474"/>
                  <a:gd name="connsiteY0" fmla="*/ 274400 h 274400"/>
                  <a:gd name="connsiteX1" fmla="*/ 335389 w 1161474"/>
                  <a:gd name="connsiteY1" fmla="*/ 263716 h 274400"/>
                  <a:gd name="connsiteX2" fmla="*/ 512030 w 1161474"/>
                  <a:gd name="connsiteY2" fmla="*/ 215484 h 274400"/>
                  <a:gd name="connsiteX3" fmla="*/ 620185 w 1161474"/>
                  <a:gd name="connsiteY3" fmla="*/ 247 h 274400"/>
                  <a:gd name="connsiteX4" fmla="*/ 927360 w 1161474"/>
                  <a:gd name="connsiteY4" fmla="*/ 260665 h 274400"/>
                  <a:gd name="connsiteX5" fmla="*/ 1161474 w 1161474"/>
                  <a:gd name="connsiteY5" fmla="*/ 265134 h 274400"/>
                  <a:gd name="connsiteX0" fmla="*/ 0 w 1161474"/>
                  <a:gd name="connsiteY0" fmla="*/ 291470 h 296880"/>
                  <a:gd name="connsiteX1" fmla="*/ 335389 w 1161474"/>
                  <a:gd name="connsiteY1" fmla="*/ 280786 h 296880"/>
                  <a:gd name="connsiteX2" fmla="*/ 512030 w 1161474"/>
                  <a:gd name="connsiteY2" fmla="*/ 232554 h 296880"/>
                  <a:gd name="connsiteX3" fmla="*/ 620185 w 1161474"/>
                  <a:gd name="connsiteY3" fmla="*/ 17317 h 296880"/>
                  <a:gd name="connsiteX4" fmla="*/ 745191 w 1161474"/>
                  <a:gd name="connsiteY4" fmla="*/ 42703 h 296880"/>
                  <a:gd name="connsiteX5" fmla="*/ 927360 w 1161474"/>
                  <a:gd name="connsiteY5" fmla="*/ 277735 h 296880"/>
                  <a:gd name="connsiteX6" fmla="*/ 1161474 w 1161474"/>
                  <a:gd name="connsiteY6" fmla="*/ 282204 h 296880"/>
                  <a:gd name="connsiteX0" fmla="*/ 0 w 1161474"/>
                  <a:gd name="connsiteY0" fmla="*/ 291696 h 297106"/>
                  <a:gd name="connsiteX1" fmla="*/ 335389 w 1161474"/>
                  <a:gd name="connsiteY1" fmla="*/ 281012 h 297106"/>
                  <a:gd name="connsiteX2" fmla="*/ 632143 w 1161474"/>
                  <a:gd name="connsiteY2" fmla="*/ 235859 h 297106"/>
                  <a:gd name="connsiteX3" fmla="*/ 620185 w 1161474"/>
                  <a:gd name="connsiteY3" fmla="*/ 17543 h 297106"/>
                  <a:gd name="connsiteX4" fmla="*/ 745191 w 1161474"/>
                  <a:gd name="connsiteY4" fmla="*/ 42929 h 297106"/>
                  <a:gd name="connsiteX5" fmla="*/ 927360 w 1161474"/>
                  <a:gd name="connsiteY5" fmla="*/ 277961 h 297106"/>
                  <a:gd name="connsiteX6" fmla="*/ 1161474 w 1161474"/>
                  <a:gd name="connsiteY6" fmla="*/ 282430 h 297106"/>
                  <a:gd name="connsiteX0" fmla="*/ 0 w 1161474"/>
                  <a:gd name="connsiteY0" fmla="*/ 285407 h 290817"/>
                  <a:gd name="connsiteX1" fmla="*/ 335389 w 1161474"/>
                  <a:gd name="connsiteY1" fmla="*/ 274723 h 290817"/>
                  <a:gd name="connsiteX2" fmla="*/ 632143 w 1161474"/>
                  <a:gd name="connsiteY2" fmla="*/ 229570 h 290817"/>
                  <a:gd name="connsiteX3" fmla="*/ 620185 w 1161474"/>
                  <a:gd name="connsiteY3" fmla="*/ 11254 h 290817"/>
                  <a:gd name="connsiteX4" fmla="*/ 745191 w 1161474"/>
                  <a:gd name="connsiteY4" fmla="*/ 36640 h 290817"/>
                  <a:gd name="connsiteX5" fmla="*/ 927360 w 1161474"/>
                  <a:gd name="connsiteY5" fmla="*/ 271672 h 290817"/>
                  <a:gd name="connsiteX6" fmla="*/ 1161474 w 1161474"/>
                  <a:gd name="connsiteY6" fmla="*/ 276141 h 290817"/>
                  <a:gd name="connsiteX0" fmla="*/ 0 w 1161474"/>
                  <a:gd name="connsiteY0" fmla="*/ 285407 h 290817"/>
                  <a:gd name="connsiteX1" fmla="*/ 335389 w 1161474"/>
                  <a:gd name="connsiteY1" fmla="*/ 274723 h 290817"/>
                  <a:gd name="connsiteX2" fmla="*/ 632143 w 1161474"/>
                  <a:gd name="connsiteY2" fmla="*/ 229570 h 290817"/>
                  <a:gd name="connsiteX3" fmla="*/ 620185 w 1161474"/>
                  <a:gd name="connsiteY3" fmla="*/ 11254 h 290817"/>
                  <a:gd name="connsiteX4" fmla="*/ 745191 w 1161474"/>
                  <a:gd name="connsiteY4" fmla="*/ 36640 h 290817"/>
                  <a:gd name="connsiteX5" fmla="*/ 927360 w 1161474"/>
                  <a:gd name="connsiteY5" fmla="*/ 271672 h 290817"/>
                  <a:gd name="connsiteX6" fmla="*/ 1161474 w 1161474"/>
                  <a:gd name="connsiteY6" fmla="*/ 276141 h 290817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74153 h 279563"/>
                  <a:gd name="connsiteX1" fmla="*/ 335389 w 1161474"/>
                  <a:gd name="connsiteY1" fmla="*/ 263469 h 279563"/>
                  <a:gd name="connsiteX2" fmla="*/ 632143 w 1161474"/>
                  <a:gd name="connsiteY2" fmla="*/ 218316 h 279563"/>
                  <a:gd name="connsiteX3" fmla="*/ 620185 w 1161474"/>
                  <a:gd name="connsiteY3" fmla="*/ 0 h 279563"/>
                  <a:gd name="connsiteX4" fmla="*/ 745191 w 1161474"/>
                  <a:gd name="connsiteY4" fmla="*/ 25386 h 279563"/>
                  <a:gd name="connsiteX5" fmla="*/ 927360 w 1161474"/>
                  <a:gd name="connsiteY5" fmla="*/ 260418 h 279563"/>
                  <a:gd name="connsiteX6" fmla="*/ 1161474 w 1161474"/>
                  <a:gd name="connsiteY6" fmla="*/ 264887 h 279563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20185 w 1161474"/>
                  <a:gd name="connsiteY3" fmla="*/ 0 h 274739"/>
                  <a:gd name="connsiteX4" fmla="*/ 745191 w 1161474"/>
                  <a:gd name="connsiteY4" fmla="*/ 25386 h 274739"/>
                  <a:gd name="connsiteX5" fmla="*/ 801716 w 1161474"/>
                  <a:gd name="connsiteY5" fmla="*/ 91063 h 274739"/>
                  <a:gd name="connsiteX6" fmla="*/ 927360 w 1161474"/>
                  <a:gd name="connsiteY6" fmla="*/ 260418 h 274739"/>
                  <a:gd name="connsiteX7" fmla="*/ 1161474 w 1161474"/>
                  <a:gd name="connsiteY7" fmla="*/ 264887 h 274739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20185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97907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97907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801716 w 1161474"/>
                  <a:gd name="connsiteY4" fmla="*/ 91063 h 274739"/>
                  <a:gd name="connsiteX5" fmla="*/ 927360 w 1161474"/>
                  <a:gd name="connsiteY5" fmla="*/ 260418 h 274739"/>
                  <a:gd name="connsiteX6" fmla="*/ 1161474 w 1161474"/>
                  <a:gd name="connsiteY6" fmla="*/ 264887 h 274739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801716 w 1161474"/>
                  <a:gd name="connsiteY4" fmla="*/ 91063 h 274739"/>
                  <a:gd name="connsiteX5" fmla="*/ 927360 w 1161474"/>
                  <a:gd name="connsiteY5" fmla="*/ 260418 h 274739"/>
                  <a:gd name="connsiteX6" fmla="*/ 1161474 w 1161474"/>
                  <a:gd name="connsiteY6" fmla="*/ 264887 h 274739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927360 w 1161474"/>
                  <a:gd name="connsiteY4" fmla="*/ 260418 h 274739"/>
                  <a:gd name="connsiteX5" fmla="*/ 1161474 w 1161474"/>
                  <a:gd name="connsiteY5" fmla="*/ 264887 h 274739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927360 w 1161474"/>
                  <a:gd name="connsiteY4" fmla="*/ 260418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913227 w 1161474"/>
                  <a:gd name="connsiteY4" fmla="*/ 240919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821376 w 1161474"/>
                  <a:gd name="connsiteY4" fmla="*/ 236814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632143 w 1161474"/>
                  <a:gd name="connsiteY1" fmla="*/ 218316 h 274153"/>
                  <a:gd name="connsiteX2" fmla="*/ 697907 w 1161474"/>
                  <a:gd name="connsiteY2" fmla="*/ 0 h 274153"/>
                  <a:gd name="connsiteX3" fmla="*/ 821376 w 1161474"/>
                  <a:gd name="connsiteY3" fmla="*/ 236814 h 274153"/>
                  <a:gd name="connsiteX4" fmla="*/ 1161474 w 1161474"/>
                  <a:gd name="connsiteY4" fmla="*/ 264887 h 274153"/>
                  <a:gd name="connsiteX0" fmla="*/ 0 w 1161474"/>
                  <a:gd name="connsiteY0" fmla="*/ 260812 h 264925"/>
                  <a:gd name="connsiteX1" fmla="*/ 632143 w 1161474"/>
                  <a:gd name="connsiteY1" fmla="*/ 218316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632143 w 1161474"/>
                  <a:gd name="connsiteY1" fmla="*/ 218316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504965 w 1161474"/>
                  <a:gd name="connsiteY1" fmla="*/ 225499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504965 w 1161474"/>
                  <a:gd name="connsiteY1" fmla="*/ 225499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8023"/>
                  <a:gd name="connsiteX1" fmla="*/ 504965 w 1161474"/>
                  <a:gd name="connsiteY1" fmla="*/ 225499 h 268023"/>
                  <a:gd name="connsiteX2" fmla="*/ 733234 w 1161474"/>
                  <a:gd name="connsiteY2" fmla="*/ 0 h 268023"/>
                  <a:gd name="connsiteX3" fmla="*/ 821376 w 1161474"/>
                  <a:gd name="connsiteY3" fmla="*/ 236814 h 268023"/>
                  <a:gd name="connsiteX4" fmla="*/ 1161474 w 1161474"/>
                  <a:gd name="connsiteY4" fmla="*/ 264887 h 268023"/>
                  <a:gd name="connsiteX0" fmla="*/ 0 w 1161474"/>
                  <a:gd name="connsiteY0" fmla="*/ 260812 h 268023"/>
                  <a:gd name="connsiteX1" fmla="*/ 504965 w 1161474"/>
                  <a:gd name="connsiteY1" fmla="*/ 225499 h 268023"/>
                  <a:gd name="connsiteX2" fmla="*/ 733234 w 1161474"/>
                  <a:gd name="connsiteY2" fmla="*/ 0 h 268023"/>
                  <a:gd name="connsiteX3" fmla="*/ 821376 w 1161474"/>
                  <a:gd name="connsiteY3" fmla="*/ 236814 h 268023"/>
                  <a:gd name="connsiteX4" fmla="*/ 1161474 w 1161474"/>
                  <a:gd name="connsiteY4" fmla="*/ 264887 h 268023"/>
                  <a:gd name="connsiteX0" fmla="*/ 0 w 1161474"/>
                  <a:gd name="connsiteY0" fmla="*/ 260812 h 264959"/>
                  <a:gd name="connsiteX1" fmla="*/ 504965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504965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771917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02"/>
                  <a:gd name="connsiteX1" fmla="*/ 469638 w 1161474"/>
                  <a:gd name="connsiteY1" fmla="*/ 225499 h 264902"/>
                  <a:gd name="connsiteX2" fmla="*/ 733234 w 1161474"/>
                  <a:gd name="connsiteY2" fmla="*/ 0 h 264902"/>
                  <a:gd name="connsiteX3" fmla="*/ 771917 w 1161474"/>
                  <a:gd name="connsiteY3" fmla="*/ 218342 h 264902"/>
                  <a:gd name="connsiteX4" fmla="*/ 1161474 w 1161474"/>
                  <a:gd name="connsiteY4" fmla="*/ 264887 h 264902"/>
                  <a:gd name="connsiteX0" fmla="*/ 0 w 1161474"/>
                  <a:gd name="connsiteY0" fmla="*/ 260812 h 264917"/>
                  <a:gd name="connsiteX1" fmla="*/ 469638 w 1161474"/>
                  <a:gd name="connsiteY1" fmla="*/ 225499 h 264917"/>
                  <a:gd name="connsiteX2" fmla="*/ 733234 w 1161474"/>
                  <a:gd name="connsiteY2" fmla="*/ 0 h 264917"/>
                  <a:gd name="connsiteX3" fmla="*/ 764852 w 1161474"/>
                  <a:gd name="connsiteY3" fmla="*/ 229630 h 264917"/>
                  <a:gd name="connsiteX4" fmla="*/ 1161474 w 1161474"/>
                  <a:gd name="connsiteY4" fmla="*/ 264887 h 264917"/>
                  <a:gd name="connsiteX0" fmla="*/ 0 w 1154406"/>
                  <a:gd name="connsiteY0" fmla="*/ 260812 h 261931"/>
                  <a:gd name="connsiteX1" fmla="*/ 469638 w 1154406"/>
                  <a:gd name="connsiteY1" fmla="*/ 225499 h 261931"/>
                  <a:gd name="connsiteX2" fmla="*/ 733234 w 1154406"/>
                  <a:gd name="connsiteY2" fmla="*/ 0 h 261931"/>
                  <a:gd name="connsiteX3" fmla="*/ 764852 w 1154406"/>
                  <a:gd name="connsiteY3" fmla="*/ 229630 h 261931"/>
                  <a:gd name="connsiteX4" fmla="*/ 1154406 w 1154406"/>
                  <a:gd name="connsiteY4" fmla="*/ 259756 h 261931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50719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3186"/>
                  <a:gd name="connsiteX1" fmla="*/ 469638 w 1154406"/>
                  <a:gd name="connsiteY1" fmla="*/ 225499 h 263186"/>
                  <a:gd name="connsiteX2" fmla="*/ 733234 w 1154406"/>
                  <a:gd name="connsiteY2" fmla="*/ 0 h 263186"/>
                  <a:gd name="connsiteX3" fmla="*/ 793114 w 1154406"/>
                  <a:gd name="connsiteY3" fmla="*/ 234761 h 263186"/>
                  <a:gd name="connsiteX4" fmla="*/ 1154406 w 1154406"/>
                  <a:gd name="connsiteY4" fmla="*/ 259756 h 263186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34761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51180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51180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863768 w 1154406"/>
                  <a:gd name="connsiteY3" fmla="*/ 256311 h 260812"/>
                  <a:gd name="connsiteX4" fmla="*/ 1154406 w 1154406"/>
                  <a:gd name="connsiteY4" fmla="*/ 259756 h 260812"/>
                  <a:gd name="connsiteX0" fmla="*/ 0 w 1048422"/>
                  <a:gd name="connsiteY0" fmla="*/ 260812 h 260812"/>
                  <a:gd name="connsiteX1" fmla="*/ 469638 w 1048422"/>
                  <a:gd name="connsiteY1" fmla="*/ 225499 h 260812"/>
                  <a:gd name="connsiteX2" fmla="*/ 733234 w 1048422"/>
                  <a:gd name="connsiteY2" fmla="*/ 0 h 260812"/>
                  <a:gd name="connsiteX3" fmla="*/ 863768 w 1048422"/>
                  <a:gd name="connsiteY3" fmla="*/ 256311 h 260812"/>
                  <a:gd name="connsiteX4" fmla="*/ 1048422 w 1048422"/>
                  <a:gd name="connsiteY4" fmla="*/ 256678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59786 h 259786"/>
                  <a:gd name="connsiteX1" fmla="*/ 469638 w 1203862"/>
                  <a:gd name="connsiteY1" fmla="*/ 224473 h 259786"/>
                  <a:gd name="connsiteX2" fmla="*/ 789758 w 1203862"/>
                  <a:gd name="connsiteY2" fmla="*/ 0 h 259786"/>
                  <a:gd name="connsiteX3" fmla="*/ 863768 w 1203862"/>
                  <a:gd name="connsiteY3" fmla="*/ 255285 h 259786"/>
                  <a:gd name="connsiteX4" fmla="*/ 1203862 w 1203862"/>
                  <a:gd name="connsiteY4" fmla="*/ 256678 h 259786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83770 w 1203862"/>
                  <a:gd name="connsiteY1" fmla="*/ 204975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83770 w 1203862"/>
                  <a:gd name="connsiteY1" fmla="*/ 204975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632148 w 1203862"/>
                  <a:gd name="connsiteY1" fmla="*/ 206001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674540 w 1203862"/>
                  <a:gd name="connsiteY1" fmla="*/ 206001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963636"/>
                  <a:gd name="connsiteY0" fmla="*/ 260813 h 260813"/>
                  <a:gd name="connsiteX1" fmla="*/ 434314 w 963636"/>
                  <a:gd name="connsiteY1" fmla="*/ 206001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75048"/>
                  <a:gd name="connsiteX1" fmla="*/ 504968 w 963636"/>
                  <a:gd name="connsiteY1" fmla="*/ 255260 h 275048"/>
                  <a:gd name="connsiteX2" fmla="*/ 591923 w 963636"/>
                  <a:gd name="connsiteY2" fmla="*/ 0 h 275048"/>
                  <a:gd name="connsiteX3" fmla="*/ 623542 w 963636"/>
                  <a:gd name="connsiteY3" fmla="*/ 257338 h 275048"/>
                  <a:gd name="connsiteX4" fmla="*/ 963636 w 963636"/>
                  <a:gd name="connsiteY4" fmla="*/ 258731 h 275048"/>
                  <a:gd name="connsiteX0" fmla="*/ 0 w 963636"/>
                  <a:gd name="connsiteY0" fmla="*/ 260813 h 275048"/>
                  <a:gd name="connsiteX1" fmla="*/ 504968 w 963636"/>
                  <a:gd name="connsiteY1" fmla="*/ 255260 h 275048"/>
                  <a:gd name="connsiteX2" fmla="*/ 591923 w 963636"/>
                  <a:gd name="connsiteY2" fmla="*/ 0 h 275048"/>
                  <a:gd name="connsiteX3" fmla="*/ 623542 w 963636"/>
                  <a:gd name="connsiteY3" fmla="*/ 257338 h 275048"/>
                  <a:gd name="connsiteX4" fmla="*/ 963636 w 963636"/>
                  <a:gd name="connsiteY4" fmla="*/ 258731 h 275048"/>
                  <a:gd name="connsiteX0" fmla="*/ 0 w 963636"/>
                  <a:gd name="connsiteY0" fmla="*/ 260813 h 260813"/>
                  <a:gd name="connsiteX1" fmla="*/ 504968 w 963636"/>
                  <a:gd name="connsiteY1" fmla="*/ 255260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681015"/>
                  <a:gd name="connsiteY0" fmla="*/ 261839 h 261839"/>
                  <a:gd name="connsiteX1" fmla="*/ 236476 w 681015"/>
                  <a:gd name="connsiteY1" fmla="*/ 259365 h 261839"/>
                  <a:gd name="connsiteX2" fmla="*/ 309302 w 681015"/>
                  <a:gd name="connsiteY2" fmla="*/ 0 h 261839"/>
                  <a:gd name="connsiteX3" fmla="*/ 340921 w 681015"/>
                  <a:gd name="connsiteY3" fmla="*/ 257338 h 261839"/>
                  <a:gd name="connsiteX4" fmla="*/ 681015 w 681015"/>
                  <a:gd name="connsiteY4" fmla="*/ 258731 h 261839"/>
                  <a:gd name="connsiteX0" fmla="*/ 0 w 659818"/>
                  <a:gd name="connsiteY0" fmla="*/ 257734 h 259365"/>
                  <a:gd name="connsiteX1" fmla="*/ 215279 w 659818"/>
                  <a:gd name="connsiteY1" fmla="*/ 259365 h 259365"/>
                  <a:gd name="connsiteX2" fmla="*/ 288105 w 659818"/>
                  <a:gd name="connsiteY2" fmla="*/ 0 h 259365"/>
                  <a:gd name="connsiteX3" fmla="*/ 319724 w 659818"/>
                  <a:gd name="connsiteY3" fmla="*/ 257338 h 259365"/>
                  <a:gd name="connsiteX4" fmla="*/ 659818 w 659818"/>
                  <a:gd name="connsiteY4" fmla="*/ 258731 h 259365"/>
                  <a:gd name="connsiteX0" fmla="*/ 0 w 659818"/>
                  <a:gd name="connsiteY0" fmla="*/ 257734 h 258731"/>
                  <a:gd name="connsiteX1" fmla="*/ 208214 w 659818"/>
                  <a:gd name="connsiteY1" fmla="*/ 258339 h 258731"/>
                  <a:gd name="connsiteX2" fmla="*/ 288105 w 659818"/>
                  <a:gd name="connsiteY2" fmla="*/ 0 h 258731"/>
                  <a:gd name="connsiteX3" fmla="*/ 319724 w 659818"/>
                  <a:gd name="connsiteY3" fmla="*/ 257338 h 258731"/>
                  <a:gd name="connsiteX4" fmla="*/ 659818 w 659818"/>
                  <a:gd name="connsiteY4" fmla="*/ 258731 h 258731"/>
                  <a:gd name="connsiteX0" fmla="*/ 0 w 511442"/>
                  <a:gd name="connsiteY0" fmla="*/ 257734 h 258339"/>
                  <a:gd name="connsiteX1" fmla="*/ 208214 w 511442"/>
                  <a:gd name="connsiteY1" fmla="*/ 258339 h 258339"/>
                  <a:gd name="connsiteX2" fmla="*/ 288105 w 511442"/>
                  <a:gd name="connsiteY2" fmla="*/ 0 h 258339"/>
                  <a:gd name="connsiteX3" fmla="*/ 319724 w 511442"/>
                  <a:gd name="connsiteY3" fmla="*/ 257338 h 258339"/>
                  <a:gd name="connsiteX4" fmla="*/ 511442 w 511442"/>
                  <a:gd name="connsiteY4" fmla="*/ 257704 h 258339"/>
                  <a:gd name="connsiteX0" fmla="*/ 0 w 511442"/>
                  <a:gd name="connsiteY0" fmla="*/ 257734 h 257734"/>
                  <a:gd name="connsiteX1" fmla="*/ 208214 w 511442"/>
                  <a:gd name="connsiteY1" fmla="*/ 256286 h 257734"/>
                  <a:gd name="connsiteX2" fmla="*/ 288105 w 511442"/>
                  <a:gd name="connsiteY2" fmla="*/ 0 h 257734"/>
                  <a:gd name="connsiteX3" fmla="*/ 319724 w 511442"/>
                  <a:gd name="connsiteY3" fmla="*/ 257338 h 257734"/>
                  <a:gd name="connsiteX4" fmla="*/ 511442 w 511442"/>
                  <a:gd name="connsiteY4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5531 h 257734"/>
                  <a:gd name="connsiteX2" fmla="*/ 208214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08214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66319 w 511442"/>
                  <a:gd name="connsiteY1" fmla="*/ 256557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445123"/>
                  <a:gd name="connsiteY0" fmla="*/ 256557 h 257704"/>
                  <a:gd name="connsiteX1" fmla="*/ 177222 w 445123"/>
                  <a:gd name="connsiteY1" fmla="*/ 256286 h 257704"/>
                  <a:gd name="connsiteX2" fmla="*/ 221786 w 445123"/>
                  <a:gd name="connsiteY2" fmla="*/ 0 h 257704"/>
                  <a:gd name="connsiteX3" fmla="*/ 253405 w 445123"/>
                  <a:gd name="connsiteY3" fmla="*/ 257338 h 257704"/>
                  <a:gd name="connsiteX4" fmla="*/ 445123 w 445123"/>
                  <a:gd name="connsiteY4" fmla="*/ 257704 h 257704"/>
                  <a:gd name="connsiteX0" fmla="*/ 0 w 445123"/>
                  <a:gd name="connsiteY0" fmla="*/ 256557 h 257704"/>
                  <a:gd name="connsiteX1" fmla="*/ 177222 w 445123"/>
                  <a:gd name="connsiteY1" fmla="*/ 256286 h 257704"/>
                  <a:gd name="connsiteX2" fmla="*/ 221786 w 445123"/>
                  <a:gd name="connsiteY2" fmla="*/ 0 h 257704"/>
                  <a:gd name="connsiteX3" fmla="*/ 253405 w 445123"/>
                  <a:gd name="connsiteY3" fmla="*/ 257338 h 257704"/>
                  <a:gd name="connsiteX4" fmla="*/ 445123 w 445123"/>
                  <a:gd name="connsiteY4" fmla="*/ 257704 h 257704"/>
                  <a:gd name="connsiteX0" fmla="*/ 0 w 445123"/>
                  <a:gd name="connsiteY0" fmla="*/ 145724 h 146871"/>
                  <a:gd name="connsiteX1" fmla="*/ 177222 w 445123"/>
                  <a:gd name="connsiteY1" fmla="*/ 145453 h 146871"/>
                  <a:gd name="connsiteX2" fmla="*/ 214721 w 445123"/>
                  <a:gd name="connsiteY2" fmla="*/ 0 h 146871"/>
                  <a:gd name="connsiteX3" fmla="*/ 253405 w 445123"/>
                  <a:gd name="connsiteY3" fmla="*/ 146505 h 146871"/>
                  <a:gd name="connsiteX4" fmla="*/ 445123 w 445123"/>
                  <a:gd name="connsiteY4" fmla="*/ 146871 h 146871"/>
                  <a:gd name="connsiteX0" fmla="*/ 0 w 445123"/>
                  <a:gd name="connsiteY0" fmla="*/ 145724 h 146871"/>
                  <a:gd name="connsiteX1" fmla="*/ 177222 w 445123"/>
                  <a:gd name="connsiteY1" fmla="*/ 145453 h 146871"/>
                  <a:gd name="connsiteX2" fmla="*/ 214721 w 445123"/>
                  <a:gd name="connsiteY2" fmla="*/ 0 h 146871"/>
                  <a:gd name="connsiteX3" fmla="*/ 243383 w 445123"/>
                  <a:gd name="connsiteY3" fmla="*/ 145344 h 146871"/>
                  <a:gd name="connsiteX4" fmla="*/ 445123 w 445123"/>
                  <a:gd name="connsiteY4" fmla="*/ 146871 h 146871"/>
                  <a:gd name="connsiteX0" fmla="*/ 0 w 455144"/>
                  <a:gd name="connsiteY0" fmla="*/ 145724 h 145724"/>
                  <a:gd name="connsiteX1" fmla="*/ 177222 w 455144"/>
                  <a:gd name="connsiteY1" fmla="*/ 145453 h 145724"/>
                  <a:gd name="connsiteX2" fmla="*/ 214721 w 455144"/>
                  <a:gd name="connsiteY2" fmla="*/ 0 h 145724"/>
                  <a:gd name="connsiteX3" fmla="*/ 243383 w 455144"/>
                  <a:gd name="connsiteY3" fmla="*/ 145344 h 145724"/>
                  <a:gd name="connsiteX4" fmla="*/ 455144 w 455144"/>
                  <a:gd name="connsiteY4" fmla="*/ 145130 h 14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44" h="145724">
                    <a:moveTo>
                      <a:pt x="0" y="145724"/>
                    </a:moveTo>
                    <a:lnTo>
                      <a:pt x="177222" y="145453"/>
                    </a:lnTo>
                    <a:cubicBezTo>
                      <a:pt x="191087" y="96853"/>
                      <a:pt x="202950" y="36260"/>
                      <a:pt x="214721" y="0"/>
                    </a:cubicBezTo>
                    <a:cubicBezTo>
                      <a:pt x="228598" y="28568"/>
                      <a:pt x="222645" y="101025"/>
                      <a:pt x="243383" y="145344"/>
                    </a:cubicBezTo>
                    <a:lnTo>
                      <a:pt x="455144" y="145130"/>
                    </a:lnTo>
                  </a:path>
                </a:pathLst>
              </a:custGeom>
              <a:ln w="1905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2052" name="Rectangle 2051">
                <a:extLst>
                  <a:ext uri="{FF2B5EF4-FFF2-40B4-BE49-F238E27FC236}">
                    <a16:creationId xmlns:a16="http://schemas.microsoft.com/office/drawing/2014/main" id="{D1165E13-6385-4E9D-A329-F172E2CA2377}"/>
                  </a:ext>
                </a:extLst>
              </p:cNvPr>
              <p:cNvSpPr/>
              <p:nvPr/>
            </p:nvSpPr>
            <p:spPr>
              <a:xfrm>
                <a:off x="6834781" y="3734859"/>
                <a:ext cx="244562" cy="155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FBF26BE-37E9-43AA-8829-02150067AE71}"/>
                  </a:ext>
                </a:extLst>
              </p:cNvPr>
              <p:cNvSpPr/>
              <p:nvPr/>
            </p:nvSpPr>
            <p:spPr>
              <a:xfrm>
                <a:off x="7382686" y="3679579"/>
                <a:ext cx="244562" cy="155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7534AB-15A4-4C71-BA0A-E1A40D31A7F1}"/>
                </a:ext>
              </a:extLst>
            </p:cNvPr>
            <p:cNvGrpSpPr/>
            <p:nvPr/>
          </p:nvGrpSpPr>
          <p:grpSpPr>
            <a:xfrm>
              <a:off x="371979" y="2758335"/>
              <a:ext cx="399628" cy="433713"/>
              <a:chOff x="498768" y="1848538"/>
              <a:chExt cx="666827" cy="810656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46815FF-7452-4EEE-B55A-5C2A1CC2C345}"/>
                  </a:ext>
                </a:extLst>
              </p:cNvPr>
              <p:cNvCxnSpPr/>
              <p:nvPr/>
            </p:nvCxnSpPr>
            <p:spPr>
              <a:xfrm>
                <a:off x="831142" y="1848538"/>
                <a:ext cx="0" cy="6096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E1E34FB-42E3-4ACE-BF69-02D2CF43BF9D}"/>
                  </a:ext>
                </a:extLst>
              </p:cNvPr>
              <p:cNvCxnSpPr/>
              <p:nvPr/>
            </p:nvCxnSpPr>
            <p:spPr>
              <a:xfrm rot="18900000">
                <a:off x="831142" y="2049594"/>
                <a:ext cx="0" cy="6096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1B1097B9-2E41-47DD-99B4-A06B953CB7F6}"/>
                  </a:ext>
                </a:extLst>
              </p:cNvPr>
              <p:cNvCxnSpPr/>
              <p:nvPr/>
            </p:nvCxnSpPr>
            <p:spPr>
              <a:xfrm rot="13500000">
                <a:off x="832182" y="2021627"/>
                <a:ext cx="0" cy="66682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53915CF-B347-49FD-92F5-D8B9BBEAB701}"/>
                  </a:ext>
                </a:extLst>
              </p:cNvPr>
              <p:cNvCxnSpPr/>
              <p:nvPr/>
            </p:nvCxnSpPr>
            <p:spPr>
              <a:xfrm rot="1320000" flipV="1">
                <a:off x="600610" y="2354393"/>
                <a:ext cx="461061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C90DBB7-FEA7-4B62-98BD-E048C286893C}"/>
                  </a:ext>
                </a:extLst>
              </p:cNvPr>
              <p:cNvCxnSpPr/>
              <p:nvPr/>
            </p:nvCxnSpPr>
            <p:spPr>
              <a:xfrm rot="20220000" flipV="1">
                <a:off x="602151" y="2359068"/>
                <a:ext cx="461061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E289450-5B41-43DE-9E2A-CCF86E4C49CD}"/>
                  </a:ext>
                </a:extLst>
              </p:cNvPr>
              <p:cNvCxnSpPr/>
              <p:nvPr/>
            </p:nvCxnSpPr>
            <p:spPr>
              <a:xfrm rot="17520000" flipV="1">
                <a:off x="621434" y="2354394"/>
                <a:ext cx="421493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D41F738-56F8-4BA2-8776-1579866CF6B5}"/>
                  </a:ext>
                </a:extLst>
              </p:cNvPr>
              <p:cNvCxnSpPr/>
              <p:nvPr/>
            </p:nvCxnSpPr>
            <p:spPr>
              <a:xfrm rot="14820000" flipV="1">
                <a:off x="621434" y="2355803"/>
                <a:ext cx="421493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E16F35F-5236-409F-8478-79B9F18CE109}"/>
                </a:ext>
              </a:extLst>
            </p:cNvPr>
            <p:cNvCxnSpPr/>
            <p:nvPr/>
          </p:nvCxnSpPr>
          <p:spPr>
            <a:xfrm>
              <a:off x="948618" y="3024841"/>
              <a:ext cx="46586" cy="1"/>
            </a:xfrm>
            <a:prstGeom prst="line">
              <a:avLst/>
            </a:prstGeom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929425C-1765-47DB-BE01-85B761425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8362" y="3046274"/>
              <a:ext cx="1197077" cy="6464"/>
            </a:xfrm>
            <a:prstGeom prst="line">
              <a:avLst/>
            </a:prstGeom>
            <a:ln w="1016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5DD877-9F1A-4CFF-A6E9-8958F2A8C27B}"/>
                </a:ext>
              </a:extLst>
            </p:cNvPr>
            <p:cNvCxnSpPr>
              <a:cxnSpLocks/>
            </p:cNvCxnSpPr>
            <p:nvPr/>
          </p:nvCxnSpPr>
          <p:spPr>
            <a:xfrm>
              <a:off x="862814" y="3030045"/>
              <a:ext cx="4475876" cy="16228"/>
            </a:xfrm>
            <a:prstGeom prst="line">
              <a:avLst/>
            </a:prstGeom>
            <a:ln w="12700">
              <a:solidFill>
                <a:srgbClr val="C00000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110337-081C-4EF2-A61F-A40AB1862C90}"/>
                </a:ext>
              </a:extLst>
            </p:cNvPr>
            <p:cNvGrpSpPr/>
            <p:nvPr/>
          </p:nvGrpSpPr>
          <p:grpSpPr>
            <a:xfrm>
              <a:off x="4019146" y="2580271"/>
              <a:ext cx="871697" cy="902707"/>
              <a:chOff x="5994596" y="1587324"/>
              <a:chExt cx="1454531" cy="1687256"/>
            </a:xfrm>
          </p:grpSpPr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F61C0771-B0BF-4B2D-80D6-A8B31944EF0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5878234" y="1703686"/>
                <a:ext cx="1687256" cy="1454531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E71107-537B-4E62-BD31-04292A13361D}"/>
                  </a:ext>
                </a:extLst>
              </p:cNvPr>
              <p:cNvSpPr txBox="1"/>
              <p:nvPr/>
            </p:nvSpPr>
            <p:spPr>
              <a:xfrm>
                <a:off x="6018789" y="2028985"/>
                <a:ext cx="1019912" cy="630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</a:t>
                </a:r>
                <a:r>
                  <a:rPr lang="en-US" sz="2400" b="1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4616C46-4B02-407E-8A32-FB249B8A6988}"/>
                </a:ext>
              </a:extLst>
            </p:cNvPr>
            <p:cNvSpPr/>
            <p:nvPr/>
          </p:nvSpPr>
          <p:spPr>
            <a:xfrm>
              <a:off x="5532307" y="2827551"/>
              <a:ext cx="114873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SPA Compressor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2442829-B4CB-4E83-8C5A-D14B66C465ED}"/>
                </a:ext>
              </a:extLst>
            </p:cNvPr>
            <p:cNvSpPr/>
            <p:nvPr/>
          </p:nvSpPr>
          <p:spPr>
            <a:xfrm>
              <a:off x="1076117" y="2847129"/>
              <a:ext cx="835706" cy="368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Stretcher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4B5916C-8FD0-4FF5-8FD1-7063D2F558EE}"/>
                </a:ext>
              </a:extLst>
            </p:cNvPr>
            <p:cNvSpPr txBox="1"/>
            <p:nvPr/>
          </p:nvSpPr>
          <p:spPr>
            <a:xfrm>
              <a:off x="3493512" y="3479918"/>
              <a:ext cx="13882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High-pressure, isotopic</a:t>
              </a:r>
            </a:p>
            <a:p>
              <a:r>
                <a:rPr lang="en-US" sz="1200" dirty="0"/>
                <a:t>amplifier</a:t>
              </a:r>
              <a:endParaRPr lang="en-US" sz="1200" dirty="0">
                <a:solidFill>
                  <a:schemeClr val="tx1"/>
                </a:solidFill>
              </a:endParaRPr>
            </a:p>
            <a:p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4FEAF46-4DE3-4F9C-923E-C779140F2D81}"/>
                </a:ext>
              </a:extLst>
            </p:cNvPr>
            <p:cNvSpPr txBox="1"/>
            <p:nvPr/>
          </p:nvSpPr>
          <p:spPr>
            <a:xfrm>
              <a:off x="7176847" y="3219994"/>
              <a:ext cx="6100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NLPC</a:t>
              </a:r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FB99722-8C54-4B32-B149-4A208F899689}"/>
                </a:ext>
              </a:extLst>
            </p:cNvPr>
            <p:cNvSpPr txBox="1"/>
            <p:nvPr/>
          </p:nvSpPr>
          <p:spPr>
            <a:xfrm>
              <a:off x="360743" y="3204523"/>
              <a:ext cx="6514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NIR fs laser</a:t>
              </a:r>
            </a:p>
            <a:p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620D1EC-BBEE-4129-A62F-6D42147F44A1}"/>
                </a:ext>
              </a:extLst>
            </p:cNvPr>
            <p:cNvSpPr/>
            <p:nvPr/>
          </p:nvSpPr>
          <p:spPr>
            <a:xfrm>
              <a:off x="2471191" y="2831691"/>
              <a:ext cx="835706" cy="368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LWIR converter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5F283FC-839C-42B3-B807-109C8F3E3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7569" y="3041742"/>
              <a:ext cx="142192" cy="1"/>
            </a:xfrm>
            <a:prstGeom prst="line">
              <a:avLst/>
            </a:prstGeom>
            <a:ln w="5715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385">
              <a:extLst>
                <a:ext uri="{FF2B5EF4-FFF2-40B4-BE49-F238E27FC236}">
                  <a16:creationId xmlns:a16="http://schemas.microsoft.com/office/drawing/2014/main" id="{ED31D44E-4A07-4EAE-AFB8-8C7302120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013836" y="2424117"/>
              <a:ext cx="606424" cy="40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385">
              <a:extLst>
                <a:ext uri="{FF2B5EF4-FFF2-40B4-BE49-F238E27FC236}">
                  <a16:creationId xmlns:a16="http://schemas.microsoft.com/office/drawing/2014/main" id="{4BE0F801-CCFB-47AF-B3B5-221488277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15280" y="2746073"/>
              <a:ext cx="606424" cy="5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385">
              <a:extLst>
                <a:ext uri="{FF2B5EF4-FFF2-40B4-BE49-F238E27FC236}">
                  <a16:creationId xmlns:a16="http://schemas.microsoft.com/office/drawing/2014/main" id="{5816131D-3563-4BA9-B961-F85FBA7D8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Strokes/>
                      </a14:imgEffect>
                      <a14:imgEffect>
                        <a14:saturation sat="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1864767" y="2652193"/>
              <a:ext cx="606424" cy="15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80A2BF3-4715-4F93-B0F8-55D50AE62470}"/>
                </a:ext>
              </a:extLst>
            </p:cNvPr>
            <p:cNvCxnSpPr/>
            <p:nvPr/>
          </p:nvCxnSpPr>
          <p:spPr>
            <a:xfrm>
              <a:off x="2194529" y="3035838"/>
              <a:ext cx="46586" cy="1"/>
            </a:xfrm>
            <a:prstGeom prst="line">
              <a:avLst/>
            </a:prstGeom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FDFE99E-91A5-4008-BBB8-2899D4E808C0}"/>
                </a:ext>
              </a:extLst>
            </p:cNvPr>
            <p:cNvCxnSpPr/>
            <p:nvPr/>
          </p:nvCxnSpPr>
          <p:spPr>
            <a:xfrm>
              <a:off x="3685534" y="3046836"/>
              <a:ext cx="46586" cy="1"/>
            </a:xfrm>
            <a:prstGeom prst="line">
              <a:avLst/>
            </a:prstGeom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A4F5338-1B85-479E-8F9A-8DFA6CDC90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43" y="3052737"/>
              <a:ext cx="142192" cy="1"/>
            </a:xfrm>
            <a:prstGeom prst="line">
              <a:avLst/>
            </a:prstGeom>
            <a:ln w="5715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Freeform 10">
              <a:extLst>
                <a:ext uri="{FF2B5EF4-FFF2-40B4-BE49-F238E27FC236}">
                  <a16:creationId xmlns:a16="http://schemas.microsoft.com/office/drawing/2014/main" id="{29227954-3736-4A2E-9ACC-E2516C0AE037}"/>
                </a:ext>
              </a:extLst>
            </p:cNvPr>
            <p:cNvSpPr/>
            <p:nvPr/>
          </p:nvSpPr>
          <p:spPr>
            <a:xfrm>
              <a:off x="8485999" y="1721781"/>
              <a:ext cx="238112" cy="1206526"/>
            </a:xfrm>
            <a:custGeom>
              <a:avLst/>
              <a:gdLst>
                <a:gd name="connsiteX0" fmla="*/ 0 w 930876"/>
                <a:gd name="connsiteY0" fmla="*/ 502522 h 584900"/>
                <a:gd name="connsiteX1" fmla="*/ 238897 w 930876"/>
                <a:gd name="connsiteY1" fmla="*/ 14 h 584900"/>
                <a:gd name="connsiteX2" fmla="*/ 502508 w 930876"/>
                <a:gd name="connsiteY2" fmla="*/ 486046 h 584900"/>
                <a:gd name="connsiteX3" fmla="*/ 930876 w 930876"/>
                <a:gd name="connsiteY3" fmla="*/ 584900 h 584900"/>
                <a:gd name="connsiteX0" fmla="*/ 0 w 930876"/>
                <a:gd name="connsiteY0" fmla="*/ 503682 h 586060"/>
                <a:gd name="connsiteX1" fmla="*/ 41189 w 930876"/>
                <a:gd name="connsiteY1" fmla="*/ 355401 h 586060"/>
                <a:gd name="connsiteX2" fmla="*/ 238897 w 930876"/>
                <a:gd name="connsiteY2" fmla="*/ 1174 h 586060"/>
                <a:gd name="connsiteX3" fmla="*/ 502508 w 930876"/>
                <a:gd name="connsiteY3" fmla="*/ 487206 h 586060"/>
                <a:gd name="connsiteX4" fmla="*/ 930876 w 930876"/>
                <a:gd name="connsiteY4" fmla="*/ 586060 h 586060"/>
                <a:gd name="connsiteX0" fmla="*/ 0 w 1260390"/>
                <a:gd name="connsiteY0" fmla="*/ 594299 h 594299"/>
                <a:gd name="connsiteX1" fmla="*/ 370703 w 1260390"/>
                <a:gd name="connsiteY1" fmla="*/ 355401 h 594299"/>
                <a:gd name="connsiteX2" fmla="*/ 568411 w 1260390"/>
                <a:gd name="connsiteY2" fmla="*/ 1174 h 594299"/>
                <a:gd name="connsiteX3" fmla="*/ 832022 w 1260390"/>
                <a:gd name="connsiteY3" fmla="*/ 487206 h 594299"/>
                <a:gd name="connsiteX4" fmla="*/ 1260390 w 1260390"/>
                <a:gd name="connsiteY4" fmla="*/ 586060 h 594299"/>
                <a:gd name="connsiteX0" fmla="*/ 0 w 1260390"/>
                <a:gd name="connsiteY0" fmla="*/ 593140 h 593140"/>
                <a:gd name="connsiteX1" fmla="*/ 362465 w 1260390"/>
                <a:gd name="connsiteY1" fmla="*/ 469572 h 593140"/>
                <a:gd name="connsiteX2" fmla="*/ 568411 w 1260390"/>
                <a:gd name="connsiteY2" fmla="*/ 15 h 593140"/>
                <a:gd name="connsiteX3" fmla="*/ 832022 w 1260390"/>
                <a:gd name="connsiteY3" fmla="*/ 486047 h 593140"/>
                <a:gd name="connsiteX4" fmla="*/ 1260390 w 1260390"/>
                <a:gd name="connsiteY4" fmla="*/ 584901 h 593140"/>
                <a:gd name="connsiteX0" fmla="*/ 0 w 1260390"/>
                <a:gd name="connsiteY0" fmla="*/ 362501 h 362501"/>
                <a:gd name="connsiteX1" fmla="*/ 362465 w 1260390"/>
                <a:gd name="connsiteY1" fmla="*/ 238933 h 362501"/>
                <a:gd name="connsiteX2" fmla="*/ 601362 w 1260390"/>
                <a:gd name="connsiteY2" fmla="*/ 36 h 362501"/>
                <a:gd name="connsiteX3" fmla="*/ 832022 w 1260390"/>
                <a:gd name="connsiteY3" fmla="*/ 255408 h 362501"/>
                <a:gd name="connsiteX4" fmla="*/ 1260390 w 1260390"/>
                <a:gd name="connsiteY4" fmla="*/ 354262 h 362501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79 h 362579"/>
                <a:gd name="connsiteX1" fmla="*/ 362465 w 1260390"/>
                <a:gd name="connsiteY1" fmla="*/ 280201 h 362579"/>
                <a:gd name="connsiteX2" fmla="*/ 601362 w 1260390"/>
                <a:gd name="connsiteY2" fmla="*/ 114 h 362579"/>
                <a:gd name="connsiteX3" fmla="*/ 906162 w 1260390"/>
                <a:gd name="connsiteY3" fmla="*/ 247248 h 362579"/>
                <a:gd name="connsiteX4" fmla="*/ 1260390 w 1260390"/>
                <a:gd name="connsiteY4" fmla="*/ 354340 h 362579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337752 w 1260390"/>
                <a:gd name="connsiteY2" fmla="*/ 280357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337752 w 1260390"/>
                <a:gd name="connsiteY3" fmla="*/ 280357 h 346259"/>
                <a:gd name="connsiteX4" fmla="*/ 634314 w 1260390"/>
                <a:gd name="connsiteY4" fmla="*/ 270 h 346259"/>
                <a:gd name="connsiteX5" fmla="*/ 906162 w 1260390"/>
                <a:gd name="connsiteY5" fmla="*/ 230928 h 346259"/>
                <a:gd name="connsiteX6" fmla="*/ 1260390 w 1260390"/>
                <a:gd name="connsiteY6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274549 h 274549"/>
                <a:gd name="connsiteX1" fmla="*/ 490832 w 1260390"/>
                <a:gd name="connsiteY1" fmla="*/ 266944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549 h 274549"/>
                <a:gd name="connsiteX1" fmla="*/ 335389 w 1260390"/>
                <a:gd name="connsiteY1" fmla="*/ 263865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161474"/>
                <a:gd name="connsiteY0" fmla="*/ 274400 h 281680"/>
                <a:gd name="connsiteX1" fmla="*/ 335389 w 1161474"/>
                <a:gd name="connsiteY1" fmla="*/ 263716 h 281680"/>
                <a:gd name="connsiteX2" fmla="*/ 512030 w 1161474"/>
                <a:gd name="connsiteY2" fmla="*/ 215484 h 281680"/>
                <a:gd name="connsiteX3" fmla="*/ 620185 w 1161474"/>
                <a:gd name="connsiteY3" fmla="*/ 247 h 281680"/>
                <a:gd name="connsiteX4" fmla="*/ 927360 w 1161474"/>
                <a:gd name="connsiteY4" fmla="*/ 260665 h 281680"/>
                <a:gd name="connsiteX5" fmla="*/ 1161474 w 1161474"/>
                <a:gd name="connsiteY5" fmla="*/ 265134 h 281680"/>
                <a:gd name="connsiteX0" fmla="*/ 0 w 1161474"/>
                <a:gd name="connsiteY0" fmla="*/ 274400 h 274400"/>
                <a:gd name="connsiteX1" fmla="*/ 335389 w 1161474"/>
                <a:gd name="connsiteY1" fmla="*/ 263716 h 274400"/>
                <a:gd name="connsiteX2" fmla="*/ 512030 w 1161474"/>
                <a:gd name="connsiteY2" fmla="*/ 215484 h 274400"/>
                <a:gd name="connsiteX3" fmla="*/ 620185 w 1161474"/>
                <a:gd name="connsiteY3" fmla="*/ 247 h 274400"/>
                <a:gd name="connsiteX4" fmla="*/ 927360 w 1161474"/>
                <a:gd name="connsiteY4" fmla="*/ 260665 h 274400"/>
                <a:gd name="connsiteX5" fmla="*/ 1161474 w 1161474"/>
                <a:gd name="connsiteY5" fmla="*/ 265134 h 274400"/>
                <a:gd name="connsiteX0" fmla="*/ 0 w 1161474"/>
                <a:gd name="connsiteY0" fmla="*/ 291470 h 296880"/>
                <a:gd name="connsiteX1" fmla="*/ 335389 w 1161474"/>
                <a:gd name="connsiteY1" fmla="*/ 280786 h 296880"/>
                <a:gd name="connsiteX2" fmla="*/ 512030 w 1161474"/>
                <a:gd name="connsiteY2" fmla="*/ 232554 h 296880"/>
                <a:gd name="connsiteX3" fmla="*/ 620185 w 1161474"/>
                <a:gd name="connsiteY3" fmla="*/ 17317 h 296880"/>
                <a:gd name="connsiteX4" fmla="*/ 745191 w 1161474"/>
                <a:gd name="connsiteY4" fmla="*/ 42703 h 296880"/>
                <a:gd name="connsiteX5" fmla="*/ 927360 w 1161474"/>
                <a:gd name="connsiteY5" fmla="*/ 277735 h 296880"/>
                <a:gd name="connsiteX6" fmla="*/ 1161474 w 1161474"/>
                <a:gd name="connsiteY6" fmla="*/ 282204 h 296880"/>
                <a:gd name="connsiteX0" fmla="*/ 0 w 1161474"/>
                <a:gd name="connsiteY0" fmla="*/ 291696 h 297106"/>
                <a:gd name="connsiteX1" fmla="*/ 335389 w 1161474"/>
                <a:gd name="connsiteY1" fmla="*/ 281012 h 297106"/>
                <a:gd name="connsiteX2" fmla="*/ 632143 w 1161474"/>
                <a:gd name="connsiteY2" fmla="*/ 235859 h 297106"/>
                <a:gd name="connsiteX3" fmla="*/ 620185 w 1161474"/>
                <a:gd name="connsiteY3" fmla="*/ 17543 h 297106"/>
                <a:gd name="connsiteX4" fmla="*/ 745191 w 1161474"/>
                <a:gd name="connsiteY4" fmla="*/ 42929 h 297106"/>
                <a:gd name="connsiteX5" fmla="*/ 927360 w 1161474"/>
                <a:gd name="connsiteY5" fmla="*/ 277961 h 297106"/>
                <a:gd name="connsiteX6" fmla="*/ 1161474 w 1161474"/>
                <a:gd name="connsiteY6" fmla="*/ 282430 h 297106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74153 h 279563"/>
                <a:gd name="connsiteX1" fmla="*/ 335389 w 1161474"/>
                <a:gd name="connsiteY1" fmla="*/ 263469 h 279563"/>
                <a:gd name="connsiteX2" fmla="*/ 632143 w 1161474"/>
                <a:gd name="connsiteY2" fmla="*/ 218316 h 279563"/>
                <a:gd name="connsiteX3" fmla="*/ 620185 w 1161474"/>
                <a:gd name="connsiteY3" fmla="*/ 0 h 279563"/>
                <a:gd name="connsiteX4" fmla="*/ 745191 w 1161474"/>
                <a:gd name="connsiteY4" fmla="*/ 25386 h 279563"/>
                <a:gd name="connsiteX5" fmla="*/ 927360 w 1161474"/>
                <a:gd name="connsiteY5" fmla="*/ 260418 h 279563"/>
                <a:gd name="connsiteX6" fmla="*/ 1161474 w 1161474"/>
                <a:gd name="connsiteY6" fmla="*/ 264887 h 279563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20185 w 1161474"/>
                <a:gd name="connsiteY3" fmla="*/ 0 h 274739"/>
                <a:gd name="connsiteX4" fmla="*/ 745191 w 1161474"/>
                <a:gd name="connsiteY4" fmla="*/ 25386 h 274739"/>
                <a:gd name="connsiteX5" fmla="*/ 801716 w 1161474"/>
                <a:gd name="connsiteY5" fmla="*/ 91063 h 274739"/>
                <a:gd name="connsiteX6" fmla="*/ 927360 w 1161474"/>
                <a:gd name="connsiteY6" fmla="*/ 260418 h 274739"/>
                <a:gd name="connsiteX7" fmla="*/ 1161474 w 1161474"/>
                <a:gd name="connsiteY7" fmla="*/ 264887 h 274739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20185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927360 w 1161474"/>
                <a:gd name="connsiteY4" fmla="*/ 260418 h 274739"/>
                <a:gd name="connsiteX5" fmla="*/ 1161474 w 1161474"/>
                <a:gd name="connsiteY5" fmla="*/ 264887 h 274739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27360 w 1161474"/>
                <a:gd name="connsiteY4" fmla="*/ 260418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13227 w 1161474"/>
                <a:gd name="connsiteY4" fmla="*/ 240919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821376 w 1161474"/>
                <a:gd name="connsiteY4" fmla="*/ 236814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632143 w 1161474"/>
                <a:gd name="connsiteY1" fmla="*/ 218316 h 274153"/>
                <a:gd name="connsiteX2" fmla="*/ 697907 w 1161474"/>
                <a:gd name="connsiteY2" fmla="*/ 0 h 274153"/>
                <a:gd name="connsiteX3" fmla="*/ 821376 w 1161474"/>
                <a:gd name="connsiteY3" fmla="*/ 236814 h 274153"/>
                <a:gd name="connsiteX4" fmla="*/ 1161474 w 1161474"/>
                <a:gd name="connsiteY4" fmla="*/ 264887 h 274153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771917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02"/>
                <a:gd name="connsiteX1" fmla="*/ 469638 w 1161474"/>
                <a:gd name="connsiteY1" fmla="*/ 225499 h 264902"/>
                <a:gd name="connsiteX2" fmla="*/ 733234 w 1161474"/>
                <a:gd name="connsiteY2" fmla="*/ 0 h 264902"/>
                <a:gd name="connsiteX3" fmla="*/ 771917 w 1161474"/>
                <a:gd name="connsiteY3" fmla="*/ 218342 h 264902"/>
                <a:gd name="connsiteX4" fmla="*/ 1161474 w 1161474"/>
                <a:gd name="connsiteY4" fmla="*/ 264887 h 264902"/>
                <a:gd name="connsiteX0" fmla="*/ 0 w 1161474"/>
                <a:gd name="connsiteY0" fmla="*/ 260812 h 264917"/>
                <a:gd name="connsiteX1" fmla="*/ 469638 w 1161474"/>
                <a:gd name="connsiteY1" fmla="*/ 225499 h 264917"/>
                <a:gd name="connsiteX2" fmla="*/ 733234 w 1161474"/>
                <a:gd name="connsiteY2" fmla="*/ 0 h 264917"/>
                <a:gd name="connsiteX3" fmla="*/ 764852 w 1161474"/>
                <a:gd name="connsiteY3" fmla="*/ 229630 h 264917"/>
                <a:gd name="connsiteX4" fmla="*/ 1161474 w 1161474"/>
                <a:gd name="connsiteY4" fmla="*/ 264887 h 264917"/>
                <a:gd name="connsiteX0" fmla="*/ 0 w 1154406"/>
                <a:gd name="connsiteY0" fmla="*/ 260812 h 261931"/>
                <a:gd name="connsiteX1" fmla="*/ 469638 w 1154406"/>
                <a:gd name="connsiteY1" fmla="*/ 225499 h 261931"/>
                <a:gd name="connsiteX2" fmla="*/ 733234 w 1154406"/>
                <a:gd name="connsiteY2" fmla="*/ 0 h 261931"/>
                <a:gd name="connsiteX3" fmla="*/ 764852 w 1154406"/>
                <a:gd name="connsiteY3" fmla="*/ 229630 h 261931"/>
                <a:gd name="connsiteX4" fmla="*/ 1154406 w 1154406"/>
                <a:gd name="connsiteY4" fmla="*/ 259756 h 261931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50719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3186"/>
                <a:gd name="connsiteX1" fmla="*/ 469638 w 1154406"/>
                <a:gd name="connsiteY1" fmla="*/ 225499 h 263186"/>
                <a:gd name="connsiteX2" fmla="*/ 733234 w 1154406"/>
                <a:gd name="connsiteY2" fmla="*/ 0 h 263186"/>
                <a:gd name="connsiteX3" fmla="*/ 793114 w 1154406"/>
                <a:gd name="connsiteY3" fmla="*/ 234761 h 263186"/>
                <a:gd name="connsiteX4" fmla="*/ 1154406 w 1154406"/>
                <a:gd name="connsiteY4" fmla="*/ 259756 h 263186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34761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863768 w 1154406"/>
                <a:gd name="connsiteY3" fmla="*/ 256311 h 260812"/>
                <a:gd name="connsiteX4" fmla="*/ 1154406 w 1154406"/>
                <a:gd name="connsiteY4" fmla="*/ 259756 h 260812"/>
                <a:gd name="connsiteX0" fmla="*/ 0 w 1048422"/>
                <a:gd name="connsiteY0" fmla="*/ 260812 h 260812"/>
                <a:gd name="connsiteX1" fmla="*/ 469638 w 1048422"/>
                <a:gd name="connsiteY1" fmla="*/ 225499 h 260812"/>
                <a:gd name="connsiteX2" fmla="*/ 733234 w 1048422"/>
                <a:gd name="connsiteY2" fmla="*/ 0 h 260812"/>
                <a:gd name="connsiteX3" fmla="*/ 863768 w 1048422"/>
                <a:gd name="connsiteY3" fmla="*/ 256311 h 260812"/>
                <a:gd name="connsiteX4" fmla="*/ 1048422 w 1048422"/>
                <a:gd name="connsiteY4" fmla="*/ 256678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59786 h 259786"/>
                <a:gd name="connsiteX1" fmla="*/ 469638 w 1203862"/>
                <a:gd name="connsiteY1" fmla="*/ 224473 h 259786"/>
                <a:gd name="connsiteX2" fmla="*/ 789758 w 1203862"/>
                <a:gd name="connsiteY2" fmla="*/ 0 h 259786"/>
                <a:gd name="connsiteX3" fmla="*/ 863768 w 1203862"/>
                <a:gd name="connsiteY3" fmla="*/ 255285 h 259786"/>
                <a:gd name="connsiteX4" fmla="*/ 1203862 w 1203862"/>
                <a:gd name="connsiteY4" fmla="*/ 256678 h 259786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32148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74540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963636"/>
                <a:gd name="connsiteY0" fmla="*/ 260813 h 260813"/>
                <a:gd name="connsiteX1" fmla="*/ 434314 w 963636"/>
                <a:gd name="connsiteY1" fmla="*/ 206001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60813"/>
                <a:gd name="connsiteX1" fmla="*/ 504968 w 963636"/>
                <a:gd name="connsiteY1" fmla="*/ 255260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681015"/>
                <a:gd name="connsiteY0" fmla="*/ 261839 h 261839"/>
                <a:gd name="connsiteX1" fmla="*/ 236476 w 681015"/>
                <a:gd name="connsiteY1" fmla="*/ 259365 h 261839"/>
                <a:gd name="connsiteX2" fmla="*/ 309302 w 681015"/>
                <a:gd name="connsiteY2" fmla="*/ 0 h 261839"/>
                <a:gd name="connsiteX3" fmla="*/ 340921 w 681015"/>
                <a:gd name="connsiteY3" fmla="*/ 257338 h 261839"/>
                <a:gd name="connsiteX4" fmla="*/ 681015 w 681015"/>
                <a:gd name="connsiteY4" fmla="*/ 258731 h 261839"/>
                <a:gd name="connsiteX0" fmla="*/ 0 w 659818"/>
                <a:gd name="connsiteY0" fmla="*/ 257734 h 259365"/>
                <a:gd name="connsiteX1" fmla="*/ 215279 w 659818"/>
                <a:gd name="connsiteY1" fmla="*/ 259365 h 259365"/>
                <a:gd name="connsiteX2" fmla="*/ 288105 w 659818"/>
                <a:gd name="connsiteY2" fmla="*/ 0 h 259365"/>
                <a:gd name="connsiteX3" fmla="*/ 319724 w 659818"/>
                <a:gd name="connsiteY3" fmla="*/ 257338 h 259365"/>
                <a:gd name="connsiteX4" fmla="*/ 659818 w 659818"/>
                <a:gd name="connsiteY4" fmla="*/ 258731 h 259365"/>
                <a:gd name="connsiteX0" fmla="*/ 0 w 659818"/>
                <a:gd name="connsiteY0" fmla="*/ 257734 h 258731"/>
                <a:gd name="connsiteX1" fmla="*/ 208214 w 659818"/>
                <a:gd name="connsiteY1" fmla="*/ 258339 h 258731"/>
                <a:gd name="connsiteX2" fmla="*/ 288105 w 659818"/>
                <a:gd name="connsiteY2" fmla="*/ 0 h 258731"/>
                <a:gd name="connsiteX3" fmla="*/ 319724 w 659818"/>
                <a:gd name="connsiteY3" fmla="*/ 257338 h 258731"/>
                <a:gd name="connsiteX4" fmla="*/ 659818 w 659818"/>
                <a:gd name="connsiteY4" fmla="*/ 258731 h 258731"/>
                <a:gd name="connsiteX0" fmla="*/ 0 w 511442"/>
                <a:gd name="connsiteY0" fmla="*/ 257734 h 258339"/>
                <a:gd name="connsiteX1" fmla="*/ 208214 w 511442"/>
                <a:gd name="connsiteY1" fmla="*/ 258339 h 258339"/>
                <a:gd name="connsiteX2" fmla="*/ 288105 w 511442"/>
                <a:gd name="connsiteY2" fmla="*/ 0 h 258339"/>
                <a:gd name="connsiteX3" fmla="*/ 319724 w 511442"/>
                <a:gd name="connsiteY3" fmla="*/ 257338 h 258339"/>
                <a:gd name="connsiteX4" fmla="*/ 511442 w 511442"/>
                <a:gd name="connsiteY4" fmla="*/ 257704 h 258339"/>
                <a:gd name="connsiteX0" fmla="*/ 0 w 511442"/>
                <a:gd name="connsiteY0" fmla="*/ 257734 h 257734"/>
                <a:gd name="connsiteX1" fmla="*/ 208214 w 511442"/>
                <a:gd name="connsiteY1" fmla="*/ 256286 h 257734"/>
                <a:gd name="connsiteX2" fmla="*/ 288105 w 511442"/>
                <a:gd name="connsiteY2" fmla="*/ 0 h 257734"/>
                <a:gd name="connsiteX3" fmla="*/ 319724 w 511442"/>
                <a:gd name="connsiteY3" fmla="*/ 257338 h 257734"/>
                <a:gd name="connsiteX4" fmla="*/ 511442 w 511442"/>
                <a:gd name="connsiteY4" fmla="*/ 257704 h 257734"/>
                <a:gd name="connsiteX0" fmla="*/ 0 w 511442"/>
                <a:gd name="connsiteY0" fmla="*/ 257734 h 257734"/>
                <a:gd name="connsiteX1" fmla="*/ 23927 w 511442"/>
                <a:gd name="connsiteY1" fmla="*/ 255531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66319 w 511442"/>
                <a:gd name="connsiteY1" fmla="*/ 256557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145724 h 146871"/>
                <a:gd name="connsiteX1" fmla="*/ 177222 w 445123"/>
                <a:gd name="connsiteY1" fmla="*/ 145453 h 146871"/>
                <a:gd name="connsiteX2" fmla="*/ 214721 w 445123"/>
                <a:gd name="connsiteY2" fmla="*/ 0 h 146871"/>
                <a:gd name="connsiteX3" fmla="*/ 253405 w 445123"/>
                <a:gd name="connsiteY3" fmla="*/ 146505 h 146871"/>
                <a:gd name="connsiteX4" fmla="*/ 445123 w 445123"/>
                <a:gd name="connsiteY4" fmla="*/ 146871 h 146871"/>
                <a:gd name="connsiteX0" fmla="*/ 0 w 445123"/>
                <a:gd name="connsiteY0" fmla="*/ 145724 h 146871"/>
                <a:gd name="connsiteX1" fmla="*/ 177222 w 445123"/>
                <a:gd name="connsiteY1" fmla="*/ 145453 h 146871"/>
                <a:gd name="connsiteX2" fmla="*/ 214721 w 445123"/>
                <a:gd name="connsiteY2" fmla="*/ 0 h 146871"/>
                <a:gd name="connsiteX3" fmla="*/ 243383 w 445123"/>
                <a:gd name="connsiteY3" fmla="*/ 145344 h 146871"/>
                <a:gd name="connsiteX4" fmla="*/ 445123 w 445123"/>
                <a:gd name="connsiteY4" fmla="*/ 146871 h 146871"/>
                <a:gd name="connsiteX0" fmla="*/ 0 w 455144"/>
                <a:gd name="connsiteY0" fmla="*/ 145724 h 145724"/>
                <a:gd name="connsiteX1" fmla="*/ 177222 w 455144"/>
                <a:gd name="connsiteY1" fmla="*/ 145453 h 145724"/>
                <a:gd name="connsiteX2" fmla="*/ 214721 w 455144"/>
                <a:gd name="connsiteY2" fmla="*/ 0 h 145724"/>
                <a:gd name="connsiteX3" fmla="*/ 243383 w 455144"/>
                <a:gd name="connsiteY3" fmla="*/ 145344 h 145724"/>
                <a:gd name="connsiteX4" fmla="*/ 455144 w 455144"/>
                <a:gd name="connsiteY4" fmla="*/ 145130 h 14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44" h="145724">
                  <a:moveTo>
                    <a:pt x="0" y="145724"/>
                  </a:moveTo>
                  <a:lnTo>
                    <a:pt x="177222" y="145453"/>
                  </a:lnTo>
                  <a:cubicBezTo>
                    <a:pt x="191087" y="96853"/>
                    <a:pt x="202950" y="36260"/>
                    <a:pt x="214721" y="0"/>
                  </a:cubicBezTo>
                  <a:cubicBezTo>
                    <a:pt x="228598" y="28568"/>
                    <a:pt x="222645" y="101025"/>
                    <a:pt x="243383" y="145344"/>
                  </a:cubicBezTo>
                  <a:lnTo>
                    <a:pt x="455144" y="145130"/>
                  </a:lnTo>
                </a:path>
              </a:pathLst>
            </a:custGeom>
            <a:ln w="190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E833D5B-33A2-4561-A692-CE4CA3B4DDF2}"/>
                </a:ext>
              </a:extLst>
            </p:cNvPr>
            <p:cNvGrpSpPr/>
            <p:nvPr/>
          </p:nvGrpSpPr>
          <p:grpSpPr>
            <a:xfrm>
              <a:off x="500722" y="2497173"/>
              <a:ext cx="554216" cy="374622"/>
              <a:chOff x="6834781" y="2907891"/>
              <a:chExt cx="961524" cy="1096598"/>
            </a:xfrm>
          </p:grpSpPr>
          <p:sp>
            <p:nvSpPr>
              <p:cNvPr id="136" name="Freeform 10">
                <a:extLst>
                  <a:ext uri="{FF2B5EF4-FFF2-40B4-BE49-F238E27FC236}">
                    <a16:creationId xmlns:a16="http://schemas.microsoft.com/office/drawing/2014/main" id="{4A01F75D-480A-4B82-8201-00C7A25E3826}"/>
                  </a:ext>
                </a:extLst>
              </p:cNvPr>
              <p:cNvSpPr/>
              <p:nvPr/>
            </p:nvSpPr>
            <p:spPr>
              <a:xfrm>
                <a:off x="6855681" y="2907891"/>
                <a:ext cx="771567" cy="904866"/>
              </a:xfrm>
              <a:custGeom>
                <a:avLst/>
                <a:gdLst>
                  <a:gd name="connsiteX0" fmla="*/ 0 w 930876"/>
                  <a:gd name="connsiteY0" fmla="*/ 502522 h 584900"/>
                  <a:gd name="connsiteX1" fmla="*/ 238897 w 930876"/>
                  <a:gd name="connsiteY1" fmla="*/ 14 h 584900"/>
                  <a:gd name="connsiteX2" fmla="*/ 502508 w 930876"/>
                  <a:gd name="connsiteY2" fmla="*/ 486046 h 584900"/>
                  <a:gd name="connsiteX3" fmla="*/ 930876 w 930876"/>
                  <a:gd name="connsiteY3" fmla="*/ 584900 h 584900"/>
                  <a:gd name="connsiteX0" fmla="*/ 0 w 930876"/>
                  <a:gd name="connsiteY0" fmla="*/ 503682 h 586060"/>
                  <a:gd name="connsiteX1" fmla="*/ 41189 w 930876"/>
                  <a:gd name="connsiteY1" fmla="*/ 355401 h 586060"/>
                  <a:gd name="connsiteX2" fmla="*/ 238897 w 930876"/>
                  <a:gd name="connsiteY2" fmla="*/ 1174 h 586060"/>
                  <a:gd name="connsiteX3" fmla="*/ 502508 w 930876"/>
                  <a:gd name="connsiteY3" fmla="*/ 487206 h 586060"/>
                  <a:gd name="connsiteX4" fmla="*/ 930876 w 930876"/>
                  <a:gd name="connsiteY4" fmla="*/ 586060 h 586060"/>
                  <a:gd name="connsiteX0" fmla="*/ 0 w 1260390"/>
                  <a:gd name="connsiteY0" fmla="*/ 594299 h 594299"/>
                  <a:gd name="connsiteX1" fmla="*/ 370703 w 1260390"/>
                  <a:gd name="connsiteY1" fmla="*/ 355401 h 594299"/>
                  <a:gd name="connsiteX2" fmla="*/ 568411 w 1260390"/>
                  <a:gd name="connsiteY2" fmla="*/ 1174 h 594299"/>
                  <a:gd name="connsiteX3" fmla="*/ 832022 w 1260390"/>
                  <a:gd name="connsiteY3" fmla="*/ 487206 h 594299"/>
                  <a:gd name="connsiteX4" fmla="*/ 1260390 w 1260390"/>
                  <a:gd name="connsiteY4" fmla="*/ 586060 h 594299"/>
                  <a:gd name="connsiteX0" fmla="*/ 0 w 1260390"/>
                  <a:gd name="connsiteY0" fmla="*/ 593140 h 593140"/>
                  <a:gd name="connsiteX1" fmla="*/ 362465 w 1260390"/>
                  <a:gd name="connsiteY1" fmla="*/ 469572 h 593140"/>
                  <a:gd name="connsiteX2" fmla="*/ 568411 w 1260390"/>
                  <a:gd name="connsiteY2" fmla="*/ 15 h 593140"/>
                  <a:gd name="connsiteX3" fmla="*/ 832022 w 1260390"/>
                  <a:gd name="connsiteY3" fmla="*/ 486047 h 593140"/>
                  <a:gd name="connsiteX4" fmla="*/ 1260390 w 1260390"/>
                  <a:gd name="connsiteY4" fmla="*/ 584901 h 593140"/>
                  <a:gd name="connsiteX0" fmla="*/ 0 w 1260390"/>
                  <a:gd name="connsiteY0" fmla="*/ 362501 h 362501"/>
                  <a:gd name="connsiteX1" fmla="*/ 362465 w 1260390"/>
                  <a:gd name="connsiteY1" fmla="*/ 238933 h 362501"/>
                  <a:gd name="connsiteX2" fmla="*/ 601362 w 1260390"/>
                  <a:gd name="connsiteY2" fmla="*/ 36 h 362501"/>
                  <a:gd name="connsiteX3" fmla="*/ 832022 w 1260390"/>
                  <a:gd name="connsiteY3" fmla="*/ 255408 h 362501"/>
                  <a:gd name="connsiteX4" fmla="*/ 1260390 w 1260390"/>
                  <a:gd name="connsiteY4" fmla="*/ 354262 h 362501"/>
                  <a:gd name="connsiteX0" fmla="*/ 0 w 1260390"/>
                  <a:gd name="connsiteY0" fmla="*/ 362527 h 362527"/>
                  <a:gd name="connsiteX1" fmla="*/ 362465 w 1260390"/>
                  <a:gd name="connsiteY1" fmla="*/ 280149 h 362527"/>
                  <a:gd name="connsiteX2" fmla="*/ 601362 w 1260390"/>
                  <a:gd name="connsiteY2" fmla="*/ 62 h 362527"/>
                  <a:gd name="connsiteX3" fmla="*/ 832022 w 1260390"/>
                  <a:gd name="connsiteY3" fmla="*/ 255434 h 362527"/>
                  <a:gd name="connsiteX4" fmla="*/ 1260390 w 1260390"/>
                  <a:gd name="connsiteY4" fmla="*/ 354288 h 362527"/>
                  <a:gd name="connsiteX0" fmla="*/ 0 w 1260390"/>
                  <a:gd name="connsiteY0" fmla="*/ 362527 h 362527"/>
                  <a:gd name="connsiteX1" fmla="*/ 362465 w 1260390"/>
                  <a:gd name="connsiteY1" fmla="*/ 280149 h 362527"/>
                  <a:gd name="connsiteX2" fmla="*/ 601362 w 1260390"/>
                  <a:gd name="connsiteY2" fmla="*/ 62 h 362527"/>
                  <a:gd name="connsiteX3" fmla="*/ 832022 w 1260390"/>
                  <a:gd name="connsiteY3" fmla="*/ 255434 h 362527"/>
                  <a:gd name="connsiteX4" fmla="*/ 1260390 w 1260390"/>
                  <a:gd name="connsiteY4" fmla="*/ 354288 h 362527"/>
                  <a:gd name="connsiteX0" fmla="*/ 0 w 1260390"/>
                  <a:gd name="connsiteY0" fmla="*/ 362579 h 362579"/>
                  <a:gd name="connsiteX1" fmla="*/ 362465 w 1260390"/>
                  <a:gd name="connsiteY1" fmla="*/ 280201 h 362579"/>
                  <a:gd name="connsiteX2" fmla="*/ 601362 w 1260390"/>
                  <a:gd name="connsiteY2" fmla="*/ 114 h 362579"/>
                  <a:gd name="connsiteX3" fmla="*/ 906162 w 1260390"/>
                  <a:gd name="connsiteY3" fmla="*/ 247248 h 362579"/>
                  <a:gd name="connsiteX4" fmla="*/ 1260390 w 1260390"/>
                  <a:gd name="connsiteY4" fmla="*/ 354340 h 362579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62716 h 362716"/>
                  <a:gd name="connsiteX1" fmla="*/ 337752 w 1260390"/>
                  <a:gd name="connsiteY1" fmla="*/ 296814 h 362716"/>
                  <a:gd name="connsiteX2" fmla="*/ 601362 w 1260390"/>
                  <a:gd name="connsiteY2" fmla="*/ 251 h 362716"/>
                  <a:gd name="connsiteX3" fmla="*/ 906162 w 1260390"/>
                  <a:gd name="connsiteY3" fmla="*/ 247385 h 362716"/>
                  <a:gd name="connsiteX4" fmla="*/ 1260390 w 1260390"/>
                  <a:gd name="connsiteY4" fmla="*/ 354477 h 362716"/>
                  <a:gd name="connsiteX0" fmla="*/ 0 w 1260390"/>
                  <a:gd name="connsiteY0" fmla="*/ 346259 h 346259"/>
                  <a:gd name="connsiteX1" fmla="*/ 337752 w 1260390"/>
                  <a:gd name="connsiteY1" fmla="*/ 280357 h 346259"/>
                  <a:gd name="connsiteX2" fmla="*/ 634314 w 1260390"/>
                  <a:gd name="connsiteY2" fmla="*/ 270 h 346259"/>
                  <a:gd name="connsiteX3" fmla="*/ 906162 w 1260390"/>
                  <a:gd name="connsiteY3" fmla="*/ 230928 h 346259"/>
                  <a:gd name="connsiteX4" fmla="*/ 1260390 w 1260390"/>
                  <a:gd name="connsiteY4" fmla="*/ 338020 h 346259"/>
                  <a:gd name="connsiteX0" fmla="*/ 0 w 1260390"/>
                  <a:gd name="connsiteY0" fmla="*/ 346259 h 346259"/>
                  <a:gd name="connsiteX1" fmla="*/ 337752 w 1260390"/>
                  <a:gd name="connsiteY1" fmla="*/ 280357 h 346259"/>
                  <a:gd name="connsiteX2" fmla="*/ 634314 w 1260390"/>
                  <a:gd name="connsiteY2" fmla="*/ 270 h 346259"/>
                  <a:gd name="connsiteX3" fmla="*/ 906162 w 1260390"/>
                  <a:gd name="connsiteY3" fmla="*/ 230928 h 346259"/>
                  <a:gd name="connsiteX4" fmla="*/ 1260390 w 1260390"/>
                  <a:gd name="connsiteY4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337752 w 1260390"/>
                  <a:gd name="connsiteY2" fmla="*/ 280357 h 346259"/>
                  <a:gd name="connsiteX3" fmla="*/ 634314 w 1260390"/>
                  <a:gd name="connsiteY3" fmla="*/ 270 h 346259"/>
                  <a:gd name="connsiteX4" fmla="*/ 906162 w 1260390"/>
                  <a:gd name="connsiteY4" fmla="*/ 230928 h 346259"/>
                  <a:gd name="connsiteX5" fmla="*/ 1260390 w 1260390"/>
                  <a:gd name="connsiteY5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512030 w 1260390"/>
                  <a:gd name="connsiteY2" fmla="*/ 287343 h 346259"/>
                  <a:gd name="connsiteX3" fmla="*/ 337752 w 1260390"/>
                  <a:gd name="connsiteY3" fmla="*/ 280357 h 346259"/>
                  <a:gd name="connsiteX4" fmla="*/ 634314 w 1260390"/>
                  <a:gd name="connsiteY4" fmla="*/ 270 h 346259"/>
                  <a:gd name="connsiteX5" fmla="*/ 906162 w 1260390"/>
                  <a:gd name="connsiteY5" fmla="*/ 230928 h 346259"/>
                  <a:gd name="connsiteX6" fmla="*/ 1260390 w 1260390"/>
                  <a:gd name="connsiteY6" fmla="*/ 338020 h 346259"/>
                  <a:gd name="connsiteX0" fmla="*/ 0 w 1260390"/>
                  <a:gd name="connsiteY0" fmla="*/ 346259 h 346259"/>
                  <a:gd name="connsiteX1" fmla="*/ 490832 w 1260390"/>
                  <a:gd name="connsiteY1" fmla="*/ 338654 h 346259"/>
                  <a:gd name="connsiteX2" fmla="*/ 512030 w 1260390"/>
                  <a:gd name="connsiteY2" fmla="*/ 287343 h 346259"/>
                  <a:gd name="connsiteX3" fmla="*/ 634314 w 1260390"/>
                  <a:gd name="connsiteY3" fmla="*/ 270 h 346259"/>
                  <a:gd name="connsiteX4" fmla="*/ 906162 w 1260390"/>
                  <a:gd name="connsiteY4" fmla="*/ 230928 h 346259"/>
                  <a:gd name="connsiteX5" fmla="*/ 1260390 w 1260390"/>
                  <a:gd name="connsiteY5" fmla="*/ 338020 h 346259"/>
                  <a:gd name="connsiteX0" fmla="*/ 0 w 1260390"/>
                  <a:gd name="connsiteY0" fmla="*/ 274549 h 274549"/>
                  <a:gd name="connsiteX1" fmla="*/ 490832 w 1260390"/>
                  <a:gd name="connsiteY1" fmla="*/ 266944 h 274549"/>
                  <a:gd name="connsiteX2" fmla="*/ 512030 w 1260390"/>
                  <a:gd name="connsiteY2" fmla="*/ 215633 h 274549"/>
                  <a:gd name="connsiteX3" fmla="*/ 620185 w 1260390"/>
                  <a:gd name="connsiteY3" fmla="*/ 396 h 274549"/>
                  <a:gd name="connsiteX4" fmla="*/ 906162 w 1260390"/>
                  <a:gd name="connsiteY4" fmla="*/ 159218 h 274549"/>
                  <a:gd name="connsiteX5" fmla="*/ 1260390 w 1260390"/>
                  <a:gd name="connsiteY5" fmla="*/ 266310 h 274549"/>
                  <a:gd name="connsiteX0" fmla="*/ 0 w 1260390"/>
                  <a:gd name="connsiteY0" fmla="*/ 274549 h 274549"/>
                  <a:gd name="connsiteX1" fmla="*/ 335389 w 1260390"/>
                  <a:gd name="connsiteY1" fmla="*/ 263865 h 274549"/>
                  <a:gd name="connsiteX2" fmla="*/ 512030 w 1260390"/>
                  <a:gd name="connsiteY2" fmla="*/ 215633 h 274549"/>
                  <a:gd name="connsiteX3" fmla="*/ 620185 w 1260390"/>
                  <a:gd name="connsiteY3" fmla="*/ 396 h 274549"/>
                  <a:gd name="connsiteX4" fmla="*/ 906162 w 1260390"/>
                  <a:gd name="connsiteY4" fmla="*/ 159218 h 274549"/>
                  <a:gd name="connsiteX5" fmla="*/ 1260390 w 1260390"/>
                  <a:gd name="connsiteY5" fmla="*/ 266310 h 274549"/>
                  <a:gd name="connsiteX0" fmla="*/ 0 w 1260390"/>
                  <a:gd name="connsiteY0" fmla="*/ 274236 h 274236"/>
                  <a:gd name="connsiteX1" fmla="*/ 335389 w 1260390"/>
                  <a:gd name="connsiteY1" fmla="*/ 263552 h 274236"/>
                  <a:gd name="connsiteX2" fmla="*/ 512030 w 1260390"/>
                  <a:gd name="connsiteY2" fmla="*/ 215320 h 274236"/>
                  <a:gd name="connsiteX3" fmla="*/ 620185 w 1260390"/>
                  <a:gd name="connsiteY3" fmla="*/ 83 h 274236"/>
                  <a:gd name="connsiteX4" fmla="*/ 990949 w 1260390"/>
                  <a:gd name="connsiteY4" fmla="*/ 241003 h 274236"/>
                  <a:gd name="connsiteX5" fmla="*/ 1260390 w 1260390"/>
                  <a:gd name="connsiteY5" fmla="*/ 265997 h 274236"/>
                  <a:gd name="connsiteX0" fmla="*/ 0 w 1260390"/>
                  <a:gd name="connsiteY0" fmla="*/ 274236 h 274236"/>
                  <a:gd name="connsiteX1" fmla="*/ 335389 w 1260390"/>
                  <a:gd name="connsiteY1" fmla="*/ 263552 h 274236"/>
                  <a:gd name="connsiteX2" fmla="*/ 512030 w 1260390"/>
                  <a:gd name="connsiteY2" fmla="*/ 215320 h 274236"/>
                  <a:gd name="connsiteX3" fmla="*/ 620185 w 1260390"/>
                  <a:gd name="connsiteY3" fmla="*/ 83 h 274236"/>
                  <a:gd name="connsiteX4" fmla="*/ 990949 w 1260390"/>
                  <a:gd name="connsiteY4" fmla="*/ 241003 h 274236"/>
                  <a:gd name="connsiteX5" fmla="*/ 1260390 w 1260390"/>
                  <a:gd name="connsiteY5" fmla="*/ 265997 h 274236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260390"/>
                  <a:gd name="connsiteY0" fmla="*/ 274400 h 274400"/>
                  <a:gd name="connsiteX1" fmla="*/ 335389 w 1260390"/>
                  <a:gd name="connsiteY1" fmla="*/ 263716 h 274400"/>
                  <a:gd name="connsiteX2" fmla="*/ 512030 w 1260390"/>
                  <a:gd name="connsiteY2" fmla="*/ 215484 h 274400"/>
                  <a:gd name="connsiteX3" fmla="*/ 620185 w 1260390"/>
                  <a:gd name="connsiteY3" fmla="*/ 247 h 274400"/>
                  <a:gd name="connsiteX4" fmla="*/ 927360 w 1260390"/>
                  <a:gd name="connsiteY4" fmla="*/ 260665 h 274400"/>
                  <a:gd name="connsiteX5" fmla="*/ 1260390 w 1260390"/>
                  <a:gd name="connsiteY5" fmla="*/ 266161 h 274400"/>
                  <a:gd name="connsiteX0" fmla="*/ 0 w 1161474"/>
                  <a:gd name="connsiteY0" fmla="*/ 274400 h 281680"/>
                  <a:gd name="connsiteX1" fmla="*/ 335389 w 1161474"/>
                  <a:gd name="connsiteY1" fmla="*/ 263716 h 281680"/>
                  <a:gd name="connsiteX2" fmla="*/ 512030 w 1161474"/>
                  <a:gd name="connsiteY2" fmla="*/ 215484 h 281680"/>
                  <a:gd name="connsiteX3" fmla="*/ 620185 w 1161474"/>
                  <a:gd name="connsiteY3" fmla="*/ 247 h 281680"/>
                  <a:gd name="connsiteX4" fmla="*/ 927360 w 1161474"/>
                  <a:gd name="connsiteY4" fmla="*/ 260665 h 281680"/>
                  <a:gd name="connsiteX5" fmla="*/ 1161474 w 1161474"/>
                  <a:gd name="connsiteY5" fmla="*/ 265134 h 281680"/>
                  <a:gd name="connsiteX0" fmla="*/ 0 w 1161474"/>
                  <a:gd name="connsiteY0" fmla="*/ 274400 h 274400"/>
                  <a:gd name="connsiteX1" fmla="*/ 335389 w 1161474"/>
                  <a:gd name="connsiteY1" fmla="*/ 263716 h 274400"/>
                  <a:gd name="connsiteX2" fmla="*/ 512030 w 1161474"/>
                  <a:gd name="connsiteY2" fmla="*/ 215484 h 274400"/>
                  <a:gd name="connsiteX3" fmla="*/ 620185 w 1161474"/>
                  <a:gd name="connsiteY3" fmla="*/ 247 h 274400"/>
                  <a:gd name="connsiteX4" fmla="*/ 927360 w 1161474"/>
                  <a:gd name="connsiteY4" fmla="*/ 260665 h 274400"/>
                  <a:gd name="connsiteX5" fmla="*/ 1161474 w 1161474"/>
                  <a:gd name="connsiteY5" fmla="*/ 265134 h 274400"/>
                  <a:gd name="connsiteX0" fmla="*/ 0 w 1161474"/>
                  <a:gd name="connsiteY0" fmla="*/ 291470 h 296880"/>
                  <a:gd name="connsiteX1" fmla="*/ 335389 w 1161474"/>
                  <a:gd name="connsiteY1" fmla="*/ 280786 h 296880"/>
                  <a:gd name="connsiteX2" fmla="*/ 512030 w 1161474"/>
                  <a:gd name="connsiteY2" fmla="*/ 232554 h 296880"/>
                  <a:gd name="connsiteX3" fmla="*/ 620185 w 1161474"/>
                  <a:gd name="connsiteY3" fmla="*/ 17317 h 296880"/>
                  <a:gd name="connsiteX4" fmla="*/ 745191 w 1161474"/>
                  <a:gd name="connsiteY4" fmla="*/ 42703 h 296880"/>
                  <a:gd name="connsiteX5" fmla="*/ 927360 w 1161474"/>
                  <a:gd name="connsiteY5" fmla="*/ 277735 h 296880"/>
                  <a:gd name="connsiteX6" fmla="*/ 1161474 w 1161474"/>
                  <a:gd name="connsiteY6" fmla="*/ 282204 h 296880"/>
                  <a:gd name="connsiteX0" fmla="*/ 0 w 1161474"/>
                  <a:gd name="connsiteY0" fmla="*/ 291696 h 297106"/>
                  <a:gd name="connsiteX1" fmla="*/ 335389 w 1161474"/>
                  <a:gd name="connsiteY1" fmla="*/ 281012 h 297106"/>
                  <a:gd name="connsiteX2" fmla="*/ 632143 w 1161474"/>
                  <a:gd name="connsiteY2" fmla="*/ 235859 h 297106"/>
                  <a:gd name="connsiteX3" fmla="*/ 620185 w 1161474"/>
                  <a:gd name="connsiteY3" fmla="*/ 17543 h 297106"/>
                  <a:gd name="connsiteX4" fmla="*/ 745191 w 1161474"/>
                  <a:gd name="connsiteY4" fmla="*/ 42929 h 297106"/>
                  <a:gd name="connsiteX5" fmla="*/ 927360 w 1161474"/>
                  <a:gd name="connsiteY5" fmla="*/ 277961 h 297106"/>
                  <a:gd name="connsiteX6" fmla="*/ 1161474 w 1161474"/>
                  <a:gd name="connsiteY6" fmla="*/ 282430 h 297106"/>
                  <a:gd name="connsiteX0" fmla="*/ 0 w 1161474"/>
                  <a:gd name="connsiteY0" fmla="*/ 285407 h 290817"/>
                  <a:gd name="connsiteX1" fmla="*/ 335389 w 1161474"/>
                  <a:gd name="connsiteY1" fmla="*/ 274723 h 290817"/>
                  <a:gd name="connsiteX2" fmla="*/ 632143 w 1161474"/>
                  <a:gd name="connsiteY2" fmla="*/ 229570 h 290817"/>
                  <a:gd name="connsiteX3" fmla="*/ 620185 w 1161474"/>
                  <a:gd name="connsiteY3" fmla="*/ 11254 h 290817"/>
                  <a:gd name="connsiteX4" fmla="*/ 745191 w 1161474"/>
                  <a:gd name="connsiteY4" fmla="*/ 36640 h 290817"/>
                  <a:gd name="connsiteX5" fmla="*/ 927360 w 1161474"/>
                  <a:gd name="connsiteY5" fmla="*/ 271672 h 290817"/>
                  <a:gd name="connsiteX6" fmla="*/ 1161474 w 1161474"/>
                  <a:gd name="connsiteY6" fmla="*/ 276141 h 290817"/>
                  <a:gd name="connsiteX0" fmla="*/ 0 w 1161474"/>
                  <a:gd name="connsiteY0" fmla="*/ 285407 h 290817"/>
                  <a:gd name="connsiteX1" fmla="*/ 335389 w 1161474"/>
                  <a:gd name="connsiteY1" fmla="*/ 274723 h 290817"/>
                  <a:gd name="connsiteX2" fmla="*/ 632143 w 1161474"/>
                  <a:gd name="connsiteY2" fmla="*/ 229570 h 290817"/>
                  <a:gd name="connsiteX3" fmla="*/ 620185 w 1161474"/>
                  <a:gd name="connsiteY3" fmla="*/ 11254 h 290817"/>
                  <a:gd name="connsiteX4" fmla="*/ 745191 w 1161474"/>
                  <a:gd name="connsiteY4" fmla="*/ 36640 h 290817"/>
                  <a:gd name="connsiteX5" fmla="*/ 927360 w 1161474"/>
                  <a:gd name="connsiteY5" fmla="*/ 271672 h 290817"/>
                  <a:gd name="connsiteX6" fmla="*/ 1161474 w 1161474"/>
                  <a:gd name="connsiteY6" fmla="*/ 276141 h 290817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84362 h 289772"/>
                  <a:gd name="connsiteX1" fmla="*/ 335389 w 1161474"/>
                  <a:gd name="connsiteY1" fmla="*/ 273678 h 289772"/>
                  <a:gd name="connsiteX2" fmla="*/ 632143 w 1161474"/>
                  <a:gd name="connsiteY2" fmla="*/ 228525 h 289772"/>
                  <a:gd name="connsiteX3" fmla="*/ 620185 w 1161474"/>
                  <a:gd name="connsiteY3" fmla="*/ 10209 h 289772"/>
                  <a:gd name="connsiteX4" fmla="*/ 745191 w 1161474"/>
                  <a:gd name="connsiteY4" fmla="*/ 35595 h 289772"/>
                  <a:gd name="connsiteX5" fmla="*/ 927360 w 1161474"/>
                  <a:gd name="connsiteY5" fmla="*/ 270627 h 289772"/>
                  <a:gd name="connsiteX6" fmla="*/ 1161474 w 1161474"/>
                  <a:gd name="connsiteY6" fmla="*/ 275096 h 289772"/>
                  <a:gd name="connsiteX0" fmla="*/ 0 w 1161474"/>
                  <a:gd name="connsiteY0" fmla="*/ 274153 h 279563"/>
                  <a:gd name="connsiteX1" fmla="*/ 335389 w 1161474"/>
                  <a:gd name="connsiteY1" fmla="*/ 263469 h 279563"/>
                  <a:gd name="connsiteX2" fmla="*/ 632143 w 1161474"/>
                  <a:gd name="connsiteY2" fmla="*/ 218316 h 279563"/>
                  <a:gd name="connsiteX3" fmla="*/ 620185 w 1161474"/>
                  <a:gd name="connsiteY3" fmla="*/ 0 h 279563"/>
                  <a:gd name="connsiteX4" fmla="*/ 745191 w 1161474"/>
                  <a:gd name="connsiteY4" fmla="*/ 25386 h 279563"/>
                  <a:gd name="connsiteX5" fmla="*/ 927360 w 1161474"/>
                  <a:gd name="connsiteY5" fmla="*/ 260418 h 279563"/>
                  <a:gd name="connsiteX6" fmla="*/ 1161474 w 1161474"/>
                  <a:gd name="connsiteY6" fmla="*/ 264887 h 279563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20185 w 1161474"/>
                  <a:gd name="connsiteY3" fmla="*/ 0 h 274739"/>
                  <a:gd name="connsiteX4" fmla="*/ 745191 w 1161474"/>
                  <a:gd name="connsiteY4" fmla="*/ 25386 h 274739"/>
                  <a:gd name="connsiteX5" fmla="*/ 801716 w 1161474"/>
                  <a:gd name="connsiteY5" fmla="*/ 91063 h 274739"/>
                  <a:gd name="connsiteX6" fmla="*/ 927360 w 1161474"/>
                  <a:gd name="connsiteY6" fmla="*/ 260418 h 274739"/>
                  <a:gd name="connsiteX7" fmla="*/ 1161474 w 1161474"/>
                  <a:gd name="connsiteY7" fmla="*/ 264887 h 274739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20185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97907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8112 h 278698"/>
                  <a:gd name="connsiteX1" fmla="*/ 335389 w 1161474"/>
                  <a:gd name="connsiteY1" fmla="*/ 267428 h 278698"/>
                  <a:gd name="connsiteX2" fmla="*/ 632143 w 1161474"/>
                  <a:gd name="connsiteY2" fmla="*/ 222275 h 278698"/>
                  <a:gd name="connsiteX3" fmla="*/ 697907 w 1161474"/>
                  <a:gd name="connsiteY3" fmla="*/ 3959 h 278698"/>
                  <a:gd name="connsiteX4" fmla="*/ 801716 w 1161474"/>
                  <a:gd name="connsiteY4" fmla="*/ 95022 h 278698"/>
                  <a:gd name="connsiteX5" fmla="*/ 927360 w 1161474"/>
                  <a:gd name="connsiteY5" fmla="*/ 264377 h 278698"/>
                  <a:gd name="connsiteX6" fmla="*/ 1161474 w 1161474"/>
                  <a:gd name="connsiteY6" fmla="*/ 268846 h 278698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801716 w 1161474"/>
                  <a:gd name="connsiteY4" fmla="*/ 91063 h 274739"/>
                  <a:gd name="connsiteX5" fmla="*/ 927360 w 1161474"/>
                  <a:gd name="connsiteY5" fmla="*/ 260418 h 274739"/>
                  <a:gd name="connsiteX6" fmla="*/ 1161474 w 1161474"/>
                  <a:gd name="connsiteY6" fmla="*/ 264887 h 274739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801716 w 1161474"/>
                  <a:gd name="connsiteY4" fmla="*/ 91063 h 274739"/>
                  <a:gd name="connsiteX5" fmla="*/ 927360 w 1161474"/>
                  <a:gd name="connsiteY5" fmla="*/ 260418 h 274739"/>
                  <a:gd name="connsiteX6" fmla="*/ 1161474 w 1161474"/>
                  <a:gd name="connsiteY6" fmla="*/ 264887 h 274739"/>
                  <a:gd name="connsiteX0" fmla="*/ 0 w 1161474"/>
                  <a:gd name="connsiteY0" fmla="*/ 274153 h 274739"/>
                  <a:gd name="connsiteX1" fmla="*/ 335389 w 1161474"/>
                  <a:gd name="connsiteY1" fmla="*/ 263469 h 274739"/>
                  <a:gd name="connsiteX2" fmla="*/ 632143 w 1161474"/>
                  <a:gd name="connsiteY2" fmla="*/ 218316 h 274739"/>
                  <a:gd name="connsiteX3" fmla="*/ 697907 w 1161474"/>
                  <a:gd name="connsiteY3" fmla="*/ 0 h 274739"/>
                  <a:gd name="connsiteX4" fmla="*/ 927360 w 1161474"/>
                  <a:gd name="connsiteY4" fmla="*/ 260418 h 274739"/>
                  <a:gd name="connsiteX5" fmla="*/ 1161474 w 1161474"/>
                  <a:gd name="connsiteY5" fmla="*/ 264887 h 274739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927360 w 1161474"/>
                  <a:gd name="connsiteY4" fmla="*/ 260418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913227 w 1161474"/>
                  <a:gd name="connsiteY4" fmla="*/ 240919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335389 w 1161474"/>
                  <a:gd name="connsiteY1" fmla="*/ 263469 h 274153"/>
                  <a:gd name="connsiteX2" fmla="*/ 632143 w 1161474"/>
                  <a:gd name="connsiteY2" fmla="*/ 218316 h 274153"/>
                  <a:gd name="connsiteX3" fmla="*/ 697907 w 1161474"/>
                  <a:gd name="connsiteY3" fmla="*/ 0 h 274153"/>
                  <a:gd name="connsiteX4" fmla="*/ 821376 w 1161474"/>
                  <a:gd name="connsiteY4" fmla="*/ 236814 h 274153"/>
                  <a:gd name="connsiteX5" fmla="*/ 1161474 w 1161474"/>
                  <a:gd name="connsiteY5" fmla="*/ 264887 h 274153"/>
                  <a:gd name="connsiteX0" fmla="*/ 0 w 1161474"/>
                  <a:gd name="connsiteY0" fmla="*/ 274153 h 274153"/>
                  <a:gd name="connsiteX1" fmla="*/ 632143 w 1161474"/>
                  <a:gd name="connsiteY1" fmla="*/ 218316 h 274153"/>
                  <a:gd name="connsiteX2" fmla="*/ 697907 w 1161474"/>
                  <a:gd name="connsiteY2" fmla="*/ 0 h 274153"/>
                  <a:gd name="connsiteX3" fmla="*/ 821376 w 1161474"/>
                  <a:gd name="connsiteY3" fmla="*/ 236814 h 274153"/>
                  <a:gd name="connsiteX4" fmla="*/ 1161474 w 1161474"/>
                  <a:gd name="connsiteY4" fmla="*/ 264887 h 274153"/>
                  <a:gd name="connsiteX0" fmla="*/ 0 w 1161474"/>
                  <a:gd name="connsiteY0" fmla="*/ 260812 h 264925"/>
                  <a:gd name="connsiteX1" fmla="*/ 632143 w 1161474"/>
                  <a:gd name="connsiteY1" fmla="*/ 218316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632143 w 1161474"/>
                  <a:gd name="connsiteY1" fmla="*/ 218316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504965 w 1161474"/>
                  <a:gd name="connsiteY1" fmla="*/ 225499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4925"/>
                  <a:gd name="connsiteX1" fmla="*/ 504965 w 1161474"/>
                  <a:gd name="connsiteY1" fmla="*/ 225499 h 264925"/>
                  <a:gd name="connsiteX2" fmla="*/ 697907 w 1161474"/>
                  <a:gd name="connsiteY2" fmla="*/ 0 h 264925"/>
                  <a:gd name="connsiteX3" fmla="*/ 821376 w 1161474"/>
                  <a:gd name="connsiteY3" fmla="*/ 236814 h 264925"/>
                  <a:gd name="connsiteX4" fmla="*/ 1161474 w 1161474"/>
                  <a:gd name="connsiteY4" fmla="*/ 264887 h 264925"/>
                  <a:gd name="connsiteX0" fmla="*/ 0 w 1161474"/>
                  <a:gd name="connsiteY0" fmla="*/ 260812 h 268023"/>
                  <a:gd name="connsiteX1" fmla="*/ 504965 w 1161474"/>
                  <a:gd name="connsiteY1" fmla="*/ 225499 h 268023"/>
                  <a:gd name="connsiteX2" fmla="*/ 733234 w 1161474"/>
                  <a:gd name="connsiteY2" fmla="*/ 0 h 268023"/>
                  <a:gd name="connsiteX3" fmla="*/ 821376 w 1161474"/>
                  <a:gd name="connsiteY3" fmla="*/ 236814 h 268023"/>
                  <a:gd name="connsiteX4" fmla="*/ 1161474 w 1161474"/>
                  <a:gd name="connsiteY4" fmla="*/ 264887 h 268023"/>
                  <a:gd name="connsiteX0" fmla="*/ 0 w 1161474"/>
                  <a:gd name="connsiteY0" fmla="*/ 260812 h 268023"/>
                  <a:gd name="connsiteX1" fmla="*/ 504965 w 1161474"/>
                  <a:gd name="connsiteY1" fmla="*/ 225499 h 268023"/>
                  <a:gd name="connsiteX2" fmla="*/ 733234 w 1161474"/>
                  <a:gd name="connsiteY2" fmla="*/ 0 h 268023"/>
                  <a:gd name="connsiteX3" fmla="*/ 821376 w 1161474"/>
                  <a:gd name="connsiteY3" fmla="*/ 236814 h 268023"/>
                  <a:gd name="connsiteX4" fmla="*/ 1161474 w 1161474"/>
                  <a:gd name="connsiteY4" fmla="*/ 264887 h 268023"/>
                  <a:gd name="connsiteX0" fmla="*/ 0 w 1161474"/>
                  <a:gd name="connsiteY0" fmla="*/ 260812 h 264959"/>
                  <a:gd name="connsiteX1" fmla="*/ 504965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504965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807246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59"/>
                  <a:gd name="connsiteX1" fmla="*/ 469638 w 1161474"/>
                  <a:gd name="connsiteY1" fmla="*/ 225499 h 264959"/>
                  <a:gd name="connsiteX2" fmla="*/ 733234 w 1161474"/>
                  <a:gd name="connsiteY2" fmla="*/ 0 h 264959"/>
                  <a:gd name="connsiteX3" fmla="*/ 771917 w 1161474"/>
                  <a:gd name="connsiteY3" fmla="*/ 218342 h 264959"/>
                  <a:gd name="connsiteX4" fmla="*/ 1161474 w 1161474"/>
                  <a:gd name="connsiteY4" fmla="*/ 264887 h 264959"/>
                  <a:gd name="connsiteX0" fmla="*/ 0 w 1161474"/>
                  <a:gd name="connsiteY0" fmla="*/ 260812 h 264902"/>
                  <a:gd name="connsiteX1" fmla="*/ 469638 w 1161474"/>
                  <a:gd name="connsiteY1" fmla="*/ 225499 h 264902"/>
                  <a:gd name="connsiteX2" fmla="*/ 733234 w 1161474"/>
                  <a:gd name="connsiteY2" fmla="*/ 0 h 264902"/>
                  <a:gd name="connsiteX3" fmla="*/ 771917 w 1161474"/>
                  <a:gd name="connsiteY3" fmla="*/ 218342 h 264902"/>
                  <a:gd name="connsiteX4" fmla="*/ 1161474 w 1161474"/>
                  <a:gd name="connsiteY4" fmla="*/ 264887 h 264902"/>
                  <a:gd name="connsiteX0" fmla="*/ 0 w 1161474"/>
                  <a:gd name="connsiteY0" fmla="*/ 260812 h 264917"/>
                  <a:gd name="connsiteX1" fmla="*/ 469638 w 1161474"/>
                  <a:gd name="connsiteY1" fmla="*/ 225499 h 264917"/>
                  <a:gd name="connsiteX2" fmla="*/ 733234 w 1161474"/>
                  <a:gd name="connsiteY2" fmla="*/ 0 h 264917"/>
                  <a:gd name="connsiteX3" fmla="*/ 764852 w 1161474"/>
                  <a:gd name="connsiteY3" fmla="*/ 229630 h 264917"/>
                  <a:gd name="connsiteX4" fmla="*/ 1161474 w 1161474"/>
                  <a:gd name="connsiteY4" fmla="*/ 264887 h 264917"/>
                  <a:gd name="connsiteX0" fmla="*/ 0 w 1154406"/>
                  <a:gd name="connsiteY0" fmla="*/ 260812 h 261931"/>
                  <a:gd name="connsiteX1" fmla="*/ 469638 w 1154406"/>
                  <a:gd name="connsiteY1" fmla="*/ 225499 h 261931"/>
                  <a:gd name="connsiteX2" fmla="*/ 733234 w 1154406"/>
                  <a:gd name="connsiteY2" fmla="*/ 0 h 261931"/>
                  <a:gd name="connsiteX3" fmla="*/ 764852 w 1154406"/>
                  <a:gd name="connsiteY3" fmla="*/ 229630 h 261931"/>
                  <a:gd name="connsiteX4" fmla="*/ 1154406 w 1154406"/>
                  <a:gd name="connsiteY4" fmla="*/ 259756 h 261931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50719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78981 w 1154406"/>
                  <a:gd name="connsiteY3" fmla="*/ 217315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3186"/>
                  <a:gd name="connsiteX1" fmla="*/ 469638 w 1154406"/>
                  <a:gd name="connsiteY1" fmla="*/ 225499 h 263186"/>
                  <a:gd name="connsiteX2" fmla="*/ 733234 w 1154406"/>
                  <a:gd name="connsiteY2" fmla="*/ 0 h 263186"/>
                  <a:gd name="connsiteX3" fmla="*/ 793114 w 1154406"/>
                  <a:gd name="connsiteY3" fmla="*/ 234761 h 263186"/>
                  <a:gd name="connsiteX4" fmla="*/ 1154406 w 1154406"/>
                  <a:gd name="connsiteY4" fmla="*/ 259756 h 263186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34761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51180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793114 w 1154406"/>
                  <a:gd name="connsiteY3" fmla="*/ 251180 h 260812"/>
                  <a:gd name="connsiteX4" fmla="*/ 1154406 w 1154406"/>
                  <a:gd name="connsiteY4" fmla="*/ 259756 h 260812"/>
                  <a:gd name="connsiteX0" fmla="*/ 0 w 1154406"/>
                  <a:gd name="connsiteY0" fmla="*/ 260812 h 260812"/>
                  <a:gd name="connsiteX1" fmla="*/ 469638 w 1154406"/>
                  <a:gd name="connsiteY1" fmla="*/ 225499 h 260812"/>
                  <a:gd name="connsiteX2" fmla="*/ 733234 w 1154406"/>
                  <a:gd name="connsiteY2" fmla="*/ 0 h 260812"/>
                  <a:gd name="connsiteX3" fmla="*/ 863768 w 1154406"/>
                  <a:gd name="connsiteY3" fmla="*/ 256311 h 260812"/>
                  <a:gd name="connsiteX4" fmla="*/ 1154406 w 1154406"/>
                  <a:gd name="connsiteY4" fmla="*/ 259756 h 260812"/>
                  <a:gd name="connsiteX0" fmla="*/ 0 w 1048422"/>
                  <a:gd name="connsiteY0" fmla="*/ 260812 h 260812"/>
                  <a:gd name="connsiteX1" fmla="*/ 469638 w 1048422"/>
                  <a:gd name="connsiteY1" fmla="*/ 225499 h 260812"/>
                  <a:gd name="connsiteX2" fmla="*/ 733234 w 1048422"/>
                  <a:gd name="connsiteY2" fmla="*/ 0 h 260812"/>
                  <a:gd name="connsiteX3" fmla="*/ 863768 w 1048422"/>
                  <a:gd name="connsiteY3" fmla="*/ 256311 h 260812"/>
                  <a:gd name="connsiteX4" fmla="*/ 1048422 w 1048422"/>
                  <a:gd name="connsiteY4" fmla="*/ 256678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60812 h 260812"/>
                  <a:gd name="connsiteX1" fmla="*/ 469638 w 1203862"/>
                  <a:gd name="connsiteY1" fmla="*/ 225499 h 260812"/>
                  <a:gd name="connsiteX2" fmla="*/ 733234 w 1203862"/>
                  <a:gd name="connsiteY2" fmla="*/ 0 h 260812"/>
                  <a:gd name="connsiteX3" fmla="*/ 863768 w 1203862"/>
                  <a:gd name="connsiteY3" fmla="*/ 256311 h 260812"/>
                  <a:gd name="connsiteX4" fmla="*/ 1203862 w 1203862"/>
                  <a:gd name="connsiteY4" fmla="*/ 257704 h 260812"/>
                  <a:gd name="connsiteX0" fmla="*/ 0 w 1203862"/>
                  <a:gd name="connsiteY0" fmla="*/ 259786 h 259786"/>
                  <a:gd name="connsiteX1" fmla="*/ 469638 w 1203862"/>
                  <a:gd name="connsiteY1" fmla="*/ 224473 h 259786"/>
                  <a:gd name="connsiteX2" fmla="*/ 789758 w 1203862"/>
                  <a:gd name="connsiteY2" fmla="*/ 0 h 259786"/>
                  <a:gd name="connsiteX3" fmla="*/ 863768 w 1203862"/>
                  <a:gd name="connsiteY3" fmla="*/ 255285 h 259786"/>
                  <a:gd name="connsiteX4" fmla="*/ 1203862 w 1203862"/>
                  <a:gd name="connsiteY4" fmla="*/ 256678 h 259786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69638 w 1203862"/>
                  <a:gd name="connsiteY1" fmla="*/ 226526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83770 w 1203862"/>
                  <a:gd name="connsiteY1" fmla="*/ 204975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483770 w 1203862"/>
                  <a:gd name="connsiteY1" fmla="*/ 204975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632148 w 1203862"/>
                  <a:gd name="connsiteY1" fmla="*/ 206001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1203862"/>
                  <a:gd name="connsiteY0" fmla="*/ 261839 h 261839"/>
                  <a:gd name="connsiteX1" fmla="*/ 674540 w 1203862"/>
                  <a:gd name="connsiteY1" fmla="*/ 206001 h 261839"/>
                  <a:gd name="connsiteX2" fmla="*/ 832149 w 1203862"/>
                  <a:gd name="connsiteY2" fmla="*/ 0 h 261839"/>
                  <a:gd name="connsiteX3" fmla="*/ 863768 w 1203862"/>
                  <a:gd name="connsiteY3" fmla="*/ 257338 h 261839"/>
                  <a:gd name="connsiteX4" fmla="*/ 1203862 w 1203862"/>
                  <a:gd name="connsiteY4" fmla="*/ 258731 h 261839"/>
                  <a:gd name="connsiteX0" fmla="*/ 0 w 963636"/>
                  <a:gd name="connsiteY0" fmla="*/ 260813 h 260813"/>
                  <a:gd name="connsiteX1" fmla="*/ 434314 w 963636"/>
                  <a:gd name="connsiteY1" fmla="*/ 206001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75048"/>
                  <a:gd name="connsiteX1" fmla="*/ 504968 w 963636"/>
                  <a:gd name="connsiteY1" fmla="*/ 255260 h 275048"/>
                  <a:gd name="connsiteX2" fmla="*/ 591923 w 963636"/>
                  <a:gd name="connsiteY2" fmla="*/ 0 h 275048"/>
                  <a:gd name="connsiteX3" fmla="*/ 623542 w 963636"/>
                  <a:gd name="connsiteY3" fmla="*/ 257338 h 275048"/>
                  <a:gd name="connsiteX4" fmla="*/ 963636 w 963636"/>
                  <a:gd name="connsiteY4" fmla="*/ 258731 h 275048"/>
                  <a:gd name="connsiteX0" fmla="*/ 0 w 963636"/>
                  <a:gd name="connsiteY0" fmla="*/ 260813 h 275048"/>
                  <a:gd name="connsiteX1" fmla="*/ 504968 w 963636"/>
                  <a:gd name="connsiteY1" fmla="*/ 255260 h 275048"/>
                  <a:gd name="connsiteX2" fmla="*/ 591923 w 963636"/>
                  <a:gd name="connsiteY2" fmla="*/ 0 h 275048"/>
                  <a:gd name="connsiteX3" fmla="*/ 623542 w 963636"/>
                  <a:gd name="connsiteY3" fmla="*/ 257338 h 275048"/>
                  <a:gd name="connsiteX4" fmla="*/ 963636 w 963636"/>
                  <a:gd name="connsiteY4" fmla="*/ 258731 h 275048"/>
                  <a:gd name="connsiteX0" fmla="*/ 0 w 963636"/>
                  <a:gd name="connsiteY0" fmla="*/ 260813 h 260813"/>
                  <a:gd name="connsiteX1" fmla="*/ 504968 w 963636"/>
                  <a:gd name="connsiteY1" fmla="*/ 255260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963636"/>
                  <a:gd name="connsiteY0" fmla="*/ 260813 h 260813"/>
                  <a:gd name="connsiteX1" fmla="*/ 519097 w 963636"/>
                  <a:gd name="connsiteY1" fmla="*/ 259365 h 260813"/>
                  <a:gd name="connsiteX2" fmla="*/ 591923 w 963636"/>
                  <a:gd name="connsiteY2" fmla="*/ 0 h 260813"/>
                  <a:gd name="connsiteX3" fmla="*/ 623542 w 963636"/>
                  <a:gd name="connsiteY3" fmla="*/ 257338 h 260813"/>
                  <a:gd name="connsiteX4" fmla="*/ 963636 w 963636"/>
                  <a:gd name="connsiteY4" fmla="*/ 258731 h 260813"/>
                  <a:gd name="connsiteX0" fmla="*/ 0 w 681015"/>
                  <a:gd name="connsiteY0" fmla="*/ 261839 h 261839"/>
                  <a:gd name="connsiteX1" fmla="*/ 236476 w 681015"/>
                  <a:gd name="connsiteY1" fmla="*/ 259365 h 261839"/>
                  <a:gd name="connsiteX2" fmla="*/ 309302 w 681015"/>
                  <a:gd name="connsiteY2" fmla="*/ 0 h 261839"/>
                  <a:gd name="connsiteX3" fmla="*/ 340921 w 681015"/>
                  <a:gd name="connsiteY3" fmla="*/ 257338 h 261839"/>
                  <a:gd name="connsiteX4" fmla="*/ 681015 w 681015"/>
                  <a:gd name="connsiteY4" fmla="*/ 258731 h 261839"/>
                  <a:gd name="connsiteX0" fmla="*/ 0 w 659818"/>
                  <a:gd name="connsiteY0" fmla="*/ 257734 h 259365"/>
                  <a:gd name="connsiteX1" fmla="*/ 215279 w 659818"/>
                  <a:gd name="connsiteY1" fmla="*/ 259365 h 259365"/>
                  <a:gd name="connsiteX2" fmla="*/ 288105 w 659818"/>
                  <a:gd name="connsiteY2" fmla="*/ 0 h 259365"/>
                  <a:gd name="connsiteX3" fmla="*/ 319724 w 659818"/>
                  <a:gd name="connsiteY3" fmla="*/ 257338 h 259365"/>
                  <a:gd name="connsiteX4" fmla="*/ 659818 w 659818"/>
                  <a:gd name="connsiteY4" fmla="*/ 258731 h 259365"/>
                  <a:gd name="connsiteX0" fmla="*/ 0 w 659818"/>
                  <a:gd name="connsiteY0" fmla="*/ 257734 h 258731"/>
                  <a:gd name="connsiteX1" fmla="*/ 208214 w 659818"/>
                  <a:gd name="connsiteY1" fmla="*/ 258339 h 258731"/>
                  <a:gd name="connsiteX2" fmla="*/ 288105 w 659818"/>
                  <a:gd name="connsiteY2" fmla="*/ 0 h 258731"/>
                  <a:gd name="connsiteX3" fmla="*/ 319724 w 659818"/>
                  <a:gd name="connsiteY3" fmla="*/ 257338 h 258731"/>
                  <a:gd name="connsiteX4" fmla="*/ 659818 w 659818"/>
                  <a:gd name="connsiteY4" fmla="*/ 258731 h 258731"/>
                  <a:gd name="connsiteX0" fmla="*/ 0 w 511442"/>
                  <a:gd name="connsiteY0" fmla="*/ 257734 h 258339"/>
                  <a:gd name="connsiteX1" fmla="*/ 208214 w 511442"/>
                  <a:gd name="connsiteY1" fmla="*/ 258339 h 258339"/>
                  <a:gd name="connsiteX2" fmla="*/ 288105 w 511442"/>
                  <a:gd name="connsiteY2" fmla="*/ 0 h 258339"/>
                  <a:gd name="connsiteX3" fmla="*/ 319724 w 511442"/>
                  <a:gd name="connsiteY3" fmla="*/ 257338 h 258339"/>
                  <a:gd name="connsiteX4" fmla="*/ 511442 w 511442"/>
                  <a:gd name="connsiteY4" fmla="*/ 257704 h 258339"/>
                  <a:gd name="connsiteX0" fmla="*/ 0 w 511442"/>
                  <a:gd name="connsiteY0" fmla="*/ 257734 h 257734"/>
                  <a:gd name="connsiteX1" fmla="*/ 208214 w 511442"/>
                  <a:gd name="connsiteY1" fmla="*/ 256286 h 257734"/>
                  <a:gd name="connsiteX2" fmla="*/ 288105 w 511442"/>
                  <a:gd name="connsiteY2" fmla="*/ 0 h 257734"/>
                  <a:gd name="connsiteX3" fmla="*/ 319724 w 511442"/>
                  <a:gd name="connsiteY3" fmla="*/ 257338 h 257734"/>
                  <a:gd name="connsiteX4" fmla="*/ 511442 w 511442"/>
                  <a:gd name="connsiteY4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5531 h 257734"/>
                  <a:gd name="connsiteX2" fmla="*/ 208214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08214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23927 w 511442"/>
                  <a:gd name="connsiteY1" fmla="*/ 257583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511442"/>
                  <a:gd name="connsiteY0" fmla="*/ 257734 h 257734"/>
                  <a:gd name="connsiteX1" fmla="*/ 66319 w 511442"/>
                  <a:gd name="connsiteY1" fmla="*/ 256557 h 257734"/>
                  <a:gd name="connsiteX2" fmla="*/ 243541 w 511442"/>
                  <a:gd name="connsiteY2" fmla="*/ 256286 h 257734"/>
                  <a:gd name="connsiteX3" fmla="*/ 288105 w 511442"/>
                  <a:gd name="connsiteY3" fmla="*/ 0 h 257734"/>
                  <a:gd name="connsiteX4" fmla="*/ 319724 w 511442"/>
                  <a:gd name="connsiteY4" fmla="*/ 257338 h 257734"/>
                  <a:gd name="connsiteX5" fmla="*/ 511442 w 511442"/>
                  <a:gd name="connsiteY5" fmla="*/ 257704 h 257734"/>
                  <a:gd name="connsiteX0" fmla="*/ 0 w 445123"/>
                  <a:gd name="connsiteY0" fmla="*/ 256557 h 257704"/>
                  <a:gd name="connsiteX1" fmla="*/ 177222 w 445123"/>
                  <a:gd name="connsiteY1" fmla="*/ 256286 h 257704"/>
                  <a:gd name="connsiteX2" fmla="*/ 221786 w 445123"/>
                  <a:gd name="connsiteY2" fmla="*/ 0 h 257704"/>
                  <a:gd name="connsiteX3" fmla="*/ 253405 w 445123"/>
                  <a:gd name="connsiteY3" fmla="*/ 257338 h 257704"/>
                  <a:gd name="connsiteX4" fmla="*/ 445123 w 445123"/>
                  <a:gd name="connsiteY4" fmla="*/ 257704 h 257704"/>
                  <a:gd name="connsiteX0" fmla="*/ 0 w 445123"/>
                  <a:gd name="connsiteY0" fmla="*/ 256557 h 257704"/>
                  <a:gd name="connsiteX1" fmla="*/ 177222 w 445123"/>
                  <a:gd name="connsiteY1" fmla="*/ 256286 h 257704"/>
                  <a:gd name="connsiteX2" fmla="*/ 221786 w 445123"/>
                  <a:gd name="connsiteY2" fmla="*/ 0 h 257704"/>
                  <a:gd name="connsiteX3" fmla="*/ 253405 w 445123"/>
                  <a:gd name="connsiteY3" fmla="*/ 257338 h 257704"/>
                  <a:gd name="connsiteX4" fmla="*/ 445123 w 445123"/>
                  <a:gd name="connsiteY4" fmla="*/ 257704 h 257704"/>
                  <a:gd name="connsiteX0" fmla="*/ 0 w 445123"/>
                  <a:gd name="connsiteY0" fmla="*/ 145724 h 146871"/>
                  <a:gd name="connsiteX1" fmla="*/ 177222 w 445123"/>
                  <a:gd name="connsiteY1" fmla="*/ 145453 h 146871"/>
                  <a:gd name="connsiteX2" fmla="*/ 214721 w 445123"/>
                  <a:gd name="connsiteY2" fmla="*/ 0 h 146871"/>
                  <a:gd name="connsiteX3" fmla="*/ 253405 w 445123"/>
                  <a:gd name="connsiteY3" fmla="*/ 146505 h 146871"/>
                  <a:gd name="connsiteX4" fmla="*/ 445123 w 445123"/>
                  <a:gd name="connsiteY4" fmla="*/ 146871 h 146871"/>
                  <a:gd name="connsiteX0" fmla="*/ 0 w 445123"/>
                  <a:gd name="connsiteY0" fmla="*/ 145724 h 146871"/>
                  <a:gd name="connsiteX1" fmla="*/ 177222 w 445123"/>
                  <a:gd name="connsiteY1" fmla="*/ 145453 h 146871"/>
                  <a:gd name="connsiteX2" fmla="*/ 214721 w 445123"/>
                  <a:gd name="connsiteY2" fmla="*/ 0 h 146871"/>
                  <a:gd name="connsiteX3" fmla="*/ 243383 w 445123"/>
                  <a:gd name="connsiteY3" fmla="*/ 145344 h 146871"/>
                  <a:gd name="connsiteX4" fmla="*/ 445123 w 445123"/>
                  <a:gd name="connsiteY4" fmla="*/ 146871 h 146871"/>
                  <a:gd name="connsiteX0" fmla="*/ 0 w 455144"/>
                  <a:gd name="connsiteY0" fmla="*/ 145724 h 145724"/>
                  <a:gd name="connsiteX1" fmla="*/ 177222 w 455144"/>
                  <a:gd name="connsiteY1" fmla="*/ 145453 h 145724"/>
                  <a:gd name="connsiteX2" fmla="*/ 214721 w 455144"/>
                  <a:gd name="connsiteY2" fmla="*/ 0 h 145724"/>
                  <a:gd name="connsiteX3" fmla="*/ 243383 w 455144"/>
                  <a:gd name="connsiteY3" fmla="*/ 145344 h 145724"/>
                  <a:gd name="connsiteX4" fmla="*/ 455144 w 455144"/>
                  <a:gd name="connsiteY4" fmla="*/ 145130 h 14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44" h="145724">
                    <a:moveTo>
                      <a:pt x="0" y="145724"/>
                    </a:moveTo>
                    <a:lnTo>
                      <a:pt x="177222" y="145453"/>
                    </a:lnTo>
                    <a:cubicBezTo>
                      <a:pt x="191087" y="96853"/>
                      <a:pt x="202950" y="36260"/>
                      <a:pt x="214721" y="0"/>
                    </a:cubicBezTo>
                    <a:cubicBezTo>
                      <a:pt x="228598" y="28568"/>
                      <a:pt x="222645" y="101025"/>
                      <a:pt x="243383" y="145344"/>
                    </a:cubicBezTo>
                    <a:lnTo>
                      <a:pt x="455144" y="145130"/>
                    </a:lnTo>
                  </a:path>
                </a:pathLst>
              </a:cu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1BEEEDB-87A7-4412-A9BA-EB2AEE0847C1}"/>
                  </a:ext>
                </a:extLst>
              </p:cNvPr>
              <p:cNvSpPr/>
              <p:nvPr/>
            </p:nvSpPr>
            <p:spPr>
              <a:xfrm>
                <a:off x="6834781" y="3734859"/>
                <a:ext cx="244562" cy="1556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C09B9F-D63C-4A26-A23C-04851B632707}"/>
                  </a:ext>
                </a:extLst>
              </p:cNvPr>
              <p:cNvSpPr/>
              <p:nvPr/>
            </p:nvSpPr>
            <p:spPr>
              <a:xfrm>
                <a:off x="7382688" y="3628070"/>
                <a:ext cx="413617" cy="376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9306A535-1B3A-4115-9627-326E07847853}"/>
                </a:ext>
              </a:extLst>
            </p:cNvPr>
            <p:cNvSpPr txBox="1"/>
            <p:nvPr/>
          </p:nvSpPr>
          <p:spPr>
            <a:xfrm>
              <a:off x="537564" y="2073368"/>
              <a:ext cx="603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 </a:t>
              </a:r>
              <a:r>
                <a:rPr lang="en-US" sz="1000" dirty="0" err="1"/>
                <a:t>mJ</a:t>
              </a:r>
              <a:endParaRPr lang="en-US" sz="1000" dirty="0"/>
            </a:p>
            <a:p>
              <a:r>
                <a:rPr lang="en-US" sz="1000" dirty="0"/>
                <a:t>300 fs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E0F7530-7D6B-430C-86DA-AEEAC6C001E5}"/>
                </a:ext>
              </a:extLst>
            </p:cNvPr>
            <p:cNvSpPr txBox="1"/>
            <p:nvPr/>
          </p:nvSpPr>
          <p:spPr>
            <a:xfrm>
              <a:off x="1864766" y="2265313"/>
              <a:ext cx="603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 </a:t>
              </a:r>
              <a:r>
                <a:rPr lang="en-US" sz="1000" dirty="0" err="1"/>
                <a:t>mJ</a:t>
              </a:r>
              <a:endParaRPr lang="en-US" sz="1000" dirty="0"/>
            </a:p>
            <a:p>
              <a:r>
                <a:rPr lang="en-US" sz="1000" dirty="0"/>
                <a:t>100 </a:t>
              </a:r>
              <a:r>
                <a:rPr lang="en-US" sz="1000" dirty="0" err="1"/>
                <a:t>ps</a:t>
              </a:r>
              <a:endParaRPr lang="en-US" sz="1000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3C38FD7-1DB7-45B7-B8F6-7D72C8C59D85}"/>
                </a:ext>
              </a:extLst>
            </p:cNvPr>
            <p:cNvSpPr txBox="1"/>
            <p:nvPr/>
          </p:nvSpPr>
          <p:spPr>
            <a:xfrm>
              <a:off x="3345214" y="2306238"/>
              <a:ext cx="5661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10 </a:t>
              </a:r>
              <a:r>
                <a:rPr lang="en-US" sz="1000" b="1" dirty="0" err="1"/>
                <a:t>mJ</a:t>
              </a:r>
              <a:endParaRPr lang="en-US" sz="1000" b="1" dirty="0"/>
            </a:p>
            <a:p>
              <a:r>
                <a:rPr lang="en-US" sz="1000" dirty="0"/>
                <a:t>100 </a:t>
              </a:r>
              <a:r>
                <a:rPr lang="en-US" sz="1000" dirty="0" err="1"/>
                <a:t>ps</a:t>
              </a:r>
              <a:endParaRPr lang="en-US" sz="1000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274FC1A-A597-4A25-BF98-42609FF83A07}"/>
                </a:ext>
              </a:extLst>
            </p:cNvPr>
            <p:cNvSpPr txBox="1"/>
            <p:nvPr/>
          </p:nvSpPr>
          <p:spPr>
            <a:xfrm>
              <a:off x="4541388" y="2265313"/>
              <a:ext cx="5661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14 J</a:t>
              </a:r>
            </a:p>
            <a:p>
              <a:r>
                <a:rPr lang="en-US" sz="1000" dirty="0"/>
                <a:t>100 </a:t>
              </a:r>
              <a:r>
                <a:rPr lang="en-US" sz="1000" dirty="0" err="1"/>
                <a:t>ps</a:t>
              </a:r>
              <a:endParaRPr lang="en-US" sz="1000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97E1D1F-E214-40D5-8C8A-5D3ABC2E2F6A}"/>
                </a:ext>
              </a:extLst>
            </p:cNvPr>
            <p:cNvSpPr txBox="1"/>
            <p:nvPr/>
          </p:nvSpPr>
          <p:spPr>
            <a:xfrm>
              <a:off x="6451923" y="2157513"/>
              <a:ext cx="5613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10 J</a:t>
              </a:r>
            </a:p>
            <a:p>
              <a:r>
                <a:rPr lang="en-US" sz="1000" b="1" dirty="0"/>
                <a:t>500 fs</a:t>
              </a:r>
            </a:p>
            <a:p>
              <a:r>
                <a:rPr lang="en-US" sz="1000" b="1" dirty="0">
                  <a:solidFill>
                    <a:srgbClr val="C00000"/>
                  </a:solidFill>
                </a:rPr>
                <a:t>20 TW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F1C917B-256B-4589-9BF4-D1014130A21C}"/>
                </a:ext>
              </a:extLst>
            </p:cNvPr>
            <p:cNvSpPr txBox="1"/>
            <p:nvPr/>
          </p:nvSpPr>
          <p:spPr>
            <a:xfrm>
              <a:off x="7913365" y="2165432"/>
              <a:ext cx="59663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5 J</a:t>
              </a:r>
            </a:p>
            <a:p>
              <a:r>
                <a:rPr lang="en-US" sz="1000" b="1" dirty="0"/>
                <a:t>50 fs</a:t>
              </a:r>
            </a:p>
            <a:p>
              <a:r>
                <a:rPr lang="en-US" sz="1000" b="1" dirty="0">
                  <a:solidFill>
                    <a:srgbClr val="C00000"/>
                  </a:solidFill>
                </a:rPr>
                <a:t>100TW</a:t>
              </a:r>
            </a:p>
          </p:txBody>
        </p:sp>
      </p:grpSp>
      <p:pic>
        <p:nvPicPr>
          <p:cNvPr id="148" name="Content Placeholder 5">
            <a:extLst>
              <a:ext uri="{FF2B5EF4-FFF2-40B4-BE49-F238E27FC236}">
                <a16:creationId xmlns:a16="http://schemas.microsoft.com/office/drawing/2014/main" id="{F0C85F26-8001-4068-A973-FBD89FB0F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6437"/>
          <a:stretch/>
        </p:blipFill>
        <p:spPr>
          <a:xfrm>
            <a:off x="5340" y="4194463"/>
            <a:ext cx="6093462" cy="2195226"/>
          </a:xfr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1A77CDF6-EC02-4A49-A0CA-DF72818C1AC1}"/>
              </a:ext>
            </a:extLst>
          </p:cNvPr>
          <p:cNvSpPr txBox="1"/>
          <p:nvPr/>
        </p:nvSpPr>
        <p:spPr>
          <a:xfrm>
            <a:off x="4111000" y="3962540"/>
            <a:ext cx="604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Simulations of post-compression</a:t>
            </a:r>
          </a:p>
        </p:txBody>
      </p:sp>
      <p:sp>
        <p:nvSpPr>
          <p:cNvPr id="155" name="Slide Number Placeholder 3">
            <a:extLst>
              <a:ext uri="{FF2B5EF4-FFF2-40B4-BE49-F238E27FC236}">
                <a16:creationId xmlns:a16="http://schemas.microsoft.com/office/drawing/2014/main" id="{CE9DF8FC-B8C7-4D02-8CAE-F7C40833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E585A9EA-04E4-4CAA-A139-A384E780BB05}"/>
              </a:ext>
            </a:extLst>
          </p:cNvPr>
          <p:cNvSpPr txBox="1"/>
          <p:nvPr/>
        </p:nvSpPr>
        <p:spPr>
          <a:xfrm>
            <a:off x="4204982" y="1080814"/>
            <a:ext cx="36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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4E19236-565B-6220-D52E-606BA3C9A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078"/>
          <a:stretch/>
        </p:blipFill>
        <p:spPr>
          <a:xfrm>
            <a:off x="5482314" y="4468307"/>
            <a:ext cx="6430407" cy="19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E1A4073-9984-4D87-AE3E-2467FE62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057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02198F5-964C-4E7A-8309-6735F564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110" y="1952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35E3B-60DB-4A67-83EA-C584FC675055}"/>
              </a:ext>
            </a:extLst>
          </p:cNvPr>
          <p:cNvSpPr/>
          <p:nvPr/>
        </p:nvSpPr>
        <p:spPr>
          <a:xfrm>
            <a:off x="274684" y="-72337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Path to Petawatt pulses of 2 optical cycles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BD03A64-FDE8-4A5F-9B39-2792E3CF6BCA}"/>
              </a:ext>
            </a:extLst>
          </p:cNvPr>
          <p:cNvSpPr txBox="1"/>
          <p:nvPr/>
        </p:nvSpPr>
        <p:spPr>
          <a:xfrm>
            <a:off x="488767" y="782195"/>
            <a:ext cx="906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2)</a:t>
            </a:r>
            <a:r>
              <a:rPr lang="en-US" sz="2800" dirty="0"/>
              <a:t> </a:t>
            </a:r>
            <a:r>
              <a:rPr lang="en-US" sz="2800" b="1" dirty="0"/>
              <a:t>Bigger laser amplifier might allow to reach </a:t>
            </a:r>
            <a:r>
              <a:rPr lang="en-US" sz="2800" b="1" dirty="0">
                <a:solidFill>
                  <a:srgbClr val="C00000"/>
                </a:solidFill>
              </a:rPr>
              <a:t>PW 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F18047-3AB6-12CA-F6DF-B24A47E6F734}"/>
              </a:ext>
            </a:extLst>
          </p:cNvPr>
          <p:cNvGrpSpPr/>
          <p:nvPr/>
        </p:nvGrpSpPr>
        <p:grpSpPr>
          <a:xfrm>
            <a:off x="984146" y="1736308"/>
            <a:ext cx="10801440" cy="3385383"/>
            <a:chOff x="4529416" y="4100920"/>
            <a:chExt cx="7415024" cy="2554416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99A0129-F3DB-41E1-A152-08BB6A18E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5" b="34751"/>
            <a:stretch/>
          </p:blipFill>
          <p:spPr>
            <a:xfrm>
              <a:off x="4529416" y="4100920"/>
              <a:ext cx="6718087" cy="25544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0E095C18-D9C0-455D-88B9-9BCE124EC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072" y="4962640"/>
              <a:ext cx="788455" cy="6755"/>
            </a:xfrm>
            <a:prstGeom prst="line">
              <a:avLst/>
            </a:prstGeom>
            <a:ln w="1016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1420AB21-BCB3-4ABE-9E08-5CF177B333EB}"/>
                </a:ext>
              </a:extLst>
            </p:cNvPr>
            <p:cNvSpPr txBox="1"/>
            <p:nvPr/>
          </p:nvSpPr>
          <p:spPr>
            <a:xfrm>
              <a:off x="11310933" y="507754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70 J</a:t>
              </a:r>
            </a:p>
          </p:txBody>
        </p:sp>
      </p:grpSp>
      <p:sp>
        <p:nvSpPr>
          <p:cNvPr id="155" name="Slide Number Placeholder 3">
            <a:extLst>
              <a:ext uri="{FF2B5EF4-FFF2-40B4-BE49-F238E27FC236}">
                <a16:creationId xmlns:a16="http://schemas.microsoft.com/office/drawing/2014/main" id="{CE9DF8FC-B8C7-4D02-8CAE-F7C40833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8447" y="5600854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F307924-FB11-49B5-91DC-53D116E63460}"/>
              </a:ext>
            </a:extLst>
          </p:cNvPr>
          <p:cNvSpPr txBox="1"/>
          <p:nvPr/>
        </p:nvSpPr>
        <p:spPr>
          <a:xfrm>
            <a:off x="1288946" y="5449492"/>
            <a:ext cx="5754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8-meter CO</a:t>
            </a:r>
            <a:r>
              <a:rPr lang="en-US" sz="1600" b="1" baseline="-25000" dirty="0"/>
              <a:t>2</a:t>
            </a:r>
            <a:r>
              <a:rPr lang="en-US" sz="1600" b="1" dirty="0"/>
              <a:t> laser amplifier at BNL for future upgrades</a:t>
            </a:r>
          </a:p>
        </p:txBody>
      </p:sp>
    </p:spTree>
    <p:extLst>
      <p:ext uri="{BB962C8B-B14F-4D97-AF65-F5344CB8AC3E}">
        <p14:creationId xmlns:p14="http://schemas.microsoft.com/office/powerpoint/2010/main" val="3313869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80668-A568-A585-7837-8DB208F4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D1EE9198-C2E1-77A7-85AB-88258C92F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2339" r="1627" b="1151"/>
          <a:stretch/>
        </p:blipFill>
        <p:spPr>
          <a:xfrm>
            <a:off x="1695407" y="206842"/>
            <a:ext cx="9039751" cy="6651158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98B8C0-378B-3861-142F-4D8E09A28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4AFB7"/>
              </a:clrFrom>
              <a:clrTo>
                <a:srgbClr val="A4AFB7">
                  <a:alpha val="0"/>
                </a:srgbClr>
              </a:clrTo>
            </a:clrChange>
          </a:blip>
          <a:srcRect l="46592" t="4042" r="13591" b="86193"/>
          <a:stretch/>
        </p:blipFill>
        <p:spPr>
          <a:xfrm rot="20115296">
            <a:off x="5632628" y="637096"/>
            <a:ext cx="2961633" cy="43065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A437B-EDE6-6E0D-5B93-47BFB4E4D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4AFB7"/>
              </a:clrFrom>
              <a:clrTo>
                <a:srgbClr val="A4AFB7">
                  <a:alpha val="0"/>
                </a:srgbClr>
              </a:clrTo>
            </a:clrChange>
          </a:blip>
          <a:srcRect l="79717" t="15457" r="14003" b="76630"/>
          <a:stretch/>
        </p:blipFill>
        <p:spPr>
          <a:xfrm rot="19030456">
            <a:off x="8209052" y="391190"/>
            <a:ext cx="467098" cy="348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C137A-17DA-C16A-9EBD-D607C6339006}"/>
              </a:ext>
            </a:extLst>
          </p:cNvPr>
          <p:cNvSpPr/>
          <p:nvPr/>
        </p:nvSpPr>
        <p:spPr>
          <a:xfrm>
            <a:off x="301022" y="58931"/>
            <a:ext cx="7313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/>
              <a:t>Ongoing LWIR Beam Transport Upgrade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40FAC9-7369-65EB-4B85-1D6357CB9ACC}"/>
              </a:ext>
            </a:extLst>
          </p:cNvPr>
          <p:cNvSpPr/>
          <p:nvPr/>
        </p:nvSpPr>
        <p:spPr>
          <a:xfrm rot="20312103">
            <a:off x="5600848" y="595473"/>
            <a:ext cx="3047747" cy="6082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68208-7232-0835-8F88-C51E6547E000}"/>
              </a:ext>
            </a:extLst>
          </p:cNvPr>
          <p:cNvSpPr txBox="1"/>
          <p:nvPr/>
        </p:nvSpPr>
        <p:spPr>
          <a:xfrm rot="20288454">
            <a:off x="5602251" y="382394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Future upgrade to BL2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0669A-0BCE-CD49-C0BF-654A39D322A1}"/>
              </a:ext>
            </a:extLst>
          </p:cNvPr>
          <p:cNvSpPr txBox="1"/>
          <p:nvPr/>
        </p:nvSpPr>
        <p:spPr>
          <a:xfrm>
            <a:off x="10742007" y="1984340"/>
            <a:ext cx="145424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Ion </a:t>
            </a:r>
          </a:p>
          <a:p>
            <a:r>
              <a:rPr lang="en-US" dirty="0">
                <a:solidFill>
                  <a:srgbClr val="C00000"/>
                </a:solidFill>
              </a:rPr>
              <a:t>Acceleration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489D2-B2A3-06AF-4212-5943F1BD7D96}"/>
              </a:ext>
            </a:extLst>
          </p:cNvPr>
          <p:cNvSpPr txBox="1"/>
          <p:nvPr/>
        </p:nvSpPr>
        <p:spPr>
          <a:xfrm>
            <a:off x="5300013" y="1615008"/>
            <a:ext cx="7959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LWFA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3BBDAD-86DD-2FBB-F7F1-992327EDC936}"/>
              </a:ext>
            </a:extLst>
          </p:cNvPr>
          <p:cNvSpPr txBox="1"/>
          <p:nvPr/>
        </p:nvSpPr>
        <p:spPr>
          <a:xfrm>
            <a:off x="1695407" y="1984340"/>
            <a:ext cx="2608406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Linac Experimental Hall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with two beamlines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FC4B8-3507-FF32-581C-0FFDCF76895F}"/>
              </a:ext>
            </a:extLst>
          </p:cNvPr>
          <p:cNvSpPr txBox="1"/>
          <p:nvPr/>
        </p:nvSpPr>
        <p:spPr>
          <a:xfrm>
            <a:off x="6722083" y="5332003"/>
            <a:ext cx="206550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LWIR Laser Room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DD913-9040-CA47-2C40-F0A95B129B5B}"/>
              </a:ext>
            </a:extLst>
          </p:cNvPr>
          <p:cNvSpPr txBox="1"/>
          <p:nvPr/>
        </p:nvSpPr>
        <p:spPr>
          <a:xfrm rot="20001969">
            <a:off x="2137742" y="4405138"/>
            <a:ext cx="195014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CPA Compressor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01456-A8DF-358F-782D-761F2DD660C0}"/>
              </a:ext>
            </a:extLst>
          </p:cNvPr>
          <p:cNvSpPr txBox="1"/>
          <p:nvPr/>
        </p:nvSpPr>
        <p:spPr>
          <a:xfrm rot="20001969">
            <a:off x="6414055" y="2356238"/>
            <a:ext cx="22108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Polarization Rotator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FE9FD9-2830-630A-C518-586FA4DF9503}"/>
              </a:ext>
            </a:extLst>
          </p:cNvPr>
          <p:cNvSpPr txBox="1"/>
          <p:nvPr/>
        </p:nvSpPr>
        <p:spPr>
          <a:xfrm>
            <a:off x="7800564" y="1365426"/>
            <a:ext cx="5693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ICS</a:t>
            </a:r>
          </a:p>
        </p:txBody>
      </p:sp>
    </p:spTree>
    <p:extLst>
      <p:ext uri="{BB962C8B-B14F-4D97-AF65-F5344CB8AC3E}">
        <p14:creationId xmlns:p14="http://schemas.microsoft.com/office/powerpoint/2010/main" val="178323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32ED56-BBAE-41E2-B758-1AB1769F5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322" y="1112484"/>
            <a:ext cx="9894592" cy="5745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6EF13B-EF2D-41A5-8437-89F116686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1263" y="6326061"/>
            <a:ext cx="716065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9F8DAA-3759-4276-BBD5-382F1FF3EED1}"/>
              </a:ext>
            </a:extLst>
          </p:cNvPr>
          <p:cNvCxnSpPr>
            <a:cxnSpLocks/>
          </p:cNvCxnSpPr>
          <p:nvPr/>
        </p:nvCxnSpPr>
        <p:spPr>
          <a:xfrm flipV="1">
            <a:off x="4812632" y="5277227"/>
            <a:ext cx="431056" cy="2006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6104FA-73A9-4816-8B2C-852B7C832B66}"/>
              </a:ext>
            </a:extLst>
          </p:cNvPr>
          <p:cNvCxnSpPr>
            <a:cxnSpLocks/>
          </p:cNvCxnSpPr>
          <p:nvPr/>
        </p:nvCxnSpPr>
        <p:spPr>
          <a:xfrm>
            <a:off x="3505200" y="3058179"/>
            <a:ext cx="2060506" cy="9815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E9CB38-E676-4E96-8428-727D8D09E4FF}"/>
              </a:ext>
            </a:extLst>
          </p:cNvPr>
          <p:cNvSpPr txBox="1"/>
          <p:nvPr/>
        </p:nvSpPr>
        <p:spPr>
          <a:xfrm>
            <a:off x="8337839" y="4954062"/>
            <a:ext cx="127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Alternate location for NIR compressor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ADADB9-C146-4C62-8D79-7E1FF5142ECB}"/>
              </a:ext>
            </a:extLst>
          </p:cNvPr>
          <p:cNvCxnSpPr>
            <a:cxnSpLocks/>
          </p:cNvCxnSpPr>
          <p:nvPr/>
        </p:nvCxnSpPr>
        <p:spPr>
          <a:xfrm flipH="1" flipV="1">
            <a:off x="8348881" y="2232675"/>
            <a:ext cx="280659" cy="2669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4B517F-1363-4D93-94D6-4FFAC19BBED2}"/>
              </a:ext>
            </a:extLst>
          </p:cNvPr>
          <p:cNvSpPr txBox="1"/>
          <p:nvPr/>
        </p:nvSpPr>
        <p:spPr>
          <a:xfrm>
            <a:off x="571155" y="210948"/>
            <a:ext cx="511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NIR Vacuum Transport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E41638B-DE1A-4CA1-8B92-B518F94E84DE}"/>
              </a:ext>
            </a:extLst>
          </p:cNvPr>
          <p:cNvCxnSpPr>
            <a:cxnSpLocks/>
          </p:cNvCxnSpPr>
          <p:nvPr/>
        </p:nvCxnSpPr>
        <p:spPr>
          <a:xfrm flipH="1" flipV="1">
            <a:off x="5565706" y="2786962"/>
            <a:ext cx="235031" cy="2712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BC4635-80B4-4FAF-8A5E-C2EEFE645F69}"/>
              </a:ext>
            </a:extLst>
          </p:cNvPr>
          <p:cNvCxnSpPr>
            <a:cxnSpLocks/>
          </p:cNvCxnSpPr>
          <p:nvPr/>
        </p:nvCxnSpPr>
        <p:spPr>
          <a:xfrm flipH="1">
            <a:off x="5595296" y="2964660"/>
            <a:ext cx="1" cy="2203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CFF7EE8-6546-4676-A9B1-117E344B9601}"/>
              </a:ext>
            </a:extLst>
          </p:cNvPr>
          <p:cNvSpPr txBox="1"/>
          <p:nvPr/>
        </p:nvSpPr>
        <p:spPr>
          <a:xfrm>
            <a:off x="4667145" y="5679738"/>
            <a:ext cx="359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NIR vacuum transport runs along the floor in the laser rooms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1F8752-41FC-4A9E-AE0E-A0FA298B256A}"/>
              </a:ext>
            </a:extLst>
          </p:cNvPr>
          <p:cNvSpPr txBox="1"/>
          <p:nvPr/>
        </p:nvSpPr>
        <p:spPr>
          <a:xfrm>
            <a:off x="6245461" y="1091520"/>
            <a:ext cx="331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NIR vacuum transport runs along the ceiling in the ebeam experimental hall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CC06BD-AFB7-4931-9604-81708AA14AA2}"/>
              </a:ext>
            </a:extLst>
          </p:cNvPr>
          <p:cNvCxnSpPr>
            <a:cxnSpLocks/>
          </p:cNvCxnSpPr>
          <p:nvPr/>
        </p:nvCxnSpPr>
        <p:spPr>
          <a:xfrm flipV="1">
            <a:off x="2216905" y="6142024"/>
            <a:ext cx="438953" cy="1865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4321F8-9C5A-419F-AF7E-4CDEB5604CB7}"/>
              </a:ext>
            </a:extLst>
          </p:cNvPr>
          <p:cNvSpPr txBox="1"/>
          <p:nvPr/>
        </p:nvSpPr>
        <p:spPr>
          <a:xfrm>
            <a:off x="5331779" y="6367398"/>
            <a:ext cx="419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LWIR Components removed for clarity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272C9-0072-400D-B58E-A8CE60EB4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3245" t="6111"/>
          <a:stretch/>
        </p:blipFill>
        <p:spPr>
          <a:xfrm rot="19055274">
            <a:off x="1067301" y="1339849"/>
            <a:ext cx="2547503" cy="26885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4B192C-67F3-4BAC-A49B-44395139ADCF}"/>
              </a:ext>
            </a:extLst>
          </p:cNvPr>
          <p:cNvSpPr txBox="1"/>
          <p:nvPr/>
        </p:nvSpPr>
        <p:spPr>
          <a:xfrm>
            <a:off x="1846212" y="1242201"/>
            <a:ext cx="1400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NIR compressor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F2C19-B84D-0908-1F05-5768E8B007FD}"/>
              </a:ext>
            </a:extLst>
          </p:cNvPr>
          <p:cNvCxnSpPr>
            <a:cxnSpLocks/>
          </p:cNvCxnSpPr>
          <p:nvPr/>
        </p:nvCxnSpPr>
        <p:spPr>
          <a:xfrm flipV="1">
            <a:off x="9325685" y="4118825"/>
            <a:ext cx="402443" cy="83523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8062B5-AF6D-0745-5FE2-E59FB814E76C}"/>
              </a:ext>
            </a:extLst>
          </p:cNvPr>
          <p:cNvCxnSpPr>
            <a:cxnSpLocks/>
          </p:cNvCxnSpPr>
          <p:nvPr/>
        </p:nvCxnSpPr>
        <p:spPr>
          <a:xfrm flipV="1">
            <a:off x="7716632" y="3937516"/>
            <a:ext cx="431056" cy="2006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A7F004-6BFA-8064-5382-C597E7DAF34C}"/>
              </a:ext>
            </a:extLst>
          </p:cNvPr>
          <p:cNvCxnSpPr>
            <a:cxnSpLocks/>
          </p:cNvCxnSpPr>
          <p:nvPr/>
        </p:nvCxnSpPr>
        <p:spPr>
          <a:xfrm flipH="1">
            <a:off x="6994358" y="2286000"/>
            <a:ext cx="401053" cy="1525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F32E01-BDB8-DCE8-692F-E04013EAC25B}"/>
              </a:ext>
            </a:extLst>
          </p:cNvPr>
          <p:cNvCxnSpPr>
            <a:cxnSpLocks/>
          </p:cNvCxnSpPr>
          <p:nvPr/>
        </p:nvCxnSpPr>
        <p:spPr>
          <a:xfrm>
            <a:off x="8973574" y="3801979"/>
            <a:ext cx="215528" cy="19503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487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F756-18A6-4234-B4C7-B25181096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laser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0BD64-3158-44DF-ACCD-9D442DFD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8897"/>
            <a:ext cx="11182136" cy="5073978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Vacuum transport will deliver high quality TW beam to experiments for stronger particle acceleration.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 platform is provided to test the next stages of pulse compression (i.e. non-linear pulse compression) in the LWIR.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Polarization rotator will provide adjustable polarity from horizontal to vertical, and circular.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LWIR vacuum transport to BL2 planned.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NIR vacuum transport &amp; compressor will improve beam stability and optics lifetime.</a:t>
            </a:r>
            <a:endParaRPr lang="en-US" dirty="0"/>
          </a:p>
          <a:p>
            <a:pPr marL="914400" lvl="1" indent="-457200">
              <a:spcAft>
                <a:spcPts val="1200"/>
              </a:spcAft>
            </a:pPr>
            <a:endParaRPr lang="en-US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BC1A2-400F-4FD6-B60D-254D2C4D6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3DB31-AFD0-FDC6-0D29-898B8BF9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A9C29-1AFC-37A8-F67E-D25851C4B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10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6BCB84-671A-489A-8302-7A43A3117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74" y="0"/>
            <a:ext cx="11049000" cy="684186"/>
          </a:xfrm>
        </p:spPr>
        <p:txBody>
          <a:bodyPr>
            <a:normAutofit fontScale="90000"/>
          </a:bodyPr>
          <a:lstStyle/>
          <a:p>
            <a:r>
              <a:rPr lang="en-US" dirty="0"/>
              <a:t>UED with recently installed microscope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F821D-7957-4221-9431-A78E796A5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CABE252-45E7-4CF5-9372-5CA633C2C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b="1988"/>
          <a:stretch/>
        </p:blipFill>
        <p:spPr>
          <a:xfrm>
            <a:off x="299803" y="1432768"/>
            <a:ext cx="10167671" cy="4780655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462154-052B-4BFD-96ED-799A5F128CE1}"/>
              </a:ext>
            </a:extLst>
          </p:cNvPr>
          <p:cNvGrpSpPr/>
          <p:nvPr/>
        </p:nvGrpSpPr>
        <p:grpSpPr>
          <a:xfrm>
            <a:off x="2368446" y="2989954"/>
            <a:ext cx="6195934" cy="2001771"/>
            <a:chOff x="2368446" y="2989954"/>
            <a:chExt cx="6195934" cy="200177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A14A49-8A94-4C7D-98B8-EC7BB436D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9895" y="3934918"/>
              <a:ext cx="784485" cy="1056807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D216CC6-6BD9-48C4-AB4C-61774D936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8446" y="2989954"/>
              <a:ext cx="594612" cy="944964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CD70A-D886-4517-8C47-5EA5C4776A79}"/>
                </a:ext>
              </a:extLst>
            </p:cNvPr>
            <p:cNvSpPr txBox="1"/>
            <p:nvPr/>
          </p:nvSpPr>
          <p:spPr>
            <a:xfrm>
              <a:off x="4585740" y="3995945"/>
              <a:ext cx="1006839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UEM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4412FEC-41CA-40AC-A5EF-336AE18F52FB}"/>
                </a:ext>
              </a:extLst>
            </p:cNvPr>
            <p:cNvCxnSpPr>
              <a:cxnSpLocks/>
            </p:cNvCxnSpPr>
            <p:nvPr/>
          </p:nvCxnSpPr>
          <p:spPr>
            <a:xfrm>
              <a:off x="5498892" y="4324662"/>
              <a:ext cx="2415914" cy="40401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1165E7C-C72C-469F-8D6B-0C17F0547B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0872" y="3795264"/>
              <a:ext cx="2148592" cy="38836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F426127-5955-3570-6663-C51BCB56E1BC}"/>
              </a:ext>
            </a:extLst>
          </p:cNvPr>
          <p:cNvSpPr txBox="1">
            <a:spLocks/>
          </p:cNvSpPr>
          <p:nvPr/>
        </p:nvSpPr>
        <p:spPr>
          <a:xfrm>
            <a:off x="6179694" y="787358"/>
            <a:ext cx="5486400" cy="50992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LDRD funded project:  Demonstration of feasibility of sub-nm, picosecond electron microscope for the life sciences</a:t>
            </a:r>
          </a:p>
          <a:p>
            <a:r>
              <a:rPr lang="en-US" sz="2000" dirty="0"/>
              <a:t>Objective is to obtain tissue sample images with minimal sample degradation due to high speed, short duration pulse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7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8EC01-CB9F-EDC9-3D45-22675B96A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1048A-8CF2-4E59-C15D-62C70B48E442}"/>
              </a:ext>
            </a:extLst>
          </p:cNvPr>
          <p:cNvSpPr txBox="1"/>
          <p:nvPr/>
        </p:nvSpPr>
        <p:spPr>
          <a:xfrm>
            <a:off x="2770631" y="1471701"/>
            <a:ext cx="6183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Thank 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4FCB9B-A31A-10C1-C2B8-1C13E6C9CEAC}"/>
              </a:ext>
            </a:extLst>
          </p:cNvPr>
          <p:cNvSpPr/>
          <p:nvPr/>
        </p:nvSpPr>
        <p:spPr>
          <a:xfrm>
            <a:off x="4096512" y="6337102"/>
            <a:ext cx="404164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3DB31-AFD0-FDC6-0D29-898B8BF9C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5381648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CA9C29-1AFC-37A8-F67E-D25851C4B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0" t="19758" b="21530"/>
          <a:stretch/>
        </p:blipFill>
        <p:spPr>
          <a:xfrm>
            <a:off x="248654" y="1685700"/>
            <a:ext cx="11943346" cy="41829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98EA39-DFF2-8022-DAD9-980E78FE20EF}"/>
              </a:ext>
            </a:extLst>
          </p:cNvPr>
          <p:cNvSpPr/>
          <p:nvPr/>
        </p:nvSpPr>
        <p:spPr>
          <a:xfrm>
            <a:off x="7990592" y="3110941"/>
            <a:ext cx="3958102" cy="13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70820-751A-E31D-1D65-443F4A558563}"/>
              </a:ext>
            </a:extLst>
          </p:cNvPr>
          <p:cNvSpPr/>
          <p:nvPr/>
        </p:nvSpPr>
        <p:spPr>
          <a:xfrm>
            <a:off x="243306" y="3429000"/>
            <a:ext cx="3958102" cy="1696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7978CA-1998-7E1C-99DE-4BC854C5B813}"/>
              </a:ext>
            </a:extLst>
          </p:cNvPr>
          <p:cNvSpPr/>
          <p:nvPr/>
        </p:nvSpPr>
        <p:spPr>
          <a:xfrm>
            <a:off x="1120799" y="1276626"/>
            <a:ext cx="2213812" cy="40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3721C6-F054-A277-E96D-1C4B7298D25E}"/>
              </a:ext>
            </a:extLst>
          </p:cNvPr>
          <p:cNvSpPr/>
          <p:nvPr/>
        </p:nvSpPr>
        <p:spPr>
          <a:xfrm>
            <a:off x="8857389" y="1685613"/>
            <a:ext cx="2213812" cy="40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D52C39-CDFF-224E-053D-86798D16DA21}"/>
              </a:ext>
            </a:extLst>
          </p:cNvPr>
          <p:cNvSpPr/>
          <p:nvPr/>
        </p:nvSpPr>
        <p:spPr>
          <a:xfrm>
            <a:off x="3409359" y="923638"/>
            <a:ext cx="2213812" cy="40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A5DDF7-1735-4672-C854-E53AE083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Research Capabilities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DEE8A-95F4-E806-9939-E012F2AC6275}"/>
              </a:ext>
            </a:extLst>
          </p:cNvPr>
          <p:cNvSpPr/>
          <p:nvPr/>
        </p:nvSpPr>
        <p:spPr>
          <a:xfrm>
            <a:off x="1046051" y="1629614"/>
            <a:ext cx="2213812" cy="40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20FE1-BD13-3DDE-B41A-1ABD0BD8F8D1}"/>
              </a:ext>
            </a:extLst>
          </p:cNvPr>
          <p:cNvSpPr/>
          <p:nvPr/>
        </p:nvSpPr>
        <p:spPr>
          <a:xfrm>
            <a:off x="5141494" y="4771837"/>
            <a:ext cx="2213812" cy="40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1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1EAC2-32D6-079A-C391-810815D38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08BDC-77E0-65ED-8C8B-0F2024CE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" t="55205" r="63036" b="8793"/>
          <a:stretch/>
        </p:blipFill>
        <p:spPr>
          <a:xfrm>
            <a:off x="425115" y="3429000"/>
            <a:ext cx="4315327" cy="269494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3855E46-1459-2EE5-8D0A-8EFE95642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222" y="673487"/>
            <a:ext cx="7830761" cy="600823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Novel electron acceleration techniques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R&amp;D for smaller, more cost-effective accelerators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Laser and beam driven plasma and dielectric </a:t>
            </a:r>
            <a:r>
              <a:rPr lang="en-US" sz="1600" dirty="0" err="1"/>
              <a:t>wakefield</a:t>
            </a:r>
            <a:r>
              <a:rPr lang="en-US" sz="1600" dirty="0"/>
              <a:t> acceleration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Direct laser acceleration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Inverse free-electron lasers</a:t>
            </a:r>
            <a:r>
              <a:rPr lang="is-IS" sz="1600" dirty="0"/>
              <a:t>…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Ion generation and acceleration 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Supersonic hydrogen gas jets provide capabilities for generating mono-energetic multi-MeV proton beams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High-brightness radiation sources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New techniques to produce electromagnetic radiation from THz to X-rays: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FEL R&amp;D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Inverse Compton scattering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THz radiation from dielectric structures</a:t>
            </a:r>
            <a:r>
              <a:rPr lang="is-IS" sz="1600" dirty="0">
                <a:hlinkClick r:id="rId4"/>
              </a:rPr>
              <a:t>…</a:t>
            </a:r>
            <a:endParaRPr lang="en-US" sz="1600" dirty="0">
              <a:hlinkClick r:id="rId4"/>
            </a:endParaRP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Electron beam instrumentation and manipulation</a:t>
            </a:r>
            <a:br>
              <a:rPr lang="en-US" sz="1800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Sophisticated longitudinal and transverse beam manipulation capabilities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Wide range of beam parameters enabling development and testing of advanced accelerator hardware, beam diagnostics and detectors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Ultrafast Electron Diffraction/Microscopy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Technique for characterizing materials that is complementary to x-ray sources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Experimental station for diffraction and imaging studies with MeV-class electron beams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75E3D-F638-CDEF-5D55-560B0458F360}"/>
              </a:ext>
            </a:extLst>
          </p:cNvPr>
          <p:cNvSpPr txBox="1"/>
          <p:nvPr/>
        </p:nvSpPr>
        <p:spPr>
          <a:xfrm rot="182538">
            <a:off x="428328" y="805561"/>
            <a:ext cx="443054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RightUp"/>
              <a:lightRig rig="threePt" dir="t"/>
            </a:scene3d>
          </a:bodyPr>
          <a:lstStyle/>
          <a:p>
            <a:pPr algn="ctr"/>
            <a:r>
              <a:rPr lang="en-US" sz="4800" b="1" dirty="0"/>
              <a:t>Scope of ATF research</a:t>
            </a:r>
          </a:p>
        </p:txBody>
      </p:sp>
    </p:spTree>
    <p:extLst>
      <p:ext uri="{BB962C8B-B14F-4D97-AF65-F5344CB8AC3E}">
        <p14:creationId xmlns:p14="http://schemas.microsoft.com/office/powerpoint/2010/main" val="148638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0">
            <a:extLst>
              <a:ext uri="{FF2B5EF4-FFF2-40B4-BE49-F238E27FC236}">
                <a16:creationId xmlns:a16="http://schemas.microsoft.com/office/drawing/2014/main" id="{0E090AAB-5E51-A732-E7FA-3ED243EC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12" y="245199"/>
            <a:ext cx="3914183" cy="312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A2013-0002-D1C0-72B7-ECF41234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B83DD0-BA10-E7C5-FCA1-C37D49BC8D9B}"/>
              </a:ext>
            </a:extLst>
          </p:cNvPr>
          <p:cNvSpPr txBox="1">
            <a:spLocks/>
          </p:cNvSpPr>
          <p:nvPr/>
        </p:nvSpPr>
        <p:spPr>
          <a:xfrm>
            <a:off x="463524" y="0"/>
            <a:ext cx="11196363" cy="6274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Major Facility Upgrade Thrusts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DCBFC3-7CC5-D977-955E-1DC32A5849DA}"/>
              </a:ext>
            </a:extLst>
          </p:cNvPr>
          <p:cNvSpPr txBox="1">
            <a:spLocks/>
          </p:cNvSpPr>
          <p:nvPr/>
        </p:nvSpPr>
        <p:spPr>
          <a:xfrm>
            <a:off x="362538" y="638608"/>
            <a:ext cx="12114236" cy="54704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/>
              <a:t>	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guided by the ATF Science Planning process</a:t>
            </a:r>
          </a:p>
          <a:p>
            <a:pPr>
              <a:lnSpc>
                <a:spcPct val="120000"/>
              </a:lnSpc>
            </a:pPr>
            <a:r>
              <a:rPr lang="en-US" dirty="0"/>
              <a:t>Laser R&amp;D program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power upgrade to ≥25 TW peak power with pulse-width &lt;500 fs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      </a:t>
            </a:r>
            <a:r>
              <a:rPr lang="en-US" i="1" dirty="0">
                <a:solidFill>
                  <a:srgbClr val="C00000"/>
                </a:solidFill>
              </a:rPr>
              <a:t>First femtosecond multi-TW LWIR laser!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 This would enable a world-leading research program into advanced particle acceleration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US" i="1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Completing in vacuum NIR and LWIR laser beam transport to user experiments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 to ensure the best beam quality</a:t>
            </a:r>
            <a:endParaRPr lang="en-US" i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Electron Beam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Continue to move towards providing 10 fs compressed bunches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Exploit and expand short bunch diagnostic capabilities</a:t>
            </a:r>
          </a:p>
          <a:p>
            <a:pPr>
              <a:lnSpc>
                <a:spcPct val="120000"/>
              </a:lnSpc>
            </a:pPr>
            <a:r>
              <a:rPr lang="en-US" dirty="0"/>
              <a:t>UED/UEM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Focus on unique UED measurement options for users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Wavelength flexible OPA pump laser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Improved system performance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Apply AI/ML techniques to both beam line tuning and real-time </a:t>
            </a:r>
            <a:br>
              <a:rPr lang="en-US" dirty="0"/>
            </a:br>
            <a:r>
              <a:rPr lang="en-US" dirty="0"/>
              <a:t>structural analysis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E8D3E27-6879-8C95-C605-5488F7DF3BFA}"/>
              </a:ext>
            </a:extLst>
          </p:cNvPr>
          <p:cNvSpPr txBox="1">
            <a:spLocks/>
          </p:cNvSpPr>
          <p:nvPr/>
        </p:nvSpPr>
        <p:spPr>
          <a:xfrm>
            <a:off x="9569884" y="6348279"/>
            <a:ext cx="721935" cy="353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5" descr="C:\Users\Gavin\Desktop\PumpProbe_compressed_Animation.gif">
            <a:extLst>
              <a:ext uri="{FF2B5EF4-FFF2-40B4-BE49-F238E27FC236}">
                <a16:creationId xmlns:a16="http://schemas.microsoft.com/office/drawing/2014/main" id="{D9AC029C-48F7-4593-8A5A-C700645768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1966" y="4228843"/>
            <a:ext cx="2137926" cy="173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1E157-F6E0-9FDD-0C84-7BAD92996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92" r="5831" b="20093"/>
          <a:stretch/>
        </p:blipFill>
        <p:spPr>
          <a:xfrm rot="5400000">
            <a:off x="9073535" y="3427187"/>
            <a:ext cx="3161314" cy="285422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159D5E-F8D4-CE3A-DF40-A8623DD63F36}"/>
              </a:ext>
            </a:extLst>
          </p:cNvPr>
          <p:cNvCxnSpPr/>
          <p:nvPr/>
        </p:nvCxnSpPr>
        <p:spPr>
          <a:xfrm>
            <a:off x="595993" y="1387129"/>
            <a:ext cx="7080053" cy="0"/>
          </a:xfrm>
          <a:prstGeom prst="line">
            <a:avLst/>
          </a:prstGeom>
          <a:ln w="571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132EA9-B582-BB33-8050-CAECE34615CD}"/>
              </a:ext>
            </a:extLst>
          </p:cNvPr>
          <p:cNvCxnSpPr>
            <a:cxnSpLocks/>
          </p:cNvCxnSpPr>
          <p:nvPr/>
        </p:nvCxnSpPr>
        <p:spPr>
          <a:xfrm>
            <a:off x="7676046" y="1387129"/>
            <a:ext cx="926363" cy="33483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6EED7-7FA3-8090-E3C7-BB67516C96BA}"/>
              </a:ext>
            </a:extLst>
          </p:cNvPr>
          <p:cNvCxnSpPr/>
          <p:nvPr/>
        </p:nvCxnSpPr>
        <p:spPr>
          <a:xfrm>
            <a:off x="642247" y="3441808"/>
            <a:ext cx="7080053" cy="0"/>
          </a:xfrm>
          <a:prstGeom prst="line">
            <a:avLst/>
          </a:prstGeom>
          <a:ln w="571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AC3D9A-66EF-970A-EAA1-BD4E8F2C44B1}"/>
              </a:ext>
            </a:extLst>
          </p:cNvPr>
          <p:cNvCxnSpPr>
            <a:cxnSpLocks/>
          </p:cNvCxnSpPr>
          <p:nvPr/>
        </p:nvCxnSpPr>
        <p:spPr>
          <a:xfrm>
            <a:off x="595992" y="4437850"/>
            <a:ext cx="5465713" cy="0"/>
          </a:xfrm>
          <a:prstGeom prst="line">
            <a:avLst/>
          </a:prstGeom>
          <a:ln w="571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6C677A-21D6-6FC9-2E8A-A2A50FA56797}"/>
              </a:ext>
            </a:extLst>
          </p:cNvPr>
          <p:cNvCxnSpPr>
            <a:cxnSpLocks/>
          </p:cNvCxnSpPr>
          <p:nvPr/>
        </p:nvCxnSpPr>
        <p:spPr>
          <a:xfrm>
            <a:off x="7722300" y="3452986"/>
            <a:ext cx="1340057" cy="6973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A741CB4-3440-DD05-4E2A-427AE0E446D4}"/>
              </a:ext>
            </a:extLst>
          </p:cNvPr>
          <p:cNvCxnSpPr>
            <a:cxnSpLocks/>
          </p:cNvCxnSpPr>
          <p:nvPr/>
        </p:nvCxnSpPr>
        <p:spPr>
          <a:xfrm>
            <a:off x="6048552" y="4437850"/>
            <a:ext cx="926363" cy="33483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03A91F-D30B-7EA6-9FEF-B2F016F7A10A}"/>
              </a:ext>
            </a:extLst>
          </p:cNvPr>
          <p:cNvSpPr txBox="1"/>
          <p:nvPr/>
        </p:nvSpPr>
        <p:spPr>
          <a:xfrm>
            <a:off x="7396602" y="5586779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UED principle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041BE-886A-0CB4-2E68-DFC43A571499}"/>
              </a:ext>
            </a:extLst>
          </p:cNvPr>
          <p:cNvSpPr txBox="1"/>
          <p:nvPr/>
        </p:nvSpPr>
        <p:spPr>
          <a:xfrm>
            <a:off x="9301439" y="5763504"/>
            <a:ext cx="274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ATF experimental hall with two electron beamlines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43B3FF-396A-CA3D-EC62-791A65BA1B7F}"/>
              </a:ext>
            </a:extLst>
          </p:cNvPr>
          <p:cNvSpPr txBox="1"/>
          <p:nvPr/>
        </p:nvSpPr>
        <p:spPr>
          <a:xfrm>
            <a:off x="10291819" y="1830444"/>
            <a:ext cx="1867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In-vacuum      laser transports  to experiments</a:t>
            </a:r>
          </a:p>
        </p:txBody>
      </p:sp>
    </p:spTree>
    <p:extLst>
      <p:ext uri="{BB962C8B-B14F-4D97-AF65-F5344CB8AC3E}">
        <p14:creationId xmlns:p14="http://schemas.microsoft.com/office/powerpoint/2010/main" val="1518328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653E1E-9456-4BAA-869D-B4DDE68E385C}"/>
              </a:ext>
            </a:extLst>
          </p:cNvPr>
          <p:cNvSpPr/>
          <p:nvPr/>
        </p:nvSpPr>
        <p:spPr>
          <a:xfrm>
            <a:off x="194724" y="-107673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762F-C150-488D-855A-9132A7FC1BEA}"/>
              </a:ext>
            </a:extLst>
          </p:cNvPr>
          <p:cNvSpPr txBox="1"/>
          <p:nvPr/>
        </p:nvSpPr>
        <p:spPr>
          <a:xfrm>
            <a:off x="795528" y="1052936"/>
            <a:ext cx="986637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Motivation for multi-TW ultra-fast LWIR </a:t>
            </a:r>
          </a:p>
          <a:p>
            <a:pPr marL="466344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State of art in picosecond CO</a:t>
            </a:r>
            <a:r>
              <a:rPr lang="en-US" sz="3200" b="1" baseline="-25000" dirty="0"/>
              <a:t>2</a:t>
            </a:r>
            <a:r>
              <a:rPr lang="en-US" sz="3200" b="1" dirty="0"/>
              <a:t> laser technology</a:t>
            </a:r>
          </a:p>
          <a:p>
            <a:pPr marL="649224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Path to femtoseconds via nonlinear           post-compression </a:t>
            </a:r>
          </a:p>
          <a:p>
            <a:pPr marL="832104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Simulations</a:t>
            </a:r>
          </a:p>
          <a:p>
            <a:pPr marL="1014984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Experimental results</a:t>
            </a:r>
          </a:p>
          <a:p>
            <a:pPr marL="1289304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Outlook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FAF2AB5-442E-479E-957B-EF4963442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700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3117F-8EEA-20E1-9C95-58A0BE5A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93739CF-2D25-BF47-D23D-971481A5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03" y="3520645"/>
            <a:ext cx="6613319" cy="260114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lectron Acceleration">
            <a:extLst>
              <a:ext uri="{FF2B5EF4-FFF2-40B4-BE49-F238E27FC236}">
                <a16:creationId xmlns:a16="http://schemas.microsoft.com/office/drawing/2014/main" id="{23542A68-E661-CADC-2BC7-0619264B2D84}"/>
              </a:ext>
            </a:extLst>
          </p:cNvPr>
          <p:cNvSpPr txBox="1"/>
          <p:nvPr/>
        </p:nvSpPr>
        <p:spPr>
          <a:xfrm rot="16200000">
            <a:off x="-36463" y="1565746"/>
            <a:ext cx="98597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lang="en-US" dirty="0"/>
              <a:t>LWFA</a:t>
            </a:r>
            <a:endParaRPr dirty="0"/>
          </a:p>
        </p:txBody>
      </p:sp>
      <p:sp>
        <p:nvSpPr>
          <p:cNvPr id="9" name="Ion Acceleration">
            <a:extLst>
              <a:ext uri="{FF2B5EF4-FFF2-40B4-BE49-F238E27FC236}">
                <a16:creationId xmlns:a16="http://schemas.microsoft.com/office/drawing/2014/main" id="{5A686638-A9B7-9CAC-7DEC-0839C1190168}"/>
              </a:ext>
            </a:extLst>
          </p:cNvPr>
          <p:cNvSpPr txBox="1"/>
          <p:nvPr/>
        </p:nvSpPr>
        <p:spPr>
          <a:xfrm rot="16200000">
            <a:off x="-943992" y="4373458"/>
            <a:ext cx="2801032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dirty="0"/>
              <a:t>Ion Acceleration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17A957-4EC4-5A94-2DC1-DE246CEF0B1C}"/>
              </a:ext>
            </a:extLst>
          </p:cNvPr>
          <p:cNvGrpSpPr/>
          <p:nvPr/>
        </p:nvGrpSpPr>
        <p:grpSpPr>
          <a:xfrm>
            <a:off x="813235" y="582064"/>
            <a:ext cx="6094769" cy="2601146"/>
            <a:chOff x="4386917" y="208215"/>
            <a:chExt cx="7383380" cy="3144317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0B9DF9F5-3742-17D2-76EA-DB1501CAA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3367" y="505733"/>
              <a:ext cx="3537341" cy="2810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5D0E0E-5699-96B7-392A-6502155925E2}"/>
                </a:ext>
              </a:extLst>
            </p:cNvPr>
            <p:cNvSpPr txBox="1"/>
            <p:nvPr/>
          </p:nvSpPr>
          <p:spPr>
            <a:xfrm rot="5400000">
              <a:off x="11185012" y="1576629"/>
              <a:ext cx="760544" cy="410026"/>
            </a:xfrm>
            <a:prstGeom prst="rect">
              <a:avLst/>
            </a:prstGeom>
            <a:noFill/>
          </p:spPr>
          <p:txBody>
            <a:bodyPr wrap="none" lIns="121832" tIns="60916" rIns="121832" bIns="60916" rtlCol="0">
              <a:spAutoFit/>
            </a:bodyPr>
            <a:lstStyle/>
            <a:p>
              <a:r>
                <a:rPr lang="en-US" sz="1400" i="1" dirty="0"/>
                <a:t>n</a:t>
              </a:r>
              <a:r>
                <a:rPr lang="en-US" sz="1400" baseline="-25000" dirty="0"/>
                <a:t>e</a:t>
              </a:r>
              <a:r>
                <a:rPr lang="en-US" sz="1400" dirty="0"/>
                <a:t>/</a:t>
              </a:r>
              <a:r>
                <a:rPr lang="en-US" sz="1400" i="1" dirty="0"/>
                <a:t>n</a:t>
              </a:r>
              <a:r>
                <a:rPr lang="en-US" sz="1400" baseline="-25000" dirty="0"/>
                <a:t>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2BC69C-1700-8AA6-B384-AEB11F139622}"/>
                </a:ext>
              </a:extLst>
            </p:cNvPr>
            <p:cNvSpPr/>
            <p:nvPr/>
          </p:nvSpPr>
          <p:spPr>
            <a:xfrm>
              <a:off x="9051678" y="2622012"/>
              <a:ext cx="1570025" cy="409143"/>
            </a:xfrm>
            <a:prstGeom prst="rect">
              <a:avLst/>
            </a:prstGeom>
          </p:spPr>
          <p:txBody>
            <a:bodyPr wrap="none" lIns="121832" tIns="60916" rIns="121832" bIns="60916">
              <a:spAutoFit/>
            </a:bodyPr>
            <a:lstStyle/>
            <a:p>
              <a:r>
                <a:rPr lang="en-US" sz="1400" dirty="0"/>
                <a:t>n</a:t>
              </a:r>
              <a:r>
                <a:rPr lang="en-US" sz="1400" baseline="-25000" dirty="0"/>
                <a:t>e</a:t>
              </a:r>
              <a:r>
                <a:rPr lang="en-US" sz="1400" dirty="0"/>
                <a:t> = 10</a:t>
              </a:r>
              <a:r>
                <a:rPr lang="en-US" sz="1400" baseline="30000" dirty="0"/>
                <a:t>16</a:t>
              </a:r>
              <a:r>
                <a:rPr lang="en-US" sz="1400" dirty="0"/>
                <a:t>cm</a:t>
              </a:r>
              <a:r>
                <a:rPr lang="en-US" sz="1400" baseline="30000" dirty="0"/>
                <a:t>-3</a:t>
              </a: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7F3D2B9-DCB7-4DC7-BB45-09C768921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" t="7053" r="15745" b="17055"/>
            <a:stretch/>
          </p:blipFill>
          <p:spPr bwMode="auto">
            <a:xfrm>
              <a:off x="8860836" y="1808442"/>
              <a:ext cx="190842" cy="14213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92F629-4466-B23D-D442-0F82D671C1AC}"/>
                </a:ext>
              </a:extLst>
            </p:cNvPr>
            <p:cNvGrpSpPr/>
            <p:nvPr/>
          </p:nvGrpSpPr>
          <p:grpSpPr>
            <a:xfrm>
              <a:off x="4390027" y="521284"/>
              <a:ext cx="3449155" cy="2831248"/>
              <a:chOff x="1054657" y="1873872"/>
              <a:chExt cx="3760395" cy="3002396"/>
            </a:xfrm>
          </p:grpSpPr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CF442649-C088-9A3A-F953-6DCF0BC2AB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4657" y="1873872"/>
                <a:ext cx="3760395" cy="3002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65CA1ED-BD3E-774B-FCDA-4159CA107EAD}"/>
                  </a:ext>
                </a:extLst>
              </p:cNvPr>
              <p:cNvSpPr/>
              <p:nvPr/>
            </p:nvSpPr>
            <p:spPr>
              <a:xfrm>
                <a:off x="2055770" y="4061555"/>
                <a:ext cx="1961523" cy="433876"/>
              </a:xfrm>
              <a:prstGeom prst="rect">
                <a:avLst/>
              </a:prstGeom>
            </p:spPr>
            <p:txBody>
              <a:bodyPr wrap="none" lIns="121832" tIns="60916" rIns="121832" bIns="60916">
                <a:spAutoFit/>
              </a:bodyPr>
              <a:lstStyle/>
              <a:p>
                <a:r>
                  <a:rPr lang="en-US" sz="1400" dirty="0"/>
                  <a:t>n</a:t>
                </a:r>
                <a:r>
                  <a:rPr lang="en-US" sz="1400" baseline="-25000" dirty="0"/>
                  <a:t>e</a:t>
                </a:r>
                <a:r>
                  <a:rPr lang="en-US" sz="1400" dirty="0"/>
                  <a:t> = 2x10</a:t>
                </a:r>
                <a:r>
                  <a:rPr lang="en-US" sz="1400" baseline="30000" dirty="0"/>
                  <a:t>19</a:t>
                </a:r>
                <a:r>
                  <a:rPr lang="en-US" sz="1400" dirty="0"/>
                  <a:t>cm</a:t>
                </a:r>
                <a:r>
                  <a:rPr lang="en-US" sz="1400" baseline="30000" dirty="0"/>
                  <a:t>-3</a:t>
                </a: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F718B70-4E66-218A-03E0-E7EDB2277F0E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>
              <a:off x="7212835" y="698763"/>
              <a:ext cx="1838843" cy="1180747"/>
            </a:xfrm>
            <a:prstGeom prst="line">
              <a:avLst/>
            </a:prstGeom>
            <a:ln>
              <a:solidFill>
                <a:srgbClr val="FBCEC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B9F32D-7EC3-ACCE-42C2-E648070337FA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294652" y="1950578"/>
              <a:ext cx="1661605" cy="982320"/>
            </a:xfrm>
            <a:prstGeom prst="line">
              <a:avLst/>
            </a:prstGeom>
            <a:ln>
              <a:solidFill>
                <a:srgbClr val="FBCEC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AFDD03-F552-E2E5-DF2D-FC26B4F55C40}"/>
                </a:ext>
              </a:extLst>
            </p:cNvPr>
            <p:cNvSpPr txBox="1"/>
            <p:nvPr/>
          </p:nvSpPr>
          <p:spPr>
            <a:xfrm>
              <a:off x="4386917" y="236246"/>
              <a:ext cx="3418164" cy="409143"/>
            </a:xfrm>
            <a:prstGeom prst="rect">
              <a:avLst/>
            </a:prstGeom>
            <a:noFill/>
          </p:spPr>
          <p:txBody>
            <a:bodyPr wrap="square" lIns="121832" tIns="60916" rIns="121832" bIns="60916" rtlCol="0">
              <a:spAutoFit/>
            </a:bodyPr>
            <a:lstStyle/>
            <a:p>
              <a:r>
                <a:rPr lang="el-GR" sz="1400" dirty="0"/>
                <a:t>λ</a:t>
              </a:r>
              <a:r>
                <a:rPr lang="en-US" sz="1400" baseline="-25000" dirty="0"/>
                <a:t>drive</a:t>
              </a:r>
              <a:r>
                <a:rPr lang="en-US" sz="1400" dirty="0"/>
                <a:t>= 0.8 µm 25 TW, 30 fs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A55D3D-12D3-0AA5-FA42-A7B020C2A518}"/>
                </a:ext>
              </a:extLst>
            </p:cNvPr>
            <p:cNvSpPr txBox="1"/>
            <p:nvPr/>
          </p:nvSpPr>
          <p:spPr>
            <a:xfrm>
              <a:off x="8125454" y="208215"/>
              <a:ext cx="2851307" cy="409143"/>
            </a:xfrm>
            <a:prstGeom prst="rect">
              <a:avLst/>
            </a:prstGeom>
            <a:noFill/>
          </p:spPr>
          <p:txBody>
            <a:bodyPr wrap="none" lIns="121832" tIns="60916" rIns="121832" bIns="60916" rtlCol="0">
              <a:spAutoFit/>
            </a:bodyPr>
            <a:lstStyle/>
            <a:p>
              <a:r>
                <a:rPr lang="el-GR" sz="1400" dirty="0"/>
                <a:t>λ</a:t>
              </a:r>
              <a:r>
                <a:rPr lang="en-US" sz="1400" baseline="-25000" dirty="0"/>
                <a:t>drive</a:t>
              </a:r>
              <a:r>
                <a:rPr lang="en-US" sz="1400" dirty="0"/>
                <a:t>= 10 µm 25 TW, 500fs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1DC50CE-F19B-2CD6-2B80-B871177A906F}"/>
              </a:ext>
            </a:extLst>
          </p:cNvPr>
          <p:cNvSpPr txBox="1"/>
          <p:nvPr/>
        </p:nvSpPr>
        <p:spPr>
          <a:xfrm>
            <a:off x="2330260" y="2923370"/>
            <a:ext cx="2294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3366FF"/>
                </a:solidFill>
              </a:rPr>
              <a:t>simulations courtesy G. Shvets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CF3F7-C829-F19F-DE5E-AFFB95CA6AA7}"/>
              </a:ext>
            </a:extLst>
          </p:cNvPr>
          <p:cNvSpPr/>
          <p:nvPr/>
        </p:nvSpPr>
        <p:spPr>
          <a:xfrm>
            <a:off x="194724" y="-107673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Motivation for multi-TW ultra-fast LWIR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5483A1A-C45A-0819-8705-360708448E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3189" y="863535"/>
            <a:ext cx="2685382" cy="225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AC82AF-0D78-B656-C3CB-50345D45ACF2}"/>
              </a:ext>
            </a:extLst>
          </p:cNvPr>
          <p:cNvSpPr txBox="1"/>
          <p:nvPr/>
        </p:nvSpPr>
        <p:spPr>
          <a:xfrm>
            <a:off x="7359822" y="640996"/>
            <a:ext cx="575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8A127-F271-BD24-88EE-3CE2B7934064}"/>
              </a:ext>
            </a:extLst>
          </p:cNvPr>
          <p:cNvSpPr txBox="1"/>
          <p:nvPr/>
        </p:nvSpPr>
        <p:spPr>
          <a:xfrm>
            <a:off x="7100275" y="1035423"/>
            <a:ext cx="1755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10TW,  0.5 </a:t>
            </a:r>
            <a:r>
              <a:rPr lang="en-US" sz="1200" b="1" dirty="0" err="1">
                <a:solidFill>
                  <a:schemeClr val="bg1"/>
                </a:solidFill>
              </a:rPr>
              <a:t>ps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Down Arrow 29">
            <a:extLst>
              <a:ext uri="{FF2B5EF4-FFF2-40B4-BE49-F238E27FC236}">
                <a16:creationId xmlns:a16="http://schemas.microsoft.com/office/drawing/2014/main" id="{C49E5675-8153-6CC5-8E67-84ED6027F0F3}"/>
              </a:ext>
            </a:extLst>
          </p:cNvPr>
          <p:cNvSpPr/>
          <p:nvPr/>
        </p:nvSpPr>
        <p:spPr>
          <a:xfrm flipH="1">
            <a:off x="8616588" y="1605461"/>
            <a:ext cx="156171" cy="628494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BD453E-93A8-8264-494B-BDE0588DEB0B}"/>
              </a:ext>
            </a:extLst>
          </p:cNvPr>
          <p:cNvSpPr txBox="1"/>
          <p:nvPr/>
        </p:nvSpPr>
        <p:spPr>
          <a:xfrm>
            <a:off x="8407094" y="1236490"/>
            <a:ext cx="579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TiS</a:t>
            </a:r>
            <a:endParaRPr lang="en-US" sz="2000" b="1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5D66C1-6933-1BEA-E43A-C6F973EEAABC}"/>
              </a:ext>
            </a:extLst>
          </p:cNvPr>
          <p:cNvSpPr/>
          <p:nvPr/>
        </p:nvSpPr>
        <p:spPr>
          <a:xfrm>
            <a:off x="9120939" y="805456"/>
            <a:ext cx="2750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 proposed two-color LWFA with ionization injection opens opportunity for ultra-low beam emittance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AF552-C787-3CCD-823D-C97EE467F29B}"/>
              </a:ext>
            </a:extLst>
          </p:cNvPr>
          <p:cNvSpPr txBox="1"/>
          <p:nvPr/>
        </p:nvSpPr>
        <p:spPr>
          <a:xfrm>
            <a:off x="9387347" y="2476601"/>
            <a:ext cx="1943782" cy="66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ε</a:t>
            </a:r>
            <a:r>
              <a:rPr lang="en-US" baseline="-25000" dirty="0" err="1"/>
              <a:t>n</a:t>
            </a:r>
            <a:r>
              <a:rPr lang="en-US" dirty="0"/>
              <a:t>=50 nm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0E3B4F-A102-DD30-785A-33078F909C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8794" y="3894354"/>
            <a:ext cx="3987742" cy="16457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E9440B-D62C-91E5-3C69-6A41453A2DC8}"/>
              </a:ext>
            </a:extLst>
          </p:cNvPr>
          <p:cNvSpPr txBox="1"/>
          <p:nvPr/>
        </p:nvSpPr>
        <p:spPr>
          <a:xfrm>
            <a:off x="7698794" y="4012322"/>
            <a:ext cx="640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TNSA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014E17-9571-70EB-BE26-441BF370CA15}"/>
              </a:ext>
            </a:extLst>
          </p:cNvPr>
          <p:cNvSpPr txBox="1"/>
          <p:nvPr/>
        </p:nvSpPr>
        <p:spPr>
          <a:xfrm>
            <a:off x="7699620" y="4547944"/>
            <a:ext cx="691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CSWA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CFE4815-6B60-69D0-DDFC-1F0D5BB58C21}"/>
                  </a:ext>
                </a:extLst>
              </p:cNvPr>
              <p:cNvSpPr txBox="1"/>
              <p:nvPr/>
            </p:nvSpPr>
            <p:spPr>
              <a:xfrm>
                <a:off x="7492160" y="5668129"/>
                <a:ext cx="41997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  </a:t>
                </a:r>
                <a:r>
                  <a:rPr lang="en-US" i="1" dirty="0"/>
                  <a:t>and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CFE4815-6B60-69D0-DDFC-1F0D5BB58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2160" y="5668129"/>
                <a:ext cx="4199761" cy="369332"/>
              </a:xfrm>
              <a:prstGeom prst="rect">
                <a:avLst/>
              </a:prstGeom>
              <a:blipFill>
                <a:blip r:embed="rId8"/>
                <a:stretch>
                  <a:fillRect t="-116667" b="-18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5CB696F-ECAA-E32F-8F6B-BC42A8AE8649}"/>
              </a:ext>
            </a:extLst>
          </p:cNvPr>
          <p:cNvSpPr txBox="1"/>
          <p:nvPr/>
        </p:nvSpPr>
        <p:spPr>
          <a:xfrm>
            <a:off x="7882602" y="3227870"/>
            <a:ext cx="424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 MeV protons with 1 TW CO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laser focused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to 10</a:t>
            </a:r>
            <a:r>
              <a:rPr lang="en-US" i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W/cm</a:t>
            </a:r>
            <a:r>
              <a:rPr lang="en-US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thanks to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8CDB64-BA83-3773-5B8A-A949E76E624C}"/>
              </a:ext>
            </a:extLst>
          </p:cNvPr>
          <p:cNvSpPr txBox="1"/>
          <p:nvPr/>
        </p:nvSpPr>
        <p:spPr>
          <a:xfrm>
            <a:off x="2413785" y="3212329"/>
            <a:ext cx="5012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Collisionless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Shock Wave Acceleration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BF08D7-B3F3-00D2-171C-7F22C36A1491}"/>
              </a:ext>
            </a:extLst>
          </p:cNvPr>
          <p:cNvSpPr txBox="1"/>
          <p:nvPr/>
        </p:nvSpPr>
        <p:spPr>
          <a:xfrm>
            <a:off x="8694673" y="5355423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need CO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because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5176B58-DA2D-7AC2-7EC2-937DC20AEA7B}"/>
                  </a:ext>
                </a:extLst>
              </p:cNvPr>
              <p:cNvSpPr txBox="1"/>
              <p:nvPr/>
            </p:nvSpPr>
            <p:spPr>
              <a:xfrm>
                <a:off x="9820598" y="5657421"/>
                <a:ext cx="1584158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5176B58-DA2D-7AC2-7EC2-937DC20AE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598" y="5657421"/>
                <a:ext cx="1584158" cy="390748"/>
              </a:xfrm>
              <a:prstGeom prst="rect">
                <a:avLst/>
              </a:prstGeom>
              <a:blipFill>
                <a:blip r:embed="rId9"/>
                <a:stretch>
                  <a:fillRect t="-109375" r="-11923" b="-16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DA19BE-6A65-6479-504D-1A8180B6C078}"/>
                  </a:ext>
                </a:extLst>
              </p:cNvPr>
              <p:cNvSpPr txBox="1"/>
              <p:nvPr/>
            </p:nvSpPr>
            <p:spPr>
              <a:xfrm>
                <a:off x="9120939" y="3689535"/>
                <a:ext cx="1752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DA19BE-6A65-6479-504D-1A8180B6C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939" y="3689535"/>
                <a:ext cx="1752600" cy="369332"/>
              </a:xfrm>
              <a:prstGeom prst="rect">
                <a:avLst/>
              </a:prstGeom>
              <a:blipFill>
                <a:blip r:embed="rId10"/>
                <a:stretch>
                  <a:fillRect t="-114754" r="-7292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48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>
            <a:extLst>
              <a:ext uri="{FF2B5EF4-FFF2-40B4-BE49-F238E27FC236}">
                <a16:creationId xmlns:a16="http://schemas.microsoft.com/office/drawing/2014/main" id="{D29B8452-B5F4-466A-9589-8350E628CDA0}"/>
              </a:ext>
            </a:extLst>
          </p:cNvPr>
          <p:cNvSpPr/>
          <p:nvPr/>
        </p:nvSpPr>
        <p:spPr>
          <a:xfrm>
            <a:off x="440381" y="-60207"/>
            <a:ext cx="11997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/>
              <a:t>State of art in LWIR laser technology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8D125BE1-37AF-4EBF-82B9-277BD452984E}"/>
              </a:ext>
            </a:extLst>
          </p:cNvPr>
          <p:cNvSpPr txBox="1"/>
          <p:nvPr/>
        </p:nvSpPr>
        <p:spPr>
          <a:xfrm>
            <a:off x="10116180" y="1403624"/>
            <a:ext cx="157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BNL LWIR </a:t>
            </a:r>
          </a:p>
          <a:p>
            <a:r>
              <a:rPr lang="en-US" b="1" dirty="0">
                <a:solidFill>
                  <a:srgbClr val="C00000"/>
                </a:solidFill>
              </a:rPr>
              <a:t>Laser System</a:t>
            </a:r>
          </a:p>
        </p:txBody>
      </p:sp>
      <p:pic>
        <p:nvPicPr>
          <p:cNvPr id="223" name="Picture 222">
            <a:extLst>
              <a:ext uri="{FF2B5EF4-FFF2-40B4-BE49-F238E27FC236}">
                <a16:creationId xmlns:a16="http://schemas.microsoft.com/office/drawing/2014/main" id="{238522F8-8F26-4ADA-807E-DDDDAD62B52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t="14963" r="5565" b="12439"/>
          <a:stretch/>
        </p:blipFill>
        <p:spPr>
          <a:xfrm>
            <a:off x="301522" y="1156257"/>
            <a:ext cx="4894382" cy="3105141"/>
          </a:xfrm>
          <a:prstGeom prst="rect">
            <a:avLst/>
          </a:prstGeom>
        </p:spPr>
      </p:pic>
      <p:sp>
        <p:nvSpPr>
          <p:cNvPr id="52" name="Slide Number Placeholder 3">
            <a:extLst>
              <a:ext uri="{FF2B5EF4-FFF2-40B4-BE49-F238E27FC236}">
                <a16:creationId xmlns:a16="http://schemas.microsoft.com/office/drawing/2014/main" id="{FDE274D3-B482-46B9-8BED-8E120C21C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40488-A752-0422-1183-6021F3B3BD78}"/>
              </a:ext>
            </a:extLst>
          </p:cNvPr>
          <p:cNvGrpSpPr/>
          <p:nvPr/>
        </p:nvGrpSpPr>
        <p:grpSpPr>
          <a:xfrm>
            <a:off x="1789162" y="2375661"/>
            <a:ext cx="10446876" cy="4974348"/>
            <a:chOff x="4545653" y="1508814"/>
            <a:chExt cx="7598153" cy="4088369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8D15A890-4B76-483E-AB9A-CAC4B56BED7C}"/>
                </a:ext>
              </a:extLst>
            </p:cNvPr>
            <p:cNvGrpSpPr/>
            <p:nvPr/>
          </p:nvGrpSpPr>
          <p:grpSpPr>
            <a:xfrm>
              <a:off x="5135376" y="3820576"/>
              <a:ext cx="6385492" cy="593134"/>
              <a:chOff x="498768" y="1848538"/>
              <a:chExt cx="8567641" cy="810656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65738B6-352E-460C-8B9A-E215CF3264D8}"/>
                  </a:ext>
                </a:extLst>
              </p:cNvPr>
              <p:cNvCxnSpPr/>
              <p:nvPr/>
            </p:nvCxnSpPr>
            <p:spPr>
              <a:xfrm flipV="1">
                <a:off x="523003" y="2346774"/>
                <a:ext cx="8543406" cy="3887"/>
              </a:xfrm>
              <a:prstGeom prst="line">
                <a:avLst/>
              </a:prstGeom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FD454148-D81F-4EAD-A823-85B8384EFDC0}"/>
                  </a:ext>
                </a:extLst>
              </p:cNvPr>
              <p:cNvCxnSpPr/>
              <p:nvPr/>
            </p:nvCxnSpPr>
            <p:spPr>
              <a:xfrm>
                <a:off x="831142" y="1848538"/>
                <a:ext cx="0" cy="6096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9981A9CA-D0C9-49B5-BFBB-F0F3E27B7492}"/>
                  </a:ext>
                </a:extLst>
              </p:cNvPr>
              <p:cNvCxnSpPr/>
              <p:nvPr/>
            </p:nvCxnSpPr>
            <p:spPr>
              <a:xfrm rot="18900000">
                <a:off x="831142" y="2049594"/>
                <a:ext cx="0" cy="6096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6B994E4-DC62-4ADF-BA41-664C6AFEE24F}"/>
                  </a:ext>
                </a:extLst>
              </p:cNvPr>
              <p:cNvCxnSpPr/>
              <p:nvPr/>
            </p:nvCxnSpPr>
            <p:spPr>
              <a:xfrm rot="13500000">
                <a:off x="832182" y="2021627"/>
                <a:ext cx="0" cy="66682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C02EACCB-D128-4C5A-8DAF-31F9A63B5457}"/>
                  </a:ext>
                </a:extLst>
              </p:cNvPr>
              <p:cNvCxnSpPr/>
              <p:nvPr/>
            </p:nvCxnSpPr>
            <p:spPr>
              <a:xfrm rot="1320000" flipV="1">
                <a:off x="600610" y="2354393"/>
                <a:ext cx="461061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683DF0E5-4FB4-4910-A1AC-C567865CF3A9}"/>
                  </a:ext>
                </a:extLst>
              </p:cNvPr>
              <p:cNvCxnSpPr/>
              <p:nvPr/>
            </p:nvCxnSpPr>
            <p:spPr>
              <a:xfrm rot="20220000" flipV="1">
                <a:off x="602151" y="2359068"/>
                <a:ext cx="461061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A2F0D10F-3BE4-4CDA-8573-A48E1F74BA30}"/>
                  </a:ext>
                </a:extLst>
              </p:cNvPr>
              <p:cNvCxnSpPr/>
              <p:nvPr/>
            </p:nvCxnSpPr>
            <p:spPr>
              <a:xfrm rot="17520000" flipV="1">
                <a:off x="621434" y="2354394"/>
                <a:ext cx="421493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E878CD15-DB4C-4E6A-82FE-AA90808E5513}"/>
                  </a:ext>
                </a:extLst>
              </p:cNvPr>
              <p:cNvCxnSpPr/>
              <p:nvPr/>
            </p:nvCxnSpPr>
            <p:spPr>
              <a:xfrm rot="14820000" flipV="1">
                <a:off x="621434" y="2355803"/>
                <a:ext cx="421493" cy="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5B1EF0-FFC5-4757-9FC8-243AA9DE8E55}"/>
                </a:ext>
              </a:extLst>
            </p:cNvPr>
            <p:cNvCxnSpPr/>
            <p:nvPr/>
          </p:nvCxnSpPr>
          <p:spPr>
            <a:xfrm>
              <a:off x="5852500" y="4185043"/>
              <a:ext cx="57936" cy="1"/>
            </a:xfrm>
            <a:prstGeom prst="line">
              <a:avLst/>
            </a:prstGeom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9E1D212-38AB-40E6-9CF6-BB001086FDD8}"/>
                </a:ext>
              </a:extLst>
            </p:cNvPr>
            <p:cNvCxnSpPr/>
            <p:nvPr/>
          </p:nvCxnSpPr>
          <p:spPr>
            <a:xfrm>
              <a:off x="9259852" y="4187965"/>
              <a:ext cx="2321615" cy="3485"/>
            </a:xfrm>
            <a:prstGeom prst="line">
              <a:avLst/>
            </a:prstGeom>
            <a:ln w="1016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FACCB55-9391-4EBE-8C1D-8AB9A8A3C51E}"/>
                </a:ext>
              </a:extLst>
            </p:cNvPr>
            <p:cNvCxnSpPr/>
            <p:nvPr/>
          </p:nvCxnSpPr>
          <p:spPr>
            <a:xfrm flipV="1">
              <a:off x="7483702" y="4182728"/>
              <a:ext cx="1565533" cy="1"/>
            </a:xfrm>
            <a:prstGeom prst="line">
              <a:avLst/>
            </a:prstGeom>
            <a:ln w="50800">
              <a:solidFill>
                <a:srgbClr val="C00000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D30F6C2C-C2D4-4123-929F-C2F1218A8CE2}"/>
                </a:ext>
              </a:extLst>
            </p:cNvPr>
            <p:cNvGrpSpPr/>
            <p:nvPr/>
          </p:nvGrpSpPr>
          <p:grpSpPr>
            <a:xfrm>
              <a:off x="8475307" y="3577061"/>
              <a:ext cx="1084067" cy="1234518"/>
              <a:chOff x="5994596" y="1587324"/>
              <a:chExt cx="1454531" cy="1687256"/>
            </a:xfrm>
          </p:grpSpPr>
          <p:sp>
            <p:nvSpPr>
              <p:cNvPr id="192" name="Isosceles Triangle 191">
                <a:extLst>
                  <a:ext uri="{FF2B5EF4-FFF2-40B4-BE49-F238E27FC236}">
                    <a16:creationId xmlns:a16="http://schemas.microsoft.com/office/drawing/2014/main" id="{9536CC6C-7F1A-4930-BC1D-002A1AEE99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5878234" y="1703686"/>
                <a:ext cx="1687256" cy="1454531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0F00C384-7DDA-4AD5-8386-6C0B91A9AD04}"/>
                  </a:ext>
                </a:extLst>
              </p:cNvPr>
              <p:cNvSpPr txBox="1"/>
              <p:nvPr/>
            </p:nvSpPr>
            <p:spPr>
              <a:xfrm>
                <a:off x="6047980" y="2061330"/>
                <a:ext cx="1019912" cy="630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</a:t>
                </a:r>
                <a:r>
                  <a:rPr lang="en-US" sz="2400" b="1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</p:grpSp>
        <p:sp>
          <p:nvSpPr>
            <p:cNvPr id="195" name="Isosceles Triangle 194">
              <a:extLst>
                <a:ext uri="{FF2B5EF4-FFF2-40B4-BE49-F238E27FC236}">
                  <a16:creationId xmlns:a16="http://schemas.microsoft.com/office/drawing/2014/main" id="{2CAD24AA-3435-4729-ACD9-D81A6D80FD3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316641" y="3815537"/>
              <a:ext cx="836302" cy="734383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5AEF67B-1F19-4EDF-B34C-ED5AA981FA24}"/>
                </a:ext>
              </a:extLst>
            </p:cNvPr>
            <p:cNvSpPr txBox="1"/>
            <p:nvPr/>
          </p:nvSpPr>
          <p:spPr>
            <a:xfrm>
              <a:off x="7301451" y="3942806"/>
              <a:ext cx="7343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en-US" sz="2000" b="1" i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901424C-F1D7-4E5C-85F7-D4CB42394762}"/>
                </a:ext>
              </a:extLst>
            </p:cNvPr>
            <p:cNvSpPr/>
            <p:nvPr/>
          </p:nvSpPr>
          <p:spPr>
            <a:xfrm>
              <a:off x="9657020" y="3941794"/>
              <a:ext cx="1254487" cy="503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Compressor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76F321C0-711F-48AF-8615-CE5B7FC180F0}"/>
                </a:ext>
              </a:extLst>
            </p:cNvPr>
            <p:cNvSpPr/>
            <p:nvPr/>
          </p:nvSpPr>
          <p:spPr>
            <a:xfrm>
              <a:off x="6060456" y="3942009"/>
              <a:ext cx="823887" cy="503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Stretcher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4DF523-509A-4836-97A9-552799AF8A4E}"/>
                </a:ext>
              </a:extLst>
            </p:cNvPr>
            <p:cNvSpPr txBox="1"/>
            <p:nvPr/>
          </p:nvSpPr>
          <p:spPr>
            <a:xfrm>
              <a:off x="4545653" y="3920724"/>
              <a:ext cx="856193" cy="74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OPA seed pulse generator</a:t>
              </a:r>
            </a:p>
            <a:p>
              <a:endParaRPr lang="en-US" dirty="0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47AC2ECE-022F-4F49-B0B7-C8857FD33678}"/>
                </a:ext>
              </a:extLst>
            </p:cNvPr>
            <p:cNvSpPr txBox="1"/>
            <p:nvPr/>
          </p:nvSpPr>
          <p:spPr>
            <a:xfrm>
              <a:off x="7257620" y="4673853"/>
              <a:ext cx="1620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High-pressure, isotopic</a:t>
              </a:r>
            </a:p>
            <a:p>
              <a:r>
                <a:rPr lang="en-US" sz="1200" dirty="0"/>
                <a:t>gas amplifiers</a:t>
              </a:r>
              <a:endParaRPr lang="en-US" sz="1200" dirty="0">
                <a:solidFill>
                  <a:schemeClr val="tx1"/>
                </a:solidFill>
              </a:endParaRPr>
            </a:p>
            <a:p>
              <a:endParaRPr lang="en-US" dirty="0"/>
            </a:p>
          </p:txBody>
        </p:sp>
        <p:sp>
          <p:nvSpPr>
            <p:cNvPr id="222" name="TextShape 113">
              <a:extLst>
                <a:ext uri="{FF2B5EF4-FFF2-40B4-BE49-F238E27FC236}">
                  <a16:creationId xmlns:a16="http://schemas.microsoft.com/office/drawing/2014/main" id="{E0C58E55-A8BF-44D6-92AC-3AFC737F8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1567492" y="3944258"/>
              <a:ext cx="576314" cy="3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7500" tIns="33750" rIns="67500" bIns="33750"/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C00000"/>
                  </a:solidFill>
                  <a:latin typeface="Arial" charset="0"/>
                </a:rPr>
                <a:t>5 TW  </a:t>
              </a:r>
            </a:p>
            <a:p>
              <a:r>
                <a:rPr lang="en-US" sz="1600" b="1" dirty="0">
                  <a:solidFill>
                    <a:srgbClr val="C00000"/>
                  </a:solidFill>
                  <a:latin typeface="Arial" charset="0"/>
                </a:rPr>
                <a:t>2 </a:t>
              </a:r>
              <a:r>
                <a:rPr lang="en-US" sz="1600" b="1" dirty="0" err="1">
                  <a:solidFill>
                    <a:srgbClr val="C00000"/>
                  </a:solidFill>
                  <a:latin typeface="Arial" charset="0"/>
                </a:rPr>
                <a:t>ps</a:t>
              </a:r>
              <a:endParaRPr lang="en-US" sz="1600" b="1" dirty="0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18EDFA8A-8BC2-4C13-985C-5BBCE34B5E58}"/>
                </a:ext>
              </a:extLst>
            </p:cNvPr>
            <p:cNvSpPr/>
            <p:nvPr/>
          </p:nvSpPr>
          <p:spPr>
            <a:xfrm>
              <a:off x="6246786" y="3343217"/>
              <a:ext cx="53400" cy="458994"/>
            </a:xfrm>
            <a:custGeom>
              <a:avLst/>
              <a:gdLst>
                <a:gd name="connsiteX0" fmla="*/ 0 w 930876"/>
                <a:gd name="connsiteY0" fmla="*/ 502522 h 584900"/>
                <a:gd name="connsiteX1" fmla="*/ 238897 w 930876"/>
                <a:gd name="connsiteY1" fmla="*/ 14 h 584900"/>
                <a:gd name="connsiteX2" fmla="*/ 502508 w 930876"/>
                <a:gd name="connsiteY2" fmla="*/ 486046 h 584900"/>
                <a:gd name="connsiteX3" fmla="*/ 930876 w 930876"/>
                <a:gd name="connsiteY3" fmla="*/ 584900 h 584900"/>
                <a:gd name="connsiteX0" fmla="*/ 0 w 930876"/>
                <a:gd name="connsiteY0" fmla="*/ 503682 h 586060"/>
                <a:gd name="connsiteX1" fmla="*/ 41189 w 930876"/>
                <a:gd name="connsiteY1" fmla="*/ 355401 h 586060"/>
                <a:gd name="connsiteX2" fmla="*/ 238897 w 930876"/>
                <a:gd name="connsiteY2" fmla="*/ 1174 h 586060"/>
                <a:gd name="connsiteX3" fmla="*/ 502508 w 930876"/>
                <a:gd name="connsiteY3" fmla="*/ 487206 h 586060"/>
                <a:gd name="connsiteX4" fmla="*/ 930876 w 930876"/>
                <a:gd name="connsiteY4" fmla="*/ 586060 h 586060"/>
                <a:gd name="connsiteX0" fmla="*/ 0 w 1260390"/>
                <a:gd name="connsiteY0" fmla="*/ 594299 h 594299"/>
                <a:gd name="connsiteX1" fmla="*/ 370703 w 1260390"/>
                <a:gd name="connsiteY1" fmla="*/ 355401 h 594299"/>
                <a:gd name="connsiteX2" fmla="*/ 568411 w 1260390"/>
                <a:gd name="connsiteY2" fmla="*/ 1174 h 594299"/>
                <a:gd name="connsiteX3" fmla="*/ 832022 w 1260390"/>
                <a:gd name="connsiteY3" fmla="*/ 487206 h 594299"/>
                <a:gd name="connsiteX4" fmla="*/ 1260390 w 1260390"/>
                <a:gd name="connsiteY4" fmla="*/ 586060 h 594299"/>
                <a:gd name="connsiteX0" fmla="*/ 0 w 1260390"/>
                <a:gd name="connsiteY0" fmla="*/ 593140 h 593140"/>
                <a:gd name="connsiteX1" fmla="*/ 362465 w 1260390"/>
                <a:gd name="connsiteY1" fmla="*/ 469572 h 593140"/>
                <a:gd name="connsiteX2" fmla="*/ 568411 w 1260390"/>
                <a:gd name="connsiteY2" fmla="*/ 15 h 593140"/>
                <a:gd name="connsiteX3" fmla="*/ 832022 w 1260390"/>
                <a:gd name="connsiteY3" fmla="*/ 486047 h 593140"/>
                <a:gd name="connsiteX4" fmla="*/ 1260390 w 1260390"/>
                <a:gd name="connsiteY4" fmla="*/ 584901 h 593140"/>
                <a:gd name="connsiteX0" fmla="*/ 0 w 1260390"/>
                <a:gd name="connsiteY0" fmla="*/ 362501 h 362501"/>
                <a:gd name="connsiteX1" fmla="*/ 362465 w 1260390"/>
                <a:gd name="connsiteY1" fmla="*/ 238933 h 362501"/>
                <a:gd name="connsiteX2" fmla="*/ 601362 w 1260390"/>
                <a:gd name="connsiteY2" fmla="*/ 36 h 362501"/>
                <a:gd name="connsiteX3" fmla="*/ 832022 w 1260390"/>
                <a:gd name="connsiteY3" fmla="*/ 255408 h 362501"/>
                <a:gd name="connsiteX4" fmla="*/ 1260390 w 1260390"/>
                <a:gd name="connsiteY4" fmla="*/ 354262 h 362501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79 h 362579"/>
                <a:gd name="connsiteX1" fmla="*/ 362465 w 1260390"/>
                <a:gd name="connsiteY1" fmla="*/ 280201 h 362579"/>
                <a:gd name="connsiteX2" fmla="*/ 601362 w 1260390"/>
                <a:gd name="connsiteY2" fmla="*/ 114 h 362579"/>
                <a:gd name="connsiteX3" fmla="*/ 906162 w 1260390"/>
                <a:gd name="connsiteY3" fmla="*/ 247248 h 362579"/>
                <a:gd name="connsiteX4" fmla="*/ 1260390 w 1260390"/>
                <a:gd name="connsiteY4" fmla="*/ 354340 h 362579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337752 w 1260390"/>
                <a:gd name="connsiteY2" fmla="*/ 280357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337752 w 1260390"/>
                <a:gd name="connsiteY3" fmla="*/ 280357 h 346259"/>
                <a:gd name="connsiteX4" fmla="*/ 634314 w 1260390"/>
                <a:gd name="connsiteY4" fmla="*/ 270 h 346259"/>
                <a:gd name="connsiteX5" fmla="*/ 906162 w 1260390"/>
                <a:gd name="connsiteY5" fmla="*/ 230928 h 346259"/>
                <a:gd name="connsiteX6" fmla="*/ 1260390 w 1260390"/>
                <a:gd name="connsiteY6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274549 h 274549"/>
                <a:gd name="connsiteX1" fmla="*/ 490832 w 1260390"/>
                <a:gd name="connsiteY1" fmla="*/ 266944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549 h 274549"/>
                <a:gd name="connsiteX1" fmla="*/ 335389 w 1260390"/>
                <a:gd name="connsiteY1" fmla="*/ 263865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161474"/>
                <a:gd name="connsiteY0" fmla="*/ 274400 h 281680"/>
                <a:gd name="connsiteX1" fmla="*/ 335389 w 1161474"/>
                <a:gd name="connsiteY1" fmla="*/ 263716 h 281680"/>
                <a:gd name="connsiteX2" fmla="*/ 512030 w 1161474"/>
                <a:gd name="connsiteY2" fmla="*/ 215484 h 281680"/>
                <a:gd name="connsiteX3" fmla="*/ 620185 w 1161474"/>
                <a:gd name="connsiteY3" fmla="*/ 247 h 281680"/>
                <a:gd name="connsiteX4" fmla="*/ 927360 w 1161474"/>
                <a:gd name="connsiteY4" fmla="*/ 260665 h 281680"/>
                <a:gd name="connsiteX5" fmla="*/ 1161474 w 1161474"/>
                <a:gd name="connsiteY5" fmla="*/ 265134 h 281680"/>
                <a:gd name="connsiteX0" fmla="*/ 0 w 1161474"/>
                <a:gd name="connsiteY0" fmla="*/ 274400 h 274400"/>
                <a:gd name="connsiteX1" fmla="*/ 335389 w 1161474"/>
                <a:gd name="connsiteY1" fmla="*/ 263716 h 274400"/>
                <a:gd name="connsiteX2" fmla="*/ 512030 w 1161474"/>
                <a:gd name="connsiteY2" fmla="*/ 215484 h 274400"/>
                <a:gd name="connsiteX3" fmla="*/ 620185 w 1161474"/>
                <a:gd name="connsiteY3" fmla="*/ 247 h 274400"/>
                <a:gd name="connsiteX4" fmla="*/ 927360 w 1161474"/>
                <a:gd name="connsiteY4" fmla="*/ 260665 h 274400"/>
                <a:gd name="connsiteX5" fmla="*/ 1161474 w 1161474"/>
                <a:gd name="connsiteY5" fmla="*/ 265134 h 274400"/>
                <a:gd name="connsiteX0" fmla="*/ 0 w 1161474"/>
                <a:gd name="connsiteY0" fmla="*/ 291470 h 296880"/>
                <a:gd name="connsiteX1" fmla="*/ 335389 w 1161474"/>
                <a:gd name="connsiteY1" fmla="*/ 280786 h 296880"/>
                <a:gd name="connsiteX2" fmla="*/ 512030 w 1161474"/>
                <a:gd name="connsiteY2" fmla="*/ 232554 h 296880"/>
                <a:gd name="connsiteX3" fmla="*/ 620185 w 1161474"/>
                <a:gd name="connsiteY3" fmla="*/ 17317 h 296880"/>
                <a:gd name="connsiteX4" fmla="*/ 745191 w 1161474"/>
                <a:gd name="connsiteY4" fmla="*/ 42703 h 296880"/>
                <a:gd name="connsiteX5" fmla="*/ 927360 w 1161474"/>
                <a:gd name="connsiteY5" fmla="*/ 277735 h 296880"/>
                <a:gd name="connsiteX6" fmla="*/ 1161474 w 1161474"/>
                <a:gd name="connsiteY6" fmla="*/ 282204 h 296880"/>
                <a:gd name="connsiteX0" fmla="*/ 0 w 1161474"/>
                <a:gd name="connsiteY0" fmla="*/ 291696 h 297106"/>
                <a:gd name="connsiteX1" fmla="*/ 335389 w 1161474"/>
                <a:gd name="connsiteY1" fmla="*/ 281012 h 297106"/>
                <a:gd name="connsiteX2" fmla="*/ 632143 w 1161474"/>
                <a:gd name="connsiteY2" fmla="*/ 235859 h 297106"/>
                <a:gd name="connsiteX3" fmla="*/ 620185 w 1161474"/>
                <a:gd name="connsiteY3" fmla="*/ 17543 h 297106"/>
                <a:gd name="connsiteX4" fmla="*/ 745191 w 1161474"/>
                <a:gd name="connsiteY4" fmla="*/ 42929 h 297106"/>
                <a:gd name="connsiteX5" fmla="*/ 927360 w 1161474"/>
                <a:gd name="connsiteY5" fmla="*/ 277961 h 297106"/>
                <a:gd name="connsiteX6" fmla="*/ 1161474 w 1161474"/>
                <a:gd name="connsiteY6" fmla="*/ 282430 h 297106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74153 h 279563"/>
                <a:gd name="connsiteX1" fmla="*/ 335389 w 1161474"/>
                <a:gd name="connsiteY1" fmla="*/ 263469 h 279563"/>
                <a:gd name="connsiteX2" fmla="*/ 632143 w 1161474"/>
                <a:gd name="connsiteY2" fmla="*/ 218316 h 279563"/>
                <a:gd name="connsiteX3" fmla="*/ 620185 w 1161474"/>
                <a:gd name="connsiteY3" fmla="*/ 0 h 279563"/>
                <a:gd name="connsiteX4" fmla="*/ 745191 w 1161474"/>
                <a:gd name="connsiteY4" fmla="*/ 25386 h 279563"/>
                <a:gd name="connsiteX5" fmla="*/ 927360 w 1161474"/>
                <a:gd name="connsiteY5" fmla="*/ 260418 h 279563"/>
                <a:gd name="connsiteX6" fmla="*/ 1161474 w 1161474"/>
                <a:gd name="connsiteY6" fmla="*/ 264887 h 279563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20185 w 1161474"/>
                <a:gd name="connsiteY3" fmla="*/ 0 h 274739"/>
                <a:gd name="connsiteX4" fmla="*/ 745191 w 1161474"/>
                <a:gd name="connsiteY4" fmla="*/ 25386 h 274739"/>
                <a:gd name="connsiteX5" fmla="*/ 801716 w 1161474"/>
                <a:gd name="connsiteY5" fmla="*/ 91063 h 274739"/>
                <a:gd name="connsiteX6" fmla="*/ 927360 w 1161474"/>
                <a:gd name="connsiteY6" fmla="*/ 260418 h 274739"/>
                <a:gd name="connsiteX7" fmla="*/ 1161474 w 1161474"/>
                <a:gd name="connsiteY7" fmla="*/ 264887 h 274739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20185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927360 w 1161474"/>
                <a:gd name="connsiteY4" fmla="*/ 260418 h 274739"/>
                <a:gd name="connsiteX5" fmla="*/ 1161474 w 1161474"/>
                <a:gd name="connsiteY5" fmla="*/ 264887 h 274739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27360 w 1161474"/>
                <a:gd name="connsiteY4" fmla="*/ 260418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13227 w 1161474"/>
                <a:gd name="connsiteY4" fmla="*/ 240919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821376 w 1161474"/>
                <a:gd name="connsiteY4" fmla="*/ 236814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632143 w 1161474"/>
                <a:gd name="connsiteY1" fmla="*/ 218316 h 274153"/>
                <a:gd name="connsiteX2" fmla="*/ 697907 w 1161474"/>
                <a:gd name="connsiteY2" fmla="*/ 0 h 274153"/>
                <a:gd name="connsiteX3" fmla="*/ 821376 w 1161474"/>
                <a:gd name="connsiteY3" fmla="*/ 236814 h 274153"/>
                <a:gd name="connsiteX4" fmla="*/ 1161474 w 1161474"/>
                <a:gd name="connsiteY4" fmla="*/ 264887 h 274153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771917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02"/>
                <a:gd name="connsiteX1" fmla="*/ 469638 w 1161474"/>
                <a:gd name="connsiteY1" fmla="*/ 225499 h 264902"/>
                <a:gd name="connsiteX2" fmla="*/ 733234 w 1161474"/>
                <a:gd name="connsiteY2" fmla="*/ 0 h 264902"/>
                <a:gd name="connsiteX3" fmla="*/ 771917 w 1161474"/>
                <a:gd name="connsiteY3" fmla="*/ 218342 h 264902"/>
                <a:gd name="connsiteX4" fmla="*/ 1161474 w 1161474"/>
                <a:gd name="connsiteY4" fmla="*/ 264887 h 264902"/>
                <a:gd name="connsiteX0" fmla="*/ 0 w 1161474"/>
                <a:gd name="connsiteY0" fmla="*/ 260812 h 264917"/>
                <a:gd name="connsiteX1" fmla="*/ 469638 w 1161474"/>
                <a:gd name="connsiteY1" fmla="*/ 225499 h 264917"/>
                <a:gd name="connsiteX2" fmla="*/ 733234 w 1161474"/>
                <a:gd name="connsiteY2" fmla="*/ 0 h 264917"/>
                <a:gd name="connsiteX3" fmla="*/ 764852 w 1161474"/>
                <a:gd name="connsiteY3" fmla="*/ 229630 h 264917"/>
                <a:gd name="connsiteX4" fmla="*/ 1161474 w 1161474"/>
                <a:gd name="connsiteY4" fmla="*/ 264887 h 264917"/>
                <a:gd name="connsiteX0" fmla="*/ 0 w 1154406"/>
                <a:gd name="connsiteY0" fmla="*/ 260812 h 261931"/>
                <a:gd name="connsiteX1" fmla="*/ 469638 w 1154406"/>
                <a:gd name="connsiteY1" fmla="*/ 225499 h 261931"/>
                <a:gd name="connsiteX2" fmla="*/ 733234 w 1154406"/>
                <a:gd name="connsiteY2" fmla="*/ 0 h 261931"/>
                <a:gd name="connsiteX3" fmla="*/ 764852 w 1154406"/>
                <a:gd name="connsiteY3" fmla="*/ 229630 h 261931"/>
                <a:gd name="connsiteX4" fmla="*/ 1154406 w 1154406"/>
                <a:gd name="connsiteY4" fmla="*/ 259756 h 261931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50719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3186"/>
                <a:gd name="connsiteX1" fmla="*/ 469638 w 1154406"/>
                <a:gd name="connsiteY1" fmla="*/ 225499 h 263186"/>
                <a:gd name="connsiteX2" fmla="*/ 733234 w 1154406"/>
                <a:gd name="connsiteY2" fmla="*/ 0 h 263186"/>
                <a:gd name="connsiteX3" fmla="*/ 793114 w 1154406"/>
                <a:gd name="connsiteY3" fmla="*/ 234761 h 263186"/>
                <a:gd name="connsiteX4" fmla="*/ 1154406 w 1154406"/>
                <a:gd name="connsiteY4" fmla="*/ 259756 h 263186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34761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863768 w 1154406"/>
                <a:gd name="connsiteY3" fmla="*/ 256311 h 260812"/>
                <a:gd name="connsiteX4" fmla="*/ 1154406 w 1154406"/>
                <a:gd name="connsiteY4" fmla="*/ 259756 h 260812"/>
                <a:gd name="connsiteX0" fmla="*/ 0 w 1048422"/>
                <a:gd name="connsiteY0" fmla="*/ 260812 h 260812"/>
                <a:gd name="connsiteX1" fmla="*/ 469638 w 1048422"/>
                <a:gd name="connsiteY1" fmla="*/ 225499 h 260812"/>
                <a:gd name="connsiteX2" fmla="*/ 733234 w 1048422"/>
                <a:gd name="connsiteY2" fmla="*/ 0 h 260812"/>
                <a:gd name="connsiteX3" fmla="*/ 863768 w 1048422"/>
                <a:gd name="connsiteY3" fmla="*/ 256311 h 260812"/>
                <a:gd name="connsiteX4" fmla="*/ 1048422 w 1048422"/>
                <a:gd name="connsiteY4" fmla="*/ 256678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59786 h 259786"/>
                <a:gd name="connsiteX1" fmla="*/ 469638 w 1203862"/>
                <a:gd name="connsiteY1" fmla="*/ 224473 h 259786"/>
                <a:gd name="connsiteX2" fmla="*/ 789758 w 1203862"/>
                <a:gd name="connsiteY2" fmla="*/ 0 h 259786"/>
                <a:gd name="connsiteX3" fmla="*/ 863768 w 1203862"/>
                <a:gd name="connsiteY3" fmla="*/ 255285 h 259786"/>
                <a:gd name="connsiteX4" fmla="*/ 1203862 w 1203862"/>
                <a:gd name="connsiteY4" fmla="*/ 256678 h 259786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32148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74540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963636"/>
                <a:gd name="connsiteY0" fmla="*/ 260813 h 260813"/>
                <a:gd name="connsiteX1" fmla="*/ 434314 w 963636"/>
                <a:gd name="connsiteY1" fmla="*/ 206001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60813"/>
                <a:gd name="connsiteX1" fmla="*/ 504968 w 963636"/>
                <a:gd name="connsiteY1" fmla="*/ 255260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681015"/>
                <a:gd name="connsiteY0" fmla="*/ 261839 h 261839"/>
                <a:gd name="connsiteX1" fmla="*/ 236476 w 681015"/>
                <a:gd name="connsiteY1" fmla="*/ 259365 h 261839"/>
                <a:gd name="connsiteX2" fmla="*/ 309302 w 681015"/>
                <a:gd name="connsiteY2" fmla="*/ 0 h 261839"/>
                <a:gd name="connsiteX3" fmla="*/ 340921 w 681015"/>
                <a:gd name="connsiteY3" fmla="*/ 257338 h 261839"/>
                <a:gd name="connsiteX4" fmla="*/ 681015 w 681015"/>
                <a:gd name="connsiteY4" fmla="*/ 258731 h 261839"/>
                <a:gd name="connsiteX0" fmla="*/ 0 w 659818"/>
                <a:gd name="connsiteY0" fmla="*/ 257734 h 259365"/>
                <a:gd name="connsiteX1" fmla="*/ 215279 w 659818"/>
                <a:gd name="connsiteY1" fmla="*/ 259365 h 259365"/>
                <a:gd name="connsiteX2" fmla="*/ 288105 w 659818"/>
                <a:gd name="connsiteY2" fmla="*/ 0 h 259365"/>
                <a:gd name="connsiteX3" fmla="*/ 319724 w 659818"/>
                <a:gd name="connsiteY3" fmla="*/ 257338 h 259365"/>
                <a:gd name="connsiteX4" fmla="*/ 659818 w 659818"/>
                <a:gd name="connsiteY4" fmla="*/ 258731 h 259365"/>
                <a:gd name="connsiteX0" fmla="*/ 0 w 659818"/>
                <a:gd name="connsiteY0" fmla="*/ 257734 h 258731"/>
                <a:gd name="connsiteX1" fmla="*/ 208214 w 659818"/>
                <a:gd name="connsiteY1" fmla="*/ 258339 h 258731"/>
                <a:gd name="connsiteX2" fmla="*/ 288105 w 659818"/>
                <a:gd name="connsiteY2" fmla="*/ 0 h 258731"/>
                <a:gd name="connsiteX3" fmla="*/ 319724 w 659818"/>
                <a:gd name="connsiteY3" fmla="*/ 257338 h 258731"/>
                <a:gd name="connsiteX4" fmla="*/ 659818 w 659818"/>
                <a:gd name="connsiteY4" fmla="*/ 258731 h 258731"/>
                <a:gd name="connsiteX0" fmla="*/ 0 w 511442"/>
                <a:gd name="connsiteY0" fmla="*/ 257734 h 258339"/>
                <a:gd name="connsiteX1" fmla="*/ 208214 w 511442"/>
                <a:gd name="connsiteY1" fmla="*/ 258339 h 258339"/>
                <a:gd name="connsiteX2" fmla="*/ 288105 w 511442"/>
                <a:gd name="connsiteY2" fmla="*/ 0 h 258339"/>
                <a:gd name="connsiteX3" fmla="*/ 319724 w 511442"/>
                <a:gd name="connsiteY3" fmla="*/ 257338 h 258339"/>
                <a:gd name="connsiteX4" fmla="*/ 511442 w 511442"/>
                <a:gd name="connsiteY4" fmla="*/ 257704 h 258339"/>
                <a:gd name="connsiteX0" fmla="*/ 0 w 511442"/>
                <a:gd name="connsiteY0" fmla="*/ 257734 h 257734"/>
                <a:gd name="connsiteX1" fmla="*/ 208214 w 511442"/>
                <a:gd name="connsiteY1" fmla="*/ 256286 h 257734"/>
                <a:gd name="connsiteX2" fmla="*/ 288105 w 511442"/>
                <a:gd name="connsiteY2" fmla="*/ 0 h 257734"/>
                <a:gd name="connsiteX3" fmla="*/ 319724 w 511442"/>
                <a:gd name="connsiteY3" fmla="*/ 257338 h 257734"/>
                <a:gd name="connsiteX4" fmla="*/ 511442 w 511442"/>
                <a:gd name="connsiteY4" fmla="*/ 257704 h 257734"/>
                <a:gd name="connsiteX0" fmla="*/ 0 w 511442"/>
                <a:gd name="connsiteY0" fmla="*/ 257734 h 257734"/>
                <a:gd name="connsiteX1" fmla="*/ 23927 w 511442"/>
                <a:gd name="connsiteY1" fmla="*/ 255531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66319 w 511442"/>
                <a:gd name="connsiteY1" fmla="*/ 256557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145724 h 146871"/>
                <a:gd name="connsiteX1" fmla="*/ 177222 w 445123"/>
                <a:gd name="connsiteY1" fmla="*/ 145453 h 146871"/>
                <a:gd name="connsiteX2" fmla="*/ 214721 w 445123"/>
                <a:gd name="connsiteY2" fmla="*/ 0 h 146871"/>
                <a:gd name="connsiteX3" fmla="*/ 253405 w 445123"/>
                <a:gd name="connsiteY3" fmla="*/ 146505 h 146871"/>
                <a:gd name="connsiteX4" fmla="*/ 445123 w 445123"/>
                <a:gd name="connsiteY4" fmla="*/ 146871 h 14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123" h="146871">
                  <a:moveTo>
                    <a:pt x="0" y="145724"/>
                  </a:moveTo>
                  <a:lnTo>
                    <a:pt x="177222" y="145453"/>
                  </a:lnTo>
                  <a:cubicBezTo>
                    <a:pt x="191087" y="96853"/>
                    <a:pt x="202950" y="36260"/>
                    <a:pt x="214721" y="0"/>
                  </a:cubicBezTo>
                  <a:cubicBezTo>
                    <a:pt x="228598" y="28568"/>
                    <a:pt x="232667" y="102186"/>
                    <a:pt x="253405" y="146505"/>
                  </a:cubicBezTo>
                  <a:lnTo>
                    <a:pt x="445123" y="146871"/>
                  </a:ln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F48BBB1-3D7F-4326-92F9-63EB0A339E26}"/>
                </a:ext>
              </a:extLst>
            </p:cNvPr>
            <p:cNvGrpSpPr/>
            <p:nvPr/>
          </p:nvGrpSpPr>
          <p:grpSpPr>
            <a:xfrm>
              <a:off x="5421244" y="3328766"/>
              <a:ext cx="1678048" cy="600107"/>
              <a:chOff x="1101819" y="1111916"/>
              <a:chExt cx="1762160" cy="615633"/>
            </a:xfrm>
          </p:grpSpPr>
          <p:pic>
            <p:nvPicPr>
              <p:cNvPr id="55" name="Picture 4" descr="Image result for pulling">
                <a:extLst>
                  <a:ext uri="{FF2B5EF4-FFF2-40B4-BE49-F238E27FC236}">
                    <a16:creationId xmlns:a16="http://schemas.microsoft.com/office/drawing/2014/main" id="{6A67B2EC-3BB7-472A-A848-D996D6D6E1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1766" y="1111916"/>
                <a:ext cx="822213" cy="585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Image result for pulling">
                <a:extLst>
                  <a:ext uri="{FF2B5EF4-FFF2-40B4-BE49-F238E27FC236}">
                    <a16:creationId xmlns:a16="http://schemas.microsoft.com/office/drawing/2014/main" id="{E25870CD-78D1-4586-9FAC-20F1FDE060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101819" y="1142513"/>
                <a:ext cx="822213" cy="585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7" name="Picture 387">
              <a:extLst>
                <a:ext uri="{FF2B5EF4-FFF2-40B4-BE49-F238E27FC236}">
                  <a16:creationId xmlns:a16="http://schemas.microsoft.com/office/drawing/2014/main" id="{26A24F45-DDAC-4545-A897-CE079CDCD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521" y="3549012"/>
              <a:ext cx="806354" cy="98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C8081D4-258C-4F89-A312-0FD46306D953}"/>
                </a:ext>
              </a:extLst>
            </p:cNvPr>
            <p:cNvGrpSpPr/>
            <p:nvPr/>
          </p:nvGrpSpPr>
          <p:grpSpPr>
            <a:xfrm>
              <a:off x="5162036" y="3376408"/>
              <a:ext cx="2171064" cy="570282"/>
              <a:chOff x="1235821" y="2401190"/>
              <a:chExt cx="2279887" cy="585036"/>
            </a:xfrm>
          </p:grpSpPr>
          <p:pic>
            <p:nvPicPr>
              <p:cNvPr id="59" name="Picture 4" descr="Image result for pulling">
                <a:extLst>
                  <a:ext uri="{FF2B5EF4-FFF2-40B4-BE49-F238E27FC236}">
                    <a16:creationId xmlns:a16="http://schemas.microsoft.com/office/drawing/2014/main" id="{06BAAB1A-2E93-4DFD-8595-FCD2011D76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495" y="2401190"/>
                <a:ext cx="822213" cy="585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Image result for pulling">
                <a:extLst>
                  <a:ext uri="{FF2B5EF4-FFF2-40B4-BE49-F238E27FC236}">
                    <a16:creationId xmlns:a16="http://schemas.microsoft.com/office/drawing/2014/main" id="{0111DEC7-61BB-4B41-B609-E7E51A6955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35821" y="2401190"/>
                <a:ext cx="822213" cy="585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" name="Picture 387">
              <a:extLst>
                <a:ext uri="{FF2B5EF4-FFF2-40B4-BE49-F238E27FC236}">
                  <a16:creationId xmlns:a16="http://schemas.microsoft.com/office/drawing/2014/main" id="{B3E1414E-E738-4BDE-8D9F-3EE68E499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6998" y="3241607"/>
              <a:ext cx="806353" cy="60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7770C22-1864-41E9-A9F4-170E647CA5A8}"/>
                </a:ext>
              </a:extLst>
            </p:cNvPr>
            <p:cNvGrpSpPr/>
            <p:nvPr/>
          </p:nvGrpSpPr>
          <p:grpSpPr>
            <a:xfrm>
              <a:off x="9673515" y="2529714"/>
              <a:ext cx="1492800" cy="1318345"/>
              <a:chOff x="5243319" y="1778329"/>
              <a:chExt cx="1567625" cy="1352452"/>
            </a:xfrm>
          </p:grpSpPr>
          <p:sp>
            <p:nvSpPr>
              <p:cNvPr id="63" name="AutoShape 2" descr="Image result for pulling">
                <a:extLst>
                  <a:ext uri="{FF2B5EF4-FFF2-40B4-BE49-F238E27FC236}">
                    <a16:creationId xmlns:a16="http://schemas.microsoft.com/office/drawing/2014/main" id="{19B54B97-0CC8-42C7-A1DF-77DD9AB1F9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5523468" y="1778329"/>
                <a:ext cx="4571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2944" tIns="41472" rIns="82944" bIns="4147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33"/>
              </a:p>
            </p:txBody>
          </p:sp>
          <p:sp>
            <p:nvSpPr>
              <p:cNvPr id="64" name="AutoShape 2" descr="Image result for pulling">
                <a:extLst>
                  <a:ext uri="{FF2B5EF4-FFF2-40B4-BE49-F238E27FC236}">
                    <a16:creationId xmlns:a16="http://schemas.microsoft.com/office/drawing/2014/main" id="{E76056ED-3307-44C3-B26E-96CAD2DFA7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70163" y="1790372"/>
                <a:ext cx="4571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2944" tIns="41472" rIns="82944" bIns="4147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33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5B3C9013-2302-4E7A-8537-4C9C5537405F}"/>
                  </a:ext>
                </a:extLst>
              </p:cNvPr>
              <p:cNvGrpSpPr/>
              <p:nvPr/>
            </p:nvGrpSpPr>
            <p:grpSpPr>
              <a:xfrm>
                <a:off x="5243319" y="2366645"/>
                <a:ext cx="1567625" cy="764136"/>
                <a:chOff x="7807253" y="2158171"/>
                <a:chExt cx="1567625" cy="764136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6A64C4A9-338C-4985-B2AA-215F78B24A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8673888" y="2159767"/>
                  <a:ext cx="700990" cy="762540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F2CA4E75-A7B5-4758-BF95-D02DC05286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07253" y="2158171"/>
                  <a:ext cx="700990" cy="762540"/>
                </a:xfrm>
                <a:prstGeom prst="rect">
                  <a:avLst/>
                </a:prstGeom>
              </p:spPr>
            </p:pic>
          </p:grpSp>
        </p:grp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63E1094B-730E-49CF-A0DD-8516241BD947}"/>
                </a:ext>
              </a:extLst>
            </p:cNvPr>
            <p:cNvSpPr/>
            <p:nvPr/>
          </p:nvSpPr>
          <p:spPr>
            <a:xfrm>
              <a:off x="10356488" y="1508814"/>
              <a:ext cx="173968" cy="2339093"/>
            </a:xfrm>
            <a:custGeom>
              <a:avLst/>
              <a:gdLst>
                <a:gd name="connsiteX0" fmla="*/ 0 w 930876"/>
                <a:gd name="connsiteY0" fmla="*/ 502522 h 584900"/>
                <a:gd name="connsiteX1" fmla="*/ 238897 w 930876"/>
                <a:gd name="connsiteY1" fmla="*/ 14 h 584900"/>
                <a:gd name="connsiteX2" fmla="*/ 502508 w 930876"/>
                <a:gd name="connsiteY2" fmla="*/ 486046 h 584900"/>
                <a:gd name="connsiteX3" fmla="*/ 930876 w 930876"/>
                <a:gd name="connsiteY3" fmla="*/ 584900 h 584900"/>
                <a:gd name="connsiteX0" fmla="*/ 0 w 930876"/>
                <a:gd name="connsiteY0" fmla="*/ 503682 h 586060"/>
                <a:gd name="connsiteX1" fmla="*/ 41189 w 930876"/>
                <a:gd name="connsiteY1" fmla="*/ 355401 h 586060"/>
                <a:gd name="connsiteX2" fmla="*/ 238897 w 930876"/>
                <a:gd name="connsiteY2" fmla="*/ 1174 h 586060"/>
                <a:gd name="connsiteX3" fmla="*/ 502508 w 930876"/>
                <a:gd name="connsiteY3" fmla="*/ 487206 h 586060"/>
                <a:gd name="connsiteX4" fmla="*/ 930876 w 930876"/>
                <a:gd name="connsiteY4" fmla="*/ 586060 h 586060"/>
                <a:gd name="connsiteX0" fmla="*/ 0 w 1260390"/>
                <a:gd name="connsiteY0" fmla="*/ 594299 h 594299"/>
                <a:gd name="connsiteX1" fmla="*/ 370703 w 1260390"/>
                <a:gd name="connsiteY1" fmla="*/ 355401 h 594299"/>
                <a:gd name="connsiteX2" fmla="*/ 568411 w 1260390"/>
                <a:gd name="connsiteY2" fmla="*/ 1174 h 594299"/>
                <a:gd name="connsiteX3" fmla="*/ 832022 w 1260390"/>
                <a:gd name="connsiteY3" fmla="*/ 487206 h 594299"/>
                <a:gd name="connsiteX4" fmla="*/ 1260390 w 1260390"/>
                <a:gd name="connsiteY4" fmla="*/ 586060 h 594299"/>
                <a:gd name="connsiteX0" fmla="*/ 0 w 1260390"/>
                <a:gd name="connsiteY0" fmla="*/ 593140 h 593140"/>
                <a:gd name="connsiteX1" fmla="*/ 362465 w 1260390"/>
                <a:gd name="connsiteY1" fmla="*/ 469572 h 593140"/>
                <a:gd name="connsiteX2" fmla="*/ 568411 w 1260390"/>
                <a:gd name="connsiteY2" fmla="*/ 15 h 593140"/>
                <a:gd name="connsiteX3" fmla="*/ 832022 w 1260390"/>
                <a:gd name="connsiteY3" fmla="*/ 486047 h 593140"/>
                <a:gd name="connsiteX4" fmla="*/ 1260390 w 1260390"/>
                <a:gd name="connsiteY4" fmla="*/ 584901 h 593140"/>
                <a:gd name="connsiteX0" fmla="*/ 0 w 1260390"/>
                <a:gd name="connsiteY0" fmla="*/ 362501 h 362501"/>
                <a:gd name="connsiteX1" fmla="*/ 362465 w 1260390"/>
                <a:gd name="connsiteY1" fmla="*/ 238933 h 362501"/>
                <a:gd name="connsiteX2" fmla="*/ 601362 w 1260390"/>
                <a:gd name="connsiteY2" fmla="*/ 36 h 362501"/>
                <a:gd name="connsiteX3" fmla="*/ 832022 w 1260390"/>
                <a:gd name="connsiteY3" fmla="*/ 255408 h 362501"/>
                <a:gd name="connsiteX4" fmla="*/ 1260390 w 1260390"/>
                <a:gd name="connsiteY4" fmla="*/ 354262 h 362501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27 h 362527"/>
                <a:gd name="connsiteX1" fmla="*/ 362465 w 1260390"/>
                <a:gd name="connsiteY1" fmla="*/ 280149 h 362527"/>
                <a:gd name="connsiteX2" fmla="*/ 601362 w 1260390"/>
                <a:gd name="connsiteY2" fmla="*/ 62 h 362527"/>
                <a:gd name="connsiteX3" fmla="*/ 832022 w 1260390"/>
                <a:gd name="connsiteY3" fmla="*/ 255434 h 362527"/>
                <a:gd name="connsiteX4" fmla="*/ 1260390 w 1260390"/>
                <a:gd name="connsiteY4" fmla="*/ 354288 h 362527"/>
                <a:gd name="connsiteX0" fmla="*/ 0 w 1260390"/>
                <a:gd name="connsiteY0" fmla="*/ 362579 h 362579"/>
                <a:gd name="connsiteX1" fmla="*/ 362465 w 1260390"/>
                <a:gd name="connsiteY1" fmla="*/ 280201 h 362579"/>
                <a:gd name="connsiteX2" fmla="*/ 601362 w 1260390"/>
                <a:gd name="connsiteY2" fmla="*/ 114 h 362579"/>
                <a:gd name="connsiteX3" fmla="*/ 906162 w 1260390"/>
                <a:gd name="connsiteY3" fmla="*/ 247248 h 362579"/>
                <a:gd name="connsiteX4" fmla="*/ 1260390 w 1260390"/>
                <a:gd name="connsiteY4" fmla="*/ 354340 h 362579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62716 h 362716"/>
                <a:gd name="connsiteX1" fmla="*/ 337752 w 1260390"/>
                <a:gd name="connsiteY1" fmla="*/ 296814 h 362716"/>
                <a:gd name="connsiteX2" fmla="*/ 601362 w 1260390"/>
                <a:gd name="connsiteY2" fmla="*/ 251 h 362716"/>
                <a:gd name="connsiteX3" fmla="*/ 906162 w 1260390"/>
                <a:gd name="connsiteY3" fmla="*/ 247385 h 362716"/>
                <a:gd name="connsiteX4" fmla="*/ 1260390 w 1260390"/>
                <a:gd name="connsiteY4" fmla="*/ 354477 h 362716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337752 w 1260390"/>
                <a:gd name="connsiteY1" fmla="*/ 280357 h 346259"/>
                <a:gd name="connsiteX2" fmla="*/ 634314 w 1260390"/>
                <a:gd name="connsiteY2" fmla="*/ 270 h 346259"/>
                <a:gd name="connsiteX3" fmla="*/ 906162 w 1260390"/>
                <a:gd name="connsiteY3" fmla="*/ 230928 h 346259"/>
                <a:gd name="connsiteX4" fmla="*/ 1260390 w 1260390"/>
                <a:gd name="connsiteY4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337752 w 1260390"/>
                <a:gd name="connsiteY2" fmla="*/ 280357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337752 w 1260390"/>
                <a:gd name="connsiteY3" fmla="*/ 280357 h 346259"/>
                <a:gd name="connsiteX4" fmla="*/ 634314 w 1260390"/>
                <a:gd name="connsiteY4" fmla="*/ 270 h 346259"/>
                <a:gd name="connsiteX5" fmla="*/ 906162 w 1260390"/>
                <a:gd name="connsiteY5" fmla="*/ 230928 h 346259"/>
                <a:gd name="connsiteX6" fmla="*/ 1260390 w 1260390"/>
                <a:gd name="connsiteY6" fmla="*/ 338020 h 346259"/>
                <a:gd name="connsiteX0" fmla="*/ 0 w 1260390"/>
                <a:gd name="connsiteY0" fmla="*/ 346259 h 346259"/>
                <a:gd name="connsiteX1" fmla="*/ 490832 w 1260390"/>
                <a:gd name="connsiteY1" fmla="*/ 338654 h 346259"/>
                <a:gd name="connsiteX2" fmla="*/ 512030 w 1260390"/>
                <a:gd name="connsiteY2" fmla="*/ 287343 h 346259"/>
                <a:gd name="connsiteX3" fmla="*/ 634314 w 1260390"/>
                <a:gd name="connsiteY3" fmla="*/ 270 h 346259"/>
                <a:gd name="connsiteX4" fmla="*/ 906162 w 1260390"/>
                <a:gd name="connsiteY4" fmla="*/ 230928 h 346259"/>
                <a:gd name="connsiteX5" fmla="*/ 1260390 w 1260390"/>
                <a:gd name="connsiteY5" fmla="*/ 338020 h 346259"/>
                <a:gd name="connsiteX0" fmla="*/ 0 w 1260390"/>
                <a:gd name="connsiteY0" fmla="*/ 274549 h 274549"/>
                <a:gd name="connsiteX1" fmla="*/ 490832 w 1260390"/>
                <a:gd name="connsiteY1" fmla="*/ 266944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549 h 274549"/>
                <a:gd name="connsiteX1" fmla="*/ 335389 w 1260390"/>
                <a:gd name="connsiteY1" fmla="*/ 263865 h 274549"/>
                <a:gd name="connsiteX2" fmla="*/ 512030 w 1260390"/>
                <a:gd name="connsiteY2" fmla="*/ 215633 h 274549"/>
                <a:gd name="connsiteX3" fmla="*/ 620185 w 1260390"/>
                <a:gd name="connsiteY3" fmla="*/ 396 h 274549"/>
                <a:gd name="connsiteX4" fmla="*/ 906162 w 1260390"/>
                <a:gd name="connsiteY4" fmla="*/ 159218 h 274549"/>
                <a:gd name="connsiteX5" fmla="*/ 1260390 w 1260390"/>
                <a:gd name="connsiteY5" fmla="*/ 266310 h 274549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236 h 274236"/>
                <a:gd name="connsiteX1" fmla="*/ 335389 w 1260390"/>
                <a:gd name="connsiteY1" fmla="*/ 263552 h 274236"/>
                <a:gd name="connsiteX2" fmla="*/ 512030 w 1260390"/>
                <a:gd name="connsiteY2" fmla="*/ 215320 h 274236"/>
                <a:gd name="connsiteX3" fmla="*/ 620185 w 1260390"/>
                <a:gd name="connsiteY3" fmla="*/ 83 h 274236"/>
                <a:gd name="connsiteX4" fmla="*/ 990949 w 1260390"/>
                <a:gd name="connsiteY4" fmla="*/ 241003 h 274236"/>
                <a:gd name="connsiteX5" fmla="*/ 1260390 w 1260390"/>
                <a:gd name="connsiteY5" fmla="*/ 265997 h 274236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260390"/>
                <a:gd name="connsiteY0" fmla="*/ 274400 h 274400"/>
                <a:gd name="connsiteX1" fmla="*/ 335389 w 1260390"/>
                <a:gd name="connsiteY1" fmla="*/ 263716 h 274400"/>
                <a:gd name="connsiteX2" fmla="*/ 512030 w 1260390"/>
                <a:gd name="connsiteY2" fmla="*/ 215484 h 274400"/>
                <a:gd name="connsiteX3" fmla="*/ 620185 w 1260390"/>
                <a:gd name="connsiteY3" fmla="*/ 247 h 274400"/>
                <a:gd name="connsiteX4" fmla="*/ 927360 w 1260390"/>
                <a:gd name="connsiteY4" fmla="*/ 260665 h 274400"/>
                <a:gd name="connsiteX5" fmla="*/ 1260390 w 1260390"/>
                <a:gd name="connsiteY5" fmla="*/ 266161 h 274400"/>
                <a:gd name="connsiteX0" fmla="*/ 0 w 1161474"/>
                <a:gd name="connsiteY0" fmla="*/ 274400 h 281680"/>
                <a:gd name="connsiteX1" fmla="*/ 335389 w 1161474"/>
                <a:gd name="connsiteY1" fmla="*/ 263716 h 281680"/>
                <a:gd name="connsiteX2" fmla="*/ 512030 w 1161474"/>
                <a:gd name="connsiteY2" fmla="*/ 215484 h 281680"/>
                <a:gd name="connsiteX3" fmla="*/ 620185 w 1161474"/>
                <a:gd name="connsiteY3" fmla="*/ 247 h 281680"/>
                <a:gd name="connsiteX4" fmla="*/ 927360 w 1161474"/>
                <a:gd name="connsiteY4" fmla="*/ 260665 h 281680"/>
                <a:gd name="connsiteX5" fmla="*/ 1161474 w 1161474"/>
                <a:gd name="connsiteY5" fmla="*/ 265134 h 281680"/>
                <a:gd name="connsiteX0" fmla="*/ 0 w 1161474"/>
                <a:gd name="connsiteY0" fmla="*/ 274400 h 274400"/>
                <a:gd name="connsiteX1" fmla="*/ 335389 w 1161474"/>
                <a:gd name="connsiteY1" fmla="*/ 263716 h 274400"/>
                <a:gd name="connsiteX2" fmla="*/ 512030 w 1161474"/>
                <a:gd name="connsiteY2" fmla="*/ 215484 h 274400"/>
                <a:gd name="connsiteX3" fmla="*/ 620185 w 1161474"/>
                <a:gd name="connsiteY3" fmla="*/ 247 h 274400"/>
                <a:gd name="connsiteX4" fmla="*/ 927360 w 1161474"/>
                <a:gd name="connsiteY4" fmla="*/ 260665 h 274400"/>
                <a:gd name="connsiteX5" fmla="*/ 1161474 w 1161474"/>
                <a:gd name="connsiteY5" fmla="*/ 265134 h 274400"/>
                <a:gd name="connsiteX0" fmla="*/ 0 w 1161474"/>
                <a:gd name="connsiteY0" fmla="*/ 291470 h 296880"/>
                <a:gd name="connsiteX1" fmla="*/ 335389 w 1161474"/>
                <a:gd name="connsiteY1" fmla="*/ 280786 h 296880"/>
                <a:gd name="connsiteX2" fmla="*/ 512030 w 1161474"/>
                <a:gd name="connsiteY2" fmla="*/ 232554 h 296880"/>
                <a:gd name="connsiteX3" fmla="*/ 620185 w 1161474"/>
                <a:gd name="connsiteY3" fmla="*/ 17317 h 296880"/>
                <a:gd name="connsiteX4" fmla="*/ 745191 w 1161474"/>
                <a:gd name="connsiteY4" fmla="*/ 42703 h 296880"/>
                <a:gd name="connsiteX5" fmla="*/ 927360 w 1161474"/>
                <a:gd name="connsiteY5" fmla="*/ 277735 h 296880"/>
                <a:gd name="connsiteX6" fmla="*/ 1161474 w 1161474"/>
                <a:gd name="connsiteY6" fmla="*/ 282204 h 296880"/>
                <a:gd name="connsiteX0" fmla="*/ 0 w 1161474"/>
                <a:gd name="connsiteY0" fmla="*/ 291696 h 297106"/>
                <a:gd name="connsiteX1" fmla="*/ 335389 w 1161474"/>
                <a:gd name="connsiteY1" fmla="*/ 281012 h 297106"/>
                <a:gd name="connsiteX2" fmla="*/ 632143 w 1161474"/>
                <a:gd name="connsiteY2" fmla="*/ 235859 h 297106"/>
                <a:gd name="connsiteX3" fmla="*/ 620185 w 1161474"/>
                <a:gd name="connsiteY3" fmla="*/ 17543 h 297106"/>
                <a:gd name="connsiteX4" fmla="*/ 745191 w 1161474"/>
                <a:gd name="connsiteY4" fmla="*/ 42929 h 297106"/>
                <a:gd name="connsiteX5" fmla="*/ 927360 w 1161474"/>
                <a:gd name="connsiteY5" fmla="*/ 277961 h 297106"/>
                <a:gd name="connsiteX6" fmla="*/ 1161474 w 1161474"/>
                <a:gd name="connsiteY6" fmla="*/ 282430 h 297106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5407 h 290817"/>
                <a:gd name="connsiteX1" fmla="*/ 335389 w 1161474"/>
                <a:gd name="connsiteY1" fmla="*/ 274723 h 290817"/>
                <a:gd name="connsiteX2" fmla="*/ 632143 w 1161474"/>
                <a:gd name="connsiteY2" fmla="*/ 229570 h 290817"/>
                <a:gd name="connsiteX3" fmla="*/ 620185 w 1161474"/>
                <a:gd name="connsiteY3" fmla="*/ 11254 h 290817"/>
                <a:gd name="connsiteX4" fmla="*/ 745191 w 1161474"/>
                <a:gd name="connsiteY4" fmla="*/ 36640 h 290817"/>
                <a:gd name="connsiteX5" fmla="*/ 927360 w 1161474"/>
                <a:gd name="connsiteY5" fmla="*/ 271672 h 290817"/>
                <a:gd name="connsiteX6" fmla="*/ 1161474 w 1161474"/>
                <a:gd name="connsiteY6" fmla="*/ 276141 h 290817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84362 h 289772"/>
                <a:gd name="connsiteX1" fmla="*/ 335389 w 1161474"/>
                <a:gd name="connsiteY1" fmla="*/ 273678 h 289772"/>
                <a:gd name="connsiteX2" fmla="*/ 632143 w 1161474"/>
                <a:gd name="connsiteY2" fmla="*/ 228525 h 289772"/>
                <a:gd name="connsiteX3" fmla="*/ 620185 w 1161474"/>
                <a:gd name="connsiteY3" fmla="*/ 10209 h 289772"/>
                <a:gd name="connsiteX4" fmla="*/ 745191 w 1161474"/>
                <a:gd name="connsiteY4" fmla="*/ 35595 h 289772"/>
                <a:gd name="connsiteX5" fmla="*/ 927360 w 1161474"/>
                <a:gd name="connsiteY5" fmla="*/ 270627 h 289772"/>
                <a:gd name="connsiteX6" fmla="*/ 1161474 w 1161474"/>
                <a:gd name="connsiteY6" fmla="*/ 275096 h 289772"/>
                <a:gd name="connsiteX0" fmla="*/ 0 w 1161474"/>
                <a:gd name="connsiteY0" fmla="*/ 274153 h 279563"/>
                <a:gd name="connsiteX1" fmla="*/ 335389 w 1161474"/>
                <a:gd name="connsiteY1" fmla="*/ 263469 h 279563"/>
                <a:gd name="connsiteX2" fmla="*/ 632143 w 1161474"/>
                <a:gd name="connsiteY2" fmla="*/ 218316 h 279563"/>
                <a:gd name="connsiteX3" fmla="*/ 620185 w 1161474"/>
                <a:gd name="connsiteY3" fmla="*/ 0 h 279563"/>
                <a:gd name="connsiteX4" fmla="*/ 745191 w 1161474"/>
                <a:gd name="connsiteY4" fmla="*/ 25386 h 279563"/>
                <a:gd name="connsiteX5" fmla="*/ 927360 w 1161474"/>
                <a:gd name="connsiteY5" fmla="*/ 260418 h 279563"/>
                <a:gd name="connsiteX6" fmla="*/ 1161474 w 1161474"/>
                <a:gd name="connsiteY6" fmla="*/ 264887 h 279563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20185 w 1161474"/>
                <a:gd name="connsiteY3" fmla="*/ 0 h 274739"/>
                <a:gd name="connsiteX4" fmla="*/ 745191 w 1161474"/>
                <a:gd name="connsiteY4" fmla="*/ 25386 h 274739"/>
                <a:gd name="connsiteX5" fmla="*/ 801716 w 1161474"/>
                <a:gd name="connsiteY5" fmla="*/ 91063 h 274739"/>
                <a:gd name="connsiteX6" fmla="*/ 927360 w 1161474"/>
                <a:gd name="connsiteY6" fmla="*/ 260418 h 274739"/>
                <a:gd name="connsiteX7" fmla="*/ 1161474 w 1161474"/>
                <a:gd name="connsiteY7" fmla="*/ 264887 h 274739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20185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8112 h 278698"/>
                <a:gd name="connsiteX1" fmla="*/ 335389 w 1161474"/>
                <a:gd name="connsiteY1" fmla="*/ 267428 h 278698"/>
                <a:gd name="connsiteX2" fmla="*/ 632143 w 1161474"/>
                <a:gd name="connsiteY2" fmla="*/ 222275 h 278698"/>
                <a:gd name="connsiteX3" fmla="*/ 697907 w 1161474"/>
                <a:gd name="connsiteY3" fmla="*/ 3959 h 278698"/>
                <a:gd name="connsiteX4" fmla="*/ 801716 w 1161474"/>
                <a:gd name="connsiteY4" fmla="*/ 95022 h 278698"/>
                <a:gd name="connsiteX5" fmla="*/ 927360 w 1161474"/>
                <a:gd name="connsiteY5" fmla="*/ 264377 h 278698"/>
                <a:gd name="connsiteX6" fmla="*/ 1161474 w 1161474"/>
                <a:gd name="connsiteY6" fmla="*/ 268846 h 278698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801716 w 1161474"/>
                <a:gd name="connsiteY4" fmla="*/ 91063 h 274739"/>
                <a:gd name="connsiteX5" fmla="*/ 927360 w 1161474"/>
                <a:gd name="connsiteY5" fmla="*/ 260418 h 274739"/>
                <a:gd name="connsiteX6" fmla="*/ 1161474 w 1161474"/>
                <a:gd name="connsiteY6" fmla="*/ 264887 h 274739"/>
                <a:gd name="connsiteX0" fmla="*/ 0 w 1161474"/>
                <a:gd name="connsiteY0" fmla="*/ 274153 h 274739"/>
                <a:gd name="connsiteX1" fmla="*/ 335389 w 1161474"/>
                <a:gd name="connsiteY1" fmla="*/ 263469 h 274739"/>
                <a:gd name="connsiteX2" fmla="*/ 632143 w 1161474"/>
                <a:gd name="connsiteY2" fmla="*/ 218316 h 274739"/>
                <a:gd name="connsiteX3" fmla="*/ 697907 w 1161474"/>
                <a:gd name="connsiteY3" fmla="*/ 0 h 274739"/>
                <a:gd name="connsiteX4" fmla="*/ 927360 w 1161474"/>
                <a:gd name="connsiteY4" fmla="*/ 260418 h 274739"/>
                <a:gd name="connsiteX5" fmla="*/ 1161474 w 1161474"/>
                <a:gd name="connsiteY5" fmla="*/ 264887 h 274739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27360 w 1161474"/>
                <a:gd name="connsiteY4" fmla="*/ 260418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913227 w 1161474"/>
                <a:gd name="connsiteY4" fmla="*/ 240919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335389 w 1161474"/>
                <a:gd name="connsiteY1" fmla="*/ 263469 h 274153"/>
                <a:gd name="connsiteX2" fmla="*/ 632143 w 1161474"/>
                <a:gd name="connsiteY2" fmla="*/ 218316 h 274153"/>
                <a:gd name="connsiteX3" fmla="*/ 697907 w 1161474"/>
                <a:gd name="connsiteY3" fmla="*/ 0 h 274153"/>
                <a:gd name="connsiteX4" fmla="*/ 821376 w 1161474"/>
                <a:gd name="connsiteY4" fmla="*/ 236814 h 274153"/>
                <a:gd name="connsiteX5" fmla="*/ 1161474 w 1161474"/>
                <a:gd name="connsiteY5" fmla="*/ 264887 h 274153"/>
                <a:gd name="connsiteX0" fmla="*/ 0 w 1161474"/>
                <a:gd name="connsiteY0" fmla="*/ 274153 h 274153"/>
                <a:gd name="connsiteX1" fmla="*/ 632143 w 1161474"/>
                <a:gd name="connsiteY1" fmla="*/ 218316 h 274153"/>
                <a:gd name="connsiteX2" fmla="*/ 697907 w 1161474"/>
                <a:gd name="connsiteY2" fmla="*/ 0 h 274153"/>
                <a:gd name="connsiteX3" fmla="*/ 821376 w 1161474"/>
                <a:gd name="connsiteY3" fmla="*/ 236814 h 274153"/>
                <a:gd name="connsiteX4" fmla="*/ 1161474 w 1161474"/>
                <a:gd name="connsiteY4" fmla="*/ 264887 h 274153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632143 w 1161474"/>
                <a:gd name="connsiteY1" fmla="*/ 218316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4925"/>
                <a:gd name="connsiteX1" fmla="*/ 504965 w 1161474"/>
                <a:gd name="connsiteY1" fmla="*/ 225499 h 264925"/>
                <a:gd name="connsiteX2" fmla="*/ 697907 w 1161474"/>
                <a:gd name="connsiteY2" fmla="*/ 0 h 264925"/>
                <a:gd name="connsiteX3" fmla="*/ 821376 w 1161474"/>
                <a:gd name="connsiteY3" fmla="*/ 236814 h 264925"/>
                <a:gd name="connsiteX4" fmla="*/ 1161474 w 1161474"/>
                <a:gd name="connsiteY4" fmla="*/ 264887 h 264925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8023"/>
                <a:gd name="connsiteX1" fmla="*/ 504965 w 1161474"/>
                <a:gd name="connsiteY1" fmla="*/ 225499 h 268023"/>
                <a:gd name="connsiteX2" fmla="*/ 733234 w 1161474"/>
                <a:gd name="connsiteY2" fmla="*/ 0 h 268023"/>
                <a:gd name="connsiteX3" fmla="*/ 821376 w 1161474"/>
                <a:gd name="connsiteY3" fmla="*/ 236814 h 268023"/>
                <a:gd name="connsiteX4" fmla="*/ 1161474 w 1161474"/>
                <a:gd name="connsiteY4" fmla="*/ 264887 h 268023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504965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807246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59"/>
                <a:gd name="connsiteX1" fmla="*/ 469638 w 1161474"/>
                <a:gd name="connsiteY1" fmla="*/ 225499 h 264959"/>
                <a:gd name="connsiteX2" fmla="*/ 733234 w 1161474"/>
                <a:gd name="connsiteY2" fmla="*/ 0 h 264959"/>
                <a:gd name="connsiteX3" fmla="*/ 771917 w 1161474"/>
                <a:gd name="connsiteY3" fmla="*/ 218342 h 264959"/>
                <a:gd name="connsiteX4" fmla="*/ 1161474 w 1161474"/>
                <a:gd name="connsiteY4" fmla="*/ 264887 h 264959"/>
                <a:gd name="connsiteX0" fmla="*/ 0 w 1161474"/>
                <a:gd name="connsiteY0" fmla="*/ 260812 h 264902"/>
                <a:gd name="connsiteX1" fmla="*/ 469638 w 1161474"/>
                <a:gd name="connsiteY1" fmla="*/ 225499 h 264902"/>
                <a:gd name="connsiteX2" fmla="*/ 733234 w 1161474"/>
                <a:gd name="connsiteY2" fmla="*/ 0 h 264902"/>
                <a:gd name="connsiteX3" fmla="*/ 771917 w 1161474"/>
                <a:gd name="connsiteY3" fmla="*/ 218342 h 264902"/>
                <a:gd name="connsiteX4" fmla="*/ 1161474 w 1161474"/>
                <a:gd name="connsiteY4" fmla="*/ 264887 h 264902"/>
                <a:gd name="connsiteX0" fmla="*/ 0 w 1161474"/>
                <a:gd name="connsiteY0" fmla="*/ 260812 h 264917"/>
                <a:gd name="connsiteX1" fmla="*/ 469638 w 1161474"/>
                <a:gd name="connsiteY1" fmla="*/ 225499 h 264917"/>
                <a:gd name="connsiteX2" fmla="*/ 733234 w 1161474"/>
                <a:gd name="connsiteY2" fmla="*/ 0 h 264917"/>
                <a:gd name="connsiteX3" fmla="*/ 764852 w 1161474"/>
                <a:gd name="connsiteY3" fmla="*/ 229630 h 264917"/>
                <a:gd name="connsiteX4" fmla="*/ 1161474 w 1161474"/>
                <a:gd name="connsiteY4" fmla="*/ 264887 h 264917"/>
                <a:gd name="connsiteX0" fmla="*/ 0 w 1154406"/>
                <a:gd name="connsiteY0" fmla="*/ 260812 h 261931"/>
                <a:gd name="connsiteX1" fmla="*/ 469638 w 1154406"/>
                <a:gd name="connsiteY1" fmla="*/ 225499 h 261931"/>
                <a:gd name="connsiteX2" fmla="*/ 733234 w 1154406"/>
                <a:gd name="connsiteY2" fmla="*/ 0 h 261931"/>
                <a:gd name="connsiteX3" fmla="*/ 764852 w 1154406"/>
                <a:gd name="connsiteY3" fmla="*/ 229630 h 261931"/>
                <a:gd name="connsiteX4" fmla="*/ 1154406 w 1154406"/>
                <a:gd name="connsiteY4" fmla="*/ 259756 h 261931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50719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78981 w 1154406"/>
                <a:gd name="connsiteY3" fmla="*/ 217315 h 260812"/>
                <a:gd name="connsiteX4" fmla="*/ 1154406 w 1154406"/>
                <a:gd name="connsiteY4" fmla="*/ 259756 h 260812"/>
                <a:gd name="connsiteX0" fmla="*/ 0 w 1154406"/>
                <a:gd name="connsiteY0" fmla="*/ 260812 h 263186"/>
                <a:gd name="connsiteX1" fmla="*/ 469638 w 1154406"/>
                <a:gd name="connsiteY1" fmla="*/ 225499 h 263186"/>
                <a:gd name="connsiteX2" fmla="*/ 733234 w 1154406"/>
                <a:gd name="connsiteY2" fmla="*/ 0 h 263186"/>
                <a:gd name="connsiteX3" fmla="*/ 793114 w 1154406"/>
                <a:gd name="connsiteY3" fmla="*/ 234761 h 263186"/>
                <a:gd name="connsiteX4" fmla="*/ 1154406 w 1154406"/>
                <a:gd name="connsiteY4" fmla="*/ 259756 h 263186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34761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793114 w 1154406"/>
                <a:gd name="connsiteY3" fmla="*/ 251180 h 260812"/>
                <a:gd name="connsiteX4" fmla="*/ 1154406 w 1154406"/>
                <a:gd name="connsiteY4" fmla="*/ 259756 h 260812"/>
                <a:gd name="connsiteX0" fmla="*/ 0 w 1154406"/>
                <a:gd name="connsiteY0" fmla="*/ 260812 h 260812"/>
                <a:gd name="connsiteX1" fmla="*/ 469638 w 1154406"/>
                <a:gd name="connsiteY1" fmla="*/ 225499 h 260812"/>
                <a:gd name="connsiteX2" fmla="*/ 733234 w 1154406"/>
                <a:gd name="connsiteY2" fmla="*/ 0 h 260812"/>
                <a:gd name="connsiteX3" fmla="*/ 863768 w 1154406"/>
                <a:gd name="connsiteY3" fmla="*/ 256311 h 260812"/>
                <a:gd name="connsiteX4" fmla="*/ 1154406 w 1154406"/>
                <a:gd name="connsiteY4" fmla="*/ 259756 h 260812"/>
                <a:gd name="connsiteX0" fmla="*/ 0 w 1048422"/>
                <a:gd name="connsiteY0" fmla="*/ 260812 h 260812"/>
                <a:gd name="connsiteX1" fmla="*/ 469638 w 1048422"/>
                <a:gd name="connsiteY1" fmla="*/ 225499 h 260812"/>
                <a:gd name="connsiteX2" fmla="*/ 733234 w 1048422"/>
                <a:gd name="connsiteY2" fmla="*/ 0 h 260812"/>
                <a:gd name="connsiteX3" fmla="*/ 863768 w 1048422"/>
                <a:gd name="connsiteY3" fmla="*/ 256311 h 260812"/>
                <a:gd name="connsiteX4" fmla="*/ 1048422 w 1048422"/>
                <a:gd name="connsiteY4" fmla="*/ 256678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60812 h 260812"/>
                <a:gd name="connsiteX1" fmla="*/ 469638 w 1203862"/>
                <a:gd name="connsiteY1" fmla="*/ 225499 h 260812"/>
                <a:gd name="connsiteX2" fmla="*/ 733234 w 1203862"/>
                <a:gd name="connsiteY2" fmla="*/ 0 h 260812"/>
                <a:gd name="connsiteX3" fmla="*/ 863768 w 1203862"/>
                <a:gd name="connsiteY3" fmla="*/ 256311 h 260812"/>
                <a:gd name="connsiteX4" fmla="*/ 1203862 w 1203862"/>
                <a:gd name="connsiteY4" fmla="*/ 257704 h 260812"/>
                <a:gd name="connsiteX0" fmla="*/ 0 w 1203862"/>
                <a:gd name="connsiteY0" fmla="*/ 259786 h 259786"/>
                <a:gd name="connsiteX1" fmla="*/ 469638 w 1203862"/>
                <a:gd name="connsiteY1" fmla="*/ 224473 h 259786"/>
                <a:gd name="connsiteX2" fmla="*/ 789758 w 1203862"/>
                <a:gd name="connsiteY2" fmla="*/ 0 h 259786"/>
                <a:gd name="connsiteX3" fmla="*/ 863768 w 1203862"/>
                <a:gd name="connsiteY3" fmla="*/ 255285 h 259786"/>
                <a:gd name="connsiteX4" fmla="*/ 1203862 w 1203862"/>
                <a:gd name="connsiteY4" fmla="*/ 256678 h 259786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69638 w 1203862"/>
                <a:gd name="connsiteY1" fmla="*/ 226526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483770 w 1203862"/>
                <a:gd name="connsiteY1" fmla="*/ 204975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32148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1203862"/>
                <a:gd name="connsiteY0" fmla="*/ 261839 h 261839"/>
                <a:gd name="connsiteX1" fmla="*/ 674540 w 1203862"/>
                <a:gd name="connsiteY1" fmla="*/ 206001 h 261839"/>
                <a:gd name="connsiteX2" fmla="*/ 832149 w 1203862"/>
                <a:gd name="connsiteY2" fmla="*/ 0 h 261839"/>
                <a:gd name="connsiteX3" fmla="*/ 863768 w 1203862"/>
                <a:gd name="connsiteY3" fmla="*/ 257338 h 261839"/>
                <a:gd name="connsiteX4" fmla="*/ 1203862 w 1203862"/>
                <a:gd name="connsiteY4" fmla="*/ 258731 h 261839"/>
                <a:gd name="connsiteX0" fmla="*/ 0 w 963636"/>
                <a:gd name="connsiteY0" fmla="*/ 260813 h 260813"/>
                <a:gd name="connsiteX1" fmla="*/ 434314 w 963636"/>
                <a:gd name="connsiteY1" fmla="*/ 206001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75048"/>
                <a:gd name="connsiteX1" fmla="*/ 504968 w 963636"/>
                <a:gd name="connsiteY1" fmla="*/ 255260 h 275048"/>
                <a:gd name="connsiteX2" fmla="*/ 591923 w 963636"/>
                <a:gd name="connsiteY2" fmla="*/ 0 h 275048"/>
                <a:gd name="connsiteX3" fmla="*/ 623542 w 963636"/>
                <a:gd name="connsiteY3" fmla="*/ 257338 h 275048"/>
                <a:gd name="connsiteX4" fmla="*/ 963636 w 963636"/>
                <a:gd name="connsiteY4" fmla="*/ 258731 h 275048"/>
                <a:gd name="connsiteX0" fmla="*/ 0 w 963636"/>
                <a:gd name="connsiteY0" fmla="*/ 260813 h 260813"/>
                <a:gd name="connsiteX1" fmla="*/ 504968 w 963636"/>
                <a:gd name="connsiteY1" fmla="*/ 255260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963636"/>
                <a:gd name="connsiteY0" fmla="*/ 260813 h 260813"/>
                <a:gd name="connsiteX1" fmla="*/ 519097 w 963636"/>
                <a:gd name="connsiteY1" fmla="*/ 259365 h 260813"/>
                <a:gd name="connsiteX2" fmla="*/ 591923 w 963636"/>
                <a:gd name="connsiteY2" fmla="*/ 0 h 260813"/>
                <a:gd name="connsiteX3" fmla="*/ 623542 w 963636"/>
                <a:gd name="connsiteY3" fmla="*/ 257338 h 260813"/>
                <a:gd name="connsiteX4" fmla="*/ 963636 w 963636"/>
                <a:gd name="connsiteY4" fmla="*/ 258731 h 260813"/>
                <a:gd name="connsiteX0" fmla="*/ 0 w 681015"/>
                <a:gd name="connsiteY0" fmla="*/ 261839 h 261839"/>
                <a:gd name="connsiteX1" fmla="*/ 236476 w 681015"/>
                <a:gd name="connsiteY1" fmla="*/ 259365 h 261839"/>
                <a:gd name="connsiteX2" fmla="*/ 309302 w 681015"/>
                <a:gd name="connsiteY2" fmla="*/ 0 h 261839"/>
                <a:gd name="connsiteX3" fmla="*/ 340921 w 681015"/>
                <a:gd name="connsiteY3" fmla="*/ 257338 h 261839"/>
                <a:gd name="connsiteX4" fmla="*/ 681015 w 681015"/>
                <a:gd name="connsiteY4" fmla="*/ 258731 h 261839"/>
                <a:gd name="connsiteX0" fmla="*/ 0 w 659818"/>
                <a:gd name="connsiteY0" fmla="*/ 257734 h 259365"/>
                <a:gd name="connsiteX1" fmla="*/ 215279 w 659818"/>
                <a:gd name="connsiteY1" fmla="*/ 259365 h 259365"/>
                <a:gd name="connsiteX2" fmla="*/ 288105 w 659818"/>
                <a:gd name="connsiteY2" fmla="*/ 0 h 259365"/>
                <a:gd name="connsiteX3" fmla="*/ 319724 w 659818"/>
                <a:gd name="connsiteY3" fmla="*/ 257338 h 259365"/>
                <a:gd name="connsiteX4" fmla="*/ 659818 w 659818"/>
                <a:gd name="connsiteY4" fmla="*/ 258731 h 259365"/>
                <a:gd name="connsiteX0" fmla="*/ 0 w 659818"/>
                <a:gd name="connsiteY0" fmla="*/ 257734 h 258731"/>
                <a:gd name="connsiteX1" fmla="*/ 208214 w 659818"/>
                <a:gd name="connsiteY1" fmla="*/ 258339 h 258731"/>
                <a:gd name="connsiteX2" fmla="*/ 288105 w 659818"/>
                <a:gd name="connsiteY2" fmla="*/ 0 h 258731"/>
                <a:gd name="connsiteX3" fmla="*/ 319724 w 659818"/>
                <a:gd name="connsiteY3" fmla="*/ 257338 h 258731"/>
                <a:gd name="connsiteX4" fmla="*/ 659818 w 659818"/>
                <a:gd name="connsiteY4" fmla="*/ 258731 h 258731"/>
                <a:gd name="connsiteX0" fmla="*/ 0 w 511442"/>
                <a:gd name="connsiteY0" fmla="*/ 257734 h 258339"/>
                <a:gd name="connsiteX1" fmla="*/ 208214 w 511442"/>
                <a:gd name="connsiteY1" fmla="*/ 258339 h 258339"/>
                <a:gd name="connsiteX2" fmla="*/ 288105 w 511442"/>
                <a:gd name="connsiteY2" fmla="*/ 0 h 258339"/>
                <a:gd name="connsiteX3" fmla="*/ 319724 w 511442"/>
                <a:gd name="connsiteY3" fmla="*/ 257338 h 258339"/>
                <a:gd name="connsiteX4" fmla="*/ 511442 w 511442"/>
                <a:gd name="connsiteY4" fmla="*/ 257704 h 258339"/>
                <a:gd name="connsiteX0" fmla="*/ 0 w 511442"/>
                <a:gd name="connsiteY0" fmla="*/ 257734 h 257734"/>
                <a:gd name="connsiteX1" fmla="*/ 208214 w 511442"/>
                <a:gd name="connsiteY1" fmla="*/ 256286 h 257734"/>
                <a:gd name="connsiteX2" fmla="*/ 288105 w 511442"/>
                <a:gd name="connsiteY2" fmla="*/ 0 h 257734"/>
                <a:gd name="connsiteX3" fmla="*/ 319724 w 511442"/>
                <a:gd name="connsiteY3" fmla="*/ 257338 h 257734"/>
                <a:gd name="connsiteX4" fmla="*/ 511442 w 511442"/>
                <a:gd name="connsiteY4" fmla="*/ 257704 h 257734"/>
                <a:gd name="connsiteX0" fmla="*/ 0 w 511442"/>
                <a:gd name="connsiteY0" fmla="*/ 257734 h 257734"/>
                <a:gd name="connsiteX1" fmla="*/ 23927 w 511442"/>
                <a:gd name="connsiteY1" fmla="*/ 255531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08214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23927 w 511442"/>
                <a:gd name="connsiteY1" fmla="*/ 257583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511442"/>
                <a:gd name="connsiteY0" fmla="*/ 257734 h 257734"/>
                <a:gd name="connsiteX1" fmla="*/ 66319 w 511442"/>
                <a:gd name="connsiteY1" fmla="*/ 256557 h 257734"/>
                <a:gd name="connsiteX2" fmla="*/ 243541 w 511442"/>
                <a:gd name="connsiteY2" fmla="*/ 256286 h 257734"/>
                <a:gd name="connsiteX3" fmla="*/ 288105 w 511442"/>
                <a:gd name="connsiteY3" fmla="*/ 0 h 257734"/>
                <a:gd name="connsiteX4" fmla="*/ 319724 w 511442"/>
                <a:gd name="connsiteY4" fmla="*/ 257338 h 257734"/>
                <a:gd name="connsiteX5" fmla="*/ 511442 w 511442"/>
                <a:gd name="connsiteY5" fmla="*/ 257704 h 25773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256557 h 257704"/>
                <a:gd name="connsiteX1" fmla="*/ 177222 w 445123"/>
                <a:gd name="connsiteY1" fmla="*/ 256286 h 257704"/>
                <a:gd name="connsiteX2" fmla="*/ 221786 w 445123"/>
                <a:gd name="connsiteY2" fmla="*/ 0 h 257704"/>
                <a:gd name="connsiteX3" fmla="*/ 253405 w 445123"/>
                <a:gd name="connsiteY3" fmla="*/ 257338 h 257704"/>
                <a:gd name="connsiteX4" fmla="*/ 445123 w 445123"/>
                <a:gd name="connsiteY4" fmla="*/ 257704 h 257704"/>
                <a:gd name="connsiteX0" fmla="*/ 0 w 445123"/>
                <a:gd name="connsiteY0" fmla="*/ 145724 h 146871"/>
                <a:gd name="connsiteX1" fmla="*/ 177222 w 445123"/>
                <a:gd name="connsiteY1" fmla="*/ 145453 h 146871"/>
                <a:gd name="connsiteX2" fmla="*/ 214721 w 445123"/>
                <a:gd name="connsiteY2" fmla="*/ 0 h 146871"/>
                <a:gd name="connsiteX3" fmla="*/ 253405 w 445123"/>
                <a:gd name="connsiteY3" fmla="*/ 146505 h 146871"/>
                <a:gd name="connsiteX4" fmla="*/ 445123 w 445123"/>
                <a:gd name="connsiteY4" fmla="*/ 146871 h 146871"/>
                <a:gd name="connsiteX0" fmla="*/ 0 w 445123"/>
                <a:gd name="connsiteY0" fmla="*/ 145724 h 146871"/>
                <a:gd name="connsiteX1" fmla="*/ 177222 w 445123"/>
                <a:gd name="connsiteY1" fmla="*/ 145453 h 146871"/>
                <a:gd name="connsiteX2" fmla="*/ 214721 w 445123"/>
                <a:gd name="connsiteY2" fmla="*/ 0 h 146871"/>
                <a:gd name="connsiteX3" fmla="*/ 243383 w 445123"/>
                <a:gd name="connsiteY3" fmla="*/ 145344 h 146871"/>
                <a:gd name="connsiteX4" fmla="*/ 445123 w 445123"/>
                <a:gd name="connsiteY4" fmla="*/ 146871 h 146871"/>
                <a:gd name="connsiteX0" fmla="*/ 0 w 455144"/>
                <a:gd name="connsiteY0" fmla="*/ 145724 h 145724"/>
                <a:gd name="connsiteX1" fmla="*/ 177222 w 455144"/>
                <a:gd name="connsiteY1" fmla="*/ 145453 h 145724"/>
                <a:gd name="connsiteX2" fmla="*/ 214721 w 455144"/>
                <a:gd name="connsiteY2" fmla="*/ 0 h 145724"/>
                <a:gd name="connsiteX3" fmla="*/ 243383 w 455144"/>
                <a:gd name="connsiteY3" fmla="*/ 145344 h 145724"/>
                <a:gd name="connsiteX4" fmla="*/ 455144 w 455144"/>
                <a:gd name="connsiteY4" fmla="*/ 145130 h 14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44" h="145724">
                  <a:moveTo>
                    <a:pt x="0" y="145724"/>
                  </a:moveTo>
                  <a:lnTo>
                    <a:pt x="177222" y="145453"/>
                  </a:lnTo>
                  <a:cubicBezTo>
                    <a:pt x="191087" y="96853"/>
                    <a:pt x="202950" y="36260"/>
                    <a:pt x="214721" y="0"/>
                  </a:cubicBezTo>
                  <a:cubicBezTo>
                    <a:pt x="228598" y="28568"/>
                    <a:pt x="222645" y="101025"/>
                    <a:pt x="243383" y="145344"/>
                  </a:cubicBezTo>
                  <a:lnTo>
                    <a:pt x="455144" y="145130"/>
                  </a:lnTo>
                </a:path>
              </a:pathLst>
            </a:cu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86A2B4B-8BC0-43FE-B0F4-0B75E40C9F63}"/>
                </a:ext>
              </a:extLst>
            </p:cNvPr>
            <p:cNvGrpSpPr/>
            <p:nvPr/>
          </p:nvGrpSpPr>
          <p:grpSpPr>
            <a:xfrm>
              <a:off x="9408987" y="2538694"/>
              <a:ext cx="2035606" cy="1318345"/>
              <a:chOff x="4993940" y="1778329"/>
              <a:chExt cx="2137639" cy="1352452"/>
            </a:xfrm>
          </p:grpSpPr>
          <p:sp>
            <p:nvSpPr>
              <p:cNvPr id="70" name="AutoShape 2" descr="Image result for pulling">
                <a:extLst>
                  <a:ext uri="{FF2B5EF4-FFF2-40B4-BE49-F238E27FC236}">
                    <a16:creationId xmlns:a16="http://schemas.microsoft.com/office/drawing/2014/main" id="{D14B50A6-CE3B-44FC-BA15-3FCD394729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5523468" y="1778329"/>
                <a:ext cx="4571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2944" tIns="41472" rIns="82944" bIns="4147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33"/>
              </a:p>
            </p:txBody>
          </p:sp>
          <p:sp>
            <p:nvSpPr>
              <p:cNvPr id="71" name="AutoShape 2" descr="Image result for pulling">
                <a:extLst>
                  <a:ext uri="{FF2B5EF4-FFF2-40B4-BE49-F238E27FC236}">
                    <a16:creationId xmlns:a16="http://schemas.microsoft.com/office/drawing/2014/main" id="{B2E3C1B8-21D0-48C6-98B2-89C303D6F2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70163" y="1790372"/>
                <a:ext cx="4571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82944" tIns="41472" rIns="82944" bIns="4147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33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8AEE5D6-5F5F-4D6D-B101-A5D70E96AB57}"/>
                  </a:ext>
                </a:extLst>
              </p:cNvPr>
              <p:cNvGrpSpPr/>
              <p:nvPr/>
            </p:nvGrpSpPr>
            <p:grpSpPr>
              <a:xfrm>
                <a:off x="4993940" y="2366645"/>
                <a:ext cx="2137639" cy="764136"/>
                <a:chOff x="7557874" y="2158171"/>
                <a:chExt cx="2137639" cy="764136"/>
              </a:xfrm>
            </p:grpSpPr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4D56C651-8DB9-4F71-8131-CAE5FAD14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8994523" y="2159767"/>
                  <a:ext cx="700990" cy="762540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45A5C27B-5533-42F2-B4ED-2998EECEF0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57874" y="2158171"/>
                  <a:ext cx="700990" cy="76254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32E66BF-AF8A-9DA8-CEAC-063140C6F4ED}"/>
              </a:ext>
            </a:extLst>
          </p:cNvPr>
          <p:cNvSpPr/>
          <p:nvPr/>
        </p:nvSpPr>
        <p:spPr>
          <a:xfrm>
            <a:off x="4929045" y="1156257"/>
            <a:ext cx="4589143" cy="3102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/>
              <a:t>Advanced features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Solid-state laser based front-end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High-pressure, mixed-isotope CO</a:t>
            </a:r>
            <a:r>
              <a:rPr lang="en-US" baseline="-25000" dirty="0"/>
              <a:t>2</a:t>
            </a:r>
            <a:r>
              <a:rPr lang="en-US" dirty="0"/>
              <a:t> amplifiers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Chirped-pulse amplification in gas laser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i="1" dirty="0"/>
              <a:t>Leading-edge parameters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Shortest multi-TW LWIR pulse</a:t>
            </a:r>
          </a:p>
          <a:p>
            <a:pPr marL="285750" indent="-285750">
              <a:buFontTx/>
              <a:buChar char="-"/>
            </a:pPr>
            <a:r>
              <a:rPr lang="en-US" dirty="0"/>
              <a:t>Clean, single-pulse output</a:t>
            </a:r>
          </a:p>
        </p:txBody>
      </p:sp>
    </p:spTree>
    <p:extLst>
      <p:ext uri="{BB962C8B-B14F-4D97-AF65-F5344CB8AC3E}">
        <p14:creationId xmlns:p14="http://schemas.microsoft.com/office/powerpoint/2010/main" val="230773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8C581D-4545-D4FB-A678-EE3B3B3F30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303" y="-151610"/>
            <a:ext cx="11728173" cy="68412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550617-0925-C6A5-EDE7-48C8E8E0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4" y="0"/>
            <a:ext cx="11049000" cy="57942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5 TW, 2 ps LWIR laser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01D5D-6F20-548F-B894-87921E599B61}"/>
              </a:ext>
            </a:extLst>
          </p:cNvPr>
          <p:cNvSpPr txBox="1"/>
          <p:nvPr/>
        </p:nvSpPr>
        <p:spPr>
          <a:xfrm>
            <a:off x="213704" y="65642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</a:rPr>
              <a:t>Polyanskiy et al. </a:t>
            </a:r>
            <a:r>
              <a:rPr lang="en-US" sz="1200" i="1" dirty="0">
                <a:solidFill>
                  <a:srgbClr val="002060"/>
                </a:solidFill>
              </a:rPr>
              <a:t>OSA Continuum </a:t>
            </a:r>
            <a:r>
              <a:rPr lang="en-US" sz="1200" b="1" dirty="0">
                <a:solidFill>
                  <a:srgbClr val="002060"/>
                </a:solidFill>
              </a:rPr>
              <a:t>3</a:t>
            </a:r>
            <a:r>
              <a:rPr lang="en-US" sz="1200" dirty="0">
                <a:solidFill>
                  <a:srgbClr val="002060"/>
                </a:solidFill>
              </a:rPr>
              <a:t>, 459 (2020)</a:t>
            </a:r>
          </a:p>
        </p:txBody>
      </p:sp>
    </p:spTree>
    <p:extLst>
      <p:ext uri="{BB962C8B-B14F-4D97-AF65-F5344CB8AC3E}">
        <p14:creationId xmlns:p14="http://schemas.microsoft.com/office/powerpoint/2010/main" val="414394186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36370</TotalTime>
  <Words>1653</Words>
  <Application>Microsoft Office PowerPoint</Application>
  <PresentationFormat>Widescreen</PresentationFormat>
  <Paragraphs>327</Paragraphs>
  <Slides>27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Comic Sans MS</vt:lpstr>
      <vt:lpstr>New York</vt:lpstr>
      <vt:lpstr>Symbol</vt:lpstr>
      <vt:lpstr>TeXGyreTermes-Regular</vt:lpstr>
      <vt:lpstr>Times New Roman</vt:lpstr>
      <vt:lpstr>Wingdings</vt:lpstr>
      <vt:lpstr>BNL</vt:lpstr>
      <vt:lpstr>Fulfilling the mission of Brookhaven ATF as a Doe Flagship user facility in Accelerator Stewardship</vt:lpstr>
      <vt:lpstr>ATF: Designated a DOE National User Facility in 2015    It is a flagship facility in Accelerator Stewardship</vt:lpstr>
      <vt:lpstr>ATF Research 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TW, 2 ps LWIR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Two-stage NLPC by separating chirping and compression</vt:lpstr>
      <vt:lpstr>PowerPoint Presentation</vt:lpstr>
      <vt:lpstr>Full Scale Experiment </vt:lpstr>
      <vt:lpstr>Our goal: Entire 10J beam compression          to &lt;500fs, &gt;10TW (supported by simulations)</vt:lpstr>
      <vt:lpstr>PowerPoint Presentation</vt:lpstr>
      <vt:lpstr>PowerPoint Presentation</vt:lpstr>
      <vt:lpstr>PowerPoint Presentation</vt:lpstr>
      <vt:lpstr>PowerPoint Presentation</vt:lpstr>
      <vt:lpstr>Summary of laser upgrades</vt:lpstr>
      <vt:lpstr>PowerPoint Presentation</vt:lpstr>
      <vt:lpstr>UED with recently installed microscope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Print-friendly Title Slide</dc:title>
  <dc:subject/>
  <dc:creator>Pogorelsky, Igor</dc:creator>
  <cp:keywords/>
  <dc:description/>
  <cp:lastModifiedBy>Pogorelsky, Igor</cp:lastModifiedBy>
  <cp:revision>54</cp:revision>
  <dcterms:created xsi:type="dcterms:W3CDTF">2021-07-26T16:48:20Z</dcterms:created>
  <dcterms:modified xsi:type="dcterms:W3CDTF">2022-11-10T18:22:49Z</dcterms:modified>
  <cp:category/>
</cp:coreProperties>
</file>