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  <p:sldMasterId id="2147483829" r:id="rId2"/>
  </p:sldMasterIdLst>
  <p:notesMasterIdLst>
    <p:notesMasterId r:id="rId35"/>
  </p:notesMasterIdLst>
  <p:handoutMasterIdLst>
    <p:handoutMasterId r:id="rId36"/>
  </p:handoutMasterIdLst>
  <p:sldIdLst>
    <p:sldId id="1236" r:id="rId3"/>
    <p:sldId id="1490" r:id="rId4"/>
    <p:sldId id="1492" r:id="rId5"/>
    <p:sldId id="1483" r:id="rId6"/>
    <p:sldId id="1485" r:id="rId7"/>
    <p:sldId id="1456" r:id="rId8"/>
    <p:sldId id="1494" r:id="rId9"/>
    <p:sldId id="558" r:id="rId10"/>
    <p:sldId id="1519" r:id="rId11"/>
    <p:sldId id="1501" r:id="rId12"/>
    <p:sldId id="1504" r:id="rId13"/>
    <p:sldId id="1360" r:id="rId14"/>
    <p:sldId id="1508" r:id="rId15"/>
    <p:sldId id="1509" r:id="rId16"/>
    <p:sldId id="1503" r:id="rId17"/>
    <p:sldId id="1511" r:id="rId18"/>
    <p:sldId id="1505" r:id="rId19"/>
    <p:sldId id="1513" r:id="rId20"/>
    <p:sldId id="1521" r:id="rId21"/>
    <p:sldId id="1497" r:id="rId22"/>
    <p:sldId id="1498" r:id="rId23"/>
    <p:sldId id="352" r:id="rId24"/>
    <p:sldId id="1354" r:id="rId25"/>
    <p:sldId id="1499" r:id="rId26"/>
    <p:sldId id="1489" r:id="rId27"/>
    <p:sldId id="1520" r:id="rId28"/>
    <p:sldId id="1486" r:id="rId29"/>
    <p:sldId id="1457" r:id="rId30"/>
    <p:sldId id="1461" r:id="rId31"/>
    <p:sldId id="1468" r:id="rId32"/>
    <p:sldId id="1506" r:id="rId33"/>
    <p:sldId id="1394" r:id="rId34"/>
  </p:sldIdLst>
  <p:sldSz cx="9144000" cy="5715000" type="screen16x1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947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520" userDrawn="1">
          <p15:clr>
            <a:srgbClr val="A4A3A4"/>
          </p15:clr>
        </p15:guide>
        <p15:guide id="12" orient="horz" pos="3240" userDrawn="1">
          <p15:clr>
            <a:srgbClr val="A4A3A4"/>
          </p15:clr>
        </p15:guide>
        <p15:guide id="13" orient="horz" pos="2920" userDrawn="1">
          <p15:clr>
            <a:srgbClr val="A4A3A4"/>
          </p15:clr>
        </p15:guide>
        <p15:guide id="14" orient="horz" pos="11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65500"/>
    <a:srgbClr val="A526FF"/>
    <a:srgbClr val="7030A0"/>
    <a:srgbClr val="9A1821"/>
    <a:srgbClr val="00B050"/>
    <a:srgbClr val="2BADFF"/>
    <a:srgbClr val="FF0000"/>
    <a:srgbClr val="C9211E"/>
    <a:srgbClr val="1A6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6357" autoAdjust="0"/>
  </p:normalViewPr>
  <p:slideViewPr>
    <p:cSldViewPr snapToGrid="0" showGuides="1">
      <p:cViewPr varScale="1">
        <p:scale>
          <a:sx n="93" d="100"/>
          <a:sy n="93" d="100"/>
        </p:scale>
        <p:origin x="1378" y="82"/>
      </p:cViewPr>
      <p:guideLst>
        <p:guide orient="horz" pos="947"/>
        <p:guide pos="5568"/>
        <p:guide pos="144"/>
        <p:guide orient="horz" pos="520"/>
        <p:guide orient="horz" pos="3240"/>
        <p:guide orient="horz" pos="2920"/>
        <p:guide orient="horz" pos="11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6" d="100"/>
        <a:sy n="166" d="100"/>
      </p:scale>
      <p:origin x="0" y="-90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4E159F-2AF8-8E7A-7735-7430F335D2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B680D-4DA5-4590-7DE4-6346275721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9B4EC-15E0-4B37-AB48-4C4F8D3D1D03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9896F-E310-D5D6-4637-A3184E5841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B4F9A-4D8B-0735-C64E-03DBE9A702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A7BCB-351F-49BB-9FBA-B6582C2B9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308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11/7/2022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435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03263" y="692150"/>
            <a:ext cx="5543550" cy="34639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32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18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4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2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1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0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17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1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1871"/>
            <a:ext cx="9144000" cy="498743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"/>
            <a:ext cx="9143999" cy="498743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575413"/>
            <a:ext cx="4319750" cy="1712036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1" y="1575412"/>
            <a:ext cx="3729481" cy="173986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1" y="3559240"/>
            <a:ext cx="3729481" cy="173986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547882"/>
            <a:ext cx="4319750" cy="1712036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612272"/>
            <a:ext cx="5814912" cy="108614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603012"/>
            <a:ext cx="2023746" cy="98900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6" y="2911340"/>
            <a:ext cx="2028507" cy="98900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923307"/>
            <a:ext cx="5814912" cy="108614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5" y="4230151"/>
            <a:ext cx="2028507" cy="98900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216101"/>
            <a:ext cx="5814912" cy="108614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490708"/>
            <a:ext cx="4114800" cy="177430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3490708"/>
            <a:ext cx="4097585" cy="177430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575412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575412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2987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564831"/>
            <a:ext cx="4114800" cy="143089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564831"/>
            <a:ext cx="4114800" cy="143089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012596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012596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7" y="4927410"/>
            <a:ext cx="3995723" cy="39896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1" y="4937993"/>
            <a:ext cx="3995723" cy="39896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563182"/>
            <a:ext cx="4114800" cy="76319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4563182"/>
            <a:ext cx="4097585" cy="76319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578681"/>
            <a:ext cx="4023360" cy="298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578681"/>
            <a:ext cx="4023360" cy="298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574496"/>
            <a:ext cx="3790374" cy="312012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729371"/>
            <a:ext cx="3840480" cy="487526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573847"/>
            <a:ext cx="3790374" cy="312012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728723"/>
            <a:ext cx="3840480" cy="487526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04522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172178"/>
            <a:ext cx="2465584" cy="178884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172178"/>
            <a:ext cx="2465584" cy="178884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572995"/>
            <a:ext cx="2361244" cy="151714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572995"/>
            <a:ext cx="2361244" cy="151714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174260"/>
            <a:ext cx="2465584" cy="178884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575077"/>
            <a:ext cx="2361244" cy="151714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576644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576644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576644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576644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080579"/>
            <a:ext cx="8434552" cy="1207033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230832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8682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135982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8682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135982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441834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002972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441834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006131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575088"/>
            <a:ext cx="8372901" cy="335821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4" y="4953181"/>
            <a:ext cx="3711039" cy="26749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1871"/>
            <a:ext cx="9144000" cy="498743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1871"/>
            <a:ext cx="9143999" cy="499930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603"/>
            <a:ext cx="9144000" cy="572060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9950"/>
            <a:ext cx="8372901" cy="671681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638551"/>
            <a:ext cx="5685350" cy="33850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407583"/>
            <a:ext cx="4280275" cy="225552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407583"/>
            <a:ext cx="4863724" cy="2255520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407583"/>
            <a:ext cx="239714" cy="225552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5078568"/>
            <a:ext cx="2692872" cy="42950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C1FF19-7244-F29B-ECA6-858898331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99" y="173276"/>
            <a:ext cx="1046669" cy="8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87431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407583"/>
            <a:ext cx="4280275" cy="225552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407583"/>
            <a:ext cx="4863724" cy="2255520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70794"/>
            <a:ext cx="5851526" cy="1076854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407583"/>
            <a:ext cx="239714" cy="225552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65064"/>
            <a:ext cx="2201070" cy="635032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4121305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435834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4121305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435834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749646"/>
            <a:ext cx="8925874" cy="230127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105305"/>
            <a:ext cx="8452904" cy="719067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4121305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4435834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824372"/>
            <a:ext cx="8484914" cy="27589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749644"/>
            <a:ext cx="224589" cy="230124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34402"/>
            <a:ext cx="5984648" cy="367863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5078568"/>
            <a:ext cx="2692872" cy="42950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54600"/>
            <a:ext cx="2201070" cy="635032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818026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132557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818026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132557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401339"/>
            <a:ext cx="8925874" cy="230127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91966"/>
            <a:ext cx="6776128" cy="93269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818026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4132557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024661"/>
            <a:ext cx="8484914" cy="27589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401338"/>
            <a:ext cx="224589" cy="230124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5078568"/>
            <a:ext cx="2692872" cy="42950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7753"/>
            <a:ext cx="8925873" cy="5715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979333"/>
            <a:ext cx="9144000" cy="1735667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4202479"/>
            <a:ext cx="8321040" cy="1144660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046768"/>
            <a:ext cx="9144000" cy="266823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326266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-1"/>
            <a:ext cx="8925873" cy="3046678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627820"/>
            <a:ext cx="8674100" cy="655916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046768"/>
            <a:ext cx="9144000" cy="266823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"/>
            <a:ext cx="4480560" cy="3053292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1"/>
            <a:ext cx="4480560" cy="3053292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617236"/>
            <a:ext cx="8674100" cy="655916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315682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046768"/>
            <a:ext cx="9144000" cy="266823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061369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061369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061369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326266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627820"/>
            <a:ext cx="8674100" cy="655916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1871"/>
            <a:ext cx="9144000" cy="498743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1871"/>
            <a:ext cx="9143999" cy="499930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715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378479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378479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378479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378479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71182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71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2" y="5582"/>
            <a:ext cx="8891998" cy="690790"/>
          </a:xfrm>
          <a:prstGeom prst="rect">
            <a:avLst/>
          </a:prstGeom>
          <a:noFill/>
        </p:spPr>
        <p:txBody>
          <a:bodyPr/>
          <a:lstStyle>
            <a:lvl1pPr marL="115888" indent="0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52002" y="729508"/>
            <a:ext cx="8891998" cy="416429"/>
          </a:xfrm>
        </p:spPr>
        <p:txBody>
          <a:bodyPr bIns="0">
            <a:noAutofit/>
          </a:bodyPr>
          <a:lstStyle>
            <a:lvl1pPr marL="115888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3824" y="801439"/>
            <a:ext cx="19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 userDrawn="1"/>
        </p:nvSpPr>
        <p:spPr>
          <a:xfrm>
            <a:off x="2143824" y="801439"/>
            <a:ext cx="19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pic>
        <p:nvPicPr>
          <p:cNvPr id="3074" name="Picture 2" descr="RSS2017 accommodation">
            <a:extLst>
              <a:ext uri="{FF2B5EF4-FFF2-40B4-BE49-F238E27FC236}">
                <a16:creationId xmlns:a16="http://schemas.microsoft.com/office/drawing/2014/main" id="{3BF393A0-E725-CC77-746E-ECF0DE30D2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400" y="5118700"/>
            <a:ext cx="1353600" cy="5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A83C25-F5FF-0AD2-95E9-C8ED3D0A8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001" y="5071021"/>
            <a:ext cx="1951482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1871"/>
            <a:ext cx="9144000" cy="498743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"/>
            <a:ext cx="9143999" cy="498743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1871"/>
            <a:ext cx="9144000" cy="498743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1871"/>
            <a:ext cx="9143999" cy="499930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1871"/>
            <a:ext cx="9144000" cy="498743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1871"/>
            <a:ext cx="9143999" cy="499930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4975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1872"/>
            <a:ext cx="9144000" cy="49993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"/>
            <a:ext cx="9143999" cy="497555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00272"/>
            <a:ext cx="8372901" cy="6907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550315"/>
            <a:ext cx="8372901" cy="368564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909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98415"/>
            <a:ext cx="8372901" cy="6907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545167"/>
            <a:ext cx="8269876" cy="36830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0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98415"/>
            <a:ext cx="8372901" cy="6907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627860"/>
              </p:ext>
            </p:extLst>
          </p:nvPr>
        </p:nvGraphicFramePr>
        <p:xfrm>
          <a:off x="457200" y="1686940"/>
          <a:ext cx="8372900" cy="3560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18680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18680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18680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0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4181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552424"/>
            <a:ext cx="4023360" cy="3685646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552424"/>
            <a:ext cx="4023360" cy="3685646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9183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AB12E-99C4-4099-949C-87EC785C4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4975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1872"/>
            <a:ext cx="9144000" cy="49993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"/>
            <a:ext cx="9143999" cy="497555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045224"/>
            <a:ext cx="4114800" cy="31965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045224"/>
            <a:ext cx="4114800" cy="31965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562275"/>
            <a:ext cx="4114800" cy="5174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562275"/>
            <a:ext cx="4114800" cy="5174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7083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575413"/>
            <a:ext cx="4319750" cy="1712036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1" y="1575412"/>
            <a:ext cx="3729481" cy="173986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1" y="3559240"/>
            <a:ext cx="3729481" cy="173986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547882"/>
            <a:ext cx="4319750" cy="1712036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612272"/>
            <a:ext cx="5814912" cy="108614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603012"/>
            <a:ext cx="2023746" cy="98900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6" y="2911340"/>
            <a:ext cx="2028507" cy="98900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923307"/>
            <a:ext cx="5814912" cy="108614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5" y="4230151"/>
            <a:ext cx="2028507" cy="98900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216101"/>
            <a:ext cx="5814912" cy="108614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09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490708"/>
            <a:ext cx="4114800" cy="177430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3490708"/>
            <a:ext cx="4097585" cy="177430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575412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575412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33351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2987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564831"/>
            <a:ext cx="4114800" cy="143089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564831"/>
            <a:ext cx="4114800" cy="143089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012596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012596"/>
            <a:ext cx="4023360" cy="1905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7" y="4927410"/>
            <a:ext cx="3995723" cy="39896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1" y="4937993"/>
            <a:ext cx="3995723" cy="39896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5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563182"/>
            <a:ext cx="4114800" cy="76319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4563182"/>
            <a:ext cx="4097585" cy="76319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578681"/>
            <a:ext cx="4023360" cy="298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578681"/>
            <a:ext cx="4023360" cy="298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1958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574496"/>
            <a:ext cx="3790374" cy="312012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729371"/>
            <a:ext cx="3840480" cy="487526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573847"/>
            <a:ext cx="3790374" cy="312012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728723"/>
            <a:ext cx="3840480" cy="487526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40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04522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172178"/>
            <a:ext cx="2465584" cy="178884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172178"/>
            <a:ext cx="2465584" cy="178884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572995"/>
            <a:ext cx="2361244" cy="151714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572995"/>
            <a:ext cx="2361244" cy="151714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174260"/>
            <a:ext cx="2465584" cy="1788842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575077"/>
            <a:ext cx="2361244" cy="1517148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22986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576644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576644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576644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576644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080579"/>
            <a:ext cx="8434552" cy="1207033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474634"/>
            <a:ext cx="2238469" cy="39819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8145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230832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8682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135982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8682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135982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441834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002972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441834"/>
            <a:ext cx="3790374" cy="1537139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006131"/>
            <a:ext cx="3840480" cy="306819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508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00272"/>
            <a:ext cx="8372901" cy="6907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550315"/>
            <a:ext cx="8372901" cy="368564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909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575088"/>
            <a:ext cx="8372901" cy="335821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4" y="4953181"/>
            <a:ext cx="3711039" cy="26749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646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603"/>
            <a:ext cx="9144000" cy="572060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9950"/>
            <a:ext cx="8372901" cy="671681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7369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9" y="410924"/>
            <a:ext cx="2592519" cy="747969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638551"/>
            <a:ext cx="5685350" cy="33850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407583"/>
            <a:ext cx="4280275" cy="225552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407583"/>
            <a:ext cx="4863724" cy="2255520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407583"/>
            <a:ext cx="239714" cy="225552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5078568"/>
            <a:ext cx="2692872" cy="42950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87431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407583"/>
            <a:ext cx="4280275" cy="225552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407583"/>
            <a:ext cx="4863724" cy="2255520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70794"/>
            <a:ext cx="5851526" cy="1076854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819123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4133653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407583"/>
            <a:ext cx="239714" cy="225552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9" y="5039318"/>
            <a:ext cx="2242075" cy="646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65064"/>
            <a:ext cx="2201070" cy="635032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4121305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435834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4121305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435834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749646"/>
            <a:ext cx="8925874" cy="230127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105305"/>
            <a:ext cx="8452904" cy="719067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4121305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4435834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824372"/>
            <a:ext cx="8484914" cy="27589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749644"/>
            <a:ext cx="224589" cy="230124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34402"/>
            <a:ext cx="5984648" cy="367863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5078568"/>
            <a:ext cx="2692872" cy="42950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ver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54600"/>
            <a:ext cx="2201070" cy="635032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818026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132557"/>
            <a:ext cx="2692871" cy="7620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3818026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132557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401339"/>
            <a:ext cx="8925874" cy="2301279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91966"/>
            <a:ext cx="6776128" cy="93269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3818026"/>
            <a:ext cx="2692871" cy="328083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4132557"/>
            <a:ext cx="2692871" cy="622269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024661"/>
            <a:ext cx="8484914" cy="27589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401338"/>
            <a:ext cx="224589" cy="230124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5078568"/>
            <a:ext cx="2692872" cy="429509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5224529"/>
            <a:ext cx="2046368" cy="2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7753"/>
            <a:ext cx="8925873" cy="5715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979333"/>
            <a:ext cx="9144000" cy="1735667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4202479"/>
            <a:ext cx="8321040" cy="1144660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076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046768"/>
            <a:ext cx="9144000" cy="266823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326266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-1"/>
            <a:ext cx="8925873" cy="3046678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627820"/>
            <a:ext cx="8674100" cy="655916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966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046768"/>
            <a:ext cx="9144000" cy="266823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"/>
            <a:ext cx="4480560" cy="3053292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1"/>
            <a:ext cx="4480560" cy="3053292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617236"/>
            <a:ext cx="8674100" cy="655916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315682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30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98415"/>
            <a:ext cx="8372901" cy="6907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545167"/>
            <a:ext cx="8269876" cy="36830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046768"/>
            <a:ext cx="9144000" cy="2668232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061369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061369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061369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326266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627820"/>
            <a:ext cx="8674100" cy="655916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796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715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378479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378479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378479"/>
            <a:ext cx="2240280" cy="1865236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378479"/>
            <a:ext cx="2240280" cy="1865236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71182"/>
            <a:ext cx="8434552" cy="1510862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276470"/>
            <a:ext cx="2238469" cy="39819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715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715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23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08782"/>
            <a:ext cx="8372901" cy="69079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 userDrawn="1"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31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Blank w Bar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398415"/>
            <a:ext cx="8372901" cy="6907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1" y="1204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686940"/>
          <a:ext cx="8372900" cy="3560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18680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18680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18680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50800" marB="50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4181"/>
            <a:ext cx="8372901" cy="416429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552424"/>
            <a:ext cx="4023360" cy="3685646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552424"/>
            <a:ext cx="4023360" cy="3685646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045224"/>
            <a:ext cx="4114800" cy="31965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045224"/>
            <a:ext cx="4114800" cy="3196569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562275"/>
            <a:ext cx="4114800" cy="5174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132708"/>
            <a:ext cx="8372901" cy="416429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562275"/>
            <a:ext cx="4114800" cy="5174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5327386"/>
            <a:ext cx="1044942" cy="3314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398198"/>
            <a:ext cx="8372901" cy="6907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48696"/>
            <a:ext cx="8372901" cy="368564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5394758"/>
            <a:ext cx="457200" cy="15240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715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5363427"/>
            <a:ext cx="1418753" cy="2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627" userDrawn="1">
          <p15:clr>
            <a:srgbClr val="F26B43"/>
          </p15:clr>
        </p15:guide>
        <p15:guide id="4" pos="5568" userDrawn="1">
          <p15:clr>
            <a:srgbClr val="F26B43"/>
          </p15:clr>
        </p15:guide>
        <p15:guide id="5" orient="horz" pos="3293" userDrawn="1">
          <p15:clr>
            <a:srgbClr val="F26B43"/>
          </p15:clr>
        </p15:guide>
        <p15:guide id="6" orient="horz" pos="1911" userDrawn="1">
          <p15:clr>
            <a:srgbClr val="F26B43"/>
          </p15:clr>
        </p15:guide>
        <p15:guide id="7" orient="horz" pos="973" userDrawn="1">
          <p15:clr>
            <a:srgbClr val="F26B43"/>
          </p15:clr>
        </p15:guide>
        <p15:guide id="8" orient="horz" pos="3533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507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5327386"/>
            <a:ext cx="1044942" cy="3314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398198"/>
            <a:ext cx="8372901" cy="6907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48696"/>
            <a:ext cx="8372901" cy="368564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5394758"/>
            <a:ext cx="457200" cy="15240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715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2" y="5363427"/>
            <a:ext cx="1418753" cy="2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9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627" userDrawn="1">
          <p15:clr>
            <a:srgbClr val="F26B43"/>
          </p15:clr>
        </p15:guide>
        <p15:guide id="4" pos="5568" userDrawn="1">
          <p15:clr>
            <a:srgbClr val="F26B43"/>
          </p15:clr>
        </p15:guide>
        <p15:guide id="5" orient="horz" pos="3293" userDrawn="1">
          <p15:clr>
            <a:srgbClr val="F26B43"/>
          </p15:clr>
        </p15:guide>
        <p15:guide id="6" orient="horz" pos="1911" userDrawn="1">
          <p15:clr>
            <a:srgbClr val="F26B43"/>
          </p15:clr>
        </p15:guide>
        <p15:guide id="7" orient="horz" pos="973" userDrawn="1">
          <p15:clr>
            <a:srgbClr val="F26B43"/>
          </p15:clr>
        </p15:guide>
        <p15:guide id="8" orient="horz" pos="3533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507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anl.gov/aw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hyperlink" Target="https://www.anl.gov/awa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tiff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17" Type="http://schemas.openxmlformats.org/officeDocument/2006/relationships/image" Target="../media/image98.jpeg"/><Relationship Id="rId25" Type="http://schemas.openxmlformats.org/officeDocument/2006/relationships/image" Target="../media/image106.jpe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86.tiff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tiff"/><Relationship Id="rId9" Type="http://schemas.openxmlformats.org/officeDocument/2006/relationships/image" Target="../media/image90.png"/><Relationship Id="rId14" Type="http://schemas.openxmlformats.org/officeDocument/2006/relationships/image" Target="../media/image95.gif"/><Relationship Id="rId22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7/05/T05009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hyperlink" Target="https://iopscience.iop.org/article/10.1088/1748-0221/17/05/T05009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tiff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2C135C62-0837-3BD0-AE36-C715967F21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-1" y="0"/>
            <a:ext cx="7670381" cy="1537381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The </a:t>
            </a:r>
            <a:r>
              <a:rPr lang="en-US" sz="4400" dirty="0" err="1">
                <a:solidFill>
                  <a:srgbClr val="000000"/>
                </a:solidFill>
              </a:rPr>
              <a:t>awa</a:t>
            </a:r>
            <a:r>
              <a:rPr lang="en-US" sz="4400" dirty="0">
                <a:solidFill>
                  <a:srgbClr val="000000"/>
                </a:solidFill>
              </a:rPr>
              <a:t> facility</a:t>
            </a:r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3F6D3ED1-E23C-B0D7-52CF-6BD4208C21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63727" y="1549049"/>
            <a:ext cx="4280275" cy="2045163"/>
          </a:xfrm>
        </p:spPr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4E812E9-B403-93BC-47D9-BE7AFBC7BE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" y="1552575"/>
            <a:ext cx="239714" cy="20334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75BB584E-80AE-1B67-F030-F8F9F87A86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1863" y="3669098"/>
            <a:ext cx="4335741" cy="328083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John power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EDA6F3C-7EAA-D769-C54F-7FEF8F2850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1863" y="4021413"/>
            <a:ext cx="4335741" cy="32808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Argonne National Laboratory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A94B10D0-F9C2-6263-2F76-7AA40710ED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4562" y="4147107"/>
            <a:ext cx="2431864" cy="573814"/>
          </a:xfrm>
        </p:spPr>
        <p:txBody>
          <a:bodyPr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Nov 7, 2022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Hauppauge, NY</a:t>
            </a:r>
          </a:p>
        </p:txBody>
      </p:sp>
      <p:pic>
        <p:nvPicPr>
          <p:cNvPr id="15" name="Picture Placeholder 9">
            <a:extLst>
              <a:ext uri="{FF2B5EF4-FFF2-40B4-BE49-F238E27FC236}">
                <a16:creationId xmlns:a16="http://schemas.microsoft.com/office/drawing/2014/main" id="{EAB2B981-EA16-490F-9310-9DC380DAA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3726" y="1549050"/>
            <a:ext cx="4280275" cy="203701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FF065B6-2D29-4BBE-9677-DFF0920B0FFC}"/>
              </a:ext>
            </a:extLst>
          </p:cNvPr>
          <p:cNvSpPr/>
          <p:nvPr/>
        </p:nvSpPr>
        <p:spPr>
          <a:xfrm>
            <a:off x="234566" y="1550671"/>
            <a:ext cx="4629159" cy="203701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33">
            <a:extLst>
              <a:ext uri="{FF2B5EF4-FFF2-40B4-BE49-F238E27FC236}">
                <a16:creationId xmlns:a16="http://schemas.microsoft.com/office/drawing/2014/main" id="{6E7E58B7-09E0-4D57-B01F-427EADD8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49051"/>
            <a:ext cx="4863724" cy="203349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Argonne Wakefield Accelerator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/>
              <a:t>Beam Test Facility </a:t>
            </a:r>
            <a:br>
              <a:rPr lang="en-US" sz="2800" dirty="0"/>
            </a:br>
            <a:r>
              <a:rPr lang="en-US" sz="2800" dirty="0"/>
              <a:t>for Novel Accelerator Research</a:t>
            </a:r>
            <a:endParaRPr lang="en-US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8A067CE-323D-4E16-5A51-A635212A1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863" y="4529898"/>
            <a:ext cx="4335741" cy="1185102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42D0A5-57E6-CAB0-9566-71B32E5E549D}"/>
              </a:ext>
            </a:extLst>
          </p:cNvPr>
          <p:cNvSpPr txBox="1"/>
          <p:nvPr/>
        </p:nvSpPr>
        <p:spPr>
          <a:xfrm>
            <a:off x="3" y="3915124"/>
            <a:ext cx="24318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Working Group 8</a:t>
            </a:r>
          </a:p>
          <a:p>
            <a:pPr algn="ctr"/>
            <a:r>
              <a:rPr lang="en-US" sz="1600" i="0" dirty="0">
                <a:solidFill>
                  <a:srgbClr val="333333"/>
                </a:solidFill>
                <a:effectLst/>
              </a:rPr>
              <a:t>Advanced Laser and Beam Technology and Facilities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AF8D8-E12D-04CD-D2C9-0310E28DF810}"/>
              </a:ext>
            </a:extLst>
          </p:cNvPr>
          <p:cNvSpPr txBox="1"/>
          <p:nvPr/>
        </p:nvSpPr>
        <p:spPr>
          <a:xfrm>
            <a:off x="1279027" y="1004421"/>
            <a:ext cx="4583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https://www.anl.gov/awa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95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00FB7F-8545-BB28-E707-931839332B94}"/>
              </a:ext>
            </a:extLst>
          </p:cNvPr>
          <p:cNvCxnSpPr>
            <a:cxnSpLocks/>
          </p:cNvCxnSpPr>
          <p:nvPr/>
        </p:nvCxnSpPr>
        <p:spPr>
          <a:xfrm>
            <a:off x="2656749" y="3587286"/>
            <a:ext cx="4965162" cy="9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2B030645-5859-A32C-C366-4960FEF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35679"/>
            <a:ext cx="8052008" cy="412268"/>
          </a:xfrm>
        </p:spPr>
        <p:txBody>
          <a:bodyPr/>
          <a:lstStyle/>
          <a:p>
            <a:r>
              <a:rPr lang="en-US" altLang="zh-CN" sz="2400" b="1" cap="all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Argonne Wakefield accelerator</a:t>
            </a:r>
            <a:endParaRPr lang="en-US" sz="24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127113-3B0C-843F-4E25-746BE83108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3" y="482806"/>
            <a:ext cx="3325217" cy="416429"/>
          </a:xfrm>
        </p:spPr>
        <p:txBody>
          <a:bodyPr/>
          <a:lstStyle/>
          <a:p>
            <a:r>
              <a:rPr lang="en-US" b="1" dirty="0"/>
              <a:t>AWA SCIENCE: themes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5CA4C-2F79-D785-4162-41757AF9F3A0}"/>
              </a:ext>
            </a:extLst>
          </p:cNvPr>
          <p:cNvSpPr txBox="1"/>
          <p:nvPr/>
        </p:nvSpPr>
        <p:spPr>
          <a:xfrm>
            <a:off x="7978425" y="2198454"/>
            <a:ext cx="1215001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APPLICATION</a:t>
            </a:r>
          </a:p>
        </p:txBody>
      </p:sp>
      <p:sp>
        <p:nvSpPr>
          <p:cNvPr id="5" name="Right Arrow 2">
            <a:extLst>
              <a:ext uri="{FF2B5EF4-FFF2-40B4-BE49-F238E27FC236}">
                <a16:creationId xmlns:a16="http://schemas.microsoft.com/office/drawing/2014/main" id="{5737CAA7-FCCF-E46D-C39C-876561271228}"/>
              </a:ext>
            </a:extLst>
          </p:cNvPr>
          <p:cNvSpPr/>
          <p:nvPr/>
        </p:nvSpPr>
        <p:spPr>
          <a:xfrm>
            <a:off x="543206" y="1585386"/>
            <a:ext cx="7708130" cy="219753"/>
          </a:xfrm>
          <a:prstGeom prst="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61DC2EBE-DD9E-1284-B010-3B03F562597C}"/>
              </a:ext>
            </a:extLst>
          </p:cNvPr>
          <p:cNvSpPr/>
          <p:nvPr/>
        </p:nvSpPr>
        <p:spPr>
          <a:xfrm>
            <a:off x="446698" y="1382211"/>
            <a:ext cx="2210051" cy="628368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Beam Production</a:t>
            </a:r>
          </a:p>
        </p:txBody>
      </p:sp>
      <p:sp>
        <p:nvSpPr>
          <p:cNvPr id="7" name="5-Point Star 29">
            <a:extLst>
              <a:ext uri="{FF2B5EF4-FFF2-40B4-BE49-F238E27FC236}">
                <a16:creationId xmlns:a16="http://schemas.microsoft.com/office/drawing/2014/main" id="{41CBEBE9-614F-C0FA-7DBC-D1C5B661E6FC}"/>
              </a:ext>
            </a:extLst>
          </p:cNvPr>
          <p:cNvSpPr/>
          <p:nvPr/>
        </p:nvSpPr>
        <p:spPr>
          <a:xfrm>
            <a:off x="8251336" y="1070792"/>
            <a:ext cx="824163" cy="1074528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C0B8194-9EC4-DBFB-AD50-152EAF9C373E}"/>
              </a:ext>
            </a:extLst>
          </p:cNvPr>
          <p:cNvGrpSpPr/>
          <p:nvPr/>
        </p:nvGrpSpPr>
        <p:grpSpPr>
          <a:xfrm>
            <a:off x="227078" y="2487313"/>
            <a:ext cx="2649290" cy="2483215"/>
            <a:chOff x="271382" y="2935417"/>
            <a:chExt cx="3532387" cy="3310951"/>
          </a:xfrm>
        </p:grpSpPr>
        <p:pic>
          <p:nvPicPr>
            <p:cNvPr id="70" name="Picture 4" descr="Image result for electron photoinjector">
              <a:extLst>
                <a:ext uri="{FF2B5EF4-FFF2-40B4-BE49-F238E27FC236}">
                  <a16:creationId xmlns:a16="http://schemas.microsoft.com/office/drawing/2014/main" id="{74736B90-9391-3D94-D97C-FEFCF8AF8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82" y="2941173"/>
              <a:ext cx="3008730" cy="2256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5C3673-0D25-01FB-1236-BA934E33E936}"/>
                </a:ext>
              </a:extLst>
            </p:cNvPr>
            <p:cNvSpPr txBox="1"/>
            <p:nvPr/>
          </p:nvSpPr>
          <p:spPr>
            <a:xfrm>
              <a:off x="446339" y="5138373"/>
              <a:ext cx="3185428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Electron sources </a:t>
              </a:r>
            </a:p>
            <a:p>
              <a:pPr marL="461963" lvl="1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High-brightness</a:t>
              </a:r>
            </a:p>
            <a:p>
              <a:pPr marL="461963" lvl="1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High-intensity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719BDF2-5C91-9A1B-F1D3-032396E31D01}"/>
                </a:ext>
              </a:extLst>
            </p:cNvPr>
            <p:cNvCxnSpPr/>
            <p:nvPr/>
          </p:nvCxnSpPr>
          <p:spPr>
            <a:xfrm>
              <a:off x="673894" y="4364831"/>
              <a:ext cx="3129875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04416DE-5036-B764-FCF3-B1D1A3A4C5BA}"/>
                </a:ext>
              </a:extLst>
            </p:cNvPr>
            <p:cNvSpPr txBox="1"/>
            <p:nvPr/>
          </p:nvSpPr>
          <p:spPr>
            <a:xfrm>
              <a:off x="576290" y="2935417"/>
              <a:ext cx="2703820" cy="430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000000"/>
                  </a:solidFill>
                </a:rPr>
                <a:t>e.g. RF Photoinjector</a:t>
              </a:r>
            </a:p>
          </p:txBody>
        </p: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66ED735-9121-7C40-F8A9-D10D048C2491}"/>
              </a:ext>
            </a:extLst>
          </p:cNvPr>
          <p:cNvCxnSpPr>
            <a:cxnSpLocks/>
          </p:cNvCxnSpPr>
          <p:nvPr/>
        </p:nvCxnSpPr>
        <p:spPr>
          <a:xfrm>
            <a:off x="7674170" y="3592754"/>
            <a:ext cx="577166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2E8E3B7-26A2-8DD0-4400-C3AAC1F16DD8}"/>
              </a:ext>
            </a:extLst>
          </p:cNvPr>
          <p:cNvSpPr txBox="1"/>
          <p:nvPr/>
        </p:nvSpPr>
        <p:spPr>
          <a:xfrm>
            <a:off x="959253" y="103231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03A06-11AB-5753-36C2-A2E5F81DFA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E92EF5-8528-F621-F609-20E0E84974B3}"/>
              </a:ext>
            </a:extLst>
          </p:cNvPr>
          <p:cNvSpPr/>
          <p:nvPr/>
        </p:nvSpPr>
        <p:spPr>
          <a:xfrm>
            <a:off x="353053" y="1032313"/>
            <a:ext cx="2397341" cy="4199875"/>
          </a:xfrm>
          <a:prstGeom prst="roundRect">
            <a:avLst/>
          </a:prstGeom>
          <a:noFill/>
          <a:ln w="38100">
            <a:solidFill>
              <a:srgbClr val="2BAD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11E1E-D256-3E8A-452B-F0E058F5B08D}"/>
              </a:ext>
            </a:extLst>
          </p:cNvPr>
          <p:cNvGrpSpPr/>
          <p:nvPr/>
        </p:nvGrpSpPr>
        <p:grpSpPr>
          <a:xfrm>
            <a:off x="2917221" y="1032313"/>
            <a:ext cx="2500427" cy="4199875"/>
            <a:chOff x="2917221" y="1032313"/>
            <a:chExt cx="2500427" cy="4199875"/>
          </a:xfrm>
        </p:grpSpPr>
        <p:sp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06F754CF-A2C9-D2B4-24EA-5DA6C81ADA55}"/>
                </a:ext>
              </a:extLst>
            </p:cNvPr>
            <p:cNvSpPr/>
            <p:nvPr/>
          </p:nvSpPr>
          <p:spPr>
            <a:xfrm>
              <a:off x="3062409" y="1382211"/>
              <a:ext cx="2210051" cy="628368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</a:rPr>
                <a:t>Beam Manipulation</a:t>
              </a:r>
            </a:p>
          </p:txBody>
        </p:sp>
        <p:grpSp>
          <p:nvGrpSpPr>
            <p:cNvPr id="18" name="그룹 27">
              <a:extLst>
                <a:ext uri="{FF2B5EF4-FFF2-40B4-BE49-F238E27FC236}">
                  <a16:creationId xmlns:a16="http://schemas.microsoft.com/office/drawing/2014/main" id="{03EECC6D-4B59-52F6-EDBA-7786DC568A4E}"/>
                </a:ext>
              </a:extLst>
            </p:cNvPr>
            <p:cNvGrpSpPr/>
            <p:nvPr/>
          </p:nvGrpSpPr>
          <p:grpSpPr>
            <a:xfrm>
              <a:off x="2917221" y="3256260"/>
              <a:ext cx="2500427" cy="403392"/>
              <a:chOff x="548640" y="640080"/>
              <a:chExt cx="5855382" cy="672477"/>
            </a:xfrm>
          </p:grpSpPr>
          <p:cxnSp>
            <p:nvCxnSpPr>
              <p:cNvPr id="20" name="직선 연결선 29">
                <a:extLst>
                  <a:ext uri="{FF2B5EF4-FFF2-40B4-BE49-F238E27FC236}">
                    <a16:creationId xmlns:a16="http://schemas.microsoft.com/office/drawing/2014/main" id="{208E0361-7677-669D-9130-CB5B1F9CB0DB}"/>
                  </a:ext>
                </a:extLst>
              </p:cNvPr>
              <p:cNvCxnSpPr/>
              <p:nvPr/>
            </p:nvCxnSpPr>
            <p:spPr>
              <a:xfrm>
                <a:off x="5936628" y="1193183"/>
                <a:ext cx="467394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30">
                <a:extLst>
                  <a:ext uri="{FF2B5EF4-FFF2-40B4-BE49-F238E27FC236}">
                    <a16:creationId xmlns:a16="http://schemas.microsoft.com/office/drawing/2014/main" id="{09230B91-4DFC-505E-FA3C-D2F43ACE0EA5}"/>
                  </a:ext>
                </a:extLst>
              </p:cNvPr>
              <p:cNvCxnSpPr/>
              <p:nvPr/>
            </p:nvCxnSpPr>
            <p:spPr>
              <a:xfrm>
                <a:off x="1986991" y="970301"/>
                <a:ext cx="69696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32">
                <a:extLst>
                  <a:ext uri="{FF2B5EF4-FFF2-40B4-BE49-F238E27FC236}">
                    <a16:creationId xmlns:a16="http://schemas.microsoft.com/office/drawing/2014/main" id="{C52E1402-B752-AFE8-B80E-CDEE1F0F7E2D}"/>
                  </a:ext>
                </a:extLst>
              </p:cNvPr>
              <p:cNvCxnSpPr/>
              <p:nvPr/>
            </p:nvCxnSpPr>
            <p:spPr>
              <a:xfrm>
                <a:off x="4878079" y="968012"/>
                <a:ext cx="74052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33">
                <a:extLst>
                  <a:ext uri="{FF2B5EF4-FFF2-40B4-BE49-F238E27FC236}">
                    <a16:creationId xmlns:a16="http://schemas.microsoft.com/office/drawing/2014/main" id="{4EC80836-EDB0-DE10-7879-66C7E7C9BBBE}"/>
                  </a:ext>
                </a:extLst>
              </p:cNvPr>
              <p:cNvCxnSpPr/>
              <p:nvPr/>
            </p:nvCxnSpPr>
            <p:spPr>
              <a:xfrm>
                <a:off x="2979637" y="747590"/>
                <a:ext cx="1524001" cy="963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34">
                <a:extLst>
                  <a:ext uri="{FF2B5EF4-FFF2-40B4-BE49-F238E27FC236}">
                    <a16:creationId xmlns:a16="http://schemas.microsoft.com/office/drawing/2014/main" id="{2121C115-BC83-A9BF-8836-FE7663FF27D5}"/>
                  </a:ext>
                </a:extLst>
              </p:cNvPr>
              <p:cNvCxnSpPr/>
              <p:nvPr/>
            </p:nvCxnSpPr>
            <p:spPr>
              <a:xfrm>
                <a:off x="548640" y="1191919"/>
                <a:ext cx="100188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그룹 35">
                <a:extLst>
                  <a:ext uri="{FF2B5EF4-FFF2-40B4-BE49-F238E27FC236}">
                    <a16:creationId xmlns:a16="http://schemas.microsoft.com/office/drawing/2014/main" id="{0FAAA2E6-E791-F218-8687-A49BC3F2902D}"/>
                  </a:ext>
                </a:extLst>
              </p:cNvPr>
              <p:cNvGrpSpPr/>
              <p:nvPr/>
            </p:nvGrpSpPr>
            <p:grpSpPr>
              <a:xfrm>
                <a:off x="5138035" y="867179"/>
                <a:ext cx="229994" cy="217800"/>
                <a:chOff x="7390135" y="1764615"/>
                <a:chExt cx="190078" cy="210696"/>
              </a:xfrm>
            </p:grpSpPr>
            <p:sp>
              <p:nvSpPr>
                <p:cNvPr id="59" name="직사각형 89">
                  <a:extLst>
                    <a:ext uri="{FF2B5EF4-FFF2-40B4-BE49-F238E27FC236}">
                      <a16:creationId xmlns:a16="http://schemas.microsoft.com/office/drawing/2014/main" id="{3DF9CBF4-DACC-7704-6134-4F9D6E3C9969}"/>
                    </a:ext>
                  </a:extLst>
                </p:cNvPr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0" name="직사각형 90">
                  <a:extLst>
                    <a:ext uri="{FF2B5EF4-FFF2-40B4-BE49-F238E27FC236}">
                      <a16:creationId xmlns:a16="http://schemas.microsoft.com/office/drawing/2014/main" id="{FC03B6E5-B106-54E0-1796-C85E745660E0}"/>
                    </a:ext>
                  </a:extLst>
                </p:cNvPr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61" name="직사각형 91">
                  <a:extLst>
                    <a:ext uri="{FF2B5EF4-FFF2-40B4-BE49-F238E27FC236}">
                      <a16:creationId xmlns:a16="http://schemas.microsoft.com/office/drawing/2014/main" id="{CBD713D4-B65A-0557-0573-244E58F8F158}"/>
                    </a:ext>
                  </a:extLst>
                </p:cNvPr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9" name="그룹 36">
                <a:extLst>
                  <a:ext uri="{FF2B5EF4-FFF2-40B4-BE49-F238E27FC236}">
                    <a16:creationId xmlns:a16="http://schemas.microsoft.com/office/drawing/2014/main" id="{EC08A18A-3B42-E447-4C69-224B517F1027}"/>
                  </a:ext>
                </a:extLst>
              </p:cNvPr>
              <p:cNvGrpSpPr/>
              <p:nvPr/>
            </p:nvGrpSpPr>
            <p:grpSpPr>
              <a:xfrm>
                <a:off x="5507833" y="859108"/>
                <a:ext cx="554515" cy="434634"/>
                <a:chOff x="6234094" y="1368229"/>
                <a:chExt cx="458277" cy="359202"/>
              </a:xfrm>
            </p:grpSpPr>
            <p:cxnSp>
              <p:nvCxnSpPr>
                <p:cNvPr id="56" name="직선 연결선 86">
                  <a:extLst>
                    <a:ext uri="{FF2B5EF4-FFF2-40B4-BE49-F238E27FC236}">
                      <a16:creationId xmlns:a16="http://schemas.microsoft.com/office/drawing/2014/main" id="{60F60B07-7040-6993-846A-0366DE486502}"/>
                    </a:ext>
                  </a:extLst>
                </p:cNvPr>
                <p:cNvCxnSpPr/>
                <p:nvPr/>
              </p:nvCxnSpPr>
              <p:spPr>
                <a:xfrm>
                  <a:off x="6283516" y="1450835"/>
                  <a:ext cx="304955" cy="17936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직사각형 87">
                  <a:extLst>
                    <a:ext uri="{FF2B5EF4-FFF2-40B4-BE49-F238E27FC236}">
                      <a16:creationId xmlns:a16="http://schemas.microsoft.com/office/drawing/2014/main" id="{BBB1659C-E6AF-8328-3342-A724B90CDCAA}"/>
                    </a:ext>
                  </a:extLst>
                </p:cNvPr>
                <p:cNvSpPr/>
                <p:nvPr/>
              </p:nvSpPr>
              <p:spPr>
                <a:xfrm>
                  <a:off x="6542769" y="1547431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8" name="직사각형 88">
                  <a:extLst>
                    <a:ext uri="{FF2B5EF4-FFF2-40B4-BE49-F238E27FC236}">
                      <a16:creationId xmlns:a16="http://schemas.microsoft.com/office/drawing/2014/main" id="{526CF138-9CE1-9893-F422-745A795270C1}"/>
                    </a:ext>
                  </a:extLst>
                </p:cNvPr>
                <p:cNvSpPr/>
                <p:nvPr/>
              </p:nvSpPr>
              <p:spPr>
                <a:xfrm>
                  <a:off x="6234094" y="1368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0" name="그룹 37">
                <a:extLst>
                  <a:ext uri="{FF2B5EF4-FFF2-40B4-BE49-F238E27FC236}">
                    <a16:creationId xmlns:a16="http://schemas.microsoft.com/office/drawing/2014/main" id="{36F9EF68-2807-C4C3-C887-B3F7F3801213}"/>
                  </a:ext>
                </a:extLst>
              </p:cNvPr>
              <p:cNvGrpSpPr/>
              <p:nvPr/>
            </p:nvGrpSpPr>
            <p:grpSpPr>
              <a:xfrm>
                <a:off x="4456950" y="648147"/>
                <a:ext cx="554514" cy="434635"/>
                <a:chOff x="4649467" y="1187211"/>
                <a:chExt cx="458277" cy="359202"/>
              </a:xfrm>
            </p:grpSpPr>
            <p:cxnSp>
              <p:nvCxnSpPr>
                <p:cNvPr id="53" name="직선 연결선 83">
                  <a:extLst>
                    <a:ext uri="{FF2B5EF4-FFF2-40B4-BE49-F238E27FC236}">
                      <a16:creationId xmlns:a16="http://schemas.microsoft.com/office/drawing/2014/main" id="{60340594-44E5-145D-AEF3-2CC1D7C85271}"/>
                    </a:ext>
                  </a:extLst>
                </p:cNvPr>
                <p:cNvCxnSpPr/>
                <p:nvPr/>
              </p:nvCxnSpPr>
              <p:spPr>
                <a:xfrm>
                  <a:off x="4717046" y="1279415"/>
                  <a:ext cx="315263" cy="18919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직사각형 84">
                  <a:extLst>
                    <a:ext uri="{FF2B5EF4-FFF2-40B4-BE49-F238E27FC236}">
                      <a16:creationId xmlns:a16="http://schemas.microsoft.com/office/drawing/2014/main" id="{0C3F3F29-9BB5-3F8C-A4AD-DCBE8ECC69BB}"/>
                    </a:ext>
                  </a:extLst>
                </p:cNvPr>
                <p:cNvSpPr/>
                <p:nvPr/>
              </p:nvSpPr>
              <p:spPr>
                <a:xfrm>
                  <a:off x="4958142" y="1366413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5" name="직사각형 85">
                  <a:extLst>
                    <a:ext uri="{FF2B5EF4-FFF2-40B4-BE49-F238E27FC236}">
                      <a16:creationId xmlns:a16="http://schemas.microsoft.com/office/drawing/2014/main" id="{3E318181-DE6A-0FD2-5310-E4DC5F3B4AA6}"/>
                    </a:ext>
                  </a:extLst>
                </p:cNvPr>
                <p:cNvSpPr/>
                <p:nvPr/>
              </p:nvSpPr>
              <p:spPr>
                <a:xfrm>
                  <a:off x="4649467" y="1187211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1" name="그룹 38">
                <a:extLst>
                  <a:ext uri="{FF2B5EF4-FFF2-40B4-BE49-F238E27FC236}">
                    <a16:creationId xmlns:a16="http://schemas.microsoft.com/office/drawing/2014/main" id="{EC276466-8741-011D-5D7E-AB81BDAA15CE}"/>
                  </a:ext>
                </a:extLst>
              </p:cNvPr>
              <p:cNvGrpSpPr/>
              <p:nvPr/>
            </p:nvGrpSpPr>
            <p:grpSpPr>
              <a:xfrm>
                <a:off x="2559846" y="652289"/>
                <a:ext cx="554515" cy="435599"/>
                <a:chOff x="2680647" y="1184229"/>
                <a:chExt cx="458277" cy="360000"/>
              </a:xfrm>
            </p:grpSpPr>
            <p:cxnSp>
              <p:nvCxnSpPr>
                <p:cNvPr id="50" name="직선 연결선 80">
                  <a:extLst>
                    <a:ext uri="{FF2B5EF4-FFF2-40B4-BE49-F238E27FC236}">
                      <a16:creationId xmlns:a16="http://schemas.microsoft.com/office/drawing/2014/main" id="{95CD5B5A-4762-5F6E-B018-8F328B24337D}"/>
                    </a:ext>
                  </a:extLst>
                </p:cNvPr>
                <p:cNvCxnSpPr/>
                <p:nvPr/>
              </p:nvCxnSpPr>
              <p:spPr>
                <a:xfrm flipV="1">
                  <a:off x="2765950" y="1262987"/>
                  <a:ext cx="306916" cy="20248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직사각형 81">
                  <a:extLst>
                    <a:ext uri="{FF2B5EF4-FFF2-40B4-BE49-F238E27FC236}">
                      <a16:creationId xmlns:a16="http://schemas.microsoft.com/office/drawing/2014/main" id="{EA7DEC32-AFF5-E395-2E67-A91769A63AB4}"/>
                    </a:ext>
                  </a:extLst>
                </p:cNvPr>
                <p:cNvSpPr/>
                <p:nvPr/>
              </p:nvSpPr>
              <p:spPr>
                <a:xfrm>
                  <a:off x="2989322" y="118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직사각형 82">
                  <a:extLst>
                    <a:ext uri="{FF2B5EF4-FFF2-40B4-BE49-F238E27FC236}">
                      <a16:creationId xmlns:a16="http://schemas.microsoft.com/office/drawing/2014/main" id="{8325E291-60DC-CDB5-DA9F-18D6CFFDD3D9}"/>
                    </a:ext>
                  </a:extLst>
                </p:cNvPr>
                <p:cNvSpPr/>
                <p:nvPr/>
              </p:nvSpPr>
              <p:spPr>
                <a:xfrm>
                  <a:off x="2680647" y="136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2" name="그룹 39">
                <a:extLst>
                  <a:ext uri="{FF2B5EF4-FFF2-40B4-BE49-F238E27FC236}">
                    <a16:creationId xmlns:a16="http://schemas.microsoft.com/office/drawing/2014/main" id="{B814C0CE-83AD-971B-482C-372A127B200A}"/>
                  </a:ext>
                </a:extLst>
              </p:cNvPr>
              <p:cNvGrpSpPr/>
              <p:nvPr/>
            </p:nvGrpSpPr>
            <p:grpSpPr>
              <a:xfrm>
                <a:off x="1502852" y="870093"/>
                <a:ext cx="554515" cy="435600"/>
                <a:chOff x="1154365" y="1364229"/>
                <a:chExt cx="458277" cy="360000"/>
              </a:xfrm>
            </p:grpSpPr>
            <p:cxnSp>
              <p:nvCxnSpPr>
                <p:cNvPr id="47" name="직선 연결선 77">
                  <a:extLst>
                    <a:ext uri="{FF2B5EF4-FFF2-40B4-BE49-F238E27FC236}">
                      <a16:creationId xmlns:a16="http://schemas.microsoft.com/office/drawing/2014/main" id="{0C20DBB7-4CC8-59DA-F550-BE4B9B8C7350}"/>
                    </a:ext>
                  </a:extLst>
                </p:cNvPr>
                <p:cNvCxnSpPr/>
                <p:nvPr/>
              </p:nvCxnSpPr>
              <p:spPr>
                <a:xfrm flipV="1">
                  <a:off x="1249847" y="1414211"/>
                  <a:ext cx="300146" cy="20705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직사각형 78">
                  <a:extLst>
                    <a:ext uri="{FF2B5EF4-FFF2-40B4-BE49-F238E27FC236}">
                      <a16:creationId xmlns:a16="http://schemas.microsoft.com/office/drawing/2014/main" id="{20973C8B-FE23-68AE-CB2C-05AF013E08AB}"/>
                    </a:ext>
                  </a:extLst>
                </p:cNvPr>
                <p:cNvSpPr/>
                <p:nvPr/>
              </p:nvSpPr>
              <p:spPr>
                <a:xfrm>
                  <a:off x="1463040" y="136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직사각형 79">
                  <a:extLst>
                    <a:ext uri="{FF2B5EF4-FFF2-40B4-BE49-F238E27FC236}">
                      <a16:creationId xmlns:a16="http://schemas.microsoft.com/office/drawing/2014/main" id="{8314FBBF-CB21-9A5B-16D6-DBDC70ECDA79}"/>
                    </a:ext>
                  </a:extLst>
                </p:cNvPr>
                <p:cNvSpPr/>
                <p:nvPr/>
              </p:nvSpPr>
              <p:spPr>
                <a:xfrm>
                  <a:off x="1154365" y="1544229"/>
                  <a:ext cx="149602" cy="1800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3" name="그룹 40">
                <a:extLst>
                  <a:ext uri="{FF2B5EF4-FFF2-40B4-BE49-F238E27FC236}">
                    <a16:creationId xmlns:a16="http://schemas.microsoft.com/office/drawing/2014/main" id="{0AB624AD-A7C1-002D-4C40-60F286022D23}"/>
                  </a:ext>
                </a:extLst>
              </p:cNvPr>
              <p:cNvGrpSpPr/>
              <p:nvPr/>
            </p:nvGrpSpPr>
            <p:grpSpPr>
              <a:xfrm>
                <a:off x="2187410" y="873967"/>
                <a:ext cx="229994" cy="217800"/>
                <a:chOff x="7390135" y="1764615"/>
                <a:chExt cx="190078" cy="210696"/>
              </a:xfrm>
            </p:grpSpPr>
            <p:sp>
              <p:nvSpPr>
                <p:cNvPr id="44" name="직사각형 74">
                  <a:extLst>
                    <a:ext uri="{FF2B5EF4-FFF2-40B4-BE49-F238E27FC236}">
                      <a16:creationId xmlns:a16="http://schemas.microsoft.com/office/drawing/2014/main" id="{99D3A63C-61CA-3DA7-2B28-EBFF46D4ABB5}"/>
                    </a:ext>
                  </a:extLst>
                </p:cNvPr>
                <p:cNvSpPr/>
                <p:nvPr/>
              </p:nvSpPr>
              <p:spPr>
                <a:xfrm>
                  <a:off x="7390135" y="1764616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직사각형 75">
                  <a:extLst>
                    <a:ext uri="{FF2B5EF4-FFF2-40B4-BE49-F238E27FC236}">
                      <a16:creationId xmlns:a16="http://schemas.microsoft.com/office/drawing/2014/main" id="{6C968459-7386-9AFB-7887-6C477B66D51E}"/>
                    </a:ext>
                  </a:extLst>
                </p:cNvPr>
                <p:cNvSpPr/>
                <p:nvPr/>
              </p:nvSpPr>
              <p:spPr>
                <a:xfrm>
                  <a:off x="7457865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직사각형 76">
                  <a:extLst>
                    <a:ext uri="{FF2B5EF4-FFF2-40B4-BE49-F238E27FC236}">
                      <a16:creationId xmlns:a16="http://schemas.microsoft.com/office/drawing/2014/main" id="{33C98885-9153-FBDA-5DB1-41D85C750C64}"/>
                    </a:ext>
                  </a:extLst>
                </p:cNvPr>
                <p:cNvSpPr/>
                <p:nvPr/>
              </p:nvSpPr>
              <p:spPr>
                <a:xfrm>
                  <a:off x="7517128" y="1764615"/>
                  <a:ext cx="63085" cy="21069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4" name="그룹 42">
                <a:extLst>
                  <a:ext uri="{FF2B5EF4-FFF2-40B4-BE49-F238E27FC236}">
                    <a16:creationId xmlns:a16="http://schemas.microsoft.com/office/drawing/2014/main" id="{F68DF348-E8F3-468C-4331-640F0FCB3234}"/>
                  </a:ext>
                </a:extLst>
              </p:cNvPr>
              <p:cNvGrpSpPr/>
              <p:nvPr/>
            </p:nvGrpSpPr>
            <p:grpSpPr>
              <a:xfrm>
                <a:off x="935892" y="1086661"/>
                <a:ext cx="471134" cy="225896"/>
                <a:chOff x="715753" y="1543211"/>
                <a:chExt cx="389365" cy="186691"/>
              </a:xfrm>
            </p:grpSpPr>
            <p:sp>
              <p:nvSpPr>
                <p:cNvPr id="40" name="다이아몬드 70">
                  <a:extLst>
                    <a:ext uri="{FF2B5EF4-FFF2-40B4-BE49-F238E27FC236}">
                      <a16:creationId xmlns:a16="http://schemas.microsoft.com/office/drawing/2014/main" id="{B26B41BB-260F-8B4F-3DE0-6CD391D9BF8F}"/>
                    </a:ext>
                  </a:extLst>
                </p:cNvPr>
                <p:cNvSpPr/>
                <p:nvPr/>
              </p:nvSpPr>
              <p:spPr>
                <a:xfrm>
                  <a:off x="715753" y="1544103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다이아몬드 71">
                  <a:extLst>
                    <a:ext uri="{FF2B5EF4-FFF2-40B4-BE49-F238E27FC236}">
                      <a16:creationId xmlns:a16="http://schemas.microsoft.com/office/drawing/2014/main" id="{82956558-9178-D4C4-06DF-3F093D8590D3}"/>
                    </a:ext>
                  </a:extLst>
                </p:cNvPr>
                <p:cNvSpPr/>
                <p:nvPr/>
              </p:nvSpPr>
              <p:spPr>
                <a:xfrm>
                  <a:off x="1021487" y="1543211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다이아몬드 72">
                  <a:extLst>
                    <a:ext uri="{FF2B5EF4-FFF2-40B4-BE49-F238E27FC236}">
                      <a16:creationId xmlns:a16="http://schemas.microsoft.com/office/drawing/2014/main" id="{212916DE-77E7-6BCF-6E11-DAE7DA053F2E}"/>
                    </a:ext>
                  </a:extLst>
                </p:cNvPr>
                <p:cNvSpPr/>
                <p:nvPr/>
              </p:nvSpPr>
              <p:spPr>
                <a:xfrm>
                  <a:off x="816407" y="1543211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다이아몬드 73">
                  <a:extLst>
                    <a:ext uri="{FF2B5EF4-FFF2-40B4-BE49-F238E27FC236}">
                      <a16:creationId xmlns:a16="http://schemas.microsoft.com/office/drawing/2014/main" id="{55659357-6D14-89ED-0479-6568AEEA62CD}"/>
                    </a:ext>
                  </a:extLst>
                </p:cNvPr>
                <p:cNvSpPr/>
                <p:nvPr/>
              </p:nvSpPr>
              <p:spPr>
                <a:xfrm>
                  <a:off x="919500" y="154888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35" name="그룹 43">
                <a:extLst>
                  <a:ext uri="{FF2B5EF4-FFF2-40B4-BE49-F238E27FC236}">
                    <a16:creationId xmlns:a16="http://schemas.microsoft.com/office/drawing/2014/main" id="{D6552922-27DF-E1B5-043A-E9F7DD697555}"/>
                  </a:ext>
                </a:extLst>
              </p:cNvPr>
              <p:cNvGrpSpPr/>
              <p:nvPr/>
            </p:nvGrpSpPr>
            <p:grpSpPr>
              <a:xfrm>
                <a:off x="3387531" y="640080"/>
                <a:ext cx="885822" cy="227099"/>
                <a:chOff x="3824084" y="1191562"/>
                <a:chExt cx="732085" cy="187685"/>
              </a:xfrm>
            </p:grpSpPr>
            <p:sp>
              <p:nvSpPr>
                <p:cNvPr id="36" name="다이아몬드 65">
                  <a:extLst>
                    <a:ext uri="{FF2B5EF4-FFF2-40B4-BE49-F238E27FC236}">
                      <a16:creationId xmlns:a16="http://schemas.microsoft.com/office/drawing/2014/main" id="{8BE4239B-165E-AC46-4EA6-69982A9ABCBC}"/>
                    </a:ext>
                  </a:extLst>
                </p:cNvPr>
                <p:cNvSpPr/>
                <p:nvPr/>
              </p:nvSpPr>
              <p:spPr>
                <a:xfrm>
                  <a:off x="3824084" y="1192994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다이아몬드 66">
                  <a:extLst>
                    <a:ext uri="{FF2B5EF4-FFF2-40B4-BE49-F238E27FC236}">
                      <a16:creationId xmlns:a16="http://schemas.microsoft.com/office/drawing/2014/main" id="{8BC90070-0106-5B23-195D-F98832E27A57}"/>
                    </a:ext>
                  </a:extLst>
                </p:cNvPr>
                <p:cNvSpPr/>
                <p:nvPr/>
              </p:nvSpPr>
              <p:spPr>
                <a:xfrm>
                  <a:off x="4252516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다이아몬드 67">
                  <a:extLst>
                    <a:ext uri="{FF2B5EF4-FFF2-40B4-BE49-F238E27FC236}">
                      <a16:creationId xmlns:a16="http://schemas.microsoft.com/office/drawing/2014/main" id="{A5155103-EDB6-7261-3954-29D7761E119D}"/>
                    </a:ext>
                  </a:extLst>
                </p:cNvPr>
                <p:cNvSpPr/>
                <p:nvPr/>
              </p:nvSpPr>
              <p:spPr>
                <a:xfrm>
                  <a:off x="4472538" y="1198229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9" name="다이아몬드 69">
                  <a:extLst>
                    <a:ext uri="{FF2B5EF4-FFF2-40B4-BE49-F238E27FC236}">
                      <a16:creationId xmlns:a16="http://schemas.microsoft.com/office/drawing/2014/main" id="{16EE2F13-DE96-BC1E-BF71-678C4BF8F8DB}"/>
                    </a:ext>
                  </a:extLst>
                </p:cNvPr>
                <p:cNvSpPr/>
                <p:nvPr/>
              </p:nvSpPr>
              <p:spPr>
                <a:xfrm>
                  <a:off x="4035746" y="1191562"/>
                  <a:ext cx="83631" cy="181018"/>
                </a:xfrm>
                <a:prstGeom prst="diamond">
                  <a:avLst/>
                </a:prstGeom>
                <a:solidFill>
                  <a:srgbClr val="00B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822960"/>
                  <a:endParaRPr lang="ko-KR" altLang="en-US" sz="162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5D699C7-16D0-AAA3-16CA-60B37C811015}"/>
                </a:ext>
              </a:extLst>
            </p:cNvPr>
            <p:cNvSpPr txBox="1"/>
            <p:nvPr/>
          </p:nvSpPr>
          <p:spPr>
            <a:xfrm>
              <a:off x="3071723" y="3802745"/>
              <a:ext cx="2191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Beam shaping &amp; control. </a:t>
              </a:r>
            </a:p>
            <a:p>
              <a:pPr marL="285750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Beam Diagnostics.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A837B4-24FA-4D58-AF0B-75BDA6F16FEE}"/>
                </a:ext>
              </a:extLst>
            </p:cNvPr>
            <p:cNvSpPr txBox="1"/>
            <p:nvPr/>
          </p:nvSpPr>
          <p:spPr>
            <a:xfrm>
              <a:off x="3062409" y="2642552"/>
              <a:ext cx="22007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</a:rPr>
                <a:t>e.g. Double Emittance Exchange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B9CFFCF-12F6-9F26-E8D7-519AFB2F4C31}"/>
                </a:ext>
              </a:extLst>
            </p:cNvPr>
            <p:cNvSpPr txBox="1"/>
            <p:nvPr/>
          </p:nvSpPr>
          <p:spPr>
            <a:xfrm>
              <a:off x="3574964" y="1032313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THEME 2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660C94-026A-03ED-854D-49C44CE639E3}"/>
                </a:ext>
              </a:extLst>
            </p:cNvPr>
            <p:cNvSpPr/>
            <p:nvPr/>
          </p:nvSpPr>
          <p:spPr>
            <a:xfrm>
              <a:off x="2968764" y="1032313"/>
              <a:ext cx="2397341" cy="4199875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C21B6-220A-E927-3A6E-B8D4720D1BC5}"/>
              </a:ext>
            </a:extLst>
          </p:cNvPr>
          <p:cNvGrpSpPr/>
          <p:nvPr/>
        </p:nvGrpSpPr>
        <p:grpSpPr>
          <a:xfrm>
            <a:off x="5575614" y="1032313"/>
            <a:ext cx="2397341" cy="4199875"/>
            <a:chOff x="5575614" y="1032313"/>
            <a:chExt cx="2397341" cy="4199875"/>
          </a:xfrm>
        </p:grpSpPr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E9092EC3-2B75-CE30-EBFF-66845CC12F53}"/>
                </a:ext>
              </a:extLst>
            </p:cNvPr>
            <p:cNvSpPr/>
            <p:nvPr/>
          </p:nvSpPr>
          <p:spPr>
            <a:xfrm>
              <a:off x="5669259" y="1369480"/>
              <a:ext cx="2210051" cy="628368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</a:rPr>
                <a:t>Advanced Accelerator</a:t>
              </a:r>
            </a:p>
          </p:txBody>
        </p:sp>
        <p:pic>
          <p:nvPicPr>
            <p:cNvPr id="65" name="Picture 8" descr="Image result for wakefield acceleration">
              <a:extLst>
                <a:ext uri="{FF2B5EF4-FFF2-40B4-BE49-F238E27FC236}">
                  <a16:creationId xmlns:a16="http://schemas.microsoft.com/office/drawing/2014/main" id="{2782DDF5-4E8F-925E-225A-584120832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722" y="2397892"/>
              <a:ext cx="2143125" cy="1814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2B42C1E-DCEC-A777-A3B8-01DEC222999F}"/>
                </a:ext>
              </a:extLst>
            </p:cNvPr>
            <p:cNvSpPr txBox="1"/>
            <p:nvPr/>
          </p:nvSpPr>
          <p:spPr>
            <a:xfrm>
              <a:off x="5661050" y="4301072"/>
              <a:ext cx="2226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SWFA &amp; PWFA</a:t>
              </a:r>
            </a:p>
            <a:p>
              <a:pPr marL="461963" lvl="1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High-Gradient</a:t>
              </a:r>
            </a:p>
            <a:p>
              <a:pPr marL="461963" lvl="1" indent="-285750">
                <a:buFont typeface="Arial" panose="020B0604020202020204" pitchFamily="34" charset="0"/>
                <a:buChar char="−"/>
              </a:pPr>
              <a:r>
                <a:rPr lang="en-US" sz="1600" dirty="0">
                  <a:solidFill>
                    <a:srgbClr val="3333FF"/>
                  </a:solidFill>
                </a:rPr>
                <a:t>High-Efficiency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03BAAA6-B55C-2077-F7BF-96880FDF58A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884" y="3565582"/>
              <a:ext cx="55280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639A840-0ADA-AD0D-954A-E762A4F8C3C0}"/>
                </a:ext>
              </a:extLst>
            </p:cNvPr>
            <p:cNvSpPr txBox="1"/>
            <p:nvPr/>
          </p:nvSpPr>
          <p:spPr>
            <a:xfrm>
              <a:off x="6223204" y="2124820"/>
              <a:ext cx="110216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0000"/>
                  </a:solidFill>
                </a:rPr>
                <a:t>e.g. SWFA</a:t>
              </a:r>
              <a:endParaRPr lang="en-US" sz="15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F4795E6-DE5E-BFDE-7484-1EC745D28FB2}"/>
                </a:ext>
              </a:extLst>
            </p:cNvPr>
            <p:cNvSpPr txBox="1"/>
            <p:nvPr/>
          </p:nvSpPr>
          <p:spPr>
            <a:xfrm>
              <a:off x="6181814" y="1032313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THEME 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F38BACF-9533-00CD-DC2B-E239FEC0A788}"/>
                </a:ext>
              </a:extLst>
            </p:cNvPr>
            <p:cNvSpPr/>
            <p:nvPr/>
          </p:nvSpPr>
          <p:spPr>
            <a:xfrm>
              <a:off x="5575614" y="1032313"/>
              <a:ext cx="2397341" cy="419987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50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CAE9D6-7886-E9C9-F076-554E0ED017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6754" y="905610"/>
            <a:ext cx="4952921" cy="4494378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Beam-driven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</a:rPr>
              <a:t>wakefield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 acceleration </a:t>
            </a: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(T1-T3)</a:t>
            </a:r>
          </a:p>
          <a:p>
            <a:pPr marL="36576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Structure Wakefield Acceleration (SWFA) </a:t>
            </a:r>
          </a:p>
          <a:p>
            <a:pPr marL="548640" lvl="1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Collinear Wakefield Acceleration (CWA)</a:t>
            </a:r>
          </a:p>
          <a:p>
            <a:pPr marL="548640" lvl="1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Two-Beam Acceleration (TBA)</a:t>
            </a:r>
            <a:endParaRPr lang="en-US" sz="1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6576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Plasma Wakefield Acceleration (PWFA)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RF Acceleration Technology </a:t>
            </a: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(T1)</a:t>
            </a:r>
          </a:p>
          <a:p>
            <a:pPr marL="36576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100’s MV/m NCRF </a:t>
            </a:r>
            <a:r>
              <a:rPr lang="en-US" sz="1400" spc="-1" dirty="0">
                <a:solidFill>
                  <a:schemeClr val="accent4">
                    <a:lumMod val="50000"/>
                  </a:schemeClr>
                </a:solidFill>
                <a:ea typeface="Arial"/>
              </a:rPr>
              <a:t>short-pulse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structures</a:t>
            </a:r>
          </a:p>
          <a:p>
            <a:pPr marL="365760">
              <a:spcBef>
                <a:spcPts val="400"/>
              </a:spcBef>
            </a:pPr>
            <a:r>
              <a:rPr lang="en-US" sz="1400" spc="-1" dirty="0">
                <a:solidFill>
                  <a:schemeClr val="accent4">
                    <a:lumMod val="50000"/>
                  </a:schemeClr>
                </a:solidFill>
                <a:ea typeface="Arial"/>
              </a:rPr>
              <a:t>100’s MW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NCRF</a:t>
            </a:r>
            <a:r>
              <a:rPr lang="en-US" sz="1400" spc="-1" dirty="0">
                <a:solidFill>
                  <a:schemeClr val="accent4">
                    <a:lumMod val="50000"/>
                  </a:schemeClr>
                </a:solidFill>
                <a:ea typeface="Arial"/>
              </a:rPr>
              <a:t> short-pulse power source</a:t>
            </a:r>
            <a:endParaRPr lang="en-US" sz="1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Accelerator and Beam Physics </a:t>
            </a: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(T2-T3)</a:t>
            </a:r>
            <a:endParaRPr lang="en-US" sz="1600" b="1" dirty="0">
              <a:solidFill>
                <a:schemeClr val="accent3">
                  <a:lumMod val="60000"/>
                  <a:lumOff val="40000"/>
                </a:schemeClr>
              </a:solidFill>
              <a:cs typeface="Arial"/>
            </a:endParaRPr>
          </a:p>
          <a:p>
            <a:pPr marL="365760" lvl="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6D phase space manipulation</a:t>
            </a:r>
          </a:p>
          <a:p>
            <a:pPr marL="365760" lvl="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Electron cooling</a:t>
            </a:r>
          </a:p>
          <a:p>
            <a:pPr marL="365760" lvl="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Novel diagnostics (Single-shot, AI/ML Virtual, etc.)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Electron sources </a:t>
            </a: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(T3)</a:t>
            </a:r>
          </a:p>
          <a:p>
            <a:pPr marL="365760" indent="-17272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Photo and field emission. High brightness beams.</a:t>
            </a:r>
            <a:endParaRPr lang="en-US" sz="140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Machine Learning </a:t>
            </a: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(T2-T3)</a:t>
            </a:r>
          </a:p>
          <a:p>
            <a:pPr marL="365760" indent="-172720">
              <a:spcBef>
                <a:spcPts val="400"/>
              </a:spcBef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ML for machine control, virtual diagnostics and physics</a:t>
            </a:r>
            <a:endParaRPr lang="en-US" sz="160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167BE0-5948-B59C-FB45-E1DE3AAAD3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76754" y="489181"/>
            <a:ext cx="4952921" cy="416429"/>
          </a:xfrm>
          <a:solidFill>
            <a:srgbClr val="FF0000"/>
          </a:solidFill>
          <a:ln>
            <a:noFill/>
          </a:ln>
        </p:spPr>
        <p:txBody>
          <a:bodyPr/>
          <a:lstStyle/>
          <a:p>
            <a:r>
              <a:rPr lang="en-US" dirty="0"/>
              <a:t>Research areas (GARD R</a:t>
            </a:r>
            <a:r>
              <a:rPr lang="en-US" cap="none" dirty="0"/>
              <a:t>oadmaps)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127113-3B0C-843F-4E25-746BE83108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0492" y="407236"/>
            <a:ext cx="8913508" cy="416429"/>
          </a:xfrm>
        </p:spPr>
        <p:txBody>
          <a:bodyPr/>
          <a:lstStyle/>
          <a:p>
            <a:pPr marL="60325"/>
            <a:r>
              <a:rPr lang="en-US" b="1" dirty="0"/>
              <a:t>AWA SCIENCE: DOE-GARD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B030645-5859-A32C-C366-4960FEF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92" y="12791"/>
            <a:ext cx="8913508" cy="357504"/>
          </a:xfrm>
        </p:spPr>
        <p:txBody>
          <a:bodyPr/>
          <a:lstStyle/>
          <a:p>
            <a:pPr marL="60325"/>
            <a:r>
              <a:rPr lang="en-US" altLang="zh-CN" sz="2400" b="1" cap="all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Argonne Wakefield accelerator</a:t>
            </a:r>
            <a:endParaRPr lang="en-US" sz="240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D2E6DC4-CC22-B7FE-32C0-3F6B3DEA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97" y="1520162"/>
            <a:ext cx="1282263" cy="165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5FAB3C-8437-008D-BD5F-96DB8A35AD54}"/>
              </a:ext>
            </a:extLst>
          </p:cNvPr>
          <p:cNvSpPr/>
          <p:nvPr/>
        </p:nvSpPr>
        <p:spPr>
          <a:xfrm>
            <a:off x="313897" y="1016626"/>
            <a:ext cx="136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2015</a:t>
            </a:r>
            <a:r>
              <a:rPr lang="en-US" sz="1200" dirty="0">
                <a:solidFill>
                  <a:srgbClr val="000000"/>
                </a:solidFill>
              </a:rPr>
              <a:t>: General Accelerator R&amp;D.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11C3117-9254-9F4A-74CA-C8E01656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998" y="1886425"/>
            <a:ext cx="1237858" cy="165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AC9C6F-0BAE-3495-3D36-7F48752683B2}"/>
              </a:ext>
            </a:extLst>
          </p:cNvPr>
          <p:cNvSpPr/>
          <p:nvPr/>
        </p:nvSpPr>
        <p:spPr>
          <a:xfrm>
            <a:off x="1805974" y="1518027"/>
            <a:ext cx="15414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2016</a:t>
            </a:r>
            <a:r>
              <a:rPr lang="en-US" sz="1200" dirty="0">
                <a:solidFill>
                  <a:srgbClr val="000000"/>
                </a:solidFill>
              </a:rPr>
              <a:t>: Advanced Accelerator Concepts Roadmap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B40928-21A8-B709-220E-85202D2FD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37" y="2532756"/>
            <a:ext cx="1309103" cy="17447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E56AAF4-057C-A36E-A054-D4C644F044D8}"/>
              </a:ext>
            </a:extLst>
          </p:cNvPr>
          <p:cNvSpPr/>
          <p:nvPr/>
        </p:nvSpPr>
        <p:spPr>
          <a:xfrm>
            <a:off x="2266846" y="2232684"/>
            <a:ext cx="13337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2017</a:t>
            </a:r>
            <a:r>
              <a:rPr lang="en-US" sz="1200" dirty="0">
                <a:solidFill>
                  <a:srgbClr val="000000"/>
                </a:solidFill>
              </a:rPr>
              <a:t>:</a:t>
            </a:r>
          </a:p>
          <a:p>
            <a:r>
              <a:rPr lang="en-US" sz="1200" dirty="0">
                <a:solidFill>
                  <a:srgbClr val="000000"/>
                </a:solidFill>
              </a:rPr>
              <a:t>Radiofrequency Roadmap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A976EB5-211A-9B2C-C66D-AAFA5C279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564" y="3315262"/>
            <a:ext cx="1273871" cy="16554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11048CCF-3969-F65D-CE13-4A4ABA074375}"/>
              </a:ext>
            </a:extLst>
          </p:cNvPr>
          <p:cNvSpPr/>
          <p:nvPr/>
        </p:nvSpPr>
        <p:spPr>
          <a:xfrm>
            <a:off x="506321" y="4506034"/>
            <a:ext cx="179602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2023</a:t>
            </a:r>
            <a:r>
              <a:rPr lang="en-US" sz="1200" dirty="0">
                <a:solidFill>
                  <a:srgbClr val="000000"/>
                </a:solidFill>
              </a:rPr>
              <a:t>:</a:t>
            </a:r>
          </a:p>
          <a:p>
            <a:r>
              <a:rPr lang="en-US" sz="1200" dirty="0">
                <a:solidFill>
                  <a:srgbClr val="000000"/>
                </a:solidFill>
              </a:rPr>
              <a:t>Accelerator and Beam Physics Roadmap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A09D614-A06B-14C7-17DA-5AF65D66900A}"/>
              </a:ext>
            </a:extLst>
          </p:cNvPr>
          <p:cNvGrpSpPr/>
          <p:nvPr/>
        </p:nvGrpSpPr>
        <p:grpSpPr>
          <a:xfrm>
            <a:off x="2505738" y="3796362"/>
            <a:ext cx="1237858" cy="1655484"/>
            <a:chOff x="2505738" y="3796362"/>
            <a:chExt cx="1237858" cy="1655484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D56CF91-2433-B30E-5D4C-2470325BD21B}"/>
                </a:ext>
              </a:extLst>
            </p:cNvPr>
            <p:cNvSpPr/>
            <p:nvPr/>
          </p:nvSpPr>
          <p:spPr>
            <a:xfrm>
              <a:off x="2505738" y="3796362"/>
              <a:ext cx="1237858" cy="16554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CD67466-8CDD-BBA2-92F1-86FCD1A27D95}"/>
                </a:ext>
              </a:extLst>
            </p:cNvPr>
            <p:cNvSpPr/>
            <p:nvPr/>
          </p:nvSpPr>
          <p:spPr>
            <a:xfrm>
              <a:off x="2798817" y="4065830"/>
              <a:ext cx="60785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?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AB382D85-E9C1-0DE6-8F03-F81DD2D9CD68}"/>
              </a:ext>
            </a:extLst>
          </p:cNvPr>
          <p:cNvSpPr/>
          <p:nvPr/>
        </p:nvSpPr>
        <p:spPr>
          <a:xfrm>
            <a:off x="2576721" y="4938323"/>
            <a:ext cx="1237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2023</a:t>
            </a:r>
            <a:r>
              <a:rPr lang="en-US" sz="1200" dirty="0">
                <a:solidFill>
                  <a:srgbClr val="000000"/>
                </a:solidFill>
              </a:rPr>
              <a:t>:</a:t>
            </a:r>
          </a:p>
          <a:p>
            <a:r>
              <a:rPr lang="en-US" sz="1200" dirty="0">
                <a:solidFill>
                  <a:srgbClr val="000000"/>
                </a:solidFill>
              </a:rPr>
              <a:t>P5 guidance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57170-8430-49C4-6E6F-3CCE6C6A0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6" y="1"/>
            <a:ext cx="7619914" cy="406846"/>
          </a:xfrm>
        </p:spPr>
        <p:txBody>
          <a:bodyPr/>
          <a:lstStyle/>
          <a:p>
            <a:r>
              <a:rPr lang="en-US" sz="2400" dirty="0"/>
              <a:t>Novel accelerator research</a:t>
            </a:r>
            <a:endParaRPr lang="en-US" sz="2100" dirty="0"/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1373531" y="1838247"/>
            <a:ext cx="1493924" cy="789089"/>
            <a:chOff x="3804" y="1883"/>
            <a:chExt cx="4815" cy="2532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4159" y="2712"/>
              <a:ext cx="1698" cy="1703"/>
            </a:xfrm>
            <a:custGeom>
              <a:avLst/>
              <a:gdLst>
                <a:gd name="T0" fmla="*/ 1638 w 1698"/>
                <a:gd name="T1" fmla="*/ 537 h 1703"/>
                <a:gd name="T2" fmla="*/ 1591 w 1698"/>
                <a:gd name="T3" fmla="*/ 433 h 1703"/>
                <a:gd name="T4" fmla="*/ 1527 w 1698"/>
                <a:gd name="T5" fmla="*/ 333 h 1703"/>
                <a:gd name="T6" fmla="*/ 1451 w 1698"/>
                <a:gd name="T7" fmla="*/ 249 h 1703"/>
                <a:gd name="T8" fmla="*/ 1363 w 1698"/>
                <a:gd name="T9" fmla="*/ 169 h 1703"/>
                <a:gd name="T10" fmla="*/ 1267 w 1698"/>
                <a:gd name="T11" fmla="*/ 109 h 1703"/>
                <a:gd name="T12" fmla="*/ 1159 w 1698"/>
                <a:gd name="T13" fmla="*/ 57 h 1703"/>
                <a:gd name="T14" fmla="*/ 1051 w 1698"/>
                <a:gd name="T15" fmla="*/ 20 h 1703"/>
                <a:gd name="T16" fmla="*/ 935 w 1698"/>
                <a:gd name="T17" fmla="*/ 4 h 1703"/>
                <a:gd name="T18" fmla="*/ 819 w 1698"/>
                <a:gd name="T19" fmla="*/ 0 h 1703"/>
                <a:gd name="T20" fmla="*/ 703 w 1698"/>
                <a:gd name="T21" fmla="*/ 12 h 1703"/>
                <a:gd name="T22" fmla="*/ 592 w 1698"/>
                <a:gd name="T23" fmla="*/ 36 h 1703"/>
                <a:gd name="T24" fmla="*/ 484 w 1698"/>
                <a:gd name="T25" fmla="*/ 81 h 1703"/>
                <a:gd name="T26" fmla="*/ 384 w 1698"/>
                <a:gd name="T27" fmla="*/ 137 h 1703"/>
                <a:gd name="T28" fmla="*/ 292 w 1698"/>
                <a:gd name="T29" fmla="*/ 209 h 1703"/>
                <a:gd name="T30" fmla="*/ 208 w 1698"/>
                <a:gd name="T31" fmla="*/ 293 h 1703"/>
                <a:gd name="T32" fmla="*/ 140 w 1698"/>
                <a:gd name="T33" fmla="*/ 385 h 1703"/>
                <a:gd name="T34" fmla="*/ 80 w 1698"/>
                <a:gd name="T35" fmla="*/ 485 h 1703"/>
                <a:gd name="T36" fmla="*/ 40 w 1698"/>
                <a:gd name="T37" fmla="*/ 593 h 1703"/>
                <a:gd name="T38" fmla="*/ 12 w 1698"/>
                <a:gd name="T39" fmla="*/ 706 h 1703"/>
                <a:gd name="T40" fmla="*/ 0 w 1698"/>
                <a:gd name="T41" fmla="*/ 822 h 1703"/>
                <a:gd name="T42" fmla="*/ 4 w 1698"/>
                <a:gd name="T43" fmla="*/ 938 h 1703"/>
                <a:gd name="T44" fmla="*/ 24 w 1698"/>
                <a:gd name="T45" fmla="*/ 1054 h 1703"/>
                <a:gd name="T46" fmla="*/ 60 w 1698"/>
                <a:gd name="T47" fmla="*/ 1162 h 1703"/>
                <a:gd name="T48" fmla="*/ 108 w 1698"/>
                <a:gd name="T49" fmla="*/ 1270 h 1703"/>
                <a:gd name="T50" fmla="*/ 172 w 1698"/>
                <a:gd name="T51" fmla="*/ 1367 h 1703"/>
                <a:gd name="T52" fmla="*/ 248 w 1698"/>
                <a:gd name="T53" fmla="*/ 1455 h 1703"/>
                <a:gd name="T54" fmla="*/ 336 w 1698"/>
                <a:gd name="T55" fmla="*/ 1531 h 1703"/>
                <a:gd name="T56" fmla="*/ 436 w 1698"/>
                <a:gd name="T57" fmla="*/ 1595 h 1703"/>
                <a:gd name="T58" fmla="*/ 540 w 1698"/>
                <a:gd name="T59" fmla="*/ 1643 h 1703"/>
                <a:gd name="T60" fmla="*/ 652 w 1698"/>
                <a:gd name="T61" fmla="*/ 1679 h 1703"/>
                <a:gd name="T62" fmla="*/ 763 w 1698"/>
                <a:gd name="T63" fmla="*/ 1699 h 1703"/>
                <a:gd name="T64" fmla="*/ 879 w 1698"/>
                <a:gd name="T65" fmla="*/ 1703 h 1703"/>
                <a:gd name="T66" fmla="*/ 995 w 1698"/>
                <a:gd name="T67" fmla="*/ 1691 h 1703"/>
                <a:gd name="T68" fmla="*/ 1107 w 1698"/>
                <a:gd name="T69" fmla="*/ 1663 h 1703"/>
                <a:gd name="T70" fmla="*/ 1215 w 1698"/>
                <a:gd name="T71" fmla="*/ 1619 h 1703"/>
                <a:gd name="T72" fmla="*/ 1319 w 1698"/>
                <a:gd name="T73" fmla="*/ 1563 h 1703"/>
                <a:gd name="T74" fmla="*/ 1411 w 1698"/>
                <a:gd name="T75" fmla="*/ 1491 h 1703"/>
                <a:gd name="T76" fmla="*/ 1491 w 1698"/>
                <a:gd name="T77" fmla="*/ 1411 h 1703"/>
                <a:gd name="T78" fmla="*/ 1563 w 1698"/>
                <a:gd name="T79" fmla="*/ 1318 h 1703"/>
                <a:gd name="T80" fmla="*/ 1619 w 1698"/>
                <a:gd name="T81" fmla="*/ 1214 h 1703"/>
                <a:gd name="T82" fmla="*/ 1662 w 1698"/>
                <a:gd name="T83" fmla="*/ 1106 h 1703"/>
                <a:gd name="T84" fmla="*/ 1686 w 1698"/>
                <a:gd name="T85" fmla="*/ 994 h 1703"/>
                <a:gd name="T86" fmla="*/ 1698 w 1698"/>
                <a:gd name="T87" fmla="*/ 878 h 1703"/>
                <a:gd name="T88" fmla="*/ 1694 w 1698"/>
                <a:gd name="T89" fmla="*/ 762 h 1703"/>
                <a:gd name="T90" fmla="*/ 1674 w 1698"/>
                <a:gd name="T91" fmla="*/ 645 h 1703"/>
                <a:gd name="T92" fmla="*/ 1638 w 1698"/>
                <a:gd name="T93" fmla="*/ 537 h 170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98"/>
                <a:gd name="T142" fmla="*/ 0 h 1703"/>
                <a:gd name="T143" fmla="*/ 1698 w 1698"/>
                <a:gd name="T144" fmla="*/ 1703 h 170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98" h="1703">
                  <a:moveTo>
                    <a:pt x="1638" y="537"/>
                  </a:moveTo>
                  <a:lnTo>
                    <a:pt x="1591" y="433"/>
                  </a:lnTo>
                  <a:lnTo>
                    <a:pt x="1527" y="333"/>
                  </a:lnTo>
                  <a:lnTo>
                    <a:pt x="1451" y="249"/>
                  </a:lnTo>
                  <a:lnTo>
                    <a:pt x="1363" y="169"/>
                  </a:lnTo>
                  <a:lnTo>
                    <a:pt x="1267" y="109"/>
                  </a:lnTo>
                  <a:lnTo>
                    <a:pt x="1159" y="57"/>
                  </a:lnTo>
                  <a:lnTo>
                    <a:pt x="1051" y="20"/>
                  </a:lnTo>
                  <a:lnTo>
                    <a:pt x="935" y="4"/>
                  </a:lnTo>
                  <a:lnTo>
                    <a:pt x="819" y="0"/>
                  </a:lnTo>
                  <a:lnTo>
                    <a:pt x="703" y="12"/>
                  </a:lnTo>
                  <a:lnTo>
                    <a:pt x="592" y="36"/>
                  </a:lnTo>
                  <a:lnTo>
                    <a:pt x="484" y="81"/>
                  </a:lnTo>
                  <a:lnTo>
                    <a:pt x="384" y="137"/>
                  </a:lnTo>
                  <a:lnTo>
                    <a:pt x="292" y="209"/>
                  </a:lnTo>
                  <a:lnTo>
                    <a:pt x="208" y="293"/>
                  </a:lnTo>
                  <a:lnTo>
                    <a:pt x="140" y="385"/>
                  </a:lnTo>
                  <a:lnTo>
                    <a:pt x="80" y="485"/>
                  </a:lnTo>
                  <a:lnTo>
                    <a:pt x="40" y="593"/>
                  </a:lnTo>
                  <a:lnTo>
                    <a:pt x="12" y="706"/>
                  </a:lnTo>
                  <a:lnTo>
                    <a:pt x="0" y="822"/>
                  </a:lnTo>
                  <a:lnTo>
                    <a:pt x="4" y="938"/>
                  </a:lnTo>
                  <a:lnTo>
                    <a:pt x="24" y="1054"/>
                  </a:lnTo>
                  <a:lnTo>
                    <a:pt x="60" y="1162"/>
                  </a:lnTo>
                  <a:lnTo>
                    <a:pt x="108" y="1270"/>
                  </a:lnTo>
                  <a:lnTo>
                    <a:pt x="172" y="1367"/>
                  </a:lnTo>
                  <a:lnTo>
                    <a:pt x="248" y="1455"/>
                  </a:lnTo>
                  <a:lnTo>
                    <a:pt x="336" y="1531"/>
                  </a:lnTo>
                  <a:lnTo>
                    <a:pt x="436" y="1595"/>
                  </a:lnTo>
                  <a:lnTo>
                    <a:pt x="540" y="1643"/>
                  </a:lnTo>
                  <a:lnTo>
                    <a:pt x="652" y="1679"/>
                  </a:lnTo>
                  <a:lnTo>
                    <a:pt x="763" y="1699"/>
                  </a:lnTo>
                  <a:lnTo>
                    <a:pt x="879" y="1703"/>
                  </a:lnTo>
                  <a:lnTo>
                    <a:pt x="995" y="1691"/>
                  </a:lnTo>
                  <a:lnTo>
                    <a:pt x="1107" y="1663"/>
                  </a:lnTo>
                  <a:lnTo>
                    <a:pt x="1215" y="1619"/>
                  </a:lnTo>
                  <a:lnTo>
                    <a:pt x="1319" y="1563"/>
                  </a:lnTo>
                  <a:lnTo>
                    <a:pt x="1411" y="1491"/>
                  </a:lnTo>
                  <a:lnTo>
                    <a:pt x="1491" y="1411"/>
                  </a:lnTo>
                  <a:lnTo>
                    <a:pt x="1563" y="1318"/>
                  </a:lnTo>
                  <a:lnTo>
                    <a:pt x="1619" y="1214"/>
                  </a:lnTo>
                  <a:lnTo>
                    <a:pt x="1662" y="1106"/>
                  </a:lnTo>
                  <a:lnTo>
                    <a:pt x="1686" y="994"/>
                  </a:lnTo>
                  <a:lnTo>
                    <a:pt x="1698" y="878"/>
                  </a:lnTo>
                  <a:lnTo>
                    <a:pt x="1694" y="762"/>
                  </a:lnTo>
                  <a:lnTo>
                    <a:pt x="1674" y="645"/>
                  </a:lnTo>
                  <a:lnTo>
                    <a:pt x="1638" y="537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4159" y="2769"/>
              <a:ext cx="1163" cy="1646"/>
            </a:xfrm>
            <a:custGeom>
              <a:avLst/>
              <a:gdLst>
                <a:gd name="T0" fmla="*/ 536 w 1163"/>
                <a:gd name="T1" fmla="*/ 0 h 1646"/>
                <a:gd name="T2" fmla="*/ 432 w 1163"/>
                <a:gd name="T3" fmla="*/ 52 h 1646"/>
                <a:gd name="T4" fmla="*/ 336 w 1163"/>
                <a:gd name="T5" fmla="*/ 116 h 1646"/>
                <a:gd name="T6" fmla="*/ 248 w 1163"/>
                <a:gd name="T7" fmla="*/ 192 h 1646"/>
                <a:gd name="T8" fmla="*/ 172 w 1163"/>
                <a:gd name="T9" fmla="*/ 280 h 1646"/>
                <a:gd name="T10" fmla="*/ 108 w 1163"/>
                <a:gd name="T11" fmla="*/ 376 h 1646"/>
                <a:gd name="T12" fmla="*/ 60 w 1163"/>
                <a:gd name="T13" fmla="*/ 480 h 1646"/>
                <a:gd name="T14" fmla="*/ 24 w 1163"/>
                <a:gd name="T15" fmla="*/ 592 h 1646"/>
                <a:gd name="T16" fmla="*/ 4 w 1163"/>
                <a:gd name="T17" fmla="*/ 709 h 1646"/>
                <a:gd name="T18" fmla="*/ 0 w 1163"/>
                <a:gd name="T19" fmla="*/ 825 h 1646"/>
                <a:gd name="T20" fmla="*/ 12 w 1163"/>
                <a:gd name="T21" fmla="*/ 941 h 1646"/>
                <a:gd name="T22" fmla="*/ 40 w 1163"/>
                <a:gd name="T23" fmla="*/ 1053 h 1646"/>
                <a:gd name="T24" fmla="*/ 84 w 1163"/>
                <a:gd name="T25" fmla="*/ 1161 h 1646"/>
                <a:gd name="T26" fmla="*/ 140 w 1163"/>
                <a:gd name="T27" fmla="*/ 1261 h 1646"/>
                <a:gd name="T28" fmla="*/ 212 w 1163"/>
                <a:gd name="T29" fmla="*/ 1354 h 1646"/>
                <a:gd name="T30" fmla="*/ 292 w 1163"/>
                <a:gd name="T31" fmla="*/ 1438 h 1646"/>
                <a:gd name="T32" fmla="*/ 384 w 1163"/>
                <a:gd name="T33" fmla="*/ 1506 h 1646"/>
                <a:gd name="T34" fmla="*/ 488 w 1163"/>
                <a:gd name="T35" fmla="*/ 1562 h 1646"/>
                <a:gd name="T36" fmla="*/ 596 w 1163"/>
                <a:gd name="T37" fmla="*/ 1606 h 1646"/>
                <a:gd name="T38" fmla="*/ 707 w 1163"/>
                <a:gd name="T39" fmla="*/ 1634 h 1646"/>
                <a:gd name="T40" fmla="*/ 823 w 1163"/>
                <a:gd name="T41" fmla="*/ 1646 h 1646"/>
                <a:gd name="T42" fmla="*/ 939 w 1163"/>
                <a:gd name="T43" fmla="*/ 1642 h 1646"/>
                <a:gd name="T44" fmla="*/ 1051 w 1163"/>
                <a:gd name="T45" fmla="*/ 1622 h 1646"/>
                <a:gd name="T46" fmla="*/ 1163 w 1163"/>
                <a:gd name="T47" fmla="*/ 1586 h 16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63"/>
                <a:gd name="T73" fmla="*/ 0 h 1646"/>
                <a:gd name="T74" fmla="*/ 1163 w 1163"/>
                <a:gd name="T75" fmla="*/ 1646 h 16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63" h="1646">
                  <a:moveTo>
                    <a:pt x="536" y="0"/>
                  </a:moveTo>
                  <a:lnTo>
                    <a:pt x="432" y="52"/>
                  </a:lnTo>
                  <a:lnTo>
                    <a:pt x="336" y="116"/>
                  </a:lnTo>
                  <a:lnTo>
                    <a:pt x="248" y="192"/>
                  </a:lnTo>
                  <a:lnTo>
                    <a:pt x="172" y="280"/>
                  </a:lnTo>
                  <a:lnTo>
                    <a:pt x="108" y="376"/>
                  </a:lnTo>
                  <a:lnTo>
                    <a:pt x="60" y="480"/>
                  </a:lnTo>
                  <a:lnTo>
                    <a:pt x="24" y="592"/>
                  </a:lnTo>
                  <a:lnTo>
                    <a:pt x="4" y="709"/>
                  </a:lnTo>
                  <a:lnTo>
                    <a:pt x="0" y="825"/>
                  </a:lnTo>
                  <a:lnTo>
                    <a:pt x="12" y="941"/>
                  </a:lnTo>
                  <a:lnTo>
                    <a:pt x="40" y="1053"/>
                  </a:lnTo>
                  <a:lnTo>
                    <a:pt x="84" y="1161"/>
                  </a:lnTo>
                  <a:lnTo>
                    <a:pt x="140" y="1261"/>
                  </a:lnTo>
                  <a:lnTo>
                    <a:pt x="212" y="1354"/>
                  </a:lnTo>
                  <a:lnTo>
                    <a:pt x="292" y="1438"/>
                  </a:lnTo>
                  <a:lnTo>
                    <a:pt x="384" y="1506"/>
                  </a:lnTo>
                  <a:lnTo>
                    <a:pt x="488" y="1562"/>
                  </a:lnTo>
                  <a:lnTo>
                    <a:pt x="596" y="1606"/>
                  </a:lnTo>
                  <a:lnTo>
                    <a:pt x="707" y="1634"/>
                  </a:lnTo>
                  <a:lnTo>
                    <a:pt x="823" y="1646"/>
                  </a:lnTo>
                  <a:lnTo>
                    <a:pt x="939" y="1642"/>
                  </a:lnTo>
                  <a:lnTo>
                    <a:pt x="1051" y="1622"/>
                  </a:lnTo>
                  <a:lnTo>
                    <a:pt x="1163" y="1586"/>
                  </a:lnTo>
                </a:path>
              </a:pathLst>
            </a:custGeom>
            <a:noFill/>
            <a:ln w="254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4271" y="2825"/>
              <a:ext cx="1475" cy="1474"/>
            </a:xfrm>
            <a:custGeom>
              <a:avLst/>
              <a:gdLst>
                <a:gd name="T0" fmla="*/ 1423 w 1475"/>
                <a:gd name="T1" fmla="*/ 464 h 1474"/>
                <a:gd name="T2" fmla="*/ 1375 w 1475"/>
                <a:gd name="T3" fmla="*/ 368 h 1474"/>
                <a:gd name="T4" fmla="*/ 1315 w 1475"/>
                <a:gd name="T5" fmla="*/ 280 h 1474"/>
                <a:gd name="T6" fmla="*/ 1243 w 1475"/>
                <a:gd name="T7" fmla="*/ 200 h 1474"/>
                <a:gd name="T8" fmla="*/ 1159 w 1475"/>
                <a:gd name="T9" fmla="*/ 132 h 1474"/>
                <a:gd name="T10" fmla="*/ 1067 w 1475"/>
                <a:gd name="T11" fmla="*/ 76 h 1474"/>
                <a:gd name="T12" fmla="*/ 967 w 1475"/>
                <a:gd name="T13" fmla="*/ 36 h 1474"/>
                <a:gd name="T14" fmla="*/ 863 w 1475"/>
                <a:gd name="T15" fmla="*/ 8 h 1474"/>
                <a:gd name="T16" fmla="*/ 755 w 1475"/>
                <a:gd name="T17" fmla="*/ 0 h 1474"/>
                <a:gd name="T18" fmla="*/ 647 w 1475"/>
                <a:gd name="T19" fmla="*/ 4 h 1474"/>
                <a:gd name="T20" fmla="*/ 544 w 1475"/>
                <a:gd name="T21" fmla="*/ 24 h 1474"/>
                <a:gd name="T22" fmla="*/ 444 w 1475"/>
                <a:gd name="T23" fmla="*/ 60 h 1474"/>
                <a:gd name="T24" fmla="*/ 348 w 1475"/>
                <a:gd name="T25" fmla="*/ 112 h 1474"/>
                <a:gd name="T26" fmla="*/ 260 w 1475"/>
                <a:gd name="T27" fmla="*/ 176 h 1474"/>
                <a:gd name="T28" fmla="*/ 184 w 1475"/>
                <a:gd name="T29" fmla="*/ 252 h 1474"/>
                <a:gd name="T30" fmla="*/ 120 w 1475"/>
                <a:gd name="T31" fmla="*/ 336 h 1474"/>
                <a:gd name="T32" fmla="*/ 68 w 1475"/>
                <a:gd name="T33" fmla="*/ 432 h 1474"/>
                <a:gd name="T34" fmla="*/ 32 w 1475"/>
                <a:gd name="T35" fmla="*/ 532 h 1474"/>
                <a:gd name="T36" fmla="*/ 8 w 1475"/>
                <a:gd name="T37" fmla="*/ 637 h 1474"/>
                <a:gd name="T38" fmla="*/ 0 w 1475"/>
                <a:gd name="T39" fmla="*/ 745 h 1474"/>
                <a:gd name="T40" fmla="*/ 12 w 1475"/>
                <a:gd name="T41" fmla="*/ 853 h 1474"/>
                <a:gd name="T42" fmla="*/ 36 w 1475"/>
                <a:gd name="T43" fmla="*/ 957 h 1474"/>
                <a:gd name="T44" fmla="*/ 76 w 1475"/>
                <a:gd name="T45" fmla="*/ 1057 h 1474"/>
                <a:gd name="T46" fmla="*/ 128 w 1475"/>
                <a:gd name="T47" fmla="*/ 1153 h 1474"/>
                <a:gd name="T48" fmla="*/ 196 w 1475"/>
                <a:gd name="T49" fmla="*/ 1238 h 1474"/>
                <a:gd name="T50" fmla="*/ 272 w 1475"/>
                <a:gd name="T51" fmla="*/ 1310 h 1474"/>
                <a:gd name="T52" fmla="*/ 364 w 1475"/>
                <a:gd name="T53" fmla="*/ 1374 h 1474"/>
                <a:gd name="T54" fmla="*/ 460 w 1475"/>
                <a:gd name="T55" fmla="*/ 1422 h 1474"/>
                <a:gd name="T56" fmla="*/ 560 w 1475"/>
                <a:gd name="T57" fmla="*/ 1454 h 1474"/>
                <a:gd name="T58" fmla="*/ 667 w 1475"/>
                <a:gd name="T59" fmla="*/ 1474 h 1474"/>
                <a:gd name="T60" fmla="*/ 775 w 1475"/>
                <a:gd name="T61" fmla="*/ 1474 h 1474"/>
                <a:gd name="T62" fmla="*/ 879 w 1475"/>
                <a:gd name="T63" fmla="*/ 1462 h 1474"/>
                <a:gd name="T64" fmla="*/ 983 w 1475"/>
                <a:gd name="T65" fmla="*/ 1434 h 1474"/>
                <a:gd name="T66" fmla="*/ 1083 w 1475"/>
                <a:gd name="T67" fmla="*/ 1390 h 1474"/>
                <a:gd name="T68" fmla="*/ 1175 w 1475"/>
                <a:gd name="T69" fmla="*/ 1334 h 1474"/>
                <a:gd name="T70" fmla="*/ 1255 w 1475"/>
                <a:gd name="T71" fmla="*/ 1262 h 1474"/>
                <a:gd name="T72" fmla="*/ 1327 w 1475"/>
                <a:gd name="T73" fmla="*/ 1181 h 1474"/>
                <a:gd name="T74" fmla="*/ 1383 w 1475"/>
                <a:gd name="T75" fmla="*/ 1089 h 1474"/>
                <a:gd name="T76" fmla="*/ 1431 w 1475"/>
                <a:gd name="T77" fmla="*/ 993 h 1474"/>
                <a:gd name="T78" fmla="*/ 1459 w 1475"/>
                <a:gd name="T79" fmla="*/ 889 h 1474"/>
                <a:gd name="T80" fmla="*/ 1475 w 1475"/>
                <a:gd name="T81" fmla="*/ 781 h 1474"/>
                <a:gd name="T82" fmla="*/ 1471 w 1475"/>
                <a:gd name="T83" fmla="*/ 677 h 1474"/>
                <a:gd name="T84" fmla="*/ 1455 w 1475"/>
                <a:gd name="T85" fmla="*/ 568 h 1474"/>
                <a:gd name="T86" fmla="*/ 1423 w 1475"/>
                <a:gd name="T87" fmla="*/ 464 h 14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75"/>
                <a:gd name="T133" fmla="*/ 0 h 1474"/>
                <a:gd name="T134" fmla="*/ 1475 w 1475"/>
                <a:gd name="T135" fmla="*/ 1474 h 147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75" h="1474">
                  <a:moveTo>
                    <a:pt x="1423" y="464"/>
                  </a:moveTo>
                  <a:lnTo>
                    <a:pt x="1375" y="368"/>
                  </a:lnTo>
                  <a:lnTo>
                    <a:pt x="1315" y="280"/>
                  </a:lnTo>
                  <a:lnTo>
                    <a:pt x="1243" y="200"/>
                  </a:lnTo>
                  <a:lnTo>
                    <a:pt x="1159" y="132"/>
                  </a:lnTo>
                  <a:lnTo>
                    <a:pt x="1067" y="76"/>
                  </a:lnTo>
                  <a:lnTo>
                    <a:pt x="967" y="36"/>
                  </a:lnTo>
                  <a:lnTo>
                    <a:pt x="863" y="8"/>
                  </a:lnTo>
                  <a:lnTo>
                    <a:pt x="755" y="0"/>
                  </a:lnTo>
                  <a:lnTo>
                    <a:pt x="647" y="4"/>
                  </a:lnTo>
                  <a:lnTo>
                    <a:pt x="544" y="24"/>
                  </a:lnTo>
                  <a:lnTo>
                    <a:pt x="444" y="60"/>
                  </a:lnTo>
                  <a:lnTo>
                    <a:pt x="348" y="112"/>
                  </a:lnTo>
                  <a:lnTo>
                    <a:pt x="260" y="176"/>
                  </a:lnTo>
                  <a:lnTo>
                    <a:pt x="184" y="252"/>
                  </a:lnTo>
                  <a:lnTo>
                    <a:pt x="120" y="336"/>
                  </a:lnTo>
                  <a:lnTo>
                    <a:pt x="68" y="432"/>
                  </a:lnTo>
                  <a:lnTo>
                    <a:pt x="32" y="532"/>
                  </a:lnTo>
                  <a:lnTo>
                    <a:pt x="8" y="637"/>
                  </a:lnTo>
                  <a:lnTo>
                    <a:pt x="0" y="745"/>
                  </a:lnTo>
                  <a:lnTo>
                    <a:pt x="12" y="853"/>
                  </a:lnTo>
                  <a:lnTo>
                    <a:pt x="36" y="957"/>
                  </a:lnTo>
                  <a:lnTo>
                    <a:pt x="76" y="1057"/>
                  </a:lnTo>
                  <a:lnTo>
                    <a:pt x="128" y="1153"/>
                  </a:lnTo>
                  <a:lnTo>
                    <a:pt x="196" y="1238"/>
                  </a:lnTo>
                  <a:lnTo>
                    <a:pt x="272" y="1310"/>
                  </a:lnTo>
                  <a:lnTo>
                    <a:pt x="364" y="1374"/>
                  </a:lnTo>
                  <a:lnTo>
                    <a:pt x="460" y="1422"/>
                  </a:lnTo>
                  <a:lnTo>
                    <a:pt x="560" y="1454"/>
                  </a:lnTo>
                  <a:lnTo>
                    <a:pt x="667" y="1474"/>
                  </a:lnTo>
                  <a:lnTo>
                    <a:pt x="775" y="1474"/>
                  </a:lnTo>
                  <a:lnTo>
                    <a:pt x="879" y="1462"/>
                  </a:lnTo>
                  <a:lnTo>
                    <a:pt x="983" y="1434"/>
                  </a:lnTo>
                  <a:lnTo>
                    <a:pt x="1083" y="1390"/>
                  </a:lnTo>
                  <a:lnTo>
                    <a:pt x="1175" y="1334"/>
                  </a:lnTo>
                  <a:lnTo>
                    <a:pt x="1255" y="1262"/>
                  </a:lnTo>
                  <a:lnTo>
                    <a:pt x="1327" y="1181"/>
                  </a:lnTo>
                  <a:lnTo>
                    <a:pt x="1383" y="1089"/>
                  </a:lnTo>
                  <a:lnTo>
                    <a:pt x="1431" y="993"/>
                  </a:lnTo>
                  <a:lnTo>
                    <a:pt x="1459" y="889"/>
                  </a:lnTo>
                  <a:lnTo>
                    <a:pt x="1475" y="781"/>
                  </a:lnTo>
                  <a:lnTo>
                    <a:pt x="1471" y="677"/>
                  </a:lnTo>
                  <a:lnTo>
                    <a:pt x="1455" y="568"/>
                  </a:lnTo>
                  <a:lnTo>
                    <a:pt x="1423" y="464"/>
                  </a:lnTo>
                  <a:close/>
                </a:path>
              </a:pathLst>
            </a:custGeom>
            <a:solidFill>
              <a:srgbClr val="FFFF00"/>
            </a:solidFill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4727" y="3277"/>
              <a:ext cx="563" cy="569"/>
            </a:xfrm>
            <a:custGeom>
              <a:avLst/>
              <a:gdLst>
                <a:gd name="T0" fmla="*/ 547 w 563"/>
                <a:gd name="T1" fmla="*/ 181 h 569"/>
                <a:gd name="T2" fmla="*/ 515 w 563"/>
                <a:gd name="T3" fmla="*/ 125 h 569"/>
                <a:gd name="T4" fmla="*/ 471 w 563"/>
                <a:gd name="T5" fmla="*/ 72 h 569"/>
                <a:gd name="T6" fmla="*/ 415 w 563"/>
                <a:gd name="T7" fmla="*/ 36 h 569"/>
                <a:gd name="T8" fmla="*/ 355 w 563"/>
                <a:gd name="T9" fmla="*/ 12 h 569"/>
                <a:gd name="T10" fmla="*/ 291 w 563"/>
                <a:gd name="T11" fmla="*/ 0 h 569"/>
                <a:gd name="T12" fmla="*/ 223 w 563"/>
                <a:gd name="T13" fmla="*/ 8 h 569"/>
                <a:gd name="T14" fmla="*/ 163 w 563"/>
                <a:gd name="T15" fmla="*/ 28 h 569"/>
                <a:gd name="T16" fmla="*/ 107 w 563"/>
                <a:gd name="T17" fmla="*/ 60 h 569"/>
                <a:gd name="T18" fmla="*/ 60 w 563"/>
                <a:gd name="T19" fmla="*/ 108 h 569"/>
                <a:gd name="T20" fmla="*/ 24 w 563"/>
                <a:gd name="T21" fmla="*/ 165 h 569"/>
                <a:gd name="T22" fmla="*/ 4 w 563"/>
                <a:gd name="T23" fmla="*/ 229 h 569"/>
                <a:gd name="T24" fmla="*/ 0 w 563"/>
                <a:gd name="T25" fmla="*/ 293 h 569"/>
                <a:gd name="T26" fmla="*/ 8 w 563"/>
                <a:gd name="T27" fmla="*/ 357 h 569"/>
                <a:gd name="T28" fmla="*/ 32 w 563"/>
                <a:gd name="T29" fmla="*/ 421 h 569"/>
                <a:gd name="T30" fmla="*/ 72 w 563"/>
                <a:gd name="T31" fmla="*/ 473 h 569"/>
                <a:gd name="T32" fmla="*/ 119 w 563"/>
                <a:gd name="T33" fmla="*/ 517 h 569"/>
                <a:gd name="T34" fmla="*/ 175 w 563"/>
                <a:gd name="T35" fmla="*/ 549 h 569"/>
                <a:gd name="T36" fmla="*/ 239 w 563"/>
                <a:gd name="T37" fmla="*/ 565 h 569"/>
                <a:gd name="T38" fmla="*/ 307 w 563"/>
                <a:gd name="T39" fmla="*/ 569 h 569"/>
                <a:gd name="T40" fmla="*/ 371 w 563"/>
                <a:gd name="T41" fmla="*/ 553 h 569"/>
                <a:gd name="T42" fmla="*/ 431 w 563"/>
                <a:gd name="T43" fmla="*/ 529 h 569"/>
                <a:gd name="T44" fmla="*/ 483 w 563"/>
                <a:gd name="T45" fmla="*/ 485 h 569"/>
                <a:gd name="T46" fmla="*/ 523 w 563"/>
                <a:gd name="T47" fmla="*/ 433 h 569"/>
                <a:gd name="T48" fmla="*/ 551 w 563"/>
                <a:gd name="T49" fmla="*/ 377 h 569"/>
                <a:gd name="T50" fmla="*/ 563 w 563"/>
                <a:gd name="T51" fmla="*/ 309 h 569"/>
                <a:gd name="T52" fmla="*/ 563 w 563"/>
                <a:gd name="T53" fmla="*/ 245 h 569"/>
                <a:gd name="T54" fmla="*/ 547 w 563"/>
                <a:gd name="T55" fmla="*/ 181 h 5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3"/>
                <a:gd name="T85" fmla="*/ 0 h 569"/>
                <a:gd name="T86" fmla="*/ 563 w 563"/>
                <a:gd name="T87" fmla="*/ 569 h 5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3" h="569">
                  <a:moveTo>
                    <a:pt x="547" y="181"/>
                  </a:moveTo>
                  <a:lnTo>
                    <a:pt x="515" y="125"/>
                  </a:lnTo>
                  <a:lnTo>
                    <a:pt x="471" y="72"/>
                  </a:lnTo>
                  <a:lnTo>
                    <a:pt x="415" y="36"/>
                  </a:lnTo>
                  <a:lnTo>
                    <a:pt x="355" y="12"/>
                  </a:lnTo>
                  <a:lnTo>
                    <a:pt x="291" y="0"/>
                  </a:lnTo>
                  <a:lnTo>
                    <a:pt x="223" y="8"/>
                  </a:lnTo>
                  <a:lnTo>
                    <a:pt x="163" y="28"/>
                  </a:lnTo>
                  <a:lnTo>
                    <a:pt x="107" y="60"/>
                  </a:lnTo>
                  <a:lnTo>
                    <a:pt x="60" y="108"/>
                  </a:lnTo>
                  <a:lnTo>
                    <a:pt x="24" y="165"/>
                  </a:lnTo>
                  <a:lnTo>
                    <a:pt x="4" y="229"/>
                  </a:lnTo>
                  <a:lnTo>
                    <a:pt x="0" y="293"/>
                  </a:lnTo>
                  <a:lnTo>
                    <a:pt x="8" y="357"/>
                  </a:lnTo>
                  <a:lnTo>
                    <a:pt x="32" y="421"/>
                  </a:lnTo>
                  <a:lnTo>
                    <a:pt x="72" y="473"/>
                  </a:lnTo>
                  <a:lnTo>
                    <a:pt x="119" y="517"/>
                  </a:lnTo>
                  <a:lnTo>
                    <a:pt x="175" y="549"/>
                  </a:lnTo>
                  <a:lnTo>
                    <a:pt x="239" y="565"/>
                  </a:lnTo>
                  <a:lnTo>
                    <a:pt x="307" y="569"/>
                  </a:lnTo>
                  <a:lnTo>
                    <a:pt x="371" y="553"/>
                  </a:lnTo>
                  <a:lnTo>
                    <a:pt x="431" y="529"/>
                  </a:lnTo>
                  <a:lnTo>
                    <a:pt x="483" y="485"/>
                  </a:lnTo>
                  <a:lnTo>
                    <a:pt x="523" y="433"/>
                  </a:lnTo>
                  <a:lnTo>
                    <a:pt x="551" y="377"/>
                  </a:lnTo>
                  <a:lnTo>
                    <a:pt x="563" y="309"/>
                  </a:lnTo>
                  <a:lnTo>
                    <a:pt x="563" y="245"/>
                  </a:lnTo>
                  <a:lnTo>
                    <a:pt x="547" y="181"/>
                  </a:lnTo>
                  <a:close/>
                </a:path>
              </a:pathLst>
            </a:custGeom>
            <a:solidFill>
              <a:srgbClr val="FFFFFF"/>
            </a:solidFill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4699" y="1883"/>
              <a:ext cx="3524" cy="2476"/>
            </a:xfrm>
            <a:custGeom>
              <a:avLst/>
              <a:gdLst>
                <a:gd name="T0" fmla="*/ 3096 w 3524"/>
                <a:gd name="T1" fmla="*/ 1286 h 2476"/>
                <a:gd name="T2" fmla="*/ 3188 w 3524"/>
                <a:gd name="T3" fmla="*/ 1242 h 2476"/>
                <a:gd name="T4" fmla="*/ 3272 w 3524"/>
                <a:gd name="T5" fmla="*/ 1186 h 2476"/>
                <a:gd name="T6" fmla="*/ 3344 w 3524"/>
                <a:gd name="T7" fmla="*/ 1118 h 2476"/>
                <a:gd name="T8" fmla="*/ 3408 w 3524"/>
                <a:gd name="T9" fmla="*/ 1038 h 2476"/>
                <a:gd name="T10" fmla="*/ 3460 w 3524"/>
                <a:gd name="T11" fmla="*/ 950 h 2476"/>
                <a:gd name="T12" fmla="*/ 3496 w 3524"/>
                <a:gd name="T13" fmla="*/ 857 h 2476"/>
                <a:gd name="T14" fmla="*/ 3520 w 3524"/>
                <a:gd name="T15" fmla="*/ 757 h 2476"/>
                <a:gd name="T16" fmla="*/ 3524 w 3524"/>
                <a:gd name="T17" fmla="*/ 657 h 2476"/>
                <a:gd name="T18" fmla="*/ 3516 w 3524"/>
                <a:gd name="T19" fmla="*/ 557 h 2476"/>
                <a:gd name="T20" fmla="*/ 3496 w 3524"/>
                <a:gd name="T21" fmla="*/ 461 h 2476"/>
                <a:gd name="T22" fmla="*/ 3456 w 3524"/>
                <a:gd name="T23" fmla="*/ 365 h 2476"/>
                <a:gd name="T24" fmla="*/ 3404 w 3524"/>
                <a:gd name="T25" fmla="*/ 281 h 2476"/>
                <a:gd name="T26" fmla="*/ 3340 w 3524"/>
                <a:gd name="T27" fmla="*/ 200 h 2476"/>
                <a:gd name="T28" fmla="*/ 3264 w 3524"/>
                <a:gd name="T29" fmla="*/ 136 h 2476"/>
                <a:gd name="T30" fmla="*/ 3180 w 3524"/>
                <a:gd name="T31" fmla="*/ 80 h 2476"/>
                <a:gd name="T32" fmla="*/ 3088 w 3524"/>
                <a:gd name="T33" fmla="*/ 36 h 2476"/>
                <a:gd name="T34" fmla="*/ 2993 w 3524"/>
                <a:gd name="T35" fmla="*/ 12 h 2476"/>
                <a:gd name="T36" fmla="*/ 2893 w 3524"/>
                <a:gd name="T37" fmla="*/ 0 h 2476"/>
                <a:gd name="T38" fmla="*/ 2793 w 3524"/>
                <a:gd name="T39" fmla="*/ 0 h 2476"/>
                <a:gd name="T40" fmla="*/ 2693 w 3524"/>
                <a:gd name="T41" fmla="*/ 20 h 2476"/>
                <a:gd name="T42" fmla="*/ 2597 w 3524"/>
                <a:gd name="T43" fmla="*/ 52 h 2476"/>
                <a:gd name="T44" fmla="*/ 0 w 3524"/>
                <a:gd name="T45" fmla="*/ 890 h 2476"/>
                <a:gd name="T46" fmla="*/ 108 w 3524"/>
                <a:gd name="T47" fmla="*/ 853 h 2476"/>
                <a:gd name="T48" fmla="*/ 223 w 3524"/>
                <a:gd name="T49" fmla="*/ 833 h 2476"/>
                <a:gd name="T50" fmla="*/ 339 w 3524"/>
                <a:gd name="T51" fmla="*/ 833 h 2476"/>
                <a:gd name="T52" fmla="*/ 455 w 3524"/>
                <a:gd name="T53" fmla="*/ 845 h 2476"/>
                <a:gd name="T54" fmla="*/ 567 w 3524"/>
                <a:gd name="T55" fmla="*/ 874 h 2476"/>
                <a:gd name="T56" fmla="*/ 675 w 3524"/>
                <a:gd name="T57" fmla="*/ 918 h 2476"/>
                <a:gd name="T58" fmla="*/ 775 w 3524"/>
                <a:gd name="T59" fmla="*/ 974 h 2476"/>
                <a:gd name="T60" fmla="*/ 867 w 3524"/>
                <a:gd name="T61" fmla="*/ 1042 h 2476"/>
                <a:gd name="T62" fmla="*/ 951 w 3524"/>
                <a:gd name="T63" fmla="*/ 1126 h 2476"/>
                <a:gd name="T64" fmla="*/ 1019 w 3524"/>
                <a:gd name="T65" fmla="*/ 1218 h 2476"/>
                <a:gd name="T66" fmla="*/ 1075 w 3524"/>
                <a:gd name="T67" fmla="*/ 1318 h 2476"/>
                <a:gd name="T68" fmla="*/ 1118 w 3524"/>
                <a:gd name="T69" fmla="*/ 1426 h 2476"/>
                <a:gd name="T70" fmla="*/ 1142 w 3524"/>
                <a:gd name="T71" fmla="*/ 1539 h 2476"/>
                <a:gd name="T72" fmla="*/ 1154 w 3524"/>
                <a:gd name="T73" fmla="*/ 1655 h 2476"/>
                <a:gd name="T74" fmla="*/ 1150 w 3524"/>
                <a:gd name="T75" fmla="*/ 1771 h 2476"/>
                <a:gd name="T76" fmla="*/ 1130 w 3524"/>
                <a:gd name="T77" fmla="*/ 1883 h 2476"/>
                <a:gd name="T78" fmla="*/ 1095 w 3524"/>
                <a:gd name="T79" fmla="*/ 1995 h 2476"/>
                <a:gd name="T80" fmla="*/ 1047 w 3524"/>
                <a:gd name="T81" fmla="*/ 2099 h 2476"/>
                <a:gd name="T82" fmla="*/ 983 w 3524"/>
                <a:gd name="T83" fmla="*/ 2196 h 2476"/>
                <a:gd name="T84" fmla="*/ 907 w 3524"/>
                <a:gd name="T85" fmla="*/ 2284 h 2476"/>
                <a:gd name="T86" fmla="*/ 819 w 3524"/>
                <a:gd name="T87" fmla="*/ 2360 h 2476"/>
                <a:gd name="T88" fmla="*/ 723 w 3524"/>
                <a:gd name="T89" fmla="*/ 2424 h 2476"/>
                <a:gd name="T90" fmla="*/ 619 w 3524"/>
                <a:gd name="T91" fmla="*/ 2476 h 2476"/>
                <a:gd name="T92" fmla="*/ 3096 w 3524"/>
                <a:gd name="T93" fmla="*/ 1286 h 24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24"/>
                <a:gd name="T142" fmla="*/ 0 h 2476"/>
                <a:gd name="T143" fmla="*/ 3524 w 3524"/>
                <a:gd name="T144" fmla="*/ 2476 h 24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24" h="2476">
                  <a:moveTo>
                    <a:pt x="3096" y="1286"/>
                  </a:moveTo>
                  <a:lnTo>
                    <a:pt x="3188" y="1242"/>
                  </a:lnTo>
                  <a:lnTo>
                    <a:pt x="3272" y="1186"/>
                  </a:lnTo>
                  <a:lnTo>
                    <a:pt x="3344" y="1118"/>
                  </a:lnTo>
                  <a:lnTo>
                    <a:pt x="3408" y="1038"/>
                  </a:lnTo>
                  <a:lnTo>
                    <a:pt x="3460" y="950"/>
                  </a:lnTo>
                  <a:lnTo>
                    <a:pt x="3496" y="857"/>
                  </a:lnTo>
                  <a:lnTo>
                    <a:pt x="3520" y="757"/>
                  </a:lnTo>
                  <a:lnTo>
                    <a:pt x="3524" y="657"/>
                  </a:lnTo>
                  <a:lnTo>
                    <a:pt x="3516" y="557"/>
                  </a:lnTo>
                  <a:lnTo>
                    <a:pt x="3496" y="461"/>
                  </a:lnTo>
                  <a:lnTo>
                    <a:pt x="3456" y="365"/>
                  </a:lnTo>
                  <a:lnTo>
                    <a:pt x="3404" y="281"/>
                  </a:lnTo>
                  <a:lnTo>
                    <a:pt x="3340" y="200"/>
                  </a:lnTo>
                  <a:lnTo>
                    <a:pt x="3264" y="136"/>
                  </a:lnTo>
                  <a:lnTo>
                    <a:pt x="3180" y="80"/>
                  </a:lnTo>
                  <a:lnTo>
                    <a:pt x="3088" y="36"/>
                  </a:lnTo>
                  <a:lnTo>
                    <a:pt x="2993" y="12"/>
                  </a:lnTo>
                  <a:lnTo>
                    <a:pt x="2893" y="0"/>
                  </a:lnTo>
                  <a:lnTo>
                    <a:pt x="2793" y="0"/>
                  </a:lnTo>
                  <a:lnTo>
                    <a:pt x="2693" y="20"/>
                  </a:lnTo>
                  <a:lnTo>
                    <a:pt x="2597" y="52"/>
                  </a:lnTo>
                  <a:lnTo>
                    <a:pt x="0" y="890"/>
                  </a:lnTo>
                  <a:lnTo>
                    <a:pt x="108" y="853"/>
                  </a:lnTo>
                  <a:lnTo>
                    <a:pt x="223" y="833"/>
                  </a:lnTo>
                  <a:lnTo>
                    <a:pt x="339" y="833"/>
                  </a:lnTo>
                  <a:lnTo>
                    <a:pt x="455" y="845"/>
                  </a:lnTo>
                  <a:lnTo>
                    <a:pt x="567" y="874"/>
                  </a:lnTo>
                  <a:lnTo>
                    <a:pt x="675" y="918"/>
                  </a:lnTo>
                  <a:lnTo>
                    <a:pt x="775" y="974"/>
                  </a:lnTo>
                  <a:lnTo>
                    <a:pt x="867" y="1042"/>
                  </a:lnTo>
                  <a:lnTo>
                    <a:pt x="951" y="1126"/>
                  </a:lnTo>
                  <a:lnTo>
                    <a:pt x="1019" y="1218"/>
                  </a:lnTo>
                  <a:lnTo>
                    <a:pt x="1075" y="1318"/>
                  </a:lnTo>
                  <a:lnTo>
                    <a:pt x="1118" y="1426"/>
                  </a:lnTo>
                  <a:lnTo>
                    <a:pt x="1142" y="1539"/>
                  </a:lnTo>
                  <a:lnTo>
                    <a:pt x="1154" y="1655"/>
                  </a:lnTo>
                  <a:lnTo>
                    <a:pt x="1150" y="1771"/>
                  </a:lnTo>
                  <a:lnTo>
                    <a:pt x="1130" y="1883"/>
                  </a:lnTo>
                  <a:lnTo>
                    <a:pt x="1095" y="1995"/>
                  </a:lnTo>
                  <a:lnTo>
                    <a:pt x="1047" y="2099"/>
                  </a:lnTo>
                  <a:lnTo>
                    <a:pt x="983" y="2196"/>
                  </a:lnTo>
                  <a:lnTo>
                    <a:pt x="907" y="2284"/>
                  </a:lnTo>
                  <a:lnTo>
                    <a:pt x="819" y="2360"/>
                  </a:lnTo>
                  <a:lnTo>
                    <a:pt x="723" y="2424"/>
                  </a:lnTo>
                  <a:lnTo>
                    <a:pt x="619" y="2476"/>
                  </a:lnTo>
                  <a:lnTo>
                    <a:pt x="3096" y="1286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006" y="2288"/>
              <a:ext cx="2042" cy="1462"/>
            </a:xfrm>
            <a:custGeom>
              <a:avLst/>
              <a:gdLst>
                <a:gd name="T0" fmla="*/ 1243 w 2042"/>
                <a:gd name="T1" fmla="*/ 16 h 1462"/>
                <a:gd name="T2" fmla="*/ 1339 w 2042"/>
                <a:gd name="T3" fmla="*/ 4 h 1462"/>
                <a:gd name="T4" fmla="*/ 1435 w 2042"/>
                <a:gd name="T5" fmla="*/ 0 h 1462"/>
                <a:gd name="T6" fmla="*/ 1531 w 2042"/>
                <a:gd name="T7" fmla="*/ 16 h 1462"/>
                <a:gd name="T8" fmla="*/ 1623 w 2042"/>
                <a:gd name="T9" fmla="*/ 44 h 1462"/>
                <a:gd name="T10" fmla="*/ 1711 w 2042"/>
                <a:gd name="T11" fmla="*/ 84 h 1462"/>
                <a:gd name="T12" fmla="*/ 1790 w 2042"/>
                <a:gd name="T13" fmla="*/ 136 h 1462"/>
                <a:gd name="T14" fmla="*/ 1862 w 2042"/>
                <a:gd name="T15" fmla="*/ 204 h 1462"/>
                <a:gd name="T16" fmla="*/ 1922 w 2042"/>
                <a:gd name="T17" fmla="*/ 276 h 1462"/>
                <a:gd name="T18" fmla="*/ 1974 w 2042"/>
                <a:gd name="T19" fmla="*/ 360 h 1462"/>
                <a:gd name="T20" fmla="*/ 2010 w 2042"/>
                <a:gd name="T21" fmla="*/ 452 h 1462"/>
                <a:gd name="T22" fmla="*/ 2030 w 2042"/>
                <a:gd name="T23" fmla="*/ 545 h 1462"/>
                <a:gd name="T24" fmla="*/ 2042 w 2042"/>
                <a:gd name="T25" fmla="*/ 641 h 1462"/>
                <a:gd name="T26" fmla="*/ 2034 w 2042"/>
                <a:gd name="T27" fmla="*/ 737 h 1462"/>
                <a:gd name="T28" fmla="*/ 2014 w 2042"/>
                <a:gd name="T29" fmla="*/ 833 h 1462"/>
                <a:gd name="T30" fmla="*/ 1978 w 2042"/>
                <a:gd name="T31" fmla="*/ 925 h 1462"/>
                <a:gd name="T32" fmla="*/ 835 w 2042"/>
                <a:gd name="T33" fmla="*/ 1462 h 1462"/>
                <a:gd name="T34" fmla="*/ 4 w 2042"/>
                <a:gd name="T35" fmla="*/ 1274 h 1462"/>
                <a:gd name="T36" fmla="*/ 0 w 2042"/>
                <a:gd name="T37" fmla="*/ 424 h 1462"/>
                <a:gd name="T38" fmla="*/ 1243 w 2042"/>
                <a:gd name="T39" fmla="*/ 16 h 14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42"/>
                <a:gd name="T61" fmla="*/ 0 h 1462"/>
                <a:gd name="T62" fmla="*/ 2042 w 2042"/>
                <a:gd name="T63" fmla="*/ 1462 h 14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42" h="1462">
                  <a:moveTo>
                    <a:pt x="1243" y="16"/>
                  </a:moveTo>
                  <a:lnTo>
                    <a:pt x="1339" y="4"/>
                  </a:lnTo>
                  <a:lnTo>
                    <a:pt x="1435" y="0"/>
                  </a:lnTo>
                  <a:lnTo>
                    <a:pt x="1531" y="16"/>
                  </a:lnTo>
                  <a:lnTo>
                    <a:pt x="1623" y="44"/>
                  </a:lnTo>
                  <a:lnTo>
                    <a:pt x="1711" y="84"/>
                  </a:lnTo>
                  <a:lnTo>
                    <a:pt x="1790" y="136"/>
                  </a:lnTo>
                  <a:lnTo>
                    <a:pt x="1862" y="204"/>
                  </a:lnTo>
                  <a:lnTo>
                    <a:pt x="1922" y="276"/>
                  </a:lnTo>
                  <a:lnTo>
                    <a:pt x="1974" y="360"/>
                  </a:lnTo>
                  <a:lnTo>
                    <a:pt x="2010" y="452"/>
                  </a:lnTo>
                  <a:lnTo>
                    <a:pt x="2030" y="545"/>
                  </a:lnTo>
                  <a:lnTo>
                    <a:pt x="2042" y="641"/>
                  </a:lnTo>
                  <a:lnTo>
                    <a:pt x="2034" y="737"/>
                  </a:lnTo>
                  <a:lnTo>
                    <a:pt x="2014" y="833"/>
                  </a:lnTo>
                  <a:lnTo>
                    <a:pt x="1978" y="925"/>
                  </a:lnTo>
                  <a:lnTo>
                    <a:pt x="835" y="1462"/>
                  </a:lnTo>
                  <a:lnTo>
                    <a:pt x="4" y="1274"/>
                  </a:lnTo>
                  <a:lnTo>
                    <a:pt x="0" y="424"/>
                  </a:lnTo>
                  <a:lnTo>
                    <a:pt x="1243" y="16"/>
                  </a:lnTo>
                  <a:close/>
                </a:path>
              </a:pathLst>
            </a:custGeom>
            <a:solidFill>
              <a:srgbClr val="FFFFFF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 flipV="1">
              <a:off x="5010" y="2949"/>
              <a:ext cx="1479" cy="613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>
              <a:off x="5010" y="3562"/>
              <a:ext cx="831" cy="188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5006" y="2304"/>
              <a:ext cx="1251" cy="521"/>
            </a:xfrm>
            <a:custGeom>
              <a:avLst/>
              <a:gdLst>
                <a:gd name="T0" fmla="*/ 4 w 1251"/>
                <a:gd name="T1" fmla="*/ 521 h 521"/>
                <a:gd name="T2" fmla="*/ 0 w 1251"/>
                <a:gd name="T3" fmla="*/ 408 h 521"/>
                <a:gd name="T4" fmla="*/ 1247 w 1251"/>
                <a:gd name="T5" fmla="*/ 0 h 521"/>
                <a:gd name="T6" fmla="*/ 1251 w 1251"/>
                <a:gd name="T7" fmla="*/ 92 h 521"/>
                <a:gd name="T8" fmla="*/ 4 w 1251"/>
                <a:gd name="T9" fmla="*/ 521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1"/>
                <a:gd name="T16" fmla="*/ 0 h 521"/>
                <a:gd name="T17" fmla="*/ 1251 w 1251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1" h="521">
                  <a:moveTo>
                    <a:pt x="4" y="521"/>
                  </a:moveTo>
                  <a:lnTo>
                    <a:pt x="0" y="408"/>
                  </a:lnTo>
                  <a:lnTo>
                    <a:pt x="1247" y="0"/>
                  </a:lnTo>
                  <a:lnTo>
                    <a:pt x="1251" y="92"/>
                  </a:lnTo>
                  <a:lnTo>
                    <a:pt x="4" y="52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5730" y="3189"/>
              <a:ext cx="1254" cy="561"/>
            </a:xfrm>
            <a:custGeom>
              <a:avLst/>
              <a:gdLst>
                <a:gd name="T0" fmla="*/ 0 w 1254"/>
                <a:gd name="T1" fmla="*/ 537 h 561"/>
                <a:gd name="T2" fmla="*/ 111 w 1254"/>
                <a:gd name="T3" fmla="*/ 561 h 561"/>
                <a:gd name="T4" fmla="*/ 1254 w 1254"/>
                <a:gd name="T5" fmla="*/ 24 h 561"/>
                <a:gd name="T6" fmla="*/ 1158 w 1254"/>
                <a:gd name="T7" fmla="*/ 0 h 561"/>
                <a:gd name="T8" fmla="*/ 0 w 1254"/>
                <a:gd name="T9" fmla="*/ 537 h 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4"/>
                <a:gd name="T16" fmla="*/ 0 h 561"/>
                <a:gd name="T17" fmla="*/ 1254 w 1254"/>
                <a:gd name="T18" fmla="*/ 561 h 5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4" h="561">
                  <a:moveTo>
                    <a:pt x="0" y="537"/>
                  </a:moveTo>
                  <a:lnTo>
                    <a:pt x="111" y="561"/>
                  </a:lnTo>
                  <a:lnTo>
                    <a:pt x="1254" y="24"/>
                  </a:lnTo>
                  <a:lnTo>
                    <a:pt x="1158" y="0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5262" y="3345"/>
              <a:ext cx="236" cy="133"/>
            </a:xfrm>
            <a:custGeom>
              <a:avLst/>
              <a:gdLst>
                <a:gd name="T0" fmla="*/ 236 w 236"/>
                <a:gd name="T1" fmla="*/ 16 h 133"/>
                <a:gd name="T2" fmla="*/ 220 w 236"/>
                <a:gd name="T3" fmla="*/ 4 h 133"/>
                <a:gd name="T4" fmla="*/ 196 w 236"/>
                <a:gd name="T5" fmla="*/ 0 h 133"/>
                <a:gd name="T6" fmla="*/ 160 w 236"/>
                <a:gd name="T7" fmla="*/ 4 h 133"/>
                <a:gd name="T8" fmla="*/ 120 w 236"/>
                <a:gd name="T9" fmla="*/ 16 h 133"/>
                <a:gd name="T10" fmla="*/ 80 w 236"/>
                <a:gd name="T11" fmla="*/ 32 h 133"/>
                <a:gd name="T12" fmla="*/ 44 w 236"/>
                <a:gd name="T13" fmla="*/ 57 h 133"/>
                <a:gd name="T14" fmla="*/ 16 w 236"/>
                <a:gd name="T15" fmla="*/ 77 h 133"/>
                <a:gd name="T16" fmla="*/ 0 w 236"/>
                <a:gd name="T17" fmla="*/ 97 h 133"/>
                <a:gd name="T18" fmla="*/ 0 w 236"/>
                <a:gd name="T19" fmla="*/ 117 h 133"/>
                <a:gd name="T20" fmla="*/ 12 w 236"/>
                <a:gd name="T21" fmla="*/ 129 h 133"/>
                <a:gd name="T22" fmla="*/ 36 w 236"/>
                <a:gd name="T23" fmla="*/ 133 h 133"/>
                <a:gd name="T24" fmla="*/ 72 w 236"/>
                <a:gd name="T25" fmla="*/ 129 h 133"/>
                <a:gd name="T26" fmla="*/ 112 w 236"/>
                <a:gd name="T27" fmla="*/ 117 h 133"/>
                <a:gd name="T28" fmla="*/ 156 w 236"/>
                <a:gd name="T29" fmla="*/ 97 h 133"/>
                <a:gd name="T30" fmla="*/ 192 w 236"/>
                <a:gd name="T31" fmla="*/ 77 h 133"/>
                <a:gd name="T32" fmla="*/ 220 w 236"/>
                <a:gd name="T33" fmla="*/ 57 h 133"/>
                <a:gd name="T34" fmla="*/ 232 w 236"/>
                <a:gd name="T35" fmla="*/ 32 h 133"/>
                <a:gd name="T36" fmla="*/ 236 w 236"/>
                <a:gd name="T37" fmla="*/ 16 h 1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6"/>
                <a:gd name="T58" fmla="*/ 0 h 133"/>
                <a:gd name="T59" fmla="*/ 236 w 236"/>
                <a:gd name="T60" fmla="*/ 133 h 1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6" h="133">
                  <a:moveTo>
                    <a:pt x="236" y="16"/>
                  </a:moveTo>
                  <a:lnTo>
                    <a:pt x="220" y="4"/>
                  </a:lnTo>
                  <a:lnTo>
                    <a:pt x="196" y="0"/>
                  </a:lnTo>
                  <a:lnTo>
                    <a:pt x="160" y="4"/>
                  </a:lnTo>
                  <a:lnTo>
                    <a:pt x="120" y="16"/>
                  </a:lnTo>
                  <a:lnTo>
                    <a:pt x="80" y="32"/>
                  </a:lnTo>
                  <a:lnTo>
                    <a:pt x="44" y="57"/>
                  </a:lnTo>
                  <a:lnTo>
                    <a:pt x="16" y="77"/>
                  </a:lnTo>
                  <a:lnTo>
                    <a:pt x="0" y="97"/>
                  </a:lnTo>
                  <a:lnTo>
                    <a:pt x="0" y="117"/>
                  </a:lnTo>
                  <a:lnTo>
                    <a:pt x="12" y="129"/>
                  </a:lnTo>
                  <a:lnTo>
                    <a:pt x="36" y="133"/>
                  </a:lnTo>
                  <a:lnTo>
                    <a:pt x="72" y="129"/>
                  </a:lnTo>
                  <a:lnTo>
                    <a:pt x="112" y="117"/>
                  </a:lnTo>
                  <a:lnTo>
                    <a:pt x="156" y="97"/>
                  </a:lnTo>
                  <a:lnTo>
                    <a:pt x="192" y="77"/>
                  </a:lnTo>
                  <a:lnTo>
                    <a:pt x="220" y="57"/>
                  </a:lnTo>
                  <a:lnTo>
                    <a:pt x="232" y="32"/>
                  </a:lnTo>
                  <a:lnTo>
                    <a:pt x="236" y="16"/>
                  </a:lnTo>
                  <a:close/>
                </a:path>
              </a:pathLst>
            </a:custGeom>
            <a:solidFill>
              <a:srgbClr val="0000FF"/>
            </a:solidFill>
            <a:ln w="1016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flipV="1">
              <a:off x="5498" y="3305"/>
              <a:ext cx="132" cy="56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5602" y="3281"/>
              <a:ext cx="72" cy="60"/>
            </a:xfrm>
            <a:custGeom>
              <a:avLst/>
              <a:gdLst>
                <a:gd name="T0" fmla="*/ 72 w 72"/>
                <a:gd name="T1" fmla="*/ 4 h 60"/>
                <a:gd name="T2" fmla="*/ 24 w 72"/>
                <a:gd name="T3" fmla="*/ 60 h 60"/>
                <a:gd name="T4" fmla="*/ 24 w 72"/>
                <a:gd name="T5" fmla="*/ 56 h 60"/>
                <a:gd name="T6" fmla="*/ 24 w 72"/>
                <a:gd name="T7" fmla="*/ 52 h 60"/>
                <a:gd name="T8" fmla="*/ 24 w 72"/>
                <a:gd name="T9" fmla="*/ 48 h 60"/>
                <a:gd name="T10" fmla="*/ 24 w 72"/>
                <a:gd name="T11" fmla="*/ 40 h 60"/>
                <a:gd name="T12" fmla="*/ 24 w 72"/>
                <a:gd name="T13" fmla="*/ 36 h 60"/>
                <a:gd name="T14" fmla="*/ 20 w 72"/>
                <a:gd name="T15" fmla="*/ 32 h 60"/>
                <a:gd name="T16" fmla="*/ 20 w 72"/>
                <a:gd name="T17" fmla="*/ 28 h 60"/>
                <a:gd name="T18" fmla="*/ 16 w 72"/>
                <a:gd name="T19" fmla="*/ 24 h 60"/>
                <a:gd name="T20" fmla="*/ 16 w 72"/>
                <a:gd name="T21" fmla="*/ 20 h 60"/>
                <a:gd name="T22" fmla="*/ 12 w 72"/>
                <a:gd name="T23" fmla="*/ 16 h 60"/>
                <a:gd name="T24" fmla="*/ 8 w 72"/>
                <a:gd name="T25" fmla="*/ 12 h 60"/>
                <a:gd name="T26" fmla="*/ 8 w 72"/>
                <a:gd name="T27" fmla="*/ 8 h 60"/>
                <a:gd name="T28" fmla="*/ 4 w 72"/>
                <a:gd name="T29" fmla="*/ 4 h 60"/>
                <a:gd name="T30" fmla="*/ 0 w 72"/>
                <a:gd name="T31" fmla="*/ 0 h 60"/>
                <a:gd name="T32" fmla="*/ 72 w 72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0"/>
                <a:gd name="T53" fmla="*/ 72 w 72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0">
                  <a:moveTo>
                    <a:pt x="72" y="4"/>
                  </a:moveTo>
                  <a:lnTo>
                    <a:pt x="24" y="60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8" y="12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5861" y="3121"/>
              <a:ext cx="188" cy="100"/>
            </a:xfrm>
            <a:custGeom>
              <a:avLst/>
              <a:gdLst>
                <a:gd name="T0" fmla="*/ 188 w 188"/>
                <a:gd name="T1" fmla="*/ 12 h 100"/>
                <a:gd name="T2" fmla="*/ 176 w 188"/>
                <a:gd name="T3" fmla="*/ 0 h 100"/>
                <a:gd name="T4" fmla="*/ 152 w 188"/>
                <a:gd name="T5" fmla="*/ 0 h 100"/>
                <a:gd name="T6" fmla="*/ 116 w 188"/>
                <a:gd name="T7" fmla="*/ 4 h 100"/>
                <a:gd name="T8" fmla="*/ 80 w 188"/>
                <a:gd name="T9" fmla="*/ 16 h 100"/>
                <a:gd name="T10" fmla="*/ 44 w 188"/>
                <a:gd name="T11" fmla="*/ 36 h 100"/>
                <a:gd name="T12" fmla="*/ 16 w 188"/>
                <a:gd name="T13" fmla="*/ 56 h 100"/>
                <a:gd name="T14" fmla="*/ 0 w 188"/>
                <a:gd name="T15" fmla="*/ 72 h 100"/>
                <a:gd name="T16" fmla="*/ 0 w 188"/>
                <a:gd name="T17" fmla="*/ 88 h 100"/>
                <a:gd name="T18" fmla="*/ 12 w 188"/>
                <a:gd name="T19" fmla="*/ 100 h 100"/>
                <a:gd name="T20" fmla="*/ 36 w 188"/>
                <a:gd name="T21" fmla="*/ 100 h 100"/>
                <a:gd name="T22" fmla="*/ 72 w 188"/>
                <a:gd name="T23" fmla="*/ 96 h 100"/>
                <a:gd name="T24" fmla="*/ 108 w 188"/>
                <a:gd name="T25" fmla="*/ 84 h 100"/>
                <a:gd name="T26" fmla="*/ 144 w 188"/>
                <a:gd name="T27" fmla="*/ 64 h 100"/>
                <a:gd name="T28" fmla="*/ 168 w 188"/>
                <a:gd name="T29" fmla="*/ 44 h 100"/>
                <a:gd name="T30" fmla="*/ 184 w 188"/>
                <a:gd name="T31" fmla="*/ 28 h 100"/>
                <a:gd name="T32" fmla="*/ 188 w 188"/>
                <a:gd name="T33" fmla="*/ 12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8"/>
                <a:gd name="T52" fmla="*/ 0 h 100"/>
                <a:gd name="T53" fmla="*/ 188 w 188"/>
                <a:gd name="T54" fmla="*/ 100 h 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8" h="100">
                  <a:moveTo>
                    <a:pt x="188" y="12"/>
                  </a:moveTo>
                  <a:lnTo>
                    <a:pt x="176" y="0"/>
                  </a:lnTo>
                  <a:lnTo>
                    <a:pt x="152" y="0"/>
                  </a:lnTo>
                  <a:lnTo>
                    <a:pt x="116" y="4"/>
                  </a:lnTo>
                  <a:lnTo>
                    <a:pt x="80" y="16"/>
                  </a:lnTo>
                  <a:lnTo>
                    <a:pt x="44" y="36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0" y="88"/>
                  </a:lnTo>
                  <a:lnTo>
                    <a:pt x="12" y="100"/>
                  </a:lnTo>
                  <a:lnTo>
                    <a:pt x="36" y="100"/>
                  </a:lnTo>
                  <a:lnTo>
                    <a:pt x="72" y="96"/>
                  </a:lnTo>
                  <a:lnTo>
                    <a:pt x="108" y="84"/>
                  </a:lnTo>
                  <a:lnTo>
                    <a:pt x="144" y="64"/>
                  </a:lnTo>
                  <a:lnTo>
                    <a:pt x="168" y="44"/>
                  </a:lnTo>
                  <a:lnTo>
                    <a:pt x="184" y="28"/>
                  </a:lnTo>
                  <a:lnTo>
                    <a:pt x="188" y="12"/>
                  </a:lnTo>
                  <a:close/>
                </a:path>
              </a:pathLst>
            </a:custGeom>
            <a:solidFill>
              <a:srgbClr val="FF99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5290" y="3101"/>
              <a:ext cx="1594" cy="625"/>
            </a:xfrm>
            <a:custGeom>
              <a:avLst/>
              <a:gdLst>
                <a:gd name="T0" fmla="*/ 1203 w 1594"/>
                <a:gd name="T1" fmla="*/ 0 h 625"/>
                <a:gd name="T2" fmla="*/ 1594 w 1594"/>
                <a:gd name="T3" fmla="*/ 88 h 625"/>
                <a:gd name="T4" fmla="*/ 440 w 1594"/>
                <a:gd name="T5" fmla="*/ 625 h 625"/>
                <a:gd name="T6" fmla="*/ 0 w 1594"/>
                <a:gd name="T7" fmla="*/ 525 h 625"/>
                <a:gd name="T8" fmla="*/ 1203 w 1594"/>
                <a:gd name="T9" fmla="*/ 0 h 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4"/>
                <a:gd name="T16" fmla="*/ 0 h 625"/>
                <a:gd name="T17" fmla="*/ 1594 w 1594"/>
                <a:gd name="T18" fmla="*/ 625 h 6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4" h="625">
                  <a:moveTo>
                    <a:pt x="1203" y="0"/>
                  </a:moveTo>
                  <a:lnTo>
                    <a:pt x="1594" y="88"/>
                  </a:lnTo>
                  <a:lnTo>
                    <a:pt x="440" y="625"/>
                  </a:lnTo>
                  <a:lnTo>
                    <a:pt x="0" y="52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FFFF0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5010" y="2396"/>
              <a:ext cx="1247" cy="885"/>
            </a:xfrm>
            <a:custGeom>
              <a:avLst/>
              <a:gdLst>
                <a:gd name="T0" fmla="*/ 0 w 1247"/>
                <a:gd name="T1" fmla="*/ 429 h 885"/>
                <a:gd name="T2" fmla="*/ 1247 w 1247"/>
                <a:gd name="T3" fmla="*/ 0 h 885"/>
                <a:gd name="T4" fmla="*/ 1247 w 1247"/>
                <a:gd name="T5" fmla="*/ 413 h 885"/>
                <a:gd name="T6" fmla="*/ 0 w 1247"/>
                <a:gd name="T7" fmla="*/ 885 h 885"/>
                <a:gd name="T8" fmla="*/ 0 w 1247"/>
                <a:gd name="T9" fmla="*/ 429 h 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7"/>
                <a:gd name="T16" fmla="*/ 0 h 885"/>
                <a:gd name="T17" fmla="*/ 1247 w 1247"/>
                <a:gd name="T18" fmla="*/ 885 h 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7" h="885">
                  <a:moveTo>
                    <a:pt x="0" y="429"/>
                  </a:moveTo>
                  <a:lnTo>
                    <a:pt x="1247" y="0"/>
                  </a:lnTo>
                  <a:lnTo>
                    <a:pt x="1247" y="413"/>
                  </a:lnTo>
                  <a:lnTo>
                    <a:pt x="0" y="885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" name="Line 22"/>
            <p:cNvSpPr>
              <a:spLocks noChangeShapeType="1"/>
            </p:cNvSpPr>
            <p:nvPr/>
          </p:nvSpPr>
          <p:spPr bwMode="auto">
            <a:xfrm>
              <a:off x="5010" y="3562"/>
              <a:ext cx="831" cy="188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6253" y="2288"/>
              <a:ext cx="795" cy="925"/>
            </a:xfrm>
            <a:custGeom>
              <a:avLst/>
              <a:gdLst>
                <a:gd name="T0" fmla="*/ 4 w 795"/>
                <a:gd name="T1" fmla="*/ 108 h 925"/>
                <a:gd name="T2" fmla="*/ 0 w 795"/>
                <a:gd name="T3" fmla="*/ 16 h 925"/>
                <a:gd name="T4" fmla="*/ 96 w 795"/>
                <a:gd name="T5" fmla="*/ 0 h 925"/>
                <a:gd name="T6" fmla="*/ 192 w 795"/>
                <a:gd name="T7" fmla="*/ 0 h 925"/>
                <a:gd name="T8" fmla="*/ 288 w 795"/>
                <a:gd name="T9" fmla="*/ 16 h 925"/>
                <a:gd name="T10" fmla="*/ 380 w 795"/>
                <a:gd name="T11" fmla="*/ 44 h 925"/>
                <a:gd name="T12" fmla="*/ 468 w 795"/>
                <a:gd name="T13" fmla="*/ 84 h 925"/>
                <a:gd name="T14" fmla="*/ 547 w 795"/>
                <a:gd name="T15" fmla="*/ 140 h 925"/>
                <a:gd name="T16" fmla="*/ 619 w 795"/>
                <a:gd name="T17" fmla="*/ 204 h 925"/>
                <a:gd name="T18" fmla="*/ 679 w 795"/>
                <a:gd name="T19" fmla="*/ 280 h 925"/>
                <a:gd name="T20" fmla="*/ 731 w 795"/>
                <a:gd name="T21" fmla="*/ 364 h 925"/>
                <a:gd name="T22" fmla="*/ 767 w 795"/>
                <a:gd name="T23" fmla="*/ 452 h 925"/>
                <a:gd name="T24" fmla="*/ 787 w 795"/>
                <a:gd name="T25" fmla="*/ 549 h 925"/>
                <a:gd name="T26" fmla="*/ 795 w 795"/>
                <a:gd name="T27" fmla="*/ 645 h 925"/>
                <a:gd name="T28" fmla="*/ 791 w 795"/>
                <a:gd name="T29" fmla="*/ 741 h 925"/>
                <a:gd name="T30" fmla="*/ 767 w 795"/>
                <a:gd name="T31" fmla="*/ 837 h 925"/>
                <a:gd name="T32" fmla="*/ 735 w 795"/>
                <a:gd name="T33" fmla="*/ 925 h 925"/>
                <a:gd name="T34" fmla="*/ 631 w 795"/>
                <a:gd name="T35" fmla="*/ 897 h 925"/>
                <a:gd name="T36" fmla="*/ 667 w 795"/>
                <a:gd name="T37" fmla="*/ 813 h 925"/>
                <a:gd name="T38" fmla="*/ 691 w 795"/>
                <a:gd name="T39" fmla="*/ 725 h 925"/>
                <a:gd name="T40" fmla="*/ 699 w 795"/>
                <a:gd name="T41" fmla="*/ 633 h 925"/>
                <a:gd name="T42" fmla="*/ 691 w 795"/>
                <a:gd name="T43" fmla="*/ 541 h 925"/>
                <a:gd name="T44" fmla="*/ 667 w 795"/>
                <a:gd name="T45" fmla="*/ 452 h 925"/>
                <a:gd name="T46" fmla="*/ 631 w 795"/>
                <a:gd name="T47" fmla="*/ 368 h 925"/>
                <a:gd name="T48" fmla="*/ 579 w 795"/>
                <a:gd name="T49" fmla="*/ 292 h 925"/>
                <a:gd name="T50" fmla="*/ 515 w 795"/>
                <a:gd name="T51" fmla="*/ 228 h 925"/>
                <a:gd name="T52" fmla="*/ 444 w 795"/>
                <a:gd name="T53" fmla="*/ 172 h 925"/>
                <a:gd name="T54" fmla="*/ 364 w 795"/>
                <a:gd name="T55" fmla="*/ 128 h 925"/>
                <a:gd name="T56" fmla="*/ 276 w 795"/>
                <a:gd name="T57" fmla="*/ 100 h 925"/>
                <a:gd name="T58" fmla="*/ 184 w 795"/>
                <a:gd name="T59" fmla="*/ 88 h 925"/>
                <a:gd name="T60" fmla="*/ 92 w 795"/>
                <a:gd name="T61" fmla="*/ 88 h 925"/>
                <a:gd name="T62" fmla="*/ 4 w 795"/>
                <a:gd name="T63" fmla="*/ 108 h 9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95"/>
                <a:gd name="T97" fmla="*/ 0 h 925"/>
                <a:gd name="T98" fmla="*/ 795 w 795"/>
                <a:gd name="T99" fmla="*/ 925 h 9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95" h="925">
                  <a:moveTo>
                    <a:pt x="4" y="108"/>
                  </a:moveTo>
                  <a:lnTo>
                    <a:pt x="0" y="16"/>
                  </a:lnTo>
                  <a:lnTo>
                    <a:pt x="96" y="0"/>
                  </a:lnTo>
                  <a:lnTo>
                    <a:pt x="192" y="0"/>
                  </a:lnTo>
                  <a:lnTo>
                    <a:pt x="288" y="16"/>
                  </a:lnTo>
                  <a:lnTo>
                    <a:pt x="380" y="44"/>
                  </a:lnTo>
                  <a:lnTo>
                    <a:pt x="468" y="84"/>
                  </a:lnTo>
                  <a:lnTo>
                    <a:pt x="547" y="140"/>
                  </a:lnTo>
                  <a:lnTo>
                    <a:pt x="619" y="204"/>
                  </a:lnTo>
                  <a:lnTo>
                    <a:pt x="679" y="280"/>
                  </a:lnTo>
                  <a:lnTo>
                    <a:pt x="731" y="364"/>
                  </a:lnTo>
                  <a:lnTo>
                    <a:pt x="767" y="452"/>
                  </a:lnTo>
                  <a:lnTo>
                    <a:pt x="787" y="549"/>
                  </a:lnTo>
                  <a:lnTo>
                    <a:pt x="795" y="645"/>
                  </a:lnTo>
                  <a:lnTo>
                    <a:pt x="791" y="741"/>
                  </a:lnTo>
                  <a:lnTo>
                    <a:pt x="767" y="837"/>
                  </a:lnTo>
                  <a:lnTo>
                    <a:pt x="735" y="925"/>
                  </a:lnTo>
                  <a:lnTo>
                    <a:pt x="631" y="897"/>
                  </a:lnTo>
                  <a:lnTo>
                    <a:pt x="667" y="813"/>
                  </a:lnTo>
                  <a:lnTo>
                    <a:pt x="691" y="725"/>
                  </a:lnTo>
                  <a:lnTo>
                    <a:pt x="699" y="633"/>
                  </a:lnTo>
                  <a:lnTo>
                    <a:pt x="691" y="541"/>
                  </a:lnTo>
                  <a:lnTo>
                    <a:pt x="667" y="452"/>
                  </a:lnTo>
                  <a:lnTo>
                    <a:pt x="631" y="368"/>
                  </a:lnTo>
                  <a:lnTo>
                    <a:pt x="579" y="292"/>
                  </a:lnTo>
                  <a:lnTo>
                    <a:pt x="515" y="228"/>
                  </a:lnTo>
                  <a:lnTo>
                    <a:pt x="444" y="172"/>
                  </a:lnTo>
                  <a:lnTo>
                    <a:pt x="364" y="128"/>
                  </a:lnTo>
                  <a:lnTo>
                    <a:pt x="276" y="100"/>
                  </a:lnTo>
                  <a:lnTo>
                    <a:pt x="184" y="88"/>
                  </a:lnTo>
                  <a:lnTo>
                    <a:pt x="92" y="88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 flipV="1">
              <a:off x="6049" y="3081"/>
              <a:ext cx="124" cy="52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6145" y="3053"/>
              <a:ext cx="76" cy="64"/>
            </a:xfrm>
            <a:custGeom>
              <a:avLst/>
              <a:gdLst>
                <a:gd name="T0" fmla="*/ 76 w 76"/>
                <a:gd name="T1" fmla="*/ 8 h 64"/>
                <a:gd name="T2" fmla="*/ 28 w 76"/>
                <a:gd name="T3" fmla="*/ 64 h 64"/>
                <a:gd name="T4" fmla="*/ 28 w 76"/>
                <a:gd name="T5" fmla="*/ 60 h 64"/>
                <a:gd name="T6" fmla="*/ 28 w 76"/>
                <a:gd name="T7" fmla="*/ 52 h 64"/>
                <a:gd name="T8" fmla="*/ 24 w 76"/>
                <a:gd name="T9" fmla="*/ 48 h 64"/>
                <a:gd name="T10" fmla="*/ 24 w 76"/>
                <a:gd name="T11" fmla="*/ 44 h 64"/>
                <a:gd name="T12" fmla="*/ 24 w 76"/>
                <a:gd name="T13" fmla="*/ 40 h 64"/>
                <a:gd name="T14" fmla="*/ 24 w 76"/>
                <a:gd name="T15" fmla="*/ 36 h 64"/>
                <a:gd name="T16" fmla="*/ 20 w 76"/>
                <a:gd name="T17" fmla="*/ 28 h 64"/>
                <a:gd name="T18" fmla="*/ 20 w 76"/>
                <a:gd name="T19" fmla="*/ 24 h 64"/>
                <a:gd name="T20" fmla="*/ 16 w 76"/>
                <a:gd name="T21" fmla="*/ 20 h 64"/>
                <a:gd name="T22" fmla="*/ 12 w 76"/>
                <a:gd name="T23" fmla="*/ 16 h 64"/>
                <a:gd name="T24" fmla="*/ 12 w 76"/>
                <a:gd name="T25" fmla="*/ 12 h 64"/>
                <a:gd name="T26" fmla="*/ 8 w 76"/>
                <a:gd name="T27" fmla="*/ 8 h 64"/>
                <a:gd name="T28" fmla="*/ 4 w 76"/>
                <a:gd name="T29" fmla="*/ 4 h 64"/>
                <a:gd name="T30" fmla="*/ 0 w 76"/>
                <a:gd name="T31" fmla="*/ 0 h 64"/>
                <a:gd name="T32" fmla="*/ 76 w 76"/>
                <a:gd name="T33" fmla="*/ 8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64"/>
                <a:gd name="T53" fmla="*/ 76 w 7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64">
                  <a:moveTo>
                    <a:pt x="76" y="8"/>
                  </a:moveTo>
                  <a:lnTo>
                    <a:pt x="28" y="64"/>
                  </a:lnTo>
                  <a:lnTo>
                    <a:pt x="28" y="60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7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6257" y="2376"/>
              <a:ext cx="695" cy="813"/>
            </a:xfrm>
            <a:custGeom>
              <a:avLst/>
              <a:gdLst>
                <a:gd name="T0" fmla="*/ 236 w 695"/>
                <a:gd name="T1" fmla="*/ 725 h 813"/>
                <a:gd name="T2" fmla="*/ 627 w 695"/>
                <a:gd name="T3" fmla="*/ 813 h 813"/>
                <a:gd name="T4" fmla="*/ 667 w 695"/>
                <a:gd name="T5" fmla="*/ 729 h 813"/>
                <a:gd name="T6" fmla="*/ 691 w 695"/>
                <a:gd name="T7" fmla="*/ 637 h 813"/>
                <a:gd name="T8" fmla="*/ 695 w 695"/>
                <a:gd name="T9" fmla="*/ 545 h 813"/>
                <a:gd name="T10" fmla="*/ 691 w 695"/>
                <a:gd name="T11" fmla="*/ 457 h 813"/>
                <a:gd name="T12" fmla="*/ 667 w 695"/>
                <a:gd name="T13" fmla="*/ 364 h 813"/>
                <a:gd name="T14" fmla="*/ 631 w 695"/>
                <a:gd name="T15" fmla="*/ 280 h 813"/>
                <a:gd name="T16" fmla="*/ 579 w 695"/>
                <a:gd name="T17" fmla="*/ 204 h 813"/>
                <a:gd name="T18" fmla="*/ 515 w 695"/>
                <a:gd name="T19" fmla="*/ 136 h 813"/>
                <a:gd name="T20" fmla="*/ 444 w 695"/>
                <a:gd name="T21" fmla="*/ 84 h 813"/>
                <a:gd name="T22" fmla="*/ 360 w 695"/>
                <a:gd name="T23" fmla="*/ 40 h 813"/>
                <a:gd name="T24" fmla="*/ 272 w 695"/>
                <a:gd name="T25" fmla="*/ 12 h 813"/>
                <a:gd name="T26" fmla="*/ 184 w 695"/>
                <a:gd name="T27" fmla="*/ 0 h 813"/>
                <a:gd name="T28" fmla="*/ 92 w 695"/>
                <a:gd name="T29" fmla="*/ 0 h 813"/>
                <a:gd name="T30" fmla="*/ 0 w 695"/>
                <a:gd name="T31" fmla="*/ 20 h 813"/>
                <a:gd name="T32" fmla="*/ 0 w 695"/>
                <a:gd name="T33" fmla="*/ 24 h 813"/>
                <a:gd name="T34" fmla="*/ 0 w 695"/>
                <a:gd name="T35" fmla="*/ 433 h 813"/>
                <a:gd name="T36" fmla="*/ 56 w 695"/>
                <a:gd name="T37" fmla="*/ 433 h 813"/>
                <a:gd name="T38" fmla="*/ 112 w 695"/>
                <a:gd name="T39" fmla="*/ 449 h 813"/>
                <a:gd name="T40" fmla="*/ 160 w 695"/>
                <a:gd name="T41" fmla="*/ 477 h 813"/>
                <a:gd name="T42" fmla="*/ 200 w 695"/>
                <a:gd name="T43" fmla="*/ 513 h 813"/>
                <a:gd name="T44" fmla="*/ 228 w 695"/>
                <a:gd name="T45" fmla="*/ 557 h 813"/>
                <a:gd name="T46" fmla="*/ 244 w 695"/>
                <a:gd name="T47" fmla="*/ 609 h 813"/>
                <a:gd name="T48" fmla="*/ 248 w 695"/>
                <a:gd name="T49" fmla="*/ 669 h 813"/>
                <a:gd name="T50" fmla="*/ 236 w 695"/>
                <a:gd name="T51" fmla="*/ 725 h 8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5"/>
                <a:gd name="T79" fmla="*/ 0 h 813"/>
                <a:gd name="T80" fmla="*/ 695 w 695"/>
                <a:gd name="T81" fmla="*/ 813 h 8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5" h="813">
                  <a:moveTo>
                    <a:pt x="236" y="725"/>
                  </a:moveTo>
                  <a:lnTo>
                    <a:pt x="627" y="813"/>
                  </a:lnTo>
                  <a:lnTo>
                    <a:pt x="667" y="729"/>
                  </a:lnTo>
                  <a:lnTo>
                    <a:pt x="691" y="637"/>
                  </a:lnTo>
                  <a:lnTo>
                    <a:pt x="695" y="545"/>
                  </a:lnTo>
                  <a:lnTo>
                    <a:pt x="691" y="457"/>
                  </a:lnTo>
                  <a:lnTo>
                    <a:pt x="667" y="364"/>
                  </a:lnTo>
                  <a:lnTo>
                    <a:pt x="631" y="280"/>
                  </a:lnTo>
                  <a:lnTo>
                    <a:pt x="579" y="204"/>
                  </a:lnTo>
                  <a:lnTo>
                    <a:pt x="515" y="136"/>
                  </a:lnTo>
                  <a:lnTo>
                    <a:pt x="444" y="84"/>
                  </a:lnTo>
                  <a:lnTo>
                    <a:pt x="360" y="40"/>
                  </a:lnTo>
                  <a:lnTo>
                    <a:pt x="272" y="12"/>
                  </a:lnTo>
                  <a:lnTo>
                    <a:pt x="184" y="0"/>
                  </a:lnTo>
                  <a:lnTo>
                    <a:pt x="92" y="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433"/>
                  </a:lnTo>
                  <a:lnTo>
                    <a:pt x="56" y="433"/>
                  </a:lnTo>
                  <a:lnTo>
                    <a:pt x="112" y="449"/>
                  </a:lnTo>
                  <a:lnTo>
                    <a:pt x="160" y="477"/>
                  </a:lnTo>
                  <a:lnTo>
                    <a:pt x="200" y="513"/>
                  </a:lnTo>
                  <a:lnTo>
                    <a:pt x="228" y="557"/>
                  </a:lnTo>
                  <a:lnTo>
                    <a:pt x="244" y="609"/>
                  </a:lnTo>
                  <a:lnTo>
                    <a:pt x="248" y="669"/>
                  </a:lnTo>
                  <a:lnTo>
                    <a:pt x="236" y="725"/>
                  </a:lnTo>
                  <a:close/>
                </a:path>
              </a:pathLst>
            </a:custGeom>
            <a:solidFill>
              <a:srgbClr val="FFFF0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6257" y="2809"/>
              <a:ext cx="252" cy="296"/>
            </a:xfrm>
            <a:custGeom>
              <a:avLst/>
              <a:gdLst>
                <a:gd name="T0" fmla="*/ 0 w 252"/>
                <a:gd name="T1" fmla="*/ 0 h 296"/>
                <a:gd name="T2" fmla="*/ 0 w 252"/>
                <a:gd name="T3" fmla="*/ 236 h 296"/>
                <a:gd name="T4" fmla="*/ 252 w 252"/>
                <a:gd name="T5" fmla="*/ 296 h 296"/>
                <a:gd name="T6" fmla="*/ 0 60000 65536"/>
                <a:gd name="T7" fmla="*/ 0 60000 65536"/>
                <a:gd name="T8" fmla="*/ 0 60000 65536"/>
                <a:gd name="T9" fmla="*/ 0 w 252"/>
                <a:gd name="T10" fmla="*/ 0 h 296"/>
                <a:gd name="T11" fmla="*/ 252 w 252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296">
                  <a:moveTo>
                    <a:pt x="0" y="0"/>
                  </a:moveTo>
                  <a:lnTo>
                    <a:pt x="0" y="236"/>
                  </a:lnTo>
                  <a:lnTo>
                    <a:pt x="252" y="296"/>
                  </a:lnTo>
                </a:path>
              </a:pathLst>
            </a:custGeom>
            <a:noFill/>
            <a:ln w="254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" name="Line 28"/>
            <p:cNvSpPr>
              <a:spLocks noChangeShapeType="1"/>
            </p:cNvSpPr>
            <p:nvPr/>
          </p:nvSpPr>
          <p:spPr bwMode="auto">
            <a:xfrm flipH="1">
              <a:off x="3804" y="3562"/>
              <a:ext cx="1206" cy="476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" name="Line 29"/>
            <p:cNvSpPr>
              <a:spLocks noChangeShapeType="1"/>
            </p:cNvSpPr>
            <p:nvPr/>
          </p:nvSpPr>
          <p:spPr bwMode="auto">
            <a:xfrm flipH="1">
              <a:off x="8147" y="2055"/>
              <a:ext cx="396" cy="181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6" name="Freeform 30"/>
            <p:cNvSpPr>
              <a:spLocks/>
            </p:cNvSpPr>
            <p:nvPr/>
          </p:nvSpPr>
          <p:spPr bwMode="auto">
            <a:xfrm>
              <a:off x="8495" y="2019"/>
              <a:ext cx="124" cy="101"/>
            </a:xfrm>
            <a:custGeom>
              <a:avLst/>
              <a:gdLst>
                <a:gd name="T0" fmla="*/ 124 w 124"/>
                <a:gd name="T1" fmla="*/ 4 h 101"/>
                <a:gd name="T2" fmla="*/ 48 w 124"/>
                <a:gd name="T3" fmla="*/ 101 h 101"/>
                <a:gd name="T4" fmla="*/ 48 w 124"/>
                <a:gd name="T5" fmla="*/ 93 h 101"/>
                <a:gd name="T6" fmla="*/ 48 w 124"/>
                <a:gd name="T7" fmla="*/ 84 h 101"/>
                <a:gd name="T8" fmla="*/ 44 w 124"/>
                <a:gd name="T9" fmla="*/ 76 h 101"/>
                <a:gd name="T10" fmla="*/ 44 w 124"/>
                <a:gd name="T11" fmla="*/ 68 h 101"/>
                <a:gd name="T12" fmla="*/ 40 w 124"/>
                <a:gd name="T13" fmla="*/ 60 h 101"/>
                <a:gd name="T14" fmla="*/ 40 w 124"/>
                <a:gd name="T15" fmla="*/ 52 h 101"/>
                <a:gd name="T16" fmla="*/ 36 w 124"/>
                <a:gd name="T17" fmla="*/ 44 h 101"/>
                <a:gd name="T18" fmla="*/ 32 w 124"/>
                <a:gd name="T19" fmla="*/ 36 h 101"/>
                <a:gd name="T20" fmla="*/ 28 w 124"/>
                <a:gd name="T21" fmla="*/ 28 h 101"/>
                <a:gd name="T22" fmla="*/ 24 w 124"/>
                <a:gd name="T23" fmla="*/ 20 h 101"/>
                <a:gd name="T24" fmla="*/ 20 w 124"/>
                <a:gd name="T25" fmla="*/ 16 h 101"/>
                <a:gd name="T26" fmla="*/ 12 w 124"/>
                <a:gd name="T27" fmla="*/ 8 h 101"/>
                <a:gd name="T28" fmla="*/ 8 w 124"/>
                <a:gd name="T29" fmla="*/ 4 h 101"/>
                <a:gd name="T30" fmla="*/ 0 w 124"/>
                <a:gd name="T31" fmla="*/ 0 h 101"/>
                <a:gd name="T32" fmla="*/ 124 w 124"/>
                <a:gd name="T33" fmla="*/ 4 h 1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4"/>
                <a:gd name="T52" fmla="*/ 0 h 101"/>
                <a:gd name="T53" fmla="*/ 124 w 124"/>
                <a:gd name="T54" fmla="*/ 101 h 1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4" h="101">
                  <a:moveTo>
                    <a:pt x="124" y="4"/>
                  </a:moveTo>
                  <a:lnTo>
                    <a:pt x="48" y="101"/>
                  </a:lnTo>
                  <a:lnTo>
                    <a:pt x="48" y="93"/>
                  </a:lnTo>
                  <a:lnTo>
                    <a:pt x="48" y="84"/>
                  </a:lnTo>
                  <a:lnTo>
                    <a:pt x="44" y="76"/>
                  </a:lnTo>
                  <a:lnTo>
                    <a:pt x="44" y="68"/>
                  </a:lnTo>
                  <a:lnTo>
                    <a:pt x="40" y="60"/>
                  </a:lnTo>
                  <a:lnTo>
                    <a:pt x="40" y="52"/>
                  </a:lnTo>
                  <a:lnTo>
                    <a:pt x="36" y="44"/>
                  </a:lnTo>
                  <a:lnTo>
                    <a:pt x="32" y="36"/>
                  </a:lnTo>
                  <a:lnTo>
                    <a:pt x="28" y="28"/>
                  </a:lnTo>
                  <a:lnTo>
                    <a:pt x="24" y="20"/>
                  </a:lnTo>
                  <a:lnTo>
                    <a:pt x="20" y="16"/>
                  </a:lnTo>
                  <a:lnTo>
                    <a:pt x="12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7" name="Freeform 31"/>
            <p:cNvSpPr>
              <a:spLocks/>
            </p:cNvSpPr>
            <p:nvPr/>
          </p:nvSpPr>
          <p:spPr bwMode="auto">
            <a:xfrm>
              <a:off x="6257" y="2809"/>
              <a:ext cx="248" cy="292"/>
            </a:xfrm>
            <a:custGeom>
              <a:avLst/>
              <a:gdLst>
                <a:gd name="T0" fmla="*/ 0 w 248"/>
                <a:gd name="T1" fmla="*/ 0 h 292"/>
                <a:gd name="T2" fmla="*/ 56 w 248"/>
                <a:gd name="T3" fmla="*/ 0 h 292"/>
                <a:gd name="T4" fmla="*/ 108 w 248"/>
                <a:gd name="T5" fmla="*/ 16 h 292"/>
                <a:gd name="T6" fmla="*/ 156 w 248"/>
                <a:gd name="T7" fmla="*/ 44 h 292"/>
                <a:gd name="T8" fmla="*/ 200 w 248"/>
                <a:gd name="T9" fmla="*/ 80 h 292"/>
                <a:gd name="T10" fmla="*/ 228 w 248"/>
                <a:gd name="T11" fmla="*/ 128 h 292"/>
                <a:gd name="T12" fmla="*/ 244 w 248"/>
                <a:gd name="T13" fmla="*/ 180 h 292"/>
                <a:gd name="T14" fmla="*/ 248 w 248"/>
                <a:gd name="T15" fmla="*/ 236 h 292"/>
                <a:gd name="T16" fmla="*/ 236 w 248"/>
                <a:gd name="T17" fmla="*/ 292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8"/>
                <a:gd name="T28" fmla="*/ 0 h 292"/>
                <a:gd name="T29" fmla="*/ 248 w 248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8" h="292">
                  <a:moveTo>
                    <a:pt x="0" y="0"/>
                  </a:moveTo>
                  <a:lnTo>
                    <a:pt x="56" y="0"/>
                  </a:lnTo>
                  <a:lnTo>
                    <a:pt x="108" y="16"/>
                  </a:lnTo>
                  <a:lnTo>
                    <a:pt x="156" y="44"/>
                  </a:lnTo>
                  <a:lnTo>
                    <a:pt x="200" y="80"/>
                  </a:lnTo>
                  <a:lnTo>
                    <a:pt x="228" y="128"/>
                  </a:lnTo>
                  <a:lnTo>
                    <a:pt x="244" y="180"/>
                  </a:lnTo>
                  <a:lnTo>
                    <a:pt x="248" y="236"/>
                  </a:lnTo>
                  <a:lnTo>
                    <a:pt x="236" y="292"/>
                  </a:lnTo>
                </a:path>
              </a:pathLst>
            </a:custGeom>
            <a:no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 flipV="1">
              <a:off x="5010" y="2809"/>
              <a:ext cx="1247" cy="472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9" name="Line 33"/>
            <p:cNvSpPr>
              <a:spLocks noChangeShapeType="1"/>
            </p:cNvSpPr>
            <p:nvPr/>
          </p:nvSpPr>
          <p:spPr bwMode="auto">
            <a:xfrm flipV="1">
              <a:off x="5290" y="3101"/>
              <a:ext cx="1203" cy="525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0" name="Line 42"/>
            <p:cNvSpPr>
              <a:spLocks noChangeShapeType="1"/>
            </p:cNvSpPr>
            <p:nvPr/>
          </p:nvSpPr>
          <p:spPr bwMode="auto">
            <a:xfrm flipV="1">
              <a:off x="5006" y="2400"/>
              <a:ext cx="1251" cy="425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" name="Freeform 43"/>
            <p:cNvSpPr>
              <a:spLocks/>
            </p:cNvSpPr>
            <p:nvPr/>
          </p:nvSpPr>
          <p:spPr bwMode="auto">
            <a:xfrm>
              <a:off x="5730" y="2372"/>
              <a:ext cx="1222" cy="1354"/>
            </a:xfrm>
            <a:custGeom>
              <a:avLst/>
              <a:gdLst>
                <a:gd name="T0" fmla="*/ 0 w 1222"/>
                <a:gd name="T1" fmla="*/ 1354 h 1354"/>
                <a:gd name="T2" fmla="*/ 1146 w 1222"/>
                <a:gd name="T3" fmla="*/ 813 h 1354"/>
                <a:gd name="T4" fmla="*/ 1186 w 1222"/>
                <a:gd name="T5" fmla="*/ 729 h 1354"/>
                <a:gd name="T6" fmla="*/ 1210 w 1222"/>
                <a:gd name="T7" fmla="*/ 641 h 1354"/>
                <a:gd name="T8" fmla="*/ 1222 w 1222"/>
                <a:gd name="T9" fmla="*/ 549 h 1354"/>
                <a:gd name="T10" fmla="*/ 1214 w 1222"/>
                <a:gd name="T11" fmla="*/ 457 h 1354"/>
                <a:gd name="T12" fmla="*/ 1194 w 1222"/>
                <a:gd name="T13" fmla="*/ 368 h 1354"/>
                <a:gd name="T14" fmla="*/ 1154 w 1222"/>
                <a:gd name="T15" fmla="*/ 284 h 1354"/>
                <a:gd name="T16" fmla="*/ 1106 w 1222"/>
                <a:gd name="T17" fmla="*/ 204 h 1354"/>
                <a:gd name="T18" fmla="*/ 1042 w 1222"/>
                <a:gd name="T19" fmla="*/ 140 h 1354"/>
                <a:gd name="T20" fmla="*/ 967 w 1222"/>
                <a:gd name="T21" fmla="*/ 84 h 1354"/>
                <a:gd name="T22" fmla="*/ 887 w 1222"/>
                <a:gd name="T23" fmla="*/ 40 h 1354"/>
                <a:gd name="T24" fmla="*/ 799 w 1222"/>
                <a:gd name="T25" fmla="*/ 12 h 1354"/>
                <a:gd name="T26" fmla="*/ 707 w 1222"/>
                <a:gd name="T27" fmla="*/ 0 h 1354"/>
                <a:gd name="T28" fmla="*/ 615 w 1222"/>
                <a:gd name="T29" fmla="*/ 4 h 1354"/>
                <a:gd name="T30" fmla="*/ 527 w 1222"/>
                <a:gd name="T31" fmla="*/ 24 h 1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22"/>
                <a:gd name="T49" fmla="*/ 0 h 1354"/>
                <a:gd name="T50" fmla="*/ 1222 w 1222"/>
                <a:gd name="T51" fmla="*/ 1354 h 1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22" h="1354">
                  <a:moveTo>
                    <a:pt x="0" y="1354"/>
                  </a:moveTo>
                  <a:lnTo>
                    <a:pt x="1146" y="813"/>
                  </a:lnTo>
                  <a:lnTo>
                    <a:pt x="1186" y="729"/>
                  </a:lnTo>
                  <a:lnTo>
                    <a:pt x="1210" y="641"/>
                  </a:lnTo>
                  <a:lnTo>
                    <a:pt x="1222" y="549"/>
                  </a:lnTo>
                  <a:lnTo>
                    <a:pt x="1214" y="457"/>
                  </a:lnTo>
                  <a:lnTo>
                    <a:pt x="1194" y="368"/>
                  </a:lnTo>
                  <a:lnTo>
                    <a:pt x="1154" y="284"/>
                  </a:lnTo>
                  <a:lnTo>
                    <a:pt x="1106" y="204"/>
                  </a:lnTo>
                  <a:lnTo>
                    <a:pt x="1042" y="140"/>
                  </a:lnTo>
                  <a:lnTo>
                    <a:pt x="967" y="84"/>
                  </a:lnTo>
                  <a:lnTo>
                    <a:pt x="887" y="40"/>
                  </a:lnTo>
                  <a:lnTo>
                    <a:pt x="799" y="12"/>
                  </a:lnTo>
                  <a:lnTo>
                    <a:pt x="707" y="0"/>
                  </a:lnTo>
                  <a:lnTo>
                    <a:pt x="615" y="4"/>
                  </a:lnTo>
                  <a:lnTo>
                    <a:pt x="527" y="24"/>
                  </a:lnTo>
                </a:path>
              </a:pathLst>
            </a:custGeom>
            <a:no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2" name="Line 44"/>
            <p:cNvSpPr>
              <a:spLocks noChangeShapeType="1"/>
            </p:cNvSpPr>
            <p:nvPr/>
          </p:nvSpPr>
          <p:spPr bwMode="auto">
            <a:xfrm flipH="1" flipV="1">
              <a:off x="5006" y="2837"/>
              <a:ext cx="4" cy="725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389608" y="2609882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152D54"/>
                </a:solidFill>
              </a:rPr>
              <a:t>drive beam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65469" y="3031386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152D54"/>
                </a:solidFill>
              </a:rPr>
              <a:t>main beam</a:t>
            </a:r>
          </a:p>
        </p:txBody>
      </p:sp>
      <p:cxnSp>
        <p:nvCxnSpPr>
          <p:cNvPr id="56" name="Straight Connector 55"/>
          <p:cNvCxnSpPr>
            <a:endCxn id="54" idx="1"/>
          </p:cNvCxnSpPr>
          <p:nvPr/>
        </p:nvCxnSpPr>
        <p:spPr>
          <a:xfrm>
            <a:off x="2091090" y="2303847"/>
            <a:ext cx="298518" cy="456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0"/>
            <a:endCxn id="55" idx="1"/>
          </p:cNvCxnSpPr>
          <p:nvPr/>
        </p:nvCxnSpPr>
        <p:spPr>
          <a:xfrm>
            <a:off x="1834585" y="2381445"/>
            <a:ext cx="130885" cy="7999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465350" y="441434"/>
            <a:ext cx="8495769" cy="374786"/>
          </a:xfrm>
        </p:spPr>
        <p:txBody>
          <a:bodyPr/>
          <a:lstStyle/>
          <a:p>
            <a:r>
              <a:rPr lang="en-US" dirty="0"/>
              <a:t>Two Types of Structure Wakefield Acceleration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CCB98-626C-88D2-54CC-3230CDE25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849" y="1753472"/>
            <a:ext cx="2566072" cy="2184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FE181-9ED9-96F4-DB9C-7A94A26D0E02}"/>
              </a:ext>
            </a:extLst>
          </p:cNvPr>
          <p:cNvSpPr txBox="1"/>
          <p:nvPr/>
        </p:nvSpPr>
        <p:spPr>
          <a:xfrm>
            <a:off x="4802043" y="1322495"/>
            <a:ext cx="41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Two Beam Acceleration*</a:t>
            </a:r>
          </a:p>
        </p:txBody>
      </p:sp>
      <p:sp>
        <p:nvSpPr>
          <p:cNvPr id="6" name="Rounded Rectangle 45">
            <a:extLst>
              <a:ext uri="{FF2B5EF4-FFF2-40B4-BE49-F238E27FC236}">
                <a16:creationId xmlns:a16="http://schemas.microsoft.com/office/drawing/2014/main" id="{084DD349-7590-7C49-AFF0-F503A08E302F}"/>
              </a:ext>
            </a:extLst>
          </p:cNvPr>
          <p:cNvSpPr/>
          <p:nvPr/>
        </p:nvSpPr>
        <p:spPr bwMode="auto">
          <a:xfrm>
            <a:off x="4783481" y="1227838"/>
            <a:ext cx="4208809" cy="3088975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25D22E13-311C-5442-02B7-B91BB295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49887" y="3482208"/>
            <a:ext cx="2911804" cy="64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426F0-DD7F-B944-88DC-2CC4C4904DBD}"/>
              </a:ext>
            </a:extLst>
          </p:cNvPr>
          <p:cNvSpPr txBox="1"/>
          <p:nvPr/>
        </p:nvSpPr>
        <p:spPr>
          <a:xfrm>
            <a:off x="393183" y="1373611"/>
            <a:ext cx="41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Collinear Wakefield Acceleration</a:t>
            </a: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FC17D362-5A46-C75C-0EEC-A9091734F0B7}"/>
              </a:ext>
            </a:extLst>
          </p:cNvPr>
          <p:cNvSpPr/>
          <p:nvPr/>
        </p:nvSpPr>
        <p:spPr bwMode="auto">
          <a:xfrm>
            <a:off x="297713" y="1278953"/>
            <a:ext cx="4285717" cy="303785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4FB409B-2BBD-C8B4-1B0E-00D69D48FDA3}"/>
              </a:ext>
            </a:extLst>
          </p:cNvPr>
          <p:cNvSpPr txBox="1"/>
          <p:nvPr/>
        </p:nvSpPr>
        <p:spPr>
          <a:xfrm>
            <a:off x="4572001" y="4487162"/>
            <a:ext cx="4438852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*Plenary: Session 4</a:t>
            </a:r>
            <a:r>
              <a:rPr lang="en-US" sz="1400" u="sng" dirty="0">
                <a:solidFill>
                  <a:srgbClr val="FF0000"/>
                </a:solidFill>
              </a:rPr>
              <a:t>, Tuesday 10:30AM. Xueying Lu</a:t>
            </a:r>
            <a:r>
              <a:rPr lang="en-US" sz="1400" dirty="0">
                <a:solidFill>
                  <a:srgbClr val="FF0000"/>
                </a:solidFill>
              </a:rPr>
              <a:t>, Breakdown insensitive acceleration regime in structure </a:t>
            </a:r>
            <a:r>
              <a:rPr lang="en-US" sz="1400" dirty="0" err="1">
                <a:solidFill>
                  <a:srgbClr val="FF0000"/>
                </a:solidFill>
              </a:rPr>
              <a:t>wakefield</a:t>
            </a:r>
            <a:r>
              <a:rPr lang="en-US" sz="1400" dirty="0">
                <a:solidFill>
                  <a:srgbClr val="FF0000"/>
                </a:solidFill>
              </a:rPr>
              <a:t> acceleration</a:t>
            </a:r>
          </a:p>
        </p:txBody>
      </p:sp>
      <p:sp>
        <p:nvSpPr>
          <p:cNvPr id="63" name="Rounded Rectangle 26">
            <a:extLst>
              <a:ext uri="{FF2B5EF4-FFF2-40B4-BE49-F238E27FC236}">
                <a16:creationId xmlns:a16="http://schemas.microsoft.com/office/drawing/2014/main" id="{15EE32B6-CFCB-9D79-CDDD-85580998AC29}"/>
              </a:ext>
            </a:extLst>
          </p:cNvPr>
          <p:cNvSpPr/>
          <p:nvPr/>
        </p:nvSpPr>
        <p:spPr>
          <a:xfrm>
            <a:off x="6776746" y="335736"/>
            <a:ext cx="2210051" cy="531525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Advanced Accelerator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373D39-CAE8-7390-56D5-02D84DA9EB1C}"/>
              </a:ext>
            </a:extLst>
          </p:cNvPr>
          <p:cNvSpPr txBox="1"/>
          <p:nvPr/>
        </p:nvSpPr>
        <p:spPr>
          <a:xfrm>
            <a:off x="7289300" y="-143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ADBC9-1BBA-35C8-2EE1-F6972A84F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6" y="1"/>
            <a:ext cx="7619914" cy="406846"/>
          </a:xfrm>
        </p:spPr>
        <p:txBody>
          <a:bodyPr/>
          <a:lstStyle/>
          <a:p>
            <a:r>
              <a:rPr lang="en-US" sz="2400" dirty="0"/>
              <a:t>Novel accelerator research</a:t>
            </a:r>
            <a:endParaRPr lang="en-US" sz="2100" dirty="0"/>
          </a:p>
        </p:txBody>
      </p: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465350" y="441434"/>
            <a:ext cx="8495769" cy="374786"/>
          </a:xfrm>
        </p:spPr>
        <p:txBody>
          <a:bodyPr/>
          <a:lstStyle/>
          <a:p>
            <a:r>
              <a:rPr lang="en-US" dirty="0"/>
              <a:t>Two Beam Acceleration in the short-pulse regime</a:t>
            </a:r>
          </a:p>
        </p:txBody>
      </p:sp>
      <p:sp>
        <p:nvSpPr>
          <p:cNvPr id="63" name="Rounded Rectangle 26">
            <a:extLst>
              <a:ext uri="{FF2B5EF4-FFF2-40B4-BE49-F238E27FC236}">
                <a16:creationId xmlns:a16="http://schemas.microsoft.com/office/drawing/2014/main" id="{15EE32B6-CFCB-9D79-CDDD-85580998AC29}"/>
              </a:ext>
            </a:extLst>
          </p:cNvPr>
          <p:cNvSpPr/>
          <p:nvPr/>
        </p:nvSpPr>
        <p:spPr>
          <a:xfrm>
            <a:off x="6776746" y="335736"/>
            <a:ext cx="2210051" cy="531525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Advanced Accelerator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373D39-CAE8-7390-56D5-02D84DA9EB1C}"/>
              </a:ext>
            </a:extLst>
          </p:cNvPr>
          <p:cNvSpPr txBox="1"/>
          <p:nvPr/>
        </p:nvSpPr>
        <p:spPr>
          <a:xfrm>
            <a:off x="7289300" y="-143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1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4BB4809-64D4-587F-57A7-E0F76C681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74" y="1271247"/>
            <a:ext cx="3057525" cy="199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ED828-CED2-4849-13EB-72D3998C3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9" y="1476098"/>
            <a:ext cx="1614534" cy="1374141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6808042A-8E4F-8EBE-8828-EA94DE8D756F}"/>
              </a:ext>
            </a:extLst>
          </p:cNvPr>
          <p:cNvSpPr txBox="1"/>
          <p:nvPr/>
        </p:nvSpPr>
        <p:spPr>
          <a:xfrm>
            <a:off x="6301946" y="1070375"/>
            <a:ext cx="2531963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47484A"/>
                </a:solidFill>
              </a:rPr>
              <a:t>Acceleration Gradient</a:t>
            </a:r>
            <a:endParaRPr lang="en-US" sz="2000" b="1" dirty="0"/>
          </a:p>
        </p:txBody>
      </p:sp>
      <p:sp>
        <p:nvSpPr>
          <p:cNvPr id="37" name="직사각형 127">
            <a:extLst>
              <a:ext uri="{FF2B5EF4-FFF2-40B4-BE49-F238E27FC236}">
                <a16:creationId xmlns:a16="http://schemas.microsoft.com/office/drawing/2014/main" id="{9727915A-DECC-621B-33EA-E4CD2E3116EC}"/>
              </a:ext>
            </a:extLst>
          </p:cNvPr>
          <p:cNvSpPr/>
          <p:nvPr/>
        </p:nvSpPr>
        <p:spPr>
          <a:xfrm>
            <a:off x="439672" y="724271"/>
            <a:ext cx="4551766" cy="28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60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ko-KR" sz="105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gradient acceleration with novel structures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326F45B-5F6F-A66C-BA8D-20DD86B2942F}"/>
              </a:ext>
            </a:extLst>
          </p:cNvPr>
          <p:cNvSpPr/>
          <p:nvPr/>
        </p:nvSpPr>
        <p:spPr>
          <a:xfrm>
            <a:off x="1071951" y="1431145"/>
            <a:ext cx="950456" cy="542966"/>
          </a:xfrm>
          <a:prstGeom prst="round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36B8A8-C3ED-28DB-F8BD-F93C3285FC9A}"/>
              </a:ext>
            </a:extLst>
          </p:cNvPr>
          <p:cNvSpPr txBox="1"/>
          <p:nvPr/>
        </p:nvSpPr>
        <p:spPr>
          <a:xfrm>
            <a:off x="878917" y="1106351"/>
            <a:ext cx="1614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Accelerator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76C533-7644-C946-5C55-484E4B87ED12}"/>
              </a:ext>
            </a:extLst>
          </p:cNvPr>
          <p:cNvSpPr txBox="1"/>
          <p:nvPr/>
        </p:nvSpPr>
        <p:spPr>
          <a:xfrm>
            <a:off x="6236043" y="1469548"/>
            <a:ext cx="29772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lvl="1" indent="-1127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300 MV/m single-cell metallic </a:t>
            </a:r>
          </a:p>
          <a:p>
            <a:pPr marL="115888" lvl="1" indent="-112713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115888" lvl="1" indent="-1127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400 MV/m RF gun</a:t>
            </a:r>
          </a:p>
          <a:p>
            <a:pPr marL="115888" lvl="1" indent="-112713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115888" lvl="1" indent="-1127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100 MV/m Dielectric Disk Accelerator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C3FE7E-4817-2185-722D-8F53D2E1EA47}"/>
              </a:ext>
            </a:extLst>
          </p:cNvPr>
          <p:cNvGrpSpPr/>
          <p:nvPr/>
        </p:nvGrpSpPr>
        <p:grpSpPr>
          <a:xfrm>
            <a:off x="2022407" y="1702628"/>
            <a:ext cx="7103472" cy="3273935"/>
            <a:chOff x="2022407" y="1702628"/>
            <a:chExt cx="7103472" cy="327393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DE66A9-0F0F-4C45-930A-58CD4CBB6C43}"/>
                </a:ext>
              </a:extLst>
            </p:cNvPr>
            <p:cNvCxnSpPr>
              <a:cxnSpLocks/>
              <a:stCxn id="40" idx="3"/>
              <a:endCxn id="33" idx="1"/>
            </p:cNvCxnSpPr>
            <p:nvPr/>
          </p:nvCxnSpPr>
          <p:spPr>
            <a:xfrm>
              <a:off x="2022407" y="1702628"/>
              <a:ext cx="2531903" cy="1841756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4E72E2-6FED-6740-8801-2A69F2B6D6D4}"/>
                </a:ext>
              </a:extLst>
            </p:cNvPr>
            <p:cNvGrpSpPr/>
            <p:nvPr/>
          </p:nvGrpSpPr>
          <p:grpSpPr>
            <a:xfrm>
              <a:off x="4554310" y="3394343"/>
              <a:ext cx="2024272" cy="1462732"/>
              <a:chOff x="2106681" y="3417007"/>
              <a:chExt cx="2024272" cy="146273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8A1ECB3-045E-23E5-FAC7-2C34B520C284}"/>
                  </a:ext>
                </a:extLst>
              </p:cNvPr>
              <p:cNvSpPr/>
              <p:nvPr/>
            </p:nvSpPr>
            <p:spPr>
              <a:xfrm>
                <a:off x="2106681" y="3417007"/>
                <a:ext cx="202427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5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Dielectric disk accelerator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F8BED0C-E328-C4E2-2E98-0B229BD638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9659" y="3737796"/>
                <a:ext cx="1618316" cy="114194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DC1068-D3E4-BDC3-F177-BA2E2F2A5A45}"/>
                </a:ext>
              </a:extLst>
            </p:cNvPr>
            <p:cNvSpPr txBox="1"/>
            <p:nvPr/>
          </p:nvSpPr>
          <p:spPr>
            <a:xfrm>
              <a:off x="6530244" y="3466088"/>
              <a:ext cx="2595635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u="sng" dirty="0">
                  <a:solidFill>
                    <a:srgbClr val="FF0000"/>
                  </a:solidFill>
                </a:rPr>
                <a:t>WG3 Monday 4PM, Ben Freemire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High Power Test Results of X-Band Dielectric Disk Accelerating Structures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2B5087-FC1B-853D-BA88-3691D157C5F1}"/>
                </a:ext>
              </a:extLst>
            </p:cNvPr>
            <p:cNvSpPr txBox="1"/>
            <p:nvPr/>
          </p:nvSpPr>
          <p:spPr>
            <a:xfrm>
              <a:off x="6530245" y="4207122"/>
              <a:ext cx="252857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u="sng" dirty="0">
                  <a:solidFill>
                    <a:srgbClr val="FF0000"/>
                  </a:solidFill>
                </a:rPr>
                <a:t>WG3 Monday 4PM, Sarah Weatherly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Simulation Results of a Clamped Multicell Dielectric Disk Accelerating Structure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839AD12-CDF9-F73C-88DC-193B12892FDC}"/>
              </a:ext>
            </a:extLst>
          </p:cNvPr>
          <p:cNvSpPr txBox="1"/>
          <p:nvPr/>
        </p:nvSpPr>
        <p:spPr>
          <a:xfrm rot="2298135">
            <a:off x="2199905" y="179006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1F95E08-0CB2-F54E-4D27-FA4B94678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315468" y="5394758"/>
            <a:ext cx="457200" cy="15240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37D2F7-D09E-0F24-04CA-950C8CE470B8}"/>
              </a:ext>
            </a:extLst>
          </p:cNvPr>
          <p:cNvGrpSpPr/>
          <p:nvPr/>
        </p:nvGrpSpPr>
        <p:grpSpPr>
          <a:xfrm>
            <a:off x="2022407" y="1702628"/>
            <a:ext cx="3383145" cy="3941403"/>
            <a:chOff x="2022407" y="1702628"/>
            <a:chExt cx="3383145" cy="394140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B6C7CC8-1381-34A7-A61C-E54F916A1027}"/>
                </a:ext>
              </a:extLst>
            </p:cNvPr>
            <p:cNvCxnSpPr>
              <a:cxnSpLocks/>
              <a:stCxn id="40" idx="3"/>
              <a:endCxn id="21" idx="0"/>
            </p:cNvCxnSpPr>
            <p:nvPr/>
          </p:nvCxnSpPr>
          <p:spPr>
            <a:xfrm>
              <a:off x="2022407" y="1702628"/>
              <a:ext cx="1483690" cy="1660145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8DD8A-4F70-BC89-7B1F-775762C4CF5B}"/>
                </a:ext>
              </a:extLst>
            </p:cNvPr>
            <p:cNvSpPr txBox="1"/>
            <p:nvPr/>
          </p:nvSpPr>
          <p:spPr>
            <a:xfrm>
              <a:off x="2360203" y="5213144"/>
              <a:ext cx="304534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u="sng" dirty="0">
                  <a:solidFill>
                    <a:srgbClr val="FF0000"/>
                  </a:solidFill>
                </a:rPr>
                <a:t>WG3 Monday 4:30PM, Chunguang Jing </a:t>
              </a:r>
              <a:r>
                <a:rPr lang="en-US" sz="1100" dirty="0">
                  <a:solidFill>
                    <a:srgbClr val="FF0000"/>
                  </a:solidFill>
                </a:rPr>
                <a:t>Cryogenic Dielectric Accelerating Structures</a:t>
              </a:r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269DBC68-8E39-7DE9-E546-F40DB029C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216" y="3362773"/>
              <a:ext cx="1817762" cy="507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Cryogenic Dielectric Corrugated accelerator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DCA5C5-C80D-B67E-8E98-E85151656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041912" y="3761593"/>
              <a:ext cx="1337586" cy="156551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5BB3E8-A028-ED5E-E4E2-B80F62198CBD}"/>
              </a:ext>
            </a:extLst>
          </p:cNvPr>
          <p:cNvGrpSpPr/>
          <p:nvPr/>
        </p:nvGrpSpPr>
        <p:grpSpPr>
          <a:xfrm>
            <a:off x="170678" y="1702628"/>
            <a:ext cx="2837634" cy="3423423"/>
            <a:chOff x="170678" y="1702628"/>
            <a:chExt cx="2837634" cy="34234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2AA904-3AAA-50FE-6E4E-A07B654C166A}"/>
                </a:ext>
              </a:extLst>
            </p:cNvPr>
            <p:cNvSpPr txBox="1"/>
            <p:nvPr/>
          </p:nvSpPr>
          <p:spPr>
            <a:xfrm>
              <a:off x="191844" y="4525887"/>
              <a:ext cx="281646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/>
              <a:r>
                <a:rPr lang="en-US" sz="1100" u="sng" dirty="0">
                  <a:solidFill>
                    <a:srgbClr val="FF0000"/>
                  </a:solidFill>
                  <a:latin typeface="Arial"/>
                </a:rPr>
                <a:t>WG3: Tuesday, 3:30PM, Chunguang Jing </a:t>
              </a:r>
            </a:p>
            <a:p>
              <a:pPr defTabSz="1097280"/>
              <a:r>
                <a:rPr lang="en-US" sz="1100" dirty="0">
                  <a:solidFill>
                    <a:srgbClr val="FF0000"/>
                  </a:solidFill>
                  <a:latin typeface="Arial"/>
                </a:rPr>
                <a:t>Evaluation of DLC (diamond-like carbon) Coating on </a:t>
              </a:r>
              <a:r>
                <a:rPr lang="en-US" sz="1100" dirty="0" err="1">
                  <a:solidFill>
                    <a:srgbClr val="FF0000"/>
                  </a:solidFill>
                  <a:latin typeface="Arial"/>
                </a:rPr>
                <a:t>Multipactor</a:t>
              </a:r>
              <a:r>
                <a:rPr lang="en-US" sz="1100" dirty="0">
                  <a:solidFill>
                    <a:srgbClr val="FF0000"/>
                  </a:solidFill>
                  <a:latin typeface="Arial"/>
                </a:rPr>
                <a:t> Suppression</a:t>
              </a:r>
            </a:p>
          </p:txBody>
        </p:sp>
        <p:sp>
          <p:nvSpPr>
            <p:cNvPr id="10" name="Text Box 20">
              <a:extLst>
                <a:ext uri="{FF2B5EF4-FFF2-40B4-BE49-F238E27FC236}">
                  <a16:creationId xmlns:a16="http://schemas.microsoft.com/office/drawing/2014/main" id="{0568D232-8172-4B9B-0825-A7662CF37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678" y="3222716"/>
              <a:ext cx="2139134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Multipactor</a:t>
              </a:r>
              <a:r>
                <a:rPr lang="en-US" altLang="en-US" sz="135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 Suppression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2A4793C-1AC0-5DCA-966C-D34CAA8E3892}"/>
                </a:ext>
              </a:extLst>
            </p:cNvPr>
            <p:cNvCxnSpPr>
              <a:cxnSpLocks/>
              <a:stCxn id="40" idx="3"/>
              <a:endCxn id="10" idx="0"/>
            </p:cNvCxnSpPr>
            <p:nvPr/>
          </p:nvCxnSpPr>
          <p:spPr>
            <a:xfrm flipH="1">
              <a:off x="1240245" y="1702628"/>
              <a:ext cx="782162" cy="1520088"/>
            </a:xfrm>
            <a:prstGeom prst="straightConnector1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745243F-8002-0FB1-3F15-D2A7CC4E8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06382" y="2898317"/>
              <a:ext cx="1007067" cy="2327444"/>
            </a:xfrm>
            <a:prstGeom prst="rect">
              <a:avLst/>
            </a:prstGeom>
          </p:spPr>
        </p:pic>
      </p:grpSp>
      <p:sp>
        <p:nvSpPr>
          <p:cNvPr id="23" name="TextShape 25">
            <a:extLst>
              <a:ext uri="{FF2B5EF4-FFF2-40B4-BE49-F238E27FC236}">
                <a16:creationId xmlns:a16="http://schemas.microsoft.com/office/drawing/2014/main" id="{5EC1FD9B-5991-2A5D-9617-0642D7A9B62F}"/>
              </a:ext>
            </a:extLst>
          </p:cNvPr>
          <p:cNvSpPr txBox="1"/>
          <p:nvPr/>
        </p:nvSpPr>
        <p:spPr>
          <a:xfrm rot="21588600">
            <a:off x="6504127" y="2889108"/>
            <a:ext cx="2482245" cy="260185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</a:t>
            </a:r>
            <a:r>
              <a:rPr lang="en-US" sz="1100" spc="-1" dirty="0" err="1">
                <a:solidFill>
                  <a:schemeClr val="accent1"/>
                </a:solidFill>
                <a:latin typeface="Arial"/>
              </a:rPr>
              <a:t>Friemire</a:t>
            </a:r>
            <a:r>
              <a:rPr lang="en-US" sz="1100" spc="-1" dirty="0">
                <a:solidFill>
                  <a:schemeClr val="accent1"/>
                </a:solidFill>
                <a:latin typeface="Arial"/>
              </a:rPr>
              <a:t> et al., submitted to PRAB]</a:t>
            </a:r>
          </a:p>
        </p:txBody>
      </p:sp>
      <p:sp>
        <p:nvSpPr>
          <p:cNvPr id="28" name="TextShape 25">
            <a:extLst>
              <a:ext uri="{FF2B5EF4-FFF2-40B4-BE49-F238E27FC236}">
                <a16:creationId xmlns:a16="http://schemas.microsoft.com/office/drawing/2014/main" id="{20F29969-263F-F070-9FC2-26F682B0483B}"/>
              </a:ext>
            </a:extLst>
          </p:cNvPr>
          <p:cNvSpPr txBox="1"/>
          <p:nvPr/>
        </p:nvSpPr>
        <p:spPr>
          <a:xfrm rot="21588600">
            <a:off x="6504094" y="1705109"/>
            <a:ext cx="2657864" cy="240801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[Shao et al., IPAC22, FROXSP2 (2022)]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BCDF8C-F52E-C41C-D010-8E36E7AE0D97}"/>
              </a:ext>
            </a:extLst>
          </p:cNvPr>
          <p:cNvSpPr txBox="1"/>
          <p:nvPr/>
        </p:nvSpPr>
        <p:spPr>
          <a:xfrm>
            <a:off x="6503702" y="2181017"/>
            <a:ext cx="27516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[Tan, et al., </a:t>
            </a:r>
            <a:r>
              <a:rPr lang="en-US" sz="1100" b="0" i="0" dirty="0">
                <a:solidFill>
                  <a:schemeClr val="accent1"/>
                </a:solidFill>
                <a:effectLst/>
              </a:rPr>
              <a:t>PRAB </a:t>
            </a:r>
            <a:r>
              <a:rPr lang="en-US" sz="1100" b="1" i="0" dirty="0">
                <a:solidFill>
                  <a:schemeClr val="accent1"/>
                </a:solidFill>
                <a:effectLst/>
              </a:rPr>
              <a:t>25</a:t>
            </a:r>
            <a:r>
              <a:rPr lang="en-US" sz="1100" b="0" i="0" dirty="0">
                <a:solidFill>
                  <a:schemeClr val="accent1"/>
                </a:solidFill>
                <a:effectLst/>
              </a:rPr>
              <a:t>, 083402 (2022)]</a:t>
            </a:r>
          </a:p>
        </p:txBody>
      </p:sp>
    </p:spTree>
    <p:extLst>
      <p:ext uri="{BB962C8B-B14F-4D97-AF65-F5344CB8AC3E}">
        <p14:creationId xmlns:p14="http://schemas.microsoft.com/office/powerpoint/2010/main" val="25387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6" y="1"/>
            <a:ext cx="7619914" cy="406846"/>
          </a:xfrm>
        </p:spPr>
        <p:txBody>
          <a:bodyPr/>
          <a:lstStyle/>
          <a:p>
            <a:r>
              <a:rPr lang="en-US" sz="2400" dirty="0"/>
              <a:t>Novel accelerator research</a:t>
            </a:r>
            <a:endParaRPr lang="en-US" sz="2100" dirty="0"/>
          </a:p>
        </p:txBody>
      </p: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465350" y="441434"/>
            <a:ext cx="8495769" cy="374786"/>
          </a:xfrm>
        </p:spPr>
        <p:txBody>
          <a:bodyPr/>
          <a:lstStyle/>
          <a:p>
            <a:r>
              <a:rPr lang="en-US" dirty="0"/>
              <a:t>Two Beam Acceleration in the short-pulse regime</a:t>
            </a:r>
          </a:p>
        </p:txBody>
      </p:sp>
      <p:sp>
        <p:nvSpPr>
          <p:cNvPr id="63" name="Rounded Rectangle 26">
            <a:extLst>
              <a:ext uri="{FF2B5EF4-FFF2-40B4-BE49-F238E27FC236}">
                <a16:creationId xmlns:a16="http://schemas.microsoft.com/office/drawing/2014/main" id="{15EE32B6-CFCB-9D79-CDDD-85580998AC29}"/>
              </a:ext>
            </a:extLst>
          </p:cNvPr>
          <p:cNvSpPr/>
          <p:nvPr/>
        </p:nvSpPr>
        <p:spPr>
          <a:xfrm>
            <a:off x="6776746" y="335736"/>
            <a:ext cx="2210051" cy="531525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Advanced Accelerator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373D39-CAE8-7390-56D5-02D84DA9EB1C}"/>
              </a:ext>
            </a:extLst>
          </p:cNvPr>
          <p:cNvSpPr txBox="1"/>
          <p:nvPr/>
        </p:nvSpPr>
        <p:spPr>
          <a:xfrm>
            <a:off x="7289300" y="-143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1ED828-CED2-4849-13EB-72D3998C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9" y="1816163"/>
            <a:ext cx="1614534" cy="1374141"/>
          </a:xfrm>
          <a:prstGeom prst="rect">
            <a:avLst/>
          </a:prstGeom>
        </p:spPr>
      </p:pic>
      <p:sp>
        <p:nvSpPr>
          <p:cNvPr id="37" name="직사각형 127">
            <a:extLst>
              <a:ext uri="{FF2B5EF4-FFF2-40B4-BE49-F238E27FC236}">
                <a16:creationId xmlns:a16="http://schemas.microsoft.com/office/drawing/2014/main" id="{9727915A-DECC-621B-33EA-E4CD2E3116EC}"/>
              </a:ext>
            </a:extLst>
          </p:cNvPr>
          <p:cNvSpPr/>
          <p:nvPr/>
        </p:nvSpPr>
        <p:spPr>
          <a:xfrm>
            <a:off x="311643" y="776526"/>
            <a:ext cx="5090043" cy="28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60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ko-KR" sz="1050" dirty="0">
                <a:solidFill>
                  <a:srgbClr val="0404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RF generation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326F45B-5F6F-A66C-BA8D-20DD86B2942F}"/>
              </a:ext>
            </a:extLst>
          </p:cNvPr>
          <p:cNvSpPr/>
          <p:nvPr/>
        </p:nvSpPr>
        <p:spPr>
          <a:xfrm>
            <a:off x="344989" y="2647338"/>
            <a:ext cx="1400684" cy="542966"/>
          </a:xfrm>
          <a:prstGeom prst="round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336B8A8-C3ED-28DB-F8BD-F93C3285FC9A}"/>
              </a:ext>
            </a:extLst>
          </p:cNvPr>
          <p:cNvSpPr txBox="1"/>
          <p:nvPr/>
        </p:nvSpPr>
        <p:spPr>
          <a:xfrm>
            <a:off x="645709" y="3190304"/>
            <a:ext cx="857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PETS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FDE66A9-0F0F-4C45-930A-58CD4CBB6C43}"/>
              </a:ext>
            </a:extLst>
          </p:cNvPr>
          <p:cNvCxnSpPr>
            <a:cxnSpLocks/>
            <a:stCxn id="40" idx="3"/>
            <a:endCxn id="16" idx="0"/>
          </p:cNvCxnSpPr>
          <p:nvPr/>
        </p:nvCxnSpPr>
        <p:spPr>
          <a:xfrm>
            <a:off x="1745673" y="2918821"/>
            <a:ext cx="621173" cy="664738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2">
            <a:extLst>
              <a:ext uri="{FF2B5EF4-FFF2-40B4-BE49-F238E27FC236}">
                <a16:creationId xmlns:a16="http://schemas.microsoft.com/office/drawing/2014/main" id="{4D0ACD65-F4F8-CA87-A608-705ACF313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637" y="980915"/>
            <a:ext cx="2843212" cy="2028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5F0963-B896-DD10-ECF7-3EE53AC9F540}"/>
              </a:ext>
            </a:extLst>
          </p:cNvPr>
          <p:cNvSpPr txBox="1"/>
          <p:nvPr/>
        </p:nvSpPr>
        <p:spPr>
          <a:xfrm>
            <a:off x="5688849" y="1827919"/>
            <a:ext cx="3455151" cy="73866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565 MW Metamaterial PETS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520 MW Metallic PETS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813F6-4286-4F81-6BAE-71B14BB1E989}"/>
              </a:ext>
            </a:extLst>
          </p:cNvPr>
          <p:cNvSpPr txBox="1"/>
          <p:nvPr/>
        </p:nvSpPr>
        <p:spPr>
          <a:xfrm>
            <a:off x="5688849" y="1180391"/>
            <a:ext cx="3455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7484A"/>
                </a:solidFill>
              </a:rPr>
              <a:t>Power Extraction and Transfer Structure (PETS)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6056-2151-EF74-64C9-7D4C5FAA87AF}"/>
              </a:ext>
            </a:extLst>
          </p:cNvPr>
          <p:cNvSpPr txBox="1"/>
          <p:nvPr/>
        </p:nvSpPr>
        <p:spPr>
          <a:xfrm rot="928692">
            <a:off x="3369007" y="317554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0B8524-4180-3D89-4B52-2498316E3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Shape 25">
            <a:extLst>
              <a:ext uri="{FF2B5EF4-FFF2-40B4-BE49-F238E27FC236}">
                <a16:creationId xmlns:a16="http://schemas.microsoft.com/office/drawing/2014/main" id="{48CAF754-5960-D390-E684-8785CB6D5C31}"/>
              </a:ext>
            </a:extLst>
          </p:cNvPr>
          <p:cNvSpPr txBox="1"/>
          <p:nvPr/>
        </p:nvSpPr>
        <p:spPr>
          <a:xfrm rot="21588600">
            <a:off x="6353467" y="2048094"/>
            <a:ext cx="2657864" cy="240801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[Picard et al., PRAB 25, 051301 (2022)]</a:t>
            </a:r>
          </a:p>
        </p:txBody>
      </p:sp>
      <p:sp>
        <p:nvSpPr>
          <p:cNvPr id="8" name="TextShape 25">
            <a:extLst>
              <a:ext uri="{FF2B5EF4-FFF2-40B4-BE49-F238E27FC236}">
                <a16:creationId xmlns:a16="http://schemas.microsoft.com/office/drawing/2014/main" id="{BC462259-C5B4-C2B2-A1A9-513B642F91C9}"/>
              </a:ext>
            </a:extLst>
          </p:cNvPr>
          <p:cNvSpPr txBox="1"/>
          <p:nvPr/>
        </p:nvSpPr>
        <p:spPr>
          <a:xfrm rot="21588600">
            <a:off x="6353472" y="2464775"/>
            <a:ext cx="1076871" cy="240801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[unpublished]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9F1851-1092-28D2-2CB2-F51D483DF6F8}"/>
              </a:ext>
            </a:extLst>
          </p:cNvPr>
          <p:cNvGrpSpPr/>
          <p:nvPr/>
        </p:nvGrpSpPr>
        <p:grpSpPr>
          <a:xfrm>
            <a:off x="5655160" y="2942030"/>
            <a:ext cx="3246930" cy="2072270"/>
            <a:chOff x="5627034" y="2871129"/>
            <a:chExt cx="3246930" cy="20722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BCE0D-8BE8-58CA-145C-C0A413B4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7034" y="3124472"/>
              <a:ext cx="3246930" cy="1818927"/>
            </a:xfrm>
            <a:prstGeom prst="rect">
              <a:avLst/>
            </a:prstGeom>
          </p:spPr>
        </p:pic>
        <p:sp>
          <p:nvSpPr>
            <p:cNvPr id="26" name="Text Box 20">
              <a:extLst>
                <a:ext uri="{FF2B5EF4-FFF2-40B4-BE49-F238E27FC236}">
                  <a16:creationId xmlns:a16="http://schemas.microsoft.com/office/drawing/2014/main" id="{B7B3FF68-A5E9-3379-FEBA-F6500790B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6757" y="2871129"/>
              <a:ext cx="179805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Metamaterial PETS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6765FE2-C3DD-20B0-59ED-8CE170E12B58}"/>
              </a:ext>
            </a:extLst>
          </p:cNvPr>
          <p:cNvCxnSpPr>
            <a:cxnSpLocks/>
            <a:stCxn id="40" idx="3"/>
            <a:endCxn id="12" idx="1"/>
          </p:cNvCxnSpPr>
          <p:nvPr/>
        </p:nvCxnSpPr>
        <p:spPr>
          <a:xfrm>
            <a:off x="1745673" y="2918821"/>
            <a:ext cx="3909487" cy="1186016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F1DFD9-4753-075B-0441-10DD286E5BFF}"/>
              </a:ext>
            </a:extLst>
          </p:cNvPr>
          <p:cNvGrpSpPr/>
          <p:nvPr/>
        </p:nvGrpSpPr>
        <p:grpSpPr>
          <a:xfrm>
            <a:off x="743381" y="3583559"/>
            <a:ext cx="3290551" cy="1893094"/>
            <a:chOff x="979714" y="3436925"/>
            <a:chExt cx="3290551" cy="18930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F40E44-3414-02E6-7CA2-E13117CD9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9714" y="3436925"/>
              <a:ext cx="3246929" cy="1893094"/>
            </a:xfrm>
            <a:prstGeom prst="rect">
              <a:avLst/>
            </a:prstGeom>
          </p:spPr>
        </p:pic>
        <p:sp>
          <p:nvSpPr>
            <p:cNvPr id="24" name="Text Box 20">
              <a:extLst>
                <a:ext uri="{FF2B5EF4-FFF2-40B4-BE49-F238E27FC236}">
                  <a16:creationId xmlns:a16="http://schemas.microsoft.com/office/drawing/2014/main" id="{7AA54B08-A64F-CA64-8FBE-A9DA38499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082" y="4986169"/>
              <a:ext cx="132318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rPr>
                <a:t>Metallic PETS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1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6">
            <a:extLst>
              <a:ext uri="{FF2B5EF4-FFF2-40B4-BE49-F238E27FC236}">
                <a16:creationId xmlns:a16="http://schemas.microsoft.com/office/drawing/2014/main" id="{C4033C91-C29E-DDAE-504E-3F8203052920}"/>
              </a:ext>
            </a:extLst>
          </p:cNvPr>
          <p:cNvSpPr/>
          <p:nvPr/>
        </p:nvSpPr>
        <p:spPr>
          <a:xfrm>
            <a:off x="365618" y="1268931"/>
            <a:ext cx="2765881" cy="3310972"/>
          </a:xfrm>
          <a:prstGeom prst="rect">
            <a:avLst/>
          </a:prstGeom>
          <a:noFill/>
          <a:ln w="18360">
            <a:solidFill>
              <a:srgbClr val="FFB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28" y="15943"/>
            <a:ext cx="7619914" cy="40684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400" b="1" strike="noStrike" cap="all" spc="-1" dirty="0">
                <a:solidFill>
                  <a:srgbClr val="232425"/>
                </a:solidFill>
                <a:latin typeface="Arial"/>
              </a:rPr>
              <a:t>Accelerator and beam physics</a:t>
            </a:r>
            <a:endParaRPr lang="en-US" sz="2400" b="0" strike="noStrike" spc="-1" dirty="0">
              <a:solidFill>
                <a:srgbClr val="47484A"/>
              </a:solidFill>
              <a:latin typeface="Arial"/>
            </a:endParaRPr>
          </a:p>
        </p:txBody>
      </p: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321092" y="457376"/>
            <a:ext cx="8495769" cy="374786"/>
          </a:xfrm>
        </p:spPr>
        <p:txBody>
          <a:bodyPr/>
          <a:lstStyle/>
          <a:p>
            <a:r>
              <a:rPr lang="en-US" spc="-1" dirty="0">
                <a:solidFill>
                  <a:schemeClr val="tx2"/>
                </a:solidFill>
                <a:latin typeface="Arial"/>
              </a:rPr>
              <a:t>Conserving beam brightness</a:t>
            </a:r>
          </a:p>
        </p:txBody>
      </p:sp>
      <p:sp>
        <p:nvSpPr>
          <p:cNvPr id="4" name="Rounded Rectangle 27">
            <a:extLst>
              <a:ext uri="{FF2B5EF4-FFF2-40B4-BE49-F238E27FC236}">
                <a16:creationId xmlns:a16="http://schemas.microsoft.com/office/drawing/2014/main" id="{CE30572B-9CC7-3D6D-53B3-FAD901AE4FAE}"/>
              </a:ext>
            </a:extLst>
          </p:cNvPr>
          <p:cNvSpPr/>
          <p:nvPr/>
        </p:nvSpPr>
        <p:spPr>
          <a:xfrm>
            <a:off x="6907492" y="346391"/>
            <a:ext cx="2210051" cy="531525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Beam Manipulation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B65DD-2108-9FBD-EC35-DA61DE3BF025}"/>
              </a:ext>
            </a:extLst>
          </p:cNvPr>
          <p:cNvSpPr txBox="1"/>
          <p:nvPr/>
        </p:nvSpPr>
        <p:spPr>
          <a:xfrm>
            <a:off x="7420046" y="-350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2ED53-70E3-726C-A411-F4800944AF6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09121" y="1660013"/>
            <a:ext cx="1796400" cy="314640"/>
          </a:xfrm>
          <a:prstGeom prst="rect">
            <a:avLst/>
          </a:prstGeom>
          <a:ln w="36720">
            <a:noFill/>
          </a:ln>
        </p:spPr>
      </p:pic>
      <p:grpSp>
        <p:nvGrpSpPr>
          <p:cNvPr id="25" name="Group 8">
            <a:extLst>
              <a:ext uri="{FF2B5EF4-FFF2-40B4-BE49-F238E27FC236}">
                <a16:creationId xmlns:a16="http://schemas.microsoft.com/office/drawing/2014/main" id="{91A1E839-2D7D-7037-874F-62EAD28E95B8}"/>
              </a:ext>
            </a:extLst>
          </p:cNvPr>
          <p:cNvGrpSpPr/>
          <p:nvPr/>
        </p:nvGrpSpPr>
        <p:grpSpPr>
          <a:xfrm>
            <a:off x="3420161" y="1296413"/>
            <a:ext cx="2981520" cy="622440"/>
            <a:chOff x="2926440" y="1525320"/>
            <a:chExt cx="2981520" cy="622440"/>
          </a:xfrm>
        </p:grpSpPr>
        <p:sp>
          <p:nvSpPr>
            <p:cNvPr id="26" name="CustomShape 9">
              <a:extLst>
                <a:ext uri="{FF2B5EF4-FFF2-40B4-BE49-F238E27FC236}">
                  <a16:creationId xmlns:a16="http://schemas.microsoft.com/office/drawing/2014/main" id="{B51833EF-E27B-075B-1CF4-1A134F81134A}"/>
                </a:ext>
              </a:extLst>
            </p:cNvPr>
            <p:cNvSpPr/>
            <p:nvPr/>
          </p:nvSpPr>
          <p:spPr>
            <a:xfrm>
              <a:off x="3468600" y="1893240"/>
              <a:ext cx="1941840" cy="166680"/>
            </a:xfrm>
            <a:custGeom>
              <a:avLst/>
              <a:gdLst/>
              <a:ahLst/>
              <a:cxnLst/>
              <a:rect l="0" t="0" r="r" b="b"/>
              <a:pathLst>
                <a:path w="5396" h="464">
                  <a:moveTo>
                    <a:pt x="0" y="115"/>
                  </a:moveTo>
                  <a:lnTo>
                    <a:pt x="4046" y="115"/>
                  </a:lnTo>
                  <a:lnTo>
                    <a:pt x="4046" y="0"/>
                  </a:lnTo>
                  <a:lnTo>
                    <a:pt x="5395" y="231"/>
                  </a:lnTo>
                  <a:lnTo>
                    <a:pt x="4046" y="463"/>
                  </a:lnTo>
                  <a:lnTo>
                    <a:pt x="4046" y="348"/>
                  </a:lnTo>
                  <a:lnTo>
                    <a:pt x="0" y="348"/>
                  </a:lnTo>
                  <a:lnTo>
                    <a:pt x="0" y="115"/>
                  </a:lnTo>
                </a:path>
              </a:pathLst>
            </a:custGeom>
            <a:gradFill rotWithShape="0">
              <a:gsLst>
                <a:gs pos="0">
                  <a:srgbClr val="FFBF00"/>
                </a:gs>
                <a:gs pos="100000">
                  <a:srgbClr val="FFF5CE"/>
                </a:gs>
              </a:gsLst>
              <a:lin ang="0"/>
            </a:gradFill>
            <a:ln w="3672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10">
              <a:extLst>
                <a:ext uri="{FF2B5EF4-FFF2-40B4-BE49-F238E27FC236}">
                  <a16:creationId xmlns:a16="http://schemas.microsoft.com/office/drawing/2014/main" id="{D6C6D15C-8C72-4530-628A-A4647A3BDEEF}"/>
                </a:ext>
              </a:extLst>
            </p:cNvPr>
            <p:cNvSpPr/>
            <p:nvPr/>
          </p:nvSpPr>
          <p:spPr>
            <a:xfrm rot="19292400">
              <a:off x="5310720" y="1697040"/>
              <a:ext cx="610920" cy="166680"/>
            </a:xfrm>
            <a:custGeom>
              <a:avLst/>
              <a:gdLst/>
              <a:ahLst/>
              <a:cxnLst/>
              <a:rect l="0" t="0" r="r" b="b"/>
              <a:pathLst>
                <a:path w="1700" h="464">
                  <a:moveTo>
                    <a:pt x="0" y="117"/>
                  </a:moveTo>
                  <a:lnTo>
                    <a:pt x="1273" y="115"/>
                  </a:lnTo>
                  <a:lnTo>
                    <a:pt x="1273" y="0"/>
                  </a:lnTo>
                  <a:lnTo>
                    <a:pt x="1699" y="230"/>
                  </a:lnTo>
                  <a:lnTo>
                    <a:pt x="1274" y="463"/>
                  </a:lnTo>
                  <a:lnTo>
                    <a:pt x="1274" y="348"/>
                  </a:lnTo>
                  <a:lnTo>
                    <a:pt x="1" y="350"/>
                  </a:lnTo>
                  <a:lnTo>
                    <a:pt x="0" y="117"/>
                  </a:lnTo>
                </a:path>
              </a:pathLst>
            </a:custGeom>
            <a:solidFill>
              <a:srgbClr val="FFF5CE"/>
            </a:solidFill>
            <a:ln w="3672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11">
              <a:extLst>
                <a:ext uri="{FF2B5EF4-FFF2-40B4-BE49-F238E27FC236}">
                  <a16:creationId xmlns:a16="http://schemas.microsoft.com/office/drawing/2014/main" id="{724A1AEE-3901-F079-3194-911C9173BF61}"/>
                </a:ext>
              </a:extLst>
            </p:cNvPr>
            <p:cNvSpPr/>
            <p:nvPr/>
          </p:nvSpPr>
          <p:spPr>
            <a:xfrm rot="1965600">
              <a:off x="2922840" y="1747080"/>
              <a:ext cx="610560" cy="166320"/>
            </a:xfrm>
            <a:custGeom>
              <a:avLst/>
              <a:gdLst/>
              <a:ahLst/>
              <a:cxnLst/>
              <a:rect l="0" t="0" r="r" b="b"/>
              <a:pathLst>
                <a:path w="1697" h="465">
                  <a:moveTo>
                    <a:pt x="0" y="117"/>
                  </a:moveTo>
                  <a:lnTo>
                    <a:pt x="1271" y="116"/>
                  </a:lnTo>
                  <a:lnTo>
                    <a:pt x="1272" y="0"/>
                  </a:lnTo>
                  <a:lnTo>
                    <a:pt x="1696" y="231"/>
                  </a:lnTo>
                  <a:lnTo>
                    <a:pt x="1272" y="464"/>
                  </a:lnTo>
                  <a:lnTo>
                    <a:pt x="1272" y="348"/>
                  </a:lnTo>
                  <a:lnTo>
                    <a:pt x="0" y="349"/>
                  </a:lnTo>
                  <a:lnTo>
                    <a:pt x="0" y="117"/>
                  </a:lnTo>
                </a:path>
              </a:pathLst>
            </a:custGeom>
            <a:solidFill>
              <a:srgbClr val="FFBF00"/>
            </a:solidFill>
            <a:ln w="3672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12">
              <a:extLst>
                <a:ext uri="{FF2B5EF4-FFF2-40B4-BE49-F238E27FC236}">
                  <a16:creationId xmlns:a16="http://schemas.microsoft.com/office/drawing/2014/main" id="{F960623C-F61A-A2F9-EBCF-BD7E3C7F2424}"/>
                </a:ext>
              </a:extLst>
            </p:cNvPr>
            <p:cNvSpPr/>
            <p:nvPr/>
          </p:nvSpPr>
          <p:spPr>
            <a:xfrm>
              <a:off x="3468600" y="1981080"/>
              <a:ext cx="1942200" cy="166320"/>
            </a:xfrm>
            <a:custGeom>
              <a:avLst/>
              <a:gdLst/>
              <a:ahLst/>
              <a:cxnLst/>
              <a:rect l="0" t="0" r="r" b="b"/>
              <a:pathLst>
                <a:path w="5397" h="464">
                  <a:moveTo>
                    <a:pt x="0" y="115"/>
                  </a:moveTo>
                  <a:lnTo>
                    <a:pt x="4047" y="115"/>
                  </a:lnTo>
                  <a:lnTo>
                    <a:pt x="4047" y="0"/>
                  </a:lnTo>
                  <a:lnTo>
                    <a:pt x="5396" y="231"/>
                  </a:lnTo>
                  <a:lnTo>
                    <a:pt x="4047" y="463"/>
                  </a:lnTo>
                  <a:lnTo>
                    <a:pt x="4047" y="347"/>
                  </a:lnTo>
                  <a:lnTo>
                    <a:pt x="0" y="347"/>
                  </a:lnTo>
                  <a:lnTo>
                    <a:pt x="0" y="115"/>
                  </a:lnTo>
                </a:path>
              </a:pathLst>
            </a:custGeom>
            <a:gradFill rotWithShape="0">
              <a:gsLst>
                <a:gs pos="0">
                  <a:srgbClr val="DEE6EF"/>
                </a:gs>
                <a:gs pos="100000">
                  <a:srgbClr val="5983B0"/>
                </a:gs>
              </a:gsLst>
              <a:lin ang="0"/>
            </a:gradFill>
            <a:ln w="3672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13">
              <a:extLst>
                <a:ext uri="{FF2B5EF4-FFF2-40B4-BE49-F238E27FC236}">
                  <a16:creationId xmlns:a16="http://schemas.microsoft.com/office/drawing/2014/main" id="{8D71CD0F-1442-B750-EA05-1DD1A49B64B6}"/>
                </a:ext>
              </a:extLst>
            </p:cNvPr>
            <p:cNvSpPr/>
            <p:nvPr/>
          </p:nvSpPr>
          <p:spPr>
            <a:xfrm>
              <a:off x="5355000" y="1981080"/>
              <a:ext cx="499320" cy="166680"/>
            </a:xfrm>
            <a:custGeom>
              <a:avLst/>
              <a:gdLst/>
              <a:ahLst/>
              <a:cxnLst/>
              <a:rect l="0" t="0" r="r" b="b"/>
              <a:pathLst>
                <a:path w="1389" h="464">
                  <a:moveTo>
                    <a:pt x="0" y="115"/>
                  </a:moveTo>
                  <a:lnTo>
                    <a:pt x="1041" y="115"/>
                  </a:lnTo>
                  <a:lnTo>
                    <a:pt x="1041" y="0"/>
                  </a:lnTo>
                  <a:lnTo>
                    <a:pt x="1388" y="231"/>
                  </a:lnTo>
                  <a:lnTo>
                    <a:pt x="1041" y="463"/>
                  </a:lnTo>
                  <a:lnTo>
                    <a:pt x="1041" y="348"/>
                  </a:lnTo>
                  <a:lnTo>
                    <a:pt x="0" y="348"/>
                  </a:lnTo>
                  <a:lnTo>
                    <a:pt x="0" y="115"/>
                  </a:lnTo>
                </a:path>
              </a:pathLst>
            </a:custGeom>
            <a:solidFill>
              <a:srgbClr val="5983B0"/>
            </a:solidFill>
            <a:ln w="3672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14">
              <a:extLst>
                <a:ext uri="{FF2B5EF4-FFF2-40B4-BE49-F238E27FC236}">
                  <a16:creationId xmlns:a16="http://schemas.microsoft.com/office/drawing/2014/main" id="{2CE451C6-E2E4-E1D0-4CE7-0B8749D52038}"/>
                </a:ext>
              </a:extLst>
            </p:cNvPr>
            <p:cNvSpPr/>
            <p:nvPr/>
          </p:nvSpPr>
          <p:spPr>
            <a:xfrm>
              <a:off x="2973960" y="1981440"/>
              <a:ext cx="499680" cy="166320"/>
            </a:xfrm>
            <a:custGeom>
              <a:avLst/>
              <a:gdLst/>
              <a:ahLst/>
              <a:cxnLst/>
              <a:rect l="0" t="0" r="r" b="b"/>
              <a:pathLst>
                <a:path w="1390" h="464">
                  <a:moveTo>
                    <a:pt x="0" y="115"/>
                  </a:moveTo>
                  <a:lnTo>
                    <a:pt x="1041" y="115"/>
                  </a:lnTo>
                  <a:lnTo>
                    <a:pt x="1041" y="0"/>
                  </a:lnTo>
                  <a:lnTo>
                    <a:pt x="1389" y="231"/>
                  </a:lnTo>
                  <a:lnTo>
                    <a:pt x="1041" y="463"/>
                  </a:lnTo>
                  <a:lnTo>
                    <a:pt x="1041" y="347"/>
                  </a:lnTo>
                  <a:lnTo>
                    <a:pt x="0" y="347"/>
                  </a:lnTo>
                  <a:lnTo>
                    <a:pt x="0" y="115"/>
                  </a:lnTo>
                </a:path>
              </a:pathLst>
            </a:custGeom>
            <a:solidFill>
              <a:srgbClr val="B4C7DC"/>
            </a:solidFill>
            <a:ln w="3672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0A82197-7831-1594-B3D1-9ADB9A6B7404}"/>
              </a:ext>
            </a:extLst>
          </p:cNvPr>
          <p:cNvPicPr/>
          <p:nvPr/>
        </p:nvPicPr>
        <p:blipFill>
          <a:blip r:embed="rId4"/>
          <a:stretch/>
        </p:blipFill>
        <p:spPr>
          <a:xfrm rot="68400">
            <a:off x="3947561" y="1432493"/>
            <a:ext cx="1535400" cy="744480"/>
          </a:xfrm>
          <a:prstGeom prst="rect">
            <a:avLst/>
          </a:prstGeom>
          <a:ln w="36720">
            <a:noFill/>
          </a:ln>
        </p:spPr>
      </p:pic>
      <p:sp>
        <p:nvSpPr>
          <p:cNvPr id="33" name="TextShape 15">
            <a:extLst>
              <a:ext uri="{FF2B5EF4-FFF2-40B4-BE49-F238E27FC236}">
                <a16:creationId xmlns:a16="http://schemas.microsoft.com/office/drawing/2014/main" id="{A9C77671-EF44-6846-4C47-977DFA6E1195}"/>
              </a:ext>
            </a:extLst>
          </p:cNvPr>
          <p:cNvSpPr txBox="1"/>
          <p:nvPr/>
        </p:nvSpPr>
        <p:spPr>
          <a:xfrm rot="19818600">
            <a:off x="3311917" y="781900"/>
            <a:ext cx="759897" cy="595298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pc="-1" dirty="0">
                <a:solidFill>
                  <a:srgbClr val="FFBF00"/>
                </a:solidFill>
                <a:latin typeface="Arial"/>
              </a:rPr>
              <a:t>drive beam</a:t>
            </a:r>
            <a:endParaRPr lang="en-US" spc="-1" dirty="0">
              <a:latin typeface="Arial"/>
            </a:endParaRPr>
          </a:p>
        </p:txBody>
      </p:sp>
      <p:sp>
        <p:nvSpPr>
          <p:cNvPr id="34" name="TextShape 16">
            <a:extLst>
              <a:ext uri="{FF2B5EF4-FFF2-40B4-BE49-F238E27FC236}">
                <a16:creationId xmlns:a16="http://schemas.microsoft.com/office/drawing/2014/main" id="{F295341A-EE5A-9324-6962-B6685EBEDD4D}"/>
              </a:ext>
            </a:extLst>
          </p:cNvPr>
          <p:cNvSpPr txBox="1"/>
          <p:nvPr/>
        </p:nvSpPr>
        <p:spPr>
          <a:xfrm>
            <a:off x="5885324" y="1496448"/>
            <a:ext cx="821235" cy="60228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pc="-1">
                <a:solidFill>
                  <a:srgbClr val="5983B0"/>
                </a:solidFill>
                <a:latin typeface="Arial"/>
              </a:rPr>
              <a:t>main </a:t>
            </a:r>
            <a:br/>
            <a:r>
              <a:rPr lang="en-US" spc="-1">
                <a:solidFill>
                  <a:srgbClr val="5983B0"/>
                </a:solidFill>
                <a:latin typeface="Arial"/>
              </a:rPr>
              <a:t>beam</a:t>
            </a:r>
            <a:endParaRPr lang="en-US" spc="-1">
              <a:latin typeface="Arial"/>
            </a:endParaRPr>
          </a:p>
        </p:txBody>
      </p:sp>
      <p:sp>
        <p:nvSpPr>
          <p:cNvPr id="35" name="CustomShape 17">
            <a:extLst>
              <a:ext uri="{FF2B5EF4-FFF2-40B4-BE49-F238E27FC236}">
                <a16:creationId xmlns:a16="http://schemas.microsoft.com/office/drawing/2014/main" id="{6090BF0F-B939-E9E1-BBA6-3DC6A4D42D09}"/>
              </a:ext>
            </a:extLst>
          </p:cNvPr>
          <p:cNvSpPr/>
          <p:nvPr/>
        </p:nvSpPr>
        <p:spPr>
          <a:xfrm>
            <a:off x="4000481" y="1636253"/>
            <a:ext cx="1800360" cy="342720"/>
          </a:xfrm>
          <a:prstGeom prst="rect">
            <a:avLst/>
          </a:prstGeom>
          <a:noFill/>
          <a:ln w="36720">
            <a:solidFill>
              <a:srgbClr val="5EB9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TextShape 18">
            <a:extLst>
              <a:ext uri="{FF2B5EF4-FFF2-40B4-BE49-F238E27FC236}">
                <a16:creationId xmlns:a16="http://schemas.microsoft.com/office/drawing/2014/main" id="{E4029D23-62A0-CF9C-1863-77F1C0FAB7DF}"/>
              </a:ext>
            </a:extLst>
          </p:cNvPr>
          <p:cNvSpPr txBox="1"/>
          <p:nvPr/>
        </p:nvSpPr>
        <p:spPr>
          <a:xfrm>
            <a:off x="4682633" y="588404"/>
            <a:ext cx="1640208" cy="608701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pc="-1">
                <a:solidFill>
                  <a:srgbClr val="5EB91E"/>
                </a:solidFill>
                <a:latin typeface="Arial"/>
              </a:rPr>
              <a:t>accelerating</a:t>
            </a:r>
            <a:br/>
            <a:r>
              <a:rPr lang="en-US" spc="-1">
                <a:solidFill>
                  <a:srgbClr val="5EB91E"/>
                </a:solidFill>
                <a:latin typeface="Arial"/>
              </a:rPr>
              <a:t>structure</a:t>
            </a:r>
            <a:endParaRPr lang="en-US" spc="-1">
              <a:latin typeface="Arial"/>
            </a:endParaRPr>
          </a:p>
        </p:txBody>
      </p:sp>
      <p:grpSp>
        <p:nvGrpSpPr>
          <p:cNvPr id="46" name="Group 28">
            <a:extLst>
              <a:ext uri="{FF2B5EF4-FFF2-40B4-BE49-F238E27FC236}">
                <a16:creationId xmlns:a16="http://schemas.microsoft.com/office/drawing/2014/main" id="{E87C6E4E-3715-029C-7E19-FFE8494059DC}"/>
              </a:ext>
            </a:extLst>
          </p:cNvPr>
          <p:cNvGrpSpPr/>
          <p:nvPr/>
        </p:nvGrpSpPr>
        <p:grpSpPr>
          <a:xfrm>
            <a:off x="4050161" y="1462733"/>
            <a:ext cx="1675440" cy="114120"/>
            <a:chOff x="3556440" y="1691640"/>
            <a:chExt cx="1675440" cy="114120"/>
          </a:xfrm>
        </p:grpSpPr>
        <p:sp>
          <p:nvSpPr>
            <p:cNvPr id="47" name="CustomShape 29">
              <a:extLst>
                <a:ext uri="{FF2B5EF4-FFF2-40B4-BE49-F238E27FC236}">
                  <a16:creationId xmlns:a16="http://schemas.microsoft.com/office/drawing/2014/main" id="{AFD7843C-3447-8C64-F445-DB7957A8E382}"/>
                </a:ext>
              </a:extLst>
            </p:cNvPr>
            <p:cNvSpPr/>
            <p:nvPr/>
          </p:nvSpPr>
          <p:spPr>
            <a:xfrm>
              <a:off x="3556440" y="169164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30">
              <a:extLst>
                <a:ext uri="{FF2B5EF4-FFF2-40B4-BE49-F238E27FC236}">
                  <a16:creationId xmlns:a16="http://schemas.microsoft.com/office/drawing/2014/main" id="{A75D36CE-4F49-256D-6E61-295ABE2211B3}"/>
                </a:ext>
              </a:extLst>
            </p:cNvPr>
            <p:cNvSpPr/>
            <p:nvPr/>
          </p:nvSpPr>
          <p:spPr>
            <a:xfrm>
              <a:off x="3700440" y="169164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31">
              <a:extLst>
                <a:ext uri="{FF2B5EF4-FFF2-40B4-BE49-F238E27FC236}">
                  <a16:creationId xmlns:a16="http://schemas.microsoft.com/office/drawing/2014/main" id="{31E2A259-0558-ADEF-75EF-2147B9F57B79}"/>
                </a:ext>
              </a:extLst>
            </p:cNvPr>
            <p:cNvSpPr/>
            <p:nvPr/>
          </p:nvSpPr>
          <p:spPr>
            <a:xfrm>
              <a:off x="3844440" y="169164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32">
              <a:extLst>
                <a:ext uri="{FF2B5EF4-FFF2-40B4-BE49-F238E27FC236}">
                  <a16:creationId xmlns:a16="http://schemas.microsoft.com/office/drawing/2014/main" id="{A978D981-524A-F07A-D133-554A9D1A4796}"/>
                </a:ext>
              </a:extLst>
            </p:cNvPr>
            <p:cNvSpPr/>
            <p:nvPr/>
          </p:nvSpPr>
          <p:spPr>
            <a:xfrm>
              <a:off x="3988440" y="169164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33">
              <a:extLst>
                <a:ext uri="{FF2B5EF4-FFF2-40B4-BE49-F238E27FC236}">
                  <a16:creationId xmlns:a16="http://schemas.microsoft.com/office/drawing/2014/main" id="{FBAADFC0-F9B3-503E-1542-065CF9AAE56D}"/>
                </a:ext>
              </a:extLst>
            </p:cNvPr>
            <p:cNvSpPr/>
            <p:nvPr/>
          </p:nvSpPr>
          <p:spPr>
            <a:xfrm>
              <a:off x="4132440" y="169164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34">
              <a:extLst>
                <a:ext uri="{FF2B5EF4-FFF2-40B4-BE49-F238E27FC236}">
                  <a16:creationId xmlns:a16="http://schemas.microsoft.com/office/drawing/2014/main" id="{6D55371C-08D7-FCDB-915A-ED3210A4EBF9}"/>
                </a:ext>
              </a:extLst>
            </p:cNvPr>
            <p:cNvSpPr/>
            <p:nvPr/>
          </p:nvSpPr>
          <p:spPr>
            <a:xfrm>
              <a:off x="4276440" y="169164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35">
              <a:extLst>
                <a:ext uri="{FF2B5EF4-FFF2-40B4-BE49-F238E27FC236}">
                  <a16:creationId xmlns:a16="http://schemas.microsoft.com/office/drawing/2014/main" id="{CEBB403B-9B12-1B28-690C-B98A23A8AE47}"/>
                </a:ext>
              </a:extLst>
            </p:cNvPr>
            <p:cNvSpPr/>
            <p:nvPr/>
          </p:nvSpPr>
          <p:spPr>
            <a:xfrm>
              <a:off x="4420440" y="169164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CustomShape 36">
              <a:extLst>
                <a:ext uri="{FF2B5EF4-FFF2-40B4-BE49-F238E27FC236}">
                  <a16:creationId xmlns:a16="http://schemas.microsoft.com/office/drawing/2014/main" id="{0C24C0D7-360D-3F8A-12BE-12BCFCC45046}"/>
                </a:ext>
              </a:extLst>
            </p:cNvPr>
            <p:cNvSpPr/>
            <p:nvPr/>
          </p:nvSpPr>
          <p:spPr>
            <a:xfrm>
              <a:off x="4564440" y="169164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CustomShape 37">
              <a:extLst>
                <a:ext uri="{FF2B5EF4-FFF2-40B4-BE49-F238E27FC236}">
                  <a16:creationId xmlns:a16="http://schemas.microsoft.com/office/drawing/2014/main" id="{D9940D88-E28F-E84B-7494-E6952735565F}"/>
                </a:ext>
              </a:extLst>
            </p:cNvPr>
            <p:cNvSpPr/>
            <p:nvPr/>
          </p:nvSpPr>
          <p:spPr>
            <a:xfrm>
              <a:off x="4708440" y="169164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CustomShape 38">
              <a:extLst>
                <a:ext uri="{FF2B5EF4-FFF2-40B4-BE49-F238E27FC236}">
                  <a16:creationId xmlns:a16="http://schemas.microsoft.com/office/drawing/2014/main" id="{118146CD-3CD4-283E-F467-284C10DE3545}"/>
                </a:ext>
              </a:extLst>
            </p:cNvPr>
            <p:cNvSpPr/>
            <p:nvPr/>
          </p:nvSpPr>
          <p:spPr>
            <a:xfrm>
              <a:off x="4852440" y="169164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" name="CustomShape 39">
              <a:extLst>
                <a:ext uri="{FF2B5EF4-FFF2-40B4-BE49-F238E27FC236}">
                  <a16:creationId xmlns:a16="http://schemas.microsoft.com/office/drawing/2014/main" id="{F72A81A2-ED82-0802-4451-0EE792B23EFD}"/>
                </a:ext>
              </a:extLst>
            </p:cNvPr>
            <p:cNvSpPr/>
            <p:nvPr/>
          </p:nvSpPr>
          <p:spPr>
            <a:xfrm>
              <a:off x="4996440" y="169164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40">
              <a:extLst>
                <a:ext uri="{FF2B5EF4-FFF2-40B4-BE49-F238E27FC236}">
                  <a16:creationId xmlns:a16="http://schemas.microsoft.com/office/drawing/2014/main" id="{AD2A6A88-0C88-2ED4-45A5-8C3F74B17D06}"/>
                </a:ext>
              </a:extLst>
            </p:cNvPr>
            <p:cNvSpPr/>
            <p:nvPr/>
          </p:nvSpPr>
          <p:spPr>
            <a:xfrm>
              <a:off x="5140440" y="169164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1" name="Group 41">
            <a:extLst>
              <a:ext uri="{FF2B5EF4-FFF2-40B4-BE49-F238E27FC236}">
                <a16:creationId xmlns:a16="http://schemas.microsoft.com/office/drawing/2014/main" id="{79428917-C0E1-EECE-D0F1-353E79508195}"/>
              </a:ext>
            </a:extLst>
          </p:cNvPr>
          <p:cNvGrpSpPr/>
          <p:nvPr/>
        </p:nvGrpSpPr>
        <p:grpSpPr>
          <a:xfrm>
            <a:off x="4053041" y="2034053"/>
            <a:ext cx="1675440" cy="114120"/>
            <a:chOff x="3559320" y="2262960"/>
            <a:chExt cx="1675440" cy="114120"/>
          </a:xfrm>
        </p:grpSpPr>
        <p:sp>
          <p:nvSpPr>
            <p:cNvPr id="92" name="CustomShape 42">
              <a:extLst>
                <a:ext uri="{FF2B5EF4-FFF2-40B4-BE49-F238E27FC236}">
                  <a16:creationId xmlns:a16="http://schemas.microsoft.com/office/drawing/2014/main" id="{BBB47F4A-F025-161E-9BA2-4C7BE872828C}"/>
                </a:ext>
              </a:extLst>
            </p:cNvPr>
            <p:cNvSpPr/>
            <p:nvPr/>
          </p:nvSpPr>
          <p:spPr>
            <a:xfrm flipH="1">
              <a:off x="5143320" y="226296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43">
              <a:extLst>
                <a:ext uri="{FF2B5EF4-FFF2-40B4-BE49-F238E27FC236}">
                  <a16:creationId xmlns:a16="http://schemas.microsoft.com/office/drawing/2014/main" id="{E5617904-9E3D-F2AF-E9FC-AEF56748828E}"/>
                </a:ext>
              </a:extLst>
            </p:cNvPr>
            <p:cNvSpPr/>
            <p:nvPr/>
          </p:nvSpPr>
          <p:spPr>
            <a:xfrm flipH="1">
              <a:off x="4999320" y="226296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44">
              <a:extLst>
                <a:ext uri="{FF2B5EF4-FFF2-40B4-BE49-F238E27FC236}">
                  <a16:creationId xmlns:a16="http://schemas.microsoft.com/office/drawing/2014/main" id="{1968F57B-D4E9-07BE-3441-E91F91A3D818}"/>
                </a:ext>
              </a:extLst>
            </p:cNvPr>
            <p:cNvSpPr/>
            <p:nvPr/>
          </p:nvSpPr>
          <p:spPr>
            <a:xfrm flipH="1">
              <a:off x="4855320" y="226296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45">
              <a:extLst>
                <a:ext uri="{FF2B5EF4-FFF2-40B4-BE49-F238E27FC236}">
                  <a16:creationId xmlns:a16="http://schemas.microsoft.com/office/drawing/2014/main" id="{FE4E2DA4-E22B-49E9-A4F2-E14CFE34521D}"/>
                </a:ext>
              </a:extLst>
            </p:cNvPr>
            <p:cNvSpPr/>
            <p:nvPr/>
          </p:nvSpPr>
          <p:spPr>
            <a:xfrm flipH="1">
              <a:off x="4711320" y="226296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46">
              <a:extLst>
                <a:ext uri="{FF2B5EF4-FFF2-40B4-BE49-F238E27FC236}">
                  <a16:creationId xmlns:a16="http://schemas.microsoft.com/office/drawing/2014/main" id="{4E1FF16D-82F4-AC1E-B07E-517F7F6262DD}"/>
                </a:ext>
              </a:extLst>
            </p:cNvPr>
            <p:cNvSpPr/>
            <p:nvPr/>
          </p:nvSpPr>
          <p:spPr>
            <a:xfrm flipH="1">
              <a:off x="4567320" y="226296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47">
              <a:extLst>
                <a:ext uri="{FF2B5EF4-FFF2-40B4-BE49-F238E27FC236}">
                  <a16:creationId xmlns:a16="http://schemas.microsoft.com/office/drawing/2014/main" id="{7516BC97-16A5-F01F-0BC3-C7AA4A511C73}"/>
                </a:ext>
              </a:extLst>
            </p:cNvPr>
            <p:cNvSpPr/>
            <p:nvPr/>
          </p:nvSpPr>
          <p:spPr>
            <a:xfrm flipH="1">
              <a:off x="4423320" y="226296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48">
              <a:extLst>
                <a:ext uri="{FF2B5EF4-FFF2-40B4-BE49-F238E27FC236}">
                  <a16:creationId xmlns:a16="http://schemas.microsoft.com/office/drawing/2014/main" id="{D4C55DB7-68DD-420F-C70F-CE94CF029504}"/>
                </a:ext>
              </a:extLst>
            </p:cNvPr>
            <p:cNvSpPr/>
            <p:nvPr/>
          </p:nvSpPr>
          <p:spPr>
            <a:xfrm flipH="1">
              <a:off x="4279320" y="226296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49">
              <a:extLst>
                <a:ext uri="{FF2B5EF4-FFF2-40B4-BE49-F238E27FC236}">
                  <a16:creationId xmlns:a16="http://schemas.microsoft.com/office/drawing/2014/main" id="{4D826633-B2BB-AEA7-31D7-9ECE6A57FF47}"/>
                </a:ext>
              </a:extLst>
            </p:cNvPr>
            <p:cNvSpPr/>
            <p:nvPr/>
          </p:nvSpPr>
          <p:spPr>
            <a:xfrm flipH="1">
              <a:off x="4135320" y="226296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50">
              <a:extLst>
                <a:ext uri="{FF2B5EF4-FFF2-40B4-BE49-F238E27FC236}">
                  <a16:creationId xmlns:a16="http://schemas.microsoft.com/office/drawing/2014/main" id="{CB182C50-14F2-FBE7-E039-2BF3C7BEA5CB}"/>
                </a:ext>
              </a:extLst>
            </p:cNvPr>
            <p:cNvSpPr/>
            <p:nvPr/>
          </p:nvSpPr>
          <p:spPr>
            <a:xfrm flipH="1">
              <a:off x="3991320" y="226296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51">
              <a:extLst>
                <a:ext uri="{FF2B5EF4-FFF2-40B4-BE49-F238E27FC236}">
                  <a16:creationId xmlns:a16="http://schemas.microsoft.com/office/drawing/2014/main" id="{13801C43-860C-CD11-7DAC-3E02D579DE9E}"/>
                </a:ext>
              </a:extLst>
            </p:cNvPr>
            <p:cNvSpPr/>
            <p:nvPr/>
          </p:nvSpPr>
          <p:spPr>
            <a:xfrm flipH="1">
              <a:off x="3847320" y="226296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52">
              <a:extLst>
                <a:ext uri="{FF2B5EF4-FFF2-40B4-BE49-F238E27FC236}">
                  <a16:creationId xmlns:a16="http://schemas.microsoft.com/office/drawing/2014/main" id="{A07CC801-A712-771F-7475-9DECBE8E45FA}"/>
                </a:ext>
              </a:extLst>
            </p:cNvPr>
            <p:cNvSpPr/>
            <p:nvPr/>
          </p:nvSpPr>
          <p:spPr>
            <a:xfrm flipH="1">
              <a:off x="3703320" y="2262960"/>
              <a:ext cx="91440" cy="114120"/>
            </a:xfrm>
            <a:prstGeom prst="rect">
              <a:avLst/>
            </a:prstGeom>
            <a:solidFill>
              <a:srgbClr val="B4C7DC"/>
            </a:solidFill>
            <a:ln w="36720">
              <a:solidFill>
                <a:srgbClr val="B4C7D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53">
              <a:extLst>
                <a:ext uri="{FF2B5EF4-FFF2-40B4-BE49-F238E27FC236}">
                  <a16:creationId xmlns:a16="http://schemas.microsoft.com/office/drawing/2014/main" id="{2A7E020D-B843-4D6E-BC1A-A6A56F0F3916}"/>
                </a:ext>
              </a:extLst>
            </p:cNvPr>
            <p:cNvSpPr/>
            <p:nvPr/>
          </p:nvSpPr>
          <p:spPr>
            <a:xfrm flipH="1">
              <a:off x="3559320" y="2262960"/>
              <a:ext cx="91440" cy="114120"/>
            </a:xfrm>
            <a:prstGeom prst="rect">
              <a:avLst/>
            </a:prstGeom>
            <a:solidFill>
              <a:srgbClr val="EC9BA4"/>
            </a:solidFill>
            <a:ln w="36720">
              <a:solidFill>
                <a:srgbClr val="EC9B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4" name="Line 54">
            <a:extLst>
              <a:ext uri="{FF2B5EF4-FFF2-40B4-BE49-F238E27FC236}">
                <a16:creationId xmlns:a16="http://schemas.microsoft.com/office/drawing/2014/main" id="{37E067AE-C53E-62BC-1BFC-C541ADB1D71A}"/>
              </a:ext>
            </a:extLst>
          </p:cNvPr>
          <p:cNvSpPr/>
          <p:nvPr/>
        </p:nvSpPr>
        <p:spPr>
          <a:xfrm flipH="1">
            <a:off x="5179841" y="1165373"/>
            <a:ext cx="388800" cy="470880"/>
          </a:xfrm>
          <a:prstGeom prst="line">
            <a:avLst/>
          </a:prstGeom>
          <a:ln w="36720">
            <a:solidFill>
              <a:srgbClr val="00A9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TextShape 55">
            <a:extLst>
              <a:ext uri="{FF2B5EF4-FFF2-40B4-BE49-F238E27FC236}">
                <a16:creationId xmlns:a16="http://schemas.microsoft.com/office/drawing/2014/main" id="{844764B0-3319-4A3E-7B21-13CE75B5AA30}"/>
              </a:ext>
            </a:extLst>
          </p:cNvPr>
          <p:cNvSpPr txBox="1"/>
          <p:nvPr/>
        </p:nvSpPr>
        <p:spPr>
          <a:xfrm>
            <a:off x="3875118" y="2094893"/>
            <a:ext cx="2039249" cy="40434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pc="-1" dirty="0">
                <a:solidFill>
                  <a:srgbClr val="999999"/>
                </a:solidFill>
                <a:latin typeface="Arial"/>
              </a:rPr>
              <a:t>external focusing</a:t>
            </a:r>
          </a:p>
        </p:txBody>
      </p:sp>
      <p:sp>
        <p:nvSpPr>
          <p:cNvPr id="119" name="TextShape 7">
            <a:extLst>
              <a:ext uri="{FF2B5EF4-FFF2-40B4-BE49-F238E27FC236}">
                <a16:creationId xmlns:a16="http://schemas.microsoft.com/office/drawing/2014/main" id="{8B6E4F32-30D8-55A7-4048-085540AC6C70}"/>
              </a:ext>
            </a:extLst>
          </p:cNvPr>
          <p:cNvSpPr txBox="1"/>
          <p:nvPr/>
        </p:nvSpPr>
        <p:spPr>
          <a:xfrm>
            <a:off x="370298" y="1268930"/>
            <a:ext cx="2765880" cy="649563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 dirty="0">
                <a:latin typeface="Arial"/>
              </a:rPr>
              <a:t>Beam instability </a:t>
            </a:r>
            <a:r>
              <a:rPr lang="en-US" spc="-1" dirty="0">
                <a:latin typeface="Arial"/>
              </a:rPr>
              <a:t>mitigation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2F3F7-4C5D-7B10-49C3-4AD594D45F90}"/>
              </a:ext>
            </a:extLst>
          </p:cNvPr>
          <p:cNvSpPr txBox="1"/>
          <p:nvPr/>
        </p:nvSpPr>
        <p:spPr>
          <a:xfrm>
            <a:off x="5218577" y="4879281"/>
            <a:ext cx="3494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FF0000"/>
                </a:solidFill>
              </a:rPr>
              <a:t>WG4 Monday 2:15PM, Walter Lynn</a:t>
            </a:r>
          </a:p>
          <a:p>
            <a:r>
              <a:rPr lang="en-US" sz="1100" dirty="0">
                <a:solidFill>
                  <a:srgbClr val="FF0000"/>
                </a:solidFill>
              </a:rPr>
              <a:t>Observation of Skewed Electromagnetic </a:t>
            </a:r>
            <a:r>
              <a:rPr lang="en-US" sz="1100" dirty="0" err="1">
                <a:solidFill>
                  <a:srgbClr val="FF0000"/>
                </a:solidFill>
              </a:rPr>
              <a:t>Wakefields</a:t>
            </a:r>
            <a:r>
              <a:rPr lang="en-US" sz="1100" dirty="0">
                <a:solidFill>
                  <a:srgbClr val="FF0000"/>
                </a:solidFill>
              </a:rPr>
              <a:t> in an Asymmetric Structure Driven by Flat Electron Bunches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1B5D72-01AE-62A6-1475-41A1C9B000FB}"/>
              </a:ext>
            </a:extLst>
          </p:cNvPr>
          <p:cNvSpPr txBox="1"/>
          <p:nvPr/>
        </p:nvSpPr>
        <p:spPr>
          <a:xfrm>
            <a:off x="588196" y="4602687"/>
            <a:ext cx="39254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FF0000"/>
                </a:solidFill>
              </a:rPr>
              <a:t>WG4 Monday 2:30PM, Walter Lynn</a:t>
            </a:r>
          </a:p>
          <a:p>
            <a:r>
              <a:rPr lang="en-US" sz="1100" dirty="0">
                <a:solidFill>
                  <a:srgbClr val="FF0000"/>
                </a:solidFill>
              </a:rPr>
              <a:t>Transverse Stability in an Alternating Gradient Planar Dielectric Wakefield Structure</a:t>
            </a: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695C19C7-075C-8DF2-88FE-4EC5D1E4E68A}"/>
              </a:ext>
            </a:extLst>
          </p:cNvPr>
          <p:cNvSpPr/>
          <p:nvPr/>
        </p:nvSpPr>
        <p:spPr>
          <a:xfrm rot="21120000">
            <a:off x="7681536" y="2969888"/>
            <a:ext cx="15361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9">
            <a:extLst>
              <a:ext uri="{FF2B5EF4-FFF2-40B4-BE49-F238E27FC236}">
                <a16:creationId xmlns:a16="http://schemas.microsoft.com/office/drawing/2014/main" id="{90545C95-5B4D-3B51-68D9-73EB24C457E3}"/>
              </a:ext>
            </a:extLst>
          </p:cNvPr>
          <p:cNvSpPr/>
          <p:nvPr/>
        </p:nvSpPr>
        <p:spPr>
          <a:xfrm>
            <a:off x="6174576" y="2098319"/>
            <a:ext cx="2857320" cy="2797569"/>
          </a:xfrm>
          <a:prstGeom prst="rect">
            <a:avLst/>
          </a:prstGeom>
          <a:solidFill>
            <a:srgbClr val="FFFFFF"/>
          </a:solidFill>
          <a:ln w="1836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TextShape 20">
            <a:extLst>
              <a:ext uri="{FF2B5EF4-FFF2-40B4-BE49-F238E27FC236}">
                <a16:creationId xmlns:a16="http://schemas.microsoft.com/office/drawing/2014/main" id="{3C8F2CA2-6848-6D0C-5E97-ABCF9E20151C}"/>
              </a:ext>
            </a:extLst>
          </p:cNvPr>
          <p:cNvSpPr txBox="1"/>
          <p:nvPr/>
        </p:nvSpPr>
        <p:spPr>
          <a:xfrm>
            <a:off x="6116885" y="2045463"/>
            <a:ext cx="3029040" cy="60228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 dirty="0">
                <a:latin typeface="Arial"/>
              </a:rPr>
              <a:t>Beam instability:</a:t>
            </a:r>
          </a:p>
          <a:p>
            <a:r>
              <a:rPr lang="en-US" spc="-1" dirty="0">
                <a:latin typeface="Arial"/>
              </a:rPr>
              <a:t>Skew-quadrupole </a:t>
            </a:r>
            <a:r>
              <a:rPr lang="en-US" spc="-1" dirty="0" err="1">
                <a:latin typeface="Arial"/>
              </a:rPr>
              <a:t>wakefield</a:t>
            </a:r>
            <a:endParaRPr lang="en-US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1FCB6B-69AB-752B-6461-9D022570B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7" y="1970133"/>
            <a:ext cx="1559152" cy="10261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FE1AFD-C9BC-3473-E187-1183ED9F3D3E}"/>
              </a:ext>
            </a:extLst>
          </p:cNvPr>
          <p:cNvGrpSpPr>
            <a:grpSpLocks noChangeAspect="1"/>
          </p:cNvGrpSpPr>
          <p:nvPr/>
        </p:nvGrpSpPr>
        <p:grpSpPr>
          <a:xfrm>
            <a:off x="486748" y="3075778"/>
            <a:ext cx="2614506" cy="1459766"/>
            <a:chOff x="0" y="474870"/>
            <a:chExt cx="12192000" cy="6807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3BF472-0C75-141C-B4AA-E79F4B000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78470"/>
              <a:ext cx="12192000" cy="3403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0C82E0-7D56-75BA-C08E-2C6A72F02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4870"/>
              <a:ext cx="12192000" cy="340360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5CDD5A9-520A-4828-0967-71A272C19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631" y="2716908"/>
            <a:ext cx="2664103" cy="2072521"/>
          </a:xfrm>
          <a:prstGeom prst="rect">
            <a:avLst/>
          </a:prstGeom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C9F501EC-C02A-AD6E-6E0A-3C2DFB586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28" y="15943"/>
            <a:ext cx="7619914" cy="40684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400" b="1" strike="noStrike" cap="all" spc="-1" dirty="0">
                <a:solidFill>
                  <a:srgbClr val="232425"/>
                </a:solidFill>
                <a:latin typeface="Arial"/>
              </a:rPr>
              <a:t>Accelerator and beam physics</a:t>
            </a:r>
            <a:endParaRPr lang="en-US" sz="2400" b="0" strike="noStrike" spc="-1" dirty="0">
              <a:solidFill>
                <a:srgbClr val="47484A"/>
              </a:solidFill>
              <a:latin typeface="Arial"/>
            </a:endParaRPr>
          </a:p>
        </p:txBody>
      </p: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321092" y="457376"/>
            <a:ext cx="8495769" cy="374786"/>
          </a:xfrm>
        </p:spPr>
        <p:txBody>
          <a:bodyPr/>
          <a:lstStyle/>
          <a:p>
            <a:r>
              <a:rPr lang="en-US" spc="-1" dirty="0">
                <a:solidFill>
                  <a:schemeClr val="tx2"/>
                </a:solidFill>
                <a:latin typeface="Arial"/>
              </a:rPr>
              <a:t>Bunch shaping</a:t>
            </a:r>
          </a:p>
        </p:txBody>
      </p:sp>
      <p:sp>
        <p:nvSpPr>
          <p:cNvPr id="4" name="Rounded Rectangle 27">
            <a:extLst>
              <a:ext uri="{FF2B5EF4-FFF2-40B4-BE49-F238E27FC236}">
                <a16:creationId xmlns:a16="http://schemas.microsoft.com/office/drawing/2014/main" id="{CE30572B-9CC7-3D6D-53B3-FAD901AE4FAE}"/>
              </a:ext>
            </a:extLst>
          </p:cNvPr>
          <p:cNvSpPr/>
          <p:nvPr/>
        </p:nvSpPr>
        <p:spPr>
          <a:xfrm>
            <a:off x="6907492" y="346391"/>
            <a:ext cx="2210051" cy="531525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Beam Manipulation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B65DD-2108-9FBD-EC35-DA61DE3BF025}"/>
              </a:ext>
            </a:extLst>
          </p:cNvPr>
          <p:cNvSpPr txBox="1"/>
          <p:nvPr/>
        </p:nvSpPr>
        <p:spPr>
          <a:xfrm>
            <a:off x="7420046" y="-350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3C63F5-0911-9F08-A8F8-A9C1B154BD07}"/>
              </a:ext>
            </a:extLst>
          </p:cNvPr>
          <p:cNvGrpSpPr/>
          <p:nvPr/>
        </p:nvGrpSpPr>
        <p:grpSpPr>
          <a:xfrm>
            <a:off x="340066" y="1526519"/>
            <a:ext cx="3525439" cy="3600315"/>
            <a:chOff x="340066" y="1526519"/>
            <a:chExt cx="3525439" cy="36003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B0F653-BCAA-3538-5EA0-EA6E605DE322}"/>
                </a:ext>
              </a:extLst>
            </p:cNvPr>
            <p:cNvSpPr txBox="1"/>
            <p:nvPr/>
          </p:nvSpPr>
          <p:spPr>
            <a:xfrm>
              <a:off x="358359" y="4526670"/>
              <a:ext cx="3420154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u="sng" dirty="0">
                  <a:solidFill>
                    <a:srgbClr val="FF0000"/>
                  </a:solidFill>
                </a:rPr>
                <a:t>WG5 Monday 1:50 PM, Nathan Majernik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Beam shaping using an ultra-high vacuum </a:t>
              </a:r>
              <a:r>
                <a:rPr lang="en-US" sz="1100" dirty="0" err="1">
                  <a:solidFill>
                    <a:srgbClr val="FF0000"/>
                  </a:solidFill>
                </a:rPr>
                <a:t>multileaf</a:t>
              </a:r>
              <a:r>
                <a:rPr lang="en-US" sz="1100" dirty="0">
                  <a:solidFill>
                    <a:srgbClr val="FF0000"/>
                  </a:solidFill>
                </a:rPr>
                <a:t> collimator and emittance exchange beamline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10EA88-C711-D7E3-5E67-61603FDA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49" y="1636544"/>
              <a:ext cx="1082235" cy="28238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7EEA70-FCC8-7E67-C7E1-30CD64C8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00837" y="2610440"/>
              <a:ext cx="2164668" cy="1597541"/>
            </a:xfrm>
            <a:prstGeom prst="rect">
              <a:avLst/>
            </a:prstGeom>
          </p:spPr>
        </p:pic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78797EA-557E-DC27-896B-CB25FB9F84D4}"/>
                </a:ext>
              </a:extLst>
            </p:cNvPr>
            <p:cNvSpPr/>
            <p:nvPr/>
          </p:nvSpPr>
          <p:spPr>
            <a:xfrm>
              <a:off x="340066" y="1526519"/>
              <a:ext cx="3483789" cy="2992581"/>
            </a:xfrm>
            <a:custGeom>
              <a:avLst/>
              <a:gdLst>
                <a:gd name="connsiteX0" fmla="*/ 0 w 3483789"/>
                <a:gd name="connsiteY0" fmla="*/ 0 h 2992581"/>
                <a:gd name="connsiteX1" fmla="*/ 0 w 3483789"/>
                <a:gd name="connsiteY1" fmla="*/ 2992581 h 2992581"/>
                <a:gd name="connsiteX2" fmla="*/ 3483789 w 3483789"/>
                <a:gd name="connsiteY2" fmla="*/ 2992581 h 2992581"/>
                <a:gd name="connsiteX3" fmla="*/ 3483789 w 3483789"/>
                <a:gd name="connsiteY3" fmla="*/ 1103325 h 2992581"/>
                <a:gd name="connsiteX4" fmla="*/ 1345151 w 3483789"/>
                <a:gd name="connsiteY4" fmla="*/ 1103325 h 2992581"/>
                <a:gd name="connsiteX5" fmla="*/ 1345151 w 3483789"/>
                <a:gd name="connsiteY5" fmla="*/ 22671 h 2992581"/>
                <a:gd name="connsiteX6" fmla="*/ 0 w 3483789"/>
                <a:gd name="connsiteY6" fmla="*/ 0 h 2992581"/>
                <a:gd name="connsiteX0" fmla="*/ 0 w 3483789"/>
                <a:gd name="connsiteY0" fmla="*/ 0 h 2992581"/>
                <a:gd name="connsiteX1" fmla="*/ 0 w 3483789"/>
                <a:gd name="connsiteY1" fmla="*/ 2992581 h 2992581"/>
                <a:gd name="connsiteX2" fmla="*/ 3483789 w 3483789"/>
                <a:gd name="connsiteY2" fmla="*/ 2992581 h 2992581"/>
                <a:gd name="connsiteX3" fmla="*/ 3483789 w 3483789"/>
                <a:gd name="connsiteY3" fmla="*/ 1103325 h 2992581"/>
                <a:gd name="connsiteX4" fmla="*/ 1345151 w 3483789"/>
                <a:gd name="connsiteY4" fmla="*/ 1103325 h 2992581"/>
                <a:gd name="connsiteX5" fmla="*/ 1345151 w 3483789"/>
                <a:gd name="connsiteY5" fmla="*/ 7557 h 2992581"/>
                <a:gd name="connsiteX6" fmla="*/ 0 w 3483789"/>
                <a:gd name="connsiteY6" fmla="*/ 0 h 299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3789" h="2992581">
                  <a:moveTo>
                    <a:pt x="0" y="0"/>
                  </a:moveTo>
                  <a:lnTo>
                    <a:pt x="0" y="2992581"/>
                  </a:lnTo>
                  <a:lnTo>
                    <a:pt x="3483789" y="2992581"/>
                  </a:lnTo>
                  <a:lnTo>
                    <a:pt x="3483789" y="1103325"/>
                  </a:lnTo>
                  <a:lnTo>
                    <a:pt x="1345151" y="1103325"/>
                  </a:lnTo>
                  <a:lnTo>
                    <a:pt x="1345151" y="755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A52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F0EE18-0474-A108-9D49-8B08D1E52033}"/>
              </a:ext>
            </a:extLst>
          </p:cNvPr>
          <p:cNvGrpSpPr/>
          <p:nvPr/>
        </p:nvGrpSpPr>
        <p:grpSpPr>
          <a:xfrm>
            <a:off x="4029080" y="3595573"/>
            <a:ext cx="5010655" cy="2018053"/>
            <a:chOff x="4029080" y="3356671"/>
            <a:chExt cx="5010655" cy="201805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7D4EDF-CEFC-B2ED-C3BA-8A25FF0D249B}"/>
                </a:ext>
              </a:extLst>
            </p:cNvPr>
            <p:cNvSpPr txBox="1"/>
            <p:nvPr/>
          </p:nvSpPr>
          <p:spPr>
            <a:xfrm>
              <a:off x="4800601" y="4774560"/>
              <a:ext cx="423913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u="sng" dirty="0">
                  <a:solidFill>
                    <a:srgbClr val="FF0000"/>
                  </a:solidFill>
                </a:rPr>
                <a:t>WG4/5 Tuesday 3:48 PM, Seongyeol Kim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Longitudinal bunch shaping using transverse deflecting cavities at Argonne Wakefield Accelerator Facility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84B7F13-F622-CF97-DC3C-44E859A995E8}"/>
                </a:ext>
              </a:extLst>
            </p:cNvPr>
            <p:cNvGrpSpPr/>
            <p:nvPr/>
          </p:nvGrpSpPr>
          <p:grpSpPr>
            <a:xfrm>
              <a:off x="4029080" y="3356671"/>
              <a:ext cx="5010654" cy="1414196"/>
              <a:chOff x="4029080" y="2873023"/>
              <a:chExt cx="5010654" cy="1414196"/>
            </a:xfrm>
          </p:grpSpPr>
          <p:grpSp>
            <p:nvGrpSpPr>
              <p:cNvPr id="8" name="그룹 5">
                <a:extLst>
                  <a:ext uri="{FF2B5EF4-FFF2-40B4-BE49-F238E27FC236}">
                    <a16:creationId xmlns:a16="http://schemas.microsoft.com/office/drawing/2014/main" id="{1216C021-8B25-2E55-2BB4-735970F786DD}"/>
                  </a:ext>
                </a:extLst>
              </p:cNvPr>
              <p:cNvGrpSpPr/>
              <p:nvPr/>
            </p:nvGrpSpPr>
            <p:grpSpPr>
              <a:xfrm>
                <a:off x="5118465" y="3252040"/>
                <a:ext cx="790011" cy="745757"/>
                <a:chOff x="3242242" y="3199388"/>
                <a:chExt cx="2205747" cy="2082188"/>
              </a:xfrm>
            </p:grpSpPr>
            <p:sp>
              <p:nvSpPr>
                <p:cNvPr id="10" name="직사각형 8">
                  <a:extLst>
                    <a:ext uri="{FF2B5EF4-FFF2-40B4-BE49-F238E27FC236}">
                      <a16:creationId xmlns:a16="http://schemas.microsoft.com/office/drawing/2014/main" id="{540F59BD-2BC3-FB70-CC4A-984FEB0D009E}"/>
                    </a:ext>
                  </a:extLst>
                </p:cNvPr>
                <p:cNvSpPr/>
                <p:nvPr/>
              </p:nvSpPr>
              <p:spPr>
                <a:xfrm>
                  <a:off x="3822510" y="3199388"/>
                  <a:ext cx="1045209" cy="208218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11" name="직사각형 9">
                  <a:extLst>
                    <a:ext uri="{FF2B5EF4-FFF2-40B4-BE49-F238E27FC236}">
                      <a16:creationId xmlns:a16="http://schemas.microsoft.com/office/drawing/2014/main" id="{F72B02DC-BAEE-EDB2-7A8F-E772AE2DE12B}"/>
                    </a:ext>
                  </a:extLst>
                </p:cNvPr>
                <p:cNvSpPr/>
                <p:nvPr/>
              </p:nvSpPr>
              <p:spPr>
                <a:xfrm>
                  <a:off x="3439870" y="3777394"/>
                  <a:ext cx="1810488" cy="92617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13" name="직사각형 10">
                  <a:extLst>
                    <a:ext uri="{FF2B5EF4-FFF2-40B4-BE49-F238E27FC236}">
                      <a16:creationId xmlns:a16="http://schemas.microsoft.com/office/drawing/2014/main" id="{19A5FD31-3C11-7D30-96CE-6D1661068D52}"/>
                    </a:ext>
                  </a:extLst>
                </p:cNvPr>
                <p:cNvSpPr/>
                <p:nvPr/>
              </p:nvSpPr>
              <p:spPr>
                <a:xfrm rot="16200000">
                  <a:off x="3966415" y="3137606"/>
                  <a:ext cx="757401" cy="22057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14" name="직사각형 38">
                  <a:extLst>
                    <a:ext uri="{FF2B5EF4-FFF2-40B4-BE49-F238E27FC236}">
                      <a16:creationId xmlns:a16="http://schemas.microsoft.com/office/drawing/2014/main" id="{379CDB11-186A-BC7B-8CA5-A5AC7A47345F}"/>
                    </a:ext>
                  </a:extLst>
                </p:cNvPr>
                <p:cNvSpPr/>
                <p:nvPr/>
              </p:nvSpPr>
              <p:spPr>
                <a:xfrm>
                  <a:off x="3912519" y="3292813"/>
                  <a:ext cx="247108" cy="18887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15" name="직사각형 39">
                  <a:extLst>
                    <a:ext uri="{FF2B5EF4-FFF2-40B4-BE49-F238E27FC236}">
                      <a16:creationId xmlns:a16="http://schemas.microsoft.com/office/drawing/2014/main" id="{F3D89E2B-31D8-1C9A-C6FA-62538CCCBC00}"/>
                    </a:ext>
                  </a:extLst>
                </p:cNvPr>
                <p:cNvSpPr/>
                <p:nvPr/>
              </p:nvSpPr>
              <p:spPr>
                <a:xfrm>
                  <a:off x="4225058" y="3292813"/>
                  <a:ext cx="247108" cy="18887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16" name="직사각형 40">
                  <a:extLst>
                    <a:ext uri="{FF2B5EF4-FFF2-40B4-BE49-F238E27FC236}">
                      <a16:creationId xmlns:a16="http://schemas.microsoft.com/office/drawing/2014/main" id="{A56C7717-A838-D1F7-33B6-EE5620466F9F}"/>
                    </a:ext>
                  </a:extLst>
                </p:cNvPr>
                <p:cNvSpPr/>
                <p:nvPr/>
              </p:nvSpPr>
              <p:spPr>
                <a:xfrm>
                  <a:off x="4528881" y="3292813"/>
                  <a:ext cx="247108" cy="18887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BD5593-1F2E-723E-D46F-0DEB4C1AEA1F}"/>
                  </a:ext>
                </a:extLst>
              </p:cNvPr>
              <p:cNvSpPr txBox="1"/>
              <p:nvPr/>
            </p:nvSpPr>
            <p:spPr>
              <a:xfrm>
                <a:off x="4953087" y="2888263"/>
                <a:ext cx="1120766" cy="28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TDC #1</a:t>
                </a:r>
                <a:endParaRPr lang="ko-KR" altLang="en-US" sz="1200" baseline="-250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678BDB-2D57-9369-E6F9-16DC8F09DAA9}"/>
                  </a:ext>
                </a:extLst>
              </p:cNvPr>
              <p:cNvSpPr txBox="1"/>
              <p:nvPr/>
            </p:nvSpPr>
            <p:spPr>
              <a:xfrm>
                <a:off x="4923253" y="3999967"/>
                <a:ext cx="1120766" cy="28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+ V</a:t>
                </a:r>
                <a:endParaRPr lang="ko-KR" altLang="en-US" sz="1200" baseline="-25000" dirty="0"/>
              </a:p>
            </p:txBody>
          </p:sp>
          <p:grpSp>
            <p:nvGrpSpPr>
              <p:cNvPr id="19" name="그룹 30">
                <a:extLst>
                  <a:ext uri="{FF2B5EF4-FFF2-40B4-BE49-F238E27FC236}">
                    <a16:creationId xmlns:a16="http://schemas.microsoft.com/office/drawing/2014/main" id="{F3A460C8-0DBB-C406-0486-891D1DA444BD}"/>
                  </a:ext>
                </a:extLst>
              </p:cNvPr>
              <p:cNvGrpSpPr/>
              <p:nvPr/>
            </p:nvGrpSpPr>
            <p:grpSpPr>
              <a:xfrm>
                <a:off x="8030944" y="3252040"/>
                <a:ext cx="790011" cy="745757"/>
                <a:chOff x="3242236" y="3199388"/>
                <a:chExt cx="2205743" cy="2082188"/>
              </a:xfrm>
            </p:grpSpPr>
            <p:sp>
              <p:nvSpPr>
                <p:cNvPr id="20" name="직사각형 31">
                  <a:extLst>
                    <a:ext uri="{FF2B5EF4-FFF2-40B4-BE49-F238E27FC236}">
                      <a16:creationId xmlns:a16="http://schemas.microsoft.com/office/drawing/2014/main" id="{5FDC6027-B869-36B9-3DB5-099394F534B5}"/>
                    </a:ext>
                  </a:extLst>
                </p:cNvPr>
                <p:cNvSpPr/>
                <p:nvPr/>
              </p:nvSpPr>
              <p:spPr>
                <a:xfrm>
                  <a:off x="3822503" y="3199388"/>
                  <a:ext cx="1045206" cy="208218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1" name="직사각형 32">
                  <a:extLst>
                    <a:ext uri="{FF2B5EF4-FFF2-40B4-BE49-F238E27FC236}">
                      <a16:creationId xmlns:a16="http://schemas.microsoft.com/office/drawing/2014/main" id="{2F9F3307-9C5D-4051-2AE7-AC39E643210C}"/>
                    </a:ext>
                  </a:extLst>
                </p:cNvPr>
                <p:cNvSpPr/>
                <p:nvPr/>
              </p:nvSpPr>
              <p:spPr>
                <a:xfrm>
                  <a:off x="3439865" y="3777395"/>
                  <a:ext cx="1810485" cy="92617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2" name="직사각형 33">
                  <a:extLst>
                    <a:ext uri="{FF2B5EF4-FFF2-40B4-BE49-F238E27FC236}">
                      <a16:creationId xmlns:a16="http://schemas.microsoft.com/office/drawing/2014/main" id="{DB01DDBD-AE67-5DD4-D66A-EEDAAE467B14}"/>
                    </a:ext>
                  </a:extLst>
                </p:cNvPr>
                <p:cNvSpPr/>
                <p:nvPr/>
              </p:nvSpPr>
              <p:spPr>
                <a:xfrm rot="16200000">
                  <a:off x="3966407" y="3137608"/>
                  <a:ext cx="757401" cy="22057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3" name="직사각형 34">
                  <a:extLst>
                    <a:ext uri="{FF2B5EF4-FFF2-40B4-BE49-F238E27FC236}">
                      <a16:creationId xmlns:a16="http://schemas.microsoft.com/office/drawing/2014/main" id="{58A6BE2D-22EC-89D9-C41F-317C57284B43}"/>
                    </a:ext>
                  </a:extLst>
                </p:cNvPr>
                <p:cNvSpPr/>
                <p:nvPr/>
              </p:nvSpPr>
              <p:spPr>
                <a:xfrm>
                  <a:off x="3912513" y="3292813"/>
                  <a:ext cx="247107" cy="18887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4" name="직사각형 35">
                  <a:extLst>
                    <a:ext uri="{FF2B5EF4-FFF2-40B4-BE49-F238E27FC236}">
                      <a16:creationId xmlns:a16="http://schemas.microsoft.com/office/drawing/2014/main" id="{8EF2F89F-7D28-1964-D47E-63E38FC75CF0}"/>
                    </a:ext>
                  </a:extLst>
                </p:cNvPr>
                <p:cNvSpPr/>
                <p:nvPr/>
              </p:nvSpPr>
              <p:spPr>
                <a:xfrm>
                  <a:off x="4225054" y="3292813"/>
                  <a:ext cx="247107" cy="18887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4" name="직사각형 36">
                  <a:extLst>
                    <a:ext uri="{FF2B5EF4-FFF2-40B4-BE49-F238E27FC236}">
                      <a16:creationId xmlns:a16="http://schemas.microsoft.com/office/drawing/2014/main" id="{B24220EF-A43B-558B-E732-442ED5534037}"/>
                    </a:ext>
                  </a:extLst>
                </p:cNvPr>
                <p:cNvSpPr/>
                <p:nvPr/>
              </p:nvSpPr>
              <p:spPr>
                <a:xfrm>
                  <a:off x="4528881" y="3292813"/>
                  <a:ext cx="247107" cy="18887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9FFBB67-5DD2-56D6-AE78-6ED54ADD2693}"/>
                  </a:ext>
                </a:extLst>
              </p:cNvPr>
              <p:cNvSpPr txBox="1"/>
              <p:nvPr/>
            </p:nvSpPr>
            <p:spPr>
              <a:xfrm>
                <a:off x="7865565" y="2895571"/>
                <a:ext cx="1120766" cy="28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TDC #2</a:t>
                </a:r>
                <a:endParaRPr lang="ko-KR" altLang="en-US" sz="1200" baseline="-25000" dirty="0"/>
              </a:p>
            </p:txBody>
          </p:sp>
          <p:cxnSp>
            <p:nvCxnSpPr>
              <p:cNvPr id="38" name="직선 연결선 52">
                <a:extLst>
                  <a:ext uri="{FF2B5EF4-FFF2-40B4-BE49-F238E27FC236}">
                    <a16:creationId xmlns:a16="http://schemas.microsoft.com/office/drawing/2014/main" id="{6291EDE3-6CE9-88C1-845C-56A2A0482303}"/>
                  </a:ext>
                </a:extLst>
              </p:cNvPr>
              <p:cNvCxnSpPr>
                <a:cxnSpLocks/>
                <a:stCxn id="44" idx="2"/>
              </p:cNvCxnSpPr>
              <p:nvPr/>
            </p:nvCxnSpPr>
            <p:spPr>
              <a:xfrm>
                <a:off x="4059470" y="3623744"/>
                <a:ext cx="4972203" cy="11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직사각형 53">
                <a:extLst>
                  <a:ext uri="{FF2B5EF4-FFF2-40B4-BE49-F238E27FC236}">
                    <a16:creationId xmlns:a16="http://schemas.microsoft.com/office/drawing/2014/main" id="{34AE6607-FD76-A0E3-DD2B-87E3A0EF6A98}"/>
                  </a:ext>
                </a:extLst>
              </p:cNvPr>
              <p:cNvSpPr/>
              <p:nvPr/>
            </p:nvSpPr>
            <p:spPr>
              <a:xfrm>
                <a:off x="6263320" y="3249684"/>
                <a:ext cx="63636" cy="7481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C6229B-B8FB-84AF-3E04-13D2BB9CCB60}"/>
                  </a:ext>
                </a:extLst>
              </p:cNvPr>
              <p:cNvSpPr txBox="1"/>
              <p:nvPr/>
            </p:nvSpPr>
            <p:spPr>
              <a:xfrm>
                <a:off x="5971797" y="2888462"/>
                <a:ext cx="646682" cy="28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Mask</a:t>
                </a:r>
                <a:endParaRPr lang="ko-KR" altLang="en-US" sz="1200" baseline="-250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2E6ED08-595F-637B-2C50-11C925C665EF}"/>
                  </a:ext>
                </a:extLst>
              </p:cNvPr>
              <p:cNvSpPr txBox="1"/>
              <p:nvPr/>
            </p:nvSpPr>
            <p:spPr>
              <a:xfrm>
                <a:off x="6339304" y="2873023"/>
                <a:ext cx="9722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Quad</a:t>
                </a:r>
              </a:p>
              <a:p>
                <a:pPr algn="ctr"/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(Hor. Focusing)</a:t>
                </a:r>
                <a:endParaRPr lang="ko-KR" altLang="en-US" sz="800" dirty="0"/>
              </a:p>
            </p:txBody>
          </p:sp>
          <p:sp>
            <p:nvSpPr>
              <p:cNvPr id="42" name="직사각형 58">
                <a:extLst>
                  <a:ext uri="{FF2B5EF4-FFF2-40B4-BE49-F238E27FC236}">
                    <a16:creationId xmlns:a16="http://schemas.microsoft.com/office/drawing/2014/main" id="{6A1F93DA-A2C7-2078-8D9A-1F3CA52062A1}"/>
                  </a:ext>
                </a:extLst>
              </p:cNvPr>
              <p:cNvSpPr/>
              <p:nvPr/>
            </p:nvSpPr>
            <p:spPr>
              <a:xfrm>
                <a:off x="6681458" y="3249684"/>
                <a:ext cx="321494" cy="748113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232CDF5-9F93-1616-0569-2E9DFAD884CF}"/>
                  </a:ext>
                </a:extLst>
              </p:cNvPr>
              <p:cNvSpPr txBox="1"/>
              <p:nvPr/>
            </p:nvSpPr>
            <p:spPr>
              <a:xfrm>
                <a:off x="8178936" y="3994374"/>
                <a:ext cx="510338" cy="2850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+ V</a:t>
                </a:r>
                <a:endParaRPr lang="ko-KR" altLang="en-US" sz="1200" baseline="-25000" dirty="0"/>
              </a:p>
            </p:txBody>
          </p:sp>
          <p:sp>
            <p:nvSpPr>
              <p:cNvPr id="44" name="타원 129">
                <a:extLst>
                  <a:ext uri="{FF2B5EF4-FFF2-40B4-BE49-F238E27FC236}">
                    <a16:creationId xmlns:a16="http://schemas.microsoft.com/office/drawing/2014/main" id="{9C51F299-8C3F-6900-BDB6-CD86DC874311}"/>
                  </a:ext>
                </a:extLst>
              </p:cNvPr>
              <p:cNvSpPr/>
              <p:nvPr/>
            </p:nvSpPr>
            <p:spPr>
              <a:xfrm>
                <a:off x="4059470" y="3581766"/>
                <a:ext cx="561804" cy="83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623DBB3-3D24-3591-8B8A-AC8A70230F72}"/>
                  </a:ext>
                </a:extLst>
              </p:cNvPr>
              <p:cNvSpPr/>
              <p:nvPr/>
            </p:nvSpPr>
            <p:spPr>
              <a:xfrm>
                <a:off x="4029080" y="2895571"/>
                <a:ext cx="5010654" cy="1391648"/>
              </a:xfrm>
              <a:prstGeom prst="rect">
                <a:avLst/>
              </a:prstGeom>
              <a:noFill/>
              <a:ln>
                <a:solidFill>
                  <a:srgbClr val="A526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1C01F8-18D1-904E-DCBB-698D200D6185}"/>
              </a:ext>
            </a:extLst>
          </p:cNvPr>
          <p:cNvGrpSpPr/>
          <p:nvPr/>
        </p:nvGrpSpPr>
        <p:grpSpPr>
          <a:xfrm>
            <a:off x="6611541" y="1442768"/>
            <a:ext cx="2489751" cy="2001267"/>
            <a:chOff x="3938920" y="1327045"/>
            <a:chExt cx="2489751" cy="200126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F19C487-89C0-F269-361C-48824EC39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8960" y="1580525"/>
              <a:ext cx="1958316" cy="1747787"/>
            </a:xfrm>
            <a:prstGeom prst="rect">
              <a:avLst/>
            </a:prstGeom>
          </p:spPr>
        </p:pic>
        <p:sp>
          <p:nvSpPr>
            <p:cNvPr id="75" name="TextShape 21">
              <a:extLst>
                <a:ext uri="{FF2B5EF4-FFF2-40B4-BE49-F238E27FC236}">
                  <a16:creationId xmlns:a16="http://schemas.microsoft.com/office/drawing/2014/main" id="{1003A192-4E3F-49E0-3369-33E51492CE67}"/>
                </a:ext>
              </a:extLst>
            </p:cNvPr>
            <p:cNvSpPr txBox="1"/>
            <p:nvPr/>
          </p:nvSpPr>
          <p:spPr>
            <a:xfrm>
              <a:off x="4728452" y="2139144"/>
              <a:ext cx="879160" cy="346320"/>
            </a:xfrm>
            <a:prstGeom prst="rect">
              <a:avLst/>
            </a:prstGeom>
            <a:noFill/>
            <a:ln w="3672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pc="-1">
                  <a:latin typeface="Arial"/>
                </a:rPr>
                <a:t>head</a:t>
              </a:r>
            </a:p>
          </p:txBody>
        </p:sp>
        <p:sp>
          <p:nvSpPr>
            <p:cNvPr id="78" name="TextShape 24">
              <a:extLst>
                <a:ext uri="{FF2B5EF4-FFF2-40B4-BE49-F238E27FC236}">
                  <a16:creationId xmlns:a16="http://schemas.microsoft.com/office/drawing/2014/main" id="{5925D44A-65C7-39A7-B135-EE360B77B6B7}"/>
                </a:ext>
              </a:extLst>
            </p:cNvPr>
            <p:cNvSpPr txBox="1"/>
            <p:nvPr/>
          </p:nvSpPr>
          <p:spPr>
            <a:xfrm>
              <a:off x="5413532" y="1582408"/>
              <a:ext cx="600386" cy="327056"/>
            </a:xfrm>
            <a:prstGeom prst="rect">
              <a:avLst/>
            </a:prstGeom>
            <a:noFill/>
            <a:ln w="3672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pc="-1">
                  <a:latin typeface="Arial"/>
                </a:rPr>
                <a:t>tail</a:t>
              </a:r>
            </a:p>
          </p:txBody>
        </p:sp>
        <p:sp>
          <p:nvSpPr>
            <p:cNvPr id="79" name="TextShape 25">
              <a:extLst>
                <a:ext uri="{FF2B5EF4-FFF2-40B4-BE49-F238E27FC236}">
                  <a16:creationId xmlns:a16="http://schemas.microsoft.com/office/drawing/2014/main" id="{F07E4769-7FFA-D3CE-4856-CB76287B0F88}"/>
                </a:ext>
              </a:extLst>
            </p:cNvPr>
            <p:cNvSpPr txBox="1"/>
            <p:nvPr/>
          </p:nvSpPr>
          <p:spPr>
            <a:xfrm rot="21588600">
              <a:off x="3938920" y="1327045"/>
              <a:ext cx="2489751" cy="280954"/>
            </a:xfrm>
            <a:prstGeom prst="rect">
              <a:avLst/>
            </a:prstGeom>
            <a:noFill/>
            <a:ln w="3672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z="1100" spc="-1" dirty="0">
                  <a:solidFill>
                    <a:schemeClr val="accent1"/>
                  </a:solidFill>
                  <a:latin typeface="Arial"/>
                </a:rPr>
                <a:t>[Tan et al., PRAB 24, 051303 (2021)]</a:t>
              </a:r>
            </a:p>
          </p:txBody>
        </p:sp>
        <p:sp>
          <p:nvSpPr>
            <p:cNvPr id="80" name="TextShape 26">
              <a:extLst>
                <a:ext uri="{FF2B5EF4-FFF2-40B4-BE49-F238E27FC236}">
                  <a16:creationId xmlns:a16="http://schemas.microsoft.com/office/drawing/2014/main" id="{AB053214-8CD1-67E4-2FC5-D4CA75B641D7}"/>
                </a:ext>
              </a:extLst>
            </p:cNvPr>
            <p:cNvSpPr txBox="1"/>
            <p:nvPr/>
          </p:nvSpPr>
          <p:spPr>
            <a:xfrm rot="16160400">
              <a:off x="3484259" y="2233063"/>
              <a:ext cx="1468531" cy="359162"/>
            </a:xfrm>
            <a:prstGeom prst="rect">
              <a:avLst/>
            </a:prstGeom>
            <a:noFill/>
            <a:ln w="3672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spc="-1" dirty="0">
                  <a:solidFill>
                    <a:srgbClr val="C9211E"/>
                  </a:solidFill>
                  <a:latin typeface="Arial"/>
                </a:rPr>
                <a:t>simulations</a:t>
              </a:r>
            </a:p>
          </p:txBody>
        </p:sp>
      </p:grpSp>
      <p:sp>
        <p:nvSpPr>
          <p:cNvPr id="86" name="Slide Number Placeholder 85">
            <a:extLst>
              <a:ext uri="{FF2B5EF4-FFF2-40B4-BE49-F238E27FC236}">
                <a16:creationId xmlns:a16="http://schemas.microsoft.com/office/drawing/2014/main" id="{5357EED6-5CFA-2A0E-CF56-EA7B5CCB12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D7AE829-4F4A-63FB-6919-F616C960E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50" y="832162"/>
            <a:ext cx="2634209" cy="266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ustomShape 20">
            <a:extLst>
              <a:ext uri="{FF2B5EF4-FFF2-40B4-BE49-F238E27FC236}">
                <a16:creationId xmlns:a16="http://schemas.microsoft.com/office/drawing/2014/main" id="{D639F422-4F7B-14E2-6D0E-3946D966DDC2}"/>
              </a:ext>
            </a:extLst>
          </p:cNvPr>
          <p:cNvSpPr/>
          <p:nvPr/>
        </p:nvSpPr>
        <p:spPr>
          <a:xfrm>
            <a:off x="6524549" y="943147"/>
            <a:ext cx="2625789" cy="2527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t">
            <a:noAutofit/>
          </a:bodyPr>
          <a:lstStyle/>
          <a:p>
            <a:pPr marL="635">
              <a:spcBef>
                <a:spcPts val="601"/>
              </a:spcBef>
              <a:buClr>
                <a:srgbClr val="232425"/>
              </a:buClr>
            </a:pPr>
            <a:r>
              <a:rPr lang="en-US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Longitudinal: door-step </a:t>
            </a:r>
            <a:endParaRPr lang="en-US" spc="-1" dirty="0">
              <a:latin typeface="Arial"/>
            </a:endParaRPr>
          </a:p>
        </p:txBody>
      </p:sp>
      <p:sp>
        <p:nvSpPr>
          <p:cNvPr id="32" name="CustomShape 20">
            <a:extLst>
              <a:ext uri="{FF2B5EF4-FFF2-40B4-BE49-F238E27FC236}">
                <a16:creationId xmlns:a16="http://schemas.microsoft.com/office/drawing/2014/main" id="{333FC3C8-8149-1BE4-C48B-49131046AB34}"/>
              </a:ext>
            </a:extLst>
          </p:cNvPr>
          <p:cNvSpPr/>
          <p:nvPr/>
        </p:nvSpPr>
        <p:spPr>
          <a:xfrm>
            <a:off x="4027901" y="395511"/>
            <a:ext cx="2625789" cy="343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t">
            <a:noAutofit/>
          </a:bodyPr>
          <a:lstStyle/>
          <a:p>
            <a:pPr marL="635">
              <a:spcBef>
                <a:spcPts val="601"/>
              </a:spcBef>
              <a:buClr>
                <a:srgbClr val="232425"/>
              </a:buClr>
            </a:pPr>
            <a:r>
              <a:rPr lang="en-US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Transverse: Flat-beam</a:t>
            </a:r>
            <a:endParaRPr lang="en-US" spc="-1" dirty="0">
              <a:latin typeface="Arial"/>
            </a:endParaRPr>
          </a:p>
        </p:txBody>
      </p:sp>
      <p:sp>
        <p:nvSpPr>
          <p:cNvPr id="33" name="TextShape 25">
            <a:extLst>
              <a:ext uri="{FF2B5EF4-FFF2-40B4-BE49-F238E27FC236}">
                <a16:creationId xmlns:a16="http://schemas.microsoft.com/office/drawing/2014/main" id="{5E9D3A9B-3CB8-9283-0346-0892A3E8827B}"/>
              </a:ext>
            </a:extLst>
          </p:cNvPr>
          <p:cNvSpPr txBox="1"/>
          <p:nvPr/>
        </p:nvSpPr>
        <p:spPr>
          <a:xfrm rot="21588600">
            <a:off x="4010415" y="647960"/>
            <a:ext cx="2489751" cy="280954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[Xu et al., PRAB 24, 051303 (2021)]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8855A5-3A4A-E6F0-E980-6C5002D44515}"/>
              </a:ext>
            </a:extLst>
          </p:cNvPr>
          <p:cNvSpPr/>
          <p:nvPr/>
        </p:nvSpPr>
        <p:spPr>
          <a:xfrm>
            <a:off x="3890800" y="365825"/>
            <a:ext cx="2592559" cy="3149623"/>
          </a:xfrm>
          <a:prstGeom prst="rect">
            <a:avLst/>
          </a:prstGeom>
          <a:noFill/>
          <a:ln>
            <a:solidFill>
              <a:srgbClr val="7655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4DA494-8260-7F7C-0292-4C3BD80544AA}"/>
              </a:ext>
            </a:extLst>
          </p:cNvPr>
          <p:cNvSpPr/>
          <p:nvPr/>
        </p:nvSpPr>
        <p:spPr>
          <a:xfrm>
            <a:off x="6517431" y="872982"/>
            <a:ext cx="2575398" cy="2646327"/>
          </a:xfrm>
          <a:prstGeom prst="rect">
            <a:avLst/>
          </a:prstGeom>
          <a:noFill/>
          <a:ln>
            <a:solidFill>
              <a:srgbClr val="7655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stomShape 20">
            <a:extLst>
              <a:ext uri="{FF2B5EF4-FFF2-40B4-BE49-F238E27FC236}">
                <a16:creationId xmlns:a16="http://schemas.microsoft.com/office/drawing/2014/main" id="{06C6226E-A746-5963-DA77-1A249C1986B4}"/>
              </a:ext>
            </a:extLst>
          </p:cNvPr>
          <p:cNvSpPr/>
          <p:nvPr/>
        </p:nvSpPr>
        <p:spPr>
          <a:xfrm>
            <a:off x="489615" y="801531"/>
            <a:ext cx="2377152" cy="1915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t">
            <a:noAutofit/>
          </a:bodyPr>
          <a:lstStyle/>
          <a:p>
            <a:pPr marL="635">
              <a:spcBef>
                <a:spcPts val="601"/>
              </a:spcBef>
              <a:buClr>
                <a:srgbClr val="232425"/>
              </a:buClr>
            </a:pPr>
            <a:r>
              <a:rPr lang="en-US" sz="1400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Current research focus</a:t>
            </a:r>
            <a:endParaRPr lang="en-US" sz="1400" spc="-1" dirty="0">
              <a:latin typeface="Arial"/>
            </a:endParaRPr>
          </a:p>
        </p:txBody>
      </p:sp>
      <p:sp>
        <p:nvSpPr>
          <p:cNvPr id="48" name="CustomShape 20">
            <a:extLst>
              <a:ext uri="{FF2B5EF4-FFF2-40B4-BE49-F238E27FC236}">
                <a16:creationId xmlns:a16="http://schemas.microsoft.com/office/drawing/2014/main" id="{DEBF9D2A-51BE-FF98-D3F4-B9685053A4BF}"/>
              </a:ext>
            </a:extLst>
          </p:cNvPr>
          <p:cNvSpPr/>
          <p:nvPr/>
        </p:nvSpPr>
        <p:spPr>
          <a:xfrm>
            <a:off x="625931" y="1017777"/>
            <a:ext cx="2634209" cy="4501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t">
            <a:noAutofit/>
          </a:bodyPr>
          <a:lstStyle/>
          <a:p>
            <a:pPr marL="635">
              <a:spcBef>
                <a:spcPts val="601"/>
              </a:spcBef>
              <a:buClr>
                <a:srgbClr val="232425"/>
              </a:buClr>
            </a:pPr>
            <a:r>
              <a:rPr lang="en-US" sz="1400" spc="-1" dirty="0">
                <a:solidFill>
                  <a:srgbClr val="000000"/>
                </a:solidFill>
              </a:rPr>
              <a:t>Transverse and longitudinal bunch control</a:t>
            </a:r>
          </a:p>
        </p:txBody>
      </p:sp>
    </p:spTree>
    <p:extLst>
      <p:ext uri="{BB962C8B-B14F-4D97-AF65-F5344CB8AC3E}">
        <p14:creationId xmlns:p14="http://schemas.microsoft.com/office/powerpoint/2010/main" val="18572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28" y="15943"/>
            <a:ext cx="7619914" cy="40684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400" b="1" strike="noStrike" cap="all" spc="-1" dirty="0">
                <a:solidFill>
                  <a:srgbClr val="232425"/>
                </a:solidFill>
                <a:latin typeface="Arial"/>
              </a:rPr>
              <a:t>Accelerator and beam physics</a:t>
            </a:r>
            <a:endParaRPr lang="en-US" sz="2400" b="0" strike="noStrike" spc="-1" dirty="0">
              <a:solidFill>
                <a:srgbClr val="47484A"/>
              </a:solidFill>
              <a:latin typeface="Arial"/>
            </a:endParaRPr>
          </a:p>
        </p:txBody>
      </p: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321092" y="457376"/>
            <a:ext cx="8495769" cy="374786"/>
          </a:xfrm>
        </p:spPr>
        <p:txBody>
          <a:bodyPr/>
          <a:lstStyle/>
          <a:p>
            <a:r>
              <a:rPr lang="en-US" sz="2000" b="1" strike="noStrike" spc="-1" dirty="0">
                <a:solidFill>
                  <a:schemeClr val="tx2"/>
                </a:solidFill>
                <a:latin typeface="Arial"/>
              </a:rPr>
              <a:t>Sub-GV/m X-band photocathode gun</a:t>
            </a:r>
          </a:p>
        </p:txBody>
      </p:sp>
      <p:sp>
        <p:nvSpPr>
          <p:cNvPr id="3" name="CustomShape 21">
            <a:extLst>
              <a:ext uri="{FF2B5EF4-FFF2-40B4-BE49-F238E27FC236}">
                <a16:creationId xmlns:a16="http://schemas.microsoft.com/office/drawing/2014/main" id="{F85A7890-FD13-EC4A-34B2-E0B2B47B5A19}"/>
              </a:ext>
            </a:extLst>
          </p:cNvPr>
          <p:cNvSpPr/>
          <p:nvPr/>
        </p:nvSpPr>
        <p:spPr>
          <a:xfrm>
            <a:off x="442004" y="915703"/>
            <a:ext cx="3543427" cy="3159566"/>
          </a:xfrm>
          <a:prstGeom prst="rect">
            <a:avLst/>
          </a:prstGeom>
          <a:solidFill>
            <a:srgbClr val="FFFFFF"/>
          </a:solidFill>
          <a:ln w="18360">
            <a:solidFill>
              <a:srgbClr val="5983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TextShape 22">
            <a:extLst>
              <a:ext uri="{FF2B5EF4-FFF2-40B4-BE49-F238E27FC236}">
                <a16:creationId xmlns:a16="http://schemas.microsoft.com/office/drawing/2014/main" id="{7CBC33A3-8061-EA54-91C4-64E976F5BC1E}"/>
              </a:ext>
            </a:extLst>
          </p:cNvPr>
          <p:cNvSpPr txBox="1"/>
          <p:nvPr/>
        </p:nvSpPr>
        <p:spPr>
          <a:xfrm>
            <a:off x="555389" y="947197"/>
            <a:ext cx="2916560" cy="581326"/>
          </a:xfrm>
          <a:prstGeom prst="rect">
            <a:avLst/>
          </a:prstGeom>
          <a:noFill/>
          <a:ln w="1836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b="1" spc="-1" dirty="0">
                <a:latin typeface="Arial"/>
              </a:rPr>
              <a:t>400 MV/m </a:t>
            </a:r>
          </a:p>
          <a:p>
            <a:r>
              <a:rPr lang="en-US" spc="-1" dirty="0">
                <a:latin typeface="Arial"/>
              </a:rPr>
              <a:t>X-band photocathode gun</a:t>
            </a: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1D7F22BA-9B59-2B9B-D274-063079F74502}"/>
              </a:ext>
            </a:extLst>
          </p:cNvPr>
          <p:cNvSpPr/>
          <p:nvPr/>
        </p:nvSpPr>
        <p:spPr>
          <a:xfrm>
            <a:off x="6703733" y="342341"/>
            <a:ext cx="2210051" cy="531525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Beam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F7EC4-D2A9-0D39-4995-50D537D8E778}"/>
              </a:ext>
            </a:extLst>
          </p:cNvPr>
          <p:cNvSpPr txBox="1"/>
          <p:nvPr/>
        </p:nvSpPr>
        <p:spPr>
          <a:xfrm>
            <a:off x="7216287" y="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A3502-9B90-E0F2-5385-2A8311333CA9}"/>
              </a:ext>
            </a:extLst>
          </p:cNvPr>
          <p:cNvSpPr txBox="1"/>
          <p:nvPr/>
        </p:nvSpPr>
        <p:spPr>
          <a:xfrm>
            <a:off x="321092" y="4688865"/>
            <a:ext cx="8848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[W.H. Tan, et al., “</a:t>
            </a:r>
            <a:r>
              <a:rPr lang="en-US" sz="1100" i="1" dirty="0">
                <a:solidFill>
                  <a:schemeClr val="accent1"/>
                </a:solidFill>
              </a:rPr>
              <a:t>Demonstration of sub-GV/m Accelerating Field in a Photoemission Electron Gun Powered by Nanosecond -Band Radiofrequency Pulses</a:t>
            </a:r>
            <a:r>
              <a:rPr lang="en-US" sz="1100" dirty="0">
                <a:solidFill>
                  <a:schemeClr val="accent1"/>
                </a:solidFill>
              </a:rPr>
              <a:t>”, </a:t>
            </a:r>
            <a:r>
              <a:rPr lang="en-US" sz="1100" b="0" i="0" dirty="0">
                <a:solidFill>
                  <a:schemeClr val="accent1"/>
                </a:solidFill>
                <a:effectLst/>
              </a:rPr>
              <a:t>PRAB </a:t>
            </a:r>
            <a:r>
              <a:rPr lang="en-US" sz="1100" b="1" i="0" dirty="0">
                <a:solidFill>
                  <a:schemeClr val="accent1"/>
                </a:solidFill>
                <a:effectLst/>
              </a:rPr>
              <a:t>25</a:t>
            </a:r>
            <a:r>
              <a:rPr lang="en-US" sz="1100" b="0" i="0" dirty="0">
                <a:solidFill>
                  <a:schemeClr val="accent1"/>
                </a:solidFill>
                <a:effectLst/>
              </a:rPr>
              <a:t>, 083402 – Published 24 August 2022]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6F99AE-40DE-791C-6F3F-AAE3130E7566}"/>
              </a:ext>
            </a:extLst>
          </p:cNvPr>
          <p:cNvGrpSpPr/>
          <p:nvPr/>
        </p:nvGrpSpPr>
        <p:grpSpPr>
          <a:xfrm>
            <a:off x="5226775" y="1252771"/>
            <a:ext cx="3864327" cy="2982597"/>
            <a:chOff x="5226775" y="1252771"/>
            <a:chExt cx="3864327" cy="29825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65C1C9-81C0-205C-18BB-20EEF47BA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6775" y="1252771"/>
              <a:ext cx="3543426" cy="298259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711C7E-BB73-6DFD-6AEE-0F5F22F34864}"/>
                </a:ext>
              </a:extLst>
            </p:cNvPr>
            <p:cNvSpPr txBox="1"/>
            <p:nvPr/>
          </p:nvSpPr>
          <p:spPr>
            <a:xfrm>
              <a:off x="8051576" y="2726670"/>
              <a:ext cx="10395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700" b="0" i="1" u="none" strike="noStrike" baseline="0" dirty="0">
                  <a:solidFill>
                    <a:srgbClr val="004165"/>
                  </a:solidFill>
                  <a:latin typeface="ArialNarrow-Italic"/>
                </a:rPr>
                <a:t>COAXIAL RF-INPUT</a:t>
              </a:r>
            </a:p>
            <a:p>
              <a:pPr algn="l"/>
              <a:r>
                <a:rPr lang="en-US" sz="700" b="0" i="1" u="none" strike="noStrike" baseline="0" dirty="0">
                  <a:solidFill>
                    <a:srgbClr val="004165"/>
                  </a:solidFill>
                  <a:latin typeface="ArialNarrow-Italic"/>
                </a:rPr>
                <a:t>COUPLER</a:t>
              </a:r>
              <a:endParaRPr lang="en-US" sz="7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E03657-98B8-070E-0A6A-B81E12EC24B8}"/>
                </a:ext>
              </a:extLst>
            </p:cNvPr>
            <p:cNvSpPr txBox="1"/>
            <p:nvPr/>
          </p:nvSpPr>
          <p:spPr>
            <a:xfrm>
              <a:off x="5493956" y="2540996"/>
              <a:ext cx="62499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700" b="0" i="1" u="none" strike="noStrike" baseline="0" dirty="0">
                  <a:solidFill>
                    <a:srgbClr val="004165"/>
                  </a:solidFill>
                  <a:latin typeface="ArialNarrow-Italic"/>
                </a:rPr>
                <a:t>IRIS DISK</a:t>
              </a:r>
              <a:endParaRPr lang="en-US" sz="7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2C625A-6213-3DF9-798A-D2BD2C7FD31C}"/>
              </a:ext>
            </a:extLst>
          </p:cNvPr>
          <p:cNvSpPr txBox="1"/>
          <p:nvPr/>
        </p:nvSpPr>
        <p:spPr>
          <a:xfrm>
            <a:off x="416089" y="4097831"/>
            <a:ext cx="42862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FF0000"/>
                </a:solidFill>
              </a:rPr>
              <a:t>WGs 3+5: Tuesday, 1:50pm Gongxiaohui Chen</a:t>
            </a:r>
          </a:p>
          <a:p>
            <a:r>
              <a:rPr lang="en-US" sz="1100" dirty="0">
                <a:solidFill>
                  <a:srgbClr val="FF0000"/>
                </a:solidFill>
              </a:rPr>
              <a:t>Report on experimental results of a sub-GV/m photocathode gun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1F7A36E-458A-0402-1480-10E479CC7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06" y="1551086"/>
            <a:ext cx="3505885" cy="24072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EC4CD2-1350-5535-606C-D650C00C1A6A}"/>
              </a:ext>
            </a:extLst>
          </p:cNvPr>
          <p:cNvSpPr txBox="1"/>
          <p:nvPr/>
        </p:nvSpPr>
        <p:spPr>
          <a:xfrm>
            <a:off x="5226775" y="4281532"/>
            <a:ext cx="36870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u="sng" dirty="0">
                <a:solidFill>
                  <a:srgbClr val="FF0000"/>
                </a:solidFill>
              </a:rPr>
              <a:t>WGs 3+5: Tuesday, 1:30pm Sergey Kuzikov</a:t>
            </a:r>
          </a:p>
          <a:p>
            <a:r>
              <a:rPr lang="en-US" sz="1100" dirty="0">
                <a:solidFill>
                  <a:srgbClr val="FF0000"/>
                </a:solidFill>
              </a:rPr>
              <a:t>Development of High Brightness Photoinjector for AWA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96FDC79D-91E7-C9D6-DF51-77793B9DB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2ABE02-348A-F723-064A-4D6143CF3AE0}"/>
              </a:ext>
            </a:extLst>
          </p:cNvPr>
          <p:cNvSpPr txBox="1"/>
          <p:nvPr/>
        </p:nvSpPr>
        <p:spPr>
          <a:xfrm>
            <a:off x="4293993" y="1017221"/>
            <a:ext cx="1655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1" u="none" strike="noStrike" baseline="0" dirty="0">
                <a:solidFill>
                  <a:srgbClr val="004165"/>
                </a:solidFill>
              </a:rPr>
              <a:t>1.5 Cell  X-band photocathode gun</a:t>
            </a:r>
            <a:endParaRPr lang="en-US" sz="1400" i="1" dirty="0"/>
          </a:p>
        </p:txBody>
      </p:sp>
      <p:sp>
        <p:nvSpPr>
          <p:cNvPr id="4" name="TextShape 25">
            <a:extLst>
              <a:ext uri="{FF2B5EF4-FFF2-40B4-BE49-F238E27FC236}">
                <a16:creationId xmlns:a16="http://schemas.microsoft.com/office/drawing/2014/main" id="{9832624A-029D-8BCE-A2A3-B23A2FE38E04}"/>
              </a:ext>
            </a:extLst>
          </p:cNvPr>
          <p:cNvSpPr txBox="1"/>
          <p:nvPr/>
        </p:nvSpPr>
        <p:spPr>
          <a:xfrm rot="21588600">
            <a:off x="313420" y="5087864"/>
            <a:ext cx="2657864" cy="240801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[Shao et al., IPAC22, FROXSP2 (2022)]</a:t>
            </a:r>
          </a:p>
        </p:txBody>
      </p:sp>
    </p:spTree>
    <p:extLst>
      <p:ext uri="{BB962C8B-B14F-4D97-AF65-F5344CB8AC3E}">
        <p14:creationId xmlns:p14="http://schemas.microsoft.com/office/powerpoint/2010/main" val="4850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228603" y="1000900"/>
            <a:ext cx="4244544" cy="416429"/>
          </a:xfrm>
        </p:spPr>
        <p:txBody>
          <a:bodyPr/>
          <a:lstStyle/>
          <a:p>
            <a:pPr marL="57150"/>
            <a:r>
              <a:rPr lang="en-US" spc="-1" dirty="0">
                <a:solidFill>
                  <a:schemeClr val="tx2"/>
                </a:solidFill>
                <a:latin typeface="Arial"/>
              </a:rPr>
              <a:t>Bright </a:t>
            </a:r>
            <a:r>
              <a:rPr lang="en-US" sz="2000" b="1" strike="noStrike" spc="-1" dirty="0">
                <a:solidFill>
                  <a:schemeClr val="tx2"/>
                </a:solidFill>
                <a:latin typeface="Arial"/>
              </a:rPr>
              <a:t>beams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10AC2B0E-5016-FD85-DF81-120990F0A8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1D7F22BA-9B59-2B9B-D274-063079F74502}"/>
              </a:ext>
            </a:extLst>
          </p:cNvPr>
          <p:cNvSpPr/>
          <p:nvPr/>
        </p:nvSpPr>
        <p:spPr>
          <a:xfrm>
            <a:off x="6703733" y="342341"/>
            <a:ext cx="2210051" cy="531525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Beam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F7EC4-D2A9-0D39-4995-50D537D8E778}"/>
              </a:ext>
            </a:extLst>
          </p:cNvPr>
          <p:cNvSpPr txBox="1"/>
          <p:nvPr/>
        </p:nvSpPr>
        <p:spPr>
          <a:xfrm>
            <a:off x="7216287" y="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885178E-6CA1-649A-207F-F508C1E0A21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98880" y="1324710"/>
            <a:ext cx="4083840" cy="1302840"/>
          </a:xfrm>
          <a:prstGeom prst="rect">
            <a:avLst/>
          </a:prstGeom>
          <a:ln w="36720">
            <a:noFill/>
          </a:ln>
        </p:spPr>
      </p:pic>
      <p:sp>
        <p:nvSpPr>
          <p:cNvPr id="36" name="TextShape 7">
            <a:extLst>
              <a:ext uri="{FF2B5EF4-FFF2-40B4-BE49-F238E27FC236}">
                <a16:creationId xmlns:a16="http://schemas.microsoft.com/office/drawing/2014/main" id="{694B5F9D-3182-3FC4-C8DE-83934829F3F5}"/>
              </a:ext>
            </a:extLst>
          </p:cNvPr>
          <p:cNvSpPr txBox="1"/>
          <p:nvPr/>
        </p:nvSpPr>
        <p:spPr>
          <a:xfrm rot="21588600">
            <a:off x="5872680" y="1173870"/>
            <a:ext cx="2930760" cy="44640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spc="-1" dirty="0">
                <a:solidFill>
                  <a:srgbClr val="468A1A"/>
                </a:solidFill>
                <a:latin typeface="Arial"/>
              </a:rPr>
              <a:t>[Halavanau et al., PRAB 20, 103404 (2017)]</a:t>
            </a:r>
            <a:endParaRPr lang="en-US" sz="1000" spc="-1" dirty="0">
              <a:latin typeface="Arial"/>
            </a:endParaRPr>
          </a:p>
        </p:txBody>
      </p:sp>
      <p:sp>
        <p:nvSpPr>
          <p:cNvPr id="37" name="CustomShape 11">
            <a:extLst>
              <a:ext uri="{FF2B5EF4-FFF2-40B4-BE49-F238E27FC236}">
                <a16:creationId xmlns:a16="http://schemas.microsoft.com/office/drawing/2014/main" id="{3678F452-3ACF-2497-0BB8-0831CEACE5FD}"/>
              </a:ext>
            </a:extLst>
          </p:cNvPr>
          <p:cNvSpPr/>
          <p:nvPr/>
        </p:nvSpPr>
        <p:spPr>
          <a:xfrm>
            <a:off x="4947480" y="1174230"/>
            <a:ext cx="4079880" cy="1479240"/>
          </a:xfrm>
          <a:prstGeom prst="rect">
            <a:avLst/>
          </a:prstGeom>
          <a:noFill/>
          <a:ln w="18360">
            <a:solidFill>
              <a:srgbClr val="468A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ontent Placeholder 31">
            <a:extLst>
              <a:ext uri="{FF2B5EF4-FFF2-40B4-BE49-F238E27FC236}">
                <a16:creationId xmlns:a16="http://schemas.microsoft.com/office/drawing/2014/main" id="{7953C4AF-60F7-8502-07BD-50528A2C86CF}"/>
              </a:ext>
            </a:extLst>
          </p:cNvPr>
          <p:cNvSpPr txBox="1">
            <a:spLocks/>
          </p:cNvSpPr>
          <p:nvPr/>
        </p:nvSpPr>
        <p:spPr>
          <a:xfrm>
            <a:off x="295853" y="1334047"/>
            <a:ext cx="4415930" cy="139164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160" indent="-172440"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Laser shaping for </a:t>
            </a:r>
            <a:r>
              <a:rPr lang="en-US" spc="-1" dirty="0">
                <a:solidFill>
                  <a:srgbClr val="EA7500"/>
                </a:solidFill>
                <a:latin typeface="Arial"/>
              </a:rPr>
              <a:t>beam co</a:t>
            </a:r>
            <a:r>
              <a:rPr lang="en-US" spc="-1" dirty="0">
                <a:solidFill>
                  <a:srgbClr val="FF8000"/>
                </a:solidFill>
                <a:latin typeface="Arial"/>
              </a:rPr>
              <a:t>ntrol</a:t>
            </a:r>
            <a:r>
              <a:rPr lang="en-US" spc="-1" dirty="0">
                <a:solidFill>
                  <a:srgbClr val="232425"/>
                </a:solidFill>
                <a:latin typeface="Arial"/>
              </a:rPr>
              <a:t> </a:t>
            </a:r>
            <a:endParaRPr lang="en-US" spc="-1" dirty="0">
              <a:latin typeface="Arial"/>
            </a:endParaRPr>
          </a:p>
          <a:p>
            <a:pPr marL="432000" lvl="1" indent="-216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Transverse: Multi-Lens Array (MLA)</a:t>
            </a:r>
          </a:p>
          <a:p>
            <a:pPr marL="432000" lvl="1" indent="-216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Longitudinal: : Temporal shaping via frequency-conversion (SOD and TOD) process</a:t>
            </a:r>
            <a:endParaRPr lang="en-US" spc="-1" dirty="0">
              <a:latin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4C2831-5138-56DF-1C69-22F926464066}"/>
              </a:ext>
            </a:extLst>
          </p:cNvPr>
          <p:cNvGrpSpPr/>
          <p:nvPr/>
        </p:nvGrpSpPr>
        <p:grpSpPr>
          <a:xfrm>
            <a:off x="295853" y="3190835"/>
            <a:ext cx="8372025" cy="2271307"/>
            <a:chOff x="295853" y="3190835"/>
            <a:chExt cx="8372025" cy="22713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E36C2B-B9CC-B698-7F6B-403E49E75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4" r="20598"/>
            <a:stretch/>
          </p:blipFill>
          <p:spPr>
            <a:xfrm>
              <a:off x="5530938" y="3596295"/>
              <a:ext cx="2456837" cy="1829040"/>
            </a:xfrm>
            <a:prstGeom prst="rect">
              <a:avLst/>
            </a:prstGeom>
          </p:spPr>
        </p:pic>
        <p:sp>
          <p:nvSpPr>
            <p:cNvPr id="27" name="TextShape 22">
              <a:extLst>
                <a:ext uri="{FF2B5EF4-FFF2-40B4-BE49-F238E27FC236}">
                  <a16:creationId xmlns:a16="http://schemas.microsoft.com/office/drawing/2014/main" id="{4E6BA45A-E59E-7FD5-FF88-97B9F9574237}"/>
                </a:ext>
              </a:extLst>
            </p:cNvPr>
            <p:cNvSpPr txBox="1"/>
            <p:nvPr/>
          </p:nvSpPr>
          <p:spPr>
            <a:xfrm>
              <a:off x="4947480" y="3190835"/>
              <a:ext cx="3720398" cy="413324"/>
            </a:xfrm>
            <a:prstGeom prst="rect">
              <a:avLst/>
            </a:prstGeom>
            <a:noFill/>
            <a:ln w="1836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US" b="1" spc="-1" dirty="0">
                  <a:latin typeface="Arial"/>
                </a:rPr>
                <a:t>World’s high Q </a:t>
              </a:r>
              <a:r>
                <a:rPr lang="en-US" spc="-1" dirty="0">
                  <a:latin typeface="Arial"/>
                </a:rPr>
                <a:t>photocathode gun</a:t>
              </a:r>
            </a:p>
          </p:txBody>
        </p:sp>
        <p:sp>
          <p:nvSpPr>
            <p:cNvPr id="5" name="Content Placeholder 31">
              <a:extLst>
                <a:ext uri="{FF2B5EF4-FFF2-40B4-BE49-F238E27FC236}">
                  <a16:creationId xmlns:a16="http://schemas.microsoft.com/office/drawing/2014/main" id="{B07FB3B1-AC83-67F7-C500-BC52D7E321FE}"/>
                </a:ext>
              </a:extLst>
            </p:cNvPr>
            <p:cNvSpPr txBox="1">
              <a:spLocks/>
            </p:cNvSpPr>
            <p:nvPr/>
          </p:nvSpPr>
          <p:spPr>
            <a:xfrm>
              <a:off x="295853" y="3552859"/>
              <a:ext cx="4714656" cy="1909283"/>
            </a:xfrm>
            <a:prstGeom prst="rect">
              <a:avLst/>
            </a:prstGeom>
          </p:spPr>
          <p:txBody>
            <a:bodyPr vert="horz" lIns="0" tIns="0" rIns="0" bIns="45720" rtlCol="0">
              <a:noAutofit/>
            </a:bodyPr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3160" indent="-172440">
                <a:spcBef>
                  <a:spcPts val="601"/>
                </a:spcBef>
                <a:buClr>
                  <a:srgbClr val="232425"/>
                </a:buClr>
                <a:buFont typeface="Wingdings" charset="2"/>
                <a:buChar char=""/>
              </a:pPr>
              <a:r>
                <a:rPr lang="en-US" spc="-1" dirty="0">
                  <a:solidFill>
                    <a:srgbClr val="FF8000"/>
                  </a:solidFill>
                  <a:latin typeface="Arial"/>
                  <a:ea typeface="Noto Sans CJK SC"/>
                </a:rPr>
                <a:t>Intense </a:t>
              </a: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drive bunches </a:t>
              </a:r>
              <a:endParaRPr lang="en-US" spc="-1" dirty="0">
                <a:latin typeface="Arial"/>
              </a:endParaRPr>
            </a:p>
            <a:p>
              <a:pPr marL="648000" lvl="2" indent="-216000">
                <a:spcBef>
                  <a:spcPts val="601"/>
                </a:spcBef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High-quantum-efficiency cathodes</a:t>
              </a:r>
              <a:endParaRPr lang="en-US" spc="-1" dirty="0">
                <a:latin typeface="Arial"/>
              </a:endParaRPr>
            </a:p>
            <a:p>
              <a:pPr marL="648000" lvl="2" indent="-216000">
                <a:spcBef>
                  <a:spcPts val="601"/>
                </a:spcBef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Beam dynamics in intense space-</a:t>
              </a:r>
              <a:br>
                <a:rPr lang="en-US" dirty="0"/>
              </a:b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charge regime</a:t>
              </a:r>
              <a:endParaRPr lang="en-US" spc="-1" dirty="0">
                <a:latin typeface="Arial"/>
              </a:endParaRPr>
            </a:p>
            <a:p>
              <a:pPr marL="648000" lvl="2" indent="-216000">
                <a:spcBef>
                  <a:spcPts val="601"/>
                </a:spcBef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Generation of bunch train</a:t>
              </a:r>
              <a:endParaRPr lang="en-US" spc="-1" dirty="0">
                <a:latin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D713BC-ED54-3DFF-C5CD-E91E4525325F}"/>
              </a:ext>
            </a:extLst>
          </p:cNvPr>
          <p:cNvSpPr txBox="1"/>
          <p:nvPr/>
        </p:nvSpPr>
        <p:spPr>
          <a:xfrm>
            <a:off x="233362" y="14062"/>
            <a:ext cx="804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trike="noStrike" cap="all" spc="-1" dirty="0">
                <a:solidFill>
                  <a:srgbClr val="232425"/>
                </a:solidFill>
                <a:latin typeface="Arial"/>
              </a:rPr>
              <a:t>Accelerator and beam physics</a:t>
            </a:r>
            <a:endParaRPr lang="en-US" sz="2400" dirty="0"/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0A587CA6-A20B-B28D-1BF5-9D212C1F3C6C}"/>
              </a:ext>
            </a:extLst>
          </p:cNvPr>
          <p:cNvSpPr txBox="1">
            <a:spLocks/>
          </p:cNvSpPr>
          <p:nvPr/>
        </p:nvSpPr>
        <p:spPr>
          <a:xfrm>
            <a:off x="223624" y="3189283"/>
            <a:ext cx="8372901" cy="4164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/>
            <a:r>
              <a:rPr lang="en-US" sz="2000" b="1" strike="noStrike" spc="-1" dirty="0">
                <a:solidFill>
                  <a:schemeClr val="tx2"/>
                </a:solidFill>
                <a:latin typeface="Arial"/>
              </a:rPr>
              <a:t>Intense</a:t>
            </a:r>
            <a:r>
              <a:rPr lang="en-US" spc="-1" dirty="0">
                <a:solidFill>
                  <a:schemeClr val="tx2"/>
                </a:solidFill>
                <a:latin typeface="Arial"/>
              </a:rPr>
              <a:t> beams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D6A39-7657-F0BF-3C07-5A6CED50F7A9}"/>
              </a:ext>
            </a:extLst>
          </p:cNvPr>
          <p:cNvCxnSpPr/>
          <p:nvPr/>
        </p:nvCxnSpPr>
        <p:spPr>
          <a:xfrm>
            <a:off x="233362" y="3038475"/>
            <a:ext cx="891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120E79-01A6-5CE1-1EB1-0BE52FF838EC}"/>
              </a:ext>
            </a:extLst>
          </p:cNvPr>
          <p:cNvCxnSpPr/>
          <p:nvPr/>
        </p:nvCxnSpPr>
        <p:spPr>
          <a:xfrm>
            <a:off x="233362" y="873866"/>
            <a:ext cx="891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Shape 25">
            <a:extLst>
              <a:ext uri="{FF2B5EF4-FFF2-40B4-BE49-F238E27FC236}">
                <a16:creationId xmlns:a16="http://schemas.microsoft.com/office/drawing/2014/main" id="{0E85E056-EB70-3B15-BFE5-2543B4252F13}"/>
              </a:ext>
            </a:extLst>
          </p:cNvPr>
          <p:cNvSpPr txBox="1"/>
          <p:nvPr/>
        </p:nvSpPr>
        <p:spPr>
          <a:xfrm rot="21588600">
            <a:off x="1857963" y="2635513"/>
            <a:ext cx="2942237" cy="245865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100" spc="-1" dirty="0">
                <a:solidFill>
                  <a:schemeClr val="accent1"/>
                </a:solidFill>
                <a:latin typeface="Arial"/>
              </a:rPr>
              <a:t>[T. Xu et al., NAPAC22, MOPA78 (2022)]</a:t>
            </a:r>
          </a:p>
        </p:txBody>
      </p:sp>
    </p:spTree>
    <p:extLst>
      <p:ext uri="{BB962C8B-B14F-4D97-AF65-F5344CB8AC3E}">
        <p14:creationId xmlns:p14="http://schemas.microsoft.com/office/powerpoint/2010/main" val="12327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rrow: Right 48">
            <a:extLst>
              <a:ext uri="{FF2B5EF4-FFF2-40B4-BE49-F238E27FC236}">
                <a16:creationId xmlns:a16="http://schemas.microsoft.com/office/drawing/2014/main" id="{4A1AF393-6582-0578-8E13-C4DBEAC589C6}"/>
              </a:ext>
            </a:extLst>
          </p:cNvPr>
          <p:cNvSpPr/>
          <p:nvPr/>
        </p:nvSpPr>
        <p:spPr>
          <a:xfrm rot="1343395">
            <a:off x="3216709" y="2616759"/>
            <a:ext cx="3127473" cy="208359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197957E-AAEC-37E6-BDFD-A2DC291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44" y="3408649"/>
            <a:ext cx="3616411" cy="1299166"/>
          </a:xfrm>
          <a:prstGeom prst="rect">
            <a:avLst/>
          </a:prstGeom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10AC2B0E-5016-FD85-DF81-120990F0A8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763528" y="5172334"/>
            <a:ext cx="457200" cy="15240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1D7F22BA-9B59-2B9B-D274-063079F74502}"/>
              </a:ext>
            </a:extLst>
          </p:cNvPr>
          <p:cNvSpPr/>
          <p:nvPr/>
        </p:nvSpPr>
        <p:spPr>
          <a:xfrm>
            <a:off x="6703733" y="342341"/>
            <a:ext cx="2210051" cy="531525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Beam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F7EC4-D2A9-0D39-4995-50D537D8E778}"/>
              </a:ext>
            </a:extLst>
          </p:cNvPr>
          <p:cNvSpPr txBox="1"/>
          <p:nvPr/>
        </p:nvSpPr>
        <p:spPr>
          <a:xfrm>
            <a:off x="7216287" y="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713BC-ED54-3DFF-C5CD-E91E4525325F}"/>
              </a:ext>
            </a:extLst>
          </p:cNvPr>
          <p:cNvSpPr txBox="1"/>
          <p:nvPr/>
        </p:nvSpPr>
        <p:spPr>
          <a:xfrm>
            <a:off x="233362" y="14062"/>
            <a:ext cx="804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trike="noStrike" cap="all" spc="-1" dirty="0">
                <a:solidFill>
                  <a:srgbClr val="232425"/>
                </a:solidFill>
                <a:latin typeface="Arial"/>
              </a:rPr>
              <a:t>Accelerator and beam physics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15077-161A-33DC-5F28-07FE572D3899}"/>
              </a:ext>
            </a:extLst>
          </p:cNvPr>
          <p:cNvSpPr txBox="1"/>
          <p:nvPr/>
        </p:nvSpPr>
        <p:spPr>
          <a:xfrm>
            <a:off x="230216" y="430362"/>
            <a:ext cx="4572000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spc="-1" dirty="0">
                <a:solidFill>
                  <a:schemeClr val="tx2"/>
                </a:solidFill>
                <a:latin typeface="Arial"/>
              </a:rPr>
              <a:t>Precision diagnostics</a:t>
            </a:r>
            <a:endParaRPr lang="en-US" sz="2400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BE4D2CDE-03F6-D929-04BB-70A5F46AC4E6}"/>
              </a:ext>
            </a:extLst>
          </p:cNvPr>
          <p:cNvSpPr/>
          <p:nvPr/>
        </p:nvSpPr>
        <p:spPr>
          <a:xfrm>
            <a:off x="270503" y="957173"/>
            <a:ext cx="5586599" cy="1809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t">
            <a:noAutofit/>
          </a:bodyPr>
          <a:lstStyle/>
          <a:p>
            <a:pPr marL="172720" indent="-172085"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Single-shot phase-space-mapping methods</a:t>
            </a:r>
          </a:p>
          <a:p>
            <a:pPr marL="431800" lvl="1" indent="-2159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Longitudinal phase space (</a:t>
            </a:r>
            <a:r>
              <a:rPr lang="en-US" spc="-1" dirty="0">
                <a:solidFill>
                  <a:srgbClr val="FF8000"/>
                </a:solidFill>
                <a:latin typeface="Arial"/>
              </a:rPr>
              <a:t>"live" measurement of drive- and main-bunch dynamics</a:t>
            </a:r>
            <a:r>
              <a:rPr lang="en-US" spc="-1" dirty="0">
                <a:solidFill>
                  <a:srgbClr val="232425"/>
                </a:solidFill>
                <a:latin typeface="Arial"/>
              </a:rPr>
              <a:t>)</a:t>
            </a:r>
            <a:endParaRPr lang="en-US" spc="-1" dirty="0">
              <a:latin typeface="Arial"/>
            </a:endParaRPr>
          </a:p>
          <a:p>
            <a:pPr marL="431800" lvl="1" indent="-2159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Transverse phase space</a:t>
            </a: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5A679EEC-2A1A-CF9C-180D-37CC4F596DCB}"/>
              </a:ext>
            </a:extLst>
          </p:cNvPr>
          <p:cNvGrpSpPr/>
          <p:nvPr/>
        </p:nvGrpSpPr>
        <p:grpSpPr>
          <a:xfrm>
            <a:off x="4335278" y="585528"/>
            <a:ext cx="1716120" cy="335880"/>
            <a:chOff x="1600920" y="1356480"/>
            <a:chExt cx="1716120" cy="335880"/>
          </a:xfrm>
        </p:grpSpPr>
        <p:pic>
          <p:nvPicPr>
            <p:cNvPr id="18" name="Picture 17" descr="28§display§(q,p) \longrightarrow (x,y)§png§600§FALSE§">
              <a:extLst>
                <a:ext uri="{FF2B5EF4-FFF2-40B4-BE49-F238E27FC236}">
                  <a16:creationId xmlns:a16="http://schemas.microsoft.com/office/drawing/2014/main" id="{1F9217AE-37CD-54E1-73AD-D0D841EFBA7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600920" y="1428480"/>
              <a:ext cx="1716120" cy="263880"/>
            </a:xfrm>
            <a:prstGeom prst="rect">
              <a:avLst/>
            </a:prstGeom>
            <a:ln w="36720">
              <a:noFill/>
            </a:ln>
          </p:spPr>
        </p:pic>
        <p:pic>
          <p:nvPicPr>
            <p:cNvPr id="21" name="Picture 20" descr="28§display§{\cal M}§png§600§FALSE§">
              <a:extLst>
                <a:ext uri="{FF2B5EF4-FFF2-40B4-BE49-F238E27FC236}">
                  <a16:creationId xmlns:a16="http://schemas.microsoft.com/office/drawing/2014/main" id="{66E92A46-77A1-B2A1-E055-7A161F7E1323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2303280" y="1356480"/>
              <a:ext cx="263160" cy="178920"/>
            </a:xfrm>
            <a:prstGeom prst="rect">
              <a:avLst/>
            </a:prstGeom>
            <a:ln w="36720">
              <a:noFill/>
            </a:ln>
          </p:spPr>
        </p:pic>
      </p:grpSp>
      <p:sp>
        <p:nvSpPr>
          <p:cNvPr id="26" name="Formula 6">
            <a:extLst>
              <a:ext uri="{FF2B5EF4-FFF2-40B4-BE49-F238E27FC236}">
                <a16:creationId xmlns:a16="http://schemas.microsoft.com/office/drawing/2014/main" id="{A8EE2AD3-2E12-623F-E7B0-82A75DBC2B94}"/>
              </a:ext>
            </a:extLst>
          </p:cNvPr>
          <p:cNvSpPr txBox="1"/>
          <p:nvPr/>
        </p:nvSpPr>
        <p:spPr>
          <a:xfrm>
            <a:off x="7074360" y="2047223"/>
            <a:ext cx="76680" cy="1803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229C066-1C90-8C6D-C685-024ACDC82DF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099120" y="1002143"/>
            <a:ext cx="2865240" cy="2230200"/>
          </a:xfrm>
          <a:prstGeom prst="rect">
            <a:avLst/>
          </a:prstGeom>
          <a:ln w="36720">
            <a:noFill/>
          </a:ln>
        </p:spPr>
      </p:pic>
      <p:sp>
        <p:nvSpPr>
          <p:cNvPr id="29" name="CustomShape 7">
            <a:extLst>
              <a:ext uri="{FF2B5EF4-FFF2-40B4-BE49-F238E27FC236}">
                <a16:creationId xmlns:a16="http://schemas.microsoft.com/office/drawing/2014/main" id="{5372D71A-2DAA-0EE9-06B7-BCAE6B8D16ED}"/>
              </a:ext>
            </a:extLst>
          </p:cNvPr>
          <p:cNvSpPr/>
          <p:nvPr/>
        </p:nvSpPr>
        <p:spPr>
          <a:xfrm>
            <a:off x="6300360" y="1217783"/>
            <a:ext cx="1461960" cy="30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spc="-1">
                <a:solidFill>
                  <a:srgbClr val="ED7D31"/>
                </a:solidFill>
                <a:latin typeface="Arial"/>
              </a:rPr>
              <a:t>main </a:t>
            </a:r>
            <a:br/>
            <a:r>
              <a:rPr lang="en-US" sz="1500" spc="-1">
                <a:solidFill>
                  <a:srgbClr val="ED7D31"/>
                </a:solidFill>
                <a:latin typeface="Arial"/>
              </a:rPr>
              <a:t>bunch</a:t>
            </a:r>
            <a:endParaRPr lang="en-US" sz="1500" spc="-1">
              <a:latin typeface="Arial"/>
            </a:endParaRPr>
          </a:p>
        </p:txBody>
      </p:sp>
      <p:sp>
        <p:nvSpPr>
          <p:cNvPr id="30" name="CustomShape 8">
            <a:extLst>
              <a:ext uri="{FF2B5EF4-FFF2-40B4-BE49-F238E27FC236}">
                <a16:creationId xmlns:a16="http://schemas.microsoft.com/office/drawing/2014/main" id="{222F1EB9-C427-BCAD-FC43-A42ED410F276}"/>
              </a:ext>
            </a:extLst>
          </p:cNvPr>
          <p:cNvSpPr/>
          <p:nvPr/>
        </p:nvSpPr>
        <p:spPr>
          <a:xfrm>
            <a:off x="7289640" y="891983"/>
            <a:ext cx="682200" cy="207720"/>
          </a:xfrm>
          <a:prstGeom prst="rect">
            <a:avLst/>
          </a:prstGeom>
          <a:solidFill>
            <a:srgbClr val="FFFFFF"/>
          </a:solidFill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9">
            <a:extLst>
              <a:ext uri="{FF2B5EF4-FFF2-40B4-BE49-F238E27FC236}">
                <a16:creationId xmlns:a16="http://schemas.microsoft.com/office/drawing/2014/main" id="{9B25ABF5-F765-4420-0A07-0932F44FA05B}"/>
              </a:ext>
            </a:extLst>
          </p:cNvPr>
          <p:cNvSpPr/>
          <p:nvPr/>
        </p:nvSpPr>
        <p:spPr>
          <a:xfrm>
            <a:off x="8400240" y="1184663"/>
            <a:ext cx="389880" cy="207360"/>
          </a:xfrm>
          <a:prstGeom prst="rect">
            <a:avLst/>
          </a:prstGeom>
          <a:solidFill>
            <a:srgbClr val="021B82"/>
          </a:solidFill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10">
            <a:extLst>
              <a:ext uri="{FF2B5EF4-FFF2-40B4-BE49-F238E27FC236}">
                <a16:creationId xmlns:a16="http://schemas.microsoft.com/office/drawing/2014/main" id="{4BEC6C23-61EA-7A3E-047C-741349934511}"/>
              </a:ext>
            </a:extLst>
          </p:cNvPr>
          <p:cNvSpPr/>
          <p:nvPr/>
        </p:nvSpPr>
        <p:spPr>
          <a:xfrm>
            <a:off x="7681680" y="1080983"/>
            <a:ext cx="1462320" cy="30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spc="-1">
                <a:solidFill>
                  <a:srgbClr val="ED7D31"/>
                </a:solidFill>
                <a:latin typeface="Arial"/>
              </a:rPr>
              <a:t>drive </a:t>
            </a:r>
            <a:br/>
            <a:r>
              <a:rPr lang="en-US" sz="1500" spc="-1">
                <a:solidFill>
                  <a:srgbClr val="ED7D31"/>
                </a:solidFill>
                <a:latin typeface="Arial"/>
              </a:rPr>
              <a:t>bunch</a:t>
            </a:r>
            <a:endParaRPr lang="en-US" sz="1500" spc="-1">
              <a:latin typeface="Arial"/>
            </a:endParaRPr>
          </a:p>
        </p:txBody>
      </p:sp>
      <p:sp>
        <p:nvSpPr>
          <p:cNvPr id="33" name="CustomShape 11">
            <a:extLst>
              <a:ext uri="{FF2B5EF4-FFF2-40B4-BE49-F238E27FC236}">
                <a16:creationId xmlns:a16="http://schemas.microsoft.com/office/drawing/2014/main" id="{158E42A6-DBB3-453A-2E96-0E869B06ECD4}"/>
              </a:ext>
            </a:extLst>
          </p:cNvPr>
          <p:cNvSpPr/>
          <p:nvPr/>
        </p:nvSpPr>
        <p:spPr>
          <a:xfrm>
            <a:off x="6415200" y="2408663"/>
            <a:ext cx="2413440" cy="30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spc="-1">
                <a:solidFill>
                  <a:srgbClr val="D4EA6B"/>
                </a:solidFill>
                <a:latin typeface="Arial"/>
              </a:rPr>
              <a:t>DWFA inserted</a:t>
            </a:r>
          </a:p>
        </p:txBody>
      </p:sp>
      <p:sp>
        <p:nvSpPr>
          <p:cNvPr id="34" name="TextShape 12">
            <a:extLst>
              <a:ext uri="{FF2B5EF4-FFF2-40B4-BE49-F238E27FC236}">
                <a16:creationId xmlns:a16="http://schemas.microsoft.com/office/drawing/2014/main" id="{D968CC7C-E2B6-9593-2F05-285A83AE004B}"/>
              </a:ext>
            </a:extLst>
          </p:cNvPr>
          <p:cNvSpPr txBox="1"/>
          <p:nvPr/>
        </p:nvSpPr>
        <p:spPr>
          <a:xfrm rot="21588600">
            <a:off x="6529680" y="899543"/>
            <a:ext cx="2437920" cy="24768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spc="-1" dirty="0">
                <a:solidFill>
                  <a:schemeClr val="accent1"/>
                </a:solidFill>
                <a:latin typeface="Arial"/>
              </a:rPr>
              <a:t>[Gao et al., PRAB 21, 062801 (2018)]</a:t>
            </a:r>
          </a:p>
        </p:txBody>
      </p:sp>
      <p:sp>
        <p:nvSpPr>
          <p:cNvPr id="39" name="CustomShape 13">
            <a:extLst>
              <a:ext uri="{FF2B5EF4-FFF2-40B4-BE49-F238E27FC236}">
                <a16:creationId xmlns:a16="http://schemas.microsoft.com/office/drawing/2014/main" id="{9751E8EE-4908-1876-B4BE-BD40F3DF65BA}"/>
              </a:ext>
            </a:extLst>
          </p:cNvPr>
          <p:cNvSpPr/>
          <p:nvPr/>
        </p:nvSpPr>
        <p:spPr>
          <a:xfrm>
            <a:off x="6432840" y="2133623"/>
            <a:ext cx="2413440" cy="30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500" spc="-1">
                <a:solidFill>
                  <a:srgbClr val="D4EA6B"/>
                </a:solidFill>
                <a:latin typeface="Arial"/>
              </a:rPr>
              <a:t>experiment</a:t>
            </a:r>
          </a:p>
        </p:txBody>
      </p:sp>
      <p:sp>
        <p:nvSpPr>
          <p:cNvPr id="42" name="TextShape 12">
            <a:extLst>
              <a:ext uri="{FF2B5EF4-FFF2-40B4-BE49-F238E27FC236}">
                <a16:creationId xmlns:a16="http://schemas.microsoft.com/office/drawing/2014/main" id="{DDAFF354-17E0-4278-CEEE-B9D442A83613}"/>
              </a:ext>
            </a:extLst>
          </p:cNvPr>
          <p:cNvSpPr txBox="1"/>
          <p:nvPr/>
        </p:nvSpPr>
        <p:spPr>
          <a:xfrm rot="21588600">
            <a:off x="6589796" y="4578228"/>
            <a:ext cx="2437920" cy="24768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spc="-1" dirty="0">
                <a:solidFill>
                  <a:schemeClr val="accent1"/>
                </a:solidFill>
                <a:latin typeface="Arial"/>
              </a:rPr>
              <a:t>[G. Ha et al., PRAB 24, 012802 (2021)]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FC677-51F4-2A05-1F3E-2C2DEB38198C}"/>
              </a:ext>
            </a:extLst>
          </p:cNvPr>
          <p:cNvGrpSpPr/>
          <p:nvPr/>
        </p:nvGrpSpPr>
        <p:grpSpPr>
          <a:xfrm>
            <a:off x="270502" y="2322160"/>
            <a:ext cx="7538970" cy="3238608"/>
            <a:chOff x="270502" y="2791724"/>
            <a:chExt cx="7538970" cy="3238608"/>
          </a:xfrm>
        </p:grpSpPr>
        <p:sp>
          <p:nvSpPr>
            <p:cNvPr id="25" name="CustomShape 3">
              <a:extLst>
                <a:ext uri="{FF2B5EF4-FFF2-40B4-BE49-F238E27FC236}">
                  <a16:creationId xmlns:a16="http://schemas.microsoft.com/office/drawing/2014/main" id="{084D2B90-C39B-A0F6-79E2-EF2B336A82C8}"/>
                </a:ext>
              </a:extLst>
            </p:cNvPr>
            <p:cNvSpPr/>
            <p:nvPr/>
          </p:nvSpPr>
          <p:spPr>
            <a:xfrm>
              <a:off x="270502" y="2791724"/>
              <a:ext cx="5710538" cy="1160348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45000" anchor="t">
              <a:noAutofit/>
            </a:bodyPr>
            <a:lstStyle/>
            <a:p>
              <a:pPr marL="173038" indent="-169863">
                <a:spcBef>
                  <a:spcPts val="601"/>
                </a:spcBef>
                <a:buClr>
                  <a:srgbClr val="000000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Longitudinal profile</a:t>
              </a:r>
            </a:p>
            <a:p>
              <a:pPr marL="461963" lvl="1" indent="-222250">
                <a:spcBef>
                  <a:spcPts val="601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Phase-diversity electro optic sampling (</a:t>
              </a:r>
              <a:r>
                <a:rPr lang="en-US" spc="-1" dirty="0">
                  <a:solidFill>
                    <a:srgbClr val="FF8000"/>
                  </a:solidFill>
                  <a:latin typeface="Arial"/>
                </a:rPr>
                <a:t>achieve sub-picosecond resolution over a long time-window, an open problem for single-shot techniques</a:t>
              </a:r>
              <a:r>
                <a:rPr lang="en-US" spc="-1" dirty="0">
                  <a:solidFill>
                    <a:srgbClr val="232425"/>
                  </a:solidFill>
                  <a:latin typeface="Arial"/>
                </a:rPr>
                <a:t>)</a:t>
              </a:r>
              <a:endParaRPr lang="en-US" spc="-1" dirty="0">
                <a:latin typeface="Arial"/>
              </a:endParaRPr>
            </a:p>
            <a:p>
              <a:pPr>
                <a:spcBef>
                  <a:spcPts val="601"/>
                </a:spcBef>
              </a:pPr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FC5AF1C-70C7-C87E-A4EA-F997C1A1A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455" y="4072167"/>
              <a:ext cx="2783147" cy="148837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D0FF3C-20B8-F723-D34E-2745AADB4B54}"/>
                </a:ext>
              </a:extLst>
            </p:cNvPr>
            <p:cNvSpPr txBox="1"/>
            <p:nvPr/>
          </p:nvSpPr>
          <p:spPr>
            <a:xfrm>
              <a:off x="1894704" y="5599445"/>
              <a:ext cx="591476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u="sng" dirty="0">
                  <a:solidFill>
                    <a:srgbClr val="FF0000"/>
                  </a:solidFill>
                </a:rPr>
                <a:t>Poster: Tuesday, 5PM, Spencer Kelham</a:t>
              </a:r>
            </a:p>
            <a:p>
              <a:r>
                <a:rPr lang="en-US" sz="1100" dirty="0">
                  <a:solidFill>
                    <a:srgbClr val="FF0000"/>
                  </a:solidFill>
                </a:rPr>
                <a:t>Numerical Studies of Phase Diversity Electro-Optic Sampled Relativistic Electron Bunches</a:t>
              </a:r>
            </a:p>
          </p:txBody>
        </p:sp>
      </p:grp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D50BED8B-1082-5586-1278-8BD5611DB5D5}"/>
              </a:ext>
            </a:extLst>
          </p:cNvPr>
          <p:cNvSpPr/>
          <p:nvPr/>
        </p:nvSpPr>
        <p:spPr>
          <a:xfrm>
            <a:off x="4259683" y="1751409"/>
            <a:ext cx="1693469" cy="180360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FBF5B-F884-074E-4B10-49A20658962B}"/>
              </a:ext>
            </a:extLst>
          </p:cNvPr>
          <p:cNvSpPr txBox="1">
            <a:spLocks/>
          </p:cNvSpPr>
          <p:nvPr/>
        </p:nvSpPr>
        <p:spPr>
          <a:xfrm>
            <a:off x="593228" y="259262"/>
            <a:ext cx="8372901" cy="44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What I hope you learn today …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AD8801F-9160-A497-75A4-C6AA13D035DE}"/>
              </a:ext>
            </a:extLst>
          </p:cNvPr>
          <p:cNvSpPr txBox="1">
            <a:spLocks/>
          </p:cNvSpPr>
          <p:nvPr/>
        </p:nvSpPr>
        <p:spPr>
          <a:xfrm>
            <a:off x="593228" y="744041"/>
            <a:ext cx="8372901" cy="416429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E78847-7205-947B-3E65-35A743B0DC5A}"/>
              </a:ext>
            </a:extLst>
          </p:cNvPr>
          <p:cNvSpPr txBox="1">
            <a:spLocks/>
          </p:cNvSpPr>
          <p:nvPr/>
        </p:nvSpPr>
        <p:spPr>
          <a:xfrm>
            <a:off x="771525" y="1241151"/>
            <a:ext cx="398940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What type of </a:t>
            </a:r>
            <a:r>
              <a:rPr lang="en-US" sz="2000" b="1" dirty="0">
                <a:solidFill>
                  <a:srgbClr val="FFFF00"/>
                </a:solidFill>
              </a:rPr>
              <a:t>FACILITY</a:t>
            </a:r>
            <a:r>
              <a:rPr lang="en-US" sz="2000" dirty="0">
                <a:solidFill>
                  <a:srgbClr val="FFFF00"/>
                </a:solidFill>
              </a:rPr>
              <a:t> is AWA?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99A65A-D433-3F69-86D6-6BFD79DBEAC4}"/>
              </a:ext>
            </a:extLst>
          </p:cNvPr>
          <p:cNvSpPr txBox="1">
            <a:spLocks/>
          </p:cNvSpPr>
          <p:nvPr/>
        </p:nvSpPr>
        <p:spPr>
          <a:xfrm>
            <a:off x="1640580" y="2008726"/>
            <a:ext cx="508517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What type of </a:t>
            </a:r>
            <a:r>
              <a:rPr lang="en-US" sz="2000" b="1" dirty="0">
                <a:solidFill>
                  <a:srgbClr val="FFFF00"/>
                </a:solidFill>
              </a:rPr>
              <a:t>SCIENCE</a:t>
            </a:r>
            <a:r>
              <a:rPr lang="en-US" sz="2000" dirty="0">
                <a:solidFill>
                  <a:srgbClr val="FFFF00"/>
                </a:solidFill>
              </a:rPr>
              <a:t> do we do at AWA?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B8B18B-0A8F-1A1D-35F2-16D1465830AE}"/>
              </a:ext>
            </a:extLst>
          </p:cNvPr>
          <p:cNvSpPr txBox="1">
            <a:spLocks/>
          </p:cNvSpPr>
          <p:nvPr/>
        </p:nvSpPr>
        <p:spPr>
          <a:xfrm>
            <a:off x="2509641" y="2776301"/>
            <a:ext cx="4677090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What </a:t>
            </a:r>
            <a:r>
              <a:rPr lang="en-US" sz="2000" b="1" dirty="0">
                <a:solidFill>
                  <a:srgbClr val="FFFF00"/>
                </a:solidFill>
              </a:rPr>
              <a:t>CAPABILITIES</a:t>
            </a:r>
            <a:r>
              <a:rPr lang="en-US" sz="2000" dirty="0">
                <a:solidFill>
                  <a:srgbClr val="FFFF00"/>
                </a:solidFill>
              </a:rPr>
              <a:t> does AWA have?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EE2F079-FA89-95D4-B544-B8290AA833B5}"/>
              </a:ext>
            </a:extLst>
          </p:cNvPr>
          <p:cNvSpPr txBox="1">
            <a:spLocks/>
          </p:cNvSpPr>
          <p:nvPr/>
        </p:nvSpPr>
        <p:spPr>
          <a:xfrm>
            <a:off x="3378697" y="3543877"/>
            <a:ext cx="508517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How can you </a:t>
            </a:r>
            <a:r>
              <a:rPr lang="en-US" sz="2000" b="1" dirty="0">
                <a:solidFill>
                  <a:srgbClr val="FFFF00"/>
                </a:solidFill>
              </a:rPr>
              <a:t>COLLABORATE</a:t>
            </a:r>
            <a:r>
              <a:rPr lang="en-US" sz="2000" dirty="0">
                <a:solidFill>
                  <a:srgbClr val="FFFF00"/>
                </a:solidFill>
              </a:rPr>
              <a:t> with AWA?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6C12036-1484-3845-84D1-E8157EBACE9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H="1">
            <a:off x="1640580" y="1382550"/>
            <a:ext cx="3120346" cy="767575"/>
          </a:xfrm>
          <a:prstGeom prst="bentConnector5">
            <a:avLst>
              <a:gd name="adj1" fmla="val -7326"/>
              <a:gd name="adj2" fmla="val 50000"/>
              <a:gd name="adj3" fmla="val 107326"/>
            </a:avLst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D0E0794-E43C-AAE8-8E56-DA91138BBF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H="1">
            <a:off x="2509641" y="2150125"/>
            <a:ext cx="4216110" cy="767575"/>
          </a:xfrm>
          <a:prstGeom prst="bentConnector5">
            <a:avLst>
              <a:gd name="adj1" fmla="val -5422"/>
              <a:gd name="adj2" fmla="val 50000"/>
              <a:gd name="adj3" fmla="val 105422"/>
            </a:avLst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A1E9948-8937-8A72-9CBE-23088DAEA9C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H="1">
            <a:off x="3378697" y="2917700"/>
            <a:ext cx="3808034" cy="767576"/>
          </a:xfrm>
          <a:prstGeom prst="bentConnector5">
            <a:avLst>
              <a:gd name="adj1" fmla="val -6003"/>
              <a:gd name="adj2" fmla="val 50000"/>
              <a:gd name="adj3" fmla="val 106003"/>
            </a:avLst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4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FBF5B-F884-074E-4B10-49A20658962B}"/>
              </a:ext>
            </a:extLst>
          </p:cNvPr>
          <p:cNvSpPr txBox="1">
            <a:spLocks/>
          </p:cNvSpPr>
          <p:nvPr/>
        </p:nvSpPr>
        <p:spPr>
          <a:xfrm>
            <a:off x="593228" y="259262"/>
            <a:ext cx="8372901" cy="44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What I hope you learn today …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AD8801F-9160-A497-75A4-C6AA13D035DE}"/>
              </a:ext>
            </a:extLst>
          </p:cNvPr>
          <p:cNvSpPr txBox="1">
            <a:spLocks/>
          </p:cNvSpPr>
          <p:nvPr/>
        </p:nvSpPr>
        <p:spPr>
          <a:xfrm>
            <a:off x="593228" y="744041"/>
            <a:ext cx="8372901" cy="416429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E78847-7205-947B-3E65-35A743B0DC5A}"/>
              </a:ext>
            </a:extLst>
          </p:cNvPr>
          <p:cNvSpPr txBox="1">
            <a:spLocks/>
          </p:cNvSpPr>
          <p:nvPr/>
        </p:nvSpPr>
        <p:spPr>
          <a:xfrm>
            <a:off x="771525" y="1241151"/>
            <a:ext cx="3906273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type of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FACILITY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is AWA?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99A65A-D433-3F69-86D6-6BFD79DBEAC4}"/>
              </a:ext>
            </a:extLst>
          </p:cNvPr>
          <p:cNvSpPr txBox="1">
            <a:spLocks/>
          </p:cNvSpPr>
          <p:nvPr/>
        </p:nvSpPr>
        <p:spPr>
          <a:xfrm>
            <a:off x="1640580" y="2008726"/>
            <a:ext cx="508517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</a:rPr>
              <a:t>What type of </a:t>
            </a:r>
            <a:r>
              <a:rPr lang="en-US" sz="2000" b="1" dirty="0">
                <a:solidFill>
                  <a:srgbClr val="00B0F0"/>
                </a:solidFill>
              </a:rPr>
              <a:t>SCIENCE</a:t>
            </a:r>
            <a:r>
              <a:rPr lang="en-US" sz="2000" dirty="0">
                <a:solidFill>
                  <a:srgbClr val="00B0F0"/>
                </a:solidFill>
              </a:rPr>
              <a:t> do we do at AWA?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B8B18B-0A8F-1A1D-35F2-16D1465830AE}"/>
              </a:ext>
            </a:extLst>
          </p:cNvPr>
          <p:cNvSpPr txBox="1">
            <a:spLocks/>
          </p:cNvSpPr>
          <p:nvPr/>
        </p:nvSpPr>
        <p:spPr>
          <a:xfrm>
            <a:off x="2509640" y="2776301"/>
            <a:ext cx="464686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What </a:t>
            </a:r>
            <a:r>
              <a:rPr lang="en-US" sz="2000" b="1" dirty="0">
                <a:solidFill>
                  <a:srgbClr val="FFFF00"/>
                </a:solidFill>
              </a:rPr>
              <a:t>CAPABILITIES</a:t>
            </a:r>
            <a:r>
              <a:rPr lang="en-US" sz="2000" dirty="0">
                <a:solidFill>
                  <a:srgbClr val="FFFF00"/>
                </a:solidFill>
              </a:rPr>
              <a:t> does AWA have?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EE2F079-FA89-95D4-B544-B8290AA833B5}"/>
              </a:ext>
            </a:extLst>
          </p:cNvPr>
          <p:cNvSpPr txBox="1">
            <a:spLocks/>
          </p:cNvSpPr>
          <p:nvPr/>
        </p:nvSpPr>
        <p:spPr>
          <a:xfrm>
            <a:off x="3378697" y="3543877"/>
            <a:ext cx="5024715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can you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COLLABORATE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with AWA?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6C12036-1484-3845-84D1-E8157EBACE9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H="1">
            <a:off x="1640580" y="1382550"/>
            <a:ext cx="3037218" cy="767575"/>
          </a:xfrm>
          <a:prstGeom prst="bentConnector5">
            <a:avLst>
              <a:gd name="adj1" fmla="val -7527"/>
              <a:gd name="adj2" fmla="val 50000"/>
              <a:gd name="adj3" fmla="val 107527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D0E0794-E43C-AAE8-8E56-DA91138BBF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H="1">
            <a:off x="2509640" y="2150125"/>
            <a:ext cx="4216111" cy="767575"/>
          </a:xfrm>
          <a:prstGeom prst="bentConnector5">
            <a:avLst>
              <a:gd name="adj1" fmla="val -5422"/>
              <a:gd name="adj2" fmla="val 50000"/>
              <a:gd name="adj3" fmla="val 105422"/>
            </a:avLst>
          </a:prstGeom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A1E9948-8937-8A72-9CBE-23088DAEA9C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H="1">
            <a:off x="3378697" y="2917700"/>
            <a:ext cx="3777804" cy="767576"/>
          </a:xfrm>
          <a:prstGeom prst="bentConnector5">
            <a:avLst>
              <a:gd name="adj1" fmla="val -6051"/>
              <a:gd name="adj2" fmla="val 50000"/>
              <a:gd name="adj3" fmla="val 106051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1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CB61E5-F396-AF2E-278B-A4D7BE14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93836"/>
            <a:ext cx="8372901" cy="432172"/>
          </a:xfrm>
        </p:spPr>
        <p:txBody>
          <a:bodyPr/>
          <a:lstStyle/>
          <a:p>
            <a:r>
              <a:rPr lang="en-US" sz="2400" dirty="0"/>
              <a:t>the Awa Facility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74ED91-B79E-54D5-60C8-DCAC0450AD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12588" y="263291"/>
            <a:ext cx="3626336" cy="416429"/>
          </a:xfrm>
        </p:spPr>
        <p:txBody>
          <a:bodyPr/>
          <a:lstStyle/>
          <a:p>
            <a:r>
              <a:rPr lang="en-US" dirty="0"/>
              <a:t>5 Zones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56C48-44CF-1A9F-5876-436DC0B0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02" y="4170555"/>
            <a:ext cx="4483592" cy="5659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421E2-9688-7F77-B604-6C9CC2AE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62" y="1032577"/>
            <a:ext cx="8437562" cy="2591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DCFF3-A343-511A-A0DD-DE53820E3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58" y="3493222"/>
            <a:ext cx="8673370" cy="8968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E193A-6225-02D8-FF0D-67E23BDA00F6}"/>
              </a:ext>
            </a:extLst>
          </p:cNvPr>
          <p:cNvSpPr/>
          <p:nvPr/>
        </p:nvSpPr>
        <p:spPr>
          <a:xfrm>
            <a:off x="922676" y="4803368"/>
            <a:ext cx="685800" cy="1498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Witness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0D4EEE-88B0-5021-4825-C1BE5CB8F6FA}"/>
              </a:ext>
            </a:extLst>
          </p:cNvPr>
          <p:cNvSpPr/>
          <p:nvPr/>
        </p:nvSpPr>
        <p:spPr>
          <a:xfrm>
            <a:off x="7040880" y="3620959"/>
            <a:ext cx="685800" cy="1498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Drive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297458-E1AA-E393-060E-B684287ECB56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6347544" y="3695877"/>
            <a:ext cx="69333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A58B00-3605-F2FC-8E56-68D67880FB59}"/>
              </a:ext>
            </a:extLst>
          </p:cNvPr>
          <p:cNvCxnSpPr/>
          <p:nvPr/>
        </p:nvCxnSpPr>
        <p:spPr>
          <a:xfrm flipV="1">
            <a:off x="1608476" y="4878285"/>
            <a:ext cx="6858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C20318-5737-9200-1271-DF0DEBB8CAC5}"/>
              </a:ext>
            </a:extLst>
          </p:cNvPr>
          <p:cNvSpPr/>
          <p:nvPr/>
        </p:nvSpPr>
        <p:spPr>
          <a:xfrm>
            <a:off x="5240594" y="1310641"/>
            <a:ext cx="1325880" cy="3648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AWA Bunker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B23AE-9B9D-BAC0-EE0C-F3066E5FBED2}"/>
              </a:ext>
            </a:extLst>
          </p:cNvPr>
          <p:cNvSpPr/>
          <p:nvPr/>
        </p:nvSpPr>
        <p:spPr>
          <a:xfrm>
            <a:off x="6446520" y="4592700"/>
            <a:ext cx="1861904" cy="512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AWA Vacuum and Experimental Zones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AA1A61-566A-7DF1-BA1E-D715671A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828" y="3476482"/>
            <a:ext cx="766257" cy="2889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330F6E-ABCA-671B-E2E1-90DA9561D265}"/>
              </a:ext>
            </a:extLst>
          </p:cNvPr>
          <p:cNvSpPr/>
          <p:nvPr/>
        </p:nvSpPr>
        <p:spPr>
          <a:xfrm>
            <a:off x="4983913" y="3316642"/>
            <a:ext cx="462084" cy="14983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ACT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0A9F45C-8264-A206-5527-3D9A7E9FB679}"/>
              </a:ext>
            </a:extLst>
          </p:cNvPr>
          <p:cNvSpPr/>
          <p:nvPr/>
        </p:nvSpPr>
        <p:spPr>
          <a:xfrm rot="14901655">
            <a:off x="1141208" y="2169690"/>
            <a:ext cx="2078477" cy="2263500"/>
          </a:xfrm>
          <a:prstGeom prst="arc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96FF2-00A1-F3F8-D7E1-E3F06C241955}"/>
              </a:ext>
            </a:extLst>
          </p:cNvPr>
          <p:cNvSpPr txBox="1"/>
          <p:nvPr/>
        </p:nvSpPr>
        <p:spPr>
          <a:xfrm>
            <a:off x="1386816" y="2847173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EXPERIMENTAL AREA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2734741-D783-8DE3-BD75-38F4304E13DB}"/>
              </a:ext>
            </a:extLst>
          </p:cNvPr>
          <p:cNvSpPr/>
          <p:nvPr/>
        </p:nvSpPr>
        <p:spPr>
          <a:xfrm rot="14901655">
            <a:off x="4041833" y="2714651"/>
            <a:ext cx="1209302" cy="1123817"/>
          </a:xfrm>
          <a:prstGeom prst="arc">
            <a:avLst>
              <a:gd name="adj1" fmla="val 15518468"/>
              <a:gd name="adj2" fmla="val 21505508"/>
            </a:avLst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23B72-6F1F-D2DE-5B34-A574A50F4F67}"/>
              </a:ext>
            </a:extLst>
          </p:cNvPr>
          <p:cNvSpPr txBox="1"/>
          <p:nvPr/>
        </p:nvSpPr>
        <p:spPr>
          <a:xfrm>
            <a:off x="5201028" y="642760"/>
            <a:ext cx="34504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Zones 2-5 are experimental areas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Zones 2, 4, and 5 have ~ 1 m experimental area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Zones 3A &amp; 3B are fully re-configurable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2156E7-75E3-D2D4-111E-DB00545276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9" r="1350"/>
          <a:stretch/>
        </p:blipFill>
        <p:spPr>
          <a:xfrm>
            <a:off x="945792" y="1501151"/>
            <a:ext cx="6577211" cy="69966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84467"/>
              </p:ext>
            </p:extLst>
          </p:nvPr>
        </p:nvGraphicFramePr>
        <p:xfrm>
          <a:off x="402141" y="2287036"/>
          <a:ext cx="3429271" cy="2686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300">
                  <a:extLst>
                    <a:ext uri="{9D8B030D-6E8A-4147-A177-3AD203B41FA5}">
                      <a16:colId xmlns:a16="http://schemas.microsoft.com/office/drawing/2014/main" val="1979716002"/>
                    </a:ext>
                  </a:extLst>
                </a:gridCol>
                <a:gridCol w="989971">
                  <a:extLst>
                    <a:ext uri="{9D8B030D-6E8A-4147-A177-3AD203B41FA5}">
                      <a16:colId xmlns:a16="http://schemas.microsoft.com/office/drawing/2014/main" val="1204810812"/>
                    </a:ext>
                  </a:extLst>
                </a:gridCol>
              </a:tblGrid>
              <a:tr h="509131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Single bunch parameters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Value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04635"/>
                  </a:ext>
                </a:extLst>
              </a:tr>
              <a:tr h="289813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Charge [</a:t>
                      </a:r>
                      <a:r>
                        <a:rPr lang="en-US" sz="1400" b="1" i="0" dirty="0" err="1"/>
                        <a:t>nC</a:t>
                      </a:r>
                      <a:r>
                        <a:rPr lang="en-US" sz="1400" b="1" i="0" dirty="0"/>
                        <a:t>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0.1 – 100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5968579"/>
                  </a:ext>
                </a:extLst>
              </a:tr>
              <a:tr h="289813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Energy [MeV]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6 – 63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07324914"/>
                  </a:ext>
                </a:extLst>
              </a:tr>
              <a:tr h="289813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Rep. rate [Hz]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0.5 – 10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5739541"/>
                  </a:ext>
                </a:extLst>
              </a:tr>
              <a:tr h="289813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Bunch length [mm]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0.1 - 3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25238909"/>
                  </a:ext>
                </a:extLst>
              </a:tr>
              <a:tr h="509131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Transverse emittance [µm]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0.5 - 240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80232881"/>
                  </a:ext>
                </a:extLst>
              </a:tr>
              <a:tr h="50913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/>
                        <a:t>Peak Current [kAmps]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0.5 - 25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685149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504" y="4985705"/>
            <a:ext cx="3608458" cy="334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88" dirty="0"/>
              <a:t>*Available energy and rep. rate are not continuous.</a:t>
            </a:r>
          </a:p>
          <a:p>
            <a:pPr marL="45243" indent="-45243"/>
            <a:r>
              <a:rPr lang="en-US" sz="788" dirty="0"/>
              <a:t>*The range showing all range.  Actual range depends on charge level.</a:t>
            </a: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335504" y="37735"/>
            <a:ext cx="4591944" cy="35867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3429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1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AWA capabilities - current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97137" y="1272022"/>
            <a:ext cx="1495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L-band photo-gun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(Cs</a:t>
            </a:r>
            <a:r>
              <a:rPr lang="en-US" sz="1200" baseline="-25000" dirty="0">
                <a:solidFill>
                  <a:srgbClr val="00B050"/>
                </a:solidFill>
              </a:rPr>
              <a:t>2</a:t>
            </a:r>
            <a:r>
              <a:rPr lang="en-US" sz="1200" dirty="0">
                <a:solidFill>
                  <a:srgbClr val="00B050"/>
                </a:solidFill>
              </a:rPr>
              <a:t>Te)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38442" y="1574123"/>
            <a:ext cx="64477" cy="1803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 rot="7220092">
            <a:off x="6991216" y="1424628"/>
            <a:ext cx="705759" cy="103059"/>
          </a:xfrm>
          <a:prstGeom prst="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TextBox 15"/>
          <p:cNvSpPr txBox="1"/>
          <p:nvPr/>
        </p:nvSpPr>
        <p:spPr>
          <a:xfrm>
            <a:off x="6277260" y="682014"/>
            <a:ext cx="276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Laser Shaping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(</a:t>
            </a:r>
            <a:r>
              <a:rPr lang="el-GR" sz="1200" dirty="0">
                <a:solidFill>
                  <a:schemeClr val="tx2"/>
                </a:solidFill>
              </a:rPr>
              <a:t>α</a:t>
            </a:r>
            <a:r>
              <a:rPr lang="en-US" sz="1200" dirty="0">
                <a:solidFill>
                  <a:schemeClr val="tx2"/>
                </a:solidFill>
              </a:rPr>
              <a:t>-BBO, multi-splitter, MLA, SLM, </a:t>
            </a:r>
            <a:r>
              <a:rPr lang="en-US" sz="1200" dirty="0" err="1">
                <a:solidFill>
                  <a:schemeClr val="tx2"/>
                </a:solidFill>
              </a:rPr>
              <a:t>etc</a:t>
            </a:r>
            <a:r>
              <a:rPr lang="en-US" sz="12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7812" y="1113876"/>
            <a:ext cx="1207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ECAA00"/>
                </a:solidFill>
              </a:rPr>
              <a:t>Flat beam transformer</a:t>
            </a:r>
          </a:p>
        </p:txBody>
      </p:sp>
      <p:cxnSp>
        <p:nvCxnSpPr>
          <p:cNvPr id="18" name="Straight Arrow Connector 17"/>
          <p:cNvCxnSpPr>
            <a:cxnSpLocks/>
            <a:stCxn id="17" idx="2"/>
          </p:cNvCxnSpPr>
          <p:nvPr/>
        </p:nvCxnSpPr>
        <p:spPr>
          <a:xfrm flipH="1">
            <a:off x="4872249" y="1575541"/>
            <a:ext cx="349302" cy="275441"/>
          </a:xfrm>
          <a:prstGeom prst="straightConnector1">
            <a:avLst/>
          </a:prstGeom>
          <a:ln w="38100">
            <a:solidFill>
              <a:srgbClr val="ECA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63719" y="1113876"/>
            <a:ext cx="2727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Double emittance exchange beamline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736683" y="1375889"/>
            <a:ext cx="235967" cy="1976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92B19E-DB90-426A-8D42-B26056D08E64}"/>
              </a:ext>
            </a:extLst>
          </p:cNvPr>
          <p:cNvSpPr txBox="1"/>
          <p:nvPr/>
        </p:nvSpPr>
        <p:spPr>
          <a:xfrm>
            <a:off x="1724093" y="647483"/>
            <a:ext cx="375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6D PHASE SPACE MANIPULATION BEAMLINES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61CAD3F-5B58-4598-95B3-99C614FF26EC}"/>
              </a:ext>
            </a:extLst>
          </p:cNvPr>
          <p:cNvSpPr/>
          <p:nvPr/>
        </p:nvSpPr>
        <p:spPr>
          <a:xfrm rot="16200000">
            <a:off x="3441715" y="-1023559"/>
            <a:ext cx="306536" cy="4179349"/>
          </a:xfrm>
          <a:prstGeom prst="rightBrace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F2D8C2-815F-4473-94EF-F00D17370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014" y="82735"/>
            <a:ext cx="1335209" cy="4673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11E0B-69ED-9C41-41E4-98265CE2BE3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EA1B22-001F-3BBF-1AF0-3D332281E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462619"/>
              </p:ext>
            </p:extLst>
          </p:nvPr>
        </p:nvGraphicFramePr>
        <p:xfrm>
          <a:off x="4024309" y="2287036"/>
          <a:ext cx="4717550" cy="300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790">
                  <a:extLst>
                    <a:ext uri="{9D8B030D-6E8A-4147-A177-3AD203B41FA5}">
                      <a16:colId xmlns:a16="http://schemas.microsoft.com/office/drawing/2014/main" val="2079220774"/>
                    </a:ext>
                  </a:extLst>
                </a:gridCol>
                <a:gridCol w="1826098">
                  <a:extLst>
                    <a:ext uri="{9D8B030D-6E8A-4147-A177-3AD203B41FA5}">
                      <a16:colId xmlns:a16="http://schemas.microsoft.com/office/drawing/2014/main" val="1899721324"/>
                    </a:ext>
                  </a:extLst>
                </a:gridCol>
                <a:gridCol w="1427662">
                  <a:extLst>
                    <a:ext uri="{9D8B030D-6E8A-4147-A177-3AD203B41FA5}">
                      <a16:colId xmlns:a16="http://schemas.microsoft.com/office/drawing/2014/main" val="2162062726"/>
                    </a:ext>
                  </a:extLst>
                </a:gridCol>
              </a:tblGrid>
              <a:tr h="4989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Special operations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9A182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Value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9A18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075147"/>
                  </a:ext>
                </a:extLst>
              </a:tr>
              <a:tr h="36667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Bunch train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Modulation freq. [GHz]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1.3 – 10</a:t>
                      </a:r>
                      <a:r>
                        <a:rPr lang="en-US" sz="1400" baseline="300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39650388"/>
                  </a:ext>
                </a:extLst>
              </a:tr>
              <a:tr h="366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Charger per bunch [</a:t>
                      </a:r>
                      <a:r>
                        <a:rPr lang="en-US" sz="1200" dirty="0" err="1">
                          <a:effectLst/>
                        </a:rPr>
                        <a:t>nC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&lt;70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814465"/>
                  </a:ext>
                </a:extLst>
              </a:tr>
              <a:tr h="22925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Longitudinal shaping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Shape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Arbitrary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77003624"/>
                  </a:ext>
                </a:extLst>
              </a:tr>
              <a:tr h="263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Charge [</a:t>
                      </a:r>
                      <a:r>
                        <a:rPr lang="en-US" sz="1200" dirty="0" err="1">
                          <a:effectLst/>
                        </a:rPr>
                        <a:t>nC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&lt;5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11266593"/>
                  </a:ext>
                </a:extLst>
              </a:tr>
              <a:tr h="22925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Flat beam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Charge [nC]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&lt;5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22011437"/>
                  </a:ext>
                </a:extLst>
              </a:tr>
              <a:tr h="22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Emittance ratio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&lt;150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650414"/>
                  </a:ext>
                </a:extLst>
              </a:tr>
              <a:tr h="6129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Transverse shaping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Available type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Dot-array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Hollow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03983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35" y="22135"/>
            <a:ext cx="8372901" cy="377851"/>
          </a:xfrm>
        </p:spPr>
        <p:txBody>
          <a:bodyPr/>
          <a:lstStyle/>
          <a:p>
            <a:pPr marL="57150"/>
            <a:r>
              <a:rPr lang="en-US" sz="2400" dirty="0"/>
              <a:t> AWA capabilities: continuous improvements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3718" y="2583303"/>
            <a:ext cx="8910282" cy="2503046"/>
          </a:xfrm>
        </p:spPr>
        <p:txBody>
          <a:bodyPr vert="horz" lIns="182880" tIns="91440" rIns="91440" bIns="45720" rtlCol="0" anchor="t">
            <a:noAutofit/>
          </a:bodyPr>
          <a:lstStyle/>
          <a:p>
            <a:pPr marL="172720" indent="-172720"/>
            <a:r>
              <a:rPr lang="en-US" sz="1400" dirty="0"/>
              <a:t>Photocathode laser (Vitara Oscillator &amp; MPA):   --------------------------------------------------------- </a:t>
            </a:r>
            <a:r>
              <a:rPr lang="en-US" sz="1400" b="1" dirty="0"/>
              <a:t>completed 2020</a:t>
            </a:r>
          </a:p>
          <a:p>
            <a:pPr marL="172720" indent="-172720"/>
            <a:r>
              <a:rPr lang="en-US" sz="1400" dirty="0"/>
              <a:t>RF symmetrized Photocathode Gun:  ----------------------------------------------------------------------------- 2023</a:t>
            </a:r>
            <a:endParaRPr lang="en-US" sz="1400" dirty="0">
              <a:cs typeface="Arial"/>
            </a:endParaRPr>
          </a:p>
          <a:p>
            <a:pPr marL="172720" indent="-172720"/>
            <a:r>
              <a:rPr lang="en-US" sz="1400" dirty="0"/>
              <a:t>RF symmetrized Accelerating Cavities: --------------------------------------------------------------------------- 2024</a:t>
            </a:r>
            <a:endParaRPr lang="en-US" sz="1400" dirty="0">
              <a:cs typeface="Arial"/>
            </a:endParaRPr>
          </a:p>
          <a:p>
            <a:pPr marL="172720" indent="-172720"/>
            <a:r>
              <a:rPr lang="en-US" sz="1400" dirty="0"/>
              <a:t>Photocathode Laser Room Temp Ctrl: --------------------------------------------------------------------- </a:t>
            </a:r>
            <a:r>
              <a:rPr lang="en-US" sz="1400" b="1" dirty="0"/>
              <a:t>completed 2021</a:t>
            </a:r>
            <a:endParaRPr lang="en-US" sz="1400" b="1" dirty="0">
              <a:cs typeface="Arial"/>
            </a:endParaRPr>
          </a:p>
          <a:p>
            <a:pPr marL="172720" indent="-172720"/>
            <a:r>
              <a:rPr lang="en-US" sz="1400" dirty="0"/>
              <a:t>EPICS control system w/ APS controls group ----------------------------------------------------------- </a:t>
            </a:r>
            <a:r>
              <a:rPr lang="en-US" sz="1400" b="1" dirty="0"/>
              <a:t>completed 2022</a:t>
            </a:r>
            <a:endParaRPr lang="en-US" sz="1400" b="1" dirty="0">
              <a:cs typeface="Arial"/>
            </a:endParaRPr>
          </a:p>
          <a:p>
            <a:pPr marL="172720" indent="-172720"/>
            <a:r>
              <a:rPr lang="en-US" sz="1400" dirty="0"/>
              <a:t>Digital LLRF controls w/ APS and LBL LLRF groups ---------------------------------------------------------- 2024 </a:t>
            </a:r>
            <a:endParaRPr lang="en-US" sz="1400" dirty="0">
              <a:solidFill>
                <a:srgbClr val="FF0000"/>
              </a:solidFill>
              <a:cs typeface="Arial"/>
            </a:endParaRPr>
          </a:p>
          <a:p>
            <a:pPr marL="172720" indent="-172720"/>
            <a:r>
              <a:rPr lang="en-US" sz="1400" dirty="0"/>
              <a:t>High Power RF system w/ APS RF group  (2 new klystrons) ------------------------------------------------ 2025</a:t>
            </a:r>
            <a:endParaRPr lang="en-US" sz="1400" dirty="0">
              <a:cs typeface="Arial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233717" y="1791595"/>
            <a:ext cx="8910282" cy="378874"/>
          </a:xfrm>
          <a:solidFill>
            <a:schemeClr val="accent2"/>
          </a:solidFill>
          <a:ln>
            <a:noFill/>
          </a:ln>
        </p:spPr>
        <p:txBody>
          <a:bodyPr anchor="ctr" anchorCtr="0"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   CONTINUOUS UPGRADES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445" y="2256733"/>
            <a:ext cx="893155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2720" indent="-172720"/>
            <a:r>
              <a:rPr lang="en-US" b="1" dirty="0">
                <a:solidFill>
                  <a:srgbClr val="FF0000"/>
                </a:solidFill>
              </a:rPr>
              <a:t>  PROJECT ----------------------------------------------------------------------------------   FINISH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592" y="477732"/>
            <a:ext cx="5824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Improving beam quality and stability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Adding facility capabilities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Operating hours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F0CD3-74E4-4C63-15B7-886E92A63E46}"/>
              </a:ext>
            </a:extLst>
          </p:cNvPr>
          <p:cNvSpPr txBox="1"/>
          <p:nvPr/>
        </p:nvSpPr>
        <p:spPr>
          <a:xfrm>
            <a:off x="6787979" y="690697"/>
            <a:ext cx="175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UPGRADES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669EC8AE-6FD9-8885-2A44-2A4668C198C1}"/>
              </a:ext>
            </a:extLst>
          </p:cNvPr>
          <p:cNvSpPr/>
          <p:nvPr/>
        </p:nvSpPr>
        <p:spPr>
          <a:xfrm>
            <a:off x="6137189" y="477732"/>
            <a:ext cx="650790" cy="723099"/>
          </a:xfrm>
          <a:prstGeom prst="rightBrac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FBF5B-F884-074E-4B10-49A20658962B}"/>
              </a:ext>
            </a:extLst>
          </p:cNvPr>
          <p:cNvSpPr txBox="1">
            <a:spLocks/>
          </p:cNvSpPr>
          <p:nvPr/>
        </p:nvSpPr>
        <p:spPr>
          <a:xfrm>
            <a:off x="593228" y="259262"/>
            <a:ext cx="8372901" cy="44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What I hope you learn today …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AD8801F-9160-A497-75A4-C6AA13D035DE}"/>
              </a:ext>
            </a:extLst>
          </p:cNvPr>
          <p:cNvSpPr txBox="1">
            <a:spLocks/>
          </p:cNvSpPr>
          <p:nvPr/>
        </p:nvSpPr>
        <p:spPr>
          <a:xfrm>
            <a:off x="593228" y="744041"/>
            <a:ext cx="8372901" cy="416429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E78847-7205-947B-3E65-35A743B0DC5A}"/>
              </a:ext>
            </a:extLst>
          </p:cNvPr>
          <p:cNvSpPr txBox="1">
            <a:spLocks/>
          </p:cNvSpPr>
          <p:nvPr/>
        </p:nvSpPr>
        <p:spPr>
          <a:xfrm>
            <a:off x="771525" y="1241151"/>
            <a:ext cx="3906273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type of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FACILITY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is AWA?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99A65A-D433-3F69-86D6-6BFD79DBEAC4}"/>
              </a:ext>
            </a:extLst>
          </p:cNvPr>
          <p:cNvSpPr txBox="1">
            <a:spLocks/>
          </p:cNvSpPr>
          <p:nvPr/>
        </p:nvSpPr>
        <p:spPr>
          <a:xfrm>
            <a:off x="1640580" y="2008726"/>
            <a:ext cx="508517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</a:rPr>
              <a:t>What type of </a:t>
            </a:r>
            <a:r>
              <a:rPr lang="en-US" sz="2000" b="1" dirty="0">
                <a:solidFill>
                  <a:srgbClr val="00B0F0"/>
                </a:solidFill>
              </a:rPr>
              <a:t>SCIENCE</a:t>
            </a:r>
            <a:r>
              <a:rPr lang="en-US" sz="2000" dirty="0">
                <a:solidFill>
                  <a:srgbClr val="00B0F0"/>
                </a:solidFill>
              </a:rPr>
              <a:t> do we do at AWA?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B8B18B-0A8F-1A1D-35F2-16D1465830AE}"/>
              </a:ext>
            </a:extLst>
          </p:cNvPr>
          <p:cNvSpPr txBox="1">
            <a:spLocks/>
          </p:cNvSpPr>
          <p:nvPr/>
        </p:nvSpPr>
        <p:spPr>
          <a:xfrm>
            <a:off x="2509640" y="2776301"/>
            <a:ext cx="464686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F0"/>
                </a:solidFill>
              </a:rPr>
              <a:t>What </a:t>
            </a:r>
            <a:r>
              <a:rPr lang="en-US" sz="2000" b="1" dirty="0">
                <a:solidFill>
                  <a:srgbClr val="00B0F0"/>
                </a:solidFill>
              </a:rPr>
              <a:t>CAPABILITIES</a:t>
            </a:r>
            <a:r>
              <a:rPr lang="en-US" sz="2000" dirty="0">
                <a:solidFill>
                  <a:srgbClr val="00B0F0"/>
                </a:solidFill>
              </a:rPr>
              <a:t> does AWA have?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EE2F079-FA89-95D4-B544-B8290AA833B5}"/>
              </a:ext>
            </a:extLst>
          </p:cNvPr>
          <p:cNvSpPr txBox="1">
            <a:spLocks/>
          </p:cNvSpPr>
          <p:nvPr/>
        </p:nvSpPr>
        <p:spPr>
          <a:xfrm>
            <a:off x="3378697" y="3543877"/>
            <a:ext cx="5024715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How can you </a:t>
            </a:r>
            <a:r>
              <a:rPr lang="en-US" sz="2000" b="1" dirty="0">
                <a:solidFill>
                  <a:srgbClr val="FFFF00"/>
                </a:solidFill>
              </a:rPr>
              <a:t>COLLABORATE</a:t>
            </a:r>
            <a:r>
              <a:rPr lang="en-US" sz="2000" dirty="0">
                <a:solidFill>
                  <a:srgbClr val="FFFF00"/>
                </a:solidFill>
              </a:rPr>
              <a:t> with AWA?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6C12036-1484-3845-84D1-E8157EBACE9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H="1">
            <a:off x="1640580" y="1382550"/>
            <a:ext cx="3037218" cy="767575"/>
          </a:xfrm>
          <a:prstGeom prst="bentConnector5">
            <a:avLst>
              <a:gd name="adj1" fmla="val -7527"/>
              <a:gd name="adj2" fmla="val 50000"/>
              <a:gd name="adj3" fmla="val 107527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D0E0794-E43C-AAE8-8E56-DA91138BBF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H="1">
            <a:off x="2509640" y="2150125"/>
            <a:ext cx="4216111" cy="767575"/>
          </a:xfrm>
          <a:prstGeom prst="bentConnector5">
            <a:avLst>
              <a:gd name="adj1" fmla="val -5422"/>
              <a:gd name="adj2" fmla="val 50000"/>
              <a:gd name="adj3" fmla="val 105422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A1E9948-8937-8A72-9CBE-23088DAEA9C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H="1">
            <a:off x="3378697" y="2917700"/>
            <a:ext cx="3777804" cy="767576"/>
          </a:xfrm>
          <a:prstGeom prst="bentConnector5">
            <a:avLst>
              <a:gd name="adj1" fmla="val -6051"/>
              <a:gd name="adj2" fmla="val 50000"/>
              <a:gd name="adj3" fmla="val 106051"/>
            </a:avLst>
          </a:prstGeom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1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ED4B-5FC6-5673-0B43-EB172359F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5451"/>
            <a:ext cx="8372901" cy="69079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awa</a:t>
            </a:r>
            <a:r>
              <a:rPr lang="en-US" dirty="0"/>
              <a:t> facility: </a:t>
            </a:r>
            <a:r>
              <a:rPr lang="en-US" cap="none" dirty="0"/>
              <a:t>uses a collaborator model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B24E0-A781-7CBE-03BA-71D02D7AB3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739744"/>
            <a:ext cx="8372901" cy="416429"/>
          </a:xfrm>
        </p:spPr>
        <p:txBody>
          <a:bodyPr/>
          <a:lstStyle/>
          <a:p>
            <a:r>
              <a:rPr lang="en-US" b="0" dirty="0">
                <a:latin typeface="Comic Sans MS" panose="030F0702030302020204" pitchFamily="66" charset="0"/>
              </a:rPr>
              <a:t>A balanced between </a:t>
            </a:r>
            <a:r>
              <a:rPr lang="en-US" dirty="0">
                <a:latin typeface="Comic Sans MS" panose="030F0702030302020204" pitchFamily="66" charset="0"/>
              </a:rPr>
              <a:t>in-house</a:t>
            </a:r>
            <a:r>
              <a:rPr lang="en-US" b="0" dirty="0">
                <a:latin typeface="Comic Sans MS" panose="030F0702030302020204" pitchFamily="66" charset="0"/>
              </a:rPr>
              <a:t> and </a:t>
            </a:r>
            <a:r>
              <a:rPr lang="en-US" dirty="0">
                <a:latin typeface="Comic Sans MS" panose="030F0702030302020204" pitchFamily="66" charset="0"/>
              </a:rPr>
              <a:t>collaborative </a:t>
            </a:r>
            <a:r>
              <a:rPr lang="en-US" b="0" dirty="0">
                <a:latin typeface="Comic Sans MS" panose="030F0702030302020204" pitchFamily="66" charset="0"/>
              </a:rPr>
              <a:t>research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2E49196-B387-45C7-B61F-45F178B4F0C9}"/>
              </a:ext>
            </a:extLst>
          </p:cNvPr>
          <p:cNvSpPr/>
          <p:nvPr/>
        </p:nvSpPr>
        <p:spPr>
          <a:xfrm>
            <a:off x="4455314" y="4237693"/>
            <a:ext cx="587658" cy="331921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229202-EE3A-61C2-7163-76DFD88D6F77}"/>
              </a:ext>
            </a:extLst>
          </p:cNvPr>
          <p:cNvGrpSpPr/>
          <p:nvPr/>
        </p:nvGrpSpPr>
        <p:grpSpPr>
          <a:xfrm>
            <a:off x="950119" y="2933843"/>
            <a:ext cx="7600949" cy="1469810"/>
            <a:chOff x="1463570" y="2965030"/>
            <a:chExt cx="6360160" cy="14698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734B5B3-B90D-B7DB-21C7-1A41F72E0BD8}"/>
                </a:ext>
              </a:extLst>
            </p:cNvPr>
            <p:cNvSpPr/>
            <p:nvPr/>
          </p:nvSpPr>
          <p:spPr>
            <a:xfrm>
              <a:off x="1463570" y="3317240"/>
              <a:ext cx="6360160" cy="1117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alpha val="98000"/>
                </a:schemeClr>
              </a:solidFill>
            </a:ln>
            <a:effectLst/>
            <a:scene3d>
              <a:camera prst="perspectiveRelaxedModerately">
                <a:rot lat="17090632" lon="0" rev="0"/>
              </a:camera>
              <a:lightRig rig="threePt" dir="t"/>
            </a:scene3d>
            <a:sp3d>
              <a:bevelB w="139700" h="1397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94D2AB-3EC3-AA29-2821-349F739AF203}"/>
                </a:ext>
              </a:extLst>
            </p:cNvPr>
            <p:cNvSpPr txBox="1"/>
            <p:nvPr/>
          </p:nvSpPr>
          <p:spPr>
            <a:xfrm>
              <a:off x="1567544" y="2994074"/>
              <a:ext cx="1094791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in-house</a:t>
              </a:r>
            </a:p>
            <a:p>
              <a:r>
                <a:rPr lang="en-US" sz="1350" dirty="0"/>
                <a:t>program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2F67A3-EF71-CA91-7E9A-16B65C72A20C}"/>
                </a:ext>
              </a:extLst>
            </p:cNvPr>
            <p:cNvSpPr txBox="1"/>
            <p:nvPr/>
          </p:nvSpPr>
          <p:spPr>
            <a:xfrm>
              <a:off x="6217299" y="2965030"/>
              <a:ext cx="1496007" cy="5078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collaborators</a:t>
              </a:r>
            </a:p>
            <a:p>
              <a:pPr algn="ctr"/>
              <a:r>
                <a:rPr lang="en-US" sz="1350" dirty="0"/>
                <a:t>program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76639E-BC50-9A54-A0D0-7877DDE4D349}"/>
              </a:ext>
            </a:extLst>
          </p:cNvPr>
          <p:cNvSpPr txBox="1"/>
          <p:nvPr/>
        </p:nvSpPr>
        <p:spPr>
          <a:xfrm>
            <a:off x="3480481" y="4825215"/>
            <a:ext cx="2326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AWA welcome collaborators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21E71-47E8-0C4E-EAC8-24827839E4F5}"/>
              </a:ext>
            </a:extLst>
          </p:cNvPr>
          <p:cNvGrpSpPr/>
          <p:nvPr/>
        </p:nvGrpSpPr>
        <p:grpSpPr>
          <a:xfrm>
            <a:off x="6510313" y="1063361"/>
            <a:ext cx="2029717" cy="1888562"/>
            <a:chOff x="8953500" y="197267"/>
            <a:chExt cx="2706289" cy="25180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FD2738-F905-5C15-0156-6ABE4606E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3500" y="197267"/>
              <a:ext cx="2706289" cy="2518082"/>
            </a:xfrm>
            <a:prstGeom prst="rect">
              <a:avLst/>
            </a:prstGeom>
          </p:spPr>
        </p:pic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CC0D865-D25F-7520-CEA3-9BFAE5E07524}"/>
                </a:ext>
              </a:extLst>
            </p:cNvPr>
            <p:cNvSpPr/>
            <p:nvPr/>
          </p:nvSpPr>
          <p:spPr>
            <a:xfrm>
              <a:off x="10172700" y="271463"/>
              <a:ext cx="1376363" cy="711993"/>
            </a:xfrm>
            <a:custGeom>
              <a:avLst/>
              <a:gdLst>
                <a:gd name="connsiteX0" fmla="*/ 342900 w 1376363"/>
                <a:gd name="connsiteY0" fmla="*/ 173831 h 711993"/>
                <a:gd name="connsiteX1" fmla="*/ 402431 w 1376363"/>
                <a:gd name="connsiteY1" fmla="*/ 59531 h 711993"/>
                <a:gd name="connsiteX2" fmla="*/ 538163 w 1376363"/>
                <a:gd name="connsiteY2" fmla="*/ 0 h 711993"/>
                <a:gd name="connsiteX3" fmla="*/ 685800 w 1376363"/>
                <a:gd name="connsiteY3" fmla="*/ 16668 h 711993"/>
                <a:gd name="connsiteX4" fmla="*/ 769144 w 1376363"/>
                <a:gd name="connsiteY4" fmla="*/ 66675 h 711993"/>
                <a:gd name="connsiteX5" fmla="*/ 814388 w 1376363"/>
                <a:gd name="connsiteY5" fmla="*/ 135731 h 711993"/>
                <a:gd name="connsiteX6" fmla="*/ 881063 w 1376363"/>
                <a:gd name="connsiteY6" fmla="*/ 109537 h 711993"/>
                <a:gd name="connsiteX7" fmla="*/ 978694 w 1376363"/>
                <a:gd name="connsiteY7" fmla="*/ 116681 h 711993"/>
                <a:gd name="connsiteX8" fmla="*/ 1000125 w 1376363"/>
                <a:gd name="connsiteY8" fmla="*/ 119062 h 711993"/>
                <a:gd name="connsiteX9" fmla="*/ 1007269 w 1376363"/>
                <a:gd name="connsiteY9" fmla="*/ 123825 h 711993"/>
                <a:gd name="connsiteX10" fmla="*/ 1016794 w 1376363"/>
                <a:gd name="connsiteY10" fmla="*/ 133350 h 711993"/>
                <a:gd name="connsiteX11" fmla="*/ 1040606 w 1376363"/>
                <a:gd name="connsiteY11" fmla="*/ 138112 h 711993"/>
                <a:gd name="connsiteX12" fmla="*/ 1073944 w 1376363"/>
                <a:gd name="connsiteY12" fmla="*/ 166687 h 711993"/>
                <a:gd name="connsiteX13" fmla="*/ 1119188 w 1376363"/>
                <a:gd name="connsiteY13" fmla="*/ 216693 h 711993"/>
                <a:gd name="connsiteX14" fmla="*/ 1176338 w 1376363"/>
                <a:gd name="connsiteY14" fmla="*/ 214312 h 711993"/>
                <a:gd name="connsiteX15" fmla="*/ 1262063 w 1376363"/>
                <a:gd name="connsiteY15" fmla="*/ 223837 h 711993"/>
                <a:gd name="connsiteX16" fmla="*/ 1316831 w 1376363"/>
                <a:gd name="connsiteY16" fmla="*/ 252412 h 711993"/>
                <a:gd name="connsiteX17" fmla="*/ 1352550 w 1376363"/>
                <a:gd name="connsiteY17" fmla="*/ 288131 h 711993"/>
                <a:gd name="connsiteX18" fmla="*/ 1376363 w 1376363"/>
                <a:gd name="connsiteY18" fmla="*/ 333375 h 711993"/>
                <a:gd name="connsiteX19" fmla="*/ 1373981 w 1376363"/>
                <a:gd name="connsiteY19" fmla="*/ 395287 h 711993"/>
                <a:gd name="connsiteX20" fmla="*/ 1300163 w 1376363"/>
                <a:gd name="connsiteY20" fmla="*/ 481012 h 711993"/>
                <a:gd name="connsiteX21" fmla="*/ 1223963 w 1376363"/>
                <a:gd name="connsiteY21" fmla="*/ 504825 h 711993"/>
                <a:gd name="connsiteX22" fmla="*/ 1131094 w 1376363"/>
                <a:gd name="connsiteY22" fmla="*/ 507206 h 711993"/>
                <a:gd name="connsiteX23" fmla="*/ 1109663 w 1376363"/>
                <a:gd name="connsiteY23" fmla="*/ 573881 h 711993"/>
                <a:gd name="connsiteX24" fmla="*/ 1054894 w 1376363"/>
                <a:gd name="connsiteY24" fmla="*/ 640556 h 711993"/>
                <a:gd name="connsiteX25" fmla="*/ 985838 w 1376363"/>
                <a:gd name="connsiteY25" fmla="*/ 685800 h 711993"/>
                <a:gd name="connsiteX26" fmla="*/ 912019 w 1376363"/>
                <a:gd name="connsiteY26" fmla="*/ 707231 h 711993"/>
                <a:gd name="connsiteX27" fmla="*/ 812006 w 1376363"/>
                <a:gd name="connsiteY27" fmla="*/ 711993 h 711993"/>
                <a:gd name="connsiteX28" fmla="*/ 788194 w 1376363"/>
                <a:gd name="connsiteY28" fmla="*/ 711993 h 711993"/>
                <a:gd name="connsiteX29" fmla="*/ 731044 w 1376363"/>
                <a:gd name="connsiteY29" fmla="*/ 709612 h 711993"/>
                <a:gd name="connsiteX30" fmla="*/ 692944 w 1376363"/>
                <a:gd name="connsiteY30" fmla="*/ 700087 h 711993"/>
                <a:gd name="connsiteX31" fmla="*/ 626269 w 1376363"/>
                <a:gd name="connsiteY31" fmla="*/ 664368 h 711993"/>
                <a:gd name="connsiteX32" fmla="*/ 542925 w 1376363"/>
                <a:gd name="connsiteY32" fmla="*/ 685800 h 711993"/>
                <a:gd name="connsiteX33" fmla="*/ 466725 w 1376363"/>
                <a:gd name="connsiteY33" fmla="*/ 700087 h 711993"/>
                <a:gd name="connsiteX34" fmla="*/ 407194 w 1376363"/>
                <a:gd name="connsiteY34" fmla="*/ 683418 h 711993"/>
                <a:gd name="connsiteX35" fmla="*/ 333375 w 1376363"/>
                <a:gd name="connsiteY35" fmla="*/ 664368 h 711993"/>
                <a:gd name="connsiteX36" fmla="*/ 280988 w 1376363"/>
                <a:gd name="connsiteY36" fmla="*/ 628650 h 711993"/>
                <a:gd name="connsiteX37" fmla="*/ 230981 w 1376363"/>
                <a:gd name="connsiteY37" fmla="*/ 540543 h 711993"/>
                <a:gd name="connsiteX38" fmla="*/ 145256 w 1376363"/>
                <a:gd name="connsiteY38" fmla="*/ 545306 h 711993"/>
                <a:gd name="connsiteX39" fmla="*/ 64294 w 1376363"/>
                <a:gd name="connsiteY39" fmla="*/ 516731 h 711993"/>
                <a:gd name="connsiteX40" fmla="*/ 33338 w 1376363"/>
                <a:gd name="connsiteY40" fmla="*/ 478631 h 711993"/>
                <a:gd name="connsiteX41" fmla="*/ 0 w 1376363"/>
                <a:gd name="connsiteY41" fmla="*/ 426243 h 711993"/>
                <a:gd name="connsiteX42" fmla="*/ 38100 w 1376363"/>
                <a:gd name="connsiteY42" fmla="*/ 340518 h 711993"/>
                <a:gd name="connsiteX43" fmla="*/ 80963 w 1376363"/>
                <a:gd name="connsiteY43" fmla="*/ 307181 h 711993"/>
                <a:gd name="connsiteX44" fmla="*/ 121444 w 1376363"/>
                <a:gd name="connsiteY44" fmla="*/ 309562 h 711993"/>
                <a:gd name="connsiteX45" fmla="*/ 154781 w 1376363"/>
                <a:gd name="connsiteY45" fmla="*/ 223837 h 711993"/>
                <a:gd name="connsiteX46" fmla="*/ 204788 w 1376363"/>
                <a:gd name="connsiteY46" fmla="*/ 197643 h 711993"/>
                <a:gd name="connsiteX47" fmla="*/ 259556 w 1376363"/>
                <a:gd name="connsiteY47" fmla="*/ 171450 h 711993"/>
                <a:gd name="connsiteX48" fmla="*/ 342900 w 1376363"/>
                <a:gd name="connsiteY48" fmla="*/ 173831 h 71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6363" h="711993">
                  <a:moveTo>
                    <a:pt x="342900" y="173831"/>
                  </a:moveTo>
                  <a:lnTo>
                    <a:pt x="402431" y="59531"/>
                  </a:lnTo>
                  <a:lnTo>
                    <a:pt x="538163" y="0"/>
                  </a:lnTo>
                  <a:lnTo>
                    <a:pt x="685800" y="16668"/>
                  </a:lnTo>
                  <a:lnTo>
                    <a:pt x="769144" y="66675"/>
                  </a:lnTo>
                  <a:lnTo>
                    <a:pt x="814388" y="135731"/>
                  </a:lnTo>
                  <a:lnTo>
                    <a:pt x="881063" y="109537"/>
                  </a:lnTo>
                  <a:lnTo>
                    <a:pt x="978694" y="116681"/>
                  </a:lnTo>
                  <a:cubicBezTo>
                    <a:pt x="985838" y="117475"/>
                    <a:pt x="993152" y="117319"/>
                    <a:pt x="1000125" y="119062"/>
                  </a:cubicBezTo>
                  <a:cubicBezTo>
                    <a:pt x="1002902" y="119756"/>
                    <a:pt x="1005070" y="121993"/>
                    <a:pt x="1007269" y="123825"/>
                  </a:cubicBezTo>
                  <a:cubicBezTo>
                    <a:pt x="1007296" y="123847"/>
                    <a:pt x="1014670" y="131225"/>
                    <a:pt x="1016794" y="133350"/>
                  </a:cubicBezTo>
                  <a:lnTo>
                    <a:pt x="1040606" y="138112"/>
                  </a:lnTo>
                  <a:lnTo>
                    <a:pt x="1073944" y="166687"/>
                  </a:lnTo>
                  <a:lnTo>
                    <a:pt x="1119188" y="216693"/>
                  </a:lnTo>
                  <a:lnTo>
                    <a:pt x="1176338" y="214312"/>
                  </a:lnTo>
                  <a:lnTo>
                    <a:pt x="1262063" y="223837"/>
                  </a:lnTo>
                  <a:lnTo>
                    <a:pt x="1316831" y="252412"/>
                  </a:lnTo>
                  <a:lnTo>
                    <a:pt x="1352550" y="288131"/>
                  </a:lnTo>
                  <a:lnTo>
                    <a:pt x="1376363" y="333375"/>
                  </a:lnTo>
                  <a:lnTo>
                    <a:pt x="1373981" y="395287"/>
                  </a:lnTo>
                  <a:lnTo>
                    <a:pt x="1300163" y="481012"/>
                  </a:lnTo>
                  <a:lnTo>
                    <a:pt x="1223963" y="504825"/>
                  </a:lnTo>
                  <a:lnTo>
                    <a:pt x="1131094" y="507206"/>
                  </a:lnTo>
                  <a:lnTo>
                    <a:pt x="1109663" y="573881"/>
                  </a:lnTo>
                  <a:lnTo>
                    <a:pt x="1054894" y="640556"/>
                  </a:lnTo>
                  <a:lnTo>
                    <a:pt x="985838" y="685800"/>
                  </a:lnTo>
                  <a:lnTo>
                    <a:pt x="912019" y="707231"/>
                  </a:lnTo>
                  <a:lnTo>
                    <a:pt x="812006" y="711993"/>
                  </a:lnTo>
                  <a:lnTo>
                    <a:pt x="788194" y="711993"/>
                  </a:lnTo>
                  <a:lnTo>
                    <a:pt x="731044" y="709612"/>
                  </a:lnTo>
                  <a:lnTo>
                    <a:pt x="692944" y="700087"/>
                  </a:lnTo>
                  <a:lnTo>
                    <a:pt x="626269" y="664368"/>
                  </a:lnTo>
                  <a:lnTo>
                    <a:pt x="542925" y="685800"/>
                  </a:lnTo>
                  <a:lnTo>
                    <a:pt x="466725" y="700087"/>
                  </a:lnTo>
                  <a:lnTo>
                    <a:pt x="407194" y="683418"/>
                  </a:lnTo>
                  <a:lnTo>
                    <a:pt x="333375" y="664368"/>
                  </a:lnTo>
                  <a:lnTo>
                    <a:pt x="280988" y="628650"/>
                  </a:lnTo>
                  <a:lnTo>
                    <a:pt x="230981" y="540543"/>
                  </a:lnTo>
                  <a:lnTo>
                    <a:pt x="145256" y="545306"/>
                  </a:lnTo>
                  <a:lnTo>
                    <a:pt x="64294" y="516731"/>
                  </a:lnTo>
                  <a:lnTo>
                    <a:pt x="33338" y="478631"/>
                  </a:lnTo>
                  <a:lnTo>
                    <a:pt x="0" y="426243"/>
                  </a:lnTo>
                  <a:lnTo>
                    <a:pt x="38100" y="340518"/>
                  </a:lnTo>
                  <a:lnTo>
                    <a:pt x="80963" y="307181"/>
                  </a:lnTo>
                  <a:lnTo>
                    <a:pt x="121444" y="309562"/>
                  </a:lnTo>
                  <a:lnTo>
                    <a:pt x="154781" y="223837"/>
                  </a:lnTo>
                  <a:lnTo>
                    <a:pt x="204788" y="197643"/>
                  </a:lnTo>
                  <a:lnTo>
                    <a:pt x="259556" y="171450"/>
                  </a:lnTo>
                  <a:lnTo>
                    <a:pt x="342900" y="1738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4F95EA-F899-05E3-192F-FE9947BFE0D2}"/>
                </a:ext>
              </a:extLst>
            </p:cNvPr>
            <p:cNvSpPr txBox="1"/>
            <p:nvPr/>
          </p:nvSpPr>
          <p:spPr>
            <a:xfrm>
              <a:off x="10306644" y="456843"/>
              <a:ext cx="12464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students?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9B6708-AD25-86C0-12C4-D75FCE3601D9}"/>
              </a:ext>
            </a:extLst>
          </p:cNvPr>
          <p:cNvGrpSpPr/>
          <p:nvPr/>
        </p:nvGrpSpPr>
        <p:grpSpPr>
          <a:xfrm>
            <a:off x="654181" y="1338815"/>
            <a:ext cx="2379773" cy="1613108"/>
            <a:chOff x="1605666" y="1259141"/>
            <a:chExt cx="3173030" cy="2150811"/>
          </a:xfrm>
        </p:grpSpPr>
        <p:sp>
          <p:nvSpPr>
            <p:cNvPr id="15" name="Rounded Rectangle 119">
              <a:extLst>
                <a:ext uri="{FF2B5EF4-FFF2-40B4-BE49-F238E27FC236}">
                  <a16:creationId xmlns:a16="http://schemas.microsoft.com/office/drawing/2014/main" id="{831E0C25-E8A2-0215-570E-667853847134}"/>
                </a:ext>
              </a:extLst>
            </p:cNvPr>
            <p:cNvSpPr/>
            <p:nvPr/>
          </p:nvSpPr>
          <p:spPr>
            <a:xfrm>
              <a:off x="1613685" y="1259141"/>
              <a:ext cx="3165011" cy="708700"/>
            </a:xfrm>
            <a:prstGeom prst="roundRect">
              <a:avLst>
                <a:gd name="adj" fmla="val 0"/>
              </a:avLst>
            </a:prstGeom>
            <a:solidFill>
              <a:srgbClr val="7AB8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Advanced Accelerator</a:t>
              </a:r>
            </a:p>
          </p:txBody>
        </p:sp>
        <p:sp>
          <p:nvSpPr>
            <p:cNvPr id="16" name="Rounded Rectangle 120">
              <a:extLst>
                <a:ext uri="{FF2B5EF4-FFF2-40B4-BE49-F238E27FC236}">
                  <a16:creationId xmlns:a16="http://schemas.microsoft.com/office/drawing/2014/main" id="{F7666FDC-DCE0-CDE3-E5FF-FE1B4C67C667}"/>
                </a:ext>
              </a:extLst>
            </p:cNvPr>
            <p:cNvSpPr/>
            <p:nvPr/>
          </p:nvSpPr>
          <p:spPr>
            <a:xfrm>
              <a:off x="1613685" y="1990880"/>
              <a:ext cx="3165011" cy="708700"/>
            </a:xfrm>
            <a:prstGeom prst="roundRect">
              <a:avLst>
                <a:gd name="adj" fmla="val 0"/>
              </a:avLst>
            </a:prstGeom>
            <a:solidFill>
              <a:srgbClr val="4D008C"/>
            </a:solidFill>
            <a:ln>
              <a:solidFill>
                <a:srgbClr val="4D008C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Beam Manipulation</a:t>
              </a:r>
            </a:p>
          </p:txBody>
        </p:sp>
        <p:sp>
          <p:nvSpPr>
            <p:cNvPr id="17" name="Rounded Rectangle 121">
              <a:extLst>
                <a:ext uri="{FF2B5EF4-FFF2-40B4-BE49-F238E27FC236}">
                  <a16:creationId xmlns:a16="http://schemas.microsoft.com/office/drawing/2014/main" id="{A2BAD210-F3B0-B68B-4B2F-F977300BE8EC}"/>
                </a:ext>
              </a:extLst>
            </p:cNvPr>
            <p:cNvSpPr/>
            <p:nvPr/>
          </p:nvSpPr>
          <p:spPr>
            <a:xfrm>
              <a:off x="1605666" y="2701252"/>
              <a:ext cx="3165011" cy="708700"/>
            </a:xfrm>
            <a:prstGeom prst="roundRect">
              <a:avLst>
                <a:gd name="adj" fmla="val 0"/>
              </a:avLst>
            </a:prstGeom>
            <a:solidFill>
              <a:srgbClr val="CD202C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Beam Production</a:t>
              </a:r>
            </a:p>
          </p:txBody>
        </p:sp>
      </p:grpSp>
      <p:sp>
        <p:nvSpPr>
          <p:cNvPr id="18" name="Left-Right Arrow 11">
            <a:extLst>
              <a:ext uri="{FF2B5EF4-FFF2-40B4-BE49-F238E27FC236}">
                <a16:creationId xmlns:a16="http://schemas.microsoft.com/office/drawing/2014/main" id="{DBA2F3CF-B856-909F-83EF-E7B9E1DA62A0}"/>
              </a:ext>
            </a:extLst>
          </p:cNvPr>
          <p:cNvSpPr/>
          <p:nvPr/>
        </p:nvSpPr>
        <p:spPr>
          <a:xfrm>
            <a:off x="3170374" y="1728191"/>
            <a:ext cx="3157538" cy="982398"/>
          </a:xfrm>
          <a:prstGeom prst="leftRightArrow">
            <a:avLst/>
          </a:prstGeom>
          <a:solidFill>
            <a:srgbClr val="46BD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Collaborator R&amp;D is synergistic with AWA R&amp;D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CBAA348-80C4-AC4B-B8FA-F07DBA7167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F8DDF052-4F60-CA82-9DF7-F23A9D99DA5C}"/>
              </a:ext>
            </a:extLst>
          </p:cNvPr>
          <p:cNvSpPr/>
          <p:nvPr/>
        </p:nvSpPr>
        <p:spPr>
          <a:xfrm>
            <a:off x="313043" y="995452"/>
            <a:ext cx="8703633" cy="3897156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513E3102-3141-CB7A-CFF9-0A07F7406588}"/>
              </a:ext>
            </a:extLst>
          </p:cNvPr>
          <p:cNvSpPr/>
          <p:nvPr/>
        </p:nvSpPr>
        <p:spPr>
          <a:xfrm rot="19066648" flipV="1">
            <a:off x="5435056" y="3042102"/>
            <a:ext cx="1298305" cy="225773"/>
          </a:xfrm>
          <a:prstGeom prst="leftRight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098976A-07D4-4E09-9275-FD44DAD90FE5}"/>
              </a:ext>
            </a:extLst>
          </p:cNvPr>
          <p:cNvSpPr txBox="1"/>
          <p:nvPr/>
        </p:nvSpPr>
        <p:spPr>
          <a:xfrm>
            <a:off x="2029676" y="2217746"/>
            <a:ext cx="1920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STRONG INDUSTRY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CONNECTIONS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38640" y="4874282"/>
            <a:ext cx="7552325" cy="381575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E9087-895A-61F4-E4B8-E42D0ACE0FB2}"/>
              </a:ext>
            </a:extLst>
          </p:cNvPr>
          <p:cNvGrpSpPr/>
          <p:nvPr/>
        </p:nvGrpSpPr>
        <p:grpSpPr>
          <a:xfrm>
            <a:off x="6009083" y="3664025"/>
            <a:ext cx="1166137" cy="1749036"/>
            <a:chOff x="7255461" y="3126712"/>
            <a:chExt cx="1166137" cy="174903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4E3B7A1-7C34-437D-844F-3183C445F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2958" y="3419561"/>
              <a:ext cx="905871" cy="1216334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7361371" y="3126712"/>
              <a:ext cx="965206" cy="430887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 kern="0" dirty="0">
                  <a:solidFill>
                    <a:prstClr val="white"/>
                  </a:solidFill>
                </a:rPr>
                <a:t>Beam</a:t>
              </a:r>
            </a:p>
            <a:p>
              <a:pPr algn="ctr">
                <a:defRPr/>
              </a:pPr>
              <a:r>
                <a:rPr lang="en-US" sz="1050" kern="0" dirty="0">
                  <a:solidFill>
                    <a:prstClr val="white"/>
                  </a:solidFill>
                </a:rPr>
                <a:t>Physics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55461" y="4614138"/>
              <a:ext cx="11661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Seong-Yeol Kim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43D932-67C9-EFCE-CEC9-41238DFAE479}"/>
              </a:ext>
            </a:extLst>
          </p:cNvPr>
          <p:cNvGrpSpPr/>
          <p:nvPr/>
        </p:nvGrpSpPr>
        <p:grpSpPr>
          <a:xfrm>
            <a:off x="753410" y="973072"/>
            <a:ext cx="1125914" cy="1979367"/>
            <a:chOff x="2375179" y="667311"/>
            <a:chExt cx="1125914" cy="1979367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4087" y="1267338"/>
              <a:ext cx="1081761" cy="980796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2375179" y="667311"/>
              <a:ext cx="1088767" cy="600164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</a:rPr>
                <a:t>Advanced Accelerator Concepts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396303" y="2215791"/>
              <a:ext cx="11047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Chunguang Jing</a:t>
              </a:r>
            </a:p>
            <a:p>
              <a:pPr algn="ctr"/>
              <a:r>
                <a:rPr lang="en-US" sz="1100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Euclid/AWA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85CF8-9A6B-861B-F2F0-CAD750C53EDC}"/>
              </a:ext>
            </a:extLst>
          </p:cNvPr>
          <p:cNvGrpSpPr/>
          <p:nvPr/>
        </p:nvGrpSpPr>
        <p:grpSpPr>
          <a:xfrm>
            <a:off x="6054465" y="332546"/>
            <a:ext cx="1058896" cy="1892260"/>
            <a:chOff x="5563855" y="698006"/>
            <a:chExt cx="1058896" cy="189226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3855" y="1121747"/>
              <a:ext cx="1058896" cy="1084209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5574839" y="698006"/>
              <a:ext cx="1047912" cy="430887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</a:rPr>
                <a:t>Beam</a:t>
              </a:r>
            </a:p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</a:rPr>
                <a:t>Physics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56731" y="2159379"/>
              <a:ext cx="9140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Philippe Piot</a:t>
              </a:r>
            </a:p>
            <a:p>
              <a:pPr algn="ctr"/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NIU/ANL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ACB5F1-5A81-30FC-8545-877DEEA13611}"/>
              </a:ext>
            </a:extLst>
          </p:cNvPr>
          <p:cNvGrpSpPr/>
          <p:nvPr/>
        </p:nvGrpSpPr>
        <p:grpSpPr>
          <a:xfrm>
            <a:off x="7742444" y="3366702"/>
            <a:ext cx="1092549" cy="1633476"/>
            <a:chOff x="3947920" y="824783"/>
            <a:chExt cx="1092549" cy="1633476"/>
          </a:xfrm>
        </p:grpSpPr>
        <p:pic>
          <p:nvPicPr>
            <p:cNvPr id="82" name="Picture 2" descr="https://www.anl.gov/sites/www/files/styles/profile_teaser_square_350px/public/Power%20John%2032299D045_web.jpg?itok=LiJDSwtJ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700" y="1083868"/>
              <a:ext cx="1088768" cy="108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3947920" y="824783"/>
              <a:ext cx="1092549" cy="261610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</a:rPr>
                <a:t>Group Leader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036056" y="2196649"/>
              <a:ext cx="8467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John Power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A583DA84-162D-4C30-8C60-4351D2F70A30}"/>
              </a:ext>
            </a:extLst>
          </p:cNvPr>
          <p:cNvSpPr txBox="1"/>
          <p:nvPr/>
        </p:nvSpPr>
        <p:spPr>
          <a:xfrm>
            <a:off x="5603788" y="2251869"/>
            <a:ext cx="2117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STRONG UNIVERSITY</a:t>
            </a:r>
          </a:p>
          <a:p>
            <a:pPr algn="ctr"/>
            <a:r>
              <a:rPr lang="en-US" sz="1400" b="1" dirty="0">
                <a:solidFill>
                  <a:srgbClr val="F79646">
                    <a:lumMod val="50000"/>
                  </a:srgb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CONNECTIONS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BD12CA-D9C2-1747-1B45-2E470D9AC304}"/>
              </a:ext>
            </a:extLst>
          </p:cNvPr>
          <p:cNvGrpSpPr/>
          <p:nvPr/>
        </p:nvGrpSpPr>
        <p:grpSpPr>
          <a:xfrm>
            <a:off x="7728726" y="1048288"/>
            <a:ext cx="1148496" cy="2029080"/>
            <a:chOff x="439448" y="3015945"/>
            <a:chExt cx="1148496" cy="2029080"/>
          </a:xfrm>
        </p:grpSpPr>
        <p:sp>
          <p:nvSpPr>
            <p:cNvPr id="102" name="TextBox 101"/>
            <p:cNvSpPr txBox="1"/>
            <p:nvPr/>
          </p:nvSpPr>
          <p:spPr>
            <a:xfrm>
              <a:off x="514021" y="3015945"/>
              <a:ext cx="1001494" cy="600164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</a:rPr>
                <a:t>Advanced Accelerator Concepts</a:t>
              </a: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5596" y="3591108"/>
              <a:ext cx="989919" cy="1001647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39448" y="4614138"/>
              <a:ext cx="11484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Xueying Lu</a:t>
              </a:r>
            </a:p>
            <a:p>
              <a:pPr algn="ctr"/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NIU/ANL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3DA200-4480-C5D5-DE3C-85326D20993D}"/>
              </a:ext>
            </a:extLst>
          </p:cNvPr>
          <p:cNvGrpSpPr/>
          <p:nvPr/>
        </p:nvGrpSpPr>
        <p:grpSpPr>
          <a:xfrm>
            <a:off x="2584139" y="3688076"/>
            <a:ext cx="1045359" cy="1849585"/>
            <a:chOff x="2821333" y="3134077"/>
            <a:chExt cx="1045359" cy="1849585"/>
          </a:xfrm>
        </p:grpSpPr>
        <p:sp>
          <p:nvSpPr>
            <p:cNvPr id="83" name="TextBox 82"/>
            <p:cNvSpPr txBox="1"/>
            <p:nvPr/>
          </p:nvSpPr>
          <p:spPr>
            <a:xfrm>
              <a:off x="2824286" y="3134077"/>
              <a:ext cx="1042406" cy="430887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 kern="0" dirty="0">
                  <a:solidFill>
                    <a:prstClr val="white"/>
                  </a:solidFill>
                </a:rPr>
                <a:t>Controls &amp; RF Systems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60667" y="4722052"/>
              <a:ext cx="970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Wanming Liu</a:t>
              </a:r>
            </a:p>
          </p:txBody>
        </p:sp>
        <p:pic>
          <p:nvPicPr>
            <p:cNvPr id="110" name="Picture 6" descr="https://www.anl.gov/sites/www/files/styles/profile_teaser_square_350px/public/Liu%20Wanming%2032299D093_web.jpg?itok=Y5z10nw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333" y="3558200"/>
              <a:ext cx="1028528" cy="102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F9E67-BACE-6C84-3B7C-6143449FE5D1}"/>
              </a:ext>
            </a:extLst>
          </p:cNvPr>
          <p:cNvGrpSpPr/>
          <p:nvPr/>
        </p:nvGrpSpPr>
        <p:grpSpPr>
          <a:xfrm>
            <a:off x="2503520" y="399661"/>
            <a:ext cx="1038270" cy="1849585"/>
            <a:chOff x="3972005" y="3134077"/>
            <a:chExt cx="1038270" cy="1849585"/>
          </a:xfrm>
        </p:grpSpPr>
        <p:sp>
          <p:nvSpPr>
            <p:cNvPr id="85" name="TextBox 84"/>
            <p:cNvSpPr txBox="1"/>
            <p:nvPr/>
          </p:nvSpPr>
          <p:spPr>
            <a:xfrm>
              <a:off x="3972005" y="3134077"/>
              <a:ext cx="1038270" cy="430887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 kern="0" dirty="0">
                  <a:solidFill>
                    <a:prstClr val="white"/>
                  </a:solidFill>
                </a:rPr>
                <a:t>Mech. &amp; Civil Engineering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044495" y="4722052"/>
              <a:ext cx="8611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Scott Doran</a:t>
              </a:r>
            </a:p>
          </p:txBody>
        </p:sp>
        <p:pic>
          <p:nvPicPr>
            <p:cNvPr id="111" name="Picture 8" descr="https://www.anl.gov/sites/www/files/styles/profile_teaser_square_350px/public/Doran%20Scott%2032299D008_web.jpg?itok=jQxDwla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114" y="3558200"/>
              <a:ext cx="1028528" cy="102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08652F-5B2B-5CCE-B0FC-FEF1A8A42600}"/>
              </a:ext>
            </a:extLst>
          </p:cNvPr>
          <p:cNvGrpSpPr/>
          <p:nvPr/>
        </p:nvGrpSpPr>
        <p:grpSpPr>
          <a:xfrm>
            <a:off x="4013193" y="275292"/>
            <a:ext cx="1117614" cy="1849585"/>
            <a:chOff x="5067672" y="3134077"/>
            <a:chExt cx="1117614" cy="1849585"/>
          </a:xfrm>
        </p:grpSpPr>
        <p:sp>
          <p:nvSpPr>
            <p:cNvPr id="86" name="TextBox 85"/>
            <p:cNvSpPr txBox="1"/>
            <p:nvPr/>
          </p:nvSpPr>
          <p:spPr>
            <a:xfrm>
              <a:off x="5128369" y="3134077"/>
              <a:ext cx="1054489" cy="430887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 kern="0" dirty="0">
                  <a:solidFill>
                    <a:prstClr val="white"/>
                  </a:solidFill>
                </a:rPr>
                <a:t>AWA Facility Manager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067672" y="4722052"/>
              <a:ext cx="1117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Eric Wisniewski</a:t>
              </a:r>
            </a:p>
          </p:txBody>
        </p:sp>
        <p:pic>
          <p:nvPicPr>
            <p:cNvPr id="112" name="Picture 12" descr="Eric Wisniewski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416" y="3558200"/>
              <a:ext cx="1028527" cy="102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5B5E1D-8D84-AD20-A047-FA1D17041632}"/>
              </a:ext>
            </a:extLst>
          </p:cNvPr>
          <p:cNvGrpSpPr/>
          <p:nvPr/>
        </p:nvGrpSpPr>
        <p:grpSpPr>
          <a:xfrm>
            <a:off x="758102" y="3125244"/>
            <a:ext cx="1226617" cy="1849297"/>
            <a:chOff x="6164786" y="3134365"/>
            <a:chExt cx="1226617" cy="1849297"/>
          </a:xfrm>
        </p:grpSpPr>
        <p:sp>
          <p:nvSpPr>
            <p:cNvPr id="105" name="TextBox 104"/>
            <p:cNvSpPr txBox="1"/>
            <p:nvPr/>
          </p:nvSpPr>
          <p:spPr>
            <a:xfrm>
              <a:off x="6164786" y="4722052"/>
              <a:ext cx="1226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Charles Whiteford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259695" y="3134365"/>
              <a:ext cx="986645" cy="430887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</a:rPr>
                <a:t>Making things work</a:t>
              </a: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6279692" y="3547216"/>
              <a:ext cx="922056" cy="1050098"/>
              <a:chOff x="5769661" y="3287814"/>
              <a:chExt cx="975281" cy="1110714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1BAD786-686C-40AE-94D2-38710208A0DF}"/>
                  </a:ext>
                </a:extLst>
              </p:cNvPr>
              <p:cNvSpPr/>
              <p:nvPr/>
            </p:nvSpPr>
            <p:spPr>
              <a:xfrm>
                <a:off x="5769661" y="3287814"/>
                <a:ext cx="975281" cy="1110714"/>
              </a:xfrm>
              <a:prstGeom prst="rect">
                <a:avLst/>
              </a:prstGeom>
              <a:solidFill>
                <a:srgbClr val="D4BFAC"/>
              </a:solidFill>
              <a:ln w="9525" cap="flat" cmpd="sng" algn="ctr">
                <a:solidFill>
                  <a:srgbClr val="D9C2B0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15" name="Picture 2" descr="A person wearing glasses&#10;&#10;Description automatically generated">
                <a:extLst>
                  <a:ext uri="{FF2B5EF4-FFF2-40B4-BE49-F238E27FC236}">
                    <a16:creationId xmlns:a16="http://schemas.microsoft.com/office/drawing/2014/main" id="{DB4AD9FF-574F-4969-A629-FC5ECD8F2F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068" y="3305147"/>
                <a:ext cx="713452" cy="1089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402741-E71C-5E30-963A-31704FE31295}"/>
              </a:ext>
            </a:extLst>
          </p:cNvPr>
          <p:cNvGrpSpPr/>
          <p:nvPr/>
        </p:nvGrpSpPr>
        <p:grpSpPr>
          <a:xfrm>
            <a:off x="4293375" y="3821139"/>
            <a:ext cx="1183337" cy="1871448"/>
            <a:chOff x="1619115" y="2997500"/>
            <a:chExt cx="1183337" cy="1871448"/>
          </a:xfrm>
        </p:grpSpPr>
        <p:sp>
          <p:nvSpPr>
            <p:cNvPr id="87" name="TextBox 86"/>
            <p:cNvSpPr txBox="1"/>
            <p:nvPr/>
          </p:nvSpPr>
          <p:spPr>
            <a:xfrm>
              <a:off x="1771129" y="2997500"/>
              <a:ext cx="925952" cy="577081"/>
            </a:xfrm>
            <a:prstGeom prst="rect">
              <a:avLst/>
            </a:prstGeom>
            <a:solidFill>
              <a:srgbClr val="1F497D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 kern="0" dirty="0">
                  <a:solidFill>
                    <a:prstClr val="white"/>
                  </a:solidFill>
                </a:rPr>
                <a:t>Advanced Accelerator Concepts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619115" y="4607338"/>
              <a:ext cx="11833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Gonxiaohui</a:t>
              </a:r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Chen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3445CC-929B-4629-4555-E95282CDF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66520" y="3555251"/>
              <a:ext cx="907990" cy="104923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684331-9BF9-CD98-516A-2FA77FDF6821}"/>
              </a:ext>
            </a:extLst>
          </p:cNvPr>
          <p:cNvSpPr txBox="1"/>
          <p:nvPr/>
        </p:nvSpPr>
        <p:spPr>
          <a:xfrm>
            <a:off x="213059" y="-35577"/>
            <a:ext cx="369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Contact anyone at AWA to initiate a collaboration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8C977-5BA5-2F47-B3AC-BE6A8D63A1ED}"/>
              </a:ext>
            </a:extLst>
          </p:cNvPr>
          <p:cNvSpPr txBox="1"/>
          <p:nvPr/>
        </p:nvSpPr>
        <p:spPr>
          <a:xfrm>
            <a:off x="6469618" y="-13697"/>
            <a:ext cx="292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3"/>
              </a:rPr>
              <a:t>https://www.anl.gov/awa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003F9-D5EC-45C1-816C-7253189E14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58304" y="4769037"/>
            <a:ext cx="457200" cy="15240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205D5401-316D-E632-64AE-A2F47BB751EF}"/>
              </a:ext>
            </a:extLst>
          </p:cNvPr>
          <p:cNvSpPr/>
          <p:nvPr/>
        </p:nvSpPr>
        <p:spPr>
          <a:xfrm rot="2533352">
            <a:off x="3101431" y="3042102"/>
            <a:ext cx="1298305" cy="225773"/>
          </a:xfrm>
          <a:prstGeom prst="leftRight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B6FA956-AD2F-49E3-A215-621745B5D3F5}"/>
              </a:ext>
            </a:extLst>
          </p:cNvPr>
          <p:cNvSpPr txBox="1"/>
          <p:nvPr/>
        </p:nvSpPr>
        <p:spPr>
          <a:xfrm>
            <a:off x="4144863" y="3288052"/>
            <a:ext cx="148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rgbClr val="2E74B5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NATIONAL LABORATORY</a:t>
            </a: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6D39A2CE-1DA2-ED2A-F4E4-ECC58894DD94}"/>
              </a:ext>
            </a:extLst>
          </p:cNvPr>
          <p:cNvSpPr/>
          <p:nvPr/>
        </p:nvSpPr>
        <p:spPr>
          <a:xfrm rot="10800000" flipV="1">
            <a:off x="4026687" y="2366469"/>
            <a:ext cx="1598536" cy="225773"/>
          </a:xfrm>
          <a:prstGeom prst="leftRightArrow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17E936-6E3A-D181-792F-80D6E37CC6A4}"/>
              </a:ext>
            </a:extLst>
          </p:cNvPr>
          <p:cNvSpPr/>
          <p:nvPr/>
        </p:nvSpPr>
        <p:spPr>
          <a:xfrm>
            <a:off x="4040198" y="2595555"/>
            <a:ext cx="1621892" cy="650045"/>
          </a:xfrm>
          <a:prstGeom prst="ellipse">
            <a:avLst/>
          </a:prstGeom>
          <a:solidFill>
            <a:srgbClr val="7030A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AWA group</a:t>
            </a:r>
            <a:endParaRPr lang="en-US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B4F3B5-2A0A-B9E6-9EAC-CDB58CD20DEC}"/>
              </a:ext>
            </a:extLst>
          </p:cNvPr>
          <p:cNvSpPr/>
          <p:nvPr/>
        </p:nvSpPr>
        <p:spPr>
          <a:xfrm>
            <a:off x="4347087" y="3764692"/>
            <a:ext cx="1129625" cy="1920917"/>
          </a:xfrm>
          <a:prstGeom prst="rect">
            <a:avLst/>
          </a:prstGeom>
          <a:noFill/>
          <a:ln w="38100">
            <a:solidFill>
              <a:srgbClr val="A52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2C1841-257E-8EA9-F6AB-04A10A024287}"/>
              </a:ext>
            </a:extLst>
          </p:cNvPr>
          <p:cNvSpPr/>
          <p:nvPr/>
        </p:nvSpPr>
        <p:spPr>
          <a:xfrm>
            <a:off x="6009082" y="3571879"/>
            <a:ext cx="1129625" cy="1849623"/>
          </a:xfrm>
          <a:prstGeom prst="rect">
            <a:avLst/>
          </a:prstGeom>
          <a:noFill/>
          <a:ln w="38100">
            <a:solidFill>
              <a:srgbClr val="A52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1005E3-8577-22B7-86BD-183C88BE0237}"/>
              </a:ext>
            </a:extLst>
          </p:cNvPr>
          <p:cNvSpPr/>
          <p:nvPr/>
        </p:nvSpPr>
        <p:spPr>
          <a:xfrm>
            <a:off x="7737334" y="954812"/>
            <a:ext cx="1129625" cy="2109114"/>
          </a:xfrm>
          <a:prstGeom prst="rect">
            <a:avLst/>
          </a:prstGeom>
          <a:noFill/>
          <a:ln w="38100">
            <a:solidFill>
              <a:srgbClr val="A52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70914F-650E-216B-8448-034C44F1AD7A}"/>
              </a:ext>
            </a:extLst>
          </p:cNvPr>
          <p:cNvSpPr/>
          <p:nvPr/>
        </p:nvSpPr>
        <p:spPr>
          <a:xfrm>
            <a:off x="7688891" y="3322820"/>
            <a:ext cx="1185016" cy="1677358"/>
          </a:xfrm>
          <a:prstGeom prst="rect">
            <a:avLst/>
          </a:prstGeom>
          <a:noFill/>
          <a:ln w="38100">
            <a:solidFill>
              <a:srgbClr val="A52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51AC7A-B62A-629E-ED97-D3BB4EA1CD1A}"/>
              </a:ext>
            </a:extLst>
          </p:cNvPr>
          <p:cNvSpPr/>
          <p:nvPr/>
        </p:nvSpPr>
        <p:spPr>
          <a:xfrm>
            <a:off x="704474" y="851169"/>
            <a:ext cx="1183458" cy="2109114"/>
          </a:xfrm>
          <a:prstGeom prst="rect">
            <a:avLst/>
          </a:prstGeom>
          <a:noFill/>
          <a:ln w="38100">
            <a:solidFill>
              <a:srgbClr val="A52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D93887-C62F-8FD2-F5C6-43BFD4D2D19A}"/>
              </a:ext>
            </a:extLst>
          </p:cNvPr>
          <p:cNvGrpSpPr/>
          <p:nvPr/>
        </p:nvGrpSpPr>
        <p:grpSpPr>
          <a:xfrm>
            <a:off x="7606509" y="369853"/>
            <a:ext cx="1327785" cy="427755"/>
            <a:chOff x="7125993" y="369853"/>
            <a:chExt cx="1890683" cy="42775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23EEBA5-58A3-ED71-4760-25EC222F6A10}"/>
                </a:ext>
              </a:extLst>
            </p:cNvPr>
            <p:cNvSpPr/>
            <p:nvPr/>
          </p:nvSpPr>
          <p:spPr>
            <a:xfrm>
              <a:off x="7182716" y="369853"/>
              <a:ext cx="1833960" cy="427755"/>
            </a:xfrm>
            <a:prstGeom prst="rect">
              <a:avLst/>
            </a:prstGeom>
            <a:noFill/>
            <a:ln w="38100">
              <a:solidFill>
                <a:srgbClr val="A52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E79B99-D547-264C-CB87-EE38D722084A}"/>
                </a:ext>
              </a:extLst>
            </p:cNvPr>
            <p:cNvSpPr txBox="1"/>
            <p:nvPr/>
          </p:nvSpPr>
          <p:spPr>
            <a:xfrm>
              <a:off x="7125993" y="404113"/>
              <a:ext cx="1890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 AAC</a:t>
              </a:r>
            </a:p>
          </p:txBody>
        </p:sp>
      </p:grpSp>
      <p:sp>
        <p:nvSpPr>
          <p:cNvPr id="35" name="Slide Number Placeholder 18">
            <a:extLst>
              <a:ext uri="{FF2B5EF4-FFF2-40B4-BE49-F238E27FC236}">
                <a16:creationId xmlns:a16="http://schemas.microsoft.com/office/drawing/2014/main" id="{FD384E8D-39CF-2152-DCFD-07445800F1DA}"/>
              </a:ext>
            </a:extLst>
          </p:cNvPr>
          <p:cNvSpPr txBox="1">
            <a:spLocks/>
          </p:cNvSpPr>
          <p:nvPr/>
        </p:nvSpPr>
        <p:spPr>
          <a:xfrm>
            <a:off x="3816177" y="5394758"/>
            <a:ext cx="457200" cy="15240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A2797D0F-4970-44EB-2FF9-B48FA8AB8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74" y="1300640"/>
            <a:ext cx="7957661" cy="428138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80000"/>
              </a:prstClr>
            </a:outerShdw>
          </a:effec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E04556-BCD4-A4AA-3EAA-F9FF1DF298DE}"/>
              </a:ext>
            </a:extLst>
          </p:cNvPr>
          <p:cNvCxnSpPr>
            <a:cxnSpLocks/>
          </p:cNvCxnSpPr>
          <p:nvPr/>
        </p:nvCxnSpPr>
        <p:spPr>
          <a:xfrm flipH="1">
            <a:off x="1452948" y="3045724"/>
            <a:ext cx="440162" cy="1204167"/>
          </a:xfrm>
          <a:prstGeom prst="line">
            <a:avLst/>
          </a:prstGeom>
          <a:ln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45FCF4-AD01-7CCA-F7E6-8AFAF42397A7}"/>
              </a:ext>
            </a:extLst>
          </p:cNvPr>
          <p:cNvCxnSpPr>
            <a:cxnSpLocks/>
          </p:cNvCxnSpPr>
          <p:nvPr/>
        </p:nvCxnSpPr>
        <p:spPr>
          <a:xfrm>
            <a:off x="2101191" y="3013553"/>
            <a:ext cx="858828" cy="1227244"/>
          </a:xfrm>
          <a:prstGeom prst="line">
            <a:avLst/>
          </a:prstGeom>
          <a:ln>
            <a:solidFill>
              <a:srgbClr val="2166B3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7B08A8D-7926-5301-2182-3457135ADB3C}"/>
              </a:ext>
            </a:extLst>
          </p:cNvPr>
          <p:cNvCxnSpPr>
            <a:cxnSpLocks/>
          </p:cNvCxnSpPr>
          <p:nvPr/>
        </p:nvCxnSpPr>
        <p:spPr>
          <a:xfrm flipH="1" flipV="1">
            <a:off x="948111" y="2872218"/>
            <a:ext cx="872525" cy="98554"/>
          </a:xfrm>
          <a:prstGeom prst="line">
            <a:avLst/>
          </a:prstGeom>
          <a:ln>
            <a:solidFill>
              <a:srgbClr val="00395A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729F08B-C3CB-077B-EBC3-02FEA032CECE}"/>
              </a:ext>
            </a:extLst>
          </p:cNvPr>
          <p:cNvCxnSpPr>
            <a:cxnSpLocks/>
            <a:endCxn id="73" idx="2"/>
          </p:cNvCxnSpPr>
          <p:nvPr/>
        </p:nvCxnSpPr>
        <p:spPr>
          <a:xfrm flipV="1">
            <a:off x="2538237" y="1666712"/>
            <a:ext cx="7920" cy="1157318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0195D47-C382-854C-B3CB-A1CDD4BA2561}"/>
              </a:ext>
            </a:extLst>
          </p:cNvPr>
          <p:cNvCxnSpPr>
            <a:cxnSpLocks/>
          </p:cNvCxnSpPr>
          <p:nvPr/>
        </p:nvCxnSpPr>
        <p:spPr>
          <a:xfrm flipH="1" flipV="1">
            <a:off x="1433587" y="2102849"/>
            <a:ext cx="1079769" cy="779642"/>
          </a:xfrm>
          <a:prstGeom prst="line">
            <a:avLst/>
          </a:prstGeom>
          <a:ln>
            <a:solidFill>
              <a:srgbClr val="1D6891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D18FB5A-6EA7-F681-C72F-D8360927EA7A}"/>
              </a:ext>
            </a:extLst>
          </p:cNvPr>
          <p:cNvCxnSpPr>
            <a:cxnSpLocks/>
          </p:cNvCxnSpPr>
          <p:nvPr/>
        </p:nvCxnSpPr>
        <p:spPr>
          <a:xfrm flipV="1">
            <a:off x="2997674" y="1795070"/>
            <a:ext cx="1533875" cy="948443"/>
          </a:xfrm>
          <a:prstGeom prst="line">
            <a:avLst/>
          </a:prstGeom>
          <a:ln>
            <a:solidFill>
              <a:srgbClr val="A5001E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59CDF32-B0D0-DFB7-2232-81DF51C564D7}"/>
              </a:ext>
            </a:extLst>
          </p:cNvPr>
          <p:cNvCxnSpPr>
            <a:cxnSpLocks/>
          </p:cNvCxnSpPr>
          <p:nvPr/>
        </p:nvCxnSpPr>
        <p:spPr>
          <a:xfrm flipH="1" flipV="1">
            <a:off x="1394429" y="2492670"/>
            <a:ext cx="405943" cy="434464"/>
          </a:xfrm>
          <a:prstGeom prst="line">
            <a:avLst/>
          </a:prstGeom>
          <a:ln>
            <a:solidFill>
              <a:srgbClr val="940820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55A832B-2051-3AFE-42E4-95A101DE61EA}"/>
              </a:ext>
            </a:extLst>
          </p:cNvPr>
          <p:cNvCxnSpPr>
            <a:cxnSpLocks/>
          </p:cNvCxnSpPr>
          <p:nvPr/>
        </p:nvCxnSpPr>
        <p:spPr>
          <a:xfrm flipV="1">
            <a:off x="2605523" y="1921932"/>
            <a:ext cx="819035" cy="950286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F83BAD-8079-6DFC-0A6A-6E967B15AB34}"/>
              </a:ext>
            </a:extLst>
          </p:cNvPr>
          <p:cNvCxnSpPr>
            <a:cxnSpLocks/>
          </p:cNvCxnSpPr>
          <p:nvPr/>
        </p:nvCxnSpPr>
        <p:spPr>
          <a:xfrm>
            <a:off x="2120218" y="2901260"/>
            <a:ext cx="617971" cy="410167"/>
          </a:xfrm>
          <a:prstGeom prst="line">
            <a:avLst/>
          </a:prstGeom>
          <a:ln>
            <a:solidFill>
              <a:srgbClr val="74BD42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9E6E697-213B-B111-5020-FA2D42834B3E}"/>
              </a:ext>
            </a:extLst>
          </p:cNvPr>
          <p:cNvCxnSpPr>
            <a:cxnSpLocks/>
          </p:cNvCxnSpPr>
          <p:nvPr/>
        </p:nvCxnSpPr>
        <p:spPr>
          <a:xfrm flipV="1">
            <a:off x="2911280" y="2646000"/>
            <a:ext cx="965339" cy="186297"/>
          </a:xfrm>
          <a:prstGeom prst="line">
            <a:avLst/>
          </a:prstGeom>
          <a:ln>
            <a:solidFill>
              <a:srgbClr val="BC2227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70E5AF3-6A12-B46A-2A61-849E7E0FD94C}"/>
              </a:ext>
            </a:extLst>
          </p:cNvPr>
          <p:cNvCxnSpPr>
            <a:cxnSpLocks/>
            <a:endCxn id="83" idx="0"/>
          </p:cNvCxnSpPr>
          <p:nvPr/>
        </p:nvCxnSpPr>
        <p:spPr>
          <a:xfrm>
            <a:off x="7356926" y="3029388"/>
            <a:ext cx="136659" cy="361580"/>
          </a:xfrm>
          <a:prstGeom prst="line">
            <a:avLst/>
          </a:prstGeom>
          <a:ln>
            <a:solidFill>
              <a:srgbClr val="D3244A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CC47F1-12C0-FBCF-4098-4E9FA90F8939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7587324" y="2377529"/>
            <a:ext cx="647220" cy="648536"/>
          </a:xfrm>
          <a:prstGeom prst="line">
            <a:avLst/>
          </a:prstGeom>
          <a:ln>
            <a:solidFill>
              <a:srgbClr val="39308E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B73A57C-382A-EC59-0CB7-1A651B1C7D5F}"/>
              </a:ext>
            </a:extLst>
          </p:cNvPr>
          <p:cNvCxnSpPr>
            <a:cxnSpLocks/>
            <a:endCxn id="74" idx="1"/>
          </p:cNvCxnSpPr>
          <p:nvPr/>
        </p:nvCxnSpPr>
        <p:spPr>
          <a:xfrm flipV="1">
            <a:off x="7528827" y="1608429"/>
            <a:ext cx="545462" cy="1420959"/>
          </a:xfrm>
          <a:prstGeom prst="line">
            <a:avLst/>
          </a:prstGeom>
          <a:ln>
            <a:solidFill>
              <a:srgbClr val="096142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16E539D-C078-B227-13CD-08FF7F8410D6}"/>
              </a:ext>
            </a:extLst>
          </p:cNvPr>
          <p:cNvCxnSpPr>
            <a:cxnSpLocks/>
            <a:endCxn id="79" idx="2"/>
          </p:cNvCxnSpPr>
          <p:nvPr/>
        </p:nvCxnSpPr>
        <p:spPr>
          <a:xfrm flipH="1" flipV="1">
            <a:off x="7224235" y="2105138"/>
            <a:ext cx="228105" cy="647270"/>
          </a:xfrm>
          <a:prstGeom prst="line">
            <a:avLst/>
          </a:prstGeom>
          <a:ln>
            <a:solidFill>
              <a:srgbClr val="743481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C0CD67F-FB58-5ACC-F245-027A34475D89}"/>
              </a:ext>
            </a:extLst>
          </p:cNvPr>
          <p:cNvCxnSpPr>
            <a:cxnSpLocks/>
          </p:cNvCxnSpPr>
          <p:nvPr/>
        </p:nvCxnSpPr>
        <p:spPr>
          <a:xfrm>
            <a:off x="2568507" y="2901260"/>
            <a:ext cx="1182579" cy="454693"/>
          </a:xfrm>
          <a:prstGeom prst="line">
            <a:avLst/>
          </a:prstGeom>
          <a:ln>
            <a:solidFill>
              <a:srgbClr val="800000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5BCA59B4-9640-5E5D-977A-00299C561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316" y="1203057"/>
            <a:ext cx="1021682" cy="463655"/>
          </a:xfrm>
          <a:prstGeom prst="rect">
            <a:avLst/>
          </a:prstGeom>
          <a:ln>
            <a:solidFill>
              <a:srgbClr val="CD1D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33566D2-BA2D-A98B-2E66-094886EB0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289" y="1215568"/>
            <a:ext cx="801839" cy="785722"/>
          </a:xfrm>
          <a:prstGeom prst="rect">
            <a:avLst/>
          </a:prstGeom>
          <a:ln>
            <a:solidFill>
              <a:srgbClr val="0961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1506304-857B-B95C-187C-B0985978C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544" y="2154716"/>
            <a:ext cx="778398" cy="445626"/>
          </a:xfrm>
          <a:prstGeom prst="rect">
            <a:avLst/>
          </a:prstGeom>
          <a:solidFill>
            <a:schemeClr val="bg1"/>
          </a:solidFill>
          <a:ln>
            <a:solidFill>
              <a:srgbClr val="3930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F2C43B-E40C-6CC5-50DB-204958CBA3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2381624"/>
            <a:ext cx="662934" cy="654220"/>
          </a:xfrm>
          <a:prstGeom prst="rect">
            <a:avLst/>
          </a:prstGeom>
          <a:solidFill>
            <a:schemeClr val="bg1"/>
          </a:solidFill>
          <a:ln>
            <a:solidFill>
              <a:srgbClr val="BC22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8">
            <a:extLst>
              <a:ext uri="{FF2B5EF4-FFF2-40B4-BE49-F238E27FC236}">
                <a16:creationId xmlns:a16="http://schemas.microsoft.com/office/drawing/2014/main" id="{2D1579DC-A3B6-7A17-148C-8B1FD77FEB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567"/>
          <a:stretch/>
        </p:blipFill>
        <p:spPr bwMode="auto">
          <a:xfrm>
            <a:off x="719526" y="2356075"/>
            <a:ext cx="834954" cy="244650"/>
          </a:xfrm>
          <a:prstGeom prst="rect">
            <a:avLst/>
          </a:prstGeom>
          <a:noFill/>
          <a:ln w="9525">
            <a:solidFill>
              <a:srgbClr val="94082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">
            <a:extLst>
              <a:ext uri="{FF2B5EF4-FFF2-40B4-BE49-F238E27FC236}">
                <a16:creationId xmlns:a16="http://schemas.microsoft.com/office/drawing/2014/main" id="{09915EA7-0497-6198-6B99-1C6C787FE9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315" y="1336041"/>
            <a:ext cx="801839" cy="769097"/>
          </a:xfrm>
          <a:prstGeom prst="rect">
            <a:avLst/>
          </a:prstGeom>
          <a:noFill/>
          <a:ln w="9525">
            <a:solidFill>
              <a:srgbClr val="74348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87E8CB1-C215-C091-39CD-02AFCFD225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82" y="2689006"/>
            <a:ext cx="691538" cy="561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7BF8E22-DA15-AFC1-CB03-AA15756983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90" y="4223754"/>
            <a:ext cx="1258730" cy="30671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EDAE23A-871F-67A8-D5CE-5B93DCBCC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669" y="3390968"/>
            <a:ext cx="801830" cy="801830"/>
          </a:xfrm>
          <a:prstGeom prst="rect">
            <a:avLst/>
          </a:prstGeom>
          <a:solidFill>
            <a:schemeClr val="bg1"/>
          </a:solidFill>
          <a:ln>
            <a:solidFill>
              <a:srgbClr val="D324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B1D77C6-ABFB-9497-233D-D7A9392DD5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16" y="3123959"/>
            <a:ext cx="701771" cy="701771"/>
          </a:xfrm>
          <a:prstGeom prst="rect">
            <a:avLst/>
          </a:prstGeom>
          <a:ln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FCE4985-39A8-C879-6092-ACA724583347}"/>
              </a:ext>
            </a:extLst>
          </p:cNvPr>
          <p:cNvCxnSpPr>
            <a:cxnSpLocks/>
            <a:endCxn id="95" idx="2"/>
          </p:cNvCxnSpPr>
          <p:nvPr/>
        </p:nvCxnSpPr>
        <p:spPr>
          <a:xfrm flipV="1">
            <a:off x="2560763" y="1076343"/>
            <a:ext cx="2130294" cy="1787394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3663F40-14B4-BD0B-04E6-F81B60690206}"/>
              </a:ext>
            </a:extLst>
          </p:cNvPr>
          <p:cNvCxnSpPr>
            <a:cxnSpLocks/>
          </p:cNvCxnSpPr>
          <p:nvPr/>
        </p:nvCxnSpPr>
        <p:spPr>
          <a:xfrm flipV="1">
            <a:off x="4431107" y="2275879"/>
            <a:ext cx="825418" cy="205801"/>
          </a:xfrm>
          <a:prstGeom prst="line">
            <a:avLst/>
          </a:prstGeom>
          <a:ln>
            <a:solidFill>
              <a:srgbClr val="0054A5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454E7081-A756-DEB9-69C0-A22E4A8A24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394" y="2009047"/>
            <a:ext cx="994964" cy="562771"/>
          </a:xfrm>
          <a:prstGeom prst="rect">
            <a:avLst/>
          </a:prstGeom>
          <a:solidFill>
            <a:schemeClr val="bg1"/>
          </a:solidFill>
          <a:ln>
            <a:solidFill>
              <a:srgbClr val="0054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1C4D95B-6BB8-D900-FA69-3378300E49D4}"/>
              </a:ext>
            </a:extLst>
          </p:cNvPr>
          <p:cNvCxnSpPr>
            <a:cxnSpLocks/>
          </p:cNvCxnSpPr>
          <p:nvPr/>
        </p:nvCxnSpPr>
        <p:spPr>
          <a:xfrm>
            <a:off x="4692646" y="2686162"/>
            <a:ext cx="514882" cy="704806"/>
          </a:xfrm>
          <a:prstGeom prst="line">
            <a:avLst/>
          </a:prstGeom>
          <a:ln>
            <a:solidFill>
              <a:srgbClr val="68ABD8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6ED4F70-C115-D196-3BEE-0FB5CBB17B46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6538534" y="2604326"/>
            <a:ext cx="608094" cy="1056278"/>
          </a:xfrm>
          <a:prstGeom prst="line">
            <a:avLst/>
          </a:prstGeom>
          <a:ln>
            <a:solidFill>
              <a:srgbClr val="F08314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0" name="Picture 89">
            <a:extLst>
              <a:ext uri="{FF2B5EF4-FFF2-40B4-BE49-F238E27FC236}">
                <a16:creationId xmlns:a16="http://schemas.microsoft.com/office/drawing/2014/main" id="{5C40FF4E-D45C-A24C-F463-F2EDA28AF1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287" y="3660604"/>
            <a:ext cx="778494" cy="795418"/>
          </a:xfrm>
          <a:prstGeom prst="rect">
            <a:avLst/>
          </a:prstGeom>
          <a:solidFill>
            <a:schemeClr val="bg1"/>
          </a:solidFill>
          <a:ln>
            <a:solidFill>
              <a:srgbClr val="F0831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13">
            <a:extLst>
              <a:ext uri="{FF2B5EF4-FFF2-40B4-BE49-F238E27FC236}">
                <a16:creationId xmlns:a16="http://schemas.microsoft.com/office/drawing/2014/main" id="{4FC8A353-EBA7-1791-9DCC-9E9058D5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633" y="3972533"/>
            <a:ext cx="897337" cy="414308"/>
          </a:xfrm>
          <a:prstGeom prst="rect">
            <a:avLst/>
          </a:prstGeom>
          <a:noFill/>
          <a:ln w="9525">
            <a:solidFill>
              <a:srgbClr val="2166B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7ED8B02-F1BB-E350-B3CE-D9D0E7083E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081" y="1824516"/>
            <a:ext cx="1036122" cy="459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35A80F4-8B05-ABF6-CA59-B493DCA543B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84" y="3174601"/>
            <a:ext cx="913787" cy="600489"/>
          </a:xfrm>
          <a:prstGeom prst="rect">
            <a:avLst/>
          </a:prstGeom>
          <a:ln>
            <a:solidFill>
              <a:srgbClr val="68ABD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FC57584-96E8-7120-6D9D-A5C99E2087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619" y="633768"/>
            <a:ext cx="1628875" cy="4425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D510829-7C2D-D8EA-028D-B574DA1ADC2C}"/>
              </a:ext>
            </a:extLst>
          </p:cNvPr>
          <p:cNvCxnSpPr>
            <a:cxnSpLocks/>
            <a:endCxn id="99" idx="3"/>
          </p:cNvCxnSpPr>
          <p:nvPr/>
        </p:nvCxnSpPr>
        <p:spPr>
          <a:xfrm flipH="1">
            <a:off x="1413957" y="3034522"/>
            <a:ext cx="406678" cy="446019"/>
          </a:xfrm>
          <a:prstGeom prst="line">
            <a:avLst/>
          </a:prstGeom>
          <a:ln>
            <a:solidFill>
              <a:srgbClr val="00529C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ABB56B1-7F98-2B90-6343-68F3738DC108}"/>
              </a:ext>
            </a:extLst>
          </p:cNvPr>
          <p:cNvGrpSpPr/>
          <p:nvPr/>
        </p:nvGrpSpPr>
        <p:grpSpPr>
          <a:xfrm>
            <a:off x="274321" y="3345016"/>
            <a:ext cx="1140685" cy="271049"/>
            <a:chOff x="274320" y="2770032"/>
            <a:chExt cx="1140685" cy="2710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E323348-7197-E0A0-074F-391E2591AAEA}"/>
                </a:ext>
              </a:extLst>
            </p:cNvPr>
            <p:cNvSpPr/>
            <p:nvPr/>
          </p:nvSpPr>
          <p:spPr>
            <a:xfrm>
              <a:off x="275368" y="2770032"/>
              <a:ext cx="1139637" cy="271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913EDE3-659D-6872-0FA8-04A9AC3E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74320" y="2770032"/>
              <a:ext cx="1139637" cy="271049"/>
            </a:xfrm>
            <a:prstGeom prst="rect">
              <a:avLst/>
            </a:prstGeom>
            <a:ln>
              <a:solidFill>
                <a:srgbClr val="00529C"/>
              </a:solidFill>
            </a:ln>
          </p:spPr>
        </p:pic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EDB1106-92B4-4CB3-530A-E34A9D441826}"/>
              </a:ext>
            </a:extLst>
          </p:cNvPr>
          <p:cNvCxnSpPr>
            <a:cxnSpLocks/>
            <a:endCxn id="101" idx="3"/>
          </p:cNvCxnSpPr>
          <p:nvPr/>
        </p:nvCxnSpPr>
        <p:spPr>
          <a:xfrm flipH="1">
            <a:off x="1399881" y="3079165"/>
            <a:ext cx="455996" cy="835063"/>
          </a:xfrm>
          <a:prstGeom prst="line">
            <a:avLst/>
          </a:prstGeom>
          <a:ln>
            <a:solidFill>
              <a:srgbClr val="B30638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AEAECBB1-0A31-39A7-4BE8-D00A18F5F3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2163" y="3747989"/>
            <a:ext cx="917719" cy="332476"/>
          </a:xfrm>
          <a:prstGeom prst="rect">
            <a:avLst/>
          </a:prstGeom>
          <a:ln>
            <a:solidFill>
              <a:srgbClr val="B3063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D41737D-464F-EB0B-EAAD-75B15D685DE6}"/>
              </a:ext>
            </a:extLst>
          </p:cNvPr>
          <p:cNvCxnSpPr>
            <a:cxnSpLocks/>
          </p:cNvCxnSpPr>
          <p:nvPr/>
        </p:nvCxnSpPr>
        <p:spPr>
          <a:xfrm>
            <a:off x="1996175" y="3056746"/>
            <a:ext cx="150546" cy="757007"/>
          </a:xfrm>
          <a:prstGeom prst="line">
            <a:avLst/>
          </a:prstGeom>
          <a:ln>
            <a:solidFill>
              <a:srgbClr val="8C1D40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9653925-A5ED-A3B8-3BAB-6A73197CB493}"/>
              </a:ext>
            </a:extLst>
          </p:cNvPr>
          <p:cNvGrpSpPr/>
          <p:nvPr/>
        </p:nvGrpSpPr>
        <p:grpSpPr>
          <a:xfrm>
            <a:off x="1801612" y="3611421"/>
            <a:ext cx="651021" cy="507413"/>
            <a:chOff x="1801611" y="3070026"/>
            <a:chExt cx="651021" cy="507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8144DE5-407A-0CA6-9CC7-4627A72BAACE}"/>
                </a:ext>
              </a:extLst>
            </p:cNvPr>
            <p:cNvSpPr/>
            <p:nvPr/>
          </p:nvSpPr>
          <p:spPr>
            <a:xfrm>
              <a:off x="1802799" y="3070026"/>
              <a:ext cx="644446" cy="502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0E2505A-5122-CA4C-CE13-2A5337366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801611" y="3074670"/>
              <a:ext cx="651021" cy="502769"/>
            </a:xfrm>
            <a:prstGeom prst="rect">
              <a:avLst/>
            </a:prstGeom>
            <a:ln>
              <a:solidFill>
                <a:srgbClr val="8C1D40"/>
              </a:solidFill>
            </a:ln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13EB97F-8AC3-52AD-8668-CEFF3C724C4E}"/>
              </a:ext>
            </a:extLst>
          </p:cNvPr>
          <p:cNvGrpSpPr/>
          <p:nvPr/>
        </p:nvGrpSpPr>
        <p:grpSpPr>
          <a:xfrm>
            <a:off x="2468880" y="3295959"/>
            <a:ext cx="1028236" cy="179224"/>
            <a:chOff x="-1259799" y="3206595"/>
            <a:chExt cx="863007" cy="1473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048CBA3-0FF6-F804-BD70-CD52F7D24594}"/>
                </a:ext>
              </a:extLst>
            </p:cNvPr>
            <p:cNvSpPr/>
            <p:nvPr/>
          </p:nvSpPr>
          <p:spPr>
            <a:xfrm>
              <a:off x="-1258077" y="3206595"/>
              <a:ext cx="861285" cy="147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8" name="Picture 107" descr="Logo&#10;&#10;Description automatically generated">
              <a:extLst>
                <a:ext uri="{FF2B5EF4-FFF2-40B4-BE49-F238E27FC236}">
                  <a16:creationId xmlns:a16="http://schemas.microsoft.com/office/drawing/2014/main" id="{74955E5E-E61F-0867-2EF7-7DFC50802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1259799" y="3206595"/>
              <a:ext cx="862603" cy="147318"/>
            </a:xfrm>
            <a:prstGeom prst="rect">
              <a:avLst/>
            </a:prstGeom>
            <a:ln>
              <a:solidFill>
                <a:srgbClr val="74BD42"/>
              </a:solidFill>
            </a:ln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69C43-9472-967A-DF36-C960202B9B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7D05CC1-244D-43F3-2BFB-B258F194E5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33787" y="3002101"/>
            <a:ext cx="767757" cy="7729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746867-E35C-4296-3B19-F6F26214CD12}"/>
              </a:ext>
            </a:extLst>
          </p:cNvPr>
          <p:cNvCxnSpPr>
            <a:cxnSpLocks/>
          </p:cNvCxnSpPr>
          <p:nvPr/>
        </p:nvCxnSpPr>
        <p:spPr>
          <a:xfrm>
            <a:off x="7415239" y="3106343"/>
            <a:ext cx="583306" cy="295961"/>
          </a:xfrm>
          <a:prstGeom prst="line">
            <a:avLst/>
          </a:prstGeom>
          <a:ln>
            <a:solidFill>
              <a:srgbClr val="D3244A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D3C106D-1882-44DC-26EE-F68EB3607DFE}"/>
              </a:ext>
            </a:extLst>
          </p:cNvPr>
          <p:cNvSpPr/>
          <p:nvPr/>
        </p:nvSpPr>
        <p:spPr>
          <a:xfrm>
            <a:off x="1724069" y="378253"/>
            <a:ext cx="614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AWA Collaborator Program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58BDF54-BAAA-81D6-6057-507BC850A67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261" y="1310218"/>
            <a:ext cx="756904" cy="756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Picture 2" descr="C:\Users\ZhangJX\Desktop\mit-logo.jpg">
            <a:extLst>
              <a:ext uri="{FF2B5EF4-FFF2-40B4-BE49-F238E27FC236}">
                <a16:creationId xmlns:a16="http://schemas.microsoft.com/office/drawing/2014/main" id="{D71FEC2F-CBC2-8F07-34E8-4B36745EB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7754" y="1304921"/>
            <a:ext cx="915011" cy="496274"/>
          </a:xfrm>
          <a:prstGeom prst="rect">
            <a:avLst/>
          </a:prstGeom>
          <a:noFill/>
          <a:ln>
            <a:solidFill>
              <a:srgbClr val="A5001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5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8649A91-9BC3-7F42-945B-C8047D4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1" y="2387"/>
            <a:ext cx="8904509" cy="315008"/>
          </a:xfrm>
        </p:spPr>
        <p:txBody>
          <a:bodyPr/>
          <a:lstStyle/>
          <a:p>
            <a:pPr marL="115888"/>
            <a:r>
              <a:rPr lang="pt-BR" sz="2000" dirty="0">
                <a:solidFill>
                  <a:schemeClr val="bg1"/>
                </a:solidFill>
              </a:rPr>
              <a:t>The AWA facility: summary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FD104A-ECFD-EF4A-8CD2-C10D03EBA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491" y="317395"/>
            <a:ext cx="8904509" cy="416429"/>
          </a:xfrm>
        </p:spPr>
        <p:txBody>
          <a:bodyPr/>
          <a:lstStyle/>
          <a:p>
            <a:pPr marL="115888"/>
            <a:r>
              <a:rPr lang="en-US" dirty="0">
                <a:solidFill>
                  <a:schemeClr val="tx2"/>
                </a:solidFill>
              </a:rPr>
              <a:t>Seeking a path to the next generation of accelerators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57CEC61-76A9-2000-70FB-5015A45C45BB}"/>
              </a:ext>
            </a:extLst>
          </p:cNvPr>
          <p:cNvSpPr txBox="1">
            <a:spLocks/>
          </p:cNvSpPr>
          <p:nvPr/>
        </p:nvSpPr>
        <p:spPr>
          <a:xfrm>
            <a:off x="505294" y="623893"/>
            <a:ext cx="8372901" cy="4467214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A HEP-GARD beam test facility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Developing electron beam-driven </a:t>
            </a:r>
            <a:r>
              <a:rPr lang="en-US" sz="2000" dirty="0" err="1">
                <a:solidFill>
                  <a:schemeClr val="accent4"/>
                </a:solidFill>
              </a:rPr>
              <a:t>wakefield</a:t>
            </a:r>
            <a:r>
              <a:rPr lang="en-US" sz="2000" dirty="0">
                <a:solidFill>
                  <a:schemeClr val="accent4"/>
                </a:solidFill>
              </a:rPr>
              <a:t> acceleration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Future applications (multi-</a:t>
            </a:r>
            <a:r>
              <a:rPr lang="en-US" sz="2000" dirty="0" err="1">
                <a:solidFill>
                  <a:schemeClr val="accent4"/>
                </a:solidFill>
              </a:rPr>
              <a:t>TeV</a:t>
            </a:r>
            <a:r>
              <a:rPr lang="en-US" sz="2000" dirty="0">
                <a:solidFill>
                  <a:schemeClr val="accent4"/>
                </a:solidFill>
              </a:rPr>
              <a:t> LC, XFEL, …)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Science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Beam production (high brightness and high intensity)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Beam manipulation (longitudinal and transverse bunch shaping)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Advanced Accelerators (SWFA and PWFA)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Capabilities</a:t>
            </a:r>
          </a:p>
          <a:p>
            <a:pPr lvl="1"/>
            <a:r>
              <a:rPr lang="en-US" sz="1800" dirty="0">
                <a:solidFill>
                  <a:schemeClr val="accent4"/>
                </a:solidFill>
              </a:rPr>
              <a:t>65 MeV Drive, 15 MeV witness and 3 MeV ACT beamlines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</a:t>
            </a:r>
            <a:r>
              <a:rPr lang="en-US" sz="1800" dirty="0">
                <a:solidFill>
                  <a:schemeClr val="accent4"/>
                </a:solidFill>
              </a:rPr>
              <a:t>ouble emittance exchanger, laser shaping, round-flat transformer, …</a:t>
            </a:r>
          </a:p>
          <a:p>
            <a:r>
              <a:rPr lang="en-US" sz="2000" dirty="0">
                <a:solidFill>
                  <a:srgbClr val="FFFF00"/>
                </a:solidFill>
              </a:rPr>
              <a:t>Collaborations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AWA facility operates a collaborator model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Open for collaborations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https://www.anl.gov/awa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5B71F0-3E36-D6E2-EDD7-668D0BA541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61FC9D-231F-BB03-2C1C-8E60F5813C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895" y="564052"/>
            <a:ext cx="4114800" cy="4718308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WG8: Monday, 1:50PM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The Argonne Wakefield Accelerator Beam Test Facility for Novel Accelerator Research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John Power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WG5: Monday, 1:50PM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Beam shaping using an ultra-high vacuum </a:t>
            </a:r>
            <a:r>
              <a:rPr lang="en-US" sz="900" b="1" dirty="0" err="1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multileaf</a:t>
            </a: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collimator and emittance exchange beamline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Nathan Majernik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WG4: Monday, 2:15PM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Observation of Skewed Electromagnetic </a:t>
            </a:r>
            <a:r>
              <a:rPr lang="en-US" sz="900" b="1" dirty="0" err="1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Wakefields</a:t>
            </a: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in an Asymmetric Structure Driven by Flat Electron Bunches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Walter Lynn 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WG4: Monday, 2:30PM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Transverse Stability in an Alternating Gradient Planar Dielectric Wakefield Structure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Walter Lynn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WG3: Monday, 3:30PM</a:t>
            </a:r>
            <a:endParaRPr lang="en-US" sz="900" dirty="0">
              <a:solidFill>
                <a:srgbClr val="1A6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High Power Test Results of X-Band Dielectric Disk Accelerating Structures</a:t>
            </a:r>
            <a:endParaRPr lang="en-US" sz="900" dirty="0">
              <a:solidFill>
                <a:srgbClr val="1A6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Ben Freemire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WG3: Monday, 4:00PM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Simulation Results of a Clamped Multicell Dielectric Disk Accelerating Structure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Sarah Weatherly 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WG3: Monday, 4:30PM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Cryogenic Dielectric Accelerating Structures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Chunguang Jing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804E7D9-D2C3-15A7-3591-5D5B1A5EA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4875" y="564052"/>
            <a:ext cx="4114800" cy="4718308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Plenary 4: Tuesday, 10:30AM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Breakdown insensitive acceleration regime in structure </a:t>
            </a:r>
            <a:r>
              <a:rPr lang="en-US" sz="900" b="1" dirty="0" err="1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wakefield</a:t>
            </a: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acceleration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Xueying Lu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WG3: Tuesday, 1:30PM</a:t>
            </a:r>
            <a:endParaRPr lang="en-US" sz="900" dirty="0">
              <a:solidFill>
                <a:srgbClr val="1A6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Development of High Brightness Photoinjector for AWA</a:t>
            </a:r>
            <a:endParaRPr lang="en-US" sz="900" dirty="0">
              <a:solidFill>
                <a:srgbClr val="1A6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Sergey Kuzikov 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WG3: Tuesday, 1:50PM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Report on experimental results of a sub-GV/m photocathode gun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Gongxiaohui Chen 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WG3: Tuesday, 3:30PM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Evaluation of DLC (diamond-like carbon) Coating on </a:t>
            </a:r>
            <a:r>
              <a:rPr lang="en-US" sz="900" b="1" dirty="0" err="1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Multipactor</a:t>
            </a: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Suppression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Chunguang Jing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WG4+5: Tuesday, 3:48PM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Longitudinal bunch shaping using transverse deflecting cavities at Argonne Wakefield Accelerator Facility</a:t>
            </a:r>
            <a:r>
              <a:rPr lang="en-US" sz="900" b="1" u="sng" dirty="0">
                <a:solidFill>
                  <a:srgbClr val="BBBBBB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¶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Seongyeol Kim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Poster: Tuesday 5:00PM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A63A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Numerical Studies of Phase Diversity Electro-Optic Sampled Relativistic Electron Bunches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Speaker</a:t>
            </a:r>
            <a:r>
              <a:rPr lang="en-US" sz="9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: Spencer Kelham</a:t>
            </a:r>
            <a:endParaRPr lang="en-US" sz="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206DC0C-BE19-AA31-69C8-E21AEF89F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4875" y="270028"/>
            <a:ext cx="4114800" cy="289191"/>
          </a:xfrm>
        </p:spPr>
        <p:txBody>
          <a:bodyPr/>
          <a:lstStyle/>
          <a:p>
            <a:r>
              <a:rPr lang="en-US" dirty="0"/>
              <a:t>Tuesday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2B915F1-0855-5A58-7DE5-E6DAF71F7E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0895" y="270028"/>
            <a:ext cx="4114800" cy="289191"/>
          </a:xfrm>
        </p:spPr>
        <p:txBody>
          <a:bodyPr/>
          <a:lstStyle/>
          <a:p>
            <a:r>
              <a:rPr lang="en-US" dirty="0"/>
              <a:t>Monday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BA051-C4F5-55A9-560F-BB689F0F7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FBF5B-F884-074E-4B10-49A20658962B}"/>
              </a:ext>
            </a:extLst>
          </p:cNvPr>
          <p:cNvSpPr txBox="1">
            <a:spLocks/>
          </p:cNvSpPr>
          <p:nvPr/>
        </p:nvSpPr>
        <p:spPr>
          <a:xfrm>
            <a:off x="593228" y="259262"/>
            <a:ext cx="8372901" cy="44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What I hope you learn today …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AD8801F-9160-A497-75A4-C6AA13D035DE}"/>
              </a:ext>
            </a:extLst>
          </p:cNvPr>
          <p:cNvSpPr txBox="1">
            <a:spLocks/>
          </p:cNvSpPr>
          <p:nvPr/>
        </p:nvSpPr>
        <p:spPr>
          <a:xfrm>
            <a:off x="593228" y="744041"/>
            <a:ext cx="8372901" cy="416429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E78847-7205-947B-3E65-35A743B0DC5A}"/>
              </a:ext>
            </a:extLst>
          </p:cNvPr>
          <p:cNvSpPr txBox="1">
            <a:spLocks/>
          </p:cNvSpPr>
          <p:nvPr/>
        </p:nvSpPr>
        <p:spPr>
          <a:xfrm>
            <a:off x="771525" y="1241151"/>
            <a:ext cx="3664449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FFFF00"/>
                </a:solidFill>
              </a:rPr>
              <a:t>What type of </a:t>
            </a:r>
            <a:r>
              <a:rPr lang="en-US" sz="2000" b="1">
                <a:solidFill>
                  <a:srgbClr val="FFFF00"/>
                </a:solidFill>
              </a:rPr>
              <a:t>facility</a:t>
            </a:r>
            <a:r>
              <a:rPr lang="en-US" sz="2000">
                <a:solidFill>
                  <a:srgbClr val="FFFF00"/>
                </a:solidFill>
              </a:rPr>
              <a:t> is AWA?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99A65A-D433-3F69-86D6-6BFD79DBEAC4}"/>
              </a:ext>
            </a:extLst>
          </p:cNvPr>
          <p:cNvSpPr txBox="1">
            <a:spLocks/>
          </p:cNvSpPr>
          <p:nvPr/>
        </p:nvSpPr>
        <p:spPr>
          <a:xfrm>
            <a:off x="1640581" y="2008726"/>
            <a:ext cx="4888688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type of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science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we do at AWA?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B8B18B-0A8F-1A1D-35F2-16D1465830AE}"/>
              </a:ext>
            </a:extLst>
          </p:cNvPr>
          <p:cNvSpPr txBox="1">
            <a:spLocks/>
          </p:cNvSpPr>
          <p:nvPr/>
        </p:nvSpPr>
        <p:spPr>
          <a:xfrm>
            <a:off x="2509641" y="2776301"/>
            <a:ext cx="4284124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capabilities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does AWA have?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EE2F079-FA89-95D4-B544-B8290AA833B5}"/>
              </a:ext>
            </a:extLst>
          </p:cNvPr>
          <p:cNvSpPr txBox="1">
            <a:spLocks/>
          </p:cNvSpPr>
          <p:nvPr/>
        </p:nvSpPr>
        <p:spPr>
          <a:xfrm>
            <a:off x="3378697" y="3543877"/>
            <a:ext cx="488113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can you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collaborate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with AWA?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6C12036-1484-3845-84D1-E8157EBACE9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H="1">
            <a:off x="1640581" y="1382550"/>
            <a:ext cx="2795393" cy="767575"/>
          </a:xfrm>
          <a:prstGeom prst="bentConnector5">
            <a:avLst>
              <a:gd name="adj1" fmla="val -8178"/>
              <a:gd name="adj2" fmla="val 50000"/>
              <a:gd name="adj3" fmla="val 108178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D0E0794-E43C-AAE8-8E56-DA91138BBF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H="1">
            <a:off x="2509641" y="2150125"/>
            <a:ext cx="4019628" cy="767575"/>
          </a:xfrm>
          <a:prstGeom prst="bentConnector5">
            <a:avLst>
              <a:gd name="adj1" fmla="val -5687"/>
              <a:gd name="adj2" fmla="val 50000"/>
              <a:gd name="adj3" fmla="val 105687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A1E9948-8937-8A72-9CBE-23088DAEA9C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H="1">
            <a:off x="3378697" y="2917700"/>
            <a:ext cx="3415068" cy="767576"/>
          </a:xfrm>
          <a:prstGeom prst="bentConnector5">
            <a:avLst>
              <a:gd name="adj1" fmla="val -6694"/>
              <a:gd name="adj2" fmla="val 50000"/>
              <a:gd name="adj3" fmla="val 106694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3806A-3319-D14B-A7D6-9D142F0144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F4B3C6-35D6-C29A-D868-E8758D9CC6FC}"/>
              </a:ext>
            </a:extLst>
          </p:cNvPr>
          <p:cNvSpPr/>
          <p:nvPr/>
        </p:nvSpPr>
        <p:spPr>
          <a:xfrm>
            <a:off x="1151903" y="1471457"/>
            <a:ext cx="651492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851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28" y="15943"/>
            <a:ext cx="7619914" cy="406846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2400" b="1" strike="noStrike" cap="all" spc="-1" dirty="0">
                <a:solidFill>
                  <a:srgbClr val="232425"/>
                </a:solidFill>
                <a:latin typeface="Arial"/>
              </a:rPr>
              <a:t>ABP-AAC symbiosis</a:t>
            </a:r>
            <a:endParaRPr lang="en-US" sz="2400" b="0" strike="noStrike" spc="-1" dirty="0">
              <a:solidFill>
                <a:srgbClr val="47484A"/>
              </a:solidFill>
              <a:latin typeface="Arial"/>
            </a:endParaRPr>
          </a:p>
        </p:txBody>
      </p:sp>
      <p:sp>
        <p:nvSpPr>
          <p:cNvPr id="58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321092" y="457376"/>
            <a:ext cx="8495769" cy="374786"/>
          </a:xfrm>
        </p:spPr>
        <p:txBody>
          <a:bodyPr/>
          <a:lstStyle/>
          <a:p>
            <a:r>
              <a:rPr lang="en-US" b="1" spc="-1" dirty="0">
                <a:latin typeface="Arial"/>
              </a:rPr>
              <a:t>Argonne Cathode Test Stand</a:t>
            </a:r>
            <a:endParaRPr lang="en-US" spc="-1" dirty="0">
              <a:latin typeface="Arial"/>
            </a:endParaRPr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1D7F22BA-9B59-2B9B-D274-063079F74502}"/>
              </a:ext>
            </a:extLst>
          </p:cNvPr>
          <p:cNvSpPr/>
          <p:nvPr/>
        </p:nvSpPr>
        <p:spPr>
          <a:xfrm>
            <a:off x="6703733" y="349898"/>
            <a:ext cx="2210051" cy="531525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Beam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F7EC4-D2A9-0D39-4995-50D537D8E778}"/>
              </a:ext>
            </a:extLst>
          </p:cNvPr>
          <p:cNvSpPr txBox="1"/>
          <p:nvPr/>
        </p:nvSpPr>
        <p:spPr>
          <a:xfrm>
            <a:off x="7216287" y="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THEME 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A2871-BF74-F091-3030-907E9F151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3824" r="8490" b="41041"/>
          <a:stretch/>
        </p:blipFill>
        <p:spPr>
          <a:xfrm>
            <a:off x="1689663" y="2052148"/>
            <a:ext cx="5200079" cy="18373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1FC063-A5B1-CFA0-6681-FC405D5B32A0}"/>
              </a:ext>
            </a:extLst>
          </p:cNvPr>
          <p:cNvSpPr txBox="1"/>
          <p:nvPr/>
        </p:nvSpPr>
        <p:spPr>
          <a:xfrm>
            <a:off x="2106378" y="3973623"/>
            <a:ext cx="1293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Faraday cup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&amp; YAG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2C7AD-21A7-4D64-0D13-7488C05BEBEF}"/>
              </a:ext>
            </a:extLst>
          </p:cNvPr>
          <p:cNvSpPr txBox="1"/>
          <p:nvPr/>
        </p:nvSpPr>
        <p:spPr>
          <a:xfrm>
            <a:off x="4023614" y="2461577"/>
            <a:ext cx="6671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FABF12-8EFF-715C-9CD7-F8BCAEDC5C44}"/>
              </a:ext>
            </a:extLst>
          </p:cNvPr>
          <p:cNvSpPr txBox="1"/>
          <p:nvPr/>
        </p:nvSpPr>
        <p:spPr>
          <a:xfrm>
            <a:off x="4297003" y="3973623"/>
            <a:ext cx="10534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Collimator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&amp; slit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24965D-E9AE-15F7-4F0E-09537D519F45}"/>
              </a:ext>
            </a:extLst>
          </p:cNvPr>
          <p:cNvSpPr txBox="1"/>
          <p:nvPr/>
        </p:nvSpPr>
        <p:spPr>
          <a:xfrm>
            <a:off x="5922324" y="3973623"/>
            <a:ext cx="1293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Faraday cup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&amp; YAG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447C0-5011-B559-0B6C-CFE84A28CB14}"/>
              </a:ext>
            </a:extLst>
          </p:cNvPr>
          <p:cNvSpPr txBox="1"/>
          <p:nvPr/>
        </p:nvSpPr>
        <p:spPr>
          <a:xfrm>
            <a:off x="4980662" y="2576993"/>
            <a:ext cx="601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F622A-2D5C-D061-6DF3-892AA1FEF836}"/>
              </a:ext>
            </a:extLst>
          </p:cNvPr>
          <p:cNvSpPr txBox="1"/>
          <p:nvPr/>
        </p:nvSpPr>
        <p:spPr>
          <a:xfrm>
            <a:off x="321092" y="916290"/>
            <a:ext cx="56489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NCRF gun characterization of novel photocathodes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NCRF gun characterization of field emission cathodes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srgbClr val="FFFFFF">
                    <a:lumMod val="50000"/>
                  </a:srgbClr>
                </a:solidFill>
                <a:latin typeface="Roboto" panose="02000000000000000000" pitchFamily="2" charset="0"/>
              </a:rPr>
              <a:t>NCRF breakdown studies: location, lifetime, 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828823-C5D3-1D47-895C-7E9527694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extShape 1"/>
          <p:cNvSpPr txBox="1"/>
          <p:nvPr/>
        </p:nvSpPr>
        <p:spPr>
          <a:xfrm>
            <a:off x="457200" y="257670"/>
            <a:ext cx="8372520" cy="62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5000"/>
              </a:lnSpc>
            </a:pPr>
            <a:r>
              <a:rPr lang="en-US" sz="2800" b="1" cap="all" spc="-1">
                <a:solidFill>
                  <a:srgbClr val="232425"/>
                </a:solidFill>
                <a:latin typeface="Arial"/>
              </a:rPr>
              <a:t>Integrating it all together</a:t>
            </a:r>
            <a:endParaRPr lang="en-US" sz="2800" spc="-1">
              <a:solidFill>
                <a:srgbClr val="47484A"/>
              </a:solidFill>
              <a:latin typeface="Arial"/>
            </a:endParaRPr>
          </a:p>
        </p:txBody>
      </p:sp>
      <p:sp>
        <p:nvSpPr>
          <p:cNvPr id="656" name="TextShape 2"/>
          <p:cNvSpPr txBox="1"/>
          <p:nvPr/>
        </p:nvSpPr>
        <p:spPr>
          <a:xfrm>
            <a:off x="457200" y="909270"/>
            <a:ext cx="8372520" cy="37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000" b="1" spc="-1" dirty="0">
                <a:solidFill>
                  <a:schemeClr val="tx2"/>
                </a:solidFill>
                <a:latin typeface="Arial"/>
              </a:rPr>
              <a:t>Recent results on transformer ratio enhancement</a:t>
            </a:r>
            <a:endParaRPr lang="en-US" sz="2000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657" name="CustomShape 3"/>
          <p:cNvSpPr/>
          <p:nvPr/>
        </p:nvSpPr>
        <p:spPr>
          <a:xfrm>
            <a:off x="457200" y="1390230"/>
            <a:ext cx="8503920" cy="30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t">
            <a:noAutofit/>
          </a:bodyPr>
          <a:lstStyle/>
          <a:p>
            <a:pPr marL="172720" indent="-172085"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Enhanced transformer ratio </a:t>
            </a:r>
            <a:br>
              <a:rPr dirty="0"/>
            </a:br>
            <a:r>
              <a:rPr lang="en-US" spc="-1" dirty="0">
                <a:solidFill>
                  <a:srgbClr val="232425"/>
                </a:solidFill>
                <a:latin typeface="Arial"/>
              </a:rPr>
              <a:t>(TR&gt;5) demonstrated using </a:t>
            </a:r>
            <a:br>
              <a:rPr dirty="0"/>
            </a:br>
            <a:r>
              <a:rPr lang="en-US" spc="-1" dirty="0">
                <a:solidFill>
                  <a:srgbClr val="232425"/>
                </a:solidFill>
                <a:latin typeface="Arial"/>
              </a:rPr>
              <a:t>shaped beam via phase-</a:t>
            </a:r>
            <a:br>
              <a:rPr dirty="0"/>
            </a:br>
            <a:r>
              <a:rPr lang="en-US" spc="-1" dirty="0">
                <a:solidFill>
                  <a:srgbClr val="232425"/>
                </a:solidFill>
                <a:latin typeface="Arial"/>
              </a:rPr>
              <a:t>space exchanger</a:t>
            </a:r>
            <a:endParaRPr lang="en-US" spc="-1" dirty="0">
              <a:latin typeface="Arial"/>
            </a:endParaRPr>
          </a:p>
          <a:p>
            <a:pPr marL="172720" indent="-172085"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lang="en-US" spc="-1" dirty="0">
                <a:solidFill>
                  <a:srgbClr val="232425"/>
                </a:solidFill>
                <a:latin typeface="Arial"/>
              </a:rPr>
              <a:t>So far TR performances </a:t>
            </a:r>
            <a:br>
              <a:rPr dirty="0"/>
            </a:br>
            <a:r>
              <a:rPr lang="en-US" spc="-1" dirty="0">
                <a:solidFill>
                  <a:srgbClr val="232425"/>
                </a:solidFill>
                <a:latin typeface="Arial"/>
              </a:rPr>
              <a:t>realized at the expense of </a:t>
            </a:r>
            <a:br>
              <a:rPr dirty="0"/>
            </a:br>
            <a:r>
              <a:rPr lang="en-US" spc="-1" dirty="0">
                <a:solidFill>
                  <a:srgbClr val="232425"/>
                </a:solidFill>
                <a:latin typeface="Arial"/>
              </a:rPr>
              <a:t>peak field</a:t>
            </a:r>
            <a:endParaRPr lang="en-US" spc="-1" dirty="0">
              <a:latin typeface="Arial"/>
            </a:endParaRPr>
          </a:p>
          <a:p>
            <a:pPr marL="172720" indent="-172085">
              <a:spcBef>
                <a:spcPts val="601"/>
              </a:spcBef>
              <a:buClr>
                <a:srgbClr val="232425"/>
              </a:buClr>
              <a:buFont typeface="Wingdings" charset="2"/>
              <a:buChar char=""/>
            </a:pPr>
            <a:r>
              <a:rPr lang="en-US" b="1" spc="-1" dirty="0">
                <a:solidFill>
                  <a:srgbClr val="232425"/>
                </a:solidFill>
                <a:latin typeface="Arial"/>
              </a:rPr>
              <a:t>Current research focus: </a:t>
            </a:r>
            <a:br>
              <a:rPr dirty="0"/>
            </a:br>
            <a:r>
              <a:rPr lang="en-US" spc="-1" dirty="0">
                <a:solidFill>
                  <a:schemeClr val="accent6"/>
                </a:solidFill>
                <a:latin typeface="Arial"/>
              </a:rPr>
              <a:t>Demonstrate high TR with</a:t>
            </a:r>
            <a:br>
              <a:rPr dirty="0">
                <a:solidFill>
                  <a:schemeClr val="accent6"/>
                </a:solidFill>
              </a:rPr>
            </a:br>
            <a:r>
              <a:rPr lang="en-US" spc="-1" dirty="0">
                <a:solidFill>
                  <a:schemeClr val="accent6"/>
                </a:solidFill>
                <a:latin typeface="Arial"/>
              </a:rPr>
              <a:t>high-accelerating field </a:t>
            </a:r>
            <a:br>
              <a:rPr dirty="0">
                <a:solidFill>
                  <a:schemeClr val="accent6"/>
                </a:solidFill>
              </a:rPr>
            </a:br>
            <a:r>
              <a:rPr lang="en-US" spc="-1" dirty="0">
                <a:solidFill>
                  <a:schemeClr val="accent6"/>
                </a:solidFill>
                <a:latin typeface="Arial"/>
              </a:rPr>
              <a:t>(AWA-IIT-NIU collaboration)</a:t>
            </a:r>
          </a:p>
          <a:p>
            <a:pPr>
              <a:spcBef>
                <a:spcPts val="601"/>
              </a:spcBef>
            </a:pPr>
            <a:endParaRPr lang="en-US" spc="-1" dirty="0">
              <a:latin typeface="Arial"/>
            </a:endParaRPr>
          </a:p>
        </p:txBody>
      </p:sp>
      <p:sp>
        <p:nvSpPr>
          <p:cNvPr id="658" name="Formula 4"/>
          <p:cNvSpPr txBox="1"/>
          <p:nvPr/>
        </p:nvSpPr>
        <p:spPr>
          <a:xfrm>
            <a:off x="3987720" y="4330350"/>
            <a:ext cx="72000" cy="169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9" name="CustomShape 5"/>
          <p:cNvSpPr/>
          <p:nvPr/>
        </p:nvSpPr>
        <p:spPr>
          <a:xfrm>
            <a:off x="7749360" y="2254590"/>
            <a:ext cx="180360" cy="23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60" name="Picture 25_1"/>
          <p:cNvPicPr/>
          <p:nvPr/>
        </p:nvPicPr>
        <p:blipFill>
          <a:blip r:embed="rId2"/>
          <a:stretch/>
        </p:blipFill>
        <p:spPr>
          <a:xfrm>
            <a:off x="6109560" y="1532790"/>
            <a:ext cx="2695320" cy="1097640"/>
          </a:xfrm>
          <a:prstGeom prst="rect">
            <a:avLst/>
          </a:prstGeom>
          <a:ln w="0">
            <a:noFill/>
          </a:ln>
        </p:spPr>
      </p:pic>
      <p:pic>
        <p:nvPicPr>
          <p:cNvPr id="661" name="Picture 24_1"/>
          <p:cNvPicPr/>
          <p:nvPr/>
        </p:nvPicPr>
        <p:blipFill>
          <a:blip r:embed="rId3"/>
          <a:stretch/>
        </p:blipFill>
        <p:spPr>
          <a:xfrm>
            <a:off x="6109560" y="3206070"/>
            <a:ext cx="2805480" cy="118836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26_1"/>
          <p:cNvPicPr/>
          <p:nvPr/>
        </p:nvPicPr>
        <p:blipFill>
          <a:blip r:embed="rId4"/>
          <a:stretch/>
        </p:blipFill>
        <p:spPr>
          <a:xfrm>
            <a:off x="3951000" y="3242070"/>
            <a:ext cx="1792800" cy="127080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35_1" descr="C:\Users\rroussel\Documents\Analysis\paper_wakefield_w_reconstruction_PYG6_PLASMA_SLIT_50A.png"/>
          <p:cNvPicPr/>
          <p:nvPr/>
        </p:nvPicPr>
        <p:blipFill>
          <a:blip r:embed="rId5"/>
          <a:stretch/>
        </p:blipFill>
        <p:spPr>
          <a:xfrm>
            <a:off x="3732120" y="1566270"/>
            <a:ext cx="2011680" cy="12931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37_0"/>
          <p:cNvPicPr/>
          <p:nvPr/>
        </p:nvPicPr>
        <p:blipFill>
          <a:blip r:embed="rId6"/>
          <a:srcRect l="20225" t="30467" r="20658" b="32014"/>
          <a:stretch/>
        </p:blipFill>
        <p:spPr>
          <a:xfrm>
            <a:off x="4212720" y="1765710"/>
            <a:ext cx="433800" cy="19260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27_1"/>
          <p:cNvPicPr/>
          <p:nvPr/>
        </p:nvPicPr>
        <p:blipFill>
          <a:blip r:embed="rId7"/>
          <a:stretch/>
        </p:blipFill>
        <p:spPr>
          <a:xfrm>
            <a:off x="5785920" y="3217590"/>
            <a:ext cx="482760" cy="482760"/>
          </a:xfrm>
          <a:prstGeom prst="rect">
            <a:avLst/>
          </a:prstGeom>
          <a:ln w="0">
            <a:noFill/>
          </a:ln>
        </p:spPr>
      </p:pic>
      <p:sp>
        <p:nvSpPr>
          <p:cNvPr id="666" name="TextShape 6"/>
          <p:cNvSpPr txBox="1"/>
          <p:nvPr/>
        </p:nvSpPr>
        <p:spPr>
          <a:xfrm>
            <a:off x="5522760" y="4475790"/>
            <a:ext cx="3055680" cy="43164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spc="-1">
                <a:solidFill>
                  <a:srgbClr val="468A1A"/>
                </a:solidFill>
                <a:latin typeface="Arial"/>
              </a:rPr>
              <a:t>[Gao et al., PRL 124, 114801 (2018)]</a:t>
            </a:r>
            <a:endParaRPr lang="en-US" sz="1000" spc="-1">
              <a:latin typeface="Arial"/>
            </a:endParaRPr>
          </a:p>
        </p:txBody>
      </p:sp>
      <p:sp>
        <p:nvSpPr>
          <p:cNvPr id="667" name="TextShape 7"/>
          <p:cNvSpPr txBox="1"/>
          <p:nvPr/>
        </p:nvSpPr>
        <p:spPr>
          <a:xfrm>
            <a:off x="4974120" y="2705310"/>
            <a:ext cx="3055680" cy="43164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000" spc="-1" dirty="0">
                <a:solidFill>
                  <a:srgbClr val="468A1A"/>
                </a:solidFill>
                <a:latin typeface="Arial"/>
              </a:rPr>
              <a:t>[Roussel et al., PRL 120, 044802 (2020)]</a:t>
            </a:r>
            <a:endParaRPr lang="en-US" sz="1000" spc="-1" dirty="0">
              <a:latin typeface="Arial"/>
            </a:endParaRPr>
          </a:p>
        </p:txBody>
      </p:sp>
      <p:sp>
        <p:nvSpPr>
          <p:cNvPr id="668" name="CustomShape 8"/>
          <p:cNvSpPr/>
          <p:nvPr/>
        </p:nvSpPr>
        <p:spPr>
          <a:xfrm>
            <a:off x="3732120" y="3170070"/>
            <a:ext cx="5182920" cy="1554480"/>
          </a:xfrm>
          <a:prstGeom prst="rect">
            <a:avLst/>
          </a:prstGeom>
          <a:noFill/>
          <a:ln w="18360">
            <a:solidFill>
              <a:srgbClr val="FF86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9"/>
          <p:cNvSpPr/>
          <p:nvPr/>
        </p:nvSpPr>
        <p:spPr>
          <a:xfrm>
            <a:off x="3732120" y="1491030"/>
            <a:ext cx="5182920" cy="1433520"/>
          </a:xfrm>
          <a:prstGeom prst="rect">
            <a:avLst/>
          </a:prstGeom>
          <a:noFill/>
          <a:ln w="1836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4343400" y="514103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FFFF">
                    <a:lumMod val="50000"/>
                  </a:srgbClr>
                </a:solidFill>
                <a:latin typeface="Arial"/>
              </a:rPr>
              <a:t>41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CDCDF-1B9B-7843-C4FC-2E62E2601F74}"/>
              </a:ext>
            </a:extLst>
          </p:cNvPr>
          <p:cNvSpPr txBox="1"/>
          <p:nvPr/>
        </p:nvSpPr>
        <p:spPr>
          <a:xfrm>
            <a:off x="7300086" y="110332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R=7.9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DAD0A-AA4B-20EE-A8BB-96339A8F1CE1}"/>
              </a:ext>
            </a:extLst>
          </p:cNvPr>
          <p:cNvSpPr txBox="1"/>
          <p:nvPr/>
        </p:nvSpPr>
        <p:spPr>
          <a:xfrm>
            <a:off x="4235910" y="289251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R=5</a:t>
            </a:r>
          </a:p>
        </p:txBody>
      </p:sp>
    </p:spTree>
    <p:extLst>
      <p:ext uri="{BB962C8B-B14F-4D97-AF65-F5344CB8AC3E}">
        <p14:creationId xmlns:p14="http://schemas.microsoft.com/office/powerpoint/2010/main" val="8888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17,222 Us State Map Illustrations &amp; Clip Art - iStock">
            <a:extLst>
              <a:ext uri="{FF2B5EF4-FFF2-40B4-BE49-F238E27FC236}">
                <a16:creationId xmlns:a16="http://schemas.microsoft.com/office/drawing/2014/main" id="{FC942740-EBB0-78A8-7DA5-1C20A00D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85" y="1912786"/>
            <a:ext cx="4123515" cy="25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8649A91-9BC3-7F42-945B-C8047D4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8389"/>
            <a:ext cx="8904514" cy="454321"/>
          </a:xfrm>
        </p:spPr>
        <p:txBody>
          <a:bodyPr/>
          <a:lstStyle/>
          <a:p>
            <a:pPr marL="115888"/>
            <a:r>
              <a:rPr lang="en-US" sz="2400" dirty="0"/>
              <a:t>Awa</a:t>
            </a:r>
            <a:r>
              <a:rPr lang="en-US" sz="2400" b="0" dirty="0"/>
              <a:t> is a USA </a:t>
            </a:r>
            <a:r>
              <a:rPr lang="en-US" sz="2400" dirty="0"/>
              <a:t>beam test facility</a:t>
            </a:r>
            <a:endParaRPr lang="en-US" sz="2400" b="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1DD72D-F451-BC68-6779-3DFEDB39145D}"/>
              </a:ext>
            </a:extLst>
          </p:cNvPr>
          <p:cNvSpPr txBox="1"/>
          <p:nvPr/>
        </p:nvSpPr>
        <p:spPr>
          <a:xfrm>
            <a:off x="6473426" y="4561083"/>
            <a:ext cx="23175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*Not an exhaustive list of facilities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CFB12-5BF4-C8F3-686F-76B5CDA860D0}"/>
              </a:ext>
            </a:extLst>
          </p:cNvPr>
          <p:cNvSpPr txBox="1"/>
          <p:nvPr/>
        </p:nvSpPr>
        <p:spPr>
          <a:xfrm>
            <a:off x="239485" y="2546588"/>
            <a:ext cx="507310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B</a:t>
            </a:r>
            <a:r>
              <a:rPr lang="en-US" sz="2000" b="1" i="0" u="none" strike="noStrike" baseline="0" dirty="0"/>
              <a:t>eam test facilities 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Providing experimental test beds for the </a:t>
            </a:r>
            <a:r>
              <a:rPr lang="en-US" sz="1600" u="sng" dirty="0"/>
              <a:t>experimental validation </a:t>
            </a:r>
            <a:r>
              <a:rPr lang="en-US" sz="1600" dirty="0"/>
              <a:t>emerging accelerator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Developing the S&amp;T needed to enable the </a:t>
            </a:r>
            <a:r>
              <a:rPr lang="en-US" sz="1600" u="sng" dirty="0"/>
              <a:t>next generation </a:t>
            </a:r>
            <a:r>
              <a:rPr lang="en-US" sz="1600" dirty="0"/>
              <a:t>of science facilities and accelerator applications.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/>
              <a:t>Educating and training </a:t>
            </a:r>
            <a:r>
              <a:rPr lang="en-US" sz="1600" dirty="0"/>
              <a:t>future scientists and engineers.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F07C-5A87-CF51-6439-93E08DC34258}"/>
              </a:ext>
            </a:extLst>
          </p:cNvPr>
          <p:cNvSpPr txBox="1"/>
          <p:nvPr/>
        </p:nvSpPr>
        <p:spPr>
          <a:xfrm>
            <a:off x="5056701" y="941339"/>
            <a:ext cx="1918710" cy="40011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Particle Beam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72F42-28B3-98D0-869F-0C37E0225EC6}"/>
              </a:ext>
            </a:extLst>
          </p:cNvPr>
          <p:cNvSpPr txBox="1"/>
          <p:nvPr/>
        </p:nvSpPr>
        <p:spPr>
          <a:xfrm>
            <a:off x="4557968" y="1458770"/>
            <a:ext cx="1915458" cy="400110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Laser 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4E3B5-E5D4-0251-A968-AF4D39441698}"/>
              </a:ext>
            </a:extLst>
          </p:cNvPr>
          <p:cNvSpPr txBox="1"/>
          <p:nvPr/>
        </p:nvSpPr>
        <p:spPr>
          <a:xfrm>
            <a:off x="231235" y="753264"/>
            <a:ext cx="412351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/>
              <a:t>Large-scale beam test facilities*</a:t>
            </a:r>
            <a:endParaRPr lang="en-US" sz="2000" b="0" i="0" u="none" strike="noStrike" baseline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O(100) MeV energy particle beams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O(10) Petawatt drive lasers</a:t>
            </a:r>
            <a:endParaRPr lang="en-US" sz="14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3177A8F-E1D6-2B36-0309-43A4E9A349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F9157-CD3F-8C59-AE70-9B02B50E3182}"/>
              </a:ext>
            </a:extLst>
          </p:cNvPr>
          <p:cNvSpPr txBox="1"/>
          <p:nvPr/>
        </p:nvSpPr>
        <p:spPr>
          <a:xfrm>
            <a:off x="239486" y="4899901"/>
            <a:ext cx="75744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U.S. advanced and novel accelerator beam test facilities</a:t>
            </a:r>
          </a:p>
          <a:p>
            <a:r>
              <a:rPr lang="da-DK" sz="1100" dirty="0">
                <a:solidFill>
                  <a:schemeClr val="accent1"/>
                </a:solidFill>
              </a:rPr>
              <a:t>[C. Clarke et al 2022 JINST 17 T05009, </a:t>
            </a:r>
            <a:r>
              <a:rPr lang="en-US" sz="11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https://iopscience.iop.org/article/10.1088/1748-0221/17/05/T05009</a:t>
            </a:r>
            <a:r>
              <a:rPr lang="en-US" sz="1100" dirty="0">
                <a:solidFill>
                  <a:schemeClr val="accent1"/>
                </a:solidFill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3870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17,222 Us State Map Illustrations &amp; Clip Art - iStock">
            <a:extLst>
              <a:ext uri="{FF2B5EF4-FFF2-40B4-BE49-F238E27FC236}">
                <a16:creationId xmlns:a16="http://schemas.microsoft.com/office/drawing/2014/main" id="{FC942740-EBB0-78A8-7DA5-1C20A00D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93" y="1645816"/>
            <a:ext cx="4123515" cy="254014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8649A91-9BC3-7F42-945B-C8047D4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8389"/>
            <a:ext cx="8904514" cy="454321"/>
          </a:xfrm>
        </p:spPr>
        <p:txBody>
          <a:bodyPr/>
          <a:lstStyle/>
          <a:p>
            <a:pPr marL="115888"/>
            <a:r>
              <a:rPr lang="en-US" sz="2400" dirty="0"/>
              <a:t>USA beam test facilities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FD104A-ECFD-EF4A-8CD2-C10D03EBA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7951" y="472093"/>
            <a:ext cx="6937829" cy="593176"/>
          </a:xfrm>
        </p:spPr>
        <p:txBody>
          <a:bodyPr/>
          <a:lstStyle/>
          <a:p>
            <a:pPr marL="115888"/>
            <a:r>
              <a:rPr lang="en-US" sz="2000" b="0" i="0" dirty="0">
                <a:solidFill>
                  <a:schemeClr val="accent3"/>
                </a:solidFill>
                <a:effectLst/>
                <a:latin typeface="+mj-lt"/>
              </a:rPr>
              <a:t>Demonstrating the viability of emerging accelerator science ultimately relies on experimental validation.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91695-6C4A-4308-E1C5-B8AFC09314CC}"/>
              </a:ext>
            </a:extLst>
          </p:cNvPr>
          <p:cNvSpPr txBox="1"/>
          <p:nvPr/>
        </p:nvSpPr>
        <p:spPr>
          <a:xfrm>
            <a:off x="239486" y="4899901"/>
            <a:ext cx="75744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U.S. advanced and novel accelerator beam test facilities</a:t>
            </a:r>
          </a:p>
          <a:p>
            <a:r>
              <a:rPr lang="da-DK" sz="1100" dirty="0">
                <a:solidFill>
                  <a:schemeClr val="accent1"/>
                </a:solidFill>
              </a:rPr>
              <a:t>[C. Clarke et al 2022 JINST 17 T05009, </a:t>
            </a:r>
            <a:r>
              <a:rPr lang="en-US" sz="11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https://iopscience.iop.org/article/10.1088/1748-0221/17/05/T05009</a:t>
            </a:r>
            <a:r>
              <a:rPr lang="en-US" sz="1100" dirty="0">
                <a:solidFill>
                  <a:schemeClr val="accent1"/>
                </a:solidFill>
              </a:rPr>
              <a:t> 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001EC7-0C88-2E85-A331-494964A21C3F}"/>
              </a:ext>
            </a:extLst>
          </p:cNvPr>
          <p:cNvGrpSpPr/>
          <p:nvPr/>
        </p:nvGrpSpPr>
        <p:grpSpPr>
          <a:xfrm>
            <a:off x="6284107" y="2798416"/>
            <a:ext cx="1529799" cy="895167"/>
            <a:chOff x="7443788" y="2562408"/>
            <a:chExt cx="1529799" cy="895167"/>
          </a:xfrm>
          <a:scene3d>
            <a:camera prst="perspectiveHeroicExtremeLeftFacing"/>
            <a:lightRig rig="threePt" dir="t"/>
          </a:scene3d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D5C4EC-10C8-9597-3A06-A69E8B2D9FC8}"/>
                </a:ext>
              </a:extLst>
            </p:cNvPr>
            <p:cNvSpPr/>
            <p:nvPr/>
          </p:nvSpPr>
          <p:spPr>
            <a:xfrm>
              <a:off x="7443788" y="2562408"/>
              <a:ext cx="1529799" cy="8951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02ED1C-715C-D544-560C-87FCB79F913B}"/>
                </a:ext>
              </a:extLst>
            </p:cNvPr>
            <p:cNvSpPr/>
            <p:nvPr/>
          </p:nvSpPr>
          <p:spPr>
            <a:xfrm>
              <a:off x="7481031" y="2597972"/>
              <a:ext cx="1454105" cy="822967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0E5912-FD13-BD1B-FEAF-8457DA84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837" y="2701618"/>
              <a:ext cx="1324098" cy="418395"/>
            </a:xfrm>
            <a:prstGeom prst="rect">
              <a:avLst/>
            </a:prstGeom>
            <a:ln w="28575">
              <a:solidFill>
                <a:srgbClr val="00ADDC"/>
              </a:solidFill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5F62F94-C6C4-A780-D90E-3831D867CB89}"/>
                </a:ext>
              </a:extLst>
            </p:cNvPr>
            <p:cNvSpPr/>
            <p:nvPr/>
          </p:nvSpPr>
          <p:spPr>
            <a:xfrm>
              <a:off x="7549837" y="3125229"/>
              <a:ext cx="1324098" cy="2007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AD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ADDC"/>
                  </a:solidFill>
                </a:rPr>
                <a:t>ATF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73E228C-0574-C93C-0B49-A8CF82342602}"/>
              </a:ext>
            </a:extLst>
          </p:cNvPr>
          <p:cNvGrpSpPr/>
          <p:nvPr/>
        </p:nvGrpSpPr>
        <p:grpSpPr>
          <a:xfrm>
            <a:off x="239486" y="-103724"/>
            <a:ext cx="5219283" cy="6402664"/>
            <a:chOff x="239486" y="-103724"/>
            <a:chExt cx="5219283" cy="640266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9016D5-DC55-FC8E-DA3B-6BC873DE2C65}"/>
                </a:ext>
              </a:extLst>
            </p:cNvPr>
            <p:cNvSpPr/>
            <p:nvPr/>
          </p:nvSpPr>
          <p:spPr>
            <a:xfrm rot="2858461" flipV="1">
              <a:off x="420200" y="1836158"/>
              <a:ext cx="6402664" cy="2522899"/>
            </a:xfrm>
            <a:custGeom>
              <a:avLst/>
              <a:gdLst>
                <a:gd name="connsiteX0" fmla="*/ 0 w 5282360"/>
                <a:gd name="connsiteY0" fmla="*/ 186745 h 1630137"/>
                <a:gd name="connsiteX1" fmla="*/ 3257078 w 5282360"/>
                <a:gd name="connsiteY1" fmla="*/ 126289 h 1630137"/>
                <a:gd name="connsiteX2" fmla="*/ 5282360 w 5282360"/>
                <a:gd name="connsiteY2" fmla="*/ 1630137 h 1630137"/>
                <a:gd name="connsiteX3" fmla="*/ 5282360 w 5282360"/>
                <a:gd name="connsiteY3" fmla="*/ 1630137 h 1630137"/>
                <a:gd name="connsiteX0" fmla="*/ 0 w 5282360"/>
                <a:gd name="connsiteY0" fmla="*/ 135792 h 1579184"/>
                <a:gd name="connsiteX1" fmla="*/ 2463590 w 5282360"/>
                <a:gd name="connsiteY1" fmla="*/ 158464 h 1579184"/>
                <a:gd name="connsiteX2" fmla="*/ 5282360 w 5282360"/>
                <a:gd name="connsiteY2" fmla="*/ 1579184 h 1579184"/>
                <a:gd name="connsiteX3" fmla="*/ 5282360 w 5282360"/>
                <a:gd name="connsiteY3" fmla="*/ 1579184 h 1579184"/>
                <a:gd name="connsiteX0" fmla="*/ 0 w 5282360"/>
                <a:gd name="connsiteY0" fmla="*/ 162197 h 1605589"/>
                <a:gd name="connsiteX1" fmla="*/ 2773428 w 5282360"/>
                <a:gd name="connsiteY1" fmla="*/ 139527 h 1605589"/>
                <a:gd name="connsiteX2" fmla="*/ 5282360 w 5282360"/>
                <a:gd name="connsiteY2" fmla="*/ 1605589 h 1605589"/>
                <a:gd name="connsiteX3" fmla="*/ 5282360 w 5282360"/>
                <a:gd name="connsiteY3" fmla="*/ 1605589 h 160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2360" h="1605589">
                  <a:moveTo>
                    <a:pt x="0" y="162197"/>
                  </a:moveTo>
                  <a:cubicBezTo>
                    <a:pt x="1188342" y="11686"/>
                    <a:pt x="1893035" y="-101038"/>
                    <a:pt x="2773428" y="139527"/>
                  </a:cubicBezTo>
                  <a:cubicBezTo>
                    <a:pt x="3653821" y="380092"/>
                    <a:pt x="5282360" y="1605589"/>
                    <a:pt x="5282360" y="1605589"/>
                  </a:cubicBezTo>
                  <a:lnTo>
                    <a:pt x="5282360" y="1605589"/>
                  </a:lnTo>
                </a:path>
              </a:pathLst>
            </a:custGeom>
            <a:noFill/>
            <a:ln w="76200">
              <a:solidFill>
                <a:srgbClr val="A526FF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526FF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12252F4-8B56-2385-A6F5-5C4C2BD731EF}"/>
                </a:ext>
              </a:extLst>
            </p:cNvPr>
            <p:cNvCxnSpPr>
              <a:cxnSpLocks/>
            </p:cNvCxnSpPr>
            <p:nvPr/>
          </p:nvCxnSpPr>
          <p:spPr>
            <a:xfrm>
              <a:off x="1849969" y="2238155"/>
              <a:ext cx="951129" cy="414008"/>
            </a:xfrm>
            <a:prstGeom prst="straightConnector1">
              <a:avLst/>
            </a:prstGeom>
            <a:ln>
              <a:solidFill>
                <a:srgbClr val="00313C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614BF1-349F-8F57-2E5A-3E23971F2C4A}"/>
                </a:ext>
              </a:extLst>
            </p:cNvPr>
            <p:cNvGrpSpPr/>
            <p:nvPr/>
          </p:nvGrpSpPr>
          <p:grpSpPr>
            <a:xfrm>
              <a:off x="239486" y="1793735"/>
              <a:ext cx="1790250" cy="688848"/>
              <a:chOff x="2614630" y="1483761"/>
              <a:chExt cx="1790250" cy="688848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FCDA946-7264-802D-3C82-D7EC2AB24B53}"/>
                  </a:ext>
                </a:extLst>
              </p:cNvPr>
              <p:cNvSpPr/>
              <p:nvPr/>
            </p:nvSpPr>
            <p:spPr>
              <a:xfrm>
                <a:off x="2614630" y="1483761"/>
                <a:ext cx="1790250" cy="688848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03DA95A-081E-0ADE-DD57-D3303918DDF2}"/>
                  </a:ext>
                </a:extLst>
              </p:cNvPr>
              <p:cNvSpPr/>
              <p:nvPr/>
            </p:nvSpPr>
            <p:spPr>
              <a:xfrm>
                <a:off x="2708594" y="1545437"/>
                <a:ext cx="1607113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31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313C"/>
                    </a:solidFill>
                  </a:rPr>
                  <a:t>BELLA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C665B88-6E55-CF91-AD56-64E1456F3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8594" y="1744999"/>
                <a:ext cx="1607113" cy="366364"/>
              </a:xfrm>
              <a:prstGeom prst="rect">
                <a:avLst/>
              </a:prstGeom>
              <a:ln>
                <a:solidFill>
                  <a:srgbClr val="00313C"/>
                </a:solidFill>
              </a:ln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A1263CA-0630-E6A0-DDD0-2BE4A7AD2BF5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4583885" y="2539642"/>
              <a:ext cx="404026" cy="1549492"/>
            </a:xfrm>
            <a:prstGeom prst="straightConnector1">
              <a:avLst/>
            </a:prstGeom>
            <a:ln>
              <a:solidFill>
                <a:srgbClr val="001F6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584D14-754A-8A16-B360-AF2B97E035CE}"/>
                </a:ext>
              </a:extLst>
            </p:cNvPr>
            <p:cNvGrpSpPr/>
            <p:nvPr/>
          </p:nvGrpSpPr>
          <p:grpSpPr>
            <a:xfrm>
              <a:off x="3709001" y="4089134"/>
              <a:ext cx="1749768" cy="635581"/>
              <a:chOff x="7331348" y="1791084"/>
              <a:chExt cx="1749768" cy="635581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FBE0D2B-C6C3-FD65-FE52-A3556BDCDEFD}"/>
                  </a:ext>
                </a:extLst>
              </p:cNvPr>
              <p:cNvSpPr/>
              <p:nvPr/>
            </p:nvSpPr>
            <p:spPr>
              <a:xfrm>
                <a:off x="7331348" y="1791084"/>
                <a:ext cx="1749768" cy="635581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0AA2EB0-090D-D4E3-0D41-2D518DAC788B}"/>
                  </a:ext>
                </a:extLst>
              </p:cNvPr>
              <p:cNvGrpSpPr/>
              <p:nvPr/>
            </p:nvGrpSpPr>
            <p:grpSpPr>
              <a:xfrm>
                <a:off x="7421827" y="1857522"/>
                <a:ext cx="1580118" cy="467537"/>
                <a:chOff x="7224677" y="2463256"/>
                <a:chExt cx="2233770" cy="660944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2215DAA-CDB2-53EC-1F85-E5646B8F011F}"/>
                    </a:ext>
                  </a:extLst>
                </p:cNvPr>
                <p:cNvSpPr/>
                <p:nvPr/>
              </p:nvSpPr>
              <p:spPr>
                <a:xfrm>
                  <a:off x="7224677" y="2463256"/>
                  <a:ext cx="2233770" cy="660944"/>
                </a:xfrm>
                <a:prstGeom prst="rect">
                  <a:avLst/>
                </a:prstGeom>
                <a:solidFill>
                  <a:srgbClr val="001F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C99F5E83-38AA-B652-824F-DB8A5C3A6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7141" y="2616951"/>
                  <a:ext cx="1627851" cy="349559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2939FBA7-A74B-0B53-B07E-BFDE2F3B62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72686" y="2594035"/>
                  <a:ext cx="545081" cy="39018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FDE4FFA-13A8-275E-31B8-2255DAF94D11}"/>
                </a:ext>
              </a:extLst>
            </p:cNvPr>
            <p:cNvGrpSpPr/>
            <p:nvPr/>
          </p:nvGrpSpPr>
          <p:grpSpPr>
            <a:xfrm>
              <a:off x="1268885" y="2819022"/>
              <a:ext cx="1405644" cy="688847"/>
              <a:chOff x="4088582" y="3809741"/>
              <a:chExt cx="1405644" cy="688847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FD5C370B-0E22-080F-833A-12385FDC9AF4}"/>
                  </a:ext>
                </a:extLst>
              </p:cNvPr>
              <p:cNvSpPr/>
              <p:nvPr/>
            </p:nvSpPr>
            <p:spPr>
              <a:xfrm>
                <a:off x="4088582" y="3809741"/>
                <a:ext cx="1405644" cy="688847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B408FB5-D7DA-55D5-0D67-2E03B5B9C0C1}"/>
                  </a:ext>
                </a:extLst>
              </p:cNvPr>
              <p:cNvGrpSpPr/>
              <p:nvPr/>
            </p:nvGrpSpPr>
            <p:grpSpPr>
              <a:xfrm>
                <a:off x="4142685" y="3838326"/>
                <a:ext cx="1277029" cy="620695"/>
                <a:chOff x="5391911" y="1397326"/>
                <a:chExt cx="1805301" cy="87746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7DCDC43D-58A6-CCA1-4928-C035B0E3114D}"/>
                    </a:ext>
                  </a:extLst>
                </p:cNvPr>
                <p:cNvGrpSpPr/>
                <p:nvPr/>
              </p:nvGrpSpPr>
              <p:grpSpPr>
                <a:xfrm>
                  <a:off x="5391911" y="1482685"/>
                  <a:ext cx="1805301" cy="792101"/>
                  <a:chOff x="5391912" y="1482685"/>
                  <a:chExt cx="1408176" cy="792101"/>
                </a:xfrm>
              </p:grpSpPr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F6913A7F-3FDB-EE57-0C81-0FBF14B7DE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91912" y="1482685"/>
                    <a:ext cx="1408176" cy="792101"/>
                  </a:xfrm>
                  <a:prstGeom prst="rect">
                    <a:avLst/>
                  </a:prstGeom>
                </p:spPr>
              </p:pic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1B7F269E-14E5-BD06-E857-920EE0903C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02671" y="1482685"/>
                    <a:ext cx="1383711" cy="26510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749B952-FB7F-974A-B78A-06981F824A06}"/>
                    </a:ext>
                  </a:extLst>
                </p:cNvPr>
                <p:cNvSpPr/>
                <p:nvPr/>
              </p:nvSpPr>
              <p:spPr>
                <a:xfrm>
                  <a:off x="5762824" y="1397326"/>
                  <a:ext cx="1024479" cy="4530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C00000"/>
                      </a:solidFill>
                    </a:rPr>
                    <a:t>ELL</a:t>
                  </a:r>
                </a:p>
              </p:txBody>
            </p:sp>
            <p:pic>
              <p:nvPicPr>
                <p:cNvPr id="45" name="Picture 44" descr="Nebraska_N_rev.png">
                  <a:extLst>
                    <a:ext uri="{FF2B5EF4-FFF2-40B4-BE49-F238E27FC236}">
                      <a16:creationId xmlns:a16="http://schemas.microsoft.com/office/drawing/2014/main" id="{BB53216B-4B1E-4053-729F-7B60A21A2A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7982" y="1792487"/>
                  <a:ext cx="455401" cy="42455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7B5E077D-74CB-E607-DE3A-D29B02F6FD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61133" y="1802319"/>
                  <a:ext cx="1144872" cy="432134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8F6B7E-13F7-E6F7-A75A-C471ADED4240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2674529" y="2667060"/>
              <a:ext cx="1461017" cy="496386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7BC700C-2033-A71A-2715-1C213B3CAD53}"/>
                </a:ext>
              </a:extLst>
            </p:cNvPr>
            <p:cNvGrpSpPr/>
            <p:nvPr/>
          </p:nvGrpSpPr>
          <p:grpSpPr>
            <a:xfrm>
              <a:off x="2563874" y="3531384"/>
              <a:ext cx="1206635" cy="993615"/>
              <a:chOff x="6028107" y="3933225"/>
              <a:chExt cx="1206635" cy="993615"/>
            </a:xfrm>
            <a:scene3d>
              <a:camera prst="perspectiveHeroicExtremeLeftFacing"/>
              <a:lightRig rig="threePt" dir="t"/>
            </a:scene3d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634A83E-FB10-69CF-234F-3BBAC92B2AA1}"/>
                  </a:ext>
                </a:extLst>
              </p:cNvPr>
              <p:cNvSpPr/>
              <p:nvPr/>
            </p:nvSpPr>
            <p:spPr>
              <a:xfrm>
                <a:off x="6028107" y="3933225"/>
                <a:ext cx="1206635" cy="993615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2" descr="Ut Logo University Of Texas At Austin Arm&amp;emblem Png - Texas University  Logo Png, Transparent Png - kindpng">
                <a:extLst>
                  <a:ext uri="{FF2B5EF4-FFF2-40B4-BE49-F238E27FC236}">
                    <a16:creationId xmlns:a16="http://schemas.microsoft.com/office/drawing/2014/main" id="{2FA532C5-4474-6260-A39A-054810204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0583" y="4268825"/>
                <a:ext cx="995031" cy="557218"/>
              </a:xfrm>
              <a:prstGeom prst="rect">
                <a:avLst/>
              </a:prstGeom>
              <a:noFill/>
              <a:ln>
                <a:solidFill>
                  <a:srgbClr val="CE5A1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D51B7FB-FE1D-D114-FB9B-80C43B16C449}"/>
                  </a:ext>
                </a:extLst>
              </p:cNvPr>
              <p:cNvSpPr/>
              <p:nvPr/>
            </p:nvSpPr>
            <p:spPr>
              <a:xfrm>
                <a:off x="6103849" y="4046908"/>
                <a:ext cx="991764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E5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CE5A11"/>
                    </a:solidFill>
                  </a:rPr>
                  <a:t>UT</a:t>
                </a:r>
                <a:r>
                  <a:rPr lang="en-US" sz="1400" baseline="30000" dirty="0">
                    <a:solidFill>
                      <a:srgbClr val="CE5A11"/>
                    </a:solidFill>
                  </a:rPr>
                  <a:t>3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07E905F-2602-A3B0-D6C3-5DD91CFD9061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3167192" y="3499770"/>
              <a:ext cx="789602" cy="31614"/>
            </a:xfrm>
            <a:prstGeom prst="straightConnector1">
              <a:avLst/>
            </a:prstGeom>
            <a:ln>
              <a:solidFill>
                <a:srgbClr val="CE5A11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6334634B-FBDD-ABFC-070B-DFE7A91DC66B}"/>
              </a:ext>
            </a:extLst>
          </p:cNvPr>
          <p:cNvSpPr/>
          <p:nvPr/>
        </p:nvSpPr>
        <p:spPr>
          <a:xfrm>
            <a:off x="391226" y="500150"/>
            <a:ext cx="971550" cy="433333"/>
          </a:xfrm>
          <a:prstGeom prst="rightArrow">
            <a:avLst/>
          </a:prstGeom>
          <a:solidFill>
            <a:srgbClr val="2808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45833-BD62-030E-006A-941752824446}"/>
              </a:ext>
            </a:extLst>
          </p:cNvPr>
          <p:cNvSpPr txBox="1"/>
          <p:nvPr/>
        </p:nvSpPr>
        <p:spPr>
          <a:xfrm>
            <a:off x="5536389" y="4433609"/>
            <a:ext cx="1915458" cy="4001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Laser Beam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52682CD-D89D-9C88-345F-BA970B884928}"/>
              </a:ext>
            </a:extLst>
          </p:cNvPr>
          <p:cNvSpPr/>
          <p:nvPr/>
        </p:nvSpPr>
        <p:spPr>
          <a:xfrm>
            <a:off x="2068483" y="5400152"/>
            <a:ext cx="2841819" cy="26832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National Laboratories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740EEB6E-85A3-196B-37AA-6C96EB031BBE}"/>
              </a:ext>
            </a:extLst>
          </p:cNvPr>
          <p:cNvSpPr/>
          <p:nvPr/>
        </p:nvSpPr>
        <p:spPr>
          <a:xfrm>
            <a:off x="5933616" y="5412094"/>
            <a:ext cx="1912292" cy="268329"/>
          </a:xfrm>
          <a:prstGeom prst="roundRect">
            <a:avLst/>
          </a:prstGeom>
          <a:solidFill>
            <a:srgbClr val="7AB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Universities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C8C3693-600F-41A8-F716-9941265194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20051" y="5394758"/>
            <a:ext cx="457200" cy="15240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BD09BF0-2CD4-D3E8-E8CB-9562F227055F}"/>
              </a:ext>
            </a:extLst>
          </p:cNvPr>
          <p:cNvGrpSpPr/>
          <p:nvPr/>
        </p:nvGrpSpPr>
        <p:grpSpPr>
          <a:xfrm>
            <a:off x="2855904" y="1162688"/>
            <a:ext cx="5321355" cy="1774938"/>
            <a:chOff x="2855904" y="1162688"/>
            <a:chExt cx="5321355" cy="177493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4722233-93B5-7912-22C7-ADAAEF641531}"/>
                </a:ext>
              </a:extLst>
            </p:cNvPr>
            <p:cNvSpPr/>
            <p:nvPr/>
          </p:nvSpPr>
          <p:spPr>
            <a:xfrm rot="21307248">
              <a:off x="3021983" y="1301718"/>
              <a:ext cx="5070579" cy="1399442"/>
            </a:xfrm>
            <a:custGeom>
              <a:avLst/>
              <a:gdLst>
                <a:gd name="connsiteX0" fmla="*/ 0 w 5282360"/>
                <a:gd name="connsiteY0" fmla="*/ 186745 h 1630137"/>
                <a:gd name="connsiteX1" fmla="*/ 3257078 w 5282360"/>
                <a:gd name="connsiteY1" fmla="*/ 126289 h 1630137"/>
                <a:gd name="connsiteX2" fmla="*/ 5282360 w 5282360"/>
                <a:gd name="connsiteY2" fmla="*/ 1630137 h 1630137"/>
                <a:gd name="connsiteX3" fmla="*/ 5282360 w 5282360"/>
                <a:gd name="connsiteY3" fmla="*/ 1630137 h 1630137"/>
                <a:gd name="connsiteX0" fmla="*/ 0 w 5282360"/>
                <a:gd name="connsiteY0" fmla="*/ 135792 h 1579184"/>
                <a:gd name="connsiteX1" fmla="*/ 2463590 w 5282360"/>
                <a:gd name="connsiteY1" fmla="*/ 158464 h 1579184"/>
                <a:gd name="connsiteX2" fmla="*/ 5282360 w 5282360"/>
                <a:gd name="connsiteY2" fmla="*/ 1579184 h 1579184"/>
                <a:gd name="connsiteX3" fmla="*/ 5282360 w 5282360"/>
                <a:gd name="connsiteY3" fmla="*/ 1579184 h 1579184"/>
                <a:gd name="connsiteX0" fmla="*/ 0 w 5282360"/>
                <a:gd name="connsiteY0" fmla="*/ 162197 h 1605589"/>
                <a:gd name="connsiteX1" fmla="*/ 2773428 w 5282360"/>
                <a:gd name="connsiteY1" fmla="*/ 139527 h 1605589"/>
                <a:gd name="connsiteX2" fmla="*/ 5282360 w 5282360"/>
                <a:gd name="connsiteY2" fmla="*/ 1605589 h 1605589"/>
                <a:gd name="connsiteX3" fmla="*/ 5282360 w 5282360"/>
                <a:gd name="connsiteY3" fmla="*/ 1605589 h 160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2360" h="1605589">
                  <a:moveTo>
                    <a:pt x="0" y="162197"/>
                  </a:moveTo>
                  <a:cubicBezTo>
                    <a:pt x="1188342" y="11686"/>
                    <a:pt x="1893035" y="-101038"/>
                    <a:pt x="2773428" y="139527"/>
                  </a:cubicBezTo>
                  <a:cubicBezTo>
                    <a:pt x="3653821" y="380092"/>
                    <a:pt x="5282360" y="1605589"/>
                    <a:pt x="5282360" y="1605589"/>
                  </a:cubicBezTo>
                  <a:lnTo>
                    <a:pt x="5282360" y="1605589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BE639C6-C991-4397-F985-0DCB399D2F55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 flipV="1">
              <a:off x="5737635" y="2562880"/>
              <a:ext cx="1314570" cy="374746"/>
            </a:xfrm>
            <a:prstGeom prst="straightConnector1">
              <a:avLst/>
            </a:prstGeom>
            <a:ln>
              <a:solidFill>
                <a:srgbClr val="00ADDC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20ACA4C-427A-216A-2845-81C540DB0B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0454" y="2020915"/>
              <a:ext cx="2208023" cy="625614"/>
            </a:xfrm>
            <a:prstGeom prst="straightConnector1">
              <a:avLst/>
            </a:prstGeom>
            <a:ln>
              <a:solidFill>
                <a:srgbClr val="82BC00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22D8638-C1E0-AE90-CFAD-0BC0AE7876D4}"/>
                </a:ext>
              </a:extLst>
            </p:cNvPr>
            <p:cNvGrpSpPr/>
            <p:nvPr/>
          </p:nvGrpSpPr>
          <p:grpSpPr>
            <a:xfrm>
              <a:off x="5363495" y="1162688"/>
              <a:ext cx="1393415" cy="742280"/>
              <a:chOff x="3229166" y="1101737"/>
              <a:chExt cx="1393415" cy="742280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14033AE-3BAF-115F-F768-422EA11BD774}"/>
                  </a:ext>
                </a:extLst>
              </p:cNvPr>
              <p:cNvSpPr/>
              <p:nvPr/>
            </p:nvSpPr>
            <p:spPr>
              <a:xfrm>
                <a:off x="3229166" y="1101737"/>
                <a:ext cx="1393415" cy="742280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AB58138-461B-6C6F-16B2-69F5C7232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306" y="1410310"/>
                <a:ext cx="1199491" cy="358237"/>
              </a:xfrm>
              <a:prstGeom prst="rect">
                <a:avLst/>
              </a:prstGeom>
              <a:ln>
                <a:solidFill>
                  <a:srgbClr val="004C97"/>
                </a:solidFill>
              </a:ln>
            </p:spPr>
          </p:pic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7CAFB75-2484-8F8E-197B-26E1E6A71797}"/>
                  </a:ext>
                </a:extLst>
              </p:cNvPr>
              <p:cNvSpPr/>
              <p:nvPr/>
            </p:nvSpPr>
            <p:spPr>
              <a:xfrm>
                <a:off x="3335306" y="1207410"/>
                <a:ext cx="1199491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4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313C"/>
                    </a:solidFill>
                  </a:rPr>
                  <a:t>FAST/IOTA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7DAA892-23EF-1239-DFE3-179B6E3A4F61}"/>
                </a:ext>
              </a:extLst>
            </p:cNvPr>
            <p:cNvGrpSpPr/>
            <p:nvPr/>
          </p:nvGrpSpPr>
          <p:grpSpPr>
            <a:xfrm>
              <a:off x="6783844" y="1570971"/>
              <a:ext cx="1393415" cy="749520"/>
              <a:chOff x="4743228" y="1091565"/>
              <a:chExt cx="1393415" cy="749520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A30ACAC1-3716-26DC-EAB2-47EDBF3CBBBD}"/>
                  </a:ext>
                </a:extLst>
              </p:cNvPr>
              <p:cNvSpPr/>
              <p:nvPr/>
            </p:nvSpPr>
            <p:spPr>
              <a:xfrm>
                <a:off x="4743228" y="1091565"/>
                <a:ext cx="1393415" cy="749520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55C65F0-09B5-FD14-C994-5954BB784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78"/>
              <a:stretch/>
            </p:blipFill>
            <p:spPr>
              <a:xfrm>
                <a:off x="4859537" y="1383094"/>
                <a:ext cx="1199491" cy="418395"/>
              </a:xfrm>
              <a:prstGeom prst="rect">
                <a:avLst/>
              </a:prstGeom>
              <a:ln w="9525">
                <a:solidFill>
                  <a:srgbClr val="8C1515"/>
                </a:solidFill>
              </a:ln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AADDBBB-B3D3-B85F-AC57-E95D68CDA9DE}"/>
                  </a:ext>
                </a:extLst>
              </p:cNvPr>
              <p:cNvSpPr/>
              <p:nvPr/>
            </p:nvSpPr>
            <p:spPr>
              <a:xfrm>
                <a:off x="4856181" y="1169884"/>
                <a:ext cx="1199491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15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8C1515"/>
                    </a:solidFill>
                  </a:rPr>
                  <a:t>AWA</a:t>
                </a:r>
              </a:p>
            </p:txBody>
          </p:sp>
        </p:grp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A91DD7B-6DF7-3945-E410-830C0A0AB6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5904" y="1718441"/>
              <a:ext cx="1109124" cy="958286"/>
            </a:xfrm>
            <a:prstGeom prst="straightConnector1">
              <a:avLst/>
            </a:prstGeom>
            <a:ln>
              <a:solidFill>
                <a:srgbClr val="8C1515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D3E11AD-4BD7-CE49-0716-B8CCE0B7A98E}"/>
                </a:ext>
              </a:extLst>
            </p:cNvPr>
            <p:cNvGrpSpPr/>
            <p:nvPr/>
          </p:nvGrpSpPr>
          <p:grpSpPr>
            <a:xfrm>
              <a:off x="3770509" y="1198347"/>
              <a:ext cx="1436683" cy="753507"/>
              <a:chOff x="2576629" y="3405324"/>
              <a:chExt cx="1436683" cy="753507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CE7775EA-54D6-9239-4E6D-56042045057D}"/>
                  </a:ext>
                </a:extLst>
              </p:cNvPr>
              <p:cNvSpPr/>
              <p:nvPr/>
            </p:nvSpPr>
            <p:spPr>
              <a:xfrm>
                <a:off x="2576629" y="3405324"/>
                <a:ext cx="1436683" cy="753507"/>
              </a:xfrm>
              <a:prstGeom prst="roundRect">
                <a:avLst/>
              </a:prstGeom>
              <a:solidFill>
                <a:srgbClr val="00B0F0"/>
              </a:solidFill>
              <a:ln w="3810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330C7370-D332-3DF1-6FFE-A9D373C12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8594" y="3478489"/>
                <a:ext cx="1175896" cy="420733"/>
              </a:xfrm>
              <a:prstGeom prst="rect">
                <a:avLst/>
              </a:prstGeom>
              <a:ln>
                <a:solidFill>
                  <a:srgbClr val="8C1515"/>
                </a:solidFill>
              </a:ln>
            </p:spPr>
          </p:pic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4FEA888-483C-A6D7-F4A2-68FC9F246A75}"/>
                  </a:ext>
                </a:extLst>
              </p:cNvPr>
              <p:cNvSpPr/>
              <p:nvPr/>
            </p:nvSpPr>
            <p:spPr>
              <a:xfrm>
                <a:off x="2708594" y="3899222"/>
                <a:ext cx="1175896" cy="200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C15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8C1515"/>
                    </a:solidFill>
                  </a:rPr>
                  <a:t>FACET-II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BC583D4-13D6-36C7-7D37-67F0DF5C74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6103" y="2562832"/>
              <a:ext cx="1314570" cy="374746"/>
            </a:xfrm>
            <a:prstGeom prst="straightConnector1">
              <a:avLst/>
            </a:prstGeom>
            <a:ln>
              <a:solidFill>
                <a:srgbClr val="00ADDC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6BE7FFE-78B7-6664-2385-04CB156AC6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03" y="1690613"/>
              <a:ext cx="851906" cy="927320"/>
            </a:xfrm>
            <a:prstGeom prst="straightConnector1">
              <a:avLst/>
            </a:prstGeom>
            <a:ln>
              <a:solidFill>
                <a:srgbClr val="004C97"/>
              </a:solidFill>
              <a:headEnd type="none" w="med" len="med"/>
              <a:tailEnd type="oval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FB2208C8-0CAA-0721-9897-DA0C47314634}"/>
              </a:ext>
            </a:extLst>
          </p:cNvPr>
          <p:cNvSpPr txBox="1"/>
          <p:nvPr/>
        </p:nvSpPr>
        <p:spPr>
          <a:xfrm>
            <a:off x="2127604" y="1459512"/>
            <a:ext cx="1918710" cy="4001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Particle Beam</a:t>
            </a:r>
          </a:p>
        </p:txBody>
      </p:sp>
    </p:spTree>
    <p:extLst>
      <p:ext uri="{BB962C8B-B14F-4D97-AF65-F5344CB8AC3E}">
        <p14:creationId xmlns:p14="http://schemas.microsoft.com/office/powerpoint/2010/main" val="29386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8C0968-5EA8-78C4-181B-E43CEFA55373}"/>
              </a:ext>
            </a:extLst>
          </p:cNvPr>
          <p:cNvGrpSpPr/>
          <p:nvPr/>
        </p:nvGrpSpPr>
        <p:grpSpPr>
          <a:xfrm>
            <a:off x="541571" y="1738765"/>
            <a:ext cx="8630593" cy="1887223"/>
            <a:chOff x="396790" y="1689234"/>
            <a:chExt cx="8630593" cy="188722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504B63F-4423-7411-1C80-3A94B39ED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90" y="1689234"/>
              <a:ext cx="8630593" cy="1887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382119-7041-115D-6EDF-0BCAA7952E07}"/>
                </a:ext>
              </a:extLst>
            </p:cNvPr>
            <p:cNvSpPr/>
            <p:nvPr/>
          </p:nvSpPr>
          <p:spPr>
            <a:xfrm>
              <a:off x="485848" y="1716056"/>
              <a:ext cx="619052" cy="423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7290D1-07C1-4FEC-9BC9-8381EC7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39" y="84463"/>
            <a:ext cx="8715182" cy="373580"/>
          </a:xfrm>
        </p:spPr>
        <p:txBody>
          <a:bodyPr/>
          <a:lstStyle/>
          <a:p>
            <a:r>
              <a:rPr lang="en-US" sz="2400" dirty="0"/>
              <a:t>the Awa Facility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88916396-DF17-43F7-919B-C7F7A8C954C8}"/>
              </a:ext>
            </a:extLst>
          </p:cNvPr>
          <p:cNvSpPr txBox="1">
            <a:spLocks/>
          </p:cNvSpPr>
          <p:nvPr/>
        </p:nvSpPr>
        <p:spPr>
          <a:xfrm>
            <a:off x="375479" y="476598"/>
            <a:ext cx="8699941" cy="37478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60958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667" b="1" kern="1200" baseline="0">
                <a:solidFill>
                  <a:srgbClr val="0065A2"/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Beam Test Facility</a:t>
            </a:r>
            <a:r>
              <a:rPr lang="en-US" sz="2000" dirty="0"/>
              <a:t> to enable novel acceleration</a:t>
            </a:r>
          </a:p>
        </p:txBody>
      </p:sp>
      <p:sp>
        <p:nvSpPr>
          <p:cNvPr id="27" name="Parallelogram 26"/>
          <p:cNvSpPr/>
          <p:nvPr/>
        </p:nvSpPr>
        <p:spPr>
          <a:xfrm flipV="1">
            <a:off x="6295270" y="1707408"/>
            <a:ext cx="732277" cy="442505"/>
          </a:xfrm>
          <a:prstGeom prst="parallelogram">
            <a:avLst>
              <a:gd name="adj" fmla="val 21113"/>
            </a:avLst>
          </a:prstGeom>
          <a:noFill/>
          <a:ln w="28575">
            <a:solidFill>
              <a:srgbClr val="CD202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Parallelogram 31"/>
          <p:cNvSpPr/>
          <p:nvPr/>
        </p:nvSpPr>
        <p:spPr>
          <a:xfrm flipV="1">
            <a:off x="897903" y="3211323"/>
            <a:ext cx="1340948" cy="423536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4D00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201E85-5329-4212-8A63-14951F112D8D}"/>
              </a:ext>
            </a:extLst>
          </p:cNvPr>
          <p:cNvSpPr txBox="1"/>
          <p:nvPr/>
        </p:nvSpPr>
        <p:spPr>
          <a:xfrm>
            <a:off x="184980" y="1311739"/>
            <a:ext cx="3078286" cy="805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tx2"/>
                </a:solidFill>
                <a:ea typeface="+mn-lt"/>
                <a:cs typeface="+mn-lt"/>
              </a:rPr>
              <a:t>Drive RF Photoinjector (65 MeV)</a:t>
            </a:r>
            <a:endParaRPr lang="en-US" sz="1400" dirty="0">
              <a:solidFill>
                <a:schemeClr val="tx2"/>
              </a:solidFill>
              <a:ea typeface="+mn-lt"/>
              <a:cs typeface="+mn-lt"/>
            </a:endParaRPr>
          </a:p>
          <a:p>
            <a:pPr marL="349247" lvl="1"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chemeClr val="tx2"/>
                </a:solidFill>
                <a:ea typeface="+mn-lt"/>
                <a:cs typeface="+mn-lt"/>
              </a:rPr>
              <a:t>single bunch: </a:t>
            </a:r>
            <a:r>
              <a:rPr lang="en-US" sz="1200" u="sng" dirty="0">
                <a:solidFill>
                  <a:schemeClr val="tx2"/>
                </a:solidFill>
                <a:ea typeface="+mn-lt"/>
                <a:cs typeface="+mn-lt"/>
              </a:rPr>
              <a:t>100nC</a:t>
            </a:r>
          </a:p>
          <a:p>
            <a:pPr marL="349247" lvl="1"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chemeClr val="tx2"/>
                </a:solidFill>
                <a:ea typeface="+mn-lt"/>
                <a:cs typeface="+mn-lt"/>
              </a:rPr>
              <a:t>bunch train: </a:t>
            </a:r>
            <a:r>
              <a:rPr lang="en-US" sz="1200" u="sng" dirty="0">
                <a:solidFill>
                  <a:schemeClr val="tx2"/>
                </a:solidFill>
                <a:ea typeface="+mn-lt"/>
                <a:cs typeface="+mn-lt"/>
              </a:rPr>
              <a:t>600 </a:t>
            </a:r>
            <a:r>
              <a:rPr lang="en-US" sz="1200" u="sng" dirty="0" err="1">
                <a:solidFill>
                  <a:schemeClr val="tx2"/>
                </a:solidFill>
                <a:ea typeface="+mn-lt"/>
                <a:cs typeface="+mn-lt"/>
              </a:rPr>
              <a:t>nC</a:t>
            </a:r>
            <a:endParaRPr lang="en-US" sz="1200" u="sng" dirty="0">
              <a:solidFill>
                <a:schemeClr val="tx2"/>
              </a:solidFill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B1089-6B21-B8FC-BC9B-EACC695222D9}"/>
              </a:ext>
            </a:extLst>
          </p:cNvPr>
          <p:cNvSpPr txBox="1"/>
          <p:nvPr/>
        </p:nvSpPr>
        <p:spPr>
          <a:xfrm>
            <a:off x="520260" y="3722465"/>
            <a:ext cx="4451003" cy="805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3"/>
                </a:solidFill>
                <a:ea typeface="+mn-lt"/>
                <a:cs typeface="+mn-lt"/>
              </a:rPr>
              <a:t>Argonne Cathode Test Stand (2-4 MeV)</a:t>
            </a:r>
            <a:endParaRPr lang="en-US" sz="1400" dirty="0">
              <a:solidFill>
                <a:schemeClr val="accent3"/>
              </a:solidFill>
              <a:ea typeface="+mn-lt"/>
              <a:cs typeface="+mn-lt"/>
            </a:endParaRPr>
          </a:p>
          <a:p>
            <a:pPr marL="349247"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chemeClr val="accent3"/>
                </a:solidFill>
                <a:ea typeface="+mn-lt"/>
                <a:cs typeface="+mn-lt"/>
              </a:rPr>
              <a:t>Cathode research and diagnostics</a:t>
            </a:r>
          </a:p>
          <a:p>
            <a:pPr marL="349247"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chemeClr val="accent3"/>
                </a:solidFill>
                <a:ea typeface="+mn-lt"/>
                <a:cs typeface="+mn-lt"/>
              </a:rPr>
              <a:t>Physics of high-gradient breakdown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84AC7-2C09-33AC-8A71-386A18C5E18B}"/>
              </a:ext>
            </a:extLst>
          </p:cNvPr>
          <p:cNvSpPr txBox="1"/>
          <p:nvPr/>
        </p:nvSpPr>
        <p:spPr>
          <a:xfrm>
            <a:off x="5082003" y="811199"/>
            <a:ext cx="3581937" cy="805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chemeClr val="accent6"/>
                </a:solidFill>
                <a:ea typeface="+mn-lt"/>
                <a:cs typeface="+mn-lt"/>
              </a:rPr>
              <a:t>Witness RF photoinjector (15 MeV)</a:t>
            </a:r>
            <a:endParaRPr lang="en-US" sz="1400" dirty="0">
              <a:solidFill>
                <a:schemeClr val="accent6"/>
              </a:solidFill>
              <a:ea typeface="+mn-lt"/>
              <a:cs typeface="+mn-lt"/>
            </a:endParaRPr>
          </a:p>
          <a:p>
            <a:pPr marL="349247"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chemeClr val="accent6"/>
                </a:solidFill>
                <a:ea typeface="+mn-lt"/>
                <a:cs typeface="+mn-lt"/>
              </a:rPr>
              <a:t>Provides two-beam capability</a:t>
            </a:r>
          </a:p>
          <a:p>
            <a:pPr marL="349247"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chemeClr val="accent6"/>
                </a:solidFill>
                <a:ea typeface="+mn-lt"/>
                <a:cs typeface="+mn-lt"/>
              </a:rPr>
              <a:t>Bright beams for low-energy experiments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26956-7733-FB87-4412-159CC31A4652}"/>
              </a:ext>
            </a:extLst>
          </p:cNvPr>
          <p:cNvSpPr txBox="1"/>
          <p:nvPr/>
        </p:nvSpPr>
        <p:spPr>
          <a:xfrm>
            <a:off x="4700928" y="3536966"/>
            <a:ext cx="2855739" cy="8053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50"/>
              </a:spcBef>
            </a:pPr>
            <a:r>
              <a:rPr lang="en-US" sz="1400" b="1" dirty="0">
                <a:solidFill>
                  <a:srgbClr val="FF6632"/>
                </a:solidFill>
                <a:ea typeface="+mn-lt"/>
                <a:cs typeface="+mn-lt"/>
              </a:rPr>
              <a:t>Experimental Switchyard </a:t>
            </a:r>
            <a:endParaRPr lang="en-US" sz="1400" dirty="0">
              <a:solidFill>
                <a:srgbClr val="FF6632"/>
              </a:solidFill>
              <a:ea typeface="+mn-lt"/>
              <a:cs typeface="+mn-lt"/>
            </a:endParaRPr>
          </a:p>
          <a:p>
            <a:pPr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rgbClr val="FF6632"/>
                </a:solidFill>
                <a:ea typeface="+mn-lt"/>
                <a:cs typeface="+mn-lt"/>
              </a:rPr>
              <a:t>Highly reconfigurable </a:t>
            </a:r>
          </a:p>
          <a:p>
            <a:pPr indent="-236535">
              <a:spcBef>
                <a:spcPts val="450"/>
              </a:spcBef>
              <a:buFont typeface="Arial"/>
              <a:buChar char="•"/>
            </a:pPr>
            <a:r>
              <a:rPr lang="en-US" sz="1200" dirty="0">
                <a:solidFill>
                  <a:srgbClr val="FF6632"/>
                </a:solidFill>
                <a:ea typeface="+mn-lt"/>
                <a:cs typeface="+mn-lt"/>
              </a:rPr>
              <a:t>6D phase space manipulation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B59FBB-8CCC-7BB5-977C-9894BAAC6FBA}"/>
              </a:ext>
            </a:extLst>
          </p:cNvPr>
          <p:cNvSpPr/>
          <p:nvPr/>
        </p:nvSpPr>
        <p:spPr>
          <a:xfrm>
            <a:off x="2355533" y="1735455"/>
            <a:ext cx="5403156" cy="1752600"/>
          </a:xfrm>
          <a:custGeom>
            <a:avLst/>
            <a:gdLst>
              <a:gd name="connsiteX0" fmla="*/ 0 w 5334000"/>
              <a:gd name="connsiteY0" fmla="*/ 0 h 1752600"/>
              <a:gd name="connsiteX1" fmla="*/ 247650 w 5334000"/>
              <a:gd name="connsiteY1" fmla="*/ 1752600 h 1752600"/>
              <a:gd name="connsiteX2" fmla="*/ 5334000 w 5334000"/>
              <a:gd name="connsiteY2" fmla="*/ 1752600 h 1752600"/>
              <a:gd name="connsiteX3" fmla="*/ 5157787 w 5334000"/>
              <a:gd name="connsiteY3" fmla="*/ 595313 h 1752600"/>
              <a:gd name="connsiteX4" fmla="*/ 3890962 w 5334000"/>
              <a:gd name="connsiteY4" fmla="*/ 595313 h 1752600"/>
              <a:gd name="connsiteX5" fmla="*/ 3762375 w 5334000"/>
              <a:gd name="connsiteY5" fmla="*/ 0 h 1752600"/>
              <a:gd name="connsiteX6" fmla="*/ 0 w 5334000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57787 w 5403156"/>
              <a:gd name="connsiteY3" fmla="*/ 595313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  <a:gd name="connsiteX0" fmla="*/ 0 w 5403156"/>
              <a:gd name="connsiteY0" fmla="*/ 0 h 1752600"/>
              <a:gd name="connsiteX1" fmla="*/ 247650 w 5403156"/>
              <a:gd name="connsiteY1" fmla="*/ 1752600 h 1752600"/>
              <a:gd name="connsiteX2" fmla="*/ 5403156 w 5403156"/>
              <a:gd name="connsiteY2" fmla="*/ 1752600 h 1752600"/>
              <a:gd name="connsiteX3" fmla="*/ 5110162 w 5403156"/>
              <a:gd name="connsiteY3" fmla="*/ 592138 h 1752600"/>
              <a:gd name="connsiteX4" fmla="*/ 3890962 w 5403156"/>
              <a:gd name="connsiteY4" fmla="*/ 595313 h 1752600"/>
              <a:gd name="connsiteX5" fmla="*/ 3762375 w 5403156"/>
              <a:gd name="connsiteY5" fmla="*/ 0 h 1752600"/>
              <a:gd name="connsiteX6" fmla="*/ 0 w 5403156"/>
              <a:gd name="connsiteY6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156" h="1752600">
                <a:moveTo>
                  <a:pt x="0" y="0"/>
                </a:moveTo>
                <a:lnTo>
                  <a:pt x="247650" y="1752600"/>
                </a:lnTo>
                <a:lnTo>
                  <a:pt x="5403156" y="1752600"/>
                </a:lnTo>
                <a:lnTo>
                  <a:pt x="5110162" y="592138"/>
                </a:lnTo>
                <a:lnTo>
                  <a:pt x="3890962" y="595313"/>
                </a:lnTo>
                <a:lnTo>
                  <a:pt x="3762375" y="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6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D25F249-8F7C-B52D-456A-D8145B038150}"/>
              </a:ext>
            </a:extLst>
          </p:cNvPr>
          <p:cNvSpPr/>
          <p:nvPr/>
        </p:nvSpPr>
        <p:spPr>
          <a:xfrm flipV="1">
            <a:off x="505019" y="2442315"/>
            <a:ext cx="1910521" cy="513294"/>
          </a:xfrm>
          <a:prstGeom prst="parallelogram">
            <a:avLst>
              <a:gd name="adj" fmla="val 14655"/>
            </a:avLst>
          </a:prstGeom>
          <a:noFill/>
          <a:ln w="28575">
            <a:solidFill>
              <a:srgbClr val="0082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66CF4EF-E737-B05D-5FB6-3A87125F1594}"/>
              </a:ext>
            </a:extLst>
          </p:cNvPr>
          <p:cNvSpPr/>
          <p:nvPr/>
        </p:nvSpPr>
        <p:spPr>
          <a:xfrm>
            <a:off x="520260" y="2244436"/>
            <a:ext cx="1718591" cy="125843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E3AB6-BACC-74E4-CA06-716000CB4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0FBF5B-F884-074E-4B10-49A20658962B}"/>
              </a:ext>
            </a:extLst>
          </p:cNvPr>
          <p:cNvSpPr txBox="1">
            <a:spLocks/>
          </p:cNvSpPr>
          <p:nvPr/>
        </p:nvSpPr>
        <p:spPr>
          <a:xfrm>
            <a:off x="593228" y="259262"/>
            <a:ext cx="8372901" cy="4412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What I hope you learn today …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AD8801F-9160-A497-75A4-C6AA13D035DE}"/>
              </a:ext>
            </a:extLst>
          </p:cNvPr>
          <p:cNvSpPr txBox="1">
            <a:spLocks/>
          </p:cNvSpPr>
          <p:nvPr/>
        </p:nvSpPr>
        <p:spPr>
          <a:xfrm>
            <a:off x="593228" y="744041"/>
            <a:ext cx="8372901" cy="416429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E78847-7205-947B-3E65-35A743B0DC5A}"/>
              </a:ext>
            </a:extLst>
          </p:cNvPr>
          <p:cNvSpPr txBox="1">
            <a:spLocks/>
          </p:cNvSpPr>
          <p:nvPr/>
        </p:nvSpPr>
        <p:spPr>
          <a:xfrm>
            <a:off x="771525" y="1241151"/>
            <a:ext cx="3906273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type of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FACILITY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is AWA?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99A65A-D433-3F69-86D6-6BFD79DBEAC4}"/>
              </a:ext>
            </a:extLst>
          </p:cNvPr>
          <p:cNvSpPr txBox="1">
            <a:spLocks/>
          </p:cNvSpPr>
          <p:nvPr/>
        </p:nvSpPr>
        <p:spPr>
          <a:xfrm>
            <a:off x="1640580" y="2008726"/>
            <a:ext cx="508517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What type of </a:t>
            </a:r>
            <a:r>
              <a:rPr lang="en-US" sz="2000" b="1" dirty="0">
                <a:solidFill>
                  <a:srgbClr val="FFFF00"/>
                </a:solidFill>
              </a:rPr>
              <a:t>SCIENCE</a:t>
            </a:r>
            <a:r>
              <a:rPr lang="en-US" sz="2000" dirty="0">
                <a:solidFill>
                  <a:srgbClr val="FFFF00"/>
                </a:solidFill>
              </a:rPr>
              <a:t> do we do at AWA?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B8B18B-0A8F-1A1D-35F2-16D1465830AE}"/>
              </a:ext>
            </a:extLst>
          </p:cNvPr>
          <p:cNvSpPr txBox="1">
            <a:spLocks/>
          </p:cNvSpPr>
          <p:nvPr/>
        </p:nvSpPr>
        <p:spPr>
          <a:xfrm>
            <a:off x="2509640" y="2776301"/>
            <a:ext cx="4646861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CAPABILITIES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does AWA have?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EE2F079-FA89-95D4-B544-B8290AA833B5}"/>
              </a:ext>
            </a:extLst>
          </p:cNvPr>
          <p:cNvSpPr txBox="1">
            <a:spLocks/>
          </p:cNvSpPr>
          <p:nvPr/>
        </p:nvSpPr>
        <p:spPr>
          <a:xfrm>
            <a:off x="3378697" y="3543877"/>
            <a:ext cx="5024715" cy="2827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can you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COLLABORATE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with AWA?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6C12036-1484-3845-84D1-E8157EBACE91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H="1">
            <a:off x="1640580" y="1382550"/>
            <a:ext cx="3037218" cy="767575"/>
          </a:xfrm>
          <a:prstGeom prst="bentConnector5">
            <a:avLst>
              <a:gd name="adj1" fmla="val -7527"/>
              <a:gd name="adj2" fmla="val 50000"/>
              <a:gd name="adj3" fmla="val 107527"/>
            </a:avLst>
          </a:prstGeom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D0E0794-E43C-AAE8-8E56-DA91138BBF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H="1">
            <a:off x="2509640" y="2150125"/>
            <a:ext cx="4216111" cy="767575"/>
          </a:xfrm>
          <a:prstGeom prst="bentConnector5">
            <a:avLst>
              <a:gd name="adj1" fmla="val -5422"/>
              <a:gd name="adj2" fmla="val 50000"/>
              <a:gd name="adj3" fmla="val 105422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A1E9948-8937-8A72-9CBE-23088DAEA9C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H="1">
            <a:off x="3378697" y="2917700"/>
            <a:ext cx="3777804" cy="767576"/>
          </a:xfrm>
          <a:prstGeom prst="bentConnector5">
            <a:avLst>
              <a:gd name="adj1" fmla="val -6051"/>
              <a:gd name="adj2" fmla="val 50000"/>
              <a:gd name="adj3" fmla="val 106051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B030645-5859-A32C-C366-4960FEF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8496"/>
            <a:ext cx="8372901" cy="416429"/>
          </a:xfrm>
        </p:spPr>
        <p:txBody>
          <a:bodyPr/>
          <a:lstStyle/>
          <a:p>
            <a:r>
              <a:rPr lang="en-US" altLang="zh-CN" sz="2400" b="1" cap="all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Argonne Wakefield accelerator</a:t>
            </a:r>
            <a:endParaRPr lang="en-US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DAB48D-8AE9-47F3-722F-B76B0ECE3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478429"/>
            <a:ext cx="8372901" cy="916815"/>
          </a:xfrm>
        </p:spPr>
        <p:txBody>
          <a:bodyPr/>
          <a:lstStyle/>
          <a:p>
            <a:r>
              <a:rPr lang="en-US" dirty="0"/>
              <a:t>AWA SCIENCE </a:t>
            </a:r>
            <a:r>
              <a:rPr lang="en-US" b="0" dirty="0"/>
              <a:t>Developing the Accelerator Science &amp; Technology (AS&amp;T) of electron </a:t>
            </a:r>
            <a:r>
              <a:rPr lang="en-US" b="0" u="sng" dirty="0"/>
              <a:t>beam production</a:t>
            </a:r>
            <a:r>
              <a:rPr lang="en-US" b="0" dirty="0"/>
              <a:t>, </a:t>
            </a:r>
            <a:r>
              <a:rPr lang="en-US" b="0" u="sng" dirty="0"/>
              <a:t>beam manipulation</a:t>
            </a:r>
            <a:r>
              <a:rPr lang="en-US" b="0" dirty="0"/>
              <a:t> and </a:t>
            </a:r>
            <a:r>
              <a:rPr lang="en-US" b="0" u="sng" dirty="0"/>
              <a:t>novel acceleration</a:t>
            </a:r>
            <a:r>
              <a:rPr lang="en-US" b="0" dirty="0"/>
              <a:t> for electron beam-driven </a:t>
            </a:r>
            <a:r>
              <a:rPr lang="en-US" b="0" dirty="0" err="1"/>
              <a:t>wakefield</a:t>
            </a:r>
            <a:r>
              <a:rPr lang="en-US" b="0" dirty="0"/>
              <a:t> acceleration for a future applications.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4A7FD842-C7CF-7F16-1806-74597E26906B}"/>
              </a:ext>
            </a:extLst>
          </p:cNvPr>
          <p:cNvSpPr txBox="1">
            <a:spLocks/>
          </p:cNvSpPr>
          <p:nvPr/>
        </p:nvSpPr>
        <p:spPr>
          <a:xfrm>
            <a:off x="3429024" y="5468323"/>
            <a:ext cx="457200" cy="15240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26F54E1-E031-D048-4E0F-8360BCFDE455}"/>
              </a:ext>
            </a:extLst>
          </p:cNvPr>
          <p:cNvSpPr txBox="1">
            <a:spLocks/>
          </p:cNvSpPr>
          <p:nvPr/>
        </p:nvSpPr>
        <p:spPr>
          <a:xfrm>
            <a:off x="-2108" y="1390798"/>
            <a:ext cx="5802908" cy="900496"/>
          </a:xfrm>
          <a:prstGeom prst="rect">
            <a:avLst/>
          </a:prstGeom>
        </p:spPr>
        <p:txBody>
          <a:bodyPr vert="horz" lIns="342900" tIns="0" rIns="6858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cap="none" dirty="0">
                <a:solidFill>
                  <a:schemeClr val="accent1"/>
                </a:solidFill>
                <a:cs typeface="Arial"/>
              </a:rPr>
              <a:t>enabling</a:t>
            </a:r>
            <a:br>
              <a:rPr lang="en-US" sz="1350" dirty="0">
                <a:cs typeface="Arial"/>
              </a:rPr>
            </a:br>
            <a:r>
              <a:rPr lang="en-US" sz="1350" dirty="0">
                <a:cs typeface="Arial"/>
              </a:rPr>
              <a:t>   GV/</a:t>
            </a:r>
            <a:r>
              <a:rPr lang="en-US" sz="1350" cap="none" dirty="0">
                <a:cs typeface="Arial"/>
              </a:rPr>
              <a:t>m</a:t>
            </a:r>
            <a:r>
              <a:rPr lang="en-US" sz="1350" dirty="0">
                <a:cs typeface="Arial"/>
              </a:rPr>
              <a:t> STRUCTURE WAKEFIELD acceleration (SWFA) </a:t>
            </a:r>
            <a:br>
              <a:rPr lang="en-US" sz="1350" dirty="0">
                <a:cs typeface="Arial"/>
              </a:rPr>
            </a:br>
            <a:r>
              <a:rPr lang="en-US" sz="1350" dirty="0">
                <a:cs typeface="Arial"/>
              </a:rPr>
              <a:t>       </a:t>
            </a:r>
            <a:r>
              <a:rPr lang="en-US" sz="1350" cap="none" dirty="0">
                <a:solidFill>
                  <a:schemeClr val="accent1"/>
                </a:solidFill>
                <a:cs typeface="Arial"/>
              </a:rPr>
              <a:t>to produce</a:t>
            </a:r>
            <a:br>
              <a:rPr lang="en-US" sz="1350" dirty="0">
                <a:solidFill>
                  <a:schemeClr val="accent1"/>
                </a:solidFill>
                <a:cs typeface="Arial"/>
              </a:rPr>
            </a:br>
            <a:r>
              <a:rPr lang="en-US" sz="1350" dirty="0">
                <a:cs typeface="Arial"/>
              </a:rPr>
              <a:t>          bright G</a:t>
            </a:r>
            <a:r>
              <a:rPr lang="en-US" sz="1350" cap="none" dirty="0">
                <a:cs typeface="Arial"/>
              </a:rPr>
              <a:t>e</a:t>
            </a:r>
            <a:r>
              <a:rPr lang="en-US" sz="1350" dirty="0">
                <a:cs typeface="Arial"/>
              </a:rPr>
              <a:t>V-</a:t>
            </a:r>
            <a:r>
              <a:rPr lang="en-US" sz="1350" cap="none" dirty="0">
                <a:cs typeface="Arial"/>
              </a:rPr>
              <a:t>class</a:t>
            </a:r>
            <a:r>
              <a:rPr lang="en-US" sz="1350" dirty="0">
                <a:cs typeface="Arial"/>
              </a:rPr>
              <a:t> electron beams 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9863D-B1B2-82ED-FD54-59AC64A79FDC}"/>
              </a:ext>
            </a:extLst>
          </p:cNvPr>
          <p:cNvGrpSpPr/>
          <p:nvPr/>
        </p:nvGrpSpPr>
        <p:grpSpPr>
          <a:xfrm>
            <a:off x="-2108" y="1650362"/>
            <a:ext cx="9062381" cy="3970361"/>
            <a:chOff x="-8406" y="1650362"/>
            <a:chExt cx="9062381" cy="39703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0A941B-7978-1A62-846E-5ED91DB18C6A}"/>
                </a:ext>
              </a:extLst>
            </p:cNvPr>
            <p:cNvGrpSpPr/>
            <p:nvPr/>
          </p:nvGrpSpPr>
          <p:grpSpPr>
            <a:xfrm>
              <a:off x="4675600" y="2013477"/>
              <a:ext cx="4378375" cy="1629231"/>
              <a:chOff x="4689082" y="-48495"/>
              <a:chExt cx="4378375" cy="162923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5DC454E-5F65-0510-40F1-F947D629E203}"/>
                  </a:ext>
                </a:extLst>
              </p:cNvPr>
              <p:cNvGrpSpPr/>
              <p:nvPr/>
            </p:nvGrpSpPr>
            <p:grpSpPr>
              <a:xfrm>
                <a:off x="4800600" y="-48495"/>
                <a:ext cx="4219231" cy="1521474"/>
                <a:chOff x="1228727" y="1890269"/>
                <a:chExt cx="6696693" cy="2414861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9E7790FF-9EF1-225C-6867-7332591F0D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524230" y="2840655"/>
                  <a:ext cx="1263140" cy="146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">
                  <a:extLst>
                    <a:ext uri="{FF2B5EF4-FFF2-40B4-BE49-F238E27FC236}">
                      <a16:creationId xmlns:a16="http://schemas.microsoft.com/office/drawing/2014/main" id="{2C39EE66-5F36-CD82-DC88-507C92CDFC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805362" y="2840655"/>
                  <a:ext cx="1263140" cy="146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2">
                  <a:extLst>
                    <a:ext uri="{FF2B5EF4-FFF2-40B4-BE49-F238E27FC236}">
                      <a16:creationId xmlns:a16="http://schemas.microsoft.com/office/drawing/2014/main" id="{2213C8AA-6EE3-9F37-BA38-51917400B2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051265" y="2840655"/>
                  <a:ext cx="1263140" cy="146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1395EA79-AE07-5C8D-3AC1-7E8A2B5851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332396" y="2840655"/>
                  <a:ext cx="1263140" cy="1464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Text Box 277">
                  <a:extLst>
                    <a:ext uri="{FF2B5EF4-FFF2-40B4-BE49-F238E27FC236}">
                      <a16:creationId xmlns:a16="http://schemas.microsoft.com/office/drawing/2014/main" id="{980CC612-375B-6EFF-37F8-F06E958F31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96135" y="2852664"/>
                  <a:ext cx="360465" cy="302316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 lIns="68552" tIns="34276" rIns="68552" bIns="34276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788" dirty="0">
                      <a:latin typeface="Calibri" pitchFamily="34" charset="0"/>
                      <a:ea typeface="宋体" charset="-122"/>
                    </a:rPr>
                    <a:t>IP</a:t>
                  </a:r>
                </a:p>
              </p:txBody>
            </p:sp>
            <p:sp>
              <p:nvSpPr>
                <p:cNvPr id="46" name="Line 233">
                  <a:extLst>
                    <a:ext uri="{FF2B5EF4-FFF2-40B4-BE49-F238E27FC236}">
                      <a16:creationId xmlns:a16="http://schemas.microsoft.com/office/drawing/2014/main" id="{8201E743-D797-8C68-08FD-E65A44469C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8989" y="4025132"/>
                  <a:ext cx="365863" cy="0"/>
                </a:xfrm>
                <a:prstGeom prst="line">
                  <a:avLst/>
                </a:prstGeom>
                <a:noFill/>
                <a:ln w="152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788"/>
                </a:p>
              </p:txBody>
            </p:sp>
            <p:sp>
              <p:nvSpPr>
                <p:cNvPr id="47" name="Rectangle 455">
                  <a:extLst>
                    <a:ext uri="{FF2B5EF4-FFF2-40B4-BE49-F238E27FC236}">
                      <a16:creationId xmlns:a16="http://schemas.microsoft.com/office/drawing/2014/main" id="{D0056C0E-AAC1-5924-7479-01454AA29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8423" y="2298298"/>
                  <a:ext cx="98501" cy="2434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48" name="Arc 456">
                  <a:extLst>
                    <a:ext uri="{FF2B5EF4-FFF2-40B4-BE49-F238E27FC236}">
                      <a16:creationId xmlns:a16="http://schemas.microsoft.com/office/drawing/2014/main" id="{AE5BD6B0-58BF-D4EA-8FE8-26CFEE2F5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1228727" y="2736631"/>
                  <a:ext cx="136495" cy="262436"/>
                </a:xfrm>
                <a:custGeom>
                  <a:avLst/>
                  <a:gdLst>
                    <a:gd name="T0" fmla="*/ 0 w 27983"/>
                    <a:gd name="T1" fmla="*/ 34062658 h 43200"/>
                    <a:gd name="T2" fmla="*/ 69426722 w 27983"/>
                    <a:gd name="T3" fmla="*/ 1522670912 h 43200"/>
                    <a:gd name="T4" fmla="*/ 93650480 w 27983"/>
                    <a:gd name="T5" fmla="*/ 762448236 h 43200"/>
                    <a:gd name="T6" fmla="*/ 0 60000 65536"/>
                    <a:gd name="T7" fmla="*/ 0 60000 65536"/>
                    <a:gd name="T8" fmla="*/ 0 60000 65536"/>
                    <a:gd name="T9" fmla="*/ 0 w 27983"/>
                    <a:gd name="T10" fmla="*/ 0 h 43200"/>
                    <a:gd name="T11" fmla="*/ 27983 w 27983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983" h="43200" fill="none" extrusionOk="0">
                      <a:moveTo>
                        <a:pt x="-1" y="964"/>
                      </a:moveTo>
                      <a:cubicBezTo>
                        <a:pt x="2067" y="325"/>
                        <a:pt x="4218" y="-1"/>
                        <a:pt x="6383" y="0"/>
                      </a:cubicBezTo>
                      <a:cubicBezTo>
                        <a:pt x="18312" y="0"/>
                        <a:pt x="27983" y="9670"/>
                        <a:pt x="27983" y="21600"/>
                      </a:cubicBezTo>
                      <a:cubicBezTo>
                        <a:pt x="27983" y="33529"/>
                        <a:pt x="18312" y="43200"/>
                        <a:pt x="6383" y="43200"/>
                      </a:cubicBezTo>
                      <a:cubicBezTo>
                        <a:pt x="5832" y="43200"/>
                        <a:pt x="5281" y="43178"/>
                        <a:pt x="4732" y="43136"/>
                      </a:cubicBezTo>
                    </a:path>
                    <a:path w="27983" h="43200" stroke="0" extrusionOk="0">
                      <a:moveTo>
                        <a:pt x="-1" y="964"/>
                      </a:moveTo>
                      <a:cubicBezTo>
                        <a:pt x="2067" y="325"/>
                        <a:pt x="4218" y="-1"/>
                        <a:pt x="6383" y="0"/>
                      </a:cubicBezTo>
                      <a:cubicBezTo>
                        <a:pt x="18312" y="0"/>
                        <a:pt x="27983" y="9670"/>
                        <a:pt x="27983" y="21600"/>
                      </a:cubicBezTo>
                      <a:cubicBezTo>
                        <a:pt x="27983" y="33529"/>
                        <a:pt x="18312" y="43200"/>
                        <a:pt x="6383" y="43200"/>
                      </a:cubicBezTo>
                      <a:cubicBezTo>
                        <a:pt x="5832" y="43200"/>
                        <a:pt x="5281" y="43178"/>
                        <a:pt x="4732" y="43136"/>
                      </a:cubicBezTo>
                      <a:lnTo>
                        <a:pt x="6383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49" name="Line 457">
                  <a:extLst>
                    <a:ext uri="{FF2B5EF4-FFF2-40B4-BE49-F238E27FC236}">
                      <a16:creationId xmlns:a16="http://schemas.microsoft.com/office/drawing/2014/main" id="{72128991-809A-41E4-DCB7-DAF3F2879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56779" y="2996252"/>
                  <a:ext cx="3120386" cy="14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788"/>
                </a:p>
              </p:txBody>
            </p:sp>
            <p:sp>
              <p:nvSpPr>
                <p:cNvPr id="50" name="Line 458">
                  <a:extLst>
                    <a:ext uri="{FF2B5EF4-FFF2-40B4-BE49-F238E27FC236}">
                      <a16:creationId xmlns:a16="http://schemas.microsoft.com/office/drawing/2014/main" id="{134C1B6B-82CA-E97D-4A7A-5E7A61B610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6224" y="2738037"/>
                  <a:ext cx="3120386" cy="14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US" sz="788"/>
                </a:p>
              </p:txBody>
            </p:sp>
            <p:sp>
              <p:nvSpPr>
                <p:cNvPr id="51" name="Arc 459">
                  <a:extLst>
                    <a:ext uri="{FF2B5EF4-FFF2-40B4-BE49-F238E27FC236}">
                      <a16:creationId xmlns:a16="http://schemas.microsoft.com/office/drawing/2014/main" id="{12B17532-BCEB-5538-DFFA-9F6866C53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454650" y="2545255"/>
                  <a:ext cx="81616" cy="191375"/>
                </a:xfrm>
                <a:custGeom>
                  <a:avLst/>
                  <a:gdLst>
                    <a:gd name="T0" fmla="*/ 0 w 21600"/>
                    <a:gd name="T1" fmla="*/ 0 h 21600"/>
                    <a:gd name="T2" fmla="*/ 114110450 w 21600"/>
                    <a:gd name="T3" fmla="*/ 2147483647 h 21600"/>
                    <a:gd name="T4" fmla="*/ 0 w 21600"/>
                    <a:gd name="T5" fmla="*/ 214748364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52" name="Arc 460">
                  <a:extLst>
                    <a:ext uri="{FF2B5EF4-FFF2-40B4-BE49-F238E27FC236}">
                      <a16:creationId xmlns:a16="http://schemas.microsoft.com/office/drawing/2014/main" id="{F6C74B1B-8861-9933-60E5-B7F17714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331" y="2168136"/>
                  <a:ext cx="156899" cy="125942"/>
                </a:xfrm>
                <a:custGeom>
                  <a:avLst/>
                  <a:gdLst>
                    <a:gd name="T0" fmla="*/ 0 w 21600"/>
                    <a:gd name="T1" fmla="*/ 0 h 21600"/>
                    <a:gd name="T2" fmla="*/ 1558530917 w 21600"/>
                    <a:gd name="T3" fmla="*/ 647006712 h 21600"/>
                    <a:gd name="T4" fmla="*/ 0 w 21600"/>
                    <a:gd name="T5" fmla="*/ 6470067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53" name="Line 584">
                  <a:extLst>
                    <a:ext uri="{FF2B5EF4-FFF2-40B4-BE49-F238E27FC236}">
                      <a16:creationId xmlns:a16="http://schemas.microsoft.com/office/drawing/2014/main" id="{AD279A16-2BBC-5512-59CD-11AC85E8B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113003" y="4025836"/>
                  <a:ext cx="365863" cy="0"/>
                </a:xfrm>
                <a:prstGeom prst="line">
                  <a:avLst/>
                </a:prstGeom>
                <a:noFill/>
                <a:ln w="1524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788"/>
                </a:p>
              </p:txBody>
            </p:sp>
            <p:sp>
              <p:nvSpPr>
                <p:cNvPr id="54" name="Arc 746">
                  <a:extLst>
                    <a:ext uri="{FF2B5EF4-FFF2-40B4-BE49-F238E27FC236}">
                      <a16:creationId xmlns:a16="http://schemas.microsoft.com/office/drawing/2014/main" id="{F3288098-1BF3-CC8A-387D-01BE0DA16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788925" y="2737333"/>
                  <a:ext cx="136495" cy="262436"/>
                </a:xfrm>
                <a:custGeom>
                  <a:avLst/>
                  <a:gdLst>
                    <a:gd name="T0" fmla="*/ 0 w 27983"/>
                    <a:gd name="T1" fmla="*/ 34062545 h 43200"/>
                    <a:gd name="T2" fmla="*/ 69426722 w 27983"/>
                    <a:gd name="T3" fmla="*/ 1522660445 h 43200"/>
                    <a:gd name="T4" fmla="*/ 93650480 w 27983"/>
                    <a:gd name="T5" fmla="*/ 762444317 h 43200"/>
                    <a:gd name="T6" fmla="*/ 0 60000 65536"/>
                    <a:gd name="T7" fmla="*/ 0 60000 65536"/>
                    <a:gd name="T8" fmla="*/ 0 60000 65536"/>
                    <a:gd name="T9" fmla="*/ 0 w 27983"/>
                    <a:gd name="T10" fmla="*/ 0 h 43200"/>
                    <a:gd name="T11" fmla="*/ 27983 w 27983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983" h="43200" fill="none" extrusionOk="0">
                      <a:moveTo>
                        <a:pt x="-1" y="964"/>
                      </a:moveTo>
                      <a:cubicBezTo>
                        <a:pt x="2067" y="325"/>
                        <a:pt x="4218" y="-1"/>
                        <a:pt x="6383" y="0"/>
                      </a:cubicBezTo>
                      <a:cubicBezTo>
                        <a:pt x="18312" y="0"/>
                        <a:pt x="27983" y="9670"/>
                        <a:pt x="27983" y="21600"/>
                      </a:cubicBezTo>
                      <a:cubicBezTo>
                        <a:pt x="27983" y="33529"/>
                        <a:pt x="18312" y="43200"/>
                        <a:pt x="6383" y="43200"/>
                      </a:cubicBezTo>
                      <a:cubicBezTo>
                        <a:pt x="5832" y="43200"/>
                        <a:pt x="5281" y="43178"/>
                        <a:pt x="4732" y="43136"/>
                      </a:cubicBezTo>
                    </a:path>
                    <a:path w="27983" h="43200" stroke="0" extrusionOk="0">
                      <a:moveTo>
                        <a:pt x="-1" y="964"/>
                      </a:moveTo>
                      <a:cubicBezTo>
                        <a:pt x="2067" y="325"/>
                        <a:pt x="4218" y="-1"/>
                        <a:pt x="6383" y="0"/>
                      </a:cubicBezTo>
                      <a:cubicBezTo>
                        <a:pt x="18312" y="0"/>
                        <a:pt x="27983" y="9670"/>
                        <a:pt x="27983" y="21600"/>
                      </a:cubicBezTo>
                      <a:cubicBezTo>
                        <a:pt x="27983" y="33529"/>
                        <a:pt x="18312" y="43200"/>
                        <a:pt x="6383" y="43200"/>
                      </a:cubicBezTo>
                      <a:cubicBezTo>
                        <a:pt x="5832" y="43200"/>
                        <a:pt x="5281" y="43178"/>
                        <a:pt x="4732" y="43136"/>
                      </a:cubicBezTo>
                      <a:lnTo>
                        <a:pt x="6383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55" name="Line 747">
                  <a:extLst>
                    <a:ext uri="{FF2B5EF4-FFF2-40B4-BE49-F238E27FC236}">
                      <a16:creationId xmlns:a16="http://schemas.microsoft.com/office/drawing/2014/main" id="{FD243501-5226-DA6B-9145-1EA8E6FFC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676981" y="2996955"/>
                  <a:ext cx="3120386" cy="14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 sz="788"/>
                </a:p>
              </p:txBody>
            </p:sp>
            <p:sp>
              <p:nvSpPr>
                <p:cNvPr id="56" name="Line 748">
                  <a:extLst>
                    <a:ext uri="{FF2B5EF4-FFF2-40B4-BE49-F238E27FC236}">
                      <a16:creationId xmlns:a16="http://schemas.microsoft.com/office/drawing/2014/main" id="{5FEC185E-6233-09D7-4CB5-19BE027D8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621399" y="2738038"/>
                  <a:ext cx="3186523" cy="211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US" sz="788"/>
                </a:p>
              </p:txBody>
            </p:sp>
            <p:sp>
              <p:nvSpPr>
                <p:cNvPr id="57" name="Arc 749">
                  <a:extLst>
                    <a:ext uri="{FF2B5EF4-FFF2-40B4-BE49-F238E27FC236}">
                      <a16:creationId xmlns:a16="http://schemas.microsoft.com/office/drawing/2014/main" id="{E2538F2D-51DA-FCAA-F730-0C98A49FE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4539080" y="2545960"/>
                  <a:ext cx="81616" cy="191375"/>
                </a:xfrm>
                <a:custGeom>
                  <a:avLst/>
                  <a:gdLst>
                    <a:gd name="T0" fmla="*/ 0 w 21600"/>
                    <a:gd name="T1" fmla="*/ 0 h 21600"/>
                    <a:gd name="T2" fmla="*/ 114110450 w 21600"/>
                    <a:gd name="T3" fmla="*/ 2147483647 h 21600"/>
                    <a:gd name="T4" fmla="*/ 0 w 21600"/>
                    <a:gd name="T5" fmla="*/ 214748364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58" name="Arc 750">
                  <a:extLst>
                    <a:ext uri="{FF2B5EF4-FFF2-40B4-BE49-F238E27FC236}">
                      <a16:creationId xmlns:a16="http://schemas.microsoft.com/office/drawing/2014/main" id="{3F9DF2F5-4CFD-600D-DF05-CB40D560A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34858" y="2168841"/>
                  <a:ext cx="156899" cy="125941"/>
                </a:xfrm>
                <a:custGeom>
                  <a:avLst/>
                  <a:gdLst>
                    <a:gd name="T0" fmla="*/ 0 w 21600"/>
                    <a:gd name="T1" fmla="*/ 0 h 21600"/>
                    <a:gd name="T2" fmla="*/ 1558512879 w 21600"/>
                    <a:gd name="T3" fmla="*/ 646997699 h 21600"/>
                    <a:gd name="T4" fmla="*/ 0 w 21600"/>
                    <a:gd name="T5" fmla="*/ 646997699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788"/>
                </a:p>
              </p:txBody>
            </p:sp>
            <p:sp>
              <p:nvSpPr>
                <p:cNvPr id="59" name="Text Box 752">
                  <a:extLst>
                    <a:ext uri="{FF2B5EF4-FFF2-40B4-BE49-F238E27FC236}">
                      <a16:creationId xmlns:a16="http://schemas.microsoft.com/office/drawing/2014/main" id="{037E0FF8-1852-AAF8-0177-852C85308A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30432" y="1896402"/>
                  <a:ext cx="414061" cy="354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68570" tIns="34285" rIns="68570" bIns="34285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000" dirty="0">
                      <a:latin typeface="Calibri" pitchFamily="34" charset="0"/>
                      <a:ea typeface="宋体" charset="-122"/>
                    </a:rPr>
                    <a:t>e</a:t>
                  </a:r>
                  <a:r>
                    <a:rPr lang="en-US" altLang="zh-CN" sz="1100" baseline="30000" dirty="0">
                      <a:latin typeface="Calibri" pitchFamily="34" charset="0"/>
                      <a:ea typeface="宋体" charset="-122"/>
                    </a:rPr>
                    <a:t>-</a:t>
                  </a:r>
                  <a:r>
                    <a:rPr lang="en-US" altLang="zh-CN" sz="1000" dirty="0">
                      <a:latin typeface="Calibri" pitchFamily="34" charset="0"/>
                      <a:ea typeface="宋体" charset="-122"/>
                    </a:rPr>
                    <a:t> </a:t>
                  </a:r>
                </a:p>
              </p:txBody>
            </p:sp>
            <p:sp>
              <p:nvSpPr>
                <p:cNvPr id="60" name="Text Box 753">
                  <a:extLst>
                    <a:ext uri="{FF2B5EF4-FFF2-40B4-BE49-F238E27FC236}">
                      <a16:creationId xmlns:a16="http://schemas.microsoft.com/office/drawing/2014/main" id="{7AA2732E-252C-8904-54C3-58FCB806C5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34544" y="1890269"/>
                  <a:ext cx="399600" cy="3785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68570" tIns="34285" rIns="68570" bIns="34285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000" dirty="0">
                      <a:latin typeface="Calibri" pitchFamily="34" charset="0"/>
                      <a:ea typeface="宋体" charset="-122"/>
                    </a:rPr>
                    <a:t>e</a:t>
                  </a:r>
                  <a:r>
                    <a:rPr lang="en-US" altLang="zh-CN" sz="1100" baseline="30000" dirty="0">
                      <a:latin typeface="Calibri" pitchFamily="34" charset="0"/>
                      <a:ea typeface="宋体" charset="-122"/>
                    </a:rPr>
                    <a:t>+</a:t>
                  </a:r>
                  <a:endParaRPr lang="en-US" altLang="zh-CN" sz="1000" dirty="0">
                    <a:latin typeface="Calibri" pitchFamily="34" charset="0"/>
                    <a:ea typeface="宋体" charset="-122"/>
                  </a:endParaRPr>
                </a:p>
              </p:txBody>
            </p:sp>
            <p:sp>
              <p:nvSpPr>
                <p:cNvPr id="61" name="Text Box 806">
                  <a:extLst>
                    <a:ext uri="{FF2B5EF4-FFF2-40B4-BE49-F238E27FC236}">
                      <a16:creationId xmlns:a16="http://schemas.microsoft.com/office/drawing/2014/main" id="{597F6F62-56A4-EEE1-8E8D-72798C551C5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9370" y="3251608"/>
                  <a:ext cx="702067" cy="3663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900" dirty="0">
                      <a:latin typeface="Calibri" pitchFamily="34" charset="0"/>
                      <a:ea typeface="宋体" charset="-122"/>
                    </a:rPr>
                    <a:t>3TeV</a:t>
                  </a: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14F73D2-B5BA-5B68-9279-112C3B8A903F}"/>
                  </a:ext>
                </a:extLst>
              </p:cNvPr>
              <p:cNvSpPr/>
              <p:nvPr/>
            </p:nvSpPr>
            <p:spPr>
              <a:xfrm>
                <a:off x="4745693" y="0"/>
                <a:ext cx="4321764" cy="1580736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26976B1-6598-D996-24E6-B60DF00F9904}"/>
                  </a:ext>
                </a:extLst>
              </p:cNvPr>
              <p:cNvSpPr/>
              <p:nvPr/>
            </p:nvSpPr>
            <p:spPr>
              <a:xfrm>
                <a:off x="4689082" y="21557"/>
                <a:ext cx="210147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accent6"/>
                    </a:solidFill>
                    <a:cs typeface="Times New Roman" pitchFamily="18" charset="0"/>
                  </a:rPr>
                  <a:t>SWFA 3 </a:t>
                </a:r>
                <a:r>
                  <a:rPr lang="en-US" sz="1200" b="1" dirty="0" err="1">
                    <a:solidFill>
                      <a:schemeClr val="accent6"/>
                    </a:solidFill>
                    <a:cs typeface="Times New Roman" pitchFamily="18" charset="0"/>
                  </a:rPr>
                  <a:t>TeV</a:t>
                </a:r>
                <a:r>
                  <a:rPr lang="en-US" sz="1200" b="1" dirty="0">
                    <a:solidFill>
                      <a:schemeClr val="accent6"/>
                    </a:solidFill>
                    <a:cs typeface="Times New Roman" pitchFamily="18" charset="0"/>
                  </a:rPr>
                  <a:t> linear collider </a:t>
                </a:r>
                <a:endParaRPr lang="en-US" sz="12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0" name="Freeform 43">
                <a:extLst>
                  <a:ext uri="{FF2B5EF4-FFF2-40B4-BE49-F238E27FC236}">
                    <a16:creationId xmlns:a16="http://schemas.microsoft.com/office/drawing/2014/main" id="{CF6840F0-743F-547B-D786-8A160D8FE5A5}"/>
                  </a:ext>
                </a:extLst>
              </p:cNvPr>
              <p:cNvSpPr/>
              <p:nvPr/>
            </p:nvSpPr>
            <p:spPr>
              <a:xfrm>
                <a:off x="4749767" y="0"/>
                <a:ext cx="1973021" cy="278295"/>
              </a:xfrm>
              <a:custGeom>
                <a:avLst/>
                <a:gdLst>
                  <a:gd name="connsiteX0" fmla="*/ 0 w 2107095"/>
                  <a:gd name="connsiteY0" fmla="*/ 0 h 278295"/>
                  <a:gd name="connsiteX1" fmla="*/ 0 w 2107095"/>
                  <a:gd name="connsiteY1" fmla="*/ 278295 h 278295"/>
                  <a:gd name="connsiteX2" fmla="*/ 2107095 w 2107095"/>
                  <a:gd name="connsiteY2" fmla="*/ 278295 h 278295"/>
                  <a:gd name="connsiteX3" fmla="*/ 2107095 w 2107095"/>
                  <a:gd name="connsiteY3" fmla="*/ 0 h 27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7095" h="278295">
                    <a:moveTo>
                      <a:pt x="0" y="0"/>
                    </a:moveTo>
                    <a:lnTo>
                      <a:pt x="0" y="278295"/>
                    </a:lnTo>
                    <a:lnTo>
                      <a:pt x="2107095" y="278295"/>
                    </a:lnTo>
                    <a:lnTo>
                      <a:pt x="2107095" y="0"/>
                    </a:lnTo>
                  </a:path>
                </a:pathLst>
              </a:custGeom>
              <a:noFill/>
              <a:ln w="285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1A022F-CDE7-A184-E405-D8B8DC11DCCD}"/>
                </a:ext>
              </a:extLst>
            </p:cNvPr>
            <p:cNvGrpSpPr/>
            <p:nvPr/>
          </p:nvGrpSpPr>
          <p:grpSpPr>
            <a:xfrm>
              <a:off x="4043153" y="4079560"/>
              <a:ext cx="3726014" cy="1541163"/>
              <a:chOff x="4380716" y="1334276"/>
              <a:chExt cx="3726014" cy="1541163"/>
            </a:xfrm>
          </p:grpSpPr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E5E74F93-D87F-5DA7-B59D-349F0C87AB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7397" y="1344616"/>
                <a:ext cx="3719333" cy="153082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3FF2D6AE-0CC3-3D9F-50F5-88470C90EB7A}"/>
                  </a:ext>
                </a:extLst>
              </p:cNvPr>
              <p:cNvSpPr/>
              <p:nvPr/>
            </p:nvSpPr>
            <p:spPr>
              <a:xfrm>
                <a:off x="4381098" y="1334276"/>
                <a:ext cx="1010761" cy="278295"/>
              </a:xfrm>
              <a:custGeom>
                <a:avLst/>
                <a:gdLst>
                  <a:gd name="connsiteX0" fmla="*/ 0 w 2107095"/>
                  <a:gd name="connsiteY0" fmla="*/ 0 h 278295"/>
                  <a:gd name="connsiteX1" fmla="*/ 0 w 2107095"/>
                  <a:gd name="connsiteY1" fmla="*/ 278295 h 278295"/>
                  <a:gd name="connsiteX2" fmla="*/ 2107095 w 2107095"/>
                  <a:gd name="connsiteY2" fmla="*/ 278295 h 278295"/>
                  <a:gd name="connsiteX3" fmla="*/ 2107095 w 2107095"/>
                  <a:gd name="connsiteY3" fmla="*/ 0 h 27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7095" h="278295">
                    <a:moveTo>
                      <a:pt x="0" y="0"/>
                    </a:moveTo>
                    <a:lnTo>
                      <a:pt x="0" y="278295"/>
                    </a:lnTo>
                    <a:lnTo>
                      <a:pt x="2107095" y="278295"/>
                    </a:lnTo>
                    <a:lnTo>
                      <a:pt x="2107095" y="0"/>
                    </a:lnTo>
                  </a:path>
                </a:pathLst>
              </a:custGeom>
              <a:noFill/>
              <a:ln w="28575">
                <a:solidFill>
                  <a:srgbClr val="47484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A6F46FA-931F-F5F4-5B26-32E8215531E6}"/>
                  </a:ext>
                </a:extLst>
              </p:cNvPr>
              <p:cNvSpPr/>
              <p:nvPr/>
            </p:nvSpPr>
            <p:spPr>
              <a:xfrm>
                <a:off x="4380716" y="1345059"/>
                <a:ext cx="105365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47484A"/>
                    </a:solidFill>
                    <a:cs typeface="Times New Roman" pitchFamily="18" charset="0"/>
                  </a:rPr>
                  <a:t>SWFA XFEL</a:t>
                </a:r>
                <a:endParaRPr lang="en-US" sz="1200" b="1" dirty="0">
                  <a:solidFill>
                    <a:srgbClr val="47484A"/>
                  </a:solidFill>
                </a:endParaRPr>
              </a:p>
            </p:txBody>
          </p:sp>
        </p:grpSp>
        <p:sp>
          <p:nvSpPr>
            <p:cNvPr id="25" name="Content Placeholder 1">
              <a:extLst>
                <a:ext uri="{FF2B5EF4-FFF2-40B4-BE49-F238E27FC236}">
                  <a16:creationId xmlns:a16="http://schemas.microsoft.com/office/drawing/2014/main" id="{BB2A8AAB-5E20-B03F-6976-D7CD3E046E26}"/>
                </a:ext>
              </a:extLst>
            </p:cNvPr>
            <p:cNvSpPr txBox="1">
              <a:spLocks/>
            </p:cNvSpPr>
            <p:nvPr/>
          </p:nvSpPr>
          <p:spPr>
            <a:xfrm>
              <a:off x="360213" y="2611807"/>
              <a:ext cx="3304066" cy="2793286"/>
            </a:xfrm>
            <a:prstGeom prst="rect">
              <a:avLst/>
            </a:prstGeom>
          </p:spPr>
          <p:txBody>
            <a:bodyPr vert="horz" lIns="0" tIns="0" rIns="0" bIns="45720" rtlCol="0" anchor="t">
              <a:noAutofit/>
            </a:bodyPr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/>
              <a:r>
                <a:rPr lang="en-US" sz="1400" b="1" dirty="0"/>
                <a:t>Long-term</a:t>
              </a:r>
            </a:p>
            <a:p>
              <a:pPr lvl="1"/>
              <a:r>
                <a:rPr lang="en-US" sz="1400" dirty="0"/>
                <a:t>Multi-</a:t>
              </a:r>
              <a:r>
                <a:rPr lang="en-US" sz="1400" dirty="0" err="1"/>
                <a:t>TeV</a:t>
              </a:r>
              <a:r>
                <a:rPr lang="en-US" sz="1400" dirty="0"/>
                <a:t> </a:t>
              </a:r>
              <a:r>
                <a:rPr lang="en-US" sz="1400" dirty="0" err="1"/>
                <a:t>e+e</a:t>
              </a:r>
              <a:r>
                <a:rPr lang="en-US" sz="1400" dirty="0"/>
                <a:t>- linear collider </a:t>
              </a:r>
            </a:p>
            <a:p>
              <a:pPr lvl="1" indent="-236220"/>
              <a:r>
                <a:rPr lang="en-US" sz="1400" dirty="0" err="1"/>
                <a:t>Higg’s</a:t>
              </a:r>
              <a:r>
                <a:rPr lang="en-US" sz="1400" dirty="0"/>
                <a:t> Factory</a:t>
              </a:r>
              <a:endParaRPr lang="en-US" sz="1400" dirty="0">
                <a:cs typeface="Arial"/>
              </a:endParaRPr>
            </a:p>
            <a:p>
              <a:pPr marL="228600"/>
              <a:r>
                <a:rPr lang="en-US" sz="1400" b="1" dirty="0"/>
                <a:t>Mid-term</a:t>
              </a:r>
            </a:p>
            <a:p>
              <a:pPr lvl="1"/>
              <a:r>
                <a:rPr lang="en-US" sz="1400" dirty="0"/>
                <a:t>XFEL light sources</a:t>
              </a:r>
            </a:p>
            <a:p>
              <a:pPr lvl="1"/>
              <a:r>
                <a:rPr lang="en-US" sz="1400" dirty="0"/>
                <a:t>Inverse Compton sources</a:t>
              </a:r>
            </a:p>
            <a:p>
              <a:pPr marL="228600"/>
              <a:r>
                <a:rPr lang="en-US" sz="1400" b="1" dirty="0"/>
                <a:t>Near-term</a:t>
              </a:r>
            </a:p>
            <a:p>
              <a:pPr lvl="1" indent="-236220"/>
              <a:r>
                <a:rPr lang="en-US" sz="1400" dirty="0"/>
                <a:t>Compact accelerators for societal applications</a:t>
              </a:r>
            </a:p>
            <a:p>
              <a:pPr lvl="2" indent="-236220"/>
              <a:r>
                <a:rPr lang="en-US" sz="1400" dirty="0"/>
                <a:t>Industrial</a:t>
              </a:r>
            </a:p>
            <a:p>
              <a:pPr lvl="2" indent="-236220"/>
              <a:r>
                <a:rPr lang="en-US" sz="1400" dirty="0"/>
                <a:t>Security</a:t>
              </a:r>
            </a:p>
            <a:p>
              <a:pPr lvl="2" indent="-236220"/>
              <a:r>
                <a:rPr lang="en-US" sz="1400" dirty="0"/>
                <a:t>Medical applications</a:t>
              </a:r>
              <a:endParaRPr lang="en-US" sz="1600" dirty="0">
                <a:cs typeface="Arial"/>
              </a:endParaRPr>
            </a:p>
          </p:txBody>
        </p:sp>
        <p:sp>
          <p:nvSpPr>
            <p:cNvPr id="26" name="Right Arrow 2">
              <a:extLst>
                <a:ext uri="{FF2B5EF4-FFF2-40B4-BE49-F238E27FC236}">
                  <a16:creationId xmlns:a16="http://schemas.microsoft.com/office/drawing/2014/main" id="{B9A543A9-739E-97EC-E960-A28B252FCA66}"/>
                </a:ext>
              </a:extLst>
            </p:cNvPr>
            <p:cNvSpPr/>
            <p:nvPr/>
          </p:nvSpPr>
          <p:spPr>
            <a:xfrm>
              <a:off x="3325535" y="2816214"/>
              <a:ext cx="1083000" cy="231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35">
              <a:extLst>
                <a:ext uri="{FF2B5EF4-FFF2-40B4-BE49-F238E27FC236}">
                  <a16:creationId xmlns:a16="http://schemas.microsoft.com/office/drawing/2014/main" id="{CD4D7ED5-9854-FB3F-DC4F-79EAA4AD3262}"/>
                </a:ext>
              </a:extLst>
            </p:cNvPr>
            <p:cNvSpPr/>
            <p:nvPr/>
          </p:nvSpPr>
          <p:spPr>
            <a:xfrm rot="1195619">
              <a:off x="3007242" y="3867104"/>
              <a:ext cx="1011028" cy="231537"/>
            </a:xfrm>
            <a:prstGeom prst="rightArrow">
              <a:avLst/>
            </a:prstGeom>
            <a:solidFill>
              <a:srgbClr val="4748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734348E-ABC4-F356-D9CD-A646132DC796}"/>
                </a:ext>
              </a:extLst>
            </p:cNvPr>
            <p:cNvCxnSpPr/>
            <p:nvPr/>
          </p:nvCxnSpPr>
          <p:spPr>
            <a:xfrm>
              <a:off x="4732211" y="1968135"/>
              <a:ext cx="4321764" cy="0"/>
            </a:xfrm>
            <a:prstGeom prst="straightConnector1">
              <a:avLst/>
            </a:prstGeom>
            <a:ln w="28575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1408AE-0F89-5344-5BAF-A055E219D33F}"/>
                </a:ext>
              </a:extLst>
            </p:cNvPr>
            <p:cNvCxnSpPr>
              <a:cxnSpLocks/>
            </p:cNvCxnSpPr>
            <p:nvPr/>
          </p:nvCxnSpPr>
          <p:spPr>
            <a:xfrm>
              <a:off x="4018982" y="3962543"/>
              <a:ext cx="3750185" cy="0"/>
            </a:xfrm>
            <a:prstGeom prst="straightConnector1">
              <a:avLst/>
            </a:prstGeom>
            <a:ln w="28575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7518AA-D892-3164-5DAB-847D103DD2C5}"/>
                </a:ext>
              </a:extLst>
            </p:cNvPr>
            <p:cNvSpPr txBox="1"/>
            <p:nvPr/>
          </p:nvSpPr>
          <p:spPr>
            <a:xfrm>
              <a:off x="6468813" y="1650362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18 km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D98035-D9AF-E025-0711-0C89D8A996E3}"/>
                </a:ext>
              </a:extLst>
            </p:cNvPr>
            <p:cNvSpPr txBox="1"/>
            <p:nvPr/>
          </p:nvSpPr>
          <p:spPr>
            <a:xfrm>
              <a:off x="5499639" y="363356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0.2 km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CB7D3C91-1DAD-F9E1-1836-E888CACD9D5D}"/>
                </a:ext>
              </a:extLst>
            </p:cNvPr>
            <p:cNvSpPr txBox="1">
              <a:spLocks/>
            </p:cNvSpPr>
            <p:nvPr/>
          </p:nvSpPr>
          <p:spPr>
            <a:xfrm>
              <a:off x="-8406" y="2362946"/>
              <a:ext cx="3304066" cy="271275"/>
            </a:xfrm>
            <a:prstGeom prst="rect">
              <a:avLst/>
            </a:prstGeom>
          </p:spPr>
          <p:txBody>
            <a:bodyPr vert="horz" lIns="342900" tIns="0" rIns="68580" bIns="0" rtlCol="0" anchor="ctr">
              <a:noAutofit/>
            </a:bodyPr>
            <a:lstStyle>
              <a:lvl1pPr algn="l" defTabSz="457200" rtl="0" eaLnBrk="1" latinLnBrk="0" hangingPunct="1">
                <a:lnSpc>
                  <a:spcPct val="95000"/>
                </a:lnSpc>
                <a:spcBef>
                  <a:spcPct val="0"/>
                </a:spcBef>
                <a:buNone/>
                <a:defRPr sz="2800" b="1" i="0" kern="1200" cap="all" baseline="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350" cap="none" dirty="0">
                  <a:solidFill>
                    <a:schemeClr val="accent1"/>
                  </a:solidFill>
                  <a:cs typeface="Arial"/>
                </a:rPr>
                <a:t>future 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1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A162621-FE30-45AE-8B17-CB7CCB1D2141}"/>
              </a:ext>
            </a:extLst>
          </p:cNvPr>
          <p:cNvSpPr/>
          <p:nvPr/>
        </p:nvSpPr>
        <p:spPr>
          <a:xfrm rot="19029260">
            <a:off x="1447757" y="2981486"/>
            <a:ext cx="5889147" cy="62857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Roadmap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BFD4E-B476-8534-11F4-148E625BB8B7}"/>
              </a:ext>
            </a:extLst>
          </p:cNvPr>
          <p:cNvGrpSpPr/>
          <p:nvPr/>
        </p:nvGrpSpPr>
        <p:grpSpPr>
          <a:xfrm>
            <a:off x="3443600" y="1982631"/>
            <a:ext cx="4908918" cy="3136100"/>
            <a:chOff x="3443600" y="1982631"/>
            <a:chExt cx="4908918" cy="31361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775745-0E46-4DDF-9E2B-CACD72CB8F94}"/>
                </a:ext>
              </a:extLst>
            </p:cNvPr>
            <p:cNvSpPr txBox="1"/>
            <p:nvPr/>
          </p:nvSpPr>
          <p:spPr>
            <a:xfrm>
              <a:off x="3443600" y="4472400"/>
              <a:ext cx="18288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High power MW – THz sources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201DFF-5F6B-4CE5-9143-D919A1DD079C}"/>
                </a:ext>
              </a:extLst>
            </p:cNvPr>
            <p:cNvSpPr txBox="1"/>
            <p:nvPr/>
          </p:nvSpPr>
          <p:spPr>
            <a:xfrm>
              <a:off x="4263018" y="3662349"/>
              <a:ext cx="2605955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Cost effective, ultracompact structures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ADA7B2-3EEC-4D1A-9FBB-9CA03C23F97F}"/>
                </a:ext>
              </a:extLst>
            </p:cNvPr>
            <p:cNvSpPr txBox="1"/>
            <p:nvPr/>
          </p:nvSpPr>
          <p:spPr>
            <a:xfrm>
              <a:off x="5235673" y="2857501"/>
              <a:ext cx="2681607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Advanced beam manipulation techniques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99F15-8DA5-4E9F-BE4F-A95CE9BB004C}"/>
                </a:ext>
              </a:extLst>
            </p:cNvPr>
            <p:cNvSpPr txBox="1"/>
            <p:nvPr/>
          </p:nvSpPr>
          <p:spPr>
            <a:xfrm>
              <a:off x="6189237" y="1982631"/>
              <a:ext cx="2163281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Compact light source</a:t>
              </a:r>
            </a:p>
          </p:txBody>
        </p:sp>
      </p:grp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DF56294-BAFA-448F-B980-8A186A8A57B5}"/>
              </a:ext>
            </a:extLst>
          </p:cNvPr>
          <p:cNvSpPr/>
          <p:nvPr/>
        </p:nvSpPr>
        <p:spPr>
          <a:xfrm>
            <a:off x="6492240" y="525780"/>
            <a:ext cx="960120" cy="868680"/>
          </a:xfrm>
          <a:prstGeom prst="star5">
            <a:avLst/>
          </a:prstGeom>
          <a:solidFill>
            <a:srgbClr val="FF0000"/>
          </a:solidFill>
          <a:ln>
            <a:solidFill>
              <a:srgbClr val="CC33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31E49-7BE6-E51D-417E-3E715764458E}"/>
              </a:ext>
            </a:extLst>
          </p:cNvPr>
          <p:cNvSpPr txBox="1"/>
          <p:nvPr/>
        </p:nvSpPr>
        <p:spPr>
          <a:xfrm rot="18999121">
            <a:off x="252717" y="1883800"/>
            <a:ext cx="3494266" cy="461665"/>
          </a:xfrm>
          <a:prstGeom prst="rect">
            <a:avLst/>
          </a:prstGeom>
          <a:solidFill>
            <a:srgbClr val="0060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TeV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e+e</a:t>
            </a:r>
            <a:r>
              <a:rPr lang="en-US" sz="2400" dirty="0">
                <a:solidFill>
                  <a:srgbClr val="FFFF00"/>
                </a:solidFill>
              </a:rPr>
              <a:t>- linear collider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1ECE3-F387-EB1E-364E-E82D67C2AE49}"/>
              </a:ext>
            </a:extLst>
          </p:cNvPr>
          <p:cNvSpPr txBox="1"/>
          <p:nvPr/>
        </p:nvSpPr>
        <p:spPr>
          <a:xfrm rot="18999121">
            <a:off x="6274561" y="4185137"/>
            <a:ext cx="2874155" cy="461665"/>
          </a:xfrm>
          <a:prstGeom prst="rect">
            <a:avLst/>
          </a:prstGeom>
          <a:solidFill>
            <a:srgbClr val="7AB8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XFEL Light Source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B030645-5859-A32C-C366-4960FEF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35679"/>
            <a:ext cx="8052008" cy="412268"/>
          </a:xfrm>
        </p:spPr>
        <p:txBody>
          <a:bodyPr/>
          <a:lstStyle/>
          <a:p>
            <a:r>
              <a:rPr lang="en-US" altLang="zh-CN" sz="2400" b="1" cap="all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Argonne Wakefield accelerator</a:t>
            </a:r>
            <a:endParaRPr lang="en-US" sz="24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127113-3B0C-843F-4E25-746BE83108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3" y="482806"/>
            <a:ext cx="8052008" cy="416429"/>
          </a:xfrm>
        </p:spPr>
        <p:txBody>
          <a:bodyPr/>
          <a:lstStyle/>
          <a:p>
            <a:r>
              <a:rPr lang="en-US" b="1" dirty="0"/>
              <a:t>AWA SCIENCE: long term and midterm targets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FA7FC-0504-7906-48B4-A165A4659E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A07D7F-C557-0F24-BB9B-F04D2C8C0467}"/>
              </a:ext>
            </a:extLst>
          </p:cNvPr>
          <p:cNvGrpSpPr/>
          <p:nvPr/>
        </p:nvGrpSpPr>
        <p:grpSpPr>
          <a:xfrm>
            <a:off x="428625" y="1064341"/>
            <a:ext cx="5347958" cy="3968685"/>
            <a:chOff x="428625" y="1064341"/>
            <a:chExt cx="5347958" cy="39686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533544-D53F-4F52-A393-88219BB5459A}"/>
                </a:ext>
              </a:extLst>
            </p:cNvPr>
            <p:cNvSpPr txBox="1"/>
            <p:nvPr/>
          </p:nvSpPr>
          <p:spPr>
            <a:xfrm>
              <a:off x="428625" y="4375368"/>
              <a:ext cx="18288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GW power RF</a:t>
              </a:r>
            </a:p>
            <a:p>
              <a:r>
                <a:rPr lang="en-US" dirty="0"/>
                <a:t>– GHz sources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B66017-CEC2-4904-BCAC-202931883F6D}"/>
                </a:ext>
              </a:extLst>
            </p:cNvPr>
            <p:cNvSpPr txBox="1"/>
            <p:nvPr/>
          </p:nvSpPr>
          <p:spPr>
            <a:xfrm>
              <a:off x="1234440" y="3540312"/>
              <a:ext cx="18288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GV/m level of gradient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13BAD-793E-4DE8-9962-10756E4BABBB}"/>
                </a:ext>
              </a:extLst>
            </p:cNvPr>
            <p:cNvSpPr txBox="1"/>
            <p:nvPr/>
          </p:nvSpPr>
          <p:spPr>
            <a:xfrm>
              <a:off x="2139315" y="2728548"/>
              <a:ext cx="18288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50% of RF-beam efficiency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985355-C7D2-4E16-8733-3EA7931B6737}"/>
                </a:ext>
              </a:extLst>
            </p:cNvPr>
            <p:cNvSpPr txBox="1"/>
            <p:nvPr/>
          </p:nvSpPr>
          <p:spPr>
            <a:xfrm>
              <a:off x="3053715" y="1893492"/>
              <a:ext cx="18288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0.5 GeV demonstrator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9B1DE8-0227-4CF6-A9BA-73AADDDCE06E}"/>
                </a:ext>
              </a:extLst>
            </p:cNvPr>
            <p:cNvSpPr txBox="1"/>
            <p:nvPr/>
          </p:nvSpPr>
          <p:spPr>
            <a:xfrm>
              <a:off x="3853543" y="1064341"/>
              <a:ext cx="192304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10GeV stepping-stone facility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613C5A-F3DB-20D8-10CB-089DAE2B9E90}"/>
                </a:ext>
              </a:extLst>
            </p:cNvPr>
            <p:cNvSpPr txBox="1"/>
            <p:nvPr/>
          </p:nvSpPr>
          <p:spPr>
            <a:xfrm>
              <a:off x="432143" y="4386695"/>
              <a:ext cx="1828800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GW power RF</a:t>
              </a:r>
            </a:p>
            <a:p>
              <a:r>
                <a:rPr lang="en-US" dirty="0"/>
                <a:t>– GHz 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5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2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34808</TotalTime>
  <Words>2541</Words>
  <Application>Microsoft Office PowerPoint</Application>
  <PresentationFormat>On-screen Show (16:10)</PresentationFormat>
  <Paragraphs>546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Regular</vt:lpstr>
      <vt:lpstr>ArialNarrow-Italic</vt:lpstr>
      <vt:lpstr>Calibri</vt:lpstr>
      <vt:lpstr>Comic Sans MS</vt:lpstr>
      <vt:lpstr>Roboto</vt:lpstr>
      <vt:lpstr>Times New Roman</vt:lpstr>
      <vt:lpstr>Wingdings</vt:lpstr>
      <vt:lpstr>1_presentation_16x9</vt:lpstr>
      <vt:lpstr>2_presentation_16x9</vt:lpstr>
      <vt:lpstr>The Argonne Wakefield Accelerator Beam Test Facility  for Novel Accelerator Research</vt:lpstr>
      <vt:lpstr>PowerPoint Presentation</vt:lpstr>
      <vt:lpstr>PowerPoint Presentation</vt:lpstr>
      <vt:lpstr>Awa is a USA beam test facility</vt:lpstr>
      <vt:lpstr>USA beam test facilities</vt:lpstr>
      <vt:lpstr>the Awa Facility</vt:lpstr>
      <vt:lpstr>PowerPoint Presentation</vt:lpstr>
      <vt:lpstr>The Argonne Wakefield accelerator</vt:lpstr>
      <vt:lpstr>The Argonne Wakefield accelerator</vt:lpstr>
      <vt:lpstr>The Argonne Wakefield accelerator</vt:lpstr>
      <vt:lpstr>The Argonne Wakefield accelerator</vt:lpstr>
      <vt:lpstr>Novel accelerator research</vt:lpstr>
      <vt:lpstr>Novel accelerator research</vt:lpstr>
      <vt:lpstr>Novel accelerator research</vt:lpstr>
      <vt:lpstr>Accelerator and beam physics</vt:lpstr>
      <vt:lpstr>Accelerator and beam physics</vt:lpstr>
      <vt:lpstr>Accelerator and beam physics</vt:lpstr>
      <vt:lpstr>PowerPoint Presentation</vt:lpstr>
      <vt:lpstr>PowerPoint Presentation</vt:lpstr>
      <vt:lpstr>PowerPoint Presentation</vt:lpstr>
      <vt:lpstr>the Awa Facility</vt:lpstr>
      <vt:lpstr>PowerPoint Presentation</vt:lpstr>
      <vt:lpstr> AWA capabilities: continuous improvements</vt:lpstr>
      <vt:lpstr>PowerPoint Presentation</vt:lpstr>
      <vt:lpstr>the awa facility: uses a collaborator model</vt:lpstr>
      <vt:lpstr>PowerPoint Presentation</vt:lpstr>
      <vt:lpstr>PowerPoint Presentation</vt:lpstr>
      <vt:lpstr>The AWA facility: summary</vt:lpstr>
      <vt:lpstr>PowerPoint Presentation</vt:lpstr>
      <vt:lpstr>PowerPoint Presentation</vt:lpstr>
      <vt:lpstr>ABP-AAC symbiosis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Power, John</cp:lastModifiedBy>
  <cp:revision>2011</cp:revision>
  <cp:lastPrinted>2022-11-02T20:16:45Z</cp:lastPrinted>
  <dcterms:created xsi:type="dcterms:W3CDTF">2018-05-02T14:57:07Z</dcterms:created>
  <dcterms:modified xsi:type="dcterms:W3CDTF">2022-11-07T12:20:55Z</dcterms:modified>
</cp:coreProperties>
</file>