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9" r:id="rId2"/>
  </p:sldIdLst>
  <p:sldSz cx="42062400" cy="32918400"/>
  <p:notesSz cx="8640763" cy="6953250"/>
  <p:embeddedFontLst>
    <p:embeddedFont>
      <p:font typeface="Cambria Math" panose="02040503050406030204" pitchFamily="18" charset="0"/>
      <p:regular r:id="rId4"/>
    </p:embeddedFont>
    <p:embeddedFont>
      <p:font typeface="Palatino Linotype" panose="02040502050505030304" pitchFamily="18" charset="0"/>
      <p:regular r:id="rId5"/>
      <p:bold r:id="rId6"/>
      <p:italic r:id="rId7"/>
      <p:boldItalic r:id="rId8"/>
    </p:embeddedFont>
    <p:embeddedFont>
      <p:font typeface="Source Sans Pro" panose="020B0503030403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9">
          <p15:clr>
            <a:srgbClr val="A4A3A4"/>
          </p15:clr>
        </p15:guide>
        <p15:guide id="2" pos="13824">
          <p15:clr>
            <a:srgbClr val="A4A3A4"/>
          </p15:clr>
        </p15:guide>
        <p15:guide id="3" pos="132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4577"/>
  </p:normalViewPr>
  <p:slideViewPr>
    <p:cSldViewPr snapToGrid="0">
      <p:cViewPr>
        <p:scale>
          <a:sx n="36" d="100"/>
          <a:sy n="36" d="100"/>
        </p:scale>
        <p:origin x="576" y="144"/>
      </p:cViewPr>
      <p:guideLst>
        <p:guide orient="horz" pos="10369"/>
        <p:guide pos="13824"/>
        <p:guide pos="13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heklogantha/Desktop/Research/HC%20Work/Herriott%20Cell%20Calculator%20v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Herriott Cell Traversed</a:t>
            </a:r>
            <a:r>
              <a:rPr lang="en-US" sz="2800" baseline="0" dirty="0"/>
              <a:t> Beam Properties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beam waist (m)</c:v>
          </c:tx>
          <c:spPr>
            <a:ln w="19050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xVal>
            <c:numRef>
              <c:f>Plots!$A$2:$A$124</c:f>
              <c:numCache>
                <c:formatCode>General</c:formatCode>
                <c:ptCount val="123"/>
                <c:pt idx="0">
                  <c:v>9.9999999999999995E-8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0.60000000000000009</c:v>
                </c:pt>
                <c:pt idx="7">
                  <c:v>0.70000000000000007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3.5000000000000004</c:v>
                </c:pt>
                <c:pt idx="36">
                  <c:v>3.6000000000000005</c:v>
                </c:pt>
                <c:pt idx="37">
                  <c:v>3.7000000000000006</c:v>
                </c:pt>
                <c:pt idx="38">
                  <c:v>3.8000000000000007</c:v>
                </c:pt>
                <c:pt idx="39">
                  <c:v>3.9000000000000008</c:v>
                </c:pt>
                <c:pt idx="40">
                  <c:v>4.0000000000000009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4.3999999999999995</c:v>
                </c:pt>
                <c:pt idx="45">
                  <c:v>4.4999999999999991</c:v>
                </c:pt>
                <c:pt idx="46">
                  <c:v>4.5999999999999988</c:v>
                </c:pt>
                <c:pt idx="47">
                  <c:v>4.6999999999999984</c:v>
                </c:pt>
                <c:pt idx="48">
                  <c:v>4.799999999999998</c:v>
                </c:pt>
                <c:pt idx="49">
                  <c:v>4.8999999999999977</c:v>
                </c:pt>
                <c:pt idx="50">
                  <c:v>4.9999999999999973</c:v>
                </c:pt>
                <c:pt idx="51">
                  <c:v>5.099999999999997</c:v>
                </c:pt>
                <c:pt idx="52">
                  <c:v>5.1999999999999966</c:v>
                </c:pt>
                <c:pt idx="53">
                  <c:v>5.2999999999999963</c:v>
                </c:pt>
                <c:pt idx="54">
                  <c:v>5.3999999999999959</c:v>
                </c:pt>
                <c:pt idx="55">
                  <c:v>5.4999999999999956</c:v>
                </c:pt>
                <c:pt idx="56">
                  <c:v>5.5999999999999952</c:v>
                </c:pt>
                <c:pt idx="57">
                  <c:v>5.6999999999999948</c:v>
                </c:pt>
                <c:pt idx="58">
                  <c:v>5.7999999999999945</c:v>
                </c:pt>
                <c:pt idx="59">
                  <c:v>5.8999999999999941</c:v>
                </c:pt>
                <c:pt idx="60">
                  <c:v>5.9999999999999938</c:v>
                </c:pt>
                <c:pt idx="61">
                  <c:v>6.0999999999999934</c:v>
                </c:pt>
                <c:pt idx="62">
                  <c:v>6.1999999999999931</c:v>
                </c:pt>
                <c:pt idx="63">
                  <c:v>6.2999999999999927</c:v>
                </c:pt>
                <c:pt idx="64">
                  <c:v>6.3999999999999924</c:v>
                </c:pt>
                <c:pt idx="65">
                  <c:v>6.499999999999992</c:v>
                </c:pt>
                <c:pt idx="66">
                  <c:v>6.5999999999999917</c:v>
                </c:pt>
                <c:pt idx="67">
                  <c:v>6.6999999999999913</c:v>
                </c:pt>
                <c:pt idx="68">
                  <c:v>6.7999999999999909</c:v>
                </c:pt>
                <c:pt idx="69">
                  <c:v>6.8999999999999906</c:v>
                </c:pt>
                <c:pt idx="70">
                  <c:v>6.9999999999999902</c:v>
                </c:pt>
                <c:pt idx="71">
                  <c:v>7.0999999999999899</c:v>
                </c:pt>
                <c:pt idx="72">
                  <c:v>7.1999999999999895</c:v>
                </c:pt>
                <c:pt idx="73">
                  <c:v>7.2999999999999892</c:v>
                </c:pt>
                <c:pt idx="74">
                  <c:v>7.3999999999999888</c:v>
                </c:pt>
                <c:pt idx="75">
                  <c:v>7.4999999999999885</c:v>
                </c:pt>
                <c:pt idx="76">
                  <c:v>7.5999999999999881</c:v>
                </c:pt>
                <c:pt idx="77">
                  <c:v>7.6999999999999877</c:v>
                </c:pt>
                <c:pt idx="78">
                  <c:v>7.7999999999999874</c:v>
                </c:pt>
                <c:pt idx="79">
                  <c:v>7.899999999999987</c:v>
                </c:pt>
                <c:pt idx="80">
                  <c:v>7.9999999999999867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  <c:pt idx="101">
                  <c:v>10.09999999999998</c:v>
                </c:pt>
                <c:pt idx="102">
                  <c:v>10.19999999999998</c:v>
                </c:pt>
                <c:pt idx="103">
                  <c:v>10.299999999999979</c:v>
                </c:pt>
                <c:pt idx="104">
                  <c:v>10.399999999999979</c:v>
                </c:pt>
                <c:pt idx="105">
                  <c:v>10.499999999999979</c:v>
                </c:pt>
                <c:pt idx="106">
                  <c:v>10.599999999999978</c:v>
                </c:pt>
                <c:pt idx="107">
                  <c:v>10.699999999999978</c:v>
                </c:pt>
                <c:pt idx="108">
                  <c:v>10.799999999999978</c:v>
                </c:pt>
                <c:pt idx="109">
                  <c:v>10.899999999999977</c:v>
                </c:pt>
                <c:pt idx="110">
                  <c:v>10.999999999999977</c:v>
                </c:pt>
                <c:pt idx="111">
                  <c:v>11.099999999999977</c:v>
                </c:pt>
                <c:pt idx="112">
                  <c:v>11.199999999999976</c:v>
                </c:pt>
                <c:pt idx="113">
                  <c:v>11.299999999999976</c:v>
                </c:pt>
                <c:pt idx="114">
                  <c:v>11.399999999999975</c:v>
                </c:pt>
                <c:pt idx="115">
                  <c:v>11.499999999999975</c:v>
                </c:pt>
                <c:pt idx="116">
                  <c:v>11.599999999999975</c:v>
                </c:pt>
                <c:pt idx="117">
                  <c:v>11.699999999999974</c:v>
                </c:pt>
                <c:pt idx="118">
                  <c:v>11.799999999999974</c:v>
                </c:pt>
                <c:pt idx="119">
                  <c:v>11.899999999999974</c:v>
                </c:pt>
                <c:pt idx="120">
                  <c:v>11.999999999999973</c:v>
                </c:pt>
                <c:pt idx="121">
                  <c:v>12.099999999999973</c:v>
                </c:pt>
                <c:pt idx="122">
                  <c:v>12.199999999999973</c:v>
                </c:pt>
              </c:numCache>
            </c:numRef>
          </c:xVal>
          <c:yVal>
            <c:numRef>
              <c:f>Plots!$B$2:$B$124</c:f>
              <c:numCache>
                <c:formatCode>0.000E+00</c:formatCode>
                <c:ptCount val="123"/>
                <c:pt idx="0">
                  <c:v>3.7000000000001127E-4</c:v>
                </c:pt>
                <c:pt idx="1">
                  <c:v>3.8115453922320204E-4</c:v>
                </c:pt>
                <c:pt idx="2">
                  <c:v>4.1281363539340303E-4</c:v>
                </c:pt>
                <c:pt idx="3">
                  <c:v>4.6076994735855589E-4</c:v>
                </c:pt>
                <c:pt idx="4">
                  <c:v>5.205384935206205E-4</c:v>
                </c:pt>
                <c:pt idx="5">
                  <c:v>5.8853142151498643E-4</c:v>
                </c:pt>
                <c:pt idx="6">
                  <c:v>5.1902005373421676E-4</c:v>
                </c:pt>
                <c:pt idx="7">
                  <c:v>4.578117799176491E-4</c:v>
                </c:pt>
                <c:pt idx="8">
                  <c:v>4.0865469906724641E-4</c:v>
                </c:pt>
                <c:pt idx="9">
                  <c:v>3.7630164481888308E-4</c:v>
                </c:pt>
                <c:pt idx="10">
                  <c:v>3.6524569854048998E-4</c:v>
                </c:pt>
                <c:pt idx="11">
                  <c:v>3.7736340614392293E-4</c:v>
                </c:pt>
                <c:pt idx="12">
                  <c:v>4.1060819265576669E-4</c:v>
                </c:pt>
                <c:pt idx="13">
                  <c:v>4.604261754514033E-4</c:v>
                </c:pt>
                <c:pt idx="14">
                  <c:v>5.2209449890882492E-4</c:v>
                </c:pt>
                <c:pt idx="15">
                  <c:v>5.9192085292392486E-4</c:v>
                </c:pt>
                <c:pt idx="16">
                  <c:v>5.2330547412947738E-4</c:v>
                </c:pt>
                <c:pt idx="17">
                  <c:v>4.6278670755569353E-4</c:v>
                </c:pt>
                <c:pt idx="18">
                  <c:v>4.1393121220230974E-4</c:v>
                </c:pt>
                <c:pt idx="19">
                  <c:v>3.8124946490320448E-4</c:v>
                </c:pt>
                <c:pt idx="20">
                  <c:v>3.6906348349756516E-4</c:v>
                </c:pt>
                <c:pt idx="21">
                  <c:v>3.7935359431855533E-4</c:v>
                </c:pt>
                <c:pt idx="22">
                  <c:v>4.1043274540675782E-4</c:v>
                </c:pt>
                <c:pt idx="23">
                  <c:v>4.5808898894267427E-4</c:v>
                </c:pt>
                <c:pt idx="24">
                  <c:v>5.1776500401976466E-4</c:v>
                </c:pt>
                <c:pt idx="25">
                  <c:v>5.8579883176165879E-4</c:v>
                </c:pt>
                <c:pt idx="26">
                  <c:v>5.1737629881707227E-4</c:v>
                </c:pt>
                <c:pt idx="27">
                  <c:v>4.5733205780130499E-4</c:v>
                </c:pt>
                <c:pt idx="28">
                  <c:v>4.0936951625480624E-4</c:v>
                </c:pt>
                <c:pt idx="29">
                  <c:v>3.7811453795828413E-4</c:v>
                </c:pt>
                <c:pt idx="30">
                  <c:v>3.6785081218194222E-4</c:v>
                </c:pt>
                <c:pt idx="31">
                  <c:v>3.8028180269533967E-4</c:v>
                </c:pt>
                <c:pt idx="32">
                  <c:v>4.1336508334680999E-4</c:v>
                </c:pt>
                <c:pt idx="33">
                  <c:v>4.6269163384505619E-4</c:v>
                </c:pt>
                <c:pt idx="34">
                  <c:v>5.2369152863197593E-4</c:v>
                </c:pt>
                <c:pt idx="35">
                  <c:v>5.9277187814738507E-4</c:v>
                </c:pt>
                <c:pt idx="36">
                  <c:v>5.2346939622574106E-4</c:v>
                </c:pt>
                <c:pt idx="37">
                  <c:v>4.6225855768466966E-4</c:v>
                </c:pt>
                <c:pt idx="38">
                  <c:v>4.1275512792173245E-4</c:v>
                </c:pt>
                <c:pt idx="39">
                  <c:v>3.7956774521008291E-4</c:v>
                </c:pt>
                <c:pt idx="40">
                  <c:v>3.6714793597030187E-4</c:v>
                </c:pt>
                <c:pt idx="41">
                  <c:v>3.7755078688283178E-4</c:v>
                </c:pt>
                <c:pt idx="42">
                  <c:v>4.0903868101885407E-4</c:v>
                </c:pt>
                <c:pt idx="43">
                  <c:v>4.5727644217546145E-4</c:v>
                </c:pt>
                <c:pt idx="44">
                  <c:v>5.1760206981121891E-4</c:v>
                </c:pt>
                <c:pt idx="45">
                  <c:v>5.8629610000602477E-4</c:v>
                </c:pt>
                <c:pt idx="46">
                  <c:v>5.1839603707312166E-4</c:v>
                </c:pt>
                <c:pt idx="47">
                  <c:v>4.5882268025753287E-4</c:v>
                </c:pt>
                <c:pt idx="48">
                  <c:v>4.1121103934481433E-4</c:v>
                </c:pt>
                <c:pt idx="49">
                  <c:v>3.8008321738025369E-4</c:v>
                </c:pt>
                <c:pt idx="50">
                  <c:v>3.6962744985181344E-4</c:v>
                </c:pt>
                <c:pt idx="51">
                  <c:v>3.8154700566054927E-4</c:v>
                </c:pt>
                <c:pt idx="52">
                  <c:v>4.1391333593864064E-4</c:v>
                </c:pt>
                <c:pt idx="53">
                  <c:v>4.6245307664878187E-4</c:v>
                </c:pt>
                <c:pt idx="54">
                  <c:v>5.2267955080597924E-4</c:v>
                </c:pt>
                <c:pt idx="55">
                  <c:v>5.9103083155982912E-4</c:v>
                </c:pt>
                <c:pt idx="56">
                  <c:v>5.2147930874706311E-4</c:v>
                </c:pt>
                <c:pt idx="57">
                  <c:v>4.6011372844360541E-4</c:v>
                </c:pt>
                <c:pt idx="58">
                  <c:v>4.1062070674429687E-4</c:v>
                </c:pt>
                <c:pt idx="59">
                  <c:v>3.7769674947773233E-4</c:v>
                </c:pt>
                <c:pt idx="60">
                  <c:v>3.6584293402887146E-4</c:v>
                </c:pt>
                <c:pt idx="61">
                  <c:v>3.7705174478526237E-4</c:v>
                </c:pt>
                <c:pt idx="62">
                  <c:v>4.0943342824727608E-4</c:v>
                </c:pt>
                <c:pt idx="63">
                  <c:v>4.5852392973646784E-4</c:v>
                </c:pt>
                <c:pt idx="64">
                  <c:v>5.1960889539111885E-4</c:v>
                </c:pt>
                <c:pt idx="65">
                  <c:v>5.8896804858339549E-4</c:v>
                </c:pt>
                <c:pt idx="66">
                  <c:v>5.209939677481045E-4</c:v>
                </c:pt>
                <c:pt idx="67">
                  <c:v>4.6122258000045826E-4</c:v>
                </c:pt>
                <c:pt idx="68">
                  <c:v>4.132287790912309E-4</c:v>
                </c:pt>
                <c:pt idx="69">
                  <c:v>3.8148391988492101E-4</c:v>
                </c:pt>
                <c:pt idx="70">
                  <c:v>3.7019203136600017E-4</c:v>
                </c:pt>
                <c:pt idx="71">
                  <c:v>3.8117515755567248E-4</c:v>
                </c:pt>
                <c:pt idx="72">
                  <c:v>4.1265853084951879E-4</c:v>
                </c:pt>
                <c:pt idx="73">
                  <c:v>4.6045610770491469E-4</c:v>
                </c:pt>
                <c:pt idx="74">
                  <c:v>5.2008921624777202E-4</c:v>
                </c:pt>
                <c:pt idx="75">
                  <c:v>5.8796765241488351E-4</c:v>
                </c:pt>
                <c:pt idx="76">
                  <c:v>5.1878941140156209E-4</c:v>
                </c:pt>
                <c:pt idx="77">
                  <c:v>4.579240257481881E-4</c:v>
                </c:pt>
                <c:pt idx="78">
                  <c:v>4.0909881472746002E-4</c:v>
                </c:pt>
                <c:pt idx="79">
                  <c:v>3.7702086672270109E-4</c:v>
                </c:pt>
                <c:pt idx="80">
                  <c:v>3.661189623007776E-4</c:v>
                </c:pt>
                <c:pt idx="81">
                  <c:v>3.7822866370358302E-4</c:v>
                </c:pt>
                <c:pt idx="82">
                  <c:v>4.1132252116403217E-4</c:v>
                </c:pt>
                <c:pt idx="83">
                  <c:v>4.6090235155118314E-4</c:v>
                </c:pt>
                <c:pt idx="84">
                  <c:v>5.2229417553044052E-4</c:v>
                </c:pt>
                <c:pt idx="85">
                  <c:v>5.9183350766881448E-4</c:v>
                </c:pt>
                <c:pt idx="86">
                  <c:v>5.2324864907617728E-4</c:v>
                </c:pt>
                <c:pt idx="87">
                  <c:v>4.6276293167214977E-4</c:v>
                </c:pt>
                <c:pt idx="88">
                  <c:v>4.1394208207048484E-4</c:v>
                </c:pt>
                <c:pt idx="89">
                  <c:v>3.8129345378222853E-4</c:v>
                </c:pt>
                <c:pt idx="90">
                  <c:v>3.6913342126499495E-4</c:v>
                </c:pt>
                <c:pt idx="91">
                  <c:v>3.7943695352681076E-4</c:v>
                </c:pt>
                <c:pt idx="92">
                  <c:v>4.1051608362876666E-4</c:v>
                </c:pt>
                <c:pt idx="93">
                  <c:v>4.5816224456340926E-4</c:v>
                </c:pt>
                <c:pt idx="94">
                  <c:v>5.1782232858206144E-4</c:v>
                </c:pt>
                <c:pt idx="95">
                  <c:v>5.8583736635878995E-4</c:v>
                </c:pt>
                <c:pt idx="96">
                  <c:v>5.173853682482357E-4</c:v>
                </c:pt>
                <c:pt idx="97">
                  <c:v>4.5731133978058422E-4</c:v>
                </c:pt>
                <c:pt idx="98">
                  <c:v>4.0932083561169444E-4</c:v>
                </c:pt>
                <c:pt idx="99">
                  <c:v>3.7804401092887268E-4</c:v>
                </c:pt>
                <c:pt idx="100">
                  <c:v>3.6777009760435348E-4</c:v>
                </c:pt>
                <c:pt idx="101">
                  <c:v>3.8020554696641785E-4</c:v>
                </c:pt>
                <c:pt idx="102">
                  <c:v>4.1330559390787653E-4</c:v>
                </c:pt>
                <c:pt idx="103">
                  <c:v>4.6265604148918631E-4</c:v>
                </c:pt>
                <c:pt idx="104">
                  <c:v>5.2368268470203935E-4</c:v>
                </c:pt>
                <c:pt idx="105">
                  <c:v>5.9279029896449893E-4</c:v>
                </c:pt>
                <c:pt idx="106">
                  <c:v>5.2351000635824936E-4</c:v>
                </c:pt>
                <c:pt idx="107">
                  <c:v>4.6231938145846989E-4</c:v>
                </c:pt>
                <c:pt idx="108">
                  <c:v>4.12831430115492E-4</c:v>
                </c:pt>
                <c:pt idx="109">
                  <c:v>3.796504503018494E-4</c:v>
                </c:pt>
                <c:pt idx="110">
                  <c:v>3.6722368475048718E-4</c:v>
                </c:pt>
                <c:pt idx="111">
                  <c:v>3.7760574727245142E-4</c:v>
                </c:pt>
                <c:pt idx="112">
                  <c:v>4.090636400473421E-4</c:v>
                </c:pt>
                <c:pt idx="113">
                  <c:v>4.572681033578765E-4</c:v>
                </c:pt>
                <c:pt idx="114">
                  <c:v>5.1756088587949771E-4</c:v>
                </c:pt>
                <c:pt idx="115">
                  <c:v>5.8622394896521031E-4</c:v>
                </c:pt>
                <c:pt idx="116">
                  <c:v>5.1831289978958881E-4</c:v>
                </c:pt>
                <c:pt idx="117">
                  <c:v>4.5873261954230694E-4</c:v>
                </c:pt>
                <c:pt idx="118">
                  <c:v>4.11121126642659E-4</c:v>
                </c:pt>
                <c:pt idx="119">
                  <c:v>3.800041522242082E-4</c:v>
                </c:pt>
                <c:pt idx="120">
                  <c:v>3.6957183474836935E-4</c:v>
                </c:pt>
                <c:pt idx="121">
                  <c:v>3.8152475249561454E-4</c:v>
                </c:pt>
                <c:pt idx="122">
                  <c:v>4.1392818566791435E-4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D6E-A347-BA99-C4A500F323EB}"/>
            </c:ext>
          </c:extLst>
        </c:ser>
        <c:ser>
          <c:idx val="1"/>
          <c:order val="1"/>
          <c:tx>
            <c:v>1/focal length (m)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Plots!$A$2:$A$124</c:f>
              <c:numCache>
                <c:formatCode>General</c:formatCode>
                <c:ptCount val="123"/>
                <c:pt idx="0">
                  <c:v>9.9999999999999995E-8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0.60000000000000009</c:v>
                </c:pt>
                <c:pt idx="7">
                  <c:v>0.70000000000000007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3.5000000000000004</c:v>
                </c:pt>
                <c:pt idx="36">
                  <c:v>3.6000000000000005</c:v>
                </c:pt>
                <c:pt idx="37">
                  <c:v>3.7000000000000006</c:v>
                </c:pt>
                <c:pt idx="38">
                  <c:v>3.8000000000000007</c:v>
                </c:pt>
                <c:pt idx="39">
                  <c:v>3.9000000000000008</c:v>
                </c:pt>
                <c:pt idx="40">
                  <c:v>4.0000000000000009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4.3999999999999995</c:v>
                </c:pt>
                <c:pt idx="45">
                  <c:v>4.4999999999999991</c:v>
                </c:pt>
                <c:pt idx="46">
                  <c:v>4.5999999999999988</c:v>
                </c:pt>
                <c:pt idx="47">
                  <c:v>4.6999999999999984</c:v>
                </c:pt>
                <c:pt idx="48">
                  <c:v>4.799999999999998</c:v>
                </c:pt>
                <c:pt idx="49">
                  <c:v>4.8999999999999977</c:v>
                </c:pt>
                <c:pt idx="50">
                  <c:v>4.9999999999999973</c:v>
                </c:pt>
                <c:pt idx="51">
                  <c:v>5.099999999999997</c:v>
                </c:pt>
                <c:pt idx="52">
                  <c:v>5.1999999999999966</c:v>
                </c:pt>
                <c:pt idx="53">
                  <c:v>5.2999999999999963</c:v>
                </c:pt>
                <c:pt idx="54">
                  <c:v>5.3999999999999959</c:v>
                </c:pt>
                <c:pt idx="55">
                  <c:v>5.4999999999999956</c:v>
                </c:pt>
                <c:pt idx="56">
                  <c:v>5.5999999999999952</c:v>
                </c:pt>
                <c:pt idx="57">
                  <c:v>5.6999999999999948</c:v>
                </c:pt>
                <c:pt idx="58">
                  <c:v>5.7999999999999945</c:v>
                </c:pt>
                <c:pt idx="59">
                  <c:v>5.8999999999999941</c:v>
                </c:pt>
                <c:pt idx="60">
                  <c:v>5.9999999999999938</c:v>
                </c:pt>
                <c:pt idx="61">
                  <c:v>6.0999999999999934</c:v>
                </c:pt>
                <c:pt idx="62">
                  <c:v>6.1999999999999931</c:v>
                </c:pt>
                <c:pt idx="63">
                  <c:v>6.2999999999999927</c:v>
                </c:pt>
                <c:pt idx="64">
                  <c:v>6.3999999999999924</c:v>
                </c:pt>
                <c:pt idx="65">
                  <c:v>6.499999999999992</c:v>
                </c:pt>
                <c:pt idx="66">
                  <c:v>6.5999999999999917</c:v>
                </c:pt>
                <c:pt idx="67">
                  <c:v>6.6999999999999913</c:v>
                </c:pt>
                <c:pt idx="68">
                  <c:v>6.7999999999999909</c:v>
                </c:pt>
                <c:pt idx="69">
                  <c:v>6.8999999999999906</c:v>
                </c:pt>
                <c:pt idx="70">
                  <c:v>6.9999999999999902</c:v>
                </c:pt>
                <c:pt idx="71">
                  <c:v>7.0999999999999899</c:v>
                </c:pt>
                <c:pt idx="72">
                  <c:v>7.1999999999999895</c:v>
                </c:pt>
                <c:pt idx="73">
                  <c:v>7.2999999999999892</c:v>
                </c:pt>
                <c:pt idx="74">
                  <c:v>7.3999999999999888</c:v>
                </c:pt>
                <c:pt idx="75">
                  <c:v>7.4999999999999885</c:v>
                </c:pt>
                <c:pt idx="76">
                  <c:v>7.5999999999999881</c:v>
                </c:pt>
                <c:pt idx="77">
                  <c:v>7.6999999999999877</c:v>
                </c:pt>
                <c:pt idx="78">
                  <c:v>7.7999999999999874</c:v>
                </c:pt>
                <c:pt idx="79">
                  <c:v>7.899999999999987</c:v>
                </c:pt>
                <c:pt idx="80">
                  <c:v>7.9999999999999867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  <c:pt idx="101">
                  <c:v>10.09999999999998</c:v>
                </c:pt>
                <c:pt idx="102">
                  <c:v>10.19999999999998</c:v>
                </c:pt>
                <c:pt idx="103">
                  <c:v>10.299999999999979</c:v>
                </c:pt>
                <c:pt idx="104">
                  <c:v>10.399999999999979</c:v>
                </c:pt>
                <c:pt idx="105">
                  <c:v>10.499999999999979</c:v>
                </c:pt>
                <c:pt idx="106">
                  <c:v>10.599999999999978</c:v>
                </c:pt>
                <c:pt idx="107">
                  <c:v>10.699999999999978</c:v>
                </c:pt>
                <c:pt idx="108">
                  <c:v>10.799999999999978</c:v>
                </c:pt>
                <c:pt idx="109">
                  <c:v>10.899999999999977</c:v>
                </c:pt>
                <c:pt idx="110">
                  <c:v>10.999999999999977</c:v>
                </c:pt>
                <c:pt idx="111">
                  <c:v>11.099999999999977</c:v>
                </c:pt>
                <c:pt idx="112">
                  <c:v>11.199999999999976</c:v>
                </c:pt>
                <c:pt idx="113">
                  <c:v>11.299999999999976</c:v>
                </c:pt>
                <c:pt idx="114">
                  <c:v>11.399999999999975</c:v>
                </c:pt>
                <c:pt idx="115">
                  <c:v>11.499999999999975</c:v>
                </c:pt>
                <c:pt idx="116">
                  <c:v>11.599999999999975</c:v>
                </c:pt>
                <c:pt idx="117">
                  <c:v>11.699999999999974</c:v>
                </c:pt>
                <c:pt idx="118">
                  <c:v>11.799999999999974</c:v>
                </c:pt>
                <c:pt idx="119">
                  <c:v>11.899999999999974</c:v>
                </c:pt>
                <c:pt idx="120">
                  <c:v>11.999999999999973</c:v>
                </c:pt>
                <c:pt idx="121">
                  <c:v>12.099999999999973</c:v>
                </c:pt>
                <c:pt idx="122">
                  <c:v>12.199999999999973</c:v>
                </c:pt>
              </c:numCache>
            </c:numRef>
          </c:xVal>
          <c:yVal>
            <c:numRef>
              <c:f>Plots!$C$2:$C$124</c:f>
              <c:numCache>
                <c:formatCode>0.00E+00</c:formatCode>
                <c:ptCount val="1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2.444987775061125E-4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2.444987775061125E-4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2.444987775061125E-4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2.444987775061125E-4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2.444987775061125E-4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2.444987775061125E-4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2.444987775061125E-4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2.444987775061125E-4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2.444987775061125E-4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2.444987775061125E-4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2.444987775061125E-4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2.444987775061125E-4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D6E-A347-BA99-C4A500F32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8038543"/>
        <c:axId val="570445024"/>
      </c:scatterChart>
      <c:valAx>
        <c:axId val="1128038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Distance Beam</a:t>
                </a:r>
                <a:r>
                  <a:rPr lang="en-US" sz="2000" baseline="0"/>
                  <a:t> Traversed (m)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445024"/>
        <c:crosses val="autoZero"/>
        <c:crossBetween val="midCat"/>
      </c:valAx>
      <c:valAx>
        <c:axId val="57044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Beam</a:t>
                </a:r>
                <a:r>
                  <a:rPr lang="en-US" sz="2000" baseline="0"/>
                  <a:t> Properties (m)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0385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744913" cy="3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75" tIns="43725" rIns="87475" bIns="437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894263" y="0"/>
            <a:ext cx="3744912" cy="3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75" tIns="43725" rIns="87475" bIns="437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54300" y="520700"/>
            <a:ext cx="3332163" cy="2606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63600" y="3303588"/>
            <a:ext cx="6913563" cy="312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75" tIns="43725" rIns="87475" bIns="43725" anchor="t" anchorCtr="0">
            <a:noAutofit/>
          </a:bodyPr>
          <a:lstStyle>
            <a:lvl1pPr marL="457200" marR="0" lvl="0" indent="-228600" algn="l" rtl="0">
              <a:spcBef>
                <a:spcPts val="54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4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4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4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4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04000"/>
            <a:ext cx="3744913" cy="3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75" tIns="43725" rIns="87475" bIns="437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894263" y="6604000"/>
            <a:ext cx="3744912" cy="3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75" tIns="43725" rIns="87475" bIns="43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dd2ced6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54300" y="520700"/>
            <a:ext cx="3332163" cy="2606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Google Shape;86;g15dd2ced628_0_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63600" y="3303588"/>
                <a:ext cx="6913500" cy="3129000"/>
              </a:xfrm>
              <a:prstGeom prst="rect">
                <a:avLst/>
              </a:prstGeom>
            </p:spPr>
            <p:txBody>
              <a:bodyPr spcFirstLastPara="1" wrap="square" lIns="87475" tIns="43725" rIns="87475" bIns="43725" anchor="t" anchorCtr="0">
                <a:no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1F497B"/>
                    </a:solidFill>
                    <a:latin typeface=""/>
                  </a:rPr>
                  <a:t>Herriott Cell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1F497B"/>
                    </a:solidFill>
                    <a:latin typeface=""/>
                  </a:rPr>
                  <a:t>Compact setup for long cavity length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1F497B"/>
                    </a:solidFill>
                    <a:latin typeface=""/>
                  </a:rPr>
                  <a:t>Insensitive to mirror misalignment </a:t>
                </a:r>
              </a:p>
              <a:p>
                <a:pPr marL="28575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1F497B"/>
                    </a:solidFill>
                    <a:latin typeface=""/>
                  </a:rPr>
                  <a:t>No beam diffraction effects</a:t>
                </a:r>
              </a:p>
              <a:p>
                <a:pPr>
                  <a:spcBef>
                    <a:spcPts val="600"/>
                  </a:spcBef>
                </a:pPr>
                <a:endParaRPr lang="en-US" sz="1000" dirty="0">
                  <a:solidFill>
                    <a:srgbClr val="1F497B"/>
                  </a:solidFill>
                  <a:latin typeface=""/>
                </a:endParaRPr>
              </a:p>
              <a:p>
                <a:pPr>
                  <a:spcBef>
                    <a:spcPts val="600"/>
                  </a:spcBef>
                </a:pPr>
                <a:endParaRPr lang="en-US" sz="1000" dirty="0">
                  <a:solidFill>
                    <a:srgbClr val="1F497B"/>
                  </a:solidFill>
                  <a:latin typeface=""/>
                </a:endParaRPr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sz="10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especially compressed pulse quality</a:t>
                </a:r>
              </a:p>
              <a:p>
                <a:pPr>
                  <a:spcBef>
                    <a:spcPts val="600"/>
                  </a:spcBef>
                </a:pPr>
                <a:endParaRPr lang="en-US" sz="1000" dirty="0">
                  <a:solidFill>
                    <a:srgbClr val="1F497B"/>
                  </a:solidFill>
                  <a:latin typeface=""/>
                </a:endParaRPr>
              </a:p>
              <a:p>
                <a:pPr marL="0" lvl="0" indent="0" algn="l" rtl="0">
                  <a:spcBef>
                    <a:spcPts val="540"/>
                  </a:spcBef>
                  <a:spcAft>
                    <a:spcPts val="0"/>
                  </a:spcAft>
                  <a:buNone/>
                </a:pPr>
                <a:endParaRPr lang="en-US" sz="1000" dirty="0"/>
              </a:p>
              <a:p>
                <a:pPr marL="0" lvl="0" indent="0" algn="l" rtl="0">
                  <a:spcBef>
                    <a:spcPts val="540"/>
                  </a:spcBef>
                  <a:spcAft>
                    <a:spcPts val="0"/>
                  </a:spcAft>
                  <a:buNone/>
                </a:pPr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radius of curvature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Rayleigh range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path length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beam waist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wavelength</a:t>
                </a:r>
              </a:p>
              <a:p>
                <a:pPr marL="0" lvl="0" indent="0" algn="l" rtl="0">
                  <a:spcBef>
                    <a:spcPts val="540"/>
                  </a:spcBef>
                  <a:spcAft>
                    <a:spcPts val="0"/>
                  </a:spcAft>
                  <a:buNone/>
                </a:pPr>
                <a:endParaRPr lang="en-US" sz="1000" dirty="0"/>
              </a:p>
              <a:p>
                <a:pPr marL="0" lvl="0" indent="0" algn="l" rtl="0">
                  <a:spcBef>
                    <a:spcPts val="540"/>
                  </a:spcBef>
                  <a:spcAft>
                    <a:spcPts val="0"/>
                  </a:spcAft>
                  <a:buNone/>
                </a:pPr>
                <a:endParaRPr lang="en-US" sz="1000" dirty="0"/>
              </a:p>
              <a:p>
                <a:pPr marL="457200" marR="0" lvl="0" indent="-4572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effectLst/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Feedback control includes:</a:t>
                </a:r>
              </a:p>
              <a:p>
                <a:pPr lvl="8"/>
                <a:r>
                  <a:rPr lang="en-US" sz="3200" dirty="0">
                    <a:solidFill>
                      <a:schemeClr val="tx1"/>
                    </a:solidFill>
                    <a:effectLst/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 	– thermal drifts </a:t>
                </a:r>
              </a:p>
              <a:p>
                <a:pPr lvl="8"/>
                <a:r>
                  <a:rPr lang="en-US" sz="3200" dirty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	–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multi-GHz stretched-pulse 	    programming</a:t>
                </a:r>
              </a:p>
              <a:p>
                <a:pPr marL="0" lvl="0" indent="0" algn="l" rtl="0">
                  <a:spcBef>
                    <a:spcPts val="540"/>
                  </a:spcBef>
                  <a:spcAft>
                    <a:spcPts val="0"/>
                  </a:spcAft>
                  <a:buNone/>
                </a:pPr>
                <a:endParaRPr sz="1000" dirty="0"/>
              </a:p>
            </p:txBody>
          </p:sp>
        </mc:Choice>
        <mc:Fallback xmlns="">
          <p:sp>
            <p:nvSpPr>
              <p:cNvPr id="86" name="Google Shape;86;g15dd2ced628_0_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63600" y="3303588"/>
                <a:ext cx="6913500" cy="3129000"/>
              </a:xfrm>
              <a:prstGeom prst="rect">
                <a:avLst/>
              </a:prstGeom>
            </p:spPr>
            <p:txBody>
              <a:bodyPr spcFirstLastPara="1" wrap="square" lIns="87475" tIns="43725" rIns="87475" bIns="43725" anchor="t" anchorCtr="0">
                <a:no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000" dirty="0" err="1">
                    <a:solidFill>
                      <a:srgbClr val="1F497B"/>
                    </a:solidFill>
                    <a:latin typeface=""/>
                  </a:rPr>
                  <a:t>Herriott</a:t>
                </a:r>
                <a:r>
                  <a:rPr lang="en-US" sz="1000" dirty="0">
                    <a:solidFill>
                      <a:srgbClr val="1F497B"/>
                    </a:solidFill>
                    <a:latin typeface=""/>
                  </a:rPr>
                  <a:t> Cell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1F497B"/>
                    </a:solidFill>
                    <a:latin typeface=""/>
                  </a:rPr>
                  <a:t>Compact setup for long cavity length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1F497B"/>
                    </a:solidFill>
                    <a:latin typeface=""/>
                  </a:rPr>
                  <a:t>Insensitive to mirror misalignment </a:t>
                </a:r>
              </a:p>
              <a:p>
                <a:pPr marL="28575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rgbClr val="1F497B"/>
                    </a:solidFill>
                    <a:latin typeface=""/>
                  </a:rPr>
                  <a:t>No beam diffraction effects</a:t>
                </a:r>
              </a:p>
              <a:p>
                <a:pPr>
                  <a:spcBef>
                    <a:spcPts val="600"/>
                  </a:spcBef>
                </a:pPr>
                <a:endParaRPr lang="en-US" sz="1000" dirty="0">
                  <a:solidFill>
                    <a:srgbClr val="1F497B"/>
                  </a:solidFill>
                  <a:latin typeface=""/>
                </a:endParaRPr>
              </a:p>
              <a:p>
                <a:pPr>
                  <a:spcBef>
                    <a:spcPts val="600"/>
                  </a:spcBef>
                </a:pPr>
                <a:endParaRPr lang="en-US" sz="1000" dirty="0">
                  <a:solidFill>
                    <a:srgbClr val="1F497B"/>
                  </a:solidFill>
                  <a:latin typeface=""/>
                </a:endParaRPr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sz="10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especially compressed pulse quality</a:t>
                </a:r>
              </a:p>
              <a:p>
                <a:pPr>
                  <a:spcBef>
                    <a:spcPts val="600"/>
                  </a:spcBef>
                </a:pPr>
                <a:endParaRPr lang="en-US" sz="1000" dirty="0">
                  <a:solidFill>
                    <a:srgbClr val="1F497B"/>
                  </a:solidFill>
                  <a:latin typeface=""/>
                </a:endParaRPr>
              </a:p>
              <a:p>
                <a:pPr marL="0" lvl="0" indent="0" algn="l" rtl="0">
                  <a:spcBef>
                    <a:spcPts val="540"/>
                  </a:spcBef>
                  <a:spcAft>
                    <a:spcPts val="0"/>
                  </a:spcAft>
                  <a:buNone/>
                </a:pPr>
                <a:endParaRPr lang="en-US" sz="1000" dirty="0"/>
              </a:p>
              <a:p>
                <a:pPr marL="0" lvl="0" indent="0" algn="l" rtl="0">
                  <a:spcBef>
                    <a:spcPts val="540"/>
                  </a:spcBef>
                  <a:spcAft>
                    <a:spcPts val="0"/>
                  </a:spcAft>
                  <a:buNone/>
                </a:pPr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0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𝑅(𝑧)</a:t>
                </a:r>
                <a:r>
                  <a:rPr lang="en-US" sz="10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US" sz="1000" dirty="0">
                    <a:solidFill>
                      <a:schemeClr val="tx1"/>
                    </a:solidFill>
                  </a:rPr>
                  <a:t>radius of curvature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0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𝑧_𝑅</a:t>
                </a:r>
                <a:r>
                  <a:rPr lang="en-US" sz="10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US" sz="1000" dirty="0">
                    <a:solidFill>
                      <a:schemeClr val="tx1"/>
                    </a:solidFill>
                  </a:rPr>
                  <a:t>Rayleigh range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0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𝑧</a:t>
                </a:r>
                <a:r>
                  <a:rPr lang="en-US" sz="10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1000" dirty="0">
                    <a:solidFill>
                      <a:schemeClr val="tx1"/>
                    </a:solidFill>
                  </a:rPr>
                  <a:t>path length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0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𝑤</a:t>
                </a:r>
                <a:r>
                  <a:rPr lang="en-US" sz="10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1000" dirty="0">
                    <a:solidFill>
                      <a:schemeClr val="tx1"/>
                    </a:solidFill>
                  </a:rPr>
                  <a:t>beam waist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0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𝜆</a:t>
                </a:r>
                <a:r>
                  <a:rPr lang="en-US" sz="10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1000" dirty="0">
                    <a:solidFill>
                      <a:schemeClr val="tx1"/>
                    </a:solidFill>
                  </a:rPr>
                  <a:t>wavelength</a:t>
                </a:r>
              </a:p>
              <a:p>
                <a:pPr marL="0" lvl="0" indent="0" algn="l" rtl="0">
                  <a:spcBef>
                    <a:spcPts val="540"/>
                  </a:spcBef>
                  <a:spcAft>
                    <a:spcPts val="0"/>
                  </a:spcAft>
                  <a:buNone/>
                </a:pPr>
                <a:endParaRPr lang="en-US" sz="1000" dirty="0"/>
              </a:p>
              <a:p>
                <a:pPr marL="0" lvl="0" indent="0" algn="l" rtl="0">
                  <a:spcBef>
                    <a:spcPts val="540"/>
                  </a:spcBef>
                  <a:spcAft>
                    <a:spcPts val="0"/>
                  </a:spcAft>
                  <a:buNone/>
                </a:pPr>
                <a:endParaRPr lang="en-US" sz="1000" dirty="0"/>
              </a:p>
              <a:p>
                <a:pPr marL="457200" marR="0" lvl="0" indent="-4572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effectLst/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Feedback control includes:</a:t>
                </a:r>
              </a:p>
              <a:p>
                <a:pPr lvl="8"/>
                <a:r>
                  <a:rPr lang="en-US" sz="3200" dirty="0">
                    <a:solidFill>
                      <a:schemeClr val="tx1"/>
                    </a:solidFill>
                    <a:effectLst/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 	– thermal drifts </a:t>
                </a:r>
              </a:p>
              <a:p>
                <a:pPr lvl="8"/>
                <a:r>
                  <a:rPr lang="en-US" sz="3200" dirty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	–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multi-GHz stretched-pulse 	    programming</a:t>
                </a:r>
              </a:p>
              <a:p>
                <a:pPr marL="0" lvl="0" indent="0" algn="l" rtl="0">
                  <a:spcBef>
                    <a:spcPts val="540"/>
                  </a:spcBef>
                  <a:spcAft>
                    <a:spcPts val="0"/>
                  </a:spcAft>
                  <a:buNone/>
                </a:pPr>
                <a:endParaRPr sz="1000" dirty="0"/>
              </a:p>
            </p:txBody>
          </p:sp>
        </mc:Fallback>
      </mc:AlternateContent>
      <p:sp>
        <p:nvSpPr>
          <p:cNvPr id="87" name="Google Shape;87;g15dd2ced628_0_0:notes"/>
          <p:cNvSpPr txBox="1">
            <a:spLocks noGrp="1"/>
          </p:cNvSpPr>
          <p:nvPr>
            <p:ph type="sldNum" idx="12"/>
          </p:nvPr>
        </p:nvSpPr>
        <p:spPr>
          <a:xfrm>
            <a:off x="4894263" y="6604000"/>
            <a:ext cx="3744900" cy="347700"/>
          </a:xfrm>
          <a:prstGeom prst="rect">
            <a:avLst/>
          </a:prstGeom>
        </p:spPr>
        <p:txBody>
          <a:bodyPr spcFirstLastPara="1" wrap="square" lIns="87475" tIns="43725" rIns="87475" bIns="43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29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53991" y="10226287"/>
            <a:ext cx="35754430" cy="705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309709" y="18654127"/>
            <a:ext cx="29442985" cy="841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spcBef>
                <a:spcPts val="3640"/>
              </a:spcBef>
              <a:spcAft>
                <a:spcPts val="0"/>
              </a:spcAft>
              <a:buClr>
                <a:schemeClr val="dk1"/>
              </a:buClr>
              <a:buSzPts val="18200"/>
              <a:buFont typeface="Arial"/>
              <a:buNone/>
              <a:defRPr sz="1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18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Arial"/>
              <a:buNone/>
              <a:defRPr sz="1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720"/>
              </a:spcBef>
              <a:spcAft>
                <a:spcPts val="0"/>
              </a:spcAft>
              <a:buClr>
                <a:schemeClr val="dk1"/>
              </a:buClr>
              <a:buSzPts val="13600"/>
              <a:buFont typeface="Arial"/>
              <a:buNone/>
              <a:defRPr sz="1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104034" y="1317625"/>
            <a:ext cx="3785433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0169527" y="-383579"/>
            <a:ext cx="21723350" cy="3785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1384300" algn="l" rtl="0">
              <a:spcBef>
                <a:spcPts val="3640"/>
              </a:spcBef>
              <a:spcAft>
                <a:spcPts val="0"/>
              </a:spcAft>
              <a:buClr>
                <a:schemeClr val="dk1"/>
              </a:buClr>
              <a:buSzPts val="18200"/>
              <a:buFont typeface="Arial"/>
              <a:buChar char="•"/>
              <a:defRPr sz="1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238250" algn="l" rtl="0">
              <a:spcBef>
                <a:spcPts val="318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Arial"/>
              <a:buChar char="–"/>
              <a:defRPr sz="1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92200" algn="l" rtl="0">
              <a:spcBef>
                <a:spcPts val="2720"/>
              </a:spcBef>
              <a:spcAft>
                <a:spcPts val="0"/>
              </a:spcAft>
              <a:buClr>
                <a:schemeClr val="dk1"/>
              </a:buClr>
              <a:buSzPts val="13600"/>
              <a:buFont typeface="Arial"/>
              <a:buChar char="•"/>
              <a:defRPr sz="1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–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1183026" y="10629902"/>
            <a:ext cx="28087438" cy="946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172184" y="1249666"/>
            <a:ext cx="28087438" cy="2822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1384300" algn="l" rtl="0">
              <a:spcBef>
                <a:spcPts val="3640"/>
              </a:spcBef>
              <a:spcAft>
                <a:spcPts val="0"/>
              </a:spcAft>
              <a:buClr>
                <a:schemeClr val="dk1"/>
              </a:buClr>
              <a:buSzPts val="18200"/>
              <a:buFont typeface="Arial"/>
              <a:buChar char="•"/>
              <a:defRPr sz="1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238250" algn="l" rtl="0">
              <a:spcBef>
                <a:spcPts val="318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Arial"/>
              <a:buChar char="–"/>
              <a:defRPr sz="1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92200" algn="l" rtl="0">
              <a:spcBef>
                <a:spcPts val="2720"/>
              </a:spcBef>
              <a:spcAft>
                <a:spcPts val="0"/>
              </a:spcAft>
              <a:buClr>
                <a:schemeClr val="dk1"/>
              </a:buClr>
              <a:buSzPts val="13600"/>
              <a:buFont typeface="Arial"/>
              <a:buChar char="•"/>
              <a:defRPr sz="1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–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104034" y="1317625"/>
            <a:ext cx="3785433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104034" y="7681913"/>
            <a:ext cx="37854335" cy="2172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1384300" algn="l" rtl="0">
              <a:spcBef>
                <a:spcPts val="3640"/>
              </a:spcBef>
              <a:spcAft>
                <a:spcPts val="0"/>
              </a:spcAft>
              <a:buClr>
                <a:schemeClr val="dk1"/>
              </a:buClr>
              <a:buSzPts val="18200"/>
              <a:buFont typeface="Arial"/>
              <a:buChar char="•"/>
              <a:defRPr sz="1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238250" algn="l" rtl="0">
              <a:spcBef>
                <a:spcPts val="318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Arial"/>
              <a:buChar char="–"/>
              <a:defRPr sz="1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92200" algn="l" rtl="0">
              <a:spcBef>
                <a:spcPts val="2720"/>
              </a:spcBef>
              <a:spcAft>
                <a:spcPts val="0"/>
              </a:spcAft>
              <a:buClr>
                <a:schemeClr val="dk1"/>
              </a:buClr>
              <a:buSzPts val="13600"/>
              <a:buFont typeface="Arial"/>
              <a:buChar char="•"/>
              <a:defRPr sz="1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–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322646" y="21152644"/>
            <a:ext cx="35752690" cy="653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322646" y="13951744"/>
            <a:ext cx="3575269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b" anchorCtr="0">
            <a:noAutofit/>
          </a:bodyPr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104034" y="1317625"/>
            <a:ext cx="3785433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103820" y="7681319"/>
            <a:ext cx="18843927" cy="2172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21114659" y="7681319"/>
            <a:ext cx="18843927" cy="2172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103822" y="1318021"/>
            <a:ext cx="3785477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103820" y="7368780"/>
            <a:ext cx="18584863" cy="307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b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2103820" y="10438807"/>
            <a:ext cx="18584863" cy="1896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21366775" y="7368780"/>
            <a:ext cx="18591818" cy="307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b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21366775" y="10438807"/>
            <a:ext cx="18591818" cy="1896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2104034" y="1317625"/>
            <a:ext cx="3785433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103821" y="1310888"/>
            <a:ext cx="13838237" cy="557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6444538" y="1310888"/>
            <a:ext cx="23514050" cy="2809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2103821" y="6888362"/>
            <a:ext cx="13838237" cy="22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244870" y="23042169"/>
            <a:ext cx="25237092" cy="272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8244870" y="2941439"/>
            <a:ext cx="25237092" cy="1975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244870" y="25763944"/>
            <a:ext cx="25237092" cy="386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104034" y="1317625"/>
            <a:ext cx="3785433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104034" y="7681913"/>
            <a:ext cx="37854335" cy="2172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457200" marR="0" lvl="0" indent="-1384300" algn="l" rtl="0">
              <a:spcBef>
                <a:spcPts val="3640"/>
              </a:spcBef>
              <a:spcAft>
                <a:spcPts val="0"/>
              </a:spcAft>
              <a:buClr>
                <a:schemeClr val="dk1"/>
              </a:buClr>
              <a:buSzPts val="18200"/>
              <a:buFont typeface="Arial"/>
              <a:buChar char="•"/>
              <a:defRPr sz="1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238250" algn="l" rtl="0">
              <a:spcBef>
                <a:spcPts val="318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Arial"/>
              <a:buChar char="–"/>
              <a:defRPr sz="1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92200" algn="l" rtl="0">
              <a:spcBef>
                <a:spcPts val="2720"/>
              </a:spcBef>
              <a:spcAft>
                <a:spcPts val="0"/>
              </a:spcAft>
              <a:buClr>
                <a:schemeClr val="dk1"/>
              </a:buClr>
              <a:buSzPts val="13600"/>
              <a:buFont typeface="Arial"/>
              <a:buChar char="•"/>
              <a:defRPr sz="1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–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»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1040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4372234" y="29976763"/>
            <a:ext cx="1331793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0145634" y="29976763"/>
            <a:ext cx="981273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00" tIns="259600" rIns="519200" bIns="259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679">
            <a:extLst>
              <a:ext uri="{FF2B5EF4-FFF2-40B4-BE49-F238E27FC236}">
                <a16:creationId xmlns:a16="http://schemas.microsoft.com/office/drawing/2014/main" id="{917148C3-1E9D-84D1-BFBD-8E7823879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700" y="25812460"/>
            <a:ext cx="6917095" cy="5179303"/>
          </a:xfrm>
          <a:prstGeom prst="rect">
            <a:avLst/>
          </a:prstGeom>
        </p:spPr>
      </p:pic>
      <p:pic>
        <p:nvPicPr>
          <p:cNvPr id="679" name="Picture 678">
            <a:extLst>
              <a:ext uri="{FF2B5EF4-FFF2-40B4-BE49-F238E27FC236}">
                <a16:creationId xmlns:a16="http://schemas.microsoft.com/office/drawing/2014/main" id="{3B0DCD68-1489-47AD-6CA5-98BDC93EF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76" y="21799848"/>
            <a:ext cx="8690627" cy="7162605"/>
          </a:xfrm>
          <a:prstGeom prst="rect">
            <a:avLst/>
          </a:prstGeom>
        </p:spPr>
      </p:pic>
      <p:pic>
        <p:nvPicPr>
          <p:cNvPr id="678" name="Picture 677">
            <a:extLst>
              <a:ext uri="{FF2B5EF4-FFF2-40B4-BE49-F238E27FC236}">
                <a16:creationId xmlns:a16="http://schemas.microsoft.com/office/drawing/2014/main" id="{8CEA93EC-A187-EA44-5041-1F6F332E8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473" y="21086578"/>
            <a:ext cx="5436065" cy="3933597"/>
          </a:xfrm>
          <a:prstGeom prst="rect">
            <a:avLst/>
          </a:prstGeom>
        </p:spPr>
      </p:pic>
      <p:sp>
        <p:nvSpPr>
          <p:cNvPr id="89" name="Google Shape;89;p13"/>
          <p:cNvSpPr/>
          <p:nvPr/>
        </p:nvSpPr>
        <p:spPr>
          <a:xfrm>
            <a:off x="1216325" y="20204338"/>
            <a:ext cx="39668100" cy="11106300"/>
          </a:xfrm>
          <a:prstGeom prst="rect">
            <a:avLst/>
          </a:prstGeom>
          <a:noFill/>
          <a:ln w="762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3119000" y="5139987"/>
            <a:ext cx="27791700" cy="14546087"/>
          </a:xfrm>
          <a:prstGeom prst="rect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9525" dir="282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16325" y="5143202"/>
            <a:ext cx="11378400" cy="14573335"/>
          </a:xfrm>
          <a:prstGeom prst="rect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9525" dir="25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9764475" y="485250"/>
            <a:ext cx="24110400" cy="28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Systemic Control for Coherently-Combined High Energy Fiber Laser</a:t>
            </a:r>
          </a:p>
        </p:txBody>
      </p:sp>
      <p:sp>
        <p:nvSpPr>
          <p:cNvPr id="93" name="Google Shape;93;p13"/>
          <p:cNvSpPr txBox="1"/>
          <p:nvPr/>
        </p:nvSpPr>
        <p:spPr>
          <a:xfrm>
            <a:off x="9764450" y="2985550"/>
            <a:ext cx="241104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Palatino Linotype"/>
              <a:buNone/>
            </a:pPr>
            <a:r>
              <a:rPr lang="en-US" sz="4900" b="1" i="0" u="none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Mahek Logantha</a:t>
            </a:r>
            <a:r>
              <a:rPr lang="en-US" sz="5400" b="1" i="0" u="none" baseline="300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1,2</a:t>
            </a:r>
            <a:r>
              <a:rPr lang="en-US" sz="4900" b="1" i="0" u="none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, T.Zhou</a:t>
            </a:r>
            <a:r>
              <a:rPr lang="en-US" sz="5400" b="1" baseline="30000" dirty="0"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-US" sz="4900" b="1" i="0" u="none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, Q. Du</a:t>
            </a:r>
            <a:r>
              <a:rPr lang="en-US" sz="5400" b="1" baseline="30000" dirty="0"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-US" sz="4900" b="1" i="0" u="none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, R. Wilcox</a:t>
            </a:r>
            <a:r>
              <a:rPr lang="en-US" sz="5400" b="1" baseline="30000" dirty="0"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-US" sz="4900" b="1" i="0" u="none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, </a:t>
            </a:r>
            <a:r>
              <a:rPr lang="en-US" sz="49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C. B. Schroeder</a:t>
            </a:r>
            <a:r>
              <a:rPr lang="en-US" sz="5400" b="1" i="0" u="none" baseline="300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1,2</a:t>
            </a:r>
            <a:endParaRPr lang="en-US" sz="49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Palatino Linotype"/>
              <a:buNone/>
            </a:pPr>
            <a:r>
              <a:rPr lang="en-US" sz="4400" b="1" i="0" u="none" baseline="300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r>
              <a:rPr lang="en-US" sz="4400" b="1" i="0" u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California-Berkeley, </a:t>
            </a:r>
            <a:r>
              <a:rPr lang="en-US" sz="4400" b="1" i="0" u="none" baseline="300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-US" sz="4400" b="1" i="0" u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Lawrence Berkeley National Laboratory</a:t>
            </a:r>
            <a:endParaRPr lang="en-US" sz="4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74685" y="1663713"/>
            <a:ext cx="7008742" cy="226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1824095" y="5195401"/>
            <a:ext cx="103374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BACKGROUND</a:t>
            </a:r>
            <a:endParaRPr sz="56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3202495" y="5242292"/>
            <a:ext cx="270936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INTEGRATED CONTROLS SYSTEM</a:t>
            </a:r>
            <a:endParaRPr sz="56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216325" y="31828925"/>
            <a:ext cx="304608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ACKNOWLEDGEMENTS </a:t>
            </a:r>
            <a:r>
              <a:rPr lang="en-US" sz="3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This work was supported by the Director, Office of Science, Office of High Energy Physics, of the U.S. Department of Energy under contract no. DE-AC02-05CH11231</a:t>
            </a:r>
            <a:endParaRPr lang="en-US" sz="3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50603" y="31589063"/>
            <a:ext cx="393382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1742931" y="11781993"/>
            <a:ext cx="103374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OBJECTIVE</a:t>
            </a:r>
            <a:endParaRPr sz="56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grpSp>
        <p:nvGrpSpPr>
          <p:cNvPr id="103" name="Google Shape;103;p13"/>
          <p:cNvGrpSpPr/>
          <p:nvPr/>
        </p:nvGrpSpPr>
        <p:grpSpPr>
          <a:xfrm>
            <a:off x="16072456" y="20455516"/>
            <a:ext cx="24058643" cy="10426266"/>
            <a:chOff x="27464359" y="26327954"/>
            <a:chExt cx="11200002" cy="3240300"/>
          </a:xfrm>
        </p:grpSpPr>
        <p:sp>
          <p:nvSpPr>
            <p:cNvPr id="104" name="Google Shape;104;p13"/>
            <p:cNvSpPr/>
            <p:nvPr/>
          </p:nvSpPr>
          <p:spPr>
            <a:xfrm>
              <a:off x="27640261" y="26327954"/>
              <a:ext cx="11024100" cy="3240300"/>
            </a:xfrm>
            <a:prstGeom prst="rect">
              <a:avLst/>
            </a:prstGeom>
            <a:noFill/>
            <a:ln w="1905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9525" dir="90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27464359" y="26346931"/>
              <a:ext cx="11024100" cy="5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US" sz="56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Pro"/>
                  <a:sym typeface="Source Sans Pro"/>
                </a:rPr>
                <a:t>PRELIMINARY HERRIOTT CELL WORK (TEMPORAL COMBINING)</a:t>
              </a: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28277076" y="26697070"/>
              <a:ext cx="9770400" cy="255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endParaRPr lang="en-US" sz="32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8" name="Google Shape;10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1700" y="1536288"/>
            <a:ext cx="3319793" cy="252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0350" y="1774592"/>
            <a:ext cx="4187749" cy="2047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13"/>
          <p:cNvCxnSpPr/>
          <p:nvPr/>
        </p:nvCxnSpPr>
        <p:spPr>
          <a:xfrm rot="10800000" flipH="1">
            <a:off x="10983433" y="24069146"/>
            <a:ext cx="1241095" cy="626175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13"/>
          <p:cNvSpPr txBox="1"/>
          <p:nvPr/>
        </p:nvSpPr>
        <p:spPr>
          <a:xfrm>
            <a:off x="35434275" y="11154675"/>
            <a:ext cx="45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7A4222-97B4-121B-D15C-F2FC0933B78E}"/>
              </a:ext>
            </a:extLst>
          </p:cNvPr>
          <p:cNvSpPr txBox="1"/>
          <p:nvPr/>
        </p:nvSpPr>
        <p:spPr>
          <a:xfrm>
            <a:off x="1431072" y="21389957"/>
            <a:ext cx="7413613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Develop controls for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	– </a:t>
            </a:r>
            <a:r>
              <a:rPr lang="en-US" sz="3200" dirty="0">
                <a:solidFill>
                  <a:srgbClr val="C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fiber-based pulse generation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	– </a:t>
            </a:r>
            <a:r>
              <a:rPr lang="en-US" sz="3200" dirty="0">
                <a:solidFill>
                  <a:srgbClr val="C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amplifier chain operating at  high 	   output power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4DC740-E347-93FF-5A10-8C3C82770F09}"/>
              </a:ext>
            </a:extLst>
          </p:cNvPr>
          <p:cNvSpPr txBox="1"/>
          <p:nvPr/>
        </p:nvSpPr>
        <p:spPr>
          <a:xfrm>
            <a:off x="9670206" y="25000338"/>
            <a:ext cx="7144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Extend controls to multiple, parallel spectral channels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Power amplifiers will be combined into one beam</a:t>
            </a:r>
          </a:p>
        </p:txBody>
      </p:sp>
      <p:sp>
        <p:nvSpPr>
          <p:cNvPr id="59" name="Google Shape;216;p13">
            <a:extLst>
              <a:ext uri="{FF2B5EF4-FFF2-40B4-BE49-F238E27FC236}">
                <a16:creationId xmlns:a16="http://schemas.microsoft.com/office/drawing/2014/main" id="{2796A5D0-3651-9D3D-3F97-332B39263F39}"/>
              </a:ext>
            </a:extLst>
          </p:cNvPr>
          <p:cNvSpPr txBox="1"/>
          <p:nvPr/>
        </p:nvSpPr>
        <p:spPr>
          <a:xfrm>
            <a:off x="1216325" y="4257307"/>
            <a:ext cx="823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rPr>
              <a:t>Correspondence: </a:t>
            </a:r>
            <a:r>
              <a:rPr lang="en-US" sz="28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rPr>
              <a:t>mlogantha@berkeley.edu</a:t>
            </a:r>
            <a:endParaRPr sz="28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 Neue"/>
              <a:sym typeface="Helvetica Neue"/>
            </a:endParaRPr>
          </a:p>
        </p:txBody>
      </p:sp>
      <p:pic>
        <p:nvPicPr>
          <p:cNvPr id="66" name="Picture 6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970036-3280-D2B6-2948-463A70F900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77"/>
          <a:stretch/>
        </p:blipFill>
        <p:spPr>
          <a:xfrm>
            <a:off x="16691968" y="21455337"/>
            <a:ext cx="4568963" cy="3661771"/>
          </a:xfrm>
          <a:prstGeom prst="rect">
            <a:avLst/>
          </a:prstGeom>
        </p:spPr>
      </p:pic>
      <p:sp>
        <p:nvSpPr>
          <p:cNvPr id="71" name="Google Shape;105;p13">
            <a:extLst>
              <a:ext uri="{FF2B5EF4-FFF2-40B4-BE49-F238E27FC236}">
                <a16:creationId xmlns:a16="http://schemas.microsoft.com/office/drawing/2014/main" id="{30084B52-E80F-B0FA-B157-26CC1330649F}"/>
              </a:ext>
            </a:extLst>
          </p:cNvPr>
          <p:cNvSpPr txBox="1"/>
          <p:nvPr/>
        </p:nvSpPr>
        <p:spPr>
          <a:xfrm>
            <a:off x="5426053" y="20413852"/>
            <a:ext cx="7776442" cy="121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5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TIMELINE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659E0A-BAB6-7DDF-1693-0EB4F291FC7D}"/>
              </a:ext>
            </a:extLst>
          </p:cNvPr>
          <p:cNvSpPr txBox="1"/>
          <p:nvPr/>
        </p:nvSpPr>
        <p:spPr>
          <a:xfrm>
            <a:off x="1730177" y="28437218"/>
            <a:ext cx="7282359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Optimize overall system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Drive accelerator experiment with resultant pulse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Output will be highest energy from ultrafast fiber laser</a:t>
            </a:r>
          </a:p>
        </p:txBody>
      </p:sp>
      <p:pic>
        <p:nvPicPr>
          <p:cNvPr id="83" name="Picture 82" descr="Diagram&#10;&#10;Description automatically generated">
            <a:extLst>
              <a:ext uri="{FF2B5EF4-FFF2-40B4-BE49-F238E27FC236}">
                <a16:creationId xmlns:a16="http://schemas.microsoft.com/office/drawing/2014/main" id="{40CDEBB1-356D-2005-16EB-531B229617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81098" y="21489436"/>
            <a:ext cx="9238021" cy="4794416"/>
          </a:xfrm>
          <a:prstGeom prst="rect">
            <a:avLst/>
          </a:prstGeom>
        </p:spPr>
      </p:pic>
      <p:pic>
        <p:nvPicPr>
          <p:cNvPr id="84" name="Picture 6">
            <a:extLst>
              <a:ext uri="{FF2B5EF4-FFF2-40B4-BE49-F238E27FC236}">
                <a16:creationId xmlns:a16="http://schemas.microsoft.com/office/drawing/2014/main" id="{96148480-7846-5618-A5ED-F7BB764D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010" y="27261733"/>
            <a:ext cx="4504966" cy="33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1E2038FF-7368-784B-898B-A78490FE4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400753"/>
              </p:ext>
            </p:extLst>
          </p:nvPr>
        </p:nvGraphicFramePr>
        <p:xfrm>
          <a:off x="16691968" y="26619377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0B8BEDDF-DEB5-64CF-9AA2-3603C64CFC0E}"/>
              </a:ext>
            </a:extLst>
          </p:cNvPr>
          <p:cNvSpPr txBox="1"/>
          <p:nvPr/>
        </p:nvSpPr>
        <p:spPr>
          <a:xfrm>
            <a:off x="25226368" y="27887499"/>
            <a:ext cx="63603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Theoretical Focusing Point Calculations Plotted: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Q parameter comparison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Periodic focusing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8547634-A8B3-5196-67F8-4D46658E4BD2}"/>
              </a:ext>
            </a:extLst>
          </p:cNvPr>
          <p:cNvSpPr txBox="1"/>
          <p:nvPr/>
        </p:nvSpPr>
        <p:spPr>
          <a:xfrm>
            <a:off x="1437494" y="12878332"/>
            <a:ext cx="11110602" cy="6502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 will 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integrate complex, multi-layer control points by using state-of-the-art digital hardware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algorithms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including 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machine learning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meet accelerator:</a:t>
            </a:r>
          </a:p>
          <a:p>
            <a:pPr marL="13716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Source Sans Pro"/>
              <a:buChar char="●"/>
            </a:pPr>
            <a:r>
              <a:rPr lang="en-US" sz="3200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stability</a:t>
            </a:r>
          </a:p>
          <a:p>
            <a:pPr marL="13716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Source Sans Pro"/>
              <a:buChar char="●"/>
            </a:pPr>
            <a:r>
              <a:rPr lang="en-US" sz="3200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precision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optical system needs to be theoretically modeled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in enough detail before the controller can be implemented on a digital platform such as an 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FPGA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for real-time performance ­– requiring a thorough understanding of both the relevant physics and control system theory. To achieve the ideal energy, we are aiming for a beam of 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200 </a:t>
            </a:r>
            <a:r>
              <a:rPr lang="en-US" sz="3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mJ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at a 5kHz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repetition rate.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3A270B1-F39C-F22D-64DD-F702D36A7ECB}"/>
              </a:ext>
            </a:extLst>
          </p:cNvPr>
          <p:cNvSpPr txBox="1"/>
          <p:nvPr/>
        </p:nvSpPr>
        <p:spPr>
          <a:xfrm>
            <a:off x="1597250" y="6157911"/>
            <a:ext cx="10950846" cy="655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High-impact laser plasma accelerators (LPA) applications such as 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scientific discovery, medical radiation therapy, industrial and security screening require LPAs operating at kilohertz repetition rates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 higher while today’s LPAs are limited to a few hertz repetition rates. We are </a:t>
            </a: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coherently combining short pulse fibers to achieve highly stabilized high energy ultrashort pulses at high repetition rates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One key challenge in reaching this objective is developing a precise feedback control system for the required pulse stability and quality. 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1D552408-4437-3A30-A21E-622A58C0E5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476775" y="5748949"/>
            <a:ext cx="22180382" cy="1390037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C46BE593-8BBF-6B8A-5AE1-B7B4FB141939}"/>
              </a:ext>
            </a:extLst>
          </p:cNvPr>
          <p:cNvGrpSpPr/>
          <p:nvPr/>
        </p:nvGrpSpPr>
        <p:grpSpPr>
          <a:xfrm>
            <a:off x="8865175" y="21838952"/>
            <a:ext cx="805031" cy="902779"/>
            <a:chOff x="17484018" y="22660810"/>
            <a:chExt cx="805031" cy="902779"/>
          </a:xfrm>
        </p:grpSpPr>
        <p:sp>
          <p:nvSpPr>
            <p:cNvPr id="10" name="Google Shape;337;p14">
              <a:extLst>
                <a:ext uri="{FF2B5EF4-FFF2-40B4-BE49-F238E27FC236}">
                  <a16:creationId xmlns:a16="http://schemas.microsoft.com/office/drawing/2014/main" id="{EEE086CB-07E9-D380-717B-2547FFD498A7}"/>
                </a:ext>
              </a:extLst>
            </p:cNvPr>
            <p:cNvSpPr/>
            <p:nvPr/>
          </p:nvSpPr>
          <p:spPr>
            <a:xfrm>
              <a:off x="17484018" y="22704056"/>
              <a:ext cx="805031" cy="805031"/>
            </a:xfrm>
            <a:prstGeom prst="ellipse">
              <a:avLst/>
            </a:prstGeom>
            <a:noFill/>
            <a:ln w="762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Google Shape;338;p14">
              <a:extLst>
                <a:ext uri="{FF2B5EF4-FFF2-40B4-BE49-F238E27FC236}">
                  <a16:creationId xmlns:a16="http://schemas.microsoft.com/office/drawing/2014/main" id="{3ED99ED1-5599-5616-DEE4-E4E36628F4AD}"/>
                </a:ext>
              </a:extLst>
            </p:cNvPr>
            <p:cNvSpPr txBox="1"/>
            <p:nvPr/>
          </p:nvSpPr>
          <p:spPr>
            <a:xfrm>
              <a:off x="17628380" y="22660810"/>
              <a:ext cx="579071" cy="902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Helvetica Neue"/>
                  <a:sym typeface="Helvetica Neue"/>
                </a:rPr>
                <a:t>1</a:t>
              </a:r>
              <a:endParaRPr sz="4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F3BBC1-3F1A-BFEB-60BC-CA9EDFEE3FBC}"/>
              </a:ext>
            </a:extLst>
          </p:cNvPr>
          <p:cNvGrpSpPr/>
          <p:nvPr/>
        </p:nvGrpSpPr>
        <p:grpSpPr>
          <a:xfrm>
            <a:off x="8835582" y="25381151"/>
            <a:ext cx="805031" cy="902701"/>
            <a:chOff x="17484018" y="25691209"/>
            <a:chExt cx="805031" cy="902701"/>
          </a:xfrm>
        </p:grpSpPr>
        <p:sp>
          <p:nvSpPr>
            <p:cNvPr id="43" name="Google Shape;279;p14">
              <a:extLst>
                <a:ext uri="{FF2B5EF4-FFF2-40B4-BE49-F238E27FC236}">
                  <a16:creationId xmlns:a16="http://schemas.microsoft.com/office/drawing/2014/main" id="{27D088FB-16B9-2747-D333-60E4748D47AD}"/>
                </a:ext>
              </a:extLst>
            </p:cNvPr>
            <p:cNvSpPr/>
            <p:nvPr/>
          </p:nvSpPr>
          <p:spPr>
            <a:xfrm>
              <a:off x="17484018" y="25734457"/>
              <a:ext cx="805031" cy="805031"/>
            </a:xfrm>
            <a:prstGeom prst="ellipse">
              <a:avLst/>
            </a:prstGeom>
            <a:noFill/>
            <a:ln w="76200" cap="flat" cmpd="sng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4" name="Google Shape;280;p14">
              <a:extLst>
                <a:ext uri="{FF2B5EF4-FFF2-40B4-BE49-F238E27FC236}">
                  <a16:creationId xmlns:a16="http://schemas.microsoft.com/office/drawing/2014/main" id="{47668C09-98A0-5D19-53D9-32D0F6C00F59}"/>
                </a:ext>
              </a:extLst>
            </p:cNvPr>
            <p:cNvSpPr txBox="1"/>
            <p:nvPr/>
          </p:nvSpPr>
          <p:spPr>
            <a:xfrm>
              <a:off x="17628380" y="25691209"/>
              <a:ext cx="404751" cy="902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Helvetica Neue"/>
                  <a:sym typeface="Helvetica Neue"/>
                </a:rPr>
                <a:t>2</a:t>
              </a:r>
              <a:endParaRPr sz="4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endParaRPr>
            </a:p>
          </p:txBody>
        </p:sp>
      </p:grpSp>
      <p:sp>
        <p:nvSpPr>
          <p:cNvPr id="45" name="Google Shape;320;p14">
            <a:extLst>
              <a:ext uri="{FF2B5EF4-FFF2-40B4-BE49-F238E27FC236}">
                <a16:creationId xmlns:a16="http://schemas.microsoft.com/office/drawing/2014/main" id="{88126203-9C13-C25F-94F4-48CDB052FF89}"/>
              </a:ext>
            </a:extLst>
          </p:cNvPr>
          <p:cNvSpPr/>
          <p:nvPr/>
        </p:nvSpPr>
        <p:spPr>
          <a:xfrm>
            <a:off x="8808851" y="29069701"/>
            <a:ext cx="805031" cy="805031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6" name="Google Shape;321;p14">
            <a:extLst>
              <a:ext uri="{FF2B5EF4-FFF2-40B4-BE49-F238E27FC236}">
                <a16:creationId xmlns:a16="http://schemas.microsoft.com/office/drawing/2014/main" id="{6434EC47-480A-8BBC-3EA2-E7ADE2A3AB23}"/>
              </a:ext>
            </a:extLst>
          </p:cNvPr>
          <p:cNvSpPr txBox="1"/>
          <p:nvPr/>
        </p:nvSpPr>
        <p:spPr>
          <a:xfrm>
            <a:off x="8953213" y="29026454"/>
            <a:ext cx="579071" cy="90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rPr>
              <a:t>3</a:t>
            </a:r>
            <a:endParaRPr sz="4800" dirty="0"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 Neue"/>
              <a:sym typeface="Helvetica Neue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FAC6293-6156-64F6-565F-41890970B67F}"/>
              </a:ext>
            </a:extLst>
          </p:cNvPr>
          <p:cNvCxnSpPr>
            <a:cxnSpLocks/>
          </p:cNvCxnSpPr>
          <p:nvPr/>
        </p:nvCxnSpPr>
        <p:spPr>
          <a:xfrm>
            <a:off x="9199741" y="21732881"/>
            <a:ext cx="0" cy="8870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2E8CCE3-96FB-1EA7-A62C-D08C10DB77E6}"/>
              </a:ext>
            </a:extLst>
          </p:cNvPr>
          <p:cNvSpPr txBox="1"/>
          <p:nvPr/>
        </p:nvSpPr>
        <p:spPr>
          <a:xfrm>
            <a:off x="35657157" y="10942554"/>
            <a:ext cx="454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Proposed control system of a coherent combining high average power laser system</a:t>
            </a:r>
          </a:p>
          <a:p>
            <a:endParaRPr lang="en-US" sz="32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Credit: Q. Du, M. </a:t>
            </a:r>
            <a:r>
              <a:rPr lang="en-US" sz="32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Logantha</a:t>
            </a:r>
            <a:endParaRPr lang="en-US" sz="32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BA7B5BE-D443-024E-822C-15CE741CD36D}"/>
              </a:ext>
            </a:extLst>
          </p:cNvPr>
          <p:cNvSpPr txBox="1"/>
          <p:nvPr/>
        </p:nvSpPr>
        <p:spPr>
          <a:xfrm>
            <a:off x="26567164" y="25937042"/>
            <a:ext cx="785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Quad-Mirror Herriott Cell Setup 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34CA90D-E45C-8924-200B-46CD4A4E4BA5}"/>
              </a:ext>
            </a:extLst>
          </p:cNvPr>
          <p:cNvSpPr txBox="1"/>
          <p:nvPr/>
        </p:nvSpPr>
        <p:spPr>
          <a:xfrm>
            <a:off x="21206161" y="21700603"/>
            <a:ext cx="40913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Zemax</a:t>
            </a:r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Quad-Mirror Simulation: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Confirms interference of incoming/outgoing beam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 aberration analysis in this mode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C85D36-23FE-524A-97D6-6B37BCFFE350}"/>
              </a:ext>
            </a:extLst>
          </p:cNvPr>
          <p:cNvGrpSpPr/>
          <p:nvPr/>
        </p:nvGrpSpPr>
        <p:grpSpPr>
          <a:xfrm>
            <a:off x="33990433" y="21635226"/>
            <a:ext cx="5782814" cy="5103894"/>
            <a:chOff x="34124983" y="21455337"/>
            <a:chExt cx="5782814" cy="510389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299FE81-0849-D578-551A-3DA0B9758D00}"/>
                </a:ext>
              </a:extLst>
            </p:cNvPr>
            <p:cNvSpPr txBox="1"/>
            <p:nvPr/>
          </p:nvSpPr>
          <p:spPr>
            <a:xfrm>
              <a:off x="34124983" y="21455337"/>
              <a:ext cx="5782814" cy="3006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Proposed Herriott Cell viability for stacking to increase temporal system: </a:t>
              </a:r>
            </a:p>
            <a:p>
              <a:pPr marL="457200" lvl="1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Stability</a:t>
              </a:r>
            </a:p>
            <a:p>
              <a:pPr marL="457200" lvl="1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Compactness 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F22A42E-BE01-2C6C-24B6-E7DA3922067D}"/>
                </a:ext>
              </a:extLst>
            </p:cNvPr>
            <p:cNvSpPr txBox="1"/>
            <p:nvPr/>
          </p:nvSpPr>
          <p:spPr>
            <a:xfrm>
              <a:off x="34204066" y="24497128"/>
              <a:ext cx="537022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Used </a:t>
              </a:r>
              <a:r>
                <a:rPr lang="en-US" sz="3200" b="1" dirty="0" err="1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Zemax</a:t>
              </a:r>
              <a:r>
                <a:rPr lang="en-US" sz="3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simulation</a:t>
              </a:r>
              <a:r>
                <a:rPr lang="en-US" sz="32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and </a:t>
              </a:r>
              <a:r>
                <a:rPr lang="en-US" sz="3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experiment</a:t>
              </a:r>
              <a:r>
                <a:rPr lang="en-US" sz="32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to establish proof-of-concept</a:t>
              </a:r>
            </a:p>
            <a:p>
              <a:endParaRPr lang="en-US" sz="3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4A17414C-6495-65D5-741C-F99F5F73BBB7}"/>
              </a:ext>
            </a:extLst>
          </p:cNvPr>
          <p:cNvSpPr txBox="1"/>
          <p:nvPr/>
        </p:nvSpPr>
        <p:spPr>
          <a:xfrm>
            <a:off x="36978257" y="28139547"/>
            <a:ext cx="3565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Experimental confirmation of interference  </a:t>
            </a: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E3C03DBA-506B-833C-4725-2C5FB9680E15}"/>
              </a:ext>
            </a:extLst>
          </p:cNvPr>
          <p:cNvSpPr txBox="1"/>
          <p:nvPr/>
        </p:nvSpPr>
        <p:spPr>
          <a:xfrm>
            <a:off x="9761068" y="21356873"/>
            <a:ext cx="136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spectral 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splitter</a:t>
            </a:r>
          </a:p>
        </p:txBody>
      </p:sp>
    </p:spTree>
    <p:extLst>
      <p:ext uri="{BB962C8B-B14F-4D97-AF65-F5344CB8AC3E}">
        <p14:creationId xmlns:p14="http://schemas.microsoft.com/office/powerpoint/2010/main" val="35058175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474</Words>
  <Application>Microsoft Macintosh PowerPoint</Application>
  <PresentationFormat>Custom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Source Sans Pro</vt:lpstr>
      <vt:lpstr>Cambria Math</vt:lpstr>
      <vt:lpstr>Palatino Linotype</vt:lpstr>
      <vt:lpstr>Arial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Mahek Logantha</cp:lastModifiedBy>
  <cp:revision>25</cp:revision>
  <dcterms:modified xsi:type="dcterms:W3CDTF">2022-10-30T19:15:54Z</dcterms:modified>
</cp:coreProperties>
</file>