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0" r:id="rId3"/>
    <p:sldMasterId id="2147483683" r:id="rId4"/>
    <p:sldMasterId id="2147483693" r:id="rId5"/>
    <p:sldMasterId id="2147483701" r:id="rId6"/>
    <p:sldMasterId id="2147483708" r:id="rId7"/>
    <p:sldMasterId id="2147483721" r:id="rId8"/>
    <p:sldMasterId id="2147483734" r:id="rId9"/>
    <p:sldMasterId id="2147483746" r:id="rId10"/>
    <p:sldMasterId id="2147483759" r:id="rId11"/>
  </p:sldMasterIdLst>
  <p:notesMasterIdLst>
    <p:notesMasterId r:id="rId44"/>
  </p:notesMasterIdLst>
  <p:sldIdLst>
    <p:sldId id="256" r:id="rId12"/>
    <p:sldId id="296" r:id="rId13"/>
    <p:sldId id="280" r:id="rId14"/>
    <p:sldId id="295" r:id="rId15"/>
    <p:sldId id="294" r:id="rId16"/>
    <p:sldId id="277" r:id="rId17"/>
    <p:sldId id="260" r:id="rId18"/>
    <p:sldId id="257" r:id="rId19"/>
    <p:sldId id="286" r:id="rId20"/>
    <p:sldId id="262" r:id="rId21"/>
    <p:sldId id="278" r:id="rId22"/>
    <p:sldId id="266" r:id="rId23"/>
    <p:sldId id="281" r:id="rId24"/>
    <p:sldId id="264" r:id="rId25"/>
    <p:sldId id="275" r:id="rId26"/>
    <p:sldId id="288" r:id="rId27"/>
    <p:sldId id="282" r:id="rId28"/>
    <p:sldId id="287" r:id="rId29"/>
    <p:sldId id="263" r:id="rId30"/>
    <p:sldId id="283" r:id="rId31"/>
    <p:sldId id="259" r:id="rId32"/>
    <p:sldId id="265" r:id="rId33"/>
    <p:sldId id="284" r:id="rId34"/>
    <p:sldId id="289" r:id="rId35"/>
    <p:sldId id="276" r:id="rId36"/>
    <p:sldId id="293" r:id="rId37"/>
    <p:sldId id="274" r:id="rId38"/>
    <p:sldId id="285" r:id="rId39"/>
    <p:sldId id="268" r:id="rId40"/>
    <p:sldId id="270" r:id="rId41"/>
    <p:sldId id="273" r:id="rId42"/>
    <p:sldId id="2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79649"/>
  </p:normalViewPr>
  <p:slideViewPr>
    <p:cSldViewPr snapToGrid="0" snapToObjects="1" showGuides="1">
      <p:cViewPr varScale="1">
        <p:scale>
          <a:sx n="101" d="100"/>
          <a:sy n="101" d="100"/>
        </p:scale>
        <p:origin x="720" y="192"/>
      </p:cViewPr>
      <p:guideLst>
        <p:guide orient="horz" pos="2184"/>
        <p:guide pos="3840"/>
      </p:guideLst>
    </p:cSldViewPr>
  </p:slideViewPr>
  <p:notesTextViewPr>
    <p:cViewPr>
      <p:scale>
        <a:sx n="1" d="1"/>
        <a:sy n="1" d="1"/>
      </p:scale>
      <p:origin x="0" y="0"/>
    </p:cViewPr>
  </p:notesTextViewPr>
  <p:notesViewPr>
    <p:cSldViewPr snapToGrid="0" snapToObjects="1" showGuides="1">
      <p:cViewPr varScale="1">
        <p:scale>
          <a:sx n="100" d="100"/>
          <a:sy n="100" d="100"/>
        </p:scale>
        <p:origin x="3376"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5303E-8E35-B34F-9CDC-81FB44E0209F}" type="datetimeFigureOut">
              <a:rPr lang="en-US" smtClean="0"/>
              <a:t>11/11/22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9D3F1-2F70-4F41-B686-5E4CE8880D6C}" type="slidenum">
              <a:rPr lang="en-US" smtClean="0"/>
              <a:t>‹#›</a:t>
            </a:fld>
            <a:endParaRPr lang="en-US"/>
          </a:p>
        </p:txBody>
      </p:sp>
    </p:spTree>
    <p:extLst>
      <p:ext uri="{BB962C8B-B14F-4D97-AF65-F5344CB8AC3E}">
        <p14:creationId xmlns:p14="http://schemas.microsoft.com/office/powerpoint/2010/main" val="56393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4</a:t>
            </a:fld>
            <a:endParaRPr lang="en-US"/>
          </a:p>
        </p:txBody>
      </p:sp>
    </p:spTree>
    <p:extLst>
      <p:ext uri="{BB962C8B-B14F-4D97-AF65-F5344CB8AC3E}">
        <p14:creationId xmlns:p14="http://schemas.microsoft.com/office/powerpoint/2010/main" val="93564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Both"/>
            </a:pPr>
            <a:r>
              <a:rPr lang="en-US" baseline="0" dirty="0" smtClean="0"/>
              <a:t>Make sure I know the definition of areal density.  Just the density of a </a:t>
            </a:r>
            <a:r>
              <a:rPr lang="en-US" baseline="0" dirty="0" err="1" smtClean="0"/>
              <a:t>2D</a:t>
            </a:r>
            <a:r>
              <a:rPr lang="en-US" baseline="0" dirty="0" smtClean="0"/>
              <a:t> object.  Just mass per unit area!</a:t>
            </a:r>
            <a:endParaRPr lang="en-US" dirty="0"/>
          </a:p>
        </p:txBody>
      </p:sp>
      <p:sp>
        <p:nvSpPr>
          <p:cNvPr id="4" name="Slide Number Placeholder 3"/>
          <p:cNvSpPr>
            <a:spLocks noGrp="1"/>
          </p:cNvSpPr>
          <p:nvPr>
            <p:ph type="sldNum" sz="quarter" idx="10"/>
          </p:nvPr>
        </p:nvSpPr>
        <p:spPr/>
        <p:txBody>
          <a:bodyPr/>
          <a:lstStyle/>
          <a:p>
            <a:fld id="{AE386F4C-2B88-2749-ACE0-07DD5F33FA5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2433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main limitation of the existing schemes is the lack of compactness: positrons escape from the side.</a:t>
            </a:r>
          </a:p>
          <a:p>
            <a:r>
              <a:rPr lang="en-US" dirty="0"/>
              <a:t>Key feature: plasma stage close to production point</a:t>
            </a:r>
          </a:p>
          <a:p>
            <a:r>
              <a:rPr lang="en-US" dirty="0"/>
              <a:t>We can dissect the scheme in three parts:</a:t>
            </a:r>
          </a:p>
          <a:p>
            <a:pPr marL="228600" indent="-228600">
              <a:buAutoNum type="arabicParenR"/>
            </a:pPr>
            <a:r>
              <a:rPr lang="en-US" dirty="0"/>
              <a:t>e- solid</a:t>
            </a:r>
          </a:p>
          <a:p>
            <a:pPr marL="228600" indent="-228600">
              <a:buAutoNum type="arabicParenR"/>
            </a:pPr>
            <a:r>
              <a:rPr lang="en-US" dirty="0"/>
              <a:t>laser on PM</a:t>
            </a:r>
          </a:p>
          <a:p>
            <a:pPr marL="228600" indent="-228600">
              <a:buAutoNum type="arabicParenR"/>
            </a:pPr>
            <a:r>
              <a:rPr lang="en-US" dirty="0"/>
              <a:t>e+ collection and acceleration</a:t>
            </a:r>
          </a:p>
        </p:txBody>
      </p:sp>
      <p:sp>
        <p:nvSpPr>
          <p:cNvPr id="4" name="Slide Number Placeholder 3"/>
          <p:cNvSpPr>
            <a:spLocks noGrp="1"/>
          </p:cNvSpPr>
          <p:nvPr>
            <p:ph type="sldNum" sz="quarter" idx="5"/>
          </p:nvPr>
        </p:nvSpPr>
        <p:spPr/>
        <p:txBody>
          <a:bodyPr/>
          <a:lstStyle/>
          <a:p>
            <a:fld id="{0D8443DF-9630-584B-869C-DCC9944CBF8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8084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88709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c49d62f0b_0_1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r>
              <a:rPr lang="en-US" sz="2000" dirty="0"/>
              <a:t>“all-optical” laser-electron collision experiments</a:t>
            </a:r>
          </a:p>
          <a:p>
            <a:pPr marL="0" lvl="0" indent="0" algn="l" rtl="0">
              <a:lnSpc>
                <a:spcPct val="100000"/>
              </a:lnSpc>
              <a:spcBef>
                <a:spcPts val="360"/>
              </a:spcBef>
              <a:spcAft>
                <a:spcPts val="0"/>
              </a:spcAft>
              <a:buSzPts val="1400"/>
              <a:buNone/>
            </a:pPr>
            <a:r>
              <a:rPr lang="en-US" sz="1200" b="0" i="0" kern="1200" dirty="0">
                <a:solidFill>
                  <a:srgbClr val="000000"/>
                </a:solidFill>
                <a:effectLst/>
                <a:latin typeface="Times New Roman" charset="0"/>
                <a:ea typeface="+mn-ea"/>
                <a:cs typeface="+mn-cs"/>
              </a:rPr>
              <a:t>electron bunches colliding with counter-propagating laser pulses produce gamma-rays via nonlinear Thomson or inverse multiphoton Compton scattering.</a:t>
            </a:r>
          </a:p>
          <a:p>
            <a:pPr marL="0" lvl="0" indent="0" algn="l" rtl="0">
              <a:lnSpc>
                <a:spcPct val="100000"/>
              </a:lnSpc>
              <a:spcBef>
                <a:spcPts val="360"/>
              </a:spcBef>
              <a:spcAft>
                <a:spcPts val="0"/>
              </a:spcAft>
              <a:buSzPts val="1400"/>
              <a:buNone/>
            </a:pPr>
            <a:r>
              <a:rPr lang="en-US" sz="2000" dirty="0"/>
              <a:t>producing high-energy photons, which in turn transformed into electron-positron pairs in the electromagnetic field of the laser pulse</a:t>
            </a:r>
            <a:endParaRPr sz="2000" dirty="0"/>
          </a:p>
        </p:txBody>
      </p:sp>
      <p:sp>
        <p:nvSpPr>
          <p:cNvPr id="273" name="Google Shape;273;gec49d62f0b_0_1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956294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report on the commissioning of the COXINEL beamline driven by the HZDR plasma accelerator and demonstration of FEL lasing at 270 nm in a seeded configuration.</a:t>
            </a:r>
          </a:p>
          <a:p>
            <a:endParaRPr lang="en-US" dirty="0" smtClean="0"/>
          </a:p>
          <a:p>
            <a:r>
              <a:rPr lang="en-US" dirty="0" smtClean="0"/>
              <a:t>Helmholtz-</a:t>
            </a:r>
            <a:r>
              <a:rPr lang="en-US" dirty="0" err="1" smtClean="0"/>
              <a:t>Zentrum</a:t>
            </a:r>
            <a:r>
              <a:rPr lang="en-US" dirty="0" smtClean="0"/>
              <a:t> Dresden-</a:t>
            </a:r>
            <a:r>
              <a:rPr lang="en-US" dirty="0" err="1" smtClean="0"/>
              <a:t>Rossendorf</a:t>
            </a:r>
            <a:endParaRPr lang="en-US" dirty="0" smtClean="0"/>
          </a:p>
          <a:p>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6</a:t>
            </a:fld>
            <a:endParaRPr lang="en-US"/>
          </a:p>
        </p:txBody>
      </p:sp>
    </p:spTree>
    <p:extLst>
      <p:ext uri="{BB962C8B-B14F-4D97-AF65-F5344CB8AC3E}">
        <p14:creationId xmlns:p14="http://schemas.microsoft.com/office/powerpoint/2010/main" val="120994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report on ongoing Plasma-driven </a:t>
            </a:r>
            <a:r>
              <a:rPr lang="en-US" dirty="0" err="1" smtClean="0"/>
              <a:t>Attosecond</a:t>
            </a:r>
            <a:r>
              <a:rPr lang="en-US" dirty="0" smtClean="0"/>
              <a:t> X-ray source experiment (PAX) at FACET-II </a:t>
            </a:r>
            <a:r>
              <a:rPr lang="en-US" b="1" dirty="0" smtClean="0"/>
              <a:t>aiming to produce coherent soft x-ray pulses of </a:t>
            </a:r>
            <a:r>
              <a:rPr lang="en-US" b="1" dirty="0" err="1" smtClean="0"/>
              <a:t>attosecond</a:t>
            </a:r>
            <a:r>
              <a:rPr lang="en-US" b="1" dirty="0" smtClean="0"/>
              <a:t> duration using a Plasma Wakefield Accelerator</a:t>
            </a:r>
            <a:r>
              <a:rPr lang="en-US" dirty="0" smtClean="0"/>
              <a:t> [1]. </a:t>
            </a:r>
          </a:p>
          <a:p>
            <a:endParaRPr lang="en-US" dirty="0" smtClean="0"/>
          </a:p>
          <a:p>
            <a:r>
              <a:rPr lang="en-US" dirty="0" smtClean="0"/>
              <a:t>chirp and compress high-brightness electron bunches to nm-scale lengths. The resulting charge distribution can emit coherently in the soft X-ray range, resulting in few-cycle pulses with TW peak powers. </a:t>
            </a:r>
          </a:p>
          <a:p>
            <a:endParaRPr lang="en-US" dirty="0" smtClean="0"/>
          </a:p>
          <a:p>
            <a:r>
              <a:rPr lang="en-US" dirty="0" smtClean="0"/>
              <a:t>As a future upgrade to this concept, we investigate </a:t>
            </a:r>
            <a:r>
              <a:rPr lang="en-US" b="1" dirty="0" smtClean="0"/>
              <a:t>scaling to shorter soft X-ray wavelength by cascading </a:t>
            </a:r>
            <a:r>
              <a:rPr lang="en-US" b="1" dirty="0" err="1" smtClean="0"/>
              <a:t>undulators</a:t>
            </a:r>
            <a:r>
              <a:rPr lang="en-US" b="1" dirty="0" smtClean="0"/>
              <a:t> tuned to higher harmonics of the fundamental </a:t>
            </a:r>
            <a:r>
              <a:rPr lang="en-US" dirty="0" smtClean="0"/>
              <a:t>in a coherent harmonic generation (CHG) configuration. This configuration leverages the increase in the bunching factor of the higher harmonics to produce radiation at the fifth and tenth harmonics, corresponding to radiation wavelengths of 2 nm and 1 nm. In this contribution, we consider two CHG schemes. The first consists of using three 20 period-long </a:t>
            </a:r>
            <a:r>
              <a:rPr lang="en-US" dirty="0" err="1" smtClean="0"/>
              <a:t>undulator</a:t>
            </a:r>
            <a:r>
              <a:rPr lang="en-US" dirty="0" smtClean="0"/>
              <a:t> stages tuned to the fundamental, the fifth harmonic, and the tenth harmonic respectively, while the second consists of 20 periods at the fundamental, then 40 at the tenth harmonic. We demonstrate in both of these schemes using </a:t>
            </a:r>
            <a:r>
              <a:rPr lang="en-US" dirty="0" err="1" smtClean="0"/>
              <a:t>undulators</a:t>
            </a:r>
            <a:r>
              <a:rPr lang="en-US" dirty="0" smtClean="0"/>
              <a:t> with retuned fundamental frequencies can produce TW-scale pulses of fifth and tenth harmonic radiation with tens of </a:t>
            </a:r>
            <a:r>
              <a:rPr lang="en-US" dirty="0" err="1" smtClean="0"/>
              <a:t>attosecond</a:t>
            </a:r>
            <a:r>
              <a:rPr lang="en-US" dirty="0" smtClean="0"/>
              <a:t>-scale pulse lengths, an order of magnitude shorter than current state-of-the-art </a:t>
            </a:r>
            <a:r>
              <a:rPr lang="en-US" dirty="0" err="1" smtClean="0"/>
              <a:t>attosecond</a:t>
            </a:r>
            <a:r>
              <a:rPr lang="en-US" dirty="0" smtClean="0"/>
              <a:t> XFELs.</a:t>
            </a:r>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7</a:t>
            </a:fld>
            <a:endParaRPr lang="en-US"/>
          </a:p>
        </p:txBody>
      </p:sp>
    </p:spTree>
    <p:extLst>
      <p:ext uri="{BB962C8B-B14F-4D97-AF65-F5344CB8AC3E}">
        <p14:creationId xmlns:p14="http://schemas.microsoft.com/office/powerpoint/2010/main" val="91702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ion channel laser (ICL) is an alternative to the free electron laser (FEL) that uses the electric fields in an ion channel rather than the magnetic fields in an </a:t>
            </a:r>
            <a:r>
              <a:rPr lang="en-US" dirty="0" err="1" smtClean="0"/>
              <a:t>undulator</a:t>
            </a:r>
            <a:r>
              <a:rPr lang="en-US" dirty="0" smtClean="0"/>
              <a:t> to transversely oscillate a relativistic electron beam and produce coherent radiation. </a:t>
            </a:r>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8</a:t>
            </a:fld>
            <a:endParaRPr lang="en-US"/>
          </a:p>
        </p:txBody>
      </p:sp>
    </p:spTree>
    <p:extLst>
      <p:ext uri="{BB962C8B-B14F-4D97-AF65-F5344CB8AC3E}">
        <p14:creationId xmlns:p14="http://schemas.microsoft.com/office/powerpoint/2010/main" val="165499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 beam </a:t>
            </a:r>
            <a:r>
              <a:rPr lang="en-US" dirty="0" err="1" smtClean="0"/>
              <a:t>filamentation</a:t>
            </a:r>
            <a:r>
              <a:rPr lang="en-US" dirty="0" smtClean="0"/>
              <a:t> in </a:t>
            </a:r>
            <a:r>
              <a:rPr lang="en-US" dirty="0" err="1" smtClean="0"/>
              <a:t>underdense</a:t>
            </a:r>
            <a:r>
              <a:rPr lang="en-US" dirty="0" smtClean="0"/>
              <a:t> plasmas. No  gamma</a:t>
            </a:r>
            <a:r>
              <a:rPr lang="en-US" baseline="0" dirty="0" smtClean="0"/>
              <a:t> ray (</a:t>
            </a:r>
            <a:r>
              <a:rPr lang="en-US" baseline="0" dirty="0" err="1" smtClean="0"/>
              <a:t>betatron</a:t>
            </a:r>
            <a:r>
              <a:rPr lang="en-US" baseline="0" dirty="0" smtClean="0"/>
              <a:t> emission) amplification found.</a:t>
            </a:r>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12</a:t>
            </a:fld>
            <a:endParaRPr lang="en-US"/>
          </a:p>
        </p:txBody>
      </p:sp>
    </p:spTree>
    <p:extLst>
      <p:ext uri="{BB962C8B-B14F-4D97-AF65-F5344CB8AC3E}">
        <p14:creationId xmlns:p14="http://schemas.microsoft.com/office/powerpoint/2010/main" val="124816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Incoherent</a:t>
            </a:r>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13</a:t>
            </a:fld>
            <a:endParaRPr lang="en-US"/>
          </a:p>
        </p:txBody>
      </p:sp>
    </p:spTree>
    <p:extLst>
      <p:ext uri="{BB962C8B-B14F-4D97-AF65-F5344CB8AC3E}">
        <p14:creationId xmlns:p14="http://schemas.microsoft.com/office/powerpoint/2010/main" val="69766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652428" indent="-381865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5887" eaLnBrk="0" fontAlgn="base" hangingPunct="0">
              <a:spcBef>
                <a:spcPct val="0"/>
              </a:spcBef>
              <a:spcAft>
                <a:spcPct val="0"/>
              </a:spcAft>
              <a:defRPr sz="2400">
                <a:solidFill>
                  <a:schemeClr val="tx1"/>
                </a:solidFill>
                <a:latin typeface="Arial" charset="0"/>
                <a:ea typeface="ＭＳ Ｐゴシック" charset="0"/>
              </a:defRPr>
            </a:lvl6pPr>
            <a:lvl7pPr marL="931774" eaLnBrk="0" fontAlgn="base" hangingPunct="0">
              <a:spcBef>
                <a:spcPct val="0"/>
              </a:spcBef>
              <a:spcAft>
                <a:spcPct val="0"/>
              </a:spcAft>
              <a:defRPr sz="2400">
                <a:solidFill>
                  <a:schemeClr val="tx1"/>
                </a:solidFill>
                <a:latin typeface="Arial" charset="0"/>
                <a:ea typeface="ＭＳ Ｐゴシック" charset="0"/>
              </a:defRPr>
            </a:lvl7pPr>
            <a:lvl8pPr marL="1397660" eaLnBrk="0" fontAlgn="base" hangingPunct="0">
              <a:spcBef>
                <a:spcPct val="0"/>
              </a:spcBef>
              <a:spcAft>
                <a:spcPct val="0"/>
              </a:spcAft>
              <a:defRPr sz="2400">
                <a:solidFill>
                  <a:schemeClr val="tx1"/>
                </a:solidFill>
                <a:latin typeface="Arial" charset="0"/>
                <a:ea typeface="ＭＳ Ｐゴシック" charset="0"/>
              </a:defRPr>
            </a:lvl8pPr>
            <a:lvl9pPr marL="1863547" eaLnBrk="0" fontAlgn="base" hangingPunct="0">
              <a:spcBef>
                <a:spcPct val="0"/>
              </a:spcBef>
              <a:spcAft>
                <a:spcPct val="0"/>
              </a:spcAft>
              <a:defRPr sz="2400">
                <a:solidFill>
                  <a:schemeClr val="tx1"/>
                </a:solidFill>
                <a:latin typeface="Arial" charset="0"/>
                <a:ea typeface="ＭＳ Ｐゴシック" charset="0"/>
              </a:defRPr>
            </a:lvl9pPr>
          </a:lstStyle>
          <a:p>
            <a:fld id="{F03ED945-5D1B-C047-9BAB-3CEA99E28544}" type="slidenum">
              <a:rPr lang="en-US" sz="1200">
                <a:solidFill>
                  <a:prstClr val="black"/>
                </a:solidFill>
              </a:rPr>
              <a:pPr/>
              <a:t>14</a:t>
            </a:fld>
            <a:endParaRPr lang="en-US" sz="1200">
              <a:solidFill>
                <a:prstClr val="black"/>
              </a:solidFill>
            </a:endParaRPr>
          </a:p>
        </p:txBody>
      </p:sp>
      <p:sp>
        <p:nvSpPr>
          <p:cNvPr id="27651" name="Rectangle 2"/>
          <p:cNvSpPr>
            <a:spLocks noGrp="1" noRot="1" noChangeAspect="1" noChangeArrowheads="1"/>
          </p:cNvSpPr>
          <p:nvPr>
            <p:ph type="sldImg"/>
          </p:nvPr>
        </p:nvSpPr>
        <p:spPr>
          <a:xfrm>
            <a:off x="384175" y="722313"/>
            <a:ext cx="6245225" cy="3513137"/>
          </a:xfrm>
          <a:solidFill>
            <a:srgbClr val="FFFFFF"/>
          </a:solidFill>
          <a:ln/>
        </p:spPr>
      </p:sp>
      <p:sp>
        <p:nvSpPr>
          <p:cNvPr id="27652" name="Rectangle 3"/>
          <p:cNvSpPr>
            <a:spLocks noGrp="1" noChangeArrowheads="1"/>
          </p:cNvSpPr>
          <p:nvPr>
            <p:ph type="body" idx="1"/>
          </p:nvPr>
        </p:nvSpPr>
        <p:spPr>
          <a:xfrm>
            <a:off x="934720" y="4441614"/>
            <a:ext cx="5140960" cy="413173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513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15</a:t>
            </a:fld>
            <a:endParaRPr lang="en-US"/>
          </a:p>
        </p:txBody>
      </p:sp>
    </p:spTree>
    <p:extLst>
      <p:ext uri="{BB962C8B-B14F-4D97-AF65-F5344CB8AC3E}">
        <p14:creationId xmlns:p14="http://schemas.microsoft.com/office/powerpoint/2010/main" val="145237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Inverse Compton Scattering x-rays(</a:t>
            </a:r>
            <a:r>
              <a:rPr lang="en-US" baseline="0" dirty="0" err="1" smtClean="0"/>
              <a:t>keVs</a:t>
            </a:r>
            <a:r>
              <a:rPr lang="en-US" baseline="0" dirty="0" smtClean="0"/>
              <a:t>)  for radiography.</a:t>
            </a:r>
            <a:endParaRPr lang="en-US" dirty="0"/>
          </a:p>
        </p:txBody>
      </p:sp>
      <p:sp>
        <p:nvSpPr>
          <p:cNvPr id="4" name="Slide Number Placeholder 3"/>
          <p:cNvSpPr>
            <a:spLocks noGrp="1"/>
          </p:cNvSpPr>
          <p:nvPr>
            <p:ph type="sldNum" sz="quarter" idx="10"/>
          </p:nvPr>
        </p:nvSpPr>
        <p:spPr/>
        <p:txBody>
          <a:bodyPr/>
          <a:lstStyle/>
          <a:p>
            <a:fld id="{AF19D3F1-2F70-4F41-B686-5E4CE8880D6C}" type="slidenum">
              <a:rPr lang="en-US" smtClean="0"/>
              <a:t>18</a:t>
            </a:fld>
            <a:endParaRPr lang="en-US"/>
          </a:p>
        </p:txBody>
      </p:sp>
    </p:spTree>
    <p:extLst>
      <p:ext uri="{BB962C8B-B14F-4D97-AF65-F5344CB8AC3E}">
        <p14:creationId xmlns:p14="http://schemas.microsoft.com/office/powerpoint/2010/main" val="11201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8.jp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1" Type="http://schemas.openxmlformats.org/officeDocument/2006/relationships/slideMaster" Target="../slideMasters/slideMaster11.xml"/><Relationship Id="rId2" Type="http://schemas.openxmlformats.org/officeDocument/2006/relationships/image" Target="../media/image1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2.png"/><Relationship Id="rId3" Type="http://schemas.openxmlformats.org/officeDocument/2006/relationships/image" Target="../media/image2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2.png"/><Relationship Id="rId3" Type="http://schemas.openxmlformats.org/officeDocument/2006/relationships/image" Target="../media/image2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2.png"/><Relationship Id="rId3" Type="http://schemas.openxmlformats.org/officeDocument/2006/relationships/image" Target="../media/image2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2.png"/><Relationship Id="rId3" Type="http://schemas.openxmlformats.org/officeDocument/2006/relationships/image" Target="../media/image2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2.png"/><Relationship Id="rId3"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jpeg"/><Relationship Id="rId3"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F03E8A-EBF2-664E-83E6-89AD24BF7B81}"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169055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03E8A-EBF2-664E-83E6-89AD24BF7B81}"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69708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Text slide white background">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B5062DBE-2264-E844-A0E2-D954D04B3A5D}"/>
              </a:ext>
            </a:extLst>
          </p:cNvPr>
          <p:cNvSpPr>
            <a:spLocks noGrp="1"/>
          </p:cNvSpPr>
          <p:nvPr>
            <p:ph type="body" sz="quarter" idx="11"/>
          </p:nvPr>
        </p:nvSpPr>
        <p:spPr>
          <a:xfrm>
            <a:off x="473529" y="1284289"/>
            <a:ext cx="11244943" cy="4504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 xmlns:a16="http://schemas.microsoft.com/office/drawing/2014/main" id="{9BF54F10-9F0D-094B-9149-1988A9DB49AA}"/>
              </a:ext>
            </a:extLst>
          </p:cNvPr>
          <p:cNvPicPr>
            <a:picLocks noChangeAspect="1"/>
          </p:cNvPicPr>
          <p:nvPr/>
        </p:nvPicPr>
        <p:blipFill>
          <a:blip r:embed="rId2"/>
          <a:stretch>
            <a:fillRect/>
          </a:stretch>
        </p:blipFill>
        <p:spPr>
          <a:xfrm>
            <a:off x="0" y="0"/>
            <a:ext cx="12192000" cy="952882"/>
          </a:xfrm>
          <a:prstGeom prst="rect">
            <a:avLst/>
          </a:prstGeom>
        </p:spPr>
      </p:pic>
      <p:sp>
        <p:nvSpPr>
          <p:cNvPr id="10" name="Text Placeholder 9">
            <a:extLst>
              <a:ext uri="{FF2B5EF4-FFF2-40B4-BE49-F238E27FC236}">
                <a16:creationId xmlns="" xmlns:a16="http://schemas.microsoft.com/office/drawing/2014/main" id="{DA6693BC-DAF4-B742-9E2C-0D0ABDE8CF15}"/>
              </a:ext>
            </a:extLst>
          </p:cNvPr>
          <p:cNvSpPr>
            <a:spLocks noGrp="1"/>
          </p:cNvSpPr>
          <p:nvPr>
            <p:ph type="body" sz="quarter" idx="12"/>
          </p:nvPr>
        </p:nvSpPr>
        <p:spPr>
          <a:xfrm>
            <a:off x="1817688" y="196622"/>
            <a:ext cx="8556625" cy="543605"/>
          </a:xfrm>
        </p:spPr>
        <p:txBody>
          <a:bodyPr/>
          <a:lstStyle>
            <a:lvl1pPr algn="ctr">
              <a:buNone/>
              <a:defRPr sz="2800" b="1">
                <a:solidFill>
                  <a:schemeClr val="bg1"/>
                </a:solidFill>
              </a:defRPr>
            </a:lvl1pPr>
            <a:lvl2pPr>
              <a:buNone/>
              <a:defRPr/>
            </a:lvl2pPr>
            <a:lvl3pPr>
              <a:buNone/>
              <a:defRPr/>
            </a:lvl3pPr>
            <a:lvl4pPr>
              <a:buNone/>
              <a:defRPr/>
            </a:lvl4pPr>
            <a:lvl5pPr>
              <a:buNone/>
              <a:defRPr/>
            </a:lvl5pPr>
          </a:lstStyle>
          <a:p>
            <a:pPr lvl="0"/>
            <a:r>
              <a:rPr lang="en-US"/>
              <a:t>Edit Master text styles</a:t>
            </a:r>
          </a:p>
        </p:txBody>
      </p:sp>
      <p:sp>
        <p:nvSpPr>
          <p:cNvPr id="25" name="Slide Number Placeholder 24">
            <a:extLst>
              <a:ext uri="{FF2B5EF4-FFF2-40B4-BE49-F238E27FC236}">
                <a16:creationId xmlns="" xmlns:a16="http://schemas.microsoft.com/office/drawing/2014/main" id="{BDEF9E4D-5DAA-E441-8E60-AC4289E8BA2D}"/>
              </a:ext>
            </a:extLst>
          </p:cNvPr>
          <p:cNvSpPr>
            <a:spLocks noGrp="1"/>
          </p:cNvSpPr>
          <p:nvPr>
            <p:ph type="sldNum" sz="quarter" idx="13"/>
          </p:nvPr>
        </p:nvSpPr>
        <p:spPr/>
        <p:txBody>
          <a:bodyPr/>
          <a:lstStyle>
            <a:lvl1pPr>
              <a:defRPr>
                <a:solidFill>
                  <a:schemeClr val="tx1"/>
                </a:solidFill>
              </a:defRPr>
            </a:lvl1pPr>
          </a:lstStyle>
          <a:p>
            <a:fld id="{5DB48BFE-254B-BC48-B263-49FF8F667EF1}" type="slidenum">
              <a:rPr lang="en-US" smtClean="0">
                <a:solidFill>
                  <a:prstClr val="black"/>
                </a:solidFill>
              </a:rPr>
              <a:pPr/>
              <a:t>‹#›</a:t>
            </a:fld>
            <a:endParaRPr lang="en-US">
              <a:solidFill>
                <a:prstClr val="black"/>
              </a:solidFill>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FEBBD4D-A077-694F-949C-816E31DDFCB4}"/>
              </a:ext>
            </a:extLst>
          </p:cNvPr>
          <p:cNvSpPr/>
          <p:nvPr userDrawn="1"/>
        </p:nvSpPr>
        <p:spPr>
          <a:xfrm>
            <a:off x="0" y="5828144"/>
            <a:ext cx="12192000" cy="102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3" name="line dot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5" y="-4795"/>
            <a:ext cx="12190993" cy="6867593"/>
          </a:xfrm>
          <a:prstGeom prst="rect">
            <a:avLst/>
          </a:prstGeom>
        </p:spPr>
      </p:pic>
      <p:pic>
        <p:nvPicPr>
          <p:cNvPr id="16" name="logo SLAC">
            <a:extLst>
              <a:ext uri="{FF2B5EF4-FFF2-40B4-BE49-F238E27FC236}">
                <a16:creationId xmlns:a16="http://schemas.microsoft.com/office/drawing/2014/main" xmlns="" id="{9B359C41-4F1D-C34A-A6F5-56B5093A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40298" y="6089141"/>
            <a:ext cx="3070359" cy="892049"/>
          </a:xfrm>
          <a:prstGeom prst="rect">
            <a:avLst/>
          </a:prstGeom>
        </p:spPr>
      </p:pic>
      <p:sp>
        <p:nvSpPr>
          <p:cNvPr id="2" name="Title 1"/>
          <p:cNvSpPr>
            <a:spLocks noGrp="1"/>
          </p:cNvSpPr>
          <p:nvPr>
            <p:ph type="ctrTitle"/>
          </p:nvPr>
        </p:nvSpPr>
        <p:spPr>
          <a:xfrm>
            <a:off x="742953" y="536577"/>
            <a:ext cx="10678583" cy="2246313"/>
          </a:xfrm>
        </p:spPr>
        <p:txBody>
          <a:bodyPr anchor="b" anchorCtr="0">
            <a:noAutofit/>
          </a:bodyPr>
          <a:lstStyle>
            <a:lvl1pPr>
              <a:defRPr sz="5733"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69409" y="3640441"/>
            <a:ext cx="10653183" cy="2187703"/>
          </a:xfrm>
        </p:spPr>
        <p:txBody>
          <a:bodyPr>
            <a:noAutofit/>
          </a:bodyPr>
          <a:lstStyle>
            <a:lvl1pPr marL="0" indent="0" algn="l">
              <a:lnSpc>
                <a:spcPct val="110000"/>
              </a:lnSpc>
              <a:buNone/>
              <a:defRPr sz="2133" b="0">
                <a:solidFill>
                  <a:schemeClr val="bg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742953" y="2755013"/>
            <a:ext cx="10678583" cy="635889"/>
          </a:xfrm>
        </p:spPr>
        <p:txBody>
          <a:bodyPr>
            <a:noAutofit/>
          </a:bodyPr>
          <a:lstStyle>
            <a:lvl1pPr>
              <a:lnSpc>
                <a:spcPct val="100000"/>
              </a:lnSpc>
              <a:defRPr sz="5600" b="0">
                <a:solidFill>
                  <a:schemeClr val="tx1"/>
                </a:solidFill>
                <a:latin typeface="Arial" pitchFamily="34" charset="0"/>
                <a:cs typeface="Arial" pitchFamily="34" charset="0"/>
              </a:defRPr>
            </a:lvl1pPr>
          </a:lstStyle>
          <a:p>
            <a:pPr lvl="0"/>
            <a:r>
              <a:rPr lang="en-CA" dirty="0"/>
              <a:t>Click to edit Master subtitle style</a:t>
            </a:r>
          </a:p>
        </p:txBody>
      </p:sp>
      <p:pic>
        <p:nvPicPr>
          <p:cNvPr id="9" name="Picture 8">
            <a:extLst>
              <a:ext uri="{FF2B5EF4-FFF2-40B4-BE49-F238E27FC236}">
                <a16:creationId xmlns:a16="http://schemas.microsoft.com/office/drawing/2014/main" xmlns="" id="{5512191F-B767-D04B-9D40-AFF96A3B3B20}"/>
              </a:ext>
            </a:extLst>
          </p:cNvPr>
          <p:cNvPicPr>
            <a:picLocks noChangeAspect="1"/>
          </p:cNvPicPr>
          <p:nvPr userDrawn="1"/>
        </p:nvPicPr>
        <p:blipFill>
          <a:blip r:embed="rId4"/>
          <a:stretch>
            <a:fillRect/>
          </a:stretch>
        </p:blipFill>
        <p:spPr>
          <a:xfrm>
            <a:off x="769408" y="6089140"/>
            <a:ext cx="2946400" cy="432257"/>
          </a:xfrm>
          <a:prstGeom prst="rect">
            <a:avLst/>
          </a:prstGeom>
        </p:spPr>
      </p:pic>
    </p:spTree>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933"/>
            </a:lvl2pPr>
            <a:lvl3pPr>
              <a:buClr>
                <a:srgbClr val="981E32"/>
              </a:buClr>
              <a:defRPr/>
            </a:lvl3pPr>
            <a:lvl4pPr>
              <a:buClr>
                <a:srgbClr val="981E32"/>
              </a:buClr>
              <a:defRPr sz="2400"/>
            </a:lvl4pPr>
            <a:lvl5pPr>
              <a:buClr>
                <a:srgbClr val="981E3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6197600" y="1252729"/>
            <a:ext cx="51816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4861984" y="1252728"/>
            <a:ext cx="3256453"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4861984" y="3886200"/>
            <a:ext cx="3256453" cy="2432051"/>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8323939" y="1243584"/>
            <a:ext cx="3256453" cy="5065523"/>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609602" y="1243584"/>
            <a:ext cx="4017433" cy="50655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8009467" y="1243584"/>
            <a:ext cx="3556000" cy="5065523"/>
          </a:xfrm>
        </p:spPr>
        <p:txBody>
          <a:bodyPr/>
          <a:lstStyle/>
          <a:p>
            <a:r>
              <a:rPr lang="en-US"/>
              <a:t>Click icon to add chart</a:t>
            </a:r>
            <a:endParaRPr lang="en-CA" dirty="0"/>
          </a:p>
        </p:txBody>
      </p:sp>
      <p:sp>
        <p:nvSpPr>
          <p:cNvPr id="5" name="Content Placeholder 4"/>
          <p:cNvSpPr>
            <a:spLocks noGrp="1"/>
          </p:cNvSpPr>
          <p:nvPr>
            <p:ph sz="quarter" idx="16"/>
          </p:nvPr>
        </p:nvSpPr>
        <p:spPr>
          <a:xfrm>
            <a:off x="609600" y="1243584"/>
            <a:ext cx="7313083" cy="50655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lIns="432000"/>
          <a:lstStyle>
            <a:lvl1pPr>
              <a:defRPr b="1" baseline="0">
                <a:solidFill>
                  <a:srgbClr val="FF0000"/>
                </a:solidFill>
              </a:defRPr>
            </a:lvl1pPr>
          </a:lstStyle>
          <a:p>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03E8A-EBF2-664E-83E6-89AD24BF7B81}"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1215365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Box 4"/>
          <p:cNvSpPr txBox="1"/>
          <p:nvPr userDrawn="1"/>
        </p:nvSpPr>
        <p:spPr>
          <a:xfrm>
            <a:off x="-3849663" y="3807912"/>
            <a:ext cx="3691002" cy="338554"/>
          </a:xfrm>
          <a:prstGeom prst="rect">
            <a:avLst/>
          </a:prstGeom>
          <a:noFill/>
        </p:spPr>
        <p:txBody>
          <a:bodyPr wrap="square" rtlCol="0">
            <a:spAutoFit/>
          </a:bodyPr>
          <a:lstStyle/>
          <a:p>
            <a:pPr defTabSz="609493"/>
            <a:r>
              <a:rPr lang="en-US" sz="1600" b="1" dirty="0" err="1">
                <a:solidFill>
                  <a:srgbClr val="000000"/>
                </a:solidFill>
              </a:rPr>
              <a:t>defaulsx</a:t>
            </a:r>
            <a:endParaRPr lang="en-US" sz="1600" b="1" dirty="0">
              <a:solidFill>
                <a:srgbClr val="000000"/>
              </a:solidFill>
            </a:endParaRPr>
          </a:p>
        </p:txBody>
      </p:sp>
      <p:sp>
        <p:nvSpPr>
          <p:cNvPr id="8" name="Title 7">
            <a:extLst>
              <a:ext uri="{FF2B5EF4-FFF2-40B4-BE49-F238E27FC236}">
                <a16:creationId xmlns:a16="http://schemas.microsoft.com/office/drawing/2014/main" xmlns="" id="{ECB29B47-F6CA-774A-ABC6-F1CC6F49C0C9}"/>
              </a:ext>
            </a:extLst>
          </p:cNvPr>
          <p:cNvSpPr>
            <a:spLocks noGrp="1"/>
          </p:cNvSpPr>
          <p:nvPr>
            <p:ph type="title"/>
          </p:nvPr>
        </p:nvSpPr>
        <p:spPr>
          <a:xfrm>
            <a:off x="609600" y="560832"/>
            <a:ext cx="10972801" cy="329184"/>
          </a:xfrm>
        </p:spPr>
        <p:txBody>
          <a:bodyPr lIns="0">
            <a:noAutofit/>
          </a:bodyPr>
          <a:lstStyle>
            <a:lvl1pPr algn="ctr">
              <a:defRPr/>
            </a:lvl1pPr>
          </a:lstStyle>
          <a:p>
            <a:r>
              <a:rPr lang="en-US" smtClean="0"/>
              <a:t>Click to edit Master title style</a:t>
            </a:r>
            <a:endParaRPr lang="en-US" dirty="0"/>
          </a:p>
        </p:txBody>
      </p:sp>
      <p:sp>
        <p:nvSpPr>
          <p:cNvPr id="2" name="TextBox 1">
            <a:extLst>
              <a:ext uri="{FF2B5EF4-FFF2-40B4-BE49-F238E27FC236}">
                <a16:creationId xmlns:a16="http://schemas.microsoft.com/office/drawing/2014/main" xmlns="" id="{2CDBD4AC-543C-5F40-8581-E3DD00985443}"/>
              </a:ext>
            </a:extLst>
          </p:cNvPr>
          <p:cNvSpPr txBox="1"/>
          <p:nvPr userDrawn="1"/>
        </p:nvSpPr>
        <p:spPr>
          <a:xfrm>
            <a:off x="609601" y="5971625"/>
            <a:ext cx="4791710" cy="338554"/>
          </a:xfrm>
          <a:prstGeom prst="rect">
            <a:avLst/>
          </a:prstGeom>
          <a:noFill/>
        </p:spPr>
        <p:txBody>
          <a:bodyPr wrap="square" rtlCol="0" anchor="b" anchorCtr="0">
            <a:spAutoFit/>
          </a:bodyPr>
          <a:lstStyle/>
          <a:p>
            <a:pPr defTabSz="609493"/>
            <a:endParaRPr lang="en-US" sz="1600" b="1" dirty="0">
              <a:solidFill>
                <a:srgbClr val="000000"/>
              </a:solidFill>
              <a:cs typeface="Arial" charset="0"/>
            </a:endParaRPr>
          </a:p>
        </p:txBody>
      </p:sp>
      <p:sp>
        <p:nvSpPr>
          <p:cNvPr id="6" name="TextBox 5">
            <a:extLst>
              <a:ext uri="{FF2B5EF4-FFF2-40B4-BE49-F238E27FC236}">
                <a16:creationId xmlns:a16="http://schemas.microsoft.com/office/drawing/2014/main" xmlns="" id="{59D42D87-C8E7-F24B-8B16-79AC91C4B460}"/>
              </a:ext>
            </a:extLst>
          </p:cNvPr>
          <p:cNvSpPr txBox="1"/>
          <p:nvPr userDrawn="1"/>
        </p:nvSpPr>
        <p:spPr>
          <a:xfrm>
            <a:off x="6790690" y="5971625"/>
            <a:ext cx="4791710" cy="338554"/>
          </a:xfrm>
          <a:prstGeom prst="rect">
            <a:avLst/>
          </a:prstGeom>
          <a:noFill/>
        </p:spPr>
        <p:txBody>
          <a:bodyPr wrap="square" rtlCol="0" anchor="b" anchorCtr="0">
            <a:spAutoFit/>
          </a:bodyPr>
          <a:lstStyle/>
          <a:p>
            <a:pPr algn="r" defTabSz="609493"/>
            <a:endParaRPr lang="en-US" sz="1600" b="1" dirty="0">
              <a:solidFill>
                <a:srgbClr val="000000"/>
              </a:solidFill>
              <a:cs typeface="Arial" charset="0"/>
            </a:endParaRPr>
          </a:p>
        </p:txBody>
      </p:sp>
      <p:sp>
        <p:nvSpPr>
          <p:cNvPr id="4" name="Text Placeholder 3">
            <a:extLst>
              <a:ext uri="{FF2B5EF4-FFF2-40B4-BE49-F238E27FC236}">
                <a16:creationId xmlns:a16="http://schemas.microsoft.com/office/drawing/2014/main" xmlns="" id="{2749A844-4FAA-1443-B052-BCAC4D9EAF30}"/>
              </a:ext>
            </a:extLst>
          </p:cNvPr>
          <p:cNvSpPr>
            <a:spLocks noGrp="1"/>
          </p:cNvSpPr>
          <p:nvPr>
            <p:ph type="body" sz="quarter" idx="10" hasCustomPrompt="1"/>
          </p:nvPr>
        </p:nvSpPr>
        <p:spPr>
          <a:xfrm>
            <a:off x="609600" y="5251836"/>
            <a:ext cx="5154367" cy="1012825"/>
          </a:xfrm>
        </p:spPr>
        <p:txBody>
          <a:bodyPr anchor="b" anchorCtr="0"/>
          <a:lstStyle>
            <a:lvl1pPr marL="0" indent="0">
              <a:spcBef>
                <a:spcPts val="100"/>
              </a:spcBef>
              <a:buNone/>
              <a:defRPr/>
            </a:lvl1pPr>
            <a:lvl2pPr marL="459202" indent="0">
              <a:buNone/>
              <a:defRPr/>
            </a:lvl2pPr>
            <a:lvl3pPr marL="918403" indent="0">
              <a:buNone/>
              <a:defRPr/>
            </a:lvl3pPr>
            <a:lvl4pPr marL="1369142" indent="0">
              <a:buNone/>
              <a:defRPr/>
            </a:lvl4pPr>
            <a:lvl5pPr marL="1828343" indent="0">
              <a:buNone/>
              <a:defRPr/>
            </a:lvl5pPr>
          </a:lstStyle>
          <a:p>
            <a:r>
              <a:rPr lang="en-US" sz="1600" b="1" dirty="0">
                <a:cs typeface="Arial" charset="0"/>
              </a:rPr>
              <a:t>University of Rochester</a:t>
            </a:r>
          </a:p>
          <a:p>
            <a:r>
              <a:rPr lang="en-US" sz="1600" b="1" dirty="0">
                <a:cs typeface="Arial" charset="0"/>
              </a:rPr>
              <a:t>Laboratory for Laser Energetics</a:t>
            </a:r>
          </a:p>
        </p:txBody>
      </p:sp>
      <p:sp>
        <p:nvSpPr>
          <p:cNvPr id="7" name="Text Placeholder 3">
            <a:extLst>
              <a:ext uri="{FF2B5EF4-FFF2-40B4-BE49-F238E27FC236}">
                <a16:creationId xmlns:a16="http://schemas.microsoft.com/office/drawing/2014/main" xmlns="" id="{177FF418-EEDF-834C-A09A-A4E5F2A6DECF}"/>
              </a:ext>
            </a:extLst>
          </p:cNvPr>
          <p:cNvSpPr>
            <a:spLocks noGrp="1"/>
          </p:cNvSpPr>
          <p:nvPr>
            <p:ph type="body" sz="quarter" idx="11" hasCustomPrompt="1"/>
          </p:nvPr>
        </p:nvSpPr>
        <p:spPr>
          <a:xfrm>
            <a:off x="6428034" y="5251836"/>
            <a:ext cx="5154367" cy="1012825"/>
          </a:xfrm>
        </p:spPr>
        <p:txBody>
          <a:bodyPr anchor="b" anchorCtr="0"/>
          <a:lstStyle>
            <a:lvl1pPr marL="0" indent="0" algn="r">
              <a:spcBef>
                <a:spcPts val="100"/>
              </a:spcBef>
              <a:buNone/>
              <a:defRPr/>
            </a:lvl1pPr>
            <a:lvl2pPr marL="459202" indent="0">
              <a:buNone/>
              <a:defRPr/>
            </a:lvl2pPr>
            <a:lvl3pPr marL="918403" indent="0">
              <a:buNone/>
              <a:defRPr/>
            </a:lvl3pPr>
            <a:lvl4pPr marL="1369142" indent="0">
              <a:buNone/>
              <a:defRPr/>
            </a:lvl4pPr>
            <a:lvl5pPr marL="1828343" indent="0">
              <a:buNone/>
              <a:defRPr/>
            </a:lvl5pPr>
          </a:lstStyle>
          <a:p>
            <a:pPr algn="r"/>
            <a:r>
              <a:rPr lang="en-US" sz="1600" b="1" dirty="0">
                <a:cs typeface="Arial" charset="0"/>
              </a:rPr>
              <a:t>Meeting</a:t>
            </a:r>
          </a:p>
          <a:p>
            <a:pPr algn="r"/>
            <a:r>
              <a:rPr lang="en-US" sz="1600" b="1" dirty="0">
                <a:cs typeface="Arial" charset="0"/>
              </a:rPr>
              <a:t>Location</a:t>
            </a:r>
          </a:p>
          <a:p>
            <a:pPr algn="r"/>
            <a:r>
              <a:rPr lang="en-US" sz="1600" b="1" dirty="0">
                <a:cs typeface="Arial" charset="0"/>
              </a:rPr>
              <a:t>Date</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laborator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95005B2-72D9-8F4F-AD23-F2289D61B10B}"/>
              </a:ext>
            </a:extLst>
          </p:cNvPr>
          <p:cNvSpPr>
            <a:spLocks noGrp="1"/>
          </p:cNvSpPr>
          <p:nvPr>
            <p:ph type="body" sz="quarter" idx="11" hasCustomPrompt="1"/>
          </p:nvPr>
        </p:nvSpPr>
        <p:spPr>
          <a:xfrm>
            <a:off x="1390897" y="1725629"/>
            <a:ext cx="9127327" cy="543119"/>
          </a:xfrm>
        </p:spPr>
        <p:txBody>
          <a:bodyPr>
            <a:normAutofit/>
          </a:bodyPr>
          <a:lstStyle>
            <a:lvl1pPr marL="0" indent="0" algn="ctr">
              <a:lnSpc>
                <a:spcPct val="100000"/>
              </a:lnSpc>
              <a:spcBef>
                <a:spcPts val="100"/>
              </a:spcBef>
              <a:buNone/>
              <a:defRPr sz="1500">
                <a:solidFill>
                  <a:schemeClr val="tx1"/>
                </a:solidFill>
              </a:defRPr>
            </a:lvl1pPr>
            <a:lvl2pPr marL="459202" indent="0" algn="ctr">
              <a:buNone/>
              <a:defRPr/>
            </a:lvl2pPr>
            <a:lvl3pPr marL="918403" indent="0" algn="ctr">
              <a:buNone/>
              <a:defRPr/>
            </a:lvl3pPr>
            <a:lvl4pPr marL="1369142" indent="0" algn="ctr">
              <a:buNone/>
              <a:defRPr/>
            </a:lvl4pPr>
            <a:lvl5pPr marL="1828343" indent="0" algn="ctr">
              <a:buNone/>
              <a:defRPr/>
            </a:lvl5pPr>
          </a:lstStyle>
          <a:p>
            <a:pPr lvl="0"/>
            <a:r>
              <a:rPr lang="en-US" dirty="0"/>
              <a:t>Name, Name, and Name</a:t>
            </a:r>
          </a:p>
        </p:txBody>
      </p:sp>
      <p:sp>
        <p:nvSpPr>
          <p:cNvPr id="4" name="TextBox 3">
            <a:extLst>
              <a:ext uri="{FF2B5EF4-FFF2-40B4-BE49-F238E27FC236}">
                <a16:creationId xmlns:a16="http://schemas.microsoft.com/office/drawing/2014/main" xmlns="" id="{0D94BA66-7589-D047-8CF0-9A8B736187CA}"/>
              </a:ext>
            </a:extLst>
          </p:cNvPr>
          <p:cNvSpPr txBox="1"/>
          <p:nvPr userDrawn="1"/>
        </p:nvSpPr>
        <p:spPr>
          <a:xfrm>
            <a:off x="519121" y="674737"/>
            <a:ext cx="2022234" cy="430887"/>
          </a:xfrm>
          <a:prstGeom prst="rect">
            <a:avLst/>
          </a:prstGeom>
          <a:noFill/>
        </p:spPr>
        <p:txBody>
          <a:bodyPr wrap="none" rtlCol="0">
            <a:spAutoFit/>
          </a:bodyPr>
          <a:lstStyle/>
          <a:p>
            <a:pPr defTabSz="609493"/>
            <a:r>
              <a:rPr lang="en-US" sz="2200" b="1" dirty="0">
                <a:solidFill>
                  <a:srgbClr val="023992"/>
                </a:solidFill>
              </a:rPr>
              <a:t>Collaborators</a:t>
            </a:r>
          </a:p>
        </p:txBody>
      </p:sp>
      <p:sp>
        <p:nvSpPr>
          <p:cNvPr id="8"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7" name="Footer Placeholder 1">
            <a:extLst>
              <a:ext uri="{FF2B5EF4-FFF2-40B4-BE49-F238E27FC236}">
                <a16:creationId xmlns:a16="http://schemas.microsoft.com/office/drawing/2014/main" xmlns="" id="{E696D12C-CCDA-C849-A3DE-93F143B50F68}"/>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1" cy="3274816"/>
          </a:xfrm>
        </p:spPr>
        <p:txBody>
          <a:bodyPr/>
          <a:lstStyle>
            <a:lvl2pPr marL="766042" indent="-308956">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a:extLst>
              <a:ext uri="{FF2B5EF4-FFF2-40B4-BE49-F238E27FC236}">
                <a16:creationId xmlns:a16="http://schemas.microsoft.com/office/drawing/2014/main" xmlns="" id="{26578D64-8A76-214B-AB34-0AE4ACC764CD}"/>
              </a:ext>
            </a:extLst>
          </p:cNvPr>
          <p:cNvSpPr/>
          <p:nvPr userDrawn="1"/>
        </p:nvSpPr>
        <p:spPr>
          <a:xfrm>
            <a:off x="609600" y="120152"/>
            <a:ext cx="1182624" cy="338554"/>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defTabSz="609493"/>
            <a:r>
              <a:rPr lang="en-US" altLang="en-US" sz="1600" b="1">
                <a:solidFill>
                  <a:srgbClr val="FFFFFF"/>
                </a:solidFill>
              </a:rPr>
              <a:t>Summary</a:t>
            </a:r>
            <a:endParaRPr lang="en-US" sz="1600">
              <a:solidFill>
                <a:srgbClr val="FFFFFF"/>
              </a:solidFill>
            </a:endParaRPr>
          </a:p>
        </p:txBody>
      </p:sp>
      <p:sp>
        <p:nvSpPr>
          <p:cNvPr id="5" name="Title 4">
            <a:extLst>
              <a:ext uri="{FF2B5EF4-FFF2-40B4-BE49-F238E27FC236}">
                <a16:creationId xmlns:a16="http://schemas.microsoft.com/office/drawing/2014/main" xmlns="" id="{52B5E729-FFE8-4A43-B14D-6C50DF9EFA24}"/>
              </a:ext>
            </a:extLst>
          </p:cNvPr>
          <p:cNvSpPr>
            <a:spLocks noGrp="1"/>
          </p:cNvSpPr>
          <p:nvPr>
            <p:ph type="title"/>
          </p:nvPr>
        </p:nvSpPr>
        <p:spPr>
          <a:xfrm>
            <a:off x="609600" y="670560"/>
            <a:ext cx="10972801" cy="329184"/>
          </a:xfrm>
        </p:spPr>
        <p:txBody>
          <a:bodyPr/>
          <a:lstStyle/>
          <a:p>
            <a:r>
              <a:rPr lang="en-US" smtClean="0"/>
              <a:t>Click to edit Master title style</a:t>
            </a:r>
            <a:endParaRPr lang="en-US" dirty="0"/>
          </a:p>
        </p:txBody>
      </p:sp>
      <p:sp>
        <p:nvSpPr>
          <p:cNvPr id="7" name="Text Placeholder 4">
            <a:extLst>
              <a:ext uri="{FF2B5EF4-FFF2-40B4-BE49-F238E27FC236}">
                <a16:creationId xmlns:a16="http://schemas.microsoft.com/office/drawing/2014/main" xmlns="" id="{79A1A3BF-7AFD-B54C-92F5-87CE9BF4CD00}"/>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9"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8" name="Footer Placeholder 1">
            <a:extLst>
              <a:ext uri="{FF2B5EF4-FFF2-40B4-BE49-F238E27FC236}">
                <a16:creationId xmlns:a16="http://schemas.microsoft.com/office/drawing/2014/main" xmlns="" id="{493B0CFE-6159-F448-9C0A-AD7AEC6DAA44}"/>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1" cy="3274816"/>
          </a:xfrm>
        </p:spPr>
        <p:txBody>
          <a:bodyPr/>
          <a:lstStyle>
            <a:lvl2pPr marL="766042" indent="-308956">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a:extLst>
              <a:ext uri="{FF2B5EF4-FFF2-40B4-BE49-F238E27FC236}">
                <a16:creationId xmlns:a16="http://schemas.microsoft.com/office/drawing/2014/main" xmlns="" id="{CB843D8F-EA12-284B-873C-633CDB69EE03}"/>
              </a:ext>
            </a:extLst>
          </p:cNvPr>
          <p:cNvSpPr>
            <a:spLocks noGrp="1"/>
          </p:cNvSpPr>
          <p:nvPr>
            <p:ph type="title"/>
          </p:nvPr>
        </p:nvSpPr>
        <p:spPr/>
        <p:txBody>
          <a:bodyPr/>
          <a:lstStyle/>
          <a:p>
            <a:r>
              <a:rPr lang="en-US" smtClean="0"/>
              <a:t>Click to edit Master title style</a:t>
            </a:r>
            <a:endParaRPr lang="en-US"/>
          </a:p>
        </p:txBody>
      </p:sp>
      <p:sp>
        <p:nvSpPr>
          <p:cNvPr id="6" name="Text Placeholder 4">
            <a:extLst>
              <a:ext uri="{FF2B5EF4-FFF2-40B4-BE49-F238E27FC236}">
                <a16:creationId xmlns:a16="http://schemas.microsoft.com/office/drawing/2014/main" xmlns="" id="{2DF3C786-C6AA-3746-96B5-8AAC31350A60}"/>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9"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7" name="Footer Placeholder 1">
            <a:extLst>
              <a:ext uri="{FF2B5EF4-FFF2-40B4-BE49-F238E27FC236}">
                <a16:creationId xmlns:a16="http://schemas.microsoft.com/office/drawing/2014/main" xmlns="" id="{2391039F-AA53-224A-8966-45C3EE28052A}"/>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963084" y="2747964"/>
            <a:ext cx="10363200" cy="1362075"/>
          </a:xfrm>
          <a:prstGeom prst="rect">
            <a:avLst/>
          </a:prstGeom>
        </p:spPr>
        <p:txBody>
          <a:bodyPr anchor="ctr">
            <a:normAutofit/>
          </a:bodyPr>
          <a:lstStyle>
            <a:lvl1pPr algn="ctr">
              <a:defRPr sz="3600" b="1" cap="none"/>
            </a:lvl1pPr>
          </a:lstStyle>
          <a:p>
            <a:r>
              <a:rPr lang="en-US" smtClean="0"/>
              <a:t>Click to edit Master title style</a:t>
            </a:r>
            <a:endParaRPr lang="en-US" dirty="0"/>
          </a:p>
        </p:txBody>
      </p:sp>
      <p:sp>
        <p:nvSpPr>
          <p:cNvPr id="5" name="Footer Placeholder 1">
            <a:extLst>
              <a:ext uri="{FF2B5EF4-FFF2-40B4-BE49-F238E27FC236}">
                <a16:creationId xmlns:a16="http://schemas.microsoft.com/office/drawing/2014/main" xmlns="" id="{52A25C4A-B334-804A-AC03-5E09AAA21BFE}"/>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head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514687" cy="1680209"/>
          </a:xfrm>
        </p:spPr>
        <p:txBody>
          <a:bodyPr/>
          <a:lstStyle>
            <a:lvl2pPr marL="766042" indent="-308956">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a:extLst>
              <a:ext uri="{FF2B5EF4-FFF2-40B4-BE49-F238E27FC236}">
                <a16:creationId xmlns:a16="http://schemas.microsoft.com/office/drawing/2014/main" xmlns="" id="{2358378B-F6FC-514F-BC41-AE8CE7C2D115}"/>
              </a:ext>
            </a:extLst>
          </p:cNvPr>
          <p:cNvSpPr>
            <a:spLocks noGrp="1"/>
          </p:cNvSpPr>
          <p:nvPr>
            <p:ph type="title"/>
          </p:nvPr>
        </p:nvSpPr>
        <p:spPr/>
        <p:txBody>
          <a:bodyPr/>
          <a:lstStyle/>
          <a:p>
            <a:r>
              <a:rPr lang="en-US" smtClean="0"/>
              <a:t>Click to edit Master title style</a:t>
            </a:r>
            <a:endParaRPr lang="en-US"/>
          </a:p>
        </p:txBody>
      </p:sp>
      <p:sp>
        <p:nvSpPr>
          <p:cNvPr id="4" name="Content Placeholder 3">
            <a:extLst>
              <a:ext uri="{FF2B5EF4-FFF2-40B4-BE49-F238E27FC236}">
                <a16:creationId xmlns:a16="http://schemas.microsoft.com/office/drawing/2014/main" xmlns="" id="{864914F9-3910-E444-ACF2-060B35909E9A}"/>
              </a:ext>
            </a:extLst>
          </p:cNvPr>
          <p:cNvSpPr>
            <a:spLocks noGrp="1"/>
          </p:cNvSpPr>
          <p:nvPr>
            <p:ph sz="quarter" idx="10" hasCustomPrompt="1"/>
          </p:nvPr>
        </p:nvSpPr>
        <p:spPr>
          <a:xfrm>
            <a:off x="609601" y="122239"/>
            <a:ext cx="2282634" cy="339725"/>
          </a:xfrm>
          <a:solidFill>
            <a:schemeClr val="tx2"/>
          </a:solidFill>
          <a:ln>
            <a:solidFill>
              <a:schemeClr val="tx1"/>
            </a:solidFill>
          </a:ln>
        </p:spPr>
        <p:txBody>
          <a:bodyPr anchor="ctr" anchorCtr="0"/>
          <a:lstStyle>
            <a:lvl1pPr marL="0" indent="0" algn="ctr">
              <a:buNone/>
              <a:defRPr>
                <a:solidFill>
                  <a:schemeClr val="bg1"/>
                </a:solidFill>
              </a:defRPr>
            </a:lvl1pPr>
          </a:lstStyle>
          <a:p>
            <a:pPr lvl="0"/>
            <a:r>
              <a:rPr lang="en-US" dirty="0"/>
              <a:t>Heading</a:t>
            </a:r>
          </a:p>
        </p:txBody>
      </p:sp>
      <p:sp>
        <p:nvSpPr>
          <p:cNvPr id="11"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9" name="Footer Placeholder 1">
            <a:extLst>
              <a:ext uri="{FF2B5EF4-FFF2-40B4-BE49-F238E27FC236}">
                <a16:creationId xmlns:a16="http://schemas.microsoft.com/office/drawing/2014/main" xmlns="" id="{7D59B78C-CECC-2844-BDE3-1FF48E0D4CB5}"/>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figures acro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C91A4-9757-5842-8174-3EE5305EF9BC}"/>
              </a:ext>
            </a:extLst>
          </p:cNvPr>
          <p:cNvSpPr>
            <a:spLocks noGrp="1"/>
          </p:cNvSpPr>
          <p:nvPr>
            <p:ph type="title"/>
          </p:nvPr>
        </p:nvSpPr>
        <p:spPr/>
        <p:txBody>
          <a:bodyPr/>
          <a:lstStyle/>
          <a:p>
            <a:r>
              <a:rPr lang="en-US" smtClean="0"/>
              <a:t>Click to edit Master title style</a:t>
            </a:r>
            <a:endParaRPr lang="en-US"/>
          </a:p>
        </p:txBody>
      </p:sp>
      <p:sp>
        <p:nvSpPr>
          <p:cNvPr id="11" name="Text Placeholder 10">
            <a:extLst>
              <a:ext uri="{FF2B5EF4-FFF2-40B4-BE49-F238E27FC236}">
                <a16:creationId xmlns:a16="http://schemas.microsoft.com/office/drawing/2014/main" xmlns="" id="{C0E0FD6C-150D-4F41-B9BB-17F3A43448F1}"/>
              </a:ext>
            </a:extLst>
          </p:cNvPr>
          <p:cNvSpPr>
            <a:spLocks noGrp="1"/>
          </p:cNvSpPr>
          <p:nvPr>
            <p:ph type="body" sz="quarter" idx="11" hasCustomPrompt="1"/>
          </p:nvPr>
        </p:nvSpPr>
        <p:spPr>
          <a:xfrm>
            <a:off x="835109" y="1490103"/>
            <a:ext cx="5032464" cy="440056"/>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14" name="Text Placeholder 10">
            <a:extLst>
              <a:ext uri="{FF2B5EF4-FFF2-40B4-BE49-F238E27FC236}">
                <a16:creationId xmlns:a16="http://schemas.microsoft.com/office/drawing/2014/main" xmlns="" id="{4818C851-AC1A-F44C-ACCF-EA2371E42C93}"/>
              </a:ext>
            </a:extLst>
          </p:cNvPr>
          <p:cNvSpPr>
            <a:spLocks noGrp="1"/>
          </p:cNvSpPr>
          <p:nvPr>
            <p:ph type="body" sz="quarter" idx="13" hasCustomPrompt="1"/>
          </p:nvPr>
        </p:nvSpPr>
        <p:spPr>
          <a:xfrm>
            <a:off x="6065775" y="1490103"/>
            <a:ext cx="5032464" cy="440056"/>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9" name="Text Placeholder 4">
            <a:extLst>
              <a:ext uri="{FF2B5EF4-FFF2-40B4-BE49-F238E27FC236}">
                <a16:creationId xmlns:a16="http://schemas.microsoft.com/office/drawing/2014/main" xmlns="" id="{A12DC971-A1D5-1349-A5DB-617EF2F960D0}"/>
              </a:ext>
            </a:extLst>
          </p:cNvPr>
          <p:cNvSpPr>
            <a:spLocks noGrp="1"/>
          </p:cNvSpPr>
          <p:nvPr>
            <p:ph type="body" sz="quarter" idx="15"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4" name="Rectangle 3">
            <a:extLst>
              <a:ext uri="{FF2B5EF4-FFF2-40B4-BE49-F238E27FC236}">
                <a16:creationId xmlns:a16="http://schemas.microsoft.com/office/drawing/2014/main" xmlns="" id="{81A85CBA-654F-5B41-8ED4-DC6E84CE9ED8}"/>
              </a:ext>
            </a:extLst>
          </p:cNvPr>
          <p:cNvSpPr/>
          <p:nvPr userDrawn="1"/>
        </p:nvSpPr>
        <p:spPr>
          <a:xfrm>
            <a:off x="835109" y="2015662"/>
            <a:ext cx="5032464" cy="32354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16" name="Rectangle 15">
            <a:extLst>
              <a:ext uri="{FF2B5EF4-FFF2-40B4-BE49-F238E27FC236}">
                <a16:creationId xmlns:a16="http://schemas.microsoft.com/office/drawing/2014/main" xmlns="" id="{2CD8F0C1-0479-4F43-B8FD-2FE4A6D775A5}"/>
              </a:ext>
            </a:extLst>
          </p:cNvPr>
          <p:cNvSpPr/>
          <p:nvPr userDrawn="1"/>
        </p:nvSpPr>
        <p:spPr>
          <a:xfrm>
            <a:off x="6064077" y="2015662"/>
            <a:ext cx="5032464" cy="32354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13"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10" name="Footer Placeholder 1">
            <a:extLst>
              <a:ext uri="{FF2B5EF4-FFF2-40B4-BE49-F238E27FC236}">
                <a16:creationId xmlns:a16="http://schemas.microsoft.com/office/drawing/2014/main" xmlns="" id="{5C3726E7-8538-3246-BABC-A1546AA025B2}"/>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figures acro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C91A4-9757-5842-8174-3EE5305EF9BC}"/>
              </a:ext>
            </a:extLst>
          </p:cNvPr>
          <p:cNvSpPr>
            <a:spLocks noGrp="1"/>
          </p:cNvSpPr>
          <p:nvPr>
            <p:ph type="title"/>
          </p:nvPr>
        </p:nvSpPr>
        <p:spPr/>
        <p:txBody>
          <a:bodyPr/>
          <a:lstStyle/>
          <a:p>
            <a:r>
              <a:rPr lang="en-US" smtClean="0"/>
              <a:t>Click to edit Master title style</a:t>
            </a:r>
            <a:endParaRPr lang="en-US"/>
          </a:p>
        </p:txBody>
      </p:sp>
      <p:sp>
        <p:nvSpPr>
          <p:cNvPr id="11" name="Text Placeholder 10">
            <a:extLst>
              <a:ext uri="{FF2B5EF4-FFF2-40B4-BE49-F238E27FC236}">
                <a16:creationId xmlns:a16="http://schemas.microsoft.com/office/drawing/2014/main" xmlns="" id="{C0E0FD6C-150D-4F41-B9BB-17F3A43448F1}"/>
              </a:ext>
            </a:extLst>
          </p:cNvPr>
          <p:cNvSpPr>
            <a:spLocks noGrp="1"/>
          </p:cNvSpPr>
          <p:nvPr>
            <p:ph type="body" sz="quarter" idx="11" hasCustomPrompt="1"/>
          </p:nvPr>
        </p:nvSpPr>
        <p:spPr>
          <a:xfrm>
            <a:off x="608806"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14" name="Text Placeholder 10">
            <a:extLst>
              <a:ext uri="{FF2B5EF4-FFF2-40B4-BE49-F238E27FC236}">
                <a16:creationId xmlns:a16="http://schemas.microsoft.com/office/drawing/2014/main" xmlns="" id="{4818C851-AC1A-F44C-ACCF-EA2371E42C93}"/>
              </a:ext>
            </a:extLst>
          </p:cNvPr>
          <p:cNvSpPr>
            <a:spLocks noGrp="1"/>
          </p:cNvSpPr>
          <p:nvPr>
            <p:ph type="body" sz="quarter" idx="13" hasCustomPrompt="1"/>
          </p:nvPr>
        </p:nvSpPr>
        <p:spPr>
          <a:xfrm>
            <a:off x="4332460"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16" name="Text Placeholder 10">
            <a:extLst>
              <a:ext uri="{FF2B5EF4-FFF2-40B4-BE49-F238E27FC236}">
                <a16:creationId xmlns:a16="http://schemas.microsoft.com/office/drawing/2014/main" xmlns="" id="{C2A64AA5-6BAE-2142-9EBC-6EF34B8B903F}"/>
              </a:ext>
            </a:extLst>
          </p:cNvPr>
          <p:cNvSpPr>
            <a:spLocks noGrp="1"/>
          </p:cNvSpPr>
          <p:nvPr>
            <p:ph type="body" sz="quarter" idx="15" hasCustomPrompt="1"/>
          </p:nvPr>
        </p:nvSpPr>
        <p:spPr>
          <a:xfrm>
            <a:off x="8060409"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12" name="Text Placeholder 4">
            <a:extLst>
              <a:ext uri="{FF2B5EF4-FFF2-40B4-BE49-F238E27FC236}">
                <a16:creationId xmlns:a16="http://schemas.microsoft.com/office/drawing/2014/main" xmlns="" id="{4F5D3474-F209-C144-8433-B7C44F14F9A8}"/>
              </a:ext>
            </a:extLst>
          </p:cNvPr>
          <p:cNvSpPr>
            <a:spLocks noGrp="1"/>
          </p:cNvSpPr>
          <p:nvPr>
            <p:ph type="body" sz="quarter" idx="17"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20" name="Rectangle 19">
            <a:extLst>
              <a:ext uri="{FF2B5EF4-FFF2-40B4-BE49-F238E27FC236}">
                <a16:creationId xmlns:a16="http://schemas.microsoft.com/office/drawing/2014/main" xmlns="" id="{AE5808FC-A356-DD4F-A2E3-FF1947EC0F60}"/>
              </a:ext>
            </a:extLst>
          </p:cNvPr>
          <p:cNvSpPr/>
          <p:nvPr userDrawn="1"/>
        </p:nvSpPr>
        <p:spPr>
          <a:xfrm>
            <a:off x="60737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21" name="Rectangle 20">
            <a:extLst>
              <a:ext uri="{FF2B5EF4-FFF2-40B4-BE49-F238E27FC236}">
                <a16:creationId xmlns:a16="http://schemas.microsoft.com/office/drawing/2014/main" xmlns="" id="{CBF00E68-494B-F649-A13F-F29CCE017DF1}"/>
              </a:ext>
            </a:extLst>
          </p:cNvPr>
          <p:cNvSpPr/>
          <p:nvPr userDrawn="1"/>
        </p:nvSpPr>
        <p:spPr>
          <a:xfrm>
            <a:off x="433675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22" name="Rectangle 21">
            <a:extLst>
              <a:ext uri="{FF2B5EF4-FFF2-40B4-BE49-F238E27FC236}">
                <a16:creationId xmlns:a16="http://schemas.microsoft.com/office/drawing/2014/main" xmlns="" id="{4D3824B2-3C69-CB4E-9DE0-E2CE303ECFCA}"/>
              </a:ext>
            </a:extLst>
          </p:cNvPr>
          <p:cNvSpPr/>
          <p:nvPr userDrawn="1"/>
        </p:nvSpPr>
        <p:spPr>
          <a:xfrm>
            <a:off x="806255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15"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13" name="Footer Placeholder 1">
            <a:extLst>
              <a:ext uri="{FF2B5EF4-FFF2-40B4-BE49-F238E27FC236}">
                <a16:creationId xmlns:a16="http://schemas.microsoft.com/office/drawing/2014/main" xmlns="" id="{B7E95794-8AAF-EB40-8050-198D254848FC}"/>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03E8A-EBF2-664E-83E6-89AD24BF7B81}"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2030849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1" cy="3274816"/>
          </a:xfrm>
        </p:spPr>
        <p:txBody>
          <a:bodyPr/>
          <a:lstStyle>
            <a:lvl2pPr marL="766042" indent="-308956">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a:extLst>
              <a:ext uri="{FF2B5EF4-FFF2-40B4-BE49-F238E27FC236}">
                <a16:creationId xmlns:a16="http://schemas.microsoft.com/office/drawing/2014/main" xmlns="" id="{26578D64-8A76-214B-AB34-0AE4ACC764CD}"/>
              </a:ext>
            </a:extLst>
          </p:cNvPr>
          <p:cNvSpPr/>
          <p:nvPr userDrawn="1"/>
        </p:nvSpPr>
        <p:spPr>
          <a:xfrm>
            <a:off x="609599" y="120152"/>
            <a:ext cx="2388381" cy="338554"/>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609493"/>
            <a:r>
              <a:rPr lang="en-US" altLang="en-US" sz="1600" b="1" dirty="0">
                <a:solidFill>
                  <a:srgbClr val="FFFFFF"/>
                </a:solidFill>
              </a:rPr>
              <a:t>Summary/Conclusions</a:t>
            </a:r>
            <a:endParaRPr lang="en-US" sz="1600" dirty="0">
              <a:solidFill>
                <a:srgbClr val="FFFFFF"/>
              </a:solidFill>
            </a:endParaRPr>
          </a:p>
        </p:txBody>
      </p:sp>
      <p:sp>
        <p:nvSpPr>
          <p:cNvPr id="5" name="Title 4">
            <a:extLst>
              <a:ext uri="{FF2B5EF4-FFF2-40B4-BE49-F238E27FC236}">
                <a16:creationId xmlns:a16="http://schemas.microsoft.com/office/drawing/2014/main" xmlns="" id="{630B07C5-CF90-7040-8D51-2787801C5CEA}"/>
              </a:ext>
            </a:extLst>
          </p:cNvPr>
          <p:cNvSpPr>
            <a:spLocks noGrp="1"/>
          </p:cNvSpPr>
          <p:nvPr>
            <p:ph type="title"/>
          </p:nvPr>
        </p:nvSpPr>
        <p:spPr>
          <a:xfrm>
            <a:off x="609600" y="670560"/>
            <a:ext cx="10972801" cy="329184"/>
          </a:xfrm>
        </p:spPr>
        <p:txBody>
          <a:bodyPr/>
          <a:lstStyle/>
          <a:p>
            <a:r>
              <a:rPr lang="en-US" smtClean="0"/>
              <a:t>Click to edit Master title style</a:t>
            </a:r>
            <a:endParaRPr lang="en-US" dirty="0"/>
          </a:p>
        </p:txBody>
      </p:sp>
      <p:sp>
        <p:nvSpPr>
          <p:cNvPr id="7" name="Text Placeholder 4">
            <a:extLst>
              <a:ext uri="{FF2B5EF4-FFF2-40B4-BE49-F238E27FC236}">
                <a16:creationId xmlns:a16="http://schemas.microsoft.com/office/drawing/2014/main" xmlns="" id="{A72557DD-2B5D-8F46-99C0-193AC0876185}"/>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9"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8" name="Footer Placeholder 1">
            <a:extLst>
              <a:ext uri="{FF2B5EF4-FFF2-40B4-BE49-F238E27FC236}">
                <a16:creationId xmlns:a16="http://schemas.microsoft.com/office/drawing/2014/main" xmlns="" id="{7BBD8E8A-922A-A247-895F-B972BE7498E8}"/>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F03E8A-EBF2-664E-83E6-89AD24BF7B81}"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390562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4400" y="41148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r>
              <a:rPr lang="en-US">
                <a:solidFill>
                  <a:prstClr val="black">
                    <a:tint val="75000"/>
                  </a:prstClr>
                </a:solidFill>
              </a:rPr>
              <a:t>ICS Workshop, Sardegna 2008</a:t>
            </a:r>
          </a:p>
        </p:txBody>
      </p:sp>
      <p:sp>
        <p:nvSpPr>
          <p:cNvPr id="7" name="Rectangle 6"/>
          <p:cNvSpPr>
            <a:spLocks noGrp="1" noChangeArrowheads="1"/>
          </p:cNvSpPr>
          <p:nvPr>
            <p:ph type="sldNum" sz="quarter" idx="12"/>
          </p:nvPr>
        </p:nvSpPr>
        <p:spPr>
          <a:ln/>
        </p:spPr>
        <p:txBody>
          <a:bodyPr/>
          <a:lstStyle>
            <a:lvl1pPr>
              <a:defRPr/>
            </a:lvl1pPr>
          </a:lstStyle>
          <a:p>
            <a:fld id="{7F4D5835-95F6-434D-819F-5C59BC79A321}"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EA1BAA15-19D0-4D4E-877C-028D266A2E85}"/>
              </a:ext>
            </a:extLst>
          </p:cNvPr>
          <p:cNvSpPr>
            <a:spLocks noGrp="1"/>
          </p:cNvSpPr>
          <p:nvPr>
            <p:ph type="dt" sz="half" idx="10"/>
          </p:nvPr>
        </p:nvSpPr>
        <p:spPr>
          <a:xfrm>
            <a:off x="2639176" y="6492875"/>
            <a:ext cx="6875546" cy="365125"/>
          </a:xfrm>
        </p:spPr>
        <p:txBody>
          <a:bodyPr anchor="ctr"/>
          <a:lstStyle>
            <a:lvl1pPr algn="ctr">
              <a:defRPr b="0"/>
            </a:lvl1pPr>
          </a:lstStyle>
          <a:p>
            <a:pPr>
              <a:defRPr/>
            </a:pPr>
            <a:r>
              <a:rPr lang="fr-FR" altLang="fr-FR" dirty="0"/>
              <a:t>11-10-2022  </a:t>
            </a:r>
            <a:r>
              <a:rPr lang="en-US" dirty="0"/>
              <a:t>|   20th Advanced Accelerator Concepts Workshop (AAC’22)</a:t>
            </a:r>
          </a:p>
        </p:txBody>
      </p:sp>
      <p:sp>
        <p:nvSpPr>
          <p:cNvPr id="7" name="ZoneTexte 14">
            <a:extLst>
              <a:ext uri="{FF2B5EF4-FFF2-40B4-BE49-F238E27FC236}">
                <a16:creationId xmlns:a16="http://schemas.microsoft.com/office/drawing/2014/main" xmlns="" id="{79C88CBB-0A38-6A48-950E-7EBE60C25E29}"/>
              </a:ext>
            </a:extLst>
          </p:cNvPr>
          <p:cNvSpPr txBox="1">
            <a:spLocks noChangeArrowheads="1"/>
          </p:cNvSpPr>
          <p:nvPr userDrawn="1"/>
        </p:nvSpPr>
        <p:spPr bwMode="auto">
          <a:xfrm>
            <a:off x="1429744" y="139789"/>
            <a:ext cx="10762256"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FontTx/>
              <a:buNone/>
            </a:pPr>
            <a:r>
              <a:rPr lang="fr-FR" altLang="fr-FR" sz="3600" dirty="0">
                <a:solidFill>
                  <a:srgbClr val="595959"/>
                </a:solidFill>
                <a:latin typeface="Baskerville" panose="02020502070401020303" pitchFamily="18" charset="0"/>
                <a:ea typeface="Baskerville" panose="02020502070401020303" pitchFamily="18" charset="0"/>
              </a:rPr>
              <a:t>Laboratoire d’Optique Appliquée</a:t>
            </a:r>
          </a:p>
          <a:p>
            <a:pPr algn="ctr" defTabSz="457200" fontAlgn="base">
              <a:spcBef>
                <a:spcPct val="0"/>
              </a:spcBef>
              <a:spcAft>
                <a:spcPct val="0"/>
              </a:spcAft>
              <a:buFontTx/>
              <a:buNone/>
            </a:pPr>
            <a:endParaRPr lang="fr-FR" altLang="fr-FR" sz="900" dirty="0">
              <a:solidFill>
                <a:srgbClr val="595959"/>
              </a:solidFill>
              <a:latin typeface="Baskerville" panose="02020502070401020303" pitchFamily="18" charset="0"/>
              <a:ea typeface="Baskerville" panose="02020502070401020303" pitchFamily="18" charset="0"/>
            </a:endParaRPr>
          </a:p>
          <a:p>
            <a:pPr algn="r" defTabSz="457200" fontAlgn="base">
              <a:spcBef>
                <a:spcPct val="0"/>
              </a:spcBef>
              <a:spcAft>
                <a:spcPct val="0"/>
              </a:spcAft>
              <a:buFontTx/>
              <a:buNone/>
            </a:pPr>
            <a:r>
              <a:rPr lang="fr-FR" altLang="fr-FR" sz="1600" dirty="0">
                <a:solidFill>
                  <a:srgbClr val="595959"/>
                </a:solidFill>
                <a:latin typeface="Baskerville" panose="02020502070401020303" pitchFamily="18" charset="0"/>
                <a:ea typeface="Baskerville" panose="02020502070401020303" pitchFamily="18" charset="0"/>
              </a:rPr>
              <a:t>Palaiseau – FRANCE </a:t>
            </a:r>
            <a:r>
              <a:rPr lang="fr-FR" altLang="fr-FR" sz="1000" dirty="0">
                <a:solidFill>
                  <a:srgbClr val="595959"/>
                </a:solidFill>
                <a:latin typeface="Baskerville" panose="02020502070401020303" pitchFamily="18" charset="0"/>
                <a:ea typeface="Baskerville" panose="02020502070401020303" pitchFamily="18" charset="0"/>
              </a:rPr>
              <a:t>http://</a:t>
            </a:r>
            <a:r>
              <a:rPr lang="fr-FR" altLang="fr-FR" sz="1000" dirty="0" err="1">
                <a:solidFill>
                  <a:srgbClr val="595959"/>
                </a:solidFill>
                <a:latin typeface="Baskerville" panose="02020502070401020303" pitchFamily="18" charset="0"/>
                <a:ea typeface="Baskerville" panose="02020502070401020303" pitchFamily="18" charset="0"/>
              </a:rPr>
              <a:t>loa.ensta.fr</a:t>
            </a:r>
            <a:endParaRPr lang="fr-FR" altLang="fr-FR" sz="1600" dirty="0">
              <a:solidFill>
                <a:prstClr val="black"/>
              </a:solidFill>
              <a:latin typeface="Baskerville" panose="02020502070401020303" pitchFamily="18" charset="0"/>
              <a:ea typeface="Baskerville" panose="02020502070401020303" pitchFamily="18" charset="0"/>
            </a:endParaRPr>
          </a:p>
          <a:p>
            <a:pPr algn="r" defTabSz="457200" fontAlgn="base">
              <a:spcBef>
                <a:spcPct val="0"/>
              </a:spcBef>
              <a:spcAft>
                <a:spcPct val="0"/>
              </a:spcAft>
              <a:buFontTx/>
              <a:buNone/>
            </a:pPr>
            <a:r>
              <a:rPr lang="fr-FR" altLang="fr-FR" sz="1600" dirty="0">
                <a:solidFill>
                  <a:srgbClr val="595959"/>
                </a:solidFill>
                <a:latin typeface="Baskerville" panose="02020502070401020303" pitchFamily="18" charset="0"/>
                <a:ea typeface="Baskerville" panose="02020502070401020303" pitchFamily="18" charset="0"/>
              </a:rPr>
              <a:t>   	 </a:t>
            </a:r>
          </a:p>
        </p:txBody>
      </p:sp>
      <p:grpSp>
        <p:nvGrpSpPr>
          <p:cNvPr id="8" name="Grouper 32">
            <a:extLst>
              <a:ext uri="{FF2B5EF4-FFF2-40B4-BE49-F238E27FC236}">
                <a16:creationId xmlns:a16="http://schemas.microsoft.com/office/drawing/2014/main" xmlns="" id="{3645FEC9-E64A-5A4B-9E34-40CE02880B5B}"/>
              </a:ext>
            </a:extLst>
          </p:cNvPr>
          <p:cNvGrpSpPr>
            <a:grpSpLocks/>
          </p:cNvGrpSpPr>
          <p:nvPr userDrawn="1"/>
        </p:nvGrpSpPr>
        <p:grpSpPr bwMode="auto">
          <a:xfrm>
            <a:off x="128191" y="2696983"/>
            <a:ext cx="1077913" cy="1128713"/>
            <a:chOff x="2831309" y="5686770"/>
            <a:chExt cx="1077912" cy="1129284"/>
          </a:xfrm>
        </p:grpSpPr>
        <p:pic>
          <p:nvPicPr>
            <p:cNvPr id="9" name="Image 7" descr="logoCNRS.jpg">
              <a:extLst>
                <a:ext uri="{FF2B5EF4-FFF2-40B4-BE49-F238E27FC236}">
                  <a16:creationId xmlns:a16="http://schemas.microsoft.com/office/drawing/2014/main" xmlns="" id="{CD088DAB-C8EC-6647-A0A7-89002B854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1422" y="5686770"/>
              <a:ext cx="856813" cy="87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2">
              <a:extLst>
                <a:ext uri="{FF2B5EF4-FFF2-40B4-BE49-F238E27FC236}">
                  <a16:creationId xmlns:a16="http://schemas.microsoft.com/office/drawing/2014/main" xmlns="" id="{8A762A53-27A9-BB43-B0DF-D56D850BCD11}"/>
                </a:ext>
              </a:extLst>
            </p:cNvPr>
            <p:cNvSpPr>
              <a:spLocks noChangeArrowheads="1"/>
            </p:cNvSpPr>
            <p:nvPr/>
          </p:nvSpPr>
          <p:spPr bwMode="auto">
            <a:xfrm>
              <a:off x="2831309" y="6568404"/>
              <a:ext cx="10779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67" tIns="46484" rIns="92967" bIns="4648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defTabSz="457200" fontAlgn="base">
                <a:spcBef>
                  <a:spcPct val="0"/>
                </a:spcBef>
                <a:spcAft>
                  <a:spcPct val="0"/>
                </a:spcAft>
                <a:buFontTx/>
                <a:buNone/>
              </a:pPr>
              <a:r>
                <a:rPr lang="fr-FR" altLang="fr-FR" sz="1000" i="1">
                  <a:solidFill>
                    <a:srgbClr val="7F7F7F"/>
                  </a:solidFill>
                  <a:latin typeface="Tahoma" panose="020B0604030504040204" pitchFamily="34" charset="0"/>
                </a:rPr>
                <a:t>UMR 7639</a:t>
              </a:r>
            </a:p>
          </p:txBody>
        </p:sp>
      </p:grpSp>
      <p:pic>
        <p:nvPicPr>
          <p:cNvPr id="11" name="Image 10" descr="LOA_logo_vert_petit_loa.eps">
            <a:extLst>
              <a:ext uri="{FF2B5EF4-FFF2-40B4-BE49-F238E27FC236}">
                <a16:creationId xmlns:a16="http://schemas.microsoft.com/office/drawing/2014/main" xmlns="" id="{B7382951-C618-F249-B118-68A475B54A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6258" y="5780088"/>
            <a:ext cx="83185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
            <a:extLst>
              <a:ext uri="{FF2B5EF4-FFF2-40B4-BE49-F238E27FC236}">
                <a16:creationId xmlns:a16="http://schemas.microsoft.com/office/drawing/2014/main" xmlns="" id="{53A8D3A8-64BF-0040-A208-888BE00363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908" y="1130301"/>
            <a:ext cx="863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4">
            <a:extLst>
              <a:ext uri="{FF2B5EF4-FFF2-40B4-BE49-F238E27FC236}">
                <a16:creationId xmlns:a16="http://schemas.microsoft.com/office/drawing/2014/main" xmlns="" id="{7D56ECD0-E6E2-FB44-BEEF-B6DBB461C59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7483" y="4284304"/>
            <a:ext cx="836613"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7"/>
          <p:cNvSpPr>
            <a:spLocks noGrp="1"/>
          </p:cNvSpPr>
          <p:nvPr>
            <p:ph type="title" hasCustomPrompt="1"/>
          </p:nvPr>
        </p:nvSpPr>
        <p:spPr>
          <a:xfrm>
            <a:off x="2486025" y="1770063"/>
            <a:ext cx="8572500" cy="1143000"/>
          </a:xfrm>
          <a:prstGeom prst="rect">
            <a:avLst/>
          </a:prstGeom>
        </p:spPr>
        <p:txBody>
          <a:bodyPr/>
          <a:lstStyle>
            <a:lvl1pPr algn="l">
              <a:defRPr lang="de-DE" sz="4000" b="1"/>
            </a:lvl1pPr>
          </a:lstStyle>
          <a:p>
            <a:r>
              <a:rPr lang="en-US"/>
              <a:t>title</a:t>
            </a:r>
            <a:endParaRPr lang="de-DE"/>
          </a:p>
        </p:txBody>
      </p:sp>
      <p:sp>
        <p:nvSpPr>
          <p:cNvPr id="22" name="Espace réservé du texte 2"/>
          <p:cNvSpPr>
            <a:spLocks noGrp="1"/>
          </p:cNvSpPr>
          <p:nvPr>
            <p:ph type="body" idx="1" hasCustomPrompt="1"/>
          </p:nvPr>
        </p:nvSpPr>
        <p:spPr>
          <a:xfrm>
            <a:off x="2486025" y="2913063"/>
            <a:ext cx="7181849" cy="1500187"/>
          </a:xfrm>
          <a:prstGeom prst="rect">
            <a:avLst/>
          </a:prstGeo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Presenter</a:t>
            </a:r>
          </a:p>
          <a:p>
            <a:pPr lvl="0"/>
            <a:r>
              <a:rPr lang="fr-FR"/>
              <a:t>Conference</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59738" y="1333501"/>
            <a:ext cx="10122662" cy="4525963"/>
          </a:xfrm>
          <a:prstGeom prst="rect">
            <a:avLst/>
          </a:prstGeom>
        </p:spPr>
        <p:txBody>
          <a:bodyPr/>
          <a:lstStyle>
            <a:lvl1pPr>
              <a:defRPr sz="2000">
                <a:latin typeface="Calibri Light" panose="020F0302020204030204" pitchFamily="34" charset="0"/>
                <a:cs typeface="Calibri Light" panose="020F0302020204030204" pitchFamily="34" charset="0"/>
              </a:defRPr>
            </a:lvl1pPr>
            <a:lvl2pPr>
              <a:defRPr sz="2000">
                <a:latin typeface="Calibri Light" panose="020F0302020204030204" pitchFamily="34" charset="0"/>
                <a:cs typeface="Calibri Light" panose="020F0302020204030204" pitchFamily="34" charset="0"/>
              </a:defRPr>
            </a:lvl2pPr>
            <a:lvl3pPr>
              <a:defRPr sz="2000">
                <a:latin typeface="Calibri Light" panose="020F0302020204030204" pitchFamily="34" charset="0"/>
                <a:cs typeface="Calibri Light" panose="020F0302020204030204" pitchFamily="34" charset="0"/>
              </a:defRPr>
            </a:lvl3pPr>
            <a:lvl4pPr>
              <a:defRPr sz="2000">
                <a:latin typeface="Calibri Light" panose="020F0302020204030204" pitchFamily="34" charset="0"/>
                <a:cs typeface="Calibri Light" panose="020F0302020204030204" pitchFamily="34" charset="0"/>
              </a:defRPr>
            </a:lvl4pPr>
            <a:lvl5pPr>
              <a:defRPr sz="2000">
                <a:latin typeface="Calibri Light" panose="020F0302020204030204" pitchFamily="34" charset="0"/>
                <a:cs typeface="Calibri Light" panose="020F03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xmlns="" id="{52C1FF46-1EB2-5C4E-A261-C6A427AA41D7}"/>
              </a:ext>
            </a:extLst>
          </p:cNvPr>
          <p:cNvSpPr>
            <a:spLocks noGrp="1"/>
          </p:cNvSpPr>
          <p:nvPr>
            <p:ph type="sldNum" sz="quarter" idx="12"/>
          </p:nvPr>
        </p:nvSpPr>
        <p:spPr>
          <a:xfrm>
            <a:off x="8737600" y="6488555"/>
            <a:ext cx="2844800" cy="365125"/>
          </a:xfrm>
        </p:spPr>
        <p:txBody>
          <a:bodyPr/>
          <a:lstStyle>
            <a:lvl1pPr>
              <a:defRPr/>
            </a:lvl1pPr>
          </a:lstStyle>
          <a:p>
            <a:pPr>
              <a:defRPr/>
            </a:pPr>
            <a:fld id="{F8A25D3D-418A-B741-B59C-4203B972FD7F}" type="slidenum">
              <a:rPr lang="fr-FR" altLang="fr-FR"/>
              <a:pPr>
                <a:defRPr/>
              </a:pPr>
              <a:t>‹#›</a:t>
            </a:fld>
            <a:endParaRPr lang="fr-FR" altLang="fr-FR"/>
          </a:p>
        </p:txBody>
      </p:sp>
      <p:pic>
        <p:nvPicPr>
          <p:cNvPr id="11" name="Image 10" descr="LOA_logo_vert_petit_loa.eps">
            <a:extLst>
              <a:ext uri="{FF2B5EF4-FFF2-40B4-BE49-F238E27FC236}">
                <a16:creationId xmlns:a16="http://schemas.microsoft.com/office/drawing/2014/main" xmlns="" id="{EA9960AD-6345-C84D-BB91-880DA5CF5F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06731" y="6225875"/>
            <a:ext cx="482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cteur droit 36">
            <a:extLst>
              <a:ext uri="{FF2B5EF4-FFF2-40B4-BE49-F238E27FC236}">
                <a16:creationId xmlns:a16="http://schemas.microsoft.com/office/drawing/2014/main" xmlns="" id="{2A8C2B22-F58B-6F44-B10B-C5B55B662DF0}"/>
              </a:ext>
            </a:extLst>
          </p:cNvPr>
          <p:cNvCxnSpPr>
            <a:cxnSpLocks noChangeShapeType="1"/>
          </p:cNvCxnSpPr>
          <p:nvPr userDrawn="1"/>
        </p:nvCxnSpPr>
        <p:spPr bwMode="auto">
          <a:xfrm>
            <a:off x="993805" y="898525"/>
            <a:ext cx="222250" cy="211138"/>
          </a:xfrm>
          <a:prstGeom prst="line">
            <a:avLst/>
          </a:prstGeom>
          <a:noFill/>
          <a:ln w="6350">
            <a:solidFill>
              <a:srgbClr val="008000">
                <a:alpha val="10196"/>
              </a:srgb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Text Placeholder 17"/>
          <p:cNvSpPr>
            <a:spLocks noGrp="1"/>
          </p:cNvSpPr>
          <p:nvPr>
            <p:ph type="body" sz="quarter" idx="13" hasCustomPrompt="1"/>
          </p:nvPr>
        </p:nvSpPr>
        <p:spPr>
          <a:xfrm>
            <a:off x="1343025" y="188913"/>
            <a:ext cx="6477000" cy="534988"/>
          </a:xfrm>
          <a:prstGeom prst="rect">
            <a:avLst/>
          </a:prstGeom>
        </p:spPr>
        <p:txBody>
          <a:bodyPr/>
          <a:lstStyle>
            <a:lvl1pPr marL="0" indent="0">
              <a:buNone/>
              <a:defRPr sz="3200" baseline="0">
                <a:latin typeface="+mj-lt"/>
              </a:defRPr>
            </a:lvl1pPr>
          </a:lstStyle>
          <a:p>
            <a:pPr eaLnBrk="1" hangingPunct="1">
              <a:defRPr/>
            </a:pPr>
            <a:r>
              <a:rPr lang="fr-FR" sz="2800" b="1">
                <a:solidFill>
                  <a:srgbClr val="595959"/>
                </a:solidFill>
                <a:latin typeface="AvantGarde Regular" charset="0"/>
                <a:ea typeface="AvantGarde Regular" charset="0"/>
                <a:cs typeface="AvantGarde Regular" charset="0"/>
              </a:rPr>
              <a:t>Title</a:t>
            </a:r>
          </a:p>
        </p:txBody>
      </p:sp>
      <p:sp>
        <p:nvSpPr>
          <p:cNvPr id="8" name="Espace réservé de la date 3">
            <a:extLst>
              <a:ext uri="{FF2B5EF4-FFF2-40B4-BE49-F238E27FC236}">
                <a16:creationId xmlns:a16="http://schemas.microsoft.com/office/drawing/2014/main" xmlns="" id="{7EBC2083-B06E-1546-9C69-72494766F75E}"/>
              </a:ext>
            </a:extLst>
          </p:cNvPr>
          <p:cNvSpPr txBox="1">
            <a:spLocks/>
          </p:cNvSpPr>
          <p:nvPr userDrawn="1"/>
        </p:nvSpPr>
        <p:spPr>
          <a:xfrm>
            <a:off x="2639176" y="6492875"/>
            <a:ext cx="6875546"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rtl="0" eaLnBrk="1" fontAlgn="base" hangingPunct="1">
              <a:spcBef>
                <a:spcPct val="0"/>
              </a:spcBef>
              <a:spcAft>
                <a:spcPct val="0"/>
              </a:spcAft>
              <a:defRPr sz="1200" b="0" kern="1200">
                <a:solidFill>
                  <a:srgbClr val="898989"/>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fr-FR" altLang="fr-FR"/>
              <a:t>11-10-2022  </a:t>
            </a:r>
            <a:r>
              <a:rPr lang="en-US"/>
              <a:t>|   20th Advanced Accelerator Concepts Workshop (AAC’22)</a:t>
            </a:r>
            <a:endParaRPr lang="en-US" dirty="0"/>
          </a:p>
        </p:txBody>
      </p:sp>
      <p:sp>
        <p:nvSpPr>
          <p:cNvPr id="4" name="TextBox 3">
            <a:extLst>
              <a:ext uri="{FF2B5EF4-FFF2-40B4-BE49-F238E27FC236}">
                <a16:creationId xmlns:a16="http://schemas.microsoft.com/office/drawing/2014/main" xmlns="" id="{5FA50A1F-DF95-5E49-8640-64E1124AC023}"/>
              </a:ext>
            </a:extLst>
          </p:cNvPr>
          <p:cNvSpPr txBox="1"/>
          <p:nvPr userDrawn="1"/>
        </p:nvSpPr>
        <p:spPr bwMode="auto">
          <a:xfrm>
            <a:off x="964769" y="1121288"/>
            <a:ext cx="844658" cy="5733288"/>
          </a:xfrm>
          <a:prstGeom prst="rect">
            <a:avLst/>
          </a:prstGeom>
          <a:solidFill>
            <a:schemeClr val="bg1"/>
          </a:solidFill>
          <a:ln w="9525">
            <a:noFill/>
            <a:miter lim="800000"/>
            <a:headEnd/>
            <a:tailEnd/>
          </a:ln>
        </p:spPr>
        <p:txBody>
          <a:bodyPr wrap="square" rtlCol="0">
            <a:spAutoFit/>
          </a:bodyPr>
          <a:lstStyle/>
          <a:p>
            <a:pPr defTabSz="457200" fontAlgn="base">
              <a:spcBef>
                <a:spcPct val="0"/>
              </a:spcBef>
              <a:spcAft>
                <a:spcPct val="0"/>
              </a:spcAft>
            </a:pPr>
            <a:endParaRPr lang="en-US" sz="2800" b="1" dirty="0">
              <a:solidFill>
                <a:srgbClr val="595959"/>
              </a:solidFill>
              <a:latin typeface="AvantGarde Regular" charset="0"/>
              <a:ea typeface="AvantGarde Regular" charset="0"/>
              <a:cs typeface="AvantGarde Regular" charset="0"/>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638300" y="3787776"/>
            <a:ext cx="9687984" cy="1362075"/>
          </a:xfrm>
          <a:prstGeom prst="rect">
            <a:avLst/>
          </a:prstGeom>
        </p:spPr>
        <p:txBody>
          <a:bodyPr anchor="t"/>
          <a:lstStyle>
            <a:lvl1pPr algn="l">
              <a:defRPr sz="4000" b="1" cap="all" baseline="0"/>
            </a:lvl1pPr>
          </a:lstStyle>
          <a:p>
            <a:r>
              <a:rPr lang="fr-FR"/>
              <a:t>Thank you for your attention</a:t>
            </a:r>
          </a:p>
        </p:txBody>
      </p:sp>
      <p:sp>
        <p:nvSpPr>
          <p:cNvPr id="3" name="Espace réservé du texte 2"/>
          <p:cNvSpPr>
            <a:spLocks noGrp="1"/>
          </p:cNvSpPr>
          <p:nvPr>
            <p:ph type="body" idx="1"/>
          </p:nvPr>
        </p:nvSpPr>
        <p:spPr>
          <a:xfrm>
            <a:off x="1638300" y="2287588"/>
            <a:ext cx="9687984"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xmlns="" id="{26AB93D2-3B8E-4847-AA0C-03D1417F4A04}"/>
              </a:ext>
            </a:extLst>
          </p:cNvPr>
          <p:cNvSpPr>
            <a:spLocks noGrp="1"/>
          </p:cNvSpPr>
          <p:nvPr>
            <p:ph type="ftr" sz="quarter" idx="11"/>
          </p:nvPr>
        </p:nvSpPr>
        <p:spPr>
          <a:xfrm>
            <a:off x="4165600" y="5991226"/>
            <a:ext cx="3860800" cy="365125"/>
          </a:xfrm>
          <a:prstGeom prst="rect">
            <a:avLst/>
          </a:prstGeom>
        </p:spPr>
        <p:txBody>
          <a:bodyPr/>
          <a:lstStyle>
            <a:lvl1pPr>
              <a:defRPr/>
            </a:lvl1pPr>
          </a:lstStyle>
          <a:p>
            <a:pPr defTabSz="457200" eaLnBrk="0" fontAlgn="base" hangingPunct="0">
              <a:spcBef>
                <a:spcPct val="0"/>
              </a:spcBef>
              <a:spcAft>
                <a:spcPct val="0"/>
              </a:spcAft>
              <a:defRPr/>
            </a:pPr>
            <a:endParaRPr lang="fr-FR">
              <a:solidFill>
                <a:prstClr val="black"/>
              </a:solidFill>
              <a:latin typeface="Arial" panose="020B0604020202020204" pitchFamily="34" charset="0"/>
              <a:ea typeface="ＭＳ Ｐゴシック" panose="020B0600070205080204" pitchFamily="34" charset="-128"/>
            </a:endParaRPr>
          </a:p>
        </p:txBody>
      </p:sp>
      <p:sp>
        <p:nvSpPr>
          <p:cNvPr id="8" name="Espace réservé de la date 3">
            <a:extLst>
              <a:ext uri="{FF2B5EF4-FFF2-40B4-BE49-F238E27FC236}">
                <a16:creationId xmlns:a16="http://schemas.microsoft.com/office/drawing/2014/main" xmlns="" id="{3ECCC90E-978F-044D-AFC5-A796F60EF48D}"/>
              </a:ext>
            </a:extLst>
          </p:cNvPr>
          <p:cNvSpPr txBox="1">
            <a:spLocks/>
          </p:cNvSpPr>
          <p:nvPr userDrawn="1"/>
        </p:nvSpPr>
        <p:spPr>
          <a:xfrm>
            <a:off x="2639176" y="6492875"/>
            <a:ext cx="6875546"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rtl="0" eaLnBrk="1" fontAlgn="base" hangingPunct="1">
              <a:spcBef>
                <a:spcPct val="0"/>
              </a:spcBef>
              <a:spcAft>
                <a:spcPct val="0"/>
              </a:spcAft>
              <a:defRPr sz="1200" b="0" kern="1200">
                <a:solidFill>
                  <a:srgbClr val="898989"/>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fr-FR" altLang="fr-FR"/>
              <a:t>11-10-2022  </a:t>
            </a:r>
            <a:r>
              <a:rPr lang="en-US"/>
              <a:t>|   20th Advanced Accelerator Concepts Workshop (AAC’22)</a:t>
            </a:r>
            <a:endParaRPr lang="en-US" dirty="0"/>
          </a:p>
        </p:txBody>
      </p:sp>
      <p:sp>
        <p:nvSpPr>
          <p:cNvPr id="9" name="Espace réservé du numéro de diapositive 5">
            <a:extLst>
              <a:ext uri="{FF2B5EF4-FFF2-40B4-BE49-F238E27FC236}">
                <a16:creationId xmlns:a16="http://schemas.microsoft.com/office/drawing/2014/main" xmlns="" id="{C5D138EA-FFE1-804B-90BD-BC56870BCEF2}"/>
              </a:ext>
            </a:extLst>
          </p:cNvPr>
          <p:cNvSpPr>
            <a:spLocks noGrp="1"/>
          </p:cNvSpPr>
          <p:nvPr>
            <p:ph type="sldNum" sz="quarter" idx="12"/>
          </p:nvPr>
        </p:nvSpPr>
        <p:spPr>
          <a:xfrm>
            <a:off x="8737600" y="6488555"/>
            <a:ext cx="2844800" cy="365125"/>
          </a:xfrm>
        </p:spPr>
        <p:txBody>
          <a:bodyPr/>
          <a:lstStyle>
            <a:lvl1pPr>
              <a:defRPr/>
            </a:lvl1pPr>
          </a:lstStyle>
          <a:p>
            <a:pPr>
              <a:defRPr/>
            </a:pPr>
            <a:fld id="{F8A25D3D-418A-B741-B59C-4203B972FD7F}" type="slidenum">
              <a:rPr lang="fr-FR" altLang="fr-FR"/>
              <a:pPr>
                <a:defRPr/>
              </a:pPr>
              <a:t>‹#›</a:t>
            </a:fld>
            <a:endParaRPr lang="fr-FR" altLang="fr-F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706594" y="1600201"/>
            <a:ext cx="4491006"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4">
            <a:extLst>
              <a:ext uri="{FF2B5EF4-FFF2-40B4-BE49-F238E27FC236}">
                <a16:creationId xmlns:a16="http://schemas.microsoft.com/office/drawing/2014/main" xmlns="" id="{E1383089-E261-4949-B3C2-E64636F85758}"/>
              </a:ext>
            </a:extLst>
          </p:cNvPr>
          <p:cNvSpPr>
            <a:spLocks noGrp="1"/>
          </p:cNvSpPr>
          <p:nvPr>
            <p:ph type="ftr" sz="quarter" idx="11"/>
          </p:nvPr>
        </p:nvSpPr>
        <p:spPr>
          <a:xfrm>
            <a:off x="4165600" y="5991226"/>
            <a:ext cx="3860800" cy="365125"/>
          </a:xfrm>
          <a:prstGeom prst="rect">
            <a:avLst/>
          </a:prstGeom>
        </p:spPr>
        <p:txBody>
          <a:bodyPr/>
          <a:lstStyle>
            <a:lvl1pPr>
              <a:defRPr/>
            </a:lvl1pPr>
          </a:lstStyle>
          <a:p>
            <a:pPr defTabSz="457200" eaLnBrk="0" fontAlgn="base" hangingPunct="0">
              <a:spcBef>
                <a:spcPct val="0"/>
              </a:spcBef>
              <a:spcAft>
                <a:spcPct val="0"/>
              </a:spcAft>
              <a:defRPr/>
            </a:pPr>
            <a:endParaRPr lang="fr-FR">
              <a:solidFill>
                <a:prstClr val="black"/>
              </a:solidFill>
              <a:latin typeface="Arial" panose="020B0604020202020204" pitchFamily="34" charset="0"/>
              <a:ea typeface="ＭＳ Ｐゴシック" panose="020B0600070205080204" pitchFamily="34" charset="-128"/>
            </a:endParaRPr>
          </a:p>
        </p:txBody>
      </p:sp>
      <p:sp>
        <p:nvSpPr>
          <p:cNvPr id="8" name="Text Placeholder 17"/>
          <p:cNvSpPr>
            <a:spLocks noGrp="1"/>
          </p:cNvSpPr>
          <p:nvPr>
            <p:ph type="body" sz="quarter" idx="13" hasCustomPrompt="1"/>
          </p:nvPr>
        </p:nvSpPr>
        <p:spPr>
          <a:xfrm>
            <a:off x="1343025" y="65087"/>
            <a:ext cx="6477000" cy="862013"/>
          </a:xfrm>
          <a:prstGeom prst="rect">
            <a:avLst/>
          </a:prstGeom>
        </p:spPr>
        <p:txBody>
          <a:bodyPr/>
          <a:lstStyle>
            <a:lvl1pPr marL="0" indent="0">
              <a:buNone/>
              <a:defRPr sz="3200"/>
            </a:lvl1pPr>
          </a:lstStyle>
          <a:p>
            <a:pPr eaLnBrk="1" hangingPunct="1">
              <a:defRPr/>
            </a:pPr>
            <a:r>
              <a:rPr lang="fr-FR" sz="2800" b="1">
                <a:solidFill>
                  <a:srgbClr val="595959"/>
                </a:solidFill>
                <a:latin typeface="AvantGarde Regular" charset="0"/>
                <a:ea typeface="AvantGarde Regular" charset="0"/>
                <a:cs typeface="AvantGarde Regular" charset="0"/>
              </a:rPr>
              <a:t>Title</a:t>
            </a:r>
          </a:p>
          <a:p>
            <a:pPr eaLnBrk="1" hangingPunct="1">
              <a:defRPr/>
            </a:pPr>
            <a:r>
              <a:rPr lang="fr-FR" sz="2000" b="1">
                <a:solidFill>
                  <a:schemeClr val="bg1">
                    <a:lumMod val="65000"/>
                  </a:schemeClr>
                </a:solidFill>
                <a:latin typeface="AvantGarde Regular" charset="0"/>
                <a:ea typeface="AvantGarde Regular" charset="0"/>
                <a:cs typeface="AvantGarde Regular" charset="0"/>
              </a:rPr>
              <a:t>Subtitle</a:t>
            </a:r>
            <a:endParaRPr lang="fr-FR" sz="2000" b="1" dirty="0">
              <a:solidFill>
                <a:schemeClr val="bg1">
                  <a:lumMod val="65000"/>
                </a:schemeClr>
              </a:solidFill>
              <a:latin typeface="AvantGarde Regular" charset="0"/>
              <a:ea typeface="AvantGarde Regular" charset="0"/>
              <a:cs typeface="AvantGarde Regular" charset="0"/>
            </a:endParaRPr>
          </a:p>
        </p:txBody>
      </p:sp>
      <p:sp>
        <p:nvSpPr>
          <p:cNvPr id="12" name="Espace réservé de la date 3">
            <a:extLst>
              <a:ext uri="{FF2B5EF4-FFF2-40B4-BE49-F238E27FC236}">
                <a16:creationId xmlns:a16="http://schemas.microsoft.com/office/drawing/2014/main" xmlns="" id="{792DED32-4C32-A440-A03D-3D1105EBEFEE}"/>
              </a:ext>
            </a:extLst>
          </p:cNvPr>
          <p:cNvSpPr txBox="1">
            <a:spLocks/>
          </p:cNvSpPr>
          <p:nvPr userDrawn="1"/>
        </p:nvSpPr>
        <p:spPr>
          <a:xfrm>
            <a:off x="2639176" y="6492875"/>
            <a:ext cx="6875546"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rtl="0" eaLnBrk="1" fontAlgn="base" hangingPunct="1">
              <a:spcBef>
                <a:spcPct val="0"/>
              </a:spcBef>
              <a:spcAft>
                <a:spcPct val="0"/>
              </a:spcAft>
              <a:defRPr sz="1200" b="0" kern="1200">
                <a:solidFill>
                  <a:srgbClr val="898989"/>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fr-FR" altLang="fr-FR"/>
              <a:t>11-10-2022  </a:t>
            </a:r>
            <a:r>
              <a:rPr lang="en-US"/>
              <a:t>|   20th Advanced Accelerator Concepts Workshop (AAC’22)</a:t>
            </a:r>
            <a:endParaRPr lang="en-US" dirty="0"/>
          </a:p>
        </p:txBody>
      </p:sp>
      <p:sp>
        <p:nvSpPr>
          <p:cNvPr id="13" name="Espace réservé du numéro de diapositive 5">
            <a:extLst>
              <a:ext uri="{FF2B5EF4-FFF2-40B4-BE49-F238E27FC236}">
                <a16:creationId xmlns:a16="http://schemas.microsoft.com/office/drawing/2014/main" xmlns="" id="{3DA48249-BE78-B34A-A3E2-464569CB9340}"/>
              </a:ext>
            </a:extLst>
          </p:cNvPr>
          <p:cNvSpPr>
            <a:spLocks noGrp="1"/>
          </p:cNvSpPr>
          <p:nvPr>
            <p:ph type="sldNum" sz="quarter" idx="12"/>
          </p:nvPr>
        </p:nvSpPr>
        <p:spPr>
          <a:xfrm>
            <a:off x="8737600" y="6488555"/>
            <a:ext cx="2844800" cy="365125"/>
          </a:xfrm>
        </p:spPr>
        <p:txBody>
          <a:bodyPr/>
          <a:lstStyle>
            <a:lvl1pPr>
              <a:defRPr/>
            </a:lvl1pPr>
          </a:lstStyle>
          <a:p>
            <a:pPr>
              <a:defRPr/>
            </a:pPr>
            <a:fld id="{F8A25D3D-418A-B741-B59C-4203B972FD7F}" type="slidenum">
              <a:rPr lang="fr-FR" altLang="fr-FR"/>
              <a:pPr>
                <a:defRPr/>
              </a:pPr>
              <a:t>‹#›</a:t>
            </a:fld>
            <a:endParaRPr lang="fr-FR" altLang="fr-F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706594" y="1535113"/>
            <a:ext cx="428992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706594" y="2174875"/>
            <a:ext cx="428992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xmlns="" id="{F819A569-F48E-D545-92FD-34F3690AC5A2}"/>
              </a:ext>
            </a:extLst>
          </p:cNvPr>
          <p:cNvSpPr>
            <a:spLocks noGrp="1"/>
          </p:cNvSpPr>
          <p:nvPr>
            <p:ph type="dt" sz="half" idx="10"/>
          </p:nvPr>
        </p:nvSpPr>
        <p:spPr/>
        <p:txBody>
          <a:bodyPr/>
          <a:lstStyle>
            <a:lvl1pPr>
              <a:defRPr/>
            </a:lvl1pPr>
          </a:lstStyle>
          <a:p>
            <a:pPr>
              <a:defRPr/>
            </a:pPr>
            <a:r>
              <a:rPr lang="fr-FR" altLang="fr-FR" dirty="0"/>
              <a:t>21/07/21</a:t>
            </a:r>
          </a:p>
        </p:txBody>
      </p:sp>
      <p:sp>
        <p:nvSpPr>
          <p:cNvPr id="9" name="Espace réservé du numéro de diapositive 5">
            <a:extLst>
              <a:ext uri="{FF2B5EF4-FFF2-40B4-BE49-F238E27FC236}">
                <a16:creationId xmlns:a16="http://schemas.microsoft.com/office/drawing/2014/main" xmlns="" id="{3E3394A5-AD86-BE44-9C84-C31267E1BA33}"/>
              </a:ext>
            </a:extLst>
          </p:cNvPr>
          <p:cNvSpPr>
            <a:spLocks noGrp="1"/>
          </p:cNvSpPr>
          <p:nvPr>
            <p:ph type="sldNum" sz="quarter" idx="12"/>
          </p:nvPr>
        </p:nvSpPr>
        <p:spPr/>
        <p:txBody>
          <a:bodyPr/>
          <a:lstStyle>
            <a:lvl1pPr>
              <a:defRPr/>
            </a:lvl1pPr>
          </a:lstStyle>
          <a:p>
            <a:pPr>
              <a:defRPr/>
            </a:pPr>
            <a:fld id="{7C05CB16-9DA5-EA47-A743-D6AF9F256ADF}" type="slidenum">
              <a:rPr lang="fr-FR" altLang="fr-FR"/>
              <a:pPr>
                <a:defRPr/>
              </a:pPr>
              <a:t>‹#›</a:t>
            </a:fld>
            <a:endParaRPr lang="fr-FR" altLang="fr-FR"/>
          </a:p>
        </p:txBody>
      </p:sp>
      <p:sp>
        <p:nvSpPr>
          <p:cNvPr id="10" name="Text Placeholder 17"/>
          <p:cNvSpPr>
            <a:spLocks noGrp="1"/>
          </p:cNvSpPr>
          <p:nvPr>
            <p:ph type="body" sz="quarter" idx="13" hasCustomPrompt="1"/>
          </p:nvPr>
        </p:nvSpPr>
        <p:spPr>
          <a:xfrm>
            <a:off x="1343025" y="65087"/>
            <a:ext cx="6477000" cy="862013"/>
          </a:xfrm>
          <a:prstGeom prst="rect">
            <a:avLst/>
          </a:prstGeom>
        </p:spPr>
        <p:txBody>
          <a:bodyPr/>
          <a:lstStyle>
            <a:lvl1pPr marL="0" indent="0">
              <a:buNone/>
              <a:defRPr sz="3200"/>
            </a:lvl1pPr>
          </a:lstStyle>
          <a:p>
            <a:pPr eaLnBrk="1" hangingPunct="1">
              <a:defRPr/>
            </a:pPr>
            <a:r>
              <a:rPr lang="fr-FR" sz="2800" b="1">
                <a:solidFill>
                  <a:srgbClr val="595959"/>
                </a:solidFill>
                <a:latin typeface="AvantGarde Regular" charset="0"/>
                <a:ea typeface="AvantGarde Regular" charset="0"/>
                <a:cs typeface="AvantGarde Regular" charset="0"/>
              </a:rPr>
              <a:t>Title</a:t>
            </a:r>
          </a:p>
          <a:p>
            <a:pPr eaLnBrk="1" hangingPunct="1">
              <a:defRPr/>
            </a:pPr>
            <a:r>
              <a:rPr lang="fr-FR" sz="2000" b="1">
                <a:solidFill>
                  <a:schemeClr val="bg1">
                    <a:lumMod val="65000"/>
                  </a:schemeClr>
                </a:solidFill>
                <a:latin typeface="AvantGarde Regular" charset="0"/>
                <a:ea typeface="AvantGarde Regular" charset="0"/>
                <a:cs typeface="AvantGarde Regular" charset="0"/>
              </a:rPr>
              <a:t>Subtitle</a:t>
            </a:r>
            <a:endParaRPr lang="fr-FR" sz="2000" b="1" dirty="0">
              <a:solidFill>
                <a:schemeClr val="bg1">
                  <a:lumMod val="65000"/>
                </a:schemeClr>
              </a:solidFill>
              <a:latin typeface="AvantGarde Regular" charset="0"/>
              <a:ea typeface="AvantGarde Regular" charset="0"/>
              <a:cs typeface="AvantGarde Regular" charset="0"/>
            </a:endParaRPr>
          </a:p>
        </p:txBody>
      </p:sp>
      <p:sp>
        <p:nvSpPr>
          <p:cNvPr id="11" name="Espace réservé de la date 3">
            <a:extLst>
              <a:ext uri="{FF2B5EF4-FFF2-40B4-BE49-F238E27FC236}">
                <a16:creationId xmlns:a16="http://schemas.microsoft.com/office/drawing/2014/main" xmlns="" id="{0C6CF3CF-0607-284B-9A5A-FE9B6AD7AF4F}"/>
              </a:ext>
            </a:extLst>
          </p:cNvPr>
          <p:cNvSpPr txBox="1">
            <a:spLocks/>
          </p:cNvSpPr>
          <p:nvPr userDrawn="1"/>
        </p:nvSpPr>
        <p:spPr>
          <a:xfrm>
            <a:off x="2639176" y="6470841"/>
            <a:ext cx="6875546"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rtl="0" eaLnBrk="1" fontAlgn="base" hangingPunct="1">
              <a:spcBef>
                <a:spcPct val="0"/>
              </a:spcBef>
              <a:spcAft>
                <a:spcPct val="0"/>
              </a:spcAft>
              <a:defRPr sz="1200" b="0" kern="1200">
                <a:solidFill>
                  <a:srgbClr val="898989"/>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fr-FR" altLang="fr-FR"/>
              <a:t>11-10-2022  </a:t>
            </a:r>
            <a:r>
              <a:rPr lang="en-US"/>
              <a:t>|   20th Advanced Accelerator Concepts Workshop (AAC’22)</a:t>
            </a:r>
            <a:endParaRPr lang="en-US"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Espace réservé du pied de page 4">
            <a:extLst>
              <a:ext uri="{FF2B5EF4-FFF2-40B4-BE49-F238E27FC236}">
                <a16:creationId xmlns:a16="http://schemas.microsoft.com/office/drawing/2014/main" xmlns="" id="{F60A887B-821C-E544-9E9E-01E22C2FF551}"/>
              </a:ext>
            </a:extLst>
          </p:cNvPr>
          <p:cNvSpPr>
            <a:spLocks noGrp="1"/>
          </p:cNvSpPr>
          <p:nvPr>
            <p:ph type="ftr" sz="quarter" idx="11"/>
          </p:nvPr>
        </p:nvSpPr>
        <p:spPr>
          <a:xfrm>
            <a:off x="4165600" y="5991226"/>
            <a:ext cx="3860800" cy="365125"/>
          </a:xfrm>
          <a:prstGeom prst="rect">
            <a:avLst/>
          </a:prstGeom>
        </p:spPr>
        <p:txBody>
          <a:bodyPr/>
          <a:lstStyle>
            <a:lvl1pPr>
              <a:defRPr/>
            </a:lvl1pPr>
          </a:lstStyle>
          <a:p>
            <a:pPr defTabSz="457200" eaLnBrk="0" fontAlgn="base" hangingPunct="0">
              <a:spcBef>
                <a:spcPct val="0"/>
              </a:spcBef>
              <a:spcAft>
                <a:spcPct val="0"/>
              </a:spcAft>
              <a:defRPr/>
            </a:pPr>
            <a:endParaRPr lang="fr-FR">
              <a:solidFill>
                <a:prstClr val="black"/>
              </a:solidFill>
              <a:latin typeface="Arial" panose="020B0604020202020204" pitchFamily="34" charset="0"/>
              <a:ea typeface="ＭＳ Ｐゴシック" panose="020B0600070205080204" pitchFamily="34" charset="-128"/>
            </a:endParaRPr>
          </a:p>
        </p:txBody>
      </p:sp>
      <p:sp>
        <p:nvSpPr>
          <p:cNvPr id="6" name="Text Placeholder 17"/>
          <p:cNvSpPr>
            <a:spLocks noGrp="1"/>
          </p:cNvSpPr>
          <p:nvPr>
            <p:ph type="body" sz="quarter" idx="13" hasCustomPrompt="1"/>
          </p:nvPr>
        </p:nvSpPr>
        <p:spPr>
          <a:xfrm>
            <a:off x="1343025" y="65087"/>
            <a:ext cx="6477000" cy="862013"/>
          </a:xfrm>
          <a:prstGeom prst="rect">
            <a:avLst/>
          </a:prstGeom>
        </p:spPr>
        <p:txBody>
          <a:bodyPr/>
          <a:lstStyle>
            <a:lvl1pPr marL="0" indent="0">
              <a:buNone/>
              <a:defRPr sz="3200"/>
            </a:lvl1pPr>
          </a:lstStyle>
          <a:p>
            <a:pPr eaLnBrk="1" hangingPunct="1">
              <a:defRPr/>
            </a:pPr>
            <a:r>
              <a:rPr lang="fr-FR" sz="2800" b="1">
                <a:solidFill>
                  <a:srgbClr val="595959"/>
                </a:solidFill>
                <a:latin typeface="AvantGarde Regular" charset="0"/>
                <a:ea typeface="AvantGarde Regular" charset="0"/>
                <a:cs typeface="AvantGarde Regular" charset="0"/>
              </a:rPr>
              <a:t>Title</a:t>
            </a:r>
          </a:p>
          <a:p>
            <a:pPr eaLnBrk="1" hangingPunct="1">
              <a:defRPr/>
            </a:pPr>
            <a:r>
              <a:rPr lang="fr-FR" sz="2000" b="1">
                <a:solidFill>
                  <a:schemeClr val="bg1">
                    <a:lumMod val="65000"/>
                  </a:schemeClr>
                </a:solidFill>
                <a:latin typeface="AvantGarde Regular" charset="0"/>
                <a:ea typeface="AvantGarde Regular" charset="0"/>
                <a:cs typeface="AvantGarde Regular" charset="0"/>
              </a:rPr>
              <a:t>Subtitle</a:t>
            </a:r>
            <a:endParaRPr lang="fr-FR" sz="2000" b="1" dirty="0">
              <a:solidFill>
                <a:schemeClr val="bg1">
                  <a:lumMod val="65000"/>
                </a:schemeClr>
              </a:solidFill>
              <a:latin typeface="AvantGarde Regular" charset="0"/>
              <a:ea typeface="AvantGarde Regular" charset="0"/>
              <a:cs typeface="AvantGarde Regular" charset="0"/>
            </a:endParaRPr>
          </a:p>
        </p:txBody>
      </p:sp>
      <p:sp>
        <p:nvSpPr>
          <p:cNvPr id="7" name="Espace réservé de la date 3">
            <a:extLst>
              <a:ext uri="{FF2B5EF4-FFF2-40B4-BE49-F238E27FC236}">
                <a16:creationId xmlns:a16="http://schemas.microsoft.com/office/drawing/2014/main" xmlns="" id="{58EA1901-3981-DA44-8F0E-B86A8E1E0D82}"/>
              </a:ext>
            </a:extLst>
          </p:cNvPr>
          <p:cNvSpPr txBox="1">
            <a:spLocks/>
          </p:cNvSpPr>
          <p:nvPr userDrawn="1"/>
        </p:nvSpPr>
        <p:spPr>
          <a:xfrm>
            <a:off x="2639176" y="6492875"/>
            <a:ext cx="6875546"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rtl="0" eaLnBrk="1" fontAlgn="base" hangingPunct="1">
              <a:spcBef>
                <a:spcPct val="0"/>
              </a:spcBef>
              <a:spcAft>
                <a:spcPct val="0"/>
              </a:spcAft>
              <a:defRPr sz="1200" b="0" kern="1200">
                <a:solidFill>
                  <a:srgbClr val="898989"/>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fr-FR" altLang="fr-FR"/>
              <a:t>11-10-2022  </a:t>
            </a:r>
            <a:r>
              <a:rPr lang="en-US"/>
              <a:t>|   20th Advanced Accelerator Concepts Workshop (AAC’22)</a:t>
            </a:r>
            <a:endParaRPr lang="en-US" dirty="0"/>
          </a:p>
        </p:txBody>
      </p:sp>
      <p:sp>
        <p:nvSpPr>
          <p:cNvPr id="8" name="Espace réservé du numéro de diapositive 5">
            <a:extLst>
              <a:ext uri="{FF2B5EF4-FFF2-40B4-BE49-F238E27FC236}">
                <a16:creationId xmlns:a16="http://schemas.microsoft.com/office/drawing/2014/main" xmlns="" id="{4FF28A0C-CB0C-6042-8921-389CD5F550C7}"/>
              </a:ext>
            </a:extLst>
          </p:cNvPr>
          <p:cNvSpPr>
            <a:spLocks noGrp="1"/>
          </p:cNvSpPr>
          <p:nvPr>
            <p:ph type="sldNum" sz="quarter" idx="12"/>
          </p:nvPr>
        </p:nvSpPr>
        <p:spPr>
          <a:xfrm>
            <a:off x="8737600" y="6488555"/>
            <a:ext cx="2844800" cy="365125"/>
          </a:xfrm>
        </p:spPr>
        <p:txBody>
          <a:bodyPr/>
          <a:lstStyle>
            <a:lvl1pPr>
              <a:defRPr/>
            </a:lvl1pPr>
          </a:lstStyle>
          <a:p>
            <a:pPr>
              <a:defRPr/>
            </a:pPr>
            <a:fld id="{F8A25D3D-418A-B741-B59C-4203B972FD7F}" type="slidenum">
              <a:rPr lang="fr-FR" altLang="fr-FR"/>
              <a:pPr>
                <a:defRPr/>
              </a:pPr>
              <a:t>‹#›</a:t>
            </a:fld>
            <a:endParaRPr lang="fr-FR" altLang="fr-F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xmlns="" id="{2DA5FA79-6A4E-D641-9FD7-6C5389767E0F}"/>
              </a:ext>
            </a:extLst>
          </p:cNvPr>
          <p:cNvSpPr>
            <a:spLocks noGrp="1"/>
          </p:cNvSpPr>
          <p:nvPr>
            <p:ph type="dt" sz="half" idx="10"/>
          </p:nvPr>
        </p:nvSpPr>
        <p:spPr/>
        <p:txBody>
          <a:bodyPr/>
          <a:lstStyle>
            <a:lvl1pPr>
              <a:defRPr/>
            </a:lvl1pPr>
          </a:lstStyle>
          <a:p>
            <a:pPr>
              <a:defRPr/>
            </a:pPr>
            <a:r>
              <a:rPr lang="fr-FR" altLang="fr-FR" dirty="0"/>
              <a:t>21/07/21</a:t>
            </a:r>
          </a:p>
        </p:txBody>
      </p:sp>
      <p:sp>
        <p:nvSpPr>
          <p:cNvPr id="3" name="Espace réservé du pied de page 4">
            <a:extLst>
              <a:ext uri="{FF2B5EF4-FFF2-40B4-BE49-F238E27FC236}">
                <a16:creationId xmlns:a16="http://schemas.microsoft.com/office/drawing/2014/main" xmlns="" id="{F9307103-C749-B745-A11A-3BA2A0A225CE}"/>
              </a:ext>
            </a:extLst>
          </p:cNvPr>
          <p:cNvSpPr>
            <a:spLocks noGrp="1"/>
          </p:cNvSpPr>
          <p:nvPr>
            <p:ph type="ftr" sz="quarter" idx="11"/>
          </p:nvPr>
        </p:nvSpPr>
        <p:spPr>
          <a:xfrm>
            <a:off x="4165600" y="5991226"/>
            <a:ext cx="3860800" cy="365125"/>
          </a:xfrm>
          <a:prstGeom prst="rect">
            <a:avLst/>
          </a:prstGeom>
        </p:spPr>
        <p:txBody>
          <a:bodyPr/>
          <a:lstStyle>
            <a:lvl1pPr>
              <a:defRPr/>
            </a:lvl1pPr>
          </a:lstStyle>
          <a:p>
            <a:pPr defTabSz="457200" eaLnBrk="0" fontAlgn="base" hangingPunct="0">
              <a:spcBef>
                <a:spcPct val="0"/>
              </a:spcBef>
              <a:spcAft>
                <a:spcPct val="0"/>
              </a:spcAft>
              <a:defRPr/>
            </a:pPr>
            <a:endParaRPr lang="fr-FR">
              <a:solidFill>
                <a:prstClr val="black"/>
              </a:solidFill>
              <a:latin typeface="Arial" panose="020B0604020202020204" pitchFamily="34" charset="0"/>
              <a:ea typeface="ＭＳ Ｐゴシック" panose="020B0600070205080204" pitchFamily="34" charset="-128"/>
            </a:endParaRPr>
          </a:p>
        </p:txBody>
      </p:sp>
      <p:sp>
        <p:nvSpPr>
          <p:cNvPr id="4" name="Espace réservé du numéro de diapositive 5">
            <a:extLst>
              <a:ext uri="{FF2B5EF4-FFF2-40B4-BE49-F238E27FC236}">
                <a16:creationId xmlns:a16="http://schemas.microsoft.com/office/drawing/2014/main" xmlns="" id="{BDBFCA91-FC6D-B14F-BA85-568B4A4B7F28}"/>
              </a:ext>
            </a:extLst>
          </p:cNvPr>
          <p:cNvSpPr>
            <a:spLocks noGrp="1"/>
          </p:cNvSpPr>
          <p:nvPr>
            <p:ph type="sldNum" sz="quarter" idx="12"/>
          </p:nvPr>
        </p:nvSpPr>
        <p:spPr/>
        <p:txBody>
          <a:bodyPr/>
          <a:lstStyle>
            <a:lvl1pPr>
              <a:defRPr/>
            </a:lvl1pPr>
          </a:lstStyle>
          <a:p>
            <a:pPr>
              <a:defRPr/>
            </a:pPr>
            <a:fld id="{62115CC2-0611-2D46-B678-81B6CB29CCD4}" type="slidenum">
              <a:rPr lang="fr-FR" altLang="fr-FR"/>
              <a:pPr>
                <a:defRPr/>
              </a:pPr>
              <a:t>‹#›</a:t>
            </a:fld>
            <a:endParaRPr lang="fr-FR" altLang="fr-F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F03E8A-EBF2-664E-83E6-89AD24BF7B81}" type="datetimeFigureOut">
              <a:rPr lang="en-US" smtClean="0"/>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1466449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a:prstGeom prst="rect">
            <a:avLst/>
          </a:prstGeo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Espace réservé de la date 3">
            <a:extLst>
              <a:ext uri="{FF2B5EF4-FFF2-40B4-BE49-F238E27FC236}">
                <a16:creationId xmlns:a16="http://schemas.microsoft.com/office/drawing/2014/main" xmlns="" id="{29071429-6954-C84B-9B43-5E832990E4E1}"/>
              </a:ext>
            </a:extLst>
          </p:cNvPr>
          <p:cNvSpPr txBox="1">
            <a:spLocks/>
          </p:cNvSpPr>
          <p:nvPr userDrawn="1"/>
        </p:nvSpPr>
        <p:spPr>
          <a:xfrm>
            <a:off x="2639176" y="6492875"/>
            <a:ext cx="6875546"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rtl="0" eaLnBrk="1" fontAlgn="base" hangingPunct="1">
              <a:spcBef>
                <a:spcPct val="0"/>
              </a:spcBef>
              <a:spcAft>
                <a:spcPct val="0"/>
              </a:spcAft>
              <a:defRPr sz="1200" b="0" kern="1200">
                <a:solidFill>
                  <a:srgbClr val="898989"/>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fr-FR" altLang="fr-FR"/>
              <a:t>11-10-2022  </a:t>
            </a:r>
            <a:r>
              <a:rPr lang="en-US"/>
              <a:t>|   20th Advanced Accelerator Concepts Workshop (AAC’22)</a:t>
            </a:r>
            <a:endParaRPr lang="en-US" dirty="0"/>
          </a:p>
        </p:txBody>
      </p:sp>
      <p:sp>
        <p:nvSpPr>
          <p:cNvPr id="9" name="Espace réservé du numéro de diapositive 5">
            <a:extLst>
              <a:ext uri="{FF2B5EF4-FFF2-40B4-BE49-F238E27FC236}">
                <a16:creationId xmlns:a16="http://schemas.microsoft.com/office/drawing/2014/main" xmlns="" id="{A97B845E-AFFC-7646-A040-40826570114A}"/>
              </a:ext>
            </a:extLst>
          </p:cNvPr>
          <p:cNvSpPr>
            <a:spLocks noGrp="1"/>
          </p:cNvSpPr>
          <p:nvPr>
            <p:ph type="sldNum" sz="quarter" idx="12"/>
          </p:nvPr>
        </p:nvSpPr>
        <p:spPr>
          <a:xfrm>
            <a:off x="8737600" y="6488555"/>
            <a:ext cx="2844800" cy="365125"/>
          </a:xfrm>
        </p:spPr>
        <p:txBody>
          <a:bodyPr/>
          <a:lstStyle>
            <a:lvl1pPr>
              <a:defRPr/>
            </a:lvl1pPr>
          </a:lstStyle>
          <a:p>
            <a:pPr>
              <a:defRPr/>
            </a:pPr>
            <a:fld id="{F8A25D3D-418A-B741-B59C-4203B972FD7F}" type="slidenum">
              <a:rPr lang="fr-FR" altLang="fr-FR"/>
              <a:pPr>
                <a:defRPr/>
              </a:pPr>
              <a:t>‹#›</a:t>
            </a:fld>
            <a:endParaRPr lang="fr-FR" altLang="fr-F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ECB29B47-F6CA-774A-ABC6-F1CC6F49C0C9}"/>
              </a:ext>
            </a:extLst>
          </p:cNvPr>
          <p:cNvSpPr>
            <a:spLocks noGrp="1"/>
          </p:cNvSpPr>
          <p:nvPr>
            <p:ph type="title"/>
          </p:nvPr>
        </p:nvSpPr>
        <p:spPr>
          <a:xfrm>
            <a:off x="609600" y="560832"/>
            <a:ext cx="10972801" cy="329184"/>
          </a:xfrm>
        </p:spPr>
        <p:txBody>
          <a:bodyPr lIns="0">
            <a:noAutofit/>
          </a:bodyPr>
          <a:lstStyle>
            <a:lvl1pPr algn="ctr">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2749A844-4FAA-1443-B052-BCAC4D9EAF30}"/>
              </a:ext>
            </a:extLst>
          </p:cNvPr>
          <p:cNvSpPr>
            <a:spLocks noGrp="1"/>
          </p:cNvSpPr>
          <p:nvPr>
            <p:ph type="body" sz="quarter" idx="10" hasCustomPrompt="1"/>
          </p:nvPr>
        </p:nvSpPr>
        <p:spPr>
          <a:xfrm>
            <a:off x="609600" y="5251836"/>
            <a:ext cx="5154367" cy="1012825"/>
          </a:xfrm>
        </p:spPr>
        <p:txBody>
          <a:bodyPr anchor="b" anchorCtr="0"/>
          <a:lstStyle>
            <a:lvl1pPr marL="0" indent="0">
              <a:spcBef>
                <a:spcPts val="100"/>
              </a:spcBef>
              <a:buNone/>
              <a:defRPr/>
            </a:lvl1pPr>
            <a:lvl2pPr marL="459202" indent="0">
              <a:buNone/>
              <a:defRPr/>
            </a:lvl2pPr>
            <a:lvl3pPr marL="918403" indent="0">
              <a:buNone/>
              <a:defRPr/>
            </a:lvl3pPr>
            <a:lvl4pPr marL="1369142" indent="0">
              <a:buNone/>
              <a:defRPr/>
            </a:lvl4pPr>
            <a:lvl5pPr marL="1828343" indent="0">
              <a:buNone/>
              <a:defRPr/>
            </a:lvl5pPr>
          </a:lstStyle>
          <a:p>
            <a:r>
              <a:rPr lang="en-US" sz="1600" b="1" dirty="0">
                <a:cs typeface="Arial" charset="0"/>
              </a:rPr>
              <a:t>University of Rochester</a:t>
            </a:r>
          </a:p>
          <a:p>
            <a:r>
              <a:rPr lang="en-US" sz="1600" b="1" dirty="0">
                <a:cs typeface="Arial" charset="0"/>
              </a:rPr>
              <a:t>Laboratory for Laser Energetics</a:t>
            </a:r>
          </a:p>
        </p:txBody>
      </p:sp>
      <p:sp>
        <p:nvSpPr>
          <p:cNvPr id="7" name="Text Placeholder 3">
            <a:extLst>
              <a:ext uri="{FF2B5EF4-FFF2-40B4-BE49-F238E27FC236}">
                <a16:creationId xmlns:a16="http://schemas.microsoft.com/office/drawing/2014/main" xmlns="" id="{177FF418-EEDF-834C-A09A-A4E5F2A6DECF}"/>
              </a:ext>
            </a:extLst>
          </p:cNvPr>
          <p:cNvSpPr>
            <a:spLocks noGrp="1"/>
          </p:cNvSpPr>
          <p:nvPr>
            <p:ph type="body" sz="quarter" idx="11" hasCustomPrompt="1"/>
          </p:nvPr>
        </p:nvSpPr>
        <p:spPr>
          <a:xfrm>
            <a:off x="6428034" y="5251836"/>
            <a:ext cx="5154367" cy="1012825"/>
          </a:xfrm>
        </p:spPr>
        <p:txBody>
          <a:bodyPr anchor="b" anchorCtr="0"/>
          <a:lstStyle>
            <a:lvl1pPr marL="0" indent="0" algn="r">
              <a:spcBef>
                <a:spcPts val="100"/>
              </a:spcBef>
              <a:buNone/>
              <a:defRPr/>
            </a:lvl1pPr>
            <a:lvl2pPr marL="459202" indent="0">
              <a:buNone/>
              <a:defRPr/>
            </a:lvl2pPr>
            <a:lvl3pPr marL="918403" indent="0">
              <a:buNone/>
              <a:defRPr/>
            </a:lvl3pPr>
            <a:lvl4pPr marL="1369142" indent="0">
              <a:buNone/>
              <a:defRPr/>
            </a:lvl4pPr>
            <a:lvl5pPr marL="1828343" indent="0">
              <a:buNone/>
              <a:defRPr/>
            </a:lvl5pPr>
          </a:lstStyle>
          <a:p>
            <a:pPr algn="r"/>
            <a:r>
              <a:rPr lang="en-US" sz="1600" b="1" dirty="0">
                <a:cs typeface="Arial" charset="0"/>
              </a:rPr>
              <a:t>Meeting</a:t>
            </a:r>
          </a:p>
          <a:p>
            <a:pPr algn="r"/>
            <a:r>
              <a:rPr lang="en-US" sz="1600" b="1" dirty="0">
                <a:cs typeface="Arial" charset="0"/>
              </a:rPr>
              <a:t>Location</a:t>
            </a:r>
          </a:p>
          <a:p>
            <a:pPr algn="r"/>
            <a:r>
              <a:rPr lang="en-US" sz="1600" b="1" dirty="0">
                <a:cs typeface="Arial" charset="0"/>
              </a:rPr>
              <a:t>Date</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with headin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xmlns="" id="{4A164AF2-637D-E845-AC4E-BC6DC98C5254}"/>
              </a:ext>
            </a:extLst>
          </p:cNvPr>
          <p:cNvSpPr>
            <a:spLocks noGrp="1"/>
          </p:cNvSpPr>
          <p:nvPr>
            <p:ph type="body" sz="quarter" idx="13" hasCustomPrompt="1"/>
          </p:nvPr>
        </p:nvSpPr>
        <p:spPr>
          <a:xfrm>
            <a:off x="609600" y="120650"/>
            <a:ext cx="1479935" cy="338138"/>
          </a:xfrm>
          <a:solidFill>
            <a:schemeClr val="tx2"/>
          </a:solidFill>
          <a:ln>
            <a:solidFill>
              <a:schemeClr val="tx1"/>
            </a:solidFill>
          </a:ln>
        </p:spPr>
        <p:txBody>
          <a:bodyPr lIns="45720" tIns="45720" rIns="45720" bIns="45720"/>
          <a:lstStyle>
            <a:lvl1pPr marL="0" indent="0" algn="ctr">
              <a:buNone/>
              <a:defRPr>
                <a:solidFill>
                  <a:schemeClr val="bg1"/>
                </a:solidFill>
              </a:defRPr>
            </a:lvl1pPr>
            <a:lvl2pPr marL="459202" indent="0" algn="ctr">
              <a:buNone/>
              <a:defRPr/>
            </a:lvl2pPr>
            <a:lvl3pPr marL="918403" indent="0" algn="ctr">
              <a:buNone/>
              <a:defRPr/>
            </a:lvl3pPr>
            <a:lvl4pPr marL="1369142" indent="0" algn="ctr">
              <a:buNone/>
              <a:defRPr/>
            </a:lvl4pPr>
            <a:lvl5pPr marL="1828343" indent="0" algn="ctr">
              <a:buNone/>
              <a:defRPr/>
            </a:lvl5pPr>
          </a:lstStyle>
          <a:p>
            <a:pPr lvl="0"/>
            <a:r>
              <a:rPr lang="en-US" dirty="0"/>
              <a:t>Heading</a:t>
            </a:r>
          </a:p>
        </p:txBody>
      </p:sp>
      <p:sp>
        <p:nvSpPr>
          <p:cNvPr id="7" name="Title 6">
            <a:extLst>
              <a:ext uri="{FF2B5EF4-FFF2-40B4-BE49-F238E27FC236}">
                <a16:creationId xmlns:a16="http://schemas.microsoft.com/office/drawing/2014/main" xmlns="" id="{2358378B-F6FC-514F-BC41-AE8CE7C2D115}"/>
              </a:ext>
            </a:extLst>
          </p:cNvPr>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514687" cy="1680209"/>
          </a:xfrm>
        </p:spPr>
        <p:txBody>
          <a:bodyPr/>
          <a:lstStyle>
            <a:lvl2pPr marL="766042" indent="-308956">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xmlns="" id="{672256EA-D606-E74A-9433-8B6D9801D0E6}"/>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10" name="Footer Placeholder 1">
            <a:extLst>
              <a:ext uri="{FF2B5EF4-FFF2-40B4-BE49-F238E27FC236}">
                <a16:creationId xmlns:a16="http://schemas.microsoft.com/office/drawing/2014/main" xmlns="" id="{13A612BD-BEB5-7342-8D53-C17D59CFD5DE}"/>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laborator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B2C92802-E2AB-DA4D-9989-3E4B088F5985}"/>
              </a:ext>
            </a:extLst>
          </p:cNvPr>
          <p:cNvSpPr>
            <a:spLocks noGrp="1"/>
          </p:cNvSpPr>
          <p:nvPr>
            <p:ph type="title" hasCustomPrompt="1"/>
          </p:nvPr>
        </p:nvSpPr>
        <p:spPr>
          <a:xfrm>
            <a:off x="609600" y="670560"/>
            <a:ext cx="10972801" cy="329184"/>
          </a:xfrm>
        </p:spPr>
        <p:txBody>
          <a:bodyPr/>
          <a:lstStyle/>
          <a:p>
            <a:r>
              <a:rPr lang="en-US" dirty="0"/>
              <a:t>Collaborators</a:t>
            </a:r>
          </a:p>
        </p:txBody>
      </p:sp>
      <p:sp>
        <p:nvSpPr>
          <p:cNvPr id="5" name="Text Placeholder 4">
            <a:extLst>
              <a:ext uri="{FF2B5EF4-FFF2-40B4-BE49-F238E27FC236}">
                <a16:creationId xmlns:a16="http://schemas.microsoft.com/office/drawing/2014/main" xmlns="" id="{595005B2-72D9-8F4F-AD23-F2289D61B10B}"/>
              </a:ext>
            </a:extLst>
          </p:cNvPr>
          <p:cNvSpPr>
            <a:spLocks noGrp="1"/>
          </p:cNvSpPr>
          <p:nvPr>
            <p:ph type="body" sz="quarter" idx="11" hasCustomPrompt="1"/>
          </p:nvPr>
        </p:nvSpPr>
        <p:spPr>
          <a:xfrm>
            <a:off x="1390897" y="1725629"/>
            <a:ext cx="9127327" cy="543119"/>
          </a:xfrm>
        </p:spPr>
        <p:txBody>
          <a:bodyPr>
            <a:normAutofit/>
          </a:bodyPr>
          <a:lstStyle>
            <a:lvl1pPr marL="0" indent="0" algn="ctr">
              <a:lnSpc>
                <a:spcPct val="100000"/>
              </a:lnSpc>
              <a:spcBef>
                <a:spcPts val="100"/>
              </a:spcBef>
              <a:buNone/>
              <a:defRPr sz="1500">
                <a:solidFill>
                  <a:schemeClr val="tx1"/>
                </a:solidFill>
              </a:defRPr>
            </a:lvl1pPr>
            <a:lvl2pPr marL="459202" indent="0" algn="ctr">
              <a:buNone/>
              <a:defRPr/>
            </a:lvl2pPr>
            <a:lvl3pPr marL="918403" indent="0" algn="ctr">
              <a:buNone/>
              <a:defRPr/>
            </a:lvl3pPr>
            <a:lvl4pPr marL="1369142" indent="0" algn="ctr">
              <a:buNone/>
              <a:defRPr/>
            </a:lvl4pPr>
            <a:lvl5pPr marL="1828343" indent="0" algn="ctr">
              <a:buNone/>
              <a:defRPr/>
            </a:lvl5pPr>
          </a:lstStyle>
          <a:p>
            <a:pPr lvl="0"/>
            <a:r>
              <a:rPr lang="en-US" dirty="0"/>
              <a:t>Name, Name, and Name</a:t>
            </a:r>
          </a:p>
        </p:txBody>
      </p:sp>
      <p:sp>
        <p:nvSpPr>
          <p:cNvPr id="7" name="Footer Placeholder 1">
            <a:extLst>
              <a:ext uri="{FF2B5EF4-FFF2-40B4-BE49-F238E27FC236}">
                <a16:creationId xmlns:a16="http://schemas.microsoft.com/office/drawing/2014/main" xmlns="" id="{E696D12C-CCDA-C849-A3DE-93F143B50F68}"/>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B843D8F-EA12-284B-873C-633CDB69EE03}"/>
              </a:ext>
            </a:extLst>
          </p:cNvPr>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1" cy="3274816"/>
          </a:xfrm>
        </p:spPr>
        <p:txBody>
          <a:bodyPr/>
          <a:lstStyle>
            <a:lvl2pPr marL="766042" indent="-308956">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xmlns="" id="{2DF3C786-C6AA-3746-96B5-8AAC31350A60}"/>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7" name="Footer Placeholder 1">
            <a:extLst>
              <a:ext uri="{FF2B5EF4-FFF2-40B4-BE49-F238E27FC236}">
                <a16:creationId xmlns:a16="http://schemas.microsoft.com/office/drawing/2014/main" xmlns="" id="{2391039F-AA53-224A-8966-45C3EE28052A}"/>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963084" y="2747964"/>
            <a:ext cx="10363200" cy="1362075"/>
          </a:xfrm>
          <a:prstGeom prst="rect">
            <a:avLst/>
          </a:prstGeom>
        </p:spPr>
        <p:txBody>
          <a:bodyPr anchor="ctr">
            <a:normAutofit/>
          </a:bodyPr>
          <a:lstStyle>
            <a:lvl1pPr algn="ctr">
              <a:defRPr sz="3600" b="1" cap="none"/>
            </a:lvl1pPr>
          </a:lstStyle>
          <a:p>
            <a:r>
              <a:rPr lang="en-US"/>
              <a:t>Click to edit Master title style</a:t>
            </a:r>
            <a:endParaRPr lang="en-US" dirty="0"/>
          </a:p>
        </p:txBody>
      </p:sp>
      <p:sp>
        <p:nvSpPr>
          <p:cNvPr id="4" name="Footer Placeholder 1">
            <a:extLst>
              <a:ext uri="{FF2B5EF4-FFF2-40B4-BE49-F238E27FC236}">
                <a16:creationId xmlns:a16="http://schemas.microsoft.com/office/drawing/2014/main" xmlns="" id="{E4ACD2E3-2ED3-FB47-BE89-BD0B1D11E7A6}"/>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figures acro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C91A4-9757-5842-8174-3EE5305EF9BC}"/>
              </a:ext>
            </a:extLst>
          </p:cNvPr>
          <p:cNvSpPr>
            <a:spLocks noGrp="1"/>
          </p:cNvSpPr>
          <p:nvPr>
            <p:ph type="title"/>
          </p:nvPr>
        </p:nvSpPr>
        <p:spPr/>
        <p:txBody>
          <a:bodyPr/>
          <a:lstStyle/>
          <a:p>
            <a:r>
              <a:rPr lang="en-US"/>
              <a:t>Click to edit Master title style</a:t>
            </a:r>
          </a:p>
        </p:txBody>
      </p:sp>
      <p:sp>
        <p:nvSpPr>
          <p:cNvPr id="11" name="Text Placeholder 10">
            <a:extLst>
              <a:ext uri="{FF2B5EF4-FFF2-40B4-BE49-F238E27FC236}">
                <a16:creationId xmlns:a16="http://schemas.microsoft.com/office/drawing/2014/main" xmlns="" id="{C0E0FD6C-150D-4F41-B9BB-17F3A43448F1}"/>
              </a:ext>
            </a:extLst>
          </p:cNvPr>
          <p:cNvSpPr>
            <a:spLocks noGrp="1"/>
          </p:cNvSpPr>
          <p:nvPr>
            <p:ph type="body" sz="quarter" idx="11" hasCustomPrompt="1"/>
          </p:nvPr>
        </p:nvSpPr>
        <p:spPr>
          <a:xfrm>
            <a:off x="835109" y="1490103"/>
            <a:ext cx="5032464" cy="440056"/>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4" name="Rectangle 3">
            <a:extLst>
              <a:ext uri="{FF2B5EF4-FFF2-40B4-BE49-F238E27FC236}">
                <a16:creationId xmlns:a16="http://schemas.microsoft.com/office/drawing/2014/main" xmlns="" id="{81A85CBA-654F-5B41-8ED4-DC6E84CE9ED8}"/>
              </a:ext>
            </a:extLst>
          </p:cNvPr>
          <p:cNvSpPr/>
          <p:nvPr userDrawn="1"/>
        </p:nvSpPr>
        <p:spPr>
          <a:xfrm>
            <a:off x="835109" y="2015662"/>
            <a:ext cx="5032464" cy="32354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14" name="Text Placeholder 10">
            <a:extLst>
              <a:ext uri="{FF2B5EF4-FFF2-40B4-BE49-F238E27FC236}">
                <a16:creationId xmlns:a16="http://schemas.microsoft.com/office/drawing/2014/main" xmlns="" id="{4818C851-AC1A-F44C-ACCF-EA2371E42C93}"/>
              </a:ext>
            </a:extLst>
          </p:cNvPr>
          <p:cNvSpPr>
            <a:spLocks noGrp="1"/>
          </p:cNvSpPr>
          <p:nvPr>
            <p:ph type="body" sz="quarter" idx="13" hasCustomPrompt="1"/>
          </p:nvPr>
        </p:nvSpPr>
        <p:spPr>
          <a:xfrm>
            <a:off x="6065775" y="1490103"/>
            <a:ext cx="5032464" cy="440056"/>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16" name="Rectangle 15">
            <a:extLst>
              <a:ext uri="{FF2B5EF4-FFF2-40B4-BE49-F238E27FC236}">
                <a16:creationId xmlns:a16="http://schemas.microsoft.com/office/drawing/2014/main" xmlns="" id="{2CD8F0C1-0479-4F43-B8FD-2FE4A6D775A5}"/>
              </a:ext>
            </a:extLst>
          </p:cNvPr>
          <p:cNvSpPr/>
          <p:nvPr userDrawn="1"/>
        </p:nvSpPr>
        <p:spPr>
          <a:xfrm>
            <a:off x="6064077" y="2015662"/>
            <a:ext cx="5032464" cy="32354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9" name="Text Placeholder 4">
            <a:extLst>
              <a:ext uri="{FF2B5EF4-FFF2-40B4-BE49-F238E27FC236}">
                <a16:creationId xmlns:a16="http://schemas.microsoft.com/office/drawing/2014/main" xmlns="" id="{A12DC971-A1D5-1349-A5DB-617EF2F960D0}"/>
              </a:ext>
            </a:extLst>
          </p:cNvPr>
          <p:cNvSpPr>
            <a:spLocks noGrp="1"/>
          </p:cNvSpPr>
          <p:nvPr>
            <p:ph type="body" sz="quarter" idx="15"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10" name="Footer Placeholder 1">
            <a:extLst>
              <a:ext uri="{FF2B5EF4-FFF2-40B4-BE49-F238E27FC236}">
                <a16:creationId xmlns:a16="http://schemas.microsoft.com/office/drawing/2014/main" xmlns="" id="{5C3726E7-8538-3246-BABC-A1546AA025B2}"/>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figures acro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C91A4-9757-5842-8174-3EE5305EF9BC}"/>
              </a:ext>
            </a:extLst>
          </p:cNvPr>
          <p:cNvSpPr>
            <a:spLocks noGrp="1"/>
          </p:cNvSpPr>
          <p:nvPr>
            <p:ph type="title"/>
          </p:nvPr>
        </p:nvSpPr>
        <p:spPr/>
        <p:txBody>
          <a:bodyPr/>
          <a:lstStyle/>
          <a:p>
            <a:r>
              <a:rPr lang="en-US"/>
              <a:t>Click to edit Master title style</a:t>
            </a:r>
          </a:p>
        </p:txBody>
      </p:sp>
      <p:sp>
        <p:nvSpPr>
          <p:cNvPr id="11" name="Text Placeholder 10">
            <a:extLst>
              <a:ext uri="{FF2B5EF4-FFF2-40B4-BE49-F238E27FC236}">
                <a16:creationId xmlns:a16="http://schemas.microsoft.com/office/drawing/2014/main" xmlns="" id="{C0E0FD6C-150D-4F41-B9BB-17F3A43448F1}"/>
              </a:ext>
            </a:extLst>
          </p:cNvPr>
          <p:cNvSpPr>
            <a:spLocks noGrp="1"/>
          </p:cNvSpPr>
          <p:nvPr>
            <p:ph type="body" sz="quarter" idx="11" hasCustomPrompt="1"/>
          </p:nvPr>
        </p:nvSpPr>
        <p:spPr>
          <a:xfrm>
            <a:off x="608806"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20" name="Rectangle 19">
            <a:extLst>
              <a:ext uri="{FF2B5EF4-FFF2-40B4-BE49-F238E27FC236}">
                <a16:creationId xmlns:a16="http://schemas.microsoft.com/office/drawing/2014/main" xmlns="" id="{AE5808FC-A356-DD4F-A2E3-FF1947EC0F60}"/>
              </a:ext>
            </a:extLst>
          </p:cNvPr>
          <p:cNvSpPr/>
          <p:nvPr userDrawn="1"/>
        </p:nvSpPr>
        <p:spPr>
          <a:xfrm>
            <a:off x="60737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14" name="Text Placeholder 10">
            <a:extLst>
              <a:ext uri="{FF2B5EF4-FFF2-40B4-BE49-F238E27FC236}">
                <a16:creationId xmlns:a16="http://schemas.microsoft.com/office/drawing/2014/main" xmlns="" id="{4818C851-AC1A-F44C-ACCF-EA2371E42C93}"/>
              </a:ext>
            </a:extLst>
          </p:cNvPr>
          <p:cNvSpPr>
            <a:spLocks noGrp="1"/>
          </p:cNvSpPr>
          <p:nvPr>
            <p:ph type="body" sz="quarter" idx="13" hasCustomPrompt="1"/>
          </p:nvPr>
        </p:nvSpPr>
        <p:spPr>
          <a:xfrm>
            <a:off x="4332460"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21" name="Rectangle 20">
            <a:extLst>
              <a:ext uri="{FF2B5EF4-FFF2-40B4-BE49-F238E27FC236}">
                <a16:creationId xmlns:a16="http://schemas.microsoft.com/office/drawing/2014/main" xmlns="" id="{CBF00E68-494B-F649-A13F-F29CCE017DF1}"/>
              </a:ext>
            </a:extLst>
          </p:cNvPr>
          <p:cNvSpPr/>
          <p:nvPr userDrawn="1"/>
        </p:nvSpPr>
        <p:spPr>
          <a:xfrm>
            <a:off x="433675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16" name="Text Placeholder 10">
            <a:extLst>
              <a:ext uri="{FF2B5EF4-FFF2-40B4-BE49-F238E27FC236}">
                <a16:creationId xmlns:a16="http://schemas.microsoft.com/office/drawing/2014/main" xmlns="" id="{C2A64AA5-6BAE-2142-9EBC-6EF34B8B903F}"/>
              </a:ext>
            </a:extLst>
          </p:cNvPr>
          <p:cNvSpPr>
            <a:spLocks noGrp="1"/>
          </p:cNvSpPr>
          <p:nvPr>
            <p:ph type="body" sz="quarter" idx="15" hasCustomPrompt="1"/>
          </p:nvPr>
        </p:nvSpPr>
        <p:spPr>
          <a:xfrm>
            <a:off x="8060409"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22" name="Rectangle 21">
            <a:extLst>
              <a:ext uri="{FF2B5EF4-FFF2-40B4-BE49-F238E27FC236}">
                <a16:creationId xmlns:a16="http://schemas.microsoft.com/office/drawing/2014/main" xmlns="" id="{4D3824B2-3C69-CB4E-9DE0-E2CE303ECFCA}"/>
              </a:ext>
            </a:extLst>
          </p:cNvPr>
          <p:cNvSpPr/>
          <p:nvPr userDrawn="1"/>
        </p:nvSpPr>
        <p:spPr>
          <a:xfrm>
            <a:off x="806255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2400">
              <a:solidFill>
                <a:srgbClr val="FFFFFF"/>
              </a:solidFill>
            </a:endParaRPr>
          </a:p>
        </p:txBody>
      </p:sp>
      <p:sp>
        <p:nvSpPr>
          <p:cNvPr id="12" name="Text Placeholder 4">
            <a:extLst>
              <a:ext uri="{FF2B5EF4-FFF2-40B4-BE49-F238E27FC236}">
                <a16:creationId xmlns:a16="http://schemas.microsoft.com/office/drawing/2014/main" xmlns="" id="{4F5D3474-F209-C144-8433-B7C44F14F9A8}"/>
              </a:ext>
            </a:extLst>
          </p:cNvPr>
          <p:cNvSpPr>
            <a:spLocks noGrp="1"/>
          </p:cNvSpPr>
          <p:nvPr>
            <p:ph type="body" sz="quarter" idx="17"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13" name="Footer Placeholder 1">
            <a:extLst>
              <a:ext uri="{FF2B5EF4-FFF2-40B4-BE49-F238E27FC236}">
                <a16:creationId xmlns:a16="http://schemas.microsoft.com/office/drawing/2014/main" xmlns="" id="{B7E95794-8AAF-EB40-8050-198D254848FC}"/>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F03E8A-EBF2-664E-83E6-89AD24BF7B81}" type="datetimeFigureOut">
              <a:rPr lang="en-US" smtClean="0"/>
              <a:t>11/11/22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2102144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1"/>
            <a:ext cx="12192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hangingPunct="0">
              <a:defRPr/>
            </a:pPr>
            <a:endParaRPr lang="en-US" sz="2400">
              <a:solidFill>
                <a:prstClr val="black"/>
              </a:solidFill>
              <a:ea typeface="ＭＳ Ｐゴシック" charset="-128"/>
              <a:cs typeface="ＭＳ Ｐゴシック" charset="-128"/>
            </a:endParaRPr>
          </a:p>
        </p:txBody>
      </p:sp>
      <p:sp>
        <p:nvSpPr>
          <p:cNvPr id="16" name="Title 1"/>
          <p:cNvSpPr>
            <a:spLocks noGrp="1"/>
          </p:cNvSpPr>
          <p:nvPr>
            <p:ph type="title"/>
          </p:nvPr>
        </p:nvSpPr>
        <p:spPr>
          <a:xfrm>
            <a:off x="0" y="12579"/>
            <a:ext cx="12192000" cy="843086"/>
          </a:xfrm>
        </p:spPr>
        <p:txBody>
          <a:bodyPr anchor="ct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533400" y="1394778"/>
            <a:ext cx="11077502" cy="4548822"/>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287338" indent="-225425">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798512" indent="-3429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3pPr>
            <a:lvl4pPr marL="1025525" indent="-3429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4pPr>
            <a:lvl5pPr marL="1252538" indent="-3429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xmlns="" id="{92F679EE-959D-724E-B3F3-4EB37B74AB7A}"/>
              </a:ext>
            </a:extLst>
          </p:cNvPr>
          <p:cNvSpPr>
            <a:spLocks noGrp="1"/>
          </p:cNvSpPr>
          <p:nvPr>
            <p:ph type="sldNum" sz="quarter" idx="4"/>
          </p:nvPr>
        </p:nvSpPr>
        <p:spPr>
          <a:xfrm>
            <a:off x="11215651" y="6300150"/>
            <a:ext cx="7905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
            <a:ext cx="12192000" cy="855663"/>
          </a:xfrm>
          <a:prstGeom prst="rect">
            <a:avLst/>
          </a:prstGeom>
          <a:solidFill>
            <a:srgbClr val="1F497D"/>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pPr fontAlgn="base">
              <a:spcBef>
                <a:spcPct val="0"/>
              </a:spcBef>
              <a:spcAft>
                <a:spcPct val="0"/>
              </a:spcAft>
              <a:buClr>
                <a:srgbClr val="000000"/>
              </a:buClr>
              <a:buSzPct val="100000"/>
              <a:buFont typeface="Times New Roman" charset="0"/>
              <a:buNone/>
            </a:pPr>
            <a:endParaRPr lang="x-none" altLang="x-none">
              <a:solidFill>
                <a:srgbClr val="000000"/>
              </a:solidFill>
            </a:endParaRPr>
          </a:p>
        </p:txBody>
      </p:sp>
      <p:sp>
        <p:nvSpPr>
          <p:cNvPr id="16" name="Title 1"/>
          <p:cNvSpPr>
            <a:spLocks noGrp="1"/>
          </p:cNvSpPr>
          <p:nvPr>
            <p:ph type="title"/>
          </p:nvPr>
        </p:nvSpPr>
        <p:spPr>
          <a:xfrm>
            <a:off x="0" y="12579"/>
            <a:ext cx="12192000" cy="843086"/>
          </a:xfrm>
          <a:prstGeom prst="rect">
            <a:avLst/>
          </a:prstGeom>
        </p:spPr>
        <p:txBody>
          <a:bodyPr anchor="ctr">
            <a:normAutofit/>
          </a:bodyP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xmlns="" id="{FD0C11F7-91F7-EF4B-BDE6-9C994AE4408B}"/>
              </a:ext>
            </a:extLst>
          </p:cNvPr>
          <p:cNvSpPr>
            <a:spLocks noGrp="1"/>
          </p:cNvSpPr>
          <p:nvPr>
            <p:ph type="sldNum" sz="quarter" idx="4"/>
          </p:nvPr>
        </p:nvSpPr>
        <p:spPr>
          <a:xfrm>
            <a:off x="10972800" y="6400800"/>
            <a:ext cx="688900" cy="34783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lab of future">
    <p:spTree>
      <p:nvGrpSpPr>
        <p:cNvPr id="1" name=""/>
        <p:cNvGrpSpPr/>
        <p:nvPr/>
      </p:nvGrpSpPr>
      <p:grpSpPr>
        <a:xfrm>
          <a:off x="0" y="0"/>
          <a:ext cx="0" cy="0"/>
          <a:chOff x="0" y="0"/>
          <a:chExt cx="0" cy="0"/>
        </a:xfrm>
      </p:grpSpPr>
      <p:sp>
        <p:nvSpPr>
          <p:cNvPr id="103" name="Rectangle 7"/>
          <p:cNvSpPr/>
          <p:nvPr/>
        </p:nvSpPr>
        <p:spPr>
          <a:xfrm>
            <a:off x="-1" y="6417668"/>
            <a:ext cx="12192001" cy="457201"/>
          </a:xfrm>
          <a:prstGeom prst="rect">
            <a:avLst/>
          </a:prstGeom>
          <a:solidFill>
            <a:srgbClr val="1F497D"/>
          </a:solidFill>
          <a:ln w="12700">
            <a:miter lim="400000"/>
          </a:ln>
        </p:spPr>
        <p:txBody>
          <a:bodyPr lIns="54863" rIns="54863" anchor="ctr"/>
          <a:lstStyle/>
          <a:p>
            <a:pPr algn="ctr" defTabSz="456984" fontAlgn="base">
              <a:spcBef>
                <a:spcPct val="0"/>
              </a:spcBef>
              <a:spcAft>
                <a:spcPct val="0"/>
              </a:spcAft>
              <a:buClr>
                <a:srgbClr val="000000"/>
              </a:buClr>
              <a:buSzPct val="100000"/>
              <a:buFont typeface="Times New Roman" charset="0"/>
              <a:buNone/>
              <a:defRPr sz="1500">
                <a:solidFill>
                  <a:srgbClr val="FFFFFF"/>
                </a:solidFill>
              </a:defRPr>
            </a:pPr>
            <a:endParaRPr>
              <a:solidFill>
                <a:srgbClr val="FFFFFF"/>
              </a:solidFill>
            </a:endParaRPr>
          </a:p>
        </p:txBody>
      </p:sp>
      <p:pic>
        <p:nvPicPr>
          <p:cNvPr id="105" name="Picture 12" descr="Picture 12"/>
          <p:cNvPicPr>
            <a:picLocks noChangeAspect="1"/>
          </p:cNvPicPr>
          <p:nvPr/>
        </p:nvPicPr>
        <p:blipFill>
          <a:blip r:embed="rId2">
            <a:extLst/>
          </a:blip>
          <a:srcRect l="6667" t="8601" r="7967" b="18397"/>
          <a:stretch>
            <a:fillRect/>
          </a:stretch>
        </p:blipFill>
        <p:spPr>
          <a:xfrm>
            <a:off x="93136" y="6430440"/>
            <a:ext cx="591809" cy="390016"/>
          </a:xfrm>
          <a:prstGeom prst="rect">
            <a:avLst/>
          </a:prstGeom>
          <a:ln w="12700">
            <a:miter lim="400000"/>
          </a:ln>
        </p:spPr>
      </p:pic>
      <p:pic>
        <p:nvPicPr>
          <p:cNvPr id="106" name="Picture 13" descr="Picture 13"/>
          <p:cNvPicPr>
            <a:picLocks noChangeAspect="1"/>
          </p:cNvPicPr>
          <p:nvPr/>
        </p:nvPicPr>
        <p:blipFill>
          <a:blip r:embed="rId3">
            <a:extLst/>
          </a:blip>
          <a:srcRect r="57886"/>
          <a:stretch>
            <a:fillRect/>
          </a:stretch>
        </p:blipFill>
        <p:spPr>
          <a:xfrm>
            <a:off x="1229783" y="6426649"/>
            <a:ext cx="1838765" cy="422276"/>
          </a:xfrm>
          <a:prstGeom prst="rect">
            <a:avLst/>
          </a:prstGeom>
          <a:ln w="12700">
            <a:miter lim="400000"/>
          </a:ln>
        </p:spPr>
      </p:pic>
      <p:sp>
        <p:nvSpPr>
          <p:cNvPr id="107" name="Straight Connector 11"/>
          <p:cNvSpPr/>
          <p:nvPr/>
        </p:nvSpPr>
        <p:spPr>
          <a:xfrm>
            <a:off x="3429000" y="6448431"/>
            <a:ext cx="1" cy="366714"/>
          </a:xfrm>
          <a:prstGeom prst="line">
            <a:avLst/>
          </a:prstGeom>
          <a:ln w="12700">
            <a:solidFill>
              <a:srgbClr val="FFFFFF"/>
            </a:solidFill>
          </a:ln>
        </p:spPr>
        <p:txBody>
          <a:bodyPr lIns="54863" rIns="54863"/>
          <a:lstStyle/>
          <a:p>
            <a:pPr defTabSz="457200" fontAlgn="base">
              <a:spcBef>
                <a:spcPct val="0"/>
              </a:spcBef>
              <a:spcAft>
                <a:spcPct val="0"/>
              </a:spcAft>
              <a:buClr>
                <a:srgbClr val="000000"/>
              </a:buClr>
              <a:buSzPct val="100000"/>
              <a:buFont typeface="Times New Roman" charset="0"/>
              <a:buNone/>
            </a:pPr>
            <a:endParaRPr>
              <a:solidFill>
                <a:prstClr val="white"/>
              </a:solidFill>
            </a:endParaRPr>
          </a:p>
        </p:txBody>
      </p:sp>
      <p:sp>
        <p:nvSpPr>
          <p:cNvPr id="108" name="TextBox 15"/>
          <p:cNvSpPr txBox="1"/>
          <p:nvPr/>
        </p:nvSpPr>
        <p:spPr>
          <a:xfrm>
            <a:off x="3460752" y="6404930"/>
            <a:ext cx="1041401" cy="461643"/>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spAutoFit/>
          </a:bodyPr>
          <a:lstStyle/>
          <a:p>
            <a:pPr defTabSz="456984" fontAlgn="base">
              <a:spcBef>
                <a:spcPct val="0"/>
              </a:spcBef>
              <a:spcAft>
                <a:spcPct val="0"/>
              </a:spcAft>
              <a:buClr>
                <a:srgbClr val="000000"/>
              </a:buClr>
              <a:buSzPct val="100000"/>
              <a:buFont typeface="Times New Roman" charset="0"/>
              <a:buNone/>
              <a:defRPr sz="1000">
                <a:solidFill>
                  <a:srgbClr val="FFFFFF"/>
                </a:solidFill>
              </a:defRPr>
            </a:pPr>
            <a:r>
              <a:rPr sz="1200">
                <a:solidFill>
                  <a:srgbClr val="FFFFFF"/>
                </a:solidFill>
              </a:rPr>
              <a:t>Office of</a:t>
            </a:r>
            <a:br>
              <a:rPr sz="1200">
                <a:solidFill>
                  <a:srgbClr val="FFFFFF"/>
                </a:solidFill>
              </a:rPr>
            </a:br>
            <a:r>
              <a:rPr sz="1200">
                <a:solidFill>
                  <a:srgbClr val="FFFFFF"/>
                </a:solidFill>
              </a:rPr>
              <a:t>Science</a:t>
            </a:r>
          </a:p>
        </p:txBody>
      </p:sp>
      <p:sp>
        <p:nvSpPr>
          <p:cNvPr id="110" name="Rectangle 14"/>
          <p:cNvSpPr/>
          <p:nvPr/>
        </p:nvSpPr>
        <p:spPr>
          <a:xfrm>
            <a:off x="-1003" y="-12699"/>
            <a:ext cx="12192001" cy="855764"/>
          </a:xfrm>
          <a:prstGeom prst="rect">
            <a:avLst/>
          </a:prstGeom>
          <a:solidFill>
            <a:srgbClr val="1F497D"/>
          </a:solidFill>
          <a:ln w="12700">
            <a:miter lim="400000"/>
          </a:ln>
          <a:effectLst>
            <a:outerShdw blurRad="50800" dist="38100" dir="5400000" rotWithShape="0">
              <a:srgbClr val="000000">
                <a:alpha val="40000"/>
              </a:srgbClr>
            </a:outerShdw>
          </a:effectLst>
        </p:spPr>
        <p:txBody>
          <a:bodyPr lIns="54863" rIns="54863"/>
          <a:lstStyle/>
          <a:p>
            <a:pPr defTabSz="913973" fontAlgn="base">
              <a:spcBef>
                <a:spcPct val="0"/>
              </a:spcBef>
              <a:spcAft>
                <a:spcPct val="0"/>
              </a:spcAft>
              <a:buClr>
                <a:srgbClr val="000000"/>
              </a:buClr>
              <a:buSzPct val="100000"/>
              <a:buFont typeface="Times New Roman" charset="0"/>
              <a:buNone/>
              <a:defRPr sz="2000"/>
            </a:pPr>
            <a:endParaRPr sz="2400">
              <a:solidFill>
                <a:prstClr val="white"/>
              </a:solidFill>
            </a:endParaRPr>
          </a:p>
        </p:txBody>
      </p:sp>
      <p:pic>
        <p:nvPicPr>
          <p:cNvPr id="111" name="Picture 1" descr="Picture 1"/>
          <p:cNvPicPr>
            <a:picLocks noChangeAspect="1"/>
          </p:cNvPicPr>
          <p:nvPr/>
        </p:nvPicPr>
        <p:blipFill>
          <a:blip r:embed="rId4">
            <a:extLst/>
          </a:blip>
          <a:stretch>
            <a:fillRect/>
          </a:stretch>
        </p:blipFill>
        <p:spPr>
          <a:xfrm>
            <a:off x="7018885" y="6450014"/>
            <a:ext cx="3331623" cy="433388"/>
          </a:xfrm>
          <a:prstGeom prst="rect">
            <a:avLst/>
          </a:prstGeom>
          <a:ln w="12700">
            <a:miter lim="400000"/>
          </a:ln>
        </p:spPr>
      </p:pic>
      <p:pic>
        <p:nvPicPr>
          <p:cNvPr id="112" name="Picture 16" descr="Picture 16"/>
          <p:cNvPicPr>
            <a:picLocks noChangeAspect="1"/>
          </p:cNvPicPr>
          <p:nvPr/>
        </p:nvPicPr>
        <p:blipFill>
          <a:blip r:embed="rId5">
            <a:extLst/>
          </a:blip>
          <a:stretch>
            <a:fillRect/>
          </a:stretch>
        </p:blipFill>
        <p:spPr>
          <a:xfrm>
            <a:off x="4866651" y="6471008"/>
            <a:ext cx="1787733" cy="320041"/>
          </a:xfrm>
          <a:prstGeom prst="rect">
            <a:avLst/>
          </a:prstGeom>
          <a:ln w="12700">
            <a:miter lim="400000"/>
          </a:ln>
        </p:spPr>
      </p:pic>
      <p:sp>
        <p:nvSpPr>
          <p:cNvPr id="113" name="Rectangle 11"/>
          <p:cNvSpPr/>
          <p:nvPr/>
        </p:nvSpPr>
        <p:spPr>
          <a:xfrm>
            <a:off x="0" y="9"/>
            <a:ext cx="12192000" cy="855764"/>
          </a:xfrm>
          <a:prstGeom prst="rect">
            <a:avLst/>
          </a:prstGeom>
          <a:solidFill>
            <a:srgbClr val="1F497D"/>
          </a:solidFill>
          <a:ln w="12700">
            <a:miter lim="400000"/>
          </a:ln>
          <a:effectLst>
            <a:outerShdw blurRad="50800" dist="38100" dir="5400000" rotWithShape="0">
              <a:srgbClr val="000000">
                <a:alpha val="40000"/>
              </a:srgbClr>
            </a:outerShdw>
          </a:effectLst>
        </p:spPr>
        <p:txBody>
          <a:bodyPr lIns="54863" rIns="54863"/>
          <a:lstStyle/>
          <a:p>
            <a:pPr defTabSz="913973" fontAlgn="base">
              <a:spcBef>
                <a:spcPct val="0"/>
              </a:spcBef>
              <a:spcAft>
                <a:spcPct val="0"/>
              </a:spcAft>
              <a:buClr>
                <a:srgbClr val="000000"/>
              </a:buClr>
              <a:buSzPct val="100000"/>
              <a:buFont typeface="Times New Roman" charset="0"/>
              <a:buNone/>
              <a:defRPr sz="2000"/>
            </a:pPr>
            <a:endParaRPr sz="2400">
              <a:solidFill>
                <a:prstClr val="white"/>
              </a:solidFill>
            </a:endParaRPr>
          </a:p>
        </p:txBody>
      </p:sp>
      <p:sp>
        <p:nvSpPr>
          <p:cNvPr id="114" name="Title Text"/>
          <p:cNvSpPr txBox="1">
            <a:spLocks noGrp="1"/>
          </p:cNvSpPr>
          <p:nvPr>
            <p:ph type="title"/>
          </p:nvPr>
        </p:nvSpPr>
        <p:spPr>
          <a:xfrm>
            <a:off x="0" y="2"/>
            <a:ext cx="12192000" cy="855767"/>
          </a:xfrm>
          <a:prstGeom prst="rect">
            <a:avLst/>
          </a:prstGeom>
        </p:spPr>
        <p:txBody>
          <a:bodyPr>
            <a:normAutofit/>
          </a:bodyPr>
          <a:lstStyle>
            <a:lvl1pPr>
              <a:defRPr sz="2760">
                <a:solidFill>
                  <a:srgbClr val="FFFFFF"/>
                </a:solidFill>
              </a:defRPr>
            </a:lvl1pPr>
          </a:lstStyle>
          <a:p>
            <a:r>
              <a:t>Title Text</a:t>
            </a:r>
          </a:p>
        </p:txBody>
      </p:sp>
    </p:spTree>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62"/>
        <p:cNvGrpSpPr/>
        <p:nvPr/>
      </p:nvGrpSpPr>
      <p:grpSpPr>
        <a:xfrm>
          <a:off x="0" y="0"/>
          <a:ext cx="0" cy="0"/>
          <a:chOff x="0" y="0"/>
          <a:chExt cx="0" cy="0"/>
        </a:xfrm>
      </p:grpSpPr>
      <p:pic>
        <p:nvPicPr>
          <p:cNvPr id="163" name="Google Shape;163;p3"/>
          <p:cNvPicPr preferRelativeResize="0"/>
          <p:nvPr/>
        </p:nvPicPr>
        <p:blipFill rotWithShape="1">
          <a:blip r:embed="rId2">
            <a:alphaModFix/>
          </a:blip>
          <a:srcRect/>
          <a:stretch/>
        </p:blipFill>
        <p:spPr>
          <a:xfrm>
            <a:off x="0" y="1"/>
            <a:ext cx="12191997" cy="952881"/>
          </a:xfrm>
          <a:prstGeom prst="rect">
            <a:avLst/>
          </a:prstGeom>
          <a:noFill/>
          <a:ln>
            <a:noFill/>
          </a:ln>
        </p:spPr>
      </p:pic>
      <p:sp>
        <p:nvSpPr>
          <p:cNvPr id="164" name="Google Shape;164;p3"/>
          <p:cNvSpPr txBox="1">
            <a:spLocks noGrp="1"/>
          </p:cNvSpPr>
          <p:nvPr>
            <p:ph type="title"/>
          </p:nvPr>
        </p:nvSpPr>
        <p:spPr>
          <a:xfrm>
            <a:off x="612648" y="301336"/>
            <a:ext cx="10972800" cy="7044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rgbClr val="313C5A"/>
              </a:buClr>
              <a:buSzPts val="2400"/>
              <a:buFont typeface="Arial"/>
              <a:buNone/>
              <a:defRPr sz="32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3"/>
          <p:cNvSpPr txBox="1">
            <a:spLocks noGrp="1"/>
          </p:cNvSpPr>
          <p:nvPr>
            <p:ph type="body" idx="1"/>
          </p:nvPr>
        </p:nvSpPr>
        <p:spPr>
          <a:xfrm>
            <a:off x="612648" y="1828800"/>
            <a:ext cx="10972800" cy="4343600"/>
          </a:xfrm>
          <a:prstGeom prst="rect">
            <a:avLst/>
          </a:prstGeom>
          <a:noFill/>
          <a:ln>
            <a:noFill/>
          </a:ln>
        </p:spPr>
        <p:txBody>
          <a:bodyPr spcFirstLastPara="1" wrap="square" lIns="68575" tIns="34275" rIns="68575" bIns="34275" anchor="t" anchorCtr="0">
            <a:noAutofit/>
          </a:bodyPr>
          <a:lstStyle>
            <a:lvl1pPr marL="609585" lvl="0" indent="-431789" algn="l">
              <a:lnSpc>
                <a:spcPct val="110000"/>
              </a:lnSpc>
              <a:spcBef>
                <a:spcPts val="800"/>
              </a:spcBef>
              <a:spcAft>
                <a:spcPts val="0"/>
              </a:spcAft>
              <a:buClr>
                <a:schemeClr val="accent2"/>
              </a:buClr>
              <a:buSzPts val="1500"/>
              <a:buChar char="•"/>
              <a:defRPr/>
            </a:lvl1pPr>
            <a:lvl2pPr marL="1219170" lvl="1" indent="-431789" algn="l">
              <a:lnSpc>
                <a:spcPct val="110000"/>
              </a:lnSpc>
              <a:spcBef>
                <a:spcPts val="400"/>
              </a:spcBef>
              <a:spcAft>
                <a:spcPts val="0"/>
              </a:spcAft>
              <a:buClr>
                <a:schemeClr val="accent2"/>
              </a:buClr>
              <a:buSzPts val="1500"/>
              <a:buChar char="–"/>
              <a:defRPr/>
            </a:lvl2pPr>
            <a:lvl3pPr marL="1828754" lvl="2" indent="-414856" algn="l">
              <a:lnSpc>
                <a:spcPct val="100000"/>
              </a:lnSpc>
              <a:spcBef>
                <a:spcPts val="400"/>
              </a:spcBef>
              <a:spcAft>
                <a:spcPts val="0"/>
              </a:spcAft>
              <a:buClr>
                <a:schemeClr val="accent2"/>
              </a:buClr>
              <a:buSzPts val="1300"/>
              <a:buChar char="•"/>
              <a:defRPr/>
            </a:lvl3pPr>
            <a:lvl4pPr marL="2438339" lvl="3" indent="-414856" algn="l">
              <a:lnSpc>
                <a:spcPct val="110000"/>
              </a:lnSpc>
              <a:spcBef>
                <a:spcPts val="400"/>
              </a:spcBef>
              <a:spcAft>
                <a:spcPts val="0"/>
              </a:spcAft>
              <a:buClr>
                <a:schemeClr val="accent2"/>
              </a:buClr>
              <a:buSzPts val="1300"/>
              <a:buChar char="–"/>
              <a:defRPr/>
            </a:lvl4pPr>
            <a:lvl5pPr marL="3047924" lvl="4" indent="-431789" algn="l">
              <a:lnSpc>
                <a:spcPct val="100000"/>
              </a:lnSpc>
              <a:spcBef>
                <a:spcPts val="400"/>
              </a:spcBef>
              <a:spcAft>
                <a:spcPts val="0"/>
              </a:spcAft>
              <a:buClr>
                <a:schemeClr val="accent2"/>
              </a:buClr>
              <a:buSzPts val="1500"/>
              <a:buChar char="»"/>
              <a:defRPr/>
            </a:lvl5pPr>
            <a:lvl6pPr marL="3657509" lvl="5" indent="-423323" algn="l">
              <a:lnSpc>
                <a:spcPct val="100000"/>
              </a:lnSpc>
              <a:spcBef>
                <a:spcPts val="400"/>
              </a:spcBef>
              <a:spcAft>
                <a:spcPts val="0"/>
              </a:spcAft>
              <a:buClr>
                <a:schemeClr val="dk1"/>
              </a:buClr>
              <a:buSzPts val="1400"/>
              <a:buChar char="•"/>
              <a:defRPr/>
            </a:lvl6pPr>
            <a:lvl7pPr marL="4267093" lvl="6" indent="-423323" algn="l">
              <a:lnSpc>
                <a:spcPct val="100000"/>
              </a:lnSpc>
              <a:spcBef>
                <a:spcPts val="400"/>
              </a:spcBef>
              <a:spcAft>
                <a:spcPts val="0"/>
              </a:spcAft>
              <a:buClr>
                <a:schemeClr val="dk1"/>
              </a:buClr>
              <a:buSzPts val="1400"/>
              <a:buChar char="•"/>
              <a:defRPr/>
            </a:lvl7pPr>
            <a:lvl8pPr marL="4876678" lvl="7" indent="-423323" algn="l">
              <a:lnSpc>
                <a:spcPct val="100000"/>
              </a:lnSpc>
              <a:spcBef>
                <a:spcPts val="400"/>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166" name="Google Shape;166;p3"/>
          <p:cNvSpPr txBox="1">
            <a:spLocks noGrp="1"/>
          </p:cNvSpPr>
          <p:nvPr>
            <p:ph type="sldNum" idx="12"/>
          </p:nvPr>
        </p:nvSpPr>
        <p:spPr>
          <a:xfrm>
            <a:off x="10851411" y="6356349"/>
            <a:ext cx="708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C8F"/>
                </a:solidFill>
                <a:latin typeface="Arial"/>
                <a:ea typeface="Arial"/>
                <a:cs typeface="Arial"/>
                <a:sym typeface="Arial"/>
              </a:defRPr>
            </a:lvl9pPr>
          </a:lstStyle>
          <a:p>
            <a:fld id="{00000000-1234-1234-1234-123412341234}" type="slidenum">
              <a:rPr lang="en-US" smtClean="0"/>
              <a:pPr/>
              <a:t>‹#›</a:t>
            </a:fld>
            <a:endParaRPr lang="en-US"/>
          </a:p>
        </p:txBody>
      </p:sp>
      <p:sp>
        <p:nvSpPr>
          <p:cNvPr id="167" name="Google Shape;167;p3"/>
          <p:cNvSpPr txBox="1">
            <a:spLocks noGrp="1"/>
          </p:cNvSpPr>
          <p:nvPr>
            <p:ph type="subTitle" idx="2"/>
          </p:nvPr>
        </p:nvSpPr>
        <p:spPr>
          <a:xfrm>
            <a:off x="612648" y="1143000"/>
            <a:ext cx="10972800" cy="548800"/>
          </a:xfrm>
          <a:prstGeom prst="rect">
            <a:avLst/>
          </a:prstGeom>
          <a:noFill/>
          <a:ln>
            <a:noFill/>
          </a:ln>
        </p:spPr>
        <p:txBody>
          <a:bodyPr spcFirstLastPara="1" wrap="square" lIns="68575" tIns="34275" rIns="68575" bIns="34275" anchor="b" anchorCtr="0">
            <a:noAutofit/>
          </a:bodyPr>
          <a:lstStyle>
            <a:lvl1pPr lvl="0" algn="l">
              <a:lnSpc>
                <a:spcPct val="110000"/>
              </a:lnSpc>
              <a:spcBef>
                <a:spcPts val="800"/>
              </a:spcBef>
              <a:spcAft>
                <a:spcPts val="0"/>
              </a:spcAft>
              <a:buSzPts val="1500"/>
              <a:buNone/>
              <a:defRPr>
                <a:solidFill>
                  <a:schemeClr val="accent2"/>
                </a:solidFill>
              </a:defRPr>
            </a:lvl1pPr>
            <a:lvl2pPr lvl="1" algn="l">
              <a:lnSpc>
                <a:spcPct val="110000"/>
              </a:lnSpc>
              <a:spcBef>
                <a:spcPts val="400"/>
              </a:spcBef>
              <a:spcAft>
                <a:spcPts val="0"/>
              </a:spcAft>
              <a:buSzPts val="1500"/>
              <a:buNone/>
              <a:defRPr/>
            </a:lvl2pPr>
            <a:lvl3pPr lvl="2" algn="l">
              <a:lnSpc>
                <a:spcPct val="100000"/>
              </a:lnSpc>
              <a:spcBef>
                <a:spcPts val="400"/>
              </a:spcBef>
              <a:spcAft>
                <a:spcPts val="0"/>
              </a:spcAft>
              <a:buSzPts val="1300"/>
              <a:buNone/>
              <a:defRPr/>
            </a:lvl3pPr>
            <a:lvl4pPr lvl="3" algn="l">
              <a:lnSpc>
                <a:spcPct val="100000"/>
              </a:lnSpc>
              <a:spcBef>
                <a:spcPts val="400"/>
              </a:spcBef>
              <a:spcAft>
                <a:spcPts val="0"/>
              </a:spcAft>
              <a:buSzPts val="1300"/>
              <a:buNone/>
              <a:defRPr/>
            </a:lvl4pPr>
            <a:lvl5pPr lvl="4" algn="l">
              <a:lnSpc>
                <a:spcPct val="100000"/>
              </a:lnSpc>
              <a:spcBef>
                <a:spcPts val="400"/>
              </a:spcBef>
              <a:spcAft>
                <a:spcPts val="0"/>
              </a:spcAft>
              <a:buSzPts val="1500"/>
              <a:buNone/>
              <a:defRPr/>
            </a:lvl5pPr>
            <a:lvl6pPr lvl="5" algn="l">
              <a:lnSpc>
                <a:spcPct val="100000"/>
              </a:lnSpc>
              <a:spcBef>
                <a:spcPts val="400"/>
              </a:spcBef>
              <a:spcAft>
                <a:spcPts val="0"/>
              </a:spcAft>
              <a:buSzPts val="1500"/>
              <a:buNone/>
              <a:defRPr/>
            </a:lvl6pPr>
            <a:lvl7pPr lvl="6" algn="l">
              <a:lnSpc>
                <a:spcPct val="100000"/>
              </a:lnSpc>
              <a:spcBef>
                <a:spcPts val="400"/>
              </a:spcBef>
              <a:spcAft>
                <a:spcPts val="0"/>
              </a:spcAft>
              <a:buSzPts val="1500"/>
              <a:buNone/>
              <a:defRPr/>
            </a:lvl7pPr>
            <a:lvl8pPr lvl="7" algn="l">
              <a:lnSpc>
                <a:spcPct val="100000"/>
              </a:lnSpc>
              <a:spcBef>
                <a:spcPts val="400"/>
              </a:spcBef>
              <a:spcAft>
                <a:spcPts val="0"/>
              </a:spcAft>
              <a:buSzPts val="1500"/>
              <a:buNone/>
              <a:defRPr/>
            </a:lvl8pPr>
            <a:lvl9pPr lvl="8" algn="l">
              <a:lnSpc>
                <a:spcPct val="100000"/>
              </a:lnSpc>
              <a:spcBef>
                <a:spcPts val="400"/>
              </a:spcBef>
              <a:spcAft>
                <a:spcPts val="0"/>
              </a:spcAft>
              <a:buSzPts val="1500"/>
              <a:buNone/>
              <a:defRPr/>
            </a:lvl9pPr>
          </a:lstStyle>
          <a:p>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DDC25-F23E-1398-DC6B-35F704B4B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FF1244-4DCB-2D5C-1603-F209D9A69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0E2BC78-ADD7-D303-29B5-D119452E6E75}"/>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FEB50BA-FCBC-F137-561D-AC163583E9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945F7EF-466E-5255-3CCB-677579DB11B8}"/>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DF701-6EA9-85A3-C1BD-C3AF3C6D93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54F449-C5DD-DC65-3F5D-559DD3F21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8B1229-EA6C-33AE-B122-0A41E3E6267D}"/>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0704FC3-4D72-1C6C-CE56-4BA904BCF8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103624-5078-1B78-017B-8769E9EACE3D}"/>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1836E2-C202-966D-F6D3-10D934C924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7CBD3FC-7F0F-E27C-520D-C62E2875F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D60984A-2494-AE5E-29D7-6D8E08593259}"/>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CD02E9A-00A1-F520-BE73-C824E2088C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57691A-7806-CAFD-5416-02F799B50F86}"/>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A76E33-62DA-0913-FCCF-6B41CFFB96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BB120A-3E98-044A-6E59-AA8C547C49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67147CC-047E-7B47-BD3E-9750B3841E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520B4B-8158-CD4C-0A8E-5E36AC425DDE}"/>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19F56CE-1F69-E8B9-66FC-42C14F2D69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48867EE-2649-2D16-795C-FF9944148DC2}"/>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B0288-8193-4AFA-E83D-102EA9FE77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F023589-8952-7714-ABD1-3F25D9FE05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BF37C8C-DE34-8902-C7AB-1876154D65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CAAD6F-8888-9BB0-DA8D-8B2553782D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900EA1-B27B-BF8B-F9EE-A91C52D693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6D6143E-601D-514C-4E54-6C930A8DA710}"/>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F183CCF-4A97-E8A7-435B-ECA283E28B7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1FF9BB5-7926-5A39-1FD4-C68E994DE83E}"/>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3409DF-C7A5-6F0D-87F0-DFB231AC9C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89CACB4-4445-305E-3690-4F6B54A7624E}"/>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9EBA8BD-8529-E4C7-3E27-254EFFD1516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0D8525A-44B3-1AD4-CC50-38B5C03CB5A4}"/>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F03E8A-EBF2-664E-83E6-89AD24BF7B81}" type="datetimeFigureOut">
              <a:rPr lang="en-US" smtClean="0"/>
              <a:t>11/11/22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345819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ADB6BB-2D8C-2F48-6026-28CB81E4AE43}"/>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3202582-1495-C8DD-EB5C-A594BBE931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16B4836-D706-28B0-E450-C3A405BBDF2C}"/>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4AAD4C-EC1F-B1D0-09AF-D0CA5D8C7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3B3D275-CCAB-ACFA-7943-1D2C6650BC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BA7ED7F-816D-0BD4-C5DA-607FE09B7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6FE3C7A-391C-2262-26BD-5D5678AA2A36}"/>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7DD3851-AC4C-4F9F-4C01-EA679CE2B54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589AEC-D69C-1AA6-555D-5D6DCD353B26}"/>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152603-426D-0ADF-CB01-0CE9BA69C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B2C4B1-9991-11FE-D6B7-57E874921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68996D1-BDB1-7893-F3F1-D5ADFA0A4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E45946-73EE-802A-FBCB-CA9E7917D0D7}"/>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5A7AA49-2FE2-D6EF-6032-F4DC5FC238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3AA1037-E2AD-B4E3-3938-0D40EC03EF80}"/>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3AE68-6564-9269-99FE-9C23C0F71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BD82F19-3E52-7ADA-9256-624FB4128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2E97D9-939E-B9EC-D4AC-79148602766C}"/>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C7434C-B667-E76C-79A1-1D11A634D7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67EBB7-04E8-7230-9569-033310DECD54}"/>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9C1FC93-CF0D-EB8D-EA91-D6FA500F95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F3C6919-A565-8D37-0059-A2A3F784B5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337DCD-91C2-7D3D-4CAF-33F98CC61C54}"/>
              </a:ext>
            </a:extLst>
          </p:cNvPr>
          <p:cNvSpPr>
            <a:spLocks noGrp="1"/>
          </p:cNvSpPr>
          <p:nvPr>
            <p:ph type="dt" sz="half" idx="10"/>
          </p:nvPr>
        </p:nvSpPr>
        <p:spPr/>
        <p:txBody>
          <a:body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10670C2-201B-C905-B326-3DF4BD30065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EEF8D50-B7E0-60AD-85FF-274F3B23205F}"/>
              </a:ext>
            </a:extLst>
          </p:cNvPr>
          <p:cNvSpPr>
            <a:spLocks noGrp="1"/>
          </p:cNvSpPr>
          <p:nvPr>
            <p:ph type="sldNum" sz="quarter" idx="12"/>
          </p:nvPr>
        </p:nvSpPr>
        <p:spPr/>
        <p:txBody>
          <a:body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xmlns=""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xmlns=""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xmlns=""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12C858-89CA-200D-5B4A-DFA8A34FA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6FA0D15-3F24-F2B5-4CBC-B480D1DFE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DE7663-BB46-D33E-C0DC-BD7F35391BDC}"/>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B068B61-4317-367F-BB39-5C5FDAF57A0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98FCD6-972D-F786-30B0-AEC28E7AEC5A}"/>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E1586-25A7-0F4F-7E15-EBA01441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C83F3C-46F0-1265-8173-42008403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78F955-DB04-DA31-7687-AD275755E274}"/>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9176D-E7BF-2A8A-31A3-D05D5CD61F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D14678E-E86C-A6D4-5D72-E99680A06385}"/>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AAD198-799F-44B1-20A5-E41A939B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48A2608-CA72-5B48-5544-FF2F56A81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D0217AB-05DF-5B5C-2DB0-7A7DB9909EDF}"/>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FF76523-5412-349D-B7CE-99240B40F52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C40BC84-2F20-5C68-B838-478743032D1D}"/>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9509F0-2446-4D14-019A-07A1E7BEB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E3EE14-10BA-75FE-26FE-B14F3B7CF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0741A4-2A70-70FA-075A-44F715BA3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E214048-94BE-70CB-3AD0-89A00DCBC06C}"/>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63E1EA0-F2FD-2E88-E176-E3CCBC13217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0001FBA-59A6-8C91-10B9-9AA4826EAE2B}"/>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03E8A-EBF2-664E-83E6-89AD24BF7B81}" type="datetimeFigureOut">
              <a:rPr lang="en-US" smtClean="0"/>
              <a:t>11/11/22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10924111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F11219-2F68-DDEF-CD30-26099F11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5B84A58-527D-BC97-C805-92E6E5D6E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77A6F1C-49AF-1C37-73BF-D15562E14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2B6CED-2366-7D7A-1EB8-F89CE98BE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12FD9BA-7EF0-5062-07FF-7114954079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7C5148-DDB7-0AD0-3080-F436D00C9FF8}"/>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F6C7F35-75E3-9469-6CC2-03C1195AB55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3F40989-27EC-076F-B6A6-E169BEE2E8F2}"/>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C19D3A-F07E-BF4B-1716-9E5B5CE07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81DFB95-F1E1-CA51-8965-DA1D95EEEB7E}"/>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B794433-E89E-3BDB-F0AB-512FFC0FA4D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605ED9B-984B-928D-3A58-FC89819B6368}"/>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FA1EB3-5D0D-FA5C-5F41-9131DDF6A35C}"/>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E3EF835-9D6E-2451-1EF4-192AA2FE111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B7B6ADD-909C-2334-2236-554BC44799F9}"/>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25CB3F-DB0B-629A-920B-21CA4DD42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5DEF82E-0310-70D7-E1E1-46527B0E50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475D5D-EEC4-1C1F-FE3F-0F5F8780B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56EA31-45D2-EB02-BCF8-E247C5846AE3}"/>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8E1611C-F1F5-0866-C436-3B0661F96FC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2A9BEBE-5901-34FE-395C-ECCB4028DFE2}"/>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B2D16-28B9-D633-82D3-118D486E1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EA882E4-DC46-72E4-D9F1-4896B00B6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BA8E2EA-1E26-0E2C-5BCE-54F9DDD48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0DBFAD-487A-FCE6-A2EE-0B87FB87A181}"/>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ED135B6-6DF9-2D35-A81A-E4170D55AE0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D5BA35A-571F-2DF4-5EDC-3C22149B4330}"/>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DE659-3059-AC29-54DD-F3C7270E73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BD1E7BA-3DF0-ABAC-9D5C-201732242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BACA71-733C-A63D-1450-BB1C2CB5383A}"/>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6EC74AD-EB91-664B-2A59-0955D85A7A6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6F7A5F7-953C-9C24-DDC6-C25F250BC425}"/>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8AD7291-CEC2-6C0B-89F7-C73B4E422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7A50CA-F9AB-203D-6B80-B4DE240B4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CBF77E-72F4-558A-594F-A5177720B524}"/>
              </a:ext>
            </a:extLst>
          </p:cNvPr>
          <p:cNvSpPr>
            <a:spLocks noGrp="1"/>
          </p:cNvSpPr>
          <p:nvPr>
            <p:ph type="dt" sz="half" idx="10"/>
          </p:nvPr>
        </p:nvSpPr>
        <p:spPr/>
        <p:txBody>
          <a:body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FA5C0F1-787C-38B4-FDB1-3C4DB602D5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B9F917D-D47E-B97B-B446-48EFCBE0B91B}"/>
              </a:ext>
            </a:extLst>
          </p:cNvPr>
          <p:cNvSpPr>
            <a:spLocks noGrp="1"/>
          </p:cNvSpPr>
          <p:nvPr>
            <p:ph type="sldNum" sz="quarter" idx="12"/>
          </p:nvPr>
        </p:nvSpPr>
        <p:spPr/>
        <p:txBody>
          <a:body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xmlns="" id="{1F6F2740-8429-6B4A-A574-66C4F5DDF862}"/>
              </a:ext>
            </a:extLst>
          </p:cNvPr>
          <p:cNvSpPr>
            <a:spLocks noGrp="1"/>
          </p:cNvSpPr>
          <p:nvPr>
            <p:ph type="dt" sz="half" idx="18"/>
          </p:nvPr>
        </p:nvSpPr>
        <p:spPr/>
        <p:txBody>
          <a:bodyPr/>
          <a:lstStyle/>
          <a:p>
            <a:pPr>
              <a:defRPr/>
            </a:pPr>
            <a:fld id="{DBFF113A-6DFF-4777-9DD5-FF99B7E91276}"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31" name="Slide Number Placeholder 30">
            <a:extLst>
              <a:ext uri="{FF2B5EF4-FFF2-40B4-BE49-F238E27FC236}">
                <a16:creationId xmlns:a16="http://schemas.microsoft.com/office/drawing/2014/main" xmlns="" id="{761AA930-3E3D-D743-BA3C-3CC35B2CB369}"/>
              </a:ext>
            </a:extLst>
          </p:cNvPr>
          <p:cNvSpPr>
            <a:spLocks noGrp="1"/>
          </p:cNvSpPr>
          <p:nvPr>
            <p:ph type="sldNum" sz="quarter" idx="19"/>
          </p:nvPr>
        </p:nvSpPr>
        <p:spPr>
          <a:xfrm>
            <a:off x="11582400" y="6339840"/>
            <a:ext cx="609600" cy="422744"/>
          </a:xfrm>
          <a:prstGeom prst="rect">
            <a:avLst/>
          </a:prstGeom>
        </p:spPr>
        <p:txBody>
          <a:bodyPr/>
          <a:lstStyle/>
          <a:p>
            <a:pPr>
              <a:defRPr/>
            </a:pPr>
            <a:fld id="{47BCAE14-5E02-497E-85B3-826956D8D934}" type="slidenum">
              <a:rPr lang="en-US" smtClean="0">
                <a:solidFill>
                  <a:prstClr val="black">
                    <a:tint val="75000"/>
                  </a:prstClr>
                </a:solidFill>
              </a:rPr>
              <a:pPr>
                <a:defRPr/>
              </a:pPr>
              <a:t>‹#›</a:t>
            </a:fld>
            <a:endParaRPr lang="en-US">
              <a:solidFill>
                <a:prstClr val="black">
                  <a:tint val="75000"/>
                </a:prstClr>
              </a:solidFill>
            </a:endParaRPr>
          </a:p>
        </p:txBody>
      </p:sp>
      <p:sp>
        <p:nvSpPr>
          <p:cNvPr id="5" name="Background">
            <a:extLst>
              <a:ext uri="{FF2B5EF4-FFF2-40B4-BE49-F238E27FC236}">
                <a16:creationId xmlns:a16="http://schemas.microsoft.com/office/drawing/2014/main" xmlns=""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defRPr/>
            </a:pPr>
            <a:endParaRPr lang="en-US" sz="5333" dirty="0">
              <a:solidFill>
                <a:prstClr val="white"/>
              </a:solidFill>
              <a:latin typeface="Helvetica Regular" pitchFamily="2" charset="0"/>
            </a:endParaRPr>
          </a:p>
        </p:txBody>
      </p:sp>
      <p:sp>
        <p:nvSpPr>
          <p:cNvPr id="26" name="Content Placeholder 22">
            <a:extLst>
              <a:ext uri="{FF2B5EF4-FFF2-40B4-BE49-F238E27FC236}">
                <a16:creationId xmlns:a16="http://schemas.microsoft.com/office/drawing/2014/main" xmlns="" id="{C424A90F-84FD-434F-AF04-DB8738AB4794}"/>
              </a:ext>
            </a:extLst>
          </p:cNvPr>
          <p:cNvSpPr>
            <a:spLocks noGrp="1"/>
          </p:cNvSpPr>
          <p:nvPr>
            <p:ph sz="quarter" idx="22" hasCustomPrompt="1"/>
          </p:nvPr>
        </p:nvSpPr>
        <p:spPr>
          <a:xfrm>
            <a:off x="853440" y="6219032"/>
            <a:ext cx="1076961"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IPAC 2022</a:t>
            </a:r>
          </a:p>
        </p:txBody>
      </p:sp>
      <p:sp>
        <p:nvSpPr>
          <p:cNvPr id="28" name="Content Placeholder 22">
            <a:extLst>
              <a:ext uri="{FF2B5EF4-FFF2-40B4-BE49-F238E27FC236}">
                <a16:creationId xmlns:a16="http://schemas.microsoft.com/office/drawing/2014/main" xmlns=""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xmlns=""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defRPr/>
            </a:pPr>
            <a:endParaRPr lang="en-US" sz="2400" dirty="0">
              <a:solidFill>
                <a:prstClr val="white"/>
              </a:solidFill>
              <a:latin typeface="Helvetica Regular" pitchFamily="2" charset="0"/>
            </a:endParaRPr>
          </a:p>
        </p:txBody>
      </p:sp>
      <p:sp>
        <p:nvSpPr>
          <p:cNvPr id="7" name="Header rule">
            <a:extLst>
              <a:ext uri="{FF2B5EF4-FFF2-40B4-BE49-F238E27FC236}">
                <a16:creationId xmlns:a16="http://schemas.microsoft.com/office/drawing/2014/main" xmlns=""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defRPr/>
            </a:pPr>
            <a:endParaRPr lang="en-US" sz="2400" dirty="0">
              <a:solidFill>
                <a:prstClr val="white"/>
              </a:solidFill>
              <a:latin typeface="Helvetica Regular" pitchFamily="2" charset="0"/>
            </a:endParaRPr>
          </a:p>
        </p:txBody>
      </p:sp>
      <p:pic>
        <p:nvPicPr>
          <p:cNvPr id="3" name="logo lockup" hidden="1">
            <a:extLst>
              <a:ext uri="{FF2B5EF4-FFF2-40B4-BE49-F238E27FC236}">
                <a16:creationId xmlns:a16="http://schemas.microsoft.com/office/drawing/2014/main" xmlns=""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xmlns=""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xmlns=""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algn="ctr" defTabSz="914377">
              <a:defRPr/>
            </a:pPr>
            <a:r>
              <a:rPr lang="en-US" sz="1067" dirty="0">
                <a:solidFill>
                  <a:prstClr val="white"/>
                </a:solidFill>
              </a:rPr>
              <a:t>Resize the UCLA logo to match the size &amp; position of this box</a:t>
            </a:r>
          </a:p>
        </p:txBody>
      </p:sp>
      <p:sp>
        <p:nvSpPr>
          <p:cNvPr id="6" name="Text Placeholder 5">
            <a:extLst>
              <a:ext uri="{FF2B5EF4-FFF2-40B4-BE49-F238E27FC236}">
                <a16:creationId xmlns:a16="http://schemas.microsoft.com/office/drawing/2014/main" xmlns=""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xmlns="" id="{E2AB141D-50D8-B545-AC99-DA856384CC54}"/>
              </a:ext>
            </a:extLst>
          </p:cNvPr>
          <p:cNvSpPr txBox="1"/>
          <p:nvPr/>
        </p:nvSpPr>
        <p:spPr>
          <a:xfrm>
            <a:off x="8793019" y="406401"/>
            <a:ext cx="1902691" cy="461665"/>
          </a:xfrm>
          <a:prstGeom prst="rect">
            <a:avLst/>
          </a:prstGeom>
          <a:noFill/>
        </p:spPr>
        <p:txBody>
          <a:bodyPr wrap="square" rtlCol="0">
            <a:spAutoFit/>
          </a:bodyPr>
          <a:lstStyle/>
          <a:p>
            <a:pPr>
              <a:defRPr/>
            </a:pPr>
            <a:endParaRPr lang="en-US" sz="2400" dirty="0">
              <a:solidFill>
                <a:prstClr val="black"/>
              </a:solidFill>
            </a:endParaRPr>
          </a:p>
        </p:txBody>
      </p:sp>
      <p:sp>
        <p:nvSpPr>
          <p:cNvPr id="10" name="Text Placeholder 9">
            <a:extLst>
              <a:ext uri="{FF2B5EF4-FFF2-40B4-BE49-F238E27FC236}">
                <a16:creationId xmlns:a16="http://schemas.microsoft.com/office/drawing/2014/main" xmlns=""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xmlns=""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xmlns=""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xmlns=""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xmlns=""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xmlns=""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algn="ctr" defTabSz="914377">
              <a:defRPr/>
            </a:pPr>
            <a:r>
              <a:rPr lang="en-US" sz="1067" dirty="0">
                <a:solidFill>
                  <a:prstClr val="white"/>
                </a:solidFill>
              </a:rPr>
              <a:t>Resize the UCLA logo to match the size &amp; position of this box</a:t>
            </a:r>
          </a:p>
        </p:txBody>
      </p:sp>
      <p:sp>
        <p:nvSpPr>
          <p:cNvPr id="20" name="TextBox 19">
            <a:extLst>
              <a:ext uri="{FF2B5EF4-FFF2-40B4-BE49-F238E27FC236}">
                <a16:creationId xmlns:a16="http://schemas.microsoft.com/office/drawing/2014/main" xmlns="" id="{7B98486D-C649-D848-B5F6-E86CD5336334}"/>
              </a:ext>
            </a:extLst>
          </p:cNvPr>
          <p:cNvSpPr txBox="1"/>
          <p:nvPr/>
        </p:nvSpPr>
        <p:spPr>
          <a:xfrm>
            <a:off x="8793019" y="406401"/>
            <a:ext cx="1902691" cy="461665"/>
          </a:xfrm>
          <a:prstGeom prst="rect">
            <a:avLst/>
          </a:prstGeom>
          <a:noFill/>
        </p:spPr>
        <p:txBody>
          <a:bodyPr wrap="square" rtlCol="0">
            <a:spAutoFit/>
          </a:bodyPr>
          <a:lstStyle/>
          <a:p>
            <a:pPr>
              <a:defRPr/>
            </a:pPr>
            <a:endParaRPr lang="en-US" sz="2400" dirty="0">
              <a:solidFill>
                <a:prstClr val="black"/>
              </a:solidFill>
            </a:endParaRPr>
          </a:p>
        </p:txBody>
      </p:sp>
    </p:spTree>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ECB29B47-F6CA-774A-ABC6-F1CC6F49C0C9}"/>
              </a:ext>
            </a:extLst>
          </p:cNvPr>
          <p:cNvSpPr>
            <a:spLocks noGrp="1"/>
          </p:cNvSpPr>
          <p:nvPr>
            <p:ph type="title"/>
          </p:nvPr>
        </p:nvSpPr>
        <p:spPr>
          <a:xfrm>
            <a:off x="609600" y="560832"/>
            <a:ext cx="10972801" cy="329184"/>
          </a:xfrm>
        </p:spPr>
        <p:txBody>
          <a:bodyPr lIns="0">
            <a:noAutofit/>
          </a:bodyPr>
          <a:lstStyle>
            <a:lvl1pPr algn="ctr">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2749A844-4FAA-1443-B052-BCAC4D9EAF30}"/>
              </a:ext>
            </a:extLst>
          </p:cNvPr>
          <p:cNvSpPr>
            <a:spLocks noGrp="1"/>
          </p:cNvSpPr>
          <p:nvPr>
            <p:ph type="body" sz="quarter" idx="10" hasCustomPrompt="1"/>
          </p:nvPr>
        </p:nvSpPr>
        <p:spPr>
          <a:xfrm>
            <a:off x="609600" y="5251836"/>
            <a:ext cx="5154367" cy="1012825"/>
          </a:xfrm>
        </p:spPr>
        <p:txBody>
          <a:bodyPr anchor="b" anchorCtr="0"/>
          <a:lstStyle>
            <a:lvl1pPr marL="0" indent="0">
              <a:spcBef>
                <a:spcPts val="100"/>
              </a:spcBef>
              <a:buNone/>
              <a:defRPr/>
            </a:lvl1pPr>
            <a:lvl2pPr marL="459202" indent="0">
              <a:buNone/>
              <a:defRPr/>
            </a:lvl2pPr>
            <a:lvl3pPr marL="918403" indent="0">
              <a:buNone/>
              <a:defRPr/>
            </a:lvl3pPr>
            <a:lvl4pPr marL="1369142" indent="0">
              <a:buNone/>
              <a:defRPr/>
            </a:lvl4pPr>
            <a:lvl5pPr marL="1828343" indent="0">
              <a:buNone/>
              <a:defRPr/>
            </a:lvl5pPr>
          </a:lstStyle>
          <a:p>
            <a:r>
              <a:rPr lang="en-US" sz="1600" b="1" dirty="0">
                <a:cs typeface="Arial" charset="0"/>
              </a:rPr>
              <a:t>University of Rochester</a:t>
            </a:r>
          </a:p>
          <a:p>
            <a:r>
              <a:rPr lang="en-US" sz="1600" b="1" dirty="0">
                <a:cs typeface="Arial" charset="0"/>
              </a:rPr>
              <a:t>Laboratory for Laser Energetics</a:t>
            </a:r>
          </a:p>
        </p:txBody>
      </p:sp>
      <p:sp>
        <p:nvSpPr>
          <p:cNvPr id="7" name="Text Placeholder 3">
            <a:extLst>
              <a:ext uri="{FF2B5EF4-FFF2-40B4-BE49-F238E27FC236}">
                <a16:creationId xmlns:a16="http://schemas.microsoft.com/office/drawing/2014/main" xmlns="" id="{177FF418-EEDF-834C-A09A-A4E5F2A6DECF}"/>
              </a:ext>
            </a:extLst>
          </p:cNvPr>
          <p:cNvSpPr>
            <a:spLocks noGrp="1"/>
          </p:cNvSpPr>
          <p:nvPr>
            <p:ph type="body" sz="quarter" idx="11" hasCustomPrompt="1"/>
          </p:nvPr>
        </p:nvSpPr>
        <p:spPr>
          <a:xfrm>
            <a:off x="6428034" y="5251836"/>
            <a:ext cx="5154367" cy="1012825"/>
          </a:xfrm>
        </p:spPr>
        <p:txBody>
          <a:bodyPr anchor="b" anchorCtr="0"/>
          <a:lstStyle>
            <a:lvl1pPr marL="0" indent="0" algn="r">
              <a:spcBef>
                <a:spcPts val="100"/>
              </a:spcBef>
              <a:buNone/>
              <a:defRPr/>
            </a:lvl1pPr>
            <a:lvl2pPr marL="459202" indent="0">
              <a:buNone/>
              <a:defRPr/>
            </a:lvl2pPr>
            <a:lvl3pPr marL="918403" indent="0">
              <a:buNone/>
              <a:defRPr/>
            </a:lvl3pPr>
            <a:lvl4pPr marL="1369142" indent="0">
              <a:buNone/>
              <a:defRPr/>
            </a:lvl4pPr>
            <a:lvl5pPr marL="1828343" indent="0">
              <a:buNone/>
              <a:defRPr/>
            </a:lvl5pPr>
          </a:lstStyle>
          <a:p>
            <a:pPr algn="r"/>
            <a:r>
              <a:rPr lang="en-US" sz="1600" b="1" dirty="0">
                <a:cs typeface="Arial" charset="0"/>
              </a:rPr>
              <a:t>Meeting</a:t>
            </a:r>
          </a:p>
          <a:p>
            <a:pPr algn="r"/>
            <a:r>
              <a:rPr lang="en-US" sz="1600" b="1" dirty="0">
                <a:cs typeface="Arial" charset="0"/>
              </a:rPr>
              <a:t>Location</a:t>
            </a:r>
          </a:p>
          <a:p>
            <a:pPr algn="r"/>
            <a:r>
              <a:rPr lang="en-US" sz="1600" b="1" dirty="0">
                <a:cs typeface="Arial" charset="0"/>
              </a:rPr>
              <a:t>Date</a:t>
            </a: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ide with headin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xmlns="" id="{4A164AF2-637D-E845-AC4E-BC6DC98C5254}"/>
              </a:ext>
            </a:extLst>
          </p:cNvPr>
          <p:cNvSpPr>
            <a:spLocks noGrp="1"/>
          </p:cNvSpPr>
          <p:nvPr>
            <p:ph type="body" sz="quarter" idx="13" hasCustomPrompt="1"/>
          </p:nvPr>
        </p:nvSpPr>
        <p:spPr>
          <a:xfrm>
            <a:off x="609600" y="120650"/>
            <a:ext cx="1479935" cy="338138"/>
          </a:xfrm>
          <a:solidFill>
            <a:schemeClr val="tx2"/>
          </a:solidFill>
          <a:ln>
            <a:solidFill>
              <a:schemeClr val="tx1"/>
            </a:solidFill>
          </a:ln>
        </p:spPr>
        <p:txBody>
          <a:bodyPr lIns="45720" tIns="45720" rIns="45720" bIns="45720"/>
          <a:lstStyle>
            <a:lvl1pPr marL="0" indent="0" algn="ctr">
              <a:buNone/>
              <a:defRPr>
                <a:solidFill>
                  <a:schemeClr val="bg1"/>
                </a:solidFill>
              </a:defRPr>
            </a:lvl1pPr>
            <a:lvl2pPr marL="459202" indent="0" algn="ctr">
              <a:buNone/>
              <a:defRPr/>
            </a:lvl2pPr>
            <a:lvl3pPr marL="918403" indent="0" algn="ctr">
              <a:buNone/>
              <a:defRPr/>
            </a:lvl3pPr>
            <a:lvl4pPr marL="1369142" indent="0" algn="ctr">
              <a:buNone/>
              <a:defRPr/>
            </a:lvl4pPr>
            <a:lvl5pPr marL="1828343" indent="0" algn="ctr">
              <a:buNone/>
              <a:defRPr/>
            </a:lvl5pPr>
          </a:lstStyle>
          <a:p>
            <a:pPr lvl="0"/>
            <a:r>
              <a:rPr lang="en-US" dirty="0"/>
              <a:t>Heading</a:t>
            </a:r>
          </a:p>
        </p:txBody>
      </p:sp>
      <p:sp>
        <p:nvSpPr>
          <p:cNvPr id="7" name="Title 6">
            <a:extLst>
              <a:ext uri="{FF2B5EF4-FFF2-40B4-BE49-F238E27FC236}">
                <a16:creationId xmlns:a16="http://schemas.microsoft.com/office/drawing/2014/main" xmlns="" id="{2358378B-F6FC-514F-BC41-AE8CE7C2D115}"/>
              </a:ext>
            </a:extLst>
          </p:cNvPr>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514687" cy="1680209"/>
          </a:xfrm>
        </p:spPr>
        <p:txBody>
          <a:bodyPr/>
          <a:lstStyle>
            <a:lvl2pPr marL="766042" indent="-308956">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xmlns="" id="{672256EA-D606-E74A-9433-8B6D9801D0E6}"/>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10" name="Footer Placeholder 1">
            <a:extLst>
              <a:ext uri="{FF2B5EF4-FFF2-40B4-BE49-F238E27FC236}">
                <a16:creationId xmlns:a16="http://schemas.microsoft.com/office/drawing/2014/main" xmlns="" id="{13A612BD-BEB5-7342-8D53-C17D59CFD5DE}"/>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03E8A-EBF2-664E-83E6-89AD24BF7B81}" type="datetimeFigureOut">
              <a:rPr lang="en-US" smtClean="0"/>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1316701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llaborator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B2C92802-E2AB-DA4D-9989-3E4B088F5985}"/>
              </a:ext>
            </a:extLst>
          </p:cNvPr>
          <p:cNvSpPr>
            <a:spLocks noGrp="1"/>
          </p:cNvSpPr>
          <p:nvPr>
            <p:ph type="title" hasCustomPrompt="1"/>
          </p:nvPr>
        </p:nvSpPr>
        <p:spPr>
          <a:xfrm>
            <a:off x="609600" y="670560"/>
            <a:ext cx="10972801" cy="329184"/>
          </a:xfrm>
        </p:spPr>
        <p:txBody>
          <a:bodyPr/>
          <a:lstStyle/>
          <a:p>
            <a:r>
              <a:rPr lang="en-US" dirty="0"/>
              <a:t>Collaborators</a:t>
            </a:r>
          </a:p>
        </p:txBody>
      </p:sp>
      <p:sp>
        <p:nvSpPr>
          <p:cNvPr id="5" name="Text Placeholder 4">
            <a:extLst>
              <a:ext uri="{FF2B5EF4-FFF2-40B4-BE49-F238E27FC236}">
                <a16:creationId xmlns:a16="http://schemas.microsoft.com/office/drawing/2014/main" xmlns="" id="{595005B2-72D9-8F4F-AD23-F2289D61B10B}"/>
              </a:ext>
            </a:extLst>
          </p:cNvPr>
          <p:cNvSpPr>
            <a:spLocks noGrp="1"/>
          </p:cNvSpPr>
          <p:nvPr>
            <p:ph type="body" sz="quarter" idx="11" hasCustomPrompt="1"/>
          </p:nvPr>
        </p:nvSpPr>
        <p:spPr>
          <a:xfrm>
            <a:off x="1390897" y="1725629"/>
            <a:ext cx="9127327" cy="543119"/>
          </a:xfrm>
        </p:spPr>
        <p:txBody>
          <a:bodyPr>
            <a:normAutofit/>
          </a:bodyPr>
          <a:lstStyle>
            <a:lvl1pPr marL="0" indent="0" algn="ctr">
              <a:lnSpc>
                <a:spcPct val="100000"/>
              </a:lnSpc>
              <a:spcBef>
                <a:spcPts val="100"/>
              </a:spcBef>
              <a:buNone/>
              <a:defRPr sz="1500">
                <a:solidFill>
                  <a:schemeClr val="tx1"/>
                </a:solidFill>
              </a:defRPr>
            </a:lvl1pPr>
            <a:lvl2pPr marL="459202" indent="0" algn="ctr">
              <a:buNone/>
              <a:defRPr/>
            </a:lvl2pPr>
            <a:lvl3pPr marL="918403" indent="0" algn="ctr">
              <a:buNone/>
              <a:defRPr/>
            </a:lvl3pPr>
            <a:lvl4pPr marL="1369142" indent="0" algn="ctr">
              <a:buNone/>
              <a:defRPr/>
            </a:lvl4pPr>
            <a:lvl5pPr marL="1828343" indent="0" algn="ctr">
              <a:buNone/>
              <a:defRPr/>
            </a:lvl5pPr>
          </a:lstStyle>
          <a:p>
            <a:pPr lvl="0"/>
            <a:r>
              <a:rPr lang="en-US" dirty="0"/>
              <a:t>Name, Name, and Name</a:t>
            </a:r>
          </a:p>
        </p:txBody>
      </p:sp>
      <p:sp>
        <p:nvSpPr>
          <p:cNvPr id="7" name="Footer Placeholder 1">
            <a:extLst>
              <a:ext uri="{FF2B5EF4-FFF2-40B4-BE49-F238E27FC236}">
                <a16:creationId xmlns:a16="http://schemas.microsoft.com/office/drawing/2014/main" xmlns="" id="{E696D12C-CCDA-C849-A3DE-93F143B50F68}"/>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B843D8F-EA12-284B-873C-633CDB69EE03}"/>
              </a:ext>
            </a:extLst>
          </p:cNvPr>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1" cy="3274816"/>
          </a:xfrm>
        </p:spPr>
        <p:txBody>
          <a:bodyPr/>
          <a:lstStyle>
            <a:lvl2pPr marL="766042" indent="-308956">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xmlns="" id="{2DF3C786-C6AA-3746-96B5-8AAC31350A60}"/>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7" name="Footer Placeholder 1">
            <a:extLst>
              <a:ext uri="{FF2B5EF4-FFF2-40B4-BE49-F238E27FC236}">
                <a16:creationId xmlns:a16="http://schemas.microsoft.com/office/drawing/2014/main" xmlns="" id="{2391039F-AA53-224A-8966-45C3EE28052A}"/>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963084" y="2747964"/>
            <a:ext cx="10363200" cy="1362075"/>
          </a:xfrm>
          <a:prstGeom prst="rect">
            <a:avLst/>
          </a:prstGeom>
        </p:spPr>
        <p:txBody>
          <a:bodyPr anchor="ctr">
            <a:normAutofit/>
          </a:bodyPr>
          <a:lstStyle>
            <a:lvl1pPr algn="ctr">
              <a:defRPr sz="3600" b="1" cap="none"/>
            </a:lvl1pPr>
          </a:lstStyle>
          <a:p>
            <a:r>
              <a:rPr lang="en-US"/>
              <a:t>Click to edit Master title style</a:t>
            </a:r>
            <a:endParaRPr lang="en-US" dirty="0"/>
          </a:p>
        </p:txBody>
      </p:sp>
      <p:sp>
        <p:nvSpPr>
          <p:cNvPr id="4" name="Footer Placeholder 1">
            <a:extLst>
              <a:ext uri="{FF2B5EF4-FFF2-40B4-BE49-F238E27FC236}">
                <a16:creationId xmlns:a16="http://schemas.microsoft.com/office/drawing/2014/main" xmlns="" id="{E4ACD2E3-2ED3-FB47-BE89-BD0B1D11E7A6}"/>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figures acro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C91A4-9757-5842-8174-3EE5305EF9BC}"/>
              </a:ext>
            </a:extLst>
          </p:cNvPr>
          <p:cNvSpPr>
            <a:spLocks noGrp="1"/>
          </p:cNvSpPr>
          <p:nvPr>
            <p:ph type="title"/>
          </p:nvPr>
        </p:nvSpPr>
        <p:spPr/>
        <p:txBody>
          <a:bodyPr/>
          <a:lstStyle/>
          <a:p>
            <a:r>
              <a:rPr lang="en-US"/>
              <a:t>Click to edit Master title style</a:t>
            </a:r>
          </a:p>
        </p:txBody>
      </p:sp>
      <p:sp>
        <p:nvSpPr>
          <p:cNvPr id="11" name="Text Placeholder 10">
            <a:extLst>
              <a:ext uri="{FF2B5EF4-FFF2-40B4-BE49-F238E27FC236}">
                <a16:creationId xmlns:a16="http://schemas.microsoft.com/office/drawing/2014/main" xmlns="" id="{C0E0FD6C-150D-4F41-B9BB-17F3A43448F1}"/>
              </a:ext>
            </a:extLst>
          </p:cNvPr>
          <p:cNvSpPr>
            <a:spLocks noGrp="1"/>
          </p:cNvSpPr>
          <p:nvPr>
            <p:ph type="body" sz="quarter" idx="11" hasCustomPrompt="1"/>
          </p:nvPr>
        </p:nvSpPr>
        <p:spPr>
          <a:xfrm>
            <a:off x="835109" y="1490103"/>
            <a:ext cx="5032464" cy="440056"/>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4" name="Rectangle 3">
            <a:extLst>
              <a:ext uri="{FF2B5EF4-FFF2-40B4-BE49-F238E27FC236}">
                <a16:creationId xmlns:a16="http://schemas.microsoft.com/office/drawing/2014/main" xmlns="" id="{81A85CBA-654F-5B41-8ED4-DC6E84CE9ED8}"/>
              </a:ext>
            </a:extLst>
          </p:cNvPr>
          <p:cNvSpPr/>
          <p:nvPr userDrawn="1"/>
        </p:nvSpPr>
        <p:spPr>
          <a:xfrm>
            <a:off x="835109" y="2015662"/>
            <a:ext cx="5032464" cy="32354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Text Placeholder 10">
            <a:extLst>
              <a:ext uri="{FF2B5EF4-FFF2-40B4-BE49-F238E27FC236}">
                <a16:creationId xmlns:a16="http://schemas.microsoft.com/office/drawing/2014/main" xmlns="" id="{4818C851-AC1A-F44C-ACCF-EA2371E42C93}"/>
              </a:ext>
            </a:extLst>
          </p:cNvPr>
          <p:cNvSpPr>
            <a:spLocks noGrp="1"/>
          </p:cNvSpPr>
          <p:nvPr>
            <p:ph type="body" sz="quarter" idx="13" hasCustomPrompt="1"/>
          </p:nvPr>
        </p:nvSpPr>
        <p:spPr>
          <a:xfrm>
            <a:off x="6065775" y="1490103"/>
            <a:ext cx="5032464" cy="440056"/>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16" name="Rectangle 15">
            <a:extLst>
              <a:ext uri="{FF2B5EF4-FFF2-40B4-BE49-F238E27FC236}">
                <a16:creationId xmlns:a16="http://schemas.microsoft.com/office/drawing/2014/main" xmlns="" id="{2CD8F0C1-0479-4F43-B8FD-2FE4A6D775A5}"/>
              </a:ext>
            </a:extLst>
          </p:cNvPr>
          <p:cNvSpPr/>
          <p:nvPr userDrawn="1"/>
        </p:nvSpPr>
        <p:spPr>
          <a:xfrm>
            <a:off x="6064077" y="2015662"/>
            <a:ext cx="5032464" cy="32354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 Placeholder 4">
            <a:extLst>
              <a:ext uri="{FF2B5EF4-FFF2-40B4-BE49-F238E27FC236}">
                <a16:creationId xmlns:a16="http://schemas.microsoft.com/office/drawing/2014/main" xmlns="" id="{A12DC971-A1D5-1349-A5DB-617EF2F960D0}"/>
              </a:ext>
            </a:extLst>
          </p:cNvPr>
          <p:cNvSpPr>
            <a:spLocks noGrp="1"/>
          </p:cNvSpPr>
          <p:nvPr>
            <p:ph type="body" sz="quarter" idx="15"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10" name="Footer Placeholder 1">
            <a:extLst>
              <a:ext uri="{FF2B5EF4-FFF2-40B4-BE49-F238E27FC236}">
                <a16:creationId xmlns:a16="http://schemas.microsoft.com/office/drawing/2014/main" xmlns="" id="{5C3726E7-8538-3246-BABC-A1546AA025B2}"/>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figures acro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C91A4-9757-5842-8174-3EE5305EF9BC}"/>
              </a:ext>
            </a:extLst>
          </p:cNvPr>
          <p:cNvSpPr>
            <a:spLocks noGrp="1"/>
          </p:cNvSpPr>
          <p:nvPr>
            <p:ph type="title"/>
          </p:nvPr>
        </p:nvSpPr>
        <p:spPr/>
        <p:txBody>
          <a:bodyPr/>
          <a:lstStyle/>
          <a:p>
            <a:r>
              <a:rPr lang="en-US"/>
              <a:t>Click to edit Master title style</a:t>
            </a:r>
          </a:p>
        </p:txBody>
      </p:sp>
      <p:sp>
        <p:nvSpPr>
          <p:cNvPr id="11" name="Text Placeholder 10">
            <a:extLst>
              <a:ext uri="{FF2B5EF4-FFF2-40B4-BE49-F238E27FC236}">
                <a16:creationId xmlns:a16="http://schemas.microsoft.com/office/drawing/2014/main" xmlns="" id="{C0E0FD6C-150D-4F41-B9BB-17F3A43448F1}"/>
              </a:ext>
            </a:extLst>
          </p:cNvPr>
          <p:cNvSpPr>
            <a:spLocks noGrp="1"/>
          </p:cNvSpPr>
          <p:nvPr>
            <p:ph type="body" sz="quarter" idx="11" hasCustomPrompt="1"/>
          </p:nvPr>
        </p:nvSpPr>
        <p:spPr>
          <a:xfrm>
            <a:off x="608806"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20" name="Rectangle 19">
            <a:extLst>
              <a:ext uri="{FF2B5EF4-FFF2-40B4-BE49-F238E27FC236}">
                <a16:creationId xmlns:a16="http://schemas.microsoft.com/office/drawing/2014/main" xmlns="" id="{AE5808FC-A356-DD4F-A2E3-FF1947EC0F60}"/>
              </a:ext>
            </a:extLst>
          </p:cNvPr>
          <p:cNvSpPr/>
          <p:nvPr userDrawn="1"/>
        </p:nvSpPr>
        <p:spPr>
          <a:xfrm>
            <a:off x="60737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Text Placeholder 10">
            <a:extLst>
              <a:ext uri="{FF2B5EF4-FFF2-40B4-BE49-F238E27FC236}">
                <a16:creationId xmlns:a16="http://schemas.microsoft.com/office/drawing/2014/main" xmlns="" id="{4818C851-AC1A-F44C-ACCF-EA2371E42C93}"/>
              </a:ext>
            </a:extLst>
          </p:cNvPr>
          <p:cNvSpPr>
            <a:spLocks noGrp="1"/>
          </p:cNvSpPr>
          <p:nvPr>
            <p:ph type="body" sz="quarter" idx="13" hasCustomPrompt="1"/>
          </p:nvPr>
        </p:nvSpPr>
        <p:spPr>
          <a:xfrm>
            <a:off x="4332460"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21" name="Rectangle 20">
            <a:extLst>
              <a:ext uri="{FF2B5EF4-FFF2-40B4-BE49-F238E27FC236}">
                <a16:creationId xmlns:a16="http://schemas.microsoft.com/office/drawing/2014/main" xmlns="" id="{CBF00E68-494B-F649-A13F-F29CCE017DF1}"/>
              </a:ext>
            </a:extLst>
          </p:cNvPr>
          <p:cNvSpPr/>
          <p:nvPr userDrawn="1"/>
        </p:nvSpPr>
        <p:spPr>
          <a:xfrm>
            <a:off x="433675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10">
            <a:extLst>
              <a:ext uri="{FF2B5EF4-FFF2-40B4-BE49-F238E27FC236}">
                <a16:creationId xmlns:a16="http://schemas.microsoft.com/office/drawing/2014/main" xmlns="" id="{C2A64AA5-6BAE-2142-9EBC-6EF34B8B903F}"/>
              </a:ext>
            </a:extLst>
          </p:cNvPr>
          <p:cNvSpPr>
            <a:spLocks noGrp="1"/>
          </p:cNvSpPr>
          <p:nvPr>
            <p:ph type="body" sz="quarter" idx="15" hasCustomPrompt="1"/>
          </p:nvPr>
        </p:nvSpPr>
        <p:spPr>
          <a:xfrm>
            <a:off x="8060409" y="1727280"/>
            <a:ext cx="3521992" cy="307975"/>
          </a:xfrm>
          <a:solidFill>
            <a:schemeClr val="tx2"/>
          </a:solidFill>
          <a:ln>
            <a:solidFill>
              <a:schemeClr val="tx1"/>
            </a:solidFill>
          </a:ln>
        </p:spPr>
        <p:txBody>
          <a:bodyPr vert="horz" anchor="ctr" anchorCtr="0"/>
          <a:lstStyle>
            <a:lvl1pPr marL="0" indent="0" algn="ctr">
              <a:buNone/>
              <a:defRPr>
                <a:ln>
                  <a:noFill/>
                </a:ln>
                <a:solidFill>
                  <a:schemeClr val="bg1"/>
                </a:solidFill>
              </a:defRPr>
            </a:lvl1pPr>
            <a:lvl2pPr marL="459202" indent="0" algn="ctr">
              <a:buNone/>
              <a:defRPr>
                <a:ln>
                  <a:noFill/>
                </a:ln>
                <a:solidFill>
                  <a:schemeClr val="bg1"/>
                </a:solidFill>
              </a:defRPr>
            </a:lvl2pPr>
            <a:lvl3pPr marL="918403" indent="0" algn="ctr">
              <a:buNone/>
              <a:defRPr>
                <a:ln>
                  <a:noFill/>
                </a:ln>
                <a:solidFill>
                  <a:schemeClr val="bg1"/>
                </a:solidFill>
              </a:defRPr>
            </a:lvl3pPr>
            <a:lvl4pPr marL="1369142" indent="0" algn="ctr">
              <a:buNone/>
              <a:defRPr>
                <a:ln>
                  <a:noFill/>
                </a:ln>
                <a:solidFill>
                  <a:schemeClr val="bg1"/>
                </a:solidFill>
              </a:defRPr>
            </a:lvl4pPr>
            <a:lvl5pPr marL="1828343" indent="0" algn="ctr">
              <a:buNone/>
              <a:defRPr>
                <a:ln>
                  <a:noFill/>
                </a:ln>
                <a:solidFill>
                  <a:schemeClr val="bg1"/>
                </a:solidFill>
              </a:defRPr>
            </a:lvl5pPr>
          </a:lstStyle>
          <a:p>
            <a:pPr lvl="0"/>
            <a:r>
              <a:rPr lang="en-US" dirty="0"/>
              <a:t>Heading</a:t>
            </a:r>
          </a:p>
        </p:txBody>
      </p:sp>
      <p:sp>
        <p:nvSpPr>
          <p:cNvPr id="22" name="Rectangle 21">
            <a:extLst>
              <a:ext uri="{FF2B5EF4-FFF2-40B4-BE49-F238E27FC236}">
                <a16:creationId xmlns:a16="http://schemas.microsoft.com/office/drawing/2014/main" xmlns="" id="{4D3824B2-3C69-CB4E-9DE0-E2CE303ECFCA}"/>
              </a:ext>
            </a:extLst>
          </p:cNvPr>
          <p:cNvSpPr/>
          <p:nvPr userDrawn="1"/>
        </p:nvSpPr>
        <p:spPr>
          <a:xfrm>
            <a:off x="8062555" y="2125207"/>
            <a:ext cx="3517697" cy="25303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4">
            <a:extLst>
              <a:ext uri="{FF2B5EF4-FFF2-40B4-BE49-F238E27FC236}">
                <a16:creationId xmlns:a16="http://schemas.microsoft.com/office/drawing/2014/main" xmlns="" id="{4F5D3474-F209-C144-8433-B7C44F14F9A8}"/>
              </a:ext>
            </a:extLst>
          </p:cNvPr>
          <p:cNvSpPr>
            <a:spLocks noGrp="1"/>
          </p:cNvSpPr>
          <p:nvPr>
            <p:ph type="body" sz="quarter" idx="17"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13" name="Footer Placeholder 1">
            <a:extLst>
              <a:ext uri="{FF2B5EF4-FFF2-40B4-BE49-F238E27FC236}">
                <a16:creationId xmlns:a16="http://schemas.microsoft.com/office/drawing/2014/main" xmlns="" id="{B7E95794-8AAF-EB40-8050-198D254848FC}"/>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FA3"/>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446D73-04F2-40B0-9EEA-57B14C463D75}"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Basic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1" cy="3274816"/>
          </a:xfrm>
        </p:spPr>
        <p:txBody>
          <a:bodyPr/>
          <a:lstStyle>
            <a:lvl2pPr marL="766042" indent="-308956">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xmlns="" id="{CB843D8F-EA12-284B-873C-633CDB69EE03}"/>
              </a:ext>
            </a:extLst>
          </p:cNvPr>
          <p:cNvSpPr>
            <a:spLocks noGrp="1"/>
          </p:cNvSpPr>
          <p:nvPr>
            <p:ph type="title"/>
          </p:nvPr>
        </p:nvSpPr>
        <p:spPr/>
        <p:txBody>
          <a:bodyPr/>
          <a:lstStyle/>
          <a:p>
            <a:r>
              <a:rPr lang="en-US"/>
              <a:t>Click to edit Master title style</a:t>
            </a:r>
          </a:p>
        </p:txBody>
      </p:sp>
      <p:sp>
        <p:nvSpPr>
          <p:cNvPr id="6" name="Text Placeholder 4">
            <a:extLst>
              <a:ext uri="{FF2B5EF4-FFF2-40B4-BE49-F238E27FC236}">
                <a16:creationId xmlns:a16="http://schemas.microsoft.com/office/drawing/2014/main" xmlns="" id="{2DF3C786-C6AA-3746-96B5-8AAC31350A60}"/>
              </a:ext>
            </a:extLst>
          </p:cNvPr>
          <p:cNvSpPr>
            <a:spLocks noGrp="1"/>
          </p:cNvSpPr>
          <p:nvPr>
            <p:ph type="body" sz="quarter" idx="11" hasCustomPrompt="1"/>
          </p:nvPr>
        </p:nvSpPr>
        <p:spPr>
          <a:xfrm>
            <a:off x="3512464" y="5406687"/>
            <a:ext cx="5167071" cy="357021"/>
          </a:xfrm>
          <a:solidFill>
            <a:schemeClr val="tx2"/>
          </a:solidFill>
        </p:spPr>
        <p:txBody>
          <a:bodyPr lIns="36576" tIns="36576" rIns="36576" bIns="73152" anchor="ctr" anchorCtr="0">
            <a:spAutoFit/>
          </a:bodyPr>
          <a:lstStyle>
            <a:lvl1pPr marL="0" indent="0" algn="ctr">
              <a:spcBef>
                <a:spcPts val="25"/>
              </a:spcBef>
              <a:buNone/>
              <a:defRPr sz="1600">
                <a:solidFill>
                  <a:schemeClr val="bg1"/>
                </a:solidFill>
                <a:latin typeface="+mn-lt"/>
              </a:defRPr>
            </a:lvl1pPr>
          </a:lstStyle>
          <a:p>
            <a:pPr lvl="0"/>
            <a:r>
              <a:rPr lang="en-US" dirty="0"/>
              <a:t>Highlight text</a:t>
            </a:r>
          </a:p>
        </p:txBody>
      </p:sp>
      <p:sp>
        <p:nvSpPr>
          <p:cNvPr id="9" name="Text Placeholder 7"/>
          <p:cNvSpPr>
            <a:spLocks noGrp="1"/>
          </p:cNvSpPr>
          <p:nvPr>
            <p:ph type="body" sz="quarter" idx="12" hasCustomPrompt="1"/>
          </p:nvPr>
        </p:nvSpPr>
        <p:spPr>
          <a:xfrm>
            <a:off x="7988840" y="5885727"/>
            <a:ext cx="3711608" cy="250918"/>
          </a:xfrm>
        </p:spPr>
        <p:txBody>
          <a:bodyPr>
            <a:noAutofit/>
          </a:bodyPr>
          <a:lstStyle>
            <a:lvl1pPr marL="0" indent="0">
              <a:buNone/>
              <a:tabLst>
                <a:tab pos="53975" algn="l"/>
                <a:tab pos="115888" algn="l"/>
              </a:tabLst>
              <a:defRPr sz="800"/>
            </a:lvl1pPr>
            <a:lvl2pPr marL="0" indent="0">
              <a:buNone/>
              <a:tabLst>
                <a:tab pos="53975" algn="l"/>
                <a:tab pos="115888" algn="l"/>
              </a:tabLst>
              <a:defRPr sz="800"/>
            </a:lvl2pPr>
            <a:lvl3pPr marL="918403" indent="0">
              <a:buNone/>
              <a:tabLst>
                <a:tab pos="53975" algn="l"/>
                <a:tab pos="115888" algn="l"/>
              </a:tabLst>
              <a:defRPr sz="800"/>
            </a:lvl3pPr>
            <a:lvl4pPr marL="1369142" indent="0">
              <a:buNone/>
              <a:tabLst>
                <a:tab pos="53975" algn="l"/>
                <a:tab pos="115888" algn="l"/>
              </a:tabLst>
              <a:defRPr sz="800"/>
            </a:lvl4pPr>
            <a:lvl5pPr marL="1828343" indent="0">
              <a:buNone/>
              <a:tabLst>
                <a:tab pos="53975" algn="l"/>
                <a:tab pos="115888" algn="l"/>
              </a:tabLst>
              <a:defRPr sz="800"/>
            </a:lvl5pPr>
          </a:lstStyle>
          <a:p>
            <a:pPr lvl="1"/>
            <a:r>
              <a:rPr lang="en-US" dirty="0"/>
              <a:t>*	To add</a:t>
            </a:r>
            <a:r>
              <a:rPr lang="en-US" sz="800" b="1" dirty="0"/>
              <a:t> reference template to your page, go to Insert &gt; Header</a:t>
            </a:r>
            <a:r>
              <a:rPr lang="en-US" sz="800" b="1" baseline="0" dirty="0"/>
              <a:t> and Footer &gt; 	Check Footer &gt; Press APPLY, NOT APPLY ALL</a:t>
            </a:r>
            <a:endParaRPr lang="en-US" dirty="0"/>
          </a:p>
        </p:txBody>
      </p:sp>
      <p:sp>
        <p:nvSpPr>
          <p:cNvPr id="7" name="Footer Placeholder 1">
            <a:extLst>
              <a:ext uri="{FF2B5EF4-FFF2-40B4-BE49-F238E27FC236}">
                <a16:creationId xmlns:a16="http://schemas.microsoft.com/office/drawing/2014/main" xmlns="" id="{2391039F-AA53-224A-8966-45C3EE28052A}"/>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07950"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Basic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1" cy="3274816"/>
          </a:xfrm>
        </p:spPr>
        <p:txBody>
          <a:bodyPr/>
          <a:lstStyle>
            <a:lvl2pPr marL="766023" indent="-308949">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xmlns="" id="{CB843D8F-EA12-284B-873C-633CDB69EE0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xmlns="" id="{68E04170-2BD8-B043-A6C4-2F08F0ED3A07}"/>
              </a:ext>
            </a:extLst>
          </p:cNvPr>
          <p:cNvSpPr>
            <a:spLocks noGrp="1"/>
          </p:cNvSpPr>
          <p:nvPr>
            <p:ph type="ftr" sz="quarter" idx="10"/>
          </p:nvPr>
        </p:nvSpPr>
        <p:spPr/>
        <p:txBody>
          <a:body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Basic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B843D8F-EA12-284B-873C-633CDB69EE03}"/>
              </a:ext>
            </a:extLst>
          </p:cNvPr>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2" y="1600201"/>
            <a:ext cx="10972801" cy="3274816"/>
          </a:xfrm>
        </p:spPr>
        <p:txBody>
          <a:bodyPr/>
          <a:lstStyle>
            <a:lvl2pPr marL="740533" indent="-29866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xmlns="" id="{2DF3C786-C6AA-3746-96B5-8AAC31350A60}"/>
              </a:ext>
            </a:extLst>
          </p:cNvPr>
          <p:cNvSpPr>
            <a:spLocks noGrp="1"/>
          </p:cNvSpPr>
          <p:nvPr>
            <p:ph type="body" sz="quarter" idx="11" hasCustomPrompt="1"/>
          </p:nvPr>
        </p:nvSpPr>
        <p:spPr>
          <a:xfrm>
            <a:off x="3512466" y="5410759"/>
            <a:ext cx="5167071" cy="348878"/>
          </a:xfrm>
          <a:solidFill>
            <a:schemeClr val="tx2"/>
          </a:solidFill>
        </p:spPr>
        <p:txBody>
          <a:bodyPr lIns="36576" tIns="36576" rIns="36576" bIns="73152" anchor="ctr" anchorCtr="0">
            <a:spAutoFit/>
          </a:bodyPr>
          <a:lstStyle>
            <a:lvl1pPr marL="0" indent="0" algn="ctr">
              <a:spcBef>
                <a:spcPts val="24"/>
              </a:spcBef>
              <a:buNone/>
              <a:defRPr sz="1547">
                <a:solidFill>
                  <a:schemeClr val="bg1"/>
                </a:solidFill>
                <a:latin typeface="+mn-lt"/>
              </a:defRPr>
            </a:lvl1pPr>
          </a:lstStyle>
          <a:p>
            <a:pPr lvl="0"/>
            <a:r>
              <a:rPr lang="en-US" dirty="0"/>
              <a:t>Highlight text</a:t>
            </a:r>
          </a:p>
        </p:txBody>
      </p:sp>
      <p:sp>
        <p:nvSpPr>
          <p:cNvPr id="7" name="Footer Placeholder 1">
            <a:extLst>
              <a:ext uri="{FF2B5EF4-FFF2-40B4-BE49-F238E27FC236}">
                <a16:creationId xmlns:a16="http://schemas.microsoft.com/office/drawing/2014/main" xmlns="" id="{2391039F-AA53-224A-8966-45C3EE28052A}"/>
              </a:ext>
            </a:extLst>
          </p:cNvPr>
          <p:cNvSpPr>
            <a:spLocks noGrp="1"/>
          </p:cNvSpPr>
          <p:nvPr>
            <p:ph type="ftr" sz="quarter" idx="3"/>
          </p:nvPr>
        </p:nvSpPr>
        <p:spPr>
          <a:xfrm>
            <a:off x="8106891" y="6011188"/>
            <a:ext cx="3475512" cy="366183"/>
          </a:xfrm>
          <a:prstGeom prst="rect">
            <a:avLst/>
          </a:prstGeom>
          <a:ln w="3175" cmpd="sng">
            <a:noFill/>
            <a:prstDash val="solid"/>
          </a:ln>
        </p:spPr>
        <p:txBody>
          <a:bodyPr vert="horz" lIns="0" tIns="0" rIns="0" bIns="0" rtlCol="0" anchor="b" anchorCtr="0"/>
          <a:lstStyle>
            <a:lvl1pPr marL="0" indent="0" algn="l">
              <a:tabLst>
                <a:tab pos="72128" algn="r"/>
                <a:tab pos="104355" algn="l"/>
              </a:tabLst>
              <a:defRPr sz="773"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1C9C71-E1B7-EE4E-B68B-E21F2ECFB4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0A5C50-85B4-2746-AB77-F69BD7AECB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EA1EF31-6C11-894E-825C-1E68C619EBFD}"/>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69B681C-CCF1-3C47-B1A0-FD5611233E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3BB17A4-B4E7-B744-96FA-BB1FA1A55F51}"/>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03E8A-EBF2-664E-83E6-89AD24BF7B81}" type="datetimeFigureOut">
              <a:rPr lang="en-US" smtClean="0"/>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A9BC1-0E88-B645-B01A-C8981515320C}" type="slidenum">
              <a:rPr lang="en-US" smtClean="0"/>
              <a:t>‹#›</a:t>
            </a:fld>
            <a:endParaRPr lang="en-US"/>
          </a:p>
        </p:txBody>
      </p:sp>
    </p:spTree>
    <p:extLst>
      <p:ext uri="{BB962C8B-B14F-4D97-AF65-F5344CB8AC3E}">
        <p14:creationId xmlns:p14="http://schemas.microsoft.com/office/powerpoint/2010/main" val="2131132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A1F48-19E4-254C-8BFE-0C0DA24091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AAFA12-CAD9-A34A-9F79-B8CD198103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F0043C-B4CB-DC43-91B9-3A0211208D18}"/>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22D636-1D7A-2045-B115-3E856FD022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80AB34E-AA8C-2B4F-9086-26BCD14977E6}"/>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7B2F24-AC8E-274C-A0DA-FF36891AB8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0E26D31-CDBA-1F49-B32D-4CA074D14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5B13785-4BAD-9D42-96DC-3842555C2923}"/>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BB38BCE-D808-5C42-971A-048B943B82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268A35-284B-9541-A533-1BBE8A1B204B}"/>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CC6ABE-473D-B048-A7FB-4C4052C84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0EDA7A-7F96-FB49-AD37-7A7B0253C6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82A148D-62F9-374D-B340-6F0AA75A8C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A7EA367-E40E-F842-B60B-87269FDCF9E1}"/>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FA57DE7-3BBE-F342-BBF6-44D943A291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6D7ACF4-7B45-5E45-95A0-3D62196D6F70}"/>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87F1ED-3ACA-AC4D-851A-A0459A26BF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10C1C27-F8D6-2142-9E48-04C7673947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1B2450C-FE90-9F41-9E01-F1790EDBF9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39646BD-FC2A-374B-99EB-0D2631C9A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7D99205-EB66-7049-856C-15213EA6AC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745ED61-3A5E-6944-8E2E-94C6AC9E2614}"/>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4CE874A-03DA-584E-8C5A-726981CBA14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D37F6B2-3170-6144-80A7-2790CE21C4A0}"/>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85FE7A-A5A9-7149-A15B-6BEF3AF950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66BF18F-8604-4F41-91C5-4AACC910354D}"/>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CE3DCA71-A19F-354C-9B31-299845506AB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F50513A-0946-FA48-A423-AAA9A8FE54B5}"/>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6B9D2D3-9698-DD44-9D5C-B1B959FA48D5}"/>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F5D1392-E866-A74C-B6F3-1D97727C634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3D3DCA7C-C322-C149-A994-07EAA3A0787F}"/>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4607F7-51B3-7A4E-8CD2-42E77C4B7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55138A-27A6-B744-B159-1BC731BAF2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3A63D1D-7A99-D146-9879-7EBCB0DF9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2D4200C-1BCE-4B4E-A9F7-3266ADDD11CD}"/>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156C816-1683-9648-9C32-60E04E044CE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AE914EA-67EE-9C49-93DE-43035DC36045}"/>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0A54AB-01F1-A74E-B7D2-A597A7AEC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419BDA-C5F1-394E-8C7B-9826195FA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5E39647-4AA0-FA4A-A37F-E7CA29BB8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B171B44-92D4-AE44-A8CF-F4A17BDA18C3}"/>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C8229C0-3193-6F47-8A16-CE3441DDBD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48FD47C-C5F6-904C-BEBB-EBBCEB76E618}"/>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BAC2D6-39D9-4A44-A451-2095113FC4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D9AAC-BF12-6246-8145-2ABE40692B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8EA14D-8A92-364A-BB78-46D46AD834DE}"/>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32037E4-2002-AF49-9150-F13E94096B2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5D435C6-53D5-8D41-A1B0-FA9E5CC2F3A6}"/>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E8CBC35-744F-C449-85C0-ACDED22968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8831086-F566-F647-AE37-40194F970A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CACFAB-0335-FE42-B7E6-52EDDA9FB3BC}"/>
              </a:ext>
            </a:extLst>
          </p:cNvPr>
          <p:cNvSpPr>
            <a:spLocks noGrp="1"/>
          </p:cNvSpPr>
          <p:nvPr>
            <p:ph type="dt" sz="half" idx="10"/>
          </p:nvPr>
        </p:nvSpPr>
        <p:spPr/>
        <p:txBody>
          <a:body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B7B0F0B-CFED-DA47-A7E8-859C1E2A28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D2E241E-CF1A-C140-9C4B-47EFB7452D82}"/>
              </a:ext>
            </a:extLst>
          </p:cNvPr>
          <p:cNvSpPr>
            <a:spLocks noGrp="1"/>
          </p:cNvSpPr>
          <p:nvPr>
            <p:ph type="sldNum" sz="quarter" idx="12"/>
          </p:nvPr>
        </p:nvSpPr>
        <p:spPr/>
        <p:txBody>
          <a:body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10.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1.emf"/><Relationship Id="rId12"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theme" Target="../theme/theme4.xml"/><Relationship Id="rId10" Type="http://schemas.openxmlformats.org/officeDocument/2006/relationships/image" Target="../media/image3.png"/><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theme" Target="../theme/theme5.xml"/><Relationship Id="rId9" Type="http://schemas.openxmlformats.org/officeDocument/2006/relationships/image" Target="../media/image2.emf"/><Relationship Id="rId10" Type="http://schemas.openxmlformats.org/officeDocument/2006/relationships/image" Target="../media/image1.emf"/><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theme" Target="../theme/theme6.xml"/><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tiff"/><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theme" Target="../theme/theme7.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theme" Target="../theme/theme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9.xml"/><Relationship Id="rId13" Type="http://schemas.openxmlformats.org/officeDocument/2006/relationships/image" Target="../media/image2.emf"/><Relationship Id="rId14" Type="http://schemas.openxmlformats.org/officeDocument/2006/relationships/image" Target="../media/image1.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03E8A-EBF2-664E-83E6-89AD24BF7B81}" type="datetimeFigureOut">
              <a:rPr lang="en-US" smtClean="0"/>
              <a:t>11/11/22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A9BC1-0E88-B645-B01A-C8981515320C}" type="slidenum">
              <a:rPr lang="en-US" smtClean="0"/>
              <a:t>‹#›</a:t>
            </a:fld>
            <a:endParaRPr lang="en-US"/>
          </a:p>
        </p:txBody>
      </p:sp>
    </p:spTree>
    <p:extLst>
      <p:ext uri="{BB962C8B-B14F-4D97-AF65-F5344CB8AC3E}">
        <p14:creationId xmlns:p14="http://schemas.microsoft.com/office/powerpoint/2010/main" val="761373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0A4615B-82D2-CA4C-A0A4-686CF7F047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5843B8E-78DC-E845-8961-263D85B8D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DDF782D-73ED-3D4C-B3BD-867C5D073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B3C6A-4B9F-454D-89CE-D799F4003B26}"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2B76372-B5C4-174B-B68F-AD0E5EE675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C2EDCC5-0E64-9445-8E86-8BBE36F09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6EB4D-3203-E241-933D-2044F81A2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46463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2429" y="129091"/>
            <a:ext cx="1080476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2" y="1243584"/>
            <a:ext cx="10813225"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21533" y="6318251"/>
            <a:ext cx="425243" cy="539751"/>
          </a:xfrm>
          <a:prstGeom prst="rect">
            <a:avLst/>
          </a:prstGeom>
        </p:spPr>
        <p:txBody>
          <a:bodyPr vert="horz" lIns="72000" tIns="57600" rIns="72000" bIns="45720" rtlCol="0" anchor="ctr"/>
          <a:lstStyle>
            <a:lvl1pPr algn="l">
              <a:defRPr sz="1467"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265540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Lst>
  <p:hf sldNum="0" hdr="0" ftr="0" dt="0"/>
  <p:txStyles>
    <p:titleStyle>
      <a:lvl1pPr algn="l" defTabSz="1219170" rtl="0" eaLnBrk="1" latinLnBrk="0" hangingPunct="1">
        <a:spcBef>
          <a:spcPct val="0"/>
        </a:spcBef>
        <a:buNone/>
        <a:defRPr sz="3200" b="1" kern="1200">
          <a:solidFill>
            <a:schemeClr val="bg2"/>
          </a:solidFill>
          <a:latin typeface="Arial" pitchFamily="34" charset="0"/>
          <a:ea typeface="+mj-ea"/>
          <a:cs typeface="Arial" pitchFamily="34" charset="0"/>
        </a:defRPr>
      </a:lvl1pPr>
    </p:titleStyle>
    <p:bodyStyle>
      <a:lvl1pPr marL="0" indent="0" algn="l" defTabSz="121917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Arial" pitchFamily="34" charset="0"/>
          <a:ea typeface="+mn-ea"/>
          <a:cs typeface="Arial" pitchFamily="34" charset="0"/>
        </a:defRPr>
      </a:lvl1pPr>
      <a:lvl2pPr marL="609585" indent="-298443" algn="l" defTabSz="1219170" rtl="0" eaLnBrk="1" latinLnBrk="0" hangingPunct="1">
        <a:lnSpc>
          <a:spcPct val="120000"/>
        </a:lnSpc>
        <a:spcBef>
          <a:spcPts val="0"/>
        </a:spcBef>
        <a:spcAft>
          <a:spcPts val="0"/>
        </a:spcAft>
        <a:buClr>
          <a:schemeClr val="bg2"/>
        </a:buClr>
        <a:buSzPct val="120000"/>
        <a:buFont typeface="Arial" pitchFamily="34" charset="0"/>
        <a:buChar char="•"/>
        <a:defRPr sz="2933" kern="1200">
          <a:solidFill>
            <a:schemeClr val="tx1"/>
          </a:solidFill>
          <a:latin typeface="Arial" pitchFamily="34" charset="0"/>
          <a:ea typeface="+mn-ea"/>
          <a:cs typeface="Arial" pitchFamily="34" charset="0"/>
        </a:defRPr>
      </a:lvl2pPr>
      <a:lvl3pPr marL="920728" indent="-311143" algn="l" defTabSz="1219170" rtl="0" eaLnBrk="1" latinLnBrk="0" hangingPunct="1">
        <a:lnSpc>
          <a:spcPct val="120000"/>
        </a:lnSpc>
        <a:spcBef>
          <a:spcPts val="0"/>
        </a:spcBef>
        <a:buClr>
          <a:schemeClr val="bg2"/>
        </a:buClr>
        <a:buSzPct val="120000"/>
        <a:buFont typeface="Arial" pitchFamily="34" charset="0"/>
        <a:buChar char="-"/>
        <a:defRPr sz="2667" kern="1200">
          <a:solidFill>
            <a:schemeClr val="tx1"/>
          </a:solidFill>
          <a:latin typeface="Arial" pitchFamily="34" charset="0"/>
          <a:ea typeface="+mn-ea"/>
          <a:cs typeface="Arial" pitchFamily="34" charset="0"/>
        </a:defRPr>
      </a:lvl3pPr>
      <a:lvl4pPr marL="1219170" indent="-298443" algn="l" defTabSz="1219170" rtl="0" eaLnBrk="1" latinLnBrk="0" hangingPunct="1">
        <a:lnSpc>
          <a:spcPct val="120000"/>
        </a:lnSpc>
        <a:spcBef>
          <a:spcPts val="0"/>
        </a:spcBef>
        <a:buClr>
          <a:schemeClr val="bg2"/>
        </a:buClr>
        <a:buSzPct val="120000"/>
        <a:buFont typeface="Arial" pitchFamily="34" charset="0"/>
        <a:buChar char="•"/>
        <a:defRPr sz="2400" kern="1200">
          <a:solidFill>
            <a:schemeClr val="tx1"/>
          </a:solidFill>
          <a:latin typeface="Arial" pitchFamily="34" charset="0"/>
          <a:ea typeface="+mn-ea"/>
          <a:cs typeface="Arial" pitchFamily="34" charset="0"/>
        </a:defRPr>
      </a:lvl4pPr>
      <a:lvl5pPr marL="1535962" indent="-239994" algn="l" defTabSz="121917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 y="6419088"/>
            <a:ext cx="12192000" cy="438912"/>
          </a:xfrm>
          <a:prstGeom prst="rect">
            <a:avLst/>
          </a:prstGeom>
          <a:gradFill>
            <a:gsLst>
              <a:gs pos="11000">
                <a:schemeClr val="bg1"/>
              </a:gs>
              <a:gs pos="99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3199" dirty="0">
              <a:solidFill>
                <a:srgbClr val="FFFFFF"/>
              </a:solidFill>
            </a:endParaRPr>
          </a:p>
        </p:txBody>
      </p:sp>
      <p:sp>
        <p:nvSpPr>
          <p:cNvPr id="3" name="Text Placeholder 2"/>
          <p:cNvSpPr>
            <a:spLocks noGrp="1"/>
          </p:cNvSpPr>
          <p:nvPr>
            <p:ph type="body" idx="1"/>
          </p:nvPr>
        </p:nvSpPr>
        <p:spPr>
          <a:xfrm>
            <a:off x="609600" y="1600202"/>
            <a:ext cx="10972801" cy="452596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UR_standard_color.eps"/>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967" y="6535929"/>
            <a:ext cx="1456602" cy="296509"/>
          </a:xfrm>
          <a:prstGeom prst="rect">
            <a:avLst/>
          </a:prstGeom>
        </p:spPr>
      </p:pic>
      <p:pic>
        <p:nvPicPr>
          <p:cNvPr id="9" name="Picture 8" descr="LLE logo blue.eps"/>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15952" y="1086576"/>
            <a:ext cx="10985500" cy="316051"/>
          </a:xfrm>
          <a:prstGeom prst="rect">
            <a:avLst/>
          </a:prstGeom>
        </p:spPr>
      </p:pic>
      <p:sp>
        <p:nvSpPr>
          <p:cNvPr id="11" name="Slide Number Placeholder 5"/>
          <p:cNvSpPr txBox="1">
            <a:spLocks/>
          </p:cNvSpPr>
          <p:nvPr userDrawn="1"/>
        </p:nvSpPr>
        <p:spPr>
          <a:xfrm>
            <a:off x="9652000" y="6391275"/>
            <a:ext cx="2540000" cy="457200"/>
          </a:xfrm>
          <a:prstGeom prst="rect">
            <a:avLst/>
          </a:prstGeom>
        </p:spPr>
        <p:txBody>
          <a:bodyPr anchor="b"/>
          <a:lstStyle>
            <a:defPPr>
              <a:defRPr lang="en-US"/>
            </a:defPPr>
            <a:lvl1pPr marL="0" algn="r" defTabSz="457200" rtl="0" eaLnBrk="1" latinLnBrk="0" hangingPunct="1">
              <a:defRPr sz="800" b="1" kern="1200">
                <a:solidFill>
                  <a:schemeClr val="tx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AA0CC95-8D22-4307-B251-54A7F8C2A0FA}" type="slidenum">
              <a:rPr lang="en-US" sz="1066" smtClean="0">
                <a:solidFill>
                  <a:srgbClr val="FFFFFF"/>
                </a:solidFill>
              </a:rPr>
              <a:pPr/>
              <a:t>‹#›</a:t>
            </a:fld>
            <a:endParaRPr lang="en-US" sz="1066" dirty="0">
              <a:solidFill>
                <a:srgbClr val="FFFFFF"/>
              </a:solidFill>
            </a:endParaRPr>
          </a:p>
        </p:txBody>
      </p:sp>
      <p:sp>
        <p:nvSpPr>
          <p:cNvPr id="6" name="Title Placeholder 5">
            <a:extLst>
              <a:ext uri="{FF2B5EF4-FFF2-40B4-BE49-F238E27FC236}">
                <a16:creationId xmlns:a16="http://schemas.microsoft.com/office/drawing/2014/main" xmlns="" id="{65F2A043-C959-BC46-8696-3C29580BC871}"/>
              </a:ext>
            </a:extLst>
          </p:cNvPr>
          <p:cNvSpPr>
            <a:spLocks noGrp="1"/>
          </p:cNvSpPr>
          <p:nvPr>
            <p:ph type="title"/>
          </p:nvPr>
        </p:nvSpPr>
        <p:spPr>
          <a:xfrm>
            <a:off x="609600" y="560832"/>
            <a:ext cx="10972801" cy="329184"/>
          </a:xfrm>
          <a:prstGeom prst="rect">
            <a:avLst/>
          </a:prstGeom>
        </p:spPr>
        <p:txBody>
          <a:bodyPr vert="horz" lIns="0" tIns="45720" rIns="91440" bIns="45720" rtlCol="0" anchor="ctr">
            <a:noAutofit/>
          </a:bodyPr>
          <a:lstStyle/>
          <a:p>
            <a:r>
              <a:rPr lang="en-US" smtClean="0"/>
              <a:t>Click to edit Master title style</a:t>
            </a:r>
            <a:endParaRPr lang="en-US" dirty="0"/>
          </a:p>
        </p:txBody>
      </p:sp>
      <p:sp>
        <p:nvSpPr>
          <p:cNvPr id="2" name="Footer Placeholder 1">
            <a:extLst>
              <a:ext uri="{FF2B5EF4-FFF2-40B4-BE49-F238E27FC236}">
                <a16:creationId xmlns:a16="http://schemas.microsoft.com/office/drawing/2014/main" xmlns="" id="{F441ECCA-ABA6-FB49-AA5C-1037C1B7553B}"/>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11125" algn="l"/>
              </a:tabLst>
              <a:defRPr sz="800" b="1">
                <a:solidFill>
                  <a:schemeClr val="tx1"/>
                </a:solidFill>
              </a:defRPr>
            </a:lvl1pPr>
          </a:lstStyle>
          <a:p>
            <a:pPr defTabSz="609493"/>
            <a:r>
              <a:rPr lang="en-US" smtClean="0">
                <a:solidFill>
                  <a:srgbClr val="000000"/>
                </a:solidFill>
              </a:rPr>
              <a:t>____________</a:t>
            </a:r>
          </a:p>
          <a:p>
            <a:pPr defTabSz="609493"/>
            <a:r>
              <a:rPr lang="en-US" smtClean="0">
                <a:solidFill>
                  <a:srgbClr val="000000"/>
                </a:solidFill>
              </a:rPr>
              <a:t>	*	First reference</a:t>
            </a:r>
          </a:p>
          <a:p>
            <a:pPr defTabSz="609493"/>
            <a:r>
              <a:rPr lang="en-US" smtClean="0">
                <a:solidFill>
                  <a:srgbClr val="000000"/>
                </a:solidFill>
              </a:rPr>
              <a:t>	**	Second reference</a:t>
            </a:r>
          </a:p>
          <a:p>
            <a:pPr defTabSz="609493"/>
            <a:r>
              <a:rPr lang="en-US" baseline="30000" smtClean="0">
                <a:solidFill>
                  <a:srgbClr val="000000"/>
                </a:solidFill>
                <a:cs typeface="Arial"/>
              </a:rPr>
              <a:t>	†	</a:t>
            </a:r>
            <a:r>
              <a:rPr lang="en-US" smtClean="0">
                <a:solidFill>
                  <a:srgbClr val="000000"/>
                </a:solidFill>
                <a:cs typeface="Arial"/>
              </a:rPr>
              <a:t>Third reference</a:t>
            </a:r>
          </a:p>
          <a:p>
            <a:pPr defTabSz="609493"/>
            <a:r>
              <a:rPr lang="en-US" baseline="30000" smtClean="0">
                <a:solidFill>
                  <a:srgbClr val="000000"/>
                </a:solidFill>
                <a:cs typeface="Arial"/>
              </a:rPr>
              <a:t>	‡</a:t>
            </a:r>
            <a:r>
              <a:rPr lang="en-US" smtClean="0">
                <a:solidFill>
                  <a:srgbClr val="000000"/>
                </a:solidFill>
                <a:cs typeface="Arial"/>
              </a:rPr>
              <a:t>	Fourth reference</a:t>
            </a:r>
            <a:endParaRPr lang="en-US" dirty="0">
              <a:solidFill>
                <a:srgbClr val="000000"/>
              </a:solidFill>
            </a:endParaRPr>
          </a:p>
        </p:txBody>
      </p:sp>
    </p:spTree>
    <p:extLst>
      <p:ext uri="{BB962C8B-B14F-4D97-AF65-F5344CB8AC3E}">
        <p14:creationId xmlns:p14="http://schemas.microsoft.com/office/powerpoint/2010/main" val="1578935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609448" rtl="0" eaLnBrk="1" latinLnBrk="0" hangingPunct="1">
        <a:spcBef>
          <a:spcPct val="0"/>
        </a:spcBef>
        <a:buNone/>
        <a:defRPr sz="2200" b="1" kern="1200">
          <a:solidFill>
            <a:schemeClr val="tx2"/>
          </a:solidFill>
          <a:latin typeface="+mj-lt"/>
          <a:ea typeface="+mj-ea"/>
          <a:cs typeface="+mj-cs"/>
        </a:defRPr>
      </a:lvl1pPr>
    </p:titleStyle>
    <p:bodyStyle>
      <a:lvl1pPr marL="302608" indent="-302608" algn="l" defTabSz="609448" rtl="0" eaLnBrk="1" latinLnBrk="0" hangingPunct="1">
        <a:spcBef>
          <a:spcPts val="1200"/>
        </a:spcBef>
        <a:buFont typeface="Lucida Grande"/>
        <a:buChar char="•"/>
        <a:defRPr sz="1600" b="1" kern="1200">
          <a:solidFill>
            <a:schemeClr val="tx1"/>
          </a:solidFill>
          <a:latin typeface="+mn-lt"/>
          <a:ea typeface="+mn-ea"/>
          <a:cs typeface="+mn-cs"/>
        </a:defRPr>
      </a:lvl1pPr>
      <a:lvl2pPr marL="759694" indent="-300492" algn="l" defTabSz="609448" rtl="0" eaLnBrk="1" latinLnBrk="0" hangingPunct="1">
        <a:lnSpc>
          <a:spcPct val="100000"/>
        </a:lnSpc>
        <a:spcBef>
          <a:spcPts val="533"/>
        </a:spcBef>
        <a:buFont typeface="Arial"/>
        <a:buChar char="－"/>
        <a:defRPr sz="1600" b="1" kern="1200">
          <a:solidFill>
            <a:schemeClr val="tx1"/>
          </a:solidFill>
          <a:latin typeface="+mn-lt"/>
          <a:ea typeface="+mn-ea"/>
          <a:cs typeface="+mn-cs"/>
        </a:defRPr>
      </a:lvl2pPr>
      <a:lvl3pPr marL="1218895" indent="-300492" algn="l" defTabSz="609448" rtl="0" eaLnBrk="1" latinLnBrk="0" hangingPunct="1">
        <a:spcBef>
          <a:spcPts val="267"/>
        </a:spcBef>
        <a:buFont typeface="Lucida Grande"/>
        <a:buChar char="-"/>
        <a:defRPr sz="1600" b="1" kern="1200">
          <a:solidFill>
            <a:schemeClr val="tx1"/>
          </a:solidFill>
          <a:latin typeface="+mn-lt"/>
          <a:ea typeface="+mn-ea"/>
          <a:cs typeface="+mn-cs"/>
        </a:defRPr>
      </a:lvl3pPr>
      <a:lvl4pPr marL="1678098"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4pPr>
      <a:lvl5pPr marL="2137299"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guide id="5" orient="horz" pos="784">
          <p15:clr>
            <a:srgbClr val="F26B43"/>
          </p15:clr>
        </p15:guide>
        <p15:guide id="6" orient="horz" pos="1008">
          <p15:clr>
            <a:srgbClr val="F26B43"/>
          </p15:clr>
        </p15:guide>
        <p15:guide id="7" orient="horz" pos="4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68BB3-E62D-4F48-BDE6-E85D8AD502B0}"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B0AA5-3C26-46DE-B14C-8B3EEEB66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0323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F41CA818-9321-5E43-9F0B-0D66B135A231}"/>
              </a:ext>
            </a:extLst>
          </p:cNvPr>
          <p:cNvSpPr>
            <a:spLocks noGrp="1"/>
          </p:cNvSpPr>
          <p:nvPr>
            <p:ph type="dt" sz="half" idx="2"/>
          </p:nvPr>
        </p:nvSpPr>
        <p:spPr>
          <a:xfrm>
            <a:off x="1706594" y="6356351"/>
            <a:ext cx="1747805"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7653C7C2-CE05-4BB5-ABAD-D5F732876E1F}" type="datetime1">
              <a:rPr lang="fr-FR" altLang="fr-FR" smtClean="0">
                <a:ea typeface="ＭＳ Ｐゴシック" panose="020B0600070205080204" pitchFamily="34" charset="-128"/>
              </a:rPr>
              <a:pPr defTabSz="457200" fontAlgn="base">
                <a:spcBef>
                  <a:spcPct val="0"/>
                </a:spcBef>
                <a:spcAft>
                  <a:spcPct val="0"/>
                </a:spcAft>
                <a:defRPr/>
              </a:pPr>
              <a:t>11/11/2022</a:t>
            </a:fld>
            <a:endParaRPr lang="fr-FR" altLang="fr-FR">
              <a:ea typeface="ＭＳ Ｐゴシック" panose="020B0600070205080204" pitchFamily="34" charset="-128"/>
            </a:endParaRPr>
          </a:p>
        </p:txBody>
      </p:sp>
      <p:sp>
        <p:nvSpPr>
          <p:cNvPr id="6" name="Espace réservé du numéro de diapositive 5">
            <a:extLst>
              <a:ext uri="{FF2B5EF4-FFF2-40B4-BE49-F238E27FC236}">
                <a16:creationId xmlns:a16="http://schemas.microsoft.com/office/drawing/2014/main" xmlns="" id="{C68025BF-CA62-A94B-9358-F8D5FD3B1E1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139F937B-5D3D-CF4C-BCE0-DF083A0BEE83}" type="slidenum">
              <a:rPr lang="fr-FR" altLang="fr-FR">
                <a:ea typeface="ＭＳ Ｐゴシック" panose="020B0600070205080204" pitchFamily="34" charset="-128"/>
              </a:rPr>
              <a:pPr defTabSz="457200" fontAlgn="base">
                <a:spcBef>
                  <a:spcPct val="0"/>
                </a:spcBef>
                <a:spcAft>
                  <a:spcPct val="0"/>
                </a:spcAft>
                <a:defRPr/>
              </a:pPr>
              <a:t>‹#›</a:t>
            </a:fld>
            <a:endParaRPr lang="fr-FR" altLang="fr-FR">
              <a:ea typeface="ＭＳ Ｐゴシック" panose="020B0600070205080204" pitchFamily="34" charset="-128"/>
            </a:endParaRPr>
          </a:p>
        </p:txBody>
      </p:sp>
      <p:pic>
        <p:nvPicPr>
          <p:cNvPr id="62" name="Image 10" descr="LOA_logo_vert_petit_loa.eps">
            <a:extLst>
              <a:ext uri="{FF2B5EF4-FFF2-40B4-BE49-F238E27FC236}">
                <a16:creationId xmlns:a16="http://schemas.microsoft.com/office/drawing/2014/main" xmlns="" id="{EA9960AD-6345-C84D-BB91-880DA5CF5F8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606731" y="6225875"/>
            <a:ext cx="482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a:extLst>
              <a:ext uri="{FF2B5EF4-FFF2-40B4-BE49-F238E27FC236}">
                <a16:creationId xmlns:a16="http://schemas.microsoft.com/office/drawing/2014/main" xmlns="" id="{DBBD082B-FB20-284D-81D3-AB211837D5C3}"/>
              </a:ext>
            </a:extLst>
          </p:cNvPr>
          <p:cNvSpPr>
            <a:spLocks noChangeArrowheads="1"/>
          </p:cNvSpPr>
          <p:nvPr userDrawn="1"/>
        </p:nvSpPr>
        <p:spPr bwMode="auto">
          <a:xfrm>
            <a:off x="215931" y="215901"/>
            <a:ext cx="1001713" cy="898525"/>
          </a:xfrm>
          <a:prstGeom prst="rect">
            <a:avLst/>
          </a:prstGeom>
          <a:solidFill>
            <a:srgbClr val="93C64C">
              <a:alpha val="10196"/>
            </a:srgbClr>
          </a:solidFill>
          <a:ln w="9525">
            <a:noFill/>
            <a:miter lim="800000"/>
            <a:headEnd/>
            <a:tailEnd/>
          </a:ln>
          <a:effectLst/>
        </p:spPr>
        <p:txBody>
          <a:bodyPr anchor="ctr"/>
          <a:lstStyle/>
          <a:p>
            <a:pPr algn="ctr" defTabSz="457200">
              <a:defRPr/>
            </a:pPr>
            <a:endParaRPr lang="fr-FR">
              <a:solidFill>
                <a:prstClr val="white"/>
              </a:solidFill>
            </a:endParaRPr>
          </a:p>
        </p:txBody>
      </p:sp>
      <p:sp>
        <p:nvSpPr>
          <p:cNvPr id="64" name="Rectangle 63">
            <a:extLst>
              <a:ext uri="{FF2B5EF4-FFF2-40B4-BE49-F238E27FC236}">
                <a16:creationId xmlns:a16="http://schemas.microsoft.com/office/drawing/2014/main" xmlns="" id="{1ADC095E-314C-6E4E-A20C-7F676DE38C9B}"/>
              </a:ext>
            </a:extLst>
          </p:cNvPr>
          <p:cNvSpPr>
            <a:spLocks noChangeArrowheads="1"/>
          </p:cNvSpPr>
          <p:nvPr userDrawn="1"/>
        </p:nvSpPr>
        <p:spPr bwMode="auto">
          <a:xfrm>
            <a:off x="3205" y="1"/>
            <a:ext cx="990600" cy="898525"/>
          </a:xfrm>
          <a:prstGeom prst="rect">
            <a:avLst/>
          </a:prstGeom>
          <a:solidFill>
            <a:srgbClr val="93C64C"/>
          </a:solidFill>
          <a:ln w="9525">
            <a:noFill/>
            <a:miter lim="800000"/>
            <a:headEnd/>
            <a:tailEnd/>
          </a:ln>
          <a:effectLst/>
        </p:spPr>
        <p:txBody>
          <a:bodyPr anchor="ctr"/>
          <a:lstStyle/>
          <a:p>
            <a:pPr algn="ctr" defTabSz="457200">
              <a:defRPr/>
            </a:pPr>
            <a:endParaRPr lang="fr-FR">
              <a:solidFill>
                <a:prstClr val="white"/>
              </a:solidFill>
            </a:endParaRPr>
          </a:p>
        </p:txBody>
      </p:sp>
      <p:grpSp>
        <p:nvGrpSpPr>
          <p:cNvPr id="65" name="Grouper 28">
            <a:extLst>
              <a:ext uri="{FF2B5EF4-FFF2-40B4-BE49-F238E27FC236}">
                <a16:creationId xmlns:a16="http://schemas.microsoft.com/office/drawing/2014/main" xmlns="" id="{CF6B4505-245F-AE43-9F68-DC7D8AD2B0A4}"/>
              </a:ext>
            </a:extLst>
          </p:cNvPr>
          <p:cNvGrpSpPr>
            <a:grpSpLocks/>
          </p:cNvGrpSpPr>
          <p:nvPr userDrawn="1"/>
        </p:nvGrpSpPr>
        <p:grpSpPr bwMode="auto">
          <a:xfrm rot="5400000" flipV="1">
            <a:off x="-1406494" y="3738563"/>
            <a:ext cx="5743575" cy="495300"/>
            <a:chOff x="1422400" y="1391178"/>
            <a:chExt cx="7874000" cy="475722"/>
          </a:xfrm>
        </p:grpSpPr>
        <p:cxnSp>
          <p:nvCxnSpPr>
            <p:cNvPr id="66" name="Connecteur droit 33">
              <a:extLst>
                <a:ext uri="{FF2B5EF4-FFF2-40B4-BE49-F238E27FC236}">
                  <a16:creationId xmlns:a16="http://schemas.microsoft.com/office/drawing/2014/main" xmlns="" id="{7AAABA92-DEBD-4646-995F-41E85EDF3BBF}"/>
                </a:ext>
              </a:extLst>
            </p:cNvPr>
            <p:cNvCxnSpPr/>
            <p:nvPr/>
          </p:nvCxnSpPr>
          <p:spPr>
            <a:xfrm>
              <a:off x="1422399" y="1385079"/>
              <a:ext cx="7874000" cy="1524"/>
            </a:xfrm>
            <a:prstGeom prst="line">
              <a:avLst/>
            </a:prstGeom>
            <a:ln w="6350">
              <a:solidFill>
                <a:srgbClr val="008000">
                  <a:alpha val="10000"/>
                </a:srgbClr>
              </a:solidFill>
            </a:ln>
            <a:effectLst/>
          </p:spPr>
          <p:style>
            <a:lnRef idx="2">
              <a:schemeClr val="accent1"/>
            </a:lnRef>
            <a:fillRef idx="0">
              <a:schemeClr val="accent1"/>
            </a:fillRef>
            <a:effectRef idx="1">
              <a:schemeClr val="accent1"/>
            </a:effectRef>
            <a:fontRef idx="minor">
              <a:schemeClr val="tx1"/>
            </a:fontRef>
          </p:style>
        </p:cxnSp>
        <p:cxnSp>
          <p:nvCxnSpPr>
            <p:cNvPr id="67" name="Connecteur droit 34">
              <a:extLst>
                <a:ext uri="{FF2B5EF4-FFF2-40B4-BE49-F238E27FC236}">
                  <a16:creationId xmlns:a16="http://schemas.microsoft.com/office/drawing/2014/main" xmlns="" id="{7FD8C1CF-C26A-8540-B164-8AD26CAF84EB}"/>
                </a:ext>
              </a:extLst>
            </p:cNvPr>
            <p:cNvCxnSpPr/>
            <p:nvPr/>
          </p:nvCxnSpPr>
          <p:spPr>
            <a:xfrm>
              <a:off x="1422399" y="1386604"/>
              <a:ext cx="7874000" cy="474198"/>
            </a:xfrm>
            <a:prstGeom prst="line">
              <a:avLst/>
            </a:prstGeom>
            <a:ln w="6350">
              <a:solidFill>
                <a:srgbClr val="008000">
                  <a:alpha val="10000"/>
                </a:srgbClr>
              </a:solidFill>
            </a:ln>
            <a:effectLst/>
          </p:spPr>
          <p:style>
            <a:lnRef idx="2">
              <a:schemeClr val="accent1"/>
            </a:lnRef>
            <a:fillRef idx="0">
              <a:schemeClr val="accent1"/>
            </a:fillRef>
            <a:effectRef idx="1">
              <a:schemeClr val="accent1"/>
            </a:effectRef>
            <a:fontRef idx="minor">
              <a:schemeClr val="tx1"/>
            </a:fontRef>
          </p:style>
        </p:cxnSp>
      </p:grpSp>
      <p:cxnSp>
        <p:nvCxnSpPr>
          <p:cNvPr id="68" name="Connecteur droit 36">
            <a:extLst>
              <a:ext uri="{FF2B5EF4-FFF2-40B4-BE49-F238E27FC236}">
                <a16:creationId xmlns:a16="http://schemas.microsoft.com/office/drawing/2014/main" xmlns="" id="{2A8C2B22-F58B-6F44-B10B-C5B55B662DF0}"/>
              </a:ext>
            </a:extLst>
          </p:cNvPr>
          <p:cNvCxnSpPr>
            <a:cxnSpLocks noChangeShapeType="1"/>
          </p:cNvCxnSpPr>
          <p:nvPr userDrawn="1"/>
        </p:nvCxnSpPr>
        <p:spPr bwMode="auto">
          <a:xfrm>
            <a:off x="993805" y="898525"/>
            <a:ext cx="222250" cy="211138"/>
          </a:xfrm>
          <a:prstGeom prst="line">
            <a:avLst/>
          </a:prstGeom>
          <a:noFill/>
          <a:ln w="6350">
            <a:solidFill>
              <a:srgbClr val="008000">
                <a:alpha val="10196"/>
              </a:srgb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69" name="Grouper 27">
            <a:extLst>
              <a:ext uri="{FF2B5EF4-FFF2-40B4-BE49-F238E27FC236}">
                <a16:creationId xmlns:a16="http://schemas.microsoft.com/office/drawing/2014/main" xmlns="" id="{0DA4B6AF-36BB-E842-AF30-D9C8C5A99188}"/>
              </a:ext>
            </a:extLst>
          </p:cNvPr>
          <p:cNvGrpSpPr>
            <a:grpSpLocks/>
          </p:cNvGrpSpPr>
          <p:nvPr userDrawn="1"/>
        </p:nvGrpSpPr>
        <p:grpSpPr bwMode="auto">
          <a:xfrm flipV="1">
            <a:off x="1216055" y="635000"/>
            <a:ext cx="10873276" cy="476250"/>
            <a:chOff x="1270000" y="1238778"/>
            <a:chExt cx="7874000" cy="475722"/>
          </a:xfrm>
        </p:grpSpPr>
        <p:cxnSp>
          <p:nvCxnSpPr>
            <p:cNvPr id="70" name="Connecteur droit 28">
              <a:extLst>
                <a:ext uri="{FF2B5EF4-FFF2-40B4-BE49-F238E27FC236}">
                  <a16:creationId xmlns:a16="http://schemas.microsoft.com/office/drawing/2014/main" xmlns="" id="{BA9F0C27-8A0F-474A-A1FD-2400929EB7D1}"/>
                </a:ext>
              </a:extLst>
            </p:cNvPr>
            <p:cNvCxnSpPr/>
            <p:nvPr/>
          </p:nvCxnSpPr>
          <p:spPr>
            <a:xfrm>
              <a:off x="1270000" y="1238778"/>
              <a:ext cx="7874000" cy="1585"/>
            </a:xfrm>
            <a:prstGeom prst="line">
              <a:avLst/>
            </a:prstGeom>
            <a:ln w="6350">
              <a:solidFill>
                <a:srgbClr val="008000">
                  <a:alpha val="10000"/>
                </a:srgbClr>
              </a:solidFill>
            </a:ln>
            <a:effectLst/>
          </p:spPr>
          <p:style>
            <a:lnRef idx="2">
              <a:schemeClr val="accent1"/>
            </a:lnRef>
            <a:fillRef idx="0">
              <a:schemeClr val="accent1"/>
            </a:fillRef>
            <a:effectRef idx="1">
              <a:schemeClr val="accent1"/>
            </a:effectRef>
            <a:fontRef idx="minor">
              <a:schemeClr val="tx1"/>
            </a:fontRef>
          </p:style>
        </p:cxnSp>
        <p:cxnSp>
          <p:nvCxnSpPr>
            <p:cNvPr id="71" name="Connecteur droit 29">
              <a:extLst>
                <a:ext uri="{FF2B5EF4-FFF2-40B4-BE49-F238E27FC236}">
                  <a16:creationId xmlns:a16="http://schemas.microsoft.com/office/drawing/2014/main" xmlns="" id="{7B45AC62-4339-E845-9CAD-EC41F00BEAB4}"/>
                </a:ext>
              </a:extLst>
            </p:cNvPr>
            <p:cNvCxnSpPr/>
            <p:nvPr/>
          </p:nvCxnSpPr>
          <p:spPr>
            <a:xfrm>
              <a:off x="1271577" y="1238778"/>
              <a:ext cx="7872423" cy="475722"/>
            </a:xfrm>
            <a:prstGeom prst="line">
              <a:avLst/>
            </a:prstGeom>
            <a:ln w="6350">
              <a:solidFill>
                <a:srgbClr val="008000">
                  <a:alpha val="10000"/>
                </a:srgb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117761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xmlns="" id="{65F2A043-C959-BC46-8696-3C29580BC871}"/>
              </a:ext>
            </a:extLst>
          </p:cNvPr>
          <p:cNvSpPr>
            <a:spLocks noGrp="1"/>
          </p:cNvSpPr>
          <p:nvPr>
            <p:ph type="title"/>
          </p:nvPr>
        </p:nvSpPr>
        <p:spPr>
          <a:xfrm>
            <a:off x="609600" y="560832"/>
            <a:ext cx="10972801" cy="329184"/>
          </a:xfrm>
          <a:prstGeom prst="rect">
            <a:avLst/>
          </a:prstGeom>
        </p:spPr>
        <p:txBody>
          <a:bodyPr vert="horz" lIns="0" tIns="45720" rIns="91440" bIns="45720" rtlCol="0" anchor="ctr">
            <a:noAutofit/>
          </a:bodyPr>
          <a:lstStyle/>
          <a:p>
            <a:r>
              <a:rPr lang="en-US"/>
              <a:t>Click to edit Master title style</a:t>
            </a:r>
            <a:endParaRPr lang="en-US" dirty="0"/>
          </a:p>
        </p:txBody>
      </p:sp>
      <p:pic>
        <p:nvPicPr>
          <p:cNvPr id="9" name="Picture 8">
            <a:extLs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15952" y="1086576"/>
            <a:ext cx="10985500" cy="316051"/>
          </a:xfrm>
          <a:prstGeom prst="rect">
            <a:avLst/>
          </a:prstGeom>
        </p:spPr>
      </p:pic>
      <p:sp>
        <p:nvSpPr>
          <p:cNvPr id="3" name="Text Placeholder 2"/>
          <p:cNvSpPr>
            <a:spLocks noGrp="1"/>
          </p:cNvSpPr>
          <p:nvPr>
            <p:ph type="body" idx="1"/>
          </p:nvPr>
        </p:nvSpPr>
        <p:spPr>
          <a:xfrm>
            <a:off x="609600" y="1600202"/>
            <a:ext cx="10972801" cy="452596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xmlns="" id="{F441ECCA-ABA6-FB49-AA5C-1037C1B7553B}"/>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11125" algn="l"/>
              </a:tabLst>
              <a:defRPr sz="800" b="1">
                <a:solidFill>
                  <a:schemeClr val="tx1"/>
                </a:solidFill>
              </a:defRPr>
            </a:lvl1pPr>
          </a:lstStyle>
          <a:p>
            <a:pPr defTabSz="609493"/>
            <a:r>
              <a:rPr lang="en-US" smtClean="0">
                <a:solidFill>
                  <a:srgbClr val="000000"/>
                </a:solidFill>
              </a:rPr>
              <a:t>____________</a:t>
            </a:r>
          </a:p>
          <a:p>
            <a:pPr defTabSz="609493"/>
            <a:r>
              <a:rPr lang="en-US" smtClean="0">
                <a:solidFill>
                  <a:srgbClr val="000000"/>
                </a:solidFill>
              </a:rPr>
              <a:t>	*	First reference</a:t>
            </a:r>
          </a:p>
          <a:p>
            <a:pPr defTabSz="609493"/>
            <a:r>
              <a:rPr lang="en-US" smtClean="0">
                <a:solidFill>
                  <a:srgbClr val="000000"/>
                </a:solidFill>
              </a:rPr>
              <a:t>	**	Second reference</a:t>
            </a:r>
          </a:p>
          <a:p>
            <a:pPr defTabSz="609493"/>
            <a:r>
              <a:rPr lang="en-US" baseline="30000" smtClean="0">
                <a:solidFill>
                  <a:srgbClr val="000000"/>
                </a:solidFill>
                <a:cs typeface="Arial"/>
              </a:rPr>
              <a:t>	†	</a:t>
            </a:r>
            <a:r>
              <a:rPr lang="en-US" smtClean="0">
                <a:solidFill>
                  <a:srgbClr val="000000"/>
                </a:solidFill>
                <a:cs typeface="Arial"/>
              </a:rPr>
              <a:t>Third reference</a:t>
            </a:r>
          </a:p>
          <a:p>
            <a:pPr defTabSz="609493"/>
            <a:r>
              <a:rPr lang="en-US" baseline="30000" smtClean="0">
                <a:solidFill>
                  <a:srgbClr val="000000"/>
                </a:solidFill>
                <a:cs typeface="Arial"/>
              </a:rPr>
              <a:t>	‡</a:t>
            </a:r>
            <a:r>
              <a:rPr lang="en-US" smtClean="0">
                <a:solidFill>
                  <a:srgbClr val="000000"/>
                </a:solidFill>
                <a:cs typeface="Arial"/>
              </a:rPr>
              <a:t>	Fourth reference</a:t>
            </a:r>
            <a:endParaRPr lang="en-US" dirty="0">
              <a:solidFill>
                <a:srgbClr val="000000"/>
              </a:solidFill>
            </a:endParaRPr>
          </a:p>
        </p:txBody>
      </p:sp>
      <p:sp>
        <p:nvSpPr>
          <p:cNvPr id="14" name="Rectangle 13">
            <a:extLst>
              <a:ext uri="{FF2B5EF4-FFF2-40B4-BE49-F238E27FC236}">
                <a16:creationId xmlns:a16="http://schemas.microsoft.com/office/drawing/2014/main" xmlns="" id="{246C4A17-D208-3349-B4C6-513612B7BF0D}"/>
              </a:ext>
              <a:ext uri="{C183D7F6-B498-43B3-948B-1728B52AA6E4}">
                <adec:decorative xmlns:adec="http://schemas.microsoft.com/office/drawing/2017/decorative" xmlns="" val="1"/>
              </a:ext>
            </a:extLst>
          </p:cNvPr>
          <p:cNvSpPr/>
          <p:nvPr userDrawn="1"/>
        </p:nvSpPr>
        <p:spPr>
          <a:xfrm>
            <a:off x="-1" y="6419088"/>
            <a:ext cx="12192000" cy="438912"/>
          </a:xfrm>
          <a:prstGeom prst="rect">
            <a:avLst/>
          </a:prstGeom>
          <a:gradFill>
            <a:gsLst>
              <a:gs pos="11000">
                <a:schemeClr val="bg1"/>
              </a:gs>
              <a:gs pos="99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endParaRPr lang="en-US" sz="3199" dirty="0">
              <a:solidFill>
                <a:srgbClr val="FFFFFF"/>
              </a:solidFill>
            </a:endParaRPr>
          </a:p>
        </p:txBody>
      </p:sp>
      <p:pic>
        <p:nvPicPr>
          <p:cNvPr id="15" name="Picture 14">
            <a:extLst>
              <a:ext uri="{FF2B5EF4-FFF2-40B4-BE49-F238E27FC236}">
                <a16:creationId xmlns:a16="http://schemas.microsoft.com/office/drawing/2014/main" xmlns="" id="{DBE81C1B-AC5E-EA47-B78B-D81C90C75BEC}"/>
              </a:ext>
              <a:ext uri="{C183D7F6-B498-43B3-948B-1728B52AA6E4}">
                <adec:decorative xmlns:adec="http://schemas.microsoft.com/office/drawing/2017/decorative" xmlns=""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8966" y="6535929"/>
            <a:ext cx="1456602" cy="296509"/>
          </a:xfrm>
          <a:prstGeom prst="rect">
            <a:avLst/>
          </a:prstGeom>
        </p:spPr>
      </p:pic>
      <p:sp>
        <p:nvSpPr>
          <p:cNvPr id="11" name="Slide Number Placeholder 5"/>
          <p:cNvSpPr txBox="1">
            <a:spLocks/>
          </p:cNvSpPr>
          <p:nvPr userDrawn="1"/>
        </p:nvSpPr>
        <p:spPr>
          <a:xfrm>
            <a:off x="9652000" y="6391275"/>
            <a:ext cx="2540000" cy="457200"/>
          </a:xfrm>
          <a:prstGeom prst="rect">
            <a:avLst/>
          </a:prstGeom>
        </p:spPr>
        <p:txBody>
          <a:bodyPr anchor="b"/>
          <a:lstStyle>
            <a:defPPr>
              <a:defRPr lang="en-US"/>
            </a:defPPr>
            <a:lvl1pPr marL="0" algn="r" defTabSz="457200" rtl="0" eaLnBrk="1" latinLnBrk="0" hangingPunct="1">
              <a:defRPr sz="800" b="1" kern="1200">
                <a:solidFill>
                  <a:schemeClr val="tx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AA0CC95-8D22-4307-B251-54A7F8C2A0FA}" type="slidenum">
              <a:rPr lang="en-US" sz="1066" smtClean="0">
                <a:solidFill>
                  <a:srgbClr val="FFFFFF"/>
                </a:solidFill>
              </a:rPr>
              <a:pPr/>
              <a:t>‹#›</a:t>
            </a:fld>
            <a:endParaRPr lang="en-US" sz="1066" dirty="0">
              <a:solidFill>
                <a:srgbClr val="FFFFFF"/>
              </a:solidFill>
            </a:endParaRPr>
          </a:p>
        </p:txBody>
      </p:sp>
    </p:spTree>
    <p:extLst>
      <p:ext uri="{BB962C8B-B14F-4D97-AF65-F5344CB8AC3E}">
        <p14:creationId xmlns:p14="http://schemas.microsoft.com/office/powerpoint/2010/main" val="246444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hf sldNum="0" hdr="0" dt="0"/>
  <p:txStyles>
    <p:titleStyle>
      <a:lvl1pPr algn="l" defTabSz="609448" rtl="0" eaLnBrk="1" latinLnBrk="0" hangingPunct="1">
        <a:spcBef>
          <a:spcPct val="0"/>
        </a:spcBef>
        <a:buNone/>
        <a:defRPr sz="2200" b="1" kern="1200">
          <a:solidFill>
            <a:schemeClr val="tx2"/>
          </a:solidFill>
          <a:latin typeface="+mj-lt"/>
          <a:ea typeface="+mj-ea"/>
          <a:cs typeface="+mj-cs"/>
        </a:defRPr>
      </a:lvl1pPr>
    </p:titleStyle>
    <p:bodyStyle>
      <a:lvl1pPr marL="302608" indent="-302608" algn="l" defTabSz="609448" rtl="0" eaLnBrk="1" latinLnBrk="0" hangingPunct="1">
        <a:spcBef>
          <a:spcPts val="1200"/>
        </a:spcBef>
        <a:buFont typeface="Lucida Grande"/>
        <a:buChar char="•"/>
        <a:defRPr sz="1600" b="1" kern="1200">
          <a:solidFill>
            <a:schemeClr val="tx1"/>
          </a:solidFill>
          <a:latin typeface="+mn-lt"/>
          <a:ea typeface="+mn-ea"/>
          <a:cs typeface="+mn-cs"/>
        </a:defRPr>
      </a:lvl1pPr>
      <a:lvl2pPr marL="759694" indent="-300492" algn="l" defTabSz="609448" rtl="0" eaLnBrk="1" latinLnBrk="0" hangingPunct="1">
        <a:lnSpc>
          <a:spcPct val="100000"/>
        </a:lnSpc>
        <a:spcBef>
          <a:spcPts val="533"/>
        </a:spcBef>
        <a:buFont typeface="Arial"/>
        <a:buChar char="－"/>
        <a:defRPr sz="1600" b="1" kern="1200">
          <a:solidFill>
            <a:schemeClr val="tx1"/>
          </a:solidFill>
          <a:latin typeface="+mn-lt"/>
          <a:ea typeface="+mn-ea"/>
          <a:cs typeface="+mn-cs"/>
        </a:defRPr>
      </a:lvl2pPr>
      <a:lvl3pPr marL="1218895" indent="-300492" algn="l" defTabSz="609448" rtl="0" eaLnBrk="1" latinLnBrk="0" hangingPunct="1">
        <a:spcBef>
          <a:spcPts val="267"/>
        </a:spcBef>
        <a:buFont typeface="Lucida Grande"/>
        <a:buChar char="-"/>
        <a:defRPr sz="1600" b="1" kern="1200">
          <a:solidFill>
            <a:schemeClr val="tx1"/>
          </a:solidFill>
          <a:latin typeface="+mn-lt"/>
          <a:ea typeface="+mn-ea"/>
          <a:cs typeface="+mn-cs"/>
        </a:defRPr>
      </a:lvl3pPr>
      <a:lvl4pPr marL="1678098"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4pPr>
      <a:lvl5pPr marL="2137299"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5" orient="horz" pos="784">
          <p15:clr>
            <a:srgbClr val="F26B43"/>
          </p15:clr>
        </p15:guide>
        <p15:guide id="6" orient="horz" pos="1008">
          <p15:clr>
            <a:srgbClr val="F26B43"/>
          </p15:clr>
        </p15:guide>
        <p15:guide id="7" orient="horz" pos="4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pic>
        <p:nvPicPr>
          <p:cNvPr id="48" name="Picture 1" descr="ATAP_footer_orange_reversed_.png">
            <a:extLst>
              <a:ext uri="{FF2B5EF4-FFF2-40B4-BE49-F238E27FC236}">
                <a16:creationId xmlns:a16="http://schemas.microsoft.com/office/drawing/2014/main" xmlns="" id="{B25632D3-80F0-F14A-A261-FE9A67B8350E}"/>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905308" y="6388807"/>
            <a:ext cx="2628592" cy="392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descr="RGB_White-Seal_White-Mark_SC_Horizontal.png">
            <a:extLst>
              <a:ext uri="{FF2B5EF4-FFF2-40B4-BE49-F238E27FC236}">
                <a16:creationId xmlns:a16="http://schemas.microsoft.com/office/drawing/2014/main" xmlns="" id="{D0FC1251-9BFE-214D-9A96-658D94CF131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xmlns=""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defTabSz="457200"/>
            <a:fld id="{D260E43B-7F43-FA45-AAB7-E054FD6CC4E3}" type="slidenum">
              <a:rPr lang="en-US" smtClean="0">
                <a:solidFill>
                  <a:prstClr val="white"/>
                </a:solidFill>
              </a:rPr>
              <a:pPr defTabSz="457200"/>
              <a:t>‹#›</a:t>
            </a:fld>
            <a:endParaRPr lang="en-US" dirty="0">
              <a:solidFill>
                <a:prstClr val="white"/>
              </a:solidFill>
            </a:endParaRPr>
          </a:p>
        </p:txBody>
      </p:sp>
      <p:pic>
        <p:nvPicPr>
          <p:cNvPr id="6" name="Picture 5">
            <a:extLst>
              <a:ext uri="{FF2B5EF4-FFF2-40B4-BE49-F238E27FC236}">
                <a16:creationId xmlns:a16="http://schemas.microsoft.com/office/drawing/2014/main" xmlns="" id="{1A240704-CB09-4C45-B842-505336A7681B}"/>
              </a:ext>
            </a:extLst>
          </p:cNvPr>
          <p:cNvPicPr>
            <a:picLocks noChangeAspect="1"/>
          </p:cNvPicPr>
          <p:nvPr userDrawn="1"/>
        </p:nvPicPr>
        <p:blipFill>
          <a:blip r:embed="rId10"/>
          <a:stretch>
            <a:fillRect/>
          </a:stretch>
        </p:blipFill>
        <p:spPr>
          <a:xfrm>
            <a:off x="596557" y="6248400"/>
            <a:ext cx="775043" cy="584682"/>
          </a:xfrm>
          <a:prstGeom prst="rect">
            <a:avLst/>
          </a:prstGeom>
        </p:spPr>
      </p:pic>
    </p:spTree>
    <p:extLst>
      <p:ext uri="{BB962C8B-B14F-4D97-AF65-F5344CB8AC3E}">
        <p14:creationId xmlns:p14="http://schemas.microsoft.com/office/powerpoint/2010/main" val="70916638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608DC4-A087-DE26-8C03-85CE0C060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4BBF08D-4D88-B3E0-056E-B645EE9E0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E7E8CD-C63F-6B38-8849-48A1AE003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F11D3-03BB-4FF4-B531-E3BF2EF60203}" type="datetimeFigureOut">
              <a:rPr lang="en-US" smtClean="0">
                <a:solidFill>
                  <a:prstClr val="black">
                    <a:tint val="75000"/>
                  </a:prstClr>
                </a:solidFill>
              </a: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02D12C2-3090-6D01-5FF9-B0BA982DDB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F4588B4-8DF8-4E54-425E-C477BD0F50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3B29A-5453-49A0-8E38-939AD3D946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5119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63150F-D79D-E114-8B44-4027FF789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2FC89A9-67CB-6BF5-6A70-4F9780127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A6B720-CAC5-1883-ADBE-22499BEDF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CD058B-4E67-41E0-A42A-C8543C06DE5B}" type="datetimeFigureOut">
              <a:rPr lang="en-US" smtClean="0">
                <a:solidFill>
                  <a:prstClr val="black">
                    <a:tint val="75000"/>
                  </a:prstClr>
                </a:solidFill>
              </a:rPr>
              <a:pPr>
                <a:defRPr/>
              </a:pPr>
              <a:t>11/11/22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285E8A-3C38-3E0A-2636-DA3D4D93D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351EA0-A4FB-BC40-5595-C6BC7D847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3EFB2C-3159-4F58-8C6E-80C5985AED36}" type="slidenum">
              <a:rPr lang="en-US" smtClean="0">
                <a:solidFill>
                  <a:prstClr val="black">
                    <a:tint val="75000"/>
                  </a:prstClr>
                </a:solidFill>
              </a:rPr>
              <a:pPr>
                <a:defRPr/>
              </a:pPr>
              <a:t>‹#›</a:t>
            </a:fld>
            <a:endParaRPr lang="en-US">
              <a:solidFill>
                <a:prstClr val="black">
                  <a:tint val="75000"/>
                </a:prstClr>
              </a:solidFill>
            </a:endParaRPr>
          </a:p>
        </p:txBody>
      </p:sp>
      <p:sp>
        <p:nvSpPr>
          <p:cNvPr id="7" name="Rectangle 6"/>
          <p:cNvSpPr/>
          <p:nvPr userDrawn="1"/>
        </p:nvSpPr>
        <p:spPr>
          <a:xfrm>
            <a:off x="0" y="0"/>
            <a:ext cx="12192000" cy="6858000"/>
          </a:xfrm>
          <a:prstGeom prst="rect">
            <a:avLst/>
          </a:prstGeom>
          <a:gradFill flip="none" rotWithShape="1">
            <a:gsLst>
              <a:gs pos="56000">
                <a:schemeClr val="accent1">
                  <a:lumMod val="5000"/>
                  <a:lumOff val="95000"/>
                </a:schemeClr>
              </a:gs>
              <a:gs pos="83000">
                <a:schemeClr val="accent1">
                  <a:lumMod val="45000"/>
                  <a:lumOff val="55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17269665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xmlns="" id="{65F2A043-C959-BC46-8696-3C29580BC871}"/>
              </a:ext>
            </a:extLst>
          </p:cNvPr>
          <p:cNvSpPr>
            <a:spLocks noGrp="1"/>
          </p:cNvSpPr>
          <p:nvPr>
            <p:ph type="title"/>
          </p:nvPr>
        </p:nvSpPr>
        <p:spPr>
          <a:xfrm>
            <a:off x="609600" y="560832"/>
            <a:ext cx="10972801" cy="329184"/>
          </a:xfrm>
          <a:prstGeom prst="rect">
            <a:avLst/>
          </a:prstGeom>
        </p:spPr>
        <p:txBody>
          <a:bodyPr vert="horz" lIns="0" tIns="45720" rIns="91440" bIns="45720" rtlCol="0" anchor="ctr">
            <a:noAutofit/>
          </a:bodyPr>
          <a:lstStyle/>
          <a:p>
            <a:r>
              <a:rPr lang="en-US"/>
              <a:t>Click to edit Master title style</a:t>
            </a:r>
            <a:endParaRPr lang="en-US" dirty="0"/>
          </a:p>
        </p:txBody>
      </p:sp>
      <p:pic>
        <p:nvPicPr>
          <p:cNvPr id="9" name="Picture 8">
            <a:extLst>
              <a:ext uri="{C183D7F6-B498-43B3-948B-1728B52AA6E4}">
                <adec:decorative xmlns:adec="http://schemas.microsoft.com/office/drawing/2017/decorative" xmlns="" val="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5952" y="1086576"/>
            <a:ext cx="10985500" cy="316051"/>
          </a:xfrm>
          <a:prstGeom prst="rect">
            <a:avLst/>
          </a:prstGeom>
        </p:spPr>
      </p:pic>
      <p:sp>
        <p:nvSpPr>
          <p:cNvPr id="3" name="Text Placeholder 2"/>
          <p:cNvSpPr>
            <a:spLocks noGrp="1"/>
          </p:cNvSpPr>
          <p:nvPr>
            <p:ph type="body" idx="1"/>
          </p:nvPr>
        </p:nvSpPr>
        <p:spPr>
          <a:xfrm>
            <a:off x="609600" y="1600202"/>
            <a:ext cx="10972801" cy="452596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xmlns="" id="{F441ECCA-ABA6-FB49-AA5C-1037C1B7553B}"/>
              </a:ext>
            </a:extLst>
          </p:cNvPr>
          <p:cNvSpPr>
            <a:spLocks noGrp="1"/>
          </p:cNvSpPr>
          <p:nvPr>
            <p:ph type="ftr" sz="quarter" idx="3"/>
          </p:nvPr>
        </p:nvSpPr>
        <p:spPr>
          <a:xfrm>
            <a:off x="8106889" y="6011187"/>
            <a:ext cx="3475512" cy="366183"/>
          </a:xfrm>
          <a:prstGeom prst="rect">
            <a:avLst/>
          </a:prstGeom>
          <a:ln w="3175" cmpd="sng">
            <a:noFill/>
            <a:prstDash val="solid"/>
          </a:ln>
        </p:spPr>
        <p:txBody>
          <a:bodyPr vert="horz" lIns="0" tIns="0" rIns="0" bIns="0" rtlCol="0" anchor="b" anchorCtr="0"/>
          <a:lstStyle>
            <a:lvl1pPr marL="0" indent="0" algn="l">
              <a:tabLst>
                <a:tab pos="74613" algn="r"/>
                <a:tab pos="111125" algn="l"/>
              </a:tabLst>
              <a:defRPr sz="800" b="1">
                <a:solidFill>
                  <a:schemeClr val="tx1"/>
                </a:solidFill>
              </a:defRPr>
            </a:lvl1pPr>
          </a:lstStyle>
          <a:p>
            <a:r>
              <a:rPr lang="en-US" dirty="0">
                <a:solidFill>
                  <a:srgbClr val="000000"/>
                </a:solidFill>
              </a:rPr>
              <a:t>____________</a:t>
            </a:r>
          </a:p>
          <a:p>
            <a:r>
              <a:rPr lang="en-US" dirty="0">
                <a:solidFill>
                  <a:srgbClr val="000000"/>
                </a:solidFill>
              </a:rPr>
              <a:t>	*	First reference</a:t>
            </a:r>
          </a:p>
          <a:p>
            <a:r>
              <a:rPr lang="en-US" dirty="0">
                <a:solidFill>
                  <a:srgbClr val="000000"/>
                </a:solidFill>
              </a:rPr>
              <a:t>	**	Second reference</a:t>
            </a:r>
          </a:p>
          <a:p>
            <a:r>
              <a:rPr lang="en-US" baseline="30000" dirty="0">
                <a:solidFill>
                  <a:srgbClr val="000000"/>
                </a:solidFill>
                <a:cs typeface="Arial"/>
              </a:rPr>
              <a:t>	†	</a:t>
            </a:r>
            <a:r>
              <a:rPr lang="en-US" dirty="0">
                <a:solidFill>
                  <a:srgbClr val="000000"/>
                </a:solidFill>
                <a:cs typeface="Arial"/>
              </a:rPr>
              <a:t>Third reference</a:t>
            </a:r>
          </a:p>
          <a:p>
            <a:r>
              <a:rPr lang="en-US" baseline="30000" dirty="0">
                <a:solidFill>
                  <a:srgbClr val="000000"/>
                </a:solidFill>
                <a:cs typeface="Arial"/>
              </a:rPr>
              <a:t>	‡</a:t>
            </a:r>
            <a:r>
              <a:rPr lang="en-US" dirty="0">
                <a:solidFill>
                  <a:srgbClr val="000000"/>
                </a:solidFill>
                <a:cs typeface="Arial"/>
              </a:rPr>
              <a:t>	Fourth reference</a:t>
            </a:r>
            <a:endParaRPr lang="en-US" dirty="0">
              <a:solidFill>
                <a:srgbClr val="000000"/>
              </a:solidFill>
            </a:endParaRPr>
          </a:p>
        </p:txBody>
      </p:sp>
      <p:sp>
        <p:nvSpPr>
          <p:cNvPr id="14" name="Rectangle 13">
            <a:extLst>
              <a:ext uri="{FF2B5EF4-FFF2-40B4-BE49-F238E27FC236}">
                <a16:creationId xmlns:a16="http://schemas.microsoft.com/office/drawing/2014/main" xmlns="" id="{246C4A17-D208-3349-B4C6-513612B7BF0D}"/>
              </a:ext>
              <a:ext uri="{C183D7F6-B498-43B3-948B-1728B52AA6E4}">
                <adec:decorative xmlns:adec="http://schemas.microsoft.com/office/drawing/2017/decorative" xmlns="" val="1"/>
              </a:ext>
            </a:extLst>
          </p:cNvPr>
          <p:cNvSpPr/>
          <p:nvPr userDrawn="1"/>
        </p:nvSpPr>
        <p:spPr>
          <a:xfrm>
            <a:off x="-1" y="6419088"/>
            <a:ext cx="12192000" cy="438912"/>
          </a:xfrm>
          <a:prstGeom prst="rect">
            <a:avLst/>
          </a:prstGeom>
          <a:gradFill>
            <a:gsLst>
              <a:gs pos="11000">
                <a:schemeClr val="bg1"/>
              </a:gs>
              <a:gs pos="99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dirty="0">
              <a:solidFill>
                <a:srgbClr val="FFFFFF"/>
              </a:solidFill>
            </a:endParaRPr>
          </a:p>
        </p:txBody>
      </p:sp>
      <p:pic>
        <p:nvPicPr>
          <p:cNvPr id="15" name="Picture 14">
            <a:extLst>
              <a:ext uri="{FF2B5EF4-FFF2-40B4-BE49-F238E27FC236}">
                <a16:creationId xmlns:a16="http://schemas.microsoft.com/office/drawing/2014/main" xmlns="" id="{DBE81C1B-AC5E-EA47-B78B-D81C90C75BEC}"/>
              </a:ext>
              <a:ext uri="{C183D7F6-B498-43B3-948B-1728B52AA6E4}">
                <adec:decorative xmlns:adec="http://schemas.microsoft.com/office/drawing/2017/decorative" xmlns="" val="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8966" y="6535929"/>
            <a:ext cx="1456602" cy="296509"/>
          </a:xfrm>
          <a:prstGeom prst="rect">
            <a:avLst/>
          </a:prstGeom>
        </p:spPr>
      </p:pic>
      <p:sp>
        <p:nvSpPr>
          <p:cNvPr id="11" name="Slide Number Placeholder 5"/>
          <p:cNvSpPr txBox="1">
            <a:spLocks/>
          </p:cNvSpPr>
          <p:nvPr userDrawn="1"/>
        </p:nvSpPr>
        <p:spPr>
          <a:xfrm>
            <a:off x="9652000" y="6391275"/>
            <a:ext cx="2540000" cy="457200"/>
          </a:xfrm>
          <a:prstGeom prst="rect">
            <a:avLst/>
          </a:prstGeom>
        </p:spPr>
        <p:txBody>
          <a:bodyPr anchor="b"/>
          <a:lstStyle>
            <a:defPPr>
              <a:defRPr lang="en-US"/>
            </a:defPPr>
            <a:lvl1pPr marL="0" algn="r" defTabSz="457200" rtl="0" eaLnBrk="1" latinLnBrk="0" hangingPunct="1">
              <a:defRPr sz="800" b="1" kern="1200">
                <a:solidFill>
                  <a:schemeClr val="tx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AA0CC95-8D22-4307-B251-54A7F8C2A0FA}" type="slidenum">
              <a:rPr lang="en-US" sz="1066" smtClean="0">
                <a:solidFill>
                  <a:srgbClr val="FFFFFF"/>
                </a:solidFill>
              </a:rPr>
              <a:pPr/>
              <a:t>‹#›</a:t>
            </a:fld>
            <a:endParaRPr lang="en-US" sz="1066" dirty="0">
              <a:solidFill>
                <a:srgbClr val="FFFFFF"/>
              </a:solidFill>
            </a:endParaRPr>
          </a:p>
        </p:txBody>
      </p:sp>
    </p:spTree>
    <p:extLst>
      <p:ext uri="{BB962C8B-B14F-4D97-AF65-F5344CB8AC3E}">
        <p14:creationId xmlns:p14="http://schemas.microsoft.com/office/powerpoint/2010/main" val="60475079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dt="0"/>
  <p:txStyles>
    <p:titleStyle>
      <a:lvl1pPr algn="l" defTabSz="609448" rtl="0" eaLnBrk="1" latinLnBrk="0" hangingPunct="1">
        <a:spcBef>
          <a:spcPct val="0"/>
        </a:spcBef>
        <a:buNone/>
        <a:defRPr sz="2200" b="1" kern="1200">
          <a:solidFill>
            <a:schemeClr val="tx2"/>
          </a:solidFill>
          <a:latin typeface="+mj-lt"/>
          <a:ea typeface="+mj-ea"/>
          <a:cs typeface="+mj-cs"/>
        </a:defRPr>
      </a:lvl1pPr>
    </p:titleStyle>
    <p:bodyStyle>
      <a:lvl1pPr marL="302608" indent="-302608" algn="l" defTabSz="609448" rtl="0" eaLnBrk="1" latinLnBrk="0" hangingPunct="1">
        <a:spcBef>
          <a:spcPts val="1200"/>
        </a:spcBef>
        <a:buFont typeface="Lucida Grande"/>
        <a:buChar char="•"/>
        <a:defRPr sz="1600" b="1" kern="1200">
          <a:solidFill>
            <a:schemeClr val="tx1"/>
          </a:solidFill>
          <a:latin typeface="+mn-lt"/>
          <a:ea typeface="+mn-ea"/>
          <a:cs typeface="+mn-cs"/>
        </a:defRPr>
      </a:lvl1pPr>
      <a:lvl2pPr marL="759694" indent="-300492" algn="l" defTabSz="609448" rtl="0" eaLnBrk="1" latinLnBrk="0" hangingPunct="1">
        <a:lnSpc>
          <a:spcPct val="100000"/>
        </a:lnSpc>
        <a:spcBef>
          <a:spcPts val="533"/>
        </a:spcBef>
        <a:buFont typeface="Arial"/>
        <a:buChar char="－"/>
        <a:defRPr sz="1600" b="1" kern="1200">
          <a:solidFill>
            <a:schemeClr val="tx1"/>
          </a:solidFill>
          <a:latin typeface="+mn-lt"/>
          <a:ea typeface="+mn-ea"/>
          <a:cs typeface="+mn-cs"/>
        </a:defRPr>
      </a:lvl2pPr>
      <a:lvl3pPr marL="1218895" indent="-300492" algn="l" defTabSz="609448" rtl="0" eaLnBrk="1" latinLnBrk="0" hangingPunct="1">
        <a:spcBef>
          <a:spcPts val="267"/>
        </a:spcBef>
        <a:buFont typeface="Lucida Grande"/>
        <a:buChar char="-"/>
        <a:defRPr sz="1600" b="1" kern="1200">
          <a:solidFill>
            <a:schemeClr val="tx1"/>
          </a:solidFill>
          <a:latin typeface="+mn-lt"/>
          <a:ea typeface="+mn-ea"/>
          <a:cs typeface="+mn-cs"/>
        </a:defRPr>
      </a:lvl3pPr>
      <a:lvl4pPr marL="1678098"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4pPr>
      <a:lvl5pPr marL="2137299"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5" orient="horz" pos="784">
          <p15:clr>
            <a:srgbClr val="F26B43"/>
          </p15:clr>
        </p15:guide>
        <p15:guide id="6" orient="horz" pos="1008">
          <p15:clr>
            <a:srgbClr val="F26B43"/>
          </p15:clr>
        </p15:guide>
        <p15:guide id="7" orient="horz"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34.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tiff"/><Relationship Id="rId13" Type="http://schemas.openxmlformats.org/officeDocument/2006/relationships/image" Target="../media/image54.jpeg"/><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emf"/></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cid:image002.png@01D68AB8.E2D78900" TargetMode="External"/><Relationship Id="rId5" Type="http://schemas.openxmlformats.org/officeDocument/2006/relationships/image" Target="../media/image56.emf"/><Relationship Id="rId1" Type="http://schemas.openxmlformats.org/officeDocument/2006/relationships/slideLayout" Target="../slideLayouts/slideLayout65.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7.png"/><Relationship Id="rId3"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tags" Target="../tags/tag1.xml"/><Relationship Id="rId2"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emf"/><Relationship Id="rId7" Type="http://schemas.openxmlformats.org/officeDocument/2006/relationships/image" Target="../media/image69.emf"/><Relationship Id="rId8" Type="http://schemas.openxmlformats.org/officeDocument/2006/relationships/image" Target="../media/image70.emf"/><Relationship Id="rId9" Type="http://schemas.openxmlformats.org/officeDocument/2006/relationships/image" Target="../media/image71.emf"/><Relationship Id="rId1" Type="http://schemas.openxmlformats.org/officeDocument/2006/relationships/slideLayout" Target="../slideLayouts/slideLayout1.xml"/><Relationship Id="rId2" Type="http://schemas.openxmlformats.org/officeDocument/2006/relationships/image" Target="../media/image6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610.png"/><Relationship Id="rId9" Type="http://schemas.openxmlformats.org/officeDocument/2006/relationships/image" Target="../media/image71.png"/><Relationship Id="rId1" Type="http://schemas.openxmlformats.org/officeDocument/2006/relationships/tags" Target="../tags/tag2.xml"/><Relationship Id="rId2"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76.png"/><Relationship Id="rId3"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10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5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4.png"/><Relationship Id="rId3"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637" y="3617492"/>
            <a:ext cx="11654725" cy="3600986"/>
          </a:xfrm>
          <a:prstGeom prst="rect">
            <a:avLst/>
          </a:prstGeom>
          <a:noFill/>
        </p:spPr>
        <p:txBody>
          <a:bodyPr wrap="square" rtlCol="0">
            <a:spAutoFit/>
          </a:bodyPr>
          <a:lstStyle/>
          <a:p>
            <a:pPr algn="ctr"/>
            <a:r>
              <a:rPr lang="en-US" sz="2400" dirty="0" smtClean="0">
                <a:latin typeface="Palatino Linotype" charset="0"/>
                <a:ea typeface="Palatino Linotype" charset="0"/>
                <a:cs typeface="Palatino Linotype" charset="0"/>
              </a:rPr>
              <a:t>34 submissions, 22 talks, 12 posters</a:t>
            </a:r>
          </a:p>
          <a:p>
            <a:pPr algn="ctr"/>
            <a:endParaRPr lang="en-US" sz="2400" dirty="0">
              <a:latin typeface="Palatino Linotype" charset="0"/>
              <a:ea typeface="Palatino Linotype" charset="0"/>
              <a:cs typeface="Palatino Linotype" charset="0"/>
            </a:endParaRPr>
          </a:p>
          <a:p>
            <a:pPr algn="ctr"/>
            <a:r>
              <a:rPr lang="en-US" sz="2400" dirty="0" smtClean="0">
                <a:latin typeface="Palatino Linotype" charset="0"/>
                <a:ea typeface="Palatino Linotype" charset="0"/>
                <a:cs typeface="Palatino Linotype" charset="0"/>
              </a:rPr>
              <a:t>4 joint sessions with WG 2, WG 4, WG 5, WG 8</a:t>
            </a:r>
          </a:p>
          <a:p>
            <a:pPr algn="ctr"/>
            <a:endParaRPr lang="en-US" sz="2400" dirty="0">
              <a:latin typeface="Palatino Linotype" charset="0"/>
              <a:ea typeface="Palatino Linotype" charset="0"/>
              <a:cs typeface="Palatino Linotype" charset="0"/>
            </a:endParaRPr>
          </a:p>
          <a:p>
            <a:r>
              <a:rPr lang="en-US" sz="2400" dirty="0" smtClean="0">
                <a:latin typeface="Palatino Linotype" charset="0"/>
                <a:ea typeface="Palatino Linotype" charset="0"/>
                <a:cs typeface="Palatino Linotype" charset="0"/>
              </a:rPr>
              <a:t>Plenary speakers: </a:t>
            </a:r>
          </a:p>
          <a:p>
            <a:r>
              <a:rPr lang="en-US" sz="2400" dirty="0" smtClean="0">
                <a:latin typeface="Palatino Linotype" charset="0"/>
                <a:ea typeface="Palatino Linotype" charset="0"/>
                <a:cs typeface="Palatino Linotype" charset="0"/>
              </a:rPr>
              <a:t>Angelo </a:t>
            </a:r>
            <a:r>
              <a:rPr lang="en-US" sz="2400" dirty="0" err="1" smtClean="0">
                <a:latin typeface="Palatino Linotype" charset="0"/>
                <a:ea typeface="Palatino Linotype" charset="0"/>
                <a:cs typeface="Palatino Linotype" charset="0"/>
              </a:rPr>
              <a:t>Biagioni</a:t>
            </a:r>
            <a:r>
              <a:rPr lang="en-US" sz="2400" dirty="0" smtClean="0">
                <a:latin typeface="Palatino Linotype" charset="0"/>
                <a:ea typeface="Palatino Linotype" charset="0"/>
                <a:cs typeface="Palatino Linotype" charset="0"/>
              </a:rPr>
              <a:t> –  “</a:t>
            </a:r>
            <a:r>
              <a:rPr lang="en-US" sz="2400" dirty="0">
                <a:latin typeface="Palatino Linotype" charset="0"/>
                <a:ea typeface="Palatino Linotype" charset="0"/>
                <a:cs typeface="Palatino Linotype" charset="0"/>
              </a:rPr>
              <a:t>First SASE and Seeded FEL Lasing Based on a </a:t>
            </a:r>
            <a:r>
              <a:rPr lang="en-US" sz="2400" dirty="0" smtClean="0">
                <a:latin typeface="Palatino Linotype" charset="0"/>
                <a:ea typeface="Palatino Linotype" charset="0"/>
                <a:cs typeface="Palatino Linotype" charset="0"/>
              </a:rPr>
              <a:t>Beam-driven Wakefield Accelerator”</a:t>
            </a:r>
            <a:endParaRPr lang="en-US" sz="2400" dirty="0">
              <a:latin typeface="Palatino Linotype" charset="0"/>
              <a:ea typeface="Palatino Linotype" charset="0"/>
              <a:cs typeface="Palatino Linotype" charset="0"/>
            </a:endParaRPr>
          </a:p>
          <a:p>
            <a:r>
              <a:rPr lang="en-US" sz="2400" dirty="0" smtClean="0">
                <a:latin typeface="Palatino Linotype" charset="0"/>
                <a:ea typeface="Palatino Linotype" charset="0"/>
                <a:cs typeface="Palatino Linotype" charset="0"/>
              </a:rPr>
              <a:t>Agostino </a:t>
            </a:r>
            <a:r>
              <a:rPr lang="en-US" sz="2400" dirty="0" err="1" smtClean="0">
                <a:latin typeface="Palatino Linotype" charset="0"/>
                <a:ea typeface="Palatino Linotype" charset="0"/>
                <a:cs typeface="Palatino Linotype" charset="0"/>
              </a:rPr>
              <a:t>Marinelli</a:t>
            </a:r>
            <a:r>
              <a:rPr lang="en-US" sz="2400" dirty="0" smtClean="0">
                <a:latin typeface="Palatino Linotype" charset="0"/>
                <a:ea typeface="Palatino Linotype" charset="0"/>
                <a:cs typeface="Palatino Linotype" charset="0"/>
              </a:rPr>
              <a:t> –  “Plasma-based </a:t>
            </a:r>
            <a:r>
              <a:rPr lang="en-US" sz="2400" dirty="0" err="1">
                <a:latin typeface="Palatino Linotype" charset="0"/>
                <a:ea typeface="Palatino Linotype" charset="0"/>
                <a:cs typeface="Palatino Linotype" charset="0"/>
              </a:rPr>
              <a:t>Attosecond</a:t>
            </a:r>
            <a:r>
              <a:rPr lang="en-US" sz="2400" dirty="0">
                <a:latin typeface="Palatino Linotype" charset="0"/>
                <a:ea typeface="Palatino Linotype" charset="0"/>
                <a:cs typeface="Palatino Linotype" charset="0"/>
              </a:rPr>
              <a:t> X-ray </a:t>
            </a:r>
            <a:r>
              <a:rPr lang="en-US" sz="2400" dirty="0" smtClean="0">
                <a:latin typeface="Palatino Linotype" charset="0"/>
                <a:ea typeface="Palatino Linotype" charset="0"/>
                <a:cs typeface="Palatino Linotype" charset="0"/>
              </a:rPr>
              <a:t>Pulses”</a:t>
            </a:r>
          </a:p>
          <a:p>
            <a:pPr algn="ctr"/>
            <a:endParaRPr lang="en-US" dirty="0">
              <a:latin typeface="Palatino Linotype" charset="0"/>
              <a:ea typeface="Palatino Linotype" charset="0"/>
              <a:cs typeface="Palatino Linotype" charset="0"/>
            </a:endParaRPr>
          </a:p>
          <a:p>
            <a:pPr algn="ctr"/>
            <a:endParaRPr lang="en-US" dirty="0">
              <a:latin typeface="Palatino Linotype" charset="0"/>
              <a:ea typeface="Palatino Linotype" charset="0"/>
              <a:cs typeface="Palatino Linotype" charset="0"/>
            </a:endParaRPr>
          </a:p>
        </p:txBody>
      </p:sp>
      <p:sp>
        <p:nvSpPr>
          <p:cNvPr id="2" name="TextBox 1"/>
          <p:cNvSpPr txBox="1"/>
          <p:nvPr/>
        </p:nvSpPr>
        <p:spPr>
          <a:xfrm>
            <a:off x="356286" y="704335"/>
            <a:ext cx="11479427" cy="1569660"/>
          </a:xfrm>
          <a:prstGeom prst="rect">
            <a:avLst/>
          </a:prstGeom>
          <a:noFill/>
        </p:spPr>
        <p:txBody>
          <a:bodyPr wrap="square" rtlCol="0">
            <a:spAutoFit/>
          </a:bodyPr>
          <a:lstStyle/>
          <a:p>
            <a:pPr algn="ctr"/>
            <a:r>
              <a:rPr lang="en-US" sz="3200" b="1" dirty="0" smtClean="0">
                <a:latin typeface="Century Gothic" charset="0"/>
                <a:ea typeface="Century Gothic" charset="0"/>
                <a:cs typeface="Century Gothic" charset="0"/>
              </a:rPr>
              <a:t>Working </a:t>
            </a:r>
            <a:r>
              <a:rPr lang="en-US" sz="3200" b="1" smtClean="0">
                <a:latin typeface="Century Gothic" charset="0"/>
                <a:ea typeface="Century Gothic" charset="0"/>
                <a:cs typeface="Century Gothic" charset="0"/>
              </a:rPr>
              <a:t>Group 7</a:t>
            </a:r>
          </a:p>
          <a:p>
            <a:pPr algn="ctr"/>
            <a:endParaRPr lang="en-US" sz="3200" b="1" dirty="0" smtClean="0">
              <a:latin typeface="Century Gothic" charset="0"/>
              <a:ea typeface="Century Gothic" charset="0"/>
              <a:cs typeface="Century Gothic" charset="0"/>
            </a:endParaRPr>
          </a:p>
          <a:p>
            <a:pPr algn="ctr"/>
            <a:r>
              <a:rPr lang="en-US" sz="3200" dirty="0" smtClean="0">
                <a:latin typeface="Century Gothic" charset="0"/>
                <a:ea typeface="Century Gothic" charset="0"/>
                <a:cs typeface="Century Gothic" charset="0"/>
              </a:rPr>
              <a:t>Radiation Generation and Advanced Concepts  </a:t>
            </a:r>
            <a:endParaRPr lang="en-US" sz="3200" dirty="0">
              <a:latin typeface="Century Gothic" charset="0"/>
              <a:ea typeface="Century Gothic" charset="0"/>
              <a:cs typeface="Century Gothic" charset="0"/>
            </a:endParaRPr>
          </a:p>
        </p:txBody>
      </p:sp>
      <p:sp>
        <p:nvSpPr>
          <p:cNvPr id="3" name="TextBox 2"/>
          <p:cNvSpPr txBox="1"/>
          <p:nvPr/>
        </p:nvSpPr>
        <p:spPr>
          <a:xfrm>
            <a:off x="2033798" y="2647089"/>
            <a:ext cx="8124404" cy="461665"/>
          </a:xfrm>
          <a:prstGeom prst="rect">
            <a:avLst/>
          </a:prstGeom>
          <a:noFill/>
        </p:spPr>
        <p:txBody>
          <a:bodyPr wrap="none" rtlCol="0">
            <a:spAutoFit/>
          </a:bodyPr>
          <a:lstStyle/>
          <a:p>
            <a:r>
              <a:rPr lang="en-US" sz="2400" dirty="0" smtClean="0">
                <a:latin typeface="Palatino Linotype" charset="0"/>
                <a:ea typeface="Palatino Linotype" charset="0"/>
                <a:cs typeface="Palatino Linotype" charset="0"/>
              </a:rPr>
              <a:t>John </a:t>
            </a:r>
            <a:r>
              <a:rPr lang="en-US" sz="2400" dirty="0" err="1" smtClean="0">
                <a:latin typeface="Palatino Linotype" charset="0"/>
                <a:ea typeface="Palatino Linotype" charset="0"/>
                <a:cs typeface="Palatino Linotype" charset="0"/>
              </a:rPr>
              <a:t>Palastro</a:t>
            </a:r>
            <a:r>
              <a:rPr lang="en-US" sz="2400" dirty="0" smtClean="0">
                <a:latin typeface="Palatino Linotype" charset="0"/>
                <a:ea typeface="Palatino Linotype" charset="0"/>
                <a:cs typeface="Palatino Linotype" charset="0"/>
              </a:rPr>
              <a:t> (Rochester) and Julia Mikhailova (Princeton)</a:t>
            </a:r>
            <a:endParaRPr lang="en-US" sz="2400" dirty="0">
              <a:latin typeface="Palatino Linotype" charset="0"/>
              <a:ea typeface="Palatino Linotype" charset="0"/>
              <a:cs typeface="Palatino Linotype" charset="0"/>
            </a:endParaRPr>
          </a:p>
        </p:txBody>
      </p:sp>
      <p:pic>
        <p:nvPicPr>
          <p:cNvPr id="6" name="Picture 5"/>
          <p:cNvPicPr>
            <a:picLocks noChangeAspect="1"/>
          </p:cNvPicPr>
          <p:nvPr/>
        </p:nvPicPr>
        <p:blipFill>
          <a:blip r:embed="rId2"/>
          <a:stretch>
            <a:fillRect/>
          </a:stretch>
        </p:blipFill>
        <p:spPr>
          <a:xfrm>
            <a:off x="0" y="0"/>
            <a:ext cx="2360038" cy="1236887"/>
          </a:xfrm>
          <a:prstGeom prst="rect">
            <a:avLst/>
          </a:prstGeom>
        </p:spPr>
      </p:pic>
    </p:spTree>
    <p:extLst>
      <p:ext uri="{BB962C8B-B14F-4D97-AF65-F5344CB8AC3E}">
        <p14:creationId xmlns:p14="http://schemas.microsoft.com/office/powerpoint/2010/main" val="1926201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440"/>
          </a:xfrm>
          <a:prstGeom prst="rect">
            <a:avLst/>
          </a:prstGeom>
        </p:spPr>
      </p:pic>
    </p:spTree>
    <p:extLst>
      <p:ext uri="{BB962C8B-B14F-4D97-AF65-F5344CB8AC3E}">
        <p14:creationId xmlns:p14="http://schemas.microsoft.com/office/powerpoint/2010/main" val="1801856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467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234DC17-BD9B-D748-B1CD-5E02B1E89928}"/>
              </a:ext>
            </a:extLst>
          </p:cNvPr>
          <p:cNvSpPr>
            <a:spLocks noGrp="1"/>
          </p:cNvSpPr>
          <p:nvPr>
            <p:ph type="sldNum" sz="quarter" idx="12"/>
          </p:nvPr>
        </p:nvSpPr>
        <p:spPr/>
        <p:txBody>
          <a:bodyPr/>
          <a:lstStyle/>
          <a:p>
            <a:pPr>
              <a:defRPr/>
            </a:pPr>
            <a:fld id="{F8A25D3D-418A-B741-B59C-4203B972FD7F}" type="slidenum">
              <a:rPr lang="fr-FR" altLang="fr-FR" smtClean="0"/>
              <a:pPr>
                <a:defRPr/>
              </a:pPr>
              <a:t>12</a:t>
            </a:fld>
            <a:endParaRPr lang="fr-FR" altLang="fr-FR"/>
          </a:p>
        </p:txBody>
      </p:sp>
      <p:sp>
        <p:nvSpPr>
          <p:cNvPr id="5" name="ZoneTexte 14">
            <a:extLst>
              <a:ext uri="{FF2B5EF4-FFF2-40B4-BE49-F238E27FC236}">
                <a16:creationId xmlns:a16="http://schemas.microsoft.com/office/drawing/2014/main" xmlns="" id="{790DEA28-07A6-AC4D-8EAA-12F0030CF3D2}"/>
              </a:ext>
            </a:extLst>
          </p:cNvPr>
          <p:cNvSpPr txBox="1"/>
          <p:nvPr/>
        </p:nvSpPr>
        <p:spPr>
          <a:xfrm>
            <a:off x="1207417" y="45993"/>
            <a:ext cx="10287914" cy="954107"/>
          </a:xfrm>
          <a:prstGeom prst="rect">
            <a:avLst/>
          </a:prstGeom>
          <a:solidFill>
            <a:srgbClr val="FFFFFF">
              <a:alpha val="72940"/>
            </a:srgbClr>
          </a:solidFill>
          <a:ln w="25400">
            <a:miter lim="400000"/>
          </a:ln>
          <a:extLst>
            <a:ext uri="{C572A759-6A51-4108-AA02-DFA0A04FC94B}">
              <ma14:wrappingTextBoxFlag xmlns:ma14="http://schemas.microsoft.com/office/mac/drawingml/2011/main" val="1"/>
            </a:ext>
          </a:extLst>
        </p:spPr>
        <p:txBody>
          <a:bodyPr wrap="square" tIns="45720" bIns="45720">
            <a:spAutoFit/>
          </a:bodyPr>
          <a:lstStyle>
            <a:lvl1pPr defTabSz="1219259">
              <a:defRPr sz="5600" b="1">
                <a:solidFill>
                  <a:srgbClr val="595959"/>
                </a:solidFill>
                <a:latin typeface="Times New Roman"/>
                <a:ea typeface="Times New Roman"/>
                <a:cs typeface="Times New Roman"/>
                <a:sym typeface="Times New Roman"/>
              </a:defRPr>
            </a:lvl1pPr>
          </a:lstStyle>
          <a:p>
            <a:pPr eaLnBrk="0" fontAlgn="base" hangingPunct="0">
              <a:spcBef>
                <a:spcPct val="0"/>
              </a:spcBef>
              <a:spcAft>
                <a:spcPct val="0"/>
              </a:spcAft>
            </a:pPr>
            <a:r>
              <a:rPr lang="en-US" sz="2800" dirty="0">
                <a:latin typeface="Century Gothic" panose="020B0502020202020204" pitchFamily="34" charset="0"/>
              </a:rPr>
              <a:t>FACET-II E-305: Beam filamentation and bright gamma-ray bursts – First results</a:t>
            </a:r>
            <a:endParaRPr sz="2800" dirty="0">
              <a:latin typeface="Century Gothic" panose="020B0502020202020204" pitchFamily="34" charset="0"/>
            </a:endParaRPr>
          </a:p>
        </p:txBody>
      </p:sp>
      <p:sp>
        <p:nvSpPr>
          <p:cNvPr id="6" name="Connecteur droit 28">
            <a:extLst>
              <a:ext uri="{FF2B5EF4-FFF2-40B4-BE49-F238E27FC236}">
                <a16:creationId xmlns:a16="http://schemas.microsoft.com/office/drawing/2014/main" xmlns="" id="{4EB8B2BB-5B39-CC45-8469-8A78EDB0CC9F}"/>
              </a:ext>
            </a:extLst>
          </p:cNvPr>
          <p:cNvSpPr/>
          <p:nvPr/>
        </p:nvSpPr>
        <p:spPr>
          <a:xfrm>
            <a:off x="985166" y="898525"/>
            <a:ext cx="222251" cy="211140"/>
          </a:xfrm>
          <a:prstGeom prst="line">
            <a:avLst/>
          </a:prstGeom>
          <a:ln w="12700">
            <a:solidFill>
              <a:srgbClr val="008000">
                <a:alpha val="10000"/>
              </a:srgbClr>
            </a:solidFill>
          </a:ln>
          <a:effectLst>
            <a:outerShdw blurRad="76200" dist="38100" dir="5400000" rotWithShape="0">
              <a:srgbClr val="000000">
                <a:alpha val="38000"/>
              </a:srgbClr>
            </a:outerShdw>
          </a:effectLst>
        </p:spPr>
        <p:txBody>
          <a:bodyPr tIns="45720" bIns="45720"/>
          <a:lstStyle/>
          <a:p>
            <a:pPr defTabSz="609630" eaLnBrk="0" fontAlgn="base" hangingPunct="0">
              <a:spcBef>
                <a:spcPct val="0"/>
              </a:spcBef>
              <a:spcAft>
                <a:spcPct val="0"/>
              </a:spcAft>
              <a:defRPr sz="3600">
                <a:latin typeface="Times New Roman"/>
                <a:ea typeface="Times New Roman"/>
                <a:cs typeface="Times New Roman"/>
                <a:sym typeface="Times New Roman"/>
              </a:defRPr>
            </a:pPr>
            <a:endParaRPr sz="3600">
              <a:solidFill>
                <a:prstClr val="black"/>
              </a:solidFill>
              <a:latin typeface="Times New Roman"/>
              <a:ea typeface="Times New Roman"/>
              <a:cs typeface="Times New Roman"/>
              <a:sym typeface="Times New Roman"/>
            </a:endParaRPr>
          </a:p>
        </p:txBody>
      </p:sp>
      <p:sp>
        <p:nvSpPr>
          <p:cNvPr id="7" name="Relativistic streaming instabilities are pervasive in astrophysics">
            <a:extLst>
              <a:ext uri="{FF2B5EF4-FFF2-40B4-BE49-F238E27FC236}">
                <a16:creationId xmlns:a16="http://schemas.microsoft.com/office/drawing/2014/main" xmlns="" id="{F1491F48-91A1-E049-AFC3-F71D6A76D672}"/>
              </a:ext>
            </a:extLst>
          </p:cNvPr>
          <p:cNvSpPr txBox="1"/>
          <p:nvPr/>
        </p:nvSpPr>
        <p:spPr>
          <a:xfrm>
            <a:off x="168775" y="1224165"/>
            <a:ext cx="9217215" cy="323165"/>
          </a:xfrm>
          <a:prstGeom prst="rect">
            <a:avLst/>
          </a:prstGeom>
          <a:ln w="25400">
            <a:miter lim="400000"/>
          </a:ln>
          <a:extLst>
            <a:ext uri="{C572A759-6A51-4108-AA02-DFA0A04FC94B}">
              <ma14:wrappingTextBoxFlag xmlns:ma14="http://schemas.microsoft.com/office/mac/drawingml/2011/main" val="1"/>
            </a:ext>
          </a:extLst>
        </p:spPr>
        <p:txBody>
          <a:bodyPr wrap="square" tIns="45720" bIns="45720">
            <a:spAutoFit/>
          </a:bodyPr>
          <a:lstStyle>
            <a:lvl1pPr defTabSz="1219259">
              <a:defRPr sz="4000" u="sng">
                <a:latin typeface="Times New Roman"/>
                <a:ea typeface="Times New Roman"/>
                <a:cs typeface="Times New Roman"/>
                <a:sym typeface="Times New Roman"/>
              </a:defRPr>
            </a:lvl1pPr>
          </a:lstStyle>
          <a:p>
            <a:pPr eaLnBrk="0" fontAlgn="base" hangingPunct="0">
              <a:spcBef>
                <a:spcPct val="0"/>
              </a:spcBef>
              <a:spcAft>
                <a:spcPct val="0"/>
              </a:spcAft>
            </a:pPr>
            <a:r>
              <a:rPr lang="en-US" sz="1500" u="none" dirty="0">
                <a:solidFill>
                  <a:prstClr val="black"/>
                </a:solidFill>
                <a:latin typeface="Century Gothic" panose="020B0502020202020204" pitchFamily="34" charset="0"/>
              </a:rPr>
              <a:t>Study of relativistic streaming instabilities with the FACET-II electron beam </a:t>
            </a:r>
            <a:endParaRPr sz="1500" u="none" dirty="0">
              <a:solidFill>
                <a:prstClr val="black"/>
              </a:solidFill>
              <a:latin typeface="Century Gothic" panose="020B0502020202020204" pitchFamily="34" charset="0"/>
            </a:endParaRPr>
          </a:p>
        </p:txBody>
      </p:sp>
      <p:pic>
        <p:nvPicPr>
          <p:cNvPr id="13" name="bunch-noaxis.png" descr="bunch-noaxis.png">
            <a:extLst>
              <a:ext uri="{FF2B5EF4-FFF2-40B4-BE49-F238E27FC236}">
                <a16:creationId xmlns:a16="http://schemas.microsoft.com/office/drawing/2014/main" xmlns="" id="{E222C592-F217-7240-8977-6CB23A5B3426}"/>
              </a:ext>
            </a:extLst>
          </p:cNvPr>
          <p:cNvPicPr>
            <a:picLocks noChangeAspect="1"/>
          </p:cNvPicPr>
          <p:nvPr/>
        </p:nvPicPr>
        <p:blipFill>
          <a:blip r:embed="rId3">
            <a:extLst/>
          </a:blip>
          <a:srcRect l="5185" t="12952" r="7053" b="31873"/>
          <a:stretch>
            <a:fillRect/>
          </a:stretch>
        </p:blipFill>
        <p:spPr>
          <a:xfrm>
            <a:off x="358738" y="1661830"/>
            <a:ext cx="3255878" cy="1030931"/>
          </a:xfrm>
          <a:prstGeom prst="rect">
            <a:avLst/>
          </a:prstGeom>
          <a:ln w="12700">
            <a:miter lim="400000"/>
          </a:ln>
        </p:spPr>
      </p:pic>
      <p:grpSp>
        <p:nvGrpSpPr>
          <p:cNvPr id="14" name="Group 13">
            <a:extLst>
              <a:ext uri="{FF2B5EF4-FFF2-40B4-BE49-F238E27FC236}">
                <a16:creationId xmlns:a16="http://schemas.microsoft.com/office/drawing/2014/main" xmlns="" id="{63542DE5-8AB3-374F-B82F-42F42ACBDFC4}"/>
              </a:ext>
            </a:extLst>
          </p:cNvPr>
          <p:cNvGrpSpPr/>
          <p:nvPr/>
        </p:nvGrpSpPr>
        <p:grpSpPr>
          <a:xfrm>
            <a:off x="7514492" y="1306786"/>
            <a:ext cx="4067908" cy="3033479"/>
            <a:chOff x="6043036" y="1515828"/>
            <a:chExt cx="5564871" cy="4149779"/>
          </a:xfrm>
        </p:grpSpPr>
        <p:pic>
          <p:nvPicPr>
            <p:cNvPr id="15" name="Picture 14">
              <a:extLst>
                <a:ext uri="{FF2B5EF4-FFF2-40B4-BE49-F238E27FC236}">
                  <a16:creationId xmlns:a16="http://schemas.microsoft.com/office/drawing/2014/main" xmlns="" id="{76B80581-87D4-AD4F-8283-9C883E432A1E}"/>
                </a:ext>
              </a:extLst>
            </p:cNvPr>
            <p:cNvPicPr>
              <a:picLocks noChangeAspect="1"/>
            </p:cNvPicPr>
            <p:nvPr/>
          </p:nvPicPr>
          <p:blipFill>
            <a:blip r:embed="rId4"/>
            <a:stretch>
              <a:fillRect/>
            </a:stretch>
          </p:blipFill>
          <p:spPr>
            <a:xfrm>
              <a:off x="6043036" y="1515828"/>
              <a:ext cx="5564871" cy="4149779"/>
            </a:xfrm>
            <a:prstGeom prst="rect">
              <a:avLst/>
            </a:prstGeom>
            <a:effectLst/>
          </p:spPr>
        </p:pic>
        <p:grpSp>
          <p:nvGrpSpPr>
            <p:cNvPr id="16" name="Group 15">
              <a:extLst>
                <a:ext uri="{FF2B5EF4-FFF2-40B4-BE49-F238E27FC236}">
                  <a16:creationId xmlns:a16="http://schemas.microsoft.com/office/drawing/2014/main" xmlns="" id="{8BDAAA9C-188C-EB41-9426-8C4D2894F0C1}"/>
                </a:ext>
              </a:extLst>
            </p:cNvPr>
            <p:cNvGrpSpPr/>
            <p:nvPr/>
          </p:nvGrpSpPr>
          <p:grpSpPr>
            <a:xfrm>
              <a:off x="6964848" y="1749146"/>
              <a:ext cx="4520141" cy="3077714"/>
              <a:chOff x="6964848" y="1749146"/>
              <a:chExt cx="4520141" cy="3077714"/>
            </a:xfrm>
          </p:grpSpPr>
          <p:sp>
            <p:nvSpPr>
              <p:cNvPr id="17" name="Rectangle 16">
                <a:extLst>
                  <a:ext uri="{FF2B5EF4-FFF2-40B4-BE49-F238E27FC236}">
                    <a16:creationId xmlns:a16="http://schemas.microsoft.com/office/drawing/2014/main" xmlns="" id="{2F098382-DFC4-BB49-9811-F9132538E198}"/>
                  </a:ext>
                </a:extLst>
              </p:cNvPr>
              <p:cNvSpPr/>
              <p:nvPr/>
            </p:nvSpPr>
            <p:spPr>
              <a:xfrm rot="2786597">
                <a:off x="9041681" y="2522851"/>
                <a:ext cx="305459" cy="1135352"/>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a:solidFill>
                    <a:prstClr val="white"/>
                  </a:solidFill>
                </a:endParaRPr>
              </a:p>
            </p:txBody>
          </p:sp>
          <p:grpSp>
            <p:nvGrpSpPr>
              <p:cNvPr id="18" name="Group 17">
                <a:extLst>
                  <a:ext uri="{FF2B5EF4-FFF2-40B4-BE49-F238E27FC236}">
                    <a16:creationId xmlns:a16="http://schemas.microsoft.com/office/drawing/2014/main" xmlns="" id="{44BD23C6-CB7F-C049-8741-02A065D70006}"/>
                  </a:ext>
                </a:extLst>
              </p:cNvPr>
              <p:cNvGrpSpPr/>
              <p:nvPr/>
            </p:nvGrpSpPr>
            <p:grpSpPr>
              <a:xfrm>
                <a:off x="6964848" y="1749146"/>
                <a:ext cx="4520141" cy="3077714"/>
                <a:chOff x="6964848" y="1749146"/>
                <a:chExt cx="4520141" cy="3077714"/>
              </a:xfrm>
            </p:grpSpPr>
            <p:sp>
              <p:nvSpPr>
                <p:cNvPr id="19" name="Rectangle 18">
                  <a:extLst>
                    <a:ext uri="{FF2B5EF4-FFF2-40B4-BE49-F238E27FC236}">
                      <a16:creationId xmlns:a16="http://schemas.microsoft.com/office/drawing/2014/main" xmlns="" id="{C4D8E85E-5E88-D740-9E47-1CBC32EC3012}"/>
                    </a:ext>
                  </a:extLst>
                </p:cNvPr>
                <p:cNvSpPr/>
                <p:nvPr/>
              </p:nvSpPr>
              <p:spPr>
                <a:xfrm>
                  <a:off x="8886174" y="3864472"/>
                  <a:ext cx="1168820" cy="292205"/>
                </a:xfrm>
                <a:prstGeom prst="rect">
                  <a:avLst/>
                </a:prstGeom>
                <a:solidFill>
                  <a:schemeClr val="bg1">
                    <a:alpha val="80000"/>
                  </a:schemeClr>
                </a:solid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1000" dirty="0">
                      <a:solidFill>
                        <a:prstClr val="black"/>
                      </a:solidFill>
                    </a:rPr>
                    <a:t>Gas jet</a:t>
                  </a:r>
                </a:p>
              </p:txBody>
            </p:sp>
            <p:sp>
              <p:nvSpPr>
                <p:cNvPr id="20" name="Rectangle 19">
                  <a:extLst>
                    <a:ext uri="{FF2B5EF4-FFF2-40B4-BE49-F238E27FC236}">
                      <a16:creationId xmlns:a16="http://schemas.microsoft.com/office/drawing/2014/main" xmlns="" id="{37F097A2-5B0D-D74C-A2FE-2C5B9DD5B455}"/>
                    </a:ext>
                  </a:extLst>
                </p:cNvPr>
                <p:cNvSpPr/>
                <p:nvPr/>
              </p:nvSpPr>
              <p:spPr>
                <a:xfrm>
                  <a:off x="6964848" y="4080407"/>
                  <a:ext cx="1399168" cy="280851"/>
                </a:xfrm>
                <a:prstGeom prst="rect">
                  <a:avLst/>
                </a:prstGeom>
                <a:solidFill>
                  <a:schemeClr val="bg1">
                    <a:alpha val="80000"/>
                  </a:schemeClr>
                </a:solid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1000" dirty="0" err="1">
                      <a:solidFill>
                        <a:prstClr val="black"/>
                      </a:solidFill>
                    </a:rPr>
                    <a:t>shadowgraphy</a:t>
                  </a:r>
                  <a:endParaRPr lang="en-US" sz="1000" dirty="0">
                    <a:solidFill>
                      <a:prstClr val="black"/>
                    </a:solidFill>
                  </a:endParaRPr>
                </a:p>
              </p:txBody>
            </p:sp>
            <p:sp>
              <p:nvSpPr>
                <p:cNvPr id="21" name="Rectangle 20">
                  <a:extLst>
                    <a:ext uri="{FF2B5EF4-FFF2-40B4-BE49-F238E27FC236}">
                      <a16:creationId xmlns:a16="http://schemas.microsoft.com/office/drawing/2014/main" xmlns="" id="{BE56D466-D2FB-8C40-9CEA-B5A4896ADB0E}"/>
                    </a:ext>
                  </a:extLst>
                </p:cNvPr>
                <p:cNvSpPr/>
                <p:nvPr/>
              </p:nvSpPr>
              <p:spPr>
                <a:xfrm>
                  <a:off x="9470584" y="1749146"/>
                  <a:ext cx="968769" cy="242192"/>
                </a:xfrm>
                <a:prstGeom prst="rect">
                  <a:avLst/>
                </a:prstGeom>
                <a:solidFill>
                  <a:schemeClr val="bg1">
                    <a:alpha val="80000"/>
                  </a:schemeClr>
                </a:solid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1000" dirty="0">
                      <a:solidFill>
                        <a:prstClr val="black"/>
                      </a:solidFill>
                    </a:rPr>
                    <a:t>Top view</a:t>
                  </a:r>
                </a:p>
              </p:txBody>
            </p:sp>
            <p:sp>
              <p:nvSpPr>
                <p:cNvPr id="22" name="Rectangle 21">
                  <a:extLst>
                    <a:ext uri="{FF2B5EF4-FFF2-40B4-BE49-F238E27FC236}">
                      <a16:creationId xmlns:a16="http://schemas.microsoft.com/office/drawing/2014/main" xmlns="" id="{5C62F9A0-2CF9-1542-8714-00EBB10F32F1}"/>
                    </a:ext>
                  </a:extLst>
                </p:cNvPr>
                <p:cNvSpPr/>
                <p:nvPr/>
              </p:nvSpPr>
              <p:spPr>
                <a:xfrm>
                  <a:off x="7743744" y="1760312"/>
                  <a:ext cx="1148131" cy="287033"/>
                </a:xfrm>
                <a:prstGeom prst="rect">
                  <a:avLst/>
                </a:prstGeom>
                <a:solidFill>
                  <a:schemeClr val="bg1">
                    <a:alpha val="80000"/>
                  </a:schemeClr>
                </a:solid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1000" dirty="0">
                      <a:solidFill>
                        <a:prstClr val="black"/>
                      </a:solidFill>
                    </a:rPr>
                    <a:t>Solid targets</a:t>
                  </a:r>
                </a:p>
              </p:txBody>
            </p:sp>
            <p:cxnSp>
              <p:nvCxnSpPr>
                <p:cNvPr id="23" name="Straight Arrow Connector 22">
                  <a:extLst>
                    <a:ext uri="{FF2B5EF4-FFF2-40B4-BE49-F238E27FC236}">
                      <a16:creationId xmlns:a16="http://schemas.microsoft.com/office/drawing/2014/main" xmlns="" id="{ED2440F7-0F3E-8A49-AF9D-5C1978C55AF5}"/>
                    </a:ext>
                  </a:extLst>
                </p:cNvPr>
                <p:cNvCxnSpPr>
                  <a:cxnSpLocks/>
                </p:cNvCxnSpPr>
                <p:nvPr/>
              </p:nvCxnSpPr>
              <p:spPr>
                <a:xfrm flipH="1" flipV="1">
                  <a:off x="8015955" y="2683379"/>
                  <a:ext cx="3085034" cy="176898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4" name="Triangle 23">
                  <a:extLst>
                    <a:ext uri="{FF2B5EF4-FFF2-40B4-BE49-F238E27FC236}">
                      <a16:creationId xmlns:a16="http://schemas.microsoft.com/office/drawing/2014/main" xmlns="" id="{79935390-3F6D-9549-A522-20470E1EF0C0}"/>
                    </a:ext>
                  </a:extLst>
                </p:cNvPr>
                <p:cNvSpPr/>
                <p:nvPr/>
              </p:nvSpPr>
              <p:spPr>
                <a:xfrm rot="17930001">
                  <a:off x="9923890" y="2672449"/>
                  <a:ext cx="304093" cy="2341636"/>
                </a:xfrm>
                <a:prstGeom prst="triangle">
                  <a:avLst/>
                </a:pr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a:solidFill>
                      <a:prstClr val="white"/>
                    </a:solidFill>
                  </a:endParaRPr>
                </a:p>
              </p:txBody>
            </p:sp>
            <p:sp>
              <p:nvSpPr>
                <p:cNvPr id="25" name="Rectangle 24">
                  <a:extLst>
                    <a:ext uri="{FF2B5EF4-FFF2-40B4-BE49-F238E27FC236}">
                      <a16:creationId xmlns:a16="http://schemas.microsoft.com/office/drawing/2014/main" xmlns="" id="{56EA63CA-9D83-D34B-A52A-D704D23DD2B0}"/>
                    </a:ext>
                  </a:extLst>
                </p:cNvPr>
                <p:cNvSpPr/>
                <p:nvPr/>
              </p:nvSpPr>
              <p:spPr>
                <a:xfrm>
                  <a:off x="10546973" y="3592379"/>
                  <a:ext cx="938016" cy="292205"/>
                </a:xfrm>
                <a:prstGeom prst="rect">
                  <a:avLst/>
                </a:prstGeom>
                <a:solidFill>
                  <a:schemeClr val="bg1">
                    <a:alpha val="80000"/>
                  </a:schemeClr>
                </a:solid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1000" dirty="0">
                      <a:solidFill>
                        <a:srgbClr val="00B050"/>
                      </a:solidFill>
                    </a:rPr>
                    <a:t>e-beam</a:t>
                  </a:r>
                </a:p>
              </p:txBody>
            </p:sp>
            <p:sp>
              <p:nvSpPr>
                <p:cNvPr id="26" name="Rectangle 25">
                  <a:extLst>
                    <a:ext uri="{FF2B5EF4-FFF2-40B4-BE49-F238E27FC236}">
                      <a16:creationId xmlns:a16="http://schemas.microsoft.com/office/drawing/2014/main" xmlns="" id="{9E96B7D4-9908-A449-8119-8BEC11A56B35}"/>
                    </a:ext>
                  </a:extLst>
                </p:cNvPr>
                <p:cNvSpPr/>
                <p:nvPr/>
              </p:nvSpPr>
              <p:spPr>
                <a:xfrm>
                  <a:off x="10199770" y="4534655"/>
                  <a:ext cx="1271357" cy="292205"/>
                </a:xfrm>
                <a:prstGeom prst="rect">
                  <a:avLst/>
                </a:prstGeom>
                <a:solidFill>
                  <a:schemeClr val="bg1">
                    <a:alpha val="80000"/>
                  </a:schemeClr>
                </a:solid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sz="1000" dirty="0">
                      <a:solidFill>
                        <a:srgbClr val="C00000"/>
                      </a:solidFill>
                    </a:rPr>
                    <a:t>Ionizing laser</a:t>
                  </a:r>
                </a:p>
              </p:txBody>
            </p:sp>
          </p:grpSp>
        </p:grpSp>
      </p:grpSp>
      <p:pic>
        <p:nvPicPr>
          <p:cNvPr id="27" name="Picture 26">
            <a:extLst>
              <a:ext uri="{FF2B5EF4-FFF2-40B4-BE49-F238E27FC236}">
                <a16:creationId xmlns:a16="http://schemas.microsoft.com/office/drawing/2014/main" xmlns="" id="{E8FAC62E-21C5-664F-9942-937B8FB0C263}"/>
              </a:ext>
            </a:extLst>
          </p:cNvPr>
          <p:cNvPicPr>
            <a:picLocks noChangeAspect="1"/>
          </p:cNvPicPr>
          <p:nvPr/>
        </p:nvPicPr>
        <p:blipFill>
          <a:blip r:embed="rId5"/>
          <a:stretch>
            <a:fillRect/>
          </a:stretch>
        </p:blipFill>
        <p:spPr>
          <a:xfrm>
            <a:off x="4065217" y="1878904"/>
            <a:ext cx="3402017" cy="1358337"/>
          </a:xfrm>
          <a:prstGeom prst="rect">
            <a:avLst/>
          </a:prstGeom>
        </p:spPr>
      </p:pic>
      <p:grpSp>
        <p:nvGrpSpPr>
          <p:cNvPr id="2" name="Group 1">
            <a:extLst>
              <a:ext uri="{FF2B5EF4-FFF2-40B4-BE49-F238E27FC236}">
                <a16:creationId xmlns:a16="http://schemas.microsoft.com/office/drawing/2014/main" xmlns="" id="{7DC22AE2-DEDD-234B-A629-0B20620B6806}"/>
              </a:ext>
            </a:extLst>
          </p:cNvPr>
          <p:cNvGrpSpPr/>
          <p:nvPr/>
        </p:nvGrpSpPr>
        <p:grpSpPr>
          <a:xfrm>
            <a:off x="4507244" y="3521317"/>
            <a:ext cx="2517962" cy="1983515"/>
            <a:chOff x="3660467" y="3348507"/>
            <a:chExt cx="2517962" cy="1983515"/>
          </a:xfrm>
        </p:grpSpPr>
        <p:pic>
          <p:nvPicPr>
            <p:cNvPr id="30" name="Picture 29">
              <a:extLst>
                <a:ext uri="{FF2B5EF4-FFF2-40B4-BE49-F238E27FC236}">
                  <a16:creationId xmlns:a16="http://schemas.microsoft.com/office/drawing/2014/main" xmlns="" id="{107A26CB-7490-B642-8511-F61B8998C3D4}"/>
                </a:ext>
              </a:extLst>
            </p:cNvPr>
            <p:cNvPicPr>
              <a:picLocks noChangeAspect="1"/>
            </p:cNvPicPr>
            <p:nvPr/>
          </p:nvPicPr>
          <p:blipFill>
            <a:blip r:embed="rId6"/>
            <a:stretch>
              <a:fillRect/>
            </a:stretch>
          </p:blipFill>
          <p:spPr>
            <a:xfrm>
              <a:off x="3660467" y="3348507"/>
              <a:ext cx="2517962" cy="1983515"/>
            </a:xfrm>
            <a:prstGeom prst="rect">
              <a:avLst/>
            </a:prstGeom>
          </p:spPr>
        </p:pic>
        <p:cxnSp>
          <p:nvCxnSpPr>
            <p:cNvPr id="31" name="Straight Connector 30">
              <a:extLst>
                <a:ext uri="{FF2B5EF4-FFF2-40B4-BE49-F238E27FC236}">
                  <a16:creationId xmlns:a16="http://schemas.microsoft.com/office/drawing/2014/main" xmlns="" id="{36E44AD5-40D5-5A48-B907-9EA181903033}"/>
                </a:ext>
              </a:extLst>
            </p:cNvPr>
            <p:cNvCxnSpPr>
              <a:cxnSpLocks/>
            </p:cNvCxnSpPr>
            <p:nvPr/>
          </p:nvCxnSpPr>
          <p:spPr>
            <a:xfrm>
              <a:off x="5059247" y="4061722"/>
              <a:ext cx="0" cy="663058"/>
            </a:xfrm>
            <a:prstGeom prst="line">
              <a:avLst/>
            </a:prstGeom>
            <a:ln>
              <a:solidFill>
                <a:schemeClr val="tx1"/>
              </a:solidFill>
              <a:prstDash val="dash"/>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xmlns="" id="{29902E8C-E8DC-A24F-AFD4-BE84F83186C1}"/>
                </a:ext>
              </a:extLst>
            </p:cNvPr>
            <p:cNvSpPr/>
            <p:nvPr/>
          </p:nvSpPr>
          <p:spPr>
            <a:xfrm>
              <a:off x="4548042" y="3620666"/>
              <a:ext cx="1095173" cy="369332"/>
            </a:xfrm>
            <a:prstGeom prst="rect">
              <a:avLst/>
            </a:prstGeom>
          </p:spPr>
          <p:txBody>
            <a:bodyPr wrap="none">
              <a:spAutoFit/>
            </a:bodyPr>
            <a:lstStyle/>
            <a:p>
              <a:pPr algn="ctr" defTabSz="457200" eaLnBrk="0" fontAlgn="base" hangingPunct="0">
                <a:spcBef>
                  <a:spcPct val="0"/>
                </a:spcBef>
                <a:spcAft>
                  <a:spcPct val="0"/>
                </a:spcAft>
              </a:pPr>
              <a:r>
                <a:rPr lang="en-US" dirty="0">
                  <a:solidFill>
                    <a:prstClr val="black"/>
                  </a:solidFill>
                  <a:latin typeface="Arial" panose="020B0604020202020204" pitchFamily="34" charset="0"/>
                  <a:ea typeface="ＭＳ Ｐゴシック" panose="020B0600070205080204" pitchFamily="34" charset="-128"/>
                </a:rPr>
                <a:t>Ion. front</a:t>
              </a:r>
            </a:p>
          </p:txBody>
        </p:sp>
      </p:grpSp>
      <p:pic>
        <p:nvPicPr>
          <p:cNvPr id="33" name="Picture 32">
            <a:extLst>
              <a:ext uri="{FF2B5EF4-FFF2-40B4-BE49-F238E27FC236}">
                <a16:creationId xmlns:a16="http://schemas.microsoft.com/office/drawing/2014/main" xmlns="" id="{1A4AB434-01BF-B340-940A-E729C1ECA806}"/>
              </a:ext>
            </a:extLst>
          </p:cNvPr>
          <p:cNvPicPr>
            <a:picLocks noChangeAspect="1"/>
          </p:cNvPicPr>
          <p:nvPr/>
        </p:nvPicPr>
        <p:blipFill>
          <a:blip r:embed="rId7"/>
          <a:stretch>
            <a:fillRect/>
          </a:stretch>
        </p:blipFill>
        <p:spPr>
          <a:xfrm>
            <a:off x="358738" y="2831429"/>
            <a:ext cx="3117700" cy="2568391"/>
          </a:xfrm>
          <a:prstGeom prst="rect">
            <a:avLst/>
          </a:prstGeom>
        </p:spPr>
      </p:pic>
      <p:sp>
        <p:nvSpPr>
          <p:cNvPr id="28" name="Relativistic streaming instabilities are pervasive in astrophysics">
            <a:extLst>
              <a:ext uri="{FF2B5EF4-FFF2-40B4-BE49-F238E27FC236}">
                <a16:creationId xmlns:a16="http://schemas.microsoft.com/office/drawing/2014/main" xmlns="" id="{86B509CE-6CB9-E84A-9644-82ED1ED2CCE4}"/>
              </a:ext>
            </a:extLst>
          </p:cNvPr>
          <p:cNvSpPr txBox="1"/>
          <p:nvPr/>
        </p:nvSpPr>
        <p:spPr>
          <a:xfrm>
            <a:off x="4149097" y="1621598"/>
            <a:ext cx="3119211" cy="323165"/>
          </a:xfrm>
          <a:prstGeom prst="rect">
            <a:avLst/>
          </a:prstGeom>
          <a:ln w="25400">
            <a:miter lim="400000"/>
          </a:ln>
          <a:extLst>
            <a:ext uri="{C572A759-6A51-4108-AA02-DFA0A04FC94B}">
              <ma14:wrappingTextBoxFlag xmlns:ma14="http://schemas.microsoft.com/office/mac/drawingml/2011/main" val="1"/>
            </a:ext>
          </a:extLst>
        </p:spPr>
        <p:txBody>
          <a:bodyPr wrap="square" tIns="45720" bIns="45720">
            <a:spAutoFit/>
          </a:bodyPr>
          <a:lstStyle>
            <a:lvl1pPr defTabSz="1219259">
              <a:defRPr sz="4000" u="sng">
                <a:latin typeface="Times New Roman"/>
                <a:ea typeface="Times New Roman"/>
                <a:cs typeface="Times New Roman"/>
                <a:sym typeface="Times New Roman"/>
              </a:defRPr>
            </a:lvl1pPr>
          </a:lstStyle>
          <a:p>
            <a:pPr eaLnBrk="0" fontAlgn="base" hangingPunct="0">
              <a:spcBef>
                <a:spcPct val="0"/>
              </a:spcBef>
              <a:spcAft>
                <a:spcPct val="0"/>
              </a:spcAft>
            </a:pPr>
            <a:r>
              <a:rPr lang="en-US" sz="1500" u="none" dirty="0">
                <a:solidFill>
                  <a:prstClr val="black"/>
                </a:solidFill>
                <a:latin typeface="Century Gothic" panose="020B0502020202020204" pitchFamily="34" charset="0"/>
              </a:rPr>
              <a:t>Alignment and </a:t>
            </a:r>
            <a:r>
              <a:rPr lang="en-US" sz="1500" u="none" dirty="0" err="1">
                <a:solidFill>
                  <a:prstClr val="black"/>
                </a:solidFill>
                <a:latin typeface="Century Gothic" panose="020B0502020202020204" pitchFamily="34" charset="0"/>
              </a:rPr>
              <a:t>synchronisation</a:t>
            </a:r>
            <a:endParaRPr sz="1500" u="none" dirty="0">
              <a:solidFill>
                <a:prstClr val="black"/>
              </a:solidFill>
              <a:latin typeface="Century Gothic" panose="020B0502020202020204" pitchFamily="34" charset="0"/>
            </a:endParaRPr>
          </a:p>
        </p:txBody>
      </p:sp>
      <p:sp>
        <p:nvSpPr>
          <p:cNvPr id="29" name="Relativistic streaming instabilities are pervasive in astrophysics">
            <a:extLst>
              <a:ext uri="{FF2B5EF4-FFF2-40B4-BE49-F238E27FC236}">
                <a16:creationId xmlns:a16="http://schemas.microsoft.com/office/drawing/2014/main" xmlns="" id="{E30CBD30-44A0-4A4E-AA39-D547BC8FE9DE}"/>
              </a:ext>
            </a:extLst>
          </p:cNvPr>
          <p:cNvSpPr txBox="1"/>
          <p:nvPr/>
        </p:nvSpPr>
        <p:spPr>
          <a:xfrm>
            <a:off x="785583" y="3023640"/>
            <a:ext cx="1847194" cy="461665"/>
          </a:xfrm>
          <a:prstGeom prst="rect">
            <a:avLst/>
          </a:prstGeom>
          <a:ln w="25400">
            <a:miter lim="400000"/>
          </a:ln>
          <a:extLst>
            <a:ext uri="{C572A759-6A51-4108-AA02-DFA0A04FC94B}">
              <ma14:wrappingTextBoxFlag xmlns:ma14="http://schemas.microsoft.com/office/mac/drawingml/2011/main" val="1"/>
            </a:ext>
          </a:extLst>
        </p:spPr>
        <p:txBody>
          <a:bodyPr wrap="square" tIns="45720" bIns="45720">
            <a:spAutoFit/>
          </a:bodyPr>
          <a:lstStyle>
            <a:lvl1pPr defTabSz="1219259">
              <a:defRPr sz="4000" u="sng">
                <a:latin typeface="Times New Roman"/>
                <a:ea typeface="Times New Roman"/>
                <a:cs typeface="Times New Roman"/>
                <a:sym typeface="Times New Roman"/>
              </a:defRPr>
            </a:lvl1pPr>
          </a:lstStyle>
          <a:p>
            <a:pPr eaLnBrk="0" fontAlgn="base" hangingPunct="0">
              <a:spcBef>
                <a:spcPct val="0"/>
              </a:spcBef>
              <a:spcAft>
                <a:spcPct val="0"/>
              </a:spcAft>
            </a:pPr>
            <a:r>
              <a:rPr lang="en-US" sz="1200" u="none" dirty="0">
                <a:solidFill>
                  <a:prstClr val="black"/>
                </a:solidFill>
                <a:latin typeface="Century Gothic" panose="020B0502020202020204" pitchFamily="34" charset="0"/>
              </a:rPr>
              <a:t>High resolution imaging spectrometer</a:t>
            </a:r>
            <a:endParaRPr sz="1200" u="none" dirty="0">
              <a:solidFill>
                <a:prstClr val="black"/>
              </a:solidFill>
              <a:latin typeface="Century Gothic" panose="020B0502020202020204" pitchFamily="34" charset="0"/>
            </a:endParaRPr>
          </a:p>
        </p:txBody>
      </p:sp>
      <p:pic>
        <p:nvPicPr>
          <p:cNvPr id="34" name="Picture 33">
            <a:extLst>
              <a:ext uri="{FF2B5EF4-FFF2-40B4-BE49-F238E27FC236}">
                <a16:creationId xmlns:a16="http://schemas.microsoft.com/office/drawing/2014/main" xmlns="" id="{5FA1C650-30D5-8940-91B5-8A6C7B705B6F}"/>
              </a:ext>
            </a:extLst>
          </p:cNvPr>
          <p:cNvPicPr>
            <a:picLocks noChangeAspect="1"/>
          </p:cNvPicPr>
          <p:nvPr/>
        </p:nvPicPr>
        <p:blipFill>
          <a:blip r:embed="rId8"/>
          <a:stretch>
            <a:fillRect/>
          </a:stretch>
        </p:blipFill>
        <p:spPr>
          <a:xfrm>
            <a:off x="8003727" y="4470772"/>
            <a:ext cx="2665866" cy="1858096"/>
          </a:xfrm>
          <a:prstGeom prst="rect">
            <a:avLst/>
          </a:prstGeom>
        </p:spPr>
      </p:pic>
      <p:sp>
        <p:nvSpPr>
          <p:cNvPr id="35" name="Relativistic streaming instabilities are pervasive in astrophysics">
            <a:extLst>
              <a:ext uri="{FF2B5EF4-FFF2-40B4-BE49-F238E27FC236}">
                <a16:creationId xmlns:a16="http://schemas.microsoft.com/office/drawing/2014/main" xmlns="" id="{BE4D6369-A288-1747-964F-7AA916B36564}"/>
              </a:ext>
            </a:extLst>
          </p:cNvPr>
          <p:cNvSpPr txBox="1"/>
          <p:nvPr/>
        </p:nvSpPr>
        <p:spPr>
          <a:xfrm>
            <a:off x="8386638" y="4571458"/>
            <a:ext cx="1943726" cy="461665"/>
          </a:xfrm>
          <a:prstGeom prst="rect">
            <a:avLst/>
          </a:prstGeom>
          <a:ln w="25400">
            <a:miter lim="400000"/>
          </a:ln>
          <a:extLst>
            <a:ext uri="{C572A759-6A51-4108-AA02-DFA0A04FC94B}">
              <ma14:wrappingTextBoxFlag xmlns:ma14="http://schemas.microsoft.com/office/mac/drawingml/2011/main" val="1"/>
            </a:ext>
          </a:extLst>
        </p:spPr>
        <p:txBody>
          <a:bodyPr wrap="square" tIns="45720" bIns="45720">
            <a:spAutoFit/>
          </a:bodyPr>
          <a:lstStyle>
            <a:lvl1pPr defTabSz="1219259">
              <a:defRPr sz="4000" u="sng">
                <a:latin typeface="Times New Roman"/>
                <a:ea typeface="Times New Roman"/>
                <a:cs typeface="Times New Roman"/>
                <a:sym typeface="Times New Roman"/>
              </a:defRPr>
            </a:lvl1pPr>
          </a:lstStyle>
          <a:p>
            <a:pPr eaLnBrk="0" fontAlgn="base" hangingPunct="0">
              <a:spcBef>
                <a:spcPct val="0"/>
              </a:spcBef>
              <a:spcAft>
                <a:spcPct val="0"/>
              </a:spcAft>
            </a:pPr>
            <a:r>
              <a:rPr lang="en-US" sz="1200" u="none" dirty="0">
                <a:solidFill>
                  <a:prstClr val="black"/>
                </a:solidFill>
                <a:latin typeface="Century Gothic" panose="020B0502020202020204" pitchFamily="34" charset="0"/>
              </a:rPr>
              <a:t>Laser-ionized high pressure gas jet</a:t>
            </a:r>
            <a:endParaRPr sz="1200" u="none" dirty="0">
              <a:solidFill>
                <a:prstClr val="black"/>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FC31EE07-D347-CE4E-90E5-157988595A51}"/>
              </a:ext>
            </a:extLst>
          </p:cNvPr>
          <p:cNvSpPr/>
          <p:nvPr/>
        </p:nvSpPr>
        <p:spPr>
          <a:xfrm>
            <a:off x="3894790" y="1586281"/>
            <a:ext cx="3496483" cy="40513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a:solidFill>
                <a:prstClr val="white"/>
              </a:solidFill>
            </a:endParaRPr>
          </a:p>
        </p:txBody>
      </p:sp>
      <p:sp>
        <p:nvSpPr>
          <p:cNvPr id="36" name="Rectangle 35">
            <a:extLst>
              <a:ext uri="{FF2B5EF4-FFF2-40B4-BE49-F238E27FC236}">
                <a16:creationId xmlns:a16="http://schemas.microsoft.com/office/drawing/2014/main" xmlns="" id="{3B699316-F409-164D-968A-974F37F1D320}"/>
              </a:ext>
            </a:extLst>
          </p:cNvPr>
          <p:cNvSpPr/>
          <p:nvPr/>
        </p:nvSpPr>
        <p:spPr>
          <a:xfrm>
            <a:off x="238435" y="2734657"/>
            <a:ext cx="3496483" cy="40513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a:solidFill>
                <a:prstClr val="white"/>
              </a:solidFill>
            </a:endParaRPr>
          </a:p>
        </p:txBody>
      </p:sp>
      <p:pic>
        <p:nvPicPr>
          <p:cNvPr id="8" name="Picture 7">
            <a:extLst>
              <a:ext uri="{FF2B5EF4-FFF2-40B4-BE49-F238E27FC236}">
                <a16:creationId xmlns:a16="http://schemas.microsoft.com/office/drawing/2014/main" xmlns="" id="{5072B7E0-60C3-9944-AE11-1F0B47A0BA88}"/>
              </a:ext>
            </a:extLst>
          </p:cNvPr>
          <p:cNvPicPr>
            <a:picLocks noChangeAspect="1"/>
          </p:cNvPicPr>
          <p:nvPr/>
        </p:nvPicPr>
        <p:blipFill>
          <a:blip r:embed="rId9"/>
          <a:stretch>
            <a:fillRect/>
          </a:stretch>
        </p:blipFill>
        <p:spPr>
          <a:xfrm>
            <a:off x="780320" y="5504832"/>
            <a:ext cx="2380884" cy="1235174"/>
          </a:xfrm>
          <a:prstGeom prst="rect">
            <a:avLst/>
          </a:prstGeom>
        </p:spPr>
      </p:pic>
      <p:sp>
        <p:nvSpPr>
          <p:cNvPr id="37" name="Relativistic streaming instabilities are pervasive in astrophysics">
            <a:extLst>
              <a:ext uri="{FF2B5EF4-FFF2-40B4-BE49-F238E27FC236}">
                <a16:creationId xmlns:a16="http://schemas.microsoft.com/office/drawing/2014/main" xmlns="" id="{461FCE9C-9B42-0E41-9648-DB62CE87AB7C}"/>
              </a:ext>
            </a:extLst>
          </p:cNvPr>
          <p:cNvSpPr txBox="1"/>
          <p:nvPr/>
        </p:nvSpPr>
        <p:spPr>
          <a:xfrm>
            <a:off x="4057595" y="5970583"/>
            <a:ext cx="7154250" cy="553998"/>
          </a:xfrm>
          <a:prstGeom prst="rect">
            <a:avLst/>
          </a:prstGeom>
          <a:ln w="25400">
            <a:miter lim="400000"/>
          </a:ln>
          <a:extLst>
            <a:ext uri="{C572A759-6A51-4108-AA02-DFA0A04FC94B}">
              <ma14:wrappingTextBoxFlag xmlns:ma14="http://schemas.microsoft.com/office/mac/drawingml/2011/main" val="1"/>
            </a:ext>
          </a:extLst>
        </p:spPr>
        <p:txBody>
          <a:bodyPr wrap="square" tIns="45720" bIns="45720">
            <a:spAutoFit/>
          </a:bodyPr>
          <a:lstStyle>
            <a:lvl1pPr defTabSz="1219259">
              <a:defRPr sz="4000" u="sng">
                <a:latin typeface="Times New Roman"/>
                <a:ea typeface="Times New Roman"/>
                <a:cs typeface="Times New Roman"/>
                <a:sym typeface="Times New Roman"/>
              </a:defRPr>
            </a:lvl1pPr>
          </a:lstStyle>
          <a:p>
            <a:pPr marL="285750" indent="-285750" eaLnBrk="0" fontAlgn="base" hangingPunct="0">
              <a:spcBef>
                <a:spcPct val="0"/>
              </a:spcBef>
              <a:spcAft>
                <a:spcPct val="0"/>
              </a:spcAft>
              <a:buFontTx/>
              <a:buChar char="-"/>
            </a:pPr>
            <a:r>
              <a:rPr lang="en-US" sz="1500" u="none" dirty="0">
                <a:solidFill>
                  <a:prstClr val="black"/>
                </a:solidFill>
                <a:latin typeface="Century Gothic" panose="020B0502020202020204" pitchFamily="34" charset="0"/>
              </a:rPr>
              <a:t>Good progress on setup commissioning</a:t>
            </a:r>
          </a:p>
          <a:p>
            <a:pPr marL="285750" indent="-285750" eaLnBrk="0" fontAlgn="base" hangingPunct="0">
              <a:spcBef>
                <a:spcPct val="0"/>
              </a:spcBef>
              <a:spcAft>
                <a:spcPct val="0"/>
              </a:spcAft>
              <a:buFontTx/>
              <a:buChar char="-"/>
            </a:pPr>
            <a:r>
              <a:rPr lang="en-US" sz="1500" u="none" dirty="0">
                <a:solidFill>
                  <a:prstClr val="black"/>
                </a:solidFill>
                <a:latin typeface="Century Gothic" panose="020B0502020202020204" pitchFamily="34" charset="0"/>
              </a:rPr>
              <a:t>First experiments reveal important observables and the path forward  </a:t>
            </a:r>
            <a:endParaRPr sz="1500" u="none" dirty="0">
              <a:solidFill>
                <a:prstClr val="black"/>
              </a:solidFill>
              <a:latin typeface="Century Gothic" panose="020B0502020202020204" pitchFamily="34" charset="0"/>
            </a:endParaRPr>
          </a:p>
        </p:txBody>
      </p:sp>
      <p:sp>
        <p:nvSpPr>
          <p:cNvPr id="38" name="Rectangle 37">
            <a:extLst>
              <a:ext uri="{FF2B5EF4-FFF2-40B4-BE49-F238E27FC236}">
                <a16:creationId xmlns:a16="http://schemas.microsoft.com/office/drawing/2014/main" xmlns="" id="{D2BC65BB-9EE3-EF40-8F1B-535EDAFC9827}"/>
              </a:ext>
            </a:extLst>
          </p:cNvPr>
          <p:cNvSpPr/>
          <p:nvPr/>
        </p:nvSpPr>
        <p:spPr>
          <a:xfrm>
            <a:off x="7909222" y="4462580"/>
            <a:ext cx="3049063" cy="150800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a:solidFill>
                <a:prstClr val="white"/>
              </a:solidFill>
            </a:endParaRPr>
          </a:p>
        </p:txBody>
      </p:sp>
      <p:sp>
        <p:nvSpPr>
          <p:cNvPr id="9" name="TextBox 8"/>
          <p:cNvSpPr txBox="1"/>
          <p:nvPr/>
        </p:nvSpPr>
        <p:spPr bwMode="auto">
          <a:xfrm>
            <a:off x="10504449" y="724829"/>
            <a:ext cx="1606530" cy="400110"/>
          </a:xfrm>
          <a:prstGeom prst="rect">
            <a:avLst/>
          </a:prstGeom>
          <a:solidFill>
            <a:schemeClr val="bg1">
              <a:alpha val="73000"/>
            </a:schemeClr>
          </a:solidFill>
          <a:ln w="9525">
            <a:noFill/>
            <a:miter lim="800000"/>
            <a:headEnd/>
            <a:tailEnd/>
          </a:ln>
        </p:spPr>
        <p:txBody>
          <a:bodyPr wrap="none" rtlCol="0">
            <a:spAutoFit/>
          </a:bodyPr>
          <a:lstStyle/>
          <a:p>
            <a:pPr eaLnBrk="1" hangingPunct="1"/>
            <a:r>
              <a:rPr lang="en-US" sz="2000" b="1" dirty="0" err="1" smtClean="0">
                <a:solidFill>
                  <a:srgbClr val="595959"/>
                </a:solidFill>
                <a:latin typeface="AvantGarde Regular" charset="0"/>
                <a:ea typeface="AvantGarde Regular" charset="0"/>
                <a:cs typeface="AvantGarde Regular" charset="0"/>
              </a:rPr>
              <a:t>Knetsch</a:t>
            </a:r>
            <a:r>
              <a:rPr lang="en-US" sz="2000" b="1" dirty="0" smtClean="0">
                <a:solidFill>
                  <a:srgbClr val="595959"/>
                </a:solidFill>
                <a:latin typeface="AvantGarde Regular" charset="0"/>
                <a:ea typeface="AvantGarde Regular" charset="0"/>
                <a:cs typeface="AvantGarde Regular" charset="0"/>
              </a:rPr>
              <a:t> et al</a:t>
            </a:r>
          </a:p>
        </p:txBody>
      </p:sp>
    </p:spTree>
    <p:extLst>
      <p:ext uri="{BB962C8B-B14F-4D97-AF65-F5344CB8AC3E}">
        <p14:creationId xmlns:p14="http://schemas.microsoft.com/office/powerpoint/2010/main" val="17569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9421" y="3012637"/>
            <a:ext cx="6853158"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3. Compton and Thomson Scattering</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136399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86685" y="311256"/>
            <a:ext cx="9098304" cy="973683"/>
          </a:xfrm>
        </p:spPr>
        <p:txBody>
          <a:bodyPr>
            <a:normAutofit fontScale="90000"/>
          </a:bodyPr>
          <a:lstStyle/>
          <a:p>
            <a:pPr algn="l"/>
            <a:r>
              <a:rPr lang="en-US" sz="3100" b="1" dirty="0">
                <a:latin typeface="Times" pitchFamily="18" charset="0"/>
                <a:ea typeface="ＭＳ Ｐゴシック" charset="0"/>
                <a:cs typeface="Times" pitchFamily="18" charset="0"/>
              </a:rPr>
              <a:t/>
            </a:r>
            <a:br>
              <a:rPr lang="en-US" sz="3100" b="1" dirty="0">
                <a:latin typeface="Times" pitchFamily="18" charset="0"/>
                <a:ea typeface="ＭＳ Ｐゴシック" charset="0"/>
                <a:cs typeface="Times" pitchFamily="18" charset="0"/>
              </a:rPr>
            </a:br>
            <a:r>
              <a:rPr lang="en-US" sz="1600" b="1" dirty="0">
                <a:latin typeface="Times" pitchFamily="18" charset="0"/>
                <a:ea typeface="ＭＳ Ｐゴシック" charset="0"/>
                <a:cs typeface="Times" pitchFamily="18" charset="0"/>
              </a:rPr>
              <a:t/>
            </a:r>
            <a:br>
              <a:rPr lang="en-US" sz="1600" b="1" dirty="0">
                <a:latin typeface="Times" pitchFamily="18" charset="0"/>
                <a:ea typeface="ＭＳ Ｐゴシック" charset="0"/>
                <a:cs typeface="Times" pitchFamily="18" charset="0"/>
              </a:rPr>
            </a:br>
            <a:r>
              <a:rPr lang="en-US" sz="1600" b="1" dirty="0">
                <a:latin typeface="Times" pitchFamily="18" charset="0"/>
                <a:ea typeface="ＭＳ Ｐゴシック" charset="0"/>
                <a:cs typeface="Times" pitchFamily="18" charset="0"/>
                <a:sym typeface="Wingdings"/>
              </a:rPr>
              <a:t> A</a:t>
            </a:r>
            <a:r>
              <a:rPr lang="en-US" sz="1600" b="1" dirty="0">
                <a:latin typeface="Times" pitchFamily="18" charset="0"/>
                <a:ea typeface="ＭＳ Ｐゴシック" charset="0"/>
                <a:cs typeface="Times" pitchFamily="18" charset="0"/>
              </a:rPr>
              <a:t>pplications: Photon activation (with </a:t>
            </a:r>
            <a:r>
              <a:rPr lang="en-US" sz="1600" b="1" dirty="0" err="1">
                <a:latin typeface="Times" pitchFamily="18" charset="0"/>
                <a:ea typeface="ＭＳ Ｐゴシック" charset="0"/>
                <a:cs typeface="Times" pitchFamily="18" charset="0"/>
              </a:rPr>
              <a:t>AuNP</a:t>
            </a:r>
            <a:r>
              <a:rPr lang="en-US" sz="1600" b="1" dirty="0">
                <a:latin typeface="Times" pitchFamily="18" charset="0"/>
                <a:ea typeface="ＭＳ Ｐゴシック" charset="0"/>
                <a:cs typeface="Times" pitchFamily="18" charset="0"/>
              </a:rPr>
              <a:t>) as Medicine &amp; Radiography of high </a:t>
            </a:r>
            <a:r>
              <a:rPr lang="en-US" sz="1600" b="1" i="1" dirty="0">
                <a:latin typeface="Times" pitchFamily="18" charset="0"/>
                <a:ea typeface="ＭＳ Ｐゴシック" charset="0"/>
                <a:cs typeface="Times" pitchFamily="18" charset="0"/>
              </a:rPr>
              <a:t>Z</a:t>
            </a:r>
            <a:r>
              <a:rPr lang="en-US" sz="1600" b="1" dirty="0">
                <a:latin typeface="Times" pitchFamily="18" charset="0"/>
                <a:ea typeface="ＭＳ Ｐゴシック" charset="0"/>
                <a:cs typeface="Times" pitchFamily="18" charset="0"/>
              </a:rPr>
              <a:t> materials </a:t>
            </a:r>
            <a:br>
              <a:rPr lang="en-US" sz="1600" b="1" dirty="0">
                <a:latin typeface="Times" pitchFamily="18" charset="0"/>
                <a:ea typeface="ＭＳ Ｐゴシック" charset="0"/>
                <a:cs typeface="Times" pitchFamily="18" charset="0"/>
              </a:rPr>
            </a:br>
            <a:r>
              <a:rPr lang="en-US" sz="1600" b="1" dirty="0">
                <a:latin typeface="Times" pitchFamily="18" charset="0"/>
                <a:ea typeface="ＭＳ Ｐゴシック" charset="0"/>
                <a:cs typeface="Times" pitchFamily="18" charset="0"/>
                <a:sym typeface="Wingdings"/>
              </a:rPr>
              <a:t> </a:t>
            </a:r>
            <a:r>
              <a:rPr lang="en-US" sz="1600" b="1" dirty="0">
                <a:latin typeface="Times" pitchFamily="18" charset="0"/>
                <a:ea typeface="ＭＳ Ｐゴシック" charset="0"/>
                <a:cs typeface="Times" pitchFamily="18" charset="0"/>
              </a:rPr>
              <a:t>Strong field physics: Bi-harmonic Compton interaction with ATF’s CO</a:t>
            </a:r>
            <a:r>
              <a:rPr lang="en-US" sz="1600" b="1" baseline="-25000" dirty="0">
                <a:latin typeface="Times" pitchFamily="18" charset="0"/>
                <a:ea typeface="ＭＳ Ｐゴシック" charset="0"/>
                <a:cs typeface="Times" pitchFamily="18" charset="0"/>
              </a:rPr>
              <a:t>2</a:t>
            </a:r>
            <a:r>
              <a:rPr lang="en-US" sz="1600" b="1" dirty="0">
                <a:latin typeface="Times" pitchFamily="18" charset="0"/>
                <a:ea typeface="ＭＳ Ｐゴシック" charset="0"/>
                <a:cs typeface="Times" pitchFamily="18" charset="0"/>
              </a:rPr>
              <a:t> laser</a:t>
            </a:r>
            <a:br>
              <a:rPr lang="en-US" sz="1600" b="1" dirty="0">
                <a:latin typeface="Times" pitchFamily="18" charset="0"/>
                <a:ea typeface="ＭＳ Ｐゴシック" charset="0"/>
                <a:cs typeface="Times" pitchFamily="18" charset="0"/>
              </a:rPr>
            </a:br>
            <a:r>
              <a:rPr lang="en-US" sz="1600" b="1" dirty="0">
                <a:latin typeface="Times" pitchFamily="18" charset="0"/>
                <a:ea typeface="ＭＳ Ｐゴシック" charset="0"/>
                <a:cs typeface="Times" pitchFamily="18" charset="0"/>
                <a:sym typeface="Wingdings"/>
              </a:rPr>
              <a:t> </a:t>
            </a:r>
            <a:r>
              <a:rPr lang="en-US" sz="1600" b="1" dirty="0">
                <a:latin typeface="Times" pitchFamily="18" charset="0"/>
                <a:ea typeface="ＭＳ Ｐゴシック" charset="0"/>
                <a:cs typeface="Times" pitchFamily="18" charset="0"/>
              </a:rPr>
              <a:t>Hard X-ray optics developments: DDS measurement &amp; Focusing or Collimation, </a:t>
            </a:r>
            <a:r>
              <a:rPr lang="en-US" sz="1600" b="1" dirty="0" err="1">
                <a:latin typeface="Times" pitchFamily="18" charset="0"/>
                <a:ea typeface="ＭＳ Ｐゴシック" charset="0"/>
                <a:cs typeface="Times" pitchFamily="18" charset="0"/>
              </a:rPr>
              <a:t>NSLS</a:t>
            </a:r>
            <a:r>
              <a:rPr lang="en-US" sz="1600" b="1" dirty="0">
                <a:latin typeface="Times" pitchFamily="18" charset="0"/>
                <a:ea typeface="ＭＳ Ｐゴシック" charset="0"/>
                <a:cs typeface="Times" pitchFamily="18" charset="0"/>
              </a:rPr>
              <a:t> II </a:t>
            </a:r>
            <a:r>
              <a:rPr lang="en-US" sz="1600" b="1" dirty="0" err="1">
                <a:latin typeface="Times" pitchFamily="18" charset="0"/>
                <a:ea typeface="ＭＳ Ｐゴシック" charset="0"/>
                <a:cs typeface="Times" pitchFamily="18" charset="0"/>
              </a:rPr>
              <a:t>150keV</a:t>
            </a:r>
            <a:r>
              <a:rPr lang="en-US" sz="1600" b="1" dirty="0">
                <a:latin typeface="Times" pitchFamily="18" charset="0"/>
                <a:ea typeface="ＭＳ Ｐゴシック" charset="0"/>
                <a:cs typeface="Times" pitchFamily="18" charset="0"/>
              </a:rPr>
              <a:t/>
            </a:r>
            <a:br>
              <a:rPr lang="en-US" sz="1600" b="1" dirty="0">
                <a:latin typeface="Times" pitchFamily="18" charset="0"/>
                <a:ea typeface="ＭＳ Ｐゴシック" charset="0"/>
                <a:cs typeface="Times" pitchFamily="18" charset="0"/>
              </a:rPr>
            </a:br>
            <a:r>
              <a:rPr lang="en-US" sz="1600" b="1" dirty="0">
                <a:latin typeface="Times" pitchFamily="18" charset="0"/>
                <a:ea typeface="ＭＳ Ｐゴシック" charset="0"/>
                <a:cs typeface="Times" pitchFamily="18" charset="0"/>
                <a:sym typeface="Wingdings"/>
              </a:rPr>
              <a:t></a:t>
            </a:r>
            <a:r>
              <a:rPr lang="en-US" sz="1600" b="1" dirty="0">
                <a:latin typeface="Times" pitchFamily="18" charset="0"/>
                <a:ea typeface="ＭＳ Ｐゴシック" charset="0"/>
                <a:cs typeface="Times" pitchFamily="18" charset="0"/>
                <a:sym typeface="Symbol"/>
              </a:rPr>
              <a:t> X-ray OAM investigation: Higher order harmonics by circular polarized CO</a:t>
            </a:r>
            <a:r>
              <a:rPr lang="en-US" sz="1600" b="1" baseline="-25000" dirty="0">
                <a:latin typeface="Times" pitchFamily="18" charset="0"/>
                <a:ea typeface="ＭＳ Ｐゴシック" charset="0"/>
                <a:cs typeface="Times" pitchFamily="18" charset="0"/>
                <a:sym typeface="Symbol"/>
              </a:rPr>
              <a:t>2</a:t>
            </a:r>
            <a:r>
              <a:rPr lang="en-US" sz="1600" b="1" dirty="0">
                <a:latin typeface="Times" pitchFamily="18" charset="0"/>
                <a:ea typeface="ＭＳ Ｐゴシック" charset="0"/>
                <a:cs typeface="Times" pitchFamily="18" charset="0"/>
                <a:sym typeface="Symbol"/>
              </a:rPr>
              <a:t> laser</a:t>
            </a:r>
            <a:endParaRPr lang="en-US" sz="1600" b="1" u="sng" dirty="0">
              <a:latin typeface="Times" pitchFamily="18" charset="0"/>
              <a:ea typeface="ＭＳ Ｐゴシック" charset="0"/>
              <a:cs typeface="Times" pitchFamily="18" charset="0"/>
            </a:endParaRPr>
          </a:p>
        </p:txBody>
      </p:sp>
      <p:sp>
        <p:nvSpPr>
          <p:cNvPr id="9" name="Rectangle 8"/>
          <p:cNvSpPr/>
          <p:nvPr/>
        </p:nvSpPr>
        <p:spPr>
          <a:xfrm>
            <a:off x="1524000" y="1"/>
            <a:ext cx="9180132" cy="584775"/>
          </a:xfrm>
          <a:prstGeom prst="rect">
            <a:avLst/>
          </a:prstGeom>
          <a:solidFill>
            <a:schemeClr val="tx1"/>
          </a:solidFill>
        </p:spPr>
        <p:txBody>
          <a:bodyPr wrap="square">
            <a:spAutoFit/>
          </a:bodyPr>
          <a:lstStyle/>
          <a:p>
            <a:pPr algn="ctr"/>
            <a:r>
              <a:rPr lang="en-US" sz="1600" b="1" dirty="0">
                <a:solidFill>
                  <a:prstClr val="white"/>
                </a:solidFill>
                <a:latin typeface="Times" panose="02020603050405020304" pitchFamily="18" charset="0"/>
                <a:ea typeface="ＭＳ Ｐゴシック" charset="0"/>
                <a:cs typeface="Times" pitchFamily="18" charset="0"/>
              </a:rPr>
              <a:t>Status report of</a:t>
            </a:r>
            <a:br>
              <a:rPr lang="en-US" sz="1600" b="1" dirty="0">
                <a:solidFill>
                  <a:prstClr val="white"/>
                </a:solidFill>
                <a:latin typeface="Times" panose="02020603050405020304" pitchFamily="18" charset="0"/>
                <a:ea typeface="ＭＳ Ｐゴシック" charset="0"/>
                <a:cs typeface="Times" pitchFamily="18" charset="0"/>
              </a:rPr>
            </a:br>
            <a:r>
              <a:rPr lang="en-US" sz="1600" b="1" dirty="0">
                <a:solidFill>
                  <a:prstClr val="white"/>
                </a:solidFill>
                <a:latin typeface="Times" panose="02020603050405020304" pitchFamily="18" charset="0"/>
                <a:ea typeface="ＭＳ Ｐゴシック" charset="0"/>
                <a:cs typeface="Times" pitchFamily="18" charset="0"/>
              </a:rPr>
              <a:t>nonlinear Inverse Compton Scattering study </a:t>
            </a:r>
            <a:r>
              <a:rPr lang="en-US" sz="1600" b="1" dirty="0" err="1">
                <a:solidFill>
                  <a:prstClr val="white"/>
                </a:solidFill>
                <a:latin typeface="Times" panose="02020603050405020304" pitchFamily="18" charset="0"/>
                <a:ea typeface="ＭＳ Ｐゴシック" charset="0"/>
                <a:cs typeface="Times" pitchFamily="18" charset="0"/>
              </a:rPr>
              <a:t>BNL</a:t>
            </a:r>
            <a:r>
              <a:rPr lang="en-US" sz="1600" b="1" dirty="0">
                <a:solidFill>
                  <a:prstClr val="white"/>
                </a:solidFill>
                <a:latin typeface="Times" panose="02020603050405020304" pitchFamily="18" charset="0"/>
                <a:ea typeface="ＭＳ Ｐゴシック" charset="0"/>
                <a:cs typeface="Times" pitchFamily="18" charset="0"/>
              </a:rPr>
              <a:t>-ATF, UCLA-</a:t>
            </a:r>
            <a:r>
              <a:rPr lang="en-US" sz="1600" b="1" dirty="0" err="1">
                <a:solidFill>
                  <a:prstClr val="white"/>
                </a:solidFill>
                <a:latin typeface="Times" panose="02020603050405020304" pitchFamily="18" charset="0"/>
                <a:ea typeface="ＭＳ Ｐゴシック" charset="0"/>
                <a:cs typeface="Times" pitchFamily="18" charset="0"/>
              </a:rPr>
              <a:t>PBPL</a:t>
            </a:r>
            <a:endParaRPr lang="en-US" sz="1600" dirty="0">
              <a:solidFill>
                <a:prstClr val="white"/>
              </a:solidFill>
            </a:endParaRPr>
          </a:p>
        </p:txBody>
      </p:sp>
      <p:grpSp>
        <p:nvGrpSpPr>
          <p:cNvPr id="12" name="Group 11"/>
          <p:cNvGrpSpPr/>
          <p:nvPr/>
        </p:nvGrpSpPr>
        <p:grpSpPr>
          <a:xfrm>
            <a:off x="2295475" y="1643432"/>
            <a:ext cx="3132283" cy="1516063"/>
            <a:chOff x="369122" y="1950088"/>
            <a:chExt cx="3132283" cy="1516063"/>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51" y="1950088"/>
              <a:ext cx="3009901" cy="869732"/>
            </a:xfrm>
            <a:prstGeom prst="rect">
              <a:avLst/>
            </a:prstGeom>
          </p:spPr>
        </p:pic>
        <p:sp>
          <p:nvSpPr>
            <p:cNvPr id="24" name="Rectangle 23"/>
            <p:cNvSpPr/>
            <p:nvPr/>
          </p:nvSpPr>
          <p:spPr>
            <a:xfrm>
              <a:off x="369122" y="2819820"/>
              <a:ext cx="3132283" cy="646331"/>
            </a:xfrm>
            <a:prstGeom prst="rect">
              <a:avLst/>
            </a:prstGeom>
            <a:noFill/>
          </p:spPr>
          <p:txBody>
            <a:bodyPr wrap="square">
              <a:spAutoFit/>
            </a:bodyPr>
            <a:lstStyle/>
            <a:p>
              <a:pPr algn="ctr"/>
              <a:r>
                <a:rPr lang="en-US" sz="1200" b="1" dirty="0">
                  <a:solidFill>
                    <a:prstClr val="black"/>
                  </a:solidFill>
                  <a:latin typeface="Times New Roman" pitchFamily="18" charset="0"/>
                  <a:cs typeface="Times New Roman" pitchFamily="18" charset="0"/>
                  <a:sym typeface="Symbol"/>
                </a:rPr>
                <a:t>CO</a:t>
              </a:r>
              <a:r>
                <a:rPr lang="en-US" sz="1200" b="1" baseline="-25000" dirty="0">
                  <a:solidFill>
                    <a:prstClr val="black"/>
                  </a:solidFill>
                  <a:latin typeface="Times New Roman" pitchFamily="18" charset="0"/>
                  <a:cs typeface="Times New Roman" pitchFamily="18" charset="0"/>
                  <a:sym typeface="Symbol"/>
                </a:rPr>
                <a:t>2 </a:t>
              </a:r>
              <a:r>
                <a:rPr lang="en-US" sz="1200" b="1" dirty="0">
                  <a:solidFill>
                    <a:prstClr val="black"/>
                  </a:solidFill>
                  <a:latin typeface="Times New Roman" pitchFamily="18" charset="0"/>
                  <a:cs typeface="Times New Roman" pitchFamily="18" charset="0"/>
                  <a:sym typeface="Symbol"/>
                </a:rPr>
                <a:t>laser energy </a:t>
              </a:r>
              <a:r>
                <a:rPr lang="en-US" sz="1200" b="1" dirty="0" err="1">
                  <a:solidFill>
                    <a:prstClr val="black"/>
                  </a:solidFill>
                  <a:latin typeface="Times New Roman" pitchFamily="18" charset="0"/>
                  <a:cs typeface="Times New Roman" pitchFamily="18" charset="0"/>
                  <a:sym typeface="Symbol"/>
                </a:rPr>
                <a:t>a</a:t>
              </a:r>
              <a:r>
                <a:rPr lang="en-US" sz="1200" b="1" i="1" baseline="-25000" dirty="0" err="1">
                  <a:solidFill>
                    <a:prstClr val="black"/>
                  </a:solidFill>
                  <a:latin typeface="Times New Roman" pitchFamily="18" charset="0"/>
                  <a:cs typeface="Times New Roman" pitchFamily="18" charset="0"/>
                  <a:sym typeface="Symbol"/>
                </a:rPr>
                <a:t>L</a:t>
              </a:r>
              <a:r>
                <a:rPr lang="en-US" sz="1200" b="1" i="1" baseline="-25000" dirty="0">
                  <a:solidFill>
                    <a:prstClr val="black"/>
                  </a:solidFill>
                  <a:latin typeface="Times New Roman" pitchFamily="18" charset="0"/>
                  <a:cs typeface="Times New Roman" pitchFamily="18" charset="0"/>
                  <a:sym typeface="Symbol"/>
                </a:rPr>
                <a:t> </a:t>
              </a:r>
              <a:r>
                <a:rPr lang="en-US" sz="1200" b="1" i="1" dirty="0">
                  <a:solidFill>
                    <a:prstClr val="black"/>
                  </a:solidFill>
                  <a:latin typeface="Times New Roman" pitchFamily="18" charset="0"/>
                  <a:cs typeface="Times New Roman" pitchFamily="18" charset="0"/>
                  <a:sym typeface="Symbol"/>
                </a:rPr>
                <a:t>= </a:t>
              </a:r>
              <a:r>
                <a:rPr lang="en-US" sz="1200" b="1" dirty="0">
                  <a:solidFill>
                    <a:prstClr val="black"/>
                  </a:solidFill>
                  <a:latin typeface="Times New Roman" pitchFamily="18" charset="0"/>
                  <a:cs typeface="Times New Roman" pitchFamily="18" charset="0"/>
                  <a:sym typeface="Symbol"/>
                </a:rPr>
                <a:t>0.7 (1.5 J) &amp; </a:t>
              </a:r>
              <a:r>
                <a:rPr lang="en-US" sz="1200" b="1" i="1" dirty="0" err="1">
                  <a:solidFill>
                    <a:prstClr val="black"/>
                  </a:solidFill>
                  <a:latin typeface="Times New Roman" pitchFamily="18" charset="0"/>
                  <a:cs typeface="Times New Roman" pitchFamily="18" charset="0"/>
                  <a:sym typeface="Symbol"/>
                </a:rPr>
                <a:t>a</a:t>
              </a:r>
              <a:r>
                <a:rPr lang="en-US" sz="1200" b="1" i="1" baseline="-25000" dirty="0" err="1">
                  <a:solidFill>
                    <a:prstClr val="black"/>
                  </a:solidFill>
                  <a:latin typeface="Times New Roman" pitchFamily="18" charset="0"/>
                  <a:cs typeface="Times New Roman" pitchFamily="18" charset="0"/>
                  <a:sym typeface="Symbol"/>
                </a:rPr>
                <a:t>L</a:t>
              </a:r>
              <a:r>
                <a:rPr lang="en-US" sz="1200" b="1" i="1" baseline="-25000" dirty="0">
                  <a:solidFill>
                    <a:prstClr val="black"/>
                  </a:solidFill>
                  <a:latin typeface="Times New Roman" pitchFamily="18" charset="0"/>
                  <a:cs typeface="Times New Roman" pitchFamily="18" charset="0"/>
                  <a:sym typeface="Symbol"/>
                </a:rPr>
                <a:t> </a:t>
              </a:r>
              <a:r>
                <a:rPr lang="en-US" sz="1200" b="1" i="1" dirty="0">
                  <a:solidFill>
                    <a:prstClr val="black"/>
                  </a:solidFill>
                  <a:latin typeface="Times New Roman" pitchFamily="18" charset="0"/>
                  <a:cs typeface="Times New Roman" pitchFamily="18" charset="0"/>
                  <a:sym typeface="Symbol"/>
                </a:rPr>
                <a:t>= </a:t>
              </a:r>
              <a:r>
                <a:rPr lang="en-US" sz="1200" b="1" dirty="0">
                  <a:solidFill>
                    <a:prstClr val="black"/>
                  </a:solidFill>
                  <a:latin typeface="Times New Roman" pitchFamily="18" charset="0"/>
                  <a:cs typeface="Times New Roman" pitchFamily="18" charset="0"/>
                  <a:sym typeface="Symbol"/>
                </a:rPr>
                <a:t>1(</a:t>
              </a:r>
              <a:r>
                <a:rPr lang="en-US" sz="1200" b="1" dirty="0" err="1">
                  <a:solidFill>
                    <a:prstClr val="black"/>
                  </a:solidFill>
                  <a:latin typeface="Times New Roman" pitchFamily="18" charset="0"/>
                  <a:cs typeface="Times New Roman" pitchFamily="18" charset="0"/>
                  <a:sym typeface="Symbol"/>
                </a:rPr>
                <a:t>3J</a:t>
              </a:r>
              <a:r>
                <a:rPr lang="en-US" sz="1200" b="1" dirty="0">
                  <a:solidFill>
                    <a:prstClr val="black"/>
                  </a:solidFill>
                  <a:latin typeface="Times New Roman" pitchFamily="18" charset="0"/>
                  <a:cs typeface="Times New Roman" pitchFamily="18" charset="0"/>
                  <a:sym typeface="Symbol"/>
                </a:rPr>
                <a:t>)</a:t>
              </a:r>
            </a:p>
            <a:p>
              <a:pPr algn="ctr"/>
              <a:r>
                <a:rPr lang="en-US" sz="1200" b="1" dirty="0">
                  <a:solidFill>
                    <a:prstClr val="black"/>
                  </a:solidFill>
                  <a:latin typeface="Times New Roman" pitchFamily="18" charset="0"/>
                  <a:cs typeface="Times New Roman" pitchFamily="18" charset="0"/>
                  <a:sym typeface="Symbol"/>
                </a:rPr>
                <a:t>Single shot DDS measurement</a:t>
              </a:r>
            </a:p>
            <a:p>
              <a:pPr algn="ctr"/>
              <a:endParaRPr lang="en-US" sz="1200" b="1" dirty="0">
                <a:solidFill>
                  <a:prstClr val="black"/>
                </a:solidFill>
                <a:latin typeface="Times New Roman" pitchFamily="18" charset="0"/>
                <a:cs typeface="Times New Roman" pitchFamily="18" charset="0"/>
              </a:endParaRPr>
            </a:p>
          </p:txBody>
        </p:sp>
      </p:grpSp>
      <p:grpSp>
        <p:nvGrpSpPr>
          <p:cNvPr id="10" name="Group 9"/>
          <p:cNvGrpSpPr/>
          <p:nvPr/>
        </p:nvGrpSpPr>
        <p:grpSpPr>
          <a:xfrm>
            <a:off x="6835000" y="1541447"/>
            <a:ext cx="3432452" cy="2753338"/>
            <a:chOff x="5429235" y="2117052"/>
            <a:chExt cx="3432452" cy="2753338"/>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235" y="2117052"/>
              <a:ext cx="3348802" cy="2163201"/>
            </a:xfrm>
            <a:prstGeom prst="rect">
              <a:avLst/>
            </a:prstGeom>
          </p:spPr>
        </p:pic>
        <p:sp>
          <p:nvSpPr>
            <p:cNvPr id="8" name="Rectangle 7"/>
            <p:cNvSpPr/>
            <p:nvPr/>
          </p:nvSpPr>
          <p:spPr>
            <a:xfrm>
              <a:off x="5543663" y="2931398"/>
              <a:ext cx="3318024" cy="1938992"/>
            </a:xfrm>
            <a:prstGeom prst="rect">
              <a:avLst/>
            </a:prstGeom>
          </p:spPr>
          <p:txBody>
            <a:bodyPr wrap="none">
              <a:spAutoFit/>
            </a:bodyPr>
            <a:lstStyle/>
            <a:p>
              <a:r>
                <a:rPr lang="en-US" sz="1200" b="1" dirty="0">
                  <a:solidFill>
                    <a:prstClr val="black"/>
                  </a:solidFill>
                  <a:latin typeface="Times New Roman" pitchFamily="18" charset="0"/>
                  <a:cs typeface="Times New Roman" pitchFamily="18" charset="0"/>
                </a:rPr>
                <a:t>Linear, </a:t>
              </a:r>
              <a:r>
                <a:rPr lang="en-US" sz="1200" b="1" dirty="0" err="1">
                  <a:solidFill>
                    <a:prstClr val="black"/>
                  </a:solidFill>
                  <a:latin typeface="Times New Roman" pitchFamily="18" charset="0"/>
                  <a:cs typeface="Times New Roman" pitchFamily="18" charset="0"/>
                </a:rPr>
                <a:t>2</a:t>
              </a:r>
              <a:r>
                <a:rPr lang="en-US" sz="1200" b="1" baseline="30000" dirty="0" err="1">
                  <a:solidFill>
                    <a:prstClr val="black"/>
                  </a:solidFill>
                  <a:latin typeface="Times New Roman" pitchFamily="18" charset="0"/>
                  <a:cs typeface="Times New Roman" pitchFamily="18" charset="0"/>
                </a:rPr>
                <a:t>rd</a:t>
              </a:r>
              <a:r>
                <a:rPr lang="en-US" sz="1200" b="1" dirty="0">
                  <a:solidFill>
                    <a:prstClr val="black"/>
                  </a:solidFill>
                  <a:latin typeface="Times New Roman" pitchFamily="18" charset="0"/>
                  <a:cs typeface="Times New Roman" pitchFamily="18" charset="0"/>
                </a:rPr>
                <a:t>           Elliptical, 2</a:t>
              </a:r>
              <a:r>
                <a:rPr lang="en-US" sz="1200" b="1" baseline="30000" dirty="0">
                  <a:solidFill>
                    <a:prstClr val="black"/>
                  </a:solidFill>
                  <a:latin typeface="Times New Roman" pitchFamily="18" charset="0"/>
                  <a:cs typeface="Times New Roman" pitchFamily="18" charset="0"/>
                </a:rPr>
                <a:t>nd</a:t>
              </a:r>
              <a:r>
                <a:rPr lang="en-US" sz="1200" b="1" dirty="0">
                  <a:solidFill>
                    <a:prstClr val="black"/>
                  </a:solidFill>
                  <a:latin typeface="Times New Roman" pitchFamily="18" charset="0"/>
                  <a:cs typeface="Times New Roman" pitchFamily="18" charset="0"/>
                </a:rPr>
                <a:t>         Circular, </a:t>
              </a:r>
              <a:r>
                <a:rPr lang="en-US" sz="1200" b="1" dirty="0" err="1">
                  <a:solidFill>
                    <a:prstClr val="black"/>
                  </a:solidFill>
                  <a:latin typeface="Times New Roman" pitchFamily="18" charset="0"/>
                  <a:cs typeface="Times New Roman" pitchFamily="18" charset="0"/>
                </a:rPr>
                <a:t>2</a:t>
              </a:r>
              <a:r>
                <a:rPr lang="en-US" sz="1200" b="1" baseline="30000" dirty="0" err="1">
                  <a:solidFill>
                    <a:prstClr val="black"/>
                  </a:solidFill>
                  <a:latin typeface="Times New Roman" pitchFamily="18" charset="0"/>
                  <a:cs typeface="Times New Roman" pitchFamily="18" charset="0"/>
                </a:rPr>
                <a:t>rd</a:t>
              </a:r>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endParaRPr lang="en-US" sz="1200" b="1" baseline="30000" dirty="0">
                <a:solidFill>
                  <a:prstClr val="black"/>
                </a:solidFill>
                <a:latin typeface="Times New Roman" pitchFamily="18" charset="0"/>
                <a:cs typeface="Times New Roman" pitchFamily="18" charset="0"/>
              </a:endParaRPr>
            </a:p>
            <a:p>
              <a:r>
                <a:rPr lang="en-US" sz="1200" b="1" dirty="0">
                  <a:solidFill>
                    <a:prstClr val="black"/>
                  </a:solidFill>
                  <a:latin typeface="Times New Roman" pitchFamily="18" charset="0"/>
                  <a:cs typeface="Times New Roman" pitchFamily="18" charset="0"/>
                </a:rPr>
                <a:t>              Linear, 3</a:t>
              </a:r>
              <a:r>
                <a:rPr lang="en-US" sz="1200" b="1" baseline="30000" dirty="0">
                  <a:solidFill>
                    <a:prstClr val="black"/>
                  </a:solidFill>
                  <a:latin typeface="Times New Roman" pitchFamily="18" charset="0"/>
                  <a:cs typeface="Times New Roman" pitchFamily="18" charset="0"/>
                </a:rPr>
                <a:t>rd</a:t>
              </a:r>
              <a:r>
                <a:rPr lang="en-US" sz="1200" b="1" dirty="0">
                  <a:solidFill>
                    <a:prstClr val="black"/>
                  </a:solidFill>
                  <a:latin typeface="Times New Roman" pitchFamily="18" charset="0"/>
                  <a:cs typeface="Times New Roman" pitchFamily="18" charset="0"/>
                </a:rPr>
                <a:t>            Circular, 3</a:t>
              </a:r>
              <a:r>
                <a:rPr lang="en-US" sz="1200" b="1" baseline="30000" dirty="0">
                  <a:solidFill>
                    <a:prstClr val="black"/>
                  </a:solidFill>
                  <a:latin typeface="Times New Roman" pitchFamily="18" charset="0"/>
                  <a:cs typeface="Times New Roman" pitchFamily="18" charset="0"/>
                </a:rPr>
                <a:t>rd</a:t>
              </a:r>
              <a:r>
                <a:rPr lang="en-US" sz="1200" b="1" dirty="0">
                  <a:solidFill>
                    <a:prstClr val="black"/>
                  </a:solidFill>
                  <a:latin typeface="Times New Roman" pitchFamily="18" charset="0"/>
                  <a:cs typeface="Times New Roman" pitchFamily="18" charset="0"/>
                </a:rPr>
                <a:t> </a:t>
              </a:r>
            </a:p>
            <a:p>
              <a:r>
                <a:rPr lang="en-US" sz="1200" b="1" dirty="0">
                  <a:solidFill>
                    <a:prstClr val="black"/>
                  </a:solidFill>
                  <a:latin typeface="Times New Roman" pitchFamily="18" charset="0"/>
                  <a:cs typeface="Times New Roman" pitchFamily="18" charset="0"/>
                </a:rPr>
                <a:t>      OAM X-Ray: Higher order harmonics</a:t>
              </a:r>
              <a:endParaRPr lang="en-US" sz="1200" dirty="0">
                <a:solidFill>
                  <a:prstClr val="black"/>
                </a:solidFill>
              </a:endParaRPr>
            </a:p>
            <a:p>
              <a:r>
                <a:rPr lang="en-US" sz="1200" b="1" dirty="0">
                  <a:solidFill>
                    <a:prstClr val="black"/>
                  </a:solidFill>
                  <a:latin typeface="Times New Roman" pitchFamily="18" charset="0"/>
                  <a:cs typeface="Times New Roman" pitchFamily="18" charset="0"/>
                </a:rPr>
                <a:t> </a:t>
              </a:r>
              <a:endParaRPr lang="en-US" sz="1200" dirty="0">
                <a:solidFill>
                  <a:prstClr val="black"/>
                </a:solidFill>
              </a:endParaRPr>
            </a:p>
          </p:txBody>
        </p:sp>
      </p:grpSp>
      <p:pic>
        <p:nvPicPr>
          <p:cNvPr id="3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799" y="4609130"/>
            <a:ext cx="1871222" cy="174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
          <p:cNvPicPr>
            <a:picLocks noChangeAspect="1" noChangeArrowheads="1"/>
          </p:cNvPicPr>
          <p:nvPr/>
        </p:nvPicPr>
        <p:blipFill>
          <a:blip r:embed="rId6" cstate="print"/>
          <a:srcRect/>
          <a:stretch>
            <a:fillRect/>
          </a:stretch>
        </p:blipFill>
        <p:spPr bwMode="auto">
          <a:xfrm>
            <a:off x="1835971" y="3277806"/>
            <a:ext cx="2744824" cy="1151312"/>
          </a:xfrm>
          <a:prstGeom prst="rect">
            <a:avLst/>
          </a:prstGeom>
          <a:noFill/>
          <a:ln w="9525">
            <a:noFill/>
            <a:miter lim="800000"/>
            <a:headEnd/>
            <a:tailEnd/>
          </a:ln>
        </p:spPr>
      </p:pic>
      <p:sp>
        <p:nvSpPr>
          <p:cNvPr id="39" name="Rectangle 4"/>
          <p:cNvSpPr>
            <a:spLocks noChangeArrowheads="1"/>
          </p:cNvSpPr>
          <p:nvPr/>
        </p:nvSpPr>
        <p:spPr bwMode="auto">
          <a:xfrm>
            <a:off x="8638212" y="4631987"/>
            <a:ext cx="2135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ja-JP" sz="900">
                <a:solidFill>
                  <a:prstClr val="black"/>
                </a:solidFill>
                <a:latin typeface="Times New Roman" panose="02020603050405020304" pitchFamily="18" charset="0"/>
                <a:ea typeface="MS Mincho" charset="-128"/>
                <a:cs typeface="Times New Roman" panose="02020603050405020304" pitchFamily="18" charset="0"/>
              </a:rPr>
              <a:t> </a:t>
            </a:r>
            <a:endParaRPr lang="en-US" altLang="ja-JP">
              <a:solidFill>
                <a:prstClr val="black"/>
              </a:solidFill>
              <a:latin typeface="Arial" panose="020B0604020202020204" pitchFamily="34" charset="0"/>
            </a:endParaRPr>
          </a:p>
        </p:txBody>
      </p:sp>
      <p:sp>
        <p:nvSpPr>
          <p:cNvPr id="41" name="Rectangle 6"/>
          <p:cNvSpPr>
            <a:spLocks noChangeArrowheads="1"/>
          </p:cNvSpPr>
          <p:nvPr/>
        </p:nvSpPr>
        <p:spPr bwMode="auto">
          <a:xfrm>
            <a:off x="8609358" y="6742584"/>
            <a:ext cx="2712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ja-JP" sz="900">
                <a:solidFill>
                  <a:prstClr val="black"/>
                </a:solidFill>
                <a:latin typeface="Times New Roman" panose="02020603050405020304" pitchFamily="18" charset="0"/>
                <a:ea typeface="MS Mincho" charset="-128"/>
                <a:cs typeface="Times New Roman" panose="02020603050405020304" pitchFamily="18" charset="0"/>
              </a:rPr>
              <a:t>   </a:t>
            </a:r>
            <a:endParaRPr lang="en-US" altLang="ja-JP">
              <a:solidFill>
                <a:prstClr val="black"/>
              </a:solidFill>
              <a:latin typeface="Arial" panose="020B0604020202020204" pitchFamily="34" charset="0"/>
            </a:endParaRPr>
          </a:p>
        </p:txBody>
      </p:sp>
      <p:pic>
        <p:nvPicPr>
          <p:cNvPr id="4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4430" y="4319102"/>
            <a:ext cx="3732541" cy="83496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3"/>
          <p:cNvSpPr txBox="1">
            <a:spLocks noChangeArrowheads="1"/>
          </p:cNvSpPr>
          <p:nvPr/>
        </p:nvSpPr>
        <p:spPr>
          <a:xfrm>
            <a:off x="6564166" y="5144676"/>
            <a:ext cx="4241580" cy="341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200" b="1" dirty="0">
                <a:solidFill>
                  <a:prstClr val="black"/>
                </a:solidFill>
                <a:latin typeface="Times" pitchFamily="18" charset="0"/>
                <a:ea typeface="ＭＳ Ｐゴシック" charset="0"/>
                <a:cs typeface="Times" pitchFamily="18" charset="0"/>
                <a:sym typeface="Wingdings"/>
              </a:rPr>
              <a:t>  No-Filter                      </a:t>
            </a:r>
            <a:r>
              <a:rPr lang="en-US" sz="1200" b="1" dirty="0" err="1">
                <a:solidFill>
                  <a:prstClr val="black"/>
                </a:solidFill>
                <a:latin typeface="Times" pitchFamily="18" charset="0"/>
                <a:ea typeface="ＭＳ Ｐゴシック" charset="0"/>
                <a:cs typeface="Times" pitchFamily="18" charset="0"/>
                <a:sym typeface="Wingdings" panose="05000000000000000000" pitchFamily="2" charset="2"/>
              </a:rPr>
              <a:t>Au-100</a:t>
            </a:r>
            <a:r>
              <a:rPr lang="en-US" sz="1200" b="1" dirty="0" err="1">
                <a:solidFill>
                  <a:prstClr val="black"/>
                </a:solidFill>
                <a:latin typeface="Times" pitchFamily="18" charset="0"/>
                <a:ea typeface="ＭＳ Ｐゴシック" charset="0"/>
                <a:cs typeface="Times" pitchFamily="18" charset="0"/>
                <a:sym typeface="Symbol" panose="05050102010706020507" pitchFamily="18" charset="2"/>
              </a:rPr>
              <a:t>m</a:t>
            </a:r>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                   </a:t>
            </a:r>
            <a:r>
              <a:rPr lang="en-US" sz="1200" b="1" dirty="0" err="1">
                <a:solidFill>
                  <a:prstClr val="black"/>
                </a:solidFill>
                <a:latin typeface="Times" pitchFamily="18" charset="0"/>
                <a:ea typeface="ＭＳ Ｐゴシック" charset="0"/>
                <a:cs typeface="Times" pitchFamily="18" charset="0"/>
                <a:sym typeface="Symbol" panose="05050102010706020507" pitchFamily="18" charset="2"/>
              </a:rPr>
              <a:t>A</a:t>
            </a:r>
            <a:r>
              <a:rPr lang="en-US" sz="1200" b="1" dirty="0" err="1">
                <a:solidFill>
                  <a:prstClr val="black"/>
                </a:solidFill>
                <a:latin typeface="Times" pitchFamily="18" charset="0"/>
                <a:ea typeface="ＭＳ Ｐゴシック" charset="0"/>
                <a:cs typeface="Times" pitchFamily="18" charset="0"/>
                <a:sym typeface="Wingdings" panose="05000000000000000000" pitchFamily="2" charset="2"/>
              </a:rPr>
              <a:t>u-200</a:t>
            </a:r>
            <a:r>
              <a:rPr lang="en-US" sz="1200" b="1" dirty="0" err="1">
                <a:solidFill>
                  <a:prstClr val="black"/>
                </a:solidFill>
                <a:latin typeface="Times" pitchFamily="18" charset="0"/>
                <a:ea typeface="ＭＳ Ｐゴシック" charset="0"/>
                <a:cs typeface="Times" pitchFamily="18" charset="0"/>
                <a:sym typeface="Symbol" panose="05050102010706020507" pitchFamily="18" charset="2"/>
              </a:rPr>
              <a:t>m</a:t>
            </a:r>
            <a:endParaRPr lang="en-US" sz="1200" b="1" dirty="0">
              <a:solidFill>
                <a:prstClr val="black"/>
              </a:solidFill>
              <a:latin typeface="Times" pitchFamily="18" charset="0"/>
              <a:ea typeface="ＭＳ Ｐゴシック" charset="0"/>
              <a:cs typeface="Times" pitchFamily="18" charset="0"/>
              <a:sym typeface="Symbol" panose="05050102010706020507" pitchFamily="18" charset="2"/>
            </a:endParaRPr>
          </a:p>
          <a:p>
            <a:pPr marL="0" indent="0">
              <a:lnSpc>
                <a:spcPct val="90000"/>
              </a:lnSpc>
              <a:buNone/>
            </a:pPr>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Observation of Hard X-ray at </a:t>
            </a:r>
            <a:r>
              <a:rPr lang="en-US" sz="1200" b="1" i="1" dirty="0" err="1">
                <a:solidFill>
                  <a:prstClr val="black"/>
                </a:solidFill>
                <a:latin typeface="Times" pitchFamily="18" charset="0"/>
                <a:ea typeface="ＭＳ Ｐゴシック" charset="0"/>
                <a:cs typeface="Times" pitchFamily="18" charset="0"/>
                <a:sym typeface="Symbol" panose="05050102010706020507" pitchFamily="18" charset="2"/>
              </a:rPr>
              <a:t>hv</a:t>
            </a:r>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 = 87.5 </a:t>
            </a:r>
            <a:r>
              <a:rPr lang="en-US" sz="1200" b="1" dirty="0" err="1">
                <a:solidFill>
                  <a:prstClr val="black"/>
                </a:solidFill>
                <a:latin typeface="Times" pitchFamily="18" charset="0"/>
                <a:ea typeface="ＭＳ Ｐゴシック" charset="0"/>
                <a:cs typeface="Times" pitchFamily="18" charset="0"/>
                <a:sym typeface="Symbol" panose="05050102010706020507" pitchFamily="18" charset="2"/>
              </a:rPr>
              <a:t>keV</a:t>
            </a:r>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 in a single shot</a:t>
            </a:r>
            <a:endParaRPr lang="en-US" sz="1200" b="1" dirty="0">
              <a:solidFill>
                <a:prstClr val="black"/>
              </a:solidFill>
              <a:latin typeface="Times" pitchFamily="18" charset="0"/>
              <a:ea typeface="ＭＳ Ｐゴシック" charset="0"/>
              <a:cs typeface="Times" pitchFamily="18" charset="0"/>
            </a:endParaRPr>
          </a:p>
        </p:txBody>
      </p:sp>
      <p:pic>
        <p:nvPicPr>
          <p:cNvPr id="48" name="Picture 47"/>
          <p:cNvPicPr>
            <a:picLocks noChangeAspect="1"/>
          </p:cNvPicPr>
          <p:nvPr/>
        </p:nvPicPr>
        <p:blipFill>
          <a:blip r:embed="rId8"/>
          <a:stretch>
            <a:fillRect/>
          </a:stretch>
        </p:blipFill>
        <p:spPr>
          <a:xfrm>
            <a:off x="4193518" y="4415093"/>
            <a:ext cx="1918839" cy="1771235"/>
          </a:xfrm>
          <a:prstGeom prst="rect">
            <a:avLst/>
          </a:prstGeom>
        </p:spPr>
      </p:pic>
      <p:pic>
        <p:nvPicPr>
          <p:cNvPr id="49" name="Picture 48"/>
          <p:cNvPicPr>
            <a:picLocks noChangeAspect="1"/>
          </p:cNvPicPr>
          <p:nvPr/>
        </p:nvPicPr>
        <p:blipFill>
          <a:blip r:embed="rId9"/>
          <a:stretch>
            <a:fillRect/>
          </a:stretch>
        </p:blipFill>
        <p:spPr>
          <a:xfrm>
            <a:off x="4754156" y="3238612"/>
            <a:ext cx="1226459" cy="1136346"/>
          </a:xfrm>
          <a:prstGeom prst="rect">
            <a:avLst/>
          </a:prstGeom>
        </p:spPr>
      </p:pic>
      <p:sp>
        <p:nvSpPr>
          <p:cNvPr id="13" name="Rectangle 12"/>
          <p:cNvSpPr/>
          <p:nvPr/>
        </p:nvSpPr>
        <p:spPr>
          <a:xfrm>
            <a:off x="1456830" y="6399650"/>
            <a:ext cx="4733988" cy="276999"/>
          </a:xfrm>
          <a:prstGeom prst="rect">
            <a:avLst/>
          </a:prstGeom>
        </p:spPr>
        <p:txBody>
          <a:bodyPr wrap="none">
            <a:spAutoFit/>
          </a:bodyPr>
          <a:lstStyle/>
          <a:p>
            <a:pPr algn="ctr"/>
            <a:r>
              <a:rPr lang="en-US" sz="1200" b="1" dirty="0">
                <a:solidFill>
                  <a:prstClr val="black"/>
                </a:solidFill>
                <a:latin typeface="Times New Roman" pitchFamily="18" charset="0"/>
                <a:cs typeface="Times New Roman" pitchFamily="18" charset="0"/>
                <a:sym typeface="Symbol"/>
              </a:rPr>
              <a:t>A few cycle X to Gamma –ray production by Bi-harmonic interaction</a:t>
            </a:r>
          </a:p>
        </p:txBody>
      </p:sp>
      <p:sp>
        <p:nvSpPr>
          <p:cNvPr id="51" name="Rectangle 50"/>
          <p:cNvSpPr/>
          <p:nvPr/>
        </p:nvSpPr>
        <p:spPr>
          <a:xfrm>
            <a:off x="1551476" y="3017596"/>
            <a:ext cx="4716797" cy="107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6150495" y="1643432"/>
            <a:ext cx="128049" cy="5240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6190819" y="4138275"/>
            <a:ext cx="4477182" cy="123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6" name="Picture 55"/>
          <p:cNvPicPr>
            <a:picLocks noChangeAspect="1"/>
          </p:cNvPicPr>
          <p:nvPr/>
        </p:nvPicPr>
        <p:blipFill>
          <a:blip r:embed="rId10"/>
          <a:stretch>
            <a:fillRect/>
          </a:stretch>
        </p:blipFill>
        <p:spPr>
          <a:xfrm>
            <a:off x="1598230" y="52435"/>
            <a:ext cx="514096" cy="506941"/>
          </a:xfrm>
          <a:prstGeom prst="rect">
            <a:avLst/>
          </a:prstGeom>
        </p:spPr>
      </p:pic>
      <p:pic>
        <p:nvPicPr>
          <p:cNvPr id="57" name="Picture 56"/>
          <p:cNvPicPr>
            <a:picLocks noChangeAspect="1"/>
          </p:cNvPicPr>
          <p:nvPr/>
        </p:nvPicPr>
        <p:blipFill>
          <a:blip r:embed="rId11"/>
          <a:stretch>
            <a:fillRect/>
          </a:stretch>
        </p:blipFill>
        <p:spPr>
          <a:xfrm>
            <a:off x="9023339" y="618260"/>
            <a:ext cx="1644663" cy="633195"/>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0704" y="5783574"/>
            <a:ext cx="1985944" cy="1033483"/>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672274" y="5900755"/>
            <a:ext cx="1055069" cy="791301"/>
          </a:xfrm>
          <a:prstGeom prst="rect">
            <a:avLst/>
          </a:prstGeom>
        </p:spPr>
      </p:pic>
      <p:sp>
        <p:nvSpPr>
          <p:cNvPr id="27" name="Rectangle 26"/>
          <p:cNvSpPr/>
          <p:nvPr/>
        </p:nvSpPr>
        <p:spPr>
          <a:xfrm>
            <a:off x="6224687" y="5623139"/>
            <a:ext cx="4452024" cy="102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259727" y="5691734"/>
            <a:ext cx="1580882" cy="1200329"/>
          </a:xfrm>
          <a:prstGeom prst="rect">
            <a:avLst/>
          </a:prstGeom>
        </p:spPr>
        <p:txBody>
          <a:bodyPr wrap="none">
            <a:spAutoFit/>
          </a:bodyPr>
          <a:lstStyle/>
          <a:p>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IN PARALLEL</a:t>
            </a:r>
          </a:p>
          <a:p>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Construction of</a:t>
            </a:r>
          </a:p>
          <a:p>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University scale </a:t>
            </a:r>
            <a:r>
              <a:rPr lang="en-US" sz="1200" b="1" dirty="0" err="1">
                <a:solidFill>
                  <a:prstClr val="black"/>
                </a:solidFill>
                <a:latin typeface="Times" pitchFamily="18" charset="0"/>
                <a:ea typeface="ＭＳ Ｐゴシック" charset="0"/>
                <a:cs typeface="Times" pitchFamily="18" charset="0"/>
                <a:sym typeface="Symbol" panose="05050102010706020507" pitchFamily="18" charset="2"/>
              </a:rPr>
              <a:t>linac</a:t>
            </a:r>
            <a:endParaRPr lang="en-US" sz="1200" b="1" dirty="0">
              <a:solidFill>
                <a:prstClr val="black"/>
              </a:solidFill>
              <a:latin typeface="Times" pitchFamily="18" charset="0"/>
              <a:ea typeface="ＭＳ Ｐゴシック" charset="0"/>
              <a:cs typeface="Times" pitchFamily="18" charset="0"/>
              <a:sym typeface="Symbol" panose="05050102010706020507" pitchFamily="18" charset="2"/>
            </a:endParaRPr>
          </a:p>
          <a:p>
            <a:endParaRPr lang="en-US" sz="1200" b="1" dirty="0">
              <a:solidFill>
                <a:prstClr val="black"/>
              </a:solidFill>
              <a:latin typeface="Times" pitchFamily="18" charset="0"/>
              <a:ea typeface="ＭＳ Ｐゴシック" charset="0"/>
              <a:cs typeface="Times" pitchFamily="18" charset="0"/>
              <a:sym typeface="Symbol" panose="05050102010706020507" pitchFamily="18" charset="2"/>
            </a:endParaRPr>
          </a:p>
          <a:p>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Linear ICS, </a:t>
            </a:r>
            <a:r>
              <a:rPr lang="en-US" sz="1200" b="1" dirty="0" err="1">
                <a:solidFill>
                  <a:prstClr val="black"/>
                </a:solidFill>
                <a:latin typeface="Times" pitchFamily="18" charset="0"/>
                <a:ea typeface="ＭＳ Ｐゴシック" charset="0"/>
                <a:cs typeface="Times" pitchFamily="18" charset="0"/>
                <a:sym typeface="Symbol" panose="05050102010706020507" pitchFamily="18" charset="2"/>
              </a:rPr>
              <a:t>UCFEL</a:t>
            </a:r>
            <a:endParaRPr lang="en-US" sz="1200" b="1" dirty="0">
              <a:solidFill>
                <a:prstClr val="black"/>
              </a:solidFill>
              <a:latin typeface="Times" pitchFamily="18" charset="0"/>
              <a:ea typeface="ＭＳ Ｐゴシック" charset="0"/>
              <a:cs typeface="Times" pitchFamily="18" charset="0"/>
              <a:sym typeface="Symbol" panose="05050102010706020507" pitchFamily="18" charset="2"/>
            </a:endParaRPr>
          </a:p>
          <a:p>
            <a:r>
              <a:rPr lang="en-US" sz="1200" b="1" dirty="0">
                <a:solidFill>
                  <a:prstClr val="black"/>
                </a:solidFill>
                <a:latin typeface="Times" pitchFamily="18" charset="0"/>
                <a:ea typeface="ＭＳ Ｐゴシック" charset="0"/>
                <a:cs typeface="Times" pitchFamily="18" charset="0"/>
                <a:sym typeface="Symbol" panose="05050102010706020507" pitchFamily="18" charset="2"/>
              </a:rPr>
              <a:t>R&amp;Ds of guns</a:t>
            </a:r>
          </a:p>
        </p:txBody>
      </p:sp>
      <p:sp>
        <p:nvSpPr>
          <p:cNvPr id="3" name="TextBox 2"/>
          <p:cNvSpPr txBox="1"/>
          <p:nvPr/>
        </p:nvSpPr>
        <p:spPr>
          <a:xfrm>
            <a:off x="149186" y="1750138"/>
            <a:ext cx="1828321" cy="369332"/>
          </a:xfrm>
          <a:prstGeom prst="rect">
            <a:avLst/>
          </a:prstGeom>
          <a:noFill/>
        </p:spPr>
        <p:txBody>
          <a:bodyPr wrap="none" rtlCol="0">
            <a:spAutoFit/>
          </a:bodyPr>
          <a:lstStyle/>
          <a:p>
            <a:r>
              <a:rPr lang="en-US" dirty="0" err="1" smtClean="0"/>
              <a:t>Yusuki</a:t>
            </a:r>
            <a:r>
              <a:rPr lang="en-US" dirty="0" smtClean="0"/>
              <a:t> Sakai, et al</a:t>
            </a:r>
            <a:endParaRPr lang="en-US" dirty="0"/>
          </a:p>
        </p:txBody>
      </p:sp>
    </p:spTree>
    <p:extLst>
      <p:ext uri="{BB962C8B-B14F-4D97-AF65-F5344CB8AC3E}">
        <p14:creationId xmlns:p14="http://schemas.microsoft.com/office/powerpoint/2010/main" val="1098530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D0F4563-AB5E-1F4E-B28C-08AC1323034C}"/>
              </a:ext>
            </a:extLst>
          </p:cNvPr>
          <p:cNvSpPr>
            <a:spLocks noGrp="1"/>
          </p:cNvSpPr>
          <p:nvPr>
            <p:ph type="body" sz="quarter" idx="10"/>
          </p:nvPr>
        </p:nvSpPr>
        <p:spPr>
          <a:xfrm>
            <a:off x="253502" y="987358"/>
            <a:ext cx="10334625" cy="406397"/>
          </a:xfrm>
        </p:spPr>
        <p:txBody>
          <a:bodyPr/>
          <a:lstStyle/>
          <a:p>
            <a:r>
              <a:rPr lang="en-US" sz="1800" dirty="0"/>
              <a:t>I. Pogorelsky (ATF), </a:t>
            </a:r>
            <a:r>
              <a:rPr lang="fr-FR" sz="1800" dirty="0">
                <a:effectLst/>
                <a:ea typeface="Times New Roman" panose="02020603050405020304" pitchFamily="18" charset="0"/>
              </a:rPr>
              <a:t>M. N. Polyanskiy </a:t>
            </a:r>
            <a:r>
              <a:rPr lang="en-US" sz="1800" dirty="0">
                <a:effectLst/>
                <a:ea typeface="Times New Roman" panose="02020603050405020304" pitchFamily="18" charset="0"/>
              </a:rPr>
              <a:t>(ATF), T. Shaftan (NSLS II)</a:t>
            </a:r>
          </a:p>
          <a:p>
            <a:endParaRPr lang="en-US" dirty="0"/>
          </a:p>
        </p:txBody>
      </p:sp>
      <p:sp>
        <p:nvSpPr>
          <p:cNvPr id="5" name="TextBox 4">
            <a:extLst>
              <a:ext uri="{FF2B5EF4-FFF2-40B4-BE49-F238E27FC236}">
                <a16:creationId xmlns:a16="http://schemas.microsoft.com/office/drawing/2014/main" xmlns="" id="{C7C69700-AE9C-7344-9969-2EDD560B5FF6}"/>
              </a:ext>
            </a:extLst>
          </p:cNvPr>
          <p:cNvSpPr txBox="1"/>
          <p:nvPr/>
        </p:nvSpPr>
        <p:spPr>
          <a:xfrm>
            <a:off x="8834198" y="6216097"/>
            <a:ext cx="5370786" cy="369332"/>
          </a:xfrm>
          <a:prstGeom prst="rect">
            <a:avLst/>
          </a:prstGeom>
          <a:noFill/>
          <a:ln w="19050">
            <a:solidFill>
              <a:schemeClr val="bg1">
                <a:lumMod val="95000"/>
                <a:alpha val="50000"/>
              </a:schemeClr>
            </a:solidFill>
          </a:ln>
          <a:effectLst>
            <a:outerShdw blurRad="50800" dist="38100" dir="2700000" algn="tl" rotWithShape="0">
              <a:prstClr val="black">
                <a:alpha val="40000"/>
              </a:prstClr>
            </a:outerShdw>
          </a:effectLst>
        </p:spPr>
        <p:txBody>
          <a:bodyPr wrap="square" rtlCol="0">
            <a:spAutoFit/>
          </a:bodyPr>
          <a:lstStyle/>
          <a:p>
            <a:r>
              <a:rPr lang="en-US" b="1" i="1" dirty="0">
                <a:ln w="13462">
                  <a:solidFill>
                    <a:srgbClr val="E7E6E6"/>
                  </a:solidFill>
                  <a:prstDash val="solid"/>
                </a:ln>
                <a:solidFill>
                  <a:srgbClr val="ED7D31">
                    <a:lumMod val="75000"/>
                  </a:srgbClr>
                </a:solidFill>
                <a:effectLst>
                  <a:outerShdw dist="38100" dir="2700000" algn="bl" rotWithShape="0">
                    <a:prstClr val="black">
                      <a:lumMod val="50000"/>
                      <a:lumOff val="50000"/>
                    </a:prstClr>
                  </a:outerShdw>
                </a:effectLst>
              </a:rPr>
              <a:t>The Accelerator Test Facility</a:t>
            </a:r>
          </a:p>
        </p:txBody>
      </p:sp>
      <p:sp>
        <p:nvSpPr>
          <p:cNvPr id="8" name="Title 1">
            <a:extLst>
              <a:ext uri="{FF2B5EF4-FFF2-40B4-BE49-F238E27FC236}">
                <a16:creationId xmlns:a16="http://schemas.microsoft.com/office/drawing/2014/main" xmlns="" id="{A4DE4154-540F-9152-94EF-81940D61FC40}"/>
              </a:ext>
            </a:extLst>
          </p:cNvPr>
          <p:cNvSpPr>
            <a:spLocks noGrp="1"/>
          </p:cNvSpPr>
          <p:nvPr>
            <p:ph type="ctrTitle"/>
          </p:nvPr>
        </p:nvSpPr>
        <p:spPr>
          <a:xfrm>
            <a:off x="698822" y="173818"/>
            <a:ext cx="11139714" cy="746185"/>
          </a:xfrm>
        </p:spPr>
        <p:txBody>
          <a:bodyPr>
            <a:noAutofit/>
          </a:bodyPr>
          <a:lstStyle/>
          <a:p>
            <a:pPr>
              <a:lnSpc>
                <a:spcPct val="107000"/>
              </a:lnSpc>
              <a:spcBef>
                <a:spcPts val="0"/>
              </a:spcBef>
              <a:tabLst>
                <a:tab pos="2943225" algn="ctr"/>
                <a:tab pos="6286500" algn="ctr"/>
              </a:tabLst>
            </a:pPr>
            <a:r>
              <a:rPr lang="en-US" sz="2400" b="1" cap="all" dirty="0">
                <a:effectLst/>
                <a:latin typeface="+mj-lt"/>
                <a:ea typeface="Calibri" panose="020F0502020204030204" pitchFamily="34" charset="0"/>
                <a:cs typeface="Times New Roman" panose="02020603050405020304" pitchFamily="18" charset="0"/>
              </a:rPr>
              <a:t>high-brilliance COMPTON LIGHT SOURCES </a:t>
            </a:r>
            <a:br>
              <a:rPr lang="en-US" sz="2400" b="1" cap="all" dirty="0">
                <a:effectLst/>
                <a:latin typeface="+mj-lt"/>
                <a:ea typeface="Calibri" panose="020F0502020204030204" pitchFamily="34" charset="0"/>
                <a:cs typeface="Times New Roman" panose="02020603050405020304" pitchFamily="18" charset="0"/>
              </a:rPr>
            </a:br>
            <a:r>
              <a:rPr lang="en-US" sz="2400" b="1" cap="all" dirty="0">
                <a:effectLst/>
                <a:latin typeface="+mj-lt"/>
                <a:ea typeface="Calibri" panose="020F0502020204030204" pitchFamily="34" charset="0"/>
                <a:cs typeface="Times New Roman" panose="02020603050405020304" pitchFamily="18" charset="0"/>
              </a:rPr>
              <a:t>based on CO</a:t>
            </a:r>
            <a:r>
              <a:rPr lang="en-US" sz="2400" b="1" cap="all" baseline="-25000" dirty="0">
                <a:effectLst/>
                <a:latin typeface="+mj-lt"/>
                <a:ea typeface="Calibri" panose="020F0502020204030204" pitchFamily="34" charset="0"/>
                <a:cs typeface="Times New Roman" panose="02020603050405020304" pitchFamily="18" charset="0"/>
              </a:rPr>
              <a:t>2</a:t>
            </a:r>
            <a:r>
              <a:rPr lang="en-US" sz="2400" b="1" cap="all" dirty="0">
                <a:effectLst/>
                <a:latin typeface="+mj-lt"/>
                <a:ea typeface="Calibri" panose="020F0502020204030204" pitchFamily="34" charset="0"/>
                <a:cs typeface="Times New Roman" panose="02020603050405020304" pitchFamily="18" charset="0"/>
              </a:rPr>
              <a:t> LASERs</a:t>
            </a:r>
            <a:endParaRPr lang="en-US" sz="2400" dirty="0">
              <a:solidFill>
                <a:schemeClr val="bg1">
                  <a:lumMod val="95000"/>
                </a:schemeClr>
              </a:solidFill>
              <a:latin typeface="+mj-lt"/>
            </a:endParaRPr>
          </a:p>
        </p:txBody>
      </p:sp>
      <p:pic>
        <p:nvPicPr>
          <p:cNvPr id="9" name="Picture 8">
            <a:extLst>
              <a:ext uri="{FF2B5EF4-FFF2-40B4-BE49-F238E27FC236}">
                <a16:creationId xmlns:a16="http://schemas.microsoft.com/office/drawing/2014/main" xmlns="" id="{13299EA5-451F-7BD4-A997-C2FF2F2F6266}"/>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3502" y="3920790"/>
            <a:ext cx="6925064" cy="2937210"/>
          </a:xfrm>
          <a:prstGeom prst="rect">
            <a:avLst/>
          </a:prstGeom>
          <a:solidFill>
            <a:schemeClr val="bg1"/>
          </a:solidFill>
          <a:ln>
            <a:noFill/>
          </a:ln>
        </p:spPr>
      </p:pic>
      <p:grpSp>
        <p:nvGrpSpPr>
          <p:cNvPr id="10" name="Group 9">
            <a:extLst>
              <a:ext uri="{FF2B5EF4-FFF2-40B4-BE49-F238E27FC236}">
                <a16:creationId xmlns:a16="http://schemas.microsoft.com/office/drawing/2014/main" xmlns="" id="{C355E68C-3627-09F3-D9E0-C6114D87A6A0}"/>
              </a:ext>
            </a:extLst>
          </p:cNvPr>
          <p:cNvGrpSpPr/>
          <p:nvPr/>
        </p:nvGrpSpPr>
        <p:grpSpPr>
          <a:xfrm>
            <a:off x="7178566" y="1340596"/>
            <a:ext cx="5013434" cy="4803052"/>
            <a:chOff x="567161" y="693339"/>
            <a:chExt cx="5639036" cy="5826325"/>
          </a:xfrm>
          <a:solidFill>
            <a:schemeClr val="bg1"/>
          </a:solidFill>
        </p:grpSpPr>
        <p:pic>
          <p:nvPicPr>
            <p:cNvPr id="11" name="Picture 10">
              <a:extLst>
                <a:ext uri="{FF2B5EF4-FFF2-40B4-BE49-F238E27FC236}">
                  <a16:creationId xmlns:a16="http://schemas.microsoft.com/office/drawing/2014/main" xmlns="" id="{EA67FC06-62AB-7CA6-74A7-F0E33BD1A4AF}"/>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161" y="693339"/>
              <a:ext cx="5639036" cy="5826325"/>
            </a:xfrm>
            <a:prstGeom prst="rect">
              <a:avLst/>
            </a:prstGeom>
            <a:grpFill/>
            <a:ln>
              <a:noFill/>
            </a:ln>
          </p:spPr>
        </p:pic>
        <p:sp>
          <p:nvSpPr>
            <p:cNvPr id="12" name="TextBox 11">
              <a:extLst>
                <a:ext uri="{FF2B5EF4-FFF2-40B4-BE49-F238E27FC236}">
                  <a16:creationId xmlns:a16="http://schemas.microsoft.com/office/drawing/2014/main" xmlns="" id="{46DFEC06-6028-92AF-2FEC-6198C40B0081}"/>
                </a:ext>
              </a:extLst>
            </p:cNvPr>
            <p:cNvSpPr txBox="1"/>
            <p:nvPr/>
          </p:nvSpPr>
          <p:spPr>
            <a:xfrm>
              <a:off x="5085218" y="1075438"/>
              <a:ext cx="747320" cy="246221"/>
            </a:xfrm>
            <a:prstGeom prst="rect">
              <a:avLst/>
            </a:prstGeom>
            <a:grpFill/>
          </p:spPr>
          <p:txBody>
            <a:bodyPr wrap="none" rtlCol="0">
              <a:spAutoFit/>
            </a:bodyPr>
            <a:lstStyle/>
            <a:p>
              <a:r>
                <a:rPr lang="en-US" sz="1000" b="1" dirty="0">
                  <a:solidFill>
                    <a:srgbClr val="44546A">
                      <a:lumMod val="75000"/>
                      <a:lumOff val="25000"/>
                    </a:srgbClr>
                  </a:solidFill>
                  <a:cs typeface="Calibri" panose="020F0502020204030204" pitchFamily="34" charset="0"/>
                </a:rPr>
                <a:t>Multi-pass</a:t>
              </a:r>
            </a:p>
          </p:txBody>
        </p:sp>
        <p:sp>
          <p:nvSpPr>
            <p:cNvPr id="13" name="TextBox 12">
              <a:extLst>
                <a:ext uri="{FF2B5EF4-FFF2-40B4-BE49-F238E27FC236}">
                  <a16:creationId xmlns:a16="http://schemas.microsoft.com/office/drawing/2014/main" xmlns="" id="{A5462804-792A-DC7E-039A-D6A74C31C72E}"/>
                </a:ext>
              </a:extLst>
            </p:cNvPr>
            <p:cNvSpPr txBox="1"/>
            <p:nvPr/>
          </p:nvSpPr>
          <p:spPr>
            <a:xfrm>
              <a:off x="2429391" y="3331985"/>
              <a:ext cx="1103187" cy="246221"/>
            </a:xfrm>
            <a:prstGeom prst="rect">
              <a:avLst/>
            </a:prstGeom>
            <a:grpFill/>
          </p:spPr>
          <p:txBody>
            <a:bodyPr wrap="none" rtlCol="0">
              <a:spAutoFit/>
            </a:bodyPr>
            <a:lstStyle/>
            <a:p>
              <a:r>
                <a:rPr lang="en-US" sz="1000" b="1" dirty="0">
                  <a:solidFill>
                    <a:srgbClr val="44546A">
                      <a:lumMod val="75000"/>
                      <a:lumOff val="25000"/>
                    </a:srgbClr>
                  </a:solidFill>
                  <a:cs typeface="Calibri" panose="020F0502020204030204" pitchFamily="34" charset="0"/>
                </a:rPr>
                <a:t>(pulse multiplier)</a:t>
              </a:r>
            </a:p>
          </p:txBody>
        </p:sp>
        <p:sp>
          <p:nvSpPr>
            <p:cNvPr id="14" name="Rectangle 13">
              <a:extLst>
                <a:ext uri="{FF2B5EF4-FFF2-40B4-BE49-F238E27FC236}">
                  <a16:creationId xmlns:a16="http://schemas.microsoft.com/office/drawing/2014/main" xmlns="" id="{62D7EFE7-984B-6981-43A3-7FD2B25AEA84}"/>
                </a:ext>
              </a:extLst>
            </p:cNvPr>
            <p:cNvSpPr/>
            <p:nvPr/>
          </p:nvSpPr>
          <p:spPr>
            <a:xfrm>
              <a:off x="1805152" y="947471"/>
              <a:ext cx="449317" cy="159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xmlns="" id="{F11725C2-B7FC-847B-457B-7457E5E9A15C}"/>
                </a:ext>
              </a:extLst>
            </p:cNvPr>
            <p:cNvSpPr txBox="1"/>
            <p:nvPr/>
          </p:nvSpPr>
          <p:spPr>
            <a:xfrm>
              <a:off x="1819256" y="915939"/>
              <a:ext cx="524503" cy="230832"/>
            </a:xfrm>
            <a:prstGeom prst="rect">
              <a:avLst/>
            </a:prstGeom>
            <a:grpFill/>
          </p:spPr>
          <p:txBody>
            <a:bodyPr wrap="none" rtlCol="0">
              <a:spAutoFit/>
            </a:bodyPr>
            <a:lstStyle/>
            <a:p>
              <a:r>
                <a:rPr lang="en-US" sz="900" dirty="0">
                  <a:solidFill>
                    <a:srgbClr val="F7511D"/>
                  </a:solidFill>
                  <a:effectLst>
                    <a:outerShdw blurRad="38100" dist="38100" dir="2700000" algn="tl">
                      <a:srgbClr val="000000">
                        <a:alpha val="43137"/>
                      </a:srgbClr>
                    </a:outerShdw>
                  </a:effectLst>
                  <a:cs typeface="Calibri" panose="020F0502020204030204" pitchFamily="34" charset="0"/>
                </a:rPr>
                <a:t>5-50 </a:t>
              </a:r>
              <a:r>
                <a:rPr lang="en-US" sz="900" dirty="0" err="1">
                  <a:solidFill>
                    <a:srgbClr val="F7511D"/>
                  </a:solidFill>
                  <a:effectLst>
                    <a:outerShdw blurRad="38100" dist="38100" dir="2700000" algn="tl">
                      <a:srgbClr val="000000">
                        <a:alpha val="43137"/>
                      </a:srgbClr>
                    </a:outerShdw>
                  </a:effectLst>
                  <a:cs typeface="Calibri" panose="020F0502020204030204" pitchFamily="34" charset="0"/>
                </a:rPr>
                <a:t>ps</a:t>
              </a:r>
              <a:endParaRPr lang="en-US" sz="900" dirty="0">
                <a:solidFill>
                  <a:srgbClr val="F7511D"/>
                </a:solidFill>
                <a:effectLst>
                  <a:outerShdw blurRad="38100" dist="38100" dir="2700000" algn="tl">
                    <a:srgbClr val="000000">
                      <a:alpha val="43137"/>
                    </a:srgbClr>
                  </a:outerShdw>
                </a:effectLst>
                <a:cs typeface="Calibri" panose="020F0502020204030204" pitchFamily="34" charset="0"/>
              </a:endParaRPr>
            </a:p>
          </p:txBody>
        </p:sp>
      </p:grpSp>
      <p:sp>
        <p:nvSpPr>
          <p:cNvPr id="16" name="TextBox 15">
            <a:extLst>
              <a:ext uri="{FF2B5EF4-FFF2-40B4-BE49-F238E27FC236}">
                <a16:creationId xmlns:a16="http://schemas.microsoft.com/office/drawing/2014/main" xmlns="" id="{79F2D43B-44D4-B216-EA21-0E1C39347697}"/>
              </a:ext>
            </a:extLst>
          </p:cNvPr>
          <p:cNvSpPr txBox="1"/>
          <p:nvPr/>
        </p:nvSpPr>
        <p:spPr>
          <a:xfrm>
            <a:off x="253502" y="1340596"/>
            <a:ext cx="6925064" cy="2527230"/>
          </a:xfrm>
          <a:prstGeom prst="rect">
            <a:avLst/>
          </a:prstGeom>
          <a:solidFill>
            <a:schemeClr val="bg1"/>
          </a:solidFill>
        </p:spPr>
        <p:txBody>
          <a:bodyPr wrap="square" rtlCol="0">
            <a:spAutoFit/>
          </a:bodyPr>
          <a:lstStyle/>
          <a:p>
            <a:pPr marL="285750" marR="74295" indent="-285750" algn="just" hangingPunct="0">
              <a:lnSpc>
                <a:spcPct val="105000"/>
              </a:lnSpc>
              <a:spcBef>
                <a:spcPts val="475"/>
              </a:spcBef>
              <a:buFont typeface="Arial" panose="020B0604020202020204" pitchFamily="34" charset="0"/>
              <a:buChar char="•"/>
            </a:pPr>
            <a:r>
              <a:rPr lang="en-US" dirty="0">
                <a:solidFill>
                  <a:prstClr val="black"/>
                </a:solidFill>
                <a:ea typeface="Times New Roman" panose="02020603050405020304" pitchFamily="18" charset="0"/>
              </a:rPr>
              <a:t>A new approach to synchrotron light sources with “laser undulator” where a multi-MHz solid state lasers are replaced with a </a:t>
            </a:r>
            <a:r>
              <a:rPr lang="en-US" b="1" dirty="0">
                <a:solidFill>
                  <a:prstClr val="black"/>
                </a:solidFill>
                <a:ea typeface="Times New Roman" panose="02020603050405020304" pitchFamily="18" charset="0"/>
              </a:rPr>
              <a:t>multi-stage CO2 laser system operating in a pulse-burst regime at 10kHz cumulative repetition rate.</a:t>
            </a:r>
          </a:p>
          <a:p>
            <a:pPr marL="285750" marR="74295" indent="-285750" algn="just" hangingPunct="0">
              <a:lnSpc>
                <a:spcPct val="105000"/>
              </a:lnSpc>
              <a:spcBef>
                <a:spcPts val="475"/>
              </a:spcBef>
              <a:buFont typeface="Arial" panose="020B0604020202020204" pitchFamily="34" charset="0"/>
              <a:buChar char="•"/>
            </a:pPr>
            <a:r>
              <a:rPr lang="en-US" dirty="0">
                <a:solidFill>
                  <a:prstClr val="black"/>
                </a:solidFill>
                <a:ea typeface="Times New Roman" panose="02020603050405020304" pitchFamily="18" charset="0"/>
              </a:rPr>
              <a:t>Based on concrete examples of DA</a:t>
            </a:r>
            <a:r>
              <a:rPr lang="en-US" dirty="0">
                <a:solidFill>
                  <a:prstClr val="black"/>
                </a:solidFill>
                <a:latin typeface="Symbol" panose="05050102010706020507" pitchFamily="18" charset="2"/>
                <a:ea typeface="Times New Roman" panose="02020603050405020304" pitchFamily="18" charset="0"/>
              </a:rPr>
              <a:t>F</a:t>
            </a:r>
            <a:r>
              <a:rPr lang="en-US" dirty="0">
                <a:solidFill>
                  <a:prstClr val="black"/>
                </a:solidFill>
                <a:ea typeface="Times New Roman" panose="02020603050405020304" pitchFamily="18" charset="0"/>
              </a:rPr>
              <a:t>NE and CBETA RF accelerators, they show </a:t>
            </a:r>
            <a:r>
              <a:rPr lang="en-US" b="1" dirty="0">
                <a:solidFill>
                  <a:prstClr val="black"/>
                </a:solidFill>
                <a:ea typeface="Times New Roman" panose="02020603050405020304" pitchFamily="18" charset="0"/>
              </a:rPr>
              <a:t>4-5 orders of magnitude increase in x-ray ICS peak brightness </a:t>
            </a:r>
            <a:r>
              <a:rPr lang="en-US" dirty="0">
                <a:solidFill>
                  <a:prstClr val="black"/>
                </a:solidFill>
                <a:ea typeface="Times New Roman" panose="02020603050405020304" pitchFamily="18" charset="0"/>
              </a:rPr>
              <a:t>while preserving average brightness.</a:t>
            </a:r>
          </a:p>
          <a:p>
            <a:pPr marL="285750" marR="74295" indent="-285750" algn="just" hangingPunct="0">
              <a:lnSpc>
                <a:spcPct val="105000"/>
              </a:lnSpc>
              <a:spcBef>
                <a:spcPts val="475"/>
              </a:spcBef>
              <a:spcAft>
                <a:spcPts val="1200"/>
              </a:spcAft>
              <a:buFont typeface="Arial" panose="020B0604020202020204" pitchFamily="34" charset="0"/>
              <a:buChar char="•"/>
            </a:pPr>
            <a:r>
              <a:rPr lang="en-US" dirty="0">
                <a:solidFill>
                  <a:prstClr val="black"/>
                </a:solidFill>
                <a:ea typeface="Times New Roman" panose="02020603050405020304" pitchFamily="18" charset="0"/>
              </a:rPr>
              <a:t>Such ICS sources can be used for pump-probe experiments.  </a:t>
            </a:r>
            <a:endParaRPr lang="en-US" dirty="0">
              <a:solidFill>
                <a:prstClr val="black"/>
              </a:solidFill>
            </a:endParaRPr>
          </a:p>
        </p:txBody>
      </p:sp>
    </p:spTree>
    <p:extLst>
      <p:ext uri="{BB962C8B-B14F-4D97-AF65-F5344CB8AC3E}">
        <p14:creationId xmlns:p14="http://schemas.microsoft.com/office/powerpoint/2010/main" val="1066300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17E92AC-5042-244B-A9FD-AFEE1495BB2E}"/>
              </a:ext>
            </a:extLst>
          </p:cNvPr>
          <p:cNvSpPr>
            <a:spLocks noGrp="1"/>
          </p:cNvSpPr>
          <p:nvPr>
            <p:ph type="title"/>
          </p:nvPr>
        </p:nvSpPr>
        <p:spPr>
          <a:xfrm>
            <a:off x="683744" y="402701"/>
            <a:ext cx="10969943" cy="329184"/>
          </a:xfrm>
        </p:spPr>
        <p:txBody>
          <a:bodyPr/>
          <a:lstStyle/>
          <a:p>
            <a:r>
              <a:rPr lang="en-US" sz="2800" b="0" dirty="0"/>
              <a:t>Vacuum laser </a:t>
            </a:r>
            <a:r>
              <a:rPr lang="en-US" sz="2800" b="0"/>
              <a:t>acceleration </a:t>
            </a:r>
            <a:r>
              <a:rPr lang="en-US" sz="2800" b="0" smtClean="0"/>
              <a:t>in a flying </a:t>
            </a:r>
            <a:r>
              <a:rPr lang="en-US" sz="2800" b="0" dirty="0"/>
              <a:t>focus pulse can enhance the radiation properties of nonlinear Thomson scattering</a:t>
            </a:r>
          </a:p>
        </p:txBody>
      </p:sp>
      <p:pic>
        <p:nvPicPr>
          <p:cNvPr id="13" name="Picture 12">
            <a:extLst>
              <a:ext uri="{FF2B5EF4-FFF2-40B4-BE49-F238E27FC236}">
                <a16:creationId xmlns:a16="http://schemas.microsoft.com/office/drawing/2014/main" xmlns="" id="{D8C7D27B-1DD8-42F5-B256-8915A9A25976}"/>
              </a:ext>
            </a:extLst>
          </p:cNvPr>
          <p:cNvPicPr>
            <a:picLocks noChangeAspect="1"/>
          </p:cNvPicPr>
          <p:nvPr/>
        </p:nvPicPr>
        <p:blipFill rotWithShape="1">
          <a:blip r:embed="rId2"/>
          <a:srcRect b="1989"/>
          <a:stretch/>
        </p:blipFill>
        <p:spPr>
          <a:xfrm>
            <a:off x="1669467" y="2047394"/>
            <a:ext cx="3727616" cy="3142202"/>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xmlns="" id="{42A8CFB5-D336-491A-AFDB-6206F6551020}"/>
              </a:ext>
            </a:extLst>
          </p:cNvPr>
          <p:cNvPicPr>
            <a:picLocks noChangeAspect="1"/>
          </p:cNvPicPr>
          <p:nvPr/>
        </p:nvPicPr>
        <p:blipFill rotWithShape="1">
          <a:blip r:embed="rId3">
            <a:extLst>
              <a:ext uri="{28A0092B-C50C-407E-A947-70E740481C1C}">
                <a14:useLocalDpi xmlns:a14="http://schemas.microsoft.com/office/drawing/2010/main" val="0"/>
              </a:ext>
            </a:extLst>
          </a:blip>
          <a:srcRect b="1957"/>
          <a:stretch/>
        </p:blipFill>
        <p:spPr>
          <a:xfrm>
            <a:off x="6211967" y="2027438"/>
            <a:ext cx="4764037" cy="3387594"/>
          </a:xfrm>
          <a:prstGeom prst="rect">
            <a:avLst/>
          </a:prstGeom>
        </p:spPr>
      </p:pic>
      <p:sp>
        <p:nvSpPr>
          <p:cNvPr id="2" name="Rounded Rectangle 1">
            <a:extLst>
              <a:ext uri="{FF2B5EF4-FFF2-40B4-BE49-F238E27FC236}">
                <a16:creationId xmlns:a16="http://schemas.microsoft.com/office/drawing/2014/main" xmlns="" id="{577C7189-859E-E224-EF8A-3731B24F1417}"/>
              </a:ext>
            </a:extLst>
          </p:cNvPr>
          <p:cNvSpPr/>
          <p:nvPr/>
        </p:nvSpPr>
        <p:spPr bwMode="auto">
          <a:xfrm>
            <a:off x="1214828" y="5456388"/>
            <a:ext cx="9994278" cy="829381"/>
          </a:xfrm>
          <a:prstGeom prst="roundRect">
            <a:avLst/>
          </a:prstGeom>
          <a:solidFill>
            <a:srgbClr val="004FA3"/>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600" dirty="0">
              <a:solidFill>
                <a:srgbClr val="FFFFFF"/>
              </a:solidFill>
            </a:endParaRPr>
          </a:p>
        </p:txBody>
      </p:sp>
      <p:sp>
        <p:nvSpPr>
          <p:cNvPr id="4" name="TextBox 3">
            <a:extLst>
              <a:ext uri="{FF2B5EF4-FFF2-40B4-BE49-F238E27FC236}">
                <a16:creationId xmlns:a16="http://schemas.microsoft.com/office/drawing/2014/main" xmlns="" id="{8144DC87-8860-C453-237B-36C7A83DBB1A}"/>
              </a:ext>
            </a:extLst>
          </p:cNvPr>
          <p:cNvSpPr txBox="1"/>
          <p:nvPr/>
        </p:nvSpPr>
        <p:spPr>
          <a:xfrm>
            <a:off x="1301304" y="5489487"/>
            <a:ext cx="10352383" cy="1015663"/>
          </a:xfrm>
          <a:prstGeom prst="rect">
            <a:avLst/>
          </a:prstGeom>
          <a:noFill/>
        </p:spPr>
        <p:txBody>
          <a:bodyPr wrap="square" rtlCol="0">
            <a:spAutoFit/>
          </a:bodyPr>
          <a:lstStyle/>
          <a:p>
            <a:r>
              <a:rPr lang="en-US" sz="2000" dirty="0">
                <a:solidFill>
                  <a:srgbClr val="FFFFFF"/>
                </a:solidFill>
              </a:rPr>
              <a:t>Accelerating electrons against the phase velocity enables a novel regime of nonlinear Thomson scattering that increases the radiated power by orders of magnitude</a:t>
            </a:r>
          </a:p>
          <a:p>
            <a:endParaRPr lang="en-US" sz="2000" dirty="0">
              <a:solidFill>
                <a:srgbClr val="FFFFFF"/>
              </a:solidFill>
            </a:endParaRPr>
          </a:p>
        </p:txBody>
      </p:sp>
      <p:sp>
        <p:nvSpPr>
          <p:cNvPr id="6" name="TextBox 5">
            <a:extLst>
              <a:ext uri="{FF2B5EF4-FFF2-40B4-BE49-F238E27FC236}">
                <a16:creationId xmlns:a16="http://schemas.microsoft.com/office/drawing/2014/main" xmlns="" id="{05398328-9AD2-F278-A11D-4C2C9F062CC2}"/>
              </a:ext>
            </a:extLst>
          </p:cNvPr>
          <p:cNvSpPr txBox="1"/>
          <p:nvPr/>
        </p:nvSpPr>
        <p:spPr>
          <a:xfrm>
            <a:off x="8090640" y="6474328"/>
            <a:ext cx="3783088" cy="338554"/>
          </a:xfrm>
          <a:prstGeom prst="rect">
            <a:avLst/>
          </a:prstGeom>
          <a:noFill/>
        </p:spPr>
        <p:txBody>
          <a:bodyPr wrap="square" rtlCol="0">
            <a:spAutoFit/>
          </a:bodyPr>
          <a:lstStyle/>
          <a:p>
            <a:pPr algn="r"/>
            <a:r>
              <a:rPr lang="en-US" sz="1600" dirty="0">
                <a:solidFill>
                  <a:srgbClr val="FFFFFF"/>
                </a:solidFill>
              </a:rPr>
              <a:t>D. Ramsey </a:t>
            </a:r>
            <a:r>
              <a:rPr lang="en-US" sz="1600" i="1" dirty="0">
                <a:solidFill>
                  <a:srgbClr val="FFFFFF"/>
                </a:solidFill>
              </a:rPr>
              <a:t>et al.</a:t>
            </a:r>
            <a:r>
              <a:rPr lang="en-US" sz="1600" dirty="0">
                <a:solidFill>
                  <a:srgbClr val="FFFFFF"/>
                </a:solidFill>
              </a:rPr>
              <a:t>, Phys. Rev. E (2022)</a:t>
            </a:r>
          </a:p>
        </p:txBody>
      </p:sp>
      <p:sp>
        <p:nvSpPr>
          <p:cNvPr id="7" name="TextBox 6">
            <a:extLst>
              <a:ext uri="{FF2B5EF4-FFF2-40B4-BE49-F238E27FC236}">
                <a16:creationId xmlns:a16="http://schemas.microsoft.com/office/drawing/2014/main" xmlns="" id="{ECF7505B-F022-359D-B14C-EEE2D59FC3FC}"/>
              </a:ext>
            </a:extLst>
          </p:cNvPr>
          <p:cNvSpPr txBox="1"/>
          <p:nvPr/>
        </p:nvSpPr>
        <p:spPr>
          <a:xfrm>
            <a:off x="628859" y="1267767"/>
            <a:ext cx="9838790" cy="830997"/>
          </a:xfrm>
          <a:prstGeom prst="rect">
            <a:avLst/>
          </a:prstGeom>
          <a:noFill/>
        </p:spPr>
        <p:txBody>
          <a:bodyPr wrap="square" rtlCol="0">
            <a:spAutoFit/>
          </a:bodyPr>
          <a:lstStyle/>
          <a:p>
            <a:r>
              <a:rPr lang="en-US" sz="1600" dirty="0">
                <a:solidFill>
                  <a:srgbClr val="000000"/>
                </a:solidFill>
              </a:rPr>
              <a:t>D. Ramsey, A. Di Piazza, M. </a:t>
            </a:r>
            <a:r>
              <a:rPr lang="en-US" sz="1600" dirty="0" err="1">
                <a:solidFill>
                  <a:srgbClr val="000000"/>
                </a:solidFill>
              </a:rPr>
              <a:t>Formanek</a:t>
            </a:r>
            <a:r>
              <a:rPr lang="en-US" sz="1600" dirty="0">
                <a:solidFill>
                  <a:srgbClr val="000000"/>
                </a:solidFill>
              </a:rPr>
              <a:t>, P. Franke, D. </a:t>
            </a:r>
            <a:r>
              <a:rPr lang="en-US" sz="1600" dirty="0" err="1">
                <a:solidFill>
                  <a:srgbClr val="000000"/>
                </a:solidFill>
              </a:rPr>
              <a:t>Froula</a:t>
            </a:r>
            <a:r>
              <a:rPr lang="en-US" sz="1600" dirty="0">
                <a:solidFill>
                  <a:srgbClr val="000000"/>
                </a:solidFill>
              </a:rPr>
              <a:t>, B. </a:t>
            </a:r>
            <a:r>
              <a:rPr lang="en-US" sz="1600" dirty="0" err="1">
                <a:solidFill>
                  <a:srgbClr val="000000"/>
                </a:solidFill>
              </a:rPr>
              <a:t>Malaca</a:t>
            </a:r>
            <a:r>
              <a:rPr lang="en-US" sz="1600" dirty="0">
                <a:solidFill>
                  <a:srgbClr val="000000"/>
                </a:solidFill>
              </a:rPr>
              <a:t>, M. </a:t>
            </a:r>
            <a:r>
              <a:rPr lang="en-US" sz="1600" dirty="0" err="1">
                <a:solidFill>
                  <a:srgbClr val="000000"/>
                </a:solidFill>
              </a:rPr>
              <a:t>Pardal</a:t>
            </a:r>
            <a:r>
              <a:rPr lang="en-US" sz="1600" dirty="0">
                <a:solidFill>
                  <a:srgbClr val="000000"/>
                </a:solidFill>
              </a:rPr>
              <a:t>, T. Simpson, </a:t>
            </a:r>
          </a:p>
          <a:p>
            <a:r>
              <a:rPr lang="en-US" sz="1600" dirty="0">
                <a:solidFill>
                  <a:srgbClr val="000000"/>
                </a:solidFill>
              </a:rPr>
              <a:t>K. </a:t>
            </a:r>
            <a:r>
              <a:rPr lang="en-US" sz="1600" dirty="0" err="1">
                <a:solidFill>
                  <a:srgbClr val="000000"/>
                </a:solidFill>
              </a:rPr>
              <a:t>Weichman</a:t>
            </a:r>
            <a:r>
              <a:rPr lang="en-US" sz="1600" dirty="0">
                <a:solidFill>
                  <a:srgbClr val="000000"/>
                </a:solidFill>
              </a:rPr>
              <a:t>, J. Vieira, and J.P. </a:t>
            </a:r>
            <a:r>
              <a:rPr lang="en-US" sz="1600" dirty="0" err="1">
                <a:solidFill>
                  <a:srgbClr val="000000"/>
                </a:solidFill>
              </a:rPr>
              <a:t>Palastro</a:t>
            </a:r>
            <a:endParaRPr lang="en-US" sz="1600" dirty="0">
              <a:solidFill>
                <a:srgbClr val="000000"/>
              </a:solidFill>
            </a:endParaRPr>
          </a:p>
          <a:p>
            <a:r>
              <a:rPr lang="en-US" sz="1600" dirty="0">
                <a:solidFill>
                  <a:srgbClr val="000000"/>
                </a:solidFill>
              </a:rPr>
              <a:t> </a:t>
            </a:r>
          </a:p>
        </p:txBody>
      </p:sp>
    </p:spTree>
    <p:extLst>
      <p:ext uri="{BB962C8B-B14F-4D97-AF65-F5344CB8AC3E}">
        <p14:creationId xmlns:p14="http://schemas.microsoft.com/office/powerpoint/2010/main" val="654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9448" y="2928491"/>
            <a:ext cx="8605241" cy="1077218"/>
          </a:xfrm>
          <a:prstGeom prst="rect">
            <a:avLst/>
          </a:prstGeom>
          <a:noFill/>
        </p:spPr>
        <p:txBody>
          <a:bodyPr wrap="none" rtlCol="0">
            <a:spAutoFit/>
          </a:bodyPr>
          <a:lstStyle/>
          <a:p>
            <a:pPr algn="ctr"/>
            <a:r>
              <a:rPr lang="en-US" sz="3200" dirty="0" smtClean="0">
                <a:latin typeface="Palatino Linotype" charset="0"/>
                <a:ea typeface="Palatino Linotype" charset="0"/>
                <a:cs typeface="Palatino Linotype" charset="0"/>
              </a:rPr>
              <a:t>4. Using X-Rays and Electrons for Diagnostics.</a:t>
            </a:r>
          </a:p>
          <a:p>
            <a:pPr algn="ctr"/>
            <a:r>
              <a:rPr lang="en-US" sz="3200" dirty="0" smtClean="0">
                <a:latin typeface="Palatino Linotype" charset="0"/>
                <a:ea typeface="Palatino Linotype" charset="0"/>
                <a:cs typeface="Palatino Linotype" charset="0"/>
              </a:rPr>
              <a:t> Radiography</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810259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475" cy="6858000"/>
          </a:xfrm>
          <a:prstGeom prst="rect">
            <a:avLst/>
          </a:prstGeom>
        </p:spPr>
      </p:pic>
    </p:spTree>
    <p:extLst>
      <p:ext uri="{BB962C8B-B14F-4D97-AF65-F5344CB8AC3E}">
        <p14:creationId xmlns:p14="http://schemas.microsoft.com/office/powerpoint/2010/main" val="11477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031" y="1410790"/>
            <a:ext cx="4890021" cy="3890949"/>
          </a:xfrm>
        </p:spPr>
        <p:txBody>
          <a:bodyPr/>
          <a:lstStyle/>
          <a:p>
            <a:endParaRPr lang="en-US" sz="800" dirty="0"/>
          </a:p>
          <a:p>
            <a:r>
              <a:rPr lang="en-US" dirty="0" smtClean="0"/>
              <a:t>Experiments </a:t>
            </a:r>
            <a:r>
              <a:rPr lang="en-US" dirty="0"/>
              <a:t>on OMEGA EP demonstrated </a:t>
            </a:r>
            <a:r>
              <a:rPr lang="en-US" dirty="0" smtClean="0"/>
              <a:t>contact and projected </a:t>
            </a:r>
            <a:r>
              <a:rPr lang="en-US" dirty="0" err="1"/>
              <a:t>eRad</a:t>
            </a:r>
            <a:r>
              <a:rPr lang="en-US" dirty="0"/>
              <a:t> using the electron beam from </a:t>
            </a:r>
            <a:r>
              <a:rPr lang="en-US" dirty="0" smtClean="0"/>
              <a:t>a laser-plasma accelerator with </a:t>
            </a:r>
            <a:r>
              <a:rPr lang="en-US" dirty="0"/>
              <a:t>resolutions as low as 100 </a:t>
            </a:r>
            <a:r>
              <a:rPr lang="el-GR" dirty="0"/>
              <a:t>μ</a:t>
            </a:r>
            <a:r>
              <a:rPr lang="en-US" dirty="0" smtClean="0"/>
              <a:t>m*</a:t>
            </a:r>
            <a:endParaRPr lang="en-US" dirty="0"/>
          </a:p>
          <a:p>
            <a:endParaRPr lang="en-US" sz="800" dirty="0"/>
          </a:p>
          <a:p>
            <a:r>
              <a:rPr lang="en-US" dirty="0" smtClean="0"/>
              <a:t>These experiments have also </a:t>
            </a:r>
            <a:r>
              <a:rPr lang="en-US" dirty="0"/>
              <a:t>shown the potential capability of this platform to </a:t>
            </a:r>
            <a:r>
              <a:rPr lang="en-US" dirty="0" smtClean="0"/>
              <a:t>radiograph plasma-generated </a:t>
            </a:r>
            <a:r>
              <a:rPr lang="en-US" dirty="0"/>
              <a:t>fields </a:t>
            </a:r>
            <a:r>
              <a:rPr lang="en-US" dirty="0" smtClean="0"/>
              <a:t>and driven, dynamic targets</a:t>
            </a:r>
            <a:endParaRPr lang="en-US" dirty="0"/>
          </a:p>
          <a:p>
            <a:endParaRPr lang="en-US" sz="800" dirty="0"/>
          </a:p>
          <a:p>
            <a:r>
              <a:rPr lang="en-US" dirty="0" smtClean="0"/>
              <a:t>Future work </a:t>
            </a:r>
            <a:r>
              <a:rPr lang="en-US" dirty="0"/>
              <a:t>will seek </a:t>
            </a:r>
            <a:r>
              <a:rPr lang="en-US" dirty="0" smtClean="0"/>
              <a:t>to upgrade the platform to um-scale resolutions and to </a:t>
            </a:r>
            <a:r>
              <a:rPr lang="en-US" dirty="0"/>
              <a:t>capitalize on this capability to help better understand </a:t>
            </a:r>
            <a:r>
              <a:rPr lang="en-US" dirty="0" err="1" smtClean="0"/>
              <a:t>hohlraum</a:t>
            </a:r>
            <a:r>
              <a:rPr lang="en-US" dirty="0" smtClean="0"/>
              <a:t> physics</a:t>
            </a:r>
          </a:p>
        </p:txBody>
      </p:sp>
      <p:sp>
        <p:nvSpPr>
          <p:cNvPr id="3" name="Title 2"/>
          <p:cNvSpPr>
            <a:spLocks noGrp="1"/>
          </p:cNvSpPr>
          <p:nvPr>
            <p:ph type="title"/>
          </p:nvPr>
        </p:nvSpPr>
        <p:spPr/>
        <p:txBody>
          <a:bodyPr/>
          <a:lstStyle/>
          <a:p>
            <a:r>
              <a:rPr lang="en-US" sz="2000" dirty="0"/>
              <a:t>Laser-Plasma-Accelerator–Driven Electron Radiography on the OMEGA EP Laser</a:t>
            </a:r>
            <a:br>
              <a:rPr lang="en-US" sz="2000" dirty="0"/>
            </a:br>
            <a:r>
              <a:rPr lang="en-US" sz="1800" b="0" dirty="0"/>
              <a:t>J. L. Shaw </a:t>
            </a:r>
            <a:r>
              <a:rPr lang="en-US" sz="1800" b="0" i="1" dirty="0"/>
              <a:t>et al.</a:t>
            </a:r>
            <a:endParaRPr lang="en-US" sz="2000" b="0" dirty="0"/>
          </a:p>
        </p:txBody>
      </p:sp>
      <p:sp>
        <p:nvSpPr>
          <p:cNvPr id="7" name="Footer Placeholder 6"/>
          <p:cNvSpPr>
            <a:spLocks noGrp="1"/>
          </p:cNvSpPr>
          <p:nvPr>
            <p:ph type="ftr" sz="quarter" idx="3"/>
          </p:nvPr>
        </p:nvSpPr>
        <p:spPr/>
        <p:txBody>
          <a:bodyPr/>
          <a:lstStyle/>
          <a:p>
            <a:r>
              <a:rPr lang="en-US" dirty="0" smtClean="0">
                <a:solidFill>
                  <a:srgbClr val="000000"/>
                </a:solidFill>
              </a:rPr>
              <a:t>____________</a:t>
            </a:r>
          </a:p>
          <a:p>
            <a:r>
              <a:rPr lang="en-US" sz="900" dirty="0">
                <a:solidFill>
                  <a:srgbClr val="000000"/>
                </a:solidFill>
              </a:rPr>
              <a:t>	*	G. Bruhaug </a:t>
            </a:r>
            <a:r>
              <a:rPr lang="en-US" sz="900" i="1" dirty="0">
                <a:solidFill>
                  <a:srgbClr val="000000"/>
                </a:solidFill>
              </a:rPr>
              <a:t>et al</a:t>
            </a:r>
            <a:r>
              <a:rPr lang="en-US" sz="900" dirty="0">
                <a:solidFill>
                  <a:srgbClr val="000000"/>
                </a:solidFill>
              </a:rPr>
              <a:t>. Submitted to Scientific Reports</a:t>
            </a:r>
          </a:p>
        </p:txBody>
      </p:sp>
      <p:pic>
        <p:nvPicPr>
          <p:cNvPr id="12" name="Picture 11">
            <a:extLst>
              <a:ext uri="{FF2B5EF4-FFF2-40B4-BE49-F238E27FC236}">
                <a16:creationId xmlns:a16="http://schemas.microsoft.com/office/drawing/2014/main" xmlns="" id="{1ED94A00-2467-1A3A-FC8D-1035A07D0C1F}"/>
              </a:ext>
            </a:extLst>
          </p:cNvPr>
          <p:cNvPicPr>
            <a:picLocks noChangeAspect="1"/>
          </p:cNvPicPr>
          <p:nvPr/>
        </p:nvPicPr>
        <p:blipFill rotWithShape="1">
          <a:blip r:embed="rId4"/>
          <a:srcRect l="35622" t="2152" r="52051" b="70113"/>
          <a:stretch/>
        </p:blipFill>
        <p:spPr>
          <a:xfrm>
            <a:off x="6329331" y="4187955"/>
            <a:ext cx="1562978" cy="2006322"/>
          </a:xfrm>
          <a:prstGeom prst="rect">
            <a:avLst/>
          </a:prstGeom>
        </p:spPr>
      </p:pic>
      <p:pic>
        <p:nvPicPr>
          <p:cNvPr id="13" name="Picture 12">
            <a:extLst>
              <a:ext uri="{FF2B5EF4-FFF2-40B4-BE49-F238E27FC236}">
                <a16:creationId xmlns:a16="http://schemas.microsoft.com/office/drawing/2014/main" xmlns="" id="{23E549A7-547F-BF46-2A05-E3FD7FC34A8F}"/>
              </a:ext>
            </a:extLst>
          </p:cNvPr>
          <p:cNvPicPr>
            <a:picLocks noChangeAspect="1"/>
          </p:cNvPicPr>
          <p:nvPr/>
        </p:nvPicPr>
        <p:blipFill>
          <a:blip r:embed="rId5"/>
          <a:stretch>
            <a:fillRect/>
          </a:stretch>
        </p:blipFill>
        <p:spPr>
          <a:xfrm>
            <a:off x="8452793" y="2514789"/>
            <a:ext cx="3685369" cy="3189857"/>
          </a:xfrm>
          <a:prstGeom prst="rect">
            <a:avLst/>
          </a:prstGeom>
        </p:spPr>
      </p:pic>
      <p:pic>
        <p:nvPicPr>
          <p:cNvPr id="20" name="Picture 19"/>
          <p:cNvPicPr>
            <a:picLocks noChangeAspect="1"/>
          </p:cNvPicPr>
          <p:nvPr/>
        </p:nvPicPr>
        <p:blipFill>
          <a:blip r:embed="rId6"/>
          <a:stretch>
            <a:fillRect/>
          </a:stretch>
        </p:blipFill>
        <p:spPr>
          <a:xfrm>
            <a:off x="5716596" y="1341439"/>
            <a:ext cx="2788448" cy="2768278"/>
          </a:xfrm>
          <a:prstGeom prst="rect">
            <a:avLst/>
          </a:prstGeom>
        </p:spPr>
      </p:pic>
    </p:spTree>
    <p:custDataLst>
      <p:tags r:id="rId1"/>
    </p:custDataLst>
    <p:extLst>
      <p:ext uri="{BB962C8B-B14F-4D97-AF65-F5344CB8AC3E}">
        <p14:creationId xmlns:p14="http://schemas.microsoft.com/office/powerpoint/2010/main" val="720951215"/>
      </p:ext>
    </p:extLst>
  </p:cSld>
  <p:clrMapOvr>
    <a:masterClrMapping/>
  </p:clrMapOvr>
  <mc:AlternateContent xmlns:mc="http://schemas.openxmlformats.org/markup-compatibility/2006" xmlns:p14="http://schemas.microsoft.com/office/powerpoint/2010/main">
    <mc:Choice Requires="p14">
      <p:transition spd="slow" p14:dur="2000" advTm="57819"/>
    </mc:Choice>
    <mc:Fallback xmlns="">
      <p:transition spd="slow" advTm="578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 y="125591"/>
            <a:ext cx="12090400" cy="7386638"/>
          </a:xfrm>
          <a:prstGeom prst="rect">
            <a:avLst/>
          </a:prstGeom>
          <a:noFill/>
        </p:spPr>
        <p:txBody>
          <a:bodyPr wrap="square" rtlCol="0">
            <a:spAutoFit/>
          </a:bodyPr>
          <a:lstStyle/>
          <a:p>
            <a:pPr algn="ctr"/>
            <a:r>
              <a:rPr lang="en-US" sz="3200" dirty="0" smtClean="0">
                <a:latin typeface="Palatino Linotype" charset="0"/>
                <a:ea typeface="Palatino Linotype" charset="0"/>
                <a:cs typeface="Palatino Linotype" charset="0"/>
              </a:rPr>
              <a:t>WG 7 Areas </a:t>
            </a:r>
            <a:r>
              <a:rPr lang="en-US" sz="3200" dirty="0">
                <a:latin typeface="Palatino Linotype" charset="0"/>
                <a:ea typeface="Palatino Linotype" charset="0"/>
                <a:cs typeface="Palatino Linotype" charset="0"/>
              </a:rPr>
              <a:t>of </a:t>
            </a:r>
            <a:r>
              <a:rPr lang="en-US" sz="3200" dirty="0" smtClean="0">
                <a:latin typeface="Palatino Linotype" charset="0"/>
                <a:ea typeface="Palatino Linotype" charset="0"/>
                <a:cs typeface="Palatino Linotype" charset="0"/>
              </a:rPr>
              <a:t>Interest </a:t>
            </a:r>
          </a:p>
          <a:p>
            <a:endParaRPr lang="en-US" dirty="0">
              <a:solidFill>
                <a:srgbClr val="C00000"/>
              </a:solidFill>
              <a:latin typeface="Palatino Linotype" charset="0"/>
              <a:ea typeface="Palatino Linotype" charset="0"/>
              <a:cs typeface="Palatino Linotype" charset="0"/>
            </a:endParaRPr>
          </a:p>
          <a:p>
            <a:r>
              <a:rPr lang="en-US" sz="2800" b="1" dirty="0">
                <a:solidFill>
                  <a:srgbClr val="C00000"/>
                </a:solidFill>
                <a:latin typeface="Palatino Linotype" charset="0"/>
                <a:ea typeface="Palatino Linotype" charset="0"/>
                <a:cs typeface="Palatino Linotype" charset="0"/>
              </a:rPr>
              <a:t>R</a:t>
            </a:r>
            <a:r>
              <a:rPr lang="en-US" sz="2800" b="1" dirty="0" smtClean="0">
                <a:solidFill>
                  <a:srgbClr val="C00000"/>
                </a:solidFill>
                <a:latin typeface="Palatino Linotype" charset="0"/>
                <a:ea typeface="Palatino Linotype" charset="0"/>
                <a:cs typeface="Palatino Linotype" charset="0"/>
              </a:rPr>
              <a:t>adiation generation relevant </a:t>
            </a:r>
            <a:r>
              <a:rPr lang="en-US" sz="2800" b="1" dirty="0">
                <a:solidFill>
                  <a:srgbClr val="C00000"/>
                </a:solidFill>
                <a:latin typeface="Palatino Linotype" charset="0"/>
                <a:ea typeface="Palatino Linotype" charset="0"/>
                <a:cs typeface="Palatino Linotype" charset="0"/>
              </a:rPr>
              <a:t>to </a:t>
            </a:r>
            <a:r>
              <a:rPr lang="en-US" sz="2800" b="1" dirty="0" smtClean="0">
                <a:solidFill>
                  <a:srgbClr val="C00000"/>
                </a:solidFill>
                <a:latin typeface="Palatino Linotype" charset="0"/>
                <a:ea typeface="Palatino Linotype" charset="0"/>
                <a:cs typeface="Palatino Linotype" charset="0"/>
              </a:rPr>
              <a:t>advanced accelerators:</a:t>
            </a:r>
            <a:endParaRPr lang="en-US" sz="2400" b="1" dirty="0" smtClean="0">
              <a:solidFill>
                <a:srgbClr val="C00000"/>
              </a:solidFill>
              <a:latin typeface="Palatino Linotype" charset="0"/>
              <a:ea typeface="Palatino Linotype" charset="0"/>
              <a:cs typeface="Palatino Linotype" charset="0"/>
            </a:endParaRPr>
          </a:p>
          <a:p>
            <a:pPr marL="917575"/>
            <a:r>
              <a:rPr lang="en-US" sz="2200" dirty="0" err="1" smtClean="0">
                <a:latin typeface="Palatino Linotype" charset="0"/>
                <a:ea typeface="Palatino Linotype" charset="0"/>
                <a:cs typeface="Palatino Linotype" charset="0"/>
              </a:rPr>
              <a:t>betatron</a:t>
            </a:r>
            <a:r>
              <a:rPr lang="en-US" sz="2200" dirty="0" smtClean="0">
                <a:latin typeface="Palatino Linotype" charset="0"/>
                <a:ea typeface="Palatino Linotype" charset="0"/>
                <a:cs typeface="Palatino Linotype" charset="0"/>
              </a:rPr>
              <a:t> </a:t>
            </a:r>
            <a:r>
              <a:rPr lang="en-US" sz="2200" dirty="0">
                <a:latin typeface="Palatino Linotype" charset="0"/>
                <a:ea typeface="Palatino Linotype" charset="0"/>
                <a:cs typeface="Palatino Linotype" charset="0"/>
              </a:rPr>
              <a:t>radiation </a:t>
            </a:r>
            <a:r>
              <a:rPr lang="en-US" sz="2200" dirty="0" smtClean="0">
                <a:latin typeface="Palatino Linotype" charset="0"/>
                <a:ea typeface="Palatino Linotype" charset="0"/>
                <a:cs typeface="Palatino Linotype" charset="0"/>
              </a:rPr>
              <a:t>by electrons oscillating in </a:t>
            </a:r>
            <a:r>
              <a:rPr lang="en-US" sz="2200" dirty="0">
                <a:latin typeface="Palatino Linotype" charset="0"/>
                <a:ea typeface="Palatino Linotype" charset="0"/>
                <a:cs typeface="Palatino Linotype" charset="0"/>
              </a:rPr>
              <a:t>plasma-ion </a:t>
            </a:r>
            <a:r>
              <a:rPr lang="en-US" sz="2200" dirty="0" smtClean="0">
                <a:latin typeface="Palatino Linotype" charset="0"/>
                <a:ea typeface="Palatino Linotype" charset="0"/>
                <a:cs typeface="Palatino Linotype" charset="0"/>
              </a:rPr>
              <a:t>fields, </a:t>
            </a:r>
            <a:endParaRPr lang="en-US" sz="2200" dirty="0">
              <a:latin typeface="Palatino Linotype" charset="0"/>
              <a:ea typeface="Palatino Linotype" charset="0"/>
              <a:cs typeface="Palatino Linotype" charset="0"/>
            </a:endParaRPr>
          </a:p>
          <a:p>
            <a:pPr marL="917575"/>
            <a:r>
              <a:rPr lang="en-US" sz="2200" dirty="0" err="1" smtClean="0">
                <a:latin typeface="Palatino Linotype" charset="0"/>
                <a:ea typeface="Palatino Linotype" charset="0"/>
                <a:cs typeface="Palatino Linotype" charset="0"/>
              </a:rPr>
              <a:t>undulator</a:t>
            </a:r>
            <a:r>
              <a:rPr lang="en-US" sz="2200" dirty="0" smtClean="0">
                <a:latin typeface="Palatino Linotype" charset="0"/>
                <a:ea typeface="Palatino Linotype" charset="0"/>
                <a:cs typeface="Palatino Linotype" charset="0"/>
              </a:rPr>
              <a:t> </a:t>
            </a:r>
            <a:r>
              <a:rPr lang="en-US" sz="2200" dirty="0">
                <a:latin typeface="Palatino Linotype" charset="0"/>
                <a:ea typeface="Palatino Linotype" charset="0"/>
                <a:cs typeface="Palatino Linotype" charset="0"/>
              </a:rPr>
              <a:t>radiation, </a:t>
            </a:r>
            <a:r>
              <a:rPr lang="en-US" sz="2200" dirty="0" smtClean="0">
                <a:latin typeface="Palatino Linotype" charset="0"/>
                <a:ea typeface="Palatino Linotype" charset="0"/>
                <a:cs typeface="Palatino Linotype" charset="0"/>
              </a:rPr>
              <a:t>plasma-based</a:t>
            </a:r>
            <a:r>
              <a:rPr lang="en-US" sz="2200" dirty="0">
                <a:latin typeface="Palatino Linotype" charset="0"/>
                <a:ea typeface="Palatino Linotype" charset="0"/>
                <a:cs typeface="Palatino Linotype" charset="0"/>
              </a:rPr>
              <a:t> free-electron </a:t>
            </a:r>
            <a:r>
              <a:rPr lang="en-US" sz="2200" dirty="0" smtClean="0">
                <a:latin typeface="Palatino Linotype" charset="0"/>
                <a:ea typeface="Palatino Linotype" charset="0"/>
                <a:cs typeface="Palatino Linotype" charset="0"/>
              </a:rPr>
              <a:t>lasers, </a:t>
            </a:r>
          </a:p>
          <a:p>
            <a:pPr marL="917575"/>
            <a:r>
              <a:rPr lang="en-US" sz="2200" dirty="0" smtClean="0">
                <a:latin typeface="Palatino Linotype" charset="0"/>
                <a:ea typeface="Palatino Linotype" charset="0"/>
                <a:cs typeface="Palatino Linotype" charset="0"/>
              </a:rPr>
              <a:t>Compton </a:t>
            </a:r>
            <a:r>
              <a:rPr lang="en-US" sz="2200" dirty="0">
                <a:latin typeface="Palatino Linotype" charset="0"/>
                <a:ea typeface="Palatino Linotype" charset="0"/>
                <a:cs typeface="Palatino Linotype" charset="0"/>
              </a:rPr>
              <a:t>and Thomson scattering, </a:t>
            </a:r>
            <a:r>
              <a:rPr lang="en-US" sz="2200" dirty="0" smtClean="0">
                <a:latin typeface="Palatino Linotype" charset="0"/>
                <a:ea typeface="Palatino Linotype" charset="0"/>
                <a:cs typeface="Palatino Linotype" charset="0"/>
              </a:rPr>
              <a:t>coherent </a:t>
            </a:r>
            <a:r>
              <a:rPr lang="en-US" sz="2200" dirty="0">
                <a:latin typeface="Palatino Linotype" charset="0"/>
                <a:ea typeface="Palatino Linotype" charset="0"/>
                <a:cs typeface="Palatino Linotype" charset="0"/>
              </a:rPr>
              <a:t>transition radiation, </a:t>
            </a:r>
            <a:r>
              <a:rPr lang="en-US" sz="2200" dirty="0" smtClean="0">
                <a:latin typeface="Palatino Linotype" charset="0"/>
                <a:ea typeface="Palatino Linotype" charset="0"/>
                <a:cs typeface="Palatino Linotype" charset="0"/>
              </a:rPr>
              <a:t>Bremsstrahlung</a:t>
            </a:r>
            <a:r>
              <a:rPr lang="en-US" sz="2200" dirty="0">
                <a:latin typeface="Palatino Linotype" charset="0"/>
                <a:ea typeface="Palatino Linotype" charset="0"/>
                <a:cs typeface="Palatino Linotype" charset="0"/>
              </a:rPr>
              <a:t>, </a:t>
            </a:r>
            <a:endParaRPr lang="en-US" sz="2200" dirty="0" smtClean="0">
              <a:latin typeface="Palatino Linotype" charset="0"/>
              <a:ea typeface="Palatino Linotype" charset="0"/>
              <a:cs typeface="Palatino Linotype" charset="0"/>
            </a:endParaRPr>
          </a:p>
          <a:p>
            <a:pPr marL="917575"/>
            <a:r>
              <a:rPr lang="en-US" sz="2200" dirty="0" smtClean="0">
                <a:latin typeface="Palatino Linotype" charset="0"/>
                <a:ea typeface="Palatino Linotype" charset="0"/>
                <a:cs typeface="Palatino Linotype" charset="0"/>
              </a:rPr>
              <a:t>THz and </a:t>
            </a:r>
            <a:r>
              <a:rPr lang="en-US" sz="2200" dirty="0">
                <a:latin typeface="Palatino Linotype" charset="0"/>
                <a:ea typeface="Palatino Linotype" charset="0"/>
                <a:cs typeface="Palatino Linotype" charset="0"/>
              </a:rPr>
              <a:t>high-harmonic generation in </a:t>
            </a:r>
            <a:r>
              <a:rPr lang="en-US" sz="2200" dirty="0" smtClean="0">
                <a:latin typeface="Palatino Linotype" charset="0"/>
                <a:ea typeface="Palatino Linotype" charset="0"/>
                <a:cs typeface="Palatino Linotype" charset="0"/>
              </a:rPr>
              <a:t>plasmas;</a:t>
            </a:r>
          </a:p>
          <a:p>
            <a:endParaRPr lang="en-US" sz="2400" dirty="0">
              <a:latin typeface="Palatino Linotype" charset="0"/>
              <a:ea typeface="Palatino Linotype" charset="0"/>
              <a:cs typeface="Palatino Linotype" charset="0"/>
            </a:endParaRPr>
          </a:p>
          <a:p>
            <a:r>
              <a:rPr lang="en-US" sz="2800" b="1" dirty="0" smtClean="0">
                <a:solidFill>
                  <a:srgbClr val="C00000"/>
                </a:solidFill>
                <a:latin typeface="Palatino Linotype" charset="0"/>
                <a:ea typeface="Palatino Linotype" charset="0"/>
                <a:cs typeface="Palatino Linotype" charset="0"/>
              </a:rPr>
              <a:t>Radiation with unique properties:</a:t>
            </a:r>
          </a:p>
          <a:p>
            <a:pPr marL="866775"/>
            <a:r>
              <a:rPr lang="en-US" sz="2200" dirty="0" smtClean="0">
                <a:latin typeface="Palatino Linotype" charset="0"/>
                <a:ea typeface="Palatino Linotype" charset="0"/>
                <a:cs typeface="Palatino Linotype" charset="0"/>
              </a:rPr>
              <a:t>ultra-short </a:t>
            </a:r>
            <a:r>
              <a:rPr lang="en-US" sz="2200" dirty="0">
                <a:latin typeface="Palatino Linotype" charset="0"/>
                <a:ea typeface="Palatino Linotype" charset="0"/>
                <a:cs typeface="Palatino Linotype" charset="0"/>
              </a:rPr>
              <a:t>pulses, </a:t>
            </a:r>
            <a:r>
              <a:rPr lang="en-US" sz="2200" dirty="0" smtClean="0">
                <a:latin typeface="Palatino Linotype" charset="0"/>
                <a:ea typeface="Palatino Linotype" charset="0"/>
                <a:cs typeface="Palatino Linotype" charset="0"/>
              </a:rPr>
              <a:t>polarization-controlled, multi-color, and spatiotemporally structured beams, light with </a:t>
            </a:r>
            <a:r>
              <a:rPr lang="en-US" sz="2200" dirty="0">
                <a:latin typeface="Palatino Linotype" charset="0"/>
                <a:ea typeface="Palatino Linotype" charset="0"/>
                <a:cs typeface="Palatino Linotype" charset="0"/>
              </a:rPr>
              <a:t>orbital angular </a:t>
            </a:r>
            <a:r>
              <a:rPr lang="en-US" sz="2200" dirty="0" smtClean="0">
                <a:latin typeface="Palatino Linotype" charset="0"/>
                <a:ea typeface="Palatino Linotype" charset="0"/>
                <a:cs typeface="Palatino Linotype" charset="0"/>
              </a:rPr>
              <a:t>momentum;</a:t>
            </a:r>
          </a:p>
          <a:p>
            <a:endParaRPr lang="en-US" sz="2400" dirty="0" smtClean="0">
              <a:latin typeface="Palatino Linotype" charset="0"/>
              <a:ea typeface="Palatino Linotype" charset="0"/>
              <a:cs typeface="Palatino Linotype" charset="0"/>
            </a:endParaRPr>
          </a:p>
          <a:p>
            <a:r>
              <a:rPr lang="en-US" sz="2800" b="1" dirty="0" smtClean="0">
                <a:solidFill>
                  <a:srgbClr val="C00000"/>
                </a:solidFill>
                <a:latin typeface="Palatino Linotype" charset="0"/>
                <a:ea typeface="Palatino Linotype" charset="0"/>
                <a:cs typeface="Palatino Linotype" charset="0"/>
              </a:rPr>
              <a:t>Applications of </a:t>
            </a:r>
            <a:r>
              <a:rPr lang="en-US" sz="2800" b="1" dirty="0">
                <a:solidFill>
                  <a:srgbClr val="C00000"/>
                </a:solidFill>
                <a:latin typeface="Palatino Linotype" charset="0"/>
                <a:ea typeface="Palatino Linotype" charset="0"/>
                <a:cs typeface="Palatino Linotype" charset="0"/>
              </a:rPr>
              <a:t>radiation </a:t>
            </a:r>
            <a:r>
              <a:rPr lang="en-US" sz="2800" b="1" dirty="0" smtClean="0">
                <a:solidFill>
                  <a:srgbClr val="C00000"/>
                </a:solidFill>
                <a:latin typeface="Palatino Linotype" charset="0"/>
                <a:ea typeface="Palatino Linotype" charset="0"/>
                <a:cs typeface="Palatino Linotype" charset="0"/>
              </a:rPr>
              <a:t>sources:</a:t>
            </a:r>
          </a:p>
          <a:p>
            <a:pPr marL="917575"/>
            <a:r>
              <a:rPr lang="en-US" sz="2200" dirty="0">
                <a:latin typeface="Palatino Linotype" charset="0"/>
                <a:ea typeface="Palatino Linotype" charset="0"/>
                <a:cs typeface="Palatino Linotype" charset="0"/>
              </a:rPr>
              <a:t> </a:t>
            </a:r>
            <a:r>
              <a:rPr lang="en-US" sz="2200" dirty="0" smtClean="0">
                <a:latin typeface="Palatino Linotype" charset="0"/>
                <a:ea typeface="Palatino Linotype" charset="0"/>
                <a:cs typeface="Palatino Linotype" charset="0"/>
              </a:rPr>
              <a:t>Diagnostics of materials and dynamic systems, radiography, tomography, pump-probe methods;</a:t>
            </a:r>
          </a:p>
          <a:p>
            <a:pPr marL="917575"/>
            <a:endParaRPr lang="en-US" sz="2400" dirty="0">
              <a:latin typeface="Palatino Linotype" charset="0"/>
              <a:ea typeface="Palatino Linotype" charset="0"/>
              <a:cs typeface="Palatino Linotype" charset="0"/>
            </a:endParaRPr>
          </a:p>
          <a:p>
            <a:r>
              <a:rPr lang="en-US" sz="2800" b="1" dirty="0">
                <a:solidFill>
                  <a:srgbClr val="C00000"/>
                </a:solidFill>
                <a:latin typeface="Palatino Linotype" charset="0"/>
                <a:ea typeface="Palatino Linotype" charset="0"/>
                <a:cs typeface="Palatino Linotype" charset="0"/>
              </a:rPr>
              <a:t>I</a:t>
            </a:r>
            <a:r>
              <a:rPr lang="en-US" sz="2800" b="1" dirty="0" smtClean="0">
                <a:solidFill>
                  <a:srgbClr val="C00000"/>
                </a:solidFill>
                <a:latin typeface="Palatino Linotype" charset="0"/>
                <a:ea typeface="Palatino Linotype" charset="0"/>
                <a:cs typeface="Palatino Linotype" charset="0"/>
              </a:rPr>
              <a:t>mproved </a:t>
            </a:r>
            <a:r>
              <a:rPr lang="en-US" sz="2800" b="1" dirty="0">
                <a:solidFill>
                  <a:srgbClr val="C00000"/>
                </a:solidFill>
                <a:latin typeface="Palatino Linotype" charset="0"/>
                <a:ea typeface="Palatino Linotype" charset="0"/>
                <a:cs typeface="Palatino Linotype" charset="0"/>
              </a:rPr>
              <a:t>laser or </a:t>
            </a:r>
            <a:r>
              <a:rPr lang="en-US" sz="2800" b="1" dirty="0" smtClean="0">
                <a:solidFill>
                  <a:srgbClr val="C00000"/>
                </a:solidFill>
                <a:latin typeface="Palatino Linotype" charset="0"/>
                <a:ea typeface="Palatino Linotype" charset="0"/>
                <a:cs typeface="Palatino Linotype" charset="0"/>
              </a:rPr>
              <a:t>electron beam performance for </a:t>
            </a:r>
            <a:r>
              <a:rPr lang="en-US" sz="2800" b="1" dirty="0">
                <a:solidFill>
                  <a:srgbClr val="C00000"/>
                </a:solidFill>
                <a:latin typeface="Palatino Linotype" charset="0"/>
                <a:ea typeface="Palatino Linotype" charset="0"/>
                <a:cs typeface="Palatino Linotype" charset="0"/>
              </a:rPr>
              <a:t>radiation </a:t>
            </a:r>
            <a:r>
              <a:rPr lang="en-US" sz="2800" b="1" dirty="0" smtClean="0">
                <a:solidFill>
                  <a:srgbClr val="C00000"/>
                </a:solidFill>
                <a:latin typeface="Palatino Linotype" charset="0"/>
                <a:ea typeface="Palatino Linotype" charset="0"/>
                <a:cs typeface="Palatino Linotype" charset="0"/>
              </a:rPr>
              <a:t>applications</a:t>
            </a:r>
            <a:r>
              <a:rPr lang="en-US" sz="2400" b="1" dirty="0" smtClean="0">
                <a:solidFill>
                  <a:srgbClr val="C00000"/>
                </a:solidFill>
                <a:latin typeface="Palatino Linotype" charset="0"/>
                <a:ea typeface="Palatino Linotype" charset="0"/>
                <a:cs typeface="Palatino Linotype" charset="0"/>
              </a:rPr>
              <a:t>: </a:t>
            </a:r>
          </a:p>
          <a:p>
            <a:pPr marL="917575"/>
            <a:r>
              <a:rPr lang="en-US" sz="2200" dirty="0" smtClean="0">
                <a:latin typeface="Palatino Linotype" charset="0"/>
                <a:ea typeface="Palatino Linotype" charset="0"/>
                <a:cs typeface="Palatino Linotype" charset="0"/>
              </a:rPr>
              <a:t> phase-space </a:t>
            </a:r>
            <a:r>
              <a:rPr lang="en-US" sz="2200" dirty="0">
                <a:latin typeface="Palatino Linotype" charset="0"/>
                <a:ea typeface="Palatino Linotype" charset="0"/>
                <a:cs typeface="Palatino Linotype" charset="0"/>
              </a:rPr>
              <a:t>manipulation and cooling, space-time </a:t>
            </a:r>
            <a:r>
              <a:rPr lang="en-US" sz="2200" dirty="0" smtClean="0">
                <a:latin typeface="Palatino Linotype" charset="0"/>
                <a:ea typeface="Palatino Linotype" charset="0"/>
                <a:cs typeface="Palatino Linotype" charset="0"/>
              </a:rPr>
              <a:t>structuring.</a:t>
            </a:r>
            <a:endParaRPr lang="en-US" sz="2200" dirty="0">
              <a:latin typeface="Palatino Linotype" charset="0"/>
              <a:ea typeface="Palatino Linotype" charset="0"/>
              <a:cs typeface="Palatino Linotype" charset="0"/>
            </a:endParaRPr>
          </a:p>
          <a:p>
            <a:r>
              <a:rPr lang="en-US" sz="2400" dirty="0">
                <a:latin typeface="Palatino Linotype" charset="0"/>
                <a:ea typeface="Palatino Linotype" charset="0"/>
                <a:cs typeface="Palatino Linotype" charset="0"/>
              </a:rPr>
              <a:t> </a:t>
            </a:r>
          </a:p>
          <a:p>
            <a:endParaRPr lang="en-US"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85472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15395" y="2882325"/>
            <a:ext cx="8161209"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5. Electron Beam Manipulation and Cooling</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81299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0"/>
            <a:ext cx="11019773" cy="6858000"/>
          </a:xfrm>
          <a:prstGeom prst="rect">
            <a:avLst/>
          </a:prstGeom>
        </p:spPr>
      </p:pic>
    </p:spTree>
    <p:extLst>
      <p:ext uri="{BB962C8B-B14F-4D97-AF65-F5344CB8AC3E}">
        <p14:creationId xmlns:p14="http://schemas.microsoft.com/office/powerpoint/2010/main" val="425551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35A8DF-EA25-C340-95CE-4EA69274498C}"/>
              </a:ext>
            </a:extLst>
          </p:cNvPr>
          <p:cNvSpPr txBox="1"/>
          <p:nvPr/>
        </p:nvSpPr>
        <p:spPr>
          <a:xfrm>
            <a:off x="-16476" y="26514"/>
            <a:ext cx="12269037" cy="646331"/>
          </a:xfrm>
          <a:prstGeom prst="rect">
            <a:avLst/>
          </a:prstGeom>
          <a:solidFill>
            <a:srgbClr val="00395A"/>
          </a:solidFill>
        </p:spPr>
        <p:txBody>
          <a:bodyPr wrap="square" rtlCol="0">
            <a:spAutoFit/>
          </a:bodyPr>
          <a:lstStyle/>
          <a:p>
            <a:pPr algn="ctr"/>
            <a:r>
              <a:rPr lang="en-US" sz="3600" dirty="0">
                <a:solidFill>
                  <a:schemeClr val="bg1"/>
                </a:solidFill>
              </a:rPr>
              <a:t>Plasma-accelerator-based linear beam cooling systems </a:t>
            </a:r>
          </a:p>
        </p:txBody>
      </p:sp>
      <p:sp>
        <p:nvSpPr>
          <p:cNvPr id="36" name="Rectangle 35">
            <a:extLst>
              <a:ext uri="{FF2B5EF4-FFF2-40B4-BE49-F238E27FC236}">
                <a16:creationId xmlns:a16="http://schemas.microsoft.com/office/drawing/2014/main" xmlns="" id="{C8EAB7AB-B4E2-54D4-BEEE-B19C66271E07}"/>
              </a:ext>
            </a:extLst>
          </p:cNvPr>
          <p:cNvSpPr/>
          <p:nvPr/>
        </p:nvSpPr>
        <p:spPr>
          <a:xfrm>
            <a:off x="1908845" y="1453211"/>
            <a:ext cx="1130531" cy="5153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DF4C3FD8-E17C-B681-4488-2F99C2C26943}"/>
              </a:ext>
            </a:extLst>
          </p:cNvPr>
          <p:cNvSpPr txBox="1"/>
          <p:nvPr/>
        </p:nvSpPr>
        <p:spPr>
          <a:xfrm>
            <a:off x="2019819" y="1526239"/>
            <a:ext cx="908582" cy="369332"/>
          </a:xfrm>
          <a:prstGeom prst="rect">
            <a:avLst/>
          </a:prstGeom>
          <a:noFill/>
        </p:spPr>
        <p:txBody>
          <a:bodyPr wrap="none" rtlCol="0">
            <a:spAutoFit/>
          </a:bodyPr>
          <a:lstStyle/>
          <a:p>
            <a:r>
              <a:rPr lang="en-US" dirty="0"/>
              <a:t>Injector</a:t>
            </a:r>
          </a:p>
        </p:txBody>
      </p:sp>
      <p:sp>
        <p:nvSpPr>
          <p:cNvPr id="48" name="Rectangle 47">
            <a:extLst>
              <a:ext uri="{FF2B5EF4-FFF2-40B4-BE49-F238E27FC236}">
                <a16:creationId xmlns:a16="http://schemas.microsoft.com/office/drawing/2014/main" xmlns="" id="{FD7E4F06-8DDD-098E-FD75-68742AADE6FB}"/>
              </a:ext>
            </a:extLst>
          </p:cNvPr>
          <p:cNvSpPr/>
          <p:nvPr/>
        </p:nvSpPr>
        <p:spPr>
          <a:xfrm>
            <a:off x="3831671" y="1453211"/>
            <a:ext cx="1535085" cy="5153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xmlns="" id="{88A9888E-A0E5-26CD-09EF-C6EA1793194E}"/>
              </a:ext>
            </a:extLst>
          </p:cNvPr>
          <p:cNvSpPr txBox="1"/>
          <p:nvPr/>
        </p:nvSpPr>
        <p:spPr>
          <a:xfrm>
            <a:off x="3942645" y="1526239"/>
            <a:ext cx="1340432" cy="369332"/>
          </a:xfrm>
          <a:prstGeom prst="rect">
            <a:avLst/>
          </a:prstGeom>
          <a:noFill/>
        </p:spPr>
        <p:txBody>
          <a:bodyPr wrap="none" rtlCol="0">
            <a:spAutoFit/>
          </a:bodyPr>
          <a:lstStyle/>
          <a:p>
            <a:r>
              <a:rPr lang="en-US" dirty="0"/>
              <a:t>Plasma </a:t>
            </a:r>
            <a:r>
              <a:rPr lang="en-US" dirty="0" err="1"/>
              <a:t>linac</a:t>
            </a:r>
            <a:endParaRPr lang="en-US" dirty="0"/>
          </a:p>
        </p:txBody>
      </p:sp>
      <p:sp>
        <p:nvSpPr>
          <p:cNvPr id="53" name="Rectangle 52">
            <a:extLst>
              <a:ext uri="{FF2B5EF4-FFF2-40B4-BE49-F238E27FC236}">
                <a16:creationId xmlns:a16="http://schemas.microsoft.com/office/drawing/2014/main" xmlns="" id="{1954B0AA-9B53-B065-48D4-1E2A2CE01FC2}"/>
              </a:ext>
            </a:extLst>
          </p:cNvPr>
          <p:cNvSpPr/>
          <p:nvPr/>
        </p:nvSpPr>
        <p:spPr>
          <a:xfrm>
            <a:off x="6066838" y="1453211"/>
            <a:ext cx="1972888" cy="5153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xmlns="" id="{A5571F6A-A251-3D7B-8537-22E2C56376A3}"/>
              </a:ext>
            </a:extLst>
          </p:cNvPr>
          <p:cNvSpPr/>
          <p:nvPr/>
        </p:nvSpPr>
        <p:spPr>
          <a:xfrm>
            <a:off x="6149758"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CA6886D3-5DC2-E393-CE23-F3CAFE6CDAAB}"/>
              </a:ext>
            </a:extLst>
          </p:cNvPr>
          <p:cNvSpPr/>
          <p:nvPr/>
        </p:nvSpPr>
        <p:spPr>
          <a:xfrm>
            <a:off x="6307077"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12DE1070-C933-8244-817C-1E7E9C8A9F87}"/>
              </a:ext>
            </a:extLst>
          </p:cNvPr>
          <p:cNvSpPr/>
          <p:nvPr/>
        </p:nvSpPr>
        <p:spPr>
          <a:xfrm>
            <a:off x="6464396"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xmlns="" id="{4072752E-8780-592E-A2FA-7814B2BAA503}"/>
              </a:ext>
            </a:extLst>
          </p:cNvPr>
          <p:cNvSpPr/>
          <p:nvPr/>
        </p:nvSpPr>
        <p:spPr>
          <a:xfrm>
            <a:off x="6621715"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xmlns="" id="{9C40A6D1-A246-3E39-12CA-CF558F0F7F41}"/>
              </a:ext>
            </a:extLst>
          </p:cNvPr>
          <p:cNvSpPr/>
          <p:nvPr/>
        </p:nvSpPr>
        <p:spPr>
          <a:xfrm>
            <a:off x="6779034"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828B3BFD-715F-4BA9-9263-E73F7CDD396C}"/>
              </a:ext>
            </a:extLst>
          </p:cNvPr>
          <p:cNvSpPr/>
          <p:nvPr/>
        </p:nvSpPr>
        <p:spPr>
          <a:xfrm>
            <a:off x="6936352"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3A80FBF1-30D7-8FFB-8D15-ECF447A9AD09}"/>
              </a:ext>
            </a:extLst>
          </p:cNvPr>
          <p:cNvSpPr/>
          <p:nvPr/>
        </p:nvSpPr>
        <p:spPr>
          <a:xfrm>
            <a:off x="7084175"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DF6E3E8-F74A-1423-CE6D-0E3D50E34BC1}"/>
              </a:ext>
            </a:extLst>
          </p:cNvPr>
          <p:cNvSpPr/>
          <p:nvPr/>
        </p:nvSpPr>
        <p:spPr>
          <a:xfrm>
            <a:off x="7241494"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84A26BF-89B4-D0C8-8B82-5C2B156D4C3B}"/>
              </a:ext>
            </a:extLst>
          </p:cNvPr>
          <p:cNvSpPr/>
          <p:nvPr/>
        </p:nvSpPr>
        <p:spPr>
          <a:xfrm>
            <a:off x="7398813"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51DDDABE-FF87-1AE2-2886-A746AF293838}"/>
              </a:ext>
            </a:extLst>
          </p:cNvPr>
          <p:cNvSpPr/>
          <p:nvPr/>
        </p:nvSpPr>
        <p:spPr>
          <a:xfrm>
            <a:off x="7556132"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FC431802-6977-78A8-A790-997CA55A8C9A}"/>
              </a:ext>
            </a:extLst>
          </p:cNvPr>
          <p:cNvSpPr/>
          <p:nvPr/>
        </p:nvSpPr>
        <p:spPr>
          <a:xfrm>
            <a:off x="7713451"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B621A2EA-ECD9-99AF-5397-6A974716CE53}"/>
              </a:ext>
            </a:extLst>
          </p:cNvPr>
          <p:cNvSpPr/>
          <p:nvPr/>
        </p:nvSpPr>
        <p:spPr>
          <a:xfrm>
            <a:off x="7870769" y="1496159"/>
            <a:ext cx="102523" cy="429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0B01F1F2-A3F0-7062-ED52-A3C4BFF2BE43}"/>
              </a:ext>
            </a:extLst>
          </p:cNvPr>
          <p:cNvSpPr/>
          <p:nvPr/>
        </p:nvSpPr>
        <p:spPr>
          <a:xfrm>
            <a:off x="10950049" y="1453211"/>
            <a:ext cx="1130531" cy="5153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xmlns="" id="{158AE6E1-8A93-CD57-B035-85938A088920}"/>
              </a:ext>
            </a:extLst>
          </p:cNvPr>
          <p:cNvSpPr txBox="1"/>
          <p:nvPr/>
        </p:nvSpPr>
        <p:spPr>
          <a:xfrm>
            <a:off x="11027771" y="1526239"/>
            <a:ext cx="997389" cy="369332"/>
          </a:xfrm>
          <a:prstGeom prst="rect">
            <a:avLst/>
          </a:prstGeom>
          <a:noFill/>
        </p:spPr>
        <p:txBody>
          <a:bodyPr wrap="none" rtlCol="0">
            <a:spAutoFit/>
          </a:bodyPr>
          <a:lstStyle/>
          <a:p>
            <a:r>
              <a:rPr lang="en-US" dirty="0"/>
              <a:t>BDS &amp; IP</a:t>
            </a:r>
          </a:p>
        </p:txBody>
      </p:sp>
      <p:sp>
        <p:nvSpPr>
          <p:cNvPr id="81" name="Rectangle 80">
            <a:extLst>
              <a:ext uri="{FF2B5EF4-FFF2-40B4-BE49-F238E27FC236}">
                <a16:creationId xmlns:a16="http://schemas.microsoft.com/office/drawing/2014/main" xmlns="" id="{20D7575F-D9E1-EDA2-4745-582E0A3CBB3B}"/>
              </a:ext>
            </a:extLst>
          </p:cNvPr>
          <p:cNvSpPr/>
          <p:nvPr/>
        </p:nvSpPr>
        <p:spPr>
          <a:xfrm>
            <a:off x="8636937" y="1453211"/>
            <a:ext cx="1535085" cy="5153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xmlns="" id="{F5E9E2E4-8E0E-27A1-23B9-0DE93DB54DF1}"/>
              </a:ext>
            </a:extLst>
          </p:cNvPr>
          <p:cNvSpPr txBox="1"/>
          <p:nvPr/>
        </p:nvSpPr>
        <p:spPr>
          <a:xfrm>
            <a:off x="8747911" y="1526239"/>
            <a:ext cx="1340432" cy="369332"/>
          </a:xfrm>
          <a:prstGeom prst="rect">
            <a:avLst/>
          </a:prstGeom>
          <a:noFill/>
        </p:spPr>
        <p:txBody>
          <a:bodyPr wrap="none" rtlCol="0">
            <a:spAutoFit/>
          </a:bodyPr>
          <a:lstStyle/>
          <a:p>
            <a:r>
              <a:rPr lang="en-US" dirty="0"/>
              <a:t>Plasma </a:t>
            </a:r>
            <a:r>
              <a:rPr lang="en-US" dirty="0" err="1"/>
              <a:t>linac</a:t>
            </a:r>
            <a:endParaRPr lang="en-US" dirty="0"/>
          </a:p>
        </p:txBody>
      </p:sp>
      <p:cxnSp>
        <p:nvCxnSpPr>
          <p:cNvPr id="83" name="Straight Arrow Connector 82">
            <a:extLst>
              <a:ext uri="{FF2B5EF4-FFF2-40B4-BE49-F238E27FC236}">
                <a16:creationId xmlns:a16="http://schemas.microsoft.com/office/drawing/2014/main" xmlns="" id="{751E7E30-C1A9-F7BC-E8FB-C4444186E414}"/>
              </a:ext>
            </a:extLst>
          </p:cNvPr>
          <p:cNvCxnSpPr/>
          <p:nvPr/>
        </p:nvCxnSpPr>
        <p:spPr>
          <a:xfrm>
            <a:off x="10321654" y="1737625"/>
            <a:ext cx="5036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xmlns="" id="{4B4BFA54-6C0C-2332-9361-9B2A3C6501B7}"/>
              </a:ext>
            </a:extLst>
          </p:cNvPr>
          <p:cNvCxnSpPr/>
          <p:nvPr/>
        </p:nvCxnSpPr>
        <p:spPr>
          <a:xfrm>
            <a:off x="8080617" y="1713976"/>
            <a:ext cx="5036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9A218EAC-E5B2-C908-0AB8-D5201D4E9635}"/>
              </a:ext>
            </a:extLst>
          </p:cNvPr>
          <p:cNvCxnSpPr/>
          <p:nvPr/>
        </p:nvCxnSpPr>
        <p:spPr>
          <a:xfrm>
            <a:off x="5422391" y="1708719"/>
            <a:ext cx="5036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xmlns="" id="{71975A04-7E66-738B-2EC9-B921540AC169}"/>
              </a:ext>
            </a:extLst>
          </p:cNvPr>
          <p:cNvCxnSpPr/>
          <p:nvPr/>
        </p:nvCxnSpPr>
        <p:spPr>
          <a:xfrm>
            <a:off x="3204896" y="1708719"/>
            <a:ext cx="5036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xmlns="" id="{44A88C4E-8DB1-E899-8882-B36FC8BD33A2}"/>
              </a:ext>
            </a:extLst>
          </p:cNvPr>
          <p:cNvPicPr>
            <a:picLocks noChangeAspect="1"/>
          </p:cNvPicPr>
          <p:nvPr/>
        </p:nvPicPr>
        <p:blipFill>
          <a:blip r:embed="rId2"/>
          <a:stretch>
            <a:fillRect/>
          </a:stretch>
        </p:blipFill>
        <p:spPr>
          <a:xfrm>
            <a:off x="5509135" y="1444589"/>
            <a:ext cx="266410" cy="208133"/>
          </a:xfrm>
          <a:prstGeom prst="rect">
            <a:avLst/>
          </a:prstGeom>
        </p:spPr>
      </p:pic>
      <p:pic>
        <p:nvPicPr>
          <p:cNvPr id="88" name="Picture 87">
            <a:extLst>
              <a:ext uri="{FF2B5EF4-FFF2-40B4-BE49-F238E27FC236}">
                <a16:creationId xmlns:a16="http://schemas.microsoft.com/office/drawing/2014/main" xmlns="" id="{EDB77399-3343-235C-7BAB-F6659C3BAFC0}"/>
              </a:ext>
            </a:extLst>
          </p:cNvPr>
          <p:cNvPicPr>
            <a:picLocks noChangeAspect="1"/>
          </p:cNvPicPr>
          <p:nvPr/>
        </p:nvPicPr>
        <p:blipFill>
          <a:blip r:embed="rId2"/>
          <a:stretch>
            <a:fillRect/>
          </a:stretch>
        </p:blipFill>
        <p:spPr>
          <a:xfrm>
            <a:off x="8225693" y="1416914"/>
            <a:ext cx="266410" cy="208133"/>
          </a:xfrm>
          <a:prstGeom prst="rect">
            <a:avLst/>
          </a:prstGeom>
        </p:spPr>
      </p:pic>
      <p:pic>
        <p:nvPicPr>
          <p:cNvPr id="89" name="Picture 88">
            <a:extLst>
              <a:ext uri="{FF2B5EF4-FFF2-40B4-BE49-F238E27FC236}">
                <a16:creationId xmlns:a16="http://schemas.microsoft.com/office/drawing/2014/main" xmlns="" id="{35854AB3-1F94-BFC1-C645-03B67992D2A3}"/>
              </a:ext>
            </a:extLst>
          </p:cNvPr>
          <p:cNvPicPr>
            <a:picLocks noChangeAspect="1"/>
          </p:cNvPicPr>
          <p:nvPr/>
        </p:nvPicPr>
        <p:blipFill>
          <a:blip r:embed="rId3"/>
          <a:stretch>
            <a:fillRect/>
          </a:stretch>
        </p:blipFill>
        <p:spPr>
          <a:xfrm>
            <a:off x="10472492" y="1362944"/>
            <a:ext cx="315443" cy="250499"/>
          </a:xfrm>
          <a:prstGeom prst="rect">
            <a:avLst/>
          </a:prstGeom>
        </p:spPr>
      </p:pic>
      <p:pic>
        <p:nvPicPr>
          <p:cNvPr id="90" name="Picture 89">
            <a:extLst>
              <a:ext uri="{FF2B5EF4-FFF2-40B4-BE49-F238E27FC236}">
                <a16:creationId xmlns:a16="http://schemas.microsoft.com/office/drawing/2014/main" xmlns="" id="{9C0A8105-13D3-7ECB-5337-F064CED7FC7C}"/>
              </a:ext>
            </a:extLst>
          </p:cNvPr>
          <p:cNvPicPr>
            <a:picLocks noChangeAspect="1"/>
          </p:cNvPicPr>
          <p:nvPr/>
        </p:nvPicPr>
        <p:blipFill>
          <a:blip r:embed="rId4"/>
          <a:stretch>
            <a:fillRect/>
          </a:stretch>
        </p:blipFill>
        <p:spPr>
          <a:xfrm>
            <a:off x="3196790" y="1444589"/>
            <a:ext cx="233562" cy="208538"/>
          </a:xfrm>
          <a:prstGeom prst="rect">
            <a:avLst/>
          </a:prstGeom>
        </p:spPr>
      </p:pic>
      <p:cxnSp>
        <p:nvCxnSpPr>
          <p:cNvPr id="91" name="Straight Connector 90">
            <a:extLst>
              <a:ext uri="{FF2B5EF4-FFF2-40B4-BE49-F238E27FC236}">
                <a16:creationId xmlns:a16="http://schemas.microsoft.com/office/drawing/2014/main" xmlns="" id="{197A0A04-71B1-F277-74BE-9ED2DFAC73BB}"/>
              </a:ext>
            </a:extLst>
          </p:cNvPr>
          <p:cNvCxnSpPr>
            <a:cxnSpLocks/>
          </p:cNvCxnSpPr>
          <p:nvPr/>
        </p:nvCxnSpPr>
        <p:spPr>
          <a:xfrm flipV="1">
            <a:off x="5283077" y="1925651"/>
            <a:ext cx="2443152" cy="8666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B2570E49-FEDE-DCEF-7FF9-A8512374F993}"/>
              </a:ext>
            </a:extLst>
          </p:cNvPr>
          <p:cNvCxnSpPr>
            <a:cxnSpLocks/>
          </p:cNvCxnSpPr>
          <p:nvPr/>
        </p:nvCxnSpPr>
        <p:spPr>
          <a:xfrm flipH="1" flipV="1">
            <a:off x="7828111" y="1925651"/>
            <a:ext cx="3920424" cy="84527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CF944482-7740-B25A-389E-769706F08F6D}"/>
              </a:ext>
            </a:extLst>
          </p:cNvPr>
          <p:cNvGrpSpPr/>
          <p:nvPr/>
        </p:nvGrpSpPr>
        <p:grpSpPr>
          <a:xfrm>
            <a:off x="5283077" y="2375142"/>
            <a:ext cx="6465458" cy="2101700"/>
            <a:chOff x="5283077" y="2375142"/>
            <a:chExt cx="6465458" cy="2101700"/>
          </a:xfrm>
        </p:grpSpPr>
        <p:sp>
          <p:nvSpPr>
            <p:cNvPr id="112" name="TextBox 111">
              <a:extLst>
                <a:ext uri="{FF2B5EF4-FFF2-40B4-BE49-F238E27FC236}">
                  <a16:creationId xmlns:a16="http://schemas.microsoft.com/office/drawing/2014/main" xmlns="" id="{6A9A6A4B-558B-DDB8-3B35-589AE7945B67}"/>
                </a:ext>
              </a:extLst>
            </p:cNvPr>
            <p:cNvSpPr txBox="1"/>
            <p:nvPr/>
          </p:nvSpPr>
          <p:spPr>
            <a:xfrm>
              <a:off x="5472849" y="3782877"/>
              <a:ext cx="2037544" cy="307777"/>
            </a:xfrm>
            <a:prstGeom prst="rect">
              <a:avLst/>
            </a:prstGeom>
            <a:noFill/>
          </p:spPr>
          <p:txBody>
            <a:bodyPr wrap="square">
              <a:spAutoFit/>
            </a:bodyPr>
            <a:lstStyle/>
            <a:p>
              <a:pPr algn="ctr"/>
              <a:r>
                <a:rPr lang="en-US" sz="1400" dirty="0"/>
                <a:t>radiator length</a:t>
              </a:r>
            </a:p>
          </p:txBody>
        </p:sp>
        <p:sp>
          <p:nvSpPr>
            <p:cNvPr id="93" name="Rectangle 92">
              <a:extLst>
                <a:ext uri="{FF2B5EF4-FFF2-40B4-BE49-F238E27FC236}">
                  <a16:creationId xmlns:a16="http://schemas.microsoft.com/office/drawing/2014/main" xmlns="" id="{E8A8A302-0497-1B14-5FA9-F7CD7C174AD0}"/>
                </a:ext>
              </a:extLst>
            </p:cNvPr>
            <p:cNvSpPr/>
            <p:nvPr/>
          </p:nvSpPr>
          <p:spPr>
            <a:xfrm>
              <a:off x="5283077" y="2792266"/>
              <a:ext cx="6465458" cy="1684576"/>
            </a:xfrm>
            <a:prstGeom prst="rect">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xmlns="" id="{31D38EAA-1D82-51A6-5E05-B853F7EDCB67}"/>
                </a:ext>
              </a:extLst>
            </p:cNvPr>
            <p:cNvSpPr/>
            <p:nvPr/>
          </p:nvSpPr>
          <p:spPr>
            <a:xfrm>
              <a:off x="9176677" y="3283083"/>
              <a:ext cx="1917646" cy="5153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xmlns="" id="{6AEC1882-FCC9-2A4C-B543-5927DCC459D8}"/>
                </a:ext>
              </a:extLst>
            </p:cNvPr>
            <p:cNvSpPr txBox="1"/>
            <p:nvPr/>
          </p:nvSpPr>
          <p:spPr>
            <a:xfrm>
              <a:off x="9176720" y="3399143"/>
              <a:ext cx="1954894" cy="369332"/>
            </a:xfrm>
            <a:prstGeom prst="rect">
              <a:avLst/>
            </a:prstGeom>
            <a:noFill/>
          </p:spPr>
          <p:txBody>
            <a:bodyPr wrap="none" rtlCol="0">
              <a:spAutoFit/>
            </a:bodyPr>
            <a:lstStyle/>
            <a:p>
              <a:r>
                <a:rPr lang="en-US" dirty="0"/>
                <a:t>Plasma accelerator</a:t>
              </a:r>
            </a:p>
          </p:txBody>
        </p:sp>
        <p:sp>
          <p:nvSpPr>
            <p:cNvPr id="96" name="TextBox 95">
              <a:extLst>
                <a:ext uri="{FF2B5EF4-FFF2-40B4-BE49-F238E27FC236}">
                  <a16:creationId xmlns:a16="http://schemas.microsoft.com/office/drawing/2014/main" xmlns="" id="{74EE2505-30AF-A04D-E77B-16AEA2DCCB2F}"/>
                </a:ext>
              </a:extLst>
            </p:cNvPr>
            <p:cNvSpPr txBox="1"/>
            <p:nvPr/>
          </p:nvSpPr>
          <p:spPr>
            <a:xfrm>
              <a:off x="6874549" y="2375142"/>
              <a:ext cx="2851037" cy="369332"/>
            </a:xfrm>
            <a:prstGeom prst="rect">
              <a:avLst/>
            </a:prstGeom>
            <a:noFill/>
          </p:spPr>
          <p:txBody>
            <a:bodyPr wrap="none" rtlCol="0">
              <a:spAutoFit/>
            </a:bodyPr>
            <a:lstStyle/>
            <a:p>
              <a:r>
                <a:rPr lang="en-US" dirty="0"/>
                <a:t>Single damping system stage</a:t>
              </a:r>
            </a:p>
          </p:txBody>
        </p:sp>
        <p:sp>
          <p:nvSpPr>
            <p:cNvPr id="97" name="Rectangle 96">
              <a:extLst>
                <a:ext uri="{FF2B5EF4-FFF2-40B4-BE49-F238E27FC236}">
                  <a16:creationId xmlns:a16="http://schemas.microsoft.com/office/drawing/2014/main" xmlns="" id="{6F16C7EA-C0EB-A714-3148-9FDD8DE181A5}"/>
                </a:ext>
              </a:extLst>
            </p:cNvPr>
            <p:cNvSpPr/>
            <p:nvPr/>
          </p:nvSpPr>
          <p:spPr>
            <a:xfrm>
              <a:off x="5914358" y="3250809"/>
              <a:ext cx="1144613" cy="5153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xmlns="" id="{7C46E577-6BA7-BDB7-E362-7C1BE97BB294}"/>
                </a:ext>
              </a:extLst>
            </p:cNvPr>
            <p:cNvSpPr txBox="1"/>
            <p:nvPr/>
          </p:nvSpPr>
          <p:spPr>
            <a:xfrm>
              <a:off x="6009487" y="3380194"/>
              <a:ext cx="930576" cy="369332"/>
            </a:xfrm>
            <a:prstGeom prst="rect">
              <a:avLst/>
            </a:prstGeom>
            <a:noFill/>
          </p:spPr>
          <p:txBody>
            <a:bodyPr wrap="none" rtlCol="0">
              <a:spAutoFit/>
            </a:bodyPr>
            <a:lstStyle/>
            <a:p>
              <a:r>
                <a:rPr lang="en-US" dirty="0"/>
                <a:t>radiator</a:t>
              </a:r>
            </a:p>
          </p:txBody>
        </p:sp>
        <p:cxnSp>
          <p:nvCxnSpPr>
            <p:cNvPr id="99" name="Straight Arrow Connector 98">
              <a:extLst>
                <a:ext uri="{FF2B5EF4-FFF2-40B4-BE49-F238E27FC236}">
                  <a16:creationId xmlns:a16="http://schemas.microsoft.com/office/drawing/2014/main" xmlns="" id="{F4BE1F56-9511-0A90-1011-43B678F74FBB}"/>
                </a:ext>
              </a:extLst>
            </p:cNvPr>
            <p:cNvCxnSpPr/>
            <p:nvPr/>
          </p:nvCxnSpPr>
          <p:spPr>
            <a:xfrm>
              <a:off x="5335307" y="3546938"/>
              <a:ext cx="5036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0" name="Picture 99">
              <a:extLst>
                <a:ext uri="{FF2B5EF4-FFF2-40B4-BE49-F238E27FC236}">
                  <a16:creationId xmlns:a16="http://schemas.microsoft.com/office/drawing/2014/main" xmlns="" id="{94079392-784D-9518-F0A2-B7AAADE16545}"/>
                </a:ext>
              </a:extLst>
            </p:cNvPr>
            <p:cNvPicPr>
              <a:picLocks noChangeAspect="1"/>
            </p:cNvPicPr>
            <p:nvPr/>
          </p:nvPicPr>
          <p:blipFill>
            <a:blip r:embed="rId2"/>
            <a:stretch>
              <a:fillRect/>
            </a:stretch>
          </p:blipFill>
          <p:spPr>
            <a:xfrm>
              <a:off x="5422051" y="3282808"/>
              <a:ext cx="266410" cy="208133"/>
            </a:xfrm>
            <a:prstGeom prst="rect">
              <a:avLst/>
            </a:prstGeom>
          </p:spPr>
        </p:pic>
        <p:pic>
          <p:nvPicPr>
            <p:cNvPr id="101" name="Picture 100">
              <a:extLst>
                <a:ext uri="{FF2B5EF4-FFF2-40B4-BE49-F238E27FC236}">
                  <a16:creationId xmlns:a16="http://schemas.microsoft.com/office/drawing/2014/main" xmlns="" id="{6E3800BA-2E66-955C-428E-33EBA16B44EB}"/>
                </a:ext>
              </a:extLst>
            </p:cNvPr>
            <p:cNvPicPr>
              <a:picLocks noChangeAspect="1"/>
            </p:cNvPicPr>
            <p:nvPr/>
          </p:nvPicPr>
          <p:blipFill>
            <a:blip r:embed="rId2"/>
            <a:stretch>
              <a:fillRect/>
            </a:stretch>
          </p:blipFill>
          <p:spPr>
            <a:xfrm>
              <a:off x="11268220" y="3207630"/>
              <a:ext cx="266410" cy="208133"/>
            </a:xfrm>
            <a:prstGeom prst="rect">
              <a:avLst/>
            </a:prstGeom>
          </p:spPr>
        </p:pic>
        <p:cxnSp>
          <p:nvCxnSpPr>
            <p:cNvPr id="102" name="Straight Arrow Connector 101">
              <a:extLst>
                <a:ext uri="{FF2B5EF4-FFF2-40B4-BE49-F238E27FC236}">
                  <a16:creationId xmlns:a16="http://schemas.microsoft.com/office/drawing/2014/main" xmlns="" id="{B5988123-0488-C733-59C4-19DBAB223B1F}"/>
                </a:ext>
              </a:extLst>
            </p:cNvPr>
            <p:cNvCxnSpPr/>
            <p:nvPr/>
          </p:nvCxnSpPr>
          <p:spPr>
            <a:xfrm>
              <a:off x="11192639" y="3584048"/>
              <a:ext cx="5036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xmlns="" id="{4BEF4DAB-A7D9-D850-D599-5430AD79112B}"/>
                </a:ext>
              </a:extLst>
            </p:cNvPr>
            <p:cNvCxnSpPr>
              <a:cxnSpLocks/>
            </p:cNvCxnSpPr>
            <p:nvPr/>
          </p:nvCxnSpPr>
          <p:spPr>
            <a:xfrm>
              <a:off x="5914358" y="4026880"/>
              <a:ext cx="1112823"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FF80436F-A757-E0F3-FB7C-E3B00A6095DE}"/>
                </a:ext>
              </a:extLst>
            </p:cNvPr>
            <p:cNvCxnSpPr>
              <a:cxnSpLocks/>
            </p:cNvCxnSpPr>
            <p:nvPr/>
          </p:nvCxnSpPr>
          <p:spPr>
            <a:xfrm>
              <a:off x="9143747" y="4026880"/>
              <a:ext cx="2053667"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xmlns="" id="{C7E6898E-DB16-E6CF-B0F3-2921F0463CC2}"/>
                </a:ext>
              </a:extLst>
            </p:cNvPr>
            <p:cNvPicPr>
              <a:picLocks noChangeAspect="1"/>
            </p:cNvPicPr>
            <p:nvPr/>
          </p:nvPicPr>
          <p:blipFill>
            <a:blip r:embed="rId5"/>
            <a:stretch>
              <a:fillRect/>
            </a:stretch>
          </p:blipFill>
          <p:spPr>
            <a:xfrm>
              <a:off x="6149803" y="4074764"/>
              <a:ext cx="350085" cy="293315"/>
            </a:xfrm>
            <a:prstGeom prst="rect">
              <a:avLst/>
            </a:prstGeom>
          </p:spPr>
        </p:pic>
        <p:pic>
          <p:nvPicPr>
            <p:cNvPr id="106" name="Picture 105">
              <a:extLst>
                <a:ext uri="{FF2B5EF4-FFF2-40B4-BE49-F238E27FC236}">
                  <a16:creationId xmlns:a16="http://schemas.microsoft.com/office/drawing/2014/main" xmlns="" id="{981D9C95-0AC9-FCFE-8C1A-EA48B153EE2D}"/>
                </a:ext>
              </a:extLst>
            </p:cNvPr>
            <p:cNvPicPr>
              <a:picLocks noChangeAspect="1"/>
            </p:cNvPicPr>
            <p:nvPr/>
          </p:nvPicPr>
          <p:blipFill>
            <a:blip r:embed="rId6"/>
            <a:stretch>
              <a:fillRect/>
            </a:stretch>
          </p:blipFill>
          <p:spPr>
            <a:xfrm>
              <a:off x="7828111" y="4059464"/>
              <a:ext cx="340624" cy="293315"/>
            </a:xfrm>
            <a:prstGeom prst="rect">
              <a:avLst/>
            </a:prstGeom>
          </p:spPr>
        </p:pic>
        <p:pic>
          <p:nvPicPr>
            <p:cNvPr id="107" name="Picture 106">
              <a:extLst>
                <a:ext uri="{FF2B5EF4-FFF2-40B4-BE49-F238E27FC236}">
                  <a16:creationId xmlns:a16="http://schemas.microsoft.com/office/drawing/2014/main" xmlns="" id="{4BE6D56E-AB34-3B7F-81F4-E4CA447981CD}"/>
                </a:ext>
              </a:extLst>
            </p:cNvPr>
            <p:cNvPicPr>
              <a:picLocks noChangeAspect="1"/>
            </p:cNvPicPr>
            <p:nvPr/>
          </p:nvPicPr>
          <p:blipFill>
            <a:blip r:embed="rId7"/>
            <a:stretch>
              <a:fillRect/>
            </a:stretch>
          </p:blipFill>
          <p:spPr>
            <a:xfrm>
              <a:off x="7435863" y="3025008"/>
              <a:ext cx="1095406" cy="483757"/>
            </a:xfrm>
            <a:prstGeom prst="rect">
              <a:avLst/>
            </a:prstGeom>
          </p:spPr>
        </p:pic>
        <p:cxnSp>
          <p:nvCxnSpPr>
            <p:cNvPr id="108" name="Straight Arrow Connector 107">
              <a:extLst>
                <a:ext uri="{FF2B5EF4-FFF2-40B4-BE49-F238E27FC236}">
                  <a16:creationId xmlns:a16="http://schemas.microsoft.com/office/drawing/2014/main" xmlns="" id="{2A3FB216-1D4C-7B88-13CF-583D676BB5C9}"/>
                </a:ext>
              </a:extLst>
            </p:cNvPr>
            <p:cNvCxnSpPr>
              <a:cxnSpLocks/>
            </p:cNvCxnSpPr>
            <p:nvPr/>
          </p:nvCxnSpPr>
          <p:spPr>
            <a:xfrm>
              <a:off x="7291352" y="3600112"/>
              <a:ext cx="17233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9" name="Picture 108">
              <a:extLst>
                <a:ext uri="{FF2B5EF4-FFF2-40B4-BE49-F238E27FC236}">
                  <a16:creationId xmlns:a16="http://schemas.microsoft.com/office/drawing/2014/main" xmlns="" id="{E56F6699-2FDD-5699-AB37-674523F990C7}"/>
                </a:ext>
              </a:extLst>
            </p:cNvPr>
            <p:cNvPicPr>
              <a:picLocks noChangeAspect="1"/>
            </p:cNvPicPr>
            <p:nvPr/>
          </p:nvPicPr>
          <p:blipFill>
            <a:blip r:embed="rId8"/>
            <a:stretch>
              <a:fillRect/>
            </a:stretch>
          </p:blipFill>
          <p:spPr>
            <a:xfrm>
              <a:off x="10042072" y="4059079"/>
              <a:ext cx="350085" cy="322447"/>
            </a:xfrm>
            <a:prstGeom prst="rect">
              <a:avLst/>
            </a:prstGeom>
          </p:spPr>
        </p:pic>
        <p:cxnSp>
          <p:nvCxnSpPr>
            <p:cNvPr id="110" name="Straight Arrow Connector 109">
              <a:extLst>
                <a:ext uri="{FF2B5EF4-FFF2-40B4-BE49-F238E27FC236}">
                  <a16:creationId xmlns:a16="http://schemas.microsoft.com/office/drawing/2014/main" xmlns="" id="{05DFAA0C-2A59-DF20-5B13-71284715E0F3}"/>
                </a:ext>
              </a:extLst>
            </p:cNvPr>
            <p:cNvCxnSpPr>
              <a:cxnSpLocks/>
            </p:cNvCxnSpPr>
            <p:nvPr/>
          </p:nvCxnSpPr>
          <p:spPr>
            <a:xfrm>
              <a:off x="7064653" y="4026880"/>
              <a:ext cx="2053667" cy="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xmlns="" id="{E8403F7B-1942-C3A3-0E9F-449B52292613}"/>
                </a:ext>
              </a:extLst>
            </p:cNvPr>
            <p:cNvSpPr txBox="1"/>
            <p:nvPr/>
          </p:nvSpPr>
          <p:spPr>
            <a:xfrm>
              <a:off x="7067860" y="3759463"/>
              <a:ext cx="2037544" cy="307777"/>
            </a:xfrm>
            <a:prstGeom prst="rect">
              <a:avLst/>
            </a:prstGeom>
            <a:noFill/>
          </p:spPr>
          <p:txBody>
            <a:bodyPr wrap="square">
              <a:spAutoFit/>
            </a:bodyPr>
            <a:lstStyle/>
            <a:p>
              <a:pPr algn="ctr"/>
              <a:r>
                <a:rPr lang="en-US" sz="1400" dirty="0"/>
                <a:t>coupling distance</a:t>
              </a:r>
            </a:p>
          </p:txBody>
        </p:sp>
        <p:sp>
          <p:nvSpPr>
            <p:cNvPr id="113" name="TextBox 112">
              <a:extLst>
                <a:ext uri="{FF2B5EF4-FFF2-40B4-BE49-F238E27FC236}">
                  <a16:creationId xmlns:a16="http://schemas.microsoft.com/office/drawing/2014/main" xmlns="" id="{DE253B7A-5B6E-834D-97B8-0EB2052ED2D8}"/>
                </a:ext>
              </a:extLst>
            </p:cNvPr>
            <p:cNvSpPr txBox="1"/>
            <p:nvPr/>
          </p:nvSpPr>
          <p:spPr>
            <a:xfrm>
              <a:off x="9198127" y="3779860"/>
              <a:ext cx="2037544" cy="307777"/>
            </a:xfrm>
            <a:prstGeom prst="rect">
              <a:avLst/>
            </a:prstGeom>
            <a:noFill/>
          </p:spPr>
          <p:txBody>
            <a:bodyPr wrap="square">
              <a:spAutoFit/>
            </a:bodyPr>
            <a:lstStyle/>
            <a:p>
              <a:pPr algn="ctr"/>
              <a:r>
                <a:rPr lang="en-US" sz="1400" dirty="0"/>
                <a:t>plasma length</a:t>
              </a:r>
            </a:p>
          </p:txBody>
        </p:sp>
      </p:grpSp>
      <p:sp>
        <p:nvSpPr>
          <p:cNvPr id="114" name="TextBox 113">
            <a:extLst>
              <a:ext uri="{FF2B5EF4-FFF2-40B4-BE49-F238E27FC236}">
                <a16:creationId xmlns:a16="http://schemas.microsoft.com/office/drawing/2014/main" xmlns="" id="{28D1F16C-AA1F-8DF8-3C69-C56A009F0A76}"/>
              </a:ext>
            </a:extLst>
          </p:cNvPr>
          <p:cNvSpPr txBox="1"/>
          <p:nvPr/>
        </p:nvSpPr>
        <p:spPr>
          <a:xfrm>
            <a:off x="5572319" y="1011484"/>
            <a:ext cx="3338350" cy="369332"/>
          </a:xfrm>
          <a:prstGeom prst="rect">
            <a:avLst/>
          </a:prstGeom>
          <a:noFill/>
        </p:spPr>
        <p:txBody>
          <a:bodyPr wrap="none" rtlCol="0">
            <a:spAutoFit/>
          </a:bodyPr>
          <a:lstStyle/>
          <a:p>
            <a:r>
              <a:rPr lang="en-US" dirty="0"/>
              <a:t>Linear damping system (</a:t>
            </a:r>
            <a:r>
              <a:rPr lang="en-US" i="1" dirty="0">
                <a:latin typeface="Times New Roman" panose="02020603050405020304" pitchFamily="18" charset="0"/>
                <a:cs typeface="Times New Roman" panose="02020603050405020304" pitchFamily="18" charset="0"/>
              </a:rPr>
              <a:t>m</a:t>
            </a:r>
            <a:r>
              <a:rPr lang="en-US" dirty="0"/>
              <a:t> stages)</a:t>
            </a:r>
          </a:p>
        </p:txBody>
      </p:sp>
      <p:sp>
        <p:nvSpPr>
          <p:cNvPr id="115" name="TextBox 114">
            <a:extLst>
              <a:ext uri="{FF2B5EF4-FFF2-40B4-BE49-F238E27FC236}">
                <a16:creationId xmlns:a16="http://schemas.microsoft.com/office/drawing/2014/main" xmlns="" id="{9ED7818D-D86A-84DF-8EBF-80169E4C2BF2}"/>
              </a:ext>
            </a:extLst>
          </p:cNvPr>
          <p:cNvSpPr txBox="1"/>
          <p:nvPr/>
        </p:nvSpPr>
        <p:spPr>
          <a:xfrm>
            <a:off x="3622" y="714079"/>
            <a:ext cx="6243636" cy="400110"/>
          </a:xfrm>
          <a:prstGeom prst="rect">
            <a:avLst/>
          </a:prstGeom>
          <a:noFill/>
        </p:spPr>
        <p:txBody>
          <a:bodyPr wrap="square">
            <a:spAutoFit/>
          </a:bodyPr>
          <a:lstStyle/>
          <a:p>
            <a:r>
              <a:rPr lang="en-US" sz="2000" b="1" dirty="0">
                <a:latin typeface="Avenir Book" panose="02000503020000020003" pitchFamily="2" charset="0"/>
              </a:rPr>
              <a:t>Carl Schroeder (LBNL), et al. – WG7  </a:t>
            </a:r>
            <a:endParaRPr lang="en-US" sz="2000" dirty="0"/>
          </a:p>
        </p:txBody>
      </p:sp>
      <p:sp>
        <p:nvSpPr>
          <p:cNvPr id="116" name="TextBox 115">
            <a:extLst>
              <a:ext uri="{FF2B5EF4-FFF2-40B4-BE49-F238E27FC236}">
                <a16:creationId xmlns:a16="http://schemas.microsoft.com/office/drawing/2014/main" xmlns="" id="{45427440-76FC-0F68-4012-A10784041DD6}"/>
              </a:ext>
            </a:extLst>
          </p:cNvPr>
          <p:cNvSpPr txBox="1"/>
          <p:nvPr/>
        </p:nvSpPr>
        <p:spPr>
          <a:xfrm>
            <a:off x="4647085" y="4738522"/>
            <a:ext cx="6992429" cy="1754326"/>
          </a:xfrm>
          <a:prstGeom prst="rect">
            <a:avLst/>
          </a:prstGeom>
          <a:noFill/>
        </p:spPr>
        <p:txBody>
          <a:bodyPr wrap="square">
            <a:spAutoFit/>
          </a:bodyPr>
          <a:lstStyle/>
          <a:p>
            <a:pPr lvl="1"/>
            <a:r>
              <a:rPr lang="en-US" b="1" dirty="0">
                <a:solidFill>
                  <a:schemeClr val="tx2"/>
                </a:solidFill>
                <a:latin typeface="Avenir Book" panose="02000503020000020003" pitchFamily="2" charset="0"/>
              </a:rPr>
              <a:t>Ultra-high accelerating gradients (plasma accelerators) enable linear damping systems. </a:t>
            </a:r>
          </a:p>
          <a:p>
            <a:pPr marL="1257300" lvl="2" indent="-342900">
              <a:buFont typeface="Arial" panose="020B0604020202020204" pitchFamily="34" charset="0"/>
              <a:buChar char="•"/>
            </a:pPr>
            <a:r>
              <a:rPr lang="en-US" b="1" dirty="0">
                <a:solidFill>
                  <a:schemeClr val="tx2"/>
                </a:solidFill>
                <a:latin typeface="Avenir Book" panose="02000503020000020003" pitchFamily="2" charset="0"/>
              </a:rPr>
              <a:t>&gt;GV/m enables &lt;km damping systems to reach ~nm vertical emittance</a:t>
            </a:r>
          </a:p>
          <a:p>
            <a:pPr marL="1257300" lvl="2" indent="-342900">
              <a:buFont typeface="Arial" panose="020B0604020202020204" pitchFamily="34" charset="0"/>
              <a:buChar char="•"/>
            </a:pPr>
            <a:r>
              <a:rPr lang="en-US" b="1" dirty="0">
                <a:solidFill>
                  <a:schemeClr val="tx2"/>
                </a:solidFill>
                <a:latin typeface="Avenir Book" panose="02000503020000020003" pitchFamily="2" charset="0"/>
              </a:rPr>
              <a:t>Final (asymptotic) normalized transverse 4D emittance independent of beam energy in damping system</a:t>
            </a:r>
          </a:p>
        </p:txBody>
      </p:sp>
      <p:pic>
        <p:nvPicPr>
          <p:cNvPr id="3" name="Picture 2">
            <a:extLst>
              <a:ext uri="{FF2B5EF4-FFF2-40B4-BE49-F238E27FC236}">
                <a16:creationId xmlns:a16="http://schemas.microsoft.com/office/drawing/2014/main" xmlns="" id="{EBA9B50E-9EDD-FB30-47E6-E73FEEBBEDF8}"/>
              </a:ext>
            </a:extLst>
          </p:cNvPr>
          <p:cNvPicPr>
            <a:picLocks noChangeAspect="1"/>
          </p:cNvPicPr>
          <p:nvPr/>
        </p:nvPicPr>
        <p:blipFill>
          <a:blip r:embed="rId9"/>
          <a:stretch>
            <a:fillRect/>
          </a:stretch>
        </p:blipFill>
        <p:spPr>
          <a:xfrm>
            <a:off x="623332" y="2337650"/>
            <a:ext cx="3803261" cy="3676486"/>
          </a:xfrm>
          <a:prstGeom prst="rect">
            <a:avLst/>
          </a:prstGeom>
        </p:spPr>
      </p:pic>
      <p:sp>
        <p:nvSpPr>
          <p:cNvPr id="4" name="TextBox 3">
            <a:extLst>
              <a:ext uri="{FF2B5EF4-FFF2-40B4-BE49-F238E27FC236}">
                <a16:creationId xmlns:a16="http://schemas.microsoft.com/office/drawing/2014/main" xmlns="" id="{EBB53574-B9D3-7115-F762-E2E49243EFFF}"/>
              </a:ext>
            </a:extLst>
          </p:cNvPr>
          <p:cNvSpPr txBox="1"/>
          <p:nvPr/>
        </p:nvSpPr>
        <p:spPr>
          <a:xfrm rot="16200000">
            <a:off x="-1822145" y="3809379"/>
            <a:ext cx="3931920" cy="369332"/>
          </a:xfrm>
          <a:prstGeom prst="rect">
            <a:avLst/>
          </a:prstGeom>
          <a:noFill/>
        </p:spPr>
        <p:txBody>
          <a:bodyPr wrap="square" rtlCol="0">
            <a:spAutoFit/>
          </a:bodyPr>
          <a:lstStyle/>
          <a:p>
            <a:r>
              <a:rPr lang="en-US" dirty="0">
                <a:solidFill>
                  <a:srgbClr val="0432FF"/>
                </a:solidFill>
              </a:rPr>
              <a:t>Vertical normalized emittance [m rad]</a:t>
            </a:r>
          </a:p>
        </p:txBody>
      </p:sp>
      <p:sp>
        <p:nvSpPr>
          <p:cNvPr id="5" name="TextBox 4">
            <a:extLst>
              <a:ext uri="{FF2B5EF4-FFF2-40B4-BE49-F238E27FC236}">
                <a16:creationId xmlns:a16="http://schemas.microsoft.com/office/drawing/2014/main" xmlns="" id="{9391950A-E223-9519-F1D2-30D1A0448A90}"/>
              </a:ext>
            </a:extLst>
          </p:cNvPr>
          <p:cNvSpPr txBox="1"/>
          <p:nvPr/>
        </p:nvSpPr>
        <p:spPr>
          <a:xfrm rot="16200000">
            <a:off x="-1657754" y="3800682"/>
            <a:ext cx="4209012" cy="369332"/>
          </a:xfrm>
          <a:prstGeom prst="rect">
            <a:avLst/>
          </a:prstGeom>
          <a:noFill/>
        </p:spPr>
        <p:txBody>
          <a:bodyPr wrap="square" rtlCol="0">
            <a:spAutoFit/>
          </a:bodyPr>
          <a:lstStyle/>
          <a:p>
            <a:r>
              <a:rPr lang="en-US" dirty="0">
                <a:solidFill>
                  <a:srgbClr val="FF0000"/>
                </a:solidFill>
              </a:rPr>
              <a:t>Horizontal normalized emittance [m rad]</a:t>
            </a:r>
          </a:p>
        </p:txBody>
      </p:sp>
      <p:sp>
        <p:nvSpPr>
          <p:cNvPr id="6" name="TextBox 5">
            <a:extLst>
              <a:ext uri="{FF2B5EF4-FFF2-40B4-BE49-F238E27FC236}">
                <a16:creationId xmlns:a16="http://schemas.microsoft.com/office/drawing/2014/main" xmlns="" id="{110516E8-A0FE-2FF1-59CC-2991B2E73577}"/>
              </a:ext>
            </a:extLst>
          </p:cNvPr>
          <p:cNvSpPr txBox="1"/>
          <p:nvPr/>
        </p:nvSpPr>
        <p:spPr>
          <a:xfrm>
            <a:off x="2076074" y="2542304"/>
            <a:ext cx="1012911" cy="369332"/>
          </a:xfrm>
          <a:prstGeom prst="rect">
            <a:avLst/>
          </a:prstGeom>
          <a:noFill/>
        </p:spPr>
        <p:txBody>
          <a:bodyPr wrap="square" rtlCol="0">
            <a:spAutoFit/>
          </a:bodyPr>
          <a:lstStyle/>
          <a:p>
            <a:r>
              <a:rPr lang="en-US" dirty="0"/>
              <a:t>10 GV/m</a:t>
            </a:r>
          </a:p>
        </p:txBody>
      </p:sp>
      <p:sp>
        <p:nvSpPr>
          <p:cNvPr id="7" name="TextBox 6">
            <a:extLst>
              <a:ext uri="{FF2B5EF4-FFF2-40B4-BE49-F238E27FC236}">
                <a16:creationId xmlns:a16="http://schemas.microsoft.com/office/drawing/2014/main" xmlns="" id="{61562414-B8C7-CF0A-5415-1316385EECCC}"/>
              </a:ext>
            </a:extLst>
          </p:cNvPr>
          <p:cNvSpPr txBox="1"/>
          <p:nvPr/>
        </p:nvSpPr>
        <p:spPr>
          <a:xfrm>
            <a:off x="707125" y="6003814"/>
            <a:ext cx="4098174" cy="369332"/>
          </a:xfrm>
          <a:prstGeom prst="rect">
            <a:avLst/>
          </a:prstGeom>
          <a:noFill/>
        </p:spPr>
        <p:txBody>
          <a:bodyPr wrap="square" rtlCol="0">
            <a:spAutoFit/>
          </a:bodyPr>
          <a:lstStyle/>
          <a:p>
            <a:r>
              <a:rPr lang="en-US" dirty="0"/>
              <a:t>Propagation along damping system [m]</a:t>
            </a:r>
          </a:p>
        </p:txBody>
      </p:sp>
    </p:spTree>
    <p:extLst>
      <p:ext uri="{BB962C8B-B14F-4D97-AF65-F5344CB8AC3E}">
        <p14:creationId xmlns:p14="http://schemas.microsoft.com/office/powerpoint/2010/main" val="912656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3364" y="2882325"/>
            <a:ext cx="6845272"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6. Positron Sources and QED Studies</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72751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62FA3081-B444-1B49-BE94-47D224377C45}"/>
              </a:ext>
            </a:extLst>
          </p:cNvPr>
          <p:cNvPicPr>
            <a:picLocks noChangeAspect="1"/>
          </p:cNvPicPr>
          <p:nvPr/>
        </p:nvPicPr>
        <p:blipFill>
          <a:blip r:embed="rId4"/>
          <a:stretch>
            <a:fillRect/>
          </a:stretch>
        </p:blipFill>
        <p:spPr>
          <a:xfrm>
            <a:off x="8450943" y="1522397"/>
            <a:ext cx="3997235" cy="2664823"/>
          </a:xfrm>
          <a:prstGeom prst="rect">
            <a:avLst/>
          </a:prstGeom>
        </p:spPr>
      </p:pic>
      <p:grpSp>
        <p:nvGrpSpPr>
          <p:cNvPr id="6" name="Group 5">
            <a:extLst>
              <a:ext uri="{FF2B5EF4-FFF2-40B4-BE49-F238E27FC236}">
                <a16:creationId xmlns="" xmlns:a16="http://schemas.microsoft.com/office/drawing/2014/main" id="{730DDED1-C5CC-814F-BA1E-5739B36E25BC}"/>
              </a:ext>
            </a:extLst>
          </p:cNvPr>
          <p:cNvGrpSpPr/>
          <p:nvPr/>
        </p:nvGrpSpPr>
        <p:grpSpPr>
          <a:xfrm>
            <a:off x="0" y="1852563"/>
            <a:ext cx="5645095" cy="2505386"/>
            <a:chOff x="1442059" y="1999430"/>
            <a:chExt cx="9286130" cy="4121337"/>
          </a:xfrm>
        </p:grpSpPr>
        <p:pic>
          <p:nvPicPr>
            <p:cNvPr id="18" name="Picture 17">
              <a:extLst>
                <a:ext uri="{FF2B5EF4-FFF2-40B4-BE49-F238E27FC236}">
                  <a16:creationId xmlns="" xmlns:a16="http://schemas.microsoft.com/office/drawing/2014/main" id="{F065CF89-FFA2-7E4D-A859-5744A906ABC7}"/>
                </a:ext>
              </a:extLst>
            </p:cNvPr>
            <p:cNvPicPr>
              <a:picLocks noChangeAspect="1"/>
            </p:cNvPicPr>
            <p:nvPr/>
          </p:nvPicPr>
          <p:blipFill>
            <a:blip r:embed="rId5"/>
            <a:stretch>
              <a:fillRect/>
            </a:stretch>
          </p:blipFill>
          <p:spPr>
            <a:xfrm>
              <a:off x="1449719" y="2005967"/>
              <a:ext cx="9278470" cy="4114800"/>
            </a:xfrm>
            <a:prstGeom prst="rect">
              <a:avLst/>
            </a:prstGeom>
          </p:spPr>
        </p:pic>
        <p:pic>
          <p:nvPicPr>
            <p:cNvPr id="21" name="Picture 20">
              <a:extLst>
                <a:ext uri="{FF2B5EF4-FFF2-40B4-BE49-F238E27FC236}">
                  <a16:creationId xmlns="" xmlns:a16="http://schemas.microsoft.com/office/drawing/2014/main" id="{97B16824-A1BB-014D-9805-9C471CC90C17}"/>
                </a:ext>
              </a:extLst>
            </p:cNvPr>
            <p:cNvPicPr>
              <a:picLocks noChangeAspect="1"/>
            </p:cNvPicPr>
            <p:nvPr/>
          </p:nvPicPr>
          <p:blipFill>
            <a:blip r:embed="rId6"/>
            <a:stretch>
              <a:fillRect/>
            </a:stretch>
          </p:blipFill>
          <p:spPr>
            <a:xfrm>
              <a:off x="1442059" y="1999430"/>
              <a:ext cx="9278471" cy="4114800"/>
            </a:xfrm>
            <a:prstGeom prst="rect">
              <a:avLst/>
            </a:prstGeom>
          </p:spPr>
        </p:pic>
      </p:grpSp>
      <p:sp>
        <p:nvSpPr>
          <p:cNvPr id="11" name="Text Placeholder 10">
            <a:extLst>
              <a:ext uri="{FF2B5EF4-FFF2-40B4-BE49-F238E27FC236}">
                <a16:creationId xmlns="" xmlns:a16="http://schemas.microsoft.com/office/drawing/2014/main" id="{72CDB53F-C9B8-C846-BB9C-94BFF75F4207}"/>
              </a:ext>
            </a:extLst>
          </p:cNvPr>
          <p:cNvSpPr>
            <a:spLocks noGrp="1"/>
          </p:cNvSpPr>
          <p:nvPr>
            <p:ph type="body" sz="quarter" idx="12"/>
          </p:nvPr>
        </p:nvSpPr>
        <p:spPr>
          <a:xfrm>
            <a:off x="0" y="196622"/>
            <a:ext cx="12192000" cy="543605"/>
          </a:xfrm>
        </p:spPr>
        <p:txBody>
          <a:bodyPr>
            <a:normAutofit/>
          </a:bodyPr>
          <a:lstStyle/>
          <a:p>
            <a:r>
              <a:rPr lang="en-US" dirty="0"/>
              <a:t>A compact laser-plasma based setup for positron production and collection</a:t>
            </a:r>
          </a:p>
        </p:txBody>
      </p:sp>
      <p:sp>
        <p:nvSpPr>
          <p:cNvPr id="14" name="TextBox 13">
            <a:extLst>
              <a:ext uri="{FF2B5EF4-FFF2-40B4-BE49-F238E27FC236}">
                <a16:creationId xmlns="" xmlns:a16="http://schemas.microsoft.com/office/drawing/2014/main" id="{23378CB6-A2F1-0E48-8626-A01DD3B859C6}"/>
              </a:ext>
            </a:extLst>
          </p:cNvPr>
          <p:cNvSpPr txBox="1"/>
          <p:nvPr/>
        </p:nvSpPr>
        <p:spPr>
          <a:xfrm>
            <a:off x="86901" y="1074367"/>
            <a:ext cx="7730575" cy="646331"/>
          </a:xfrm>
          <a:prstGeom prst="rect">
            <a:avLst/>
          </a:prstGeom>
          <a:noFill/>
        </p:spPr>
        <p:txBody>
          <a:bodyPr wrap="square" rtlCol="0">
            <a:spAutoFit/>
          </a:bodyPr>
          <a:lstStyle/>
          <a:p>
            <a:pPr>
              <a:spcBef>
                <a:spcPts val="600"/>
              </a:spcBef>
            </a:pPr>
            <a:r>
              <a:rPr lang="en-US" dirty="0">
                <a:solidFill>
                  <a:prstClr val="black"/>
                </a:solidFill>
              </a:rPr>
              <a:t>Incoming laser pulse impinges on Plasma Mirror at 45° and generates a wake. With proper synchronization of the pulse, positrons are trapped and accelerated</a:t>
            </a:r>
          </a:p>
        </p:txBody>
      </p:sp>
      <p:sp>
        <p:nvSpPr>
          <p:cNvPr id="15" name="TextBox 14">
            <a:extLst>
              <a:ext uri="{FF2B5EF4-FFF2-40B4-BE49-F238E27FC236}">
                <a16:creationId xmlns="" xmlns:a16="http://schemas.microsoft.com/office/drawing/2014/main" id="{10F575A0-9872-E24F-BDCD-BAD4975B0AFC}"/>
              </a:ext>
            </a:extLst>
          </p:cNvPr>
          <p:cNvSpPr txBox="1"/>
          <p:nvPr/>
        </p:nvSpPr>
        <p:spPr>
          <a:xfrm>
            <a:off x="98114" y="4353975"/>
            <a:ext cx="2412857" cy="646331"/>
          </a:xfrm>
          <a:prstGeom prst="rect">
            <a:avLst/>
          </a:prstGeom>
          <a:noFill/>
        </p:spPr>
        <p:txBody>
          <a:bodyPr wrap="square" rtlCol="0">
            <a:spAutoFit/>
          </a:bodyPr>
          <a:lstStyle/>
          <a:p>
            <a:pPr>
              <a:spcBef>
                <a:spcPts val="600"/>
              </a:spcBef>
            </a:pPr>
            <a:r>
              <a:rPr lang="en-US" dirty="0">
                <a:solidFill>
                  <a:prstClr val="black"/>
                </a:solidFill>
              </a:rPr>
              <a:t>Positron propagation in linear </a:t>
            </a:r>
            <a:r>
              <a:rPr lang="en-US" dirty="0" err="1">
                <a:solidFill>
                  <a:prstClr val="black"/>
                </a:solidFill>
              </a:rPr>
              <a:t>wakefield</a:t>
            </a:r>
            <a:endParaRPr lang="en-US" dirty="0">
              <a:solidFill>
                <a:prstClr val="black"/>
              </a:solidFill>
            </a:endParaRPr>
          </a:p>
        </p:txBody>
      </p:sp>
      <p:cxnSp>
        <p:nvCxnSpPr>
          <p:cNvPr id="17" name="Straight Arrow Connector 16">
            <a:extLst>
              <a:ext uri="{FF2B5EF4-FFF2-40B4-BE49-F238E27FC236}">
                <a16:creationId xmlns="" xmlns:a16="http://schemas.microsoft.com/office/drawing/2014/main" id="{ADCA25E4-4DAB-F242-A697-DF12F993F9B7}"/>
              </a:ext>
            </a:extLst>
          </p:cNvPr>
          <p:cNvCxnSpPr>
            <a:cxnSpLocks/>
          </p:cNvCxnSpPr>
          <p:nvPr/>
        </p:nvCxnSpPr>
        <p:spPr>
          <a:xfrm flipV="1">
            <a:off x="1952964" y="3429001"/>
            <a:ext cx="558007" cy="931731"/>
          </a:xfrm>
          <a:prstGeom prst="straightConnector1">
            <a:avLst/>
          </a:prstGeom>
          <a:ln w="22225">
            <a:tailEnd type="triangle"/>
          </a:ln>
        </p:spPr>
        <p:style>
          <a:lnRef idx="2">
            <a:schemeClr val="dk1"/>
          </a:lnRef>
          <a:fillRef idx="0">
            <a:schemeClr val="dk1"/>
          </a:fillRef>
          <a:effectRef idx="1">
            <a:schemeClr val="dk1"/>
          </a:effectRef>
          <a:fontRef idx="minor">
            <a:schemeClr val="tx1"/>
          </a:fontRef>
        </p:style>
      </p:cxnSp>
      <p:sp>
        <p:nvSpPr>
          <p:cNvPr id="4" name="Slide Number Placeholder 3">
            <a:extLst>
              <a:ext uri="{FF2B5EF4-FFF2-40B4-BE49-F238E27FC236}">
                <a16:creationId xmlns="" xmlns:a16="http://schemas.microsoft.com/office/drawing/2014/main" id="{61088FDE-36A0-DA49-8E1C-792456A60323}"/>
              </a:ext>
            </a:extLst>
          </p:cNvPr>
          <p:cNvSpPr>
            <a:spLocks noGrp="1"/>
          </p:cNvSpPr>
          <p:nvPr>
            <p:ph type="sldNum" sz="quarter" idx="13"/>
          </p:nvPr>
        </p:nvSpPr>
        <p:spPr/>
        <p:txBody>
          <a:bodyPr/>
          <a:lstStyle/>
          <a:p>
            <a:fld id="{5DB48BFE-254B-BC48-B263-49FF8F667EF1}" type="slidenum">
              <a:rPr lang="en-US" smtClean="0">
                <a:solidFill>
                  <a:prstClr val="black"/>
                </a:solidFill>
              </a:rPr>
              <a:pPr/>
              <a:t>24</a:t>
            </a:fld>
            <a:endParaRPr lang="en-US">
              <a:solidFill>
                <a:prstClr val="black"/>
              </a:solidFill>
            </a:endParaRPr>
          </a:p>
        </p:txBody>
      </p:sp>
      <p:pic>
        <p:nvPicPr>
          <p:cNvPr id="26" name="Picture 25">
            <a:extLst>
              <a:ext uri="{FF2B5EF4-FFF2-40B4-BE49-F238E27FC236}">
                <a16:creationId xmlns="" xmlns:a16="http://schemas.microsoft.com/office/drawing/2014/main" id="{04A84FF4-DE9E-2E40-A90F-295B3EF088DF}"/>
              </a:ext>
            </a:extLst>
          </p:cNvPr>
          <p:cNvPicPr>
            <a:picLocks noChangeAspect="1"/>
          </p:cNvPicPr>
          <p:nvPr/>
        </p:nvPicPr>
        <p:blipFill>
          <a:blip r:embed="rId7"/>
          <a:stretch>
            <a:fillRect/>
          </a:stretch>
        </p:blipFill>
        <p:spPr>
          <a:xfrm>
            <a:off x="5378992" y="1522397"/>
            <a:ext cx="3997235" cy="2664824"/>
          </a:xfrm>
          <a:prstGeom prst="rect">
            <a:avLst/>
          </a:prstGeom>
        </p:spPr>
      </p:pic>
      <p:sp>
        <p:nvSpPr>
          <p:cNvPr id="30" name="Arc 29">
            <a:extLst>
              <a:ext uri="{FF2B5EF4-FFF2-40B4-BE49-F238E27FC236}">
                <a16:creationId xmlns="" xmlns:a16="http://schemas.microsoft.com/office/drawing/2014/main" id="{A80ED9DE-11D8-D049-A892-61BAF51A9C37}"/>
              </a:ext>
            </a:extLst>
          </p:cNvPr>
          <p:cNvSpPr/>
          <p:nvPr/>
        </p:nvSpPr>
        <p:spPr>
          <a:xfrm rot="18852004">
            <a:off x="7706996" y="2129400"/>
            <a:ext cx="2010789" cy="1947737"/>
          </a:xfrm>
          <a:prstGeom prst="arc">
            <a:avLst>
              <a:gd name="adj1" fmla="val 16200000"/>
              <a:gd name="adj2" fmla="val 61485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mc:AlternateContent xmlns:mc="http://schemas.openxmlformats.org/markup-compatibility/2006" xmlns:a14="http://schemas.microsoft.com/office/drawing/2010/main">
        <mc:Choice Requires="a14">
          <p:sp>
            <p:nvSpPr>
              <p:cNvPr id="31" name="Rectangle 30">
                <a:extLst>
                  <a:ext uri="{FF2B5EF4-FFF2-40B4-BE49-F238E27FC236}">
                    <a16:creationId xmlns="" xmlns:a16="http://schemas.microsoft.com/office/drawing/2014/main" id="{9E7A3B04-953F-5041-9BA5-25776B6C504E}"/>
                  </a:ext>
                </a:extLst>
              </p:cNvPr>
              <p:cNvSpPr/>
              <p:nvPr/>
            </p:nvSpPr>
            <p:spPr>
              <a:xfrm>
                <a:off x="2992682" y="4243109"/>
                <a:ext cx="9108395" cy="250141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prstClr val="black"/>
                    </a:solidFill>
                  </a:rPr>
                  <a:t>The scheme is tuned for maximum trapping efficiency of positrons generated by a 10 GeV electron beam obtained from BELLA laser</a:t>
                </a:r>
              </a:p>
              <a:p>
                <a:pPr marL="1085850" lvl="1" indent="-342900">
                  <a:buFont typeface="Wingdings" pitchFamily="2" charset="2"/>
                  <a:buChar char="§"/>
                </a:pPr>
                <a:r>
                  <a:rPr lang="en-US" sz="2200" dirty="0">
                    <a:solidFill>
                      <a:prstClr val="black"/>
                    </a:solidFill>
                  </a:rPr>
                  <a:t>Average acceleration gradient </a:t>
                </a:r>
                <a14:m>
                  <m:oMath xmlns:m="http://schemas.openxmlformats.org/officeDocument/2006/math">
                    <m:r>
                      <a:rPr lang="en-US" sz="2200" i="1">
                        <a:solidFill>
                          <a:prstClr val="black"/>
                        </a:solidFill>
                        <a:latin typeface="Cambria Math" panose="02040503050406030204" pitchFamily="18" charset="0"/>
                      </a:rPr>
                      <m:t>𝐸</m:t>
                    </m:r>
                    <m:r>
                      <a:rPr lang="en-US" sz="2200" i="1">
                        <a:solidFill>
                          <a:prstClr val="black"/>
                        </a:solidFill>
                        <a:latin typeface="Cambria Math" panose="02040503050406030204" pitchFamily="18" charset="0"/>
                      </a:rPr>
                      <m:t>≃1.3 </m:t>
                    </m:r>
                    <m:r>
                      <a:rPr lang="en-US" sz="2200" i="1">
                        <a:solidFill>
                          <a:prstClr val="black"/>
                        </a:solidFill>
                        <a:latin typeface="Cambria Math" panose="02040503050406030204" pitchFamily="18" charset="0"/>
                      </a:rPr>
                      <m:t>𝐺𝑒𝑉</m:t>
                    </m:r>
                    <m:r>
                      <a:rPr lang="en-US" sz="2200" i="1">
                        <a:solidFill>
                          <a:prstClr val="black"/>
                        </a:solidFill>
                        <a:latin typeface="Cambria Math" panose="02040503050406030204" pitchFamily="18" charset="0"/>
                      </a:rPr>
                      <m:t>/</m:t>
                    </m:r>
                    <m:r>
                      <a:rPr lang="en-US" sz="2200" i="1">
                        <a:solidFill>
                          <a:prstClr val="black"/>
                        </a:solidFill>
                        <a:latin typeface="Cambria Math" panose="02040503050406030204" pitchFamily="18" charset="0"/>
                      </a:rPr>
                      <m:t>𝑚</m:t>
                    </m:r>
                  </m:oMath>
                </a14:m>
                <a:r>
                  <a:rPr lang="en-US" sz="2200" dirty="0">
                    <a:solidFill>
                      <a:prstClr val="black"/>
                    </a:solidFill>
                  </a:rPr>
                  <a:t> over </a:t>
                </a:r>
                <a14:m>
                  <m:oMath xmlns:m="http://schemas.openxmlformats.org/officeDocument/2006/math">
                    <m:r>
                      <a:rPr lang="en-US" sz="2200" i="1" smtClean="0">
                        <a:solidFill>
                          <a:prstClr val="black"/>
                        </a:solidFill>
                        <a:latin typeface="Cambria Math" panose="02040503050406030204" pitchFamily="18" charset="0"/>
                      </a:rPr>
                      <m:t>30 </m:t>
                    </m:r>
                    <m:r>
                      <a:rPr lang="en-US" sz="2200" i="1" smtClean="0">
                        <a:solidFill>
                          <a:prstClr val="black"/>
                        </a:solidFill>
                        <a:latin typeface="Cambria Math" panose="02040503050406030204" pitchFamily="18" charset="0"/>
                      </a:rPr>
                      <m:t>𝑐𝑚</m:t>
                    </m:r>
                  </m:oMath>
                </a14:m>
                <a:endParaRPr lang="en-US" sz="2200" dirty="0">
                  <a:solidFill>
                    <a:prstClr val="black"/>
                  </a:solidFill>
                </a:endParaRPr>
              </a:p>
              <a:p>
                <a:pPr marL="1085850" lvl="1" indent="-342900">
                  <a:buFont typeface="Wingdings" pitchFamily="2" charset="2"/>
                  <a:buChar char="§"/>
                </a:pPr>
                <a:r>
                  <a:rPr lang="en-US" sz="2200" dirty="0">
                    <a:solidFill>
                      <a:prstClr val="black"/>
                    </a:solidFill>
                  </a:rPr>
                  <a:t>Conversion efficiency </a:t>
                </a:r>
                <a14:m>
                  <m:oMath xmlns:m="http://schemas.openxmlformats.org/officeDocument/2006/math">
                    <m:r>
                      <a:rPr lang="en-US" sz="2200" i="1">
                        <a:solidFill>
                          <a:prstClr val="black"/>
                        </a:solidFill>
                        <a:latin typeface="Cambria Math" panose="02040503050406030204" pitchFamily="18" charset="0"/>
                      </a:rPr>
                      <m:t>𝑌</m:t>
                    </m:r>
                    <m:r>
                      <a:rPr lang="en-US" sz="2200" i="1">
                        <a:solidFill>
                          <a:prstClr val="black"/>
                        </a:solidFill>
                        <a:latin typeface="Cambria Math" panose="02040503050406030204" pitchFamily="18" charset="0"/>
                      </a:rPr>
                      <m:t>≃4×</m:t>
                    </m:r>
                    <m:sSup>
                      <m:sSupPr>
                        <m:ctrlPr>
                          <a:rPr lang="en-US" sz="2200" i="1">
                            <a:solidFill>
                              <a:prstClr val="black"/>
                            </a:solidFill>
                            <a:latin typeface="Cambria Math" charset="0"/>
                          </a:rPr>
                        </m:ctrlPr>
                      </m:sSupPr>
                      <m:e>
                        <m:r>
                          <a:rPr lang="en-US" sz="2200" i="1">
                            <a:solidFill>
                              <a:prstClr val="black"/>
                            </a:solidFill>
                            <a:latin typeface="Cambria Math" panose="02040503050406030204" pitchFamily="18" charset="0"/>
                          </a:rPr>
                          <m:t>10</m:t>
                        </m:r>
                      </m:e>
                      <m:sup>
                        <m:r>
                          <a:rPr lang="en-US" sz="2200" i="1">
                            <a:solidFill>
                              <a:prstClr val="black"/>
                            </a:solidFill>
                            <a:latin typeface="Cambria Math" panose="02040503050406030204" pitchFamily="18" charset="0"/>
                          </a:rPr>
                          <m:t>−2</m:t>
                        </m:r>
                      </m:sup>
                    </m:sSup>
                  </m:oMath>
                </a14:m>
                <a:r>
                  <a:rPr lang="en-US" sz="2200" dirty="0">
                    <a:solidFill>
                      <a:prstClr val="black"/>
                    </a:solidFill>
                  </a:rPr>
                  <a:t> for </a:t>
                </a:r>
                <a14:m>
                  <m:oMath xmlns:m="http://schemas.openxmlformats.org/officeDocument/2006/math">
                    <m:r>
                      <a:rPr lang="en-US" sz="2200" i="1" smtClean="0">
                        <a:solidFill>
                          <a:prstClr val="black"/>
                        </a:solidFill>
                        <a:latin typeface="Cambria Math" panose="02040503050406030204" pitchFamily="18" charset="0"/>
                      </a:rPr>
                      <m:t>𝐸</m:t>
                    </m:r>
                    <m:r>
                      <a:rPr lang="en-US" sz="2200" i="1" smtClean="0">
                        <a:solidFill>
                          <a:prstClr val="black"/>
                        </a:solidFill>
                        <a:latin typeface="Cambria Math" panose="02040503050406030204" pitchFamily="18" charset="0"/>
                      </a:rPr>
                      <m:t>=620±5% </m:t>
                    </m:r>
                    <m:r>
                      <a:rPr lang="en-US" sz="2200" i="1" smtClean="0">
                        <a:solidFill>
                          <a:prstClr val="black"/>
                        </a:solidFill>
                        <a:latin typeface="Cambria Math" panose="02040503050406030204" pitchFamily="18" charset="0"/>
                      </a:rPr>
                      <m:t>𝑀𝑒𝑉</m:t>
                    </m:r>
                  </m:oMath>
                </a14:m>
                <a:r>
                  <a:rPr lang="en-US" sz="2200" dirty="0">
                    <a:solidFill>
                      <a:prstClr val="black"/>
                    </a:solidFill>
                  </a:rPr>
                  <a:t> final positron energy</a:t>
                </a:r>
              </a:p>
              <a:p>
                <a:r>
                  <a:rPr lang="en-US" sz="2400" dirty="0">
                    <a:solidFill>
                      <a:prstClr val="black"/>
                    </a:solidFill>
                  </a:rPr>
                  <a:t>Guiding the laser pulse with a plasma channel can further increase the final positron beam energy</a:t>
                </a:r>
              </a:p>
            </p:txBody>
          </p:sp>
        </mc:Choice>
        <mc:Fallback xmlns="">
          <p:sp>
            <p:nvSpPr>
              <p:cNvPr id="31" name="Rectangle 30">
                <a:extLst>
                  <a:ext uri="{FF2B5EF4-FFF2-40B4-BE49-F238E27FC236}">
                    <a16:creationId xmlns:a16="http://schemas.microsoft.com/office/drawing/2014/main" id="{9E7A3B04-953F-5041-9BA5-25776B6C504E}"/>
                  </a:ext>
                </a:extLst>
              </p:cNvPr>
              <p:cNvSpPr>
                <a:spLocks noRot="1" noChangeAspect="1" noMove="1" noResize="1" noEditPoints="1" noAdjustHandles="1" noChangeArrowheads="1" noChangeShapeType="1" noTextEdit="1"/>
              </p:cNvSpPr>
              <p:nvPr/>
            </p:nvSpPr>
            <p:spPr>
              <a:xfrm>
                <a:off x="2992682" y="4243109"/>
                <a:ext cx="9108395" cy="2501412"/>
              </a:xfrm>
              <a:prstGeom prst="rect">
                <a:avLst/>
              </a:prstGeom>
              <a:blipFill>
                <a:blip r:embed="rId8"/>
                <a:stretch>
                  <a:fillRect l="-974" t="-3015" b="-6030"/>
                </a:stretch>
              </a:blipFill>
              <a:effectLst/>
            </p:spPr>
            <p:txBody>
              <a:bodyPr/>
              <a:lstStyle/>
              <a:p>
                <a:r>
                  <a:rPr lang="en-US">
                    <a:noFill/>
                  </a:rPr>
                  <a:t> </a:t>
                </a:r>
              </a:p>
            </p:txBody>
          </p:sp>
        </mc:Fallback>
      </mc:AlternateContent>
      <p:cxnSp>
        <p:nvCxnSpPr>
          <p:cNvPr id="32" name="Straight Arrow Connector 31">
            <a:extLst>
              <a:ext uri="{FF2B5EF4-FFF2-40B4-BE49-F238E27FC236}">
                <a16:creationId xmlns="" xmlns:a16="http://schemas.microsoft.com/office/drawing/2014/main" id="{1A1CF8E2-761B-B740-938D-8696DE7E26F6}"/>
              </a:ext>
            </a:extLst>
          </p:cNvPr>
          <p:cNvCxnSpPr>
            <a:cxnSpLocks/>
          </p:cNvCxnSpPr>
          <p:nvPr/>
        </p:nvCxnSpPr>
        <p:spPr>
          <a:xfrm flipH="1">
            <a:off x="2176530" y="1720698"/>
            <a:ext cx="486841" cy="249770"/>
          </a:xfrm>
          <a:prstGeom prst="straightConnector1">
            <a:avLst/>
          </a:prstGeom>
          <a:ln w="22225">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 xmlns:a16="http://schemas.microsoft.com/office/drawing/2014/main" id="{3669B4E3-80A4-2C42-95A7-46FB436732DE}"/>
                  </a:ext>
                </a:extLst>
              </p:cNvPr>
              <p:cNvSpPr txBox="1"/>
              <p:nvPr/>
            </p:nvSpPr>
            <p:spPr>
              <a:xfrm>
                <a:off x="63958" y="5077972"/>
                <a:ext cx="2895280" cy="1631216"/>
              </a:xfrm>
              <a:prstGeom prst="rect">
                <a:avLst/>
              </a:prstGeom>
              <a:noFill/>
              <a:ln>
                <a:solidFill>
                  <a:srgbClr val="FF0000"/>
                </a:solidFill>
              </a:ln>
            </p:spPr>
            <p:txBody>
              <a:bodyPr wrap="none" rtlCol="0">
                <a:spAutoFit/>
              </a:bodyPr>
              <a:lstStyle/>
              <a:p>
                <a:pPr>
                  <a:spcBef>
                    <a:spcPts val="600"/>
                  </a:spcBef>
                </a:pPr>
                <a:r>
                  <a:rPr lang="en-US" sz="1600" dirty="0">
                    <a:solidFill>
                      <a:prstClr val="black"/>
                    </a:solidFill>
                  </a:rPr>
                  <a:t>Laser (currently </a:t>
                </a:r>
                <a:r>
                  <a:rPr lang="en-US" sz="1600">
                    <a:solidFill>
                      <a:prstClr val="black"/>
                    </a:solidFill>
                  </a:rPr>
                  <a:t>available tech):</a:t>
                </a:r>
                <a:endParaRPr lang="en-US" sz="1600" dirty="0">
                  <a:solidFill>
                    <a:prstClr val="black"/>
                  </a:solidFill>
                </a:endParaRPr>
              </a:p>
              <a:p>
                <a:pPr marL="285750" indent="-285750">
                  <a:spcBef>
                    <a:spcPts val="600"/>
                  </a:spcBef>
                  <a:buFont typeface="System Font Regular"/>
                  <a:buChar char="-"/>
                </a:pPr>
                <a:r>
                  <a:rPr lang="en-US" sz="1600" dirty="0">
                    <a:solidFill>
                      <a:prstClr val="black"/>
                    </a:solidFill>
                  </a:rPr>
                  <a:t>Matched duration </a:t>
                </a:r>
                <a14:m>
                  <m:oMath xmlns:m="http://schemas.openxmlformats.org/officeDocument/2006/math">
                    <m:r>
                      <a:rPr lang="en-US" sz="1600" i="1" smtClean="0">
                        <a:solidFill>
                          <a:prstClr val="black"/>
                        </a:solidFill>
                        <a:latin typeface="Cambria Math" panose="02040503050406030204" pitchFamily="18" charset="0"/>
                      </a:rPr>
                      <m:t>𝑇</m:t>
                    </m:r>
                    <m:r>
                      <a:rPr lang="en-US" sz="1600" i="1">
                        <a:solidFill>
                          <a:prstClr val="black"/>
                        </a:solidFill>
                        <a:latin typeface="Cambria Math" panose="02040503050406030204" pitchFamily="18" charset="0"/>
                      </a:rPr>
                      <m:t>=</m:t>
                    </m:r>
                    <m:r>
                      <a:rPr lang="en-US" sz="1600" i="1" smtClean="0">
                        <a:solidFill>
                          <a:prstClr val="black"/>
                        </a:solidFill>
                        <a:latin typeface="Cambria Math" panose="02040503050406030204" pitchFamily="18" charset="0"/>
                      </a:rPr>
                      <m:t>80 </m:t>
                    </m:r>
                    <m:r>
                      <a:rPr lang="en-US" sz="1600" i="1" smtClean="0">
                        <a:solidFill>
                          <a:prstClr val="black"/>
                        </a:solidFill>
                        <a:latin typeface="Cambria Math" panose="02040503050406030204" pitchFamily="18" charset="0"/>
                      </a:rPr>
                      <m:t>𝑓𝑠</m:t>
                    </m:r>
                  </m:oMath>
                </a14:m>
                <a:endParaRPr lang="en-US" sz="1600" dirty="0">
                  <a:solidFill>
                    <a:prstClr val="black"/>
                  </a:solidFill>
                </a:endParaRPr>
              </a:p>
              <a:p>
                <a:pPr marL="285750" indent="-285750">
                  <a:spcBef>
                    <a:spcPts val="600"/>
                  </a:spcBef>
                  <a:buFont typeface="System Font Regular"/>
                  <a:buChar char="-"/>
                </a:pPr>
                <a14:m>
                  <m:oMath xmlns:m="http://schemas.openxmlformats.org/officeDocument/2006/math">
                    <m:sSub>
                      <m:sSubPr>
                        <m:ctrlPr>
                          <a:rPr lang="en-US" sz="1600" i="1" smtClean="0">
                            <a:solidFill>
                              <a:prstClr val="black"/>
                            </a:solidFill>
                            <a:latin typeface="Cambria Math" charset="0"/>
                          </a:rPr>
                        </m:ctrlPr>
                      </m:sSubPr>
                      <m:e>
                        <m:r>
                          <a:rPr lang="en-US" sz="1600" i="1" smtClean="0">
                            <a:solidFill>
                              <a:prstClr val="black"/>
                            </a:solidFill>
                            <a:latin typeface="Cambria Math" panose="02040503050406030204" pitchFamily="18" charset="0"/>
                          </a:rPr>
                          <m:t>𝑎</m:t>
                        </m:r>
                      </m:e>
                      <m:sub>
                        <m:r>
                          <a:rPr lang="en-US" sz="1600" i="1" smtClean="0">
                            <a:solidFill>
                              <a:prstClr val="black"/>
                            </a:solidFill>
                            <a:latin typeface="Cambria Math" panose="02040503050406030204" pitchFamily="18" charset="0"/>
                          </a:rPr>
                          <m:t>0</m:t>
                        </m:r>
                      </m:sub>
                    </m:sSub>
                    <m:r>
                      <a:rPr lang="en-US" sz="1600" i="1" smtClean="0">
                        <a:solidFill>
                          <a:prstClr val="black"/>
                        </a:solidFill>
                        <a:latin typeface="Cambria Math" panose="02040503050406030204" pitchFamily="18" charset="0"/>
                      </a:rPr>
                      <m:t>=0.6</m:t>
                    </m:r>
                  </m:oMath>
                </a14:m>
                <a:endParaRPr lang="en-US" sz="1600" dirty="0">
                  <a:solidFill>
                    <a:prstClr val="black"/>
                  </a:solidFill>
                </a:endParaRPr>
              </a:p>
              <a:p>
                <a:pPr marL="285750" indent="-285750">
                  <a:spcBef>
                    <a:spcPts val="600"/>
                  </a:spcBef>
                  <a:buFont typeface="System Font Regular"/>
                  <a:buChar char="-"/>
                </a:pPr>
                <a14:m>
                  <m:oMath xmlns:m="http://schemas.openxmlformats.org/officeDocument/2006/math">
                    <m:sSub>
                      <m:sSubPr>
                        <m:ctrlPr>
                          <a:rPr lang="en-US" sz="1600" i="1" smtClean="0">
                            <a:solidFill>
                              <a:prstClr val="black"/>
                            </a:solidFill>
                            <a:latin typeface="Cambria Math" charset="0"/>
                          </a:rPr>
                        </m:ctrlPr>
                      </m:sSubPr>
                      <m:e>
                        <m:r>
                          <a:rPr lang="en-US" sz="1600" i="1" smtClean="0">
                            <a:solidFill>
                              <a:prstClr val="black"/>
                            </a:solidFill>
                            <a:latin typeface="Cambria Math" panose="02040503050406030204" pitchFamily="18" charset="0"/>
                          </a:rPr>
                          <m:t>𝑤</m:t>
                        </m:r>
                      </m:e>
                      <m:sub>
                        <m:r>
                          <a:rPr lang="en-US" sz="1600" i="1" smtClean="0">
                            <a:solidFill>
                              <a:prstClr val="black"/>
                            </a:solidFill>
                            <a:latin typeface="Cambria Math" panose="02040503050406030204" pitchFamily="18" charset="0"/>
                          </a:rPr>
                          <m:t>0</m:t>
                        </m:r>
                      </m:sub>
                    </m:sSub>
                    <m:r>
                      <a:rPr lang="en-US" sz="1600" i="1" smtClean="0">
                        <a:solidFill>
                          <a:prstClr val="black"/>
                        </a:solidFill>
                        <a:latin typeface="Cambria Math" panose="02040503050406030204" pitchFamily="18" charset="0"/>
                      </a:rPr>
                      <m:t>=100 </m:t>
                    </m:r>
                    <m:r>
                      <a:rPr lang="en-US" sz="1600" i="1" smtClean="0">
                        <a:solidFill>
                          <a:prstClr val="black"/>
                        </a:solidFill>
                        <a:latin typeface="Cambria Math" panose="02040503050406030204" pitchFamily="18" charset="0"/>
                      </a:rPr>
                      <m:t>𝜇</m:t>
                    </m:r>
                    <m:r>
                      <a:rPr lang="en-US" sz="1600" i="1" smtClean="0">
                        <a:solidFill>
                          <a:prstClr val="black"/>
                        </a:solidFill>
                        <a:latin typeface="Cambria Math" panose="02040503050406030204" pitchFamily="18" charset="0"/>
                      </a:rPr>
                      <m:t>𝑚</m:t>
                    </m:r>
                  </m:oMath>
                </a14:m>
                <a:endParaRPr lang="en-US" sz="1600" dirty="0">
                  <a:solidFill>
                    <a:prstClr val="black"/>
                  </a:solidFill>
                </a:endParaRPr>
              </a:p>
              <a:p>
                <a:pPr marL="285750" indent="-285750">
                  <a:spcBef>
                    <a:spcPts val="600"/>
                  </a:spcBef>
                  <a:buFont typeface="System Font Regular"/>
                  <a:buChar char="-"/>
                </a:pPr>
                <a14:m>
                  <m:oMath xmlns:m="http://schemas.openxmlformats.org/officeDocument/2006/math">
                    <m:r>
                      <a:rPr lang="en-US" sz="1600" i="1" smtClean="0">
                        <a:solidFill>
                          <a:prstClr val="black"/>
                        </a:solidFill>
                        <a:latin typeface="Cambria Math" panose="02040503050406030204" pitchFamily="18" charset="0"/>
                      </a:rPr>
                      <m:t>𝐸</m:t>
                    </m:r>
                    <m:r>
                      <a:rPr lang="en-US" sz="1600" i="1" smtClean="0">
                        <a:solidFill>
                          <a:prstClr val="black"/>
                        </a:solidFill>
                        <a:latin typeface="Cambria Math" panose="02040503050406030204" pitchFamily="18" charset="0"/>
                      </a:rPr>
                      <m:t>=12 </m:t>
                    </m:r>
                    <m:r>
                      <a:rPr lang="en-US" sz="1600" i="1" smtClean="0">
                        <a:solidFill>
                          <a:prstClr val="black"/>
                        </a:solidFill>
                        <a:latin typeface="Cambria Math" panose="02040503050406030204" pitchFamily="18" charset="0"/>
                      </a:rPr>
                      <m:t>𝐽</m:t>
                    </m:r>
                  </m:oMath>
                </a14:m>
                <a:endParaRPr lang="en-US" sz="1600" dirty="0">
                  <a:solidFill>
                    <a:prstClr val="black"/>
                  </a:solidFill>
                </a:endParaRPr>
              </a:p>
            </p:txBody>
          </p:sp>
        </mc:Choice>
        <mc:Fallback xmlns="">
          <p:sp>
            <p:nvSpPr>
              <p:cNvPr id="35" name="TextBox 34">
                <a:extLst>
                  <a:ext uri="{FF2B5EF4-FFF2-40B4-BE49-F238E27FC236}">
                    <a16:creationId xmlns:a16="http://schemas.microsoft.com/office/drawing/2014/main" id="{3669B4E3-80A4-2C42-95A7-46FB436732DE}"/>
                  </a:ext>
                </a:extLst>
              </p:cNvPr>
              <p:cNvSpPr txBox="1">
                <a:spLocks noRot="1" noChangeAspect="1" noMove="1" noResize="1" noEditPoints="1" noAdjustHandles="1" noChangeArrowheads="1" noChangeShapeType="1" noTextEdit="1"/>
              </p:cNvSpPr>
              <p:nvPr/>
            </p:nvSpPr>
            <p:spPr>
              <a:xfrm>
                <a:off x="63958" y="5077972"/>
                <a:ext cx="2895280" cy="1631216"/>
              </a:xfrm>
              <a:prstGeom prst="rect">
                <a:avLst/>
              </a:prstGeom>
              <a:blipFill>
                <a:blip r:embed="rId9"/>
                <a:stretch>
                  <a:fillRect l="-1304" t="-769" b="-3077"/>
                </a:stretch>
              </a:blipFill>
              <a:ln>
                <a:solidFill>
                  <a:srgbClr val="FF0000"/>
                </a:solidFill>
              </a:ln>
            </p:spPr>
            <p:txBody>
              <a:bodyPr/>
              <a:lstStyle/>
              <a:p>
                <a:r>
                  <a:rPr lang="en-US">
                    <a:noFill/>
                  </a:rPr>
                  <a:t> </a:t>
                </a:r>
              </a:p>
            </p:txBody>
          </p:sp>
        </mc:Fallback>
      </mc:AlternateContent>
      <p:sp>
        <p:nvSpPr>
          <p:cNvPr id="2" name="TextBox 1"/>
          <p:cNvSpPr txBox="1"/>
          <p:nvPr/>
        </p:nvSpPr>
        <p:spPr>
          <a:xfrm>
            <a:off x="9020432" y="1075038"/>
            <a:ext cx="2666051" cy="369332"/>
          </a:xfrm>
          <a:prstGeom prst="rect">
            <a:avLst/>
          </a:prstGeom>
          <a:noFill/>
        </p:spPr>
        <p:txBody>
          <a:bodyPr wrap="none" rtlCol="0">
            <a:spAutoFit/>
          </a:bodyPr>
          <a:lstStyle/>
          <a:p>
            <a:r>
              <a:rPr lang="en-US" dirty="0" err="1" smtClean="0"/>
              <a:t>Davide</a:t>
            </a:r>
            <a:r>
              <a:rPr lang="en-US" dirty="0" smtClean="0"/>
              <a:t> </a:t>
            </a:r>
            <a:r>
              <a:rPr lang="en-US" dirty="0" err="1" smtClean="0"/>
              <a:t>Terzani</a:t>
            </a:r>
            <a:r>
              <a:rPr lang="en-US" dirty="0" smtClean="0"/>
              <a:t> et al (LBNL)</a:t>
            </a:r>
            <a:endParaRPr lang="en-US" dirty="0"/>
          </a:p>
        </p:txBody>
      </p:sp>
    </p:spTree>
    <p:custDataLst>
      <p:tags r:id="rId1"/>
    </p:custDataLst>
    <p:extLst>
      <p:ext uri="{BB962C8B-B14F-4D97-AF65-F5344CB8AC3E}">
        <p14:creationId xmlns:p14="http://schemas.microsoft.com/office/powerpoint/2010/main" val="811940973"/>
      </p:ext>
    </p:extLst>
  </p:cSld>
  <p:clrMapOvr>
    <a:masterClrMapping/>
  </p:clrMapOvr>
  <mc:AlternateContent xmlns:mc="http://schemas.openxmlformats.org/markup-compatibility/2006" xmlns:p14="http://schemas.microsoft.com/office/powerpoint/2010/main">
    <mc:Choice Requires="p14">
      <p:transition spd="slow" p14:dur="2000" advTm="98693"/>
    </mc:Choice>
    <mc:Fallback xmlns="">
      <p:transition spd="slow" advTm="98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5" y="455955"/>
            <a:ext cx="11736475" cy="865798"/>
          </a:xfrm>
        </p:spPr>
        <p:txBody>
          <a:bodyPr>
            <a:normAutofit fontScale="90000"/>
          </a:bodyPr>
          <a:lstStyle/>
          <a:p>
            <a:pPr algn="ctr"/>
            <a:r>
              <a:rPr lang="en-US" dirty="0"/>
              <a:t>P</a:t>
            </a:r>
            <a:r>
              <a:rPr lang="en-US" dirty="0" smtClean="0"/>
              <a:t>olarized </a:t>
            </a:r>
            <a:r>
              <a:rPr lang="en-US" dirty="0"/>
              <a:t>positron sources </a:t>
            </a:r>
            <a:r>
              <a:rPr lang="en-US" dirty="0" smtClean="0"/>
              <a:t/>
            </a:r>
            <a:br>
              <a:rPr lang="en-US" dirty="0" smtClean="0"/>
            </a:br>
            <a:r>
              <a:rPr lang="en-US" dirty="0" smtClean="0"/>
              <a:t>based </a:t>
            </a:r>
            <a:r>
              <a:rPr lang="en-US" dirty="0"/>
              <a:t>on high repetition rate FEL/IFEL </a:t>
            </a:r>
            <a:r>
              <a:rPr lang="en-US" dirty="0" smtClean="0"/>
              <a:t>cavity</a:t>
            </a:r>
            <a:r>
              <a:rPr lang="en-US" dirty="0"/>
              <a:t/>
            </a:r>
            <a:br>
              <a:rPr lang="en-US" dirty="0"/>
            </a:br>
            <a:endParaRPr lang="en-US" dirty="0"/>
          </a:p>
        </p:txBody>
      </p:sp>
      <p:sp>
        <p:nvSpPr>
          <p:cNvPr id="3" name="Rectangle 2"/>
          <p:cNvSpPr/>
          <p:nvPr/>
        </p:nvSpPr>
        <p:spPr>
          <a:xfrm>
            <a:off x="854110" y="1321753"/>
            <a:ext cx="10445260" cy="2308324"/>
          </a:xfrm>
          <a:prstGeom prst="rect">
            <a:avLst/>
          </a:prstGeom>
        </p:spPr>
        <p:txBody>
          <a:bodyPr wrap="square">
            <a:spAutoFit/>
          </a:bodyPr>
          <a:lstStyle/>
          <a:p>
            <a:pPr>
              <a:defRPr/>
            </a:pPr>
            <a:r>
              <a:rPr lang="en-US" dirty="0">
                <a:solidFill>
                  <a:prstClr val="black"/>
                </a:solidFill>
              </a:rPr>
              <a:t>Polarized positron production open challenge for next linear collider</a:t>
            </a:r>
          </a:p>
          <a:p>
            <a:pPr>
              <a:defRPr/>
            </a:pPr>
            <a:endParaRPr lang="en-US" dirty="0">
              <a:solidFill>
                <a:prstClr val="black"/>
              </a:solidFill>
            </a:endParaRPr>
          </a:p>
          <a:p>
            <a:pPr>
              <a:defRPr/>
            </a:pPr>
            <a:r>
              <a:rPr lang="en-US" dirty="0">
                <a:solidFill>
                  <a:prstClr val="black"/>
                </a:solidFill>
              </a:rPr>
              <a:t>Inverse-Compton-Scattering-based approach requires very high average power lasers and can benefit from high efficiency FEL technology </a:t>
            </a:r>
          </a:p>
          <a:p>
            <a:pPr>
              <a:defRPr/>
            </a:pPr>
            <a:endParaRPr lang="en-US" dirty="0">
              <a:solidFill>
                <a:prstClr val="black"/>
              </a:solidFill>
            </a:endParaRPr>
          </a:p>
          <a:p>
            <a:pPr>
              <a:defRPr/>
            </a:pPr>
            <a:r>
              <a:rPr lang="en-US" dirty="0">
                <a:solidFill>
                  <a:prstClr val="black"/>
                </a:solidFill>
              </a:rPr>
              <a:t>GREENS program at FAST facility aimed at demonstrating TESSA technology at visible wavelengths</a:t>
            </a:r>
          </a:p>
          <a:p>
            <a:pPr lvl="1">
              <a:defRPr/>
            </a:pPr>
            <a:r>
              <a:rPr lang="en-US" dirty="0">
                <a:solidFill>
                  <a:prstClr val="black"/>
                </a:solidFill>
              </a:rPr>
              <a:t>First experiments would open up path to investigate high repetition rate TESSA, high average power cavity and gamma ray production</a:t>
            </a:r>
          </a:p>
        </p:txBody>
      </p:sp>
      <p:pic>
        <p:nvPicPr>
          <p:cNvPr id="5" name="Picture Placeholder 2" descr="A picture containing shape&#10;&#10;Description automatically generated">
            <a:extLst>
              <a:ext uri="{FF2B5EF4-FFF2-40B4-BE49-F238E27FC236}">
                <a16:creationId xmlns:a16="http://schemas.microsoft.com/office/drawing/2014/main" xmlns="" id="{3B20EEC3-4D5E-47A2-85BE-9527DB6F10FF}"/>
              </a:ext>
            </a:extLst>
          </p:cNvPr>
          <p:cNvPicPr>
            <a:picLocks noChangeAspect="1"/>
          </p:cNvPicPr>
          <p:nvPr/>
        </p:nvPicPr>
        <p:blipFill>
          <a:blip r:embed="rId2"/>
          <a:stretch>
            <a:fillRect/>
          </a:stretch>
        </p:blipFill>
        <p:spPr>
          <a:xfrm>
            <a:off x="0" y="6148404"/>
            <a:ext cx="3632479" cy="844931"/>
          </a:xfrm>
          <a:prstGeom prst="rect">
            <a:avLst/>
          </a:prstGeom>
        </p:spPr>
      </p:pic>
      <p:grpSp>
        <p:nvGrpSpPr>
          <p:cNvPr id="6" name="Group 5"/>
          <p:cNvGrpSpPr>
            <a:grpSpLocks noChangeAspect="1"/>
          </p:cNvGrpSpPr>
          <p:nvPr/>
        </p:nvGrpSpPr>
        <p:grpSpPr>
          <a:xfrm>
            <a:off x="1086766" y="3933003"/>
            <a:ext cx="9301584" cy="1912475"/>
            <a:chOff x="228600" y="1371600"/>
            <a:chExt cx="8542020" cy="1818657"/>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8542020" cy="181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1000" y="1524000"/>
              <a:ext cx="533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Helvetica"/>
              </a:endParaRPr>
            </a:p>
          </p:txBody>
        </p:sp>
      </p:grpSp>
      <p:sp>
        <p:nvSpPr>
          <p:cNvPr id="4" name="TextBox 3"/>
          <p:cNvSpPr txBox="1"/>
          <p:nvPr/>
        </p:nvSpPr>
        <p:spPr>
          <a:xfrm>
            <a:off x="9206386" y="1264006"/>
            <a:ext cx="2935804" cy="369332"/>
          </a:xfrm>
          <a:prstGeom prst="rect">
            <a:avLst/>
          </a:prstGeom>
          <a:noFill/>
        </p:spPr>
        <p:txBody>
          <a:bodyPr wrap="none" rtlCol="0">
            <a:spAutoFit/>
          </a:bodyPr>
          <a:lstStyle/>
          <a:p>
            <a:r>
              <a:rPr lang="en-US" dirty="0" smtClean="0"/>
              <a:t>Pietro </a:t>
            </a:r>
            <a:r>
              <a:rPr lang="en-US" dirty="0" err="1" smtClean="0"/>
              <a:t>Musumeci</a:t>
            </a:r>
            <a:r>
              <a:rPr lang="en-US" dirty="0" smtClean="0"/>
              <a:t> et al (UCLA)</a:t>
            </a:r>
            <a:endParaRPr lang="en-US" dirty="0"/>
          </a:p>
        </p:txBody>
      </p:sp>
    </p:spTree>
    <p:extLst>
      <p:ext uri="{BB962C8B-B14F-4D97-AF65-F5344CB8AC3E}">
        <p14:creationId xmlns:p14="http://schemas.microsoft.com/office/powerpoint/2010/main" val="188518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CA" sz="4267"/>
              <a:t>Positron Source</a:t>
            </a:r>
            <a:endParaRPr lang="en-CA" sz="4267" dirty="0"/>
          </a:p>
        </p:txBody>
      </p:sp>
      <p:sp>
        <p:nvSpPr>
          <p:cNvPr id="3" name="Content Placeholder 29">
            <a:extLst>
              <a:ext uri="{FF2B5EF4-FFF2-40B4-BE49-F238E27FC236}">
                <a16:creationId xmlns:a16="http://schemas.microsoft.com/office/drawing/2014/main" xmlns="" id="{57ED0F8B-B704-B146-A833-0951BEECD79D}"/>
              </a:ext>
            </a:extLst>
          </p:cNvPr>
          <p:cNvSpPr>
            <a:spLocks noGrp="1"/>
          </p:cNvSpPr>
          <p:nvPr>
            <p:ph sz="quarter" idx="14"/>
          </p:nvPr>
        </p:nvSpPr>
        <p:spPr>
          <a:xfrm>
            <a:off x="8466" y="1295400"/>
            <a:ext cx="7004420" cy="5588000"/>
          </a:xfrm>
        </p:spPr>
        <p:txBody>
          <a:bodyPr>
            <a:normAutofit/>
          </a:bodyPr>
          <a:lstStyle/>
          <a:p>
            <a:pPr lvl="1"/>
            <a:r>
              <a:rPr lang="en-US" sz="2133" dirty="0"/>
              <a:t>Using the kind of positron production developed for GBAR, we can produce positron beams with emittances of nanometers to a few microns in a beamline only a few meters long</a:t>
            </a:r>
          </a:p>
        </p:txBody>
      </p:sp>
      <p:pic>
        <p:nvPicPr>
          <p:cNvPr id="2" name="Picture 1" descr="Chart&#10;&#10;Description automatically generated">
            <a:extLst>
              <a:ext uri="{FF2B5EF4-FFF2-40B4-BE49-F238E27FC236}">
                <a16:creationId xmlns:a16="http://schemas.microsoft.com/office/drawing/2014/main" xmlns="" id="{C70B8F98-83DE-DB10-0E6A-FB824EC4B19D}"/>
              </a:ext>
            </a:extLst>
          </p:cNvPr>
          <p:cNvPicPr>
            <a:picLocks noChangeAspect="1"/>
          </p:cNvPicPr>
          <p:nvPr/>
        </p:nvPicPr>
        <p:blipFill>
          <a:blip r:embed="rId3"/>
          <a:stretch>
            <a:fillRect/>
          </a:stretch>
        </p:blipFill>
        <p:spPr>
          <a:xfrm>
            <a:off x="7213600" y="1283918"/>
            <a:ext cx="4876800" cy="2789087"/>
          </a:xfrm>
          <a:prstGeom prst="rect">
            <a:avLst/>
          </a:prstGeom>
        </p:spPr>
      </p:pic>
      <p:sp>
        <p:nvSpPr>
          <p:cNvPr id="4" name="TextBox 3">
            <a:extLst>
              <a:ext uri="{FF2B5EF4-FFF2-40B4-BE49-F238E27FC236}">
                <a16:creationId xmlns:a16="http://schemas.microsoft.com/office/drawing/2014/main" xmlns="" id="{CFCD45DF-ED61-01CF-1351-0C93062A7D1F}"/>
              </a:ext>
            </a:extLst>
          </p:cNvPr>
          <p:cNvSpPr txBox="1"/>
          <p:nvPr/>
        </p:nvSpPr>
        <p:spPr>
          <a:xfrm>
            <a:off x="7012887" y="4241801"/>
            <a:ext cx="5110694" cy="1200329"/>
          </a:xfrm>
          <a:prstGeom prst="rect">
            <a:avLst/>
          </a:prstGeom>
          <a:noFill/>
        </p:spPr>
        <p:txBody>
          <a:bodyPr wrap="none" rtlCol="0">
            <a:spAutoFit/>
          </a:bodyPr>
          <a:lstStyle/>
          <a:p>
            <a:r>
              <a:rPr lang="en-US" sz="2400" dirty="0">
                <a:solidFill>
                  <a:srgbClr val="000000"/>
                </a:solidFill>
              </a:rPr>
              <a:t>Positron trap from 0 to A</a:t>
            </a:r>
          </a:p>
          <a:p>
            <a:r>
              <a:rPr lang="en-US" sz="2400" dirty="0">
                <a:solidFill>
                  <a:srgbClr val="000000"/>
                </a:solidFill>
              </a:rPr>
              <a:t>Electrostatic accelerator from B to C</a:t>
            </a:r>
          </a:p>
          <a:p>
            <a:r>
              <a:rPr lang="en-US" sz="2400" dirty="0">
                <a:solidFill>
                  <a:srgbClr val="000000"/>
                </a:solidFill>
              </a:rPr>
              <a:t>S-band cavity from D to E</a:t>
            </a:r>
          </a:p>
        </p:txBody>
      </p:sp>
      <p:pic>
        <p:nvPicPr>
          <p:cNvPr id="7" name="Picture 6">
            <a:extLst>
              <a:ext uri="{FF2B5EF4-FFF2-40B4-BE49-F238E27FC236}">
                <a16:creationId xmlns:a16="http://schemas.microsoft.com/office/drawing/2014/main" xmlns="" id="{1C8EE7A2-746C-0E62-FC0D-1765288048E5}"/>
              </a:ext>
            </a:extLst>
          </p:cNvPr>
          <p:cNvPicPr>
            <a:picLocks noChangeAspect="1"/>
          </p:cNvPicPr>
          <p:nvPr/>
        </p:nvPicPr>
        <p:blipFill>
          <a:blip r:embed="rId4"/>
          <a:stretch>
            <a:fillRect/>
          </a:stretch>
        </p:blipFill>
        <p:spPr>
          <a:xfrm>
            <a:off x="315209" y="5578322"/>
            <a:ext cx="2844800" cy="1125749"/>
          </a:xfrm>
          <a:prstGeom prst="rect">
            <a:avLst/>
          </a:prstGeom>
          <a:ln>
            <a:solidFill>
              <a:schemeClr val="tx1"/>
            </a:solidFill>
          </a:ln>
        </p:spPr>
      </p:pic>
      <p:pic>
        <p:nvPicPr>
          <p:cNvPr id="8" name="Picture 7" descr="Chart, line chart&#10;&#10;Description automatically generated">
            <a:extLst>
              <a:ext uri="{FF2B5EF4-FFF2-40B4-BE49-F238E27FC236}">
                <a16:creationId xmlns:a16="http://schemas.microsoft.com/office/drawing/2014/main" xmlns="" id="{EF05127A-9B5D-96B4-2406-FDC299D1B842}"/>
              </a:ext>
            </a:extLst>
          </p:cNvPr>
          <p:cNvPicPr>
            <a:picLocks noChangeAspect="1"/>
          </p:cNvPicPr>
          <p:nvPr/>
        </p:nvPicPr>
        <p:blipFill>
          <a:blip r:embed="rId5"/>
          <a:stretch>
            <a:fillRect/>
          </a:stretch>
        </p:blipFill>
        <p:spPr>
          <a:xfrm>
            <a:off x="2336800" y="2958030"/>
            <a:ext cx="4267200" cy="2440964"/>
          </a:xfrm>
          <a:prstGeom prst="rect">
            <a:avLst/>
          </a:prstGeom>
        </p:spPr>
      </p:pic>
      <p:sp>
        <p:nvSpPr>
          <p:cNvPr id="5" name="TextBox 4"/>
          <p:cNvSpPr txBox="1"/>
          <p:nvPr/>
        </p:nvSpPr>
        <p:spPr>
          <a:xfrm>
            <a:off x="7401697" y="284206"/>
            <a:ext cx="2877711" cy="369332"/>
          </a:xfrm>
          <a:prstGeom prst="rect">
            <a:avLst/>
          </a:prstGeom>
          <a:noFill/>
        </p:spPr>
        <p:txBody>
          <a:bodyPr wrap="none" rtlCol="0">
            <a:spAutoFit/>
          </a:bodyPr>
          <a:lstStyle/>
          <a:p>
            <a:r>
              <a:rPr lang="en-US" dirty="0" smtClean="0"/>
              <a:t>Rafi </a:t>
            </a:r>
            <a:r>
              <a:rPr lang="en-US" dirty="0" err="1" smtClean="0"/>
              <a:t>Hessami</a:t>
            </a:r>
            <a:r>
              <a:rPr lang="en-US" dirty="0" smtClean="0"/>
              <a:t> et al (SLAC)</a:t>
            </a:r>
            <a:endParaRPr lang="en-US" dirty="0"/>
          </a:p>
        </p:txBody>
      </p:sp>
    </p:spTree>
    <p:extLst>
      <p:ext uri="{BB962C8B-B14F-4D97-AF65-F5344CB8AC3E}">
        <p14:creationId xmlns:p14="http://schemas.microsoft.com/office/powerpoint/2010/main" val="111726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gec49d62f0b_0_15"/>
          <p:cNvSpPr txBox="1">
            <a:spLocks noGrp="1"/>
          </p:cNvSpPr>
          <p:nvPr>
            <p:ph type="title"/>
          </p:nvPr>
        </p:nvSpPr>
        <p:spPr>
          <a:prstGeom prst="rect">
            <a:avLst/>
          </a:prstGeom>
          <a:solidFill>
            <a:srgbClr val="00395A"/>
          </a:solidFill>
          <a:ln>
            <a:noFill/>
          </a:ln>
          <a:effectLst>
            <a:outerShdw blurRad="50800" dist="38100" dir="2700000" algn="tl" rotWithShape="0">
              <a:srgbClr val="000000">
                <a:alpha val="42750"/>
              </a:srgbClr>
            </a:outerShdw>
          </a:effectLst>
        </p:spPr>
        <p:txBody>
          <a:bodyPr spcFirstLastPara="1" vert="horz" wrap="square" lIns="91425" tIns="45700" rIns="91425" bIns="45700" rtlCol="0" anchor="ctr" anchorCtr="0">
            <a:noAutofit/>
          </a:bodyPr>
          <a:lstStyle/>
          <a:p>
            <a:r>
              <a:rPr lang="en-US"/>
              <a:t>Strong Field </a:t>
            </a:r>
            <a:r>
              <a:rPr lang="en-US" dirty="0"/>
              <a:t>QED experiment design study </a:t>
            </a:r>
            <a:r>
              <a:rPr lang="en-US"/>
              <a:t>performed </a:t>
            </a:r>
            <a:br>
              <a:rPr lang="en-US"/>
            </a:br>
            <a:r>
              <a:rPr lang="en-US"/>
              <a:t>for </a:t>
            </a:r>
            <a:r>
              <a:rPr lang="en-US" dirty="0"/>
              <a:t>BELLA 2</a:t>
            </a:r>
            <a:r>
              <a:rPr lang="en-US" baseline="30000" dirty="0"/>
              <a:t>nd</a:t>
            </a:r>
            <a:r>
              <a:rPr lang="en-US" dirty="0"/>
              <a:t> beamline</a:t>
            </a:r>
            <a:endParaRPr dirty="0"/>
          </a:p>
        </p:txBody>
      </p:sp>
      <p:pic>
        <p:nvPicPr>
          <p:cNvPr id="2" name="Google Shape;153;gec49d62f0b_0_140">
            <a:extLst>
              <a:ext uri="{FF2B5EF4-FFF2-40B4-BE49-F238E27FC236}">
                <a16:creationId xmlns:a16="http://schemas.microsoft.com/office/drawing/2014/main" xmlns="" id="{235A4067-A015-A1B7-D10C-A35FE0D4FCFF}"/>
              </a:ext>
            </a:extLst>
          </p:cNvPr>
          <p:cNvPicPr preferRelativeResize="0"/>
          <p:nvPr/>
        </p:nvPicPr>
        <p:blipFill>
          <a:blip r:embed="rId3">
            <a:alphaModFix/>
          </a:blip>
          <a:stretch>
            <a:fillRect/>
          </a:stretch>
        </p:blipFill>
        <p:spPr>
          <a:xfrm>
            <a:off x="7564764" y="1439508"/>
            <a:ext cx="3886201" cy="1648569"/>
          </a:xfrm>
          <a:prstGeom prst="rect">
            <a:avLst/>
          </a:prstGeom>
          <a:noFill/>
          <a:ln>
            <a:noFill/>
          </a:ln>
        </p:spPr>
      </p:pic>
      <p:pic>
        <p:nvPicPr>
          <p:cNvPr id="3" name="Google Shape;152;gec49d62f0b_0_140">
            <a:extLst>
              <a:ext uri="{FF2B5EF4-FFF2-40B4-BE49-F238E27FC236}">
                <a16:creationId xmlns:a16="http://schemas.microsoft.com/office/drawing/2014/main" xmlns="" id="{7D460998-FB51-2589-6560-6C8FAE933ADB}"/>
              </a:ext>
            </a:extLst>
          </p:cNvPr>
          <p:cNvPicPr preferRelativeResize="0"/>
          <p:nvPr/>
        </p:nvPicPr>
        <p:blipFill>
          <a:blip r:embed="rId4">
            <a:alphaModFix/>
          </a:blip>
          <a:stretch>
            <a:fillRect/>
          </a:stretch>
        </p:blipFill>
        <p:spPr>
          <a:xfrm>
            <a:off x="5039520" y="2645844"/>
            <a:ext cx="1970880" cy="884467"/>
          </a:xfrm>
          <a:prstGeom prst="rect">
            <a:avLst/>
          </a:prstGeom>
          <a:noFill/>
          <a:ln>
            <a:noFill/>
          </a:ln>
        </p:spPr>
      </p:pic>
      <p:sp>
        <p:nvSpPr>
          <p:cNvPr id="6" name="Google Shape;506;ged5b0ba6a6_0_264">
            <a:extLst>
              <a:ext uri="{FF2B5EF4-FFF2-40B4-BE49-F238E27FC236}">
                <a16:creationId xmlns:a16="http://schemas.microsoft.com/office/drawing/2014/main" xmlns="" id="{AC2D4860-52D3-60D2-FCDA-2A88CC9CBBD1}"/>
              </a:ext>
            </a:extLst>
          </p:cNvPr>
          <p:cNvSpPr txBox="1"/>
          <p:nvPr/>
        </p:nvSpPr>
        <p:spPr>
          <a:xfrm>
            <a:off x="7328276" y="2913645"/>
            <a:ext cx="5181600" cy="2215951"/>
          </a:xfrm>
          <a:prstGeom prst="rect">
            <a:avLst/>
          </a:prstGeom>
          <a:noFill/>
          <a:ln>
            <a:noFill/>
          </a:ln>
        </p:spPr>
        <p:txBody>
          <a:bodyPr spcFirstLastPara="1" wrap="square" lIns="121900" tIns="121900" rIns="121900" bIns="121900" anchor="t" anchorCtr="0">
            <a:spAutoFit/>
          </a:bodyPr>
          <a:lstStyle/>
          <a:p>
            <a:pPr defTabSz="457200" fontAlgn="base">
              <a:buClr>
                <a:srgbClr val="000000"/>
              </a:buClr>
              <a:buSzPct val="100000"/>
              <a:buFont typeface="Times New Roman" charset="0"/>
              <a:buNone/>
            </a:pPr>
            <a:r>
              <a:rPr lang="en-US" sz="1600" dirty="0">
                <a:solidFill>
                  <a:srgbClr val="073763"/>
                </a:solidFill>
              </a:rPr>
              <a:t>Nonlinear quantum parameter 𝜒 &gt;1 </a:t>
            </a:r>
          </a:p>
          <a:p>
            <a:pPr defTabSz="457200" fontAlgn="base">
              <a:buClr>
                <a:srgbClr val="000000"/>
              </a:buClr>
              <a:buSzPct val="100000"/>
              <a:buFont typeface="Times New Roman" charset="0"/>
              <a:buNone/>
            </a:pPr>
            <a:r>
              <a:rPr lang="en-US" sz="1600" dirty="0">
                <a:solidFill>
                  <a:srgbClr val="073763"/>
                </a:solidFill>
              </a:rPr>
              <a:t>Is possible with proven technologies:</a:t>
            </a:r>
            <a:endParaRPr sz="1600" dirty="0">
              <a:solidFill>
                <a:srgbClr val="073763"/>
              </a:solidFill>
            </a:endParaRPr>
          </a:p>
          <a:p>
            <a:pPr marL="438146" indent="-285750" defTabSz="457200" fontAlgn="base">
              <a:buClr>
                <a:srgbClr val="351C75"/>
              </a:buClr>
              <a:buSzPts val="1800"/>
              <a:buFont typeface="Arial" panose="020B0604020202020204" pitchFamily="34" charset="0"/>
              <a:buChar char="•"/>
            </a:pPr>
            <a:r>
              <a:rPr lang="en-US" sz="1600" dirty="0">
                <a:solidFill>
                  <a:srgbClr val="073763"/>
                </a:solidFill>
              </a:rPr>
              <a:t>laser a</a:t>
            </a:r>
            <a:r>
              <a:rPr lang="en-US" sz="1600" baseline="-25000" dirty="0">
                <a:solidFill>
                  <a:srgbClr val="073763"/>
                </a:solidFill>
              </a:rPr>
              <a:t>0</a:t>
            </a:r>
            <a:r>
              <a:rPr lang="en-US" sz="1600" dirty="0">
                <a:solidFill>
                  <a:srgbClr val="073763"/>
                </a:solidFill>
              </a:rPr>
              <a:t> = 42,</a:t>
            </a:r>
            <a:endParaRPr sz="1600" dirty="0">
              <a:solidFill>
                <a:srgbClr val="073763"/>
              </a:solidFill>
            </a:endParaRPr>
          </a:p>
          <a:p>
            <a:pPr marL="438146" indent="-285750" defTabSz="457200" fontAlgn="base">
              <a:buClr>
                <a:srgbClr val="351C75"/>
              </a:buClr>
              <a:buSzPts val="1800"/>
              <a:buFont typeface="Arial" panose="020B0604020202020204" pitchFamily="34" charset="0"/>
              <a:buChar char="•"/>
            </a:pPr>
            <a:r>
              <a:rPr lang="en-US" sz="1600" dirty="0">
                <a:solidFill>
                  <a:srgbClr val="073763"/>
                </a:solidFill>
              </a:rPr>
              <a:t>laser pulse focal spot size w</a:t>
            </a:r>
            <a:r>
              <a:rPr lang="en-US" sz="1600" baseline="-25000" dirty="0">
                <a:solidFill>
                  <a:srgbClr val="073763"/>
                </a:solidFill>
              </a:rPr>
              <a:t>0</a:t>
            </a:r>
            <a:r>
              <a:rPr lang="en-US" sz="1600" dirty="0">
                <a:solidFill>
                  <a:srgbClr val="073763"/>
                </a:solidFill>
              </a:rPr>
              <a:t> = 2.5 um,</a:t>
            </a:r>
            <a:endParaRPr sz="1600" dirty="0">
              <a:solidFill>
                <a:srgbClr val="073763"/>
              </a:solidFill>
            </a:endParaRPr>
          </a:p>
          <a:p>
            <a:pPr marL="438146" indent="-285750" defTabSz="457200" fontAlgn="base">
              <a:buClr>
                <a:srgbClr val="351C75"/>
              </a:buClr>
              <a:buSzPts val="1800"/>
              <a:buFont typeface="Arial" panose="020B0604020202020204" pitchFamily="34" charset="0"/>
              <a:buChar char="•"/>
            </a:pPr>
            <a:r>
              <a:rPr lang="en-US" sz="1600" dirty="0">
                <a:solidFill>
                  <a:srgbClr val="073763"/>
                </a:solidFill>
              </a:rPr>
              <a:t>electron beam energy = 4 GeV,</a:t>
            </a:r>
            <a:endParaRPr sz="1600" dirty="0">
              <a:solidFill>
                <a:srgbClr val="073763"/>
              </a:solidFill>
            </a:endParaRPr>
          </a:p>
          <a:p>
            <a:pPr marL="438146" indent="-285750" defTabSz="457200" fontAlgn="base">
              <a:buClr>
                <a:srgbClr val="351C75"/>
              </a:buClr>
              <a:buSzPts val="1800"/>
              <a:buFont typeface="Arial" panose="020B0604020202020204" pitchFamily="34" charset="0"/>
              <a:buChar char="•"/>
            </a:pPr>
            <a:r>
              <a:rPr lang="en-US" sz="1600" dirty="0">
                <a:solidFill>
                  <a:srgbClr val="073763"/>
                </a:solidFill>
              </a:rPr>
              <a:t>electron bunch size = 2.5 um.</a:t>
            </a:r>
          </a:p>
          <a:p>
            <a:pPr marL="438146" indent="-285750" defTabSz="457200" fontAlgn="base">
              <a:buClr>
                <a:srgbClr val="351C75"/>
              </a:buClr>
              <a:buSzPts val="1800"/>
              <a:buFont typeface="Arial" panose="020B0604020202020204" pitchFamily="34" charset="0"/>
              <a:buChar char="•"/>
            </a:pPr>
            <a:r>
              <a:rPr lang="en-US" sz="1600" dirty="0">
                <a:solidFill>
                  <a:srgbClr val="073763"/>
                </a:solidFill>
              </a:rPr>
              <a:t>Number of positrons = 5 x 10</a:t>
            </a:r>
            <a:r>
              <a:rPr lang="en-US" sz="1600" baseline="30000" dirty="0">
                <a:solidFill>
                  <a:srgbClr val="073763"/>
                </a:solidFill>
              </a:rPr>
              <a:t>-3</a:t>
            </a:r>
            <a:r>
              <a:rPr lang="en-US" sz="1600" dirty="0">
                <a:solidFill>
                  <a:srgbClr val="073763"/>
                </a:solidFill>
              </a:rPr>
              <a:t> * #electrons</a:t>
            </a:r>
          </a:p>
          <a:p>
            <a:pPr marL="438146" indent="-285750" defTabSz="457200" fontAlgn="base">
              <a:buClr>
                <a:srgbClr val="351C75"/>
              </a:buClr>
              <a:buSzPts val="1800"/>
              <a:buFont typeface="Arial" panose="020B0604020202020204" pitchFamily="34" charset="0"/>
              <a:buChar char="•"/>
            </a:pPr>
            <a:r>
              <a:rPr lang="en-US" sz="1600" dirty="0">
                <a:solidFill>
                  <a:srgbClr val="073763"/>
                </a:solidFill>
              </a:rPr>
              <a:t> 𝜒 =1.7</a:t>
            </a:r>
          </a:p>
        </p:txBody>
      </p:sp>
      <p:grpSp>
        <p:nvGrpSpPr>
          <p:cNvPr id="11" name="Group 10">
            <a:extLst>
              <a:ext uri="{FF2B5EF4-FFF2-40B4-BE49-F238E27FC236}">
                <a16:creationId xmlns:a16="http://schemas.microsoft.com/office/drawing/2014/main" xmlns="" id="{977D6F89-2298-76EB-58D5-06E5500D9110}"/>
              </a:ext>
            </a:extLst>
          </p:cNvPr>
          <p:cNvGrpSpPr/>
          <p:nvPr/>
        </p:nvGrpSpPr>
        <p:grpSpPr>
          <a:xfrm>
            <a:off x="232423" y="2813900"/>
            <a:ext cx="6697612" cy="3282100"/>
            <a:chOff x="174317" y="1752637"/>
            <a:chExt cx="5023209" cy="2461575"/>
          </a:xfrm>
        </p:grpSpPr>
        <p:pic>
          <p:nvPicPr>
            <p:cNvPr id="275" name="Google Shape;275;gec49d62f0b_0_15"/>
            <p:cNvPicPr preferRelativeResize="0"/>
            <p:nvPr/>
          </p:nvPicPr>
          <p:blipFill>
            <a:blip r:embed="rId5">
              <a:alphaModFix/>
            </a:blip>
            <a:stretch>
              <a:fillRect/>
            </a:stretch>
          </p:blipFill>
          <p:spPr>
            <a:xfrm>
              <a:off x="174317" y="1752637"/>
              <a:ext cx="5023209" cy="2461575"/>
            </a:xfrm>
            <a:prstGeom prst="rect">
              <a:avLst/>
            </a:prstGeom>
            <a:noFill/>
            <a:ln>
              <a:noFill/>
            </a:ln>
          </p:spPr>
        </p:pic>
        <p:cxnSp>
          <p:nvCxnSpPr>
            <p:cNvPr id="7" name="Straight Connector 6">
              <a:extLst>
                <a:ext uri="{FF2B5EF4-FFF2-40B4-BE49-F238E27FC236}">
                  <a16:creationId xmlns:a16="http://schemas.microsoft.com/office/drawing/2014/main" xmlns="" id="{9346BE35-351C-AEAD-E967-4268BB383A0E}"/>
                </a:ext>
              </a:extLst>
            </p:cNvPr>
            <p:cNvCxnSpPr>
              <a:cxnSpLocks/>
            </p:cNvCxnSpPr>
            <p:nvPr/>
          </p:nvCxnSpPr>
          <p:spPr>
            <a:xfrm flipH="1">
              <a:off x="2093495" y="3104147"/>
              <a:ext cx="168442" cy="156411"/>
            </a:xfrm>
            <a:prstGeom prst="line">
              <a:avLst/>
            </a:prstGeom>
            <a:ln w="34925">
              <a:solidFill>
                <a:srgbClr val="BB2382"/>
              </a:solidFill>
            </a:ln>
          </p:spPr>
          <p:style>
            <a:lnRef idx="2">
              <a:schemeClr val="accent1"/>
            </a:lnRef>
            <a:fillRef idx="0">
              <a:schemeClr val="accent1"/>
            </a:fillRef>
            <a:effectRef idx="1">
              <a:schemeClr val="accent1"/>
            </a:effectRef>
            <a:fontRef idx="minor">
              <a:schemeClr val="tx1"/>
            </a:fontRef>
          </p:style>
        </p:cxnSp>
      </p:grpSp>
      <p:sp>
        <p:nvSpPr>
          <p:cNvPr id="285" name="Google Shape;285;gec49d62f0b_0_15"/>
          <p:cNvSpPr txBox="1"/>
          <p:nvPr/>
        </p:nvSpPr>
        <p:spPr>
          <a:xfrm>
            <a:off x="153586" y="1713406"/>
            <a:ext cx="7523700" cy="1515900"/>
          </a:xfrm>
          <a:prstGeom prst="rect">
            <a:avLst/>
          </a:prstGeom>
          <a:noFill/>
          <a:ln>
            <a:noFill/>
          </a:ln>
        </p:spPr>
        <p:txBody>
          <a:bodyPr spcFirstLastPara="1" wrap="square" lIns="91425" tIns="91425" rIns="91425" bIns="91425" anchor="t" anchorCtr="0">
            <a:noAutofit/>
          </a:bodyPr>
          <a:lstStyle/>
          <a:p>
            <a:pPr defTabSz="457200" fontAlgn="base">
              <a:buClr>
                <a:srgbClr val="000000"/>
              </a:buClr>
              <a:buSzPct val="100000"/>
              <a:buFont typeface="Times New Roman" charset="0"/>
              <a:buNone/>
            </a:pPr>
            <a:r>
              <a:rPr lang="en-US" sz="1600" dirty="0">
                <a:solidFill>
                  <a:srgbClr val="073763"/>
                </a:solidFill>
              </a:rPr>
              <a:t>BELLA PW 1st beamline:</a:t>
            </a:r>
            <a:endParaRPr sz="1600" dirty="0">
              <a:solidFill>
                <a:srgbClr val="073763"/>
              </a:solidFill>
            </a:endParaRPr>
          </a:p>
          <a:p>
            <a:pPr marL="457189" indent="-330192" defTabSz="457200" fontAlgn="base">
              <a:buClr>
                <a:srgbClr val="351C75"/>
              </a:buClr>
              <a:buSzPts val="1600"/>
              <a:buFont typeface="Times New Roman" charset="0"/>
              <a:buChar char="●"/>
            </a:pPr>
            <a:r>
              <a:rPr lang="en-US" sz="1600" dirty="0">
                <a:solidFill>
                  <a:srgbClr val="073763"/>
                </a:solidFill>
              </a:rPr>
              <a:t>~20 J laser pulse energy to produce LWFA electron with energies ~5 GeV</a:t>
            </a:r>
          </a:p>
          <a:p>
            <a:pPr defTabSz="457200" fontAlgn="base">
              <a:buClr>
                <a:srgbClr val="000000"/>
              </a:buClr>
              <a:buSzPct val="100000"/>
              <a:buFont typeface="Times New Roman" charset="0"/>
              <a:buNone/>
            </a:pPr>
            <a:r>
              <a:rPr lang="en-US" sz="1600" dirty="0">
                <a:solidFill>
                  <a:srgbClr val="073763"/>
                </a:solidFill>
              </a:rPr>
              <a:t>BELLA PW 2nd beamline:</a:t>
            </a:r>
          </a:p>
          <a:p>
            <a:pPr marL="457189" indent="-330192" defTabSz="457200" fontAlgn="base">
              <a:buClr>
                <a:srgbClr val="351C75"/>
              </a:buClr>
              <a:buSzPts val="1600"/>
              <a:buFont typeface="Times New Roman" charset="0"/>
              <a:buChar char="●"/>
            </a:pPr>
            <a:r>
              <a:rPr lang="en-US" sz="1600" dirty="0">
                <a:solidFill>
                  <a:srgbClr val="073763"/>
                </a:solidFill>
              </a:rPr>
              <a:t>~20 J pulse energy together with a short focal length OAP to reach a</a:t>
            </a:r>
            <a:r>
              <a:rPr lang="en-US" sz="1600" baseline="-25000" dirty="0">
                <a:solidFill>
                  <a:srgbClr val="073763"/>
                </a:solidFill>
              </a:rPr>
              <a:t>0</a:t>
            </a:r>
            <a:r>
              <a:rPr lang="en-US" sz="1600" dirty="0">
                <a:solidFill>
                  <a:srgbClr val="073763"/>
                </a:solidFill>
              </a:rPr>
              <a:t> &gt; 10</a:t>
            </a:r>
            <a:endParaRPr sz="1600" baseline="30000" dirty="0">
              <a:solidFill>
                <a:srgbClr val="073763"/>
              </a:solidFill>
            </a:endParaRPr>
          </a:p>
        </p:txBody>
      </p:sp>
      <p:sp>
        <p:nvSpPr>
          <p:cNvPr id="4" name="Rectangle 3">
            <a:extLst>
              <a:ext uri="{FF2B5EF4-FFF2-40B4-BE49-F238E27FC236}">
                <a16:creationId xmlns:a16="http://schemas.microsoft.com/office/drawing/2014/main" xmlns="" id="{D0B4590E-74C5-6242-98E6-CC3A9514B223}"/>
              </a:ext>
            </a:extLst>
          </p:cNvPr>
          <p:cNvSpPr/>
          <p:nvPr/>
        </p:nvSpPr>
        <p:spPr>
          <a:xfrm>
            <a:off x="-675480" y="855769"/>
            <a:ext cx="11430000" cy="646331"/>
          </a:xfrm>
          <a:prstGeom prst="rect">
            <a:avLst/>
          </a:prstGeom>
        </p:spPr>
        <p:txBody>
          <a:bodyPr wrap="square">
            <a:spAutoFit/>
          </a:bodyPr>
          <a:lstStyle/>
          <a:p>
            <a:pPr algn="ctr" defTabSz="457200" fontAlgn="base">
              <a:spcBef>
                <a:spcPct val="0"/>
              </a:spcBef>
              <a:spcAft>
                <a:spcPct val="0"/>
              </a:spcAft>
              <a:buClr>
                <a:srgbClr val="000000"/>
              </a:buClr>
              <a:buSzPct val="100000"/>
              <a:buFont typeface="Times New Roman" charset="0"/>
              <a:buNone/>
            </a:pPr>
            <a:r>
              <a:rPr lang="en-US" i="1" dirty="0">
                <a:solidFill>
                  <a:srgbClr val="0432FF"/>
                </a:solidFill>
                <a:latin typeface="Arial" panose="020B0604020202020204" pitchFamily="34" charset="0"/>
                <a:cs typeface="Arial" panose="020B0604020202020204" pitchFamily="34" charset="0"/>
              </a:rPr>
              <a:t>S. S. Bulanov, M. Turner, C. Benedetti, A. </a:t>
            </a:r>
            <a:r>
              <a:rPr lang="en-US" i="1" dirty="0" err="1">
                <a:solidFill>
                  <a:srgbClr val="0432FF"/>
                </a:solidFill>
                <a:latin typeface="Arial" panose="020B0604020202020204" pitchFamily="34" charset="0"/>
                <a:cs typeface="Arial" panose="020B0604020202020204" pitchFamily="34" charset="0"/>
              </a:rPr>
              <a:t>Gonsalves</a:t>
            </a:r>
            <a:r>
              <a:rPr lang="en-US" i="1" dirty="0">
                <a:solidFill>
                  <a:srgbClr val="0432FF"/>
                </a:solidFill>
                <a:latin typeface="Arial" panose="020B0604020202020204" pitchFamily="34" charset="0"/>
                <a:cs typeface="Arial" panose="020B0604020202020204" pitchFamily="34" charset="0"/>
              </a:rPr>
              <a:t>, K. Nakamura, D. </a:t>
            </a:r>
            <a:r>
              <a:rPr lang="en-US" i="1" dirty="0" err="1">
                <a:solidFill>
                  <a:srgbClr val="0432FF"/>
                </a:solidFill>
                <a:latin typeface="Arial" panose="020B0604020202020204" pitchFamily="34" charset="0"/>
                <a:cs typeface="Arial" panose="020B0604020202020204" pitchFamily="34" charset="0"/>
              </a:rPr>
              <a:t>Terzani</a:t>
            </a:r>
            <a:r>
              <a:rPr lang="en-US" i="1" dirty="0">
                <a:solidFill>
                  <a:srgbClr val="0432FF"/>
                </a:solidFill>
                <a:latin typeface="Arial" panose="020B0604020202020204" pitchFamily="34" charset="0"/>
                <a:cs typeface="Arial" panose="020B0604020202020204" pitchFamily="34" charset="0"/>
              </a:rPr>
              <a:t>, </a:t>
            </a:r>
          </a:p>
          <a:p>
            <a:pPr algn="ctr" defTabSz="457200" fontAlgn="base">
              <a:spcBef>
                <a:spcPct val="0"/>
              </a:spcBef>
              <a:spcAft>
                <a:spcPct val="0"/>
              </a:spcAft>
              <a:buClr>
                <a:srgbClr val="000000"/>
              </a:buClr>
              <a:buSzPct val="100000"/>
              <a:buFont typeface="Times New Roman" charset="0"/>
              <a:buNone/>
            </a:pPr>
            <a:r>
              <a:rPr lang="en-US" i="1" dirty="0">
                <a:solidFill>
                  <a:srgbClr val="0432FF"/>
                </a:solidFill>
                <a:latin typeface="Arial" panose="020B0604020202020204" pitchFamily="34" charset="0"/>
                <a:cs typeface="Arial" panose="020B0604020202020204" pitchFamily="34" charset="0"/>
              </a:rPr>
              <a:t>J. van </a:t>
            </a:r>
            <a:r>
              <a:rPr lang="en-US" i="1" dirty="0" err="1">
                <a:solidFill>
                  <a:srgbClr val="0432FF"/>
                </a:solidFill>
                <a:latin typeface="Arial" panose="020B0604020202020204" pitchFamily="34" charset="0"/>
                <a:cs typeface="Arial" panose="020B0604020202020204" pitchFamily="34" charset="0"/>
              </a:rPr>
              <a:t>Tilborg</a:t>
            </a:r>
            <a:r>
              <a:rPr lang="en-US" i="1" dirty="0">
                <a:solidFill>
                  <a:srgbClr val="0432FF"/>
                </a:solidFill>
                <a:latin typeface="Arial" panose="020B0604020202020204" pitchFamily="34" charset="0"/>
                <a:cs typeface="Arial" panose="020B0604020202020204" pitchFamily="34" charset="0"/>
              </a:rPr>
              <a:t>, C. B. Schroeder, C. G. R. Geddes, E. </a:t>
            </a:r>
            <a:r>
              <a:rPr lang="en-US" i="1" dirty="0" err="1">
                <a:solidFill>
                  <a:srgbClr val="0432FF"/>
                </a:solidFill>
                <a:latin typeface="Arial" panose="020B0604020202020204" pitchFamily="34" charset="0"/>
                <a:cs typeface="Arial" panose="020B0604020202020204" pitchFamily="34" charset="0"/>
              </a:rPr>
              <a:t>Esarey</a:t>
            </a:r>
            <a:endParaRPr lang="en-US" i="1" dirty="0">
              <a:solidFill>
                <a:srgbClr val="0432FF"/>
              </a:solidFill>
              <a:latin typeface="Arial" panose="020B0604020202020204" pitchFamily="34" charset="0"/>
              <a:cs typeface="Arial" panose="020B0604020202020204" pitchFamily="34" charset="0"/>
            </a:endParaRPr>
          </a:p>
        </p:txBody>
      </p:sp>
      <p:sp>
        <p:nvSpPr>
          <p:cNvPr id="15" name="Google Shape;506;ged5b0ba6a6_0_264">
            <a:extLst>
              <a:ext uri="{FF2B5EF4-FFF2-40B4-BE49-F238E27FC236}">
                <a16:creationId xmlns:a16="http://schemas.microsoft.com/office/drawing/2014/main" xmlns="" id="{5A333822-3FDB-3A42-8294-6993AF0DD1E7}"/>
              </a:ext>
            </a:extLst>
          </p:cNvPr>
          <p:cNvSpPr txBox="1"/>
          <p:nvPr/>
        </p:nvSpPr>
        <p:spPr>
          <a:xfrm>
            <a:off x="7400400" y="4914093"/>
            <a:ext cx="4791600" cy="1415742"/>
          </a:xfrm>
          <a:prstGeom prst="rect">
            <a:avLst/>
          </a:prstGeom>
          <a:noFill/>
          <a:ln>
            <a:noFill/>
          </a:ln>
        </p:spPr>
        <p:txBody>
          <a:bodyPr spcFirstLastPara="1" wrap="square" lIns="91425" tIns="91425" rIns="91425" bIns="91425" anchor="t" anchorCtr="0">
            <a:spAutoFit/>
          </a:bodyPr>
          <a:lstStyle/>
          <a:p>
            <a:pPr defTabSz="457200" fontAlgn="base">
              <a:buClr>
                <a:srgbClr val="000000"/>
              </a:buClr>
              <a:buSzPct val="100000"/>
              <a:buFont typeface="Times New Roman" charset="0"/>
              <a:buNone/>
            </a:pPr>
            <a:r>
              <a:rPr lang="en-US" sz="1600" dirty="0">
                <a:solidFill>
                  <a:srgbClr val="073763"/>
                </a:solidFill>
              </a:rPr>
              <a:t>The interaction leads to:</a:t>
            </a:r>
            <a:endParaRPr sz="1600" dirty="0">
              <a:solidFill>
                <a:srgbClr val="073763"/>
              </a:solidFill>
            </a:endParaRPr>
          </a:p>
          <a:p>
            <a:pPr marL="457200" indent="-342900" defTabSz="457200" fontAlgn="base">
              <a:buClr>
                <a:srgbClr val="351C75"/>
              </a:buClr>
              <a:buSzPts val="1800"/>
              <a:buFont typeface="Arial" panose="020B0604020202020204" pitchFamily="34" charset="0"/>
              <a:buChar char="•"/>
            </a:pPr>
            <a:r>
              <a:rPr lang="en-US" sz="1600" dirty="0">
                <a:solidFill>
                  <a:srgbClr val="073763"/>
                </a:solidFill>
              </a:rPr>
              <a:t>electron beam energy loss ~40%</a:t>
            </a:r>
            <a:endParaRPr sz="1600" dirty="0">
              <a:solidFill>
                <a:srgbClr val="073763"/>
              </a:solidFill>
            </a:endParaRPr>
          </a:p>
          <a:p>
            <a:pPr marL="457200" indent="-342900" defTabSz="457200" fontAlgn="base">
              <a:buClr>
                <a:srgbClr val="351C75"/>
              </a:buClr>
              <a:buSzPts val="1800"/>
              <a:buFont typeface="Arial" panose="020B0604020202020204" pitchFamily="34" charset="0"/>
              <a:buChar char="•"/>
            </a:pPr>
            <a:r>
              <a:rPr lang="en-US" sz="1600" dirty="0">
                <a:solidFill>
                  <a:srgbClr val="073763"/>
                </a:solidFill>
              </a:rPr>
              <a:t>positron beam charge ~ several </a:t>
            </a:r>
            <a:r>
              <a:rPr lang="en-US" sz="1600" dirty="0" err="1">
                <a:solidFill>
                  <a:srgbClr val="073763"/>
                </a:solidFill>
              </a:rPr>
              <a:t>pC</a:t>
            </a:r>
            <a:endParaRPr lang="en-US" sz="1600" dirty="0">
              <a:solidFill>
                <a:srgbClr val="073763"/>
              </a:solidFill>
            </a:endParaRPr>
          </a:p>
          <a:p>
            <a:pPr marL="457200" indent="-342900" defTabSz="457200" fontAlgn="base">
              <a:buClr>
                <a:srgbClr val="351C75"/>
              </a:buClr>
              <a:buSzPts val="1800"/>
              <a:buFont typeface="Arial" panose="020B0604020202020204" pitchFamily="34" charset="0"/>
              <a:buChar char="•"/>
            </a:pPr>
            <a:r>
              <a:rPr lang="en-US" sz="1600" dirty="0">
                <a:solidFill>
                  <a:srgbClr val="073763"/>
                </a:solidFill>
              </a:rPr>
              <a:t>positron energy at peak ~ 400 MeV</a:t>
            </a:r>
            <a:endParaRPr sz="1600" dirty="0">
              <a:solidFill>
                <a:srgbClr val="073763"/>
              </a:solidFill>
            </a:endParaRPr>
          </a:p>
          <a:p>
            <a:pPr marL="457200" indent="-342900" defTabSz="457200" fontAlgn="base">
              <a:buClr>
                <a:srgbClr val="351C75"/>
              </a:buClr>
              <a:buSzPts val="1800"/>
              <a:buFont typeface="Arial" panose="020B0604020202020204" pitchFamily="34" charset="0"/>
              <a:buChar char="•"/>
            </a:pPr>
            <a:r>
              <a:rPr lang="en-US" sz="1600" dirty="0">
                <a:solidFill>
                  <a:srgbClr val="073763"/>
                </a:solidFill>
              </a:rPr>
              <a:t>number of photons per electron ~ 10</a:t>
            </a:r>
            <a:endParaRPr sz="1600" dirty="0">
              <a:solidFill>
                <a:srgbClr val="073763"/>
              </a:solidFill>
            </a:endParaRPr>
          </a:p>
        </p:txBody>
      </p:sp>
    </p:spTree>
    <p:extLst>
      <p:ext uri="{BB962C8B-B14F-4D97-AF65-F5344CB8AC3E}">
        <p14:creationId xmlns:p14="http://schemas.microsoft.com/office/powerpoint/2010/main" val="42515823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6634" y="2882325"/>
            <a:ext cx="6838732"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7. Low-Frequency Radiation Sources</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99455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17E92AC-5042-244B-A9FD-AFEE1495BB2E}"/>
              </a:ext>
            </a:extLst>
          </p:cNvPr>
          <p:cNvSpPr>
            <a:spLocks noGrp="1"/>
          </p:cNvSpPr>
          <p:nvPr>
            <p:ph type="title"/>
          </p:nvPr>
        </p:nvSpPr>
        <p:spPr>
          <a:xfrm>
            <a:off x="611030" y="471071"/>
            <a:ext cx="9677559" cy="294540"/>
          </a:xfrm>
        </p:spPr>
        <p:txBody>
          <a:bodyPr/>
          <a:lstStyle/>
          <a:p>
            <a:r>
              <a:rPr lang="en-US" sz="3000" b="0" dirty="0"/>
              <a:t>High-energy two-color terahertz generation</a:t>
            </a:r>
          </a:p>
        </p:txBody>
      </p:sp>
      <p:sp>
        <p:nvSpPr>
          <p:cNvPr id="4" name="Content Placeholder 3">
            <a:extLst>
              <a:ext uri="{FF2B5EF4-FFF2-40B4-BE49-F238E27FC236}">
                <a16:creationId xmlns:a16="http://schemas.microsoft.com/office/drawing/2014/main" xmlns="" id="{1E8C6443-6C0D-624C-8032-6493D1BAA7B2}"/>
              </a:ext>
            </a:extLst>
          </p:cNvPr>
          <p:cNvSpPr>
            <a:spLocks noGrp="1"/>
          </p:cNvSpPr>
          <p:nvPr>
            <p:ph idx="1"/>
          </p:nvPr>
        </p:nvSpPr>
        <p:spPr>
          <a:xfrm>
            <a:off x="611031" y="1711842"/>
            <a:ext cx="6308209" cy="4974708"/>
          </a:xfrm>
        </p:spPr>
        <p:txBody>
          <a:bodyPr/>
          <a:lstStyle/>
          <a:p>
            <a:pPr>
              <a:spcBef>
                <a:spcPts val="2400"/>
              </a:spcBef>
              <a:spcAft>
                <a:spcPts val="800"/>
              </a:spcAft>
              <a:buSzPct val="70000"/>
            </a:pPr>
            <a:r>
              <a:rPr lang="en-US" sz="1800" b="0" dirty="0"/>
              <a:t>High-energy THz sources can be used as pumps to access novel physics regimes or as probes to study HED material properties</a:t>
            </a:r>
          </a:p>
          <a:p>
            <a:pPr>
              <a:spcBef>
                <a:spcPts val="2400"/>
              </a:spcBef>
              <a:spcAft>
                <a:spcPts val="800"/>
              </a:spcAft>
              <a:buSzPct val="70000"/>
            </a:pPr>
            <a:r>
              <a:rPr lang="en-US" sz="1800" b="0" dirty="0"/>
              <a:t>A laser pulse composed of a first and second harmonic can drive a time-dependent current of photoionized electrons which generates broadband terahertz (THz) radiation</a:t>
            </a:r>
          </a:p>
          <a:p>
            <a:pPr>
              <a:spcBef>
                <a:spcPts val="2400"/>
              </a:spcBef>
              <a:spcAft>
                <a:spcPts val="800"/>
              </a:spcAft>
              <a:buSzPct val="70000"/>
            </a:pPr>
            <a:r>
              <a:rPr lang="en-US" sz="1800" b="0" dirty="0"/>
              <a:t>A high-ionization potential, low-density gas optimizes THz generation driven by 100 TW class lasers by mitigating beam breakup and enhancing the photocurrent</a:t>
            </a:r>
          </a:p>
          <a:p>
            <a:pPr>
              <a:spcBef>
                <a:spcPts val="2400"/>
              </a:spcBef>
              <a:spcAft>
                <a:spcPts val="800"/>
              </a:spcAft>
              <a:buSzPct val="70000"/>
            </a:pPr>
            <a:r>
              <a:rPr lang="en-US" sz="1800" b="0" dirty="0"/>
              <a:t>Simulations suggest that a 100 TW class laser (top right) can drive near-single-cycle THz pulses with nearly 1 </a:t>
            </a:r>
            <a:r>
              <a:rPr lang="en-US" sz="1800" b="0" dirty="0" err="1"/>
              <a:t>mJ</a:t>
            </a:r>
            <a:r>
              <a:rPr lang="en-US" sz="1800" b="0" dirty="0"/>
              <a:t> of energy (bottom right) in low-density helium</a:t>
            </a:r>
          </a:p>
        </p:txBody>
      </p:sp>
      <p:sp>
        <p:nvSpPr>
          <p:cNvPr id="8" name="Rounded Rectangle 12">
            <a:extLst>
              <a:ext uri="{FF2B5EF4-FFF2-40B4-BE49-F238E27FC236}">
                <a16:creationId xmlns:a16="http://schemas.microsoft.com/office/drawing/2014/main" xmlns="" id="{FA1BAFD6-50BC-4F82-8C5F-D52833745FD0}"/>
              </a:ext>
            </a:extLst>
          </p:cNvPr>
          <p:cNvSpPr/>
          <p:nvPr/>
        </p:nvSpPr>
        <p:spPr bwMode="auto">
          <a:xfrm>
            <a:off x="10897328" y="-34725"/>
            <a:ext cx="1409983" cy="419224"/>
          </a:xfrm>
          <a:prstGeom prst="roundRect">
            <a:avLst/>
          </a:prstGeom>
          <a:solidFill>
            <a:srgbClr val="004FA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7856" tIns="58928" rIns="117856" bIns="58928" numCol="1" rtlCol="0" anchor="t" anchorCtr="0" compatLnSpc="1">
            <a:prstTxWarp prst="textNoShape">
              <a:avLst/>
            </a:prstTxWarp>
          </a:bodyPr>
          <a:lstStyle/>
          <a:p>
            <a:pPr algn="ctr" defTabSz="1178570" eaLnBrk="0" hangingPunct="0"/>
            <a:r>
              <a:rPr lang="en-US" sz="2062" dirty="0">
                <a:solidFill>
                  <a:srgbClr val="FFFFFF"/>
                </a:solidFill>
              </a:rPr>
              <a:t>Summary</a:t>
            </a:r>
          </a:p>
        </p:txBody>
      </p:sp>
      <p:sp>
        <p:nvSpPr>
          <p:cNvPr id="2" name="TextBox 1">
            <a:extLst>
              <a:ext uri="{FF2B5EF4-FFF2-40B4-BE49-F238E27FC236}">
                <a16:creationId xmlns:a16="http://schemas.microsoft.com/office/drawing/2014/main" xmlns="" id="{9F4E9D19-82B5-BE79-3414-4DCEC9B7FA30}"/>
              </a:ext>
            </a:extLst>
          </p:cNvPr>
          <p:cNvSpPr txBox="1"/>
          <p:nvPr/>
        </p:nvSpPr>
        <p:spPr>
          <a:xfrm>
            <a:off x="9498014" y="6517273"/>
            <a:ext cx="3248025" cy="338554"/>
          </a:xfrm>
          <a:prstGeom prst="rect">
            <a:avLst/>
          </a:prstGeom>
          <a:noFill/>
        </p:spPr>
        <p:txBody>
          <a:bodyPr wrap="square" rtlCol="0">
            <a:spAutoFit/>
          </a:bodyPr>
          <a:lstStyle/>
          <a:p>
            <a:pPr defTabSz="609493"/>
            <a:r>
              <a:rPr lang="en-US" sz="1600" b="1" dirty="0">
                <a:solidFill>
                  <a:srgbClr val="FFFFFF"/>
                </a:solidFill>
              </a:rPr>
              <a:t>tsim@lle.rochester.edu</a:t>
            </a:r>
          </a:p>
        </p:txBody>
      </p:sp>
      <p:pic>
        <p:nvPicPr>
          <p:cNvPr id="12" name="Picture 11">
            <a:extLst>
              <a:ext uri="{FF2B5EF4-FFF2-40B4-BE49-F238E27FC236}">
                <a16:creationId xmlns:a16="http://schemas.microsoft.com/office/drawing/2014/main" xmlns="" id="{6BDB05C4-5FAD-17A9-94F5-BE24417F45E8}"/>
              </a:ext>
            </a:extLst>
          </p:cNvPr>
          <p:cNvPicPr>
            <a:picLocks noChangeAspect="1"/>
          </p:cNvPicPr>
          <p:nvPr/>
        </p:nvPicPr>
        <p:blipFill>
          <a:blip r:embed="rId2"/>
          <a:stretch>
            <a:fillRect/>
          </a:stretch>
        </p:blipFill>
        <p:spPr>
          <a:xfrm>
            <a:off x="7946475" y="3515056"/>
            <a:ext cx="3634496" cy="2931197"/>
          </a:xfrm>
          <a:prstGeom prst="rect">
            <a:avLst/>
          </a:prstGeom>
        </p:spPr>
      </p:pic>
      <p:pic>
        <p:nvPicPr>
          <p:cNvPr id="11" name="Picture 10">
            <a:extLst>
              <a:ext uri="{FF2B5EF4-FFF2-40B4-BE49-F238E27FC236}">
                <a16:creationId xmlns:a16="http://schemas.microsoft.com/office/drawing/2014/main" xmlns="" id="{CBABD589-79C4-EC8E-19EF-0E5C55361F18}"/>
              </a:ext>
            </a:extLst>
          </p:cNvPr>
          <p:cNvPicPr>
            <a:picLocks noChangeAspect="1"/>
          </p:cNvPicPr>
          <p:nvPr/>
        </p:nvPicPr>
        <p:blipFill>
          <a:blip r:embed="rId3"/>
          <a:stretch>
            <a:fillRect/>
          </a:stretch>
        </p:blipFill>
        <p:spPr>
          <a:xfrm>
            <a:off x="7290972" y="1359255"/>
            <a:ext cx="4661732" cy="2341768"/>
          </a:xfrm>
          <a:prstGeom prst="rect">
            <a:avLst/>
          </a:prstGeom>
        </p:spPr>
      </p:pic>
      <p:sp>
        <p:nvSpPr>
          <p:cNvPr id="5" name="TextBox 4"/>
          <p:cNvSpPr txBox="1"/>
          <p:nvPr/>
        </p:nvSpPr>
        <p:spPr>
          <a:xfrm>
            <a:off x="7457998" y="6519446"/>
            <a:ext cx="1775679" cy="338554"/>
          </a:xfrm>
          <a:prstGeom prst="rect">
            <a:avLst/>
          </a:prstGeom>
          <a:noFill/>
        </p:spPr>
        <p:txBody>
          <a:bodyPr wrap="none" rtlCol="0">
            <a:spAutoFit/>
          </a:bodyPr>
          <a:lstStyle/>
          <a:p>
            <a:pPr algn="l"/>
            <a:r>
              <a:rPr lang="en-US" sz="1600" b="1" dirty="0" smtClean="0">
                <a:solidFill>
                  <a:schemeClr val="bg1"/>
                </a:solidFill>
              </a:rPr>
              <a:t>Tanner Simpson</a:t>
            </a:r>
          </a:p>
        </p:txBody>
      </p:sp>
    </p:spTree>
    <p:extLst>
      <p:ext uri="{BB962C8B-B14F-4D97-AF65-F5344CB8AC3E}">
        <p14:creationId xmlns:p14="http://schemas.microsoft.com/office/powerpoint/2010/main" val="1882747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0832" y="1360139"/>
            <a:ext cx="9190336" cy="7725192"/>
          </a:xfrm>
          <a:prstGeom prst="rect">
            <a:avLst/>
          </a:prstGeom>
          <a:noFill/>
        </p:spPr>
        <p:txBody>
          <a:bodyPr wrap="none" rtlCol="0">
            <a:spAutoFit/>
          </a:bodyPr>
          <a:lstStyle/>
          <a:p>
            <a:pPr marL="514350" indent="-514350">
              <a:lnSpc>
                <a:spcPct val="150000"/>
              </a:lnSpc>
              <a:buAutoNum type="arabicPeriod"/>
            </a:pPr>
            <a:r>
              <a:rPr lang="en-US" sz="3200" dirty="0" smtClean="0">
                <a:latin typeface="Palatino Linotype" charset="0"/>
                <a:ea typeface="Palatino Linotype" charset="0"/>
                <a:cs typeface="Palatino Linotype" charset="0"/>
              </a:rPr>
              <a:t>FEL-based X-ray Sources and Alternatives</a:t>
            </a:r>
          </a:p>
          <a:p>
            <a:pPr marL="514350" indent="-514350">
              <a:lnSpc>
                <a:spcPct val="150000"/>
              </a:lnSpc>
              <a:buFontTx/>
              <a:buAutoNum type="arabicPeriod"/>
            </a:pPr>
            <a:r>
              <a:rPr lang="en-US" sz="3200" dirty="0" smtClean="0">
                <a:latin typeface="Palatino Linotype" charset="0"/>
                <a:ea typeface="Palatino Linotype" charset="0"/>
                <a:cs typeface="Palatino Linotype" charset="0"/>
              </a:rPr>
              <a:t>Emission </a:t>
            </a:r>
            <a:r>
              <a:rPr lang="en-US" sz="3200" dirty="0">
                <a:latin typeface="Palatino Linotype" charset="0"/>
                <a:ea typeface="Palatino Linotype" charset="0"/>
                <a:cs typeface="Palatino Linotype" charset="0"/>
              </a:rPr>
              <a:t>from </a:t>
            </a:r>
            <a:r>
              <a:rPr lang="en-US" sz="3200" dirty="0" err="1">
                <a:latin typeface="Palatino Linotype" charset="0"/>
                <a:ea typeface="Palatino Linotype" charset="0"/>
                <a:cs typeface="Palatino Linotype" charset="0"/>
              </a:rPr>
              <a:t>Wakefields</a:t>
            </a:r>
            <a:r>
              <a:rPr lang="en-US" sz="3200" dirty="0">
                <a:latin typeface="Palatino Linotype" charset="0"/>
                <a:ea typeface="Palatino Linotype" charset="0"/>
                <a:cs typeface="Palatino Linotype" charset="0"/>
              </a:rPr>
              <a:t> </a:t>
            </a:r>
            <a:endParaRPr lang="en-US" sz="3200" dirty="0" smtClean="0">
              <a:latin typeface="Palatino Linotype" charset="0"/>
              <a:ea typeface="Palatino Linotype" charset="0"/>
              <a:cs typeface="Palatino Linotype" charset="0"/>
            </a:endParaRPr>
          </a:p>
          <a:p>
            <a:pPr marL="514350" indent="-514350">
              <a:lnSpc>
                <a:spcPct val="150000"/>
              </a:lnSpc>
              <a:buFontTx/>
              <a:buAutoNum type="arabicPeriod"/>
            </a:pPr>
            <a:r>
              <a:rPr lang="en-US" sz="3200" dirty="0">
                <a:latin typeface="Palatino Linotype" charset="0"/>
                <a:ea typeface="Palatino Linotype" charset="0"/>
                <a:cs typeface="Palatino Linotype" charset="0"/>
              </a:rPr>
              <a:t>Compton and Thomson </a:t>
            </a:r>
            <a:r>
              <a:rPr lang="en-US" sz="3200" dirty="0" smtClean="0">
                <a:latin typeface="Palatino Linotype" charset="0"/>
                <a:ea typeface="Palatino Linotype" charset="0"/>
                <a:cs typeface="Palatino Linotype" charset="0"/>
              </a:rPr>
              <a:t>Scattering</a:t>
            </a:r>
          </a:p>
          <a:p>
            <a:pPr marL="514350" indent="-514350">
              <a:lnSpc>
                <a:spcPct val="150000"/>
              </a:lnSpc>
              <a:buFontTx/>
              <a:buAutoNum type="arabicPeriod"/>
            </a:pPr>
            <a:r>
              <a:rPr lang="en-US" sz="3200" dirty="0" smtClean="0">
                <a:latin typeface="Palatino Linotype" charset="0"/>
                <a:ea typeface="Palatino Linotype" charset="0"/>
                <a:cs typeface="Palatino Linotype" charset="0"/>
              </a:rPr>
              <a:t>Radiography Using X-Ray and Electron Beams</a:t>
            </a:r>
          </a:p>
          <a:p>
            <a:pPr marL="514350" indent="-514350">
              <a:lnSpc>
                <a:spcPct val="150000"/>
              </a:lnSpc>
              <a:buFontTx/>
              <a:buAutoNum type="arabicPeriod"/>
            </a:pPr>
            <a:r>
              <a:rPr lang="en-US" sz="3200" dirty="0" smtClean="0">
                <a:latin typeface="Palatino Linotype" charset="0"/>
                <a:ea typeface="Palatino Linotype" charset="0"/>
                <a:cs typeface="Palatino Linotype" charset="0"/>
              </a:rPr>
              <a:t>Electron </a:t>
            </a:r>
            <a:r>
              <a:rPr lang="en-US" sz="3200" dirty="0">
                <a:latin typeface="Palatino Linotype" charset="0"/>
                <a:ea typeface="Palatino Linotype" charset="0"/>
                <a:cs typeface="Palatino Linotype" charset="0"/>
              </a:rPr>
              <a:t>Beam Manipulation and </a:t>
            </a:r>
            <a:r>
              <a:rPr lang="en-US" sz="3200" dirty="0" smtClean="0">
                <a:latin typeface="Palatino Linotype" charset="0"/>
                <a:ea typeface="Palatino Linotype" charset="0"/>
                <a:cs typeface="Palatino Linotype" charset="0"/>
              </a:rPr>
              <a:t>Cooling</a:t>
            </a:r>
          </a:p>
          <a:p>
            <a:pPr marL="514350" indent="-514350">
              <a:lnSpc>
                <a:spcPct val="150000"/>
              </a:lnSpc>
              <a:buFontTx/>
              <a:buAutoNum type="arabicPeriod"/>
            </a:pPr>
            <a:r>
              <a:rPr lang="en-US" sz="3200" dirty="0">
                <a:latin typeface="Palatino Linotype" charset="0"/>
                <a:ea typeface="Palatino Linotype" charset="0"/>
                <a:cs typeface="Palatino Linotype" charset="0"/>
              </a:rPr>
              <a:t>Positron Sources and QED </a:t>
            </a:r>
            <a:r>
              <a:rPr lang="en-US" sz="3200" dirty="0" smtClean="0">
                <a:latin typeface="Palatino Linotype" charset="0"/>
                <a:ea typeface="Palatino Linotype" charset="0"/>
                <a:cs typeface="Palatino Linotype" charset="0"/>
              </a:rPr>
              <a:t>Studies</a:t>
            </a:r>
          </a:p>
          <a:p>
            <a:pPr marL="514350" indent="-514350">
              <a:lnSpc>
                <a:spcPct val="150000"/>
              </a:lnSpc>
              <a:buFontTx/>
              <a:buAutoNum type="arabicPeriod"/>
            </a:pPr>
            <a:r>
              <a:rPr lang="en-US" sz="3200" dirty="0">
                <a:latin typeface="Palatino Linotype" charset="0"/>
                <a:ea typeface="Palatino Linotype" charset="0"/>
                <a:cs typeface="Palatino Linotype" charset="0"/>
              </a:rPr>
              <a:t>Low-Frequency Radiation Sources</a:t>
            </a:r>
          </a:p>
          <a:p>
            <a:pPr marL="514350" indent="-514350">
              <a:buFontTx/>
              <a:buAutoNum type="arabicPeriod"/>
            </a:pPr>
            <a:endParaRPr lang="en-US" sz="3200" dirty="0">
              <a:latin typeface="Palatino Linotype" charset="0"/>
              <a:ea typeface="Palatino Linotype" charset="0"/>
              <a:cs typeface="Palatino Linotype" charset="0"/>
            </a:endParaRPr>
          </a:p>
          <a:p>
            <a:pPr marL="514350" indent="-514350">
              <a:buFontTx/>
              <a:buAutoNum type="arabicPeriod"/>
            </a:pPr>
            <a:endParaRPr lang="en-US" sz="3200" dirty="0">
              <a:latin typeface="Palatino Linotype" charset="0"/>
              <a:ea typeface="Palatino Linotype" charset="0"/>
              <a:cs typeface="Palatino Linotype" charset="0"/>
            </a:endParaRPr>
          </a:p>
          <a:p>
            <a:pPr marL="514350" indent="-514350">
              <a:buFontTx/>
              <a:buAutoNum type="arabicPeriod"/>
            </a:pPr>
            <a:endParaRPr lang="en-US" sz="3200" dirty="0">
              <a:latin typeface="Palatino Linotype" charset="0"/>
              <a:ea typeface="Palatino Linotype" charset="0"/>
              <a:cs typeface="Palatino Linotype" charset="0"/>
            </a:endParaRPr>
          </a:p>
          <a:p>
            <a:pPr marL="514350" indent="-514350">
              <a:buFontTx/>
              <a:buAutoNum type="arabicPeriod"/>
            </a:pPr>
            <a:endParaRPr lang="en-US" sz="3200" dirty="0">
              <a:latin typeface="Palatino Linotype" charset="0"/>
              <a:ea typeface="Palatino Linotype" charset="0"/>
              <a:cs typeface="Palatino Linotype" charset="0"/>
            </a:endParaRPr>
          </a:p>
          <a:p>
            <a:pPr marL="514350" indent="-514350">
              <a:buAutoNum type="arabicPeriod"/>
            </a:pPr>
            <a:endParaRPr lang="en-US" sz="3200" dirty="0">
              <a:latin typeface="Palatino Linotype" charset="0"/>
              <a:ea typeface="Palatino Linotype" charset="0"/>
              <a:cs typeface="Palatino Linotype" charset="0"/>
            </a:endParaRPr>
          </a:p>
        </p:txBody>
      </p:sp>
      <p:sp>
        <p:nvSpPr>
          <p:cNvPr id="3" name="TextBox 2"/>
          <p:cNvSpPr txBox="1"/>
          <p:nvPr/>
        </p:nvSpPr>
        <p:spPr>
          <a:xfrm>
            <a:off x="4033576" y="236494"/>
            <a:ext cx="4124847"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WG </a:t>
            </a:r>
            <a:r>
              <a:rPr lang="en-US" sz="3200" smtClean="0">
                <a:latin typeface="Palatino Linotype" charset="0"/>
                <a:ea typeface="Palatino Linotype" charset="0"/>
                <a:cs typeface="Palatino Linotype" charset="0"/>
              </a:rPr>
              <a:t>7 </a:t>
            </a:r>
            <a:r>
              <a:rPr lang="en-US" sz="3200" smtClean="0">
                <a:latin typeface="Palatino Linotype" charset="0"/>
                <a:ea typeface="Palatino Linotype" charset="0"/>
                <a:cs typeface="Palatino Linotype" charset="0"/>
              </a:rPr>
              <a:t>Themes in 2022</a:t>
            </a:r>
            <a:endParaRPr lang="en-US" sz="3200" dirty="0">
              <a:latin typeface="Palatino Linotype" charset="0"/>
              <a:ea typeface="Palatino Linotype" charset="0"/>
              <a:cs typeface="Palatino Linotype" charset="0"/>
            </a:endParaRPr>
          </a:p>
        </p:txBody>
      </p:sp>
      <p:pic>
        <p:nvPicPr>
          <p:cNvPr id="4" name="Picture 3"/>
          <p:cNvPicPr>
            <a:picLocks noChangeAspect="1"/>
          </p:cNvPicPr>
          <p:nvPr/>
        </p:nvPicPr>
        <p:blipFill>
          <a:blip r:embed="rId2"/>
          <a:stretch>
            <a:fillRect/>
          </a:stretch>
        </p:blipFill>
        <p:spPr>
          <a:xfrm>
            <a:off x="0" y="0"/>
            <a:ext cx="2360038" cy="1236887"/>
          </a:xfrm>
          <a:prstGeom prst="rect">
            <a:avLst/>
          </a:prstGeom>
        </p:spPr>
      </p:pic>
    </p:spTree>
    <p:extLst>
      <p:ext uri="{BB962C8B-B14F-4D97-AF65-F5344CB8AC3E}">
        <p14:creationId xmlns:p14="http://schemas.microsoft.com/office/powerpoint/2010/main" val="38618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689" y="347242"/>
            <a:ext cx="11435787" cy="2619242"/>
          </a:xfrm>
        </p:spPr>
        <p:txBody>
          <a:bodyPr>
            <a:normAutofit fontScale="90000"/>
          </a:bodyPr>
          <a:lstStyle/>
          <a:p>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a:latin typeface="Comic Sans MS" panose="030F0702030302020204" pitchFamily="66" charset="0"/>
              </a:rPr>
              <a:t/>
            </a:r>
            <a:br>
              <a:rPr lang="en-US" sz="2400" dirty="0">
                <a:latin typeface="Comic Sans MS" panose="030F0702030302020204" pitchFamily="66" charset="0"/>
              </a:rPr>
            </a:b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a:latin typeface="Comic Sans MS" panose="030F0702030302020204" pitchFamily="66" charset="0"/>
              </a:rPr>
              <a:t/>
            </a:r>
            <a:br>
              <a:rPr lang="en-US" sz="2400" dirty="0">
                <a:latin typeface="Comic Sans MS" panose="030F0702030302020204" pitchFamily="66" charset="0"/>
              </a:rPr>
            </a:br>
            <a:r>
              <a:rPr lang="en-US" sz="2000" b="1" i="1" dirty="0" smtClean="0">
                <a:solidFill>
                  <a:schemeClr val="accent1">
                    <a:lumMod val="75000"/>
                  </a:schemeClr>
                </a:solidFill>
                <a:latin typeface="Century Schoolbook" panose="02040604050505020304" pitchFamily="18" charset="0"/>
              </a:rPr>
              <a:t>Omega-P R&amp;D, Inc.</a:t>
            </a:r>
            <a:br>
              <a:rPr lang="en-US" sz="2000" b="1" i="1" dirty="0" smtClean="0">
                <a:solidFill>
                  <a:schemeClr val="accent1">
                    <a:lumMod val="75000"/>
                  </a:schemeClr>
                </a:solidFill>
                <a:latin typeface="Century Schoolbook" panose="02040604050505020304" pitchFamily="18" charset="0"/>
              </a:rPr>
            </a:br>
            <a:r>
              <a:rPr lang="en-US" sz="1800" dirty="0" smtClean="0">
                <a:latin typeface="Comic Sans MS" panose="030F0702030302020204" pitchFamily="66" charset="0"/>
              </a:rPr>
              <a:t>Presentation at 2022 Advanced Accelerator Concepts Workshop</a:t>
            </a: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400" dirty="0" smtClean="0">
                <a:latin typeface="Comic Sans MS" panose="030F0702030302020204" pitchFamily="66" charset="0"/>
              </a:rPr>
              <a:t/>
            </a:r>
            <a:br>
              <a:rPr lang="en-US" sz="2400" dirty="0" smtClean="0">
                <a:latin typeface="Comic Sans MS" panose="030F0702030302020204" pitchFamily="66" charset="0"/>
              </a:rPr>
            </a:br>
            <a:r>
              <a:rPr lang="en-US" sz="2700" b="1" cap="all" dirty="0" smtClean="0">
                <a:solidFill>
                  <a:srgbClr val="0070C0"/>
                </a:solidFill>
                <a:latin typeface="Comic Sans MS" panose="030F0702030302020204" pitchFamily="66" charset="0"/>
              </a:rPr>
              <a:t>HIGHLY-EFFICIENT 20-MW L-BAND MULTI-BEAM KLYSTRON*</a:t>
            </a:r>
            <a:r>
              <a:rPr lang="en-US" sz="2700" dirty="0" smtClean="0">
                <a:solidFill>
                  <a:srgbClr val="0070C0"/>
                </a:solidFill>
                <a:latin typeface="Comic Sans MS" panose="030F0702030302020204" pitchFamily="66" charset="0"/>
              </a:rPr>
              <a:t/>
            </a:r>
            <a:br>
              <a:rPr lang="en-US" sz="2700" dirty="0" smtClean="0">
                <a:solidFill>
                  <a:srgbClr val="0070C0"/>
                </a:solidFill>
                <a:latin typeface="Comic Sans MS" panose="030F0702030302020204" pitchFamily="66" charset="0"/>
              </a:rPr>
            </a:br>
            <a:r>
              <a:rPr lang="en-US" sz="2700" dirty="0" smtClean="0">
                <a:solidFill>
                  <a:srgbClr val="0070C0"/>
                </a:solidFill>
                <a:latin typeface="Comic Sans MS" panose="030F0702030302020204" pitchFamily="66" charset="0"/>
              </a:rPr>
              <a:t/>
            </a:r>
            <a:br>
              <a:rPr lang="en-US" sz="2700" dirty="0" smtClean="0">
                <a:solidFill>
                  <a:srgbClr val="0070C0"/>
                </a:solidFill>
                <a:latin typeface="Comic Sans MS" panose="030F0702030302020204" pitchFamily="66" charset="0"/>
              </a:rPr>
            </a:br>
            <a:r>
              <a:rPr lang="en-US" sz="2200" dirty="0" smtClean="0">
                <a:latin typeface="Comic Sans MS" panose="030F0702030302020204" pitchFamily="66" charset="0"/>
              </a:rPr>
              <a:t>Vladimir </a:t>
            </a:r>
            <a:r>
              <a:rPr lang="en-US" sz="2200" dirty="0">
                <a:latin typeface="Comic Sans MS" panose="030F0702030302020204" pitchFamily="66" charset="0"/>
              </a:rPr>
              <a:t>E. </a:t>
            </a:r>
            <a:r>
              <a:rPr lang="en-US" sz="2200" dirty="0" err="1">
                <a:latin typeface="Comic Sans MS" panose="030F0702030302020204" pitchFamily="66" charset="0"/>
              </a:rPr>
              <a:t>Teryaev</a:t>
            </a:r>
            <a:r>
              <a:rPr lang="en-US" sz="2200" dirty="0">
                <a:latin typeface="Comic Sans MS" panose="030F0702030302020204" pitchFamily="66" charset="0"/>
              </a:rPr>
              <a:t>, </a:t>
            </a:r>
            <a:r>
              <a:rPr lang="en-US" sz="2200" dirty="0" err="1">
                <a:latin typeface="Comic Sans MS" panose="030F0702030302020204" pitchFamily="66" charset="0"/>
              </a:rPr>
              <a:t>Budker</a:t>
            </a:r>
            <a:r>
              <a:rPr lang="en-US" sz="2200" dirty="0">
                <a:latin typeface="Comic Sans MS" panose="030F0702030302020204" pitchFamily="66" charset="0"/>
              </a:rPr>
              <a:t> Institute of Nuclear Physics, 630090 Novosibirsk, Russia</a:t>
            </a:r>
            <a:br>
              <a:rPr lang="en-US" sz="2200" dirty="0">
                <a:latin typeface="Comic Sans MS" panose="030F0702030302020204" pitchFamily="66" charset="0"/>
              </a:rPr>
            </a:br>
            <a:r>
              <a:rPr lang="en-US" sz="2200" dirty="0">
                <a:latin typeface="Comic Sans MS" panose="030F0702030302020204" pitchFamily="66" charset="0"/>
              </a:rPr>
              <a:t>Nikolay </a:t>
            </a:r>
            <a:r>
              <a:rPr lang="en-US" sz="2200" dirty="0" err="1">
                <a:latin typeface="Comic Sans MS" panose="030F0702030302020204" pitchFamily="66" charset="0"/>
              </a:rPr>
              <a:t>Solyak</a:t>
            </a:r>
            <a:r>
              <a:rPr lang="en-US" sz="2200" dirty="0">
                <a:latin typeface="Comic Sans MS" panose="030F0702030302020204" pitchFamily="66" charset="0"/>
              </a:rPr>
              <a:t>, Fermi National Accelerator Laboratory, Batavia, </a:t>
            </a:r>
            <a:r>
              <a:rPr lang="en-US" sz="2200" dirty="0" smtClean="0">
                <a:latin typeface="Comic Sans MS" panose="030F0702030302020204" pitchFamily="66" charset="0"/>
              </a:rPr>
              <a:t>IL 60510-5011 </a:t>
            </a:r>
            <a:r>
              <a:rPr lang="en-US" sz="2200" dirty="0">
                <a:latin typeface="Comic Sans MS" panose="030F0702030302020204" pitchFamily="66" charset="0"/>
              </a:rPr>
              <a:t/>
            </a:r>
            <a:br>
              <a:rPr lang="en-US" sz="2200" dirty="0">
                <a:latin typeface="Comic Sans MS" panose="030F0702030302020204" pitchFamily="66" charset="0"/>
              </a:rPr>
            </a:br>
            <a:r>
              <a:rPr lang="en-US" sz="2200" dirty="0">
                <a:latin typeface="Comic Sans MS" panose="030F0702030302020204" pitchFamily="66" charset="0"/>
              </a:rPr>
              <a:t> </a:t>
            </a:r>
            <a:r>
              <a:rPr lang="en-US" sz="2200" dirty="0" err="1">
                <a:latin typeface="Comic Sans MS" panose="030F0702030302020204" pitchFamily="66" charset="0"/>
              </a:rPr>
              <a:t>Xiangyun</a:t>
            </a:r>
            <a:r>
              <a:rPr lang="en-US" sz="2200" dirty="0">
                <a:latin typeface="Comic Sans MS" panose="030F0702030302020204" pitchFamily="66" charset="0"/>
              </a:rPr>
              <a:t> </a:t>
            </a:r>
            <a:r>
              <a:rPr lang="en-US" sz="2200" dirty="0" smtClean="0">
                <a:latin typeface="Comic Sans MS" panose="030F0702030302020204" pitchFamily="66" charset="0"/>
              </a:rPr>
              <a:t>Chang</a:t>
            </a:r>
            <a:r>
              <a:rPr lang="en-US" sz="2200" u="sng" dirty="0">
                <a:latin typeface="Comic Sans MS" panose="030F0702030302020204" pitchFamily="66" charset="0"/>
              </a:rPr>
              <a:t> </a:t>
            </a:r>
            <a:r>
              <a:rPr lang="en-US" sz="2200" dirty="0" smtClean="0">
                <a:latin typeface="Comic Sans MS" panose="030F0702030302020204" pitchFamily="66" charset="0"/>
              </a:rPr>
              <a:t>and </a:t>
            </a:r>
            <a:r>
              <a:rPr lang="en-US" sz="2200" u="sng" dirty="0">
                <a:latin typeface="Comic Sans MS" panose="030F0702030302020204" pitchFamily="66" charset="0"/>
              </a:rPr>
              <a:t>Jay L. Hirshfield</a:t>
            </a:r>
            <a:r>
              <a:rPr lang="en-US" sz="2200" dirty="0">
                <a:latin typeface="Comic Sans MS" panose="030F0702030302020204" pitchFamily="66" charset="0"/>
              </a:rPr>
              <a:t>, Omega-P R&amp;D, Inc., New Haven, </a:t>
            </a:r>
            <a:r>
              <a:rPr lang="en-US" sz="2200" dirty="0" smtClean="0">
                <a:latin typeface="Comic Sans MS" panose="030F0702030302020204" pitchFamily="66" charset="0"/>
              </a:rPr>
              <a:t>CT 06511</a:t>
            </a:r>
            <a:endParaRPr lang="en-US" sz="2200" dirty="0">
              <a:latin typeface="Comic Sans MS" panose="030F0702030302020204" pitchFamily="66" charset="0"/>
            </a:endParaRPr>
          </a:p>
        </p:txBody>
      </p:sp>
      <p:sp>
        <p:nvSpPr>
          <p:cNvPr id="3" name="Subtitle 2"/>
          <p:cNvSpPr>
            <a:spLocks noGrp="1"/>
          </p:cNvSpPr>
          <p:nvPr>
            <p:ph type="subTitle" idx="1"/>
          </p:nvPr>
        </p:nvSpPr>
        <p:spPr>
          <a:xfrm>
            <a:off x="338329" y="3200400"/>
            <a:ext cx="11514148" cy="3657600"/>
          </a:xfrm>
          <a:solidFill>
            <a:schemeClr val="accent4">
              <a:lumMod val="20000"/>
              <a:lumOff val="80000"/>
            </a:schemeClr>
          </a:solidFill>
          <a:ln>
            <a:solidFill>
              <a:srgbClr val="FF0000"/>
            </a:solidFill>
          </a:ln>
        </p:spPr>
        <p:txBody>
          <a:bodyPr>
            <a:normAutofit lnSpcReduction="10000"/>
          </a:bodyPr>
          <a:lstStyle/>
          <a:p>
            <a:pPr algn="l">
              <a:lnSpc>
                <a:spcPct val="100000"/>
              </a:lnSpc>
            </a:pPr>
            <a:r>
              <a:rPr lang="en-US" sz="2100" b="1" dirty="0" smtClean="0">
                <a:latin typeface="Comic Sans MS" panose="030F0702030302020204" pitchFamily="66" charset="0"/>
              </a:rPr>
              <a:t>Abstract of talk:   </a:t>
            </a:r>
            <a:r>
              <a:rPr lang="en-US" sz="2100" dirty="0" smtClean="0">
                <a:latin typeface="Comic Sans MS" panose="030F0702030302020204" pitchFamily="66" charset="0"/>
              </a:rPr>
              <a:t>A relatively new </a:t>
            </a:r>
            <a:r>
              <a:rPr lang="en-US" sz="2100" dirty="0">
                <a:latin typeface="Comic Sans MS" panose="030F0702030302020204" pitchFamily="66" charset="0"/>
              </a:rPr>
              <a:t>concept for a high-power L-band RF amplifier is described, namely a </a:t>
            </a:r>
            <a:r>
              <a:rPr lang="en-US" sz="2100" b="1" u="sng" dirty="0">
                <a:solidFill>
                  <a:schemeClr val="accent5">
                    <a:lumMod val="75000"/>
                  </a:schemeClr>
                </a:solidFill>
                <a:latin typeface="Comic Sans MS" panose="030F0702030302020204" pitchFamily="66" charset="0"/>
              </a:rPr>
              <a:t>Two-Stage</a:t>
            </a:r>
            <a:r>
              <a:rPr lang="en-US" sz="2100" dirty="0">
                <a:latin typeface="Comic Sans MS" panose="030F0702030302020204" pitchFamily="66" charset="0"/>
              </a:rPr>
              <a:t> Multi Beam Klystron (TS-MBK) operating with </a:t>
            </a:r>
            <a:r>
              <a:rPr lang="en-US" sz="2100" u="sng" dirty="0">
                <a:latin typeface="Comic Sans MS" panose="030F0702030302020204" pitchFamily="66" charset="0"/>
              </a:rPr>
              <a:t>12 </a:t>
            </a:r>
            <a:r>
              <a:rPr lang="en-US" sz="2100" b="1" u="sng" dirty="0">
                <a:solidFill>
                  <a:schemeClr val="accent5">
                    <a:lumMod val="75000"/>
                  </a:schemeClr>
                </a:solidFill>
                <a:latin typeface="Comic Sans MS" panose="030F0702030302020204" pitchFamily="66" charset="0"/>
              </a:rPr>
              <a:t>hollow</a:t>
            </a:r>
            <a:r>
              <a:rPr lang="en-US" sz="2100" u="sng" dirty="0">
                <a:latin typeface="Comic Sans MS" panose="030F0702030302020204" pitchFamily="66" charset="0"/>
              </a:rPr>
              <a:t> </a:t>
            </a:r>
            <a:r>
              <a:rPr lang="en-US" sz="2100" b="1" u="sng" dirty="0" err="1">
                <a:solidFill>
                  <a:srgbClr val="0070C0"/>
                </a:solidFill>
                <a:latin typeface="Comic Sans MS" panose="030F0702030302020204" pitchFamily="66" charset="0"/>
              </a:rPr>
              <a:t>beamlets</a:t>
            </a:r>
            <a:r>
              <a:rPr lang="en-US" sz="2100" b="1" dirty="0" smtClean="0">
                <a:solidFill>
                  <a:srgbClr val="0070C0"/>
                </a:solidFill>
                <a:latin typeface="Comic Sans MS" panose="030F0702030302020204" pitchFamily="66" charset="0"/>
              </a:rPr>
              <a:t>.</a:t>
            </a:r>
            <a:r>
              <a:rPr lang="en-US" sz="2100" dirty="0" smtClean="0">
                <a:latin typeface="Comic Sans MS" panose="030F0702030302020204" pitchFamily="66" charset="0"/>
              </a:rPr>
              <a:t>**  </a:t>
            </a:r>
            <a:r>
              <a:rPr lang="en-US" sz="2100" dirty="0">
                <a:latin typeface="Comic Sans MS" panose="030F0702030302020204" pitchFamily="66" charset="0"/>
              </a:rPr>
              <a:t>This configuration allows for a remarkably high RF electronic efficiency of up to 90%, with a compact electro-mechanical layout. </a:t>
            </a:r>
            <a:r>
              <a:rPr lang="en-US" sz="2100" dirty="0" smtClean="0">
                <a:latin typeface="Comic Sans MS" panose="030F0702030302020204" pitchFamily="66" charset="0"/>
              </a:rPr>
              <a:t>The </a:t>
            </a:r>
            <a:r>
              <a:rPr lang="en-US" sz="2100" dirty="0">
                <a:latin typeface="Comic Sans MS" panose="030F0702030302020204" pitchFamily="66" charset="0"/>
              </a:rPr>
              <a:t>conceptual </a:t>
            </a:r>
            <a:r>
              <a:rPr lang="en-US" sz="2100" dirty="0" smtClean="0">
                <a:latin typeface="Comic Sans MS" panose="030F0702030302020204" pitchFamily="66" charset="0"/>
              </a:rPr>
              <a:t>design described here is </a:t>
            </a:r>
            <a:r>
              <a:rPr lang="en-US" sz="2100" dirty="0">
                <a:latin typeface="Comic Sans MS" panose="030F0702030302020204" pitchFamily="66" charset="0"/>
              </a:rPr>
              <a:t>for </a:t>
            </a:r>
            <a:r>
              <a:rPr lang="en-US" sz="2100" dirty="0" smtClean="0">
                <a:latin typeface="Comic Sans MS" panose="030F0702030302020204" pitchFamily="66" charset="0"/>
              </a:rPr>
              <a:t>an 87% efficient, </a:t>
            </a:r>
            <a:r>
              <a:rPr lang="en-US" sz="2100" dirty="0">
                <a:latin typeface="Comic Sans MS" panose="030F0702030302020204" pitchFamily="66" charset="0"/>
              </a:rPr>
              <a:t>1.0 GHz, </a:t>
            </a:r>
            <a:r>
              <a:rPr lang="en-US" sz="2100" dirty="0" smtClean="0">
                <a:latin typeface="Comic Sans MS" panose="030F0702030302020204" pitchFamily="66" charset="0"/>
              </a:rPr>
              <a:t>20 </a:t>
            </a:r>
            <a:r>
              <a:rPr lang="en-US" sz="2100" dirty="0">
                <a:latin typeface="Comic Sans MS" panose="030F0702030302020204" pitchFamily="66" charset="0"/>
              </a:rPr>
              <a:t>MW peak-power </a:t>
            </a:r>
            <a:r>
              <a:rPr lang="en-US" sz="2100" dirty="0" smtClean="0">
                <a:latin typeface="Comic Sans MS" panose="030F0702030302020204" pitchFamily="66" charset="0"/>
              </a:rPr>
              <a:t>TS-MBK.  </a:t>
            </a:r>
            <a:r>
              <a:rPr lang="en-US" sz="2100" dirty="0">
                <a:latin typeface="Comic Sans MS" panose="030F0702030302020204" pitchFamily="66" charset="0"/>
              </a:rPr>
              <a:t>D</a:t>
            </a:r>
            <a:r>
              <a:rPr lang="en-US" sz="2100" dirty="0" smtClean="0">
                <a:latin typeface="Comic Sans MS" panose="030F0702030302020204" pitchFamily="66" charset="0"/>
              </a:rPr>
              <a:t>evelopment of this tube or other related L-band versions for future advanced accelerators should presage significant savings in operating costs.</a:t>
            </a:r>
          </a:p>
          <a:p>
            <a:pPr algn="l">
              <a:lnSpc>
                <a:spcPct val="100000"/>
              </a:lnSpc>
            </a:pPr>
            <a:r>
              <a:rPr lang="en-US" sz="1900" dirty="0" smtClean="0">
                <a:latin typeface="Comic Sans MS" panose="030F0702030302020204" pitchFamily="66" charset="0"/>
              </a:rPr>
              <a:t>_______________________</a:t>
            </a:r>
          </a:p>
          <a:p>
            <a:pPr algn="l">
              <a:lnSpc>
                <a:spcPct val="100000"/>
              </a:lnSpc>
            </a:pPr>
            <a:r>
              <a:rPr lang="en-US" sz="1900" dirty="0">
                <a:latin typeface="Comic Sans MS" panose="030F0702030302020204" pitchFamily="66" charset="0"/>
              </a:rPr>
              <a:t>*</a:t>
            </a:r>
            <a:r>
              <a:rPr lang="en-US" sz="1900" dirty="0" smtClean="0">
                <a:latin typeface="Comic Sans MS" panose="030F0702030302020204" pitchFamily="66" charset="0"/>
              </a:rPr>
              <a:t>Sponsored in part under DOE Phase </a:t>
            </a:r>
            <a:r>
              <a:rPr lang="en-US" sz="1900" dirty="0">
                <a:latin typeface="Comic Sans MS" panose="030F0702030302020204" pitchFamily="66" charset="0"/>
              </a:rPr>
              <a:t>I SBIR grant #</a:t>
            </a:r>
            <a:r>
              <a:rPr lang="en-US" sz="1900" dirty="0" smtClean="0">
                <a:latin typeface="Comic Sans MS" panose="030F0702030302020204" pitchFamily="66" charset="0"/>
              </a:rPr>
              <a:t>DE-SC0022580, awarded 9/29/2022.</a:t>
            </a:r>
          </a:p>
          <a:p>
            <a:pPr algn="l">
              <a:lnSpc>
                <a:spcPct val="100000"/>
              </a:lnSpc>
            </a:pPr>
            <a:r>
              <a:rPr lang="en-US" sz="1900" dirty="0" smtClean="0">
                <a:latin typeface="Comic Sans MS" panose="030F0702030302020204" pitchFamily="66" charset="0"/>
              </a:rPr>
              <a:t>**V. </a:t>
            </a:r>
            <a:r>
              <a:rPr lang="en-US" sz="1900" dirty="0">
                <a:latin typeface="Comic Sans MS" panose="030F0702030302020204" pitchFamily="66" charset="0"/>
              </a:rPr>
              <a:t>E. </a:t>
            </a:r>
            <a:r>
              <a:rPr lang="en-US" sz="1900" dirty="0" err="1">
                <a:latin typeface="Comic Sans MS" panose="030F0702030302020204" pitchFamily="66" charset="0"/>
              </a:rPr>
              <a:t>Teryaev</a:t>
            </a:r>
            <a:r>
              <a:rPr lang="en-US" sz="1900" dirty="0">
                <a:latin typeface="Comic Sans MS" panose="030F0702030302020204" pitchFamily="66" charset="0"/>
              </a:rPr>
              <a:t>, </a:t>
            </a:r>
            <a:r>
              <a:rPr lang="en-US" sz="1900" dirty="0" smtClean="0">
                <a:latin typeface="Comic Sans MS" panose="030F0702030302020204" pitchFamily="66" charset="0"/>
              </a:rPr>
              <a:t>S. </a:t>
            </a:r>
            <a:r>
              <a:rPr lang="en-US" sz="1900" dirty="0">
                <a:latin typeface="Comic Sans MS" panose="030F0702030302020204" pitchFamily="66" charset="0"/>
              </a:rPr>
              <a:t>V. </a:t>
            </a:r>
            <a:r>
              <a:rPr lang="en-US" sz="1900" dirty="0" err="1">
                <a:latin typeface="Comic Sans MS" panose="030F0702030302020204" pitchFamily="66" charset="0"/>
              </a:rPr>
              <a:t>Shchelkunov</a:t>
            </a:r>
            <a:r>
              <a:rPr lang="en-US" sz="1900" dirty="0">
                <a:latin typeface="Comic Sans MS" panose="030F0702030302020204" pitchFamily="66" charset="0"/>
              </a:rPr>
              <a:t>, </a:t>
            </a:r>
            <a:r>
              <a:rPr lang="en-US" sz="1900" dirty="0" smtClean="0">
                <a:latin typeface="Comic Sans MS" panose="030F0702030302020204" pitchFamily="66" charset="0"/>
              </a:rPr>
              <a:t>J. </a:t>
            </a:r>
            <a:r>
              <a:rPr lang="en-US" sz="1900" dirty="0">
                <a:latin typeface="Comic Sans MS" panose="030F0702030302020204" pitchFamily="66" charset="0"/>
              </a:rPr>
              <a:t>L. </a:t>
            </a:r>
            <a:r>
              <a:rPr lang="en-US" sz="1900" dirty="0" smtClean="0">
                <a:latin typeface="Comic Sans MS" panose="030F0702030302020204" pitchFamily="66" charset="0"/>
              </a:rPr>
              <a:t>Hirshfield, “90</a:t>
            </a:r>
            <a:r>
              <a:rPr lang="en-US" sz="1900" dirty="0">
                <a:latin typeface="Comic Sans MS" panose="030F0702030302020204" pitchFamily="66" charset="0"/>
              </a:rPr>
              <a:t>% efficient two-stage </a:t>
            </a:r>
            <a:r>
              <a:rPr lang="en-US" sz="1900" dirty="0" err="1">
                <a:latin typeface="Comic Sans MS" panose="030F0702030302020204" pitchFamily="66" charset="0"/>
              </a:rPr>
              <a:t>multibeam</a:t>
            </a:r>
            <a:r>
              <a:rPr lang="en-US" sz="1900" dirty="0">
                <a:latin typeface="Comic Sans MS" panose="030F0702030302020204" pitchFamily="66" charset="0"/>
              </a:rPr>
              <a:t> klystron:  modeling and design study,” </a:t>
            </a:r>
            <a:r>
              <a:rPr lang="en-US" sz="1900" dirty="0" smtClean="0">
                <a:latin typeface="Comic Sans MS" panose="030F0702030302020204" pitchFamily="66" charset="0"/>
              </a:rPr>
              <a:t>, </a:t>
            </a:r>
            <a:r>
              <a:rPr lang="en-US" sz="1900" i="1" dirty="0">
                <a:latin typeface="Comic Sans MS" panose="030F0702030302020204" pitchFamily="66" charset="0"/>
              </a:rPr>
              <a:t>IEEE Trans. Electron </a:t>
            </a:r>
            <a:r>
              <a:rPr lang="en-US" sz="1900" i="1" dirty="0" smtClean="0">
                <a:latin typeface="Comic Sans MS" panose="030F0702030302020204" pitchFamily="66" charset="0"/>
              </a:rPr>
              <a:t>Devices</a:t>
            </a:r>
            <a:r>
              <a:rPr lang="en-US" sz="1900" dirty="0">
                <a:latin typeface="Comic Sans MS" panose="030F0702030302020204" pitchFamily="66" charset="0"/>
              </a:rPr>
              <a:t> </a:t>
            </a:r>
            <a:r>
              <a:rPr lang="en-US" sz="1900" b="1" dirty="0" smtClean="0">
                <a:latin typeface="Comic Sans MS" panose="030F0702030302020204" pitchFamily="66" charset="0"/>
              </a:rPr>
              <a:t>67</a:t>
            </a:r>
            <a:r>
              <a:rPr lang="en-US" sz="1900" dirty="0">
                <a:latin typeface="Comic Sans MS" panose="030F0702030302020204" pitchFamily="66" charset="0"/>
              </a:rPr>
              <a:t> </a:t>
            </a:r>
            <a:r>
              <a:rPr lang="en-US" sz="1900" dirty="0" smtClean="0">
                <a:latin typeface="Comic Sans MS" panose="030F0702030302020204" pitchFamily="66" charset="0"/>
              </a:rPr>
              <a:t>(12), </a:t>
            </a:r>
            <a:r>
              <a:rPr lang="en-US" sz="1900" dirty="0">
                <a:latin typeface="Comic Sans MS" panose="030F0702030302020204" pitchFamily="66" charset="0"/>
              </a:rPr>
              <a:t>Dec. 2020.</a:t>
            </a:r>
          </a:p>
          <a:p>
            <a:pPr algn="l">
              <a:lnSpc>
                <a:spcPct val="100000"/>
              </a:lnSpc>
            </a:pPr>
            <a:endParaRPr lang="en-US" dirty="0"/>
          </a:p>
        </p:txBody>
      </p:sp>
    </p:spTree>
    <p:extLst>
      <p:ext uri="{BB962C8B-B14F-4D97-AF65-F5344CB8AC3E}">
        <p14:creationId xmlns:p14="http://schemas.microsoft.com/office/powerpoint/2010/main" val="2042462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7864" y="466345"/>
            <a:ext cx="9470136" cy="740663"/>
          </a:xfrm>
        </p:spPr>
        <p:txBody>
          <a:bodyPr>
            <a:normAutofit/>
          </a:bodyPr>
          <a:lstStyle/>
          <a:p>
            <a:r>
              <a:rPr lang="en-US" sz="1600" b="1" i="1" dirty="0" smtClean="0">
                <a:solidFill>
                  <a:srgbClr val="0070C0"/>
                </a:solidFill>
                <a:latin typeface="Century Schoolbook" panose="02040604050505020304" pitchFamily="18" charset="0"/>
              </a:rPr>
              <a:t>PARTICLE ACCELERATOR RESEARCH FOUNDATION – PARF</a:t>
            </a:r>
            <a:br>
              <a:rPr lang="en-US" sz="1600" b="1" i="1" dirty="0" smtClean="0">
                <a:solidFill>
                  <a:srgbClr val="0070C0"/>
                </a:solidFill>
                <a:latin typeface="Century Schoolbook" panose="02040604050505020304" pitchFamily="18" charset="0"/>
              </a:rPr>
            </a:br>
            <a:r>
              <a:rPr lang="en-US" sz="1400" b="1" dirty="0" smtClean="0">
                <a:latin typeface="Comic Sans MS" panose="030F0702030302020204" pitchFamily="66" charset="0"/>
              </a:rPr>
              <a:t>Presentation for Advanced Accelerator Concepts Workshop AAC2022</a:t>
            </a:r>
            <a:r>
              <a:rPr lang="en-US" sz="1400" dirty="0" smtClean="0">
                <a:latin typeface="Comic Sans MS" panose="030F0702030302020204" pitchFamily="66" charset="0"/>
              </a:rPr>
              <a:t/>
            </a:r>
            <a:br>
              <a:rPr lang="en-US" sz="1400" dirty="0" smtClean="0">
                <a:latin typeface="Comic Sans MS" panose="030F0702030302020204" pitchFamily="66" charset="0"/>
              </a:rPr>
            </a:br>
            <a:r>
              <a:rPr lang="en-US" sz="1600" b="1" dirty="0" smtClean="0">
                <a:latin typeface="Comic Sans MS" panose="030F0702030302020204" pitchFamily="66" charset="0"/>
              </a:rPr>
              <a:t>ELECTRON CYCLOTRON RESONANCE ACCELERATOR </a:t>
            </a:r>
            <a:r>
              <a:rPr lang="en-US" sz="1600" b="1" dirty="0" err="1" smtClean="0">
                <a:latin typeface="Comic Sans MS" panose="030F0702030302020204" pitchFamily="66" charset="0"/>
              </a:rPr>
              <a:t>eCRA</a:t>
            </a:r>
            <a:endParaRPr lang="en-US" sz="1600" dirty="0">
              <a:latin typeface="Comic Sans MS" panose="030F0702030302020204" pitchFamily="66" charset="0"/>
            </a:endParaRPr>
          </a:p>
        </p:txBody>
      </p:sp>
      <p:sp>
        <p:nvSpPr>
          <p:cNvPr id="3" name="Subtitle 2"/>
          <p:cNvSpPr>
            <a:spLocks noGrp="1"/>
          </p:cNvSpPr>
          <p:nvPr>
            <p:ph type="subTitle" idx="1"/>
          </p:nvPr>
        </p:nvSpPr>
        <p:spPr>
          <a:xfrm>
            <a:off x="356616" y="1344168"/>
            <a:ext cx="11585448" cy="5367528"/>
          </a:xfrm>
        </p:spPr>
        <p:txBody>
          <a:bodyPr>
            <a:normAutofit fontScale="25000" lnSpcReduction="20000"/>
          </a:bodyPr>
          <a:lstStyle/>
          <a:p>
            <a:r>
              <a:rPr lang="en-US" sz="7200" b="1" dirty="0">
                <a:solidFill>
                  <a:srgbClr val="0070C0"/>
                </a:solidFill>
                <a:latin typeface="Comic Sans MS" panose="030F0702030302020204" pitchFamily="66" charset="0"/>
              </a:rPr>
              <a:t>ELECTRON CYCLOTRON RESONANCE </a:t>
            </a:r>
            <a:r>
              <a:rPr lang="en-US" sz="7200" b="1" dirty="0" smtClean="0">
                <a:solidFill>
                  <a:srgbClr val="0070C0"/>
                </a:solidFill>
                <a:latin typeface="Comic Sans MS" panose="030F0702030302020204" pitchFamily="66" charset="0"/>
              </a:rPr>
              <a:t>ACCELERATOR </a:t>
            </a:r>
            <a:r>
              <a:rPr lang="en-US" sz="7200" b="1" dirty="0" err="1" smtClean="0">
                <a:solidFill>
                  <a:srgbClr val="0070C0"/>
                </a:solidFill>
                <a:latin typeface="Comic Sans MS" panose="030F0702030302020204" pitchFamily="66" charset="0"/>
              </a:rPr>
              <a:t>eCRA</a:t>
            </a:r>
            <a:r>
              <a:rPr lang="en-US" sz="7200" b="1" dirty="0" smtClean="0">
                <a:solidFill>
                  <a:srgbClr val="0070C0"/>
                </a:solidFill>
                <a:latin typeface="Comic Sans MS" panose="030F0702030302020204" pitchFamily="66" charset="0"/>
              </a:rPr>
              <a:t>*</a:t>
            </a:r>
            <a:endParaRPr lang="en-US" sz="7200" dirty="0" smtClean="0">
              <a:solidFill>
                <a:srgbClr val="0070C0"/>
              </a:solidFill>
            </a:endParaRPr>
          </a:p>
          <a:p>
            <a:r>
              <a:rPr lang="en-US" sz="6400" dirty="0" err="1">
                <a:latin typeface="Comic Sans MS" panose="030F0702030302020204" pitchFamily="66" charset="0"/>
              </a:rPr>
              <a:t>Xiangyun</a:t>
            </a:r>
            <a:r>
              <a:rPr lang="en-US" sz="6400" dirty="0">
                <a:latin typeface="Comic Sans MS" panose="030F0702030302020204" pitchFamily="66" charset="0"/>
              </a:rPr>
              <a:t> Chang, Yong </a:t>
            </a:r>
            <a:r>
              <a:rPr lang="en-US" sz="6400" dirty="0" smtClean="0">
                <a:latin typeface="Comic Sans MS" panose="030F0702030302020204" pitchFamily="66" charset="0"/>
              </a:rPr>
              <a:t>Jiang and </a:t>
            </a:r>
            <a:r>
              <a:rPr lang="en-US" sz="6400" u="sng" dirty="0" smtClean="0">
                <a:latin typeface="Comic Sans MS" panose="030F0702030302020204" pitchFamily="66" charset="0"/>
              </a:rPr>
              <a:t>Jay </a:t>
            </a:r>
            <a:r>
              <a:rPr lang="en-US" sz="6400" u="sng" dirty="0">
                <a:latin typeface="Comic Sans MS" panose="030F0702030302020204" pitchFamily="66" charset="0"/>
              </a:rPr>
              <a:t>L. </a:t>
            </a:r>
            <a:r>
              <a:rPr lang="en-US" sz="6400" u="sng" dirty="0" smtClean="0">
                <a:latin typeface="Comic Sans MS" panose="030F0702030302020204" pitchFamily="66" charset="0"/>
              </a:rPr>
              <a:t>Hirshfield</a:t>
            </a:r>
            <a:r>
              <a:rPr lang="en-US" sz="6400" dirty="0" smtClean="0">
                <a:latin typeface="Comic Sans MS" panose="030F0702030302020204" pitchFamily="66" charset="0"/>
              </a:rPr>
              <a:t>; PARF, New Haven, CT</a:t>
            </a:r>
            <a:endParaRPr lang="en-US" sz="6400" dirty="0">
              <a:latin typeface="Comic Sans MS" panose="030F0702030302020204" pitchFamily="66" charset="0"/>
            </a:endParaRPr>
          </a:p>
          <a:p>
            <a:r>
              <a:rPr lang="en-US" sz="6400" dirty="0" smtClean="0">
                <a:latin typeface="Comic Sans MS" panose="030F0702030302020204" pitchFamily="66" charset="0"/>
              </a:rPr>
              <a:t>Mikhail </a:t>
            </a:r>
            <a:r>
              <a:rPr lang="en-US" sz="6400" dirty="0" err="1">
                <a:latin typeface="Comic Sans MS" panose="030F0702030302020204" pitchFamily="66" charset="0"/>
              </a:rPr>
              <a:t>Fedurin</a:t>
            </a:r>
            <a:r>
              <a:rPr lang="en-US" sz="6400" dirty="0">
                <a:latin typeface="Comic Sans MS" panose="030F0702030302020204" pitchFamily="66" charset="0"/>
              </a:rPr>
              <a:t>, Mark Palmer, and Warren </a:t>
            </a:r>
            <a:r>
              <a:rPr lang="en-US" sz="6400" dirty="0" smtClean="0">
                <a:latin typeface="Comic Sans MS" panose="030F0702030302020204" pitchFamily="66" charset="0"/>
              </a:rPr>
              <a:t>Stern; BNL, Upton, NY</a:t>
            </a:r>
          </a:p>
          <a:p>
            <a:pPr algn="l"/>
            <a:endParaRPr lang="en-US" sz="1800" dirty="0">
              <a:latin typeface="Comic Sans MS" panose="030F0702030302020204" pitchFamily="66" charset="0"/>
            </a:endParaRPr>
          </a:p>
          <a:p>
            <a:pPr algn="l">
              <a:lnSpc>
                <a:spcPct val="120000"/>
              </a:lnSpc>
            </a:pPr>
            <a:r>
              <a:rPr lang="en-US" sz="6400" b="1" dirty="0" smtClean="0">
                <a:solidFill>
                  <a:schemeClr val="accent1">
                    <a:lumMod val="50000"/>
                  </a:schemeClr>
                </a:solidFill>
                <a:latin typeface="Comic Sans MS" panose="030F0702030302020204" pitchFamily="66" charset="0"/>
              </a:rPr>
              <a:t>Summary:  </a:t>
            </a:r>
            <a:r>
              <a:rPr lang="en-US" sz="6400" dirty="0">
                <a:solidFill>
                  <a:schemeClr val="accent1">
                    <a:lumMod val="50000"/>
                  </a:schemeClr>
                </a:solidFill>
                <a:latin typeface="Comic Sans MS" panose="030F0702030302020204" pitchFamily="66" charset="0"/>
              </a:rPr>
              <a:t>Solutions [1] of the single-particle equations of motion for electrons in the fields of an idealized TE</a:t>
            </a:r>
            <a:r>
              <a:rPr lang="en-US" sz="6400" baseline="-25000" dirty="0">
                <a:solidFill>
                  <a:schemeClr val="accent1">
                    <a:lumMod val="50000"/>
                  </a:schemeClr>
                </a:solidFill>
                <a:latin typeface="Comic Sans MS" panose="030F0702030302020204" pitchFamily="66" charset="0"/>
              </a:rPr>
              <a:t>111 </a:t>
            </a:r>
            <a:r>
              <a:rPr lang="en-US" sz="6400" dirty="0">
                <a:solidFill>
                  <a:schemeClr val="accent1">
                    <a:lumMod val="50000"/>
                  </a:schemeClr>
                </a:solidFill>
                <a:latin typeface="Comic Sans MS" panose="030F0702030302020204" pitchFamily="66" charset="0"/>
              </a:rPr>
              <a:t>microwave cavity in an external magnetic field near cyclotron resonance show acceleration rates that substantially exceed the limits for the CARA interaction [2].  We have dubbed this new accelerator “</a:t>
            </a:r>
            <a:r>
              <a:rPr lang="en-US" sz="6400" dirty="0" err="1">
                <a:solidFill>
                  <a:schemeClr val="accent1">
                    <a:lumMod val="50000"/>
                  </a:schemeClr>
                </a:solidFill>
                <a:latin typeface="Comic Sans MS" panose="030F0702030302020204" pitchFamily="66" charset="0"/>
              </a:rPr>
              <a:t>eCRA</a:t>
            </a:r>
            <a:r>
              <a:rPr lang="en-US" sz="6400" dirty="0">
                <a:solidFill>
                  <a:schemeClr val="accent1">
                    <a:lumMod val="50000"/>
                  </a:schemeClr>
                </a:solidFill>
                <a:latin typeface="Comic Sans MS" panose="030F0702030302020204" pitchFamily="66" charset="0"/>
              </a:rPr>
              <a:t>.” </a:t>
            </a:r>
            <a:r>
              <a:rPr lang="en-US" sz="6400" dirty="0" smtClean="0">
                <a:solidFill>
                  <a:schemeClr val="accent1">
                    <a:lumMod val="50000"/>
                  </a:schemeClr>
                </a:solidFill>
                <a:latin typeface="Comic Sans MS" panose="030F0702030302020204" pitchFamily="66" charset="0"/>
              </a:rPr>
              <a:t>In this presentation, new simulation results </a:t>
            </a:r>
            <a:r>
              <a:rPr lang="en-US" sz="6400" dirty="0">
                <a:solidFill>
                  <a:schemeClr val="accent1">
                    <a:lumMod val="50000"/>
                  </a:schemeClr>
                </a:solidFill>
                <a:latin typeface="Comic Sans MS" panose="030F0702030302020204" pitchFamily="66" charset="0"/>
              </a:rPr>
              <a:t>are presented for </a:t>
            </a:r>
            <a:r>
              <a:rPr lang="en-US" sz="6400" dirty="0" smtClean="0">
                <a:solidFill>
                  <a:schemeClr val="accent1">
                    <a:lumMod val="50000"/>
                  </a:schemeClr>
                </a:solidFill>
                <a:latin typeface="Comic Sans MS" panose="030F0702030302020204" pitchFamily="66" charset="0"/>
              </a:rPr>
              <a:t>a realistic </a:t>
            </a:r>
            <a:r>
              <a:rPr lang="en-US" sz="6400" dirty="0">
                <a:solidFill>
                  <a:schemeClr val="accent1">
                    <a:lumMod val="50000"/>
                  </a:schemeClr>
                </a:solidFill>
                <a:latin typeface="Comic Sans MS" panose="030F0702030302020204" pitchFamily="66" charset="0"/>
              </a:rPr>
              <a:t>TE</a:t>
            </a:r>
            <a:r>
              <a:rPr lang="en-US" sz="6400" baseline="-25000" dirty="0">
                <a:solidFill>
                  <a:schemeClr val="accent1">
                    <a:lumMod val="50000"/>
                  </a:schemeClr>
                </a:solidFill>
                <a:latin typeface="Comic Sans MS" panose="030F0702030302020204" pitchFamily="66" charset="0"/>
              </a:rPr>
              <a:t>111</a:t>
            </a:r>
            <a:r>
              <a:rPr lang="en-US" sz="6400" dirty="0">
                <a:solidFill>
                  <a:schemeClr val="accent1">
                    <a:lumMod val="50000"/>
                  </a:schemeClr>
                </a:solidFill>
                <a:latin typeface="Comic Sans MS" panose="030F0702030302020204" pitchFamily="66" charset="0"/>
              </a:rPr>
              <a:t> </a:t>
            </a:r>
            <a:r>
              <a:rPr lang="en-US" sz="6400" dirty="0" err="1">
                <a:solidFill>
                  <a:schemeClr val="accent1">
                    <a:lumMod val="50000"/>
                  </a:schemeClr>
                </a:solidFill>
                <a:latin typeface="Comic Sans MS" panose="030F0702030302020204" pitchFamily="66" charset="0"/>
              </a:rPr>
              <a:t>eCRA</a:t>
            </a:r>
            <a:r>
              <a:rPr lang="en-US" sz="6400" dirty="0">
                <a:solidFill>
                  <a:schemeClr val="accent1">
                    <a:lumMod val="50000"/>
                  </a:schemeClr>
                </a:solidFill>
                <a:latin typeface="Comic Sans MS" panose="030F0702030302020204" pitchFamily="66" charset="0"/>
              </a:rPr>
              <a:t> cavity geometry and finite space-charge beams that confirm the </a:t>
            </a:r>
            <a:r>
              <a:rPr lang="en-US" sz="6400" dirty="0" smtClean="0">
                <a:solidFill>
                  <a:schemeClr val="accent1">
                    <a:lumMod val="50000"/>
                  </a:schemeClr>
                </a:solidFill>
                <a:latin typeface="Comic Sans MS" panose="030F0702030302020204" pitchFamily="66" charset="0"/>
              </a:rPr>
              <a:t>idealized </a:t>
            </a:r>
            <a:r>
              <a:rPr lang="en-US" sz="6400" dirty="0">
                <a:solidFill>
                  <a:schemeClr val="accent1">
                    <a:lumMod val="50000"/>
                  </a:schemeClr>
                </a:solidFill>
                <a:latin typeface="Comic Sans MS" panose="030F0702030302020204" pitchFamily="66" charset="0"/>
              </a:rPr>
              <a:t>solutions.  The new features include cavity openings for RF inputs, beam injection, and pumping; RF input </a:t>
            </a:r>
            <a:r>
              <a:rPr lang="en-US" sz="6400" dirty="0" smtClean="0">
                <a:solidFill>
                  <a:schemeClr val="accent1">
                    <a:lumMod val="50000"/>
                  </a:schemeClr>
                </a:solidFill>
                <a:latin typeface="Comic Sans MS" panose="030F0702030302020204" pitchFamily="66" charset="0"/>
              </a:rPr>
              <a:t>coupling factors </a:t>
            </a:r>
            <a:r>
              <a:rPr lang="en-US" sz="6400" dirty="0">
                <a:solidFill>
                  <a:schemeClr val="accent1">
                    <a:lumMod val="50000"/>
                  </a:schemeClr>
                </a:solidFill>
                <a:latin typeface="Comic Sans MS" panose="030F0702030302020204" pitchFamily="66" charset="0"/>
              </a:rPr>
              <a:t>that maximize efficiency; a thin window for exit of the accelerated beam; realistic magnetic field profiles; finite diameter multi-Ampere beams; and transient beam dynamics to model pulsed operation</a:t>
            </a:r>
            <a:r>
              <a:rPr lang="en-US" sz="6400" dirty="0" smtClean="0">
                <a:solidFill>
                  <a:schemeClr val="accent1">
                    <a:lumMod val="50000"/>
                  </a:schemeClr>
                </a:solidFill>
                <a:latin typeface="Comic Sans MS" panose="030F0702030302020204" pitchFamily="66" charset="0"/>
              </a:rPr>
              <a:t>. We present several </a:t>
            </a:r>
            <a:r>
              <a:rPr lang="en-US" sz="6400" dirty="0" err="1">
                <a:solidFill>
                  <a:schemeClr val="accent1">
                    <a:lumMod val="50000"/>
                  </a:schemeClr>
                </a:solidFill>
                <a:latin typeface="Comic Sans MS" panose="030F0702030302020204" pitchFamily="66" charset="0"/>
              </a:rPr>
              <a:t>eCRA</a:t>
            </a:r>
            <a:r>
              <a:rPr lang="en-US" sz="6400" dirty="0">
                <a:solidFill>
                  <a:schemeClr val="accent1">
                    <a:lumMod val="50000"/>
                  </a:schemeClr>
                </a:solidFill>
                <a:latin typeface="Comic Sans MS" panose="030F0702030302020204" pitchFamily="66" charset="0"/>
              </a:rPr>
              <a:t> </a:t>
            </a:r>
            <a:r>
              <a:rPr lang="en-US" sz="6400" dirty="0" smtClean="0">
                <a:solidFill>
                  <a:schemeClr val="accent1">
                    <a:lumMod val="50000"/>
                  </a:schemeClr>
                </a:solidFill>
                <a:latin typeface="Comic Sans MS" panose="030F0702030302020204" pitchFamily="66" charset="0"/>
              </a:rPr>
              <a:t>examples for </a:t>
            </a:r>
            <a:r>
              <a:rPr lang="en-US" sz="6400" dirty="0">
                <a:solidFill>
                  <a:schemeClr val="accent1">
                    <a:lumMod val="50000"/>
                  </a:schemeClr>
                </a:solidFill>
                <a:latin typeface="Comic Sans MS" panose="030F0702030302020204" pitchFamily="66" charset="0"/>
              </a:rPr>
              <a:t>a copper cavity with </a:t>
            </a:r>
            <a:r>
              <a:rPr lang="en-US" sz="6400" dirty="0" smtClean="0">
                <a:solidFill>
                  <a:schemeClr val="accent1">
                    <a:lumMod val="50000"/>
                  </a:schemeClr>
                </a:solidFill>
                <a:latin typeface="Comic Sans MS" panose="030F0702030302020204" pitchFamily="66" charset="0"/>
              </a:rPr>
              <a:t>RF </a:t>
            </a:r>
            <a:r>
              <a:rPr lang="en-US" sz="6400" dirty="0">
                <a:solidFill>
                  <a:schemeClr val="accent1">
                    <a:lumMod val="50000"/>
                  </a:schemeClr>
                </a:solidFill>
                <a:latin typeface="Comic Sans MS" panose="030F0702030302020204" pitchFamily="66" charset="0"/>
              </a:rPr>
              <a:t>input power at each of the two ports of 12.5 MW, </a:t>
            </a:r>
            <a:r>
              <a:rPr lang="en-US" sz="6400" dirty="0" smtClean="0">
                <a:solidFill>
                  <a:schemeClr val="accent1">
                    <a:lumMod val="50000"/>
                  </a:schemeClr>
                </a:solidFill>
                <a:latin typeface="Comic Sans MS" panose="030F0702030302020204" pitchFamily="66" charset="0"/>
              </a:rPr>
              <a:t>wherein 100 </a:t>
            </a:r>
            <a:r>
              <a:rPr lang="en-US" sz="6400" dirty="0" err="1" smtClean="0">
                <a:solidFill>
                  <a:schemeClr val="accent1">
                    <a:lumMod val="50000"/>
                  </a:schemeClr>
                </a:solidFill>
                <a:latin typeface="Comic Sans MS" panose="030F0702030302020204" pitchFamily="66" charset="0"/>
              </a:rPr>
              <a:t>keV</a:t>
            </a:r>
            <a:r>
              <a:rPr lang="en-US" sz="6400" dirty="0" smtClean="0">
                <a:solidFill>
                  <a:schemeClr val="accent1">
                    <a:lumMod val="50000"/>
                  </a:schemeClr>
                </a:solidFill>
                <a:latin typeface="Comic Sans MS" panose="030F0702030302020204" pitchFamily="66" charset="0"/>
              </a:rPr>
              <a:t> beams of 4.4 – 9.0 A are </a:t>
            </a:r>
            <a:r>
              <a:rPr lang="en-US" sz="6400" dirty="0">
                <a:solidFill>
                  <a:schemeClr val="accent1">
                    <a:lumMod val="50000"/>
                  </a:schemeClr>
                </a:solidFill>
                <a:latin typeface="Comic Sans MS" panose="030F0702030302020204" pitchFamily="66" charset="0"/>
              </a:rPr>
              <a:t>shown to be accelerated to </a:t>
            </a:r>
            <a:r>
              <a:rPr lang="en-US" sz="6400" dirty="0" smtClean="0">
                <a:solidFill>
                  <a:schemeClr val="accent1">
                    <a:lumMod val="50000"/>
                  </a:schemeClr>
                </a:solidFill>
                <a:latin typeface="Comic Sans MS" panose="030F0702030302020204" pitchFamily="66" charset="0"/>
              </a:rPr>
              <a:t>1.9 – 3.5 </a:t>
            </a:r>
            <a:r>
              <a:rPr lang="en-US" sz="6400" dirty="0">
                <a:solidFill>
                  <a:schemeClr val="accent1">
                    <a:lumMod val="50000"/>
                  </a:schemeClr>
                </a:solidFill>
                <a:latin typeface="Comic Sans MS" panose="030F0702030302020204" pitchFamily="66" charset="0"/>
              </a:rPr>
              <a:t>MeV, giving </a:t>
            </a:r>
            <a:r>
              <a:rPr lang="en-US" sz="6400" dirty="0" smtClean="0">
                <a:solidFill>
                  <a:schemeClr val="accent1">
                    <a:lumMod val="50000"/>
                  </a:schemeClr>
                </a:solidFill>
                <a:latin typeface="Comic Sans MS" panose="030F0702030302020204" pitchFamily="66" charset="0"/>
              </a:rPr>
              <a:t>pulsed </a:t>
            </a:r>
            <a:r>
              <a:rPr lang="en-US" sz="6400" dirty="0">
                <a:solidFill>
                  <a:schemeClr val="accent1">
                    <a:lumMod val="50000"/>
                  </a:schemeClr>
                </a:solidFill>
                <a:latin typeface="Comic Sans MS" panose="030F0702030302020204" pitchFamily="66" charset="0"/>
              </a:rPr>
              <a:t>beam </a:t>
            </a:r>
            <a:r>
              <a:rPr lang="en-US" sz="6400" dirty="0" smtClean="0">
                <a:solidFill>
                  <a:schemeClr val="accent1">
                    <a:lumMod val="50000"/>
                  </a:schemeClr>
                </a:solidFill>
                <a:latin typeface="Comic Sans MS" panose="030F0702030302020204" pitchFamily="66" charset="0"/>
              </a:rPr>
              <a:t>powers </a:t>
            </a:r>
            <a:r>
              <a:rPr lang="en-US" sz="6400" dirty="0">
                <a:solidFill>
                  <a:schemeClr val="accent1">
                    <a:lumMod val="50000"/>
                  </a:schemeClr>
                </a:solidFill>
                <a:latin typeface="Comic Sans MS" panose="030F0702030302020204" pitchFamily="66" charset="0"/>
              </a:rPr>
              <a:t>of </a:t>
            </a:r>
            <a:r>
              <a:rPr lang="en-US" sz="6400" dirty="0" smtClean="0">
                <a:solidFill>
                  <a:schemeClr val="accent1">
                    <a:lumMod val="50000"/>
                  </a:schemeClr>
                </a:solidFill>
                <a:latin typeface="Comic Sans MS" panose="030F0702030302020204" pitchFamily="66" charset="0"/>
              </a:rPr>
              <a:t>11 - 18  </a:t>
            </a:r>
            <a:r>
              <a:rPr lang="en-US" sz="6400" dirty="0">
                <a:solidFill>
                  <a:schemeClr val="accent1">
                    <a:lumMod val="50000"/>
                  </a:schemeClr>
                </a:solidFill>
                <a:latin typeface="Comic Sans MS" panose="030F0702030302020204" pitchFamily="66" charset="0"/>
              </a:rPr>
              <a:t>MW and </a:t>
            </a:r>
            <a:r>
              <a:rPr lang="en-US" sz="6400" dirty="0" smtClean="0">
                <a:solidFill>
                  <a:schemeClr val="accent1">
                    <a:lumMod val="50000"/>
                  </a:schemeClr>
                </a:solidFill>
                <a:latin typeface="Comic Sans MS" panose="030F0702030302020204" pitchFamily="66" charset="0"/>
              </a:rPr>
              <a:t>efficiencies </a:t>
            </a:r>
            <a:r>
              <a:rPr lang="en-US" sz="6400" dirty="0">
                <a:solidFill>
                  <a:schemeClr val="accent1">
                    <a:lumMod val="50000"/>
                  </a:schemeClr>
                </a:solidFill>
                <a:latin typeface="Comic Sans MS" panose="030F0702030302020204" pitchFamily="66" charset="0"/>
              </a:rPr>
              <a:t>of </a:t>
            </a:r>
            <a:r>
              <a:rPr lang="en-US" sz="6400" dirty="0" smtClean="0">
                <a:solidFill>
                  <a:schemeClr val="accent1">
                    <a:lumMod val="50000"/>
                  </a:schemeClr>
                </a:solidFill>
                <a:latin typeface="Comic Sans MS" panose="030F0702030302020204" pitchFamily="66" charset="0"/>
              </a:rPr>
              <a:t>44 – 72%.  As an example, these parameters augur well for successful design of an </a:t>
            </a:r>
            <a:r>
              <a:rPr lang="en-US" sz="6400" dirty="0" err="1" smtClean="0">
                <a:solidFill>
                  <a:schemeClr val="accent1">
                    <a:lumMod val="50000"/>
                  </a:schemeClr>
                </a:solidFill>
                <a:latin typeface="Comic Sans MS" panose="030F0702030302020204" pitchFamily="66" charset="0"/>
              </a:rPr>
              <a:t>eCRA</a:t>
            </a:r>
            <a:r>
              <a:rPr lang="en-US" sz="6400" dirty="0" smtClean="0">
                <a:solidFill>
                  <a:schemeClr val="accent1">
                    <a:lumMod val="50000"/>
                  </a:schemeClr>
                </a:solidFill>
                <a:latin typeface="Comic Sans MS" panose="030F0702030302020204" pitchFamily="66" charset="0"/>
              </a:rPr>
              <a:t>-based x-ray source to replace widely-used Co-60 gamma sources now in use for sterilization, using available technology.  Many other applications have been identified </a:t>
            </a:r>
            <a:r>
              <a:rPr lang="en-US" sz="6400" dirty="0">
                <a:solidFill>
                  <a:schemeClr val="accent1">
                    <a:lumMod val="50000"/>
                  </a:schemeClr>
                </a:solidFill>
                <a:latin typeface="Comic Sans MS" panose="030F0702030302020204" pitchFamily="66" charset="0"/>
              </a:rPr>
              <a:t>for MW-class </a:t>
            </a:r>
            <a:r>
              <a:rPr lang="en-US" sz="6400" dirty="0" err="1">
                <a:solidFill>
                  <a:schemeClr val="accent1">
                    <a:lumMod val="50000"/>
                  </a:schemeClr>
                </a:solidFill>
                <a:latin typeface="Comic Sans MS" panose="030F0702030302020204" pitchFamily="66" charset="0"/>
              </a:rPr>
              <a:t>eCRA</a:t>
            </a:r>
            <a:r>
              <a:rPr lang="en-US" sz="6400" dirty="0">
                <a:solidFill>
                  <a:schemeClr val="accent1">
                    <a:lumMod val="50000"/>
                  </a:schemeClr>
                </a:solidFill>
                <a:latin typeface="Comic Sans MS" panose="030F0702030302020204" pitchFamily="66" charset="0"/>
              </a:rPr>
              <a:t> beams with energies in the range 1-10 MeV [3</a:t>
            </a:r>
            <a:r>
              <a:rPr lang="en-US" sz="6400" dirty="0" smtClean="0">
                <a:solidFill>
                  <a:schemeClr val="accent1">
                    <a:lumMod val="50000"/>
                  </a:schemeClr>
                </a:solidFill>
                <a:latin typeface="Comic Sans MS" panose="030F0702030302020204" pitchFamily="66" charset="0"/>
              </a:rPr>
              <a:t>].</a:t>
            </a:r>
          </a:p>
          <a:p>
            <a:pPr algn="l"/>
            <a:r>
              <a:rPr lang="en-US" sz="3200" dirty="0" smtClean="0"/>
              <a:t>_________________________ </a:t>
            </a:r>
          </a:p>
          <a:p>
            <a:pPr algn="l">
              <a:spcBef>
                <a:spcPts val="0"/>
              </a:spcBef>
            </a:pPr>
            <a:endParaRPr lang="en-US" sz="3200" dirty="0" smtClean="0"/>
          </a:p>
          <a:p>
            <a:pPr algn="l">
              <a:spcBef>
                <a:spcPts val="0"/>
              </a:spcBef>
              <a:spcAft>
                <a:spcPts val="400"/>
              </a:spcAft>
            </a:pPr>
            <a:r>
              <a:rPr lang="en-US" sz="5200" dirty="0" smtClean="0"/>
              <a:t>[</a:t>
            </a:r>
            <a:r>
              <a:rPr lang="en-US" sz="5200" dirty="0"/>
              <a:t>1]  S.V. </a:t>
            </a:r>
            <a:r>
              <a:rPr lang="en-US" sz="5200" dirty="0" err="1"/>
              <a:t>Shchelkunov</a:t>
            </a:r>
            <a:r>
              <a:rPr lang="en-US" sz="5200" dirty="0"/>
              <a:t>, X. Chang, J.L. Hirshfield, Phys. Rev. </a:t>
            </a:r>
            <a:r>
              <a:rPr lang="en-US" sz="5200" dirty="0" err="1"/>
              <a:t>Accel</a:t>
            </a:r>
            <a:r>
              <a:rPr lang="en-US" sz="5200" dirty="0"/>
              <a:t>. Beams </a:t>
            </a:r>
            <a:r>
              <a:rPr lang="en-US" sz="5200" b="1" dirty="0"/>
              <a:t>25</a:t>
            </a:r>
            <a:r>
              <a:rPr lang="en-US" sz="5200" dirty="0"/>
              <a:t>, 021301 (2022</a:t>
            </a:r>
            <a:r>
              <a:rPr lang="en-US" sz="5200" dirty="0" smtClean="0"/>
              <a:t>).  </a:t>
            </a:r>
          </a:p>
          <a:p>
            <a:pPr algn="l">
              <a:spcBef>
                <a:spcPts val="0"/>
              </a:spcBef>
              <a:spcAft>
                <a:spcPts val="400"/>
              </a:spcAft>
            </a:pPr>
            <a:r>
              <a:rPr lang="en-US" sz="5200" dirty="0" smtClean="0"/>
              <a:t>[2</a:t>
            </a:r>
            <a:r>
              <a:rPr lang="en-US" sz="5200" dirty="0"/>
              <a:t>]   </a:t>
            </a:r>
            <a:r>
              <a:rPr lang="en-US" sz="5200" dirty="0" smtClean="0"/>
              <a:t>J.L</a:t>
            </a:r>
            <a:r>
              <a:rPr lang="en-US" sz="5200" dirty="0"/>
              <a:t>. Hirshfield, C.B. Wang, Phys. Rev. E </a:t>
            </a:r>
            <a:r>
              <a:rPr lang="en-US" sz="5200" b="1" dirty="0"/>
              <a:t>51</a:t>
            </a:r>
            <a:r>
              <a:rPr lang="en-US" sz="5200" dirty="0"/>
              <a:t>, 2446 (1995).</a:t>
            </a:r>
          </a:p>
          <a:p>
            <a:pPr algn="l">
              <a:spcBef>
                <a:spcPts val="0"/>
              </a:spcBef>
            </a:pPr>
            <a:r>
              <a:rPr lang="en-US" sz="5200" dirty="0"/>
              <a:t>[3]  </a:t>
            </a:r>
            <a:r>
              <a:rPr lang="en-US" sz="5200" dirty="0" smtClean="0"/>
              <a:t> </a:t>
            </a:r>
            <a:r>
              <a:rPr lang="en-US" sz="5200" i="1" dirty="0" smtClean="0"/>
              <a:t>Basic </a:t>
            </a:r>
            <a:r>
              <a:rPr lang="en-US" sz="5200" i="1" dirty="0"/>
              <a:t>research needs workshop on compact accelerators for security and medicine:  Tools for the 21</a:t>
            </a:r>
            <a:r>
              <a:rPr lang="en-US" sz="5200" i="1" baseline="30000" dirty="0"/>
              <a:t>st</a:t>
            </a:r>
            <a:r>
              <a:rPr lang="en-US" sz="5200" i="1" dirty="0"/>
              <a:t> century</a:t>
            </a:r>
            <a:r>
              <a:rPr lang="en-US" sz="5200" dirty="0"/>
              <a:t>, 2019, Michael Fazio, chair; Office of Science, US Department of Energy</a:t>
            </a:r>
            <a:r>
              <a:rPr lang="en-US" sz="5200" dirty="0" smtClean="0"/>
              <a:t>.</a:t>
            </a:r>
            <a:endParaRPr lang="en-US" sz="5200" dirty="0"/>
          </a:p>
          <a:p>
            <a:pPr algn="l"/>
            <a:r>
              <a:rPr lang="en-US" sz="5200" dirty="0" smtClean="0"/>
              <a:t>*This </a:t>
            </a:r>
            <a:r>
              <a:rPr lang="en-US" sz="5200" dirty="0"/>
              <a:t>work was sponsored in part by Brookhaven National Laboratory LDRD grants 22-075 and 23-060.</a:t>
            </a:r>
          </a:p>
          <a:p>
            <a:pPr algn="l"/>
            <a:endParaRPr lang="en-US" sz="2000" b="1" dirty="0">
              <a:latin typeface="Comic Sans MS" panose="030F0702030302020204" pitchFamily="66" charset="0"/>
            </a:endParaRPr>
          </a:p>
          <a:p>
            <a:endParaRPr lang="en-US" dirty="0"/>
          </a:p>
        </p:txBody>
      </p:sp>
    </p:spTree>
    <p:extLst>
      <p:ext uri="{BB962C8B-B14F-4D97-AF65-F5344CB8AC3E}">
        <p14:creationId xmlns:p14="http://schemas.microsoft.com/office/powerpoint/2010/main" val="1994349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07773"/>
            <a:ext cx="3065041" cy="160637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47" y="1060627"/>
            <a:ext cx="5493265" cy="2703035"/>
          </a:xfrm>
          <a:prstGeom prst="rect">
            <a:avLst/>
          </a:prstGeom>
        </p:spPr>
      </p:pic>
      <p:sp>
        <p:nvSpPr>
          <p:cNvPr id="2" name="TextBox 1"/>
          <p:cNvSpPr txBox="1"/>
          <p:nvPr/>
        </p:nvSpPr>
        <p:spPr>
          <a:xfrm>
            <a:off x="3737792" y="0"/>
            <a:ext cx="2515625" cy="646331"/>
          </a:xfrm>
          <a:prstGeom prst="rect">
            <a:avLst/>
          </a:prstGeom>
          <a:noFill/>
        </p:spPr>
        <p:txBody>
          <a:bodyPr wrap="none" rtlCol="0">
            <a:spAutoFit/>
          </a:bodyPr>
          <a:lstStyle/>
          <a:p>
            <a:r>
              <a:rPr lang="en-US" sz="3600" smtClean="0">
                <a:latin typeface="Palatino Linotype" charset="0"/>
                <a:ea typeface="Palatino Linotype" charset="0"/>
                <a:cs typeface="Palatino Linotype" charset="0"/>
              </a:rPr>
              <a:t>Thank you!</a:t>
            </a:r>
            <a:endParaRPr lang="en-US" sz="3600" dirty="0">
              <a:latin typeface="Palatino Linotype" charset="0"/>
              <a:ea typeface="Palatino Linotype" charset="0"/>
              <a:cs typeface="Palatino Linotype"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0316" y="738320"/>
            <a:ext cx="2590069" cy="322305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927" y="3768810"/>
            <a:ext cx="2681773" cy="299033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6089" y="191881"/>
            <a:ext cx="2594688" cy="305279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797130"/>
            <a:ext cx="2165522" cy="295954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8335" y="1041744"/>
            <a:ext cx="2343665" cy="268347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3754" y="3781168"/>
            <a:ext cx="6388246" cy="2977979"/>
          </a:xfrm>
          <a:prstGeom prst="rect">
            <a:avLst/>
          </a:prstGeom>
        </p:spPr>
      </p:pic>
    </p:spTree>
    <p:extLst>
      <p:ext uri="{BB962C8B-B14F-4D97-AF65-F5344CB8AC3E}">
        <p14:creationId xmlns:p14="http://schemas.microsoft.com/office/powerpoint/2010/main" val="176779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47" y="1060627"/>
            <a:ext cx="5493265" cy="27030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163" y="716538"/>
            <a:ext cx="2590069" cy="322305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927" y="3768810"/>
            <a:ext cx="2681773" cy="299033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767" y="185596"/>
            <a:ext cx="2594688" cy="305279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797130"/>
            <a:ext cx="2165522" cy="295954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8335" y="1251600"/>
            <a:ext cx="2343665" cy="268347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3754" y="3781168"/>
            <a:ext cx="6388246" cy="2977979"/>
          </a:xfrm>
          <a:prstGeom prst="rect">
            <a:avLst/>
          </a:prstGeom>
        </p:spPr>
      </p:pic>
      <p:sp>
        <p:nvSpPr>
          <p:cNvPr id="12" name="TextBox 11"/>
          <p:cNvSpPr txBox="1"/>
          <p:nvPr/>
        </p:nvSpPr>
        <p:spPr>
          <a:xfrm>
            <a:off x="312476" y="134894"/>
            <a:ext cx="3935693"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WG 7 people </a:t>
            </a:r>
            <a:r>
              <a:rPr lang="en-US" sz="3200" dirty="0" smtClean="0">
                <a:latin typeface="Palatino Linotype" charset="0"/>
                <a:ea typeface="Palatino Linotype" charset="0"/>
                <a:cs typeface="Palatino Linotype" charset="0"/>
              </a:rPr>
              <a:t>in 2022</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517468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0954" y="2882325"/>
            <a:ext cx="8240461"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1. FEL-based X-ray Sources and Alternatives</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76072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12131208" cy="6858000"/>
          </a:xfrm>
          <a:prstGeom prst="rect">
            <a:avLst/>
          </a:prstGeom>
        </p:spPr>
      </p:pic>
    </p:spTree>
    <p:extLst>
      <p:ext uri="{BB962C8B-B14F-4D97-AF65-F5344CB8AC3E}">
        <p14:creationId xmlns:p14="http://schemas.microsoft.com/office/powerpoint/2010/main" val="1967977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7440"/>
          </a:xfrm>
          <a:prstGeom prst="rect">
            <a:avLst/>
          </a:prstGeom>
        </p:spPr>
      </p:pic>
      <p:sp>
        <p:nvSpPr>
          <p:cNvPr id="3" name="TextBox 2"/>
          <p:cNvSpPr txBox="1"/>
          <p:nvPr/>
        </p:nvSpPr>
        <p:spPr>
          <a:xfrm>
            <a:off x="10098484" y="163652"/>
            <a:ext cx="1994905" cy="369332"/>
          </a:xfrm>
          <a:prstGeom prst="rect">
            <a:avLst/>
          </a:prstGeom>
          <a:noFill/>
        </p:spPr>
        <p:txBody>
          <a:bodyPr wrap="none" rtlCol="0">
            <a:spAutoFit/>
          </a:bodyPr>
          <a:lstStyle/>
          <a:p>
            <a:r>
              <a:rPr lang="en-US" smtClean="0"/>
              <a:t>Claudio Emma et al</a:t>
            </a:r>
            <a:endParaRPr lang="en-US" dirty="0"/>
          </a:p>
        </p:txBody>
      </p:sp>
    </p:spTree>
    <p:extLst>
      <p:ext uri="{BB962C8B-B14F-4D97-AF65-F5344CB8AC3E}">
        <p14:creationId xmlns:p14="http://schemas.microsoft.com/office/powerpoint/2010/main" val="196237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730"/>
          </a:xfrm>
          <a:prstGeom prst="rect">
            <a:avLst/>
          </a:prstGeom>
        </p:spPr>
      </p:pic>
    </p:spTree>
    <p:extLst>
      <p:ext uri="{BB962C8B-B14F-4D97-AF65-F5344CB8AC3E}">
        <p14:creationId xmlns:p14="http://schemas.microsoft.com/office/powerpoint/2010/main" val="587828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4258" y="2882325"/>
            <a:ext cx="5463483" cy="584775"/>
          </a:xfrm>
          <a:prstGeom prst="rect">
            <a:avLst/>
          </a:prstGeom>
          <a:noFill/>
        </p:spPr>
        <p:txBody>
          <a:bodyPr wrap="none" rtlCol="0">
            <a:spAutoFit/>
          </a:bodyPr>
          <a:lstStyle/>
          <a:p>
            <a:r>
              <a:rPr lang="en-US" sz="3200" dirty="0" smtClean="0">
                <a:latin typeface="Palatino Linotype" charset="0"/>
                <a:ea typeface="Palatino Linotype" charset="0"/>
                <a:cs typeface="Palatino Linotype" charset="0"/>
              </a:rPr>
              <a:t>2. Emission from </a:t>
            </a:r>
            <a:r>
              <a:rPr lang="en-US" sz="3200" dirty="0" err="1">
                <a:latin typeface="Palatino Linotype" charset="0"/>
                <a:ea typeface="Palatino Linotype" charset="0"/>
                <a:cs typeface="Palatino Linotype" charset="0"/>
              </a:rPr>
              <a:t>W</a:t>
            </a:r>
            <a:r>
              <a:rPr lang="en-US" sz="3200" dirty="0" err="1" smtClean="0">
                <a:latin typeface="Palatino Linotype" charset="0"/>
                <a:ea typeface="Palatino Linotype" charset="0"/>
                <a:cs typeface="Palatino Linotype" charset="0"/>
              </a:rPr>
              <a:t>akefields</a:t>
            </a:r>
            <a:r>
              <a:rPr lang="en-US" sz="3200" dirty="0" smtClean="0">
                <a:latin typeface="Palatino Linotype" charset="0"/>
                <a:ea typeface="Palatino Linotype" charset="0"/>
                <a:cs typeface="Palatino Linotype" charset="0"/>
              </a:rPr>
              <a:t> </a:t>
            </a:r>
            <a:endParaRPr lang="en-US" sz="3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425260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3|14.2|13.4"/>
</p:tagLst>
</file>

<file path=ppt/tags/tag2.xml><?xml version="1.0" encoding="utf-8"?>
<p:tagLst xmlns:a="http://schemas.openxmlformats.org/drawingml/2006/main" xmlns:r="http://schemas.openxmlformats.org/officeDocument/2006/relationships" xmlns:p="http://schemas.openxmlformats.org/presentationml/2006/main">
  <p:tag name="TIMING" val="|37|16.1|1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hd_2019" id="{B7992EC4-9F20-449C-B056-2DBF01C21CC4}" vid="{DD0F5D4D-759F-4E20-AEE9-D4E95DBBFEE3}"/>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LE colors">
      <a:dk1>
        <a:srgbClr val="000000"/>
      </a:dk1>
      <a:lt1>
        <a:srgbClr val="FFFFFF"/>
      </a:lt1>
      <a:dk2>
        <a:srgbClr val="023992"/>
      </a:dk2>
      <a:lt2>
        <a:srgbClr val="D62230"/>
      </a:lt2>
      <a:accent1>
        <a:srgbClr val="F27A18"/>
      </a:accent1>
      <a:accent2>
        <a:srgbClr val="FFEA4E"/>
      </a:accent2>
      <a:accent3>
        <a:srgbClr val="019E54"/>
      </a:accent3>
      <a:accent4>
        <a:srgbClr val="0063B4"/>
      </a:accent4>
      <a:accent5>
        <a:srgbClr val="008EDC"/>
      </a:accent5>
      <a:accent6>
        <a:srgbClr val="822685"/>
      </a:accent6>
      <a:hlink>
        <a:srgbClr val="053A92"/>
      </a:hlink>
      <a:folHlink>
        <a:srgbClr val="4A8E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none" w="lg" len="lg"/>
          <a:tailEnd type="none" w="lg" len="lg"/>
        </a:ln>
        <a:effectLst>
          <a:outerShdw dist="20000" sx="1000" sy="1000" rotWithShape="0">
            <a:schemeClr val="tx1"/>
          </a:outerShdw>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dirty="0" err="1" smtClean="0"/>
        </a:defPPr>
      </a:lstStyle>
    </a:txDef>
  </a:objectDefaults>
  <a:extraClrSchemeLst/>
  <a:extLst>
    <a:ext uri="{05A4C25C-085E-4340-85A3-A5531E510DB2}">
      <thm15:themeFamily xmlns:thm15="http://schemas.microsoft.com/office/thememl/2012/main" name="Presentation1" id="{93430EE5-A81B-FC42-8F43-17313B2A75D2}" vid="{5BB7B789-0088-0644-80C5-AA5378FE0643}"/>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85725">
          <a:solidFill>
            <a:schemeClr val="tx2">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solidFill>
          <a:schemeClr val="bg1">
            <a:alpha val="73000"/>
          </a:schemeClr>
        </a:solidFill>
        <a:ln w="9525">
          <a:noFill/>
          <a:miter lim="800000"/>
          <a:headEnd/>
          <a:tailEnd/>
        </a:ln>
      </a:spPr>
      <a:bodyPr>
        <a:spAutoFit/>
      </a:bodyPr>
      <a:lstStyle>
        <a:defPPr eaLnBrk="1" hangingPunct="1">
          <a:defRPr sz="2800" b="1" smtClean="0">
            <a:solidFill>
              <a:srgbClr val="595959"/>
            </a:solidFill>
            <a:latin typeface="AvantGarde Regular" charset="0"/>
            <a:ea typeface="AvantGarde Regular" charset="0"/>
            <a:cs typeface="AvantGarde Regular" charset="0"/>
          </a:defRPr>
        </a:defPPr>
      </a:lstStyle>
    </a:txDef>
  </a:objectDefaults>
  <a:extraClrSchemeLst/>
  <a:extLst>
    <a:ext uri="{05A4C25C-085E-4340-85A3-A5531E510DB2}">
      <thm15:themeFamily xmlns:thm15="http://schemas.microsoft.com/office/thememl/2012/main" name="PowerPoint modele LOA ppt" id="{02B49F2F-2F40-E64C-B0DD-AA23BD7661DD}" vid="{4E4F8F2E-C4F5-4244-8C2F-4BB6D0EEA8B6}"/>
    </a:ext>
  </a:extLst>
</a:theme>
</file>

<file path=ppt/theme/theme5.xml><?xml version="1.0" encoding="utf-8"?>
<a:theme xmlns:a="http://schemas.openxmlformats.org/drawingml/2006/main" name="3_Office Theme">
  <a:themeElements>
    <a:clrScheme name="LLE colors">
      <a:dk1>
        <a:srgbClr val="000000"/>
      </a:dk1>
      <a:lt1>
        <a:srgbClr val="FFFFFF"/>
      </a:lt1>
      <a:dk2>
        <a:srgbClr val="023992"/>
      </a:dk2>
      <a:lt2>
        <a:srgbClr val="D62230"/>
      </a:lt2>
      <a:accent1>
        <a:srgbClr val="F27A18"/>
      </a:accent1>
      <a:accent2>
        <a:srgbClr val="FFEA4E"/>
      </a:accent2>
      <a:accent3>
        <a:srgbClr val="019E54"/>
      </a:accent3>
      <a:accent4>
        <a:srgbClr val="0063B4"/>
      </a:accent4>
      <a:accent5>
        <a:srgbClr val="008EDC"/>
      </a:accent5>
      <a:accent6>
        <a:srgbClr val="822685"/>
      </a:accent6>
      <a:hlink>
        <a:srgbClr val="053A92"/>
      </a:hlink>
      <a:folHlink>
        <a:srgbClr val="4A8E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none" w="lg" len="lg"/>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dirty="0" err="1" smtClean="0"/>
        </a:defPPr>
      </a:lstStyle>
    </a:txDef>
  </a:objectDefaults>
  <a:extraClrSchemeLst/>
  <a:extLst>
    <a:ext uri="{05A4C25C-085E-4340-85A3-A5531E510DB2}">
      <thm15:themeFamily xmlns:thm15="http://schemas.microsoft.com/office/thememl/2012/main" name="Presentation6" id="{D9C1B5D7-D30F-5E48-A963-4CB657467B03}" vid="{0EF33195-4574-4D4C-866B-6F5DCD64CC95}"/>
    </a:ext>
  </a:extLst>
</a:theme>
</file>

<file path=ppt/theme/theme6.xml><?xml version="1.0" encoding="utf-8"?>
<a:theme xmlns:a="http://schemas.openxmlformats.org/drawingml/2006/main" name="4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LLE colors">
      <a:dk1>
        <a:srgbClr val="000000"/>
      </a:dk1>
      <a:lt1>
        <a:srgbClr val="FFFFFF"/>
      </a:lt1>
      <a:dk2>
        <a:srgbClr val="023992"/>
      </a:dk2>
      <a:lt2>
        <a:srgbClr val="D62230"/>
      </a:lt2>
      <a:accent1>
        <a:srgbClr val="F27A18"/>
      </a:accent1>
      <a:accent2>
        <a:srgbClr val="FFEA4E"/>
      </a:accent2>
      <a:accent3>
        <a:srgbClr val="019E54"/>
      </a:accent3>
      <a:accent4>
        <a:srgbClr val="0063B4"/>
      </a:accent4>
      <a:accent5>
        <a:srgbClr val="008EDC"/>
      </a:accent5>
      <a:accent6>
        <a:srgbClr val="822685"/>
      </a:accent6>
      <a:hlink>
        <a:srgbClr val="053A92"/>
      </a:hlink>
      <a:folHlink>
        <a:srgbClr val="4A8E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none" w="lg" len="lg"/>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dirty="0" err="1" smtClean="0"/>
        </a:defPPr>
      </a:lstStyle>
    </a:txDef>
  </a:objectDefaults>
  <a:extraClrSchemeLst/>
  <a:extLst>
    <a:ext uri="{05A4C25C-085E-4340-85A3-A5531E510DB2}">
      <thm15:themeFamily xmlns:thm15="http://schemas.microsoft.com/office/thememl/2012/main" name="Presentation1" id="{9ECD0FC7-741D-0F47-B5BE-5BAF9E384BF1}" vid="{4703CC0E-EBDF-774D-AAFC-03EDB1E628CD}"/>
    </a:ext>
  </a:extLst>
</a:theme>
</file>

<file path=docProps/app.xml><?xml version="1.0" encoding="utf-8"?>
<Properties xmlns="http://schemas.openxmlformats.org/officeDocument/2006/extended-properties" xmlns:vt="http://schemas.openxmlformats.org/officeDocument/2006/docPropsVTypes">
  <TotalTime>1145</TotalTime>
  <Words>2316</Words>
  <Application>Microsoft Macintosh PowerPoint</Application>
  <PresentationFormat>Widescreen</PresentationFormat>
  <Paragraphs>246</Paragraphs>
  <Slides>32</Slides>
  <Notes>13</Notes>
  <HiddenSlides>0</HiddenSlides>
  <MMClips>0</MMClips>
  <ScaleCrop>false</ScaleCrop>
  <HeadingPairs>
    <vt:vector size="6" baseType="variant">
      <vt:variant>
        <vt:lpstr>Fonts Used</vt:lpstr>
      </vt:variant>
      <vt:variant>
        <vt:i4>24</vt:i4>
      </vt:variant>
      <vt:variant>
        <vt:lpstr>Theme</vt:lpstr>
      </vt:variant>
      <vt:variant>
        <vt:i4>11</vt:i4>
      </vt:variant>
      <vt:variant>
        <vt:lpstr>Slide Titles</vt:lpstr>
      </vt:variant>
      <vt:variant>
        <vt:i4>32</vt:i4>
      </vt:variant>
    </vt:vector>
  </HeadingPairs>
  <TitlesOfParts>
    <vt:vector size="67" baseType="lpstr">
      <vt:lpstr>AvantGarde Regular</vt:lpstr>
      <vt:lpstr>Avenir Book</vt:lpstr>
      <vt:lpstr>Baskerville</vt:lpstr>
      <vt:lpstr>Calibri</vt:lpstr>
      <vt:lpstr>Calibri Light</vt:lpstr>
      <vt:lpstr>Cambria Math</vt:lpstr>
      <vt:lpstr>Century Gothic</vt:lpstr>
      <vt:lpstr>Century Schoolbook</vt:lpstr>
      <vt:lpstr>Comic Sans MS</vt:lpstr>
      <vt:lpstr>Courier New</vt:lpstr>
      <vt:lpstr>Franklin Gothic Book</vt:lpstr>
      <vt:lpstr>Helvetica</vt:lpstr>
      <vt:lpstr>Helvetica Regular</vt:lpstr>
      <vt:lpstr>Lucida Grande</vt:lpstr>
      <vt:lpstr>MS Mincho</vt:lpstr>
      <vt:lpstr>ＭＳ Ｐゴシック</vt:lpstr>
      <vt:lpstr>Palatino Linotype</vt:lpstr>
      <vt:lpstr>Symbol</vt:lpstr>
      <vt:lpstr>System Font Regular</vt:lpstr>
      <vt:lpstr>Tahoma</vt:lpstr>
      <vt:lpstr>Times</vt:lpstr>
      <vt:lpstr>Times New Roman</vt:lpstr>
      <vt:lpstr>Wingdings</vt:lpstr>
      <vt:lpstr>Arial</vt:lpstr>
      <vt:lpstr>Office Theme</vt:lpstr>
      <vt:lpstr>1_Office Theme</vt:lpstr>
      <vt:lpstr>2_Office Theme</vt:lpstr>
      <vt:lpstr>Thème Office</vt:lpstr>
      <vt:lpstr>3_Office Theme</vt:lpstr>
      <vt:lpstr>4_ATAP Blue Footer</vt:lpstr>
      <vt:lpstr>4_Office Theme</vt:lpstr>
      <vt:lpstr>5_Office Theme</vt:lpstr>
      <vt:lpstr>6_Office Theme</vt:lpstr>
      <vt:lpstr>7_Office Theme</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Applications: Photon activation (with AuNP) as Medicine &amp; Radiography of high Z materials   Strong field physics: Bi-harmonic Compton interaction with ATF’s CO2 laser  Hard X-ray optics developments: DDS measurement &amp; Focusing or Collimation, NSLS II 150keV  X-ray OAM investigation: Higher order harmonics by circular polarized CO2 laser</vt:lpstr>
      <vt:lpstr>high-brilliance COMPTON LIGHT SOURCES  based on CO2 LASERs</vt:lpstr>
      <vt:lpstr>Vacuum laser acceleration in a flying focus pulse can enhance the radiation properties of nonlinear Thomson scattering</vt:lpstr>
      <vt:lpstr>PowerPoint Presentation</vt:lpstr>
      <vt:lpstr>PowerPoint Presentation</vt:lpstr>
      <vt:lpstr>Laser-Plasma-Accelerator–Driven Electron Radiography on the OMEGA EP Laser J. L. Shaw et al.</vt:lpstr>
      <vt:lpstr>PowerPoint Presentation</vt:lpstr>
      <vt:lpstr>PowerPoint Presentation</vt:lpstr>
      <vt:lpstr>PowerPoint Presentation</vt:lpstr>
      <vt:lpstr>PowerPoint Presentation</vt:lpstr>
      <vt:lpstr>PowerPoint Presentation</vt:lpstr>
      <vt:lpstr>Polarized positron sources  based on high repetition rate FEL/IFEL cavity </vt:lpstr>
      <vt:lpstr>Positron Source</vt:lpstr>
      <vt:lpstr>Strong Field QED experiment design study performed  for BELLA 2nd beamline</vt:lpstr>
      <vt:lpstr>PowerPoint Presentation</vt:lpstr>
      <vt:lpstr>High-energy two-color terahertz generation</vt:lpstr>
      <vt:lpstr>     Omega-P R&amp;D, Inc. Presentation at 2022 Advanced Accelerator Concepts Workshop  HIGHLY-EFFICIENT 20-MW L-BAND MULTI-BEAM KLYSTRON*  Vladimir E. Teryaev, Budker Institute of Nuclear Physics, 630090 Novosibirsk, Russia Nikolay Solyak, Fermi National Accelerator Laboratory, Batavia, IL 60510-5011   Xiangyun Chang and Jay L. Hirshfield, Omega-P R&amp;D, Inc., New Haven, CT 06511</vt:lpstr>
      <vt:lpstr>PARTICLE ACCELERATOR RESEARCH FOUNDATION – PARF Presentation for Advanced Accelerator Concepts Workshop AAC2022 ELECTRON CYCLOTRON RESONANCE ACCELERATOR eCRA</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Mikhailova</dc:creator>
  <cp:lastModifiedBy>Julia Mikhailova</cp:lastModifiedBy>
  <cp:revision>38</cp:revision>
  <dcterms:created xsi:type="dcterms:W3CDTF">2022-11-10T21:31:58Z</dcterms:created>
  <dcterms:modified xsi:type="dcterms:W3CDTF">2022-11-11T17:23:31Z</dcterms:modified>
</cp:coreProperties>
</file>