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72" r:id="rId4"/>
    <p:sldId id="3825" r:id="rId5"/>
    <p:sldId id="3820" r:id="rId6"/>
    <p:sldId id="3822" r:id="rId7"/>
    <p:sldId id="434" r:id="rId8"/>
    <p:sldId id="3827" r:id="rId9"/>
    <p:sldId id="257" r:id="rId10"/>
    <p:sldId id="3821" r:id="rId11"/>
    <p:sldId id="3830" r:id="rId12"/>
    <p:sldId id="3836" r:id="rId13"/>
    <p:sldId id="3833" r:id="rId14"/>
    <p:sldId id="3823" r:id="rId15"/>
    <p:sldId id="3829" r:id="rId16"/>
    <p:sldId id="3832" r:id="rId17"/>
    <p:sldId id="1995" r:id="rId18"/>
    <p:sldId id="3824" r:id="rId19"/>
    <p:sldId id="38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38"/>
    <p:restoredTop sz="95988"/>
  </p:normalViewPr>
  <p:slideViewPr>
    <p:cSldViewPr snapToGrid="0" snapToObjects="1">
      <p:cViewPr varScale="1">
        <p:scale>
          <a:sx n="73" d="100"/>
          <a:sy n="73" d="100"/>
        </p:scale>
        <p:origin x="20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52DAA-8556-E64E-91CD-DAE8643DEEA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90EFB-1EB5-4048-A8B2-59BFCFC37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07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it’s good for R&amp;D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45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6437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6718A-A37C-AF4C-AC3D-376B3569F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90DA7-0A77-6645-BE5B-41F6432B9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610AC-54B3-B747-B5CC-EE556FF7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537F-989B-F04E-891D-178A18191C30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72A8F-23FF-244A-8AD7-8646547D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5633F-68C1-DD40-B11D-BE6D5840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A72B5-59AF-E041-A6F2-51A9C564C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93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0BE3-1A11-584D-A4F3-E8454A2A2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309E4-E095-8142-8A84-9702F68D0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624FE-ED7E-5549-A87E-55B48F191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537F-989B-F04E-891D-178A18191C30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56F24-60C0-DA40-9F2E-115FCDCBB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F8F5-F43A-E345-93E5-10E74E458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A72B5-59AF-E041-A6F2-51A9C564C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2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894977-561C-A542-B87B-8A928CA58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919F80-D0F8-FD43-903D-A6B8B7FD1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E1510-540A-F145-AF2C-FEBB4D470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537F-989B-F04E-891D-178A18191C30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2F750-04DB-E149-8590-3BE2FFAFC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E273A-3192-C745-846D-E963E46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A72B5-59AF-E041-A6F2-51A9C564C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5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hite background &amp; foo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CA0978E-7F09-9344-9B55-6F63200F0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16"/>
          <a:stretch/>
        </p:blipFill>
        <p:spPr>
          <a:xfrm>
            <a:off x="0" y="6143741"/>
            <a:ext cx="12192000" cy="71426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0" y="1284289"/>
            <a:ext cx="11244943" cy="45045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9" y="196623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A51114-9750-DB4D-B843-02CA41EF75ED}"/>
              </a:ext>
            </a:extLst>
          </p:cNvPr>
          <p:cNvCxnSpPr>
            <a:cxnSpLocks/>
          </p:cNvCxnSpPr>
          <p:nvPr userDrawn="1"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BDF5BC-7B7D-8B4F-A2A8-3E1B9BB84607}"/>
              </a:ext>
            </a:extLst>
          </p:cNvPr>
          <p:cNvGrpSpPr/>
          <p:nvPr userDrawn="1"/>
        </p:nvGrpSpPr>
        <p:grpSpPr>
          <a:xfrm>
            <a:off x="1768069" y="6230825"/>
            <a:ext cx="8394607" cy="548640"/>
            <a:chOff x="1898697" y="6230825"/>
            <a:chExt cx="8394606" cy="5486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C68D84-2EA1-0545-A08D-3E257263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AAB2F11-2E66-6F40-BF96-5836C9F9BB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7789D0A-7F9F-D541-9EB8-6007687E8C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154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0801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C5020-B84A-634E-BF5D-F99F7F460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66D5C-B923-8345-94B4-65F85BF8E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D243D-9FAF-6F46-A0AE-866D5A7FD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537F-989B-F04E-891D-178A18191C30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7956D-03E7-7F4D-9B4A-6C97F46B7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A00C-353C-EB48-96B1-2C63ECE0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A72B5-59AF-E041-A6F2-51A9C564C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8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FC43-FEBA-6F44-9ECF-0C76080CE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DB74F-B31D-E94B-80C1-1B21B8D0E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18105-0BDD-3949-B091-EA1F04E8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537F-989B-F04E-891D-178A18191C30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DC3EE-6F8D-4540-9F50-DE3450E8B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0F542-C3A7-D24D-BA6A-78D4AE48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A72B5-59AF-E041-A6F2-51A9C564C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2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5959F-359A-774B-BFD0-A5DE7EBB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B98A8-89E3-534F-96D0-6C7B2DF54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32F3B-216E-D94E-BA27-94EB6B38A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A8A2F-5C24-A745-9A4F-48D65DC8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537F-989B-F04E-891D-178A18191C30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49216-EE55-A446-A643-0B5E962D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E979C3-C2F5-E54B-87CB-62B2AE86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A72B5-59AF-E041-A6F2-51A9C564C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3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95C9-82AA-A949-A4E2-098FA9D2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04ED2-4716-F445-BC72-410050869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D193C-7860-A54F-9C34-465BE4ADF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1F102E-70D4-C44E-9ED2-CC1668A41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78E17-1C22-BE46-B526-FA7ED56C99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6AE4F8-34D2-414E-99A5-9691C021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537F-989B-F04E-891D-178A18191C30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C4779-7883-1544-ACBF-D389AD64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24CF30-4F9B-C24B-BE6C-17F44011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A72B5-59AF-E041-A6F2-51A9C564C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5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B8E4-A06C-7643-8737-B109186B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A66249-4593-D847-A77F-67D4FA2D7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537F-989B-F04E-891D-178A18191C30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A39263-AC1B-1B40-B945-1C3CB283B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1774C-47C3-2243-B815-77A6A1A8B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A72B5-59AF-E041-A6F2-51A9C564C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8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96B88C-2DBA-B54C-BD60-88704AC3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537F-989B-F04E-891D-178A18191C30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400DC8-8A47-8846-81F3-8442423B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91F37-FAA7-9044-91A1-CD1F3AD2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A72B5-59AF-E041-A6F2-51A9C564C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77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6E84-95E9-384D-8532-078E4248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C4921-9CCE-6247-8855-6BA97C569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2A07F-E6E1-CD4B-BB53-20D6149E3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29F34-4F76-C741-BF65-243946B19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537F-989B-F04E-891D-178A18191C30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1FCEE-C6E6-EB43-A6FD-55FF71AF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F38D4-338E-1D44-BD71-57CD28CC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A72B5-59AF-E041-A6F2-51A9C564C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0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5EA4-98CF-324F-8F33-AB68ED34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9BE389-E4E8-9940-ADA2-D2EC6E3A0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390FD-F371-274B-BC3D-21C72EBAA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2670A-1D90-9F4E-B883-28117DBB8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537F-989B-F04E-891D-178A18191C30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F4613-BB6F-CE4C-94C1-59395429B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21DA2-C958-6746-926F-426DC930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A72B5-59AF-E041-A6F2-51A9C564C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7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1540A2-1018-D048-808A-DB90EB1B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2B5E1-9C5B-E14F-A9F3-B865610F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3CC1-E7A6-B046-A35F-18414AAAB0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8537F-989B-F04E-891D-178A18191C30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7CDA4-9DCA-7546-AAED-01D0554E4C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BB79B-266D-E14D-997E-A0B935BE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A72B5-59AF-E041-A6F2-51A9C564C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pscience.iop.org/article/10.1088/1748-0221/17/05/T05010/met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AD4B-7BB2-0C40-9F3B-347090747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738" y="1948840"/>
            <a:ext cx="9595339" cy="2387600"/>
          </a:xfrm>
        </p:spPr>
        <p:txBody>
          <a:bodyPr>
            <a:normAutofit/>
          </a:bodyPr>
          <a:lstStyle/>
          <a:p>
            <a:r>
              <a:rPr lang="en-US" dirty="0"/>
              <a:t>Working group 5 summary report</a:t>
            </a:r>
            <a:br>
              <a:rPr lang="en-US" dirty="0"/>
            </a:br>
            <a:r>
              <a:rPr lang="en-US" sz="4200" dirty="0" err="1"/>
              <a:t>Yine</a:t>
            </a:r>
            <a:r>
              <a:rPr lang="en-US" sz="4200" dirty="0"/>
              <a:t> Sun and Sam Barber</a:t>
            </a:r>
          </a:p>
        </p:txBody>
      </p:sp>
    </p:spTree>
    <p:extLst>
      <p:ext uri="{BB962C8B-B14F-4D97-AF65-F5344CB8AC3E}">
        <p14:creationId xmlns:p14="http://schemas.microsoft.com/office/powerpoint/2010/main" val="1379186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>
            <a:extLst>
              <a:ext uri="{FF2B5EF4-FFF2-40B4-BE49-F238E27FC236}">
                <a16:creationId xmlns:a16="http://schemas.microsoft.com/office/drawing/2014/main" id="{B35CEA57-5822-2A4A-B74B-69122C7F4BCF}"/>
              </a:ext>
            </a:extLst>
          </p:cNvPr>
          <p:cNvSpPr txBox="1">
            <a:spLocks/>
          </p:cNvSpPr>
          <p:nvPr/>
        </p:nvSpPr>
        <p:spPr>
          <a:xfrm>
            <a:off x="1639795" y="0"/>
            <a:ext cx="8912410" cy="9651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" pitchFamily="2" charset="0"/>
              </a:rPr>
              <a:t>Stabilization &amp; manipulation of laser-driven plasma acceleration with a weak auxiliary laser pulse</a:t>
            </a:r>
          </a:p>
        </p:txBody>
      </p:sp>
      <p:pic>
        <p:nvPicPr>
          <p:cNvPr id="100" name="Content Placeholder 4">
            <a:extLst>
              <a:ext uri="{FF2B5EF4-FFF2-40B4-BE49-F238E27FC236}">
                <a16:creationId xmlns:a16="http://schemas.microsoft.com/office/drawing/2014/main" id="{20BA50B9-F803-5442-A55B-97E780E84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1" y="1921"/>
            <a:ext cx="1165916" cy="1165916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350261B-3569-4D4B-823F-30C0E4068917}"/>
              </a:ext>
            </a:extLst>
          </p:cNvPr>
          <p:cNvGrpSpPr/>
          <p:nvPr/>
        </p:nvGrpSpPr>
        <p:grpSpPr>
          <a:xfrm>
            <a:off x="10843203" y="75425"/>
            <a:ext cx="1312721" cy="965135"/>
            <a:chOff x="7948203" y="34343"/>
            <a:chExt cx="1204245" cy="895284"/>
          </a:xfrm>
        </p:grpSpPr>
        <p:pic>
          <p:nvPicPr>
            <p:cNvPr id="102" name="Picture 101" descr="HZDR_logo.png">
              <a:extLst>
                <a:ext uri="{FF2B5EF4-FFF2-40B4-BE49-F238E27FC236}">
                  <a16:creationId xmlns:a16="http://schemas.microsoft.com/office/drawing/2014/main" id="{E8FEFFAB-6FCC-FA4A-870C-916D86E14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203" y="658542"/>
              <a:ext cx="1204245" cy="271085"/>
            </a:xfrm>
            <a:prstGeom prst="rect">
              <a:avLst/>
            </a:prstGeom>
          </p:spPr>
        </p:pic>
        <p:pic>
          <p:nvPicPr>
            <p:cNvPr id="103" name="Picture 102" descr="HZDR_logo3.png">
              <a:extLst>
                <a:ext uri="{FF2B5EF4-FFF2-40B4-BE49-F238E27FC236}">
                  <a16:creationId xmlns:a16="http://schemas.microsoft.com/office/drawing/2014/main" id="{5E20B9AC-A912-654A-8587-C22D4FC64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7455" y="34343"/>
              <a:ext cx="1138833" cy="531062"/>
            </a:xfrm>
            <a:prstGeom prst="rect">
              <a:avLst/>
            </a:prstGeom>
          </p:spPr>
        </p:pic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5F24A322-B7ED-F449-B203-984177C509E4}"/>
              </a:ext>
            </a:extLst>
          </p:cNvPr>
          <p:cNvSpPr txBox="1"/>
          <p:nvPr/>
        </p:nvSpPr>
        <p:spPr>
          <a:xfrm>
            <a:off x="1170850" y="934996"/>
            <a:ext cx="440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B. </a:t>
            </a:r>
            <a:r>
              <a:rPr lang="en-US" sz="1600" u="sng" dirty="0"/>
              <a:t>Bowers</a:t>
            </a:r>
            <a:r>
              <a:rPr lang="en-US" sz="1600" dirty="0"/>
              <a:t>, R. </a:t>
            </a:r>
            <a:r>
              <a:rPr lang="en-US" sz="1600" dirty="0" err="1"/>
              <a:t>Rudzinsky</a:t>
            </a:r>
            <a:r>
              <a:rPr lang="en-US" sz="1600" dirty="0"/>
              <a:t>, M. LaBerge, M.C. </a:t>
            </a:r>
            <a:r>
              <a:rPr lang="en-US" sz="1600" u="sng" dirty="0"/>
              <a:t>Downer</a:t>
            </a:r>
            <a:r>
              <a:rPr lang="en-US" sz="1600" dirty="0"/>
              <a:t> </a:t>
            </a:r>
          </a:p>
          <a:p>
            <a:pPr algn="ctr"/>
            <a:r>
              <a:rPr lang="en-US" sz="1600" i="1" dirty="0"/>
              <a:t>The University of Texas at Austin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C709B1A-C364-7243-A864-ECCAD5281E59}"/>
              </a:ext>
            </a:extLst>
          </p:cNvPr>
          <p:cNvSpPr txBox="1"/>
          <p:nvPr/>
        </p:nvSpPr>
        <p:spPr>
          <a:xfrm>
            <a:off x="182227" y="1555379"/>
            <a:ext cx="4330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10% of LWFA drive pulse energy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causes 90% of LWFA fluctuations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BFA5C9F-513D-2242-A3C9-92F0461CE33F}"/>
              </a:ext>
            </a:extLst>
          </p:cNvPr>
          <p:cNvSpPr txBox="1"/>
          <p:nvPr/>
        </p:nvSpPr>
        <p:spPr>
          <a:xfrm>
            <a:off x="480623" y="6077426"/>
            <a:ext cx="4258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Removing the troublesome 10%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stabilizes LWFA performance</a:t>
            </a:r>
          </a:p>
        </p:txBody>
      </p:sp>
      <p:pic>
        <p:nvPicPr>
          <p:cNvPr id="107" name="Picture 10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6831F13-EB80-B344-BE0D-140F6589B5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9"/>
          <a:stretch/>
        </p:blipFill>
        <p:spPr>
          <a:xfrm>
            <a:off x="182227" y="3356047"/>
            <a:ext cx="2356762" cy="2548286"/>
          </a:xfrm>
          <a:prstGeom prst="rect">
            <a:avLst/>
          </a:prstGeom>
        </p:spPr>
      </p:pic>
      <p:pic>
        <p:nvPicPr>
          <p:cNvPr id="108" name="Picture 107" descr="Table&#10;&#10;Description automatically generated">
            <a:extLst>
              <a:ext uri="{FF2B5EF4-FFF2-40B4-BE49-F238E27FC236}">
                <a16:creationId xmlns:a16="http://schemas.microsoft.com/office/drawing/2014/main" id="{1639BD09-C1C0-7249-9EAA-3F8D3F104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940" y="3345047"/>
            <a:ext cx="2159000" cy="2398365"/>
          </a:xfrm>
          <a:prstGeom prst="rect">
            <a:avLst/>
          </a:prstGeom>
        </p:spPr>
      </p:pic>
      <p:sp>
        <p:nvSpPr>
          <p:cNvPr id="109" name="Oval 108">
            <a:extLst>
              <a:ext uri="{FF2B5EF4-FFF2-40B4-BE49-F238E27FC236}">
                <a16:creationId xmlns:a16="http://schemas.microsoft.com/office/drawing/2014/main" id="{E0E7A547-917E-2449-953B-B4D7195952E5}"/>
              </a:ext>
            </a:extLst>
          </p:cNvPr>
          <p:cNvSpPr/>
          <p:nvPr/>
        </p:nvSpPr>
        <p:spPr>
          <a:xfrm>
            <a:off x="300802" y="2477505"/>
            <a:ext cx="850297" cy="822681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6100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A32AF3B-6435-BD48-AC4C-CEF8A66D9CE2}"/>
              </a:ext>
            </a:extLst>
          </p:cNvPr>
          <p:cNvSpPr txBox="1"/>
          <p:nvPr/>
        </p:nvSpPr>
        <p:spPr>
          <a:xfrm>
            <a:off x="1045295" y="2330308"/>
            <a:ext cx="1554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transverse drive</a:t>
            </a:r>
          </a:p>
          <a:p>
            <a:pPr algn="ctr"/>
            <a:r>
              <a:rPr lang="en-US" sz="1600" i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profile</a:t>
            </a:r>
          </a:p>
        </p:txBody>
      </p:sp>
      <p:sp>
        <p:nvSpPr>
          <p:cNvPr id="111" name="Shape 60">
            <a:extLst>
              <a:ext uri="{FF2B5EF4-FFF2-40B4-BE49-F238E27FC236}">
                <a16:creationId xmlns:a16="http://schemas.microsoft.com/office/drawing/2014/main" id="{18A61DF9-2CAB-0645-B3E5-5DC3D4DC08E7}"/>
              </a:ext>
            </a:extLst>
          </p:cNvPr>
          <p:cNvSpPr txBox="1"/>
          <p:nvPr/>
        </p:nvSpPr>
        <p:spPr>
          <a:xfrm>
            <a:off x="1021864" y="3003106"/>
            <a:ext cx="1554015" cy="31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Full Drive Pulse</a:t>
            </a:r>
          </a:p>
        </p:txBody>
      </p:sp>
      <p:sp>
        <p:nvSpPr>
          <p:cNvPr id="112" name="Up Arrow 111">
            <a:extLst>
              <a:ext uri="{FF2B5EF4-FFF2-40B4-BE49-F238E27FC236}">
                <a16:creationId xmlns:a16="http://schemas.microsoft.com/office/drawing/2014/main" id="{6EF34D9C-19E8-C24D-BF82-C52F50CB3DD8}"/>
              </a:ext>
            </a:extLst>
          </p:cNvPr>
          <p:cNvSpPr/>
          <p:nvPr/>
        </p:nvSpPr>
        <p:spPr>
          <a:xfrm>
            <a:off x="3669799" y="5912623"/>
            <a:ext cx="277011" cy="21504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857E67DA-7384-AC43-AA27-C0558ACCA3F4}"/>
              </a:ext>
            </a:extLst>
          </p:cNvPr>
          <p:cNvSpPr/>
          <p:nvPr/>
        </p:nvSpPr>
        <p:spPr>
          <a:xfrm>
            <a:off x="2685766" y="2475526"/>
            <a:ext cx="850297" cy="822681"/>
          </a:xfrm>
          <a:prstGeom prst="ellips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6100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Donut 113">
            <a:extLst>
              <a:ext uri="{FF2B5EF4-FFF2-40B4-BE49-F238E27FC236}">
                <a16:creationId xmlns:a16="http://schemas.microsoft.com/office/drawing/2014/main" id="{FFF7D0E8-74EB-EC41-9DD9-A1DEC3D4F24E}"/>
              </a:ext>
            </a:extLst>
          </p:cNvPr>
          <p:cNvSpPr/>
          <p:nvPr/>
        </p:nvSpPr>
        <p:spPr>
          <a:xfrm>
            <a:off x="2673261" y="2446821"/>
            <a:ext cx="884873" cy="887032"/>
          </a:xfrm>
          <a:prstGeom prst="donut">
            <a:avLst>
              <a:gd name="adj" fmla="val 16268"/>
            </a:avLst>
          </a:prstGeom>
          <a:solidFill>
            <a:schemeClr val="bg1">
              <a:lumMod val="65000"/>
              <a:alpha val="6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5" name="Shape 60">
            <a:extLst>
              <a:ext uri="{FF2B5EF4-FFF2-40B4-BE49-F238E27FC236}">
                <a16:creationId xmlns:a16="http://schemas.microsoft.com/office/drawing/2014/main" id="{CD196EA3-F5F5-0A4B-89D1-15D84993ECB5}"/>
              </a:ext>
            </a:extLst>
          </p:cNvPr>
          <p:cNvSpPr txBox="1"/>
          <p:nvPr/>
        </p:nvSpPr>
        <p:spPr>
          <a:xfrm>
            <a:off x="3476090" y="3041718"/>
            <a:ext cx="1374695" cy="26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/>
              <a:t>Masked Pulse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91A648B-C856-D242-BC68-D6B9A598743F}"/>
              </a:ext>
            </a:extLst>
          </p:cNvPr>
          <p:cNvSpPr txBox="1"/>
          <p:nvPr/>
        </p:nvSpPr>
        <p:spPr>
          <a:xfrm>
            <a:off x="3455707" y="2323647"/>
            <a:ext cx="1183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mask blocks</a:t>
            </a:r>
          </a:p>
          <a:p>
            <a:pPr algn="ctr"/>
            <a:r>
              <a:rPr lang="en-US" sz="1600" i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outer edge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C278B08-9FCD-1547-9F16-2080F9070223}"/>
              </a:ext>
            </a:extLst>
          </p:cNvPr>
          <p:cNvSpPr txBox="1"/>
          <p:nvPr/>
        </p:nvSpPr>
        <p:spPr>
          <a:xfrm>
            <a:off x="1612838" y="5841309"/>
            <a:ext cx="1852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Electron energy (MeV)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F7CEC99-7425-7749-AF3D-EF713EE6DA4A}"/>
              </a:ext>
            </a:extLst>
          </p:cNvPr>
          <p:cNvSpPr txBox="1"/>
          <p:nvPr/>
        </p:nvSpPr>
        <p:spPr>
          <a:xfrm>
            <a:off x="295896" y="560777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E876097-EFFC-8C4C-A2A3-D8E2D769965D}"/>
              </a:ext>
            </a:extLst>
          </p:cNvPr>
          <p:cNvSpPr txBox="1"/>
          <p:nvPr/>
        </p:nvSpPr>
        <p:spPr>
          <a:xfrm>
            <a:off x="921870" y="5602198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200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78BCAEF-2CDE-F744-9B51-CD42089059B8}"/>
              </a:ext>
            </a:extLst>
          </p:cNvPr>
          <p:cNvSpPr txBox="1"/>
          <p:nvPr/>
        </p:nvSpPr>
        <p:spPr>
          <a:xfrm>
            <a:off x="1734840" y="560777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400</a:t>
            </a:r>
            <a:endParaRPr lang="en-US" sz="120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E3E78B2-305F-C644-B1E7-5FD2BB3B9259}"/>
              </a:ext>
            </a:extLst>
          </p:cNvPr>
          <p:cNvSpPr txBox="1"/>
          <p:nvPr/>
        </p:nvSpPr>
        <p:spPr>
          <a:xfrm>
            <a:off x="2530413" y="563540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BBB854-4649-3341-B388-F040203D126A}"/>
              </a:ext>
            </a:extLst>
          </p:cNvPr>
          <p:cNvSpPr txBox="1"/>
          <p:nvPr/>
        </p:nvSpPr>
        <p:spPr>
          <a:xfrm>
            <a:off x="3188638" y="5629825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200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023B578-5558-9947-95D2-45CAEC37B7CB}"/>
              </a:ext>
            </a:extLst>
          </p:cNvPr>
          <p:cNvSpPr txBox="1"/>
          <p:nvPr/>
        </p:nvSpPr>
        <p:spPr>
          <a:xfrm>
            <a:off x="3917367" y="561807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400</a:t>
            </a:r>
            <a:endParaRPr lang="en-US" sz="120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1F137A2-597E-BC41-BB68-928DA85C330E}"/>
              </a:ext>
            </a:extLst>
          </p:cNvPr>
          <p:cNvSpPr txBox="1"/>
          <p:nvPr/>
        </p:nvSpPr>
        <p:spPr>
          <a:xfrm rot="16200000">
            <a:off x="-595358" y="4390340"/>
            <a:ext cx="1555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Divergence (mrad)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C4D8AEA9-7B54-1949-922C-37FD2100307C}"/>
              </a:ext>
            </a:extLst>
          </p:cNvPr>
          <p:cNvCxnSpPr/>
          <p:nvPr/>
        </p:nvCxnSpPr>
        <p:spPr>
          <a:xfrm>
            <a:off x="1833453" y="482567"/>
            <a:ext cx="19860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393EDD6-44EE-F94B-BFD2-511533BA1220}"/>
              </a:ext>
            </a:extLst>
          </p:cNvPr>
          <p:cNvCxnSpPr>
            <a:cxnSpLocks/>
          </p:cNvCxnSpPr>
          <p:nvPr/>
        </p:nvCxnSpPr>
        <p:spPr>
          <a:xfrm>
            <a:off x="4356979" y="493066"/>
            <a:ext cx="2144185" cy="0"/>
          </a:xfrm>
          <a:prstGeom prst="line">
            <a:avLst/>
          </a:prstGeom>
          <a:ln w="38100">
            <a:solidFill>
              <a:srgbClr val="101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D98F650-59CD-8844-A214-F38DBC32055B}"/>
              </a:ext>
            </a:extLst>
          </p:cNvPr>
          <p:cNvCxnSpPr>
            <a:cxnSpLocks/>
          </p:cNvCxnSpPr>
          <p:nvPr/>
        </p:nvCxnSpPr>
        <p:spPr>
          <a:xfrm>
            <a:off x="4498227" y="879638"/>
            <a:ext cx="5381753" cy="0"/>
          </a:xfrm>
          <a:prstGeom prst="line">
            <a:avLst/>
          </a:prstGeom>
          <a:ln w="38100">
            <a:solidFill>
              <a:srgbClr val="101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8715D6D1-C974-654D-8A66-167CB3B8E7FA}"/>
              </a:ext>
            </a:extLst>
          </p:cNvPr>
          <p:cNvCxnSpPr>
            <a:cxnSpLocks/>
          </p:cNvCxnSpPr>
          <p:nvPr/>
        </p:nvCxnSpPr>
        <p:spPr>
          <a:xfrm>
            <a:off x="5097565" y="1703524"/>
            <a:ext cx="3620" cy="50723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E0706C87-8493-1D44-8042-C79A596C59C4}"/>
              </a:ext>
            </a:extLst>
          </p:cNvPr>
          <p:cNvSpPr txBox="1"/>
          <p:nvPr/>
        </p:nvSpPr>
        <p:spPr>
          <a:xfrm>
            <a:off x="5215203" y="1569336"/>
            <a:ext cx="6906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101FFF"/>
                </a:solidFill>
              </a:rPr>
              <a:t>Weak (10% ℇ</a:t>
            </a:r>
            <a:r>
              <a:rPr lang="en-US" sz="2400" b="1" baseline="-25000">
                <a:solidFill>
                  <a:srgbClr val="101FFF"/>
                </a:solidFill>
              </a:rPr>
              <a:t>drive</a:t>
            </a:r>
            <a:r>
              <a:rPr lang="en-US" sz="2400" b="1">
                <a:solidFill>
                  <a:srgbClr val="101FFF"/>
                </a:solidFill>
              </a:rPr>
              <a:t> ) auxiliary pulse at 25 ≲ ∆</a:t>
            </a:r>
            <a:r>
              <a:rPr lang="en-US" sz="2400" b="1" i="1">
                <a:solidFill>
                  <a:srgbClr val="101FFF"/>
                </a:solidFill>
              </a:rPr>
              <a:t>t</a:t>
            </a:r>
            <a:r>
              <a:rPr lang="en-US" sz="2400" b="1">
                <a:solidFill>
                  <a:srgbClr val="101FFF"/>
                </a:solidFill>
              </a:rPr>
              <a:t> ≲ 45 fs</a:t>
            </a:r>
          </a:p>
          <a:p>
            <a:pPr algn="ctr"/>
            <a:r>
              <a:rPr lang="en-US" sz="2400" b="1">
                <a:solidFill>
                  <a:srgbClr val="101FFF"/>
                </a:solidFill>
              </a:rPr>
              <a:t>enhances E</a:t>
            </a:r>
            <a:r>
              <a:rPr lang="en-US" sz="2400" b="1" baseline="-25000">
                <a:solidFill>
                  <a:srgbClr val="101FFF"/>
                </a:solidFill>
              </a:rPr>
              <a:t>e</a:t>
            </a:r>
            <a:r>
              <a:rPr lang="en-US" sz="2400" b="1">
                <a:solidFill>
                  <a:srgbClr val="101FFF"/>
                </a:solidFill>
              </a:rPr>
              <a:t>, Q</a:t>
            </a:r>
            <a:r>
              <a:rPr lang="en-US" sz="2400" b="1" baseline="-25000">
                <a:solidFill>
                  <a:srgbClr val="101FFF"/>
                </a:solidFill>
              </a:rPr>
              <a:t>e</a:t>
            </a:r>
            <a:r>
              <a:rPr lang="en-US" sz="2400" b="1">
                <a:solidFill>
                  <a:srgbClr val="101FFF"/>
                </a:solidFill>
              </a:rPr>
              <a:t>, betatron X-rays, etc. via DLA.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C7CB74C-1D3D-F145-9210-7FC422B38038}"/>
              </a:ext>
            </a:extLst>
          </p:cNvPr>
          <p:cNvSpPr txBox="1"/>
          <p:nvPr/>
        </p:nvSpPr>
        <p:spPr>
          <a:xfrm>
            <a:off x="5731559" y="963490"/>
            <a:ext cx="3504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Püschel, Couperus, Chang, Irman, Ufer, Smid, </a:t>
            </a:r>
          </a:p>
          <a:p>
            <a:pPr algn="ctr"/>
            <a:r>
              <a:rPr lang="en-US" sz="1400"/>
              <a:t>Gebhardt, Bock, Schramm </a:t>
            </a:r>
            <a:r>
              <a:rPr lang="en-US"/>
              <a:t>---</a:t>
            </a:r>
            <a:r>
              <a:rPr lang="en-US" sz="1600" i="1"/>
              <a:t>HZDR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FBBC804-5D17-6D41-8D8B-139E61806C14}"/>
              </a:ext>
            </a:extLst>
          </p:cNvPr>
          <p:cNvSpPr txBox="1"/>
          <p:nvPr/>
        </p:nvSpPr>
        <p:spPr>
          <a:xfrm>
            <a:off x="5794204" y="2415090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1-pulse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EA72747-F247-2F48-A825-8CE0CF1A600E}"/>
              </a:ext>
            </a:extLst>
          </p:cNvPr>
          <p:cNvSpPr txBox="1"/>
          <p:nvPr/>
        </p:nvSpPr>
        <p:spPr>
          <a:xfrm>
            <a:off x="7018292" y="2414934"/>
            <a:ext cx="208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2-pulse (∆</a:t>
            </a:r>
            <a:r>
              <a:rPr lang="en-US" b="1" i="1"/>
              <a:t>t</a:t>
            </a:r>
            <a:r>
              <a:rPr lang="en-US" b="1" baseline="-25000"/>
              <a:t>0</a:t>
            </a:r>
            <a:r>
              <a:rPr lang="en-US" b="1"/>
              <a:t> = 25 fs)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A6C6EEF-3777-D34A-A886-321C8AAC6184}"/>
              </a:ext>
            </a:extLst>
          </p:cNvPr>
          <p:cNvSpPr txBox="1"/>
          <p:nvPr/>
        </p:nvSpPr>
        <p:spPr>
          <a:xfrm>
            <a:off x="5291639" y="500561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0B3FEC0-C9F5-824F-A28F-DBF48AAA3F89}"/>
              </a:ext>
            </a:extLst>
          </p:cNvPr>
          <p:cNvSpPr txBox="1"/>
          <p:nvPr/>
        </p:nvSpPr>
        <p:spPr>
          <a:xfrm>
            <a:off x="5794952" y="500003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200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80E35DD-5EBE-F149-9C33-1DB9B965716E}"/>
              </a:ext>
            </a:extLst>
          </p:cNvPr>
          <p:cNvSpPr txBox="1"/>
          <p:nvPr/>
        </p:nvSpPr>
        <p:spPr>
          <a:xfrm>
            <a:off x="6407200" y="5005612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400</a:t>
            </a:r>
            <a:endParaRPr lang="en-US" sz="120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431E118-F085-D148-B604-8C5AF3AA4B29}"/>
              </a:ext>
            </a:extLst>
          </p:cNvPr>
          <p:cNvSpPr txBox="1"/>
          <p:nvPr/>
        </p:nvSpPr>
        <p:spPr>
          <a:xfrm>
            <a:off x="7068951" y="502208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B6EF81B-92F6-1848-B9F8-06B9BF21CA53}"/>
              </a:ext>
            </a:extLst>
          </p:cNvPr>
          <p:cNvSpPr txBox="1"/>
          <p:nvPr/>
        </p:nvSpPr>
        <p:spPr>
          <a:xfrm>
            <a:off x="7548757" y="501651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200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1A181C8-7671-1749-BCD5-14C503C83FE9}"/>
              </a:ext>
            </a:extLst>
          </p:cNvPr>
          <p:cNvSpPr txBox="1"/>
          <p:nvPr/>
        </p:nvSpPr>
        <p:spPr>
          <a:xfrm>
            <a:off x="8154827" y="5015910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400</a:t>
            </a:r>
            <a:endParaRPr lang="en-US" sz="120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041CD84-E0CF-B34A-815D-A8F770430914}"/>
              </a:ext>
            </a:extLst>
          </p:cNvPr>
          <p:cNvSpPr txBox="1"/>
          <p:nvPr/>
        </p:nvSpPr>
        <p:spPr>
          <a:xfrm rot="16200000">
            <a:off x="4438886" y="3939156"/>
            <a:ext cx="1555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Divergence (mrad)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F594EEC-B1DB-164C-9358-3AECB0B698DA}"/>
              </a:ext>
            </a:extLst>
          </p:cNvPr>
          <p:cNvSpPr txBox="1"/>
          <p:nvPr/>
        </p:nvSpPr>
        <p:spPr>
          <a:xfrm>
            <a:off x="6219782" y="5189216"/>
            <a:ext cx="2058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Electron energy (MeV)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A95C9DA-5B94-1645-B1EA-845901E4DEC5}"/>
              </a:ext>
            </a:extLst>
          </p:cNvPr>
          <p:cNvSpPr txBox="1"/>
          <p:nvPr/>
        </p:nvSpPr>
        <p:spPr>
          <a:xfrm rot="16200000">
            <a:off x="8199652" y="3966997"/>
            <a:ext cx="1602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Q/E/𝜃 (pC/MeV/mrad)</a:t>
            </a:r>
          </a:p>
        </p:txBody>
      </p:sp>
      <p:pic>
        <p:nvPicPr>
          <p:cNvPr id="142" name="Picture 14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67A9145-F248-2A4C-BE46-BA8BCF8C92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72" r="15253" b="4071"/>
          <a:stretch/>
        </p:blipFill>
        <p:spPr>
          <a:xfrm>
            <a:off x="5274870" y="2723822"/>
            <a:ext cx="1782634" cy="2360474"/>
          </a:xfrm>
          <a:prstGeom prst="rect">
            <a:avLst/>
          </a:prstGeom>
        </p:spPr>
      </p:pic>
      <p:pic>
        <p:nvPicPr>
          <p:cNvPr id="143" name="Picture 14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8FA6F0C-BDD3-E14E-8F06-E2E3FD7B95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r="11942" b="4071"/>
          <a:stretch/>
        </p:blipFill>
        <p:spPr>
          <a:xfrm>
            <a:off x="7057505" y="2738571"/>
            <a:ext cx="1841248" cy="2345725"/>
          </a:xfrm>
          <a:prstGeom prst="rect">
            <a:avLst/>
          </a:prstGeom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140C57D-F7C6-EB4D-B710-BBABA4F9A39E}"/>
              </a:ext>
            </a:extLst>
          </p:cNvPr>
          <p:cNvGrpSpPr/>
          <p:nvPr/>
        </p:nvGrpSpPr>
        <p:grpSpPr>
          <a:xfrm>
            <a:off x="5111935" y="5478443"/>
            <a:ext cx="3922530" cy="1410537"/>
            <a:chOff x="199250" y="4970157"/>
            <a:chExt cx="3922530" cy="1410537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912B114B-5C08-6D42-B72D-FA86AA531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211" t="2458" r="6402" b="13167"/>
            <a:stretch/>
          </p:blipFill>
          <p:spPr>
            <a:xfrm>
              <a:off x="589809" y="5094513"/>
              <a:ext cx="1397329" cy="1001486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9D5FDB88-B484-D742-B20A-67AB1BC08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903" r="6603" b="15552"/>
            <a:stretch/>
          </p:blipFill>
          <p:spPr>
            <a:xfrm>
              <a:off x="2492100" y="5047759"/>
              <a:ext cx="1417092" cy="1002347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8880F152-928B-5642-A71B-AD3FE53CA6BC}"/>
                </a:ext>
              </a:extLst>
            </p:cNvPr>
            <p:cNvSpPr txBox="1"/>
            <p:nvPr/>
          </p:nvSpPr>
          <p:spPr>
            <a:xfrm>
              <a:off x="582818" y="5067521"/>
              <a:ext cx="12093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</a:rPr>
                <a:t>X-ray brightness</a:t>
              </a: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6F2F4244-B288-CA4D-83D8-D61BFB2420BF}"/>
                </a:ext>
              </a:extLst>
            </p:cNvPr>
            <p:cNvGrpSpPr/>
            <p:nvPr/>
          </p:nvGrpSpPr>
          <p:grpSpPr>
            <a:xfrm>
              <a:off x="612551" y="5978681"/>
              <a:ext cx="1199367" cy="402013"/>
              <a:chOff x="612551" y="5978681"/>
              <a:chExt cx="1199367" cy="402013"/>
            </a:xfrm>
          </p:grpSpPr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7B57D6D9-083F-4A42-80A2-4F835550A2F6}"/>
                  </a:ext>
                </a:extLst>
              </p:cNvPr>
              <p:cNvSpPr txBox="1"/>
              <p:nvPr/>
            </p:nvSpPr>
            <p:spPr>
              <a:xfrm>
                <a:off x="1076683" y="5982639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0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30B555D-15D9-5043-B6E6-46526337AA76}"/>
                  </a:ext>
                </a:extLst>
              </p:cNvPr>
              <p:cNvSpPr txBox="1"/>
              <p:nvPr/>
            </p:nvSpPr>
            <p:spPr>
              <a:xfrm>
                <a:off x="1388177" y="5979256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20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3AE0086-A449-9149-A7CD-E1B379869CC2}"/>
                  </a:ext>
                </a:extLst>
              </p:cNvPr>
              <p:cNvSpPr txBox="1"/>
              <p:nvPr/>
            </p:nvSpPr>
            <p:spPr>
              <a:xfrm>
                <a:off x="665126" y="5978681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-20</a:t>
                </a: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735F4BA5-5E40-304B-8318-A44DC73FB078}"/>
                  </a:ext>
                </a:extLst>
              </p:cNvPr>
              <p:cNvSpPr txBox="1"/>
              <p:nvPr/>
            </p:nvSpPr>
            <p:spPr>
              <a:xfrm>
                <a:off x="612551" y="6119084"/>
                <a:ext cx="119936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/>
                  <a:t>Horizontal (mrad)</a:t>
                </a:r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32A48870-6D3B-D343-9C39-229CC46B0681}"/>
                </a:ext>
              </a:extLst>
            </p:cNvPr>
            <p:cNvGrpSpPr/>
            <p:nvPr/>
          </p:nvGrpSpPr>
          <p:grpSpPr>
            <a:xfrm>
              <a:off x="199250" y="5021412"/>
              <a:ext cx="479118" cy="1043876"/>
              <a:chOff x="199250" y="5021412"/>
              <a:chExt cx="479118" cy="1043876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A481014B-DF6C-A94E-8D01-D8E9527DA6FC}"/>
                  </a:ext>
                </a:extLst>
              </p:cNvPr>
              <p:cNvSpPr txBox="1"/>
              <p:nvPr/>
            </p:nvSpPr>
            <p:spPr>
              <a:xfrm rot="16200000">
                <a:off x="-191883" y="5412545"/>
                <a:ext cx="104387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/>
                  <a:t>Vertical (mrad)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BD6475A9-4315-F849-8799-FA492A51CB92}"/>
                  </a:ext>
                </a:extLst>
              </p:cNvPr>
              <p:cNvSpPr txBox="1"/>
              <p:nvPr/>
            </p:nvSpPr>
            <p:spPr>
              <a:xfrm>
                <a:off x="407852" y="5656779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0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59A47ED2-6BD4-6342-8489-C51FF65D46EC}"/>
                  </a:ext>
                </a:extLst>
              </p:cNvPr>
              <p:cNvSpPr txBox="1"/>
              <p:nvPr/>
            </p:nvSpPr>
            <p:spPr>
              <a:xfrm>
                <a:off x="336608" y="5090105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40</a:t>
                </a: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6566E9E5-99BE-AC4F-92BC-D5F5D90C383E}"/>
                  </a:ext>
                </a:extLst>
              </p:cNvPr>
              <p:cNvSpPr txBox="1"/>
              <p:nvPr/>
            </p:nvSpPr>
            <p:spPr>
              <a:xfrm>
                <a:off x="334632" y="5361255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20</a:t>
                </a:r>
              </a:p>
            </p:txBody>
          </p:sp>
        </p:grp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B0DEEE6C-E430-5B4B-84DE-F61EF0C9705F}"/>
                </a:ext>
              </a:extLst>
            </p:cNvPr>
            <p:cNvSpPr txBox="1"/>
            <p:nvPr/>
          </p:nvSpPr>
          <p:spPr>
            <a:xfrm rot="16200000">
              <a:off x="1484972" y="5455751"/>
              <a:ext cx="11705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Brightness (arb. u.)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AD3DEA0-0587-F24F-B5F5-BFC93950F417}"/>
                </a:ext>
              </a:extLst>
            </p:cNvPr>
            <p:cNvSpPr txBox="1"/>
            <p:nvPr/>
          </p:nvSpPr>
          <p:spPr>
            <a:xfrm>
              <a:off x="2539734" y="5050817"/>
              <a:ext cx="12093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</a:rPr>
                <a:t>X-ray brightness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C7A0C7E8-93CE-0B44-9816-41AB4EA88957}"/>
                </a:ext>
              </a:extLst>
            </p:cNvPr>
            <p:cNvGrpSpPr/>
            <p:nvPr/>
          </p:nvGrpSpPr>
          <p:grpSpPr>
            <a:xfrm>
              <a:off x="2535146" y="5966953"/>
              <a:ext cx="1199367" cy="396151"/>
              <a:chOff x="606690" y="5978681"/>
              <a:chExt cx="1199367" cy="396151"/>
            </a:xfrm>
          </p:grpSpPr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543AF8D7-F132-E249-BB8A-7F78D75FD263}"/>
                  </a:ext>
                </a:extLst>
              </p:cNvPr>
              <p:cNvSpPr txBox="1"/>
              <p:nvPr/>
            </p:nvSpPr>
            <p:spPr>
              <a:xfrm>
                <a:off x="1076683" y="5982639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0</a:t>
                </a: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D52F188D-91F3-9044-BB8C-D505B8394E05}"/>
                  </a:ext>
                </a:extLst>
              </p:cNvPr>
              <p:cNvSpPr txBox="1"/>
              <p:nvPr/>
            </p:nvSpPr>
            <p:spPr>
              <a:xfrm>
                <a:off x="1388177" y="5979256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20</a:t>
                </a: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FF954C11-05CC-5841-9F6B-C2F746BBD9B3}"/>
                  </a:ext>
                </a:extLst>
              </p:cNvPr>
              <p:cNvSpPr txBox="1"/>
              <p:nvPr/>
            </p:nvSpPr>
            <p:spPr>
              <a:xfrm>
                <a:off x="665126" y="5978681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-20</a:t>
                </a: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3D8692F2-AF5D-424C-9D87-4E210CD30909}"/>
                  </a:ext>
                </a:extLst>
              </p:cNvPr>
              <p:cNvSpPr txBox="1"/>
              <p:nvPr/>
            </p:nvSpPr>
            <p:spPr>
              <a:xfrm>
                <a:off x="606690" y="6113222"/>
                <a:ext cx="119936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/>
                  <a:t>Horizontal (mrad)</a:t>
                </a: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EA64846E-21A0-1144-8F01-519C03FB802D}"/>
                </a:ext>
              </a:extLst>
            </p:cNvPr>
            <p:cNvGrpSpPr/>
            <p:nvPr/>
          </p:nvGrpSpPr>
          <p:grpSpPr>
            <a:xfrm>
              <a:off x="2121834" y="5009681"/>
              <a:ext cx="473256" cy="1043876"/>
              <a:chOff x="205112" y="5033133"/>
              <a:chExt cx="473256" cy="1043876"/>
            </a:xfrm>
          </p:grpSpPr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CB048F3E-499B-D24E-AB32-7002275D6A22}"/>
                  </a:ext>
                </a:extLst>
              </p:cNvPr>
              <p:cNvSpPr txBox="1"/>
              <p:nvPr/>
            </p:nvSpPr>
            <p:spPr>
              <a:xfrm rot="16200000">
                <a:off x="-186021" y="5424266"/>
                <a:ext cx="104387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/>
                  <a:t>Vertical (mrad)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1050A83F-FDE8-0D47-A9E9-636755E6B951}"/>
                  </a:ext>
                </a:extLst>
              </p:cNvPr>
              <p:cNvSpPr txBox="1"/>
              <p:nvPr/>
            </p:nvSpPr>
            <p:spPr>
              <a:xfrm>
                <a:off x="407852" y="5656779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0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B27ED136-3BCD-214C-ACBA-33E60A1CF447}"/>
                  </a:ext>
                </a:extLst>
              </p:cNvPr>
              <p:cNvSpPr txBox="1"/>
              <p:nvPr/>
            </p:nvSpPr>
            <p:spPr>
              <a:xfrm>
                <a:off x="336608" y="5090105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40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5C95F3C0-C76D-6546-99B1-73E873DA9633}"/>
                  </a:ext>
                </a:extLst>
              </p:cNvPr>
              <p:cNvSpPr txBox="1"/>
              <p:nvPr/>
            </p:nvSpPr>
            <p:spPr>
              <a:xfrm>
                <a:off x="334632" y="5361255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20</a:t>
                </a:r>
              </a:p>
            </p:txBody>
          </p:sp>
        </p:grp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5A6430A-B364-F143-B831-F3BC615AB9C4}"/>
                </a:ext>
              </a:extLst>
            </p:cNvPr>
            <p:cNvSpPr txBox="1"/>
            <p:nvPr/>
          </p:nvSpPr>
          <p:spPr>
            <a:xfrm rot="16200000">
              <a:off x="3413413" y="5432303"/>
              <a:ext cx="11705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Brightness (arb. u.)</a:t>
              </a:r>
            </a:p>
          </p:txBody>
        </p:sp>
      </p:grpSp>
      <p:pic>
        <p:nvPicPr>
          <p:cNvPr id="171" name="Picture 170" descr="Chart&#10;&#10;Description automatically generated">
            <a:extLst>
              <a:ext uri="{FF2B5EF4-FFF2-40B4-BE49-F238E27FC236}">
                <a16:creationId xmlns:a16="http://schemas.microsoft.com/office/drawing/2014/main" id="{2DDD39EB-3AF3-9B47-BEA3-734375D83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1790" y="5478444"/>
            <a:ext cx="2604996" cy="1363648"/>
          </a:xfrm>
          <a:prstGeom prst="rect">
            <a:avLst/>
          </a:prstGeom>
        </p:spPr>
      </p:pic>
      <p:pic>
        <p:nvPicPr>
          <p:cNvPr id="172" name="Picture 171" descr="A picture containing text&#10;&#10;Description automatically generated">
            <a:extLst>
              <a:ext uri="{FF2B5EF4-FFF2-40B4-BE49-F238E27FC236}">
                <a16:creationId xmlns:a16="http://schemas.microsoft.com/office/drawing/2014/main" id="{BCF8BDB1-27D0-AC42-9381-B2186F4ED43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3593"/>
          <a:stretch/>
        </p:blipFill>
        <p:spPr>
          <a:xfrm>
            <a:off x="10208114" y="2644709"/>
            <a:ext cx="1270178" cy="844434"/>
          </a:xfrm>
          <a:prstGeom prst="rect">
            <a:avLst/>
          </a:prstGeom>
        </p:spPr>
      </p:pic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02B757EF-D24D-6447-87BE-1CAAF8C53BBA}"/>
              </a:ext>
            </a:extLst>
          </p:cNvPr>
          <p:cNvCxnSpPr/>
          <p:nvPr/>
        </p:nvCxnSpPr>
        <p:spPr>
          <a:xfrm flipV="1">
            <a:off x="11025051" y="3670441"/>
            <a:ext cx="0" cy="873787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Freeform 173">
            <a:extLst>
              <a:ext uri="{FF2B5EF4-FFF2-40B4-BE49-F238E27FC236}">
                <a16:creationId xmlns:a16="http://schemas.microsoft.com/office/drawing/2014/main" id="{89DC8CC5-967F-D147-814C-A894E563D461}"/>
              </a:ext>
            </a:extLst>
          </p:cNvPr>
          <p:cNvSpPr/>
          <p:nvPr/>
        </p:nvSpPr>
        <p:spPr>
          <a:xfrm>
            <a:off x="10883973" y="3234363"/>
            <a:ext cx="141078" cy="370986"/>
          </a:xfrm>
          <a:custGeom>
            <a:avLst/>
            <a:gdLst>
              <a:gd name="connsiteX0" fmla="*/ 5225 w 141078"/>
              <a:gd name="connsiteY0" fmla="*/ 0 h 370986"/>
              <a:gd name="connsiteX1" fmla="*/ 0 w 141078"/>
              <a:gd name="connsiteY1" fmla="*/ 36576 h 370986"/>
              <a:gd name="connsiteX2" fmla="*/ 10450 w 141078"/>
              <a:gd name="connsiteY2" fmla="*/ 88828 h 370986"/>
              <a:gd name="connsiteX3" fmla="*/ 15675 w 141078"/>
              <a:gd name="connsiteY3" fmla="*/ 114954 h 370986"/>
              <a:gd name="connsiteX4" fmla="*/ 26125 w 141078"/>
              <a:gd name="connsiteY4" fmla="*/ 203781 h 370986"/>
              <a:gd name="connsiteX5" fmla="*/ 52251 w 141078"/>
              <a:gd name="connsiteY5" fmla="*/ 198556 h 370986"/>
              <a:gd name="connsiteX6" fmla="*/ 62701 w 141078"/>
              <a:gd name="connsiteY6" fmla="*/ 182880 h 370986"/>
              <a:gd name="connsiteX7" fmla="*/ 73152 w 141078"/>
              <a:gd name="connsiteY7" fmla="*/ 172430 h 370986"/>
              <a:gd name="connsiteX8" fmla="*/ 83602 w 141078"/>
              <a:gd name="connsiteY8" fmla="*/ 156755 h 370986"/>
              <a:gd name="connsiteX9" fmla="*/ 99277 w 141078"/>
              <a:gd name="connsiteY9" fmla="*/ 151530 h 370986"/>
              <a:gd name="connsiteX10" fmla="*/ 125403 w 141078"/>
              <a:gd name="connsiteY10" fmla="*/ 172430 h 370986"/>
              <a:gd name="connsiteX11" fmla="*/ 135853 w 141078"/>
              <a:gd name="connsiteY11" fmla="*/ 203781 h 370986"/>
              <a:gd name="connsiteX12" fmla="*/ 141078 w 141078"/>
              <a:gd name="connsiteY12" fmla="*/ 370986 h 37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" h="370986">
                <a:moveTo>
                  <a:pt x="5225" y="0"/>
                </a:moveTo>
                <a:cubicBezTo>
                  <a:pt x="3483" y="12192"/>
                  <a:pt x="0" y="24260"/>
                  <a:pt x="0" y="36576"/>
                </a:cubicBezTo>
                <a:cubicBezTo>
                  <a:pt x="0" y="74979"/>
                  <a:pt x="4016" y="63090"/>
                  <a:pt x="10450" y="88828"/>
                </a:cubicBezTo>
                <a:cubicBezTo>
                  <a:pt x="12604" y="97444"/>
                  <a:pt x="14325" y="106176"/>
                  <a:pt x="15675" y="114954"/>
                </a:cubicBezTo>
                <a:cubicBezTo>
                  <a:pt x="18547" y="133626"/>
                  <a:pt x="24189" y="186355"/>
                  <a:pt x="26125" y="203781"/>
                </a:cubicBezTo>
                <a:cubicBezTo>
                  <a:pt x="34834" y="202039"/>
                  <a:pt x="44540" y="202962"/>
                  <a:pt x="52251" y="198556"/>
                </a:cubicBezTo>
                <a:cubicBezTo>
                  <a:pt x="57703" y="195440"/>
                  <a:pt x="58778" y="187784"/>
                  <a:pt x="62701" y="182880"/>
                </a:cubicBezTo>
                <a:cubicBezTo>
                  <a:pt x="65779" y="179033"/>
                  <a:pt x="70074" y="176277"/>
                  <a:pt x="73152" y="172430"/>
                </a:cubicBezTo>
                <a:cubicBezTo>
                  <a:pt x="77075" y="167526"/>
                  <a:pt x="78698" y="160678"/>
                  <a:pt x="83602" y="156755"/>
                </a:cubicBezTo>
                <a:cubicBezTo>
                  <a:pt x="87903" y="153314"/>
                  <a:pt x="94052" y="153272"/>
                  <a:pt x="99277" y="151530"/>
                </a:cubicBezTo>
                <a:cubicBezTo>
                  <a:pt x="116275" y="157196"/>
                  <a:pt x="117183" y="153934"/>
                  <a:pt x="125403" y="172430"/>
                </a:cubicBezTo>
                <a:cubicBezTo>
                  <a:pt x="129877" y="182496"/>
                  <a:pt x="135853" y="203781"/>
                  <a:pt x="135853" y="203781"/>
                </a:cubicBezTo>
                <a:cubicBezTo>
                  <a:pt x="141194" y="364017"/>
                  <a:pt x="141078" y="308255"/>
                  <a:pt x="141078" y="370986"/>
                </a:cubicBezTo>
              </a:path>
            </a:pathLst>
          </a:custGeom>
          <a:noFill/>
          <a:ln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BAD2F2F-DBAA-E84C-B169-5F2656B1C4B3}"/>
              </a:ext>
            </a:extLst>
          </p:cNvPr>
          <p:cNvSpPr txBox="1"/>
          <p:nvPr/>
        </p:nvSpPr>
        <p:spPr>
          <a:xfrm>
            <a:off x="10738499" y="2697913"/>
            <a:ext cx="562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drive</a:t>
            </a: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6DD0AC2-4C94-0849-B923-FA481BB39AE3}"/>
              </a:ext>
            </a:extLst>
          </p:cNvPr>
          <p:cNvGrpSpPr/>
          <p:nvPr/>
        </p:nvGrpSpPr>
        <p:grpSpPr>
          <a:xfrm>
            <a:off x="10247925" y="2694515"/>
            <a:ext cx="617874" cy="910834"/>
            <a:chOff x="10247925" y="2694515"/>
            <a:chExt cx="617874" cy="910834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28B5C072-45D4-B244-905D-1C9B56F4A7BE}"/>
                </a:ext>
              </a:extLst>
            </p:cNvPr>
            <p:cNvSpPr/>
            <p:nvPr/>
          </p:nvSpPr>
          <p:spPr>
            <a:xfrm>
              <a:off x="10588505" y="2970591"/>
              <a:ext cx="243097" cy="181416"/>
            </a:xfrm>
            <a:prstGeom prst="ellipse">
              <a:avLst/>
            </a:prstGeom>
            <a:gradFill>
              <a:gsLst>
                <a:gs pos="0">
                  <a:schemeClr val="accent2">
                    <a:lumMod val="75000"/>
                    <a:alpha val="67000"/>
                  </a:schemeClr>
                </a:gs>
                <a:gs pos="61000">
                  <a:schemeClr val="accent2">
                    <a:lumMod val="40000"/>
                    <a:lumOff val="60000"/>
                    <a:alpha val="67157"/>
                  </a:schemeClr>
                </a:gs>
                <a:gs pos="100000">
                  <a:schemeClr val="accent1">
                    <a:lumMod val="20000"/>
                    <a:lumOff val="80000"/>
                    <a:alpha val="8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solidFill>
                <a:srgbClr val="101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700A758A-086D-F444-886E-8281E2E5E234}"/>
                </a:ext>
              </a:extLst>
            </p:cNvPr>
            <p:cNvCxnSpPr>
              <a:cxnSpLocks/>
            </p:cNvCxnSpPr>
            <p:nvPr/>
          </p:nvCxnSpPr>
          <p:spPr>
            <a:xfrm>
              <a:off x="10710053" y="3162201"/>
              <a:ext cx="28446" cy="443148"/>
            </a:xfrm>
            <a:prstGeom prst="straightConnector1">
              <a:avLst/>
            </a:prstGeom>
            <a:ln w="19050">
              <a:solidFill>
                <a:srgbClr val="101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D0DEB6EF-E130-B647-A196-26BC5A5D3ED5}"/>
                </a:ext>
              </a:extLst>
            </p:cNvPr>
            <p:cNvSpPr txBox="1"/>
            <p:nvPr/>
          </p:nvSpPr>
          <p:spPr>
            <a:xfrm>
              <a:off x="10247925" y="2694515"/>
              <a:ext cx="4507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101FFF"/>
                  </a:solidFill>
                </a:rPr>
                <a:t>aux</a:t>
              </a:r>
            </a:p>
          </p:txBody>
        </p: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4B6A9BCB-89AB-724D-BBE5-998DE6B00F26}"/>
                </a:ext>
              </a:extLst>
            </p:cNvPr>
            <p:cNvCxnSpPr>
              <a:cxnSpLocks/>
            </p:cNvCxnSpPr>
            <p:nvPr/>
          </p:nvCxnSpPr>
          <p:spPr>
            <a:xfrm rot="21360000">
              <a:off x="10549665" y="2730557"/>
              <a:ext cx="316134" cy="20666"/>
            </a:xfrm>
            <a:prstGeom prst="straightConnector1">
              <a:avLst/>
            </a:prstGeom>
            <a:ln w="38100">
              <a:solidFill>
                <a:srgbClr val="1616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FF156F3F-D575-0E40-B066-16C30FED798A}"/>
              </a:ext>
            </a:extLst>
          </p:cNvPr>
          <p:cNvGrpSpPr/>
          <p:nvPr/>
        </p:nvGrpSpPr>
        <p:grpSpPr>
          <a:xfrm>
            <a:off x="9044541" y="3594546"/>
            <a:ext cx="3087222" cy="1792859"/>
            <a:chOff x="9044541" y="3594546"/>
            <a:chExt cx="3087222" cy="1792859"/>
          </a:xfrm>
        </p:grpSpPr>
        <p:pic>
          <p:nvPicPr>
            <p:cNvPr id="182" name="Picture 181" descr="Chart, line chart&#10;&#10;Description automatically generated">
              <a:extLst>
                <a:ext uri="{FF2B5EF4-FFF2-40B4-BE49-F238E27FC236}">
                  <a16:creationId xmlns:a16="http://schemas.microsoft.com/office/drawing/2014/main" id="{EE6351EE-8239-8A4E-BFBB-C8093FB2D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079" t="15989" r="17464" b="28941"/>
            <a:stretch/>
          </p:blipFill>
          <p:spPr>
            <a:xfrm>
              <a:off x="9345235" y="3670441"/>
              <a:ext cx="2786528" cy="1181138"/>
            </a:xfrm>
            <a:prstGeom prst="rect">
              <a:avLst/>
            </a:prstGeom>
          </p:spPr>
        </p:pic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EB398BDD-9C08-B14F-9C4C-5E3D6751B84B}"/>
                </a:ext>
              </a:extLst>
            </p:cNvPr>
            <p:cNvSpPr txBox="1"/>
            <p:nvPr/>
          </p:nvSpPr>
          <p:spPr>
            <a:xfrm>
              <a:off x="10878750" y="472955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8A6EC436-45D2-0440-BBDB-3DF8345CB916}"/>
                </a:ext>
              </a:extLst>
            </p:cNvPr>
            <p:cNvSpPr txBox="1"/>
            <p:nvPr/>
          </p:nvSpPr>
          <p:spPr>
            <a:xfrm>
              <a:off x="10529147" y="47295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25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702D2FE9-732B-1046-A767-57F21DC64A2B}"/>
                </a:ext>
              </a:extLst>
            </p:cNvPr>
            <p:cNvSpPr txBox="1"/>
            <p:nvPr/>
          </p:nvSpPr>
          <p:spPr>
            <a:xfrm>
              <a:off x="10147759" y="47295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50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56B6EE7B-C947-BA47-AE39-2A30F2368149}"/>
                </a:ext>
              </a:extLst>
            </p:cNvPr>
            <p:cNvSpPr txBox="1"/>
            <p:nvPr/>
          </p:nvSpPr>
          <p:spPr>
            <a:xfrm>
              <a:off x="9798156" y="47295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75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2684D142-B446-0E43-BA4F-11A11ECCEBD3}"/>
                </a:ext>
              </a:extLst>
            </p:cNvPr>
            <p:cNvSpPr txBox="1"/>
            <p:nvPr/>
          </p:nvSpPr>
          <p:spPr>
            <a:xfrm>
              <a:off x="9401311" y="472955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100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D244752D-CCA7-2649-A9A0-4B27103FAF5D}"/>
                </a:ext>
              </a:extLst>
            </p:cNvPr>
            <p:cNvSpPr txBox="1"/>
            <p:nvPr/>
          </p:nvSpPr>
          <p:spPr>
            <a:xfrm>
              <a:off x="9643048" y="5018073"/>
              <a:ext cx="2430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auxiliary pulse delay (fs)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7AB74338-4D27-4B4D-B274-D60D95B27E43}"/>
                </a:ext>
              </a:extLst>
            </p:cNvPr>
            <p:cNvSpPr txBox="1"/>
            <p:nvPr/>
          </p:nvSpPr>
          <p:spPr>
            <a:xfrm>
              <a:off x="9044541" y="3607360"/>
              <a:ext cx="176381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101FFF"/>
                  </a:solidFill>
                </a:rPr>
                <a:t>Multiple LWFA</a:t>
              </a:r>
            </a:p>
            <a:p>
              <a:pPr algn="ctr"/>
              <a:r>
                <a:rPr lang="en-US" sz="1400" b="1">
                  <a:solidFill>
                    <a:srgbClr val="101FFF"/>
                  </a:solidFill>
                </a:rPr>
                <a:t>properties optimized</a:t>
              </a:r>
            </a:p>
            <a:p>
              <a:pPr algn="ctr"/>
              <a:r>
                <a:rPr lang="en-US" sz="1400" b="1">
                  <a:solidFill>
                    <a:srgbClr val="101FFF"/>
                  </a:solidFill>
                </a:rPr>
                <a:t>at same ∆t</a:t>
              </a: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5EAAC395-33AD-FE4A-B89C-6A7CF37B68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87225" y="3670441"/>
              <a:ext cx="15127" cy="9041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264BAB8-1A34-1E48-97E0-FAB2F385EE8E}"/>
                </a:ext>
              </a:extLst>
            </p:cNvPr>
            <p:cNvSpPr txBox="1"/>
            <p:nvPr/>
          </p:nvSpPr>
          <p:spPr>
            <a:xfrm>
              <a:off x="11095026" y="3594546"/>
              <a:ext cx="1028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/>
                <a:t>% improve-</a:t>
              </a:r>
            </a:p>
            <a:p>
              <a:pPr algn="r"/>
              <a:r>
                <a:rPr lang="en-US" sz="1400" b="1"/>
                <a:t>ment</a:t>
              </a:r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EF25D61A-FBDB-5444-A01B-0C5905D903C8}"/>
              </a:ext>
            </a:extLst>
          </p:cNvPr>
          <p:cNvSpPr txBox="1"/>
          <p:nvPr/>
        </p:nvSpPr>
        <p:spPr>
          <a:xfrm>
            <a:off x="9440058" y="960963"/>
            <a:ext cx="15195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T. Wang, G. Shvets</a:t>
            </a:r>
          </a:p>
          <a:p>
            <a:pPr algn="ctr"/>
            <a:r>
              <a:rPr lang="en-US" sz="1600"/>
              <a:t>Cornell U.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298370BF-423B-5D41-910C-FEA6B6ECA1C3}"/>
              </a:ext>
            </a:extLst>
          </p:cNvPr>
          <p:cNvSpPr txBox="1"/>
          <p:nvPr/>
        </p:nvSpPr>
        <p:spPr>
          <a:xfrm>
            <a:off x="10513925" y="2379586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101FFF"/>
                </a:solidFill>
              </a:rPr>
              <a:t>∆t</a:t>
            </a:r>
          </a:p>
        </p:txBody>
      </p:sp>
    </p:spTree>
    <p:extLst>
      <p:ext uri="{BB962C8B-B14F-4D97-AF65-F5344CB8AC3E}">
        <p14:creationId xmlns:p14="http://schemas.microsoft.com/office/powerpoint/2010/main" val="3727221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4;p23">
            <a:extLst>
              <a:ext uri="{FF2B5EF4-FFF2-40B4-BE49-F238E27FC236}">
                <a16:creationId xmlns:a16="http://schemas.microsoft.com/office/drawing/2014/main" id="{DBE3ABD0-A5AF-5649-9E4B-FC0C3096F2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1158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r>
              <a:rPr lang="en-US" dirty="0"/>
              <a:t>Deployable Models for Fast Laser Focal Position Control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153F5-A16C-0D4F-A39A-3566147B1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510" y="762000"/>
            <a:ext cx="4601507" cy="3328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BB471A-3CE7-804D-8C9F-BDED89B1B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985" y="4296726"/>
            <a:ext cx="4902784" cy="17948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414622B-7B77-3241-A8A4-3D50A093CC3B}"/>
              </a:ext>
            </a:extLst>
          </p:cNvPr>
          <p:cNvGrpSpPr/>
          <p:nvPr/>
        </p:nvGrpSpPr>
        <p:grpSpPr>
          <a:xfrm>
            <a:off x="633625" y="2676631"/>
            <a:ext cx="6003492" cy="3617538"/>
            <a:chOff x="2020139" y="1310092"/>
            <a:chExt cx="6003492" cy="36175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473FEF-27EE-1A44-9E38-AFE653712BA5}"/>
                </a:ext>
              </a:extLst>
            </p:cNvPr>
            <p:cNvGrpSpPr/>
            <p:nvPr/>
          </p:nvGrpSpPr>
          <p:grpSpPr>
            <a:xfrm>
              <a:off x="2088995" y="1310092"/>
              <a:ext cx="5934636" cy="3617538"/>
              <a:chOff x="1018255" y="1323446"/>
              <a:chExt cx="10155491" cy="4985534"/>
            </a:xfrm>
          </p:grpSpPr>
          <p:pic>
            <p:nvPicPr>
              <p:cNvPr id="11" name="Google Shape;149;p7">
                <a:extLst>
                  <a:ext uri="{FF2B5EF4-FFF2-40B4-BE49-F238E27FC236}">
                    <a16:creationId xmlns:a16="http://schemas.microsoft.com/office/drawing/2014/main" id="{45B8977A-1A8C-0849-92A1-089D81978A1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171639" y="1447800"/>
                <a:ext cx="9848723" cy="47368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Google Shape;152;p7">
                <a:extLst>
                  <a:ext uri="{FF2B5EF4-FFF2-40B4-BE49-F238E27FC236}">
                    <a16:creationId xmlns:a16="http://schemas.microsoft.com/office/drawing/2014/main" id="{4A23AF1A-9248-F848-BC39-08806DA4ADD6}"/>
                  </a:ext>
                </a:extLst>
              </p:cNvPr>
              <p:cNvSpPr/>
              <p:nvPr/>
            </p:nvSpPr>
            <p:spPr>
              <a:xfrm>
                <a:off x="6176805" y="5676580"/>
                <a:ext cx="1198500" cy="6324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A64D79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A64D7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53;p7">
                <a:extLst>
                  <a:ext uri="{FF2B5EF4-FFF2-40B4-BE49-F238E27FC236}">
                    <a16:creationId xmlns:a16="http://schemas.microsoft.com/office/drawing/2014/main" id="{5C7713D9-51D5-9E42-9287-23374BE840CD}"/>
                  </a:ext>
                </a:extLst>
              </p:cNvPr>
              <p:cNvSpPr/>
              <p:nvPr/>
            </p:nvSpPr>
            <p:spPr>
              <a:xfrm>
                <a:off x="9239480" y="4711680"/>
                <a:ext cx="1198500" cy="6324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chemeClr val="accent6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55;p7">
                <a:extLst>
                  <a:ext uri="{FF2B5EF4-FFF2-40B4-BE49-F238E27FC236}">
                    <a16:creationId xmlns:a16="http://schemas.microsoft.com/office/drawing/2014/main" id="{9C3F09C4-FDFD-4D46-8E6C-1EF015584A40}"/>
                  </a:ext>
                </a:extLst>
              </p:cNvPr>
              <p:cNvSpPr/>
              <p:nvPr/>
            </p:nvSpPr>
            <p:spPr>
              <a:xfrm>
                <a:off x="1018255" y="2729786"/>
                <a:ext cx="1198500" cy="6324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1155CC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79E3D30-AF93-AD4F-BF54-118AECE8E683}"/>
                  </a:ext>
                </a:extLst>
              </p:cNvPr>
              <p:cNvSpPr/>
              <p:nvPr/>
            </p:nvSpPr>
            <p:spPr>
              <a:xfrm>
                <a:off x="2358189" y="1323446"/>
                <a:ext cx="8815557" cy="1382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EA44581-1E6F-7147-9FC4-A431569D3F20}"/>
                  </a:ext>
                </a:extLst>
              </p:cNvPr>
              <p:cNvSpPr/>
              <p:nvPr/>
            </p:nvSpPr>
            <p:spPr>
              <a:xfrm>
                <a:off x="1949115" y="1513919"/>
                <a:ext cx="8815557" cy="11238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Google Shape;157;p7">
              <a:extLst>
                <a:ext uri="{FF2B5EF4-FFF2-40B4-BE49-F238E27FC236}">
                  <a16:creationId xmlns:a16="http://schemas.microsoft.com/office/drawing/2014/main" id="{959C17E6-4195-1C41-B39C-2CB68C587CE0}"/>
                </a:ext>
              </a:extLst>
            </p:cNvPr>
            <p:cNvSpPr/>
            <p:nvPr/>
          </p:nvSpPr>
          <p:spPr>
            <a:xfrm flipH="1">
              <a:off x="2178629" y="3243308"/>
              <a:ext cx="2324360" cy="1594090"/>
            </a:xfrm>
            <a:prstGeom prst="leftUpArrow">
              <a:avLst>
                <a:gd name="adj1" fmla="val 14388"/>
                <a:gd name="adj2" fmla="val 20385"/>
                <a:gd name="adj3" fmla="val 17830"/>
              </a:avLst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8;p7">
              <a:extLst>
                <a:ext uri="{FF2B5EF4-FFF2-40B4-BE49-F238E27FC236}">
                  <a16:creationId xmlns:a16="http://schemas.microsoft.com/office/drawing/2014/main" id="{2AEFCE34-200D-E249-ADE2-5088F3E93866}"/>
                </a:ext>
              </a:extLst>
            </p:cNvPr>
            <p:cNvSpPr txBox="1"/>
            <p:nvPr/>
          </p:nvSpPr>
          <p:spPr>
            <a:xfrm>
              <a:off x="2020139" y="4341116"/>
              <a:ext cx="2783122" cy="338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000" b="0" i="1" u="none" strike="noStrike" cap="none" dirty="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Fast corrections from upstream sensor</a:t>
              </a:r>
              <a:endParaRPr sz="1000" b="0" i="1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7" name="Google Shape;285;p23">
            <a:extLst>
              <a:ext uri="{FF2B5EF4-FFF2-40B4-BE49-F238E27FC236}">
                <a16:creationId xmlns:a16="http://schemas.microsoft.com/office/drawing/2014/main" id="{1CCBBB1A-E20B-734A-A76D-5FFDE80CA918}"/>
              </a:ext>
            </a:extLst>
          </p:cNvPr>
          <p:cNvSpPr txBox="1"/>
          <p:nvPr/>
        </p:nvSpPr>
        <p:spPr>
          <a:xfrm>
            <a:off x="303818" y="736076"/>
            <a:ext cx="7163781" cy="269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594" marR="0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5BA8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rgbClr val="025BA8"/>
                </a:solidFill>
                <a:latin typeface="Gill Sans"/>
                <a:cs typeface="Gill Sans"/>
                <a:sym typeface="Gill Sans"/>
              </a:rPr>
              <a:t>Developed laser focal position corrector at high rep rate</a:t>
            </a:r>
            <a:endParaRPr lang="en-US" dirty="0"/>
          </a:p>
          <a:p>
            <a:pPr marL="742950" marR="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Gill Sans"/>
                <a:cs typeface="Gill Sans"/>
                <a:sym typeface="Gill Sans"/>
              </a:rPr>
              <a:t>Non-perturbative upstream wavefront sensor informs focal position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latin typeface="Gill Sans"/>
                <a:cs typeface="Gill Sans"/>
                <a:sym typeface="Gill Sans"/>
              </a:rPr>
              <a:t>Neural network improves diagnostic correlation</a:t>
            </a:r>
            <a:endParaRPr lang="en-US" sz="1800" dirty="0">
              <a:latin typeface="Gill Sans"/>
              <a:cs typeface="Gill Sans"/>
              <a:sym typeface="Gill Sans"/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latin typeface="Gill Sans"/>
                <a:ea typeface="Gill Sans"/>
                <a:cs typeface="Gill Sans"/>
                <a:sym typeface="Gill Sans"/>
              </a:rPr>
              <a:t>Linear stage adjusts position of transmissive lens</a:t>
            </a:r>
            <a:endParaRPr lang="en-US" sz="2200" b="0" i="0" dirty="0"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 b="0" i="0" dirty="0">
                <a:solidFill>
                  <a:srgbClr val="025BA8"/>
                </a:solidFill>
                <a:latin typeface="Gill Sans"/>
                <a:ea typeface="Gill Sans"/>
                <a:cs typeface="Gill Sans"/>
                <a:sym typeface="Gill Sans"/>
              </a:rPr>
              <a:t>Simulated correction projects </a:t>
            </a:r>
            <a:r>
              <a:rPr lang="en-US" sz="2200" dirty="0">
                <a:solidFill>
                  <a:srgbClr val="025BA8"/>
                </a:solidFill>
                <a:latin typeface="Gill Sans"/>
                <a:ea typeface="Gill Sans"/>
                <a:cs typeface="Gill Sans"/>
                <a:sym typeface="Gill Sans"/>
              </a:rPr>
              <a:t>10x improvement at 25 Hz</a:t>
            </a:r>
            <a:endParaRPr lang="en-US" sz="1800" b="0" i="0" u="none" strike="noStrike" cap="none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Both maximum deviation and variance show </a:t>
            </a:r>
            <a:r>
              <a:rPr lang="en-US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comparable improvement</a:t>
            </a:r>
            <a:endParaRPr lang="en-US" sz="2200" b="0" i="0" dirty="0">
              <a:solidFill>
                <a:srgbClr val="025BA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200" b="0" i="0" dirty="0">
                <a:solidFill>
                  <a:srgbClr val="025BA8"/>
                </a:solidFill>
                <a:latin typeface="Gill Sans"/>
                <a:ea typeface="Gill Sans"/>
                <a:cs typeface="Gill Sans"/>
                <a:sym typeface="Gill Sans"/>
              </a:rPr>
              <a:t>Deployment on FPGA with kHz processing speeds</a:t>
            </a:r>
            <a:endParaRPr lang="en-US" sz="1800" b="0" i="0" u="none" strike="noStrike" cap="none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Framework permits </a:t>
            </a:r>
            <a:r>
              <a:rPr lang="en-US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straightforward 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re-training and re-deployment</a:t>
            </a:r>
          </a:p>
        </p:txBody>
      </p:sp>
    </p:spTree>
    <p:extLst>
      <p:ext uri="{BB962C8B-B14F-4D97-AF65-F5344CB8AC3E}">
        <p14:creationId xmlns:p14="http://schemas.microsoft.com/office/powerpoint/2010/main" val="407296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00BCDB-AA49-F340-85B1-5F4F9586FA13}"/>
              </a:ext>
            </a:extLst>
          </p:cNvPr>
          <p:cNvSpPr txBox="1"/>
          <p:nvPr/>
        </p:nvSpPr>
        <p:spPr>
          <a:xfrm>
            <a:off x="5521569" y="2971800"/>
            <a:ext cx="1278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monitoring </a:t>
            </a:r>
          </a:p>
        </p:txBody>
      </p:sp>
      <p:pic>
        <p:nvPicPr>
          <p:cNvPr id="3" name="Picture 2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67466955-7DFE-A845-820B-E78CBCF20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4" y="366586"/>
            <a:ext cx="3719498" cy="2789880"/>
          </a:xfrm>
          <a:prstGeom prst="rect">
            <a:avLst/>
          </a:prstGeom>
        </p:spPr>
      </p:pic>
      <p:pic>
        <p:nvPicPr>
          <p:cNvPr id="5" name="Picture 4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80E1CEAD-7FF2-2E42-803C-9342D4E1F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2" y="4026137"/>
            <a:ext cx="3848640" cy="2466737"/>
          </a:xfrm>
          <a:prstGeom prst="rect">
            <a:avLst/>
          </a:prstGeom>
        </p:spPr>
      </p:pic>
      <p:pic>
        <p:nvPicPr>
          <p:cNvPr id="6" name="Picture 5" descr="A person standing in front of a projector screen&#10;&#10;Description automatically generated with medium confidence">
            <a:extLst>
              <a:ext uri="{FF2B5EF4-FFF2-40B4-BE49-F238E27FC236}">
                <a16:creationId xmlns:a16="http://schemas.microsoft.com/office/drawing/2014/main" id="{02BFFA04-7D10-2042-853F-03C1BDD3F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91" y="366586"/>
            <a:ext cx="3852129" cy="2552851"/>
          </a:xfrm>
          <a:prstGeom prst="rect">
            <a:avLst/>
          </a:prstGeom>
        </p:spPr>
      </p:pic>
      <p:pic>
        <p:nvPicPr>
          <p:cNvPr id="7" name="Picture 6" descr="A person standing in front of a projector screen&#10;&#10;Description automatically generated with medium confidence">
            <a:extLst>
              <a:ext uri="{FF2B5EF4-FFF2-40B4-BE49-F238E27FC236}">
                <a16:creationId xmlns:a16="http://schemas.microsoft.com/office/drawing/2014/main" id="{74A65E17-9748-9F4D-A2E7-E7CAA21A3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08" y="3953316"/>
            <a:ext cx="4113093" cy="2539558"/>
          </a:xfrm>
          <a:prstGeom prst="rect">
            <a:avLst/>
          </a:prstGeom>
        </p:spPr>
      </p:pic>
      <p:pic>
        <p:nvPicPr>
          <p:cNvPr id="8" name="Picture 7" descr="A person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EE68ACE3-1FDF-B14C-B7CF-D8A841251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23" y="0"/>
            <a:ext cx="3423846" cy="2372315"/>
          </a:xfrm>
          <a:prstGeom prst="rect">
            <a:avLst/>
          </a:prstGeom>
        </p:spPr>
      </p:pic>
      <p:pic>
        <p:nvPicPr>
          <p:cNvPr id="9" name="Picture 8" descr="A person standing in front of a screen with a presentation&#10;&#10;Description automatically generated with low confidence">
            <a:extLst>
              <a:ext uri="{FF2B5EF4-FFF2-40B4-BE49-F238E27FC236}">
                <a16:creationId xmlns:a16="http://schemas.microsoft.com/office/drawing/2014/main" id="{A0D4756B-0A49-0741-A12A-E7066CBC84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23" y="2388511"/>
            <a:ext cx="3034945" cy="2023568"/>
          </a:xfrm>
          <a:prstGeom prst="rect">
            <a:avLst/>
          </a:prstGeom>
        </p:spPr>
      </p:pic>
      <p:pic>
        <p:nvPicPr>
          <p:cNvPr id="10" name="Picture 9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378E85E8-294E-5640-92CC-A3A9CD486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23" y="4540983"/>
            <a:ext cx="2945837" cy="22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0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9124CB-3C32-5A4B-AF52-8C2FD49EF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7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593338-C3F1-5948-AD75-5383CBAF0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56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A996DA-D3BD-9749-A3EC-B95175B0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1" y="52816"/>
            <a:ext cx="10515600" cy="1004287"/>
          </a:xfrm>
        </p:spPr>
        <p:txBody>
          <a:bodyPr>
            <a:normAutofit fontScale="90000"/>
          </a:bodyPr>
          <a:lstStyle/>
          <a:p>
            <a:r>
              <a:rPr lang="en-US" dirty="0"/>
              <a:t>Plasma-photonic diagnostic of plasma-based accelerators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94A7BF-F40B-9746-A5BE-692CFED5E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10 Nov 2022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B90C45-0EE6-7B45-BCAE-84E4D666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AAC 2022 Hauppage, NY     A. Sutherland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F70E21-9E49-DB42-906F-DAAD7D3B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CAC52E5-DA86-4DC1-9E39-66892181523F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A person holding a knife&#10;&#10;Description automatically generated with low confidence">
            <a:extLst>
              <a:ext uri="{FF2B5EF4-FFF2-40B4-BE49-F238E27FC236}">
                <a16:creationId xmlns:a16="http://schemas.microsoft.com/office/drawing/2014/main" id="{CCE4CA6F-63E5-9346-9D71-392FFA23B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1" y="1157777"/>
            <a:ext cx="2918100" cy="2339667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2CEABB3-8B45-FE46-9FFC-74BFBBAC1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66" y="727514"/>
            <a:ext cx="2813255" cy="303560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B879E5-C3CE-744C-A11B-570775DF4FA4}"/>
              </a:ext>
            </a:extLst>
          </p:cNvPr>
          <p:cNvSpPr txBox="1">
            <a:spLocks/>
          </p:cNvSpPr>
          <p:nvPr/>
        </p:nvSpPr>
        <p:spPr>
          <a:xfrm>
            <a:off x="497640" y="3598118"/>
            <a:ext cx="2196261" cy="480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None/>
            </a:pPr>
            <a:r>
              <a:rPr lang="en-US" sz="1000" dirty="0">
                <a:solidFill>
                  <a:schemeClr val="accent2"/>
                </a:solidFill>
              </a:rPr>
              <a:t>“Diagnostics become consumables”</a:t>
            </a:r>
            <a:endParaRPr lang="en-GB" sz="1000" dirty="0">
              <a:solidFill>
                <a:schemeClr val="accent2"/>
              </a:solidFill>
            </a:endParaRPr>
          </a:p>
        </p:txBody>
      </p:sp>
      <p:pic>
        <p:nvPicPr>
          <p:cNvPr id="11" name="Content Placeholder 40">
            <a:extLst>
              <a:ext uri="{FF2B5EF4-FFF2-40B4-BE49-F238E27FC236}">
                <a16:creationId xmlns:a16="http://schemas.microsoft.com/office/drawing/2014/main" id="{FE46CA8D-94FC-1C4F-B1C6-89FEF6EFF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" y="4178911"/>
            <a:ext cx="3528662" cy="2339667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3136B30A-AC70-6C49-9D70-02249398D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63" y="4103072"/>
            <a:ext cx="4307325" cy="2639599"/>
          </a:xfr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6BBC69-7A1A-2C40-83C3-1FC52745C9A5}"/>
              </a:ext>
            </a:extLst>
          </p:cNvPr>
          <p:cNvGrpSpPr/>
          <p:nvPr/>
        </p:nvGrpSpPr>
        <p:grpSpPr>
          <a:xfrm>
            <a:off x="9499022" y="1236003"/>
            <a:ext cx="1600318" cy="1871216"/>
            <a:chOff x="3029931" y="87602"/>
            <a:chExt cx="6783184" cy="6690368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C4DB6180-43CA-8E42-A735-ED3E3155A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931" y="87602"/>
              <a:ext cx="6783184" cy="6690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A6B9AC6-45C2-8740-B7C8-F44A93730C9E}"/>
                </a:ext>
              </a:extLst>
            </p:cNvPr>
            <p:cNvCxnSpPr>
              <a:cxnSpLocks/>
            </p:cNvCxnSpPr>
            <p:nvPr/>
          </p:nvCxnSpPr>
          <p:spPr>
            <a:xfrm>
              <a:off x="4218559" y="5642636"/>
              <a:ext cx="1545366" cy="666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4A6D22-4344-764D-B28A-C5BD62557DD6}"/>
                </a:ext>
              </a:extLst>
            </p:cNvPr>
            <p:cNvSpPr/>
            <p:nvPr/>
          </p:nvSpPr>
          <p:spPr>
            <a:xfrm>
              <a:off x="3438569" y="5315033"/>
              <a:ext cx="817507" cy="9973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8E3A4DD0-0A46-FB48-BE07-CC41ADB17F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r="7751" b="-2456"/>
          <a:stretch/>
        </p:blipFill>
        <p:spPr>
          <a:xfrm>
            <a:off x="8052060" y="4115204"/>
            <a:ext cx="3975642" cy="2229015"/>
          </a:xfrm>
          <a:prstGeom prst="rect">
            <a:avLst/>
          </a:prstGeom>
        </p:spPr>
      </p:pic>
      <p:pic>
        <p:nvPicPr>
          <p:cNvPr id="18" name="Picture 1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6041F708-0008-1F4E-B2ED-09DD7E6F0C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" r="9015" b="6396"/>
          <a:stretch/>
        </p:blipFill>
        <p:spPr>
          <a:xfrm>
            <a:off x="7011526" y="786352"/>
            <a:ext cx="1600318" cy="222901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37651EF-6577-494D-B5D2-1B74AB955663}"/>
              </a:ext>
            </a:extLst>
          </p:cNvPr>
          <p:cNvSpPr txBox="1">
            <a:spLocks/>
          </p:cNvSpPr>
          <p:nvPr/>
        </p:nvSpPr>
        <p:spPr>
          <a:xfrm>
            <a:off x="3604563" y="3707537"/>
            <a:ext cx="2695521" cy="480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dirty="0">
                <a:solidFill>
                  <a:schemeClr val="accent2"/>
                </a:solidFill>
              </a:rPr>
              <a:t>Energy imparted into plasma manifests as additional afterglow light</a:t>
            </a:r>
            <a:endParaRPr lang="en-GB" sz="1000" dirty="0">
              <a:solidFill>
                <a:schemeClr val="accent2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ECDB40C-6C9C-6843-AD52-7410C127658E}"/>
              </a:ext>
            </a:extLst>
          </p:cNvPr>
          <p:cNvSpPr txBox="1">
            <a:spLocks/>
          </p:cNvSpPr>
          <p:nvPr/>
        </p:nvSpPr>
        <p:spPr>
          <a:xfrm>
            <a:off x="8052060" y="3410489"/>
            <a:ext cx="2695521" cy="480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dirty="0">
                <a:solidFill>
                  <a:schemeClr val="accent2"/>
                </a:solidFill>
              </a:rPr>
              <a:t>The key commission tool for experiments in the IP picnic basket area. Beamtime for experimentation expected in 2023</a:t>
            </a:r>
            <a:endParaRPr lang="en-GB" sz="1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07F3E0-F2FE-8E41-B7EC-60B48F9A664E}"/>
              </a:ext>
            </a:extLst>
          </p:cNvPr>
          <p:cNvGrpSpPr/>
          <p:nvPr/>
        </p:nvGrpSpPr>
        <p:grpSpPr>
          <a:xfrm>
            <a:off x="10956087" y="136451"/>
            <a:ext cx="1071624" cy="1037528"/>
            <a:chOff x="3303214" y="2758382"/>
            <a:chExt cx="1424847" cy="140978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014F86-9EC4-1A4C-9E06-D1B5F5871846}"/>
                </a:ext>
              </a:extLst>
            </p:cNvPr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4E5DE4-5D97-6C42-8821-79297DADC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034C8B-21C8-8B41-A14A-4A6C9D9BA338}"/>
              </a:ext>
            </a:extLst>
          </p:cNvPr>
          <p:cNvGrpSpPr/>
          <p:nvPr/>
        </p:nvGrpSpPr>
        <p:grpSpPr>
          <a:xfrm>
            <a:off x="224730" y="237771"/>
            <a:ext cx="1204245" cy="895284"/>
            <a:chOff x="7948203" y="34343"/>
            <a:chExt cx="1204245" cy="895284"/>
          </a:xfrm>
        </p:grpSpPr>
        <p:pic>
          <p:nvPicPr>
            <p:cNvPr id="8" name="Picture 7" descr="HZDR_logo.png">
              <a:extLst>
                <a:ext uri="{FF2B5EF4-FFF2-40B4-BE49-F238E27FC236}">
                  <a16:creationId xmlns:a16="http://schemas.microsoft.com/office/drawing/2014/main" id="{7AB8300D-4225-BD4C-A964-E233BF650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203" y="658542"/>
              <a:ext cx="1204245" cy="271085"/>
            </a:xfrm>
            <a:prstGeom prst="rect">
              <a:avLst/>
            </a:prstGeom>
          </p:spPr>
        </p:pic>
        <p:pic>
          <p:nvPicPr>
            <p:cNvPr id="9" name="Picture 8" descr="HZDR_logo3.png">
              <a:extLst>
                <a:ext uri="{FF2B5EF4-FFF2-40B4-BE49-F238E27FC236}">
                  <a16:creationId xmlns:a16="http://schemas.microsoft.com/office/drawing/2014/main" id="{9D623A27-37FD-564D-9874-6D0053318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7455" y="34343"/>
              <a:ext cx="1138833" cy="531062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CEB4BD-421E-164E-9A42-70B90CFC7AD1}"/>
              </a:ext>
            </a:extLst>
          </p:cNvPr>
          <p:cNvCxnSpPr>
            <a:cxnSpLocks/>
          </p:cNvCxnSpPr>
          <p:nvPr/>
        </p:nvCxnSpPr>
        <p:spPr>
          <a:xfrm flipV="1">
            <a:off x="2100649" y="1075104"/>
            <a:ext cx="7521146" cy="1616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AEF2E77-7EA8-F245-BE84-1804AC7793F8}"/>
              </a:ext>
            </a:extLst>
          </p:cNvPr>
          <p:cNvSpPr txBox="1"/>
          <p:nvPr/>
        </p:nvSpPr>
        <p:spPr>
          <a:xfrm>
            <a:off x="2106277" y="88818"/>
            <a:ext cx="7979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Coherent 3D microstructure of </a:t>
            </a:r>
          </a:p>
          <a:p>
            <a:pPr algn="ctr"/>
            <a:r>
              <a:rPr lang="en-US" sz="2800" b="1" dirty="0"/>
              <a:t>laser-wakefield-accelerated electron bunches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426B11-A612-D24B-B6ED-2F9428047837}"/>
              </a:ext>
            </a:extLst>
          </p:cNvPr>
          <p:cNvSpPr txBox="1"/>
          <p:nvPr/>
        </p:nvSpPr>
        <p:spPr>
          <a:xfrm>
            <a:off x="3188278" y="1058155"/>
            <a:ext cx="5345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M. </a:t>
            </a:r>
            <a:r>
              <a:rPr lang="en-US" sz="1600" u="sng" dirty="0"/>
              <a:t>LaBerge</a:t>
            </a:r>
            <a:r>
              <a:rPr lang="en-US" sz="1600" dirty="0"/>
              <a:t>, A. Hannasch, B. Bowers, R. Zgadzaj, M. C. Downer</a:t>
            </a:r>
          </a:p>
          <a:p>
            <a:pPr algn="ctr"/>
            <a:r>
              <a:rPr lang="en-US" sz="1600" dirty="0"/>
              <a:t>University of Texas at Austin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28F333-645A-9A43-8B6D-083A12BCC29D}"/>
              </a:ext>
            </a:extLst>
          </p:cNvPr>
          <p:cNvSpPr txBox="1"/>
          <p:nvPr/>
        </p:nvSpPr>
        <p:spPr>
          <a:xfrm>
            <a:off x="4017652" y="1930735"/>
            <a:ext cx="3367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A. Lumpkin</a:t>
            </a:r>
          </a:p>
          <a:p>
            <a:pPr algn="ctr"/>
            <a:r>
              <a:rPr lang="en-US" sz="1600" dirty="0"/>
              <a:t>Fermi National Accelerator Laboratory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C751E-9C9A-144A-BE09-5CA18D89AB17}"/>
              </a:ext>
            </a:extLst>
          </p:cNvPr>
          <p:cNvSpPr txBox="1"/>
          <p:nvPr/>
        </p:nvSpPr>
        <p:spPr>
          <a:xfrm>
            <a:off x="1291444" y="1501564"/>
            <a:ext cx="9139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O. Zarini, A. Debus, J. P. Couperus </a:t>
            </a:r>
            <a:r>
              <a:rPr lang="en-US" sz="1600" dirty="0" err="1"/>
              <a:t>Cabadağ</a:t>
            </a:r>
            <a:r>
              <a:rPr lang="en-US" sz="1600" dirty="0"/>
              <a:t>,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Y. Y. Chang, S.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ea typeface="Times New Roman" panose="02020603050405020304" pitchFamily="18" charset="0"/>
              </a:rPr>
              <a:t>Schöbel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, P. </a:t>
            </a:r>
            <a:r>
              <a:rPr lang="en-US" sz="1600" dirty="0" err="1">
                <a:effectLst/>
                <a:ea typeface="Times New Roman" panose="02020603050405020304" pitchFamily="18" charset="0"/>
              </a:rPr>
              <a:t>Ufer</a:t>
            </a:r>
            <a:r>
              <a:rPr lang="en-US" sz="1600" dirty="0"/>
              <a:t>, R. Pausch, U. Schramm, A. Irman </a:t>
            </a:r>
          </a:p>
          <a:p>
            <a:pPr algn="ctr"/>
            <a:r>
              <a:rPr lang="en-US" sz="1600" dirty="0"/>
              <a:t>Helmholtz-Zentrum Dresden Rossendorf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2802B7-D1A5-0840-AD87-6F0A24CF5C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920"/>
          <a:stretch/>
        </p:blipFill>
        <p:spPr>
          <a:xfrm>
            <a:off x="414492" y="2515510"/>
            <a:ext cx="4994419" cy="27847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D37A94-CAD6-8B4E-9164-75A8FCE61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0541" y="2454848"/>
            <a:ext cx="3255546" cy="2633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29054A-74B4-5F4E-8C85-C4B454FEF89B}"/>
              </a:ext>
            </a:extLst>
          </p:cNvPr>
          <p:cNvSpPr txBox="1"/>
          <p:nvPr/>
        </p:nvSpPr>
        <p:spPr>
          <a:xfrm>
            <a:off x="601342" y="5517719"/>
            <a:ext cx="10989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Using multispectral COTR imaging, we identify coherent structures in LWFA accelerated electron beams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In the right conditions, we can use these images to reconstruct the coherent portion of the beam</a:t>
            </a:r>
          </a:p>
        </p:txBody>
      </p:sp>
    </p:spTree>
    <p:extLst>
      <p:ext uri="{BB962C8B-B14F-4D97-AF65-F5344CB8AC3E}">
        <p14:creationId xmlns:p14="http://schemas.microsoft.com/office/powerpoint/2010/main" val="643371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42DC6-9585-D140-404A-090F1F22AB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93786"/>
            <a:ext cx="12192000" cy="899077"/>
          </a:xfrm>
        </p:spPr>
        <p:txBody>
          <a:bodyPr>
            <a:normAutofit fontScale="70000" lnSpcReduction="20000"/>
          </a:bodyPr>
          <a:lstStyle/>
          <a:p>
            <a:r>
              <a:rPr lang="en-US" sz="3733" b="0" dirty="0"/>
              <a:t>BELLA Center LPA diagnostic: triplet-focused chicane-decompressor scans on CTR screen</a:t>
            </a:r>
          </a:p>
          <a:p>
            <a:r>
              <a:rPr lang="en-US" sz="3733" b="0" dirty="0"/>
              <a:t>J. van Tilborg, S. Barber</a:t>
            </a:r>
            <a:r>
              <a:rPr lang="en-US" sz="3733" b="0" i="1" dirty="0"/>
              <a:t> et al </a:t>
            </a:r>
            <a:r>
              <a:rPr lang="en-US" sz="3733" b="0" dirty="0"/>
              <a:t>(LBNL)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CA39C70-06DF-C043-B6E6-26AB96055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46" y="2817060"/>
            <a:ext cx="8119627" cy="3295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DB5CA1-45A1-1D45-8968-72E6D5780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99" y="1188646"/>
            <a:ext cx="3448581" cy="254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E4C71A-1FBC-C241-8116-E3A1463C7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928" y="1188645"/>
            <a:ext cx="3335032" cy="2639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D67A7B-D93D-0A4D-9EF1-169B86594FDE}"/>
              </a:ext>
            </a:extLst>
          </p:cNvPr>
          <p:cNvSpPr txBox="1"/>
          <p:nvPr/>
        </p:nvSpPr>
        <p:spPr>
          <a:xfrm>
            <a:off x="4333940" y="880411"/>
            <a:ext cx="213212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2"/>
                </a:solidFill>
                <a:latin typeface="+mj-lt"/>
              </a:rPr>
              <a:t>Versus bunch length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CE6FE4-780C-8A4B-B96D-B7E22E08CFBA}"/>
              </a:ext>
            </a:extLst>
          </p:cNvPr>
          <p:cNvSpPr txBox="1"/>
          <p:nvPr/>
        </p:nvSpPr>
        <p:spPr>
          <a:xfrm>
            <a:off x="7214632" y="862716"/>
            <a:ext cx="293304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2"/>
                </a:solidFill>
                <a:latin typeface="+mj-lt"/>
              </a:rPr>
              <a:t>Versus source z-</a:t>
            </a:r>
            <a:r>
              <a:rPr lang="en-US" sz="1867" dirty="0">
                <a:solidFill>
                  <a:schemeClr val="tx2"/>
                </a:solidFill>
                <a:latin typeface="Symbol" pitchFamily="2" charset="2"/>
              </a:rPr>
              <a:t>g</a:t>
            </a:r>
            <a:r>
              <a:rPr lang="en-US" sz="1867" dirty="0">
                <a:solidFill>
                  <a:schemeClr val="tx2"/>
                </a:solidFill>
                <a:latin typeface="+mj-lt"/>
              </a:rPr>
              <a:t> correlation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CFCA076-C7B1-494D-8DAA-8EDEDD6CD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3730" y="3855878"/>
            <a:ext cx="3335033" cy="220019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8778878-65BC-D94A-A034-D0551D433EBD}"/>
              </a:ext>
            </a:extLst>
          </p:cNvPr>
          <p:cNvGrpSpPr/>
          <p:nvPr/>
        </p:nvGrpSpPr>
        <p:grpSpPr>
          <a:xfrm>
            <a:off x="10255624" y="3429000"/>
            <a:ext cx="1607449" cy="1263461"/>
            <a:chOff x="8111672" y="2484664"/>
            <a:chExt cx="2939143" cy="15621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B0C5417-DB2F-CC47-B5BC-0B6227F19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11672" y="2484664"/>
              <a:ext cx="2921000" cy="15621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2424438-1606-7449-BEB3-1C7AE82DA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658" t="26132" b="59234"/>
            <a:stretch/>
          </p:blipFill>
          <p:spPr>
            <a:xfrm>
              <a:off x="8539843" y="3184072"/>
              <a:ext cx="2492829" cy="2285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A2BFD92-C009-644E-BAB8-53410F0C7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596" t="41811" b="41464"/>
            <a:stretch/>
          </p:blipFill>
          <p:spPr>
            <a:xfrm>
              <a:off x="8556172" y="2841173"/>
              <a:ext cx="2494643" cy="261256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BBB5F82-C60D-4345-BC41-009232F7724E}"/>
              </a:ext>
            </a:extLst>
          </p:cNvPr>
          <p:cNvSpPr txBox="1"/>
          <p:nvPr/>
        </p:nvSpPr>
        <p:spPr>
          <a:xfrm>
            <a:off x="10285522" y="2830079"/>
            <a:ext cx="173852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tx2"/>
                </a:solidFill>
                <a:latin typeface="+mj-lt"/>
              </a:rPr>
              <a:t>Experimental demonstration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58F3299-F905-874C-BF07-C8166546D5D8}"/>
              </a:ext>
            </a:extLst>
          </p:cNvPr>
          <p:cNvSpPr txBox="1"/>
          <p:nvPr/>
        </p:nvSpPr>
        <p:spPr>
          <a:xfrm>
            <a:off x="1" y="1038781"/>
            <a:ext cx="3667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- Chicane-scanned CTR retrieves bunch length for energy-spread beams</a:t>
            </a:r>
          </a:p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- Could reveal source z-</a:t>
            </a:r>
            <a:r>
              <a:rPr lang="en-US" sz="1600" dirty="0">
                <a:solidFill>
                  <a:schemeClr val="tx2"/>
                </a:solidFill>
                <a:latin typeface="Symbol" pitchFamily="2" charset="2"/>
              </a:rPr>
              <a:t>g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correlations</a:t>
            </a:r>
          </a:p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- Demo experiment at BELLA Center’s 100TW HTU LPA beamline</a:t>
            </a:r>
          </a:p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- Future: LPA parameters scans to optimize longitudinal emittance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F8B509F-FDDC-B34A-9E5E-FC53D7BFEE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287" y="5388796"/>
            <a:ext cx="4755021" cy="723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32CF1-1F66-184B-83E4-4F2BDB324710}"/>
              </a:ext>
            </a:extLst>
          </p:cNvPr>
          <p:cNvSpPr txBox="1"/>
          <p:nvPr/>
        </p:nvSpPr>
        <p:spPr>
          <a:xfrm>
            <a:off x="3176788" y="5097577"/>
            <a:ext cx="190263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CTR energy ~ 1/</a:t>
            </a:r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s</a:t>
            </a:r>
            <a:r>
              <a:rPr lang="en-US" sz="1867" i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889583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0A81EC-53C6-F647-BC67-6AEE13E90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92551" cy="12192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pitchFamily="2" charset="0"/>
              </a:rPr>
              <a:t>Single-shot, transverse self-</a:t>
            </a:r>
            <a:r>
              <a:rPr lang="en-US" dirty="0" err="1">
                <a:latin typeface="Helvetica" pitchFamily="2" charset="0"/>
              </a:rPr>
              <a:t>wakefield</a:t>
            </a:r>
            <a:r>
              <a:rPr lang="en-US" dirty="0">
                <a:latin typeface="Helvetica" pitchFamily="2" charset="0"/>
              </a:rPr>
              <a:t> reconstruction from screen images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D689C3-41C6-D94F-AA07-CCC9130FC4A5}"/>
              </a:ext>
            </a:extLst>
          </p:cNvPr>
          <p:cNvGrpSpPr/>
          <p:nvPr/>
        </p:nvGrpSpPr>
        <p:grpSpPr>
          <a:xfrm>
            <a:off x="9152770" y="-63540"/>
            <a:ext cx="3039230" cy="6893168"/>
            <a:chOff x="8602599" y="-44595"/>
            <a:chExt cx="3039230" cy="68931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87300F-0EB8-EC44-96DF-956BECA9F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80" y="-9427"/>
              <a:ext cx="2999449" cy="685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C56592-5C9A-C147-AD63-6D03D74CF233}"/>
                </a:ext>
              </a:extLst>
            </p:cNvPr>
            <p:cNvSpPr txBox="1"/>
            <p:nvPr/>
          </p:nvSpPr>
          <p:spPr>
            <a:xfrm>
              <a:off x="8602599" y="-44595"/>
              <a:ext cx="18690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Without-structure screen image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20A69E-5EDD-3441-BD5B-4FBCA5818996}"/>
                </a:ext>
              </a:extLst>
            </p:cNvPr>
            <p:cNvSpPr txBox="1"/>
            <p:nvPr/>
          </p:nvSpPr>
          <p:spPr>
            <a:xfrm>
              <a:off x="8628976" y="1544185"/>
              <a:ext cx="14558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Reconstructed wakes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43D01B-C4E1-7F43-A19D-10CD923019D4}"/>
                </a:ext>
              </a:extLst>
            </p:cNvPr>
            <p:cNvSpPr txBox="1"/>
            <p:nvPr/>
          </p:nvSpPr>
          <p:spPr>
            <a:xfrm>
              <a:off x="8627533" y="2875086"/>
              <a:ext cx="14558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Reconstructed final beam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4EE3CB-2F8B-AF46-BA21-F6DC2FCC25CC}"/>
                </a:ext>
              </a:extLst>
            </p:cNvPr>
            <p:cNvSpPr txBox="1"/>
            <p:nvPr/>
          </p:nvSpPr>
          <p:spPr>
            <a:xfrm>
              <a:off x="8621447" y="4186849"/>
              <a:ext cx="14369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Ground truth wakes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8F57AA-EDBF-6A43-8287-BA2EF8A26E81}"/>
                </a:ext>
              </a:extLst>
            </p:cNvPr>
            <p:cNvSpPr txBox="1"/>
            <p:nvPr/>
          </p:nvSpPr>
          <p:spPr>
            <a:xfrm>
              <a:off x="8612656" y="5509615"/>
              <a:ext cx="14369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Ground truth final beam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0B1BD0-8762-CB4A-89BD-33170FD1B14C}"/>
              </a:ext>
            </a:extLst>
          </p:cNvPr>
          <p:cNvGrpSpPr/>
          <p:nvPr/>
        </p:nvGrpSpPr>
        <p:grpSpPr>
          <a:xfrm>
            <a:off x="942675" y="2992249"/>
            <a:ext cx="6829555" cy="3865751"/>
            <a:chOff x="1253764" y="2992249"/>
            <a:chExt cx="6829555" cy="38657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470743-2174-664E-BD00-B719DE35B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3764" y="3016375"/>
              <a:ext cx="6829555" cy="384162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AE27E8-EB22-BC4E-AA2A-8010E1578C45}"/>
                </a:ext>
              </a:extLst>
            </p:cNvPr>
            <p:cNvSpPr/>
            <p:nvPr/>
          </p:nvSpPr>
          <p:spPr>
            <a:xfrm>
              <a:off x="2655920" y="2992249"/>
              <a:ext cx="2594809" cy="637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90FDE09-3A3F-CE4C-8B7F-F2BD0C9AE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229471"/>
            <a:ext cx="7010399" cy="189807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Difficult but important to measure transverse self-wakes (streakers, BBU, etc.)</a:t>
            </a:r>
          </a:p>
          <a:p>
            <a:r>
              <a:rPr lang="en-US" dirty="0"/>
              <a:t>Introduce a method to reconstruct from a single screen image; no additional hardware</a:t>
            </a:r>
          </a:p>
          <a:p>
            <a:r>
              <a:rPr lang="en-US" dirty="0"/>
              <a:t>Benchmarked against simulation and applied to experimental data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431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31BAD0-E3B9-3C48-81A5-CD8548B82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4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DEB3709F-333E-6EF5-C32B-60DC525BA3F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65760" y="1486231"/>
          <a:ext cx="11460480" cy="4698775"/>
        </p:xfrm>
        <a:graphic>
          <a:graphicData uri="http://schemas.openxmlformats.org/drawingml/2006/table">
            <a:tbl>
              <a:tblPr/>
              <a:tblGrid>
                <a:gridCol w="9763759">
                  <a:extLst>
                    <a:ext uri="{9D8B030D-6E8A-4147-A177-3AD203B41FA5}">
                      <a16:colId xmlns:a16="http://schemas.microsoft.com/office/drawing/2014/main" val="2142534940"/>
                    </a:ext>
                  </a:extLst>
                </a:gridCol>
                <a:gridCol w="1696721">
                  <a:extLst>
                    <a:ext uri="{9D8B030D-6E8A-4147-A177-3AD203B41FA5}">
                      <a16:colId xmlns:a16="http://schemas.microsoft.com/office/drawing/2014/main" val="3749733782"/>
                    </a:ext>
                  </a:extLst>
                </a:gridCol>
              </a:tblGrid>
              <a:tr h="3370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Title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author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2726380"/>
                  </a:ext>
                </a:extLst>
              </a:tr>
              <a:tr h="3370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Low-emittance high-energy muon source based on plasma wakefield acceleration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Vladimir Shiltsev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192718"/>
                  </a:ext>
                </a:extLst>
              </a:tr>
              <a:tr h="3370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shaping using an ultra-high vacuum multileaf collimator and emittance exchange beamline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Nathan Majernik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9526091"/>
                  </a:ext>
                </a:extLst>
              </a:tr>
              <a:tr h="3370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Stabilization and manipulation of laser-driven plasma acceleration with a weak auxiliary laser pulse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Michael Downer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310661"/>
                  </a:ext>
                </a:extLst>
              </a:tr>
              <a:tr h="3370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Online Correction Of Laser Focal Position Via Deployable Machine Learning Models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Nathan Cook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905361"/>
                  </a:ext>
                </a:extLst>
              </a:tr>
              <a:tr h="3370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Compact Source of Positron Beams with Small Thermal Emittance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Rafi Hessami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8709"/>
                  </a:ext>
                </a:extLst>
              </a:tr>
              <a:tr h="29189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Sub-fs beam generation at the UCLA Pegasus Laboratory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Pietro Musumeci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862986"/>
                  </a:ext>
                </a:extLst>
              </a:tr>
              <a:tr h="31678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Non-Invasive, Single-Shot Emittance Diagnostic, Using Edge-Radiation and a CNN Based Inference Model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Robbie Watt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875395"/>
                  </a:ext>
                </a:extLst>
              </a:tr>
              <a:tr h="3370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Experimental results for machine learning based diagnostics and optimization at FACET-II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Claudio Emma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575499"/>
                  </a:ext>
                </a:extLst>
              </a:tr>
              <a:tr h="3370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Simulating electron beams in RF cavities with beam loading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 Bruhwiler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841546"/>
                  </a:ext>
                </a:extLst>
              </a:tr>
              <a:tr h="3370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Coherent 3D microstructure of laser-wakefield-accelerated electron bunches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Maxwell LaBerge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143474"/>
                  </a:ext>
                </a:extLst>
              </a:tr>
              <a:tr h="34803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Electron source bunch length characterization based on chicane-decompressed coherent transition radiation emission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Jeroen Van Tilborg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91411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Plasma-photonic diagnostic of plasma-based accelerators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Andrew Sutherland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301306"/>
                  </a:ext>
                </a:extLst>
              </a:tr>
              <a:tr h="3370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Single-shot, transverse self-wakefield reconstruction from screen images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Nathan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Majernik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165" marR="10165" marT="101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62793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AC574FF-9C5B-3A3C-FBC3-AC80FC11267A}"/>
              </a:ext>
            </a:extLst>
          </p:cNvPr>
          <p:cNvSpPr txBox="1"/>
          <p:nvPr/>
        </p:nvSpPr>
        <p:spPr>
          <a:xfrm>
            <a:off x="1656081" y="833120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Contributed talks</a:t>
            </a:r>
          </a:p>
        </p:txBody>
      </p:sp>
    </p:spTree>
    <p:extLst>
      <p:ext uri="{BB962C8B-B14F-4D97-AF65-F5344CB8AC3E}">
        <p14:creationId xmlns:p14="http://schemas.microsoft.com/office/powerpoint/2010/main" val="199987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3">
            <a:extLst>
              <a:ext uri="{FF2B5EF4-FFF2-40B4-BE49-F238E27FC236}">
                <a16:creationId xmlns:a16="http://schemas.microsoft.com/office/drawing/2014/main" id="{02C62DB1-3A1A-73EE-70FA-CFFD55254B9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43467" y="842424"/>
          <a:ext cx="10905065" cy="51731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79019">
                  <a:extLst>
                    <a:ext uri="{9D8B030D-6E8A-4147-A177-3AD203B41FA5}">
                      <a16:colId xmlns:a16="http://schemas.microsoft.com/office/drawing/2014/main" val="2291404839"/>
                    </a:ext>
                  </a:extLst>
                </a:gridCol>
                <a:gridCol w="2426046">
                  <a:extLst>
                    <a:ext uri="{9D8B030D-6E8A-4147-A177-3AD203B41FA5}">
                      <a16:colId xmlns:a16="http://schemas.microsoft.com/office/drawing/2014/main" val="1034317885"/>
                    </a:ext>
                  </a:extLst>
                </a:gridCol>
              </a:tblGrid>
              <a:tr h="42223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Initial Results from a Laser-Heated Thermionic Cathode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Heather Andrews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extLst>
                  <a:ext uri="{0D108BD9-81ED-4DB2-BD59-A6C34878D82A}">
                    <a16:rowId xmlns:a16="http://schemas.microsoft.com/office/drawing/2014/main" val="1678160229"/>
                  </a:ext>
                </a:extLst>
              </a:tr>
              <a:tr h="791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High-bandwidth image-based predictive laser stabilization via optimized Fourier filters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Joseph Natal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extLst>
                  <a:ext uri="{0D108BD9-81ED-4DB2-BD59-A6C34878D82A}">
                    <a16:rowId xmlns:a16="http://schemas.microsoft.com/office/drawing/2014/main" val="411409380"/>
                  </a:ext>
                </a:extLst>
              </a:tr>
              <a:tr h="791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 Compact Source of Positron Beams with Small Thermal Emittance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Rafi Hessami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extLst>
                  <a:ext uri="{0D108BD9-81ED-4DB2-BD59-A6C34878D82A}">
                    <a16:rowId xmlns:a16="http://schemas.microsoft.com/office/drawing/2014/main" val="3454767865"/>
                  </a:ext>
                </a:extLst>
              </a:tr>
              <a:tr h="791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Measurement of coherent substructures within laser-wakefield-accelerated electron beams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Maxwell LaBerge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extLst>
                  <a:ext uri="{0D108BD9-81ED-4DB2-BD59-A6C34878D82A}">
                    <a16:rowId xmlns:a16="http://schemas.microsoft.com/office/drawing/2014/main" val="494294842"/>
                  </a:ext>
                </a:extLst>
              </a:tr>
              <a:tr h="791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Compact high-resolution multi-GeV electron spectrometer for PW-laser-driven plasma accelerators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Xiantao Cheng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extLst>
                  <a:ext uri="{0D108BD9-81ED-4DB2-BD59-A6C34878D82A}">
                    <a16:rowId xmlns:a16="http://schemas.microsoft.com/office/drawing/2014/main" val="2853934062"/>
                  </a:ext>
                </a:extLst>
              </a:tr>
              <a:tr h="791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 Numerical Studies of Phase Diversity Electro-Optic Sampled Relativistic Electron Bunches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Spencer Kelham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extLst>
                  <a:ext uri="{0D108BD9-81ED-4DB2-BD59-A6C34878D82A}">
                    <a16:rowId xmlns:a16="http://schemas.microsoft.com/office/drawing/2014/main" val="3333635831"/>
                  </a:ext>
                </a:extLst>
              </a:tr>
              <a:tr h="791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Active non-perturbative Stabilization of the laser-plasma-accelerated electron beam source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Curtis Berger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089" marR="14089" marT="14089" marB="0" anchor="b"/>
                </a:tc>
                <a:extLst>
                  <a:ext uri="{0D108BD9-81ED-4DB2-BD59-A6C34878D82A}">
                    <a16:rowId xmlns:a16="http://schemas.microsoft.com/office/drawing/2014/main" val="9183212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B13ED0B-36A9-E11F-BF33-0E8DC3E862E6}"/>
              </a:ext>
            </a:extLst>
          </p:cNvPr>
          <p:cNvSpPr txBox="1"/>
          <p:nvPr/>
        </p:nvSpPr>
        <p:spPr>
          <a:xfrm>
            <a:off x="1717041" y="386080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914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00BCDB-AA49-F340-85B1-5F4F9586FA13}"/>
              </a:ext>
            </a:extLst>
          </p:cNvPr>
          <p:cNvSpPr txBox="1"/>
          <p:nvPr/>
        </p:nvSpPr>
        <p:spPr>
          <a:xfrm>
            <a:off x="5456942" y="360457"/>
            <a:ext cx="96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Sources 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D8342C8-F199-A545-BA0D-A3065D629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2" y="1001601"/>
            <a:ext cx="4173062" cy="2673638"/>
          </a:xfrm>
        </p:spPr>
      </p:pic>
      <p:pic>
        <p:nvPicPr>
          <p:cNvPr id="6" name="Picture 5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5C131E72-073E-8D4F-9364-D1323101C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88" y="3846102"/>
            <a:ext cx="3804849" cy="2853637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047F461-C017-A844-98E8-3217A1CF2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7" y="823923"/>
            <a:ext cx="3904060" cy="29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4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1752600" y="58595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>
                <a:latin typeface="Helvetica" panose="020B0604020202020204" pitchFamily="34" charset="0"/>
                <a:ea typeface="Geneva" pitchFamily="121" charset="-128"/>
              </a:rPr>
              <a:t>Plasma-WFA Muon Source (</a:t>
            </a:r>
            <a:r>
              <a:rPr lang="en-US" altLang="en-US" sz="3600" dirty="0" err="1">
                <a:latin typeface="Helvetica" panose="020B0604020202020204" pitchFamily="34" charset="0"/>
                <a:ea typeface="Geneva" pitchFamily="121" charset="-128"/>
              </a:rPr>
              <a:t>V.Shiltsev</a:t>
            </a:r>
            <a:r>
              <a:rPr lang="en-US" altLang="en-US" sz="3600" dirty="0">
                <a:latin typeface="Helvetica" panose="020B0604020202020204" pitchFamily="34" charset="0"/>
                <a:ea typeface="Geneva" pitchFamily="121" charset="-128"/>
              </a:rPr>
              <a:t>)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V.Shiltsev | Plasma WFA Muon Source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32AF42-3379-49DB-9D1E-5B34716A2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058" y="3309749"/>
            <a:ext cx="1162050" cy="409575"/>
          </a:xfrm>
          <a:prstGeom prst="rect">
            <a:avLst/>
          </a:prstGeom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55D654C-337E-4108-9E20-8EAA0DD17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060" y="785862"/>
            <a:ext cx="4662045" cy="213728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focusing </a:t>
            </a:r>
            <a:r>
              <a:rPr lang="en-US" dirty="0">
                <a:solidFill>
                  <a:srgbClr val="7030A0"/>
                </a:solidFill>
              </a:rPr>
              <a:t>and </a:t>
            </a:r>
            <a:r>
              <a:rPr lang="en-US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i="1" baseline="-25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dirty="0">
                <a:solidFill>
                  <a:srgbClr val="7030A0"/>
                </a:solidFill>
              </a:rPr>
              <a:t> in plasma </a:t>
            </a:r>
            <a:r>
              <a:rPr lang="en-US" dirty="0" err="1">
                <a:solidFill>
                  <a:srgbClr val="7030A0"/>
                </a:solidFill>
              </a:rPr>
              <a:t>wakefields</a:t>
            </a:r>
            <a:r>
              <a:rPr lang="en-US" dirty="0">
                <a:solidFill>
                  <a:srgbClr val="7030A0"/>
                </a:solidFill>
              </a:rPr>
              <a:t> allow compact </a:t>
            </a:r>
            <a:r>
              <a:rPr lang="en-US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 cm) 10 GeV </a:t>
            </a:r>
            <a:r>
              <a:rPr lang="en-US" dirty="0">
                <a:solidFill>
                  <a:srgbClr val="7030A0"/>
                </a:solidFill>
              </a:rPr>
              <a:t>muon source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F2897E3B-DB3B-4DE2-A80F-CC516C0830DC}"/>
              </a:ext>
            </a:extLst>
          </p:cNvPr>
          <p:cNvSpPr txBox="1">
            <a:spLocks/>
          </p:cNvSpPr>
          <p:nvPr/>
        </p:nvSpPr>
        <p:spPr>
          <a:xfrm>
            <a:off x="1638891" y="2923151"/>
            <a:ext cx="4758545" cy="498792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 norm. emittance </a:t>
            </a:r>
            <a:r>
              <a:rPr lang="en-US" dirty="0"/>
              <a:t>of 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/>
              <a:t>‘s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E725A-0B42-496D-BF44-DC0C6D661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164" y="788433"/>
            <a:ext cx="3905250" cy="2657475"/>
          </a:xfrm>
          <a:prstGeom prst="rect">
            <a:avLst/>
          </a:prstGeom>
        </p:spPr>
      </p:pic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931393F9-E8BF-453A-90F7-0A5036BAC7F0}"/>
              </a:ext>
            </a:extLst>
          </p:cNvPr>
          <p:cNvSpPr txBox="1">
            <a:spLocks/>
          </p:cNvSpPr>
          <p:nvPr/>
        </p:nvSpPr>
        <p:spPr>
          <a:xfrm>
            <a:off x="1638890" y="3445908"/>
            <a:ext cx="8842690" cy="498792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captured in the bubble is about 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(25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at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</a:t>
            </a:r>
            <a:r>
              <a:rPr lang="en-US" dirty="0">
                <a:solidFill>
                  <a:srgbClr val="C00000"/>
                </a:solidFill>
              </a:rPr>
              <a:t>: a) acceleration </a:t>
            </a:r>
            <a:r>
              <a:rPr lang="en-US" b="1" dirty="0">
                <a:solidFill>
                  <a:srgbClr val="C00000"/>
                </a:solidFill>
              </a:rPr>
              <a:t>of </a:t>
            </a:r>
            <a:r>
              <a:rPr lang="el-GR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b) small muon cross-sections via photoproduction or proton-nucleon need </a:t>
            </a:r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solid targets </a:t>
            </a:r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wake; c)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wake loading by secondaries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e+, e-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l-G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π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Might work with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external injection of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~1mm</a:t>
            </a:r>
            <a:r>
              <a:rPr lang="en-US" baseline="30000" dirty="0">
                <a:solidFill>
                  <a:schemeClr val="tx1"/>
                </a:solidFill>
                <a:sym typeface="Wingdings" panose="05000000000000000000" pitchFamily="2" charset="2"/>
              </a:rPr>
              <a:t>3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muon bunches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897C35-4643-49A4-8371-3A6F97B4B06B}"/>
              </a:ext>
            </a:extLst>
          </p:cNvPr>
          <p:cNvSpPr txBox="1"/>
          <p:nvPr/>
        </p:nvSpPr>
        <p:spPr>
          <a:xfrm rot="16200000">
            <a:off x="7140234" y="3341891"/>
            <a:ext cx="6611035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ighlight>
                  <a:srgbClr val="FFFF00"/>
                </a:highlight>
              </a:rPr>
              <a:t>    </a:t>
            </a:r>
            <a:r>
              <a:rPr lang="en-US" sz="1600" dirty="0">
                <a:highlight>
                  <a:srgbClr val="FFFF00"/>
                </a:highlight>
                <a:hlinkClick r:id="rId4"/>
              </a:rPr>
              <a:t>https://iopscience.iop.org/article/10.1088/1748-0221/17/05/T05010/meta</a:t>
            </a:r>
            <a:r>
              <a:rPr lang="en-US" sz="1600" dirty="0">
                <a:highlight>
                  <a:srgbClr val="FFFF00"/>
                </a:highligh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98790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B95F18-0EB0-C44C-8E92-0C423D55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891"/>
            <a:ext cx="12192000" cy="107056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Summary: Ultrashort Beam generation at PEGASUS.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80E44F-02D4-104A-B340-C8EAEFC87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02" y="1527350"/>
            <a:ext cx="5693729" cy="5063232"/>
          </a:xfrm>
        </p:spPr>
        <p:txBody>
          <a:bodyPr>
            <a:normAutofit/>
          </a:bodyPr>
          <a:lstStyle/>
          <a:p>
            <a:r>
              <a:rPr lang="en-US" sz="2000" dirty="0"/>
              <a:t>Single shot UED temporal resolution determined by the bunch length at ballistic focus.</a:t>
            </a:r>
          </a:p>
          <a:p>
            <a:r>
              <a:rPr lang="en-US" sz="2000" dirty="0"/>
              <a:t>Competing non-linear effects limiting the shortest achievable bunch length.</a:t>
            </a:r>
          </a:p>
          <a:p>
            <a:r>
              <a:rPr lang="en-US" sz="2000" dirty="0"/>
              <a:t>Overcome non-linearities with laser shaping of electron beam and higher harmonic compensation.</a:t>
            </a:r>
          </a:p>
          <a:p>
            <a:r>
              <a:rPr lang="en-US" sz="2000" dirty="0"/>
              <a:t>Bunch lengths in </a:t>
            </a:r>
            <a:r>
              <a:rPr lang="en-US" sz="2000" dirty="0" err="1"/>
              <a:t>attosecond</a:t>
            </a:r>
            <a:r>
              <a:rPr lang="en-US" sz="2000" dirty="0"/>
              <a:t> to sub-fs regime (for 10-100 </a:t>
            </a:r>
            <a:r>
              <a:rPr lang="en-US" sz="2000" dirty="0" err="1"/>
              <a:t>fC</a:t>
            </a:r>
            <a:r>
              <a:rPr lang="en-US" sz="2000" dirty="0"/>
              <a:t> charge) achievable.</a:t>
            </a:r>
          </a:p>
          <a:p>
            <a:r>
              <a:rPr lang="en-US" sz="2000" dirty="0"/>
              <a:t>Implemented X-band and took measurements of LPS linearization—reduced energy spread.</a:t>
            </a:r>
          </a:p>
          <a:p>
            <a:r>
              <a:rPr lang="en-US" sz="2000" dirty="0"/>
              <a:t>Seeking novel bunch length diagnostic to measure sub-fs bunches. Developments underway.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B0167-084A-714C-A65A-21BC06854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776" y="1222353"/>
            <a:ext cx="2681405" cy="2153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43E6FD-0460-994A-8A74-AC7926BE0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597" y="3255149"/>
            <a:ext cx="5693121" cy="2194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F9156B-7FEF-AD4E-81E0-D150DBB0A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469" y="4722688"/>
            <a:ext cx="5776249" cy="14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62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3ACA-0A47-BBB2-9BA6-1D7061BB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4830"/>
            <a:ext cx="10515600" cy="1325563"/>
          </a:xfrm>
        </p:spPr>
        <p:txBody>
          <a:bodyPr/>
          <a:lstStyle/>
          <a:p>
            <a:r>
              <a:rPr lang="en-US" dirty="0"/>
              <a:t>GBAR’s Method of Making Positrons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D219E-451C-D51E-3EF8-2E4D975088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787400"/>
            <a:ext cx="7122789" cy="4165600"/>
          </a:xfrm>
        </p:spPr>
        <p:txBody>
          <a:bodyPr/>
          <a:lstStyle/>
          <a:p>
            <a:pPr marL="311142" lvl="1" indent="0">
              <a:buNone/>
            </a:pPr>
            <a:endParaRPr lang="en-US" sz="2667" dirty="0"/>
          </a:p>
          <a:p>
            <a:pPr lvl="1"/>
            <a:r>
              <a:rPr lang="en-US" sz="2667" dirty="0"/>
              <a:t>The GBAR experiment uses an MeV </a:t>
            </a:r>
            <a:r>
              <a:rPr lang="en-US" sz="2667" dirty="0" err="1"/>
              <a:t>linac</a:t>
            </a:r>
            <a:r>
              <a:rPr lang="en-US" sz="2667" dirty="0"/>
              <a:t> operating at pair production threshold.</a:t>
            </a:r>
          </a:p>
          <a:p>
            <a:pPr lvl="2"/>
            <a:r>
              <a:rPr lang="en-US" sz="2400" dirty="0">
                <a:solidFill>
                  <a:srgbClr val="C00000"/>
                </a:solidFill>
              </a:rPr>
              <a:t>About 10</a:t>
            </a:r>
            <a:r>
              <a:rPr lang="en-US" sz="2400" baseline="30000" dirty="0">
                <a:solidFill>
                  <a:srgbClr val="C00000"/>
                </a:solidFill>
              </a:rPr>
              <a:t>8</a:t>
            </a:r>
            <a:r>
              <a:rPr lang="en-US" sz="2400" dirty="0">
                <a:solidFill>
                  <a:srgbClr val="C00000"/>
                </a:solidFill>
              </a:rPr>
              <a:t> e</a:t>
            </a:r>
            <a:r>
              <a:rPr lang="en-US" sz="2400" baseline="30000" dirty="0">
                <a:solidFill>
                  <a:srgbClr val="C00000"/>
                </a:solidFill>
              </a:rPr>
              <a:t>+</a:t>
            </a:r>
            <a:r>
              <a:rPr lang="en-US" sz="2400" dirty="0">
                <a:solidFill>
                  <a:srgbClr val="C00000"/>
                </a:solidFill>
              </a:rPr>
              <a:t>/s</a:t>
            </a:r>
          </a:p>
          <a:p>
            <a:pPr marL="311142" lvl="1" indent="0">
              <a:buNone/>
            </a:pPr>
            <a:endParaRPr lang="en-US" sz="2667" dirty="0"/>
          </a:p>
          <a:p>
            <a:pPr lvl="1"/>
            <a:r>
              <a:rPr lang="en-US" sz="2667" dirty="0"/>
              <a:t>The ILC uses electron or photon beam on target.</a:t>
            </a:r>
          </a:p>
          <a:p>
            <a:pPr lvl="2"/>
            <a:r>
              <a:rPr lang="en-US" sz="2400" dirty="0">
                <a:solidFill>
                  <a:srgbClr val="C00000"/>
                </a:solidFill>
              </a:rPr>
              <a:t>About 10</a:t>
            </a:r>
            <a:r>
              <a:rPr lang="en-US" sz="2400" baseline="30000" dirty="0">
                <a:solidFill>
                  <a:srgbClr val="C00000"/>
                </a:solidFill>
              </a:rPr>
              <a:t>14</a:t>
            </a:r>
            <a:r>
              <a:rPr lang="en-US" sz="2400" dirty="0">
                <a:solidFill>
                  <a:srgbClr val="C00000"/>
                </a:solidFill>
              </a:rPr>
              <a:t> e</a:t>
            </a:r>
            <a:r>
              <a:rPr lang="en-US" sz="2400" baseline="30000" dirty="0">
                <a:solidFill>
                  <a:srgbClr val="C00000"/>
                </a:solidFill>
              </a:rPr>
              <a:t>+</a:t>
            </a:r>
            <a:r>
              <a:rPr lang="en-US" sz="2400" dirty="0">
                <a:solidFill>
                  <a:srgbClr val="C00000"/>
                </a:solidFill>
              </a:rPr>
              <a:t>/s</a:t>
            </a:r>
            <a:endParaRPr lang="en-US" sz="2667" dirty="0"/>
          </a:p>
          <a:p>
            <a:pPr marL="609585" lvl="2" indent="0">
              <a:buNone/>
            </a:pPr>
            <a:endParaRPr lang="en-US" sz="24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A2209A3E-61C3-80A6-C8F3-95628656E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400" y="3699014"/>
            <a:ext cx="2438400" cy="2654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15466-0F43-C350-085F-42CED575B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790" y="1413851"/>
            <a:ext cx="4958207" cy="1754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31453D-A524-0FB4-9D01-04064C5B5CC1}"/>
              </a:ext>
            </a:extLst>
          </p:cNvPr>
          <p:cNvSpPr txBox="1"/>
          <p:nvPr/>
        </p:nvSpPr>
        <p:spPr>
          <a:xfrm>
            <a:off x="8800686" y="3338336"/>
            <a:ext cx="180382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0CC00"/>
                </a:solidFill>
              </a:rPr>
              <a:t>Neon moderator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FAB10-2862-A06C-6798-68B909CC3D21}"/>
              </a:ext>
            </a:extLst>
          </p:cNvPr>
          <p:cNvSpPr txBox="1"/>
          <p:nvPr/>
        </p:nvSpPr>
        <p:spPr>
          <a:xfrm>
            <a:off x="406400" y="5156200"/>
            <a:ext cx="7772400" cy="1077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This is not a replacement for traditional positron beam production from targets.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D2BB93-3D3F-AC61-9D0D-F10868D5A5D3}"/>
              </a:ext>
            </a:extLst>
          </p:cNvPr>
          <p:cNvSpPr txBox="1"/>
          <p:nvPr/>
        </p:nvSpPr>
        <p:spPr>
          <a:xfrm>
            <a:off x="7498303" y="6242447"/>
            <a:ext cx="4708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The GBAR antimatter gravity experiment, </a:t>
            </a:r>
          </a:p>
          <a:p>
            <a:pPr algn="r"/>
            <a:r>
              <a:rPr lang="en-US" sz="1600" b="1" dirty="0">
                <a:latin typeface="+mj-lt"/>
              </a:rPr>
              <a:t>P. Perez et al., Hyperfine Interactions 233, 21-27 (2015)</a:t>
            </a:r>
            <a:endParaRPr lang="sk-SK" sz="1600" b="1" dirty="0">
              <a:latin typeface="+mj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DADFF0-5591-40F9-8979-30FBD0D78187}"/>
              </a:ext>
            </a:extLst>
          </p:cNvPr>
          <p:cNvCxnSpPr>
            <a:cxnSpLocks/>
          </p:cNvCxnSpPr>
          <p:nvPr/>
        </p:nvCxnSpPr>
        <p:spPr>
          <a:xfrm flipH="1" flipV="1">
            <a:off x="8636000" y="2290934"/>
            <a:ext cx="406400" cy="1081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46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00BCDB-AA49-F340-85B1-5F4F9586FA13}"/>
              </a:ext>
            </a:extLst>
          </p:cNvPr>
          <p:cNvSpPr txBox="1"/>
          <p:nvPr/>
        </p:nvSpPr>
        <p:spPr>
          <a:xfrm>
            <a:off x="5802922" y="3165230"/>
            <a:ext cx="90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4F8AF5-3897-C248-A9D4-0EB81CA84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9" y="305930"/>
            <a:ext cx="3812400" cy="2859300"/>
          </a:xfrm>
          <a:prstGeom prst="rect">
            <a:avLst/>
          </a:prstGeom>
        </p:spPr>
      </p:pic>
      <p:pic>
        <p:nvPicPr>
          <p:cNvPr id="5" name="Picture 4" descr="A person standing in front of a screen&#10;&#10;Description automatically generated with medium confidence">
            <a:extLst>
              <a:ext uri="{FF2B5EF4-FFF2-40B4-BE49-F238E27FC236}">
                <a16:creationId xmlns:a16="http://schemas.microsoft.com/office/drawing/2014/main" id="{A8BFD56B-949F-924D-890B-EB2136DEF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00" y="3556881"/>
            <a:ext cx="4280792" cy="3210594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B27A11A-AC73-1D4C-88D2-3ADBF33CA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597" y="1356459"/>
            <a:ext cx="4359588" cy="326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2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3BCB0-E484-8A49-BC63-46AA38E57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62" y="3491849"/>
            <a:ext cx="9308260" cy="3372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A3408-1D14-354E-887D-D1E57FC96B12}"/>
              </a:ext>
            </a:extLst>
          </p:cNvPr>
          <p:cNvSpPr txBox="1"/>
          <p:nvPr/>
        </p:nvSpPr>
        <p:spPr>
          <a:xfrm rot="16200000">
            <a:off x="-320559" y="4084375"/>
            <a:ext cx="112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Mask shadow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F32DD-6FFC-3A45-B1B8-A960E51D113F}"/>
              </a:ext>
            </a:extLst>
          </p:cNvPr>
          <p:cNvSpPr txBox="1"/>
          <p:nvPr/>
        </p:nvSpPr>
        <p:spPr>
          <a:xfrm rot="16200000">
            <a:off x="-544383" y="5867315"/>
            <a:ext cx="1569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Post-EEX current profile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53F27-2581-F042-8F9B-208CB4EA484F}"/>
              </a:ext>
            </a:extLst>
          </p:cNvPr>
          <p:cNvSpPr txBox="1"/>
          <p:nvPr/>
        </p:nvSpPr>
        <p:spPr>
          <a:xfrm>
            <a:off x="544127" y="3137083"/>
            <a:ext cx="150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Triangle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8015B2-A444-744E-A112-A74115E9FCBD}"/>
              </a:ext>
            </a:extLst>
          </p:cNvPr>
          <p:cNvSpPr txBox="1"/>
          <p:nvPr/>
        </p:nvSpPr>
        <p:spPr>
          <a:xfrm>
            <a:off x="2857752" y="3140102"/>
            <a:ext cx="150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Doorstep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57FD56-D1B8-2E46-91AE-B3B72F4FB75A}"/>
              </a:ext>
            </a:extLst>
          </p:cNvPr>
          <p:cNvSpPr txBox="1"/>
          <p:nvPr/>
        </p:nvSpPr>
        <p:spPr>
          <a:xfrm>
            <a:off x="5407928" y="3140102"/>
            <a:ext cx="150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Bowtie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C72342-EB76-6D46-82B4-62EA334D7028}"/>
              </a:ext>
            </a:extLst>
          </p:cNvPr>
          <p:cNvSpPr txBox="1"/>
          <p:nvPr/>
        </p:nvSpPr>
        <p:spPr>
          <a:xfrm>
            <a:off x="7513472" y="3127483"/>
            <a:ext cx="198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Resonant drivers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D3A64D-03FF-C048-A50E-7A88B9A81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4894"/>
            <a:ext cx="9316277" cy="1668209"/>
          </a:xfrm>
        </p:spPr>
        <p:txBody>
          <a:bodyPr numCol="2" anchor="ctr">
            <a:normAutofit fontScale="77500" lnSpcReduction="20000"/>
          </a:bodyPr>
          <a:lstStyle/>
          <a:p>
            <a:r>
              <a:rPr lang="en-US" dirty="0">
                <a:latin typeface="Helvetica" pitchFamily="2" charset="0"/>
              </a:rPr>
              <a:t>Replaced laser cut tungsten masks with UHV-compatible </a:t>
            </a:r>
            <a:r>
              <a:rPr lang="en-US" dirty="0" err="1">
                <a:latin typeface="Helvetica" pitchFamily="2" charset="0"/>
              </a:rPr>
              <a:t>multileaf</a:t>
            </a:r>
            <a:r>
              <a:rPr lang="en-US" dirty="0">
                <a:latin typeface="Helvetica" pitchFamily="2" charset="0"/>
              </a:rPr>
              <a:t> collimator in EEX beamline</a:t>
            </a:r>
          </a:p>
          <a:p>
            <a:r>
              <a:rPr lang="en-US" dirty="0">
                <a:latin typeface="Helvetica" pitchFamily="2" charset="0"/>
              </a:rPr>
              <a:t>Functionally identical to existing masks</a:t>
            </a:r>
          </a:p>
          <a:p>
            <a:r>
              <a:rPr lang="en-US" dirty="0">
                <a:latin typeface="Helvetica" pitchFamily="2" charset="0"/>
              </a:rPr>
              <a:t>Permits real-time, nearly arbitrary control over drive and witness bunch shaping</a:t>
            </a:r>
          </a:p>
          <a:p>
            <a:r>
              <a:rPr lang="en-US" dirty="0">
                <a:latin typeface="Helvetica" pitchFamily="2" charset="0"/>
              </a:rPr>
              <a:t>Demonstrated ability to create wide range of beams and also control fine detail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5B812D-B251-8343-A1FC-F2E8AE18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567950" cy="95009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Beam shaping using an ultra-high vacuum </a:t>
            </a:r>
            <a:r>
              <a:rPr lang="en-US" sz="3200" dirty="0" err="1">
                <a:latin typeface="Helvetica" pitchFamily="2" charset="0"/>
              </a:rPr>
              <a:t>multileaf</a:t>
            </a:r>
            <a:r>
              <a:rPr lang="en-US" sz="3200" dirty="0">
                <a:latin typeface="Helvetica" pitchFamily="2" charset="0"/>
              </a:rPr>
              <a:t> collimator and emittance exchange beamline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1CEA89-184B-524D-ABB9-FD97A4B18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921" y="-68094"/>
            <a:ext cx="2727183" cy="694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7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1231</Words>
  <Application>Microsoft Macintosh PowerPoint</Application>
  <PresentationFormat>Widescreen</PresentationFormat>
  <Paragraphs>206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ＭＳ Ｐゴシック</vt:lpstr>
      <vt:lpstr>ＭＳ Ｐゴシック</vt:lpstr>
      <vt:lpstr>Arial</vt:lpstr>
      <vt:lpstr>Calibri</vt:lpstr>
      <vt:lpstr>Calibri Light</vt:lpstr>
      <vt:lpstr>CMU Serif Roman</vt:lpstr>
      <vt:lpstr>Geneva</vt:lpstr>
      <vt:lpstr>Gill Sans</vt:lpstr>
      <vt:lpstr>Helvetica</vt:lpstr>
      <vt:lpstr>Symbol</vt:lpstr>
      <vt:lpstr>Times New Roman</vt:lpstr>
      <vt:lpstr>Wingdings</vt:lpstr>
      <vt:lpstr>Office Theme</vt:lpstr>
      <vt:lpstr>Working group 5 summary report Yine Sun and Sam Barber</vt:lpstr>
      <vt:lpstr>PowerPoint Presentation</vt:lpstr>
      <vt:lpstr>PowerPoint Presentation</vt:lpstr>
      <vt:lpstr>PowerPoint Presentation</vt:lpstr>
      <vt:lpstr>Plasma-WFA Muon Source (V.Shiltsev)</vt:lpstr>
      <vt:lpstr>Summary: Ultrashort Beam generation at PEGASUS.</vt:lpstr>
      <vt:lpstr>GBAR’s Method of Making Positrons</vt:lpstr>
      <vt:lpstr>PowerPoint Presentation</vt:lpstr>
      <vt:lpstr>Beam shaping using an ultra-high vacuum multileaf collimator and emittance exchange beamline</vt:lpstr>
      <vt:lpstr>PowerPoint Presentation</vt:lpstr>
      <vt:lpstr>Deployable Models for Fast Laser Focal Position Control</vt:lpstr>
      <vt:lpstr>PowerPoint Presentation</vt:lpstr>
      <vt:lpstr>PowerPoint Presentation</vt:lpstr>
      <vt:lpstr>PowerPoint Presentation</vt:lpstr>
      <vt:lpstr>Plasma-photonic diagnostic of plasma-based accelerators</vt:lpstr>
      <vt:lpstr>PowerPoint Presentation</vt:lpstr>
      <vt:lpstr>PowerPoint Presentation</vt:lpstr>
      <vt:lpstr>Single-shot, transverse self-wakefield reconstruction from screen images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Wg5 </dc:title>
  <dc:creator>Microsoft Office User</dc:creator>
  <cp:lastModifiedBy>Microsoft Office User</cp:lastModifiedBy>
  <cp:revision>6</cp:revision>
  <dcterms:created xsi:type="dcterms:W3CDTF">2022-11-10T15:44:39Z</dcterms:created>
  <dcterms:modified xsi:type="dcterms:W3CDTF">2022-11-11T18:23:37Z</dcterms:modified>
</cp:coreProperties>
</file>