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8" r:id="rId2"/>
    <p:sldId id="259" r:id="rId3"/>
    <p:sldId id="470" r:id="rId4"/>
    <p:sldId id="263" r:id="rId5"/>
    <p:sldId id="465" r:id="rId6"/>
    <p:sldId id="466" r:id="rId7"/>
    <p:sldId id="441" r:id="rId8"/>
    <p:sldId id="448" r:id="rId9"/>
    <p:sldId id="271" r:id="rId10"/>
    <p:sldId id="319" r:id="rId11"/>
    <p:sldId id="369" r:id="rId12"/>
    <p:sldId id="260" r:id="rId13"/>
    <p:sldId id="256" r:id="rId14"/>
    <p:sldId id="464" r:id="rId15"/>
    <p:sldId id="471" r:id="rId16"/>
    <p:sldId id="467" r:id="rId17"/>
    <p:sldId id="457" r:id="rId18"/>
    <p:sldId id="315" r:id="rId19"/>
    <p:sldId id="415" r:id="rId20"/>
    <p:sldId id="468" r:id="rId21"/>
    <p:sldId id="257" r:id="rId22"/>
    <p:sldId id="339" r:id="rId23"/>
    <p:sldId id="298" r:id="rId24"/>
    <p:sldId id="332" r:id="rId25"/>
    <p:sldId id="266" r:id="rId26"/>
    <p:sldId id="449" r:id="rId27"/>
    <p:sldId id="276" r:id="rId28"/>
    <p:sldId id="26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73F382-9B3B-8741-AFB9-DEC3C451E332}" type="datetimeFigureOut">
              <a:rPr lang="en-US" smtClean="0"/>
              <a:t>11/11/22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5AE7BA-DF8C-C844-88CC-712B94E79BAA}" type="slidenum">
              <a:rPr lang="en-US" smtClean="0"/>
              <a:t>‹#›</a:t>
            </a:fld>
            <a:endParaRPr lang="en-US"/>
          </a:p>
        </p:txBody>
      </p:sp>
    </p:spTree>
    <p:extLst>
      <p:ext uri="{BB962C8B-B14F-4D97-AF65-F5344CB8AC3E}">
        <p14:creationId xmlns:p14="http://schemas.microsoft.com/office/powerpoint/2010/main" val="313752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4f30775edf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4f30775edf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it clear that the tests are coming up (near term)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18</a:t>
            </a:fld>
            <a:endParaRPr lang="en-US"/>
          </a:p>
        </p:txBody>
      </p:sp>
    </p:spTree>
    <p:extLst>
      <p:ext uri="{BB962C8B-B14F-4D97-AF65-F5344CB8AC3E}">
        <p14:creationId xmlns:p14="http://schemas.microsoft.com/office/powerpoint/2010/main" val="3009824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5AE7BA-DF8C-C844-88CC-712B94E79BAA}" type="slidenum">
              <a:rPr lang="en-US" smtClean="0"/>
              <a:t>23</a:t>
            </a:fld>
            <a:endParaRPr lang="en-US"/>
          </a:p>
        </p:txBody>
      </p:sp>
    </p:spTree>
    <p:extLst>
      <p:ext uri="{BB962C8B-B14F-4D97-AF65-F5344CB8AC3E}">
        <p14:creationId xmlns:p14="http://schemas.microsoft.com/office/powerpoint/2010/main" val="1402212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0CC17-337B-7E9D-640A-7E438024A8FA}"/>
              </a:ext>
            </a:extLst>
          </p:cNvPr>
          <p:cNvSpPr>
            <a:spLocks noGrp="1"/>
          </p:cNvSpPr>
          <p:nvPr>
            <p:ph type="ctrTitle"/>
          </p:nvPr>
        </p:nvSpPr>
        <p:spPr>
          <a:xfrm>
            <a:off x="152400" y="3509963"/>
            <a:ext cx="11917680" cy="2387600"/>
          </a:xfrm>
        </p:spPr>
        <p:txBody>
          <a:bodyPr anchor="b">
            <a:normAutofit/>
          </a:bodyPr>
          <a:lstStyle>
            <a:lvl1pPr algn="ctr">
              <a:defRPr sz="8000"/>
            </a:lvl1pPr>
          </a:lstStyle>
          <a:p>
            <a:r>
              <a:rPr lang="en-US" dirty="0"/>
              <a:t>Click to edit Master title style</a:t>
            </a:r>
          </a:p>
        </p:txBody>
      </p:sp>
      <p:sp>
        <p:nvSpPr>
          <p:cNvPr id="4" name="Date Placeholder 3">
            <a:extLst>
              <a:ext uri="{FF2B5EF4-FFF2-40B4-BE49-F238E27FC236}">
                <a16:creationId xmlns:a16="http://schemas.microsoft.com/office/drawing/2014/main" id="{71000A9A-EAFB-4456-A82D-D86E890EA7D1}"/>
              </a:ext>
            </a:extLst>
          </p:cNvPr>
          <p:cNvSpPr>
            <a:spLocks noGrp="1"/>
          </p:cNvSpPr>
          <p:nvPr>
            <p:ph type="dt" sz="half" idx="10"/>
          </p:nvPr>
        </p:nvSpPr>
        <p:spPr/>
        <p:txBody>
          <a:bodyPr/>
          <a:lstStyle/>
          <a:p>
            <a:fld id="{63616B7B-6056-0A44-8639-ECE0B42B5CFE}" type="datetimeFigureOut">
              <a:rPr lang="en-US" smtClean="0"/>
              <a:t>11/11/22</a:t>
            </a:fld>
            <a:endParaRPr lang="en-US"/>
          </a:p>
        </p:txBody>
      </p:sp>
      <p:sp>
        <p:nvSpPr>
          <p:cNvPr id="5" name="Footer Placeholder 4">
            <a:extLst>
              <a:ext uri="{FF2B5EF4-FFF2-40B4-BE49-F238E27FC236}">
                <a16:creationId xmlns:a16="http://schemas.microsoft.com/office/drawing/2014/main" id="{7B1B70AA-DF1D-F38E-AC70-CA12F4B649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801D4-4FD5-B16C-23B0-A742B9398198}"/>
              </a:ext>
            </a:extLst>
          </p:cNvPr>
          <p:cNvSpPr>
            <a:spLocks noGrp="1"/>
          </p:cNvSpPr>
          <p:nvPr>
            <p:ph type="sldNum" sz="quarter" idx="12"/>
          </p:nvPr>
        </p:nvSpPr>
        <p:spPr/>
        <p:txBody>
          <a:bodyPr/>
          <a:lstStyle/>
          <a:p>
            <a:fld id="{2EA98B48-BE85-7844-93F3-94A8385F1997}" type="slidenum">
              <a:rPr lang="en-US" smtClean="0"/>
              <a:t>‹#›</a:t>
            </a:fld>
            <a:endParaRPr lang="en-US"/>
          </a:p>
        </p:txBody>
      </p:sp>
      <p:pic>
        <p:nvPicPr>
          <p:cNvPr id="7" name="Picture 6" descr="Text">
            <a:extLst>
              <a:ext uri="{FF2B5EF4-FFF2-40B4-BE49-F238E27FC236}">
                <a16:creationId xmlns:a16="http://schemas.microsoft.com/office/drawing/2014/main" id="{D81CC425-9A2B-36A1-12E6-95DDC63B58CC}"/>
              </a:ext>
            </a:extLst>
          </p:cNvPr>
          <p:cNvPicPr>
            <a:picLocks noChangeAspect="1"/>
          </p:cNvPicPr>
          <p:nvPr userDrawn="1"/>
        </p:nvPicPr>
        <p:blipFill>
          <a:blip r:embed="rId2"/>
          <a:stretch>
            <a:fillRect/>
          </a:stretch>
        </p:blipFill>
        <p:spPr>
          <a:xfrm>
            <a:off x="1701800" y="570865"/>
            <a:ext cx="8627172" cy="248031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754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C3FBB-BBF3-6413-923F-0E57413E34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174412-AAEA-B373-E23A-BD88819D79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33380F-A64C-1DFE-433D-B6FD4CCE064C}"/>
              </a:ext>
            </a:extLst>
          </p:cNvPr>
          <p:cNvSpPr>
            <a:spLocks noGrp="1"/>
          </p:cNvSpPr>
          <p:nvPr>
            <p:ph type="dt" sz="half" idx="10"/>
          </p:nvPr>
        </p:nvSpPr>
        <p:spPr/>
        <p:txBody>
          <a:bodyPr/>
          <a:lstStyle/>
          <a:p>
            <a:fld id="{63616B7B-6056-0A44-8639-ECE0B42B5CFE}" type="datetimeFigureOut">
              <a:rPr lang="en-US" smtClean="0"/>
              <a:t>11/11/22</a:t>
            </a:fld>
            <a:endParaRPr lang="en-US"/>
          </a:p>
        </p:txBody>
      </p:sp>
      <p:sp>
        <p:nvSpPr>
          <p:cNvPr id="5" name="Footer Placeholder 4">
            <a:extLst>
              <a:ext uri="{FF2B5EF4-FFF2-40B4-BE49-F238E27FC236}">
                <a16:creationId xmlns:a16="http://schemas.microsoft.com/office/drawing/2014/main" id="{DE7550E2-FEE5-3EC1-69EB-C1E856B677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F6A4C-2134-34A3-4952-3E5D73AACAA5}"/>
              </a:ext>
            </a:extLst>
          </p:cNvPr>
          <p:cNvSpPr>
            <a:spLocks noGrp="1"/>
          </p:cNvSpPr>
          <p:nvPr>
            <p:ph type="sldNum" sz="quarter" idx="12"/>
          </p:nvPr>
        </p:nvSpPr>
        <p:spPr/>
        <p:txBody>
          <a:bodyPr/>
          <a:lstStyle/>
          <a:p>
            <a:fld id="{2EA98B48-BE85-7844-93F3-94A8385F1997}" type="slidenum">
              <a:rPr lang="en-US" smtClean="0"/>
              <a:t>‹#›</a:t>
            </a:fld>
            <a:endParaRPr lang="en-US"/>
          </a:p>
        </p:txBody>
      </p:sp>
    </p:spTree>
    <p:extLst>
      <p:ext uri="{BB962C8B-B14F-4D97-AF65-F5344CB8AC3E}">
        <p14:creationId xmlns:p14="http://schemas.microsoft.com/office/powerpoint/2010/main" val="1556515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397B34-B5E8-D400-F9C6-7C3B410E86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DE5C49-8B45-09A7-D5BC-8586D35A0C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59559-54F5-0934-0193-90380FC2E191}"/>
              </a:ext>
            </a:extLst>
          </p:cNvPr>
          <p:cNvSpPr>
            <a:spLocks noGrp="1"/>
          </p:cNvSpPr>
          <p:nvPr>
            <p:ph type="dt" sz="half" idx="10"/>
          </p:nvPr>
        </p:nvSpPr>
        <p:spPr/>
        <p:txBody>
          <a:bodyPr/>
          <a:lstStyle/>
          <a:p>
            <a:fld id="{63616B7B-6056-0A44-8639-ECE0B42B5CFE}" type="datetimeFigureOut">
              <a:rPr lang="en-US" smtClean="0"/>
              <a:t>11/11/22</a:t>
            </a:fld>
            <a:endParaRPr lang="en-US"/>
          </a:p>
        </p:txBody>
      </p:sp>
      <p:sp>
        <p:nvSpPr>
          <p:cNvPr id="5" name="Footer Placeholder 4">
            <a:extLst>
              <a:ext uri="{FF2B5EF4-FFF2-40B4-BE49-F238E27FC236}">
                <a16:creationId xmlns:a16="http://schemas.microsoft.com/office/drawing/2014/main" id="{730AF4F7-4FA2-E41B-740F-9AA827245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EFF50-4681-F640-72A6-B9FAD408564D}"/>
              </a:ext>
            </a:extLst>
          </p:cNvPr>
          <p:cNvSpPr>
            <a:spLocks noGrp="1"/>
          </p:cNvSpPr>
          <p:nvPr>
            <p:ph type="sldNum" sz="quarter" idx="12"/>
          </p:nvPr>
        </p:nvSpPr>
        <p:spPr/>
        <p:txBody>
          <a:bodyPr/>
          <a:lstStyle/>
          <a:p>
            <a:fld id="{2EA98B48-BE85-7844-93F3-94A8385F1997}" type="slidenum">
              <a:rPr lang="en-US" smtClean="0"/>
              <a:t>‹#›</a:t>
            </a:fld>
            <a:endParaRPr lang="en-US"/>
          </a:p>
        </p:txBody>
      </p:sp>
    </p:spTree>
    <p:extLst>
      <p:ext uri="{BB962C8B-B14F-4D97-AF65-F5344CB8AC3E}">
        <p14:creationId xmlns:p14="http://schemas.microsoft.com/office/powerpoint/2010/main" val="2481476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Only_w logo wtrm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C5134-C487-554B-B7D4-EF8CEB3EDE04}"/>
              </a:ext>
            </a:extLst>
          </p:cNvPr>
          <p:cNvPicPr>
            <a:picLocks noChangeAspect="1"/>
          </p:cNvPicPr>
          <p:nvPr userDrawn="1"/>
        </p:nvPicPr>
        <p:blipFill rotWithShape="1">
          <a:blip r:embed="rId2"/>
          <a:srcRect t="8400" r="31052" b="20205"/>
          <a:stretch/>
        </p:blipFill>
        <p:spPr>
          <a:xfrm>
            <a:off x="203200" y="345776"/>
            <a:ext cx="11988800" cy="6512225"/>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792481" y="609600"/>
            <a:ext cx="10658740"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792481" y="1523999"/>
            <a:ext cx="10658740"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8" name="Slide Number Placeholder 3">
            <a:extLst>
              <a:ext uri="{FF2B5EF4-FFF2-40B4-BE49-F238E27FC236}">
                <a16:creationId xmlns:a16="http://schemas.microsoft.com/office/drawing/2014/main" id="{7D97BA8D-44CF-D848-8EB4-22EBD02354E0}"/>
              </a:ext>
            </a:extLst>
          </p:cNvPr>
          <p:cNvSpPr txBox="1">
            <a:spLocks/>
          </p:cNvSpPr>
          <p:nvPr userDrawn="1"/>
        </p:nvSpPr>
        <p:spPr>
          <a:xfrm>
            <a:off x="11521441" y="6501385"/>
            <a:ext cx="293980"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p>
        </p:txBody>
      </p:sp>
      <p:sp>
        <p:nvSpPr>
          <p:cNvPr id="7" name="Date Placeholder 3">
            <a:extLst>
              <a:ext uri="{FF2B5EF4-FFF2-40B4-BE49-F238E27FC236}">
                <a16:creationId xmlns:a16="http://schemas.microsoft.com/office/drawing/2014/main" id="{1FB31FFA-211E-F342-A1E8-153A4E41B042}"/>
              </a:ext>
            </a:extLst>
          </p:cNvPr>
          <p:cNvSpPr txBox="1">
            <a:spLocks/>
          </p:cNvSpPr>
          <p:nvPr userDrawn="1"/>
        </p:nvSpPr>
        <p:spPr>
          <a:xfrm>
            <a:off x="10765536" y="6501385"/>
            <a:ext cx="813219"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11/10/22</a:t>
            </a:r>
          </a:p>
          <a:p>
            <a:endParaRPr lang="en-US" sz="700" dirty="0"/>
          </a:p>
        </p:txBody>
      </p:sp>
    </p:spTree>
    <p:extLst>
      <p:ext uri="{BB962C8B-B14F-4D97-AF65-F5344CB8AC3E}">
        <p14:creationId xmlns:p14="http://schemas.microsoft.com/office/powerpoint/2010/main" val="3034713861"/>
      </p:ext>
    </p:extLst>
  </p:cSld>
  <p:clrMapOvr>
    <a:masterClrMapping/>
  </p:clrMapOvr>
  <p:extLst>
    <p:ext uri="{DCECCB84-F9BA-43D5-87BE-67443E8EF086}">
      <p15:sldGuideLst xmlns:p15="http://schemas.microsoft.com/office/powerpoint/2012/main">
        <p15:guide id="1" orient="horz" pos="408">
          <p15:clr>
            <a:srgbClr val="FBAE40"/>
          </p15:clr>
        </p15:guide>
        <p15:guide id="2" pos="20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C71AD-5890-3443-9C9D-5D2CE7A33A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5B11CE-6E5C-644A-9155-94F1D1ED45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2E1053-971C-6C4D-8196-77AAEAA5AE9D}"/>
              </a:ext>
            </a:extLst>
          </p:cNvPr>
          <p:cNvSpPr>
            <a:spLocks noGrp="1"/>
          </p:cNvSpPr>
          <p:nvPr>
            <p:ph type="dt" sz="half" idx="10"/>
          </p:nvPr>
        </p:nvSpPr>
        <p:spPr/>
        <p:txBody>
          <a:bodyPr/>
          <a:lstStyle/>
          <a:p>
            <a:fld id="{93F4AEAF-8DFB-0946-84CE-E7F2675BB3C8}" type="datetimeFigureOut">
              <a:rPr lang="en-US" smtClean="0"/>
              <a:t>11/11/22</a:t>
            </a:fld>
            <a:endParaRPr lang="en-US"/>
          </a:p>
        </p:txBody>
      </p:sp>
      <p:sp>
        <p:nvSpPr>
          <p:cNvPr id="5" name="Footer Placeholder 4">
            <a:extLst>
              <a:ext uri="{FF2B5EF4-FFF2-40B4-BE49-F238E27FC236}">
                <a16:creationId xmlns:a16="http://schemas.microsoft.com/office/drawing/2014/main" id="{0A707DF1-8D88-D243-80F9-7E94D6BC6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8AADD2-4F9A-8C40-836E-0D2BC42E808F}"/>
              </a:ext>
            </a:extLst>
          </p:cNvPr>
          <p:cNvSpPr>
            <a:spLocks noGrp="1"/>
          </p:cNvSpPr>
          <p:nvPr>
            <p:ph type="sldNum" sz="quarter" idx="12"/>
          </p:nvPr>
        </p:nvSpPr>
        <p:spPr/>
        <p:txBody>
          <a:bodyPr/>
          <a:lstStyle/>
          <a:p>
            <a:fld id="{F6E3A740-0EE3-1945-B47D-71353B0D0C0A}" type="slidenum">
              <a:rPr lang="en-US" smtClean="0"/>
              <a:t>‹#›</a:t>
            </a:fld>
            <a:endParaRPr lang="en-US"/>
          </a:p>
        </p:txBody>
      </p:sp>
    </p:spTree>
    <p:extLst>
      <p:ext uri="{BB962C8B-B14F-4D97-AF65-F5344CB8AC3E}">
        <p14:creationId xmlns:p14="http://schemas.microsoft.com/office/powerpoint/2010/main" val="2358808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p:txBody>
          <a:bodyPr/>
          <a:lstStyle/>
          <a:p>
            <a:pPr lvl="0"/>
            <a:r>
              <a:rPr lang="en-US" noProof="0"/>
              <a:t>Click to edit Master text styles</a:t>
            </a:r>
          </a:p>
        </p:txBody>
      </p:sp>
      <p:sp>
        <p:nvSpPr>
          <p:cNvPr id="5" name="Footer Placeholder 4"/>
          <p:cNvSpPr>
            <a:spLocks noGrp="1"/>
          </p:cNvSpPr>
          <p:nvPr>
            <p:ph type="ftr" sz="quarter" idx="11"/>
          </p:nvPr>
        </p:nvSpPr>
        <p:spPr>
          <a:xfrm>
            <a:off x="6096000" y="6626350"/>
            <a:ext cx="4743917" cy="131409"/>
          </a:xfrm>
        </p:spPr>
        <p:txBody>
          <a:bodyPr/>
          <a:lstStyle/>
          <a:p>
            <a:r>
              <a:rPr lang="en-US" noProof="0"/>
              <a:t>| ACHIP @ ARES | Willi Kuropka | AAC 2022 | November 2022</a:t>
            </a:r>
            <a:endParaRPr lang="en-US" noProof="0" dirty="0"/>
          </a:p>
        </p:txBody>
      </p:sp>
      <p:sp>
        <p:nvSpPr>
          <p:cNvPr id="8" name="Textplatzhalter 7"/>
          <p:cNvSpPr>
            <a:spLocks noGrp="1"/>
          </p:cNvSpPr>
          <p:nvPr>
            <p:ph type="body" sz="quarter" idx="13"/>
          </p:nvPr>
        </p:nvSpPr>
        <p:spPr>
          <a:xfrm>
            <a:off x="527050" y="817500"/>
            <a:ext cx="11152932"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942912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harts, Graphs, Tables">
  <p:cSld name="*Charts, Graphs, Tables">
    <p:spTree>
      <p:nvGrpSpPr>
        <p:cNvPr id="1" name="Shape 206"/>
        <p:cNvGrpSpPr/>
        <p:nvPr/>
      </p:nvGrpSpPr>
      <p:grpSpPr>
        <a:xfrm>
          <a:off x="0" y="0"/>
          <a:ext cx="0" cy="0"/>
          <a:chOff x="0" y="0"/>
          <a:chExt cx="0" cy="0"/>
        </a:xfrm>
      </p:grpSpPr>
      <p:sp>
        <p:nvSpPr>
          <p:cNvPr id="207" name="Google Shape;207;p32"/>
          <p:cNvSpPr txBox="1">
            <a:spLocks noGrp="1"/>
          </p:cNvSpPr>
          <p:nvPr>
            <p:ph type="title"/>
          </p:nvPr>
        </p:nvSpPr>
        <p:spPr>
          <a:xfrm>
            <a:off x="609601" y="0"/>
            <a:ext cx="11164000" cy="11520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rgbClr val="232425"/>
              </a:buClr>
              <a:buSzPts val="2800"/>
              <a:buFont typeface="Arial"/>
              <a:buNone/>
              <a:defRPr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08" name="Google Shape;208;p32"/>
          <p:cNvSpPr txBox="1">
            <a:spLocks noGrp="1"/>
          </p:cNvSpPr>
          <p:nvPr>
            <p:ph type="body" idx="1"/>
          </p:nvPr>
        </p:nvSpPr>
        <p:spPr>
          <a:xfrm>
            <a:off x="609601" y="1651684"/>
            <a:ext cx="11164000" cy="4268400"/>
          </a:xfrm>
          <a:prstGeom prst="rect">
            <a:avLst/>
          </a:prstGeom>
          <a:noFill/>
          <a:ln>
            <a:noFill/>
          </a:ln>
        </p:spPr>
        <p:txBody>
          <a:bodyPr spcFirstLastPara="1" wrap="square" lIns="0" tIns="0" rIns="0" bIns="45700" anchor="t" anchorCtr="0">
            <a:noAutofit/>
          </a:bodyPr>
          <a:lstStyle>
            <a:lvl1pPr marL="609585" lvl="0" indent="-457189" algn="l" rtl="0">
              <a:lnSpc>
                <a:spcPct val="100000"/>
              </a:lnSpc>
              <a:spcBef>
                <a:spcPts val="800"/>
              </a:spcBef>
              <a:spcAft>
                <a:spcPts val="0"/>
              </a:spcAft>
              <a:buClr>
                <a:srgbClr val="232425"/>
              </a:buClr>
              <a:buSzPts val="1800"/>
              <a:buChar char="▪"/>
              <a:defRPr/>
            </a:lvl1pPr>
            <a:lvl2pPr marL="1219170" lvl="1" indent="-457189" algn="l" rtl="0">
              <a:lnSpc>
                <a:spcPct val="100000"/>
              </a:lnSpc>
              <a:spcBef>
                <a:spcPts val="0"/>
              </a:spcBef>
              <a:spcAft>
                <a:spcPts val="0"/>
              </a:spcAft>
              <a:buClr>
                <a:srgbClr val="232425"/>
              </a:buClr>
              <a:buSzPts val="1800"/>
              <a:buChar char="–"/>
              <a:defRPr/>
            </a:lvl2pPr>
            <a:lvl3pPr marL="1828754" lvl="2" indent="-457189" algn="l" rtl="0">
              <a:lnSpc>
                <a:spcPct val="100000"/>
              </a:lnSpc>
              <a:spcBef>
                <a:spcPts val="0"/>
              </a:spcBef>
              <a:spcAft>
                <a:spcPts val="0"/>
              </a:spcAft>
              <a:buClr>
                <a:srgbClr val="232425"/>
              </a:buClr>
              <a:buSzPts val="1800"/>
              <a:buChar char="•"/>
              <a:defRPr/>
            </a:lvl3pPr>
            <a:lvl4pPr marL="2438339" lvl="3" indent="-457189" algn="l" rtl="0">
              <a:lnSpc>
                <a:spcPct val="100000"/>
              </a:lnSpc>
              <a:spcBef>
                <a:spcPts val="0"/>
              </a:spcBef>
              <a:spcAft>
                <a:spcPts val="0"/>
              </a:spcAft>
              <a:buClr>
                <a:srgbClr val="232425"/>
              </a:buClr>
              <a:buSzPts val="1800"/>
              <a:buChar char="–"/>
              <a:defRPr/>
            </a:lvl4pPr>
            <a:lvl5pPr marL="3047924" lvl="4" indent="-457189" algn="l" rtl="0">
              <a:lnSpc>
                <a:spcPct val="100000"/>
              </a:lnSpc>
              <a:spcBef>
                <a:spcPts val="0"/>
              </a:spcBef>
              <a:spcAft>
                <a:spcPts val="0"/>
              </a:spcAft>
              <a:buClr>
                <a:srgbClr val="232425"/>
              </a:buClr>
              <a:buSzPts val="1800"/>
              <a:buChar char="»"/>
              <a:defRPr/>
            </a:lvl5pPr>
            <a:lvl6pPr marL="3657509" lvl="5" indent="-457189" algn="l" rtl="0">
              <a:lnSpc>
                <a:spcPct val="100000"/>
              </a:lnSpc>
              <a:spcBef>
                <a:spcPts val="48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209" name="Google Shape;209;p32"/>
          <p:cNvSpPr txBox="1">
            <a:spLocks noGrp="1"/>
          </p:cNvSpPr>
          <p:nvPr>
            <p:ph type="sldNum" idx="12"/>
          </p:nvPr>
        </p:nvSpPr>
        <p:spPr>
          <a:xfrm>
            <a:off x="5791200" y="6473709"/>
            <a:ext cx="609600" cy="182800"/>
          </a:xfrm>
          <a:prstGeom prst="rect">
            <a:avLst/>
          </a:prstGeom>
          <a:noFill/>
          <a:ln>
            <a:noFill/>
          </a:ln>
        </p:spPr>
        <p:txBody>
          <a:bodyPr spcFirstLastPara="1" wrap="square" lIns="0" tIns="45700" rIns="0" bIns="0" anchor="b" anchorCtr="0">
            <a:no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rgbClr val="7F7F7F"/>
                </a:solidFill>
                <a:latin typeface="Arial"/>
                <a:ea typeface="Arial"/>
                <a:cs typeface="Arial"/>
                <a:sym typeface="Arial"/>
              </a:defRPr>
            </a:lvl9pPr>
          </a:lstStyle>
          <a:p>
            <a:fld id="{00000000-1234-1234-1234-123412341234}" type="slidenum">
              <a:rPr lang="en" smtClean="0"/>
              <a:pPr/>
              <a:t>‹#›</a:t>
            </a:fld>
            <a:endParaRPr lang="en"/>
          </a:p>
        </p:txBody>
      </p:sp>
      <p:sp>
        <p:nvSpPr>
          <p:cNvPr id="210" name="Google Shape;210;p32"/>
          <p:cNvSpPr txBox="1">
            <a:spLocks noGrp="1"/>
          </p:cNvSpPr>
          <p:nvPr>
            <p:ph type="body" idx="2"/>
          </p:nvPr>
        </p:nvSpPr>
        <p:spPr>
          <a:xfrm>
            <a:off x="591431" y="5943817"/>
            <a:ext cx="4948000" cy="320800"/>
          </a:xfrm>
          <a:prstGeom prst="rect">
            <a:avLst/>
          </a:prstGeom>
          <a:noFill/>
          <a:ln>
            <a:noFill/>
          </a:ln>
        </p:spPr>
        <p:txBody>
          <a:bodyPr spcFirstLastPara="1" wrap="square" lIns="0" tIns="0" rIns="0" bIns="0" anchor="t" anchorCtr="0">
            <a:noAutofit/>
          </a:bodyPr>
          <a:lstStyle>
            <a:lvl1pPr marL="609585" lvl="0" indent="-304792" algn="l" rtl="0">
              <a:lnSpc>
                <a:spcPct val="100000"/>
              </a:lnSpc>
              <a:spcBef>
                <a:spcPts val="800"/>
              </a:spcBef>
              <a:spcAft>
                <a:spcPts val="0"/>
              </a:spcAft>
              <a:buClr>
                <a:srgbClr val="232425"/>
              </a:buClr>
              <a:buSzPts val="1050"/>
              <a:buNone/>
              <a:defRPr sz="1400"/>
            </a:lvl1pPr>
            <a:lvl2pPr marL="1219170" lvl="1" indent="-457189" algn="l" rtl="0">
              <a:lnSpc>
                <a:spcPct val="100000"/>
              </a:lnSpc>
              <a:spcBef>
                <a:spcPts val="0"/>
              </a:spcBef>
              <a:spcAft>
                <a:spcPts val="0"/>
              </a:spcAft>
              <a:buClr>
                <a:srgbClr val="232425"/>
              </a:buClr>
              <a:buSzPts val="1800"/>
              <a:buChar char="–"/>
              <a:defRPr/>
            </a:lvl2pPr>
            <a:lvl3pPr marL="1828754" lvl="2" indent="-457189" algn="l" rtl="0">
              <a:lnSpc>
                <a:spcPct val="100000"/>
              </a:lnSpc>
              <a:spcBef>
                <a:spcPts val="0"/>
              </a:spcBef>
              <a:spcAft>
                <a:spcPts val="0"/>
              </a:spcAft>
              <a:buClr>
                <a:srgbClr val="232425"/>
              </a:buClr>
              <a:buSzPts val="1800"/>
              <a:buChar char="•"/>
              <a:defRPr/>
            </a:lvl3pPr>
            <a:lvl4pPr marL="2438339" lvl="3" indent="-457189" algn="l" rtl="0">
              <a:lnSpc>
                <a:spcPct val="100000"/>
              </a:lnSpc>
              <a:spcBef>
                <a:spcPts val="0"/>
              </a:spcBef>
              <a:spcAft>
                <a:spcPts val="0"/>
              </a:spcAft>
              <a:buClr>
                <a:srgbClr val="232425"/>
              </a:buClr>
              <a:buSzPts val="1800"/>
              <a:buChar char="–"/>
              <a:defRPr/>
            </a:lvl4pPr>
            <a:lvl5pPr marL="3047924" lvl="4" indent="-457189" algn="l" rtl="0">
              <a:lnSpc>
                <a:spcPct val="100000"/>
              </a:lnSpc>
              <a:spcBef>
                <a:spcPts val="0"/>
              </a:spcBef>
              <a:spcAft>
                <a:spcPts val="0"/>
              </a:spcAft>
              <a:buClr>
                <a:srgbClr val="232425"/>
              </a:buClr>
              <a:buSzPts val="1800"/>
              <a:buChar char="»"/>
              <a:defRPr/>
            </a:lvl5pPr>
            <a:lvl6pPr marL="3657509" lvl="5" indent="-457189" algn="l" rtl="0">
              <a:lnSpc>
                <a:spcPct val="100000"/>
              </a:lnSpc>
              <a:spcBef>
                <a:spcPts val="48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211" name="Google Shape;211;p32"/>
          <p:cNvSpPr txBox="1">
            <a:spLocks noGrp="1"/>
          </p:cNvSpPr>
          <p:nvPr>
            <p:ph type="body" idx="3"/>
          </p:nvPr>
        </p:nvSpPr>
        <p:spPr>
          <a:xfrm>
            <a:off x="609601" y="1151969"/>
            <a:ext cx="11164000" cy="499600"/>
          </a:xfrm>
          <a:prstGeom prst="rect">
            <a:avLst/>
          </a:prstGeom>
          <a:noFill/>
          <a:ln>
            <a:noFill/>
          </a:ln>
        </p:spPr>
        <p:txBody>
          <a:bodyPr spcFirstLastPara="1" wrap="square" lIns="0" tIns="0" rIns="0" bIns="0" anchor="t" anchorCtr="0">
            <a:noAutofit/>
          </a:bodyPr>
          <a:lstStyle>
            <a:lvl1pPr marL="609585" lvl="0" indent="-304792" algn="l" rtl="0">
              <a:lnSpc>
                <a:spcPct val="90000"/>
              </a:lnSpc>
              <a:spcBef>
                <a:spcPts val="0"/>
              </a:spcBef>
              <a:spcAft>
                <a:spcPts val="0"/>
              </a:spcAft>
              <a:buClr>
                <a:srgbClr val="0065A2"/>
              </a:buClr>
              <a:buSzPts val="2000"/>
              <a:buNone/>
              <a:defRPr sz="2667" b="1">
                <a:solidFill>
                  <a:srgbClr val="0065A2"/>
                </a:solidFill>
              </a:defRPr>
            </a:lvl1pPr>
            <a:lvl2pPr marL="1219170" lvl="1" indent="-457189" algn="l" rtl="0">
              <a:lnSpc>
                <a:spcPct val="100000"/>
              </a:lnSpc>
              <a:spcBef>
                <a:spcPts val="0"/>
              </a:spcBef>
              <a:spcAft>
                <a:spcPts val="0"/>
              </a:spcAft>
              <a:buClr>
                <a:srgbClr val="232425"/>
              </a:buClr>
              <a:buSzPts val="1800"/>
              <a:buChar char="–"/>
              <a:defRPr/>
            </a:lvl2pPr>
            <a:lvl3pPr marL="1828754" lvl="2" indent="-457189" algn="l" rtl="0">
              <a:lnSpc>
                <a:spcPct val="100000"/>
              </a:lnSpc>
              <a:spcBef>
                <a:spcPts val="0"/>
              </a:spcBef>
              <a:spcAft>
                <a:spcPts val="0"/>
              </a:spcAft>
              <a:buClr>
                <a:srgbClr val="232425"/>
              </a:buClr>
              <a:buSzPts val="1800"/>
              <a:buChar char="•"/>
              <a:defRPr/>
            </a:lvl3pPr>
            <a:lvl4pPr marL="2438339" lvl="3" indent="-457189" algn="l" rtl="0">
              <a:lnSpc>
                <a:spcPct val="100000"/>
              </a:lnSpc>
              <a:spcBef>
                <a:spcPts val="0"/>
              </a:spcBef>
              <a:spcAft>
                <a:spcPts val="0"/>
              </a:spcAft>
              <a:buClr>
                <a:srgbClr val="232425"/>
              </a:buClr>
              <a:buSzPts val="1800"/>
              <a:buChar char="–"/>
              <a:defRPr/>
            </a:lvl4pPr>
            <a:lvl5pPr marL="3047924" lvl="4" indent="-457189" algn="l" rtl="0">
              <a:lnSpc>
                <a:spcPct val="100000"/>
              </a:lnSpc>
              <a:spcBef>
                <a:spcPts val="0"/>
              </a:spcBef>
              <a:spcAft>
                <a:spcPts val="0"/>
              </a:spcAft>
              <a:buClr>
                <a:srgbClr val="232425"/>
              </a:buClr>
              <a:buSzPts val="1800"/>
              <a:buChar char="»"/>
              <a:defRPr/>
            </a:lvl5pPr>
            <a:lvl6pPr marL="3657509" lvl="5" indent="-457189" algn="l" rtl="0">
              <a:lnSpc>
                <a:spcPct val="100000"/>
              </a:lnSpc>
              <a:spcBef>
                <a:spcPts val="48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9584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59738" y="1333501"/>
            <a:ext cx="10122662" cy="4525963"/>
          </a:xfrm>
          <a:prstGeom prst="rect">
            <a:avLst/>
          </a:prstGeom>
        </p:spPr>
        <p:txBody>
          <a:bodyPr/>
          <a:lstStyle>
            <a:lvl1pPr>
              <a:defRPr sz="2000">
                <a:latin typeface="Calibri Light" panose="020F0302020204030204" pitchFamily="34" charset="0"/>
                <a:cs typeface="Calibri Light" panose="020F0302020204030204" pitchFamily="34" charset="0"/>
              </a:defRPr>
            </a:lvl1pPr>
            <a:lvl2pPr>
              <a:defRPr sz="2000">
                <a:latin typeface="Calibri Light" panose="020F0302020204030204" pitchFamily="34" charset="0"/>
                <a:cs typeface="Calibri Light" panose="020F0302020204030204" pitchFamily="34" charset="0"/>
              </a:defRPr>
            </a:lvl2pPr>
            <a:lvl3pPr>
              <a:defRPr sz="2000">
                <a:latin typeface="Calibri Light" panose="020F0302020204030204" pitchFamily="34" charset="0"/>
                <a:cs typeface="Calibri Light" panose="020F0302020204030204" pitchFamily="34" charset="0"/>
              </a:defRPr>
            </a:lvl3pPr>
            <a:lvl4pPr>
              <a:defRPr sz="2000">
                <a:latin typeface="Calibri Light" panose="020F0302020204030204" pitchFamily="34" charset="0"/>
                <a:cs typeface="Calibri Light" panose="020F0302020204030204" pitchFamily="34" charset="0"/>
              </a:defRPr>
            </a:lvl4pPr>
            <a:lvl5pPr>
              <a:defRPr sz="2000">
                <a:latin typeface="Calibri Light" panose="020F0302020204030204" pitchFamily="34" charset="0"/>
                <a:cs typeface="Calibri Light" panose="020F0302020204030204" pitchFamily="34"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17" name="Connecteur droit 36">
            <a:extLst>
              <a:ext uri="{FF2B5EF4-FFF2-40B4-BE49-F238E27FC236}">
                <a16:creationId xmlns:a16="http://schemas.microsoft.com/office/drawing/2014/main" id="{2A8C2B22-F58B-6F44-B10B-C5B55B662DF0}"/>
              </a:ext>
            </a:extLst>
          </p:cNvPr>
          <p:cNvCxnSpPr>
            <a:cxnSpLocks noChangeShapeType="1"/>
          </p:cNvCxnSpPr>
          <p:nvPr userDrawn="1"/>
        </p:nvCxnSpPr>
        <p:spPr bwMode="auto">
          <a:xfrm>
            <a:off x="993805" y="898525"/>
            <a:ext cx="222250" cy="211138"/>
          </a:xfrm>
          <a:prstGeom prst="line">
            <a:avLst/>
          </a:prstGeom>
          <a:noFill/>
          <a:ln w="6350">
            <a:solidFill>
              <a:srgbClr val="008000">
                <a:alpha val="10196"/>
              </a:srgbClr>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Text Placeholder 17"/>
          <p:cNvSpPr>
            <a:spLocks noGrp="1"/>
          </p:cNvSpPr>
          <p:nvPr>
            <p:ph type="body" sz="quarter" idx="13" hasCustomPrompt="1"/>
          </p:nvPr>
        </p:nvSpPr>
        <p:spPr>
          <a:xfrm>
            <a:off x="1343025" y="188913"/>
            <a:ext cx="6477000" cy="534988"/>
          </a:xfrm>
          <a:prstGeom prst="rect">
            <a:avLst/>
          </a:prstGeom>
        </p:spPr>
        <p:txBody>
          <a:bodyPr/>
          <a:lstStyle>
            <a:lvl1pPr marL="0" indent="0">
              <a:buNone/>
              <a:defRPr sz="3200" baseline="0">
                <a:latin typeface="+mj-lt"/>
              </a:defRPr>
            </a:lvl1pPr>
          </a:lstStyle>
          <a:p>
            <a:pPr eaLnBrk="1" hangingPunct="1">
              <a:defRPr/>
            </a:pPr>
            <a:r>
              <a:rPr lang="fr-FR" sz="2800" b="1">
                <a:solidFill>
                  <a:srgbClr val="595959"/>
                </a:solidFill>
                <a:latin typeface="AvantGarde Regular" charset="0"/>
                <a:ea typeface="AvantGarde Regular" charset="0"/>
                <a:cs typeface="AvantGarde Regular" charset="0"/>
              </a:rPr>
              <a:t>Title</a:t>
            </a:r>
          </a:p>
        </p:txBody>
      </p:sp>
    </p:spTree>
    <p:extLst>
      <p:ext uri="{BB962C8B-B14F-4D97-AF65-F5344CB8AC3E}">
        <p14:creationId xmlns:p14="http://schemas.microsoft.com/office/powerpoint/2010/main" val="1943691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237050" marR="0" indent="-237050" algn="l" defTabSz="1219108"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2267">
                <a:latin typeface="+mn-lt"/>
              </a:defRPr>
            </a:lvl1pPr>
            <a:lvl2pPr marL="474097" marR="0" indent="-237050"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a:latin typeface="+mn-lt"/>
              </a:defRPr>
            </a:lvl2pPr>
            <a:lvl3pPr marL="719614" marR="0" indent="-245517"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a:latin typeface="+mn-lt"/>
              </a:defRPr>
            </a:lvl3pPr>
            <a:lvl4pPr marL="956663" marR="0" indent="-237050"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a:latin typeface="+mn-lt"/>
              </a:defRPr>
            </a:lvl4pPr>
            <a:lvl5pPr marL="1193711" marR="0" indent="-237050" algn="l" defTabSz="1219108"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2267">
                <a:latin typeface="+mn-lt"/>
              </a:defRPr>
            </a:lvl5pPr>
            <a:lvl6pPr marL="1432878" indent="-239167">
              <a:lnSpc>
                <a:spcPct val="110000"/>
              </a:lnSpc>
              <a:buClr>
                <a:schemeClr val="tx1"/>
              </a:buClr>
              <a:buFont typeface="Symbol" panose="05050102010706020507" pitchFamily="18" charset="2"/>
              <a:buChar char="-"/>
              <a:defRPr sz="2000"/>
            </a:lvl6pPr>
            <a:lvl7pPr marL="1676275" indent="-243399">
              <a:lnSpc>
                <a:spcPct val="110000"/>
              </a:lnSpc>
              <a:buFont typeface="Symbol" panose="05050102010706020507" pitchFamily="18" charset="2"/>
              <a:buChar char="-"/>
              <a:defRPr sz="2000"/>
            </a:lvl7pPr>
            <a:lvl8pPr marL="1915440" indent="-239167">
              <a:lnSpc>
                <a:spcPct val="110000"/>
              </a:lnSpc>
              <a:buFont typeface="Symbol" panose="05050102010706020507" pitchFamily="18" charset="2"/>
              <a:buChar char="-"/>
              <a:defRPr sz="2000"/>
            </a:lvl8pPr>
            <a:lvl9pPr marL="2152490" indent="-237050">
              <a:lnSpc>
                <a:spcPct val="110000"/>
              </a:lnSpc>
              <a:buFont typeface="Symbol" panose="05050102010706020507" pitchFamily="18" charset="2"/>
              <a:buChar char="-"/>
              <a:defRPr sz="2000"/>
            </a:lvl9pPr>
          </a:lstStyle>
          <a:p>
            <a:pPr lvl="0"/>
            <a:r>
              <a:rPr lang="en-GB" noProof="0" dirty="0"/>
              <a:t>Edit master text format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0" name="Titel 9"/>
          <p:cNvSpPr>
            <a:spLocks noGrp="1"/>
          </p:cNvSpPr>
          <p:nvPr>
            <p:ph type="title" hasCustomPrompt="1"/>
          </p:nvPr>
        </p:nvSpPr>
        <p:spPr>
          <a:xfrm>
            <a:off x="2769615" y="288001"/>
            <a:ext cx="8944033" cy="508500"/>
          </a:xfrm>
        </p:spPr>
        <p:txBody>
          <a:bodyPr/>
          <a:lstStyle>
            <a:lvl1pPr>
              <a:defRPr sz="3200"/>
            </a:lvl1pPr>
          </a:lstStyle>
          <a:p>
            <a:r>
              <a:rPr lang="en-GB" noProof="0" dirty="0">
                <a:effectLst/>
              </a:rPr>
              <a:t>Enter slide title</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232643788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651685"/>
            <a:ext cx="11163868" cy="4648887"/>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151969"/>
            <a:ext cx="11163868" cy="499715"/>
          </a:xfrm>
        </p:spPr>
        <p:txBody>
          <a:bodyPr bIns="0">
            <a:noAutofit/>
          </a:bodyPr>
          <a:lstStyle>
            <a:lvl1pPr marL="0" indent="0">
              <a:lnSpc>
                <a:spcPct val="90000"/>
              </a:lnSpc>
              <a:spcBef>
                <a:spcPts val="0"/>
              </a:spcBef>
              <a:buNone/>
              <a:defRPr sz="2667"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434046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733E-34F4-E7D4-61AE-5DD43E5842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7D92E-29E8-C0F7-D22E-442E47A758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FF3ED-8EB6-71C9-8FAE-184903CB41ED}"/>
              </a:ext>
            </a:extLst>
          </p:cNvPr>
          <p:cNvSpPr>
            <a:spLocks noGrp="1"/>
          </p:cNvSpPr>
          <p:nvPr>
            <p:ph type="dt" sz="half" idx="10"/>
          </p:nvPr>
        </p:nvSpPr>
        <p:spPr/>
        <p:txBody>
          <a:bodyPr/>
          <a:lstStyle/>
          <a:p>
            <a:fld id="{63616B7B-6056-0A44-8639-ECE0B42B5CFE}" type="datetimeFigureOut">
              <a:rPr lang="en-US" smtClean="0"/>
              <a:t>11/11/22</a:t>
            </a:fld>
            <a:endParaRPr lang="en-US"/>
          </a:p>
        </p:txBody>
      </p:sp>
      <p:sp>
        <p:nvSpPr>
          <p:cNvPr id="5" name="Footer Placeholder 4">
            <a:extLst>
              <a:ext uri="{FF2B5EF4-FFF2-40B4-BE49-F238E27FC236}">
                <a16:creationId xmlns:a16="http://schemas.microsoft.com/office/drawing/2014/main" id="{1686AC4A-0DF2-4DEB-2E0A-CC0893E27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D95B6-409D-98B0-69C5-10C29AEA669E}"/>
              </a:ext>
            </a:extLst>
          </p:cNvPr>
          <p:cNvSpPr>
            <a:spLocks noGrp="1"/>
          </p:cNvSpPr>
          <p:nvPr>
            <p:ph type="sldNum" sz="quarter" idx="12"/>
          </p:nvPr>
        </p:nvSpPr>
        <p:spPr/>
        <p:txBody>
          <a:bodyPr/>
          <a:lstStyle/>
          <a:p>
            <a:fld id="{2EA98B48-BE85-7844-93F3-94A8385F1997}" type="slidenum">
              <a:rPr lang="en-US" smtClean="0"/>
              <a:t>‹#›</a:t>
            </a:fld>
            <a:endParaRPr lang="en-US"/>
          </a:p>
        </p:txBody>
      </p:sp>
    </p:spTree>
    <p:extLst>
      <p:ext uri="{BB962C8B-B14F-4D97-AF65-F5344CB8AC3E}">
        <p14:creationId xmlns:p14="http://schemas.microsoft.com/office/powerpoint/2010/main" val="3438772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F2A6D-6E1F-3ADA-6DB3-A837BF8F18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DE59F7-4896-AB6E-A92E-F3F70DBC3A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F9E9BD-EE2A-C1BC-5148-A453F8D39F92}"/>
              </a:ext>
            </a:extLst>
          </p:cNvPr>
          <p:cNvSpPr>
            <a:spLocks noGrp="1"/>
          </p:cNvSpPr>
          <p:nvPr>
            <p:ph type="dt" sz="half" idx="10"/>
          </p:nvPr>
        </p:nvSpPr>
        <p:spPr/>
        <p:txBody>
          <a:bodyPr/>
          <a:lstStyle/>
          <a:p>
            <a:fld id="{63616B7B-6056-0A44-8639-ECE0B42B5CFE}" type="datetimeFigureOut">
              <a:rPr lang="en-US" smtClean="0"/>
              <a:t>11/11/22</a:t>
            </a:fld>
            <a:endParaRPr lang="en-US"/>
          </a:p>
        </p:txBody>
      </p:sp>
      <p:sp>
        <p:nvSpPr>
          <p:cNvPr id="5" name="Footer Placeholder 4">
            <a:extLst>
              <a:ext uri="{FF2B5EF4-FFF2-40B4-BE49-F238E27FC236}">
                <a16:creationId xmlns:a16="http://schemas.microsoft.com/office/drawing/2014/main" id="{3C883032-456F-F3A3-4A9A-EF7CBCA5E8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FBF14-A40E-D837-C02B-63C20D7C192F}"/>
              </a:ext>
            </a:extLst>
          </p:cNvPr>
          <p:cNvSpPr>
            <a:spLocks noGrp="1"/>
          </p:cNvSpPr>
          <p:nvPr>
            <p:ph type="sldNum" sz="quarter" idx="12"/>
          </p:nvPr>
        </p:nvSpPr>
        <p:spPr/>
        <p:txBody>
          <a:bodyPr/>
          <a:lstStyle/>
          <a:p>
            <a:fld id="{2EA98B48-BE85-7844-93F3-94A8385F1997}" type="slidenum">
              <a:rPr lang="en-US" smtClean="0"/>
              <a:t>‹#›</a:t>
            </a:fld>
            <a:endParaRPr lang="en-US"/>
          </a:p>
        </p:txBody>
      </p:sp>
    </p:spTree>
    <p:extLst>
      <p:ext uri="{BB962C8B-B14F-4D97-AF65-F5344CB8AC3E}">
        <p14:creationId xmlns:p14="http://schemas.microsoft.com/office/powerpoint/2010/main" val="174903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CAC21-6F59-308B-2007-8568F84CCF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3EC4C9-D3E4-97EF-2595-DDC23DF39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B6D2C5-6C65-6C01-1209-962321618D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6CEC39-3165-292A-84B3-739BFF0873B4}"/>
              </a:ext>
            </a:extLst>
          </p:cNvPr>
          <p:cNvSpPr>
            <a:spLocks noGrp="1"/>
          </p:cNvSpPr>
          <p:nvPr>
            <p:ph type="dt" sz="half" idx="10"/>
          </p:nvPr>
        </p:nvSpPr>
        <p:spPr/>
        <p:txBody>
          <a:bodyPr/>
          <a:lstStyle/>
          <a:p>
            <a:fld id="{63616B7B-6056-0A44-8639-ECE0B42B5CFE}" type="datetimeFigureOut">
              <a:rPr lang="en-US" smtClean="0"/>
              <a:t>11/11/22</a:t>
            </a:fld>
            <a:endParaRPr lang="en-US"/>
          </a:p>
        </p:txBody>
      </p:sp>
      <p:sp>
        <p:nvSpPr>
          <p:cNvPr id="6" name="Footer Placeholder 5">
            <a:extLst>
              <a:ext uri="{FF2B5EF4-FFF2-40B4-BE49-F238E27FC236}">
                <a16:creationId xmlns:a16="http://schemas.microsoft.com/office/drawing/2014/main" id="{D093B870-1EFA-B1DD-9B53-2215D6BA0A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756D04-C094-384C-6BEC-D3FD4A853641}"/>
              </a:ext>
            </a:extLst>
          </p:cNvPr>
          <p:cNvSpPr>
            <a:spLocks noGrp="1"/>
          </p:cNvSpPr>
          <p:nvPr>
            <p:ph type="sldNum" sz="quarter" idx="12"/>
          </p:nvPr>
        </p:nvSpPr>
        <p:spPr/>
        <p:txBody>
          <a:bodyPr/>
          <a:lstStyle/>
          <a:p>
            <a:fld id="{2EA98B48-BE85-7844-93F3-94A8385F1997}" type="slidenum">
              <a:rPr lang="en-US" smtClean="0"/>
              <a:t>‹#›</a:t>
            </a:fld>
            <a:endParaRPr lang="en-US"/>
          </a:p>
        </p:txBody>
      </p:sp>
    </p:spTree>
    <p:extLst>
      <p:ext uri="{BB962C8B-B14F-4D97-AF65-F5344CB8AC3E}">
        <p14:creationId xmlns:p14="http://schemas.microsoft.com/office/powerpoint/2010/main" val="249755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B27B-9AE9-02FB-D7DB-D0B6825833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57030-BF94-7D8F-8538-71A3144135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4BE34B-3A5A-D5C9-9526-2CBABB8D31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04EDEE-B9F8-C1B6-F3F6-76C7DFDE27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DD3C0C-38D7-F787-3ED6-FE8D07F691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BAFF3-D1D8-CA15-4097-1F3D547C6740}"/>
              </a:ext>
            </a:extLst>
          </p:cNvPr>
          <p:cNvSpPr>
            <a:spLocks noGrp="1"/>
          </p:cNvSpPr>
          <p:nvPr>
            <p:ph type="dt" sz="half" idx="10"/>
          </p:nvPr>
        </p:nvSpPr>
        <p:spPr/>
        <p:txBody>
          <a:bodyPr/>
          <a:lstStyle/>
          <a:p>
            <a:fld id="{63616B7B-6056-0A44-8639-ECE0B42B5CFE}" type="datetimeFigureOut">
              <a:rPr lang="en-US" smtClean="0"/>
              <a:t>11/11/22</a:t>
            </a:fld>
            <a:endParaRPr lang="en-US"/>
          </a:p>
        </p:txBody>
      </p:sp>
      <p:sp>
        <p:nvSpPr>
          <p:cNvPr id="8" name="Footer Placeholder 7">
            <a:extLst>
              <a:ext uri="{FF2B5EF4-FFF2-40B4-BE49-F238E27FC236}">
                <a16:creationId xmlns:a16="http://schemas.microsoft.com/office/drawing/2014/main" id="{E842CCDD-8B7A-A5C5-D8BF-7EC05D6792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737ADA-178A-6B4E-00BE-C71D9D121612}"/>
              </a:ext>
            </a:extLst>
          </p:cNvPr>
          <p:cNvSpPr>
            <a:spLocks noGrp="1"/>
          </p:cNvSpPr>
          <p:nvPr>
            <p:ph type="sldNum" sz="quarter" idx="12"/>
          </p:nvPr>
        </p:nvSpPr>
        <p:spPr/>
        <p:txBody>
          <a:bodyPr/>
          <a:lstStyle/>
          <a:p>
            <a:fld id="{2EA98B48-BE85-7844-93F3-94A8385F1997}" type="slidenum">
              <a:rPr lang="en-US" smtClean="0"/>
              <a:t>‹#›</a:t>
            </a:fld>
            <a:endParaRPr lang="en-US"/>
          </a:p>
        </p:txBody>
      </p:sp>
    </p:spTree>
    <p:extLst>
      <p:ext uri="{BB962C8B-B14F-4D97-AF65-F5344CB8AC3E}">
        <p14:creationId xmlns:p14="http://schemas.microsoft.com/office/powerpoint/2010/main" val="256549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BB9A2-0C95-0D50-5EC6-B400924132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399525-2A47-9B9A-F862-D60E4055414B}"/>
              </a:ext>
            </a:extLst>
          </p:cNvPr>
          <p:cNvSpPr>
            <a:spLocks noGrp="1"/>
          </p:cNvSpPr>
          <p:nvPr>
            <p:ph type="dt" sz="half" idx="10"/>
          </p:nvPr>
        </p:nvSpPr>
        <p:spPr/>
        <p:txBody>
          <a:bodyPr/>
          <a:lstStyle/>
          <a:p>
            <a:fld id="{63616B7B-6056-0A44-8639-ECE0B42B5CFE}" type="datetimeFigureOut">
              <a:rPr lang="en-US" smtClean="0"/>
              <a:t>11/11/22</a:t>
            </a:fld>
            <a:endParaRPr lang="en-US"/>
          </a:p>
        </p:txBody>
      </p:sp>
      <p:sp>
        <p:nvSpPr>
          <p:cNvPr id="4" name="Footer Placeholder 3">
            <a:extLst>
              <a:ext uri="{FF2B5EF4-FFF2-40B4-BE49-F238E27FC236}">
                <a16:creationId xmlns:a16="http://schemas.microsoft.com/office/drawing/2014/main" id="{FF7F4363-665C-D83E-7979-4797744800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9AD66C-921E-B7D2-072D-CA27A7514E0A}"/>
              </a:ext>
            </a:extLst>
          </p:cNvPr>
          <p:cNvSpPr>
            <a:spLocks noGrp="1"/>
          </p:cNvSpPr>
          <p:nvPr>
            <p:ph type="sldNum" sz="quarter" idx="12"/>
          </p:nvPr>
        </p:nvSpPr>
        <p:spPr/>
        <p:txBody>
          <a:bodyPr/>
          <a:lstStyle/>
          <a:p>
            <a:fld id="{2EA98B48-BE85-7844-93F3-94A8385F1997}" type="slidenum">
              <a:rPr lang="en-US" smtClean="0"/>
              <a:t>‹#›</a:t>
            </a:fld>
            <a:endParaRPr lang="en-US"/>
          </a:p>
        </p:txBody>
      </p:sp>
    </p:spTree>
    <p:extLst>
      <p:ext uri="{BB962C8B-B14F-4D97-AF65-F5344CB8AC3E}">
        <p14:creationId xmlns:p14="http://schemas.microsoft.com/office/powerpoint/2010/main" val="1943153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129FCA-F798-3561-A327-58ACD36CD639}"/>
              </a:ext>
            </a:extLst>
          </p:cNvPr>
          <p:cNvSpPr>
            <a:spLocks noGrp="1"/>
          </p:cNvSpPr>
          <p:nvPr>
            <p:ph type="dt" sz="half" idx="10"/>
          </p:nvPr>
        </p:nvSpPr>
        <p:spPr/>
        <p:txBody>
          <a:bodyPr/>
          <a:lstStyle/>
          <a:p>
            <a:fld id="{63616B7B-6056-0A44-8639-ECE0B42B5CFE}" type="datetimeFigureOut">
              <a:rPr lang="en-US" smtClean="0"/>
              <a:t>11/11/22</a:t>
            </a:fld>
            <a:endParaRPr lang="en-US"/>
          </a:p>
        </p:txBody>
      </p:sp>
      <p:sp>
        <p:nvSpPr>
          <p:cNvPr id="3" name="Footer Placeholder 2">
            <a:extLst>
              <a:ext uri="{FF2B5EF4-FFF2-40B4-BE49-F238E27FC236}">
                <a16:creationId xmlns:a16="http://schemas.microsoft.com/office/drawing/2014/main" id="{B1FD1F78-5B7A-6532-EFCF-AC56D8084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B4B9CE-919E-7D66-500D-BC1041A1EF46}"/>
              </a:ext>
            </a:extLst>
          </p:cNvPr>
          <p:cNvSpPr>
            <a:spLocks noGrp="1"/>
          </p:cNvSpPr>
          <p:nvPr>
            <p:ph type="sldNum" sz="quarter" idx="12"/>
          </p:nvPr>
        </p:nvSpPr>
        <p:spPr/>
        <p:txBody>
          <a:bodyPr/>
          <a:lstStyle/>
          <a:p>
            <a:fld id="{2EA98B48-BE85-7844-93F3-94A8385F1997}" type="slidenum">
              <a:rPr lang="en-US" smtClean="0"/>
              <a:t>‹#›</a:t>
            </a:fld>
            <a:endParaRPr lang="en-US"/>
          </a:p>
        </p:txBody>
      </p:sp>
    </p:spTree>
    <p:extLst>
      <p:ext uri="{BB962C8B-B14F-4D97-AF65-F5344CB8AC3E}">
        <p14:creationId xmlns:p14="http://schemas.microsoft.com/office/powerpoint/2010/main" val="3226872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E64B7-AAFC-3563-F999-074B6D3A0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178C94-9D4F-9ECF-8A18-54A1CFF927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3559B5-D650-E6A9-82A8-1E8A1E0012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04A7FD-772B-37A0-4AF0-E06439B9A173}"/>
              </a:ext>
            </a:extLst>
          </p:cNvPr>
          <p:cNvSpPr>
            <a:spLocks noGrp="1"/>
          </p:cNvSpPr>
          <p:nvPr>
            <p:ph type="dt" sz="half" idx="10"/>
          </p:nvPr>
        </p:nvSpPr>
        <p:spPr/>
        <p:txBody>
          <a:bodyPr/>
          <a:lstStyle/>
          <a:p>
            <a:fld id="{63616B7B-6056-0A44-8639-ECE0B42B5CFE}" type="datetimeFigureOut">
              <a:rPr lang="en-US" smtClean="0"/>
              <a:t>11/11/22</a:t>
            </a:fld>
            <a:endParaRPr lang="en-US"/>
          </a:p>
        </p:txBody>
      </p:sp>
      <p:sp>
        <p:nvSpPr>
          <p:cNvPr id="6" name="Footer Placeholder 5">
            <a:extLst>
              <a:ext uri="{FF2B5EF4-FFF2-40B4-BE49-F238E27FC236}">
                <a16:creationId xmlns:a16="http://schemas.microsoft.com/office/drawing/2014/main" id="{A1B09D96-2A08-19B7-65A8-B1493CCF9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040DA-D7AA-BA37-673E-5D6B55A6BB58}"/>
              </a:ext>
            </a:extLst>
          </p:cNvPr>
          <p:cNvSpPr>
            <a:spLocks noGrp="1"/>
          </p:cNvSpPr>
          <p:nvPr>
            <p:ph type="sldNum" sz="quarter" idx="12"/>
          </p:nvPr>
        </p:nvSpPr>
        <p:spPr/>
        <p:txBody>
          <a:bodyPr/>
          <a:lstStyle/>
          <a:p>
            <a:fld id="{2EA98B48-BE85-7844-93F3-94A8385F1997}" type="slidenum">
              <a:rPr lang="en-US" smtClean="0"/>
              <a:t>‹#›</a:t>
            </a:fld>
            <a:endParaRPr lang="en-US"/>
          </a:p>
        </p:txBody>
      </p:sp>
    </p:spTree>
    <p:extLst>
      <p:ext uri="{BB962C8B-B14F-4D97-AF65-F5344CB8AC3E}">
        <p14:creationId xmlns:p14="http://schemas.microsoft.com/office/powerpoint/2010/main" val="7149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8C39-AD86-0524-7E2B-766A7A5325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226E61-8391-F637-0474-707A73A7D1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0064A8-1D80-73CA-3ACC-57B27B6D5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366850-D35B-1F57-3A64-5695C4B196F3}"/>
              </a:ext>
            </a:extLst>
          </p:cNvPr>
          <p:cNvSpPr>
            <a:spLocks noGrp="1"/>
          </p:cNvSpPr>
          <p:nvPr>
            <p:ph type="dt" sz="half" idx="10"/>
          </p:nvPr>
        </p:nvSpPr>
        <p:spPr/>
        <p:txBody>
          <a:bodyPr/>
          <a:lstStyle/>
          <a:p>
            <a:fld id="{63616B7B-6056-0A44-8639-ECE0B42B5CFE}" type="datetimeFigureOut">
              <a:rPr lang="en-US" smtClean="0"/>
              <a:t>11/11/22</a:t>
            </a:fld>
            <a:endParaRPr lang="en-US"/>
          </a:p>
        </p:txBody>
      </p:sp>
      <p:sp>
        <p:nvSpPr>
          <p:cNvPr id="6" name="Footer Placeholder 5">
            <a:extLst>
              <a:ext uri="{FF2B5EF4-FFF2-40B4-BE49-F238E27FC236}">
                <a16:creationId xmlns:a16="http://schemas.microsoft.com/office/drawing/2014/main" id="{747A6042-1C99-CE5A-32AC-18C821313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A399B1-F7C3-67F2-7635-9B95C53E47D7}"/>
              </a:ext>
            </a:extLst>
          </p:cNvPr>
          <p:cNvSpPr>
            <a:spLocks noGrp="1"/>
          </p:cNvSpPr>
          <p:nvPr>
            <p:ph type="sldNum" sz="quarter" idx="12"/>
          </p:nvPr>
        </p:nvSpPr>
        <p:spPr/>
        <p:txBody>
          <a:bodyPr/>
          <a:lstStyle/>
          <a:p>
            <a:fld id="{2EA98B48-BE85-7844-93F3-94A8385F1997}" type="slidenum">
              <a:rPr lang="en-US" smtClean="0"/>
              <a:t>‹#›</a:t>
            </a:fld>
            <a:endParaRPr lang="en-US"/>
          </a:p>
        </p:txBody>
      </p:sp>
    </p:spTree>
    <p:extLst>
      <p:ext uri="{BB962C8B-B14F-4D97-AF65-F5344CB8AC3E}">
        <p14:creationId xmlns:p14="http://schemas.microsoft.com/office/powerpoint/2010/main" val="530576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4D0656-8C4C-7443-754D-5B64BBE91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984731D6-2B75-1BA8-706A-FD53CD8918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616B7B-6056-0A44-8639-ECE0B42B5CFE}" type="datetimeFigureOut">
              <a:rPr lang="en-US" smtClean="0"/>
              <a:t>11/11/22</a:t>
            </a:fld>
            <a:endParaRPr lang="en-US"/>
          </a:p>
        </p:txBody>
      </p:sp>
      <p:sp>
        <p:nvSpPr>
          <p:cNvPr id="5" name="Footer Placeholder 4">
            <a:extLst>
              <a:ext uri="{FF2B5EF4-FFF2-40B4-BE49-F238E27FC236}">
                <a16:creationId xmlns:a16="http://schemas.microsoft.com/office/drawing/2014/main" id="{0D8EDE2F-D21C-CC25-889A-ACE032638D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78B5A2-DC6F-0B82-E23C-BD2A329C4C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A98B48-BE85-7844-93F3-94A8385F1997}" type="slidenum">
              <a:rPr lang="en-US" smtClean="0"/>
              <a:t>‹#›</a:t>
            </a:fld>
            <a:endParaRPr lang="en-US"/>
          </a:p>
        </p:txBody>
      </p:sp>
      <p:pic>
        <p:nvPicPr>
          <p:cNvPr id="7" name="Picture 6" descr="Text">
            <a:extLst>
              <a:ext uri="{FF2B5EF4-FFF2-40B4-BE49-F238E27FC236}">
                <a16:creationId xmlns:a16="http://schemas.microsoft.com/office/drawing/2014/main" id="{12F3D3B0-CB5A-67E7-732A-A0116C23EB60}"/>
              </a:ext>
            </a:extLst>
          </p:cNvPr>
          <p:cNvPicPr>
            <a:picLocks noChangeAspect="1"/>
          </p:cNvPicPr>
          <p:nvPr userDrawn="1"/>
        </p:nvPicPr>
        <p:blipFill>
          <a:blip r:embed="rId20"/>
          <a:stretch>
            <a:fillRect/>
          </a:stretch>
        </p:blipFill>
        <p:spPr>
          <a:xfrm>
            <a:off x="0" y="5924811"/>
            <a:ext cx="3243302" cy="933189"/>
          </a:xfrm>
          <a:prstGeom prst="rect">
            <a:avLst/>
          </a:prstGeom>
        </p:spPr>
      </p:pic>
      <p:pic>
        <p:nvPicPr>
          <p:cNvPr id="8" name="Picture 7" descr="Icon&#10;&#10;Description automatically generated">
            <a:extLst>
              <a:ext uri="{FF2B5EF4-FFF2-40B4-BE49-F238E27FC236}">
                <a16:creationId xmlns:a16="http://schemas.microsoft.com/office/drawing/2014/main" id="{8B416DAE-C8D0-33B2-6969-69241C43EB2D}"/>
              </a:ext>
            </a:extLst>
          </p:cNvPr>
          <p:cNvPicPr>
            <a:picLocks noChangeAspect="1"/>
          </p:cNvPicPr>
          <p:nvPr userDrawn="1"/>
        </p:nvPicPr>
        <p:blipFill>
          <a:blip r:embed="rId21"/>
          <a:stretch>
            <a:fillRect/>
          </a:stretch>
        </p:blipFill>
        <p:spPr>
          <a:xfrm>
            <a:off x="9983244" y="6436149"/>
            <a:ext cx="2091846" cy="421852"/>
          </a:xfrm>
          <a:prstGeom prst="rect">
            <a:avLst/>
          </a:prstGeom>
        </p:spPr>
      </p:pic>
      <p:sp>
        <p:nvSpPr>
          <p:cNvPr id="3" name="Text Placeholder 2">
            <a:extLst>
              <a:ext uri="{FF2B5EF4-FFF2-40B4-BE49-F238E27FC236}">
                <a16:creationId xmlns:a16="http://schemas.microsoft.com/office/drawing/2014/main" id="{6AC842F0-7368-D924-BC54-599CA272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56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emf"/><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5D8FDC-86A0-B485-2826-FF24C98A2503}"/>
              </a:ext>
            </a:extLst>
          </p:cNvPr>
          <p:cNvSpPr>
            <a:spLocks noGrp="1"/>
          </p:cNvSpPr>
          <p:nvPr>
            <p:ph type="ctrTitle"/>
          </p:nvPr>
        </p:nvSpPr>
        <p:spPr>
          <a:xfrm>
            <a:off x="0" y="3292244"/>
            <a:ext cx="12192000" cy="2466299"/>
          </a:xfrm>
        </p:spPr>
        <p:txBody>
          <a:bodyPr>
            <a:noAutofit/>
          </a:bodyPr>
          <a:lstStyle/>
          <a:p>
            <a:pPr>
              <a:lnSpc>
                <a:spcPct val="100000"/>
              </a:lnSpc>
              <a:spcBef>
                <a:spcPts val="0"/>
              </a:spcBef>
              <a:spcAft>
                <a:spcPts val="300"/>
              </a:spcAft>
            </a:pPr>
            <a:r>
              <a:rPr lang="en-US" sz="4000" b="1" dirty="0">
                <a:solidFill>
                  <a:schemeClr val="accent1"/>
                </a:solidFill>
              </a:rPr>
              <a:t>WG3</a:t>
            </a:r>
            <a:br>
              <a:rPr lang="en-US" sz="4000" b="1" dirty="0">
                <a:solidFill>
                  <a:schemeClr val="accent1"/>
                </a:solidFill>
              </a:rPr>
            </a:br>
            <a:r>
              <a:rPr lang="en-US" sz="4000" b="1" dirty="0">
                <a:solidFill>
                  <a:schemeClr val="accent1"/>
                </a:solidFill>
              </a:rPr>
              <a:t>Laser and High-Gradient Structure-Based Acceleration</a:t>
            </a:r>
            <a:br>
              <a:rPr lang="en-US" sz="4000" b="1" dirty="0">
                <a:solidFill>
                  <a:schemeClr val="accent1"/>
                </a:solidFill>
              </a:rPr>
            </a:br>
            <a:r>
              <a:rPr lang="en-US" sz="4000" b="1" dirty="0">
                <a:solidFill>
                  <a:schemeClr val="accent1"/>
                </a:solidFill>
              </a:rPr>
              <a:t>Summary Presentation</a:t>
            </a:r>
            <a:br>
              <a:rPr lang="en-US" sz="4000" b="1" dirty="0">
                <a:solidFill>
                  <a:schemeClr val="accent1"/>
                </a:solidFill>
              </a:rPr>
            </a:br>
            <a:br>
              <a:rPr lang="en-US" sz="1600" b="1" dirty="0">
                <a:solidFill>
                  <a:schemeClr val="accent1"/>
                </a:solidFill>
              </a:rPr>
            </a:br>
            <a:r>
              <a:rPr lang="en-US" sz="2800" b="1" i="1" dirty="0">
                <a:solidFill>
                  <a:schemeClr val="tx1">
                    <a:lumMod val="95000"/>
                    <a:lumOff val="5000"/>
                  </a:schemeClr>
                </a:solidFill>
              </a:rPr>
              <a:t>Conveners: Sergey Belomestnykh (FNAL), </a:t>
            </a:r>
            <a:r>
              <a:rPr lang="en-US" sz="2800" b="1" i="1" dirty="0" err="1">
                <a:solidFill>
                  <a:schemeClr val="tx1">
                    <a:lumMod val="95000"/>
                    <a:lumOff val="5000"/>
                  </a:schemeClr>
                </a:solidFill>
              </a:rPr>
              <a:t>Xueying</a:t>
            </a:r>
            <a:r>
              <a:rPr lang="en-US" sz="2800" b="1" i="1" dirty="0">
                <a:solidFill>
                  <a:schemeClr val="tx1">
                    <a:lumMod val="95000"/>
                    <a:lumOff val="5000"/>
                  </a:schemeClr>
                </a:solidFill>
              </a:rPr>
              <a:t> Lu (Northern Illinois University)</a:t>
            </a:r>
            <a:endParaRPr lang="en-US" sz="4000" b="1" i="1" dirty="0">
              <a:solidFill>
                <a:schemeClr val="tx1">
                  <a:lumMod val="95000"/>
                  <a:lumOff val="5000"/>
                </a:schemeClr>
              </a:solidFill>
            </a:endParaRPr>
          </a:p>
        </p:txBody>
      </p:sp>
    </p:spTree>
    <p:extLst>
      <p:ext uri="{BB962C8B-B14F-4D97-AF65-F5344CB8AC3E}">
        <p14:creationId xmlns:p14="http://schemas.microsoft.com/office/powerpoint/2010/main" val="2863456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8402AB-C075-C74B-9783-E3AF572C4E26}"/>
              </a:ext>
            </a:extLst>
          </p:cNvPr>
          <p:cNvSpPr>
            <a:spLocks noGrp="1"/>
          </p:cNvSpPr>
          <p:nvPr>
            <p:ph type="title"/>
          </p:nvPr>
        </p:nvSpPr>
        <p:spPr>
          <a:xfrm>
            <a:off x="609600" y="0"/>
            <a:ext cx="10972800" cy="939876"/>
          </a:xfrm>
        </p:spPr>
        <p:txBody>
          <a:bodyPr>
            <a:noAutofit/>
          </a:bodyPr>
          <a:lstStyle/>
          <a:p>
            <a:pPr algn="ctr"/>
            <a:r>
              <a:rPr lang="en-US" sz="3200" b="1" dirty="0">
                <a:solidFill>
                  <a:srgbClr val="0070C0"/>
                </a:solidFill>
              </a:rPr>
              <a:t>LANL C-band Engineering Research Facility (CERF-NM)</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515877" y="3425053"/>
            <a:ext cx="3922540" cy="255450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665" t="16664" r="17334" b="18418"/>
          <a:stretch/>
        </p:blipFill>
        <p:spPr>
          <a:xfrm rot="5400000">
            <a:off x="4213253" y="2095169"/>
            <a:ext cx="4610039" cy="3158731"/>
          </a:xfrm>
          <a:prstGeom prst="rect">
            <a:avLst/>
          </a:prstGeom>
        </p:spPr>
      </p:pic>
      <p:sp>
        <p:nvSpPr>
          <p:cNvPr id="9" name="TextBox 8"/>
          <p:cNvSpPr txBox="1"/>
          <p:nvPr/>
        </p:nvSpPr>
        <p:spPr>
          <a:xfrm>
            <a:off x="317441" y="923250"/>
            <a:ext cx="4954596" cy="2662267"/>
          </a:xfrm>
          <a:prstGeom prst="rect">
            <a:avLst/>
          </a:prstGeom>
          <a:noFill/>
        </p:spPr>
        <p:txBody>
          <a:bodyPr wrap="square" rtlCol="0">
            <a:spAutoFit/>
          </a:bodyPr>
          <a:lstStyle/>
          <a:p>
            <a:pPr>
              <a:spcAft>
                <a:spcPts val="600"/>
              </a:spcAft>
            </a:pPr>
            <a:r>
              <a:rPr lang="en-US" b="1" dirty="0"/>
              <a:t>CERF-NM was built with $3M of LANL’s internal infrastructure investment.</a:t>
            </a:r>
            <a:endParaRPr lang="en-US" sz="1200" dirty="0"/>
          </a:p>
          <a:p>
            <a:pPr marL="285744" indent="-285744">
              <a:buFont typeface="Arial" panose="020B0604020202020204" pitchFamily="34" charset="0"/>
              <a:buChar char="•"/>
            </a:pPr>
            <a:r>
              <a:rPr lang="en-US" dirty="0"/>
              <a:t>Powered with a C-band Canon klystron</a:t>
            </a:r>
          </a:p>
          <a:p>
            <a:pPr marL="285744" indent="-285744">
              <a:buFont typeface="Arial" panose="020B0604020202020204" pitchFamily="34" charset="0"/>
              <a:buChar char="•"/>
            </a:pPr>
            <a:r>
              <a:rPr lang="en-US" dirty="0"/>
              <a:t>Conditioned to 50 MW</a:t>
            </a:r>
          </a:p>
          <a:p>
            <a:pPr marL="285744" indent="-285744">
              <a:buFont typeface="Arial" panose="020B0604020202020204" pitchFamily="34" charset="0"/>
              <a:buChar char="•"/>
            </a:pPr>
            <a:r>
              <a:rPr lang="en-US" dirty="0"/>
              <a:t>Frequency 5.712 GHz</a:t>
            </a:r>
          </a:p>
          <a:p>
            <a:pPr marL="285744" indent="-285744">
              <a:buFont typeface="Arial" panose="020B0604020202020204" pitchFamily="34" charset="0"/>
              <a:buChar char="•"/>
            </a:pPr>
            <a:r>
              <a:rPr lang="en-US" dirty="0"/>
              <a:t>300 ns – 1 µs pulse length</a:t>
            </a:r>
          </a:p>
          <a:p>
            <a:pPr marL="285744" indent="-285744">
              <a:buFont typeface="Arial" panose="020B0604020202020204" pitchFamily="34" charset="0"/>
              <a:buChar char="•"/>
            </a:pPr>
            <a:r>
              <a:rPr lang="en-US" dirty="0"/>
              <a:t>Rep rate up to 200 Hz (typical 100 Hz)</a:t>
            </a:r>
          </a:p>
          <a:p>
            <a:pPr marL="285744" indent="-285744">
              <a:buFont typeface="Arial" panose="020B0604020202020204" pitchFamily="34" charset="0"/>
              <a:buChar char="•"/>
            </a:pPr>
            <a:r>
              <a:rPr lang="en-US" dirty="0"/>
              <a:t>Nominal bandwidth 5.707-5.717 GHz</a:t>
            </a:r>
          </a:p>
          <a:p>
            <a:pPr marL="285744" indent="-285744">
              <a:buFont typeface="Arial" panose="020B0604020202020204" pitchFamily="34" charset="0"/>
              <a:buChar char="•"/>
            </a:pPr>
            <a:endParaRPr lang="en-US" dirty="0"/>
          </a:p>
        </p:txBody>
      </p:sp>
      <p:grpSp>
        <p:nvGrpSpPr>
          <p:cNvPr id="2" name="Group 1">
            <a:extLst>
              <a:ext uri="{FF2B5EF4-FFF2-40B4-BE49-F238E27FC236}">
                <a16:creationId xmlns:a16="http://schemas.microsoft.com/office/drawing/2014/main" id="{40855DE1-4B60-1DE1-8678-7BD6F25C42D0}"/>
              </a:ext>
            </a:extLst>
          </p:cNvPr>
          <p:cNvGrpSpPr/>
          <p:nvPr/>
        </p:nvGrpSpPr>
        <p:grpSpPr>
          <a:xfrm>
            <a:off x="8267821" y="1020800"/>
            <a:ext cx="3849244" cy="2429969"/>
            <a:chOff x="8311365" y="1380030"/>
            <a:chExt cx="3849244" cy="2429969"/>
          </a:xfrm>
        </p:grpSpPr>
        <p:pic>
          <p:nvPicPr>
            <p:cNvPr id="8" name="Picture 7">
              <a:extLst>
                <a:ext uri="{FF2B5EF4-FFF2-40B4-BE49-F238E27FC236}">
                  <a16:creationId xmlns:a16="http://schemas.microsoft.com/office/drawing/2014/main" id="{AED22FDA-C75F-7F9A-5CE7-417D395FD837}"/>
                </a:ext>
              </a:extLst>
            </p:cNvPr>
            <p:cNvPicPr>
              <a:picLocks noChangeAspect="1"/>
            </p:cNvPicPr>
            <p:nvPr/>
          </p:nvPicPr>
          <p:blipFill>
            <a:blip r:embed="rId4"/>
            <a:stretch>
              <a:fillRect/>
            </a:stretch>
          </p:blipFill>
          <p:spPr>
            <a:xfrm>
              <a:off x="8311365" y="1380030"/>
              <a:ext cx="3849244" cy="2429969"/>
            </a:xfrm>
            <a:prstGeom prst="rect">
              <a:avLst/>
            </a:prstGeom>
          </p:spPr>
        </p:pic>
        <p:sp>
          <p:nvSpPr>
            <p:cNvPr id="10" name="TextBox 9">
              <a:extLst>
                <a:ext uri="{FF2B5EF4-FFF2-40B4-BE49-F238E27FC236}">
                  <a16:creationId xmlns:a16="http://schemas.microsoft.com/office/drawing/2014/main" id="{7D801A22-56F5-F08C-C0AC-90528C98FE6D}"/>
                </a:ext>
              </a:extLst>
            </p:cNvPr>
            <p:cNvSpPr txBox="1"/>
            <p:nvPr/>
          </p:nvSpPr>
          <p:spPr>
            <a:xfrm>
              <a:off x="8761472" y="3153146"/>
              <a:ext cx="953381" cy="420564"/>
            </a:xfrm>
            <a:prstGeom prst="rect">
              <a:avLst/>
            </a:prstGeom>
            <a:solidFill>
              <a:schemeClr val="bg1"/>
            </a:solidFill>
          </p:spPr>
          <p:txBody>
            <a:bodyPr wrap="square" rtlCol="0">
              <a:spAutoFit/>
            </a:bodyPr>
            <a:lstStyle/>
            <a:p>
              <a:r>
                <a:rPr lang="en-US" sz="2133" dirty="0">
                  <a:solidFill>
                    <a:srgbClr val="2E5494"/>
                  </a:solidFill>
                </a:rPr>
                <a:t>cavity</a:t>
              </a:r>
            </a:p>
          </p:txBody>
        </p:sp>
        <p:sp>
          <p:nvSpPr>
            <p:cNvPr id="12" name="TextBox 11">
              <a:extLst>
                <a:ext uri="{FF2B5EF4-FFF2-40B4-BE49-F238E27FC236}">
                  <a16:creationId xmlns:a16="http://schemas.microsoft.com/office/drawing/2014/main" id="{D675D5D9-757E-5546-1487-8C2B6E0EB346}"/>
                </a:ext>
              </a:extLst>
            </p:cNvPr>
            <p:cNvSpPr txBox="1"/>
            <p:nvPr/>
          </p:nvSpPr>
          <p:spPr>
            <a:xfrm>
              <a:off x="10080758" y="3183149"/>
              <a:ext cx="1915300" cy="420564"/>
            </a:xfrm>
            <a:prstGeom prst="rect">
              <a:avLst/>
            </a:prstGeom>
            <a:solidFill>
              <a:schemeClr val="bg1"/>
            </a:solidFill>
          </p:spPr>
          <p:txBody>
            <a:bodyPr wrap="square" rtlCol="0">
              <a:spAutoFit/>
            </a:bodyPr>
            <a:lstStyle/>
            <a:p>
              <a:r>
                <a:rPr lang="en-US" sz="2133" dirty="0">
                  <a:solidFill>
                    <a:srgbClr val="2E5494"/>
                  </a:solidFill>
                </a:rPr>
                <a:t>mode launcher</a:t>
              </a:r>
            </a:p>
          </p:txBody>
        </p:sp>
        <p:cxnSp>
          <p:nvCxnSpPr>
            <p:cNvPr id="13" name="Straight Arrow Connector 12">
              <a:extLst>
                <a:ext uri="{FF2B5EF4-FFF2-40B4-BE49-F238E27FC236}">
                  <a16:creationId xmlns:a16="http://schemas.microsoft.com/office/drawing/2014/main" id="{6960CB67-596D-5F64-ED5A-4877DE51DBF0}"/>
                </a:ext>
              </a:extLst>
            </p:cNvPr>
            <p:cNvCxnSpPr>
              <a:cxnSpLocks/>
            </p:cNvCxnSpPr>
            <p:nvPr/>
          </p:nvCxnSpPr>
          <p:spPr>
            <a:xfrm flipV="1">
              <a:off x="9679492" y="2600847"/>
              <a:ext cx="659163" cy="582301"/>
            </a:xfrm>
            <a:prstGeom prst="straightConnector1">
              <a:avLst/>
            </a:prstGeom>
            <a:ln w="254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CB107875-A0B1-0133-3667-22037904DB82}"/>
                </a:ext>
              </a:extLst>
            </p:cNvPr>
            <p:cNvCxnSpPr>
              <a:cxnSpLocks/>
            </p:cNvCxnSpPr>
            <p:nvPr/>
          </p:nvCxnSpPr>
          <p:spPr>
            <a:xfrm flipV="1">
              <a:off x="11582400" y="2459262"/>
              <a:ext cx="0" cy="723887"/>
            </a:xfrm>
            <a:prstGeom prst="straightConnector1">
              <a:avLst/>
            </a:prstGeom>
            <a:ln w="25400">
              <a:solidFill>
                <a:srgbClr val="FFFF00"/>
              </a:solidFill>
              <a:tailEnd type="triangle" w="lg" len="lg"/>
            </a:ln>
          </p:spPr>
          <p:style>
            <a:lnRef idx="2">
              <a:schemeClr val="accent1"/>
            </a:lnRef>
            <a:fillRef idx="0">
              <a:schemeClr val="accent1"/>
            </a:fillRef>
            <a:effectRef idx="1">
              <a:schemeClr val="accent1"/>
            </a:effectRef>
            <a:fontRef idx="minor">
              <a:schemeClr val="tx1"/>
            </a:fontRef>
          </p:style>
        </p:cxnSp>
      </p:grpSp>
      <p:pic>
        <p:nvPicPr>
          <p:cNvPr id="20" name="Picture 19" descr="Chart, line chart&#10;&#10;Description automatically generated">
            <a:extLst>
              <a:ext uri="{FF2B5EF4-FFF2-40B4-BE49-F238E27FC236}">
                <a16:creationId xmlns:a16="http://schemas.microsoft.com/office/drawing/2014/main" id="{48BCDE06-029E-467C-DA5E-1DD6DAE03021}"/>
              </a:ext>
            </a:extLst>
          </p:cNvPr>
          <p:cNvPicPr>
            <a:picLocks noChangeAspect="1"/>
          </p:cNvPicPr>
          <p:nvPr/>
        </p:nvPicPr>
        <p:blipFill>
          <a:blip r:embed="rId5"/>
          <a:stretch>
            <a:fillRect/>
          </a:stretch>
        </p:blipFill>
        <p:spPr>
          <a:xfrm>
            <a:off x="8255424" y="3488757"/>
            <a:ext cx="3849244" cy="2886932"/>
          </a:xfrm>
          <a:prstGeom prst="rect">
            <a:avLst/>
          </a:prstGeom>
        </p:spPr>
      </p:pic>
      <p:pic>
        <p:nvPicPr>
          <p:cNvPr id="3" name="Picture 2">
            <a:extLst>
              <a:ext uri="{FF2B5EF4-FFF2-40B4-BE49-F238E27FC236}">
                <a16:creationId xmlns:a16="http://schemas.microsoft.com/office/drawing/2014/main" id="{7286E5B0-3BE5-AC4D-9DA0-747161F13B01}"/>
              </a:ext>
            </a:extLst>
          </p:cNvPr>
          <p:cNvPicPr>
            <a:picLocks noChangeAspect="1"/>
          </p:cNvPicPr>
          <p:nvPr/>
        </p:nvPicPr>
        <p:blipFill>
          <a:blip r:embed="rId6"/>
          <a:stretch>
            <a:fillRect/>
          </a:stretch>
        </p:blipFill>
        <p:spPr>
          <a:xfrm>
            <a:off x="6518272" y="6098533"/>
            <a:ext cx="910853" cy="650609"/>
          </a:xfrm>
          <a:prstGeom prst="rect">
            <a:avLst/>
          </a:prstGeom>
        </p:spPr>
      </p:pic>
      <p:sp>
        <p:nvSpPr>
          <p:cNvPr id="11" name="TextBox 10">
            <a:extLst>
              <a:ext uri="{FF2B5EF4-FFF2-40B4-BE49-F238E27FC236}">
                <a16:creationId xmlns:a16="http://schemas.microsoft.com/office/drawing/2014/main" id="{B1172626-C345-81DB-4039-0ACE1D7E1473}"/>
              </a:ext>
            </a:extLst>
          </p:cNvPr>
          <p:cNvSpPr txBox="1"/>
          <p:nvPr/>
        </p:nvSpPr>
        <p:spPr>
          <a:xfrm>
            <a:off x="4938907" y="611006"/>
            <a:ext cx="1881477" cy="369332"/>
          </a:xfrm>
          <a:prstGeom prst="rect">
            <a:avLst/>
          </a:prstGeom>
          <a:noFill/>
        </p:spPr>
        <p:txBody>
          <a:bodyPr wrap="none" rtlCol="0">
            <a:spAutoFit/>
          </a:bodyPr>
          <a:lstStyle/>
          <a:p>
            <a:r>
              <a:rPr lang="en-US" dirty="0"/>
              <a:t>E. </a:t>
            </a:r>
            <a:r>
              <a:rPr lang="en-US" dirty="0" err="1"/>
              <a:t>Simakov</a:t>
            </a:r>
            <a:r>
              <a:rPr lang="en-US" dirty="0"/>
              <a:t> – LANL</a:t>
            </a:r>
          </a:p>
        </p:txBody>
      </p:sp>
      <p:pic>
        <p:nvPicPr>
          <p:cNvPr id="15" name="Picture 14">
            <a:extLst>
              <a:ext uri="{FF2B5EF4-FFF2-40B4-BE49-F238E27FC236}">
                <a16:creationId xmlns:a16="http://schemas.microsoft.com/office/drawing/2014/main" id="{D5E32F4B-735B-5998-924A-288E32B0DDEA}"/>
              </a:ext>
            </a:extLst>
          </p:cNvPr>
          <p:cNvPicPr>
            <a:picLocks noChangeAspect="1"/>
          </p:cNvPicPr>
          <p:nvPr/>
        </p:nvPicPr>
        <p:blipFill>
          <a:blip r:embed="rId7"/>
          <a:stretch>
            <a:fillRect/>
          </a:stretch>
        </p:blipFill>
        <p:spPr>
          <a:xfrm>
            <a:off x="3409559" y="6220029"/>
            <a:ext cx="1862478" cy="529113"/>
          </a:xfrm>
          <a:prstGeom prst="rect">
            <a:avLst/>
          </a:prstGeom>
        </p:spPr>
      </p:pic>
    </p:spTree>
    <p:extLst>
      <p:ext uri="{BB962C8B-B14F-4D97-AF65-F5344CB8AC3E}">
        <p14:creationId xmlns:p14="http://schemas.microsoft.com/office/powerpoint/2010/main" val="2087879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197"/>
            <a:ext cx="10515600" cy="1325563"/>
          </a:xfrm>
        </p:spPr>
        <p:txBody>
          <a:bodyPr>
            <a:normAutofit/>
          </a:bodyPr>
          <a:lstStyle/>
          <a:p>
            <a:pPr algn="ctr"/>
            <a:r>
              <a:rPr lang="en-US" sz="3200" b="1" dirty="0">
                <a:solidFill>
                  <a:srgbClr val="0070C0"/>
                </a:solidFill>
              </a:rPr>
              <a:t>CARIE: Cathodes And Rf Interactions In Extremes</a:t>
            </a:r>
          </a:p>
        </p:txBody>
      </p:sp>
      <p:pic>
        <p:nvPicPr>
          <p:cNvPr id="4" name="Picture 3">
            <a:extLst>
              <a:ext uri="{FF2B5EF4-FFF2-40B4-BE49-F238E27FC236}">
                <a16:creationId xmlns:a16="http://schemas.microsoft.com/office/drawing/2014/main" id="{5C1DD153-F691-4646-A663-1F4029A17650}"/>
              </a:ext>
            </a:extLst>
          </p:cNvPr>
          <p:cNvPicPr>
            <a:picLocks noChangeAspect="1"/>
          </p:cNvPicPr>
          <p:nvPr/>
        </p:nvPicPr>
        <p:blipFill>
          <a:blip r:embed="rId2"/>
          <a:stretch>
            <a:fillRect/>
          </a:stretch>
        </p:blipFill>
        <p:spPr>
          <a:xfrm>
            <a:off x="7849979" y="4646991"/>
            <a:ext cx="2211009" cy="2211009"/>
          </a:xfrm>
          <a:prstGeom prst="rect">
            <a:avLst/>
          </a:prstGeom>
        </p:spPr>
      </p:pic>
      <p:pic>
        <p:nvPicPr>
          <p:cNvPr id="6" name="Picture 5">
            <a:extLst>
              <a:ext uri="{FF2B5EF4-FFF2-40B4-BE49-F238E27FC236}">
                <a16:creationId xmlns:a16="http://schemas.microsoft.com/office/drawing/2014/main" id="{F705B81E-FA10-E48E-4A2F-D8EE321C9D08}"/>
              </a:ext>
            </a:extLst>
          </p:cNvPr>
          <p:cNvPicPr>
            <a:picLocks noChangeAspect="1"/>
          </p:cNvPicPr>
          <p:nvPr/>
        </p:nvPicPr>
        <p:blipFill rotWithShape="1">
          <a:blip r:embed="rId3"/>
          <a:srcRect t="5662"/>
          <a:stretch/>
        </p:blipFill>
        <p:spPr>
          <a:xfrm>
            <a:off x="6169250" y="1146411"/>
            <a:ext cx="3226449" cy="3340857"/>
          </a:xfrm>
          <a:prstGeom prst="rect">
            <a:avLst/>
          </a:prstGeom>
        </p:spPr>
      </p:pic>
      <p:sp>
        <p:nvSpPr>
          <p:cNvPr id="7" name="Rectangle 6">
            <a:extLst>
              <a:ext uri="{FF2B5EF4-FFF2-40B4-BE49-F238E27FC236}">
                <a16:creationId xmlns:a16="http://schemas.microsoft.com/office/drawing/2014/main" id="{4F0907FC-4655-126D-6CC1-0BEEAE483535}"/>
              </a:ext>
            </a:extLst>
          </p:cNvPr>
          <p:cNvSpPr/>
          <p:nvPr/>
        </p:nvSpPr>
        <p:spPr>
          <a:xfrm>
            <a:off x="282271" y="1604775"/>
            <a:ext cx="5888719" cy="3170099"/>
          </a:xfrm>
          <a:prstGeom prst="rect">
            <a:avLst/>
          </a:prstGeom>
        </p:spPr>
        <p:txBody>
          <a:bodyPr wrap="square">
            <a:spAutoFit/>
          </a:bodyPr>
          <a:lstStyle/>
          <a:p>
            <a:pPr>
              <a:spcAft>
                <a:spcPts val="1200"/>
              </a:spcAft>
            </a:pPr>
            <a:r>
              <a:rPr lang="en-US" sz="2000" b="1" dirty="0">
                <a:cs typeface="Arial" panose="020B0604020202020204" pitchFamily="34" charset="0"/>
              </a:rPr>
              <a:t>A new three-year project was funded at LANL to demonstrate operation of high-quantum-efficiency cathodes in a high-gradient RF injector.</a:t>
            </a:r>
            <a:endParaRPr lang="en-US" sz="2000" dirty="0">
              <a:cs typeface="Arial" panose="020B0604020202020204" pitchFamily="34" charset="0"/>
            </a:endParaRPr>
          </a:p>
          <a:p>
            <a:pPr marL="380990" indent="-380990">
              <a:spcAft>
                <a:spcPts val="1200"/>
              </a:spcAft>
              <a:buFont typeface="Arial" panose="020B0604020202020204" pitchFamily="34" charset="0"/>
              <a:buChar char="•"/>
            </a:pPr>
            <a:r>
              <a:rPr lang="en-US" sz="2000" dirty="0">
                <a:cs typeface="Arial" panose="020B0604020202020204" pitchFamily="34" charset="0"/>
              </a:rPr>
              <a:t>Project builds upon LANL’s expertise in high-gradient C-band and high-QE photocathodes.</a:t>
            </a:r>
          </a:p>
          <a:p>
            <a:pPr marL="380990" indent="-380990">
              <a:spcAft>
                <a:spcPts val="1200"/>
              </a:spcAft>
              <a:buFont typeface="Arial" panose="020B0604020202020204" pitchFamily="34" charset="0"/>
              <a:buChar char="•"/>
            </a:pPr>
            <a:r>
              <a:rPr lang="en-US" altLang="en-US" sz="2000" dirty="0">
                <a:ea typeface="Cambria" panose="02040503050406030204" pitchFamily="18" charset="0"/>
                <a:cs typeface="Arial" panose="020B0604020202020204" pitchFamily="34" charset="0"/>
              </a:rPr>
              <a:t>The proposed </a:t>
            </a:r>
            <a:r>
              <a:rPr lang="en-US" altLang="en-US" sz="2000" dirty="0" err="1">
                <a:ea typeface="Cambria" panose="02040503050406030204" pitchFamily="18" charset="0"/>
                <a:cs typeface="Arial" panose="020B0604020202020204" pitchFamily="34" charset="0"/>
              </a:rPr>
              <a:t>heterostructured</a:t>
            </a:r>
            <a:r>
              <a:rPr lang="en-US" altLang="en-US" sz="2000" dirty="0">
                <a:ea typeface="Cambria" panose="02040503050406030204" pitchFamily="18" charset="0"/>
                <a:cs typeface="Arial" panose="020B0604020202020204" pitchFamily="34" charset="0"/>
              </a:rPr>
              <a:t> cathode will include multiple layers to ensure atomic flatness of the surface, high QE, and the ability to withstand high electric fields with no breakdown.</a:t>
            </a:r>
            <a:endParaRPr lang="en-US" sz="2000" dirty="0">
              <a:cs typeface="Arial" panose="020B0604020202020204" pitchFamily="34" charset="0"/>
            </a:endParaRPr>
          </a:p>
        </p:txBody>
      </p:sp>
      <p:pic>
        <p:nvPicPr>
          <p:cNvPr id="8" name="Picture 7">
            <a:extLst>
              <a:ext uri="{FF2B5EF4-FFF2-40B4-BE49-F238E27FC236}">
                <a16:creationId xmlns:a16="http://schemas.microsoft.com/office/drawing/2014/main" id="{FB84A924-5ECF-E730-4A6D-8BF9237B435C}"/>
              </a:ext>
            </a:extLst>
          </p:cNvPr>
          <p:cNvPicPr>
            <a:picLocks noChangeAspect="1"/>
          </p:cNvPicPr>
          <p:nvPr/>
        </p:nvPicPr>
        <p:blipFill>
          <a:blip r:embed="rId4"/>
          <a:stretch>
            <a:fillRect/>
          </a:stretch>
        </p:blipFill>
        <p:spPr>
          <a:xfrm>
            <a:off x="9454139" y="1306624"/>
            <a:ext cx="2469677" cy="3246503"/>
          </a:xfrm>
          <a:prstGeom prst="rect">
            <a:avLst/>
          </a:prstGeom>
        </p:spPr>
      </p:pic>
      <p:sp>
        <p:nvSpPr>
          <p:cNvPr id="9" name="Rectangle 8">
            <a:extLst>
              <a:ext uri="{FF2B5EF4-FFF2-40B4-BE49-F238E27FC236}">
                <a16:creationId xmlns:a16="http://schemas.microsoft.com/office/drawing/2014/main" id="{65D4D562-5D74-19AA-FE0A-AD950F99BA9A}"/>
              </a:ext>
            </a:extLst>
          </p:cNvPr>
          <p:cNvSpPr/>
          <p:nvPr/>
        </p:nvSpPr>
        <p:spPr>
          <a:xfrm>
            <a:off x="282271" y="4870875"/>
            <a:ext cx="8636757" cy="707886"/>
          </a:xfrm>
          <a:prstGeom prst="rect">
            <a:avLst/>
          </a:prstGeom>
        </p:spPr>
        <p:txBody>
          <a:bodyPr wrap="square">
            <a:spAutoFit/>
          </a:bodyPr>
          <a:lstStyle/>
          <a:p>
            <a:pPr marL="380990" indent="-380990">
              <a:buFont typeface="Arial" panose="020B0604020202020204" pitchFamily="34" charset="0"/>
              <a:buChar char="•"/>
            </a:pPr>
            <a:endParaRPr lang="en-US" sz="2000" dirty="0">
              <a:cs typeface="Arial" panose="020B0604020202020204" pitchFamily="34" charset="0"/>
            </a:endParaRPr>
          </a:p>
          <a:p>
            <a:pPr marL="380990" indent="-380990">
              <a:buFont typeface="Arial" panose="020B0604020202020204" pitchFamily="34" charset="0"/>
              <a:buChar char="•"/>
            </a:pPr>
            <a:r>
              <a:rPr lang="en-US" sz="2000" dirty="0">
                <a:cs typeface="Arial" panose="020B0604020202020204" pitchFamily="34" charset="0"/>
              </a:rPr>
              <a:t>Target beam parameters: 250 </a:t>
            </a:r>
            <a:r>
              <a:rPr lang="en-US" sz="2000" dirty="0" err="1">
                <a:cs typeface="Arial" panose="020B0604020202020204" pitchFamily="34" charset="0"/>
              </a:rPr>
              <a:t>pC</a:t>
            </a:r>
            <a:r>
              <a:rPr lang="en-US" sz="2000" dirty="0">
                <a:cs typeface="Arial" panose="020B0604020202020204" pitchFamily="34" charset="0"/>
              </a:rPr>
              <a:t>, 0.1 </a:t>
            </a:r>
            <a:r>
              <a:rPr lang="el-GR" sz="2000" dirty="0">
                <a:cs typeface="Arial" panose="020B0604020202020204" pitchFamily="34" charset="0"/>
              </a:rPr>
              <a:t>μ</a:t>
            </a:r>
            <a:r>
              <a:rPr lang="en-US" sz="2000" dirty="0">
                <a:cs typeface="Arial" panose="020B0604020202020204" pitchFamily="34" charset="0"/>
              </a:rPr>
              <a:t>m*rad,   B</a:t>
            </a:r>
            <a:r>
              <a:rPr lang="en-US" sz="2000" baseline="-25000" dirty="0">
                <a:cs typeface="Arial" panose="020B0604020202020204" pitchFamily="34" charset="0"/>
              </a:rPr>
              <a:t>5D</a:t>
            </a:r>
            <a:r>
              <a:rPr lang="en-US" sz="2000" dirty="0">
                <a:cs typeface="Arial" panose="020B0604020202020204" pitchFamily="34" charset="0"/>
              </a:rPr>
              <a:t> = 10</a:t>
            </a:r>
            <a:r>
              <a:rPr lang="en-US" sz="2000" baseline="30000" dirty="0">
                <a:cs typeface="Arial" panose="020B0604020202020204" pitchFamily="34" charset="0"/>
              </a:rPr>
              <a:t>16</a:t>
            </a:r>
            <a:r>
              <a:rPr lang="en-US" sz="2000" dirty="0">
                <a:cs typeface="Arial" panose="020B0604020202020204" pitchFamily="34" charset="0"/>
              </a:rPr>
              <a:t> A/m</a:t>
            </a:r>
            <a:r>
              <a:rPr lang="en-US" sz="2000" baseline="30000" dirty="0">
                <a:cs typeface="Arial" panose="020B0604020202020204" pitchFamily="34" charset="0"/>
              </a:rPr>
              <a:t>2</a:t>
            </a:r>
            <a:r>
              <a:rPr lang="en-US" sz="2000" dirty="0">
                <a:cs typeface="Arial" panose="020B0604020202020204" pitchFamily="34" charset="0"/>
              </a:rPr>
              <a:t>.</a:t>
            </a:r>
          </a:p>
        </p:txBody>
      </p:sp>
      <p:sp>
        <p:nvSpPr>
          <p:cNvPr id="10" name="TextBox 9">
            <a:extLst>
              <a:ext uri="{FF2B5EF4-FFF2-40B4-BE49-F238E27FC236}">
                <a16:creationId xmlns:a16="http://schemas.microsoft.com/office/drawing/2014/main" id="{67E809C5-55E2-9D16-218D-AFD4623C6C71}"/>
              </a:ext>
            </a:extLst>
          </p:cNvPr>
          <p:cNvSpPr txBox="1"/>
          <p:nvPr/>
        </p:nvSpPr>
        <p:spPr>
          <a:xfrm>
            <a:off x="4938907" y="899104"/>
            <a:ext cx="1881477" cy="369332"/>
          </a:xfrm>
          <a:prstGeom prst="rect">
            <a:avLst/>
          </a:prstGeom>
          <a:noFill/>
        </p:spPr>
        <p:txBody>
          <a:bodyPr wrap="none" rtlCol="0">
            <a:spAutoFit/>
          </a:bodyPr>
          <a:lstStyle/>
          <a:p>
            <a:r>
              <a:rPr lang="en-US" dirty="0"/>
              <a:t>E. </a:t>
            </a:r>
            <a:r>
              <a:rPr lang="en-US" dirty="0" err="1"/>
              <a:t>Simakov</a:t>
            </a:r>
            <a:r>
              <a:rPr lang="en-US" dirty="0"/>
              <a:t> – LANL</a:t>
            </a:r>
          </a:p>
        </p:txBody>
      </p:sp>
      <p:pic>
        <p:nvPicPr>
          <p:cNvPr id="11" name="Picture 10">
            <a:extLst>
              <a:ext uri="{FF2B5EF4-FFF2-40B4-BE49-F238E27FC236}">
                <a16:creationId xmlns:a16="http://schemas.microsoft.com/office/drawing/2014/main" id="{4F8A7610-1621-4D68-4A1E-9E00DB1A4CB9}"/>
              </a:ext>
            </a:extLst>
          </p:cNvPr>
          <p:cNvPicPr>
            <a:picLocks noChangeAspect="1"/>
          </p:cNvPicPr>
          <p:nvPr/>
        </p:nvPicPr>
        <p:blipFill>
          <a:blip r:embed="rId5"/>
          <a:stretch>
            <a:fillRect/>
          </a:stretch>
        </p:blipFill>
        <p:spPr>
          <a:xfrm>
            <a:off x="6518272" y="6098533"/>
            <a:ext cx="910853" cy="650609"/>
          </a:xfrm>
          <a:prstGeom prst="rect">
            <a:avLst/>
          </a:prstGeom>
        </p:spPr>
      </p:pic>
      <p:pic>
        <p:nvPicPr>
          <p:cNvPr id="12" name="Picture 11">
            <a:extLst>
              <a:ext uri="{FF2B5EF4-FFF2-40B4-BE49-F238E27FC236}">
                <a16:creationId xmlns:a16="http://schemas.microsoft.com/office/drawing/2014/main" id="{2E8194C1-FBAE-93ED-3394-5409D9DC1DA7}"/>
              </a:ext>
            </a:extLst>
          </p:cNvPr>
          <p:cNvPicPr>
            <a:picLocks noChangeAspect="1"/>
          </p:cNvPicPr>
          <p:nvPr/>
        </p:nvPicPr>
        <p:blipFill>
          <a:blip r:embed="rId6"/>
          <a:stretch>
            <a:fillRect/>
          </a:stretch>
        </p:blipFill>
        <p:spPr>
          <a:xfrm>
            <a:off x="3409559" y="6220029"/>
            <a:ext cx="1862478" cy="529113"/>
          </a:xfrm>
          <a:prstGeom prst="rect">
            <a:avLst/>
          </a:prstGeom>
        </p:spPr>
      </p:pic>
    </p:spTree>
    <p:extLst>
      <p:ext uri="{BB962C8B-B14F-4D97-AF65-F5344CB8AC3E}">
        <p14:creationId xmlns:p14="http://schemas.microsoft.com/office/powerpoint/2010/main" val="4287617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C760-51BF-A5CC-2E7B-81AA39F5ACD2}"/>
              </a:ext>
            </a:extLst>
          </p:cNvPr>
          <p:cNvSpPr>
            <a:spLocks noGrp="1"/>
          </p:cNvSpPr>
          <p:nvPr>
            <p:ph type="title"/>
          </p:nvPr>
        </p:nvSpPr>
        <p:spPr>
          <a:xfrm>
            <a:off x="0" y="1"/>
            <a:ext cx="12192000" cy="981140"/>
          </a:xfrm>
        </p:spPr>
        <p:txBody>
          <a:bodyPr>
            <a:normAutofit/>
          </a:bodyPr>
          <a:lstStyle/>
          <a:p>
            <a:pPr algn="ctr"/>
            <a:r>
              <a:rPr lang="en-US" sz="2800" b="1" dirty="0">
                <a:solidFill>
                  <a:srgbClr val="0070C0"/>
                </a:solidFill>
                <a:effectLst/>
              </a:rPr>
              <a:t>High-Gradient 3-GeV Booster for Enhanced Proton Radiography at LANSCE</a:t>
            </a:r>
          </a:p>
        </p:txBody>
      </p:sp>
      <p:sp>
        <p:nvSpPr>
          <p:cNvPr id="5" name="TextBox 4">
            <a:extLst>
              <a:ext uri="{FF2B5EF4-FFF2-40B4-BE49-F238E27FC236}">
                <a16:creationId xmlns:a16="http://schemas.microsoft.com/office/drawing/2014/main" id="{E34E63E2-ECDA-80F7-ACD0-451EBAC1F8E9}"/>
              </a:ext>
            </a:extLst>
          </p:cNvPr>
          <p:cNvSpPr txBox="1"/>
          <p:nvPr/>
        </p:nvSpPr>
        <p:spPr>
          <a:xfrm>
            <a:off x="1719944" y="655352"/>
            <a:ext cx="8937170" cy="369332"/>
          </a:xfrm>
          <a:prstGeom prst="rect">
            <a:avLst/>
          </a:prstGeom>
          <a:noFill/>
        </p:spPr>
        <p:txBody>
          <a:bodyPr wrap="square">
            <a:spAutoFit/>
          </a:bodyPr>
          <a:lstStyle/>
          <a:p>
            <a:r>
              <a:rPr lang="en-US" dirty="0">
                <a:solidFill>
                  <a:srgbClr val="44546A"/>
                </a:solidFill>
                <a:effectLst/>
              </a:rPr>
              <a:t>Yuri </a:t>
            </a:r>
            <a:r>
              <a:rPr lang="en-US" dirty="0" err="1">
                <a:solidFill>
                  <a:srgbClr val="44546A"/>
                </a:solidFill>
                <a:effectLst/>
              </a:rPr>
              <a:t>Batygin</a:t>
            </a:r>
            <a:r>
              <a:rPr lang="en-US" dirty="0">
                <a:solidFill>
                  <a:srgbClr val="44546A"/>
                </a:solidFill>
                <a:effectLst/>
              </a:rPr>
              <a:t> and Sergey </a:t>
            </a:r>
            <a:r>
              <a:rPr lang="en-US" dirty="0" err="1">
                <a:solidFill>
                  <a:srgbClr val="44546A"/>
                </a:solidFill>
                <a:effectLst/>
              </a:rPr>
              <a:t>Kurennoy</a:t>
            </a:r>
            <a:r>
              <a:rPr lang="en-US" dirty="0">
                <a:solidFill>
                  <a:srgbClr val="44546A"/>
                </a:solidFill>
                <a:effectLst/>
              </a:rPr>
              <a:t>, Los Alamos National Laboratory, NM 87545, USA</a:t>
            </a:r>
          </a:p>
        </p:txBody>
      </p:sp>
      <p:pic>
        <p:nvPicPr>
          <p:cNvPr id="9" name="Picture 8">
            <a:extLst>
              <a:ext uri="{FF2B5EF4-FFF2-40B4-BE49-F238E27FC236}">
                <a16:creationId xmlns:a16="http://schemas.microsoft.com/office/drawing/2014/main" id="{EE1C756F-0AF2-DA30-C4FA-A3BA8194383E}"/>
              </a:ext>
            </a:extLst>
          </p:cNvPr>
          <p:cNvPicPr>
            <a:picLocks noChangeAspect="1"/>
          </p:cNvPicPr>
          <p:nvPr/>
        </p:nvPicPr>
        <p:blipFill rotWithShape="1">
          <a:blip r:embed="rId2"/>
          <a:srcRect t="9417"/>
          <a:stretch/>
        </p:blipFill>
        <p:spPr>
          <a:xfrm>
            <a:off x="202101" y="1221904"/>
            <a:ext cx="11787613" cy="5451039"/>
          </a:xfrm>
          <a:prstGeom prst="rect">
            <a:avLst/>
          </a:prstGeom>
          <a:ln>
            <a:solidFill>
              <a:srgbClr val="00B0F0"/>
            </a:solidFill>
          </a:ln>
        </p:spPr>
      </p:pic>
      <p:pic>
        <p:nvPicPr>
          <p:cNvPr id="3" name="Picture 2">
            <a:extLst>
              <a:ext uri="{FF2B5EF4-FFF2-40B4-BE49-F238E27FC236}">
                <a16:creationId xmlns:a16="http://schemas.microsoft.com/office/drawing/2014/main" id="{654D9045-50E9-4DBE-D139-E488E04AAE74}"/>
              </a:ext>
            </a:extLst>
          </p:cNvPr>
          <p:cNvPicPr>
            <a:picLocks noChangeAspect="1"/>
          </p:cNvPicPr>
          <p:nvPr/>
        </p:nvPicPr>
        <p:blipFill>
          <a:blip r:embed="rId3"/>
          <a:stretch>
            <a:fillRect/>
          </a:stretch>
        </p:blipFill>
        <p:spPr>
          <a:xfrm>
            <a:off x="202101" y="6241738"/>
            <a:ext cx="1517843" cy="431205"/>
          </a:xfrm>
          <a:prstGeom prst="rect">
            <a:avLst/>
          </a:prstGeom>
        </p:spPr>
      </p:pic>
    </p:spTree>
    <p:extLst>
      <p:ext uri="{BB962C8B-B14F-4D97-AF65-F5344CB8AC3E}">
        <p14:creationId xmlns:p14="http://schemas.microsoft.com/office/powerpoint/2010/main" val="1737483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315687" y="211613"/>
            <a:ext cx="11473542" cy="495044"/>
          </a:xfrm>
        </p:spPr>
        <p:txBody>
          <a:bodyPr/>
          <a:lstStyle/>
          <a:p>
            <a:pPr algn="ctr"/>
            <a:r>
              <a:rPr lang="en-US" sz="3200" dirty="0">
                <a:solidFill>
                  <a:srgbClr val="0070C0"/>
                </a:solidFill>
                <a:latin typeface="+mj-lt"/>
              </a:rPr>
              <a:t>HG Structures for 3-GeV Proton Radiography Booster</a:t>
            </a:r>
          </a:p>
        </p:txBody>
      </p:sp>
      <p:sp>
        <p:nvSpPr>
          <p:cNvPr id="3" name="Text Placeholder 2">
            <a:extLst>
              <a:ext uri="{FF2B5EF4-FFF2-40B4-BE49-F238E27FC236}">
                <a16:creationId xmlns:a16="http://schemas.microsoft.com/office/drawing/2014/main" id="{F4C8E39C-FA5A-694E-8372-8DA63C6144DD}"/>
              </a:ext>
            </a:extLst>
          </p:cNvPr>
          <p:cNvSpPr>
            <a:spLocks noGrp="1"/>
          </p:cNvSpPr>
          <p:nvPr>
            <p:ph type="body" sz="quarter" idx="19"/>
          </p:nvPr>
        </p:nvSpPr>
        <p:spPr>
          <a:xfrm>
            <a:off x="685801" y="1034067"/>
            <a:ext cx="11103428" cy="2112745"/>
          </a:xfrm>
        </p:spPr>
        <p:txBody>
          <a:bodyPr/>
          <a:lstStyle/>
          <a:p>
            <a:r>
              <a:rPr lang="en-US" sz="2000" dirty="0"/>
              <a:t>High-gradient (HG) booster linac for proton radiography (pRad) is designed to increase the beam energy from 800 MeV to 3 GeV. HG normal-conducting cavities will work since pRad needs very short beam pulses at low duty.</a:t>
            </a:r>
          </a:p>
          <a:p>
            <a:r>
              <a:rPr lang="en-US" sz="2000" dirty="0"/>
              <a:t>We are developing standing-wave </a:t>
            </a:r>
            <a:r>
              <a:rPr lang="el-GR" sz="2000" i="1" dirty="0"/>
              <a:t>π</a:t>
            </a:r>
            <a:r>
              <a:rPr lang="en-US" sz="2000" dirty="0"/>
              <a:t>-mode S- and C-band structures with distributed RF coupling for protons with </a:t>
            </a:r>
            <a:r>
              <a:rPr lang="el-GR" sz="2000" i="1" dirty="0">
                <a:latin typeface="Cambria Math" panose="02040503050406030204" pitchFamily="18" charset="0"/>
                <a:ea typeface="Cambria Math" panose="02040503050406030204" pitchFamily="18" charset="0"/>
              </a:rPr>
              <a:t>β</a:t>
            </a:r>
            <a:r>
              <a:rPr lang="en-US" sz="2000" dirty="0"/>
              <a:t> = 0.84-0.97 (800 MeV to 3 GeV). </a:t>
            </a:r>
          </a:p>
          <a:p>
            <a:r>
              <a:rPr lang="en-US" sz="2000" dirty="0"/>
              <a:t>Short 2-cell C-band test cavity for </a:t>
            </a:r>
            <a:r>
              <a:rPr lang="el-GR" sz="2000" i="1" dirty="0">
                <a:latin typeface="Cambria Math" panose="02040503050406030204" pitchFamily="18" charset="0"/>
                <a:ea typeface="Cambria Math" panose="02040503050406030204" pitchFamily="18" charset="0"/>
              </a:rPr>
              <a:t>β</a:t>
            </a:r>
            <a:r>
              <a:rPr lang="en-US" sz="2000" dirty="0"/>
              <a:t> = 0.93 was designed for 5.712 GHz. It is delivered to LANL and will be tested soon at the C-band RF test stand. </a:t>
            </a:r>
          </a:p>
        </p:txBody>
      </p:sp>
      <p:sp>
        <p:nvSpPr>
          <p:cNvPr id="4" name="Rectangle 3">
            <a:extLst>
              <a:ext uri="{FF2B5EF4-FFF2-40B4-BE49-F238E27FC236}">
                <a16:creationId xmlns:a16="http://schemas.microsoft.com/office/drawing/2014/main" id="{5CE065FB-7521-CA42-D393-D45DD3C86C15}"/>
              </a:ext>
            </a:extLst>
          </p:cNvPr>
          <p:cNvSpPr/>
          <p:nvPr/>
        </p:nvSpPr>
        <p:spPr>
          <a:xfrm>
            <a:off x="3589296" y="701085"/>
            <a:ext cx="4324617" cy="338554"/>
          </a:xfrm>
          <a:prstGeom prst="rect">
            <a:avLst/>
          </a:prstGeom>
        </p:spPr>
        <p:txBody>
          <a:bodyPr wrap="square">
            <a:spAutoFit/>
          </a:bodyPr>
          <a:lstStyle/>
          <a:p>
            <a:r>
              <a:rPr lang="en-US" sz="1600" dirty="0">
                <a:solidFill>
                  <a:srgbClr val="0070C0"/>
                </a:solidFill>
                <a:latin typeface="Arial" panose="020B0604020202020204"/>
                <a:ea typeface="Times New Roman" panose="02020603050405020304" pitchFamily="18" charset="0"/>
                <a:cs typeface="Times New Roman" panose="02020603050405020304" pitchFamily="18" charset="0"/>
              </a:rPr>
              <a:t>S. Kurennoy, Y. Batygin, and E. Olivas, LANL</a:t>
            </a:r>
            <a:endParaRPr lang="en-US" sz="1600" dirty="0">
              <a:solidFill>
                <a:srgbClr val="0070C0"/>
              </a:solidFill>
              <a:latin typeface="Arial" panose="020B0604020202020204"/>
            </a:endParaRPr>
          </a:p>
        </p:txBody>
      </p:sp>
      <p:pic>
        <p:nvPicPr>
          <p:cNvPr id="5" name="Picture 4" descr="A model of a space ship&#10;&#10;Description automatically generated with low confidence">
            <a:extLst>
              <a:ext uri="{FF2B5EF4-FFF2-40B4-BE49-F238E27FC236}">
                <a16:creationId xmlns:a16="http://schemas.microsoft.com/office/drawing/2014/main" id="{1494DFB1-688C-3D60-D214-E022ABBAD99E}"/>
              </a:ext>
            </a:extLst>
          </p:cNvPr>
          <p:cNvPicPr>
            <a:picLocks noChangeAspect="1"/>
          </p:cNvPicPr>
          <p:nvPr/>
        </p:nvPicPr>
        <p:blipFill>
          <a:blip r:embed="rId2"/>
          <a:stretch>
            <a:fillRect/>
          </a:stretch>
        </p:blipFill>
        <p:spPr>
          <a:xfrm>
            <a:off x="7754845" y="3273073"/>
            <a:ext cx="2623008" cy="3200400"/>
          </a:xfrm>
          <a:prstGeom prst="rect">
            <a:avLst/>
          </a:prstGeom>
        </p:spPr>
      </p:pic>
      <p:pic>
        <p:nvPicPr>
          <p:cNvPr id="6" name="Picture 5" descr="Chart&#10;&#10;Description automatically generated">
            <a:extLst>
              <a:ext uri="{FF2B5EF4-FFF2-40B4-BE49-F238E27FC236}">
                <a16:creationId xmlns:a16="http://schemas.microsoft.com/office/drawing/2014/main" id="{A3880A1D-4D59-4A19-3418-ADE0A78AF50B}"/>
              </a:ext>
            </a:extLst>
          </p:cNvPr>
          <p:cNvPicPr>
            <a:picLocks noChangeAspect="1"/>
          </p:cNvPicPr>
          <p:nvPr/>
        </p:nvPicPr>
        <p:blipFill>
          <a:blip r:embed="rId3"/>
          <a:stretch>
            <a:fillRect/>
          </a:stretch>
        </p:blipFill>
        <p:spPr>
          <a:xfrm>
            <a:off x="1673471" y="3403705"/>
            <a:ext cx="5935367" cy="2286000"/>
          </a:xfrm>
          <a:prstGeom prst="rect">
            <a:avLst/>
          </a:prstGeom>
        </p:spPr>
      </p:pic>
      <p:sp>
        <p:nvSpPr>
          <p:cNvPr id="7" name="Rectangle 6">
            <a:extLst>
              <a:ext uri="{FF2B5EF4-FFF2-40B4-BE49-F238E27FC236}">
                <a16:creationId xmlns:a16="http://schemas.microsoft.com/office/drawing/2014/main" id="{7B21A7DE-72AF-B8F6-3F04-7605C3ED6BAC}"/>
              </a:ext>
            </a:extLst>
          </p:cNvPr>
          <p:cNvSpPr/>
          <p:nvPr/>
        </p:nvSpPr>
        <p:spPr>
          <a:xfrm>
            <a:off x="2245531" y="5685336"/>
            <a:ext cx="5363307" cy="584775"/>
          </a:xfrm>
          <a:prstGeom prst="rect">
            <a:avLst/>
          </a:prstGeom>
        </p:spPr>
        <p:txBody>
          <a:bodyPr wrap="square">
            <a:spAutoFit/>
          </a:bodyPr>
          <a:lstStyle/>
          <a:p>
            <a:r>
              <a:rPr lang="en-US" sz="1600" dirty="0">
                <a:solidFill>
                  <a:srgbClr val="000000"/>
                </a:solidFill>
                <a:latin typeface="Arial" panose="020B0604020202020204"/>
                <a:cs typeface="Times New Roman" panose="02020603050405020304" pitchFamily="18" charset="0"/>
              </a:rPr>
              <a:t>2-cell </a:t>
            </a:r>
            <a:r>
              <a:rPr lang="el-GR" sz="1600" i="1" dirty="0">
                <a:solidFill>
                  <a:srgbClr val="000000"/>
                </a:solidFill>
                <a:latin typeface="Arial" panose="020B0604020202020204"/>
                <a:cs typeface="Times New Roman" panose="02020603050405020304" pitchFamily="18" charset="0"/>
              </a:rPr>
              <a:t>π</a:t>
            </a:r>
            <a:r>
              <a:rPr lang="en-US" sz="1600" dirty="0">
                <a:solidFill>
                  <a:srgbClr val="000000"/>
                </a:solidFill>
                <a:latin typeface="Arial" panose="020B0604020202020204"/>
                <a:cs typeface="Times New Roman" panose="02020603050405020304" pitchFamily="18" charset="0"/>
              </a:rPr>
              <a:t>-mode test cavity for </a:t>
            </a:r>
            <a:r>
              <a:rPr lang="en-US" sz="1600" i="1" dirty="0">
                <a:solidFill>
                  <a:srgbClr val="000000"/>
                </a:solidFill>
                <a:latin typeface="Arial" panose="020B0604020202020204"/>
                <a:cs typeface="Times New Roman" panose="02020603050405020304" pitchFamily="18" charset="0"/>
              </a:rPr>
              <a:t>β</a:t>
            </a:r>
            <a:r>
              <a:rPr lang="en-US" sz="1600" dirty="0">
                <a:solidFill>
                  <a:srgbClr val="000000"/>
                </a:solidFill>
                <a:latin typeface="Arial" panose="020B0604020202020204"/>
                <a:cs typeface="Times New Roman" panose="02020603050405020304" pitchFamily="18" charset="0"/>
              </a:rPr>
              <a:t> = 0.93 (1.6-GeV protons): inner vacuum volume with standard WG187 port (red).</a:t>
            </a:r>
            <a:endParaRPr lang="en-US" sz="1600" dirty="0">
              <a:solidFill>
                <a:srgbClr val="000000"/>
              </a:solidFill>
              <a:latin typeface="Arial" panose="020B0604020202020204"/>
            </a:endParaRPr>
          </a:p>
        </p:txBody>
      </p:sp>
      <p:pic>
        <p:nvPicPr>
          <p:cNvPr id="8" name="Picture 7">
            <a:extLst>
              <a:ext uri="{FF2B5EF4-FFF2-40B4-BE49-F238E27FC236}">
                <a16:creationId xmlns:a16="http://schemas.microsoft.com/office/drawing/2014/main" id="{034EDF04-A192-0269-3249-76CDA8112BB4}"/>
              </a:ext>
            </a:extLst>
          </p:cNvPr>
          <p:cNvPicPr>
            <a:picLocks noChangeAspect="1"/>
          </p:cNvPicPr>
          <p:nvPr/>
        </p:nvPicPr>
        <p:blipFill>
          <a:blip r:embed="rId4"/>
          <a:stretch>
            <a:fillRect/>
          </a:stretch>
        </p:blipFill>
        <p:spPr>
          <a:xfrm>
            <a:off x="4437156" y="6297984"/>
            <a:ext cx="1862478" cy="529113"/>
          </a:xfrm>
          <a:prstGeom prst="rect">
            <a:avLst/>
          </a:prstGeom>
        </p:spPr>
      </p:pic>
    </p:spTree>
    <p:extLst>
      <p:ext uri="{BB962C8B-B14F-4D97-AF65-F5344CB8AC3E}">
        <p14:creationId xmlns:p14="http://schemas.microsoft.com/office/powerpoint/2010/main" val="2370886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model of a city&#10;&#10;Description automatically generated">
            <a:extLst>
              <a:ext uri="{FF2B5EF4-FFF2-40B4-BE49-F238E27FC236}">
                <a16:creationId xmlns:a16="http://schemas.microsoft.com/office/drawing/2014/main" id="{60A009FF-FD3A-1BA7-F979-D4472BD32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02266"/>
            <a:ext cx="4543865" cy="1957441"/>
          </a:xfrm>
          <a:prstGeom prst="rect">
            <a:avLst/>
          </a:prstGeom>
        </p:spPr>
      </p:pic>
      <p:pic>
        <p:nvPicPr>
          <p:cNvPr id="18" name="Picture 17">
            <a:extLst>
              <a:ext uri="{FF2B5EF4-FFF2-40B4-BE49-F238E27FC236}">
                <a16:creationId xmlns:a16="http://schemas.microsoft.com/office/drawing/2014/main" id="{0FF34643-184E-A978-0D22-52533D04A5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717" r="6734"/>
          <a:stretch/>
        </p:blipFill>
        <p:spPr>
          <a:xfrm>
            <a:off x="9353596" y="3525612"/>
            <a:ext cx="2838404" cy="2534095"/>
          </a:xfrm>
          <a:prstGeom prst="rect">
            <a:avLst/>
          </a:prstGeom>
          <a:ln>
            <a:solidFill>
              <a:schemeClr val="bg1"/>
            </a:solidFill>
          </a:ln>
        </p:spPr>
      </p:pic>
      <p:pic>
        <p:nvPicPr>
          <p:cNvPr id="17" name="Picture 16" descr="Diagram&#10;&#10;Description automatically generated">
            <a:extLst>
              <a:ext uri="{FF2B5EF4-FFF2-40B4-BE49-F238E27FC236}">
                <a16:creationId xmlns:a16="http://schemas.microsoft.com/office/drawing/2014/main" id="{B3FF034F-A337-F33B-F3D4-BC89CBE97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881" y="3895627"/>
            <a:ext cx="3572256" cy="2164080"/>
          </a:xfrm>
          <a:prstGeom prst="rect">
            <a:avLst/>
          </a:prstGeom>
        </p:spPr>
      </p:pic>
      <p:sp>
        <p:nvSpPr>
          <p:cNvPr id="3" name="Title 2">
            <a:extLst>
              <a:ext uri="{FF2B5EF4-FFF2-40B4-BE49-F238E27FC236}">
                <a16:creationId xmlns:a16="http://schemas.microsoft.com/office/drawing/2014/main" id="{5214FEB9-2789-54DF-DB42-3E2F8F1FC52A}"/>
              </a:ext>
            </a:extLst>
          </p:cNvPr>
          <p:cNvSpPr txBox="1">
            <a:spLocks/>
          </p:cNvSpPr>
          <p:nvPr/>
        </p:nvSpPr>
        <p:spPr>
          <a:xfrm>
            <a:off x="0" y="22776"/>
            <a:ext cx="12192000" cy="8225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dirty="0">
                <a:solidFill>
                  <a:srgbClr val="0070C0"/>
                </a:solidFill>
              </a:rPr>
              <a:t>RF Cavity Needs for Future Muon Accelerators</a:t>
            </a:r>
          </a:p>
        </p:txBody>
      </p:sp>
      <p:sp>
        <p:nvSpPr>
          <p:cNvPr id="4" name="Content Placeholder 3">
            <a:extLst>
              <a:ext uri="{FF2B5EF4-FFF2-40B4-BE49-F238E27FC236}">
                <a16:creationId xmlns:a16="http://schemas.microsoft.com/office/drawing/2014/main" id="{9C59B965-624F-D1F2-C02F-F1027C347455}"/>
              </a:ext>
            </a:extLst>
          </p:cNvPr>
          <p:cNvSpPr txBox="1">
            <a:spLocks/>
          </p:cNvSpPr>
          <p:nvPr/>
        </p:nvSpPr>
        <p:spPr>
          <a:xfrm>
            <a:off x="461951" y="1128389"/>
            <a:ext cx="11359935" cy="290885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2000" dirty="0"/>
              <a:t>Significant R&amp;D has been done for many critical systems:</a:t>
            </a:r>
          </a:p>
          <a:p>
            <a:pPr lvl="1" fontAlgn="auto">
              <a:spcAft>
                <a:spcPts val="0"/>
              </a:spcAft>
            </a:pPr>
            <a:r>
              <a:rPr lang="en-US" sz="2000" dirty="0"/>
              <a:t>Proton driver, target system, beam cooling &amp; acceleration, collider ring</a:t>
            </a:r>
          </a:p>
          <a:p>
            <a:pPr fontAlgn="auto">
              <a:spcAft>
                <a:spcPts val="0"/>
              </a:spcAft>
            </a:pPr>
            <a:r>
              <a:rPr lang="en-US" sz="2000" dirty="0"/>
              <a:t>Technology largely demonstrated for Neutrino or Higgs Factories </a:t>
            </a:r>
          </a:p>
          <a:p>
            <a:pPr fontAlgn="auto">
              <a:spcAft>
                <a:spcPts val="0"/>
              </a:spcAft>
            </a:pPr>
            <a:r>
              <a:rPr lang="en-US" sz="2000" dirty="0"/>
              <a:t>Cooling channel &amp; acceleration designs for multi-</a:t>
            </a:r>
            <a:r>
              <a:rPr lang="en-US" sz="2000" dirty="0" err="1"/>
              <a:t>TeV</a:t>
            </a:r>
            <a:r>
              <a:rPr lang="en-US" sz="2000" dirty="0"/>
              <a:t> collider need additional development</a:t>
            </a:r>
          </a:p>
          <a:p>
            <a:pPr lvl="1" fontAlgn="auto">
              <a:spcAft>
                <a:spcPts val="0"/>
              </a:spcAft>
            </a:pPr>
            <a:r>
              <a:rPr lang="en-US" sz="2000" dirty="0"/>
              <a:t>Experimental demonstration is critical</a:t>
            </a:r>
          </a:p>
          <a:p>
            <a:pPr fontAlgn="auto">
              <a:spcAft>
                <a:spcPts val="0"/>
              </a:spcAft>
            </a:pPr>
            <a:r>
              <a:rPr lang="en-US" sz="2000" dirty="0"/>
              <a:t>Benefits of cold copper cavities, short RF pulses, travelling wave SRF cavities, unconventional cavity materials… could significantly advance feasibility</a:t>
            </a:r>
          </a:p>
        </p:txBody>
      </p:sp>
      <p:pic>
        <p:nvPicPr>
          <p:cNvPr id="11" name="Picture 10" descr="A picture containing indoor, engine, device, equipment&#10;&#10;Description automatically generated">
            <a:extLst>
              <a:ext uri="{FF2B5EF4-FFF2-40B4-BE49-F238E27FC236}">
                <a16:creationId xmlns:a16="http://schemas.microsoft.com/office/drawing/2014/main" id="{2B1DA6FB-0D20-B599-0C9A-BAC5F9E589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8137" y="3514719"/>
            <a:ext cx="1705459" cy="2544988"/>
          </a:xfrm>
          <a:prstGeom prst="rect">
            <a:avLst/>
          </a:prstGeom>
        </p:spPr>
      </p:pic>
      <p:sp>
        <p:nvSpPr>
          <p:cNvPr id="2" name="TextBox 1">
            <a:extLst>
              <a:ext uri="{FF2B5EF4-FFF2-40B4-BE49-F238E27FC236}">
                <a16:creationId xmlns:a16="http://schemas.microsoft.com/office/drawing/2014/main" id="{E895BA78-40F3-7C30-AB27-B738C0429A7B}"/>
              </a:ext>
            </a:extLst>
          </p:cNvPr>
          <p:cNvSpPr txBox="1"/>
          <p:nvPr/>
        </p:nvSpPr>
        <p:spPr>
          <a:xfrm>
            <a:off x="1484156" y="594406"/>
            <a:ext cx="3006785" cy="369332"/>
          </a:xfrm>
          <a:prstGeom prst="rect">
            <a:avLst/>
          </a:prstGeom>
          <a:noFill/>
        </p:spPr>
        <p:txBody>
          <a:bodyPr wrap="none" rtlCol="0">
            <a:spAutoFit/>
          </a:bodyPr>
          <a:lstStyle/>
          <a:p>
            <a:r>
              <a:rPr lang="en-US" dirty="0"/>
              <a:t>B. Freemire – Euclid </a:t>
            </a:r>
            <a:r>
              <a:rPr lang="en-US" dirty="0" err="1"/>
              <a:t>Beamlabs</a:t>
            </a:r>
            <a:endParaRPr lang="en-US" dirty="0"/>
          </a:p>
        </p:txBody>
      </p:sp>
      <p:grpSp>
        <p:nvGrpSpPr>
          <p:cNvPr id="5" name="Group 8">
            <a:extLst>
              <a:ext uri="{FF2B5EF4-FFF2-40B4-BE49-F238E27FC236}">
                <a16:creationId xmlns:a16="http://schemas.microsoft.com/office/drawing/2014/main" id="{A115FA93-CCD5-CCFA-1907-1F945479B0C6}"/>
              </a:ext>
            </a:extLst>
          </p:cNvPr>
          <p:cNvGrpSpPr/>
          <p:nvPr/>
        </p:nvGrpSpPr>
        <p:grpSpPr>
          <a:xfrm>
            <a:off x="0" y="585578"/>
            <a:ext cx="12192000" cy="398400"/>
            <a:chOff x="0" y="6486984"/>
            <a:chExt cx="9144000" cy="398400"/>
          </a:xfrm>
        </p:grpSpPr>
        <p:sp>
          <p:nvSpPr>
            <p:cNvPr id="6" name="Rectangle 5">
              <a:extLst>
                <a:ext uri="{FF2B5EF4-FFF2-40B4-BE49-F238E27FC236}">
                  <a16:creationId xmlns:a16="http://schemas.microsoft.com/office/drawing/2014/main" id="{696B6485-4CB6-0E88-C16F-61E244E6741B}"/>
                </a:ext>
              </a:extLst>
            </p:cNvPr>
            <p:cNvSpPr/>
            <p:nvPr userDrawn="1"/>
          </p:nvSpPr>
          <p:spPr>
            <a:xfrm>
              <a:off x="0" y="6504384"/>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8" name="Picture 1">
              <a:extLst>
                <a:ext uri="{FF2B5EF4-FFF2-40B4-BE49-F238E27FC236}">
                  <a16:creationId xmlns:a16="http://schemas.microsoft.com/office/drawing/2014/main" id="{E7A87E89-8DC7-D5F0-4D92-B03BDB289191}"/>
                </a:ext>
              </a:extLst>
            </p:cNvPr>
            <p:cNvPicPr>
              <a:picLocks noChangeAspect="1"/>
            </p:cNvPicPr>
            <p:nvPr userDrawn="1"/>
          </p:nvPicPr>
          <p:blipFill>
            <a:blip r:embed="rId6" cstate="print"/>
            <a:srcRect/>
            <a:stretch>
              <a:fillRect/>
            </a:stretch>
          </p:blipFill>
          <p:spPr bwMode="auto">
            <a:xfrm>
              <a:off x="1" y="6486984"/>
              <a:ext cx="827583" cy="371015"/>
            </a:xfrm>
            <a:prstGeom prst="rect">
              <a:avLst/>
            </a:prstGeom>
            <a:noFill/>
            <a:ln w="9525">
              <a:noFill/>
              <a:miter lim="800000"/>
              <a:headEnd/>
              <a:tailEnd/>
            </a:ln>
          </p:spPr>
        </p:pic>
      </p:grpSp>
    </p:spTree>
    <p:extLst>
      <p:ext uri="{BB962C8B-B14F-4D97-AF65-F5344CB8AC3E}">
        <p14:creationId xmlns:p14="http://schemas.microsoft.com/office/powerpoint/2010/main" val="303580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14FEB9-2789-54DF-DB42-3E2F8F1FC52A}"/>
              </a:ext>
            </a:extLst>
          </p:cNvPr>
          <p:cNvSpPr txBox="1">
            <a:spLocks/>
          </p:cNvSpPr>
          <p:nvPr/>
        </p:nvSpPr>
        <p:spPr>
          <a:xfrm>
            <a:off x="0" y="22776"/>
            <a:ext cx="12192000" cy="8225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dirty="0">
                <a:solidFill>
                  <a:srgbClr val="0070C0"/>
                </a:solidFill>
              </a:rPr>
              <a:t>				High efficiency RF source development</a:t>
            </a:r>
          </a:p>
        </p:txBody>
      </p:sp>
      <p:sp>
        <p:nvSpPr>
          <p:cNvPr id="4" name="Content Placeholder 3">
            <a:extLst>
              <a:ext uri="{FF2B5EF4-FFF2-40B4-BE49-F238E27FC236}">
                <a16:creationId xmlns:a16="http://schemas.microsoft.com/office/drawing/2014/main" id="{9C59B965-624F-D1F2-C02F-F1027C347455}"/>
              </a:ext>
            </a:extLst>
          </p:cNvPr>
          <p:cNvSpPr txBox="1">
            <a:spLocks/>
          </p:cNvSpPr>
          <p:nvPr/>
        </p:nvSpPr>
        <p:spPr>
          <a:xfrm>
            <a:off x="298665" y="888901"/>
            <a:ext cx="11730049" cy="219360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600"/>
              </a:spcAft>
              <a:buNone/>
            </a:pPr>
            <a:r>
              <a:rPr lang="en-US" sz="1800" dirty="0"/>
              <a:t>RF system is one of the major cost drivers (both capital and operations) for accelerator projects – </a:t>
            </a:r>
            <a:r>
              <a:rPr lang="en-US" sz="1800" b="1" dirty="0"/>
              <a:t>developing high-efficiency, low-cost RF sources becomes more and more important</a:t>
            </a:r>
            <a:r>
              <a:rPr lang="en-US" sz="1800" dirty="0"/>
              <a:t>. The company is developing several new RF sources:</a:t>
            </a:r>
          </a:p>
          <a:p>
            <a:pPr fontAlgn="auto">
              <a:spcBef>
                <a:spcPts val="0"/>
              </a:spcBef>
              <a:spcAft>
                <a:spcPts val="600"/>
              </a:spcAft>
            </a:pPr>
            <a:r>
              <a:rPr lang="en-US" sz="1800" b="1" dirty="0"/>
              <a:t>Magnetron</a:t>
            </a:r>
            <a:r>
              <a:rPr lang="en-US" sz="1800" dirty="0"/>
              <a:t> System:  100 kW (10 kW </a:t>
            </a:r>
            <a:r>
              <a:rPr lang="en-US" sz="1800" dirty="0" err="1"/>
              <a:t>ave.</a:t>
            </a:r>
            <a:r>
              <a:rPr lang="en-US" sz="1800" dirty="0"/>
              <a:t>), 1.3 GHz Amp/Phase Control, 80+% efficiency, $1/Watt – Completed</a:t>
            </a:r>
          </a:p>
          <a:p>
            <a:pPr fontAlgn="auto">
              <a:spcBef>
                <a:spcPts val="0"/>
              </a:spcBef>
              <a:spcAft>
                <a:spcPts val="600"/>
              </a:spcAft>
            </a:pPr>
            <a:r>
              <a:rPr lang="en-US" sz="1800" b="1" dirty="0"/>
              <a:t>High Efficiency Klystron</a:t>
            </a:r>
            <a:r>
              <a:rPr lang="en-US" sz="1800" dirty="0"/>
              <a:t>:  100 kW CW, 1.3 GHz, 78% (Core Oscillation method), Freq/</a:t>
            </a:r>
            <a:r>
              <a:rPr lang="en-US" sz="1800" dirty="0" err="1"/>
              <a:t>Pwr</a:t>
            </a:r>
            <a:r>
              <a:rPr lang="en-US" sz="1800" dirty="0"/>
              <a:t> Scalable – Test in January 2023</a:t>
            </a:r>
          </a:p>
          <a:p>
            <a:pPr fontAlgn="auto">
              <a:spcBef>
                <a:spcPts val="0"/>
              </a:spcBef>
              <a:spcAft>
                <a:spcPts val="600"/>
              </a:spcAft>
            </a:pPr>
            <a:r>
              <a:rPr lang="en-US" sz="1800" b="1" dirty="0"/>
              <a:t>Triode</a:t>
            </a:r>
            <a:r>
              <a:rPr lang="en-US" sz="1800" dirty="0"/>
              <a:t>-base RF sources:  200 kW CW, 350–700 MHz, $0.5/Watt, compact – MB Triode in test</a:t>
            </a:r>
          </a:p>
          <a:p>
            <a:pPr fontAlgn="auto">
              <a:spcBef>
                <a:spcPts val="0"/>
              </a:spcBef>
              <a:spcAft>
                <a:spcPts val="600"/>
              </a:spcAft>
            </a:pPr>
            <a:r>
              <a:rPr lang="en-US" sz="1800" b="1" dirty="0"/>
              <a:t>Multiple Beam IOT</a:t>
            </a:r>
            <a:r>
              <a:rPr lang="en-US" sz="1800" dirty="0"/>
              <a:t>:  700 MHz, 200 CW kW, 80% – Drawings and fabrication in progress, Test in spring 2023</a:t>
            </a:r>
          </a:p>
        </p:txBody>
      </p:sp>
      <p:sp>
        <p:nvSpPr>
          <p:cNvPr id="2" name="TextBox 1">
            <a:extLst>
              <a:ext uri="{FF2B5EF4-FFF2-40B4-BE49-F238E27FC236}">
                <a16:creationId xmlns:a16="http://schemas.microsoft.com/office/drawing/2014/main" id="{E895BA78-40F3-7C30-AB27-B738C0429A7B}"/>
              </a:ext>
            </a:extLst>
          </p:cNvPr>
          <p:cNvSpPr txBox="1"/>
          <p:nvPr/>
        </p:nvSpPr>
        <p:spPr>
          <a:xfrm>
            <a:off x="5954660" y="503287"/>
            <a:ext cx="3386953" cy="369332"/>
          </a:xfrm>
          <a:prstGeom prst="rect">
            <a:avLst/>
          </a:prstGeom>
          <a:noFill/>
        </p:spPr>
        <p:txBody>
          <a:bodyPr wrap="none" rtlCol="0">
            <a:spAutoFit/>
          </a:bodyPr>
          <a:lstStyle/>
          <a:p>
            <a:r>
              <a:rPr lang="en-US" dirty="0"/>
              <a:t>L. Ives – Calabazas Creek Research</a:t>
            </a:r>
          </a:p>
        </p:txBody>
      </p:sp>
      <p:pic>
        <p:nvPicPr>
          <p:cNvPr id="7" name="Picture 7" descr="logoonly">
            <a:extLst>
              <a:ext uri="{FF2B5EF4-FFF2-40B4-BE49-F238E27FC236}">
                <a16:creationId xmlns:a16="http://schemas.microsoft.com/office/drawing/2014/main" id="{B207E4FD-9F08-ED63-0750-2E54F5374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15" y="200270"/>
            <a:ext cx="406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F9844F7-0421-E6F7-9E57-EF3758F6B622}"/>
              </a:ext>
            </a:extLst>
          </p:cNvPr>
          <p:cNvPicPr>
            <a:picLocks noChangeAspect="1"/>
          </p:cNvPicPr>
          <p:nvPr/>
        </p:nvPicPr>
        <p:blipFill>
          <a:blip r:embed="rId3"/>
          <a:stretch>
            <a:fillRect/>
          </a:stretch>
        </p:blipFill>
        <p:spPr>
          <a:xfrm>
            <a:off x="221959" y="3624944"/>
            <a:ext cx="2018564" cy="1939458"/>
          </a:xfrm>
          <a:prstGeom prst="rect">
            <a:avLst/>
          </a:prstGeom>
        </p:spPr>
      </p:pic>
      <p:pic>
        <p:nvPicPr>
          <p:cNvPr id="10" name="Picture 9">
            <a:extLst>
              <a:ext uri="{FF2B5EF4-FFF2-40B4-BE49-F238E27FC236}">
                <a16:creationId xmlns:a16="http://schemas.microsoft.com/office/drawing/2014/main" id="{AF553C69-0220-CB2B-4452-F4CB2E70A4E5}"/>
              </a:ext>
            </a:extLst>
          </p:cNvPr>
          <p:cNvPicPr>
            <a:picLocks noChangeAspect="1"/>
          </p:cNvPicPr>
          <p:nvPr/>
        </p:nvPicPr>
        <p:blipFill>
          <a:blip r:embed="rId4"/>
          <a:stretch>
            <a:fillRect/>
          </a:stretch>
        </p:blipFill>
        <p:spPr>
          <a:xfrm>
            <a:off x="2398673" y="3210711"/>
            <a:ext cx="1895735" cy="3700715"/>
          </a:xfrm>
          <a:prstGeom prst="rect">
            <a:avLst/>
          </a:prstGeom>
        </p:spPr>
      </p:pic>
      <p:pic>
        <p:nvPicPr>
          <p:cNvPr id="12" name="Picture 2">
            <a:extLst>
              <a:ext uri="{FF2B5EF4-FFF2-40B4-BE49-F238E27FC236}">
                <a16:creationId xmlns:a16="http://schemas.microsoft.com/office/drawing/2014/main" id="{4A85EEA8-7114-8248-0585-1DFBEAB09A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2906" y="3622002"/>
            <a:ext cx="1292003" cy="1135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id="{6117E985-E2E9-CA34-EB0B-4069A48EAAAD}"/>
              </a:ext>
            </a:extLst>
          </p:cNvPr>
          <p:cNvPicPr>
            <a:picLocks noChangeAspect="1"/>
          </p:cNvPicPr>
          <p:nvPr/>
        </p:nvPicPr>
        <p:blipFill>
          <a:blip r:embed="rId6"/>
          <a:stretch>
            <a:fillRect/>
          </a:stretch>
        </p:blipFill>
        <p:spPr>
          <a:xfrm>
            <a:off x="4876351" y="5007650"/>
            <a:ext cx="1645111" cy="1522995"/>
          </a:xfrm>
          <a:prstGeom prst="rect">
            <a:avLst/>
          </a:prstGeom>
        </p:spPr>
      </p:pic>
      <p:pic>
        <p:nvPicPr>
          <p:cNvPr id="14" name="Picture 13">
            <a:extLst>
              <a:ext uri="{FF2B5EF4-FFF2-40B4-BE49-F238E27FC236}">
                <a16:creationId xmlns:a16="http://schemas.microsoft.com/office/drawing/2014/main" id="{6F55D559-5048-A75A-4C6A-1651D0B30850}"/>
              </a:ext>
            </a:extLst>
          </p:cNvPr>
          <p:cNvPicPr>
            <a:picLocks noChangeAspect="1"/>
          </p:cNvPicPr>
          <p:nvPr/>
        </p:nvPicPr>
        <p:blipFill>
          <a:blip r:embed="rId7"/>
          <a:stretch>
            <a:fillRect/>
          </a:stretch>
        </p:blipFill>
        <p:spPr>
          <a:xfrm>
            <a:off x="9024608" y="3904130"/>
            <a:ext cx="1446887" cy="2327346"/>
          </a:xfrm>
          <a:prstGeom prst="rect">
            <a:avLst/>
          </a:prstGeom>
        </p:spPr>
      </p:pic>
      <p:pic>
        <p:nvPicPr>
          <p:cNvPr id="16" name="Picture 15">
            <a:extLst>
              <a:ext uri="{FF2B5EF4-FFF2-40B4-BE49-F238E27FC236}">
                <a16:creationId xmlns:a16="http://schemas.microsoft.com/office/drawing/2014/main" id="{7E7078A5-9BAF-417C-464E-2833C3418013}"/>
              </a:ext>
            </a:extLst>
          </p:cNvPr>
          <p:cNvPicPr>
            <a:picLocks noChangeAspect="1"/>
          </p:cNvPicPr>
          <p:nvPr/>
        </p:nvPicPr>
        <p:blipFill rotWithShape="1">
          <a:blip r:embed="rId8"/>
          <a:srcRect l="40996" t="10945" r="31197" b="10647"/>
          <a:stretch/>
        </p:blipFill>
        <p:spPr>
          <a:xfrm>
            <a:off x="10649413" y="3429000"/>
            <a:ext cx="1292003" cy="2908853"/>
          </a:xfrm>
          <a:prstGeom prst="rect">
            <a:avLst/>
          </a:prstGeom>
        </p:spPr>
      </p:pic>
      <p:sp>
        <p:nvSpPr>
          <p:cNvPr id="19" name="TextBox 18">
            <a:extLst>
              <a:ext uri="{FF2B5EF4-FFF2-40B4-BE49-F238E27FC236}">
                <a16:creationId xmlns:a16="http://schemas.microsoft.com/office/drawing/2014/main" id="{8FAFB9C9-3504-7CD2-60BB-33090609C354}"/>
              </a:ext>
            </a:extLst>
          </p:cNvPr>
          <p:cNvSpPr txBox="1"/>
          <p:nvPr/>
        </p:nvSpPr>
        <p:spPr>
          <a:xfrm>
            <a:off x="667360" y="3308162"/>
            <a:ext cx="1208941" cy="338554"/>
          </a:xfrm>
          <a:prstGeom prst="rect">
            <a:avLst/>
          </a:prstGeom>
          <a:noFill/>
        </p:spPr>
        <p:txBody>
          <a:bodyPr wrap="square">
            <a:spAutoFit/>
          </a:bodyPr>
          <a:lstStyle/>
          <a:p>
            <a:pPr algn="ctr"/>
            <a:r>
              <a:rPr lang="en-US" sz="1600" dirty="0"/>
              <a:t>Magnetron</a:t>
            </a:r>
          </a:p>
        </p:txBody>
      </p:sp>
      <p:pic>
        <p:nvPicPr>
          <p:cNvPr id="20" name="Picture 19">
            <a:extLst>
              <a:ext uri="{FF2B5EF4-FFF2-40B4-BE49-F238E27FC236}">
                <a16:creationId xmlns:a16="http://schemas.microsoft.com/office/drawing/2014/main" id="{F3A92647-E6B9-4216-784A-38812FFAE144}"/>
              </a:ext>
            </a:extLst>
          </p:cNvPr>
          <p:cNvPicPr>
            <a:picLocks noChangeAspect="1"/>
          </p:cNvPicPr>
          <p:nvPr/>
        </p:nvPicPr>
        <p:blipFill>
          <a:blip r:embed="rId9"/>
          <a:stretch>
            <a:fillRect/>
          </a:stretch>
        </p:blipFill>
        <p:spPr>
          <a:xfrm>
            <a:off x="6677609" y="3646716"/>
            <a:ext cx="1852604" cy="2901034"/>
          </a:xfrm>
          <a:prstGeom prst="rect">
            <a:avLst/>
          </a:prstGeom>
        </p:spPr>
      </p:pic>
      <p:sp>
        <p:nvSpPr>
          <p:cNvPr id="21" name="TextBox 20">
            <a:extLst>
              <a:ext uri="{FF2B5EF4-FFF2-40B4-BE49-F238E27FC236}">
                <a16:creationId xmlns:a16="http://schemas.microsoft.com/office/drawing/2014/main" id="{6F126118-265E-05B9-5BA6-9CF763275E20}"/>
              </a:ext>
            </a:extLst>
          </p:cNvPr>
          <p:cNvSpPr txBox="1"/>
          <p:nvPr/>
        </p:nvSpPr>
        <p:spPr>
          <a:xfrm>
            <a:off x="2774725" y="2954340"/>
            <a:ext cx="1208941" cy="338554"/>
          </a:xfrm>
          <a:prstGeom prst="rect">
            <a:avLst/>
          </a:prstGeom>
          <a:noFill/>
        </p:spPr>
        <p:txBody>
          <a:bodyPr wrap="square">
            <a:spAutoFit/>
          </a:bodyPr>
          <a:lstStyle/>
          <a:p>
            <a:pPr algn="ctr"/>
            <a:r>
              <a:rPr lang="en-US" sz="1600" dirty="0"/>
              <a:t>Klystron</a:t>
            </a:r>
          </a:p>
        </p:txBody>
      </p:sp>
      <p:sp>
        <p:nvSpPr>
          <p:cNvPr id="22" name="TextBox 21">
            <a:extLst>
              <a:ext uri="{FF2B5EF4-FFF2-40B4-BE49-F238E27FC236}">
                <a16:creationId xmlns:a16="http://schemas.microsoft.com/office/drawing/2014/main" id="{41A38D44-D5F8-0F9D-2B43-1B16044298CA}"/>
              </a:ext>
            </a:extLst>
          </p:cNvPr>
          <p:cNvSpPr txBox="1"/>
          <p:nvPr/>
        </p:nvSpPr>
        <p:spPr>
          <a:xfrm>
            <a:off x="5701536" y="3182977"/>
            <a:ext cx="2114407" cy="338554"/>
          </a:xfrm>
          <a:prstGeom prst="rect">
            <a:avLst/>
          </a:prstGeom>
          <a:noFill/>
        </p:spPr>
        <p:txBody>
          <a:bodyPr wrap="square">
            <a:spAutoFit/>
          </a:bodyPr>
          <a:lstStyle/>
          <a:p>
            <a:pPr algn="ctr"/>
            <a:r>
              <a:rPr lang="en-US" sz="1600" dirty="0"/>
              <a:t>Multi-Beam triode</a:t>
            </a:r>
          </a:p>
        </p:txBody>
      </p:sp>
      <p:sp>
        <p:nvSpPr>
          <p:cNvPr id="23" name="TextBox 22">
            <a:extLst>
              <a:ext uri="{FF2B5EF4-FFF2-40B4-BE49-F238E27FC236}">
                <a16:creationId xmlns:a16="http://schemas.microsoft.com/office/drawing/2014/main" id="{54B29419-2A1D-083D-69C4-617E07493FAF}"/>
              </a:ext>
            </a:extLst>
          </p:cNvPr>
          <p:cNvSpPr txBox="1"/>
          <p:nvPr/>
        </p:nvSpPr>
        <p:spPr>
          <a:xfrm>
            <a:off x="9522365" y="3165005"/>
            <a:ext cx="1208941" cy="338554"/>
          </a:xfrm>
          <a:prstGeom prst="rect">
            <a:avLst/>
          </a:prstGeom>
          <a:noFill/>
        </p:spPr>
        <p:txBody>
          <a:bodyPr wrap="square">
            <a:spAutoFit/>
          </a:bodyPr>
          <a:lstStyle/>
          <a:p>
            <a:pPr algn="ctr"/>
            <a:r>
              <a:rPr lang="en-US" sz="1600" dirty="0"/>
              <a:t>MB IOT</a:t>
            </a:r>
          </a:p>
        </p:txBody>
      </p:sp>
    </p:spTree>
    <p:extLst>
      <p:ext uri="{BB962C8B-B14F-4D97-AF65-F5344CB8AC3E}">
        <p14:creationId xmlns:p14="http://schemas.microsoft.com/office/powerpoint/2010/main" val="1825793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AED0-EF98-F401-6CD1-5D2E752F67E8}"/>
              </a:ext>
            </a:extLst>
          </p:cNvPr>
          <p:cNvSpPr>
            <a:spLocks noGrp="1"/>
          </p:cNvSpPr>
          <p:nvPr>
            <p:ph type="title"/>
          </p:nvPr>
        </p:nvSpPr>
        <p:spPr>
          <a:xfrm>
            <a:off x="1143000" y="2402731"/>
            <a:ext cx="10515600" cy="1325563"/>
          </a:xfrm>
        </p:spPr>
        <p:txBody>
          <a:bodyPr/>
          <a:lstStyle/>
          <a:p>
            <a:pPr algn="ctr"/>
            <a:r>
              <a:rPr lang="en-US" b="1" dirty="0"/>
              <a:t>Joint session with WG5 on injectors</a:t>
            </a:r>
          </a:p>
        </p:txBody>
      </p:sp>
    </p:spTree>
    <p:extLst>
      <p:ext uri="{BB962C8B-B14F-4D97-AF65-F5344CB8AC3E}">
        <p14:creationId xmlns:p14="http://schemas.microsoft.com/office/powerpoint/2010/main" val="4255516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F3081-8EE7-8288-E315-3F961CF752C7}"/>
              </a:ext>
            </a:extLst>
          </p:cNvPr>
          <p:cNvPicPr>
            <a:picLocks noChangeAspect="1"/>
          </p:cNvPicPr>
          <p:nvPr/>
        </p:nvPicPr>
        <p:blipFill>
          <a:blip r:embed="rId2"/>
          <a:stretch>
            <a:fillRect/>
          </a:stretch>
        </p:blipFill>
        <p:spPr>
          <a:xfrm>
            <a:off x="5613025" y="3478508"/>
            <a:ext cx="2037169" cy="2304773"/>
          </a:xfrm>
          <a:prstGeom prst="rect">
            <a:avLst/>
          </a:prstGeom>
        </p:spPr>
      </p:pic>
      <p:sp>
        <p:nvSpPr>
          <p:cNvPr id="2" name="Slide Number Placeholder 1">
            <a:extLst>
              <a:ext uri="{FF2B5EF4-FFF2-40B4-BE49-F238E27FC236}">
                <a16:creationId xmlns:a16="http://schemas.microsoft.com/office/drawing/2014/main" id="{F52CFB10-79A9-BAED-3306-9926A3B90884}"/>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17</a:t>
            </a:fld>
            <a:endParaRPr lang="en-US" dirty="0">
              <a:ln>
                <a:solidFill>
                  <a:prstClr val="white"/>
                </a:solidFill>
              </a:ln>
              <a:solidFill>
                <a:prstClr val="black">
                  <a:tint val="75000"/>
                </a:prstClr>
              </a:solidFill>
            </a:endParaRPr>
          </a:p>
        </p:txBody>
      </p:sp>
      <p:pic>
        <p:nvPicPr>
          <p:cNvPr id="4" name="Picture 3">
            <a:extLst>
              <a:ext uri="{FF2B5EF4-FFF2-40B4-BE49-F238E27FC236}">
                <a16:creationId xmlns:a16="http://schemas.microsoft.com/office/drawing/2014/main" id="{9D5DCB6A-984F-B45B-94A1-53BD4EEBD662}"/>
              </a:ext>
            </a:extLst>
          </p:cNvPr>
          <p:cNvPicPr>
            <a:picLocks noChangeAspect="1"/>
          </p:cNvPicPr>
          <p:nvPr/>
        </p:nvPicPr>
        <p:blipFill>
          <a:blip r:embed="rId3"/>
          <a:stretch>
            <a:fillRect/>
          </a:stretch>
        </p:blipFill>
        <p:spPr>
          <a:xfrm>
            <a:off x="21095" y="2113385"/>
            <a:ext cx="4694152" cy="2943669"/>
          </a:xfrm>
          <a:prstGeom prst="rect">
            <a:avLst/>
          </a:prstGeom>
        </p:spPr>
      </p:pic>
      <p:sp>
        <p:nvSpPr>
          <p:cNvPr id="6" name="TextBox 5">
            <a:extLst>
              <a:ext uri="{FF2B5EF4-FFF2-40B4-BE49-F238E27FC236}">
                <a16:creationId xmlns:a16="http://schemas.microsoft.com/office/drawing/2014/main" id="{245647EC-2834-88A4-DF8B-6D52E039D643}"/>
              </a:ext>
            </a:extLst>
          </p:cNvPr>
          <p:cNvSpPr txBox="1"/>
          <p:nvPr/>
        </p:nvSpPr>
        <p:spPr>
          <a:xfrm>
            <a:off x="171319" y="5117565"/>
            <a:ext cx="4603609" cy="523220"/>
          </a:xfrm>
          <a:prstGeom prst="rect">
            <a:avLst/>
          </a:prstGeom>
          <a:noFill/>
        </p:spPr>
        <p:txBody>
          <a:bodyPr wrap="square">
            <a:spAutoFit/>
          </a:bodyPr>
          <a:lstStyle/>
          <a:p>
            <a:r>
              <a:rPr lang="en-US" sz="1400" dirty="0"/>
              <a:t>[1] A. D. Cahill et al. High gradient experiments with X-band cryogenic copper accelerating cavities, 2018.</a:t>
            </a:r>
          </a:p>
        </p:txBody>
      </p:sp>
      <p:sp>
        <p:nvSpPr>
          <p:cNvPr id="9" name="TextBox 8">
            <a:extLst>
              <a:ext uri="{FF2B5EF4-FFF2-40B4-BE49-F238E27FC236}">
                <a16:creationId xmlns:a16="http://schemas.microsoft.com/office/drawing/2014/main" id="{9B511217-312E-210F-0263-166D5B6E55C7}"/>
              </a:ext>
            </a:extLst>
          </p:cNvPr>
          <p:cNvSpPr txBox="1"/>
          <p:nvPr/>
        </p:nvSpPr>
        <p:spPr>
          <a:xfrm>
            <a:off x="965815" y="1754484"/>
            <a:ext cx="3984443" cy="369332"/>
          </a:xfrm>
          <a:prstGeom prst="rect">
            <a:avLst/>
          </a:prstGeom>
          <a:noFill/>
        </p:spPr>
        <p:txBody>
          <a:bodyPr wrap="square">
            <a:spAutoFit/>
          </a:bodyPr>
          <a:lstStyle/>
          <a:p>
            <a:r>
              <a:rPr lang="en-US" dirty="0"/>
              <a:t>Breakdown rate vs gradient</a:t>
            </a:r>
            <a:r>
              <a:rPr lang="en-US" baseline="30000" dirty="0"/>
              <a:t> </a:t>
            </a:r>
            <a:r>
              <a:rPr lang="en-US" dirty="0"/>
              <a:t>[1]</a:t>
            </a:r>
          </a:p>
        </p:txBody>
      </p:sp>
      <p:sp>
        <p:nvSpPr>
          <p:cNvPr id="10" name="TextBox 9">
            <a:extLst>
              <a:ext uri="{FF2B5EF4-FFF2-40B4-BE49-F238E27FC236}">
                <a16:creationId xmlns:a16="http://schemas.microsoft.com/office/drawing/2014/main" id="{CF935E72-0B32-3A5D-E423-7F2C91D0F23E}"/>
              </a:ext>
            </a:extLst>
          </p:cNvPr>
          <p:cNvSpPr txBox="1"/>
          <p:nvPr/>
        </p:nvSpPr>
        <p:spPr>
          <a:xfrm>
            <a:off x="500743" y="5791068"/>
            <a:ext cx="11403903" cy="707886"/>
          </a:xfrm>
          <a:prstGeom prst="rect">
            <a:avLst/>
          </a:prstGeom>
          <a:solidFill>
            <a:schemeClr val="bg1"/>
          </a:solidFill>
        </p:spPr>
        <p:txBody>
          <a:bodyPr wrap="square" rtlCol="0">
            <a:spAutoFit/>
          </a:bodyPr>
          <a:lstStyle/>
          <a:p>
            <a:pPr algn="ctr"/>
            <a:r>
              <a:rPr lang="en-US" sz="2000" dirty="0"/>
              <a:t>At 45 K for the 11.7 GHz gun the cathode gradient could be as high as more than </a:t>
            </a:r>
            <a:r>
              <a:rPr lang="en-US" sz="2000" b="1" dirty="0"/>
              <a:t>500 MV/m</a:t>
            </a:r>
            <a:r>
              <a:rPr lang="en-US" sz="2000" dirty="0"/>
              <a:t>, maximum surface electric field might be as high as </a:t>
            </a:r>
            <a:r>
              <a:rPr lang="en-US" sz="2000" b="1" dirty="0"/>
              <a:t>750 MV/m</a:t>
            </a:r>
            <a:r>
              <a:rPr lang="en-US" sz="2000" dirty="0"/>
              <a:t>. The BDR ~10</a:t>
            </a:r>
            <a:r>
              <a:rPr lang="en-US" sz="2000" baseline="30000" dirty="0"/>
              <a:t>-6</a:t>
            </a:r>
            <a:r>
              <a:rPr lang="en-US" sz="2000" dirty="0"/>
              <a:t> is expected.</a:t>
            </a:r>
          </a:p>
        </p:txBody>
      </p:sp>
      <p:sp>
        <p:nvSpPr>
          <p:cNvPr id="5" name="TextBox 4">
            <a:extLst>
              <a:ext uri="{FF2B5EF4-FFF2-40B4-BE49-F238E27FC236}">
                <a16:creationId xmlns:a16="http://schemas.microsoft.com/office/drawing/2014/main" id="{A95F512D-79D2-1E4D-6FF7-EC7873616303}"/>
              </a:ext>
            </a:extLst>
          </p:cNvPr>
          <p:cNvSpPr txBox="1"/>
          <p:nvPr/>
        </p:nvSpPr>
        <p:spPr>
          <a:xfrm>
            <a:off x="8140422" y="4810612"/>
            <a:ext cx="3956461" cy="830997"/>
          </a:xfrm>
          <a:prstGeom prst="rect">
            <a:avLst/>
          </a:prstGeom>
          <a:noFill/>
        </p:spPr>
        <p:txBody>
          <a:bodyPr wrap="square">
            <a:spAutoFit/>
          </a:bodyPr>
          <a:lstStyle/>
          <a:p>
            <a:r>
              <a:rPr lang="en-US" sz="1600" dirty="0"/>
              <a:t>Cathode gradient when driven by long (blue) and short (red) pulses. The power is 300 MW and the rising/falling is fixed at 3 ns.</a:t>
            </a:r>
          </a:p>
        </p:txBody>
      </p:sp>
      <p:pic>
        <p:nvPicPr>
          <p:cNvPr id="11" name="Picture 10">
            <a:extLst>
              <a:ext uri="{FF2B5EF4-FFF2-40B4-BE49-F238E27FC236}">
                <a16:creationId xmlns:a16="http://schemas.microsoft.com/office/drawing/2014/main" id="{7FFAE9AA-3FFA-EEA7-1C75-10BCFCADDDCB}"/>
              </a:ext>
            </a:extLst>
          </p:cNvPr>
          <p:cNvPicPr>
            <a:picLocks noChangeAspect="1"/>
          </p:cNvPicPr>
          <p:nvPr/>
        </p:nvPicPr>
        <p:blipFill>
          <a:blip r:embed="rId4"/>
          <a:stretch>
            <a:fillRect/>
          </a:stretch>
        </p:blipFill>
        <p:spPr>
          <a:xfrm>
            <a:off x="8448262" y="1978297"/>
            <a:ext cx="3674599" cy="2935629"/>
          </a:xfrm>
          <a:prstGeom prst="rect">
            <a:avLst/>
          </a:prstGeom>
        </p:spPr>
      </p:pic>
      <p:sp>
        <p:nvSpPr>
          <p:cNvPr id="8" name="TextBox 7">
            <a:extLst>
              <a:ext uri="{FF2B5EF4-FFF2-40B4-BE49-F238E27FC236}">
                <a16:creationId xmlns:a16="http://schemas.microsoft.com/office/drawing/2014/main" id="{736B9FEE-C63B-0D88-720C-8BAEA22D609D}"/>
              </a:ext>
            </a:extLst>
          </p:cNvPr>
          <p:cNvSpPr txBox="1"/>
          <p:nvPr/>
        </p:nvSpPr>
        <p:spPr>
          <a:xfrm>
            <a:off x="0" y="51236"/>
            <a:ext cx="12244099" cy="584775"/>
          </a:xfrm>
          <a:prstGeom prst="rect">
            <a:avLst/>
          </a:prstGeom>
          <a:noFill/>
        </p:spPr>
        <p:txBody>
          <a:bodyPr wrap="square">
            <a:spAutoFit/>
          </a:bodyPr>
          <a:lstStyle/>
          <a:p>
            <a:pPr algn="ctr"/>
            <a:r>
              <a:rPr lang="en-US" sz="3200" b="1" dirty="0">
                <a:solidFill>
                  <a:srgbClr val="0070C0"/>
                </a:solidFill>
                <a:latin typeface="+mj-lt"/>
                <a:ea typeface="Calibri" panose="020F0502020204030204" pitchFamily="34" charset="0"/>
                <a:cs typeface="Arial" panose="020B0604020202020204" pitchFamily="34" charset="0"/>
              </a:rPr>
              <a:t>Development of High Brightness Photoinjector for AWA</a:t>
            </a:r>
            <a:endParaRPr lang="en-US" sz="3200" dirty="0">
              <a:solidFill>
                <a:srgbClr val="0070C0"/>
              </a:solidFill>
              <a:latin typeface="+mj-lt"/>
              <a:cs typeface="Arial" panose="020B0604020202020204" pitchFamily="34" charset="0"/>
            </a:endParaRPr>
          </a:p>
        </p:txBody>
      </p:sp>
      <p:pic>
        <p:nvPicPr>
          <p:cNvPr id="12" name="Picture 11" descr="A screenshot of a cell phone&#10;&#10;Description automatically generated">
            <a:extLst>
              <a:ext uri="{FF2B5EF4-FFF2-40B4-BE49-F238E27FC236}">
                <a16:creationId xmlns:a16="http://schemas.microsoft.com/office/drawing/2014/main" id="{5B8A5A5C-CADE-98FB-13ED-AF3F1A48FC19}"/>
              </a:ext>
            </a:extLst>
          </p:cNvPr>
          <p:cNvPicPr>
            <a:picLocks noChangeAspect="1"/>
          </p:cNvPicPr>
          <p:nvPr/>
        </p:nvPicPr>
        <p:blipFill>
          <a:blip r:embed="rId5"/>
          <a:stretch>
            <a:fillRect/>
          </a:stretch>
        </p:blipFill>
        <p:spPr>
          <a:xfrm>
            <a:off x="4835430" y="1837400"/>
            <a:ext cx="3577436" cy="1859241"/>
          </a:xfrm>
          <a:prstGeom prst="rect">
            <a:avLst/>
          </a:prstGeom>
        </p:spPr>
      </p:pic>
      <p:sp>
        <p:nvSpPr>
          <p:cNvPr id="17" name="TextBox 16">
            <a:extLst>
              <a:ext uri="{FF2B5EF4-FFF2-40B4-BE49-F238E27FC236}">
                <a16:creationId xmlns:a16="http://schemas.microsoft.com/office/drawing/2014/main" id="{6B59CCA4-AAAA-5E8D-8407-70F0AD005238}"/>
              </a:ext>
            </a:extLst>
          </p:cNvPr>
          <p:cNvSpPr txBox="1"/>
          <p:nvPr/>
        </p:nvSpPr>
        <p:spPr>
          <a:xfrm>
            <a:off x="500743" y="954805"/>
            <a:ext cx="11527972" cy="707886"/>
          </a:xfrm>
          <a:prstGeom prst="rect">
            <a:avLst/>
          </a:prstGeom>
          <a:noFill/>
        </p:spPr>
        <p:txBody>
          <a:bodyPr wrap="square">
            <a:spAutoFit/>
          </a:bodyPr>
          <a:lstStyle/>
          <a:p>
            <a:r>
              <a:rPr lang="en-GB" sz="2000" kern="800" dirty="0">
                <a:ea typeface="Times New Roman" panose="02020603050405020304" pitchFamily="18" charset="0"/>
                <a:cs typeface="Times New Roman" panose="02020603050405020304" pitchFamily="18" charset="0"/>
              </a:rPr>
              <a:t>We have plans to modify RF design of the short pulse 11.7 GHz photoinjector at AWA to increase gradient and energy gain and to improve compatibility with the solenoid.</a:t>
            </a:r>
          </a:p>
        </p:txBody>
      </p:sp>
      <p:sp>
        <p:nvSpPr>
          <p:cNvPr id="7" name="TextBox 6">
            <a:extLst>
              <a:ext uri="{FF2B5EF4-FFF2-40B4-BE49-F238E27FC236}">
                <a16:creationId xmlns:a16="http://schemas.microsoft.com/office/drawing/2014/main" id="{AA530F0A-742A-053E-7BC8-C8A887466412}"/>
              </a:ext>
            </a:extLst>
          </p:cNvPr>
          <p:cNvSpPr txBox="1"/>
          <p:nvPr/>
        </p:nvSpPr>
        <p:spPr>
          <a:xfrm>
            <a:off x="4597000" y="570544"/>
            <a:ext cx="2739468" cy="369332"/>
          </a:xfrm>
          <a:prstGeom prst="rect">
            <a:avLst/>
          </a:prstGeom>
          <a:noFill/>
        </p:spPr>
        <p:txBody>
          <a:bodyPr wrap="none" rtlCol="0">
            <a:spAutoFit/>
          </a:bodyPr>
          <a:lstStyle/>
          <a:p>
            <a:r>
              <a:rPr lang="en-US" dirty="0"/>
              <a:t>S. </a:t>
            </a:r>
            <a:r>
              <a:rPr lang="en-US" dirty="0" err="1"/>
              <a:t>Kuzikov</a:t>
            </a:r>
            <a:r>
              <a:rPr lang="en-US" dirty="0"/>
              <a:t> – Euclid </a:t>
            </a:r>
            <a:r>
              <a:rPr lang="en-US" dirty="0" err="1"/>
              <a:t>Techlabs</a:t>
            </a:r>
            <a:endParaRPr lang="en-US" dirty="0"/>
          </a:p>
        </p:txBody>
      </p:sp>
    </p:spTree>
    <p:extLst>
      <p:ext uri="{BB962C8B-B14F-4D97-AF65-F5344CB8AC3E}">
        <p14:creationId xmlns:p14="http://schemas.microsoft.com/office/powerpoint/2010/main" val="3243902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53717D-0653-C396-D2C7-24509FC3715E}"/>
              </a:ext>
            </a:extLst>
          </p:cNvPr>
          <p:cNvSpPr txBox="1"/>
          <p:nvPr/>
        </p:nvSpPr>
        <p:spPr>
          <a:xfrm>
            <a:off x="647533" y="3731769"/>
            <a:ext cx="11099563" cy="2165914"/>
          </a:xfrm>
          <a:prstGeom prst="rect">
            <a:avLst/>
          </a:prstGeom>
          <a:noFill/>
          <a:ln w="22225">
            <a:solidFill>
              <a:schemeClr val="tx2">
                <a:lumMod val="75000"/>
              </a:schemeClr>
            </a:solidFill>
            <a:prstDash val="dash"/>
          </a:ln>
        </p:spPr>
        <p:txBody>
          <a:bodyPr wrap="square" rtlCol="0">
            <a:spAutoFit/>
          </a:bodyPr>
          <a:lstStyle/>
          <a:p>
            <a:endParaRPr lang="en-US" sz="800" dirty="0"/>
          </a:p>
          <a:p>
            <a:pPr lvl="1"/>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lvl="1"/>
            <a:endParaRPr lang="en-US" sz="667" dirty="0"/>
          </a:p>
          <a:p>
            <a:pPr lvl="1"/>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p:txBody>
      </p:sp>
      <p:sp>
        <p:nvSpPr>
          <p:cNvPr id="22" name="TextBox 21">
            <a:extLst>
              <a:ext uri="{FF2B5EF4-FFF2-40B4-BE49-F238E27FC236}">
                <a16:creationId xmlns:a16="http://schemas.microsoft.com/office/drawing/2014/main" id="{61B3D72E-5D64-D1F8-D65D-44AFA20F4DB5}"/>
              </a:ext>
            </a:extLst>
          </p:cNvPr>
          <p:cNvSpPr txBox="1"/>
          <p:nvPr/>
        </p:nvSpPr>
        <p:spPr>
          <a:xfrm>
            <a:off x="5452420" y="1440920"/>
            <a:ext cx="6292637" cy="3705758"/>
          </a:xfrm>
          <a:prstGeom prst="rect">
            <a:avLst/>
          </a:prstGeom>
          <a:noFill/>
          <a:ln w="22225">
            <a:solidFill>
              <a:schemeClr val="tx2">
                <a:lumMod val="75000"/>
              </a:schemeClr>
            </a:solidFill>
            <a:prstDash val="dash"/>
          </a:ln>
        </p:spPr>
        <p:txBody>
          <a:bodyPr wrap="square" rtlCol="0">
            <a:spAutoFit/>
          </a:bodyPr>
          <a:lstStyle/>
          <a:p>
            <a:endParaRPr lang="en-US" sz="800"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lvl="1"/>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lvl="1"/>
            <a:endParaRPr lang="en-US" sz="667" dirty="0"/>
          </a:p>
          <a:p>
            <a:pPr lvl="1"/>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p:txBody>
      </p:sp>
      <p:sp>
        <p:nvSpPr>
          <p:cNvPr id="2" name="Title 1">
            <a:extLst>
              <a:ext uri="{FF2B5EF4-FFF2-40B4-BE49-F238E27FC236}">
                <a16:creationId xmlns:a16="http://schemas.microsoft.com/office/drawing/2014/main" id="{F5DB0218-EE26-57DF-3061-BA64325EE1AC}"/>
              </a:ext>
            </a:extLst>
          </p:cNvPr>
          <p:cNvSpPr>
            <a:spLocks noGrp="1"/>
          </p:cNvSpPr>
          <p:nvPr>
            <p:ph type="title"/>
          </p:nvPr>
        </p:nvSpPr>
        <p:spPr>
          <a:xfrm>
            <a:off x="514066" y="162128"/>
            <a:ext cx="11163868" cy="665587"/>
          </a:xfrm>
        </p:spPr>
        <p:txBody>
          <a:bodyPr>
            <a:normAutofit/>
          </a:bodyPr>
          <a:lstStyle/>
          <a:p>
            <a:pPr algn="ctr"/>
            <a:r>
              <a:rPr lang="en-US" sz="3600" dirty="0">
                <a:solidFill>
                  <a:srgbClr val="0070C0"/>
                </a:solidFill>
              </a:rPr>
              <a:t>X-Band high-gradient Photoinjector</a:t>
            </a:r>
          </a:p>
        </p:txBody>
      </p:sp>
      <p:sp>
        <p:nvSpPr>
          <p:cNvPr id="4" name="Text Placeholder 3">
            <a:extLst>
              <a:ext uri="{FF2B5EF4-FFF2-40B4-BE49-F238E27FC236}">
                <a16:creationId xmlns:a16="http://schemas.microsoft.com/office/drawing/2014/main" id="{D43FE41B-7333-BC84-2BCA-3A21B1180AF0}"/>
              </a:ext>
            </a:extLst>
          </p:cNvPr>
          <p:cNvSpPr>
            <a:spLocks noGrp="1"/>
          </p:cNvSpPr>
          <p:nvPr>
            <p:ph type="body" sz="quarter" idx="12"/>
          </p:nvPr>
        </p:nvSpPr>
        <p:spPr>
          <a:xfrm>
            <a:off x="514065" y="773285"/>
            <a:ext cx="11163868" cy="499715"/>
          </a:xfrm>
        </p:spPr>
        <p:txBody>
          <a:bodyPr/>
          <a:lstStyle/>
          <a:p>
            <a:r>
              <a:rPr lang="en-US" sz="2400" dirty="0">
                <a:solidFill>
                  <a:srgbClr val="C00000"/>
                </a:solidFill>
              </a:rPr>
              <a:t>Highlights </a:t>
            </a:r>
          </a:p>
        </p:txBody>
      </p:sp>
      <p:sp>
        <p:nvSpPr>
          <p:cNvPr id="5" name="Slide Number Placeholder 4">
            <a:extLst>
              <a:ext uri="{FF2B5EF4-FFF2-40B4-BE49-F238E27FC236}">
                <a16:creationId xmlns:a16="http://schemas.microsoft.com/office/drawing/2014/main" id="{3A2172E2-3FE6-1BEC-FF0D-C41C50545E65}"/>
              </a:ext>
            </a:extLst>
          </p:cNvPr>
          <p:cNvSpPr>
            <a:spLocks noGrp="1"/>
          </p:cNvSpPr>
          <p:nvPr>
            <p:ph type="sldNum" sz="quarter" idx="13"/>
          </p:nvPr>
        </p:nvSpPr>
        <p:spPr/>
        <p:txBody>
          <a:bodyPr/>
          <a:lstStyle/>
          <a:p>
            <a:fld id="{AEFAAC5A-9C4F-4278-920D-DF2BAB595749}" type="slidenum">
              <a:rPr lang="en-US" smtClean="0"/>
              <a:pPr/>
              <a:t>18</a:t>
            </a:fld>
            <a:endParaRPr lang="en-US" dirty="0"/>
          </a:p>
        </p:txBody>
      </p:sp>
      <p:sp>
        <p:nvSpPr>
          <p:cNvPr id="15" name="TextBox 14">
            <a:extLst>
              <a:ext uri="{FF2B5EF4-FFF2-40B4-BE49-F238E27FC236}">
                <a16:creationId xmlns:a16="http://schemas.microsoft.com/office/drawing/2014/main" id="{17B3686B-F3DF-CCD1-699D-400F5CF90F63}"/>
              </a:ext>
            </a:extLst>
          </p:cNvPr>
          <p:cNvSpPr txBox="1"/>
          <p:nvPr/>
        </p:nvSpPr>
        <p:spPr>
          <a:xfrm>
            <a:off x="647534" y="1448807"/>
            <a:ext cx="4625967" cy="2063257"/>
          </a:xfrm>
          <a:prstGeom prst="rect">
            <a:avLst/>
          </a:prstGeom>
          <a:noFill/>
          <a:ln w="22225">
            <a:solidFill>
              <a:schemeClr val="tx2">
                <a:lumMod val="75000"/>
              </a:schemeClr>
            </a:solidFill>
            <a:prstDash val="dash"/>
          </a:ln>
        </p:spPr>
        <p:txBody>
          <a:bodyPr wrap="square" rtlCol="0">
            <a:spAutoFit/>
          </a:bodyPr>
          <a:lstStyle/>
          <a:p>
            <a:endParaRPr lang="en-US" sz="800"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marL="914377" lvl="1" indent="-304792">
              <a:buFont typeface="Courier New" panose="02070309020205020404" pitchFamily="49" charset="0"/>
              <a:buChar char="o"/>
            </a:pPr>
            <a:endParaRPr lang="en-US" sz="667" dirty="0"/>
          </a:p>
          <a:p>
            <a:pPr lvl="1"/>
            <a:endParaRPr lang="en-US" sz="667" dirty="0"/>
          </a:p>
          <a:p>
            <a:pPr marL="914377" lvl="1" indent="-304792">
              <a:buFont typeface="Courier New" panose="02070309020205020404" pitchFamily="49" charset="0"/>
              <a:buChar char="o"/>
            </a:pPr>
            <a:endParaRPr lang="en-US" sz="667" dirty="0"/>
          </a:p>
        </p:txBody>
      </p:sp>
      <p:sp>
        <p:nvSpPr>
          <p:cNvPr id="16" name="TextBox 15">
            <a:extLst>
              <a:ext uri="{FF2B5EF4-FFF2-40B4-BE49-F238E27FC236}">
                <a16:creationId xmlns:a16="http://schemas.microsoft.com/office/drawing/2014/main" id="{062FCF36-0302-3F9B-D779-4D37809B8720}"/>
              </a:ext>
            </a:extLst>
          </p:cNvPr>
          <p:cNvSpPr txBox="1"/>
          <p:nvPr/>
        </p:nvSpPr>
        <p:spPr>
          <a:xfrm>
            <a:off x="832834" y="1223841"/>
            <a:ext cx="2394837" cy="338554"/>
          </a:xfrm>
          <a:prstGeom prst="rect">
            <a:avLst/>
          </a:prstGeom>
          <a:solidFill>
            <a:schemeClr val="bg1"/>
          </a:solidFill>
          <a:ln>
            <a:solidFill>
              <a:srgbClr val="00B0F0"/>
            </a:solidFill>
          </a:ln>
        </p:spPr>
        <p:txBody>
          <a:bodyPr wrap="square" rIns="0" rtlCol="0">
            <a:spAutoFit/>
          </a:bodyPr>
          <a:lstStyle/>
          <a:p>
            <a:r>
              <a:rPr lang="en-US" sz="1600" b="1" dirty="0">
                <a:solidFill>
                  <a:srgbClr val="0070C0"/>
                </a:solidFill>
              </a:rPr>
              <a:t>Xgun RF Conditioning </a:t>
            </a:r>
          </a:p>
        </p:txBody>
      </p:sp>
      <p:sp>
        <p:nvSpPr>
          <p:cNvPr id="23" name="TextBox 22">
            <a:extLst>
              <a:ext uri="{FF2B5EF4-FFF2-40B4-BE49-F238E27FC236}">
                <a16:creationId xmlns:a16="http://schemas.microsoft.com/office/drawing/2014/main" id="{E8DC3075-CC45-4180-7F8A-4BDD7B9AEFAC}"/>
              </a:ext>
            </a:extLst>
          </p:cNvPr>
          <p:cNvSpPr txBox="1"/>
          <p:nvPr/>
        </p:nvSpPr>
        <p:spPr>
          <a:xfrm>
            <a:off x="5749233" y="1217782"/>
            <a:ext cx="2412683" cy="338554"/>
          </a:xfrm>
          <a:prstGeom prst="rect">
            <a:avLst/>
          </a:prstGeom>
          <a:solidFill>
            <a:schemeClr val="bg1"/>
          </a:solidFill>
          <a:ln>
            <a:solidFill>
              <a:srgbClr val="00B0F0"/>
            </a:solidFill>
          </a:ln>
        </p:spPr>
        <p:txBody>
          <a:bodyPr wrap="square" rIns="0" rtlCol="0">
            <a:spAutoFit/>
          </a:bodyPr>
          <a:lstStyle/>
          <a:p>
            <a:r>
              <a:rPr lang="en-US" sz="1600" b="1" dirty="0">
                <a:solidFill>
                  <a:srgbClr val="0070C0"/>
                </a:solidFill>
              </a:rPr>
              <a:t>Beam Characterization</a:t>
            </a:r>
          </a:p>
        </p:txBody>
      </p:sp>
      <p:sp>
        <p:nvSpPr>
          <p:cNvPr id="28" name="Rectangle 27">
            <a:extLst>
              <a:ext uri="{FF2B5EF4-FFF2-40B4-BE49-F238E27FC236}">
                <a16:creationId xmlns:a16="http://schemas.microsoft.com/office/drawing/2014/main" id="{21CB6064-A595-620F-635B-EADE65DB63B7}"/>
              </a:ext>
            </a:extLst>
          </p:cNvPr>
          <p:cNvSpPr/>
          <p:nvPr/>
        </p:nvSpPr>
        <p:spPr>
          <a:xfrm>
            <a:off x="9783353" y="4219067"/>
            <a:ext cx="751079" cy="1101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TextBox 31">
            <a:extLst>
              <a:ext uri="{FF2B5EF4-FFF2-40B4-BE49-F238E27FC236}">
                <a16:creationId xmlns:a16="http://schemas.microsoft.com/office/drawing/2014/main" id="{DDFF66B4-52CF-FCD8-B40B-834AB9B1849A}"/>
              </a:ext>
            </a:extLst>
          </p:cNvPr>
          <p:cNvSpPr txBox="1"/>
          <p:nvPr/>
        </p:nvSpPr>
        <p:spPr>
          <a:xfrm>
            <a:off x="2235479" y="1890790"/>
            <a:ext cx="3017344" cy="1446935"/>
          </a:xfrm>
          <a:prstGeom prst="rect">
            <a:avLst/>
          </a:prstGeom>
          <a:noFill/>
        </p:spPr>
        <p:txBody>
          <a:bodyPr wrap="square" rtlCol="0">
            <a:spAutoFit/>
          </a:bodyPr>
          <a:lstStyle/>
          <a:p>
            <a:pPr marL="228594" indent="-228594">
              <a:buFont typeface="Arial" panose="020B0604020202020204" pitchFamily="34" charset="0"/>
              <a:buChar char="•"/>
            </a:pPr>
            <a:r>
              <a:rPr lang="en-US" sz="1467" dirty="0">
                <a:solidFill>
                  <a:schemeClr val="tx1">
                    <a:lumMod val="50000"/>
                  </a:schemeClr>
                </a:solidFill>
              </a:rPr>
              <a:t>Short rf pulse operation (9 ns).</a:t>
            </a:r>
          </a:p>
          <a:p>
            <a:pPr marL="228594" indent="-228594">
              <a:buFont typeface="Arial" panose="020B0604020202020204" pitchFamily="34" charset="0"/>
              <a:buChar char="•"/>
            </a:pPr>
            <a:r>
              <a:rPr lang="en-US" sz="1467" dirty="0">
                <a:solidFill>
                  <a:schemeClr val="tx1">
                    <a:lumMod val="50000"/>
                  </a:schemeClr>
                </a:solidFill>
              </a:rPr>
              <a:t>Xgun fully conditioned within </a:t>
            </a:r>
            <a:r>
              <a:rPr lang="en-US" sz="1467" b="1" dirty="0">
                <a:solidFill>
                  <a:schemeClr val="tx1">
                    <a:lumMod val="50000"/>
                  </a:schemeClr>
                </a:solidFill>
              </a:rPr>
              <a:t>70k pulses.</a:t>
            </a:r>
          </a:p>
          <a:p>
            <a:pPr marL="228594" indent="-228594">
              <a:buFont typeface="Arial" panose="020B0604020202020204" pitchFamily="34" charset="0"/>
              <a:buChar char="•"/>
            </a:pPr>
            <a:r>
              <a:rPr lang="en-US" sz="1467" dirty="0">
                <a:solidFill>
                  <a:schemeClr val="tx1">
                    <a:lumMod val="50000"/>
                  </a:schemeClr>
                </a:solidFill>
              </a:rPr>
              <a:t>Gradient reached</a:t>
            </a:r>
            <a:r>
              <a:rPr lang="en-US" sz="1467" b="1" dirty="0">
                <a:solidFill>
                  <a:schemeClr val="tx1">
                    <a:lumMod val="50000"/>
                  </a:schemeClr>
                </a:solidFill>
              </a:rPr>
              <a:t> 388 MV/m</a:t>
            </a:r>
            <a:r>
              <a:rPr lang="en-US" sz="1467" dirty="0">
                <a:solidFill>
                  <a:schemeClr val="tx1">
                    <a:lumMod val="50000"/>
                  </a:schemeClr>
                </a:solidFill>
              </a:rPr>
              <a:t>.</a:t>
            </a:r>
          </a:p>
          <a:p>
            <a:pPr marL="228594" indent="-228594">
              <a:buFont typeface="Arial" panose="020B0604020202020204" pitchFamily="34" charset="0"/>
              <a:buChar char="•"/>
            </a:pPr>
            <a:r>
              <a:rPr lang="en-US" sz="1467" dirty="0">
                <a:solidFill>
                  <a:schemeClr val="tx1">
                    <a:lumMod val="50000"/>
                  </a:schemeClr>
                </a:solidFill>
              </a:rPr>
              <a:t>After fully conditioned, no dark current observed.</a:t>
            </a:r>
          </a:p>
        </p:txBody>
      </p:sp>
      <p:pic>
        <p:nvPicPr>
          <p:cNvPr id="3" name="Picture 2">
            <a:extLst>
              <a:ext uri="{FF2B5EF4-FFF2-40B4-BE49-F238E27FC236}">
                <a16:creationId xmlns:a16="http://schemas.microsoft.com/office/drawing/2014/main" id="{87182663-AD45-894C-3834-23319ED377B5}"/>
              </a:ext>
            </a:extLst>
          </p:cNvPr>
          <p:cNvPicPr>
            <a:picLocks noChangeAspect="1"/>
          </p:cNvPicPr>
          <p:nvPr/>
        </p:nvPicPr>
        <p:blipFill>
          <a:blip r:embed="rId3"/>
          <a:stretch>
            <a:fillRect/>
          </a:stretch>
        </p:blipFill>
        <p:spPr>
          <a:xfrm>
            <a:off x="832834" y="1681303"/>
            <a:ext cx="1385929" cy="1740761"/>
          </a:xfrm>
          <a:prstGeom prst="rect">
            <a:avLst/>
          </a:prstGeom>
        </p:spPr>
      </p:pic>
      <p:sp>
        <p:nvSpPr>
          <p:cNvPr id="14" name="Rectangle 13">
            <a:extLst>
              <a:ext uri="{FF2B5EF4-FFF2-40B4-BE49-F238E27FC236}">
                <a16:creationId xmlns:a16="http://schemas.microsoft.com/office/drawing/2014/main" id="{19F103DC-403E-BE0A-A249-F0A642C7F9D7}"/>
              </a:ext>
            </a:extLst>
          </p:cNvPr>
          <p:cNvSpPr/>
          <p:nvPr/>
        </p:nvSpPr>
        <p:spPr>
          <a:xfrm>
            <a:off x="5439138" y="3702821"/>
            <a:ext cx="6292637" cy="15187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6" name="Straight Arrow Connector 5">
            <a:extLst>
              <a:ext uri="{FF2B5EF4-FFF2-40B4-BE49-F238E27FC236}">
                <a16:creationId xmlns:a16="http://schemas.microsoft.com/office/drawing/2014/main" id="{9DBA098B-FEF7-9DE8-0E5B-7AB46B490A9C}"/>
              </a:ext>
            </a:extLst>
          </p:cNvPr>
          <p:cNvCxnSpPr>
            <a:cxnSpLocks/>
          </p:cNvCxnSpPr>
          <p:nvPr/>
        </p:nvCxnSpPr>
        <p:spPr>
          <a:xfrm>
            <a:off x="1544848" y="2313624"/>
            <a:ext cx="0" cy="506233"/>
          </a:xfrm>
          <a:prstGeom prst="straightConnector1">
            <a:avLst/>
          </a:prstGeom>
          <a:ln w="22225">
            <a:solidFill>
              <a:schemeClr val="bg1"/>
            </a:solidFill>
            <a:tailEnd type="triangle" w="med" len="lg"/>
          </a:ln>
        </p:spPr>
        <p:style>
          <a:lnRef idx="1">
            <a:schemeClr val="accent6"/>
          </a:lnRef>
          <a:fillRef idx="0">
            <a:schemeClr val="accent6"/>
          </a:fillRef>
          <a:effectRef idx="0">
            <a:schemeClr val="accent6"/>
          </a:effectRef>
          <a:fontRef idx="minor">
            <a:schemeClr val="tx1"/>
          </a:fontRef>
        </p:style>
      </p:cxnSp>
      <p:sp>
        <p:nvSpPr>
          <p:cNvPr id="7" name="TextBox 6">
            <a:extLst>
              <a:ext uri="{FF2B5EF4-FFF2-40B4-BE49-F238E27FC236}">
                <a16:creationId xmlns:a16="http://schemas.microsoft.com/office/drawing/2014/main" id="{09158A0B-F264-55AE-6C67-CF3D36405D7B}"/>
              </a:ext>
            </a:extLst>
          </p:cNvPr>
          <p:cNvSpPr txBox="1"/>
          <p:nvPr/>
        </p:nvSpPr>
        <p:spPr>
          <a:xfrm>
            <a:off x="1514591" y="2177387"/>
            <a:ext cx="394660" cy="338554"/>
          </a:xfrm>
          <a:prstGeom prst="rect">
            <a:avLst/>
          </a:prstGeom>
          <a:noFill/>
          <a:ln>
            <a:noFill/>
          </a:ln>
        </p:spPr>
        <p:txBody>
          <a:bodyPr wrap="none" rtlCol="0">
            <a:spAutoFit/>
          </a:bodyPr>
          <a:lstStyle/>
          <a:p>
            <a:r>
              <a:rPr lang="en-US" sz="1600" b="1" i="1" dirty="0">
                <a:solidFill>
                  <a:schemeClr val="bg1"/>
                </a:solidFill>
              </a:rPr>
              <a:t>RF</a:t>
            </a:r>
          </a:p>
        </p:txBody>
      </p:sp>
      <p:pic>
        <p:nvPicPr>
          <p:cNvPr id="17" name="Picture 16">
            <a:extLst>
              <a:ext uri="{FF2B5EF4-FFF2-40B4-BE49-F238E27FC236}">
                <a16:creationId xmlns:a16="http://schemas.microsoft.com/office/drawing/2014/main" id="{B0A1D106-BACD-013A-8E82-9A3E835DD445}"/>
              </a:ext>
            </a:extLst>
          </p:cNvPr>
          <p:cNvPicPr>
            <a:picLocks noChangeAspect="1"/>
          </p:cNvPicPr>
          <p:nvPr/>
        </p:nvPicPr>
        <p:blipFill>
          <a:blip r:embed="rId4"/>
          <a:stretch>
            <a:fillRect/>
          </a:stretch>
        </p:blipFill>
        <p:spPr>
          <a:xfrm>
            <a:off x="8242862" y="1465771"/>
            <a:ext cx="3421249" cy="2565937"/>
          </a:xfrm>
          <a:prstGeom prst="rect">
            <a:avLst/>
          </a:prstGeom>
        </p:spPr>
      </p:pic>
      <p:sp>
        <p:nvSpPr>
          <p:cNvPr id="18" name="TextBox 17">
            <a:extLst>
              <a:ext uri="{FF2B5EF4-FFF2-40B4-BE49-F238E27FC236}">
                <a16:creationId xmlns:a16="http://schemas.microsoft.com/office/drawing/2014/main" id="{40D959E7-9A49-D0BE-429E-99D02D57CD8E}"/>
              </a:ext>
            </a:extLst>
          </p:cNvPr>
          <p:cNvSpPr txBox="1"/>
          <p:nvPr/>
        </p:nvSpPr>
        <p:spPr>
          <a:xfrm>
            <a:off x="10107355" y="1892422"/>
            <a:ext cx="1510221" cy="318100"/>
          </a:xfrm>
          <a:prstGeom prst="rect">
            <a:avLst/>
          </a:prstGeom>
          <a:noFill/>
        </p:spPr>
        <p:txBody>
          <a:bodyPr wrap="square" rtlCol="0">
            <a:spAutoFit/>
          </a:bodyPr>
          <a:lstStyle/>
          <a:p>
            <a:r>
              <a:rPr lang="en-US" sz="1467" dirty="0">
                <a:solidFill>
                  <a:schemeClr val="tx2">
                    <a:lumMod val="50000"/>
                  </a:schemeClr>
                </a:solidFill>
                <a:latin typeface="Calibri" panose="020F0502020204030204" pitchFamily="34" charset="0"/>
                <a:cs typeface="Calibri" panose="020F0502020204030204" pitchFamily="34" charset="0"/>
              </a:rPr>
              <a:t>~3% fluctuation</a:t>
            </a:r>
          </a:p>
        </p:txBody>
      </p:sp>
      <p:sp>
        <p:nvSpPr>
          <p:cNvPr id="19" name="TextBox 18">
            <a:extLst>
              <a:ext uri="{FF2B5EF4-FFF2-40B4-BE49-F238E27FC236}">
                <a16:creationId xmlns:a16="http://schemas.microsoft.com/office/drawing/2014/main" id="{3329BF6B-A6A3-D845-BC31-9DFE1FE5B70C}"/>
              </a:ext>
            </a:extLst>
          </p:cNvPr>
          <p:cNvSpPr txBox="1"/>
          <p:nvPr/>
        </p:nvSpPr>
        <p:spPr>
          <a:xfrm>
            <a:off x="9884503" y="1681302"/>
            <a:ext cx="1860107" cy="318100"/>
          </a:xfrm>
          <a:prstGeom prst="rect">
            <a:avLst/>
          </a:prstGeom>
          <a:noFill/>
        </p:spPr>
        <p:txBody>
          <a:bodyPr wrap="square" rtlCol="0">
            <a:spAutoFit/>
          </a:bodyPr>
          <a:lstStyle/>
          <a:p>
            <a:pPr defTabSz="1219170">
              <a:defRPr/>
            </a:pPr>
            <a:r>
              <a:rPr lang="en-US" sz="1467" dirty="0">
                <a:solidFill>
                  <a:schemeClr val="accent6"/>
                </a:solidFill>
                <a:latin typeface="Calibri" panose="020F0502020204030204" pitchFamily="34" charset="0"/>
                <a:ea typeface="Cambria Math" panose="02040503050406030204" pitchFamily="18" charset="0"/>
                <a:cs typeface="Calibri" panose="020F0502020204030204" pitchFamily="34" charset="0"/>
              </a:rPr>
              <a:t>1000 shots as total</a:t>
            </a:r>
          </a:p>
        </p:txBody>
      </p:sp>
      <p:sp>
        <p:nvSpPr>
          <p:cNvPr id="9" name="TextBox 8">
            <a:extLst>
              <a:ext uri="{FF2B5EF4-FFF2-40B4-BE49-F238E27FC236}">
                <a16:creationId xmlns:a16="http://schemas.microsoft.com/office/drawing/2014/main" id="{6309D619-0E6C-72A8-236E-12E2ED9F6242}"/>
              </a:ext>
            </a:extLst>
          </p:cNvPr>
          <p:cNvSpPr txBox="1"/>
          <p:nvPr/>
        </p:nvSpPr>
        <p:spPr>
          <a:xfrm>
            <a:off x="5493430" y="1793151"/>
            <a:ext cx="2855913" cy="1570045"/>
          </a:xfrm>
          <a:prstGeom prst="rect">
            <a:avLst/>
          </a:prstGeom>
          <a:noFill/>
        </p:spPr>
        <p:txBody>
          <a:bodyPr wrap="square" rtlCol="0">
            <a:spAutoFit/>
          </a:bodyPr>
          <a:lstStyle/>
          <a:p>
            <a:r>
              <a:rPr lang="en-US" sz="1600" i="1" dirty="0">
                <a:solidFill>
                  <a:srgbClr val="C00000"/>
                </a:solidFill>
                <a:latin typeface="Arial" panose="020B0604020202020204" pitchFamily="34" charset="0"/>
                <a:ea typeface="Cambria Math" panose="02040503050406030204" pitchFamily="18" charset="0"/>
                <a:cs typeface="Arial" panose="020B0604020202020204" pitchFamily="34" charset="0"/>
              </a:rPr>
              <a:t>1</a:t>
            </a:r>
            <a:r>
              <a:rPr lang="en-US" sz="1600" i="1" baseline="30000" dirty="0">
                <a:solidFill>
                  <a:srgbClr val="C00000"/>
                </a:solidFill>
                <a:latin typeface="Arial" panose="020B0604020202020204" pitchFamily="34" charset="0"/>
                <a:ea typeface="Cambria Math" panose="02040503050406030204" pitchFamily="18" charset="0"/>
                <a:cs typeface="Arial" panose="020B0604020202020204" pitchFamily="34" charset="0"/>
              </a:rPr>
              <a:t>st</a:t>
            </a:r>
            <a:r>
              <a:rPr lang="en-US" sz="1600" i="1" dirty="0">
                <a:solidFill>
                  <a:srgbClr val="C00000"/>
                </a:solidFill>
                <a:latin typeface="Arial" panose="020B0604020202020204" pitchFamily="34" charset="0"/>
                <a:ea typeface="Cambria Math" panose="02040503050406030204" pitchFamily="18" charset="0"/>
                <a:cs typeface="Arial" panose="020B0604020202020204" pitchFamily="34" charset="0"/>
              </a:rPr>
              <a:t> beam test (Xgun only):</a:t>
            </a:r>
            <a:endParaRPr lang="en-US" sz="1600" dirty="0">
              <a:solidFill>
                <a:srgbClr val="C00000"/>
              </a:solidFill>
              <a:latin typeface="Arial" panose="020B0604020202020204" pitchFamily="34" charset="0"/>
              <a:ea typeface="Cambria Math" panose="02040503050406030204" pitchFamily="18" charset="0"/>
              <a:cs typeface="Arial" panose="020B0604020202020204" pitchFamily="34" charset="0"/>
            </a:endParaRPr>
          </a:p>
          <a:p>
            <a:pPr marL="228594" indent="-228594">
              <a:buFont typeface="Arial" panose="020B0604020202020204" pitchFamily="34" charset="0"/>
              <a:buChar char="•"/>
            </a:pPr>
            <a:endParaRPr lang="en-US" sz="667"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endParaRPr>
          </a:p>
          <a:p>
            <a:pPr marL="228594" indent="-228594">
              <a:buFont typeface="Arial" panose="020B0604020202020204" pitchFamily="34" charset="0"/>
              <a:buChar char="•"/>
            </a:pPr>
            <a:r>
              <a:rPr lang="en-US" sz="1467" dirty="0">
                <a:solidFill>
                  <a:schemeClr val="tx1">
                    <a:lumMod val="75000"/>
                  </a:schemeClr>
                </a:solidFill>
              </a:rPr>
              <a:t>Energy was measured by the spectrometer dipole at 340 MV/m. </a:t>
            </a:r>
          </a:p>
          <a:p>
            <a:pPr marL="228594" indent="-228594">
              <a:buFont typeface="Arial" panose="020B0604020202020204" pitchFamily="34" charset="0"/>
              <a:buChar char="•"/>
            </a:pPr>
            <a:r>
              <a:rPr lang="en-US" sz="1467"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rPr>
              <a:t>Beam energy stability was characterized </a:t>
            </a:r>
            <a:r>
              <a:rPr lang="en-US" sz="1467" dirty="0">
                <a:solidFill>
                  <a:schemeClr val="tx1">
                    <a:lumMod val="75000"/>
                  </a:schemeClr>
                </a:solidFill>
              </a:rPr>
              <a:t>~3% fluctuation.</a:t>
            </a:r>
            <a:endParaRPr lang="en-US" sz="1600"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endParaRPr>
          </a:p>
        </p:txBody>
      </p:sp>
      <p:pic>
        <p:nvPicPr>
          <p:cNvPr id="35" name="Picture 34">
            <a:extLst>
              <a:ext uri="{FF2B5EF4-FFF2-40B4-BE49-F238E27FC236}">
                <a16:creationId xmlns:a16="http://schemas.microsoft.com/office/drawing/2014/main" id="{E5FFBCD5-F669-70F9-08F6-6C331C7E3658}"/>
              </a:ext>
            </a:extLst>
          </p:cNvPr>
          <p:cNvPicPr>
            <a:picLocks noChangeAspect="1"/>
          </p:cNvPicPr>
          <p:nvPr/>
        </p:nvPicPr>
        <p:blipFill>
          <a:blip r:embed="rId5"/>
          <a:stretch>
            <a:fillRect/>
          </a:stretch>
        </p:blipFill>
        <p:spPr>
          <a:xfrm>
            <a:off x="877715" y="3884021"/>
            <a:ext cx="4448871" cy="1912501"/>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5576975-9583-30DC-4395-64BACD74F7C4}"/>
                  </a:ext>
                </a:extLst>
              </p:cNvPr>
              <p:cNvSpPr txBox="1"/>
              <p:nvPr/>
            </p:nvSpPr>
            <p:spPr>
              <a:xfrm>
                <a:off x="5500994" y="3626686"/>
                <a:ext cx="6155553" cy="2482667"/>
              </a:xfrm>
              <a:prstGeom prst="rect">
                <a:avLst/>
              </a:prstGeom>
              <a:noFill/>
            </p:spPr>
            <p:txBody>
              <a:bodyPr wrap="square" rtlCol="0">
                <a:spAutoFit/>
              </a:bodyPr>
              <a:lstStyle/>
              <a:p>
                <a:r>
                  <a:rPr lang="en-US" sz="1600" i="1" dirty="0">
                    <a:solidFill>
                      <a:srgbClr val="C00000"/>
                    </a:solidFill>
                    <a:latin typeface="Arial" panose="020B0604020202020204" pitchFamily="34" charset="0"/>
                    <a:ea typeface="Cambria Math" panose="02040503050406030204" pitchFamily="18" charset="0"/>
                    <a:cs typeface="Arial" panose="020B0604020202020204" pitchFamily="34" charset="0"/>
                  </a:rPr>
                  <a:t>2</a:t>
                </a:r>
                <a:r>
                  <a:rPr lang="en-US" sz="1600" i="1" baseline="30000" dirty="0">
                    <a:solidFill>
                      <a:srgbClr val="C00000"/>
                    </a:solidFill>
                    <a:latin typeface="Arial" panose="020B0604020202020204" pitchFamily="34" charset="0"/>
                    <a:ea typeface="Cambria Math" panose="02040503050406030204" pitchFamily="18" charset="0"/>
                    <a:cs typeface="Arial" panose="020B0604020202020204" pitchFamily="34" charset="0"/>
                  </a:rPr>
                  <a:t>nd</a:t>
                </a:r>
                <a:r>
                  <a:rPr lang="en-US" sz="1600" i="1" dirty="0">
                    <a:solidFill>
                      <a:srgbClr val="C00000"/>
                    </a:solidFill>
                    <a:latin typeface="Arial" panose="020B0604020202020204" pitchFamily="34" charset="0"/>
                    <a:ea typeface="Cambria Math" panose="02040503050406030204" pitchFamily="18" charset="0"/>
                    <a:cs typeface="Arial" panose="020B0604020202020204" pitchFamily="34" charset="0"/>
                  </a:rPr>
                  <a:t> beam test (Xgun and LINAC):</a:t>
                </a:r>
              </a:p>
              <a:p>
                <a:r>
                  <a:rPr lang="en-US" sz="667" i="1" dirty="0">
                    <a:solidFill>
                      <a:schemeClr val="accent6"/>
                    </a:solidFill>
                    <a:latin typeface="Arial" panose="020B0604020202020204" pitchFamily="34" charset="0"/>
                    <a:ea typeface="Cambria Math" panose="02040503050406030204" pitchFamily="18" charset="0"/>
                    <a:cs typeface="Arial" panose="020B0604020202020204" pitchFamily="34" charset="0"/>
                  </a:rPr>
                  <a:t> </a:t>
                </a:r>
                <a:endParaRPr lang="en-US" sz="667"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endParaRPr>
              </a:p>
              <a:p>
                <a:pPr marL="228594" indent="-228594">
                  <a:buFont typeface="Arial" panose="020B0604020202020204" pitchFamily="34" charset="0"/>
                  <a:buChar char="•"/>
                </a:pPr>
                <a:r>
                  <a:rPr lang="en-US" sz="1467"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rPr>
                  <a:t>A LINAC was installed in the beamline</a:t>
                </a:r>
              </a:p>
              <a:p>
                <a:pPr marL="228594" indent="-228594">
                  <a:buFont typeface="Arial" panose="020B0604020202020204" pitchFamily="34" charset="0"/>
                  <a:buChar char="•"/>
                </a:pPr>
                <a:r>
                  <a:rPr lang="en-US" sz="1467"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rPr>
                  <a:t>Total power splits between the Xgun and the LINAC.</a:t>
                </a:r>
              </a:p>
              <a:p>
                <a:pPr marL="228594" indent="-228594">
                  <a:buFont typeface="Arial" panose="020B0604020202020204" pitchFamily="34" charset="0"/>
                  <a:buChar char="•"/>
                </a:pPr>
                <a:r>
                  <a:rPr lang="en-US" sz="1467"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rPr>
                  <a:t>Optimized emittance can achieve ~</a:t>
                </a:r>
                <a:r>
                  <a:rPr lang="en-US" sz="1467" b="1" i="1"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rPr>
                  <a:t>0.2 </a:t>
                </a:r>
                <a14:m>
                  <m:oMath xmlns:m="http://schemas.openxmlformats.org/officeDocument/2006/math">
                    <m:r>
                      <a:rPr lang="en-US" sz="1467" b="1" i="1">
                        <a:solidFill>
                          <a:schemeClr val="tx1">
                            <a:lumMod val="75000"/>
                          </a:schemeClr>
                        </a:solidFill>
                        <a:latin typeface="Cambria Math" panose="02040503050406030204" pitchFamily="18" charset="0"/>
                        <a:ea typeface="Cambria Math" panose="02040503050406030204" pitchFamily="18" charset="0"/>
                      </a:rPr>
                      <m:t>𝝁</m:t>
                    </m:r>
                  </m:oMath>
                </a14:m>
                <a:r>
                  <a:rPr lang="en-US" sz="1467" b="1" i="1"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rPr>
                  <a:t>m </a:t>
                </a:r>
                <a:r>
                  <a:rPr lang="en-US" sz="1467"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rPr>
                  <a:t>from the simulation.</a:t>
                </a:r>
              </a:p>
              <a:p>
                <a:pPr marL="228594" indent="-228594">
                  <a:buFont typeface="Arial" panose="020B0604020202020204" pitchFamily="34" charset="0"/>
                  <a:buChar char="•"/>
                </a:pPr>
                <a:r>
                  <a:rPr lang="en-US" sz="1467"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rPr>
                  <a:t>Preliminary emittance was measured by quad scan at relatively low gradient and non-optimized beam conditions:</a:t>
                </a:r>
              </a:p>
              <a:p>
                <a:pPr marL="838179" lvl="1" indent="-228594">
                  <a:buFont typeface="Courier New" panose="02070309020205020404" pitchFamily="49" charset="0"/>
                  <a:buChar char="o"/>
                </a:pPr>
                <a14:m>
                  <m:oMath xmlns:m="http://schemas.openxmlformats.org/officeDocument/2006/math">
                    <m:sSub>
                      <m:sSubPr>
                        <m:ctrlPr>
                          <a:rPr lang="en-US" sz="1467" i="1">
                            <a:solidFill>
                              <a:schemeClr val="tx1">
                                <a:lumMod val="75000"/>
                              </a:schemeClr>
                            </a:solidFill>
                            <a:latin typeface="Cambria Math" panose="02040503050406030204" pitchFamily="18" charset="0"/>
                            <a:ea typeface="Cambria Math" panose="02040503050406030204" pitchFamily="18" charset="0"/>
                          </a:rPr>
                        </m:ctrlPr>
                      </m:sSubPr>
                      <m:e>
                        <m:r>
                          <a:rPr lang="en-US" sz="1467" i="1">
                            <a:solidFill>
                              <a:schemeClr val="tx1">
                                <a:lumMod val="75000"/>
                              </a:schemeClr>
                            </a:solidFill>
                            <a:latin typeface="Cambria Math" panose="02040503050406030204" pitchFamily="18" charset="0"/>
                            <a:ea typeface="Cambria Math" panose="02040503050406030204" pitchFamily="18" charset="0"/>
                          </a:rPr>
                          <m:t>𝜀</m:t>
                        </m:r>
                      </m:e>
                      <m:sub>
                        <m:r>
                          <a:rPr lang="en-US" sz="1467" i="1">
                            <a:solidFill>
                              <a:schemeClr val="tx1">
                                <a:lumMod val="75000"/>
                              </a:schemeClr>
                            </a:solidFill>
                            <a:latin typeface="Cambria Math" panose="02040503050406030204" pitchFamily="18" charset="0"/>
                            <a:ea typeface="Cambria Math" panose="02040503050406030204" pitchFamily="18" charset="0"/>
                          </a:rPr>
                          <m:t>𝑛</m:t>
                        </m:r>
                        <m:r>
                          <a:rPr lang="en-US" sz="1467" i="1">
                            <a:solidFill>
                              <a:schemeClr val="tx1">
                                <a:lumMod val="75000"/>
                              </a:schemeClr>
                            </a:solidFill>
                            <a:latin typeface="Cambria Math" panose="02040503050406030204" pitchFamily="18" charset="0"/>
                            <a:ea typeface="Cambria Math" panose="02040503050406030204" pitchFamily="18" charset="0"/>
                          </a:rPr>
                          <m:t>,</m:t>
                        </m:r>
                        <m:r>
                          <a:rPr lang="en-US" sz="1467" i="1">
                            <a:solidFill>
                              <a:schemeClr val="tx1">
                                <a:lumMod val="75000"/>
                              </a:schemeClr>
                            </a:solidFill>
                            <a:latin typeface="Cambria Math" panose="02040503050406030204" pitchFamily="18" charset="0"/>
                            <a:ea typeface="Cambria Math" panose="02040503050406030204" pitchFamily="18" charset="0"/>
                          </a:rPr>
                          <m:t>𝑥</m:t>
                        </m:r>
                      </m:sub>
                    </m:sSub>
                    <m:r>
                      <a:rPr lang="en-US" sz="1467" i="1">
                        <a:solidFill>
                          <a:schemeClr val="tx1">
                            <a:lumMod val="75000"/>
                          </a:schemeClr>
                        </a:solidFill>
                        <a:latin typeface="Cambria Math" panose="02040503050406030204" pitchFamily="18" charset="0"/>
                      </a:rPr>
                      <m:t>=5.58 </m:t>
                    </m:r>
                    <m:r>
                      <a:rPr lang="en-US" sz="1467" i="1">
                        <a:solidFill>
                          <a:schemeClr val="tx1">
                            <a:lumMod val="75000"/>
                          </a:schemeClr>
                        </a:solidFill>
                        <a:latin typeface="Cambria Math" panose="02040503050406030204" pitchFamily="18" charset="0"/>
                        <a:ea typeface="Cambria Math" panose="02040503050406030204" pitchFamily="18" charset="0"/>
                      </a:rPr>
                      <m:t>𝜇</m:t>
                    </m:r>
                    <m:r>
                      <a:rPr lang="en-US" sz="1467" i="1">
                        <a:solidFill>
                          <a:schemeClr val="tx1">
                            <a:lumMod val="75000"/>
                          </a:schemeClr>
                        </a:solidFill>
                        <a:latin typeface="Cambria Math" panose="02040503050406030204" pitchFamily="18" charset="0"/>
                        <a:ea typeface="Cambria Math" panose="02040503050406030204" pitchFamily="18" charset="0"/>
                      </a:rPr>
                      <m:t>𝑚</m:t>
                    </m:r>
                  </m:oMath>
                </a14:m>
                <a:endParaRPr lang="en-US" sz="1467" dirty="0">
                  <a:solidFill>
                    <a:schemeClr val="tx1">
                      <a:lumMod val="75000"/>
                    </a:schemeClr>
                  </a:solidFill>
                </a:endParaRPr>
              </a:p>
              <a:p>
                <a:pPr marL="838179" lvl="1" indent="-228594">
                  <a:buFont typeface="Courier New" panose="02070309020205020404" pitchFamily="49" charset="0"/>
                  <a:buChar char="o"/>
                </a:pPr>
                <a:r>
                  <a:rPr lang="en-US" sz="1467" dirty="0">
                    <a:solidFill>
                      <a:schemeClr val="tx1">
                        <a:lumMod val="75000"/>
                      </a:schemeClr>
                    </a:solidFill>
                  </a:rPr>
                  <a:t>Kinetic energy: 5.9 MeV</a:t>
                </a:r>
              </a:p>
              <a:p>
                <a:pPr marL="228594" indent="-228594">
                  <a:buFont typeface="Arial" panose="020B0604020202020204" pitchFamily="34" charset="0"/>
                  <a:buChar char="•"/>
                </a:pPr>
                <a:r>
                  <a:rPr lang="en-US" sz="1467" b="1" dirty="0">
                    <a:solidFill>
                      <a:schemeClr val="tx1">
                        <a:lumMod val="75000"/>
                      </a:schemeClr>
                    </a:solidFill>
                  </a:rPr>
                  <a:t>Future work: </a:t>
                </a:r>
                <a:r>
                  <a:rPr lang="en-US" sz="1467" dirty="0">
                    <a:solidFill>
                      <a:schemeClr val="tx1">
                        <a:lumMod val="75000"/>
                      </a:schemeClr>
                    </a:solidFill>
                  </a:rPr>
                  <a:t>more studies are planned under LDRD.</a:t>
                </a:r>
                <a:r>
                  <a:rPr lang="en-US" sz="1467"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rPr>
                  <a:t> </a:t>
                </a:r>
              </a:p>
              <a:p>
                <a:pPr marL="228594" indent="-228594">
                  <a:buFont typeface="Arial" panose="020B0604020202020204" pitchFamily="34" charset="0"/>
                  <a:buChar char="•"/>
                </a:pPr>
                <a:endParaRPr lang="en-US" sz="1467" dirty="0">
                  <a:solidFill>
                    <a:schemeClr val="tx1">
                      <a:lumMod val="75000"/>
                    </a:schemeClr>
                  </a:solidFill>
                  <a:latin typeface="Arial" panose="020B0604020202020204" pitchFamily="34" charset="0"/>
                  <a:ea typeface="Cambria Math" panose="02040503050406030204" pitchFamily="18" charset="0"/>
                  <a:cs typeface="Arial" panose="020B0604020202020204" pitchFamily="34" charset="0"/>
                </a:endParaRPr>
              </a:p>
            </p:txBody>
          </p:sp>
        </mc:Choice>
        <mc:Fallback xmlns="">
          <p:sp>
            <p:nvSpPr>
              <p:cNvPr id="31" name="TextBox 30">
                <a:extLst>
                  <a:ext uri="{FF2B5EF4-FFF2-40B4-BE49-F238E27FC236}">
                    <a16:creationId xmlns:a16="http://schemas.microsoft.com/office/drawing/2014/main" id="{25576975-9583-30DC-4395-64BACD74F7C4}"/>
                  </a:ext>
                </a:extLst>
              </p:cNvPr>
              <p:cNvSpPr txBox="1">
                <a:spLocks noRot="1" noChangeAspect="1" noMove="1" noResize="1" noEditPoints="1" noAdjustHandles="1" noChangeArrowheads="1" noChangeShapeType="1" noTextEdit="1"/>
              </p:cNvSpPr>
              <p:nvPr/>
            </p:nvSpPr>
            <p:spPr>
              <a:xfrm>
                <a:off x="5500994" y="3626686"/>
                <a:ext cx="6155553" cy="2482667"/>
              </a:xfrm>
              <a:prstGeom prst="rect">
                <a:avLst/>
              </a:prstGeom>
              <a:blipFill>
                <a:blip r:embed="rId6"/>
                <a:stretch>
                  <a:fillRect l="-412" t="-510"/>
                </a:stretch>
              </a:blipFill>
            </p:spPr>
            <p:txBody>
              <a:bodyPr/>
              <a:lstStyle/>
              <a:p>
                <a:r>
                  <a:rPr lang="en-US">
                    <a:noFill/>
                  </a:rPr>
                  <a:t> </a:t>
                </a:r>
              </a:p>
            </p:txBody>
          </p:sp>
        </mc:Fallback>
      </mc:AlternateContent>
      <p:pic>
        <p:nvPicPr>
          <p:cNvPr id="8" name="Google Shape;18;p6" descr="C:\Users\amiesen\Desktop\anlrgbpptlogo.png">
            <a:extLst>
              <a:ext uri="{FF2B5EF4-FFF2-40B4-BE49-F238E27FC236}">
                <a16:creationId xmlns:a16="http://schemas.microsoft.com/office/drawing/2014/main" id="{E7F9681B-2594-7F25-298C-D7CD627A1543}"/>
              </a:ext>
            </a:extLst>
          </p:cNvPr>
          <p:cNvPicPr preferRelativeResize="0"/>
          <p:nvPr/>
        </p:nvPicPr>
        <p:blipFill rotWithShape="1">
          <a:blip r:embed="rId7">
            <a:alphaModFix/>
          </a:blip>
          <a:srcRect/>
          <a:stretch/>
        </p:blipFill>
        <p:spPr>
          <a:xfrm>
            <a:off x="5417879" y="6211635"/>
            <a:ext cx="1786846" cy="643707"/>
          </a:xfrm>
          <a:prstGeom prst="rect">
            <a:avLst/>
          </a:prstGeom>
          <a:noFill/>
          <a:ln>
            <a:noFill/>
          </a:ln>
        </p:spPr>
      </p:pic>
      <p:sp>
        <p:nvSpPr>
          <p:cNvPr id="10" name="TextBox 9">
            <a:extLst>
              <a:ext uri="{FF2B5EF4-FFF2-40B4-BE49-F238E27FC236}">
                <a16:creationId xmlns:a16="http://schemas.microsoft.com/office/drawing/2014/main" id="{85185DF7-FE9A-E97C-D328-5D6DE39BE9F3}"/>
              </a:ext>
            </a:extLst>
          </p:cNvPr>
          <p:cNvSpPr txBox="1"/>
          <p:nvPr/>
        </p:nvSpPr>
        <p:spPr>
          <a:xfrm>
            <a:off x="4505253" y="696979"/>
            <a:ext cx="5547672" cy="369332"/>
          </a:xfrm>
          <a:prstGeom prst="rect">
            <a:avLst/>
          </a:prstGeom>
          <a:noFill/>
        </p:spPr>
        <p:txBody>
          <a:bodyPr wrap="square">
            <a:spAutoFit/>
          </a:bodyPr>
          <a:lstStyle/>
          <a:p>
            <a:pPr marL="0" lvl="0" indent="0" algn="l" rtl="0">
              <a:lnSpc>
                <a:spcPct val="100000"/>
              </a:lnSpc>
              <a:spcBef>
                <a:spcPts val="0"/>
              </a:spcBef>
              <a:spcAft>
                <a:spcPts val="0"/>
              </a:spcAft>
              <a:buClr>
                <a:srgbClr val="47484A"/>
              </a:buClr>
              <a:buSzPts val="1400"/>
              <a:buNone/>
            </a:pPr>
            <a:r>
              <a:rPr lang="en-US" dirty="0" err="1"/>
              <a:t>Gongxiaohui</a:t>
            </a:r>
            <a:r>
              <a:rPr lang="en-US" dirty="0"/>
              <a:t> Chen, ANL</a:t>
            </a:r>
          </a:p>
        </p:txBody>
      </p:sp>
    </p:spTree>
    <p:extLst>
      <p:ext uri="{BB962C8B-B14F-4D97-AF65-F5344CB8AC3E}">
        <p14:creationId xmlns:p14="http://schemas.microsoft.com/office/powerpoint/2010/main" val="205021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998C-3A89-0200-D401-CAFCCE6C3E9B}"/>
              </a:ext>
            </a:extLst>
          </p:cNvPr>
          <p:cNvSpPr>
            <a:spLocks noGrp="1"/>
          </p:cNvSpPr>
          <p:nvPr>
            <p:ph type="title"/>
          </p:nvPr>
        </p:nvSpPr>
        <p:spPr>
          <a:xfrm>
            <a:off x="0" y="19061"/>
            <a:ext cx="12192000" cy="827185"/>
          </a:xfrm>
        </p:spPr>
        <p:txBody>
          <a:bodyPr>
            <a:normAutofit/>
          </a:bodyPr>
          <a:lstStyle/>
          <a:p>
            <a:pPr algn="ctr"/>
            <a:r>
              <a:rPr lang="en-US" sz="3200" b="1" dirty="0">
                <a:solidFill>
                  <a:srgbClr val="0070C0"/>
                </a:solidFill>
              </a:rPr>
              <a:t>Summary: Ultrashort Beam generation at PEGASUS.</a:t>
            </a:r>
          </a:p>
        </p:txBody>
      </p:sp>
      <p:sp>
        <p:nvSpPr>
          <p:cNvPr id="3" name="Content Placeholder 2">
            <a:extLst>
              <a:ext uri="{FF2B5EF4-FFF2-40B4-BE49-F238E27FC236}">
                <a16:creationId xmlns:a16="http://schemas.microsoft.com/office/drawing/2014/main" id="{89C8ACD6-15DB-F6E6-C43E-4F7067310476}"/>
              </a:ext>
            </a:extLst>
          </p:cNvPr>
          <p:cNvSpPr>
            <a:spLocks noGrp="1"/>
          </p:cNvSpPr>
          <p:nvPr>
            <p:ph idx="1"/>
          </p:nvPr>
        </p:nvSpPr>
        <p:spPr>
          <a:xfrm>
            <a:off x="291400" y="1579763"/>
            <a:ext cx="5804599" cy="5063232"/>
          </a:xfrm>
        </p:spPr>
        <p:txBody>
          <a:bodyPr>
            <a:normAutofit/>
          </a:bodyPr>
          <a:lstStyle/>
          <a:p>
            <a:r>
              <a:rPr lang="en-US" sz="2000" dirty="0"/>
              <a:t>Single shot UED temporal resolution determined by the bunch length at ballistic focus.</a:t>
            </a:r>
          </a:p>
          <a:p>
            <a:r>
              <a:rPr lang="en-US" sz="2000" dirty="0"/>
              <a:t>Competing non-linear effects limiting the shortest achievable bunch length.</a:t>
            </a:r>
          </a:p>
          <a:p>
            <a:r>
              <a:rPr lang="en-US" sz="2000" dirty="0"/>
              <a:t>Overcome non-linearities with laser shaping of electron beam and higher harmonic compensation.</a:t>
            </a:r>
          </a:p>
          <a:p>
            <a:r>
              <a:rPr lang="en-US" sz="2000" dirty="0"/>
              <a:t>Bunch lengths in </a:t>
            </a:r>
            <a:r>
              <a:rPr lang="en-US" sz="2000" dirty="0" err="1"/>
              <a:t>attosecond</a:t>
            </a:r>
            <a:r>
              <a:rPr lang="en-US" sz="2000" dirty="0"/>
              <a:t> to sub-fs regime (for 10-100 </a:t>
            </a:r>
            <a:r>
              <a:rPr lang="en-US" sz="2000" dirty="0" err="1"/>
              <a:t>fC</a:t>
            </a:r>
            <a:r>
              <a:rPr lang="en-US" sz="2000" dirty="0"/>
              <a:t> charge) achievable.</a:t>
            </a:r>
          </a:p>
          <a:p>
            <a:r>
              <a:rPr lang="en-US" sz="2000" dirty="0"/>
              <a:t>Implemented X-band and took measurements of LPS linearization—reduced energy spread.</a:t>
            </a:r>
          </a:p>
          <a:p>
            <a:r>
              <a:rPr lang="en-US" sz="2000" dirty="0"/>
              <a:t>Seeking novel bunch length diagnostic to measure sub-fs bunches. Developments underway.</a:t>
            </a:r>
          </a:p>
        </p:txBody>
      </p:sp>
      <p:pic>
        <p:nvPicPr>
          <p:cNvPr id="7" name="Picture 6">
            <a:extLst>
              <a:ext uri="{FF2B5EF4-FFF2-40B4-BE49-F238E27FC236}">
                <a16:creationId xmlns:a16="http://schemas.microsoft.com/office/drawing/2014/main" id="{2B546DD5-4827-BC43-A056-25317135FE41}"/>
              </a:ext>
            </a:extLst>
          </p:cNvPr>
          <p:cNvPicPr>
            <a:picLocks noChangeAspect="1"/>
          </p:cNvPicPr>
          <p:nvPr/>
        </p:nvPicPr>
        <p:blipFill>
          <a:blip r:embed="rId2"/>
          <a:stretch>
            <a:fillRect/>
          </a:stretch>
        </p:blipFill>
        <p:spPr>
          <a:xfrm>
            <a:off x="6254932" y="3103403"/>
            <a:ext cx="5693121" cy="2194676"/>
          </a:xfrm>
          <a:prstGeom prst="rect">
            <a:avLst/>
          </a:prstGeom>
        </p:spPr>
      </p:pic>
      <p:pic>
        <p:nvPicPr>
          <p:cNvPr id="8" name="Picture 7">
            <a:extLst>
              <a:ext uri="{FF2B5EF4-FFF2-40B4-BE49-F238E27FC236}">
                <a16:creationId xmlns:a16="http://schemas.microsoft.com/office/drawing/2014/main" id="{89714BAF-DFF2-2FD1-C036-61FF6D310A2B}"/>
              </a:ext>
            </a:extLst>
          </p:cNvPr>
          <p:cNvPicPr>
            <a:picLocks noChangeAspect="1"/>
          </p:cNvPicPr>
          <p:nvPr/>
        </p:nvPicPr>
        <p:blipFill>
          <a:blip r:embed="rId3"/>
          <a:stretch>
            <a:fillRect/>
          </a:stretch>
        </p:blipFill>
        <p:spPr>
          <a:xfrm>
            <a:off x="5954485" y="5298079"/>
            <a:ext cx="6195867" cy="1559921"/>
          </a:xfrm>
          <a:prstGeom prst="rect">
            <a:avLst/>
          </a:prstGeom>
        </p:spPr>
      </p:pic>
      <p:sp>
        <p:nvSpPr>
          <p:cNvPr id="4" name="Rectangle 3">
            <a:extLst>
              <a:ext uri="{FF2B5EF4-FFF2-40B4-BE49-F238E27FC236}">
                <a16:creationId xmlns:a16="http://schemas.microsoft.com/office/drawing/2014/main" id="{F01C37DC-765A-6DCD-5187-DA985F80EF8A}"/>
              </a:ext>
            </a:extLst>
          </p:cNvPr>
          <p:cNvSpPr/>
          <p:nvPr/>
        </p:nvSpPr>
        <p:spPr>
          <a:xfrm>
            <a:off x="2362200" y="647209"/>
            <a:ext cx="7184571" cy="369332"/>
          </a:xfrm>
          <a:prstGeom prst="rect">
            <a:avLst/>
          </a:prstGeom>
        </p:spPr>
        <p:txBody>
          <a:bodyPr wrap="square">
            <a:spAutoFit/>
          </a:bodyPr>
          <a:lstStyle/>
          <a:p>
            <a:pPr algn="ctr"/>
            <a:r>
              <a:rPr lang="en-US" dirty="0">
                <a:latin typeface="Times New Roman" pitchFamily="18" charset="0"/>
                <a:cs typeface="Times New Roman" pitchFamily="18" charset="0"/>
              </a:rPr>
              <a:t>P. Denham, P. </a:t>
            </a:r>
            <a:r>
              <a:rPr lang="en-US" dirty="0" err="1">
                <a:latin typeface="Times New Roman" pitchFamily="18" charset="0"/>
                <a:cs typeface="Times New Roman" pitchFamily="18" charset="0"/>
              </a:rPr>
              <a:t>Musumeci</a:t>
            </a:r>
            <a:r>
              <a:rPr lang="en-US" dirty="0">
                <a:latin typeface="Times New Roman" pitchFamily="18" charset="0"/>
                <a:cs typeface="Times New Roman" pitchFamily="18" charset="0"/>
              </a:rPr>
              <a:t>, UCLA Department of Physics and Astronomy</a:t>
            </a:r>
          </a:p>
        </p:txBody>
      </p:sp>
      <p:pic>
        <p:nvPicPr>
          <p:cNvPr id="6" name="Picture 5" descr="The_University_of_California_UCLA.svg.png">
            <a:extLst>
              <a:ext uri="{FF2B5EF4-FFF2-40B4-BE49-F238E27FC236}">
                <a16:creationId xmlns:a16="http://schemas.microsoft.com/office/drawing/2014/main" id="{931143F7-2284-17AE-7865-EF02A3FA37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201" y="86222"/>
            <a:ext cx="1247775" cy="1247775"/>
          </a:xfrm>
          <a:prstGeom prst="rect">
            <a:avLst/>
          </a:prstGeom>
        </p:spPr>
      </p:pic>
      <p:pic>
        <p:nvPicPr>
          <p:cNvPr id="5" name="Picture 4">
            <a:extLst>
              <a:ext uri="{FF2B5EF4-FFF2-40B4-BE49-F238E27FC236}">
                <a16:creationId xmlns:a16="http://schemas.microsoft.com/office/drawing/2014/main" id="{6316180C-D90A-7766-14CA-D7A36DBE0C41}"/>
              </a:ext>
            </a:extLst>
          </p:cNvPr>
          <p:cNvPicPr>
            <a:picLocks noChangeAspect="1"/>
          </p:cNvPicPr>
          <p:nvPr/>
        </p:nvPicPr>
        <p:blipFill rotWithShape="1">
          <a:blip r:embed="rId5"/>
          <a:srcRect b="-2314"/>
          <a:stretch/>
        </p:blipFill>
        <p:spPr>
          <a:xfrm>
            <a:off x="7461343" y="920228"/>
            <a:ext cx="2967171" cy="2437882"/>
          </a:xfrm>
          <a:prstGeom prst="rect">
            <a:avLst/>
          </a:prstGeom>
        </p:spPr>
      </p:pic>
    </p:spTree>
    <p:extLst>
      <p:ext uri="{BB962C8B-B14F-4D97-AF65-F5344CB8AC3E}">
        <p14:creationId xmlns:p14="http://schemas.microsoft.com/office/powerpoint/2010/main" val="1728405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AED0-EF98-F401-6CD1-5D2E752F67E8}"/>
              </a:ext>
            </a:extLst>
          </p:cNvPr>
          <p:cNvSpPr>
            <a:spLocks noGrp="1"/>
          </p:cNvSpPr>
          <p:nvPr>
            <p:ph type="title"/>
          </p:nvPr>
        </p:nvSpPr>
        <p:spPr>
          <a:xfrm>
            <a:off x="838200" y="-3012"/>
            <a:ext cx="10515600" cy="1325563"/>
          </a:xfrm>
        </p:spPr>
        <p:txBody>
          <a:bodyPr/>
          <a:lstStyle/>
          <a:p>
            <a:r>
              <a:rPr lang="en-US" b="1" dirty="0">
                <a:solidFill>
                  <a:srgbClr val="0070C0"/>
                </a:solidFill>
              </a:rPr>
              <a:t>WG3</a:t>
            </a:r>
          </a:p>
        </p:txBody>
      </p:sp>
      <p:sp>
        <p:nvSpPr>
          <p:cNvPr id="3" name="Content Placeholder 2">
            <a:extLst>
              <a:ext uri="{FF2B5EF4-FFF2-40B4-BE49-F238E27FC236}">
                <a16:creationId xmlns:a16="http://schemas.microsoft.com/office/drawing/2014/main" id="{ED2B42AE-FAB9-AC56-1C49-8AB6828C466E}"/>
              </a:ext>
            </a:extLst>
          </p:cNvPr>
          <p:cNvSpPr>
            <a:spLocks noGrp="1"/>
          </p:cNvSpPr>
          <p:nvPr>
            <p:ph idx="1"/>
          </p:nvPr>
        </p:nvSpPr>
        <p:spPr>
          <a:xfrm>
            <a:off x="293913" y="1034142"/>
            <a:ext cx="11560629" cy="5001306"/>
          </a:xfrm>
        </p:spPr>
        <p:txBody>
          <a:bodyPr>
            <a:normAutofit fontScale="92500" lnSpcReduction="10000"/>
          </a:bodyPr>
          <a:lstStyle/>
          <a:p>
            <a:pPr marL="0" indent="0">
              <a:lnSpc>
                <a:spcPct val="120000"/>
              </a:lnSpc>
              <a:spcBef>
                <a:spcPts val="0"/>
              </a:spcBef>
              <a:spcAft>
                <a:spcPts val="300"/>
              </a:spcAft>
              <a:buNone/>
            </a:pPr>
            <a:r>
              <a:rPr lang="en-US" sz="1600" dirty="0"/>
              <a:t>The purpose of Working Group 3 is to </a:t>
            </a:r>
            <a:r>
              <a:rPr lang="en-US" sz="1600" b="1" dirty="0"/>
              <a:t>discuss recent advances in externally-powered structure-based accelerators, both laser and rf driven</a:t>
            </a:r>
            <a:r>
              <a:rPr lang="en-US" sz="1600" dirty="0"/>
              <a:t>. The capability to accelerate particles at higher accelerating gradients and efficiencies is essential for reduction of size and cost of future accelerators for science and industry. This includes the future multi-TeV </a:t>
            </a:r>
            <a:r>
              <a:rPr lang="en-US" sz="1600" dirty="0" err="1"/>
              <a:t>e+e</a:t>
            </a:r>
            <a:r>
              <a:rPr lang="en-US" sz="1600" dirty="0"/>
              <a:t>- collider for High Energy Physics, free-electron lasers (FELs) for Basic Energy Sciences and National Security, industrial accelerators for Energy and Environmental Applications, and accelerators for other applications (direct material investigation, medical field, nanotechnology, etc.).</a:t>
            </a:r>
          </a:p>
          <a:p>
            <a:pPr marL="0" indent="0">
              <a:lnSpc>
                <a:spcPct val="120000"/>
              </a:lnSpc>
              <a:spcBef>
                <a:spcPts val="0"/>
              </a:spcBef>
              <a:spcAft>
                <a:spcPts val="300"/>
              </a:spcAft>
              <a:buNone/>
            </a:pPr>
            <a:r>
              <a:rPr lang="en-US" sz="1600" dirty="0"/>
              <a:t>The working group welcomes presentations on the following topics:</a:t>
            </a:r>
          </a:p>
          <a:p>
            <a:pPr>
              <a:lnSpc>
                <a:spcPct val="120000"/>
              </a:lnSpc>
              <a:spcBef>
                <a:spcPts val="0"/>
              </a:spcBef>
              <a:spcAft>
                <a:spcPts val="300"/>
              </a:spcAft>
              <a:buFont typeface="Wingdings" pitchFamily="2" charset="2"/>
              <a:buChar char="§"/>
            </a:pPr>
            <a:r>
              <a:rPr lang="en-US" sz="1600" b="1" dirty="0"/>
              <a:t>Recent developments in novel accelerating structures with new geometries</a:t>
            </a:r>
            <a:r>
              <a:rPr lang="en-US" sz="1600" dirty="0"/>
              <a:t>, new materials (dielectric, metamaterial, hybrid, etc.), new fabrication technologies (additive manufacturing, micromachining, etc.), frequencies from microwave to THz and optical spectrum, and operating conditions from normal conducting to cryogenic and superconducting.</a:t>
            </a:r>
          </a:p>
          <a:p>
            <a:pPr>
              <a:lnSpc>
                <a:spcPct val="120000"/>
              </a:lnSpc>
              <a:spcBef>
                <a:spcPts val="0"/>
              </a:spcBef>
              <a:spcAft>
                <a:spcPts val="300"/>
              </a:spcAft>
              <a:buFont typeface="Wingdings" pitchFamily="2" charset="2"/>
              <a:buChar char="§"/>
            </a:pPr>
            <a:r>
              <a:rPr lang="en-US" sz="1600" b="1" dirty="0"/>
              <a:t>Recent advances in understanding rf breakdown </a:t>
            </a:r>
            <a:r>
              <a:rPr lang="en-US" sz="1600" dirty="0"/>
              <a:t>and quench phenomena at different frequencies and materials, and other physics limitations to the accelerating gradient.</a:t>
            </a:r>
          </a:p>
          <a:p>
            <a:pPr>
              <a:lnSpc>
                <a:spcPct val="120000"/>
              </a:lnSpc>
              <a:spcBef>
                <a:spcPts val="0"/>
              </a:spcBef>
              <a:spcAft>
                <a:spcPts val="300"/>
              </a:spcAft>
              <a:buFont typeface="Wingdings" pitchFamily="2" charset="2"/>
              <a:buChar char="§"/>
            </a:pPr>
            <a:r>
              <a:rPr lang="en-US" sz="1600" b="1" dirty="0"/>
              <a:t>Recent advances in improving the accelerating efficiency</a:t>
            </a:r>
            <a:r>
              <a:rPr lang="en-US" sz="1600" dirty="0"/>
              <a:t>, such as understanding of sources of microwave dissipation and pathways, development of ultra-low rf loss material, heavy beam-loading compensation.</a:t>
            </a:r>
          </a:p>
          <a:p>
            <a:pPr>
              <a:lnSpc>
                <a:spcPct val="120000"/>
              </a:lnSpc>
              <a:spcBef>
                <a:spcPts val="0"/>
              </a:spcBef>
              <a:spcAft>
                <a:spcPts val="300"/>
              </a:spcAft>
              <a:buFont typeface="Wingdings" pitchFamily="2" charset="2"/>
              <a:buChar char="§"/>
            </a:pPr>
            <a:r>
              <a:rPr lang="en-US" sz="1600" b="1" dirty="0"/>
              <a:t>Demonstration of high accelerating gradients and efficiencies</a:t>
            </a:r>
            <a:r>
              <a:rPr lang="en-US" sz="1600" dirty="0"/>
              <a:t>.</a:t>
            </a:r>
          </a:p>
          <a:p>
            <a:pPr marL="0" indent="0">
              <a:lnSpc>
                <a:spcPct val="120000"/>
              </a:lnSpc>
              <a:spcBef>
                <a:spcPts val="0"/>
              </a:spcBef>
              <a:spcAft>
                <a:spcPts val="300"/>
              </a:spcAft>
              <a:buNone/>
            </a:pPr>
            <a:r>
              <a:rPr lang="en-US" sz="1600" dirty="0"/>
              <a:t>The group will also try to address specific issues such as novel structure-beam interaction schemes (IFEL, undulator-mediated, etc.), high efficiency electromagnetic power source development, optimizing novel accelerating structures using advanced algorithms, beam dynamics and collective effects associated with reduced beam apertures, optimizing power coupling schemes to the structures, increasing wall-plug-to-beam efficiency, and integrated particle source designs.</a:t>
            </a:r>
            <a:endParaRPr lang="en-US" sz="1600" dirty="0">
              <a:solidFill>
                <a:srgbClr val="333333"/>
              </a:solidFill>
            </a:endParaRPr>
          </a:p>
        </p:txBody>
      </p:sp>
    </p:spTree>
    <p:extLst>
      <p:ext uri="{BB962C8B-B14F-4D97-AF65-F5344CB8AC3E}">
        <p14:creationId xmlns:p14="http://schemas.microsoft.com/office/powerpoint/2010/main" val="2799151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AED0-EF98-F401-6CD1-5D2E752F67E8}"/>
              </a:ext>
            </a:extLst>
          </p:cNvPr>
          <p:cNvSpPr>
            <a:spLocks noGrp="1"/>
          </p:cNvSpPr>
          <p:nvPr>
            <p:ph type="title"/>
          </p:nvPr>
        </p:nvSpPr>
        <p:spPr>
          <a:xfrm>
            <a:off x="1143000" y="2402731"/>
            <a:ext cx="10515600" cy="1325563"/>
          </a:xfrm>
        </p:spPr>
        <p:txBody>
          <a:bodyPr/>
          <a:lstStyle/>
          <a:p>
            <a:pPr algn="ctr"/>
            <a:r>
              <a:rPr lang="en-US" b="1" dirty="0"/>
              <a:t>Laser / THz structures</a:t>
            </a:r>
          </a:p>
        </p:txBody>
      </p:sp>
    </p:spTree>
    <p:extLst>
      <p:ext uri="{BB962C8B-B14F-4D97-AF65-F5344CB8AC3E}">
        <p14:creationId xmlns:p14="http://schemas.microsoft.com/office/powerpoint/2010/main" val="765577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4543" y="288001"/>
            <a:ext cx="11289105" cy="508500"/>
          </a:xfrm>
        </p:spPr>
        <p:txBody>
          <a:bodyPr>
            <a:noAutofit/>
          </a:bodyPr>
          <a:lstStyle/>
          <a:p>
            <a:pPr algn="ctr"/>
            <a:r>
              <a:rPr lang="en-US" b="1" dirty="0">
                <a:solidFill>
                  <a:srgbClr val="0070C0"/>
                </a:solidFill>
              </a:rPr>
              <a:t>THz Generation Summary</a:t>
            </a:r>
            <a:endParaRPr lang="de-CH" b="1" dirty="0">
              <a:solidFill>
                <a:srgbClr val="0070C0"/>
              </a:solidFill>
            </a:endParaRPr>
          </a:p>
        </p:txBody>
      </p:sp>
      <p:sp>
        <p:nvSpPr>
          <p:cNvPr id="4" name="Slide Number Placeholder 3"/>
          <p:cNvSpPr>
            <a:spLocks noGrp="1"/>
          </p:cNvSpPr>
          <p:nvPr>
            <p:ph type="sldNum" sz="quarter" idx="16"/>
          </p:nvPr>
        </p:nvSpPr>
        <p:spPr/>
        <p:txBody>
          <a:bodyPr/>
          <a:lstStyle/>
          <a:p>
            <a:pPr algn="r" defTabSz="1219170" eaLnBrk="0" fontAlgn="base" hangingPunct="0">
              <a:spcAft>
                <a:spcPct val="0"/>
              </a:spcAft>
              <a:defRPr/>
            </a:pPr>
            <a:r>
              <a:rPr lang="de-DE">
                <a:solidFill>
                  <a:srgbClr val="000000"/>
                </a:solidFill>
                <a:latin typeface="Calibri"/>
              </a:rPr>
              <a:t>Page </a:t>
            </a:r>
            <a:fld id="{EBC07571-3134-BB4B-B83F-1A9FE18D34F3}" type="slidenum">
              <a:rPr lang="de-DE">
                <a:solidFill>
                  <a:srgbClr val="000000"/>
                </a:solidFill>
                <a:latin typeface="Calibri"/>
              </a:rPr>
              <a:pPr algn="r" defTabSz="1219170" eaLnBrk="0" fontAlgn="base" hangingPunct="0">
                <a:spcAft>
                  <a:spcPct val="0"/>
                </a:spcAft>
                <a:defRPr/>
              </a:pPr>
              <a:t>21</a:t>
            </a:fld>
            <a:endParaRPr lang="de-DE" dirty="0">
              <a:solidFill>
                <a:srgbClr val="000000"/>
              </a:solidFill>
              <a:latin typeface="Calibri"/>
            </a:endParaRPr>
          </a:p>
        </p:txBody>
      </p:sp>
      <p:pic>
        <p:nvPicPr>
          <p:cNvPr id="2" name="Picture 1"/>
          <p:cNvPicPr>
            <a:picLocks noChangeAspect="1"/>
          </p:cNvPicPr>
          <p:nvPr/>
        </p:nvPicPr>
        <p:blipFill>
          <a:blip r:embed="rId2"/>
          <a:stretch>
            <a:fillRect/>
          </a:stretch>
        </p:blipFill>
        <p:spPr>
          <a:xfrm>
            <a:off x="7414697" y="1172772"/>
            <a:ext cx="4462659" cy="3548180"/>
          </a:xfrm>
          <a:prstGeom prst="rect">
            <a:avLst/>
          </a:prstGeom>
        </p:spPr>
      </p:pic>
      <p:pic>
        <p:nvPicPr>
          <p:cNvPr id="8" name="Picture 7"/>
          <p:cNvPicPr>
            <a:picLocks noChangeAspect="1"/>
          </p:cNvPicPr>
          <p:nvPr/>
        </p:nvPicPr>
        <p:blipFill>
          <a:blip r:embed="rId3"/>
          <a:stretch>
            <a:fillRect/>
          </a:stretch>
        </p:blipFill>
        <p:spPr>
          <a:xfrm>
            <a:off x="8053252" y="4849910"/>
            <a:ext cx="2719052" cy="1774090"/>
          </a:xfrm>
          <a:prstGeom prst="rect">
            <a:avLst/>
          </a:prstGeom>
        </p:spPr>
      </p:pic>
      <p:sp>
        <p:nvSpPr>
          <p:cNvPr id="9" name="TextBox 8"/>
          <p:cNvSpPr txBox="1"/>
          <p:nvPr/>
        </p:nvSpPr>
        <p:spPr>
          <a:xfrm>
            <a:off x="1037221" y="1311163"/>
            <a:ext cx="6283745" cy="1197204"/>
          </a:xfrm>
          <a:prstGeom prst="rect">
            <a:avLst/>
          </a:prstGeom>
          <a:noFill/>
        </p:spPr>
        <p:txBody>
          <a:bodyPr wrap="square" lIns="0" tIns="0" rIns="0" bIns="0" rtlCol="0">
            <a:noAutofit/>
          </a:bodyPr>
          <a:lstStyle/>
          <a:p>
            <a:pPr eaLnBrk="1" hangingPunct="1">
              <a:lnSpc>
                <a:spcPct val="110000"/>
              </a:lnSpc>
              <a:spcBef>
                <a:spcPct val="0"/>
              </a:spcBef>
              <a:buClr>
                <a:srgbClr val="000000"/>
              </a:buClr>
            </a:pPr>
            <a:r>
              <a:rPr lang="en-US" sz="1800" dirty="0">
                <a:solidFill>
                  <a:srgbClr val="000000"/>
                </a:solidFill>
                <a:latin typeface="Calibri"/>
              </a:rPr>
              <a:t>2D results from 3-D printed structure are promising, and we are looking to move the structure to 3D and collect and collimate the THz beam.  </a:t>
            </a:r>
            <a:r>
              <a:rPr lang="en-US" dirty="0">
                <a:solidFill>
                  <a:srgbClr val="000000"/>
                </a:solidFill>
                <a:latin typeface="Calibri"/>
              </a:rPr>
              <a:t>Observed coherence effect in 2D case.</a:t>
            </a:r>
            <a:endParaRPr lang="de-CH" sz="1800" dirty="0" err="1">
              <a:solidFill>
                <a:srgbClr val="000000"/>
              </a:solidFill>
              <a:latin typeface="Calibri"/>
            </a:endParaRPr>
          </a:p>
        </p:txBody>
      </p:sp>
      <p:pic>
        <p:nvPicPr>
          <p:cNvPr id="12" name="Picture 11"/>
          <p:cNvPicPr>
            <a:picLocks noChangeAspect="1"/>
          </p:cNvPicPr>
          <p:nvPr/>
        </p:nvPicPr>
        <p:blipFill>
          <a:blip r:embed="rId4"/>
          <a:stretch>
            <a:fillRect/>
          </a:stretch>
        </p:blipFill>
        <p:spPr>
          <a:xfrm>
            <a:off x="3873891" y="2861472"/>
            <a:ext cx="3367740" cy="2322823"/>
          </a:xfrm>
          <a:prstGeom prst="rect">
            <a:avLst/>
          </a:prstGeom>
        </p:spPr>
      </p:pic>
      <p:pic>
        <p:nvPicPr>
          <p:cNvPr id="14" name="Picture 13"/>
          <p:cNvPicPr>
            <a:picLocks noChangeAspect="1"/>
          </p:cNvPicPr>
          <p:nvPr/>
        </p:nvPicPr>
        <p:blipFill>
          <a:blip r:embed="rId5"/>
          <a:stretch>
            <a:fillRect/>
          </a:stretch>
        </p:blipFill>
        <p:spPr>
          <a:xfrm>
            <a:off x="108183" y="2508367"/>
            <a:ext cx="3745992" cy="2810256"/>
          </a:xfrm>
          <a:prstGeom prst="rect">
            <a:avLst/>
          </a:prstGeom>
        </p:spPr>
      </p:pic>
      <p:pic>
        <p:nvPicPr>
          <p:cNvPr id="5" name="Bild 14" descr="PSI-Logo_narrow_30k.eps">
            <a:extLst>
              <a:ext uri="{FF2B5EF4-FFF2-40B4-BE49-F238E27FC236}">
                <a16:creationId xmlns:a16="http://schemas.microsoft.com/office/drawing/2014/main" id="{3C83DC83-B5AB-DDC5-0247-36903E4FDF6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1104000" y="285757"/>
            <a:ext cx="1353600" cy="481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12">
            <a:extLst>
              <a:ext uri="{FF2B5EF4-FFF2-40B4-BE49-F238E27FC236}">
                <a16:creationId xmlns:a16="http://schemas.microsoft.com/office/drawing/2014/main" id="{2EC6815C-D428-59DB-AA85-6D3B0F3B5AD2}"/>
              </a:ext>
            </a:extLst>
          </p:cNvPr>
          <p:cNvSpPr>
            <a:spLocks noChangeArrowheads="1"/>
          </p:cNvSpPr>
          <p:nvPr/>
        </p:nvSpPr>
        <p:spPr bwMode="auto">
          <a:xfrm>
            <a:off x="16" y="1412879"/>
            <a:ext cx="816000" cy="816000"/>
          </a:xfrm>
          <a:prstGeom prst="rect">
            <a:avLst/>
          </a:prstGeom>
          <a:solidFill>
            <a:srgbClr val="B9B9B9"/>
          </a:solidFill>
          <a:ln>
            <a:noFill/>
          </a:ln>
        </p:spPr>
        <p:txBody>
          <a:bodyPr/>
          <a:lstStyle/>
          <a:p>
            <a:pPr>
              <a:spcBef>
                <a:spcPct val="0"/>
              </a:spcBef>
            </a:pPr>
            <a:endParaRPr lang="de-DE" sz="3200">
              <a:latin typeface="Times" charset="0"/>
            </a:endParaRPr>
          </a:p>
        </p:txBody>
      </p:sp>
      <p:sp>
        <p:nvSpPr>
          <p:cNvPr id="10" name="TextBox 9">
            <a:extLst>
              <a:ext uri="{FF2B5EF4-FFF2-40B4-BE49-F238E27FC236}">
                <a16:creationId xmlns:a16="http://schemas.microsoft.com/office/drawing/2014/main" id="{125250E0-9976-EF4A-177F-20CE5D7924E5}"/>
              </a:ext>
            </a:extLst>
          </p:cNvPr>
          <p:cNvSpPr txBox="1"/>
          <p:nvPr/>
        </p:nvSpPr>
        <p:spPr>
          <a:xfrm>
            <a:off x="5050973" y="735834"/>
            <a:ext cx="6096000" cy="369332"/>
          </a:xfrm>
          <a:prstGeom prst="rect">
            <a:avLst/>
          </a:prstGeom>
          <a:noFill/>
        </p:spPr>
        <p:txBody>
          <a:bodyPr wrap="square">
            <a:spAutoFit/>
          </a:bodyPr>
          <a:lstStyle/>
          <a:p>
            <a:r>
              <a:rPr lang="en-US" b="0" i="0" dirty="0" err="1">
                <a:solidFill>
                  <a:srgbClr val="777777"/>
                </a:solidFill>
                <a:effectLst/>
                <a:latin typeface="Roboto" panose="02000000000000000000" pitchFamily="2" charset="0"/>
              </a:rPr>
              <a:t>Pavle</a:t>
            </a:r>
            <a:r>
              <a:rPr lang="en-US" b="0" i="0" dirty="0">
                <a:solidFill>
                  <a:srgbClr val="777777"/>
                </a:solidFill>
                <a:effectLst/>
                <a:latin typeface="Roboto" panose="02000000000000000000" pitchFamily="2" charset="0"/>
              </a:rPr>
              <a:t> </a:t>
            </a:r>
            <a:r>
              <a:rPr lang="en-US" b="0" i="0" dirty="0" err="1">
                <a:solidFill>
                  <a:srgbClr val="777777"/>
                </a:solidFill>
                <a:effectLst/>
                <a:latin typeface="Roboto" panose="02000000000000000000" pitchFamily="2" charset="0"/>
              </a:rPr>
              <a:t>Juranic</a:t>
            </a:r>
            <a:r>
              <a:rPr lang="en-US" b="0" i="0" dirty="0">
                <a:solidFill>
                  <a:srgbClr val="777777"/>
                </a:solidFill>
                <a:effectLst/>
                <a:latin typeface="Roboto" panose="02000000000000000000" pitchFamily="2" charset="0"/>
              </a:rPr>
              <a:t>, PSI</a:t>
            </a:r>
            <a:endParaRPr lang="en-US" dirty="0"/>
          </a:p>
        </p:txBody>
      </p:sp>
    </p:spTree>
    <p:extLst>
      <p:ext uri="{BB962C8B-B14F-4D97-AF65-F5344CB8AC3E}">
        <p14:creationId xmlns:p14="http://schemas.microsoft.com/office/powerpoint/2010/main" val="1652324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2722"/>
            <a:ext cx="10515600" cy="579600"/>
          </a:xfrm>
        </p:spPr>
        <p:txBody>
          <a:bodyPr>
            <a:noAutofit/>
          </a:bodyPr>
          <a:lstStyle/>
          <a:p>
            <a:pPr algn="ctr"/>
            <a:r>
              <a:rPr lang="en-US" sz="3200" b="1" dirty="0">
                <a:solidFill>
                  <a:srgbClr val="0070C0"/>
                </a:solidFill>
              </a:rPr>
              <a:t>ACHIP@ARES</a:t>
            </a:r>
          </a:p>
        </p:txBody>
      </p:sp>
      <p:sp>
        <p:nvSpPr>
          <p:cNvPr id="3" name="Content Placeholder 2"/>
          <p:cNvSpPr>
            <a:spLocks noGrp="1"/>
          </p:cNvSpPr>
          <p:nvPr>
            <p:ph idx="1"/>
          </p:nvPr>
        </p:nvSpPr>
        <p:spPr>
          <a:xfrm>
            <a:off x="527049" y="1151553"/>
            <a:ext cx="7043407" cy="3239524"/>
          </a:xfrm>
        </p:spPr>
        <p:txBody>
          <a:bodyPr>
            <a:normAutofit/>
          </a:bodyPr>
          <a:lstStyle/>
          <a:p>
            <a:r>
              <a:rPr lang="en-US" sz="2000" dirty="0"/>
              <a:t>ARES normal conducting S-band linac commissioning has been successful and continues towards sub-fs bunches</a:t>
            </a:r>
          </a:p>
          <a:p>
            <a:pPr lvl="1"/>
            <a:r>
              <a:rPr lang="en-US" sz="1800" dirty="0"/>
              <a:t>Almost all design electron beam parameters demonstrated</a:t>
            </a:r>
          </a:p>
          <a:p>
            <a:pPr lvl="1"/>
            <a:r>
              <a:rPr lang="en-US" sz="1800" dirty="0"/>
              <a:t>Comprehensive accelerator R&amp;D program, including external users</a:t>
            </a:r>
          </a:p>
          <a:p>
            <a:pPr lvl="1"/>
            <a:r>
              <a:rPr lang="en-US" sz="1800" dirty="0" err="1"/>
              <a:t>PolariX</a:t>
            </a:r>
            <a:r>
              <a:rPr lang="en-US" sz="1800" dirty="0"/>
              <a:t> transverse deflecting structure commissioning starting Q1 2023</a:t>
            </a:r>
          </a:p>
          <a:p>
            <a:r>
              <a:rPr lang="en-US" sz="2000" dirty="0"/>
              <a:t>Dielectric laser acceleration experiment</a:t>
            </a:r>
          </a:p>
          <a:p>
            <a:pPr lvl="1"/>
            <a:r>
              <a:rPr lang="en-US" sz="1800" dirty="0"/>
              <a:t>Spatial and temporal overlap of laser and electron beam has been established on dielectric laser accelerator</a:t>
            </a:r>
          </a:p>
          <a:p>
            <a:pPr lvl="1"/>
            <a:r>
              <a:rPr lang="en-US" sz="1800" dirty="0"/>
              <a:t>Will be continued in coming months</a:t>
            </a:r>
          </a:p>
        </p:txBody>
      </p:sp>
      <p:pic>
        <p:nvPicPr>
          <p:cNvPr id="6" name="Grafik 5">
            <a:extLst>
              <a:ext uri="{FF2B5EF4-FFF2-40B4-BE49-F238E27FC236}">
                <a16:creationId xmlns:a16="http://schemas.microsoft.com/office/drawing/2014/main" id="{6C0ED5DA-352D-4625-BD23-D781268B26E2}"/>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1280576" y="44624"/>
            <a:ext cx="864096" cy="794193"/>
          </a:xfrm>
          <a:prstGeom prst="rect">
            <a:avLst/>
          </a:prstGeom>
        </p:spPr>
      </p:pic>
      <p:grpSp>
        <p:nvGrpSpPr>
          <p:cNvPr id="9" name="Gruppieren 8">
            <a:extLst>
              <a:ext uri="{FF2B5EF4-FFF2-40B4-BE49-F238E27FC236}">
                <a16:creationId xmlns:a16="http://schemas.microsoft.com/office/drawing/2014/main" id="{3A254F71-937E-4599-9461-616C884129E1}"/>
              </a:ext>
            </a:extLst>
          </p:cNvPr>
          <p:cNvGrpSpPr/>
          <p:nvPr/>
        </p:nvGrpSpPr>
        <p:grpSpPr>
          <a:xfrm>
            <a:off x="7786481" y="1087083"/>
            <a:ext cx="3782127" cy="3310433"/>
            <a:chOff x="8400256" y="-1"/>
            <a:chExt cx="3782127" cy="3310433"/>
          </a:xfrm>
        </p:grpSpPr>
        <p:pic>
          <p:nvPicPr>
            <p:cNvPr id="10" name="Picture 5">
              <a:extLst>
                <a:ext uri="{FF2B5EF4-FFF2-40B4-BE49-F238E27FC236}">
                  <a16:creationId xmlns:a16="http://schemas.microsoft.com/office/drawing/2014/main" id="{03798E70-F069-4938-93B4-1284708CD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0256" y="-1"/>
              <a:ext cx="3782127" cy="3310433"/>
            </a:xfrm>
            <a:prstGeom prst="rect">
              <a:avLst/>
            </a:prstGeom>
          </p:spPr>
        </p:pic>
        <p:cxnSp>
          <p:nvCxnSpPr>
            <p:cNvPr id="11" name="Gerade Verbindung mit Pfeil 10">
              <a:extLst>
                <a:ext uri="{FF2B5EF4-FFF2-40B4-BE49-F238E27FC236}">
                  <a16:creationId xmlns:a16="http://schemas.microsoft.com/office/drawing/2014/main" id="{ADB34A29-BDAB-451F-8D96-D6D4518ACDC9}"/>
                </a:ext>
              </a:extLst>
            </p:cNvPr>
            <p:cNvCxnSpPr/>
            <p:nvPr/>
          </p:nvCxnSpPr>
          <p:spPr>
            <a:xfrm>
              <a:off x="8832304" y="2636912"/>
              <a:ext cx="2304256" cy="288032"/>
            </a:xfrm>
            <a:prstGeom prst="straightConnector1">
              <a:avLst/>
            </a:prstGeom>
            <a:ln w="28575">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83A0EF4C-57AD-4564-92E8-4DB6B3CD4383}"/>
                </a:ext>
              </a:extLst>
            </p:cNvPr>
            <p:cNvSpPr txBox="1"/>
            <p:nvPr/>
          </p:nvSpPr>
          <p:spPr>
            <a:xfrm>
              <a:off x="9552384" y="2924944"/>
              <a:ext cx="813043" cy="338554"/>
            </a:xfrm>
            <a:prstGeom prst="rect">
              <a:avLst/>
            </a:prstGeom>
            <a:noFill/>
          </p:spPr>
          <p:txBody>
            <a:bodyPr wrap="none" rtlCol="0">
              <a:spAutoFit/>
            </a:bodyPr>
            <a:lstStyle/>
            <a:p>
              <a:r>
                <a:rPr lang="en-US" sz="1600" dirty="0"/>
                <a:t>13 mm</a:t>
              </a:r>
            </a:p>
          </p:txBody>
        </p:sp>
      </p:grpSp>
      <p:pic>
        <p:nvPicPr>
          <p:cNvPr id="5" name="Grafik 4">
            <a:extLst>
              <a:ext uri="{FF2B5EF4-FFF2-40B4-BE49-F238E27FC236}">
                <a16:creationId xmlns:a16="http://schemas.microsoft.com/office/drawing/2014/main" id="{1D3F6F50-C229-4B23-B618-6DF486D336CC}"/>
              </a:ext>
            </a:extLst>
          </p:cNvPr>
          <p:cNvPicPr>
            <a:picLocks noChangeAspect="1"/>
          </p:cNvPicPr>
          <p:nvPr/>
        </p:nvPicPr>
        <p:blipFill rotWithShape="1">
          <a:blip r:embed="rId4">
            <a:extLst>
              <a:ext uri="{28A0092B-C50C-407E-A947-70E740481C1C}">
                <a14:useLocalDpi xmlns:a14="http://schemas.microsoft.com/office/drawing/2010/main" val="0"/>
              </a:ext>
            </a:extLst>
          </a:blip>
          <a:srcRect l="4323" t="43326" r="5113" b="22193"/>
          <a:stretch/>
        </p:blipFill>
        <p:spPr>
          <a:xfrm>
            <a:off x="527049" y="4434620"/>
            <a:ext cx="11041560" cy="2232248"/>
          </a:xfrm>
          <a:prstGeom prst="rect">
            <a:avLst/>
          </a:prstGeom>
        </p:spPr>
      </p:pic>
      <p:sp>
        <p:nvSpPr>
          <p:cNvPr id="8" name="Textfeld 7">
            <a:extLst>
              <a:ext uri="{FF2B5EF4-FFF2-40B4-BE49-F238E27FC236}">
                <a16:creationId xmlns:a16="http://schemas.microsoft.com/office/drawing/2014/main" id="{BFD942D6-D65F-47E9-BA78-C9A7075F91BD}"/>
              </a:ext>
            </a:extLst>
          </p:cNvPr>
          <p:cNvSpPr txBox="1"/>
          <p:nvPr/>
        </p:nvSpPr>
        <p:spPr>
          <a:xfrm>
            <a:off x="9371529" y="656254"/>
            <a:ext cx="582211" cy="338554"/>
          </a:xfrm>
          <a:prstGeom prst="rect">
            <a:avLst/>
          </a:prstGeom>
          <a:noFill/>
        </p:spPr>
        <p:txBody>
          <a:bodyPr wrap="none" rtlCol="0">
            <a:spAutoFit/>
          </a:bodyPr>
          <a:lstStyle/>
          <a:p>
            <a:r>
              <a:rPr lang="en-US" sz="1600" dirty="0"/>
              <a:t>DLA</a:t>
            </a:r>
          </a:p>
        </p:txBody>
      </p:sp>
      <p:cxnSp>
        <p:nvCxnSpPr>
          <p:cNvPr id="13" name="Gerade Verbindung mit Pfeil 12">
            <a:extLst>
              <a:ext uri="{FF2B5EF4-FFF2-40B4-BE49-F238E27FC236}">
                <a16:creationId xmlns:a16="http://schemas.microsoft.com/office/drawing/2014/main" id="{99C0CB1F-C5E2-49F0-836E-FED5F0CD1A04}"/>
              </a:ext>
            </a:extLst>
          </p:cNvPr>
          <p:cNvCxnSpPr>
            <a:cxnSpLocks/>
            <a:stCxn id="8" idx="2"/>
          </p:cNvCxnSpPr>
          <p:nvPr/>
        </p:nvCxnSpPr>
        <p:spPr>
          <a:xfrm>
            <a:off x="9662635" y="994808"/>
            <a:ext cx="23262" cy="1316411"/>
          </a:xfrm>
          <a:prstGeom prst="straightConnector1">
            <a:avLst/>
          </a:prstGeom>
          <a:ln w="28575">
            <a:solidFill>
              <a:srgbClr val="FF0000"/>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99A9992-F326-ED42-9788-396A1E2E4584}"/>
              </a:ext>
            </a:extLst>
          </p:cNvPr>
          <p:cNvSpPr txBox="1"/>
          <p:nvPr/>
        </p:nvSpPr>
        <p:spPr>
          <a:xfrm>
            <a:off x="5076564" y="643488"/>
            <a:ext cx="6096000" cy="369332"/>
          </a:xfrm>
          <a:prstGeom prst="rect">
            <a:avLst/>
          </a:prstGeom>
          <a:noFill/>
        </p:spPr>
        <p:txBody>
          <a:bodyPr wrap="square">
            <a:spAutoFit/>
          </a:bodyPr>
          <a:lstStyle/>
          <a:p>
            <a:r>
              <a:rPr lang="en-US" b="0" i="0" dirty="0">
                <a:solidFill>
                  <a:srgbClr val="777777"/>
                </a:solidFill>
                <a:effectLst/>
                <a:latin typeface="Roboto" panose="02000000000000000000" pitchFamily="2" charset="0"/>
              </a:rPr>
              <a:t>Willi </a:t>
            </a:r>
            <a:r>
              <a:rPr lang="en-US" b="0" i="0" dirty="0" err="1">
                <a:solidFill>
                  <a:srgbClr val="777777"/>
                </a:solidFill>
                <a:effectLst/>
                <a:latin typeface="Roboto" panose="02000000000000000000" pitchFamily="2" charset="0"/>
              </a:rPr>
              <a:t>Kuropka</a:t>
            </a:r>
            <a:r>
              <a:rPr lang="en-US" b="0" i="0" dirty="0">
                <a:solidFill>
                  <a:srgbClr val="777777"/>
                </a:solidFill>
                <a:effectLst/>
                <a:latin typeface="Roboto" panose="02000000000000000000" pitchFamily="2" charset="0"/>
              </a:rPr>
              <a:t>, DESY</a:t>
            </a:r>
            <a:endParaRPr lang="en-US" dirty="0"/>
          </a:p>
        </p:txBody>
      </p:sp>
    </p:spTree>
    <p:extLst>
      <p:ext uri="{BB962C8B-B14F-4D97-AF65-F5344CB8AC3E}">
        <p14:creationId xmlns:p14="http://schemas.microsoft.com/office/powerpoint/2010/main" val="2269722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94709DB-79B7-9C22-DD66-CD02075CA58A}"/>
              </a:ext>
            </a:extLst>
          </p:cNvPr>
          <p:cNvSpPr/>
          <p:nvPr/>
        </p:nvSpPr>
        <p:spPr>
          <a:xfrm>
            <a:off x="0" y="5921829"/>
            <a:ext cx="3513805" cy="931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E3BE03F-54A2-A448-A90E-F393C6FE8115}"/>
              </a:ext>
            </a:extLst>
          </p:cNvPr>
          <p:cNvSpPr>
            <a:spLocks noGrp="1"/>
          </p:cNvSpPr>
          <p:nvPr>
            <p:ph type="body" sz="quarter" idx="13"/>
          </p:nvPr>
        </p:nvSpPr>
        <p:spPr>
          <a:xfrm>
            <a:off x="210094" y="25626"/>
            <a:ext cx="11818996" cy="935245"/>
          </a:xfrm>
        </p:spPr>
        <p:txBody>
          <a:bodyPr>
            <a:normAutofit fontScale="92500" lnSpcReduction="20000"/>
          </a:bodyPr>
          <a:lstStyle/>
          <a:p>
            <a:pPr algn="ctr"/>
            <a:r>
              <a:rPr lang="en-US" b="1" dirty="0">
                <a:solidFill>
                  <a:srgbClr val="0070C0"/>
                </a:solidFill>
              </a:rPr>
              <a:t>Modulation of dense electron beams in nanostructures: </a:t>
            </a:r>
          </a:p>
          <a:p>
            <a:pPr algn="ctr"/>
            <a:r>
              <a:rPr lang="en-US" b="1" dirty="0">
                <a:solidFill>
                  <a:srgbClr val="0070C0"/>
                </a:solidFill>
              </a:rPr>
              <a:t>A simulation study in preparation of the FACET-II E-336 experiment</a:t>
            </a:r>
          </a:p>
        </p:txBody>
      </p:sp>
      <p:pic>
        <p:nvPicPr>
          <p:cNvPr id="6" name="Picture 5">
            <a:extLst>
              <a:ext uri="{FF2B5EF4-FFF2-40B4-BE49-F238E27FC236}">
                <a16:creationId xmlns:a16="http://schemas.microsoft.com/office/drawing/2014/main" id="{39DD8B9C-5F46-ED45-83D7-BAEAD7F8EAF5}"/>
              </a:ext>
            </a:extLst>
          </p:cNvPr>
          <p:cNvPicPr>
            <a:picLocks noChangeAspect="1"/>
          </p:cNvPicPr>
          <p:nvPr/>
        </p:nvPicPr>
        <p:blipFill>
          <a:blip r:embed="rId3"/>
          <a:stretch>
            <a:fillRect/>
          </a:stretch>
        </p:blipFill>
        <p:spPr>
          <a:xfrm>
            <a:off x="774234" y="1860623"/>
            <a:ext cx="4704420" cy="2854164"/>
          </a:xfrm>
          <a:prstGeom prst="rect">
            <a:avLst/>
          </a:prstGeom>
        </p:spPr>
      </p:pic>
      <p:pic>
        <p:nvPicPr>
          <p:cNvPr id="7" name="Picture 6">
            <a:extLst>
              <a:ext uri="{FF2B5EF4-FFF2-40B4-BE49-F238E27FC236}">
                <a16:creationId xmlns:a16="http://schemas.microsoft.com/office/drawing/2014/main" id="{817D6D54-C453-214D-A5DC-0BE1DD698889}"/>
              </a:ext>
            </a:extLst>
          </p:cNvPr>
          <p:cNvPicPr>
            <a:picLocks noChangeAspect="1"/>
          </p:cNvPicPr>
          <p:nvPr/>
        </p:nvPicPr>
        <p:blipFill>
          <a:blip r:embed="rId4"/>
          <a:stretch>
            <a:fillRect/>
          </a:stretch>
        </p:blipFill>
        <p:spPr>
          <a:xfrm>
            <a:off x="373380" y="4954281"/>
            <a:ext cx="2265862" cy="1733268"/>
          </a:xfrm>
          <a:prstGeom prst="rect">
            <a:avLst/>
          </a:prstGeom>
        </p:spPr>
      </p:pic>
      <p:pic>
        <p:nvPicPr>
          <p:cNvPr id="8" name="Picture 7">
            <a:extLst>
              <a:ext uri="{FF2B5EF4-FFF2-40B4-BE49-F238E27FC236}">
                <a16:creationId xmlns:a16="http://schemas.microsoft.com/office/drawing/2014/main" id="{27F2DE37-A7DE-BF45-ACB3-7C927A0F41C0}"/>
              </a:ext>
            </a:extLst>
          </p:cNvPr>
          <p:cNvPicPr>
            <a:picLocks noChangeAspect="1"/>
          </p:cNvPicPr>
          <p:nvPr/>
        </p:nvPicPr>
        <p:blipFill>
          <a:blip r:embed="rId5"/>
          <a:stretch>
            <a:fillRect/>
          </a:stretch>
        </p:blipFill>
        <p:spPr>
          <a:xfrm>
            <a:off x="3064053" y="4921623"/>
            <a:ext cx="2577888" cy="1928133"/>
          </a:xfrm>
          <a:prstGeom prst="rect">
            <a:avLst/>
          </a:prstGeom>
        </p:spPr>
      </p:pic>
      <p:pic>
        <p:nvPicPr>
          <p:cNvPr id="9" name="Picture 8" descr="Chart, histogram&#10;&#10;Description automatically generated">
            <a:extLst>
              <a:ext uri="{FF2B5EF4-FFF2-40B4-BE49-F238E27FC236}">
                <a16:creationId xmlns:a16="http://schemas.microsoft.com/office/drawing/2014/main" id="{EE8F62D6-3822-754C-B07F-32FFCF7DF955}"/>
              </a:ext>
            </a:extLst>
          </p:cNvPr>
          <p:cNvPicPr>
            <a:picLocks noChangeAspect="1"/>
          </p:cNvPicPr>
          <p:nvPr/>
        </p:nvPicPr>
        <p:blipFill>
          <a:blip r:embed="rId6"/>
          <a:stretch>
            <a:fillRect/>
          </a:stretch>
        </p:blipFill>
        <p:spPr>
          <a:xfrm>
            <a:off x="8670692" y="3784058"/>
            <a:ext cx="3073989" cy="2305492"/>
          </a:xfrm>
          <a:prstGeom prst="rect">
            <a:avLst/>
          </a:prstGeom>
        </p:spPr>
      </p:pic>
      <p:pic>
        <p:nvPicPr>
          <p:cNvPr id="2" name="Picture 1">
            <a:extLst>
              <a:ext uri="{FF2B5EF4-FFF2-40B4-BE49-F238E27FC236}">
                <a16:creationId xmlns:a16="http://schemas.microsoft.com/office/drawing/2014/main" id="{23FAAABC-5DCE-B345-9819-A9BD48149261}"/>
              </a:ext>
            </a:extLst>
          </p:cNvPr>
          <p:cNvPicPr>
            <a:picLocks noChangeAspect="1"/>
          </p:cNvPicPr>
          <p:nvPr/>
        </p:nvPicPr>
        <p:blipFill>
          <a:blip r:embed="rId7"/>
          <a:stretch>
            <a:fillRect/>
          </a:stretch>
        </p:blipFill>
        <p:spPr>
          <a:xfrm>
            <a:off x="6118841" y="4313375"/>
            <a:ext cx="2110940" cy="1235396"/>
          </a:xfrm>
          <a:prstGeom prst="rect">
            <a:avLst/>
          </a:prstGeom>
        </p:spPr>
      </p:pic>
      <p:pic>
        <p:nvPicPr>
          <p:cNvPr id="10" name="Picture 9">
            <a:extLst>
              <a:ext uri="{FF2B5EF4-FFF2-40B4-BE49-F238E27FC236}">
                <a16:creationId xmlns:a16="http://schemas.microsoft.com/office/drawing/2014/main" id="{726D365F-57B5-0E4F-9A1A-E01A55194A30}"/>
              </a:ext>
            </a:extLst>
          </p:cNvPr>
          <p:cNvPicPr>
            <a:picLocks noChangeAspect="1"/>
          </p:cNvPicPr>
          <p:nvPr/>
        </p:nvPicPr>
        <p:blipFill>
          <a:blip r:embed="rId8"/>
          <a:stretch>
            <a:fillRect/>
          </a:stretch>
        </p:blipFill>
        <p:spPr>
          <a:xfrm>
            <a:off x="6042795" y="1712779"/>
            <a:ext cx="2132288" cy="1261322"/>
          </a:xfrm>
          <a:prstGeom prst="rect">
            <a:avLst/>
          </a:prstGeom>
        </p:spPr>
      </p:pic>
      <p:pic>
        <p:nvPicPr>
          <p:cNvPr id="12" name="Picture 11" descr="Chart, line chart&#10;&#10;Description automatically generated">
            <a:extLst>
              <a:ext uri="{FF2B5EF4-FFF2-40B4-BE49-F238E27FC236}">
                <a16:creationId xmlns:a16="http://schemas.microsoft.com/office/drawing/2014/main" id="{7DE7EFCC-57C6-884A-A533-3218B0103B0B}"/>
              </a:ext>
            </a:extLst>
          </p:cNvPr>
          <p:cNvPicPr>
            <a:picLocks noChangeAspect="1"/>
          </p:cNvPicPr>
          <p:nvPr/>
        </p:nvPicPr>
        <p:blipFill>
          <a:blip r:embed="rId9"/>
          <a:stretch>
            <a:fillRect/>
          </a:stretch>
        </p:blipFill>
        <p:spPr>
          <a:xfrm>
            <a:off x="8509213" y="1345747"/>
            <a:ext cx="3009365" cy="2257024"/>
          </a:xfrm>
          <a:prstGeom prst="rect">
            <a:avLst/>
          </a:prstGeom>
        </p:spPr>
      </p:pic>
      <p:sp>
        <p:nvSpPr>
          <p:cNvPr id="14" name="Text Placeholder 3">
            <a:extLst>
              <a:ext uri="{FF2B5EF4-FFF2-40B4-BE49-F238E27FC236}">
                <a16:creationId xmlns:a16="http://schemas.microsoft.com/office/drawing/2014/main" id="{060E0902-7D28-FD49-9B1F-94E396EB6088}"/>
              </a:ext>
            </a:extLst>
          </p:cNvPr>
          <p:cNvSpPr txBox="1">
            <a:spLocks/>
          </p:cNvSpPr>
          <p:nvPr/>
        </p:nvSpPr>
        <p:spPr>
          <a:xfrm>
            <a:off x="1200506" y="4701961"/>
            <a:ext cx="1187493" cy="534988"/>
          </a:xfrm>
          <a:prstGeom prst="rect">
            <a:avLst/>
          </a:prstGeom>
        </p:spPr>
        <p:txBody>
          <a:bodyPr/>
          <a:lstStyle>
            <a:lvl1pPr marL="0" indent="0" algn="l" defTabSz="457200" rtl="0" eaLnBrk="0" fontAlgn="base" hangingPunct="0">
              <a:spcBef>
                <a:spcPct val="20000"/>
              </a:spcBef>
              <a:spcAft>
                <a:spcPct val="0"/>
              </a:spcAft>
              <a:buFont typeface="Arial" panose="020B0604020202020204" pitchFamily="34" charset="0"/>
              <a:buNone/>
              <a:defRPr sz="3200" kern="1200" baseline="0">
                <a:solidFill>
                  <a:schemeClr val="tx1"/>
                </a:solidFill>
                <a:latin typeface="+mj-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latin typeface="Century Gothic" panose="020B0502020202020204" pitchFamily="34" charset="0"/>
              </a:rPr>
              <a:t>s = 0.5 mm</a:t>
            </a:r>
          </a:p>
        </p:txBody>
      </p:sp>
      <p:sp>
        <p:nvSpPr>
          <p:cNvPr id="15" name="Text Placeholder 3">
            <a:extLst>
              <a:ext uri="{FF2B5EF4-FFF2-40B4-BE49-F238E27FC236}">
                <a16:creationId xmlns:a16="http://schemas.microsoft.com/office/drawing/2014/main" id="{43EB96D0-F4F6-9344-90EA-C97FB9CBFBE0}"/>
              </a:ext>
            </a:extLst>
          </p:cNvPr>
          <p:cNvSpPr txBox="1">
            <a:spLocks/>
          </p:cNvSpPr>
          <p:nvPr/>
        </p:nvSpPr>
        <p:spPr>
          <a:xfrm>
            <a:off x="4058093" y="4712301"/>
            <a:ext cx="1116338" cy="534988"/>
          </a:xfrm>
          <a:prstGeom prst="rect">
            <a:avLst/>
          </a:prstGeom>
        </p:spPr>
        <p:txBody>
          <a:bodyPr/>
          <a:lstStyle>
            <a:lvl1pPr marL="0" indent="0" algn="l" defTabSz="457200" rtl="0" eaLnBrk="0" fontAlgn="base" hangingPunct="0">
              <a:spcBef>
                <a:spcPct val="20000"/>
              </a:spcBef>
              <a:spcAft>
                <a:spcPct val="0"/>
              </a:spcAft>
              <a:buFont typeface="Arial" panose="020B0604020202020204" pitchFamily="34" charset="0"/>
              <a:buNone/>
              <a:defRPr sz="3200" kern="1200" baseline="0">
                <a:solidFill>
                  <a:schemeClr val="tx1"/>
                </a:solidFill>
                <a:latin typeface="+mj-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latin typeface="Century Gothic" panose="020B0502020202020204" pitchFamily="34" charset="0"/>
              </a:rPr>
              <a:t>s = 2 mm</a:t>
            </a:r>
          </a:p>
        </p:txBody>
      </p:sp>
      <p:sp>
        <p:nvSpPr>
          <p:cNvPr id="16" name="Text Placeholder 3">
            <a:extLst>
              <a:ext uri="{FF2B5EF4-FFF2-40B4-BE49-F238E27FC236}">
                <a16:creationId xmlns:a16="http://schemas.microsoft.com/office/drawing/2014/main" id="{BFBB1056-F9EC-114F-B5B9-8FE54463EE75}"/>
              </a:ext>
            </a:extLst>
          </p:cNvPr>
          <p:cNvSpPr txBox="1">
            <a:spLocks/>
          </p:cNvSpPr>
          <p:nvPr/>
        </p:nvSpPr>
        <p:spPr>
          <a:xfrm>
            <a:off x="6596423" y="1248503"/>
            <a:ext cx="4282353" cy="534988"/>
          </a:xfrm>
          <a:prstGeom prst="rect">
            <a:avLst/>
          </a:prstGeom>
        </p:spPr>
        <p:txBody>
          <a:bodyPr/>
          <a:lstStyle>
            <a:lvl1pPr marL="0" indent="0" algn="l" defTabSz="457200" rtl="0" eaLnBrk="0" fontAlgn="base" hangingPunct="0">
              <a:spcBef>
                <a:spcPct val="20000"/>
              </a:spcBef>
              <a:spcAft>
                <a:spcPct val="0"/>
              </a:spcAft>
              <a:buFont typeface="Arial" panose="020B0604020202020204" pitchFamily="34" charset="0"/>
              <a:buNone/>
              <a:defRPr sz="3200" kern="1200" baseline="0">
                <a:solidFill>
                  <a:schemeClr val="tx1"/>
                </a:solidFill>
                <a:latin typeface="+mj-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latin typeface="Century Gothic" panose="020B0502020202020204" pitchFamily="34" charset="0"/>
              </a:rPr>
              <a:t>Dependence divergence on nanotube size </a:t>
            </a:r>
          </a:p>
        </p:txBody>
      </p:sp>
      <p:sp>
        <p:nvSpPr>
          <p:cNvPr id="17" name="TextBox 16">
            <a:extLst>
              <a:ext uri="{FF2B5EF4-FFF2-40B4-BE49-F238E27FC236}">
                <a16:creationId xmlns:a16="http://schemas.microsoft.com/office/drawing/2014/main" id="{1835BD05-3B8C-9F4C-AD7F-413CC7058824}"/>
              </a:ext>
            </a:extLst>
          </p:cNvPr>
          <p:cNvSpPr txBox="1"/>
          <p:nvPr/>
        </p:nvSpPr>
        <p:spPr bwMode="auto">
          <a:xfrm>
            <a:off x="8331200" y="1687286"/>
            <a:ext cx="184731" cy="523220"/>
          </a:xfrm>
          <a:prstGeom prst="rect">
            <a:avLst/>
          </a:prstGeom>
          <a:solidFill>
            <a:schemeClr val="bg1">
              <a:alpha val="73000"/>
            </a:schemeClr>
          </a:solidFill>
          <a:ln w="9525">
            <a:noFill/>
            <a:miter lim="800000"/>
            <a:headEnd/>
            <a:tailEnd/>
          </a:ln>
        </p:spPr>
        <p:txBody>
          <a:bodyPr wrap="none" rtlCol="0">
            <a:spAutoFit/>
          </a:bodyPr>
          <a:lstStyle/>
          <a:p>
            <a:pPr eaLnBrk="1" hangingPunct="1"/>
            <a:endParaRPr lang="en-US" sz="2800" b="1">
              <a:solidFill>
                <a:srgbClr val="595959"/>
              </a:solidFill>
              <a:latin typeface="AvantGarde Regular" charset="0"/>
              <a:ea typeface="AvantGarde Regular" charset="0"/>
              <a:cs typeface="AvantGarde Regular" charset="0"/>
            </a:endParaRPr>
          </a:p>
        </p:txBody>
      </p:sp>
      <p:sp>
        <p:nvSpPr>
          <p:cNvPr id="18" name="Text Placeholder 3">
            <a:extLst>
              <a:ext uri="{FF2B5EF4-FFF2-40B4-BE49-F238E27FC236}">
                <a16:creationId xmlns:a16="http://schemas.microsoft.com/office/drawing/2014/main" id="{91BA11D0-8B51-904D-BF59-9B96BE8A3EF4}"/>
              </a:ext>
            </a:extLst>
          </p:cNvPr>
          <p:cNvSpPr txBox="1">
            <a:spLocks/>
          </p:cNvSpPr>
          <p:nvPr/>
        </p:nvSpPr>
        <p:spPr>
          <a:xfrm>
            <a:off x="6817446" y="3720628"/>
            <a:ext cx="4282353" cy="534988"/>
          </a:xfrm>
          <a:prstGeom prst="rect">
            <a:avLst/>
          </a:prstGeom>
        </p:spPr>
        <p:txBody>
          <a:bodyPr/>
          <a:lstStyle>
            <a:lvl1pPr marL="0" indent="0" algn="l" defTabSz="457200" rtl="0" eaLnBrk="0" fontAlgn="base" hangingPunct="0">
              <a:spcBef>
                <a:spcPct val="20000"/>
              </a:spcBef>
              <a:spcAft>
                <a:spcPct val="0"/>
              </a:spcAft>
              <a:buFont typeface="Arial" panose="020B0604020202020204" pitchFamily="34" charset="0"/>
              <a:buNone/>
              <a:defRPr sz="3200" kern="1200" baseline="0">
                <a:solidFill>
                  <a:schemeClr val="tx1"/>
                </a:solidFill>
                <a:latin typeface="+mj-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500" dirty="0">
                <a:latin typeface="Century Gothic" panose="020B0502020202020204" pitchFamily="34" charset="0"/>
              </a:rPr>
              <a:t>Dependence kick on target tilt</a:t>
            </a:r>
          </a:p>
        </p:txBody>
      </p:sp>
      <p:cxnSp>
        <p:nvCxnSpPr>
          <p:cNvPr id="20" name="Straight Connector 19">
            <a:extLst>
              <a:ext uri="{FF2B5EF4-FFF2-40B4-BE49-F238E27FC236}">
                <a16:creationId xmlns:a16="http://schemas.microsoft.com/office/drawing/2014/main" id="{A2D43370-96D9-284C-889E-44035246AC8F}"/>
              </a:ext>
            </a:extLst>
          </p:cNvPr>
          <p:cNvCxnSpPr/>
          <p:nvPr/>
        </p:nvCxnSpPr>
        <p:spPr>
          <a:xfrm>
            <a:off x="5877695" y="1671237"/>
            <a:ext cx="0" cy="4587432"/>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C1844C5-AF00-A148-A8C9-EE3791B791C5}"/>
              </a:ext>
            </a:extLst>
          </p:cNvPr>
          <p:cNvCxnSpPr>
            <a:cxnSpLocks/>
          </p:cNvCxnSpPr>
          <p:nvPr/>
        </p:nvCxnSpPr>
        <p:spPr>
          <a:xfrm flipH="1">
            <a:off x="5877695" y="3651204"/>
            <a:ext cx="5866986" cy="0"/>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sp>
        <p:nvSpPr>
          <p:cNvPr id="24" name="Text Placeholder 3">
            <a:extLst>
              <a:ext uri="{FF2B5EF4-FFF2-40B4-BE49-F238E27FC236}">
                <a16:creationId xmlns:a16="http://schemas.microsoft.com/office/drawing/2014/main" id="{879F2747-8710-2C4B-9401-CC5B99BCD557}"/>
              </a:ext>
            </a:extLst>
          </p:cNvPr>
          <p:cNvSpPr txBox="1">
            <a:spLocks/>
          </p:cNvSpPr>
          <p:nvPr/>
        </p:nvSpPr>
        <p:spPr>
          <a:xfrm>
            <a:off x="210093" y="1241036"/>
            <a:ext cx="5502497" cy="534988"/>
          </a:xfrm>
          <a:prstGeom prst="rect">
            <a:avLst/>
          </a:prstGeom>
        </p:spPr>
        <p:txBody>
          <a:bodyPr/>
          <a:lstStyle>
            <a:lvl1pPr marL="0" indent="0" algn="l" defTabSz="457200" rtl="0" eaLnBrk="0" fontAlgn="base" hangingPunct="0">
              <a:spcBef>
                <a:spcPct val="20000"/>
              </a:spcBef>
              <a:spcAft>
                <a:spcPct val="0"/>
              </a:spcAft>
              <a:buFont typeface="Arial" panose="020B0604020202020204" pitchFamily="34" charset="0"/>
              <a:buNone/>
              <a:defRPr sz="3200" kern="1200" baseline="0">
                <a:solidFill>
                  <a:schemeClr val="tx1"/>
                </a:solidFill>
                <a:latin typeface="+mj-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1500" dirty="0">
                <a:latin typeface="Century Gothic" panose="020B0502020202020204" pitchFamily="34" charset="0"/>
              </a:rPr>
              <a:t>Transverse beamlet formation for beam overfilling nanotube target</a:t>
            </a:r>
          </a:p>
        </p:txBody>
      </p:sp>
      <p:sp>
        <p:nvSpPr>
          <p:cNvPr id="5" name="TextBox 4">
            <a:extLst>
              <a:ext uri="{FF2B5EF4-FFF2-40B4-BE49-F238E27FC236}">
                <a16:creationId xmlns:a16="http://schemas.microsoft.com/office/drawing/2014/main" id="{4A56763B-2287-8862-C033-30E23B88C464}"/>
              </a:ext>
            </a:extLst>
          </p:cNvPr>
          <p:cNvSpPr txBox="1"/>
          <p:nvPr/>
        </p:nvSpPr>
        <p:spPr>
          <a:xfrm>
            <a:off x="3090963" y="840148"/>
            <a:ext cx="4704416" cy="338554"/>
          </a:xfrm>
          <a:prstGeom prst="rect">
            <a:avLst/>
          </a:prstGeom>
          <a:noFill/>
        </p:spPr>
        <p:txBody>
          <a:bodyPr wrap="square">
            <a:spAutoFit/>
          </a:bodyPr>
          <a:lstStyle/>
          <a:p>
            <a:r>
              <a:rPr lang="en-US" sz="1600" b="0" i="0" dirty="0">
                <a:solidFill>
                  <a:srgbClr val="777777"/>
                </a:solidFill>
                <a:effectLst/>
                <a:latin typeface="Roboto" panose="02000000000000000000" pitchFamily="2" charset="0"/>
              </a:rPr>
              <a:t>A. </a:t>
            </a:r>
            <a:r>
              <a:rPr lang="en-US" sz="1600" b="0" i="0" dirty="0" err="1">
                <a:solidFill>
                  <a:srgbClr val="777777"/>
                </a:solidFill>
                <a:effectLst/>
                <a:latin typeface="Roboto" panose="02000000000000000000" pitchFamily="2" charset="0"/>
              </a:rPr>
              <a:t>Knetsch</a:t>
            </a:r>
            <a:r>
              <a:rPr lang="en-US" sz="1600" b="0" i="0" dirty="0">
                <a:solidFill>
                  <a:srgbClr val="777777"/>
                </a:solidFill>
                <a:effectLst/>
                <a:latin typeface="Roboto" panose="02000000000000000000" pitchFamily="2" charset="0"/>
              </a:rPr>
              <a:t>, </a:t>
            </a:r>
            <a:r>
              <a:rPr lang="en-US" sz="1600" b="0" i="0" dirty="0" err="1">
                <a:solidFill>
                  <a:srgbClr val="777777"/>
                </a:solidFill>
                <a:effectLst/>
                <a:latin typeface="Roboto" panose="02000000000000000000" pitchFamily="2" charset="0"/>
              </a:rPr>
              <a:t>Laboratoire</a:t>
            </a:r>
            <a:r>
              <a:rPr lang="en-US" sz="1600" b="0" i="0" dirty="0">
                <a:solidFill>
                  <a:srgbClr val="777777"/>
                </a:solidFill>
                <a:effectLst/>
                <a:latin typeface="Roboto" panose="02000000000000000000" pitchFamily="2" charset="0"/>
              </a:rPr>
              <a:t> </a:t>
            </a:r>
            <a:r>
              <a:rPr lang="en-US" sz="1600" b="0" i="0" dirty="0" err="1">
                <a:solidFill>
                  <a:srgbClr val="777777"/>
                </a:solidFill>
                <a:effectLst/>
                <a:latin typeface="Roboto" panose="02000000000000000000" pitchFamily="2" charset="0"/>
              </a:rPr>
              <a:t>d’Optique</a:t>
            </a:r>
            <a:r>
              <a:rPr lang="en-US" sz="1600" b="0" i="0" dirty="0">
                <a:solidFill>
                  <a:srgbClr val="777777"/>
                </a:solidFill>
                <a:effectLst/>
                <a:latin typeface="Roboto" panose="02000000000000000000" pitchFamily="2" charset="0"/>
              </a:rPr>
              <a:t> </a:t>
            </a:r>
            <a:r>
              <a:rPr lang="en-US" sz="1600" b="0" i="0" dirty="0" err="1">
                <a:solidFill>
                  <a:srgbClr val="777777"/>
                </a:solidFill>
                <a:effectLst/>
                <a:latin typeface="Roboto" panose="02000000000000000000" pitchFamily="2" charset="0"/>
              </a:rPr>
              <a:t>Appliquée</a:t>
            </a:r>
            <a:endParaRPr lang="en-US" sz="1600" b="0" i="0" dirty="0">
              <a:solidFill>
                <a:srgbClr val="777777"/>
              </a:solidFill>
              <a:effectLst/>
              <a:latin typeface="Roboto" panose="02000000000000000000" pitchFamily="2" charset="0"/>
            </a:endParaRPr>
          </a:p>
        </p:txBody>
      </p:sp>
      <p:pic>
        <p:nvPicPr>
          <p:cNvPr id="11" name="Image 10" descr="LOA_logo_vert_petit_loa.eps">
            <a:extLst>
              <a:ext uri="{FF2B5EF4-FFF2-40B4-BE49-F238E27FC236}">
                <a16:creationId xmlns:a16="http://schemas.microsoft.com/office/drawing/2014/main" id="{A39E03AE-F6F5-0638-8CBE-6FBC6EB9A04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544" y="32595"/>
            <a:ext cx="831850"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66EFFD15-52C0-A522-86C3-61DD1DB20510}"/>
              </a:ext>
            </a:extLst>
          </p:cNvPr>
          <p:cNvSpPr txBox="1"/>
          <p:nvPr/>
        </p:nvSpPr>
        <p:spPr>
          <a:xfrm>
            <a:off x="5912013" y="5921823"/>
            <a:ext cx="6197851" cy="461665"/>
          </a:xfrm>
          <a:prstGeom prst="rect">
            <a:avLst/>
          </a:prstGeom>
          <a:noFill/>
          <a:ln>
            <a:noFill/>
          </a:ln>
        </p:spPr>
        <p:txBody>
          <a:bodyPr wrap="none" rtlCol="0">
            <a:spAutoFit/>
          </a:bodyPr>
          <a:lstStyle/>
          <a:p>
            <a:r>
              <a:rPr lang="en-US" sz="1200" dirty="0">
                <a:solidFill>
                  <a:srgbClr val="FF0000"/>
                </a:solidFill>
              </a:rPr>
              <a:t>See also WG4 presentation</a:t>
            </a:r>
          </a:p>
          <a:p>
            <a:r>
              <a:rPr lang="en-US" sz="1200" dirty="0">
                <a:solidFill>
                  <a:srgbClr val="FF0000"/>
                </a:solidFill>
              </a:rPr>
              <a:t>by Robert </a:t>
            </a:r>
            <a:r>
              <a:rPr lang="en-US" sz="1200" dirty="0" err="1">
                <a:solidFill>
                  <a:srgbClr val="FF0000"/>
                </a:solidFill>
              </a:rPr>
              <a:t>Ariniello</a:t>
            </a:r>
            <a:r>
              <a:rPr lang="en-US" sz="1200" dirty="0">
                <a:solidFill>
                  <a:srgbClr val="FF0000"/>
                </a:solidFill>
              </a:rPr>
              <a:t> “Wakefield Acceleration in Nanostructures: The E336 Experiment at FACET-II”</a:t>
            </a:r>
          </a:p>
        </p:txBody>
      </p:sp>
    </p:spTree>
    <p:extLst>
      <p:ext uri="{BB962C8B-B14F-4D97-AF65-F5344CB8AC3E}">
        <p14:creationId xmlns:p14="http://schemas.microsoft.com/office/powerpoint/2010/main" val="2287769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53FBB6-EE49-E19F-AC1C-E2EB5BC9D1EB}"/>
              </a:ext>
            </a:extLst>
          </p:cNvPr>
          <p:cNvSpPr>
            <a:spLocks noGrp="1"/>
          </p:cNvSpPr>
          <p:nvPr>
            <p:ph type="title"/>
          </p:nvPr>
        </p:nvSpPr>
        <p:spPr>
          <a:xfrm>
            <a:off x="853439" y="-24160"/>
            <a:ext cx="10363200" cy="1034001"/>
          </a:xfrm>
        </p:spPr>
        <p:txBody>
          <a:bodyPr>
            <a:noAutofit/>
          </a:bodyPr>
          <a:lstStyle/>
          <a:p>
            <a:pPr algn="ctr"/>
            <a:r>
              <a:rPr lang="en-US" sz="3200" b="1" dirty="0">
                <a:solidFill>
                  <a:srgbClr val="0070C0"/>
                </a:solidFill>
              </a:rPr>
              <a:t>Energy Modulation in a Commercial Grating Structure</a:t>
            </a:r>
          </a:p>
        </p:txBody>
      </p:sp>
      <p:sp>
        <p:nvSpPr>
          <p:cNvPr id="5" name="Content Placeholder 4">
            <a:extLst>
              <a:ext uri="{FF2B5EF4-FFF2-40B4-BE49-F238E27FC236}">
                <a16:creationId xmlns:a16="http://schemas.microsoft.com/office/drawing/2014/main" id="{F93DE017-AD8D-0A75-3B4E-7F22A32B2AA0}"/>
              </a:ext>
            </a:extLst>
          </p:cNvPr>
          <p:cNvSpPr>
            <a:spLocks noGrp="1"/>
          </p:cNvSpPr>
          <p:nvPr>
            <p:ph idx="1"/>
          </p:nvPr>
        </p:nvSpPr>
        <p:spPr>
          <a:xfrm>
            <a:off x="853439" y="1270000"/>
            <a:ext cx="10363201" cy="2451377"/>
          </a:xfrm>
        </p:spPr>
        <p:txBody>
          <a:bodyPr>
            <a:normAutofit fontScale="70000" lnSpcReduction="20000"/>
          </a:bodyPr>
          <a:lstStyle/>
          <a:p>
            <a:r>
              <a:rPr lang="en-US" dirty="0"/>
              <a:t>Commissioned a new optical system combining pulse front tilt with Spatial Light Modulator</a:t>
            </a:r>
          </a:p>
          <a:p>
            <a:r>
              <a:rPr lang="en-US" dirty="0"/>
              <a:t>Built and characterized new commercially based structures</a:t>
            </a:r>
          </a:p>
          <a:p>
            <a:r>
              <a:rPr lang="en-US" dirty="0"/>
              <a:t>Demonstrated modulation using these commercial structures</a:t>
            </a:r>
          </a:p>
          <a:p>
            <a:endParaRPr lang="en-US" dirty="0"/>
          </a:p>
          <a:p>
            <a:pPr marL="0" indent="0">
              <a:spcBef>
                <a:spcPts val="0"/>
              </a:spcBef>
              <a:spcAft>
                <a:spcPts val="600"/>
              </a:spcAft>
              <a:buNone/>
            </a:pPr>
            <a:r>
              <a:rPr lang="en-US" dirty="0"/>
              <a:t>On the way:</a:t>
            </a:r>
          </a:p>
          <a:p>
            <a:pPr lvl="1">
              <a:lnSpc>
                <a:spcPct val="120000"/>
              </a:lnSpc>
              <a:spcBef>
                <a:spcPts val="0"/>
              </a:spcBef>
              <a:spcAft>
                <a:spcPts val="600"/>
              </a:spcAft>
            </a:pPr>
            <a:r>
              <a:rPr lang="en-US" sz="2600" dirty="0"/>
              <a:t>MeV energy gains via longer interactions lengths</a:t>
            </a:r>
          </a:p>
          <a:p>
            <a:pPr lvl="1">
              <a:lnSpc>
                <a:spcPct val="120000"/>
              </a:lnSpc>
              <a:spcBef>
                <a:spcPts val="0"/>
              </a:spcBef>
              <a:spcAft>
                <a:spcPts val="600"/>
              </a:spcAft>
            </a:pPr>
            <a:r>
              <a:rPr lang="en-US" sz="2600" dirty="0"/>
              <a:t>Soft tuning utilizing Alternating Phase Focusing</a:t>
            </a:r>
            <a:endParaRPr lang="en-US" dirty="0"/>
          </a:p>
        </p:txBody>
      </p:sp>
      <p:pic>
        <p:nvPicPr>
          <p:cNvPr id="2" name="Picture 1">
            <a:extLst>
              <a:ext uri="{FF2B5EF4-FFF2-40B4-BE49-F238E27FC236}">
                <a16:creationId xmlns:a16="http://schemas.microsoft.com/office/drawing/2014/main" id="{8A707640-3DEC-446F-6D7C-8649213A791E}"/>
              </a:ext>
            </a:extLst>
          </p:cNvPr>
          <p:cNvPicPr>
            <a:picLocks noChangeAspect="1"/>
          </p:cNvPicPr>
          <p:nvPr/>
        </p:nvPicPr>
        <p:blipFill>
          <a:blip r:embed="rId2"/>
          <a:stretch>
            <a:fillRect/>
          </a:stretch>
        </p:blipFill>
        <p:spPr>
          <a:xfrm>
            <a:off x="7104071" y="2882486"/>
            <a:ext cx="4840656" cy="3209846"/>
          </a:xfrm>
          <a:prstGeom prst="rect">
            <a:avLst/>
          </a:prstGeom>
        </p:spPr>
      </p:pic>
      <p:pic>
        <p:nvPicPr>
          <p:cNvPr id="7" name="Picture 6" descr="A picture containing parked, engine&#10;&#10;Description automatically generated">
            <a:extLst>
              <a:ext uri="{FF2B5EF4-FFF2-40B4-BE49-F238E27FC236}">
                <a16:creationId xmlns:a16="http://schemas.microsoft.com/office/drawing/2014/main" id="{DD15161E-A42B-4F00-9A31-1E6F02AEB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68" y="3619063"/>
            <a:ext cx="3123516" cy="2342637"/>
          </a:xfrm>
          <a:prstGeom prst="rect">
            <a:avLst/>
          </a:prstGeom>
        </p:spPr>
      </p:pic>
      <p:pic>
        <p:nvPicPr>
          <p:cNvPr id="3" name="Picture 2">
            <a:extLst>
              <a:ext uri="{FF2B5EF4-FFF2-40B4-BE49-F238E27FC236}">
                <a16:creationId xmlns:a16="http://schemas.microsoft.com/office/drawing/2014/main" id="{0E59E33E-8F02-C22B-73AB-108AC67CD9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74018" y="6104096"/>
            <a:ext cx="821428" cy="663512"/>
          </a:xfrm>
          <a:prstGeom prst="rect">
            <a:avLst/>
          </a:prstGeom>
        </p:spPr>
      </p:pic>
      <p:pic>
        <p:nvPicPr>
          <p:cNvPr id="6" name="Picture 2" descr="http://brand.ucla.edu/wp-content/uploads/2013/08/ucla-logotype-main-11.jpg">
            <a:extLst>
              <a:ext uri="{FF2B5EF4-FFF2-40B4-BE49-F238E27FC236}">
                <a16:creationId xmlns:a16="http://schemas.microsoft.com/office/drawing/2014/main" id="{E80C002C-B5BD-1D33-AAC6-F385456645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6295" y="6165139"/>
            <a:ext cx="1475553" cy="70334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503E2137-0E2F-8DB4-B6D1-F21949B09DFA}"/>
              </a:ext>
            </a:extLst>
          </p:cNvPr>
          <p:cNvGrpSpPr/>
          <p:nvPr/>
        </p:nvGrpSpPr>
        <p:grpSpPr>
          <a:xfrm>
            <a:off x="4136982" y="3637503"/>
            <a:ext cx="2629277" cy="2292066"/>
            <a:chOff x="8038723" y="3124686"/>
            <a:chExt cx="2629277" cy="2292066"/>
          </a:xfrm>
        </p:grpSpPr>
        <p:pic>
          <p:nvPicPr>
            <p:cNvPr id="9" name="Picture 2">
              <a:extLst>
                <a:ext uri="{FF2B5EF4-FFF2-40B4-BE49-F238E27FC236}">
                  <a16:creationId xmlns:a16="http://schemas.microsoft.com/office/drawing/2014/main" id="{EACAE412-3B79-11AB-9A0B-2E879F586A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507" t="39802" r="27159" b="30534"/>
            <a:stretch/>
          </p:blipFill>
          <p:spPr bwMode="auto">
            <a:xfrm>
              <a:off x="8038723" y="3124686"/>
              <a:ext cx="2629277" cy="229206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22C952BB-DC0B-8F36-6CC2-93F19EB350B0}"/>
                </a:ext>
              </a:extLst>
            </p:cNvPr>
            <p:cNvCxnSpPr/>
            <p:nvPr/>
          </p:nvCxnSpPr>
          <p:spPr>
            <a:xfrm flipV="1">
              <a:off x="9154160" y="4013201"/>
              <a:ext cx="599440" cy="617452"/>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430B768-F0A2-DCF8-2CAD-5FFD0BA4DCE4}"/>
                </a:ext>
              </a:extLst>
            </p:cNvPr>
            <p:cNvCxnSpPr>
              <a:cxnSpLocks/>
            </p:cNvCxnSpPr>
            <p:nvPr/>
          </p:nvCxnSpPr>
          <p:spPr>
            <a:xfrm flipH="1" flipV="1">
              <a:off x="9088488" y="3351850"/>
              <a:ext cx="665112" cy="617453"/>
            </a:xfrm>
            <a:prstGeom prst="straightConnector1">
              <a:avLst/>
            </a:prstGeom>
            <a:ln>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EAC611-09DA-69EC-E361-CC2B727DFB71}"/>
                </a:ext>
              </a:extLst>
            </p:cNvPr>
            <p:cNvSpPr txBox="1"/>
            <p:nvPr/>
          </p:nvSpPr>
          <p:spPr>
            <a:xfrm>
              <a:off x="9219197" y="3307955"/>
              <a:ext cx="697627" cy="369332"/>
            </a:xfrm>
            <a:prstGeom prst="rect">
              <a:avLst/>
            </a:prstGeom>
            <a:noFill/>
          </p:spPr>
          <p:txBody>
            <a:bodyPr wrap="none" rtlCol="0">
              <a:spAutoFit/>
            </a:bodyPr>
            <a:lstStyle/>
            <a:p>
              <a:r>
                <a:rPr lang="en-US" sz="1800" dirty="0"/>
                <a:t>4mm</a:t>
              </a:r>
            </a:p>
          </p:txBody>
        </p:sp>
        <p:sp>
          <p:nvSpPr>
            <p:cNvPr id="13" name="TextBox 12">
              <a:extLst>
                <a:ext uri="{FF2B5EF4-FFF2-40B4-BE49-F238E27FC236}">
                  <a16:creationId xmlns:a16="http://schemas.microsoft.com/office/drawing/2014/main" id="{E97180E1-6B6A-78CB-04F0-5E0EFCE17180}"/>
                </a:ext>
              </a:extLst>
            </p:cNvPr>
            <p:cNvSpPr txBox="1"/>
            <p:nvPr/>
          </p:nvSpPr>
          <p:spPr>
            <a:xfrm>
              <a:off x="8900161" y="3921816"/>
              <a:ext cx="697627" cy="369332"/>
            </a:xfrm>
            <a:prstGeom prst="rect">
              <a:avLst/>
            </a:prstGeom>
            <a:noFill/>
          </p:spPr>
          <p:txBody>
            <a:bodyPr wrap="none" rtlCol="0">
              <a:spAutoFit/>
            </a:bodyPr>
            <a:lstStyle/>
            <a:p>
              <a:r>
                <a:rPr lang="en-US" sz="1800" dirty="0">
                  <a:solidFill>
                    <a:schemeClr val="bg1"/>
                  </a:solidFill>
                </a:rPr>
                <a:t>4mm</a:t>
              </a:r>
            </a:p>
          </p:txBody>
        </p:sp>
      </p:grpSp>
      <p:sp>
        <p:nvSpPr>
          <p:cNvPr id="14" name="TextBox 13">
            <a:extLst>
              <a:ext uri="{FF2B5EF4-FFF2-40B4-BE49-F238E27FC236}">
                <a16:creationId xmlns:a16="http://schemas.microsoft.com/office/drawing/2014/main" id="{C8B8F039-1485-1185-C002-63B2F169FEFB}"/>
              </a:ext>
            </a:extLst>
          </p:cNvPr>
          <p:cNvSpPr txBox="1"/>
          <p:nvPr/>
        </p:nvSpPr>
        <p:spPr>
          <a:xfrm>
            <a:off x="4735285" y="753060"/>
            <a:ext cx="3060093" cy="369332"/>
          </a:xfrm>
          <a:prstGeom prst="rect">
            <a:avLst/>
          </a:prstGeom>
          <a:noFill/>
        </p:spPr>
        <p:txBody>
          <a:bodyPr wrap="square">
            <a:spAutoFit/>
          </a:bodyPr>
          <a:lstStyle/>
          <a:p>
            <a:r>
              <a:rPr lang="en-US" dirty="0">
                <a:solidFill>
                  <a:srgbClr val="777777"/>
                </a:solidFill>
                <a:latin typeface="Roboto" panose="02000000000000000000" pitchFamily="2" charset="0"/>
              </a:rPr>
              <a:t>S</a:t>
            </a:r>
            <a:r>
              <a:rPr lang="en-US" b="0" i="0" dirty="0">
                <a:solidFill>
                  <a:srgbClr val="777777"/>
                </a:solidFill>
                <a:effectLst/>
                <a:latin typeface="Roboto" panose="02000000000000000000" pitchFamily="2" charset="0"/>
              </a:rPr>
              <a:t>. Crisp, UCLA</a:t>
            </a:r>
          </a:p>
        </p:txBody>
      </p:sp>
      <p:sp>
        <p:nvSpPr>
          <p:cNvPr id="15" name="TextBox 14">
            <a:extLst>
              <a:ext uri="{FF2B5EF4-FFF2-40B4-BE49-F238E27FC236}">
                <a16:creationId xmlns:a16="http://schemas.microsoft.com/office/drawing/2014/main" id="{C4467311-5D46-6E67-25DA-0CBC216402C9}"/>
              </a:ext>
            </a:extLst>
          </p:cNvPr>
          <p:cNvSpPr txBox="1"/>
          <p:nvPr/>
        </p:nvSpPr>
        <p:spPr>
          <a:xfrm rot="20805960">
            <a:off x="7098421" y="2044188"/>
            <a:ext cx="3874587" cy="400110"/>
          </a:xfrm>
          <a:prstGeom prst="rect">
            <a:avLst/>
          </a:prstGeom>
          <a:solidFill>
            <a:schemeClr val="bg1"/>
          </a:solidFill>
          <a:ln>
            <a:solidFill>
              <a:srgbClr val="FF0000"/>
            </a:solidFill>
          </a:ln>
          <a:effectLst>
            <a:outerShdw blurRad="50800" dist="38100" dir="2700000" algn="tl" rotWithShape="0">
              <a:prstClr val="black">
                <a:alpha val="40000"/>
              </a:prstClr>
            </a:outerShdw>
          </a:effectLst>
        </p:spPr>
        <p:txBody>
          <a:bodyPr wrap="none" rtlCol="0">
            <a:spAutoFit/>
          </a:bodyPr>
          <a:lstStyle/>
          <a:p>
            <a:r>
              <a:rPr lang="en-US" sz="2000" b="1" dirty="0">
                <a:solidFill>
                  <a:srgbClr val="FF0000"/>
                </a:solidFill>
              </a:rPr>
              <a:t>WG3 Student poster award winner</a:t>
            </a:r>
          </a:p>
        </p:txBody>
      </p:sp>
    </p:spTree>
    <p:extLst>
      <p:ext uri="{BB962C8B-B14F-4D97-AF65-F5344CB8AC3E}">
        <p14:creationId xmlns:p14="http://schemas.microsoft.com/office/powerpoint/2010/main" val="3219599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267EB-B729-14C1-A574-DF272C7C7FC4}"/>
              </a:ext>
            </a:extLst>
          </p:cNvPr>
          <p:cNvSpPr>
            <a:spLocks noGrp="1"/>
          </p:cNvSpPr>
          <p:nvPr>
            <p:ph type="ctrTitle"/>
          </p:nvPr>
        </p:nvSpPr>
        <p:spPr/>
        <p:txBody>
          <a:bodyPr>
            <a:normAutofit/>
          </a:bodyPr>
          <a:lstStyle/>
          <a:p>
            <a:r>
              <a:rPr lang="en-US" sz="4400" b="1" dirty="0">
                <a:solidFill>
                  <a:srgbClr val="0070C0"/>
                </a:solidFill>
              </a:rPr>
              <a:t>Plasmonic Wakes in a Semiconductor </a:t>
            </a:r>
          </a:p>
        </p:txBody>
      </p:sp>
      <p:sp>
        <p:nvSpPr>
          <p:cNvPr id="3" name="Subtitle 2">
            <a:extLst>
              <a:ext uri="{FF2B5EF4-FFF2-40B4-BE49-F238E27FC236}">
                <a16:creationId xmlns:a16="http://schemas.microsoft.com/office/drawing/2014/main" id="{9D5D2593-A614-7258-D732-DFA8160FF2DD}"/>
              </a:ext>
            </a:extLst>
          </p:cNvPr>
          <p:cNvSpPr>
            <a:spLocks noGrp="1"/>
          </p:cNvSpPr>
          <p:nvPr>
            <p:ph type="subTitle" idx="1"/>
          </p:nvPr>
        </p:nvSpPr>
        <p:spPr/>
        <p:txBody>
          <a:bodyPr>
            <a:normAutofit/>
          </a:bodyPr>
          <a:lstStyle/>
          <a:p>
            <a:r>
              <a:rPr lang="en-US" sz="2000" dirty="0"/>
              <a:t>Tom </a:t>
            </a:r>
            <a:r>
              <a:rPr lang="en-US" sz="2000" dirty="0" err="1"/>
              <a:t>Katsouleas</a:t>
            </a:r>
            <a:r>
              <a:rPr lang="en-US" sz="2000" dirty="0"/>
              <a:t>, Maxime </a:t>
            </a:r>
            <a:r>
              <a:rPr lang="en-US" sz="2000" dirty="0" err="1"/>
              <a:t>Pindrys</a:t>
            </a:r>
            <a:endParaRPr lang="en-US" sz="2000" dirty="0"/>
          </a:p>
          <a:p>
            <a:r>
              <a:rPr lang="en-US" sz="2000" i="1" dirty="0">
                <a:latin typeface="Times New Roman" panose="02020603050405020304" pitchFamily="18" charset="0"/>
                <a:cs typeface="Times New Roman" panose="02020603050405020304" pitchFamily="18" charset="0"/>
              </a:rPr>
              <a:t>University of Connecticut</a:t>
            </a:r>
          </a:p>
          <a:p>
            <a:r>
              <a:rPr lang="en-US" sz="2000" dirty="0"/>
              <a:t>Aakash Sahai</a:t>
            </a:r>
          </a:p>
          <a:p>
            <a:r>
              <a:rPr lang="en-US" sz="2000" i="1" dirty="0">
                <a:latin typeface="Times New Roman" panose="02020603050405020304" pitchFamily="18" charset="0"/>
                <a:cs typeface="Times New Roman" panose="02020603050405020304" pitchFamily="18" charset="0"/>
              </a:rPr>
              <a:t>University of Colorado, Denver</a:t>
            </a:r>
          </a:p>
          <a:p>
            <a:endParaRPr lang="en-US" sz="2000" dirty="0"/>
          </a:p>
        </p:txBody>
      </p:sp>
    </p:spTree>
    <p:extLst>
      <p:ext uri="{BB962C8B-B14F-4D97-AF65-F5344CB8AC3E}">
        <p14:creationId xmlns:p14="http://schemas.microsoft.com/office/powerpoint/2010/main" val="1893210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34EE0-4843-2F2E-8DB4-E7F485BCA15E}"/>
              </a:ext>
            </a:extLst>
          </p:cNvPr>
          <p:cNvSpPr>
            <a:spLocks noGrp="1"/>
          </p:cNvSpPr>
          <p:nvPr>
            <p:ph type="title"/>
          </p:nvPr>
        </p:nvSpPr>
        <p:spPr>
          <a:xfrm>
            <a:off x="794656" y="49439"/>
            <a:ext cx="10482943" cy="1325563"/>
          </a:xfrm>
        </p:spPr>
        <p:txBody>
          <a:bodyPr>
            <a:normAutofit/>
          </a:bodyPr>
          <a:lstStyle/>
          <a:p>
            <a:pPr algn="ctr"/>
            <a:r>
              <a:rPr lang="en-US" sz="3200" b="1" dirty="0">
                <a:solidFill>
                  <a:srgbClr val="0070C0"/>
                </a:solidFill>
              </a:rPr>
              <a:t>Can the carrier electrons of a doped semiconductor support a plasma-like </a:t>
            </a:r>
            <a:r>
              <a:rPr lang="en-US" sz="3200" b="1" dirty="0" err="1">
                <a:solidFill>
                  <a:srgbClr val="0070C0"/>
                </a:solidFill>
              </a:rPr>
              <a:t>wakefield</a:t>
            </a:r>
            <a:r>
              <a:rPr lang="en-US" sz="3200" b="1" dirty="0">
                <a:solidFill>
                  <a:srgbClr val="0070C0"/>
                </a:solidFill>
              </a:rPr>
              <a:t>?</a:t>
            </a:r>
          </a:p>
        </p:txBody>
      </p:sp>
      <p:pic>
        <p:nvPicPr>
          <p:cNvPr id="5" name="Content Placeholder 4">
            <a:extLst>
              <a:ext uri="{FF2B5EF4-FFF2-40B4-BE49-F238E27FC236}">
                <a16:creationId xmlns:a16="http://schemas.microsoft.com/office/drawing/2014/main" id="{E2A9E74A-F247-25EB-EDC1-6C322C5F771B}"/>
              </a:ext>
            </a:extLst>
          </p:cNvPr>
          <p:cNvPicPr>
            <a:picLocks noGrp="1" noChangeAspect="1"/>
          </p:cNvPicPr>
          <p:nvPr>
            <p:ph idx="1"/>
          </p:nvPr>
        </p:nvPicPr>
        <p:blipFill>
          <a:blip r:embed="rId2"/>
          <a:stretch>
            <a:fillRect/>
          </a:stretch>
        </p:blipFill>
        <p:spPr>
          <a:xfrm>
            <a:off x="1276309" y="1298802"/>
            <a:ext cx="9519636" cy="5020055"/>
          </a:xfrm>
          <a:ln>
            <a:solidFill>
              <a:srgbClr val="00B0F0"/>
            </a:solidFill>
          </a:ln>
        </p:spPr>
      </p:pic>
    </p:spTree>
    <p:extLst>
      <p:ext uri="{BB962C8B-B14F-4D97-AF65-F5344CB8AC3E}">
        <p14:creationId xmlns:p14="http://schemas.microsoft.com/office/powerpoint/2010/main" val="1843907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811CD-0FD6-CC02-71EB-F753FDC8658E}"/>
              </a:ext>
            </a:extLst>
          </p:cNvPr>
          <p:cNvSpPr>
            <a:spLocks noGrp="1"/>
          </p:cNvSpPr>
          <p:nvPr>
            <p:ph type="title"/>
          </p:nvPr>
        </p:nvSpPr>
        <p:spPr>
          <a:xfrm>
            <a:off x="838200" y="136525"/>
            <a:ext cx="10515600" cy="1325563"/>
          </a:xfrm>
        </p:spPr>
        <p:txBody>
          <a:bodyPr>
            <a:normAutofit/>
          </a:bodyPr>
          <a:lstStyle/>
          <a:p>
            <a:pPr algn="ctr"/>
            <a:r>
              <a:rPr lang="en-US" sz="3200" b="1" dirty="0">
                <a:solidFill>
                  <a:srgbClr val="0070C0"/>
                </a:solidFill>
                <a:cs typeface="Times New Roman" panose="02020603050405020304" pitchFamily="18" charset="0"/>
              </a:rPr>
              <a:t>Carrier electrons act like a free plasma if driven above a threshold to overcome Coulomb collisions:</a:t>
            </a:r>
          </a:p>
        </p:txBody>
      </p:sp>
      <p:pic>
        <p:nvPicPr>
          <p:cNvPr id="6" name="Content Placeholder 5">
            <a:extLst>
              <a:ext uri="{FF2B5EF4-FFF2-40B4-BE49-F238E27FC236}">
                <a16:creationId xmlns:a16="http://schemas.microsoft.com/office/drawing/2014/main" id="{087B4278-F9D4-42A2-D39A-A24063F62DD0}"/>
              </a:ext>
            </a:extLst>
          </p:cNvPr>
          <p:cNvPicPr>
            <a:picLocks noGrp="1" noChangeAspect="1"/>
          </p:cNvPicPr>
          <p:nvPr>
            <p:ph idx="1"/>
          </p:nvPr>
        </p:nvPicPr>
        <p:blipFill>
          <a:blip r:embed="rId2"/>
          <a:stretch>
            <a:fillRect/>
          </a:stretch>
        </p:blipFill>
        <p:spPr>
          <a:xfrm>
            <a:off x="2261478" y="1398951"/>
            <a:ext cx="5861785" cy="4707890"/>
          </a:xfr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2823E7E5-30E7-A9DD-A6DB-7037E10FCEE4}"/>
                  </a:ext>
                </a:extLst>
              </p:cNvPr>
              <p:cNvSpPr txBox="1">
                <a:spLocks/>
              </p:cNvSpPr>
              <p:nvPr/>
            </p:nvSpPr>
            <p:spPr>
              <a:xfrm>
                <a:off x="6606482" y="4199585"/>
                <a:ext cx="5081337" cy="867728"/>
              </a:xfrm>
              <a:prstGeom prst="rect">
                <a:avLst/>
              </a:prstGeom>
              <a:ln>
                <a:solidFill>
                  <a:srgbClr val="FF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𝐼</m:t>
                        </m:r>
                      </m:num>
                      <m:den>
                        <m:r>
                          <a:rPr lang="en-US" i="1" smtClean="0">
                            <a:latin typeface="Cambria Math" panose="02040503050406030204" pitchFamily="18" charset="0"/>
                          </a:rPr>
                          <m:t>𝑘𝐴</m:t>
                        </m:r>
                      </m:den>
                    </m:f>
                    <m:r>
                      <a:rPr lang="en-US" i="1">
                        <a:latin typeface="Cambria Math" panose="02040503050406030204" pitchFamily="18" charset="0"/>
                      </a:rPr>
                      <m:t>.</m:t>
                    </m:r>
                    <m:d>
                      <m:dPr>
                        <m:ctrlPr>
                          <a:rPr lang="en-US" i="1" smtClean="0">
                            <a:latin typeface="Cambria Math" panose="02040503050406030204" pitchFamily="18" charset="0"/>
                          </a:rPr>
                        </m:ctrlPr>
                      </m:dPr>
                      <m:e>
                        <m:f>
                          <m:fPr>
                            <m:ctrlPr>
                              <a:rPr lang="en-US" i="1" smtClean="0">
                                <a:latin typeface="Cambria Math" panose="02040503050406030204" pitchFamily="18" charset="0"/>
                              </a:rPr>
                            </m:ctrlPr>
                          </m:fPr>
                          <m:num>
                            <m:r>
                              <a:rPr lang="en-US" i="1" smtClean="0">
                                <a:latin typeface="Cambria Math" panose="02040503050406030204" pitchFamily="18" charset="0"/>
                              </a:rPr>
                              <m:t>1 </m:t>
                            </m:r>
                            <m:r>
                              <a:rPr lang="en-US" i="1" smtClean="0">
                                <a:latin typeface="Cambria Math" panose="02040503050406030204" pitchFamily="18" charset="0"/>
                              </a:rPr>
                              <m:t>𝑝𝑠</m:t>
                            </m:r>
                          </m:num>
                          <m:den>
                            <m:r>
                              <a:rPr lang="en-US" i="1" smtClean="0">
                                <a:latin typeface="Cambria Math" panose="02040503050406030204" pitchFamily="18" charset="0"/>
                                <a:ea typeface="Cambria Math" panose="02040503050406030204" pitchFamily="18" charset="0"/>
                              </a:rPr>
                              <m:t>𝜏</m:t>
                            </m:r>
                          </m:den>
                        </m:f>
                      </m:e>
                    </m:d>
                    <m:r>
                      <m:rPr>
                        <m:nor/>
                      </m:rPr>
                      <a:rPr lang="en-US" baseline="30000" dirty="0"/>
                      <m:t>1/</m:t>
                    </m:r>
                    <m:r>
                      <m:rPr>
                        <m:nor/>
                      </m:rPr>
                      <a:rPr lang="en-US" baseline="30000" dirty="0" smtClean="0"/>
                      <m:t>3</m:t>
                    </m:r>
                    <m:r>
                      <a:rPr lang="en-US" i="1">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i="1" smtClean="0">
                                <a:latin typeface="Cambria Math" panose="02040503050406030204" pitchFamily="18" charset="0"/>
                              </a:rPr>
                              <m:t>𝑚𝑓𝑝</m:t>
                            </m:r>
                          </m:sub>
                        </m:sSub>
                      </m:num>
                      <m:den>
                        <m:r>
                          <a:rPr lang="en-US" i="1" smtClean="0">
                            <a:latin typeface="Cambria Math" panose="02040503050406030204" pitchFamily="18" charset="0"/>
                          </a:rPr>
                          <m:t>10 </m:t>
                        </m:r>
                        <m:r>
                          <a:rPr lang="en-US" i="1" smtClean="0">
                            <a:latin typeface="Cambria Math" panose="02040503050406030204" pitchFamily="18" charset="0"/>
                          </a:rPr>
                          <m:t>𝑛𝑚</m:t>
                        </m:r>
                      </m:den>
                    </m:f>
                  </m:oMath>
                </a14:m>
                <a:r>
                  <a:rPr lang="en-US" dirty="0"/>
                  <a:t>)</a:t>
                </a:r>
                <a:r>
                  <a:rPr lang="en-US" baseline="30000" dirty="0"/>
                  <a:t>1/6</a:t>
                </a:r>
                <a:r>
                  <a:rPr lang="en-US" dirty="0"/>
                  <a:t> </a:t>
                </a:r>
                <a14:m>
                  <m:oMath xmlns:m="http://schemas.openxmlformats.org/officeDocument/2006/math">
                    <m:r>
                      <a:rPr lang="en-US" i="1" dirty="0" smtClean="0">
                        <a:latin typeface="Cambria Math" panose="02040503050406030204" pitchFamily="18" charset="0"/>
                        <a:ea typeface="Cambria Math" panose="02040503050406030204" pitchFamily="18" charset="0"/>
                      </a:rPr>
                      <m:t>≳2</m:t>
                    </m:r>
                  </m:oMath>
                </a14:m>
                <a:endParaRPr lang="en-US" sz="4400" dirty="0"/>
              </a:p>
            </p:txBody>
          </p:sp>
        </mc:Choice>
        <mc:Fallback xmlns="">
          <p:sp>
            <p:nvSpPr>
              <p:cNvPr id="7" name="Content Placeholder 2">
                <a:extLst>
                  <a:ext uri="{FF2B5EF4-FFF2-40B4-BE49-F238E27FC236}">
                    <a16:creationId xmlns:a16="http://schemas.microsoft.com/office/drawing/2014/main" id="{2823E7E5-30E7-A9DD-A6DB-7037E10FCEE4}"/>
                  </a:ext>
                </a:extLst>
              </p:cNvPr>
              <p:cNvSpPr txBox="1">
                <a:spLocks noRot="1" noChangeAspect="1" noMove="1" noResize="1" noEditPoints="1" noAdjustHandles="1" noChangeArrowheads="1" noChangeShapeType="1" noTextEdit="1"/>
              </p:cNvSpPr>
              <p:nvPr/>
            </p:nvSpPr>
            <p:spPr>
              <a:xfrm>
                <a:off x="6606482" y="4199585"/>
                <a:ext cx="5081337" cy="867728"/>
              </a:xfrm>
              <a:prstGeom prst="rect">
                <a:avLst/>
              </a:prstGeom>
              <a:blipFill>
                <a:blip r:embed="rId3"/>
                <a:stretch>
                  <a:fillRect t="-1429"/>
                </a:stretch>
              </a:blipFill>
              <a:ln>
                <a:solidFill>
                  <a:srgbClr val="FF0000"/>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85EC60D3-0B59-5951-7C7F-848FF06CFD6C}"/>
              </a:ext>
            </a:extLst>
          </p:cNvPr>
          <p:cNvSpPr txBox="1"/>
          <p:nvPr/>
        </p:nvSpPr>
        <p:spPr>
          <a:xfrm>
            <a:off x="6448467" y="5241335"/>
            <a:ext cx="1119409" cy="369332"/>
          </a:xfrm>
          <a:prstGeom prst="rect">
            <a:avLst/>
          </a:prstGeom>
          <a:noFill/>
        </p:spPr>
        <p:txBody>
          <a:bodyPr wrap="none" rtlCol="0">
            <a:spAutoFit/>
          </a:bodyPr>
          <a:lstStyle/>
          <a:p>
            <a:r>
              <a:rPr lang="en-US" dirty="0"/>
              <a:t>Threshold</a:t>
            </a:r>
          </a:p>
        </p:txBody>
      </p:sp>
      <p:cxnSp>
        <p:nvCxnSpPr>
          <p:cNvPr id="10" name="Straight Arrow Connector 9">
            <a:extLst>
              <a:ext uri="{FF2B5EF4-FFF2-40B4-BE49-F238E27FC236}">
                <a16:creationId xmlns:a16="http://schemas.microsoft.com/office/drawing/2014/main" id="{A19BC39F-8633-7B7F-F246-C808893DEDA2}"/>
              </a:ext>
            </a:extLst>
          </p:cNvPr>
          <p:cNvCxnSpPr>
            <a:cxnSpLocks/>
          </p:cNvCxnSpPr>
          <p:nvPr/>
        </p:nvCxnSpPr>
        <p:spPr>
          <a:xfrm flipH="1" flipV="1">
            <a:off x="6265587" y="5067313"/>
            <a:ext cx="259882" cy="24285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7352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F9AF0A-DFA4-136F-F51F-3329B5A4C4DE}"/>
              </a:ext>
            </a:extLst>
          </p:cNvPr>
          <p:cNvSpPr>
            <a:spLocks noGrp="1"/>
          </p:cNvSpPr>
          <p:nvPr>
            <p:ph type="ctrTitle"/>
          </p:nvPr>
        </p:nvSpPr>
        <p:spPr/>
        <p:txBody>
          <a:bodyPr anchor="ctr">
            <a:normAutofit/>
          </a:bodyPr>
          <a:lstStyle/>
          <a:p>
            <a:r>
              <a:rPr lang="en-US" sz="5400" b="1" dirty="0">
                <a:solidFill>
                  <a:schemeClr val="accent1"/>
                </a:solidFill>
              </a:rPr>
              <a:t>Thank you!</a:t>
            </a:r>
          </a:p>
        </p:txBody>
      </p:sp>
    </p:spTree>
    <p:extLst>
      <p:ext uri="{BB962C8B-B14F-4D97-AF65-F5344CB8AC3E}">
        <p14:creationId xmlns:p14="http://schemas.microsoft.com/office/powerpoint/2010/main" val="1464455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AED0-EF98-F401-6CD1-5D2E752F67E8}"/>
              </a:ext>
            </a:extLst>
          </p:cNvPr>
          <p:cNvSpPr>
            <a:spLocks noGrp="1"/>
          </p:cNvSpPr>
          <p:nvPr>
            <p:ph type="title"/>
          </p:nvPr>
        </p:nvSpPr>
        <p:spPr>
          <a:xfrm>
            <a:off x="838200" y="-3012"/>
            <a:ext cx="10515600" cy="1325563"/>
          </a:xfrm>
        </p:spPr>
        <p:txBody>
          <a:bodyPr/>
          <a:lstStyle/>
          <a:p>
            <a:r>
              <a:rPr lang="en-US" b="1" dirty="0">
                <a:solidFill>
                  <a:srgbClr val="0070C0"/>
                </a:solidFill>
              </a:rPr>
              <a:t>WG3 submissions and summary outline</a:t>
            </a:r>
          </a:p>
        </p:txBody>
      </p:sp>
      <p:sp>
        <p:nvSpPr>
          <p:cNvPr id="3" name="Content Placeholder 2">
            <a:extLst>
              <a:ext uri="{FF2B5EF4-FFF2-40B4-BE49-F238E27FC236}">
                <a16:creationId xmlns:a16="http://schemas.microsoft.com/office/drawing/2014/main" id="{ED2B42AE-FAB9-AC56-1C49-8AB6828C466E}"/>
              </a:ext>
            </a:extLst>
          </p:cNvPr>
          <p:cNvSpPr>
            <a:spLocks noGrp="1"/>
          </p:cNvSpPr>
          <p:nvPr>
            <p:ph idx="1"/>
          </p:nvPr>
        </p:nvSpPr>
        <p:spPr>
          <a:xfrm>
            <a:off x="838201" y="1077686"/>
            <a:ext cx="10591799" cy="5001306"/>
          </a:xfrm>
        </p:spPr>
        <p:txBody>
          <a:bodyPr>
            <a:normAutofit/>
          </a:bodyPr>
          <a:lstStyle/>
          <a:p>
            <a:pPr marL="346075" indent="-346075">
              <a:lnSpc>
                <a:spcPct val="120000"/>
              </a:lnSpc>
              <a:spcBef>
                <a:spcPts val="0"/>
              </a:spcBef>
              <a:spcAft>
                <a:spcPts val="300"/>
              </a:spcAft>
              <a:buFont typeface="Wingdings" pitchFamily="2" charset="2"/>
              <a:buChar char="§"/>
            </a:pPr>
            <a:r>
              <a:rPr lang="en-US" sz="2400" dirty="0"/>
              <a:t>2 plenary talks </a:t>
            </a:r>
          </a:p>
          <a:p>
            <a:pPr marL="346075" indent="-346075">
              <a:lnSpc>
                <a:spcPct val="120000"/>
              </a:lnSpc>
              <a:spcBef>
                <a:spcPts val="0"/>
              </a:spcBef>
              <a:spcAft>
                <a:spcPts val="300"/>
              </a:spcAft>
              <a:buFont typeface="Wingdings" pitchFamily="2" charset="2"/>
              <a:buChar char="§"/>
            </a:pPr>
            <a:r>
              <a:rPr lang="en-US" sz="2400" dirty="0"/>
              <a:t>17 presentation in 6 WG sessions (one joint session with WG5) </a:t>
            </a:r>
          </a:p>
          <a:p>
            <a:pPr marL="346075" indent="-346075">
              <a:lnSpc>
                <a:spcPct val="120000"/>
              </a:lnSpc>
              <a:spcBef>
                <a:spcPts val="0"/>
              </a:spcBef>
              <a:spcAft>
                <a:spcPts val="300"/>
              </a:spcAft>
              <a:buFont typeface="Wingdings" pitchFamily="2" charset="2"/>
              <a:buChar char="§"/>
            </a:pPr>
            <a:r>
              <a:rPr lang="en-US" sz="2400" dirty="0"/>
              <a:t>2 student posters</a:t>
            </a:r>
          </a:p>
          <a:p>
            <a:pPr marL="346075" indent="-346075">
              <a:lnSpc>
                <a:spcPct val="120000"/>
              </a:lnSpc>
              <a:spcBef>
                <a:spcPts val="0"/>
              </a:spcBef>
              <a:spcAft>
                <a:spcPts val="300"/>
              </a:spcAft>
              <a:buFont typeface="Wingdings" pitchFamily="2" charset="2"/>
              <a:buChar char="§"/>
            </a:pPr>
            <a:r>
              <a:rPr lang="en-US" sz="2400" dirty="0"/>
              <a:t>5 contributed posters</a:t>
            </a:r>
          </a:p>
          <a:p>
            <a:pPr marL="0" indent="0">
              <a:lnSpc>
                <a:spcPct val="120000"/>
              </a:lnSpc>
              <a:spcBef>
                <a:spcPts val="0"/>
              </a:spcBef>
              <a:spcAft>
                <a:spcPts val="300"/>
              </a:spcAft>
              <a:buNone/>
            </a:pPr>
            <a:r>
              <a:rPr lang="en-US" sz="3200" dirty="0"/>
              <a:t>Topics covered in WG3 sessions:</a:t>
            </a:r>
          </a:p>
          <a:p>
            <a:pPr marL="801688" lvl="1" indent="-344488">
              <a:lnSpc>
                <a:spcPct val="120000"/>
              </a:lnSpc>
              <a:spcBef>
                <a:spcPts val="0"/>
              </a:spcBef>
              <a:spcAft>
                <a:spcPts val="300"/>
              </a:spcAft>
              <a:buFont typeface="Wingdings" pitchFamily="2" charset="2"/>
              <a:buChar char="§"/>
            </a:pPr>
            <a:r>
              <a:rPr lang="en-US" sz="2800" dirty="0">
                <a:solidFill>
                  <a:srgbClr val="333333"/>
                </a:solidFill>
              </a:rPr>
              <a:t>High-gradient radio frequency structures &amp; RF sources (10)</a:t>
            </a:r>
          </a:p>
          <a:p>
            <a:pPr marL="801688" lvl="1" indent="-344488">
              <a:lnSpc>
                <a:spcPct val="120000"/>
              </a:lnSpc>
              <a:spcBef>
                <a:spcPts val="0"/>
              </a:spcBef>
              <a:spcAft>
                <a:spcPts val="300"/>
              </a:spcAft>
              <a:buFont typeface="Wingdings" pitchFamily="2" charset="2"/>
              <a:buChar char="§"/>
            </a:pPr>
            <a:r>
              <a:rPr lang="en-US" sz="2800" dirty="0">
                <a:solidFill>
                  <a:srgbClr val="333333"/>
                </a:solidFill>
              </a:rPr>
              <a:t>Joint session with WG5 on injectors (2+1)</a:t>
            </a:r>
          </a:p>
          <a:p>
            <a:pPr marL="801688" lvl="1" indent="-344488">
              <a:lnSpc>
                <a:spcPct val="120000"/>
              </a:lnSpc>
              <a:spcBef>
                <a:spcPts val="0"/>
              </a:spcBef>
              <a:spcAft>
                <a:spcPts val="300"/>
              </a:spcAft>
              <a:buFont typeface="Wingdings" pitchFamily="2" charset="2"/>
              <a:buChar char="§"/>
            </a:pPr>
            <a:r>
              <a:rPr lang="en-US" sz="2800" dirty="0">
                <a:solidFill>
                  <a:srgbClr val="333333"/>
                </a:solidFill>
              </a:rPr>
              <a:t>Laser / THz structures (4)</a:t>
            </a:r>
          </a:p>
          <a:p>
            <a:pPr marL="801688" lvl="1" indent="-344488">
              <a:lnSpc>
                <a:spcPct val="120000"/>
              </a:lnSpc>
              <a:spcBef>
                <a:spcPts val="0"/>
              </a:spcBef>
              <a:spcAft>
                <a:spcPts val="300"/>
              </a:spcAft>
              <a:buFont typeface="Wingdings" pitchFamily="2" charset="2"/>
              <a:buChar char="§"/>
            </a:pPr>
            <a:r>
              <a:rPr lang="en-US" sz="2800" dirty="0">
                <a:solidFill>
                  <a:srgbClr val="333333"/>
                </a:solidFill>
              </a:rPr>
              <a:t>Plasmonic wakes in a semiconductor (1)</a:t>
            </a:r>
            <a:endParaRPr lang="en-US" dirty="0">
              <a:solidFill>
                <a:srgbClr val="333333"/>
              </a:solidFill>
            </a:endParaRPr>
          </a:p>
        </p:txBody>
      </p:sp>
    </p:spTree>
    <p:extLst>
      <p:ext uri="{BB962C8B-B14F-4D97-AF65-F5344CB8AC3E}">
        <p14:creationId xmlns:p14="http://schemas.microsoft.com/office/powerpoint/2010/main" val="241048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AED0-EF98-F401-6CD1-5D2E752F67E8}"/>
              </a:ext>
            </a:extLst>
          </p:cNvPr>
          <p:cNvSpPr>
            <a:spLocks noGrp="1"/>
          </p:cNvSpPr>
          <p:nvPr>
            <p:ph type="title"/>
          </p:nvPr>
        </p:nvSpPr>
        <p:spPr>
          <a:xfrm>
            <a:off x="838200" y="443302"/>
            <a:ext cx="10515600" cy="1325563"/>
          </a:xfrm>
        </p:spPr>
        <p:txBody>
          <a:bodyPr/>
          <a:lstStyle/>
          <a:p>
            <a:r>
              <a:rPr lang="en-US" b="1" dirty="0">
                <a:solidFill>
                  <a:srgbClr val="0070C0"/>
                </a:solidFill>
              </a:rPr>
              <a:t>High-gradient radio frequency structures</a:t>
            </a:r>
          </a:p>
        </p:txBody>
      </p:sp>
      <p:sp>
        <p:nvSpPr>
          <p:cNvPr id="3" name="Content Placeholder 2">
            <a:extLst>
              <a:ext uri="{FF2B5EF4-FFF2-40B4-BE49-F238E27FC236}">
                <a16:creationId xmlns:a16="http://schemas.microsoft.com/office/drawing/2014/main" id="{ED2B42AE-FAB9-AC56-1C49-8AB6828C466E}"/>
              </a:ext>
            </a:extLst>
          </p:cNvPr>
          <p:cNvSpPr>
            <a:spLocks noGrp="1"/>
          </p:cNvSpPr>
          <p:nvPr>
            <p:ph idx="1"/>
          </p:nvPr>
        </p:nvSpPr>
        <p:spPr>
          <a:xfrm>
            <a:off x="838200" y="2198914"/>
            <a:ext cx="10858995" cy="3978048"/>
          </a:xfrm>
        </p:spPr>
        <p:txBody>
          <a:bodyPr/>
          <a:lstStyle/>
          <a:p>
            <a:pPr marL="514350" indent="-514350">
              <a:buFont typeface="+mj-lt"/>
              <a:buAutoNum type="arabicPeriod"/>
            </a:pPr>
            <a:r>
              <a:rPr lang="en-US" dirty="0">
                <a:solidFill>
                  <a:srgbClr val="333333"/>
                </a:solidFill>
              </a:rPr>
              <a:t>DDA structures and dielectric properties</a:t>
            </a:r>
          </a:p>
          <a:p>
            <a:pPr marL="514350" indent="-514350">
              <a:buFont typeface="+mj-lt"/>
              <a:buAutoNum type="arabicPeriod"/>
            </a:pPr>
            <a:r>
              <a:rPr lang="en-US" dirty="0">
                <a:solidFill>
                  <a:srgbClr val="333333"/>
                </a:solidFill>
              </a:rPr>
              <a:t>High-gradient copper structures</a:t>
            </a:r>
          </a:p>
          <a:p>
            <a:pPr marL="514350" indent="-514350">
              <a:buFont typeface="+mj-lt"/>
              <a:buAutoNum type="arabicPeriod"/>
            </a:pPr>
            <a:r>
              <a:rPr lang="en-US" dirty="0">
                <a:solidFill>
                  <a:srgbClr val="333333"/>
                </a:solidFill>
              </a:rPr>
              <a:t>Application of high-gradient structures to proton acceleration</a:t>
            </a:r>
          </a:p>
          <a:p>
            <a:pPr marL="514350" indent="-514350">
              <a:buFont typeface="+mj-lt"/>
              <a:buAutoNum type="arabicPeriod"/>
            </a:pPr>
            <a:r>
              <a:rPr lang="en-US" dirty="0">
                <a:solidFill>
                  <a:srgbClr val="333333"/>
                </a:solidFill>
              </a:rPr>
              <a:t>RF cavity needs for future Muon Accelerators</a:t>
            </a:r>
          </a:p>
          <a:p>
            <a:pPr marL="514350" indent="-514350">
              <a:buFont typeface="+mj-lt"/>
              <a:buAutoNum type="arabicPeriod"/>
            </a:pPr>
            <a:r>
              <a:rPr lang="en-US" dirty="0">
                <a:solidFill>
                  <a:srgbClr val="333333"/>
                </a:solidFill>
              </a:rPr>
              <a:t>High efficiency RF sources</a:t>
            </a:r>
          </a:p>
        </p:txBody>
      </p:sp>
    </p:spTree>
    <p:extLst>
      <p:ext uri="{BB962C8B-B14F-4D97-AF65-F5344CB8AC3E}">
        <p14:creationId xmlns:p14="http://schemas.microsoft.com/office/powerpoint/2010/main" val="3037834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5B5C0574-3A33-6C2B-9339-3FBCFFD939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443" y="1206951"/>
            <a:ext cx="2430581" cy="2504049"/>
          </a:xfrm>
          <a:prstGeom prst="rect">
            <a:avLst/>
          </a:prstGeom>
        </p:spPr>
      </p:pic>
      <p:pic>
        <p:nvPicPr>
          <p:cNvPr id="5" name="Picture 4">
            <a:extLst>
              <a:ext uri="{FF2B5EF4-FFF2-40B4-BE49-F238E27FC236}">
                <a16:creationId xmlns:a16="http://schemas.microsoft.com/office/drawing/2014/main" id="{E4A2A46A-8EEC-9EDB-8DED-C0CC84FCA994}"/>
              </a:ext>
            </a:extLst>
          </p:cNvPr>
          <p:cNvPicPr>
            <a:picLocks noChangeAspect="1"/>
          </p:cNvPicPr>
          <p:nvPr/>
        </p:nvPicPr>
        <p:blipFill rotWithShape="1">
          <a:blip r:embed="rId3"/>
          <a:srcRect/>
          <a:stretch/>
        </p:blipFill>
        <p:spPr>
          <a:xfrm>
            <a:off x="7848599" y="1099353"/>
            <a:ext cx="4133749" cy="2736188"/>
          </a:xfrm>
          <a:prstGeom prst="rect">
            <a:avLst/>
          </a:prstGeom>
        </p:spPr>
      </p:pic>
      <p:sp>
        <p:nvSpPr>
          <p:cNvPr id="8" name="Title 2">
            <a:extLst>
              <a:ext uri="{FF2B5EF4-FFF2-40B4-BE49-F238E27FC236}">
                <a16:creationId xmlns:a16="http://schemas.microsoft.com/office/drawing/2014/main" id="{512B50C9-9FA2-94D4-1894-7C3C487AA0A1}"/>
              </a:ext>
            </a:extLst>
          </p:cNvPr>
          <p:cNvSpPr txBox="1">
            <a:spLocks/>
          </p:cNvSpPr>
          <p:nvPr/>
        </p:nvSpPr>
        <p:spPr>
          <a:xfrm>
            <a:off x="0" y="172965"/>
            <a:ext cx="12192000" cy="673173"/>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800" b="1" dirty="0">
                <a:solidFill>
                  <a:srgbClr val="0070C0"/>
                </a:solidFill>
              </a:rPr>
              <a:t>High Power Test Results of X-Band Dielectric Accelerating Structures</a:t>
            </a:r>
          </a:p>
        </p:txBody>
      </p:sp>
      <p:sp>
        <p:nvSpPr>
          <p:cNvPr id="9" name="Content Placeholder 3">
            <a:extLst>
              <a:ext uri="{FF2B5EF4-FFF2-40B4-BE49-F238E27FC236}">
                <a16:creationId xmlns:a16="http://schemas.microsoft.com/office/drawing/2014/main" id="{122C3D95-37B7-467D-20FA-41AF4E2AA622}"/>
              </a:ext>
            </a:extLst>
          </p:cNvPr>
          <p:cNvSpPr txBox="1">
            <a:spLocks/>
          </p:cNvSpPr>
          <p:nvPr/>
        </p:nvSpPr>
        <p:spPr>
          <a:xfrm>
            <a:off x="21006" y="1207677"/>
            <a:ext cx="4885509" cy="4677227"/>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2400" dirty="0"/>
              <a:t>Two single cell 11.7 GHz dielectric disk structures tested at high power</a:t>
            </a:r>
          </a:p>
          <a:p>
            <a:pPr fontAlgn="auto">
              <a:spcAft>
                <a:spcPts val="0"/>
              </a:spcAft>
            </a:pPr>
            <a:r>
              <a:rPr lang="en-US" sz="2400" dirty="0"/>
              <a:t>Clamped structure reached &gt;100 MV/m accel. grad. (input power limited)</a:t>
            </a:r>
          </a:p>
          <a:p>
            <a:pPr lvl="1" fontAlgn="auto">
              <a:spcAft>
                <a:spcPts val="0"/>
              </a:spcAft>
            </a:pPr>
            <a:r>
              <a:rPr lang="en-US" sz="2000" dirty="0">
                <a:solidFill>
                  <a:srgbClr val="FF0000"/>
                </a:solidFill>
              </a:rPr>
              <a:t>No evidence of </a:t>
            </a:r>
            <a:r>
              <a:rPr lang="en-US" sz="2000" dirty="0" err="1">
                <a:solidFill>
                  <a:srgbClr val="FF0000"/>
                </a:solidFill>
              </a:rPr>
              <a:t>multipactor</a:t>
            </a:r>
            <a:r>
              <a:rPr lang="en-US" sz="2000" dirty="0">
                <a:solidFill>
                  <a:srgbClr val="FF0000"/>
                </a:solidFill>
              </a:rPr>
              <a:t> or breakdown</a:t>
            </a:r>
          </a:p>
          <a:p>
            <a:pPr fontAlgn="auto">
              <a:spcAft>
                <a:spcPts val="0"/>
              </a:spcAft>
            </a:pPr>
            <a:r>
              <a:rPr lang="en-US" sz="2400" dirty="0"/>
              <a:t>Brazed structure limited by breakdown/</a:t>
            </a:r>
            <a:r>
              <a:rPr lang="en-US" sz="2400" dirty="0" err="1"/>
              <a:t>multipactor</a:t>
            </a:r>
            <a:r>
              <a:rPr lang="en-US" sz="2400" dirty="0"/>
              <a:t> at braze joint (triple junction) caused by field enhancement</a:t>
            </a:r>
          </a:p>
          <a:p>
            <a:pPr fontAlgn="auto">
              <a:spcAft>
                <a:spcPts val="0"/>
              </a:spcAft>
            </a:pPr>
            <a:r>
              <a:rPr lang="en-US" sz="2400" dirty="0"/>
              <a:t>Multi-cell and additional brazed structures in production, to be tested</a:t>
            </a:r>
          </a:p>
        </p:txBody>
      </p:sp>
      <p:pic>
        <p:nvPicPr>
          <p:cNvPr id="7" name="Picture 2">
            <a:extLst>
              <a:ext uri="{FF2B5EF4-FFF2-40B4-BE49-F238E27FC236}">
                <a16:creationId xmlns:a16="http://schemas.microsoft.com/office/drawing/2014/main" id="{77038024-2D31-8135-479D-C3F4AE3AB557}"/>
              </a:ext>
            </a:extLst>
          </p:cNvPr>
          <p:cNvPicPr>
            <a:picLocks noChangeAspect="1" noChangeArrowheads="1"/>
          </p:cNvPicPr>
          <p:nvPr/>
        </p:nvPicPr>
        <p:blipFill>
          <a:blip r:embed="rId4" cstate="print"/>
          <a:srcRect b="2846"/>
          <a:stretch>
            <a:fillRect/>
          </a:stretch>
        </p:blipFill>
        <p:spPr bwMode="auto">
          <a:xfrm>
            <a:off x="4917403" y="4108244"/>
            <a:ext cx="2445621" cy="2376012"/>
          </a:xfrm>
          <a:prstGeom prst="rect">
            <a:avLst/>
          </a:prstGeom>
          <a:noFill/>
          <a:ln w="9525">
            <a:noFill/>
            <a:miter lim="800000"/>
            <a:headEnd/>
            <a:tailEnd/>
          </a:ln>
        </p:spPr>
      </p:pic>
      <p:pic>
        <p:nvPicPr>
          <p:cNvPr id="10" name="Picture 9" descr="Chart&#10;&#10;Description automatically generated">
            <a:extLst>
              <a:ext uri="{FF2B5EF4-FFF2-40B4-BE49-F238E27FC236}">
                <a16:creationId xmlns:a16="http://schemas.microsoft.com/office/drawing/2014/main" id="{B2749FF1-34D3-0871-2310-6E3E8468A035}"/>
              </a:ext>
            </a:extLst>
          </p:cNvPr>
          <p:cNvPicPr>
            <a:picLocks noChangeAspect="1"/>
          </p:cNvPicPr>
          <p:nvPr/>
        </p:nvPicPr>
        <p:blipFill rotWithShape="1">
          <a:blip r:embed="rId5">
            <a:extLst>
              <a:ext uri="{28A0092B-C50C-407E-A947-70E740481C1C}">
                <a14:useLocalDpi xmlns:a14="http://schemas.microsoft.com/office/drawing/2010/main" val="0"/>
              </a:ext>
            </a:extLst>
          </a:blip>
          <a:srcRect l="1008" t="3665" r="5647"/>
          <a:stretch/>
        </p:blipFill>
        <p:spPr>
          <a:xfrm>
            <a:off x="8120739" y="3768622"/>
            <a:ext cx="3947161" cy="3055256"/>
          </a:xfrm>
          <a:prstGeom prst="rect">
            <a:avLst/>
          </a:prstGeom>
        </p:spPr>
      </p:pic>
      <p:sp>
        <p:nvSpPr>
          <p:cNvPr id="11" name="TextBox 10">
            <a:extLst>
              <a:ext uri="{FF2B5EF4-FFF2-40B4-BE49-F238E27FC236}">
                <a16:creationId xmlns:a16="http://schemas.microsoft.com/office/drawing/2014/main" id="{D20FC6F4-A847-A1EE-2D6A-3A77276C8EED}"/>
              </a:ext>
            </a:extLst>
          </p:cNvPr>
          <p:cNvSpPr txBox="1"/>
          <p:nvPr/>
        </p:nvSpPr>
        <p:spPr>
          <a:xfrm>
            <a:off x="1484156" y="692380"/>
            <a:ext cx="3006785" cy="369332"/>
          </a:xfrm>
          <a:prstGeom prst="rect">
            <a:avLst/>
          </a:prstGeom>
          <a:noFill/>
        </p:spPr>
        <p:txBody>
          <a:bodyPr wrap="none" rtlCol="0">
            <a:spAutoFit/>
          </a:bodyPr>
          <a:lstStyle/>
          <a:p>
            <a:r>
              <a:rPr lang="en-US" dirty="0"/>
              <a:t>B. Freemire – Euclid </a:t>
            </a:r>
            <a:r>
              <a:rPr lang="en-US" dirty="0" err="1"/>
              <a:t>Beamlabs</a:t>
            </a:r>
            <a:endParaRPr lang="en-US" dirty="0"/>
          </a:p>
        </p:txBody>
      </p:sp>
      <p:grpSp>
        <p:nvGrpSpPr>
          <p:cNvPr id="2" name="Group 8">
            <a:extLst>
              <a:ext uri="{FF2B5EF4-FFF2-40B4-BE49-F238E27FC236}">
                <a16:creationId xmlns:a16="http://schemas.microsoft.com/office/drawing/2014/main" id="{9021BE67-5FF3-E715-85CD-E545C3BD27C7}"/>
              </a:ext>
            </a:extLst>
          </p:cNvPr>
          <p:cNvGrpSpPr/>
          <p:nvPr/>
        </p:nvGrpSpPr>
        <p:grpSpPr>
          <a:xfrm>
            <a:off x="0" y="683552"/>
            <a:ext cx="12192000" cy="398400"/>
            <a:chOff x="0" y="6486984"/>
            <a:chExt cx="9144000" cy="398400"/>
          </a:xfrm>
        </p:grpSpPr>
        <p:sp>
          <p:nvSpPr>
            <p:cNvPr id="4" name="Rectangle 3">
              <a:extLst>
                <a:ext uri="{FF2B5EF4-FFF2-40B4-BE49-F238E27FC236}">
                  <a16:creationId xmlns:a16="http://schemas.microsoft.com/office/drawing/2014/main" id="{8B140FAA-C1F8-964D-F5C9-A4611F9C7283}"/>
                </a:ext>
              </a:extLst>
            </p:cNvPr>
            <p:cNvSpPr/>
            <p:nvPr userDrawn="1"/>
          </p:nvSpPr>
          <p:spPr>
            <a:xfrm>
              <a:off x="0" y="6504384"/>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6" name="Picture 1">
              <a:extLst>
                <a:ext uri="{FF2B5EF4-FFF2-40B4-BE49-F238E27FC236}">
                  <a16:creationId xmlns:a16="http://schemas.microsoft.com/office/drawing/2014/main" id="{D8AB9414-CCCE-A109-F3EC-93060321B8B2}"/>
                </a:ext>
              </a:extLst>
            </p:cNvPr>
            <p:cNvPicPr>
              <a:picLocks noChangeAspect="1"/>
            </p:cNvPicPr>
            <p:nvPr userDrawn="1"/>
          </p:nvPicPr>
          <p:blipFill>
            <a:blip r:embed="rId6" cstate="print"/>
            <a:srcRect/>
            <a:stretch>
              <a:fillRect/>
            </a:stretch>
          </p:blipFill>
          <p:spPr bwMode="auto">
            <a:xfrm>
              <a:off x="1" y="6486984"/>
              <a:ext cx="827583" cy="371015"/>
            </a:xfrm>
            <a:prstGeom prst="rect">
              <a:avLst/>
            </a:prstGeom>
            <a:noFill/>
            <a:ln w="9525">
              <a:noFill/>
              <a:miter lim="800000"/>
              <a:headEnd/>
              <a:tailEnd/>
            </a:ln>
          </p:spPr>
        </p:pic>
      </p:grpSp>
    </p:spTree>
    <p:extLst>
      <p:ext uri="{BB962C8B-B14F-4D97-AF65-F5344CB8AC3E}">
        <p14:creationId xmlns:p14="http://schemas.microsoft.com/office/powerpoint/2010/main" val="300554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3"/>
          <p:cNvSpPr txBox="1">
            <a:spLocks noGrp="1"/>
          </p:cNvSpPr>
          <p:nvPr>
            <p:ph type="body" idx="1"/>
          </p:nvPr>
        </p:nvSpPr>
        <p:spPr>
          <a:xfrm>
            <a:off x="310003" y="4914783"/>
            <a:ext cx="6855722" cy="1535731"/>
          </a:xfrm>
          <a:prstGeom prst="rect">
            <a:avLst/>
          </a:prstGeom>
          <a:solidFill>
            <a:schemeClr val="lt1"/>
          </a:solidFill>
        </p:spPr>
        <p:txBody>
          <a:bodyPr spcFirstLastPara="1" vert="horz" wrap="square" lIns="0" tIns="0" rIns="0" bIns="60933" rtlCol="0" anchor="t" anchorCtr="0">
            <a:noAutofit/>
          </a:bodyPr>
          <a:lstStyle/>
          <a:p>
            <a:pPr marL="0" indent="0">
              <a:spcBef>
                <a:spcPts val="0"/>
              </a:spcBef>
              <a:buNone/>
            </a:pPr>
            <a:r>
              <a:rPr lang="en" sz="1800" dirty="0">
                <a:solidFill>
                  <a:schemeClr val="tx1">
                    <a:lumMod val="95000"/>
                    <a:lumOff val="5000"/>
                  </a:schemeClr>
                </a:solidFill>
              </a:rPr>
              <a:t>After successful high power test of single cell clamped structure, a </a:t>
            </a:r>
            <a:r>
              <a:rPr lang="en" sz="1800" b="1" dirty="0">
                <a:solidFill>
                  <a:schemeClr val="tx1">
                    <a:lumMod val="95000"/>
                    <a:lumOff val="5000"/>
                  </a:schemeClr>
                </a:solidFill>
              </a:rPr>
              <a:t>clamped multicell structure </a:t>
            </a:r>
            <a:r>
              <a:rPr lang="en" sz="1800" dirty="0">
                <a:solidFill>
                  <a:schemeClr val="tx1">
                    <a:lumMod val="95000"/>
                    <a:lumOff val="5000"/>
                  </a:schemeClr>
                </a:solidFill>
              </a:rPr>
              <a:t>has been designed, simulated and fabricated</a:t>
            </a:r>
            <a:endParaRPr sz="1800" dirty="0">
              <a:solidFill>
                <a:schemeClr val="tx1">
                  <a:lumMod val="95000"/>
                  <a:lumOff val="5000"/>
                </a:schemeClr>
              </a:solidFill>
            </a:endParaRPr>
          </a:p>
          <a:p>
            <a:pPr marL="466725" indent="-280988">
              <a:spcBef>
                <a:spcPts val="300"/>
              </a:spcBef>
              <a:buClr>
                <a:schemeClr val="tx1"/>
              </a:buClr>
              <a:buSzPts val="1400"/>
            </a:pPr>
            <a:r>
              <a:rPr lang="en" sz="1800" dirty="0">
                <a:solidFill>
                  <a:schemeClr val="tx1">
                    <a:lumMod val="95000"/>
                    <a:lumOff val="5000"/>
                  </a:schemeClr>
                </a:solidFill>
              </a:rPr>
              <a:t>Accelerating gradient 108 MV/m</a:t>
            </a:r>
            <a:endParaRPr sz="1800" dirty="0">
              <a:solidFill>
                <a:schemeClr val="tx1">
                  <a:lumMod val="95000"/>
                  <a:lumOff val="5000"/>
                </a:schemeClr>
              </a:solidFill>
            </a:endParaRPr>
          </a:p>
          <a:p>
            <a:pPr marL="466725" indent="-280988">
              <a:spcBef>
                <a:spcPts val="0"/>
              </a:spcBef>
              <a:buClr>
                <a:schemeClr val="tx1"/>
              </a:buClr>
              <a:buSzPts val="1400"/>
            </a:pPr>
            <a:r>
              <a:rPr lang="en" sz="1800" dirty="0">
                <a:solidFill>
                  <a:schemeClr val="tx1">
                    <a:lumMod val="95000"/>
                    <a:lumOff val="5000"/>
                  </a:schemeClr>
                </a:solidFill>
              </a:rPr>
              <a:t>New engineering design for better assembly to avoid damage</a:t>
            </a:r>
            <a:endParaRPr sz="1800" dirty="0">
              <a:solidFill>
                <a:schemeClr val="tx1">
                  <a:lumMod val="95000"/>
                  <a:lumOff val="5000"/>
                </a:schemeClr>
              </a:solidFill>
            </a:endParaRPr>
          </a:p>
          <a:p>
            <a:pPr marL="466725" indent="-280988">
              <a:spcBef>
                <a:spcPts val="0"/>
              </a:spcBef>
              <a:buClr>
                <a:schemeClr val="tx1"/>
              </a:buClr>
              <a:buSzPts val="1400"/>
            </a:pPr>
            <a:r>
              <a:rPr lang="en" sz="1800" dirty="0">
                <a:solidFill>
                  <a:schemeClr val="tx1">
                    <a:lumMod val="95000"/>
                    <a:lumOff val="5000"/>
                  </a:schemeClr>
                </a:solidFill>
              </a:rPr>
              <a:t>High power testing later this year</a:t>
            </a:r>
            <a:endParaRPr sz="1800" dirty="0">
              <a:solidFill>
                <a:schemeClr val="tx1">
                  <a:lumMod val="95000"/>
                  <a:lumOff val="5000"/>
                </a:schemeClr>
              </a:solidFill>
            </a:endParaRPr>
          </a:p>
        </p:txBody>
      </p:sp>
      <p:sp>
        <p:nvSpPr>
          <p:cNvPr id="322" name="Google Shape;322;p43"/>
          <p:cNvSpPr txBox="1">
            <a:spLocks noGrp="1"/>
          </p:cNvSpPr>
          <p:nvPr>
            <p:ph type="title"/>
          </p:nvPr>
        </p:nvSpPr>
        <p:spPr>
          <a:xfrm>
            <a:off x="76201" y="-101600"/>
            <a:ext cx="12014666" cy="774300"/>
          </a:xfrm>
          <a:prstGeom prst="rect">
            <a:avLst/>
          </a:prstGeom>
        </p:spPr>
        <p:txBody>
          <a:bodyPr spcFirstLastPara="1" vert="horz" wrap="square" lIns="0" tIns="0" rIns="0" bIns="0" rtlCol="0" anchor="b" anchorCtr="0">
            <a:noAutofit/>
          </a:bodyPr>
          <a:lstStyle/>
          <a:p>
            <a:pPr algn="ctr">
              <a:buClr>
                <a:schemeClr val="lt1"/>
              </a:buClr>
            </a:pPr>
            <a:r>
              <a:rPr lang="en" sz="3200" dirty="0">
                <a:solidFill>
                  <a:srgbClr val="0070C0"/>
                </a:solidFill>
              </a:rPr>
              <a:t>                 Simulation Results of Dielectric Disk Accelerating Structures</a:t>
            </a:r>
            <a:endParaRPr sz="3200" dirty="0">
              <a:solidFill>
                <a:srgbClr val="0070C0"/>
              </a:solidFill>
            </a:endParaRPr>
          </a:p>
        </p:txBody>
      </p:sp>
      <p:pic>
        <p:nvPicPr>
          <p:cNvPr id="323" name="Google Shape;323;p43"/>
          <p:cNvPicPr preferRelativeResize="0">
            <a:picLocks noChangeAspect="1"/>
          </p:cNvPicPr>
          <p:nvPr/>
        </p:nvPicPr>
        <p:blipFill rotWithShape="1">
          <a:blip r:embed="rId3">
            <a:alphaModFix/>
          </a:blip>
          <a:srcRect t="60200"/>
          <a:stretch/>
        </p:blipFill>
        <p:spPr>
          <a:xfrm>
            <a:off x="87085" y="2841679"/>
            <a:ext cx="3191083" cy="1740750"/>
          </a:xfrm>
          <a:prstGeom prst="rect">
            <a:avLst/>
          </a:prstGeom>
          <a:noFill/>
          <a:ln>
            <a:noFill/>
          </a:ln>
        </p:spPr>
      </p:pic>
      <p:sp>
        <p:nvSpPr>
          <p:cNvPr id="327" name="Google Shape;327;p43"/>
          <p:cNvSpPr txBox="1">
            <a:spLocks noGrp="1"/>
          </p:cNvSpPr>
          <p:nvPr>
            <p:ph type="body" idx="1"/>
          </p:nvPr>
        </p:nvSpPr>
        <p:spPr>
          <a:xfrm>
            <a:off x="7165725" y="967028"/>
            <a:ext cx="4887600" cy="1984800"/>
          </a:xfrm>
          <a:prstGeom prst="rect">
            <a:avLst/>
          </a:prstGeom>
          <a:noFill/>
        </p:spPr>
        <p:txBody>
          <a:bodyPr spcFirstLastPara="1" vert="horz" wrap="square" lIns="0" tIns="0" rIns="0" bIns="60933" rtlCol="0" anchor="t" anchorCtr="0">
            <a:noAutofit/>
          </a:bodyPr>
          <a:lstStyle/>
          <a:p>
            <a:pPr marL="292100" indent="-282575">
              <a:buClr>
                <a:schemeClr val="tx1"/>
              </a:buClr>
              <a:buSzPts val="1400"/>
              <a:buFont typeface="Wingdings" pitchFamily="2" charset="2"/>
              <a:buChar char="§"/>
            </a:pPr>
            <a:r>
              <a:rPr lang="en" sz="1867" b="1" dirty="0">
                <a:solidFill>
                  <a:schemeClr val="tx1">
                    <a:lumMod val="95000"/>
                    <a:lumOff val="5000"/>
                  </a:schemeClr>
                </a:solidFill>
              </a:rPr>
              <a:t>New brazed single</a:t>
            </a:r>
            <a:r>
              <a:rPr lang="en" sz="1867" dirty="0">
                <a:solidFill>
                  <a:schemeClr val="tx1">
                    <a:lumMod val="95000"/>
                    <a:lumOff val="5000"/>
                  </a:schemeClr>
                </a:solidFill>
              </a:rPr>
              <a:t> cell structure being fabricated</a:t>
            </a:r>
            <a:endParaRPr sz="1867" dirty="0">
              <a:solidFill>
                <a:schemeClr val="tx1">
                  <a:lumMod val="95000"/>
                  <a:lumOff val="5000"/>
                </a:schemeClr>
              </a:solidFill>
            </a:endParaRPr>
          </a:p>
          <a:p>
            <a:pPr marL="747713" lvl="1" indent="-249238">
              <a:buClr>
                <a:schemeClr val="tx1"/>
              </a:buClr>
              <a:buSzPts val="1400"/>
            </a:pPr>
            <a:r>
              <a:rPr lang="en" sz="1867" dirty="0">
                <a:solidFill>
                  <a:schemeClr val="tx1">
                    <a:lumMod val="95000"/>
                    <a:lumOff val="5000"/>
                  </a:schemeClr>
                </a:solidFill>
              </a:rPr>
              <a:t>Accelerating gradient 150 MV/m</a:t>
            </a:r>
            <a:endParaRPr sz="1867" dirty="0">
              <a:solidFill>
                <a:schemeClr val="tx1">
                  <a:lumMod val="95000"/>
                  <a:lumOff val="5000"/>
                </a:schemeClr>
              </a:solidFill>
            </a:endParaRPr>
          </a:p>
          <a:p>
            <a:pPr marL="747713" lvl="1" indent="-249238">
              <a:buClr>
                <a:schemeClr val="tx1"/>
              </a:buClr>
              <a:buSzPts val="1400"/>
            </a:pPr>
            <a:r>
              <a:rPr lang="en" sz="1867" dirty="0">
                <a:solidFill>
                  <a:schemeClr val="tx1">
                    <a:lumMod val="95000"/>
                    <a:lumOff val="5000"/>
                  </a:schemeClr>
                </a:solidFill>
              </a:rPr>
              <a:t>Issues with brazing during fabrication</a:t>
            </a:r>
            <a:endParaRPr sz="1867" dirty="0">
              <a:solidFill>
                <a:schemeClr val="tx1">
                  <a:lumMod val="95000"/>
                  <a:lumOff val="5000"/>
                </a:schemeClr>
              </a:solidFill>
            </a:endParaRPr>
          </a:p>
          <a:p>
            <a:pPr marL="747713" lvl="1" indent="-249238">
              <a:buClr>
                <a:schemeClr val="tx1"/>
              </a:buClr>
              <a:buSzPts val="1400"/>
            </a:pPr>
            <a:r>
              <a:rPr lang="en" sz="1867" dirty="0">
                <a:solidFill>
                  <a:schemeClr val="tx1">
                    <a:lumMod val="95000"/>
                    <a:lumOff val="5000"/>
                  </a:schemeClr>
                </a:solidFill>
              </a:rPr>
              <a:t>High power testing early next year</a:t>
            </a:r>
            <a:endParaRPr sz="1867" dirty="0">
              <a:solidFill>
                <a:schemeClr val="tx1">
                  <a:lumMod val="95000"/>
                  <a:lumOff val="5000"/>
                </a:schemeClr>
              </a:solidFill>
            </a:endParaRPr>
          </a:p>
        </p:txBody>
      </p:sp>
      <p:sp>
        <p:nvSpPr>
          <p:cNvPr id="329" name="Google Shape;329;p43"/>
          <p:cNvSpPr txBox="1">
            <a:spLocks noGrp="1"/>
          </p:cNvSpPr>
          <p:nvPr>
            <p:ph type="body" idx="1"/>
          </p:nvPr>
        </p:nvSpPr>
        <p:spPr>
          <a:xfrm>
            <a:off x="707570" y="1073633"/>
            <a:ext cx="5845629" cy="1518800"/>
          </a:xfrm>
          <a:prstGeom prst="rect">
            <a:avLst/>
          </a:prstGeom>
          <a:noFill/>
        </p:spPr>
        <p:txBody>
          <a:bodyPr spcFirstLastPara="1" vert="horz" wrap="square" lIns="0" tIns="0" rIns="0" bIns="60933" rtlCol="0" anchor="t" anchorCtr="0">
            <a:noAutofit/>
          </a:bodyPr>
          <a:lstStyle/>
          <a:p>
            <a:pPr marL="295275" indent="-285750">
              <a:spcBef>
                <a:spcPts val="0"/>
              </a:spcBef>
              <a:buClr>
                <a:schemeClr val="tx1"/>
              </a:buClr>
              <a:buSzPts val="1400"/>
              <a:buFont typeface="Wingdings" pitchFamily="2" charset="2"/>
              <a:buChar char="§"/>
            </a:pPr>
            <a:r>
              <a:rPr lang="en" sz="1800" b="1" dirty="0">
                <a:solidFill>
                  <a:srgbClr val="FF0000"/>
                </a:solidFill>
              </a:rPr>
              <a:t>Dielectric Disk Accelerators </a:t>
            </a:r>
            <a:r>
              <a:rPr lang="en" sz="1800" dirty="0">
                <a:solidFill>
                  <a:srgbClr val="FF0000"/>
                </a:solidFill>
              </a:rPr>
              <a:t>are high gradient accelerator structures with large shunt impedances</a:t>
            </a:r>
            <a:endParaRPr sz="1800" dirty="0">
              <a:solidFill>
                <a:srgbClr val="FF0000"/>
              </a:solidFill>
            </a:endParaRPr>
          </a:p>
          <a:p>
            <a:pPr marL="295275" indent="-285750">
              <a:spcBef>
                <a:spcPts val="300"/>
              </a:spcBef>
              <a:buClr>
                <a:schemeClr val="tx1"/>
              </a:buClr>
              <a:buSzPts val="1400"/>
              <a:buFont typeface="Wingdings" pitchFamily="2" charset="2"/>
              <a:buChar char="§"/>
            </a:pPr>
            <a:r>
              <a:rPr lang="en" sz="1800" dirty="0">
                <a:solidFill>
                  <a:srgbClr val="FF0000"/>
                </a:solidFill>
              </a:rPr>
              <a:t>Goals for research</a:t>
            </a:r>
            <a:endParaRPr sz="1800" dirty="0">
              <a:solidFill>
                <a:srgbClr val="FF0000"/>
              </a:solidFill>
            </a:endParaRPr>
          </a:p>
          <a:p>
            <a:pPr marL="1095375" lvl="1" indent="-300038">
              <a:buClr>
                <a:schemeClr val="tx1"/>
              </a:buClr>
              <a:buSzPts val="1400"/>
            </a:pPr>
            <a:r>
              <a:rPr lang="en" sz="1800" dirty="0">
                <a:solidFill>
                  <a:srgbClr val="FF0000"/>
                </a:solidFill>
              </a:rPr>
              <a:t>Produce large accelerating gradient</a:t>
            </a:r>
            <a:endParaRPr sz="1800" dirty="0">
              <a:solidFill>
                <a:srgbClr val="FF0000"/>
              </a:solidFill>
            </a:endParaRPr>
          </a:p>
          <a:p>
            <a:pPr marL="1095375" lvl="1" indent="-300038">
              <a:buClr>
                <a:schemeClr val="tx1"/>
              </a:buClr>
              <a:buSzPts val="1400"/>
            </a:pPr>
            <a:r>
              <a:rPr lang="en" sz="1800" dirty="0">
                <a:solidFill>
                  <a:srgbClr val="FF0000"/>
                </a:solidFill>
              </a:rPr>
              <a:t>Test thresholds of materials used in structure</a:t>
            </a:r>
            <a:endParaRPr sz="1800" dirty="0">
              <a:solidFill>
                <a:srgbClr val="FF0000"/>
              </a:solidFill>
            </a:endParaRPr>
          </a:p>
        </p:txBody>
      </p:sp>
      <p:grpSp>
        <p:nvGrpSpPr>
          <p:cNvPr id="7" name="Group 6">
            <a:extLst>
              <a:ext uri="{FF2B5EF4-FFF2-40B4-BE49-F238E27FC236}">
                <a16:creationId xmlns:a16="http://schemas.microsoft.com/office/drawing/2014/main" id="{502DA81A-9C56-A0FD-C520-381BCE50887D}"/>
              </a:ext>
            </a:extLst>
          </p:cNvPr>
          <p:cNvGrpSpPr>
            <a:grpSpLocks noChangeAspect="1"/>
          </p:cNvGrpSpPr>
          <p:nvPr/>
        </p:nvGrpSpPr>
        <p:grpSpPr>
          <a:xfrm>
            <a:off x="7388829" y="2668991"/>
            <a:ext cx="2753459" cy="1798780"/>
            <a:chOff x="7912600" y="1728500"/>
            <a:chExt cx="3592333" cy="2346800"/>
          </a:xfrm>
        </p:grpSpPr>
        <p:pic>
          <p:nvPicPr>
            <p:cNvPr id="324" name="Google Shape;324;p43"/>
            <p:cNvPicPr preferRelativeResize="0"/>
            <p:nvPr/>
          </p:nvPicPr>
          <p:blipFill rotWithShape="1">
            <a:blip r:embed="rId4">
              <a:alphaModFix/>
            </a:blip>
            <a:srcRect t="10881"/>
            <a:stretch/>
          </p:blipFill>
          <p:spPr>
            <a:xfrm>
              <a:off x="7912600" y="1728500"/>
              <a:ext cx="3592333" cy="2346800"/>
            </a:xfrm>
            <a:prstGeom prst="rect">
              <a:avLst/>
            </a:prstGeom>
            <a:noFill/>
            <a:ln>
              <a:noFill/>
            </a:ln>
          </p:spPr>
        </p:pic>
        <p:sp>
          <p:nvSpPr>
            <p:cNvPr id="330" name="Google Shape;330;p43"/>
            <p:cNvSpPr/>
            <p:nvPr/>
          </p:nvSpPr>
          <p:spPr>
            <a:xfrm>
              <a:off x="9323043" y="2407707"/>
              <a:ext cx="812800" cy="424800"/>
            </a:xfrm>
            <a:prstGeom prst="ellipse">
              <a:avLst/>
            </a:prstGeom>
            <a:noFill/>
            <a:ln w="9525" cap="flat" cmpd="sng">
              <a:solidFill>
                <a:srgbClr val="CD202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1" name="Google Shape;331;p43"/>
            <p:cNvSpPr/>
            <p:nvPr/>
          </p:nvSpPr>
          <p:spPr>
            <a:xfrm rot="-771277">
              <a:off x="7992286" y="2510993"/>
              <a:ext cx="1190229" cy="380880"/>
            </a:xfrm>
            <a:prstGeom prst="ellipse">
              <a:avLst/>
            </a:prstGeom>
            <a:noFill/>
            <a:ln w="9525" cap="flat" cmpd="sng">
              <a:solidFill>
                <a:srgbClr val="CD202C"/>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2" name="Google Shape;332;p43"/>
            <p:cNvSpPr txBox="1"/>
            <p:nvPr/>
          </p:nvSpPr>
          <p:spPr>
            <a:xfrm>
              <a:off x="8027999" y="1932834"/>
              <a:ext cx="2785199" cy="588797"/>
            </a:xfrm>
            <a:prstGeom prst="rect">
              <a:avLst/>
            </a:prstGeom>
            <a:noFill/>
            <a:ln>
              <a:noFill/>
            </a:ln>
          </p:spPr>
          <p:txBody>
            <a:bodyPr spcFirstLastPara="1" wrap="square" lIns="121900" tIns="121900" rIns="121900" bIns="121900" anchor="t" anchorCtr="0">
              <a:spAutoFit/>
            </a:bodyPr>
            <a:lstStyle/>
            <a:p>
              <a:r>
                <a:rPr lang="en" sz="1333" b="1" dirty="0"/>
                <a:t>Gapping in braze material</a:t>
              </a:r>
              <a:endParaRPr sz="1333" b="1" dirty="0"/>
            </a:p>
          </p:txBody>
        </p:sp>
        <p:cxnSp>
          <p:nvCxnSpPr>
            <p:cNvPr id="333" name="Google Shape;333;p43"/>
            <p:cNvCxnSpPr/>
            <p:nvPr/>
          </p:nvCxnSpPr>
          <p:spPr>
            <a:xfrm flipH="1">
              <a:off x="8514200" y="2277533"/>
              <a:ext cx="130400" cy="204800"/>
            </a:xfrm>
            <a:prstGeom prst="straightConnector1">
              <a:avLst/>
            </a:prstGeom>
            <a:noFill/>
            <a:ln w="9525" cap="flat" cmpd="sng">
              <a:solidFill>
                <a:schemeClr val="accent6"/>
              </a:solidFill>
              <a:prstDash val="solid"/>
              <a:round/>
              <a:headEnd type="none" w="med" len="med"/>
              <a:tailEnd type="triangle" w="med" len="med"/>
            </a:ln>
          </p:spPr>
        </p:cxnSp>
        <p:cxnSp>
          <p:nvCxnSpPr>
            <p:cNvPr id="334" name="Google Shape;334;p43"/>
            <p:cNvCxnSpPr/>
            <p:nvPr/>
          </p:nvCxnSpPr>
          <p:spPr>
            <a:xfrm>
              <a:off x="9584467" y="2258900"/>
              <a:ext cx="111600" cy="148800"/>
            </a:xfrm>
            <a:prstGeom prst="straightConnector1">
              <a:avLst/>
            </a:prstGeom>
            <a:noFill/>
            <a:ln w="9525" cap="flat" cmpd="sng">
              <a:solidFill>
                <a:schemeClr val="accent6"/>
              </a:solidFill>
              <a:prstDash val="solid"/>
              <a:round/>
              <a:headEnd type="none" w="med" len="med"/>
              <a:tailEnd type="triangle" w="med" len="med"/>
            </a:ln>
          </p:spPr>
        </p:cxnSp>
      </p:grpSp>
      <p:grpSp>
        <p:nvGrpSpPr>
          <p:cNvPr id="8" name="Group 7">
            <a:extLst>
              <a:ext uri="{FF2B5EF4-FFF2-40B4-BE49-F238E27FC236}">
                <a16:creationId xmlns:a16="http://schemas.microsoft.com/office/drawing/2014/main" id="{5FFF5C64-AED3-D436-ADE8-5B46A62E32BB}"/>
              </a:ext>
            </a:extLst>
          </p:cNvPr>
          <p:cNvGrpSpPr>
            <a:grpSpLocks noChangeAspect="1"/>
          </p:cNvGrpSpPr>
          <p:nvPr/>
        </p:nvGrpSpPr>
        <p:grpSpPr>
          <a:xfrm>
            <a:off x="9782419" y="2748922"/>
            <a:ext cx="2333937" cy="2252950"/>
            <a:chOff x="8997231" y="2990567"/>
            <a:chExt cx="3198900" cy="3087900"/>
          </a:xfrm>
        </p:grpSpPr>
        <p:pic>
          <p:nvPicPr>
            <p:cNvPr id="325" name="Google Shape;325;p43"/>
            <p:cNvPicPr preferRelativeResize="0"/>
            <p:nvPr/>
          </p:nvPicPr>
          <p:blipFill rotWithShape="1">
            <a:blip r:embed="rId5">
              <a:alphaModFix/>
            </a:blip>
            <a:srcRect t="8215" b="6204"/>
            <a:stretch/>
          </p:blipFill>
          <p:spPr>
            <a:xfrm>
              <a:off x="8997231" y="2990567"/>
              <a:ext cx="3198900" cy="3087900"/>
            </a:xfrm>
            <a:prstGeom prst="rect">
              <a:avLst/>
            </a:prstGeom>
            <a:noFill/>
            <a:ln>
              <a:noFill/>
            </a:ln>
          </p:spPr>
        </p:pic>
        <p:sp>
          <p:nvSpPr>
            <p:cNvPr id="335" name="Google Shape;335;p43"/>
            <p:cNvSpPr txBox="1"/>
            <p:nvPr/>
          </p:nvSpPr>
          <p:spPr>
            <a:xfrm>
              <a:off x="9513267" y="3600000"/>
              <a:ext cx="2577600" cy="451302"/>
            </a:xfrm>
            <a:prstGeom prst="rect">
              <a:avLst/>
            </a:prstGeom>
            <a:noFill/>
            <a:ln>
              <a:noFill/>
            </a:ln>
          </p:spPr>
          <p:txBody>
            <a:bodyPr spcFirstLastPara="1" wrap="square" lIns="121900" tIns="121900" rIns="121900" bIns="121900" anchor="t" anchorCtr="0">
              <a:spAutoFit/>
            </a:bodyPr>
            <a:lstStyle/>
            <a:p>
              <a:r>
                <a:rPr lang="en" sz="1333" b="1" dirty="0"/>
                <a:t>Successful brazing test</a:t>
              </a:r>
              <a:endParaRPr sz="1333" b="1" dirty="0"/>
            </a:p>
          </p:txBody>
        </p:sp>
      </p:grpSp>
      <p:grpSp>
        <p:nvGrpSpPr>
          <p:cNvPr id="10" name="Group 9">
            <a:extLst>
              <a:ext uri="{FF2B5EF4-FFF2-40B4-BE49-F238E27FC236}">
                <a16:creationId xmlns:a16="http://schemas.microsoft.com/office/drawing/2014/main" id="{4F2EE52F-7246-7AE3-3433-81093CA0C528}"/>
              </a:ext>
            </a:extLst>
          </p:cNvPr>
          <p:cNvGrpSpPr/>
          <p:nvPr/>
        </p:nvGrpSpPr>
        <p:grpSpPr>
          <a:xfrm>
            <a:off x="7102529" y="5162653"/>
            <a:ext cx="4963330" cy="1588310"/>
            <a:chOff x="7046528" y="807080"/>
            <a:chExt cx="4963330" cy="1588310"/>
          </a:xfrm>
        </p:grpSpPr>
        <p:pic>
          <p:nvPicPr>
            <p:cNvPr id="328" name="Google Shape;328;p43"/>
            <p:cNvPicPr preferRelativeResize="0"/>
            <p:nvPr/>
          </p:nvPicPr>
          <p:blipFill rotWithShape="1">
            <a:blip r:embed="rId6">
              <a:alphaModFix/>
            </a:blip>
            <a:srcRect/>
            <a:stretch/>
          </p:blipFill>
          <p:spPr>
            <a:xfrm>
              <a:off x="7046528" y="1172359"/>
              <a:ext cx="4963330" cy="1223031"/>
            </a:xfrm>
            <a:prstGeom prst="rect">
              <a:avLst/>
            </a:prstGeom>
            <a:noFill/>
            <a:ln>
              <a:noFill/>
            </a:ln>
          </p:spPr>
        </p:pic>
        <p:sp>
          <p:nvSpPr>
            <p:cNvPr id="336" name="Google Shape;336;p43"/>
            <p:cNvSpPr txBox="1"/>
            <p:nvPr/>
          </p:nvSpPr>
          <p:spPr>
            <a:xfrm>
              <a:off x="7332828" y="807080"/>
              <a:ext cx="4401971" cy="451302"/>
            </a:xfrm>
            <a:prstGeom prst="rect">
              <a:avLst/>
            </a:prstGeom>
            <a:noFill/>
            <a:ln>
              <a:noFill/>
            </a:ln>
          </p:spPr>
          <p:txBody>
            <a:bodyPr spcFirstLastPara="1" wrap="square" lIns="121900" tIns="121900" rIns="121900" bIns="121900" anchor="t" anchorCtr="0">
              <a:spAutoFit/>
            </a:bodyPr>
            <a:lstStyle/>
            <a:p>
              <a:r>
                <a:rPr lang="en" sz="1333" b="1" dirty="0"/>
                <a:t>Damage from previous high power clamped testing:</a:t>
              </a:r>
              <a:endParaRPr sz="1333" b="1" dirty="0"/>
            </a:p>
          </p:txBody>
        </p:sp>
      </p:grpSp>
      <p:grpSp>
        <p:nvGrpSpPr>
          <p:cNvPr id="9" name="Group 8">
            <a:extLst>
              <a:ext uri="{FF2B5EF4-FFF2-40B4-BE49-F238E27FC236}">
                <a16:creationId xmlns:a16="http://schemas.microsoft.com/office/drawing/2014/main" id="{7A1B1447-01D6-8AFF-A884-3BC337E86A79}"/>
              </a:ext>
            </a:extLst>
          </p:cNvPr>
          <p:cNvGrpSpPr/>
          <p:nvPr/>
        </p:nvGrpSpPr>
        <p:grpSpPr>
          <a:xfrm>
            <a:off x="3342929" y="2744667"/>
            <a:ext cx="3759765" cy="1825867"/>
            <a:chOff x="4012920" y="2757433"/>
            <a:chExt cx="3759765" cy="1825867"/>
          </a:xfrm>
        </p:grpSpPr>
        <p:pic>
          <p:nvPicPr>
            <p:cNvPr id="326" name="Google Shape;326;p43"/>
            <p:cNvPicPr preferRelativeResize="0"/>
            <p:nvPr/>
          </p:nvPicPr>
          <p:blipFill rotWithShape="1">
            <a:blip r:embed="rId7">
              <a:alphaModFix/>
            </a:blip>
            <a:srcRect l="10404" t="13076" r="17740" b="8245"/>
            <a:stretch/>
          </p:blipFill>
          <p:spPr>
            <a:xfrm>
              <a:off x="4012921" y="2757433"/>
              <a:ext cx="3759764" cy="1825867"/>
            </a:xfrm>
            <a:prstGeom prst="rect">
              <a:avLst/>
            </a:prstGeom>
            <a:noFill/>
            <a:ln>
              <a:noFill/>
            </a:ln>
          </p:spPr>
        </p:pic>
        <p:cxnSp>
          <p:nvCxnSpPr>
            <p:cNvPr id="337" name="Google Shape;337;p43"/>
            <p:cNvCxnSpPr>
              <a:stCxn id="326" idx="1"/>
              <a:endCxn id="326" idx="3"/>
            </p:cNvCxnSpPr>
            <p:nvPr/>
          </p:nvCxnSpPr>
          <p:spPr>
            <a:xfrm>
              <a:off x="4012920" y="3670367"/>
              <a:ext cx="3759600" cy="0"/>
            </a:xfrm>
            <a:prstGeom prst="straightConnector1">
              <a:avLst/>
            </a:prstGeom>
            <a:noFill/>
            <a:ln w="19050" cap="flat" cmpd="sng">
              <a:solidFill>
                <a:schemeClr val="accent6"/>
              </a:solidFill>
              <a:prstDash val="solid"/>
              <a:round/>
              <a:headEnd type="none" w="med" len="med"/>
              <a:tailEnd type="triangle" w="med" len="med"/>
            </a:ln>
          </p:spPr>
        </p:cxnSp>
        <p:sp>
          <p:nvSpPr>
            <p:cNvPr id="338" name="Google Shape;338;p43"/>
            <p:cNvSpPr txBox="1"/>
            <p:nvPr/>
          </p:nvSpPr>
          <p:spPr>
            <a:xfrm>
              <a:off x="4494200" y="3078700"/>
              <a:ext cx="1535600" cy="451302"/>
            </a:xfrm>
            <a:prstGeom prst="rect">
              <a:avLst/>
            </a:prstGeom>
            <a:noFill/>
            <a:ln>
              <a:noFill/>
            </a:ln>
          </p:spPr>
          <p:txBody>
            <a:bodyPr spcFirstLastPara="1" wrap="square" lIns="121900" tIns="121900" rIns="121900" bIns="121900" anchor="t" anchorCtr="0">
              <a:spAutoFit/>
            </a:bodyPr>
            <a:lstStyle/>
            <a:p>
              <a:r>
                <a:rPr lang="en" sz="1333" b="1">
                  <a:solidFill>
                    <a:schemeClr val="accent6"/>
                  </a:solidFill>
                </a:rPr>
                <a:t>Path of beam</a:t>
              </a:r>
              <a:endParaRPr sz="1333" b="1">
                <a:solidFill>
                  <a:schemeClr val="accent6"/>
                </a:solidFill>
              </a:endParaRPr>
            </a:p>
          </p:txBody>
        </p:sp>
      </p:grpSp>
      <p:sp>
        <p:nvSpPr>
          <p:cNvPr id="3" name="TextBox 2">
            <a:extLst>
              <a:ext uri="{FF2B5EF4-FFF2-40B4-BE49-F238E27FC236}">
                <a16:creationId xmlns:a16="http://schemas.microsoft.com/office/drawing/2014/main" id="{8DE09B61-01C8-A322-B48E-FC9764A246B3}"/>
              </a:ext>
            </a:extLst>
          </p:cNvPr>
          <p:cNvSpPr txBox="1"/>
          <p:nvPr/>
        </p:nvSpPr>
        <p:spPr>
          <a:xfrm>
            <a:off x="2481943" y="664484"/>
            <a:ext cx="5547672" cy="369332"/>
          </a:xfrm>
          <a:prstGeom prst="rect">
            <a:avLst/>
          </a:prstGeom>
          <a:noFill/>
        </p:spPr>
        <p:txBody>
          <a:bodyPr wrap="square">
            <a:spAutoFit/>
          </a:bodyPr>
          <a:lstStyle/>
          <a:p>
            <a:pPr marL="0" lvl="0" indent="0" algn="l" rtl="0">
              <a:lnSpc>
                <a:spcPct val="100000"/>
              </a:lnSpc>
              <a:spcBef>
                <a:spcPts val="0"/>
              </a:spcBef>
              <a:spcAft>
                <a:spcPts val="0"/>
              </a:spcAft>
              <a:buClr>
                <a:srgbClr val="47484A"/>
              </a:buClr>
              <a:buSzPts val="1400"/>
              <a:buNone/>
            </a:pPr>
            <a:r>
              <a:rPr lang="en-US" dirty="0"/>
              <a:t>Sarah Weatherly, IIT</a:t>
            </a:r>
          </a:p>
        </p:txBody>
      </p:sp>
      <p:pic>
        <p:nvPicPr>
          <p:cNvPr id="4" name="Google Shape;288;p1">
            <a:extLst>
              <a:ext uri="{FF2B5EF4-FFF2-40B4-BE49-F238E27FC236}">
                <a16:creationId xmlns:a16="http://schemas.microsoft.com/office/drawing/2014/main" id="{A20E1C9E-0DAD-B74A-A739-DE566F526CCF}"/>
              </a:ext>
            </a:extLst>
          </p:cNvPr>
          <p:cNvPicPr preferRelativeResize="0"/>
          <p:nvPr/>
        </p:nvPicPr>
        <p:blipFill rotWithShape="1">
          <a:blip r:embed="rId8">
            <a:alphaModFix/>
          </a:blip>
          <a:srcRect/>
          <a:stretch/>
        </p:blipFill>
        <p:spPr>
          <a:xfrm>
            <a:off x="76201" y="700829"/>
            <a:ext cx="1407850" cy="344675"/>
          </a:xfrm>
          <a:prstGeom prst="rect">
            <a:avLst/>
          </a:prstGeom>
          <a:noFill/>
          <a:ln>
            <a:noFill/>
          </a:ln>
        </p:spPr>
      </p:pic>
      <p:pic>
        <p:nvPicPr>
          <p:cNvPr id="5" name="Google Shape;289;p1">
            <a:extLst>
              <a:ext uri="{FF2B5EF4-FFF2-40B4-BE49-F238E27FC236}">
                <a16:creationId xmlns:a16="http://schemas.microsoft.com/office/drawing/2014/main" id="{F4271889-D8BB-704F-3453-3B4ED096211C}"/>
              </a:ext>
            </a:extLst>
          </p:cNvPr>
          <p:cNvPicPr preferRelativeResize="0"/>
          <p:nvPr/>
        </p:nvPicPr>
        <p:blipFill rotWithShape="1">
          <a:blip r:embed="rId9">
            <a:alphaModFix/>
          </a:blip>
          <a:srcRect/>
          <a:stretch/>
        </p:blipFill>
        <p:spPr>
          <a:xfrm>
            <a:off x="76201" y="97765"/>
            <a:ext cx="1093575" cy="494075"/>
          </a:xfrm>
          <a:prstGeom prst="rect">
            <a:avLst/>
          </a:prstGeom>
          <a:noFill/>
          <a:ln>
            <a:noFill/>
          </a:ln>
        </p:spPr>
      </p:pic>
      <p:pic>
        <p:nvPicPr>
          <p:cNvPr id="6" name="Google Shape;18;p6" descr="C:\Users\amiesen\Desktop\anlrgbpptlogo.png">
            <a:extLst>
              <a:ext uri="{FF2B5EF4-FFF2-40B4-BE49-F238E27FC236}">
                <a16:creationId xmlns:a16="http://schemas.microsoft.com/office/drawing/2014/main" id="{E7C4E35B-DE23-6446-E920-DFE3BD891119}"/>
              </a:ext>
            </a:extLst>
          </p:cNvPr>
          <p:cNvPicPr preferRelativeResize="0"/>
          <p:nvPr/>
        </p:nvPicPr>
        <p:blipFill rotWithShape="1">
          <a:blip r:embed="rId10">
            <a:alphaModFix/>
          </a:blip>
          <a:srcRect/>
          <a:stretch/>
        </p:blipFill>
        <p:spPr>
          <a:xfrm>
            <a:off x="4329306" y="6211635"/>
            <a:ext cx="1786846" cy="64370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F2A61-ACAF-4E00-8032-3E719C5CD064}"/>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7</a:t>
            </a:fld>
            <a:endParaRPr lang="en-US" dirty="0">
              <a:ln>
                <a:solidFill>
                  <a:prstClr val="white"/>
                </a:solidFill>
              </a:ln>
              <a:solidFill>
                <a:prstClr val="black">
                  <a:tint val="75000"/>
                </a:prstClr>
              </a:solidFill>
            </a:endParaRPr>
          </a:p>
        </p:txBody>
      </p:sp>
      <p:sp>
        <p:nvSpPr>
          <p:cNvPr id="5" name="TextBox 4">
            <a:extLst>
              <a:ext uri="{FF2B5EF4-FFF2-40B4-BE49-F238E27FC236}">
                <a16:creationId xmlns:a16="http://schemas.microsoft.com/office/drawing/2014/main" id="{FB733851-05F5-4509-B5C7-C778A73C27F0}"/>
              </a:ext>
            </a:extLst>
          </p:cNvPr>
          <p:cNvSpPr txBox="1"/>
          <p:nvPr/>
        </p:nvSpPr>
        <p:spPr>
          <a:xfrm>
            <a:off x="431371" y="1078981"/>
            <a:ext cx="7976206" cy="2144177"/>
          </a:xfrm>
          <a:prstGeom prst="rect">
            <a:avLst/>
          </a:prstGeom>
          <a:noFill/>
        </p:spPr>
        <p:txBody>
          <a:bodyPr wrap="square" rtlCol="0">
            <a:spAutoFit/>
          </a:bodyPr>
          <a:lstStyle/>
          <a:p>
            <a:pPr marL="292100" indent="-292100">
              <a:spcAft>
                <a:spcPts val="600"/>
              </a:spcAft>
              <a:buFont typeface="Arial" panose="020B0604020202020204" pitchFamily="34" charset="0"/>
              <a:buChar char="•"/>
            </a:pPr>
            <a:r>
              <a:rPr lang="en-US" sz="2000" dirty="0">
                <a:solidFill>
                  <a:schemeClr val="tx2"/>
                </a:solidFill>
              </a:rPr>
              <a:t>Dielectric accelerator shows surprisingly high shunt impedance at cryogenic temperatures.</a:t>
            </a:r>
          </a:p>
          <a:p>
            <a:pPr marL="292100" indent="-292100">
              <a:spcAft>
                <a:spcPts val="600"/>
              </a:spcAft>
              <a:buFont typeface="Arial" panose="020B0604020202020204" pitchFamily="34" charset="0"/>
              <a:buChar char="•"/>
            </a:pPr>
            <a:r>
              <a:rPr lang="en-US" sz="2000" dirty="0">
                <a:solidFill>
                  <a:schemeClr val="tx2"/>
                </a:solidFill>
              </a:rPr>
              <a:t>Challenges remain as in conventional dielectric accelerators, i.e., breakdowns due to variety of micro gaps.</a:t>
            </a:r>
          </a:p>
          <a:p>
            <a:pPr marL="292100" indent="-292100">
              <a:spcAft>
                <a:spcPts val="600"/>
              </a:spcAft>
              <a:buFont typeface="Arial" panose="020B0604020202020204" pitchFamily="34" charset="0"/>
              <a:buChar char="•"/>
            </a:pPr>
            <a:r>
              <a:rPr lang="en-US" sz="2000" dirty="0">
                <a:solidFill>
                  <a:schemeClr val="tx2"/>
                </a:solidFill>
              </a:rPr>
              <a:t>Worth to explore. The first step is to characterize different dielectric materials at low temperature.</a:t>
            </a:r>
          </a:p>
        </p:txBody>
      </p:sp>
      <p:sp>
        <p:nvSpPr>
          <p:cNvPr id="6" name="TextBox 5">
            <a:extLst>
              <a:ext uri="{FF2B5EF4-FFF2-40B4-BE49-F238E27FC236}">
                <a16:creationId xmlns:a16="http://schemas.microsoft.com/office/drawing/2014/main" id="{67F98B8A-11C4-4E37-A811-C557D2D9731B}"/>
              </a:ext>
            </a:extLst>
          </p:cNvPr>
          <p:cNvSpPr txBox="1"/>
          <p:nvPr/>
        </p:nvSpPr>
        <p:spPr>
          <a:xfrm>
            <a:off x="143339" y="83522"/>
            <a:ext cx="11905323" cy="584775"/>
          </a:xfrm>
          <a:prstGeom prst="rect">
            <a:avLst/>
          </a:prstGeom>
          <a:noFill/>
        </p:spPr>
        <p:txBody>
          <a:bodyPr wrap="square" rtlCol="0">
            <a:spAutoFit/>
          </a:bodyPr>
          <a:lstStyle/>
          <a:p>
            <a:r>
              <a:rPr lang="en-US" sz="3200" b="1" dirty="0">
                <a:solidFill>
                  <a:srgbClr val="0070C0"/>
                </a:solidFill>
                <a:latin typeface="+mj-lt"/>
              </a:rPr>
              <a:t>Dielectric Accelerators at Cryogenic Temperature</a:t>
            </a:r>
          </a:p>
        </p:txBody>
      </p:sp>
      <p:graphicFrame>
        <p:nvGraphicFramePr>
          <p:cNvPr id="3" name="Table 10">
            <a:extLst>
              <a:ext uri="{FF2B5EF4-FFF2-40B4-BE49-F238E27FC236}">
                <a16:creationId xmlns:a16="http://schemas.microsoft.com/office/drawing/2014/main" id="{E8C4C840-620B-4814-A1D1-9BC81E7A8E4E}"/>
              </a:ext>
            </a:extLst>
          </p:cNvPr>
          <p:cNvGraphicFramePr>
            <a:graphicFrameLocks noGrp="1"/>
          </p:cNvGraphicFramePr>
          <p:nvPr>
            <p:extLst>
              <p:ext uri="{D42A27DB-BD31-4B8C-83A1-F6EECF244321}">
                <p14:modId xmlns:p14="http://schemas.microsoft.com/office/powerpoint/2010/main" val="2046713567"/>
              </p:ext>
            </p:extLst>
          </p:nvPr>
        </p:nvGraphicFramePr>
        <p:xfrm>
          <a:off x="431371" y="3296753"/>
          <a:ext cx="7918417" cy="2404533"/>
        </p:xfrm>
        <a:graphic>
          <a:graphicData uri="http://schemas.openxmlformats.org/drawingml/2006/table">
            <a:tbl>
              <a:tblPr firstRow="1" bandRow="1">
                <a:tableStyleId>{5C22544A-7EE6-4342-B048-85BDC9FD1C3A}</a:tableStyleId>
              </a:tblPr>
              <a:tblGrid>
                <a:gridCol w="2409800">
                  <a:extLst>
                    <a:ext uri="{9D8B030D-6E8A-4147-A177-3AD203B41FA5}">
                      <a16:colId xmlns:a16="http://schemas.microsoft.com/office/drawing/2014/main" val="2507457697"/>
                    </a:ext>
                  </a:extLst>
                </a:gridCol>
                <a:gridCol w="1208315">
                  <a:extLst>
                    <a:ext uri="{9D8B030D-6E8A-4147-A177-3AD203B41FA5}">
                      <a16:colId xmlns:a16="http://schemas.microsoft.com/office/drawing/2014/main" val="1398339334"/>
                    </a:ext>
                  </a:extLst>
                </a:gridCol>
                <a:gridCol w="1678041">
                  <a:extLst>
                    <a:ext uri="{9D8B030D-6E8A-4147-A177-3AD203B41FA5}">
                      <a16:colId xmlns:a16="http://schemas.microsoft.com/office/drawing/2014/main" val="1403519054"/>
                    </a:ext>
                  </a:extLst>
                </a:gridCol>
                <a:gridCol w="1156653">
                  <a:extLst>
                    <a:ext uri="{9D8B030D-6E8A-4147-A177-3AD203B41FA5}">
                      <a16:colId xmlns:a16="http://schemas.microsoft.com/office/drawing/2014/main" val="4045119327"/>
                    </a:ext>
                  </a:extLst>
                </a:gridCol>
                <a:gridCol w="1465608">
                  <a:extLst>
                    <a:ext uri="{9D8B030D-6E8A-4147-A177-3AD203B41FA5}">
                      <a16:colId xmlns:a16="http://schemas.microsoft.com/office/drawing/2014/main" val="3453340725"/>
                    </a:ext>
                  </a:extLst>
                </a:gridCol>
              </a:tblGrid>
              <a:tr h="690880">
                <a:tc>
                  <a:txBody>
                    <a:bodyPr/>
                    <a:lstStyle/>
                    <a:p>
                      <a:pPr marL="0" marR="0" lvl="0" indent="0" algn="l" defTabSz="5016124" rtl="0" eaLnBrk="1" latinLnBrk="0" hangingPunct="1">
                        <a:spcBef>
                          <a:spcPts val="0"/>
                        </a:spcBef>
                        <a:spcAft>
                          <a:spcPts val="0"/>
                        </a:spcAft>
                        <a:buFont typeface="Times New Roman" panose="02020603050405020304" pitchFamily="18" charset="0"/>
                        <a:buNone/>
                        <a:tabLst>
                          <a:tab pos="-3175" algn="l"/>
                        </a:tabLst>
                      </a:pPr>
                      <a:r>
                        <a:rPr lang="en-US" sz="1900" kern="1200" dirty="0">
                          <a:solidFill>
                            <a:schemeClr val="bg1"/>
                          </a:solidFill>
                          <a:latin typeface="Arial" panose="020B0604020202020204" pitchFamily="34" charset="0"/>
                          <a:cs typeface="Arial" panose="020B0604020202020204" pitchFamily="34" charset="0"/>
                        </a:rPr>
                        <a:t>Structure (X-band)</a:t>
                      </a:r>
                      <a:endParaRPr lang="en-US" sz="1900" kern="1200" dirty="0">
                        <a:solidFill>
                          <a:schemeClr val="bg1"/>
                        </a:solidFill>
                        <a:latin typeface="Arial" panose="020B0604020202020204" pitchFamily="34" charset="0"/>
                        <a:ea typeface="+mn-ea"/>
                        <a:cs typeface="Arial" panose="020B0604020202020204" pitchFamily="34" charset="0"/>
                      </a:endParaRPr>
                    </a:p>
                  </a:txBody>
                  <a:tcPr marL="121920" marR="121920" marT="60960" marB="60960" anchor="ctr"/>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900" kern="1200" dirty="0">
                          <a:solidFill>
                            <a:schemeClr val="bg1"/>
                          </a:solidFill>
                          <a:latin typeface="Arial" panose="020B0604020202020204" pitchFamily="34" charset="0"/>
                          <a:cs typeface="Arial" panose="020B0604020202020204" pitchFamily="34" charset="0"/>
                        </a:rPr>
                        <a:t>Temp, K</a:t>
                      </a:r>
                      <a:endParaRPr lang="en-US" sz="1900" kern="1200" dirty="0">
                        <a:solidFill>
                          <a:schemeClr val="bg1"/>
                        </a:solidFill>
                        <a:latin typeface="Arial" panose="020B0604020202020204" pitchFamily="34" charset="0"/>
                        <a:ea typeface="+mn-ea"/>
                        <a:cs typeface="Arial" panose="020B0604020202020204" pitchFamily="34" charset="0"/>
                      </a:endParaRPr>
                    </a:p>
                  </a:txBody>
                  <a:tcPr marL="121920" marR="121920" marT="60960" marB="60960" anchor="ctr"/>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900" kern="1200" dirty="0">
                          <a:solidFill>
                            <a:schemeClr val="bg1"/>
                          </a:solidFill>
                          <a:latin typeface="Arial" panose="020B0604020202020204" pitchFamily="34" charset="0"/>
                          <a:cs typeface="Arial" panose="020B0604020202020204" pitchFamily="34" charset="0"/>
                        </a:rPr>
                        <a:t>aperture</a:t>
                      </a:r>
                      <a:endParaRPr lang="en-US" sz="1900" kern="1200" dirty="0">
                        <a:solidFill>
                          <a:schemeClr val="bg1"/>
                        </a:solidFill>
                        <a:latin typeface="Arial" panose="020B0604020202020204" pitchFamily="34" charset="0"/>
                        <a:ea typeface="+mn-ea"/>
                        <a:cs typeface="Arial" panose="020B0604020202020204" pitchFamily="34" charset="0"/>
                      </a:endParaRPr>
                    </a:p>
                  </a:txBody>
                  <a:tcPr marL="121920" marR="121920" marT="60960" marB="60960" anchor="ctr"/>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900" kern="1200" dirty="0">
                          <a:solidFill>
                            <a:schemeClr val="bg1"/>
                          </a:solidFill>
                          <a:latin typeface="Arial" panose="020B0604020202020204" pitchFamily="34" charset="0"/>
                          <a:cs typeface="Arial" panose="020B0604020202020204" pitchFamily="34" charset="0"/>
                        </a:rPr>
                        <a:t>epsilon</a:t>
                      </a:r>
                      <a:endParaRPr lang="en-US" sz="1900" kern="1200" dirty="0">
                        <a:solidFill>
                          <a:schemeClr val="bg1"/>
                        </a:solidFill>
                        <a:latin typeface="Arial" panose="020B0604020202020204" pitchFamily="34" charset="0"/>
                        <a:ea typeface="+mn-ea"/>
                        <a:cs typeface="Arial" panose="020B0604020202020204" pitchFamily="34" charset="0"/>
                      </a:endParaRPr>
                    </a:p>
                  </a:txBody>
                  <a:tcPr marL="121920" marR="121920" marT="60960" marB="60960" anchor="ctr"/>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900" i="1" kern="1200" dirty="0" err="1">
                          <a:solidFill>
                            <a:schemeClr val="bg1"/>
                          </a:solidFill>
                          <a:latin typeface="Cambria Math" panose="02040503050406030204" pitchFamily="18" charset="0"/>
                          <a:ea typeface="Cambria Math" panose="02040503050406030204" pitchFamily="18" charset="0"/>
                          <a:cs typeface="Arial" panose="020B0604020202020204" pitchFamily="34" charset="0"/>
                        </a:rPr>
                        <a:t>R</a:t>
                      </a:r>
                      <a:r>
                        <a:rPr lang="en-US" sz="1900" i="1" kern="1200" baseline="-25000" dirty="0" err="1">
                          <a:solidFill>
                            <a:schemeClr val="bg1"/>
                          </a:solidFill>
                          <a:latin typeface="Cambria Math" panose="02040503050406030204" pitchFamily="18" charset="0"/>
                          <a:ea typeface="Cambria Math" panose="02040503050406030204" pitchFamily="18" charset="0"/>
                          <a:cs typeface="Arial" panose="020B0604020202020204" pitchFamily="34" charset="0"/>
                        </a:rPr>
                        <a:t>sh</a:t>
                      </a:r>
                      <a:r>
                        <a:rPr lang="en-US" sz="1900" i="1" kern="1200" baseline="-25000" dirty="0">
                          <a:solidFill>
                            <a:schemeClr val="bg1"/>
                          </a:solidFill>
                          <a:latin typeface="Cambria Math" panose="02040503050406030204" pitchFamily="18" charset="0"/>
                          <a:ea typeface="Cambria Math" panose="02040503050406030204" pitchFamily="18" charset="0"/>
                          <a:cs typeface="Arial" panose="020B0604020202020204" pitchFamily="34" charset="0"/>
                        </a:rPr>
                        <a:t> </a:t>
                      </a:r>
                      <a:r>
                        <a:rPr lang="en-US" sz="1900" kern="1200" dirty="0">
                          <a:solidFill>
                            <a:schemeClr val="bg1"/>
                          </a:solidFill>
                          <a:latin typeface="Arial" panose="020B0604020202020204" pitchFamily="34" charset="0"/>
                          <a:cs typeface="Arial" panose="020B0604020202020204" pitchFamily="34" charset="0"/>
                        </a:rPr>
                        <a:t>, MΩ/m</a:t>
                      </a:r>
                      <a:endParaRPr lang="en-US" sz="1900" kern="1200" dirty="0">
                        <a:solidFill>
                          <a:schemeClr val="bg1"/>
                        </a:solidFill>
                        <a:latin typeface="Arial" panose="020B0604020202020204" pitchFamily="34" charset="0"/>
                        <a:ea typeface="+mn-ea"/>
                        <a:cs typeface="Arial" panose="020B0604020202020204" pitchFamily="34" charset="0"/>
                      </a:endParaRPr>
                    </a:p>
                  </a:txBody>
                  <a:tcPr marL="121920" marR="121920" marT="60960" marB="60960" anchor="ctr"/>
                </a:tc>
                <a:extLst>
                  <a:ext uri="{0D108BD9-81ED-4DB2-BD59-A6C34878D82A}">
                    <a16:rowId xmlns:a16="http://schemas.microsoft.com/office/drawing/2014/main" val="2645257327"/>
                  </a:ext>
                </a:extLst>
              </a:tr>
              <a:tr h="609600">
                <a:tc>
                  <a:txBody>
                    <a:bodyPr/>
                    <a:lstStyle/>
                    <a:p>
                      <a:pPr marL="0" marR="0" lvl="0" indent="0" algn="l"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DDA (dielectric disk accelerator)</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300</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2.6</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50</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181</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extLst>
                  <a:ext uri="{0D108BD9-81ED-4DB2-BD59-A6C34878D82A}">
                    <a16:rowId xmlns:a16="http://schemas.microsoft.com/office/drawing/2014/main" val="3155511315"/>
                  </a:ext>
                </a:extLst>
              </a:tr>
              <a:tr h="494453">
                <a:tc>
                  <a:txBody>
                    <a:bodyPr/>
                    <a:lstStyle/>
                    <a:p>
                      <a:pPr marL="0" marR="0" lvl="0" indent="0" algn="l"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DDA</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77</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2.6</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50</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463</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extLst>
                  <a:ext uri="{0D108BD9-81ED-4DB2-BD59-A6C34878D82A}">
                    <a16:rowId xmlns:a16="http://schemas.microsoft.com/office/drawing/2014/main" val="3284907747"/>
                  </a:ext>
                </a:extLst>
              </a:tr>
              <a:tr h="609600">
                <a:tc>
                  <a:txBody>
                    <a:bodyPr/>
                    <a:lstStyle/>
                    <a:p>
                      <a:pPr marL="0" marR="0" lvl="0" indent="0" algn="l"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DDA with 2 mm nose, </a:t>
                      </a:r>
                      <a:r>
                        <a:rPr lang="en-US" sz="1600" i="1" kern="1200" dirty="0">
                          <a:solidFill>
                            <a:schemeClr val="tx2">
                              <a:lumMod val="50000"/>
                            </a:schemeClr>
                          </a:solidFill>
                          <a:latin typeface="Cambria Math" panose="02040503050406030204" pitchFamily="18" charset="0"/>
                          <a:ea typeface="Cambria Math" panose="02040503050406030204" pitchFamily="18" charset="0"/>
                          <a:cs typeface="Arial" panose="020B0604020202020204" pitchFamily="34" charset="0"/>
                        </a:rPr>
                        <a:t>E</a:t>
                      </a:r>
                      <a:r>
                        <a:rPr lang="en-US" sz="1600" i="1" kern="1200" baseline="-25000" dirty="0">
                          <a:solidFill>
                            <a:schemeClr val="tx2">
                              <a:lumMod val="50000"/>
                            </a:schemeClr>
                          </a:solidFill>
                          <a:latin typeface="Cambria Math" panose="02040503050406030204" pitchFamily="18" charset="0"/>
                          <a:ea typeface="Cambria Math" panose="02040503050406030204" pitchFamily="18" charset="0"/>
                          <a:cs typeface="Arial" panose="020B0604020202020204" pitchFamily="34" charset="0"/>
                        </a:rPr>
                        <a:t>s </a:t>
                      </a:r>
                      <a:r>
                        <a:rPr lang="en-US" sz="1600" i="1" kern="1200" dirty="0">
                          <a:solidFill>
                            <a:schemeClr val="tx2">
                              <a:lumMod val="50000"/>
                            </a:schemeClr>
                          </a:solidFill>
                          <a:latin typeface="Cambria Math" panose="02040503050406030204" pitchFamily="18" charset="0"/>
                          <a:ea typeface="Cambria Math" panose="02040503050406030204" pitchFamily="18" charset="0"/>
                          <a:cs typeface="Arial" panose="020B0604020202020204" pitchFamily="34" charset="0"/>
                        </a:rPr>
                        <a:t>/</a:t>
                      </a:r>
                      <a:r>
                        <a:rPr lang="en-US" sz="1600" i="1" kern="1200" dirty="0" err="1">
                          <a:solidFill>
                            <a:schemeClr val="tx2">
                              <a:lumMod val="50000"/>
                            </a:schemeClr>
                          </a:solidFill>
                          <a:latin typeface="Cambria Math" panose="02040503050406030204" pitchFamily="18" charset="0"/>
                          <a:ea typeface="Cambria Math" panose="02040503050406030204" pitchFamily="18" charset="0"/>
                          <a:cs typeface="Arial" panose="020B0604020202020204" pitchFamily="34" charset="0"/>
                        </a:rPr>
                        <a:t>E</a:t>
                      </a:r>
                      <a:r>
                        <a:rPr lang="en-US" sz="1600" i="1" kern="1200" baseline="-25000" dirty="0" err="1">
                          <a:solidFill>
                            <a:schemeClr val="tx2">
                              <a:lumMod val="50000"/>
                            </a:schemeClr>
                          </a:solidFill>
                          <a:latin typeface="Cambria Math" panose="02040503050406030204" pitchFamily="18" charset="0"/>
                          <a:ea typeface="Cambria Math" panose="02040503050406030204" pitchFamily="18" charset="0"/>
                          <a:cs typeface="Arial" panose="020B0604020202020204" pitchFamily="34" charset="0"/>
                        </a:rPr>
                        <a:t>a</a:t>
                      </a:r>
                      <a:r>
                        <a:rPr lang="en-US" sz="1600" i="1" kern="1200" dirty="0">
                          <a:solidFill>
                            <a:schemeClr val="tx2">
                              <a:lumMod val="50000"/>
                            </a:schemeClr>
                          </a:solidFill>
                          <a:latin typeface="Cambria Math" panose="02040503050406030204" pitchFamily="18" charset="0"/>
                          <a:ea typeface="Cambria Math" panose="02040503050406030204" pitchFamily="18" charset="0"/>
                          <a:cs typeface="Arial" panose="020B0604020202020204" pitchFamily="34" charset="0"/>
                        </a:rPr>
                        <a:t> </a:t>
                      </a:r>
                      <a:r>
                        <a:rPr lang="en-US" sz="1600" kern="1200" dirty="0">
                          <a:solidFill>
                            <a:schemeClr val="tx2">
                              <a:lumMod val="50000"/>
                            </a:schemeClr>
                          </a:solidFill>
                          <a:latin typeface="Arial" panose="020B0604020202020204" pitchFamily="34" charset="0"/>
                          <a:cs typeface="Arial" panose="020B0604020202020204" pitchFamily="34" charset="0"/>
                        </a:rPr>
                        <a:t>= 2.5</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77</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2.6</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latin typeface="Arial" panose="020B0604020202020204" pitchFamily="34" charset="0"/>
                          <a:cs typeface="Arial" panose="020B0604020202020204" pitchFamily="34" charset="0"/>
                        </a:rPr>
                        <a:t>50</a:t>
                      </a:r>
                      <a:endParaRPr lang="en-US" sz="1600" kern="1200" dirty="0">
                        <a:solidFill>
                          <a:schemeClr val="tx2">
                            <a:lumMod val="50000"/>
                          </a:schemeClr>
                        </a:solidFill>
                        <a:latin typeface="Arial" panose="020B0604020202020204" pitchFamily="34" charset="0"/>
                        <a:ea typeface="+mn-ea"/>
                        <a:cs typeface="Arial" panose="020B0604020202020204" pitchFamily="34" charset="0"/>
                      </a:endParaRPr>
                    </a:p>
                  </a:txBody>
                  <a:tcPr marL="121920" marR="121920" marT="60960" marB="60960"/>
                </a:tc>
                <a:tc>
                  <a:txBody>
                    <a:bodyPr/>
                    <a:lstStyle/>
                    <a:p>
                      <a:pPr marL="0" marR="0" lvl="0" indent="0" algn="ctr" defTabSz="5016124" rtl="0" eaLnBrk="1" latinLnBrk="0" hangingPunct="1">
                        <a:spcBef>
                          <a:spcPts val="0"/>
                        </a:spcBef>
                        <a:spcAft>
                          <a:spcPts val="0"/>
                        </a:spcAft>
                        <a:buFont typeface="Times New Roman" panose="02020603050405020304" pitchFamily="18" charset="0"/>
                        <a:buNone/>
                        <a:tabLst>
                          <a:tab pos="-3175" algn="l"/>
                        </a:tabLst>
                      </a:pPr>
                      <a:r>
                        <a:rPr lang="en-US" sz="1600" kern="1200" dirty="0">
                          <a:solidFill>
                            <a:schemeClr val="tx2">
                              <a:lumMod val="50000"/>
                            </a:schemeClr>
                          </a:solidFill>
                          <a:highlight>
                            <a:srgbClr val="FFFF00"/>
                          </a:highlight>
                          <a:latin typeface="Arial" panose="020B0604020202020204" pitchFamily="34" charset="0"/>
                          <a:cs typeface="Arial" panose="020B0604020202020204" pitchFamily="34" charset="0"/>
                        </a:rPr>
                        <a:t>550</a:t>
                      </a:r>
                      <a:endParaRPr lang="en-US" sz="1600" kern="1200" dirty="0">
                        <a:solidFill>
                          <a:schemeClr val="tx2">
                            <a:lumMod val="50000"/>
                          </a:schemeClr>
                        </a:solidFill>
                        <a:highlight>
                          <a:srgbClr val="FFFF00"/>
                        </a:highlight>
                        <a:latin typeface="Arial" panose="020B0604020202020204" pitchFamily="34" charset="0"/>
                        <a:ea typeface="+mn-ea"/>
                        <a:cs typeface="Arial" panose="020B0604020202020204" pitchFamily="34" charset="0"/>
                      </a:endParaRPr>
                    </a:p>
                  </a:txBody>
                  <a:tcPr marL="121920" marR="121920" marT="60960" marB="60960"/>
                </a:tc>
                <a:extLst>
                  <a:ext uri="{0D108BD9-81ED-4DB2-BD59-A6C34878D82A}">
                    <a16:rowId xmlns:a16="http://schemas.microsoft.com/office/drawing/2014/main" val="1239906322"/>
                  </a:ext>
                </a:extLst>
              </a:tr>
            </a:tbl>
          </a:graphicData>
        </a:graphic>
      </p:graphicFrame>
      <p:pic>
        <p:nvPicPr>
          <p:cNvPr id="11" name="Picture 10">
            <a:extLst>
              <a:ext uri="{FF2B5EF4-FFF2-40B4-BE49-F238E27FC236}">
                <a16:creationId xmlns:a16="http://schemas.microsoft.com/office/drawing/2014/main" id="{1B4EC5B6-934B-4180-87E7-E3045EF3BFA2}"/>
              </a:ext>
            </a:extLst>
          </p:cNvPr>
          <p:cNvPicPr>
            <a:picLocks noChangeAspect="1"/>
          </p:cNvPicPr>
          <p:nvPr/>
        </p:nvPicPr>
        <p:blipFill>
          <a:blip r:embed="rId2"/>
          <a:stretch>
            <a:fillRect/>
          </a:stretch>
        </p:blipFill>
        <p:spPr>
          <a:xfrm>
            <a:off x="8827309" y="1939361"/>
            <a:ext cx="3020907" cy="3535680"/>
          </a:xfrm>
          <a:prstGeom prst="rect">
            <a:avLst/>
          </a:prstGeom>
        </p:spPr>
      </p:pic>
      <p:sp>
        <p:nvSpPr>
          <p:cNvPr id="12" name="TextBox 11">
            <a:extLst>
              <a:ext uri="{FF2B5EF4-FFF2-40B4-BE49-F238E27FC236}">
                <a16:creationId xmlns:a16="http://schemas.microsoft.com/office/drawing/2014/main" id="{30866217-37BB-4609-8DB6-E4208F2587FF}"/>
              </a:ext>
            </a:extLst>
          </p:cNvPr>
          <p:cNvSpPr txBox="1"/>
          <p:nvPr/>
        </p:nvSpPr>
        <p:spPr>
          <a:xfrm>
            <a:off x="8828384" y="5506678"/>
            <a:ext cx="3070971" cy="769634"/>
          </a:xfrm>
          <a:prstGeom prst="rect">
            <a:avLst/>
          </a:prstGeom>
          <a:noFill/>
        </p:spPr>
        <p:txBody>
          <a:bodyPr wrap="square">
            <a:spAutoFit/>
          </a:bodyPr>
          <a:lstStyle/>
          <a:p>
            <a:r>
              <a:rPr lang="en-US" sz="1467" dirty="0">
                <a:latin typeface="Times New Roman" panose="02020603050405020304" pitchFamily="18" charset="0"/>
                <a:ea typeface="SimSun" panose="02010600030101010101" pitchFamily="2" charset="-122"/>
              </a:rPr>
              <a:t>The thermal simulation of the X-band DCA prototype under 100 MV/m of gradient and 28 W of heat load. </a:t>
            </a:r>
            <a:endParaRPr lang="en-US" sz="1467" dirty="0"/>
          </a:p>
        </p:txBody>
      </p:sp>
      <p:pic>
        <p:nvPicPr>
          <p:cNvPr id="13" name="Picture 12" descr="Diagram&#10;&#10;Description automatically generated with medium confidence">
            <a:extLst>
              <a:ext uri="{FF2B5EF4-FFF2-40B4-BE49-F238E27FC236}">
                <a16:creationId xmlns:a16="http://schemas.microsoft.com/office/drawing/2014/main" id="{56C24388-8E24-44CE-9C3F-E11CA89297A3}"/>
              </a:ext>
            </a:extLst>
          </p:cNvPr>
          <p:cNvPicPr>
            <a:picLocks noChangeAspect="1"/>
          </p:cNvPicPr>
          <p:nvPr/>
        </p:nvPicPr>
        <p:blipFill>
          <a:blip r:embed="rId3"/>
          <a:stretch>
            <a:fillRect/>
          </a:stretch>
        </p:blipFill>
        <p:spPr>
          <a:xfrm>
            <a:off x="10260797" y="275252"/>
            <a:ext cx="1403823" cy="1469187"/>
          </a:xfrm>
          <a:prstGeom prst="rect">
            <a:avLst/>
          </a:prstGeom>
        </p:spPr>
      </p:pic>
      <p:pic>
        <p:nvPicPr>
          <p:cNvPr id="14" name="Picture 13" descr="Icon&#10;&#10;Description automatically generated">
            <a:extLst>
              <a:ext uri="{FF2B5EF4-FFF2-40B4-BE49-F238E27FC236}">
                <a16:creationId xmlns:a16="http://schemas.microsoft.com/office/drawing/2014/main" id="{15E4C8AC-AD57-4B28-BD51-972E606ACDF0}"/>
              </a:ext>
            </a:extLst>
          </p:cNvPr>
          <p:cNvPicPr>
            <a:picLocks noChangeAspect="1"/>
          </p:cNvPicPr>
          <p:nvPr/>
        </p:nvPicPr>
        <p:blipFill>
          <a:blip r:embed="rId4"/>
          <a:stretch>
            <a:fillRect/>
          </a:stretch>
        </p:blipFill>
        <p:spPr>
          <a:xfrm>
            <a:off x="8791619" y="275252"/>
            <a:ext cx="1250591" cy="1469187"/>
          </a:xfrm>
          <a:prstGeom prst="rect">
            <a:avLst/>
          </a:prstGeom>
        </p:spPr>
      </p:pic>
      <p:sp>
        <p:nvSpPr>
          <p:cNvPr id="15" name="Rectangle 14">
            <a:extLst>
              <a:ext uri="{FF2B5EF4-FFF2-40B4-BE49-F238E27FC236}">
                <a16:creationId xmlns:a16="http://schemas.microsoft.com/office/drawing/2014/main" id="{346DCC15-FF81-4ED5-A092-8607D7C6A029}"/>
              </a:ext>
            </a:extLst>
          </p:cNvPr>
          <p:cNvSpPr/>
          <p:nvPr/>
        </p:nvSpPr>
        <p:spPr>
          <a:xfrm>
            <a:off x="695616" y="655511"/>
            <a:ext cx="6482448" cy="369332"/>
          </a:xfrm>
          <a:prstGeom prst="rect">
            <a:avLst/>
          </a:prstGeom>
        </p:spPr>
        <p:txBody>
          <a:bodyPr wrap="square">
            <a:spAutoFit/>
          </a:bodyPr>
          <a:lstStyle/>
          <a:p>
            <a:pPr algn="ctr"/>
            <a:r>
              <a:rPr lang="en-US" dirty="0">
                <a:latin typeface="Times New Roman" pitchFamily="18" charset="0"/>
                <a:cs typeface="Times New Roman" pitchFamily="18" charset="0"/>
              </a:rPr>
              <a:t>Chunguang Jing, Euclid </a:t>
            </a:r>
            <a:r>
              <a:rPr lang="en-US" dirty="0" err="1">
                <a:latin typeface="Times New Roman" pitchFamily="18" charset="0"/>
                <a:cs typeface="Times New Roman" pitchFamily="18" charset="0"/>
              </a:rPr>
              <a:t>Techlabs,LLC</a:t>
            </a:r>
            <a:endParaRPr lang="en-US" dirty="0">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6477C247-06F4-4E2B-A152-1B8DFFD2921C}"/>
              </a:ext>
            </a:extLst>
          </p:cNvPr>
          <p:cNvSpPr txBox="1"/>
          <p:nvPr/>
        </p:nvSpPr>
        <p:spPr>
          <a:xfrm>
            <a:off x="1589314" y="5709077"/>
            <a:ext cx="6760473" cy="523220"/>
          </a:xfrm>
          <a:prstGeom prst="rect">
            <a:avLst/>
          </a:prstGeom>
          <a:solidFill>
            <a:schemeClr val="bg1"/>
          </a:solidFill>
        </p:spPr>
        <p:txBody>
          <a:bodyPr wrap="square">
            <a:spAutoFit/>
          </a:bodyPr>
          <a:lstStyle/>
          <a:p>
            <a:r>
              <a:rPr lang="en-US" sz="1400" i="1" dirty="0">
                <a:latin typeface="Times New Roman" panose="02020603050405020304" pitchFamily="18" charset="0"/>
                <a:ea typeface="SimSun" panose="02010600030101010101" pitchFamily="2" charset="-122"/>
              </a:rPr>
              <a:t>Note: Room temperature copper conductivity 5.8E7 S/m, cryogenic conductivity is 3e7 S/m; </a:t>
            </a:r>
          </a:p>
          <a:p>
            <a:r>
              <a:rPr lang="en-US" sz="1400" i="1" dirty="0">
                <a:latin typeface="Times New Roman" panose="02020603050405020304" pitchFamily="18" charset="0"/>
                <a:ea typeface="SimSun" panose="02010600030101010101" pitchFamily="2" charset="-122"/>
              </a:rPr>
              <a:t>Dielectric loss at room temperature is 1e-4, at cryogenic temperatures is 3e-6.</a:t>
            </a:r>
          </a:p>
        </p:txBody>
      </p:sp>
    </p:spTree>
    <p:extLst>
      <p:ext uri="{BB962C8B-B14F-4D97-AF65-F5344CB8AC3E}">
        <p14:creationId xmlns:p14="http://schemas.microsoft.com/office/powerpoint/2010/main" val="1994505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EF2A61-ACAF-4E00-8032-3E719C5CD064}"/>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8</a:t>
            </a:fld>
            <a:endParaRPr lang="en-US" dirty="0">
              <a:ln>
                <a:solidFill>
                  <a:prstClr val="white"/>
                </a:solidFill>
              </a:ln>
              <a:solidFill>
                <a:prstClr val="black">
                  <a:tint val="75000"/>
                </a:prstClr>
              </a:solidFill>
            </a:endParaRPr>
          </a:p>
        </p:txBody>
      </p:sp>
      <p:sp>
        <p:nvSpPr>
          <p:cNvPr id="6" name="TextBox 5">
            <a:extLst>
              <a:ext uri="{FF2B5EF4-FFF2-40B4-BE49-F238E27FC236}">
                <a16:creationId xmlns:a16="http://schemas.microsoft.com/office/drawing/2014/main" id="{67F98B8A-11C4-4E37-A811-C557D2D9731B}"/>
              </a:ext>
            </a:extLst>
          </p:cNvPr>
          <p:cNvSpPr txBox="1"/>
          <p:nvPr/>
        </p:nvSpPr>
        <p:spPr>
          <a:xfrm>
            <a:off x="143339" y="83522"/>
            <a:ext cx="11905323" cy="523220"/>
          </a:xfrm>
          <a:prstGeom prst="rect">
            <a:avLst/>
          </a:prstGeom>
          <a:noFill/>
        </p:spPr>
        <p:txBody>
          <a:bodyPr wrap="square" rtlCol="0">
            <a:spAutoFit/>
          </a:bodyPr>
          <a:lstStyle/>
          <a:p>
            <a:r>
              <a:rPr lang="en-US" sz="2800" b="1" dirty="0">
                <a:solidFill>
                  <a:srgbClr val="0070C0"/>
                </a:solidFill>
                <a:latin typeface="+mj-lt"/>
              </a:rPr>
              <a:t>Evaluation of </a:t>
            </a:r>
            <a:r>
              <a:rPr lang="en-US" sz="2800" b="1" dirty="0" err="1">
                <a:solidFill>
                  <a:srgbClr val="0070C0"/>
                </a:solidFill>
                <a:latin typeface="+mj-lt"/>
              </a:rPr>
              <a:t>Multipactor</a:t>
            </a:r>
            <a:r>
              <a:rPr lang="en-US" sz="2800" b="1" dirty="0">
                <a:solidFill>
                  <a:srgbClr val="0070C0"/>
                </a:solidFill>
                <a:latin typeface="+mj-lt"/>
              </a:rPr>
              <a:t> Suppression in Dielectric Accelerators by DLC Coating</a:t>
            </a:r>
          </a:p>
        </p:txBody>
      </p:sp>
      <p:sp>
        <p:nvSpPr>
          <p:cNvPr id="4" name="Text Placeholder 7">
            <a:extLst>
              <a:ext uri="{FF2B5EF4-FFF2-40B4-BE49-F238E27FC236}">
                <a16:creationId xmlns:a16="http://schemas.microsoft.com/office/drawing/2014/main" id="{76CBF605-E337-4F99-B293-11ADE11DAE55}"/>
              </a:ext>
            </a:extLst>
          </p:cNvPr>
          <p:cNvSpPr txBox="1">
            <a:spLocks/>
          </p:cNvSpPr>
          <p:nvPr/>
        </p:nvSpPr>
        <p:spPr>
          <a:xfrm>
            <a:off x="264412" y="992209"/>
            <a:ext cx="7355588" cy="2791680"/>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04792" indent="-304792">
              <a:spcBef>
                <a:spcPts val="0"/>
              </a:spcBef>
              <a:spcAft>
                <a:spcPts val="600"/>
              </a:spcAft>
            </a:pPr>
            <a:r>
              <a:rPr lang="en-US" sz="2400" dirty="0">
                <a:solidFill>
                  <a:srgbClr val="166182"/>
                </a:solidFill>
                <a:cs typeface="Arial" panose="020B0604020202020204" pitchFamily="34" charset="0"/>
              </a:rPr>
              <a:t>Solving </a:t>
            </a:r>
            <a:r>
              <a:rPr lang="en-US" sz="2400" dirty="0" err="1">
                <a:solidFill>
                  <a:srgbClr val="166182"/>
                </a:solidFill>
                <a:cs typeface="Arial" panose="020B0604020202020204" pitchFamily="34" charset="0"/>
              </a:rPr>
              <a:t>multipactor</a:t>
            </a:r>
            <a:r>
              <a:rPr lang="en-US" sz="2400" dirty="0">
                <a:solidFill>
                  <a:srgbClr val="166182"/>
                </a:solidFill>
                <a:cs typeface="Arial" panose="020B0604020202020204" pitchFamily="34" charset="0"/>
              </a:rPr>
              <a:t> using the approach of Split DLA and DLC coating is promising. It reduces the SEY. And it has either no impact on or slightly improved loss tangent on the coated ceramics. This may be an ultimate solution. </a:t>
            </a:r>
          </a:p>
          <a:p>
            <a:pPr marL="304792" indent="-304792">
              <a:spcBef>
                <a:spcPts val="0"/>
              </a:spcBef>
              <a:spcAft>
                <a:spcPts val="600"/>
              </a:spcAft>
            </a:pPr>
            <a:r>
              <a:rPr lang="en-US" sz="2400" dirty="0">
                <a:solidFill>
                  <a:srgbClr val="166182"/>
                </a:solidFill>
                <a:cs typeface="Arial" panose="020B0604020202020204" pitchFamily="34" charset="0"/>
              </a:rPr>
              <a:t>RF breakdowns currently limits the final demonstration.</a:t>
            </a:r>
          </a:p>
          <a:p>
            <a:pPr marL="304792" indent="-304792">
              <a:spcBef>
                <a:spcPts val="0"/>
              </a:spcBef>
              <a:spcAft>
                <a:spcPts val="600"/>
              </a:spcAft>
            </a:pPr>
            <a:r>
              <a:rPr lang="en-US" sz="2400" dirty="0">
                <a:solidFill>
                  <a:srgbClr val="166182"/>
                </a:solidFill>
                <a:cs typeface="Arial" panose="020B0604020202020204" pitchFamily="34" charset="0"/>
              </a:rPr>
              <a:t>If success, it will be a game changer for ultracompact </a:t>
            </a:r>
            <a:r>
              <a:rPr lang="en-US" sz="2400" dirty="0" err="1">
                <a:solidFill>
                  <a:srgbClr val="166182"/>
                </a:solidFill>
                <a:cs typeface="Arial" panose="020B0604020202020204" pitchFamily="34" charset="0"/>
              </a:rPr>
              <a:t>linac</a:t>
            </a:r>
            <a:r>
              <a:rPr lang="en-US" sz="2400" dirty="0">
                <a:solidFill>
                  <a:srgbClr val="166182"/>
                </a:solidFill>
                <a:cs typeface="Arial" panose="020B0604020202020204" pitchFamily="34" charset="0"/>
              </a:rPr>
              <a:t> for industrial applications.</a:t>
            </a:r>
          </a:p>
        </p:txBody>
      </p:sp>
      <p:sp>
        <p:nvSpPr>
          <p:cNvPr id="5" name="Rectangle 4">
            <a:extLst>
              <a:ext uri="{FF2B5EF4-FFF2-40B4-BE49-F238E27FC236}">
                <a16:creationId xmlns:a16="http://schemas.microsoft.com/office/drawing/2014/main" id="{98E55D19-130C-4317-A2E5-745C06C3444B}"/>
              </a:ext>
            </a:extLst>
          </p:cNvPr>
          <p:cNvSpPr/>
          <p:nvPr/>
        </p:nvSpPr>
        <p:spPr>
          <a:xfrm>
            <a:off x="1226861" y="582152"/>
            <a:ext cx="3929281" cy="369332"/>
          </a:xfrm>
          <a:prstGeom prst="rect">
            <a:avLst/>
          </a:prstGeom>
        </p:spPr>
        <p:txBody>
          <a:bodyPr wrap="none">
            <a:spAutoFit/>
          </a:bodyPr>
          <a:lstStyle/>
          <a:p>
            <a:pPr algn="ctr"/>
            <a:r>
              <a:rPr lang="en-US" dirty="0">
                <a:latin typeface="Times New Roman" pitchFamily="18" charset="0"/>
                <a:cs typeface="Times New Roman" pitchFamily="18" charset="0"/>
              </a:rPr>
              <a:t>Chunguang Jing, Euclid </a:t>
            </a:r>
            <a:r>
              <a:rPr lang="en-US" dirty="0" err="1">
                <a:latin typeface="Times New Roman" pitchFamily="18" charset="0"/>
                <a:cs typeface="Times New Roman" pitchFamily="18" charset="0"/>
              </a:rPr>
              <a:t>Beamlabs</a:t>
            </a:r>
            <a:r>
              <a:rPr lang="en-US" dirty="0">
                <a:latin typeface="Times New Roman" pitchFamily="18" charset="0"/>
                <a:cs typeface="Times New Roman" pitchFamily="18" charset="0"/>
              </a:rPr>
              <a:t>, LLC</a:t>
            </a:r>
          </a:p>
        </p:txBody>
      </p:sp>
      <p:pic>
        <p:nvPicPr>
          <p:cNvPr id="7" name="Picture 6">
            <a:extLst>
              <a:ext uri="{FF2B5EF4-FFF2-40B4-BE49-F238E27FC236}">
                <a16:creationId xmlns:a16="http://schemas.microsoft.com/office/drawing/2014/main" id="{566193B6-1F10-4B30-BF20-23DFCAD39457}"/>
              </a:ext>
            </a:extLst>
          </p:cNvPr>
          <p:cNvPicPr>
            <a:picLocks noChangeAspect="1"/>
          </p:cNvPicPr>
          <p:nvPr/>
        </p:nvPicPr>
        <p:blipFill>
          <a:blip r:embed="rId2"/>
          <a:stretch>
            <a:fillRect/>
          </a:stretch>
        </p:blipFill>
        <p:spPr>
          <a:xfrm>
            <a:off x="7822229" y="798660"/>
            <a:ext cx="4189193" cy="2910966"/>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E7729024-424F-4731-ACBA-82D0154858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8420549" y="2590755"/>
            <a:ext cx="2219431" cy="5129351"/>
          </a:xfrm>
          <a:prstGeom prst="rect">
            <a:avLst/>
          </a:prstGeom>
        </p:spPr>
      </p:pic>
      <p:pic>
        <p:nvPicPr>
          <p:cNvPr id="12" name="Picture 11">
            <a:extLst>
              <a:ext uri="{FF2B5EF4-FFF2-40B4-BE49-F238E27FC236}">
                <a16:creationId xmlns:a16="http://schemas.microsoft.com/office/drawing/2014/main" id="{F9B952AE-D52F-44B6-AEA7-841468B63B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75" t="35300" r="4326" b="38410"/>
          <a:stretch/>
        </p:blipFill>
        <p:spPr>
          <a:xfrm>
            <a:off x="186678" y="5513423"/>
            <a:ext cx="5420299" cy="1183547"/>
          </a:xfrm>
          <a:prstGeom prst="rect">
            <a:avLst/>
          </a:prstGeom>
        </p:spPr>
      </p:pic>
      <p:pic>
        <p:nvPicPr>
          <p:cNvPr id="13" name="image7.jpg" descr="A picture containing wheel, gear&#10;&#10;Description automatically generated">
            <a:extLst>
              <a:ext uri="{FF2B5EF4-FFF2-40B4-BE49-F238E27FC236}">
                <a16:creationId xmlns:a16="http://schemas.microsoft.com/office/drawing/2014/main" id="{3A6B759D-3950-4CB2-84C9-712BBC063660}"/>
              </a:ext>
            </a:extLst>
          </p:cNvPr>
          <p:cNvPicPr/>
          <p:nvPr/>
        </p:nvPicPr>
        <p:blipFill>
          <a:blip r:embed="rId5"/>
          <a:srcRect l="16821" r="16512"/>
          <a:stretch>
            <a:fillRect/>
          </a:stretch>
        </p:blipFill>
        <p:spPr>
          <a:xfrm>
            <a:off x="4820629" y="3534392"/>
            <a:ext cx="1894840" cy="2131907"/>
          </a:xfrm>
          <a:prstGeom prst="rect">
            <a:avLst/>
          </a:prstGeom>
          <a:ln/>
        </p:spPr>
      </p:pic>
      <p:grpSp>
        <p:nvGrpSpPr>
          <p:cNvPr id="8" name="Group 7">
            <a:extLst>
              <a:ext uri="{FF2B5EF4-FFF2-40B4-BE49-F238E27FC236}">
                <a16:creationId xmlns:a16="http://schemas.microsoft.com/office/drawing/2014/main" id="{9D820637-8A03-C221-9DF6-C2AB48C02572}"/>
              </a:ext>
            </a:extLst>
          </p:cNvPr>
          <p:cNvGrpSpPr/>
          <p:nvPr/>
        </p:nvGrpSpPr>
        <p:grpSpPr>
          <a:xfrm>
            <a:off x="409600" y="3999145"/>
            <a:ext cx="4099750" cy="1156286"/>
            <a:chOff x="572885" y="3731398"/>
            <a:chExt cx="4099750" cy="1156286"/>
          </a:xfrm>
        </p:grpSpPr>
        <p:pic>
          <p:nvPicPr>
            <p:cNvPr id="14" name="image12.jpg" descr="A picture containing text, indoor, computer, desk&#10;&#10;Description automatically generated">
              <a:extLst>
                <a:ext uri="{FF2B5EF4-FFF2-40B4-BE49-F238E27FC236}">
                  <a16:creationId xmlns:a16="http://schemas.microsoft.com/office/drawing/2014/main" id="{9A8C899B-8A5B-41FB-98F9-53337241879E}"/>
                </a:ext>
              </a:extLst>
            </p:cNvPr>
            <p:cNvPicPr/>
            <p:nvPr/>
          </p:nvPicPr>
          <p:blipFill>
            <a:blip r:embed="rId6"/>
            <a:srcRect l="33465" t="6296" r="37941" b="65336"/>
            <a:stretch>
              <a:fillRect/>
            </a:stretch>
          </p:blipFill>
          <p:spPr>
            <a:xfrm>
              <a:off x="2896828" y="3731398"/>
              <a:ext cx="1775807" cy="1153261"/>
            </a:xfrm>
            <a:prstGeom prst="rect">
              <a:avLst/>
            </a:prstGeom>
            <a:ln/>
          </p:spPr>
        </p:pic>
        <p:pic>
          <p:nvPicPr>
            <p:cNvPr id="15" name="image11.png">
              <a:extLst>
                <a:ext uri="{FF2B5EF4-FFF2-40B4-BE49-F238E27FC236}">
                  <a16:creationId xmlns:a16="http://schemas.microsoft.com/office/drawing/2014/main" id="{9FF0CACB-1BC0-40B0-A36A-7A45EEBA8B8B}"/>
                </a:ext>
              </a:extLst>
            </p:cNvPr>
            <p:cNvPicPr/>
            <p:nvPr/>
          </p:nvPicPr>
          <p:blipFill>
            <a:blip r:embed="rId7"/>
            <a:srcRect l="17366" t="14347" r="14370" b="17733"/>
            <a:stretch>
              <a:fillRect/>
            </a:stretch>
          </p:blipFill>
          <p:spPr>
            <a:xfrm>
              <a:off x="572885" y="3734423"/>
              <a:ext cx="1775807" cy="1153261"/>
            </a:xfrm>
            <a:prstGeom prst="rect">
              <a:avLst/>
            </a:prstGeom>
            <a:ln/>
          </p:spPr>
        </p:pic>
        <p:sp>
          <p:nvSpPr>
            <p:cNvPr id="3" name="Arrow: Right 2">
              <a:extLst>
                <a:ext uri="{FF2B5EF4-FFF2-40B4-BE49-F238E27FC236}">
                  <a16:creationId xmlns:a16="http://schemas.microsoft.com/office/drawing/2014/main" id="{95800C1D-2C1B-4E7B-AB01-27DABA5C302F}"/>
                </a:ext>
              </a:extLst>
            </p:cNvPr>
            <p:cNvSpPr/>
            <p:nvPr/>
          </p:nvSpPr>
          <p:spPr>
            <a:xfrm>
              <a:off x="2434469" y="4205233"/>
              <a:ext cx="376581" cy="2547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346827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1C9511-0DD1-3985-5C40-DF95F609C07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3553" y="2135816"/>
            <a:ext cx="3963933" cy="2279799"/>
          </a:xfrm>
          <a:prstGeom prst="rect">
            <a:avLst/>
          </a:prstGeom>
          <a:noFill/>
          <a:ln>
            <a:solidFill>
              <a:schemeClr val="accent1"/>
            </a:solidFill>
          </a:ln>
        </p:spPr>
      </p:pic>
      <p:pic>
        <p:nvPicPr>
          <p:cNvPr id="10" name="Picture 9">
            <a:extLst>
              <a:ext uri="{FF2B5EF4-FFF2-40B4-BE49-F238E27FC236}">
                <a16:creationId xmlns:a16="http://schemas.microsoft.com/office/drawing/2014/main" id="{BF7E9B07-7682-1727-1557-F6A3BC8865F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8751" y="591085"/>
            <a:ext cx="2474383" cy="1600439"/>
          </a:xfrm>
          <a:prstGeom prst="rect">
            <a:avLst/>
          </a:prstGeom>
          <a:noFill/>
          <a:ln>
            <a:solidFill>
              <a:schemeClr val="accent1"/>
            </a:solidFill>
          </a:ln>
        </p:spPr>
      </p:pic>
      <p:sp>
        <p:nvSpPr>
          <p:cNvPr id="2" name="TextBox 1">
            <a:extLst>
              <a:ext uri="{FF2B5EF4-FFF2-40B4-BE49-F238E27FC236}">
                <a16:creationId xmlns:a16="http://schemas.microsoft.com/office/drawing/2014/main" id="{2EFCAACC-DF20-4E63-8040-C0E02E5F6CDD}"/>
              </a:ext>
            </a:extLst>
          </p:cNvPr>
          <p:cNvSpPr txBox="1"/>
          <p:nvPr/>
        </p:nvSpPr>
        <p:spPr>
          <a:xfrm>
            <a:off x="-1808" y="3571"/>
            <a:ext cx="12192000" cy="1077218"/>
          </a:xfrm>
          <a:prstGeom prst="rect">
            <a:avLst/>
          </a:prstGeom>
          <a:noFill/>
        </p:spPr>
        <p:txBody>
          <a:bodyPr wrap="square" rtlCol="0">
            <a:spAutoFit/>
          </a:bodyPr>
          <a:lstStyle/>
          <a:p>
            <a:pPr algn="ctr"/>
            <a:r>
              <a:rPr lang="en-US" sz="3200" b="1" dirty="0">
                <a:solidFill>
                  <a:srgbClr val="0070C0"/>
                </a:solidFill>
                <a:latin typeface="+mj-lt"/>
                <a:ea typeface="Calibri" panose="020F0502020204030204" pitchFamily="34" charset="0"/>
                <a:cs typeface="Times New Roman" panose="02020603050405020304" pitchFamily="18" charset="0"/>
              </a:rPr>
              <a:t>Short Pulse High Gradient Accelerating Structures</a:t>
            </a:r>
            <a:endParaRPr lang="en-US" sz="3200" b="1" dirty="0">
              <a:solidFill>
                <a:srgbClr val="0070C0"/>
              </a:solidFill>
              <a:latin typeface="+mj-lt"/>
            </a:endParaRPr>
          </a:p>
          <a:p>
            <a:pPr algn="ctr"/>
            <a:endParaRPr lang="en-US" sz="3200" b="1" dirty="0">
              <a:solidFill>
                <a:srgbClr val="0070C0"/>
              </a:solidFill>
              <a:latin typeface="+mj-lt"/>
            </a:endParaRPr>
          </a:p>
        </p:txBody>
      </p:sp>
      <p:sp>
        <p:nvSpPr>
          <p:cNvPr id="5" name="TextBox 4">
            <a:extLst>
              <a:ext uri="{FF2B5EF4-FFF2-40B4-BE49-F238E27FC236}">
                <a16:creationId xmlns:a16="http://schemas.microsoft.com/office/drawing/2014/main" id="{8CF77A78-A666-BB9E-8BD5-1EB2BBAE5BC9}"/>
              </a:ext>
            </a:extLst>
          </p:cNvPr>
          <p:cNvSpPr txBox="1"/>
          <p:nvPr/>
        </p:nvSpPr>
        <p:spPr>
          <a:xfrm>
            <a:off x="244932" y="4772493"/>
            <a:ext cx="7497288" cy="707886"/>
          </a:xfrm>
          <a:prstGeom prst="rect">
            <a:avLst/>
          </a:prstGeom>
          <a:noFill/>
        </p:spPr>
        <p:txBody>
          <a:bodyPr wrap="square">
            <a:spAutoFit/>
          </a:bodyPr>
          <a:lstStyle/>
          <a:p>
            <a:pPr marL="342900" indent="-342900">
              <a:buFont typeface="Wingdings" pitchFamily="2" charset="2"/>
              <a:buChar char="§"/>
            </a:pPr>
            <a:r>
              <a:rPr lang="en-US" sz="2000" dirty="0">
                <a:ea typeface="Calibri" panose="020F0502020204030204" pitchFamily="34" charset="0"/>
                <a:cs typeface="Arial" panose="020B0604020202020204" pitchFamily="34" charset="0"/>
              </a:rPr>
              <a:t>The synergistic effect of short pulse technology and cryogenic technology would allow reaching world record gradients.</a:t>
            </a:r>
          </a:p>
        </p:txBody>
      </p:sp>
      <p:sp>
        <p:nvSpPr>
          <p:cNvPr id="7" name="TextBox 6">
            <a:extLst>
              <a:ext uri="{FF2B5EF4-FFF2-40B4-BE49-F238E27FC236}">
                <a16:creationId xmlns:a16="http://schemas.microsoft.com/office/drawing/2014/main" id="{52F9FD20-AC37-E04D-B45E-65FEDBAF1A55}"/>
              </a:ext>
            </a:extLst>
          </p:cNvPr>
          <p:cNvSpPr txBox="1"/>
          <p:nvPr/>
        </p:nvSpPr>
        <p:spPr>
          <a:xfrm>
            <a:off x="244932" y="3498376"/>
            <a:ext cx="7497288" cy="1015663"/>
          </a:xfrm>
          <a:prstGeom prst="rect">
            <a:avLst/>
          </a:prstGeom>
          <a:noFill/>
        </p:spPr>
        <p:txBody>
          <a:bodyPr wrap="square">
            <a:spAutoFit/>
          </a:bodyPr>
          <a:lstStyle/>
          <a:p>
            <a:pPr marL="342900" indent="-342900">
              <a:buFont typeface="Wingdings" pitchFamily="2" charset="2"/>
              <a:buChar char="§"/>
            </a:pPr>
            <a:r>
              <a:rPr lang="en-US" sz="2000" dirty="0"/>
              <a:t>High repetition rate (MHz or sub-GHz), short pulse RF sources are necessary. For sources based on Q-switching effect we propose RF switches based on electron induced conductivity in diamond. </a:t>
            </a:r>
          </a:p>
        </p:txBody>
      </p:sp>
      <p:sp>
        <p:nvSpPr>
          <p:cNvPr id="9" name="TextBox 8">
            <a:extLst>
              <a:ext uri="{FF2B5EF4-FFF2-40B4-BE49-F238E27FC236}">
                <a16:creationId xmlns:a16="http://schemas.microsoft.com/office/drawing/2014/main" id="{B8B981DC-D137-9445-F960-56C06D40F5CA}"/>
              </a:ext>
            </a:extLst>
          </p:cNvPr>
          <p:cNvSpPr txBox="1"/>
          <p:nvPr/>
        </p:nvSpPr>
        <p:spPr>
          <a:xfrm>
            <a:off x="244932" y="954147"/>
            <a:ext cx="7497288" cy="1015663"/>
          </a:xfrm>
          <a:prstGeom prst="rect">
            <a:avLst/>
          </a:prstGeom>
          <a:noFill/>
        </p:spPr>
        <p:txBody>
          <a:bodyPr wrap="square">
            <a:spAutoFit/>
          </a:bodyPr>
          <a:lstStyle/>
          <a:p>
            <a:pPr marL="342900" indent="-342900">
              <a:buFont typeface="Wingdings" pitchFamily="2" charset="2"/>
              <a:buChar char="§"/>
            </a:pPr>
            <a:r>
              <a:rPr lang="en-US" sz="2000" dirty="0"/>
              <a:t>Short-pulse structures show prospects to achieve ~GV/m gradients. Such structures can have high RF-to-beam efficiencies that are comparable with efficiencies of classical long pulse structures.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C624F12-E7D8-90D9-2FFC-2F70455797D7}"/>
                  </a:ext>
                </a:extLst>
              </p:cNvPr>
              <p:cNvSpPr txBox="1"/>
              <p:nvPr/>
            </p:nvSpPr>
            <p:spPr>
              <a:xfrm>
                <a:off x="244932" y="2191305"/>
                <a:ext cx="7497288" cy="1219565"/>
              </a:xfrm>
              <a:prstGeom prst="rect">
                <a:avLst/>
              </a:prstGeom>
              <a:noFill/>
            </p:spPr>
            <p:txBody>
              <a:bodyPr wrap="square">
                <a:spAutoFit/>
              </a:bodyPr>
              <a:lstStyle/>
              <a:p>
                <a:pPr marL="342900" indent="-342900">
                  <a:buFont typeface="Wingdings" pitchFamily="2" charset="2"/>
                  <a:buChar char="§"/>
                </a:pPr>
                <a:r>
                  <a:rPr lang="en-US" sz="2000" dirty="0"/>
                  <a:t>Estimations show that the lifetime of short pulse structures in presence of occasional breakdown events is scaled as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𝑁</m:t>
                        </m:r>
                      </m:e>
                      <m:sub>
                        <m:r>
                          <a:rPr lang="en-US" sz="2000" i="1">
                            <a:latin typeface="Cambria Math" panose="02040503050406030204" pitchFamily="18" charset="0"/>
                          </a:rPr>
                          <m:t>𝐿𝑇</m:t>
                        </m:r>
                      </m:sub>
                    </m:sSub>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m:t>
                        </m:r>
                      </m:num>
                      <m:den>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𝜏</m:t>
                            </m:r>
                          </m:e>
                          <m:sup>
                            <m:f>
                              <m:fPr>
                                <m:type m:val="skw"/>
                                <m:ctrlPr>
                                  <a:rPr lang="en-US" sz="2000" i="1">
                                    <a:latin typeface="Cambria Math" panose="02040503050406030204" pitchFamily="18" charset="0"/>
                                    <a:ea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11</m:t>
                                </m:r>
                              </m:num>
                              <m:den>
                                <m:r>
                                  <a:rPr lang="en-US" sz="2000" i="1">
                                    <a:latin typeface="Cambria Math" panose="02040503050406030204" pitchFamily="18" charset="0"/>
                                    <a:ea typeface="Cambria Math" panose="02040503050406030204" pitchFamily="18" charset="0"/>
                                  </a:rPr>
                                  <m:t>15</m:t>
                                </m:r>
                              </m:den>
                            </m:f>
                          </m:sup>
                        </m:sSup>
                      </m:den>
                    </m:f>
                  </m:oMath>
                </a14:m>
                <a:endParaRPr lang="en-US" sz="2000" dirty="0"/>
              </a:p>
            </p:txBody>
          </p:sp>
        </mc:Choice>
        <mc:Fallback xmlns="">
          <p:sp>
            <p:nvSpPr>
              <p:cNvPr id="11" name="TextBox 10">
                <a:extLst>
                  <a:ext uri="{FF2B5EF4-FFF2-40B4-BE49-F238E27FC236}">
                    <a16:creationId xmlns:a16="http://schemas.microsoft.com/office/drawing/2014/main" id="{2C624F12-E7D8-90D9-2FFC-2F70455797D7}"/>
                  </a:ext>
                </a:extLst>
              </p:cNvPr>
              <p:cNvSpPr txBox="1">
                <a:spLocks noRot="1" noChangeAspect="1" noMove="1" noResize="1" noEditPoints="1" noAdjustHandles="1" noChangeArrowheads="1" noChangeShapeType="1" noTextEdit="1"/>
              </p:cNvSpPr>
              <p:nvPr/>
            </p:nvSpPr>
            <p:spPr>
              <a:xfrm>
                <a:off x="244932" y="2191305"/>
                <a:ext cx="7497288" cy="1219565"/>
              </a:xfrm>
              <a:prstGeom prst="rect">
                <a:avLst/>
              </a:prstGeom>
              <a:blipFill>
                <a:blip r:embed="rId4"/>
                <a:stretch>
                  <a:fillRect l="-677" t="-3093" b="-42268"/>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4C32452A-7A9B-98CE-0C14-B6CFCADCA92F}"/>
              </a:ext>
            </a:extLst>
          </p:cNvPr>
          <p:cNvPicPr>
            <a:picLocks noChangeAspect="1"/>
          </p:cNvPicPr>
          <p:nvPr/>
        </p:nvPicPr>
        <p:blipFill>
          <a:blip r:embed="rId5"/>
          <a:stretch>
            <a:fillRect/>
          </a:stretch>
        </p:blipFill>
        <p:spPr>
          <a:xfrm>
            <a:off x="8154885" y="4381676"/>
            <a:ext cx="2640293" cy="2197405"/>
          </a:xfrm>
          <a:prstGeom prst="rect">
            <a:avLst/>
          </a:prstGeom>
          <a:ln>
            <a:solidFill>
              <a:schemeClr val="accent1"/>
            </a:solidFill>
          </a:ln>
        </p:spPr>
      </p:pic>
      <p:sp>
        <p:nvSpPr>
          <p:cNvPr id="6" name="TextBox 5">
            <a:extLst>
              <a:ext uri="{FF2B5EF4-FFF2-40B4-BE49-F238E27FC236}">
                <a16:creationId xmlns:a16="http://schemas.microsoft.com/office/drawing/2014/main" id="{A5BDC9D7-EE14-C0A3-61C5-1F30CD2F339C}"/>
              </a:ext>
            </a:extLst>
          </p:cNvPr>
          <p:cNvSpPr txBox="1"/>
          <p:nvPr/>
        </p:nvSpPr>
        <p:spPr>
          <a:xfrm>
            <a:off x="2419857" y="570544"/>
            <a:ext cx="2739468" cy="369332"/>
          </a:xfrm>
          <a:prstGeom prst="rect">
            <a:avLst/>
          </a:prstGeom>
          <a:noFill/>
        </p:spPr>
        <p:txBody>
          <a:bodyPr wrap="none" rtlCol="0">
            <a:spAutoFit/>
          </a:bodyPr>
          <a:lstStyle/>
          <a:p>
            <a:r>
              <a:rPr lang="en-US" dirty="0"/>
              <a:t>S. </a:t>
            </a:r>
            <a:r>
              <a:rPr lang="en-US" dirty="0" err="1"/>
              <a:t>Kuzikov</a:t>
            </a:r>
            <a:r>
              <a:rPr lang="en-US" dirty="0"/>
              <a:t> – Euclid </a:t>
            </a:r>
            <a:r>
              <a:rPr lang="en-US" dirty="0" err="1"/>
              <a:t>Techlabs</a:t>
            </a:r>
            <a:endParaRPr lang="en-US" dirty="0"/>
          </a:p>
        </p:txBody>
      </p:sp>
    </p:spTree>
    <p:extLst>
      <p:ext uri="{BB962C8B-B14F-4D97-AF65-F5344CB8AC3E}">
        <p14:creationId xmlns:p14="http://schemas.microsoft.com/office/powerpoint/2010/main" val="1245132872"/>
      </p:ext>
    </p:extLst>
  </p:cSld>
  <p:clrMapOvr>
    <a:masterClrMapping/>
  </p:clrMapOvr>
  <mc:AlternateContent xmlns:mc="http://schemas.openxmlformats.org/markup-compatibility/2006" xmlns:p14="http://schemas.microsoft.com/office/powerpoint/2010/main">
    <mc:Choice Requires="p14">
      <p:transition spd="slow" p14:dur="2000" advTm="30088"/>
    </mc:Choice>
    <mc:Fallback xmlns="">
      <p:transition spd="slow" advTm="30088"/>
    </mc:Fallback>
  </mc:AlternateContent>
  <p:extLst>
    <p:ext uri="{3A86A75C-4F4B-4683-9AE1-C65F6400EC91}">
      <p14:laserTraceLst xmlns:p14="http://schemas.microsoft.com/office/powerpoint/2010/main">
        <p14:tracePtLst>
          <p14:tracePt t="27221" x="9074150" y="2471738"/>
          <p14:tracePt t="27228" x="9037638" y="2459038"/>
          <p14:tracePt t="27239" x="9018588" y="2459038"/>
          <p14:tracePt t="27244" x="9001125" y="2459038"/>
          <p14:tracePt t="27252" x="8991600" y="2454275"/>
          <p14:tracePt t="27260" x="8977313" y="2454275"/>
          <p14:tracePt t="27270" x="8967788" y="2454275"/>
          <p14:tracePt t="27281" x="8936038" y="2444750"/>
          <p14:tracePt t="27293" x="8916988" y="2444750"/>
          <p14:tracePt t="27309" x="8885238" y="2444750"/>
          <p14:tracePt t="27322" x="8866188" y="2444750"/>
          <p14:tracePt t="27329" x="8839200" y="2444750"/>
          <p14:tracePt t="27342" x="8778875" y="2444750"/>
          <p14:tracePt t="27350" x="8750300" y="2444750"/>
          <p14:tracePt t="27359" x="8713788" y="2454275"/>
          <p14:tracePt t="27367" x="8662988" y="2462213"/>
          <p14:tracePt t="27376" x="8624888" y="2476500"/>
          <p14:tracePt t="27382" x="8583613" y="2490788"/>
          <p14:tracePt t="27388" x="8551863" y="2500313"/>
          <p14:tracePt t="27399" x="8523288" y="2509838"/>
          <p14:tracePt t="27407" x="8482013" y="2536825"/>
          <p14:tracePt t="27416" x="8453438" y="2536825"/>
          <p14:tracePt t="27426" x="8361363" y="2570163"/>
          <p14:tracePt t="27442" x="8320088" y="2597150"/>
          <p14:tracePt t="27446" x="8278813" y="2611438"/>
          <p14:tracePt t="27452" x="8231188" y="2628900"/>
          <p14:tracePt t="27463" x="8172450" y="2647950"/>
          <p14:tracePt t="27477" x="8129588" y="2667000"/>
          <p14:tracePt t="27481" x="8064500" y="2693988"/>
          <p14:tracePt t="27497" x="7953375" y="2740025"/>
          <p14:tracePt t="27503" x="7897813" y="2768600"/>
          <p14:tracePt t="27516" x="7847013" y="2792413"/>
          <p14:tracePt t="27523" x="7778750" y="2819400"/>
          <p14:tracePt t="27524" x="7740650" y="2833688"/>
          <p14:tracePt t="27543" x="7675563" y="2860675"/>
          <p14:tracePt t="27553" x="7653338" y="2870200"/>
          <p14:tracePt t="27565" x="7620000" y="2884488"/>
          <p14:tracePt t="27569" x="7593013" y="2884488"/>
          <p14:tracePt t="27576" x="7556500" y="2889250"/>
          <p14:tracePt t="27593" x="7450138" y="2911475"/>
          <p14:tracePt t="27601" x="7394575" y="2911475"/>
          <p14:tracePt t="27613" x="7346950" y="2911475"/>
          <p14:tracePt t="27618" x="7273925" y="2911475"/>
          <p14:tracePt t="27630" x="7218363" y="2911475"/>
          <p14:tracePt t="27638" x="7143750" y="2911475"/>
          <p14:tracePt t="27640" x="7088188" y="2911475"/>
          <p14:tracePt t="27654" x="7042150" y="2911475"/>
          <p14:tracePt t="27659" x="7005638" y="2911475"/>
          <p14:tracePt t="27660" x="6962775" y="2898775"/>
          <p14:tracePt t="27678" x="6916738" y="2889250"/>
          <p14:tracePt t="27684" x="6884988" y="2874963"/>
          <p14:tracePt t="27696" x="6851650" y="2865438"/>
          <p14:tracePt t="27698" x="6838950" y="2860675"/>
          <p14:tracePt t="27710" x="6805613" y="2847975"/>
          <p14:tracePt t="27717" x="6788150" y="2843213"/>
          <p14:tracePt t="27727" x="6745288" y="2838450"/>
          <p14:tracePt t="27733" x="6689725" y="2838450"/>
          <p14:tracePt t="27743" x="6643688" y="2838450"/>
          <p14:tracePt t="27751" x="6616700" y="2838450"/>
          <p14:tracePt t="27752" x="6588125" y="2838450"/>
          <p14:tracePt t="27766" x="6565900" y="2838450"/>
          <p14:tracePt t="27772" x="6532563" y="2838450"/>
          <p14:tracePt t="27781" x="6486525" y="2838450"/>
          <p14:tracePt t="27792" x="6450013" y="2838450"/>
          <p14:tracePt t="27802" x="6399213" y="2838450"/>
          <p14:tracePt t="27811" x="6315075" y="2838450"/>
          <p14:tracePt t="27827" x="6259513" y="2838450"/>
          <p14:tracePt t="27842" x="6235700" y="2838450"/>
          <p14:tracePt t="27847" x="6208713" y="2838450"/>
          <p14:tracePt t="27850" x="6180138" y="2838450"/>
          <p14:tracePt t="27862" x="6143625" y="2838450"/>
          <p14:tracePt t="27868" x="6124575" y="2838450"/>
          <p14:tracePt t="27879" x="6102350" y="2838450"/>
          <p14:tracePt t="27885" x="6083300" y="2838450"/>
          <p14:tracePt t="27897" x="6061075" y="2838450"/>
          <p14:tracePt t="27902" x="6037263" y="2843213"/>
          <p14:tracePt t="27908" x="6018213" y="2843213"/>
          <p14:tracePt t="27921" x="6005513" y="2843213"/>
          <p14:tracePt t="27927" x="5981700" y="2843213"/>
          <p14:tracePt t="27929" x="5972175" y="2843213"/>
          <p14:tracePt t="27944" x="5962650" y="2843213"/>
          <p14:tracePt t="27955" x="5945188" y="2843213"/>
          <p14:tracePt t="27964" x="5930900" y="2843213"/>
          <p14:tracePt t="27967" x="5911850" y="2843213"/>
          <p14:tracePt t="27979" x="5884863" y="2843213"/>
          <p14:tracePt t="27995" x="5870575" y="2843213"/>
          <p14:tracePt t="28001" x="5856288" y="2843213"/>
          <p14:tracePt t="28002" x="5843588" y="2838450"/>
          <p14:tracePt t="28022" x="5838825" y="2838450"/>
          <p14:tracePt t="28022" x="5834063" y="2838450"/>
          <p14:tracePt t="28024" x="5819775" y="2833688"/>
          <p14:tracePt t="28043" x="5800725" y="2828925"/>
          <p14:tracePt t="28044" x="5800725" y="2824163"/>
          <p14:tracePt t="28054" x="5791200" y="2819400"/>
          <p14:tracePt t="28077" x="5773738" y="2814638"/>
          <p14:tracePt t="28095" x="5764213" y="2809875"/>
          <p14:tracePt t="28113" x="5749925" y="2805113"/>
          <p14:tracePt t="28118" x="5749925" y="2800350"/>
          <p14:tracePt t="28140" x="5745163" y="2800350"/>
          <p14:tracePt t="28160" x="5735638" y="2800350"/>
          <p14:tracePt t="28181" x="5732463" y="2800350"/>
          <p14:tracePt t="28222" x="5722938" y="2795588"/>
          <p14:tracePt t="28245" x="5708650" y="2795588"/>
          <p14:tracePt t="28262" x="5694363" y="2795588"/>
          <p14:tracePt t="28271" x="5689600" y="2795588"/>
          <p14:tracePt t="28286" x="5684838" y="2795588"/>
          <p14:tracePt t="28302" x="5676900" y="2795588"/>
          <p14:tracePt t="28311" x="5667375" y="2795588"/>
          <p14:tracePt t="28329" x="5662613" y="2795588"/>
          <p14:tracePt t="28330" x="5653088" y="2795588"/>
          <p14:tracePt t="28337" x="5643563" y="2795588"/>
          <p14:tracePt t="28363" x="5616575" y="2773363"/>
          <p14:tracePt t="28383" x="5611813" y="2768600"/>
          <p14:tracePt t="28404" x="5602288" y="2759075"/>
          <p14:tracePt t="28406" x="5597525" y="2754313"/>
          <p14:tracePt t="28437" x="5592763" y="2749550"/>
          <p14:tracePt t="28464" x="5592763" y="2740025"/>
          <p14:tracePt t="28472" x="5597525" y="2732088"/>
          <p14:tracePt t="28486" x="5616575" y="2727325"/>
          <p14:tracePt t="28496" x="5648325" y="2722563"/>
          <p14:tracePt t="28498" x="5727700" y="2708275"/>
          <p14:tracePt t="28512" x="5995988" y="2698750"/>
          <p14:tracePt t="28533" x="6672263" y="2698750"/>
          <p14:tracePt t="28534" x="7083425" y="2698750"/>
          <p14:tracePt t="28551" x="7496175" y="2698750"/>
          <p14:tracePt t="28553" x="7912100" y="2698750"/>
          <p14:tracePt t="28569" x="8324850" y="2698750"/>
          <p14:tracePt t="28572" x="8755063" y="2698750"/>
          <p14:tracePt t="28876" x="8786813" y="2490788"/>
          <p14:tracePt t="28884" x="8513763" y="2454275"/>
          <p14:tracePt t="28894" x="8204200" y="2398713"/>
          <p14:tracePt t="28904" x="7916863" y="2374900"/>
          <p14:tracePt t="28913" x="7731125" y="2343150"/>
          <p14:tracePt t="28922" x="7612063" y="2333625"/>
          <p14:tracePt t="28946" x="7346950" y="2263775"/>
          <p14:tracePt t="28960" x="7208838" y="2227263"/>
          <p14:tracePt t="28973" x="7177088" y="2222500"/>
          <p14:tracePt t="28981" x="7092950" y="2212975"/>
          <p14:tracePt t="28988" x="7051675" y="2198688"/>
          <p14:tracePt t="29010" x="6935788" y="2171700"/>
          <p14:tracePt t="29014" x="6861175" y="2157413"/>
          <p14:tracePt t="29031" x="6713538" y="2143125"/>
          <p14:tracePt t="29040" x="6621463" y="2133600"/>
          <p14:tracePt t="29051" x="6527800" y="2111375"/>
          <p14:tracePt t="29052" x="6411913" y="2101850"/>
          <p14:tracePt t="29069" x="6273800" y="2092325"/>
          <p14:tracePt t="29072" x="6073775" y="2060575"/>
          <p14:tracePt t="29081" x="5778500" y="2009775"/>
          <p14:tracePt t="29091" x="5491163" y="1981200"/>
          <p14:tracePt t="29104" x="5249863" y="1935163"/>
          <p14:tracePt t="29111" x="4843463" y="1787525"/>
          <p14:tracePt t="29129" x="4583113" y="1643063"/>
          <p14:tracePt t="29131" x="4343400" y="1490663"/>
          <p14:tracePt t="29140" x="4078288" y="1304925"/>
          <p14:tracePt t="29150" x="3810000" y="1092200"/>
          <p14:tracePt t="29161" x="3217863" y="620713"/>
          <p14:tracePt t="29169" x="2990850" y="471488"/>
          <p14:tracePt t="29184" x="2587625" y="180975"/>
          <p14:tracePt t="29197" x="2408238" y="87313"/>
          <p14:tracePt t="29332" x="1485900" y="14288"/>
          <p14:tracePt t="29339" x="1403350" y="26988"/>
          <p14:tracePt t="29348" x="1323975" y="41275"/>
          <p14:tracePt t="29360" x="1249363" y="50800"/>
          <p14:tracePt t="29369" x="1185863" y="50800"/>
          <p14:tracePt t="29371" x="1111250" y="60325"/>
          <p14:tracePt t="29384" x="1046163" y="60325"/>
          <p14:tracePt t="29389" x="963613" y="60325"/>
          <p14:tracePt t="29396" x="898525" y="60325"/>
          <p14:tracePt t="29408" x="823913" y="60325"/>
          <p14:tracePt t="29418" x="749300" y="46038"/>
          <p14:tracePt t="29427" x="676275" y="31750"/>
          <p14:tracePt t="29428" x="606425" y="9525"/>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2630</TotalTime>
  <Words>2297</Words>
  <Application>Microsoft Macintosh PowerPoint</Application>
  <PresentationFormat>Widescreen</PresentationFormat>
  <Paragraphs>298</Paragraphs>
  <Slides>28</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Acumin Pro</vt:lpstr>
      <vt:lpstr>Arial</vt:lpstr>
      <vt:lpstr>AvantGarde Regular</vt:lpstr>
      <vt:lpstr>Calibri</vt:lpstr>
      <vt:lpstr>Calibri Light</vt:lpstr>
      <vt:lpstr>Cambria Math</vt:lpstr>
      <vt:lpstr>Century Gothic</vt:lpstr>
      <vt:lpstr>Courier New</vt:lpstr>
      <vt:lpstr>Roboto</vt:lpstr>
      <vt:lpstr>Symbol</vt:lpstr>
      <vt:lpstr>Times</vt:lpstr>
      <vt:lpstr>Times New Roman</vt:lpstr>
      <vt:lpstr>Wingdings</vt:lpstr>
      <vt:lpstr>Office Theme</vt:lpstr>
      <vt:lpstr>WG3 Laser and High-Gradient Structure-Based Acceleration Summary Presentation  Conveners: Sergey Belomestnykh (FNAL), Xueying Lu (Northern Illinois University)</vt:lpstr>
      <vt:lpstr>WG3</vt:lpstr>
      <vt:lpstr>WG3 submissions and summary outline</vt:lpstr>
      <vt:lpstr>High-gradient radio frequency structures</vt:lpstr>
      <vt:lpstr>PowerPoint Presentation</vt:lpstr>
      <vt:lpstr>                 Simulation Results of Dielectric Disk Accelerating Structures</vt:lpstr>
      <vt:lpstr>PowerPoint Presentation</vt:lpstr>
      <vt:lpstr>PowerPoint Presentation</vt:lpstr>
      <vt:lpstr>PowerPoint Presentation</vt:lpstr>
      <vt:lpstr>LANL C-band Engineering Research Facility (CERF-NM)</vt:lpstr>
      <vt:lpstr>CARIE: Cathodes And Rf Interactions In Extremes</vt:lpstr>
      <vt:lpstr>High-Gradient 3-GeV Booster for Enhanced Proton Radiography at LANSCE</vt:lpstr>
      <vt:lpstr>PowerPoint Presentation</vt:lpstr>
      <vt:lpstr>PowerPoint Presentation</vt:lpstr>
      <vt:lpstr>PowerPoint Presentation</vt:lpstr>
      <vt:lpstr>Joint session with WG5 on injectors</vt:lpstr>
      <vt:lpstr>PowerPoint Presentation</vt:lpstr>
      <vt:lpstr>X-Band high-gradient Photoinjector</vt:lpstr>
      <vt:lpstr>Summary: Ultrashort Beam generation at PEGASUS.</vt:lpstr>
      <vt:lpstr>Laser / THz structures</vt:lpstr>
      <vt:lpstr>THz Generation Summary</vt:lpstr>
      <vt:lpstr>ACHIP@ARES</vt:lpstr>
      <vt:lpstr>PowerPoint Presentation</vt:lpstr>
      <vt:lpstr>Energy Modulation in a Commercial Grating Structure</vt:lpstr>
      <vt:lpstr>Plasmonic Wakes in a Semiconductor </vt:lpstr>
      <vt:lpstr>Can the carrier electrons of a doped semiconductor support a plasma-like wakefield?</vt:lpstr>
      <vt:lpstr>Carrier electrons act like a free plasma if driven above a threshold to overcome Coulomb collisions: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Long Island!</dc:title>
  <dc:creator>Palmer, Mark</dc:creator>
  <cp:lastModifiedBy>Sergey Belomestnykh</cp:lastModifiedBy>
  <cp:revision>47</cp:revision>
  <dcterms:created xsi:type="dcterms:W3CDTF">2022-11-06T22:05:03Z</dcterms:created>
  <dcterms:modified xsi:type="dcterms:W3CDTF">2022-11-11T18:02:23Z</dcterms:modified>
</cp:coreProperties>
</file>