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303" r:id="rId3"/>
    <p:sldId id="285" r:id="rId4"/>
    <p:sldId id="286" r:id="rId5"/>
    <p:sldId id="287" r:id="rId6"/>
    <p:sldId id="304" r:id="rId7"/>
    <p:sldId id="305" r:id="rId8"/>
    <p:sldId id="306" r:id="rId9"/>
    <p:sldId id="307" r:id="rId10"/>
    <p:sldId id="30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6"/>
    <p:restoredTop sz="94562"/>
  </p:normalViewPr>
  <p:slideViewPr>
    <p:cSldViewPr snapToGrid="0" snapToObjects="1">
      <p:cViewPr varScale="1">
        <p:scale>
          <a:sx n="114" d="100"/>
          <a:sy n="114" d="100"/>
        </p:scale>
        <p:origin x="2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6FC03-ACE6-0B4B-B034-D255CF10D7A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BC3B0-6BA2-B84C-B41F-88DDF692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76400"/>
            <a:ext cx="9153144" cy="1600200"/>
          </a:xfrm>
          <a:prstGeom prst="rect">
            <a:avLst/>
          </a:prstGeom>
          <a:solidFill>
            <a:srgbClr val="003A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defTabSz="914024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F14D-FC96-4694-9E0B-2737ABFB0F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A829-4A41-4848-9970-CA6070A895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2A54-13A5-4C92-A6EC-F41248732F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0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2F9BDC-C082-4C74-83C8-2EFF4B6CA0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E726D0-DC12-4102-83C1-DDE4BEA83E6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3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4C31-2D67-4FF1-88BD-9D10D7F300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53144" cy="1143000"/>
          </a:xfrm>
          <a:prstGeom prst="rect">
            <a:avLst/>
          </a:prstGeom>
          <a:solidFill>
            <a:srgbClr val="024A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defTabSz="914024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coe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30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5A64-B017-4262-867A-87656DAE50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0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C82-5033-4698-97D6-05D099ADF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53144" cy="1143000"/>
          </a:xfrm>
          <a:prstGeom prst="rect">
            <a:avLst/>
          </a:prstGeom>
          <a:solidFill>
            <a:srgbClr val="003A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defTabSz="914024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7" descr="coe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35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4BF-5B22-409A-B281-A278F21FCF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53144" cy="1143000"/>
          </a:xfrm>
          <a:prstGeom prst="rect">
            <a:avLst/>
          </a:prstGeom>
          <a:solidFill>
            <a:srgbClr val="003A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defTabSz="914024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7" descr="coe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838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48AE-BA6D-4F1F-B7BD-16800A50A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53144" cy="1143000"/>
          </a:xfrm>
          <a:prstGeom prst="rect">
            <a:avLst/>
          </a:prstGeom>
          <a:solidFill>
            <a:srgbClr val="024A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defTabSz="914024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7" descr="coe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14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8E3-CF59-4D25-9053-9B2D2B8A3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8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109A-BF9B-4F4B-88C0-2B8A7AB6D3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1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9107-3125-4691-BD4E-679F890EDC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4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4"/>
            <a:fld id="{A2642CE0-22B3-4985-B9BA-D203B966C5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4"/>
              <a:t>11/10/22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4"/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7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024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61" indent="-342761" algn="l" defTabSz="9140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9140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9140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9140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699" y="1050399"/>
            <a:ext cx="8520600" cy="205260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/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Coherent Stacking of Few Cycle Pulses from a Gain-Managed Nonlinear Amplifier for CPA-free Energy and Power Scalable Drivers of High-Intensity Laser-Matter Interactions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40941" y="3380732"/>
            <a:ext cx="8862117" cy="112169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Lauren Cooper*,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Tayari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Coleman*,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Siyun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Chen</a:t>
            </a:r>
            <a:r>
              <a:rPr lang="en-US" sz="1600" b="0" i="0" u="none" strike="noStrike" baseline="30000" dirty="0">
                <a:solidFill>
                  <a:schemeClr val="tx1"/>
                </a:solidFill>
                <a:effectLst/>
              </a:rPr>
              <a:t>^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, Mathew Whittlesey*, Alex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Rainville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*, Pavel Sidorenko</a:t>
            </a:r>
            <a:r>
              <a:rPr lang="en-US" sz="1600" b="0" i="0" u="none" strike="noStrike" baseline="30000" dirty="0">
                <a:solidFill>
                  <a:schemeClr val="tx1"/>
                </a:solidFill>
                <a:effectLst/>
              </a:rPr>
              <a:t>†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, Frank Wise</a:t>
            </a:r>
            <a:r>
              <a:rPr lang="en-US" sz="1600" b="0" i="0" u="none" strike="noStrike" baseline="30000" dirty="0">
                <a:solidFill>
                  <a:schemeClr val="tx1"/>
                </a:solidFill>
                <a:effectLst/>
              </a:rPr>
              <a:t>†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, and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Almantas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Galvanauskas</a:t>
            </a:r>
            <a:r>
              <a:rPr lang="en-US" sz="1600" dirty="0">
                <a:solidFill>
                  <a:schemeClr val="tx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*</a:t>
            </a:r>
            <a:endParaRPr lang="en-US" sz="1600" b="0" i="0" u="none" strike="noStrike" dirty="0">
              <a:solidFill>
                <a:schemeClr val="tx1"/>
              </a:solidFill>
              <a:effectLst/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* Department of Electrical Engineering, University of Michigan, Ann Arbor, MI</a:t>
            </a:r>
          </a:p>
          <a:p>
            <a:pPr algn="ctr"/>
            <a:r>
              <a:rPr lang="en-US" sz="1600" baseline="30000" dirty="0">
                <a:solidFill>
                  <a:schemeClr val="tx1"/>
                </a:solidFill>
              </a:rPr>
              <a:t>^ </a:t>
            </a:r>
            <a:r>
              <a:rPr lang="en-US" sz="1600" dirty="0">
                <a:solidFill>
                  <a:schemeClr val="tx1"/>
                </a:solidFill>
              </a:rPr>
              <a:t>Lawrence Berkeley National Laboratory, Berkeley, CA</a:t>
            </a:r>
          </a:p>
          <a:p>
            <a:pPr algn="ctr"/>
            <a:r>
              <a:rPr lang="en-US" sz="1600" b="0" i="0" u="none" strike="noStrike" baseline="30000" dirty="0">
                <a:solidFill>
                  <a:schemeClr val="tx1"/>
                </a:solidFill>
                <a:effectLst/>
              </a:rPr>
              <a:t>† 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Department of Applied and Engineering Physics, Cornell University, Ithaca</a:t>
            </a:r>
            <a:r>
              <a:rPr lang="en-US" sz="1600" dirty="0">
                <a:solidFill>
                  <a:schemeClr val="tx1"/>
                </a:solidFill>
              </a:rPr>
              <a:t>, NY</a:t>
            </a:r>
            <a:endParaRPr lang="en-US" sz="1800" baseline="30000" dirty="0">
              <a:solidFill>
                <a:schemeClr val="tx1"/>
              </a:solidFill>
            </a:endParaRP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00212E90-4F20-8222-B27E-A606887C6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417" y="5392460"/>
            <a:ext cx="1888583" cy="1465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FCED-FF22-CA8C-9EA8-74FBD364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702"/>
            <a:ext cx="8229600" cy="762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E98A-DE8F-4943-52E9-3F292861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54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are pursuing a new concept of nonlinear fiber amplification with coherent pulse stacking.</a:t>
            </a:r>
          </a:p>
          <a:p>
            <a:pPr lvl="1"/>
            <a:r>
              <a:rPr lang="en-US" dirty="0"/>
              <a:t>Pathway to several-cycle ~10-30fs and 10-100µJ pulses.</a:t>
            </a:r>
          </a:p>
          <a:p>
            <a:pPr lvl="1"/>
            <a:r>
              <a:rPr lang="en-US" dirty="0"/>
              <a:t>Further scalable in power and energy using coherent spatial combining.</a:t>
            </a:r>
          </a:p>
          <a:p>
            <a:r>
              <a:rPr lang="en-US" dirty="0"/>
              <a:t>GMNA results with 40fs have been demonstrated.</a:t>
            </a:r>
          </a:p>
          <a:p>
            <a:r>
              <a:rPr lang="en-US" dirty="0"/>
              <a:t>Future plans to scale the energies per pulse to 4µJ as well as to stack the output of the GMN amplifier to 10s-100s µJ.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D38AA-3D6B-02F3-067B-33456C54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0A7C1-DB35-18F5-CF71-D01D04C0D9EF}"/>
              </a:ext>
            </a:extLst>
          </p:cNvPr>
          <p:cNvSpPr txBox="1"/>
          <p:nvPr/>
        </p:nvSpPr>
        <p:spPr>
          <a:xfrm>
            <a:off x="1093191" y="5732593"/>
            <a:ext cx="49776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This work is supported by the Department of Energy </a:t>
            </a:r>
          </a:p>
          <a:p>
            <a:pPr algn="ctr"/>
            <a:r>
              <a:rPr lang="en-US" sz="1200" i="1" dirty="0"/>
              <a:t>“RESEARCH OPPORTUNITIES IN ACCELERATOR STEWARDSHIP” grant and DOE Advanced Accelerator Stewardship Grant FP00012984</a:t>
            </a:r>
          </a:p>
          <a:p>
            <a:pPr algn="ctr"/>
            <a:r>
              <a:rPr lang="en-US" sz="1200" i="1" dirty="0"/>
              <a:t> </a:t>
            </a:r>
          </a:p>
          <a:p>
            <a:pPr algn="ctr"/>
            <a:endParaRPr lang="en-US" sz="1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A33A0-3261-DEAD-5ABB-AF8C760A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2" y="5674254"/>
            <a:ext cx="635991" cy="6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2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D677-FDA3-B48A-A0E8-6C524D73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D436A-F39A-3BD5-8D77-C5683EC7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A659A7-0362-C242-A40B-241FEAA1F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7" y="1429163"/>
            <a:ext cx="7665521" cy="76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Thank you to the contributors to this project: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3DB213-B18E-314C-9A39-46C3D927E5CE}"/>
              </a:ext>
            </a:extLst>
          </p:cNvPr>
          <p:cNvSpPr txBox="1"/>
          <p:nvPr/>
        </p:nvSpPr>
        <p:spPr>
          <a:xfrm>
            <a:off x="423747" y="2011503"/>
            <a:ext cx="33643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The Center for Ultrafast Optics at the </a:t>
            </a:r>
          </a:p>
          <a:p>
            <a:r>
              <a:rPr lang="en-US" sz="1600" b="1" dirty="0"/>
              <a:t>University of Michigan: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Chris Pasquale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Yanwen</a:t>
            </a:r>
            <a:r>
              <a:rPr lang="en-US" sz="1600" dirty="0"/>
              <a:t> Jing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Mingshu</a:t>
            </a:r>
            <a:r>
              <a:rPr lang="en-US" sz="1600" dirty="0"/>
              <a:t> Chen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22F4F4-1B4A-4949-914D-BA6FB21768D5}"/>
              </a:ext>
            </a:extLst>
          </p:cNvPr>
          <p:cNvSpPr txBox="1"/>
          <p:nvPr/>
        </p:nvSpPr>
        <p:spPr>
          <a:xfrm>
            <a:off x="5071982" y="2011503"/>
            <a:ext cx="35813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Lawrence Berkeley National Laboratory: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Tong Zhou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Dan Wang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Qiang</a:t>
            </a:r>
            <a:r>
              <a:rPr lang="en-US" sz="1600" dirty="0"/>
              <a:t> 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Russell Wilcox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Deepak Sapkota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Mahek</a:t>
            </a:r>
            <a:r>
              <a:rPr lang="en-US" sz="1600" dirty="0"/>
              <a:t> </a:t>
            </a:r>
            <a:r>
              <a:rPr lang="en-US" sz="1600" dirty="0" err="1"/>
              <a:t>Logantha</a:t>
            </a:r>
            <a:endParaRPr lang="en-US" sz="1600" dirty="0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86BADF65-A430-B6CF-0149-2CF8B4D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17" y="4249173"/>
            <a:ext cx="1885361" cy="1463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4C7307-7175-7FBC-5F66-FC672AED1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911" y="4532549"/>
            <a:ext cx="1275372" cy="8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9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6289-C923-6E35-E2EB-CAB653C8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1726"/>
            <a:ext cx="8530683" cy="762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High Power Ultrafast (Several Cycle) Lasers as Tools for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5847B-925F-3952-4EB2-1DAC480E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Google Shape;69;p15">
            <a:extLst>
              <a:ext uri="{FF2B5EF4-FFF2-40B4-BE49-F238E27FC236}">
                <a16:creationId xmlns:a16="http://schemas.microsoft.com/office/drawing/2014/main" id="{6D190B1E-33A1-DC24-A6A3-5A17C9A2C6D1}"/>
              </a:ext>
            </a:extLst>
          </p:cNvPr>
          <p:cNvSpPr txBox="1">
            <a:spLocks/>
          </p:cNvSpPr>
          <p:nvPr/>
        </p:nvSpPr>
        <p:spPr>
          <a:xfrm>
            <a:off x="311701" y="1550020"/>
            <a:ext cx="3710172" cy="43453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20000"/>
          </a:bodyPr>
          <a:lstStyle>
            <a:lvl1pPr marL="342761" indent="-342761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46" indent="-285632" algn="l" defTabSz="914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30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44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60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73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4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8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09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Many applications require ultrafast (&lt;30fs) and multi-kW power lasers, including:</a:t>
            </a:r>
          </a:p>
          <a:p>
            <a:r>
              <a:rPr lang="en-US" sz="1600" dirty="0"/>
              <a:t>High harmonic generation and attosecond science</a:t>
            </a:r>
          </a:p>
          <a:p>
            <a:r>
              <a:rPr lang="en-US" sz="1600" dirty="0"/>
              <a:t>Laser plasma accelerators and secondary radiation (X-rays, gamma rays, neutrons, ion acceleration) sources for material science, biomedical, homeland security, nuclear detection, etc.</a:t>
            </a:r>
          </a:p>
          <a:p>
            <a:pPr marL="114300" indent="0" fontAlgn="base">
              <a:buFont typeface="Arial" pitchFamily="34" charset="0"/>
              <a:buNone/>
            </a:pPr>
            <a:endParaRPr lang="en-US" sz="1600" dirty="0"/>
          </a:p>
          <a:p>
            <a:pPr marL="0" indent="0">
              <a:buFont typeface="Arial" pitchFamily="34" charset="0"/>
              <a:buNone/>
            </a:pPr>
            <a:r>
              <a:rPr lang="en-US" sz="1600" dirty="0"/>
              <a:t>Most current high power, short pulse applications are driven by </a:t>
            </a:r>
            <a:r>
              <a:rPr lang="en-US" sz="1600" dirty="0" err="1"/>
              <a:t>Ti:Sapphire</a:t>
            </a:r>
            <a:r>
              <a:rPr lang="en-US" sz="1600" dirty="0"/>
              <a:t> lasers</a:t>
            </a:r>
          </a:p>
          <a:p>
            <a:pPr marL="285750" indent="-285750">
              <a:buSzPct val="100000"/>
            </a:pPr>
            <a:r>
              <a:rPr lang="en-US" sz="1600" dirty="0"/>
              <a:t>Hz class rep-rate</a:t>
            </a:r>
          </a:p>
          <a:p>
            <a:pPr marL="285750" indent="-285750">
              <a:buSzPct val="100000"/>
            </a:pPr>
            <a:r>
              <a:rPr lang="en-US" sz="1600" dirty="0"/>
              <a:t>Limited thermal management</a:t>
            </a:r>
          </a:p>
          <a:p>
            <a:pPr marL="285750" indent="-285750">
              <a:buSzPct val="100000"/>
            </a:pPr>
            <a:r>
              <a:rPr lang="en-US" sz="1600" dirty="0"/>
              <a:t>Wall plug efficiency &lt;1%</a:t>
            </a:r>
          </a:p>
          <a:p>
            <a:pPr marL="285750" indent="-285750">
              <a:buSzPct val="100000"/>
            </a:pPr>
            <a:endParaRPr lang="en-US" sz="1600" dirty="0"/>
          </a:p>
          <a:p>
            <a:pPr marL="0" indent="0">
              <a:buSzPct val="100000"/>
              <a:buFont typeface="Arial" pitchFamily="34" charset="0"/>
              <a:buNone/>
            </a:pPr>
            <a:r>
              <a:rPr lang="en-US" sz="1600" dirty="0"/>
              <a:t>…Need new laser method for producing several-cycle ultrashort pulses at high average powers!</a:t>
            </a:r>
          </a:p>
          <a:p>
            <a:pPr marL="0" indent="0">
              <a:buSzPct val="100000"/>
              <a:buFont typeface="Arial" pitchFamily="34" charset="0"/>
              <a:buNone/>
            </a:pPr>
            <a:endParaRPr lang="en-US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DE5614-8EAD-94EF-07FA-D6E01C2B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72" y="1895707"/>
            <a:ext cx="5062655" cy="387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D5837D-C8DC-3D72-8891-967830D2A2B3}"/>
              </a:ext>
            </a:extLst>
          </p:cNvPr>
          <p:cNvSpPr txBox="1"/>
          <p:nvPr/>
        </p:nvSpPr>
        <p:spPr>
          <a:xfrm>
            <a:off x="3434576" y="6114144"/>
            <a:ext cx="5469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u="none" strike="noStrike" dirty="0" err="1">
                <a:solidFill>
                  <a:srgbClr val="171616"/>
                </a:solidFill>
                <a:effectLst/>
                <a:latin typeface="Calibri" panose="020F0502020204030204" pitchFamily="34" charset="0"/>
              </a:rPr>
              <a:t>Spinka</a:t>
            </a:r>
            <a:r>
              <a:rPr lang="en-US" sz="1050" b="0" i="0" u="none" strike="noStrike" dirty="0">
                <a:solidFill>
                  <a:srgbClr val="171616"/>
                </a:solidFill>
                <a:effectLst/>
                <a:latin typeface="Calibri" panose="020F0502020204030204" pitchFamily="34" charset="0"/>
              </a:rPr>
              <a:t>, Thomas M. and Constantin Haefner, “High Average Power Ultrafast Lasers”, Optica, 2017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6094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ABC33B-00F9-F1EC-F769-52C6D3BA14F7}"/>
              </a:ext>
            </a:extLst>
          </p:cNvPr>
          <p:cNvSpPr/>
          <p:nvPr/>
        </p:nvSpPr>
        <p:spPr>
          <a:xfrm>
            <a:off x="234176" y="5329790"/>
            <a:ext cx="4148253" cy="10265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4158C-A02B-B004-D310-44985DF1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8514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" dirty="0"/>
              <a:t>Coherently Combined Fiber Lasers Offer a Power and Energy Scalable Solution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BE1CA-4F77-A8D9-3C3C-E987F111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A86484E9-3340-0AAC-BEE2-00E3B2D62FDD}"/>
              </a:ext>
            </a:extLst>
          </p:cNvPr>
          <p:cNvSpPr txBox="1">
            <a:spLocks/>
          </p:cNvSpPr>
          <p:nvPr/>
        </p:nvSpPr>
        <p:spPr>
          <a:xfrm>
            <a:off x="326113" y="1950971"/>
            <a:ext cx="4245887" cy="438242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342761" indent="-342761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46" indent="-285632" algn="l" defTabSz="914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30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44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60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73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4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8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09" indent="-228505" algn="l" defTabSz="914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SzPct val="100000"/>
              <a:buNone/>
            </a:pPr>
            <a:r>
              <a:rPr lang="en-US" sz="1800" dirty="0"/>
              <a:t>Fiber laser arrays have improved capabilities for high power applications:</a:t>
            </a:r>
          </a:p>
          <a:p>
            <a:pPr marL="285750" indent="-285750" fontAlgn="base">
              <a:buSzPct val="100000"/>
            </a:pPr>
            <a:r>
              <a:rPr lang="en-US" sz="1800" dirty="0"/>
              <a:t>Can provide multi-kW average powers at 10s % WPE</a:t>
            </a:r>
          </a:p>
          <a:p>
            <a:pPr marL="0" indent="0" fontAlgn="base">
              <a:buSzPct val="100000"/>
              <a:buNone/>
            </a:pPr>
            <a:endParaRPr lang="en-US" sz="1800" dirty="0"/>
          </a:p>
          <a:p>
            <a:pPr marL="0" indent="0" fontAlgn="base">
              <a:buSzPct val="100000"/>
              <a:buNone/>
            </a:pPr>
            <a:r>
              <a:rPr lang="en-US" sz="1800" dirty="0"/>
              <a:t>Spatial coherent combining allows further power and pulse energy scaling</a:t>
            </a:r>
            <a:endParaRPr lang="en-US" sz="1800" dirty="0">
              <a:highlight>
                <a:srgbClr val="FFFF00"/>
              </a:highlight>
            </a:endParaRPr>
          </a:p>
          <a:p>
            <a:pPr marL="0" indent="0" fontAlgn="base">
              <a:buSzPct val="100000"/>
              <a:buNone/>
            </a:pPr>
            <a:endParaRPr lang="en-US" sz="1800" dirty="0"/>
          </a:p>
          <a:p>
            <a:pPr marL="0" indent="0" fontAlgn="base">
              <a:buSzPct val="100000"/>
              <a:buNone/>
            </a:pPr>
            <a:r>
              <a:rPr lang="en-US" sz="1800" dirty="0"/>
              <a:t>Coherent pulse stacking amplification (CPSA) extends capabilities still further:</a:t>
            </a:r>
          </a:p>
          <a:p>
            <a:pPr fontAlgn="base">
              <a:buSzPct val="100000"/>
            </a:pPr>
            <a:r>
              <a:rPr lang="en-US" sz="1800" dirty="0"/>
              <a:t>100x reduction in fiber array size</a:t>
            </a:r>
          </a:p>
          <a:p>
            <a:pPr marL="0" indent="0" fontAlgn="base">
              <a:buSzPct val="100000"/>
              <a:buNone/>
            </a:pPr>
            <a:endParaRPr lang="en-US" sz="1800" dirty="0"/>
          </a:p>
          <a:p>
            <a:pPr marL="0" indent="0" fontAlgn="base">
              <a:buSzPct val="100000"/>
              <a:buNone/>
            </a:pPr>
            <a:r>
              <a:rPr lang="en-US" sz="1800" dirty="0"/>
              <a:t>Current Yb-doped fiber laser technologies limited to ~100fs due to gain narrowing, while &lt;30fs needed in some applications</a:t>
            </a:r>
          </a:p>
        </p:txBody>
      </p:sp>
      <p:pic>
        <p:nvPicPr>
          <p:cNvPr id="11" name="Google Shape;1148;g17bd469d6ae_4_668">
            <a:extLst>
              <a:ext uri="{FF2B5EF4-FFF2-40B4-BE49-F238E27FC236}">
                <a16:creationId xmlns:a16="http://schemas.microsoft.com/office/drawing/2014/main" id="{9D79534E-ADEB-964C-B0DB-B5D4A77F146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6798" y="2723898"/>
            <a:ext cx="3941089" cy="2060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49;g17bd469d6ae_4_668">
            <a:extLst>
              <a:ext uri="{FF2B5EF4-FFF2-40B4-BE49-F238E27FC236}">
                <a16:creationId xmlns:a16="http://schemas.microsoft.com/office/drawing/2014/main" id="{78B71A8B-B9FB-1C44-BC18-3F6BE77426F1}"/>
              </a:ext>
            </a:extLst>
          </p:cNvPr>
          <p:cNvSpPr txBox="1"/>
          <p:nvPr/>
        </p:nvSpPr>
        <p:spPr>
          <a:xfrm>
            <a:off x="5052635" y="4991251"/>
            <a:ext cx="363416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en-US" sz="1600" dirty="0">
                <a:sym typeface="Franklin Gothic"/>
              </a:rPr>
              <a:t>Example: 61-fiber-laser combining system at Ecole </a:t>
            </a:r>
            <a:r>
              <a:rPr lang="en-US" sz="1600" dirty="0" err="1">
                <a:sym typeface="Franklin Gothic"/>
              </a:rPr>
              <a:t>Polytechnique</a:t>
            </a:r>
            <a:r>
              <a:rPr lang="en-US" sz="1600" dirty="0">
                <a:sym typeface="Franklin Gothic"/>
              </a:rPr>
              <a:t> (1kW, &gt;250fs)</a:t>
            </a:r>
            <a:endParaRPr sz="1600" dirty="0">
              <a:sym typeface="Frankli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335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ADE4-72FD-DC37-3B69-A9B595DC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115"/>
            <a:ext cx="8229600" cy="762000"/>
          </a:xfrm>
        </p:spPr>
        <p:txBody>
          <a:bodyPr>
            <a:noAutofit/>
          </a:bodyPr>
          <a:lstStyle/>
          <a:p>
            <a:r>
              <a:rPr lang="en" sz="2800" dirty="0"/>
              <a:t>Coherent Pulse Stacking Amplification uses Chirped Pulses to Achieve High Pulse Energies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E417A-EDAB-3B67-6A12-005B7189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972325-F7BB-7640-8D86-614D6D23C29C}"/>
              </a:ext>
            </a:extLst>
          </p:cNvPr>
          <p:cNvSpPr/>
          <p:nvPr/>
        </p:nvSpPr>
        <p:spPr>
          <a:xfrm>
            <a:off x="0" y="6027003"/>
            <a:ext cx="8787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Tong Zhou, John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Ruppe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, Cheng Zhu, I-Ning Hu, John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Nees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Almantas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Galvanauskas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, "Coherent pulse stacking amplification using low-finesse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Gires-Tournois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interferometers," Opt. Express 23, 7442-7462 (2015)</a:t>
            </a:r>
          </a:p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* Alex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Rainville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et al., “</a:t>
            </a:r>
            <a:r>
              <a:rPr lang="en-US" sz="1100" dirty="0"/>
              <a:t>Development of Coherent Spatially and Temporally Combined Fiber Laser LPA Driver Concept – Progress of the kW-Average and TW-Peak Power System Demonstration”, </a:t>
            </a:r>
            <a:r>
              <a:rPr lang="en-US" sz="1100" dirty="0" err="1"/>
              <a:t>Presentated</a:t>
            </a:r>
            <a:r>
              <a:rPr lang="en-US" sz="1100" dirty="0"/>
              <a:t> at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AAC 2022 (Monday)</a:t>
            </a:r>
          </a:p>
        </p:txBody>
      </p:sp>
      <p:pic>
        <p:nvPicPr>
          <p:cNvPr id="78" name="Picture 77" descr="Diagram, schematic&#10;&#10;Description automatically generated">
            <a:extLst>
              <a:ext uri="{FF2B5EF4-FFF2-40B4-BE49-F238E27FC236}">
                <a16:creationId xmlns:a16="http://schemas.microsoft.com/office/drawing/2014/main" id="{51F2267E-8EEE-B38A-3C7D-78F396C4B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87899" y="745430"/>
            <a:ext cx="4313082" cy="535451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BBB9D5C-76A1-B86A-5B6C-F7E7520C9171}"/>
              </a:ext>
            </a:extLst>
          </p:cNvPr>
          <p:cNvSpPr txBox="1"/>
          <p:nvPr/>
        </p:nvSpPr>
        <p:spPr>
          <a:xfrm>
            <a:off x="0" y="2072842"/>
            <a:ext cx="41705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Temporal and spatial combining allows highly scalable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Extension of CPA by ~100 times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Reduces array size needed for high energy 100x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Demonstrated with 300fs</a:t>
            </a:r>
          </a:p>
          <a:p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demonstrated  4 spatial channels + CPSA generating: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20mJ at 2kHz combined and stacked*</a:t>
            </a:r>
          </a:p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05522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iagram, schematic&#10;&#10;Description automatically generated">
            <a:extLst>
              <a:ext uri="{FF2B5EF4-FFF2-40B4-BE49-F238E27FC236}">
                <a16:creationId xmlns:a16="http://schemas.microsoft.com/office/drawing/2014/main" id="{242EE5EA-0F26-0F44-20C4-BA751E0BB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59536" y="1488796"/>
            <a:ext cx="45195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8F568-F91E-83F6-7A10-DC4119E1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7363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We Propose CPA-Free CPS Using Gain-Managed Nonlinear Amplifiers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A9846-032C-F0DD-9C5E-DEB8B9CF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37081-C970-7509-69F1-77A7764C4888}"/>
              </a:ext>
            </a:extLst>
          </p:cNvPr>
          <p:cNvSpPr txBox="1"/>
          <p:nvPr/>
        </p:nvSpPr>
        <p:spPr>
          <a:xfrm>
            <a:off x="111511" y="1273279"/>
            <a:ext cx="6032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Gain-managed nonlinear fiber amplifiers are key to obtaining high energy, short pulses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 OOM increase in energy with sub 30fs bandwidth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 “attractor” is formed, which allows different pulses to evolve to same temporal and spectral shape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can further scale up energies using CPS: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4A17B-2262-0A84-4E63-CC7403585BBB}"/>
              </a:ext>
            </a:extLst>
          </p:cNvPr>
          <p:cNvSpPr txBox="1"/>
          <p:nvPr/>
        </p:nvSpPr>
        <p:spPr>
          <a:xfrm>
            <a:off x="811250" y="3272068"/>
            <a:ext cx="4633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Oscillator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416AA-8092-F331-A676-722500749CC0}"/>
              </a:ext>
            </a:extLst>
          </p:cNvPr>
          <p:cNvSpPr txBox="1"/>
          <p:nvPr/>
        </p:nvSpPr>
        <p:spPr>
          <a:xfrm>
            <a:off x="2693018" y="4010723"/>
            <a:ext cx="4633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Compressor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7A2583DA-7DA0-8360-09AA-9F40C7CFFD48}"/>
              </a:ext>
            </a:extLst>
          </p:cNvPr>
          <p:cNvSpPr/>
          <p:nvPr/>
        </p:nvSpPr>
        <p:spPr>
          <a:xfrm rot="13126423">
            <a:off x="6479164" y="1641888"/>
            <a:ext cx="1066800" cy="17395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D3C073A-0ED4-923C-CF05-EF51CFD6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48" y="1270287"/>
            <a:ext cx="2741241" cy="1445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4384FF-9E53-54C9-8C05-60EF4CBE1190}"/>
              </a:ext>
            </a:extLst>
          </p:cNvPr>
          <p:cNvSpPr txBox="1"/>
          <p:nvPr/>
        </p:nvSpPr>
        <p:spPr>
          <a:xfrm>
            <a:off x="7047568" y="2965835"/>
            <a:ext cx="22051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Spatially Combined Array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1245A7-745E-003C-400C-7166E7AD78FB}"/>
              </a:ext>
            </a:extLst>
          </p:cNvPr>
          <p:cNvSpPr txBox="1"/>
          <p:nvPr/>
        </p:nvSpPr>
        <p:spPr>
          <a:xfrm>
            <a:off x="3369875" y="3331018"/>
            <a:ext cx="5226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EOM-A</a:t>
            </a:r>
            <a:endParaRPr lang="en-US" sz="8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DF0481-52C4-2215-AC6F-BF6772581F55}"/>
              </a:ext>
            </a:extLst>
          </p:cNvPr>
          <p:cNvSpPr txBox="1"/>
          <p:nvPr/>
        </p:nvSpPr>
        <p:spPr>
          <a:xfrm>
            <a:off x="4151499" y="3331017"/>
            <a:ext cx="5226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EOM-P</a:t>
            </a:r>
            <a:endParaRPr lang="en-US" sz="9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326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1996-50C2-8B7C-9FEA-DB9A0CA1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Managed Nonlinear Amplification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D63C7-EEFE-706A-EEC0-9C358049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CD9990-D6CA-DF0A-9C21-DEB227CB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9790"/>
            <a:ext cx="4062090" cy="30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2D0E224F-1D81-7925-1CD6-FFA18EDC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12" y="3309790"/>
            <a:ext cx="4062090" cy="30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7E097D-7CF7-F26F-941C-F5C71AC938F0}"/>
              </a:ext>
            </a:extLst>
          </p:cNvPr>
          <p:cNvSpPr txBox="1"/>
          <p:nvPr/>
        </p:nvSpPr>
        <p:spPr>
          <a:xfrm>
            <a:off x="148012" y="1182029"/>
            <a:ext cx="8742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follow a pulse through a gain-managed nonlinear amplifier:</a:t>
            </a:r>
          </a:p>
          <a:p>
            <a:r>
              <a:rPr lang="en-US" dirty="0"/>
              <a:t>	0m: 200fs pulse input with 0.5nJ energy</a:t>
            </a:r>
          </a:p>
          <a:p>
            <a:r>
              <a:rPr lang="en-US" dirty="0"/>
              <a:t>	1m: Pulse broadens temporally due to dispersion, and spectrum broadens due to    	        SPM; begins to break down</a:t>
            </a:r>
          </a:p>
          <a:p>
            <a:r>
              <a:rPr lang="en-US" dirty="0"/>
              <a:t>	2m: Pulse begins to evolve past break down as the gain spectrum shifts</a:t>
            </a:r>
          </a:p>
          <a:p>
            <a:r>
              <a:rPr lang="en-US" dirty="0"/>
              <a:t>	3m: Pulse evolves to smooth spectral shape with largely linear chirp.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EF1C8-C00E-7998-7AF5-4ADDCA45306D}"/>
              </a:ext>
            </a:extLst>
          </p:cNvPr>
          <p:cNvSpPr txBox="1"/>
          <p:nvPr/>
        </p:nvSpPr>
        <p:spPr>
          <a:xfrm>
            <a:off x="29216" y="6374244"/>
            <a:ext cx="9003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Pavel Sidorenko, Walter Fu, and Frank Wise, “Nonlinear ultrafast fiber amplifiers beyond the gain-narrowing limit”, Optica 6, 1328-1333 (2019)</a:t>
            </a:r>
            <a:b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9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24C3-B6D2-4789-8BA9-047E5BCC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GMN Amplifier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A8FE-B79F-F995-1F69-28E4270B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08BADB-3944-ADD2-39AF-39DC3E95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2" y="3250206"/>
            <a:ext cx="3967085" cy="305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F8905EF-9314-0499-CE15-5E2F8E86E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27" y="3297674"/>
            <a:ext cx="4133745" cy="305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A129A-DCE1-8FA3-4D53-553A5A806EEB}"/>
              </a:ext>
            </a:extLst>
          </p:cNvPr>
          <p:cNvSpPr txBox="1"/>
          <p:nvPr/>
        </p:nvSpPr>
        <p:spPr>
          <a:xfrm>
            <a:off x="248074" y="1193180"/>
            <a:ext cx="80038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3m of Yb 25/250 fiber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200fs bandwidth limited input pulse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0.5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nJ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pulse energy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40 MHz oscillator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Operating in the GMN regime we observed AC duration of 56fs, which corresponds to 40fs deconvolved duration.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13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Diagram, schematic&#10;&#10;Description automatically generated">
            <a:extLst>
              <a:ext uri="{FF2B5EF4-FFF2-40B4-BE49-F238E27FC236}">
                <a16:creationId xmlns:a16="http://schemas.microsoft.com/office/drawing/2014/main" id="{C42D1BCD-6796-725C-4197-A9F7E356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99235" y="1523937"/>
            <a:ext cx="4696825" cy="7342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81C979-8611-6CDB-72C0-4EC71E8C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1A260-1570-D806-A847-89A7890D31C8}"/>
              </a:ext>
            </a:extLst>
          </p:cNvPr>
          <p:cNvSpPr txBox="1"/>
          <p:nvPr/>
        </p:nvSpPr>
        <p:spPr>
          <a:xfrm>
            <a:off x="1168684" y="3749303"/>
            <a:ext cx="1157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Oscillator</a:t>
            </a: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134E6-EA73-D403-DB35-0A93B4D1A044}"/>
              </a:ext>
            </a:extLst>
          </p:cNvPr>
          <p:cNvSpPr txBox="1"/>
          <p:nvPr/>
        </p:nvSpPr>
        <p:spPr>
          <a:xfrm>
            <a:off x="2226057" y="3085681"/>
            <a:ext cx="8279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1GHz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1nJ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~100fs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A4B986-8249-1EDD-BE83-71B4B9D37318}"/>
              </a:ext>
            </a:extLst>
          </p:cNvPr>
          <p:cNvSpPr txBox="1"/>
          <p:nvPr/>
        </p:nvSpPr>
        <p:spPr>
          <a:xfrm>
            <a:off x="3773287" y="3085681"/>
            <a:ext cx="7220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1GHz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&lt;1nJ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~10ps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05FD71-713C-88E1-2539-6238C02E34F9}"/>
              </a:ext>
            </a:extLst>
          </p:cNvPr>
          <p:cNvSpPr txBox="1"/>
          <p:nvPr/>
        </p:nvSpPr>
        <p:spPr>
          <a:xfrm>
            <a:off x="6052889" y="5077824"/>
            <a:ext cx="151107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50um LMA Amp</a:t>
            </a: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A534BF-6B25-30FB-234F-ECB5596CADD9}"/>
              </a:ext>
            </a:extLst>
          </p:cNvPr>
          <p:cNvSpPr txBox="1"/>
          <p:nvPr/>
        </p:nvSpPr>
        <p:spPr>
          <a:xfrm>
            <a:off x="4225393" y="5604876"/>
            <a:ext cx="7434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10MHz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10s µJ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~3ps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4B9B96-2F49-813D-727C-97FC319A2E9D}"/>
              </a:ext>
            </a:extLst>
          </p:cNvPr>
          <p:cNvSpPr txBox="1"/>
          <p:nvPr/>
        </p:nvSpPr>
        <p:spPr>
          <a:xfrm>
            <a:off x="3413658" y="5604876"/>
            <a:ext cx="7192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10MHz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&gt;30µJ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~30fs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2901C1-E5D0-F054-D95B-4699A611817B}"/>
              </a:ext>
            </a:extLst>
          </p:cNvPr>
          <p:cNvSpPr txBox="1"/>
          <p:nvPr/>
        </p:nvSpPr>
        <p:spPr>
          <a:xfrm>
            <a:off x="146040" y="1298145"/>
            <a:ext cx="7758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On-Going Experiment: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50um LMA fiber to scale to 4µJ energy/pulse and sub 30fs pulse durations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9 pulses and 4 stacking cavities to stack to 10s µJ energy/pulse (initially)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2C5B95-3D8E-70F8-A055-799FEBEF1B94}"/>
              </a:ext>
            </a:extLst>
          </p:cNvPr>
          <p:cNvSpPr txBox="1"/>
          <p:nvPr/>
        </p:nvSpPr>
        <p:spPr>
          <a:xfrm>
            <a:off x="4383933" y="3786271"/>
            <a:ext cx="5226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EOM-A</a:t>
            </a:r>
            <a:endParaRPr lang="en-US" sz="8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985790-9326-20D5-8C66-118EC0D59075}"/>
              </a:ext>
            </a:extLst>
          </p:cNvPr>
          <p:cNvSpPr txBox="1"/>
          <p:nvPr/>
        </p:nvSpPr>
        <p:spPr>
          <a:xfrm>
            <a:off x="4997200" y="3775119"/>
            <a:ext cx="5226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EOM-P</a:t>
            </a:r>
            <a:endParaRPr lang="en-US" sz="8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D97DEA-E79A-1308-4D9B-880AE13998EB}"/>
              </a:ext>
            </a:extLst>
          </p:cNvPr>
          <p:cNvSpPr/>
          <p:nvPr/>
        </p:nvSpPr>
        <p:spPr>
          <a:xfrm>
            <a:off x="691375" y="2704839"/>
            <a:ext cx="229441" cy="4838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902AD7-863B-B0FD-C8F7-1AB649BA865E}"/>
              </a:ext>
            </a:extLst>
          </p:cNvPr>
          <p:cNvSpPr/>
          <p:nvPr/>
        </p:nvSpPr>
        <p:spPr>
          <a:xfrm>
            <a:off x="7420031" y="2820364"/>
            <a:ext cx="229441" cy="4838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CDC03-771F-E664-40B8-A3E032FC7A71}"/>
              </a:ext>
            </a:extLst>
          </p:cNvPr>
          <p:cNvSpPr txBox="1"/>
          <p:nvPr/>
        </p:nvSpPr>
        <p:spPr>
          <a:xfrm>
            <a:off x="7150664" y="3107983"/>
            <a:ext cx="726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10MHz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0.1nJ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~100fs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31FBBF-D190-E307-E607-524DE1F912F4}"/>
              </a:ext>
            </a:extLst>
          </p:cNvPr>
          <p:cNvSpPr txBox="1"/>
          <p:nvPr/>
        </p:nvSpPr>
        <p:spPr>
          <a:xfrm>
            <a:off x="5578413" y="5604876"/>
            <a:ext cx="726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10MHz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4µ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3p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EE8106-F0EE-6FF6-BEDF-958A864FA046}"/>
              </a:ext>
            </a:extLst>
          </p:cNvPr>
          <p:cNvSpPr txBox="1"/>
          <p:nvPr/>
        </p:nvSpPr>
        <p:spPr>
          <a:xfrm>
            <a:off x="2765532" y="3107983"/>
            <a:ext cx="151107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10m fiber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(s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tretcher)</a:t>
            </a: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700BC7-C065-4598-F658-FF3AAB8AE59C}"/>
              </a:ext>
            </a:extLst>
          </p:cNvPr>
          <p:cNvSpPr txBox="1"/>
          <p:nvPr/>
        </p:nvSpPr>
        <p:spPr>
          <a:xfrm>
            <a:off x="5908954" y="2765434"/>
            <a:ext cx="15110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FB Compressor</a:t>
            </a: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9DA21019-BB38-784F-8E32-CFDDB683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5758" y="6401178"/>
            <a:ext cx="2133600" cy="365125"/>
          </a:xfrm>
        </p:spPr>
        <p:txBody>
          <a:bodyPr/>
          <a:lstStyle/>
          <a:p>
            <a:fld id="{E9B3EC00-BF73-4F68-B1AC-49428AE9D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899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13327</TotalTime>
  <Words>902</Words>
  <Application>Microsoft Macintosh PowerPoint</Application>
  <PresentationFormat>On-screen Show (4:3)</PresentationFormat>
  <Paragraphs>143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2_Office Theme</vt:lpstr>
      <vt:lpstr>Coherent Stacking of Few Cycle Pulses from a Gain-Managed Nonlinear Amplifier for CPA-free Energy and Power Scalable Drivers of High-Intensity Laser-Matter Interactions</vt:lpstr>
      <vt:lpstr>Acknowledgements</vt:lpstr>
      <vt:lpstr>High Power Ultrafast (Several Cycle) Lasers as Tools for Science</vt:lpstr>
      <vt:lpstr>Coherently Combined Fiber Lasers Offer a Power and Energy Scalable Solution</vt:lpstr>
      <vt:lpstr>Coherent Pulse Stacking Amplification uses Chirped Pulses to Achieve High Pulse Energies</vt:lpstr>
      <vt:lpstr>We Propose CPA-Free CPS Using Gain-Managed Nonlinear Amplifiers </vt:lpstr>
      <vt:lpstr>Gain Managed Nonlinear Amplification</vt:lpstr>
      <vt:lpstr>GMN Amplifier Results</vt:lpstr>
      <vt:lpstr>Experimental Setup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Cooper, Lauren</cp:lastModifiedBy>
  <cp:revision>278</cp:revision>
  <cp:lastPrinted>2021-12-01T23:03:55Z</cp:lastPrinted>
  <dcterms:created xsi:type="dcterms:W3CDTF">2021-05-05T21:08:42Z</dcterms:created>
  <dcterms:modified xsi:type="dcterms:W3CDTF">2022-11-11T14:56:58Z</dcterms:modified>
</cp:coreProperties>
</file>