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96" r:id="rId2"/>
    <p:sldId id="281" r:id="rId3"/>
    <p:sldId id="309" r:id="rId4"/>
    <p:sldId id="318" r:id="rId5"/>
    <p:sldId id="317" r:id="rId6"/>
    <p:sldId id="312" r:id="rId7"/>
    <p:sldId id="319" r:id="rId8"/>
    <p:sldId id="322" r:id="rId9"/>
    <p:sldId id="315" r:id="rId10"/>
    <p:sldId id="310" r:id="rId11"/>
    <p:sldId id="311" r:id="rId12"/>
    <p:sldId id="32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9" orient="horz" pos="23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71E"/>
    <a:srgbClr val="63666A"/>
    <a:srgbClr val="313C5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772"/>
    <p:restoredTop sz="96856" autoAdjust="0"/>
  </p:normalViewPr>
  <p:slideViewPr>
    <p:cSldViewPr snapToGrid="0" snapToObjects="1" showGuides="1">
      <p:cViewPr varScale="1">
        <p:scale>
          <a:sx n="128" d="100"/>
          <a:sy n="128" d="100"/>
        </p:scale>
        <p:origin x="654" y="138"/>
      </p:cViewPr>
      <p:guideLst>
        <p:guide pos="2880"/>
        <p:guide orient="horz" pos="4320"/>
        <p:guide orient="horz" pos="2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39A6-77E7-444E-A642-9A63D17658CA}" type="datetimeFigureOut">
              <a:rPr lang="en-US" smtClean="0"/>
              <a:t>11/11/2022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23C63-8C3D-434D-B393-CC7325194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18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E984D-96FD-2C4B-AC84-701CA62C147F}" type="datetimeFigureOut">
              <a:rPr lang="en-US" smtClean="0"/>
              <a:t>11/11/2022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D09A-A7EA-F240-8C4A-3FAABB2D8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13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lor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732" y="1134599"/>
            <a:ext cx="8226686" cy="2422759"/>
          </a:xfrm>
        </p:spPr>
        <p:txBody>
          <a:bodyPr anchor="b" anchorCtr="0">
            <a:noAutofit/>
          </a:bodyPr>
          <a:lstStyle>
            <a:lvl1pPr algn="ctr">
              <a:defRPr sz="405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732" y="3886202"/>
            <a:ext cx="8226680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51325" y="-141165"/>
            <a:ext cx="9439923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457732" y="5327650"/>
            <a:ext cx="8226680" cy="520700"/>
          </a:xfrm>
        </p:spPr>
        <p:txBody>
          <a:bodyPr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6" name="Picture 155" descr="DOE_Office_Science_white.png">
            <a:extLst>
              <a:ext uri="{FF2B5EF4-FFF2-40B4-BE49-F238E27FC236}">
                <a16:creationId xmlns:a16="http://schemas.microsoft.com/office/drawing/2014/main" id="{D1427C1B-E842-4342-A9CC-B2EA2B498E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01" y="563348"/>
            <a:ext cx="1375090" cy="457200"/>
          </a:xfrm>
          <a:prstGeom prst="rect">
            <a:avLst/>
          </a:prstGeom>
        </p:spPr>
      </p:pic>
      <p:pic>
        <p:nvPicPr>
          <p:cNvPr id="157" name="Picture 156" descr="A close up of a sign&#10;&#10;Description automatically generated">
            <a:extLst>
              <a:ext uri="{FF2B5EF4-FFF2-40B4-BE49-F238E27FC236}">
                <a16:creationId xmlns:a16="http://schemas.microsoft.com/office/drawing/2014/main" id="{5F569E13-B4F7-C445-8DD1-38DBB659B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9582" y="406401"/>
            <a:ext cx="2404872" cy="61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54" y="1816102"/>
            <a:ext cx="2640628" cy="426110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3247401" y="1816102"/>
            <a:ext cx="2640628" cy="426186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6043788" y="1816102"/>
            <a:ext cx="2640628" cy="426186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457731" y="6873249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8684419" y="6873249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7986158" y="6873249"/>
            <a:ext cx="1524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7287901" y="6873249"/>
            <a:ext cx="1524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6589644" y="6873249"/>
            <a:ext cx="1524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5891387" y="6873249"/>
            <a:ext cx="1524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5193130" y="6873249"/>
            <a:ext cx="1524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4494873" y="6873249"/>
            <a:ext cx="1524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3796616" y="6873249"/>
            <a:ext cx="1524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3098359" y="6873249"/>
            <a:ext cx="1524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2400102" y="6873249"/>
            <a:ext cx="1524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1701845" y="6873249"/>
            <a:ext cx="1524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003588" y="6873249"/>
            <a:ext cx="1524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90267" y="392950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66467" y="5940710"/>
            <a:ext cx="152400" cy="122115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66467" y="5467068"/>
            <a:ext cx="152400" cy="122115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66467" y="4993426"/>
            <a:ext cx="152400" cy="122115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66467" y="4519784"/>
            <a:ext cx="152400" cy="122115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66467" y="4046142"/>
            <a:ext cx="152400" cy="122115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66467" y="3572500"/>
            <a:ext cx="152400" cy="122115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66467" y="3098858"/>
            <a:ext cx="152400" cy="122115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66467" y="2625216"/>
            <a:ext cx="152400" cy="122115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66467" y="2151574"/>
            <a:ext cx="152400" cy="122115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66467" y="1677932"/>
            <a:ext cx="152400" cy="122115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66467" y="997341"/>
            <a:ext cx="152400" cy="122115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90267" y="633815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9227541" y="392950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9151341" y="5940710"/>
            <a:ext cx="152400" cy="122115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9151341" y="5467068"/>
            <a:ext cx="152400" cy="122115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9151341" y="4993426"/>
            <a:ext cx="152400" cy="122115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9151341" y="4519784"/>
            <a:ext cx="152400" cy="122115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9151341" y="4046142"/>
            <a:ext cx="152400" cy="122115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9151341" y="3572500"/>
            <a:ext cx="152400" cy="122115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9151341" y="3098858"/>
            <a:ext cx="152400" cy="122115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9151341" y="2625216"/>
            <a:ext cx="152400" cy="122115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9151341" y="2151574"/>
            <a:ext cx="152400" cy="122115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9151341" y="1677932"/>
            <a:ext cx="152400" cy="122115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9151341" y="997341"/>
            <a:ext cx="152400" cy="122115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9227541" y="633815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457731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8684419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7986158" y="-141165"/>
            <a:ext cx="1524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7287901" y="-141165"/>
            <a:ext cx="1524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6589644" y="-141165"/>
            <a:ext cx="1524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5891387" y="-141165"/>
            <a:ext cx="1524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5193130" y="-141165"/>
            <a:ext cx="1524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4494873" y="-141165"/>
            <a:ext cx="1524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3796616" y="-141165"/>
            <a:ext cx="1524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3098359" y="-141165"/>
            <a:ext cx="1524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2400102" y="-141165"/>
            <a:ext cx="1524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1701845" y="-141165"/>
            <a:ext cx="1524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003588" y="-141165"/>
            <a:ext cx="1524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430214" y="457200"/>
            <a:ext cx="82295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2054" y="1055688"/>
            <a:ext cx="8229600" cy="457200"/>
          </a:xfrm>
        </p:spPr>
        <p:txBody>
          <a:bodyPr anchor="b" anchorCtr="0"/>
          <a:lstStyle>
            <a:lvl1pPr marL="0" indent="0">
              <a:buNone/>
              <a:defRPr sz="16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BA17-B5CF-3E4B-ACD3-60C5AA7536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23A2B9-6131-7A40-8142-F2709585E636}" type="datetime1">
              <a:rPr lang="en-US" smtClean="0"/>
              <a:t>11/11/2022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FB5CC-E55D-8245-8B64-7577EF58B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ACEE-C45C-DF42-B5FB-48F6EF283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54" y="1828800"/>
            <a:ext cx="1942371" cy="426186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2536179" y="1828800"/>
            <a:ext cx="1942371" cy="426186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4640304" y="1828800"/>
            <a:ext cx="1942371" cy="426186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6744430" y="1828800"/>
            <a:ext cx="1942371" cy="426186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151325" y="-141165"/>
            <a:ext cx="9439923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430214" y="457200"/>
            <a:ext cx="82295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32054" y="1055688"/>
            <a:ext cx="8229600" cy="457200"/>
          </a:xfrm>
        </p:spPr>
        <p:txBody>
          <a:bodyPr anchor="b" anchorCtr="0"/>
          <a:lstStyle>
            <a:lvl1pPr marL="0" indent="0">
              <a:buNone/>
              <a:defRPr sz="15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150E8-6E0B-F14F-B8C9-1C9859261E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7860A00-8FA4-9D40-8EC4-25F248320587}" type="datetime1">
              <a:rPr lang="en-US" smtClean="0"/>
              <a:t>11/11/2022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4A70B-EF2B-EC40-96A3-DFF7EEFD6B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D8143-091E-944B-8ACD-1F19D50F88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36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55" y="1828800"/>
            <a:ext cx="1523417" cy="426186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114292" y="1828800"/>
            <a:ext cx="1523417" cy="426186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3796529" y="1828800"/>
            <a:ext cx="1523417" cy="426186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5478766" y="1828800"/>
            <a:ext cx="1523417" cy="426186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7161003" y="1828800"/>
            <a:ext cx="1523417" cy="426186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9" name="Group 178"/>
          <p:cNvGrpSpPr/>
          <p:nvPr userDrawn="1"/>
        </p:nvGrpSpPr>
        <p:grpSpPr>
          <a:xfrm>
            <a:off x="-151325" y="-141165"/>
            <a:ext cx="9439923" cy="7136527"/>
            <a:chOff x="-151325" y="-141165"/>
            <a:chExt cx="9439923" cy="7136527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89" name="Straight Connector 28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Group 29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Straight Connector 3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8" name="Straight Connector 3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6" name="Straight Connector 3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4" name="Straight Connector 3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29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30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54" name="Straight Connector 25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6" name="Straight Connector 26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19" name="Straight Connector 21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Straight Connector 23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430214" y="457200"/>
            <a:ext cx="82295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32054" y="1055688"/>
            <a:ext cx="8229600" cy="457200"/>
          </a:xfrm>
        </p:spPr>
        <p:txBody>
          <a:bodyPr anchor="b" anchorCtr="0"/>
          <a:lstStyle>
            <a:lvl1pPr marL="0" indent="0">
              <a:buNone/>
              <a:defRPr sz="16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ED857-2620-2448-B0AC-4E16D91671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713B3D1-7B81-2645-BC84-2B7397D5AC93}" type="datetime1">
              <a:rPr lang="en-US" smtClean="0"/>
              <a:t>11/11/2022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8ABD5-FC8E-264F-A51A-A9A998F611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373FF-1443-3646-BE53-30C874D190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211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744" y="1828800"/>
            <a:ext cx="1942371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2525516" y="1828800"/>
            <a:ext cx="1942371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4620288" y="1828800"/>
            <a:ext cx="1942371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6717441" y="1828800"/>
            <a:ext cx="1942371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151325" y="-141165"/>
            <a:ext cx="9439923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430744" y="4114800"/>
            <a:ext cx="1939988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2525515" y="4114800"/>
            <a:ext cx="1939988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4620289" y="4114800"/>
            <a:ext cx="1939988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6715061" y="4114800"/>
            <a:ext cx="1944751" cy="18288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69069" indent="0">
              <a:buNone/>
              <a:defRPr sz="1200"/>
            </a:lvl2pPr>
            <a:lvl3pPr marL="345281" indent="0">
              <a:buNone/>
              <a:defRPr sz="1200"/>
            </a:lvl3pPr>
            <a:lvl4pPr marL="515541" indent="0">
              <a:buNone/>
              <a:defRPr sz="120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430214" y="457200"/>
            <a:ext cx="82295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30213" y="1055688"/>
            <a:ext cx="8229599" cy="457200"/>
          </a:xfrm>
        </p:spPr>
        <p:txBody>
          <a:bodyPr anchor="b" anchorCtr="0"/>
          <a:lstStyle>
            <a:lvl1pPr marL="0" indent="0">
              <a:buNone/>
              <a:defRPr sz="16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CF3D4-9550-2B4C-A2D9-F1BC3FA46D3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E04403A-0C23-C244-918E-37A28C2A21A6}" type="datetime1">
              <a:rPr lang="en-US" smtClean="0"/>
              <a:t>11/11/2022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B7AD2-42B3-D040-89FB-9532814301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830B-F58C-2C4F-B2DA-7715A3F491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6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0214" y="457200"/>
            <a:ext cx="8229599" cy="114300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6E923-E749-6F4A-B825-3967AA21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3DF7-FB29-2149-BC6C-92A6B41C54D7}" type="datetime1">
              <a:rPr lang="en-US" smtClean="0"/>
              <a:t>11/11/2022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27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8D2A51-DE47-3D41-9C30-741E5FFC5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40301" y="6356350"/>
            <a:ext cx="5451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E73C4A5-E23A-C247-8441-863BA23CEE18}" type="datetime1">
              <a:rPr lang="en-US" smtClean="0"/>
              <a:t>11/11/2022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C15E74-FDF0-0C47-9617-826C96AB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356351"/>
            <a:ext cx="6829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Presentation Title | BERKELEY LAB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80D3C9-DAFC-4C4B-8A7A-ED0AD766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8558" y="6356350"/>
            <a:ext cx="5316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7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/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54" y="273050"/>
            <a:ext cx="3008313" cy="1162050"/>
          </a:xfrm>
        </p:spPr>
        <p:txBody>
          <a:bodyPr anchor="b">
            <a:noAutofit/>
          </a:bodyPr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6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2054" y="1435102"/>
            <a:ext cx="3008313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C352D-1A0F-1243-A3B1-6EF8CE39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1BBA-8849-CF40-8281-9189FAA8CA31}" type="datetime1">
              <a:rPr lang="en-US" smtClean="0"/>
              <a:t>11/11/2022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9BF0E-F1BB-0D4C-8BF2-7A7BEDDB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4B3DD-8252-394C-9787-06EBDE1B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25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55" y="273052"/>
            <a:ext cx="5111750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6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5681161" y="1435102"/>
            <a:ext cx="3008313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671960" y="273050"/>
            <a:ext cx="3008313" cy="1162050"/>
          </a:xfrm>
        </p:spPr>
        <p:txBody>
          <a:bodyPr anchor="b">
            <a:noAutofit/>
          </a:bodyPr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739326-CBBD-354B-8291-E65C4D3669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21D717-8677-EB48-960B-7B5E07665226}" type="datetime1">
              <a:rPr lang="en-US" smtClean="0"/>
              <a:t>11/11/2022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07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732" y="1134599"/>
            <a:ext cx="8226686" cy="2422759"/>
          </a:xfrm>
        </p:spPr>
        <p:txBody>
          <a:bodyPr anchor="b" anchorCtr="0">
            <a:noAutofit/>
          </a:bodyPr>
          <a:lstStyle>
            <a:lvl1pPr algn="ctr">
              <a:defRPr sz="405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732" y="3886202"/>
            <a:ext cx="8226680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51325" y="-141165"/>
            <a:ext cx="9439923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457732" y="5327650"/>
            <a:ext cx="8226680" cy="520700"/>
          </a:xfrm>
        </p:spPr>
        <p:txBody>
          <a:bodyPr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8" name="Picture 1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AE8186-4D44-B244-A786-1711EA431E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477734"/>
            <a:ext cx="2404872" cy="542814"/>
          </a:xfrm>
          <a:prstGeom prst="rect">
            <a:avLst/>
          </a:prstGeom>
        </p:spPr>
      </p:pic>
      <p:pic>
        <p:nvPicPr>
          <p:cNvPr id="159" name="Picture 158" descr="DOE_Office_Science_white.png">
            <a:extLst>
              <a:ext uri="{FF2B5EF4-FFF2-40B4-BE49-F238E27FC236}">
                <a16:creationId xmlns:a16="http://schemas.microsoft.com/office/drawing/2014/main" id="{B5856B7B-56A7-B445-9521-F7024A8004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01" y="563348"/>
            <a:ext cx="137509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0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294" y="1784906"/>
            <a:ext cx="8226687" cy="809919"/>
          </a:xfrm>
        </p:spPr>
        <p:txBody>
          <a:bodyPr anchor="b" anchorCtr="0">
            <a:noAutofit/>
          </a:bodyPr>
          <a:lstStyle>
            <a:lvl1pPr algn="ctr">
              <a:defRPr sz="405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294" y="2762473"/>
            <a:ext cx="8226687" cy="357392"/>
          </a:xfrm>
        </p:spPr>
        <p:txBody>
          <a:bodyPr>
            <a:noAutofit/>
          </a:bodyPr>
          <a:lstStyle>
            <a:lvl1pPr marL="0" indent="0" algn="ctr" fontAlgn="ctr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51325" y="-141165"/>
            <a:ext cx="9439923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455294" y="3289385"/>
            <a:ext cx="8226687" cy="267972"/>
          </a:xfrm>
        </p:spPr>
        <p:txBody>
          <a:bodyPr>
            <a:noAutofit/>
          </a:bodyPr>
          <a:lstStyle>
            <a:lvl1pPr marL="0" indent="0" algn="ctr">
              <a:buNone/>
              <a:defRPr sz="11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DDEDD069-6DED-8E45-89A4-F1AB098B03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709988"/>
            <a:ext cx="9144000" cy="31480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53" name="Picture 152" descr="A close up of a sign&#10;&#10;Description automatically generated">
            <a:extLst>
              <a:ext uri="{FF2B5EF4-FFF2-40B4-BE49-F238E27FC236}">
                <a16:creationId xmlns:a16="http://schemas.microsoft.com/office/drawing/2014/main" id="{2B7005BA-7937-CD48-A007-A89C9B33C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7768" y="566928"/>
            <a:ext cx="1371600" cy="444056"/>
          </a:xfrm>
          <a:prstGeom prst="rect">
            <a:avLst/>
          </a:prstGeom>
        </p:spPr>
      </p:pic>
      <p:pic>
        <p:nvPicPr>
          <p:cNvPr id="156" name="Picture 155" descr="A close up of a sign&#10;&#10;Description automatically generated">
            <a:extLst>
              <a:ext uri="{FF2B5EF4-FFF2-40B4-BE49-F238E27FC236}">
                <a16:creationId xmlns:a16="http://schemas.microsoft.com/office/drawing/2014/main" id="{C895403A-AA91-1A46-928B-D55984006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7020" y="467106"/>
            <a:ext cx="2400300" cy="61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55" y="457201"/>
            <a:ext cx="8229599" cy="1143001"/>
          </a:xfrm>
        </p:spPr>
        <p:txBody>
          <a:bodyPr wrap="square"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54" y="1600201"/>
            <a:ext cx="8229600" cy="45084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342900" indent="-171450">
              <a:spcBef>
                <a:spcPts val="285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DF37F-4300-7446-B86E-A122B61C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F3B32-0FD6-654A-8A3E-5A7632837DD7}" type="datetime1">
              <a:rPr lang="en-US" smtClean="0"/>
              <a:t>11/11/2022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918A5-5A9E-D242-856A-C2A607D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54" y="6356351"/>
            <a:ext cx="6829947" cy="365125"/>
          </a:xfrm>
        </p:spPr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4CE0EE-5B5A-6145-8847-32783B9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1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14" y="457200"/>
            <a:ext cx="8229600" cy="548640"/>
          </a:xfrm>
        </p:spPr>
        <p:txBody>
          <a:bodyPr anchor="t" anchorCtr="0"/>
          <a:lstStyle>
            <a:lvl1pPr>
              <a:defRPr sz="2400" b="1" i="0" cap="none" baseline="0">
                <a:solidFill>
                  <a:srgbClr val="313C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212" y="1600202"/>
            <a:ext cx="8256588" cy="4495799"/>
          </a:xfrm>
        </p:spPr>
        <p:txBody>
          <a:bodyPr/>
          <a:lstStyle>
            <a:lvl1pPr>
              <a:spcAft>
                <a:spcPts val="0"/>
              </a:spcAft>
              <a:buClr>
                <a:schemeClr val="accent2"/>
              </a:buClr>
              <a:defRPr sz="16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 sz="16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2054" y="1055688"/>
            <a:ext cx="8202612" cy="457200"/>
          </a:xfrm>
        </p:spPr>
        <p:txBody>
          <a:bodyPr anchor="b" anchorCtr="0"/>
          <a:lstStyle>
            <a:lvl1pPr marL="0" indent="0">
              <a:buNone/>
              <a:defRPr sz="16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BA4C-AA60-9A4D-B29D-E83B8846A5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D97717-E7DB-4548-B51C-0A9B0A443C8D}" type="datetime1">
              <a:rPr lang="en-US" smtClean="0"/>
              <a:t>11/11/2022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DFF5C0-BDA8-E348-A773-C9C0C69FB3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9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55" y="1864178"/>
            <a:ext cx="8222309" cy="1362075"/>
          </a:xfrm>
        </p:spPr>
        <p:txBody>
          <a:bodyPr anchor="b" anchorCtr="0">
            <a:noAutofit/>
          </a:bodyPr>
          <a:lstStyle>
            <a:lvl1pPr algn="ctr">
              <a:defRPr sz="405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55" y="3667126"/>
            <a:ext cx="822230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2054" y="5087822"/>
            <a:ext cx="822230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450"/>
              </a:spcAft>
              <a:buNone/>
              <a:defRPr sz="1100" b="1" i="0" baseline="0">
                <a:solidFill>
                  <a:schemeClr val="tx1"/>
                </a:solidFill>
                <a:latin typeface="+mn-lt"/>
              </a:defRPr>
            </a:lvl1pPr>
            <a:lvl2pPr>
              <a:defRPr sz="825" b="0" i="0">
                <a:solidFill>
                  <a:schemeClr val="tx2"/>
                </a:solidFill>
                <a:latin typeface="+mj-lt"/>
              </a:defRPr>
            </a:lvl2pPr>
            <a:lvl3pPr>
              <a:defRPr sz="825" b="0" i="0">
                <a:solidFill>
                  <a:schemeClr val="tx2"/>
                </a:solidFill>
                <a:latin typeface="+mj-lt"/>
              </a:defRPr>
            </a:lvl3pPr>
            <a:lvl4pPr>
              <a:defRPr sz="825" b="0" i="0">
                <a:solidFill>
                  <a:schemeClr val="tx2"/>
                </a:solidFill>
                <a:latin typeface="+mj-lt"/>
              </a:defRPr>
            </a:lvl4pPr>
            <a:lvl5pPr>
              <a:defRPr sz="825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0845" y="4931494"/>
            <a:ext cx="822231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F82B9-A148-A84F-BCA0-4034A3A8AD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54AC63-4A8D-5543-89A9-AD12D81EF8E4}" type="datetime1">
              <a:rPr lang="en-US" smtClean="0"/>
              <a:t>11/11/2022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C270-EE72-E643-86F3-6BAB5A74ED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693B-CF22-D144-AFDE-69A55E267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0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55" y="1828801"/>
            <a:ext cx="8222309" cy="1362075"/>
          </a:xfrm>
        </p:spPr>
        <p:txBody>
          <a:bodyPr anchor="b" anchorCtr="0">
            <a:noAutofit/>
          </a:bodyPr>
          <a:lstStyle>
            <a:lvl1pPr algn="ctr">
              <a:defRPr sz="405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55" y="3657601"/>
            <a:ext cx="822230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2055" y="5029200"/>
            <a:ext cx="8229068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450"/>
              </a:spcAft>
              <a:buNone/>
              <a:defRPr sz="1100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825" b="0" i="0">
                <a:solidFill>
                  <a:schemeClr val="tx2"/>
                </a:solidFill>
                <a:latin typeface="+mj-lt"/>
              </a:defRPr>
            </a:lvl2pPr>
            <a:lvl3pPr>
              <a:defRPr sz="825" b="0" i="0">
                <a:solidFill>
                  <a:schemeClr val="tx2"/>
                </a:solidFill>
                <a:latin typeface="+mj-lt"/>
              </a:defRPr>
            </a:lvl3pPr>
            <a:lvl4pPr>
              <a:defRPr sz="825" b="0" i="0">
                <a:solidFill>
                  <a:schemeClr val="tx2"/>
                </a:solidFill>
                <a:latin typeface="+mj-lt"/>
              </a:defRPr>
            </a:lvl4pPr>
            <a:lvl5pPr>
              <a:defRPr sz="825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621C-FC7B-AA4C-B773-C53AB56AC8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D577A38-EABE-D745-9C5B-75C05AD201BD}" type="datetime1">
              <a:rPr lang="en-US" smtClean="0"/>
              <a:t>11/11/2022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3C85-676B-9E43-8411-B3C29E7186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BA0E-5CEB-3C4C-9288-67AEEFBD8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8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54" y="1600202"/>
            <a:ext cx="4038600" cy="452596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300"/>
              </a:spcBef>
              <a:buClr>
                <a:schemeClr val="accent2"/>
              </a:buClr>
              <a:defRPr sz="1400"/>
            </a:lvl1pPr>
            <a:lvl2pPr marL="342900" indent="-171450">
              <a:lnSpc>
                <a:spcPct val="100000"/>
              </a:lnSpc>
              <a:spcBef>
                <a:spcPts val="225"/>
              </a:spcBef>
              <a:buClr>
                <a:schemeClr val="accent2"/>
              </a:buClr>
              <a:defRPr sz="1400"/>
            </a:lvl2pPr>
            <a:lvl3pPr>
              <a:lnSpc>
                <a:spcPct val="120000"/>
              </a:lnSpc>
              <a:spcBef>
                <a:spcPts val="225"/>
              </a:spcBef>
              <a:buClr>
                <a:schemeClr val="accent2"/>
              </a:buClr>
              <a:defRPr sz="1400"/>
            </a:lvl3pPr>
            <a:lvl4pPr>
              <a:lnSpc>
                <a:spcPct val="110000"/>
              </a:lnSpc>
              <a:spcBef>
                <a:spcPts val="225"/>
              </a:spcBef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300"/>
              </a:spcBef>
              <a:buClr>
                <a:schemeClr val="accent2"/>
              </a:buClr>
              <a:defRPr sz="1400"/>
            </a:lvl1pPr>
            <a:lvl2pPr marL="342900" indent="-171450">
              <a:lnSpc>
                <a:spcPct val="100000"/>
              </a:lnSpc>
              <a:spcBef>
                <a:spcPts val="225"/>
              </a:spcBef>
              <a:buClr>
                <a:schemeClr val="accent2"/>
              </a:buClr>
              <a:defRPr sz="1400"/>
            </a:lvl2pPr>
            <a:lvl3pPr>
              <a:lnSpc>
                <a:spcPct val="120000"/>
              </a:lnSpc>
              <a:spcBef>
                <a:spcPts val="225"/>
              </a:spcBef>
              <a:buClr>
                <a:schemeClr val="accent2"/>
              </a:buClr>
              <a:defRPr sz="1400"/>
            </a:lvl3pPr>
            <a:lvl4pPr>
              <a:lnSpc>
                <a:spcPct val="110000"/>
              </a:lnSpc>
              <a:spcBef>
                <a:spcPts val="225"/>
              </a:spcBef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2053" y="457200"/>
            <a:ext cx="8229600" cy="548640"/>
          </a:xfrm>
        </p:spPr>
        <p:txBody>
          <a:bodyPr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2054" y="1055688"/>
            <a:ext cx="8229600" cy="457200"/>
          </a:xfrm>
        </p:spPr>
        <p:txBody>
          <a:bodyPr anchor="b" anchorCtr="0"/>
          <a:lstStyle>
            <a:lvl1pPr marL="0" indent="0">
              <a:buNone/>
              <a:defRPr sz="16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0A2F8-98C2-AE42-B80E-AFF286D612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88A2A4-5926-E149-AF4C-031E0D7AB879}" type="datetime1">
              <a:rPr lang="en-US" smtClean="0"/>
              <a:t>11/11/2022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B93-9FC2-8D44-AEE3-C8AC366C69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648286-D5F1-064D-8702-CBF91A24F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2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54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54" y="2174875"/>
            <a:ext cx="4040188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400"/>
            </a:lvl1pPr>
            <a:lvl2pPr>
              <a:buClr>
                <a:schemeClr val="accent2"/>
              </a:buClr>
              <a:defRPr sz="1400"/>
            </a:lvl2pPr>
            <a:lvl3pPr>
              <a:buClr>
                <a:schemeClr val="accent2"/>
              </a:buClr>
              <a:defRPr sz="1400"/>
            </a:lvl3pPr>
            <a:lvl4pPr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400"/>
            </a:lvl1pPr>
            <a:lvl2pPr>
              <a:buClr>
                <a:schemeClr val="accent2"/>
              </a:buClr>
              <a:defRPr sz="1400"/>
            </a:lvl2pPr>
            <a:lvl3pPr>
              <a:buClr>
                <a:schemeClr val="accent2"/>
              </a:buClr>
              <a:defRPr sz="1400"/>
            </a:lvl3pPr>
            <a:lvl4pPr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4" y="457200"/>
            <a:ext cx="8229600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2053" y="1055688"/>
            <a:ext cx="8229600" cy="457200"/>
          </a:xfrm>
        </p:spPr>
        <p:txBody>
          <a:bodyPr anchor="b" anchorCtr="0"/>
          <a:lstStyle>
            <a:lvl1pPr marL="0" indent="0">
              <a:buNone/>
              <a:defRPr sz="16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146CC-68D8-2B43-ADE3-CACFD52C8D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EBCEF84-5672-7F43-91A8-8C5591694022}" type="datetime1">
              <a:rPr lang="en-US" smtClean="0"/>
              <a:t>11/11/2022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9013A-C358-3C4E-9648-7384DB887B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68AB6F-7C5E-1842-B488-5444DE400A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6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054" y="454006"/>
            <a:ext cx="8229600" cy="1146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54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51325" y="-141165"/>
            <a:ext cx="9439923" cy="7136527"/>
            <a:chOff x="-151325" y="-141165"/>
            <a:chExt cx="9439923" cy="713652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7938E-2D20-FF4F-8096-2B3063A64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40301" y="6356350"/>
            <a:ext cx="5451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487824-C1D1-1643-8250-16208E32767F}" type="datetime1">
              <a:rPr lang="en-US" smtClean="0"/>
              <a:t>11/11/2022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5B255-25BE-C14D-9125-BA628753C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54" y="6356351"/>
            <a:ext cx="6829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ED084-B76C-A64D-B9EC-DB4B52A93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8558" y="6356350"/>
            <a:ext cx="5316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7" r:id="rId3"/>
    <p:sldLayoutId id="2147483650" r:id="rId4"/>
    <p:sldLayoutId id="2147483658" r:id="rId5"/>
    <p:sldLayoutId id="2147483651" r:id="rId6"/>
    <p:sldLayoutId id="2147483664" r:id="rId7"/>
    <p:sldLayoutId id="2147483652" r:id="rId8"/>
    <p:sldLayoutId id="2147483653" r:id="rId9"/>
    <p:sldLayoutId id="2147483660" r:id="rId10"/>
    <p:sldLayoutId id="2147483661" r:id="rId11"/>
    <p:sldLayoutId id="2147483662" r:id="rId12"/>
    <p:sldLayoutId id="2147483663" r:id="rId13"/>
    <p:sldLayoutId id="2147483654" r:id="rId14"/>
    <p:sldLayoutId id="2147483655" r:id="rId15"/>
    <p:sldLayoutId id="2147483656" r:id="rId16"/>
    <p:sldLayoutId id="2147483659" r:id="rId17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2400" b="1" i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69069" indent="-169069" algn="l" defTabSz="342900" rtl="0" eaLnBrk="1" latinLnBrk="0" hangingPunct="1">
        <a:lnSpc>
          <a:spcPct val="110000"/>
        </a:lnSpc>
        <a:spcBef>
          <a:spcPts val="800"/>
        </a:spcBef>
        <a:spcAft>
          <a:spcPts val="0"/>
        </a:spcAft>
        <a:buClr>
          <a:schemeClr val="accent2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342900" rtl="0" eaLnBrk="1" latinLnBrk="0" hangingPunct="1">
        <a:lnSpc>
          <a:spcPct val="110000"/>
        </a:lnSpc>
        <a:spcBef>
          <a:spcPts val="400"/>
        </a:spcBef>
        <a:buClr>
          <a:schemeClr val="accent2"/>
        </a:buClr>
        <a:buFont typeface="Arial"/>
        <a:buChar char="–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15541" indent="-170260" algn="l" defTabSz="3429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4610" indent="-169069" algn="l" defTabSz="3429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4869" indent="-170260" algn="l" defTabSz="3429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284F231-675F-1DE6-7CEE-AE61016D8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1" b="-15611"/>
          <a:stretch/>
        </p:blipFill>
        <p:spPr bwMode="auto">
          <a:xfrm>
            <a:off x="0" y="3755844"/>
            <a:ext cx="9144000" cy="572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251506-8E10-1996-A574-A9027D8FC337}"/>
              </a:ext>
            </a:extLst>
          </p:cNvPr>
          <p:cNvSpPr/>
          <p:nvPr/>
        </p:nvSpPr>
        <p:spPr>
          <a:xfrm>
            <a:off x="0" y="3867038"/>
            <a:ext cx="9144000" cy="148982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9B50A73-266E-0B44-8939-0C5227C837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High-bandwidth image-based predictive laser stabilization via optimized Fourier filters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D5773DE-2A24-5A46-A359-5B3DCC6AF4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Joseph Natal*, Sam Barber, </a:t>
            </a:r>
            <a:r>
              <a:rPr lang="en-US" dirty="0" err="1"/>
              <a:t>Fumika</a:t>
            </a:r>
            <a:r>
              <a:rPr lang="en-US" dirty="0"/>
              <a:t> </a:t>
            </a:r>
            <a:r>
              <a:rPr lang="en-US" dirty="0" err="1"/>
              <a:t>Isono</a:t>
            </a:r>
            <a:r>
              <a:rPr lang="en-US" dirty="0"/>
              <a:t>, Curtis Berger, Anthony Gonsalves, Matthias Fuchs, Jeroen Van </a:t>
            </a:r>
            <a:r>
              <a:rPr lang="en-US" dirty="0" err="1"/>
              <a:t>Tilborg</a:t>
            </a:r>
            <a:endParaRPr lang="en-US" dirty="0"/>
          </a:p>
          <a:p>
            <a:r>
              <a:rPr lang="en-US" dirty="0"/>
              <a:t>BELLA center, LBNL</a:t>
            </a:r>
          </a:p>
          <a:p>
            <a:r>
              <a:rPr lang="en-US" dirty="0"/>
              <a:t>*Work performed at BELLA Center, currently PhD student at University of Nebraska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227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CC56B-9A89-064E-AC02-0E09C208E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High-bandwidth image-based predictive laser stabilization via optimized Fourier filters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634D07-0FE0-D04E-958E-B0D3BACD9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8634B1-303D-CC46-8726-FCC50F727FF1}"/>
              </a:ext>
            </a:extLst>
          </p:cNvPr>
          <p:cNvSpPr/>
          <p:nvPr/>
        </p:nvSpPr>
        <p:spPr>
          <a:xfrm>
            <a:off x="2951243" y="3317401"/>
            <a:ext cx="328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cap="all" dirty="0">
                <a:solidFill>
                  <a:schemeClr val="bg1"/>
                </a:solidFill>
              </a:rPr>
              <a:t>Blank Slide</a:t>
            </a:r>
            <a:endParaRPr lang="en-US" sz="3600" b="1" cap="al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20E873-DA0F-92BF-3465-03E08A38A4F9}"/>
              </a:ext>
            </a:extLst>
          </p:cNvPr>
          <p:cNvSpPr txBox="1"/>
          <p:nvPr/>
        </p:nvSpPr>
        <p:spPr>
          <a:xfrm>
            <a:off x="564777" y="545068"/>
            <a:ext cx="820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Experimental Results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985040-2D7A-E7B8-46D6-5F34BF0F3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1131640"/>
            <a:ext cx="5924550" cy="35530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B64EB0-B142-77EB-BF3A-8383D734B825}"/>
              </a:ext>
            </a:extLst>
          </p:cNvPr>
          <p:cNvSpPr txBox="1"/>
          <p:nvPr/>
        </p:nvSpPr>
        <p:spPr>
          <a:xfrm>
            <a:off x="1333447" y="4883538"/>
            <a:ext cx="64771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Stabilization at 210, 250, and 370 Hz exhibits </a:t>
            </a:r>
            <a:r>
              <a:rPr lang="en-US" sz="1500" b="1" dirty="0"/>
              <a:t>5x</a:t>
            </a:r>
            <a:r>
              <a:rPr lang="en-US" sz="1500" dirty="0"/>
              <a:t> reduction in RMSE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0070B9-5038-0BBD-1E46-EA8B74645637}"/>
              </a:ext>
            </a:extLst>
          </p:cNvPr>
          <p:cNvSpPr txBox="1"/>
          <p:nvPr/>
        </p:nvSpPr>
        <p:spPr>
          <a:xfrm>
            <a:off x="3811922" y="4553266"/>
            <a:ext cx="29074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J. Natal, Appl. Optics, under review </a:t>
            </a:r>
          </a:p>
        </p:txBody>
      </p:sp>
    </p:spTree>
    <p:extLst>
      <p:ext uri="{BB962C8B-B14F-4D97-AF65-F5344CB8AC3E}">
        <p14:creationId xmlns:p14="http://schemas.microsoft.com/office/powerpoint/2010/main" val="2276007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CC56B-9A89-064E-AC02-0E09C208E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High-bandwidth image-based predictive laser stabilization via optimized Fourier filters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634D07-0FE0-D04E-958E-B0D3BACD9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8634B1-303D-CC46-8726-FCC50F727FF1}"/>
              </a:ext>
            </a:extLst>
          </p:cNvPr>
          <p:cNvSpPr/>
          <p:nvPr/>
        </p:nvSpPr>
        <p:spPr>
          <a:xfrm>
            <a:off x="2951243" y="3317401"/>
            <a:ext cx="328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cap="all" dirty="0">
                <a:solidFill>
                  <a:schemeClr val="bg1"/>
                </a:solidFill>
              </a:rPr>
              <a:t>Blank Slide</a:t>
            </a:r>
            <a:endParaRPr lang="en-US" sz="3600" b="1" cap="al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0E7C82-6417-0DBB-78CD-070523688C93}"/>
              </a:ext>
            </a:extLst>
          </p:cNvPr>
          <p:cNvSpPr txBox="1"/>
          <p:nvPr/>
        </p:nvSpPr>
        <p:spPr>
          <a:xfrm>
            <a:off x="564777" y="545068"/>
            <a:ext cx="820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Conclusion and Outlook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1B3398-A0D1-F7B7-310A-28E6F555F963}"/>
              </a:ext>
            </a:extLst>
          </p:cNvPr>
          <p:cNvSpPr txBox="1"/>
          <p:nvPr/>
        </p:nvSpPr>
        <p:spPr>
          <a:xfrm>
            <a:off x="865265" y="1234202"/>
            <a:ext cx="760677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 laser pointing stabilization method is presented which augments traditional control algorithms by overcoming bandwidth limitations</a:t>
            </a:r>
          </a:p>
          <a:p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Accessible hardware with machine learning enables enhanced control that should be leveraged at current and future laser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Next steps: implementation and testing at full power</a:t>
            </a:r>
          </a:p>
        </p:txBody>
      </p:sp>
    </p:spTree>
    <p:extLst>
      <p:ext uri="{BB962C8B-B14F-4D97-AF65-F5344CB8AC3E}">
        <p14:creationId xmlns:p14="http://schemas.microsoft.com/office/powerpoint/2010/main" val="2862343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CC56B-9A89-064E-AC02-0E09C208E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High-bandwidth image-based predictive laser stabilization via optimized Fourier filters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634D07-0FE0-D04E-958E-B0D3BACD9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8634B1-303D-CC46-8726-FCC50F727FF1}"/>
              </a:ext>
            </a:extLst>
          </p:cNvPr>
          <p:cNvSpPr/>
          <p:nvPr/>
        </p:nvSpPr>
        <p:spPr>
          <a:xfrm>
            <a:off x="2951243" y="3317401"/>
            <a:ext cx="328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cap="all" dirty="0">
                <a:solidFill>
                  <a:schemeClr val="bg1"/>
                </a:solidFill>
              </a:rPr>
              <a:t>Blank Slide</a:t>
            </a:r>
            <a:endParaRPr lang="en-US" sz="3600" b="1" cap="al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0E7C82-6417-0DBB-78CD-070523688C93}"/>
              </a:ext>
            </a:extLst>
          </p:cNvPr>
          <p:cNvSpPr txBox="1"/>
          <p:nvPr/>
        </p:nvSpPr>
        <p:spPr>
          <a:xfrm>
            <a:off x="564777" y="545068"/>
            <a:ext cx="820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Conclusion and Outlook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7193A49-12D0-72A4-1CA2-A16994920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1" b="-15611"/>
          <a:stretch/>
        </p:blipFill>
        <p:spPr bwMode="auto">
          <a:xfrm>
            <a:off x="0" y="3443424"/>
            <a:ext cx="9144000" cy="572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CDCF26-4808-25DB-75FA-34F43BEAEA51}"/>
              </a:ext>
            </a:extLst>
          </p:cNvPr>
          <p:cNvSpPr/>
          <p:nvPr/>
        </p:nvSpPr>
        <p:spPr>
          <a:xfrm>
            <a:off x="0" y="3867038"/>
            <a:ext cx="9144000" cy="148982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C36729-60CF-DCC9-A032-D8816A556290}"/>
              </a:ext>
            </a:extLst>
          </p:cNvPr>
          <p:cNvSpPr txBox="1"/>
          <p:nvPr/>
        </p:nvSpPr>
        <p:spPr>
          <a:xfrm>
            <a:off x="3204210" y="4288783"/>
            <a:ext cx="273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5AA213-9F7E-BDCE-174E-2161AC71A24D}"/>
              </a:ext>
            </a:extLst>
          </p:cNvPr>
          <p:cNvSpPr txBox="1"/>
          <p:nvPr/>
        </p:nvSpPr>
        <p:spPr>
          <a:xfrm>
            <a:off x="865265" y="1234202"/>
            <a:ext cx="760677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 laser pointing stabilization method is presented which augments traditional control algorithms by overcoming bandwidth limitations</a:t>
            </a:r>
          </a:p>
          <a:p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Accessible hardware with machine learning enables enhanced control that should be leveraged at current and future laser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Next steps: implementation and testing at full power</a:t>
            </a:r>
          </a:p>
        </p:txBody>
      </p:sp>
    </p:spTree>
    <p:extLst>
      <p:ext uri="{BB962C8B-B14F-4D97-AF65-F5344CB8AC3E}">
        <p14:creationId xmlns:p14="http://schemas.microsoft.com/office/powerpoint/2010/main" val="745322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CC56B-9A89-064E-AC02-0E09C208E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High-bandwidth image-based predictive laser stabilization via optimized Fourier filters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634D07-0FE0-D04E-958E-B0D3BACD9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7120B1-A438-EA0A-CEE0-BE362F88588B}"/>
              </a:ext>
            </a:extLst>
          </p:cNvPr>
          <p:cNvSpPr txBox="1"/>
          <p:nvPr/>
        </p:nvSpPr>
        <p:spPr>
          <a:xfrm>
            <a:off x="564777" y="545068"/>
            <a:ext cx="820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Laser Pointing Stabilization at BELLA Hundred-Terawatt Undulator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29CA70-C60E-CAB0-BC1E-61DECF9EC2AE}"/>
              </a:ext>
            </a:extLst>
          </p:cNvPr>
          <p:cNvSpPr txBox="1"/>
          <p:nvPr/>
        </p:nvSpPr>
        <p:spPr>
          <a:xfrm>
            <a:off x="502382" y="5031166"/>
            <a:ext cx="4057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High-power non-perturbative laser delivery diagnostics at the final focus of 100-TW-class laser pulses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Enabled by kHz background pulse train</a:t>
            </a:r>
            <a:endParaRPr lang="en-US" sz="1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4201A3-257C-1DB8-7AA7-E5CC3C546628}"/>
              </a:ext>
            </a:extLst>
          </p:cNvPr>
          <p:cNvSpPr txBox="1"/>
          <p:nvPr/>
        </p:nvSpPr>
        <p:spPr>
          <a:xfrm>
            <a:off x="5482159" y="3644915"/>
            <a:ext cx="3609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e-beam active stabilization on downstream diagnostic</a:t>
            </a:r>
            <a:endParaRPr lang="en-US" sz="1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E0F39-E02D-6D56-1445-179F6E129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335"/>
          <a:stretch/>
        </p:blipFill>
        <p:spPr>
          <a:xfrm>
            <a:off x="4668651" y="4252550"/>
            <a:ext cx="4181543" cy="18090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B5809B-877F-BAB5-8278-C49612424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597" y="1970142"/>
            <a:ext cx="4057650" cy="12605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3656C1-25ED-0F54-CA89-C9204855C2FC}"/>
              </a:ext>
            </a:extLst>
          </p:cNvPr>
          <p:cNvSpPr txBox="1"/>
          <p:nvPr/>
        </p:nvSpPr>
        <p:spPr>
          <a:xfrm>
            <a:off x="5496922" y="3159002"/>
            <a:ext cx="29074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Isono</a:t>
            </a:r>
            <a:r>
              <a:rPr lang="en-US" sz="900" dirty="0"/>
              <a:t> et al, High Power Laser Sci. Eng. 9, e25 (2021) 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5C39CDE-EBAA-CFDC-AECB-0C31DAE58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557" y="1163033"/>
            <a:ext cx="2475300" cy="36195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22E7ED7-B753-CB2C-1F80-7ADFF75CCB4F}"/>
              </a:ext>
            </a:extLst>
          </p:cNvPr>
          <p:cNvSpPr txBox="1"/>
          <p:nvPr/>
        </p:nvSpPr>
        <p:spPr>
          <a:xfrm>
            <a:off x="5060234" y="1565864"/>
            <a:ext cx="3609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kHz laser beam pointing fluctuations</a:t>
            </a:r>
            <a:endParaRPr lang="en-US" sz="15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C9818B-A3D9-0754-6BB1-A12F6C030E71}"/>
              </a:ext>
            </a:extLst>
          </p:cNvPr>
          <p:cNvSpPr txBox="1"/>
          <p:nvPr/>
        </p:nvSpPr>
        <p:spPr>
          <a:xfrm>
            <a:off x="6035036" y="5393747"/>
            <a:ext cx="3609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Feedback </a:t>
            </a:r>
            <a:r>
              <a:rPr lang="en-US" sz="1600" b="1" dirty="0">
                <a:solidFill>
                  <a:srgbClr val="0070C0"/>
                </a:solidFill>
              </a:rPr>
              <a:t>on</a:t>
            </a:r>
            <a:r>
              <a:rPr lang="en-US" sz="1600" dirty="0"/>
              <a:t> / </a:t>
            </a:r>
            <a:r>
              <a:rPr lang="en-US" sz="1600" b="1" dirty="0">
                <a:solidFill>
                  <a:srgbClr val="FF871E"/>
                </a:solidFill>
              </a:rPr>
              <a:t>off</a:t>
            </a:r>
            <a:endParaRPr lang="en-US" sz="1500" b="1" dirty="0">
              <a:solidFill>
                <a:srgbClr val="FF871E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AEB65D-8C8C-F605-49BA-141032FDED4C}"/>
              </a:ext>
            </a:extLst>
          </p:cNvPr>
          <p:cNvSpPr txBox="1"/>
          <p:nvPr/>
        </p:nvSpPr>
        <p:spPr>
          <a:xfrm>
            <a:off x="6176356" y="6061584"/>
            <a:ext cx="1850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 Berger et al, PRAB, submitted </a:t>
            </a:r>
          </a:p>
        </p:txBody>
      </p:sp>
    </p:spTree>
    <p:extLst>
      <p:ext uri="{BB962C8B-B14F-4D97-AF65-F5344CB8AC3E}">
        <p14:creationId xmlns:p14="http://schemas.microsoft.com/office/powerpoint/2010/main" val="3983631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CC56B-9A89-064E-AC02-0E09C208E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High-bandwidth image-based predictive laser stabilization via optimized Fourier filters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634D07-0FE0-D04E-958E-B0D3BACD9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8634B1-303D-CC46-8726-FCC50F727FF1}"/>
              </a:ext>
            </a:extLst>
          </p:cNvPr>
          <p:cNvSpPr/>
          <p:nvPr/>
        </p:nvSpPr>
        <p:spPr>
          <a:xfrm>
            <a:off x="3507902" y="3317458"/>
            <a:ext cx="328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cap="all" dirty="0">
                <a:solidFill>
                  <a:schemeClr val="bg1"/>
                </a:solidFill>
              </a:rPr>
              <a:t>Blank Slide</a:t>
            </a:r>
            <a:endParaRPr lang="en-US" sz="3600" b="1" cap="all" dirty="0"/>
          </a:p>
        </p:txBody>
      </p:sp>
      <p:pic>
        <p:nvPicPr>
          <p:cNvPr id="2" name="Picture Placeholder 92" descr="Chart&#10;&#10;Description automatically generated">
            <a:extLst>
              <a:ext uri="{FF2B5EF4-FFF2-40B4-BE49-F238E27FC236}">
                <a16:creationId xmlns:a16="http://schemas.microsoft.com/office/drawing/2014/main" id="{F543F396-3611-4CDA-BE2C-EEACCDDA9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07" y="1794549"/>
            <a:ext cx="6360386" cy="30458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0E7C82-6417-0DBB-78CD-070523688C93}"/>
              </a:ext>
            </a:extLst>
          </p:cNvPr>
          <p:cNvSpPr txBox="1"/>
          <p:nvPr/>
        </p:nvSpPr>
        <p:spPr>
          <a:xfrm>
            <a:off x="564777" y="545068"/>
            <a:ext cx="820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Predictive Laser Pointing Stabilization via Fourier Filters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DC333-F071-8066-51D8-9EE45AAFE16F}"/>
              </a:ext>
            </a:extLst>
          </p:cNvPr>
          <p:cNvSpPr txBox="1"/>
          <p:nvPr/>
        </p:nvSpPr>
        <p:spPr>
          <a:xfrm>
            <a:off x="1121435" y="1021194"/>
            <a:ext cx="701712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PID control algorithms are industry-standard, but lack disturbance rejection bandwidth (5-10% of the sampling frequency)</a:t>
            </a:r>
          </a:p>
          <a:p>
            <a:endParaRPr lang="en-US" sz="1500" dirty="0"/>
          </a:p>
          <a:p>
            <a:endParaRPr lang="en-US" sz="1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39317C-6C31-4199-4053-764B9E39B5A1}"/>
              </a:ext>
            </a:extLst>
          </p:cNvPr>
          <p:cNvSpPr txBox="1"/>
          <p:nvPr/>
        </p:nvSpPr>
        <p:spPr>
          <a:xfrm>
            <a:off x="1121436" y="4903199"/>
            <a:ext cx="70171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Fourier filters are short-window discrete-time Fourier transform coefficients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Fourier filters augment PID control by eliminating vibrations (e.g. HVAC, chillers, etc.) up to half the sampling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500" dirty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640119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CC56B-9A89-064E-AC02-0E09C208E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High-bandwidth image-based predictive laser stabilization via optimized Fourier filters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634D07-0FE0-D04E-958E-B0D3BACD9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8634B1-303D-CC46-8726-FCC50F727FF1}"/>
              </a:ext>
            </a:extLst>
          </p:cNvPr>
          <p:cNvSpPr/>
          <p:nvPr/>
        </p:nvSpPr>
        <p:spPr>
          <a:xfrm>
            <a:off x="2951243" y="3317401"/>
            <a:ext cx="328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cap="all" dirty="0">
                <a:solidFill>
                  <a:schemeClr val="bg1"/>
                </a:solidFill>
              </a:rPr>
              <a:t>Blank Slide</a:t>
            </a:r>
            <a:endParaRPr lang="en-US" sz="3600" b="1" cap="al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E30087-4600-2C6F-B7C7-3D1899531A8C}"/>
              </a:ext>
            </a:extLst>
          </p:cNvPr>
          <p:cNvSpPr txBox="1"/>
          <p:nvPr/>
        </p:nvSpPr>
        <p:spPr>
          <a:xfrm>
            <a:off x="1063438" y="1096063"/>
            <a:ext cx="701712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Fourier filters “predict” by extrapolating beam position at the next time step from the amplitude and phase information acquired</a:t>
            </a:r>
          </a:p>
          <a:p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 phase shift of 180° to the predicted signal results in destructive interference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765F0B-B497-ED64-7F31-1C422E3E8532}"/>
              </a:ext>
            </a:extLst>
          </p:cNvPr>
          <p:cNvSpPr txBox="1"/>
          <p:nvPr/>
        </p:nvSpPr>
        <p:spPr>
          <a:xfrm>
            <a:off x="564777" y="545068"/>
            <a:ext cx="820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Algorithm Overview</a:t>
            </a:r>
          </a:p>
        </p:txBody>
      </p:sp>
    </p:spTree>
    <p:extLst>
      <p:ext uri="{BB962C8B-B14F-4D97-AF65-F5344CB8AC3E}">
        <p14:creationId xmlns:p14="http://schemas.microsoft.com/office/powerpoint/2010/main" val="3081902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CC56B-9A89-064E-AC02-0E09C208E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High-bandwidth image-based predictive laser stabilization via optimized Fourier filters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634D07-0FE0-D04E-958E-B0D3BACD9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8634B1-303D-CC46-8726-FCC50F727FF1}"/>
              </a:ext>
            </a:extLst>
          </p:cNvPr>
          <p:cNvSpPr/>
          <p:nvPr/>
        </p:nvSpPr>
        <p:spPr>
          <a:xfrm>
            <a:off x="2951243" y="3317401"/>
            <a:ext cx="328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cap="all" dirty="0">
                <a:solidFill>
                  <a:schemeClr val="bg1"/>
                </a:solidFill>
              </a:rPr>
              <a:t>Blank Slide</a:t>
            </a:r>
            <a:endParaRPr lang="en-US" sz="3600" b="1" cap="al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C60385-4012-344C-FD60-0812C54F8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968" y="2313432"/>
            <a:ext cx="5096256" cy="38221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CCA65D-CCF5-1CE3-904B-16ADA7FCA09A}"/>
              </a:ext>
            </a:extLst>
          </p:cNvPr>
          <p:cNvSpPr txBox="1"/>
          <p:nvPr/>
        </p:nvSpPr>
        <p:spPr>
          <a:xfrm>
            <a:off x="1063438" y="1096063"/>
            <a:ext cx="701712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Fourier filters “predict” by extrapolating beam position at the next time step from the amplitude and phase information acquired</a:t>
            </a:r>
          </a:p>
          <a:p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 phase shift of 180° to the predicted signal results in destructive interference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FA20E-40BD-6889-7274-8BD0BC0AC9F6}"/>
              </a:ext>
            </a:extLst>
          </p:cNvPr>
          <p:cNvSpPr txBox="1"/>
          <p:nvPr/>
        </p:nvSpPr>
        <p:spPr>
          <a:xfrm>
            <a:off x="564777" y="545068"/>
            <a:ext cx="820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Algorithm Overview</a:t>
            </a:r>
          </a:p>
        </p:txBody>
      </p:sp>
    </p:spTree>
    <p:extLst>
      <p:ext uri="{BB962C8B-B14F-4D97-AF65-F5344CB8AC3E}">
        <p14:creationId xmlns:p14="http://schemas.microsoft.com/office/powerpoint/2010/main" val="669182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CC56B-9A89-064E-AC02-0E09C208E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High-bandwidth image-based predictive laser stabilization via optimized Fourier filters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634D07-0FE0-D04E-958E-B0D3BACD9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8634B1-303D-CC46-8726-FCC50F727FF1}"/>
              </a:ext>
            </a:extLst>
          </p:cNvPr>
          <p:cNvSpPr/>
          <p:nvPr/>
        </p:nvSpPr>
        <p:spPr>
          <a:xfrm>
            <a:off x="2951243" y="3317401"/>
            <a:ext cx="328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cap="all" dirty="0">
                <a:solidFill>
                  <a:schemeClr val="bg1"/>
                </a:solidFill>
              </a:rPr>
              <a:t>Blank Slide</a:t>
            </a:r>
            <a:endParaRPr lang="en-US" sz="3600" b="1" cap="al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A352C-169A-8BE5-6180-588440C41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073" y="2313432"/>
            <a:ext cx="5091852" cy="38188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037218-0545-0CE8-1825-F04C25AF146E}"/>
              </a:ext>
            </a:extLst>
          </p:cNvPr>
          <p:cNvSpPr txBox="1"/>
          <p:nvPr/>
        </p:nvSpPr>
        <p:spPr>
          <a:xfrm>
            <a:off x="1063438" y="1096063"/>
            <a:ext cx="701712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Fourier filters “predict” by extrapolating beam position at the next time step from the amplitude and phase information acquired</a:t>
            </a:r>
          </a:p>
          <a:p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 phase shift of 180° to the predicted signal results in destructive interference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ED1224-2D66-F25A-EC6E-EC3121EA4EA0}"/>
              </a:ext>
            </a:extLst>
          </p:cNvPr>
          <p:cNvSpPr txBox="1"/>
          <p:nvPr/>
        </p:nvSpPr>
        <p:spPr>
          <a:xfrm>
            <a:off x="564777" y="545068"/>
            <a:ext cx="820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Algorithm Overview</a:t>
            </a:r>
          </a:p>
        </p:txBody>
      </p:sp>
    </p:spTree>
    <p:extLst>
      <p:ext uri="{BB962C8B-B14F-4D97-AF65-F5344CB8AC3E}">
        <p14:creationId xmlns:p14="http://schemas.microsoft.com/office/powerpoint/2010/main" val="2337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CC56B-9A89-064E-AC02-0E09C208E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High-bandwidth image-based predictive laser stabilization via optimized Fourier filters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634D07-0FE0-D04E-958E-B0D3BACD9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8634B1-303D-CC46-8726-FCC50F727FF1}"/>
              </a:ext>
            </a:extLst>
          </p:cNvPr>
          <p:cNvSpPr/>
          <p:nvPr/>
        </p:nvSpPr>
        <p:spPr>
          <a:xfrm>
            <a:off x="2951243" y="3317401"/>
            <a:ext cx="328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cap="all" dirty="0">
                <a:solidFill>
                  <a:schemeClr val="bg1"/>
                </a:solidFill>
              </a:rPr>
              <a:t>Blank Slide</a:t>
            </a:r>
            <a:endParaRPr lang="en-US" sz="3600" b="1" cap="al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037218-0545-0CE8-1825-F04C25AF146E}"/>
              </a:ext>
            </a:extLst>
          </p:cNvPr>
          <p:cNvSpPr txBox="1"/>
          <p:nvPr/>
        </p:nvSpPr>
        <p:spPr>
          <a:xfrm>
            <a:off x="1063438" y="1096063"/>
            <a:ext cx="701712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Fourier filters “predict” by extrapolating beam position at the next time step from the amplitude and phase information acquired</a:t>
            </a:r>
          </a:p>
          <a:p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 phase shift of 180° to the predicted signal results in destructive interference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ED1224-2D66-F25A-EC6E-EC3121EA4EA0}"/>
              </a:ext>
            </a:extLst>
          </p:cNvPr>
          <p:cNvSpPr txBox="1"/>
          <p:nvPr/>
        </p:nvSpPr>
        <p:spPr>
          <a:xfrm>
            <a:off x="564777" y="545068"/>
            <a:ext cx="820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Algorithm Overview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A6FF7A-F347-D4D2-4D93-10DB2F50C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2313432"/>
            <a:ext cx="5096256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40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CC56B-9A89-064E-AC02-0E09C208E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High-bandwidth image-based predictive laser stabilization via optimized Fourier filters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634D07-0FE0-D04E-958E-B0D3BACD9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8634B1-303D-CC46-8726-FCC50F727FF1}"/>
              </a:ext>
            </a:extLst>
          </p:cNvPr>
          <p:cNvSpPr/>
          <p:nvPr/>
        </p:nvSpPr>
        <p:spPr>
          <a:xfrm>
            <a:off x="2951243" y="3317401"/>
            <a:ext cx="328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cap="all" dirty="0">
                <a:solidFill>
                  <a:schemeClr val="bg1"/>
                </a:solidFill>
              </a:rPr>
              <a:t>Blank Slide</a:t>
            </a:r>
            <a:endParaRPr lang="en-US" sz="3600" b="1" cap="al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037218-0545-0CE8-1825-F04C25AF146E}"/>
              </a:ext>
            </a:extLst>
          </p:cNvPr>
          <p:cNvSpPr txBox="1"/>
          <p:nvPr/>
        </p:nvSpPr>
        <p:spPr>
          <a:xfrm>
            <a:off x="1063438" y="1096063"/>
            <a:ext cx="701712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Fourier filters “predict” by extrapolating beam position at the next time step from the amplitude and phase information acquired</a:t>
            </a:r>
          </a:p>
          <a:p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 phase shift of 180° to the predicted signal results in destructive interference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ED1224-2D66-F25A-EC6E-EC3121EA4EA0}"/>
              </a:ext>
            </a:extLst>
          </p:cNvPr>
          <p:cNvSpPr txBox="1"/>
          <p:nvPr/>
        </p:nvSpPr>
        <p:spPr>
          <a:xfrm>
            <a:off x="564777" y="545068"/>
            <a:ext cx="820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Algorithm Overview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A6FF7A-F347-D4D2-4D93-10DB2F50C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2313432"/>
            <a:ext cx="5096256" cy="38221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8B4A41-E6EE-0B95-F74A-1C2FCE85BACB}"/>
              </a:ext>
            </a:extLst>
          </p:cNvPr>
          <p:cNvSpPr/>
          <p:nvPr/>
        </p:nvSpPr>
        <p:spPr>
          <a:xfrm>
            <a:off x="564777" y="3272508"/>
            <a:ext cx="2374036" cy="8199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Does it work in practice?</a:t>
            </a:r>
          </a:p>
        </p:txBody>
      </p:sp>
    </p:spTree>
    <p:extLst>
      <p:ext uri="{BB962C8B-B14F-4D97-AF65-F5344CB8AC3E}">
        <p14:creationId xmlns:p14="http://schemas.microsoft.com/office/powerpoint/2010/main" val="3048972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CC56B-9A89-064E-AC02-0E09C208E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High-bandwidth image-based predictive laser stabilization via optimized Fourier filters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634D07-0FE0-D04E-958E-B0D3BACD9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8634B1-303D-CC46-8726-FCC50F727FF1}"/>
              </a:ext>
            </a:extLst>
          </p:cNvPr>
          <p:cNvSpPr/>
          <p:nvPr/>
        </p:nvSpPr>
        <p:spPr>
          <a:xfrm>
            <a:off x="2951243" y="3317401"/>
            <a:ext cx="328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cap="all" dirty="0">
                <a:solidFill>
                  <a:schemeClr val="bg1"/>
                </a:solidFill>
              </a:rPr>
              <a:t>Blank Slide</a:t>
            </a:r>
            <a:endParaRPr lang="en-US" sz="3600" b="1" cap="al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E30087-4600-2C6F-B7C7-3D1899531A8C}"/>
              </a:ext>
            </a:extLst>
          </p:cNvPr>
          <p:cNvSpPr txBox="1"/>
          <p:nvPr/>
        </p:nvSpPr>
        <p:spPr>
          <a:xfrm>
            <a:off x="1063438" y="1113921"/>
            <a:ext cx="760677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We propose an image-based (CMOS) fast feedforward system (</a:t>
            </a:r>
            <a:r>
              <a:rPr lang="en-US" sz="1500" b="1" dirty="0"/>
              <a:t>&lt; 1 </a:t>
            </a:r>
            <a:r>
              <a:rPr lang="en-US" sz="1500" b="1" dirty="0" err="1"/>
              <a:t>ms</a:t>
            </a:r>
            <a:r>
              <a:rPr lang="en-US" sz="1500" b="1" dirty="0"/>
              <a:t> loop time</a:t>
            </a:r>
            <a:r>
              <a:rPr lang="en-US" sz="1500" dirty="0"/>
              <a:t>)</a:t>
            </a:r>
          </a:p>
          <a:p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 data-driven model learns the piezo-electric mirror’s transfer function which compensates for hysteresis (</a:t>
            </a:r>
            <a:r>
              <a:rPr lang="en-US" sz="1500" b="1" dirty="0"/>
              <a:t>~5 seconds</a:t>
            </a:r>
            <a:r>
              <a:rPr lang="en-US" sz="15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20A938-E1E5-48C5-8482-D1AFB69D1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60" y="2644984"/>
            <a:ext cx="7551420" cy="32865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79BD9C-441C-7C81-0BE2-943B27E487E4}"/>
              </a:ext>
            </a:extLst>
          </p:cNvPr>
          <p:cNvSpPr txBox="1"/>
          <p:nvPr/>
        </p:nvSpPr>
        <p:spPr>
          <a:xfrm>
            <a:off x="564777" y="545068"/>
            <a:ext cx="820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Experimental Setup</a:t>
            </a:r>
          </a:p>
        </p:txBody>
      </p:sp>
    </p:spTree>
    <p:extLst>
      <p:ext uri="{BB962C8B-B14F-4D97-AF65-F5344CB8AC3E}">
        <p14:creationId xmlns:p14="http://schemas.microsoft.com/office/powerpoint/2010/main" val="1226176459"/>
      </p:ext>
    </p:extLst>
  </p:cSld>
  <p:clrMapOvr>
    <a:masterClrMapping/>
  </p:clrMapOvr>
</p:sld>
</file>

<file path=ppt/theme/theme1.xml><?xml version="1.0" encoding="utf-8"?>
<a:theme xmlns:a="http://schemas.openxmlformats.org/drawingml/2006/main" name="Berkeley Lab PPT Theme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L_PPT_New_Template_2020" id="{CC6B141A-B654-3845-B898-640578BE27F0}" vid="{E740CA25-7067-8D44-B5FD-4635C3B027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LBNL_PPT_New_Template_2020</Template>
  <TotalTime>2605</TotalTime>
  <Words>682</Words>
  <Application>Microsoft Office PowerPoint</Application>
  <PresentationFormat>On-screen Show (4:3)</PresentationFormat>
  <Paragraphs>92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Berkeley Lab PPT Theme</vt:lpstr>
      <vt:lpstr>High-bandwidth image-based predictive laser stabilization via optimized Fourier filters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High-bandwidth image-based predictive laser stabilization via optimized Fourier filters</dc:title>
  <dc:subject/>
  <dc:creator>Joseph Natal</dc:creator>
  <cp:keywords/>
  <dc:description/>
  <cp:lastModifiedBy>Joseph Natal</cp:lastModifiedBy>
  <cp:revision>15</cp:revision>
  <dcterms:created xsi:type="dcterms:W3CDTF">2022-11-09T18:42:46Z</dcterms:created>
  <dcterms:modified xsi:type="dcterms:W3CDTF">2022-11-11T14:13:50Z</dcterms:modified>
  <cp:category/>
</cp:coreProperties>
</file>