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0"/>
  </p:notesMasterIdLst>
  <p:sldIdLst>
    <p:sldId id="270" r:id="rId3"/>
    <p:sldId id="349" r:id="rId4"/>
    <p:sldId id="317" r:id="rId5"/>
    <p:sldId id="337" r:id="rId6"/>
    <p:sldId id="268" r:id="rId7"/>
    <p:sldId id="348" r:id="rId8"/>
    <p:sldId id="2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BF5"/>
    <a:srgbClr val="006600"/>
    <a:srgbClr val="C00000"/>
    <a:srgbClr val="277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523" autoAdjust="0"/>
  </p:normalViewPr>
  <p:slideViewPr>
    <p:cSldViewPr snapToGrid="0">
      <p:cViewPr varScale="1">
        <p:scale>
          <a:sx n="79" d="100"/>
          <a:sy n="79" d="100"/>
        </p:scale>
        <p:origin x="211" y="72"/>
      </p:cViewPr>
      <p:guideLst/>
    </p:cSldViewPr>
  </p:slideViewPr>
  <p:notesTextViewPr>
    <p:cViewPr>
      <p:scale>
        <a:sx n="3" d="2"/>
        <a:sy n="3" d="2"/>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98C85-E7D3-4B60-92D1-0CBA4DE6B8B8}"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3BD0-7836-4031-A0B9-FC20C962E267}" type="slidenum">
              <a:rPr lang="en-US" smtClean="0"/>
              <a:t>‹#›</a:t>
            </a:fld>
            <a:endParaRPr lang="en-US"/>
          </a:p>
        </p:txBody>
      </p:sp>
    </p:spTree>
    <p:extLst>
      <p:ext uri="{BB962C8B-B14F-4D97-AF65-F5344CB8AC3E}">
        <p14:creationId xmlns:p14="http://schemas.microsoft.com/office/powerpoint/2010/main" val="375230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logos</a:t>
            </a:r>
          </a:p>
        </p:txBody>
      </p:sp>
      <p:sp>
        <p:nvSpPr>
          <p:cNvPr id="4" name="Slide Number Placeholder 3"/>
          <p:cNvSpPr>
            <a:spLocks noGrp="1"/>
          </p:cNvSpPr>
          <p:nvPr>
            <p:ph type="sldNum" sz="quarter" idx="5"/>
          </p:nvPr>
        </p:nvSpPr>
        <p:spPr/>
        <p:txBody>
          <a:bodyPr/>
          <a:lstStyle/>
          <a:p>
            <a:fld id="{FA183BD0-7836-4031-A0B9-FC20C962E267}" type="slidenum">
              <a:rPr lang="en-US" smtClean="0"/>
              <a:t>1</a:t>
            </a:fld>
            <a:endParaRPr lang="en-US"/>
          </a:p>
        </p:txBody>
      </p:sp>
    </p:spTree>
    <p:extLst>
      <p:ext uri="{BB962C8B-B14F-4D97-AF65-F5344CB8AC3E}">
        <p14:creationId xmlns:p14="http://schemas.microsoft.com/office/powerpoint/2010/main" val="18483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PFT imperative to accelerating over long length scales. Previously, 315keV was measured. We seek to reach 1MeV, which will require a much longer interaction. Longer interactions require a number of changes, some simple, like increasing the energy via a new laser, and some more complicated, obtaining a structure longer than 1mm with the requisite gap, 800 nm, and compensating for dynamic effects in this energy regime.</a:t>
            </a:r>
          </a:p>
          <a:p>
            <a:r>
              <a:rPr lang="en-US" dirty="0"/>
              <a:t>Our goal is to extend this interaction length beyond 1mm, and towards 2cm. This requires </a:t>
            </a:r>
          </a:p>
        </p:txBody>
      </p:sp>
      <p:sp>
        <p:nvSpPr>
          <p:cNvPr id="4" name="Slide Number Placeholder 3"/>
          <p:cNvSpPr>
            <a:spLocks noGrp="1"/>
          </p:cNvSpPr>
          <p:nvPr>
            <p:ph type="sldNum" sz="quarter" idx="5"/>
          </p:nvPr>
        </p:nvSpPr>
        <p:spPr/>
        <p:txBody>
          <a:bodyPr/>
          <a:lstStyle/>
          <a:p>
            <a:fld id="{449B2C18-592F-4F8F-B753-A7FCCB861A01}" type="slidenum">
              <a:rPr lang="en-US" smtClean="0"/>
              <a:t>3</a:t>
            </a:fld>
            <a:endParaRPr lang="en-US"/>
          </a:p>
        </p:txBody>
      </p:sp>
    </p:spTree>
    <p:extLst>
      <p:ext uri="{BB962C8B-B14F-4D97-AF65-F5344CB8AC3E}">
        <p14:creationId xmlns:p14="http://schemas.microsoft.com/office/powerpoint/2010/main" val="401230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4</a:t>
            </a:fld>
            <a:endParaRPr lang="en-US"/>
          </a:p>
        </p:txBody>
      </p:sp>
    </p:spTree>
    <p:extLst>
      <p:ext uri="{BB962C8B-B14F-4D97-AF65-F5344CB8AC3E}">
        <p14:creationId xmlns:p14="http://schemas.microsoft.com/office/powerpoint/2010/main" val="345375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emittance: Hopefully down to 10nm</a:t>
            </a:r>
          </a:p>
          <a:p>
            <a:r>
              <a:rPr lang="en-US" dirty="0"/>
              <a:t>Beam energy out the gun: 3.5 MeV; can double energy to 7 MeV</a:t>
            </a:r>
          </a:p>
          <a:p>
            <a:r>
              <a:rPr lang="en-US" dirty="0"/>
              <a:t>Beamline sits in a 10m bunker</a:t>
            </a:r>
          </a:p>
        </p:txBody>
      </p:sp>
      <p:sp>
        <p:nvSpPr>
          <p:cNvPr id="4" name="Slide Number Placeholder 3"/>
          <p:cNvSpPr>
            <a:spLocks noGrp="1"/>
          </p:cNvSpPr>
          <p:nvPr>
            <p:ph type="sldNum" sz="quarter" idx="5"/>
          </p:nvPr>
        </p:nvSpPr>
        <p:spPr/>
        <p:txBody>
          <a:bodyPr/>
          <a:lstStyle/>
          <a:p>
            <a:fld id="{449B2C18-592F-4F8F-B753-A7FCCB861A01}" type="slidenum">
              <a:rPr lang="en-US" smtClean="0"/>
              <a:t>5</a:t>
            </a:fld>
            <a:endParaRPr lang="en-US"/>
          </a:p>
        </p:txBody>
      </p:sp>
    </p:spTree>
    <p:extLst>
      <p:ext uri="{BB962C8B-B14F-4D97-AF65-F5344CB8AC3E}">
        <p14:creationId xmlns:p14="http://schemas.microsoft.com/office/powerpoint/2010/main" val="136311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Stanford, SLAC logos</a:t>
            </a:r>
          </a:p>
        </p:txBody>
      </p:sp>
      <p:sp>
        <p:nvSpPr>
          <p:cNvPr id="4" name="Slide Number Placeholder 3"/>
          <p:cNvSpPr>
            <a:spLocks noGrp="1"/>
          </p:cNvSpPr>
          <p:nvPr>
            <p:ph type="sldNum" sz="quarter" idx="5"/>
          </p:nvPr>
        </p:nvSpPr>
        <p:spPr/>
        <p:txBody>
          <a:bodyPr/>
          <a:lstStyle/>
          <a:p>
            <a:fld id="{FA183BD0-7836-4031-A0B9-FC20C962E267}" type="slidenum">
              <a:rPr lang="en-US" smtClean="0"/>
              <a:t>7</a:t>
            </a:fld>
            <a:endParaRPr lang="en-US"/>
          </a:p>
        </p:txBody>
      </p:sp>
    </p:spTree>
    <p:extLst>
      <p:ext uri="{BB962C8B-B14F-4D97-AF65-F5344CB8AC3E}">
        <p14:creationId xmlns:p14="http://schemas.microsoft.com/office/powerpoint/2010/main" val="330989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7663-BB46-D33E-C0DC-BD7F35391BDC}"/>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AB068B61-4317-367F-BB39-5C5FDAF57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FCD6-972D-F786-30B0-AEC28E7AEC5A}"/>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38992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CA71-733C-A63D-1450-BB1C2CB5383A}"/>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26EC74AD-EB91-664B-2A59-0955D85A7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7A5F7-953C-9C24-DDC6-C25F250BC42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4225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F77E-72F4-558A-594F-A5177720B524}"/>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1FA5C0F1-787C-38B4-FDB1-3C4DB602D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917D-D47E-B97B-B446-48EFCBE0B91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247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1034514"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AAC 2022</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42771144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363028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Relativistic Dielectric Laser Acceleration</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96448775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86092217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295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334167954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1625515878"/>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336343436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9616946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98039704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734213923"/>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330876762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26330163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F955-DB04-DA31-7687-AD275755E274}"/>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8889176D-E7BF-2A8A-31A3-D05D5CD6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678E-E86C-A6D4-5D72-E99680A0638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105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37416729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29292980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89676000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63875881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5255079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00945265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4567181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20789158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63865896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11/10/2022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181083063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98589640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24523585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E8B-22EC-426C-85DD-9C6D384EC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B257-3094-4171-AF79-2B56BE9C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19C0F-F6A6-4DCB-B7BA-FFE1A98244A1}"/>
              </a:ext>
            </a:extLst>
          </p:cNvPr>
          <p:cNvSpPr>
            <a:spLocks noGrp="1"/>
          </p:cNvSpPr>
          <p:nvPr>
            <p:ph type="dt" sz="half" idx="10"/>
          </p:nvPr>
        </p:nvSpPr>
        <p:spPr/>
        <p:txBody>
          <a:bodyPr/>
          <a:lstStyle/>
          <a:p>
            <a:fld id="{DBFF113A-6DFF-4777-9DD5-FF99B7E91276}" type="datetimeFigureOut">
              <a:rPr lang="en-US" smtClean="0"/>
              <a:t>11/10/2022</a:t>
            </a:fld>
            <a:endParaRPr lang="en-US"/>
          </a:p>
        </p:txBody>
      </p:sp>
      <p:sp>
        <p:nvSpPr>
          <p:cNvPr id="5" name="Footer Placeholder 4">
            <a:extLst>
              <a:ext uri="{FF2B5EF4-FFF2-40B4-BE49-F238E27FC236}">
                <a16:creationId xmlns:a16="http://schemas.microsoft.com/office/drawing/2014/main" id="{E6DA58BF-736B-4C91-AC3E-5904B2669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5CA8-7B23-4544-8DC0-C6DC1E98C3B4}"/>
              </a:ext>
            </a:extLst>
          </p:cNvPr>
          <p:cNvSpPr>
            <a:spLocks noGrp="1"/>
          </p:cNvSpPr>
          <p:nvPr>
            <p:ph type="sldNum" sz="quarter" idx="12"/>
          </p:nvPr>
        </p:nvSpPr>
        <p:spPr>
          <a:xfrm>
            <a:off x="11582400" y="6339840"/>
            <a:ext cx="609600" cy="422744"/>
          </a:xfrm>
          <a:prstGeom prst="rect">
            <a:avLst/>
          </a:prstGeom>
        </p:spPr>
        <p:txBody>
          <a:bodyPr/>
          <a:lstStyle/>
          <a:p>
            <a:fld id="{47BCAE14-5E02-497E-85B3-826956D8D934}" type="slidenum">
              <a:rPr lang="en-US" smtClean="0"/>
              <a:t>‹#›</a:t>
            </a:fld>
            <a:endParaRPr lang="en-US"/>
          </a:p>
        </p:txBody>
      </p:sp>
    </p:spTree>
    <p:extLst>
      <p:ext uri="{BB962C8B-B14F-4D97-AF65-F5344CB8AC3E}">
        <p14:creationId xmlns:p14="http://schemas.microsoft.com/office/powerpoint/2010/main" val="34826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217AB-05DF-5B5C-2DB0-7A7DB9909EDF}"/>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9FF76523-5412-349D-B7CE-99240B40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BC84-2F20-5C68-B838-478743032D1D}"/>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56188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54F5-DE8D-4375-9076-8CAACEDC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9FE5F-631A-4F50-A766-80B1FBF62AC2}"/>
              </a:ext>
            </a:extLst>
          </p:cNvPr>
          <p:cNvSpPr>
            <a:spLocks noGrp="1"/>
          </p:cNvSpPr>
          <p:nvPr>
            <p:ph sz="half" idx="1"/>
          </p:nvPr>
        </p:nvSpPr>
        <p:spPr>
          <a:xfrm>
            <a:off x="838200" y="1825626"/>
            <a:ext cx="5181600" cy="1566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20DBC8-B0A5-4447-BA82-D72A1CCD5FD8}"/>
              </a:ext>
            </a:extLst>
          </p:cNvPr>
          <p:cNvSpPr>
            <a:spLocks noGrp="1"/>
          </p:cNvSpPr>
          <p:nvPr>
            <p:ph sz="half" idx="2"/>
          </p:nvPr>
        </p:nvSpPr>
        <p:spPr>
          <a:xfrm>
            <a:off x="6172200" y="1825626"/>
            <a:ext cx="5181600" cy="1566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83F8-C3CD-49E2-9AA9-877DD0F30C32}"/>
              </a:ext>
            </a:extLst>
          </p:cNvPr>
          <p:cNvSpPr>
            <a:spLocks noGrp="1"/>
          </p:cNvSpPr>
          <p:nvPr>
            <p:ph type="dt" sz="half" idx="10"/>
          </p:nvPr>
        </p:nvSpPr>
        <p:spPr/>
        <p:txBody>
          <a:bodyPr/>
          <a:lstStyle/>
          <a:p>
            <a:fld id="{038AD2EF-0BFD-47A2-BEA0-D9096F8AAB97}" type="datetimeFigureOut">
              <a:rPr lang="en-US" smtClean="0"/>
              <a:t>11/10/2022</a:t>
            </a:fld>
            <a:endParaRPr lang="en-US"/>
          </a:p>
        </p:txBody>
      </p:sp>
      <p:sp>
        <p:nvSpPr>
          <p:cNvPr id="6" name="Footer Placeholder 5">
            <a:extLst>
              <a:ext uri="{FF2B5EF4-FFF2-40B4-BE49-F238E27FC236}">
                <a16:creationId xmlns:a16="http://schemas.microsoft.com/office/drawing/2014/main" id="{A9F35C79-E681-479D-AFE6-A2DE7C595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21B7F-0FD7-48E5-91DA-8FED86BF45BD}"/>
              </a:ext>
            </a:extLst>
          </p:cNvPr>
          <p:cNvSpPr>
            <a:spLocks noGrp="1"/>
          </p:cNvSpPr>
          <p:nvPr>
            <p:ph type="sldNum" sz="quarter" idx="12"/>
          </p:nvPr>
        </p:nvSpPr>
        <p:spPr/>
        <p:txBody>
          <a:bodyPr/>
          <a:lstStyle/>
          <a:p>
            <a:fld id="{23D3064E-6710-4E59-ADE2-FB6F055EAF5B}" type="slidenum">
              <a:rPr lang="en-US" smtClean="0"/>
              <a:t>‹#›</a:t>
            </a:fld>
            <a:endParaRPr lang="en-US"/>
          </a:p>
        </p:txBody>
      </p:sp>
    </p:spTree>
    <p:extLst>
      <p:ext uri="{BB962C8B-B14F-4D97-AF65-F5344CB8AC3E}">
        <p14:creationId xmlns:p14="http://schemas.microsoft.com/office/powerpoint/2010/main" val="16621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14048-94BE-70CB-3AD0-89A00DCBC06C}"/>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6" name="Footer Placeholder 5">
            <a:extLst>
              <a:ext uri="{FF2B5EF4-FFF2-40B4-BE49-F238E27FC236}">
                <a16:creationId xmlns:a16="http://schemas.microsoft.com/office/drawing/2014/main" id="{C63E1EA0-F2FD-2E88-E176-E3CCBC132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01FBA-59A6-8C91-10B9-9AA4826EAE2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50159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C5148-DDB7-0AD0-3080-F436D00C9FF8}"/>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8" name="Footer Placeholder 7">
            <a:extLst>
              <a:ext uri="{FF2B5EF4-FFF2-40B4-BE49-F238E27FC236}">
                <a16:creationId xmlns:a16="http://schemas.microsoft.com/office/drawing/2014/main" id="{CF6C7F35-75E3-9469-6CC2-03C1195AB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40989-27EC-076F-B6A6-E169BEE2E8F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175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DFB95-F1E1-CA51-8965-DA1D95EEEB7E}"/>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4" name="Footer Placeholder 3">
            <a:extLst>
              <a:ext uri="{FF2B5EF4-FFF2-40B4-BE49-F238E27FC236}">
                <a16:creationId xmlns:a16="http://schemas.microsoft.com/office/drawing/2014/main" id="{0B794433-E89E-3BDB-F0AB-512FFC0FA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05ED9B-984B-928D-3A58-FC89819B6368}"/>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33224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1EB3-5D0D-FA5C-5F41-9131DDF6A35C}"/>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3" name="Footer Placeholder 2">
            <a:extLst>
              <a:ext uri="{FF2B5EF4-FFF2-40B4-BE49-F238E27FC236}">
                <a16:creationId xmlns:a16="http://schemas.microsoft.com/office/drawing/2014/main" id="{FE3EF835-9D6E-2451-1EF4-192AA2FE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7B6ADD-909C-2334-2236-554BC44799F9}"/>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6016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6EA31-45D2-EB02-BCF8-E247C5846AE3}"/>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6" name="Footer Placeholder 5">
            <a:extLst>
              <a:ext uri="{FF2B5EF4-FFF2-40B4-BE49-F238E27FC236}">
                <a16:creationId xmlns:a16="http://schemas.microsoft.com/office/drawing/2014/main" id="{E8E1611C-F1F5-0866-C436-3B0661F9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9BEBE-5901-34FE-395C-ECCB4028DFE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88900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DBFAD-487A-FCE6-A2EE-0B87FB87A181}"/>
              </a:ext>
            </a:extLst>
          </p:cNvPr>
          <p:cNvSpPr>
            <a:spLocks noGrp="1"/>
          </p:cNvSpPr>
          <p:nvPr>
            <p:ph type="dt" sz="half" idx="10"/>
          </p:nvPr>
        </p:nvSpPr>
        <p:spPr/>
        <p:txBody>
          <a:bodyPr/>
          <a:lstStyle/>
          <a:p>
            <a:fld id="{17CD058B-4E67-41E0-A42A-C8543C06DE5B}" type="datetimeFigureOut">
              <a:rPr lang="en-US" smtClean="0"/>
              <a:t>11/10/2022</a:t>
            </a:fld>
            <a:endParaRPr lang="en-US"/>
          </a:p>
        </p:txBody>
      </p:sp>
      <p:sp>
        <p:nvSpPr>
          <p:cNvPr id="6" name="Footer Placeholder 5">
            <a:extLst>
              <a:ext uri="{FF2B5EF4-FFF2-40B4-BE49-F238E27FC236}">
                <a16:creationId xmlns:a16="http://schemas.microsoft.com/office/drawing/2014/main" id="{FED135B6-6DF9-2D35-A81A-E4170D55A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BA35A-571F-2DF4-5EDC-3C22149B4330}"/>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0763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3.sv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D058B-4E67-41E0-A42A-C8543C06DE5B}" type="datetimeFigureOut">
              <a:rPr lang="en-US" smtClean="0"/>
              <a:t>11/10/2022</a:t>
            </a:fld>
            <a:endParaRPr lang="en-US"/>
          </a:p>
        </p:txBody>
      </p:sp>
      <p:sp>
        <p:nvSpPr>
          <p:cNvPr id="5" name="Footer Placeholder 4">
            <a:extLst>
              <a:ext uri="{FF2B5EF4-FFF2-40B4-BE49-F238E27FC236}">
                <a16:creationId xmlns:a16="http://schemas.microsoft.com/office/drawing/2014/main"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EFB2C-3159-4F58-8C6E-80C5985AED36}" type="slidenum">
              <a:rPr lang="en-US" smtClean="0"/>
              <a:t>‹#›</a:t>
            </a:fld>
            <a:endParaRPr lang="en-US"/>
          </a:p>
        </p:txBody>
      </p:sp>
    </p:spTree>
    <p:extLst>
      <p:ext uri="{BB962C8B-B14F-4D97-AF65-F5344CB8AC3E}">
        <p14:creationId xmlns:p14="http://schemas.microsoft.com/office/powerpoint/2010/main" val="13840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9876712" y="6339840"/>
            <a:ext cx="1255776" cy="422744"/>
          </a:xfrm>
          <a:prstGeom prst="rect">
            <a:avLst/>
          </a:prstGeom>
        </p:spPr>
        <p:txBody>
          <a:bodyPr vert="horz" wrap="square" lIns="0" tIns="0" rIns="0" bIns="256032" rtlCol="0" anchor="t" anchorCtr="0">
            <a:spAutoFit/>
          </a:bodyPr>
          <a:lstStyle>
            <a:lvl1pPr algn="r">
              <a:lnSpc>
                <a:spcPct val="100000"/>
              </a:lnSpc>
              <a:defRPr sz="1067" b="0" i="0">
                <a:solidFill>
                  <a:srgbClr val="B9B9B9"/>
                </a:solidFill>
                <a:latin typeface="Helvetica Regular" pitchFamily="2" charset="0"/>
              </a:defRPr>
            </a:lvl1pPr>
          </a:lstStyle>
          <a:p>
            <a:fld id="{DBFF113A-6DFF-4777-9DD5-FF99B7E91276}" type="datetimeFigureOut">
              <a:rPr lang="en-US" smtClean="0"/>
              <a:pPr/>
              <a:t>11/10/2022</a:t>
            </a:fld>
            <a:endParaRPr lang="en-US" dirty="0"/>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Physics and Astronomy</a:t>
            </a:r>
          </a:p>
        </p:txBody>
      </p:sp>
      <p:sp>
        <p:nvSpPr>
          <p:cNvPr id="10" name="Text Placeholder-middle">
            <a:extLst>
              <a:ext uri="{FF2B5EF4-FFF2-40B4-BE49-F238E27FC236}">
                <a16:creationId xmlns:a16="http://schemas.microsoft.com/office/drawing/2014/main" id="{1D05E4E6-3004-4849-9241-63072375FC1B}"/>
              </a:ext>
            </a:extLst>
          </p:cNvPr>
          <p:cNvSpPr txBox="1">
            <a:spLocks/>
          </p:cNvSpPr>
          <p:nvPr/>
        </p:nvSpPr>
        <p:spPr>
          <a:xfrm>
            <a:off x="0" y="6364224"/>
            <a:ext cx="1219200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67" b="0" i="0" dirty="0">
                <a:latin typeface="Helvetica Regular" pitchFamily="2" charset="0"/>
              </a:rPr>
              <a:t>AAC 2022</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6454C98D-65B5-408B-873D-CEC284678A3D}"/>
              </a:ext>
            </a:extLst>
          </p:cNvPr>
          <p:cNvSpPr txBox="1"/>
          <p:nvPr userDrawn="1"/>
        </p:nvSpPr>
        <p:spPr>
          <a:xfrm>
            <a:off x="11564881" y="6339840"/>
            <a:ext cx="169918" cy="164660"/>
          </a:xfrm>
          <a:prstGeom prst="rect">
            <a:avLst/>
          </a:prstGeom>
          <a:noFill/>
        </p:spPr>
        <p:txBody>
          <a:bodyPr wrap="none" lIns="0" tIns="0" rIns="0" bIns="0" rtlCol="0">
            <a:spAutoFit/>
          </a:bodyPr>
          <a:lstStyle/>
          <a:p>
            <a:pPr algn="l"/>
            <a:fld id="{9CDB6B5F-D1D6-4A33-9F95-2E7985FF3381}" type="slidenum">
              <a:rPr lang="en-US" sz="1070" smtClean="0">
                <a:solidFill>
                  <a:srgbClr val="B9B9B9"/>
                </a:solidFill>
              </a:rPr>
              <a:t>‹#›</a:t>
            </a:fld>
            <a:endParaRPr lang="en-US" sz="1070" dirty="0" err="1">
              <a:solidFill>
                <a:srgbClr val="B9B9B9"/>
              </a:solidFill>
            </a:endParaRPr>
          </a:p>
        </p:txBody>
      </p:sp>
    </p:spTree>
    <p:extLst>
      <p:ext uri="{BB962C8B-B14F-4D97-AF65-F5344CB8AC3E}">
        <p14:creationId xmlns:p14="http://schemas.microsoft.com/office/powerpoint/2010/main" val="20311966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2" r:id="rId18"/>
  </p:sldLayoutIdLst>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9.jpe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5.gif"/><Relationship Id="rId11" Type="http://schemas.openxmlformats.org/officeDocument/2006/relationships/image" Target="../media/image29.png"/><Relationship Id="rId5" Type="http://schemas.openxmlformats.org/officeDocument/2006/relationships/image" Target="../media/image24.jpe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892147F-6B8A-4A04-95AA-9D594725A6CD}"/>
              </a:ext>
            </a:extLst>
          </p:cNvPr>
          <p:cNvSpPr>
            <a:spLocks noGrp="1"/>
          </p:cNvSpPr>
          <p:nvPr>
            <p:ph sz="quarter" idx="22"/>
          </p:nvPr>
        </p:nvSpPr>
        <p:spPr>
          <a:xfrm>
            <a:off x="853440" y="5673241"/>
            <a:ext cx="1961050" cy="767390"/>
          </a:xfrm>
        </p:spPr>
        <p:txBody>
          <a:bodyPr/>
          <a:lstStyle/>
          <a:p>
            <a:r>
              <a:rPr lang="en-US" dirty="0"/>
              <a:t>Sophie Crisp</a:t>
            </a:r>
          </a:p>
          <a:p>
            <a:r>
              <a:rPr lang="en-US" dirty="0"/>
              <a:t>AAC 2022</a:t>
            </a:r>
          </a:p>
          <a:p>
            <a:r>
              <a:rPr lang="en-US" dirty="0"/>
              <a:t>November 9th, 2022</a:t>
            </a:r>
          </a:p>
        </p:txBody>
      </p:sp>
      <p:sp>
        <p:nvSpPr>
          <p:cNvPr id="15" name="Content Placeholder 14">
            <a:extLst>
              <a:ext uri="{FF2B5EF4-FFF2-40B4-BE49-F238E27FC236}">
                <a16:creationId xmlns:a16="http://schemas.microsoft.com/office/drawing/2014/main" id="{AC8E3BA5-DD94-4899-8658-D33EECD20DEE}"/>
              </a:ext>
            </a:extLst>
          </p:cNvPr>
          <p:cNvSpPr>
            <a:spLocks noGrp="1"/>
          </p:cNvSpPr>
          <p:nvPr>
            <p:ph sz="quarter" idx="23"/>
          </p:nvPr>
        </p:nvSpPr>
        <p:spPr/>
        <p:txBody>
          <a:bodyPr/>
          <a:lstStyle/>
          <a:p>
            <a:endParaRPr lang="en-US" dirty="0"/>
          </a:p>
        </p:txBody>
      </p:sp>
      <p:sp>
        <p:nvSpPr>
          <p:cNvPr id="22" name="Text Placeholder 21">
            <a:extLst>
              <a:ext uri="{FF2B5EF4-FFF2-40B4-BE49-F238E27FC236}">
                <a16:creationId xmlns:a16="http://schemas.microsoft.com/office/drawing/2014/main" id="{A9E46CA5-04FF-4ED9-AE28-561CA69B24CC}"/>
              </a:ext>
            </a:extLst>
          </p:cNvPr>
          <p:cNvSpPr>
            <a:spLocks noGrp="1"/>
          </p:cNvSpPr>
          <p:nvPr>
            <p:ph type="body" sz="quarter" idx="31"/>
          </p:nvPr>
        </p:nvSpPr>
        <p:spPr>
          <a:xfrm>
            <a:off x="853440" y="2547809"/>
            <a:ext cx="10363200" cy="1421928"/>
          </a:xfrm>
        </p:spPr>
        <p:txBody>
          <a:bodyPr/>
          <a:lstStyle/>
          <a:p>
            <a:r>
              <a:rPr lang="en-US" dirty="0"/>
              <a:t>Energy Modulation in a Commercial Dual Grating Dielectric Laser Accelerator</a:t>
            </a:r>
          </a:p>
        </p:txBody>
      </p:sp>
      <p:pic>
        <p:nvPicPr>
          <p:cNvPr id="25" name="Picture 2" descr="http://brand.ucla.edu/wp-content/uploads/2013/08/ucla-logotype-main-11.jpg">
            <a:extLst>
              <a:ext uri="{FF2B5EF4-FFF2-40B4-BE49-F238E27FC236}">
                <a16:creationId xmlns:a16="http://schemas.microsoft.com/office/drawing/2014/main" id="{D02554AA-83FB-46E8-AE78-57AF9E8A1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6502" y="5517368"/>
            <a:ext cx="2053200" cy="978692"/>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itle 2">
            <a:extLst>
              <a:ext uri="{FF2B5EF4-FFF2-40B4-BE49-F238E27FC236}">
                <a16:creationId xmlns:a16="http://schemas.microsoft.com/office/drawing/2014/main" id="{86E4C109-6FBD-46F2-BDEC-8D74D03463D9}"/>
              </a:ext>
            </a:extLst>
          </p:cNvPr>
          <p:cNvSpPr txBox="1">
            <a:spLocks/>
          </p:cNvSpPr>
          <p:nvPr/>
        </p:nvSpPr>
        <p:spPr>
          <a:xfrm>
            <a:off x="853440" y="4188929"/>
            <a:ext cx="10363200" cy="519972"/>
          </a:xfrm>
          <a:prstGeom prst="rect">
            <a:avLst/>
          </a:prstGeom>
        </p:spPr>
        <p:txBody>
          <a:bodyPr/>
          <a:lst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a:lstStyle>
          <a:p>
            <a:r>
              <a:rPr lang="en-US" b="0" dirty="0"/>
              <a:t>S. Crisp, A. </a:t>
            </a:r>
            <a:r>
              <a:rPr lang="en-US" b="0" dirty="0" err="1"/>
              <a:t>Ody</a:t>
            </a:r>
            <a:r>
              <a:rPr lang="en-US" b="0" dirty="0"/>
              <a:t>, P. </a:t>
            </a:r>
            <a:r>
              <a:rPr lang="en-US" b="0" dirty="0" err="1"/>
              <a:t>Musumeci</a:t>
            </a:r>
            <a:endParaRPr lang="en-US" b="0" dirty="0"/>
          </a:p>
        </p:txBody>
      </p:sp>
      <p:pic>
        <p:nvPicPr>
          <p:cNvPr id="7" name="Picture 6">
            <a:extLst>
              <a:ext uri="{FF2B5EF4-FFF2-40B4-BE49-F238E27FC236}">
                <a16:creationId xmlns:a16="http://schemas.microsoft.com/office/drawing/2014/main" id="{BC37E744-D337-EBC8-0193-C14D4713D1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64427" y="5517368"/>
            <a:ext cx="1143000" cy="923263"/>
          </a:xfrm>
          <a:prstGeom prst="rect">
            <a:avLst/>
          </a:prstGeom>
        </p:spPr>
      </p:pic>
      <p:pic>
        <p:nvPicPr>
          <p:cNvPr id="8" name="Picture 7">
            <a:extLst>
              <a:ext uri="{FF2B5EF4-FFF2-40B4-BE49-F238E27FC236}">
                <a16:creationId xmlns:a16="http://schemas.microsoft.com/office/drawing/2014/main" id="{3B451AEF-E20C-FEA4-8198-9FA773A26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5133" y="5701406"/>
            <a:ext cx="1905000" cy="739225"/>
          </a:xfrm>
          <a:prstGeom prst="rect">
            <a:avLst/>
          </a:prstGeom>
        </p:spPr>
      </p:pic>
    </p:spTree>
    <p:extLst>
      <p:ext uri="{BB962C8B-B14F-4D97-AF65-F5344CB8AC3E}">
        <p14:creationId xmlns:p14="http://schemas.microsoft.com/office/powerpoint/2010/main" val="2120949268"/>
      </p:ext>
    </p:extLst>
  </p:cSld>
  <p:clrMapOvr>
    <a:masterClrMapping/>
  </p:clrMapOvr>
  <mc:AlternateContent xmlns:mc="http://schemas.openxmlformats.org/markup-compatibility/2006" xmlns:p14="http://schemas.microsoft.com/office/powerpoint/2010/main">
    <mc:Choice Requires="p14">
      <p:transition spd="slow" p14:dur="2000" advTm="1235"/>
    </mc:Choice>
    <mc:Fallback xmlns="">
      <p:transition spd="slow" advTm="12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729363-F063-F564-C44C-A2B9A5ECB7FE}"/>
              </a:ext>
            </a:extLst>
          </p:cNvPr>
          <p:cNvSpPr>
            <a:spLocks noGrp="1"/>
          </p:cNvSpPr>
          <p:nvPr>
            <p:ph type="body" sz="quarter" idx="13"/>
          </p:nvPr>
        </p:nvSpPr>
        <p:spPr>
          <a:xfrm>
            <a:off x="853436" y="1443789"/>
            <a:ext cx="6831415" cy="2338525"/>
          </a:xfrm>
        </p:spPr>
        <p:txBody>
          <a:bodyPr/>
          <a:lstStyle/>
          <a:p>
            <a:pPr marL="342900" indent="-342900">
              <a:buFont typeface="Arial" panose="020B0604020202020204" pitchFamily="34" charset="0"/>
              <a:buChar char="•"/>
            </a:pPr>
            <a:r>
              <a:rPr lang="en-US" dirty="0"/>
              <a:t>Use scale-invariance of Maxwell equations and shrink down the size of particle accelerators by 4 orders of magnitude.</a:t>
            </a:r>
          </a:p>
          <a:p>
            <a:pPr marL="342900" indent="-342900">
              <a:buFont typeface="Arial" panose="020B0604020202020204" pitchFamily="34" charset="0"/>
              <a:buChar char="•"/>
            </a:pPr>
            <a:r>
              <a:rPr lang="en-US" dirty="0"/>
              <a:t>Leverage technology in two areas:</a:t>
            </a:r>
          </a:p>
          <a:p>
            <a:pPr marL="940293" lvl="1" indent="-342900"/>
            <a:r>
              <a:rPr lang="en-US" dirty="0"/>
              <a:t>Solid state lasers</a:t>
            </a:r>
          </a:p>
          <a:p>
            <a:pPr marL="940293" lvl="1" indent="-342900"/>
            <a:r>
              <a:rPr lang="en-US" dirty="0"/>
              <a:t>Semiconductor fabrication</a:t>
            </a:r>
          </a:p>
          <a:p>
            <a:pPr marL="342900" indent="-342900"/>
            <a:endParaRPr lang="en-US" dirty="0"/>
          </a:p>
        </p:txBody>
      </p:sp>
      <p:sp>
        <p:nvSpPr>
          <p:cNvPr id="4" name="Title 3">
            <a:extLst>
              <a:ext uri="{FF2B5EF4-FFF2-40B4-BE49-F238E27FC236}">
                <a16:creationId xmlns:a16="http://schemas.microsoft.com/office/drawing/2014/main" id="{1811F4E7-97CA-815B-F56C-8FA165B31A53}"/>
              </a:ext>
            </a:extLst>
          </p:cNvPr>
          <p:cNvSpPr>
            <a:spLocks noGrp="1"/>
          </p:cNvSpPr>
          <p:nvPr>
            <p:ph type="title"/>
          </p:nvPr>
        </p:nvSpPr>
        <p:spPr/>
        <p:txBody>
          <a:bodyPr/>
          <a:lstStyle/>
          <a:p>
            <a:r>
              <a:rPr lang="en-US" dirty="0"/>
              <a:t>Dielectric Laser Accelerators</a:t>
            </a:r>
          </a:p>
        </p:txBody>
      </p:sp>
      <p:pic>
        <p:nvPicPr>
          <p:cNvPr id="5" name="Picture 4">
            <a:extLst>
              <a:ext uri="{FF2B5EF4-FFF2-40B4-BE49-F238E27FC236}">
                <a16:creationId xmlns:a16="http://schemas.microsoft.com/office/drawing/2014/main" id="{C2C1A3F1-3511-2579-6211-7A67E2CB52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50" t="10297"/>
          <a:stretch/>
        </p:blipFill>
        <p:spPr bwMode="auto">
          <a:xfrm>
            <a:off x="7850220" y="1679892"/>
            <a:ext cx="3210129" cy="378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creen Shot 2018-08-09 at 12.45.44 PM.jpg">
            <a:extLst>
              <a:ext uri="{FF2B5EF4-FFF2-40B4-BE49-F238E27FC236}">
                <a16:creationId xmlns:a16="http://schemas.microsoft.com/office/drawing/2014/main" id="{DA015E5C-E791-75AA-CBB2-5195D03D1F5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1089" y="3107987"/>
            <a:ext cx="5619554" cy="2998964"/>
          </a:xfrm>
          <a:prstGeom prst="rect">
            <a:avLst/>
          </a:prstGeom>
        </p:spPr>
      </p:pic>
    </p:spTree>
    <p:extLst>
      <p:ext uri="{BB962C8B-B14F-4D97-AF65-F5344CB8AC3E}">
        <p14:creationId xmlns:p14="http://schemas.microsoft.com/office/powerpoint/2010/main" val="388060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AF1799-6616-4376-BFA3-7F021533CEFC}"/>
              </a:ext>
            </a:extLst>
          </p:cNvPr>
          <p:cNvSpPr>
            <a:spLocks noGrp="1"/>
          </p:cNvSpPr>
          <p:nvPr>
            <p:ph type="title"/>
          </p:nvPr>
        </p:nvSpPr>
        <p:spPr>
          <a:xfrm>
            <a:off x="853440" y="4113"/>
            <a:ext cx="10363200" cy="1034001"/>
          </a:xfrm>
        </p:spPr>
        <p:txBody>
          <a:bodyPr/>
          <a:lstStyle/>
          <a:p>
            <a:r>
              <a:rPr lang="en-US" dirty="0"/>
              <a:t>Previously, Record Energy Gain, Gradient Reached at UCLA</a:t>
            </a:r>
          </a:p>
        </p:txBody>
      </p:sp>
      <p:grpSp>
        <p:nvGrpSpPr>
          <p:cNvPr id="5" name="Group 4">
            <a:extLst>
              <a:ext uri="{FF2B5EF4-FFF2-40B4-BE49-F238E27FC236}">
                <a16:creationId xmlns:a16="http://schemas.microsoft.com/office/drawing/2014/main" id="{2C22C42C-D43D-4AA5-BDEC-9029AAFCA36C}"/>
              </a:ext>
            </a:extLst>
          </p:cNvPr>
          <p:cNvGrpSpPr/>
          <p:nvPr/>
        </p:nvGrpSpPr>
        <p:grpSpPr>
          <a:xfrm>
            <a:off x="4420368" y="1826996"/>
            <a:ext cx="2903558" cy="3802662"/>
            <a:chOff x="8889773" y="2980086"/>
            <a:chExt cx="2903558" cy="3802662"/>
          </a:xfrm>
        </p:grpSpPr>
        <p:pic>
          <p:nvPicPr>
            <p:cNvPr id="6" name="Picture 5" descr="D:\Dropbox\PBPL\SLAC DLA\March2017\plots\maxhuntpresentation.png">
              <a:extLst>
                <a:ext uri="{FF2B5EF4-FFF2-40B4-BE49-F238E27FC236}">
                  <a16:creationId xmlns:a16="http://schemas.microsoft.com/office/drawing/2014/main" id="{8777783E-D84B-4475-BFA1-4B269509FA91}"/>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8920683" y="3626417"/>
              <a:ext cx="2360439" cy="3156331"/>
            </a:xfrm>
            <a:prstGeom prst="rect">
              <a:avLst/>
            </a:prstGeom>
            <a:noFill/>
            <a:ln>
              <a:noFill/>
            </a:ln>
          </p:spPr>
        </p:pic>
        <p:cxnSp>
          <p:nvCxnSpPr>
            <p:cNvPr id="7" name="Straight Arrow Connector 6">
              <a:extLst>
                <a:ext uri="{FF2B5EF4-FFF2-40B4-BE49-F238E27FC236}">
                  <a16:creationId xmlns:a16="http://schemas.microsoft.com/office/drawing/2014/main" id="{6B9770A0-4FC2-43A0-8D15-9976E6E3D992}"/>
                </a:ext>
              </a:extLst>
            </p:cNvPr>
            <p:cNvCxnSpPr/>
            <p:nvPr/>
          </p:nvCxnSpPr>
          <p:spPr>
            <a:xfrm>
              <a:off x="10548032" y="4540585"/>
              <a:ext cx="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2D7AFA-6C0C-4F5F-AD44-38CC07845A0B}"/>
                </a:ext>
              </a:extLst>
            </p:cNvPr>
            <p:cNvSpPr txBox="1"/>
            <p:nvPr/>
          </p:nvSpPr>
          <p:spPr>
            <a:xfrm>
              <a:off x="8889773" y="2980086"/>
              <a:ext cx="2903558" cy="646331"/>
            </a:xfrm>
            <a:prstGeom prst="rect">
              <a:avLst/>
            </a:prstGeom>
            <a:noFill/>
            <a:ln w="38100">
              <a:solidFill>
                <a:srgbClr val="7030A0"/>
              </a:solidFill>
            </a:ln>
          </p:spPr>
          <p:txBody>
            <a:bodyPr wrap="square" rtlCol="0">
              <a:spAutoFit/>
            </a:bodyPr>
            <a:lstStyle/>
            <a:p>
              <a:r>
                <a:rPr lang="en-US" dirty="0">
                  <a:latin typeface="Helvetica Regular"/>
                </a:rPr>
                <a:t>315 keV energy gain</a:t>
              </a:r>
            </a:p>
            <a:p>
              <a:r>
                <a:rPr lang="en-US" dirty="0">
                  <a:latin typeface="Helvetica Regular"/>
                </a:rPr>
                <a:t>700 um Interaction Length</a:t>
              </a:r>
            </a:p>
          </p:txBody>
        </p:sp>
      </p:grpSp>
      <p:sp>
        <p:nvSpPr>
          <p:cNvPr id="9" name="Textfeld 8">
            <a:extLst>
              <a:ext uri="{FF2B5EF4-FFF2-40B4-BE49-F238E27FC236}">
                <a16:creationId xmlns:a16="http://schemas.microsoft.com/office/drawing/2014/main" id="{E8F4A91A-40A1-4136-BDDC-72CA161F5153}"/>
              </a:ext>
            </a:extLst>
          </p:cNvPr>
          <p:cNvSpPr txBox="1">
            <a:spLocks noChangeArrowheads="1"/>
          </p:cNvSpPr>
          <p:nvPr/>
        </p:nvSpPr>
        <p:spPr bwMode="auto">
          <a:xfrm>
            <a:off x="7955339" y="6115838"/>
            <a:ext cx="3535563" cy="461665"/>
          </a:xfrm>
          <a:prstGeom prst="rect">
            <a:avLst/>
          </a:prstGeom>
          <a:noFill/>
          <a:ln>
            <a:noFill/>
            <a:headEnd/>
            <a:tailEnd/>
          </a:ln>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solidFill>
                  <a:schemeClr val="tx1"/>
                </a:solidFill>
              </a:rPr>
              <a:t>D. Cesar et al. Opt. Exp., 2018</a:t>
            </a:r>
          </a:p>
          <a:p>
            <a:r>
              <a:rPr lang="en-US" sz="1200" dirty="0">
                <a:solidFill>
                  <a:schemeClr val="tx1"/>
                </a:solidFill>
              </a:rPr>
              <a:t>D. Cesar et al. Communications Physics, 2018</a:t>
            </a:r>
          </a:p>
        </p:txBody>
      </p:sp>
      <p:grpSp>
        <p:nvGrpSpPr>
          <p:cNvPr id="27" name="Group 26">
            <a:extLst>
              <a:ext uri="{FF2B5EF4-FFF2-40B4-BE49-F238E27FC236}">
                <a16:creationId xmlns:a16="http://schemas.microsoft.com/office/drawing/2014/main" id="{EBB783AE-4D86-793B-125D-95EADB54B25F}"/>
              </a:ext>
            </a:extLst>
          </p:cNvPr>
          <p:cNvGrpSpPr/>
          <p:nvPr/>
        </p:nvGrpSpPr>
        <p:grpSpPr>
          <a:xfrm>
            <a:off x="7354836" y="2126901"/>
            <a:ext cx="3952755" cy="3740388"/>
            <a:chOff x="6035040" y="1562582"/>
            <a:chExt cx="3952755" cy="3740388"/>
          </a:xfrm>
        </p:grpSpPr>
        <p:pic>
          <p:nvPicPr>
            <p:cNvPr id="24" name="Picture 23">
              <a:extLst>
                <a:ext uri="{FF2B5EF4-FFF2-40B4-BE49-F238E27FC236}">
                  <a16:creationId xmlns:a16="http://schemas.microsoft.com/office/drawing/2014/main" id="{5AF1C1F3-BBF2-79B8-C3F8-103EFFE28D57}"/>
                </a:ext>
              </a:extLst>
            </p:cNvPr>
            <p:cNvPicPr>
              <a:picLocks noChangeAspect="1"/>
            </p:cNvPicPr>
            <p:nvPr/>
          </p:nvPicPr>
          <p:blipFill>
            <a:blip r:embed="rId4"/>
            <a:stretch>
              <a:fillRect/>
            </a:stretch>
          </p:blipFill>
          <p:spPr>
            <a:xfrm>
              <a:off x="6096000" y="1637941"/>
              <a:ext cx="3891795" cy="3665029"/>
            </a:xfrm>
            <a:prstGeom prst="rect">
              <a:avLst/>
            </a:prstGeom>
          </p:spPr>
        </p:pic>
        <p:sp>
          <p:nvSpPr>
            <p:cNvPr id="25" name="Rectangle 24">
              <a:extLst>
                <a:ext uri="{FF2B5EF4-FFF2-40B4-BE49-F238E27FC236}">
                  <a16:creationId xmlns:a16="http://schemas.microsoft.com/office/drawing/2014/main" id="{420092BF-C566-7CA7-478C-3C955A6AC04D}"/>
                </a:ext>
              </a:extLst>
            </p:cNvPr>
            <p:cNvSpPr/>
            <p:nvPr/>
          </p:nvSpPr>
          <p:spPr>
            <a:xfrm>
              <a:off x="6035040" y="1562582"/>
              <a:ext cx="504656" cy="42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F826ADA-72CE-3894-998C-63CA08752B41}"/>
              </a:ext>
            </a:extLst>
          </p:cNvPr>
          <p:cNvSpPr txBox="1"/>
          <p:nvPr/>
        </p:nvSpPr>
        <p:spPr>
          <a:xfrm>
            <a:off x="8115928" y="1853336"/>
            <a:ext cx="2903559" cy="369332"/>
          </a:xfrm>
          <a:prstGeom prst="rect">
            <a:avLst/>
          </a:prstGeom>
          <a:noFill/>
          <a:ln w="38100">
            <a:solidFill>
              <a:srgbClr val="006600"/>
            </a:solidFill>
          </a:ln>
        </p:spPr>
        <p:txBody>
          <a:bodyPr wrap="square" rtlCol="0">
            <a:spAutoFit/>
          </a:bodyPr>
          <a:lstStyle/>
          <a:p>
            <a:r>
              <a:rPr lang="en-US" dirty="0">
                <a:latin typeface="Helvetica Regular"/>
              </a:rPr>
              <a:t>1.8 GeV/m Peak Gradient </a:t>
            </a:r>
          </a:p>
        </p:txBody>
      </p:sp>
      <p:pic>
        <p:nvPicPr>
          <p:cNvPr id="2" name="Picture 1">
            <a:extLst>
              <a:ext uri="{FF2B5EF4-FFF2-40B4-BE49-F238E27FC236}">
                <a16:creationId xmlns:a16="http://schemas.microsoft.com/office/drawing/2014/main" id="{22AB7BE4-454C-06F0-D783-33BEFBB32102}"/>
              </a:ext>
            </a:extLst>
          </p:cNvPr>
          <p:cNvPicPr>
            <a:picLocks noChangeAspect="1"/>
          </p:cNvPicPr>
          <p:nvPr/>
        </p:nvPicPr>
        <p:blipFill>
          <a:blip r:embed="rId5"/>
          <a:stretch>
            <a:fillRect/>
          </a:stretch>
        </p:blipFill>
        <p:spPr>
          <a:xfrm>
            <a:off x="904172" y="4263002"/>
            <a:ext cx="2743200" cy="1366656"/>
          </a:xfrm>
          <a:prstGeom prst="rect">
            <a:avLst/>
          </a:prstGeom>
        </p:spPr>
      </p:pic>
      <p:sp>
        <p:nvSpPr>
          <p:cNvPr id="3" name="Oval 2">
            <a:extLst>
              <a:ext uri="{FF2B5EF4-FFF2-40B4-BE49-F238E27FC236}">
                <a16:creationId xmlns:a16="http://schemas.microsoft.com/office/drawing/2014/main" id="{18270B7B-67F7-398E-A578-C41A2DA3AFEB}"/>
              </a:ext>
            </a:extLst>
          </p:cNvPr>
          <p:cNvSpPr/>
          <p:nvPr/>
        </p:nvSpPr>
        <p:spPr>
          <a:xfrm rot="18900000">
            <a:off x="342040" y="2984833"/>
            <a:ext cx="3840480" cy="1765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E460C5-F97E-B089-2307-14D824402455}"/>
              </a:ext>
            </a:extLst>
          </p:cNvPr>
          <p:cNvSpPr/>
          <p:nvPr/>
        </p:nvSpPr>
        <p:spPr>
          <a:xfrm>
            <a:off x="328563" y="4919554"/>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1B596913-7067-1A50-D999-625D8F1B354F}"/>
              </a:ext>
            </a:extLst>
          </p:cNvPr>
          <p:cNvCxnSpPr>
            <a:cxnSpLocks/>
          </p:cNvCxnSpPr>
          <p:nvPr/>
        </p:nvCxnSpPr>
        <p:spPr>
          <a:xfrm>
            <a:off x="2308177" y="3028817"/>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9AA004-A703-D1DB-2442-9040E03A6EE1}"/>
              </a:ext>
            </a:extLst>
          </p:cNvPr>
          <p:cNvSpPr txBox="1"/>
          <p:nvPr/>
        </p:nvSpPr>
        <p:spPr>
          <a:xfrm>
            <a:off x="2356354" y="3326005"/>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sp>
        <p:nvSpPr>
          <p:cNvPr id="13" name="Arc 12">
            <a:extLst>
              <a:ext uri="{FF2B5EF4-FFF2-40B4-BE49-F238E27FC236}">
                <a16:creationId xmlns:a16="http://schemas.microsoft.com/office/drawing/2014/main" id="{981C2C3F-2C1D-FA18-A77A-352C3747DFAB}"/>
              </a:ext>
            </a:extLst>
          </p:cNvPr>
          <p:cNvSpPr/>
          <p:nvPr/>
        </p:nvSpPr>
        <p:spPr>
          <a:xfrm rot="900000">
            <a:off x="2298651" y="2451741"/>
            <a:ext cx="914400" cy="914400"/>
          </a:xfrm>
          <a:prstGeom prst="arc">
            <a:avLst>
              <a:gd name="adj1" fmla="val 16212944"/>
              <a:gd name="adj2" fmla="val 0"/>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22FBBC33-669B-D05C-97F6-5D823AE94BA9}"/>
              </a:ext>
            </a:extLst>
          </p:cNvPr>
          <p:cNvSpPr txBox="1"/>
          <p:nvPr/>
        </p:nvSpPr>
        <p:spPr>
          <a:xfrm>
            <a:off x="134735" y="4838608"/>
            <a:ext cx="158698" cy="215444"/>
          </a:xfrm>
          <a:prstGeom prst="rect">
            <a:avLst/>
          </a:prstGeom>
          <a:noFill/>
        </p:spPr>
        <p:txBody>
          <a:bodyPr wrap="none" lIns="0" tIns="0" rIns="0" bIns="0" rtlCol="0">
            <a:spAutoFit/>
          </a:bodyPr>
          <a:lstStyle/>
          <a:p>
            <a:pPr algn="l"/>
            <a:r>
              <a:rPr lang="en-US" sz="1400" dirty="0"/>
              <a:t>e-</a:t>
            </a:r>
          </a:p>
        </p:txBody>
      </p:sp>
      <p:sp>
        <p:nvSpPr>
          <p:cNvPr id="15" name="TextBox 14">
            <a:extLst>
              <a:ext uri="{FF2B5EF4-FFF2-40B4-BE49-F238E27FC236}">
                <a16:creationId xmlns:a16="http://schemas.microsoft.com/office/drawing/2014/main" id="{249FA138-29B6-31C3-7A80-3A85A5AADF6B}"/>
              </a:ext>
            </a:extLst>
          </p:cNvPr>
          <p:cNvSpPr txBox="1"/>
          <p:nvPr/>
        </p:nvSpPr>
        <p:spPr>
          <a:xfrm>
            <a:off x="3166102" y="5636616"/>
            <a:ext cx="1769394" cy="215444"/>
          </a:xfrm>
          <a:prstGeom prst="rect">
            <a:avLst/>
          </a:prstGeom>
          <a:noFill/>
        </p:spPr>
        <p:txBody>
          <a:bodyPr wrap="square" lIns="0" tIns="0" rIns="0" bIns="0" rtlCol="0">
            <a:spAutoFit/>
          </a:bodyPr>
          <a:lstStyle/>
          <a:p>
            <a:pPr algn="l"/>
            <a:r>
              <a:rPr lang="en-US" sz="1400" dirty="0"/>
              <a:t>g (= 400, 800 nm)</a:t>
            </a:r>
          </a:p>
        </p:txBody>
      </p:sp>
      <p:cxnSp>
        <p:nvCxnSpPr>
          <p:cNvPr id="16" name="Straight Arrow Connector 15">
            <a:extLst>
              <a:ext uri="{FF2B5EF4-FFF2-40B4-BE49-F238E27FC236}">
                <a16:creationId xmlns:a16="http://schemas.microsoft.com/office/drawing/2014/main" id="{CC281355-AD93-F6C5-E287-3D671E0E2806}"/>
              </a:ext>
            </a:extLst>
          </p:cNvPr>
          <p:cNvCxnSpPr/>
          <p:nvPr/>
        </p:nvCxnSpPr>
        <p:spPr>
          <a:xfrm>
            <a:off x="3709172" y="4595303"/>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31EB55-5521-5F76-5C87-2829F37C0AAE}"/>
              </a:ext>
            </a:extLst>
          </p:cNvPr>
          <p:cNvCxnSpPr>
            <a:cxnSpLocks/>
          </p:cNvCxnSpPr>
          <p:nvPr/>
        </p:nvCxnSpPr>
        <p:spPr>
          <a:xfrm flipV="1">
            <a:off x="3709317" y="5075363"/>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BE23CA-7222-BBFD-0DBE-A723A20B868C}"/>
              </a:ext>
            </a:extLst>
          </p:cNvPr>
          <p:cNvCxnSpPr/>
          <p:nvPr/>
        </p:nvCxnSpPr>
        <p:spPr>
          <a:xfrm>
            <a:off x="582287" y="4972025"/>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E1179A-6D05-A141-0641-67C82125398D}"/>
              </a:ext>
            </a:extLst>
          </p:cNvPr>
          <p:cNvSpPr txBox="1"/>
          <p:nvPr/>
        </p:nvSpPr>
        <p:spPr>
          <a:xfrm>
            <a:off x="416432" y="3541449"/>
            <a:ext cx="89768" cy="215444"/>
          </a:xfrm>
          <a:prstGeom prst="rect">
            <a:avLst/>
          </a:prstGeom>
          <a:noFill/>
        </p:spPr>
        <p:txBody>
          <a:bodyPr wrap="none" lIns="0" tIns="0" rIns="0" bIns="0" rtlCol="0">
            <a:spAutoFit/>
          </a:bodyPr>
          <a:lstStyle/>
          <a:p>
            <a:pPr algn="l"/>
            <a:r>
              <a:rPr lang="en-US" sz="1400" dirty="0"/>
              <a:t>y</a:t>
            </a:r>
          </a:p>
        </p:txBody>
      </p:sp>
      <p:cxnSp>
        <p:nvCxnSpPr>
          <p:cNvPr id="20" name="Straight Arrow Connector 19">
            <a:extLst>
              <a:ext uri="{FF2B5EF4-FFF2-40B4-BE49-F238E27FC236}">
                <a16:creationId xmlns:a16="http://schemas.microsoft.com/office/drawing/2014/main" id="{73202D20-F477-CFAC-A402-2689B2B04A44}"/>
              </a:ext>
            </a:extLst>
          </p:cNvPr>
          <p:cNvCxnSpPr>
            <a:cxnSpLocks/>
          </p:cNvCxnSpPr>
          <p:nvPr/>
        </p:nvCxnSpPr>
        <p:spPr>
          <a:xfrm flipV="1">
            <a:off x="582287" y="3600425"/>
            <a:ext cx="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DD83BA-AEE7-9700-89A2-53DBABF6E297}"/>
              </a:ext>
            </a:extLst>
          </p:cNvPr>
          <p:cNvSpPr txBox="1"/>
          <p:nvPr/>
        </p:nvSpPr>
        <p:spPr>
          <a:xfrm>
            <a:off x="1771824" y="4745371"/>
            <a:ext cx="89768" cy="215444"/>
          </a:xfrm>
          <a:prstGeom prst="rect">
            <a:avLst/>
          </a:prstGeom>
          <a:noFill/>
        </p:spPr>
        <p:txBody>
          <a:bodyPr wrap="none" lIns="0" tIns="0" rIns="0" bIns="0" rtlCol="0">
            <a:spAutoFit/>
          </a:bodyPr>
          <a:lstStyle/>
          <a:p>
            <a:pPr algn="l"/>
            <a:r>
              <a:rPr lang="en-US" sz="1400" dirty="0"/>
              <a:t>z</a:t>
            </a:r>
          </a:p>
        </p:txBody>
      </p:sp>
      <p:sp>
        <p:nvSpPr>
          <p:cNvPr id="22" name="TextBox 21">
            <a:extLst>
              <a:ext uri="{FF2B5EF4-FFF2-40B4-BE49-F238E27FC236}">
                <a16:creationId xmlns:a16="http://schemas.microsoft.com/office/drawing/2014/main" id="{64EADB83-B66C-D57B-66AD-94118AE7B345}"/>
              </a:ext>
            </a:extLst>
          </p:cNvPr>
          <p:cNvSpPr txBox="1"/>
          <p:nvPr/>
        </p:nvSpPr>
        <p:spPr>
          <a:xfrm>
            <a:off x="2126046" y="1710334"/>
            <a:ext cx="1078565" cy="215444"/>
          </a:xfrm>
          <a:prstGeom prst="rect">
            <a:avLst/>
          </a:prstGeom>
          <a:noFill/>
        </p:spPr>
        <p:txBody>
          <a:bodyPr wrap="none" lIns="0" tIns="0" rIns="0" bIns="0" rtlCol="0">
            <a:spAutoFit/>
          </a:bodyPr>
          <a:lstStyle/>
          <a:p>
            <a:pPr algn="l"/>
            <a:r>
              <a:rPr lang="en-US" sz="1400" dirty="0"/>
              <a:t>Laser, ~100fs</a:t>
            </a:r>
          </a:p>
        </p:txBody>
      </p:sp>
      <p:sp>
        <p:nvSpPr>
          <p:cNvPr id="23" name="Oval 22">
            <a:extLst>
              <a:ext uri="{FF2B5EF4-FFF2-40B4-BE49-F238E27FC236}">
                <a16:creationId xmlns:a16="http://schemas.microsoft.com/office/drawing/2014/main" id="{292DFEEE-89F1-9CDC-A39A-EBB8B2278EB8}"/>
              </a:ext>
            </a:extLst>
          </p:cNvPr>
          <p:cNvSpPr/>
          <p:nvPr/>
        </p:nvSpPr>
        <p:spPr>
          <a:xfrm>
            <a:off x="392340" y="2937912"/>
            <a:ext cx="3840480" cy="176514"/>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7AAC8DF-9C9E-5675-E8E4-ADAC26F5B644}"/>
              </a:ext>
            </a:extLst>
          </p:cNvPr>
          <p:cNvCxnSpPr>
            <a:cxnSpLocks/>
          </p:cNvCxnSpPr>
          <p:nvPr/>
        </p:nvCxnSpPr>
        <p:spPr>
          <a:xfrm>
            <a:off x="2306272" y="3028817"/>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B62A99-2048-1CC8-F721-34FA07E2E505}"/>
              </a:ext>
            </a:extLst>
          </p:cNvPr>
          <p:cNvSpPr txBox="1"/>
          <p:nvPr/>
        </p:nvSpPr>
        <p:spPr>
          <a:xfrm>
            <a:off x="2655570" y="3028816"/>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67A5C381-31FA-593D-713E-A18B8161D166}"/>
                  </a:ext>
                </a:extLst>
              </p:cNvPr>
              <p:cNvSpPr txBox="1"/>
              <p:nvPr/>
            </p:nvSpPr>
            <p:spPr>
              <a:xfrm>
                <a:off x="3184319" y="2500066"/>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𝜽</m:t>
                          </m:r>
                        </m:e>
                        <m:sub>
                          <m:r>
                            <a:rPr lang="en-US" sz="1400" b="1" i="1" smtClean="0">
                              <a:latin typeface="Cambria Math" panose="02040503050406030204" pitchFamily="18" charset="0"/>
                            </a:rPr>
                            <m:t>𝑷𝑭𝑻</m:t>
                          </m:r>
                        </m:sub>
                      </m:sSub>
                    </m:oMath>
                  </m:oMathPara>
                </a14:m>
                <a:endParaRPr lang="en-US" sz="1400" b="1" dirty="0"/>
              </a:p>
            </p:txBody>
          </p:sp>
        </mc:Choice>
        <mc:Fallback>
          <p:sp>
            <p:nvSpPr>
              <p:cNvPr id="39" name="TextBox 38">
                <a:extLst>
                  <a:ext uri="{FF2B5EF4-FFF2-40B4-BE49-F238E27FC236}">
                    <a16:creationId xmlns:a16="http://schemas.microsoft.com/office/drawing/2014/main" id="{67A5C381-31FA-593D-713E-A18B8161D166}"/>
                  </a:ext>
                </a:extLst>
              </p:cNvPr>
              <p:cNvSpPr txBox="1">
                <a:spLocks noRot="1" noChangeAspect="1" noMove="1" noResize="1" noEditPoints="1" noAdjustHandles="1" noChangeArrowheads="1" noChangeShapeType="1" noTextEdit="1"/>
              </p:cNvSpPr>
              <p:nvPr/>
            </p:nvSpPr>
            <p:spPr>
              <a:xfrm>
                <a:off x="3184319" y="2500066"/>
                <a:ext cx="278212" cy="215444"/>
              </a:xfrm>
              <a:prstGeom prst="rect">
                <a:avLst/>
              </a:prstGeom>
              <a:blipFill>
                <a:blip r:embed="rId6"/>
                <a:stretch>
                  <a:fillRect l="-21739" r="-45652" b="-20000"/>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0079D562-117C-E1F1-AAC2-32018B17CA34}"/>
              </a:ext>
            </a:extLst>
          </p:cNvPr>
          <p:cNvCxnSpPr>
            <a:cxnSpLocks/>
          </p:cNvCxnSpPr>
          <p:nvPr/>
        </p:nvCxnSpPr>
        <p:spPr>
          <a:xfrm>
            <a:off x="2708902" y="3028816"/>
            <a:ext cx="9144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A773C4ED-9D48-35E6-DC94-369B5C980FBA}"/>
              </a:ext>
            </a:extLst>
          </p:cNvPr>
          <p:cNvCxnSpPr>
            <a:cxnSpLocks/>
            <a:stCxn id="3" idx="2"/>
            <a:endCxn id="3" idx="6"/>
          </p:cNvCxnSpPr>
          <p:nvPr/>
        </p:nvCxnSpPr>
        <p:spPr>
          <a:xfrm flipV="1">
            <a:off x="904465" y="1715275"/>
            <a:ext cx="2715630" cy="27156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Oval 41">
            <a:extLst>
              <a:ext uri="{FF2B5EF4-FFF2-40B4-BE49-F238E27FC236}">
                <a16:creationId xmlns:a16="http://schemas.microsoft.com/office/drawing/2014/main" id="{BECEDF6D-980C-CA56-A97C-73156F1BEFCF}"/>
              </a:ext>
            </a:extLst>
          </p:cNvPr>
          <p:cNvSpPr/>
          <p:nvPr/>
        </p:nvSpPr>
        <p:spPr>
          <a:xfrm>
            <a:off x="328563" y="4919554"/>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716083"/>
      </p:ext>
    </p:extLst>
  </p:cSld>
  <p:clrMapOvr>
    <a:masterClrMapping/>
  </p:clrMapOvr>
  <mc:AlternateContent xmlns:mc="http://schemas.openxmlformats.org/markup-compatibility/2006" xmlns:p14="http://schemas.microsoft.com/office/powerpoint/2010/main">
    <mc:Choice Requires="p14">
      <p:transition spd="slow" p14:dur="2000" advTm="1827"/>
    </mc:Choice>
    <mc:Fallback xmlns="">
      <p:transition spd="slow" advTm="1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2.22222E-6 L -1.66667E-6 0.48264 " pathEditMode="relative" rAng="0" ptsTypes="AA">
                                      <p:cBhvr>
                                        <p:cTn id="6" dur="5000" fill="hold"/>
                                        <p:tgtEl>
                                          <p:spTgt spid="23"/>
                                        </p:tgtEl>
                                        <p:attrNameLst>
                                          <p:attrName>ppt_x</p:attrName>
                                          <p:attrName>ppt_y</p:attrName>
                                        </p:attrNameLst>
                                      </p:cBhvr>
                                      <p:rCtr x="0" y="24120"/>
                                    </p:animMotion>
                                  </p:childTnLst>
                                </p:cTn>
                              </p:par>
                              <p:par>
                                <p:cTn id="7" presetID="63" presetClass="path" presetSubtype="0" accel="50000" decel="50000" fill="hold" grpId="0" nodeType="withEffect">
                                  <p:stCondLst>
                                    <p:cond delay="0"/>
                                  </p:stCondLst>
                                  <p:childTnLst>
                                    <p:animMotion origin="layout" path="M 2.70833E-6 1.85185E-6 L 0.27239 1.85185E-6 " pathEditMode="relative" rAng="0" ptsTypes="AA">
                                      <p:cBhvr>
                                        <p:cTn id="8" dur="5000" fill="hold"/>
                                        <p:tgtEl>
                                          <p:spTgt spid="42"/>
                                        </p:tgtEl>
                                        <p:attrNameLst>
                                          <p:attrName>ppt_x</p:attrName>
                                          <p:attrName>ppt_y</p:attrName>
                                        </p:attrNameLst>
                                      </p:cBhvr>
                                      <p:rCtr x="13620" y="0"/>
                                    </p:animMotion>
                                  </p:childTnLst>
                                </p:cTn>
                              </p:par>
                            </p:childTnLst>
                          </p:cTn>
                        </p:par>
                        <p:par>
                          <p:cTn id="9" fill="hold">
                            <p:stCondLst>
                              <p:cond delay="5000"/>
                            </p:stCondLst>
                            <p:childTnLst>
                              <p:par>
                                <p:cTn id="10" presetID="1" presetClass="exit" presetSubtype="0" fill="hold" grpId="1" nodeType="afterEffect">
                                  <p:stCondLst>
                                    <p:cond delay="0"/>
                                  </p:stCondLst>
                                  <p:childTnLst>
                                    <p:set>
                                      <p:cBhvr>
                                        <p:cTn id="11" dur="1" fill="hold">
                                          <p:stCondLst>
                                            <p:cond delay="0"/>
                                          </p:stCondLst>
                                        </p:cTn>
                                        <p:tgtEl>
                                          <p:spTgt spid="4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5E-6 -2.22222E-6 L 5E-6 0.48264 " pathEditMode="relative" rAng="0" ptsTypes="AA">
                                      <p:cBhvr>
                                        <p:cTn id="17" dur="5000" fill="hold"/>
                                        <p:tgtEl>
                                          <p:spTgt spid="3"/>
                                        </p:tgtEl>
                                        <p:attrNameLst>
                                          <p:attrName>ppt_x</p:attrName>
                                          <p:attrName>ppt_y</p:attrName>
                                        </p:attrNameLst>
                                      </p:cBhvr>
                                      <p:rCtr x="0" y="24120"/>
                                    </p:animMotion>
                                  </p:childTnLst>
                                </p:cTn>
                              </p:par>
                              <p:par>
                                <p:cTn id="18" presetID="63" presetClass="path" presetSubtype="0" accel="50000" decel="50000" fill="hold" grpId="0" nodeType="withEffect">
                                  <p:stCondLst>
                                    <p:cond delay="0"/>
                                  </p:stCondLst>
                                  <p:childTnLst>
                                    <p:animMotion origin="layout" path="M 2.70833E-6 1.85185E-6 L 0.27239 1.85185E-6 " pathEditMode="relative" rAng="0" ptsTypes="AA">
                                      <p:cBhvr>
                                        <p:cTn id="19" dur="5000" fill="hold"/>
                                        <p:tgtEl>
                                          <p:spTgt spid="10"/>
                                        </p:tgtEl>
                                        <p:attrNameLst>
                                          <p:attrName>ppt_x</p:attrName>
                                          <p:attrName>ppt_y</p:attrName>
                                        </p:attrNameLst>
                                      </p:cBhvr>
                                      <p:rCtr x="136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0" grpId="1" animBg="1"/>
      <p:bldP spid="23" grpId="0" animBg="1"/>
      <p:bldP spid="42" grpId="0" animBg="1"/>
      <p:bldP spid="4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04EC9-4A9E-DA9A-29D4-6C71DBEAD5BE}"/>
              </a:ext>
            </a:extLst>
          </p:cNvPr>
          <p:cNvSpPr>
            <a:spLocks noGrp="1"/>
          </p:cNvSpPr>
          <p:nvPr>
            <p:ph type="title"/>
          </p:nvPr>
        </p:nvSpPr>
        <p:spPr/>
        <p:txBody>
          <a:bodyPr/>
          <a:lstStyle/>
          <a:p>
            <a:r>
              <a:rPr lang="en-US" dirty="0"/>
              <a:t>Limiting Factors for MeV Energy Gain</a:t>
            </a:r>
          </a:p>
        </p:txBody>
      </p:sp>
      <p:sp>
        <p:nvSpPr>
          <p:cNvPr id="5" name="Text Placeholder 1">
            <a:extLst>
              <a:ext uri="{FF2B5EF4-FFF2-40B4-BE49-F238E27FC236}">
                <a16:creationId xmlns:a16="http://schemas.microsoft.com/office/drawing/2014/main" id="{BFAA1BCD-9269-8239-96D5-E806E4BD4D0B}"/>
              </a:ext>
            </a:extLst>
          </p:cNvPr>
          <p:cNvSpPr txBox="1">
            <a:spLocks/>
          </p:cNvSpPr>
          <p:nvPr/>
        </p:nvSpPr>
        <p:spPr>
          <a:xfrm>
            <a:off x="853440" y="1372368"/>
            <a:ext cx="7865258" cy="1118448"/>
          </a:xfrm>
          <a:prstGeom prst="rect">
            <a:avLst/>
          </a:prstGeom>
        </p:spPr>
        <p:txBody>
          <a:bodyPr vert="horz"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Laser-electron interaction time </a:t>
            </a:r>
          </a:p>
          <a:p>
            <a:pPr marL="342900" indent="-342900">
              <a:buFont typeface="Arial" panose="020B0604020202020204" pitchFamily="34" charset="0"/>
              <a:buChar char="•"/>
            </a:pPr>
            <a:r>
              <a:rPr lang="en-US" dirty="0"/>
              <a:t>Total structure length</a:t>
            </a:r>
          </a:p>
          <a:p>
            <a:pPr marL="342900" indent="-342900">
              <a:buFont typeface="Arial" panose="020B0604020202020204" pitchFamily="34" charset="0"/>
              <a:buChar char="•"/>
            </a:pPr>
            <a:r>
              <a:rPr lang="en-US" dirty="0"/>
              <a:t>Dynamic effects – over longer lengths, e- will defocus</a:t>
            </a:r>
          </a:p>
        </p:txBody>
      </p:sp>
      <p:pic>
        <p:nvPicPr>
          <p:cNvPr id="6" name="Picture 2" descr="Fig. 1">
            <a:extLst>
              <a:ext uri="{FF2B5EF4-FFF2-40B4-BE49-F238E27FC236}">
                <a16:creationId xmlns:a16="http://schemas.microsoft.com/office/drawing/2014/main" id="{A810A581-3FAC-5883-E7D4-F32B7294A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56" y="3156219"/>
            <a:ext cx="3636536" cy="2421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35D624-0BE4-D6B6-1437-64846172AFC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4314026" y="2983317"/>
            <a:ext cx="821934" cy="2463529"/>
          </a:xfrm>
          <a:prstGeom prst="rect">
            <a:avLst/>
          </a:prstGeom>
          <a:ln w="38100">
            <a:noFill/>
          </a:ln>
        </p:spPr>
      </p:pic>
      <p:cxnSp>
        <p:nvCxnSpPr>
          <p:cNvPr id="8" name="Straight Arrow Connector 7">
            <a:extLst>
              <a:ext uri="{FF2B5EF4-FFF2-40B4-BE49-F238E27FC236}">
                <a16:creationId xmlns:a16="http://schemas.microsoft.com/office/drawing/2014/main" id="{B5740515-3E4B-B991-4A70-9E5F573C13E4}"/>
              </a:ext>
            </a:extLst>
          </p:cNvPr>
          <p:cNvCxnSpPr>
            <a:cxnSpLocks/>
          </p:cNvCxnSpPr>
          <p:nvPr/>
        </p:nvCxnSpPr>
        <p:spPr>
          <a:xfrm>
            <a:off x="4530570" y="5444493"/>
            <a:ext cx="3359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E679CE-8799-BE84-61F1-E11425CE5746}"/>
              </a:ext>
            </a:extLst>
          </p:cNvPr>
          <p:cNvSpPr txBox="1"/>
          <p:nvPr/>
        </p:nvSpPr>
        <p:spPr>
          <a:xfrm>
            <a:off x="4519785" y="5449198"/>
            <a:ext cx="397545" cy="215444"/>
          </a:xfrm>
          <a:prstGeom prst="rect">
            <a:avLst/>
          </a:prstGeom>
          <a:noFill/>
        </p:spPr>
        <p:txBody>
          <a:bodyPr wrap="none" lIns="0" tIns="0" rIns="0" bIns="0" rtlCol="0">
            <a:spAutoFit/>
          </a:bodyPr>
          <a:lstStyle/>
          <a:p>
            <a:pPr algn="l"/>
            <a:r>
              <a:rPr lang="en-US" sz="1400" dirty="0"/>
              <a:t>1mm</a:t>
            </a:r>
          </a:p>
        </p:txBody>
      </p:sp>
      <p:pic>
        <p:nvPicPr>
          <p:cNvPr id="12" name="Picture 11">
            <a:extLst>
              <a:ext uri="{FF2B5EF4-FFF2-40B4-BE49-F238E27FC236}">
                <a16:creationId xmlns:a16="http://schemas.microsoft.com/office/drawing/2014/main" id="{459C963B-F59D-6E87-6C3C-3562EDDC25D8}"/>
              </a:ext>
            </a:extLst>
          </p:cNvPr>
          <p:cNvPicPr>
            <a:picLocks noChangeAspect="1"/>
          </p:cNvPicPr>
          <p:nvPr/>
        </p:nvPicPr>
        <p:blipFill>
          <a:blip r:embed="rId7"/>
          <a:stretch>
            <a:fillRect/>
          </a:stretch>
        </p:blipFill>
        <p:spPr>
          <a:xfrm>
            <a:off x="7219879" y="2983317"/>
            <a:ext cx="3996757" cy="2895087"/>
          </a:xfrm>
          <a:prstGeom prst="rect">
            <a:avLst/>
          </a:prstGeom>
        </p:spPr>
      </p:pic>
      <p:pic>
        <p:nvPicPr>
          <p:cNvPr id="2" name="Picture 1" descr="Chart, scatter chart&#10;&#10;Description automatically generated">
            <a:extLst>
              <a:ext uri="{FF2B5EF4-FFF2-40B4-BE49-F238E27FC236}">
                <a16:creationId xmlns:a16="http://schemas.microsoft.com/office/drawing/2014/main" id="{50505483-80D0-AACA-A7B7-904439814B70}"/>
              </a:ext>
            </a:extLst>
          </p:cNvPr>
          <p:cNvPicPr>
            <a:picLocks noChangeAspect="1"/>
          </p:cNvPicPr>
          <p:nvPr/>
        </p:nvPicPr>
        <p:blipFill rotWithShape="1">
          <a:blip r:embed="rId8">
            <a:extLst>
              <a:ext uri="{28A0092B-C50C-407E-A947-70E740481C1C}">
                <a14:useLocalDpi xmlns:a14="http://schemas.microsoft.com/office/drawing/2010/main" val="0"/>
              </a:ext>
            </a:extLst>
          </a:blip>
          <a:srcRect t="2766" b="3116"/>
          <a:stretch/>
        </p:blipFill>
        <p:spPr>
          <a:xfrm>
            <a:off x="7315199" y="1343720"/>
            <a:ext cx="3901437" cy="5108390"/>
          </a:xfrm>
          <a:prstGeom prst="rect">
            <a:avLst/>
          </a:prstGeom>
        </p:spPr>
      </p:pic>
      <p:pic>
        <p:nvPicPr>
          <p:cNvPr id="17" name="Picture 16">
            <a:extLst>
              <a:ext uri="{FF2B5EF4-FFF2-40B4-BE49-F238E27FC236}">
                <a16:creationId xmlns:a16="http://schemas.microsoft.com/office/drawing/2014/main" id="{4570AD00-49CC-D37E-7D28-AB1DCBC107A9}"/>
              </a:ext>
            </a:extLst>
          </p:cNvPr>
          <p:cNvPicPr>
            <a:picLocks noChangeAspect="1"/>
          </p:cNvPicPr>
          <p:nvPr/>
        </p:nvPicPr>
        <p:blipFill rotWithShape="1">
          <a:blip r:embed="rId9">
            <a:extLst>
              <a:ext uri="{28A0092B-C50C-407E-A947-70E740481C1C}">
                <a14:useLocalDpi xmlns:a14="http://schemas.microsoft.com/office/drawing/2010/main" val="0"/>
              </a:ext>
            </a:extLst>
          </a:blip>
          <a:srcRect l="25506" t="18996" r="10486" b="26103"/>
          <a:stretch/>
        </p:blipFill>
        <p:spPr bwMode="auto">
          <a:xfrm>
            <a:off x="3443342" y="2958632"/>
            <a:ext cx="3598886" cy="2706009"/>
          </a:xfrm>
          <a:prstGeom prst="rect">
            <a:avLst/>
          </a:prstGeom>
          <a:noFill/>
        </p:spPr>
      </p:pic>
      <p:grpSp>
        <p:nvGrpSpPr>
          <p:cNvPr id="10" name="Group 9">
            <a:extLst>
              <a:ext uri="{FF2B5EF4-FFF2-40B4-BE49-F238E27FC236}">
                <a16:creationId xmlns:a16="http://schemas.microsoft.com/office/drawing/2014/main" id="{2DBF090B-10CB-070B-F7CA-16C2118BBE90}"/>
              </a:ext>
            </a:extLst>
          </p:cNvPr>
          <p:cNvGrpSpPr/>
          <p:nvPr/>
        </p:nvGrpSpPr>
        <p:grpSpPr>
          <a:xfrm>
            <a:off x="3651613" y="2971960"/>
            <a:ext cx="3073540" cy="2679351"/>
            <a:chOff x="8038723" y="3124686"/>
            <a:chExt cx="2629277" cy="2292066"/>
          </a:xfrm>
        </p:grpSpPr>
        <p:pic>
          <p:nvPicPr>
            <p:cNvPr id="11" name="Picture 2">
              <a:extLst>
                <a:ext uri="{FF2B5EF4-FFF2-40B4-BE49-F238E27FC236}">
                  <a16:creationId xmlns:a16="http://schemas.microsoft.com/office/drawing/2014/main" id="{54858D6A-36FB-22AF-22BE-22F68FB4F24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507" t="39802" r="27159" b="30534"/>
            <a:stretch/>
          </p:blipFill>
          <p:spPr bwMode="auto">
            <a:xfrm>
              <a:off x="8038723" y="3124686"/>
              <a:ext cx="2629277" cy="229206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067C74A-BDB7-93EE-3288-A5EFAD8EFE52}"/>
                </a:ext>
              </a:extLst>
            </p:cNvPr>
            <p:cNvCxnSpPr/>
            <p:nvPr/>
          </p:nvCxnSpPr>
          <p:spPr>
            <a:xfrm flipV="1">
              <a:off x="9154160" y="4013201"/>
              <a:ext cx="599440" cy="617452"/>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7EE9E6-5E20-CF70-9EE4-4C033A46A08B}"/>
                </a:ext>
              </a:extLst>
            </p:cNvPr>
            <p:cNvCxnSpPr>
              <a:cxnSpLocks/>
            </p:cNvCxnSpPr>
            <p:nvPr/>
          </p:nvCxnSpPr>
          <p:spPr>
            <a:xfrm flipH="1" flipV="1">
              <a:off x="9088488" y="3351850"/>
              <a:ext cx="665112" cy="61745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60351F5-2A20-9815-12EA-94DB9A12B90E}"/>
                </a:ext>
              </a:extLst>
            </p:cNvPr>
            <p:cNvSpPr txBox="1"/>
            <p:nvPr/>
          </p:nvSpPr>
          <p:spPr>
            <a:xfrm>
              <a:off x="9219197" y="3307955"/>
              <a:ext cx="697627" cy="369332"/>
            </a:xfrm>
            <a:prstGeom prst="rect">
              <a:avLst/>
            </a:prstGeom>
            <a:noFill/>
          </p:spPr>
          <p:txBody>
            <a:bodyPr wrap="none" rtlCol="0">
              <a:spAutoFit/>
            </a:bodyPr>
            <a:lstStyle/>
            <a:p>
              <a:r>
                <a:rPr lang="en-US" sz="1800" dirty="0"/>
                <a:t>4mm</a:t>
              </a:r>
            </a:p>
          </p:txBody>
        </p:sp>
        <p:sp>
          <p:nvSpPr>
            <p:cNvPr id="16" name="TextBox 15">
              <a:extLst>
                <a:ext uri="{FF2B5EF4-FFF2-40B4-BE49-F238E27FC236}">
                  <a16:creationId xmlns:a16="http://schemas.microsoft.com/office/drawing/2014/main" id="{E8D27A2F-C774-0FB6-C838-19B0FC96CD65}"/>
                </a:ext>
              </a:extLst>
            </p:cNvPr>
            <p:cNvSpPr txBox="1"/>
            <p:nvPr/>
          </p:nvSpPr>
          <p:spPr>
            <a:xfrm>
              <a:off x="8900161" y="3921816"/>
              <a:ext cx="697627" cy="369332"/>
            </a:xfrm>
            <a:prstGeom prst="rect">
              <a:avLst/>
            </a:prstGeom>
            <a:noFill/>
          </p:spPr>
          <p:txBody>
            <a:bodyPr wrap="none" rtlCol="0">
              <a:spAutoFit/>
            </a:bodyPr>
            <a:lstStyle/>
            <a:p>
              <a:r>
                <a:rPr lang="en-US" sz="1800" dirty="0">
                  <a:solidFill>
                    <a:schemeClr val="bg1"/>
                  </a:solidFill>
                </a:rPr>
                <a:t>4mm</a:t>
              </a:r>
            </a:p>
          </p:txBody>
        </p:sp>
      </p:grpSp>
      <p:pic>
        <p:nvPicPr>
          <p:cNvPr id="3" name="Picture 2">
            <a:extLst>
              <a:ext uri="{FF2B5EF4-FFF2-40B4-BE49-F238E27FC236}">
                <a16:creationId xmlns:a16="http://schemas.microsoft.com/office/drawing/2014/main" id="{58E0AC11-7B21-7846-7C26-8E173F8BFE7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192" t="39197" r="33166" b="4856"/>
          <a:stretch/>
        </p:blipFill>
        <p:spPr bwMode="auto">
          <a:xfrm>
            <a:off x="9489425" y="2409611"/>
            <a:ext cx="1137165" cy="9316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4686707"/>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3735C-61A5-4D1B-A531-2822849E60F2}"/>
              </a:ext>
            </a:extLst>
          </p:cNvPr>
          <p:cNvSpPr>
            <a:spLocks noGrp="1"/>
          </p:cNvSpPr>
          <p:nvPr>
            <p:ph type="title"/>
          </p:nvPr>
        </p:nvSpPr>
        <p:spPr/>
        <p:txBody>
          <a:bodyPr>
            <a:normAutofit fontScale="90000"/>
          </a:bodyPr>
          <a:lstStyle/>
          <a:p>
            <a:r>
              <a:rPr lang="en-US" dirty="0"/>
              <a:t>Experiments Take Place at the Pegasus Beamline</a:t>
            </a:r>
          </a:p>
        </p:txBody>
      </p:sp>
      <p:pic>
        <p:nvPicPr>
          <p:cNvPr id="6" name="Picture 5" descr="Diagram, schematic&#10;&#10;Description automatically generated">
            <a:extLst>
              <a:ext uri="{FF2B5EF4-FFF2-40B4-BE49-F238E27FC236}">
                <a16:creationId xmlns:a16="http://schemas.microsoft.com/office/drawing/2014/main" id="{985F79BB-7713-426E-8233-3CEEA0F839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217" y="1826144"/>
            <a:ext cx="8588484" cy="3414056"/>
          </a:xfrm>
          <a:prstGeom prst="rect">
            <a:avLst/>
          </a:prstGeom>
        </p:spPr>
      </p:pic>
      <p:sp>
        <p:nvSpPr>
          <p:cNvPr id="8" name="TextBox 7">
            <a:extLst>
              <a:ext uri="{FF2B5EF4-FFF2-40B4-BE49-F238E27FC236}">
                <a16:creationId xmlns:a16="http://schemas.microsoft.com/office/drawing/2014/main" id="{09D72FF0-BA26-45EA-9E82-9EABE1A1CFD3}"/>
              </a:ext>
            </a:extLst>
          </p:cNvPr>
          <p:cNvSpPr txBox="1"/>
          <p:nvPr/>
        </p:nvSpPr>
        <p:spPr>
          <a:xfrm>
            <a:off x="8748933" y="3021086"/>
            <a:ext cx="2108269" cy="338554"/>
          </a:xfrm>
          <a:prstGeom prst="rect">
            <a:avLst/>
          </a:prstGeom>
          <a:noFill/>
        </p:spPr>
        <p:txBody>
          <a:bodyPr wrap="none" rtlCol="0">
            <a:spAutoFit/>
          </a:bodyPr>
          <a:lstStyle/>
          <a:p>
            <a:r>
              <a:rPr lang="en-US" dirty="0">
                <a:solidFill>
                  <a:prstClr val="black"/>
                </a:solidFill>
              </a:rPr>
              <a:t>Sample electron</a:t>
            </a:r>
            <a:r>
              <a:rPr lang="en-US" sz="1600" dirty="0">
                <a:solidFill>
                  <a:prstClr val="black"/>
                </a:solidFill>
              </a:rPr>
              <a:t> </a:t>
            </a:r>
            <a:r>
              <a:rPr lang="en-US" dirty="0">
                <a:solidFill>
                  <a:prstClr val="black"/>
                </a:solidFill>
              </a:rPr>
              <a:t>spectra:</a:t>
            </a:r>
            <a:endParaRPr lang="en-US" sz="1600" dirty="0">
              <a:solidFill>
                <a:prstClr val="black"/>
              </a:solidFill>
            </a:endParaRPr>
          </a:p>
        </p:txBody>
      </p:sp>
      <p:pic>
        <p:nvPicPr>
          <p:cNvPr id="5" name="Picture 4" descr="Chart&#10;&#10;Description automatically generated">
            <a:extLst>
              <a:ext uri="{FF2B5EF4-FFF2-40B4-BE49-F238E27FC236}">
                <a16:creationId xmlns:a16="http://schemas.microsoft.com/office/drawing/2014/main" id="{2E0D2BF1-B45B-4F55-B94D-FC5747FDA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399" y="3359640"/>
            <a:ext cx="3210105" cy="2407578"/>
          </a:xfrm>
          <a:prstGeom prst="rect">
            <a:avLst/>
          </a:prstGeom>
        </p:spPr>
      </p:pic>
      <p:cxnSp>
        <p:nvCxnSpPr>
          <p:cNvPr id="113" name="Straight Arrow Connector 112">
            <a:extLst>
              <a:ext uri="{FF2B5EF4-FFF2-40B4-BE49-F238E27FC236}">
                <a16:creationId xmlns:a16="http://schemas.microsoft.com/office/drawing/2014/main" id="{D0B62350-C05D-466B-BE71-C2162D83D37C}"/>
              </a:ext>
            </a:extLst>
          </p:cNvPr>
          <p:cNvCxnSpPr>
            <a:stCxn id="8" idx="0"/>
          </p:cNvCxnSpPr>
          <p:nvPr/>
        </p:nvCxnSpPr>
        <p:spPr>
          <a:xfrm flipH="1" flipV="1">
            <a:off x="8993529" y="2321742"/>
            <a:ext cx="809539" cy="699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92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2A7E7-C4FD-C255-583C-EC9763BADC56}"/>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90981AF3-B459-C947-3EE9-93A1FC4BAC77}"/>
              </a:ext>
            </a:extLst>
          </p:cNvPr>
          <p:cNvSpPr>
            <a:spLocks noGrp="1"/>
          </p:cNvSpPr>
          <p:nvPr>
            <p:ph type="body" sz="quarter" idx="15"/>
          </p:nvPr>
        </p:nvSpPr>
        <p:spPr/>
        <p:txBody>
          <a:bodyPr/>
          <a:lstStyle/>
          <a:p>
            <a:endParaRPr lang="en-US"/>
          </a:p>
        </p:txBody>
      </p:sp>
      <p:sp>
        <p:nvSpPr>
          <p:cNvPr id="4" name="Title 3">
            <a:extLst>
              <a:ext uri="{FF2B5EF4-FFF2-40B4-BE49-F238E27FC236}">
                <a16:creationId xmlns:a16="http://schemas.microsoft.com/office/drawing/2014/main" id="{35FD5E8B-DB78-9F09-E6AA-51F4D0C7AE0F}"/>
              </a:ext>
            </a:extLst>
          </p:cNvPr>
          <p:cNvSpPr>
            <a:spLocks noGrp="1"/>
          </p:cNvSpPr>
          <p:nvPr>
            <p:ph type="title"/>
          </p:nvPr>
        </p:nvSpPr>
        <p:spPr>
          <a:xfrm>
            <a:off x="853436" y="-24160"/>
            <a:ext cx="10363200" cy="1034001"/>
          </a:xfrm>
        </p:spPr>
        <p:txBody>
          <a:bodyPr/>
          <a:lstStyle/>
          <a:p>
            <a:r>
              <a:rPr lang="en-US" dirty="0"/>
              <a:t>First Modulation from this Commercial Grating Structure</a:t>
            </a:r>
          </a:p>
        </p:txBody>
      </p:sp>
      <p:pic>
        <p:nvPicPr>
          <p:cNvPr id="5" name="Picture 4">
            <a:extLst>
              <a:ext uri="{FF2B5EF4-FFF2-40B4-BE49-F238E27FC236}">
                <a16:creationId xmlns:a16="http://schemas.microsoft.com/office/drawing/2014/main" id="{79A8192A-4B68-4D4A-B905-D2A36F2ED923}"/>
              </a:ext>
            </a:extLst>
          </p:cNvPr>
          <p:cNvPicPr>
            <a:picLocks noChangeAspect="1"/>
          </p:cNvPicPr>
          <p:nvPr/>
        </p:nvPicPr>
        <p:blipFill>
          <a:blip r:embed="rId2"/>
          <a:stretch>
            <a:fillRect/>
          </a:stretch>
        </p:blipFill>
        <p:spPr>
          <a:xfrm>
            <a:off x="5593308" y="1728589"/>
            <a:ext cx="5934425" cy="3935126"/>
          </a:xfrm>
          <a:prstGeom prst="rect">
            <a:avLst/>
          </a:prstGeom>
        </p:spPr>
      </p:pic>
      <p:graphicFrame>
        <p:nvGraphicFramePr>
          <p:cNvPr id="6" name="Table 4">
            <a:extLst>
              <a:ext uri="{FF2B5EF4-FFF2-40B4-BE49-F238E27FC236}">
                <a16:creationId xmlns:a16="http://schemas.microsoft.com/office/drawing/2014/main" id="{F92B8CAE-6D6C-029E-818C-69E045F8A53E}"/>
              </a:ext>
            </a:extLst>
          </p:cNvPr>
          <p:cNvGraphicFramePr>
            <a:graphicFrameLocks noGrp="1"/>
          </p:cNvGraphicFramePr>
          <p:nvPr>
            <p:extLst>
              <p:ext uri="{D42A27DB-BD31-4B8C-83A1-F6EECF244321}">
                <p14:modId xmlns:p14="http://schemas.microsoft.com/office/powerpoint/2010/main" val="772545226"/>
              </p:ext>
            </p:extLst>
          </p:nvPr>
        </p:nvGraphicFramePr>
        <p:xfrm>
          <a:off x="85148" y="1817074"/>
          <a:ext cx="2220307" cy="3855720"/>
        </p:xfrm>
        <a:graphic>
          <a:graphicData uri="http://schemas.openxmlformats.org/drawingml/2006/table">
            <a:tbl>
              <a:tblPr firstRow="1" bandRow="1"/>
              <a:tblGrid>
                <a:gridCol w="1308411">
                  <a:extLst>
                    <a:ext uri="{9D8B030D-6E8A-4147-A177-3AD203B41FA5}">
                      <a16:colId xmlns:a16="http://schemas.microsoft.com/office/drawing/2014/main" val="272873744"/>
                    </a:ext>
                  </a:extLst>
                </a:gridCol>
                <a:gridCol w="911896">
                  <a:extLst>
                    <a:ext uri="{9D8B030D-6E8A-4147-A177-3AD203B41FA5}">
                      <a16:colId xmlns:a16="http://schemas.microsoft.com/office/drawing/2014/main" val="1772302584"/>
                    </a:ext>
                  </a:extLst>
                </a:gridCol>
              </a:tblGrid>
              <a:tr h="177077">
                <a:tc>
                  <a:txBody>
                    <a:bodyPr/>
                    <a:lstStyle>
                      <a:lvl1pPr marL="0" algn="l" defTabSz="308753" rtl="0" eaLnBrk="1" latinLnBrk="0" hangingPunct="1">
                        <a:defRPr sz="1231" b="1" kern="1200">
                          <a:solidFill>
                            <a:schemeClr val="lt1"/>
                          </a:solidFill>
                          <a:latin typeface="Calibri" panose="020F0502020204030204"/>
                        </a:defRPr>
                      </a:lvl1pPr>
                      <a:lvl2pPr marL="308753" algn="l" defTabSz="308753" rtl="0" eaLnBrk="1" latinLnBrk="0" hangingPunct="1">
                        <a:defRPr sz="1231" b="1" kern="1200">
                          <a:solidFill>
                            <a:schemeClr val="lt1"/>
                          </a:solidFill>
                          <a:latin typeface="Calibri" panose="020F0502020204030204"/>
                        </a:defRPr>
                      </a:lvl2pPr>
                      <a:lvl3pPr marL="617503" algn="l" defTabSz="308753" rtl="0" eaLnBrk="1" latinLnBrk="0" hangingPunct="1">
                        <a:defRPr sz="1231" b="1" kern="1200">
                          <a:solidFill>
                            <a:schemeClr val="lt1"/>
                          </a:solidFill>
                          <a:latin typeface="Calibri" panose="020F0502020204030204"/>
                        </a:defRPr>
                      </a:lvl3pPr>
                      <a:lvl4pPr marL="926255" algn="l" defTabSz="308753" rtl="0" eaLnBrk="1" latinLnBrk="0" hangingPunct="1">
                        <a:defRPr sz="1231" b="1" kern="1200">
                          <a:solidFill>
                            <a:schemeClr val="lt1"/>
                          </a:solidFill>
                          <a:latin typeface="Calibri" panose="020F0502020204030204"/>
                        </a:defRPr>
                      </a:lvl4pPr>
                      <a:lvl5pPr marL="1235007" algn="l" defTabSz="308753" rtl="0" eaLnBrk="1" latinLnBrk="0" hangingPunct="1">
                        <a:defRPr sz="1231" b="1" kern="1200">
                          <a:solidFill>
                            <a:schemeClr val="lt1"/>
                          </a:solidFill>
                          <a:latin typeface="Calibri" panose="020F0502020204030204"/>
                        </a:defRPr>
                      </a:lvl5pPr>
                      <a:lvl6pPr marL="1543758" algn="l" defTabSz="308753" rtl="0" eaLnBrk="1" latinLnBrk="0" hangingPunct="1">
                        <a:defRPr sz="1231" b="1" kern="1200">
                          <a:solidFill>
                            <a:schemeClr val="lt1"/>
                          </a:solidFill>
                          <a:latin typeface="Calibri" panose="020F0502020204030204"/>
                        </a:defRPr>
                      </a:lvl6pPr>
                      <a:lvl7pPr marL="1852511" algn="l" defTabSz="308753" rtl="0" eaLnBrk="1" latinLnBrk="0" hangingPunct="1">
                        <a:defRPr sz="1231" b="1" kern="1200">
                          <a:solidFill>
                            <a:schemeClr val="lt1"/>
                          </a:solidFill>
                          <a:latin typeface="Calibri" panose="020F0502020204030204"/>
                        </a:defRPr>
                      </a:lvl7pPr>
                      <a:lvl8pPr marL="2161261" algn="l" defTabSz="308753" rtl="0" eaLnBrk="1" latinLnBrk="0" hangingPunct="1">
                        <a:defRPr sz="1231" b="1" kern="1200">
                          <a:solidFill>
                            <a:schemeClr val="lt1"/>
                          </a:solidFill>
                          <a:latin typeface="Calibri" panose="020F0502020204030204"/>
                        </a:defRPr>
                      </a:lvl8pPr>
                      <a:lvl9pPr marL="2470013" algn="l" defTabSz="308753" rtl="0" eaLnBrk="1" latinLnBrk="0" hangingPunct="1">
                        <a:defRPr sz="1231" b="1" kern="1200">
                          <a:solidFill>
                            <a:schemeClr val="lt1"/>
                          </a:solidFill>
                          <a:latin typeface="Calibri" panose="020F0502020204030204"/>
                        </a:defRPr>
                      </a:lvl9pPr>
                    </a:lstStyle>
                    <a:p>
                      <a:r>
                        <a:rPr lang="en-US" sz="1100" dirty="0">
                          <a:latin typeface="Calibri" panose="020F0502020204030204" pitchFamily="34" charset="0"/>
                          <a:cs typeface="Calibri" panose="020F0502020204030204" pitchFamily="34" charset="0"/>
                        </a:rPr>
                        <a:t>Parameter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308753" rtl="0" eaLnBrk="1" latinLnBrk="0" hangingPunct="1">
                        <a:defRPr sz="1231" b="1" kern="1200">
                          <a:solidFill>
                            <a:schemeClr val="lt1"/>
                          </a:solidFill>
                          <a:latin typeface="Calibri" panose="020F0502020204030204"/>
                        </a:defRPr>
                      </a:lvl1pPr>
                      <a:lvl2pPr marL="308753" algn="l" defTabSz="308753" rtl="0" eaLnBrk="1" latinLnBrk="0" hangingPunct="1">
                        <a:defRPr sz="1231" b="1" kern="1200">
                          <a:solidFill>
                            <a:schemeClr val="lt1"/>
                          </a:solidFill>
                          <a:latin typeface="Calibri" panose="020F0502020204030204"/>
                        </a:defRPr>
                      </a:lvl2pPr>
                      <a:lvl3pPr marL="617503" algn="l" defTabSz="308753" rtl="0" eaLnBrk="1" latinLnBrk="0" hangingPunct="1">
                        <a:defRPr sz="1231" b="1" kern="1200">
                          <a:solidFill>
                            <a:schemeClr val="lt1"/>
                          </a:solidFill>
                          <a:latin typeface="Calibri" panose="020F0502020204030204"/>
                        </a:defRPr>
                      </a:lvl3pPr>
                      <a:lvl4pPr marL="926255" algn="l" defTabSz="308753" rtl="0" eaLnBrk="1" latinLnBrk="0" hangingPunct="1">
                        <a:defRPr sz="1231" b="1" kern="1200">
                          <a:solidFill>
                            <a:schemeClr val="lt1"/>
                          </a:solidFill>
                          <a:latin typeface="Calibri" panose="020F0502020204030204"/>
                        </a:defRPr>
                      </a:lvl4pPr>
                      <a:lvl5pPr marL="1235007" algn="l" defTabSz="308753" rtl="0" eaLnBrk="1" latinLnBrk="0" hangingPunct="1">
                        <a:defRPr sz="1231" b="1" kern="1200">
                          <a:solidFill>
                            <a:schemeClr val="lt1"/>
                          </a:solidFill>
                          <a:latin typeface="Calibri" panose="020F0502020204030204"/>
                        </a:defRPr>
                      </a:lvl5pPr>
                      <a:lvl6pPr marL="1543758" algn="l" defTabSz="308753" rtl="0" eaLnBrk="1" latinLnBrk="0" hangingPunct="1">
                        <a:defRPr sz="1231" b="1" kern="1200">
                          <a:solidFill>
                            <a:schemeClr val="lt1"/>
                          </a:solidFill>
                          <a:latin typeface="Calibri" panose="020F0502020204030204"/>
                        </a:defRPr>
                      </a:lvl6pPr>
                      <a:lvl7pPr marL="1852511" algn="l" defTabSz="308753" rtl="0" eaLnBrk="1" latinLnBrk="0" hangingPunct="1">
                        <a:defRPr sz="1231" b="1" kern="1200">
                          <a:solidFill>
                            <a:schemeClr val="lt1"/>
                          </a:solidFill>
                          <a:latin typeface="Calibri" panose="020F0502020204030204"/>
                        </a:defRPr>
                      </a:lvl7pPr>
                      <a:lvl8pPr marL="2161261" algn="l" defTabSz="308753" rtl="0" eaLnBrk="1" latinLnBrk="0" hangingPunct="1">
                        <a:defRPr sz="1231" b="1" kern="1200">
                          <a:solidFill>
                            <a:schemeClr val="lt1"/>
                          </a:solidFill>
                          <a:latin typeface="Calibri" panose="020F0502020204030204"/>
                        </a:defRPr>
                      </a:lvl8pPr>
                      <a:lvl9pPr marL="2470013" algn="l" defTabSz="308753" rtl="0" eaLnBrk="1" latinLnBrk="0" hangingPunct="1">
                        <a:defRPr sz="1231" b="1" kern="1200">
                          <a:solidFill>
                            <a:schemeClr val="lt1"/>
                          </a:solidFill>
                          <a:latin typeface="Calibri" panose="020F0502020204030204"/>
                        </a:defRPr>
                      </a:lvl9pPr>
                    </a:lstStyle>
                    <a:p>
                      <a:r>
                        <a:rPr lang="en-US" sz="1100" dirty="0">
                          <a:latin typeface="Calibri" panose="020F0502020204030204" pitchFamily="34" charset="0"/>
                          <a:cs typeface="Calibri" panose="020F0502020204030204" pitchFamily="34" charset="0"/>
                        </a:rPr>
                        <a:t>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05614737"/>
                  </a:ext>
                </a:extLst>
              </a:tr>
              <a:tr h="177077">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Beam Energy</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6 MeV</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0195828"/>
                  </a:ext>
                </a:extLst>
              </a:tr>
              <a:tr h="291656">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Energy Spread (FWHM)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17 keV</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18560999"/>
                  </a:ext>
                </a:extLst>
              </a:tr>
              <a:tr h="177077">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Beam Charge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4472C4">
                        <a:tint val="4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1 </a:t>
                      </a:r>
                      <a:r>
                        <a:rPr lang="en-US" sz="1100" dirty="0" err="1">
                          <a:latin typeface="Calibri" panose="020F0502020204030204" pitchFamily="34" charset="0"/>
                          <a:cs typeface="Calibri" panose="020F0502020204030204" pitchFamily="34" charset="0"/>
                        </a:rPr>
                        <a:t>pC</a:t>
                      </a:r>
                      <a:endParaRPr lang="en-US" sz="11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10549391"/>
                  </a:ext>
                </a:extLst>
              </a:tr>
              <a:tr h="177077">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Beam rms size at DLA</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100" dirty="0">
                          <a:latin typeface="Calibri" panose="020F0502020204030204" pitchFamily="34" charset="0"/>
                          <a:cs typeface="Calibri" panose="020F0502020204030204" pitchFamily="34" charset="0"/>
                        </a:rPr>
                        <a:t>75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0719807"/>
                  </a:ext>
                </a:extLst>
              </a:tr>
              <a:tr h="177077">
                <a:tc>
                  <a:txBody>
                    <a:bodyPr/>
                    <a:lstStyle/>
                    <a:p>
                      <a:r>
                        <a:rPr lang="en-US" sz="1100" dirty="0">
                          <a:latin typeface="Calibri" panose="020F0502020204030204" pitchFamily="34" charset="0"/>
                          <a:cs typeface="Calibri" panose="020F0502020204030204" pitchFamily="34" charset="0"/>
                        </a:rPr>
                        <a:t>Bunch Length</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100" dirty="0">
                          <a:latin typeface="Calibri" panose="020F0502020204030204" pitchFamily="34" charset="0"/>
                          <a:cs typeface="Calibri" panose="020F0502020204030204" pitchFamily="34" charset="0"/>
                        </a:rPr>
                        <a:t>.25 </a:t>
                      </a:r>
                      <a:r>
                        <a:rPr lang="en-US" sz="1100" dirty="0" err="1">
                          <a:latin typeface="Calibri" panose="020F0502020204030204" pitchFamily="34" charset="0"/>
                          <a:cs typeface="Calibri" panose="020F0502020204030204" pitchFamily="34" charset="0"/>
                        </a:rPr>
                        <a:t>ps</a:t>
                      </a:r>
                      <a:endParaRPr lang="en-US" sz="1100"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211642105"/>
                  </a:ext>
                </a:extLst>
              </a:tr>
              <a:tr h="291656">
                <a:tc>
                  <a:txBody>
                    <a:bodyPr/>
                    <a:lstStyle/>
                    <a:p>
                      <a:r>
                        <a:rPr lang="en-US" sz="1100" dirty="0">
                          <a:latin typeface="Calibri" panose="020F0502020204030204" pitchFamily="34" charset="0"/>
                          <a:cs typeface="Calibri" panose="020F0502020204030204" pitchFamily="34" charset="0"/>
                        </a:rPr>
                        <a:t>Laser Pulse Duration (FWHM)</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lang="en-US" sz="1100" dirty="0">
                          <a:latin typeface="Calibri" panose="020F0502020204030204" pitchFamily="34" charset="0"/>
                          <a:cs typeface="Calibri" panose="020F0502020204030204" pitchFamily="34" charset="0"/>
                        </a:rPr>
                        <a:t>100fs</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75811365"/>
                  </a:ext>
                </a:extLst>
              </a:tr>
              <a:tr h="291656">
                <a:tc>
                  <a:txBody>
                    <a:bodyPr/>
                    <a:lstStyle/>
                    <a:p>
                      <a:r>
                        <a:rPr lang="en-US" sz="1100" dirty="0">
                          <a:latin typeface="Calibri" panose="020F0502020204030204" pitchFamily="34" charset="0"/>
                          <a:cs typeface="Calibri" panose="020F0502020204030204" pitchFamily="34" charset="0"/>
                        </a:rPr>
                        <a:t>Laser spot size at DLA (FWHM)</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100" dirty="0">
                          <a:latin typeface="Calibri" panose="020F0502020204030204" pitchFamily="34" charset="0"/>
                          <a:cs typeface="Calibri" panose="020F0502020204030204" pitchFamily="34" charset="0"/>
                        </a:rPr>
                        <a:t>1.34 mm x 412.5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713506535"/>
                  </a:ext>
                </a:extLst>
              </a:tr>
              <a:tr h="177077">
                <a:tc>
                  <a:txBody>
                    <a:bodyPr/>
                    <a:lstStyle/>
                    <a:p>
                      <a:r>
                        <a:rPr lang="en-US" sz="1100" dirty="0">
                          <a:latin typeface="Calibri" panose="020F0502020204030204" pitchFamily="34" charset="0"/>
                          <a:cs typeface="Calibri" panose="020F0502020204030204" pitchFamily="34" charset="0"/>
                        </a:rPr>
                        <a:t>Laser Energy</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lang="en-US" sz="1100" dirty="0">
                          <a:latin typeface="Calibri" panose="020F0502020204030204" pitchFamily="34" charset="0"/>
                          <a:cs typeface="Calibri" panose="020F0502020204030204" pitchFamily="34" charset="0"/>
                        </a:rPr>
                        <a:t>1.8 </a:t>
                      </a:r>
                      <a:r>
                        <a:rPr lang="en-US" sz="1100" dirty="0" err="1">
                          <a:latin typeface="Calibri" panose="020F0502020204030204" pitchFamily="34" charset="0"/>
                          <a:cs typeface="Calibri" panose="020F0502020204030204" pitchFamily="34" charset="0"/>
                        </a:rPr>
                        <a:t>mJ</a:t>
                      </a:r>
                      <a:endParaRPr lang="en-US" sz="1100"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6476948"/>
                  </a:ext>
                </a:extLst>
              </a:tr>
              <a:tr h="291656">
                <a:tc>
                  <a:txBody>
                    <a:bodyPr/>
                    <a:lstStyle/>
                    <a:p>
                      <a:r>
                        <a:rPr lang="en-US" sz="1100" dirty="0">
                          <a:latin typeface="Calibri" panose="020F0502020204030204" pitchFamily="34" charset="0"/>
                          <a:cs typeface="Calibri" panose="020F0502020204030204" pitchFamily="34" charset="0"/>
                        </a:rPr>
                        <a:t>DLA gap (Optically Estimated)</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100" dirty="0">
                          <a:latin typeface="Calibri" panose="020F0502020204030204" pitchFamily="34" charset="0"/>
                          <a:cs typeface="Calibri" panose="020F0502020204030204" pitchFamily="34" charset="0"/>
                        </a:rPr>
                        <a:t>1.2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038348147"/>
                  </a:ext>
                </a:extLst>
              </a:tr>
              <a:tr h="291656">
                <a:tc>
                  <a:txBody>
                    <a:bodyPr/>
                    <a:lstStyle/>
                    <a:p>
                      <a:r>
                        <a:rPr lang="en-US" sz="1100" dirty="0">
                          <a:latin typeface="Calibri" panose="020F0502020204030204" pitchFamily="34" charset="0"/>
                          <a:cs typeface="Calibri" panose="020F0502020204030204" pitchFamily="34" charset="0"/>
                        </a:rPr>
                        <a:t>Structure Factor (Estimated)</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p>
                      <a:r>
                        <a:rPr lang="en-US" sz="1100" dirty="0">
                          <a:latin typeface="Calibri" panose="020F0502020204030204" pitchFamily="34" charset="0"/>
                          <a:cs typeface="Calibri" panose="020F0502020204030204" pitchFamily="34" charset="0"/>
                        </a:rPr>
                        <a:t>0.05</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856813647"/>
                  </a:ext>
                </a:extLst>
              </a:tr>
            </a:tbl>
          </a:graphicData>
        </a:graphic>
      </p:graphicFrame>
      <p:sp>
        <p:nvSpPr>
          <p:cNvPr id="10" name="TextBox 9">
            <a:extLst>
              <a:ext uri="{FF2B5EF4-FFF2-40B4-BE49-F238E27FC236}">
                <a16:creationId xmlns:a16="http://schemas.microsoft.com/office/drawing/2014/main" id="{D557E456-4C54-D078-766C-242C4662239B}"/>
              </a:ext>
            </a:extLst>
          </p:cNvPr>
          <p:cNvSpPr txBox="1"/>
          <p:nvPr/>
        </p:nvSpPr>
        <p:spPr>
          <a:xfrm>
            <a:off x="6322756" y="5534561"/>
            <a:ext cx="5326897" cy="1323439"/>
          </a:xfrm>
          <a:prstGeom prst="rect">
            <a:avLst/>
          </a:prstGeom>
          <a:noFill/>
        </p:spPr>
        <p:txBody>
          <a:bodyPr wrap="square" lIns="0" tIns="0" rIns="0" bIns="0" rtlCol="0">
            <a:spAutoFit/>
          </a:bodyPr>
          <a:lstStyle/>
          <a:p>
            <a:pPr marL="0" indent="0">
              <a:buNone/>
            </a:pPr>
            <a:r>
              <a:rPr lang="en-US" dirty="0"/>
              <a:t>On the way:</a:t>
            </a:r>
          </a:p>
          <a:p>
            <a:pPr lvl="1"/>
            <a:r>
              <a:rPr lang="en-US" dirty="0"/>
              <a:t>MeV energy gains via longer interactions lengths</a:t>
            </a:r>
          </a:p>
          <a:p>
            <a:pPr lvl="1"/>
            <a:r>
              <a:rPr lang="en-US" dirty="0"/>
              <a:t>Soft tuning utilizing Alternating Phase Focusing</a:t>
            </a:r>
          </a:p>
          <a:p>
            <a:pPr algn="l"/>
            <a:endParaRPr lang="en-US" sz="1400" dirty="0" err="1"/>
          </a:p>
        </p:txBody>
      </p:sp>
      <p:pic>
        <p:nvPicPr>
          <p:cNvPr id="12" name="Picture 4">
            <a:extLst>
              <a:ext uri="{FF2B5EF4-FFF2-40B4-BE49-F238E27FC236}">
                <a16:creationId xmlns:a16="http://schemas.microsoft.com/office/drawing/2014/main" id="{8E8AD96D-AE03-9B6B-CED3-C803D7A03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950" y="1489972"/>
            <a:ext cx="3310291" cy="441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4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ED049-ED4A-4857-BFA6-7CDC8608F899}"/>
              </a:ext>
            </a:extLst>
          </p:cNvPr>
          <p:cNvSpPr>
            <a:spLocks noGrp="1"/>
          </p:cNvSpPr>
          <p:nvPr>
            <p:ph type="body" sz="quarter" idx="13"/>
          </p:nvPr>
        </p:nvSpPr>
        <p:spPr>
          <a:xfrm>
            <a:off x="1338753" y="1520823"/>
            <a:ext cx="9144000" cy="2780698"/>
          </a:xfrm>
        </p:spPr>
        <p:txBody>
          <a:bodyPr/>
          <a:lstStyle/>
          <a:p>
            <a:r>
              <a:rPr lang="en-US" dirty="0"/>
              <a:t>Thank you to:</a:t>
            </a:r>
          </a:p>
          <a:p>
            <a:pPr marL="342900" indent="-342900">
              <a:buFont typeface="Arial" panose="020B0604020202020204" pitchFamily="34" charset="0"/>
              <a:buChar char="•"/>
            </a:pPr>
            <a:r>
              <a:rPr lang="en-US" dirty="0"/>
              <a:t>Pietro </a:t>
            </a:r>
            <a:r>
              <a:rPr lang="en-US" dirty="0" err="1"/>
              <a:t>Musumeci</a:t>
            </a:r>
            <a:r>
              <a:rPr lang="en-US" dirty="0"/>
              <a:t> (UCLA)</a:t>
            </a:r>
          </a:p>
          <a:p>
            <a:pPr marL="342900" indent="-342900">
              <a:buFont typeface="Arial" panose="020B0604020202020204" pitchFamily="34" charset="0"/>
              <a:buChar char="•"/>
            </a:pPr>
            <a:r>
              <a:rPr lang="en-US" dirty="0"/>
              <a:t>Alexander </a:t>
            </a:r>
            <a:r>
              <a:rPr lang="en-US" dirty="0" err="1"/>
              <a:t>Ody</a:t>
            </a:r>
            <a:r>
              <a:rPr lang="en-US" dirty="0"/>
              <a:t> (UCLA)</a:t>
            </a:r>
          </a:p>
          <a:p>
            <a:pPr marL="342900" indent="-342900">
              <a:buFont typeface="Arial" panose="020B0604020202020204" pitchFamily="34" charset="0"/>
              <a:buChar char="•"/>
            </a:pPr>
            <a:r>
              <a:rPr lang="en-US" dirty="0"/>
              <a:t>Joel England (SLAC)</a:t>
            </a:r>
          </a:p>
          <a:p>
            <a:pPr marL="342900" indent="-342900">
              <a:buFont typeface="Arial" panose="020B0604020202020204" pitchFamily="34" charset="0"/>
              <a:buChar char="•"/>
            </a:pPr>
            <a:r>
              <a:rPr lang="en-US" dirty="0"/>
              <a:t>Kenneth </a:t>
            </a:r>
            <a:r>
              <a:rPr lang="en-US" dirty="0" err="1"/>
              <a:t>Leedle</a:t>
            </a:r>
            <a:r>
              <a:rPr lang="en-US" dirty="0"/>
              <a:t> (Stanford)</a:t>
            </a:r>
          </a:p>
          <a:p>
            <a:pPr marL="342900" indent="-342900">
              <a:buFont typeface="Arial" panose="020B0604020202020204" pitchFamily="34" charset="0"/>
              <a:buChar char="•"/>
            </a:pPr>
            <a:r>
              <a:rPr lang="en-US" dirty="0"/>
              <a:t>Eric </a:t>
            </a:r>
            <a:r>
              <a:rPr lang="en-US" dirty="0" err="1"/>
              <a:t>Cropp</a:t>
            </a:r>
            <a:r>
              <a:rPr lang="en-US" dirty="0"/>
              <a:t> (UCLA)</a:t>
            </a:r>
          </a:p>
          <a:p>
            <a:pPr marL="342900" indent="-342900">
              <a:buFont typeface="Arial" panose="020B0604020202020204" pitchFamily="34" charset="0"/>
              <a:buChar char="•"/>
            </a:pPr>
            <a:r>
              <a:rPr lang="en-US" dirty="0"/>
              <a:t>David Cesar (SLAC)</a:t>
            </a:r>
          </a:p>
        </p:txBody>
      </p:sp>
      <p:sp>
        <p:nvSpPr>
          <p:cNvPr id="4" name="Title 3">
            <a:extLst>
              <a:ext uri="{FF2B5EF4-FFF2-40B4-BE49-F238E27FC236}">
                <a16:creationId xmlns:a16="http://schemas.microsoft.com/office/drawing/2014/main" id="{C2AB83F6-CDEC-4662-8EF6-9FF873749C61}"/>
              </a:ext>
            </a:extLst>
          </p:cNvPr>
          <p:cNvSpPr>
            <a:spLocks noGrp="1"/>
          </p:cNvSpPr>
          <p:nvPr>
            <p:ph type="title"/>
          </p:nvPr>
        </p:nvSpPr>
        <p:spPr/>
        <p:txBody>
          <a:bodyPr/>
          <a:lstStyle/>
          <a:p>
            <a:r>
              <a:rPr lang="en-US" dirty="0"/>
              <a:t>Acknowledgements</a:t>
            </a:r>
          </a:p>
        </p:txBody>
      </p:sp>
      <p:pic>
        <p:nvPicPr>
          <p:cNvPr id="6" name="Picture 5">
            <a:extLst>
              <a:ext uri="{FF2B5EF4-FFF2-40B4-BE49-F238E27FC236}">
                <a16:creationId xmlns:a16="http://schemas.microsoft.com/office/drawing/2014/main" id="{7CF457F4-CFDC-40E7-A176-9725741BF0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7492" y="2544554"/>
            <a:ext cx="1143000" cy="923263"/>
          </a:xfrm>
          <a:prstGeom prst="rect">
            <a:avLst/>
          </a:prstGeom>
        </p:spPr>
      </p:pic>
      <p:pic>
        <p:nvPicPr>
          <p:cNvPr id="7" name="Picture 6">
            <a:extLst>
              <a:ext uri="{FF2B5EF4-FFF2-40B4-BE49-F238E27FC236}">
                <a16:creationId xmlns:a16="http://schemas.microsoft.com/office/drawing/2014/main" id="{FC0101A1-1310-4E75-9E46-55E34ABE3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340" y="2728592"/>
            <a:ext cx="1905000" cy="739225"/>
          </a:xfrm>
          <a:prstGeom prst="rect">
            <a:avLst/>
          </a:prstGeom>
        </p:spPr>
      </p:pic>
      <p:pic>
        <p:nvPicPr>
          <p:cNvPr id="8" name="Picture 2" descr="P:\Div_Resources\NSF Logos\nsf1.jpg">
            <a:extLst>
              <a:ext uri="{FF2B5EF4-FFF2-40B4-BE49-F238E27FC236}">
                <a16:creationId xmlns:a16="http://schemas.microsoft.com/office/drawing/2014/main" id="{29D6AA6F-6A3C-4227-BEC4-1201FB64EB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8872" y="3739823"/>
            <a:ext cx="1092180" cy="109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2DCFEF87-C482-4EA3-ADD4-493165790853}"/>
              </a:ext>
            </a:extLst>
          </p:cNvPr>
          <p:cNvGrpSpPr>
            <a:grpSpLocks noChangeAspect="1"/>
          </p:cNvGrpSpPr>
          <p:nvPr/>
        </p:nvGrpSpPr>
        <p:grpSpPr>
          <a:xfrm>
            <a:off x="9367101" y="519053"/>
            <a:ext cx="2510945" cy="1202323"/>
            <a:chOff x="548640" y="3266237"/>
            <a:chExt cx="2245740" cy="1075334"/>
          </a:xfrm>
          <a:solidFill>
            <a:schemeClr val="bg1"/>
          </a:solidFill>
        </p:grpSpPr>
        <p:sp>
          <p:nvSpPr>
            <p:cNvPr id="10" name="Pentagon 9">
              <a:extLst>
                <a:ext uri="{FF2B5EF4-FFF2-40B4-BE49-F238E27FC236}">
                  <a16:creationId xmlns:a16="http://schemas.microsoft.com/office/drawing/2014/main" id="{50E3771A-64F4-4CE4-9580-E35A4F3C5CE6}"/>
                </a:ext>
              </a:extLst>
            </p:cNvPr>
            <p:cNvSpPr/>
            <p:nvPr/>
          </p:nvSpPr>
          <p:spPr>
            <a:xfrm flipH="1">
              <a:off x="548640" y="3502152"/>
              <a:ext cx="1328928" cy="597220"/>
            </a:xfrm>
            <a:prstGeom prst="homePlate">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pic>
          <p:nvPicPr>
            <p:cNvPr id="11" name="Picture 10" descr="http://pbpl.physics.ucla.edu/_resources/imgs/banner.gif">
              <a:extLst>
                <a:ext uri="{FF2B5EF4-FFF2-40B4-BE49-F238E27FC236}">
                  <a16:creationId xmlns:a16="http://schemas.microsoft.com/office/drawing/2014/main" id="{799B6DB7-621B-4628-996F-07897DC7264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933" r="71067"/>
            <a:stretch/>
          </p:blipFill>
          <p:spPr bwMode="auto">
            <a:xfrm>
              <a:off x="858520" y="3543796"/>
              <a:ext cx="1066798" cy="523875"/>
            </a:xfrm>
            <a:prstGeom prst="rect">
              <a:avLst/>
            </a:prstGeom>
            <a:grpFill/>
          </p:spPr>
        </p:pic>
        <p:grpSp>
          <p:nvGrpSpPr>
            <p:cNvPr id="12" name="Group 11">
              <a:extLst>
                <a:ext uri="{FF2B5EF4-FFF2-40B4-BE49-F238E27FC236}">
                  <a16:creationId xmlns:a16="http://schemas.microsoft.com/office/drawing/2014/main" id="{221EB586-C7E5-4383-8135-F03D3F746D47}"/>
                </a:ext>
              </a:extLst>
            </p:cNvPr>
            <p:cNvGrpSpPr/>
            <p:nvPr/>
          </p:nvGrpSpPr>
          <p:grpSpPr>
            <a:xfrm>
              <a:off x="1719046" y="3266237"/>
              <a:ext cx="1075334" cy="1075334"/>
              <a:chOff x="3182112" y="3941064"/>
              <a:chExt cx="1075334" cy="1075334"/>
            </a:xfrm>
            <a:grpFill/>
          </p:grpSpPr>
          <p:pic>
            <p:nvPicPr>
              <p:cNvPr id="13" name="Picture 12" descr="C:\Users\scobywan\Dropbox\PBPL\Equipment Documentation\PegasusTee.png">
                <a:extLst>
                  <a:ext uri="{FF2B5EF4-FFF2-40B4-BE49-F238E27FC236}">
                    <a16:creationId xmlns:a16="http://schemas.microsoft.com/office/drawing/2014/main" id="{F45D90E3-0ECC-48EF-8EC2-8D70BAFDFE3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337560" y="4096512"/>
                <a:ext cx="768096" cy="768096"/>
              </a:xfrm>
              <a:prstGeom prst="rect">
                <a:avLst/>
              </a:prstGeom>
              <a:grpFill/>
            </p:spPr>
          </p:pic>
          <p:sp>
            <p:nvSpPr>
              <p:cNvPr id="14" name="Donut 13">
                <a:extLst>
                  <a:ext uri="{FF2B5EF4-FFF2-40B4-BE49-F238E27FC236}">
                    <a16:creationId xmlns:a16="http://schemas.microsoft.com/office/drawing/2014/main" id="{0BF6460D-D62C-4743-AF6F-3392AB067B2A}"/>
                  </a:ext>
                </a:extLst>
              </p:cNvPr>
              <p:cNvSpPr/>
              <p:nvPr/>
            </p:nvSpPr>
            <p:spPr>
              <a:xfrm>
                <a:off x="3182112" y="3941064"/>
                <a:ext cx="1075334" cy="1075334"/>
              </a:xfrm>
              <a:prstGeom prst="donut">
                <a:avLst>
                  <a:gd name="adj" fmla="val 13606"/>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black"/>
                  </a:solidFill>
                </a:endParaRPr>
              </a:p>
            </p:txBody>
          </p:sp>
        </p:grpSp>
      </p:grpSp>
      <p:pic>
        <p:nvPicPr>
          <p:cNvPr id="15" name="Picture 14">
            <a:extLst>
              <a:ext uri="{FF2B5EF4-FFF2-40B4-BE49-F238E27FC236}">
                <a16:creationId xmlns:a16="http://schemas.microsoft.com/office/drawing/2014/main" id="{2ED8749B-5919-3CFC-EC6C-6438A3438D76}"/>
              </a:ext>
            </a:extLst>
          </p:cNvPr>
          <p:cNvPicPr>
            <a:picLocks noChangeAspect="1"/>
          </p:cNvPicPr>
          <p:nvPr/>
        </p:nvPicPr>
        <p:blipFill>
          <a:blip r:embed="rId8"/>
          <a:stretch>
            <a:fillRect/>
          </a:stretch>
        </p:blipFill>
        <p:spPr>
          <a:xfrm>
            <a:off x="6784653" y="4874728"/>
            <a:ext cx="2321989" cy="1304878"/>
          </a:xfrm>
          <a:prstGeom prst="rect">
            <a:avLst/>
          </a:prstGeom>
        </p:spPr>
      </p:pic>
      <p:pic>
        <p:nvPicPr>
          <p:cNvPr id="16" name="Picture 2" descr="http://brand.ucla.edu/wp-content/uploads/2013/08/ucla-logotype-main-11.jpg">
            <a:extLst>
              <a:ext uri="{FF2B5EF4-FFF2-40B4-BE49-F238E27FC236}">
                <a16:creationId xmlns:a16="http://schemas.microsoft.com/office/drawing/2014/main" id="{8FD3A156-EE91-70CE-EED2-41FE8877F2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0740" y="1502489"/>
            <a:ext cx="2053200" cy="97869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id="{553F3C86-4F20-4725-5FE0-AED5541C42F6}"/>
              </a:ext>
            </a:extLst>
          </p:cNvPr>
          <p:cNvPicPr>
            <a:picLocks noChangeAspect="1"/>
          </p:cNvPicPr>
          <p:nvPr/>
        </p:nvPicPr>
        <p:blipFill>
          <a:blip r:embed="rId10"/>
          <a:stretch>
            <a:fillRect/>
          </a:stretch>
        </p:blipFill>
        <p:spPr>
          <a:xfrm>
            <a:off x="5899068" y="3962639"/>
            <a:ext cx="3496114" cy="577515"/>
          </a:xfrm>
          <a:prstGeom prst="rect">
            <a:avLst/>
          </a:prstGeom>
        </p:spPr>
      </p:pic>
      <p:pic>
        <p:nvPicPr>
          <p:cNvPr id="3" name="Picture 2">
            <a:extLst>
              <a:ext uri="{FF2B5EF4-FFF2-40B4-BE49-F238E27FC236}">
                <a16:creationId xmlns:a16="http://schemas.microsoft.com/office/drawing/2014/main" id="{CAAEA258-384A-BF64-C6B5-E9CE8D56BC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0318" y="4838974"/>
            <a:ext cx="1340632" cy="1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19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0.3|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23387</TotalTime>
  <Words>421</Words>
  <Application>Microsoft Office PowerPoint</Application>
  <PresentationFormat>Widescreen</PresentationFormat>
  <Paragraphs>79</Paragraphs>
  <Slides>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Cambria Math</vt:lpstr>
      <vt:lpstr>Helvetica</vt:lpstr>
      <vt:lpstr>Helvetica Regular</vt:lpstr>
      <vt:lpstr>Office Theme</vt:lpstr>
      <vt:lpstr>presentation-01-light</vt:lpstr>
      <vt:lpstr>PowerPoint Presentation</vt:lpstr>
      <vt:lpstr>Dielectric Laser Accelerators</vt:lpstr>
      <vt:lpstr>Previously, Record Energy Gain, Gradient Reached at UCLA</vt:lpstr>
      <vt:lpstr>Limiting Factors for MeV Energy Gain</vt:lpstr>
      <vt:lpstr>Experiments Take Place at the Pegasus Beamline</vt:lpstr>
      <vt:lpstr>First Modulation from this Commercial Grating Structure</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Crisp</dc:creator>
  <cp:lastModifiedBy>Sophie Crisp</cp:lastModifiedBy>
  <cp:revision>54</cp:revision>
  <dcterms:created xsi:type="dcterms:W3CDTF">2022-05-25T19:33:07Z</dcterms:created>
  <dcterms:modified xsi:type="dcterms:W3CDTF">2022-11-11T13:28:25Z</dcterms:modified>
</cp:coreProperties>
</file>