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21" r:id="rId5"/>
    <p:sldId id="330" r:id="rId6"/>
    <p:sldId id="338" r:id="rId7"/>
    <p:sldId id="339" r:id="rId8"/>
    <p:sldId id="333" r:id="rId9"/>
    <p:sldId id="326" r:id="rId10"/>
    <p:sldId id="318" r:id="rId11"/>
    <p:sldId id="341" r:id="rId12"/>
    <p:sldId id="320" r:id="rId13"/>
    <p:sldId id="340" r:id="rId14"/>
    <p:sldId id="336" r:id="rId15"/>
    <p:sldId id="337" r:id="rId16"/>
    <p:sldId id="325" r:id="rId17"/>
    <p:sldId id="323" r:id="rId18"/>
    <p:sldId id="327" r:id="rId19"/>
    <p:sldId id="343" r:id="rId20"/>
    <p:sldId id="344" r:id="rId21"/>
    <p:sldId id="342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B1B"/>
    <a:srgbClr val="FFFFFF"/>
    <a:srgbClr val="D95319"/>
    <a:srgbClr val="E99D7C"/>
    <a:srgbClr val="831111"/>
    <a:srgbClr val="0072BD"/>
    <a:srgbClr val="B31616"/>
    <a:srgbClr val="DC612C"/>
    <a:srgbClr val="0F81CD"/>
    <a:srgbClr val="FF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81176" autoAdjust="0"/>
  </p:normalViewPr>
  <p:slideViewPr>
    <p:cSldViewPr>
      <p:cViewPr varScale="1">
        <p:scale>
          <a:sx n="165" d="100"/>
          <a:sy n="165" d="100"/>
        </p:scale>
        <p:origin x="6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Many</a:t>
            </a:r>
            <a:r>
              <a:rPr lang="ko-KR" altLang="en-US" dirty="0"/>
              <a:t> </a:t>
            </a:r>
            <a:r>
              <a:rPr lang="en-US" altLang="ko-KR" dirty="0"/>
              <a:t>cycle, slow envelope</a:t>
            </a:r>
          </a:p>
          <a:p>
            <a:r>
              <a:rPr lang="en-US" altLang="ko-KR" dirty="0"/>
              <a:t>Few cycle, comparable envelope and phase</a:t>
            </a:r>
          </a:p>
          <a:p>
            <a:r>
              <a:rPr lang="en-US" altLang="ko-KR" dirty="0"/>
              <a:t>CEP: 2009 </a:t>
            </a:r>
            <a:r>
              <a:rPr lang="en-US" altLang="ko-KR" dirty="0" err="1"/>
              <a:t>kostyukov</a:t>
            </a:r>
            <a:r>
              <a:rPr lang="en-US" altLang="ko-KR" dirty="0"/>
              <a:t>, \lambda/(</a:t>
            </a:r>
            <a:r>
              <a:rPr lang="en-US" altLang="ko-KR" dirty="0" err="1"/>
              <a:t>v_ph-v_g</a:t>
            </a:r>
            <a:r>
              <a:rPr lang="en-US" altLang="ko-KR" dirty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47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Many</a:t>
            </a:r>
            <a:r>
              <a:rPr lang="ko-KR" altLang="en-US" dirty="0"/>
              <a:t> </a:t>
            </a:r>
            <a:r>
              <a:rPr lang="en-US" altLang="ko-KR" dirty="0"/>
              <a:t>cycle, slow envelope</a:t>
            </a:r>
          </a:p>
          <a:p>
            <a:r>
              <a:rPr lang="en-US" altLang="ko-KR" dirty="0"/>
              <a:t>Few cycle, comparable envelope and phase</a:t>
            </a:r>
          </a:p>
          <a:p>
            <a:r>
              <a:rPr lang="en-US" altLang="ko-KR" dirty="0"/>
              <a:t>CEP: 2009 </a:t>
            </a:r>
            <a:r>
              <a:rPr lang="en-US" altLang="ko-KR" dirty="0" err="1"/>
              <a:t>kostyukov</a:t>
            </a:r>
            <a:r>
              <a:rPr lang="en-US" altLang="ko-KR" dirty="0"/>
              <a:t>, \lambda/(</a:t>
            </a:r>
            <a:r>
              <a:rPr lang="en-US" altLang="ko-KR" dirty="0" err="1"/>
              <a:t>v_ph-v_g</a:t>
            </a:r>
            <a:r>
              <a:rPr lang="en-US" altLang="ko-KR" dirty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81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 paper:</a:t>
            </a:r>
            <a:r>
              <a:rPr lang="en-US" baseline="0" dirty="0"/>
              <a:t> </a:t>
            </a:r>
            <a:r>
              <a:rPr lang="en-US" baseline="0" dirty="0" err="1"/>
              <a:t>arxiv</a:t>
            </a:r>
            <a:r>
              <a:rPr lang="en-US" baseline="0" dirty="0"/>
              <a:t> and </a:t>
            </a:r>
            <a:r>
              <a:rPr lang="en-US" baseline="0" dirty="0" err="1"/>
              <a:t>prl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5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Many</a:t>
            </a:r>
            <a:r>
              <a:rPr lang="ko-KR" altLang="en-US" dirty="0"/>
              <a:t> </a:t>
            </a:r>
            <a:r>
              <a:rPr lang="en-US" altLang="ko-KR" dirty="0"/>
              <a:t>cycle, slow envelope</a:t>
            </a:r>
          </a:p>
          <a:p>
            <a:r>
              <a:rPr lang="en-US" altLang="ko-KR" dirty="0"/>
              <a:t>Few cycle, comparable envelope and phase</a:t>
            </a:r>
          </a:p>
          <a:p>
            <a:r>
              <a:rPr lang="en-US" altLang="ko-KR" dirty="0"/>
              <a:t>CEP: 2009 </a:t>
            </a:r>
            <a:r>
              <a:rPr lang="en-US" altLang="ko-KR" dirty="0" err="1"/>
              <a:t>kostyukov</a:t>
            </a:r>
            <a:r>
              <a:rPr lang="en-US" altLang="ko-KR" dirty="0"/>
              <a:t>, \lambda/(</a:t>
            </a:r>
            <a:r>
              <a:rPr lang="en-US" altLang="ko-KR" dirty="0" err="1"/>
              <a:t>v_ph-v_g</a:t>
            </a:r>
            <a:r>
              <a:rPr lang="en-US" altLang="ko-KR" dirty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27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Linear: Periodic injection, </a:t>
            </a:r>
            <a:r>
              <a:rPr lang="en-US" altLang="ko-KR"/>
              <a:t>spiked current</a:t>
            </a:r>
            <a:endParaRPr lang="en-US" altLang="ko-KR" dirty="0"/>
          </a:p>
          <a:p>
            <a:r>
              <a:rPr lang="en-US" altLang="ko-KR" dirty="0"/>
              <a:t>Circular: continuous injection, flat current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1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Put references.</a:t>
            </a:r>
          </a:p>
          <a:p>
            <a:endParaRPr lang="en-US" altLang="ko-KR" dirty="0"/>
          </a:p>
          <a:p>
            <a:r>
              <a:rPr lang="en-US" altLang="ko-KR" dirty="0"/>
              <a:t>Show top-&gt;Schematic on right-&gt;Bottom 1 2 3</a:t>
            </a:r>
          </a:p>
          <a:p>
            <a:r>
              <a:rPr lang="en-US" altLang="ko-KR" dirty="0"/>
              <a:t>Expansion + CP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55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Propagation-&gt;steepening and undulation</a:t>
            </a:r>
          </a:p>
          <a:p>
            <a:endParaRPr lang="en-US" altLang="ko-KR" dirty="0"/>
          </a:p>
          <a:p>
            <a:r>
              <a:rPr lang="en-US" altLang="ko-KR" dirty="0"/>
              <a:t>Periodic injection, from alternating locations</a:t>
            </a:r>
          </a:p>
          <a:p>
            <a:endParaRPr lang="en-US" altLang="ko-KR" dirty="0"/>
          </a:p>
          <a:p>
            <a:r>
              <a:rPr lang="en-US" altLang="ko-KR" dirty="0"/>
              <a:t>High current periodically modulated </a:t>
            </a:r>
            <a:r>
              <a:rPr lang="en-US" altLang="ko-KR" dirty="0" err="1"/>
              <a:t>spieks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err="1"/>
              <a:t>Monoenergetic</a:t>
            </a:r>
            <a:r>
              <a:rPr lang="en-US" altLang="ko-KR" dirty="0"/>
              <a:t> peak</a:t>
            </a:r>
          </a:p>
          <a:p>
            <a:endParaRPr lang="en-US" altLang="ko-KR" dirty="0"/>
          </a:p>
          <a:p>
            <a:r>
              <a:rPr lang="en-US" altLang="ko-KR" dirty="0"/>
              <a:t>Use animation.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Propagation-&gt;steepening and undulation</a:t>
            </a:r>
          </a:p>
          <a:p>
            <a:endParaRPr lang="en-US" altLang="ko-KR" dirty="0"/>
          </a:p>
          <a:p>
            <a:r>
              <a:rPr lang="en-US" altLang="ko-KR" dirty="0"/>
              <a:t>Periodic injection, from alternating locations</a:t>
            </a:r>
          </a:p>
          <a:p>
            <a:endParaRPr lang="en-US" altLang="ko-KR" dirty="0"/>
          </a:p>
          <a:p>
            <a:r>
              <a:rPr lang="en-US" altLang="ko-KR" dirty="0"/>
              <a:t>High current periodically modulated </a:t>
            </a:r>
            <a:r>
              <a:rPr lang="en-US" altLang="ko-KR" dirty="0" err="1"/>
              <a:t>spieks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err="1"/>
              <a:t>Monoenergetic</a:t>
            </a:r>
            <a:r>
              <a:rPr lang="en-US" altLang="ko-KR" dirty="0"/>
              <a:t> peak</a:t>
            </a:r>
          </a:p>
          <a:p>
            <a:endParaRPr lang="en-US" altLang="ko-KR" dirty="0"/>
          </a:p>
          <a:p>
            <a:r>
              <a:rPr lang="en-US" altLang="ko-KR" dirty="0"/>
              <a:t>Use animation.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7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LP to CP: change in bunching. </a:t>
            </a:r>
          </a:p>
          <a:p>
            <a:endParaRPr lang="en-US" altLang="ko-KR" dirty="0"/>
          </a:p>
          <a:p>
            <a:r>
              <a:rPr lang="en-US" altLang="ko-KR" dirty="0"/>
              <a:t>Injection switch from periodic to continuous for LP -&gt;Elliptical-&gt;CP</a:t>
            </a:r>
          </a:p>
          <a:p>
            <a:r>
              <a:rPr lang="en-US" altLang="ko-KR" dirty="0"/>
              <a:t>Current also switch from periodic to continuous</a:t>
            </a:r>
          </a:p>
          <a:p>
            <a:r>
              <a:rPr lang="en-US" altLang="ko-KR" dirty="0"/>
              <a:t>Spectra changes due to different beam loading</a:t>
            </a:r>
          </a:p>
          <a:p>
            <a:endParaRPr lang="en-US" altLang="ko-KR" dirty="0"/>
          </a:p>
          <a:p>
            <a:r>
              <a:rPr lang="en-US" altLang="ko-KR" dirty="0"/>
              <a:t>Delete one of the elliptical…</a:t>
            </a:r>
          </a:p>
          <a:p>
            <a:r>
              <a:rPr lang="en-US" altLang="ko-KR" dirty="0"/>
              <a:t>Use pictures.(or elliptical). Use</a:t>
            </a:r>
            <a:r>
              <a:rPr lang="en-US" altLang="ko-KR" baseline="0" dirty="0"/>
              <a:t> larger pictures.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24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Many</a:t>
            </a:r>
            <a:r>
              <a:rPr lang="ko-KR" altLang="en-US" dirty="0"/>
              <a:t> </a:t>
            </a:r>
            <a:r>
              <a:rPr lang="en-US" altLang="ko-KR" dirty="0"/>
              <a:t>cycle, slow envelope</a:t>
            </a:r>
          </a:p>
          <a:p>
            <a:r>
              <a:rPr lang="en-US" altLang="ko-KR" dirty="0"/>
              <a:t>Few cycle, comparable envelope and phase</a:t>
            </a:r>
          </a:p>
          <a:p>
            <a:r>
              <a:rPr lang="en-US" altLang="ko-KR" dirty="0"/>
              <a:t>CEP: 2009 </a:t>
            </a:r>
            <a:r>
              <a:rPr lang="en-US" altLang="ko-KR" dirty="0" err="1"/>
              <a:t>kostyukov</a:t>
            </a:r>
            <a:r>
              <a:rPr lang="en-US" altLang="ko-KR" dirty="0"/>
              <a:t>, \lambda/(</a:t>
            </a:r>
            <a:r>
              <a:rPr lang="en-US" altLang="ko-KR" dirty="0" err="1"/>
              <a:t>v_ph-v_g</a:t>
            </a:r>
            <a:r>
              <a:rPr lang="en-US" altLang="ko-KR" dirty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6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Many</a:t>
            </a:r>
            <a:r>
              <a:rPr lang="ko-KR" altLang="en-US" dirty="0"/>
              <a:t> </a:t>
            </a:r>
            <a:r>
              <a:rPr lang="en-US" altLang="ko-KR" dirty="0"/>
              <a:t>cycle, slow envelope</a:t>
            </a:r>
          </a:p>
          <a:p>
            <a:r>
              <a:rPr lang="en-US" altLang="ko-KR" dirty="0"/>
              <a:t>Few cycle, comparable envelope and phase</a:t>
            </a:r>
          </a:p>
          <a:p>
            <a:r>
              <a:rPr lang="en-US" altLang="ko-KR" dirty="0"/>
              <a:t>CEP: 2009 </a:t>
            </a:r>
            <a:r>
              <a:rPr lang="en-US" altLang="ko-KR" dirty="0" err="1"/>
              <a:t>kostyukov</a:t>
            </a:r>
            <a:r>
              <a:rPr lang="en-US" altLang="ko-KR" dirty="0"/>
              <a:t>, \lambda/(</a:t>
            </a:r>
            <a:r>
              <a:rPr lang="en-US" altLang="ko-KR" dirty="0" err="1"/>
              <a:t>v_ph-v_g</a:t>
            </a:r>
            <a:r>
              <a:rPr lang="en-US" altLang="ko-KR" dirty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4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29533"/>
          </a:xfrm>
          <a:noFill/>
        </p:spPr>
        <p:txBody>
          <a:bodyPr lIns="182880" tIns="182880" rIns="182880"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6C757-F494-C249-B435-958A389BF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17" y="590550"/>
            <a:ext cx="994225" cy="99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03C8E5-147E-4644-A094-238B240D41B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70F22-3D51-8D47-9BDC-3F4D49D35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486150"/>
            <a:ext cx="4776788" cy="762000"/>
          </a:xfrm>
        </p:spPr>
        <p:txBody>
          <a:bodyPr lIns="182880" tIns="0" rIns="18288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985433"/>
            <a:ext cx="9144000" cy="149172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74D41-7CC7-7D41-8BF1-2412C5E9353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59B75-688C-714C-A731-B1FA0FCA36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276350"/>
            <a:ext cx="9144000" cy="685800"/>
          </a:xfrm>
        </p:spPr>
        <p:txBody>
          <a:bodyPr anchor="ctr">
            <a:noAutofit/>
          </a:bodyPr>
          <a:lstStyle>
            <a:lvl1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3" y="1428750"/>
            <a:ext cx="8678863" cy="2884887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5750" y="800100"/>
            <a:ext cx="8677656" cy="51435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ACDC8-27DC-0145-A868-75822BC87982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6E01EECD-840D-AC48-AFCC-03304D006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20"/>
            <a:ext cx="8534400" cy="64633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05" y="1200150"/>
            <a:ext cx="8534400" cy="1600200"/>
          </a:xfrm>
        </p:spPr>
        <p:txBody>
          <a:bodyPr numCol="2"/>
          <a:lstStyle/>
          <a:p>
            <a:pPr lvl="0"/>
            <a:r>
              <a:rPr lang="en-US" dirty="0"/>
              <a:t>Click to edit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75926-5564-7F41-982B-2CA540DB94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FDCB217E-A06D-974D-8E3A-ED42CE06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CB0402-D9EA-C84A-BBAD-7D05BA746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87338" y="2876550"/>
            <a:ext cx="8535987" cy="1752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800605" y="1085850"/>
            <a:ext cx="4050507" cy="3657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10" y="1085850"/>
            <a:ext cx="4358795" cy="3657600"/>
          </a:xfrm>
        </p:spPr>
        <p:txBody>
          <a:bodyPr numCol="1"/>
          <a:lstStyle/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9335A-E71C-3044-BC65-4FC387DA27B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497F341F-F847-2445-8EF5-47EF63BEE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69785"/>
            <a:ext cx="7467600" cy="403957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838200" y="1123950"/>
            <a:ext cx="7467600" cy="344805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4C3B8-C72A-234F-801D-62CC4EFC147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u white lrg.psd">
            <a:extLst>
              <a:ext uri="{FF2B5EF4-FFF2-40B4-BE49-F238E27FC236}">
                <a16:creationId xmlns:a16="http://schemas.microsoft.com/office/drawing/2014/main" id="{0424A742-A864-314F-80E6-E197D7DB7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noFill/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64510-7A77-DB43-9098-69BAB5172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27" y="590550"/>
            <a:ext cx="1019218" cy="1024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6357B-88AF-5E41-A0F9-506D230E0D01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65" r:id="rId5"/>
    <p:sldLayoutId id="2147483657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390.png"/><Relationship Id="rId7" Type="http://schemas.openxmlformats.org/officeDocument/2006/relationships/image" Target="../media/image91.png"/><Relationship Id="rId12" Type="http://schemas.openxmlformats.org/officeDocument/2006/relationships/image" Target="../media/image93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350.png"/><Relationship Id="rId10" Type="http://schemas.openxmlformats.org/officeDocument/2006/relationships/image" Target="../media/image450.png"/><Relationship Id="rId4" Type="http://schemas.openxmlformats.org/officeDocument/2006/relationships/image" Target="../media/image400.png"/><Relationship Id="rId9" Type="http://schemas.openxmlformats.org/officeDocument/2006/relationships/image" Target="../media/image4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24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60.png"/><Relationship Id="rId5" Type="http://schemas.openxmlformats.org/officeDocument/2006/relationships/image" Target="../media/image20.png"/><Relationship Id="rId10" Type="http://schemas.openxmlformats.org/officeDocument/2006/relationships/image" Target="../media/image150.png"/><Relationship Id="rId4" Type="http://schemas.openxmlformats.org/officeDocument/2006/relationships/image" Target="../media/image19.emf"/><Relationship Id="rId9" Type="http://schemas.openxmlformats.org/officeDocument/2006/relationships/image" Target="../media/image14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1.png"/><Relationship Id="rId18" Type="http://schemas.openxmlformats.org/officeDocument/2006/relationships/image" Target="../media/image321.png"/><Relationship Id="rId3" Type="http://schemas.openxmlformats.org/officeDocument/2006/relationships/image" Target="../media/image31.png"/><Relationship Id="rId21" Type="http://schemas.openxmlformats.org/officeDocument/2006/relationships/image" Target="../media/image360.png"/><Relationship Id="rId7" Type="http://schemas.openxmlformats.org/officeDocument/2006/relationships/image" Target="../media/image35.png"/><Relationship Id="rId12" Type="http://schemas.openxmlformats.org/officeDocument/2006/relationships/image" Target="../media/image350.png"/><Relationship Id="rId17" Type="http://schemas.openxmlformats.org/officeDocument/2006/relationships/image" Target="../media/image3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1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550.png"/><Relationship Id="rId5" Type="http://schemas.openxmlformats.org/officeDocument/2006/relationships/image" Target="../media/image33.png"/><Relationship Id="rId15" Type="http://schemas.openxmlformats.org/officeDocument/2006/relationships/image" Target="../media/image301.png"/><Relationship Id="rId10" Type="http://schemas.openxmlformats.org/officeDocument/2006/relationships/image" Target="../media/image540.png"/><Relationship Id="rId19" Type="http://schemas.openxmlformats.org/officeDocument/2006/relationships/image" Target="../media/image341.png"/><Relationship Id="rId4" Type="http://schemas.openxmlformats.org/officeDocument/2006/relationships/image" Target="../media/image32.png"/><Relationship Id="rId9" Type="http://schemas.openxmlformats.org/officeDocument/2006/relationships/image" Target="../media/image300.png"/><Relationship Id="rId14" Type="http://schemas.openxmlformats.org/officeDocument/2006/relationships/image" Target="../media/image291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962ECF-D894-4D32-9237-6E41E7E8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8" y="1742217"/>
            <a:ext cx="8343900" cy="82953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B31B1B"/>
                </a:solidFill>
                <a:latin typeface="+mn-lt"/>
              </a:rPr>
              <a:t>Phase- and polarization-controlled electron self-injection into</a:t>
            </a:r>
            <a:br>
              <a:rPr lang="en-US" sz="2400" b="1" dirty="0">
                <a:solidFill>
                  <a:srgbClr val="B31B1B"/>
                </a:solidFill>
                <a:latin typeface="+mn-lt"/>
              </a:rPr>
            </a:br>
            <a:r>
              <a:rPr lang="en-US" sz="2400" b="1" dirty="0">
                <a:solidFill>
                  <a:srgbClr val="B31B1B"/>
                </a:solidFill>
                <a:latin typeface="+mn-lt"/>
              </a:rPr>
              <a:t> laser plasma accelerators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21E91463-71F3-4C63-BDA4-B878C3A60B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2217" y="2952750"/>
                <a:ext cx="5919561" cy="1524000"/>
              </a:xfrm>
              <a:prstGeom prst="rect">
                <a:avLst/>
              </a:prstGeom>
              <a:noFill/>
            </p:spPr>
            <p:txBody>
              <a:bodyPr vert="horz" lIns="182880" tIns="182880" rIns="182880" bIns="45720" rtlCol="0" anchor="t">
                <a:noAutofit/>
              </a:bodyPr>
              <a:lstStyle>
                <a:lvl1pPr algn="l" defTabSz="914377" rtl="0" eaLnBrk="1" latinLnBrk="0" hangingPunct="1">
                  <a:spcBef>
                    <a:spcPct val="0"/>
                  </a:spcBef>
                  <a:buNone/>
                  <a:defRPr sz="3200" kern="1200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1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Jihoon</m:t>
                        </m:r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Kim</m:t>
                        </m:r>
                      </m:e>
                      <m:sup>
                        <m:r>
                          <a:rPr lang="en-US" altLang="ko-KR" sz="1800" b="1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1800" b="1" dirty="0">
                    <a:solidFill>
                      <a:srgbClr val="B31B1B"/>
                    </a:solidFill>
                    <a:latin typeface="+mn-lt"/>
                  </a:rPr>
                  <a:t>,</a:t>
                </a:r>
                <a:r>
                  <a:rPr lang="en-US" altLang="ko-KR" sz="1800" b="1" dirty="0">
                    <a:solidFill>
                      <a:srgbClr val="B31B1B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1" i="1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ko-KR" sz="1800" b="1" i="0" dirty="0" smtClean="0">
                            <a:solidFill>
                              <a:srgbClr val="B31B1B"/>
                            </a:solidFill>
                          </a:rPr>
                          <m:t>Tianhong</m:t>
                        </m:r>
                        <m:r>
                          <m:rPr>
                            <m:nor/>
                          </m:rPr>
                          <a:rPr lang="en-US" altLang="ko-KR" sz="1800" b="1" i="0" dirty="0" smtClean="0">
                            <a:solidFill>
                              <a:srgbClr val="B31B1B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sz="1800" b="1" i="0" dirty="0" smtClean="0">
                            <a:solidFill>
                              <a:srgbClr val="B31B1B"/>
                            </a:solidFill>
                          </a:rPr>
                          <m:t>Wang</m:t>
                        </m:r>
                      </m:e>
                      <m:sup>
                        <m:r>
                          <a:rPr lang="en-US" altLang="ko-KR" sz="1800" b="1" i="1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1800" b="1" dirty="0">
                    <a:solidFill>
                      <a:srgbClr val="B31B1B"/>
                    </a:solidFill>
                    <a:latin typeface="+mn-lt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1" i="1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Vladimir</m:t>
                        </m:r>
                        <m:r>
                          <m:rPr>
                            <m:nor/>
                          </m:rPr>
                          <a:rPr lang="ko-KR" altLang="en-US" sz="1800" b="1" dirty="0">
                            <a:solidFill>
                              <a:srgbClr val="B31B1B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Khudik</m:t>
                        </m:r>
                      </m:e>
                      <m:sup>
                        <m:r>
                          <a:rPr lang="en-US" altLang="ko-KR" sz="1800" b="1" i="1" dirty="0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ko-KR" sz="1800" b="1" dirty="0">
                    <a:solidFill>
                      <a:srgbClr val="B31B1B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1" i="1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Gennady</m:t>
                        </m:r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sz="1800" b="1" dirty="0">
                            <a:solidFill>
                              <a:srgbClr val="B31B1B"/>
                            </a:solidFill>
                          </a:rPr>
                          <m:t>Shvets</m:t>
                        </m:r>
                      </m:e>
                      <m:sup>
                        <m:r>
                          <a:rPr lang="en-US" altLang="ko-KR" sz="1800" b="1" i="1" dirty="0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ko-KR" sz="1800" b="1" dirty="0">
                  <a:solidFill>
                    <a:srgbClr val="B31B1B"/>
                  </a:solidFill>
                  <a:latin typeface="+mn-lt"/>
                </a:endParaRPr>
              </a:p>
              <a:p>
                <a:pPr algn="ctr"/>
                <a:endParaRPr lang="en-US" sz="1800" b="1" dirty="0">
                  <a:solidFill>
                    <a:srgbClr val="B31B1B"/>
                  </a:solidFill>
                  <a:latin typeface="+mn-lt"/>
                </a:endParaRPr>
              </a:p>
              <a:p>
                <a:pPr algn="ctr" rtl="0" fontAlgn="base"/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Applied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and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Engineering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Physics,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Cornell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University¹</a:t>
                </a:r>
                <a:r>
                  <a:rPr lang="en-US" altLang="ko-KR" sz="1100" b="0" i="0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​</a:t>
                </a:r>
                <a:endParaRPr lang="en-US" altLang="ko-KR" sz="1100" b="0" i="0" dirty="0">
                  <a:solidFill>
                    <a:srgbClr val="B31B1B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algn="ctr" rtl="0" fontAlgn="base"/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Department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of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Physics,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University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of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Texas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at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Austin²</a:t>
                </a:r>
                <a:r>
                  <a:rPr lang="en-US" altLang="ko-KR" sz="1100" b="0" i="0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​</a:t>
                </a:r>
              </a:p>
              <a:p>
                <a:pPr algn="ctr" rtl="0" fontAlgn="base"/>
                <a:endParaRPr lang="en-US" altLang="ko-KR" sz="1100" b="0" i="0" dirty="0">
                  <a:solidFill>
                    <a:srgbClr val="B31B1B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algn="ctr" rtl="0" fontAlgn="base"/>
                <a:r>
                  <a:rPr lang="en-US" altLang="ko-KR" sz="1100" b="0" i="0" u="none" strike="noStrike" dirty="0">
                    <a:solidFill>
                      <a:srgbClr val="B31B1B"/>
                    </a:solidFill>
                    <a:effectLst/>
                    <a:latin typeface="Calibri" panose="020F0502020204030204" pitchFamily="34" charset="0"/>
                    <a:ea typeface="맑은 고딕" panose="020B0503020000020004" pitchFamily="50" charset="-127"/>
                  </a:rPr>
                  <a:t>November 11, 2022,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zh-CN" sz="1100" dirty="0">
                    <a:solidFill>
                      <a:srgbClr val="B31B1B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rPr>
                  <a:t>20th</a:t>
                </a:r>
                <a:r>
                  <a:rPr lang="zh-CN" altLang="ko-KR" sz="1100" b="0" i="0" u="none" strike="noStrike" dirty="0">
                    <a:solidFill>
                      <a:srgbClr val="B31B1B"/>
                    </a:solidFill>
                    <a:effectLst/>
                    <a:latin typeface="맑은 고딕" panose="020B0503020000020004" pitchFamily="50" charset="-127"/>
                    <a:ea typeface="Calibri" panose="020F0502020204030204" pitchFamily="34" charset="0"/>
                  </a:rPr>
                  <a:t> </a:t>
                </a:r>
                <a:r>
                  <a:rPr lang="en-US" altLang="zh-CN" sz="1100" dirty="0">
                    <a:solidFill>
                      <a:srgbClr val="B31B1B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</a:rPr>
                  <a:t>Advanced Accelerator Concepts</a:t>
                </a:r>
                <a:endParaRPr lang="en-US" altLang="ko-KR" sz="1100" b="0" i="0" dirty="0">
                  <a:solidFill>
                    <a:srgbClr val="B31B1B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21E91463-71F3-4C63-BDA4-B878C3A60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217" y="2952750"/>
                <a:ext cx="5919561" cy="1524000"/>
              </a:xfrm>
              <a:prstGeom prst="rect">
                <a:avLst/>
              </a:prstGeom>
              <a:blipFill>
                <a:blip r:embed="rId2"/>
                <a:stretch>
                  <a:fillRect b="-1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>
            <a:extLst>
              <a:ext uri="{FF2B5EF4-FFF2-40B4-BE49-F238E27FC236}">
                <a16:creationId xmlns:a16="http://schemas.microsoft.com/office/drawing/2014/main" id="{96008565-6E2C-47FE-8B1C-775175693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6665"/>
            <a:ext cx="2374722" cy="5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63ED4D-6B01-408A-8A67-E1468F25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88572"/>
            <a:ext cx="1466740" cy="38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47EEBC8-CA94-43E3-821D-4B8A50C1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18" y="4639680"/>
            <a:ext cx="2605210" cy="48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7789C-6D58-4B70-9DE9-EE2C1A7E9EE2}"/>
              </a:ext>
            </a:extLst>
          </p:cNvPr>
          <p:cNvSpPr txBox="1"/>
          <p:nvPr/>
        </p:nvSpPr>
        <p:spPr>
          <a:xfrm>
            <a:off x="3124201" y="2665081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Kim et al., Phys. Rev. Lett. 127, 164801 (2021)</a:t>
            </a:r>
          </a:p>
          <a:p>
            <a:r>
              <a:rPr lang="en-US" altLang="ko-KR" sz="1200" dirty="0"/>
              <a:t>Kim et al., </a:t>
            </a:r>
            <a:r>
              <a:rPr lang="en-US" sz="1200" dirty="0"/>
              <a:t>arXiv:2111.03014 (2022)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62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195CB4B-4885-4E22-8562-66CAAC959065}"/>
              </a:ext>
            </a:extLst>
          </p:cNvPr>
          <p:cNvSpPr txBox="1"/>
          <p:nvPr/>
        </p:nvSpPr>
        <p:spPr>
          <a:xfrm>
            <a:off x="830224" y="240507"/>
            <a:ext cx="7483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What happens at  later time? Transition to Plasma Wakefield Accelerator</a:t>
            </a:r>
          </a:p>
        </p:txBody>
      </p: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253B640F-0BD1-CA93-BF70-0528B3514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00" y="609839"/>
            <a:ext cx="3790711" cy="37907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C5505E-C0F5-8546-B560-15E8B91A3731}"/>
              </a:ext>
            </a:extLst>
          </p:cNvPr>
          <p:cNvSpPr txBox="1"/>
          <p:nvPr/>
        </p:nvSpPr>
        <p:spPr>
          <a:xfrm>
            <a:off x="5456924" y="880421"/>
            <a:ext cx="416319" cy="267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(a)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FD33F8-0525-CDFF-9639-0CF6FD4EE2F1}"/>
              </a:ext>
            </a:extLst>
          </p:cNvPr>
          <p:cNvSpPr txBox="1"/>
          <p:nvPr/>
        </p:nvSpPr>
        <p:spPr>
          <a:xfrm>
            <a:off x="6242729" y="945393"/>
            <a:ext cx="852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9.2mm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EC6280-6E63-4F90-17DD-758DC9C59E02}"/>
              </a:ext>
            </a:extLst>
          </p:cNvPr>
          <p:cNvSpPr txBox="1"/>
          <p:nvPr/>
        </p:nvSpPr>
        <p:spPr>
          <a:xfrm>
            <a:off x="7518444" y="941944"/>
            <a:ext cx="75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C622D"/>
                </a:solidFill>
              </a:rPr>
              <a:t>13.8mm</a:t>
            </a:r>
            <a:endParaRPr lang="en-US" sz="1100" dirty="0">
              <a:solidFill>
                <a:srgbClr val="DC622D"/>
              </a:solidFill>
            </a:endParaRPr>
          </a:p>
        </p:txBody>
      </p: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15BC6697-6094-DD22-24C3-1FEFA2299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59" y="1161224"/>
            <a:ext cx="1137947" cy="1271643"/>
          </a:xfrm>
          <a:prstGeom prst="rect">
            <a:avLst/>
          </a:prstGeom>
        </p:spPr>
      </p:pic>
      <p:pic>
        <p:nvPicPr>
          <p:cNvPr id="30" name="Picture 29" descr="Histogram&#10;&#10;Description automatically generated">
            <a:extLst>
              <a:ext uri="{FF2B5EF4-FFF2-40B4-BE49-F238E27FC236}">
                <a16:creationId xmlns:a16="http://schemas.microsoft.com/office/drawing/2014/main" id="{8F422376-AB3F-2142-5601-9D1B98B31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03" y="1159016"/>
            <a:ext cx="1141897" cy="12760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89EF509-FB20-3CF5-658A-C131E0056D8F}"/>
              </a:ext>
            </a:extLst>
          </p:cNvPr>
          <p:cNvSpPr/>
          <p:nvPr/>
        </p:nvSpPr>
        <p:spPr>
          <a:xfrm>
            <a:off x="6460370" y="1600170"/>
            <a:ext cx="70081" cy="19687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339EFB-CF18-D050-3068-3E6FB5D3E128}"/>
              </a:ext>
            </a:extLst>
          </p:cNvPr>
          <p:cNvSpPr/>
          <p:nvPr/>
        </p:nvSpPr>
        <p:spPr>
          <a:xfrm>
            <a:off x="7707768" y="1594264"/>
            <a:ext cx="94936" cy="1970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81D38D-AF28-2835-5B94-182FE3EF8230}"/>
              </a:ext>
            </a:extLst>
          </p:cNvPr>
          <p:cNvCxnSpPr/>
          <p:nvPr/>
        </p:nvCxnSpPr>
        <p:spPr>
          <a:xfrm>
            <a:off x="6607662" y="1600025"/>
            <a:ext cx="0" cy="20394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865402-98A0-5099-3EA5-8293358A7E1F}"/>
                  </a:ext>
                </a:extLst>
              </p:cNvPr>
              <p:cNvSpPr txBox="1"/>
              <p:nvPr/>
            </p:nvSpPr>
            <p:spPr>
              <a:xfrm>
                <a:off x="6495411" y="1425620"/>
                <a:ext cx="289712" cy="1944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865402-98A0-5099-3EA5-8293358A7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411" y="1425620"/>
                <a:ext cx="289712" cy="194424"/>
              </a:xfrm>
              <a:prstGeom prst="rect">
                <a:avLst/>
              </a:prstGeom>
              <a:blipFill>
                <a:blip r:embed="rId6"/>
                <a:stretch>
                  <a:fillRect l="-25532" r="-19149" b="-40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6EE530-6E87-0919-41DA-BB5D9F46C3CB}"/>
                  </a:ext>
                </a:extLst>
              </p:cNvPr>
              <p:cNvSpPr txBox="1"/>
              <p:nvPr/>
            </p:nvSpPr>
            <p:spPr>
              <a:xfrm>
                <a:off x="6532049" y="1854553"/>
                <a:ext cx="265916" cy="183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6EE530-6E87-0919-41DA-BB5D9F46C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049" y="1854553"/>
                <a:ext cx="265916" cy="183539"/>
              </a:xfrm>
              <a:prstGeom prst="rect">
                <a:avLst/>
              </a:prstGeom>
              <a:blipFill>
                <a:blip r:embed="rId7"/>
                <a:stretch>
                  <a:fillRect l="-23256" r="-20930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E71861A-317D-ACE5-C58B-43CA24FCCBE0}"/>
              </a:ext>
            </a:extLst>
          </p:cNvPr>
          <p:cNvCxnSpPr/>
          <p:nvPr/>
        </p:nvCxnSpPr>
        <p:spPr>
          <a:xfrm>
            <a:off x="6342340" y="1833033"/>
            <a:ext cx="11803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DAF46E-4D1F-B5A6-1CA2-3583A442928C}"/>
              </a:ext>
            </a:extLst>
          </p:cNvPr>
          <p:cNvCxnSpPr>
            <a:cxnSpLocks/>
          </p:cNvCxnSpPr>
          <p:nvPr/>
        </p:nvCxnSpPr>
        <p:spPr>
          <a:xfrm flipH="1">
            <a:off x="6547156" y="1833033"/>
            <a:ext cx="12694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chart&#10;&#10;Description automatically generated">
            <a:extLst>
              <a:ext uri="{FF2B5EF4-FFF2-40B4-BE49-F238E27FC236}">
                <a16:creationId xmlns:a16="http://schemas.microsoft.com/office/drawing/2014/main" id="{0B59335B-B050-1348-C542-5129A8DB6D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0"/>
          <a:stretch/>
        </p:blipFill>
        <p:spPr>
          <a:xfrm>
            <a:off x="1425119" y="1134424"/>
            <a:ext cx="1441250" cy="1672569"/>
          </a:xfrm>
          <a:prstGeom prst="rect">
            <a:avLst/>
          </a:prstGeom>
        </p:spPr>
      </p:pic>
      <p:pic>
        <p:nvPicPr>
          <p:cNvPr id="39" name="Picture 38" descr="Chart&#10;&#10;Description automatically generated">
            <a:extLst>
              <a:ext uri="{FF2B5EF4-FFF2-40B4-BE49-F238E27FC236}">
                <a16:creationId xmlns:a16="http://schemas.microsoft.com/office/drawing/2014/main" id="{FD1EAF7F-44B8-E6C4-2274-11AB010480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/>
          <a:stretch/>
        </p:blipFill>
        <p:spPr>
          <a:xfrm>
            <a:off x="3063980" y="1134424"/>
            <a:ext cx="1510387" cy="167256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7D698A4-38DB-0908-3A09-EFD9F411DF08}"/>
              </a:ext>
            </a:extLst>
          </p:cNvPr>
          <p:cNvSpPr txBox="1"/>
          <p:nvPr/>
        </p:nvSpPr>
        <p:spPr>
          <a:xfrm>
            <a:off x="1891064" y="980171"/>
            <a:ext cx="767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9.2mm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67DAB3-E384-DC6C-155C-3F7740C76727}"/>
              </a:ext>
            </a:extLst>
          </p:cNvPr>
          <p:cNvSpPr txBox="1"/>
          <p:nvPr/>
        </p:nvSpPr>
        <p:spPr>
          <a:xfrm>
            <a:off x="3335157" y="967944"/>
            <a:ext cx="767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13.8mm</a:t>
            </a:r>
          </a:p>
        </p:txBody>
      </p:sp>
      <p:pic>
        <p:nvPicPr>
          <p:cNvPr id="49" name="Picture 48" descr="Chart&#10;&#10;Description automatically generated">
            <a:extLst>
              <a:ext uri="{FF2B5EF4-FFF2-40B4-BE49-F238E27FC236}">
                <a16:creationId xmlns:a16="http://schemas.microsoft.com/office/drawing/2014/main" id="{F7707180-B561-F77F-FB3B-EF46388069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/>
          <a:stretch/>
        </p:blipFill>
        <p:spPr>
          <a:xfrm>
            <a:off x="3047115" y="2507737"/>
            <a:ext cx="1510387" cy="1667818"/>
          </a:xfrm>
          <a:prstGeom prst="rect">
            <a:avLst/>
          </a:prstGeom>
        </p:spPr>
      </p:pic>
      <p:pic>
        <p:nvPicPr>
          <p:cNvPr id="50" name="Picture 49" descr="Chart&#10;&#10;Description automatically generated">
            <a:extLst>
              <a:ext uri="{FF2B5EF4-FFF2-40B4-BE49-F238E27FC236}">
                <a16:creationId xmlns:a16="http://schemas.microsoft.com/office/drawing/2014/main" id="{7329F89A-1BB5-6D66-73EF-127D4B0E1F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0"/>
          <a:stretch/>
        </p:blipFill>
        <p:spPr>
          <a:xfrm>
            <a:off x="1426460" y="2500006"/>
            <a:ext cx="1441251" cy="167256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C41182B-11C6-C018-1D76-BF73885FBBC5}"/>
              </a:ext>
            </a:extLst>
          </p:cNvPr>
          <p:cNvSpPr txBox="1"/>
          <p:nvPr/>
        </p:nvSpPr>
        <p:spPr>
          <a:xfrm>
            <a:off x="1524000" y="4404836"/>
            <a:ext cx="6980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B31B1B"/>
                </a:solidFill>
              </a:rPr>
              <a:t>Asymmetry present after pulse depletion in polarization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B31B1B"/>
                </a:solidFill>
              </a:rPr>
              <a:t>Huge radiation boost in PWFA stage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B31B1B"/>
                </a:solidFill>
              </a:rPr>
              <a:t>Elongation in laser polarization direction still visible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7B65DA-5BB3-14A2-8594-9EE7CE28CDBF}"/>
              </a:ext>
            </a:extLst>
          </p:cNvPr>
          <p:cNvSpPr txBox="1"/>
          <p:nvPr/>
        </p:nvSpPr>
        <p:spPr>
          <a:xfrm>
            <a:off x="2383" y="1663145"/>
            <a:ext cx="1422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B31B1B"/>
                </a:solidFill>
              </a:rPr>
              <a:t>Laser Polarization</a:t>
            </a:r>
          </a:p>
          <a:p>
            <a:pPr algn="ctr"/>
            <a:r>
              <a:rPr lang="en-US" altLang="ko-KR" sz="1100" b="1" dirty="0">
                <a:solidFill>
                  <a:srgbClr val="B31B1B"/>
                </a:solidFill>
              </a:rPr>
              <a:t> Plane</a:t>
            </a:r>
            <a:endParaRPr lang="en-US" altLang="ko-KR" sz="1100" dirty="0">
              <a:solidFill>
                <a:srgbClr val="B31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1" grpId="0" animBg="1"/>
      <p:bldP spid="32" grpId="0" animBg="1"/>
      <p:bldP spid="34" grpId="0"/>
      <p:bldP spid="35" grpId="0"/>
      <p:bldP spid="47" grpId="0"/>
      <p:bldP spid="48" grpId="0"/>
      <p:bldP spid="51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195CB4B-4885-4E22-8562-66CAAC959065}"/>
              </a:ext>
            </a:extLst>
          </p:cNvPr>
          <p:cNvSpPr txBox="1"/>
          <p:nvPr/>
        </p:nvSpPr>
        <p:spPr>
          <a:xfrm>
            <a:off x="830224" y="195488"/>
            <a:ext cx="7483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B31B1B"/>
                </a:solidFill>
              </a:rPr>
              <a:t>CEP Observables: </a:t>
            </a:r>
            <a:r>
              <a:rPr lang="en-US" altLang="zh-CN" b="1" dirty="0" err="1">
                <a:solidFill>
                  <a:srgbClr val="B31B1B"/>
                </a:solidFill>
              </a:rPr>
              <a:t>Betatron</a:t>
            </a:r>
            <a:r>
              <a:rPr lang="en-US" altLang="zh-CN" b="1" dirty="0">
                <a:solidFill>
                  <a:srgbClr val="B31B1B"/>
                </a:solidFill>
              </a:rPr>
              <a:t> Radiation and Beam pointing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1B93CD-1E9D-4397-D615-B84F42F6DC33}"/>
              </a:ext>
            </a:extLst>
          </p:cNvPr>
          <p:cNvGrpSpPr/>
          <p:nvPr/>
        </p:nvGrpSpPr>
        <p:grpSpPr>
          <a:xfrm>
            <a:off x="5508932" y="1438804"/>
            <a:ext cx="1985874" cy="3231911"/>
            <a:chOff x="36468585" y="26152274"/>
            <a:chExt cx="4061757" cy="66103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32B48D0-00E8-0633-123B-61D7241EB648}"/>
                </a:ext>
              </a:extLst>
            </p:cNvPr>
            <p:cNvGrpSpPr/>
            <p:nvPr/>
          </p:nvGrpSpPr>
          <p:grpSpPr>
            <a:xfrm>
              <a:off x="36468585" y="26152274"/>
              <a:ext cx="4061757" cy="6610308"/>
              <a:chOff x="36640627" y="26693450"/>
              <a:chExt cx="4180950" cy="680429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41DC205-5FBC-9577-AADF-BBD660A7D2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54047"/>
              <a:stretch/>
            </p:blipFill>
            <p:spPr>
              <a:xfrm>
                <a:off x="36640627" y="26693450"/>
                <a:ext cx="3599636" cy="38574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3E19902-4D15-DB87-1A9A-5FD1F0A8A2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6888" t="-353" r="1273" b="353"/>
              <a:stretch/>
            </p:blipFill>
            <p:spPr>
              <a:xfrm>
                <a:off x="36760798" y="29640300"/>
                <a:ext cx="4060779" cy="385744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579430D-B224-47E4-C460-95D658206CBA}"/>
                    </a:ext>
                  </a:extLst>
                </p:cNvPr>
                <p:cNvSpPr txBox="1"/>
                <p:nvPr/>
              </p:nvSpPr>
              <p:spPr>
                <a:xfrm>
                  <a:off x="37760353" y="26364969"/>
                  <a:ext cx="1331136" cy="3777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𝐶𝐸𝑃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579430D-B224-47E4-C460-95D658206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60353" y="26364969"/>
                  <a:ext cx="1331136" cy="377702"/>
                </a:xfrm>
                <a:prstGeom prst="rect">
                  <a:avLst/>
                </a:prstGeom>
                <a:blipFill>
                  <a:blip r:embed="rId4"/>
                  <a:stretch>
                    <a:fillRect l="-6542" r="-467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0C61D3B-86C4-ED55-0AC1-4F99CCDA2525}"/>
                    </a:ext>
                  </a:extLst>
                </p:cNvPr>
                <p:cNvSpPr txBox="1"/>
                <p:nvPr/>
              </p:nvSpPr>
              <p:spPr>
                <a:xfrm>
                  <a:off x="38290090" y="31024267"/>
                  <a:ext cx="1351070" cy="6417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𝐶𝐸𝑃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0C61D3B-86C4-ED55-0AC1-4F99CCDA25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90090" y="31024267"/>
                  <a:ext cx="1351070" cy="641700"/>
                </a:xfrm>
                <a:prstGeom prst="rect">
                  <a:avLst/>
                </a:prstGeom>
                <a:blipFill>
                  <a:blip r:embed="rId5"/>
                  <a:stretch>
                    <a:fillRect l="-7407" t="-1961" r="-3704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6C12F9-B311-99F1-2F3F-D0D6C7B2671A}"/>
              </a:ext>
            </a:extLst>
          </p:cNvPr>
          <p:cNvSpPr txBox="1"/>
          <p:nvPr/>
        </p:nvSpPr>
        <p:spPr>
          <a:xfrm>
            <a:off x="926803" y="521870"/>
            <a:ext cx="3666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B31B1B"/>
                </a:solidFill>
              </a:rPr>
              <a:t>Linear Polarization: </a:t>
            </a:r>
          </a:p>
          <a:p>
            <a:r>
              <a:rPr lang="en-US" sz="1600" dirty="0">
                <a:solidFill>
                  <a:srgbClr val="B31B1B"/>
                </a:solidFill>
              </a:rPr>
              <a:t>Radiation and injected bunch asymmetry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E512E-0555-DC40-E910-63B57B4005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99"/>
          <a:stretch/>
        </p:blipFill>
        <p:spPr>
          <a:xfrm>
            <a:off x="1273903" y="2949922"/>
            <a:ext cx="1510964" cy="16516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B0EF5A-AAAD-9058-5945-F222050F9576}"/>
              </a:ext>
            </a:extLst>
          </p:cNvPr>
          <p:cNvSpPr txBox="1"/>
          <p:nvPr/>
        </p:nvSpPr>
        <p:spPr>
          <a:xfrm>
            <a:off x="5494678" y="519202"/>
            <a:ext cx="221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B31B1B"/>
                </a:solidFill>
              </a:rPr>
              <a:t>Circular Polarization: Radiation  asymmetry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B5D50E-9DFC-48E2-EBAE-1F6BE5D89C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14"/>
          <a:stretch/>
        </p:blipFill>
        <p:spPr>
          <a:xfrm>
            <a:off x="992869" y="1329825"/>
            <a:ext cx="1955780" cy="124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E0BD1C-A6B1-4464-9C06-7FD4F186CAFC}"/>
              </a:ext>
            </a:extLst>
          </p:cNvPr>
          <p:cNvSpPr txBox="1"/>
          <p:nvPr/>
        </p:nvSpPr>
        <p:spPr>
          <a:xfrm>
            <a:off x="228601" y="4529140"/>
            <a:ext cx="493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1B1B"/>
                </a:solidFill>
              </a:rPr>
              <a:t>Integrated intensity distribution shows CEP-dependent asymmetry in polarization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1B1B"/>
                </a:solidFill>
              </a:rPr>
              <a:t>Electron bunch deflection is CEP dependent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DB32B-B009-C606-947F-59BDF95FA530}"/>
              </a:ext>
            </a:extLst>
          </p:cNvPr>
          <p:cNvSpPr txBox="1"/>
          <p:nvPr/>
        </p:nvSpPr>
        <p:spPr>
          <a:xfrm>
            <a:off x="938819" y="1077949"/>
            <a:ext cx="2181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31B1B"/>
                </a:solidFill>
              </a:rPr>
              <a:t>Integrated </a:t>
            </a:r>
            <a:r>
              <a:rPr lang="en-US" sz="1200" dirty="0" err="1">
                <a:solidFill>
                  <a:srgbClr val="B31B1B"/>
                </a:solidFill>
              </a:rPr>
              <a:t>betatron</a:t>
            </a:r>
            <a:r>
              <a:rPr lang="en-US" sz="1200" dirty="0">
                <a:solidFill>
                  <a:srgbClr val="B31B1B"/>
                </a:solidFill>
              </a:rPr>
              <a:t>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A06B1-CF22-18E5-D8D6-3271D0DA69B5}"/>
              </a:ext>
            </a:extLst>
          </p:cNvPr>
          <p:cNvSpPr txBox="1"/>
          <p:nvPr/>
        </p:nvSpPr>
        <p:spPr>
          <a:xfrm>
            <a:off x="1266529" y="2609508"/>
            <a:ext cx="179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31B1B"/>
                </a:solidFill>
              </a:rPr>
              <a:t>Phase-dependence of </a:t>
            </a:r>
          </a:p>
          <a:p>
            <a:r>
              <a:rPr lang="en-US" sz="1200" dirty="0" err="1">
                <a:solidFill>
                  <a:srgbClr val="B31B1B"/>
                </a:solidFill>
              </a:rPr>
              <a:t>betatron</a:t>
            </a:r>
            <a:r>
              <a:rPr lang="en-US" sz="1200" dirty="0">
                <a:solidFill>
                  <a:srgbClr val="B31B1B"/>
                </a:solidFill>
              </a:rPr>
              <a:t> radiation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B7930-3A79-2496-C36D-6492CEFFA3F1}"/>
              </a:ext>
            </a:extLst>
          </p:cNvPr>
          <p:cNvSpPr txBox="1"/>
          <p:nvPr/>
        </p:nvSpPr>
        <p:spPr>
          <a:xfrm>
            <a:off x="5370788" y="1145664"/>
            <a:ext cx="2547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B31B1B"/>
                </a:solidFill>
              </a:rPr>
              <a:t>Betatron</a:t>
            </a:r>
            <a:r>
              <a:rPr lang="en-US" sz="1400" dirty="0">
                <a:solidFill>
                  <a:srgbClr val="B31B1B"/>
                </a:solidFill>
              </a:rPr>
              <a:t> intensity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2F316B-655A-DDDD-1296-2B43E3C99F08}"/>
              </a:ext>
            </a:extLst>
          </p:cNvPr>
          <p:cNvSpPr txBox="1"/>
          <p:nvPr/>
        </p:nvSpPr>
        <p:spPr>
          <a:xfrm>
            <a:off x="5192774" y="4601605"/>
            <a:ext cx="37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1B1B"/>
                </a:solidFill>
              </a:rPr>
              <a:t>Intensity elongated in a particular direction and rotates with CEP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40630A-1785-07B8-80D2-C06105BCC3E0}"/>
              </a:ext>
            </a:extLst>
          </p:cNvPr>
          <p:cNvGrpSpPr/>
          <p:nvPr/>
        </p:nvGrpSpPr>
        <p:grpSpPr>
          <a:xfrm>
            <a:off x="3164040" y="1390855"/>
            <a:ext cx="1426251" cy="2963879"/>
            <a:chOff x="32324225" y="25980905"/>
            <a:chExt cx="3098379" cy="64387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B27AC8-9FB4-0BE8-E1C9-30A97BCC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24225" y="25980905"/>
              <a:ext cx="3098379" cy="64387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DACB436-10E1-D8C7-33A6-EBFE51FC60D9}"/>
                    </a:ext>
                  </a:extLst>
                </p:cNvPr>
                <p:cNvSpPr txBox="1"/>
                <p:nvPr/>
              </p:nvSpPr>
              <p:spPr>
                <a:xfrm>
                  <a:off x="33238733" y="27885725"/>
                  <a:ext cx="1413835" cy="4011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𝐶𝐸𝑃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DACB436-10E1-D8C7-33A6-EBFE51FC60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38733" y="27885725"/>
                  <a:ext cx="1413835" cy="401167"/>
                </a:xfrm>
                <a:prstGeom prst="rect">
                  <a:avLst/>
                </a:prstGeom>
                <a:blipFill>
                  <a:blip r:embed="rId8"/>
                  <a:stretch>
                    <a:fillRect l="-6542" r="-467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6143CC8-A9FB-9719-D1EB-6ED64D92BDB3}"/>
                    </a:ext>
                  </a:extLst>
                </p:cNvPr>
                <p:cNvSpPr txBox="1"/>
                <p:nvPr/>
              </p:nvSpPr>
              <p:spPr>
                <a:xfrm>
                  <a:off x="33217561" y="30863784"/>
                  <a:ext cx="1435007" cy="6815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𝐶𝐸𝑃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6143CC8-A9FB-9719-D1EB-6ED64D92BD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17561" y="30863784"/>
                  <a:ext cx="1435007" cy="681567"/>
                </a:xfrm>
                <a:prstGeom prst="rect">
                  <a:avLst/>
                </a:prstGeom>
                <a:blipFill>
                  <a:blip r:embed="rId9"/>
                  <a:stretch>
                    <a:fillRect l="-6422" t="-1961" r="-2752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F9EFB3-76EA-8A25-5E01-6AFF431F2544}"/>
              </a:ext>
            </a:extLst>
          </p:cNvPr>
          <p:cNvCxnSpPr>
            <a:cxnSpLocks/>
          </p:cNvCxnSpPr>
          <p:nvPr/>
        </p:nvCxnSpPr>
        <p:spPr>
          <a:xfrm flipH="1" flipV="1">
            <a:off x="5102103" y="615632"/>
            <a:ext cx="10052" cy="424124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96C09E-9174-83E4-A34B-A268C28563CE}"/>
              </a:ext>
            </a:extLst>
          </p:cNvPr>
          <p:cNvSpPr txBox="1"/>
          <p:nvPr/>
        </p:nvSpPr>
        <p:spPr>
          <a:xfrm>
            <a:off x="3151286" y="1077949"/>
            <a:ext cx="175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31B1B"/>
                </a:solidFill>
              </a:rPr>
              <a:t>Electron Beam pointing</a:t>
            </a:r>
          </a:p>
        </p:txBody>
      </p:sp>
    </p:spTree>
    <p:extLst>
      <p:ext uri="{BB962C8B-B14F-4D97-AF65-F5344CB8AC3E}">
        <p14:creationId xmlns:p14="http://schemas.microsoft.com/office/powerpoint/2010/main" val="37563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6" grpId="0"/>
      <p:bldP spid="17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195CB4B-4885-4E22-8562-66CAAC959065}"/>
              </a:ext>
            </a:extLst>
          </p:cNvPr>
          <p:cNvSpPr txBox="1"/>
          <p:nvPr/>
        </p:nvSpPr>
        <p:spPr>
          <a:xfrm>
            <a:off x="830224" y="240507"/>
            <a:ext cx="7483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CEP dependent physics are ubiquitous!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960EE-AAFB-01C3-DDF0-12D00AD1F7A5}"/>
              </a:ext>
            </a:extLst>
          </p:cNvPr>
          <p:cNvSpPr txBox="1"/>
          <p:nvPr/>
        </p:nvSpPr>
        <p:spPr>
          <a:xfrm>
            <a:off x="264082" y="602661"/>
            <a:ext cx="19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31B1B"/>
                </a:solidFill>
              </a:rPr>
              <a:t>NSC Pulses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46838-34B8-E52F-87C2-485E2DA41D07}"/>
              </a:ext>
            </a:extLst>
          </p:cNvPr>
          <p:cNvSpPr txBox="1"/>
          <p:nvPr/>
        </p:nvSpPr>
        <p:spPr>
          <a:xfrm>
            <a:off x="4927136" y="559215"/>
            <a:ext cx="229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31B1B"/>
                </a:solidFill>
              </a:rPr>
              <a:t>Multi-cycle Pulses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74BBEE-1BC3-6E3F-AF89-4EE5C556F56B}"/>
              </a:ext>
            </a:extLst>
          </p:cNvPr>
          <p:cNvGrpSpPr/>
          <p:nvPr/>
        </p:nvGrpSpPr>
        <p:grpSpPr>
          <a:xfrm>
            <a:off x="77184" y="1074436"/>
            <a:ext cx="2631904" cy="1524209"/>
            <a:chOff x="1143000" y="2662783"/>
            <a:chExt cx="3192424" cy="18488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38E34A-4DAA-3E93-E012-BD45CD102EAD}"/>
                </a:ext>
              </a:extLst>
            </p:cNvPr>
            <p:cNvSpPr txBox="1"/>
            <p:nvPr/>
          </p:nvSpPr>
          <p:spPr>
            <a:xfrm>
              <a:off x="1371600" y="4265384"/>
              <a:ext cx="296382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PHYSICAL REVIEW X 12, 011036 (2022)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6720699-DD28-6C65-CE82-0AA39CA40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3028306"/>
              <a:ext cx="3124200" cy="12955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73A5DF-FF0F-2154-C57A-5C749CF7DA69}"/>
                </a:ext>
              </a:extLst>
            </p:cNvPr>
            <p:cNvSpPr txBox="1"/>
            <p:nvPr/>
          </p:nvSpPr>
          <p:spPr>
            <a:xfrm>
              <a:off x="1371600" y="2662783"/>
              <a:ext cx="2362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3.5fs 2.5mJ </a:t>
              </a:r>
              <a:r>
                <a:rPr lang="en-US" sz="1100" dirty="0" err="1"/>
                <a:t>Ti:Sapphire</a:t>
              </a:r>
              <a:r>
                <a:rPr lang="en-US" sz="1100" dirty="0"/>
                <a:t> pulse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B11D53-E94E-ADEE-060D-D8F5B8BFACCB}"/>
              </a:ext>
            </a:extLst>
          </p:cNvPr>
          <p:cNvGrpSpPr/>
          <p:nvPr/>
        </p:nvGrpSpPr>
        <p:grpSpPr>
          <a:xfrm>
            <a:off x="265647" y="2866142"/>
            <a:ext cx="2782601" cy="1584554"/>
            <a:chOff x="118405" y="884021"/>
            <a:chExt cx="3081854" cy="175496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65FC36-120F-8FEF-CFD4-E886A1B05369}"/>
                </a:ext>
              </a:extLst>
            </p:cNvPr>
            <p:cNvGrpSpPr/>
            <p:nvPr/>
          </p:nvGrpSpPr>
          <p:grpSpPr>
            <a:xfrm>
              <a:off x="203559" y="1200151"/>
              <a:ext cx="2996700" cy="1438834"/>
              <a:chOff x="1397719" y="2158017"/>
              <a:chExt cx="2749274" cy="132003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05A76B-BB62-1580-5E73-683462E83F45}"/>
                  </a:ext>
                </a:extLst>
              </p:cNvPr>
              <p:cNvSpPr txBox="1"/>
              <p:nvPr/>
            </p:nvSpPr>
            <p:spPr>
              <a:xfrm>
                <a:off x="1447800" y="3238042"/>
                <a:ext cx="2699193" cy="240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50" dirty="0"/>
                  <a:t> AIP Advances 10, 095310 (2020)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16DB72-4F77-93E3-96E9-36ECC1B09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7719" y="2158017"/>
                <a:ext cx="2222746" cy="1090324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5B42D5-3F29-61D0-1FA8-9C571C0CCF4C}"/>
                </a:ext>
              </a:extLst>
            </p:cNvPr>
            <p:cNvSpPr txBox="1"/>
            <p:nvPr/>
          </p:nvSpPr>
          <p:spPr>
            <a:xfrm>
              <a:off x="118405" y="884021"/>
              <a:ext cx="2362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5.7fs 1.5mJ </a:t>
              </a:r>
              <a:r>
                <a:rPr lang="en-US" sz="1100" dirty="0" err="1"/>
                <a:t>Ti:Sapphire</a:t>
              </a:r>
              <a:r>
                <a:rPr lang="en-US" sz="1100" dirty="0"/>
                <a:t> pulse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528A1D9-F650-9D15-5C29-5B74A4568884}"/>
              </a:ext>
            </a:extLst>
          </p:cNvPr>
          <p:cNvGrpSpPr/>
          <p:nvPr/>
        </p:nvGrpSpPr>
        <p:grpSpPr>
          <a:xfrm>
            <a:off x="2762859" y="2960002"/>
            <a:ext cx="2658544" cy="1611287"/>
            <a:chOff x="2705100" y="913022"/>
            <a:chExt cx="3030172" cy="18365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F3483A-4019-4375-1F67-00A8F64F3EF5}"/>
                </a:ext>
              </a:extLst>
            </p:cNvPr>
            <p:cNvSpPr txBox="1"/>
            <p:nvPr/>
          </p:nvSpPr>
          <p:spPr>
            <a:xfrm>
              <a:off x="2792084" y="2468905"/>
              <a:ext cx="2943188" cy="280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PHYSICAL REVIEW X 11, 021055 (2021)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61CD2A-0DAE-9207-D4FE-547B4EF4E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3" t="5256" r="39399"/>
            <a:stretch/>
          </p:blipFill>
          <p:spPr>
            <a:xfrm>
              <a:off x="2705100" y="1157350"/>
              <a:ext cx="2746838" cy="120297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664236-EBFD-5509-9C85-0608299E0415}"/>
                </a:ext>
              </a:extLst>
            </p:cNvPr>
            <p:cNvSpPr txBox="1"/>
            <p:nvPr/>
          </p:nvSpPr>
          <p:spPr>
            <a:xfrm>
              <a:off x="2956545" y="913022"/>
              <a:ext cx="2362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5fs 2mJ </a:t>
              </a:r>
              <a:r>
                <a:rPr lang="en-US" sz="1100" dirty="0" err="1"/>
                <a:t>Ti:Sapphire</a:t>
              </a:r>
              <a:r>
                <a:rPr lang="en-US" sz="1100" dirty="0"/>
                <a:t> pulse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E38F5F8-5440-A864-1B8A-C69A5949F2F7}"/>
              </a:ext>
            </a:extLst>
          </p:cNvPr>
          <p:cNvGrpSpPr/>
          <p:nvPr/>
        </p:nvGrpSpPr>
        <p:grpSpPr>
          <a:xfrm>
            <a:off x="5807199" y="913022"/>
            <a:ext cx="2366844" cy="1949079"/>
            <a:chOff x="5807199" y="913022"/>
            <a:chExt cx="2662464" cy="21925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3D9453-78AB-2579-ECB0-3C231D259F74}"/>
                </a:ext>
              </a:extLst>
            </p:cNvPr>
            <p:cNvSpPr txBox="1"/>
            <p:nvPr/>
          </p:nvSpPr>
          <p:spPr>
            <a:xfrm>
              <a:off x="6223898" y="2811257"/>
              <a:ext cx="1832429" cy="294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Sci Rep 6, 30491 (2016)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F60BC0-EEE4-FE80-C2B0-83AAF2A42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7199" y="1191798"/>
              <a:ext cx="2362201" cy="169128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C61266-0269-81E1-F9A1-05229B1DC024}"/>
                </a:ext>
              </a:extLst>
            </p:cNvPr>
            <p:cNvSpPr txBox="1"/>
            <p:nvPr/>
          </p:nvSpPr>
          <p:spPr>
            <a:xfrm>
              <a:off x="6107463" y="913022"/>
              <a:ext cx="2362200" cy="29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60fs 8.6J </a:t>
              </a:r>
              <a:r>
                <a:rPr lang="en-US" sz="1100" dirty="0" err="1"/>
                <a:t>Ti:Sapphire</a:t>
              </a:r>
              <a:r>
                <a:rPr lang="en-US" sz="1100" dirty="0"/>
                <a:t> pulse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4869724-C1E5-B9F4-7760-8C881E8B51A3}"/>
              </a:ext>
            </a:extLst>
          </p:cNvPr>
          <p:cNvGrpSpPr/>
          <p:nvPr/>
        </p:nvGrpSpPr>
        <p:grpSpPr>
          <a:xfrm>
            <a:off x="6006395" y="3074765"/>
            <a:ext cx="2061618" cy="1584091"/>
            <a:chOff x="6071177" y="3081403"/>
            <a:chExt cx="2061618" cy="158409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779135-086C-17D8-48DE-4B1245E33BF9}"/>
                </a:ext>
              </a:extLst>
            </p:cNvPr>
            <p:cNvSpPr txBox="1"/>
            <p:nvPr/>
          </p:nvSpPr>
          <p:spPr>
            <a:xfrm>
              <a:off x="6213012" y="4388495"/>
              <a:ext cx="1832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Sci Rep 12, 10855 (2022)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710DDD7-48A2-C9CE-0356-F54048A8E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1177" y="3081403"/>
              <a:ext cx="2061618" cy="1349422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3BD67C-5B63-2127-CB8A-B720E21020C2}"/>
              </a:ext>
            </a:extLst>
          </p:cNvPr>
          <p:cNvCxnSpPr/>
          <p:nvPr/>
        </p:nvCxnSpPr>
        <p:spPr>
          <a:xfrm>
            <a:off x="3124200" y="1160845"/>
            <a:ext cx="0" cy="150349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FA52B5-2CA2-67BD-04ED-FF3C525B855C}"/>
              </a:ext>
            </a:extLst>
          </p:cNvPr>
          <p:cNvCxnSpPr/>
          <p:nvPr/>
        </p:nvCxnSpPr>
        <p:spPr>
          <a:xfrm>
            <a:off x="5486400" y="2797004"/>
            <a:ext cx="0" cy="150349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B38F94-ED5E-B7E6-6861-CBE965BBE730}"/>
              </a:ext>
            </a:extLst>
          </p:cNvPr>
          <p:cNvCxnSpPr>
            <a:cxnSpLocks/>
          </p:cNvCxnSpPr>
          <p:nvPr/>
        </p:nvCxnSpPr>
        <p:spPr>
          <a:xfrm>
            <a:off x="3124200" y="2710996"/>
            <a:ext cx="2362200" cy="203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D0ED0C4-5322-4A47-7792-EEEA8DDA6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254" y="1252920"/>
            <a:ext cx="2056149" cy="127043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842321D-9A02-34FA-6B4C-8582A4A11EFF}"/>
              </a:ext>
            </a:extLst>
          </p:cNvPr>
          <p:cNvSpPr txBox="1"/>
          <p:nvPr/>
        </p:nvSpPr>
        <p:spPr>
          <a:xfrm>
            <a:off x="3651215" y="2426057"/>
            <a:ext cx="162897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arXiv:2206.06133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4EF8E1-FDA6-3483-FB06-1DB1977C56A3}"/>
              </a:ext>
            </a:extLst>
          </p:cNvPr>
          <p:cNvSpPr txBox="1"/>
          <p:nvPr/>
        </p:nvSpPr>
        <p:spPr>
          <a:xfrm>
            <a:off x="3595558" y="1025851"/>
            <a:ext cx="180372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23fs, 2.5J </a:t>
            </a:r>
            <a:r>
              <a:rPr lang="en-US" sz="1050" dirty="0" err="1">
                <a:solidFill>
                  <a:srgbClr val="C00000"/>
                </a:solidFill>
              </a:rPr>
              <a:t>Ti</a:t>
            </a:r>
            <a:r>
              <a:rPr lang="en-US" sz="1050" dirty="0">
                <a:solidFill>
                  <a:srgbClr val="C00000"/>
                </a:solidFill>
              </a:rPr>
              <a:t>: Sapphire pulse</a:t>
            </a:r>
          </a:p>
        </p:txBody>
      </p:sp>
    </p:spTree>
    <p:extLst>
      <p:ext uri="{BB962C8B-B14F-4D97-AF65-F5344CB8AC3E}">
        <p14:creationId xmlns:p14="http://schemas.microsoft.com/office/powerpoint/2010/main" val="23632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D87C75-1023-4B51-BE22-2BA7450C370E}"/>
              </a:ext>
            </a:extLst>
          </p:cNvPr>
          <p:cNvSpPr txBox="1"/>
          <p:nvPr/>
        </p:nvSpPr>
        <p:spPr>
          <a:xfrm>
            <a:off x="457199" y="285750"/>
            <a:ext cx="8306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B31B1B"/>
                </a:solidFill>
              </a:rPr>
              <a:t>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36124-2CFB-457D-98B1-B2BE3FEBF6BB}"/>
              </a:ext>
            </a:extLst>
          </p:cNvPr>
          <p:cNvSpPr txBox="1"/>
          <p:nvPr/>
        </p:nvSpPr>
        <p:spPr>
          <a:xfrm>
            <a:off x="285997" y="1352550"/>
            <a:ext cx="85720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Carrier-Envelope-Phase(CEP) can be important in laser-plasma </a:t>
            </a:r>
            <a:r>
              <a:rPr lang="en-US" altLang="ko-KR" sz="2000" dirty="0" err="1">
                <a:solidFill>
                  <a:srgbClr val="B31B1B"/>
                </a:solidFill>
              </a:rPr>
              <a:t>wakefield</a:t>
            </a:r>
            <a:endParaRPr lang="en-US" altLang="ko-KR" sz="2000" dirty="0">
              <a:solidFill>
                <a:srgbClr val="B31B1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Periodic bubble undulation according to CEP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Analytical model predicts polarization dependent periodic injection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Circular Polarization = continuous injection and flat current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Liner Polarization = periodic injection and spiky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Huge charge accelerated with high efficiency = PWFA!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CEP-dependent observables: </a:t>
            </a:r>
            <a:r>
              <a:rPr lang="en-US" altLang="ko-KR" sz="2000" dirty="0" err="1">
                <a:solidFill>
                  <a:srgbClr val="B31B1B"/>
                </a:solidFill>
              </a:rPr>
              <a:t>Betatron</a:t>
            </a:r>
            <a:r>
              <a:rPr lang="en-US" altLang="ko-KR" sz="2000" dirty="0">
                <a:solidFill>
                  <a:srgbClr val="B31B1B"/>
                </a:solidFill>
              </a:rPr>
              <a:t> Radiation and electron beam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B31B1B"/>
                </a:solidFill>
              </a:rPr>
              <a:t>CEP physics is visible in a wide range of parameters!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9673C-423D-4B91-819D-5196A4CCA4D5}"/>
              </a:ext>
            </a:extLst>
          </p:cNvPr>
          <p:cNvSpPr txBox="1"/>
          <p:nvPr/>
        </p:nvSpPr>
        <p:spPr>
          <a:xfrm>
            <a:off x="6553200" y="4626917"/>
            <a:ext cx="259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B31B1B"/>
                </a:solidFill>
                <a:effectLst/>
              </a:rPr>
              <a:t>Kim et al, Phys. Rev. Lett. </a:t>
            </a:r>
            <a:r>
              <a:rPr lang="en-US" sz="1200" b="1" i="0" dirty="0">
                <a:solidFill>
                  <a:srgbClr val="B31B1B"/>
                </a:solidFill>
                <a:effectLst/>
              </a:rPr>
              <a:t>127</a:t>
            </a:r>
            <a:r>
              <a:rPr lang="en-US" sz="1200" b="0" i="0" dirty="0">
                <a:solidFill>
                  <a:srgbClr val="B31B1B"/>
                </a:solidFill>
                <a:effectLst/>
              </a:rPr>
              <a:t>, (2021)</a:t>
            </a:r>
          </a:p>
          <a:p>
            <a:r>
              <a:rPr lang="ko-KR" altLang="en-US" sz="1200" dirty="0">
                <a:solidFill>
                  <a:srgbClr val="B31B1B"/>
                </a:solidFill>
              </a:rPr>
              <a:t>https://arxiv.org/abs/2111.03014</a:t>
            </a:r>
            <a:endParaRPr lang="en-US" sz="1200" b="0" i="0" dirty="0">
              <a:solidFill>
                <a:srgbClr val="B31B1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81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C1E48C-4FFF-4568-B2B0-D62D346D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1950"/>
            <a:ext cx="8343900" cy="20955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B31B1B"/>
                </a:solidFill>
                <a:latin typeface="+mn-lt"/>
              </a:rPr>
              <a:t>Injection conditions from Hamiltonian</a:t>
            </a:r>
            <a:endParaRPr lang="en-US" sz="1200" b="1" dirty="0">
              <a:solidFill>
                <a:srgbClr val="B31B1B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176FD-E7EC-4787-B420-7C0F1BE53EC9}"/>
              </a:ext>
            </a:extLst>
          </p:cNvPr>
          <p:cNvSpPr txBox="1"/>
          <p:nvPr/>
        </p:nvSpPr>
        <p:spPr>
          <a:xfrm>
            <a:off x="400050" y="285750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B31B1B"/>
                </a:solidFill>
              </a:rPr>
              <a:t>Backup Slides</a:t>
            </a:r>
            <a:endParaRPr lang="ko-KR" altLang="en-US" dirty="0">
              <a:solidFill>
                <a:srgbClr val="B31B1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404895-6CCB-7662-40DA-747B20B40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57350"/>
            <a:ext cx="4038600" cy="2619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73D29D-CE87-EE95-7C1A-C6B874478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41929"/>
            <a:ext cx="4964981" cy="25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C1E48C-4FFF-4568-B2B0-D62D346D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71121"/>
            <a:ext cx="8343900" cy="20955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B31B1B"/>
                </a:solidFill>
                <a:latin typeface="+mn-lt"/>
              </a:rPr>
              <a:t>Electron injection from background of particles</a:t>
            </a:r>
            <a:endParaRPr lang="en-US" sz="1200" b="1" dirty="0">
              <a:solidFill>
                <a:srgbClr val="B31B1B"/>
              </a:solidFill>
              <a:latin typeface="+mn-lt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0775BA4-54EE-4051-9F05-207D95C74AEA}"/>
              </a:ext>
            </a:extLst>
          </p:cNvPr>
          <p:cNvGrpSpPr/>
          <p:nvPr/>
        </p:nvGrpSpPr>
        <p:grpSpPr>
          <a:xfrm>
            <a:off x="533400" y="1809750"/>
            <a:ext cx="1679672" cy="1315378"/>
            <a:chOff x="330401" y="912724"/>
            <a:chExt cx="1906892" cy="1493318"/>
          </a:xfrm>
        </p:grpSpPr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9A5A8CAE-1487-47A9-86AE-C401827B5E56}"/>
                </a:ext>
              </a:extLst>
            </p:cNvPr>
            <p:cNvSpPr/>
            <p:nvPr/>
          </p:nvSpPr>
          <p:spPr>
            <a:xfrm>
              <a:off x="840001" y="1049457"/>
              <a:ext cx="1268569" cy="834222"/>
            </a:xfrm>
            <a:custGeom>
              <a:avLst/>
              <a:gdLst>
                <a:gd name="connsiteX0" fmla="*/ 0 w 1268569"/>
                <a:gd name="connsiteY0" fmla="*/ 453575 h 834222"/>
                <a:gd name="connsiteX1" fmla="*/ 437882 w 1268569"/>
                <a:gd name="connsiteY1" fmla="*/ 9254 h 834222"/>
                <a:gd name="connsiteX2" fmla="*/ 946597 w 1268569"/>
                <a:gd name="connsiteY2" fmla="*/ 820623 h 834222"/>
                <a:gd name="connsiteX3" fmla="*/ 1268569 w 1268569"/>
                <a:gd name="connsiteY3" fmla="*/ 440696 h 83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569" h="834222">
                  <a:moveTo>
                    <a:pt x="0" y="453575"/>
                  </a:moveTo>
                  <a:cubicBezTo>
                    <a:pt x="140058" y="200827"/>
                    <a:pt x="280116" y="-51921"/>
                    <a:pt x="437882" y="9254"/>
                  </a:cubicBezTo>
                  <a:cubicBezTo>
                    <a:pt x="595648" y="70429"/>
                    <a:pt x="808149" y="748716"/>
                    <a:pt x="946597" y="820623"/>
                  </a:cubicBezTo>
                  <a:cubicBezTo>
                    <a:pt x="1085045" y="892530"/>
                    <a:pt x="1176807" y="666613"/>
                    <a:pt x="1268569" y="440696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c</a:t>
              </a:r>
              <a:endParaRPr lang="ko-KR" altLang="en-US" dirty="0"/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2FC14B25-B31E-40A3-8423-394C5782F83B}"/>
                </a:ext>
              </a:extLst>
            </p:cNvPr>
            <p:cNvGrpSpPr/>
            <p:nvPr/>
          </p:nvGrpSpPr>
          <p:grpSpPr>
            <a:xfrm>
              <a:off x="330401" y="912724"/>
              <a:ext cx="1324040" cy="1493318"/>
              <a:chOff x="531507" y="840764"/>
              <a:chExt cx="1777285" cy="2004510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A0C05388-5C7D-4269-B3CC-131110CEEB71}"/>
                  </a:ext>
                </a:extLst>
              </p:cNvPr>
              <p:cNvGrpSpPr/>
              <p:nvPr/>
            </p:nvGrpSpPr>
            <p:grpSpPr>
              <a:xfrm>
                <a:off x="531507" y="1067989"/>
                <a:ext cx="1777285" cy="1777285"/>
                <a:chOff x="2133599" y="1251664"/>
                <a:chExt cx="1777285" cy="1777285"/>
              </a:xfrm>
            </p:grpSpPr>
            <p:sp>
              <p:nvSpPr>
                <p:cNvPr id="39" name="타원 38">
                  <a:extLst>
                    <a:ext uri="{FF2B5EF4-FFF2-40B4-BE49-F238E27FC236}">
                      <a16:creationId xmlns:a16="http://schemas.microsoft.com/office/drawing/2014/main" id="{25F77D7E-25FC-4DA9-A08F-9EC22F9B796E}"/>
                    </a:ext>
                  </a:extLst>
                </p:cNvPr>
                <p:cNvSpPr/>
                <p:nvPr/>
              </p:nvSpPr>
              <p:spPr>
                <a:xfrm>
                  <a:off x="2222141" y="1340206"/>
                  <a:ext cx="1600200" cy="16002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40" name="타원 39">
                  <a:extLst>
                    <a:ext uri="{FF2B5EF4-FFF2-40B4-BE49-F238E27FC236}">
                      <a16:creationId xmlns:a16="http://schemas.microsoft.com/office/drawing/2014/main" id="{1A37C115-335C-46B8-9C99-431C5AFC8F9D}"/>
                    </a:ext>
                  </a:extLst>
                </p:cNvPr>
                <p:cNvSpPr/>
                <p:nvPr/>
              </p:nvSpPr>
              <p:spPr>
                <a:xfrm>
                  <a:off x="2133599" y="1251664"/>
                  <a:ext cx="1777285" cy="1777285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/>
                </a:p>
              </p:txBody>
            </p:sp>
          </p:grp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198965EE-348F-4E49-A182-85E6EF4A3AC2}"/>
                  </a:ext>
                </a:extLst>
              </p:cNvPr>
              <p:cNvSpPr/>
              <p:nvPr/>
            </p:nvSpPr>
            <p:spPr>
              <a:xfrm>
                <a:off x="1412425" y="19425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D0C6772-E1AC-4858-A248-93EE34691749}"/>
                      </a:ext>
                    </a:extLst>
                  </p:cNvPr>
                  <p:cNvSpPr txBox="1"/>
                  <p:nvPr/>
                </p:nvSpPr>
                <p:spPr>
                  <a:xfrm>
                    <a:off x="1465744" y="1285975"/>
                    <a:ext cx="438008" cy="22722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oMath>
                      </m:oMathPara>
                    </a14:m>
                    <a:endParaRPr lang="ko-KR" altLang="en-US" sz="11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D0C6772-E1AC-4858-A248-93EE346917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5744" y="1285975"/>
                    <a:ext cx="438008" cy="22722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7021" r="-25532" b="-58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381A111-BFB8-4AE4-8593-59C12F111963}"/>
                      </a:ext>
                    </a:extLst>
                  </p:cNvPr>
                  <p:cNvSpPr txBox="1"/>
                  <p:nvPr/>
                </p:nvSpPr>
                <p:spPr>
                  <a:xfrm>
                    <a:off x="882465" y="840764"/>
                    <a:ext cx="410465" cy="22722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ko-KR" sz="1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ko-KR" altLang="en-US" sz="11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381A111-BFB8-4AE4-8593-59C12F1119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2465" y="840764"/>
                    <a:ext cx="410465" cy="2272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182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3A8BB5CA-0E08-4515-B141-3BDDB3FFF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85" y="1750544"/>
              <a:ext cx="426308" cy="2851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5766D6-31FA-4C3C-9DBE-C4A499BF2D47}"/>
                    </a:ext>
                  </a:extLst>
                </p:cNvPr>
                <p:cNvSpPr txBox="1"/>
                <p:nvPr/>
              </p:nvSpPr>
              <p:spPr>
                <a:xfrm>
                  <a:off x="2026193" y="1508925"/>
                  <a:ext cx="197105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rgbClr val="B31B1B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5766D6-31FA-4C3C-9DBE-C4A499BF2D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6193" y="1508925"/>
                  <a:ext cx="197105" cy="184666"/>
                </a:xfrm>
                <a:prstGeom prst="rect">
                  <a:avLst/>
                </a:prstGeom>
                <a:blipFill>
                  <a:blip r:embed="rId4"/>
                  <a:stretch>
                    <a:fillRect l="-21429" r="-14286" b="-3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2C8E32C-ED51-43F1-BC99-77A9CE20F26B}"/>
                    </a:ext>
                  </a:extLst>
                </p:cNvPr>
                <p:cNvSpPr txBox="1"/>
                <p:nvPr/>
              </p:nvSpPr>
              <p:spPr>
                <a:xfrm>
                  <a:off x="649501" y="1484837"/>
                  <a:ext cx="19050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808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808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808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rgbClr val="0808FF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2C8E32C-ED51-43F1-BC99-77A9CE20F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501" y="1484837"/>
                  <a:ext cx="190500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22222" r="-7407" b="-3076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5F5272A1-C0A5-4C48-86D8-3F82D19B1862}"/>
                </a:ext>
              </a:extLst>
            </p:cNvPr>
            <p:cNvCxnSpPr>
              <a:cxnSpLocks/>
            </p:cNvCxnSpPr>
            <p:nvPr/>
          </p:nvCxnSpPr>
          <p:spPr>
            <a:xfrm>
              <a:off x="923178" y="1519461"/>
              <a:ext cx="0" cy="261153"/>
            </a:xfrm>
            <a:prstGeom prst="straightConnector1">
              <a:avLst/>
            </a:prstGeom>
            <a:ln w="19050">
              <a:solidFill>
                <a:srgbClr val="080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86E6B18B-63F4-4996-A401-09305A12B28B}"/>
                </a:ext>
              </a:extLst>
            </p:cNvPr>
            <p:cNvSpPr/>
            <p:nvPr/>
          </p:nvSpPr>
          <p:spPr>
            <a:xfrm>
              <a:off x="872960" y="1519461"/>
              <a:ext cx="1268569" cy="834222"/>
            </a:xfrm>
            <a:custGeom>
              <a:avLst/>
              <a:gdLst>
                <a:gd name="connsiteX0" fmla="*/ 0 w 1268569"/>
                <a:gd name="connsiteY0" fmla="*/ 453575 h 834222"/>
                <a:gd name="connsiteX1" fmla="*/ 437882 w 1268569"/>
                <a:gd name="connsiteY1" fmla="*/ 9254 h 834222"/>
                <a:gd name="connsiteX2" fmla="*/ 946597 w 1268569"/>
                <a:gd name="connsiteY2" fmla="*/ 820623 h 834222"/>
                <a:gd name="connsiteX3" fmla="*/ 1268569 w 1268569"/>
                <a:gd name="connsiteY3" fmla="*/ 440696 h 83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569" h="834222">
                  <a:moveTo>
                    <a:pt x="0" y="453575"/>
                  </a:moveTo>
                  <a:cubicBezTo>
                    <a:pt x="140058" y="200827"/>
                    <a:pt x="280116" y="-51921"/>
                    <a:pt x="437882" y="9254"/>
                  </a:cubicBezTo>
                  <a:cubicBezTo>
                    <a:pt x="595648" y="70429"/>
                    <a:pt x="808149" y="748716"/>
                    <a:pt x="946597" y="820623"/>
                  </a:cubicBezTo>
                  <a:cubicBezTo>
                    <a:pt x="1085045" y="892530"/>
                    <a:pt x="1176807" y="666613"/>
                    <a:pt x="1268569" y="440696"/>
                  </a:cubicBezTo>
                </a:path>
              </a:pathLst>
            </a:custGeom>
            <a:noFill/>
            <a:ln>
              <a:solidFill>
                <a:srgbClr val="080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c</a:t>
              </a:r>
              <a:endParaRPr lang="ko-KR" altLang="en-US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492A92B-8580-4938-A327-1271A829E835}"/>
              </a:ext>
            </a:extLst>
          </p:cNvPr>
          <p:cNvSpPr txBox="1"/>
          <p:nvPr/>
        </p:nvSpPr>
        <p:spPr>
          <a:xfrm>
            <a:off x="274892" y="1457267"/>
            <a:ext cx="214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00B050"/>
                </a:solidFill>
              </a:rPr>
              <a:t>Hamiltonian estimated for particles entering bubble at its edge</a:t>
            </a:r>
            <a:endParaRPr lang="en-US" altLang="ko-KR" sz="7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75AF2E-0645-4AB7-9E56-CE845DA4D56B}"/>
                  </a:ext>
                </a:extLst>
              </p:cNvPr>
              <p:cNvSpPr txBox="1"/>
              <p:nvPr/>
            </p:nvSpPr>
            <p:spPr>
              <a:xfrm>
                <a:off x="274892" y="3055743"/>
                <a:ext cx="2602993" cy="716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05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altLang="ko-KR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US" altLang="ko-KR" sz="105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altLang="ko-KR" sz="105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05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US" altLang="ko-KR" sz="1050" b="0" i="1" smtClean="0">
                          <a:latin typeface="Cambria Math" panose="02040503050406030204" pitchFamily="18" charset="0"/>
                        </a:rPr>
                        <m:t>=1.35</m:t>
                      </m:r>
                      <m:r>
                        <a:rPr lang="en-US" altLang="ko-KR" sz="1050" b="0" i="1" smtClean="0">
                          <a:latin typeface="Cambria Math" panose="02040503050406030204" pitchFamily="18" charset="0"/>
                        </a:rPr>
                        <m:t>𝜖</m:t>
                      </m:r>
                      <m:sSubSup>
                        <m:sSub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altLang="ko-KR" sz="105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05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US" altLang="ko-KR" sz="1050" b="0" i="1" smtClean="0">
                          <a:latin typeface="Cambria Math" panose="02040503050406030204" pitchFamily="18" charset="0"/>
                        </a:rPr>
                        <m:t>=0.16</m:t>
                      </m:r>
                      <m:sSub>
                        <m:sSub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  <m:sSub>
                        <m:sSub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𝐶𝐸𝑃</m:t>
                          </m:r>
                        </m:sub>
                      </m:sSub>
                      <m:func>
                        <m:func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05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05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050" b="0" i="1" smtClean="0">
                                      <a:latin typeface="Cambria Math" panose="02040503050406030204" pitchFamily="18" charset="0"/>
                                    </a:rPr>
                                    <m:t>𝐶𝐸𝑃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05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sz="1050" b="0" i="1" smtClean="0">
                                      <a:latin typeface="Cambria Math" panose="02040503050406030204" pitchFamily="18" charset="0"/>
                                    </a:rPr>
                                    <m:t>𝑒𝑛𝑡𝑒𝑟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sSubSup>
                        <m:sSubSupPr>
                          <m:ctrlP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05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ko-KR" altLang="en-US" sz="105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75AF2E-0645-4AB7-9E56-CE845DA4D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2" y="3055743"/>
                <a:ext cx="2602993" cy="7166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그룹 49">
            <a:extLst>
              <a:ext uri="{FF2B5EF4-FFF2-40B4-BE49-F238E27FC236}">
                <a16:creationId xmlns:a16="http://schemas.microsoft.com/office/drawing/2014/main" id="{DD52380E-2C55-462A-BFEF-81B4E9D58CE0}"/>
              </a:ext>
            </a:extLst>
          </p:cNvPr>
          <p:cNvGrpSpPr/>
          <p:nvPr/>
        </p:nvGrpSpPr>
        <p:grpSpPr>
          <a:xfrm>
            <a:off x="2878934" y="1640525"/>
            <a:ext cx="1803474" cy="1634398"/>
            <a:chOff x="7393395" y="1907698"/>
            <a:chExt cx="3170452" cy="2873222"/>
          </a:xfrm>
        </p:grpSpPr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52E5630A-16FC-419F-B772-B623C8F22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93395" y="1907698"/>
              <a:ext cx="3170452" cy="2873222"/>
            </a:xfrm>
            <a:prstGeom prst="rect">
              <a:avLst/>
            </a:prstGeom>
          </p:spPr>
        </p:pic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4E038005-8AB9-44B8-B3C0-F0D1C374CB13}"/>
                </a:ext>
              </a:extLst>
            </p:cNvPr>
            <p:cNvSpPr/>
            <p:nvPr/>
          </p:nvSpPr>
          <p:spPr>
            <a:xfrm>
              <a:off x="8766495" y="2212481"/>
              <a:ext cx="1400962" cy="253484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3F0ED60D-5709-491F-8FC4-FBAF4850EFFE}"/>
                </a:ext>
              </a:extLst>
            </p:cNvPr>
            <p:cNvSpPr/>
            <p:nvPr/>
          </p:nvSpPr>
          <p:spPr>
            <a:xfrm>
              <a:off x="7873274" y="2212480"/>
              <a:ext cx="177589" cy="253484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4CCFBA-21C9-420D-9B99-74947BCB42B9}"/>
              </a:ext>
            </a:extLst>
          </p:cNvPr>
          <p:cNvSpPr txBox="1"/>
          <p:nvPr/>
        </p:nvSpPr>
        <p:spPr>
          <a:xfrm>
            <a:off x="3822859" y="3274923"/>
            <a:ext cx="938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Injection</a:t>
            </a:r>
            <a:endParaRPr lang="ko-KR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7FF9A-D7D5-41DA-ADCB-54A9D0C77237}"/>
                  </a:ext>
                </a:extLst>
              </p:cNvPr>
              <p:cNvSpPr txBox="1"/>
              <p:nvPr/>
            </p:nvSpPr>
            <p:spPr>
              <a:xfrm>
                <a:off x="3880333" y="2806592"/>
                <a:ext cx="411651" cy="192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7FF9A-D7D5-41DA-ADCB-54A9D0C77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333" y="2806592"/>
                <a:ext cx="411651" cy="192360"/>
              </a:xfrm>
              <a:prstGeom prst="rect">
                <a:avLst/>
              </a:prstGeom>
              <a:blipFill>
                <a:blip r:embed="rId9"/>
                <a:stretch>
                  <a:fillRect l="-8955" t="-3125" r="-5970" b="-6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2F5CCA0-EF57-4CA8-B613-E72D071B00F2}"/>
                  </a:ext>
                </a:extLst>
              </p:cNvPr>
              <p:cNvSpPr txBox="1"/>
              <p:nvPr/>
            </p:nvSpPr>
            <p:spPr>
              <a:xfrm>
                <a:off x="4654751" y="2464308"/>
                <a:ext cx="437940" cy="244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  <m:sup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2F5CCA0-EF57-4CA8-B613-E72D071B0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751" y="2464308"/>
                <a:ext cx="437940" cy="244619"/>
              </a:xfrm>
              <a:prstGeom prst="rect">
                <a:avLst/>
              </a:prstGeom>
              <a:blipFill>
                <a:blip r:embed="rId10"/>
                <a:stretch>
                  <a:fillRect l="-8451" r="-2817" b="-17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B875F9CE-59DB-45A3-B8F3-E565A9F4E9AA}"/>
              </a:ext>
            </a:extLst>
          </p:cNvPr>
          <p:cNvSpPr txBox="1"/>
          <p:nvPr/>
        </p:nvSpPr>
        <p:spPr>
          <a:xfrm>
            <a:off x="2646138" y="3256088"/>
            <a:ext cx="938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Injection</a:t>
            </a:r>
            <a:endParaRPr lang="ko-KR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51B4175-A3B7-43E3-A6B0-685BC898B1B9}"/>
                  </a:ext>
                </a:extLst>
              </p:cNvPr>
              <p:cNvSpPr txBox="1"/>
              <p:nvPr/>
            </p:nvSpPr>
            <p:spPr>
              <a:xfrm>
                <a:off x="4679207" y="2078270"/>
                <a:ext cx="60773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𝑡h𝑟𝑒𝑠h</m:t>
                          </m:r>
                        </m:sub>
                      </m:sSub>
                    </m:oMath>
                  </m:oMathPara>
                </a14:m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51B4175-A3B7-43E3-A6B0-685BC898B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207" y="2078270"/>
                <a:ext cx="607730" cy="184666"/>
              </a:xfrm>
              <a:prstGeom prst="rect">
                <a:avLst/>
              </a:prstGeom>
              <a:blipFill>
                <a:blip r:embed="rId11"/>
                <a:stretch>
                  <a:fillRect l="-5051" r="-2020"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E7588AE1-6A41-4012-8E57-1CBD49B47DD3}"/>
              </a:ext>
            </a:extLst>
          </p:cNvPr>
          <p:cNvSpPr txBox="1"/>
          <p:nvPr/>
        </p:nvSpPr>
        <p:spPr>
          <a:xfrm>
            <a:off x="3018845" y="3623764"/>
            <a:ext cx="1771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Periodic injection predicted</a:t>
            </a:r>
            <a:endParaRPr lang="ko-KR" altLang="en-US" sz="11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88DBDB6-FB47-42BB-B031-807F49877E43}"/>
              </a:ext>
            </a:extLst>
          </p:cNvPr>
          <p:cNvSpPr txBox="1"/>
          <p:nvPr/>
        </p:nvSpPr>
        <p:spPr>
          <a:xfrm>
            <a:off x="1457723" y="906212"/>
            <a:ext cx="2679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B31B1B"/>
                </a:solidFill>
              </a:rPr>
              <a:t>Linearly polarized laser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F551A48-7C18-4B9A-B4B6-DF6AE4E026CF}"/>
              </a:ext>
            </a:extLst>
          </p:cNvPr>
          <p:cNvSpPr txBox="1"/>
          <p:nvPr/>
        </p:nvSpPr>
        <p:spPr>
          <a:xfrm>
            <a:off x="5760285" y="984700"/>
            <a:ext cx="2679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B31B1B"/>
                </a:solidFill>
              </a:rPr>
              <a:t>Circularly polarized laser</a:t>
            </a: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8E0F679E-F1AC-4437-9ACE-D71EF42CD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942" y="1351730"/>
            <a:ext cx="1933791" cy="177339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9413083-6A99-42B1-B938-E60778E3A236}"/>
              </a:ext>
            </a:extLst>
          </p:cNvPr>
          <p:cNvSpPr txBox="1"/>
          <p:nvPr/>
        </p:nvSpPr>
        <p:spPr>
          <a:xfrm>
            <a:off x="6394939" y="3088493"/>
            <a:ext cx="20444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Salehi et al, PRX 11 021055, 2021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225F274-8CA9-456B-A72D-B1905AB50F20}"/>
              </a:ext>
            </a:extLst>
          </p:cNvPr>
          <p:cNvSpPr txBox="1"/>
          <p:nvPr/>
        </p:nvSpPr>
        <p:spPr>
          <a:xfrm>
            <a:off x="6064843" y="3623764"/>
            <a:ext cx="267910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dirty="0"/>
              <a:t>Bubble exhibits finite undulation at all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dirty="0"/>
              <a:t>No “turning on and off” of injection</a:t>
            </a:r>
          </a:p>
          <a:p>
            <a:endParaRPr lang="en-US" altLang="ko-KR" sz="1100" dirty="0"/>
          </a:p>
          <a:p>
            <a:endParaRPr lang="ko-KR" altLang="en-US" sz="11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40FCA1D-2DD7-4FBF-BAFF-6C61DFF287B2}"/>
              </a:ext>
            </a:extLst>
          </p:cNvPr>
          <p:cNvSpPr txBox="1"/>
          <p:nvPr/>
        </p:nvSpPr>
        <p:spPr>
          <a:xfrm>
            <a:off x="1508170" y="4338097"/>
            <a:ext cx="679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B31B1B"/>
                </a:solidFill>
              </a:rPr>
              <a:t>Polarization dependent injection predicted: Circular-&gt;Continuous, Linear-&gt;Periodic</a:t>
            </a:r>
            <a:endParaRPr lang="ko-KR" altLang="en-US" sz="1400" dirty="0">
              <a:solidFill>
                <a:srgbClr val="B31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D1F780-3605-A4C2-52CB-C3EB7EAB5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00150"/>
            <a:ext cx="7162800" cy="3571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DB939-A73B-6ED6-5F4A-C906313A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33843"/>
            <a:ext cx="6629400" cy="86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5DB939-A73B-6ED6-5F4A-C906313A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3843"/>
            <a:ext cx="6629400" cy="866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5FB4D8-597F-43D5-A469-3947E2AE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74" y="1276350"/>
            <a:ext cx="5383003" cy="37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2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C2DAA24-2F74-2122-67E5-AAFA188E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81150"/>
            <a:ext cx="815637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D87C75-1023-4B51-BE22-2BA7450C370E}"/>
              </a:ext>
            </a:extLst>
          </p:cNvPr>
          <p:cNvSpPr txBox="1"/>
          <p:nvPr/>
        </p:nvSpPr>
        <p:spPr>
          <a:xfrm>
            <a:off x="457200" y="119891"/>
            <a:ext cx="8306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B31B1B"/>
                </a:solidFill>
              </a:rPr>
              <a:t>Acknowledgements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BF7FF41-87A2-490B-879E-5F0D3DC04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85" y="1125618"/>
            <a:ext cx="1122704" cy="14486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5ECE681-2936-4A81-AE7C-418D3A79F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44" y="1119269"/>
            <a:ext cx="1122704" cy="14486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BA661AB-F476-407E-9275-27AE69031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136" y="779165"/>
            <a:ext cx="1547068" cy="15470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4DBD95E-77F7-4177-8413-BE1A91DB1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675" y="2702410"/>
            <a:ext cx="1671126" cy="167986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087DD20-8BD4-40D6-ABCB-63883CCDE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585" y="2819423"/>
            <a:ext cx="1593415" cy="1593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5BB9BB-1811-4A73-AC14-FDDCD553CE12}"/>
              </a:ext>
            </a:extLst>
          </p:cNvPr>
          <p:cNvSpPr txBox="1"/>
          <p:nvPr/>
        </p:nvSpPr>
        <p:spPr>
          <a:xfrm>
            <a:off x="469444" y="2568891"/>
            <a:ext cx="1076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Prof. Gennady Shvets</a:t>
            </a:r>
            <a:endParaRPr lang="ko-KR" alt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0184E-6302-4E1B-A111-279EFB13A200}"/>
              </a:ext>
            </a:extLst>
          </p:cNvPr>
          <p:cNvSpPr txBox="1"/>
          <p:nvPr/>
        </p:nvSpPr>
        <p:spPr>
          <a:xfrm>
            <a:off x="1683185" y="2568891"/>
            <a:ext cx="1076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Dr. </a:t>
            </a:r>
            <a:r>
              <a:rPr lang="en-US" altLang="ko-KR" sz="1100" dirty="0" err="1"/>
              <a:t>Roopendra</a:t>
            </a:r>
            <a:r>
              <a:rPr lang="en-US" altLang="ko-KR" sz="1100" dirty="0"/>
              <a:t> </a:t>
            </a:r>
            <a:r>
              <a:rPr lang="en-US" altLang="ko-KR" sz="1100" dirty="0" err="1"/>
              <a:t>Rajawat</a:t>
            </a:r>
            <a:endParaRPr lang="ko-KR" alt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DE1EFB-0C47-4C23-99A5-D151A21BE90E}"/>
              </a:ext>
            </a:extLst>
          </p:cNvPr>
          <p:cNvSpPr txBox="1"/>
          <p:nvPr/>
        </p:nvSpPr>
        <p:spPr>
          <a:xfrm>
            <a:off x="469443" y="728299"/>
            <a:ext cx="4585097" cy="369332"/>
          </a:xfrm>
          <a:prstGeom prst="rect">
            <a:avLst/>
          </a:prstGeom>
          <a:solidFill>
            <a:srgbClr val="B31B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Shvets Plasma Group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197D2-B658-B767-F5A6-ECA9C9D4EF69}"/>
              </a:ext>
            </a:extLst>
          </p:cNvPr>
          <p:cNvSpPr txBox="1"/>
          <p:nvPr/>
        </p:nvSpPr>
        <p:spPr>
          <a:xfrm>
            <a:off x="3376490" y="666750"/>
            <a:ext cx="17443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https://shvets.aep.cornell.edu/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E88BFCD-9B12-718F-5F9F-AC8E75032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280" y="2954913"/>
            <a:ext cx="1137200" cy="14233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82B9CA-06E6-9510-CD3E-B68BD6C0DEA8}"/>
              </a:ext>
            </a:extLst>
          </p:cNvPr>
          <p:cNvSpPr txBox="1"/>
          <p:nvPr/>
        </p:nvSpPr>
        <p:spPr>
          <a:xfrm>
            <a:off x="1652218" y="4314878"/>
            <a:ext cx="1224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Dr. </a:t>
            </a:r>
            <a:r>
              <a:rPr lang="en-US" altLang="ko-KR" sz="1100" dirty="0" err="1"/>
              <a:t>Tianhong</a:t>
            </a:r>
            <a:endParaRPr lang="en-US" altLang="ko-KR" sz="1100" dirty="0"/>
          </a:p>
          <a:p>
            <a:r>
              <a:rPr lang="en-US" altLang="ko-KR" sz="1100" dirty="0"/>
              <a:t>Wang</a:t>
            </a:r>
          </a:p>
          <a:p>
            <a:r>
              <a:rPr lang="en-US" altLang="ko-KR" sz="1100" dirty="0"/>
              <a:t>Current </a:t>
            </a:r>
            <a:r>
              <a:rPr lang="en-US" altLang="ko-KR" sz="1100" dirty="0" err="1"/>
              <a:t>Affl</a:t>
            </a:r>
            <a:r>
              <a:rPr lang="en-US" altLang="ko-KR" sz="1100" dirty="0"/>
              <a:t>: </a:t>
            </a:r>
          </a:p>
          <a:p>
            <a:r>
              <a:rPr lang="en-US" altLang="ko-KR" sz="1100" dirty="0"/>
              <a:t>Applied Materials</a:t>
            </a:r>
            <a:endParaRPr lang="ko-KR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2C689E-57D5-B503-6678-553651105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485" y="1119269"/>
            <a:ext cx="1079055" cy="1438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5FE5F-F1FA-53B6-418A-F4F460AD3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6511" y="1119269"/>
            <a:ext cx="1043502" cy="1427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45BFC0-0A72-5F9A-274C-026B9B5830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351" y="2955179"/>
            <a:ext cx="1122705" cy="14341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CB91D9-608B-56F2-9D10-B8D0461C9532}"/>
              </a:ext>
            </a:extLst>
          </p:cNvPr>
          <p:cNvSpPr txBox="1"/>
          <p:nvPr/>
        </p:nvSpPr>
        <p:spPr>
          <a:xfrm>
            <a:off x="2859824" y="2567069"/>
            <a:ext cx="1076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Given </a:t>
            </a:r>
          </a:p>
          <a:p>
            <a:r>
              <a:rPr lang="en-US" altLang="ko-KR" sz="1100" dirty="0"/>
              <a:t>Chen</a:t>
            </a:r>
            <a:endParaRPr lang="ko-KR" alt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0BBE2-D121-697C-7B46-D7AEE16F986D}"/>
              </a:ext>
            </a:extLst>
          </p:cNvPr>
          <p:cNvSpPr txBox="1"/>
          <p:nvPr/>
        </p:nvSpPr>
        <p:spPr>
          <a:xfrm>
            <a:off x="4010795" y="2567069"/>
            <a:ext cx="1076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Joshua</a:t>
            </a:r>
          </a:p>
          <a:p>
            <a:r>
              <a:rPr lang="en-US" altLang="ko-KR" sz="1100" dirty="0" err="1"/>
              <a:t>Luoma</a:t>
            </a:r>
            <a:endParaRPr lang="ko-KR" alt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E5A414-1E33-20AD-8708-32C020442877}"/>
              </a:ext>
            </a:extLst>
          </p:cNvPr>
          <p:cNvSpPr txBox="1"/>
          <p:nvPr/>
        </p:nvSpPr>
        <p:spPr>
          <a:xfrm>
            <a:off x="381000" y="4319674"/>
            <a:ext cx="1076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Polina Blinova</a:t>
            </a:r>
            <a:endParaRPr lang="ko-KR" altLang="en-US" sz="1100" dirty="0"/>
          </a:p>
        </p:txBody>
      </p:sp>
      <p:pic>
        <p:nvPicPr>
          <p:cNvPr id="20" name="그림 1">
            <a:extLst>
              <a:ext uri="{FF2B5EF4-FFF2-40B4-BE49-F238E27FC236}">
                <a16:creationId xmlns:a16="http://schemas.microsoft.com/office/drawing/2014/main" id="{6CD5397C-B12B-0566-F35E-CF5C180E5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528" y="2952750"/>
            <a:ext cx="1122704" cy="14486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4D95AF-A709-7DB0-31C1-EE05D152972F}"/>
              </a:ext>
            </a:extLst>
          </p:cNvPr>
          <p:cNvSpPr txBox="1"/>
          <p:nvPr/>
        </p:nvSpPr>
        <p:spPr>
          <a:xfrm>
            <a:off x="2851110" y="4359334"/>
            <a:ext cx="884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/>
              <a:t>Dr.Vladimir</a:t>
            </a:r>
            <a:r>
              <a:rPr lang="en-US" altLang="ko-KR" sz="1100" dirty="0"/>
              <a:t> </a:t>
            </a:r>
            <a:r>
              <a:rPr lang="en-US" altLang="ko-KR" sz="1100" dirty="0" err="1"/>
              <a:t>Khudik</a:t>
            </a:r>
            <a:endParaRPr lang="ko-KR" alt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D533EC-F0B5-410F-4F98-BD8FF42E057F}"/>
              </a:ext>
            </a:extLst>
          </p:cNvPr>
          <p:cNvSpPr txBox="1"/>
          <p:nvPr/>
        </p:nvSpPr>
        <p:spPr>
          <a:xfrm>
            <a:off x="4896851" y="4500389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Supported by the Accelerator Stewardship Program</a:t>
            </a:r>
          </a:p>
          <a:p>
            <a:r>
              <a:rPr lang="en-US" sz="1400" b="1" dirty="0"/>
              <a:t> (PM : Dr. Eric Colby)</a:t>
            </a:r>
          </a:p>
        </p:txBody>
      </p:sp>
    </p:spTree>
    <p:extLst>
      <p:ext uri="{BB962C8B-B14F-4D97-AF65-F5344CB8AC3E}">
        <p14:creationId xmlns:p14="http://schemas.microsoft.com/office/powerpoint/2010/main" val="426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33">
            <a:extLst>
              <a:ext uri="{FF2B5EF4-FFF2-40B4-BE49-F238E27FC236}">
                <a16:creationId xmlns:a16="http://schemas.microsoft.com/office/drawing/2014/main" id="{B2348F3D-2E96-48C4-9B08-BA79F078EFF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25249" y="2601244"/>
            <a:ext cx="1858992" cy="14644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95CB4B-4885-4E22-8562-66CAAC959065}"/>
              </a:ext>
            </a:extLst>
          </p:cNvPr>
          <p:cNvSpPr txBox="1"/>
          <p:nvPr/>
        </p:nvSpPr>
        <p:spPr>
          <a:xfrm>
            <a:off x="830224" y="240507"/>
            <a:ext cx="7483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Carrier Envelope Phase Effect: 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Envelope does not describe the whole picture!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F71CDB28-84ED-4194-9628-5BC125C43ED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5190" y="2621338"/>
            <a:ext cx="1858991" cy="14644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6D9EC7A-A192-4BFF-A0E5-443996056834}"/>
              </a:ext>
            </a:extLst>
          </p:cNvPr>
          <p:cNvSpPr/>
          <p:nvPr/>
        </p:nvSpPr>
        <p:spPr>
          <a:xfrm>
            <a:off x="3077500" y="3705786"/>
            <a:ext cx="1659668" cy="364389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Asymmetric Response!</a:t>
            </a:r>
          </a:p>
        </p:txBody>
      </p:sp>
      <p:pic>
        <p:nvPicPr>
          <p:cNvPr id="40" name="그림 38">
            <a:extLst>
              <a:ext uri="{FF2B5EF4-FFF2-40B4-BE49-F238E27FC236}">
                <a16:creationId xmlns:a16="http://schemas.microsoft.com/office/drawing/2014/main" id="{C2678409-A962-45FB-B3BC-D63F093E3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69" r="59" b="62540"/>
          <a:stretch/>
        </p:blipFill>
        <p:spPr>
          <a:xfrm>
            <a:off x="492615" y="1519346"/>
            <a:ext cx="1551566" cy="925720"/>
          </a:xfrm>
          <a:prstGeom prst="rect">
            <a:avLst/>
          </a:prstGeom>
        </p:spPr>
      </p:pic>
      <p:pic>
        <p:nvPicPr>
          <p:cNvPr id="44" name="그림 45">
            <a:extLst>
              <a:ext uri="{FF2B5EF4-FFF2-40B4-BE49-F238E27FC236}">
                <a16:creationId xmlns:a16="http://schemas.microsoft.com/office/drawing/2014/main" id="{79E2FCC2-B0F1-444E-B12A-BC51D8539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849" y="1499772"/>
            <a:ext cx="1271202" cy="787439"/>
          </a:xfrm>
          <a:prstGeom prst="rect">
            <a:avLst/>
          </a:prstGeom>
        </p:spPr>
      </p:pic>
      <p:pic>
        <p:nvPicPr>
          <p:cNvPr id="45" name="그림 46">
            <a:extLst>
              <a:ext uri="{FF2B5EF4-FFF2-40B4-BE49-F238E27FC236}">
                <a16:creationId xmlns:a16="http://schemas.microsoft.com/office/drawing/2014/main" id="{ECCEC82E-C953-404C-A3DA-0BC2F2568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377" y="1502517"/>
            <a:ext cx="1271202" cy="787439"/>
          </a:xfrm>
          <a:prstGeom prst="rect">
            <a:avLst/>
          </a:prstGeom>
        </p:spPr>
      </p:pic>
      <p:cxnSp>
        <p:nvCxnSpPr>
          <p:cNvPr id="46" name="직선 연결선 47">
            <a:extLst>
              <a:ext uri="{FF2B5EF4-FFF2-40B4-BE49-F238E27FC236}">
                <a16:creationId xmlns:a16="http://schemas.microsoft.com/office/drawing/2014/main" id="{B7B705BA-BC08-46FA-A4A7-88B522880ACE}"/>
              </a:ext>
            </a:extLst>
          </p:cNvPr>
          <p:cNvCxnSpPr/>
          <p:nvPr/>
        </p:nvCxnSpPr>
        <p:spPr>
          <a:xfrm>
            <a:off x="3023744" y="1430353"/>
            <a:ext cx="0" cy="91953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8">
            <a:extLst>
              <a:ext uri="{FF2B5EF4-FFF2-40B4-BE49-F238E27FC236}">
                <a16:creationId xmlns:a16="http://schemas.microsoft.com/office/drawing/2014/main" id="{383C8E87-69AD-41BA-9CD0-86DD6F633CD3}"/>
              </a:ext>
            </a:extLst>
          </p:cNvPr>
          <p:cNvCxnSpPr/>
          <p:nvPr/>
        </p:nvCxnSpPr>
        <p:spPr>
          <a:xfrm>
            <a:off x="3023744" y="1476460"/>
            <a:ext cx="0" cy="919538"/>
          </a:xfrm>
          <a:prstGeom prst="line">
            <a:avLst/>
          </a:prstGeom>
          <a:ln w="28575">
            <a:solidFill>
              <a:srgbClr val="EB6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9">
            <a:extLst>
              <a:ext uri="{FF2B5EF4-FFF2-40B4-BE49-F238E27FC236}">
                <a16:creationId xmlns:a16="http://schemas.microsoft.com/office/drawing/2014/main" id="{22E0C3C3-51A9-452F-9BF5-5C712CECBFBD}"/>
              </a:ext>
            </a:extLst>
          </p:cNvPr>
          <p:cNvCxnSpPr/>
          <p:nvPr/>
        </p:nvCxnSpPr>
        <p:spPr>
          <a:xfrm>
            <a:off x="4349276" y="1453282"/>
            <a:ext cx="0" cy="91953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50">
            <a:extLst>
              <a:ext uri="{FF2B5EF4-FFF2-40B4-BE49-F238E27FC236}">
                <a16:creationId xmlns:a16="http://schemas.microsoft.com/office/drawing/2014/main" id="{B0321B0C-B478-4655-AD6F-E0E7B3A4B361}"/>
              </a:ext>
            </a:extLst>
          </p:cNvPr>
          <p:cNvCxnSpPr/>
          <p:nvPr/>
        </p:nvCxnSpPr>
        <p:spPr>
          <a:xfrm>
            <a:off x="4274207" y="1476079"/>
            <a:ext cx="0" cy="919538"/>
          </a:xfrm>
          <a:prstGeom prst="line">
            <a:avLst/>
          </a:prstGeom>
          <a:ln w="28575">
            <a:solidFill>
              <a:srgbClr val="EB6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2CB45A-3E46-4C69-AB79-48E985A48C59}"/>
                  </a:ext>
                </a:extLst>
              </p:cNvPr>
              <p:cNvSpPr txBox="1"/>
              <p:nvPr/>
            </p:nvSpPr>
            <p:spPr>
              <a:xfrm>
                <a:off x="3092830" y="1362450"/>
                <a:ext cx="54207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𝐶𝐸𝑃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1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2CB45A-3E46-4C69-AB79-48E985A48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30" y="1362450"/>
                <a:ext cx="542071" cy="153888"/>
              </a:xfrm>
              <a:prstGeom prst="rect">
                <a:avLst/>
              </a:prstGeom>
              <a:blipFill>
                <a:blip r:embed="rId8"/>
                <a:stretch>
                  <a:fillRect l="-6742" r="-5618" b="-307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1A9E60D-713A-422A-9F4F-3C8E110CF52A}"/>
                  </a:ext>
                </a:extLst>
              </p:cNvPr>
              <p:cNvSpPr txBox="1"/>
              <p:nvPr/>
            </p:nvSpPr>
            <p:spPr>
              <a:xfrm>
                <a:off x="4662773" y="1325365"/>
                <a:ext cx="667170" cy="261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𝐶𝐸𝑃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ko-KR" altLang="en-US" sz="1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1A9E60D-713A-422A-9F4F-3C8E110CF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773" y="1325365"/>
                <a:ext cx="667170" cy="261546"/>
              </a:xfrm>
              <a:prstGeom prst="rect">
                <a:avLst/>
              </a:prstGeom>
              <a:blipFill>
                <a:blip r:embed="rId9"/>
                <a:stretch>
                  <a:fillRect l="-6422" r="-4587" b="-186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7A4F714-FE73-4085-8B8E-F2E98F6BA233}"/>
              </a:ext>
            </a:extLst>
          </p:cNvPr>
          <p:cNvSpPr txBox="1"/>
          <p:nvPr/>
        </p:nvSpPr>
        <p:spPr>
          <a:xfrm>
            <a:off x="492615" y="1101130"/>
            <a:ext cx="1948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C00000"/>
                </a:solidFill>
              </a:rPr>
              <a:t>Many Cycle pulse</a:t>
            </a:r>
            <a:endParaRPr lang="ko-KR" altLang="en-US" sz="1400" b="1" dirty="0">
              <a:solidFill>
                <a:srgbClr val="C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C90F3D-FEC8-48D2-A607-60FB67323E6F}"/>
              </a:ext>
            </a:extLst>
          </p:cNvPr>
          <p:cNvSpPr txBox="1"/>
          <p:nvPr/>
        </p:nvSpPr>
        <p:spPr>
          <a:xfrm>
            <a:off x="3300274" y="1081007"/>
            <a:ext cx="1652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C00000"/>
                </a:solidFill>
              </a:rPr>
              <a:t>Few-Cycle pulse</a:t>
            </a:r>
            <a:endParaRPr lang="ko-KR" altLang="en-US" sz="1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707233B-8D09-436E-ACB0-98078978011C}"/>
                  </a:ext>
                </a:extLst>
              </p:cNvPr>
              <p:cNvSpPr txBox="1"/>
              <p:nvPr/>
            </p:nvSpPr>
            <p:spPr>
              <a:xfrm>
                <a:off x="2774" y="2317636"/>
                <a:ext cx="106631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707233B-8D09-436E-ACB0-980789780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" y="2317636"/>
                <a:ext cx="106631" cy="169277"/>
              </a:xfrm>
              <a:prstGeom prst="rect">
                <a:avLst/>
              </a:prstGeom>
              <a:blipFill>
                <a:blip r:embed="rId10"/>
                <a:stretch>
                  <a:fillRect l="-16667" r="-1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384FF51-1FE6-43A3-A8C0-A96317D3EE05}"/>
                  </a:ext>
                </a:extLst>
              </p:cNvPr>
              <p:cNvSpPr txBox="1"/>
              <p:nvPr/>
            </p:nvSpPr>
            <p:spPr>
              <a:xfrm>
                <a:off x="4826106" y="3054183"/>
                <a:ext cx="664093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𝑐𝑡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384FF51-1FE6-43A3-A8C0-A96317D3E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106" y="3054183"/>
                <a:ext cx="664093" cy="169277"/>
              </a:xfrm>
              <a:prstGeom prst="rect">
                <a:avLst/>
              </a:prstGeom>
              <a:blipFill>
                <a:blip r:embed="rId11"/>
                <a:stretch>
                  <a:fillRect l="-7339" r="-2752" b="-3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16AFE54-B221-4C82-87CB-6B981C47B895}"/>
                  </a:ext>
                </a:extLst>
              </p:cNvPr>
              <p:cNvSpPr txBox="1"/>
              <p:nvPr/>
            </p:nvSpPr>
            <p:spPr>
              <a:xfrm>
                <a:off x="2772284" y="2280653"/>
                <a:ext cx="106631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16AFE54-B221-4C82-87CB-6B981C47B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284" y="2280653"/>
                <a:ext cx="106631" cy="169277"/>
              </a:xfrm>
              <a:prstGeom prst="rect">
                <a:avLst/>
              </a:prstGeom>
              <a:blipFill>
                <a:blip r:embed="rId10"/>
                <a:stretch>
                  <a:fillRect l="-17647" r="-176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1115AA84-ADAA-4772-98E0-657E501231A5}"/>
              </a:ext>
            </a:extLst>
          </p:cNvPr>
          <p:cNvCxnSpPr>
            <a:cxnSpLocks/>
          </p:cNvCxnSpPr>
          <p:nvPr/>
        </p:nvCxnSpPr>
        <p:spPr>
          <a:xfrm flipV="1">
            <a:off x="175528" y="3361262"/>
            <a:ext cx="2036298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5431C6DF-3212-44AD-9863-854135C8EA09}"/>
              </a:ext>
            </a:extLst>
          </p:cNvPr>
          <p:cNvCxnSpPr>
            <a:cxnSpLocks/>
            <a:stCxn id="37" idx="1"/>
          </p:cNvCxnSpPr>
          <p:nvPr/>
        </p:nvCxnSpPr>
        <p:spPr>
          <a:xfrm flipV="1">
            <a:off x="185190" y="2486914"/>
            <a:ext cx="0" cy="86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8E5B263-EE5F-42C3-AA56-5E101C588350}"/>
              </a:ext>
            </a:extLst>
          </p:cNvPr>
          <p:cNvCxnSpPr>
            <a:cxnSpLocks/>
          </p:cNvCxnSpPr>
          <p:nvPr/>
        </p:nvCxnSpPr>
        <p:spPr>
          <a:xfrm flipV="1">
            <a:off x="2916937" y="3333485"/>
            <a:ext cx="2036298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1FE65570-EA7A-42A3-888D-6BF695E75DF7}"/>
              </a:ext>
            </a:extLst>
          </p:cNvPr>
          <p:cNvCxnSpPr>
            <a:cxnSpLocks/>
            <a:stCxn id="60" idx="1"/>
          </p:cNvCxnSpPr>
          <p:nvPr/>
        </p:nvCxnSpPr>
        <p:spPr>
          <a:xfrm flipV="1">
            <a:off x="2925249" y="2478104"/>
            <a:ext cx="0" cy="855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6BE9C0-3F63-41FB-833A-A7D184CB0221}"/>
                  </a:ext>
                </a:extLst>
              </p:cNvPr>
              <p:cNvSpPr txBox="1"/>
              <p:nvPr/>
            </p:nvSpPr>
            <p:spPr>
              <a:xfrm>
                <a:off x="2082818" y="3128376"/>
                <a:ext cx="664093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𝑐𝑡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6BE9C0-3F63-41FB-833A-A7D184CB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18" y="3128376"/>
                <a:ext cx="664093" cy="169277"/>
              </a:xfrm>
              <a:prstGeom prst="rect">
                <a:avLst/>
              </a:prstGeom>
              <a:blipFill>
                <a:blip r:embed="rId11"/>
                <a:stretch>
                  <a:fillRect l="-7339" r="-2752" b="-3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6">
                <a:extLst>
                  <a:ext uri="{FF2B5EF4-FFF2-40B4-BE49-F238E27FC236}">
                    <a16:creationId xmlns:a16="http://schemas.microsoft.com/office/drawing/2014/main" id="{FD6891A0-98F4-4105-9617-4CC47BD819CE}"/>
                  </a:ext>
                </a:extLst>
              </p:cNvPr>
              <p:cNvSpPr/>
              <p:nvPr/>
            </p:nvSpPr>
            <p:spPr>
              <a:xfrm>
                <a:off x="5834303" y="1681325"/>
                <a:ext cx="3001292" cy="1947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Ca</a:t>
                </a:r>
                <a:r>
                  <a:rPr lang="en-US" altLang="zh-CN" sz="1400" b="1" dirty="0">
                    <a:solidFill>
                      <a:schemeClr val="accent1"/>
                    </a:solidFill>
                  </a:rPr>
                  <a:t>rrier</a:t>
                </a:r>
                <a:r>
                  <a:rPr lang="zh-CN" altLang="en-US" sz="14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chemeClr val="accent1"/>
                    </a:solidFill>
                  </a:rPr>
                  <a:t>Envelop</a:t>
                </a:r>
                <a:r>
                  <a:rPr lang="zh-CN" altLang="en-US" sz="14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chemeClr val="accent1"/>
                    </a:solidFill>
                  </a:rPr>
                  <a:t>Phase(CEP)</a:t>
                </a:r>
                <a:r>
                  <a:rPr lang="zh-CN" altLang="en-US" sz="14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chemeClr val="accent1"/>
                    </a:solidFill>
                  </a:rPr>
                  <a:t>Period:</a:t>
                </a:r>
              </a:p>
              <a:p>
                <a:endParaRPr lang="en-US" altLang="zh-CN" sz="1100" b="1" dirty="0">
                  <a:solidFill>
                    <a:schemeClr val="accent1"/>
                  </a:solidFill>
                </a:endParaRPr>
              </a:p>
              <a:p>
                <a:endParaRPr lang="en-US" altLang="zh-CN" sz="1100" b="1" dirty="0">
                  <a:solidFill>
                    <a:schemeClr val="accent1"/>
                  </a:solidFill>
                </a:endParaRPr>
              </a:p>
              <a:p>
                <a:endParaRPr lang="en-US" altLang="zh-CN" sz="1100" b="1" dirty="0">
                  <a:solidFill>
                    <a:schemeClr val="accent1"/>
                  </a:solidFill>
                </a:endParaRPr>
              </a:p>
              <a:p>
                <a:endParaRPr lang="en-US" altLang="zh-CN" sz="1100" b="1" dirty="0">
                  <a:solidFill>
                    <a:schemeClr val="accent1"/>
                  </a:solidFill>
                </a:endParaRPr>
              </a:p>
              <a:p>
                <a:endParaRPr lang="en-US" altLang="zh-CN" sz="1400" b="0" i="1" dirty="0">
                  <a:latin typeface="Cambria Math" panose="02040503050406030204" pitchFamily="18" charset="0"/>
                </a:endParaRPr>
              </a:p>
              <a:p>
                <a:endParaRPr lang="en-US" altLang="zh-CN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𝐶𝐸𝑃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" name="Rectangle 6">
                <a:extLst>
                  <a:ext uri="{FF2B5EF4-FFF2-40B4-BE49-F238E27FC236}">
                    <a16:creationId xmlns:a16="http://schemas.microsoft.com/office/drawing/2014/main" id="{FD6891A0-98F4-4105-9617-4CC47BD81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303" y="1681325"/>
                <a:ext cx="3001292" cy="1947136"/>
              </a:xfrm>
              <a:prstGeom prst="rect">
                <a:avLst/>
              </a:prstGeom>
              <a:blipFill>
                <a:blip r:embed="rId12"/>
                <a:stretch>
                  <a:fillRect l="-610" t="-627" r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그림 45">
            <a:extLst>
              <a:ext uri="{FF2B5EF4-FFF2-40B4-BE49-F238E27FC236}">
                <a16:creationId xmlns:a16="http://schemas.microsoft.com/office/drawing/2014/main" id="{ECFABB2C-B00E-4D74-9876-39FDE0365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503" y="2169809"/>
            <a:ext cx="1271202" cy="787438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B902956-4505-4F4A-8AC7-1FE213034BA7}"/>
              </a:ext>
            </a:extLst>
          </p:cNvPr>
          <p:cNvCxnSpPr>
            <a:cxnSpLocks/>
          </p:cNvCxnSpPr>
          <p:nvPr/>
        </p:nvCxnSpPr>
        <p:spPr>
          <a:xfrm>
            <a:off x="6712242" y="2286243"/>
            <a:ext cx="6490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B77CAB2-BB77-4148-BBBF-F7CFA4D6DDB6}"/>
              </a:ext>
            </a:extLst>
          </p:cNvPr>
          <p:cNvCxnSpPr>
            <a:cxnSpLocks/>
          </p:cNvCxnSpPr>
          <p:nvPr/>
        </p:nvCxnSpPr>
        <p:spPr>
          <a:xfrm>
            <a:off x="6751670" y="2734071"/>
            <a:ext cx="649028" cy="0"/>
          </a:xfrm>
          <a:prstGeom prst="straightConnector1">
            <a:avLst/>
          </a:prstGeom>
          <a:ln w="28575">
            <a:solidFill>
              <a:srgbClr val="FF7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593FCD4-40D0-42F6-B053-88C4BC7E9813}"/>
                  </a:ext>
                </a:extLst>
              </p:cNvPr>
              <p:cNvSpPr txBox="1"/>
              <p:nvPr/>
            </p:nvSpPr>
            <p:spPr>
              <a:xfrm>
                <a:off x="7424500" y="1995070"/>
                <a:ext cx="1111651" cy="489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≈1−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593FCD4-40D0-42F6-B053-88C4BC7E9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500" y="1995070"/>
                <a:ext cx="1111651" cy="4893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66C167E-ACA0-4CC1-81C5-F730C802192E}"/>
                  </a:ext>
                </a:extLst>
              </p:cNvPr>
              <p:cNvSpPr txBox="1"/>
              <p:nvPr/>
            </p:nvSpPr>
            <p:spPr>
              <a:xfrm>
                <a:off x="7463928" y="2489388"/>
                <a:ext cx="1206164" cy="489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solidFill>
                                <a:srgbClr val="FF7C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solidFill>
                                <a:srgbClr val="FF7C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rgbClr val="FF7C00"/>
                          </a:solidFill>
                          <a:latin typeface="Cambria Math" panose="02040503050406030204" pitchFamily="18" charset="0"/>
                        </a:rPr>
                        <m:t>≈1+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FF7C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FF7C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FF7C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rgbClr val="FF7C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rgbClr val="FF7C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FF7C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66C167E-ACA0-4CC1-81C5-F730C8021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928" y="2489388"/>
                <a:ext cx="1206164" cy="4893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D64433D4-733A-4341-A5D9-902D713484CC}"/>
              </a:ext>
            </a:extLst>
          </p:cNvPr>
          <p:cNvSpPr txBox="1"/>
          <p:nvPr/>
        </p:nvSpPr>
        <p:spPr>
          <a:xfrm>
            <a:off x="7535205" y="3649738"/>
            <a:ext cx="140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Kostyukov</a:t>
            </a:r>
            <a:r>
              <a:rPr lang="en-US" sz="1000" dirty="0"/>
              <a:t> et al, </a:t>
            </a:r>
          </a:p>
          <a:p>
            <a:r>
              <a:rPr lang="en-US" sz="1000" dirty="0"/>
              <a:t>PRL 103 035001, 2009</a:t>
            </a:r>
          </a:p>
        </p:txBody>
      </p:sp>
    </p:spTree>
    <p:extLst>
      <p:ext uri="{BB962C8B-B14F-4D97-AF65-F5344CB8AC3E}">
        <p14:creationId xmlns:p14="http://schemas.microsoft.com/office/powerpoint/2010/main" val="819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0" grpId="0"/>
      <p:bldP spid="51" grpId="0"/>
      <p:bldP spid="61" grpId="0"/>
      <p:bldP spid="62" grpId="0"/>
      <p:bldP spid="64" grpId="0"/>
      <p:bldP spid="65" grpId="0"/>
      <p:bldP spid="66" grpId="0"/>
      <p:bldP spid="63" grpId="0"/>
      <p:bldP spid="54" grpId="0"/>
      <p:bldP spid="58" grpId="0"/>
      <p:bldP spid="59" grpId="0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195CB4B-4885-4E22-8562-66CAAC959065}"/>
              </a:ext>
            </a:extLst>
          </p:cNvPr>
          <p:cNvSpPr txBox="1"/>
          <p:nvPr/>
        </p:nvSpPr>
        <p:spPr>
          <a:xfrm>
            <a:off x="491312" y="285750"/>
            <a:ext cx="8313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Laser-Wakefield Accelerators exhibit CEP dependence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39FE0-6361-033E-83E2-5A82507D2D77}"/>
              </a:ext>
            </a:extLst>
          </p:cNvPr>
          <p:cNvSpPr txBox="1"/>
          <p:nvPr/>
        </p:nvSpPr>
        <p:spPr>
          <a:xfrm>
            <a:off x="1333500" y="598907"/>
            <a:ext cx="323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31B1B"/>
                </a:solidFill>
              </a:rPr>
              <a:t>Near Single Cycle Pulse (NSC)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D2CD7-5B24-1CB7-8557-C16C3A7916E6}"/>
              </a:ext>
            </a:extLst>
          </p:cNvPr>
          <p:cNvSpPr txBox="1"/>
          <p:nvPr/>
        </p:nvSpPr>
        <p:spPr>
          <a:xfrm>
            <a:off x="5200040" y="567413"/>
            <a:ext cx="2477690" cy="34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31B1B"/>
                </a:solidFill>
              </a:rPr>
              <a:t>Self-Steepening pulse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213C2A-A829-2792-850B-21A5D70F83B2}"/>
              </a:ext>
            </a:extLst>
          </p:cNvPr>
          <p:cNvGrpSpPr/>
          <p:nvPr/>
        </p:nvGrpSpPr>
        <p:grpSpPr>
          <a:xfrm>
            <a:off x="1753123" y="1022614"/>
            <a:ext cx="2189168" cy="3097892"/>
            <a:chOff x="457200" y="1080690"/>
            <a:chExt cx="2372467" cy="33572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2F2052-353E-E982-500E-C6A468940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500"/>
            <a:stretch/>
          </p:blipFill>
          <p:spPr>
            <a:xfrm>
              <a:off x="457200" y="1080690"/>
              <a:ext cx="2372467" cy="10618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BCD7C0-F69E-D447-AE9D-9B1942863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50" r="33750"/>
            <a:stretch/>
          </p:blipFill>
          <p:spPr>
            <a:xfrm>
              <a:off x="457200" y="2204544"/>
              <a:ext cx="2372467" cy="10618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E62C99-95C4-D8DF-1CBE-2390736A2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13" t="143" r="587" b="-143"/>
            <a:stretch/>
          </p:blipFill>
          <p:spPr>
            <a:xfrm>
              <a:off x="457200" y="3376102"/>
              <a:ext cx="2372467" cy="106186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643868-648F-65E6-6F4C-D89947F9FE01}"/>
              </a:ext>
            </a:extLst>
          </p:cNvPr>
          <p:cNvGrpSpPr/>
          <p:nvPr/>
        </p:nvGrpSpPr>
        <p:grpSpPr>
          <a:xfrm>
            <a:off x="5352440" y="924844"/>
            <a:ext cx="1823769" cy="3312998"/>
            <a:chOff x="5094581" y="1011352"/>
            <a:chExt cx="1982152" cy="3600711"/>
          </a:xfrm>
        </p:grpSpPr>
        <p:pic>
          <p:nvPicPr>
            <p:cNvPr id="19" name="그림 33">
              <a:extLst>
                <a:ext uri="{FF2B5EF4-FFF2-40B4-BE49-F238E27FC236}">
                  <a16:creationId xmlns:a16="http://schemas.microsoft.com/office/drawing/2014/main" id="{55DE90D6-D89D-D3D8-B8C3-CC8A14F49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3"/>
            <a:stretch/>
          </p:blipFill>
          <p:spPr>
            <a:xfrm>
              <a:off x="5137343" y="1011352"/>
              <a:ext cx="1939390" cy="1388392"/>
            </a:xfrm>
            <a:prstGeom prst="rect">
              <a:avLst/>
            </a:prstGeom>
          </p:spPr>
        </p:pic>
        <p:pic>
          <p:nvPicPr>
            <p:cNvPr id="21" name="그림 34">
              <a:extLst>
                <a:ext uri="{FF2B5EF4-FFF2-40B4-BE49-F238E27FC236}">
                  <a16:creationId xmlns:a16="http://schemas.microsoft.com/office/drawing/2014/main" id="{8EFF976A-D80F-2869-55A0-1A198CDDD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61" r="-3742"/>
            <a:stretch/>
          </p:blipFill>
          <p:spPr>
            <a:xfrm>
              <a:off x="5137343" y="2061481"/>
              <a:ext cx="1939390" cy="1388393"/>
            </a:xfrm>
            <a:prstGeom prst="rect">
              <a:avLst/>
            </a:prstGeom>
          </p:spPr>
        </p:pic>
        <p:pic>
          <p:nvPicPr>
            <p:cNvPr id="22" name="그림 36">
              <a:extLst>
                <a:ext uri="{FF2B5EF4-FFF2-40B4-BE49-F238E27FC236}">
                  <a16:creationId xmlns:a16="http://schemas.microsoft.com/office/drawing/2014/main" id="{D3364167-C37A-A720-7A95-B53722705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86" r="1"/>
            <a:stretch/>
          </p:blipFill>
          <p:spPr>
            <a:xfrm>
              <a:off x="5094581" y="3218115"/>
              <a:ext cx="1939390" cy="139394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4AD96C0-AEF3-0FEF-0976-D707D37E685E}"/>
              </a:ext>
            </a:extLst>
          </p:cNvPr>
          <p:cNvSpPr txBox="1"/>
          <p:nvPr/>
        </p:nvSpPr>
        <p:spPr>
          <a:xfrm>
            <a:off x="2667000" y="4076640"/>
            <a:ext cx="1804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Kostyukov</a:t>
            </a:r>
            <a:r>
              <a:rPr lang="en-US" sz="1000" dirty="0"/>
              <a:t> et al, </a:t>
            </a:r>
          </a:p>
          <a:p>
            <a:r>
              <a:rPr lang="en-US" sz="1000" dirty="0"/>
              <a:t>PRL 103 035001, 2009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474E8-76C2-7DB6-C9B7-BCC96D2F3559}"/>
              </a:ext>
            </a:extLst>
          </p:cNvPr>
          <p:cNvSpPr txBox="1"/>
          <p:nvPr/>
        </p:nvSpPr>
        <p:spPr>
          <a:xfrm>
            <a:off x="2247900" y="4388456"/>
            <a:ext cx="4800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B31B1B"/>
                </a:solidFill>
              </a:rPr>
              <a:t>NSC: Periodically Undulating Bubble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B31B1B"/>
                </a:solidFill>
              </a:rPr>
              <a:t>Self-Steepened Pulse: Expanding and Undulating Bubble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B31B1B"/>
                </a:solidFill>
              </a:rPr>
              <a:t>Does CEP affect the self-injection process? If so, How?</a:t>
            </a:r>
          </a:p>
        </p:txBody>
      </p:sp>
    </p:spTree>
    <p:extLst>
      <p:ext uri="{BB962C8B-B14F-4D97-AF65-F5344CB8AC3E}">
        <p14:creationId xmlns:p14="http://schemas.microsoft.com/office/powerpoint/2010/main" val="35190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C1E48C-4FFF-4568-B2B0-D62D346D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38150"/>
            <a:ext cx="8343900" cy="33122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B31B1B"/>
                </a:solidFill>
                <a:latin typeface="+mn-lt"/>
              </a:rPr>
              <a:t>Steepened or Near-Single-Cycle Pulses lead to CEP and Polarization Dependent Injection</a:t>
            </a:r>
            <a:endParaRPr lang="en-US" sz="1200" b="1" dirty="0">
              <a:solidFill>
                <a:srgbClr val="B31B1B"/>
              </a:solidFill>
              <a:latin typeface="+mn-lt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3159451-5DCF-4B30-A9D4-996467B0A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9"/>
          <a:stretch/>
        </p:blipFill>
        <p:spPr>
          <a:xfrm>
            <a:off x="546146" y="1352550"/>
            <a:ext cx="3686698" cy="216619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FA521B9-E030-4F60-8D0F-96AA18034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/>
          <a:stretch/>
        </p:blipFill>
        <p:spPr>
          <a:xfrm>
            <a:off x="4911155" y="1358954"/>
            <a:ext cx="3686698" cy="2166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4D49E-8892-4763-9D05-1EAE95525B39}"/>
              </a:ext>
            </a:extLst>
          </p:cNvPr>
          <p:cNvSpPr txBox="1"/>
          <p:nvPr/>
        </p:nvSpPr>
        <p:spPr>
          <a:xfrm>
            <a:off x="583146" y="1415310"/>
            <a:ext cx="1753234" cy="3077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Linearly Polarized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AF5AD9-BF63-4816-BD0B-6100A2370A56}"/>
              </a:ext>
            </a:extLst>
          </p:cNvPr>
          <p:cNvSpPr txBox="1"/>
          <p:nvPr/>
        </p:nvSpPr>
        <p:spPr>
          <a:xfrm>
            <a:off x="4925385" y="1422288"/>
            <a:ext cx="1961004" cy="3077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Circularly Polarized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72EC8-EC3D-4C65-9A42-170EE8CEC443}"/>
              </a:ext>
            </a:extLst>
          </p:cNvPr>
          <p:cNvSpPr txBox="1"/>
          <p:nvPr/>
        </p:nvSpPr>
        <p:spPr>
          <a:xfrm>
            <a:off x="685800" y="379095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B31B1B"/>
                </a:solidFill>
              </a:rPr>
              <a:t>Periodic Injection, Spiked current</a:t>
            </a:r>
            <a:endParaRPr lang="ko-KR" altLang="en-US" dirty="0">
              <a:solidFill>
                <a:srgbClr val="B31B1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62267-E6D5-41A4-A56F-393FB5AE9649}"/>
              </a:ext>
            </a:extLst>
          </p:cNvPr>
          <p:cNvSpPr txBox="1"/>
          <p:nvPr/>
        </p:nvSpPr>
        <p:spPr>
          <a:xfrm>
            <a:off x="5040004" y="381488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B31B1B"/>
                </a:solidFill>
              </a:rPr>
              <a:t>Continuous Injection, Flat current</a:t>
            </a:r>
            <a:endParaRPr lang="ko-KR" altLang="en-US" dirty="0">
              <a:solidFill>
                <a:srgbClr val="B31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195CB4B-4885-4E22-8562-66CAAC959065}"/>
              </a:ext>
            </a:extLst>
          </p:cNvPr>
          <p:cNvSpPr txBox="1"/>
          <p:nvPr/>
        </p:nvSpPr>
        <p:spPr>
          <a:xfrm>
            <a:off x="1190111" y="209550"/>
            <a:ext cx="6763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Polarization</a:t>
            </a:r>
            <a:r>
              <a:rPr lang="ko-KR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dependent injection process in EPUB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2E54C6F9-C04E-4FF8-8960-D36F91559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24" y="2255256"/>
            <a:ext cx="1805419" cy="135326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819D54C-D782-444B-BFBC-B2C301DEA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91" y="3608523"/>
            <a:ext cx="1805418" cy="135326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1A2DE35-A05A-4EB1-AEED-C51D84832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42" y="3608523"/>
            <a:ext cx="1805419" cy="13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55D7303-55C5-4376-ABB3-15D3848A8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7" y="2255256"/>
            <a:ext cx="1805419" cy="135326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843A76F-BAE6-433B-B04A-A7BE4B1C9A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9" y="3608524"/>
            <a:ext cx="1805419" cy="135326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153BBD9-43AD-4FE5-ADF9-0F2F36717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3" y="2255255"/>
            <a:ext cx="1805419" cy="13532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8AACF0-6C29-45B2-8B48-1679104042DA}"/>
              </a:ext>
            </a:extLst>
          </p:cNvPr>
          <p:cNvSpPr txBox="1"/>
          <p:nvPr/>
        </p:nvSpPr>
        <p:spPr>
          <a:xfrm>
            <a:off x="2500325" y="2082428"/>
            <a:ext cx="1923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err="1">
                <a:solidFill>
                  <a:srgbClr val="B31B1B"/>
                </a:solidFill>
              </a:rPr>
              <a:t>Expansion+Helical</a:t>
            </a:r>
            <a:r>
              <a:rPr lang="en-US" altLang="ko-KR" sz="1100" dirty="0">
                <a:solidFill>
                  <a:srgbClr val="B31B1B"/>
                </a:solidFill>
              </a:rPr>
              <a:t> Undulation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C68-C652-4B86-A17D-05088B4B8204}"/>
              </a:ext>
            </a:extLst>
          </p:cNvPr>
          <p:cNvSpPr txBox="1"/>
          <p:nvPr/>
        </p:nvSpPr>
        <p:spPr>
          <a:xfrm>
            <a:off x="4342083" y="2073797"/>
            <a:ext cx="1946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err="1">
                <a:solidFill>
                  <a:srgbClr val="B31B1B"/>
                </a:solidFill>
              </a:rPr>
              <a:t>Expansion+Linear</a:t>
            </a:r>
            <a:r>
              <a:rPr lang="en-US" altLang="ko-KR" sz="1100" dirty="0">
                <a:solidFill>
                  <a:srgbClr val="B31B1B"/>
                </a:solidFill>
              </a:rPr>
              <a:t> Undulation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677D0-2DE6-4E7A-9563-F66C9CFBCB79}"/>
              </a:ext>
            </a:extLst>
          </p:cNvPr>
          <p:cNvSpPr txBox="1"/>
          <p:nvPr/>
        </p:nvSpPr>
        <p:spPr>
          <a:xfrm>
            <a:off x="1234032" y="2005573"/>
            <a:ext cx="858234" cy="226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solidFill>
                  <a:srgbClr val="B31B1B"/>
                </a:solidFill>
              </a:rPr>
              <a:t>Expansion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40277-91E6-4BF0-AC89-2098ED7052C7}"/>
              </a:ext>
            </a:extLst>
          </p:cNvPr>
          <p:cNvSpPr txBox="1"/>
          <p:nvPr/>
        </p:nvSpPr>
        <p:spPr>
          <a:xfrm>
            <a:off x="232295" y="2362711"/>
            <a:ext cx="858234" cy="37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solidFill>
                  <a:srgbClr val="0776BE"/>
                </a:solidFill>
              </a:rPr>
              <a:t>Injected Particles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A35019-3999-4C49-AB1F-33DCD1E51120}"/>
              </a:ext>
            </a:extLst>
          </p:cNvPr>
          <p:cNvSpPr txBox="1"/>
          <p:nvPr/>
        </p:nvSpPr>
        <p:spPr>
          <a:xfrm>
            <a:off x="229530" y="2937380"/>
            <a:ext cx="858234" cy="37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solidFill>
                  <a:srgbClr val="D9541B"/>
                </a:solidFill>
              </a:rPr>
              <a:t>Injection</a:t>
            </a:r>
          </a:p>
          <a:p>
            <a:pPr algn="ctr"/>
            <a:r>
              <a:rPr lang="en-US" altLang="ko-KR" sz="1100" dirty="0">
                <a:solidFill>
                  <a:srgbClr val="D9541B"/>
                </a:solidFill>
              </a:rPr>
              <a:t> rate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55DF94-6695-4EEC-A6E4-4F74757986C2}"/>
              </a:ext>
            </a:extLst>
          </p:cNvPr>
          <p:cNvSpPr txBox="1"/>
          <p:nvPr/>
        </p:nvSpPr>
        <p:spPr>
          <a:xfrm>
            <a:off x="228600" y="3793029"/>
            <a:ext cx="858234" cy="226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solidFill>
                  <a:srgbClr val="0776BE"/>
                </a:solidFill>
              </a:rPr>
              <a:t>Current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13BD705-DC07-460A-86F7-B7EECBF8F060}"/>
              </a:ext>
            </a:extLst>
          </p:cNvPr>
          <p:cNvGrpSpPr/>
          <p:nvPr/>
        </p:nvGrpSpPr>
        <p:grpSpPr>
          <a:xfrm>
            <a:off x="1343340" y="785184"/>
            <a:ext cx="1215984" cy="935365"/>
            <a:chOff x="140613" y="1360217"/>
            <a:chExt cx="1906892" cy="1466828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653AFFD-6AA6-4D38-B16B-FB562F843CBF}"/>
                </a:ext>
              </a:extLst>
            </p:cNvPr>
            <p:cNvGrpSpPr/>
            <p:nvPr/>
          </p:nvGrpSpPr>
          <p:grpSpPr>
            <a:xfrm>
              <a:off x="140613" y="1360217"/>
              <a:ext cx="1324040" cy="1466828"/>
              <a:chOff x="531507" y="876322"/>
              <a:chExt cx="1777285" cy="1968952"/>
            </a:xfrm>
          </p:grpSpPr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BEDD6BA1-F69D-42E1-A85B-79564AE70C36}"/>
                  </a:ext>
                </a:extLst>
              </p:cNvPr>
              <p:cNvGrpSpPr/>
              <p:nvPr/>
            </p:nvGrpSpPr>
            <p:grpSpPr>
              <a:xfrm>
                <a:off x="531507" y="1067989"/>
                <a:ext cx="1777285" cy="1777285"/>
                <a:chOff x="2133599" y="1251664"/>
                <a:chExt cx="1777285" cy="1777285"/>
              </a:xfrm>
            </p:grpSpPr>
            <p:sp>
              <p:nvSpPr>
                <p:cNvPr id="46" name="타원 45">
                  <a:extLst>
                    <a:ext uri="{FF2B5EF4-FFF2-40B4-BE49-F238E27FC236}">
                      <a16:creationId xmlns:a16="http://schemas.microsoft.com/office/drawing/2014/main" id="{A59B5A82-97A4-4034-9233-6D7D44AAA05E}"/>
                    </a:ext>
                  </a:extLst>
                </p:cNvPr>
                <p:cNvSpPr/>
                <p:nvPr/>
              </p:nvSpPr>
              <p:spPr>
                <a:xfrm>
                  <a:off x="2222141" y="1340206"/>
                  <a:ext cx="1600200" cy="16002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57D7C45E-B0D7-4455-AF50-391B2256F424}"/>
                    </a:ext>
                  </a:extLst>
                </p:cNvPr>
                <p:cNvSpPr/>
                <p:nvPr/>
              </p:nvSpPr>
              <p:spPr>
                <a:xfrm>
                  <a:off x="2133599" y="1251664"/>
                  <a:ext cx="1777285" cy="1777285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/>
                </a:p>
              </p:txBody>
            </p:sp>
          </p:grp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C9C6C304-D7D4-4AAF-9F81-532280573191}"/>
                  </a:ext>
                </a:extLst>
              </p:cNvPr>
              <p:cNvSpPr/>
              <p:nvPr/>
            </p:nvSpPr>
            <p:spPr>
              <a:xfrm>
                <a:off x="1412425" y="19425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66C6971-3F9D-4DD3-BED7-B49ABE49C4C9}"/>
                      </a:ext>
                    </a:extLst>
                  </p:cNvPr>
                  <p:cNvSpPr txBox="1"/>
                  <p:nvPr/>
                </p:nvSpPr>
                <p:spPr>
                  <a:xfrm>
                    <a:off x="1465744" y="1285975"/>
                    <a:ext cx="438008" cy="22722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oMath>
                      </m:oMathPara>
                    </a14:m>
                    <a:endParaRPr lang="ko-KR" altLang="en-US" sz="1100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FF4FC9F6-6F5A-4922-A6EE-FC2584F41B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5744" y="1285975"/>
                    <a:ext cx="438008" cy="2272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3529" r="-73529" b="-11111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544DFE8B-5713-40DA-B509-35FCDE7B1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839144" y="876322"/>
                    <a:ext cx="410465" cy="22722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ko-KR" sz="1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ko-KR" altLang="en-US" sz="11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52DBE773-8916-4FDA-9C4A-D9EC01B597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9144" y="876322"/>
                    <a:ext cx="410465" cy="2272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000" r="-34375" b="-6666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3E8208F5-A755-4648-ACCB-4D4AACA8DBBF}"/>
                </a:ext>
              </a:extLst>
            </p:cNvPr>
            <p:cNvCxnSpPr/>
            <p:nvPr/>
          </p:nvCxnSpPr>
          <p:spPr>
            <a:xfrm>
              <a:off x="1590305" y="2171547"/>
              <a:ext cx="4572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427AAE5-2C7C-4B94-85F7-515780363C7C}"/>
                    </a:ext>
                  </a:extLst>
                </p:cNvPr>
                <p:cNvSpPr txBox="1"/>
                <p:nvPr/>
              </p:nvSpPr>
              <p:spPr>
                <a:xfrm>
                  <a:off x="1717790" y="1799772"/>
                  <a:ext cx="197106" cy="184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rgbClr val="B31B1B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1130F28-310A-4298-9114-63B35E0C5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790" y="1799772"/>
                  <a:ext cx="197106" cy="184667"/>
                </a:xfrm>
                <a:prstGeom prst="rect">
                  <a:avLst/>
                </a:prstGeom>
                <a:blipFill>
                  <a:blip r:embed="rId11"/>
                  <a:stretch>
                    <a:fillRect l="-28571" r="-52381" b="-8947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B58D16-15DB-4E83-8B04-E779EB839E75}"/>
                    </a:ext>
                  </a:extLst>
                </p:cNvPr>
                <p:cNvSpPr txBox="1"/>
                <p:nvPr/>
              </p:nvSpPr>
              <p:spPr>
                <a:xfrm>
                  <a:off x="459713" y="1905840"/>
                  <a:ext cx="19050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808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808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808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rgbClr val="0808FF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7F241ABD-C332-439C-BEBF-71F4582E5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713" y="1905840"/>
                  <a:ext cx="190500" cy="184666"/>
                </a:xfrm>
                <a:prstGeom prst="rect">
                  <a:avLst/>
                </a:prstGeom>
                <a:blipFill>
                  <a:blip r:embed="rId12"/>
                  <a:stretch>
                    <a:fillRect l="-36842" r="-47368" b="-7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09F1BB9C-0AFC-4532-829E-2EC4F3CD7130}"/>
                </a:ext>
              </a:extLst>
            </p:cNvPr>
            <p:cNvCxnSpPr>
              <a:cxnSpLocks/>
            </p:cNvCxnSpPr>
            <p:nvPr/>
          </p:nvCxnSpPr>
          <p:spPr>
            <a:xfrm>
              <a:off x="733390" y="1834677"/>
              <a:ext cx="0" cy="366940"/>
            </a:xfrm>
            <a:prstGeom prst="straightConnector1">
              <a:avLst/>
            </a:prstGeom>
            <a:ln w="12700">
              <a:solidFill>
                <a:srgbClr val="080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4E14F6CA-EA68-4A7E-883D-36A8A3571633}"/>
                </a:ext>
              </a:extLst>
            </p:cNvPr>
            <p:cNvSpPr/>
            <p:nvPr/>
          </p:nvSpPr>
          <p:spPr>
            <a:xfrm>
              <a:off x="695167" y="1984439"/>
              <a:ext cx="1268569" cy="670576"/>
            </a:xfrm>
            <a:custGeom>
              <a:avLst/>
              <a:gdLst>
                <a:gd name="connsiteX0" fmla="*/ 0 w 1268569"/>
                <a:gd name="connsiteY0" fmla="*/ 453575 h 834222"/>
                <a:gd name="connsiteX1" fmla="*/ 437882 w 1268569"/>
                <a:gd name="connsiteY1" fmla="*/ 9254 h 834222"/>
                <a:gd name="connsiteX2" fmla="*/ 946597 w 1268569"/>
                <a:gd name="connsiteY2" fmla="*/ 820623 h 834222"/>
                <a:gd name="connsiteX3" fmla="*/ 1268569 w 1268569"/>
                <a:gd name="connsiteY3" fmla="*/ 440696 h 83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8569" h="834222">
                  <a:moveTo>
                    <a:pt x="0" y="453575"/>
                  </a:moveTo>
                  <a:cubicBezTo>
                    <a:pt x="140058" y="200827"/>
                    <a:pt x="280116" y="-51921"/>
                    <a:pt x="437882" y="9254"/>
                  </a:cubicBezTo>
                  <a:cubicBezTo>
                    <a:pt x="595648" y="70429"/>
                    <a:pt x="808149" y="748716"/>
                    <a:pt x="946597" y="820623"/>
                  </a:cubicBezTo>
                  <a:cubicBezTo>
                    <a:pt x="1085045" y="892530"/>
                    <a:pt x="1176807" y="666613"/>
                    <a:pt x="1268569" y="440696"/>
                  </a:cubicBezTo>
                </a:path>
              </a:pathLst>
            </a:custGeom>
            <a:noFill/>
            <a:ln>
              <a:solidFill>
                <a:srgbClr val="080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c</a:t>
              </a:r>
              <a:endParaRPr lang="ko-KR" altLang="en-US" dirty="0"/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E76F6988-2944-4955-90B0-C920E60D9CD5}"/>
              </a:ext>
            </a:extLst>
          </p:cNvPr>
          <p:cNvGrpSpPr/>
          <p:nvPr/>
        </p:nvGrpSpPr>
        <p:grpSpPr>
          <a:xfrm>
            <a:off x="2696979" y="731690"/>
            <a:ext cx="1017482" cy="1038368"/>
            <a:chOff x="20558831" y="7962882"/>
            <a:chExt cx="3696172" cy="3772042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C5465C2D-0134-4D60-AF5B-7502042B4443}"/>
                </a:ext>
              </a:extLst>
            </p:cNvPr>
            <p:cNvSpPr/>
            <p:nvPr/>
          </p:nvSpPr>
          <p:spPr>
            <a:xfrm>
              <a:off x="20558831" y="9086399"/>
              <a:ext cx="2747257" cy="2648525"/>
            </a:xfrm>
            <a:prstGeom prst="rect">
              <a:avLst/>
            </a:prstGeom>
            <a:solidFill>
              <a:srgbClr val="0072B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1F1FFF"/>
                </a:solidFill>
              </a:endParaRPr>
            </a:p>
          </p:txBody>
        </p:sp>
        <p:sp>
          <p:nvSpPr>
            <p:cNvPr id="51" name="평행 사변형 50">
              <a:extLst>
                <a:ext uri="{FF2B5EF4-FFF2-40B4-BE49-F238E27FC236}">
                  <a16:creationId xmlns:a16="http://schemas.microsoft.com/office/drawing/2014/main" id="{E2EC2F57-B6FF-46C2-8F52-7B7A2678904F}"/>
                </a:ext>
              </a:extLst>
            </p:cNvPr>
            <p:cNvSpPr/>
            <p:nvPr/>
          </p:nvSpPr>
          <p:spPr>
            <a:xfrm>
              <a:off x="20558831" y="7962882"/>
              <a:ext cx="3696172" cy="1106016"/>
            </a:xfrm>
            <a:prstGeom prst="parallelogram">
              <a:avLst>
                <a:gd name="adj" fmla="val 86679"/>
              </a:avLst>
            </a:prstGeom>
            <a:solidFill>
              <a:srgbClr val="0072B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평행 사변형 51">
              <a:extLst>
                <a:ext uri="{FF2B5EF4-FFF2-40B4-BE49-F238E27FC236}">
                  <a16:creationId xmlns:a16="http://schemas.microsoft.com/office/drawing/2014/main" id="{92040D9E-4673-4B4B-B995-74CDA7304331}"/>
                </a:ext>
              </a:extLst>
            </p:cNvPr>
            <p:cNvSpPr/>
            <p:nvPr/>
          </p:nvSpPr>
          <p:spPr>
            <a:xfrm rot="5400000" flipV="1">
              <a:off x="21914116" y="9377236"/>
              <a:ext cx="3732859" cy="948915"/>
            </a:xfrm>
            <a:prstGeom prst="parallelogram">
              <a:avLst>
                <a:gd name="adj" fmla="val 116949"/>
              </a:avLst>
            </a:prstGeom>
            <a:solidFill>
              <a:srgbClr val="0072B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6C79A5F5-75EA-46B2-9C95-8FA1F38D44A1}"/>
              </a:ext>
            </a:extLst>
          </p:cNvPr>
          <p:cNvCxnSpPr>
            <a:cxnSpLocks/>
          </p:cNvCxnSpPr>
          <p:nvPr/>
        </p:nvCxnSpPr>
        <p:spPr>
          <a:xfrm flipV="1">
            <a:off x="2633373" y="918300"/>
            <a:ext cx="0" cy="906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4009380D-CFC9-4E16-A676-1B55E311AB3B}"/>
              </a:ext>
            </a:extLst>
          </p:cNvPr>
          <p:cNvCxnSpPr>
            <a:cxnSpLocks/>
          </p:cNvCxnSpPr>
          <p:nvPr/>
        </p:nvCxnSpPr>
        <p:spPr>
          <a:xfrm flipV="1">
            <a:off x="2626934" y="1818603"/>
            <a:ext cx="82631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00E31A2D-D949-4922-A8CD-36BF21648754}"/>
              </a:ext>
            </a:extLst>
          </p:cNvPr>
          <p:cNvCxnSpPr>
            <a:cxnSpLocks/>
          </p:cNvCxnSpPr>
          <p:nvPr/>
        </p:nvCxnSpPr>
        <p:spPr>
          <a:xfrm flipV="1">
            <a:off x="3496473" y="1405515"/>
            <a:ext cx="326968" cy="3911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FB0CC9-E703-459F-ABF1-E445C18B2E63}"/>
                  </a:ext>
                </a:extLst>
              </p:cNvPr>
              <p:cNvSpPr txBox="1"/>
              <p:nvPr/>
            </p:nvSpPr>
            <p:spPr>
              <a:xfrm>
                <a:off x="3275924" y="1799467"/>
                <a:ext cx="12490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FB0CC9-E703-459F-ABF1-E445C18B2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924" y="1799467"/>
                <a:ext cx="124906" cy="184666"/>
              </a:xfrm>
              <a:prstGeom prst="rect">
                <a:avLst/>
              </a:prstGeom>
              <a:blipFill>
                <a:blip r:embed="rId13"/>
                <a:stretch>
                  <a:fillRect l="-14286" r="-9524"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522C90B-3F9E-48E0-A301-136A2D3FF6CC}"/>
                  </a:ext>
                </a:extLst>
              </p:cNvPr>
              <p:cNvSpPr txBox="1"/>
              <p:nvPr/>
            </p:nvSpPr>
            <p:spPr>
              <a:xfrm>
                <a:off x="3842031" y="1245916"/>
                <a:ext cx="12766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522C90B-3F9E-48E0-A301-136A2D3FF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1245916"/>
                <a:ext cx="127663" cy="184666"/>
              </a:xfrm>
              <a:prstGeom prst="rect">
                <a:avLst/>
              </a:prstGeom>
              <a:blipFill>
                <a:blip r:embed="rId14"/>
                <a:stretch>
                  <a:fillRect l="-28571" r="-23810" b="-225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D1126EE-317B-46CB-9085-DDF0FAE1BFF8}"/>
                  </a:ext>
                </a:extLst>
              </p:cNvPr>
              <p:cNvSpPr txBox="1"/>
              <p:nvPr/>
            </p:nvSpPr>
            <p:spPr>
              <a:xfrm>
                <a:off x="2588162" y="725132"/>
                <a:ext cx="11484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D1126EE-317B-46CB-9085-DDF0FAE1B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162" y="725132"/>
                <a:ext cx="114840" cy="184666"/>
              </a:xfrm>
              <a:prstGeom prst="rect">
                <a:avLst/>
              </a:prstGeom>
              <a:blipFill>
                <a:blip r:embed="rId15"/>
                <a:stretch>
                  <a:fillRect l="-22222" r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그룹 73">
            <a:extLst>
              <a:ext uri="{FF2B5EF4-FFF2-40B4-BE49-F238E27FC236}">
                <a16:creationId xmlns:a16="http://schemas.microsoft.com/office/drawing/2014/main" id="{64A66FD1-ADBB-4BF4-8B2A-70FE413D46E0}"/>
              </a:ext>
            </a:extLst>
          </p:cNvPr>
          <p:cNvGrpSpPr/>
          <p:nvPr/>
        </p:nvGrpSpPr>
        <p:grpSpPr>
          <a:xfrm>
            <a:off x="4161273" y="759923"/>
            <a:ext cx="1294357" cy="1085257"/>
            <a:chOff x="17709" y="1243925"/>
            <a:chExt cx="2029796" cy="1701887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993CEA66-FCCD-4380-8CBE-7052EC01FE8B}"/>
                </a:ext>
              </a:extLst>
            </p:cNvPr>
            <p:cNvGrpSpPr/>
            <p:nvPr/>
          </p:nvGrpSpPr>
          <p:grpSpPr>
            <a:xfrm>
              <a:off x="17709" y="1243925"/>
              <a:ext cx="1558337" cy="1701887"/>
              <a:chOff x="366531" y="720221"/>
              <a:chExt cx="2091786" cy="2284476"/>
            </a:xfrm>
          </p:grpSpPr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C8BC385D-9485-42C1-80CB-706C1EE5B457}"/>
                  </a:ext>
                </a:extLst>
              </p:cNvPr>
              <p:cNvSpPr/>
              <p:nvPr/>
            </p:nvSpPr>
            <p:spPr>
              <a:xfrm>
                <a:off x="366531" y="912911"/>
                <a:ext cx="2091786" cy="20917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25BA0664-407F-4623-B32B-35B538915F8B}"/>
                  </a:ext>
                </a:extLst>
              </p:cNvPr>
              <p:cNvSpPr/>
              <p:nvPr/>
            </p:nvSpPr>
            <p:spPr>
              <a:xfrm>
                <a:off x="1412425" y="19425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DFC97C1E-CC88-4EF9-A014-74AEFE58CBD5}"/>
                      </a:ext>
                    </a:extLst>
                  </p:cNvPr>
                  <p:cNvSpPr txBox="1"/>
                  <p:nvPr/>
                </p:nvSpPr>
                <p:spPr>
                  <a:xfrm>
                    <a:off x="1982922" y="720221"/>
                    <a:ext cx="410464" cy="227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ko-KR" sz="1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ko-KR" altLang="en-US" sz="11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DFC97C1E-CC88-4EF9-A014-74AEFE58CB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2922" y="720221"/>
                    <a:ext cx="410464" cy="22722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5000" r="-34375" b="-6666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6" name="직선 화살표 연결선 75">
              <a:extLst>
                <a:ext uri="{FF2B5EF4-FFF2-40B4-BE49-F238E27FC236}">
                  <a16:creationId xmlns:a16="http://schemas.microsoft.com/office/drawing/2014/main" id="{0838DAD7-A849-463C-A08C-C2B3E98A3DC7}"/>
                </a:ext>
              </a:extLst>
            </p:cNvPr>
            <p:cNvCxnSpPr/>
            <p:nvPr/>
          </p:nvCxnSpPr>
          <p:spPr>
            <a:xfrm>
              <a:off x="1590305" y="2171547"/>
              <a:ext cx="4572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395B960-76D4-4ADA-B628-533E65DDA291}"/>
                    </a:ext>
                  </a:extLst>
                </p:cNvPr>
                <p:cNvSpPr txBox="1"/>
                <p:nvPr/>
              </p:nvSpPr>
              <p:spPr>
                <a:xfrm>
                  <a:off x="1717790" y="1799772"/>
                  <a:ext cx="197106" cy="184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B31B1B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solidFill>
                      <a:srgbClr val="B31B1B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1130F28-310A-4298-9114-63B35E0C5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790" y="1799772"/>
                  <a:ext cx="197106" cy="184667"/>
                </a:xfrm>
                <a:prstGeom prst="rect">
                  <a:avLst/>
                </a:prstGeom>
                <a:blipFill>
                  <a:blip r:embed="rId11"/>
                  <a:stretch>
                    <a:fillRect l="-28571" r="-52381" b="-8947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타원 6">
            <a:extLst>
              <a:ext uri="{FF2B5EF4-FFF2-40B4-BE49-F238E27FC236}">
                <a16:creationId xmlns:a16="http://schemas.microsoft.com/office/drawing/2014/main" id="{C1E18254-C1E2-431F-ADB9-E5A66378DA91}"/>
              </a:ext>
            </a:extLst>
          </p:cNvPr>
          <p:cNvSpPr/>
          <p:nvPr/>
        </p:nvSpPr>
        <p:spPr>
          <a:xfrm rot="20466918">
            <a:off x="4409736" y="1288667"/>
            <a:ext cx="130820" cy="69631"/>
          </a:xfrm>
          <a:prstGeom prst="ellipse">
            <a:avLst/>
          </a:prstGeom>
          <a:solidFill>
            <a:srgbClr val="0072BD"/>
          </a:solidFill>
          <a:ln>
            <a:solidFill>
              <a:srgbClr val="007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A087F174-5EFA-4FC4-BF6F-D4D6B28F2ED2}"/>
              </a:ext>
            </a:extLst>
          </p:cNvPr>
          <p:cNvSpPr/>
          <p:nvPr/>
        </p:nvSpPr>
        <p:spPr>
          <a:xfrm rot="675082">
            <a:off x="4303665" y="1414384"/>
            <a:ext cx="130820" cy="69631"/>
          </a:xfrm>
          <a:prstGeom prst="ellipse">
            <a:avLst/>
          </a:prstGeom>
          <a:solidFill>
            <a:srgbClr val="0072BD"/>
          </a:solidFill>
          <a:ln>
            <a:solidFill>
              <a:srgbClr val="007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4CFE198B-8B86-4812-AB69-CCB3B7F95882}"/>
              </a:ext>
            </a:extLst>
          </p:cNvPr>
          <p:cNvSpPr/>
          <p:nvPr/>
        </p:nvSpPr>
        <p:spPr>
          <a:xfrm rot="19426827">
            <a:off x="4202755" y="1282517"/>
            <a:ext cx="130820" cy="69631"/>
          </a:xfrm>
          <a:prstGeom prst="ellipse">
            <a:avLst/>
          </a:prstGeom>
          <a:solidFill>
            <a:srgbClr val="0072BD"/>
          </a:solidFill>
          <a:ln>
            <a:solidFill>
              <a:srgbClr val="007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1F657555-C4C6-4310-9965-D4FEF496A395}"/>
              </a:ext>
            </a:extLst>
          </p:cNvPr>
          <p:cNvCxnSpPr>
            <a:cxnSpLocks/>
          </p:cNvCxnSpPr>
          <p:nvPr/>
        </p:nvCxnSpPr>
        <p:spPr>
          <a:xfrm>
            <a:off x="4939323" y="2694221"/>
            <a:ext cx="0" cy="1615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화살표 연결선 119">
            <a:extLst>
              <a:ext uri="{FF2B5EF4-FFF2-40B4-BE49-F238E27FC236}">
                <a16:creationId xmlns:a16="http://schemas.microsoft.com/office/drawing/2014/main" id="{516CD0B6-B327-4A34-8D8D-5B1049A8B92F}"/>
              </a:ext>
            </a:extLst>
          </p:cNvPr>
          <p:cNvCxnSpPr>
            <a:cxnSpLocks/>
          </p:cNvCxnSpPr>
          <p:nvPr/>
        </p:nvCxnSpPr>
        <p:spPr>
          <a:xfrm>
            <a:off x="5472723" y="2704112"/>
            <a:ext cx="0" cy="1615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E0720C4F-FF19-4D5A-83BA-10BF7C401AC9}"/>
              </a:ext>
            </a:extLst>
          </p:cNvPr>
          <p:cNvCxnSpPr>
            <a:cxnSpLocks/>
          </p:cNvCxnSpPr>
          <p:nvPr/>
        </p:nvCxnSpPr>
        <p:spPr>
          <a:xfrm flipV="1">
            <a:off x="5206189" y="2570350"/>
            <a:ext cx="0" cy="1565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>
            <a:extLst>
              <a:ext uri="{FF2B5EF4-FFF2-40B4-BE49-F238E27FC236}">
                <a16:creationId xmlns:a16="http://schemas.microsoft.com/office/drawing/2014/main" id="{02ADFDCA-A5AB-4848-8E5E-EECB73FE15D5}"/>
              </a:ext>
            </a:extLst>
          </p:cNvPr>
          <p:cNvCxnSpPr>
            <a:cxnSpLocks/>
          </p:cNvCxnSpPr>
          <p:nvPr/>
        </p:nvCxnSpPr>
        <p:spPr>
          <a:xfrm>
            <a:off x="3130056" y="2751169"/>
            <a:ext cx="0" cy="1615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>
            <a:extLst>
              <a:ext uri="{FF2B5EF4-FFF2-40B4-BE49-F238E27FC236}">
                <a16:creationId xmlns:a16="http://schemas.microsoft.com/office/drawing/2014/main" id="{627F9D00-675A-4A61-B147-7633234E517D}"/>
              </a:ext>
            </a:extLst>
          </p:cNvPr>
          <p:cNvCxnSpPr>
            <a:cxnSpLocks/>
          </p:cNvCxnSpPr>
          <p:nvPr/>
        </p:nvCxnSpPr>
        <p:spPr>
          <a:xfrm>
            <a:off x="3720123" y="2736022"/>
            <a:ext cx="0" cy="1615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>
            <a:extLst>
              <a:ext uri="{FF2B5EF4-FFF2-40B4-BE49-F238E27FC236}">
                <a16:creationId xmlns:a16="http://schemas.microsoft.com/office/drawing/2014/main" id="{A8F921D1-E1B7-4570-891A-44AF605BA743}"/>
              </a:ext>
            </a:extLst>
          </p:cNvPr>
          <p:cNvCxnSpPr>
            <a:cxnSpLocks/>
          </p:cNvCxnSpPr>
          <p:nvPr/>
        </p:nvCxnSpPr>
        <p:spPr>
          <a:xfrm flipV="1">
            <a:off x="3429479" y="2544602"/>
            <a:ext cx="0" cy="1565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8155BE21-8C8D-4E03-B832-4ADFA0188509}"/>
              </a:ext>
            </a:extLst>
          </p:cNvPr>
          <p:cNvGrpSpPr/>
          <p:nvPr/>
        </p:nvGrpSpPr>
        <p:grpSpPr>
          <a:xfrm>
            <a:off x="3077024" y="2671848"/>
            <a:ext cx="109700" cy="109700"/>
            <a:chOff x="6032560" y="1670126"/>
            <a:chExt cx="261610" cy="261610"/>
          </a:xfrm>
        </p:grpSpPr>
        <p:sp>
          <p:nvSpPr>
            <p:cNvPr id="127" name="타원 126">
              <a:extLst>
                <a:ext uri="{FF2B5EF4-FFF2-40B4-BE49-F238E27FC236}">
                  <a16:creationId xmlns:a16="http://schemas.microsoft.com/office/drawing/2014/main" id="{A1D5E6E1-847A-4BD1-AC38-BB658D93CA20}"/>
                </a:ext>
              </a:extLst>
            </p:cNvPr>
            <p:cNvSpPr/>
            <p:nvPr/>
          </p:nvSpPr>
          <p:spPr>
            <a:xfrm>
              <a:off x="6032560" y="1670126"/>
              <a:ext cx="261610" cy="2616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8" name="타원 127">
              <a:extLst>
                <a:ext uri="{FF2B5EF4-FFF2-40B4-BE49-F238E27FC236}">
                  <a16:creationId xmlns:a16="http://schemas.microsoft.com/office/drawing/2014/main" id="{152C6B2B-A92C-4264-8001-BA534E1544C5}"/>
                </a:ext>
              </a:extLst>
            </p:cNvPr>
            <p:cNvSpPr/>
            <p:nvPr/>
          </p:nvSpPr>
          <p:spPr>
            <a:xfrm flipV="1">
              <a:off x="6132516" y="1775792"/>
              <a:ext cx="53483" cy="53483"/>
            </a:xfrm>
            <a:prstGeom prst="ellipse">
              <a:avLst/>
            </a:prstGeom>
            <a:solidFill>
              <a:srgbClr val="8311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ABC2CD0F-9F34-4158-8CA1-EE529E42824B}"/>
              </a:ext>
            </a:extLst>
          </p:cNvPr>
          <p:cNvGrpSpPr/>
          <p:nvPr/>
        </p:nvGrpSpPr>
        <p:grpSpPr>
          <a:xfrm>
            <a:off x="3662665" y="2672053"/>
            <a:ext cx="109700" cy="109700"/>
            <a:chOff x="6032560" y="1670126"/>
            <a:chExt cx="261610" cy="261610"/>
          </a:xfrm>
        </p:grpSpPr>
        <p:sp>
          <p:nvSpPr>
            <p:cNvPr id="131" name="타원 130">
              <a:extLst>
                <a:ext uri="{FF2B5EF4-FFF2-40B4-BE49-F238E27FC236}">
                  <a16:creationId xmlns:a16="http://schemas.microsoft.com/office/drawing/2014/main" id="{CBF247BA-1D71-4613-8EE0-7FAC4D3FB4C6}"/>
                </a:ext>
              </a:extLst>
            </p:cNvPr>
            <p:cNvSpPr/>
            <p:nvPr/>
          </p:nvSpPr>
          <p:spPr>
            <a:xfrm>
              <a:off x="6032560" y="1670126"/>
              <a:ext cx="261610" cy="2616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2" name="타원 131">
              <a:extLst>
                <a:ext uri="{FF2B5EF4-FFF2-40B4-BE49-F238E27FC236}">
                  <a16:creationId xmlns:a16="http://schemas.microsoft.com/office/drawing/2014/main" id="{8D2AAC26-92EB-4B20-8314-91EDFBA1377E}"/>
                </a:ext>
              </a:extLst>
            </p:cNvPr>
            <p:cNvSpPr/>
            <p:nvPr/>
          </p:nvSpPr>
          <p:spPr>
            <a:xfrm flipV="1">
              <a:off x="6132516" y="1775792"/>
              <a:ext cx="53483" cy="53483"/>
            </a:xfrm>
            <a:prstGeom prst="ellipse">
              <a:avLst/>
            </a:prstGeom>
            <a:solidFill>
              <a:srgbClr val="8311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2" name="타원 141">
            <a:extLst>
              <a:ext uri="{FF2B5EF4-FFF2-40B4-BE49-F238E27FC236}">
                <a16:creationId xmlns:a16="http://schemas.microsoft.com/office/drawing/2014/main" id="{3997E684-A2FE-4AAA-AB8F-C2DD590CB64D}"/>
              </a:ext>
            </a:extLst>
          </p:cNvPr>
          <p:cNvSpPr/>
          <p:nvPr/>
        </p:nvSpPr>
        <p:spPr>
          <a:xfrm>
            <a:off x="3375573" y="2646306"/>
            <a:ext cx="109700" cy="109700"/>
          </a:xfrm>
          <a:prstGeom prst="ellipse">
            <a:avLst/>
          </a:prstGeom>
          <a:noFill/>
          <a:ln w="19050">
            <a:solidFill>
              <a:srgbClr val="83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3" name="직선 연결선 142">
            <a:extLst>
              <a:ext uri="{FF2B5EF4-FFF2-40B4-BE49-F238E27FC236}">
                <a16:creationId xmlns:a16="http://schemas.microsoft.com/office/drawing/2014/main" id="{4C55ED7D-807C-43C8-9A2C-B981B56CAF59}"/>
              </a:ext>
            </a:extLst>
          </p:cNvPr>
          <p:cNvCxnSpPr>
            <a:stCxn id="142" idx="1"/>
            <a:endCxn id="142" idx="5"/>
          </p:cNvCxnSpPr>
          <p:nvPr/>
        </p:nvCxnSpPr>
        <p:spPr>
          <a:xfrm>
            <a:off x="3391638" y="2662371"/>
            <a:ext cx="77570" cy="77570"/>
          </a:xfrm>
          <a:prstGeom prst="line">
            <a:avLst/>
          </a:prstGeom>
          <a:ln w="19050">
            <a:solidFill>
              <a:srgbClr val="831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>
            <a:extLst>
              <a:ext uri="{FF2B5EF4-FFF2-40B4-BE49-F238E27FC236}">
                <a16:creationId xmlns:a16="http://schemas.microsoft.com/office/drawing/2014/main" id="{D2F0EF9C-683C-44E7-9A59-EC7D5BA9BD9E}"/>
              </a:ext>
            </a:extLst>
          </p:cNvPr>
          <p:cNvCxnSpPr>
            <a:cxnSpLocks/>
            <a:stCxn id="142" idx="3"/>
            <a:endCxn id="142" idx="7"/>
          </p:cNvCxnSpPr>
          <p:nvPr/>
        </p:nvCxnSpPr>
        <p:spPr>
          <a:xfrm flipV="1">
            <a:off x="3391638" y="2662371"/>
            <a:ext cx="77570" cy="77570"/>
          </a:xfrm>
          <a:prstGeom prst="line">
            <a:avLst/>
          </a:prstGeom>
          <a:ln w="19050">
            <a:solidFill>
              <a:srgbClr val="831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387CD48-FE87-4903-86FA-9CC4CDBC5E5F}"/>
                  </a:ext>
                </a:extLst>
              </p:cNvPr>
              <p:cNvSpPr txBox="1"/>
              <p:nvPr/>
            </p:nvSpPr>
            <p:spPr>
              <a:xfrm>
                <a:off x="6128826" y="3865977"/>
                <a:ext cx="312420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rgbClr val="B31B1B"/>
                    </a:solidFill>
                  </a:rPr>
                  <a:t>Expansion: induces injection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rgbClr val="B31B1B"/>
                    </a:solidFill>
                  </a:rPr>
                  <a:t>Undulation: suppress injection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rgbClr val="B31B1B"/>
                    </a:solidFill>
                  </a:rPr>
                  <a:t>Injection dependent on</a:t>
                </a:r>
              </a:p>
              <a:p>
                <a:pPr marL="628650" lvl="1" indent="-171450" algn="just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rgbClr val="B31B1B"/>
                    </a:solidFill>
                  </a:rPr>
                  <a:t>Undulation direction(polarization)</a:t>
                </a:r>
              </a:p>
              <a:p>
                <a:pPr marL="628650" lvl="1" indent="-1714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200" b="0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𝑏𝑏</m:t>
                        </m:r>
                      </m:sub>
                    </m:sSub>
                  </m:oMath>
                </a14:m>
                <a:r>
                  <a:rPr lang="ko-KR" altLang="en-US" sz="1200" dirty="0">
                    <a:solidFill>
                      <a:srgbClr val="B31B1B"/>
                    </a:solidFill>
                  </a:rPr>
                  <a:t> </a:t>
                </a:r>
                <a:r>
                  <a:rPr lang="en-US" altLang="ko-KR" sz="1200" dirty="0">
                    <a:solidFill>
                      <a:srgbClr val="B31B1B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solidFill>
                              <a:srgbClr val="B31B1B"/>
                            </a:solidFill>
                            <a:latin typeface="Cambria Math" panose="02040503050406030204" pitchFamily="18" charset="0"/>
                          </a:rPr>
                          <m:t>𝐶𝐸𝑃</m:t>
                        </m:r>
                      </m:sub>
                    </m:sSub>
                  </m:oMath>
                </a14:m>
                <a:endParaRPr lang="ko-KR" altLang="en-US" sz="1200" dirty="0">
                  <a:solidFill>
                    <a:srgbClr val="B31B1B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387CD48-FE87-4903-86FA-9CC4CDBC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826" y="3865977"/>
                <a:ext cx="3124201" cy="1015663"/>
              </a:xfrm>
              <a:prstGeom prst="rect">
                <a:avLst/>
              </a:prstGeom>
              <a:blipFill>
                <a:blip r:embed="rId17"/>
                <a:stretch>
                  <a:fillRect b="-35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1F14476-142B-4AE0-8616-62B24A877200}"/>
                  </a:ext>
                </a:extLst>
              </p:cNvPr>
              <p:cNvSpPr txBox="1"/>
              <p:nvPr/>
            </p:nvSpPr>
            <p:spPr>
              <a:xfrm>
                <a:off x="6968678" y="2741162"/>
                <a:ext cx="1365667" cy="404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050" b="1" i="0" dirty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altLang="ko-KR" sz="1050" b="1" i="1" dirty="0" smtClean="0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n-US" altLang="ko-KR" sz="105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05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ko-KR" sz="105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05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ko-KR" sz="1050" b="1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05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050" b="1" i="1" dirty="0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altLang="ko-KR" sz="1050" b="1" i="1" dirty="0" smtClean="0">
                                      <a:latin typeface="Cambria Math" panose="02040503050406030204" pitchFamily="18" charset="0"/>
                                    </a:rPr>
                                    <m:t>𝒃𝒃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ko-KR" sz="105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50" b="1" i="1" dirty="0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ko-KR" sz="1050" b="1" i="1" dirty="0" smtClean="0">
                                  <a:latin typeface="Cambria Math" panose="02040503050406030204" pitchFamily="18" charset="0"/>
                                </a:rPr>
                                <m:t>𝑪𝑬𝑷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05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altLang="ko-KR" sz="1050" b="1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1F14476-142B-4AE0-8616-62B24A877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8" y="2741162"/>
                <a:ext cx="1365667" cy="4048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그룹 1">
            <a:extLst>
              <a:ext uri="{FF2B5EF4-FFF2-40B4-BE49-F238E27FC236}">
                <a16:creationId xmlns:a16="http://schemas.microsoft.com/office/drawing/2014/main" id="{E2EC0178-BAA0-4999-9DD5-DFD8B77F3819}"/>
              </a:ext>
            </a:extLst>
          </p:cNvPr>
          <p:cNvGrpSpPr/>
          <p:nvPr/>
        </p:nvGrpSpPr>
        <p:grpSpPr>
          <a:xfrm>
            <a:off x="6788649" y="965219"/>
            <a:ext cx="1946354" cy="1600430"/>
            <a:chOff x="7023500" y="1125304"/>
            <a:chExt cx="1533004" cy="1260544"/>
          </a:xfrm>
        </p:grpSpPr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F8D320F3-CE48-46F8-A279-FF21BABF6F40}"/>
                </a:ext>
              </a:extLst>
            </p:cNvPr>
            <p:cNvSpPr/>
            <p:nvPr/>
          </p:nvSpPr>
          <p:spPr>
            <a:xfrm>
              <a:off x="7257956" y="1392586"/>
              <a:ext cx="952408" cy="94557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0DA4B480-A1CC-4A06-A7CB-D3FA40A31CFD}"/>
                </a:ext>
              </a:extLst>
            </p:cNvPr>
            <p:cNvSpPr/>
            <p:nvPr/>
          </p:nvSpPr>
          <p:spPr>
            <a:xfrm>
              <a:off x="7087883" y="1344900"/>
              <a:ext cx="1048468" cy="10409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92" name="직선 화살표 연결선 91">
              <a:extLst>
                <a:ext uri="{FF2B5EF4-FFF2-40B4-BE49-F238E27FC236}">
                  <a16:creationId xmlns:a16="http://schemas.microsoft.com/office/drawing/2014/main" id="{6D214505-0AAD-4B48-9EC9-8FF95CD667DD}"/>
                </a:ext>
              </a:extLst>
            </p:cNvPr>
            <p:cNvCxnSpPr>
              <a:cxnSpLocks/>
            </p:cNvCxnSpPr>
            <p:nvPr/>
          </p:nvCxnSpPr>
          <p:spPr>
            <a:xfrm>
              <a:off x="7087883" y="1865374"/>
              <a:ext cx="13253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D218CBD-59A4-4D0A-8F56-FFC0A087EB53}"/>
                    </a:ext>
                  </a:extLst>
                </p:cNvPr>
                <p:cNvSpPr txBox="1"/>
                <p:nvPr/>
              </p:nvSpPr>
              <p:spPr>
                <a:xfrm>
                  <a:off x="8452719" y="1795681"/>
                  <a:ext cx="103785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D218CBD-59A4-4D0A-8F56-FFC0A087E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2719" y="1795681"/>
                  <a:ext cx="103785" cy="161583"/>
                </a:xfrm>
                <a:prstGeom prst="rect">
                  <a:avLst/>
                </a:prstGeom>
                <a:blipFill>
                  <a:blip r:embed="rId19"/>
                  <a:stretch>
                    <a:fillRect l="-27273" t="-2941" r="-22727" b="-882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직선 화살표 연결선 93">
              <a:extLst>
                <a:ext uri="{FF2B5EF4-FFF2-40B4-BE49-F238E27FC236}">
                  <a16:creationId xmlns:a16="http://schemas.microsoft.com/office/drawing/2014/main" id="{73B6D32B-8647-49DF-91B8-29B0BA04F14C}"/>
                </a:ext>
              </a:extLst>
            </p:cNvPr>
            <p:cNvCxnSpPr>
              <a:stCxn id="91" idx="2"/>
              <a:endCxn id="90" idx="2"/>
            </p:cNvCxnSpPr>
            <p:nvPr/>
          </p:nvCxnSpPr>
          <p:spPr>
            <a:xfrm>
              <a:off x="7087883" y="1865374"/>
              <a:ext cx="170073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DFFF24EE-48D0-4E61-B345-A0D669C9409B}"/>
                    </a:ext>
                  </a:extLst>
                </p:cNvPr>
                <p:cNvSpPr txBox="1"/>
                <p:nvPr/>
              </p:nvSpPr>
              <p:spPr>
                <a:xfrm>
                  <a:off x="7023500" y="1592618"/>
                  <a:ext cx="279557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sz="105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DFFF24EE-48D0-4E61-B345-A0D669C940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3500" y="1592618"/>
                  <a:ext cx="279557" cy="2616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직선 화살표 연결선 95">
              <a:extLst>
                <a:ext uri="{FF2B5EF4-FFF2-40B4-BE49-F238E27FC236}">
                  <a16:creationId xmlns:a16="http://schemas.microsoft.com/office/drawing/2014/main" id="{C1F9ADB4-047D-4876-A4B9-0C2DB072D5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7883" y="1304498"/>
              <a:ext cx="0" cy="5834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A125D9D-05C4-440E-914A-05E08DEF0D26}"/>
                    </a:ext>
                  </a:extLst>
                </p:cNvPr>
                <p:cNvSpPr txBox="1"/>
                <p:nvPr/>
              </p:nvSpPr>
              <p:spPr>
                <a:xfrm>
                  <a:off x="7033141" y="1125304"/>
                  <a:ext cx="102430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A125D9D-05C4-440E-914A-05E08DEF0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3141" y="1125304"/>
                  <a:ext cx="102430" cy="161583"/>
                </a:xfrm>
                <a:prstGeom prst="rect">
                  <a:avLst/>
                </a:prstGeom>
                <a:blipFill>
                  <a:blip r:embed="rId21"/>
                  <a:stretch>
                    <a:fillRect l="-476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직선 화살표 연결선 97">
              <a:extLst>
                <a:ext uri="{FF2B5EF4-FFF2-40B4-BE49-F238E27FC236}">
                  <a16:creationId xmlns:a16="http://schemas.microsoft.com/office/drawing/2014/main" id="{2D681ECC-FC71-43B2-B9CB-44EF5838A241}"/>
                </a:ext>
              </a:extLst>
            </p:cNvPr>
            <p:cNvCxnSpPr>
              <a:cxnSpLocks/>
            </p:cNvCxnSpPr>
            <p:nvPr/>
          </p:nvCxnSpPr>
          <p:spPr>
            <a:xfrm>
              <a:off x="7258504" y="1887963"/>
              <a:ext cx="1342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D335956-402B-44E6-A24F-CF42C7F53733}"/>
                    </a:ext>
                  </a:extLst>
                </p:cNvPr>
                <p:cNvSpPr txBox="1"/>
                <p:nvPr/>
              </p:nvSpPr>
              <p:spPr>
                <a:xfrm>
                  <a:off x="7218491" y="1878071"/>
                  <a:ext cx="478212" cy="2539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0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05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sz="1050" b="0" i="1" smtClean="0">
                                <a:latin typeface="Cambria Math" panose="02040503050406030204" pitchFamily="18" charset="0"/>
                              </a:rPr>
                              <m:t>𝑏𝑏</m:t>
                            </m:r>
                          </m:sub>
                        </m:sSub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D335956-402B-44E6-A24F-CF42C7F53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491" y="1878071"/>
                  <a:ext cx="478212" cy="25391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14C23B5-C256-4EE0-BD8B-E02B450C8514}"/>
              </a:ext>
            </a:extLst>
          </p:cNvPr>
          <p:cNvSpPr txBox="1"/>
          <p:nvPr/>
        </p:nvSpPr>
        <p:spPr>
          <a:xfrm>
            <a:off x="3965426" y="1848760"/>
            <a:ext cx="2250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dirty="0">
                <a:solidFill>
                  <a:srgbClr val="B31B1B"/>
                </a:solidFill>
                <a:effectLst/>
              </a:rPr>
              <a:t>Kim et al, Phys. Rev. Lett. </a:t>
            </a:r>
            <a:r>
              <a:rPr lang="en-US" sz="800" b="1" i="0" dirty="0">
                <a:solidFill>
                  <a:srgbClr val="B31B1B"/>
                </a:solidFill>
                <a:effectLst/>
              </a:rPr>
              <a:t>127</a:t>
            </a:r>
            <a:r>
              <a:rPr lang="en-US" sz="800" b="0" i="0" dirty="0">
                <a:solidFill>
                  <a:srgbClr val="B31B1B"/>
                </a:solidFill>
                <a:effectLst/>
              </a:rPr>
              <a:t>, (2021)</a:t>
            </a:r>
          </a:p>
          <a:p>
            <a:r>
              <a:rPr lang="en-US" altLang="ko-KR" sz="800" dirty="0">
                <a:solidFill>
                  <a:srgbClr val="B31B1B"/>
                </a:solidFill>
              </a:rPr>
              <a:t>Kim et al., </a:t>
            </a:r>
            <a:r>
              <a:rPr lang="ko-KR" altLang="en-US" sz="800" dirty="0">
                <a:solidFill>
                  <a:srgbClr val="B31B1B"/>
                </a:solidFill>
              </a:rPr>
              <a:t>https://arxiv.org/abs/2111.03014</a:t>
            </a:r>
            <a:endParaRPr lang="en-US" sz="800" b="0" i="0" dirty="0">
              <a:solidFill>
                <a:srgbClr val="B31B1B"/>
              </a:solidFill>
              <a:effectLst/>
            </a:endParaRPr>
          </a:p>
          <a:p>
            <a:pPr algn="l"/>
            <a:endParaRPr lang="en-US" sz="800" b="0" i="0" dirty="0">
              <a:solidFill>
                <a:srgbClr val="555555"/>
              </a:solidFill>
              <a:effectLst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0887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4" grpId="0"/>
      <p:bldP spid="56" grpId="0"/>
      <p:bldP spid="57" grpId="0"/>
      <p:bldP spid="58" grpId="0"/>
      <p:bldP spid="7" grpId="0" animBg="1"/>
      <p:bldP spid="87" grpId="0" animBg="1"/>
      <p:bldP spid="88" grpId="0" animBg="1"/>
      <p:bldP spid="142" grpId="0" animBg="1"/>
      <p:bldP spid="83" grpId="0"/>
      <p:bldP spid="89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D87C75-1023-4B51-BE22-2BA7450C370E}"/>
              </a:ext>
            </a:extLst>
          </p:cNvPr>
          <p:cNvSpPr txBox="1"/>
          <p:nvPr/>
        </p:nvSpPr>
        <p:spPr>
          <a:xfrm>
            <a:off x="419284" y="146725"/>
            <a:ext cx="8306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</a:rPr>
              <a:t>Periodic injection by few-cycle driven LWFA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4D05C7E3-823F-4D97-86AB-7C7F388C3A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9910" y="467521"/>
                <a:ext cx="3729097" cy="11907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000" b="1" dirty="0">
                    <a:solidFill>
                      <a:srgbClr val="C00000"/>
                    </a:solidFill>
                  </a:rPr>
                  <a:t>3D VLPL ¹Parameters: </a:t>
                </a:r>
                <a:r>
                  <a:rPr lang="en-US" altLang="ko-KR" sz="1000" b="1" i="1" dirty="0"/>
                  <a:t>(Relevant to BESTIA at ATF)</a:t>
                </a:r>
                <a:endParaRPr lang="en-US" sz="1000" b="1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000" b="1" dirty="0">
                    <a:solidFill>
                      <a:schemeClr val="tx1"/>
                    </a:solidFill>
                  </a:rPr>
                  <a:t>Pulse:9.2</a:t>
                </a:r>
                <a14:m>
                  <m:oMath xmlns:m="http://schemas.openxmlformats.org/officeDocument/2006/math"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000" b="1" dirty="0">
                    <a:solidFill>
                      <a:schemeClr val="tx1"/>
                    </a:solidFill>
                  </a:rPr>
                  <a:t>, </a:t>
                </a:r>
                <a:r>
                  <a:rPr lang="en-US" altLang="ko-KR" sz="1000" b="1" dirty="0">
                    <a:solidFill>
                      <a:schemeClr val="tx1"/>
                    </a:solidFill>
                  </a:rPr>
                  <a:t>Linearly polarized in z direction. </a:t>
                </a:r>
                <a:r>
                  <a:rPr lang="en-US" altLang="ko-KR" sz="1000" b="1" i="1" dirty="0">
                    <a:solidFill>
                      <a:schemeClr val="tx1"/>
                    </a:solidFill>
                  </a:rPr>
                  <a:t>P~40TW,T~100fs</a:t>
                </a:r>
                <a:endParaRPr lang="en-US" altLang="ko-KR" sz="1000" b="1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000" b="1" dirty="0">
                    <a:solidFill>
                      <a:schemeClr val="tx1"/>
                    </a:solidFill>
                  </a:rPr>
                  <a:t>Plasma: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000" b="1" i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4D05C7E3-823F-4D97-86AB-7C7F388C3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10" y="467521"/>
                <a:ext cx="3729097" cy="11907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2877E8B-0100-8BEB-5665-E091615264E6}"/>
              </a:ext>
            </a:extLst>
          </p:cNvPr>
          <p:cNvGrpSpPr/>
          <p:nvPr/>
        </p:nvGrpSpPr>
        <p:grpSpPr>
          <a:xfrm>
            <a:off x="3962400" y="1310968"/>
            <a:ext cx="1643239" cy="1336150"/>
            <a:chOff x="6582699" y="1123950"/>
            <a:chExt cx="1643239" cy="133615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AEEF5E-814B-4D1E-88FA-C21DECEC665A}"/>
                </a:ext>
              </a:extLst>
            </p:cNvPr>
            <p:cNvSpPr txBox="1"/>
            <p:nvPr/>
          </p:nvSpPr>
          <p:spPr>
            <a:xfrm>
              <a:off x="6668897" y="1199677"/>
              <a:ext cx="404534" cy="27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(b)</a:t>
              </a:r>
            </a:p>
          </p:txBody>
        </p: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C3D992AA-96C0-4E51-95E9-E7064ADC8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7"/>
            <a:stretch/>
          </p:blipFill>
          <p:spPr>
            <a:xfrm>
              <a:off x="6582699" y="1123950"/>
              <a:ext cx="1643239" cy="13361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C876E2-4E87-4D08-B7BA-3B0BE98C118A}"/>
                    </a:ext>
                  </a:extLst>
                </p:cNvPr>
                <p:cNvSpPr txBox="1"/>
                <p:nvPr/>
              </p:nvSpPr>
              <p:spPr>
                <a:xfrm>
                  <a:off x="7235771" y="1211863"/>
                  <a:ext cx="58496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6.4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C876E2-4E87-4D08-B7BA-3B0BE98C11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5771" y="1211863"/>
                  <a:ext cx="584968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6250" r="-4167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76B5A-8B1D-0A2E-20DE-E8AAC2610268}"/>
              </a:ext>
            </a:extLst>
          </p:cNvPr>
          <p:cNvGrpSpPr/>
          <p:nvPr/>
        </p:nvGrpSpPr>
        <p:grpSpPr>
          <a:xfrm>
            <a:off x="2386019" y="1301949"/>
            <a:ext cx="1465665" cy="1336150"/>
            <a:chOff x="5055548" y="1112005"/>
            <a:chExt cx="1465665" cy="133615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9D0887-031B-4142-8182-9EFDCACFA99D}"/>
                </a:ext>
              </a:extLst>
            </p:cNvPr>
            <p:cNvSpPr txBox="1"/>
            <p:nvPr/>
          </p:nvSpPr>
          <p:spPr>
            <a:xfrm>
              <a:off x="5154490" y="1199677"/>
              <a:ext cx="404534" cy="27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(a)</a:t>
              </a:r>
            </a:p>
          </p:txBody>
        </p: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6DDC4105-D2F1-48BA-B2F5-2ACA7FF6A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4" r="10254"/>
            <a:stretch/>
          </p:blipFill>
          <p:spPr>
            <a:xfrm>
              <a:off x="5055548" y="1112005"/>
              <a:ext cx="1465665" cy="13361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BF1E4F7-E1B5-4DB2-8BA1-AA536A5183C9}"/>
                    </a:ext>
                  </a:extLst>
                </p:cNvPr>
                <p:cNvSpPr txBox="1"/>
                <p:nvPr/>
              </p:nvSpPr>
              <p:spPr>
                <a:xfrm>
                  <a:off x="5727508" y="1181850"/>
                  <a:ext cx="58496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BF1E4F7-E1B5-4DB2-8BA1-AA536A5183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508" y="1181850"/>
                  <a:ext cx="584968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6250" r="-4167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AE02787D-C12C-483D-BF7D-9A280947A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1920" y="1199677"/>
              <a:ext cx="0" cy="94664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FBDDCA-E294-7A40-4657-9A29527A32A7}"/>
              </a:ext>
            </a:extLst>
          </p:cNvPr>
          <p:cNvGrpSpPr/>
          <p:nvPr/>
        </p:nvGrpSpPr>
        <p:grpSpPr>
          <a:xfrm>
            <a:off x="639744" y="1301949"/>
            <a:ext cx="1648453" cy="1336150"/>
            <a:chOff x="671689" y="1253205"/>
            <a:chExt cx="1648453" cy="1336150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04FF3BB7-F497-4FED-8CB5-5DD09EF8B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24"/>
            <a:stretch/>
          </p:blipFill>
          <p:spPr>
            <a:xfrm>
              <a:off x="671689" y="1253205"/>
              <a:ext cx="1648453" cy="1336150"/>
            </a:xfrm>
            <a:prstGeom prst="rect">
              <a:avLst/>
            </a:prstGeom>
          </p:spPr>
        </p:pic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5AC3C25C-3D56-495E-B90A-CB62BFD77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3518" y="1337912"/>
              <a:ext cx="0" cy="94664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D307405-86F8-4CF7-874D-AD2F274DDAA3}"/>
                    </a:ext>
                  </a:extLst>
                </p:cNvPr>
                <p:cNvSpPr txBox="1"/>
                <p:nvPr/>
              </p:nvSpPr>
              <p:spPr>
                <a:xfrm>
                  <a:off x="1486008" y="1340163"/>
                  <a:ext cx="58496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0.9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D307405-86F8-4CF7-874D-AD2F274DD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6008" y="1340163"/>
                  <a:ext cx="584968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6316" r="-5263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127FBC-F428-D2DE-EBBC-4BA366508CF0}"/>
              </a:ext>
            </a:extLst>
          </p:cNvPr>
          <p:cNvGrpSpPr/>
          <p:nvPr/>
        </p:nvGrpSpPr>
        <p:grpSpPr>
          <a:xfrm>
            <a:off x="914400" y="3013475"/>
            <a:ext cx="3538732" cy="1768325"/>
            <a:chOff x="329910" y="2850429"/>
            <a:chExt cx="4546890" cy="2272108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E01DF7E5-E12B-48CD-80CF-3F92D526B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10" y="2850429"/>
              <a:ext cx="4546890" cy="227210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18F5BF9-E0E8-4290-B9C9-6FC4E908E97B}"/>
                </a:ext>
              </a:extLst>
            </p:cNvPr>
            <p:cNvSpPr txBox="1"/>
            <p:nvPr/>
          </p:nvSpPr>
          <p:spPr>
            <a:xfrm>
              <a:off x="1111833" y="4305066"/>
              <a:ext cx="3721882" cy="336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861414"/>
                  </a:solidFill>
                </a:rPr>
                <a:t>On-axis transverse wake near bubble rear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3BD95A-AE81-842D-6A99-8CEF6B29A8A5}"/>
              </a:ext>
            </a:extLst>
          </p:cNvPr>
          <p:cNvGrpSpPr/>
          <p:nvPr/>
        </p:nvGrpSpPr>
        <p:grpSpPr>
          <a:xfrm>
            <a:off x="1669869" y="2724151"/>
            <a:ext cx="391261" cy="256123"/>
            <a:chOff x="1005222" y="2585360"/>
            <a:chExt cx="438325" cy="286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7503198-6F63-4B03-8792-CBF98C0D33B7}"/>
                    </a:ext>
                  </a:extLst>
                </p:cNvPr>
                <p:cNvSpPr txBox="1"/>
                <p:nvPr/>
              </p:nvSpPr>
              <p:spPr>
                <a:xfrm>
                  <a:off x="1005222" y="2585360"/>
                  <a:ext cx="438325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0.9</m:t>
                        </m:r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7503198-6F63-4B03-8792-CBF98C0D33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222" y="2585360"/>
                  <a:ext cx="438325" cy="161583"/>
                </a:xfrm>
                <a:prstGeom prst="rect">
                  <a:avLst/>
                </a:prstGeom>
                <a:blipFill>
                  <a:blip r:embed="rId11"/>
                  <a:stretch>
                    <a:fillRect l="-12500" r="-14063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화살표: 아래쪽 10">
              <a:extLst>
                <a:ext uri="{FF2B5EF4-FFF2-40B4-BE49-F238E27FC236}">
                  <a16:creationId xmlns:a16="http://schemas.microsoft.com/office/drawing/2014/main" id="{283B0EC2-7542-4DB3-BB5B-8117BAF20A97}"/>
                </a:ext>
              </a:extLst>
            </p:cNvPr>
            <p:cNvSpPr/>
            <p:nvPr/>
          </p:nvSpPr>
          <p:spPr>
            <a:xfrm>
              <a:off x="1154918" y="2763618"/>
              <a:ext cx="76200" cy="108674"/>
            </a:xfrm>
            <a:prstGeom prst="downArrow">
              <a:avLst/>
            </a:prstGeom>
            <a:solidFill>
              <a:srgbClr val="8614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A7B49C-3387-D389-3B54-5D56F2E67D6C}"/>
              </a:ext>
            </a:extLst>
          </p:cNvPr>
          <p:cNvGrpSpPr/>
          <p:nvPr/>
        </p:nvGrpSpPr>
        <p:grpSpPr>
          <a:xfrm>
            <a:off x="2570244" y="2721488"/>
            <a:ext cx="391261" cy="258786"/>
            <a:chOff x="1797551" y="2560529"/>
            <a:chExt cx="438325" cy="289915"/>
          </a:xfrm>
        </p:grpSpPr>
        <p:sp>
          <p:nvSpPr>
            <p:cNvPr id="28" name="화살표: 아래쪽 27">
              <a:extLst>
                <a:ext uri="{FF2B5EF4-FFF2-40B4-BE49-F238E27FC236}">
                  <a16:creationId xmlns:a16="http://schemas.microsoft.com/office/drawing/2014/main" id="{3E876154-165F-4B4E-895F-D8557641C6D6}"/>
                </a:ext>
              </a:extLst>
            </p:cNvPr>
            <p:cNvSpPr/>
            <p:nvPr/>
          </p:nvSpPr>
          <p:spPr>
            <a:xfrm>
              <a:off x="2005389" y="2741770"/>
              <a:ext cx="76200" cy="108674"/>
            </a:xfrm>
            <a:prstGeom prst="downArrow">
              <a:avLst/>
            </a:prstGeom>
            <a:solidFill>
              <a:srgbClr val="8614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8A14243-146C-4496-A29A-87E93CE1DC6D}"/>
                    </a:ext>
                  </a:extLst>
                </p:cNvPr>
                <p:cNvSpPr txBox="1"/>
                <p:nvPr/>
              </p:nvSpPr>
              <p:spPr>
                <a:xfrm>
                  <a:off x="1797551" y="2560529"/>
                  <a:ext cx="438325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8A14243-146C-4496-A29A-87E93CE1DC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7551" y="2560529"/>
                  <a:ext cx="438325" cy="161583"/>
                </a:xfrm>
                <a:prstGeom prst="rect">
                  <a:avLst/>
                </a:prstGeom>
                <a:blipFill>
                  <a:blip r:embed="rId12"/>
                  <a:stretch>
                    <a:fillRect l="-12500" r="-14063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23A7A4-63CA-650B-28F9-C7B11494DBA4}"/>
              </a:ext>
            </a:extLst>
          </p:cNvPr>
          <p:cNvGrpSpPr/>
          <p:nvPr/>
        </p:nvGrpSpPr>
        <p:grpSpPr>
          <a:xfrm>
            <a:off x="3916035" y="2724151"/>
            <a:ext cx="391261" cy="264113"/>
            <a:chOff x="2898487" y="2592409"/>
            <a:chExt cx="438325" cy="295883"/>
          </a:xfrm>
        </p:grpSpPr>
        <p:sp>
          <p:nvSpPr>
            <p:cNvPr id="29" name="화살표: 아래쪽 28">
              <a:extLst>
                <a:ext uri="{FF2B5EF4-FFF2-40B4-BE49-F238E27FC236}">
                  <a16:creationId xmlns:a16="http://schemas.microsoft.com/office/drawing/2014/main" id="{766D57C1-A560-49AB-929C-1E8C3D088A62}"/>
                </a:ext>
              </a:extLst>
            </p:cNvPr>
            <p:cNvSpPr/>
            <p:nvPr/>
          </p:nvSpPr>
          <p:spPr>
            <a:xfrm>
              <a:off x="3008896" y="2779618"/>
              <a:ext cx="76200" cy="108674"/>
            </a:xfrm>
            <a:prstGeom prst="downArrow">
              <a:avLst/>
            </a:prstGeom>
            <a:solidFill>
              <a:srgbClr val="8614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342079-1919-4CF8-B3C1-818FED7F00B0}"/>
                    </a:ext>
                  </a:extLst>
                </p:cNvPr>
                <p:cNvSpPr txBox="1"/>
                <p:nvPr/>
              </p:nvSpPr>
              <p:spPr>
                <a:xfrm>
                  <a:off x="2898487" y="2592409"/>
                  <a:ext cx="438325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6.4</m:t>
                        </m:r>
                        <m:r>
                          <a:rPr lang="en-US" altLang="ko-KR" sz="105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05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342079-1919-4CF8-B3C1-818FED7F0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8487" y="2592409"/>
                  <a:ext cx="438325" cy="161583"/>
                </a:xfrm>
                <a:prstGeom prst="rect">
                  <a:avLst/>
                </a:prstGeom>
                <a:blipFill>
                  <a:blip r:embed="rId13"/>
                  <a:stretch>
                    <a:fillRect l="-12308" r="-12308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8FAF19A-20C2-B743-565B-5402D47E4580}"/>
              </a:ext>
            </a:extLst>
          </p:cNvPr>
          <p:cNvSpPr txBox="1"/>
          <p:nvPr/>
        </p:nvSpPr>
        <p:spPr>
          <a:xfrm>
            <a:off x="935665" y="4815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C00000"/>
                </a:solidFill>
              </a:rPr>
              <a:t>¹</a:t>
            </a:r>
            <a:r>
              <a:rPr lang="en-US" sz="600" b="0" i="0" dirty="0">
                <a:solidFill>
                  <a:srgbClr val="181817"/>
                </a:solidFill>
                <a:effectLst/>
                <a:latin typeface="noto sans" panose="020B0502040204020203" pitchFamily="34" charset="0"/>
              </a:rPr>
              <a:t>PUKHOV, A. (1999). Three-dimensional electromagnetic relativistic particle-in-cell code VLPL (Virtual Laser Plasma Lab). </a:t>
            </a:r>
            <a:r>
              <a:rPr lang="en-US" sz="600" b="0" i="1" dirty="0">
                <a:solidFill>
                  <a:srgbClr val="181817"/>
                </a:solidFill>
                <a:effectLst/>
                <a:latin typeface="noto sans" panose="020B0502040204020203" pitchFamily="34" charset="0"/>
              </a:rPr>
              <a:t>Journal of Plasma Physics,</a:t>
            </a:r>
            <a:r>
              <a:rPr lang="en-US" sz="600" b="0" i="0" dirty="0">
                <a:solidFill>
                  <a:srgbClr val="181817"/>
                </a:solidFill>
                <a:effectLst/>
                <a:latin typeface="noto sans" panose="020B0502040204020203" pitchFamily="34" charset="0"/>
              </a:rPr>
              <a:t> </a:t>
            </a:r>
            <a:r>
              <a:rPr lang="en-US" sz="600" b="0" i="1" dirty="0">
                <a:solidFill>
                  <a:srgbClr val="181817"/>
                </a:solidFill>
                <a:effectLst/>
                <a:latin typeface="noto sans" panose="020B0502040204020203" pitchFamily="34" charset="0"/>
              </a:rPr>
              <a:t>61</a:t>
            </a:r>
            <a:r>
              <a:rPr lang="en-US" sz="600" b="0" i="0" dirty="0">
                <a:solidFill>
                  <a:srgbClr val="181817"/>
                </a:solidFill>
                <a:effectLst/>
                <a:latin typeface="noto sans" panose="020B0502040204020203" pitchFamily="34" charset="0"/>
              </a:rPr>
              <a:t>(3), 425-433. doi:10.1017/S0022377899007515</a:t>
            </a:r>
            <a:endParaRPr lang="en-US" sz="600" dirty="0"/>
          </a:p>
        </p:txBody>
      </p:sp>
      <p:pic>
        <p:nvPicPr>
          <p:cNvPr id="41" name="Picture 40" descr="Chart&#10;&#10;Description automatically generated">
            <a:extLst>
              <a:ext uri="{FF2B5EF4-FFF2-40B4-BE49-F238E27FC236}">
                <a16:creationId xmlns:a16="http://schemas.microsoft.com/office/drawing/2014/main" id="{95C10D74-02E9-05EE-121F-70B08ED56AC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9" t="8918" r="19873" b="14595"/>
          <a:stretch/>
        </p:blipFill>
        <p:spPr>
          <a:xfrm>
            <a:off x="5691837" y="1343417"/>
            <a:ext cx="3178634" cy="30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D87C75-1023-4B51-BE22-2BA7450C370E}"/>
              </a:ext>
            </a:extLst>
          </p:cNvPr>
          <p:cNvSpPr txBox="1"/>
          <p:nvPr/>
        </p:nvSpPr>
        <p:spPr>
          <a:xfrm>
            <a:off x="419284" y="146725"/>
            <a:ext cx="8306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</a:rPr>
              <a:t>Injected Bunch forms high-current periodically modulated beams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EEF5E-814B-4D1E-88FA-C21DECEC665A}"/>
              </a:ext>
            </a:extLst>
          </p:cNvPr>
          <p:cNvSpPr txBox="1"/>
          <p:nvPr/>
        </p:nvSpPr>
        <p:spPr>
          <a:xfrm>
            <a:off x="1079861" y="772587"/>
            <a:ext cx="589280" cy="39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</a:t>
            </a: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C3D992AA-96C0-4E51-95E9-E7064ADC8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/>
          <a:stretch/>
        </p:blipFill>
        <p:spPr>
          <a:xfrm>
            <a:off x="954297" y="662276"/>
            <a:ext cx="2393687" cy="1946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C876E2-4E87-4D08-B7BA-3B0BE98C118A}"/>
                  </a:ext>
                </a:extLst>
              </p:cNvPr>
              <p:cNvSpPr txBox="1"/>
              <p:nvPr/>
            </p:nvSpPr>
            <p:spPr>
              <a:xfrm>
                <a:off x="1905619" y="790338"/>
                <a:ext cx="852116" cy="313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6.4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C876E2-4E87-4D08-B7BA-3B0BE98C1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619" y="790338"/>
                <a:ext cx="852116" cy="3138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76F88E26-F386-43CC-B4F2-3B68822CE354}"/>
              </a:ext>
            </a:extLst>
          </p:cNvPr>
          <p:cNvCxnSpPr>
            <a:cxnSpLocks/>
          </p:cNvCxnSpPr>
          <p:nvPr/>
        </p:nvCxnSpPr>
        <p:spPr>
          <a:xfrm flipV="1">
            <a:off x="1818435" y="772585"/>
            <a:ext cx="0" cy="13789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B690D50-6B5F-43AC-A4F0-BC83BA97A407}"/>
              </a:ext>
            </a:extLst>
          </p:cNvPr>
          <p:cNvSpPr/>
          <p:nvPr/>
        </p:nvSpPr>
        <p:spPr>
          <a:xfrm>
            <a:off x="1157192" y="1340793"/>
            <a:ext cx="652726" cy="2434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986C883-D87F-4D07-970F-A9D8760003AD}"/>
              </a:ext>
            </a:extLst>
          </p:cNvPr>
          <p:cNvCxnSpPr>
            <a:cxnSpLocks/>
          </p:cNvCxnSpPr>
          <p:nvPr/>
        </p:nvCxnSpPr>
        <p:spPr>
          <a:xfrm flipV="1">
            <a:off x="1063579" y="1613598"/>
            <a:ext cx="113093" cy="1021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그림 56">
            <a:extLst>
              <a:ext uri="{FF2B5EF4-FFF2-40B4-BE49-F238E27FC236}">
                <a16:creationId xmlns:a16="http://schemas.microsoft.com/office/drawing/2014/main" id="{6FC4AA11-EB1E-4CEC-B8B8-3A18C2082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71550"/>
            <a:ext cx="2777335" cy="277733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FC1C4DE-7F98-4953-AE81-50DFE7F2AF0A}"/>
              </a:ext>
            </a:extLst>
          </p:cNvPr>
          <p:cNvSpPr txBox="1"/>
          <p:nvPr/>
        </p:nvSpPr>
        <p:spPr>
          <a:xfrm>
            <a:off x="6934200" y="1143492"/>
            <a:ext cx="20574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B31B1B"/>
                </a:solidFill>
              </a:rPr>
              <a:t>Monoenergetic peak at 200MeV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B31B1B"/>
                </a:solidFill>
              </a:rPr>
              <a:t>Almost 50% of energy transferred into 2 J of electron beam energy!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B31B1B"/>
              </a:solidFill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6F5FC04E-56ED-4988-A515-DDCCD5574F6D}"/>
              </a:ext>
            </a:extLst>
          </p:cNvPr>
          <p:cNvCxnSpPr>
            <a:cxnSpLocks/>
          </p:cNvCxnSpPr>
          <p:nvPr/>
        </p:nvCxnSpPr>
        <p:spPr>
          <a:xfrm>
            <a:off x="1755015" y="1580129"/>
            <a:ext cx="1445385" cy="114931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79F24CF3-9E0A-4121-87D4-8B29A33D6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7" y="2608630"/>
            <a:ext cx="2668601" cy="138118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BE5103F-67A8-4E5C-9BCA-28546D90C4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" y="3723979"/>
            <a:ext cx="2679066" cy="1419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8476D1-B2A3-4E35-A5F4-5A599D471B95}"/>
                  </a:ext>
                </a:extLst>
              </p:cNvPr>
              <p:cNvSpPr txBox="1"/>
              <p:nvPr/>
            </p:nvSpPr>
            <p:spPr>
              <a:xfrm>
                <a:off x="1105605" y="3861002"/>
                <a:ext cx="570669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1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altLang="ko-KR" sz="11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sz="11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altLang="ko-KR" sz="1100" b="1" i="1" smtClean="0">
                          <a:latin typeface="Cambria Math" panose="02040503050406030204" pitchFamily="18" charset="0"/>
                        </a:rPr>
                        <m:t>𝒏𝑪</m:t>
                      </m:r>
                    </m:oMath>
                  </m:oMathPara>
                </a14:m>
                <a:endParaRPr lang="ko-KR" altLang="en-US" sz="11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8476D1-B2A3-4E35-A5F4-5A599D47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05" y="3861002"/>
                <a:ext cx="570669" cy="169277"/>
              </a:xfrm>
              <a:prstGeom prst="rect">
                <a:avLst/>
              </a:prstGeom>
              <a:blipFill>
                <a:blip r:embed="rId8"/>
                <a:stretch>
                  <a:fillRect l="-5319" r="-425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6F947443-2EB7-420F-8C86-062DABB8F78B}"/>
              </a:ext>
            </a:extLst>
          </p:cNvPr>
          <p:cNvCxnSpPr/>
          <p:nvPr/>
        </p:nvCxnSpPr>
        <p:spPr>
          <a:xfrm>
            <a:off x="2287096" y="3874996"/>
            <a:ext cx="2567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5B6EE3-76F5-46E3-AA79-C4DB1458B45B}"/>
                  </a:ext>
                </a:extLst>
              </p:cNvPr>
              <p:cNvSpPr txBox="1"/>
              <p:nvPr/>
            </p:nvSpPr>
            <p:spPr>
              <a:xfrm>
                <a:off x="2000207" y="3898504"/>
                <a:ext cx="1196674" cy="182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𝑡h𝑒𝑜𝑟𝑦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~40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5B6EE3-76F5-46E3-AA79-C4DB1458B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07" y="3898504"/>
                <a:ext cx="1196674" cy="182614"/>
              </a:xfrm>
              <a:prstGeom prst="rect">
                <a:avLst/>
              </a:prstGeom>
              <a:blipFill>
                <a:blip r:embed="rId9"/>
                <a:stretch>
                  <a:fillRect l="-2041" r="-4082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C3758F27-9B63-4117-930F-DFF718030107}"/>
              </a:ext>
            </a:extLst>
          </p:cNvPr>
          <p:cNvCxnSpPr>
            <a:cxnSpLocks/>
          </p:cNvCxnSpPr>
          <p:nvPr/>
        </p:nvCxnSpPr>
        <p:spPr>
          <a:xfrm flipH="1" flipV="1">
            <a:off x="1508442" y="2702501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05A06A6E-938B-4AD8-9A52-43A7FA3BA4C3}"/>
              </a:ext>
            </a:extLst>
          </p:cNvPr>
          <p:cNvCxnSpPr>
            <a:cxnSpLocks/>
          </p:cNvCxnSpPr>
          <p:nvPr/>
        </p:nvCxnSpPr>
        <p:spPr>
          <a:xfrm flipH="1" flipV="1">
            <a:off x="1739634" y="2702501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0C0FF523-A3F7-4F96-BF23-D2C1998EE1BA}"/>
              </a:ext>
            </a:extLst>
          </p:cNvPr>
          <p:cNvCxnSpPr>
            <a:cxnSpLocks/>
          </p:cNvCxnSpPr>
          <p:nvPr/>
        </p:nvCxnSpPr>
        <p:spPr>
          <a:xfrm flipH="1" flipV="1">
            <a:off x="1907387" y="2702501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B0390F43-AFE8-44EB-92E0-520B85F40AFC}"/>
              </a:ext>
            </a:extLst>
          </p:cNvPr>
          <p:cNvCxnSpPr>
            <a:cxnSpLocks/>
          </p:cNvCxnSpPr>
          <p:nvPr/>
        </p:nvCxnSpPr>
        <p:spPr>
          <a:xfrm flipH="1" flipV="1">
            <a:off x="2062432" y="2708638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20C1E542-4DFC-419D-B86D-C6745FA59773}"/>
              </a:ext>
            </a:extLst>
          </p:cNvPr>
          <p:cNvCxnSpPr>
            <a:cxnSpLocks/>
          </p:cNvCxnSpPr>
          <p:nvPr/>
        </p:nvCxnSpPr>
        <p:spPr>
          <a:xfrm flipH="1" flipV="1">
            <a:off x="2264403" y="2708638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4C9A1902-999E-413B-BC43-AAC673E3AB10}"/>
              </a:ext>
            </a:extLst>
          </p:cNvPr>
          <p:cNvCxnSpPr>
            <a:cxnSpLocks/>
          </p:cNvCxnSpPr>
          <p:nvPr/>
        </p:nvCxnSpPr>
        <p:spPr>
          <a:xfrm flipH="1" flipV="1">
            <a:off x="2503546" y="2704294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35FA14DF-5CD8-4FAA-AD32-7B4DEDFE479F}"/>
              </a:ext>
            </a:extLst>
          </p:cNvPr>
          <p:cNvCxnSpPr>
            <a:cxnSpLocks/>
          </p:cNvCxnSpPr>
          <p:nvPr/>
        </p:nvCxnSpPr>
        <p:spPr>
          <a:xfrm flipH="1" flipV="1">
            <a:off x="2734051" y="2702501"/>
            <a:ext cx="1" cy="2164064"/>
          </a:xfrm>
          <a:prstGeom prst="line">
            <a:avLst/>
          </a:prstGeom>
          <a:ln>
            <a:solidFill>
              <a:srgbClr val="D9541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그림 47">
            <a:extLst>
              <a:ext uri="{FF2B5EF4-FFF2-40B4-BE49-F238E27FC236}">
                <a16:creationId xmlns:a16="http://schemas.microsoft.com/office/drawing/2014/main" id="{E1F8D58C-9960-459B-BBB3-42AE42DA4E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12" y="1018076"/>
            <a:ext cx="2449986" cy="24499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860B093-02AC-4BED-833A-14671691D3AE}"/>
              </a:ext>
            </a:extLst>
          </p:cNvPr>
          <p:cNvSpPr txBox="1"/>
          <p:nvPr/>
        </p:nvSpPr>
        <p:spPr>
          <a:xfrm>
            <a:off x="3321282" y="3372111"/>
            <a:ext cx="3251785" cy="581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61414"/>
                </a:solidFill>
              </a:rPr>
              <a:t>dots: x-z position from which electrons are injected from , lines: injection rate</a:t>
            </a: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D47820F8-AD60-453D-8207-428635DAA3BB}"/>
              </a:ext>
            </a:extLst>
          </p:cNvPr>
          <p:cNvCxnSpPr>
            <a:cxnSpLocks/>
          </p:cNvCxnSpPr>
          <p:nvPr/>
        </p:nvCxnSpPr>
        <p:spPr>
          <a:xfrm>
            <a:off x="5106427" y="2789855"/>
            <a:ext cx="3225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D62CDDE-820C-4D2D-A165-BA148293C1A6}"/>
                  </a:ext>
                </a:extLst>
              </p:cNvPr>
              <p:cNvSpPr txBox="1"/>
              <p:nvPr/>
            </p:nvSpPr>
            <p:spPr>
              <a:xfrm>
                <a:off x="4372267" y="2536664"/>
                <a:ext cx="989928" cy="193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000" b="0" i="0" smtClean="0">
                          <a:solidFill>
                            <a:srgbClr val="B31616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ko-KR" sz="1000" b="0" i="1" smtClean="0">
                          <a:solidFill>
                            <a:srgbClr val="B3161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000" b="0" i="1" smtClean="0">
                          <a:solidFill>
                            <a:srgbClr val="B31616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ko-KR" sz="1000" b="0" i="1" smtClean="0">
                              <a:solidFill>
                                <a:srgbClr val="B3161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solidFill>
                                <a:srgbClr val="B3161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1000" b="0" i="1" smtClean="0">
                              <a:solidFill>
                                <a:srgbClr val="B3161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ko-KR" sz="1000" b="0" i="1" smtClean="0">
                              <a:solidFill>
                                <a:srgbClr val="B3161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solidFill>
                                <a:srgbClr val="B31616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000" b="0" i="1" smtClean="0">
                              <a:solidFill>
                                <a:srgbClr val="B31616"/>
                              </a:solidFill>
                              <a:latin typeface="Cambria Math" panose="02040503050406030204" pitchFamily="18" charset="0"/>
                            </a:rPr>
                            <m:t>𝐶𝐸𝑃</m:t>
                          </m:r>
                        </m:sub>
                      </m:sSub>
                      <m:r>
                        <a:rPr lang="en-US" altLang="ko-KR" sz="1000" b="0" i="1" smtClean="0">
                          <a:solidFill>
                            <a:srgbClr val="B31616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ko-KR" altLang="en-US" sz="1000" dirty="0">
                  <a:solidFill>
                    <a:srgbClr val="B31616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D62CDDE-820C-4D2D-A165-BA148293C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67" y="2536664"/>
                <a:ext cx="989928" cy="193708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794E0D-3057-14B6-AFF2-5F14F65649CA}"/>
              </a:ext>
            </a:extLst>
          </p:cNvPr>
          <p:cNvSpPr txBox="1"/>
          <p:nvPr/>
        </p:nvSpPr>
        <p:spPr>
          <a:xfrm>
            <a:off x="3377891" y="4020606"/>
            <a:ext cx="5689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B31B1B"/>
                </a:solidFill>
              </a:rPr>
              <a:t>Injected electrons form distinct current peaks with regular periodicity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B31B1B"/>
                </a:solidFill>
              </a:rPr>
              <a:t>Due to periodic injection from background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B31B1B"/>
                </a:solidFill>
              </a:rPr>
              <a:t>Appreciable fraction of them collapse to monoenergetic peak at 6.4mm</a:t>
            </a:r>
          </a:p>
        </p:txBody>
      </p:sp>
    </p:spTree>
    <p:extLst>
      <p:ext uri="{BB962C8B-B14F-4D97-AF65-F5344CB8AC3E}">
        <p14:creationId xmlns:p14="http://schemas.microsoft.com/office/powerpoint/2010/main" val="25112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1" grpId="0"/>
      <p:bldP spid="49" grpId="0"/>
      <p:bldP spid="53" grpId="0"/>
      <p:bldP spid="5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3F891F1C-B0C7-4187-A901-AF9D7EC23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/>
          <a:stretch/>
        </p:blipFill>
        <p:spPr>
          <a:xfrm>
            <a:off x="4528296" y="1197672"/>
            <a:ext cx="2429339" cy="1552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87C75-1023-4B51-BE22-2BA7450C370E}"/>
              </a:ext>
            </a:extLst>
          </p:cNvPr>
          <p:cNvSpPr txBox="1"/>
          <p:nvPr/>
        </p:nvSpPr>
        <p:spPr>
          <a:xfrm>
            <a:off x="399321" y="216216"/>
            <a:ext cx="8306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B31B1B"/>
                </a:solidFill>
              </a:rPr>
              <a:t>Bunching control via laser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06D0A1E-6472-42B1-A239-0C7A8B48BE67}"/>
                  </a:ext>
                </a:extLst>
              </p:cNvPr>
              <p:cNvSpPr txBox="1"/>
              <p:nvPr/>
            </p:nvSpPr>
            <p:spPr>
              <a:xfrm>
                <a:off x="253665" y="1484932"/>
                <a:ext cx="1752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rgbClr val="B31B1B"/>
                    </a:solidFill>
                  </a:rPr>
                  <a:t>Linearly Polarized</a:t>
                </a:r>
              </a:p>
              <a:p>
                <a:pPr algn="ctr"/>
                <a:r>
                  <a:rPr lang="en-US" altLang="ko-KR" sz="1100" b="1" dirty="0">
                    <a:solidFill>
                      <a:srgbClr val="B31B1B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1100" b="0" i="1" smtClean="0">
                        <a:solidFill>
                          <a:srgbClr val="B31B1B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1100" b="0" i="1" smtClean="0">
                        <a:solidFill>
                          <a:srgbClr val="B31B1B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ko-KR" sz="1100" b="1" dirty="0">
                    <a:solidFill>
                      <a:srgbClr val="B31B1B"/>
                    </a:solidFill>
                  </a:rPr>
                  <a:t>)</a:t>
                </a:r>
              </a:p>
              <a:p>
                <a:pPr algn="ctr"/>
                <a:r>
                  <a:rPr lang="en-US" altLang="ko-KR" sz="1100" dirty="0">
                    <a:solidFill>
                      <a:srgbClr val="B31B1B"/>
                    </a:solidFill>
                  </a:rPr>
                  <a:t>Periodic injection</a:t>
                </a:r>
              </a:p>
              <a:p>
                <a:pPr algn="ctr"/>
                <a:r>
                  <a:rPr lang="en-US" altLang="ko-KR" sz="1100" dirty="0">
                    <a:solidFill>
                      <a:srgbClr val="B31B1B"/>
                    </a:solidFill>
                  </a:rPr>
                  <a:t>Highly modulated current</a:t>
                </a: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06D0A1E-6472-42B1-A239-0C7A8B48B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65" y="1484932"/>
                <a:ext cx="1752600" cy="769441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2194AFC-7BA8-4A6C-AC86-DAF1FDC1EC0A}"/>
                  </a:ext>
                </a:extLst>
              </p:cNvPr>
              <p:cNvSpPr txBox="1"/>
              <p:nvPr/>
            </p:nvSpPr>
            <p:spPr>
              <a:xfrm>
                <a:off x="406578" y="2917168"/>
                <a:ext cx="14467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rgbClr val="B31B1B"/>
                    </a:solidFill>
                  </a:rPr>
                  <a:t>Circularly Polarized</a:t>
                </a:r>
              </a:p>
              <a:p>
                <a:pPr algn="ctr"/>
                <a:r>
                  <a:rPr lang="en-US" altLang="ko-KR" sz="1100" b="1" dirty="0">
                    <a:solidFill>
                      <a:srgbClr val="B31B1B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1100" b="0" i="1" smtClean="0">
                        <a:solidFill>
                          <a:srgbClr val="B31B1B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1100" b="0" i="1" smtClean="0">
                        <a:solidFill>
                          <a:srgbClr val="B31B1B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ko-KR" sz="1100" b="1" dirty="0">
                    <a:solidFill>
                      <a:srgbClr val="B31B1B"/>
                    </a:solidFill>
                  </a:rPr>
                  <a:t>)</a:t>
                </a:r>
              </a:p>
              <a:p>
                <a:pPr algn="ctr"/>
                <a:r>
                  <a:rPr lang="en-US" altLang="ko-KR" sz="1100" dirty="0">
                    <a:solidFill>
                      <a:srgbClr val="B31B1B"/>
                    </a:solidFill>
                  </a:rPr>
                  <a:t>Continuous injection</a:t>
                </a:r>
              </a:p>
              <a:p>
                <a:pPr algn="ctr"/>
                <a:r>
                  <a:rPr lang="en-US" altLang="ko-KR" sz="1100" dirty="0">
                    <a:solidFill>
                      <a:srgbClr val="B31B1B"/>
                    </a:solidFill>
                  </a:rPr>
                  <a:t>Flat current</a:t>
                </a: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2194AFC-7BA8-4A6C-AC86-DAF1FDC1E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78" y="2917168"/>
                <a:ext cx="1446775" cy="769441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그림 12">
            <a:extLst>
              <a:ext uri="{FF2B5EF4-FFF2-40B4-BE49-F238E27FC236}">
                <a16:creationId xmlns:a16="http://schemas.microsoft.com/office/drawing/2014/main" id="{6E153AF9-4801-4B55-A728-D9E26716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71"/>
          <a:stretch/>
        </p:blipFill>
        <p:spPr>
          <a:xfrm rot="5400000">
            <a:off x="5394267" y="155741"/>
            <a:ext cx="269344" cy="2012372"/>
          </a:xfrm>
          <a:prstGeom prst="rect">
            <a:avLst/>
          </a:prstGeom>
        </p:spPr>
      </p:pic>
      <p:pic>
        <p:nvPicPr>
          <p:cNvPr id="45" name="그림 74">
            <a:extLst>
              <a:ext uri="{FF2B5EF4-FFF2-40B4-BE49-F238E27FC236}">
                <a16:creationId xmlns:a16="http://schemas.microsoft.com/office/drawing/2014/main" id="{A50EABFB-2716-418A-A5CD-9227F1E67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/>
          <a:stretch/>
        </p:blipFill>
        <p:spPr>
          <a:xfrm>
            <a:off x="7157135" y="1242292"/>
            <a:ext cx="1370064" cy="1525297"/>
          </a:xfrm>
          <a:prstGeom prst="rect">
            <a:avLst/>
          </a:prstGeom>
        </p:spPr>
      </p:pic>
      <p:pic>
        <p:nvPicPr>
          <p:cNvPr id="47" name="그림 66">
            <a:extLst>
              <a:ext uri="{FF2B5EF4-FFF2-40B4-BE49-F238E27FC236}">
                <a16:creationId xmlns:a16="http://schemas.microsoft.com/office/drawing/2014/main" id="{FD40508A-E174-4F18-92B6-4C4ACC4482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/>
          <a:stretch/>
        </p:blipFill>
        <p:spPr>
          <a:xfrm>
            <a:off x="7130223" y="2647950"/>
            <a:ext cx="1370064" cy="1525295"/>
          </a:xfrm>
          <a:prstGeom prst="rect">
            <a:avLst/>
          </a:prstGeom>
        </p:spPr>
      </p:pic>
      <p:pic>
        <p:nvPicPr>
          <p:cNvPr id="51" name="그림 66">
            <a:extLst>
              <a:ext uri="{FF2B5EF4-FFF2-40B4-BE49-F238E27FC236}">
                <a16:creationId xmlns:a16="http://schemas.microsoft.com/office/drawing/2014/main" id="{F83677D8-8A7E-415D-97C5-B32874A856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11704" r="90579" b="23230"/>
          <a:stretch/>
        </p:blipFill>
        <p:spPr>
          <a:xfrm rot="5400000">
            <a:off x="7724504" y="317582"/>
            <a:ext cx="226330" cy="1698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E2A8F09-9434-4F06-B244-E81C32F05BAA}"/>
                  </a:ext>
                </a:extLst>
              </p:cNvPr>
              <p:cNvSpPr txBox="1"/>
              <p:nvPr/>
            </p:nvSpPr>
            <p:spPr>
              <a:xfrm>
                <a:off x="7809346" y="4084119"/>
                <a:ext cx="179332" cy="2367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E2A8F09-9434-4F06-B244-E81C32F05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346" y="4084119"/>
                <a:ext cx="179332" cy="236771"/>
              </a:xfrm>
              <a:prstGeom prst="rect">
                <a:avLst/>
              </a:prstGeom>
              <a:blipFill>
                <a:blip r:embed="rId10"/>
                <a:stretch>
                  <a:fillRect l="-31034" r="-31034" b="-4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그림 61">
            <a:extLst>
              <a:ext uri="{FF2B5EF4-FFF2-40B4-BE49-F238E27FC236}">
                <a16:creationId xmlns:a16="http://schemas.microsoft.com/office/drawing/2014/main" id="{7E06CF8A-94B2-4A81-985B-2996A9CBAA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1" r="88944" b="47567"/>
          <a:stretch/>
        </p:blipFill>
        <p:spPr>
          <a:xfrm>
            <a:off x="2336960" y="2419350"/>
            <a:ext cx="300812" cy="415498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64178870-1D25-4162-8FF2-D2D16753E7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89683" r="7358"/>
          <a:stretch/>
        </p:blipFill>
        <p:spPr>
          <a:xfrm>
            <a:off x="2244062" y="4137520"/>
            <a:ext cx="2108265" cy="26303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E02574B-D3EE-4F84-AB53-F18B65515CE2}"/>
              </a:ext>
            </a:extLst>
          </p:cNvPr>
          <p:cNvSpPr txBox="1"/>
          <p:nvPr/>
        </p:nvSpPr>
        <p:spPr>
          <a:xfrm>
            <a:off x="2309527" y="920551"/>
            <a:ext cx="2337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F81CD"/>
                </a:solidFill>
              </a:rPr>
              <a:t>dots</a:t>
            </a:r>
            <a:r>
              <a:rPr lang="en-US" sz="1050" dirty="0">
                <a:solidFill>
                  <a:srgbClr val="861414"/>
                </a:solidFill>
              </a:rPr>
              <a:t>: injected electron initial position</a:t>
            </a:r>
          </a:p>
          <a:p>
            <a:r>
              <a:rPr lang="en-US" sz="1050" dirty="0">
                <a:solidFill>
                  <a:srgbClr val="DC612C"/>
                </a:solidFill>
              </a:rPr>
              <a:t>lines</a:t>
            </a:r>
            <a:r>
              <a:rPr lang="en-US" sz="1050" dirty="0">
                <a:solidFill>
                  <a:srgbClr val="861414"/>
                </a:solidFill>
              </a:rPr>
              <a:t>: injection rate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271703A-3C57-4EC2-93D7-A8B3735A82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43" y="1304491"/>
            <a:ext cx="1287177" cy="12871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193EB54-5BF1-4868-A1EB-4A56ADC327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08" y="2673151"/>
            <a:ext cx="1316045" cy="13160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234077B-62A1-4D81-86C7-FB2CBA0CE03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/>
        </p:blipFill>
        <p:spPr>
          <a:xfrm>
            <a:off x="4521993" y="2750561"/>
            <a:ext cx="2453561" cy="15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83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9102808-967D-7C45-B952-F50DCD98AF33}" vid="{CF8696D2-C8CE-2B49-849F-4350B1850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DD34E8BA9324B862197F3A91B1058" ma:contentTypeVersion="4" ma:contentTypeDescription="Create a new document." ma:contentTypeScope="" ma:versionID="d05a6b92dbd25c64cbf257c20ae5d5e8">
  <xsd:schema xmlns:xsd="http://www.w3.org/2001/XMLSchema" xmlns:xs="http://www.w3.org/2001/XMLSchema" xmlns:p="http://schemas.microsoft.com/office/2006/metadata/properties" xmlns:ns2="079938a9-0eb8-4951-8006-79984d9bc42b" targetNamespace="http://schemas.microsoft.com/office/2006/metadata/properties" ma:root="true" ma:fieldsID="7264f404ee74f0d6ef2778b1d308f112" ns2:_="">
    <xsd:import namespace="079938a9-0eb8-4951-8006-79984d9bc4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938a9-0eb8-4951-8006-79984d9bc4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A5F691-182D-4783-B5F4-83A060114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9938a9-0eb8-4951-8006-79984d9bc4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69373-594B-497F-B29F-9AD96F02CA3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079938a9-0eb8-4951-8006-79984d9bc42b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D8C85A9-6F08-4EAB-95D9-13BBBF9849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13845</TotalTime>
  <Words>1269</Words>
  <Application>Microsoft Macintosh PowerPoint</Application>
  <PresentationFormat>On-screen Show (16:9)</PresentationFormat>
  <Paragraphs>268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맑은 고딕</vt:lpstr>
      <vt:lpstr>Arial</vt:lpstr>
      <vt:lpstr>Calibri</vt:lpstr>
      <vt:lpstr>Cambria Math</vt:lpstr>
      <vt:lpstr>Helvetica</vt:lpstr>
      <vt:lpstr>noto sans</vt:lpstr>
      <vt:lpstr>Proxima Nova</vt:lpstr>
      <vt:lpstr>Times</vt:lpstr>
      <vt:lpstr>Office Theme</vt:lpstr>
      <vt:lpstr>Phase- and polarization-controlled electron self-injection into  laser plasma accelerators</vt:lpstr>
      <vt:lpstr>PowerPoint Presentation</vt:lpstr>
      <vt:lpstr>PowerPoint Presentation</vt:lpstr>
      <vt:lpstr>PowerPoint Presentation</vt:lpstr>
      <vt:lpstr>Steepened or Near-Single-Cycle Pulses lead to CEP and Polarization Dependent Injection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Injection conditions from Hamiltonian</vt:lpstr>
      <vt:lpstr>Electron injection from background of particles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D. Howard</dc:creator>
  <cp:lastModifiedBy>Palmer, Mark</cp:lastModifiedBy>
  <cp:revision>326</cp:revision>
  <dcterms:created xsi:type="dcterms:W3CDTF">2020-01-14T16:59:52Z</dcterms:created>
  <dcterms:modified xsi:type="dcterms:W3CDTF">2022-11-11T13:45:21Z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0x0101000B1DD34E8BA9324B862197F3A91B1058</vt:lpwstr>
  </property>
</Properties>
</file>