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9" r:id="rId3"/>
    <p:sldId id="273" r:id="rId4"/>
    <p:sldId id="268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5CE0A6-FCB5-1C47-AEDD-E35ECAFD82DC}" v="15" dt="2022-11-11T12:57:30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mer, Mark" userId="7a92cab4-87cf-40e1-9d5e-4cd58cb5ce8b" providerId="ADAL" clId="{D15CE0A6-FCB5-1C47-AEDD-E35ECAFD82DC}"/>
    <pc:docChg chg="custSel modSld sldOrd">
      <pc:chgData name="Palmer, Mark" userId="7a92cab4-87cf-40e1-9d5e-4cd58cb5ce8b" providerId="ADAL" clId="{D15CE0A6-FCB5-1C47-AEDD-E35ECAFD82DC}" dt="2022-11-11T15:40:14.638" v="15"/>
      <pc:docMkLst>
        <pc:docMk/>
      </pc:docMkLst>
      <pc:sldChg chg="modSp mod">
        <pc:chgData name="Palmer, Mark" userId="7a92cab4-87cf-40e1-9d5e-4cd58cb5ce8b" providerId="ADAL" clId="{D15CE0A6-FCB5-1C47-AEDD-E35ECAFD82DC}" dt="2022-11-11T15:10:30.056" v="6" actId="20577"/>
        <pc:sldMkLst>
          <pc:docMk/>
          <pc:sldMk cId="3585962146" sldId="269"/>
        </pc:sldMkLst>
        <pc:spChg chg="mod">
          <ac:chgData name="Palmer, Mark" userId="7a92cab4-87cf-40e1-9d5e-4cd58cb5ce8b" providerId="ADAL" clId="{D15CE0A6-FCB5-1C47-AEDD-E35ECAFD82DC}" dt="2022-11-11T15:10:30.056" v="6" actId="20577"/>
          <ac:spMkLst>
            <pc:docMk/>
            <pc:sldMk cId="3585962146" sldId="269"/>
            <ac:spMk id="3" creationId="{E61ED95B-826D-8B58-E61C-8830434B440A}"/>
          </ac:spMkLst>
        </pc:spChg>
      </pc:sldChg>
      <pc:sldChg chg="modSp mod ord">
        <pc:chgData name="Palmer, Mark" userId="7a92cab4-87cf-40e1-9d5e-4cd58cb5ce8b" providerId="ADAL" clId="{D15CE0A6-FCB5-1C47-AEDD-E35ECAFD82DC}" dt="2022-11-11T15:40:14.638" v="15"/>
        <pc:sldMkLst>
          <pc:docMk/>
          <pc:sldMk cId="3857963698" sldId="273"/>
        </pc:sldMkLst>
        <pc:spChg chg="mod">
          <ac:chgData name="Palmer, Mark" userId="7a92cab4-87cf-40e1-9d5e-4cd58cb5ce8b" providerId="ADAL" clId="{D15CE0A6-FCB5-1C47-AEDD-E35ECAFD82DC}" dt="2022-11-11T15:40:14.638" v="15"/>
          <ac:spMkLst>
            <pc:docMk/>
            <pc:sldMk cId="3857963698" sldId="273"/>
            <ac:spMk id="3" creationId="{A071C0D0-0AD1-905E-1413-276202A0F7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0CC17-337B-7E9D-640A-7E438024A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3509963"/>
            <a:ext cx="11917680" cy="2387600"/>
          </a:xfrm>
        </p:spPr>
        <p:txBody>
          <a:bodyPr anchor="b">
            <a:normAutofit/>
          </a:bodyPr>
          <a:lstStyle>
            <a:lvl1pPr algn="ctr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00A9A-EAFB-4456-A82D-D86E890E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B70AA-DF1D-F38E-AC70-CA12F4B6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801D4-4FD5-B16C-23B0-A742B939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ext">
            <a:extLst>
              <a:ext uri="{FF2B5EF4-FFF2-40B4-BE49-F238E27FC236}">
                <a16:creationId xmlns:a16="http://schemas.microsoft.com/office/drawing/2014/main" id="{D81CC425-9A2B-36A1-12E6-95DDC63B58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8572" cy="350996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754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C3FBB-BBF3-6413-923F-0E57413E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74412-AAEA-B373-E23A-BD88819D7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3380F-A64C-1DFE-433D-B6FD4CCE0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550E2-FEE5-3EC1-69EB-C1E856B67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F6A4C-2134-34A3-4952-3E5D73AA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1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397B34-B5E8-D400-F9C6-7C3B410E86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E5C49-8B45-09A7-D5BC-8586D35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59559-54F5-0934-0193-90380FC2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AF4F7-4FA2-E41B-740F-9AA82724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EFF50-4681-F640-72A6-B9FAD408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7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3733E-34F4-E7D4-61AE-5DD43E584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7D92E-29E8-C0F7-D22E-442E47A75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FF3ED-8EB6-71C9-8FAE-184903CB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AC4A-0DF2-4DEB-2E0A-CC0893E27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D95B6-409D-98B0-69C5-10C29AEA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7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F2A6D-6E1F-3ADA-6DB3-A837BF8F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E59F7-4896-AB6E-A92E-F3F70DBC3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9E9BD-EE2A-C1BC-5148-A453F8D3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83032-456F-F3A3-4A9A-EF7CBCA5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FBF14-A40E-D837-C02B-63C20D7C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3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AC21-6F59-308B-2007-8568F84C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C4C9-D3E4-97EF-2595-DDC23DF39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6D2C5-6C65-6C01-1209-962321618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CEC39-3165-292A-84B3-739BFF08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3B870-1EFA-B1DD-9B53-2215D6BA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56D04-C094-384C-6BEC-D3FD4A853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5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B27B-9AE9-02FB-D7DB-D0B682583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57030-BF94-7D8F-8538-71A314413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BE34B-3A5A-D5C9-9526-2CBABB8D3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EDEE-B9F8-C1B6-F3F6-76C7DFDE2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D3C0C-38D7-F787-3ED6-FE8D07F69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BBAFF3-D1D8-CA15-4097-1F3D547C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42CCDD-8B7A-A5C5-D8BF-7EC05D67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737ADA-178A-6B4E-00BE-C71D9D12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BB9A2-0C95-0D50-5EC6-B4009241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99525-2A47-9B9A-F862-D60E4055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F4363-665C-D83E-7979-47977448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AD66C-921E-B7D2-072D-CA27A751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5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129FCA-F798-3561-A327-58ACD36C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FD1F78-5B7A-6532-EFCF-AC56D8084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4B9CE-919E-7D66-500D-BC1041A1E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7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64B7-AAFC-3563-F999-074B6D3A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78C94-9D4F-9ECF-8A18-54A1CFF92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559B5-D650-E6A9-82A8-1E8A1E001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4A7FD-772B-37A0-4AF0-E06439B9A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09D96-2A08-19B7-65A8-B1493CCF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040DA-D7AA-BA37-673E-5D6B55A6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8C39-AD86-0524-7E2B-766A7A53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26E61-8391-F637-0474-707A73A7D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064A8-1D80-73CA-3ACC-57B27B6D5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66850-D35B-1F57-3A64-5695C4B1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A6042-1C99-CE5A-32AC-18C82131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399B1-F7C3-67F2-7635-9B95C53E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7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4D0656-8C4C-7443-754D-5B64BBE9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731D6-2B75-1BA8-706A-FD53CD891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16B7B-6056-0A44-8639-ECE0B42B5CFE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EDE2F-D21C-CC25-889A-ACE032638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8B5A2-DC6F-0B82-E23C-BD2A329C4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8B48-BE85-7844-93F3-94A8385F19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ext">
            <a:extLst>
              <a:ext uri="{FF2B5EF4-FFF2-40B4-BE49-F238E27FC236}">
                <a16:creationId xmlns:a16="http://schemas.microsoft.com/office/drawing/2014/main" id="{12F3D3B0-CB5A-67E7-732A-A0116C23EB6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924811"/>
            <a:ext cx="3243302" cy="93318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B416DAE-C8D0-33B2-6969-69241C43EB2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983244" y="6436149"/>
            <a:ext cx="2091846" cy="42185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842F0-7368-D924-BC54-599CA272B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15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5D8FDC-86A0-B485-2826-FF24C98A25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Student Poster Awards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sz="5400" b="1" dirty="0">
                <a:solidFill>
                  <a:schemeClr val="accent1"/>
                </a:solidFill>
              </a:rPr>
              <a:t>November 11, 2022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5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AA2F1-E234-1AE7-9209-2DBB29FE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AAC Student Poster Prize Winners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ED95B-826D-8B58-E61C-8830434B4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longstanding tradition of the AAC Workshop is that student poster award winners from each working group will give a short overview of their work.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Thus, we will be hearing from 8 winners during this morning’s session</a:t>
            </a:r>
          </a:p>
        </p:txBody>
      </p:sp>
    </p:spTree>
    <p:extLst>
      <p:ext uri="{BB962C8B-B14F-4D97-AF65-F5344CB8AC3E}">
        <p14:creationId xmlns:p14="http://schemas.microsoft.com/office/powerpoint/2010/main" val="358596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AB245-AE1B-8535-C18D-5B6D45B37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81"/>
            <a:ext cx="10515600" cy="756105"/>
          </a:xfrm>
        </p:spPr>
        <p:txBody>
          <a:bodyPr/>
          <a:lstStyle/>
          <a:p>
            <a:r>
              <a:rPr lang="en-US" dirty="0"/>
              <a:t>Honorable Mentions (alphabetical order)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1C0D0-0AD1-905E-1413-276202A0F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886"/>
            <a:ext cx="11125200" cy="54040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Manfred Virgil </a:t>
            </a:r>
            <a:r>
              <a:rPr lang="en-US" b="1" dirty="0" err="1"/>
              <a:t>Ambat</a:t>
            </a:r>
            <a:r>
              <a:rPr lang="en-US" b="1" dirty="0"/>
              <a:t>, University of Rochester</a:t>
            </a:r>
          </a:p>
          <a:p>
            <a:pPr marL="0" indent="0">
              <a:buNone/>
            </a:pPr>
            <a:r>
              <a:rPr lang="en-US" i="1" dirty="0"/>
              <a:t>Programmable-Velocity </a:t>
            </a:r>
            <a:r>
              <a:rPr lang="en-US" i="1" dirty="0" err="1"/>
              <a:t>Dephasingless</a:t>
            </a:r>
            <a:r>
              <a:rPr lang="en-US" i="1" dirty="0"/>
              <a:t> Laser Wakefield Acceleration </a:t>
            </a:r>
          </a:p>
          <a:p>
            <a:pPr marL="0" indent="0">
              <a:buNone/>
            </a:pPr>
            <a:r>
              <a:rPr lang="en-US" b="1" dirty="0"/>
              <a:t>Rafi </a:t>
            </a:r>
            <a:r>
              <a:rPr lang="en-US" b="1" dirty="0" err="1"/>
              <a:t>Hessami</a:t>
            </a:r>
            <a:r>
              <a:rPr lang="en-US" b="1" dirty="0"/>
              <a:t>, SLAC</a:t>
            </a:r>
          </a:p>
          <a:p>
            <a:pPr marL="0" indent="0">
              <a:buNone/>
            </a:pPr>
            <a:r>
              <a:rPr lang="en-US" i="1" dirty="0"/>
              <a:t>Radiation detection for the PAX Experiment at FACET-II</a:t>
            </a:r>
          </a:p>
          <a:p>
            <a:pPr marL="0" indent="0">
              <a:buNone/>
            </a:pPr>
            <a:r>
              <a:rPr lang="en-US" b="1" dirty="0"/>
              <a:t>Maxwell Laberge, University of Texas</a:t>
            </a:r>
          </a:p>
          <a:p>
            <a:pPr marL="0" indent="0">
              <a:buNone/>
            </a:pPr>
            <a:r>
              <a:rPr lang="en-US" i="1" dirty="0"/>
              <a:t>Measurement of coherent substructures within laser-</a:t>
            </a:r>
            <a:r>
              <a:rPr lang="en-US" i="1" dirty="0" err="1"/>
              <a:t>wakefield</a:t>
            </a:r>
            <a:r>
              <a:rPr lang="en-US" i="1" dirty="0"/>
              <a:t>-accelerated electron beams</a:t>
            </a:r>
          </a:p>
          <a:p>
            <a:pPr marL="0" indent="0">
              <a:buNone/>
            </a:pPr>
            <a:r>
              <a:rPr lang="en-US" b="1" dirty="0"/>
              <a:t>Sarah Weatherly, Illinois Institute of Technology</a:t>
            </a:r>
          </a:p>
          <a:p>
            <a:pPr marL="0" indent="0">
              <a:buNone/>
            </a:pPr>
            <a:r>
              <a:rPr lang="en-US" i="1" dirty="0"/>
              <a:t>Simulation Results of a Clamped Multicell Dielectric Disk Accelerating Structure</a:t>
            </a:r>
          </a:p>
          <a:p>
            <a:pPr marL="0" indent="0">
              <a:buNone/>
            </a:pPr>
            <a:r>
              <a:rPr lang="en-US" b="1" dirty="0"/>
              <a:t>Jiayang Yan, Stony Brook University</a:t>
            </a:r>
          </a:p>
          <a:p>
            <a:pPr marL="0" indent="0">
              <a:buNone/>
            </a:pPr>
            <a:r>
              <a:rPr lang="en-US" i="1"/>
              <a:t>Investigating the Transverse Trapping Condition in Beam-Induced-Ionization-Injection in Plasma Wakefield Accelerators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5796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3523-97FB-EAA4-D5F2-145B40C72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988"/>
            <a:ext cx="10515600" cy="89761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Congratulations to this Year’s Student Poster Winners!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C353C-A61A-CFDF-B6C5-78B10EB54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143"/>
            <a:ext cx="10515600" cy="514282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Working Group 1 - Laser-Plasma Wakefield Acceleration</a:t>
            </a:r>
          </a:p>
          <a:p>
            <a:pPr marL="0" indent="0">
              <a:buNone/>
            </a:pPr>
            <a:r>
              <a:rPr lang="en-US" b="1" dirty="0" err="1"/>
              <a:t>Jihoon</a:t>
            </a:r>
            <a:r>
              <a:rPr lang="en-US" b="1" dirty="0"/>
              <a:t> Kim, Cornell University</a:t>
            </a:r>
          </a:p>
          <a:p>
            <a:pPr marL="0" indent="0">
              <a:buNone/>
            </a:pPr>
            <a:r>
              <a:rPr lang="en-US" i="1" dirty="0"/>
              <a:t>Phase and </a:t>
            </a:r>
            <a:r>
              <a:rPr lang="en-US" i="1" dirty="0" err="1"/>
              <a:t>polarisation</a:t>
            </a:r>
            <a:r>
              <a:rPr lang="en-US" i="1" dirty="0"/>
              <a:t> controlled electron self-injection into laser plasma accelerators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u="sng" dirty="0"/>
              <a:t>Working Group 2 - Computation for Accelerator Physics</a:t>
            </a:r>
          </a:p>
          <a:p>
            <a:pPr marL="0" indent="0">
              <a:buNone/>
            </a:pPr>
            <a:r>
              <a:rPr lang="en-US" b="1" dirty="0"/>
              <a:t>Adam </a:t>
            </a:r>
            <a:r>
              <a:rPr lang="en-US" b="1" dirty="0" err="1"/>
              <a:t>Higuet</a:t>
            </a:r>
            <a:r>
              <a:rPr lang="en-US" b="1" dirty="0"/>
              <a:t>, University of Nebraska</a:t>
            </a:r>
          </a:p>
          <a:p>
            <a:pPr marL="0" indent="0">
              <a:buNone/>
            </a:pPr>
            <a:r>
              <a:rPr lang="en-US" i="1" dirty="0"/>
              <a:t>A Toy Model of Numerical Cherenkov Radiation</a:t>
            </a:r>
          </a:p>
        </p:txBody>
      </p:sp>
    </p:spTree>
    <p:extLst>
      <p:ext uri="{BB962C8B-B14F-4D97-AF65-F5344CB8AC3E}">
        <p14:creationId xmlns:p14="http://schemas.microsoft.com/office/powerpoint/2010/main" val="194431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3523-97FB-EAA4-D5F2-145B40C72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988"/>
            <a:ext cx="10515600" cy="89761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Congratulations to this Year’s Student Poster Winners!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C353C-A61A-CFDF-B6C5-78B10EB54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34143"/>
            <a:ext cx="11146972" cy="514282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Working Group 3 - Laser and High-Gradient Structure-Based Acceleration</a:t>
            </a:r>
          </a:p>
          <a:p>
            <a:pPr marL="0" indent="0">
              <a:buNone/>
            </a:pPr>
            <a:r>
              <a:rPr lang="en-US" b="1" dirty="0"/>
              <a:t>Sophie Crisp, UCLA</a:t>
            </a:r>
          </a:p>
          <a:p>
            <a:pPr marL="0" indent="0">
              <a:buNone/>
            </a:pPr>
            <a:r>
              <a:rPr lang="en-US" i="1" dirty="0"/>
              <a:t>Energy Modulation in a Commercial Dual Grating Dielectric Structure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u="sng" dirty="0"/>
              <a:t>Working Group 4 - Beam-Driven Acceleration</a:t>
            </a:r>
          </a:p>
          <a:p>
            <a:pPr marL="0" indent="0">
              <a:buNone/>
            </a:pPr>
            <a:r>
              <a:rPr lang="en-US" b="1" dirty="0"/>
              <a:t>Felipe Peña, DESY/University of Hamburg</a:t>
            </a:r>
          </a:p>
          <a:p>
            <a:pPr marL="0" indent="0">
              <a:buNone/>
            </a:pPr>
            <a:r>
              <a:rPr lang="en-US" i="1" dirty="0"/>
              <a:t>Large Energy Depletion of a Beam Driver in a Plasma-Wakefield Accelerator</a:t>
            </a:r>
          </a:p>
        </p:txBody>
      </p:sp>
    </p:spTree>
    <p:extLst>
      <p:ext uri="{BB962C8B-B14F-4D97-AF65-F5344CB8AC3E}">
        <p14:creationId xmlns:p14="http://schemas.microsoft.com/office/powerpoint/2010/main" val="3354646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3523-97FB-EAA4-D5F2-145B40C72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988"/>
            <a:ext cx="10515600" cy="89761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Congratulations to this Year’s Student Poster Winners!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C353C-A61A-CFDF-B6C5-78B10EB54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143"/>
            <a:ext cx="10515600" cy="514282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Working Group 5 - Beam Sources, Monitoring, and Control</a:t>
            </a:r>
          </a:p>
          <a:p>
            <a:pPr marL="0" indent="0">
              <a:buNone/>
            </a:pPr>
            <a:r>
              <a:rPr lang="en-US" b="1" dirty="0"/>
              <a:t>Joseph Natal, University of Nebraska</a:t>
            </a:r>
          </a:p>
          <a:p>
            <a:pPr marL="0" indent="0">
              <a:buNone/>
            </a:pPr>
            <a:r>
              <a:rPr lang="en-US" i="1" dirty="0"/>
              <a:t>High-bandwidth image-based predictive laser stabilization via optimized Fourier filters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u="sng" dirty="0"/>
              <a:t>Working Group 6 - Laser-Plasma Acceleration of Ions</a:t>
            </a:r>
          </a:p>
          <a:p>
            <a:pPr marL="0" indent="0">
              <a:buNone/>
            </a:pPr>
            <a:r>
              <a:rPr lang="en-US" b="1" dirty="0"/>
              <a:t>Jared De Chant</a:t>
            </a:r>
            <a:r>
              <a:rPr lang="en-US" b="1"/>
              <a:t>, LBNL</a:t>
            </a:r>
            <a:endParaRPr lang="en-US" b="1" dirty="0"/>
          </a:p>
          <a:p>
            <a:pPr marL="0" indent="0">
              <a:buNone/>
            </a:pPr>
            <a:r>
              <a:rPr lang="en-US" i="1" dirty="0"/>
              <a:t>Design Optimization of Permanent-Magnet Based Compact Transport Systems for Laser-Driven Proton Beams</a:t>
            </a:r>
          </a:p>
        </p:txBody>
      </p:sp>
    </p:spTree>
    <p:extLst>
      <p:ext uri="{BB962C8B-B14F-4D97-AF65-F5344CB8AC3E}">
        <p14:creationId xmlns:p14="http://schemas.microsoft.com/office/powerpoint/2010/main" val="179243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3523-97FB-EAA4-D5F2-145B40C72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988"/>
            <a:ext cx="10515600" cy="89761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Congratulations to this Year’s Student Poster Winners!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C353C-A61A-CFDF-B6C5-78B10EB54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143"/>
            <a:ext cx="10515600" cy="514282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Working Group 7 - Radiation Generation and Advanced Concepts</a:t>
            </a:r>
          </a:p>
          <a:p>
            <a:pPr marL="0" indent="0">
              <a:buNone/>
            </a:pPr>
            <a:r>
              <a:rPr lang="en-US" b="1" dirty="0"/>
              <a:t>Isabella Pagano, UT-Austin/LLNL</a:t>
            </a:r>
          </a:p>
          <a:p>
            <a:pPr marL="0" indent="0">
              <a:buNone/>
            </a:pPr>
            <a:r>
              <a:rPr lang="en-US" i="1" dirty="0"/>
              <a:t>High Resolution Radiography with Self-Modulated and Blowout Regime Laser Wakefield Acceleration generated X-ray sources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u="sng" dirty="0"/>
              <a:t>Working Group 8 - Advanced Laser and Beam Technology and Facilities</a:t>
            </a:r>
          </a:p>
          <a:p>
            <a:pPr marL="0" indent="0">
              <a:buNone/>
            </a:pPr>
            <a:r>
              <a:rPr lang="en-US" b="1" dirty="0"/>
              <a:t>Lauren Cooper, University of Michigan</a:t>
            </a:r>
          </a:p>
          <a:p>
            <a:pPr marL="0" indent="0">
              <a:buNone/>
            </a:pPr>
            <a:r>
              <a:rPr lang="en-US" i="1" dirty="0"/>
              <a:t>Coherent Stacking of Few Cycle Pulses from a Gain-Managed Nonlinear Amplifier for CPA-free Energy and Power Scalable Drivers of High-Intensity Laser-Matter Interactions</a:t>
            </a:r>
          </a:p>
        </p:txBody>
      </p:sp>
    </p:spTree>
    <p:extLst>
      <p:ext uri="{BB962C8B-B14F-4D97-AF65-F5344CB8AC3E}">
        <p14:creationId xmlns:p14="http://schemas.microsoft.com/office/powerpoint/2010/main" val="277786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371</Words>
  <Application>Microsoft Macintosh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Student Poster Awards November 11, 2022</vt:lpstr>
      <vt:lpstr>AAC Student Poster Prize Winners</vt:lpstr>
      <vt:lpstr>Honorable Mentions (alphabetical order)</vt:lpstr>
      <vt:lpstr>Congratulations to this Year’s Student Poster Winners!</vt:lpstr>
      <vt:lpstr>Congratulations to this Year’s Student Poster Winners!</vt:lpstr>
      <vt:lpstr>Congratulations to this Year’s Student Poster Winners!</vt:lpstr>
      <vt:lpstr>Congratulations to this Year’s Student Poster Winners!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Long Island!</dc:title>
  <dc:creator>Palmer, Mark</dc:creator>
  <cp:lastModifiedBy>Palmer, Mark</cp:lastModifiedBy>
  <cp:revision>4</cp:revision>
  <dcterms:created xsi:type="dcterms:W3CDTF">2022-11-06T22:05:03Z</dcterms:created>
  <dcterms:modified xsi:type="dcterms:W3CDTF">2022-11-11T15:40:18Z</dcterms:modified>
</cp:coreProperties>
</file>