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4"/>
    <p:sldMasterId id="2147483688" r:id="rId5"/>
    <p:sldMasterId id="2147483676" r:id="rId6"/>
  </p:sldMasterIdLst>
  <p:notesMasterIdLst>
    <p:notesMasterId r:id="rId27"/>
  </p:notesMasterIdLst>
  <p:handoutMasterIdLst>
    <p:handoutMasterId r:id="rId28"/>
  </p:handoutMasterIdLst>
  <p:sldIdLst>
    <p:sldId id="269" r:id="rId7"/>
    <p:sldId id="321" r:id="rId8"/>
    <p:sldId id="2874" r:id="rId9"/>
    <p:sldId id="2873" r:id="rId10"/>
    <p:sldId id="1732" r:id="rId11"/>
    <p:sldId id="312" r:id="rId12"/>
    <p:sldId id="1708" r:id="rId13"/>
    <p:sldId id="360" r:id="rId14"/>
    <p:sldId id="395" r:id="rId15"/>
    <p:sldId id="1808" r:id="rId16"/>
    <p:sldId id="2872" r:id="rId17"/>
    <p:sldId id="2877" r:id="rId18"/>
    <p:sldId id="2888" r:id="rId19"/>
    <p:sldId id="2813" r:id="rId20"/>
    <p:sldId id="2879" r:id="rId21"/>
    <p:sldId id="2889" r:id="rId22"/>
    <p:sldId id="2890" r:id="rId23"/>
    <p:sldId id="2891" r:id="rId24"/>
    <p:sldId id="2892" r:id="rId25"/>
    <p:sldId id="1807" r:id="rId26"/>
  </p:sldIdLst>
  <p:sldSz cx="9144000" cy="5143500" type="screen16x9"/>
  <p:notesSz cx="6858000" cy="9144000"/>
  <p:custDataLst>
    <p:tags r:id="rId2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5">
          <p15:clr>
            <a:srgbClr val="A4A3A4"/>
          </p15:clr>
        </p15:guide>
        <p15:guide id="2" orient="horz" pos="971">
          <p15:clr>
            <a:srgbClr val="A4A3A4"/>
          </p15:clr>
        </p15:guide>
        <p15:guide id="3" orient="horz" pos="2809">
          <p15:clr>
            <a:srgbClr val="A4A3A4"/>
          </p15:clr>
        </p15:guide>
        <p15:guide id="4" orient="horz" pos="2985">
          <p15:clr>
            <a:srgbClr val="A4A3A4"/>
          </p15:clr>
        </p15:guide>
        <p15:guide id="5" orient="horz" pos="789">
          <p15:clr>
            <a:srgbClr val="A4A3A4"/>
          </p15:clr>
        </p15:guide>
        <p15:guide id="6" orient="horz" pos="1332" userDrawn="1">
          <p15:clr>
            <a:srgbClr val="A4A3A4"/>
          </p15:clr>
        </p15:guide>
        <p15:guide id="7" orient="horz" pos="3137">
          <p15:clr>
            <a:srgbClr val="A4A3A4"/>
          </p15:clr>
        </p15:guide>
        <p15:guide id="8" orient="horz" pos="425">
          <p15:clr>
            <a:srgbClr val="A4A3A4"/>
          </p15:clr>
        </p15:guide>
        <p15:guide id="9" orient="horz" pos="2106">
          <p15:clr>
            <a:srgbClr val="A4A3A4"/>
          </p15:clr>
        </p15:guide>
        <p15:guide id="10" pos="2880">
          <p15:clr>
            <a:srgbClr val="A4A3A4"/>
          </p15:clr>
        </p15:guide>
        <p15:guide id="11" pos="363">
          <p15:clr>
            <a:srgbClr val="A4A3A4"/>
          </p15:clr>
        </p15:guide>
        <p15:guide id="12" pos="5396">
          <p15:clr>
            <a:srgbClr val="A4A3A4"/>
          </p15:clr>
        </p15:guide>
        <p15:guide id="13" pos="282">
          <p15:clr>
            <a:srgbClr val="A4A3A4"/>
          </p15:clr>
        </p15:guide>
        <p15:guide id="14" pos="3784">
          <p15:clr>
            <a:srgbClr val="A4A3A4"/>
          </p15:clr>
        </p15:guide>
        <p15:guide id="15" pos="3736">
          <p15:clr>
            <a:srgbClr val="A4A3A4"/>
          </p15:clr>
        </p15:guide>
        <p15:guide id="16" pos="2179">
          <p15:clr>
            <a:srgbClr val="A4A3A4"/>
          </p15:clr>
        </p15:guide>
        <p15:guide id="17" pos="5464">
          <p15:clr>
            <a:srgbClr val="A4A3A4"/>
          </p15:clr>
        </p15:guide>
        <p15:guide id="18" pos="386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C295"/>
    <a:srgbClr val="A79E70"/>
    <a:srgbClr val="DB5807"/>
    <a:srgbClr val="F66308"/>
    <a:srgbClr val="E17000"/>
    <a:srgbClr val="981E32"/>
    <a:srgbClr val="FFFFFF"/>
    <a:srgbClr val="C75B12"/>
    <a:srgbClr val="5B8F22"/>
    <a:srgbClr val="4D4F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523" autoAdjust="0"/>
    <p:restoredTop sz="95808" autoAdjust="0"/>
  </p:normalViewPr>
  <p:slideViewPr>
    <p:cSldViewPr snapToObjects="1" showGuides="1">
      <p:cViewPr varScale="1">
        <p:scale>
          <a:sx n="84" d="100"/>
          <a:sy n="84" d="100"/>
        </p:scale>
        <p:origin x="312" y="64"/>
      </p:cViewPr>
      <p:guideLst>
        <p:guide orient="horz" pos="245"/>
        <p:guide orient="horz" pos="971"/>
        <p:guide orient="horz" pos="2809"/>
        <p:guide orient="horz" pos="2985"/>
        <p:guide orient="horz" pos="789"/>
        <p:guide orient="horz" pos="1332"/>
        <p:guide orient="horz" pos="3137"/>
        <p:guide orient="horz" pos="425"/>
        <p:guide orient="horz" pos="2106"/>
        <p:guide pos="2880"/>
        <p:guide pos="363"/>
        <p:guide pos="5396"/>
        <p:guide pos="282"/>
        <p:guide pos="3784"/>
        <p:guide pos="3736"/>
        <p:guide pos="2179"/>
        <p:guide pos="5464"/>
        <p:guide pos="386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584"/>
    </p:cViewPr>
  </p:sorterViewPr>
  <p:notesViewPr>
    <p:cSldViewPr snapToObjects="1" showGuides="1">
      <p:cViewPr varScale="1">
        <p:scale>
          <a:sx n="85" d="100"/>
          <a:sy n="85" d="100"/>
        </p:scale>
        <p:origin x="-3138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notesMaster" Target="notesMasters/notesMaster1.xml"/><Relationship Id="rId30" Type="http://schemas.openxmlformats.org/officeDocument/2006/relationships/commentAuthors" Target="commentAuthors.xml"/><Relationship Id="rId8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EBF33E-D9A7-42CC-B598-9AD8356CBB5A}" type="datetimeFigureOut">
              <a:rPr lang="en-US" smtClean="0"/>
              <a:pPr/>
              <a:t>11/8/2022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EAAB5D-0CC4-45A8-B4B6-0B8B738A4E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66997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B58700-9FA2-48CE-AC88-D71D45EB490A}" type="datetimeFigureOut">
              <a:rPr lang="en-US" smtClean="0"/>
              <a:pPr/>
              <a:t>11/8/2022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BC4E5-2BC1-4F43-85DD-A1B8F74CB7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00429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BC4E5-2BC1-4F43-85DD-A1B8F74CB7EB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145604-FDA7-4C00-8C29-FE14AB67EE0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621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5" Type="http://schemas.openxmlformats.org/officeDocument/2006/relationships/image" Target="file:////var/folders/ny/qwbl6zcd67xgmmkrv0y_v_lmqtzjfc/T/com.microsoft.Outlook/WebArchiveCopyPasteTempFiles/cidimage001.jpg@01D4819F.5F223ED0" TargetMode="External"/><Relationship Id="rId4" Type="http://schemas.openxmlformats.org/officeDocument/2006/relationships/image" Target="../media/image9.jpe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5" Type="http://schemas.openxmlformats.org/officeDocument/2006/relationships/image" Target="file:////var/folders/ny/qwbl6zcd67xgmmkrv0y_v_lmqtzjfc/T/com.microsoft.Outlook/WebArchiveCopyPasteTempFiles/cidimage001.jpg@01D4819F.5F223ED0" TargetMode="External"/><Relationship Id="rId4" Type="http://schemas.openxmlformats.org/officeDocument/2006/relationships/image" Target="../media/image9.jpe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5" Type="http://schemas.openxmlformats.org/officeDocument/2006/relationships/image" Target="file:////var/folders/ny/qwbl6zcd67xgmmkrv0y_v_lmqtzjfc/T/com.microsoft.Outlook/WebArchiveCopyPasteTempFiles/cidimage001.jpg@01D4819F.5F223ED0" TargetMode="External"/><Relationship Id="rId4" Type="http://schemas.openxmlformats.org/officeDocument/2006/relationships/image" Target="../media/image9.jpe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5" Type="http://schemas.openxmlformats.org/officeDocument/2006/relationships/image" Target="file:////var/folders/ny/qwbl6zcd67xgmmkrv0y_v_lmqtzjfc/T/com.microsoft.Outlook/WebArchiveCopyPasteTempFiles/cidimage001.jpg@01D4819F.5F223ED0" TargetMode="External"/><Relationship Id="rId4" Type="http://schemas.openxmlformats.org/officeDocument/2006/relationships/image" Target="../media/image9.jpe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5" Type="http://schemas.openxmlformats.org/officeDocument/2006/relationships/image" Target="file:////var/folders/ny/qwbl6zcd67xgmmkrv0y_v_lmqtzjfc/T/com.microsoft.Outlook/WebArchiveCopyPasteTempFiles/cidimage001.jpg@01D4819F.5F223ED0" TargetMode="External"/><Relationship Id="rId4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FEBBD4D-A077-694F-949C-816E31DDFCB4}"/>
              </a:ext>
            </a:extLst>
          </p:cNvPr>
          <p:cNvSpPr/>
          <p:nvPr userDrawn="1"/>
        </p:nvSpPr>
        <p:spPr>
          <a:xfrm>
            <a:off x="0" y="4371107"/>
            <a:ext cx="9144000" cy="7723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line dot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" y="-3597"/>
            <a:ext cx="9143245" cy="51506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4" y="1465871"/>
            <a:ext cx="5691185" cy="801080"/>
          </a:xfrm>
        </p:spPr>
        <p:txBody>
          <a:bodyPr anchor="b" anchorCtr="0">
            <a:noAutofit/>
          </a:bodyPr>
          <a:lstStyle>
            <a:lvl1pPr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7056" y="2571750"/>
            <a:ext cx="4985545" cy="679620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8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Author edit Master subtitle style</a:t>
            </a:r>
          </a:p>
          <a:p>
            <a:r>
              <a:rPr lang="en-US" dirty="0"/>
              <a:t>January 8-9, 2020</a:t>
            </a:r>
            <a:endParaRPr lang="en-CA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0FCF9A6-606C-4510-A275-7AAA093E973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199" y="56172"/>
            <a:ext cx="3945157" cy="115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7518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FEBBD4D-A077-694F-949C-816E31DDFCB4}"/>
              </a:ext>
            </a:extLst>
          </p:cNvPr>
          <p:cNvSpPr/>
          <p:nvPr userDrawn="1"/>
        </p:nvSpPr>
        <p:spPr>
          <a:xfrm>
            <a:off x="0" y="4371107"/>
            <a:ext cx="9144000" cy="7723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line dot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" y="-3597"/>
            <a:ext cx="9143245" cy="51506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4" y="1465871"/>
            <a:ext cx="5691185" cy="801080"/>
          </a:xfrm>
        </p:spPr>
        <p:txBody>
          <a:bodyPr anchor="b" anchorCtr="0">
            <a:noAutofit/>
          </a:bodyPr>
          <a:lstStyle>
            <a:lvl1pPr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7056" y="2571750"/>
            <a:ext cx="4985545" cy="679620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8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Author edit Master subtitle style</a:t>
            </a:r>
          </a:p>
          <a:p>
            <a:r>
              <a:rPr lang="en-US" dirty="0"/>
              <a:t>January 8-9, 2020</a:t>
            </a:r>
            <a:endParaRPr lang="en-CA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0FCF9A6-606C-4510-A275-7AAA093E973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199" y="56172"/>
            <a:ext cx="3945157" cy="115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3761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 preserve="1">
  <p:cSld name="Title and Conte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8"/>
          <p:cNvSpPr txBox="1">
            <a:spLocks noGrp="1"/>
          </p:cNvSpPr>
          <p:nvPr>
            <p:ph type="title"/>
          </p:nvPr>
        </p:nvSpPr>
        <p:spPr>
          <a:xfrm>
            <a:off x="0" y="64209"/>
            <a:ext cx="9144000" cy="624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8953"/>
              </a:buClr>
              <a:buSzPts val="1800"/>
              <a:buNone/>
              <a:defRPr sz="3300" b="1">
                <a:solidFill>
                  <a:srgbClr val="00206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7" name="Google Shape;17;p8"/>
          <p:cNvSpPr txBox="1">
            <a:spLocks noGrp="1"/>
          </p:cNvSpPr>
          <p:nvPr>
            <p:ph type="body" idx="1"/>
          </p:nvPr>
        </p:nvSpPr>
        <p:spPr>
          <a:xfrm>
            <a:off x="457200" y="886469"/>
            <a:ext cx="8229600" cy="38807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028700" lvl="2" indent="-25717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714500" lvl="4" indent="-25717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057400" lvl="5" indent="-25717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8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0066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2"/>
          <p:cNvSpPr txBox="1">
            <a:spLocks noGrp="1"/>
          </p:cNvSpPr>
          <p:nvPr>
            <p:ph type="title"/>
          </p:nvPr>
        </p:nvSpPr>
        <p:spPr>
          <a:xfrm>
            <a:off x="0" y="126594"/>
            <a:ext cx="9144000" cy="624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8953"/>
              </a:buClr>
              <a:buSzPts val="3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2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342900" lvl="0" indent="-17145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 b="1"/>
            </a:lvl1pPr>
            <a:lvl2pPr marL="685800" lvl="1" indent="-1714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 b="1"/>
            </a:lvl2pPr>
            <a:lvl3pPr marL="1028700" lvl="2" indent="-17145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0" b="1"/>
            </a:lvl3pPr>
            <a:lvl4pPr marL="1371600" lvl="3" indent="-17145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4pPr>
            <a:lvl5pPr marL="1714500" lvl="4" indent="-17145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5pPr>
            <a:lvl6pPr marL="2057400" lvl="5" indent="-17145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6pPr>
            <a:lvl7pPr marL="2400300" lvl="6" indent="-17145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7pPr>
            <a:lvl8pPr marL="2743200" lvl="7" indent="-17145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8pPr>
            <a:lvl9pPr marL="3086100" lvl="8" indent="-17145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9pPr>
          </a:lstStyle>
          <a:p>
            <a:endParaRPr/>
          </a:p>
        </p:txBody>
      </p:sp>
      <p:sp>
        <p:nvSpPr>
          <p:cNvPr id="43" name="Google Shape;43;p12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8575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800"/>
            </a:lvl1pPr>
            <a:lvl2pPr marL="685800" lvl="1" indent="-2667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1500"/>
            </a:lvl2pPr>
            <a:lvl3pPr marL="1028700" lvl="2" indent="-25717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350"/>
            </a:lvl3pPr>
            <a:lvl4pPr marL="1371600" lvl="3" indent="-24765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200"/>
            </a:lvl4pPr>
            <a:lvl5pPr marL="1714500" lvl="4" indent="-24765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200"/>
            </a:lvl5pPr>
            <a:lvl6pPr marL="2057400" lvl="5" indent="-24765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200"/>
            </a:lvl6pPr>
            <a:lvl7pPr marL="2400300" lvl="6" indent="-24765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200"/>
            </a:lvl7pPr>
            <a:lvl8pPr marL="2743200" lvl="7" indent="-24765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200"/>
            </a:lvl8pPr>
            <a:lvl9pPr marL="3086100" lvl="8" indent="-24765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200"/>
            </a:lvl9pPr>
          </a:lstStyle>
          <a:p>
            <a:endParaRPr/>
          </a:p>
        </p:txBody>
      </p:sp>
      <p:sp>
        <p:nvSpPr>
          <p:cNvPr id="44" name="Google Shape;44;p12"/>
          <p:cNvSpPr txBox="1">
            <a:spLocks noGrp="1"/>
          </p:cNvSpPr>
          <p:nvPr>
            <p:ph type="body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342900" lvl="0" indent="-17145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 b="1"/>
            </a:lvl1pPr>
            <a:lvl2pPr marL="685800" lvl="1" indent="-1714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 b="1"/>
            </a:lvl2pPr>
            <a:lvl3pPr marL="1028700" lvl="2" indent="-17145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0" b="1"/>
            </a:lvl3pPr>
            <a:lvl4pPr marL="1371600" lvl="3" indent="-17145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4pPr>
            <a:lvl5pPr marL="1714500" lvl="4" indent="-17145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5pPr>
            <a:lvl6pPr marL="2057400" lvl="5" indent="-17145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6pPr>
            <a:lvl7pPr marL="2400300" lvl="6" indent="-17145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7pPr>
            <a:lvl8pPr marL="2743200" lvl="7" indent="-17145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8pPr>
            <a:lvl9pPr marL="3086100" lvl="8" indent="-17145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9pPr>
          </a:lstStyle>
          <a:p>
            <a:endParaRPr/>
          </a:p>
        </p:txBody>
      </p:sp>
      <p:sp>
        <p:nvSpPr>
          <p:cNvPr id="45" name="Google Shape;45;p12"/>
          <p:cNvSpPr txBox="1">
            <a:spLocks noGrp="1"/>
          </p:cNvSpPr>
          <p:nvPr>
            <p:ph type="body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8575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800"/>
            </a:lvl1pPr>
            <a:lvl2pPr marL="685800" lvl="1" indent="-2667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1500"/>
            </a:lvl2pPr>
            <a:lvl3pPr marL="1028700" lvl="2" indent="-25717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350"/>
            </a:lvl3pPr>
            <a:lvl4pPr marL="1371600" lvl="3" indent="-24765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200"/>
            </a:lvl4pPr>
            <a:lvl5pPr marL="1714500" lvl="4" indent="-24765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200"/>
            </a:lvl5pPr>
            <a:lvl6pPr marL="2057400" lvl="5" indent="-24765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200"/>
            </a:lvl6pPr>
            <a:lvl7pPr marL="2400300" lvl="6" indent="-24765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200"/>
            </a:lvl7pPr>
            <a:lvl8pPr marL="2743200" lvl="7" indent="-24765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200"/>
            </a:lvl8pPr>
            <a:lvl9pPr marL="3086100" lvl="8" indent="-24765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200"/>
            </a:lvl9pPr>
          </a:lstStyle>
          <a:p>
            <a:endParaRPr/>
          </a:p>
        </p:txBody>
      </p:sp>
      <p:sp>
        <p:nvSpPr>
          <p:cNvPr id="46" name="Google Shape;46;p1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07/26/2022</a:t>
            </a:r>
            <a:endParaRPr/>
          </a:p>
        </p:txBody>
      </p:sp>
      <p:sp>
        <p:nvSpPr>
          <p:cNvPr id="47" name="Google Shape;47;p12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Raubenheimer | Accelerator Frontier</a:t>
            </a:r>
            <a:endParaRPr/>
          </a:p>
        </p:txBody>
      </p:sp>
      <p:sp>
        <p:nvSpPr>
          <p:cNvPr id="48" name="Google Shape;48;p1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5278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 preserve="1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8953"/>
              </a:buClr>
              <a:buSzPts val="2000"/>
              <a:buFont typeface="Calibri"/>
              <a:buNone/>
              <a:defRPr sz="15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32385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2400"/>
            </a:lvl1pPr>
            <a:lvl2pPr marL="685800" lvl="1" indent="-3048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100"/>
            </a:lvl2pPr>
            <a:lvl3pPr marL="1028700" lvl="2" indent="-28575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800"/>
            </a:lvl3pPr>
            <a:lvl4pPr marL="1371600" lvl="3" indent="-2667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1500"/>
            </a:lvl4pPr>
            <a:lvl5pPr marL="1714500" lvl="4" indent="-2667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1500"/>
            </a:lvl5pPr>
            <a:lvl6pPr marL="2057400" lvl="5" indent="-2667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6pPr>
            <a:lvl7pPr marL="2400300" lvl="6" indent="-2667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7pPr>
            <a:lvl8pPr marL="2743200" lvl="7" indent="-2667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8pPr>
            <a:lvl9pPr marL="3086100" lvl="8" indent="-2667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body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17145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050"/>
            </a:lvl1pPr>
            <a:lvl2pPr marL="685800" lvl="1" indent="-17145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900"/>
            </a:lvl2pPr>
            <a:lvl3pPr marL="1028700" lvl="2" indent="-171450" algn="l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3pPr>
            <a:lvl4pPr marL="1371600" lvl="3" indent="-171450" algn="l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75"/>
            </a:lvl4pPr>
            <a:lvl5pPr marL="1714500" lvl="4" indent="-171450" algn="l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75"/>
            </a:lvl5pPr>
            <a:lvl6pPr marL="2057400" lvl="5" indent="-171450" algn="l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75"/>
            </a:lvl6pPr>
            <a:lvl7pPr marL="2400300" lvl="6" indent="-171450" algn="l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75"/>
            </a:lvl7pPr>
            <a:lvl8pPr marL="2743200" lvl="7" indent="-171450" algn="l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75"/>
            </a:lvl8pPr>
            <a:lvl9pPr marL="3086100" lvl="8" indent="-171450" algn="l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75"/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07/26/2022</a:t>
            </a:r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Raubenheimer | Accelerator Frontier</a:t>
            </a:r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1337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 preserve="1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8953"/>
              </a:buClr>
              <a:buSzPts val="2000"/>
              <a:buFont typeface="Calibri"/>
              <a:buNone/>
              <a:defRPr sz="15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6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6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17145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050"/>
            </a:lvl1pPr>
            <a:lvl2pPr marL="685800" lvl="1" indent="-17145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900"/>
            </a:lvl2pPr>
            <a:lvl3pPr marL="1028700" lvl="2" indent="-171450" algn="l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3pPr>
            <a:lvl4pPr marL="1371600" lvl="3" indent="-171450" algn="l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75"/>
            </a:lvl4pPr>
            <a:lvl5pPr marL="1714500" lvl="4" indent="-171450" algn="l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75"/>
            </a:lvl5pPr>
            <a:lvl6pPr marL="2057400" lvl="5" indent="-171450" algn="l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75"/>
            </a:lvl6pPr>
            <a:lvl7pPr marL="2400300" lvl="6" indent="-171450" algn="l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75"/>
            </a:lvl7pPr>
            <a:lvl8pPr marL="2743200" lvl="7" indent="-171450" algn="l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75"/>
            </a:lvl8pPr>
            <a:lvl9pPr marL="3086100" lvl="8" indent="-171450" algn="l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75"/>
            </a:lvl9pPr>
          </a:lstStyle>
          <a:p>
            <a:endParaRPr/>
          </a:p>
        </p:txBody>
      </p:sp>
      <p:sp>
        <p:nvSpPr>
          <p:cNvPr id="69" name="Google Shape;69;p16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07/26/2022</a:t>
            </a:r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Raubenheimer | Accelerator Frontier</a:t>
            </a:r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6391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 preserve="1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>
            <a:spLocks noGrp="1"/>
          </p:cNvSpPr>
          <p:nvPr>
            <p:ph type="title"/>
          </p:nvPr>
        </p:nvSpPr>
        <p:spPr>
          <a:xfrm>
            <a:off x="0" y="126594"/>
            <a:ext cx="9144000" cy="624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8953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7"/>
          <p:cNvSpPr txBox="1">
            <a:spLocks noGrp="1"/>
          </p:cNvSpPr>
          <p:nvPr>
            <p:ph type="body" idx="1"/>
          </p:nvPr>
        </p:nvSpPr>
        <p:spPr>
          <a:xfrm rot="5400000">
            <a:off x="2631603" y="-1287934"/>
            <a:ext cx="3880794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028700" lvl="2" indent="-25717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714500" lvl="4" indent="-25717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057400" lvl="5" indent="-25717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07/26/2022</a:t>
            </a:r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Raubenheimer | Accelerator Frontier</a:t>
            </a:r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8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 preserve="1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>
            <a:spLocks noGrp="1"/>
          </p:cNvSpPr>
          <p:nvPr>
            <p:ph type="title"/>
          </p:nvPr>
        </p:nvSpPr>
        <p:spPr>
          <a:xfrm rot="5400000">
            <a:off x="5463778" y="1371600"/>
            <a:ext cx="4388644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8953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body" idx="1"/>
          </p:nvPr>
        </p:nvSpPr>
        <p:spPr>
          <a:xfrm rot="5400000">
            <a:off x="1272779" y="-609599"/>
            <a:ext cx="4388644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028700" lvl="2" indent="-25717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714500" lvl="4" indent="-25717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057400" lvl="5" indent="-25717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8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07/26/2022</a:t>
            </a:r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Raubenheimer | Accelerator Frontier</a:t>
            </a:r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7486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 preserve="1">
  <p:cSld name="1_Custom Layou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0"/>
          <p:cNvSpPr txBox="1">
            <a:spLocks noGrp="1"/>
          </p:cNvSpPr>
          <p:nvPr>
            <p:ph type="title"/>
          </p:nvPr>
        </p:nvSpPr>
        <p:spPr>
          <a:xfrm>
            <a:off x="51620" y="60227"/>
            <a:ext cx="9144000" cy="624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8953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91" name="Google Shape;91;p20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07/26/2022</a:t>
            </a:r>
            <a:endParaRPr/>
          </a:p>
        </p:txBody>
      </p:sp>
      <p:sp>
        <p:nvSpPr>
          <p:cNvPr id="92" name="Google Shape;92;p20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Raubenheimer | Accelerator Frontier</a:t>
            </a:r>
            <a:endParaRPr/>
          </a:p>
        </p:txBody>
      </p:sp>
      <p:sp>
        <p:nvSpPr>
          <p:cNvPr id="93" name="Google Shape;93;p20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0379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hart" type="chart" preserve="1">
  <p:cSld name="Title and Char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1"/>
          <p:cNvSpPr txBox="1">
            <a:spLocks noGrp="1"/>
          </p:cNvSpPr>
          <p:nvPr>
            <p:ph type="title"/>
          </p:nvPr>
        </p:nvSpPr>
        <p:spPr>
          <a:xfrm>
            <a:off x="457200" y="-42901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8953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1"/>
          <p:cNvSpPr>
            <a:spLocks noGrp="1"/>
          </p:cNvSpPr>
          <p:nvPr>
            <p:ph type="chart" idx="2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" name="Google Shape;97;p21"/>
          <p:cNvSpPr txBox="1">
            <a:spLocks noGrp="1"/>
          </p:cNvSpPr>
          <p:nvPr>
            <p:ph type="dt" idx="10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07/26/2022</a:t>
            </a:r>
            <a:endParaRPr/>
          </a:p>
        </p:txBody>
      </p:sp>
      <p:sp>
        <p:nvSpPr>
          <p:cNvPr id="98" name="Google Shape;98;p21"/>
          <p:cNvSpPr txBox="1">
            <a:spLocks noGrp="1"/>
          </p:cNvSpPr>
          <p:nvPr>
            <p:ph type="ftr" idx="11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Raubenheimer | Accelerator Frontier</a:t>
            </a:r>
            <a:endParaRPr/>
          </a:p>
        </p:txBody>
      </p:sp>
      <p:sp>
        <p:nvSpPr>
          <p:cNvPr id="99" name="Google Shape;99;p21"/>
          <p:cNvSpPr txBox="1">
            <a:spLocks noGrp="1"/>
          </p:cNvSpPr>
          <p:nvPr>
            <p:ph type="sldNum" idx="12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0619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, and Content" type="txAndObj" preserve="1">
  <p:cSld name="Title, Text, and Content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2"/>
          <p:cNvSpPr txBox="1">
            <a:spLocks noGrp="1"/>
          </p:cNvSpPr>
          <p:nvPr>
            <p:ph type="title"/>
          </p:nvPr>
        </p:nvSpPr>
        <p:spPr>
          <a:xfrm>
            <a:off x="612058" y="-64293"/>
            <a:ext cx="8229600" cy="6417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8953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02" name="Google Shape;102;p22"/>
          <p:cNvSpPr txBox="1">
            <a:spLocks noGrp="1"/>
          </p:cNvSpPr>
          <p:nvPr>
            <p:ph type="body" idx="1"/>
          </p:nvPr>
        </p:nvSpPr>
        <p:spPr>
          <a:xfrm>
            <a:off x="457200" y="984647"/>
            <a:ext cx="4038600" cy="3609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028700" lvl="2" indent="-25717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714500" lvl="4" indent="-25717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057400" lvl="5" indent="-25717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body" idx="2"/>
          </p:nvPr>
        </p:nvSpPr>
        <p:spPr>
          <a:xfrm>
            <a:off x="4648200" y="984647"/>
            <a:ext cx="4038600" cy="3609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028700" lvl="2" indent="-25717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714500" lvl="4" indent="-25717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057400" lvl="5" indent="-25717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07/26/2022</a:t>
            </a:r>
            <a:endParaRPr/>
          </a:p>
        </p:txBody>
      </p:sp>
      <p:sp>
        <p:nvSpPr>
          <p:cNvPr id="105" name="Google Shape;105;p22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Raubenheimer | Accelerator Frontier</a:t>
            </a:r>
            <a:endParaRPr/>
          </a:p>
        </p:txBody>
      </p:sp>
      <p:sp>
        <p:nvSpPr>
          <p:cNvPr id="106" name="Google Shape;106;p2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892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0"/>
            <a:ext cx="6858019" cy="93954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" y="616458"/>
            <a:ext cx="8685294" cy="202692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932688"/>
            <a:ext cx="8108950" cy="379914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spcBef>
                <a:spcPts val="0"/>
              </a:spcBef>
              <a:buClr>
                <a:srgbClr val="981E32"/>
              </a:buClr>
              <a:defRPr sz="2200"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 sz="1800"/>
            </a:lvl4pPr>
            <a:lvl5pPr>
              <a:buClr>
                <a:srgbClr val="981E32"/>
              </a:buCl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DB64FC-32BB-483B-BC32-650CDC18287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715269" y="485893"/>
            <a:ext cx="1428750" cy="419100"/>
          </a:xfrm>
          <a:prstGeom prst="rect">
            <a:avLst/>
          </a:prstGeom>
        </p:spPr>
      </p:pic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09038CBE-0ABF-D5A6-D84C-E86B4F74F3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3638" y="4857750"/>
            <a:ext cx="5502037" cy="314326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r>
              <a:rPr lang="en-US" dirty="0"/>
              <a:t>Raubenheimer, AAC Workshop: November 9, 2022</a:t>
            </a:r>
          </a:p>
        </p:txBody>
      </p: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2" y="669031"/>
            <a:ext cx="8672513" cy="3794522"/>
          </a:xfrm>
          <a:prstGeom prst="rect">
            <a:avLst/>
          </a:prstGeom>
        </p:spPr>
        <p:txBody>
          <a:bodyPr lIns="0" tIns="0" rIns="0" bIns="0"/>
          <a:lstStyle>
            <a:lvl1pPr>
              <a:buFont typeface="Wingdings" pitchFamily="2" charset="2"/>
              <a:buChar char="§"/>
              <a:defRPr sz="1575">
                <a:solidFill>
                  <a:schemeClr val="accent6">
                    <a:lumMod val="50000"/>
                  </a:schemeClr>
                </a:solidFill>
              </a:defRPr>
            </a:lvl1pPr>
            <a:lvl2pPr>
              <a:defRPr sz="1238">
                <a:solidFill>
                  <a:srgbClr val="505050"/>
                </a:solidFill>
              </a:defRPr>
            </a:lvl2pPr>
            <a:lvl3pPr>
              <a:defRPr sz="1125">
                <a:solidFill>
                  <a:schemeClr val="accent4">
                    <a:lumMod val="75000"/>
                  </a:schemeClr>
                </a:solidFill>
              </a:defRPr>
            </a:lvl3pPr>
            <a:lvl4pPr>
              <a:defRPr sz="900">
                <a:solidFill>
                  <a:srgbClr val="505050"/>
                </a:solidFill>
              </a:defRPr>
            </a:lvl4pPr>
            <a:lvl5pPr marL="1157288" indent="-128588">
              <a:buFont typeface="Arial"/>
              <a:buChar char="•"/>
              <a:defRPr sz="9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88816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1575">
                <a:solidFill>
                  <a:srgbClr val="1514C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363519" y="4885778"/>
            <a:ext cx="888812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675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07/26/2022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4" y="4878162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675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r>
              <a:rPr lang="en-US"/>
              <a:t>Raubenheimer | Accelerator Frontier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66145" y="4884189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675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2" name="Picture 11" descr="A picture containing icon&#10;&#10;Description automatically generated">
            <a:extLst>
              <a:ext uri="{FF2B5EF4-FFF2-40B4-BE49-F238E27FC236}">
                <a16:creationId xmlns:a16="http://schemas.microsoft.com/office/drawing/2014/main" id="{9CC9F3FA-594D-7948-B9BB-A349A58089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1947" y="4731409"/>
            <a:ext cx="1108394" cy="14936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FED55EB-E5AE-1140-8A4A-A11133DEEC2F}"/>
              </a:ext>
            </a:extLst>
          </p:cNvPr>
          <p:cNvSpPr/>
          <p:nvPr userDrawn="1"/>
        </p:nvSpPr>
        <p:spPr>
          <a:xfrm>
            <a:off x="214493" y="4780245"/>
            <a:ext cx="7531101" cy="54769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</p:spTree>
    <p:extLst>
      <p:ext uri="{BB962C8B-B14F-4D97-AF65-F5344CB8AC3E}">
        <p14:creationId xmlns:p14="http://schemas.microsoft.com/office/powerpoint/2010/main" val="16346869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>
            <a:extLst>
              <a:ext uri="{FF2B5EF4-FFF2-40B4-BE49-F238E27FC236}">
                <a16:creationId xmlns:a16="http://schemas.microsoft.com/office/drawing/2014/main" id="{A1BBE6FB-5C17-B04D-8271-C9D9CDACFF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66702" y="317898"/>
            <a:ext cx="7678737" cy="539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8" name="Text Box 8">
            <a:extLst>
              <a:ext uri="{FF2B5EF4-FFF2-40B4-BE49-F238E27FC236}">
                <a16:creationId xmlns:a16="http://schemas.microsoft.com/office/drawing/2014/main" id="{9EE176FE-605F-F741-B68A-098429342F7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796580" y="28575"/>
            <a:ext cx="303288" cy="213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4CF74697-79E8-794F-A52D-1DB9E24E5D38}" type="slidenum">
              <a:rPr lang="en-US" altLang="en-US" sz="788" b="0"/>
              <a:pPr/>
              <a:t>‹#›</a:t>
            </a:fld>
            <a:endParaRPr lang="en-US" altLang="en-US" sz="788" b="0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2894383-A347-7B44-B79E-79E4ECFA07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6701" y="1200150"/>
            <a:ext cx="8824670" cy="39147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516480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9"/>
          <p:cNvSpPr txBox="1">
            <a:spLocks noGrp="1"/>
          </p:cNvSpPr>
          <p:nvPr>
            <p:ph type="ctrTitle"/>
          </p:nvPr>
        </p:nvSpPr>
        <p:spPr>
          <a:xfrm>
            <a:off x="1069623" y="26194"/>
            <a:ext cx="7961488" cy="532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8953"/>
              </a:buClr>
              <a:buSzPts val="1800"/>
              <a:buNone/>
              <a:defRPr sz="405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9"/>
          <p:cNvSpPr txBox="1">
            <a:spLocks noGrp="1"/>
          </p:cNvSpPr>
          <p:nvPr>
            <p:ph type="subTitle" idx="1"/>
          </p:nvPr>
        </p:nvSpPr>
        <p:spPr>
          <a:xfrm>
            <a:off x="310444" y="840317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 dirty="0"/>
          </a:p>
        </p:txBody>
      </p:sp>
      <p:sp>
        <p:nvSpPr>
          <p:cNvPr id="24" name="Google Shape;24;p9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07/22/2022</a:t>
            </a:r>
            <a:endParaRPr/>
          </a:p>
        </p:txBody>
      </p:sp>
      <p:sp>
        <p:nvSpPr>
          <p:cNvPr id="25" name="Google Shape;25;p9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Shiltsev | Accelerator Frontier</a:t>
            </a:r>
            <a:endParaRPr/>
          </a:p>
        </p:txBody>
      </p:sp>
      <p:sp>
        <p:nvSpPr>
          <p:cNvPr id="26" name="Google Shape;26;p9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843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FEBBD4D-A077-694F-949C-816E31DDFCB4}"/>
              </a:ext>
            </a:extLst>
          </p:cNvPr>
          <p:cNvSpPr/>
          <p:nvPr userDrawn="1"/>
        </p:nvSpPr>
        <p:spPr>
          <a:xfrm>
            <a:off x="0" y="4371110"/>
            <a:ext cx="9144000" cy="7723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3" name="line dot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" y="-3596"/>
            <a:ext cx="9143245" cy="51506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6" y="402435"/>
            <a:ext cx="8008937" cy="1476673"/>
          </a:xfrm>
        </p:spPr>
        <p:txBody>
          <a:bodyPr anchor="b" anchorCtr="0">
            <a:noAutofit/>
          </a:bodyPr>
          <a:lstStyle>
            <a:lvl1pPr>
              <a:defRPr sz="3225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7058" y="2730333"/>
            <a:ext cx="7989887" cy="1640777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2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557216" y="1977593"/>
            <a:ext cx="8008937" cy="56558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0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z="3300"/>
              <a:t>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512191F-B767-D04B-9D40-AFF96A3B3B2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056" y="4566857"/>
            <a:ext cx="2209800" cy="32419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6DBD8C3-061E-3540-B0B5-3CC493A8FA2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0335" y="4469593"/>
            <a:ext cx="1415818" cy="583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4989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FEBBD4D-A077-694F-949C-816E31DDFCB4}"/>
              </a:ext>
            </a:extLst>
          </p:cNvPr>
          <p:cNvSpPr/>
          <p:nvPr userDrawn="1"/>
        </p:nvSpPr>
        <p:spPr>
          <a:xfrm>
            <a:off x="0" y="4371110"/>
            <a:ext cx="9144000" cy="7723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3" name="line dot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" y="-3596"/>
            <a:ext cx="9143245" cy="51506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6" y="402435"/>
            <a:ext cx="8008937" cy="1476673"/>
          </a:xfrm>
        </p:spPr>
        <p:txBody>
          <a:bodyPr anchor="b" anchorCtr="0">
            <a:noAutofit/>
          </a:bodyPr>
          <a:lstStyle>
            <a:lvl1pPr>
              <a:defRPr sz="3225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7058" y="2730333"/>
            <a:ext cx="7989887" cy="1640777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2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557216" y="1977593"/>
            <a:ext cx="8008937" cy="56558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0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z="3300"/>
              <a:t>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512191F-B767-D04B-9D40-AFF96A3B3B2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056" y="4566857"/>
            <a:ext cx="2209800" cy="32419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6DBD8C3-061E-3540-B0B5-3CC493A8FA2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0335" y="4469593"/>
            <a:ext cx="1415818" cy="583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5244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2" y="1"/>
            <a:ext cx="6858019" cy="93954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" y="616458"/>
            <a:ext cx="8685294" cy="202692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932691"/>
            <a:ext cx="8108950" cy="3685601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spcBef>
                <a:spcPts val="0"/>
              </a:spcBef>
              <a:buClr>
                <a:srgbClr val="981E32"/>
              </a:buClr>
              <a:defRPr sz="1650"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 sz="1350"/>
            </a:lvl4pPr>
            <a:lvl5pPr>
              <a:buClr>
                <a:srgbClr val="981E32"/>
              </a:buCl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pic>
        <p:nvPicPr>
          <p:cNvPr id="11" name="Picture 2" descr="cid:image001.jpg@01D48177.0314E7A0">
            <a:extLst>
              <a:ext uri="{FF2B5EF4-FFF2-40B4-BE49-F238E27FC236}">
                <a16:creationId xmlns:a16="http://schemas.microsoft.com/office/drawing/2014/main" id="{40363932-3AF0-6B4A-BBDD-E18B54DB160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407" y="4734281"/>
            <a:ext cx="1041395" cy="395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23657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2" y="1"/>
            <a:ext cx="6858019" cy="9395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" y="616458"/>
            <a:ext cx="8685294" cy="202692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pic>
        <p:nvPicPr>
          <p:cNvPr id="10" name="Picture 2" descr="cid:image001.jpg@01D48177.0314E7A0">
            <a:extLst>
              <a:ext uri="{FF2B5EF4-FFF2-40B4-BE49-F238E27FC236}">
                <a16:creationId xmlns:a16="http://schemas.microsoft.com/office/drawing/2014/main" id="{27C6D226-32F2-B948-9433-809069EC69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407" y="4734281"/>
            <a:ext cx="1041395" cy="395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27027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2" y="1"/>
            <a:ext cx="6858019" cy="93954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" y="616458"/>
            <a:ext cx="8685294" cy="202692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932691"/>
            <a:ext cx="3886200" cy="3689603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11" name="Content Placeholder 15"/>
          <p:cNvSpPr>
            <a:spLocks noGrp="1"/>
          </p:cNvSpPr>
          <p:nvPr>
            <p:ph sz="quarter" idx="15"/>
          </p:nvPr>
        </p:nvSpPr>
        <p:spPr>
          <a:xfrm>
            <a:off x="4648200" y="939549"/>
            <a:ext cx="3886200" cy="3689603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pic>
        <p:nvPicPr>
          <p:cNvPr id="10" name="Picture 2" descr="cid:image001.jpg@01D48177.0314E7A0">
            <a:extLst>
              <a:ext uri="{FF2B5EF4-FFF2-40B4-BE49-F238E27FC236}">
                <a16:creationId xmlns:a16="http://schemas.microsoft.com/office/drawing/2014/main" id="{449B2978-AB7B-7048-A82B-163DA550B12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407" y="4734281"/>
            <a:ext cx="1041395" cy="395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85354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2" y="1"/>
            <a:ext cx="6858019" cy="93954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" y="616458"/>
            <a:ext cx="8685294" cy="202692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646488" y="939546"/>
            <a:ext cx="2442340" cy="1860804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CA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635445" y="2881314"/>
            <a:ext cx="2442340" cy="182403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CA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242954" y="932688"/>
            <a:ext cx="2442340" cy="377266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457203" y="932688"/>
            <a:ext cx="3013075" cy="37726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pic>
        <p:nvPicPr>
          <p:cNvPr id="15" name="Picture 2" descr="cid:image001.jpg@01D48177.0314E7A0">
            <a:extLst>
              <a:ext uri="{FF2B5EF4-FFF2-40B4-BE49-F238E27FC236}">
                <a16:creationId xmlns:a16="http://schemas.microsoft.com/office/drawing/2014/main" id="{4F6879D9-7604-2A4A-A0B7-A527F3C6F36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407" y="4734281"/>
            <a:ext cx="1041395" cy="395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4877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har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2" y="1"/>
            <a:ext cx="6858019" cy="93954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" y="616458"/>
            <a:ext cx="8685294" cy="202692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6007100" y="932688"/>
            <a:ext cx="2667000" cy="3772662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457201" y="932688"/>
            <a:ext cx="5484812" cy="37726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pic>
        <p:nvPicPr>
          <p:cNvPr id="9" name="Picture 2" descr="cid:image001.jpg@01D48177.0314E7A0">
            <a:extLst>
              <a:ext uri="{FF2B5EF4-FFF2-40B4-BE49-F238E27FC236}">
                <a16:creationId xmlns:a16="http://schemas.microsoft.com/office/drawing/2014/main" id="{7FCD3347-07B9-DC48-9564-E0A25225B43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407" y="4734281"/>
            <a:ext cx="1041395" cy="395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3253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0"/>
            <a:ext cx="6858019" cy="9395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" y="616458"/>
            <a:ext cx="8685294" cy="202692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ED4FABA-D474-437D-A32F-29CC5C1C4D7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715269" y="485893"/>
            <a:ext cx="1428750" cy="419100"/>
          </a:xfrm>
          <a:prstGeom prst="rect">
            <a:avLst/>
          </a:prstGeom>
        </p:spPr>
      </p:pic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FBB9C169-E3DD-D6F3-AE39-A317BE6099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3638" y="4857750"/>
            <a:ext cx="5502037" cy="314326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r>
              <a:rPr lang="en-US" dirty="0"/>
              <a:t>Raubenheimer, AAC Workshop: November 9, 2022</a:t>
            </a:r>
          </a:p>
        </p:txBody>
      </p: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4" y="728665"/>
            <a:ext cx="8672513" cy="3794522"/>
          </a:xfrm>
          <a:prstGeom prst="rect">
            <a:avLst/>
          </a:prstGeom>
        </p:spPr>
        <p:txBody>
          <a:bodyPr lIns="0" tIns="0" rIns="0" bIns="0"/>
          <a:lstStyle>
            <a:lvl1pPr marL="230183" indent="-230183">
              <a:defRPr sz="1800">
                <a:solidFill>
                  <a:srgbClr val="505050"/>
                </a:solidFill>
              </a:defRPr>
            </a:lvl1pPr>
            <a:lvl2pPr marL="512750" indent="-230183">
              <a:defRPr sz="1600">
                <a:solidFill>
                  <a:srgbClr val="505050"/>
                </a:solidFill>
              </a:defRPr>
            </a:lvl2pPr>
            <a:lvl3pPr marL="803255" indent="-230183">
              <a:defRPr sz="1500">
                <a:solidFill>
                  <a:srgbClr val="505050"/>
                </a:solidFill>
              </a:defRPr>
            </a:lvl3pPr>
            <a:lvl4pPr marL="1085823" indent="-228594">
              <a:defRPr sz="1400">
                <a:solidFill>
                  <a:srgbClr val="505050"/>
                </a:solidFill>
              </a:defRPr>
            </a:lvl4pPr>
            <a:lvl5pPr marL="1369979" indent="-230183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8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4" y="4878162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2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4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AA69CF24-F572-1D4A-841D-0D6930238C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E809BEC-FF0E-7C47-ACC3-F2E5E0425E29}"/>
              </a:ext>
            </a:extLst>
          </p:cNvPr>
          <p:cNvSpPr/>
          <p:nvPr userDrawn="1"/>
        </p:nvSpPr>
        <p:spPr>
          <a:xfrm>
            <a:off x="219076" y="4737101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96451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0"/>
            <a:ext cx="6858019" cy="93954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" y="616458"/>
            <a:ext cx="8685294" cy="202692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932688"/>
            <a:ext cx="3886200" cy="379914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11" name="Content Placeholder 15"/>
          <p:cNvSpPr>
            <a:spLocks noGrp="1"/>
          </p:cNvSpPr>
          <p:nvPr>
            <p:ph sz="quarter" idx="15"/>
          </p:nvPr>
        </p:nvSpPr>
        <p:spPr>
          <a:xfrm>
            <a:off x="4648200" y="939547"/>
            <a:ext cx="3886200" cy="379914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193638" y="4857750"/>
            <a:ext cx="5502037" cy="314326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r>
              <a:rPr lang="en-US"/>
              <a:t>AF1 Workshop: November 22, 2021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0029E54-2300-4332-9063-0030DC913CB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715269" y="485893"/>
            <a:ext cx="142875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0"/>
            <a:ext cx="6858019" cy="93954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" y="616458"/>
            <a:ext cx="8685294" cy="202692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646488" y="939546"/>
            <a:ext cx="2442340" cy="1860804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C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646488" y="2914650"/>
            <a:ext cx="2442340" cy="1824038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C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242954" y="932688"/>
            <a:ext cx="2442340" cy="3799142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457201" y="932688"/>
            <a:ext cx="3013075" cy="379914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193638" y="4857750"/>
            <a:ext cx="5502037" cy="314326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r>
              <a:rPr lang="en-US"/>
              <a:t>AF1 Workshop: November 22, 2021</a:t>
            </a:r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81D0E74-440D-4FD3-A334-CD130819B5D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715269" y="485893"/>
            <a:ext cx="142875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646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har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0"/>
            <a:ext cx="6858019" cy="93954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" y="616458"/>
            <a:ext cx="8685294" cy="202692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6007100" y="932688"/>
            <a:ext cx="2667000" cy="3799142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457200" y="932688"/>
            <a:ext cx="5484812" cy="379914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193638" y="4857750"/>
            <a:ext cx="5502037" cy="314326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r>
              <a:rPr lang="en-US"/>
              <a:t>AF1 Workshop: November 22, 2021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6E2EBB5-A923-4898-B974-B92C334285B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715269" y="485893"/>
            <a:ext cx="142875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472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>
            <a:extLst>
              <a:ext uri="{FF2B5EF4-FFF2-40B4-BE49-F238E27FC236}">
                <a16:creationId xmlns:a16="http://schemas.microsoft.com/office/drawing/2014/main" id="{A1BBE6FB-5C17-B04D-8271-C9D9CDACFF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66702" y="317898"/>
            <a:ext cx="7678737" cy="539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8" name="Text Box 8">
            <a:extLst>
              <a:ext uri="{FF2B5EF4-FFF2-40B4-BE49-F238E27FC236}">
                <a16:creationId xmlns:a16="http://schemas.microsoft.com/office/drawing/2014/main" id="{9EE176FE-605F-F741-B68A-098429342F7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796580" y="28575"/>
            <a:ext cx="303288" cy="213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4CF74697-79E8-794F-A52D-1DB9E24E5D38}" type="slidenum">
              <a:rPr lang="en-US" altLang="en-US" sz="788" b="0"/>
              <a:pPr/>
              <a:t>‹#›</a:t>
            </a:fld>
            <a:endParaRPr lang="en-US" altLang="en-US" sz="788" b="0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2894383-A347-7B44-B79E-79E4ECFA07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6701" y="1200150"/>
            <a:ext cx="8824670" cy="39147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433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9"/>
          <p:cNvSpPr txBox="1">
            <a:spLocks noGrp="1"/>
          </p:cNvSpPr>
          <p:nvPr>
            <p:ph type="ctrTitle"/>
          </p:nvPr>
        </p:nvSpPr>
        <p:spPr>
          <a:xfrm>
            <a:off x="1069623" y="26194"/>
            <a:ext cx="7961488" cy="532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8953"/>
              </a:buClr>
              <a:buSzPts val="1800"/>
              <a:buNone/>
              <a:defRPr sz="405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9"/>
          <p:cNvSpPr txBox="1">
            <a:spLocks noGrp="1"/>
          </p:cNvSpPr>
          <p:nvPr>
            <p:ph type="subTitle" idx="1"/>
          </p:nvPr>
        </p:nvSpPr>
        <p:spPr>
          <a:xfrm>
            <a:off x="310444" y="840317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 dirty="0"/>
          </a:p>
        </p:txBody>
      </p:sp>
      <p:sp>
        <p:nvSpPr>
          <p:cNvPr id="24" name="Google Shape;24;p9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07/26/2022</a:t>
            </a:r>
            <a:endParaRPr/>
          </a:p>
        </p:txBody>
      </p:sp>
      <p:sp>
        <p:nvSpPr>
          <p:cNvPr id="25" name="Google Shape;25;p9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Raubenheimer | Accelerator Frontier</a:t>
            </a:r>
            <a:endParaRPr/>
          </a:p>
        </p:txBody>
      </p:sp>
      <p:sp>
        <p:nvSpPr>
          <p:cNvPr id="26" name="Google Shape;26;p9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606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2_Title and Conte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8"/>
          <p:cNvSpPr txBox="1">
            <a:spLocks noGrp="1"/>
          </p:cNvSpPr>
          <p:nvPr>
            <p:ph type="title"/>
          </p:nvPr>
        </p:nvSpPr>
        <p:spPr>
          <a:xfrm>
            <a:off x="0" y="64209"/>
            <a:ext cx="9144000" cy="624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8953"/>
              </a:buClr>
              <a:buSzPts val="1800"/>
              <a:buNone/>
              <a:defRPr sz="3300" b="1">
                <a:solidFill>
                  <a:srgbClr val="00206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7" name="Google Shape;17;p8"/>
          <p:cNvSpPr txBox="1">
            <a:spLocks noGrp="1"/>
          </p:cNvSpPr>
          <p:nvPr>
            <p:ph type="body" idx="1"/>
          </p:nvPr>
        </p:nvSpPr>
        <p:spPr>
          <a:xfrm>
            <a:off x="457200" y="886469"/>
            <a:ext cx="8229600" cy="38807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028700" lvl="2" indent="-25717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714500" lvl="4" indent="-25717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057400" lvl="5" indent="-25717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8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07/26/2022</a:t>
            </a:r>
            <a:endParaRPr/>
          </a:p>
        </p:txBody>
      </p:sp>
      <p:sp>
        <p:nvSpPr>
          <p:cNvPr id="19" name="Google Shape;19;p8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Raubenheimer | Accelerator Frontier</a:t>
            </a:r>
            <a:endParaRPr/>
          </a:p>
        </p:txBody>
      </p:sp>
      <p:sp>
        <p:nvSpPr>
          <p:cNvPr id="20" name="Google Shape;20;p8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695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1822" y="96818"/>
            <a:ext cx="8103570" cy="56477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1" y="932688"/>
            <a:ext cx="8109919" cy="37719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6150" y="4738688"/>
            <a:ext cx="318932" cy="404813"/>
          </a:xfrm>
          <a:prstGeom prst="rect">
            <a:avLst/>
          </a:prstGeom>
        </p:spPr>
        <p:txBody>
          <a:bodyPr vert="horz" lIns="72000" tIns="57600" rIns="72000" bIns="45720" rtlCol="0" anchor="ctr"/>
          <a:lstStyle>
            <a:lvl1pPr algn="l">
              <a:defRPr sz="11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4857750"/>
            <a:ext cx="5502037" cy="314326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r>
              <a:rPr lang="en-US" dirty="0"/>
              <a:t>Raubenheimer, AAC Workshop: November 9, 2022</a:t>
            </a:r>
          </a:p>
        </p:txBody>
      </p:sp>
    </p:spTree>
    <p:extLst>
      <p:ext uri="{BB962C8B-B14F-4D97-AF65-F5344CB8AC3E}">
        <p14:creationId xmlns:p14="http://schemas.microsoft.com/office/powerpoint/2010/main" val="481531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0" r:id="rId2"/>
    <p:sldLayoutId id="2147483675" r:id="rId3"/>
    <p:sldLayoutId id="2147483674" r:id="rId4"/>
    <p:sldLayoutId id="2147483671" r:id="rId5"/>
    <p:sldLayoutId id="2147483672" r:id="rId6"/>
    <p:sldLayoutId id="2147483685" r:id="rId7"/>
    <p:sldLayoutId id="2147483686" r:id="rId8"/>
    <p:sldLayoutId id="2147483687" r:id="rId9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bg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tx1"/>
        </a:buClr>
        <a:buFont typeface="Arial" pitchFamily="34" charset="0"/>
        <a:buNone/>
        <a:defRPr sz="2400" b="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23838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bg2"/>
        </a:buClr>
        <a:buSzPct val="120000"/>
        <a:buFont typeface="Arial" pitchFamily="34" charset="0"/>
        <a:buChar char="•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905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20000"/>
        <a:buFont typeface="Arial" pitchFamily="34" charset="0"/>
        <a:buChar char="-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23838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20000"/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52000" indent="-180000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20000"/>
        <a:buFont typeface="Arial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"/>
          <p:cNvSpPr txBox="1">
            <a:spLocks noGrp="1"/>
          </p:cNvSpPr>
          <p:nvPr>
            <p:ph type="title"/>
          </p:nvPr>
        </p:nvSpPr>
        <p:spPr>
          <a:xfrm>
            <a:off x="0" y="32585"/>
            <a:ext cx="9144000" cy="624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8953"/>
              </a:buClr>
              <a:buSzPts val="3400"/>
              <a:buFont typeface="Calibri"/>
              <a:buNone/>
              <a:defRPr sz="3400" b="0" i="0" u="none" strike="noStrike" cap="none">
                <a:solidFill>
                  <a:srgbClr val="9389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0327B77-823D-4B0E-90E4-02178643A6ED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" y="231581"/>
            <a:ext cx="932155" cy="442479"/>
          </a:xfrm>
          <a:prstGeom prst="rect">
            <a:avLst/>
          </a:prstGeom>
          <a:noFill/>
        </p:spPr>
      </p:pic>
      <p:sp>
        <p:nvSpPr>
          <p:cNvPr id="11" name="Google Shape;11;p7"/>
          <p:cNvSpPr txBox="1">
            <a:spLocks noGrp="1"/>
          </p:cNvSpPr>
          <p:nvPr>
            <p:ph type="body" idx="1"/>
          </p:nvPr>
        </p:nvSpPr>
        <p:spPr>
          <a:xfrm>
            <a:off x="457200" y="886469"/>
            <a:ext cx="8229600" cy="38807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440CED8-036F-454E-9DDA-DF5341758FF2}"/>
              </a:ext>
            </a:extLst>
          </p:cNvPr>
          <p:cNvCxnSpPr/>
          <p:nvPr userDrawn="1"/>
        </p:nvCxnSpPr>
        <p:spPr>
          <a:xfrm>
            <a:off x="932156" y="590847"/>
            <a:ext cx="809643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99AEFE8-33CD-8229-F925-83B503D650E2}"/>
              </a:ext>
            </a:extLst>
          </p:cNvPr>
          <p:cNvSpPr txBox="1">
            <a:spLocks/>
          </p:cNvSpPr>
          <p:nvPr userDrawn="1"/>
        </p:nvSpPr>
        <p:spPr>
          <a:xfrm>
            <a:off x="193638" y="4857750"/>
            <a:ext cx="5502037" cy="31432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Raubenheimer, AAC Workshop: November 9,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00595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2" r:id="rId1"/>
    <p:sldLayoutId id="2147483689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3" r:id="rId13"/>
  </p:sldLayoutIdLst>
  <p:hf hdr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1822" y="96818"/>
            <a:ext cx="8103570" cy="56477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3" y="932688"/>
            <a:ext cx="8109919" cy="37719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6150" y="4738690"/>
            <a:ext cx="318932" cy="404813"/>
          </a:xfrm>
          <a:prstGeom prst="rect">
            <a:avLst/>
          </a:prstGeom>
        </p:spPr>
        <p:txBody>
          <a:bodyPr vert="horz" lIns="72000" tIns="57600" rIns="72000" bIns="45720" rtlCol="0" anchor="ctr"/>
          <a:lstStyle>
            <a:lvl1pPr algn="l">
              <a:defRPr sz="825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BD36294-2849-48A8-8531-5354CF3095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01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</p:sldLayoutIdLst>
  <p:hf hdr="0" ftr="0" dt="0"/>
  <p:txStyles>
    <p:titleStyle>
      <a:lvl1pPr algn="l" defTabSz="685784" rtl="0" eaLnBrk="1" latinLnBrk="0" hangingPunct="1">
        <a:spcBef>
          <a:spcPct val="0"/>
        </a:spcBef>
        <a:buNone/>
        <a:defRPr sz="1800" b="1" kern="1200">
          <a:solidFill>
            <a:schemeClr val="bg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685784" rtl="0" eaLnBrk="1" latinLnBrk="0" hangingPunct="1">
        <a:lnSpc>
          <a:spcPct val="120000"/>
        </a:lnSpc>
        <a:spcBef>
          <a:spcPts val="0"/>
        </a:spcBef>
        <a:spcAft>
          <a:spcPts val="225"/>
        </a:spcAft>
        <a:buClr>
          <a:schemeClr val="tx1"/>
        </a:buClr>
        <a:buFont typeface="Arial" pitchFamily="34" charset="0"/>
        <a:buNone/>
        <a:defRPr sz="1800" b="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342892" indent="-167874" algn="l" defTabSz="685784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bg2"/>
        </a:buClr>
        <a:buSzPct val="120000"/>
        <a:buFont typeface="Arial" pitchFamily="34" charset="0"/>
        <a:buChar char="•"/>
        <a:defRPr sz="165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517910" indent="-175018" algn="l" defTabSz="685784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20000"/>
        <a:buFont typeface="Arial" pitchFamily="34" charset="0"/>
        <a:buChar char="-"/>
        <a:defRPr sz="15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685784" indent="-167874" algn="l" defTabSz="685784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20000"/>
        <a:buFont typeface="Arial" pitchFamily="34" charset="0"/>
        <a:buChar char="•"/>
        <a:defRPr sz="135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863979" indent="-134997" algn="l" defTabSz="685784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20000"/>
        <a:buFont typeface="Arial" pitchFamily="34" charset="0"/>
        <a:buChar char="-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4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4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4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4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4" algn="l" defTabSz="6857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6857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jpeg"/><Relationship Id="rId3" Type="http://schemas.openxmlformats.org/officeDocument/2006/relationships/image" Target="../media/image15.png"/><Relationship Id="rId7" Type="http://schemas.openxmlformats.org/officeDocument/2006/relationships/image" Target="../media/image21.jpg"/><Relationship Id="rId12" Type="http://schemas.openxmlformats.org/officeDocument/2006/relationships/image" Target="../media/image2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0.pn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0" Type="http://schemas.openxmlformats.org/officeDocument/2006/relationships/image" Target="../media/image24.png"/><Relationship Id="rId4" Type="http://schemas.openxmlformats.org/officeDocument/2006/relationships/image" Target="../media/image16.png"/><Relationship Id="rId9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24102" y="499387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4" y="1657350"/>
            <a:ext cx="8129586" cy="533401"/>
          </a:xfrm>
        </p:spPr>
        <p:txBody>
          <a:bodyPr/>
          <a:lstStyle/>
          <a:p>
            <a:r>
              <a:rPr lang="en-US" dirty="0"/>
              <a:t> </a:t>
            </a:r>
            <a:br>
              <a:rPr lang="en-US" dirty="0"/>
            </a:br>
            <a:r>
              <a:rPr lang="en-US" b="1" i="0" dirty="0">
                <a:effectLst/>
                <a:latin typeface="Roboto" panose="02000000000000000000" pitchFamily="2" charset="0"/>
              </a:rPr>
              <a:t>Summary of the Snowmass’21 </a:t>
            </a:r>
            <a:br>
              <a:rPr lang="en-US" b="1" i="0" dirty="0">
                <a:effectLst/>
                <a:latin typeface="Roboto" panose="02000000000000000000" pitchFamily="2" charset="0"/>
              </a:rPr>
            </a:br>
            <a:r>
              <a:rPr lang="en-US" b="1" i="0" dirty="0">
                <a:effectLst/>
                <a:latin typeface="Roboto" panose="02000000000000000000" pitchFamily="2" charset="0"/>
              </a:rPr>
              <a:t>Accelerator Frontier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577056" y="2363124"/>
            <a:ext cx="5442744" cy="679620"/>
          </a:xfrm>
        </p:spPr>
        <p:txBody>
          <a:bodyPr/>
          <a:lstStyle/>
          <a:p>
            <a:r>
              <a:rPr lang="en-US" dirty="0"/>
              <a:t>Steve Gourlay, </a:t>
            </a:r>
            <a:r>
              <a:rPr lang="en-US" u="sng" dirty="0"/>
              <a:t>Tor Raubenheimer</a:t>
            </a:r>
            <a:r>
              <a:rPr lang="en-US" dirty="0"/>
              <a:t>, Vladimir Shiltsev</a:t>
            </a:r>
          </a:p>
          <a:p>
            <a:r>
              <a:rPr lang="en-US" dirty="0"/>
              <a:t>AAC Workshop, November 9, 2022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D99AAC-74D8-5F9B-7FB9-8AE243F586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21589"/>
            <a:ext cx="9144000" cy="2802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7762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A64C6-F400-43D9-B402-00686E53D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AF Implementation Task Force</a:t>
            </a:r>
          </a:p>
        </p:txBody>
      </p:sp>
      <p:sp>
        <p:nvSpPr>
          <p:cNvPr id="32" name="Content Placeholder 31">
            <a:extLst>
              <a:ext uri="{FF2B5EF4-FFF2-40B4-BE49-F238E27FC236}">
                <a16:creationId xmlns:a16="http://schemas.microsoft.com/office/drawing/2014/main" id="{0E92698B-7567-414A-A895-1E2AC24864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666750"/>
            <a:ext cx="8549964" cy="4191000"/>
          </a:xfrm>
        </p:spPr>
        <p:txBody>
          <a:bodyPr>
            <a:normAutofit fontScale="92500" lnSpcReduction="10000"/>
          </a:bodyPr>
          <a:lstStyle/>
          <a:p>
            <a:r>
              <a:rPr lang="en-US" sz="1800" dirty="0">
                <a:solidFill>
                  <a:srgbClr val="000000"/>
                </a:solidFill>
              </a:rPr>
              <a:t>Key question for Snowmass’21 Accelerator Frontier to address: </a:t>
            </a:r>
            <a:r>
              <a:rPr lang="en-US" sz="1800" i="1" dirty="0">
                <a:solidFill>
                  <a:srgbClr val="051BF1"/>
                </a:solidFill>
              </a:rPr>
              <a:t>“…What are the time and cost scales of the R&amp;D and associated test facilities as well as the time and cost scale of the facility?” </a:t>
            </a:r>
          </a:p>
          <a:p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n-US" sz="1800" dirty="0">
                <a:solidFill>
                  <a:srgbClr val="051BF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large number </a:t>
            </a: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possible accelerator projects: ILC, </a:t>
            </a:r>
            <a:b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Muon Collider, gamma-gamma and ERL options, a large </a:t>
            </a:r>
            <a:b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circumference electron ring, a large circumference </a:t>
            </a:r>
            <a:b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hadron ring, and advanced concepts amongst others. </a:t>
            </a:r>
          </a:p>
          <a:p>
            <a:r>
              <a:rPr lang="en-US" sz="1800" dirty="0">
                <a:solidFill>
                  <a:srgbClr val="051BF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Comparison of the expected costs </a:t>
            </a: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(using different accounting </a:t>
            </a:r>
            <a:b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rules), schedule, and R&amp;D status for the projects.  </a:t>
            </a:r>
          </a:p>
          <a:p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ITF comprises of 12 world-renowned accelerator experts </a:t>
            </a:r>
            <a:b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 Asia, Europe and US and two representatives of the </a:t>
            </a:r>
            <a:b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Snowmass Young</a:t>
            </a: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 it was chaired by Thomas Roser </a:t>
            </a:r>
            <a:b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(BNL) and charged with </a:t>
            </a:r>
            <a:b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u="sng" dirty="0">
                <a:solidFill>
                  <a:srgbClr val="051BF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developing metrics </a:t>
            </a: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b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processes to facilitate a </a:t>
            </a:r>
            <a:b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comparison between projects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E5E32BA-FB96-1D4B-93FF-51EFBDA89FFE}"/>
              </a:ext>
            </a:extLst>
          </p:cNvPr>
          <p:cNvGrpSpPr/>
          <p:nvPr/>
        </p:nvGrpSpPr>
        <p:grpSpPr>
          <a:xfrm>
            <a:off x="8107838" y="1423096"/>
            <a:ext cx="892898" cy="1155948"/>
            <a:chOff x="1965706" y="5197546"/>
            <a:chExt cx="1587375" cy="2055019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95A4377-5E49-424C-B3AA-FBB75F5681D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94180" y="5197546"/>
              <a:ext cx="1291364" cy="1422121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851347E-2825-4E4C-9000-F9D6B6D1170E}"/>
                </a:ext>
              </a:extLst>
            </p:cNvPr>
            <p:cNvSpPr txBox="1"/>
            <p:nvPr/>
          </p:nvSpPr>
          <p:spPr>
            <a:xfrm>
              <a:off x="1965706" y="6657303"/>
              <a:ext cx="1587375" cy="59526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 defTabSz="3429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88" dirty="0">
                  <a:solidFill>
                    <a:srgbClr val="800080"/>
                  </a:solidFill>
                  <a:latin typeface="Calibri" panose="020F0502020204030204" pitchFamily="34" charset="0"/>
                  <a:ea typeface="Geneva" pitchFamily="121" charset="-128"/>
                </a:rPr>
                <a:t>Steve </a:t>
              </a:r>
              <a:r>
                <a:rPr lang="en-US" sz="788" dirty="0" err="1">
                  <a:solidFill>
                    <a:srgbClr val="800080"/>
                  </a:solidFill>
                  <a:latin typeface="Calibri" panose="020F0502020204030204" pitchFamily="34" charset="0"/>
                  <a:ea typeface="Geneva" pitchFamily="121" charset="-128"/>
                </a:rPr>
                <a:t>Gourlay</a:t>
              </a:r>
              <a:r>
                <a:rPr lang="en-US" sz="788" dirty="0">
                  <a:solidFill>
                    <a:srgbClr val="800080"/>
                  </a:solidFill>
                  <a:latin typeface="Calibri" panose="020F0502020204030204" pitchFamily="34" charset="0"/>
                  <a:ea typeface="Geneva" pitchFamily="121" charset="-128"/>
                </a:rPr>
                <a:t> (LBNL)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1C06C61-F767-1C49-B684-31C71F9FBA26}"/>
              </a:ext>
            </a:extLst>
          </p:cNvPr>
          <p:cNvGrpSpPr/>
          <p:nvPr/>
        </p:nvGrpSpPr>
        <p:grpSpPr>
          <a:xfrm>
            <a:off x="6433681" y="2598611"/>
            <a:ext cx="1035506" cy="1207970"/>
            <a:chOff x="3882179" y="5243288"/>
            <a:chExt cx="1840898" cy="214750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99DF3FC-5A9A-4F78-9485-A2782AD46A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56089" y="5243288"/>
              <a:ext cx="1229283" cy="1510978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17AB996-B567-4F76-9EA4-41E16063BF48}"/>
                </a:ext>
              </a:extLst>
            </p:cNvPr>
            <p:cNvSpPr txBox="1"/>
            <p:nvPr/>
          </p:nvSpPr>
          <p:spPr>
            <a:xfrm>
              <a:off x="3882179" y="6795528"/>
              <a:ext cx="1840898" cy="59526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 defTabSz="3429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88" dirty="0">
                  <a:solidFill>
                    <a:srgbClr val="800080"/>
                  </a:solidFill>
                  <a:latin typeface="Calibri" panose="020F0502020204030204" pitchFamily="34" charset="0"/>
                  <a:ea typeface="Geneva" pitchFamily="121" charset="-128"/>
                </a:rPr>
                <a:t>Tor </a:t>
              </a:r>
              <a:r>
                <a:rPr lang="en-US" sz="788" dirty="0" err="1">
                  <a:solidFill>
                    <a:srgbClr val="800080"/>
                  </a:solidFill>
                  <a:latin typeface="Calibri" panose="020F0502020204030204" pitchFamily="34" charset="0"/>
                  <a:ea typeface="Geneva" pitchFamily="121" charset="-128"/>
                </a:rPr>
                <a:t>Raubenheimer</a:t>
              </a:r>
              <a:r>
                <a:rPr lang="en-US" sz="788" dirty="0">
                  <a:solidFill>
                    <a:srgbClr val="800080"/>
                  </a:solidFill>
                  <a:latin typeface="Calibri" panose="020F0502020204030204" pitchFamily="34" charset="0"/>
                  <a:ea typeface="Geneva" pitchFamily="121" charset="-128"/>
                </a:rPr>
                <a:t> (SLAC)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CD6A0CB-E618-DA4C-8DC0-49E02E1A1EA3}"/>
              </a:ext>
            </a:extLst>
          </p:cNvPr>
          <p:cNvGrpSpPr/>
          <p:nvPr/>
        </p:nvGrpSpPr>
        <p:grpSpPr>
          <a:xfrm>
            <a:off x="6524330" y="3848129"/>
            <a:ext cx="917288" cy="1129133"/>
            <a:chOff x="5958770" y="5181974"/>
            <a:chExt cx="1630733" cy="2007347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F232380-4D4B-4BAE-AD93-C28BFBA33BD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11658" y="5181974"/>
              <a:ext cx="1157476" cy="1379203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113EBDC-B741-4E42-BFE5-46E143585945}"/>
                </a:ext>
              </a:extLst>
            </p:cNvPr>
            <p:cNvSpPr txBox="1"/>
            <p:nvPr/>
          </p:nvSpPr>
          <p:spPr>
            <a:xfrm>
              <a:off x="5958770" y="6594059"/>
              <a:ext cx="1630733" cy="59526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 defTabSz="3429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88" dirty="0">
                  <a:solidFill>
                    <a:srgbClr val="800080"/>
                  </a:solidFill>
                  <a:latin typeface="Calibri" panose="020F0502020204030204" pitchFamily="34" charset="0"/>
                  <a:ea typeface="Geneva" pitchFamily="121" charset="-128"/>
                </a:rPr>
                <a:t>Vladimir </a:t>
              </a:r>
              <a:r>
                <a:rPr lang="en-US" sz="788" dirty="0" err="1">
                  <a:solidFill>
                    <a:srgbClr val="800080"/>
                  </a:solidFill>
                  <a:latin typeface="Calibri" panose="020F0502020204030204" pitchFamily="34" charset="0"/>
                  <a:ea typeface="Geneva" pitchFamily="121" charset="-128"/>
                </a:rPr>
                <a:t>Shiltsev</a:t>
              </a:r>
              <a:r>
                <a:rPr lang="en-US" sz="788" dirty="0">
                  <a:solidFill>
                    <a:srgbClr val="800080"/>
                  </a:solidFill>
                  <a:latin typeface="Calibri" panose="020F0502020204030204" pitchFamily="34" charset="0"/>
                  <a:ea typeface="Geneva" pitchFamily="121" charset="-128"/>
                </a:rPr>
                <a:t> (FNAL)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24389FD-50D1-6246-8061-713A1C15508E}"/>
              </a:ext>
            </a:extLst>
          </p:cNvPr>
          <p:cNvGrpSpPr/>
          <p:nvPr/>
        </p:nvGrpSpPr>
        <p:grpSpPr>
          <a:xfrm>
            <a:off x="6596144" y="1382542"/>
            <a:ext cx="773662" cy="1174521"/>
            <a:chOff x="9292602" y="87041"/>
            <a:chExt cx="1375399" cy="2088036"/>
          </a:xfrm>
        </p:grpSpPr>
        <p:pic>
          <p:nvPicPr>
            <p:cNvPr id="1026" name="Picture 2" descr="BNL | Thomas Roser">
              <a:extLst>
                <a:ext uri="{FF2B5EF4-FFF2-40B4-BE49-F238E27FC236}">
                  <a16:creationId xmlns:a16="http://schemas.microsoft.com/office/drawing/2014/main" id="{99328213-9FE1-459B-A344-111A692ED13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21" r="7955" b="21985"/>
            <a:stretch/>
          </p:blipFill>
          <p:spPr bwMode="auto">
            <a:xfrm>
              <a:off x="9315230" y="87041"/>
              <a:ext cx="1196506" cy="14221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5BEE34E-64A5-48FC-BDAA-F560D2EDCDB5}"/>
                </a:ext>
              </a:extLst>
            </p:cNvPr>
            <p:cNvSpPr txBox="1"/>
            <p:nvPr/>
          </p:nvSpPr>
          <p:spPr>
            <a:xfrm>
              <a:off x="9292602" y="1579815"/>
              <a:ext cx="1375399" cy="59526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 defTabSz="3429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88" dirty="0">
                  <a:solidFill>
                    <a:srgbClr val="800080"/>
                  </a:solidFill>
                  <a:latin typeface="Calibri" panose="020F0502020204030204" pitchFamily="34" charset="0"/>
                  <a:ea typeface="Geneva" pitchFamily="121" charset="-128"/>
                </a:rPr>
                <a:t>Thomas Roser (BNL, Chair)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6101390-6D8D-9846-A5EE-E5F68A868FAA}"/>
              </a:ext>
            </a:extLst>
          </p:cNvPr>
          <p:cNvGrpSpPr/>
          <p:nvPr/>
        </p:nvGrpSpPr>
        <p:grpSpPr>
          <a:xfrm>
            <a:off x="8154739" y="2589142"/>
            <a:ext cx="852425" cy="1226106"/>
            <a:chOff x="9299032" y="2079668"/>
            <a:chExt cx="1375399" cy="217974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D525BEF-AA5F-49D0-847C-F155779CF35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397793" y="2079668"/>
              <a:ext cx="1099704" cy="1527814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2F34CD1-A110-42B9-AEF6-B3D742F687AB}"/>
                </a:ext>
              </a:extLst>
            </p:cNvPr>
            <p:cNvSpPr txBox="1"/>
            <p:nvPr/>
          </p:nvSpPr>
          <p:spPr>
            <a:xfrm>
              <a:off x="9299032" y="3664149"/>
              <a:ext cx="1375399" cy="59526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 defTabSz="3429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88" dirty="0">
                  <a:solidFill>
                    <a:srgbClr val="800080"/>
                  </a:solidFill>
                  <a:latin typeface="Calibri" panose="020F0502020204030204" pitchFamily="34" charset="0"/>
                  <a:ea typeface="Geneva" pitchFamily="121" charset="-128"/>
                </a:rPr>
                <a:t>Jim Strait</a:t>
              </a:r>
              <a:br>
                <a:rPr lang="en-US" sz="788" dirty="0">
                  <a:solidFill>
                    <a:srgbClr val="800080"/>
                  </a:solidFill>
                  <a:latin typeface="Calibri" panose="020F0502020204030204" pitchFamily="34" charset="0"/>
                  <a:ea typeface="Geneva" pitchFamily="121" charset="-128"/>
                </a:rPr>
              </a:br>
              <a:r>
                <a:rPr lang="en-US" sz="788" dirty="0">
                  <a:solidFill>
                    <a:srgbClr val="800080"/>
                  </a:solidFill>
                  <a:latin typeface="Calibri" panose="020F0502020204030204" pitchFamily="34" charset="0"/>
                  <a:ea typeface="Geneva" pitchFamily="121" charset="-128"/>
                </a:rPr>
                <a:t>(FNAL)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717AE81-9A1B-AC41-BDD3-4FEBED944D33}"/>
              </a:ext>
            </a:extLst>
          </p:cNvPr>
          <p:cNvGrpSpPr/>
          <p:nvPr/>
        </p:nvGrpSpPr>
        <p:grpSpPr>
          <a:xfrm>
            <a:off x="8187528" y="3834569"/>
            <a:ext cx="773662" cy="1129302"/>
            <a:chOff x="9248093" y="4282647"/>
            <a:chExt cx="1375399" cy="2007647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C50B1DC8-CB24-4905-8727-47BFDEE71B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12699" r="8424"/>
            <a:stretch/>
          </p:blipFill>
          <p:spPr>
            <a:xfrm>
              <a:off x="9298615" y="4282647"/>
              <a:ext cx="1202989" cy="1525137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D608D8D-2AF7-453F-94E4-EE484A67222C}"/>
                </a:ext>
              </a:extLst>
            </p:cNvPr>
            <p:cNvSpPr txBox="1"/>
            <p:nvPr/>
          </p:nvSpPr>
          <p:spPr>
            <a:xfrm>
              <a:off x="9248093" y="5695032"/>
              <a:ext cx="1375399" cy="59526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 defTabSz="3429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88" dirty="0">
                  <a:solidFill>
                    <a:srgbClr val="800080"/>
                  </a:solidFill>
                  <a:latin typeface="Calibri" panose="020F0502020204030204" pitchFamily="34" charset="0"/>
                  <a:ea typeface="Geneva" pitchFamily="121" charset="-128"/>
                </a:rPr>
                <a:t>John  Seeman</a:t>
              </a:r>
              <a:br>
                <a:rPr lang="en-US" sz="788" dirty="0">
                  <a:solidFill>
                    <a:srgbClr val="800080"/>
                  </a:solidFill>
                  <a:latin typeface="Calibri" panose="020F0502020204030204" pitchFamily="34" charset="0"/>
                  <a:ea typeface="Geneva" pitchFamily="121" charset="-128"/>
                </a:rPr>
              </a:br>
              <a:r>
                <a:rPr lang="en-US" sz="788" dirty="0">
                  <a:solidFill>
                    <a:srgbClr val="800080"/>
                  </a:solidFill>
                  <a:latin typeface="Calibri" panose="020F0502020204030204" pitchFamily="34" charset="0"/>
                  <a:ea typeface="Geneva" pitchFamily="121" charset="-128"/>
                </a:rPr>
                <a:t>(SLAC)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9AB6BC4-54F2-D04C-A182-3FDEF2695B85}"/>
              </a:ext>
            </a:extLst>
          </p:cNvPr>
          <p:cNvGrpSpPr/>
          <p:nvPr/>
        </p:nvGrpSpPr>
        <p:grpSpPr>
          <a:xfrm>
            <a:off x="7382546" y="1427014"/>
            <a:ext cx="833400" cy="1144648"/>
            <a:chOff x="7877946" y="1015961"/>
            <a:chExt cx="1481600" cy="203492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8F53CFE-4783-42F9-A6D4-332376E8E8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11690" b="-1707"/>
            <a:stretch/>
          </p:blipFill>
          <p:spPr>
            <a:xfrm>
              <a:off x="8109555" y="1015961"/>
              <a:ext cx="1050614" cy="1429500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D6CE4B3-CE7E-4FD7-B1DB-765D67718E1A}"/>
                </a:ext>
              </a:extLst>
            </p:cNvPr>
            <p:cNvSpPr txBox="1"/>
            <p:nvPr/>
          </p:nvSpPr>
          <p:spPr>
            <a:xfrm>
              <a:off x="7877946" y="2455628"/>
              <a:ext cx="1481600" cy="59526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 defTabSz="3429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88" dirty="0">
                  <a:solidFill>
                    <a:srgbClr val="800080"/>
                  </a:solidFill>
                  <a:latin typeface="Calibri" panose="020F0502020204030204" pitchFamily="34" charset="0"/>
                  <a:ea typeface="Geneva" pitchFamily="121" charset="-128"/>
                </a:rPr>
                <a:t>Philippe Lebrun (CERN)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1263CCF-F98E-1044-BF83-0F8CBECEBC94}"/>
              </a:ext>
            </a:extLst>
          </p:cNvPr>
          <p:cNvGrpSpPr/>
          <p:nvPr/>
        </p:nvGrpSpPr>
        <p:grpSpPr>
          <a:xfrm>
            <a:off x="7450518" y="2598365"/>
            <a:ext cx="773662" cy="1208216"/>
            <a:chOff x="7971007" y="2982736"/>
            <a:chExt cx="1375399" cy="214794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7B230184-3F01-4511-BE1C-D7038410CC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7194" r="2938"/>
            <a:stretch/>
          </p:blipFill>
          <p:spPr>
            <a:xfrm>
              <a:off x="8030935" y="2982736"/>
              <a:ext cx="1101458" cy="1510978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BF0FA44-9A01-4466-A302-CC180EED1DA5}"/>
                </a:ext>
              </a:extLst>
            </p:cNvPr>
            <p:cNvSpPr txBox="1"/>
            <p:nvPr/>
          </p:nvSpPr>
          <p:spPr>
            <a:xfrm>
              <a:off x="7971007" y="4535414"/>
              <a:ext cx="1375399" cy="59526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 defTabSz="3429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88" dirty="0">
                  <a:solidFill>
                    <a:srgbClr val="800080"/>
                  </a:solidFill>
                  <a:latin typeface="Calibri" panose="020F0502020204030204" pitchFamily="34" charset="0"/>
                  <a:ea typeface="Geneva" pitchFamily="121" charset="-128"/>
                </a:rPr>
                <a:t>Katsunobu Oide (KEK)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3AC8ED8-3034-6F4D-AC36-D6EA21FB92A9}"/>
              </a:ext>
            </a:extLst>
          </p:cNvPr>
          <p:cNvGrpSpPr/>
          <p:nvPr/>
        </p:nvGrpSpPr>
        <p:grpSpPr>
          <a:xfrm>
            <a:off x="7346933" y="3846593"/>
            <a:ext cx="917288" cy="1245931"/>
            <a:chOff x="7799832" y="5049418"/>
            <a:chExt cx="1630733" cy="2214988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BD2716D-A374-46C6-88A8-0D2B6F353A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975615" y="5049418"/>
              <a:ext cx="1141304" cy="1381940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A949E71-28D3-4021-90ED-C15967A7314E}"/>
                </a:ext>
              </a:extLst>
            </p:cNvPr>
            <p:cNvSpPr txBox="1"/>
            <p:nvPr/>
          </p:nvSpPr>
          <p:spPr>
            <a:xfrm>
              <a:off x="7799832" y="6453585"/>
              <a:ext cx="1630733" cy="8108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3429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88" dirty="0">
                  <a:solidFill>
                    <a:srgbClr val="800080"/>
                  </a:solidFill>
                  <a:latin typeface="Calibri" panose="020F0502020204030204" pitchFamily="34" charset="0"/>
                  <a:ea typeface="Geneva" pitchFamily="121" charset="-128"/>
                </a:rPr>
                <a:t>Reinhard Brinkmann</a:t>
              </a:r>
            </a:p>
            <a:p>
              <a:pPr algn="ctr" defTabSz="3429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88" dirty="0">
                  <a:solidFill>
                    <a:srgbClr val="800080"/>
                  </a:solidFill>
                  <a:latin typeface="Calibri" panose="020F0502020204030204" pitchFamily="34" charset="0"/>
                  <a:ea typeface="Geneva" pitchFamily="121" charset="-128"/>
                </a:rPr>
                <a:t>(DESY)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E2480953-BE5C-E54C-BB92-9A004A23FEE8}"/>
              </a:ext>
            </a:extLst>
          </p:cNvPr>
          <p:cNvGrpSpPr/>
          <p:nvPr/>
        </p:nvGrpSpPr>
        <p:grpSpPr>
          <a:xfrm>
            <a:off x="5582593" y="3844548"/>
            <a:ext cx="917288" cy="1151613"/>
            <a:chOff x="5362210" y="4597239"/>
            <a:chExt cx="1630733" cy="2047311"/>
          </a:xfrm>
        </p:grpSpPr>
        <p:pic>
          <p:nvPicPr>
            <p:cNvPr id="3" name="Picture 2" descr="Spencer Gessner">
              <a:extLst>
                <a:ext uri="{FF2B5EF4-FFF2-40B4-BE49-F238E27FC236}">
                  <a16:creationId xmlns:a16="http://schemas.microsoft.com/office/drawing/2014/main" id="{C209F6AA-7166-2847-8F93-DBC1516B074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0056" b="7463"/>
            <a:stretch/>
          </p:blipFill>
          <p:spPr bwMode="auto">
            <a:xfrm>
              <a:off x="5603962" y="4597239"/>
              <a:ext cx="1165080" cy="13855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41F4F4C-F007-E241-8A4C-9279698976DA}"/>
                </a:ext>
              </a:extLst>
            </p:cNvPr>
            <p:cNvSpPr txBox="1"/>
            <p:nvPr/>
          </p:nvSpPr>
          <p:spPr>
            <a:xfrm>
              <a:off x="5362210" y="6049288"/>
              <a:ext cx="1630733" cy="59526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 defTabSz="3429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88" dirty="0">
                  <a:solidFill>
                    <a:srgbClr val="800080"/>
                  </a:solidFill>
                  <a:latin typeface="Calibri" panose="020F0502020204030204" pitchFamily="34" charset="0"/>
                  <a:ea typeface="Geneva" pitchFamily="121" charset="-128"/>
                </a:rPr>
                <a:t>Spencer Gessner (SLAC)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39C23E8-CBA5-184B-8076-4EF976B992DD}"/>
              </a:ext>
            </a:extLst>
          </p:cNvPr>
          <p:cNvGrpSpPr/>
          <p:nvPr/>
        </p:nvGrpSpPr>
        <p:grpSpPr>
          <a:xfrm>
            <a:off x="4674807" y="3836383"/>
            <a:ext cx="917288" cy="1151613"/>
            <a:chOff x="2750767" y="4597239"/>
            <a:chExt cx="1630733" cy="2047311"/>
          </a:xfrm>
        </p:grpSpPr>
        <p:pic>
          <p:nvPicPr>
            <p:cNvPr id="1028" name="Picture 4" descr="Marlene Turner">
              <a:extLst>
                <a:ext uri="{FF2B5EF4-FFF2-40B4-BE49-F238E27FC236}">
                  <a16:creationId xmlns:a16="http://schemas.microsoft.com/office/drawing/2014/main" id="{23CF80A5-5839-FE4D-85F0-52B2EA99090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60" t="2898" r="12037" b="21930"/>
            <a:stretch/>
          </p:blipFill>
          <p:spPr bwMode="auto">
            <a:xfrm>
              <a:off x="2953909" y="4597239"/>
              <a:ext cx="1202988" cy="14184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CE0369B5-2F22-A846-9732-88A1C38414E1}"/>
                </a:ext>
              </a:extLst>
            </p:cNvPr>
            <p:cNvSpPr txBox="1"/>
            <p:nvPr/>
          </p:nvSpPr>
          <p:spPr>
            <a:xfrm>
              <a:off x="2750767" y="6049288"/>
              <a:ext cx="1630733" cy="59526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 defTabSz="3429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88" dirty="0">
                  <a:solidFill>
                    <a:srgbClr val="800080"/>
                  </a:solidFill>
                  <a:latin typeface="Calibri" panose="020F0502020204030204" pitchFamily="34" charset="0"/>
                  <a:ea typeface="Geneva" pitchFamily="121" charset="-128"/>
                </a:rPr>
                <a:t>Marlene Turner (LBNL)</a:t>
              </a:r>
            </a:p>
          </p:txBody>
        </p:sp>
      </p:grpSp>
      <p:pic>
        <p:nvPicPr>
          <p:cNvPr id="6" name="Picture 2" descr="Photo of Sarah Cousineau 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905" y="3864464"/>
            <a:ext cx="750909" cy="753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Rectangle 34"/>
          <p:cNvSpPr/>
          <p:nvPr/>
        </p:nvSpPr>
        <p:spPr>
          <a:xfrm>
            <a:off x="3704069" y="4660137"/>
            <a:ext cx="886782" cy="3348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 fontAlgn="base">
              <a:spcBef>
                <a:spcPct val="0"/>
              </a:spcBef>
              <a:spcAft>
                <a:spcPct val="0"/>
              </a:spcAft>
            </a:pPr>
            <a:r>
              <a:rPr lang="en-US" sz="788" dirty="0">
                <a:solidFill>
                  <a:srgbClr val="800080"/>
                </a:solidFill>
                <a:latin typeface="Calibri" panose="020F0502020204030204" pitchFamily="34" charset="0"/>
                <a:ea typeface="Geneva" pitchFamily="121" charset="-128"/>
              </a:rPr>
              <a:t>Sarah Cousineau </a:t>
            </a:r>
            <a:br>
              <a:rPr lang="en-US" sz="788" dirty="0">
                <a:solidFill>
                  <a:srgbClr val="800080"/>
                </a:solidFill>
                <a:latin typeface="Calibri" panose="020F0502020204030204" pitchFamily="34" charset="0"/>
                <a:ea typeface="Geneva" pitchFamily="121" charset="-128"/>
              </a:rPr>
            </a:br>
            <a:r>
              <a:rPr lang="en-US" sz="788" dirty="0">
                <a:solidFill>
                  <a:srgbClr val="800080"/>
                </a:solidFill>
                <a:latin typeface="Calibri" panose="020F0502020204030204" pitchFamily="34" charset="0"/>
                <a:ea typeface="Geneva" pitchFamily="121" charset="-128"/>
              </a:rPr>
              <a:t>(ORNL)</a:t>
            </a:r>
          </a:p>
        </p:txBody>
      </p:sp>
    </p:spTree>
    <p:extLst>
      <p:ext uri="{BB962C8B-B14F-4D97-AF65-F5344CB8AC3E}">
        <p14:creationId xmlns:p14="http://schemas.microsoft.com/office/powerpoint/2010/main" val="21111638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98BEA-D5D8-1DAC-1C8B-6B1666038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4210"/>
            <a:ext cx="9144000" cy="548416"/>
          </a:xfrm>
        </p:spPr>
        <p:txBody>
          <a:bodyPr>
            <a:normAutofit fontScale="90000"/>
          </a:bodyPr>
          <a:lstStyle/>
          <a:p>
            <a:r>
              <a:rPr lang="en-US" dirty="0"/>
              <a:t>Example of report from the ITF (on arxiv.org)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B0EBC7-52F1-0A0F-ACB0-EA27449B0A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EE9EBC-1840-4724-9B56-DEFE52CF3EA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11</a:t>
            </a:fld>
            <a:endParaRPr lang="en-US"/>
          </a:p>
        </p:txBody>
      </p:sp>
      <p:graphicFrame>
        <p:nvGraphicFramePr>
          <p:cNvPr id="7" name="Table 9">
            <a:extLst>
              <a:ext uri="{FF2B5EF4-FFF2-40B4-BE49-F238E27FC236}">
                <a16:creationId xmlns:a16="http://schemas.microsoft.com/office/drawing/2014/main" id="{BFC22FC4-3BA3-4D95-B9A3-BA4F360463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1304378"/>
              </p:ext>
            </p:extLst>
          </p:nvPr>
        </p:nvGraphicFramePr>
        <p:xfrm>
          <a:off x="732736" y="666750"/>
          <a:ext cx="7344464" cy="44767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7687">
                  <a:extLst>
                    <a:ext uri="{9D8B030D-6E8A-4147-A177-3AD203B41FA5}">
                      <a16:colId xmlns:a16="http://schemas.microsoft.com/office/drawing/2014/main" val="1820928592"/>
                    </a:ext>
                  </a:extLst>
                </a:gridCol>
                <a:gridCol w="890732">
                  <a:extLst>
                    <a:ext uri="{9D8B030D-6E8A-4147-A177-3AD203B41FA5}">
                      <a16:colId xmlns:a16="http://schemas.microsoft.com/office/drawing/2014/main" val="1635114527"/>
                    </a:ext>
                  </a:extLst>
                </a:gridCol>
                <a:gridCol w="1049209">
                  <a:extLst>
                    <a:ext uri="{9D8B030D-6E8A-4147-A177-3AD203B41FA5}">
                      <a16:colId xmlns:a16="http://schemas.microsoft.com/office/drawing/2014/main" val="3489904982"/>
                    </a:ext>
                  </a:extLst>
                </a:gridCol>
                <a:gridCol w="1049209">
                  <a:extLst>
                    <a:ext uri="{9D8B030D-6E8A-4147-A177-3AD203B41FA5}">
                      <a16:colId xmlns:a16="http://schemas.microsoft.com/office/drawing/2014/main" val="2302826623"/>
                    </a:ext>
                  </a:extLst>
                </a:gridCol>
                <a:gridCol w="1049209">
                  <a:extLst>
                    <a:ext uri="{9D8B030D-6E8A-4147-A177-3AD203B41FA5}">
                      <a16:colId xmlns:a16="http://schemas.microsoft.com/office/drawing/2014/main" val="1827485264"/>
                    </a:ext>
                  </a:extLst>
                </a:gridCol>
                <a:gridCol w="1049209">
                  <a:extLst>
                    <a:ext uri="{9D8B030D-6E8A-4147-A177-3AD203B41FA5}">
                      <a16:colId xmlns:a16="http://schemas.microsoft.com/office/drawing/2014/main" val="1789676420"/>
                    </a:ext>
                  </a:extLst>
                </a:gridCol>
                <a:gridCol w="1049209">
                  <a:extLst>
                    <a:ext uri="{9D8B030D-6E8A-4147-A177-3AD203B41FA5}">
                      <a16:colId xmlns:a16="http://schemas.microsoft.com/office/drawing/2014/main" val="3962691229"/>
                    </a:ext>
                  </a:extLst>
                </a:gridCol>
              </a:tblGrid>
              <a:tr h="840275">
                <a:tc>
                  <a:txBody>
                    <a:bodyPr/>
                    <a:lstStyle/>
                    <a:p>
                      <a:endParaRPr lang="en-US" sz="1400" dirty="0">
                        <a:latin typeface="Book Antiqua" panose="0204060205030503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Book Antiqua" panose="02040602050305030304" pitchFamily="18" charset="0"/>
                        </a:rPr>
                        <a:t>CME (</a:t>
                      </a:r>
                      <a:r>
                        <a:rPr lang="en-US" sz="1400" dirty="0" err="1">
                          <a:latin typeface="Book Antiqua" panose="02040602050305030304" pitchFamily="18" charset="0"/>
                        </a:rPr>
                        <a:t>TeV</a:t>
                      </a:r>
                      <a:r>
                        <a:rPr lang="en-US" sz="1400" dirty="0">
                          <a:latin typeface="Book Antiqua" panose="02040602050305030304" pitchFamily="18" charset="0"/>
                        </a:rPr>
                        <a:t>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latin typeface="Book Antiqua" panose="02040602050305030304" pitchFamily="18" charset="0"/>
                        </a:rPr>
                        <a:t>Lumi</a:t>
                      </a:r>
                      <a:r>
                        <a:rPr lang="en-US" sz="1400" dirty="0">
                          <a:latin typeface="Book Antiqua" panose="02040602050305030304" pitchFamily="18" charset="0"/>
                        </a:rPr>
                        <a:t> per IP (10^34)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Book Antiqua" panose="02040602050305030304" pitchFamily="18" charset="0"/>
                        </a:rPr>
                        <a:t>Years, pre-project R&amp;D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Book Antiqua" panose="02040602050305030304" pitchFamily="18" charset="0"/>
                        </a:rPr>
                        <a:t>Years to 1</a:t>
                      </a:r>
                      <a:r>
                        <a:rPr lang="en-US" sz="1400" baseline="30000" dirty="0">
                          <a:latin typeface="Book Antiqua" panose="02040602050305030304" pitchFamily="18" charset="0"/>
                        </a:rPr>
                        <a:t>st</a:t>
                      </a:r>
                      <a:r>
                        <a:rPr lang="en-US" sz="1400" dirty="0">
                          <a:latin typeface="Book Antiqua" panose="02040602050305030304" pitchFamily="18" charset="0"/>
                        </a:rPr>
                        <a:t> physics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Book Antiqua" panose="02040602050305030304" pitchFamily="18" charset="0"/>
                        </a:rPr>
                        <a:t>Cost range (2021 B$)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Book Antiqua" panose="02040602050305030304" pitchFamily="18" charset="0"/>
                        </a:rPr>
                        <a:t>Electric Power (MW)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6252644"/>
                  </a:ext>
                </a:extLst>
              </a:tr>
              <a:tr h="30304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FCCee-0.24</a:t>
                      </a:r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0.24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8.5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0-2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13-18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12-18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280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102222454"/>
                  </a:ext>
                </a:extLst>
              </a:tr>
              <a:tr h="30304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ILC-0.25</a:t>
                      </a:r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0.25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2.7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0-2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&lt;12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7-12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140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946048859"/>
                  </a:ext>
                </a:extLst>
              </a:tr>
              <a:tr h="30304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CLIC-0.38</a:t>
                      </a:r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0.38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2.3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0-2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13-18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7-12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110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00244215"/>
                  </a:ext>
                </a:extLst>
              </a:tr>
              <a:tr h="303040">
                <a:tc>
                  <a:txBody>
                    <a:bodyPr/>
                    <a:lstStyle/>
                    <a:p>
                      <a:r>
                        <a:rPr lang="en-US" sz="1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HELEN-0.25</a:t>
                      </a:r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0.25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1.4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5-10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13-18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7-12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110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246285712"/>
                  </a:ext>
                </a:extLst>
              </a:tr>
              <a:tr h="303040">
                <a:tc>
                  <a:txBody>
                    <a:bodyPr/>
                    <a:lstStyle/>
                    <a:p>
                      <a:r>
                        <a:rPr lang="en-US" sz="1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CCC-0.25</a:t>
                      </a:r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0.25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1.3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3-5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13-18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7-12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150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870060084"/>
                  </a:ext>
                </a:extLst>
              </a:tr>
              <a:tr h="303040">
                <a:tc>
                  <a:txBody>
                    <a:bodyPr/>
                    <a:lstStyle/>
                    <a:p>
                      <a:r>
                        <a:rPr lang="en-US" sz="1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CERC(ERL)</a:t>
                      </a:r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0.24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78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5-10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19-24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12-30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90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29151871"/>
                  </a:ext>
                </a:extLst>
              </a:tr>
              <a:tr h="30304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CLIC-3</a:t>
                      </a:r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3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5.9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3-5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19-24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18-30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~550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897233667"/>
                  </a:ext>
                </a:extLst>
              </a:tr>
              <a:tr h="30304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ILC-3</a:t>
                      </a:r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3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6.1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5-10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19-24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18-30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~400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06324293"/>
                  </a:ext>
                </a:extLst>
              </a:tr>
              <a:tr h="30304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MC-3</a:t>
                      </a:r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3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2.3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&gt;10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19-24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7-12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~230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672061393"/>
                  </a:ext>
                </a:extLst>
              </a:tr>
              <a:tr h="30304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MC-FNAL</a:t>
                      </a:r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6-10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20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&gt;10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19-24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12-18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O(300)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926460814"/>
                  </a:ext>
                </a:extLst>
              </a:tr>
              <a:tr h="30304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MC-IMCC</a:t>
                      </a:r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10-14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20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&gt;10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&gt;25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12-18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O(300)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131046563"/>
                  </a:ext>
                </a:extLst>
              </a:tr>
              <a:tr h="30304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FCChh-100</a:t>
                      </a:r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100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30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&gt;10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&gt;25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30-50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~560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9518052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15659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1BA41403-1094-46E9-A0C3-FF1A7D224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State of Large-Scale Facilities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7611117-2C44-3281-3AD9-A13743D413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886468"/>
            <a:ext cx="8534400" cy="4047481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chemeClr val="tx1"/>
                </a:solidFill>
              </a:rPr>
              <a:t>LBNF / DUNE Phase 1 will continue until early 2030’s</a:t>
            </a:r>
          </a:p>
          <a:p>
            <a:r>
              <a:rPr lang="en-US" dirty="0">
                <a:solidFill>
                  <a:schemeClr val="tx1"/>
                </a:solidFill>
              </a:rPr>
              <a:t>At that point, US could pursue LBNF Phase 2 or Energy Frontier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Multiple global options exist for Higgs factories that could be constructed: (ILC, FCC-</a:t>
            </a:r>
            <a:r>
              <a:rPr lang="en-US" dirty="0" err="1">
                <a:solidFill>
                  <a:schemeClr val="tx1"/>
                </a:solidFill>
              </a:rPr>
              <a:t>ee</a:t>
            </a:r>
            <a:r>
              <a:rPr lang="en-US" dirty="0">
                <a:solidFill>
                  <a:schemeClr val="tx1"/>
                </a:solidFill>
              </a:rPr>
              <a:t>, CEPC, CLIC)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Interest in mid-</a:t>
            </a:r>
            <a:r>
              <a:rPr lang="en-US" dirty="0" err="1">
                <a:solidFill>
                  <a:schemeClr val="tx1"/>
                </a:solidFill>
              </a:rPr>
              <a:t>TeV</a:t>
            </a:r>
            <a:r>
              <a:rPr lang="en-US" dirty="0">
                <a:solidFill>
                  <a:schemeClr val="tx1"/>
                </a:solidFill>
              </a:rPr>
              <a:t> colliders has declined but 10+ </a:t>
            </a:r>
            <a:r>
              <a:rPr lang="en-US" dirty="0" err="1">
                <a:solidFill>
                  <a:schemeClr val="tx1"/>
                </a:solidFill>
              </a:rPr>
              <a:t>TeV</a:t>
            </a:r>
            <a:r>
              <a:rPr lang="en-US" dirty="0">
                <a:solidFill>
                  <a:schemeClr val="tx1"/>
                </a:solidFill>
              </a:rPr>
              <a:t> is important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Environmental efficiency (carbon footprint) is increasingly important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LBNF Phase 2 would provide infrastructure for strong Muon Collider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R&amp;D program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Technology development is providing potential improvements, e.g. C</a:t>
            </a:r>
            <a:r>
              <a:rPr lang="en-US" baseline="30000" dirty="0">
                <a:solidFill>
                  <a:schemeClr val="tx1"/>
                </a:solidFill>
              </a:rPr>
              <a:t>3</a:t>
            </a:r>
            <a:r>
              <a:rPr lang="en-US" dirty="0">
                <a:solidFill>
                  <a:schemeClr val="tx1"/>
                </a:solidFill>
              </a:rPr>
              <a:t>, HELEN, High Q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  <a:r>
              <a:rPr lang="en-US" dirty="0">
                <a:solidFill>
                  <a:schemeClr val="tx1"/>
                </a:solidFill>
              </a:rPr>
              <a:t> SRF, High </a:t>
            </a:r>
            <a:r>
              <a:rPr lang="en-US" dirty="0">
                <a:solidFill>
                  <a:schemeClr val="tx1"/>
                </a:solidFill>
                <a:latin typeface="Symbol" panose="05050102010706020507" pitchFamily="18" charset="2"/>
              </a:rPr>
              <a:t>h</a:t>
            </a:r>
            <a:r>
              <a:rPr lang="en-US" dirty="0">
                <a:solidFill>
                  <a:schemeClr val="tx1"/>
                </a:solidFill>
              </a:rPr>
              <a:t> RF, … but need accelerator designs</a:t>
            </a:r>
          </a:p>
          <a:p>
            <a:r>
              <a:rPr lang="en-US" dirty="0">
                <a:solidFill>
                  <a:schemeClr val="tx1"/>
                </a:solidFill>
              </a:rPr>
              <a:t>European and Asian milestones will impact US choices</a:t>
            </a:r>
          </a:p>
          <a:p>
            <a:r>
              <a:rPr lang="en-US" dirty="0">
                <a:solidFill>
                  <a:schemeClr val="tx1"/>
                </a:solidFill>
              </a:rPr>
              <a:t>Technology and physics R&amp;D is progressing and will provide options for accelerators in future decades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883484-461D-468C-8622-CC7B3B131CA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FB881E7D-5A17-EB4A-B013-04381A7C357D}" type="slidenum">
              <a:rPr lang="en-US" smtClean="0"/>
              <a:t>12</a:t>
            </a:fld>
            <a:endParaRPr lang="en-US"/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FFC8756A-E2F6-4324-88CD-DFCA03C27831}"/>
              </a:ext>
            </a:extLst>
          </p:cNvPr>
          <p:cNvSpPr txBox="1">
            <a:spLocks/>
          </p:cNvSpPr>
          <p:nvPr/>
        </p:nvSpPr>
        <p:spPr>
          <a:xfrm>
            <a:off x="1406548" y="466521"/>
            <a:ext cx="6423002" cy="386055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7F7F7F"/>
                </a:solidFill>
                <a:latin typeface="Helvetica"/>
                <a:ea typeface="ＭＳ Ｐゴシック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rgbClr val="7F7F7F"/>
                </a:solidFill>
                <a:latin typeface="Helvetica"/>
                <a:ea typeface="ＭＳ Ｐゴシック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7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>
              <a:solidFill>
                <a:srgbClr val="003087"/>
              </a:solidFill>
            </a:endParaRPr>
          </a:p>
          <a:p>
            <a:pPr marL="342900" lvl="1" indent="0">
              <a:buNone/>
            </a:pPr>
            <a:endParaRPr lang="en-US" sz="2100" dirty="0">
              <a:solidFill>
                <a:srgbClr val="0030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9982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4679C-D4C9-F8CE-68DC-766383438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Proposals for P5 Consideration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B4ED7B-6EEA-1D8E-F9A2-73C13070D3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742950"/>
            <a:ext cx="8229600" cy="4047481"/>
          </a:xfrm>
        </p:spPr>
        <p:txBody>
          <a:bodyPr/>
          <a:lstStyle/>
          <a:p>
            <a:r>
              <a:rPr lang="en-US" dirty="0"/>
              <a:t>In 2014 P5 considered a </a:t>
            </a:r>
            <a:br>
              <a:rPr lang="en-US" dirty="0"/>
            </a:br>
            <a:r>
              <a:rPr lang="en-US" dirty="0"/>
              <a:t>large suite of large and </a:t>
            </a:r>
            <a:br>
              <a:rPr lang="en-US" dirty="0"/>
            </a:br>
            <a:r>
              <a:rPr lang="en-US" dirty="0"/>
              <a:t>medium scale proposals</a:t>
            </a:r>
          </a:p>
          <a:p>
            <a:r>
              <a:rPr lang="en-US" dirty="0"/>
              <a:t>Most of these are in some</a:t>
            </a:r>
            <a:br>
              <a:rPr lang="en-US" dirty="0"/>
            </a:br>
            <a:r>
              <a:rPr lang="en-US" dirty="0"/>
              <a:t>state of progress</a:t>
            </a:r>
          </a:p>
          <a:p>
            <a:r>
              <a:rPr lang="en-US" dirty="0"/>
              <a:t>Relatively few new proposals</a:t>
            </a:r>
            <a:br>
              <a:rPr lang="en-US" dirty="0"/>
            </a:br>
            <a:r>
              <a:rPr lang="en-US" dirty="0"/>
              <a:t>are ready for consideration</a:t>
            </a:r>
            <a:br>
              <a:rPr lang="en-US" dirty="0"/>
            </a:br>
            <a:r>
              <a:rPr lang="en-US" dirty="0"/>
              <a:t>now </a:t>
            </a:r>
            <a:r>
              <a:rPr lang="en-US" dirty="0">
                <a:sym typeface="Wingdings" panose="05000000000000000000" pitchFamily="2" charset="2"/>
              </a:rPr>
              <a:t> need to support R&amp;D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aimed at proposal develop...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E5FD4D-519C-A333-B599-AEF5EF93716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AF06D3-BFFD-964A-9D90-6C88482E3E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615639"/>
            <a:ext cx="3962400" cy="4527861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2C28DF2-EE6D-D501-0BBF-58D0661DC335}"/>
              </a:ext>
            </a:extLst>
          </p:cNvPr>
          <p:cNvCxnSpPr>
            <a:cxnSpLocks/>
          </p:cNvCxnSpPr>
          <p:nvPr/>
        </p:nvCxnSpPr>
        <p:spPr>
          <a:xfrm>
            <a:off x="8458200" y="971550"/>
            <a:ext cx="0" cy="33528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091B0235-9C36-98FD-11EE-F2905B492EF2}"/>
              </a:ext>
            </a:extLst>
          </p:cNvPr>
          <p:cNvSpPr txBox="1"/>
          <p:nvPr/>
        </p:nvSpPr>
        <p:spPr>
          <a:xfrm>
            <a:off x="7074688" y="709614"/>
            <a:ext cx="65755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>
                <a:solidFill>
                  <a:schemeClr val="bg1"/>
                </a:solidFill>
              </a:rPr>
              <a:t>P5 2014</a:t>
            </a:r>
          </a:p>
        </p:txBody>
      </p:sp>
    </p:spTree>
    <p:extLst>
      <p:ext uri="{BB962C8B-B14F-4D97-AF65-F5344CB8AC3E}">
        <p14:creationId xmlns:p14="http://schemas.microsoft.com/office/powerpoint/2010/main" val="31802052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9F8592-F5ED-4BE5-82AE-EE2B795B824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19ADF6E-2787-4AAF-86CC-BF939BBE9A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639549"/>
            <a:ext cx="5314950" cy="4438201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73226BCC-D4B2-4A5C-A4D7-EA63D1ECE326}"/>
              </a:ext>
            </a:extLst>
          </p:cNvPr>
          <p:cNvSpPr txBox="1">
            <a:spLocks/>
          </p:cNvSpPr>
          <p:nvPr/>
        </p:nvSpPr>
        <p:spPr>
          <a:xfrm>
            <a:off x="1143000" y="14331"/>
            <a:ext cx="7543800" cy="58002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69" tIns="34275" rIns="68569" bIns="3427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8953"/>
              </a:buClr>
              <a:buSzPts val="1800"/>
              <a:buFont typeface="Calibri"/>
              <a:buNone/>
              <a:defRPr sz="3400" b="0" i="0" u="none" strike="noStrike" cap="none">
                <a:solidFill>
                  <a:srgbClr val="9389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000" b="1" dirty="0">
                <a:solidFill>
                  <a:srgbClr val="002060"/>
                </a:solidFill>
              </a:rPr>
              <a:t>Future Colliders R&amp;D Program – New Initiative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5EF2293-CC97-4CED-B0DC-26C76729EDBA}"/>
              </a:ext>
            </a:extLst>
          </p:cNvPr>
          <p:cNvSpPr txBox="1"/>
          <p:nvPr/>
        </p:nvSpPr>
        <p:spPr>
          <a:xfrm>
            <a:off x="6571728" y="669905"/>
            <a:ext cx="1447976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50" b="1" dirty="0">
                <a:solidFill>
                  <a:srgbClr val="0000FF"/>
                </a:solidFill>
              </a:rPr>
              <a:t>Completed:</a:t>
            </a:r>
          </a:p>
          <a:p>
            <a:r>
              <a:rPr lang="en-US" sz="13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 ILC</a:t>
            </a:r>
          </a:p>
          <a:p>
            <a:r>
              <a:rPr lang="en-US" sz="13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 LARP (LHC)</a:t>
            </a:r>
          </a:p>
          <a:p>
            <a:r>
              <a:rPr lang="en-US" sz="13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 MAP (Muon)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4D1736B-595C-4E03-8554-D7AB69AC3B93}"/>
              </a:ext>
            </a:extLst>
          </p:cNvPr>
          <p:cNvSpPr txBox="1"/>
          <p:nvPr/>
        </p:nvSpPr>
        <p:spPr>
          <a:xfrm>
            <a:off x="6453806" y="1908975"/>
            <a:ext cx="1447976" cy="80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50" b="1" dirty="0">
                <a:solidFill>
                  <a:srgbClr val="C00000"/>
                </a:solidFill>
              </a:rPr>
              <a:t>Proposed </a:t>
            </a:r>
          </a:p>
          <a:p>
            <a:r>
              <a:rPr lang="en-US" sz="1650" b="1" dirty="0">
                <a:solidFill>
                  <a:srgbClr val="C00000"/>
                </a:solidFill>
              </a:rPr>
              <a:t>for FY24-30:</a:t>
            </a:r>
          </a:p>
          <a:p>
            <a:r>
              <a:rPr lang="en-US" sz="13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Future Colliders</a:t>
            </a:r>
          </a:p>
        </p:txBody>
      </p:sp>
      <p:sp>
        <p:nvSpPr>
          <p:cNvPr id="17" name="Arrow: Left 16">
            <a:extLst>
              <a:ext uri="{FF2B5EF4-FFF2-40B4-BE49-F238E27FC236}">
                <a16:creationId xmlns:a16="http://schemas.microsoft.com/office/drawing/2014/main" id="{E0763377-293A-4C74-B480-210CBFE953C8}"/>
              </a:ext>
            </a:extLst>
          </p:cNvPr>
          <p:cNvSpPr/>
          <p:nvPr/>
        </p:nvSpPr>
        <p:spPr>
          <a:xfrm rot="16200000">
            <a:off x="7105636" y="2430291"/>
            <a:ext cx="144314" cy="765154"/>
          </a:xfrm>
          <a:prstGeom prst="leftArrow">
            <a:avLst/>
          </a:prstGeom>
          <a:solidFill>
            <a:srgbClr val="FF0000">
              <a:alpha val="60000"/>
            </a:srgb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284B456-64A4-43F7-9A86-A0FF8B50A319}"/>
              </a:ext>
            </a:extLst>
          </p:cNvPr>
          <p:cNvSpPr/>
          <p:nvPr/>
        </p:nvSpPr>
        <p:spPr>
          <a:xfrm>
            <a:off x="6433004" y="3346355"/>
            <a:ext cx="304265" cy="152149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EEA51FC-A924-45EF-BDA3-E7B5AB042F0A}"/>
              </a:ext>
            </a:extLst>
          </p:cNvPr>
          <p:cNvSpPr/>
          <p:nvPr/>
        </p:nvSpPr>
        <p:spPr>
          <a:xfrm>
            <a:off x="6769453" y="3098485"/>
            <a:ext cx="258740" cy="39760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35D6650-84F7-4D09-BE49-983BF0BFECF3}"/>
              </a:ext>
            </a:extLst>
          </p:cNvPr>
          <p:cNvSpPr/>
          <p:nvPr/>
        </p:nvSpPr>
        <p:spPr>
          <a:xfrm>
            <a:off x="7626471" y="2826841"/>
            <a:ext cx="239998" cy="653881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014E70C-6215-4EFB-A9F8-554497CE4DF8}"/>
              </a:ext>
            </a:extLst>
          </p:cNvPr>
          <p:cNvSpPr txBox="1"/>
          <p:nvPr/>
        </p:nvSpPr>
        <p:spPr>
          <a:xfrm>
            <a:off x="6976782" y="3223052"/>
            <a:ext cx="71205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dirty="0"/>
              <a:t>.......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88EBD95-D2C7-4A83-B7DB-4D2F7E0549C7}"/>
              </a:ext>
            </a:extLst>
          </p:cNvPr>
          <p:cNvSpPr txBox="1"/>
          <p:nvPr/>
        </p:nvSpPr>
        <p:spPr>
          <a:xfrm>
            <a:off x="6455576" y="3867403"/>
            <a:ext cx="2307423" cy="761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50" b="1" dirty="0">
                <a:solidFill>
                  <a:srgbClr val="339933"/>
                </a:solidFill>
              </a:rPr>
              <a:t>Integrated program: </a:t>
            </a:r>
          </a:p>
          <a:p>
            <a:r>
              <a:rPr lang="en-US" sz="1350" dirty="0" err="1">
                <a:solidFill>
                  <a:srgbClr val="0000FF"/>
                </a:solidFill>
              </a:rPr>
              <a:t>FCCee</a:t>
            </a:r>
            <a:r>
              <a:rPr lang="en-US" sz="1350" dirty="0">
                <a:solidFill>
                  <a:srgbClr val="0000FF"/>
                </a:solidFill>
              </a:rPr>
              <a:t>, ILC, C^3, HELEN, Muon Collider, </a:t>
            </a:r>
            <a:r>
              <a:rPr lang="en-US" sz="1350" dirty="0" err="1">
                <a:solidFill>
                  <a:srgbClr val="0000FF"/>
                </a:solidFill>
              </a:rPr>
              <a:t>etc</a:t>
            </a:r>
            <a:endParaRPr lang="en-US" sz="1350" dirty="0">
              <a:solidFill>
                <a:srgbClr val="0000FF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1710FD6-1808-44AD-B58F-C1CF2048BBBD}"/>
              </a:ext>
            </a:extLst>
          </p:cNvPr>
          <p:cNvSpPr txBox="1"/>
          <p:nvPr/>
        </p:nvSpPr>
        <p:spPr>
          <a:xfrm>
            <a:off x="76201" y="4873446"/>
            <a:ext cx="2895600" cy="300082"/>
          </a:xfrm>
          <a:prstGeom prst="rect">
            <a:avLst/>
          </a:prstGeom>
          <a:solidFill>
            <a:schemeClr val="lt1"/>
          </a:solidFill>
        </p:spPr>
        <p:txBody>
          <a:bodyPr wrap="square">
            <a:spAutoFit/>
          </a:bodyPr>
          <a:lstStyle/>
          <a:p>
            <a:r>
              <a:rPr lang="en-US" sz="1350" dirty="0"/>
              <a:t>https://arxiv.org/abs/2207.06213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7F17BBC-972D-4BF1-9BB9-89D47B5B987B}"/>
              </a:ext>
            </a:extLst>
          </p:cNvPr>
          <p:cNvSpPr txBox="1"/>
          <p:nvPr/>
        </p:nvSpPr>
        <p:spPr>
          <a:xfrm>
            <a:off x="4290060" y="792145"/>
            <a:ext cx="1711622" cy="276999"/>
          </a:xfrm>
          <a:prstGeom prst="rect">
            <a:avLst/>
          </a:prstGeom>
          <a:solidFill>
            <a:schemeClr val="lt1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Accel. Test Facilities      </a:t>
            </a:r>
          </a:p>
        </p:txBody>
      </p:sp>
      <p:sp>
        <p:nvSpPr>
          <p:cNvPr id="14" name="Arrow: Left 13">
            <a:extLst>
              <a:ext uri="{FF2B5EF4-FFF2-40B4-BE49-F238E27FC236}">
                <a16:creationId xmlns:a16="http://schemas.microsoft.com/office/drawing/2014/main" id="{8C4C054A-1B15-4407-BB93-AC7FF7150F8A}"/>
              </a:ext>
            </a:extLst>
          </p:cNvPr>
          <p:cNvSpPr/>
          <p:nvPr/>
        </p:nvSpPr>
        <p:spPr>
          <a:xfrm>
            <a:off x="5942039" y="994648"/>
            <a:ext cx="654627" cy="273844"/>
          </a:xfrm>
          <a:prstGeom prst="leftArrow">
            <a:avLst/>
          </a:prstGeom>
          <a:solidFill>
            <a:srgbClr val="FF0000">
              <a:alpha val="60000"/>
            </a:srgb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8A85AF6-FDF6-4684-8F0E-9677DC2125A6}"/>
              </a:ext>
            </a:extLst>
          </p:cNvPr>
          <p:cNvCxnSpPr/>
          <p:nvPr/>
        </p:nvCxnSpPr>
        <p:spPr>
          <a:xfrm>
            <a:off x="4253593" y="814598"/>
            <a:ext cx="210316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30733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1BA41403-1094-46E9-A0C3-FF1A7D224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00" dirty="0"/>
              <a:t>      AF Messages for Large-Scale Facilities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205C803-3D07-160C-299D-EF09FD9C5A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Options for the next US engagement include Intensity or Energy frontier</a:t>
            </a:r>
          </a:p>
          <a:p>
            <a:r>
              <a:rPr lang="en-US" sz="2400" dirty="0">
                <a:solidFill>
                  <a:schemeClr val="tx1"/>
                </a:solidFill>
              </a:rPr>
              <a:t>We need an </a:t>
            </a:r>
            <a:r>
              <a:rPr lang="en-US" sz="2400" dirty="0">
                <a:solidFill>
                  <a:srgbClr val="0000FF"/>
                </a:solidFill>
              </a:rPr>
              <a:t>integrated future collider R&amp;D program </a:t>
            </a:r>
            <a:r>
              <a:rPr lang="en-US" sz="2400" dirty="0">
                <a:solidFill>
                  <a:schemeClr val="tx1"/>
                </a:solidFill>
              </a:rPr>
              <a:t> (a focused R&amp;D program in OHEP) to engage in the design and to coordinate the development of next generation collider projects such as: ILC, CLIC, </a:t>
            </a:r>
            <a:r>
              <a:rPr lang="en-US" sz="2400" dirty="0" err="1">
                <a:solidFill>
                  <a:schemeClr val="tx1"/>
                </a:solidFill>
              </a:rPr>
              <a:t>FCCee</a:t>
            </a:r>
            <a:r>
              <a:rPr lang="en-US" sz="2400" dirty="0">
                <a:solidFill>
                  <a:schemeClr val="tx1"/>
                </a:solidFill>
              </a:rPr>
              <a:t>, CCC/HELEN, multi-</a:t>
            </a:r>
            <a:r>
              <a:rPr lang="en-US" sz="2400" dirty="0" err="1">
                <a:solidFill>
                  <a:schemeClr val="tx1"/>
                </a:solidFill>
              </a:rPr>
              <a:t>TeV</a:t>
            </a:r>
            <a:r>
              <a:rPr lang="en-US" sz="2400" dirty="0">
                <a:solidFill>
                  <a:schemeClr val="tx1"/>
                </a:solidFill>
              </a:rPr>
              <a:t> Muon Collider. </a:t>
            </a:r>
          </a:p>
          <a:p>
            <a:r>
              <a:rPr lang="en-US" sz="2400" dirty="0">
                <a:solidFill>
                  <a:schemeClr val="tx1"/>
                </a:solidFill>
              </a:rPr>
              <a:t>We have and need to keep </a:t>
            </a:r>
            <a:r>
              <a:rPr lang="en-US" sz="2400" dirty="0">
                <a:solidFill>
                  <a:srgbClr val="0000FF"/>
                </a:solidFill>
              </a:rPr>
              <a:t>an active R&amp;D program </a:t>
            </a:r>
            <a:r>
              <a:rPr lang="en-US" sz="2400" dirty="0">
                <a:solidFill>
                  <a:schemeClr val="tx1"/>
                </a:solidFill>
              </a:rPr>
              <a:t>in labs and universities aimed at general accelerator R&amp;D that is critical in developing technologies and options for future HEP accelerators (but does not develop accelerator proposals).   </a:t>
            </a:r>
            <a:endParaRPr lang="en-US" sz="2400" dirty="0"/>
          </a:p>
          <a:p>
            <a:pPr marL="342900" lvl="1" indent="0">
              <a:buNone/>
            </a:pPr>
            <a:endParaRPr lang="en-US" sz="1950" dirty="0">
              <a:solidFill>
                <a:srgbClr val="003087"/>
              </a:solidFill>
            </a:endParaRPr>
          </a:p>
          <a:p>
            <a:endParaRPr lang="en-US" dirty="0">
              <a:solidFill>
                <a:srgbClr val="003087"/>
              </a:solidFill>
            </a:endParaRPr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883484-461D-468C-8622-CC7B3B131CA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FB881E7D-5A17-EB4A-B013-04381A7C357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4065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86EFD-FD35-D6BE-9D60-824CD3FD9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is the Opportunity for AAC?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3EC5E-6082-E4C8-42D3-413574885F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886468"/>
            <a:ext cx="8229600" cy="4047481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Lots of great ideas!</a:t>
            </a:r>
          </a:p>
          <a:p>
            <a:pPr lvl="1"/>
            <a:r>
              <a:rPr lang="en-US" dirty="0"/>
              <a:t>Continue to publish excellent work</a:t>
            </a:r>
          </a:p>
          <a:p>
            <a:r>
              <a:rPr lang="en-US" dirty="0"/>
              <a:t>Work at understanding how new ideas could be implemented in real accelerators</a:t>
            </a:r>
          </a:p>
          <a:p>
            <a:pPr lvl="1"/>
            <a:r>
              <a:rPr lang="en-US" dirty="0"/>
              <a:t>Develop self-consistent parameter sets, e.g. parameters that address known physics limitations</a:t>
            </a:r>
          </a:p>
          <a:p>
            <a:pPr lvl="1"/>
            <a:r>
              <a:rPr lang="en-US" dirty="0"/>
              <a:t>Everybody is overwhelmed so engage the broader community</a:t>
            </a:r>
          </a:p>
          <a:p>
            <a:r>
              <a:rPr lang="en-US" dirty="0"/>
              <a:t>Solidify demonstrations, pushing beyond conceptual demonstration into pragmatic regimes</a:t>
            </a:r>
          </a:p>
          <a:p>
            <a:r>
              <a:rPr lang="en-US" dirty="0"/>
              <a:t>Illustrate the performance and cost benefit of new approaches that provides clear motivation for AAC</a:t>
            </a:r>
          </a:p>
          <a:p>
            <a:r>
              <a:rPr lang="en-US" dirty="0"/>
              <a:t>Engage DOE OS in broader impact and needs of AAC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8E0BBE-454F-06D3-311E-85BA753E10B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9749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88E08-EDDF-C650-E68C-F5CF8C5D4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Accelerator Costs - more than just length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FC8566-57C7-E0A6-DD04-FE939A4D66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19800" y="742950"/>
            <a:ext cx="3048000" cy="4298157"/>
          </a:xfrm>
        </p:spPr>
        <p:txBody>
          <a:bodyPr>
            <a:normAutofit fontScale="92500"/>
          </a:bodyPr>
          <a:lstStyle/>
          <a:p>
            <a:r>
              <a:rPr lang="en-US" dirty="0"/>
              <a:t>Developed the</a:t>
            </a:r>
            <a:br>
              <a:rPr lang="en-US" dirty="0"/>
            </a:br>
            <a:r>
              <a:rPr lang="en-US" dirty="0"/>
              <a:t>PWFA-LC model to understand issues and cost scaling</a:t>
            </a:r>
          </a:p>
          <a:p>
            <a:endParaRPr lang="en-US" dirty="0"/>
          </a:p>
          <a:p>
            <a:r>
              <a:rPr lang="en-US" dirty="0"/>
              <a:t>Costed bottoms up using ILC WBS </a:t>
            </a:r>
            <a:r>
              <a:rPr lang="en-US" dirty="0">
                <a:sym typeface="Wingdings" panose="05000000000000000000" pitchFamily="2" charset="2"/>
              </a:rPr>
              <a:t> linac was 50% ILC w/o plasma cells (25% savings)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9C7E9C-EAF8-E634-A1C7-BF87063583A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245D886-E7D6-B3AB-876D-E08E36B6B3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0" y="780120"/>
            <a:ext cx="5982007" cy="4299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4581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8FA45-C054-8B54-268F-26F88E692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ITF Parametric Costing Model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18A15B-5069-1909-C503-2EEB9229B8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92FA18-040A-F77F-55F6-612CF5D3756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02C9A4-CBBD-587C-B28E-49E69B9E19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081" y="666750"/>
            <a:ext cx="6905319" cy="4394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1957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DBD8FB-FD58-8D82-1A24-49EAB50F9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835267-8D07-FADB-CAD9-D44B1039F2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867419"/>
            <a:ext cx="8610600" cy="388079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Snowmass was very exciting with great participation across the field</a:t>
            </a:r>
          </a:p>
          <a:p>
            <a:r>
              <a:rPr lang="en-US" dirty="0"/>
              <a:t>Strong interest in options for US accelerators especially from ‘younger’ generation</a:t>
            </a:r>
          </a:p>
          <a:p>
            <a:r>
              <a:rPr lang="en-US" dirty="0"/>
              <a:t>Collider R&amp;D program aimed at near-term proposals seemed to gain traction….P5 will evaluate</a:t>
            </a:r>
          </a:p>
          <a:p>
            <a:r>
              <a:rPr lang="en-US" dirty="0"/>
              <a:t>AAC has an opportunity to develop self-consistent parameter sets and illustrate the performance and cost benefits while continuing to publish excellent science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9BA9A8-8D52-5B0B-58DB-1F75DDA9829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5306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B1568-F16D-4D6D-8A10-8127A6990BD7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Autofit/>
          </a:bodyPr>
          <a:lstStyle/>
          <a:p>
            <a:r>
              <a:rPr lang="en-US" i="1" dirty="0"/>
              <a:t>What is Snowmass?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0D8CAD-2C6E-4EF1-A8C5-0B91CC2D59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392" y="920379"/>
            <a:ext cx="8229600" cy="3880794"/>
          </a:xfrm>
        </p:spPr>
        <p:txBody>
          <a:bodyPr>
            <a:normAutofit/>
          </a:bodyPr>
          <a:lstStyle/>
          <a:p>
            <a:r>
              <a:rPr lang="en-US" sz="2100" i="1" dirty="0">
                <a:solidFill>
                  <a:srgbClr val="051BF1"/>
                </a:solidFill>
              </a:rPr>
              <a:t>“Snowmass is a particle physics community study”</a:t>
            </a:r>
          </a:p>
          <a:p>
            <a:r>
              <a:rPr lang="en-US" sz="2100" i="1" dirty="0">
                <a:solidFill>
                  <a:srgbClr val="C00000"/>
                </a:solidFill>
              </a:rPr>
              <a:t>https://www.snowmass21.org/</a:t>
            </a:r>
            <a:br>
              <a:rPr lang="en-US" sz="2100" i="1" dirty="0">
                <a:solidFill>
                  <a:srgbClr val="051BF1"/>
                </a:solidFill>
              </a:rPr>
            </a:br>
            <a:endParaRPr lang="en-US" sz="2100" i="1" dirty="0">
              <a:solidFill>
                <a:srgbClr val="051BF1"/>
              </a:solidFill>
            </a:endParaRPr>
          </a:p>
          <a:p>
            <a:r>
              <a:rPr lang="en-US" sz="2100" dirty="0">
                <a:solidFill>
                  <a:srgbClr val="051BF1"/>
                </a:solidFill>
              </a:rPr>
              <a:t>Provides input to P5</a:t>
            </a:r>
            <a:br>
              <a:rPr lang="en-US" sz="2100" dirty="0">
                <a:solidFill>
                  <a:srgbClr val="051BF1"/>
                </a:solidFill>
              </a:rPr>
            </a:br>
            <a:r>
              <a:rPr lang="en-US" sz="2100" dirty="0">
                <a:solidFill>
                  <a:srgbClr val="051BF1"/>
                </a:solidFill>
              </a:rPr>
              <a:t>(Particle Physics Project</a:t>
            </a:r>
            <a:br>
              <a:rPr lang="en-US" sz="2100" dirty="0">
                <a:solidFill>
                  <a:srgbClr val="051BF1"/>
                </a:solidFill>
              </a:rPr>
            </a:br>
            <a:r>
              <a:rPr lang="en-US" sz="2100" dirty="0">
                <a:solidFill>
                  <a:srgbClr val="051BF1"/>
                </a:solidFill>
              </a:rPr>
              <a:t>Prioritization Panel) which</a:t>
            </a:r>
            <a:br>
              <a:rPr lang="en-US" sz="2100" dirty="0">
                <a:solidFill>
                  <a:srgbClr val="051BF1"/>
                </a:solidFill>
              </a:rPr>
            </a:br>
            <a:r>
              <a:rPr lang="en-US" sz="2100" dirty="0">
                <a:solidFill>
                  <a:srgbClr val="051BF1"/>
                </a:solidFill>
              </a:rPr>
              <a:t>develops a strategy for</a:t>
            </a:r>
            <a:br>
              <a:rPr lang="en-US" sz="2100" dirty="0">
                <a:solidFill>
                  <a:srgbClr val="051BF1"/>
                </a:solidFill>
              </a:rPr>
            </a:br>
            <a:r>
              <a:rPr lang="en-US" sz="2100" dirty="0">
                <a:solidFill>
                  <a:srgbClr val="051BF1"/>
                </a:solidFill>
              </a:rPr>
              <a:t>the US HEP program</a:t>
            </a:r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D853B0-BC67-4B85-A414-67558062661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FB881E7D-5A17-EB4A-B013-04381A7C357D}" type="slidenum">
              <a:rPr lang="en-US" smtClean="0"/>
              <a:t>2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ED0DE87-68A9-41BB-B3B3-255A0A3725E9}"/>
              </a:ext>
            </a:extLst>
          </p:cNvPr>
          <p:cNvSpPr/>
          <p:nvPr/>
        </p:nvSpPr>
        <p:spPr>
          <a:xfrm>
            <a:off x="5110066" y="1532531"/>
            <a:ext cx="1506416" cy="867508"/>
          </a:xfrm>
          <a:prstGeom prst="ellipse">
            <a:avLst/>
          </a:prstGeom>
          <a:noFill/>
          <a:ln w="101600">
            <a:solidFill>
              <a:srgbClr val="051BF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25F9AE7-8253-42A8-87F4-846D909409AB}"/>
              </a:ext>
            </a:extLst>
          </p:cNvPr>
          <p:cNvSpPr/>
          <p:nvPr/>
        </p:nvSpPr>
        <p:spPr>
          <a:xfrm>
            <a:off x="6876291" y="2773263"/>
            <a:ext cx="1506416" cy="867508"/>
          </a:xfrm>
          <a:prstGeom prst="ellipse">
            <a:avLst/>
          </a:prstGeom>
          <a:noFill/>
          <a:ln w="101600">
            <a:solidFill>
              <a:srgbClr val="051BF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5F71388-6357-4463-B9C7-DECF45AC9AB5}"/>
              </a:ext>
            </a:extLst>
          </p:cNvPr>
          <p:cNvSpPr/>
          <p:nvPr/>
        </p:nvSpPr>
        <p:spPr>
          <a:xfrm>
            <a:off x="5197991" y="4094262"/>
            <a:ext cx="1506416" cy="867508"/>
          </a:xfrm>
          <a:prstGeom prst="ellipse">
            <a:avLst/>
          </a:prstGeom>
          <a:noFill/>
          <a:ln w="101600">
            <a:solidFill>
              <a:srgbClr val="051BF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0C398A0-D27B-4CC2-A4BC-D4AB8EECE9BC}"/>
              </a:ext>
            </a:extLst>
          </p:cNvPr>
          <p:cNvSpPr/>
          <p:nvPr/>
        </p:nvSpPr>
        <p:spPr>
          <a:xfrm>
            <a:off x="5303308" y="1775575"/>
            <a:ext cx="107914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i="1" dirty="0">
                <a:solidFill>
                  <a:srgbClr val="C00000"/>
                </a:solidFill>
              </a:rPr>
              <a:t>Snowmass </a:t>
            </a:r>
            <a:endParaRPr lang="en-US" sz="135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4C9E3F5-4D5D-4E00-8FD3-046FF43E4C64}"/>
              </a:ext>
            </a:extLst>
          </p:cNvPr>
          <p:cNvSpPr/>
          <p:nvPr/>
        </p:nvSpPr>
        <p:spPr>
          <a:xfrm>
            <a:off x="7190259" y="2847814"/>
            <a:ext cx="877163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350" i="1" dirty="0">
                <a:solidFill>
                  <a:srgbClr val="C00000"/>
                </a:solidFill>
              </a:rPr>
              <a:t>P5</a:t>
            </a:r>
            <a:br>
              <a:rPr lang="en-US" sz="1350" i="1" dirty="0">
                <a:solidFill>
                  <a:srgbClr val="C00000"/>
                </a:solidFill>
              </a:rPr>
            </a:br>
            <a:r>
              <a:rPr lang="en-US" sz="1350" i="1" dirty="0">
                <a:solidFill>
                  <a:srgbClr val="C00000"/>
                </a:solidFill>
              </a:rPr>
              <a:t>Strategy </a:t>
            </a:r>
            <a:endParaRPr lang="en-US" sz="135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BD984EE-6AF0-44B5-9802-7630444872AA}"/>
              </a:ext>
            </a:extLst>
          </p:cNvPr>
          <p:cNvSpPr/>
          <p:nvPr/>
        </p:nvSpPr>
        <p:spPr>
          <a:xfrm>
            <a:off x="5474039" y="4224093"/>
            <a:ext cx="954107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350" i="1" dirty="0">
                <a:solidFill>
                  <a:srgbClr val="C00000"/>
                </a:solidFill>
              </a:rPr>
              <a:t>DOE/NSF</a:t>
            </a:r>
            <a:br>
              <a:rPr lang="en-US" sz="1350" i="1" dirty="0">
                <a:solidFill>
                  <a:srgbClr val="C00000"/>
                </a:solidFill>
              </a:rPr>
            </a:br>
            <a:r>
              <a:rPr lang="en-US" sz="1350" i="1" dirty="0">
                <a:solidFill>
                  <a:srgbClr val="C00000"/>
                </a:solidFill>
              </a:rPr>
              <a:t>program </a:t>
            </a:r>
            <a:endParaRPr lang="en-US" sz="1350" dirty="0"/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30787886-D8B8-427A-9C7B-DCE03A8F1B3A}"/>
              </a:ext>
            </a:extLst>
          </p:cNvPr>
          <p:cNvSpPr/>
          <p:nvPr/>
        </p:nvSpPr>
        <p:spPr>
          <a:xfrm rot="1352231">
            <a:off x="5552979" y="2072260"/>
            <a:ext cx="1938645" cy="1063009"/>
          </a:xfrm>
          <a:prstGeom prst="arc">
            <a:avLst>
              <a:gd name="adj1" fmla="val 16200000"/>
              <a:gd name="adj2" fmla="val 20640712"/>
            </a:avLst>
          </a:prstGeom>
          <a:ln w="206375">
            <a:solidFill>
              <a:schemeClr val="accent3">
                <a:lumMod val="75000"/>
              </a:schemeClr>
            </a:solidFill>
            <a:tailEnd type="stealth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A4793D1A-F589-42E0-B8E1-DC9CA195B7BB}"/>
              </a:ext>
            </a:extLst>
          </p:cNvPr>
          <p:cNvSpPr/>
          <p:nvPr/>
        </p:nvSpPr>
        <p:spPr>
          <a:xfrm rot="7093003">
            <a:off x="5989688" y="2952305"/>
            <a:ext cx="1938645" cy="1063009"/>
          </a:xfrm>
          <a:prstGeom prst="arc">
            <a:avLst>
              <a:gd name="adj1" fmla="val 16200000"/>
              <a:gd name="adj2" fmla="val 20640712"/>
            </a:avLst>
          </a:prstGeom>
          <a:ln w="206375">
            <a:solidFill>
              <a:schemeClr val="accent3">
                <a:lumMod val="75000"/>
              </a:schemeClr>
            </a:solidFill>
            <a:tailEnd type="stealth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023CC786-3249-4ADD-8ADD-A999F1EE820A}"/>
              </a:ext>
            </a:extLst>
          </p:cNvPr>
          <p:cNvSpPr/>
          <p:nvPr/>
        </p:nvSpPr>
        <p:spPr>
          <a:xfrm rot="10800000">
            <a:off x="3591332" y="2088458"/>
            <a:ext cx="2855352" cy="2418217"/>
          </a:xfrm>
          <a:prstGeom prst="arc">
            <a:avLst>
              <a:gd name="adj1" fmla="val 16200000"/>
              <a:gd name="adj2" fmla="val 5367688"/>
            </a:avLst>
          </a:prstGeom>
          <a:ln w="288925">
            <a:gradFill flip="none" rotWithShape="1">
              <a:gsLst>
                <a:gs pos="0">
                  <a:schemeClr val="accent3">
                    <a:lumMod val="67000"/>
                  </a:schemeClr>
                </a:gs>
                <a:gs pos="48000">
                  <a:schemeClr val="accent3">
                    <a:lumMod val="97000"/>
                    <a:lumOff val="3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tailEnd type="stealth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82B4B4E-5134-450B-B9A8-3E554A5E804E}"/>
              </a:ext>
            </a:extLst>
          </p:cNvPr>
          <p:cNvSpPr/>
          <p:nvPr/>
        </p:nvSpPr>
        <p:spPr>
          <a:xfrm>
            <a:off x="6675095" y="1571291"/>
            <a:ext cx="878767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100" dirty="0">
                <a:solidFill>
                  <a:srgbClr val="000000"/>
                </a:solidFill>
                <a:latin typeface="Gabriola" panose="04040605051002020D02" pitchFamily="82" charset="0"/>
              </a:rPr>
              <a:t>1.5-2 </a:t>
            </a:r>
            <a:r>
              <a:rPr lang="en-US" sz="2100" dirty="0" err="1">
                <a:solidFill>
                  <a:srgbClr val="000000"/>
                </a:solidFill>
                <a:latin typeface="Gabriola" panose="04040605051002020D02" pitchFamily="82" charset="0"/>
              </a:rPr>
              <a:t>yrs</a:t>
            </a:r>
            <a:r>
              <a:rPr lang="en-US" sz="2100" dirty="0">
                <a:solidFill>
                  <a:srgbClr val="000000"/>
                </a:solidFill>
                <a:latin typeface="Gabriola" panose="04040605051002020D02" pitchFamily="82" charset="0"/>
              </a:rPr>
              <a:t>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9AB377F-462A-4311-9787-ECFFF5526589}"/>
              </a:ext>
            </a:extLst>
          </p:cNvPr>
          <p:cNvSpPr/>
          <p:nvPr/>
        </p:nvSpPr>
        <p:spPr>
          <a:xfrm>
            <a:off x="8433595" y="2925190"/>
            <a:ext cx="654346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100" dirty="0">
                <a:solidFill>
                  <a:srgbClr val="000000"/>
                </a:solidFill>
                <a:latin typeface="Gabriola" panose="04040605051002020D02" pitchFamily="82" charset="0"/>
              </a:rPr>
              <a:t>~ 1 </a:t>
            </a:r>
            <a:r>
              <a:rPr lang="en-US" sz="2100" dirty="0" err="1">
                <a:solidFill>
                  <a:srgbClr val="000000"/>
                </a:solidFill>
                <a:latin typeface="Gabriola" panose="04040605051002020D02" pitchFamily="82" charset="0"/>
              </a:rPr>
              <a:t>yr</a:t>
            </a:r>
            <a:r>
              <a:rPr lang="en-US" sz="2100" dirty="0">
                <a:solidFill>
                  <a:srgbClr val="000000"/>
                </a:solidFill>
                <a:latin typeface="Gabriola" panose="04040605051002020D02" pitchFamily="82" charset="0"/>
              </a:rPr>
              <a:t>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CFEDDA8-2F45-451E-8F70-355686F83459}"/>
              </a:ext>
            </a:extLst>
          </p:cNvPr>
          <p:cNvSpPr/>
          <p:nvPr/>
        </p:nvSpPr>
        <p:spPr>
          <a:xfrm>
            <a:off x="3739911" y="2925190"/>
            <a:ext cx="1091966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100" dirty="0">
                <a:solidFill>
                  <a:srgbClr val="000000"/>
                </a:solidFill>
                <a:latin typeface="Gabriola" panose="04040605051002020D02" pitchFamily="82" charset="0"/>
              </a:rPr>
              <a:t>~5-7 </a:t>
            </a:r>
            <a:r>
              <a:rPr lang="en-US" sz="2100" dirty="0" err="1">
                <a:solidFill>
                  <a:srgbClr val="000000"/>
                </a:solidFill>
                <a:latin typeface="Gabriola" panose="04040605051002020D02" pitchFamily="82" charset="0"/>
              </a:rPr>
              <a:t>yrs</a:t>
            </a:r>
            <a:r>
              <a:rPr lang="en-US" sz="2100" dirty="0">
                <a:solidFill>
                  <a:srgbClr val="000000"/>
                </a:solidFill>
                <a:latin typeface="Gabriola" panose="04040605051002020D02" pitchFamily="82" charset="0"/>
              </a:rPr>
              <a:t> of </a:t>
            </a:r>
          </a:p>
          <a:p>
            <a:r>
              <a:rPr lang="en-US" sz="2100" dirty="0">
                <a:solidFill>
                  <a:srgbClr val="000000"/>
                </a:solidFill>
                <a:latin typeface="Gabriola" panose="04040605051002020D02" pitchFamily="82" charset="0"/>
              </a:rPr>
              <a:t>hard work</a:t>
            </a:r>
          </a:p>
        </p:txBody>
      </p:sp>
    </p:spTree>
    <p:extLst>
      <p:ext uri="{BB962C8B-B14F-4D97-AF65-F5344CB8AC3E}">
        <p14:creationId xmlns:p14="http://schemas.microsoft.com/office/powerpoint/2010/main" val="18152646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B98AC5B-1A15-4157-B657-536FB9C9B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Thanks to the AF TG Convenors and Participants!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86C97DE-46CD-2088-5D82-15651ABE30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0AD60D2-0E84-4254-9E20-AEDE1973308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42D94D7-A3B3-6C8D-58D6-3424854E23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692151"/>
            <a:ext cx="8763000" cy="44125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B400FCF-29AB-05F2-C232-9C22775A47A4}"/>
              </a:ext>
            </a:extLst>
          </p:cNvPr>
          <p:cNvSpPr/>
          <p:nvPr/>
        </p:nvSpPr>
        <p:spPr>
          <a:xfrm rot="19601242">
            <a:off x="2729191" y="2110085"/>
            <a:ext cx="36856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280650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93D01034-F83A-AFC9-2774-3686D3EBE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AF1A610-72E1-E7AA-0A05-B87EF8C0DA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FA88555-0A36-C8C3-6ABF-5D0E08A3555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7" name="Content Placeholder 6" descr="A large group of people in a large building&#10;&#10;Description automatically generated with low confidence">
            <a:extLst>
              <a:ext uri="{FF2B5EF4-FFF2-40B4-BE49-F238E27FC236}">
                <a16:creationId xmlns:a16="http://schemas.microsoft.com/office/drawing/2014/main" id="{1DA15A36-8479-7C00-43E6-B5FD26DBB201}"/>
              </a:ext>
            </a:extLst>
          </p:cNvPr>
          <p:cNvPicPr>
            <a:picLocks noGrp="1" noChangeAspect="1"/>
          </p:cNvPicPr>
          <p:nvPr>
            <p:ph sz="quarter" idx="4294967295"/>
          </p:nvPr>
        </p:nvPicPr>
        <p:blipFill>
          <a:blip r:embed="rId2"/>
          <a:stretch>
            <a:fillRect/>
          </a:stretch>
        </p:blipFill>
        <p:spPr>
          <a:xfrm>
            <a:off x="0" y="-19050"/>
            <a:ext cx="9144000" cy="5162550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6EB4EC7-EDE3-119C-D44D-76C24E38119E}"/>
              </a:ext>
            </a:extLst>
          </p:cNvPr>
          <p:cNvSpPr txBox="1"/>
          <p:nvPr/>
        </p:nvSpPr>
        <p:spPr>
          <a:xfrm>
            <a:off x="3200400" y="133350"/>
            <a:ext cx="2819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</a:rPr>
              <a:t>Snowmass’21</a:t>
            </a:r>
          </a:p>
          <a:p>
            <a:pPr algn="ctr"/>
            <a:r>
              <a:rPr lang="en-US" sz="2800">
                <a:solidFill>
                  <a:srgbClr val="FFFF00"/>
                </a:solidFill>
              </a:rPr>
              <a:t>July 16-26 Seattle, WA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828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D7D1CC0-1567-0ED7-FF06-17CAE0219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Snowmass’21 in Numbers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064659-C8AB-61E0-B84B-6FA5ECD896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85725" indent="0" algn="l">
              <a:buNone/>
            </a:pPr>
            <a:r>
              <a:rPr lang="en-US" sz="2000" b="1" i="0" dirty="0">
                <a:solidFill>
                  <a:srgbClr val="363636"/>
                </a:solidFill>
                <a:effectLst/>
                <a:latin typeface="Montserrat" panose="020B0604020202020204" pitchFamily="2" charset="0"/>
              </a:rPr>
              <a:t>Participants:</a:t>
            </a:r>
          </a:p>
          <a:p>
            <a:pPr marL="85725" indent="0" algn="l">
              <a:buNone/>
            </a:pPr>
            <a:r>
              <a:rPr lang="en-US" sz="1800" b="0" i="0" dirty="0">
                <a:solidFill>
                  <a:srgbClr val="4A4A4A"/>
                </a:solidFill>
                <a:effectLst/>
                <a:latin typeface="Montserrat" panose="020B0604020202020204" pitchFamily="2" charset="0"/>
              </a:rPr>
              <a:t>Number of in-person participants: 743</a:t>
            </a:r>
          </a:p>
          <a:p>
            <a:pPr marL="85725" indent="0" algn="l">
              <a:buNone/>
            </a:pPr>
            <a:r>
              <a:rPr lang="en-US" sz="1800" b="0" i="0" dirty="0">
                <a:solidFill>
                  <a:srgbClr val="4A4A4A"/>
                </a:solidFill>
                <a:effectLst/>
                <a:latin typeface="Montserrat" panose="020B0604020202020204" pitchFamily="2" charset="0"/>
              </a:rPr>
              <a:t>Number of virtual participants: 654</a:t>
            </a:r>
          </a:p>
          <a:p>
            <a:pPr marL="85725" indent="0" algn="l">
              <a:buNone/>
            </a:pPr>
            <a:r>
              <a:rPr lang="en-US" sz="1800" b="0" i="0" dirty="0">
                <a:solidFill>
                  <a:srgbClr val="4A4A4A"/>
                </a:solidFill>
                <a:effectLst/>
                <a:latin typeface="Montserrat" panose="020B0604020202020204" pitchFamily="2" charset="0"/>
              </a:rPr>
              <a:t>Total number of participants: 1397</a:t>
            </a:r>
            <a:endParaRPr lang="en-US" sz="2000" b="0" i="0" dirty="0">
              <a:solidFill>
                <a:srgbClr val="4A4A4A"/>
              </a:solidFill>
              <a:effectLst/>
              <a:latin typeface="Montserrat" panose="020B0604020202020204" pitchFamily="2" charset="0"/>
            </a:endParaRPr>
          </a:p>
          <a:p>
            <a:pPr marL="85725" indent="0" algn="l">
              <a:buNone/>
            </a:pPr>
            <a:r>
              <a:rPr lang="en-US" sz="2000" b="1" i="0" dirty="0">
                <a:solidFill>
                  <a:srgbClr val="363636"/>
                </a:solidFill>
                <a:effectLst/>
                <a:latin typeface="Montserrat" panose="020B0604020202020204" pitchFamily="2" charset="0"/>
              </a:rPr>
              <a:t>Events:</a:t>
            </a:r>
          </a:p>
          <a:p>
            <a:pPr marL="85725" indent="0" algn="l">
              <a:buNone/>
            </a:pPr>
            <a:r>
              <a:rPr lang="en-US" sz="1800" b="0" i="0" dirty="0">
                <a:solidFill>
                  <a:srgbClr val="4A4A4A"/>
                </a:solidFill>
                <a:effectLst/>
                <a:latin typeface="Montserrat" panose="020B0604020202020204" pitchFamily="2" charset="0"/>
              </a:rPr>
              <a:t>Number of conference dinner attendees: 380</a:t>
            </a:r>
          </a:p>
          <a:p>
            <a:pPr marL="85725" indent="0" algn="l">
              <a:buNone/>
            </a:pPr>
            <a:r>
              <a:rPr lang="en-US" sz="1800" b="0" i="0" dirty="0">
                <a:solidFill>
                  <a:srgbClr val="4A4A4A"/>
                </a:solidFill>
                <a:effectLst/>
                <a:latin typeface="Montserrat" panose="020B0604020202020204" pitchFamily="2" charset="0"/>
              </a:rPr>
              <a:t>Number of LIGO/Hanford trip attendees: 53</a:t>
            </a:r>
          </a:p>
          <a:p>
            <a:pPr marL="85725" indent="0" algn="l">
              <a:buNone/>
            </a:pPr>
            <a:r>
              <a:rPr lang="en-US" sz="1800" b="0" i="0" dirty="0">
                <a:solidFill>
                  <a:srgbClr val="4A4A4A"/>
                </a:solidFill>
                <a:effectLst/>
                <a:latin typeface="Montserrat" panose="020B0604020202020204" pitchFamily="2" charset="0"/>
              </a:rPr>
              <a:t>Number of Mariners baseball game attendees: 65</a:t>
            </a:r>
            <a:endParaRPr lang="en-US" sz="2000" b="0" i="0" dirty="0">
              <a:solidFill>
                <a:srgbClr val="4A4A4A"/>
              </a:solidFill>
              <a:effectLst/>
              <a:latin typeface="Montserrat" panose="020B0604020202020204" pitchFamily="2" charset="0"/>
            </a:endParaRPr>
          </a:p>
          <a:p>
            <a:pPr marL="85725" indent="0" algn="l">
              <a:buNone/>
            </a:pPr>
            <a:r>
              <a:rPr lang="en-US" sz="2000" b="1" dirty="0">
                <a:solidFill>
                  <a:srgbClr val="4A4A4A"/>
                </a:solidFill>
                <a:latin typeface="Montserrat" panose="020B0604020202020204" pitchFamily="2" charset="0"/>
              </a:rPr>
              <a:t>Contributions</a:t>
            </a:r>
            <a:r>
              <a:rPr lang="en-US" sz="2000" dirty="0">
                <a:solidFill>
                  <a:srgbClr val="4A4A4A"/>
                </a:solidFill>
                <a:latin typeface="Montserrat" panose="020B0604020202020204" pitchFamily="2" charset="0"/>
              </a:rPr>
              <a:t>:</a:t>
            </a:r>
          </a:p>
          <a:p>
            <a:pPr marL="85725" indent="0" algn="l">
              <a:buNone/>
            </a:pPr>
            <a:r>
              <a:rPr lang="en-US" sz="1800" b="0" i="0" dirty="0">
                <a:solidFill>
                  <a:srgbClr val="4A4A4A"/>
                </a:solidFill>
                <a:effectLst/>
                <a:latin typeface="Montserrat" panose="020B0604020202020204" pitchFamily="2" charset="0"/>
              </a:rPr>
              <a:t>Letters of Interest: &gt;1000</a:t>
            </a:r>
          </a:p>
          <a:p>
            <a:pPr marL="85725" indent="0" algn="l">
              <a:buNone/>
            </a:pPr>
            <a:r>
              <a:rPr lang="en-US" sz="1800" b="0" i="0" dirty="0">
                <a:solidFill>
                  <a:srgbClr val="4A4A4A"/>
                </a:solidFill>
                <a:effectLst/>
                <a:latin typeface="Montserrat" panose="020B0604020202020204" pitchFamily="2" charset="0"/>
              </a:rPr>
              <a:t>Contributions to proceedings: 548</a:t>
            </a:r>
          </a:p>
          <a:p>
            <a:endParaRPr lang="en-US" sz="20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C3462C6-1216-ED30-339B-0F2DFB83594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1E1F9FE-83BA-69AC-8E2B-062481CBA4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1658" y="895350"/>
            <a:ext cx="2438475" cy="235276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304625C-C72B-AB70-B492-54CFDCF921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7795" y="3181276"/>
            <a:ext cx="2382338" cy="2057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778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8B4A1-A146-984A-AEBF-06AAD49BB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Snowmass’21: </a:t>
            </a:r>
            <a:r>
              <a:rPr lang="en-US" sz="3200" dirty="0"/>
              <a:t>Frontiers</a:t>
            </a:r>
            <a:r>
              <a:rPr lang="en-US" dirty="0"/>
              <a:t> and Topical Groups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62D719-FA44-1133-0D41-0948589443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4">
            <a:extLst>
              <a:ext uri="{FF2B5EF4-FFF2-40B4-BE49-F238E27FC236}">
                <a16:creationId xmlns:a16="http://schemas.microsoft.com/office/drawing/2014/main" id="{9FCAD7FA-A136-7548-9B42-C2A3B579F086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3429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B881E7D-5A17-EB4A-B013-04381A7C357D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880C2C0-CAA1-DF4F-83CD-A7ED45E1F4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47386"/>
              </p:ext>
            </p:extLst>
          </p:nvPr>
        </p:nvGraphicFramePr>
        <p:xfrm>
          <a:off x="854344" y="714441"/>
          <a:ext cx="7070456" cy="444840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899319">
                  <a:extLst>
                    <a:ext uri="{9D8B030D-6E8A-4147-A177-3AD203B41FA5}">
                      <a16:colId xmlns:a16="http://schemas.microsoft.com/office/drawing/2014/main" val="2413618683"/>
                    </a:ext>
                  </a:extLst>
                </a:gridCol>
                <a:gridCol w="5171137">
                  <a:extLst>
                    <a:ext uri="{9D8B030D-6E8A-4147-A177-3AD203B41FA5}">
                      <a16:colId xmlns:a16="http://schemas.microsoft.com/office/drawing/2014/main" val="3764693417"/>
                    </a:ext>
                  </a:extLst>
                </a:gridCol>
              </a:tblGrid>
              <a:tr h="217025">
                <a:tc>
                  <a:txBody>
                    <a:bodyPr/>
                    <a:lstStyle/>
                    <a:p>
                      <a:r>
                        <a:rPr lang="en-US" sz="1100" dirty="0"/>
                        <a:t>10 Frontiers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80 Topical Groups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6245507"/>
                  </a:ext>
                </a:extLst>
              </a:tr>
              <a:tr h="511065">
                <a:tc>
                  <a:txBody>
                    <a:bodyPr/>
                    <a:lstStyle/>
                    <a:p>
                      <a:r>
                        <a:rPr lang="en-US" sz="900" dirty="0"/>
                        <a:t>Energy Frontier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  <a:tabLst/>
                        <a:defRPr/>
                      </a:pPr>
                      <a:r>
                        <a:rPr lang="en-US" sz="8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Higgs Boson properties and couplings, Higgs Boson as a portal to new physics, Heavy flavor and top quark physics, </a:t>
                      </a:r>
                      <a:r>
                        <a:rPr lang="en-US" sz="800" u="none" strike="noStrike" cap="none" dirty="0">
                          <a:latin typeface="+mn-lt"/>
                        </a:rPr>
                        <a:t>EW Precision Phys. &amp; constraining new phys., </a:t>
                      </a:r>
                      <a:r>
                        <a:rPr lang="en-US" sz="8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Precision QCD, Hadronic structure and forward QCD, Heavy Ions</a:t>
                      </a:r>
                      <a:r>
                        <a:rPr lang="en-US" sz="800" u="none" strike="noStrike" cap="none" dirty="0">
                          <a:latin typeface="+mn-lt"/>
                        </a:rPr>
                        <a:t>, </a:t>
                      </a:r>
                      <a:r>
                        <a:rPr lang="en-US" sz="8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Model specific explorations, </a:t>
                      </a:r>
                      <a:r>
                        <a:rPr lang="en-US" sz="800" u="none" strike="noStrike" cap="none" dirty="0">
                          <a:latin typeface="+mn-lt"/>
                        </a:rPr>
                        <a:t>More general explorations, </a:t>
                      </a:r>
                      <a:r>
                        <a:rPr lang="en-US" sz="8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Dark Matter at colliders</a:t>
                      </a:r>
                      <a:endParaRPr lang="en-US" sz="800" u="none" strike="noStrike" cap="none" dirty="0">
                        <a:latin typeface="+mn-lt"/>
                      </a:endParaRPr>
                    </a:p>
                  </a:txBody>
                  <a:tcPr marL="68588" marR="68588" marT="34294" marB="34294" anchor="ctr"/>
                </a:tc>
                <a:extLst>
                  <a:ext uri="{0D108BD9-81ED-4DB2-BD59-A6C34878D82A}">
                    <a16:rowId xmlns:a16="http://schemas.microsoft.com/office/drawing/2014/main" val="3873798236"/>
                  </a:ext>
                </a:extLst>
              </a:tr>
              <a:tr h="399045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Frontiers in Neutrino Physics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latin typeface="+mj-lt"/>
                        </a:rPr>
                        <a:t>Neutrino Oscillations, </a:t>
                      </a:r>
                      <a:r>
                        <a:rPr lang="en-US" sz="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Sterile Neutrinos</a:t>
                      </a:r>
                      <a:r>
                        <a:rPr lang="en-US" sz="8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Beyond the SM, Neutrinos from Natural Sources, Neutrino Properties, Neutrino Cross Sections, Nuclear Safeguards and Other Applications, Theory of Neutrino Physics, Artificial Neutrino Sources, Neutrino Detectors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392321315"/>
                  </a:ext>
                </a:extLst>
              </a:tr>
              <a:tr h="399045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Frontiers in Rare Processes &amp; Precision Measurements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latin typeface="+mn-lt"/>
                        </a:rPr>
                        <a:t>Weak Decays of b and c, Strange and Light Quarks, Fundamental Physics and Small Experiments. Baryon and Lepton Number Violation, Charged Lepton Flavor Violation, Dark Sector at Low Energies, Hadron spectroscopy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143270735"/>
                  </a:ext>
                </a:extLst>
              </a:tr>
              <a:tr h="40604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Cosmic Frontier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800" b="0" dirty="0">
                          <a:solidFill>
                            <a:schemeClr val="tx1"/>
                          </a:solidFill>
                          <a:sym typeface="Helvetica Neue"/>
                        </a:rPr>
                        <a:t>Dark Matter: </a:t>
                      </a:r>
                      <a:r>
                        <a:rPr sz="800" b="0" dirty="0">
                          <a:solidFill>
                            <a:schemeClr val="tx1"/>
                          </a:solidFill>
                          <a:sym typeface="Helvetica Neue"/>
                        </a:rPr>
                        <a:t>Particle</a:t>
                      </a:r>
                      <a:r>
                        <a:rPr lang="en-US" sz="800" b="0" dirty="0">
                          <a:solidFill>
                            <a:schemeClr val="tx1"/>
                          </a:solidFill>
                          <a:sym typeface="Helvetica Neue"/>
                        </a:rPr>
                        <a:t>-like, Dark Matter: Wave-like, Dark Matter: Cosmic Probes, Dark Energy &amp; Cosmic Acceleration: The Modern Universe, Dark Energy &amp; Cosmic Acceleration: Cosmic Dawn &amp; Before, Dark Energy &amp; Cosmic Acceleration: Complementarity of Probes and New Facilities</a:t>
                      </a:r>
                    </a:p>
                  </a:txBody>
                  <a:tcPr marL="38100" marR="38100" marT="38100" marB="38100" anchor="ctr" horzOverflow="overflow"/>
                </a:tc>
                <a:extLst>
                  <a:ext uri="{0D108BD9-81ED-4DB2-BD59-A6C34878D82A}">
                    <a16:rowId xmlns:a16="http://schemas.microsoft.com/office/drawing/2014/main" val="1797454912"/>
                  </a:ext>
                </a:extLst>
              </a:tr>
              <a:tr h="51105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Theory Frontier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sz="800" dirty="0"/>
                        <a:t>String theory, quantum gravity, black holes</a:t>
                      </a:r>
                      <a:r>
                        <a:rPr lang="en-US" sz="800" dirty="0"/>
                        <a:t>, Effective field theory techniques, CFT and formal QFT, Scattering amplitudes, Lattice gauge theory, Theory techniques for precision physics, Collider phenomenology, BSM model building, Astro-particle physics and cosmology, Quantum information science, </a:t>
                      </a:r>
                      <a:r>
                        <a:rPr lang="en-US" sz="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Theory of Neutrino Physics</a:t>
                      </a:r>
                      <a:endParaRPr lang="en-US" sz="800" dirty="0"/>
                    </a:p>
                  </a:txBody>
                  <a:tcPr marL="34290" marR="34290" marT="34290" marB="34290" anchor="ctr" horzOverflow="overflow"/>
                </a:tc>
                <a:extLst>
                  <a:ext uri="{0D108BD9-81ED-4DB2-BD59-A6C34878D82A}">
                    <a16:rowId xmlns:a16="http://schemas.microsoft.com/office/drawing/2014/main" val="775466111"/>
                  </a:ext>
                </a:extLst>
              </a:tr>
              <a:tr h="399045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Accelerator Frontier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latin typeface="+mn-lt"/>
                        </a:rPr>
                        <a:t>Beam Physics and Accelerator Education, Accelerators for Neutrinos, Accelerators for Electroweak and Higgs Physics, Multi-</a:t>
                      </a:r>
                      <a:r>
                        <a:rPr lang="en-US" sz="800" dirty="0" err="1">
                          <a:latin typeface="+mn-lt"/>
                        </a:rPr>
                        <a:t>TeV</a:t>
                      </a:r>
                      <a:r>
                        <a:rPr lang="en-US" sz="800" dirty="0">
                          <a:latin typeface="+mn-lt"/>
                        </a:rPr>
                        <a:t> Colliders</a:t>
                      </a:r>
                      <a:r>
                        <a:rPr lang="en-US" sz="800" b="0" dirty="0">
                          <a:latin typeface="+mn-lt"/>
                        </a:rPr>
                        <a:t>, </a:t>
                      </a:r>
                      <a:r>
                        <a:rPr lang="en-US" sz="800" dirty="0">
                          <a:latin typeface="+mn-lt"/>
                        </a:rPr>
                        <a:t>Accelerators for Physics Beyond Colliders &amp; Rare Processes, Advanced Accelerator Concepts, Accelerator Technology R&amp;D</a:t>
                      </a:r>
                      <a:r>
                        <a:rPr lang="en-US" sz="800" b="0" dirty="0">
                          <a:latin typeface="+mn-lt"/>
                        </a:rPr>
                        <a:t>: RF, Magnets, Targets/Sources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829096763"/>
                  </a:ext>
                </a:extLst>
              </a:tr>
              <a:tr h="399045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Instrumentation Frontier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latin typeface="+mn-lt"/>
                        </a:rPr>
                        <a:t>Quantum Sensors, Photon Detectors, Solid State Detectors &amp; Tracking, Trigger and DAQ, Micro Pattern Gas Detectors, Calorimetry, Electronics/ASICS, Noble Elements, Cross Cutting and System Integration, Radio Detection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4003741884"/>
                  </a:ext>
                </a:extLst>
              </a:tr>
              <a:tr h="35001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Computational Frontier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800" dirty="0">
                          <a:latin typeface="+mn-lt"/>
                        </a:rPr>
                        <a:t>Experimental Algorithm Parallelization, </a:t>
                      </a:r>
                      <a:r>
                        <a:rPr lang="en-US" sz="800" dirty="0">
                          <a:latin typeface="+mn-lt"/>
                        </a:rPr>
                        <a:t>Theoretical Calculations and Simulation, Machine Learning, Storage and processing resource access (Facility and Infrastructure R&amp;D), End user analysis</a:t>
                      </a:r>
                    </a:p>
                  </a:txBody>
                  <a:tcPr marL="68569" marR="68569" marT="68569" marB="68569" anchor="ctr"/>
                </a:tc>
                <a:extLst>
                  <a:ext uri="{0D108BD9-81ED-4DB2-BD59-A6C34878D82A}">
                    <a16:rowId xmlns:a16="http://schemas.microsoft.com/office/drawing/2014/main" val="2147497268"/>
                  </a:ext>
                </a:extLst>
              </a:tr>
              <a:tr h="35001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Underground Facilities and Infrastructure Frontier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800" dirty="0">
                          <a:latin typeface="+mn-lt"/>
                        </a:rPr>
                        <a:t>Underground Facilities for Neutrinos, </a:t>
                      </a:r>
                      <a:r>
                        <a:rPr lang="en-US" sz="800" dirty="0">
                          <a:latin typeface="+mn-lt"/>
                        </a:rPr>
                        <a:t>Underground Facilities for Cosmic Frontier</a:t>
                      </a:r>
                      <a:r>
                        <a:rPr lang="en" sz="800" dirty="0">
                          <a:latin typeface="+mn-lt"/>
                        </a:rPr>
                        <a:t>, </a:t>
                      </a:r>
                      <a:r>
                        <a:rPr lang="en-US" sz="800" dirty="0">
                          <a:latin typeface="+mn-lt"/>
                        </a:rPr>
                        <a:t>Underground Detectors</a:t>
                      </a:r>
                    </a:p>
                  </a:txBody>
                  <a:tcPr marL="68569" marR="68569" marT="68569" marB="68569" anchor="ctr"/>
                </a:tc>
                <a:extLst>
                  <a:ext uri="{0D108BD9-81ED-4DB2-BD59-A6C34878D82A}">
                    <a16:rowId xmlns:a16="http://schemas.microsoft.com/office/drawing/2014/main" val="128485598"/>
                  </a:ext>
                </a:extLst>
              </a:tr>
              <a:tr h="31503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Community Engagement Frontier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800" u="none" strike="noStrike" kern="1200" dirty="0">
                          <a:effectLst/>
                        </a:rPr>
                        <a:t>Applications &amp; Industry, Career Pipeline &amp; Development</a:t>
                      </a:r>
                      <a:r>
                        <a:rPr lang="en-US" sz="800" b="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en-US" sz="800" u="none" strike="noStrike" kern="1200" dirty="0">
                          <a:effectLst/>
                        </a:rPr>
                        <a:t>Diversity &amp; Inclusion, Physics Education, Public Education &amp; Outreach</a:t>
                      </a:r>
                      <a:r>
                        <a:rPr lang="en-US" sz="800" b="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en-US" sz="800" u="none" strike="noStrike" kern="1200" dirty="0">
                          <a:effectLst/>
                        </a:rPr>
                        <a:t>Public Policy &amp; Government Engagement</a:t>
                      </a:r>
                      <a:endParaRPr 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553749522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161BAF99-F91C-2A47-8F9C-088D7B5C6408}"/>
              </a:ext>
            </a:extLst>
          </p:cNvPr>
          <p:cNvSpPr txBox="1"/>
          <p:nvPr/>
        </p:nvSpPr>
        <p:spPr>
          <a:xfrm rot="20160000">
            <a:off x="2299253" y="2824761"/>
            <a:ext cx="4408707" cy="5078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350" dirty="0"/>
              <a:t>30 Frontier conveners, ~250 Topical Group conveners, </a:t>
            </a:r>
          </a:p>
          <a:p>
            <a:pPr algn="ctr"/>
            <a:r>
              <a:rPr lang="en-US" sz="1350" dirty="0"/>
              <a:t>&gt;40 Inter-Frontier Liaisons, ~25 Early Career Liaisons</a:t>
            </a:r>
          </a:p>
        </p:txBody>
      </p:sp>
    </p:spTree>
    <p:extLst>
      <p:ext uri="{BB962C8B-B14F-4D97-AF65-F5344CB8AC3E}">
        <p14:creationId xmlns:p14="http://schemas.microsoft.com/office/powerpoint/2010/main" val="26617910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B7FDC-E575-8445-B2FB-6656D1397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Snowmass’21 Accelerator  Frontier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3972F3-CC75-8F4D-80FC-2D03A4459D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Co-Conveners</a:t>
            </a:r>
          </a:p>
          <a:p>
            <a:endParaRPr lang="en-US" sz="825" dirty="0"/>
          </a:p>
          <a:p>
            <a:r>
              <a:rPr lang="en-US" sz="1500" dirty="0"/>
              <a:t>	Steve Gourlay (LBNL)</a:t>
            </a:r>
          </a:p>
          <a:p>
            <a:r>
              <a:rPr lang="en-US" sz="1500" dirty="0"/>
              <a:t>	Tor </a:t>
            </a:r>
            <a:r>
              <a:rPr lang="en-US" sz="1500" dirty="0" err="1"/>
              <a:t>Raubenheimer</a:t>
            </a:r>
            <a:r>
              <a:rPr lang="en-US" sz="1500" dirty="0"/>
              <a:t> (SLAC)</a:t>
            </a:r>
          </a:p>
          <a:p>
            <a:r>
              <a:rPr lang="en-US" sz="1500" dirty="0"/>
              <a:t>	Vladimir </a:t>
            </a:r>
            <a:r>
              <a:rPr lang="en-US" sz="1500" dirty="0" err="1"/>
              <a:t>Shiltsev</a:t>
            </a:r>
            <a:r>
              <a:rPr lang="en-US" sz="1500" dirty="0"/>
              <a:t> (FNAL)</a:t>
            </a:r>
          </a:p>
          <a:p>
            <a:endParaRPr lang="en-US" sz="1500" dirty="0"/>
          </a:p>
          <a:p>
            <a:r>
              <a:rPr lang="en-US" b="1" dirty="0">
                <a:solidFill>
                  <a:srgbClr val="C00000"/>
                </a:solidFill>
              </a:rPr>
              <a:t>Focus</a:t>
            </a:r>
          </a:p>
          <a:p>
            <a:pPr marL="800100" lvl="1" indent="-342900">
              <a:lnSpc>
                <a:spcPts val="2400"/>
              </a:lnSpc>
            </a:pPr>
            <a:r>
              <a:rPr lang="en-US" sz="1800" dirty="0"/>
              <a:t>Understand the most important questions for the field of AS&amp;T</a:t>
            </a:r>
          </a:p>
          <a:p>
            <a:pPr marL="800100" lvl="1" indent="-342900">
              <a:lnSpc>
                <a:spcPts val="2400"/>
              </a:lnSpc>
            </a:pPr>
            <a:r>
              <a:rPr lang="en-US" sz="1800" dirty="0"/>
              <a:t>Identify promising opportunities and tools to address them</a:t>
            </a:r>
          </a:p>
          <a:p>
            <a:pPr marL="800100" lvl="1" indent="-342900">
              <a:lnSpc>
                <a:spcPts val="2400"/>
              </a:lnSpc>
            </a:pPr>
            <a:r>
              <a:rPr lang="en-US" sz="1800" dirty="0"/>
              <a:t>Consider a mix of large, mid, and small scale accelerators as well as R&amp;D</a:t>
            </a:r>
          </a:p>
          <a:p>
            <a:pPr marL="800100" lvl="1" indent="-342900">
              <a:lnSpc>
                <a:spcPts val="2400"/>
              </a:lnSpc>
              <a:buFont typeface="Wingdings" panose="05000000000000000000" pitchFamily="2" charset="2"/>
              <a:buChar char="Ø"/>
            </a:pPr>
            <a:r>
              <a:rPr lang="en-US" sz="1800" dirty="0"/>
              <a:t>Provided information to P5 to help develop a strategy for US HEP</a:t>
            </a:r>
            <a:endParaRPr lang="en-US" sz="1800" b="0" i="0" dirty="0">
              <a:solidFill>
                <a:srgbClr val="555555"/>
              </a:solidFill>
              <a:effectLst/>
              <a:latin typeface="Lato"/>
            </a:endParaRPr>
          </a:p>
          <a:p>
            <a:pPr marL="342900" lvl="1" indent="0">
              <a:buNone/>
            </a:pPr>
            <a:endParaRPr lang="en-US" sz="135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F5B9B0-2BC6-C143-8D42-282EA71E298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FB881E7D-5A17-EB4A-B013-04381A7C357D}" type="slidenum">
              <a:rPr lang="en-US" smtClean="0"/>
              <a:t>6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CF28B7B-6978-4F95-8166-EB00F3550C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8898" y="916312"/>
            <a:ext cx="1120728" cy="128148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82600C1-06EE-4D91-A4D1-734E9C14E2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9060" y="892373"/>
            <a:ext cx="1022867" cy="130542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A1D08A5-CE72-49F2-A778-FAE300F80A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9112" y="892374"/>
            <a:ext cx="1055138" cy="1305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1330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7018CCC-A012-4DE3-B73F-9DAFFD202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 Topical Groups – See Snowmass21.org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E76D68-2968-4E1B-8C82-A9B1BBAB7B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1" i="0" strike="noStrike" dirty="0">
                <a:solidFill>
                  <a:srgbClr val="2B73B7"/>
                </a:solidFill>
                <a:effectLst/>
                <a:latin typeface="Lato"/>
              </a:rPr>
              <a:t>AF1: Beam Physics and Accelerator Education</a:t>
            </a:r>
            <a:endParaRPr lang="en-US" b="0" i="0" dirty="0">
              <a:solidFill>
                <a:srgbClr val="555555"/>
              </a:solidFill>
              <a:effectLst/>
              <a:latin typeface="Lato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1" i="0" strike="noStrike" dirty="0">
                <a:solidFill>
                  <a:srgbClr val="2B73B7"/>
                </a:solidFill>
                <a:effectLst/>
                <a:latin typeface="Lato"/>
              </a:rPr>
              <a:t>AF2: Accelerators for Neutrinos</a:t>
            </a:r>
            <a:endParaRPr lang="en-US" b="0" i="0" dirty="0">
              <a:solidFill>
                <a:srgbClr val="555555"/>
              </a:solidFill>
              <a:effectLst/>
              <a:latin typeface="Lato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1" i="0" strike="noStrike" dirty="0">
                <a:solidFill>
                  <a:srgbClr val="2B73B7"/>
                </a:solidFill>
                <a:effectLst/>
                <a:latin typeface="Lato"/>
              </a:rPr>
              <a:t>AF3: Accelerators for EW/Higgs</a:t>
            </a:r>
            <a:endParaRPr lang="en-US" b="0" i="0" dirty="0">
              <a:solidFill>
                <a:srgbClr val="555555"/>
              </a:solidFill>
              <a:effectLst/>
              <a:latin typeface="Lato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1" i="0" strike="noStrike" dirty="0">
                <a:solidFill>
                  <a:srgbClr val="2B73B7"/>
                </a:solidFill>
                <a:effectLst/>
                <a:latin typeface="Lato"/>
              </a:rPr>
              <a:t>AF4: Multi-</a:t>
            </a:r>
            <a:r>
              <a:rPr lang="en-US" b="1" i="0" strike="noStrike" dirty="0" err="1">
                <a:solidFill>
                  <a:srgbClr val="2B73B7"/>
                </a:solidFill>
                <a:effectLst/>
                <a:latin typeface="Lato"/>
              </a:rPr>
              <a:t>TeV</a:t>
            </a:r>
            <a:r>
              <a:rPr lang="en-US" b="1" i="0" strike="noStrike" dirty="0">
                <a:solidFill>
                  <a:srgbClr val="2B73B7"/>
                </a:solidFill>
                <a:effectLst/>
                <a:latin typeface="Lato"/>
              </a:rPr>
              <a:t> Colliders</a:t>
            </a:r>
            <a:endParaRPr lang="en-US" b="0" i="0" dirty="0">
              <a:solidFill>
                <a:srgbClr val="555555"/>
              </a:solidFill>
              <a:effectLst/>
              <a:latin typeface="Lato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1" i="0" strike="noStrike" dirty="0">
                <a:solidFill>
                  <a:srgbClr val="2B73B7"/>
                </a:solidFill>
                <a:effectLst/>
                <a:latin typeface="Lato"/>
              </a:rPr>
              <a:t>AF5: Accelerators for PBC and Rare Processes</a:t>
            </a:r>
            <a:endParaRPr lang="en-US" b="0" i="0" dirty="0">
              <a:solidFill>
                <a:srgbClr val="555555"/>
              </a:solidFill>
              <a:effectLst/>
              <a:latin typeface="Lato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1" i="0" strike="noStrike" dirty="0">
                <a:solidFill>
                  <a:srgbClr val="2B73B7"/>
                </a:solidFill>
                <a:effectLst/>
                <a:latin typeface="Lato"/>
              </a:rPr>
              <a:t>AF6: Advanced Accelerator Concepts</a:t>
            </a:r>
            <a:endParaRPr lang="en-US" b="0" i="0" dirty="0">
              <a:solidFill>
                <a:srgbClr val="555555"/>
              </a:solidFill>
              <a:effectLst/>
              <a:latin typeface="Lato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1" i="0" strike="noStrike" dirty="0">
                <a:solidFill>
                  <a:srgbClr val="2B73B7"/>
                </a:solidFill>
                <a:effectLst/>
                <a:latin typeface="Lato"/>
              </a:rPr>
              <a:t>AF7: Accelerator Technology R&amp;D</a:t>
            </a:r>
          </a:p>
          <a:p>
            <a:pPr marL="1033463" lvl="2" indent="-342900"/>
            <a:r>
              <a:rPr lang="en-US" b="1" dirty="0">
                <a:solidFill>
                  <a:srgbClr val="2B73B7"/>
                </a:solidFill>
                <a:latin typeface="Lato"/>
              </a:rPr>
              <a:t>RF</a:t>
            </a:r>
          </a:p>
          <a:p>
            <a:pPr marL="1033463" lvl="2" indent="-342900"/>
            <a:r>
              <a:rPr lang="en-US" b="1" i="0" dirty="0">
                <a:solidFill>
                  <a:srgbClr val="2B73B7"/>
                </a:solidFill>
                <a:effectLst/>
                <a:latin typeface="Lato"/>
              </a:rPr>
              <a:t>Magnets</a:t>
            </a:r>
          </a:p>
          <a:p>
            <a:pPr marL="1033463" lvl="2" indent="-342900"/>
            <a:r>
              <a:rPr lang="en-US" b="1" dirty="0">
                <a:solidFill>
                  <a:srgbClr val="2B73B7"/>
                </a:solidFill>
                <a:latin typeface="Lato"/>
              </a:rPr>
              <a:t>Targets &amp; Sources</a:t>
            </a:r>
            <a:endParaRPr lang="en-US" b="0" i="0" dirty="0">
              <a:solidFill>
                <a:srgbClr val="555555"/>
              </a:solidFill>
              <a:effectLst/>
              <a:latin typeface="Lato"/>
            </a:endParaRPr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0D8C54E-8D24-4AF0-A54E-CCC50D5DAF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8195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AD35527-26B0-46F4-831C-22EC1F07D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of the AF Topical Groups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F53480-68BC-4803-9EDC-6C146C3191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4800" y="886468"/>
            <a:ext cx="8610600" cy="4047481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ts val="2400"/>
              </a:lnSpc>
            </a:pPr>
            <a:r>
              <a:rPr lang="en-US" sz="3800" dirty="0"/>
              <a:t>Each AF Working group will address the overall questions:</a:t>
            </a:r>
          </a:p>
          <a:p>
            <a:pPr marL="914400" lvl="1" indent="-457200">
              <a:lnSpc>
                <a:spcPts val="24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2900" dirty="0"/>
              <a:t>What accelerators &amp; tools needed to advance the physics?</a:t>
            </a:r>
          </a:p>
          <a:p>
            <a:pPr marL="914400" lvl="1" indent="-457200">
              <a:lnSpc>
                <a:spcPts val="24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2900" dirty="0"/>
              <a:t>What is currently available (state of the art) around the world?</a:t>
            </a:r>
          </a:p>
          <a:p>
            <a:pPr marL="914400" lvl="1" indent="-457200">
              <a:lnSpc>
                <a:spcPts val="24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2900" dirty="0"/>
              <a:t>What new accelerator facilities could be available on the next decade </a:t>
            </a:r>
            <a:br>
              <a:rPr lang="en-US" sz="2900" dirty="0"/>
            </a:br>
            <a:r>
              <a:rPr lang="en-US" sz="2900" dirty="0"/>
              <a:t>(or next-next decade)?</a:t>
            </a:r>
          </a:p>
          <a:p>
            <a:pPr marL="914400" lvl="1" indent="-457200">
              <a:lnSpc>
                <a:spcPts val="24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2900" dirty="0"/>
              <a:t>What is the readiness and needed R&amp;D to enable these future opportunities?</a:t>
            </a:r>
          </a:p>
          <a:p>
            <a:pPr marL="914400" lvl="1" indent="-457200">
              <a:lnSpc>
                <a:spcPts val="24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2900" dirty="0"/>
              <a:t>What are the time and cost scales of the R&amp;D and associated test facilities as well as the time and cost scale of the facility?</a:t>
            </a:r>
          </a:p>
          <a:p>
            <a:pPr>
              <a:lnSpc>
                <a:spcPts val="2400"/>
              </a:lnSpc>
              <a:spcBef>
                <a:spcPts val="600"/>
              </a:spcBef>
            </a:pPr>
            <a:r>
              <a:rPr lang="en-US" sz="3200" dirty="0"/>
              <a:t>The last two are hard questions with big impact on strategy development</a:t>
            </a:r>
            <a:br>
              <a:rPr lang="en-US" sz="3200" dirty="0"/>
            </a:br>
            <a:r>
              <a:rPr lang="en-US" sz="3200" dirty="0">
                <a:sym typeface="Wingdings" panose="05000000000000000000" pitchFamily="2" charset="2"/>
              </a:rPr>
              <a:t> created Implementation Task Force to develop metrics for guidance</a:t>
            </a:r>
            <a:endParaRPr lang="en-US" sz="32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2BA5710-DAC9-4226-B2CB-2BC4E607109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4154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9A5AB0B-6DF5-9A4D-8879-BEE5A1388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           European Planning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761B76-3371-DD4A-B758-C02B535AD9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4800" y="707316"/>
            <a:ext cx="8229600" cy="4059947"/>
          </a:xfrm>
        </p:spPr>
        <p:txBody>
          <a:bodyPr>
            <a:normAutofit/>
          </a:bodyPr>
          <a:lstStyle/>
          <a:p>
            <a:pPr marL="342900" indent="-342900"/>
            <a:r>
              <a:rPr lang="en-US" sz="2000" dirty="0"/>
              <a:t>ESPP describes strategy for particle physics in </a:t>
            </a:r>
            <a:br>
              <a:rPr lang="en-US" sz="2000" dirty="0"/>
            </a:br>
            <a:r>
              <a:rPr lang="en-US" sz="2000" dirty="0"/>
              <a:t>Europe and their contributions world-wide</a:t>
            </a:r>
          </a:p>
          <a:p>
            <a:pPr marL="342900" indent="-342900"/>
            <a:r>
              <a:rPr lang="en-US" sz="2000" dirty="0"/>
              <a:t>Immediate outcome </a:t>
            </a:r>
            <a:r>
              <a:rPr lang="en-US" sz="2000" dirty="0">
                <a:sym typeface="Wingdings" panose="05000000000000000000" pitchFamily="2" charset="2"/>
              </a:rPr>
              <a:t> Accelerator R&amp;D Task </a:t>
            </a:r>
            <a:br>
              <a:rPr lang="en-US" sz="2000" dirty="0">
                <a:sym typeface="Wingdings" panose="05000000000000000000" pitchFamily="2" charset="2"/>
              </a:rPr>
            </a:br>
            <a:r>
              <a:rPr lang="en-US" sz="2000" dirty="0">
                <a:sym typeface="Wingdings" panose="05000000000000000000" pitchFamily="2" charset="2"/>
              </a:rPr>
              <a:t>Forces reporting to Lab Directors Group (LDG) </a:t>
            </a:r>
            <a:br>
              <a:rPr lang="en-US" sz="2000" dirty="0">
                <a:sym typeface="Wingdings" panose="05000000000000000000" pitchFamily="2" charset="2"/>
              </a:rPr>
            </a:br>
            <a:r>
              <a:rPr lang="en-US" sz="2000" dirty="0">
                <a:sym typeface="Wingdings" panose="05000000000000000000" pitchFamily="2" charset="2"/>
              </a:rPr>
              <a:t>and CERN Council  report January, 2022</a:t>
            </a:r>
          </a:p>
          <a:p>
            <a:pPr marL="342900" indent="-342900"/>
            <a:r>
              <a:rPr lang="en-US" sz="2000" dirty="0">
                <a:sym typeface="Wingdings" panose="05000000000000000000" pitchFamily="2" charset="2"/>
              </a:rPr>
              <a:t>Address the question of what are the most </a:t>
            </a:r>
            <a:br>
              <a:rPr lang="en-US" sz="2000" dirty="0">
                <a:sym typeface="Wingdings" panose="05000000000000000000" pitchFamily="2" charset="2"/>
              </a:rPr>
            </a:br>
            <a:r>
              <a:rPr lang="en-US" sz="2000" dirty="0">
                <a:sym typeface="Wingdings" panose="05000000000000000000" pitchFamily="2" charset="2"/>
              </a:rPr>
              <a:t>promising Accelerator R&amp;D activities for HEP</a:t>
            </a:r>
            <a:endParaRPr lang="en-US" sz="20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154C01D-A59E-E141-AA5F-17EE9A5D08D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17539F-5280-45EE-A312-E7D4048A74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9561" y="0"/>
            <a:ext cx="3494439" cy="5143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9DA1BB8-9F57-4AE2-B3B8-B2BAE0E32D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105150"/>
            <a:ext cx="6129338" cy="12001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EFEFBBD-64D7-4BB0-8E53-065A1F7CF127}"/>
              </a:ext>
            </a:extLst>
          </p:cNvPr>
          <p:cNvSpPr txBox="1"/>
          <p:nvPr/>
        </p:nvSpPr>
        <p:spPr>
          <a:xfrm>
            <a:off x="2066607" y="4324350"/>
            <a:ext cx="256999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50" dirty="0"/>
              <a:t>Snowmass AF participants are </a:t>
            </a:r>
            <a:br>
              <a:rPr lang="en-US" sz="1350" dirty="0"/>
            </a:br>
            <a:r>
              <a:rPr lang="en-US" sz="1350" dirty="0"/>
              <a:t>active on all the LDG panels</a:t>
            </a:r>
          </a:p>
        </p:txBody>
      </p:sp>
    </p:spTree>
    <p:extLst>
      <p:ext uri="{BB962C8B-B14F-4D97-AF65-F5344CB8AC3E}">
        <p14:creationId xmlns:p14="http://schemas.microsoft.com/office/powerpoint/2010/main" val="206056270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ESENTER_VERSION" val="6"/>
  <p:tag name="ARTICULATE_PROJECT_CHECK" val="0"/>
  <p:tag name="ARTICULATE_PROJECT_OPEN" val="0"/>
</p:tagLst>
</file>

<file path=ppt/theme/theme1.xml><?xml version="1.0" encoding="utf-8"?>
<a:theme xmlns:a="http://schemas.openxmlformats.org/drawingml/2006/main" name="Blank">
  <a:themeElements>
    <a:clrScheme name="SLAC_RevisedPalette_2012">
      <a:dk1>
        <a:srgbClr val="000000"/>
      </a:dk1>
      <a:lt1>
        <a:sysClr val="window" lastClr="FFFFFF"/>
      </a:lt1>
      <a:dk2>
        <a:srgbClr val="E17000"/>
      </a:dk2>
      <a:lt2>
        <a:srgbClr val="A4001D"/>
      </a:lt2>
      <a:accent1>
        <a:srgbClr val="A4001D"/>
      </a:accent1>
      <a:accent2>
        <a:srgbClr val="E17000"/>
      </a:accent2>
      <a:accent3>
        <a:srgbClr val="4D4F53"/>
      </a:accent3>
      <a:accent4>
        <a:srgbClr val="545455"/>
      </a:accent4>
      <a:accent5>
        <a:srgbClr val="0099CC"/>
      </a:accent5>
      <a:accent6>
        <a:srgbClr val="69BE28"/>
      </a:accent6>
      <a:hlink>
        <a:srgbClr val="A4001D"/>
      </a:hlink>
      <a:folHlink>
        <a:srgbClr val="A4001D"/>
      </a:folHlink>
    </a:clrScheme>
    <a:fontScheme name="TH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_hd_2019" id="{B7992EC4-9F20-449C-B056-2DBF01C21CC4}" vid="{DD0F5D4D-759F-4E20-AEE9-D4E95DBBFEE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Blank">
  <a:themeElements>
    <a:clrScheme name="SLAC_RevisedPalette_2012">
      <a:dk1>
        <a:srgbClr val="000000"/>
      </a:dk1>
      <a:lt1>
        <a:sysClr val="window" lastClr="FFFFFF"/>
      </a:lt1>
      <a:dk2>
        <a:srgbClr val="E17000"/>
      </a:dk2>
      <a:lt2>
        <a:srgbClr val="A4001D"/>
      </a:lt2>
      <a:accent1>
        <a:srgbClr val="A4001D"/>
      </a:accent1>
      <a:accent2>
        <a:srgbClr val="E17000"/>
      </a:accent2>
      <a:accent3>
        <a:srgbClr val="4D4F53"/>
      </a:accent3>
      <a:accent4>
        <a:srgbClr val="545455"/>
      </a:accent4>
      <a:accent5>
        <a:srgbClr val="0099CC"/>
      </a:accent5>
      <a:accent6>
        <a:srgbClr val="69BE28"/>
      </a:accent6>
      <a:hlink>
        <a:srgbClr val="A4001D"/>
      </a:hlink>
      <a:folHlink>
        <a:srgbClr val="A4001D"/>
      </a:folHlink>
    </a:clrScheme>
    <a:fontScheme name="TH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C_DDO_Template_widescreen" id="{C3B6C7DA-D73E-1F4B-A768-F2CF823C5386}" vid="{FC748259-BB9A-3B49-836B-7817A0309C59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9F64BF77798CB49B1A5EC6BDA05F9EA" ma:contentTypeVersion="1" ma:contentTypeDescription="Create a new document." ma:contentTypeScope="" ma:versionID="2192ae4058663d66416c9d763b6e32ae">
  <xsd:schema xmlns:xsd="http://www.w3.org/2001/XMLSchema" xmlns:xs="http://www.w3.org/2001/XMLSchema" xmlns:p="http://schemas.microsoft.com/office/2006/metadata/properties" xmlns:ns2="6769985b-350e-4ae4-9a48-d4a09e87cccd" targetNamespace="http://schemas.microsoft.com/office/2006/metadata/properties" ma:root="true" ma:fieldsID="390e56de3ced388b255772ea443f5168" ns2:_="">
    <xsd:import namespace="6769985b-350e-4ae4-9a48-d4a09e87cccd"/>
    <xsd:element name="properties">
      <xsd:complexType>
        <xsd:sequence>
          <xsd:element name="documentManagement">
            <xsd:complexType>
              <xsd:all>
                <xsd:element ref="ns2:Speak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69985b-350e-4ae4-9a48-d4a09e87cccd" elementFormDefault="qualified">
    <xsd:import namespace="http://schemas.microsoft.com/office/2006/documentManagement/types"/>
    <xsd:import namespace="http://schemas.microsoft.com/office/infopath/2007/PartnerControls"/>
    <xsd:element name="Speaker" ma:index="8" nillable="true" ma:displayName="Speaker" ma:internalName="Speaker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peaker xmlns="6769985b-350e-4ae4-9a48-d4a09e87cccd">Tom Markiewicz</Speaker>
  </documentManagement>
</p:properties>
</file>

<file path=customXml/itemProps1.xml><?xml version="1.0" encoding="utf-8"?>
<ds:datastoreItem xmlns:ds="http://schemas.openxmlformats.org/officeDocument/2006/customXml" ds:itemID="{2E8F51D3-ED0A-4B96-B5FA-D2BC344CD16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6B47913-2408-4829-8EB6-BE47C2697E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769985b-350e-4ae4-9a48-d4a09e87ccc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0F89073-D3B2-4D2A-B0D1-B9D99FE3492E}">
  <ds:schemaRefs>
    <ds:schemaRef ds:uri="http://purl.org/dc/elements/1.1/"/>
    <ds:schemaRef ds:uri="http://schemas.microsoft.com/office/2006/metadata/properties"/>
    <ds:schemaRef ds:uri="http://purl.org/dc/terms/"/>
    <ds:schemaRef ds:uri="6769985b-350e-4ae4-9a48-d4a09e87ccc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1882</Words>
  <Application>Microsoft Office PowerPoint</Application>
  <PresentationFormat>On-screen Show (16:9)</PresentationFormat>
  <Paragraphs>273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35" baseType="lpstr">
      <vt:lpstr>Arial</vt:lpstr>
      <vt:lpstr>Book Antiqua</vt:lpstr>
      <vt:lpstr>Calibri</vt:lpstr>
      <vt:lpstr>Gabriola</vt:lpstr>
      <vt:lpstr>Helvetica</vt:lpstr>
      <vt:lpstr>Helvetica Neue</vt:lpstr>
      <vt:lpstr>Lato</vt:lpstr>
      <vt:lpstr>Montserrat</vt:lpstr>
      <vt:lpstr>Roboto</vt:lpstr>
      <vt:lpstr>Symbol</vt:lpstr>
      <vt:lpstr>Times New Roman</vt:lpstr>
      <vt:lpstr>Wingdings</vt:lpstr>
      <vt:lpstr>Blank</vt:lpstr>
      <vt:lpstr>Office Theme</vt:lpstr>
      <vt:lpstr>1_Blank</vt:lpstr>
      <vt:lpstr>  Summary of the Snowmass’21  Accelerator Frontier</vt:lpstr>
      <vt:lpstr>What is Snowmass?</vt:lpstr>
      <vt:lpstr>PowerPoint Presentation</vt:lpstr>
      <vt:lpstr>Snowmass’21 in Numbers</vt:lpstr>
      <vt:lpstr>Snowmass’21: Frontiers and Topical Groups</vt:lpstr>
      <vt:lpstr>Snowmass’21 Accelerator  Frontier</vt:lpstr>
      <vt:lpstr>AF Topical Groups – See Snowmass21.org</vt:lpstr>
      <vt:lpstr>Goals of the AF Topical Groups</vt:lpstr>
      <vt:lpstr>           European Planning</vt:lpstr>
      <vt:lpstr>AF Implementation Task Force</vt:lpstr>
      <vt:lpstr>Example of report from the ITF (on arxiv.org)</vt:lpstr>
      <vt:lpstr>State of Large-Scale Facilities</vt:lpstr>
      <vt:lpstr>Proposals for P5 Consideration</vt:lpstr>
      <vt:lpstr>PowerPoint Presentation</vt:lpstr>
      <vt:lpstr>      AF Messages for Large-Scale Facilities</vt:lpstr>
      <vt:lpstr>Where is the Opportunity for AAC?</vt:lpstr>
      <vt:lpstr>Accelerator Costs - more than just length</vt:lpstr>
      <vt:lpstr>ITF Parametric Costing Model</vt:lpstr>
      <vt:lpstr>Summary</vt:lpstr>
      <vt:lpstr>Thanks to the AF TG Convenors and Participants!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2020-08-21T15:13:11Z</dcterms:created>
  <dcterms:modified xsi:type="dcterms:W3CDTF">2022-11-09T04:48:44Z</dcterms:modified>
</cp:coreProperties>
</file>