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8" r:id="rId4"/>
    <p:sldId id="257" r:id="rId5"/>
    <p:sldId id="262" r:id="rId6"/>
    <p:sldId id="264" r:id="rId7"/>
    <p:sldId id="265" r:id="rId8"/>
    <p:sldId id="274" r:id="rId9"/>
    <p:sldId id="259" r:id="rId10"/>
    <p:sldId id="261" r:id="rId11"/>
    <p:sldId id="263" r:id="rId12"/>
    <p:sldId id="276" r:id="rId13"/>
    <p:sldId id="280" r:id="rId14"/>
    <p:sldId id="279" r:id="rId15"/>
    <p:sldId id="277" r:id="rId16"/>
    <p:sldId id="260" r:id="rId17"/>
    <p:sldId id="267" r:id="rId18"/>
    <p:sldId id="268" r:id="rId19"/>
    <p:sldId id="269" r:id="rId20"/>
    <p:sldId id="272" r:id="rId21"/>
    <p:sldId id="271" r:id="rId22"/>
    <p:sldId id="273" r:id="rId23"/>
    <p:sldId id="270" r:id="rId24"/>
    <p:sldId id="1665" r:id="rId25"/>
    <p:sldId id="278" r:id="rId26"/>
    <p:sldId id="1667" r:id="rId27"/>
    <p:sldId id="1666" r:id="rId28"/>
    <p:sldId id="1669" r:id="rId29"/>
    <p:sldId id="1670" r:id="rId30"/>
    <p:sldId id="1671" r:id="rId31"/>
    <p:sldId id="1674" r:id="rId32"/>
    <p:sldId id="1673" r:id="rId33"/>
    <p:sldId id="1668" r:id="rId34"/>
    <p:sldId id="16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Facility Ops @DOE Labs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($39M)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534357684456108"/>
          <c:y val="0.21510492046646029"/>
          <c:w val="0.71067926509186363"/>
          <c:h val="0.75071753354774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GARD Facility Ops by Thrust (in k$)</c:v>
                </c:pt>
              </c:strCache>
            </c:strRef>
          </c:tx>
          <c:dLbls>
            <c:dLbl>
              <c:idx val="0"/>
              <c:layout>
                <c:manualLayout>
                  <c:x val="-0.23541387849117631"/>
                  <c:y val="-2.88375580878450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baseline="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9-41D5-B390-CA245A838E1A}"/>
                </c:ext>
              </c:extLst>
            </c:dLbl>
            <c:dLbl>
              <c:idx val="1"/>
              <c:layout>
                <c:manualLayout>
                  <c:x val="-0.21874981773111693"/>
                  <c:y val="-2.38905352435478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baseline="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75"/>
                      <c:h val="0.13941967471777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79-41D5-B390-CA245A838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79-41D5-B390-CA245A838E1A}"/>
                </c:ext>
              </c:extLst>
            </c:dLbl>
            <c:dLbl>
              <c:idx val="3"/>
              <c:layout>
                <c:manualLayout>
                  <c:x val="0.20830581073199184"/>
                  <c:y val="-7.9561097356306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baseline="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3000145815107"/>
                      <c:h val="0.18538325493658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79-41D5-B390-CA245A838E1A}"/>
                </c:ext>
              </c:extLst>
            </c:dLbl>
            <c:dLbl>
              <c:idx val="4"/>
              <c:layout>
                <c:manualLayout>
                  <c:x val="0.15945209973753277"/>
                  <c:y val="0.182271023877932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79-41D5-B390-CA245A838E1A}"/>
                </c:ext>
              </c:extLst>
            </c:dLbl>
            <c:dLbl>
              <c:idx val="5"/>
              <c:layout>
                <c:manualLayout>
                  <c:x val="-0.20794983960338295"/>
                  <c:y val="-8.04176427854740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79-41D5-B390-CA245A838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Advanced Accelerator Concepts</c:v>
                </c:pt>
                <c:pt idx="1">
                  <c:v>Accelerator and Beam Physics</c:v>
                </c:pt>
                <c:pt idx="2">
                  <c:v>Particle Sources and Targets</c:v>
                </c:pt>
                <c:pt idx="3">
                  <c:v>RF Acceleration Technology (NC and SC RF)</c:v>
                </c:pt>
                <c:pt idx="4">
                  <c:v>SC Magnets and Materials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19981</c:v>
                </c:pt>
                <c:pt idx="1">
                  <c:v>1600</c:v>
                </c:pt>
                <c:pt idx="3" formatCode="0">
                  <c:v>11496</c:v>
                </c:pt>
                <c:pt idx="4">
                  <c:v>5170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79-41D5-B390-CA245A838E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Research @ DOE/Fed</a:t>
            </a:r>
            <a:r>
              <a:rPr lang="en-US" baseline="0" dirty="0">
                <a:solidFill>
                  <a:schemeClr val="accent5">
                    <a:lumMod val="50000"/>
                  </a:schemeClr>
                </a:solidFill>
              </a:rPr>
              <a:t> Labs &amp; Univ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($50M)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063451443569553"/>
          <c:y val="0.14820669163758352"/>
          <c:w val="0.71067926509186363"/>
          <c:h val="0.75071753354774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GARD Research by Thrust (in k$)</c:v>
                </c:pt>
              </c:strCache>
            </c:strRef>
          </c:tx>
          <c:dLbls>
            <c:dLbl>
              <c:idx val="0"/>
              <c:layout>
                <c:manualLayout>
                  <c:x val="-0.20834405074365706"/>
                  <c:y val="0.18012953979304527"/>
                </c:manualLayout>
              </c:layout>
              <c:tx>
                <c:rich>
                  <a:bodyPr/>
                  <a:lstStyle/>
                  <a:p>
                    <a:fld id="{3D52C22D-62E2-42D7-86C9-5A41FC16A2D3}" type="CATEGORYNAME">
                      <a:rPr lang="en-US" sz="1200" baseline="0">
                        <a:solidFill>
                          <a:srgbClr val="FFFF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AF0B1762-ABE4-4A5C-A583-A85CF5D0CCB3}" type="PERCENTAGE">
                      <a:rPr lang="en-US" sz="1200" baseline="0">
                        <a:solidFill>
                          <a:srgbClr val="FFFF00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FFFF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2C-4B9A-99BD-B37F7CD1974D}"/>
                </c:ext>
              </c:extLst>
            </c:dLbl>
            <c:dLbl>
              <c:idx val="1"/>
              <c:layout>
                <c:manualLayout>
                  <c:x val="-0.19952055993000886"/>
                  <c:y val="-0.163036505519226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C-4B9A-99BD-B37F7CD1974D}"/>
                </c:ext>
              </c:extLst>
            </c:dLbl>
            <c:dLbl>
              <c:idx val="2"/>
              <c:layout>
                <c:manualLayout>
                  <c:x val="-0.20105257822594561"/>
                  <c:y val="-2.9279373143110958E-2"/>
                </c:manualLayout>
              </c:layout>
              <c:spPr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106736657916"/>
                      <c:h val="0.135128390201224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62C-4B9A-99BD-B37F7CD1974D}"/>
                </c:ext>
              </c:extLst>
            </c:dLbl>
            <c:dLbl>
              <c:idx val="3"/>
              <c:layout>
                <c:manualLayout>
                  <c:x val="0.18277706159872775"/>
                  <c:y val="-0.1836364445691361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 i="0" baseline="0">
                        <a:solidFill>
                          <a:schemeClr val="tx1"/>
                        </a:solidFill>
                      </a:defRPr>
                    </a:pPr>
                    <a:fld id="{484427B2-EDBB-4FA3-8FBD-8D1313F46E83}" type="CATEGORYNAME">
                      <a:rPr lang="en-US">
                        <a:solidFill>
                          <a:srgbClr val="FFFF00"/>
                        </a:solidFill>
                      </a:rPr>
                      <a:pPr>
                        <a:defRPr sz="1400" b="1" i="0" baseline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CE7CC1FF-6640-461F-8A80-7C627A635C53}" type="PERCENTAGE">
                      <a:rPr lang="en-US" baseline="0">
                        <a:solidFill>
                          <a:srgbClr val="FFFF00"/>
                        </a:solidFill>
                      </a:rPr>
                      <a:pPr>
                        <a:defRPr sz="1400" b="1" i="0" baseline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21793955846345"/>
                      <c:h val="0.188530571846948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2C-4B9A-99BD-B37F7CD1974D}"/>
                </c:ext>
              </c:extLst>
            </c:dLbl>
            <c:dLbl>
              <c:idx val="4"/>
              <c:layout>
                <c:manualLayout>
                  <c:x val="0.16471136741997772"/>
                  <c:y val="8.7266277801354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86041010026317"/>
                      <c:h val="0.19339622641509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62C-4B9A-99BD-B37F7CD1974D}"/>
                </c:ext>
              </c:extLst>
            </c:dLbl>
            <c:dLbl>
              <c:idx val="5"/>
              <c:layout>
                <c:manualLayout>
                  <c:x val="7.2193270699655379E-2"/>
                  <c:y val="0.12232480710874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2C-4B9A-99BD-B37F7CD1974D}"/>
                </c:ext>
              </c:extLst>
            </c:dLbl>
            <c:spPr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Advanced Accelerator Concepts</c:v>
                </c:pt>
                <c:pt idx="1">
                  <c:v>Accelerator and Beam Physics</c:v>
                </c:pt>
                <c:pt idx="2">
                  <c:v>Particle Sources and Targets</c:v>
                </c:pt>
                <c:pt idx="3">
                  <c:v>RF Acceleration Technology (NC and SC RF)</c:v>
                </c:pt>
                <c:pt idx="4">
                  <c:v>SC Magnets and Materials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12224</c:v>
                </c:pt>
                <c:pt idx="1">
                  <c:v>11930</c:v>
                </c:pt>
                <c:pt idx="2">
                  <c:v>1326</c:v>
                </c:pt>
                <c:pt idx="3" formatCode="0">
                  <c:v>8207</c:v>
                </c:pt>
                <c:pt idx="4">
                  <c:v>11619</c:v>
                </c:pt>
                <c:pt idx="5">
                  <c:v>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2C-4B9A-99BD-B37F7CD197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Ops &amp; Research Funding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(k$)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21638.629000000001</c:v>
                </c:pt>
                <c:pt idx="1">
                  <c:v>34448</c:v>
                </c:pt>
                <c:pt idx="2">
                  <c:v>30485</c:v>
                </c:pt>
                <c:pt idx="3">
                  <c:v>26549</c:v>
                </c:pt>
                <c:pt idx="4">
                  <c:v>26553</c:v>
                </c:pt>
                <c:pt idx="5">
                  <c:v>33915</c:v>
                </c:pt>
                <c:pt idx="6">
                  <c:v>24237</c:v>
                </c:pt>
                <c:pt idx="7">
                  <c:v>33801.758000000002</c:v>
                </c:pt>
                <c:pt idx="8">
                  <c:v>38247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F-4D77-AD4B-EFDF3B97E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63281</c:v>
                </c:pt>
                <c:pt idx="1">
                  <c:v>55492</c:v>
                </c:pt>
                <c:pt idx="2">
                  <c:v>45903</c:v>
                </c:pt>
                <c:pt idx="3">
                  <c:v>44082.96</c:v>
                </c:pt>
                <c:pt idx="4">
                  <c:v>46347.899700000002</c:v>
                </c:pt>
                <c:pt idx="5">
                  <c:v>48330</c:v>
                </c:pt>
                <c:pt idx="6">
                  <c:v>47383</c:v>
                </c:pt>
                <c:pt idx="7">
                  <c:v>45965.796000000002</c:v>
                </c:pt>
                <c:pt idx="8">
                  <c:v>50396.09276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F-4D77-AD4B-EFDF3B97E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004944"/>
        <c:axId val="968997456"/>
      </c:areaChart>
      <c:catAx>
        <c:axId val="96900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97456"/>
        <c:crosses val="autoZero"/>
        <c:auto val="1"/>
        <c:lblAlgn val="ctr"/>
        <c:lblOffset val="100"/>
        <c:noMultiLvlLbl val="0"/>
      </c:catAx>
      <c:valAx>
        <c:axId val="96899745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0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Funding by Thrusts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(k$)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10891.701999999999</c:v>
                </c:pt>
                <c:pt idx="1">
                  <c:v>8790.125</c:v>
                </c:pt>
                <c:pt idx="2">
                  <c:v>9092</c:v>
                </c:pt>
                <c:pt idx="3">
                  <c:v>13438.21</c:v>
                </c:pt>
                <c:pt idx="4">
                  <c:v>17024.75</c:v>
                </c:pt>
                <c:pt idx="5">
                  <c:v>17097.88</c:v>
                </c:pt>
                <c:pt idx="6">
                  <c:v>14244.090200000001</c:v>
                </c:pt>
                <c:pt idx="7">
                  <c:v>13864</c:v>
                </c:pt>
                <c:pt idx="8">
                  <c:v>12472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F-4D77-AD4B-EFDF3B97E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24902.41</c:v>
                </c:pt>
                <c:pt idx="1">
                  <c:v>23988.5</c:v>
                </c:pt>
                <c:pt idx="2">
                  <c:v>24875</c:v>
                </c:pt>
                <c:pt idx="3">
                  <c:v>18604</c:v>
                </c:pt>
                <c:pt idx="4">
                  <c:v>17957.397000000001</c:v>
                </c:pt>
                <c:pt idx="5">
                  <c:v>23314.5</c:v>
                </c:pt>
                <c:pt idx="6">
                  <c:v>16550</c:v>
                </c:pt>
                <c:pt idx="7">
                  <c:v>21283.758000000002</c:v>
                </c:pt>
                <c:pt idx="8">
                  <c:v>32207.705000000002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F-4D77-AD4B-EFDF3B97E0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PST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1037.375</c:v>
                </c:pt>
                <c:pt idx="1">
                  <c:v>550.125</c:v>
                </c:pt>
                <c:pt idx="2">
                  <c:v>1900</c:v>
                </c:pt>
                <c:pt idx="3">
                  <c:v>1679.75</c:v>
                </c:pt>
                <c:pt idx="4">
                  <c:v>1035.75</c:v>
                </c:pt>
                <c:pt idx="5">
                  <c:v>1088.875</c:v>
                </c:pt>
                <c:pt idx="6">
                  <c:v>1428</c:v>
                </c:pt>
                <c:pt idx="7">
                  <c:v>1755</c:v>
                </c:pt>
                <c:pt idx="8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F-4D77-AD4B-EFDF3B97E0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RFA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Sheet1!$E$2:$E$10</c:f>
              <c:numCache>
                <c:formatCode>#,##0</c:formatCode>
                <c:ptCount val="9"/>
                <c:pt idx="0">
                  <c:v>35194.75</c:v>
                </c:pt>
                <c:pt idx="1">
                  <c:v>41592.25</c:v>
                </c:pt>
                <c:pt idx="2">
                  <c:v>29994</c:v>
                </c:pt>
                <c:pt idx="3">
                  <c:v>20512.5</c:v>
                </c:pt>
                <c:pt idx="4">
                  <c:v>21888.5</c:v>
                </c:pt>
                <c:pt idx="5">
                  <c:v>24162.75</c:v>
                </c:pt>
                <c:pt idx="6">
                  <c:v>20357.5</c:v>
                </c:pt>
                <c:pt idx="7">
                  <c:v>20512</c:v>
                </c:pt>
                <c:pt idx="8">
                  <c:v>19052.8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F-4D77-AD4B-EFDF3B97E0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SCM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Sheet1!$F$2:$F$10</c:f>
              <c:numCache>
                <c:formatCode>#,##0</c:formatCode>
                <c:ptCount val="9"/>
                <c:pt idx="0">
                  <c:v>11668.392</c:v>
                </c:pt>
                <c:pt idx="1">
                  <c:v>13419</c:v>
                </c:pt>
                <c:pt idx="2">
                  <c:v>8927</c:v>
                </c:pt>
                <c:pt idx="3">
                  <c:v>14937</c:v>
                </c:pt>
                <c:pt idx="4">
                  <c:v>12331.602999999999</c:v>
                </c:pt>
                <c:pt idx="5">
                  <c:v>14366</c:v>
                </c:pt>
                <c:pt idx="6">
                  <c:v>16389</c:v>
                </c:pt>
                <c:pt idx="7">
                  <c:v>15564.554</c:v>
                </c:pt>
                <c:pt idx="8">
                  <c:v>16789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F-4D77-AD4B-EFDF3B97E0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Sheet1!$G$2:$G$10</c:f>
              <c:numCache>
                <c:formatCode>#,##0</c:formatCode>
                <c:ptCount val="9"/>
                <c:pt idx="0">
                  <c:v>1225</c:v>
                </c:pt>
                <c:pt idx="1">
                  <c:v>1600</c:v>
                </c:pt>
                <c:pt idx="2">
                  <c:v>1600</c:v>
                </c:pt>
                <c:pt idx="3">
                  <c:v>1460.5</c:v>
                </c:pt>
                <c:pt idx="4">
                  <c:v>2662.8996999999999</c:v>
                </c:pt>
                <c:pt idx="5">
                  <c:v>2215</c:v>
                </c:pt>
                <c:pt idx="6">
                  <c:v>2651.4097999999999</c:v>
                </c:pt>
                <c:pt idx="7">
                  <c:v>6788.2420000000002</c:v>
                </c:pt>
                <c:pt idx="8">
                  <c:v>5363.5877600000003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F-4D77-AD4B-EFDF3B97E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004944"/>
        <c:axId val="968997456"/>
      </c:areaChart>
      <c:catAx>
        <c:axId val="96900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97456"/>
        <c:crosses val="autoZero"/>
        <c:auto val="1"/>
        <c:lblAlgn val="ctr"/>
        <c:lblOffset val="100"/>
        <c:noMultiLvlLbl val="0"/>
      </c:catAx>
      <c:valAx>
        <c:axId val="96899745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0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Research by Thrusts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(k$)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10891.701999999999</c:v>
                </c:pt>
                <c:pt idx="1">
                  <c:v>8790.125</c:v>
                </c:pt>
                <c:pt idx="2">
                  <c:v>9092</c:v>
                </c:pt>
                <c:pt idx="3">
                  <c:v>12138.21</c:v>
                </c:pt>
                <c:pt idx="4">
                  <c:v>14838.75</c:v>
                </c:pt>
                <c:pt idx="5">
                  <c:v>15153.88</c:v>
                </c:pt>
                <c:pt idx="6">
                  <c:v>12290.090200000001</c:v>
                </c:pt>
                <c:pt idx="7">
                  <c:v>11750</c:v>
                </c:pt>
                <c:pt idx="8">
                  <c:v>11854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F-4D77-AD4B-EFDF3B97E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13513.781000000001</c:v>
                </c:pt>
                <c:pt idx="1">
                  <c:v>12290.5</c:v>
                </c:pt>
                <c:pt idx="2">
                  <c:v>12590</c:v>
                </c:pt>
                <c:pt idx="3">
                  <c:v>10229</c:v>
                </c:pt>
                <c:pt idx="4">
                  <c:v>10754.397000000001</c:v>
                </c:pt>
                <c:pt idx="5">
                  <c:v>10906.5</c:v>
                </c:pt>
                <c:pt idx="6">
                  <c:v>12300</c:v>
                </c:pt>
                <c:pt idx="7">
                  <c:v>11719</c:v>
                </c:pt>
                <c:pt idx="8">
                  <c:v>12226.705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F-4D77-AD4B-EFDF3B97E0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PST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1037.375</c:v>
                </c:pt>
                <c:pt idx="1">
                  <c:v>550.125</c:v>
                </c:pt>
                <c:pt idx="2">
                  <c:v>1900</c:v>
                </c:pt>
                <c:pt idx="3">
                  <c:v>1679.75</c:v>
                </c:pt>
                <c:pt idx="4">
                  <c:v>1035.75</c:v>
                </c:pt>
                <c:pt idx="5">
                  <c:v>1088.875</c:v>
                </c:pt>
                <c:pt idx="6">
                  <c:v>1428</c:v>
                </c:pt>
                <c:pt idx="7">
                  <c:v>1755</c:v>
                </c:pt>
                <c:pt idx="8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F-4D77-AD4B-EFDF3B97E0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RFA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Sheet1!$E$2:$E$10</c:f>
              <c:numCache>
                <c:formatCode>#,##0</c:formatCode>
                <c:ptCount val="9"/>
                <c:pt idx="0">
                  <c:v>24944.75</c:v>
                </c:pt>
                <c:pt idx="1">
                  <c:v>24142.25</c:v>
                </c:pt>
                <c:pt idx="2">
                  <c:v>11794</c:v>
                </c:pt>
                <c:pt idx="3">
                  <c:v>9165.5</c:v>
                </c:pt>
                <c:pt idx="4">
                  <c:v>9483.5</c:v>
                </c:pt>
                <c:pt idx="5">
                  <c:v>9428.75</c:v>
                </c:pt>
                <c:pt idx="6">
                  <c:v>8496.5</c:v>
                </c:pt>
                <c:pt idx="7">
                  <c:v>8361</c:v>
                </c:pt>
                <c:pt idx="8">
                  <c:v>7756.8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F-4D77-AD4B-EFDF3B97E0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SCM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Sheet1!$F$2:$F$10</c:f>
              <c:numCache>
                <c:formatCode>#,##0</c:formatCode>
                <c:ptCount val="9"/>
                <c:pt idx="0">
                  <c:v>11668.392</c:v>
                </c:pt>
                <c:pt idx="1">
                  <c:v>8119</c:v>
                </c:pt>
                <c:pt idx="2">
                  <c:v>8927</c:v>
                </c:pt>
                <c:pt idx="3">
                  <c:v>9410</c:v>
                </c:pt>
                <c:pt idx="4">
                  <c:v>7572.6030000000001</c:v>
                </c:pt>
                <c:pt idx="5">
                  <c:v>9537</c:v>
                </c:pt>
                <c:pt idx="6">
                  <c:v>10717</c:v>
                </c:pt>
                <c:pt idx="7">
                  <c:v>9692.5540000000001</c:v>
                </c:pt>
                <c:pt idx="8">
                  <c:v>11619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F-4D77-AD4B-EFDF3B97E0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Sheet1!$G$2:$G$10</c:f>
              <c:numCache>
                <c:formatCode>#,##0</c:formatCode>
                <c:ptCount val="9"/>
                <c:pt idx="0">
                  <c:v>1225</c:v>
                </c:pt>
                <c:pt idx="1">
                  <c:v>1600</c:v>
                </c:pt>
                <c:pt idx="2">
                  <c:v>1600</c:v>
                </c:pt>
                <c:pt idx="3">
                  <c:v>1460.5</c:v>
                </c:pt>
                <c:pt idx="4">
                  <c:v>2662.8996999999999</c:v>
                </c:pt>
                <c:pt idx="5">
                  <c:v>2215</c:v>
                </c:pt>
                <c:pt idx="6">
                  <c:v>2151.4097999999999</c:v>
                </c:pt>
                <c:pt idx="7">
                  <c:v>2688.2420000000002</c:v>
                </c:pt>
                <c:pt idx="8">
                  <c:v>5163.5877600000003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F-4D77-AD4B-EFDF3B97E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004944"/>
        <c:axId val="968997456"/>
      </c:areaChart>
      <c:catAx>
        <c:axId val="96900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997456"/>
        <c:crosses val="autoZero"/>
        <c:auto val="1"/>
        <c:lblAlgn val="ctr"/>
        <c:lblOffset val="100"/>
        <c:noMultiLvlLbl val="0"/>
      </c:catAx>
      <c:valAx>
        <c:axId val="96899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00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0.08772</cdr:x>
      <cdr:y>0.93333</cdr:y>
    </cdr:from>
    <cdr:to>
      <cdr:x>0.38596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53340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C577-7F8A-435F-94E1-1E01702AE94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0FA7-20F2-4B75-843A-14C4CB5A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AD75-5189-03E3-987D-167E7ADF5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B9BA1-7998-EEC4-A904-B20CBA327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4CFA2-3D41-DF5C-1257-31BB27BD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2F1F-EC8C-4531-8EF7-27478BFBF93E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1C8B-A4BA-A00B-B437-1042AECA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705CD-B0A6-8BF8-F5CB-D0E78584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535F-7C8A-D194-70CB-0FCF867F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48E4-4D77-5A8A-2C49-96F63F4D4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879F-41AD-0B44-7BE4-FF84BCF2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454F-658A-4F26-B3C1-76B44247DD16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F6500-75A6-FDD8-7154-EAB0F567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1046-4DD5-8944-9FA7-7C7AC6C1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087A9-8CF1-14FE-DF11-028CAED77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B85D2-2576-7D40-6A87-1093B8031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57D16-E4DA-F4A0-46C3-39C934A0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2F46-8AD4-45A4-BAED-5F7D185DF295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417D-BBF2-6A49-08F0-3A6E5D24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C129-F7D1-8AE5-2B24-7C198C6B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304801"/>
            <a:ext cx="711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8534400" cy="17526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04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>
                <a:solidFill>
                  <a:srgbClr val="0F6636"/>
                </a:solidFill>
              </a:rPr>
              <a:t>Len - AAC'22</a:t>
            </a:r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lang="en-US" sz="4000" b="1" kern="1200" cap="all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56929663-6CA7-4931-8F5D-849FE6A4CD44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8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F6636"/>
                </a:solidFill>
              </a:rPr>
              <a:t>Len - AAC'22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042917"/>
            <a:ext cx="12192000" cy="81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203201" y="866776"/>
            <a:ext cx="11785599" cy="563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29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EAA9A266-48AA-4EA5-AA77-12E455E1BB05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b="1"/>
              <a:t>Len - AAC'22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6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DE6AC4-C6AB-400C-8920-33C90F282B26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656819"/>
            <a:ext cx="996696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9" y="586505"/>
            <a:ext cx="7422804" cy="93447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10268" y="5257801"/>
            <a:ext cx="8767233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3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ED84-D463-40C6-79BC-104AC06A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B31E-E94F-E990-1255-23E50313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D0E0F-3EC0-566D-07EB-B893D301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3DAE-A805-4E38-8D5E-2BFA11736030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D4874-832B-7149-C5A5-BF20CF89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5FE5-8916-C04A-E015-1A3CECC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B896-65A0-E988-9DA8-D0D906FB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F3E11-906B-3A74-B65A-DEBD039D3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3415-DBB6-5D12-5057-CD306710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E61D-EA17-4027-B737-D9974F2B373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DFA1-BAE9-E0E3-B8CA-92FF21BF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53F6-8914-5BA8-12E2-6ABFFB8C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CD7C-C5B3-ED8C-D6B0-8B75E22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3B38-3FCA-0F14-A183-84DBA31B5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6B12-37BF-CB65-C489-703B78397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8767D-B92C-661D-EBB7-05C6F2C1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C3-FC14-442B-BBAD-F36B25AA0F50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6C2A4-03DD-CD87-85D2-CF0DB2D9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5AA07-5E64-FB98-9D05-3D7E9DD6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20D3-BC01-CD0C-F5DC-36C1856A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8F181-3372-8A7C-7D14-9BAA208B5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368F1-B2E7-40F4-0AB4-66D1AE38C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CD3A7-F95B-0488-7670-7C96F019C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B7B5A-AE20-78A2-F226-1B99E16EF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FBB6E-DA2E-1E9D-C8C0-1FC28AE6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82D3-239A-47DA-90E5-38E10BA861D0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AFBDB-DAB5-E794-C561-A13BD7EC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8BB15-F936-E58E-6614-D4776B3B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AD16-E692-C293-DACC-27CA7FFD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41C72-C631-3DB6-FEC5-A22173B8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F1EA-CD1C-467E-BA65-BFCEF58327BA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BA233-5A45-0C4E-7E65-F13D5C1D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06960-D9AF-68C2-1071-F954DE9D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87933-AA97-8E04-E589-2154775B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E393-2556-4476-ACA0-3587D2E52320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71BD-B4A5-3331-A055-106072B4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5C486-CCC4-04DC-AB11-A62BAF82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99E4-C4AE-FCB6-E09D-6AD31087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FF28-A2F6-8488-F02E-E991B3BF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32CFC-308D-D2F0-C3AB-50B66FD1C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D4967-83E0-A4F9-9A64-1D7E7143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1ED4-0D68-4A8C-9B57-069AA90954C5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0B3FE-01E0-A51A-7D2F-F176362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154A5-DD0B-D66D-4386-49C4166E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E54D-6FF0-F7DB-3A18-1AD310B0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658A1-E226-2A4F-3D00-7CADAB71F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7625-D366-941E-0EEE-3875774F3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D9E7D-384B-C622-49C6-F788728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F5DA-BF4D-40F4-A364-99AF8F8D2475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1DA4-941F-62ED-1612-FD4BD06A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6E2BE-97D8-9467-D2DC-28BE43E6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8E464-261D-EF35-3712-E856A170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9189D-3020-13E2-65B7-3724E55C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E9AF-0B91-6CC6-962F-765A58D12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9B54-8092-40DD-B3E5-A3AF70124B90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4FF64-2F03-1CC3-5C35-B3A482724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Len - AAC'22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B847-E28E-6E7E-E5AA-DB10D532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A92C-B3BE-4E8C-A33A-D58A4728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1" y="866776"/>
            <a:ext cx="117855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065"/>
            <a:ext cx="70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F6636"/>
                </a:solidFill>
              </a:rPr>
              <a:t>Len - AAC'22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9285" y="635165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6354764"/>
            <a:ext cx="3251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6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70C0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accent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osti.gov/hep/Funding-Opportuniti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EF28-B949-8266-D030-EA52F6A7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29" y="1122363"/>
            <a:ext cx="11660623" cy="2792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146737"/>
              </a:buClr>
              <a:buSzPts val="4000"/>
            </a:pPr>
            <a: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The DOE HEP</a:t>
            </a:r>
            <a:b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General Accelerator Research &amp; Development </a:t>
            </a:r>
            <a:b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(GARD) Program --</a:t>
            </a:r>
            <a:b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A Retrospective 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1D7B-0BE5-AF9F-1E85-326D996E6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80"/>
              </a:spcBef>
              <a:buClr>
                <a:srgbClr val="3F3F3F"/>
              </a:buClr>
              <a:buSzPts val="2400"/>
            </a:pPr>
            <a:endParaRPr lang="en-US" b="1" i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3F3F3F"/>
              </a:buClr>
              <a:buSzPts val="2400"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L.K. Len</a:t>
            </a: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3F3F3F"/>
              </a:buClr>
              <a:buSzPts val="2400"/>
            </a:pPr>
            <a:endParaRPr lang="en-US" b="1" i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86B2D-A7A7-864C-397B-9C5E8CD2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F4908-131F-9757-4B13-6E98C611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Research – % By Thrusts (2021)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Google Shape;170;p19">
            <a:extLst>
              <a:ext uri="{FF2B5EF4-FFF2-40B4-BE49-F238E27FC236}">
                <a16:creationId xmlns:a16="http://schemas.microsoft.com/office/drawing/2014/main" id="{E6E9FA4A-6CA4-28C9-2059-5DD8891D7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323048"/>
              </p:ext>
            </p:extLst>
          </p:nvPr>
        </p:nvGraphicFramePr>
        <p:xfrm>
          <a:off x="729558" y="1290163"/>
          <a:ext cx="5518842" cy="551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oogle Shape;171;p19">
            <a:extLst>
              <a:ext uri="{FF2B5EF4-FFF2-40B4-BE49-F238E27FC236}">
                <a16:creationId xmlns:a16="http://schemas.microsoft.com/office/drawing/2014/main" id="{E52D8228-9E73-D756-D0D8-670186B5C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835134"/>
              </p:ext>
            </p:extLst>
          </p:nvPr>
        </p:nvGraphicFramePr>
        <p:xfrm>
          <a:off x="6096000" y="1327094"/>
          <a:ext cx="5366442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D348F-7AF9-646E-2788-D11607B7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845B30-D699-04B9-B5EA-0D270EE9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9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Funding History</a:t>
            </a:r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CFF9838-8811-4E80-D18F-0A7B2368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884703"/>
              </p:ext>
            </p:extLst>
          </p:nvPr>
        </p:nvGraphicFramePr>
        <p:xfrm>
          <a:off x="57150" y="1391831"/>
          <a:ext cx="12057063" cy="546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A07CC2E1-9AA9-1BC9-A205-5E1A021DF693}"/>
              </a:ext>
            </a:extLst>
          </p:cNvPr>
          <p:cNvSpPr/>
          <p:nvPr/>
        </p:nvSpPr>
        <p:spPr>
          <a:xfrm>
            <a:off x="2247900" y="2085974"/>
            <a:ext cx="152400" cy="35928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80D56-C727-29FF-4006-B639170E7FF7}"/>
              </a:ext>
            </a:extLst>
          </p:cNvPr>
          <p:cNvSpPr txBox="1"/>
          <p:nvPr/>
        </p:nvSpPr>
        <p:spPr>
          <a:xfrm rot="10800000">
            <a:off x="2000930" y="1114424"/>
            <a:ext cx="646331" cy="971547"/>
          </a:xfrm>
          <a:prstGeom prst="rect">
            <a:avLst/>
          </a:prstGeom>
          <a:solidFill>
            <a:srgbClr val="FFFF00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lang="en-US" sz="1400" dirty="0"/>
              <a:t>Accelerator Stewardship</a:t>
            </a:r>
          </a:p>
          <a:p>
            <a:pPr algn="ctr"/>
            <a:r>
              <a:rPr lang="en-US" sz="1400" dirty="0"/>
              <a:t>Spun off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7FCE96-87B9-4CF8-EA12-CAA58B53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73D41B-8C20-A0FB-DE4C-B2DC8B10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Funding History</a:t>
            </a:r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CFF9838-8811-4E80-D18F-0A7B236856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" y="1391831"/>
          <a:ext cx="12057063" cy="546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E29DD-3966-308A-930E-C9387678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88A2A-8CE6-1E0B-B0C0-5363CE1E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Research Funding History</a:t>
            </a:r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CFF9838-8811-4E80-D18F-0A7B23685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965313"/>
              </p:ext>
            </p:extLst>
          </p:nvPr>
        </p:nvGraphicFramePr>
        <p:xfrm>
          <a:off x="57150" y="1391831"/>
          <a:ext cx="12057063" cy="546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68453-2598-A6DD-02B6-23FC4804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283E9-E3E0-6DF5-FDD3-10DB2959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Research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GARD &amp; Stewardship user/test facilities available users and collaborators: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   — ATF and FACET-II are National User Facilities.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Calibri"/>
                <a:cs typeface="Calibri"/>
                <a:sym typeface="Calibri"/>
              </a:rPr>
              <a:t>New users can join existing collaborations or submit experimental proposals for PAC approval.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   — AWA, BELLA, FAST-IOTA, NLCTA, Magnet/SRF Test Stands: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New users can collaborate with lab in-house research programs/groups</a:t>
            </a:r>
          </a:p>
          <a:p>
            <a:pPr lvl="1">
              <a:spcBef>
                <a:spcPts val="0"/>
              </a:spcBef>
            </a:pPr>
            <a:r>
              <a:rPr lang="en-US" sz="2200" b="1" dirty="0">
                <a:latin typeface="Calibri"/>
                <a:cs typeface="Calibri"/>
                <a:sym typeface="Calibri"/>
              </a:rPr>
              <a:t>For BELLA, users can also participate through FES (BELLA-I and </a:t>
            </a:r>
            <a:r>
              <a:rPr lang="en-US" sz="2200" b="1" dirty="0" err="1">
                <a:latin typeface="Calibri"/>
                <a:cs typeface="Calibri"/>
                <a:sym typeface="Calibri"/>
              </a:rPr>
              <a:t>LaserNetUS</a:t>
            </a:r>
            <a:r>
              <a:rPr lang="en-US" sz="2200" b="1" dirty="0">
                <a:latin typeface="Calibri"/>
                <a:cs typeface="Calibri"/>
                <a:sym typeface="Calibri"/>
              </a:rPr>
              <a:t>)</a:t>
            </a:r>
          </a:p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BB6CD1-56BB-BFEC-D303-BCDD48879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33369"/>
              </p:ext>
            </p:extLst>
          </p:nvPr>
        </p:nvGraphicFramePr>
        <p:xfrm>
          <a:off x="971550" y="4102660"/>
          <a:ext cx="878129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071">
                  <a:extLst>
                    <a:ext uri="{9D8B030D-6E8A-4147-A177-3AD203B41FA5}">
                      <a16:colId xmlns:a16="http://schemas.microsoft.com/office/drawing/2014/main" val="1305524261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3685719518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1414067795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708937781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2052347693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3463892561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3192363909"/>
                    </a:ext>
                  </a:extLst>
                </a:gridCol>
              </a:tblGrid>
              <a:tr h="169228">
                <a:tc>
                  <a:txBody>
                    <a:bodyPr/>
                    <a:lstStyle/>
                    <a:p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Acc &amp; Beam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Adv Acc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Particle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Src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&amp;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Targetry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RF Acc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Supercon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Mag/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Mat’l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User &amp; Test Facility 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7092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Rounded MT Bold" panose="020F0704030504030204" pitchFamily="34" charset="0"/>
                        </a:rPr>
                        <a:t>ANL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7333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Rounded MT Bold" panose="020F0704030504030204" pitchFamily="34" charset="0"/>
                        </a:rPr>
                        <a:t>BNL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7704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Rounded MT Bold" panose="020F0704030504030204" pitchFamily="34" charset="0"/>
                        </a:rPr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8608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Rounded MT Bold" panose="020F0704030504030204" pitchFamily="34" charset="0"/>
                        </a:rPr>
                        <a:t>LBNL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7101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Rounded MT Bold" panose="020F0704030504030204" pitchFamily="34" charset="0"/>
                        </a:rPr>
                        <a:t>SLAC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32953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8F4C8C-69D6-6283-1749-BF97D0D0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E17BA3-1A61-623E-8E24-613AC370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Supports DOE-HEP Mission —Carry out R&amp;D that will advance the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state-of-the-art in particle accelerators, which will lead to new, more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capable facilities. 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Executes P5 Strategy —Recommends that GARD focus on Advanced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Technology R&amp;D strategy to increase performance and dramatically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improve cost effectiveness.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HEPAP Accelerator R&amp;D Subpanel (ARDS) —Provided prioritization advice on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medium and long term accelerator R&amp;D.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GARD Research Roadmaps —Provide challenging, HEP-relevant topics,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goals and timeline with milestones: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Advanced Accelerator Development Strategy Report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U.S. Magnet Development Program Plan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(and subsequent update)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RF Accelerator R&amp;D Strategic Report</a:t>
            </a:r>
          </a:p>
          <a:p>
            <a:pPr lvl="2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Coming soon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–Accelerator and Beam Physics Report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and Particle Sources 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Targetry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 Workshop</a:t>
            </a:r>
          </a:p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E133A79-09CA-D97E-0DF2-CE7A3A63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404">
            <a:off x="9800731" y="1071540"/>
            <a:ext cx="1680845" cy="22629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C2484-C2DB-8072-435D-5F11D5CE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491" y="2172106"/>
            <a:ext cx="2071854" cy="2582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4E081-3AC0-6660-D4CE-9CE6118C3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771">
            <a:off x="9907186" y="3292038"/>
            <a:ext cx="1731138" cy="23077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DB450-2066-F51E-6C8F-8C0C25DC1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978">
            <a:off x="9105070" y="4130457"/>
            <a:ext cx="1741883" cy="2243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867B8D-744D-02C6-15AC-06652AAAF0B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1563702">
            <a:off x="8065332" y="4423027"/>
            <a:ext cx="1686375" cy="2175109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6EEB27D-3CBC-39BA-A98E-54D88942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BEFD4E-6005-2559-F39F-7220337B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Specific Strategy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cs typeface="Calibri"/>
                <a:sym typeface="Calibri"/>
              </a:rPr>
              <a:t>HEPAP P5 Subpanel – The 2014 P5 </a:t>
            </a: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recommended moving forward with a focused Advanced Technology R&amp;D strategy.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Play a leadership role in superconducting magnet technology focused on the dual goals of increasing performance and decreasing costs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Pursue accelerator R&amp;D with a focus on outcomes and capabilities that will dramatically improve cost effectiveness for mid-term and far-term accelerators</a:t>
            </a:r>
          </a:p>
          <a:p>
            <a:r>
              <a:rPr lang="pt-BR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HEPAP Accelerator R&amp;D Subpanel (ARDS) – </a:t>
            </a: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The 2015 ARDS (charged by HEPAP to identify the most promising accelerator research areas to support the advancement of HEP) rolled out its report with 25 recommendations. 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Provides prioritization advice to GARD on accelerator R&amp;D towards the Next Steps [Medium-term] and Further Future [Long-term] accelerators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Advanced Accelerator Concepts: 6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Accelerator and Beam Physics: 4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Particle Sources 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Targetry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: 1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RF Acceleration Technology: 5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Superconducting Magnets and Materials: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90A7B-B035-FE4D-8DC6-384370F7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F558E-D94C-9E6B-8148-606AE9DD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ARDS Recommendations: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Supports development of the most promising concepts toward far-term accelerators as envisioned by P5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Vigorously pursue particle-driven plasma 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wakefield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 acceleration of positrons at FACET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in the time remaining for the operation of the facility. Between the closing of FACET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and the operation of a follow-on facility, preserve the momentum of particle-driven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 err="1">
                <a:latin typeface="Calibri"/>
                <a:cs typeface="Calibri"/>
                <a:sym typeface="Calibri"/>
              </a:rPr>
              <a:t>wakefield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 acceleration research using other facilities.  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Support LWFA experiments on BELLA at the current level. 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Reduce funding for direct laser acceleration research activities. 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Convene the university and laboratory proponents of advanced acceleration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concepts to develop R&amp;D roadmaps.  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Hasten the realization of the accelerator of P5’s medium-term vision for discovery: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a very high-energy proton-proton collider, and the realization of the accelerator of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P5’s long-term vision for discovery: a multi-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TeV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e+e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- collider.</a:t>
            </a:r>
          </a:p>
          <a:p>
            <a:pPr lvl="1"/>
            <a:r>
              <a:rPr lang="en-US" sz="2000" b="1" dirty="0">
                <a:latin typeface="Calibri"/>
                <a:cs typeface="Calibri"/>
                <a:sym typeface="Calibri"/>
              </a:rPr>
              <a:t>Develop, construct, and operate a next-generation facility for PWFA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research and development, targeting a multi-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TeV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e+e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- collider,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in order to sustain this promising and synergistic line of research </a:t>
            </a:r>
            <a:br>
              <a:rPr lang="en-US" sz="2000" b="1" dirty="0">
                <a:latin typeface="Calibri"/>
                <a:cs typeface="Calibri"/>
                <a:sym typeface="Calibri"/>
              </a:rPr>
            </a:br>
            <a:r>
              <a:rPr lang="en-US" sz="2000" b="1" dirty="0">
                <a:latin typeface="Calibri"/>
                <a:cs typeface="Calibri"/>
                <a:sym typeface="Calibri"/>
              </a:rPr>
              <a:t>after the closure of the FACET facility.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Google Shape;122;p8">
            <a:extLst>
              <a:ext uri="{FF2B5EF4-FFF2-40B4-BE49-F238E27FC236}">
                <a16:creationId xmlns:a16="http://schemas.microsoft.com/office/drawing/2014/main" id="{595E2D83-C1FC-32B4-8FBA-7170F18A1AF1}"/>
              </a:ext>
            </a:extLst>
          </p:cNvPr>
          <p:cNvSpPr txBox="1"/>
          <p:nvPr/>
        </p:nvSpPr>
        <p:spPr>
          <a:xfrm>
            <a:off x="2916446" y="1987217"/>
            <a:ext cx="505420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300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9625B4-FEF4-2BAB-B0A7-F583C559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29B537-0987-B7DF-BB6C-F69C0E99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Roadmap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Begins with preparatory workshops organized by the research community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Involves a broader community participation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Gathers input from </a:t>
            </a:r>
            <a:r>
              <a:rPr lang="en-US" sz="2200" b="1" dirty="0">
                <a:cs typeface="Calibri"/>
                <a:sym typeface="Calibri"/>
              </a:rPr>
              <a:t>researchers supported by </a:t>
            </a:r>
            <a:r>
              <a:rPr lang="en-US" sz="2200" b="1" dirty="0">
                <a:latin typeface="Calibri"/>
                <a:cs typeface="Calibri"/>
                <a:sym typeface="Calibri"/>
              </a:rPr>
              <a:t>GARD as well as other related programs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Identifies </a:t>
            </a:r>
            <a:r>
              <a:rPr lang="en-US" sz="2200" b="1" dirty="0">
                <a:cs typeface="Calibri"/>
                <a:sym typeface="Calibri"/>
              </a:rPr>
              <a:t>HEP program needs </a:t>
            </a:r>
            <a:endParaRPr lang="en-US" sz="2200" b="1" dirty="0">
              <a:latin typeface="Calibri"/>
              <a:cs typeface="Calibri"/>
              <a:sym typeface="Calibri"/>
            </a:endParaRP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Explores potential synergies with other GARD thrusts </a:t>
            </a:r>
            <a:r>
              <a:rPr lang="en-US" sz="2200" b="1" dirty="0">
                <a:cs typeface="Calibri"/>
                <a:sym typeface="Calibri"/>
              </a:rPr>
              <a:t>and other related </a:t>
            </a:r>
            <a:r>
              <a:rPr lang="en-US" sz="2200" b="1" dirty="0">
                <a:latin typeface="Calibri"/>
                <a:cs typeface="Calibri"/>
                <a:sym typeface="Calibri"/>
              </a:rPr>
              <a:t>programs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Avoids duplications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Culminates with a DOE-organized workshop with a committee consisting of members of agency and GARD stake-holders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Extracts HEP-relevant research scope from input from preparatory workshops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Prioritizes recommended research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Develops research timeline with goals and milestones</a:t>
            </a:r>
          </a:p>
          <a:p>
            <a:pPr lvl="1"/>
            <a:r>
              <a:rPr lang="en-US" sz="2200" b="1" dirty="0">
                <a:latin typeface="Calibri"/>
                <a:cs typeface="Calibri"/>
                <a:sym typeface="Calibri"/>
              </a:rPr>
              <a:t>Generates a strategic research roadmap report for the GARD thrust</a:t>
            </a:r>
          </a:p>
          <a:p>
            <a:r>
              <a:rPr lang="en-US" sz="26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PIs and program managers can use report to articulate for research funding support.</a:t>
            </a:r>
          </a:p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04F4-6AD2-F407-F870-44114B85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D8687-4DAD-E33B-56D5-13ED5A51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0E19F55-6D3D-1923-02D1-EBBCADA0C541}"/>
              </a:ext>
            </a:extLst>
          </p:cNvPr>
          <p:cNvSpPr/>
          <p:nvPr/>
        </p:nvSpPr>
        <p:spPr>
          <a:xfrm>
            <a:off x="9916427" y="3726627"/>
            <a:ext cx="2037737" cy="88366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FBD5D2-8B86-F098-C053-9D9BD17B202B}"/>
              </a:ext>
            </a:extLst>
          </p:cNvPr>
          <p:cNvSpPr/>
          <p:nvPr/>
        </p:nvSpPr>
        <p:spPr>
          <a:xfrm>
            <a:off x="9808807" y="1601825"/>
            <a:ext cx="2037737" cy="104362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AAC – Research Roadmaps (PWFA)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825362-CC01-6C62-9B87-E2746CE7EF7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" b="-300"/>
          <a:stretch/>
        </p:blipFill>
        <p:spPr>
          <a:xfrm>
            <a:off x="56642" y="1448475"/>
            <a:ext cx="8915908" cy="5393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753BB-FF89-926B-A5CC-3AE227F5B78E}"/>
              </a:ext>
            </a:extLst>
          </p:cNvPr>
          <p:cNvSpPr txBox="1"/>
          <p:nvPr/>
        </p:nvSpPr>
        <p:spPr>
          <a:xfrm>
            <a:off x="9808806" y="1647545"/>
            <a:ext cx="203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Completed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in 2021 - now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operating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29E21-9855-39B9-FD47-A4BB75FA20C4}"/>
              </a:ext>
            </a:extLst>
          </p:cNvPr>
          <p:cNvCxnSpPr>
            <a:cxnSpLocks/>
          </p:cNvCxnSpPr>
          <p:nvPr/>
        </p:nvCxnSpPr>
        <p:spPr>
          <a:xfrm flipH="1">
            <a:off x="361950" y="4168458"/>
            <a:ext cx="9554477" cy="41217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F66C87-27E6-6D98-32AA-CE02480AD0F1}"/>
              </a:ext>
            </a:extLst>
          </p:cNvPr>
          <p:cNvSpPr txBox="1"/>
          <p:nvPr/>
        </p:nvSpPr>
        <p:spPr>
          <a:xfrm>
            <a:off x="9916427" y="3845293"/>
            <a:ext cx="203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New Grant 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Awards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C58E64-3976-C4A4-85E3-992AB8C16A8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009775" y="2109210"/>
            <a:ext cx="7799031" cy="125311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F367193C-C1FF-8AA9-2CCB-FA19559B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E0185E7-C005-CAB1-2DFC-225F6557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76" y="2128205"/>
            <a:ext cx="9346300" cy="462864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I do not represent DOE Office of High energy Physics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I do not speaks for the HEP GARD Program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Any opinion expressed is my own</a:t>
            </a:r>
          </a:p>
          <a:p>
            <a:pPr marL="0" indent="0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44468-888B-CCF6-E982-7BF48257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4994E-21B1-890F-DCD9-D7B24172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D334C3C-2EDE-C26C-A0B6-BF2A8E36F055}"/>
              </a:ext>
            </a:extLst>
          </p:cNvPr>
          <p:cNvSpPr/>
          <p:nvPr/>
        </p:nvSpPr>
        <p:spPr>
          <a:xfrm>
            <a:off x="9919028" y="4090350"/>
            <a:ext cx="2037737" cy="88366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EC4351-B339-D612-01B8-CD52AABA4A84}"/>
              </a:ext>
            </a:extLst>
          </p:cNvPr>
          <p:cNvSpPr/>
          <p:nvPr/>
        </p:nvSpPr>
        <p:spPr>
          <a:xfrm>
            <a:off x="9925440" y="2220244"/>
            <a:ext cx="2037737" cy="97629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AAC – Research Roadmaps (LWFA)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8C34189-7924-5E9C-AB97-2461EEA39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7035" r="927"/>
          <a:stretch/>
        </p:blipFill>
        <p:spPr bwMode="auto">
          <a:xfrm>
            <a:off x="132826" y="1448474"/>
            <a:ext cx="9278212" cy="53145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8A3D5-8BF0-110E-5F54-68002FF6CCEF}"/>
              </a:ext>
            </a:extLst>
          </p:cNvPr>
          <p:cNvSpPr txBox="1"/>
          <p:nvPr/>
        </p:nvSpPr>
        <p:spPr>
          <a:xfrm>
            <a:off x="9938264" y="2273213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BELLA 2nd 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Beamline - 2021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installed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C9AA5-88C6-FF19-5D7A-E4A6DAC1E33E}"/>
              </a:ext>
            </a:extLst>
          </p:cNvPr>
          <p:cNvSpPr txBox="1"/>
          <p:nvPr/>
        </p:nvSpPr>
        <p:spPr>
          <a:xfrm>
            <a:off x="10311767" y="4178118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New Grant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Awards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5D8B19-DA1F-6A5D-91FB-7E3EDBF424DF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439947" y="4252823"/>
            <a:ext cx="9479081" cy="27935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7C3B8A-6BEC-E8F9-2976-53E0FF9EEE7E}"/>
              </a:ext>
            </a:extLst>
          </p:cNvPr>
          <p:cNvCxnSpPr>
            <a:cxnSpLocks/>
          </p:cNvCxnSpPr>
          <p:nvPr/>
        </p:nvCxnSpPr>
        <p:spPr>
          <a:xfrm flipH="1">
            <a:off x="2969777" y="2662077"/>
            <a:ext cx="6955663" cy="36077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9BC7DE-0235-B4CE-268E-EC62E3168FE2}"/>
              </a:ext>
            </a:extLst>
          </p:cNvPr>
          <p:cNvCxnSpPr>
            <a:cxnSpLocks/>
          </p:cNvCxnSpPr>
          <p:nvPr/>
        </p:nvCxnSpPr>
        <p:spPr>
          <a:xfrm flipH="1">
            <a:off x="543009" y="4532182"/>
            <a:ext cx="9376019" cy="170669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C5204C9A-27DD-8835-2AF3-38199A25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1E151C3-50A8-79D1-DC4B-7863D52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AAC – Research Roadmaps (DWFA)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Macintosh HD:Users:geraldblazey:Documents:Reviews:DOE_AAC_Strategy:Report:AWA Milestones_final:AWA Milestones_final_20160229:Slide1.png">
            <a:extLst>
              <a:ext uri="{FF2B5EF4-FFF2-40B4-BE49-F238E27FC236}">
                <a16:creationId xmlns:a16="http://schemas.microsoft.com/office/drawing/2014/main" id="{EF5EFEF6-10A3-3C1F-F97B-E925B064F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8775"/>
          <a:stretch/>
        </p:blipFill>
        <p:spPr bwMode="auto">
          <a:xfrm>
            <a:off x="56642" y="1448475"/>
            <a:ext cx="8630157" cy="5313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950DACF-3434-2ADE-88E6-4567828EC6EF}"/>
              </a:ext>
            </a:extLst>
          </p:cNvPr>
          <p:cNvSpPr/>
          <p:nvPr/>
        </p:nvSpPr>
        <p:spPr>
          <a:xfrm>
            <a:off x="9808807" y="1601825"/>
            <a:ext cx="2037737" cy="104362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A6D41-DABC-2851-C4EC-E1797D210D38}"/>
              </a:ext>
            </a:extLst>
          </p:cNvPr>
          <p:cNvSpPr txBox="1"/>
          <p:nvPr/>
        </p:nvSpPr>
        <p:spPr>
          <a:xfrm>
            <a:off x="9808806" y="1647545"/>
            <a:ext cx="203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Continuing 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facility 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upgrading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C95FFF-03C3-0B2C-8922-3E66B8E2563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152775" y="2109210"/>
            <a:ext cx="6656031" cy="121501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2F1B684-7E44-0B7B-CF7A-54A9FF4D317C}"/>
              </a:ext>
            </a:extLst>
          </p:cNvPr>
          <p:cNvSpPr/>
          <p:nvPr/>
        </p:nvSpPr>
        <p:spPr>
          <a:xfrm>
            <a:off x="9916427" y="3726627"/>
            <a:ext cx="2037737" cy="88366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4B21DD-5BE1-6F33-91BC-DE3BF10213D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343150" y="4168459"/>
            <a:ext cx="7573277" cy="124106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7F3EDD-C197-6E5E-378A-6719D67867B9}"/>
              </a:ext>
            </a:extLst>
          </p:cNvPr>
          <p:cNvSpPr txBox="1"/>
          <p:nvPr/>
        </p:nvSpPr>
        <p:spPr>
          <a:xfrm>
            <a:off x="9916427" y="3845293"/>
            <a:ext cx="203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New Grant</a:t>
            </a:r>
          </a:p>
          <a:p>
            <a:pPr algn="ctr"/>
            <a:r>
              <a:rPr lang="en-US" spc="50" dirty="0">
                <a:ln w="9525" cmpd="sng">
                  <a:solidFill>
                    <a:srgbClr val="146737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127000" dist="38100" dir="2700000" algn="tl">
                    <a:srgbClr val="146737">
                      <a:alpha val="43000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877C0FC-8AD7-E070-44E5-0C5BE98B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73F60AF-FA69-A232-5A7F-CD8526E0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Benefits of AAC Roadmap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Identifies common challenges in the thrust:</a:t>
            </a: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Higher energy staging of electron acceleration with independent drive beams, equal energy, and 90% beam capture;</a:t>
            </a: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Understanding mechanisms for emittance growth and developing methods for achieving emittances compatible with colliders;</a:t>
            </a: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Completion of a single electron acceleration stage at higher energy;</a:t>
            </a: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Demonstration and understanding of positron acceleration; and</a:t>
            </a: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/>
                <a:cs typeface="Calibri"/>
                <a:sym typeface="Calibri"/>
              </a:rPr>
              <a:t>Continuous, joint development of a comprehensive and realistic operational parameter set for a multi-</a:t>
            </a:r>
            <a:r>
              <a:rPr lang="en-US" sz="2000" b="1" dirty="0" err="1">
                <a:latin typeface="Calibri"/>
                <a:cs typeface="Calibri"/>
                <a:sym typeface="Calibri"/>
              </a:rPr>
              <a:t>TeV</a:t>
            </a:r>
            <a:r>
              <a:rPr lang="en-US" sz="2000" b="1" dirty="0">
                <a:latin typeface="Calibri"/>
                <a:cs typeface="Calibri"/>
                <a:sym typeface="Calibri"/>
              </a:rPr>
              <a:t> collider, to guide operating specifications for AAC.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Presents a clear view of current and future needs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Provides an easy way to check progress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Allows PIs to identify areas where they can contribute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Aligns research strategy with the HEP program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D5483-3810-1836-31BB-30B8E9A5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787E1-E4A0-30D6-6170-2670482D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1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Funding Opportunities</a:t>
            </a:r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70036D-B5EF-5CB7-B372-D8C2AC9DD4C4}"/>
              </a:ext>
            </a:extLst>
          </p:cNvPr>
          <p:cNvSpPr txBox="1">
            <a:spLocks/>
          </p:cNvSpPr>
          <p:nvPr/>
        </p:nvSpPr>
        <p:spPr>
          <a:xfrm>
            <a:off x="192409" y="1436770"/>
            <a:ext cx="117855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70C0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HEP Funding Opportunity Announcement webpage:    	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hlinkClick r:id="rId2"/>
              </a:rPr>
              <a:t>https://science.osti.gov/hep/Funding-Opportunities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Annual 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or quasi-annual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 FOAs include—</a:t>
            </a: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Research Opportunities In High Energy Physics (aka: HEP Comparative Review FOA) 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</a:t>
            </a: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This is the main FOA for HEP grantees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Continuation of Solicitation for The Office of Science Financial Assistance Program 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</a:t>
            </a: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HEP uses this only for special requests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Early Career Research Program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Research Opportunities in Accelerator Stewardship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DOE Traineeship In Accelerator Science &amp; Engineering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Quantum Information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SciDAC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and National Lab Announcements include—</a:t>
            </a: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U.S.-Japan Science and Technology Cooperation Program In High Energy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Artificial Intelligence and Machine Learning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6A021-E83C-E3AC-560A-A9EA28E1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36CEB-68E2-0E02-4C7A-2B38F65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How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Participate in HEP process—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Provide sound programmatic input and feed back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Get involved in HEP strategy planning: 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—Snowmass 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—P5 (Particle Physics Project Priority Panel) 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—HEPAP (High Energy Physics Advisory Panel) and its subpanels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—GARD workshops: basic needs, research roadmaps, or refresh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Contribute to realize GARD Roadmap goals: 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—submit good proposals via DOE Funding Opportunity Announcement 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—exploit GARD user/test facilities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—collaborate with GARD programs at the labs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Help maintain GARD program quality: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—participate in HEP program reviews</a:t>
            </a:r>
            <a:b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	—agree to review GARD proposals, either as a mail-in or panel reviewer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22738-DFAD-14E3-AF26-2859DC17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F5977-0F60-3496-E3BE-773FBFA5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2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The GARD program 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has evolved through consolidation and spin-off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supports a broad spectrum of R&amp;D in accelerator science and technology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implements recommendations from advisory panels (within budget &amp; prog. constraints)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develops and refreshes research roadmaps for its research thrusts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develops user/test facilities and supports their operations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encourages collaboration and exploitation of its facilities at the Labs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encourages taking advantage of all Funding Opportunities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welcomes input that can improve the overall program</a:t>
            </a:r>
          </a:p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A6F65-393F-2C98-802C-22F0CE3B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41A34-BD14-70B2-0D33-A782015D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310FB-CA10-2007-6417-58DB1E3C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F9546-89DF-5542-1227-04D3E27A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9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1A27C9-370C-1921-8E58-ABFDEEFBB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3" cy="6858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7040A-F7FD-ABC5-9128-895BA409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51C79-5B0E-C995-3186-A445F02D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95A71F-3655-7627-F743-60A787617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4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D251D-3B4B-812D-19D6-0777700A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FE292-A626-70DB-753D-D9FFC25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20F651-8E8B-8122-5F8F-7FF594C04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6441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952AA-3371-1793-0732-7EFB1BC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E9389D-E627-DF50-9F18-67731C26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Types of Accelerator R&amp;D at DOE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445" y="1448474"/>
            <a:ext cx="9782355" cy="530837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Near-term R&amp;D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   </a:t>
            </a:r>
            <a:r>
              <a:rPr lang="en-US" sz="2400" b="1" dirty="0">
                <a:latin typeface="Calibri"/>
                <a:cs typeface="Calibri"/>
                <a:sym typeface="Calibri"/>
              </a:rPr>
              <a:t>— to optimize operating facilities or planned new facilities / projects.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Medium-term R&amp;D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   </a:t>
            </a:r>
            <a:r>
              <a:rPr lang="en-US" sz="2400" b="1" dirty="0">
                <a:latin typeface="Calibri"/>
                <a:cs typeface="Calibri"/>
                <a:sym typeface="Calibri"/>
              </a:rPr>
              <a:t>— to bring new concepts to practice so that they can be considered for the design of new facilities.</a:t>
            </a: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Long-term R&amp;D </a:t>
            </a:r>
            <a:b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   </a:t>
            </a:r>
            <a:r>
              <a:rPr lang="en-US" sz="2400" b="1" dirty="0">
                <a:latin typeface="Calibri"/>
                <a:cs typeface="Calibri"/>
                <a:sym typeface="Calibri"/>
              </a:rPr>
              <a:t>— to explore and develop new concepts for future accelerator facilities and applications.</a:t>
            </a:r>
          </a:p>
          <a:p>
            <a:endParaRPr lang="en-US" sz="2400" b="1" dirty="0">
              <a:latin typeface="Calibri"/>
              <a:cs typeface="Calibri"/>
              <a:sym typeface="Calibri"/>
            </a:endParaRPr>
          </a:p>
          <a:p>
            <a:endParaRPr lang="en-US" sz="2400" b="1" dirty="0"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To understand the types and scope of R&amp;D supported by GARD, it is informative to look back at how the program evolves.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819A0-AE9F-60BC-404F-DA6D284A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A5E04-373C-E548-0277-9F95704C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082FFC-20E8-CF13-866A-3DBCF54A2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E7DCF8-6EE8-B995-6428-2440997C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2D69A8-3F14-686F-8114-E819A40D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2F590A-E7E6-96FA-C90C-A7EB654B5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10299-139A-0809-B3F8-AA94A70D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6F8E2-1610-682C-2D1F-6871F1A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8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106636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BC2D72-F72D-35F1-0A48-B48A8DA5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" y="2058"/>
            <a:ext cx="12176686" cy="6855942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587A0-7F98-ADF9-3988-2E0AD227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99254-2E55-F361-7E74-3F5618A6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4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vs Accelerator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3" y="1448474"/>
            <a:ext cx="12057133" cy="53083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GARD (General Accelerator Research and Development)</a:t>
            </a:r>
          </a:p>
          <a:p>
            <a:pPr marL="793750" indent="-328613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— Funds accelerator R&amp;D primarily aimed at supporting the High Energy Physics mission. However, very often the long-term generic work will also benefit other applications, and, in a sense, this can be regarded as “accelerator stewardship” (lower case!)</a:t>
            </a:r>
          </a:p>
          <a:p>
            <a:pPr marL="793750" indent="-328613">
              <a:buNone/>
            </a:pPr>
            <a:endParaRPr lang="en-US" sz="2400" b="1" dirty="0">
              <a:solidFill>
                <a:srgbClr val="146737"/>
              </a:solidFill>
              <a:latin typeface="Calibri"/>
              <a:cs typeface="Calibri"/>
              <a:sym typeface="Calibri"/>
            </a:endParaRPr>
          </a:p>
          <a:p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Accelerator Stewardship </a:t>
            </a:r>
          </a:p>
          <a:p>
            <a:pPr marL="793750" indent="-328613">
              <a:buNone/>
            </a:pPr>
            <a:r>
              <a:rPr lang="en-US" sz="2400" b="1" dirty="0">
                <a:solidFill>
                  <a:srgbClr val="146737"/>
                </a:solidFill>
                <a:latin typeface="Calibri"/>
                <a:cs typeface="Calibri"/>
                <a:sym typeface="Calibri"/>
              </a:rPr>
              <a:t>— It is a separate, congressionally-authorized program that funds R&amp;D that predominantly impact non-HEP applications, and that has an identified non-HEP stakeholder.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932358-ED9A-3501-1F89-FE47EE4B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9DCB59-1AF6-AF1C-7F80-D0C2AB63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C511E1-442B-08BE-235F-4D2E20D6F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15868" r="2651" b="8423"/>
          <a:stretch/>
        </p:blipFill>
        <p:spPr>
          <a:xfrm>
            <a:off x="5695950" y="1448473"/>
            <a:ext cx="6496050" cy="5409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HEP/GARD: History and Evolution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32E4CC-CDDB-5E57-611B-A49D54E2A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8785" r="3846" b="80"/>
          <a:stretch/>
        </p:blipFill>
        <p:spPr>
          <a:xfrm>
            <a:off x="56643" y="1448476"/>
            <a:ext cx="4877307" cy="5424090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6E6F552-7CBF-BC76-566A-5E96589C7E45}"/>
              </a:ext>
            </a:extLst>
          </p:cNvPr>
          <p:cNvSpPr/>
          <p:nvPr/>
        </p:nvSpPr>
        <p:spPr>
          <a:xfrm>
            <a:off x="457200" y="5530906"/>
            <a:ext cx="1771650" cy="11652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93BA0B-E8C2-DB48-8882-24C19F15F031}"/>
              </a:ext>
            </a:extLst>
          </p:cNvPr>
          <p:cNvSpPr/>
          <p:nvPr/>
        </p:nvSpPr>
        <p:spPr>
          <a:xfrm>
            <a:off x="4933950" y="2914654"/>
            <a:ext cx="762000" cy="352419"/>
          </a:xfrm>
          <a:prstGeom prst="right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06F937-19F9-39BB-6D94-C52BBE04D514}"/>
              </a:ext>
            </a:extLst>
          </p:cNvPr>
          <p:cNvSpPr/>
          <p:nvPr/>
        </p:nvSpPr>
        <p:spPr>
          <a:xfrm>
            <a:off x="9744074" y="5070502"/>
            <a:ext cx="1047750" cy="17049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944263-6E2A-0006-4337-BAE64291267A}"/>
              </a:ext>
            </a:extLst>
          </p:cNvPr>
          <p:cNvSpPr/>
          <p:nvPr/>
        </p:nvSpPr>
        <p:spPr>
          <a:xfrm>
            <a:off x="7100888" y="4377624"/>
            <a:ext cx="1047750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BE2E-0C14-BD1F-7471-218F65B49584}"/>
              </a:ext>
            </a:extLst>
          </p:cNvPr>
          <p:cNvSpPr/>
          <p:nvPr/>
        </p:nvSpPr>
        <p:spPr>
          <a:xfrm>
            <a:off x="9744074" y="4377624"/>
            <a:ext cx="1047750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A40EB1-29D5-BC95-63BA-FD14CC06A119}"/>
              </a:ext>
            </a:extLst>
          </p:cNvPr>
          <p:cNvCxnSpPr>
            <a:endCxn id="14" idx="2"/>
          </p:cNvCxnSpPr>
          <p:nvPr/>
        </p:nvCxnSpPr>
        <p:spPr>
          <a:xfrm flipV="1">
            <a:off x="2228850" y="4644324"/>
            <a:ext cx="4872038" cy="14692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90E1E-EB0D-5AE9-0C51-D465261254A1}"/>
              </a:ext>
            </a:extLst>
          </p:cNvPr>
          <p:cNvCxnSpPr>
            <a:endCxn id="9" idx="2"/>
          </p:cNvCxnSpPr>
          <p:nvPr/>
        </p:nvCxnSpPr>
        <p:spPr>
          <a:xfrm flipV="1">
            <a:off x="2228850" y="4644324"/>
            <a:ext cx="7515224" cy="14692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8CA5F3-B915-4463-7C5E-5110CD134260}"/>
              </a:ext>
            </a:extLst>
          </p:cNvPr>
          <p:cNvCxnSpPr>
            <a:endCxn id="12" idx="2"/>
          </p:cNvCxnSpPr>
          <p:nvPr/>
        </p:nvCxnSpPr>
        <p:spPr>
          <a:xfrm flipV="1">
            <a:off x="2228850" y="5922990"/>
            <a:ext cx="7515224" cy="19054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3C7077-9F72-291E-F7B6-133765E6C14A}"/>
              </a:ext>
            </a:extLst>
          </p:cNvPr>
          <p:cNvCxnSpPr/>
          <p:nvPr/>
        </p:nvCxnSpPr>
        <p:spPr>
          <a:xfrm>
            <a:off x="2228850" y="6113532"/>
            <a:ext cx="4943475" cy="27774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D23AA00-151C-E2D0-2B5A-5ED5C380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7B81886-6463-A970-6AAD-AB300A0B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7F2BBE-850D-A530-FB7B-CC3B8298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95" y="1407086"/>
            <a:ext cx="6326505" cy="548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HEP/GARD: History and Evolution (2)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00D256C-182A-4911-DE4E-691ACD8B3BF5}"/>
              </a:ext>
            </a:extLst>
          </p:cNvPr>
          <p:cNvSpPr/>
          <p:nvPr/>
        </p:nvSpPr>
        <p:spPr>
          <a:xfrm>
            <a:off x="10535937" y="1475071"/>
            <a:ext cx="1267144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F3998-CC41-E2B1-E162-699CBB6CE9A0}"/>
              </a:ext>
            </a:extLst>
          </p:cNvPr>
          <p:cNvSpPr/>
          <p:nvPr/>
        </p:nvSpPr>
        <p:spPr>
          <a:xfrm>
            <a:off x="7133906" y="4419601"/>
            <a:ext cx="1267144" cy="838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6BE6A9-140B-BE01-0519-6EBFEAC01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15868" r="2651" b="8423"/>
          <a:stretch/>
        </p:blipFill>
        <p:spPr>
          <a:xfrm>
            <a:off x="3651" y="1407086"/>
            <a:ext cx="5472925" cy="540952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6916DC7-B8AC-41C7-2CB4-A8A79060DF8F}"/>
              </a:ext>
            </a:extLst>
          </p:cNvPr>
          <p:cNvSpPr/>
          <p:nvPr/>
        </p:nvSpPr>
        <p:spPr>
          <a:xfrm>
            <a:off x="1191815" y="4336237"/>
            <a:ext cx="882730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9DD793-1EF9-F4D6-2F9B-D99CB845240B}"/>
              </a:ext>
            </a:extLst>
          </p:cNvPr>
          <p:cNvSpPr/>
          <p:nvPr/>
        </p:nvSpPr>
        <p:spPr>
          <a:xfrm>
            <a:off x="3413600" y="4329074"/>
            <a:ext cx="882730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93BA0B-E8C2-DB48-8882-24C19F15F031}"/>
              </a:ext>
            </a:extLst>
          </p:cNvPr>
          <p:cNvSpPr/>
          <p:nvPr/>
        </p:nvSpPr>
        <p:spPr>
          <a:xfrm>
            <a:off x="5103495" y="2962279"/>
            <a:ext cx="762000" cy="352419"/>
          </a:xfrm>
          <a:prstGeom prst="right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66E43ED-B557-1A8B-1C53-83CBB0096558}"/>
              </a:ext>
            </a:extLst>
          </p:cNvPr>
          <p:cNvCxnSpPr>
            <a:stCxn id="8" idx="0"/>
            <a:endCxn id="4" idx="4"/>
          </p:cNvCxnSpPr>
          <p:nvPr/>
        </p:nvCxnSpPr>
        <p:spPr>
          <a:xfrm rot="5400000" flipH="1" flipV="1">
            <a:off x="8224828" y="1474921"/>
            <a:ext cx="2487330" cy="3402031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8D4EA0-9D68-321A-87F2-1912FC112F26}"/>
              </a:ext>
            </a:extLst>
          </p:cNvPr>
          <p:cNvCxnSpPr>
            <a:stCxn id="19" idx="6"/>
            <a:endCxn id="8" idx="2"/>
          </p:cNvCxnSpPr>
          <p:nvPr/>
        </p:nvCxnSpPr>
        <p:spPr>
          <a:xfrm>
            <a:off x="2074545" y="4602937"/>
            <a:ext cx="5059361" cy="23576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E6AC9D-E7E0-711B-4D34-FFB7E42B968C}"/>
              </a:ext>
            </a:extLst>
          </p:cNvPr>
          <p:cNvCxnSpPr>
            <a:stCxn id="20" idx="6"/>
            <a:endCxn id="8" idx="1"/>
          </p:cNvCxnSpPr>
          <p:nvPr/>
        </p:nvCxnSpPr>
        <p:spPr>
          <a:xfrm flipV="1">
            <a:off x="4296330" y="4542353"/>
            <a:ext cx="3023145" cy="5342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DA95F0F-CAD7-24F5-E4B7-E0D37EC2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FC6C24-03BB-3B87-4AAB-8F35EF0B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2;p4">
            <a:extLst>
              <a:ext uri="{FF2B5EF4-FFF2-40B4-BE49-F238E27FC236}">
                <a16:creationId xmlns:a16="http://schemas.microsoft.com/office/drawing/2014/main" id="{E8D7E858-7B66-241F-5643-9CF68BEBFD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359" r="13495"/>
          <a:stretch/>
        </p:blipFill>
        <p:spPr>
          <a:xfrm>
            <a:off x="6773034" y="1391830"/>
            <a:ext cx="5340741" cy="54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69E8991-4618-8D5F-BCA5-752971CEAE9C}"/>
              </a:ext>
            </a:extLst>
          </p:cNvPr>
          <p:cNvSpPr/>
          <p:nvPr/>
        </p:nvSpPr>
        <p:spPr>
          <a:xfrm>
            <a:off x="10214651" y="4566359"/>
            <a:ext cx="816890" cy="53575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HEP/GARD: History and Evolution (3)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1944263-6E2A-0006-4337-BAE64291267A}"/>
              </a:ext>
            </a:extLst>
          </p:cNvPr>
          <p:cNvSpPr/>
          <p:nvPr/>
        </p:nvSpPr>
        <p:spPr>
          <a:xfrm>
            <a:off x="7783106" y="4419601"/>
            <a:ext cx="1190625" cy="68251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A7A23-A6B0-22D6-39EB-456E6DB05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830"/>
            <a:ext cx="5988105" cy="54897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87A73E5-0842-A217-D851-19B292E3778F}"/>
              </a:ext>
            </a:extLst>
          </p:cNvPr>
          <p:cNvSpPr/>
          <p:nvPr/>
        </p:nvSpPr>
        <p:spPr>
          <a:xfrm>
            <a:off x="4369700" y="1505119"/>
            <a:ext cx="1286633" cy="41269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ECB4BB-D823-6457-B0A2-49802BE0D093}"/>
              </a:ext>
            </a:extLst>
          </p:cNvPr>
          <p:cNvSpPr/>
          <p:nvPr/>
        </p:nvSpPr>
        <p:spPr>
          <a:xfrm>
            <a:off x="1268411" y="4419601"/>
            <a:ext cx="1118327" cy="838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93BA0B-E8C2-DB48-8882-24C19F15F031}"/>
              </a:ext>
            </a:extLst>
          </p:cNvPr>
          <p:cNvSpPr/>
          <p:nvPr/>
        </p:nvSpPr>
        <p:spPr>
          <a:xfrm>
            <a:off x="5910966" y="3252790"/>
            <a:ext cx="762000" cy="352419"/>
          </a:xfrm>
          <a:prstGeom prst="right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5D0005-F41E-BCA1-2E3A-918EBB93FF75}"/>
              </a:ext>
            </a:extLst>
          </p:cNvPr>
          <p:cNvCxnSpPr>
            <a:cxnSpLocks/>
            <a:stCxn id="4" idx="6"/>
            <a:endCxn id="17" idx="1"/>
          </p:cNvCxnSpPr>
          <p:nvPr/>
        </p:nvCxnSpPr>
        <p:spPr>
          <a:xfrm flipV="1">
            <a:off x="5656333" y="1237147"/>
            <a:ext cx="4622516" cy="47431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9401A6-FDBA-04C2-B397-7A2DA41087AF}"/>
              </a:ext>
            </a:extLst>
          </p:cNvPr>
          <p:cNvSpPr txBox="1"/>
          <p:nvPr/>
        </p:nvSpPr>
        <p:spPr>
          <a:xfrm>
            <a:off x="10278849" y="1098647"/>
            <a:ext cx="1834926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Moved to ARDAP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C7848-A5D9-B9BE-6290-81EC0F8E1331}"/>
              </a:ext>
            </a:extLst>
          </p:cNvPr>
          <p:cNvSpPr txBox="1"/>
          <p:nvPr/>
        </p:nvSpPr>
        <p:spPr>
          <a:xfrm>
            <a:off x="10214651" y="4657725"/>
            <a:ext cx="816890" cy="422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Directed</a:t>
            </a:r>
          </a:p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R&amp;D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8C7EFA-869C-27AC-758F-F5B08D04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A6372D-537C-68C9-396F-28212FA6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us Sign 17">
            <a:extLst>
              <a:ext uri="{FF2B5EF4-FFF2-40B4-BE49-F238E27FC236}">
                <a16:creationId xmlns:a16="http://schemas.microsoft.com/office/drawing/2014/main" id="{333D553A-80C6-0CFC-2A70-3862E8982FBB}"/>
              </a:ext>
            </a:extLst>
          </p:cNvPr>
          <p:cNvSpPr/>
          <p:nvPr/>
        </p:nvSpPr>
        <p:spPr>
          <a:xfrm>
            <a:off x="8685101" y="3164161"/>
            <a:ext cx="373785" cy="352410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BD6E5FD-4EA4-A810-532C-9395CEBB7636}"/>
              </a:ext>
            </a:extLst>
          </p:cNvPr>
          <p:cNvSpPr/>
          <p:nvPr/>
        </p:nvSpPr>
        <p:spPr>
          <a:xfrm>
            <a:off x="3478497" y="3235785"/>
            <a:ext cx="762000" cy="352419"/>
          </a:xfrm>
          <a:prstGeom prst="right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416B9-F2AB-EF7B-47B0-17133BB52749}"/>
              </a:ext>
            </a:extLst>
          </p:cNvPr>
          <p:cNvSpPr txBox="1"/>
          <p:nvPr/>
        </p:nvSpPr>
        <p:spPr>
          <a:xfrm>
            <a:off x="6987771" y="3126832"/>
            <a:ext cx="1274708" cy="830997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Directed</a:t>
            </a:r>
          </a:p>
          <a:p>
            <a:pPr algn="ctr"/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R&amp;D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EE64-0A3A-2CDC-193D-E7F77AD70062}"/>
              </a:ext>
            </a:extLst>
          </p:cNvPr>
          <p:cNvSpPr txBox="1"/>
          <p:nvPr/>
        </p:nvSpPr>
        <p:spPr>
          <a:xfrm>
            <a:off x="4737624" y="3126539"/>
            <a:ext cx="933268" cy="46166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GARD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Program Management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C4498B-F538-63F2-BA9A-923275D7A542}"/>
              </a:ext>
            </a:extLst>
          </p:cNvPr>
          <p:cNvSpPr txBox="1"/>
          <p:nvPr/>
        </p:nvSpPr>
        <p:spPr>
          <a:xfrm>
            <a:off x="352674" y="2305050"/>
            <a:ext cx="2520242" cy="2246769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Adv. Tech R&amp;D</a:t>
            </a:r>
          </a:p>
          <a:p>
            <a:endParaRPr lang="en-US" dirty="0"/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- Acc. Science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- Acc. Development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- Directed R&amp;D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- SBIR/STTR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5CA4B-743D-6B47-34AF-BDDEBEBA6F6E}"/>
              </a:ext>
            </a:extLst>
          </p:cNvPr>
          <p:cNvSpPr txBox="1"/>
          <p:nvPr/>
        </p:nvSpPr>
        <p:spPr>
          <a:xfrm>
            <a:off x="9378019" y="3126539"/>
            <a:ext cx="1515158" cy="46166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SBIR/STTR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D2CF3-B66F-EC97-4BD0-26685206389F}"/>
              </a:ext>
            </a:extLst>
          </p:cNvPr>
          <p:cNvSpPr txBox="1"/>
          <p:nvPr/>
        </p:nvSpPr>
        <p:spPr>
          <a:xfrm>
            <a:off x="6417291" y="4736485"/>
            <a:ext cx="2831224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Separately Managed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/>
                <a:cs typeface="Calibri"/>
              </a:rPr>
              <a:t>PM Control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/>
                <a:cs typeface="Calibri"/>
              </a:rPr>
              <a:t>Accountability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endParaRPr lang="en-US" sz="2400" kern="0" dirty="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2982B-2FB3-C02C-731F-C612C913F0B3}"/>
              </a:ext>
            </a:extLst>
          </p:cNvPr>
          <p:cNvSpPr txBox="1"/>
          <p:nvPr/>
        </p:nvSpPr>
        <p:spPr>
          <a:xfrm>
            <a:off x="352674" y="4838700"/>
            <a:ext cx="2927404" cy="8309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srgbClr val="146737"/>
                </a:solidFill>
                <a:latin typeface="Calibri"/>
                <a:cs typeface="Calibri"/>
              </a:rPr>
              <a:t>Collectively Managed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/>
                <a:cs typeface="Calibri"/>
              </a:rPr>
              <a:t>More flexible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5F7EBABD-C01E-37C2-9A25-E7AA719C465D}"/>
              </a:ext>
            </a:extLst>
          </p:cNvPr>
          <p:cNvSpPr/>
          <p:nvPr/>
        </p:nvSpPr>
        <p:spPr>
          <a:xfrm>
            <a:off x="6142439" y="3189921"/>
            <a:ext cx="373785" cy="352410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6F61240-8325-48CC-2AA8-89F97A58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5F04349-9EE0-1F36-2580-4A19F5D4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5" grpId="0" animBg="1"/>
      <p:bldP spid="17" grpId="0" animBg="1"/>
      <p:bldP spid="9" grpId="0" animBg="1"/>
      <p:bldP spid="13" grpId="0"/>
      <p:bldP spid="14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The HEP GARD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B24F-84E2-8F74-2ABF-F0247AA4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4" y="1448474"/>
            <a:ext cx="11960030" cy="5308373"/>
          </a:xfrm>
        </p:spPr>
        <p:txBody>
          <a:bodyPr numCol="2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673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GARD funds medium and long term accelerator R&amp;D primarily aimed at supporting the High Energy Physics mission.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Medium term (directed) accelerator R&amp;D refers to work performed in the support of possible new facilities or upgrades to existing ones.  This applies to facilities that possess a reasonable conceptual idea for implementation.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–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Long-term (generic) accelerator R&amp;D refers to the development of ideas and underlying technologies that could support facilities for which we do not currently have an integrated implementing concept.</a:t>
            </a:r>
          </a:p>
          <a:p>
            <a:pPr marL="8016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6737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GARD Research Thrusts: 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Advanced Accelerator Concepts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Accelerator and Beam Physics</a:t>
            </a:r>
          </a:p>
          <a:p>
            <a:pPr marL="1376363" marR="0" lvl="1" indent="-179387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Includes beam instrumentation and controls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Particle Sources and Targets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RF Acceleration Technology</a:t>
            </a:r>
          </a:p>
          <a:p>
            <a:pPr marL="1376363" marR="0" lvl="1" indent="-179387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Includes RF sources, NCRF and SRF R&amp;D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Superconducting Magnets and Materials</a:t>
            </a:r>
          </a:p>
          <a:p>
            <a:pPr marL="1196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Courier New"/>
              <a:buChar char="o"/>
              <a:tabLst/>
              <a:defRPr/>
            </a:pPr>
            <a:r>
              <a:rPr lang="en-US" sz="2200" b="1" kern="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Other - </a:t>
            </a:r>
            <a:r>
              <a:rPr lang="en-US" sz="2000" b="1" kern="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Facility Ops, DOE Accelerator Traineeship, US-Japan and ILC Cost-reduction R&amp;D Programs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6F69-4CA3-00D9-2004-82177F86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AE820-7309-88A3-0140-6E1A65DE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0AE3-E8D9-0DA2-A73E-95D8AC90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" y="161842"/>
            <a:ext cx="12057133" cy="1043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GARD Thrust Management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027E4E-E997-352C-49AF-35FAF4BBD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24" y="2090908"/>
            <a:ext cx="3852558" cy="3982952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390E1-734E-1A9A-72EA-7549E265C56F}"/>
              </a:ext>
            </a:extLst>
          </p:cNvPr>
          <p:cNvCxnSpPr/>
          <p:nvPr/>
        </p:nvCxnSpPr>
        <p:spPr>
          <a:xfrm>
            <a:off x="0" y="1327094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213BE-D793-89BF-695F-6A79F4987DDB}"/>
              </a:ext>
            </a:extLst>
          </p:cNvPr>
          <p:cNvCxnSpPr/>
          <p:nvPr/>
        </p:nvCxnSpPr>
        <p:spPr>
          <a:xfrm>
            <a:off x="0" y="1359462"/>
            <a:ext cx="12192000" cy="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1D1D961-5F8A-682D-6321-4311F387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80" y="1942014"/>
            <a:ext cx="4405513" cy="4405513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DCDFD6C-08E4-E6F6-1186-4F5121998FB6}"/>
              </a:ext>
            </a:extLst>
          </p:cNvPr>
          <p:cNvSpPr/>
          <p:nvPr/>
        </p:nvSpPr>
        <p:spPr>
          <a:xfrm>
            <a:off x="7226188" y="2322414"/>
            <a:ext cx="4118846" cy="350384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80575-BC53-BA21-365E-955B6E15BD17}"/>
              </a:ext>
            </a:extLst>
          </p:cNvPr>
          <p:cNvSpPr/>
          <p:nvPr/>
        </p:nvSpPr>
        <p:spPr>
          <a:xfrm>
            <a:off x="3125993" y="1432798"/>
            <a:ext cx="3997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Thrusts are not fenced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FE56F-B0A4-2D65-FC54-D6760460F29B}"/>
              </a:ext>
            </a:extLst>
          </p:cNvPr>
          <p:cNvSpPr/>
          <p:nvPr/>
        </p:nvSpPr>
        <p:spPr>
          <a:xfrm>
            <a:off x="3988362" y="6055139"/>
            <a:ext cx="66051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maintains budget discretion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E071D-893E-E265-0CCC-9A094599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 - AAC'22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4E08-1C92-6885-3BC2-BBF8A4EF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A92C-B3BE-4E8C-A33A-D58A4728A8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6089</TotalTime>
  <Words>1933</Words>
  <Application>Microsoft Office PowerPoint</Application>
  <PresentationFormat>Widescreen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1_Office Theme</vt:lpstr>
      <vt:lpstr>The DOE HEP General Accelerator Research &amp; Development  (GARD) Program -- A Retrospective View</vt:lpstr>
      <vt:lpstr>Disclaimer</vt:lpstr>
      <vt:lpstr>Types of Accelerator R&amp;D at DOE</vt:lpstr>
      <vt:lpstr>HEP/GARD: History and Evolution (1)</vt:lpstr>
      <vt:lpstr>HEP/GARD: History and Evolution (2)</vt:lpstr>
      <vt:lpstr>HEP/GARD: History and Evolution (3)</vt:lpstr>
      <vt:lpstr>Program Management</vt:lpstr>
      <vt:lpstr>The HEP GARD Program</vt:lpstr>
      <vt:lpstr>GARD Thrust Management</vt:lpstr>
      <vt:lpstr>GARD Research – % By Thrusts (2021)</vt:lpstr>
      <vt:lpstr>GARD Funding History</vt:lpstr>
      <vt:lpstr>GARD Funding History</vt:lpstr>
      <vt:lpstr>GARD Research Funding History</vt:lpstr>
      <vt:lpstr>Research Opportunities</vt:lpstr>
      <vt:lpstr>GARD Strategy</vt:lpstr>
      <vt:lpstr>Specific Strategy Recommendations</vt:lpstr>
      <vt:lpstr>ARDS Recommendations: AAC</vt:lpstr>
      <vt:lpstr>Roadmap Development Process</vt:lpstr>
      <vt:lpstr>AAC – Research Roadmaps (PWFA)</vt:lpstr>
      <vt:lpstr>AAC – Research Roadmaps (LWFA)</vt:lpstr>
      <vt:lpstr>AAC – Research Roadmaps (DWFA)</vt:lpstr>
      <vt:lpstr>Benefits of AAC Roadmap Exercise</vt:lpstr>
      <vt:lpstr>Funding Opportunities</vt:lpstr>
      <vt:lpstr>How to help?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GARD vs Accelerator Stewardship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DOE HEP General Accelerator Research &amp; Development  (GARD) Program</dc:title>
  <dc:creator>Lek Len</dc:creator>
  <cp:lastModifiedBy>Lek Len</cp:lastModifiedBy>
  <cp:revision>35</cp:revision>
  <dcterms:created xsi:type="dcterms:W3CDTF">2022-10-30T04:01:00Z</dcterms:created>
  <dcterms:modified xsi:type="dcterms:W3CDTF">2022-11-04T14:58:29Z</dcterms:modified>
</cp:coreProperties>
</file>