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7"/>
  </p:notesMasterIdLst>
  <p:sldIdLst>
    <p:sldId id="270" r:id="rId3"/>
    <p:sldId id="277" r:id="rId4"/>
    <p:sldId id="357" r:id="rId5"/>
    <p:sldId id="289" r:id="rId6"/>
    <p:sldId id="265" r:id="rId7"/>
    <p:sldId id="343" r:id="rId8"/>
    <p:sldId id="317" r:id="rId9"/>
    <p:sldId id="337" r:id="rId10"/>
    <p:sldId id="269" r:id="rId11"/>
    <p:sldId id="322" r:id="rId12"/>
    <p:sldId id="274" r:id="rId13"/>
    <p:sldId id="340" r:id="rId14"/>
    <p:sldId id="339" r:id="rId15"/>
    <p:sldId id="315" r:id="rId16"/>
    <p:sldId id="328" r:id="rId17"/>
    <p:sldId id="268" r:id="rId18"/>
    <p:sldId id="342" r:id="rId19"/>
    <p:sldId id="347" r:id="rId20"/>
    <p:sldId id="356" r:id="rId21"/>
    <p:sldId id="344" r:id="rId22"/>
    <p:sldId id="348" r:id="rId23"/>
    <p:sldId id="353" r:id="rId24"/>
    <p:sldId id="350" r:id="rId25"/>
    <p:sldId id="33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EBF5"/>
    <a:srgbClr val="006600"/>
    <a:srgbClr val="C00000"/>
    <a:srgbClr val="2774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0523" autoAdjust="0"/>
  </p:normalViewPr>
  <p:slideViewPr>
    <p:cSldViewPr snapToGrid="0">
      <p:cViewPr varScale="1">
        <p:scale>
          <a:sx n="79" d="100"/>
          <a:sy n="79" d="100"/>
        </p:scale>
        <p:origin x="211" y="72"/>
      </p:cViewPr>
      <p:guideLst/>
    </p:cSldViewPr>
  </p:slideViewPr>
  <p:notesTextViewPr>
    <p:cViewPr>
      <p:scale>
        <a:sx n="3" d="2"/>
        <a:sy n="3" d="2"/>
      </p:scale>
      <p:origin x="0" y="0"/>
    </p:cViewPr>
  </p:notesTextViewPr>
  <p:sorterViewPr>
    <p:cViewPr>
      <p:scale>
        <a:sx n="100" d="100"/>
        <a:sy n="100" d="100"/>
      </p:scale>
      <p:origin x="0" y="-13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993E00-7A97-4CFF-BA57-51827B991277}"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0468C633-88F8-4EB9-9B08-05F0A885FF1F}">
      <dgm:prSet phldrT="[Text]"/>
      <dgm:spPr/>
      <dgm:t>
        <a:bodyPr/>
        <a:lstStyle/>
        <a:p>
          <a:r>
            <a:rPr lang="en-US" dirty="0"/>
            <a:t>Structure</a:t>
          </a:r>
        </a:p>
      </dgm:t>
    </dgm:pt>
    <dgm:pt modelId="{A6D7C36F-E753-462B-846E-0A6E799DA66F}" type="parTrans" cxnId="{BA44A27B-984F-4CED-B36C-AD0D8060A2D6}">
      <dgm:prSet/>
      <dgm:spPr/>
      <dgm:t>
        <a:bodyPr/>
        <a:lstStyle/>
        <a:p>
          <a:endParaRPr lang="en-US"/>
        </a:p>
      </dgm:t>
    </dgm:pt>
    <dgm:pt modelId="{AA2B6499-A682-46E0-B29E-2A2F376B6BDB}" type="sibTrans" cxnId="{BA44A27B-984F-4CED-B36C-AD0D8060A2D6}">
      <dgm:prSet/>
      <dgm:spPr/>
      <dgm:t>
        <a:bodyPr/>
        <a:lstStyle/>
        <a:p>
          <a:endParaRPr lang="en-US"/>
        </a:p>
      </dgm:t>
    </dgm:pt>
    <dgm:pt modelId="{9D3C568A-40D6-4D66-86FD-46F9012B04E6}">
      <dgm:prSet phldrT="[Text]"/>
      <dgm:spPr/>
      <dgm:t>
        <a:bodyPr/>
        <a:lstStyle/>
        <a:p>
          <a:r>
            <a:rPr lang="en-US" dirty="0"/>
            <a:t>Pulse front tilt demonstrated over 4.2mm</a:t>
          </a:r>
        </a:p>
      </dgm:t>
    </dgm:pt>
    <dgm:pt modelId="{8D9E9232-B833-41B0-8535-C0AF9F203D76}" type="parTrans" cxnId="{B1A3CBC7-5031-4D4A-8E21-F4E5F7B80425}">
      <dgm:prSet/>
      <dgm:spPr/>
      <dgm:t>
        <a:bodyPr/>
        <a:lstStyle/>
        <a:p>
          <a:endParaRPr lang="en-US"/>
        </a:p>
      </dgm:t>
    </dgm:pt>
    <dgm:pt modelId="{11E4F109-491B-4BA6-A805-4942795CE7B4}" type="sibTrans" cxnId="{B1A3CBC7-5031-4D4A-8E21-F4E5F7B80425}">
      <dgm:prSet/>
      <dgm:spPr/>
      <dgm:t>
        <a:bodyPr/>
        <a:lstStyle/>
        <a:p>
          <a:endParaRPr lang="en-US"/>
        </a:p>
      </dgm:t>
    </dgm:pt>
    <dgm:pt modelId="{A042812E-EDFB-425A-854F-50C5C5956959}">
      <dgm:prSet phldrT="[Text]"/>
      <dgm:spPr/>
      <dgm:t>
        <a:bodyPr/>
        <a:lstStyle/>
        <a:p>
          <a:r>
            <a:rPr lang="en-US" dirty="0"/>
            <a:t>Alternating phase focusing (APF) scheme to compensate for defocusing effects</a:t>
          </a:r>
        </a:p>
      </dgm:t>
    </dgm:pt>
    <dgm:pt modelId="{2E703D9C-37D6-4E96-88DC-A3B64E5207AF}" type="parTrans" cxnId="{F0DEF1D9-1414-419D-9CC0-8E9F06A2B2F5}">
      <dgm:prSet/>
      <dgm:spPr/>
      <dgm:t>
        <a:bodyPr/>
        <a:lstStyle/>
        <a:p>
          <a:endParaRPr lang="en-US"/>
        </a:p>
      </dgm:t>
    </dgm:pt>
    <dgm:pt modelId="{BAF33EF0-349D-46D7-AE47-B2AE68924F42}" type="sibTrans" cxnId="{F0DEF1D9-1414-419D-9CC0-8E9F06A2B2F5}">
      <dgm:prSet/>
      <dgm:spPr/>
      <dgm:t>
        <a:bodyPr/>
        <a:lstStyle/>
        <a:p>
          <a:endParaRPr lang="en-US"/>
        </a:p>
      </dgm:t>
    </dgm:pt>
    <dgm:pt modelId="{AAAA5460-4A25-40C9-81ED-85F80F135B7E}">
      <dgm:prSet phldrT="[Text]"/>
      <dgm:spPr/>
      <dgm:t>
        <a:bodyPr/>
        <a:lstStyle/>
        <a:p>
          <a:r>
            <a:rPr lang="en-US" dirty="0"/>
            <a:t>Spatial light modulator to allow soft tuning of phase and amplitude profile</a:t>
          </a:r>
        </a:p>
      </dgm:t>
    </dgm:pt>
    <dgm:pt modelId="{7501E362-4416-4977-AB83-E418EFF8C150}" type="parTrans" cxnId="{BC75A00F-CBD7-4740-9BF4-03BF9DD23112}">
      <dgm:prSet/>
      <dgm:spPr/>
      <dgm:t>
        <a:bodyPr/>
        <a:lstStyle/>
        <a:p>
          <a:endParaRPr lang="en-US"/>
        </a:p>
      </dgm:t>
    </dgm:pt>
    <dgm:pt modelId="{FE41AFC3-5DDF-49C0-ACF9-41FE987082F8}" type="sibTrans" cxnId="{BC75A00F-CBD7-4740-9BF4-03BF9DD23112}">
      <dgm:prSet/>
      <dgm:spPr/>
      <dgm:t>
        <a:bodyPr/>
        <a:lstStyle/>
        <a:p>
          <a:endParaRPr lang="en-US"/>
        </a:p>
      </dgm:t>
    </dgm:pt>
    <dgm:pt modelId="{DB2E5487-B1E3-4B4C-A211-118435059C25}" type="pres">
      <dgm:prSet presAssocID="{88993E00-7A97-4CFF-BA57-51827B991277}" presName="cycle" presStyleCnt="0">
        <dgm:presLayoutVars>
          <dgm:chMax val="1"/>
          <dgm:dir/>
          <dgm:animLvl val="ctr"/>
          <dgm:resizeHandles val="exact"/>
        </dgm:presLayoutVars>
      </dgm:prSet>
      <dgm:spPr/>
    </dgm:pt>
    <dgm:pt modelId="{9AD07555-B71F-4165-8A6F-678CB36E045B}" type="pres">
      <dgm:prSet presAssocID="{0468C633-88F8-4EB9-9B08-05F0A885FF1F}" presName="centerShape" presStyleLbl="node0" presStyleIdx="0" presStyleCnt="1"/>
      <dgm:spPr/>
    </dgm:pt>
    <dgm:pt modelId="{64D49C84-A80E-4AF9-85DB-066592BA715E}" type="pres">
      <dgm:prSet presAssocID="{8D9E9232-B833-41B0-8535-C0AF9F203D76}" presName="parTrans" presStyleLbl="bgSibTrans2D1" presStyleIdx="0" presStyleCnt="3"/>
      <dgm:spPr/>
    </dgm:pt>
    <dgm:pt modelId="{6FBA80A9-B9C5-4BE0-88CE-96D3B77C777C}" type="pres">
      <dgm:prSet presAssocID="{9D3C568A-40D6-4D66-86FD-46F9012B04E6}" presName="node" presStyleLbl="node1" presStyleIdx="0" presStyleCnt="3">
        <dgm:presLayoutVars>
          <dgm:bulletEnabled val="1"/>
        </dgm:presLayoutVars>
      </dgm:prSet>
      <dgm:spPr/>
    </dgm:pt>
    <dgm:pt modelId="{C38CA544-6E8E-4B7F-9FBB-346499FFF6E7}" type="pres">
      <dgm:prSet presAssocID="{2E703D9C-37D6-4E96-88DC-A3B64E5207AF}" presName="parTrans" presStyleLbl="bgSibTrans2D1" presStyleIdx="1" presStyleCnt="3"/>
      <dgm:spPr/>
    </dgm:pt>
    <dgm:pt modelId="{CFBF63E7-1A8A-4210-B484-7AC3F64AEE8B}" type="pres">
      <dgm:prSet presAssocID="{A042812E-EDFB-425A-854F-50C5C5956959}" presName="node" presStyleLbl="node1" presStyleIdx="1" presStyleCnt="3">
        <dgm:presLayoutVars>
          <dgm:bulletEnabled val="1"/>
        </dgm:presLayoutVars>
      </dgm:prSet>
      <dgm:spPr/>
    </dgm:pt>
    <dgm:pt modelId="{843705EE-1A8E-4362-B1BE-4948CC3DA523}" type="pres">
      <dgm:prSet presAssocID="{7501E362-4416-4977-AB83-E418EFF8C150}" presName="parTrans" presStyleLbl="bgSibTrans2D1" presStyleIdx="2" presStyleCnt="3"/>
      <dgm:spPr/>
    </dgm:pt>
    <dgm:pt modelId="{952BA965-7361-4755-B478-1A6B2868F0CC}" type="pres">
      <dgm:prSet presAssocID="{AAAA5460-4A25-40C9-81ED-85F80F135B7E}" presName="node" presStyleLbl="node1" presStyleIdx="2" presStyleCnt="3">
        <dgm:presLayoutVars>
          <dgm:bulletEnabled val="1"/>
        </dgm:presLayoutVars>
      </dgm:prSet>
      <dgm:spPr/>
    </dgm:pt>
  </dgm:ptLst>
  <dgm:cxnLst>
    <dgm:cxn modelId="{BDFAD204-C8D9-4A5A-B3C2-114528547B3B}" type="presOf" srcId="{A042812E-EDFB-425A-854F-50C5C5956959}" destId="{CFBF63E7-1A8A-4210-B484-7AC3F64AEE8B}" srcOrd="0" destOrd="0" presId="urn:microsoft.com/office/officeart/2005/8/layout/radial4"/>
    <dgm:cxn modelId="{BC75A00F-CBD7-4740-9BF4-03BF9DD23112}" srcId="{0468C633-88F8-4EB9-9B08-05F0A885FF1F}" destId="{AAAA5460-4A25-40C9-81ED-85F80F135B7E}" srcOrd="2" destOrd="0" parTransId="{7501E362-4416-4977-AB83-E418EFF8C150}" sibTransId="{FE41AFC3-5DDF-49C0-ACF9-41FE987082F8}"/>
    <dgm:cxn modelId="{BE93961A-D146-48AF-A53E-ED3F4B63FD90}" type="presOf" srcId="{2E703D9C-37D6-4E96-88DC-A3B64E5207AF}" destId="{C38CA544-6E8E-4B7F-9FBB-346499FFF6E7}" srcOrd="0" destOrd="0" presId="urn:microsoft.com/office/officeart/2005/8/layout/radial4"/>
    <dgm:cxn modelId="{82C21767-1D24-47D5-BA29-EF3D8B65D3AA}" type="presOf" srcId="{8D9E9232-B833-41B0-8535-C0AF9F203D76}" destId="{64D49C84-A80E-4AF9-85DB-066592BA715E}" srcOrd="0" destOrd="0" presId="urn:microsoft.com/office/officeart/2005/8/layout/radial4"/>
    <dgm:cxn modelId="{C89A0174-6A17-49FC-B0AB-3576FB6234F5}" type="presOf" srcId="{AAAA5460-4A25-40C9-81ED-85F80F135B7E}" destId="{952BA965-7361-4755-B478-1A6B2868F0CC}" srcOrd="0" destOrd="0" presId="urn:microsoft.com/office/officeart/2005/8/layout/radial4"/>
    <dgm:cxn modelId="{BA44A27B-984F-4CED-B36C-AD0D8060A2D6}" srcId="{88993E00-7A97-4CFF-BA57-51827B991277}" destId="{0468C633-88F8-4EB9-9B08-05F0A885FF1F}" srcOrd="0" destOrd="0" parTransId="{A6D7C36F-E753-462B-846E-0A6E799DA66F}" sibTransId="{AA2B6499-A682-46E0-B29E-2A2F376B6BDB}"/>
    <dgm:cxn modelId="{428CE57C-2458-4976-9BE8-00FF47B83FF1}" type="presOf" srcId="{9D3C568A-40D6-4D66-86FD-46F9012B04E6}" destId="{6FBA80A9-B9C5-4BE0-88CE-96D3B77C777C}" srcOrd="0" destOrd="0" presId="urn:microsoft.com/office/officeart/2005/8/layout/radial4"/>
    <dgm:cxn modelId="{2DB3A285-11BA-4356-83DF-2A02501FE44E}" type="presOf" srcId="{88993E00-7A97-4CFF-BA57-51827B991277}" destId="{DB2E5487-B1E3-4B4C-A211-118435059C25}" srcOrd="0" destOrd="0" presId="urn:microsoft.com/office/officeart/2005/8/layout/radial4"/>
    <dgm:cxn modelId="{22A450BA-BD5E-4C92-8CBE-0927BA2A741D}" type="presOf" srcId="{0468C633-88F8-4EB9-9B08-05F0A885FF1F}" destId="{9AD07555-B71F-4165-8A6F-678CB36E045B}" srcOrd="0" destOrd="0" presId="urn:microsoft.com/office/officeart/2005/8/layout/radial4"/>
    <dgm:cxn modelId="{B1A3CBC7-5031-4D4A-8E21-F4E5F7B80425}" srcId="{0468C633-88F8-4EB9-9B08-05F0A885FF1F}" destId="{9D3C568A-40D6-4D66-86FD-46F9012B04E6}" srcOrd="0" destOrd="0" parTransId="{8D9E9232-B833-41B0-8535-C0AF9F203D76}" sibTransId="{11E4F109-491B-4BA6-A805-4942795CE7B4}"/>
    <dgm:cxn modelId="{F0DEF1D9-1414-419D-9CC0-8E9F06A2B2F5}" srcId="{0468C633-88F8-4EB9-9B08-05F0A885FF1F}" destId="{A042812E-EDFB-425A-854F-50C5C5956959}" srcOrd="1" destOrd="0" parTransId="{2E703D9C-37D6-4E96-88DC-A3B64E5207AF}" sibTransId="{BAF33EF0-349D-46D7-AE47-B2AE68924F42}"/>
    <dgm:cxn modelId="{016CFFDD-14DC-414B-8CAC-8BD6DC08559C}" type="presOf" srcId="{7501E362-4416-4977-AB83-E418EFF8C150}" destId="{843705EE-1A8E-4362-B1BE-4948CC3DA523}" srcOrd="0" destOrd="0" presId="urn:microsoft.com/office/officeart/2005/8/layout/radial4"/>
    <dgm:cxn modelId="{40B403F4-FB43-4FE1-A80C-1B241EE76BD9}" type="presParOf" srcId="{DB2E5487-B1E3-4B4C-A211-118435059C25}" destId="{9AD07555-B71F-4165-8A6F-678CB36E045B}" srcOrd="0" destOrd="0" presId="urn:microsoft.com/office/officeart/2005/8/layout/radial4"/>
    <dgm:cxn modelId="{48C35093-B7E0-4178-87E3-2E0FBF344099}" type="presParOf" srcId="{DB2E5487-B1E3-4B4C-A211-118435059C25}" destId="{64D49C84-A80E-4AF9-85DB-066592BA715E}" srcOrd="1" destOrd="0" presId="urn:microsoft.com/office/officeart/2005/8/layout/radial4"/>
    <dgm:cxn modelId="{0FA2A642-20DC-4A15-80C0-224FAECE2495}" type="presParOf" srcId="{DB2E5487-B1E3-4B4C-A211-118435059C25}" destId="{6FBA80A9-B9C5-4BE0-88CE-96D3B77C777C}" srcOrd="2" destOrd="0" presId="urn:microsoft.com/office/officeart/2005/8/layout/radial4"/>
    <dgm:cxn modelId="{5B826EE6-9A8B-41D4-A167-8C67037178F7}" type="presParOf" srcId="{DB2E5487-B1E3-4B4C-A211-118435059C25}" destId="{C38CA544-6E8E-4B7F-9FBB-346499FFF6E7}" srcOrd="3" destOrd="0" presId="urn:microsoft.com/office/officeart/2005/8/layout/radial4"/>
    <dgm:cxn modelId="{F78FB356-2FD8-4AE6-AF9D-826773FAD65B}" type="presParOf" srcId="{DB2E5487-B1E3-4B4C-A211-118435059C25}" destId="{CFBF63E7-1A8A-4210-B484-7AC3F64AEE8B}" srcOrd="4" destOrd="0" presId="urn:microsoft.com/office/officeart/2005/8/layout/radial4"/>
    <dgm:cxn modelId="{48CFAC34-4B77-4967-94C7-1561C93B0A3C}" type="presParOf" srcId="{DB2E5487-B1E3-4B4C-A211-118435059C25}" destId="{843705EE-1A8E-4362-B1BE-4948CC3DA523}" srcOrd="5" destOrd="0" presId="urn:microsoft.com/office/officeart/2005/8/layout/radial4"/>
    <dgm:cxn modelId="{F8FEEB49-839B-45B4-BAC3-CB667F7764F8}" type="presParOf" srcId="{DB2E5487-B1E3-4B4C-A211-118435059C25}" destId="{952BA965-7361-4755-B478-1A6B2868F0CC}"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07555-B71F-4165-8A6F-678CB36E045B}">
      <dsp:nvSpPr>
        <dsp:cNvPr id="0" name=""/>
        <dsp:cNvSpPr/>
      </dsp:nvSpPr>
      <dsp:spPr>
        <a:xfrm>
          <a:off x="3016011" y="2498935"/>
          <a:ext cx="2095976" cy="209597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Structure</a:t>
          </a:r>
        </a:p>
      </dsp:txBody>
      <dsp:txXfrm>
        <a:off x="3322960" y="2805884"/>
        <a:ext cx="1482078" cy="1482078"/>
      </dsp:txXfrm>
    </dsp:sp>
    <dsp:sp modelId="{64D49C84-A80E-4AF9-85DB-066592BA715E}">
      <dsp:nvSpPr>
        <dsp:cNvPr id="0" name=""/>
        <dsp:cNvSpPr/>
      </dsp:nvSpPr>
      <dsp:spPr>
        <a:xfrm rot="12900000">
          <a:off x="1666510" y="2132388"/>
          <a:ext cx="1607756" cy="59735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BA80A9-B9C5-4BE0-88CE-96D3B77C777C}">
      <dsp:nvSpPr>
        <dsp:cNvPr id="0" name=""/>
        <dsp:cNvSpPr/>
      </dsp:nvSpPr>
      <dsp:spPr>
        <a:xfrm>
          <a:off x="816301" y="1173508"/>
          <a:ext cx="1991177" cy="15929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Pulse front tilt demonstrated over 4.2mm</a:t>
          </a:r>
        </a:p>
      </dsp:txBody>
      <dsp:txXfrm>
        <a:off x="862957" y="1220164"/>
        <a:ext cx="1897865" cy="1499629"/>
      </dsp:txXfrm>
    </dsp:sp>
    <dsp:sp modelId="{C38CA544-6E8E-4B7F-9FBB-346499FFF6E7}">
      <dsp:nvSpPr>
        <dsp:cNvPr id="0" name=""/>
        <dsp:cNvSpPr/>
      </dsp:nvSpPr>
      <dsp:spPr>
        <a:xfrm rot="16200000">
          <a:off x="3260121" y="1302807"/>
          <a:ext cx="1607756" cy="59735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BF63E7-1A8A-4210-B484-7AC3F64AEE8B}">
      <dsp:nvSpPr>
        <dsp:cNvPr id="0" name=""/>
        <dsp:cNvSpPr/>
      </dsp:nvSpPr>
      <dsp:spPr>
        <a:xfrm>
          <a:off x="3068411" y="1134"/>
          <a:ext cx="1991177" cy="15929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Alternating phase focusing (APF) scheme to compensate for defocusing effects</a:t>
          </a:r>
        </a:p>
      </dsp:txBody>
      <dsp:txXfrm>
        <a:off x="3115067" y="47790"/>
        <a:ext cx="1897865" cy="1499629"/>
      </dsp:txXfrm>
    </dsp:sp>
    <dsp:sp modelId="{843705EE-1A8E-4362-B1BE-4948CC3DA523}">
      <dsp:nvSpPr>
        <dsp:cNvPr id="0" name=""/>
        <dsp:cNvSpPr/>
      </dsp:nvSpPr>
      <dsp:spPr>
        <a:xfrm rot="19500000">
          <a:off x="4853732" y="2132388"/>
          <a:ext cx="1607756" cy="59735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2BA965-7361-4755-B478-1A6B2868F0CC}">
      <dsp:nvSpPr>
        <dsp:cNvPr id="0" name=""/>
        <dsp:cNvSpPr/>
      </dsp:nvSpPr>
      <dsp:spPr>
        <a:xfrm>
          <a:off x="5320520" y="1173508"/>
          <a:ext cx="1991177" cy="15929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Spatial light modulator to allow soft tuning of phase and amplitude profile</a:t>
          </a:r>
        </a:p>
      </dsp:txBody>
      <dsp:txXfrm>
        <a:off x="5367176" y="1220164"/>
        <a:ext cx="1897865" cy="149962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A98C85-E7D3-4B60-92D1-0CBA4DE6B8B8}"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3BD0-7836-4031-A0B9-FC20C962E267}" type="slidenum">
              <a:rPr lang="en-US" smtClean="0"/>
              <a:t>‹#›</a:t>
            </a:fld>
            <a:endParaRPr lang="en-US"/>
          </a:p>
        </p:txBody>
      </p:sp>
    </p:spTree>
    <p:extLst>
      <p:ext uri="{BB962C8B-B14F-4D97-AF65-F5344CB8AC3E}">
        <p14:creationId xmlns:p14="http://schemas.microsoft.com/office/powerpoint/2010/main" val="3752308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logos</a:t>
            </a:r>
          </a:p>
        </p:txBody>
      </p:sp>
      <p:sp>
        <p:nvSpPr>
          <p:cNvPr id="4" name="Slide Number Placeholder 3"/>
          <p:cNvSpPr>
            <a:spLocks noGrp="1"/>
          </p:cNvSpPr>
          <p:nvPr>
            <p:ph type="sldNum" sz="quarter" idx="5"/>
          </p:nvPr>
        </p:nvSpPr>
        <p:spPr/>
        <p:txBody>
          <a:bodyPr/>
          <a:lstStyle/>
          <a:p>
            <a:fld id="{FA183BD0-7836-4031-A0B9-FC20C962E267}" type="slidenum">
              <a:rPr lang="en-US" smtClean="0"/>
              <a:t>1</a:t>
            </a:fld>
            <a:endParaRPr lang="en-US"/>
          </a:p>
        </p:txBody>
      </p:sp>
    </p:spTree>
    <p:extLst>
      <p:ext uri="{BB962C8B-B14F-4D97-AF65-F5344CB8AC3E}">
        <p14:creationId xmlns:p14="http://schemas.microsoft.com/office/powerpoint/2010/main" val="1848306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why we’ve gone down the route of assembling the structures ourselves – difficulty of bonding the structures; only functional structures were Peralta’s. In correspondence with </a:t>
            </a:r>
            <a:r>
              <a:rPr lang="en-US" dirty="0" err="1"/>
              <a:t>Stanfrod</a:t>
            </a:r>
            <a:r>
              <a:rPr lang="en-US" dirty="0"/>
              <a:t> on how best to go about this route. Hoping to put this assembly in the box for live alignment.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Flatness established via coarse cage alignment and 3 12 um range PI </a:t>
            </a:r>
            <a:r>
              <a:rPr lang="en-US" dirty="0" err="1"/>
              <a:t>piezos</a:t>
            </a:r>
            <a:r>
              <a:rPr lang="en-US" dirty="0"/>
              <a:t> by removing visible fringes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Lack of fringes indicates &lt;0.02 </a:t>
            </a:r>
            <a:r>
              <a:rPr lang="en-US" dirty="0" err="1"/>
              <a:t>mrad</a:t>
            </a:r>
            <a:r>
              <a:rPr lang="en-US" dirty="0"/>
              <a:t> flatness, 20 nm deviation along 1 cm window</a:t>
            </a:r>
          </a:p>
          <a:p>
            <a:endParaRPr lang="en-US" dirty="0"/>
          </a:p>
        </p:txBody>
      </p:sp>
      <p:sp>
        <p:nvSpPr>
          <p:cNvPr id="4" name="Slide Number Placeholder 3"/>
          <p:cNvSpPr>
            <a:spLocks noGrp="1"/>
          </p:cNvSpPr>
          <p:nvPr>
            <p:ph type="sldNum" sz="quarter" idx="5"/>
          </p:nvPr>
        </p:nvSpPr>
        <p:spPr/>
        <p:txBody>
          <a:bodyPr/>
          <a:lstStyle/>
          <a:p>
            <a:fld id="{449B2C18-592F-4F8F-B753-A7FCCB861A01}" type="slidenum">
              <a:rPr lang="en-US" smtClean="0"/>
              <a:t>14</a:t>
            </a:fld>
            <a:endParaRPr lang="en-US"/>
          </a:p>
        </p:txBody>
      </p:sp>
    </p:spTree>
    <p:extLst>
      <p:ext uri="{BB962C8B-B14F-4D97-AF65-F5344CB8AC3E}">
        <p14:creationId xmlns:p14="http://schemas.microsoft.com/office/powerpoint/2010/main" val="3685330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two plots, plus structure factor sim (define structure factor)</a:t>
            </a:r>
          </a:p>
        </p:txBody>
      </p:sp>
      <p:sp>
        <p:nvSpPr>
          <p:cNvPr id="4" name="Slide Number Placeholder 3"/>
          <p:cNvSpPr>
            <a:spLocks noGrp="1"/>
          </p:cNvSpPr>
          <p:nvPr>
            <p:ph type="sldNum" sz="quarter" idx="5"/>
          </p:nvPr>
        </p:nvSpPr>
        <p:spPr/>
        <p:txBody>
          <a:bodyPr/>
          <a:lstStyle/>
          <a:p>
            <a:fld id="{FA183BD0-7836-4031-A0B9-FC20C962E267}" type="slidenum">
              <a:rPr lang="en-US" smtClean="0"/>
              <a:t>15</a:t>
            </a:fld>
            <a:endParaRPr lang="en-US"/>
          </a:p>
        </p:txBody>
      </p:sp>
    </p:spTree>
    <p:extLst>
      <p:ext uri="{BB962C8B-B14F-4D97-AF65-F5344CB8AC3E}">
        <p14:creationId xmlns:p14="http://schemas.microsoft.com/office/powerpoint/2010/main" val="1039543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Beam emittance: Hopefully down to 10nm</a:t>
            </a:r>
          </a:p>
          <a:p>
            <a:r>
              <a:rPr lang="en-US" dirty="0"/>
              <a:t>Beam energy out the gun: 3.5 MeV; can double energy to 7 MeV</a:t>
            </a:r>
          </a:p>
          <a:p>
            <a:r>
              <a:rPr lang="en-US" dirty="0"/>
              <a:t>Beamline sits in a 10m bunker</a:t>
            </a:r>
          </a:p>
        </p:txBody>
      </p:sp>
      <p:sp>
        <p:nvSpPr>
          <p:cNvPr id="4" name="Slide Number Placeholder 3"/>
          <p:cNvSpPr>
            <a:spLocks noGrp="1"/>
          </p:cNvSpPr>
          <p:nvPr>
            <p:ph type="sldNum" sz="quarter" idx="5"/>
          </p:nvPr>
        </p:nvSpPr>
        <p:spPr/>
        <p:txBody>
          <a:bodyPr/>
          <a:lstStyle/>
          <a:p>
            <a:fld id="{449B2C18-592F-4F8F-B753-A7FCCB861A01}" type="slidenum">
              <a:rPr lang="en-US" smtClean="0"/>
              <a:t>16</a:t>
            </a:fld>
            <a:endParaRPr lang="en-US"/>
          </a:p>
        </p:txBody>
      </p:sp>
    </p:spTree>
    <p:extLst>
      <p:ext uri="{BB962C8B-B14F-4D97-AF65-F5344CB8AC3E}">
        <p14:creationId xmlns:p14="http://schemas.microsoft.com/office/powerpoint/2010/main" val="1363113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two plots, plus structure factor sim (define structure factor)</a:t>
            </a:r>
          </a:p>
        </p:txBody>
      </p:sp>
      <p:sp>
        <p:nvSpPr>
          <p:cNvPr id="4" name="Slide Number Placeholder 3"/>
          <p:cNvSpPr>
            <a:spLocks noGrp="1"/>
          </p:cNvSpPr>
          <p:nvPr>
            <p:ph type="sldNum" sz="quarter" idx="5"/>
          </p:nvPr>
        </p:nvSpPr>
        <p:spPr/>
        <p:txBody>
          <a:bodyPr/>
          <a:lstStyle/>
          <a:p>
            <a:fld id="{FA183BD0-7836-4031-A0B9-FC20C962E267}" type="slidenum">
              <a:rPr lang="en-US" smtClean="0"/>
              <a:t>17</a:t>
            </a:fld>
            <a:endParaRPr lang="en-US"/>
          </a:p>
        </p:txBody>
      </p:sp>
    </p:spTree>
    <p:extLst>
      <p:ext uri="{BB962C8B-B14F-4D97-AF65-F5344CB8AC3E}">
        <p14:creationId xmlns:p14="http://schemas.microsoft.com/office/powerpoint/2010/main" val="1877113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Stanford, SLAC logos</a:t>
            </a:r>
          </a:p>
        </p:txBody>
      </p:sp>
      <p:sp>
        <p:nvSpPr>
          <p:cNvPr id="4" name="Slide Number Placeholder 3"/>
          <p:cNvSpPr>
            <a:spLocks noGrp="1"/>
          </p:cNvSpPr>
          <p:nvPr>
            <p:ph type="sldNum" sz="quarter" idx="5"/>
          </p:nvPr>
        </p:nvSpPr>
        <p:spPr/>
        <p:txBody>
          <a:bodyPr/>
          <a:lstStyle/>
          <a:p>
            <a:fld id="{FA183BD0-7836-4031-A0B9-FC20C962E267}" type="slidenum">
              <a:rPr lang="en-US" smtClean="0"/>
              <a:t>2</a:t>
            </a:fld>
            <a:endParaRPr lang="en-US"/>
          </a:p>
        </p:txBody>
      </p:sp>
    </p:spTree>
    <p:extLst>
      <p:ext uri="{BB962C8B-B14F-4D97-AF65-F5344CB8AC3E}">
        <p14:creationId xmlns:p14="http://schemas.microsoft.com/office/powerpoint/2010/main" val="3309898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DLA Features: </a:t>
            </a:r>
          </a:p>
          <a:p>
            <a:pPr marL="940293" lvl="1" indent="-342900"/>
            <a:r>
              <a:rPr lang="en-US" dirty="0"/>
              <a:t>Compactness (cm Scale)</a:t>
            </a:r>
          </a:p>
          <a:p>
            <a:pPr marL="940293" lvl="1" indent="-342900"/>
            <a:r>
              <a:rPr lang="en-US" dirty="0"/>
              <a:t>Efficiency (solid state lasers)</a:t>
            </a:r>
          </a:p>
          <a:p>
            <a:pPr marL="940293" lvl="1" indent="-342900"/>
            <a:r>
              <a:rPr lang="en-US" dirty="0"/>
              <a:t>Bunch Format (</a:t>
            </a:r>
            <a:r>
              <a:rPr lang="en-US" dirty="0" err="1"/>
              <a:t>fC</a:t>
            </a:r>
            <a:r>
              <a:rPr lang="en-US" dirty="0"/>
              <a:t> charge, MHz rep rate)</a:t>
            </a:r>
          </a:p>
          <a:p>
            <a:pPr marL="940293" lvl="1" indent="-342900"/>
            <a:r>
              <a:rPr lang="en-US" dirty="0"/>
              <a:t>Attosecond Time Scale – intrinsic optical bunching</a:t>
            </a:r>
          </a:p>
          <a:p>
            <a:r>
              <a:rPr lang="en-US" sz="1200" dirty="0"/>
              <a:t>DLA for HEP:</a:t>
            </a:r>
          </a:p>
          <a:p>
            <a:r>
              <a:rPr lang="en-US" sz="1200" dirty="0"/>
              <a:t>Works for positrons, better bremsstrahlung, efficiency</a:t>
            </a:r>
          </a:p>
          <a:p>
            <a:r>
              <a:rPr lang="en-US" sz="1200" dirty="0"/>
              <a:t>https://indico.fnal.gov/event/45651/contributions/197917/attachments/134830/166994/Snowmass_AF6_DLA_England.pdf</a:t>
            </a:r>
          </a:p>
          <a:p>
            <a:r>
              <a:rPr lang="en-US" sz="1200" dirty="0"/>
              <a:t>Linear Collider:</a:t>
            </a:r>
          </a:p>
          <a:p>
            <a:pPr marL="0" indent="0">
              <a:buFont typeface="Arial" panose="020B0604020202020204" pitchFamily="34" charset="0"/>
              <a:buNone/>
            </a:pPr>
            <a:r>
              <a:rPr lang="en-US" dirty="0"/>
              <a:t>Key Advantages of Dielectric Laser Accelerator</a:t>
            </a:r>
          </a:p>
          <a:p>
            <a:pPr marL="171450" indent="-171450">
              <a:buFont typeface="Arial" panose="020B0604020202020204" pitchFamily="34" charset="0"/>
              <a:buChar char="•"/>
            </a:pPr>
            <a:r>
              <a:rPr lang="en-US" dirty="0"/>
              <a:t>Linear acceleration mechanism in a static structure with vacuum channel. </a:t>
            </a:r>
          </a:p>
          <a:p>
            <a:pPr marL="171450" indent="-171450">
              <a:buFont typeface="Arial" panose="020B0604020202020204" pitchFamily="34" charset="0"/>
              <a:buChar char="•"/>
            </a:pPr>
            <a:r>
              <a:rPr lang="en-US" dirty="0"/>
              <a:t>Critical technologies (laser development, </a:t>
            </a:r>
            <a:r>
              <a:rPr lang="en-US" dirty="0" err="1"/>
              <a:t>nanofab</a:t>
            </a:r>
            <a:r>
              <a:rPr lang="en-US" dirty="0"/>
              <a:t>) already near LC requirements. </a:t>
            </a:r>
          </a:p>
          <a:p>
            <a:pPr marL="171450" indent="-171450">
              <a:buFont typeface="Arial" panose="020B0604020202020204" pitchFamily="34" charset="0"/>
              <a:buChar char="•"/>
            </a:pPr>
            <a:r>
              <a:rPr lang="en-US" dirty="0"/>
              <a:t>Unique bunch format (</a:t>
            </a:r>
            <a:r>
              <a:rPr lang="en-US" dirty="0" err="1"/>
              <a:t>fC</a:t>
            </a:r>
            <a:r>
              <a:rPr lang="en-US" dirty="0"/>
              <a:t> charge at 10 to 50 MHz rep rate) with </a:t>
            </a:r>
            <a:r>
              <a:rPr lang="en-US" dirty="0" err="1"/>
              <a:t>beamstrahlung</a:t>
            </a:r>
            <a:r>
              <a:rPr lang="en-US" dirty="0"/>
              <a:t> loss ~ 1% </a:t>
            </a:r>
          </a:p>
          <a:p>
            <a:pPr marL="171450" indent="-171450">
              <a:buFont typeface="Arial" panose="020B0604020202020204" pitchFamily="34" charset="0"/>
              <a:buChar char="•"/>
            </a:pPr>
            <a:r>
              <a:rPr lang="en-US" dirty="0"/>
              <a:t>High fiber laser efficiencies (30 to 50% </a:t>
            </a:r>
            <a:r>
              <a:rPr lang="en-US" dirty="0" err="1"/>
              <a:t>wallplug</a:t>
            </a:r>
            <a:r>
              <a:rPr lang="en-US" dirty="0"/>
              <a:t>) facilitate modest power consumption.</a:t>
            </a:r>
          </a:p>
          <a:p>
            <a:r>
              <a:rPr lang="en-US" dirty="0"/>
              <a:t>tors (DLA) for </a:t>
            </a:r>
            <a:r>
              <a:rPr lang="en-US" dirty="0" err="1"/>
              <a:t>e+e</a:t>
            </a:r>
            <a:r>
              <a:rPr lang="en-US" dirty="0"/>
              <a:t>- linear collider (LC): </a:t>
            </a:r>
          </a:p>
          <a:p>
            <a:pPr marL="0" indent="0">
              <a:buFont typeface="Arial" panose="020B0604020202020204" pitchFamily="34" charset="0"/>
              <a:buNone/>
            </a:pPr>
            <a:r>
              <a:rPr lang="en-US" dirty="0"/>
              <a:t>Primary Challenges for a DLA Collider: </a:t>
            </a:r>
          </a:p>
          <a:p>
            <a:pPr marL="171450" indent="-171450">
              <a:buFont typeface="Arial" panose="020B0604020202020204" pitchFamily="34" charset="0"/>
              <a:buChar char="•"/>
            </a:pPr>
            <a:r>
              <a:rPr lang="en-US" dirty="0"/>
              <a:t>Small beam apertures à challenge with regard to wakes, halo, and long-distance transport. </a:t>
            </a:r>
          </a:p>
          <a:p>
            <a:pPr marL="171450" indent="-171450">
              <a:buFont typeface="Arial" panose="020B0604020202020204" pitchFamily="34" charset="0"/>
              <a:buChar char="•"/>
            </a:pPr>
            <a:r>
              <a:rPr lang="en-US" dirty="0"/>
              <a:t>Need high-rep (10 – 50 MHz) low charge (</a:t>
            </a:r>
            <a:r>
              <a:rPr lang="en-US" dirty="0" err="1"/>
              <a:t>fC</a:t>
            </a:r>
            <a:r>
              <a:rPr lang="en-US" dirty="0"/>
              <a:t>) normalized emittance (&lt; 1 nm) e- and e+ sources. </a:t>
            </a:r>
          </a:p>
          <a:p>
            <a:pPr marL="171450" indent="-171450">
              <a:buFont typeface="Arial" panose="020B0604020202020204" pitchFamily="34" charset="0"/>
              <a:buChar char="•"/>
            </a:pPr>
            <a:r>
              <a:rPr lang="en-US" dirty="0"/>
              <a:t>Funding for this area of research is not directly focused on HEP applications. </a:t>
            </a:r>
          </a:p>
          <a:p>
            <a:pPr marL="0" indent="0">
              <a:buFont typeface="Arial" panose="020B0604020202020204" pitchFamily="34" charset="0"/>
              <a:buNone/>
            </a:pPr>
            <a:r>
              <a:rPr lang="en-US" dirty="0"/>
              <a:t>Takeaway Points: </a:t>
            </a:r>
          </a:p>
          <a:p>
            <a:pPr marL="171450" indent="-171450">
              <a:buFont typeface="Arial" panose="020B0604020202020204" pitchFamily="34" charset="0"/>
              <a:buChar char="•"/>
            </a:pPr>
            <a:r>
              <a:rPr lang="en-US" dirty="0"/>
              <a:t>DLA has compelling advantages that position it as a competitive LC technology</a:t>
            </a:r>
          </a:p>
          <a:p>
            <a:pPr marL="171450" indent="-171450">
              <a:buFont typeface="Arial" panose="020B0604020202020204" pitchFamily="34" charset="0"/>
              <a:buChar char="•"/>
            </a:pPr>
            <a:r>
              <a:rPr lang="en-US" dirty="0"/>
              <a:t>Requirements of a LC impose major technical challenges for all advanced concepts</a:t>
            </a:r>
          </a:p>
          <a:p>
            <a:pPr marL="171450" indent="-171450">
              <a:buFont typeface="Arial" panose="020B0604020202020204" pitchFamily="34" charset="0"/>
              <a:buChar char="•"/>
            </a:pPr>
            <a:r>
              <a:rPr lang="en-US" dirty="0"/>
              <a:t>DLA’s challenges are distinct from other concepts but not necessarily less surmountable</a:t>
            </a:r>
            <a:endParaRPr lang="en-US" sz="1200" dirty="0"/>
          </a:p>
          <a:p>
            <a:endParaRPr lang="en-US" dirty="0"/>
          </a:p>
        </p:txBody>
      </p:sp>
      <p:sp>
        <p:nvSpPr>
          <p:cNvPr id="4" name="Slide Number Placeholder 3"/>
          <p:cNvSpPr>
            <a:spLocks noGrp="1"/>
          </p:cNvSpPr>
          <p:nvPr>
            <p:ph type="sldNum" sz="quarter" idx="5"/>
          </p:nvPr>
        </p:nvSpPr>
        <p:spPr/>
        <p:txBody>
          <a:bodyPr/>
          <a:lstStyle/>
          <a:p>
            <a:fld id="{449B2C18-592F-4F8F-B753-A7FCCB861A01}" type="slidenum">
              <a:rPr lang="en-US" smtClean="0"/>
              <a:t>4</a:t>
            </a:fld>
            <a:endParaRPr lang="en-US"/>
          </a:p>
        </p:txBody>
      </p:sp>
    </p:spTree>
    <p:extLst>
      <p:ext uri="{BB962C8B-B14F-4D97-AF65-F5344CB8AC3E}">
        <p14:creationId xmlns:p14="http://schemas.microsoft.com/office/powerpoint/2010/main" val="2698988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Aim to achieve entirely on-chip electron source to relativistic electron</a:t>
            </a:r>
          </a:p>
          <a:p>
            <a:pPr marL="342900" indent="-342900">
              <a:buFont typeface="Arial" panose="020B0604020202020204" pitchFamily="34" charset="0"/>
              <a:buChar char="•"/>
            </a:pPr>
            <a:r>
              <a:rPr lang="en-US" dirty="0"/>
              <a:t>So far, each step is being researched independently</a:t>
            </a:r>
          </a:p>
          <a:p>
            <a:pPr marL="342900" indent="-342900">
              <a:buFont typeface="Arial" panose="020B0604020202020204" pitchFamily="34" charset="0"/>
              <a:buChar char="•"/>
            </a:pPr>
            <a:r>
              <a:rPr lang="en-US" dirty="0"/>
              <a:t>Relativistic regime demonstration remains critical to demonstrate scalable accelerator</a:t>
            </a:r>
          </a:p>
          <a:p>
            <a:endParaRPr lang="en-US" dirty="0"/>
          </a:p>
          <a:p>
            <a:endParaRPr lang="en-US" dirty="0"/>
          </a:p>
          <a:p>
            <a:r>
              <a:rPr lang="en-US" dirty="0"/>
              <a:t>This is a quick overview of the final concept design of a Dielectric Laser Accelerator. The idea is that you have an entirely on chip electron source by way of nanotips, then a buncher and first accel stage. The buncher and first accel are separated because in the non-relativistic regime maintaining the laser field in sync with the electrons as they swiftly accelerate is extremely difficult. In fact, the part of ACHIP tasked with pursuing this regime is aiming for energy doubling within the next year, from around 100 to 200 keV, but this will merely be a proof of concept for future non-relativistic work. After this, the relativistic regime will require a complex waveguide system to allow power distribution to the accelerator structure. The actual relativistic acceleration component is the subject of this presentation, but research into power distribution is also ongoing. </a:t>
            </a:r>
          </a:p>
          <a:p>
            <a:r>
              <a:rPr lang="en-US" dirty="0"/>
              <a:t>In Practice, the relativistic structures we are going to talk about today are mostly dual grating structures, illuminated on top by a pulse front tilted IR laser. This PFT provides the necessary phase velocity matching, such that a slice of the electrons travelling through the structure will feel the effects of the laser pulse. These structures tend to be judged by their total energy gain, their ability to couple the incoming laser power to the electron acceleration, and finally when dynamic effects come into play, by their capture rate.</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49B2C18-592F-4F8F-B753-A7FCCB861A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683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PFT imperative to accelerating over long length scales. Previously, 315keV was measured. We seek to reach 1MeV, which will require a much longer interaction. Longer interactions require a number of changes, some simple, like increasing the energy via a new laser, and some more complicated, obtaining a structure longer than 1mm with the requisite gap, 800 nm, and compensating for dynamic effects in this energy regime.</a:t>
            </a:r>
          </a:p>
          <a:p>
            <a:r>
              <a:rPr lang="en-US" dirty="0"/>
              <a:t>Our goal is to extend this interaction length beyond 1mm, and towards 2cm. This requires </a:t>
            </a:r>
          </a:p>
        </p:txBody>
      </p:sp>
      <p:sp>
        <p:nvSpPr>
          <p:cNvPr id="4" name="Slide Number Placeholder 3"/>
          <p:cNvSpPr>
            <a:spLocks noGrp="1"/>
          </p:cNvSpPr>
          <p:nvPr>
            <p:ph type="sldNum" sz="quarter" idx="5"/>
          </p:nvPr>
        </p:nvSpPr>
        <p:spPr/>
        <p:txBody>
          <a:bodyPr/>
          <a:lstStyle/>
          <a:p>
            <a:fld id="{449B2C18-592F-4F8F-B753-A7FCCB861A01}" type="slidenum">
              <a:rPr lang="en-US" smtClean="0"/>
              <a:t>7</a:t>
            </a:fld>
            <a:endParaRPr lang="en-US"/>
          </a:p>
        </p:txBody>
      </p:sp>
    </p:spTree>
    <p:extLst>
      <p:ext uri="{BB962C8B-B14F-4D97-AF65-F5344CB8AC3E}">
        <p14:creationId xmlns:p14="http://schemas.microsoft.com/office/powerpoint/2010/main" val="4012300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83BD0-7836-4031-A0B9-FC20C962E267}" type="slidenum">
              <a:rPr lang="en-US" smtClean="0"/>
              <a:t>8</a:t>
            </a:fld>
            <a:endParaRPr lang="en-US"/>
          </a:p>
        </p:txBody>
      </p:sp>
    </p:spTree>
    <p:extLst>
      <p:ext uri="{BB962C8B-B14F-4D97-AF65-F5344CB8AC3E}">
        <p14:creationId xmlns:p14="http://schemas.microsoft.com/office/powerpoint/2010/main" val="3453755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a:t>Fringe Movement  </a:t>
            </a:r>
          </a:p>
          <a:p>
            <a:pPr marL="342900" indent="-342900">
              <a:buFontTx/>
              <a:buChar char="-"/>
            </a:pPr>
            <a:r>
              <a:rPr lang="en-US" dirty="0"/>
              <a:t>Interferometry</a:t>
            </a:r>
          </a:p>
          <a:p>
            <a:pPr marL="342900" indent="-342900">
              <a:buFontTx/>
              <a:buChar char="-"/>
            </a:pPr>
            <a:r>
              <a:rPr lang="en-US" dirty="0"/>
              <a:t>How SLM works</a:t>
            </a:r>
          </a:p>
          <a:p>
            <a:endParaRPr lang="en-US" dirty="0"/>
          </a:p>
        </p:txBody>
      </p:sp>
      <p:sp>
        <p:nvSpPr>
          <p:cNvPr id="4" name="Slide Number Placeholder 3"/>
          <p:cNvSpPr>
            <a:spLocks noGrp="1"/>
          </p:cNvSpPr>
          <p:nvPr>
            <p:ph type="sldNum" sz="quarter" idx="5"/>
          </p:nvPr>
        </p:nvSpPr>
        <p:spPr/>
        <p:txBody>
          <a:bodyPr/>
          <a:lstStyle/>
          <a:p>
            <a:fld id="{449B2C18-592F-4F8F-B753-A7FCCB861A01}" type="slidenum">
              <a:rPr lang="en-US" smtClean="0"/>
              <a:t>9</a:t>
            </a:fld>
            <a:endParaRPr lang="en-US"/>
          </a:p>
        </p:txBody>
      </p:sp>
    </p:spTree>
    <p:extLst>
      <p:ext uri="{BB962C8B-B14F-4D97-AF65-F5344CB8AC3E}">
        <p14:creationId xmlns:p14="http://schemas.microsoft.com/office/powerpoint/2010/main" val="3269280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Ody</a:t>
            </a:r>
            <a:r>
              <a:rPr lang="en-US" sz="1200" dirty="0"/>
              <a:t>, A et al., </a:t>
            </a:r>
            <a:r>
              <a:rPr lang="en-US" sz="1200" i="1" dirty="0"/>
              <a:t>NIMA</a:t>
            </a:r>
            <a:r>
              <a:rPr lang="en-US" sz="1200" dirty="0"/>
              <a:t>, </a:t>
            </a:r>
            <a:r>
              <a:rPr lang="en-US" sz="1200" i="1" dirty="0"/>
              <a:t>1013, 165635 (2021)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Site </a:t>
            </a:r>
            <a:r>
              <a:rPr lang="en-US" sz="1200" i="1" dirty="0" err="1"/>
              <a:t>uwe</a:t>
            </a:r>
            <a:r>
              <a:rPr lang="en-US" sz="1200" i="1" dirty="0"/>
              <a:t>, too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If there is no phase modulation, capture rate is 0; some particles are focused, but none reach the top energy</a:t>
            </a:r>
            <a:endParaRPr lang="en-US" sz="1200" dirty="0"/>
          </a:p>
          <a:p>
            <a:endParaRPr lang="en-US" dirty="0"/>
          </a:p>
        </p:txBody>
      </p:sp>
      <p:sp>
        <p:nvSpPr>
          <p:cNvPr id="4" name="Slide Number Placeholder 3"/>
          <p:cNvSpPr>
            <a:spLocks noGrp="1"/>
          </p:cNvSpPr>
          <p:nvPr>
            <p:ph type="sldNum" sz="quarter" idx="5"/>
          </p:nvPr>
        </p:nvSpPr>
        <p:spPr/>
        <p:txBody>
          <a:bodyPr/>
          <a:lstStyle/>
          <a:p>
            <a:fld id="{FA183BD0-7836-4031-A0B9-FC20C962E267}" type="slidenum">
              <a:rPr lang="en-US" smtClean="0"/>
              <a:t>10</a:t>
            </a:fld>
            <a:endParaRPr lang="en-US"/>
          </a:p>
        </p:txBody>
      </p:sp>
    </p:spTree>
    <p:extLst>
      <p:ext uri="{BB962C8B-B14F-4D97-AF65-F5344CB8AC3E}">
        <p14:creationId xmlns:p14="http://schemas.microsoft.com/office/powerpoint/2010/main" val="17490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B2C18-592F-4F8F-B753-A7FCCB861A01}" type="slidenum">
              <a:rPr lang="en-US" smtClean="0"/>
              <a:t>11</a:t>
            </a:fld>
            <a:endParaRPr lang="en-US"/>
          </a:p>
        </p:txBody>
      </p:sp>
    </p:spTree>
    <p:extLst>
      <p:ext uri="{BB962C8B-B14F-4D97-AF65-F5344CB8AC3E}">
        <p14:creationId xmlns:p14="http://schemas.microsoft.com/office/powerpoint/2010/main" val="1877391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C858-89CA-200D-5B4A-DFA8A34FA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FA0D15-3F24-F2B5-4CBC-B480D1DFE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E7663-BB46-D33E-C0DC-BD7F35391BDC}"/>
              </a:ext>
            </a:extLst>
          </p:cNvPr>
          <p:cNvSpPr>
            <a:spLocks noGrp="1"/>
          </p:cNvSpPr>
          <p:nvPr>
            <p:ph type="dt" sz="half" idx="10"/>
          </p:nvPr>
        </p:nvSpPr>
        <p:spPr/>
        <p:txBody>
          <a:bodyPr/>
          <a:lstStyle/>
          <a:p>
            <a:fld id="{17CD058B-4E67-41E0-A42A-C8543C06DE5B}" type="datetimeFigureOut">
              <a:rPr lang="en-US" smtClean="0"/>
              <a:t>11/9/2022</a:t>
            </a:fld>
            <a:endParaRPr lang="en-US"/>
          </a:p>
        </p:txBody>
      </p:sp>
      <p:sp>
        <p:nvSpPr>
          <p:cNvPr id="5" name="Footer Placeholder 4">
            <a:extLst>
              <a:ext uri="{FF2B5EF4-FFF2-40B4-BE49-F238E27FC236}">
                <a16:creationId xmlns:a16="http://schemas.microsoft.com/office/drawing/2014/main" id="{AB068B61-4317-367F-BB39-5C5FDAF57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8FCD6-972D-F786-30B0-AEC28E7AEC5A}"/>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3899205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E659-3059-AC29-54DD-F3C7270E73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D1E7BA-3DF0-ABAC-9D5C-201732242C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CA71-733C-A63D-1450-BB1C2CB5383A}"/>
              </a:ext>
            </a:extLst>
          </p:cNvPr>
          <p:cNvSpPr>
            <a:spLocks noGrp="1"/>
          </p:cNvSpPr>
          <p:nvPr>
            <p:ph type="dt" sz="half" idx="10"/>
          </p:nvPr>
        </p:nvSpPr>
        <p:spPr/>
        <p:txBody>
          <a:bodyPr/>
          <a:lstStyle/>
          <a:p>
            <a:fld id="{17CD058B-4E67-41E0-A42A-C8543C06DE5B}" type="datetimeFigureOut">
              <a:rPr lang="en-US" smtClean="0"/>
              <a:t>11/9/2022</a:t>
            </a:fld>
            <a:endParaRPr lang="en-US"/>
          </a:p>
        </p:txBody>
      </p:sp>
      <p:sp>
        <p:nvSpPr>
          <p:cNvPr id="5" name="Footer Placeholder 4">
            <a:extLst>
              <a:ext uri="{FF2B5EF4-FFF2-40B4-BE49-F238E27FC236}">
                <a16:creationId xmlns:a16="http://schemas.microsoft.com/office/drawing/2014/main" id="{26EC74AD-EB91-664B-2A59-0955D85A7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7A5F7-953C-9C24-DDC6-C25F250BC425}"/>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422578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AD7291-CEC2-6C0B-89F7-C73B4E422A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7A50CA-F9AB-203D-6B80-B4DE240B47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BF77E-72F4-558A-594F-A5177720B524}"/>
              </a:ext>
            </a:extLst>
          </p:cNvPr>
          <p:cNvSpPr>
            <a:spLocks noGrp="1"/>
          </p:cNvSpPr>
          <p:nvPr>
            <p:ph type="dt" sz="half" idx="10"/>
          </p:nvPr>
        </p:nvSpPr>
        <p:spPr/>
        <p:txBody>
          <a:bodyPr/>
          <a:lstStyle/>
          <a:p>
            <a:fld id="{17CD058B-4E67-41E0-A42A-C8543C06DE5B}" type="datetimeFigureOut">
              <a:rPr lang="en-US" smtClean="0"/>
              <a:t>11/9/2022</a:t>
            </a:fld>
            <a:endParaRPr lang="en-US"/>
          </a:p>
        </p:txBody>
      </p:sp>
      <p:sp>
        <p:nvSpPr>
          <p:cNvPr id="5" name="Footer Placeholder 4">
            <a:extLst>
              <a:ext uri="{FF2B5EF4-FFF2-40B4-BE49-F238E27FC236}">
                <a16:creationId xmlns:a16="http://schemas.microsoft.com/office/drawing/2014/main" id="{1FA5C0F1-787C-38B4-FDB1-3C4DB602D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9F917D-D47E-B97B-B446-48EFCBE0B91B}"/>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224750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Opener">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11/9/2022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5" name="Background">
            <a:extLst>
              <a:ext uri="{FF2B5EF4-FFF2-40B4-BE49-F238E27FC236}">
                <a16:creationId xmlns:a16="http://schemas.microsoft.com/office/drawing/2014/main" id="{4C1E4286-FD2F-814C-A4E5-B50094C0B6DB}"/>
              </a:ext>
            </a:extLst>
          </p:cNvPr>
          <p:cNvSpPr>
            <a:spLocks noChangeAspect="1"/>
          </p:cNvSpPr>
          <p:nvPr/>
        </p:nvSpPr>
        <p:spPr>
          <a:xfrm>
            <a:off x="0" y="1"/>
            <a:ext cx="12192000" cy="6868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26" name="Content Placeholder 22">
            <a:extLst>
              <a:ext uri="{FF2B5EF4-FFF2-40B4-BE49-F238E27FC236}">
                <a16:creationId xmlns:a16="http://schemas.microsoft.com/office/drawing/2014/main" id="{C424A90F-84FD-434F-AF04-DB8738AB4794}"/>
              </a:ext>
            </a:extLst>
          </p:cNvPr>
          <p:cNvSpPr>
            <a:spLocks noGrp="1"/>
          </p:cNvSpPr>
          <p:nvPr>
            <p:ph sz="quarter" idx="22" hasCustomPrompt="1"/>
          </p:nvPr>
        </p:nvSpPr>
        <p:spPr>
          <a:xfrm>
            <a:off x="853440" y="6219032"/>
            <a:ext cx="1034514"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AAC 2022</a:t>
            </a:r>
          </a:p>
        </p:txBody>
      </p:sp>
      <p:sp>
        <p:nvSpPr>
          <p:cNvPr id="28" name="Content Placeholder 22">
            <a:extLst>
              <a:ext uri="{FF2B5EF4-FFF2-40B4-BE49-F238E27FC236}">
                <a16:creationId xmlns:a16="http://schemas.microsoft.com/office/drawing/2014/main" id="{6013CCDF-D30B-8B49-870C-487BC9166588}"/>
              </a:ext>
            </a:extLst>
          </p:cNvPr>
          <p:cNvSpPr>
            <a:spLocks noGrp="1"/>
          </p:cNvSpPr>
          <p:nvPr>
            <p:ph sz="quarter" idx="23" hasCustomPrompt="1"/>
          </p:nvPr>
        </p:nvSpPr>
        <p:spPr>
          <a:xfrm>
            <a:off x="853440" y="5975192"/>
            <a:ext cx="1181029"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Sophie Crisp</a:t>
            </a:r>
          </a:p>
        </p:txBody>
      </p:sp>
      <p:sp>
        <p:nvSpPr>
          <p:cNvPr id="15" name="Header rule">
            <a:extLst>
              <a:ext uri="{FF2B5EF4-FFF2-40B4-BE49-F238E27FC236}">
                <a16:creationId xmlns:a16="http://schemas.microsoft.com/office/drawing/2014/main" id="{9D6D4E19-3FBE-DF40-B8C1-98D35A8D9F51}"/>
              </a:ext>
            </a:extLst>
          </p:cNvPr>
          <p:cNvSpPr/>
          <p:nvPr/>
        </p:nvSpPr>
        <p:spPr>
          <a:xfrm>
            <a:off x="853440" y="402336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7" name="Header rule">
            <a:extLst>
              <a:ext uri="{FF2B5EF4-FFF2-40B4-BE49-F238E27FC236}">
                <a16:creationId xmlns:a16="http://schemas.microsoft.com/office/drawing/2014/main" id="{09B1960F-507A-E84C-8B64-1891B754A975}"/>
              </a:ext>
            </a:extLst>
          </p:cNvPr>
          <p:cNvSpPr/>
          <p:nvPr/>
        </p:nvSpPr>
        <p:spPr>
          <a:xfrm>
            <a:off x="853440" y="243840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pic>
        <p:nvPicPr>
          <p:cNvPr id="3" name="logo lockup" hidden="1">
            <a:extLst>
              <a:ext uri="{FF2B5EF4-FFF2-40B4-BE49-F238E27FC236}">
                <a16:creationId xmlns:a16="http://schemas.microsoft.com/office/drawing/2014/main" id="{A0682890-AF0C-4247-AD31-1CB6F62F7850}"/>
              </a:ext>
            </a:extLst>
          </p:cNvPr>
          <p:cNvPicPr>
            <a:picLocks noChangeAspect="1"/>
          </p:cNvPicPr>
          <p:nvPr/>
        </p:nvPicPr>
        <p:blipFill>
          <a:blip r:embed="rId2"/>
          <a:stretch>
            <a:fillRect/>
          </a:stretch>
        </p:blipFill>
        <p:spPr>
          <a:xfrm>
            <a:off x="853440" y="631500"/>
            <a:ext cx="4572000" cy="508000"/>
          </a:xfrm>
          <a:prstGeom prst="rect">
            <a:avLst/>
          </a:prstGeom>
        </p:spPr>
      </p:pic>
      <p:sp>
        <p:nvSpPr>
          <p:cNvPr id="13" name="Picture Placeholder 5">
            <a:extLst>
              <a:ext uri="{FF2B5EF4-FFF2-40B4-BE49-F238E27FC236}">
                <a16:creationId xmlns:a16="http://schemas.microsoft.com/office/drawing/2014/main" id="{4C1BE7FB-0098-1444-898A-9FEDB68EF2C5}"/>
              </a:ext>
            </a:extLst>
          </p:cNvPr>
          <p:cNvSpPr>
            <a:spLocks noGrp="1"/>
          </p:cNvSpPr>
          <p:nvPr>
            <p:ph type="pic" sz="quarter" idx="24" hasCustomPrompt="1"/>
          </p:nvPr>
        </p:nvSpPr>
        <p:spPr>
          <a:xfrm>
            <a:off x="863598" y="635002"/>
            <a:ext cx="7419517" cy="1375519"/>
          </a:xfrm>
          <a:prstGeom prst="rect">
            <a:avLst/>
          </a:prstGeom>
        </p:spPr>
        <p:txBody>
          <a:bodyPr wrap="square" lIns="0" tIns="0" rIns="0" anchor="t" anchorCtr="0">
            <a:noAutofit/>
          </a:bodyPr>
          <a:lstStyle>
            <a:lvl1pPr marL="0" indent="0" algn="l">
              <a:buNone/>
              <a:defRPr sz="1333" u="none"/>
            </a:lvl1pPr>
          </a:lstStyle>
          <a:p>
            <a:r>
              <a:rPr lang="en-US" dirty="0"/>
              <a:t>Click the icon to insert the </a:t>
            </a:r>
            <a:r>
              <a:rPr lang="en-US" dirty="0" err="1"/>
              <a:t>Bxd-blk</a:t>
            </a:r>
            <a:r>
              <a:rPr lang="en-US" dirty="0"/>
              <a:t> or Boxed-</a:t>
            </a:r>
            <a:r>
              <a:rPr lang="en-US" dirty="0" err="1"/>
              <a:t>BlackType</a:t>
            </a:r>
            <a:r>
              <a:rPr lang="en-US" dirty="0"/>
              <a:t>, </a:t>
            </a:r>
            <a:r>
              <a:rPr lang="en-US" dirty="0" err="1"/>
              <a:t>svg</a:t>
            </a:r>
            <a:r>
              <a:rPr lang="en-US" dirty="0"/>
              <a:t> or </a:t>
            </a:r>
            <a:r>
              <a:rPr lang="en-US" dirty="0" err="1"/>
              <a:t>png</a:t>
            </a:r>
            <a:r>
              <a:rPr lang="en-US" dirty="0"/>
              <a:t> format version of your department logo. Follow the pink instructions.</a:t>
            </a:r>
          </a:p>
        </p:txBody>
      </p:sp>
      <p:sp>
        <p:nvSpPr>
          <p:cNvPr id="12" name="TextBox 11" hidden="1">
            <a:extLst>
              <a:ext uri="{FF2B5EF4-FFF2-40B4-BE49-F238E27FC236}">
                <a16:creationId xmlns:a16="http://schemas.microsoft.com/office/drawing/2014/main" id="{992A067E-6CB9-C14C-9A18-33F98E6EF3A7}"/>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85000"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6" name="Text Placeholder 5">
            <a:extLst>
              <a:ext uri="{FF2B5EF4-FFF2-40B4-BE49-F238E27FC236}">
                <a16:creationId xmlns:a16="http://schemas.microsoft.com/office/drawing/2014/main" id="{D1A3CCD6-7C87-3540-AD4F-C4E375A40A67}"/>
              </a:ext>
            </a:extLst>
          </p:cNvPr>
          <p:cNvSpPr>
            <a:spLocks noGrp="1"/>
          </p:cNvSpPr>
          <p:nvPr>
            <p:ph type="body" sz="quarter" idx="25" hasCustomPrompt="1"/>
          </p:nvPr>
        </p:nvSpPr>
        <p:spPr>
          <a:xfrm>
            <a:off x="853440" y="2194560"/>
            <a:ext cx="4474815" cy="147797"/>
          </a:xfrm>
          <a:prstGeom prst="rect">
            <a:avLst/>
          </a:prstGeom>
        </p:spPr>
        <p:txBody>
          <a:bodyPr wrap="none" lIns="18288">
            <a:spAutoFit/>
          </a:bodyPr>
          <a:lstStyle>
            <a:lvl1pPr marL="0" indent="0">
              <a:buNone/>
              <a:defRPr sz="1067" cap="all" baseline="0">
                <a:latin typeface="+mn-lt"/>
              </a:defRPr>
            </a:lvl1pPr>
            <a:lvl2pPr marL="0" indent="0">
              <a:buFont typeface="Arial" panose="020B0604020202020204" pitchFamily="34" charset="0"/>
              <a:buNone/>
              <a:defRPr sz="1067">
                <a:latin typeface="+mn-lt"/>
              </a:defRPr>
            </a:lvl2pPr>
            <a:lvl3pPr marL="484620" indent="0">
              <a:buNone/>
              <a:defRPr sz="1067">
                <a:latin typeface="+mn-lt"/>
              </a:defRPr>
            </a:lvl3pPr>
            <a:lvl4pPr marL="0" indent="0">
              <a:buNone/>
              <a:defRPr sz="1067">
                <a:latin typeface="+mn-lt"/>
              </a:defRPr>
            </a:lvl4pPr>
            <a:lvl5pPr marL="0" indent="0">
              <a:buNone/>
              <a:defRPr sz="1067">
                <a:latin typeface="+mn-lt"/>
              </a:defRPr>
            </a:lvl5pPr>
          </a:lstStyle>
          <a:p>
            <a:pPr lvl="0"/>
            <a:r>
              <a:rPr lang="en-US" dirty="0"/>
              <a:t>JOB # GOES HERE [REMOVE FOR LIVE AUDIENCE PRESENTATION]</a:t>
            </a:r>
          </a:p>
        </p:txBody>
      </p:sp>
      <p:sp>
        <p:nvSpPr>
          <p:cNvPr id="2" name="TextBox 1">
            <a:extLst>
              <a:ext uri="{FF2B5EF4-FFF2-40B4-BE49-F238E27FC236}">
                <a16:creationId xmlns:a16="http://schemas.microsoft.com/office/drawing/2014/main" id="{E2AB141D-50D8-B545-AC99-DA856384CC5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
        <p:nvSpPr>
          <p:cNvPr id="10" name="Text Placeholder 9">
            <a:extLst>
              <a:ext uri="{FF2B5EF4-FFF2-40B4-BE49-F238E27FC236}">
                <a16:creationId xmlns:a16="http://schemas.microsoft.com/office/drawing/2014/main" id="{E60C41A6-45A6-5B44-9CEC-EBB9C50F73C1}"/>
              </a:ext>
            </a:extLst>
          </p:cNvPr>
          <p:cNvSpPr>
            <a:spLocks noGrp="1"/>
          </p:cNvSpPr>
          <p:nvPr>
            <p:ph type="body" sz="quarter" idx="27" hasCustomPrompt="1"/>
          </p:nvPr>
        </p:nvSpPr>
        <p:spPr>
          <a:xfrm>
            <a:off x="4706470" y="4256635"/>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 GUIDES – To make sure guides are visible, inside the View ribbon, click the Guides checkbox. Then click the icon inside the picture frame to add your logo.</a:t>
            </a:r>
          </a:p>
        </p:txBody>
      </p:sp>
      <p:sp>
        <p:nvSpPr>
          <p:cNvPr id="22" name="Text Placeholder 9">
            <a:extLst>
              <a:ext uri="{FF2B5EF4-FFF2-40B4-BE49-F238E27FC236}">
                <a16:creationId xmlns:a16="http://schemas.microsoft.com/office/drawing/2014/main" id="{A7DA1E21-D79E-F544-A510-7244E006EC4A}"/>
              </a:ext>
            </a:extLst>
          </p:cNvPr>
          <p:cNvSpPr>
            <a:spLocks noGrp="1"/>
          </p:cNvSpPr>
          <p:nvPr>
            <p:ph type="body" sz="quarter" idx="28" hasCustomPrompt="1"/>
          </p:nvPr>
        </p:nvSpPr>
        <p:spPr>
          <a:xfrm>
            <a:off x="4706470" y="4700563"/>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 QUALITY – For the sharpest image, we recommend selecting your logo from the </a:t>
            </a:r>
            <a:r>
              <a:rPr lang="en-US" dirty="0" err="1"/>
              <a:t>svg</a:t>
            </a:r>
            <a:r>
              <a:rPr lang="en-US" dirty="0"/>
              <a:t> folder. Insert the </a:t>
            </a:r>
            <a:r>
              <a:rPr lang="en-US" dirty="0" err="1"/>
              <a:t>Bxd-blk</a:t>
            </a:r>
            <a:r>
              <a:rPr lang="en-US" dirty="0"/>
              <a:t> or Boxed-</a:t>
            </a:r>
            <a:r>
              <a:rPr lang="en-US" dirty="0" err="1"/>
              <a:t>BlackType</a:t>
            </a:r>
            <a:r>
              <a:rPr lang="en-US" dirty="0"/>
              <a:t> version and it will appear in the picture frame.</a:t>
            </a:r>
          </a:p>
        </p:txBody>
      </p:sp>
      <p:sp>
        <p:nvSpPr>
          <p:cNvPr id="23" name="Text Placeholder 9">
            <a:extLst>
              <a:ext uri="{FF2B5EF4-FFF2-40B4-BE49-F238E27FC236}">
                <a16:creationId xmlns:a16="http://schemas.microsoft.com/office/drawing/2014/main" id="{624A8DDF-AAAB-5F4B-94B6-2B8F1EAAD0A7}"/>
              </a:ext>
            </a:extLst>
          </p:cNvPr>
          <p:cNvSpPr>
            <a:spLocks noGrp="1"/>
          </p:cNvSpPr>
          <p:nvPr>
            <p:ph type="body" sz="quarter" idx="29" hasCustomPrompt="1"/>
          </p:nvPr>
        </p:nvSpPr>
        <p:spPr>
          <a:xfrm>
            <a:off x="4706470" y="5144491"/>
            <a:ext cx="6510169" cy="955048"/>
          </a:xfrm>
          <a:prstGeom prst="rect">
            <a:avLst/>
          </a:prstGeom>
        </p:spPr>
        <p:txBody>
          <a:bodyPr lIns="0" tIns="45720" rIns="91440" bIns="4572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blue UCLA logo box should match up with the top and bottom guides.</a:t>
            </a:r>
          </a:p>
        </p:txBody>
      </p:sp>
      <p:sp>
        <p:nvSpPr>
          <p:cNvPr id="24" name="Text Placeholder 9">
            <a:extLst>
              <a:ext uri="{FF2B5EF4-FFF2-40B4-BE49-F238E27FC236}">
                <a16:creationId xmlns:a16="http://schemas.microsoft.com/office/drawing/2014/main" id="{780DC648-A60E-984C-B078-E1226FC92945}"/>
              </a:ext>
            </a:extLst>
          </p:cNvPr>
          <p:cNvSpPr>
            <a:spLocks noGrp="1"/>
          </p:cNvSpPr>
          <p:nvPr>
            <p:ph type="body" sz="quarter" idx="30" hasCustomPrompt="1"/>
          </p:nvPr>
        </p:nvSpPr>
        <p:spPr>
          <a:xfrm>
            <a:off x="4706470" y="6208237"/>
            <a:ext cx="6510169" cy="167140"/>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4. POSITION – Align the blue UCLA logo box to meet the left guide. </a:t>
            </a:r>
          </a:p>
        </p:txBody>
      </p:sp>
      <p:sp>
        <p:nvSpPr>
          <p:cNvPr id="8" name="Text Placeholder 7">
            <a:extLst>
              <a:ext uri="{FF2B5EF4-FFF2-40B4-BE49-F238E27FC236}">
                <a16:creationId xmlns:a16="http://schemas.microsoft.com/office/drawing/2014/main" id="{2FA6F6D3-C084-D543-B260-D6C73FE285CF}"/>
              </a:ext>
            </a:extLst>
          </p:cNvPr>
          <p:cNvSpPr>
            <a:spLocks noGrp="1"/>
          </p:cNvSpPr>
          <p:nvPr>
            <p:ph type="body" sz="quarter" idx="31" hasCustomPrompt="1"/>
          </p:nvPr>
        </p:nvSpPr>
        <p:spPr>
          <a:xfrm>
            <a:off x="853440" y="2523744"/>
            <a:ext cx="10363200" cy="1470061"/>
          </a:xfrm>
          <a:prstGeom prst="rect">
            <a:avLst/>
          </a:prstGeom>
        </p:spPr>
        <p:txBody>
          <a:bodyPr wrap="square" anchor="ctr" anchorCtr="0">
            <a:spAutoFit/>
          </a:bodyPr>
          <a:lstStyle>
            <a:lvl1pPr marL="0" indent="0">
              <a:buNone/>
              <a:defRPr sz="4800" b="1">
                <a:latin typeface="+mj-lt"/>
              </a:defRPr>
            </a:lvl1pPr>
            <a:lvl2pPr marL="0" indent="0">
              <a:buFont typeface="Arial" panose="020B0604020202020204" pitchFamily="34" charset="0"/>
              <a:buNone/>
              <a:defRPr sz="4800" b="1">
                <a:latin typeface="+mj-lt"/>
              </a:defRPr>
            </a:lvl2pPr>
            <a:lvl3pPr marL="484620" indent="0">
              <a:buNone/>
              <a:defRPr sz="4800" b="1">
                <a:latin typeface="+mj-lt"/>
              </a:defRPr>
            </a:lvl3pPr>
            <a:lvl4pPr marL="0" indent="0">
              <a:buNone/>
              <a:defRPr sz="4800" b="1">
                <a:latin typeface="+mj-lt"/>
              </a:defRPr>
            </a:lvl4pPr>
            <a:lvl5pPr marL="0" indent="0">
              <a:buNone/>
              <a:defRPr sz="4800" b="1">
                <a:latin typeface="+mj-lt"/>
              </a:defRPr>
            </a:lvl5pPr>
          </a:lstStyle>
          <a:p>
            <a:pPr lvl="0"/>
            <a:r>
              <a:rPr lang="en-US" dirty="0"/>
              <a:t>Presentation Opener Title</a:t>
            </a:r>
          </a:p>
          <a:p>
            <a:pPr lvl="0"/>
            <a:r>
              <a:rPr lang="en-US" dirty="0"/>
              <a:t>Goes Here</a:t>
            </a:r>
          </a:p>
        </p:txBody>
      </p:sp>
      <p:sp>
        <p:nvSpPr>
          <p:cNvPr id="19" name="TextBox 18" hidden="1">
            <a:extLst>
              <a:ext uri="{FF2B5EF4-FFF2-40B4-BE49-F238E27FC236}">
                <a16:creationId xmlns:a16="http://schemas.microsoft.com/office/drawing/2014/main" id="{DAEABCCE-008D-444A-9E36-5D3414A07090}"/>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85000" lnSpcReduction="1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20" name="TextBox 19">
            <a:extLst>
              <a:ext uri="{FF2B5EF4-FFF2-40B4-BE49-F238E27FC236}">
                <a16:creationId xmlns:a16="http://schemas.microsoft.com/office/drawing/2014/main" id="{7B98486D-C649-D848-B5F6-E86CD533633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Tree>
    <p:extLst>
      <p:ext uri="{BB962C8B-B14F-4D97-AF65-F5344CB8AC3E}">
        <p14:creationId xmlns:p14="http://schemas.microsoft.com/office/powerpoint/2010/main" val="2427711444"/>
      </p:ext>
    </p:extLst>
  </p:cSld>
  <p:clrMapOvr>
    <a:masterClrMapping/>
  </p:clrMapOvr>
  <p:extLst>
    <p:ext uri="{DCECCB84-F9BA-43D5-87BE-67443E8EF086}">
      <p15:sldGuideLst xmlns:p15="http://schemas.microsoft.com/office/powerpoint/2012/main">
        <p15:guide id="5" orient="horz" pos="300">
          <p15:clr>
            <a:srgbClr val="FBAE40"/>
          </p15:clr>
        </p15:guide>
        <p15:guide id="6" orient="horz" pos="540">
          <p15:clr>
            <a:srgbClr val="FBAE40"/>
          </p15:clr>
        </p15:guide>
        <p15:guide id="7" pos="4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pener">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11/9/2022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5" name="Background">
            <a:extLst>
              <a:ext uri="{FF2B5EF4-FFF2-40B4-BE49-F238E27FC236}">
                <a16:creationId xmlns:a16="http://schemas.microsoft.com/office/drawing/2014/main" id="{4C1E4286-FD2F-814C-A4E5-B50094C0B6DB}"/>
              </a:ext>
            </a:extLst>
          </p:cNvPr>
          <p:cNvSpPr>
            <a:spLocks noChangeAspect="1"/>
          </p:cNvSpPr>
          <p:nvPr/>
        </p:nvSpPr>
        <p:spPr>
          <a:xfrm>
            <a:off x="0" y="1"/>
            <a:ext cx="12192000" cy="6868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26" name="Content Placeholder 22">
            <a:extLst>
              <a:ext uri="{FF2B5EF4-FFF2-40B4-BE49-F238E27FC236}">
                <a16:creationId xmlns:a16="http://schemas.microsoft.com/office/drawing/2014/main" id="{C424A90F-84FD-434F-AF04-DB8738AB4794}"/>
              </a:ext>
            </a:extLst>
          </p:cNvPr>
          <p:cNvSpPr>
            <a:spLocks noGrp="1"/>
          </p:cNvSpPr>
          <p:nvPr>
            <p:ph sz="quarter" idx="22" hasCustomPrompt="1"/>
          </p:nvPr>
        </p:nvSpPr>
        <p:spPr>
          <a:xfrm>
            <a:off x="853440" y="6219032"/>
            <a:ext cx="3630289"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Relativistic Dielectric Laser Acceleration</a:t>
            </a:r>
          </a:p>
        </p:txBody>
      </p:sp>
      <p:sp>
        <p:nvSpPr>
          <p:cNvPr id="28" name="Content Placeholder 22">
            <a:extLst>
              <a:ext uri="{FF2B5EF4-FFF2-40B4-BE49-F238E27FC236}">
                <a16:creationId xmlns:a16="http://schemas.microsoft.com/office/drawing/2014/main" id="{6013CCDF-D30B-8B49-870C-487BC9166588}"/>
              </a:ext>
            </a:extLst>
          </p:cNvPr>
          <p:cNvSpPr>
            <a:spLocks noGrp="1"/>
          </p:cNvSpPr>
          <p:nvPr>
            <p:ph sz="quarter" idx="23" hasCustomPrompt="1"/>
          </p:nvPr>
        </p:nvSpPr>
        <p:spPr>
          <a:xfrm>
            <a:off x="853440" y="5975192"/>
            <a:ext cx="1181029"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Sophie Crisp</a:t>
            </a:r>
          </a:p>
        </p:txBody>
      </p:sp>
      <p:sp>
        <p:nvSpPr>
          <p:cNvPr id="15" name="Header rule">
            <a:extLst>
              <a:ext uri="{FF2B5EF4-FFF2-40B4-BE49-F238E27FC236}">
                <a16:creationId xmlns:a16="http://schemas.microsoft.com/office/drawing/2014/main" id="{9D6D4E19-3FBE-DF40-B8C1-98D35A8D9F51}"/>
              </a:ext>
            </a:extLst>
          </p:cNvPr>
          <p:cNvSpPr/>
          <p:nvPr/>
        </p:nvSpPr>
        <p:spPr>
          <a:xfrm>
            <a:off x="853440" y="402336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7" name="Header rule">
            <a:extLst>
              <a:ext uri="{FF2B5EF4-FFF2-40B4-BE49-F238E27FC236}">
                <a16:creationId xmlns:a16="http://schemas.microsoft.com/office/drawing/2014/main" id="{09B1960F-507A-E84C-8B64-1891B754A975}"/>
              </a:ext>
            </a:extLst>
          </p:cNvPr>
          <p:cNvSpPr/>
          <p:nvPr/>
        </p:nvSpPr>
        <p:spPr>
          <a:xfrm>
            <a:off x="853440" y="243840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pic>
        <p:nvPicPr>
          <p:cNvPr id="3" name="logo lockup" hidden="1">
            <a:extLst>
              <a:ext uri="{FF2B5EF4-FFF2-40B4-BE49-F238E27FC236}">
                <a16:creationId xmlns:a16="http://schemas.microsoft.com/office/drawing/2014/main" id="{A0682890-AF0C-4247-AD31-1CB6F62F7850}"/>
              </a:ext>
            </a:extLst>
          </p:cNvPr>
          <p:cNvPicPr>
            <a:picLocks noChangeAspect="1"/>
          </p:cNvPicPr>
          <p:nvPr/>
        </p:nvPicPr>
        <p:blipFill>
          <a:blip r:embed="rId2"/>
          <a:stretch>
            <a:fillRect/>
          </a:stretch>
        </p:blipFill>
        <p:spPr>
          <a:xfrm>
            <a:off x="853440" y="631500"/>
            <a:ext cx="4572000" cy="508000"/>
          </a:xfrm>
          <a:prstGeom prst="rect">
            <a:avLst/>
          </a:prstGeom>
        </p:spPr>
      </p:pic>
      <p:sp>
        <p:nvSpPr>
          <p:cNvPr id="13" name="Picture Placeholder 5">
            <a:extLst>
              <a:ext uri="{FF2B5EF4-FFF2-40B4-BE49-F238E27FC236}">
                <a16:creationId xmlns:a16="http://schemas.microsoft.com/office/drawing/2014/main" id="{4C1BE7FB-0098-1444-898A-9FEDB68EF2C5}"/>
              </a:ext>
            </a:extLst>
          </p:cNvPr>
          <p:cNvSpPr>
            <a:spLocks noGrp="1"/>
          </p:cNvSpPr>
          <p:nvPr>
            <p:ph type="pic" sz="quarter" idx="24" hasCustomPrompt="1"/>
          </p:nvPr>
        </p:nvSpPr>
        <p:spPr>
          <a:xfrm>
            <a:off x="863598" y="635002"/>
            <a:ext cx="7419517" cy="1375519"/>
          </a:xfrm>
          <a:prstGeom prst="rect">
            <a:avLst/>
          </a:prstGeom>
        </p:spPr>
        <p:txBody>
          <a:bodyPr wrap="square" lIns="0" tIns="0" rIns="0" anchor="t" anchorCtr="0">
            <a:noAutofit/>
          </a:bodyPr>
          <a:lstStyle>
            <a:lvl1pPr marL="0" indent="0" algn="l">
              <a:buNone/>
              <a:defRPr sz="1333" u="none"/>
            </a:lvl1pPr>
          </a:lstStyle>
          <a:p>
            <a:r>
              <a:rPr lang="en-US" dirty="0"/>
              <a:t>Click the icon to insert the </a:t>
            </a:r>
            <a:r>
              <a:rPr lang="en-US" dirty="0" err="1"/>
              <a:t>Bxd-blk</a:t>
            </a:r>
            <a:r>
              <a:rPr lang="en-US" dirty="0"/>
              <a:t> or Boxed-</a:t>
            </a:r>
            <a:r>
              <a:rPr lang="en-US" dirty="0" err="1"/>
              <a:t>BlackType</a:t>
            </a:r>
            <a:r>
              <a:rPr lang="en-US" dirty="0"/>
              <a:t>, </a:t>
            </a:r>
            <a:r>
              <a:rPr lang="en-US" dirty="0" err="1"/>
              <a:t>svg</a:t>
            </a:r>
            <a:r>
              <a:rPr lang="en-US" dirty="0"/>
              <a:t> or </a:t>
            </a:r>
            <a:r>
              <a:rPr lang="en-US" dirty="0" err="1"/>
              <a:t>png</a:t>
            </a:r>
            <a:r>
              <a:rPr lang="en-US" dirty="0"/>
              <a:t> format version of your department logo. Follow the pink instructions.</a:t>
            </a:r>
          </a:p>
        </p:txBody>
      </p:sp>
      <p:sp>
        <p:nvSpPr>
          <p:cNvPr id="12" name="TextBox 11" hidden="1">
            <a:extLst>
              <a:ext uri="{FF2B5EF4-FFF2-40B4-BE49-F238E27FC236}">
                <a16:creationId xmlns:a16="http://schemas.microsoft.com/office/drawing/2014/main" id="{992A067E-6CB9-C14C-9A18-33F98E6EF3A7}"/>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6" name="Text Placeholder 5">
            <a:extLst>
              <a:ext uri="{FF2B5EF4-FFF2-40B4-BE49-F238E27FC236}">
                <a16:creationId xmlns:a16="http://schemas.microsoft.com/office/drawing/2014/main" id="{D1A3CCD6-7C87-3540-AD4F-C4E375A40A67}"/>
              </a:ext>
            </a:extLst>
          </p:cNvPr>
          <p:cNvSpPr>
            <a:spLocks noGrp="1"/>
          </p:cNvSpPr>
          <p:nvPr>
            <p:ph type="body" sz="quarter" idx="25" hasCustomPrompt="1"/>
          </p:nvPr>
        </p:nvSpPr>
        <p:spPr>
          <a:xfrm>
            <a:off x="853440" y="2194560"/>
            <a:ext cx="4474815" cy="147797"/>
          </a:xfrm>
          <a:prstGeom prst="rect">
            <a:avLst/>
          </a:prstGeom>
        </p:spPr>
        <p:txBody>
          <a:bodyPr wrap="none" lIns="18288">
            <a:spAutoFit/>
          </a:bodyPr>
          <a:lstStyle>
            <a:lvl1pPr marL="0" indent="0">
              <a:buNone/>
              <a:defRPr sz="1067" cap="all" baseline="0">
                <a:latin typeface="+mn-lt"/>
              </a:defRPr>
            </a:lvl1pPr>
            <a:lvl2pPr marL="0" indent="0">
              <a:buFont typeface="Arial" panose="020B0604020202020204" pitchFamily="34" charset="0"/>
              <a:buNone/>
              <a:defRPr sz="1067">
                <a:latin typeface="+mn-lt"/>
              </a:defRPr>
            </a:lvl2pPr>
            <a:lvl3pPr marL="484620" indent="0">
              <a:buNone/>
              <a:defRPr sz="1067">
                <a:latin typeface="+mn-lt"/>
              </a:defRPr>
            </a:lvl3pPr>
            <a:lvl4pPr marL="0" indent="0">
              <a:buNone/>
              <a:defRPr sz="1067">
                <a:latin typeface="+mn-lt"/>
              </a:defRPr>
            </a:lvl4pPr>
            <a:lvl5pPr marL="0" indent="0">
              <a:buNone/>
              <a:defRPr sz="1067">
                <a:latin typeface="+mn-lt"/>
              </a:defRPr>
            </a:lvl5pPr>
          </a:lstStyle>
          <a:p>
            <a:pPr lvl="0"/>
            <a:r>
              <a:rPr lang="en-US" dirty="0"/>
              <a:t>JOB # GOES HERE [REMOVE FOR LIVE AUDIENCE PRESENTATION]</a:t>
            </a:r>
          </a:p>
        </p:txBody>
      </p:sp>
      <p:sp>
        <p:nvSpPr>
          <p:cNvPr id="2" name="TextBox 1">
            <a:extLst>
              <a:ext uri="{FF2B5EF4-FFF2-40B4-BE49-F238E27FC236}">
                <a16:creationId xmlns:a16="http://schemas.microsoft.com/office/drawing/2014/main" id="{E2AB141D-50D8-B545-AC99-DA856384CC5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
        <p:nvSpPr>
          <p:cNvPr id="10" name="Text Placeholder 9">
            <a:extLst>
              <a:ext uri="{FF2B5EF4-FFF2-40B4-BE49-F238E27FC236}">
                <a16:creationId xmlns:a16="http://schemas.microsoft.com/office/drawing/2014/main" id="{E60C41A6-45A6-5B44-9CEC-EBB9C50F73C1}"/>
              </a:ext>
            </a:extLst>
          </p:cNvPr>
          <p:cNvSpPr>
            <a:spLocks noGrp="1"/>
          </p:cNvSpPr>
          <p:nvPr>
            <p:ph type="body" sz="quarter" idx="27" hasCustomPrompt="1"/>
          </p:nvPr>
        </p:nvSpPr>
        <p:spPr>
          <a:xfrm>
            <a:off x="4706470" y="4256635"/>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 GUIDES – To make sure guides are visible, inside the View ribbon, click the Guides checkbox. Then click the icon inside the picture frame to add your logo.</a:t>
            </a:r>
          </a:p>
        </p:txBody>
      </p:sp>
      <p:sp>
        <p:nvSpPr>
          <p:cNvPr id="22" name="Text Placeholder 9">
            <a:extLst>
              <a:ext uri="{FF2B5EF4-FFF2-40B4-BE49-F238E27FC236}">
                <a16:creationId xmlns:a16="http://schemas.microsoft.com/office/drawing/2014/main" id="{A7DA1E21-D79E-F544-A510-7244E006EC4A}"/>
              </a:ext>
            </a:extLst>
          </p:cNvPr>
          <p:cNvSpPr>
            <a:spLocks noGrp="1"/>
          </p:cNvSpPr>
          <p:nvPr>
            <p:ph type="body" sz="quarter" idx="28" hasCustomPrompt="1"/>
          </p:nvPr>
        </p:nvSpPr>
        <p:spPr>
          <a:xfrm>
            <a:off x="4706470" y="4700563"/>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 QUALITY – For the sharpest image, we recommend selecting your logo from the </a:t>
            </a:r>
            <a:r>
              <a:rPr lang="en-US" dirty="0" err="1"/>
              <a:t>svg</a:t>
            </a:r>
            <a:r>
              <a:rPr lang="en-US" dirty="0"/>
              <a:t> folder. Insert the </a:t>
            </a:r>
            <a:r>
              <a:rPr lang="en-US" dirty="0" err="1"/>
              <a:t>Bxd-blk</a:t>
            </a:r>
            <a:r>
              <a:rPr lang="en-US" dirty="0"/>
              <a:t> or Boxed-</a:t>
            </a:r>
            <a:r>
              <a:rPr lang="en-US" dirty="0" err="1"/>
              <a:t>BlackType</a:t>
            </a:r>
            <a:r>
              <a:rPr lang="en-US" dirty="0"/>
              <a:t> version and it will appear in the picture frame.</a:t>
            </a:r>
          </a:p>
        </p:txBody>
      </p:sp>
      <p:sp>
        <p:nvSpPr>
          <p:cNvPr id="23" name="Text Placeholder 9">
            <a:extLst>
              <a:ext uri="{FF2B5EF4-FFF2-40B4-BE49-F238E27FC236}">
                <a16:creationId xmlns:a16="http://schemas.microsoft.com/office/drawing/2014/main" id="{624A8DDF-AAAB-5F4B-94B6-2B8F1EAAD0A7}"/>
              </a:ext>
            </a:extLst>
          </p:cNvPr>
          <p:cNvSpPr>
            <a:spLocks noGrp="1"/>
          </p:cNvSpPr>
          <p:nvPr>
            <p:ph type="body" sz="quarter" idx="29" hasCustomPrompt="1"/>
          </p:nvPr>
        </p:nvSpPr>
        <p:spPr>
          <a:xfrm>
            <a:off x="4706470" y="5144491"/>
            <a:ext cx="6510169" cy="955048"/>
          </a:xfrm>
          <a:prstGeom prst="rect">
            <a:avLst/>
          </a:prstGeom>
        </p:spPr>
        <p:txBody>
          <a:bodyPr lIns="0" tIns="45720" rIns="91440" bIns="4572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blue UCLA logo box should match up with the top and bottom guides.</a:t>
            </a:r>
          </a:p>
        </p:txBody>
      </p:sp>
      <p:sp>
        <p:nvSpPr>
          <p:cNvPr id="24" name="Text Placeholder 9">
            <a:extLst>
              <a:ext uri="{FF2B5EF4-FFF2-40B4-BE49-F238E27FC236}">
                <a16:creationId xmlns:a16="http://schemas.microsoft.com/office/drawing/2014/main" id="{780DC648-A60E-984C-B078-E1226FC92945}"/>
              </a:ext>
            </a:extLst>
          </p:cNvPr>
          <p:cNvSpPr>
            <a:spLocks noGrp="1"/>
          </p:cNvSpPr>
          <p:nvPr>
            <p:ph type="body" sz="quarter" idx="30" hasCustomPrompt="1"/>
          </p:nvPr>
        </p:nvSpPr>
        <p:spPr>
          <a:xfrm>
            <a:off x="4706470" y="6208237"/>
            <a:ext cx="6510169" cy="167140"/>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4. POSITION – Align the blue UCLA logo box to meet the left guide. </a:t>
            </a:r>
          </a:p>
        </p:txBody>
      </p:sp>
      <p:sp>
        <p:nvSpPr>
          <p:cNvPr id="8" name="Text Placeholder 7">
            <a:extLst>
              <a:ext uri="{FF2B5EF4-FFF2-40B4-BE49-F238E27FC236}">
                <a16:creationId xmlns:a16="http://schemas.microsoft.com/office/drawing/2014/main" id="{2FA6F6D3-C084-D543-B260-D6C73FE285CF}"/>
              </a:ext>
            </a:extLst>
          </p:cNvPr>
          <p:cNvSpPr>
            <a:spLocks noGrp="1"/>
          </p:cNvSpPr>
          <p:nvPr>
            <p:ph type="body" sz="quarter" idx="31" hasCustomPrompt="1"/>
          </p:nvPr>
        </p:nvSpPr>
        <p:spPr>
          <a:xfrm>
            <a:off x="853440" y="2523744"/>
            <a:ext cx="10363200" cy="1470061"/>
          </a:xfrm>
          <a:prstGeom prst="rect">
            <a:avLst/>
          </a:prstGeom>
        </p:spPr>
        <p:txBody>
          <a:bodyPr wrap="square" anchor="ctr" anchorCtr="0">
            <a:spAutoFit/>
          </a:bodyPr>
          <a:lstStyle>
            <a:lvl1pPr marL="0" indent="0">
              <a:buNone/>
              <a:defRPr sz="4800" b="1">
                <a:latin typeface="+mj-lt"/>
              </a:defRPr>
            </a:lvl1pPr>
            <a:lvl2pPr marL="0" indent="0">
              <a:buFont typeface="Arial" panose="020B0604020202020204" pitchFamily="34" charset="0"/>
              <a:buNone/>
              <a:defRPr sz="4800" b="1">
                <a:latin typeface="+mj-lt"/>
              </a:defRPr>
            </a:lvl2pPr>
            <a:lvl3pPr marL="484620" indent="0">
              <a:buNone/>
              <a:defRPr sz="4800" b="1">
                <a:latin typeface="+mj-lt"/>
              </a:defRPr>
            </a:lvl3pPr>
            <a:lvl4pPr marL="0" indent="0">
              <a:buNone/>
              <a:defRPr sz="4800" b="1">
                <a:latin typeface="+mj-lt"/>
              </a:defRPr>
            </a:lvl4pPr>
            <a:lvl5pPr marL="0" indent="0">
              <a:buNone/>
              <a:defRPr sz="4800" b="1">
                <a:latin typeface="+mj-lt"/>
              </a:defRPr>
            </a:lvl5pPr>
          </a:lstStyle>
          <a:p>
            <a:pPr lvl="0"/>
            <a:r>
              <a:rPr lang="en-US" dirty="0"/>
              <a:t>Presentation Opener Title</a:t>
            </a:r>
          </a:p>
          <a:p>
            <a:pPr lvl="0"/>
            <a:r>
              <a:rPr lang="en-US" dirty="0"/>
              <a:t>Goes Here</a:t>
            </a:r>
          </a:p>
        </p:txBody>
      </p:sp>
      <p:sp>
        <p:nvSpPr>
          <p:cNvPr id="19" name="TextBox 18" hidden="1">
            <a:extLst>
              <a:ext uri="{FF2B5EF4-FFF2-40B4-BE49-F238E27FC236}">
                <a16:creationId xmlns:a16="http://schemas.microsoft.com/office/drawing/2014/main" id="{DAEABCCE-008D-444A-9E36-5D3414A07090}"/>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20" name="TextBox 19">
            <a:extLst>
              <a:ext uri="{FF2B5EF4-FFF2-40B4-BE49-F238E27FC236}">
                <a16:creationId xmlns:a16="http://schemas.microsoft.com/office/drawing/2014/main" id="{7B98486D-C649-D848-B5F6-E86CD533633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Tree>
    <p:extLst>
      <p:ext uri="{BB962C8B-B14F-4D97-AF65-F5344CB8AC3E}">
        <p14:creationId xmlns:p14="http://schemas.microsoft.com/office/powerpoint/2010/main" val="2964487754"/>
      </p:ext>
    </p:extLst>
  </p:cSld>
  <p:clrMapOvr>
    <a:masterClrMapping/>
  </p:clrMapOvr>
  <p:extLst>
    <p:ext uri="{DCECCB84-F9BA-43D5-87BE-67443E8EF086}">
      <p15:sldGuideLst xmlns:p15="http://schemas.microsoft.com/office/powerpoint/2012/main">
        <p15:guide id="5" orient="horz" pos="300">
          <p15:clr>
            <a:srgbClr val="FBAE40"/>
          </p15:clr>
        </p15:guide>
        <p15:guide id="6" orient="horz" pos="540">
          <p15:clr>
            <a:srgbClr val="FBAE40"/>
          </p15:clr>
        </p15:guide>
        <p15:guide id="7" pos="4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12192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860922175"/>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11/9/2022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4" name="Text Placeholder 3">
            <a:extLst>
              <a:ext uri="{FF2B5EF4-FFF2-40B4-BE49-F238E27FC236}">
                <a16:creationId xmlns:a16="http://schemas.microsoft.com/office/drawing/2014/main" id="{DF2C5F55-93C0-9344-9E3D-94935F3D2760}"/>
              </a:ext>
            </a:extLst>
          </p:cNvPr>
          <p:cNvSpPr>
            <a:spLocks noGrp="1"/>
          </p:cNvSpPr>
          <p:nvPr>
            <p:ph type="body" sz="quarter" idx="20" hasCustomPrompt="1"/>
          </p:nvPr>
        </p:nvSpPr>
        <p:spPr>
          <a:xfrm>
            <a:off x="853439" y="3535680"/>
            <a:ext cx="10363200" cy="295402"/>
          </a:xfrm>
          <a:prstGeom prst="rect">
            <a:avLst/>
          </a:prstGeom>
        </p:spPr>
        <p:txBody>
          <a:bodyPr>
            <a:spAutoFit/>
          </a:bodyPr>
          <a:lstStyle>
            <a:lvl1pPr marL="0" indent="0">
              <a:buFontTx/>
              <a:buNone/>
              <a:defRPr sz="2133" b="1" i="0" cap="all" baseline="0">
                <a:latin typeface="Helvetica" pitchFamily="2" charset="0"/>
              </a:defRPr>
            </a:lvl1pPr>
            <a:lvl2pPr>
              <a:buFontTx/>
              <a:buNone/>
              <a:defRPr b="1"/>
            </a:lvl2pPr>
            <a:lvl3pPr marL="914377" indent="0">
              <a:buFontTx/>
              <a:buNone/>
              <a:defRPr b="1"/>
            </a:lvl3pPr>
            <a:lvl4pPr marL="1371566" indent="0">
              <a:buFontTx/>
              <a:buNone/>
              <a:defRPr b="1"/>
            </a:lvl4pPr>
            <a:lvl5pPr marL="1828754" indent="0">
              <a:buFontTx/>
              <a:buNone/>
              <a:defRPr b="1"/>
            </a:lvl5pPr>
          </a:lstStyle>
          <a:p>
            <a:pPr lvl="0"/>
            <a:r>
              <a:rPr lang="en-US" dirty="0"/>
              <a:t>ADDITIONAL TEXT GOES HERE </a:t>
            </a:r>
          </a:p>
        </p:txBody>
      </p:sp>
      <p:sp>
        <p:nvSpPr>
          <p:cNvPr id="3" name="TextBox 2">
            <a:extLst>
              <a:ext uri="{FF2B5EF4-FFF2-40B4-BE49-F238E27FC236}">
                <a16:creationId xmlns:a16="http://schemas.microsoft.com/office/drawing/2014/main" id="{5F64B9DE-6557-C54A-BF36-8E798604EA3F}"/>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sp>
        <p:nvSpPr>
          <p:cNvPr id="7" name="Header rule">
            <a:extLst>
              <a:ext uri="{FF2B5EF4-FFF2-40B4-BE49-F238E27FC236}">
                <a16:creationId xmlns:a16="http://schemas.microsoft.com/office/drawing/2014/main" id="{09B1960F-507A-E84C-8B64-1891B754A975}"/>
              </a:ext>
            </a:extLst>
          </p:cNvPr>
          <p:cNvSpPr/>
          <p:nvPr/>
        </p:nvSpPr>
        <p:spPr>
          <a:xfrm>
            <a:off x="853440" y="329184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graphicFrame>
        <p:nvGraphicFramePr>
          <p:cNvPr id="9" name="Table 8" hidden="1">
            <a:extLst>
              <a:ext uri="{FF2B5EF4-FFF2-40B4-BE49-F238E27FC236}">
                <a16:creationId xmlns:a16="http://schemas.microsoft.com/office/drawing/2014/main" id="{D23CA481-98CA-0745-833B-EFD0DBCDDA4E}"/>
              </a:ext>
            </a:extLst>
          </p:cNvPr>
          <p:cNvGraphicFramePr>
            <a:graphicFrameLocks noGrp="1"/>
          </p:cNvGraphicFramePr>
          <p:nvPr>
            <p:extLst>
              <p:ext uri="{D42A27DB-BD31-4B8C-83A1-F6EECF244321}">
                <p14:modId xmlns:p14="http://schemas.microsoft.com/office/powerpoint/2010/main" val="3341679549"/>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0" name="TextBox 9">
            <a:extLst>
              <a:ext uri="{FF2B5EF4-FFF2-40B4-BE49-F238E27FC236}">
                <a16:creationId xmlns:a16="http://schemas.microsoft.com/office/drawing/2014/main" id="{4E4989E6-36D9-5E4D-A8F4-C8D9759B609B}"/>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graphicFrame>
        <p:nvGraphicFramePr>
          <p:cNvPr id="12" name="Table 11" hidden="1">
            <a:extLst>
              <a:ext uri="{FF2B5EF4-FFF2-40B4-BE49-F238E27FC236}">
                <a16:creationId xmlns:a16="http://schemas.microsoft.com/office/drawing/2014/main" id="{EF7DC21F-99F8-4F48-9203-63793CFF7D9C}"/>
              </a:ext>
            </a:extLst>
          </p:cNvPr>
          <p:cNvGraphicFramePr>
            <a:graphicFrameLocks noGrp="1"/>
          </p:cNvGraphicFramePr>
          <p:nvPr>
            <p:extLst>
              <p:ext uri="{D42A27DB-BD31-4B8C-83A1-F6EECF244321}">
                <p14:modId xmlns:p14="http://schemas.microsoft.com/office/powerpoint/2010/main" val="1625515878"/>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3" name="TextBox 12">
            <a:extLst>
              <a:ext uri="{FF2B5EF4-FFF2-40B4-BE49-F238E27FC236}">
                <a16:creationId xmlns:a16="http://schemas.microsoft.com/office/drawing/2014/main" id="{39DA3775-34D5-1E49-AF02-9E34A316EF51}"/>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spTree>
    <p:extLst>
      <p:ext uri="{BB962C8B-B14F-4D97-AF65-F5344CB8AC3E}">
        <p14:creationId xmlns:p14="http://schemas.microsoft.com/office/powerpoint/2010/main" val="336343436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775790"/>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11/9/2022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a:xfrm>
            <a:off x="853436" y="489869"/>
            <a:ext cx="10363200" cy="519972"/>
          </a:xfrm>
        </p:spPr>
        <p:txBody>
          <a:bodyPr anchor="b" anchorCtr="0"/>
          <a:lstStyle/>
          <a:p>
            <a:r>
              <a:rPr lang="en-US" dirty="0"/>
              <a:t>Header w/copy</a:t>
            </a:r>
          </a:p>
        </p:txBody>
      </p:sp>
    </p:spTree>
    <p:extLst>
      <p:ext uri="{BB962C8B-B14F-4D97-AF65-F5344CB8AC3E}">
        <p14:creationId xmlns:p14="http://schemas.microsoft.com/office/powerpoint/2010/main" val="696169463"/>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775790"/>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11/9/2022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p>
            <a:r>
              <a:rPr lang="en-US" dirty="0"/>
              <a:t>Header w/copy and bullets</a:t>
            </a:r>
          </a:p>
        </p:txBody>
      </p:sp>
      <p:sp>
        <p:nvSpPr>
          <p:cNvPr id="5" name="Text Placeholder 4">
            <a:extLst>
              <a:ext uri="{FF2B5EF4-FFF2-40B4-BE49-F238E27FC236}">
                <a16:creationId xmlns:a16="http://schemas.microsoft.com/office/drawing/2014/main" id="{FEB3799F-3DE7-0C45-B34C-091D879B69B2}"/>
              </a:ext>
            </a:extLst>
          </p:cNvPr>
          <p:cNvSpPr>
            <a:spLocks noGrp="1"/>
          </p:cNvSpPr>
          <p:nvPr>
            <p:ph type="body" sz="quarter" idx="21" hasCustomPrompt="1"/>
          </p:nvPr>
        </p:nvSpPr>
        <p:spPr>
          <a:xfrm>
            <a:off x="1463041" y="3048001"/>
            <a:ext cx="9144000" cy="518519"/>
          </a:xfrm>
        </p:spPr>
        <p:txBody>
          <a:bodyPr lIns="365760">
            <a:spAutoFit/>
          </a:bodyPr>
          <a:lstStyle>
            <a:lvl1pP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398039704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4511040" cy="1551579"/>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451104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11/9/2022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705600" y="2072640"/>
            <a:ext cx="4511040" cy="1551579"/>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705600" y="1584960"/>
            <a:ext cx="451104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p>
            <a:r>
              <a:rPr lang="en-US" dirty="0"/>
              <a:t>Header w/two columns</a:t>
            </a:r>
          </a:p>
        </p:txBody>
      </p:sp>
    </p:spTree>
    <p:extLst>
      <p:ext uri="{BB962C8B-B14F-4D97-AF65-F5344CB8AC3E}">
        <p14:creationId xmlns:p14="http://schemas.microsoft.com/office/powerpoint/2010/main" val="734213923"/>
      </p:ext>
    </p:extLst>
  </p:cSld>
  <p:clrMapOvr>
    <a:masterClrMapping/>
  </p:clrMapOvr>
  <p:extLst>
    <p:ext uri="{DCECCB84-F9BA-43D5-87BE-67443E8EF086}">
      <p15:sldGuideLst xmlns:p15="http://schemas.microsoft.com/office/powerpoint/2012/main">
        <p15:guide id="1" pos="2880">
          <p15:clr>
            <a:srgbClr val="FBAE40"/>
          </p15:clr>
        </p15:guide>
        <p15:guide id="2" pos="309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11/9/2022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463040" y="1584960"/>
            <a:ext cx="8534400" cy="258597"/>
          </a:xfrm>
          <a:prstGeom prst="rect">
            <a:avLst/>
          </a:prstGeom>
          <a:solidFill>
            <a:srgbClr val="DBE7F5"/>
          </a:solidFill>
        </p:spPr>
        <p:txBody>
          <a:bodyPr anchor="t" anchorCtr="1"/>
          <a:lstStyle>
            <a:lvl1pPr marL="0" indent="0" algn="ctr">
              <a:buNone/>
              <a:defRPr>
                <a:solidFill>
                  <a:srgbClr val="898989"/>
                </a:solidFill>
              </a:defRPr>
            </a:lvl1pPr>
          </a:lstStyle>
          <a:p>
            <a:r>
              <a:rPr lang="en-US"/>
              <a:t>Click icon to add table</a:t>
            </a:r>
            <a:endParaRPr lang="en-US" dirty="0"/>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10319746" y="1584961"/>
            <a:ext cx="1262655" cy="1805623"/>
          </a:xfrm>
          <a:prstGeom prst="rect">
            <a:avLst/>
          </a:prstGeom>
        </p:spPr>
        <p:txBody>
          <a:bodyPr wrap="square" lIns="0">
            <a:spAutoFit/>
          </a:bodyPr>
          <a:lstStyle>
            <a:lvl1pPr marL="0" indent="0" algn="l">
              <a:lnSpc>
                <a:spcPct val="100000"/>
              </a:lnSpc>
              <a:buNone/>
              <a:defRPr sz="1067" b="0">
                <a:solidFill>
                  <a:srgbClr val="FC28FC"/>
                </a:solidFill>
              </a:defRPr>
            </a:lvl1pPr>
            <a:lvl2pPr marL="457189" indent="0">
              <a:buNone/>
              <a:defRPr>
                <a:solidFill>
                  <a:srgbClr val="FF0000"/>
                </a:solidFill>
              </a:defRPr>
            </a:lvl2pPr>
            <a:lvl3pPr marL="914377" indent="0">
              <a:buNone/>
              <a:defRPr>
                <a:solidFill>
                  <a:srgbClr val="FF0000"/>
                </a:solidFill>
              </a:defRPr>
            </a:lvl3pPr>
            <a:lvl4pPr marL="1371566" indent="0">
              <a:buNone/>
              <a:defRPr>
                <a:solidFill>
                  <a:srgbClr val="FF0000"/>
                </a:solidFill>
              </a:defRPr>
            </a:lvl4pPr>
            <a:lvl5pPr marL="1828754" indent="0">
              <a:buNone/>
              <a:defRPr>
                <a:solidFill>
                  <a:srgbClr val="FF0000"/>
                </a:solidFill>
              </a:defRPr>
            </a:lvl5pPr>
          </a:lstStyle>
          <a:p>
            <a:pPr lvl="0"/>
            <a:r>
              <a:rPr lang="en-US" dirty="0"/>
              <a:t>Input data using the custom table. If you’re not sure you’ll need this table, we recommend HIDING the slide temporarily instead of deleting it. Once deleted, the custom table can be recovered from the master source file. </a:t>
            </a:r>
          </a:p>
        </p:txBody>
      </p:sp>
    </p:spTree>
    <p:extLst>
      <p:ext uri="{BB962C8B-B14F-4D97-AF65-F5344CB8AC3E}">
        <p14:creationId xmlns:p14="http://schemas.microsoft.com/office/powerpoint/2010/main" val="330876762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11/9/2022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096000" y="2072640"/>
            <a:ext cx="5120637" cy="1551579"/>
          </a:xfrm>
          <a:prstGeom prst="rect">
            <a:avLst/>
          </a:prstGeom>
        </p:spPr>
        <p:txBody>
          <a:bodyPr l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095999" y="1584960"/>
            <a:ext cx="5120639" cy="287259"/>
          </a:xfrm>
          <a:prstGeom prst="rect">
            <a:avLst/>
          </a:prstGeom>
        </p:spPr>
        <p:txBody>
          <a:bodyPr lIns="365760" rIns="0">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853440" y="1584960"/>
            <a:ext cx="524256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left</a:t>
            </a:r>
          </a:p>
        </p:txBody>
      </p:sp>
    </p:spTree>
    <p:extLst>
      <p:ext uri="{BB962C8B-B14F-4D97-AF65-F5344CB8AC3E}">
        <p14:creationId xmlns:p14="http://schemas.microsoft.com/office/powerpoint/2010/main" val="3263301631"/>
      </p:ext>
    </p:extLst>
  </p:cSld>
  <p:clrMapOvr>
    <a:masterClrMapping/>
  </p:clrMapOvr>
  <p:extLst>
    <p:ext uri="{DCECCB84-F9BA-43D5-87BE-67443E8EF086}">
      <p15:sldGuideLst xmlns:p15="http://schemas.microsoft.com/office/powerpoint/2012/main">
        <p15:guide id="1" pos="2880">
          <p15:clr>
            <a:srgbClr val="FBAE40"/>
          </p15:clr>
        </p15:guide>
        <p15:guide id="2" pos="3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1586-25A7-0F4F-7E15-EBA014416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C83F3C-46F0-1265-8173-42008403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8F955-DB04-DA31-7687-AD275755E274}"/>
              </a:ext>
            </a:extLst>
          </p:cNvPr>
          <p:cNvSpPr>
            <a:spLocks noGrp="1"/>
          </p:cNvSpPr>
          <p:nvPr>
            <p:ph type="dt" sz="half" idx="10"/>
          </p:nvPr>
        </p:nvSpPr>
        <p:spPr/>
        <p:txBody>
          <a:bodyPr/>
          <a:lstStyle/>
          <a:p>
            <a:fld id="{17CD058B-4E67-41E0-A42A-C8543C06DE5B}" type="datetimeFigureOut">
              <a:rPr lang="en-US" smtClean="0"/>
              <a:t>11/9/2022</a:t>
            </a:fld>
            <a:endParaRPr lang="en-US"/>
          </a:p>
        </p:txBody>
      </p:sp>
      <p:sp>
        <p:nvSpPr>
          <p:cNvPr id="5" name="Footer Placeholder 4">
            <a:extLst>
              <a:ext uri="{FF2B5EF4-FFF2-40B4-BE49-F238E27FC236}">
                <a16:creationId xmlns:a16="http://schemas.microsoft.com/office/drawing/2014/main" id="{8889176D-E7BF-2A8A-31A3-D05D5CD61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4678E-E86C-A6D4-5D72-E99680A06385}"/>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710544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11/9/2022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39" y="2072640"/>
            <a:ext cx="5120640" cy="1551579"/>
          </a:xfrm>
          <a:prstGeom prst="rect">
            <a:avLst/>
          </a:prstGeom>
        </p:spPr>
        <p:txBody>
          <a:bodyPr lIns="0" r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853441" y="1584960"/>
            <a:ext cx="5120639" cy="292608"/>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5974079" y="1584960"/>
            <a:ext cx="524256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right</a:t>
            </a:r>
          </a:p>
        </p:txBody>
      </p:sp>
    </p:spTree>
    <p:extLst>
      <p:ext uri="{BB962C8B-B14F-4D97-AF65-F5344CB8AC3E}">
        <p14:creationId xmlns:p14="http://schemas.microsoft.com/office/powerpoint/2010/main" val="337416729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11/9/2022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2083852" y="1584960"/>
            <a:ext cx="2537554"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1" y="4389120"/>
            <a:ext cx="4998719" cy="960456"/>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w/two images</a:t>
            </a:r>
          </a:p>
        </p:txBody>
      </p:sp>
      <p:sp>
        <p:nvSpPr>
          <p:cNvPr id="13" name="Picture Placeholder 2">
            <a:extLst>
              <a:ext uri="{FF2B5EF4-FFF2-40B4-BE49-F238E27FC236}">
                <a16:creationId xmlns:a16="http://schemas.microsoft.com/office/drawing/2014/main" id="{9C652879-E485-9847-B5DA-F17C66D89A13}"/>
              </a:ext>
            </a:extLst>
          </p:cNvPr>
          <p:cNvSpPr>
            <a:spLocks noGrp="1"/>
          </p:cNvSpPr>
          <p:nvPr>
            <p:ph type="pic" sz="quarter" idx="29"/>
          </p:nvPr>
        </p:nvSpPr>
        <p:spPr>
          <a:xfrm>
            <a:off x="7448503" y="1584960"/>
            <a:ext cx="2537554"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4" name="Text Placeholder 19">
            <a:extLst>
              <a:ext uri="{FF2B5EF4-FFF2-40B4-BE49-F238E27FC236}">
                <a16:creationId xmlns:a16="http://schemas.microsoft.com/office/drawing/2014/main" id="{3075D6A2-6D65-FC47-AC64-35561CC02CFD}"/>
              </a:ext>
            </a:extLst>
          </p:cNvPr>
          <p:cNvSpPr>
            <a:spLocks noGrp="1"/>
          </p:cNvSpPr>
          <p:nvPr>
            <p:ph type="body" sz="quarter" idx="30" hasCustomPrompt="1"/>
          </p:nvPr>
        </p:nvSpPr>
        <p:spPr>
          <a:xfrm>
            <a:off x="6217921" y="4389120"/>
            <a:ext cx="4998719" cy="960456"/>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229292980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mall header w/two captioned images caption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11/9/2022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2" name="Rectangle 1">
            <a:extLst>
              <a:ext uri="{FF2B5EF4-FFF2-40B4-BE49-F238E27FC236}">
                <a16:creationId xmlns:a16="http://schemas.microsoft.com/office/drawing/2014/main" id="{3735DA87-8D0D-5646-9263-BA8534F57B0F}"/>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CD6FC555-1AA9-E647-94A1-A53C5C1DD7CF}"/>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6" name="Header rule">
            <a:extLst>
              <a:ext uri="{FF2B5EF4-FFF2-40B4-BE49-F238E27FC236}">
                <a16:creationId xmlns:a16="http://schemas.microsoft.com/office/drawing/2014/main" id="{A64E2F76-6F70-6E41-8E67-76251B3CBB36}"/>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9" name="Text Placeholder 8">
            <a:extLst>
              <a:ext uri="{FF2B5EF4-FFF2-40B4-BE49-F238E27FC236}">
                <a16:creationId xmlns:a16="http://schemas.microsoft.com/office/drawing/2014/main" id="{8D21123F-3052-7448-8323-EBC781A2C598}"/>
              </a:ext>
            </a:extLst>
          </p:cNvPr>
          <p:cNvSpPr>
            <a:spLocks noGrp="1"/>
          </p:cNvSpPr>
          <p:nvPr>
            <p:ph type="body" sz="quarter" idx="24" hasCustomPrompt="1"/>
          </p:nvPr>
        </p:nvSpPr>
        <p:spPr>
          <a:xfrm>
            <a:off x="853267" y="5486401"/>
            <a:ext cx="4998719" cy="178852"/>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1" name="Rectangle 10">
            <a:extLst>
              <a:ext uri="{FF2B5EF4-FFF2-40B4-BE49-F238E27FC236}">
                <a16:creationId xmlns:a16="http://schemas.microsoft.com/office/drawing/2014/main" id="{15ECEDA9-F4E9-D546-AADD-9E9431B373F9}"/>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itle 1">
            <a:extLst>
              <a:ext uri="{FF2B5EF4-FFF2-40B4-BE49-F238E27FC236}">
                <a16:creationId xmlns:a16="http://schemas.microsoft.com/office/drawing/2014/main" id="{30B111C0-E62E-C246-80CF-91DB63D57A70}"/>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13" name="Header rule">
            <a:extLst>
              <a:ext uri="{FF2B5EF4-FFF2-40B4-BE49-F238E27FC236}">
                <a16:creationId xmlns:a16="http://schemas.microsoft.com/office/drawing/2014/main" id="{89329647-72E2-B74F-AFC5-F88F766072F0}"/>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10" name="Picture Placeholder 2">
            <a:extLst>
              <a:ext uri="{FF2B5EF4-FFF2-40B4-BE49-F238E27FC236}">
                <a16:creationId xmlns:a16="http://schemas.microsoft.com/office/drawing/2014/main" id="{3B0E2BCC-7E9A-8848-B8C5-2789C328FDF4}"/>
              </a:ext>
            </a:extLst>
          </p:cNvPr>
          <p:cNvSpPr>
            <a:spLocks noGrp="1"/>
          </p:cNvSpPr>
          <p:nvPr>
            <p:ph type="pic" sz="quarter" idx="23"/>
          </p:nvPr>
        </p:nvSpPr>
        <p:spPr>
          <a:xfrm>
            <a:off x="853269"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8">
            <a:extLst>
              <a:ext uri="{FF2B5EF4-FFF2-40B4-BE49-F238E27FC236}">
                <a16:creationId xmlns:a16="http://schemas.microsoft.com/office/drawing/2014/main" id="{B9DA235E-5166-4A4E-85BC-FDE49E99E6E3}"/>
              </a:ext>
            </a:extLst>
          </p:cNvPr>
          <p:cNvSpPr>
            <a:spLocks noGrp="1"/>
          </p:cNvSpPr>
          <p:nvPr>
            <p:ph type="body" sz="quarter" idx="25" hasCustomPrompt="1"/>
          </p:nvPr>
        </p:nvSpPr>
        <p:spPr>
          <a:xfrm>
            <a:off x="6217919" y="5486401"/>
            <a:ext cx="4998719" cy="178852"/>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7" name="Picture Placeholder 2">
            <a:extLst>
              <a:ext uri="{FF2B5EF4-FFF2-40B4-BE49-F238E27FC236}">
                <a16:creationId xmlns:a16="http://schemas.microsoft.com/office/drawing/2014/main" id="{2298A9C0-48AD-FD43-A59A-12E1524D052B}"/>
              </a:ext>
            </a:extLst>
          </p:cNvPr>
          <p:cNvSpPr>
            <a:spLocks noGrp="1"/>
          </p:cNvSpPr>
          <p:nvPr>
            <p:ph type="pic" sz="quarter" idx="26"/>
          </p:nvPr>
        </p:nvSpPr>
        <p:spPr>
          <a:xfrm>
            <a:off x="6217921"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Tree>
    <p:extLst>
      <p:ext uri="{BB962C8B-B14F-4D97-AF65-F5344CB8AC3E}">
        <p14:creationId xmlns:p14="http://schemas.microsoft.com/office/powerpoint/2010/main" val="289676000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11/9/2022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1230412" y="1584960"/>
            <a:ext cx="2537553"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792480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7924800" y="1584960"/>
            <a:ext cx="329184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438912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4389035" y="1584960"/>
            <a:ext cx="329184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w/three images</a:t>
            </a:r>
          </a:p>
        </p:txBody>
      </p:sp>
    </p:spTree>
    <p:extLst>
      <p:ext uri="{BB962C8B-B14F-4D97-AF65-F5344CB8AC3E}">
        <p14:creationId xmlns:p14="http://schemas.microsoft.com/office/powerpoint/2010/main" val="163875881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11/9/2022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40" y="4876801"/>
            <a:ext cx="10363200" cy="701859"/>
          </a:xfrm>
          <a:prstGeom prst="rect">
            <a:avLst/>
          </a:prstGeom>
        </p:spPr>
        <p:txBody>
          <a:bodyPr lIns="0" tIns="18288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853440" y="1584960"/>
            <a:ext cx="103632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w/wide image</a:t>
            </a:r>
          </a:p>
        </p:txBody>
      </p:sp>
    </p:spTree>
    <p:extLst>
      <p:ext uri="{BB962C8B-B14F-4D97-AF65-F5344CB8AC3E}">
        <p14:creationId xmlns:p14="http://schemas.microsoft.com/office/powerpoint/2010/main" val="5255079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11/9/2022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2438400" y="1584960"/>
            <a:ext cx="73152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w/video</a:t>
            </a:r>
          </a:p>
        </p:txBody>
      </p:sp>
    </p:spTree>
    <p:extLst>
      <p:ext uri="{BB962C8B-B14F-4D97-AF65-F5344CB8AC3E}">
        <p14:creationId xmlns:p14="http://schemas.microsoft.com/office/powerpoint/2010/main" val="100945265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11/9/2022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7559040" y="2072641"/>
            <a:ext cx="3657600" cy="1292983"/>
          </a:xfrm>
          <a:prstGeom prst="rect">
            <a:avLst/>
          </a:prstGeom>
        </p:spPr>
        <p:txBody>
          <a:bodyPr lIns="365760" r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7559040" y="1584960"/>
            <a:ext cx="3657600" cy="287259"/>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853440" y="1584960"/>
            <a:ext cx="67056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w/video and copy</a:t>
            </a:r>
          </a:p>
        </p:txBody>
      </p:sp>
    </p:spTree>
    <p:extLst>
      <p:ext uri="{BB962C8B-B14F-4D97-AF65-F5344CB8AC3E}">
        <p14:creationId xmlns:p14="http://schemas.microsoft.com/office/powerpoint/2010/main" val="245671814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tatement w/white background">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1"/>
            <a:ext cx="12192000" cy="6132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11/9/2022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6" name="Title 3" hidden="1">
            <a:extLst>
              <a:ext uri="{FF2B5EF4-FFF2-40B4-BE49-F238E27FC236}">
                <a16:creationId xmlns:a16="http://schemas.microsoft.com/office/drawing/2014/main" id="{47BA5E82-2DE4-214E-A6B1-6C2A16953F79}"/>
              </a:ext>
            </a:extLst>
          </p:cNvPr>
          <p:cNvSpPr txBox="1">
            <a:spLocks/>
          </p:cNvSpPr>
          <p:nvPr/>
        </p:nvSpPr>
        <p:spPr>
          <a:xfrm>
            <a:off x="1828800" y="1828896"/>
            <a:ext cx="8534400" cy="2462021"/>
          </a:xfrm>
          <a:prstGeom prst="rect">
            <a:avLst/>
          </a:prstGeom>
          <a:solidFill>
            <a:schemeClr val="bg1"/>
          </a:solidFill>
        </p:spPr>
        <p:txBody>
          <a:bodyPr vert="horz" wrap="square" lIns="0" tIns="0" rIns="0" bIns="0" rtlCol="0" anchor="ctr" anchorCtr="1">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spcBef>
                <a:spcPts val="0"/>
              </a:spcBef>
            </a:pPr>
            <a:r>
              <a:rPr lang="en-US" sz="5333" b="0" i="0" dirty="0">
                <a:solidFill>
                  <a:srgbClr val="2774AE"/>
                </a:solidFill>
                <a:latin typeface="Helvetica Regular" pitchFamily="2" charset="0"/>
              </a:rPr>
              <a:t>Lorem ipsum dolor sit </a:t>
            </a:r>
            <a:r>
              <a:rPr lang="en-US" sz="5333" b="0" i="0" dirty="0" err="1">
                <a:solidFill>
                  <a:srgbClr val="2774AE"/>
                </a:solidFill>
                <a:latin typeface="Helvetica Regular" pitchFamily="2" charset="0"/>
              </a:rPr>
              <a:t>amet</a:t>
            </a:r>
            <a:r>
              <a:rPr lang="en-US" sz="5333" b="0" i="0" dirty="0">
                <a:solidFill>
                  <a:srgbClr val="2774AE"/>
                </a:solidFill>
                <a:latin typeface="Helvetica Regular" pitchFamily="2" charset="0"/>
              </a:rPr>
              <a:t> ex </a:t>
            </a:r>
            <a:r>
              <a:rPr lang="en-US" sz="5333" b="0" i="0" dirty="0" err="1">
                <a:solidFill>
                  <a:srgbClr val="2774AE"/>
                </a:solidFill>
                <a:latin typeface="Helvetica Regular" pitchFamily="2" charset="0"/>
              </a:rPr>
              <a:t>eum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reque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graece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nam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harum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vonsequat</a:t>
            </a:r>
            <a:endParaRPr lang="en-US" sz="5333" b="0" i="0" dirty="0">
              <a:solidFill>
                <a:srgbClr val="2774AE"/>
              </a:solidFill>
              <a:latin typeface="Helvetica Regular" pitchFamily="2" charset="0"/>
            </a:endParaRPr>
          </a:p>
        </p:txBody>
      </p:sp>
      <p:sp>
        <p:nvSpPr>
          <p:cNvPr id="4" name="Text Placeholder 3">
            <a:extLst>
              <a:ext uri="{FF2B5EF4-FFF2-40B4-BE49-F238E27FC236}">
                <a16:creationId xmlns:a16="http://schemas.microsoft.com/office/drawing/2014/main" id="{9D1F839A-7F1F-7444-AF82-48ECCE4F3858}"/>
              </a:ext>
            </a:extLst>
          </p:cNvPr>
          <p:cNvSpPr>
            <a:spLocks noGrp="1"/>
          </p:cNvSpPr>
          <p:nvPr>
            <p:ph type="body" sz="quarter" idx="21" hasCustomPrompt="1"/>
          </p:nvPr>
        </p:nvSpPr>
        <p:spPr>
          <a:xfrm>
            <a:off x="1828800" y="1828801"/>
            <a:ext cx="8534400" cy="2220095"/>
          </a:xfrm>
        </p:spPr>
        <p:txBody>
          <a:bodyPr anchor="ctr" anchorCtr="0"/>
          <a:lstStyle>
            <a:lvl1pPr marL="0" indent="0" algn="ctr">
              <a:buNone/>
              <a:defRPr sz="5333">
                <a:solidFill>
                  <a:srgbClr val="2774AE"/>
                </a:solidFill>
              </a:defRPr>
            </a:lvl1pPr>
            <a:lvl2pPr marL="365751" indent="0" algn="ctr">
              <a:buNone/>
              <a:defRPr sz="5333">
                <a:solidFill>
                  <a:srgbClr val="2774AE"/>
                </a:solidFill>
              </a:defRPr>
            </a:lvl2pPr>
            <a:lvl3pPr marL="731502" indent="0" algn="ctr">
              <a:buNone/>
              <a:defRPr sz="5333">
                <a:solidFill>
                  <a:srgbClr val="2774AE"/>
                </a:solidFill>
              </a:defRPr>
            </a:lvl3pPr>
            <a:lvl4pPr marL="1097253" indent="0" algn="ctr">
              <a:buNone/>
              <a:defRPr sz="5333">
                <a:solidFill>
                  <a:srgbClr val="2774AE"/>
                </a:solidFill>
              </a:defRPr>
            </a:lvl4pPr>
            <a:lvl5pPr marL="1463003" indent="0" algn="ctr">
              <a:buNone/>
              <a:defRPr sz="5333">
                <a:solidFill>
                  <a:srgbClr val="2774AE"/>
                </a:solidFill>
              </a:defRPr>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2207891587"/>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12192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3638658966"/>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11/9/2022</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3" name="TextBox 2">
            <a:extLst>
              <a:ext uri="{FF2B5EF4-FFF2-40B4-BE49-F238E27FC236}">
                <a16:creationId xmlns:a16="http://schemas.microsoft.com/office/drawing/2014/main" id="{5F64B9DE-6557-C54A-BF36-8E798604EA3F}"/>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
        <p:nvSpPr>
          <p:cNvPr id="7" name="Header rule">
            <a:extLst>
              <a:ext uri="{FF2B5EF4-FFF2-40B4-BE49-F238E27FC236}">
                <a16:creationId xmlns:a16="http://schemas.microsoft.com/office/drawing/2014/main" id="{09B1960F-507A-E84C-8B64-1891B754A975}"/>
              </a:ext>
            </a:extLst>
          </p:cNvPr>
          <p:cNvSpPr/>
          <p:nvPr/>
        </p:nvSpPr>
        <p:spPr>
          <a:xfrm>
            <a:off x="853440" y="329184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graphicFrame>
        <p:nvGraphicFramePr>
          <p:cNvPr id="8" name="Table 7" hidden="1">
            <a:extLst>
              <a:ext uri="{FF2B5EF4-FFF2-40B4-BE49-F238E27FC236}">
                <a16:creationId xmlns:a16="http://schemas.microsoft.com/office/drawing/2014/main" id="{3E58A6EC-219D-294A-BBEF-94C49557B0E2}"/>
              </a:ext>
            </a:extLst>
          </p:cNvPr>
          <p:cNvGraphicFramePr>
            <a:graphicFrameLocks noGrp="1"/>
          </p:cNvGraphicFramePr>
          <p:nvPr>
            <p:extLst>
              <p:ext uri="{D42A27DB-BD31-4B8C-83A1-F6EECF244321}">
                <p14:modId xmlns:p14="http://schemas.microsoft.com/office/powerpoint/2010/main" val="1810830639"/>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9" name="TextBox 8">
            <a:extLst>
              <a:ext uri="{FF2B5EF4-FFF2-40B4-BE49-F238E27FC236}">
                <a16:creationId xmlns:a16="http://schemas.microsoft.com/office/drawing/2014/main" id="{4DAC7F78-240E-AF4B-89D8-273442F5E4BE}"/>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graphicFrame>
        <p:nvGraphicFramePr>
          <p:cNvPr id="10" name="Table 9" hidden="1">
            <a:extLst>
              <a:ext uri="{FF2B5EF4-FFF2-40B4-BE49-F238E27FC236}">
                <a16:creationId xmlns:a16="http://schemas.microsoft.com/office/drawing/2014/main" id="{C425352E-7739-E248-9E50-3F3E8D851A47}"/>
              </a:ext>
            </a:extLst>
          </p:cNvPr>
          <p:cNvGraphicFramePr>
            <a:graphicFrameLocks noGrp="1"/>
          </p:cNvGraphicFramePr>
          <p:nvPr>
            <p:extLst>
              <p:ext uri="{D42A27DB-BD31-4B8C-83A1-F6EECF244321}">
                <p14:modId xmlns:p14="http://schemas.microsoft.com/office/powerpoint/2010/main" val="1985896400"/>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2" name="TextBox 11">
            <a:extLst>
              <a:ext uri="{FF2B5EF4-FFF2-40B4-BE49-F238E27FC236}">
                <a16:creationId xmlns:a16="http://schemas.microsoft.com/office/drawing/2014/main" id="{07F6C067-AD68-524C-91AC-545B0A590C4C}"/>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Tree>
    <p:extLst>
      <p:ext uri="{BB962C8B-B14F-4D97-AF65-F5344CB8AC3E}">
        <p14:creationId xmlns:p14="http://schemas.microsoft.com/office/powerpoint/2010/main" val="124523585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7BE8B-22EC-426C-85DD-9C6D384ECC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69B257-3094-4171-AF79-2B56BE9C97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919C0F-F6A6-4DCB-B7BA-FFE1A98244A1}"/>
              </a:ext>
            </a:extLst>
          </p:cNvPr>
          <p:cNvSpPr>
            <a:spLocks noGrp="1"/>
          </p:cNvSpPr>
          <p:nvPr>
            <p:ph type="dt" sz="half" idx="10"/>
          </p:nvPr>
        </p:nvSpPr>
        <p:spPr/>
        <p:txBody>
          <a:bodyPr/>
          <a:lstStyle/>
          <a:p>
            <a:fld id="{DBFF113A-6DFF-4777-9DD5-FF99B7E91276}" type="datetimeFigureOut">
              <a:rPr lang="en-US" smtClean="0"/>
              <a:t>11/9/2022</a:t>
            </a:fld>
            <a:endParaRPr lang="en-US"/>
          </a:p>
        </p:txBody>
      </p:sp>
      <p:sp>
        <p:nvSpPr>
          <p:cNvPr id="5" name="Footer Placeholder 4">
            <a:extLst>
              <a:ext uri="{FF2B5EF4-FFF2-40B4-BE49-F238E27FC236}">
                <a16:creationId xmlns:a16="http://schemas.microsoft.com/office/drawing/2014/main" id="{E6DA58BF-736B-4C91-AC3E-5904B2669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25CA8-7B23-4544-8DC0-C6DC1E98C3B4}"/>
              </a:ext>
            </a:extLst>
          </p:cNvPr>
          <p:cNvSpPr>
            <a:spLocks noGrp="1"/>
          </p:cNvSpPr>
          <p:nvPr>
            <p:ph type="sldNum" sz="quarter" idx="12"/>
          </p:nvPr>
        </p:nvSpPr>
        <p:spPr>
          <a:xfrm>
            <a:off x="11582400" y="6339840"/>
            <a:ext cx="609600" cy="422744"/>
          </a:xfrm>
          <a:prstGeom prst="rect">
            <a:avLst/>
          </a:prstGeom>
        </p:spPr>
        <p:txBody>
          <a:bodyPr/>
          <a:lstStyle/>
          <a:p>
            <a:fld id="{47BCAE14-5E02-497E-85B3-826956D8D934}" type="slidenum">
              <a:rPr lang="en-US" smtClean="0"/>
              <a:t>‹#›</a:t>
            </a:fld>
            <a:endParaRPr lang="en-US"/>
          </a:p>
        </p:txBody>
      </p:sp>
    </p:spTree>
    <p:extLst>
      <p:ext uri="{BB962C8B-B14F-4D97-AF65-F5344CB8AC3E}">
        <p14:creationId xmlns:p14="http://schemas.microsoft.com/office/powerpoint/2010/main" val="3482683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AD198-799F-44B1-20A5-E41A939BE7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A2608-CA72-5B48-5544-FF2F56A81D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217AB-05DF-5B5C-2DB0-7A7DB9909EDF}"/>
              </a:ext>
            </a:extLst>
          </p:cNvPr>
          <p:cNvSpPr>
            <a:spLocks noGrp="1"/>
          </p:cNvSpPr>
          <p:nvPr>
            <p:ph type="dt" sz="half" idx="10"/>
          </p:nvPr>
        </p:nvSpPr>
        <p:spPr/>
        <p:txBody>
          <a:bodyPr/>
          <a:lstStyle/>
          <a:p>
            <a:fld id="{17CD058B-4E67-41E0-A42A-C8543C06DE5B}" type="datetimeFigureOut">
              <a:rPr lang="en-US" smtClean="0"/>
              <a:t>11/9/2022</a:t>
            </a:fld>
            <a:endParaRPr lang="en-US"/>
          </a:p>
        </p:txBody>
      </p:sp>
      <p:sp>
        <p:nvSpPr>
          <p:cNvPr id="5" name="Footer Placeholder 4">
            <a:extLst>
              <a:ext uri="{FF2B5EF4-FFF2-40B4-BE49-F238E27FC236}">
                <a16:creationId xmlns:a16="http://schemas.microsoft.com/office/drawing/2014/main" id="{9FF76523-5412-349D-B7CE-99240B40F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0BC84-2F20-5C68-B838-478743032D1D}"/>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561886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99293-89B0-422A-A28F-11D0B287E1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DF175-C7A4-4718-BC60-6424B7BD5E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6A0E6E-60F1-411A-9DD4-1B443B34FFD4}"/>
              </a:ext>
            </a:extLst>
          </p:cNvPr>
          <p:cNvSpPr>
            <a:spLocks noGrp="1"/>
          </p:cNvSpPr>
          <p:nvPr>
            <p:ph type="dt" sz="half" idx="10"/>
          </p:nvPr>
        </p:nvSpPr>
        <p:spPr/>
        <p:txBody>
          <a:bodyPr/>
          <a:lstStyle/>
          <a:p>
            <a:fld id="{715249F4-9F07-4582-862F-590C240E5318}" type="datetimeFigureOut">
              <a:rPr lang="en-US" smtClean="0"/>
              <a:t>11/9/2022</a:t>
            </a:fld>
            <a:endParaRPr lang="en-US"/>
          </a:p>
        </p:txBody>
      </p:sp>
      <p:sp>
        <p:nvSpPr>
          <p:cNvPr id="5" name="Footer Placeholder 4">
            <a:extLst>
              <a:ext uri="{FF2B5EF4-FFF2-40B4-BE49-F238E27FC236}">
                <a16:creationId xmlns:a16="http://schemas.microsoft.com/office/drawing/2014/main" id="{4DBF98E4-5BC1-427D-9A2D-FFE09BAFD6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AD9ECC-871C-40E0-88F2-43DF6889A149}"/>
              </a:ext>
            </a:extLst>
          </p:cNvPr>
          <p:cNvSpPr>
            <a:spLocks noGrp="1"/>
          </p:cNvSpPr>
          <p:nvPr>
            <p:ph type="sldNum" sz="quarter" idx="12"/>
          </p:nvPr>
        </p:nvSpPr>
        <p:spPr/>
        <p:txBody>
          <a:bodyPr/>
          <a:lstStyle/>
          <a:p>
            <a:fld id="{B39D6181-6E98-47FF-AFF3-FDC0C258908D}" type="slidenum">
              <a:rPr lang="en-US" smtClean="0"/>
              <a:t>‹#›</a:t>
            </a:fld>
            <a:endParaRPr lang="en-US"/>
          </a:p>
        </p:txBody>
      </p:sp>
    </p:spTree>
    <p:extLst>
      <p:ext uri="{BB962C8B-B14F-4D97-AF65-F5344CB8AC3E}">
        <p14:creationId xmlns:p14="http://schemas.microsoft.com/office/powerpoint/2010/main" val="103546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954F5-DE8D-4375-9076-8CAACEDCA0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A9FE5F-631A-4F50-A766-80B1FBF62AC2}"/>
              </a:ext>
            </a:extLst>
          </p:cNvPr>
          <p:cNvSpPr>
            <a:spLocks noGrp="1"/>
          </p:cNvSpPr>
          <p:nvPr>
            <p:ph sz="half" idx="1"/>
          </p:nvPr>
        </p:nvSpPr>
        <p:spPr>
          <a:xfrm>
            <a:off x="838200" y="1825626"/>
            <a:ext cx="5181600" cy="15662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20DBC8-B0A5-4447-BA82-D72A1CCD5FD8}"/>
              </a:ext>
            </a:extLst>
          </p:cNvPr>
          <p:cNvSpPr>
            <a:spLocks noGrp="1"/>
          </p:cNvSpPr>
          <p:nvPr>
            <p:ph sz="half" idx="2"/>
          </p:nvPr>
        </p:nvSpPr>
        <p:spPr>
          <a:xfrm>
            <a:off x="6172200" y="1825626"/>
            <a:ext cx="5181600" cy="15662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8F83F8-C3CD-49E2-9AA9-877DD0F30C32}"/>
              </a:ext>
            </a:extLst>
          </p:cNvPr>
          <p:cNvSpPr>
            <a:spLocks noGrp="1"/>
          </p:cNvSpPr>
          <p:nvPr>
            <p:ph type="dt" sz="half" idx="10"/>
          </p:nvPr>
        </p:nvSpPr>
        <p:spPr/>
        <p:txBody>
          <a:bodyPr/>
          <a:lstStyle/>
          <a:p>
            <a:fld id="{038AD2EF-0BFD-47A2-BEA0-D9096F8AAB97}" type="datetimeFigureOut">
              <a:rPr lang="en-US" smtClean="0"/>
              <a:t>11/9/2022</a:t>
            </a:fld>
            <a:endParaRPr lang="en-US"/>
          </a:p>
        </p:txBody>
      </p:sp>
      <p:sp>
        <p:nvSpPr>
          <p:cNvPr id="6" name="Footer Placeholder 5">
            <a:extLst>
              <a:ext uri="{FF2B5EF4-FFF2-40B4-BE49-F238E27FC236}">
                <a16:creationId xmlns:a16="http://schemas.microsoft.com/office/drawing/2014/main" id="{A9F35C79-E681-479D-AFE6-A2DE7C595F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E21B7F-0FD7-48E5-91DA-8FED86BF45BD}"/>
              </a:ext>
            </a:extLst>
          </p:cNvPr>
          <p:cNvSpPr>
            <a:spLocks noGrp="1"/>
          </p:cNvSpPr>
          <p:nvPr>
            <p:ph type="sldNum" sz="quarter" idx="12"/>
          </p:nvPr>
        </p:nvSpPr>
        <p:spPr/>
        <p:txBody>
          <a:bodyPr/>
          <a:lstStyle/>
          <a:p>
            <a:fld id="{23D3064E-6710-4E59-ADE2-FB6F055EAF5B}" type="slidenum">
              <a:rPr lang="en-US" smtClean="0"/>
              <a:t>‹#›</a:t>
            </a:fld>
            <a:endParaRPr lang="en-US"/>
          </a:p>
        </p:txBody>
      </p:sp>
    </p:spTree>
    <p:extLst>
      <p:ext uri="{BB962C8B-B14F-4D97-AF65-F5344CB8AC3E}">
        <p14:creationId xmlns:p14="http://schemas.microsoft.com/office/powerpoint/2010/main" val="166218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509F0-2446-4D14-019A-07A1E7BEB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E3EE14-10BA-75FE-26FE-B14F3B7CF0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0741A4-2A70-70FA-075A-44F715BA3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14048-94BE-70CB-3AD0-89A00DCBC06C}"/>
              </a:ext>
            </a:extLst>
          </p:cNvPr>
          <p:cNvSpPr>
            <a:spLocks noGrp="1"/>
          </p:cNvSpPr>
          <p:nvPr>
            <p:ph type="dt" sz="half" idx="10"/>
          </p:nvPr>
        </p:nvSpPr>
        <p:spPr/>
        <p:txBody>
          <a:bodyPr/>
          <a:lstStyle/>
          <a:p>
            <a:fld id="{17CD058B-4E67-41E0-A42A-C8543C06DE5B}" type="datetimeFigureOut">
              <a:rPr lang="en-US" smtClean="0"/>
              <a:t>11/9/2022</a:t>
            </a:fld>
            <a:endParaRPr lang="en-US"/>
          </a:p>
        </p:txBody>
      </p:sp>
      <p:sp>
        <p:nvSpPr>
          <p:cNvPr id="6" name="Footer Placeholder 5">
            <a:extLst>
              <a:ext uri="{FF2B5EF4-FFF2-40B4-BE49-F238E27FC236}">
                <a16:creationId xmlns:a16="http://schemas.microsoft.com/office/drawing/2014/main" id="{C63E1EA0-F2FD-2E88-E176-E3CCBC1321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01FBA-59A6-8C91-10B9-9AA4826EAE2B}"/>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501599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11219-2F68-DDEF-CD30-26099F11FF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B84A58-527D-BC97-C805-92E6E5D6E8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7A6F1C-49AF-1C37-73BF-D15562E14E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B6CED-2366-7D7A-1EB8-F89CE98BE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FD9BA-7EF0-5062-07FF-7114954079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7C5148-DDB7-0AD0-3080-F436D00C9FF8}"/>
              </a:ext>
            </a:extLst>
          </p:cNvPr>
          <p:cNvSpPr>
            <a:spLocks noGrp="1"/>
          </p:cNvSpPr>
          <p:nvPr>
            <p:ph type="dt" sz="half" idx="10"/>
          </p:nvPr>
        </p:nvSpPr>
        <p:spPr/>
        <p:txBody>
          <a:bodyPr/>
          <a:lstStyle/>
          <a:p>
            <a:fld id="{17CD058B-4E67-41E0-A42A-C8543C06DE5B}" type="datetimeFigureOut">
              <a:rPr lang="en-US" smtClean="0"/>
              <a:t>11/9/2022</a:t>
            </a:fld>
            <a:endParaRPr lang="en-US"/>
          </a:p>
        </p:txBody>
      </p:sp>
      <p:sp>
        <p:nvSpPr>
          <p:cNvPr id="8" name="Footer Placeholder 7">
            <a:extLst>
              <a:ext uri="{FF2B5EF4-FFF2-40B4-BE49-F238E27FC236}">
                <a16:creationId xmlns:a16="http://schemas.microsoft.com/office/drawing/2014/main" id="{CF6C7F35-75E3-9469-6CC2-03C1195AB5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F40989-27EC-076F-B6A6-E169BEE2E8F2}"/>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21758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9D3A-F07E-BF4B-1716-9E5B5CE07F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1DFB95-F1E1-CA51-8965-DA1D95EEEB7E}"/>
              </a:ext>
            </a:extLst>
          </p:cNvPr>
          <p:cNvSpPr>
            <a:spLocks noGrp="1"/>
          </p:cNvSpPr>
          <p:nvPr>
            <p:ph type="dt" sz="half" idx="10"/>
          </p:nvPr>
        </p:nvSpPr>
        <p:spPr/>
        <p:txBody>
          <a:bodyPr/>
          <a:lstStyle/>
          <a:p>
            <a:fld id="{17CD058B-4E67-41E0-A42A-C8543C06DE5B}" type="datetimeFigureOut">
              <a:rPr lang="en-US" smtClean="0"/>
              <a:t>11/9/2022</a:t>
            </a:fld>
            <a:endParaRPr lang="en-US"/>
          </a:p>
        </p:txBody>
      </p:sp>
      <p:sp>
        <p:nvSpPr>
          <p:cNvPr id="4" name="Footer Placeholder 3">
            <a:extLst>
              <a:ext uri="{FF2B5EF4-FFF2-40B4-BE49-F238E27FC236}">
                <a16:creationId xmlns:a16="http://schemas.microsoft.com/office/drawing/2014/main" id="{0B794433-E89E-3BDB-F0AB-512FFC0FA4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05ED9B-984B-928D-3A58-FC89819B6368}"/>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332242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FA1EB3-5D0D-FA5C-5F41-9131DDF6A35C}"/>
              </a:ext>
            </a:extLst>
          </p:cNvPr>
          <p:cNvSpPr>
            <a:spLocks noGrp="1"/>
          </p:cNvSpPr>
          <p:nvPr>
            <p:ph type="dt" sz="half" idx="10"/>
          </p:nvPr>
        </p:nvSpPr>
        <p:spPr/>
        <p:txBody>
          <a:bodyPr/>
          <a:lstStyle/>
          <a:p>
            <a:fld id="{17CD058B-4E67-41E0-A42A-C8543C06DE5B}" type="datetimeFigureOut">
              <a:rPr lang="en-US" smtClean="0"/>
              <a:t>11/9/2022</a:t>
            </a:fld>
            <a:endParaRPr lang="en-US"/>
          </a:p>
        </p:txBody>
      </p:sp>
      <p:sp>
        <p:nvSpPr>
          <p:cNvPr id="3" name="Footer Placeholder 2">
            <a:extLst>
              <a:ext uri="{FF2B5EF4-FFF2-40B4-BE49-F238E27FC236}">
                <a16:creationId xmlns:a16="http://schemas.microsoft.com/office/drawing/2014/main" id="{FE3EF835-9D6E-2451-1EF4-192AA2FE11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7B6ADD-909C-2334-2236-554BC44799F9}"/>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601689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5CB3F-DB0B-629A-920B-21CA4DD42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DEF82E-0310-70D7-E1E1-46527B0E50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75D5D-EEC4-1C1F-FE3F-0F5F8780B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56EA31-45D2-EB02-BCF8-E247C5846AE3}"/>
              </a:ext>
            </a:extLst>
          </p:cNvPr>
          <p:cNvSpPr>
            <a:spLocks noGrp="1"/>
          </p:cNvSpPr>
          <p:nvPr>
            <p:ph type="dt" sz="half" idx="10"/>
          </p:nvPr>
        </p:nvSpPr>
        <p:spPr/>
        <p:txBody>
          <a:bodyPr/>
          <a:lstStyle/>
          <a:p>
            <a:fld id="{17CD058B-4E67-41E0-A42A-C8543C06DE5B}" type="datetimeFigureOut">
              <a:rPr lang="en-US" smtClean="0"/>
              <a:t>11/9/2022</a:t>
            </a:fld>
            <a:endParaRPr lang="en-US"/>
          </a:p>
        </p:txBody>
      </p:sp>
      <p:sp>
        <p:nvSpPr>
          <p:cNvPr id="6" name="Footer Placeholder 5">
            <a:extLst>
              <a:ext uri="{FF2B5EF4-FFF2-40B4-BE49-F238E27FC236}">
                <a16:creationId xmlns:a16="http://schemas.microsoft.com/office/drawing/2014/main" id="{E8E1611C-F1F5-0866-C436-3B0661F96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9BEBE-5901-34FE-395C-ECCB4028DFE2}"/>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889000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2D16-28B9-D633-82D3-118D486E1C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A882E4-DC46-72E4-D9F1-4896B00B6C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A8E2EA-1E26-0E2C-5BCE-54F9DDD48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DBFAD-487A-FCE6-A2EE-0B87FB87A181}"/>
              </a:ext>
            </a:extLst>
          </p:cNvPr>
          <p:cNvSpPr>
            <a:spLocks noGrp="1"/>
          </p:cNvSpPr>
          <p:nvPr>
            <p:ph type="dt" sz="half" idx="10"/>
          </p:nvPr>
        </p:nvSpPr>
        <p:spPr/>
        <p:txBody>
          <a:bodyPr/>
          <a:lstStyle/>
          <a:p>
            <a:fld id="{17CD058B-4E67-41E0-A42A-C8543C06DE5B}" type="datetimeFigureOut">
              <a:rPr lang="en-US" smtClean="0"/>
              <a:t>11/9/2022</a:t>
            </a:fld>
            <a:endParaRPr lang="en-US"/>
          </a:p>
        </p:txBody>
      </p:sp>
      <p:sp>
        <p:nvSpPr>
          <p:cNvPr id="6" name="Footer Placeholder 5">
            <a:extLst>
              <a:ext uri="{FF2B5EF4-FFF2-40B4-BE49-F238E27FC236}">
                <a16:creationId xmlns:a16="http://schemas.microsoft.com/office/drawing/2014/main" id="{FED135B6-6DF9-2D35-A81A-E4170D55A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5BA35A-571F-2DF4-5EDC-3C22149B4330}"/>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707635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2.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63150F-D79D-E114-8B44-4027FF7893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FC89A9-67CB-6BF5-6A70-4F9780127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6B720-CAC5-1883-ADBE-22499BEDF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D058B-4E67-41E0-A42A-C8543C06DE5B}" type="datetimeFigureOut">
              <a:rPr lang="en-US" smtClean="0"/>
              <a:t>11/9/2022</a:t>
            </a:fld>
            <a:endParaRPr lang="en-US"/>
          </a:p>
        </p:txBody>
      </p:sp>
      <p:sp>
        <p:nvSpPr>
          <p:cNvPr id="5" name="Footer Placeholder 4">
            <a:extLst>
              <a:ext uri="{FF2B5EF4-FFF2-40B4-BE49-F238E27FC236}">
                <a16:creationId xmlns:a16="http://schemas.microsoft.com/office/drawing/2014/main" id="{0A285E8A-3C38-3E0A-2636-DA3D4D93D3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351EA0-A4FB-BC40-5595-C6BC7D847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EFB2C-3159-4F58-8C6E-80C5985AED36}" type="slidenum">
              <a:rPr lang="en-US" smtClean="0"/>
              <a:t>‹#›</a:t>
            </a:fld>
            <a:endParaRPr lang="en-US"/>
          </a:p>
        </p:txBody>
      </p:sp>
    </p:spTree>
    <p:extLst>
      <p:ext uri="{BB962C8B-B14F-4D97-AF65-F5344CB8AC3E}">
        <p14:creationId xmlns:p14="http://schemas.microsoft.com/office/powerpoint/2010/main" val="1384030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Brand logo">
            <a:extLst>
              <a:ext uri="{FF2B5EF4-FFF2-40B4-BE49-F238E27FC236}">
                <a16:creationId xmlns:a16="http://schemas.microsoft.com/office/drawing/2014/main" id="{B905BEBE-FC81-0D47-9AF4-9E365522863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57201" y="6299713"/>
            <a:ext cx="564305" cy="182033"/>
          </a:xfrm>
          <a:prstGeom prst="rect">
            <a:avLst/>
          </a:prstGeom>
        </p:spPr>
      </p:pic>
      <p:sp>
        <p:nvSpPr>
          <p:cNvPr id="17" name="Header rule">
            <a:extLst>
              <a:ext uri="{FF2B5EF4-FFF2-40B4-BE49-F238E27FC236}">
                <a16:creationId xmlns:a16="http://schemas.microsoft.com/office/drawing/2014/main" id="{98E6E0B5-9270-574F-A10E-09DA8982DB02}"/>
              </a:ext>
            </a:extLst>
          </p:cNvPr>
          <p:cNvSpPr/>
          <p:nvPr/>
        </p:nvSpPr>
        <p:spPr>
          <a:xfrm>
            <a:off x="853440" y="1095523"/>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853439" y="489869"/>
            <a:ext cx="10363200" cy="519972"/>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a:extLst>
              <a:ext uri="{FF2B5EF4-FFF2-40B4-BE49-F238E27FC236}">
                <a16:creationId xmlns:a16="http://schemas.microsoft.com/office/drawing/2014/main" id="{8221B8DE-CEF2-934A-AC4E-99A13E490B7A}"/>
              </a:ext>
            </a:extLst>
          </p:cNvPr>
          <p:cNvSpPr>
            <a:spLocks noGrp="1"/>
          </p:cNvSpPr>
          <p:nvPr>
            <p:ph type="dt" sz="half" idx="2"/>
          </p:nvPr>
        </p:nvSpPr>
        <p:spPr>
          <a:xfrm>
            <a:off x="9876712" y="6339840"/>
            <a:ext cx="1255776" cy="422744"/>
          </a:xfrm>
          <a:prstGeom prst="rect">
            <a:avLst/>
          </a:prstGeom>
        </p:spPr>
        <p:txBody>
          <a:bodyPr vert="horz" wrap="square" lIns="0" tIns="0" rIns="0" bIns="256032" rtlCol="0" anchor="t" anchorCtr="0">
            <a:spAutoFit/>
          </a:bodyPr>
          <a:lstStyle>
            <a:lvl1pPr algn="r">
              <a:lnSpc>
                <a:spcPct val="100000"/>
              </a:lnSpc>
              <a:defRPr sz="1067" b="0" i="0">
                <a:solidFill>
                  <a:srgbClr val="B9B9B9"/>
                </a:solidFill>
                <a:latin typeface="Helvetica Regular" pitchFamily="2" charset="0"/>
              </a:defRPr>
            </a:lvl1pPr>
          </a:lstStyle>
          <a:p>
            <a:fld id="{DBFF113A-6DFF-4777-9DD5-FF99B7E91276}" type="datetimeFigureOut">
              <a:rPr lang="en-US" smtClean="0"/>
              <a:pPr/>
              <a:t>11/9/2022</a:t>
            </a:fld>
            <a:endParaRPr lang="en-US" dirty="0"/>
          </a:p>
        </p:txBody>
      </p:sp>
      <p:sp>
        <p:nvSpPr>
          <p:cNvPr id="9" name="Text Placeholder-left">
            <a:extLst>
              <a:ext uri="{FF2B5EF4-FFF2-40B4-BE49-F238E27FC236}">
                <a16:creationId xmlns:a16="http://schemas.microsoft.com/office/drawing/2014/main" id="{780A88FB-C016-B145-BF42-9CAF49E61B24}"/>
              </a:ext>
            </a:extLst>
          </p:cNvPr>
          <p:cNvSpPr txBox="1">
            <a:spLocks/>
          </p:cNvSpPr>
          <p:nvPr/>
        </p:nvSpPr>
        <p:spPr>
          <a:xfrm>
            <a:off x="1463040" y="6364224"/>
            <a:ext cx="3535680" cy="492507"/>
          </a:xfrm>
          <a:prstGeom prst="rect">
            <a:avLst/>
          </a:prstGeom>
        </p:spPr>
        <p:txBody>
          <a:bodyPr wrap="square" lIns="0" tIns="0" rIns="0" bIns="341376">
            <a:spAutoFit/>
          </a:bodyPr>
          <a:lstStyle>
            <a:lvl1pPr marL="0" indent="0" algn="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1067" b="0" i="0" dirty="0">
                <a:latin typeface="Helvetica Regular" pitchFamily="2" charset="0"/>
              </a:rPr>
              <a:t>Physics and Astronomy</a:t>
            </a:r>
          </a:p>
        </p:txBody>
      </p:sp>
      <p:sp>
        <p:nvSpPr>
          <p:cNvPr id="10" name="Text Placeholder-middle">
            <a:extLst>
              <a:ext uri="{FF2B5EF4-FFF2-40B4-BE49-F238E27FC236}">
                <a16:creationId xmlns:a16="http://schemas.microsoft.com/office/drawing/2014/main" id="{1D05E4E6-3004-4849-9241-63072375FC1B}"/>
              </a:ext>
            </a:extLst>
          </p:cNvPr>
          <p:cNvSpPr txBox="1">
            <a:spLocks/>
          </p:cNvSpPr>
          <p:nvPr/>
        </p:nvSpPr>
        <p:spPr>
          <a:xfrm>
            <a:off x="0" y="6364224"/>
            <a:ext cx="12192000" cy="492507"/>
          </a:xfrm>
          <a:prstGeom prst="rect">
            <a:avLst/>
          </a:prstGeom>
        </p:spPr>
        <p:txBody>
          <a:bodyPr wrap="square" lIns="0" tIns="0" rIns="0" bIns="341376">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67" b="0" i="0" dirty="0">
                <a:latin typeface="Helvetica Regular" pitchFamily="2" charset="0"/>
              </a:rPr>
              <a:t>AAC 2022</a:t>
            </a:r>
          </a:p>
        </p:txBody>
      </p:sp>
      <p:sp>
        <p:nvSpPr>
          <p:cNvPr id="4" name="Text Placeholder 3">
            <a:extLst>
              <a:ext uri="{FF2B5EF4-FFF2-40B4-BE49-F238E27FC236}">
                <a16:creationId xmlns:a16="http://schemas.microsoft.com/office/drawing/2014/main" id="{883B9C53-1485-764E-86F1-EF642FC86547}"/>
              </a:ext>
            </a:extLst>
          </p:cNvPr>
          <p:cNvSpPr>
            <a:spLocks noGrp="1"/>
          </p:cNvSpPr>
          <p:nvPr>
            <p:ph type="body" idx="1"/>
          </p:nvPr>
        </p:nvSpPr>
        <p:spPr>
          <a:xfrm>
            <a:off x="1463041" y="1584961"/>
            <a:ext cx="9753599" cy="1567695"/>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a:extLst>
              <a:ext uri="{FF2B5EF4-FFF2-40B4-BE49-F238E27FC236}">
                <a16:creationId xmlns:a16="http://schemas.microsoft.com/office/drawing/2014/main" id="{6454C98D-65B5-408B-873D-CEC284678A3D}"/>
              </a:ext>
            </a:extLst>
          </p:cNvPr>
          <p:cNvSpPr txBox="1"/>
          <p:nvPr userDrawn="1"/>
        </p:nvSpPr>
        <p:spPr>
          <a:xfrm>
            <a:off x="11564881" y="6339840"/>
            <a:ext cx="169918" cy="164660"/>
          </a:xfrm>
          <a:prstGeom prst="rect">
            <a:avLst/>
          </a:prstGeom>
          <a:noFill/>
        </p:spPr>
        <p:txBody>
          <a:bodyPr wrap="none" lIns="0" tIns="0" rIns="0" bIns="0" rtlCol="0">
            <a:spAutoFit/>
          </a:bodyPr>
          <a:lstStyle/>
          <a:p>
            <a:pPr algn="l"/>
            <a:fld id="{9CDB6B5F-D1D6-4A33-9F95-2E7985FF3381}" type="slidenum">
              <a:rPr lang="en-US" sz="1070" smtClean="0">
                <a:solidFill>
                  <a:srgbClr val="B9B9B9"/>
                </a:solidFill>
              </a:rPr>
              <a:t>‹#›</a:t>
            </a:fld>
            <a:endParaRPr lang="en-US" sz="1070" dirty="0" err="1">
              <a:solidFill>
                <a:srgbClr val="B9B9B9"/>
              </a:solidFill>
            </a:endParaRPr>
          </a:p>
        </p:txBody>
      </p:sp>
    </p:spTree>
    <p:extLst>
      <p:ext uri="{BB962C8B-B14F-4D97-AF65-F5344CB8AC3E}">
        <p14:creationId xmlns:p14="http://schemas.microsoft.com/office/powerpoint/2010/main" val="203119664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1" r:id="rId18"/>
    <p:sldLayoutId id="2147483682" r:id="rId19"/>
  </p:sldLayoutIdLst>
  <p:txStyles>
    <p:titleStyle>
      <a:lvl1pPr algn="l" defTabSz="914377" rtl="0" eaLnBrk="1" latinLnBrk="0" hangingPunct="1">
        <a:lnSpc>
          <a:spcPct val="90000"/>
        </a:lnSpc>
        <a:spcBef>
          <a:spcPct val="0"/>
        </a:spcBef>
        <a:buNone/>
        <a:defRPr sz="3733" b="1" i="0" kern="1200" baseline="0">
          <a:solidFill>
            <a:srgbClr val="58595B"/>
          </a:solidFill>
          <a:latin typeface="Helvetica"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867" b="0" kern="1200">
          <a:solidFill>
            <a:srgbClr val="58595B"/>
          </a:solidFill>
          <a:latin typeface="+mn-lt"/>
          <a:ea typeface="+mn-ea"/>
          <a:cs typeface="+mn-cs"/>
        </a:defRPr>
      </a:lvl1pPr>
      <a:lvl2pPr marL="597393"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baseline="0">
          <a:solidFill>
            <a:srgbClr val="58595B"/>
          </a:solidFill>
          <a:latin typeface="+mn-lt"/>
          <a:ea typeface="+mn-ea"/>
          <a:cs typeface="+mn-cs"/>
        </a:defRPr>
      </a:lvl2pPr>
      <a:lvl3pPr marL="963144"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3pPr>
      <a:lvl4pPr marL="1328895"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a:solidFill>
            <a:srgbClr val="58595B"/>
          </a:solidFill>
          <a:latin typeface="+mn-lt"/>
          <a:ea typeface="+mn-ea"/>
          <a:cs typeface="+mn-cs"/>
        </a:defRPr>
      </a:lvl4pPr>
      <a:lvl5pPr marL="1694646"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5pPr>
      <a:lvl6pPr marL="838179" indent="-868658" algn="l" defTabSz="914377" rtl="0" eaLnBrk="1" latinLnBrk="0" hangingPunct="1">
        <a:lnSpc>
          <a:spcPct val="90000"/>
        </a:lnSpc>
        <a:spcBef>
          <a:spcPts val="0"/>
        </a:spcBef>
        <a:spcAft>
          <a:spcPts val="800"/>
        </a:spcAft>
        <a:buFont typeface="Arial" panose="020B0604020202020204" pitchFamily="34" charset="0"/>
        <a:buNone/>
        <a:defRPr sz="133" kern="1200">
          <a:solidFill>
            <a:schemeClr val="tx1"/>
          </a:solidFill>
          <a:latin typeface="+mn-lt"/>
          <a:ea typeface="+mn-ea"/>
          <a:cs typeface="+mn-cs"/>
        </a:defRPr>
      </a:lvl6pPr>
      <a:lvl7pPr marL="743693" indent="-259074" algn="l" defTabSz="914377" rtl="0" eaLnBrk="1" latinLnBrk="0" hangingPunct="1">
        <a:lnSpc>
          <a:spcPct val="90000"/>
        </a:lnSpc>
        <a:spcBef>
          <a:spcPts val="0"/>
        </a:spcBef>
        <a:spcAft>
          <a:spcPts val="800"/>
        </a:spcAft>
        <a:buFont typeface="Arial" panose="020B0604020202020204" pitchFamily="34" charset="0"/>
        <a:buChar char="•"/>
        <a:defRPr sz="7200" kern="1200">
          <a:solidFill>
            <a:schemeClr val="tx1"/>
          </a:solidFill>
          <a:latin typeface="+mn-lt"/>
          <a:ea typeface="+mn-ea"/>
          <a:cs typeface="+mn-cs"/>
        </a:defRPr>
      </a:lvl7pPr>
      <a:lvl8pPr marL="365751" indent="-228594" algn="l" defTabSz="914377" rtl="0" eaLnBrk="1" latinLnBrk="0" hangingPunct="1">
        <a:lnSpc>
          <a:spcPct val="90000"/>
        </a:lnSpc>
        <a:spcBef>
          <a:spcPts val="0"/>
        </a:spcBef>
        <a:spcAft>
          <a:spcPts val="800"/>
        </a:spcAft>
        <a:buFont typeface="Arial" panose="020B0604020202020204" pitchFamily="34" charset="0"/>
        <a:buChar char="•"/>
        <a:defRPr sz="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5533"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7.png"/><Relationship Id="rId2" Type="http://schemas.openxmlformats.org/officeDocument/2006/relationships/slideLayout" Target="../slideLayouts/slideLayout15.xml"/><Relationship Id="rId1" Type="http://schemas.openxmlformats.org/officeDocument/2006/relationships/tags" Target="../tags/tag5.xml"/><Relationship Id="rId6" Type="http://schemas.openxmlformats.org/officeDocument/2006/relationships/image" Target="../media/image26.jpeg"/><Relationship Id="rId5" Type="http://schemas.microsoft.com/office/2007/relationships/hdphoto" Target="../media/hdphoto2.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eg"/><Relationship Id="rId1" Type="http://schemas.openxmlformats.org/officeDocument/2006/relationships/slideLayout" Target="../slideLayouts/slideLayout30.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0.xml"/><Relationship Id="rId1" Type="http://schemas.openxmlformats.org/officeDocument/2006/relationships/tags" Target="../tags/tag7.xml"/><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image" Target="../media/image36.jp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14.png"/><Relationship Id="rId2" Type="http://schemas.openxmlformats.org/officeDocument/2006/relationships/image" Target="../media/image39.png"/><Relationship Id="rId1" Type="http://schemas.openxmlformats.org/officeDocument/2006/relationships/slideLayout" Target="../slideLayouts/slideLayout15.xml"/><Relationship Id="rId6" Type="http://schemas.openxmlformats.org/officeDocument/2006/relationships/image" Target="../media/image420.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8.gif"/><Relationship Id="rId5" Type="http://schemas.openxmlformats.org/officeDocument/2006/relationships/image" Target="../media/image7.jpeg"/><Relationship Id="rId10" Type="http://schemas.openxmlformats.org/officeDocument/2006/relationships/image" Target="../media/image11.png"/><Relationship Id="rId4" Type="http://schemas.openxmlformats.org/officeDocument/2006/relationships/image" Target="../media/image6.jpeg"/><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5.xml"/><Relationship Id="rId5" Type="http://schemas.openxmlformats.org/officeDocument/2006/relationships/image" Target="../media/image51.JP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2.jpeg"/><Relationship Id="rId1" Type="http://schemas.openxmlformats.org/officeDocument/2006/relationships/slideLayout" Target="../slideLayouts/slideLayout30.xml"/><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slideLayout" Target="../slideLayouts/slideLayout30.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15.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2892147F-6B8A-4A04-95AA-9D594725A6CD}"/>
              </a:ext>
            </a:extLst>
          </p:cNvPr>
          <p:cNvSpPr>
            <a:spLocks noGrp="1"/>
          </p:cNvSpPr>
          <p:nvPr>
            <p:ph sz="quarter" idx="22"/>
          </p:nvPr>
        </p:nvSpPr>
        <p:spPr>
          <a:xfrm>
            <a:off x="853440" y="5673241"/>
            <a:ext cx="1961050" cy="767390"/>
          </a:xfrm>
        </p:spPr>
        <p:txBody>
          <a:bodyPr/>
          <a:lstStyle/>
          <a:p>
            <a:r>
              <a:rPr lang="en-US" dirty="0"/>
              <a:t>Sophie Crisp</a:t>
            </a:r>
          </a:p>
          <a:p>
            <a:r>
              <a:rPr lang="en-US" dirty="0"/>
              <a:t>AAC 2022</a:t>
            </a:r>
          </a:p>
          <a:p>
            <a:r>
              <a:rPr lang="en-US" dirty="0"/>
              <a:t>November 9th, 2022</a:t>
            </a:r>
          </a:p>
        </p:txBody>
      </p:sp>
      <p:sp>
        <p:nvSpPr>
          <p:cNvPr id="15" name="Content Placeholder 14">
            <a:extLst>
              <a:ext uri="{FF2B5EF4-FFF2-40B4-BE49-F238E27FC236}">
                <a16:creationId xmlns:a16="http://schemas.microsoft.com/office/drawing/2014/main" id="{AC8E3BA5-DD94-4899-8658-D33EECD20DEE}"/>
              </a:ext>
            </a:extLst>
          </p:cNvPr>
          <p:cNvSpPr>
            <a:spLocks noGrp="1"/>
          </p:cNvSpPr>
          <p:nvPr>
            <p:ph sz="quarter" idx="23"/>
          </p:nvPr>
        </p:nvSpPr>
        <p:spPr/>
        <p:txBody>
          <a:bodyPr/>
          <a:lstStyle/>
          <a:p>
            <a:endParaRPr lang="en-US" dirty="0"/>
          </a:p>
        </p:txBody>
      </p:sp>
      <p:sp>
        <p:nvSpPr>
          <p:cNvPr id="22" name="Text Placeholder 21">
            <a:extLst>
              <a:ext uri="{FF2B5EF4-FFF2-40B4-BE49-F238E27FC236}">
                <a16:creationId xmlns:a16="http://schemas.microsoft.com/office/drawing/2014/main" id="{A9E46CA5-04FF-4ED9-AE28-561CA69B24CC}"/>
              </a:ext>
            </a:extLst>
          </p:cNvPr>
          <p:cNvSpPr>
            <a:spLocks noGrp="1"/>
          </p:cNvSpPr>
          <p:nvPr>
            <p:ph type="body" sz="quarter" idx="31"/>
          </p:nvPr>
        </p:nvSpPr>
        <p:spPr>
          <a:xfrm>
            <a:off x="853440" y="2547809"/>
            <a:ext cx="10363200" cy="1421928"/>
          </a:xfrm>
        </p:spPr>
        <p:txBody>
          <a:bodyPr/>
          <a:lstStyle/>
          <a:p>
            <a:r>
              <a:rPr lang="en-US" dirty="0"/>
              <a:t>Energy Modulation in a Commercial Dual Grating Dielectric Laser Accelerator</a:t>
            </a:r>
          </a:p>
        </p:txBody>
      </p:sp>
      <p:pic>
        <p:nvPicPr>
          <p:cNvPr id="25" name="Picture 2" descr="http://brand.ucla.edu/wp-content/uploads/2013/08/ucla-logotype-main-11.jpg">
            <a:extLst>
              <a:ext uri="{FF2B5EF4-FFF2-40B4-BE49-F238E27FC236}">
                <a16:creationId xmlns:a16="http://schemas.microsoft.com/office/drawing/2014/main" id="{D02554AA-83FB-46E8-AE78-57AF9E8A12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9014" y="5596645"/>
            <a:ext cx="2053200" cy="978692"/>
          </a:xfrm>
          <a:prstGeom prst="rect">
            <a:avLst/>
          </a:prstGeom>
          <a:noFill/>
          <a:extLst>
            <a:ext uri="{909E8E84-426E-40dd-AFC4-6F175D3DCCD1}">
              <a14:hiddenFill xmlns="" xmlns:a14="http://schemas.microsoft.com/office/drawing/2010/main">
                <a:solidFill>
                  <a:srgbClr val="FFFFFF"/>
                </a:solidFill>
              </a14:hiddenFill>
            </a:ext>
          </a:extLst>
        </p:spPr>
      </p:pic>
      <p:sp>
        <p:nvSpPr>
          <p:cNvPr id="27" name="Title 2">
            <a:extLst>
              <a:ext uri="{FF2B5EF4-FFF2-40B4-BE49-F238E27FC236}">
                <a16:creationId xmlns:a16="http://schemas.microsoft.com/office/drawing/2014/main" id="{86E4C109-6FBD-46F2-BDEC-8D74D03463D9}"/>
              </a:ext>
            </a:extLst>
          </p:cNvPr>
          <p:cNvSpPr txBox="1">
            <a:spLocks/>
          </p:cNvSpPr>
          <p:nvPr/>
        </p:nvSpPr>
        <p:spPr>
          <a:xfrm>
            <a:off x="853440" y="4188929"/>
            <a:ext cx="10363200" cy="519972"/>
          </a:xfrm>
          <a:prstGeom prst="rect">
            <a:avLst/>
          </a:prstGeom>
        </p:spPr>
        <p:txBody>
          <a:bodyPr/>
          <a:lstStyle>
            <a:lvl1pPr algn="l" defTabSz="914377" rtl="0" eaLnBrk="1" latinLnBrk="0" hangingPunct="1">
              <a:lnSpc>
                <a:spcPct val="90000"/>
              </a:lnSpc>
              <a:spcBef>
                <a:spcPct val="0"/>
              </a:spcBef>
              <a:buNone/>
              <a:defRPr sz="3733" b="1" i="0" kern="1200" baseline="0">
                <a:solidFill>
                  <a:srgbClr val="58595B"/>
                </a:solidFill>
                <a:latin typeface="Helvetica" pitchFamily="2" charset="0"/>
                <a:ea typeface="+mj-ea"/>
                <a:cs typeface="+mj-cs"/>
              </a:defRPr>
            </a:lvl1pPr>
          </a:lstStyle>
          <a:p>
            <a:endParaRPr lang="en-US" b="0" dirty="0"/>
          </a:p>
        </p:txBody>
      </p:sp>
      <p:pic>
        <p:nvPicPr>
          <p:cNvPr id="7" name="Picture 6">
            <a:extLst>
              <a:ext uri="{FF2B5EF4-FFF2-40B4-BE49-F238E27FC236}">
                <a16:creationId xmlns:a16="http://schemas.microsoft.com/office/drawing/2014/main" id="{BC37E744-D337-EBC8-0193-C14D4713D17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26682" y="5517368"/>
            <a:ext cx="1143000" cy="923263"/>
          </a:xfrm>
          <a:prstGeom prst="rect">
            <a:avLst/>
          </a:prstGeom>
        </p:spPr>
      </p:pic>
      <p:pic>
        <p:nvPicPr>
          <p:cNvPr id="8" name="Picture 7">
            <a:extLst>
              <a:ext uri="{FF2B5EF4-FFF2-40B4-BE49-F238E27FC236}">
                <a16:creationId xmlns:a16="http://schemas.microsoft.com/office/drawing/2014/main" id="{3B451AEF-E20C-FEA4-8198-9FA773A263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7388" y="5701406"/>
            <a:ext cx="1905000" cy="739225"/>
          </a:xfrm>
          <a:prstGeom prst="rect">
            <a:avLst/>
          </a:prstGeom>
        </p:spPr>
      </p:pic>
    </p:spTree>
    <p:extLst>
      <p:ext uri="{BB962C8B-B14F-4D97-AF65-F5344CB8AC3E}">
        <p14:creationId xmlns:p14="http://schemas.microsoft.com/office/powerpoint/2010/main" val="2120949268"/>
      </p:ext>
    </p:extLst>
  </p:cSld>
  <p:clrMapOvr>
    <a:masterClrMapping/>
  </p:clrMapOvr>
  <mc:AlternateContent xmlns:mc="http://schemas.openxmlformats.org/markup-compatibility/2006" xmlns:p14="http://schemas.microsoft.com/office/powerpoint/2010/main">
    <mc:Choice Requires="p14">
      <p:transition spd="slow" p14:dur="2000" advTm="1235"/>
    </mc:Choice>
    <mc:Fallback xmlns="">
      <p:transition spd="slow" advTm="123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B18ED5-8516-7189-8727-BBC57A42F953}"/>
              </a:ext>
            </a:extLst>
          </p:cNvPr>
          <p:cNvSpPr>
            <a:spLocks noGrp="1"/>
          </p:cNvSpPr>
          <p:nvPr>
            <p:ph type="body" sz="quarter" idx="13"/>
          </p:nvPr>
        </p:nvSpPr>
        <p:spPr>
          <a:xfrm>
            <a:off x="853436" y="1270000"/>
            <a:ext cx="6096000" cy="2068964"/>
          </a:xfrm>
        </p:spPr>
        <p:txBody>
          <a:bodyPr/>
          <a:lstStyle/>
          <a:p>
            <a:pPr marL="342900" indent="-342900">
              <a:buFont typeface="Arial" panose="020B0604020202020204" pitchFamily="34" charset="0"/>
              <a:buChar char="•"/>
            </a:pPr>
            <a:r>
              <a:rPr lang="en-US" dirty="0"/>
              <a:t>Spatial Harmonic based simulation code to test possible phase and amplitude modulation</a:t>
            </a:r>
          </a:p>
          <a:p>
            <a:pPr marL="940293" lvl="1" indent="-342900"/>
            <a:r>
              <a:rPr lang="en-US" sz="1600" dirty="0"/>
              <a:t>Based on </a:t>
            </a:r>
            <a:r>
              <a:rPr lang="en-US" sz="1600" dirty="0" err="1"/>
              <a:t>Ody</a:t>
            </a:r>
            <a:r>
              <a:rPr lang="en-US" sz="1600" dirty="0"/>
              <a:t>, A et al., </a:t>
            </a:r>
            <a:r>
              <a:rPr lang="en-US" sz="1600" i="1" dirty="0"/>
              <a:t>NIMA</a:t>
            </a:r>
            <a:r>
              <a:rPr lang="en-US" sz="1600" dirty="0"/>
              <a:t>, </a:t>
            </a:r>
            <a:r>
              <a:rPr lang="en-US" sz="1600" i="1" dirty="0"/>
              <a:t>1013, 165635 (2021) </a:t>
            </a:r>
            <a:r>
              <a:rPr lang="en-US" sz="1600" dirty="0"/>
              <a:t>and </a:t>
            </a:r>
            <a:r>
              <a:rPr lang="en-US" sz="1600" dirty="0" err="1"/>
              <a:t>Niedermayer</a:t>
            </a:r>
            <a:r>
              <a:rPr lang="en-US" sz="1600" dirty="0"/>
              <a:t> et al., Phys. Rev. Lett., 121, 214801 (2018)</a:t>
            </a:r>
          </a:p>
          <a:p>
            <a:pPr marL="940293" lvl="1" indent="-342900"/>
            <a:endParaRPr lang="en-US" sz="1600" dirty="0">
              <a:solidFill>
                <a:srgbClr val="FF0000"/>
              </a:solidFill>
            </a:endParaRPr>
          </a:p>
          <a:p>
            <a:pPr marL="940293" lvl="1" indent="-342900"/>
            <a:endParaRPr lang="en-US" sz="1600" dirty="0"/>
          </a:p>
          <a:p>
            <a:pPr marL="342900" indent="-34290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B3DFAE8D-E9FC-630F-F220-1C9A104FA43C}"/>
              </a:ext>
            </a:extLst>
          </p:cNvPr>
          <p:cNvSpPr>
            <a:spLocks noGrp="1"/>
          </p:cNvSpPr>
          <p:nvPr>
            <p:ph type="title"/>
          </p:nvPr>
        </p:nvSpPr>
        <p:spPr>
          <a:xfrm>
            <a:off x="853436" y="-24160"/>
            <a:ext cx="10363200" cy="1034001"/>
          </a:xfrm>
        </p:spPr>
        <p:txBody>
          <a:bodyPr/>
          <a:lstStyle/>
          <a:p>
            <a:r>
              <a:rPr lang="en-US" dirty="0"/>
              <a:t>Alternate phase focusing allows acceleration over mm-scale interactions</a:t>
            </a:r>
          </a:p>
        </p:txBody>
      </p:sp>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75B718A0-6C70-7664-EB21-454D6BEBFB75}"/>
                  </a:ext>
                </a:extLst>
              </p:cNvPr>
              <p:cNvGraphicFramePr>
                <a:graphicFrameLocks noGrp="1"/>
              </p:cNvGraphicFramePr>
              <p:nvPr>
                <p:extLst>
                  <p:ext uri="{D42A27DB-BD31-4B8C-83A1-F6EECF244321}">
                    <p14:modId xmlns:p14="http://schemas.microsoft.com/office/powerpoint/2010/main" val="393233776"/>
                  </p:ext>
                </p:extLst>
              </p:nvPr>
            </p:nvGraphicFramePr>
            <p:xfrm>
              <a:off x="1767835" y="2689665"/>
              <a:ext cx="4267201" cy="3337560"/>
            </p:xfrm>
            <a:graphic>
              <a:graphicData uri="http://schemas.openxmlformats.org/drawingml/2006/table">
                <a:tbl>
                  <a:tblPr firstRow="1" bandRow="1">
                    <a:tableStyleId>{C083E6E3-FA7D-4D7B-A595-EF9225AFEA82}</a:tableStyleId>
                  </a:tblPr>
                  <a:tblGrid>
                    <a:gridCol w="2560319">
                      <a:extLst>
                        <a:ext uri="{9D8B030D-6E8A-4147-A177-3AD203B41FA5}">
                          <a16:colId xmlns:a16="http://schemas.microsoft.com/office/drawing/2014/main" val="3719824769"/>
                        </a:ext>
                      </a:extLst>
                    </a:gridCol>
                    <a:gridCol w="1706882">
                      <a:extLst>
                        <a:ext uri="{9D8B030D-6E8A-4147-A177-3AD203B41FA5}">
                          <a16:colId xmlns:a16="http://schemas.microsoft.com/office/drawing/2014/main" val="1487491225"/>
                        </a:ext>
                      </a:extLst>
                    </a:gridCol>
                  </a:tblGrid>
                  <a:tr h="370840">
                    <a:tc>
                      <a:txBody>
                        <a:bodyPr/>
                        <a:lstStyle/>
                        <a:p>
                          <a:r>
                            <a:rPr lang="en-US" dirty="0"/>
                            <a:t>Parameter</a:t>
                          </a:r>
                        </a:p>
                      </a:txBody>
                      <a:tcPr/>
                    </a:tc>
                    <a:tc>
                      <a:txBody>
                        <a:bodyPr/>
                        <a:lstStyle/>
                        <a:p>
                          <a:r>
                            <a:rPr lang="en-US" dirty="0"/>
                            <a:t>Value</a:t>
                          </a:r>
                        </a:p>
                      </a:txBody>
                      <a:tcPr/>
                    </a:tc>
                    <a:extLst>
                      <a:ext uri="{0D108BD9-81ED-4DB2-BD59-A6C34878D82A}">
                        <a16:rowId xmlns:a16="http://schemas.microsoft.com/office/drawing/2014/main" val="4033599469"/>
                      </a:ext>
                    </a:extLst>
                  </a:tr>
                  <a:tr h="370840">
                    <a:tc>
                      <a:txBody>
                        <a:bodyPr/>
                        <a:lstStyle/>
                        <a:p>
                          <a:r>
                            <a:rPr lang="en-US" dirty="0">
                              <a:solidFill>
                                <a:schemeClr val="tx1"/>
                              </a:solidFill>
                            </a:rPr>
                            <a:t>Initial Energy</a:t>
                          </a:r>
                        </a:p>
                      </a:txBody>
                      <a:tcPr/>
                    </a:tc>
                    <a:tc>
                      <a:txBody>
                        <a:bodyPr/>
                        <a:lstStyle/>
                        <a:p>
                          <a:r>
                            <a:rPr lang="en-US" dirty="0"/>
                            <a:t>6.5 MeV</a:t>
                          </a:r>
                        </a:p>
                      </a:txBody>
                      <a:tcPr/>
                    </a:tc>
                    <a:extLst>
                      <a:ext uri="{0D108BD9-81ED-4DB2-BD59-A6C34878D82A}">
                        <a16:rowId xmlns:a16="http://schemas.microsoft.com/office/drawing/2014/main" val="471683617"/>
                      </a:ext>
                    </a:extLst>
                  </a:tr>
                  <a:tr h="370840">
                    <a:tc>
                      <a:txBody>
                        <a:bodyPr/>
                        <a:lstStyle/>
                        <a:p>
                          <a:r>
                            <a:rPr lang="en-US" dirty="0">
                              <a:solidFill>
                                <a:schemeClr val="tx1"/>
                              </a:solidFill>
                            </a:rPr>
                            <a:t>Emittance</a:t>
                          </a:r>
                        </a:p>
                      </a:txBody>
                      <a:tcPr/>
                    </a:tc>
                    <a:tc>
                      <a:txBody>
                        <a:bodyPr/>
                        <a:lstStyle/>
                        <a:p>
                          <a:r>
                            <a:rPr lang="en-US" dirty="0"/>
                            <a:t>0.5 nm</a:t>
                          </a:r>
                        </a:p>
                      </a:txBody>
                      <a:tcPr/>
                    </a:tc>
                    <a:extLst>
                      <a:ext uri="{0D108BD9-81ED-4DB2-BD59-A6C34878D82A}">
                        <a16:rowId xmlns:a16="http://schemas.microsoft.com/office/drawing/2014/main" val="3731885476"/>
                      </a:ext>
                    </a:extLst>
                  </a:tr>
                  <a:tr h="370840">
                    <a:tc>
                      <a:txBody>
                        <a:bodyPr/>
                        <a:lstStyle/>
                        <a:p>
                          <a:r>
                            <a:rPr lang="en-US" dirty="0">
                              <a:solidFill>
                                <a:schemeClr val="tx1"/>
                              </a:solidFill>
                            </a:rPr>
                            <a:t>Laser Wavelength</a:t>
                          </a:r>
                        </a:p>
                      </a:txBody>
                      <a:tcPr/>
                    </a:tc>
                    <a:tc>
                      <a:txBody>
                        <a:bodyPr/>
                        <a:lstStyle/>
                        <a:p>
                          <a:r>
                            <a:rPr lang="en-US" dirty="0"/>
                            <a:t>780 nm</a:t>
                          </a:r>
                        </a:p>
                      </a:txBody>
                      <a:tcPr/>
                    </a:tc>
                    <a:extLst>
                      <a:ext uri="{0D108BD9-81ED-4DB2-BD59-A6C34878D82A}">
                        <a16:rowId xmlns:a16="http://schemas.microsoft.com/office/drawing/2014/main" val="745742099"/>
                      </a:ext>
                    </a:extLst>
                  </a:tr>
                  <a:tr h="370840">
                    <a:tc>
                      <a:txBody>
                        <a:bodyPr/>
                        <a:lstStyle/>
                        <a:p>
                          <a:r>
                            <a:rPr lang="en-US" dirty="0"/>
                            <a:t>Peak Field</a:t>
                          </a:r>
                        </a:p>
                      </a:txBody>
                      <a:tcPr/>
                    </a:tc>
                    <a:tc>
                      <a:txBody>
                        <a:bodyPr/>
                        <a:lstStyle/>
                        <a:p>
                          <a:r>
                            <a:rPr lang="en-US" dirty="0"/>
                            <a:t>2 GV/m</a:t>
                          </a:r>
                        </a:p>
                      </a:txBody>
                      <a:tcPr/>
                    </a:tc>
                    <a:extLst>
                      <a:ext uri="{0D108BD9-81ED-4DB2-BD59-A6C34878D82A}">
                        <a16:rowId xmlns:a16="http://schemas.microsoft.com/office/drawing/2014/main" val="396070320"/>
                      </a:ext>
                    </a:extLst>
                  </a:tr>
                  <a:tr h="370840">
                    <a:tc>
                      <a:txBody>
                        <a:bodyPr/>
                        <a:lstStyle/>
                        <a:p>
                          <a:r>
                            <a:rPr lang="en-US" dirty="0"/>
                            <a:t>Buncher Length</a:t>
                          </a:r>
                        </a:p>
                      </a:txBody>
                      <a:tcPr/>
                    </a:tc>
                    <a:tc>
                      <a:txBody>
                        <a:bodyPr/>
                        <a:lstStyle/>
                        <a:p>
                          <a:r>
                            <a:rPr lang="en-US" dirty="0"/>
                            <a:t>0.15 mm</a:t>
                          </a:r>
                        </a:p>
                      </a:txBody>
                      <a:tcPr/>
                    </a:tc>
                    <a:extLst>
                      <a:ext uri="{0D108BD9-81ED-4DB2-BD59-A6C34878D82A}">
                        <a16:rowId xmlns:a16="http://schemas.microsoft.com/office/drawing/2014/main" val="3613965028"/>
                      </a:ext>
                    </a:extLst>
                  </a:tr>
                  <a:tr h="370840">
                    <a:tc>
                      <a:txBody>
                        <a:bodyPr/>
                        <a:lstStyle/>
                        <a:p>
                          <a:r>
                            <a:rPr lang="en-US" dirty="0"/>
                            <a:t>Resonant Phase</a:t>
                          </a:r>
                        </a:p>
                      </a:txBody>
                      <a:tcPr/>
                    </a:tc>
                    <a:tc>
                      <a:txBody>
                        <a:bodyPr/>
                        <a:lstStyle/>
                        <a:p>
                          <a:r>
                            <a:rPr lang="en-US" dirty="0"/>
                            <a:t>-</a:t>
                          </a:r>
                          <a14:m>
                            <m:oMath xmlns:m="http://schemas.openxmlformats.org/officeDocument/2006/math">
                              <m:r>
                                <a:rPr lang="en-US" smtClean="0">
                                  <a:latin typeface="Cambria Math" panose="02040503050406030204" pitchFamily="18" charset="0"/>
                                </a:rPr>
                                <m:t>𝜋</m:t>
                              </m:r>
                            </m:oMath>
                          </a14:m>
                          <a:r>
                            <a:rPr lang="en-US" dirty="0"/>
                            <a:t>/4</a:t>
                          </a:r>
                        </a:p>
                      </a:txBody>
                      <a:tcPr/>
                    </a:tc>
                    <a:extLst>
                      <a:ext uri="{0D108BD9-81ED-4DB2-BD59-A6C34878D82A}">
                        <a16:rowId xmlns:a16="http://schemas.microsoft.com/office/drawing/2014/main" val="3318889738"/>
                      </a:ext>
                    </a:extLst>
                  </a:tr>
                  <a:tr h="370840">
                    <a:tc>
                      <a:txBody>
                        <a:bodyPr/>
                        <a:lstStyle/>
                        <a:p>
                          <a:r>
                            <a:rPr lang="en-US" dirty="0">
                              <a:solidFill>
                                <a:srgbClr val="00B050"/>
                              </a:solidFill>
                            </a:rPr>
                            <a:t>Energy</a:t>
                          </a:r>
                          <a:r>
                            <a:rPr lang="en-US" baseline="0" dirty="0">
                              <a:solidFill>
                                <a:srgbClr val="00B050"/>
                              </a:solidFill>
                            </a:rPr>
                            <a:t> Gain</a:t>
                          </a:r>
                          <a:endParaRPr lang="en-US" dirty="0">
                            <a:solidFill>
                              <a:srgbClr val="00B050"/>
                            </a:solidFill>
                          </a:endParaRPr>
                        </a:p>
                      </a:txBody>
                      <a:tcPr/>
                    </a:tc>
                    <a:tc>
                      <a:txBody>
                        <a:bodyPr/>
                        <a:lstStyle/>
                        <a:p>
                          <a:r>
                            <a:rPr lang="en-US" dirty="0">
                              <a:solidFill>
                                <a:srgbClr val="00B050"/>
                              </a:solidFill>
                            </a:rPr>
                            <a:t>4.8 MeV</a:t>
                          </a:r>
                        </a:p>
                      </a:txBody>
                      <a:tcPr/>
                    </a:tc>
                    <a:extLst>
                      <a:ext uri="{0D108BD9-81ED-4DB2-BD59-A6C34878D82A}">
                        <a16:rowId xmlns:a16="http://schemas.microsoft.com/office/drawing/2014/main" val="1163416807"/>
                      </a:ext>
                    </a:extLst>
                  </a:tr>
                  <a:tr h="370840">
                    <a:tc>
                      <a:txBody>
                        <a:bodyPr/>
                        <a:lstStyle/>
                        <a:p>
                          <a:r>
                            <a:rPr lang="en-US" dirty="0"/>
                            <a:t>Percent Capture</a:t>
                          </a:r>
                        </a:p>
                      </a:txBody>
                      <a:tcPr/>
                    </a:tc>
                    <a:tc>
                      <a:txBody>
                        <a:bodyPr/>
                        <a:lstStyle/>
                        <a:p>
                          <a:r>
                            <a:rPr lang="en-US" dirty="0"/>
                            <a:t>&lt;7%</a:t>
                          </a:r>
                        </a:p>
                      </a:txBody>
                      <a:tcPr/>
                    </a:tc>
                    <a:extLst>
                      <a:ext uri="{0D108BD9-81ED-4DB2-BD59-A6C34878D82A}">
                        <a16:rowId xmlns:a16="http://schemas.microsoft.com/office/drawing/2014/main" val="2689187535"/>
                      </a:ext>
                    </a:extLst>
                  </a:tr>
                </a:tbl>
              </a:graphicData>
            </a:graphic>
          </p:graphicFrame>
        </mc:Choice>
        <mc:Fallback xmlns="">
          <p:graphicFrame>
            <p:nvGraphicFramePr>
              <p:cNvPr id="7" name="Table 7">
                <a:extLst>
                  <a:ext uri="{FF2B5EF4-FFF2-40B4-BE49-F238E27FC236}">
                    <a16:creationId xmlns:a16="http://schemas.microsoft.com/office/drawing/2014/main" id="{75B718A0-6C70-7664-EB21-454D6BEBFB75}"/>
                  </a:ext>
                </a:extLst>
              </p:cNvPr>
              <p:cNvGraphicFramePr>
                <a:graphicFrameLocks noGrp="1"/>
              </p:cNvGraphicFramePr>
              <p:nvPr>
                <p:extLst>
                  <p:ext uri="{D42A27DB-BD31-4B8C-83A1-F6EECF244321}">
                    <p14:modId xmlns:p14="http://schemas.microsoft.com/office/powerpoint/2010/main" val="393233776"/>
                  </p:ext>
                </p:extLst>
              </p:nvPr>
            </p:nvGraphicFramePr>
            <p:xfrm>
              <a:off x="1767835" y="2689665"/>
              <a:ext cx="4267201" cy="3337560"/>
            </p:xfrm>
            <a:graphic>
              <a:graphicData uri="http://schemas.openxmlformats.org/drawingml/2006/table">
                <a:tbl>
                  <a:tblPr firstRow="1" bandRow="1">
                    <a:tableStyleId>{C083E6E3-FA7D-4D7B-A595-EF9225AFEA82}</a:tableStyleId>
                  </a:tblPr>
                  <a:tblGrid>
                    <a:gridCol w="2560319">
                      <a:extLst>
                        <a:ext uri="{9D8B030D-6E8A-4147-A177-3AD203B41FA5}">
                          <a16:colId xmlns:a16="http://schemas.microsoft.com/office/drawing/2014/main" val="3719824769"/>
                        </a:ext>
                      </a:extLst>
                    </a:gridCol>
                    <a:gridCol w="1706882">
                      <a:extLst>
                        <a:ext uri="{9D8B030D-6E8A-4147-A177-3AD203B41FA5}">
                          <a16:colId xmlns:a16="http://schemas.microsoft.com/office/drawing/2014/main" val="1487491225"/>
                        </a:ext>
                      </a:extLst>
                    </a:gridCol>
                  </a:tblGrid>
                  <a:tr h="370840">
                    <a:tc>
                      <a:txBody>
                        <a:bodyPr/>
                        <a:lstStyle/>
                        <a:p>
                          <a:r>
                            <a:rPr lang="en-US" dirty="0"/>
                            <a:t>Parameter</a:t>
                          </a:r>
                        </a:p>
                      </a:txBody>
                      <a:tcPr/>
                    </a:tc>
                    <a:tc>
                      <a:txBody>
                        <a:bodyPr/>
                        <a:lstStyle/>
                        <a:p>
                          <a:r>
                            <a:rPr lang="en-US" dirty="0"/>
                            <a:t>Value</a:t>
                          </a:r>
                        </a:p>
                      </a:txBody>
                      <a:tcPr/>
                    </a:tc>
                    <a:extLst>
                      <a:ext uri="{0D108BD9-81ED-4DB2-BD59-A6C34878D82A}">
                        <a16:rowId xmlns:a16="http://schemas.microsoft.com/office/drawing/2014/main" val="4033599469"/>
                      </a:ext>
                    </a:extLst>
                  </a:tr>
                  <a:tr h="370840">
                    <a:tc>
                      <a:txBody>
                        <a:bodyPr/>
                        <a:lstStyle/>
                        <a:p>
                          <a:r>
                            <a:rPr lang="en-US" dirty="0">
                              <a:solidFill>
                                <a:schemeClr val="tx1"/>
                              </a:solidFill>
                            </a:rPr>
                            <a:t>Initial Energy</a:t>
                          </a:r>
                        </a:p>
                      </a:txBody>
                      <a:tcPr/>
                    </a:tc>
                    <a:tc>
                      <a:txBody>
                        <a:bodyPr/>
                        <a:lstStyle/>
                        <a:p>
                          <a:r>
                            <a:rPr lang="en-US" dirty="0"/>
                            <a:t>6.5 MeV</a:t>
                          </a:r>
                        </a:p>
                      </a:txBody>
                      <a:tcPr/>
                    </a:tc>
                    <a:extLst>
                      <a:ext uri="{0D108BD9-81ED-4DB2-BD59-A6C34878D82A}">
                        <a16:rowId xmlns:a16="http://schemas.microsoft.com/office/drawing/2014/main" val="471683617"/>
                      </a:ext>
                    </a:extLst>
                  </a:tr>
                  <a:tr h="370840">
                    <a:tc>
                      <a:txBody>
                        <a:bodyPr/>
                        <a:lstStyle/>
                        <a:p>
                          <a:r>
                            <a:rPr lang="en-US" dirty="0">
                              <a:solidFill>
                                <a:schemeClr val="tx1"/>
                              </a:solidFill>
                            </a:rPr>
                            <a:t>Emittance</a:t>
                          </a:r>
                        </a:p>
                      </a:txBody>
                      <a:tcPr/>
                    </a:tc>
                    <a:tc>
                      <a:txBody>
                        <a:bodyPr/>
                        <a:lstStyle/>
                        <a:p>
                          <a:r>
                            <a:rPr lang="en-US" dirty="0"/>
                            <a:t>0.5 nm</a:t>
                          </a:r>
                        </a:p>
                      </a:txBody>
                      <a:tcPr/>
                    </a:tc>
                    <a:extLst>
                      <a:ext uri="{0D108BD9-81ED-4DB2-BD59-A6C34878D82A}">
                        <a16:rowId xmlns:a16="http://schemas.microsoft.com/office/drawing/2014/main" val="3731885476"/>
                      </a:ext>
                    </a:extLst>
                  </a:tr>
                  <a:tr h="370840">
                    <a:tc>
                      <a:txBody>
                        <a:bodyPr/>
                        <a:lstStyle/>
                        <a:p>
                          <a:r>
                            <a:rPr lang="en-US" dirty="0">
                              <a:solidFill>
                                <a:schemeClr val="tx1"/>
                              </a:solidFill>
                            </a:rPr>
                            <a:t>Laser Wavelength</a:t>
                          </a:r>
                        </a:p>
                      </a:txBody>
                      <a:tcPr/>
                    </a:tc>
                    <a:tc>
                      <a:txBody>
                        <a:bodyPr/>
                        <a:lstStyle/>
                        <a:p>
                          <a:r>
                            <a:rPr lang="en-US" dirty="0"/>
                            <a:t>780 nm</a:t>
                          </a:r>
                        </a:p>
                      </a:txBody>
                      <a:tcPr/>
                    </a:tc>
                    <a:extLst>
                      <a:ext uri="{0D108BD9-81ED-4DB2-BD59-A6C34878D82A}">
                        <a16:rowId xmlns:a16="http://schemas.microsoft.com/office/drawing/2014/main" val="745742099"/>
                      </a:ext>
                    </a:extLst>
                  </a:tr>
                  <a:tr h="370840">
                    <a:tc>
                      <a:txBody>
                        <a:bodyPr/>
                        <a:lstStyle/>
                        <a:p>
                          <a:r>
                            <a:rPr lang="en-US" dirty="0"/>
                            <a:t>Peak Field</a:t>
                          </a:r>
                        </a:p>
                      </a:txBody>
                      <a:tcPr/>
                    </a:tc>
                    <a:tc>
                      <a:txBody>
                        <a:bodyPr/>
                        <a:lstStyle/>
                        <a:p>
                          <a:r>
                            <a:rPr lang="en-US" dirty="0"/>
                            <a:t>2 GV/m</a:t>
                          </a:r>
                        </a:p>
                      </a:txBody>
                      <a:tcPr/>
                    </a:tc>
                    <a:extLst>
                      <a:ext uri="{0D108BD9-81ED-4DB2-BD59-A6C34878D82A}">
                        <a16:rowId xmlns:a16="http://schemas.microsoft.com/office/drawing/2014/main" val="396070320"/>
                      </a:ext>
                    </a:extLst>
                  </a:tr>
                  <a:tr h="370840">
                    <a:tc>
                      <a:txBody>
                        <a:bodyPr/>
                        <a:lstStyle/>
                        <a:p>
                          <a:r>
                            <a:rPr lang="en-US" dirty="0"/>
                            <a:t>Buncher Length</a:t>
                          </a:r>
                        </a:p>
                      </a:txBody>
                      <a:tcPr/>
                    </a:tc>
                    <a:tc>
                      <a:txBody>
                        <a:bodyPr/>
                        <a:lstStyle/>
                        <a:p>
                          <a:r>
                            <a:rPr lang="en-US" dirty="0"/>
                            <a:t>0.15 mm</a:t>
                          </a:r>
                        </a:p>
                      </a:txBody>
                      <a:tcPr/>
                    </a:tc>
                    <a:extLst>
                      <a:ext uri="{0D108BD9-81ED-4DB2-BD59-A6C34878D82A}">
                        <a16:rowId xmlns:a16="http://schemas.microsoft.com/office/drawing/2014/main" val="3613965028"/>
                      </a:ext>
                    </a:extLst>
                  </a:tr>
                  <a:tr h="370840">
                    <a:tc>
                      <a:txBody>
                        <a:bodyPr/>
                        <a:lstStyle/>
                        <a:p>
                          <a:r>
                            <a:rPr lang="en-US" dirty="0"/>
                            <a:t>Resonant Phase</a:t>
                          </a:r>
                        </a:p>
                      </a:txBody>
                      <a:tcPr/>
                    </a:tc>
                    <a:tc>
                      <a:txBody>
                        <a:bodyPr/>
                        <a:lstStyle/>
                        <a:p>
                          <a:endParaRPr lang="en-US"/>
                        </a:p>
                      </a:txBody>
                      <a:tcPr>
                        <a:blipFill>
                          <a:blip r:embed="rId3"/>
                          <a:stretch>
                            <a:fillRect l="-150000" t="-606557" r="-714" b="-224590"/>
                          </a:stretch>
                        </a:blipFill>
                      </a:tcPr>
                    </a:tc>
                    <a:extLst>
                      <a:ext uri="{0D108BD9-81ED-4DB2-BD59-A6C34878D82A}">
                        <a16:rowId xmlns:a16="http://schemas.microsoft.com/office/drawing/2014/main" val="3318889738"/>
                      </a:ext>
                    </a:extLst>
                  </a:tr>
                  <a:tr h="370840">
                    <a:tc>
                      <a:txBody>
                        <a:bodyPr/>
                        <a:lstStyle/>
                        <a:p>
                          <a:r>
                            <a:rPr lang="en-US" dirty="0">
                              <a:solidFill>
                                <a:srgbClr val="00B050"/>
                              </a:solidFill>
                            </a:rPr>
                            <a:t>Energy</a:t>
                          </a:r>
                          <a:r>
                            <a:rPr lang="en-US" baseline="0" dirty="0">
                              <a:solidFill>
                                <a:srgbClr val="00B050"/>
                              </a:solidFill>
                            </a:rPr>
                            <a:t> Gain</a:t>
                          </a:r>
                          <a:endParaRPr lang="en-US" dirty="0">
                            <a:solidFill>
                              <a:srgbClr val="00B050"/>
                            </a:solidFill>
                          </a:endParaRPr>
                        </a:p>
                      </a:txBody>
                      <a:tcPr/>
                    </a:tc>
                    <a:tc>
                      <a:txBody>
                        <a:bodyPr/>
                        <a:lstStyle/>
                        <a:p>
                          <a:r>
                            <a:rPr lang="en-US" dirty="0">
                              <a:solidFill>
                                <a:srgbClr val="00B050"/>
                              </a:solidFill>
                            </a:rPr>
                            <a:t>4.8 MeV</a:t>
                          </a:r>
                        </a:p>
                      </a:txBody>
                      <a:tcPr/>
                    </a:tc>
                    <a:extLst>
                      <a:ext uri="{0D108BD9-81ED-4DB2-BD59-A6C34878D82A}">
                        <a16:rowId xmlns:a16="http://schemas.microsoft.com/office/drawing/2014/main" val="1163416807"/>
                      </a:ext>
                    </a:extLst>
                  </a:tr>
                  <a:tr h="370840">
                    <a:tc>
                      <a:txBody>
                        <a:bodyPr/>
                        <a:lstStyle/>
                        <a:p>
                          <a:r>
                            <a:rPr lang="en-US" dirty="0"/>
                            <a:t>Percent Capture</a:t>
                          </a:r>
                        </a:p>
                      </a:txBody>
                      <a:tcPr/>
                    </a:tc>
                    <a:tc>
                      <a:txBody>
                        <a:bodyPr/>
                        <a:lstStyle/>
                        <a:p>
                          <a:r>
                            <a:rPr lang="en-US" dirty="0"/>
                            <a:t>&lt;7%</a:t>
                          </a:r>
                        </a:p>
                      </a:txBody>
                      <a:tcPr/>
                    </a:tc>
                    <a:extLst>
                      <a:ext uri="{0D108BD9-81ED-4DB2-BD59-A6C34878D82A}">
                        <a16:rowId xmlns:a16="http://schemas.microsoft.com/office/drawing/2014/main" val="2689187535"/>
                      </a:ext>
                    </a:extLst>
                  </a:tr>
                </a:tbl>
              </a:graphicData>
            </a:graphic>
          </p:graphicFrame>
        </mc:Fallback>
      </mc:AlternateContent>
      <p:pic>
        <p:nvPicPr>
          <p:cNvPr id="6" name="Picture 5" descr="Chart, scatter chart&#10;&#10;Description automatically generated">
            <a:extLst>
              <a:ext uri="{FF2B5EF4-FFF2-40B4-BE49-F238E27FC236}">
                <a16:creationId xmlns:a16="http://schemas.microsoft.com/office/drawing/2014/main" id="{261CEDC2-ED2F-3C11-58F6-115ACD746AE4}"/>
              </a:ext>
            </a:extLst>
          </p:cNvPr>
          <p:cNvPicPr>
            <a:picLocks noChangeAspect="1"/>
          </p:cNvPicPr>
          <p:nvPr/>
        </p:nvPicPr>
        <p:blipFill rotWithShape="1">
          <a:blip r:embed="rId4">
            <a:extLst>
              <a:ext uri="{28A0092B-C50C-407E-A947-70E740481C1C}">
                <a14:useLocalDpi xmlns:a14="http://schemas.microsoft.com/office/drawing/2010/main" val="0"/>
              </a:ext>
            </a:extLst>
          </a:blip>
          <a:srcRect t="2766" b="3116"/>
          <a:stretch/>
        </p:blipFill>
        <p:spPr>
          <a:xfrm>
            <a:off x="7071362" y="1231899"/>
            <a:ext cx="3901437" cy="5108390"/>
          </a:xfrm>
          <a:prstGeom prst="rect">
            <a:avLst/>
          </a:prstGeom>
        </p:spPr>
      </p:pic>
    </p:spTree>
    <p:extLst>
      <p:ext uri="{BB962C8B-B14F-4D97-AF65-F5344CB8AC3E}">
        <p14:creationId xmlns:p14="http://schemas.microsoft.com/office/powerpoint/2010/main" val="2816968438"/>
      </p:ext>
    </p:extLst>
  </p:cSld>
  <p:clrMapOvr>
    <a:masterClrMapping/>
  </p:clrMapOvr>
  <mc:AlternateContent xmlns:mc="http://schemas.openxmlformats.org/markup-compatibility/2006" xmlns:p14="http://schemas.microsoft.com/office/powerpoint/2010/main">
    <mc:Choice Requires="p14">
      <p:transition spd="slow" p14:dur="2000" advTm="26217"/>
    </mc:Choice>
    <mc:Fallback xmlns="">
      <p:transition spd="slow" advTm="2621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585528-3113-410F-AF60-3D42F58045C0}"/>
              </a:ext>
            </a:extLst>
          </p:cNvPr>
          <p:cNvSpPr>
            <a:spLocks noGrp="1"/>
          </p:cNvSpPr>
          <p:nvPr>
            <p:ph type="body" sz="quarter" idx="13"/>
          </p:nvPr>
        </p:nvSpPr>
        <p:spPr>
          <a:xfrm>
            <a:off x="853435" y="1356541"/>
            <a:ext cx="6377864" cy="2433487"/>
          </a:xfrm>
        </p:spPr>
        <p:txBody>
          <a:bodyPr/>
          <a:lstStyle/>
          <a:p>
            <a:pPr marL="342900" indent="-342900">
              <a:buFont typeface="Arial" panose="020B0604020202020204" pitchFamily="34" charset="0"/>
              <a:buChar char="•"/>
            </a:pPr>
            <a:r>
              <a:rPr lang="en-US" dirty="0"/>
              <a:t>Grating profile is imaged onto spatial light modulation (SLM), and then sample plane, for requisite pulse front tilt</a:t>
            </a:r>
          </a:p>
          <a:p>
            <a:pPr marL="342900" indent="-342900">
              <a:buFont typeface="Arial" panose="020B0604020202020204" pitchFamily="34" charset="0"/>
              <a:buChar char="•"/>
            </a:pPr>
            <a:r>
              <a:rPr lang="en-US" dirty="0"/>
              <a:t>Liquid crystal mask </a:t>
            </a:r>
            <a:r>
              <a:rPr lang="en-US" dirty="0">
                <a:solidFill>
                  <a:schemeClr val="tx1"/>
                </a:solidFill>
              </a:rPr>
              <a:t>is imaged in the electron travel direction, so any profile </a:t>
            </a:r>
            <a:r>
              <a:rPr lang="en-US" dirty="0"/>
              <a:t>can be transported to the electrons</a:t>
            </a:r>
          </a:p>
          <a:p>
            <a:pPr marL="940293" lvl="1" indent="-342900"/>
            <a:r>
              <a:rPr lang="en-US" dirty="0"/>
              <a:t>By not imaging in the transverse dimension, we can introduce amplitude modulation</a:t>
            </a:r>
          </a:p>
        </p:txBody>
      </p:sp>
      <p:sp>
        <p:nvSpPr>
          <p:cNvPr id="4" name="Title 3">
            <a:extLst>
              <a:ext uri="{FF2B5EF4-FFF2-40B4-BE49-F238E27FC236}">
                <a16:creationId xmlns:a16="http://schemas.microsoft.com/office/drawing/2014/main" id="{7B6B115C-D34A-4C0D-BCCA-DFC146FABE59}"/>
              </a:ext>
            </a:extLst>
          </p:cNvPr>
          <p:cNvSpPr>
            <a:spLocks noGrp="1"/>
          </p:cNvSpPr>
          <p:nvPr>
            <p:ph type="title"/>
          </p:nvPr>
        </p:nvSpPr>
        <p:spPr>
          <a:xfrm>
            <a:off x="853436" y="492840"/>
            <a:ext cx="10363200" cy="517001"/>
          </a:xfrm>
        </p:spPr>
        <p:txBody>
          <a:bodyPr/>
          <a:lstStyle/>
          <a:p>
            <a:r>
              <a:rPr lang="en-US" dirty="0"/>
              <a:t>Soft Tuning of Phase and Amplitude</a:t>
            </a:r>
          </a:p>
        </p:txBody>
      </p:sp>
      <p:pic>
        <p:nvPicPr>
          <p:cNvPr id="22" name="Picture 21" descr="A picture containing light, night sky&#10;&#10;Description automatically generated">
            <a:extLst>
              <a:ext uri="{FF2B5EF4-FFF2-40B4-BE49-F238E27FC236}">
                <a16:creationId xmlns:a16="http://schemas.microsoft.com/office/drawing/2014/main" id="{FB45BD02-4ACA-4E3A-B475-24A349B54C2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24687" t="47917" r="55000" b="15815"/>
          <a:stretch/>
        </p:blipFill>
        <p:spPr>
          <a:xfrm>
            <a:off x="10544238" y="1584561"/>
            <a:ext cx="1344796" cy="1800856"/>
          </a:xfrm>
          <a:prstGeom prst="rect">
            <a:avLst/>
          </a:prstGeom>
        </p:spPr>
      </p:pic>
      <p:grpSp>
        <p:nvGrpSpPr>
          <p:cNvPr id="13" name="Group 12">
            <a:extLst>
              <a:ext uri="{FF2B5EF4-FFF2-40B4-BE49-F238E27FC236}">
                <a16:creationId xmlns:a16="http://schemas.microsoft.com/office/drawing/2014/main" id="{022081B5-DD5E-9288-1A15-FB281C10AD82}"/>
              </a:ext>
            </a:extLst>
          </p:cNvPr>
          <p:cNvGrpSpPr/>
          <p:nvPr/>
        </p:nvGrpSpPr>
        <p:grpSpPr>
          <a:xfrm>
            <a:off x="2174892" y="3843931"/>
            <a:ext cx="9347556" cy="2098013"/>
            <a:chOff x="202790" y="2341520"/>
            <a:chExt cx="11220350" cy="3040012"/>
          </a:xfrm>
        </p:grpSpPr>
        <p:sp>
          <p:nvSpPr>
            <p:cNvPr id="17" name="Rectangle 16">
              <a:extLst>
                <a:ext uri="{FF2B5EF4-FFF2-40B4-BE49-F238E27FC236}">
                  <a16:creationId xmlns:a16="http://schemas.microsoft.com/office/drawing/2014/main" id="{8DBCDB0F-CE84-4AC7-E69F-C53DF8E608D9}"/>
                </a:ext>
              </a:extLst>
            </p:cNvPr>
            <p:cNvSpPr/>
            <p:nvPr/>
          </p:nvSpPr>
          <p:spPr>
            <a:xfrm>
              <a:off x="202790" y="4562382"/>
              <a:ext cx="819150" cy="8191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32D75EF-C3CB-E071-1945-1D4D43ED82CF}"/>
                </a:ext>
              </a:extLst>
            </p:cNvPr>
            <p:cNvCxnSpPr>
              <a:cxnSpLocks/>
            </p:cNvCxnSpPr>
            <p:nvPr/>
          </p:nvCxnSpPr>
          <p:spPr>
            <a:xfrm>
              <a:off x="1034097" y="4952516"/>
              <a:ext cx="200680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0145B627-5E4D-E393-C6E9-284ECE0139D4}"/>
                </a:ext>
              </a:extLst>
            </p:cNvPr>
            <p:cNvCxnSpPr>
              <a:cxnSpLocks/>
            </p:cNvCxnSpPr>
            <p:nvPr/>
          </p:nvCxnSpPr>
          <p:spPr>
            <a:xfrm rot="5400000">
              <a:off x="2620717" y="3011874"/>
              <a:ext cx="712663" cy="712663"/>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36EC8DD-9FE5-CB57-8DB6-54B47A532BBC}"/>
                </a:ext>
              </a:extLst>
            </p:cNvPr>
            <p:cNvCxnSpPr>
              <a:cxnSpLocks/>
            </p:cNvCxnSpPr>
            <p:nvPr/>
          </p:nvCxnSpPr>
          <p:spPr>
            <a:xfrm>
              <a:off x="3040899" y="3272750"/>
              <a:ext cx="414500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6D074646-D94E-30DD-C666-6138E9CA693F}"/>
                </a:ext>
              </a:extLst>
            </p:cNvPr>
            <p:cNvCxnSpPr>
              <a:cxnSpLocks/>
            </p:cNvCxnSpPr>
            <p:nvPr/>
          </p:nvCxnSpPr>
          <p:spPr>
            <a:xfrm flipV="1">
              <a:off x="3040899" y="3313095"/>
              <a:ext cx="0" cy="165886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5" name="Rectangle 24">
              <a:extLst>
                <a:ext uri="{FF2B5EF4-FFF2-40B4-BE49-F238E27FC236}">
                  <a16:creationId xmlns:a16="http://schemas.microsoft.com/office/drawing/2014/main" id="{17ABE14E-774C-23F1-577B-2426236E38DB}"/>
                </a:ext>
              </a:extLst>
            </p:cNvPr>
            <p:cNvSpPr/>
            <p:nvPr/>
          </p:nvSpPr>
          <p:spPr>
            <a:xfrm>
              <a:off x="3547822" y="2863173"/>
              <a:ext cx="234240" cy="81915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9" name="Rectangle 28">
              <a:extLst>
                <a:ext uri="{FF2B5EF4-FFF2-40B4-BE49-F238E27FC236}">
                  <a16:creationId xmlns:a16="http://schemas.microsoft.com/office/drawing/2014/main" id="{F93EDD05-6413-7556-2F4D-7D4EB4B16C4B}"/>
                </a:ext>
              </a:extLst>
            </p:cNvPr>
            <p:cNvSpPr/>
            <p:nvPr/>
          </p:nvSpPr>
          <p:spPr>
            <a:xfrm>
              <a:off x="5747945" y="2839859"/>
              <a:ext cx="234240" cy="81915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F77C72D-936F-D310-7F6B-39F3EF5D9B84}"/>
                </a:ext>
              </a:extLst>
            </p:cNvPr>
            <p:cNvSpPr txBox="1"/>
            <p:nvPr/>
          </p:nvSpPr>
          <p:spPr>
            <a:xfrm>
              <a:off x="3029899" y="2381998"/>
              <a:ext cx="1129870" cy="535161"/>
            </a:xfrm>
            <a:prstGeom prst="rect">
              <a:avLst/>
            </a:prstGeom>
            <a:noFill/>
          </p:spPr>
          <p:txBody>
            <a:bodyPr wrap="none" rtlCol="0">
              <a:spAutoFit/>
            </a:bodyPr>
            <a:lstStyle/>
            <a:p>
              <a:r>
                <a:rPr lang="en-US" dirty="0">
                  <a:solidFill>
                    <a:srgbClr val="00B050"/>
                  </a:solidFill>
                </a:rPr>
                <a:t>Grating</a:t>
              </a:r>
            </a:p>
          </p:txBody>
        </p:sp>
        <p:sp>
          <p:nvSpPr>
            <p:cNvPr id="32" name="TextBox 31">
              <a:extLst>
                <a:ext uri="{FF2B5EF4-FFF2-40B4-BE49-F238E27FC236}">
                  <a16:creationId xmlns:a16="http://schemas.microsoft.com/office/drawing/2014/main" id="{88723EB6-8A72-2226-C78B-E41E75E55600}"/>
                </a:ext>
              </a:extLst>
            </p:cNvPr>
            <p:cNvSpPr txBox="1"/>
            <p:nvPr/>
          </p:nvSpPr>
          <p:spPr>
            <a:xfrm>
              <a:off x="4299033" y="2379884"/>
              <a:ext cx="609462" cy="369332"/>
            </a:xfrm>
            <a:prstGeom prst="rect">
              <a:avLst/>
            </a:prstGeom>
            <a:noFill/>
          </p:spPr>
          <p:txBody>
            <a:bodyPr wrap="none" rtlCol="0">
              <a:spAutoFit/>
            </a:bodyPr>
            <a:lstStyle/>
            <a:p>
              <a:pPr algn="ctr"/>
              <a:r>
                <a:rPr lang="en-US" dirty="0"/>
                <a:t>Lens</a:t>
              </a:r>
            </a:p>
          </p:txBody>
        </p:sp>
        <p:sp>
          <p:nvSpPr>
            <p:cNvPr id="33" name="TextBox 32">
              <a:extLst>
                <a:ext uri="{FF2B5EF4-FFF2-40B4-BE49-F238E27FC236}">
                  <a16:creationId xmlns:a16="http://schemas.microsoft.com/office/drawing/2014/main" id="{4C6A27EE-D30A-71E9-0210-41B1521E4583}"/>
                </a:ext>
              </a:extLst>
            </p:cNvPr>
            <p:cNvSpPr txBox="1"/>
            <p:nvPr/>
          </p:nvSpPr>
          <p:spPr>
            <a:xfrm>
              <a:off x="5481037" y="2341520"/>
              <a:ext cx="791217" cy="535161"/>
            </a:xfrm>
            <a:prstGeom prst="rect">
              <a:avLst/>
            </a:prstGeom>
            <a:noFill/>
          </p:spPr>
          <p:txBody>
            <a:bodyPr wrap="none" rtlCol="0">
              <a:spAutoFit/>
            </a:bodyPr>
            <a:lstStyle/>
            <a:p>
              <a:r>
                <a:rPr lang="en-US" dirty="0">
                  <a:solidFill>
                    <a:srgbClr val="00B050"/>
                  </a:solidFill>
                </a:rPr>
                <a:t>SLM</a:t>
              </a:r>
            </a:p>
          </p:txBody>
        </p:sp>
        <p:sp>
          <p:nvSpPr>
            <p:cNvPr id="35" name="Oval 34">
              <a:extLst>
                <a:ext uri="{FF2B5EF4-FFF2-40B4-BE49-F238E27FC236}">
                  <a16:creationId xmlns:a16="http://schemas.microsoft.com/office/drawing/2014/main" id="{F4E5DCF9-4363-ABE5-0C0C-E252AD1F6886}"/>
                </a:ext>
              </a:extLst>
            </p:cNvPr>
            <p:cNvSpPr/>
            <p:nvPr/>
          </p:nvSpPr>
          <p:spPr>
            <a:xfrm>
              <a:off x="4455646" y="2850225"/>
              <a:ext cx="230541" cy="819148"/>
            </a:xfrm>
            <a:prstGeom prst="ellipse">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36" name="Straight Connector 35">
              <a:extLst>
                <a:ext uri="{FF2B5EF4-FFF2-40B4-BE49-F238E27FC236}">
                  <a16:creationId xmlns:a16="http://schemas.microsoft.com/office/drawing/2014/main" id="{F086D12B-4FFC-10B1-BA27-462C94752C10}"/>
                </a:ext>
              </a:extLst>
            </p:cNvPr>
            <p:cNvCxnSpPr>
              <a:cxnSpLocks/>
            </p:cNvCxnSpPr>
            <p:nvPr/>
          </p:nvCxnSpPr>
          <p:spPr>
            <a:xfrm>
              <a:off x="7185900" y="3272748"/>
              <a:ext cx="3361946" cy="0"/>
            </a:xfrm>
            <a:prstGeom prst="line">
              <a:avLst/>
            </a:prstGeom>
            <a:ln w="28575">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37" name="TextBox 36">
              <a:extLst>
                <a:ext uri="{FF2B5EF4-FFF2-40B4-BE49-F238E27FC236}">
                  <a16:creationId xmlns:a16="http://schemas.microsoft.com/office/drawing/2014/main" id="{4F252E79-005B-BE2E-5A86-EDB464EFBB45}"/>
                </a:ext>
              </a:extLst>
            </p:cNvPr>
            <p:cNvSpPr txBox="1"/>
            <p:nvPr/>
          </p:nvSpPr>
          <p:spPr>
            <a:xfrm>
              <a:off x="9324671" y="3677686"/>
              <a:ext cx="1396773" cy="936531"/>
            </a:xfrm>
            <a:prstGeom prst="rect">
              <a:avLst/>
            </a:prstGeom>
            <a:noFill/>
          </p:spPr>
          <p:txBody>
            <a:bodyPr wrap="square" rtlCol="0">
              <a:spAutoFit/>
            </a:bodyPr>
            <a:lstStyle/>
            <a:p>
              <a:r>
                <a:rPr lang="en-US" dirty="0">
                  <a:solidFill>
                    <a:srgbClr val="00B050"/>
                  </a:solidFill>
                </a:rPr>
                <a:t>DLA Plane</a:t>
              </a:r>
            </a:p>
          </p:txBody>
        </p:sp>
        <p:grpSp>
          <p:nvGrpSpPr>
            <p:cNvPr id="38" name="Group 37">
              <a:extLst>
                <a:ext uri="{FF2B5EF4-FFF2-40B4-BE49-F238E27FC236}">
                  <a16:creationId xmlns:a16="http://schemas.microsoft.com/office/drawing/2014/main" id="{093D42EE-31C6-184B-D43F-6ACB71FB4EDA}"/>
                </a:ext>
              </a:extLst>
            </p:cNvPr>
            <p:cNvGrpSpPr/>
            <p:nvPr/>
          </p:nvGrpSpPr>
          <p:grpSpPr>
            <a:xfrm>
              <a:off x="10416001" y="2808406"/>
              <a:ext cx="976544" cy="928684"/>
              <a:chOff x="10608815" y="920575"/>
              <a:chExt cx="976544" cy="928684"/>
            </a:xfrm>
          </p:grpSpPr>
          <p:cxnSp>
            <p:nvCxnSpPr>
              <p:cNvPr id="59" name="Straight Connector 58">
                <a:extLst>
                  <a:ext uri="{FF2B5EF4-FFF2-40B4-BE49-F238E27FC236}">
                    <a16:creationId xmlns:a16="http://schemas.microsoft.com/office/drawing/2014/main" id="{4C0AFBDD-EC50-7EEA-940D-9C9043F1E49B}"/>
                  </a:ext>
                </a:extLst>
              </p:cNvPr>
              <p:cNvCxnSpPr>
                <a:cxnSpLocks/>
              </p:cNvCxnSpPr>
              <p:nvPr/>
            </p:nvCxnSpPr>
            <p:spPr>
              <a:xfrm flipV="1">
                <a:off x="10608816" y="1384917"/>
                <a:ext cx="976543" cy="464342"/>
              </a:xfrm>
              <a:prstGeom prst="line">
                <a:avLst/>
              </a:prstGeom>
              <a:ln w="19050"/>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C4173D71-0EAA-C49A-5F80-107463234050}"/>
                  </a:ext>
                </a:extLst>
              </p:cNvPr>
              <p:cNvCxnSpPr/>
              <p:nvPr/>
            </p:nvCxnSpPr>
            <p:spPr>
              <a:xfrm>
                <a:off x="10608815" y="920575"/>
                <a:ext cx="976543" cy="464342"/>
              </a:xfrm>
              <a:prstGeom prst="line">
                <a:avLst/>
              </a:prstGeom>
              <a:ln w="19050"/>
            </p:spPr>
            <p:style>
              <a:lnRef idx="1">
                <a:schemeClr val="dk1"/>
              </a:lnRef>
              <a:fillRef idx="0">
                <a:schemeClr val="dk1"/>
              </a:fillRef>
              <a:effectRef idx="0">
                <a:schemeClr val="dk1"/>
              </a:effectRef>
              <a:fontRef idx="minor">
                <a:schemeClr val="tx1"/>
              </a:fontRef>
            </p:style>
          </p:cxnSp>
        </p:grpSp>
        <p:sp>
          <p:nvSpPr>
            <p:cNvPr id="39" name="Arc 38">
              <a:extLst>
                <a:ext uri="{FF2B5EF4-FFF2-40B4-BE49-F238E27FC236}">
                  <a16:creationId xmlns:a16="http://schemas.microsoft.com/office/drawing/2014/main" id="{5DEEE6FD-B5DB-7381-6426-269AA86BDF29}"/>
                </a:ext>
              </a:extLst>
            </p:cNvPr>
            <p:cNvSpPr/>
            <p:nvPr/>
          </p:nvSpPr>
          <p:spPr>
            <a:xfrm rot="13500000">
              <a:off x="10575051" y="2875636"/>
              <a:ext cx="927857" cy="768321"/>
            </a:xfrm>
            <a:prstGeom prst="arc">
              <a:avLst>
                <a:gd name="adj1" fmla="val 16329752"/>
                <a:gd name="adj2" fmla="val 2137024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Oval 42">
              <a:extLst>
                <a:ext uri="{FF2B5EF4-FFF2-40B4-BE49-F238E27FC236}">
                  <a16:creationId xmlns:a16="http://schemas.microsoft.com/office/drawing/2014/main" id="{B2C85257-E2D0-45C5-05DA-A3BA9DE8AEAB}"/>
                </a:ext>
              </a:extLst>
            </p:cNvPr>
            <p:cNvSpPr/>
            <p:nvPr/>
          </p:nvSpPr>
          <p:spPr>
            <a:xfrm>
              <a:off x="9004416" y="2847619"/>
              <a:ext cx="72122" cy="819148"/>
            </a:xfrm>
            <a:prstGeom prst="ellipse">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96A55E58-6C74-D26D-B8F0-3E43DC0A4887}"/>
                </a:ext>
              </a:extLst>
            </p:cNvPr>
            <p:cNvSpPr/>
            <p:nvPr/>
          </p:nvSpPr>
          <p:spPr>
            <a:xfrm>
              <a:off x="6533418" y="2858538"/>
              <a:ext cx="72122" cy="819148"/>
            </a:xfrm>
            <a:prstGeom prst="ellipse">
              <a:avLst/>
            </a:prstGeom>
            <a:solidFill>
              <a:schemeClr val="bg1"/>
            </a:solidFill>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45" name="Connector: Elbow 44">
              <a:extLst>
                <a:ext uri="{FF2B5EF4-FFF2-40B4-BE49-F238E27FC236}">
                  <a16:creationId xmlns:a16="http://schemas.microsoft.com/office/drawing/2014/main" id="{34F5EA40-34A8-D28A-3D9B-FE525273EA68}"/>
                </a:ext>
              </a:extLst>
            </p:cNvPr>
            <p:cNvCxnSpPr>
              <a:cxnSpLocks/>
              <a:endCxn id="47" idx="1"/>
            </p:cNvCxnSpPr>
            <p:nvPr/>
          </p:nvCxnSpPr>
          <p:spPr>
            <a:xfrm>
              <a:off x="6568722" y="3712240"/>
              <a:ext cx="617179" cy="41501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B34903F-90DE-7817-3DEE-CDBA6C63604D}"/>
                </a:ext>
              </a:extLst>
            </p:cNvPr>
            <p:cNvCxnSpPr>
              <a:cxnSpLocks/>
              <a:stCxn id="43" idx="4"/>
              <a:endCxn id="47" idx="3"/>
            </p:cNvCxnSpPr>
            <p:nvPr/>
          </p:nvCxnSpPr>
          <p:spPr>
            <a:xfrm rot="5400000">
              <a:off x="8663090" y="3749864"/>
              <a:ext cx="460485" cy="29429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757807AD-428C-6A57-E524-A1B1C9D69F20}"/>
                </a:ext>
              </a:extLst>
            </p:cNvPr>
            <p:cNvSpPr txBox="1"/>
            <p:nvPr/>
          </p:nvSpPr>
          <p:spPr>
            <a:xfrm>
              <a:off x="7185900" y="3859671"/>
              <a:ext cx="1560287" cy="535160"/>
            </a:xfrm>
            <a:prstGeom prst="rect">
              <a:avLst/>
            </a:prstGeom>
            <a:noFill/>
          </p:spPr>
          <p:txBody>
            <a:bodyPr wrap="square" rtlCol="0">
              <a:spAutoFit/>
            </a:bodyPr>
            <a:lstStyle/>
            <a:p>
              <a:pPr algn="ctr"/>
              <a:r>
                <a:rPr lang="en-US" dirty="0"/>
                <a:t>Telescope</a:t>
              </a:r>
            </a:p>
          </p:txBody>
        </p:sp>
        <p:cxnSp>
          <p:nvCxnSpPr>
            <p:cNvPr id="50" name="Straight Connector 49">
              <a:extLst>
                <a:ext uri="{FF2B5EF4-FFF2-40B4-BE49-F238E27FC236}">
                  <a16:creationId xmlns:a16="http://schemas.microsoft.com/office/drawing/2014/main" id="{A4F31C7B-FEDD-97CF-B21E-48A542FC6E77}"/>
                </a:ext>
              </a:extLst>
            </p:cNvPr>
            <p:cNvCxnSpPr>
              <a:cxnSpLocks/>
            </p:cNvCxnSpPr>
            <p:nvPr/>
          </p:nvCxnSpPr>
          <p:spPr>
            <a:xfrm>
              <a:off x="9681297" y="2739747"/>
              <a:ext cx="0" cy="920329"/>
            </a:xfrm>
            <a:prstGeom prst="line">
              <a:avLst/>
            </a:prstGeom>
            <a:ln/>
          </p:spPr>
          <p:style>
            <a:lnRef idx="3">
              <a:schemeClr val="dk1"/>
            </a:lnRef>
            <a:fillRef idx="0">
              <a:schemeClr val="dk1"/>
            </a:fillRef>
            <a:effectRef idx="2">
              <a:schemeClr val="dk1"/>
            </a:effectRef>
            <a:fontRef idx="minor">
              <a:schemeClr val="tx1"/>
            </a:fontRef>
          </p:style>
        </p:cxnSp>
        <p:grpSp>
          <p:nvGrpSpPr>
            <p:cNvPr id="51" name="Group 50">
              <a:extLst>
                <a:ext uri="{FF2B5EF4-FFF2-40B4-BE49-F238E27FC236}">
                  <a16:creationId xmlns:a16="http://schemas.microsoft.com/office/drawing/2014/main" id="{DA994219-52D1-0F77-125E-17C4771C8620}"/>
                </a:ext>
              </a:extLst>
            </p:cNvPr>
            <p:cNvGrpSpPr/>
            <p:nvPr/>
          </p:nvGrpSpPr>
          <p:grpSpPr>
            <a:xfrm>
              <a:off x="1498079" y="4562382"/>
              <a:ext cx="538121" cy="780255"/>
              <a:chOff x="1647825" y="3162207"/>
              <a:chExt cx="538121" cy="780255"/>
            </a:xfrm>
          </p:grpSpPr>
          <p:sp>
            <p:nvSpPr>
              <p:cNvPr id="56" name="Rectangle 55">
                <a:extLst>
                  <a:ext uri="{FF2B5EF4-FFF2-40B4-BE49-F238E27FC236}">
                    <a16:creationId xmlns:a16="http://schemas.microsoft.com/office/drawing/2014/main" id="{DC749020-8153-11A9-D9D9-B67497B934AF}"/>
                  </a:ext>
                </a:extLst>
              </p:cNvPr>
              <p:cNvSpPr/>
              <p:nvPr/>
            </p:nvSpPr>
            <p:spPr>
              <a:xfrm>
                <a:off x="1750655" y="3190296"/>
                <a:ext cx="230541" cy="71266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90080DD-90FF-1287-BB31-5C0C3234DF0E}"/>
                  </a:ext>
                </a:extLst>
              </p:cNvPr>
              <p:cNvSpPr/>
              <p:nvPr/>
            </p:nvSpPr>
            <p:spPr>
              <a:xfrm>
                <a:off x="1666875" y="3162207"/>
                <a:ext cx="519071" cy="84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9857F5B-6E49-04D3-879E-1B558D87E2DE}"/>
                  </a:ext>
                </a:extLst>
              </p:cNvPr>
              <p:cNvSpPr/>
              <p:nvPr/>
            </p:nvSpPr>
            <p:spPr>
              <a:xfrm>
                <a:off x="1647825" y="3857532"/>
                <a:ext cx="519071" cy="84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a:extLst>
                <a:ext uri="{FF2B5EF4-FFF2-40B4-BE49-F238E27FC236}">
                  <a16:creationId xmlns:a16="http://schemas.microsoft.com/office/drawing/2014/main" id="{88239B40-C30B-D468-703D-F724E156C2AB}"/>
                </a:ext>
              </a:extLst>
            </p:cNvPr>
            <p:cNvSpPr txBox="1"/>
            <p:nvPr/>
          </p:nvSpPr>
          <p:spPr>
            <a:xfrm>
              <a:off x="1021941" y="3679801"/>
              <a:ext cx="2525881" cy="1007583"/>
            </a:xfrm>
            <a:prstGeom prst="rect">
              <a:avLst/>
            </a:prstGeom>
            <a:noFill/>
          </p:spPr>
          <p:txBody>
            <a:bodyPr wrap="square" rtlCol="0">
              <a:spAutoFit/>
            </a:bodyPr>
            <a:lstStyle/>
            <a:p>
              <a:r>
                <a:rPr lang="en-US" dirty="0"/>
                <a:t>12 m </a:t>
              </a:r>
            </a:p>
            <a:p>
              <a:r>
                <a:rPr lang="en-US" dirty="0"/>
                <a:t>Transport</a:t>
              </a:r>
            </a:p>
          </p:txBody>
        </p:sp>
      </p:grpSp>
      <p:sp>
        <p:nvSpPr>
          <p:cNvPr id="62" name="TextBox 61">
            <a:extLst>
              <a:ext uri="{FF2B5EF4-FFF2-40B4-BE49-F238E27FC236}">
                <a16:creationId xmlns:a16="http://schemas.microsoft.com/office/drawing/2014/main" id="{6FBE016B-4394-9D69-31B1-D6E8EAE5F481}"/>
              </a:ext>
            </a:extLst>
          </p:cNvPr>
          <p:cNvSpPr txBox="1"/>
          <p:nvPr/>
        </p:nvSpPr>
        <p:spPr>
          <a:xfrm>
            <a:off x="1344547" y="4730290"/>
            <a:ext cx="1599327" cy="646331"/>
          </a:xfrm>
          <a:prstGeom prst="rect">
            <a:avLst/>
          </a:prstGeom>
          <a:noFill/>
        </p:spPr>
        <p:txBody>
          <a:bodyPr wrap="square">
            <a:spAutoFit/>
          </a:bodyPr>
          <a:lstStyle/>
          <a:p>
            <a:r>
              <a:rPr lang="en-US" dirty="0"/>
              <a:t>20mJ</a:t>
            </a:r>
          </a:p>
          <a:p>
            <a:r>
              <a:rPr lang="en-US" dirty="0" err="1"/>
              <a:t>Ti:Sapphire</a:t>
            </a:r>
            <a:endParaRPr lang="en-US" dirty="0"/>
          </a:p>
        </p:txBody>
      </p:sp>
      <p:pic>
        <p:nvPicPr>
          <p:cNvPr id="65" name="Picture 2">
            <a:extLst>
              <a:ext uri="{FF2B5EF4-FFF2-40B4-BE49-F238E27FC236}">
                <a16:creationId xmlns:a16="http://schemas.microsoft.com/office/drawing/2014/main" id="{2DF4C42C-7778-D954-AD9F-C2AB8B9D64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192" t="39197" r="33166" b="4856"/>
          <a:stretch/>
        </p:blipFill>
        <p:spPr bwMode="auto">
          <a:xfrm>
            <a:off x="5893690" y="4798397"/>
            <a:ext cx="1784932" cy="146229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3BD56F57-D68D-1563-8AE7-D767F722176E}"/>
              </a:ext>
            </a:extLst>
          </p:cNvPr>
          <p:cNvGrpSpPr/>
          <p:nvPr/>
        </p:nvGrpSpPr>
        <p:grpSpPr>
          <a:xfrm>
            <a:off x="7688141" y="1455451"/>
            <a:ext cx="2399255" cy="2082323"/>
            <a:chOff x="9097704" y="1248819"/>
            <a:chExt cx="2399255" cy="2082323"/>
          </a:xfrm>
        </p:grpSpPr>
        <p:pic>
          <p:nvPicPr>
            <p:cNvPr id="6" name="Picture 5" descr="A picture containing text, window blind, building, silhouette&#10;&#10;Description automatically generated">
              <a:extLst>
                <a:ext uri="{FF2B5EF4-FFF2-40B4-BE49-F238E27FC236}">
                  <a16:creationId xmlns:a16="http://schemas.microsoft.com/office/drawing/2014/main" id="{DA8C4E84-3DA3-B0A7-3650-2C04BE6ABC1A}"/>
                </a:ext>
              </a:extLst>
            </p:cNvPr>
            <p:cNvPicPr>
              <a:picLocks noChangeAspect="1"/>
            </p:cNvPicPr>
            <p:nvPr/>
          </p:nvPicPr>
          <p:blipFill rotWithShape="1">
            <a:blip r:embed="rId7">
              <a:extLst>
                <a:ext uri="{28A0092B-C50C-407E-A947-70E740481C1C}">
                  <a14:useLocalDpi xmlns:a14="http://schemas.microsoft.com/office/drawing/2010/main" val="0"/>
                </a:ext>
              </a:extLst>
            </a:blip>
            <a:srcRect l="13437" t="7553" r="9696" b="11708"/>
            <a:stretch/>
          </p:blipFill>
          <p:spPr>
            <a:xfrm>
              <a:off x="9106829" y="1621633"/>
              <a:ext cx="2390130" cy="1259191"/>
            </a:xfrm>
            <a:prstGeom prst="rect">
              <a:avLst/>
            </a:prstGeom>
          </p:spPr>
        </p:pic>
        <p:cxnSp>
          <p:nvCxnSpPr>
            <p:cNvPr id="55" name="Straight Arrow Connector 54">
              <a:extLst>
                <a:ext uri="{FF2B5EF4-FFF2-40B4-BE49-F238E27FC236}">
                  <a16:creationId xmlns:a16="http://schemas.microsoft.com/office/drawing/2014/main" id="{FE750540-E08E-C397-56C4-2931951E6349}"/>
                </a:ext>
              </a:extLst>
            </p:cNvPr>
            <p:cNvCxnSpPr>
              <a:cxnSpLocks/>
            </p:cNvCxnSpPr>
            <p:nvPr/>
          </p:nvCxnSpPr>
          <p:spPr>
            <a:xfrm>
              <a:off x="9688010" y="1478033"/>
              <a:ext cx="25464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1733E895-942B-0CD0-6D81-DFC97643F635}"/>
                </a:ext>
              </a:extLst>
            </p:cNvPr>
            <p:cNvSpPr/>
            <p:nvPr/>
          </p:nvSpPr>
          <p:spPr>
            <a:xfrm rot="16200000">
              <a:off x="9313865" y="2715523"/>
              <a:ext cx="185478" cy="6178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3" name="Left Brace 62">
              <a:extLst>
                <a:ext uri="{FF2B5EF4-FFF2-40B4-BE49-F238E27FC236}">
                  <a16:creationId xmlns:a16="http://schemas.microsoft.com/office/drawing/2014/main" id="{1DB276F8-0DE9-93A5-CFF2-2043359DD376}"/>
                </a:ext>
              </a:extLst>
            </p:cNvPr>
            <p:cNvSpPr/>
            <p:nvPr/>
          </p:nvSpPr>
          <p:spPr>
            <a:xfrm rot="16200000">
              <a:off x="10598926" y="2217668"/>
              <a:ext cx="185478" cy="161058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92168647-F8A1-3FFA-2075-E91420861FED}"/>
                </a:ext>
              </a:extLst>
            </p:cNvPr>
            <p:cNvSpPr txBox="1"/>
            <p:nvPr/>
          </p:nvSpPr>
          <p:spPr>
            <a:xfrm>
              <a:off x="9507434" y="3115698"/>
              <a:ext cx="1033937" cy="215444"/>
            </a:xfrm>
            <a:prstGeom prst="rect">
              <a:avLst/>
            </a:prstGeom>
            <a:noFill/>
          </p:spPr>
          <p:txBody>
            <a:bodyPr wrap="none" lIns="0" tIns="0" rIns="0" bIns="0" rtlCol="0">
              <a:spAutoFit/>
            </a:bodyPr>
            <a:lstStyle/>
            <a:p>
              <a:pPr algn="l"/>
              <a:r>
                <a:rPr lang="en-US" sz="1400" dirty="0"/>
                <a:t>Fresnel Lens</a:t>
              </a:r>
            </a:p>
          </p:txBody>
        </p:sp>
        <p:sp>
          <p:nvSpPr>
            <p:cNvPr id="64" name="TextBox 63">
              <a:extLst>
                <a:ext uri="{FF2B5EF4-FFF2-40B4-BE49-F238E27FC236}">
                  <a16:creationId xmlns:a16="http://schemas.microsoft.com/office/drawing/2014/main" id="{CA8A6E6D-D1EC-A62F-C125-4110A20E9BCD}"/>
                </a:ext>
              </a:extLst>
            </p:cNvPr>
            <p:cNvSpPr txBox="1"/>
            <p:nvPr/>
          </p:nvSpPr>
          <p:spPr>
            <a:xfrm>
              <a:off x="9651023" y="1248819"/>
              <a:ext cx="328616" cy="215444"/>
            </a:xfrm>
            <a:prstGeom prst="rect">
              <a:avLst/>
            </a:prstGeom>
            <a:noFill/>
          </p:spPr>
          <p:txBody>
            <a:bodyPr wrap="none" lIns="0" tIns="0" rIns="0" bIns="0" rtlCol="0">
              <a:spAutoFit/>
            </a:bodyPr>
            <a:lstStyle/>
            <a:p>
              <a:pPr algn="l"/>
              <a:r>
                <a:rPr lang="en-US" sz="1400" dirty="0"/>
                <a:t>Drift</a:t>
              </a:r>
            </a:p>
          </p:txBody>
        </p:sp>
      </p:grpSp>
    </p:spTree>
    <p:custDataLst>
      <p:tags r:id="rId1"/>
    </p:custDataLst>
    <p:extLst>
      <p:ext uri="{BB962C8B-B14F-4D97-AF65-F5344CB8AC3E}">
        <p14:creationId xmlns:p14="http://schemas.microsoft.com/office/powerpoint/2010/main" val="1858863986"/>
      </p:ext>
    </p:extLst>
  </p:cSld>
  <p:clrMapOvr>
    <a:masterClrMapping/>
  </p:clrMapOvr>
  <mc:AlternateContent xmlns:mc="http://schemas.openxmlformats.org/markup-compatibility/2006" xmlns:p14="http://schemas.microsoft.com/office/powerpoint/2010/main">
    <mc:Choice Requires="p14">
      <p:transition spd="slow" p14:dur="2000" advTm="9425"/>
    </mc:Choice>
    <mc:Fallback xmlns="">
      <p:transition spd="slow" advTm="9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1AC19D-77DE-5DC7-FED0-7161584C016E}"/>
              </a:ext>
            </a:extLst>
          </p:cNvPr>
          <p:cNvSpPr>
            <a:spLocks noGrp="1"/>
          </p:cNvSpPr>
          <p:nvPr>
            <p:ph type="title"/>
          </p:nvPr>
        </p:nvSpPr>
        <p:spPr/>
        <p:txBody>
          <a:bodyPr/>
          <a:lstStyle/>
          <a:p>
            <a:r>
              <a:rPr lang="en-US" dirty="0"/>
              <a:t>Ingredients for a Multi-MeV DLA Experiment</a:t>
            </a:r>
          </a:p>
        </p:txBody>
      </p:sp>
      <p:graphicFrame>
        <p:nvGraphicFramePr>
          <p:cNvPr id="16" name="Diagram 15">
            <a:extLst>
              <a:ext uri="{FF2B5EF4-FFF2-40B4-BE49-F238E27FC236}">
                <a16:creationId xmlns:a16="http://schemas.microsoft.com/office/drawing/2014/main" id="{EE44BAE1-2A87-6CA4-31E1-A2D21977A582}"/>
              </a:ext>
            </a:extLst>
          </p:cNvPr>
          <p:cNvGraphicFramePr/>
          <p:nvPr>
            <p:extLst>
              <p:ext uri="{D42A27DB-BD31-4B8C-83A1-F6EECF244321}">
                <p14:modId xmlns:p14="http://schemas.microsoft.com/office/powerpoint/2010/main" val="2619771218"/>
              </p:ext>
            </p:extLst>
          </p:nvPr>
        </p:nvGraphicFramePr>
        <p:xfrm>
          <a:off x="2247081" y="1317075"/>
          <a:ext cx="8128000" cy="4596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Oval 16">
            <a:extLst>
              <a:ext uri="{FF2B5EF4-FFF2-40B4-BE49-F238E27FC236}">
                <a16:creationId xmlns:a16="http://schemas.microsoft.com/office/drawing/2014/main" id="{7B58706F-FFAD-5076-ECD1-0C796BF0CE6A}"/>
              </a:ext>
            </a:extLst>
          </p:cNvPr>
          <p:cNvSpPr/>
          <p:nvPr/>
        </p:nvSpPr>
        <p:spPr>
          <a:xfrm>
            <a:off x="5132833" y="3779520"/>
            <a:ext cx="2328672" cy="2206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Tree>
    <p:custDataLst>
      <p:tags r:id="rId1"/>
    </p:custDataLst>
    <p:extLst>
      <p:ext uri="{BB962C8B-B14F-4D97-AF65-F5344CB8AC3E}">
        <p14:creationId xmlns:p14="http://schemas.microsoft.com/office/powerpoint/2010/main" val="3939919798"/>
      </p:ext>
    </p:extLst>
  </p:cSld>
  <p:clrMapOvr>
    <a:masterClrMapping/>
  </p:clrMapOvr>
  <mc:AlternateContent xmlns:mc="http://schemas.openxmlformats.org/markup-compatibility/2006" xmlns:p14="http://schemas.microsoft.com/office/powerpoint/2010/main">
    <mc:Choice Requires="p14">
      <p:transition spd="slow" p14:dur="2000" advTm="29380"/>
    </mc:Choice>
    <mc:Fallback xmlns="">
      <p:transition spd="slow" advTm="29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graphicEl>
                                              <a:dgm id="{9AD07555-B71F-4165-8A6F-678CB36E04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graphicEl>
                                              <a:dgm id="{64D49C84-A80E-4AF9-85DB-066592BA715E}"/>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graphicEl>
                                              <a:dgm id="{6FBA80A9-B9C5-4BE0-88CE-96D3B77C7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graphicEl>
                                              <a:dgm id="{C38CA544-6E8E-4B7F-9FBB-346499FFF6E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graphicEl>
                                              <a:dgm id="{CFBF63E7-1A8A-4210-B484-7AC3F64AEE8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graphicEl>
                                              <a:dgm id="{843705EE-1A8E-4362-B1BE-4948CC3DA523}"/>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graphicEl>
                                              <a:dgm id="{952BA965-7361-4755-B478-1A6B2868F0C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uiExpand="1">
        <p:bldSub>
          <a:bldDgm bld="lvlOne"/>
        </p:bldSub>
      </p:bldGraphic>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4FDF41-E54A-F91E-51C8-A7DBA8403A8E}"/>
              </a:ext>
            </a:extLst>
          </p:cNvPr>
          <p:cNvSpPr>
            <a:spLocks noGrp="1"/>
          </p:cNvSpPr>
          <p:nvPr>
            <p:ph type="title"/>
          </p:nvPr>
        </p:nvSpPr>
        <p:spPr/>
        <p:txBody>
          <a:bodyPr/>
          <a:lstStyle/>
          <a:p>
            <a:r>
              <a:rPr lang="en-US" dirty="0"/>
              <a:t>Extending Structure Length Proved Non-Trivial</a:t>
            </a:r>
          </a:p>
        </p:txBody>
      </p:sp>
      <p:sp>
        <p:nvSpPr>
          <p:cNvPr id="8" name="Content Placeholder 7">
            <a:extLst>
              <a:ext uri="{FF2B5EF4-FFF2-40B4-BE49-F238E27FC236}">
                <a16:creationId xmlns:a16="http://schemas.microsoft.com/office/drawing/2014/main" id="{C57BBE14-0964-F835-B3FA-942E0C158297}"/>
              </a:ext>
            </a:extLst>
          </p:cNvPr>
          <p:cNvSpPr>
            <a:spLocks noGrp="1"/>
          </p:cNvSpPr>
          <p:nvPr>
            <p:ph idx="1"/>
          </p:nvPr>
        </p:nvSpPr>
        <p:spPr>
          <a:xfrm>
            <a:off x="853439" y="1363523"/>
            <a:ext cx="5242561" cy="775790"/>
          </a:xfrm>
        </p:spPr>
        <p:txBody>
          <a:bodyPr/>
          <a:lstStyle/>
          <a:p>
            <a:r>
              <a:rPr lang="en-US" dirty="0"/>
              <a:t>Thin film interference shows bonding was non-uniform, introducing many microns of separation</a:t>
            </a:r>
          </a:p>
        </p:txBody>
      </p:sp>
      <p:pic>
        <p:nvPicPr>
          <p:cNvPr id="5" name="Picture 4">
            <a:extLst>
              <a:ext uri="{FF2B5EF4-FFF2-40B4-BE49-F238E27FC236}">
                <a16:creationId xmlns:a16="http://schemas.microsoft.com/office/drawing/2014/main" id="{27F27800-B1BF-539A-7C68-024A721988A7}"/>
              </a:ext>
            </a:extLst>
          </p:cNvPr>
          <p:cNvPicPr>
            <a:picLocks noChangeAspect="1"/>
          </p:cNvPicPr>
          <p:nvPr/>
        </p:nvPicPr>
        <p:blipFill rotWithShape="1">
          <a:blip r:embed="rId2">
            <a:extLst>
              <a:ext uri="{28A0092B-C50C-407E-A947-70E740481C1C}">
                <a14:useLocalDpi xmlns:a14="http://schemas.microsoft.com/office/drawing/2010/main" val="0"/>
              </a:ext>
            </a:extLst>
          </a:blip>
          <a:srcRect l="25506" t="18996" r="10486" b="26103"/>
          <a:stretch/>
        </p:blipFill>
        <p:spPr bwMode="auto">
          <a:xfrm>
            <a:off x="6522906" y="1751418"/>
            <a:ext cx="4462235" cy="3355164"/>
          </a:xfrm>
          <a:prstGeom prst="rect">
            <a:avLst/>
          </a:prstGeom>
          <a:noFill/>
        </p:spPr>
      </p:pic>
      <p:pic>
        <p:nvPicPr>
          <p:cNvPr id="6" name="Picture 5">
            <a:extLst>
              <a:ext uri="{FF2B5EF4-FFF2-40B4-BE49-F238E27FC236}">
                <a16:creationId xmlns:a16="http://schemas.microsoft.com/office/drawing/2014/main" id="{25F5B69C-54C0-6293-B07D-77A327BBB6C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56899" t="33438" r="38483" b="48108"/>
          <a:stretch/>
        </p:blipFill>
        <p:spPr>
          <a:xfrm rot="10800000">
            <a:off x="2312851" y="2332873"/>
            <a:ext cx="821934" cy="2463529"/>
          </a:xfrm>
          <a:prstGeom prst="rect">
            <a:avLst/>
          </a:prstGeom>
          <a:ln w="38100">
            <a:noFill/>
          </a:ln>
        </p:spPr>
      </p:pic>
      <p:sp>
        <p:nvSpPr>
          <p:cNvPr id="7" name="Arrow: Right 6">
            <a:extLst>
              <a:ext uri="{FF2B5EF4-FFF2-40B4-BE49-F238E27FC236}">
                <a16:creationId xmlns:a16="http://schemas.microsoft.com/office/drawing/2014/main" id="{BB735580-2483-CD33-49B7-F2E0E94FC584}"/>
              </a:ext>
            </a:extLst>
          </p:cNvPr>
          <p:cNvSpPr/>
          <p:nvPr/>
        </p:nvSpPr>
        <p:spPr>
          <a:xfrm>
            <a:off x="3807541" y="2855093"/>
            <a:ext cx="1551008" cy="1446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950623"/>
      </p:ext>
    </p:extLst>
  </p:cSld>
  <p:clrMapOvr>
    <a:masterClrMapping/>
  </p:clrMapOvr>
  <mc:AlternateContent xmlns:mc="http://schemas.openxmlformats.org/markup-compatibility/2006" xmlns:p14="http://schemas.microsoft.com/office/powerpoint/2010/main">
    <mc:Choice Requires="p14">
      <p:transition spd="slow" p14:dur="2000" advTm="66427"/>
    </mc:Choice>
    <mc:Fallback xmlns="">
      <p:transition spd="slow" advTm="6642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E4A6D3-9AA9-483B-A90B-42BCD5E825BE}"/>
              </a:ext>
            </a:extLst>
          </p:cNvPr>
          <p:cNvSpPr>
            <a:spLocks noGrp="1"/>
          </p:cNvSpPr>
          <p:nvPr>
            <p:ph type="title"/>
          </p:nvPr>
        </p:nvSpPr>
        <p:spPr>
          <a:xfrm>
            <a:off x="853438" y="-24160"/>
            <a:ext cx="10688322" cy="1034001"/>
          </a:xfrm>
        </p:spPr>
        <p:txBody>
          <a:bodyPr/>
          <a:lstStyle/>
          <a:p>
            <a:r>
              <a:rPr lang="en-US" dirty="0"/>
              <a:t>4mm Grating Structures Have Been Assembled</a:t>
            </a:r>
          </a:p>
        </p:txBody>
      </p:sp>
      <p:grpSp>
        <p:nvGrpSpPr>
          <p:cNvPr id="31" name="Group 30">
            <a:extLst>
              <a:ext uri="{FF2B5EF4-FFF2-40B4-BE49-F238E27FC236}">
                <a16:creationId xmlns:a16="http://schemas.microsoft.com/office/drawing/2014/main" id="{3743A79B-310A-45D8-8778-EC346A1EB183}"/>
              </a:ext>
            </a:extLst>
          </p:cNvPr>
          <p:cNvGrpSpPr/>
          <p:nvPr/>
        </p:nvGrpSpPr>
        <p:grpSpPr>
          <a:xfrm>
            <a:off x="6096000" y="1267239"/>
            <a:ext cx="5683743" cy="4941229"/>
            <a:chOff x="6664960" y="1267239"/>
            <a:chExt cx="5683743" cy="4941229"/>
          </a:xfrm>
        </p:grpSpPr>
        <p:pic>
          <p:nvPicPr>
            <p:cNvPr id="20" name="Picture 19">
              <a:extLst>
                <a:ext uri="{FF2B5EF4-FFF2-40B4-BE49-F238E27FC236}">
                  <a16:creationId xmlns:a16="http://schemas.microsoft.com/office/drawing/2014/main" id="{2B01B1C2-406B-4B02-B879-D643A22191E2}"/>
                </a:ext>
              </a:extLst>
            </p:cNvPr>
            <p:cNvPicPr>
              <a:picLocks noChangeAspect="1"/>
            </p:cNvPicPr>
            <p:nvPr/>
          </p:nvPicPr>
          <p:blipFill>
            <a:blip r:embed="rId4"/>
            <a:stretch>
              <a:fillRect/>
            </a:stretch>
          </p:blipFill>
          <p:spPr>
            <a:xfrm>
              <a:off x="6664960" y="1267239"/>
              <a:ext cx="2629277" cy="4941229"/>
            </a:xfrm>
            <a:prstGeom prst="rect">
              <a:avLst/>
            </a:prstGeom>
          </p:spPr>
        </p:pic>
        <p:sp>
          <p:nvSpPr>
            <p:cNvPr id="21" name="TextBox 20">
              <a:extLst>
                <a:ext uri="{FF2B5EF4-FFF2-40B4-BE49-F238E27FC236}">
                  <a16:creationId xmlns:a16="http://schemas.microsoft.com/office/drawing/2014/main" id="{91630296-9931-4256-9723-81D78A5B3204}"/>
                </a:ext>
              </a:extLst>
            </p:cNvPr>
            <p:cNvSpPr txBox="1"/>
            <p:nvPr/>
          </p:nvSpPr>
          <p:spPr>
            <a:xfrm>
              <a:off x="8945271" y="3120881"/>
              <a:ext cx="3403432" cy="1200329"/>
            </a:xfrm>
            <a:prstGeom prst="rect">
              <a:avLst/>
            </a:prstGeom>
            <a:noFill/>
          </p:spPr>
          <p:txBody>
            <a:bodyPr wrap="none" rtlCol="0">
              <a:spAutoFit/>
            </a:bodyPr>
            <a:lstStyle/>
            <a:p>
              <a:r>
                <a:rPr lang="en-US" sz="1800" dirty="0">
                  <a:solidFill>
                    <a:srgbClr val="C00000"/>
                  </a:solidFill>
                </a:rPr>
                <a:t>Course </a:t>
              </a:r>
              <a:r>
                <a:rPr lang="en-US" sz="1800" dirty="0" err="1">
                  <a:solidFill>
                    <a:srgbClr val="C00000"/>
                  </a:solidFill>
                </a:rPr>
                <a:t>x’,y’,z</a:t>
              </a:r>
              <a:r>
                <a:rPr lang="en-US" sz="1800" dirty="0">
                  <a:solidFill>
                    <a:srgbClr val="C00000"/>
                  </a:solidFill>
                </a:rPr>
                <a:t>’</a:t>
              </a:r>
            </a:p>
            <a:p>
              <a:r>
                <a:rPr lang="en-US" sz="1800" dirty="0">
                  <a:solidFill>
                    <a:srgbClr val="92D050"/>
                  </a:solidFill>
                </a:rPr>
                <a:t>Course </a:t>
              </a:r>
              <a:r>
                <a:rPr lang="en-US" sz="1800" dirty="0" err="1">
                  <a:solidFill>
                    <a:srgbClr val="92D050"/>
                  </a:solidFill>
                </a:rPr>
                <a:t>xy,z</a:t>
              </a:r>
              <a:endParaRPr lang="en-US" sz="1800" dirty="0">
                <a:solidFill>
                  <a:srgbClr val="92D050"/>
                </a:solidFill>
              </a:endParaRPr>
            </a:p>
            <a:p>
              <a:r>
                <a:rPr lang="en-US" sz="1800" dirty="0">
                  <a:solidFill>
                    <a:srgbClr val="FF00FF"/>
                  </a:solidFill>
                </a:rPr>
                <a:t>Fine </a:t>
              </a:r>
              <a:r>
                <a:rPr lang="en-US" sz="1800" dirty="0" err="1">
                  <a:solidFill>
                    <a:srgbClr val="FF00FF"/>
                  </a:solidFill>
                </a:rPr>
                <a:t>x,y,z</a:t>
              </a:r>
              <a:r>
                <a:rPr lang="en-US" sz="1800" dirty="0">
                  <a:solidFill>
                    <a:srgbClr val="FF00FF"/>
                  </a:solidFill>
                </a:rPr>
                <a:t>, </a:t>
              </a:r>
              <a:r>
                <a:rPr lang="en-US" sz="1800" dirty="0" err="1">
                  <a:solidFill>
                    <a:srgbClr val="FF00FF"/>
                  </a:solidFill>
                </a:rPr>
                <a:t>x’,y’,z</a:t>
              </a:r>
              <a:r>
                <a:rPr lang="en-US" sz="1800" dirty="0">
                  <a:solidFill>
                    <a:srgbClr val="FF00FF"/>
                  </a:solidFill>
                </a:rPr>
                <a:t>’ (12um range)</a:t>
              </a:r>
              <a:endParaRPr lang="en-US" sz="1800" dirty="0">
                <a:solidFill>
                  <a:srgbClr val="92D050"/>
                </a:solidFill>
              </a:endParaRPr>
            </a:p>
            <a:p>
              <a:r>
                <a:rPr lang="en-US" sz="1800" dirty="0">
                  <a:solidFill>
                    <a:srgbClr val="00B0F0"/>
                  </a:solidFill>
                </a:rPr>
                <a:t>Relative Rotation</a:t>
              </a:r>
            </a:p>
          </p:txBody>
        </p:sp>
      </p:grpSp>
      <p:grpSp>
        <p:nvGrpSpPr>
          <p:cNvPr id="36" name="Group 35">
            <a:extLst>
              <a:ext uri="{FF2B5EF4-FFF2-40B4-BE49-F238E27FC236}">
                <a16:creationId xmlns:a16="http://schemas.microsoft.com/office/drawing/2014/main" id="{21C6CB90-80BD-DC29-E5B0-6A2BBCFA6E90}"/>
              </a:ext>
            </a:extLst>
          </p:cNvPr>
          <p:cNvGrpSpPr/>
          <p:nvPr/>
        </p:nvGrpSpPr>
        <p:grpSpPr>
          <a:xfrm>
            <a:off x="2171863" y="3429000"/>
            <a:ext cx="2629277" cy="2292066"/>
            <a:chOff x="8038723" y="3124686"/>
            <a:chExt cx="2629277" cy="2292066"/>
          </a:xfrm>
        </p:grpSpPr>
        <p:pic>
          <p:nvPicPr>
            <p:cNvPr id="37" name="Picture 2">
              <a:extLst>
                <a:ext uri="{FF2B5EF4-FFF2-40B4-BE49-F238E27FC236}">
                  <a16:creationId xmlns:a16="http://schemas.microsoft.com/office/drawing/2014/main" id="{AF96D348-3E89-5403-E463-C7309AF193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507" t="39802" r="27159" b="30534"/>
            <a:stretch/>
          </p:blipFill>
          <p:spPr bwMode="auto">
            <a:xfrm>
              <a:off x="8038723" y="3124686"/>
              <a:ext cx="2629277" cy="2292066"/>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a:extLst>
                <a:ext uri="{FF2B5EF4-FFF2-40B4-BE49-F238E27FC236}">
                  <a16:creationId xmlns:a16="http://schemas.microsoft.com/office/drawing/2014/main" id="{68D976EF-0D9A-8582-CFE4-A43296EC06CD}"/>
                </a:ext>
              </a:extLst>
            </p:cNvPr>
            <p:cNvCxnSpPr/>
            <p:nvPr/>
          </p:nvCxnSpPr>
          <p:spPr>
            <a:xfrm flipV="1">
              <a:off x="9154160" y="4013201"/>
              <a:ext cx="599440" cy="617452"/>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50A1D30-CD6D-3990-BA7F-A38250B35451}"/>
                </a:ext>
              </a:extLst>
            </p:cNvPr>
            <p:cNvCxnSpPr>
              <a:cxnSpLocks/>
            </p:cNvCxnSpPr>
            <p:nvPr/>
          </p:nvCxnSpPr>
          <p:spPr>
            <a:xfrm flipH="1" flipV="1">
              <a:off x="9088488" y="3351850"/>
              <a:ext cx="665112" cy="617453"/>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77D3471-F18D-BD44-3C51-6C2C490BF771}"/>
                </a:ext>
              </a:extLst>
            </p:cNvPr>
            <p:cNvSpPr txBox="1"/>
            <p:nvPr/>
          </p:nvSpPr>
          <p:spPr>
            <a:xfrm>
              <a:off x="9219197" y="3307955"/>
              <a:ext cx="697627" cy="369332"/>
            </a:xfrm>
            <a:prstGeom prst="rect">
              <a:avLst/>
            </a:prstGeom>
            <a:noFill/>
          </p:spPr>
          <p:txBody>
            <a:bodyPr wrap="none" rtlCol="0">
              <a:spAutoFit/>
            </a:bodyPr>
            <a:lstStyle/>
            <a:p>
              <a:r>
                <a:rPr lang="en-US" sz="1800" dirty="0"/>
                <a:t>4mm</a:t>
              </a:r>
            </a:p>
          </p:txBody>
        </p:sp>
        <p:sp>
          <p:nvSpPr>
            <p:cNvPr id="41" name="TextBox 40">
              <a:extLst>
                <a:ext uri="{FF2B5EF4-FFF2-40B4-BE49-F238E27FC236}">
                  <a16:creationId xmlns:a16="http://schemas.microsoft.com/office/drawing/2014/main" id="{DC73075D-8F29-D403-3FC5-85DD7AE53BE5}"/>
                </a:ext>
              </a:extLst>
            </p:cNvPr>
            <p:cNvSpPr txBox="1"/>
            <p:nvPr/>
          </p:nvSpPr>
          <p:spPr>
            <a:xfrm>
              <a:off x="8900161" y="3921816"/>
              <a:ext cx="697627" cy="369332"/>
            </a:xfrm>
            <a:prstGeom prst="rect">
              <a:avLst/>
            </a:prstGeom>
            <a:noFill/>
          </p:spPr>
          <p:txBody>
            <a:bodyPr wrap="none" rtlCol="0">
              <a:spAutoFit/>
            </a:bodyPr>
            <a:lstStyle/>
            <a:p>
              <a:r>
                <a:rPr lang="en-US" sz="1800" dirty="0">
                  <a:solidFill>
                    <a:schemeClr val="bg1"/>
                  </a:solidFill>
                </a:rPr>
                <a:t>4mm</a:t>
              </a:r>
            </a:p>
          </p:txBody>
        </p:sp>
      </p:grpSp>
      <p:sp>
        <p:nvSpPr>
          <p:cNvPr id="15" name="Content Placeholder 14">
            <a:extLst>
              <a:ext uri="{FF2B5EF4-FFF2-40B4-BE49-F238E27FC236}">
                <a16:creationId xmlns:a16="http://schemas.microsoft.com/office/drawing/2014/main" id="{C4257109-8E6F-D85F-D300-87EBD5B82F64}"/>
              </a:ext>
            </a:extLst>
          </p:cNvPr>
          <p:cNvSpPr>
            <a:spLocks noGrp="1"/>
          </p:cNvSpPr>
          <p:nvPr>
            <p:ph idx="1"/>
          </p:nvPr>
        </p:nvSpPr>
        <p:spPr>
          <a:xfrm>
            <a:off x="853439" y="1325975"/>
            <a:ext cx="5593660" cy="1808059"/>
          </a:xfrm>
        </p:spPr>
        <p:txBody>
          <a:bodyPr/>
          <a:lstStyle/>
          <a:p>
            <a:r>
              <a:rPr lang="en-US" dirty="0"/>
              <a:t>Commercial gratings are mounted entirely independently</a:t>
            </a:r>
          </a:p>
          <a:p>
            <a:r>
              <a:rPr lang="en-US" dirty="0"/>
              <a:t>Lower grating is mounted on a 3-piezo stage with 12um total travel, to nm precision alignment</a:t>
            </a:r>
          </a:p>
          <a:p>
            <a:r>
              <a:rPr lang="en-US" dirty="0">
                <a:solidFill>
                  <a:schemeClr val="tx1"/>
                </a:solidFill>
              </a:rPr>
              <a:t>Grating periodicity: 800nm</a:t>
            </a:r>
          </a:p>
        </p:txBody>
      </p:sp>
    </p:spTree>
    <p:custDataLst>
      <p:tags r:id="rId1"/>
    </p:custDataLst>
    <p:extLst>
      <p:ext uri="{BB962C8B-B14F-4D97-AF65-F5344CB8AC3E}">
        <p14:creationId xmlns:p14="http://schemas.microsoft.com/office/powerpoint/2010/main" val="9375830"/>
      </p:ext>
    </p:extLst>
  </p:cSld>
  <p:clrMapOvr>
    <a:masterClrMapping/>
  </p:clrMapOvr>
  <mc:AlternateContent xmlns:mc="http://schemas.openxmlformats.org/markup-compatibility/2006" xmlns:p14="http://schemas.microsoft.com/office/powerpoint/2010/main">
    <mc:Choice Requires="p14">
      <p:transition spd="slow" p14:dur="2000" advTm="52293"/>
    </mc:Choice>
    <mc:Fallback xmlns="">
      <p:transition spd="slow" advTm="522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5">
                                            <p:txEl>
                                              <p:pRg st="2" end="2"/>
                                            </p:txEl>
                                          </p:spTgt>
                                        </p:tgtEl>
                                        <p:attrNameLst>
                                          <p:attrName>style.color</p:attrName>
                                        </p:attrNameLst>
                                      </p:cBhvr>
                                      <p:to>
                                        <a:srgbClr val="FF131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4CA3D6FA-A86E-0D4D-5E61-B8319C1D59B6}"/>
                  </a:ext>
                </a:extLst>
              </p:cNvPr>
              <p:cNvSpPr>
                <a:spLocks noGrp="1"/>
              </p:cNvSpPr>
              <p:nvPr>
                <p:ph type="body" sz="quarter" idx="13"/>
              </p:nvPr>
            </p:nvSpPr>
            <p:spPr>
              <a:xfrm>
                <a:off x="937550" y="1339577"/>
                <a:ext cx="6288750" cy="990207"/>
              </a:xfrm>
            </p:spPr>
            <p:txBody>
              <a:bodyPr/>
              <a:lstStyle/>
              <a:p>
                <a:pPr marL="342900" indent="-342900">
                  <a:buFont typeface="Arial" panose="020B0604020202020204" pitchFamily="34" charset="0"/>
                  <a:buChar char="•"/>
                </a:pPr>
                <a:r>
                  <a:rPr lang="en-US" dirty="0"/>
                  <a:t>Diffraction based diagnostic using the ratio of m =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1 diffraction orders</a:t>
                </a:r>
              </a:p>
              <a:p>
                <a:pPr marL="342900" indent="-342900">
                  <a:buFont typeface="Arial" panose="020B0604020202020204" pitchFamily="34" charset="0"/>
                  <a:buChar char="•"/>
                </a:pPr>
                <a:endParaRPr lang="en-US" dirty="0"/>
              </a:p>
            </p:txBody>
          </p:sp>
        </mc:Choice>
        <mc:Fallback xmlns="">
          <p:sp>
            <p:nvSpPr>
              <p:cNvPr id="2" name="Text Placeholder 1">
                <a:extLst>
                  <a:ext uri="{FF2B5EF4-FFF2-40B4-BE49-F238E27FC236}">
                    <a16:creationId xmlns:a16="http://schemas.microsoft.com/office/drawing/2014/main" id="{4CA3D6FA-A86E-0D4D-5E61-B8319C1D59B6}"/>
                  </a:ext>
                </a:extLst>
              </p:cNvPr>
              <p:cNvSpPr>
                <a:spLocks noGrp="1" noRot="1" noChangeAspect="1" noMove="1" noResize="1" noEditPoints="1" noAdjustHandles="1" noChangeArrowheads="1" noChangeShapeType="1" noTextEdit="1"/>
              </p:cNvSpPr>
              <p:nvPr>
                <p:ph type="body" sz="quarter" idx="13"/>
              </p:nvPr>
            </p:nvSpPr>
            <p:spPr>
              <a:xfrm>
                <a:off x="937550" y="1339577"/>
                <a:ext cx="6288750" cy="990207"/>
              </a:xfrm>
              <a:blipFill>
                <a:blip r:embed="rId3"/>
                <a:stretch>
                  <a:fillRect l="-2134" t="-8025"/>
                </a:stretch>
              </a:blipFill>
            </p:spPr>
            <p:txBody>
              <a:bodyPr/>
              <a:lstStyle/>
              <a:p>
                <a:r>
                  <a:rPr lang="en-US">
                    <a:noFill/>
                  </a:rPr>
                  <a:t> </a:t>
                </a:r>
              </a:p>
            </p:txBody>
          </p:sp>
        </mc:Fallback>
      </mc:AlternateContent>
      <p:pic>
        <p:nvPicPr>
          <p:cNvPr id="8" name="Picture 4">
            <a:extLst>
              <a:ext uri="{FF2B5EF4-FFF2-40B4-BE49-F238E27FC236}">
                <a16:creationId xmlns:a16="http://schemas.microsoft.com/office/drawing/2014/main" id="{D5FE65ED-60C0-AE98-E461-1A7A7857BC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228" y="1400537"/>
            <a:ext cx="3578300" cy="476959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8E3BCDE4-7DBD-04CA-E0F2-2E4125E9418E}"/>
              </a:ext>
            </a:extLst>
          </p:cNvPr>
          <p:cNvCxnSpPr>
            <a:cxnSpLocks/>
          </p:cNvCxnSpPr>
          <p:nvPr/>
        </p:nvCxnSpPr>
        <p:spPr>
          <a:xfrm>
            <a:off x="9043211" y="1400537"/>
            <a:ext cx="12700" cy="27015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F520048-23FE-98FB-1300-6099D69FF37E}"/>
              </a:ext>
            </a:extLst>
          </p:cNvPr>
          <p:cNvCxnSpPr>
            <a:cxnSpLocks/>
          </p:cNvCxnSpPr>
          <p:nvPr/>
        </p:nvCxnSpPr>
        <p:spPr>
          <a:xfrm>
            <a:off x="9023725" y="3990059"/>
            <a:ext cx="1459149" cy="17564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E07C920-566B-C81D-784D-738B87ADB5C7}"/>
              </a:ext>
            </a:extLst>
          </p:cNvPr>
          <p:cNvCxnSpPr>
            <a:cxnSpLocks/>
          </p:cNvCxnSpPr>
          <p:nvPr/>
        </p:nvCxnSpPr>
        <p:spPr>
          <a:xfrm flipH="1">
            <a:off x="7416800" y="3991228"/>
            <a:ext cx="1639111" cy="23694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itle 3">
            <a:extLst>
              <a:ext uri="{FF2B5EF4-FFF2-40B4-BE49-F238E27FC236}">
                <a16:creationId xmlns:a16="http://schemas.microsoft.com/office/drawing/2014/main" id="{25794212-7C6E-4247-B3E6-579283520951}"/>
              </a:ext>
            </a:extLst>
          </p:cNvPr>
          <p:cNvSpPr>
            <a:spLocks noGrp="1"/>
          </p:cNvSpPr>
          <p:nvPr>
            <p:ph type="title"/>
          </p:nvPr>
        </p:nvSpPr>
        <p:spPr>
          <a:xfrm>
            <a:off x="854075" y="490538"/>
            <a:ext cx="10363200" cy="519112"/>
          </a:xfrm>
        </p:spPr>
        <p:txBody>
          <a:bodyPr/>
          <a:lstStyle/>
          <a:p>
            <a:r>
              <a:rPr lang="en-US" dirty="0">
                <a:solidFill>
                  <a:schemeClr val="tx1"/>
                </a:solidFill>
              </a:rPr>
              <a:t>Structures are Characterized Optically</a:t>
            </a:r>
          </a:p>
        </p:txBody>
      </p:sp>
      <p:grpSp>
        <p:nvGrpSpPr>
          <p:cNvPr id="6" name="Group 5">
            <a:extLst>
              <a:ext uri="{FF2B5EF4-FFF2-40B4-BE49-F238E27FC236}">
                <a16:creationId xmlns:a16="http://schemas.microsoft.com/office/drawing/2014/main" id="{0625D952-801F-878C-9296-E6C209190DD2}"/>
              </a:ext>
            </a:extLst>
          </p:cNvPr>
          <p:cNvGrpSpPr/>
          <p:nvPr/>
        </p:nvGrpSpPr>
        <p:grpSpPr>
          <a:xfrm>
            <a:off x="295230" y="2109717"/>
            <a:ext cx="6796364" cy="2418500"/>
            <a:chOff x="275744" y="2892850"/>
            <a:chExt cx="6796364" cy="2418500"/>
          </a:xfrm>
        </p:grpSpPr>
        <p:pic>
          <p:nvPicPr>
            <p:cNvPr id="19" name="Picture 18">
              <a:extLst>
                <a:ext uri="{FF2B5EF4-FFF2-40B4-BE49-F238E27FC236}">
                  <a16:creationId xmlns:a16="http://schemas.microsoft.com/office/drawing/2014/main" id="{2A22642C-27D6-4627-66D0-7D8080045B6E}"/>
                </a:ext>
              </a:extLst>
            </p:cNvPr>
            <p:cNvPicPr>
              <a:picLocks noChangeAspect="1"/>
            </p:cNvPicPr>
            <p:nvPr/>
          </p:nvPicPr>
          <p:blipFill rotWithShape="1">
            <a:blip r:embed="rId5">
              <a:clrChange>
                <a:clrFrom>
                  <a:srgbClr val="F0F0F0"/>
                </a:clrFrom>
                <a:clrTo>
                  <a:srgbClr val="F0F0F0">
                    <a:alpha val="0"/>
                  </a:srgbClr>
                </a:clrTo>
              </a:clrChange>
            </a:blip>
            <a:srcRect b="50000"/>
            <a:stretch/>
          </p:blipFill>
          <p:spPr>
            <a:xfrm>
              <a:off x="275744" y="2892850"/>
              <a:ext cx="6796364" cy="2418500"/>
            </a:xfrm>
            <a:prstGeom prst="rect">
              <a:avLst/>
            </a:prstGeom>
          </p:spPr>
        </p:pic>
        <p:sp>
          <p:nvSpPr>
            <p:cNvPr id="5" name="Star: 5 Points 4">
              <a:extLst>
                <a:ext uri="{FF2B5EF4-FFF2-40B4-BE49-F238E27FC236}">
                  <a16:creationId xmlns:a16="http://schemas.microsoft.com/office/drawing/2014/main" id="{F285BCC1-B047-EDC8-9D9D-9F825405B5F0}"/>
                </a:ext>
              </a:extLst>
            </p:cNvPr>
            <p:cNvSpPr/>
            <p:nvPr/>
          </p:nvSpPr>
          <p:spPr>
            <a:xfrm>
              <a:off x="4137660" y="4450080"/>
              <a:ext cx="358140" cy="342900"/>
            </a:xfrm>
            <a:prstGeom prst="star5">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F32F0901-ECE0-998D-6F71-B14FAC8156F8}"/>
                </a:ext>
              </a:extLst>
            </p:cNvPr>
            <p:cNvSpPr/>
            <p:nvPr/>
          </p:nvSpPr>
          <p:spPr>
            <a:xfrm>
              <a:off x="803472" y="4450080"/>
              <a:ext cx="358140" cy="342900"/>
            </a:xfrm>
            <a:prstGeom prst="star5">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0F438FBA-9399-3D69-BDD4-D0BB08731C86}"/>
              </a:ext>
            </a:extLst>
          </p:cNvPr>
          <p:cNvGrpSpPr/>
          <p:nvPr/>
        </p:nvGrpSpPr>
        <p:grpSpPr>
          <a:xfrm>
            <a:off x="1297852" y="4541838"/>
            <a:ext cx="4539486" cy="1645908"/>
            <a:chOff x="7150944" y="1189890"/>
            <a:chExt cx="4539486" cy="1645908"/>
          </a:xfrm>
        </p:grpSpPr>
        <p:pic>
          <p:nvPicPr>
            <p:cNvPr id="22" name="Picture 21">
              <a:extLst>
                <a:ext uri="{FF2B5EF4-FFF2-40B4-BE49-F238E27FC236}">
                  <a16:creationId xmlns:a16="http://schemas.microsoft.com/office/drawing/2014/main" id="{9700989D-4119-F75D-D993-31D6587D6EC6}"/>
                </a:ext>
              </a:extLst>
            </p:cNvPr>
            <p:cNvPicPr>
              <a:picLocks noChangeAspect="1"/>
            </p:cNvPicPr>
            <p:nvPr/>
          </p:nvPicPr>
          <p:blipFill rotWithShape="1">
            <a:blip r:embed="rId6"/>
            <a:srcRect t="53262"/>
            <a:stretch/>
          </p:blipFill>
          <p:spPr>
            <a:xfrm>
              <a:off x="7150944" y="1189890"/>
              <a:ext cx="4539486" cy="1645908"/>
            </a:xfrm>
            <a:prstGeom prst="rect">
              <a:avLst/>
            </a:prstGeom>
          </p:spPr>
        </p:pic>
        <p:sp>
          <p:nvSpPr>
            <p:cNvPr id="23" name="Rectangle 22">
              <a:extLst>
                <a:ext uri="{FF2B5EF4-FFF2-40B4-BE49-F238E27FC236}">
                  <a16:creationId xmlns:a16="http://schemas.microsoft.com/office/drawing/2014/main" id="{25B46EF2-BC4E-4A49-CB56-655F28EF792C}"/>
                </a:ext>
              </a:extLst>
            </p:cNvPr>
            <p:cNvSpPr/>
            <p:nvPr/>
          </p:nvSpPr>
          <p:spPr>
            <a:xfrm>
              <a:off x="7373073" y="1189890"/>
              <a:ext cx="428264" cy="411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5202955"/>
      </p:ext>
    </p:extLst>
  </p:cSld>
  <p:clrMapOvr>
    <a:masterClrMapping/>
  </p:clrMapOvr>
  <mc:AlternateContent xmlns:mc="http://schemas.openxmlformats.org/markup-compatibility/2006" xmlns:p14="http://schemas.microsoft.com/office/powerpoint/2010/main">
    <mc:Choice Requires="p14">
      <p:transition spd="slow" p14:dur="2000" advTm="236640"/>
    </mc:Choice>
    <mc:Fallback xmlns="">
      <p:transition spd="slow" advTm="23664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D3735C-61A5-4D1B-A531-2822849E60F2}"/>
              </a:ext>
            </a:extLst>
          </p:cNvPr>
          <p:cNvSpPr>
            <a:spLocks noGrp="1"/>
          </p:cNvSpPr>
          <p:nvPr>
            <p:ph type="title"/>
          </p:nvPr>
        </p:nvSpPr>
        <p:spPr/>
        <p:txBody>
          <a:bodyPr>
            <a:normAutofit fontScale="90000"/>
          </a:bodyPr>
          <a:lstStyle/>
          <a:p>
            <a:r>
              <a:rPr lang="en-US" dirty="0"/>
              <a:t>Experiments Take Place at the Pegasus Beamline</a:t>
            </a:r>
          </a:p>
        </p:txBody>
      </p:sp>
      <p:pic>
        <p:nvPicPr>
          <p:cNvPr id="6" name="Picture 5" descr="Diagram, schematic&#10;&#10;Description automatically generated">
            <a:extLst>
              <a:ext uri="{FF2B5EF4-FFF2-40B4-BE49-F238E27FC236}">
                <a16:creationId xmlns:a16="http://schemas.microsoft.com/office/drawing/2014/main" id="{985F79BB-7713-426E-8233-3CEEA0F839B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217" y="1826144"/>
            <a:ext cx="8588484" cy="3414056"/>
          </a:xfrm>
          <a:prstGeom prst="rect">
            <a:avLst/>
          </a:prstGeom>
        </p:spPr>
      </p:pic>
      <p:sp>
        <p:nvSpPr>
          <p:cNvPr id="8" name="TextBox 7">
            <a:extLst>
              <a:ext uri="{FF2B5EF4-FFF2-40B4-BE49-F238E27FC236}">
                <a16:creationId xmlns:a16="http://schemas.microsoft.com/office/drawing/2014/main" id="{09D72FF0-BA26-45EA-9E82-9EABE1A1CFD3}"/>
              </a:ext>
            </a:extLst>
          </p:cNvPr>
          <p:cNvSpPr txBox="1"/>
          <p:nvPr/>
        </p:nvSpPr>
        <p:spPr>
          <a:xfrm>
            <a:off x="8748933" y="3021086"/>
            <a:ext cx="2108269" cy="338554"/>
          </a:xfrm>
          <a:prstGeom prst="rect">
            <a:avLst/>
          </a:prstGeom>
          <a:noFill/>
        </p:spPr>
        <p:txBody>
          <a:bodyPr wrap="none" rtlCol="0">
            <a:spAutoFit/>
          </a:bodyPr>
          <a:lstStyle/>
          <a:p>
            <a:r>
              <a:rPr lang="en-US" dirty="0">
                <a:solidFill>
                  <a:prstClr val="black"/>
                </a:solidFill>
              </a:rPr>
              <a:t>Sample electron</a:t>
            </a:r>
            <a:r>
              <a:rPr lang="en-US" sz="1600" dirty="0">
                <a:solidFill>
                  <a:prstClr val="black"/>
                </a:solidFill>
              </a:rPr>
              <a:t> </a:t>
            </a:r>
            <a:r>
              <a:rPr lang="en-US" dirty="0">
                <a:solidFill>
                  <a:prstClr val="black"/>
                </a:solidFill>
              </a:rPr>
              <a:t>spectra:</a:t>
            </a:r>
            <a:endParaRPr lang="en-US" sz="1600" dirty="0">
              <a:solidFill>
                <a:prstClr val="black"/>
              </a:solidFill>
            </a:endParaRPr>
          </a:p>
        </p:txBody>
      </p:sp>
      <p:pic>
        <p:nvPicPr>
          <p:cNvPr id="5" name="Picture 4" descr="Chart&#10;&#10;Description automatically generated">
            <a:extLst>
              <a:ext uri="{FF2B5EF4-FFF2-40B4-BE49-F238E27FC236}">
                <a16:creationId xmlns:a16="http://schemas.microsoft.com/office/drawing/2014/main" id="{2E0D2BF1-B45B-4F55-B94D-FC5747FDA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2399" y="3359640"/>
            <a:ext cx="3210105" cy="2407578"/>
          </a:xfrm>
          <a:prstGeom prst="rect">
            <a:avLst/>
          </a:prstGeom>
        </p:spPr>
      </p:pic>
      <p:cxnSp>
        <p:nvCxnSpPr>
          <p:cNvPr id="113" name="Straight Arrow Connector 112">
            <a:extLst>
              <a:ext uri="{FF2B5EF4-FFF2-40B4-BE49-F238E27FC236}">
                <a16:creationId xmlns:a16="http://schemas.microsoft.com/office/drawing/2014/main" id="{D0B62350-C05D-466B-BE71-C2162D83D37C}"/>
              </a:ext>
            </a:extLst>
          </p:cNvPr>
          <p:cNvCxnSpPr>
            <a:stCxn id="8" idx="0"/>
          </p:cNvCxnSpPr>
          <p:nvPr/>
        </p:nvCxnSpPr>
        <p:spPr>
          <a:xfrm flipH="1" flipV="1">
            <a:off x="8993529" y="2321742"/>
            <a:ext cx="809539" cy="699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00C89B8-17BD-F0A8-CEFA-C2386CAC7A22}"/>
              </a:ext>
            </a:extLst>
          </p:cNvPr>
          <p:cNvSpPr txBox="1"/>
          <p:nvPr/>
        </p:nvSpPr>
        <p:spPr>
          <a:xfrm>
            <a:off x="2909519" y="4742167"/>
            <a:ext cx="487313" cy="215444"/>
          </a:xfrm>
          <a:prstGeom prst="rect">
            <a:avLst/>
          </a:prstGeom>
          <a:noFill/>
        </p:spPr>
        <p:txBody>
          <a:bodyPr wrap="none" lIns="0" tIns="0" rIns="0" bIns="0" rtlCol="0">
            <a:spAutoFit/>
          </a:bodyPr>
          <a:lstStyle/>
          <a:p>
            <a:pPr algn="l"/>
            <a:r>
              <a:rPr lang="en-US" sz="1400" dirty="0">
                <a:solidFill>
                  <a:srgbClr val="006600"/>
                </a:solidFill>
              </a:rPr>
              <a:t>20 </a:t>
            </a:r>
            <a:r>
              <a:rPr lang="en-US" sz="1400" dirty="0" err="1">
                <a:solidFill>
                  <a:srgbClr val="006600"/>
                </a:solidFill>
              </a:rPr>
              <a:t>mJ</a:t>
            </a:r>
            <a:endParaRPr lang="en-US" sz="1400" dirty="0">
              <a:solidFill>
                <a:srgbClr val="006600"/>
              </a:solidFill>
            </a:endParaRPr>
          </a:p>
        </p:txBody>
      </p:sp>
      <p:sp>
        <p:nvSpPr>
          <p:cNvPr id="3" name="Oval 2">
            <a:extLst>
              <a:ext uri="{FF2B5EF4-FFF2-40B4-BE49-F238E27FC236}">
                <a16:creationId xmlns:a16="http://schemas.microsoft.com/office/drawing/2014/main" id="{FCEFA123-FDB2-70FB-2586-370BD0670F78}"/>
              </a:ext>
            </a:extLst>
          </p:cNvPr>
          <p:cNvSpPr/>
          <p:nvPr/>
        </p:nvSpPr>
        <p:spPr>
          <a:xfrm>
            <a:off x="2749249" y="4105563"/>
            <a:ext cx="1466161" cy="111119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indoor, cluttered, messy, dirty&#10;&#10;Description automatically generated">
            <a:extLst>
              <a:ext uri="{FF2B5EF4-FFF2-40B4-BE49-F238E27FC236}">
                <a16:creationId xmlns:a16="http://schemas.microsoft.com/office/drawing/2014/main" id="{11F05D6E-E59C-6AD1-FF88-CF2F57BE79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8932" y="1517586"/>
            <a:ext cx="6009952" cy="4507464"/>
          </a:xfrm>
          <a:prstGeom prst="rect">
            <a:avLst/>
          </a:prstGeom>
        </p:spPr>
      </p:pic>
    </p:spTree>
    <p:extLst>
      <p:ext uri="{BB962C8B-B14F-4D97-AF65-F5344CB8AC3E}">
        <p14:creationId xmlns:p14="http://schemas.microsoft.com/office/powerpoint/2010/main" val="303792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25794212-7C6E-4247-B3E6-579283520951}"/>
              </a:ext>
            </a:extLst>
          </p:cNvPr>
          <p:cNvSpPr>
            <a:spLocks noGrp="1"/>
          </p:cNvSpPr>
          <p:nvPr>
            <p:ph type="title"/>
          </p:nvPr>
        </p:nvSpPr>
        <p:spPr>
          <a:xfrm>
            <a:off x="854075" y="-24351"/>
            <a:ext cx="10363200" cy="1034001"/>
          </a:xfrm>
        </p:spPr>
        <p:txBody>
          <a:bodyPr/>
          <a:lstStyle/>
          <a:p>
            <a:r>
              <a:rPr lang="en-US" dirty="0">
                <a:solidFill>
                  <a:schemeClr val="tx1"/>
                </a:solidFill>
              </a:rPr>
              <a:t>Structures are Characterized via Electron Transmission</a:t>
            </a:r>
          </a:p>
        </p:txBody>
      </p:sp>
      <p:pic>
        <p:nvPicPr>
          <p:cNvPr id="15" name="Picture 14">
            <a:extLst>
              <a:ext uri="{FF2B5EF4-FFF2-40B4-BE49-F238E27FC236}">
                <a16:creationId xmlns:a16="http://schemas.microsoft.com/office/drawing/2014/main" id="{7AFBCC87-5944-3A35-09B0-F2CBA4702768}"/>
              </a:ext>
            </a:extLst>
          </p:cNvPr>
          <p:cNvPicPr>
            <a:picLocks noChangeAspect="1"/>
          </p:cNvPicPr>
          <p:nvPr/>
        </p:nvPicPr>
        <p:blipFill>
          <a:blip r:embed="rId3"/>
          <a:stretch>
            <a:fillRect/>
          </a:stretch>
        </p:blipFill>
        <p:spPr>
          <a:xfrm>
            <a:off x="584182" y="1829768"/>
            <a:ext cx="4516438" cy="3554874"/>
          </a:xfrm>
          <a:prstGeom prst="rect">
            <a:avLst/>
          </a:prstGeom>
        </p:spPr>
      </p:pic>
      <p:sp>
        <p:nvSpPr>
          <p:cNvPr id="3" name="Text Placeholder 2">
            <a:extLst>
              <a:ext uri="{FF2B5EF4-FFF2-40B4-BE49-F238E27FC236}">
                <a16:creationId xmlns:a16="http://schemas.microsoft.com/office/drawing/2014/main" id="{B971C34A-627F-B0F3-71A2-9E128B4E0C0E}"/>
              </a:ext>
            </a:extLst>
          </p:cNvPr>
          <p:cNvSpPr>
            <a:spLocks noGrp="1"/>
          </p:cNvSpPr>
          <p:nvPr>
            <p:ph type="body" sz="quarter" idx="13"/>
          </p:nvPr>
        </p:nvSpPr>
        <p:spPr>
          <a:xfrm>
            <a:off x="5739062" y="2626031"/>
            <a:ext cx="5297739" cy="1277529"/>
          </a:xfrm>
        </p:spPr>
        <p:txBody>
          <a:bodyPr/>
          <a:lstStyle/>
          <a:p>
            <a:pPr marL="342900" indent="-342900">
              <a:buFont typeface="Arial" panose="020B0604020202020204" pitchFamily="34" charset="0"/>
              <a:buChar char="•"/>
            </a:pPr>
            <a:r>
              <a:rPr lang="en-US" dirty="0"/>
              <a:t>Estimated gap extracted by relative transmission of electron beam</a:t>
            </a:r>
          </a:p>
          <a:p>
            <a:pPr marL="342900" indent="-342900">
              <a:buFont typeface="Arial" panose="020B0604020202020204" pitchFamily="34" charset="0"/>
              <a:buChar char="•"/>
            </a:pPr>
            <a:r>
              <a:rPr lang="en-US" dirty="0"/>
              <a:t>So if we start with 1pC, ~8fC gets through an 800nm gap, on the order of 50,000 electrons</a:t>
            </a:r>
          </a:p>
        </p:txBody>
      </p:sp>
    </p:spTree>
    <p:extLst>
      <p:ext uri="{BB962C8B-B14F-4D97-AF65-F5344CB8AC3E}">
        <p14:creationId xmlns:p14="http://schemas.microsoft.com/office/powerpoint/2010/main" val="1493804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6AD3B3-9EA1-69B4-673A-33B93CABA58B}"/>
              </a:ext>
            </a:extLst>
          </p:cNvPr>
          <p:cNvSpPr>
            <a:spLocks noGrp="1"/>
          </p:cNvSpPr>
          <p:nvPr>
            <p:ph type="title"/>
          </p:nvPr>
        </p:nvSpPr>
        <p:spPr>
          <a:xfrm>
            <a:off x="853436" y="-24160"/>
            <a:ext cx="10363200" cy="1034001"/>
          </a:xfrm>
        </p:spPr>
        <p:txBody>
          <a:bodyPr/>
          <a:lstStyle/>
          <a:p>
            <a:r>
              <a:rPr lang="en-US" dirty="0"/>
              <a:t>10/20/2022: Commercial Structure Modulates Electron Energy</a:t>
            </a:r>
          </a:p>
        </p:txBody>
      </p:sp>
      <p:sp>
        <p:nvSpPr>
          <p:cNvPr id="6" name="Text Placeholder 5">
            <a:extLst>
              <a:ext uri="{FF2B5EF4-FFF2-40B4-BE49-F238E27FC236}">
                <a16:creationId xmlns:a16="http://schemas.microsoft.com/office/drawing/2014/main" id="{366D4A65-87BD-5459-2F80-D40BD74F8066}"/>
              </a:ext>
            </a:extLst>
          </p:cNvPr>
          <p:cNvSpPr>
            <a:spLocks noGrp="1"/>
          </p:cNvSpPr>
          <p:nvPr>
            <p:ph type="body" sz="quarter" idx="13"/>
          </p:nvPr>
        </p:nvSpPr>
        <p:spPr>
          <a:xfrm>
            <a:off x="853436" y="1682885"/>
            <a:ext cx="10168002" cy="861967"/>
          </a:xfrm>
        </p:spPr>
        <p:txBody>
          <a:bodyPr/>
          <a:lstStyle/>
          <a:p>
            <a:pPr marL="342900" indent="-342900">
              <a:buFont typeface="Arial" panose="020B0604020202020204" pitchFamily="34" charset="0"/>
              <a:buChar char="•"/>
            </a:pPr>
            <a:r>
              <a:rPr lang="en-US" dirty="0"/>
              <a:t>A small, but noticeable increase in RMS at the spectrometer indicates a laser-electron interaction</a:t>
            </a:r>
          </a:p>
        </p:txBody>
      </p:sp>
      <p:pic>
        <p:nvPicPr>
          <p:cNvPr id="8" name="timingScan.mov">
            <a:hlinkClick r:id="" action="ppaction://media"/>
            <a:extLst>
              <a:ext uri="{FF2B5EF4-FFF2-40B4-BE49-F238E27FC236}">
                <a16:creationId xmlns:a16="http://schemas.microsoft.com/office/drawing/2014/main" id="{99E6E4E6-48DB-AE19-CDB0-30CDE97C7A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16440" y="2113868"/>
            <a:ext cx="5334000" cy="4000500"/>
          </a:xfrm>
          <a:prstGeom prst="rect">
            <a:avLst/>
          </a:prstGeom>
        </p:spPr>
      </p:pic>
    </p:spTree>
    <p:extLst>
      <p:ext uri="{BB962C8B-B14F-4D97-AF65-F5344CB8AC3E}">
        <p14:creationId xmlns:p14="http://schemas.microsoft.com/office/powerpoint/2010/main" val="105605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75C9FE-0BC5-3757-CF77-A98FBAB894A5}"/>
              </a:ext>
            </a:extLst>
          </p:cNvPr>
          <p:cNvSpPr>
            <a:spLocks noGrp="1"/>
          </p:cNvSpPr>
          <p:nvPr>
            <p:ph type="title"/>
          </p:nvPr>
        </p:nvSpPr>
        <p:spPr>
          <a:xfrm>
            <a:off x="853436" y="492840"/>
            <a:ext cx="10363200" cy="517001"/>
          </a:xfrm>
        </p:spPr>
        <p:txBody>
          <a:bodyPr/>
          <a:lstStyle/>
          <a:p>
            <a:r>
              <a:rPr lang="en-US" dirty="0"/>
              <a:t>Phase Matching in the Ballistic Model</a:t>
            </a:r>
          </a:p>
        </p:txBody>
      </p:sp>
      <p:pic>
        <p:nvPicPr>
          <p:cNvPr id="14" name="Picture 13">
            <a:extLst>
              <a:ext uri="{FF2B5EF4-FFF2-40B4-BE49-F238E27FC236}">
                <a16:creationId xmlns:a16="http://schemas.microsoft.com/office/drawing/2014/main" id="{EC0CF48D-A429-2C02-08C9-049D7135AF8A}"/>
              </a:ext>
            </a:extLst>
          </p:cNvPr>
          <p:cNvPicPr>
            <a:picLocks noChangeAspect="1"/>
          </p:cNvPicPr>
          <p:nvPr/>
        </p:nvPicPr>
        <p:blipFill>
          <a:blip r:embed="rId2"/>
          <a:stretch>
            <a:fillRect/>
          </a:stretch>
        </p:blipFill>
        <p:spPr>
          <a:xfrm>
            <a:off x="2708276" y="1316991"/>
            <a:ext cx="6690940" cy="1272650"/>
          </a:xfrm>
          <a:prstGeom prst="rect">
            <a:avLst/>
          </a:prstGeom>
        </p:spPr>
      </p:pic>
      <p:pic>
        <p:nvPicPr>
          <p:cNvPr id="22" name="Picture 21">
            <a:extLst>
              <a:ext uri="{FF2B5EF4-FFF2-40B4-BE49-F238E27FC236}">
                <a16:creationId xmlns:a16="http://schemas.microsoft.com/office/drawing/2014/main" id="{F3CFF709-1679-CFFB-98AC-3298E3CA5A70}"/>
              </a:ext>
            </a:extLst>
          </p:cNvPr>
          <p:cNvPicPr>
            <a:picLocks noChangeAspect="1"/>
          </p:cNvPicPr>
          <p:nvPr/>
        </p:nvPicPr>
        <p:blipFill>
          <a:blip r:embed="rId3"/>
          <a:stretch>
            <a:fillRect/>
          </a:stretch>
        </p:blipFill>
        <p:spPr>
          <a:xfrm>
            <a:off x="306924" y="2497170"/>
            <a:ext cx="4971720" cy="517002"/>
          </a:xfrm>
          <a:prstGeom prst="rect">
            <a:avLst/>
          </a:prstGeom>
        </p:spPr>
      </p:pic>
      <p:grpSp>
        <p:nvGrpSpPr>
          <p:cNvPr id="23" name="Group 22">
            <a:extLst>
              <a:ext uri="{FF2B5EF4-FFF2-40B4-BE49-F238E27FC236}">
                <a16:creationId xmlns:a16="http://schemas.microsoft.com/office/drawing/2014/main" id="{97674928-1492-0E8A-B9C7-747F409992AC}"/>
              </a:ext>
            </a:extLst>
          </p:cNvPr>
          <p:cNvGrpSpPr/>
          <p:nvPr/>
        </p:nvGrpSpPr>
        <p:grpSpPr>
          <a:xfrm>
            <a:off x="7305025" y="3543272"/>
            <a:ext cx="3477469" cy="2680308"/>
            <a:chOff x="1934492" y="3741637"/>
            <a:chExt cx="4940763" cy="3883814"/>
          </a:xfrm>
        </p:grpSpPr>
        <p:pic>
          <p:nvPicPr>
            <p:cNvPr id="25" name="Picture 24" descr="Chart, line chart&#10;&#10;Description automatically generated">
              <a:extLst>
                <a:ext uri="{FF2B5EF4-FFF2-40B4-BE49-F238E27FC236}">
                  <a16:creationId xmlns:a16="http://schemas.microsoft.com/office/drawing/2014/main" id="{F2EA190D-4B3A-1DB6-4100-E186195CC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492" y="3741637"/>
              <a:ext cx="4940763" cy="3883814"/>
            </a:xfrm>
            <a:prstGeom prst="rect">
              <a:avLst/>
            </a:prstGeom>
          </p:spPr>
        </p:pic>
        <p:pic>
          <p:nvPicPr>
            <p:cNvPr id="26" name="Picture 25">
              <a:extLst>
                <a:ext uri="{FF2B5EF4-FFF2-40B4-BE49-F238E27FC236}">
                  <a16:creationId xmlns:a16="http://schemas.microsoft.com/office/drawing/2014/main" id="{8178869D-5E45-712B-2BA5-82958D995222}"/>
                </a:ext>
              </a:extLst>
            </p:cNvPr>
            <p:cNvPicPr>
              <a:picLocks noChangeAspect="1"/>
            </p:cNvPicPr>
            <p:nvPr/>
          </p:nvPicPr>
          <p:blipFill rotWithShape="1">
            <a:blip r:embed="rId5"/>
            <a:srcRect b="91928"/>
            <a:stretch/>
          </p:blipFill>
          <p:spPr>
            <a:xfrm>
              <a:off x="5672067" y="4049563"/>
              <a:ext cx="1112616" cy="229429"/>
            </a:xfrm>
            <a:prstGeom prst="rect">
              <a:avLst/>
            </a:prstGeom>
          </p:spPr>
        </p:pic>
        <p:pic>
          <p:nvPicPr>
            <p:cNvPr id="27" name="Picture 26">
              <a:extLst>
                <a:ext uri="{FF2B5EF4-FFF2-40B4-BE49-F238E27FC236}">
                  <a16:creationId xmlns:a16="http://schemas.microsoft.com/office/drawing/2014/main" id="{49565307-340E-D47A-7221-3CC0907610B0}"/>
                </a:ext>
              </a:extLst>
            </p:cNvPr>
            <p:cNvPicPr>
              <a:picLocks noChangeAspect="1"/>
            </p:cNvPicPr>
            <p:nvPr/>
          </p:nvPicPr>
          <p:blipFill rotWithShape="1">
            <a:blip r:embed="rId5"/>
            <a:srcRect t="91929"/>
            <a:stretch/>
          </p:blipFill>
          <p:spPr>
            <a:xfrm>
              <a:off x="5672067" y="4278992"/>
              <a:ext cx="1112616" cy="229429"/>
            </a:xfrm>
            <a:prstGeom prst="rect">
              <a:avLst/>
            </a:prstGeom>
          </p:spPr>
        </p:pic>
      </p:grpSp>
      <p:sp>
        <p:nvSpPr>
          <p:cNvPr id="28" name="Oval 27">
            <a:extLst>
              <a:ext uri="{FF2B5EF4-FFF2-40B4-BE49-F238E27FC236}">
                <a16:creationId xmlns:a16="http://schemas.microsoft.com/office/drawing/2014/main" id="{9A6BDCE2-D4C1-6E4B-4C77-8308186E6370}"/>
              </a:ext>
            </a:extLst>
          </p:cNvPr>
          <p:cNvSpPr/>
          <p:nvPr/>
        </p:nvSpPr>
        <p:spPr>
          <a:xfrm>
            <a:off x="5903943" y="1536632"/>
            <a:ext cx="1712068" cy="59739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 Placeholder 1">
                <a:extLst>
                  <a:ext uri="{FF2B5EF4-FFF2-40B4-BE49-F238E27FC236}">
                    <a16:creationId xmlns:a16="http://schemas.microsoft.com/office/drawing/2014/main" id="{A190CBF2-2800-5B0B-8F84-6A363056EF4C}"/>
                  </a:ext>
                </a:extLst>
              </p:cNvPr>
              <p:cNvSpPr txBox="1">
                <a:spLocks/>
              </p:cNvSpPr>
              <p:nvPr/>
            </p:nvSpPr>
            <p:spPr>
              <a:xfrm>
                <a:off x="975364" y="3003642"/>
                <a:ext cx="4662871" cy="1409360"/>
              </a:xfrm>
              <a:prstGeom prst="rect">
                <a:avLst/>
              </a:prstGeom>
            </p:spPr>
            <p:txBody>
              <a:bodyPr vert="horz" wrap="square" lIns="0" tIns="0" rIns="0" bIns="0" rtlCol="0">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baseline="0">
                    <a:solidFill>
                      <a:srgbClr val="58595B"/>
                    </a:solidFill>
                    <a:latin typeface="Helvetica Regular" pitchFamily="2" charset="0"/>
                    <a:ea typeface="+mn-ea"/>
                    <a:cs typeface="+mn-cs"/>
                  </a:defRPr>
                </a:lvl1pPr>
                <a:lvl2pPr marL="597393"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baseline="0">
                    <a:solidFill>
                      <a:srgbClr val="58595B"/>
                    </a:solidFill>
                    <a:latin typeface="+mn-lt"/>
                    <a:ea typeface="+mn-ea"/>
                    <a:cs typeface="+mn-cs"/>
                  </a:defRPr>
                </a:lvl2pPr>
                <a:lvl3pPr marL="963144"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3pPr>
                <a:lvl4pPr marL="1328895"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a:solidFill>
                      <a:srgbClr val="58595B"/>
                    </a:solidFill>
                    <a:latin typeface="+mn-lt"/>
                    <a:ea typeface="+mn-ea"/>
                    <a:cs typeface="+mn-cs"/>
                  </a:defRPr>
                </a:lvl4pPr>
                <a:lvl5pPr marL="1694646"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5pPr>
                <a:lvl6pPr marL="838179" indent="-868658" algn="l" defTabSz="914377" rtl="0" eaLnBrk="1" latinLnBrk="0" hangingPunct="1">
                  <a:lnSpc>
                    <a:spcPct val="90000"/>
                  </a:lnSpc>
                  <a:spcBef>
                    <a:spcPts val="0"/>
                  </a:spcBef>
                  <a:spcAft>
                    <a:spcPts val="800"/>
                  </a:spcAft>
                  <a:buFont typeface="Arial" panose="020B0604020202020204" pitchFamily="34" charset="0"/>
                  <a:buNone/>
                  <a:defRPr sz="133" kern="1200">
                    <a:solidFill>
                      <a:schemeClr val="tx1"/>
                    </a:solidFill>
                    <a:latin typeface="+mn-lt"/>
                    <a:ea typeface="+mn-ea"/>
                    <a:cs typeface="+mn-cs"/>
                  </a:defRPr>
                </a:lvl6pPr>
                <a:lvl7pPr marL="743693" indent="-259074" algn="l" defTabSz="914377" rtl="0" eaLnBrk="1" latinLnBrk="0" hangingPunct="1">
                  <a:lnSpc>
                    <a:spcPct val="90000"/>
                  </a:lnSpc>
                  <a:spcBef>
                    <a:spcPts val="0"/>
                  </a:spcBef>
                  <a:spcAft>
                    <a:spcPts val="800"/>
                  </a:spcAft>
                  <a:buFont typeface="Arial" panose="020B0604020202020204" pitchFamily="34" charset="0"/>
                  <a:buChar char="•"/>
                  <a:defRPr sz="7200" kern="1200">
                    <a:solidFill>
                      <a:schemeClr val="tx1"/>
                    </a:solidFill>
                    <a:latin typeface="+mn-lt"/>
                    <a:ea typeface="+mn-ea"/>
                    <a:cs typeface="+mn-cs"/>
                  </a:defRPr>
                </a:lvl7pPr>
                <a:lvl8pPr marL="365751" indent="-228594" algn="l" defTabSz="914377" rtl="0" eaLnBrk="1" latinLnBrk="0" hangingPunct="1">
                  <a:lnSpc>
                    <a:spcPct val="90000"/>
                  </a:lnSpc>
                  <a:spcBef>
                    <a:spcPts val="0"/>
                  </a:spcBef>
                  <a:spcAft>
                    <a:spcPts val="800"/>
                  </a:spcAft>
                  <a:buFont typeface="Arial" panose="020B0604020202020204" pitchFamily="34" charset="0"/>
                  <a:buChar char="•"/>
                  <a:defRPr sz="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5533" kern="1200">
                    <a:solidFill>
                      <a:schemeClr val="tx1"/>
                    </a:solidFill>
                    <a:latin typeface="+mn-lt"/>
                    <a:ea typeface="+mn-ea"/>
                    <a:cs typeface="+mn-cs"/>
                  </a:defRPr>
                </a:lvl9pPr>
              </a:lstStyle>
              <a:p>
                <a:pPr algn="ct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𝑘</m:t>
                        </m:r>
                      </m:e>
                      <m:sub>
                        <m:r>
                          <a:rPr lang="en-US" i="1" smtClean="0">
                            <a:latin typeface="Cambria Math" panose="02040503050406030204" pitchFamily="18" charset="0"/>
                          </a:rPr>
                          <m:t>𝑔</m:t>
                        </m:r>
                      </m:sub>
                    </m:sSub>
                    <m:r>
                      <a:rPr lang="en-US"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en-US" i="1" smtClean="0">
                                <a:latin typeface="Cambria Math" panose="02040503050406030204" pitchFamily="18" charset="0"/>
                              </a:rPr>
                              <m:t>𝑙</m:t>
                            </m:r>
                          </m:sub>
                        </m:sSub>
                      </m:num>
                      <m:den>
                        <m:r>
                          <a:rPr lang="en-US" i="1" smtClean="0">
                            <a:latin typeface="Cambria Math" panose="02040503050406030204" pitchFamily="18" charset="0"/>
                          </a:rPr>
                          <m:t>𝑐</m:t>
                        </m:r>
                        <m:r>
                          <a:rPr lang="en-US" i="1" smtClean="0">
                            <a:latin typeface="Cambria Math" panose="02040503050406030204" pitchFamily="18" charset="0"/>
                            <a:ea typeface="Cambria Math" panose="02040503050406030204" pitchFamily="18" charset="0"/>
                          </a:rPr>
                          <m:t>𝛽</m:t>
                        </m:r>
                      </m:den>
                    </m:f>
                    <m:r>
                      <a:rPr lang="en-US" i="1" smtClean="0">
                        <a:latin typeface="Cambria Math" panose="02040503050406030204" pitchFamily="18" charset="0"/>
                      </a:rPr>
                      <m:t>+</m:t>
                    </m:r>
                  </m:oMath>
                </a14:m>
                <a:r>
                  <a:rPr lang="en-US" dirty="0"/>
                  <a:t> </a:t>
                </a: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rPr>
                              <m:t>𝑙</m:t>
                            </m:r>
                          </m:sub>
                        </m:sSub>
                      </m:num>
                      <m:den>
                        <m:r>
                          <a:rPr lang="en-US" i="1">
                            <a:latin typeface="Cambria Math" panose="02040503050406030204" pitchFamily="18" charset="0"/>
                          </a:rPr>
                          <m:t>𝑐</m:t>
                        </m:r>
                      </m:den>
                    </m:f>
                    <m:func>
                      <m:funcPr>
                        <m:ctrlPr>
                          <a:rPr lang="en-US" i="1" smtClean="0">
                            <a:latin typeface="Cambria Math" panose="02040503050406030204" pitchFamily="18" charset="0"/>
                            <a:ea typeface="Cambria Math" panose="02040503050406030204" pitchFamily="18" charset="0"/>
                          </a:rPr>
                        </m:ctrlPr>
                      </m:funcPr>
                      <m:fName>
                        <m:r>
                          <m:rPr>
                            <m:sty m:val="p"/>
                          </m:rPr>
                          <a:rPr lang="en-US" smtClean="0">
                            <a:latin typeface="Cambria Math" panose="02040503050406030204" pitchFamily="18" charset="0"/>
                            <a:ea typeface="Cambria Math" panose="02040503050406030204" pitchFamily="18" charset="0"/>
                          </a:rPr>
                          <m:t>sin</m:t>
                        </m:r>
                      </m:fName>
                      <m:e>
                        <m:r>
                          <a:rPr lang="en-US" i="1" smtClean="0">
                            <a:latin typeface="Cambria Math" panose="02040503050406030204" pitchFamily="18" charset="0"/>
                            <a:ea typeface="Cambria Math" panose="02040503050406030204" pitchFamily="18" charset="0"/>
                          </a:rPr>
                          <m:t>𝜃</m:t>
                        </m:r>
                      </m:e>
                    </m:func>
                    <m:r>
                      <a:rPr lang="en-US" i="1" smtClean="0">
                        <a:latin typeface="Cambria Math" panose="02040503050406030204" pitchFamily="18" charset="0"/>
                        <a:ea typeface="Cambria Math" panose="02040503050406030204" pitchFamily="18" charset="0"/>
                      </a:rPr>
                      <m:t>=0</m:t>
                    </m:r>
                  </m:oMath>
                </a14:m>
                <a:r>
                  <a:rPr lang="en-US" dirty="0"/>
                  <a:t> </a:t>
                </a:r>
              </a:p>
              <a:p>
                <a:r>
                  <a:rPr lang="en-US" dirty="0"/>
                  <a:t>For  a 780 nm laser and 800nm grating, phase advance over a grating period is satisfied by </a:t>
                </a:r>
                <a14:m>
                  <m:oMath xmlns:m="http://schemas.openxmlformats.org/officeDocument/2006/math">
                    <m:r>
                      <a:rPr lang="en-US" i="1" smtClean="0">
                        <a:latin typeface="Cambria Math" panose="02040503050406030204" pitchFamily="18" charset="0"/>
                        <a:ea typeface="Cambria Math" panose="02040503050406030204" pitchFamily="18" charset="0"/>
                      </a:rPr>
                      <m:t>𝜃</m:t>
                    </m:r>
                    <m:r>
                      <a:rPr lang="en-US" i="1" smtClean="0">
                        <a:latin typeface="Cambria Math" panose="02040503050406030204" pitchFamily="18" charset="0"/>
                        <a:ea typeface="Cambria Math" panose="02040503050406030204" pitchFamily="18" charset="0"/>
                      </a:rPr>
                      <m:t>=29</m:t>
                    </m:r>
                  </m:oMath>
                </a14:m>
                <a:r>
                  <a:rPr lang="en-US" dirty="0"/>
                  <a:t>mrad</a:t>
                </a:r>
              </a:p>
            </p:txBody>
          </p:sp>
        </mc:Choice>
        <mc:Fallback xmlns="">
          <p:sp>
            <p:nvSpPr>
              <p:cNvPr id="29" name="Text Placeholder 1">
                <a:extLst>
                  <a:ext uri="{FF2B5EF4-FFF2-40B4-BE49-F238E27FC236}">
                    <a16:creationId xmlns:a16="http://schemas.microsoft.com/office/drawing/2014/main" id="{A190CBF2-2800-5B0B-8F84-6A363056EF4C}"/>
                  </a:ext>
                </a:extLst>
              </p:cNvPr>
              <p:cNvSpPr txBox="1">
                <a:spLocks noRot="1" noChangeAspect="1" noMove="1" noResize="1" noEditPoints="1" noAdjustHandles="1" noChangeArrowheads="1" noChangeShapeType="1" noTextEdit="1"/>
              </p:cNvSpPr>
              <p:nvPr/>
            </p:nvSpPr>
            <p:spPr>
              <a:xfrm>
                <a:off x="975364" y="3003642"/>
                <a:ext cx="4662871" cy="1409360"/>
              </a:xfrm>
              <a:prstGeom prst="rect">
                <a:avLst/>
              </a:prstGeom>
              <a:blipFill>
                <a:blip r:embed="rId6"/>
                <a:stretch>
                  <a:fillRect l="-3137" b="-9524"/>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2FA64C35-B728-BFAC-6DA2-912EA90CBCD6}"/>
              </a:ext>
            </a:extLst>
          </p:cNvPr>
          <p:cNvCxnSpPr>
            <a:cxnSpLocks/>
          </p:cNvCxnSpPr>
          <p:nvPr/>
        </p:nvCxnSpPr>
        <p:spPr>
          <a:xfrm rot="20443736">
            <a:off x="10481754" y="1729856"/>
            <a:ext cx="512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D87D353-0D84-DC36-FEBC-8DB571765459}"/>
              </a:ext>
            </a:extLst>
          </p:cNvPr>
          <p:cNvSpPr txBox="1"/>
          <p:nvPr/>
        </p:nvSpPr>
        <p:spPr>
          <a:xfrm>
            <a:off x="10504282" y="1814520"/>
            <a:ext cx="278212" cy="215444"/>
          </a:xfrm>
          <a:prstGeom prst="rect">
            <a:avLst/>
          </a:prstGeom>
          <a:noFill/>
        </p:spPr>
        <p:txBody>
          <a:bodyPr wrap="square" lIns="0" tIns="0" rIns="0" bIns="0" rtlCol="0">
            <a:spAutoFit/>
          </a:bodyPr>
          <a:lstStyle/>
          <a:p>
            <a:pPr algn="l"/>
            <a:r>
              <a:rPr lang="en-US" sz="1400" b="1" dirty="0"/>
              <a:t>k</a:t>
            </a:r>
            <a:r>
              <a:rPr lang="en-US" sz="1400" b="1" baseline="-25000" dirty="0"/>
              <a:t>0</a:t>
            </a:r>
            <a:endParaRPr lang="en-US" sz="1400" b="1" dirty="0"/>
          </a:p>
        </p:txBody>
      </p:sp>
      <p:cxnSp>
        <p:nvCxnSpPr>
          <p:cNvPr id="32" name="Straight Arrow Connector 31">
            <a:extLst>
              <a:ext uri="{FF2B5EF4-FFF2-40B4-BE49-F238E27FC236}">
                <a16:creationId xmlns:a16="http://schemas.microsoft.com/office/drawing/2014/main" id="{85A64EE3-048E-C7FF-11A1-1793168D0EB3}"/>
              </a:ext>
            </a:extLst>
          </p:cNvPr>
          <p:cNvCxnSpPr>
            <a:cxnSpLocks/>
          </p:cNvCxnSpPr>
          <p:nvPr/>
        </p:nvCxnSpPr>
        <p:spPr>
          <a:xfrm rot="20443736">
            <a:off x="10387415" y="1667320"/>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7232DF2-4801-206B-A727-0CD4C32C5096}"/>
              </a:ext>
            </a:extLst>
          </p:cNvPr>
          <p:cNvSpPr txBox="1"/>
          <p:nvPr/>
        </p:nvSpPr>
        <p:spPr>
          <a:xfrm>
            <a:off x="10669037" y="1334259"/>
            <a:ext cx="278212" cy="215444"/>
          </a:xfrm>
          <a:prstGeom prst="rect">
            <a:avLst/>
          </a:prstGeom>
          <a:noFill/>
        </p:spPr>
        <p:txBody>
          <a:bodyPr wrap="square" lIns="0" tIns="0" rIns="0" bIns="0" rtlCol="0">
            <a:spAutoFit/>
          </a:bodyPr>
          <a:lstStyle/>
          <a:p>
            <a:pPr algn="l"/>
            <a:r>
              <a:rPr lang="en-US" sz="1400" b="1" dirty="0"/>
              <a:t>E</a:t>
            </a:r>
            <a:r>
              <a:rPr lang="en-US" sz="1400" b="1" baseline="-25000" dirty="0"/>
              <a:t>0</a:t>
            </a:r>
            <a:endParaRPr lang="en-US" sz="1400" b="1" dirty="0"/>
          </a:p>
        </p:txBody>
      </p:sp>
      <p:sp>
        <p:nvSpPr>
          <p:cNvPr id="34" name="Oval 33">
            <a:extLst>
              <a:ext uri="{FF2B5EF4-FFF2-40B4-BE49-F238E27FC236}">
                <a16:creationId xmlns:a16="http://schemas.microsoft.com/office/drawing/2014/main" id="{748AAEFF-4413-59B7-64D6-6B2086FB7583}"/>
              </a:ext>
            </a:extLst>
          </p:cNvPr>
          <p:cNvSpPr/>
          <p:nvPr/>
        </p:nvSpPr>
        <p:spPr>
          <a:xfrm rot="20443736">
            <a:off x="9786485" y="1703724"/>
            <a:ext cx="1319960" cy="68161"/>
          </a:xfrm>
          <a:prstGeom prst="ellipse">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6D3CE97D-6CED-8661-5CBD-A8956313E6BF}"/>
              </a:ext>
            </a:extLst>
          </p:cNvPr>
          <p:cNvPicPr>
            <a:picLocks noChangeAspect="1"/>
          </p:cNvPicPr>
          <p:nvPr/>
        </p:nvPicPr>
        <p:blipFill>
          <a:blip r:embed="rId7"/>
          <a:stretch>
            <a:fillRect/>
          </a:stretch>
        </p:blipFill>
        <p:spPr>
          <a:xfrm>
            <a:off x="9843225" y="2326829"/>
            <a:ext cx="1373411" cy="684230"/>
          </a:xfrm>
          <a:prstGeom prst="rect">
            <a:avLst/>
          </a:prstGeom>
        </p:spPr>
      </p:pic>
      <p:cxnSp>
        <p:nvCxnSpPr>
          <p:cNvPr id="36" name="Straight Connector 35">
            <a:extLst>
              <a:ext uri="{FF2B5EF4-FFF2-40B4-BE49-F238E27FC236}">
                <a16:creationId xmlns:a16="http://schemas.microsoft.com/office/drawing/2014/main" id="{5B5A3674-624F-A6D8-985F-02C91F46E56E}"/>
              </a:ext>
            </a:extLst>
          </p:cNvPr>
          <p:cNvCxnSpPr>
            <a:cxnSpLocks/>
          </p:cNvCxnSpPr>
          <p:nvPr/>
        </p:nvCxnSpPr>
        <p:spPr>
          <a:xfrm>
            <a:off x="10400223" y="1469966"/>
            <a:ext cx="0" cy="973017"/>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7" name="Arc 36">
            <a:extLst>
              <a:ext uri="{FF2B5EF4-FFF2-40B4-BE49-F238E27FC236}">
                <a16:creationId xmlns:a16="http://schemas.microsoft.com/office/drawing/2014/main" id="{2128F410-294B-F55C-1B8D-FC62DA0E501A}"/>
              </a:ext>
            </a:extLst>
          </p:cNvPr>
          <p:cNvSpPr/>
          <p:nvPr/>
        </p:nvSpPr>
        <p:spPr>
          <a:xfrm rot="6427095">
            <a:off x="10331732" y="1929856"/>
            <a:ext cx="182880" cy="182880"/>
          </a:xfrm>
          <a:prstGeom prst="arc">
            <a:avLst>
              <a:gd name="adj1" fmla="val 16212944"/>
              <a:gd name="adj2" fmla="val 0"/>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BD3FF5E-3B59-70D5-2F64-C4DE8077F1D5}"/>
                  </a:ext>
                </a:extLst>
              </p:cNvPr>
              <p:cNvSpPr txBox="1"/>
              <p:nvPr/>
            </p:nvSpPr>
            <p:spPr>
              <a:xfrm>
                <a:off x="10150146" y="1975686"/>
                <a:ext cx="278212" cy="215444"/>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400" b="1" i="1" smtClean="0">
                          <a:latin typeface="Cambria Math" panose="02040503050406030204" pitchFamily="18" charset="0"/>
                          <a:ea typeface="Cambria Math" panose="02040503050406030204" pitchFamily="18" charset="0"/>
                        </a:rPr>
                        <m:t>𝜽</m:t>
                      </m:r>
                    </m:oMath>
                  </m:oMathPara>
                </a14:m>
                <a:endParaRPr lang="en-US" sz="1400" b="1" dirty="0"/>
              </a:p>
            </p:txBody>
          </p:sp>
        </mc:Choice>
        <mc:Fallback xmlns="">
          <p:sp>
            <p:nvSpPr>
              <p:cNvPr id="38" name="TextBox 37">
                <a:extLst>
                  <a:ext uri="{FF2B5EF4-FFF2-40B4-BE49-F238E27FC236}">
                    <a16:creationId xmlns:a16="http://schemas.microsoft.com/office/drawing/2014/main" id="{ABD3FF5E-3B59-70D5-2F64-C4DE8077F1D5}"/>
                  </a:ext>
                </a:extLst>
              </p:cNvPr>
              <p:cNvSpPr txBox="1">
                <a:spLocks noRot="1" noChangeAspect="1" noMove="1" noResize="1" noEditPoints="1" noAdjustHandles="1" noChangeArrowheads="1" noChangeShapeType="1" noTextEdit="1"/>
              </p:cNvSpPr>
              <p:nvPr/>
            </p:nvSpPr>
            <p:spPr>
              <a:xfrm>
                <a:off x="10150146" y="1975686"/>
                <a:ext cx="278212" cy="215444"/>
              </a:xfrm>
              <a:prstGeom prst="rect">
                <a:avLst/>
              </a:prstGeom>
              <a:blipFill>
                <a:blip r:embed="rId8"/>
                <a:stretch>
                  <a:fillRect b="-11429"/>
                </a:stretch>
              </a:blipFill>
            </p:spPr>
            <p:txBody>
              <a:bodyPr/>
              <a:lstStyle/>
              <a:p>
                <a:r>
                  <a:rPr lang="en-US">
                    <a:noFill/>
                  </a:rPr>
                  <a:t> </a:t>
                </a:r>
              </a:p>
            </p:txBody>
          </p:sp>
        </mc:Fallback>
      </mc:AlternateContent>
      <p:pic>
        <p:nvPicPr>
          <p:cNvPr id="39" name="Picture 38">
            <a:extLst>
              <a:ext uri="{FF2B5EF4-FFF2-40B4-BE49-F238E27FC236}">
                <a16:creationId xmlns:a16="http://schemas.microsoft.com/office/drawing/2014/main" id="{83730FD3-5910-9FD8-8601-7C9BB65ED442}"/>
              </a:ext>
            </a:extLst>
          </p:cNvPr>
          <p:cNvPicPr>
            <a:picLocks noChangeAspect="1"/>
          </p:cNvPicPr>
          <p:nvPr/>
        </p:nvPicPr>
        <p:blipFill>
          <a:blip r:embed="rId9"/>
          <a:stretch>
            <a:fillRect/>
          </a:stretch>
        </p:blipFill>
        <p:spPr>
          <a:xfrm>
            <a:off x="637060" y="5251534"/>
            <a:ext cx="6177284" cy="865607"/>
          </a:xfrm>
          <a:prstGeom prst="rect">
            <a:avLst/>
          </a:prstGeom>
          <a:ln>
            <a:solidFill>
              <a:srgbClr val="2774AE"/>
            </a:solidFill>
          </a:ln>
        </p:spPr>
      </p:pic>
    </p:spTree>
    <p:extLst>
      <p:ext uri="{BB962C8B-B14F-4D97-AF65-F5344CB8AC3E}">
        <p14:creationId xmlns:p14="http://schemas.microsoft.com/office/powerpoint/2010/main" val="268240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DED049-ED4A-4857-BFA6-7CDC8608F899}"/>
              </a:ext>
            </a:extLst>
          </p:cNvPr>
          <p:cNvSpPr>
            <a:spLocks noGrp="1"/>
          </p:cNvSpPr>
          <p:nvPr>
            <p:ph type="body" sz="quarter" idx="13"/>
          </p:nvPr>
        </p:nvSpPr>
        <p:spPr>
          <a:xfrm>
            <a:off x="1338753" y="1520823"/>
            <a:ext cx="9144000" cy="2780698"/>
          </a:xfrm>
        </p:spPr>
        <p:txBody>
          <a:bodyPr/>
          <a:lstStyle/>
          <a:p>
            <a:r>
              <a:rPr lang="en-US" dirty="0"/>
              <a:t>Thank you to:</a:t>
            </a:r>
          </a:p>
          <a:p>
            <a:pPr marL="342900" indent="-342900">
              <a:buFont typeface="Arial" panose="020B0604020202020204" pitchFamily="34" charset="0"/>
              <a:buChar char="•"/>
            </a:pPr>
            <a:r>
              <a:rPr lang="en-US" dirty="0"/>
              <a:t>Pietro </a:t>
            </a:r>
            <a:r>
              <a:rPr lang="en-US" dirty="0" err="1"/>
              <a:t>Musumeci</a:t>
            </a:r>
            <a:r>
              <a:rPr lang="en-US" dirty="0"/>
              <a:t> (UCLA)</a:t>
            </a:r>
          </a:p>
          <a:p>
            <a:pPr marL="342900" indent="-342900">
              <a:buFont typeface="Arial" panose="020B0604020202020204" pitchFamily="34" charset="0"/>
              <a:buChar char="•"/>
            </a:pPr>
            <a:r>
              <a:rPr lang="en-US" dirty="0"/>
              <a:t>Alexander </a:t>
            </a:r>
            <a:r>
              <a:rPr lang="en-US" dirty="0" err="1"/>
              <a:t>Ody</a:t>
            </a:r>
            <a:r>
              <a:rPr lang="en-US" dirty="0"/>
              <a:t> (UCLA)</a:t>
            </a:r>
          </a:p>
          <a:p>
            <a:pPr marL="342900" indent="-342900">
              <a:buFont typeface="Arial" panose="020B0604020202020204" pitchFamily="34" charset="0"/>
              <a:buChar char="•"/>
            </a:pPr>
            <a:r>
              <a:rPr lang="en-US" dirty="0"/>
              <a:t>Joel England (SLAC)</a:t>
            </a:r>
          </a:p>
          <a:p>
            <a:pPr marL="342900" indent="-342900">
              <a:buFont typeface="Arial" panose="020B0604020202020204" pitchFamily="34" charset="0"/>
              <a:buChar char="•"/>
            </a:pPr>
            <a:r>
              <a:rPr lang="en-US" dirty="0"/>
              <a:t>Kenneth </a:t>
            </a:r>
            <a:r>
              <a:rPr lang="en-US" dirty="0" err="1"/>
              <a:t>Leedle</a:t>
            </a:r>
            <a:r>
              <a:rPr lang="en-US" dirty="0"/>
              <a:t> (Stanford)</a:t>
            </a:r>
          </a:p>
          <a:p>
            <a:pPr marL="342900" indent="-342900">
              <a:buFont typeface="Arial" panose="020B0604020202020204" pitchFamily="34" charset="0"/>
              <a:buChar char="•"/>
            </a:pPr>
            <a:r>
              <a:rPr lang="en-US" dirty="0"/>
              <a:t>Eric </a:t>
            </a:r>
            <a:r>
              <a:rPr lang="en-US" dirty="0" err="1"/>
              <a:t>Cropp</a:t>
            </a:r>
            <a:r>
              <a:rPr lang="en-US" dirty="0"/>
              <a:t> (UCLA)</a:t>
            </a:r>
          </a:p>
          <a:p>
            <a:pPr marL="342900" indent="-342900">
              <a:buFont typeface="Arial" panose="020B0604020202020204" pitchFamily="34" charset="0"/>
              <a:buChar char="•"/>
            </a:pPr>
            <a:r>
              <a:rPr lang="en-US" dirty="0"/>
              <a:t>David Cesar (SLAC)</a:t>
            </a:r>
          </a:p>
        </p:txBody>
      </p:sp>
      <p:sp>
        <p:nvSpPr>
          <p:cNvPr id="4" name="Title 3">
            <a:extLst>
              <a:ext uri="{FF2B5EF4-FFF2-40B4-BE49-F238E27FC236}">
                <a16:creationId xmlns:a16="http://schemas.microsoft.com/office/drawing/2014/main" id="{C2AB83F6-CDEC-4662-8EF6-9FF873749C61}"/>
              </a:ext>
            </a:extLst>
          </p:cNvPr>
          <p:cNvSpPr>
            <a:spLocks noGrp="1"/>
          </p:cNvSpPr>
          <p:nvPr>
            <p:ph type="title"/>
          </p:nvPr>
        </p:nvSpPr>
        <p:spPr/>
        <p:txBody>
          <a:bodyPr/>
          <a:lstStyle/>
          <a:p>
            <a:r>
              <a:rPr lang="en-US" dirty="0"/>
              <a:t>Acknowledgements</a:t>
            </a:r>
          </a:p>
        </p:txBody>
      </p:sp>
      <p:pic>
        <p:nvPicPr>
          <p:cNvPr id="6" name="Picture 5">
            <a:extLst>
              <a:ext uri="{FF2B5EF4-FFF2-40B4-BE49-F238E27FC236}">
                <a16:creationId xmlns:a16="http://schemas.microsoft.com/office/drawing/2014/main" id="{7CF457F4-CFDC-40E7-A176-9725741BF0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17492" y="2544554"/>
            <a:ext cx="1143000" cy="923263"/>
          </a:xfrm>
          <a:prstGeom prst="rect">
            <a:avLst/>
          </a:prstGeom>
        </p:spPr>
      </p:pic>
      <p:pic>
        <p:nvPicPr>
          <p:cNvPr id="7" name="Picture 6">
            <a:extLst>
              <a:ext uri="{FF2B5EF4-FFF2-40B4-BE49-F238E27FC236}">
                <a16:creationId xmlns:a16="http://schemas.microsoft.com/office/drawing/2014/main" id="{FC0101A1-1310-4E75-9E46-55E34ABE33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2340" y="2728592"/>
            <a:ext cx="1905000" cy="739225"/>
          </a:xfrm>
          <a:prstGeom prst="rect">
            <a:avLst/>
          </a:prstGeom>
        </p:spPr>
      </p:pic>
      <p:pic>
        <p:nvPicPr>
          <p:cNvPr id="8" name="Picture 2" descr="P:\Div_Resources\NSF Logos\nsf1.jpg">
            <a:extLst>
              <a:ext uri="{FF2B5EF4-FFF2-40B4-BE49-F238E27FC236}">
                <a16:creationId xmlns:a16="http://schemas.microsoft.com/office/drawing/2014/main" id="{29D6AA6F-6A3C-4227-BEC4-1201FB64EB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8872" y="3739823"/>
            <a:ext cx="1092180" cy="109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2DCFEF87-C482-4EA3-ADD4-493165790853}"/>
              </a:ext>
            </a:extLst>
          </p:cNvPr>
          <p:cNvGrpSpPr>
            <a:grpSpLocks noChangeAspect="1"/>
          </p:cNvGrpSpPr>
          <p:nvPr/>
        </p:nvGrpSpPr>
        <p:grpSpPr>
          <a:xfrm>
            <a:off x="9367101" y="519053"/>
            <a:ext cx="2510945" cy="1202323"/>
            <a:chOff x="548640" y="3266237"/>
            <a:chExt cx="2245740" cy="1075334"/>
          </a:xfrm>
          <a:solidFill>
            <a:schemeClr val="bg1"/>
          </a:solidFill>
        </p:grpSpPr>
        <p:sp>
          <p:nvSpPr>
            <p:cNvPr id="10" name="Pentagon 9">
              <a:extLst>
                <a:ext uri="{FF2B5EF4-FFF2-40B4-BE49-F238E27FC236}">
                  <a16:creationId xmlns:a16="http://schemas.microsoft.com/office/drawing/2014/main" id="{50E3771A-64F4-4CE4-9580-E35A4F3C5CE6}"/>
                </a:ext>
              </a:extLst>
            </p:cNvPr>
            <p:cNvSpPr/>
            <p:nvPr/>
          </p:nvSpPr>
          <p:spPr>
            <a:xfrm flipH="1">
              <a:off x="548640" y="3502152"/>
              <a:ext cx="1328928" cy="597220"/>
            </a:xfrm>
            <a:prstGeom prst="homePlate">
              <a:avLst/>
            </a:prstGeom>
            <a:grp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endParaRPr>
            </a:p>
          </p:txBody>
        </p:sp>
        <p:pic>
          <p:nvPicPr>
            <p:cNvPr id="11" name="Picture 10" descr="http://pbpl.physics.ucla.edu/_resources/imgs/banner.gif">
              <a:extLst>
                <a:ext uri="{FF2B5EF4-FFF2-40B4-BE49-F238E27FC236}">
                  <a16:creationId xmlns:a16="http://schemas.microsoft.com/office/drawing/2014/main" id="{799B6DB7-621B-4628-996F-07897DC7264D}"/>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933" r="71067"/>
            <a:stretch/>
          </p:blipFill>
          <p:spPr bwMode="auto">
            <a:xfrm>
              <a:off x="858520" y="3543796"/>
              <a:ext cx="1066798" cy="523875"/>
            </a:xfrm>
            <a:prstGeom prst="rect">
              <a:avLst/>
            </a:prstGeom>
            <a:grpFill/>
          </p:spPr>
        </p:pic>
        <p:grpSp>
          <p:nvGrpSpPr>
            <p:cNvPr id="12" name="Group 11">
              <a:extLst>
                <a:ext uri="{FF2B5EF4-FFF2-40B4-BE49-F238E27FC236}">
                  <a16:creationId xmlns:a16="http://schemas.microsoft.com/office/drawing/2014/main" id="{221EB586-C7E5-4383-8135-F03D3F746D47}"/>
                </a:ext>
              </a:extLst>
            </p:cNvPr>
            <p:cNvGrpSpPr/>
            <p:nvPr/>
          </p:nvGrpSpPr>
          <p:grpSpPr>
            <a:xfrm>
              <a:off x="1719046" y="3266237"/>
              <a:ext cx="1075334" cy="1075334"/>
              <a:chOff x="3182112" y="3941064"/>
              <a:chExt cx="1075334" cy="1075334"/>
            </a:xfrm>
            <a:grpFill/>
          </p:grpSpPr>
          <p:pic>
            <p:nvPicPr>
              <p:cNvPr id="13" name="Picture 12" descr="C:\Users\scobywan\Dropbox\PBPL\Equipment Documentation\PegasusTee.png">
                <a:extLst>
                  <a:ext uri="{FF2B5EF4-FFF2-40B4-BE49-F238E27FC236}">
                    <a16:creationId xmlns:a16="http://schemas.microsoft.com/office/drawing/2014/main" id="{F45D90E3-0ECC-48EF-8EC2-8D70BAFDFE3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337560" y="4096512"/>
                <a:ext cx="768096" cy="768096"/>
              </a:xfrm>
              <a:prstGeom prst="rect">
                <a:avLst/>
              </a:prstGeom>
              <a:grpFill/>
            </p:spPr>
          </p:pic>
          <p:sp>
            <p:nvSpPr>
              <p:cNvPr id="14" name="Donut 13">
                <a:extLst>
                  <a:ext uri="{FF2B5EF4-FFF2-40B4-BE49-F238E27FC236}">
                    <a16:creationId xmlns:a16="http://schemas.microsoft.com/office/drawing/2014/main" id="{0BF6460D-D62C-4743-AF6F-3392AB067B2A}"/>
                  </a:ext>
                </a:extLst>
              </p:cNvPr>
              <p:cNvSpPr/>
              <p:nvPr/>
            </p:nvSpPr>
            <p:spPr>
              <a:xfrm>
                <a:off x="3182112" y="3941064"/>
                <a:ext cx="1075334" cy="1075334"/>
              </a:xfrm>
              <a:prstGeom prst="donut">
                <a:avLst>
                  <a:gd name="adj" fmla="val 13606"/>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black"/>
                  </a:solidFill>
                </a:endParaRPr>
              </a:p>
            </p:txBody>
          </p:sp>
        </p:grpSp>
      </p:grpSp>
      <p:pic>
        <p:nvPicPr>
          <p:cNvPr id="15" name="Picture 14">
            <a:extLst>
              <a:ext uri="{FF2B5EF4-FFF2-40B4-BE49-F238E27FC236}">
                <a16:creationId xmlns:a16="http://schemas.microsoft.com/office/drawing/2014/main" id="{2ED8749B-5919-3CFC-EC6C-6438A3438D76}"/>
              </a:ext>
            </a:extLst>
          </p:cNvPr>
          <p:cNvPicPr>
            <a:picLocks noChangeAspect="1"/>
          </p:cNvPicPr>
          <p:nvPr/>
        </p:nvPicPr>
        <p:blipFill>
          <a:blip r:embed="rId8"/>
          <a:stretch>
            <a:fillRect/>
          </a:stretch>
        </p:blipFill>
        <p:spPr>
          <a:xfrm>
            <a:off x="9440304" y="3625724"/>
            <a:ext cx="2321989" cy="1304878"/>
          </a:xfrm>
          <a:prstGeom prst="rect">
            <a:avLst/>
          </a:prstGeom>
        </p:spPr>
      </p:pic>
      <p:pic>
        <p:nvPicPr>
          <p:cNvPr id="16" name="Picture 2" descr="http://brand.ucla.edu/wp-content/uploads/2013/08/ucla-logotype-main-11.jpg">
            <a:extLst>
              <a:ext uri="{FF2B5EF4-FFF2-40B4-BE49-F238E27FC236}">
                <a16:creationId xmlns:a16="http://schemas.microsoft.com/office/drawing/2014/main" id="{8FD3A156-EE91-70CE-EED2-41FE8877F27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53695" y="2590004"/>
            <a:ext cx="2053200" cy="978692"/>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53F3C86-4F20-4725-5FE0-AED5541C42F6}"/>
              </a:ext>
            </a:extLst>
          </p:cNvPr>
          <p:cNvPicPr>
            <a:picLocks noChangeAspect="1"/>
          </p:cNvPicPr>
          <p:nvPr/>
        </p:nvPicPr>
        <p:blipFill>
          <a:blip r:embed="rId10"/>
          <a:stretch>
            <a:fillRect/>
          </a:stretch>
        </p:blipFill>
        <p:spPr>
          <a:xfrm>
            <a:off x="5899068" y="3962639"/>
            <a:ext cx="3496114" cy="577515"/>
          </a:xfrm>
          <a:prstGeom prst="rect">
            <a:avLst/>
          </a:prstGeom>
        </p:spPr>
      </p:pic>
    </p:spTree>
    <p:extLst>
      <p:ext uri="{BB962C8B-B14F-4D97-AF65-F5344CB8AC3E}">
        <p14:creationId xmlns:p14="http://schemas.microsoft.com/office/powerpoint/2010/main" val="2642419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CD5029-4F1C-B852-E068-C48494B3F090}"/>
              </a:ext>
            </a:extLst>
          </p:cNvPr>
          <p:cNvSpPr>
            <a:spLocks noGrp="1"/>
          </p:cNvSpPr>
          <p:nvPr>
            <p:ph type="body" sz="quarter" idx="13"/>
          </p:nvPr>
        </p:nvSpPr>
        <p:spPr>
          <a:xfrm>
            <a:off x="1358549" y="3348718"/>
            <a:ext cx="5891800" cy="610039"/>
          </a:xfrm>
        </p:spPr>
        <p:txBody>
          <a:bodyPr/>
          <a:lstStyle/>
          <a:p>
            <a:pPr marL="342900" indent="-342900">
              <a:buFont typeface="Arial" panose="020B0604020202020204" pitchFamily="34" charset="0"/>
              <a:buChar char="•"/>
            </a:pPr>
            <a:r>
              <a:rPr lang="en-US" dirty="0"/>
              <a:t>The “Kerr effect”</a:t>
            </a:r>
          </a:p>
          <a:p>
            <a:pPr marL="940293" lvl="1" indent="-342900"/>
            <a:r>
              <a:rPr lang="en-US" dirty="0"/>
              <a:t>Results from a change in refractive index due to applied electric field</a:t>
            </a:r>
          </a:p>
        </p:txBody>
      </p:sp>
      <p:sp>
        <p:nvSpPr>
          <p:cNvPr id="4" name="Title 3">
            <a:extLst>
              <a:ext uri="{FF2B5EF4-FFF2-40B4-BE49-F238E27FC236}">
                <a16:creationId xmlns:a16="http://schemas.microsoft.com/office/drawing/2014/main" id="{DC75C9FE-0BC5-3757-CF77-A98FBAB894A5}"/>
              </a:ext>
            </a:extLst>
          </p:cNvPr>
          <p:cNvSpPr>
            <a:spLocks noGrp="1"/>
          </p:cNvSpPr>
          <p:nvPr>
            <p:ph type="title"/>
          </p:nvPr>
        </p:nvSpPr>
        <p:spPr>
          <a:xfrm>
            <a:off x="853436" y="492840"/>
            <a:ext cx="10363200" cy="517001"/>
          </a:xfrm>
        </p:spPr>
        <p:txBody>
          <a:bodyPr/>
          <a:lstStyle/>
          <a:p>
            <a:r>
              <a:rPr lang="en-US" dirty="0"/>
              <a:t>The Kerr Effect Could Be to Blame</a:t>
            </a:r>
          </a:p>
        </p:txBody>
      </p:sp>
      <p:pic>
        <p:nvPicPr>
          <p:cNvPr id="14" name="Picture 13">
            <a:extLst>
              <a:ext uri="{FF2B5EF4-FFF2-40B4-BE49-F238E27FC236}">
                <a16:creationId xmlns:a16="http://schemas.microsoft.com/office/drawing/2014/main" id="{EC0CF48D-A429-2C02-08C9-049D7135AF8A}"/>
              </a:ext>
            </a:extLst>
          </p:cNvPr>
          <p:cNvPicPr>
            <a:picLocks noChangeAspect="1"/>
          </p:cNvPicPr>
          <p:nvPr/>
        </p:nvPicPr>
        <p:blipFill>
          <a:blip r:embed="rId2"/>
          <a:stretch>
            <a:fillRect/>
          </a:stretch>
        </p:blipFill>
        <p:spPr>
          <a:xfrm>
            <a:off x="2708276" y="1316991"/>
            <a:ext cx="6690940" cy="1272650"/>
          </a:xfrm>
          <a:prstGeom prst="rect">
            <a:avLst/>
          </a:prstGeom>
        </p:spPr>
      </p:pic>
      <p:sp>
        <p:nvSpPr>
          <p:cNvPr id="12" name="Oval 11">
            <a:extLst>
              <a:ext uri="{FF2B5EF4-FFF2-40B4-BE49-F238E27FC236}">
                <a16:creationId xmlns:a16="http://schemas.microsoft.com/office/drawing/2014/main" id="{46DF1DB6-CC91-7900-AC4E-AB7FE1B4F7C7}"/>
              </a:ext>
            </a:extLst>
          </p:cNvPr>
          <p:cNvSpPr/>
          <p:nvPr/>
        </p:nvSpPr>
        <p:spPr>
          <a:xfrm>
            <a:off x="7616011" y="1536632"/>
            <a:ext cx="1284052" cy="6718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E400D0F-31B2-C249-DDD1-09AE9DCFF5EF}"/>
              </a:ext>
            </a:extLst>
          </p:cNvPr>
          <p:cNvPicPr>
            <a:picLocks noChangeAspect="1"/>
          </p:cNvPicPr>
          <p:nvPr/>
        </p:nvPicPr>
        <p:blipFill>
          <a:blip r:embed="rId3"/>
          <a:stretch>
            <a:fillRect/>
          </a:stretch>
        </p:blipFill>
        <p:spPr>
          <a:xfrm>
            <a:off x="3029708" y="4268360"/>
            <a:ext cx="2199939" cy="457200"/>
          </a:xfrm>
          <a:prstGeom prst="rect">
            <a:avLst/>
          </a:prstGeom>
        </p:spPr>
      </p:pic>
      <p:grpSp>
        <p:nvGrpSpPr>
          <p:cNvPr id="18" name="Group 17">
            <a:extLst>
              <a:ext uri="{FF2B5EF4-FFF2-40B4-BE49-F238E27FC236}">
                <a16:creationId xmlns:a16="http://schemas.microsoft.com/office/drawing/2014/main" id="{3A376F22-07D0-D06C-36A2-A575699CB565}"/>
              </a:ext>
            </a:extLst>
          </p:cNvPr>
          <p:cNvGrpSpPr/>
          <p:nvPr/>
        </p:nvGrpSpPr>
        <p:grpSpPr>
          <a:xfrm>
            <a:off x="7319252" y="2589641"/>
            <a:ext cx="4032363" cy="3815718"/>
            <a:chOff x="6035040" y="1562582"/>
            <a:chExt cx="3952755" cy="3740388"/>
          </a:xfrm>
        </p:grpSpPr>
        <p:pic>
          <p:nvPicPr>
            <p:cNvPr id="19" name="Picture 18">
              <a:extLst>
                <a:ext uri="{FF2B5EF4-FFF2-40B4-BE49-F238E27FC236}">
                  <a16:creationId xmlns:a16="http://schemas.microsoft.com/office/drawing/2014/main" id="{EB4269A9-F1D0-250B-B111-21A37A52F886}"/>
                </a:ext>
              </a:extLst>
            </p:cNvPr>
            <p:cNvPicPr>
              <a:picLocks noChangeAspect="1"/>
            </p:cNvPicPr>
            <p:nvPr/>
          </p:nvPicPr>
          <p:blipFill>
            <a:blip r:embed="rId4"/>
            <a:stretch>
              <a:fillRect/>
            </a:stretch>
          </p:blipFill>
          <p:spPr>
            <a:xfrm>
              <a:off x="6096000" y="1637941"/>
              <a:ext cx="3891795" cy="3665029"/>
            </a:xfrm>
            <a:prstGeom prst="rect">
              <a:avLst/>
            </a:prstGeom>
          </p:spPr>
        </p:pic>
        <p:sp>
          <p:nvSpPr>
            <p:cNvPr id="21" name="Rectangle 20">
              <a:extLst>
                <a:ext uri="{FF2B5EF4-FFF2-40B4-BE49-F238E27FC236}">
                  <a16:creationId xmlns:a16="http://schemas.microsoft.com/office/drawing/2014/main" id="{B4B2597D-853A-9939-1C9D-CC032409A32E}"/>
                </a:ext>
              </a:extLst>
            </p:cNvPr>
            <p:cNvSpPr/>
            <p:nvPr/>
          </p:nvSpPr>
          <p:spPr>
            <a:xfrm>
              <a:off x="6035040" y="1562582"/>
              <a:ext cx="504656" cy="42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99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42A7E7-C4FD-C255-583C-EC9763BADC56}"/>
              </a:ext>
            </a:extLst>
          </p:cNvPr>
          <p:cNvSpPr>
            <a:spLocks noGrp="1"/>
          </p:cNvSpPr>
          <p:nvPr>
            <p:ph type="body" sz="quarter" idx="13"/>
          </p:nvPr>
        </p:nvSpPr>
        <p:spPr/>
        <p:txBody>
          <a:bodyPr/>
          <a:lstStyle/>
          <a:p>
            <a:endParaRPr lang="en-US" dirty="0"/>
          </a:p>
        </p:txBody>
      </p:sp>
      <p:sp>
        <p:nvSpPr>
          <p:cNvPr id="3" name="Text Placeholder 2">
            <a:extLst>
              <a:ext uri="{FF2B5EF4-FFF2-40B4-BE49-F238E27FC236}">
                <a16:creationId xmlns:a16="http://schemas.microsoft.com/office/drawing/2014/main" id="{90981AF3-B459-C947-3EE9-93A1FC4BAC77}"/>
              </a:ext>
            </a:extLst>
          </p:cNvPr>
          <p:cNvSpPr>
            <a:spLocks noGrp="1"/>
          </p:cNvSpPr>
          <p:nvPr>
            <p:ph type="body" sz="quarter" idx="15"/>
          </p:nvPr>
        </p:nvSpPr>
        <p:spPr/>
        <p:txBody>
          <a:bodyPr/>
          <a:lstStyle/>
          <a:p>
            <a:endParaRPr lang="en-US"/>
          </a:p>
        </p:txBody>
      </p:sp>
      <p:sp>
        <p:nvSpPr>
          <p:cNvPr id="4" name="Title 3">
            <a:extLst>
              <a:ext uri="{FF2B5EF4-FFF2-40B4-BE49-F238E27FC236}">
                <a16:creationId xmlns:a16="http://schemas.microsoft.com/office/drawing/2014/main" id="{35FD5E8B-DB78-9F09-E6AA-51F4D0C7AE0F}"/>
              </a:ext>
            </a:extLst>
          </p:cNvPr>
          <p:cNvSpPr>
            <a:spLocks noGrp="1"/>
          </p:cNvSpPr>
          <p:nvPr>
            <p:ph type="title"/>
          </p:nvPr>
        </p:nvSpPr>
        <p:spPr/>
        <p:txBody>
          <a:bodyPr/>
          <a:lstStyle/>
          <a:p>
            <a:r>
              <a:rPr lang="en-US" dirty="0"/>
              <a:t>First Modulation from a 500 Euro DLA</a:t>
            </a:r>
          </a:p>
        </p:txBody>
      </p:sp>
      <p:pic>
        <p:nvPicPr>
          <p:cNvPr id="5" name="Picture 4">
            <a:extLst>
              <a:ext uri="{FF2B5EF4-FFF2-40B4-BE49-F238E27FC236}">
                <a16:creationId xmlns:a16="http://schemas.microsoft.com/office/drawing/2014/main" id="{79A8192A-4B68-4D4A-B905-D2A36F2ED923}"/>
              </a:ext>
            </a:extLst>
          </p:cNvPr>
          <p:cNvPicPr>
            <a:picLocks noChangeAspect="1"/>
          </p:cNvPicPr>
          <p:nvPr/>
        </p:nvPicPr>
        <p:blipFill>
          <a:blip r:embed="rId2"/>
          <a:stretch>
            <a:fillRect/>
          </a:stretch>
        </p:blipFill>
        <p:spPr>
          <a:xfrm>
            <a:off x="5593308" y="1728589"/>
            <a:ext cx="5934425" cy="3935126"/>
          </a:xfrm>
          <a:prstGeom prst="rect">
            <a:avLst/>
          </a:prstGeom>
        </p:spPr>
      </p:pic>
      <p:graphicFrame>
        <p:nvGraphicFramePr>
          <p:cNvPr id="6" name="Table 4">
            <a:extLst>
              <a:ext uri="{FF2B5EF4-FFF2-40B4-BE49-F238E27FC236}">
                <a16:creationId xmlns:a16="http://schemas.microsoft.com/office/drawing/2014/main" id="{F92B8CAE-6D6C-029E-818C-69E045F8A53E}"/>
              </a:ext>
            </a:extLst>
          </p:cNvPr>
          <p:cNvGraphicFramePr>
            <a:graphicFrameLocks noGrp="1"/>
          </p:cNvGraphicFramePr>
          <p:nvPr>
            <p:extLst>
              <p:ext uri="{D42A27DB-BD31-4B8C-83A1-F6EECF244321}">
                <p14:modId xmlns:p14="http://schemas.microsoft.com/office/powerpoint/2010/main" val="720898042"/>
              </p:ext>
            </p:extLst>
          </p:nvPr>
        </p:nvGraphicFramePr>
        <p:xfrm>
          <a:off x="542347" y="1564878"/>
          <a:ext cx="4666171" cy="4262547"/>
        </p:xfrm>
        <a:graphic>
          <a:graphicData uri="http://schemas.openxmlformats.org/drawingml/2006/table">
            <a:tbl>
              <a:tblPr firstRow="1" bandRow="1"/>
              <a:tblGrid>
                <a:gridCol w="2749741">
                  <a:extLst>
                    <a:ext uri="{9D8B030D-6E8A-4147-A177-3AD203B41FA5}">
                      <a16:colId xmlns:a16="http://schemas.microsoft.com/office/drawing/2014/main" val="272873744"/>
                    </a:ext>
                  </a:extLst>
                </a:gridCol>
                <a:gridCol w="1916430">
                  <a:extLst>
                    <a:ext uri="{9D8B030D-6E8A-4147-A177-3AD203B41FA5}">
                      <a16:colId xmlns:a16="http://schemas.microsoft.com/office/drawing/2014/main" val="1772302584"/>
                    </a:ext>
                  </a:extLst>
                </a:gridCol>
              </a:tblGrid>
              <a:tr h="350201">
                <a:tc>
                  <a:txBody>
                    <a:bodyPr/>
                    <a:lstStyle>
                      <a:lvl1pPr marL="0" algn="l" defTabSz="308753" rtl="0" eaLnBrk="1" latinLnBrk="0" hangingPunct="1">
                        <a:defRPr sz="1231" b="1" kern="1200">
                          <a:solidFill>
                            <a:schemeClr val="lt1"/>
                          </a:solidFill>
                          <a:latin typeface="Calibri" panose="020F0502020204030204"/>
                        </a:defRPr>
                      </a:lvl1pPr>
                      <a:lvl2pPr marL="308753" algn="l" defTabSz="308753" rtl="0" eaLnBrk="1" latinLnBrk="0" hangingPunct="1">
                        <a:defRPr sz="1231" b="1" kern="1200">
                          <a:solidFill>
                            <a:schemeClr val="lt1"/>
                          </a:solidFill>
                          <a:latin typeface="Calibri" panose="020F0502020204030204"/>
                        </a:defRPr>
                      </a:lvl2pPr>
                      <a:lvl3pPr marL="617503" algn="l" defTabSz="308753" rtl="0" eaLnBrk="1" latinLnBrk="0" hangingPunct="1">
                        <a:defRPr sz="1231" b="1" kern="1200">
                          <a:solidFill>
                            <a:schemeClr val="lt1"/>
                          </a:solidFill>
                          <a:latin typeface="Calibri" panose="020F0502020204030204"/>
                        </a:defRPr>
                      </a:lvl3pPr>
                      <a:lvl4pPr marL="926255" algn="l" defTabSz="308753" rtl="0" eaLnBrk="1" latinLnBrk="0" hangingPunct="1">
                        <a:defRPr sz="1231" b="1" kern="1200">
                          <a:solidFill>
                            <a:schemeClr val="lt1"/>
                          </a:solidFill>
                          <a:latin typeface="Calibri" panose="020F0502020204030204"/>
                        </a:defRPr>
                      </a:lvl4pPr>
                      <a:lvl5pPr marL="1235007" algn="l" defTabSz="308753" rtl="0" eaLnBrk="1" latinLnBrk="0" hangingPunct="1">
                        <a:defRPr sz="1231" b="1" kern="1200">
                          <a:solidFill>
                            <a:schemeClr val="lt1"/>
                          </a:solidFill>
                          <a:latin typeface="Calibri" panose="020F0502020204030204"/>
                        </a:defRPr>
                      </a:lvl5pPr>
                      <a:lvl6pPr marL="1543758" algn="l" defTabSz="308753" rtl="0" eaLnBrk="1" latinLnBrk="0" hangingPunct="1">
                        <a:defRPr sz="1231" b="1" kern="1200">
                          <a:solidFill>
                            <a:schemeClr val="lt1"/>
                          </a:solidFill>
                          <a:latin typeface="Calibri" panose="020F0502020204030204"/>
                        </a:defRPr>
                      </a:lvl6pPr>
                      <a:lvl7pPr marL="1852511" algn="l" defTabSz="308753" rtl="0" eaLnBrk="1" latinLnBrk="0" hangingPunct="1">
                        <a:defRPr sz="1231" b="1" kern="1200">
                          <a:solidFill>
                            <a:schemeClr val="lt1"/>
                          </a:solidFill>
                          <a:latin typeface="Calibri" panose="020F0502020204030204"/>
                        </a:defRPr>
                      </a:lvl7pPr>
                      <a:lvl8pPr marL="2161261" algn="l" defTabSz="308753" rtl="0" eaLnBrk="1" latinLnBrk="0" hangingPunct="1">
                        <a:defRPr sz="1231" b="1" kern="1200">
                          <a:solidFill>
                            <a:schemeClr val="lt1"/>
                          </a:solidFill>
                          <a:latin typeface="Calibri" panose="020F0502020204030204"/>
                        </a:defRPr>
                      </a:lvl8pPr>
                      <a:lvl9pPr marL="2470013" algn="l" defTabSz="308753" rtl="0" eaLnBrk="1" latinLnBrk="0" hangingPunct="1">
                        <a:defRPr sz="1231" b="1" kern="1200">
                          <a:solidFill>
                            <a:schemeClr val="lt1"/>
                          </a:solidFill>
                          <a:latin typeface="Calibri" panose="020F0502020204030204"/>
                        </a:defRPr>
                      </a:lvl9pPr>
                    </a:lstStyle>
                    <a:p>
                      <a:r>
                        <a:rPr lang="en-US" sz="1600" dirty="0">
                          <a:latin typeface="Calibri" panose="020F0502020204030204" pitchFamily="34" charset="0"/>
                          <a:cs typeface="Calibri" panose="020F0502020204030204" pitchFamily="34" charset="0"/>
                        </a:rPr>
                        <a:t>Parameter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308753" rtl="0" eaLnBrk="1" latinLnBrk="0" hangingPunct="1">
                        <a:defRPr sz="1231" b="1" kern="1200">
                          <a:solidFill>
                            <a:schemeClr val="lt1"/>
                          </a:solidFill>
                          <a:latin typeface="Calibri" panose="020F0502020204030204"/>
                        </a:defRPr>
                      </a:lvl1pPr>
                      <a:lvl2pPr marL="308753" algn="l" defTabSz="308753" rtl="0" eaLnBrk="1" latinLnBrk="0" hangingPunct="1">
                        <a:defRPr sz="1231" b="1" kern="1200">
                          <a:solidFill>
                            <a:schemeClr val="lt1"/>
                          </a:solidFill>
                          <a:latin typeface="Calibri" panose="020F0502020204030204"/>
                        </a:defRPr>
                      </a:lvl2pPr>
                      <a:lvl3pPr marL="617503" algn="l" defTabSz="308753" rtl="0" eaLnBrk="1" latinLnBrk="0" hangingPunct="1">
                        <a:defRPr sz="1231" b="1" kern="1200">
                          <a:solidFill>
                            <a:schemeClr val="lt1"/>
                          </a:solidFill>
                          <a:latin typeface="Calibri" panose="020F0502020204030204"/>
                        </a:defRPr>
                      </a:lvl3pPr>
                      <a:lvl4pPr marL="926255" algn="l" defTabSz="308753" rtl="0" eaLnBrk="1" latinLnBrk="0" hangingPunct="1">
                        <a:defRPr sz="1231" b="1" kern="1200">
                          <a:solidFill>
                            <a:schemeClr val="lt1"/>
                          </a:solidFill>
                          <a:latin typeface="Calibri" panose="020F0502020204030204"/>
                        </a:defRPr>
                      </a:lvl4pPr>
                      <a:lvl5pPr marL="1235007" algn="l" defTabSz="308753" rtl="0" eaLnBrk="1" latinLnBrk="0" hangingPunct="1">
                        <a:defRPr sz="1231" b="1" kern="1200">
                          <a:solidFill>
                            <a:schemeClr val="lt1"/>
                          </a:solidFill>
                          <a:latin typeface="Calibri" panose="020F0502020204030204"/>
                        </a:defRPr>
                      </a:lvl5pPr>
                      <a:lvl6pPr marL="1543758" algn="l" defTabSz="308753" rtl="0" eaLnBrk="1" latinLnBrk="0" hangingPunct="1">
                        <a:defRPr sz="1231" b="1" kern="1200">
                          <a:solidFill>
                            <a:schemeClr val="lt1"/>
                          </a:solidFill>
                          <a:latin typeface="Calibri" panose="020F0502020204030204"/>
                        </a:defRPr>
                      </a:lvl6pPr>
                      <a:lvl7pPr marL="1852511" algn="l" defTabSz="308753" rtl="0" eaLnBrk="1" latinLnBrk="0" hangingPunct="1">
                        <a:defRPr sz="1231" b="1" kern="1200">
                          <a:solidFill>
                            <a:schemeClr val="lt1"/>
                          </a:solidFill>
                          <a:latin typeface="Calibri" panose="020F0502020204030204"/>
                        </a:defRPr>
                      </a:lvl7pPr>
                      <a:lvl8pPr marL="2161261" algn="l" defTabSz="308753" rtl="0" eaLnBrk="1" latinLnBrk="0" hangingPunct="1">
                        <a:defRPr sz="1231" b="1" kern="1200">
                          <a:solidFill>
                            <a:schemeClr val="lt1"/>
                          </a:solidFill>
                          <a:latin typeface="Calibri" panose="020F0502020204030204"/>
                        </a:defRPr>
                      </a:lvl8pPr>
                      <a:lvl9pPr marL="2470013" algn="l" defTabSz="308753" rtl="0" eaLnBrk="1" latinLnBrk="0" hangingPunct="1">
                        <a:defRPr sz="1231" b="1" kern="1200">
                          <a:solidFill>
                            <a:schemeClr val="lt1"/>
                          </a:solidFill>
                          <a:latin typeface="Calibri" panose="020F0502020204030204"/>
                        </a:defRPr>
                      </a:lvl9pPr>
                    </a:lstStyle>
                    <a:p>
                      <a:r>
                        <a:rPr lang="en-US" sz="1600" dirty="0">
                          <a:latin typeface="Calibri" panose="020F0502020204030204" pitchFamily="34" charset="0"/>
                          <a:cs typeface="Calibri" panose="020F0502020204030204" pitchFamily="34" charset="0"/>
                        </a:rPr>
                        <a:t>Value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205614737"/>
                  </a:ext>
                </a:extLst>
              </a:tr>
              <a:tr h="350201">
                <a:tc>
                  <a:txBody>
                    <a:bodyPr/>
                    <a:lstStyle>
                      <a:lvl1pPr marL="0" algn="l" defTabSz="308753" rtl="0" eaLnBrk="1" latinLnBrk="0" hangingPunct="1">
                        <a:defRPr sz="1231" kern="1200">
                          <a:solidFill>
                            <a:schemeClr val="dk1"/>
                          </a:solidFill>
                          <a:latin typeface="Calibri" panose="020F0502020204030204"/>
                        </a:defRPr>
                      </a:lvl1pPr>
                      <a:lvl2pPr marL="308753" algn="l" defTabSz="308753" rtl="0" eaLnBrk="1" latinLnBrk="0" hangingPunct="1">
                        <a:defRPr sz="1231" kern="1200">
                          <a:solidFill>
                            <a:schemeClr val="dk1"/>
                          </a:solidFill>
                          <a:latin typeface="Calibri" panose="020F0502020204030204"/>
                        </a:defRPr>
                      </a:lvl2pPr>
                      <a:lvl3pPr marL="617503" algn="l" defTabSz="308753" rtl="0" eaLnBrk="1" latinLnBrk="0" hangingPunct="1">
                        <a:defRPr sz="1231" kern="1200">
                          <a:solidFill>
                            <a:schemeClr val="dk1"/>
                          </a:solidFill>
                          <a:latin typeface="Calibri" panose="020F0502020204030204"/>
                        </a:defRPr>
                      </a:lvl3pPr>
                      <a:lvl4pPr marL="926255" algn="l" defTabSz="308753" rtl="0" eaLnBrk="1" latinLnBrk="0" hangingPunct="1">
                        <a:defRPr sz="1231" kern="1200">
                          <a:solidFill>
                            <a:schemeClr val="dk1"/>
                          </a:solidFill>
                          <a:latin typeface="Calibri" panose="020F0502020204030204"/>
                        </a:defRPr>
                      </a:lvl4pPr>
                      <a:lvl5pPr marL="1235007" algn="l" defTabSz="308753" rtl="0" eaLnBrk="1" latinLnBrk="0" hangingPunct="1">
                        <a:defRPr sz="1231" kern="1200">
                          <a:solidFill>
                            <a:schemeClr val="dk1"/>
                          </a:solidFill>
                          <a:latin typeface="Calibri" panose="020F0502020204030204"/>
                        </a:defRPr>
                      </a:lvl5pPr>
                      <a:lvl6pPr marL="1543758" algn="l" defTabSz="308753" rtl="0" eaLnBrk="1" latinLnBrk="0" hangingPunct="1">
                        <a:defRPr sz="1231" kern="1200">
                          <a:solidFill>
                            <a:schemeClr val="dk1"/>
                          </a:solidFill>
                          <a:latin typeface="Calibri" panose="020F0502020204030204"/>
                        </a:defRPr>
                      </a:lvl6pPr>
                      <a:lvl7pPr marL="1852511" algn="l" defTabSz="308753" rtl="0" eaLnBrk="1" latinLnBrk="0" hangingPunct="1">
                        <a:defRPr sz="1231" kern="1200">
                          <a:solidFill>
                            <a:schemeClr val="dk1"/>
                          </a:solidFill>
                          <a:latin typeface="Calibri" panose="020F0502020204030204"/>
                        </a:defRPr>
                      </a:lvl7pPr>
                      <a:lvl8pPr marL="2161261" algn="l" defTabSz="308753" rtl="0" eaLnBrk="1" latinLnBrk="0" hangingPunct="1">
                        <a:defRPr sz="1231" kern="1200">
                          <a:solidFill>
                            <a:schemeClr val="dk1"/>
                          </a:solidFill>
                          <a:latin typeface="Calibri" panose="020F0502020204030204"/>
                        </a:defRPr>
                      </a:lvl8pPr>
                      <a:lvl9pPr marL="2470013" algn="l" defTabSz="308753" rtl="0" eaLnBrk="1" latinLnBrk="0" hangingPunct="1">
                        <a:defRPr sz="1231" kern="1200">
                          <a:solidFill>
                            <a:schemeClr val="dk1"/>
                          </a:solidFill>
                          <a:latin typeface="Calibri" panose="020F0502020204030204"/>
                        </a:defRPr>
                      </a:lvl9pPr>
                    </a:lstStyle>
                    <a:p>
                      <a:r>
                        <a:rPr lang="en-US" sz="1600" dirty="0">
                          <a:latin typeface="Calibri" panose="020F0502020204030204" pitchFamily="34" charset="0"/>
                          <a:cs typeface="Calibri" panose="020F0502020204030204" pitchFamily="34" charset="0"/>
                        </a:rPr>
                        <a:t>Beam Energy</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308753" rtl="0" eaLnBrk="1" latinLnBrk="0" hangingPunct="1">
                        <a:defRPr sz="1231" kern="1200">
                          <a:solidFill>
                            <a:schemeClr val="dk1"/>
                          </a:solidFill>
                          <a:latin typeface="Calibri" panose="020F0502020204030204"/>
                        </a:defRPr>
                      </a:lvl1pPr>
                      <a:lvl2pPr marL="308753" algn="l" defTabSz="308753" rtl="0" eaLnBrk="1" latinLnBrk="0" hangingPunct="1">
                        <a:defRPr sz="1231" kern="1200">
                          <a:solidFill>
                            <a:schemeClr val="dk1"/>
                          </a:solidFill>
                          <a:latin typeface="Calibri" panose="020F0502020204030204"/>
                        </a:defRPr>
                      </a:lvl2pPr>
                      <a:lvl3pPr marL="617503" algn="l" defTabSz="308753" rtl="0" eaLnBrk="1" latinLnBrk="0" hangingPunct="1">
                        <a:defRPr sz="1231" kern="1200">
                          <a:solidFill>
                            <a:schemeClr val="dk1"/>
                          </a:solidFill>
                          <a:latin typeface="Calibri" panose="020F0502020204030204"/>
                        </a:defRPr>
                      </a:lvl3pPr>
                      <a:lvl4pPr marL="926255" algn="l" defTabSz="308753" rtl="0" eaLnBrk="1" latinLnBrk="0" hangingPunct="1">
                        <a:defRPr sz="1231" kern="1200">
                          <a:solidFill>
                            <a:schemeClr val="dk1"/>
                          </a:solidFill>
                          <a:latin typeface="Calibri" panose="020F0502020204030204"/>
                        </a:defRPr>
                      </a:lvl4pPr>
                      <a:lvl5pPr marL="1235007" algn="l" defTabSz="308753" rtl="0" eaLnBrk="1" latinLnBrk="0" hangingPunct="1">
                        <a:defRPr sz="1231" kern="1200">
                          <a:solidFill>
                            <a:schemeClr val="dk1"/>
                          </a:solidFill>
                          <a:latin typeface="Calibri" panose="020F0502020204030204"/>
                        </a:defRPr>
                      </a:lvl5pPr>
                      <a:lvl6pPr marL="1543758" algn="l" defTabSz="308753" rtl="0" eaLnBrk="1" latinLnBrk="0" hangingPunct="1">
                        <a:defRPr sz="1231" kern="1200">
                          <a:solidFill>
                            <a:schemeClr val="dk1"/>
                          </a:solidFill>
                          <a:latin typeface="Calibri" panose="020F0502020204030204"/>
                        </a:defRPr>
                      </a:lvl6pPr>
                      <a:lvl7pPr marL="1852511" algn="l" defTabSz="308753" rtl="0" eaLnBrk="1" latinLnBrk="0" hangingPunct="1">
                        <a:defRPr sz="1231" kern="1200">
                          <a:solidFill>
                            <a:schemeClr val="dk1"/>
                          </a:solidFill>
                          <a:latin typeface="Calibri" panose="020F0502020204030204"/>
                        </a:defRPr>
                      </a:lvl7pPr>
                      <a:lvl8pPr marL="2161261" algn="l" defTabSz="308753" rtl="0" eaLnBrk="1" latinLnBrk="0" hangingPunct="1">
                        <a:defRPr sz="1231" kern="1200">
                          <a:solidFill>
                            <a:schemeClr val="dk1"/>
                          </a:solidFill>
                          <a:latin typeface="Calibri" panose="020F0502020204030204"/>
                        </a:defRPr>
                      </a:lvl8pPr>
                      <a:lvl9pPr marL="2470013" algn="l" defTabSz="308753" rtl="0" eaLnBrk="1" latinLnBrk="0" hangingPunct="1">
                        <a:defRPr sz="1231" kern="1200">
                          <a:solidFill>
                            <a:schemeClr val="dk1"/>
                          </a:solidFill>
                          <a:latin typeface="Calibri" panose="020F0502020204030204"/>
                        </a:defRPr>
                      </a:lvl9pPr>
                    </a:lstStyle>
                    <a:p>
                      <a:r>
                        <a:rPr lang="en-US" sz="1600" dirty="0">
                          <a:latin typeface="Calibri" panose="020F0502020204030204" pitchFamily="34" charset="0"/>
                          <a:cs typeface="Calibri" panose="020F0502020204030204" pitchFamily="34" charset="0"/>
                        </a:rPr>
                        <a:t>6 MeV</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60195828"/>
                  </a:ext>
                </a:extLst>
              </a:tr>
              <a:tr h="429705">
                <a:tc>
                  <a:txBody>
                    <a:bodyPr/>
                    <a:lstStyle>
                      <a:lvl1pPr marL="0" algn="l" defTabSz="308753" rtl="0" eaLnBrk="1" latinLnBrk="0" hangingPunct="1">
                        <a:defRPr sz="1231" kern="1200">
                          <a:solidFill>
                            <a:schemeClr val="dk1"/>
                          </a:solidFill>
                          <a:latin typeface="Calibri" panose="020F0502020204030204"/>
                        </a:defRPr>
                      </a:lvl1pPr>
                      <a:lvl2pPr marL="308753" algn="l" defTabSz="308753" rtl="0" eaLnBrk="1" latinLnBrk="0" hangingPunct="1">
                        <a:defRPr sz="1231" kern="1200">
                          <a:solidFill>
                            <a:schemeClr val="dk1"/>
                          </a:solidFill>
                          <a:latin typeface="Calibri" panose="020F0502020204030204"/>
                        </a:defRPr>
                      </a:lvl2pPr>
                      <a:lvl3pPr marL="617503" algn="l" defTabSz="308753" rtl="0" eaLnBrk="1" latinLnBrk="0" hangingPunct="1">
                        <a:defRPr sz="1231" kern="1200">
                          <a:solidFill>
                            <a:schemeClr val="dk1"/>
                          </a:solidFill>
                          <a:latin typeface="Calibri" panose="020F0502020204030204"/>
                        </a:defRPr>
                      </a:lvl3pPr>
                      <a:lvl4pPr marL="926255" algn="l" defTabSz="308753" rtl="0" eaLnBrk="1" latinLnBrk="0" hangingPunct="1">
                        <a:defRPr sz="1231" kern="1200">
                          <a:solidFill>
                            <a:schemeClr val="dk1"/>
                          </a:solidFill>
                          <a:latin typeface="Calibri" panose="020F0502020204030204"/>
                        </a:defRPr>
                      </a:lvl4pPr>
                      <a:lvl5pPr marL="1235007" algn="l" defTabSz="308753" rtl="0" eaLnBrk="1" latinLnBrk="0" hangingPunct="1">
                        <a:defRPr sz="1231" kern="1200">
                          <a:solidFill>
                            <a:schemeClr val="dk1"/>
                          </a:solidFill>
                          <a:latin typeface="Calibri" panose="020F0502020204030204"/>
                        </a:defRPr>
                      </a:lvl5pPr>
                      <a:lvl6pPr marL="1543758" algn="l" defTabSz="308753" rtl="0" eaLnBrk="1" latinLnBrk="0" hangingPunct="1">
                        <a:defRPr sz="1231" kern="1200">
                          <a:solidFill>
                            <a:schemeClr val="dk1"/>
                          </a:solidFill>
                          <a:latin typeface="Calibri" panose="020F0502020204030204"/>
                        </a:defRPr>
                      </a:lvl6pPr>
                      <a:lvl7pPr marL="1852511" algn="l" defTabSz="308753" rtl="0" eaLnBrk="1" latinLnBrk="0" hangingPunct="1">
                        <a:defRPr sz="1231" kern="1200">
                          <a:solidFill>
                            <a:schemeClr val="dk1"/>
                          </a:solidFill>
                          <a:latin typeface="Calibri" panose="020F0502020204030204"/>
                        </a:defRPr>
                      </a:lvl7pPr>
                      <a:lvl8pPr marL="2161261" algn="l" defTabSz="308753" rtl="0" eaLnBrk="1" latinLnBrk="0" hangingPunct="1">
                        <a:defRPr sz="1231" kern="1200">
                          <a:solidFill>
                            <a:schemeClr val="dk1"/>
                          </a:solidFill>
                          <a:latin typeface="Calibri" panose="020F0502020204030204"/>
                        </a:defRPr>
                      </a:lvl8pPr>
                      <a:lvl9pPr marL="2470013" algn="l" defTabSz="308753" rtl="0" eaLnBrk="1" latinLnBrk="0" hangingPunct="1">
                        <a:defRPr sz="1231" kern="1200">
                          <a:solidFill>
                            <a:schemeClr val="dk1"/>
                          </a:solidFill>
                          <a:latin typeface="Calibri" panose="020F0502020204030204"/>
                        </a:defRPr>
                      </a:lvl9pPr>
                    </a:lstStyle>
                    <a:p>
                      <a:r>
                        <a:rPr lang="en-US" sz="1600" dirty="0">
                          <a:latin typeface="Calibri" panose="020F0502020204030204" pitchFamily="34" charset="0"/>
                          <a:cs typeface="Calibri" panose="020F0502020204030204" pitchFamily="34" charset="0"/>
                        </a:rPr>
                        <a:t>Energy Spread (FWHM)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308753" rtl="0" eaLnBrk="1" latinLnBrk="0" hangingPunct="1">
                        <a:defRPr sz="1231" kern="1200">
                          <a:solidFill>
                            <a:schemeClr val="dk1"/>
                          </a:solidFill>
                          <a:latin typeface="Calibri" panose="020F0502020204030204"/>
                        </a:defRPr>
                      </a:lvl1pPr>
                      <a:lvl2pPr marL="308753" algn="l" defTabSz="308753" rtl="0" eaLnBrk="1" latinLnBrk="0" hangingPunct="1">
                        <a:defRPr sz="1231" kern="1200">
                          <a:solidFill>
                            <a:schemeClr val="dk1"/>
                          </a:solidFill>
                          <a:latin typeface="Calibri" panose="020F0502020204030204"/>
                        </a:defRPr>
                      </a:lvl2pPr>
                      <a:lvl3pPr marL="617503" algn="l" defTabSz="308753" rtl="0" eaLnBrk="1" latinLnBrk="0" hangingPunct="1">
                        <a:defRPr sz="1231" kern="1200">
                          <a:solidFill>
                            <a:schemeClr val="dk1"/>
                          </a:solidFill>
                          <a:latin typeface="Calibri" panose="020F0502020204030204"/>
                        </a:defRPr>
                      </a:lvl3pPr>
                      <a:lvl4pPr marL="926255" algn="l" defTabSz="308753" rtl="0" eaLnBrk="1" latinLnBrk="0" hangingPunct="1">
                        <a:defRPr sz="1231" kern="1200">
                          <a:solidFill>
                            <a:schemeClr val="dk1"/>
                          </a:solidFill>
                          <a:latin typeface="Calibri" panose="020F0502020204030204"/>
                        </a:defRPr>
                      </a:lvl4pPr>
                      <a:lvl5pPr marL="1235007" algn="l" defTabSz="308753" rtl="0" eaLnBrk="1" latinLnBrk="0" hangingPunct="1">
                        <a:defRPr sz="1231" kern="1200">
                          <a:solidFill>
                            <a:schemeClr val="dk1"/>
                          </a:solidFill>
                          <a:latin typeface="Calibri" panose="020F0502020204030204"/>
                        </a:defRPr>
                      </a:lvl5pPr>
                      <a:lvl6pPr marL="1543758" algn="l" defTabSz="308753" rtl="0" eaLnBrk="1" latinLnBrk="0" hangingPunct="1">
                        <a:defRPr sz="1231" kern="1200">
                          <a:solidFill>
                            <a:schemeClr val="dk1"/>
                          </a:solidFill>
                          <a:latin typeface="Calibri" panose="020F0502020204030204"/>
                        </a:defRPr>
                      </a:lvl6pPr>
                      <a:lvl7pPr marL="1852511" algn="l" defTabSz="308753" rtl="0" eaLnBrk="1" latinLnBrk="0" hangingPunct="1">
                        <a:defRPr sz="1231" kern="1200">
                          <a:solidFill>
                            <a:schemeClr val="dk1"/>
                          </a:solidFill>
                          <a:latin typeface="Calibri" panose="020F0502020204030204"/>
                        </a:defRPr>
                      </a:lvl7pPr>
                      <a:lvl8pPr marL="2161261" algn="l" defTabSz="308753" rtl="0" eaLnBrk="1" latinLnBrk="0" hangingPunct="1">
                        <a:defRPr sz="1231" kern="1200">
                          <a:solidFill>
                            <a:schemeClr val="dk1"/>
                          </a:solidFill>
                          <a:latin typeface="Calibri" panose="020F0502020204030204"/>
                        </a:defRPr>
                      </a:lvl8pPr>
                      <a:lvl9pPr marL="2470013" algn="l" defTabSz="308753" rtl="0" eaLnBrk="1" latinLnBrk="0" hangingPunct="1">
                        <a:defRPr sz="1231" kern="1200">
                          <a:solidFill>
                            <a:schemeClr val="dk1"/>
                          </a:solidFill>
                          <a:latin typeface="Calibri" panose="020F0502020204030204"/>
                        </a:defRPr>
                      </a:lvl9pPr>
                    </a:lstStyle>
                    <a:p>
                      <a:r>
                        <a:rPr lang="en-US" sz="1600" dirty="0">
                          <a:latin typeface="Calibri" panose="020F0502020204030204" pitchFamily="34" charset="0"/>
                          <a:cs typeface="Calibri" panose="020F0502020204030204" pitchFamily="34" charset="0"/>
                        </a:rPr>
                        <a:t>17 keV</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118560999"/>
                  </a:ext>
                </a:extLst>
              </a:tr>
              <a:tr h="350201">
                <a:tc>
                  <a:txBody>
                    <a:bodyPr/>
                    <a:lstStyle>
                      <a:lvl1pPr marL="0" algn="l" defTabSz="308753" rtl="0" eaLnBrk="1" latinLnBrk="0" hangingPunct="1">
                        <a:defRPr sz="1231" kern="1200">
                          <a:solidFill>
                            <a:schemeClr val="dk1"/>
                          </a:solidFill>
                          <a:latin typeface="Calibri" panose="020F0502020204030204"/>
                        </a:defRPr>
                      </a:lvl1pPr>
                      <a:lvl2pPr marL="308753" algn="l" defTabSz="308753" rtl="0" eaLnBrk="1" latinLnBrk="0" hangingPunct="1">
                        <a:defRPr sz="1231" kern="1200">
                          <a:solidFill>
                            <a:schemeClr val="dk1"/>
                          </a:solidFill>
                          <a:latin typeface="Calibri" panose="020F0502020204030204"/>
                        </a:defRPr>
                      </a:lvl2pPr>
                      <a:lvl3pPr marL="617503" algn="l" defTabSz="308753" rtl="0" eaLnBrk="1" latinLnBrk="0" hangingPunct="1">
                        <a:defRPr sz="1231" kern="1200">
                          <a:solidFill>
                            <a:schemeClr val="dk1"/>
                          </a:solidFill>
                          <a:latin typeface="Calibri" panose="020F0502020204030204"/>
                        </a:defRPr>
                      </a:lvl3pPr>
                      <a:lvl4pPr marL="926255" algn="l" defTabSz="308753" rtl="0" eaLnBrk="1" latinLnBrk="0" hangingPunct="1">
                        <a:defRPr sz="1231" kern="1200">
                          <a:solidFill>
                            <a:schemeClr val="dk1"/>
                          </a:solidFill>
                          <a:latin typeface="Calibri" panose="020F0502020204030204"/>
                        </a:defRPr>
                      </a:lvl4pPr>
                      <a:lvl5pPr marL="1235007" algn="l" defTabSz="308753" rtl="0" eaLnBrk="1" latinLnBrk="0" hangingPunct="1">
                        <a:defRPr sz="1231" kern="1200">
                          <a:solidFill>
                            <a:schemeClr val="dk1"/>
                          </a:solidFill>
                          <a:latin typeface="Calibri" panose="020F0502020204030204"/>
                        </a:defRPr>
                      </a:lvl5pPr>
                      <a:lvl6pPr marL="1543758" algn="l" defTabSz="308753" rtl="0" eaLnBrk="1" latinLnBrk="0" hangingPunct="1">
                        <a:defRPr sz="1231" kern="1200">
                          <a:solidFill>
                            <a:schemeClr val="dk1"/>
                          </a:solidFill>
                          <a:latin typeface="Calibri" panose="020F0502020204030204"/>
                        </a:defRPr>
                      </a:lvl6pPr>
                      <a:lvl7pPr marL="1852511" algn="l" defTabSz="308753" rtl="0" eaLnBrk="1" latinLnBrk="0" hangingPunct="1">
                        <a:defRPr sz="1231" kern="1200">
                          <a:solidFill>
                            <a:schemeClr val="dk1"/>
                          </a:solidFill>
                          <a:latin typeface="Calibri" panose="020F0502020204030204"/>
                        </a:defRPr>
                      </a:lvl7pPr>
                      <a:lvl8pPr marL="2161261" algn="l" defTabSz="308753" rtl="0" eaLnBrk="1" latinLnBrk="0" hangingPunct="1">
                        <a:defRPr sz="1231" kern="1200">
                          <a:solidFill>
                            <a:schemeClr val="dk1"/>
                          </a:solidFill>
                          <a:latin typeface="Calibri" panose="020F0502020204030204"/>
                        </a:defRPr>
                      </a:lvl8pPr>
                      <a:lvl9pPr marL="2470013" algn="l" defTabSz="308753" rtl="0" eaLnBrk="1" latinLnBrk="0" hangingPunct="1">
                        <a:defRPr sz="1231" kern="1200">
                          <a:solidFill>
                            <a:schemeClr val="dk1"/>
                          </a:solidFill>
                          <a:latin typeface="Calibri" panose="020F0502020204030204"/>
                        </a:defRPr>
                      </a:lvl9pPr>
                    </a:lstStyle>
                    <a:p>
                      <a:r>
                        <a:rPr lang="en-US" sz="1600" dirty="0">
                          <a:latin typeface="Calibri" panose="020F0502020204030204" pitchFamily="34" charset="0"/>
                          <a:cs typeface="Calibri" panose="020F0502020204030204" pitchFamily="34" charset="0"/>
                        </a:rPr>
                        <a:t>Beam Charge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noFill/>
                    </a:lnB>
                    <a:lnTlToBr w="12700" cmpd="sng">
                      <a:noFill/>
                      <a:prstDash val="solid"/>
                    </a:lnTlToBr>
                    <a:lnBlToTr w="12700" cmpd="sng">
                      <a:noFill/>
                      <a:prstDash val="solid"/>
                    </a:lnBlToTr>
                    <a:solidFill>
                      <a:srgbClr val="4472C4">
                        <a:tint val="40000"/>
                      </a:srgbClr>
                    </a:solidFill>
                  </a:tcPr>
                </a:tc>
                <a:tc>
                  <a:txBody>
                    <a:bodyPr/>
                    <a:lstStyle>
                      <a:lvl1pPr marL="0" algn="l" defTabSz="308753" rtl="0" eaLnBrk="1" latinLnBrk="0" hangingPunct="1">
                        <a:defRPr sz="1231" kern="1200">
                          <a:solidFill>
                            <a:schemeClr val="dk1"/>
                          </a:solidFill>
                          <a:latin typeface="Calibri" panose="020F0502020204030204"/>
                        </a:defRPr>
                      </a:lvl1pPr>
                      <a:lvl2pPr marL="308753" algn="l" defTabSz="308753" rtl="0" eaLnBrk="1" latinLnBrk="0" hangingPunct="1">
                        <a:defRPr sz="1231" kern="1200">
                          <a:solidFill>
                            <a:schemeClr val="dk1"/>
                          </a:solidFill>
                          <a:latin typeface="Calibri" panose="020F0502020204030204"/>
                        </a:defRPr>
                      </a:lvl2pPr>
                      <a:lvl3pPr marL="617503" algn="l" defTabSz="308753" rtl="0" eaLnBrk="1" latinLnBrk="0" hangingPunct="1">
                        <a:defRPr sz="1231" kern="1200">
                          <a:solidFill>
                            <a:schemeClr val="dk1"/>
                          </a:solidFill>
                          <a:latin typeface="Calibri" panose="020F0502020204030204"/>
                        </a:defRPr>
                      </a:lvl3pPr>
                      <a:lvl4pPr marL="926255" algn="l" defTabSz="308753" rtl="0" eaLnBrk="1" latinLnBrk="0" hangingPunct="1">
                        <a:defRPr sz="1231" kern="1200">
                          <a:solidFill>
                            <a:schemeClr val="dk1"/>
                          </a:solidFill>
                          <a:latin typeface="Calibri" panose="020F0502020204030204"/>
                        </a:defRPr>
                      </a:lvl4pPr>
                      <a:lvl5pPr marL="1235007" algn="l" defTabSz="308753" rtl="0" eaLnBrk="1" latinLnBrk="0" hangingPunct="1">
                        <a:defRPr sz="1231" kern="1200">
                          <a:solidFill>
                            <a:schemeClr val="dk1"/>
                          </a:solidFill>
                          <a:latin typeface="Calibri" panose="020F0502020204030204"/>
                        </a:defRPr>
                      </a:lvl5pPr>
                      <a:lvl6pPr marL="1543758" algn="l" defTabSz="308753" rtl="0" eaLnBrk="1" latinLnBrk="0" hangingPunct="1">
                        <a:defRPr sz="1231" kern="1200">
                          <a:solidFill>
                            <a:schemeClr val="dk1"/>
                          </a:solidFill>
                          <a:latin typeface="Calibri" panose="020F0502020204030204"/>
                        </a:defRPr>
                      </a:lvl6pPr>
                      <a:lvl7pPr marL="1852511" algn="l" defTabSz="308753" rtl="0" eaLnBrk="1" latinLnBrk="0" hangingPunct="1">
                        <a:defRPr sz="1231" kern="1200">
                          <a:solidFill>
                            <a:schemeClr val="dk1"/>
                          </a:solidFill>
                          <a:latin typeface="Calibri" panose="020F0502020204030204"/>
                        </a:defRPr>
                      </a:lvl7pPr>
                      <a:lvl8pPr marL="2161261" algn="l" defTabSz="308753" rtl="0" eaLnBrk="1" latinLnBrk="0" hangingPunct="1">
                        <a:defRPr sz="1231" kern="1200">
                          <a:solidFill>
                            <a:schemeClr val="dk1"/>
                          </a:solidFill>
                          <a:latin typeface="Calibri" panose="020F0502020204030204"/>
                        </a:defRPr>
                      </a:lvl8pPr>
                      <a:lvl9pPr marL="2470013" algn="l" defTabSz="308753" rtl="0" eaLnBrk="1" latinLnBrk="0" hangingPunct="1">
                        <a:defRPr sz="1231" kern="1200">
                          <a:solidFill>
                            <a:schemeClr val="dk1"/>
                          </a:solidFill>
                          <a:latin typeface="Calibri" panose="020F0502020204030204"/>
                        </a:defRPr>
                      </a:lvl9pPr>
                    </a:lstStyle>
                    <a:p>
                      <a:r>
                        <a:rPr lang="en-US" sz="1600" dirty="0">
                          <a:latin typeface="Calibri" panose="020F0502020204030204" pitchFamily="34" charset="0"/>
                          <a:cs typeface="Calibri" panose="020F0502020204030204" pitchFamily="34" charset="0"/>
                        </a:rPr>
                        <a:t>1 </a:t>
                      </a:r>
                      <a:r>
                        <a:rPr lang="en-US" sz="1600" dirty="0" err="1">
                          <a:latin typeface="Calibri" panose="020F0502020204030204" pitchFamily="34" charset="0"/>
                          <a:cs typeface="Calibri" panose="020F0502020204030204" pitchFamily="34" charset="0"/>
                        </a:rPr>
                        <a:t>pC</a:t>
                      </a:r>
                      <a:endParaRPr lang="en-US" sz="1600" dirty="0">
                        <a:latin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910549391"/>
                  </a:ext>
                </a:extLst>
              </a:tr>
              <a:tr h="350201">
                <a:tc>
                  <a:txBody>
                    <a:bodyPr/>
                    <a:lstStyle>
                      <a:lvl1pPr marL="0" algn="l" defTabSz="308753" rtl="0" eaLnBrk="1" latinLnBrk="0" hangingPunct="1">
                        <a:defRPr sz="1231" kern="1200">
                          <a:solidFill>
                            <a:schemeClr val="dk1"/>
                          </a:solidFill>
                          <a:latin typeface="Calibri" panose="020F0502020204030204"/>
                        </a:defRPr>
                      </a:lvl1pPr>
                      <a:lvl2pPr marL="308753" algn="l" defTabSz="308753" rtl="0" eaLnBrk="1" latinLnBrk="0" hangingPunct="1">
                        <a:defRPr sz="1231" kern="1200">
                          <a:solidFill>
                            <a:schemeClr val="dk1"/>
                          </a:solidFill>
                          <a:latin typeface="Calibri" panose="020F0502020204030204"/>
                        </a:defRPr>
                      </a:lvl2pPr>
                      <a:lvl3pPr marL="617503" algn="l" defTabSz="308753" rtl="0" eaLnBrk="1" latinLnBrk="0" hangingPunct="1">
                        <a:defRPr sz="1231" kern="1200">
                          <a:solidFill>
                            <a:schemeClr val="dk1"/>
                          </a:solidFill>
                          <a:latin typeface="Calibri" panose="020F0502020204030204"/>
                        </a:defRPr>
                      </a:lvl3pPr>
                      <a:lvl4pPr marL="926255" algn="l" defTabSz="308753" rtl="0" eaLnBrk="1" latinLnBrk="0" hangingPunct="1">
                        <a:defRPr sz="1231" kern="1200">
                          <a:solidFill>
                            <a:schemeClr val="dk1"/>
                          </a:solidFill>
                          <a:latin typeface="Calibri" panose="020F0502020204030204"/>
                        </a:defRPr>
                      </a:lvl4pPr>
                      <a:lvl5pPr marL="1235007" algn="l" defTabSz="308753" rtl="0" eaLnBrk="1" latinLnBrk="0" hangingPunct="1">
                        <a:defRPr sz="1231" kern="1200">
                          <a:solidFill>
                            <a:schemeClr val="dk1"/>
                          </a:solidFill>
                          <a:latin typeface="Calibri" panose="020F0502020204030204"/>
                        </a:defRPr>
                      </a:lvl5pPr>
                      <a:lvl6pPr marL="1543758" algn="l" defTabSz="308753" rtl="0" eaLnBrk="1" latinLnBrk="0" hangingPunct="1">
                        <a:defRPr sz="1231" kern="1200">
                          <a:solidFill>
                            <a:schemeClr val="dk1"/>
                          </a:solidFill>
                          <a:latin typeface="Calibri" panose="020F0502020204030204"/>
                        </a:defRPr>
                      </a:lvl6pPr>
                      <a:lvl7pPr marL="1852511" algn="l" defTabSz="308753" rtl="0" eaLnBrk="1" latinLnBrk="0" hangingPunct="1">
                        <a:defRPr sz="1231" kern="1200">
                          <a:solidFill>
                            <a:schemeClr val="dk1"/>
                          </a:solidFill>
                          <a:latin typeface="Calibri" panose="020F0502020204030204"/>
                        </a:defRPr>
                      </a:lvl7pPr>
                      <a:lvl8pPr marL="2161261" algn="l" defTabSz="308753" rtl="0" eaLnBrk="1" latinLnBrk="0" hangingPunct="1">
                        <a:defRPr sz="1231" kern="1200">
                          <a:solidFill>
                            <a:schemeClr val="dk1"/>
                          </a:solidFill>
                          <a:latin typeface="Calibri" panose="020F0502020204030204"/>
                        </a:defRPr>
                      </a:lvl8pPr>
                      <a:lvl9pPr marL="2470013" algn="l" defTabSz="308753" rtl="0" eaLnBrk="1" latinLnBrk="0" hangingPunct="1">
                        <a:defRPr sz="1231" kern="1200">
                          <a:solidFill>
                            <a:schemeClr val="dk1"/>
                          </a:solidFill>
                          <a:latin typeface="Calibri" panose="020F0502020204030204"/>
                        </a:defRPr>
                      </a:lvl9pPr>
                    </a:lstStyle>
                    <a:p>
                      <a:r>
                        <a:rPr lang="en-US" sz="1600" dirty="0">
                          <a:latin typeface="Calibri" panose="020F0502020204030204" pitchFamily="34" charset="0"/>
                          <a:cs typeface="Calibri" panose="020F0502020204030204" pitchFamily="34" charset="0"/>
                        </a:rPr>
                        <a:t>Beam rms size at DLA</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no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308753" rtl="0" eaLnBrk="1" latinLnBrk="0" hangingPunct="1">
                        <a:defRPr sz="1231" kern="1200">
                          <a:solidFill>
                            <a:schemeClr val="dk1"/>
                          </a:solidFill>
                          <a:latin typeface="Calibri" panose="020F0502020204030204"/>
                        </a:defRPr>
                      </a:lvl1pPr>
                      <a:lvl2pPr marL="308753" algn="l" defTabSz="308753" rtl="0" eaLnBrk="1" latinLnBrk="0" hangingPunct="1">
                        <a:defRPr sz="1231" kern="1200">
                          <a:solidFill>
                            <a:schemeClr val="dk1"/>
                          </a:solidFill>
                          <a:latin typeface="Calibri" panose="020F0502020204030204"/>
                        </a:defRPr>
                      </a:lvl2pPr>
                      <a:lvl3pPr marL="617503" algn="l" defTabSz="308753" rtl="0" eaLnBrk="1" latinLnBrk="0" hangingPunct="1">
                        <a:defRPr sz="1231" kern="1200">
                          <a:solidFill>
                            <a:schemeClr val="dk1"/>
                          </a:solidFill>
                          <a:latin typeface="Calibri" panose="020F0502020204030204"/>
                        </a:defRPr>
                      </a:lvl3pPr>
                      <a:lvl4pPr marL="926255" algn="l" defTabSz="308753" rtl="0" eaLnBrk="1" latinLnBrk="0" hangingPunct="1">
                        <a:defRPr sz="1231" kern="1200">
                          <a:solidFill>
                            <a:schemeClr val="dk1"/>
                          </a:solidFill>
                          <a:latin typeface="Calibri" panose="020F0502020204030204"/>
                        </a:defRPr>
                      </a:lvl4pPr>
                      <a:lvl5pPr marL="1235007" algn="l" defTabSz="308753" rtl="0" eaLnBrk="1" latinLnBrk="0" hangingPunct="1">
                        <a:defRPr sz="1231" kern="1200">
                          <a:solidFill>
                            <a:schemeClr val="dk1"/>
                          </a:solidFill>
                          <a:latin typeface="Calibri" panose="020F0502020204030204"/>
                        </a:defRPr>
                      </a:lvl5pPr>
                      <a:lvl6pPr marL="1543758" algn="l" defTabSz="308753" rtl="0" eaLnBrk="1" latinLnBrk="0" hangingPunct="1">
                        <a:defRPr sz="1231" kern="1200">
                          <a:solidFill>
                            <a:schemeClr val="dk1"/>
                          </a:solidFill>
                          <a:latin typeface="Calibri" panose="020F0502020204030204"/>
                        </a:defRPr>
                      </a:lvl6pPr>
                      <a:lvl7pPr marL="1852511" algn="l" defTabSz="308753" rtl="0" eaLnBrk="1" latinLnBrk="0" hangingPunct="1">
                        <a:defRPr sz="1231" kern="1200">
                          <a:solidFill>
                            <a:schemeClr val="dk1"/>
                          </a:solidFill>
                          <a:latin typeface="Calibri" panose="020F0502020204030204"/>
                        </a:defRPr>
                      </a:lvl7pPr>
                      <a:lvl8pPr marL="2161261" algn="l" defTabSz="308753" rtl="0" eaLnBrk="1" latinLnBrk="0" hangingPunct="1">
                        <a:defRPr sz="1231" kern="1200">
                          <a:solidFill>
                            <a:schemeClr val="dk1"/>
                          </a:solidFill>
                          <a:latin typeface="Calibri" panose="020F0502020204030204"/>
                        </a:defRPr>
                      </a:lvl8pPr>
                      <a:lvl9pPr marL="2470013" algn="l" defTabSz="308753" rtl="0" eaLnBrk="1" latinLnBrk="0" hangingPunct="1">
                        <a:defRPr sz="1231" kern="1200">
                          <a:solidFill>
                            <a:schemeClr val="dk1"/>
                          </a:solidFill>
                          <a:latin typeface="Calibri" panose="020F0502020204030204"/>
                        </a:defRPr>
                      </a:lvl9pPr>
                    </a:lstStyle>
                    <a:p>
                      <a:r>
                        <a:rPr lang="en-US" sz="1600" dirty="0">
                          <a:latin typeface="Calibri" panose="020F0502020204030204" pitchFamily="34" charset="0"/>
                          <a:cs typeface="Calibri" panose="020F0502020204030204" pitchFamily="34" charset="0"/>
                        </a:rPr>
                        <a:t>75 um</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90719807"/>
                  </a:ext>
                </a:extLst>
              </a:tr>
              <a:tr h="350201">
                <a:tc>
                  <a:txBody>
                    <a:bodyPr/>
                    <a:lstStyle/>
                    <a:p>
                      <a:r>
                        <a:rPr lang="en-US" sz="1600" dirty="0">
                          <a:latin typeface="Calibri" panose="020F0502020204030204" pitchFamily="34" charset="0"/>
                          <a:cs typeface="Calibri" panose="020F0502020204030204" pitchFamily="34" charset="0"/>
                        </a:rPr>
                        <a:t>Bunch Length</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p>
                      <a:r>
                        <a:rPr lang="en-US" sz="1600" dirty="0">
                          <a:latin typeface="Calibri" panose="020F0502020204030204" pitchFamily="34" charset="0"/>
                          <a:cs typeface="Calibri" panose="020F0502020204030204" pitchFamily="34" charset="0"/>
                        </a:rPr>
                        <a:t>.25 </a:t>
                      </a:r>
                      <a:r>
                        <a:rPr lang="en-US" sz="1600" dirty="0" err="1">
                          <a:latin typeface="Calibri" panose="020F0502020204030204" pitchFamily="34" charset="0"/>
                          <a:cs typeface="Calibri" panose="020F0502020204030204" pitchFamily="34" charset="0"/>
                        </a:rPr>
                        <a:t>ps</a:t>
                      </a:r>
                      <a:endParaRPr lang="en-US" sz="1600" dirty="0">
                        <a:latin typeface="Calibri" panose="020F0502020204030204" pitchFamily="34" charset="0"/>
                        <a:cs typeface="Calibri" panose="020F050202020403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2211642105"/>
                  </a:ext>
                </a:extLst>
              </a:tr>
              <a:tr h="429705">
                <a:tc>
                  <a:txBody>
                    <a:bodyPr/>
                    <a:lstStyle/>
                    <a:p>
                      <a:r>
                        <a:rPr lang="en-US" sz="1600" dirty="0">
                          <a:latin typeface="Calibri" panose="020F0502020204030204" pitchFamily="34" charset="0"/>
                          <a:cs typeface="Calibri" panose="020F0502020204030204" pitchFamily="34" charset="0"/>
                        </a:rPr>
                        <a:t>Laser Pulse Duration (FWHM)</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r>
                        <a:rPr lang="en-US" sz="1600" dirty="0">
                          <a:latin typeface="Calibri" panose="020F0502020204030204" pitchFamily="34" charset="0"/>
                          <a:cs typeface="Calibri" panose="020F0502020204030204" pitchFamily="34" charset="0"/>
                        </a:rPr>
                        <a:t>100fs</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075811365"/>
                  </a:ext>
                </a:extLst>
              </a:tr>
              <a:tr h="429705">
                <a:tc>
                  <a:txBody>
                    <a:bodyPr/>
                    <a:lstStyle/>
                    <a:p>
                      <a:r>
                        <a:rPr lang="en-US" sz="1600" dirty="0">
                          <a:latin typeface="Calibri" panose="020F0502020204030204" pitchFamily="34" charset="0"/>
                          <a:cs typeface="Calibri" panose="020F0502020204030204" pitchFamily="34" charset="0"/>
                        </a:rPr>
                        <a:t>Laser spot size at DLA (FWHM)</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p>
                      <a:r>
                        <a:rPr lang="en-US" sz="1600" dirty="0">
                          <a:latin typeface="Calibri" panose="020F0502020204030204" pitchFamily="34" charset="0"/>
                          <a:cs typeface="Calibri" panose="020F0502020204030204" pitchFamily="34" charset="0"/>
                        </a:rPr>
                        <a:t>1.34 mm x 412.5 um</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713506535"/>
                  </a:ext>
                </a:extLst>
              </a:tr>
              <a:tr h="363017">
                <a:tc>
                  <a:txBody>
                    <a:bodyPr/>
                    <a:lstStyle/>
                    <a:p>
                      <a:r>
                        <a:rPr lang="en-US" sz="1600" dirty="0">
                          <a:latin typeface="Calibri" panose="020F0502020204030204" pitchFamily="34" charset="0"/>
                          <a:cs typeface="Calibri" panose="020F0502020204030204" pitchFamily="34" charset="0"/>
                        </a:rPr>
                        <a:t>Laser Energy</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r>
                        <a:rPr lang="en-US" sz="1600" dirty="0">
                          <a:latin typeface="Calibri" panose="020F0502020204030204" pitchFamily="34" charset="0"/>
                          <a:cs typeface="Calibri" panose="020F0502020204030204" pitchFamily="34" charset="0"/>
                        </a:rPr>
                        <a:t>1.8 </a:t>
                      </a:r>
                      <a:r>
                        <a:rPr lang="en-US" sz="1600" dirty="0" err="1">
                          <a:latin typeface="Calibri" panose="020F0502020204030204" pitchFamily="34" charset="0"/>
                          <a:cs typeface="Calibri" panose="020F0502020204030204" pitchFamily="34" charset="0"/>
                        </a:rPr>
                        <a:t>mJ</a:t>
                      </a:r>
                      <a:endParaRPr lang="en-US" sz="1600" dirty="0">
                        <a:latin typeface="Calibri" panose="020F0502020204030204" pitchFamily="34" charset="0"/>
                        <a:cs typeface="Calibri" panose="020F050202020403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26476948"/>
                  </a:ext>
                </a:extLst>
              </a:tr>
              <a:tr h="429705">
                <a:tc>
                  <a:txBody>
                    <a:bodyPr/>
                    <a:lstStyle/>
                    <a:p>
                      <a:r>
                        <a:rPr lang="en-US" sz="1600" dirty="0">
                          <a:latin typeface="Calibri" panose="020F0502020204030204" pitchFamily="34" charset="0"/>
                          <a:cs typeface="Calibri" panose="020F0502020204030204" pitchFamily="34" charset="0"/>
                        </a:rPr>
                        <a:t>DLA gap (Optically Estimated)</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p>
                      <a:r>
                        <a:rPr lang="en-US" sz="1600" dirty="0">
                          <a:latin typeface="Calibri" panose="020F0502020204030204" pitchFamily="34" charset="0"/>
                          <a:cs typeface="Calibri" panose="020F0502020204030204" pitchFamily="34" charset="0"/>
                        </a:rPr>
                        <a:t>1.2 um</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1038348147"/>
                  </a:ext>
                </a:extLst>
              </a:tr>
              <a:tr h="429705">
                <a:tc>
                  <a:txBody>
                    <a:bodyPr/>
                    <a:lstStyle/>
                    <a:p>
                      <a:r>
                        <a:rPr lang="en-US" sz="1600" dirty="0">
                          <a:latin typeface="Calibri" panose="020F0502020204030204" pitchFamily="34" charset="0"/>
                          <a:cs typeface="Calibri" panose="020F0502020204030204" pitchFamily="34" charset="0"/>
                        </a:rPr>
                        <a:t>Structure Factor (Estimated)</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tc>
                  <a:txBody>
                    <a:bodyPr/>
                    <a:lstStyle/>
                    <a:p>
                      <a:r>
                        <a:rPr lang="en-US" sz="1600" dirty="0">
                          <a:latin typeface="Calibri" panose="020F0502020204030204" pitchFamily="34" charset="0"/>
                          <a:cs typeface="Calibri" panose="020F0502020204030204" pitchFamily="34" charset="0"/>
                        </a:rPr>
                        <a:t>0.05</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856813647"/>
                  </a:ext>
                </a:extLst>
              </a:tr>
            </a:tbl>
          </a:graphicData>
        </a:graphic>
      </p:graphicFrame>
      <p:sp>
        <p:nvSpPr>
          <p:cNvPr id="7" name="Rectangle 6">
            <a:extLst>
              <a:ext uri="{FF2B5EF4-FFF2-40B4-BE49-F238E27FC236}">
                <a16:creationId xmlns:a16="http://schemas.microsoft.com/office/drawing/2014/main" id="{09501C09-9144-A08A-688F-3C3ED0680FBA}"/>
              </a:ext>
            </a:extLst>
          </p:cNvPr>
          <p:cNvSpPr/>
          <p:nvPr/>
        </p:nvSpPr>
        <p:spPr>
          <a:xfrm>
            <a:off x="542347" y="4985782"/>
            <a:ext cx="3791002" cy="861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2442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9C73FC-52A2-A649-9FEE-D46D1E0A41F5}"/>
              </a:ext>
            </a:extLst>
          </p:cNvPr>
          <p:cNvSpPr>
            <a:spLocks noGrp="1"/>
          </p:cNvSpPr>
          <p:nvPr>
            <p:ph type="body" sz="quarter" idx="13"/>
          </p:nvPr>
        </p:nvSpPr>
        <p:spPr>
          <a:xfrm>
            <a:off x="853436" y="1404952"/>
            <a:ext cx="9753604" cy="1118448"/>
          </a:xfrm>
        </p:spPr>
        <p:txBody>
          <a:bodyPr/>
          <a:lstStyle/>
          <a:p>
            <a:pPr marL="342900" indent="-342900">
              <a:buFont typeface="Arial" panose="020B0604020202020204" pitchFamily="34" charset="0"/>
              <a:buChar char="•"/>
            </a:pPr>
            <a:r>
              <a:rPr lang="en-US" dirty="0"/>
              <a:t>Post run optical measurements indicated a gap of at least 1.2 um</a:t>
            </a:r>
          </a:p>
          <a:p>
            <a:pPr marL="342900" indent="-342900">
              <a:buFont typeface="Arial" panose="020B0604020202020204" pitchFamily="34" charset="0"/>
              <a:buChar char="•"/>
            </a:pPr>
            <a:r>
              <a:rPr lang="en-US" dirty="0"/>
              <a:t>This would explain the lower than expected energy modulation</a:t>
            </a:r>
          </a:p>
          <a:p>
            <a:pPr marL="342900" indent="-342900"/>
            <a:endParaRPr lang="en-US" dirty="0"/>
          </a:p>
        </p:txBody>
      </p:sp>
      <p:sp>
        <p:nvSpPr>
          <p:cNvPr id="4" name="Title 3">
            <a:extLst>
              <a:ext uri="{FF2B5EF4-FFF2-40B4-BE49-F238E27FC236}">
                <a16:creationId xmlns:a16="http://schemas.microsoft.com/office/drawing/2014/main" id="{28825825-3AAB-4938-6642-AB1AD20CB68D}"/>
              </a:ext>
            </a:extLst>
          </p:cNvPr>
          <p:cNvSpPr>
            <a:spLocks noGrp="1"/>
          </p:cNvSpPr>
          <p:nvPr>
            <p:ph type="title"/>
          </p:nvPr>
        </p:nvSpPr>
        <p:spPr>
          <a:xfrm>
            <a:off x="853436" y="-24160"/>
            <a:ext cx="10363200" cy="1034001"/>
          </a:xfrm>
        </p:spPr>
        <p:txBody>
          <a:bodyPr/>
          <a:lstStyle/>
          <a:p>
            <a:r>
              <a:rPr lang="en-US" dirty="0"/>
              <a:t>Estimated Gap Size During Experiment was Larger than Expected</a:t>
            </a:r>
          </a:p>
        </p:txBody>
      </p:sp>
      <p:pic>
        <p:nvPicPr>
          <p:cNvPr id="6" name="Picture 5" descr="Chart, line chart&#10;&#10;Description automatically generated">
            <a:extLst>
              <a:ext uri="{FF2B5EF4-FFF2-40B4-BE49-F238E27FC236}">
                <a16:creationId xmlns:a16="http://schemas.microsoft.com/office/drawing/2014/main" id="{2FDA1463-A3C4-D673-B928-D7186BF4CADF}"/>
              </a:ext>
            </a:extLst>
          </p:cNvPr>
          <p:cNvPicPr>
            <a:picLocks noChangeAspect="1"/>
          </p:cNvPicPr>
          <p:nvPr/>
        </p:nvPicPr>
        <p:blipFill rotWithShape="1">
          <a:blip r:embed="rId2"/>
          <a:srcRect t="65605"/>
          <a:stretch/>
        </p:blipFill>
        <p:spPr>
          <a:xfrm>
            <a:off x="1555165" y="3030407"/>
            <a:ext cx="8350145" cy="2335039"/>
          </a:xfrm>
          <a:prstGeom prst="rect">
            <a:avLst/>
          </a:prstGeom>
        </p:spPr>
      </p:pic>
      <p:sp>
        <p:nvSpPr>
          <p:cNvPr id="7" name="Oval 6">
            <a:extLst>
              <a:ext uri="{FF2B5EF4-FFF2-40B4-BE49-F238E27FC236}">
                <a16:creationId xmlns:a16="http://schemas.microsoft.com/office/drawing/2014/main" id="{124CC52A-9205-92D4-E34F-B8FE1C85AF81}"/>
              </a:ext>
            </a:extLst>
          </p:cNvPr>
          <p:cNvSpPr/>
          <p:nvPr/>
        </p:nvSpPr>
        <p:spPr>
          <a:xfrm>
            <a:off x="6179075" y="4197926"/>
            <a:ext cx="352926" cy="4519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560486-9BCF-0EE7-7835-FE8DB0BA3440}"/>
              </a:ext>
            </a:extLst>
          </p:cNvPr>
          <p:cNvSpPr/>
          <p:nvPr/>
        </p:nvSpPr>
        <p:spPr>
          <a:xfrm>
            <a:off x="8343614" y="3348841"/>
            <a:ext cx="1010653" cy="1031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880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5F58A9-9B42-1B15-EF6B-40E3A8F02F04}"/>
              </a:ext>
            </a:extLst>
          </p:cNvPr>
          <p:cNvSpPr>
            <a:spLocks noGrp="1"/>
          </p:cNvSpPr>
          <p:nvPr>
            <p:ph type="title"/>
          </p:nvPr>
        </p:nvSpPr>
        <p:spPr>
          <a:xfrm>
            <a:off x="853436" y="492840"/>
            <a:ext cx="10363200" cy="517001"/>
          </a:xfrm>
        </p:spPr>
        <p:txBody>
          <a:bodyPr/>
          <a:lstStyle/>
          <a:p>
            <a:r>
              <a:rPr lang="en-US" dirty="0"/>
              <a:t>Structure Damage is Under Investigation</a:t>
            </a:r>
          </a:p>
        </p:txBody>
      </p:sp>
      <p:pic>
        <p:nvPicPr>
          <p:cNvPr id="17" name="Picture 16">
            <a:extLst>
              <a:ext uri="{FF2B5EF4-FFF2-40B4-BE49-F238E27FC236}">
                <a16:creationId xmlns:a16="http://schemas.microsoft.com/office/drawing/2014/main" id="{CE1ECE76-2C15-1CD0-C7F5-E0F1735BFBFC}"/>
              </a:ext>
            </a:extLst>
          </p:cNvPr>
          <p:cNvPicPr>
            <a:picLocks noChangeAspect="1"/>
          </p:cNvPicPr>
          <p:nvPr/>
        </p:nvPicPr>
        <p:blipFill>
          <a:blip r:embed="rId2"/>
          <a:stretch>
            <a:fillRect/>
          </a:stretch>
        </p:blipFill>
        <p:spPr>
          <a:xfrm>
            <a:off x="4819864" y="1226438"/>
            <a:ext cx="3429000" cy="2286000"/>
          </a:xfrm>
          <a:prstGeom prst="rect">
            <a:avLst/>
          </a:prstGeom>
        </p:spPr>
      </p:pic>
      <p:pic>
        <p:nvPicPr>
          <p:cNvPr id="18" name="Picture 17">
            <a:extLst>
              <a:ext uri="{FF2B5EF4-FFF2-40B4-BE49-F238E27FC236}">
                <a16:creationId xmlns:a16="http://schemas.microsoft.com/office/drawing/2014/main" id="{B2BE876C-458E-C136-29EC-17241F97341D}"/>
              </a:ext>
            </a:extLst>
          </p:cNvPr>
          <p:cNvPicPr>
            <a:picLocks noChangeAspect="1"/>
          </p:cNvPicPr>
          <p:nvPr/>
        </p:nvPicPr>
        <p:blipFill>
          <a:blip r:embed="rId3"/>
          <a:stretch>
            <a:fillRect/>
          </a:stretch>
        </p:blipFill>
        <p:spPr>
          <a:xfrm rot="10800000">
            <a:off x="1051256" y="1209972"/>
            <a:ext cx="3429000" cy="2286000"/>
          </a:xfrm>
          <a:prstGeom prst="rect">
            <a:avLst/>
          </a:prstGeom>
        </p:spPr>
      </p:pic>
      <p:pic>
        <p:nvPicPr>
          <p:cNvPr id="19" name="Picture 18">
            <a:extLst>
              <a:ext uri="{FF2B5EF4-FFF2-40B4-BE49-F238E27FC236}">
                <a16:creationId xmlns:a16="http://schemas.microsoft.com/office/drawing/2014/main" id="{56E111FF-7250-90C9-255D-331D825F7EBB}"/>
              </a:ext>
            </a:extLst>
          </p:cNvPr>
          <p:cNvPicPr>
            <a:picLocks noChangeAspect="1"/>
          </p:cNvPicPr>
          <p:nvPr/>
        </p:nvPicPr>
        <p:blipFill>
          <a:blip r:embed="rId4"/>
          <a:stretch>
            <a:fillRect/>
          </a:stretch>
        </p:blipFill>
        <p:spPr>
          <a:xfrm>
            <a:off x="1051256" y="3949511"/>
            <a:ext cx="3429000" cy="2286000"/>
          </a:xfrm>
          <a:prstGeom prst="rect">
            <a:avLst/>
          </a:prstGeom>
        </p:spPr>
      </p:pic>
      <p:pic>
        <p:nvPicPr>
          <p:cNvPr id="20" name="Picture 19">
            <a:extLst>
              <a:ext uri="{FF2B5EF4-FFF2-40B4-BE49-F238E27FC236}">
                <a16:creationId xmlns:a16="http://schemas.microsoft.com/office/drawing/2014/main" id="{39274F44-062B-FE5F-20B7-7EE29E90F955}"/>
              </a:ext>
            </a:extLst>
          </p:cNvPr>
          <p:cNvPicPr>
            <a:picLocks noChangeAspect="1"/>
          </p:cNvPicPr>
          <p:nvPr/>
        </p:nvPicPr>
        <p:blipFill>
          <a:blip r:embed="rId5"/>
          <a:stretch>
            <a:fillRect/>
          </a:stretch>
        </p:blipFill>
        <p:spPr>
          <a:xfrm>
            <a:off x="4819864" y="3949511"/>
            <a:ext cx="3429000" cy="2286000"/>
          </a:xfrm>
          <a:prstGeom prst="rect">
            <a:avLst/>
          </a:prstGeom>
        </p:spPr>
      </p:pic>
      <p:sp>
        <p:nvSpPr>
          <p:cNvPr id="23" name="TextBox 22">
            <a:extLst>
              <a:ext uri="{FF2B5EF4-FFF2-40B4-BE49-F238E27FC236}">
                <a16:creationId xmlns:a16="http://schemas.microsoft.com/office/drawing/2014/main" id="{F8BCA0B4-8B25-1B36-F8B0-0983EDC2AF0E}"/>
              </a:ext>
            </a:extLst>
          </p:cNvPr>
          <p:cNvSpPr txBox="1"/>
          <p:nvPr/>
        </p:nvSpPr>
        <p:spPr>
          <a:xfrm>
            <a:off x="625892" y="1226438"/>
            <a:ext cx="184731" cy="545406"/>
          </a:xfrm>
          <a:prstGeom prst="rect">
            <a:avLst/>
          </a:prstGeom>
          <a:noFill/>
        </p:spPr>
        <p:txBody>
          <a:bodyPr wrap="none" rtlCol="0">
            <a:spAutoFit/>
          </a:bodyPr>
          <a:lstStyle/>
          <a:p>
            <a:endParaRPr lang="en-US" dirty="0"/>
          </a:p>
        </p:txBody>
      </p:sp>
      <p:sp>
        <p:nvSpPr>
          <p:cNvPr id="24" name="TextBox 23">
            <a:extLst>
              <a:ext uri="{FF2B5EF4-FFF2-40B4-BE49-F238E27FC236}">
                <a16:creationId xmlns:a16="http://schemas.microsoft.com/office/drawing/2014/main" id="{99EAC2CA-2F95-5FFD-62D5-82A7B9E19243}"/>
              </a:ext>
            </a:extLst>
          </p:cNvPr>
          <p:cNvSpPr txBox="1"/>
          <p:nvPr/>
        </p:nvSpPr>
        <p:spPr>
          <a:xfrm>
            <a:off x="4126901" y="1209972"/>
            <a:ext cx="312906" cy="369332"/>
          </a:xfrm>
          <a:prstGeom prst="rect">
            <a:avLst/>
          </a:prstGeom>
          <a:noFill/>
        </p:spPr>
        <p:txBody>
          <a:bodyPr wrap="none" rtlCol="0">
            <a:spAutoFit/>
          </a:bodyPr>
          <a:lstStyle/>
          <a:p>
            <a:r>
              <a:rPr lang="en-US" dirty="0">
                <a:solidFill>
                  <a:schemeClr val="bg1"/>
                </a:solidFill>
              </a:rPr>
              <a:t>a</a:t>
            </a:r>
          </a:p>
        </p:txBody>
      </p:sp>
      <p:sp>
        <p:nvSpPr>
          <p:cNvPr id="25" name="TextBox 24">
            <a:extLst>
              <a:ext uri="{FF2B5EF4-FFF2-40B4-BE49-F238E27FC236}">
                <a16:creationId xmlns:a16="http://schemas.microsoft.com/office/drawing/2014/main" id="{769A1EED-2999-A4CF-97F4-AF50F499E4CB}"/>
              </a:ext>
            </a:extLst>
          </p:cNvPr>
          <p:cNvSpPr txBox="1"/>
          <p:nvPr/>
        </p:nvSpPr>
        <p:spPr>
          <a:xfrm>
            <a:off x="7837625" y="1256540"/>
            <a:ext cx="312906" cy="369332"/>
          </a:xfrm>
          <a:prstGeom prst="rect">
            <a:avLst/>
          </a:prstGeom>
          <a:noFill/>
        </p:spPr>
        <p:txBody>
          <a:bodyPr wrap="none" rtlCol="0">
            <a:spAutoFit/>
          </a:bodyPr>
          <a:lstStyle/>
          <a:p>
            <a:r>
              <a:rPr lang="en-US" dirty="0">
                <a:solidFill>
                  <a:schemeClr val="bg1"/>
                </a:solidFill>
              </a:rPr>
              <a:t>b</a:t>
            </a:r>
          </a:p>
        </p:txBody>
      </p:sp>
      <p:sp>
        <p:nvSpPr>
          <p:cNvPr id="26" name="TextBox 25">
            <a:extLst>
              <a:ext uri="{FF2B5EF4-FFF2-40B4-BE49-F238E27FC236}">
                <a16:creationId xmlns:a16="http://schemas.microsoft.com/office/drawing/2014/main" id="{D78F416E-F123-D662-3F4B-87958E0DA1BC}"/>
              </a:ext>
            </a:extLst>
          </p:cNvPr>
          <p:cNvSpPr txBox="1"/>
          <p:nvPr/>
        </p:nvSpPr>
        <p:spPr>
          <a:xfrm>
            <a:off x="4137899" y="3991477"/>
            <a:ext cx="300082" cy="369332"/>
          </a:xfrm>
          <a:prstGeom prst="rect">
            <a:avLst/>
          </a:prstGeom>
          <a:noFill/>
        </p:spPr>
        <p:txBody>
          <a:bodyPr wrap="none" rtlCol="0">
            <a:spAutoFit/>
          </a:bodyPr>
          <a:lstStyle/>
          <a:p>
            <a:r>
              <a:rPr lang="en-US" dirty="0">
                <a:solidFill>
                  <a:schemeClr val="bg1"/>
                </a:solidFill>
              </a:rPr>
              <a:t>c</a:t>
            </a:r>
          </a:p>
        </p:txBody>
      </p:sp>
      <p:sp>
        <p:nvSpPr>
          <p:cNvPr id="27" name="TextBox 26">
            <a:extLst>
              <a:ext uri="{FF2B5EF4-FFF2-40B4-BE49-F238E27FC236}">
                <a16:creationId xmlns:a16="http://schemas.microsoft.com/office/drawing/2014/main" id="{7196A49D-CBAF-B768-0248-A972CC3F626A}"/>
              </a:ext>
            </a:extLst>
          </p:cNvPr>
          <p:cNvSpPr txBox="1"/>
          <p:nvPr/>
        </p:nvSpPr>
        <p:spPr>
          <a:xfrm>
            <a:off x="7876712" y="4054208"/>
            <a:ext cx="312906" cy="369332"/>
          </a:xfrm>
          <a:prstGeom prst="rect">
            <a:avLst/>
          </a:prstGeom>
          <a:noFill/>
        </p:spPr>
        <p:txBody>
          <a:bodyPr wrap="none" rtlCol="0">
            <a:spAutoFit/>
          </a:bodyPr>
          <a:lstStyle/>
          <a:p>
            <a:r>
              <a:rPr lang="en-US" dirty="0">
                <a:solidFill>
                  <a:schemeClr val="bg1"/>
                </a:solidFill>
              </a:rPr>
              <a:t>d</a:t>
            </a:r>
          </a:p>
        </p:txBody>
      </p:sp>
      <p:sp>
        <p:nvSpPr>
          <p:cNvPr id="28" name="TextBox 27">
            <a:extLst>
              <a:ext uri="{FF2B5EF4-FFF2-40B4-BE49-F238E27FC236}">
                <a16:creationId xmlns:a16="http://schemas.microsoft.com/office/drawing/2014/main" id="{EB1809A4-164D-27B7-B6E2-F908DEDA0707}"/>
              </a:ext>
            </a:extLst>
          </p:cNvPr>
          <p:cNvSpPr txBox="1"/>
          <p:nvPr/>
        </p:nvSpPr>
        <p:spPr>
          <a:xfrm>
            <a:off x="8450145" y="3512438"/>
            <a:ext cx="3741855" cy="1661993"/>
          </a:xfrm>
          <a:prstGeom prst="rect">
            <a:avLst/>
          </a:prstGeom>
          <a:noFill/>
        </p:spPr>
        <p:txBody>
          <a:bodyPr wrap="square" rtlCol="0">
            <a:spAutoFit/>
          </a:bodyPr>
          <a:lstStyle/>
          <a:p>
            <a:endParaRPr lang="en-US" sz="31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Damage appears at a fluence of </a:t>
            </a:r>
            <a:r>
              <a:rPr lang="en-US" sz="2000" dirty="0">
                <a:solidFill>
                  <a:srgbClr val="C00000"/>
                </a:solidFill>
                <a:latin typeface="Calibri" panose="020F0502020204030204" pitchFamily="34" charset="0"/>
                <a:cs typeface="Calibri" panose="020F0502020204030204" pitchFamily="34" charset="0"/>
              </a:rPr>
              <a:t>140mJ/cm</a:t>
            </a:r>
            <a:r>
              <a:rPr lang="en-US" sz="2000" baseline="30000" dirty="0">
                <a:solidFill>
                  <a:srgbClr val="C00000"/>
                </a:solidFill>
                <a:latin typeface="Calibri" panose="020F0502020204030204" pitchFamily="34" charset="0"/>
                <a:cs typeface="Calibri" panose="020F0502020204030204" pitchFamily="34" charset="0"/>
              </a:rPr>
              <a:t>2</a:t>
            </a:r>
          </a:p>
          <a:p>
            <a:r>
              <a:rPr lang="en-US" sz="3100" baseline="30000" dirty="0">
                <a:latin typeface="Calibri" panose="020F0502020204030204" pitchFamily="34" charset="0"/>
                <a:cs typeface="Calibri" panose="020F0502020204030204" pitchFamily="34" charset="0"/>
              </a:rPr>
              <a:t>(more tests needed)</a:t>
            </a:r>
            <a:endParaRPr lang="en-US" sz="3100" dirty="0">
              <a:latin typeface="Calibri" panose="020F0502020204030204" pitchFamily="34" charset="0"/>
              <a:cs typeface="Calibri" panose="020F0502020204030204" pitchFamily="34" charset="0"/>
            </a:endParaRPr>
          </a:p>
        </p:txBody>
      </p:sp>
      <p:sp>
        <p:nvSpPr>
          <p:cNvPr id="33" name="Text Placeholder 1">
            <a:extLst>
              <a:ext uri="{FF2B5EF4-FFF2-40B4-BE49-F238E27FC236}">
                <a16:creationId xmlns:a16="http://schemas.microsoft.com/office/drawing/2014/main" id="{297618DA-2D39-8467-31B1-941310BDB62F}"/>
              </a:ext>
            </a:extLst>
          </p:cNvPr>
          <p:cNvSpPr>
            <a:spLocks noGrp="1"/>
          </p:cNvSpPr>
          <p:nvPr>
            <p:ph type="body" sz="quarter" idx="13"/>
          </p:nvPr>
        </p:nvSpPr>
        <p:spPr>
          <a:xfrm>
            <a:off x="8465419" y="1256540"/>
            <a:ext cx="4114060" cy="2236894"/>
          </a:xfrm>
        </p:spPr>
        <p:txBody>
          <a:bodyPr/>
          <a:lstStyle/>
          <a:p>
            <a:r>
              <a:rPr lang="en-US" dirty="0"/>
              <a:t>a. Full structure view</a:t>
            </a:r>
          </a:p>
          <a:p>
            <a:r>
              <a:rPr lang="en-US" dirty="0"/>
              <a:t>b. Inside the structure</a:t>
            </a:r>
          </a:p>
          <a:p>
            <a:r>
              <a:rPr lang="en-US" dirty="0"/>
              <a:t>c. Focusing on the glass</a:t>
            </a:r>
          </a:p>
          <a:p>
            <a:r>
              <a:rPr lang="en-US" dirty="0"/>
              <a:t>d. Looking at the same spot as c, focusing on the grating plane</a:t>
            </a:r>
          </a:p>
          <a:p>
            <a:endParaRPr lang="en-US" dirty="0"/>
          </a:p>
        </p:txBody>
      </p:sp>
    </p:spTree>
    <p:extLst>
      <p:ext uri="{BB962C8B-B14F-4D97-AF65-F5344CB8AC3E}">
        <p14:creationId xmlns:p14="http://schemas.microsoft.com/office/powerpoint/2010/main" val="1947398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53FBB6-EE49-E19F-AC1C-E2EB5BC9D1EB}"/>
              </a:ext>
            </a:extLst>
          </p:cNvPr>
          <p:cNvSpPr>
            <a:spLocks noGrp="1"/>
          </p:cNvSpPr>
          <p:nvPr>
            <p:ph type="title"/>
          </p:nvPr>
        </p:nvSpPr>
        <p:spPr/>
        <p:txBody>
          <a:bodyPr/>
          <a:lstStyle/>
          <a:p>
            <a:r>
              <a:rPr lang="en-US" dirty="0">
                <a:solidFill>
                  <a:schemeClr val="tx1"/>
                </a:solidFill>
              </a:rPr>
              <a:t>Conclusion</a:t>
            </a:r>
          </a:p>
        </p:txBody>
      </p:sp>
      <p:sp>
        <p:nvSpPr>
          <p:cNvPr id="5" name="Content Placeholder 4">
            <a:extLst>
              <a:ext uri="{FF2B5EF4-FFF2-40B4-BE49-F238E27FC236}">
                <a16:creationId xmlns:a16="http://schemas.microsoft.com/office/drawing/2014/main" id="{F93DE017-AD8D-0A75-3B4E-7F22A32B2AA0}"/>
              </a:ext>
            </a:extLst>
          </p:cNvPr>
          <p:cNvSpPr>
            <a:spLocks noGrp="1"/>
          </p:cNvSpPr>
          <p:nvPr>
            <p:ph idx="1"/>
          </p:nvPr>
        </p:nvSpPr>
        <p:spPr>
          <a:xfrm>
            <a:off x="853439" y="1270000"/>
            <a:ext cx="10363201" cy="2451377"/>
          </a:xfrm>
        </p:spPr>
        <p:txBody>
          <a:bodyPr/>
          <a:lstStyle/>
          <a:p>
            <a:r>
              <a:rPr lang="en-US" dirty="0"/>
              <a:t>Commissioned a new optical system combining pulse front tilt with Spatial Light Modulator</a:t>
            </a:r>
          </a:p>
          <a:p>
            <a:r>
              <a:rPr lang="en-US" dirty="0"/>
              <a:t>Built and characterized new commercially based structures</a:t>
            </a:r>
          </a:p>
          <a:p>
            <a:r>
              <a:rPr lang="en-US" dirty="0"/>
              <a:t>Demonstrated modulation using these commercial structures</a:t>
            </a:r>
          </a:p>
          <a:p>
            <a:endParaRPr lang="en-US" dirty="0"/>
          </a:p>
          <a:p>
            <a:pPr marL="0" indent="0">
              <a:buNone/>
            </a:pPr>
            <a:r>
              <a:rPr lang="en-US" dirty="0"/>
              <a:t>On the way:</a:t>
            </a:r>
          </a:p>
          <a:p>
            <a:pPr lvl="1"/>
            <a:r>
              <a:rPr lang="en-US" dirty="0"/>
              <a:t>MeV energy gains via longer interactions lengths</a:t>
            </a:r>
          </a:p>
          <a:p>
            <a:pPr lvl="1"/>
            <a:r>
              <a:rPr lang="en-US" dirty="0"/>
              <a:t>Soft tuning utilizing Alternating Phase Focusing</a:t>
            </a:r>
          </a:p>
        </p:txBody>
      </p:sp>
      <p:pic>
        <p:nvPicPr>
          <p:cNvPr id="1026" name="Picture 2">
            <a:extLst>
              <a:ext uri="{FF2B5EF4-FFF2-40B4-BE49-F238E27FC236}">
                <a16:creationId xmlns:a16="http://schemas.microsoft.com/office/drawing/2014/main" id="{340CB470-4878-2D46-0696-C8BF5F3E6A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70" t="11695" r="34206" b="29054"/>
          <a:stretch/>
        </p:blipFill>
        <p:spPr bwMode="auto">
          <a:xfrm>
            <a:off x="4161438" y="3749696"/>
            <a:ext cx="2477730" cy="23426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A707640-3DEC-446F-6D7C-8649213A791E}"/>
              </a:ext>
            </a:extLst>
          </p:cNvPr>
          <p:cNvPicPr>
            <a:picLocks noChangeAspect="1"/>
          </p:cNvPicPr>
          <p:nvPr/>
        </p:nvPicPr>
        <p:blipFill>
          <a:blip r:embed="rId3"/>
          <a:stretch>
            <a:fillRect/>
          </a:stretch>
        </p:blipFill>
        <p:spPr>
          <a:xfrm>
            <a:off x="6906239" y="2656114"/>
            <a:ext cx="5182041" cy="3436219"/>
          </a:xfrm>
          <a:prstGeom prst="rect">
            <a:avLst/>
          </a:prstGeom>
        </p:spPr>
      </p:pic>
      <p:pic>
        <p:nvPicPr>
          <p:cNvPr id="7" name="Picture 6" descr="A picture containing parked, engine&#10;&#10;Description automatically generated">
            <a:extLst>
              <a:ext uri="{FF2B5EF4-FFF2-40B4-BE49-F238E27FC236}">
                <a16:creationId xmlns:a16="http://schemas.microsoft.com/office/drawing/2014/main" id="{DD15161E-A42B-4F00-9A31-1E6F02AEB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768" y="3749695"/>
            <a:ext cx="3123516" cy="2342637"/>
          </a:xfrm>
          <a:prstGeom prst="rect">
            <a:avLst/>
          </a:prstGeom>
        </p:spPr>
      </p:pic>
    </p:spTree>
    <p:extLst>
      <p:ext uri="{BB962C8B-B14F-4D97-AF65-F5344CB8AC3E}">
        <p14:creationId xmlns:p14="http://schemas.microsoft.com/office/powerpoint/2010/main" val="321959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1840E1-6548-4B29-C26A-15C3AE97A4AB}"/>
              </a:ext>
            </a:extLst>
          </p:cNvPr>
          <p:cNvSpPr>
            <a:spLocks noGrp="1"/>
          </p:cNvSpPr>
          <p:nvPr>
            <p:ph type="body" sz="quarter" idx="13"/>
          </p:nvPr>
        </p:nvSpPr>
        <p:spPr>
          <a:xfrm>
            <a:off x="853436" y="1478604"/>
            <a:ext cx="9753604" cy="1118448"/>
          </a:xfrm>
        </p:spPr>
        <p:txBody>
          <a:bodyPr/>
          <a:lstStyle/>
          <a:p>
            <a:pPr marL="342900" indent="-342900">
              <a:buFont typeface="Arial" panose="020B0604020202020204" pitchFamily="34" charset="0"/>
              <a:buChar char="•"/>
            </a:pPr>
            <a:r>
              <a:rPr lang="en-US" b="1" dirty="0"/>
              <a:t>Motivation:</a:t>
            </a:r>
            <a:r>
              <a:rPr lang="en-US" dirty="0"/>
              <a:t> Why Dielectric Laser Accelerators</a:t>
            </a:r>
          </a:p>
          <a:p>
            <a:pPr marL="342900" indent="-342900">
              <a:buFont typeface="Arial" panose="020B0604020202020204" pitchFamily="34" charset="0"/>
              <a:buChar char="•"/>
            </a:pPr>
            <a:r>
              <a:rPr lang="en-US" b="1" dirty="0"/>
              <a:t>Overview: </a:t>
            </a:r>
            <a:r>
              <a:rPr lang="en-US" dirty="0"/>
              <a:t>Progress and plans for multi-MeV energy gain</a:t>
            </a:r>
          </a:p>
          <a:p>
            <a:pPr marL="342900" indent="-342900">
              <a:buFont typeface="Arial" panose="020B0604020202020204" pitchFamily="34" charset="0"/>
              <a:buChar char="•"/>
            </a:pPr>
            <a:r>
              <a:rPr lang="en-US" b="1" dirty="0"/>
              <a:t>Results: </a:t>
            </a:r>
            <a:r>
              <a:rPr lang="en-US" dirty="0"/>
              <a:t>Modulation in a commercial grating structure</a:t>
            </a:r>
            <a:endParaRPr lang="en-US" b="1" dirty="0"/>
          </a:p>
        </p:txBody>
      </p:sp>
      <p:sp>
        <p:nvSpPr>
          <p:cNvPr id="4" name="Title 3">
            <a:extLst>
              <a:ext uri="{FF2B5EF4-FFF2-40B4-BE49-F238E27FC236}">
                <a16:creationId xmlns:a16="http://schemas.microsoft.com/office/drawing/2014/main" id="{00373864-BC45-2B26-BB99-3FB7BE0A86EA}"/>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830301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9CF627-22E6-4E68-A7D9-66028E622FA6}"/>
              </a:ext>
            </a:extLst>
          </p:cNvPr>
          <p:cNvSpPr>
            <a:spLocks noGrp="1"/>
          </p:cNvSpPr>
          <p:nvPr>
            <p:ph type="body" sz="quarter" idx="13"/>
          </p:nvPr>
        </p:nvSpPr>
        <p:spPr>
          <a:xfrm>
            <a:off x="853436" y="1362088"/>
            <a:ext cx="5709551" cy="4608698"/>
          </a:xfrm>
        </p:spPr>
        <p:txBody>
          <a:bodyPr/>
          <a:lstStyle/>
          <a:p>
            <a:r>
              <a:rPr lang="en-US" dirty="0"/>
              <a:t>Many applications for a compact, ultrafast source:</a:t>
            </a:r>
          </a:p>
          <a:p>
            <a:pPr marL="342900" indent="-342900">
              <a:buFont typeface="Arial" panose="020B0604020202020204" pitchFamily="34" charset="0"/>
              <a:buChar char="•"/>
            </a:pPr>
            <a:r>
              <a:rPr lang="en-US" dirty="0"/>
              <a:t>Catheterized high energy electron source</a:t>
            </a:r>
          </a:p>
          <a:p>
            <a:pPr marL="342900" indent="-342900">
              <a:buFont typeface="Arial" panose="020B0604020202020204" pitchFamily="34" charset="0"/>
              <a:buChar char="•"/>
            </a:pPr>
            <a:r>
              <a:rPr lang="en-US" dirty="0"/>
              <a:t>UED/UEM Source</a:t>
            </a:r>
          </a:p>
          <a:p>
            <a:pPr marL="342900" indent="-342900">
              <a:buFont typeface="Arial" panose="020B0604020202020204" pitchFamily="34" charset="0"/>
              <a:buChar char="•"/>
            </a:pPr>
            <a:r>
              <a:rPr lang="en-US" dirty="0"/>
              <a:t>Compact incoherent x-ray source</a:t>
            </a:r>
          </a:p>
          <a:p>
            <a:pPr marL="342900" indent="-342900">
              <a:buFont typeface="Arial" panose="020B0604020202020204" pitchFamily="34" charset="0"/>
              <a:buChar char="•"/>
            </a:pPr>
            <a:endParaRPr lang="en-US" dirty="0"/>
          </a:p>
          <a:p>
            <a:r>
              <a:rPr lang="en-US" dirty="0"/>
              <a:t>Why DLA?</a:t>
            </a:r>
          </a:p>
          <a:p>
            <a:pPr marL="342900" indent="-342900">
              <a:buFont typeface="Arial" panose="020B0604020202020204" pitchFamily="34" charset="0"/>
              <a:buChar char="•"/>
            </a:pPr>
            <a:r>
              <a:rPr lang="en-US" dirty="0"/>
              <a:t>Silicon manufacture is ubiquitous</a:t>
            </a:r>
          </a:p>
          <a:p>
            <a:pPr marL="940293" lvl="1" indent="-342900"/>
            <a:r>
              <a:rPr lang="en-US" dirty="0"/>
              <a:t>High damage threshold leads to GeV/m gradients</a:t>
            </a:r>
          </a:p>
          <a:p>
            <a:pPr marL="342900" indent="-342900">
              <a:buFont typeface="Arial" panose="020B0604020202020204" pitchFamily="34" charset="0"/>
              <a:buChar char="•"/>
            </a:pPr>
            <a:r>
              <a:rPr lang="en-US" dirty="0"/>
              <a:t>Laser </a:t>
            </a:r>
            <a:r>
              <a:rPr lang="en-US" dirty="0">
                <a:solidFill>
                  <a:schemeClr val="tx1"/>
                </a:solidFill>
              </a:rPr>
              <a:t>technology</a:t>
            </a:r>
            <a:r>
              <a:rPr lang="en-US" dirty="0"/>
              <a:t> readily available</a:t>
            </a:r>
          </a:p>
          <a:p>
            <a:pPr marL="342900" indent="-342900">
              <a:buFont typeface="Arial" panose="020B0604020202020204" pitchFamily="34" charset="0"/>
              <a:buChar char="•"/>
            </a:pPr>
            <a:r>
              <a:rPr lang="en-US" dirty="0"/>
              <a:t>Inexpensive</a:t>
            </a:r>
          </a:p>
          <a:p>
            <a:pPr marL="342900" indent="-34290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BC96EA03-13A2-45CA-979C-F022E8E764DB}"/>
              </a:ext>
            </a:extLst>
          </p:cNvPr>
          <p:cNvSpPr>
            <a:spLocks noGrp="1"/>
          </p:cNvSpPr>
          <p:nvPr>
            <p:ph type="title"/>
          </p:nvPr>
        </p:nvSpPr>
        <p:spPr/>
        <p:txBody>
          <a:bodyPr/>
          <a:lstStyle/>
          <a:p>
            <a:r>
              <a:rPr lang="en-US" dirty="0"/>
              <a:t>The Case for Smaller Accelerators</a:t>
            </a:r>
          </a:p>
        </p:txBody>
      </p:sp>
      <p:grpSp>
        <p:nvGrpSpPr>
          <p:cNvPr id="8" name="Group 7">
            <a:extLst>
              <a:ext uri="{FF2B5EF4-FFF2-40B4-BE49-F238E27FC236}">
                <a16:creationId xmlns:a16="http://schemas.microsoft.com/office/drawing/2014/main" id="{675DF872-3AE4-4FC4-A4AC-D1C2AC448807}"/>
              </a:ext>
            </a:extLst>
          </p:cNvPr>
          <p:cNvGrpSpPr/>
          <p:nvPr/>
        </p:nvGrpSpPr>
        <p:grpSpPr>
          <a:xfrm>
            <a:off x="6671733" y="2259513"/>
            <a:ext cx="4864954" cy="2471330"/>
            <a:chOff x="5225019" y="1368726"/>
            <a:chExt cx="5991617" cy="3043659"/>
          </a:xfrm>
        </p:grpSpPr>
        <p:pic>
          <p:nvPicPr>
            <p:cNvPr id="5" name="Picture 4">
              <a:extLst>
                <a:ext uri="{FF2B5EF4-FFF2-40B4-BE49-F238E27FC236}">
                  <a16:creationId xmlns:a16="http://schemas.microsoft.com/office/drawing/2014/main" id="{6FD5BE47-0DDC-4F33-B98F-522FB26AE04B}"/>
                </a:ext>
              </a:extLst>
            </p:cNvPr>
            <p:cNvPicPr>
              <a:picLocks noChangeAspect="1"/>
            </p:cNvPicPr>
            <p:nvPr/>
          </p:nvPicPr>
          <p:blipFill>
            <a:blip r:embed="rId4"/>
            <a:stretch>
              <a:fillRect/>
            </a:stretch>
          </p:blipFill>
          <p:spPr>
            <a:xfrm>
              <a:off x="5225019" y="1368726"/>
              <a:ext cx="5991617" cy="3043659"/>
            </a:xfrm>
            <a:prstGeom prst="rect">
              <a:avLst/>
            </a:prstGeom>
          </p:spPr>
        </p:pic>
        <p:sp>
          <p:nvSpPr>
            <p:cNvPr id="6" name="TextBox 5">
              <a:extLst>
                <a:ext uri="{FF2B5EF4-FFF2-40B4-BE49-F238E27FC236}">
                  <a16:creationId xmlns:a16="http://schemas.microsoft.com/office/drawing/2014/main" id="{F4E4C705-9536-486A-8CD7-C1C4BFCEC3B6}"/>
                </a:ext>
              </a:extLst>
            </p:cNvPr>
            <p:cNvSpPr txBox="1"/>
            <p:nvPr/>
          </p:nvSpPr>
          <p:spPr>
            <a:xfrm>
              <a:off x="6609952" y="4176080"/>
              <a:ext cx="3804384" cy="199004"/>
            </a:xfrm>
            <a:prstGeom prst="rect">
              <a:avLst/>
            </a:prstGeom>
            <a:noFill/>
          </p:spPr>
          <p:txBody>
            <a:bodyPr wrap="square" lIns="0" tIns="0" rIns="0" bIns="0" rtlCol="0">
              <a:spAutoFit/>
            </a:bodyPr>
            <a:lstStyle/>
            <a:p>
              <a:pPr algn="l"/>
              <a:r>
                <a:rPr lang="en-US" sz="1050" dirty="0"/>
                <a:t>England et al., </a:t>
              </a:r>
              <a:r>
                <a:rPr lang="en-US" sz="1050" i="1" dirty="0"/>
                <a:t>Rev. Mod. Phys.</a:t>
              </a:r>
              <a:r>
                <a:rPr lang="en-US" sz="1050" dirty="0"/>
                <a:t> 86, 1337 (2014)</a:t>
              </a:r>
            </a:p>
          </p:txBody>
        </p:sp>
      </p:grpSp>
      <p:sp>
        <p:nvSpPr>
          <p:cNvPr id="13" name="TextBox 12">
            <a:extLst>
              <a:ext uri="{FF2B5EF4-FFF2-40B4-BE49-F238E27FC236}">
                <a16:creationId xmlns:a16="http://schemas.microsoft.com/office/drawing/2014/main" id="{0A7C3A1C-5F67-4CC5-A03B-005380739556}"/>
              </a:ext>
            </a:extLst>
          </p:cNvPr>
          <p:cNvSpPr txBox="1"/>
          <p:nvPr/>
        </p:nvSpPr>
        <p:spPr>
          <a:xfrm>
            <a:off x="6968300" y="4885482"/>
            <a:ext cx="4671151" cy="161583"/>
          </a:xfrm>
          <a:prstGeom prst="rect">
            <a:avLst/>
          </a:prstGeom>
          <a:noFill/>
        </p:spPr>
        <p:txBody>
          <a:bodyPr wrap="none" lIns="0" tIns="0" rIns="0" bIns="0" rtlCol="0">
            <a:spAutoFit/>
          </a:bodyPr>
          <a:lstStyle/>
          <a:p>
            <a:pPr algn="l"/>
            <a:r>
              <a:rPr lang="en-US" sz="1050" dirty="0"/>
              <a:t>England et al., “Dielectric Laser Accelerators”, </a:t>
            </a:r>
            <a:r>
              <a:rPr lang="en-US" sz="1050" i="1" dirty="0"/>
              <a:t>Snowmass AF6 Meeting </a:t>
            </a:r>
            <a:r>
              <a:rPr lang="en-US" sz="1050" dirty="0"/>
              <a:t>(2020)</a:t>
            </a:r>
          </a:p>
        </p:txBody>
      </p:sp>
    </p:spTree>
    <p:custDataLst>
      <p:tags r:id="rId1"/>
    </p:custDataLst>
    <p:extLst>
      <p:ext uri="{BB962C8B-B14F-4D97-AF65-F5344CB8AC3E}">
        <p14:creationId xmlns:p14="http://schemas.microsoft.com/office/powerpoint/2010/main" val="3764018021"/>
      </p:ext>
    </p:extLst>
  </p:cSld>
  <p:clrMapOvr>
    <a:masterClrMapping/>
  </p:clrMapOvr>
  <mc:AlternateContent xmlns:mc="http://schemas.openxmlformats.org/markup-compatibility/2006" xmlns:p14="http://schemas.microsoft.com/office/powerpoint/2010/main">
    <mc:Choice Requires="p14">
      <p:transition spd="slow" p14:dur="2000" advTm="1114"/>
    </mc:Choice>
    <mc:Fallback xmlns="">
      <p:transition spd="slow" advTm="1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2CD5C84-B2EA-47F6-97B7-D5CC2BD4A1BF}"/>
              </a:ext>
            </a:extLst>
          </p:cNvPr>
          <p:cNvSpPr>
            <a:spLocks noGrp="1"/>
          </p:cNvSpPr>
          <p:nvPr>
            <p:ph type="body" sz="quarter" idx="13"/>
          </p:nvPr>
        </p:nvSpPr>
        <p:spPr>
          <a:xfrm>
            <a:off x="7898860" y="1636715"/>
            <a:ext cx="4114800" cy="3098284"/>
          </a:xfrm>
        </p:spPr>
        <p:txBody>
          <a:bodyPr/>
          <a:lstStyle/>
          <a:p>
            <a:pPr marL="342900" indent="-342900">
              <a:buFont typeface="Arial" panose="020B0604020202020204" pitchFamily="34" charset="0"/>
              <a:buChar char="•"/>
            </a:pPr>
            <a:r>
              <a:rPr lang="en-US" sz="1200" dirty="0"/>
              <a:t>Hirano et al., “A compact electron source for the dielectric laser accelerator”, Appl. Phys. Lett. (2020)</a:t>
            </a:r>
          </a:p>
          <a:p>
            <a:pPr marL="342900" indent="-342900">
              <a:buFont typeface="Arial" panose="020B0604020202020204" pitchFamily="34" charset="0"/>
              <a:buChar char="•"/>
            </a:pPr>
            <a:r>
              <a:rPr lang="en-US" sz="1200" dirty="0" err="1"/>
              <a:t>Schonenberger</a:t>
            </a:r>
            <a:r>
              <a:rPr lang="en-US" sz="1200" dirty="0"/>
              <a:t> et al., “Generation and Characterization of Attosecond </a:t>
            </a:r>
            <a:r>
              <a:rPr lang="en-US" sz="1200" dirty="0" err="1"/>
              <a:t>Microbunched</a:t>
            </a:r>
            <a:r>
              <a:rPr lang="en-US" sz="1200" dirty="0"/>
              <a:t> Electron Pulse Trains via Dielectric Laser Acceleration”, Phys. Rev. Lett. 123, 264803 (2019)</a:t>
            </a:r>
          </a:p>
          <a:p>
            <a:pPr marL="342900" indent="-342900">
              <a:buFont typeface="Arial" panose="020B0604020202020204" pitchFamily="34" charset="0"/>
              <a:buChar char="•"/>
            </a:pPr>
            <a:r>
              <a:rPr lang="en-US" sz="1200" dirty="0"/>
              <a:t>Black et al., “Net Acceleration and Direct Measurement of Attosecond Electron Pulses in a Silicon Dielectric Laser Accelerator”, Phys. Rev. Lett. (2019)</a:t>
            </a:r>
          </a:p>
          <a:p>
            <a:pPr marL="342900" indent="-342900">
              <a:buFont typeface="Arial" panose="020B0604020202020204" pitchFamily="34" charset="0"/>
              <a:buChar char="•"/>
            </a:pPr>
            <a:r>
              <a:rPr lang="en-US" sz="1200" dirty="0" err="1"/>
              <a:t>Niedermayer</a:t>
            </a:r>
            <a:r>
              <a:rPr lang="en-US" sz="1200" dirty="0"/>
              <a:t> et al., “Three Dimensional Alternating-Phase Focusing for Dielectric-Laser Electron Accelerators”, Phys. Rev. Lett., 125, 164801 (2020)</a:t>
            </a:r>
          </a:p>
          <a:p>
            <a:pPr marL="342900" indent="-342900">
              <a:buFont typeface="Arial" panose="020B0604020202020204" pitchFamily="34" charset="0"/>
              <a:buChar char="•"/>
            </a:pPr>
            <a:r>
              <a:rPr lang="en-US" sz="1200" dirty="0" err="1"/>
              <a:t>Sapra</a:t>
            </a:r>
            <a:r>
              <a:rPr lang="en-US" sz="1200" dirty="0"/>
              <a:t> et al., “On-chip integrated laser-driven particle accelerator”, Science, 367, 6473 (2020)</a:t>
            </a:r>
          </a:p>
        </p:txBody>
      </p:sp>
      <p:sp>
        <p:nvSpPr>
          <p:cNvPr id="4" name="Title 3">
            <a:extLst>
              <a:ext uri="{FF2B5EF4-FFF2-40B4-BE49-F238E27FC236}">
                <a16:creationId xmlns:a16="http://schemas.microsoft.com/office/drawing/2014/main" id="{9A8F9CA6-88C0-4CAD-B180-AC699B3EE16A}"/>
              </a:ext>
            </a:extLst>
          </p:cNvPr>
          <p:cNvSpPr>
            <a:spLocks noGrp="1"/>
          </p:cNvSpPr>
          <p:nvPr>
            <p:ph type="title"/>
          </p:nvPr>
        </p:nvSpPr>
        <p:spPr/>
        <p:txBody>
          <a:bodyPr/>
          <a:lstStyle/>
          <a:p>
            <a:r>
              <a:rPr lang="en-US" dirty="0"/>
              <a:t>Overview of a Dielectric Laser Accelerator</a:t>
            </a:r>
          </a:p>
        </p:txBody>
      </p:sp>
      <p:pic>
        <p:nvPicPr>
          <p:cNvPr id="5" name="Picture 4">
            <a:extLst>
              <a:ext uri="{FF2B5EF4-FFF2-40B4-BE49-F238E27FC236}">
                <a16:creationId xmlns:a16="http://schemas.microsoft.com/office/drawing/2014/main" id="{B73B4923-31A3-40F5-86A6-8A6B2CFF03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80" y="1332690"/>
            <a:ext cx="7452219" cy="4828940"/>
          </a:xfrm>
          <a:prstGeom prst="rect">
            <a:avLst/>
          </a:prstGeom>
        </p:spPr>
      </p:pic>
      <p:sp>
        <p:nvSpPr>
          <p:cNvPr id="8" name="Rectangle 7">
            <a:extLst>
              <a:ext uri="{FF2B5EF4-FFF2-40B4-BE49-F238E27FC236}">
                <a16:creationId xmlns:a16="http://schemas.microsoft.com/office/drawing/2014/main" id="{BCC38201-8BF0-44A3-B9CC-6193AE1B1830}"/>
              </a:ext>
            </a:extLst>
          </p:cNvPr>
          <p:cNvSpPr/>
          <p:nvPr/>
        </p:nvSpPr>
        <p:spPr>
          <a:xfrm>
            <a:off x="7736699" y="5422966"/>
            <a:ext cx="4229100" cy="73866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7585B"/>
                </a:solidFill>
                <a:effectLst/>
                <a:uLnTx/>
                <a:uFillTx/>
                <a:latin typeface="Helvetica"/>
                <a:ea typeface="+mn-ea"/>
                <a:cs typeface="+mn-cs"/>
              </a:rPr>
              <a:t>From SLAC newsroom: “$13.5M Moore Grant to Develop Working ‘Accelerator on a Chip’ Prototype” (November 19, 2015)</a:t>
            </a:r>
          </a:p>
        </p:txBody>
      </p:sp>
    </p:spTree>
    <p:custDataLst>
      <p:tags r:id="rId1"/>
    </p:custDataLst>
    <p:extLst>
      <p:ext uri="{BB962C8B-B14F-4D97-AF65-F5344CB8AC3E}">
        <p14:creationId xmlns:p14="http://schemas.microsoft.com/office/powerpoint/2010/main" val="2626119615"/>
      </p:ext>
    </p:extLst>
  </p:cSld>
  <p:clrMapOvr>
    <a:masterClrMapping/>
  </p:clrMapOvr>
  <mc:AlternateContent xmlns:mc="http://schemas.openxmlformats.org/markup-compatibility/2006" xmlns:p14="http://schemas.microsoft.com/office/powerpoint/2010/main">
    <mc:Choice Requires="p14">
      <p:transition spd="slow" p14:dur="2000" advTm="1310"/>
    </mc:Choice>
    <mc:Fallback xmlns="">
      <p:transition spd="slow" advTm="13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EC61D-7FBC-EB44-1F85-38F357466CFE}"/>
              </a:ext>
            </a:extLst>
          </p:cNvPr>
          <p:cNvSpPr>
            <a:spLocks noGrp="1"/>
          </p:cNvSpPr>
          <p:nvPr>
            <p:ph type="title"/>
          </p:nvPr>
        </p:nvSpPr>
        <p:spPr>
          <a:xfrm>
            <a:off x="853439" y="-24160"/>
            <a:ext cx="10363200" cy="1034001"/>
          </a:xfrm>
        </p:spPr>
        <p:txBody>
          <a:bodyPr/>
          <a:lstStyle/>
          <a:p>
            <a:r>
              <a:rPr lang="en-US" dirty="0"/>
              <a:t>Single Side Illuminated Long Interaction DLA Geometry</a:t>
            </a:r>
          </a:p>
        </p:txBody>
      </p:sp>
      <p:pic>
        <p:nvPicPr>
          <p:cNvPr id="5" name="Picture 4">
            <a:extLst>
              <a:ext uri="{FF2B5EF4-FFF2-40B4-BE49-F238E27FC236}">
                <a16:creationId xmlns:a16="http://schemas.microsoft.com/office/drawing/2014/main" id="{26746AA8-2C47-1410-FE35-1F212DC865BB}"/>
              </a:ext>
            </a:extLst>
          </p:cNvPr>
          <p:cNvPicPr>
            <a:picLocks noChangeAspect="1"/>
          </p:cNvPicPr>
          <p:nvPr/>
        </p:nvPicPr>
        <p:blipFill>
          <a:blip r:embed="rId3"/>
          <a:stretch>
            <a:fillRect/>
          </a:stretch>
        </p:blipFill>
        <p:spPr>
          <a:xfrm>
            <a:off x="7444045" y="4342569"/>
            <a:ext cx="2743200" cy="1366656"/>
          </a:xfrm>
          <a:prstGeom prst="rect">
            <a:avLst/>
          </a:prstGeom>
        </p:spPr>
      </p:pic>
      <p:sp>
        <p:nvSpPr>
          <p:cNvPr id="6" name="Oval 5">
            <a:extLst>
              <a:ext uri="{FF2B5EF4-FFF2-40B4-BE49-F238E27FC236}">
                <a16:creationId xmlns:a16="http://schemas.microsoft.com/office/drawing/2014/main" id="{BAC4B1D3-3874-AE63-411E-1F9952AB4C1B}"/>
              </a:ext>
            </a:extLst>
          </p:cNvPr>
          <p:cNvSpPr/>
          <p:nvPr/>
        </p:nvSpPr>
        <p:spPr>
          <a:xfrm rot="18900000">
            <a:off x="6881913" y="3064400"/>
            <a:ext cx="3840480" cy="17651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2213536-931A-4898-5BD1-C1958731351D}"/>
              </a:ext>
            </a:extLst>
          </p:cNvPr>
          <p:cNvSpPr/>
          <p:nvPr/>
        </p:nvSpPr>
        <p:spPr>
          <a:xfrm>
            <a:off x="6868436" y="4999121"/>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81693F3B-DC2E-E612-8F48-E2DB8C7258B1}"/>
              </a:ext>
            </a:extLst>
          </p:cNvPr>
          <p:cNvCxnSpPr>
            <a:cxnSpLocks/>
          </p:cNvCxnSpPr>
          <p:nvPr/>
        </p:nvCxnSpPr>
        <p:spPr>
          <a:xfrm>
            <a:off x="8848050" y="3108384"/>
            <a:ext cx="512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069BAAE-0338-4B14-2C79-E640A1689E5A}"/>
              </a:ext>
            </a:extLst>
          </p:cNvPr>
          <p:cNvSpPr txBox="1"/>
          <p:nvPr/>
        </p:nvSpPr>
        <p:spPr>
          <a:xfrm>
            <a:off x="8896227" y="3405572"/>
            <a:ext cx="278212" cy="215444"/>
          </a:xfrm>
          <a:prstGeom prst="rect">
            <a:avLst/>
          </a:prstGeom>
          <a:noFill/>
        </p:spPr>
        <p:txBody>
          <a:bodyPr wrap="square" lIns="0" tIns="0" rIns="0" bIns="0" rtlCol="0">
            <a:spAutoFit/>
          </a:bodyPr>
          <a:lstStyle/>
          <a:p>
            <a:pPr algn="l"/>
            <a:r>
              <a:rPr lang="en-US" sz="1400" b="1" dirty="0"/>
              <a:t>k</a:t>
            </a:r>
            <a:r>
              <a:rPr lang="en-US" sz="1400" b="1" baseline="-25000" dirty="0"/>
              <a:t>0</a:t>
            </a:r>
            <a:endParaRPr lang="en-US" sz="1400" b="1" dirty="0"/>
          </a:p>
        </p:txBody>
      </p:sp>
      <p:sp>
        <p:nvSpPr>
          <p:cNvPr id="25" name="Arc 24">
            <a:extLst>
              <a:ext uri="{FF2B5EF4-FFF2-40B4-BE49-F238E27FC236}">
                <a16:creationId xmlns:a16="http://schemas.microsoft.com/office/drawing/2014/main" id="{8F724C34-7EB3-54EC-04FC-ADDB98A5FF6A}"/>
              </a:ext>
            </a:extLst>
          </p:cNvPr>
          <p:cNvSpPr/>
          <p:nvPr/>
        </p:nvSpPr>
        <p:spPr>
          <a:xfrm rot="900000">
            <a:off x="8838524" y="2531308"/>
            <a:ext cx="914400" cy="914400"/>
          </a:xfrm>
          <a:prstGeom prst="arc">
            <a:avLst>
              <a:gd name="adj1" fmla="val 16212944"/>
              <a:gd name="adj2" fmla="val 0"/>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32B55178-BDD5-EEAE-7798-B8F249C2A4FB}"/>
              </a:ext>
            </a:extLst>
          </p:cNvPr>
          <p:cNvSpPr txBox="1"/>
          <p:nvPr/>
        </p:nvSpPr>
        <p:spPr>
          <a:xfrm>
            <a:off x="6674608" y="4918175"/>
            <a:ext cx="158698" cy="215444"/>
          </a:xfrm>
          <a:prstGeom prst="rect">
            <a:avLst/>
          </a:prstGeom>
          <a:noFill/>
        </p:spPr>
        <p:txBody>
          <a:bodyPr wrap="none" lIns="0" tIns="0" rIns="0" bIns="0" rtlCol="0">
            <a:spAutoFit/>
          </a:bodyPr>
          <a:lstStyle/>
          <a:p>
            <a:pPr algn="l"/>
            <a:r>
              <a:rPr lang="en-US" sz="1400" dirty="0"/>
              <a:t>e-</a:t>
            </a:r>
          </a:p>
        </p:txBody>
      </p:sp>
      <p:sp>
        <p:nvSpPr>
          <p:cNvPr id="38" name="TextBox 37">
            <a:extLst>
              <a:ext uri="{FF2B5EF4-FFF2-40B4-BE49-F238E27FC236}">
                <a16:creationId xmlns:a16="http://schemas.microsoft.com/office/drawing/2014/main" id="{81ED0C9A-E35F-BD43-2DBC-40C0E4B87D72}"/>
              </a:ext>
            </a:extLst>
          </p:cNvPr>
          <p:cNvSpPr txBox="1"/>
          <p:nvPr/>
        </p:nvSpPr>
        <p:spPr>
          <a:xfrm>
            <a:off x="10310846" y="4594413"/>
            <a:ext cx="1769394" cy="215444"/>
          </a:xfrm>
          <a:prstGeom prst="rect">
            <a:avLst/>
          </a:prstGeom>
          <a:noFill/>
        </p:spPr>
        <p:txBody>
          <a:bodyPr wrap="square" lIns="0" tIns="0" rIns="0" bIns="0" rtlCol="0">
            <a:spAutoFit/>
          </a:bodyPr>
          <a:lstStyle/>
          <a:p>
            <a:pPr algn="l"/>
            <a:r>
              <a:rPr lang="en-US" sz="1400" dirty="0"/>
              <a:t>g (= 400, 800 nm)</a:t>
            </a:r>
          </a:p>
        </p:txBody>
      </p:sp>
      <p:cxnSp>
        <p:nvCxnSpPr>
          <p:cNvPr id="40" name="Straight Arrow Connector 39">
            <a:extLst>
              <a:ext uri="{FF2B5EF4-FFF2-40B4-BE49-F238E27FC236}">
                <a16:creationId xmlns:a16="http://schemas.microsoft.com/office/drawing/2014/main" id="{81B42CEE-AF30-53AF-67BB-D8CDB73584E0}"/>
              </a:ext>
            </a:extLst>
          </p:cNvPr>
          <p:cNvCxnSpPr/>
          <p:nvPr/>
        </p:nvCxnSpPr>
        <p:spPr>
          <a:xfrm>
            <a:off x="10249045" y="4674870"/>
            <a:ext cx="0" cy="269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20704E8-0B22-6DC7-CC68-093E9795F6D4}"/>
              </a:ext>
            </a:extLst>
          </p:cNvPr>
          <p:cNvCxnSpPr>
            <a:cxnSpLocks/>
          </p:cNvCxnSpPr>
          <p:nvPr/>
        </p:nvCxnSpPr>
        <p:spPr>
          <a:xfrm flipV="1">
            <a:off x="10249190" y="5154930"/>
            <a:ext cx="0" cy="269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9BAA1AC-101E-C54F-6051-1479927B0B16}"/>
              </a:ext>
            </a:extLst>
          </p:cNvPr>
          <p:cNvCxnSpPr/>
          <p:nvPr/>
        </p:nvCxnSpPr>
        <p:spPr>
          <a:xfrm>
            <a:off x="7122160" y="5051592"/>
            <a:ext cx="137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9D05C9C-42C2-9420-6419-565DB499F98B}"/>
              </a:ext>
            </a:extLst>
          </p:cNvPr>
          <p:cNvSpPr txBox="1"/>
          <p:nvPr/>
        </p:nvSpPr>
        <p:spPr>
          <a:xfrm>
            <a:off x="6956305" y="3621016"/>
            <a:ext cx="89768" cy="215444"/>
          </a:xfrm>
          <a:prstGeom prst="rect">
            <a:avLst/>
          </a:prstGeom>
          <a:noFill/>
        </p:spPr>
        <p:txBody>
          <a:bodyPr wrap="none" lIns="0" tIns="0" rIns="0" bIns="0" rtlCol="0">
            <a:spAutoFit/>
          </a:bodyPr>
          <a:lstStyle/>
          <a:p>
            <a:pPr algn="l"/>
            <a:r>
              <a:rPr lang="en-US" sz="1400" dirty="0"/>
              <a:t>y</a:t>
            </a:r>
          </a:p>
        </p:txBody>
      </p:sp>
      <p:cxnSp>
        <p:nvCxnSpPr>
          <p:cNvPr id="45" name="Straight Arrow Connector 44">
            <a:extLst>
              <a:ext uri="{FF2B5EF4-FFF2-40B4-BE49-F238E27FC236}">
                <a16:creationId xmlns:a16="http://schemas.microsoft.com/office/drawing/2014/main" id="{73F7B05F-F640-79D1-4C7C-22A759240043}"/>
              </a:ext>
            </a:extLst>
          </p:cNvPr>
          <p:cNvCxnSpPr>
            <a:cxnSpLocks/>
          </p:cNvCxnSpPr>
          <p:nvPr/>
        </p:nvCxnSpPr>
        <p:spPr>
          <a:xfrm flipV="1">
            <a:off x="7122160" y="3679992"/>
            <a:ext cx="0" cy="137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D12AD59-8A4A-FC68-9D56-25D5E872D37C}"/>
              </a:ext>
            </a:extLst>
          </p:cNvPr>
          <p:cNvSpPr txBox="1"/>
          <p:nvPr/>
        </p:nvSpPr>
        <p:spPr>
          <a:xfrm>
            <a:off x="8311697" y="4824938"/>
            <a:ext cx="89768" cy="215444"/>
          </a:xfrm>
          <a:prstGeom prst="rect">
            <a:avLst/>
          </a:prstGeom>
          <a:noFill/>
        </p:spPr>
        <p:txBody>
          <a:bodyPr wrap="none" lIns="0" tIns="0" rIns="0" bIns="0" rtlCol="0">
            <a:spAutoFit/>
          </a:bodyPr>
          <a:lstStyle/>
          <a:p>
            <a:pPr algn="l"/>
            <a:r>
              <a:rPr lang="en-US" sz="1400" dirty="0"/>
              <a:t>z</a:t>
            </a:r>
          </a:p>
        </p:txBody>
      </p:sp>
      <p:grpSp>
        <p:nvGrpSpPr>
          <p:cNvPr id="47" name="Group 46">
            <a:extLst>
              <a:ext uri="{FF2B5EF4-FFF2-40B4-BE49-F238E27FC236}">
                <a16:creationId xmlns:a16="http://schemas.microsoft.com/office/drawing/2014/main" id="{FB305F83-EE81-EEEF-BA8D-6B155A9CADBB}"/>
              </a:ext>
            </a:extLst>
          </p:cNvPr>
          <p:cNvGrpSpPr/>
          <p:nvPr/>
        </p:nvGrpSpPr>
        <p:grpSpPr>
          <a:xfrm>
            <a:off x="1021555" y="1593471"/>
            <a:ext cx="4554141" cy="4270534"/>
            <a:chOff x="2607789" y="2690899"/>
            <a:chExt cx="3045415" cy="2855763"/>
          </a:xfrm>
        </p:grpSpPr>
        <p:pic>
          <p:nvPicPr>
            <p:cNvPr id="48" name="Content Placeholder 4" descr="A picture containing close&#10;&#10;Description automatically generated">
              <a:extLst>
                <a:ext uri="{FF2B5EF4-FFF2-40B4-BE49-F238E27FC236}">
                  <a16:creationId xmlns:a16="http://schemas.microsoft.com/office/drawing/2014/main" id="{D94CF96E-3165-DEF5-CD6D-59177B922FCD}"/>
                </a:ext>
              </a:extLst>
            </p:cNvPr>
            <p:cNvPicPr>
              <a:picLocks noChangeAspect="1"/>
            </p:cNvPicPr>
            <p:nvPr/>
          </p:nvPicPr>
          <p:blipFill rotWithShape="1">
            <a:blip r:embed="rId4">
              <a:extLst>
                <a:ext uri="{28A0092B-C50C-407E-A947-70E740481C1C}">
                  <a14:useLocalDpi xmlns:a14="http://schemas.microsoft.com/office/drawing/2010/main" val="0"/>
                </a:ext>
              </a:extLst>
            </a:blip>
            <a:srcRect l="31539" t="30398" r="20422" b="17330"/>
            <a:stretch/>
          </p:blipFill>
          <p:spPr>
            <a:xfrm>
              <a:off x="2607789" y="3028413"/>
              <a:ext cx="3045415" cy="2485309"/>
            </a:xfrm>
            <a:prstGeom prst="rect">
              <a:avLst/>
            </a:prstGeom>
          </p:spPr>
        </p:pic>
        <p:sp>
          <p:nvSpPr>
            <p:cNvPr id="49" name="TextBox 48">
              <a:extLst>
                <a:ext uri="{FF2B5EF4-FFF2-40B4-BE49-F238E27FC236}">
                  <a16:creationId xmlns:a16="http://schemas.microsoft.com/office/drawing/2014/main" id="{C68FD357-E403-0C37-2D54-F8E06CAAF77A}"/>
                </a:ext>
              </a:extLst>
            </p:cNvPr>
            <p:cNvSpPr txBox="1"/>
            <p:nvPr/>
          </p:nvSpPr>
          <p:spPr>
            <a:xfrm>
              <a:off x="3421913" y="2690899"/>
              <a:ext cx="2118227" cy="267559"/>
            </a:xfrm>
            <a:prstGeom prst="rect">
              <a:avLst/>
            </a:prstGeom>
            <a:noFill/>
          </p:spPr>
          <p:txBody>
            <a:bodyPr wrap="square" rtlCol="0">
              <a:spAutoFit/>
            </a:bodyPr>
            <a:lstStyle/>
            <a:p>
              <a:r>
                <a:rPr lang="en-US" sz="2000" dirty="0">
                  <a:solidFill>
                    <a:srgbClr val="000000"/>
                  </a:solidFill>
                </a:rPr>
                <a:t>Overhead</a:t>
              </a:r>
            </a:p>
          </p:txBody>
        </p:sp>
        <p:sp>
          <p:nvSpPr>
            <p:cNvPr id="50" name="TextBox 49">
              <a:extLst>
                <a:ext uri="{FF2B5EF4-FFF2-40B4-BE49-F238E27FC236}">
                  <a16:creationId xmlns:a16="http://schemas.microsoft.com/office/drawing/2014/main" id="{36D9988C-F189-D731-FC47-DF8999A2EE00}"/>
                </a:ext>
              </a:extLst>
            </p:cNvPr>
            <p:cNvSpPr txBox="1"/>
            <p:nvPr/>
          </p:nvSpPr>
          <p:spPr>
            <a:xfrm>
              <a:off x="3542311" y="3422005"/>
              <a:ext cx="540533" cy="300082"/>
            </a:xfrm>
            <a:prstGeom prst="rect">
              <a:avLst/>
            </a:prstGeom>
            <a:noFill/>
          </p:spPr>
          <p:txBody>
            <a:bodyPr wrap="none" rtlCol="0">
              <a:spAutoFit/>
            </a:bodyPr>
            <a:lstStyle/>
            <a:p>
              <a:r>
                <a:rPr lang="en-US" dirty="0">
                  <a:solidFill>
                    <a:srgbClr val="000000"/>
                  </a:solidFill>
                </a:rPr>
                <a:t>DRZ</a:t>
              </a:r>
            </a:p>
          </p:txBody>
        </p:sp>
        <p:sp>
          <p:nvSpPr>
            <p:cNvPr id="51" name="TextBox 50">
              <a:extLst>
                <a:ext uri="{FF2B5EF4-FFF2-40B4-BE49-F238E27FC236}">
                  <a16:creationId xmlns:a16="http://schemas.microsoft.com/office/drawing/2014/main" id="{7D02CD15-1046-4D9D-F441-AF6289664202}"/>
                </a:ext>
              </a:extLst>
            </p:cNvPr>
            <p:cNvSpPr txBox="1"/>
            <p:nvPr/>
          </p:nvSpPr>
          <p:spPr>
            <a:xfrm>
              <a:off x="4814376" y="3055745"/>
              <a:ext cx="558166" cy="369332"/>
            </a:xfrm>
            <a:prstGeom prst="rect">
              <a:avLst/>
            </a:prstGeom>
            <a:noFill/>
          </p:spPr>
          <p:txBody>
            <a:bodyPr wrap="none" rtlCol="0">
              <a:spAutoFit/>
            </a:bodyPr>
            <a:lstStyle/>
            <a:p>
              <a:r>
                <a:rPr lang="en-US" dirty="0">
                  <a:solidFill>
                    <a:schemeClr val="bg1"/>
                  </a:solidFill>
                </a:rPr>
                <a:t>DLA</a:t>
              </a:r>
            </a:p>
          </p:txBody>
        </p:sp>
        <p:sp>
          <p:nvSpPr>
            <p:cNvPr id="52" name="Rectangle 51">
              <a:extLst>
                <a:ext uri="{FF2B5EF4-FFF2-40B4-BE49-F238E27FC236}">
                  <a16:creationId xmlns:a16="http://schemas.microsoft.com/office/drawing/2014/main" id="{FA670EA9-72F1-2941-3F31-B135DFF9CEF4}"/>
                </a:ext>
              </a:extLst>
            </p:cNvPr>
            <p:cNvSpPr/>
            <p:nvPr/>
          </p:nvSpPr>
          <p:spPr>
            <a:xfrm>
              <a:off x="3797942" y="4073268"/>
              <a:ext cx="133350" cy="58771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Arrow Connector 52">
              <a:extLst>
                <a:ext uri="{FF2B5EF4-FFF2-40B4-BE49-F238E27FC236}">
                  <a16:creationId xmlns:a16="http://schemas.microsoft.com/office/drawing/2014/main" id="{3B1E6FCB-CE88-1557-306A-E1B9BC9281CF}"/>
                </a:ext>
              </a:extLst>
            </p:cNvPr>
            <p:cNvCxnSpPr/>
            <p:nvPr/>
          </p:nvCxnSpPr>
          <p:spPr>
            <a:xfrm>
              <a:off x="3334184" y="4306464"/>
              <a:ext cx="34177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6EC8DEA-1DE6-7FFA-DEAA-7F554A435605}"/>
                </a:ext>
              </a:extLst>
            </p:cNvPr>
            <p:cNvSpPr txBox="1"/>
            <p:nvPr/>
          </p:nvSpPr>
          <p:spPr>
            <a:xfrm>
              <a:off x="2992508" y="4129839"/>
              <a:ext cx="512565" cy="369332"/>
            </a:xfrm>
            <a:prstGeom prst="rect">
              <a:avLst/>
            </a:prstGeom>
            <a:noFill/>
          </p:spPr>
          <p:txBody>
            <a:bodyPr wrap="square" rtlCol="0">
              <a:spAutoFit/>
            </a:bodyPr>
            <a:lstStyle/>
            <a:p>
              <a:r>
                <a:rPr lang="en-US" dirty="0">
                  <a:solidFill>
                    <a:schemeClr val="bg1"/>
                  </a:solidFill>
                </a:rPr>
                <a:t>e-</a:t>
              </a:r>
            </a:p>
          </p:txBody>
        </p:sp>
        <p:pic>
          <p:nvPicPr>
            <p:cNvPr id="55" name="Picture 54">
              <a:extLst>
                <a:ext uri="{FF2B5EF4-FFF2-40B4-BE49-F238E27FC236}">
                  <a16:creationId xmlns:a16="http://schemas.microsoft.com/office/drawing/2014/main" id="{4006037A-F22E-F7C8-247C-AF5F38DFCA7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56899" t="33438" r="38483" b="48108"/>
            <a:stretch/>
          </p:blipFill>
          <p:spPr>
            <a:xfrm rot="10800000">
              <a:off x="4819744" y="3411961"/>
              <a:ext cx="549638" cy="1647395"/>
            </a:xfrm>
            <a:prstGeom prst="rect">
              <a:avLst/>
            </a:prstGeom>
            <a:ln w="38100">
              <a:solidFill>
                <a:srgbClr val="0070C0"/>
              </a:solidFill>
            </a:ln>
          </p:spPr>
        </p:pic>
        <p:cxnSp>
          <p:nvCxnSpPr>
            <p:cNvPr id="56" name="Straight Connector 55">
              <a:extLst>
                <a:ext uri="{FF2B5EF4-FFF2-40B4-BE49-F238E27FC236}">
                  <a16:creationId xmlns:a16="http://schemas.microsoft.com/office/drawing/2014/main" id="{8F7D5650-522A-139C-2A8F-289075C44152}"/>
                </a:ext>
              </a:extLst>
            </p:cNvPr>
            <p:cNvCxnSpPr>
              <a:cxnSpLocks/>
              <a:stCxn id="52" idx="0"/>
            </p:cNvCxnSpPr>
            <p:nvPr/>
          </p:nvCxnSpPr>
          <p:spPr>
            <a:xfrm flipV="1">
              <a:off x="3864617" y="3397744"/>
              <a:ext cx="955126" cy="67552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7B9F98D-4A9D-F41C-7156-482BEC7546E6}"/>
                </a:ext>
              </a:extLst>
            </p:cNvPr>
            <p:cNvCxnSpPr>
              <a:cxnSpLocks/>
              <a:stCxn id="52" idx="2"/>
            </p:cNvCxnSpPr>
            <p:nvPr/>
          </p:nvCxnSpPr>
          <p:spPr>
            <a:xfrm>
              <a:off x="3864617" y="4660978"/>
              <a:ext cx="935305" cy="41349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36200D7A-C4BA-790B-54B5-7C20C0545CB3}"/>
                </a:ext>
              </a:extLst>
            </p:cNvPr>
            <p:cNvSpPr/>
            <p:nvPr/>
          </p:nvSpPr>
          <p:spPr>
            <a:xfrm>
              <a:off x="4908273" y="4660978"/>
              <a:ext cx="365760" cy="27432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621CADC4-A977-058D-0E90-266F867F4409}"/>
                </a:ext>
              </a:extLst>
            </p:cNvPr>
            <p:cNvSpPr/>
            <p:nvPr/>
          </p:nvSpPr>
          <p:spPr>
            <a:xfrm>
              <a:off x="4909890" y="3541694"/>
              <a:ext cx="365760" cy="991292"/>
            </a:xfrm>
            <a:prstGeom prst="rect">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B050"/>
                </a:solidFill>
              </a:endParaRPr>
            </a:p>
          </p:txBody>
        </p:sp>
        <p:cxnSp>
          <p:nvCxnSpPr>
            <p:cNvPr id="60" name="Straight Arrow Connector 59">
              <a:extLst>
                <a:ext uri="{FF2B5EF4-FFF2-40B4-BE49-F238E27FC236}">
                  <a16:creationId xmlns:a16="http://schemas.microsoft.com/office/drawing/2014/main" id="{A4AAB89C-7C89-7D7E-B135-FD86092647DD}"/>
                </a:ext>
              </a:extLst>
            </p:cNvPr>
            <p:cNvCxnSpPr>
              <a:cxnSpLocks/>
            </p:cNvCxnSpPr>
            <p:nvPr/>
          </p:nvCxnSpPr>
          <p:spPr>
            <a:xfrm flipV="1">
              <a:off x="2779163" y="4874807"/>
              <a:ext cx="0" cy="5044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235260E-B06F-4346-5A07-A93E9F1DAC24}"/>
                </a:ext>
              </a:extLst>
            </p:cNvPr>
            <p:cNvSpPr txBox="1"/>
            <p:nvPr/>
          </p:nvSpPr>
          <p:spPr>
            <a:xfrm>
              <a:off x="2711835" y="4532986"/>
              <a:ext cx="287258" cy="369332"/>
            </a:xfrm>
            <a:prstGeom prst="rect">
              <a:avLst/>
            </a:prstGeom>
            <a:noFill/>
          </p:spPr>
          <p:txBody>
            <a:bodyPr wrap="none" rtlCol="0">
              <a:spAutoFit/>
            </a:bodyPr>
            <a:lstStyle/>
            <a:p>
              <a:r>
                <a:rPr lang="en-US" i="1" dirty="0">
                  <a:solidFill>
                    <a:schemeClr val="bg1"/>
                  </a:solidFill>
                </a:rPr>
                <a:t>x</a:t>
              </a:r>
            </a:p>
          </p:txBody>
        </p:sp>
        <p:cxnSp>
          <p:nvCxnSpPr>
            <p:cNvPr id="62" name="Straight Arrow Connector 61">
              <a:extLst>
                <a:ext uri="{FF2B5EF4-FFF2-40B4-BE49-F238E27FC236}">
                  <a16:creationId xmlns:a16="http://schemas.microsoft.com/office/drawing/2014/main" id="{9C70AB19-40A1-2C9D-903F-023FB4D5962A}"/>
                </a:ext>
              </a:extLst>
            </p:cNvPr>
            <p:cNvCxnSpPr>
              <a:cxnSpLocks/>
            </p:cNvCxnSpPr>
            <p:nvPr/>
          </p:nvCxnSpPr>
          <p:spPr>
            <a:xfrm>
              <a:off x="2771457" y="5379212"/>
              <a:ext cx="53053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0E4FFBC-0D33-27A8-D385-067B079A5E07}"/>
                </a:ext>
              </a:extLst>
            </p:cNvPr>
            <p:cNvSpPr txBox="1"/>
            <p:nvPr/>
          </p:nvSpPr>
          <p:spPr>
            <a:xfrm>
              <a:off x="3283894" y="5177330"/>
              <a:ext cx="276038" cy="369332"/>
            </a:xfrm>
            <a:prstGeom prst="rect">
              <a:avLst/>
            </a:prstGeom>
            <a:noFill/>
          </p:spPr>
          <p:txBody>
            <a:bodyPr wrap="none" rtlCol="0">
              <a:spAutoFit/>
            </a:bodyPr>
            <a:lstStyle/>
            <a:p>
              <a:r>
                <a:rPr lang="en-US" i="1" dirty="0">
                  <a:solidFill>
                    <a:schemeClr val="bg1"/>
                  </a:solidFill>
                </a:rPr>
                <a:t>z</a:t>
              </a:r>
            </a:p>
          </p:txBody>
        </p:sp>
      </p:grpSp>
      <p:sp>
        <p:nvSpPr>
          <p:cNvPr id="64" name="TextBox 63">
            <a:extLst>
              <a:ext uri="{FF2B5EF4-FFF2-40B4-BE49-F238E27FC236}">
                <a16:creationId xmlns:a16="http://schemas.microsoft.com/office/drawing/2014/main" id="{4A98D384-4278-2222-1523-E372CCF4F1DE}"/>
              </a:ext>
            </a:extLst>
          </p:cNvPr>
          <p:cNvSpPr txBox="1"/>
          <p:nvPr/>
        </p:nvSpPr>
        <p:spPr>
          <a:xfrm>
            <a:off x="10271142" y="1624713"/>
            <a:ext cx="1078565" cy="215444"/>
          </a:xfrm>
          <a:prstGeom prst="rect">
            <a:avLst/>
          </a:prstGeom>
          <a:noFill/>
        </p:spPr>
        <p:txBody>
          <a:bodyPr wrap="none" lIns="0" tIns="0" rIns="0" bIns="0" rtlCol="0">
            <a:spAutoFit/>
          </a:bodyPr>
          <a:lstStyle/>
          <a:p>
            <a:pPr algn="l"/>
            <a:r>
              <a:rPr lang="en-US" sz="1400" dirty="0"/>
              <a:t>Laser, ~100fs</a:t>
            </a:r>
          </a:p>
        </p:txBody>
      </p:sp>
      <p:sp>
        <p:nvSpPr>
          <p:cNvPr id="65" name="Oval 64">
            <a:extLst>
              <a:ext uri="{FF2B5EF4-FFF2-40B4-BE49-F238E27FC236}">
                <a16:creationId xmlns:a16="http://schemas.microsoft.com/office/drawing/2014/main" id="{DC0A079C-82FA-4D65-7B42-77884A11244A}"/>
              </a:ext>
            </a:extLst>
          </p:cNvPr>
          <p:cNvSpPr/>
          <p:nvPr/>
        </p:nvSpPr>
        <p:spPr>
          <a:xfrm>
            <a:off x="6932213" y="3017479"/>
            <a:ext cx="3840480" cy="176514"/>
          </a:xfrm>
          <a:prstGeom prst="ellipse">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560D91F5-0F27-AB84-17D3-BB0B644FC13F}"/>
              </a:ext>
            </a:extLst>
          </p:cNvPr>
          <p:cNvCxnSpPr>
            <a:cxnSpLocks/>
          </p:cNvCxnSpPr>
          <p:nvPr/>
        </p:nvCxnSpPr>
        <p:spPr>
          <a:xfrm>
            <a:off x="8846145" y="3108384"/>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2D6A62-1032-7154-88F8-8CEB6D54E1AC}"/>
              </a:ext>
            </a:extLst>
          </p:cNvPr>
          <p:cNvSpPr txBox="1"/>
          <p:nvPr/>
        </p:nvSpPr>
        <p:spPr>
          <a:xfrm>
            <a:off x="9195443" y="3108383"/>
            <a:ext cx="278212" cy="215444"/>
          </a:xfrm>
          <a:prstGeom prst="rect">
            <a:avLst/>
          </a:prstGeom>
          <a:noFill/>
        </p:spPr>
        <p:txBody>
          <a:bodyPr wrap="square" lIns="0" tIns="0" rIns="0" bIns="0" rtlCol="0">
            <a:spAutoFit/>
          </a:bodyPr>
          <a:lstStyle/>
          <a:p>
            <a:pPr algn="l"/>
            <a:r>
              <a:rPr lang="en-US" sz="1400" b="1" dirty="0"/>
              <a:t>E</a:t>
            </a:r>
            <a:r>
              <a:rPr lang="en-US" sz="1400" b="1" baseline="-25000" dirty="0"/>
              <a:t>0</a:t>
            </a:r>
            <a:endParaRPr lang="en-US" sz="1400" b="1"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2BEFC1B-3E31-B3F1-DFF5-B799F235B42A}"/>
                  </a:ext>
                </a:extLst>
              </p:cNvPr>
              <p:cNvSpPr txBox="1"/>
              <p:nvPr/>
            </p:nvSpPr>
            <p:spPr>
              <a:xfrm>
                <a:off x="9724192" y="2579633"/>
                <a:ext cx="278212" cy="215444"/>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ea typeface="Cambria Math" panose="02040503050406030204" pitchFamily="18" charset="0"/>
                            </a:rPr>
                            <m:t>𝜽</m:t>
                          </m:r>
                        </m:e>
                        <m:sub>
                          <m:r>
                            <a:rPr lang="en-US" sz="1400" b="1" i="1" smtClean="0">
                              <a:latin typeface="Cambria Math" panose="02040503050406030204" pitchFamily="18" charset="0"/>
                            </a:rPr>
                            <m:t>𝑷𝑭𝑻</m:t>
                          </m:r>
                        </m:sub>
                      </m:sSub>
                    </m:oMath>
                  </m:oMathPara>
                </a14:m>
                <a:endParaRPr lang="en-US" sz="1400" b="1" dirty="0"/>
              </a:p>
            </p:txBody>
          </p:sp>
        </mc:Choice>
        <mc:Fallback xmlns="">
          <p:sp>
            <p:nvSpPr>
              <p:cNvPr id="30" name="TextBox 29">
                <a:extLst>
                  <a:ext uri="{FF2B5EF4-FFF2-40B4-BE49-F238E27FC236}">
                    <a16:creationId xmlns:a16="http://schemas.microsoft.com/office/drawing/2014/main" id="{A2BEFC1B-3E31-B3F1-DFF5-B799F235B42A}"/>
                  </a:ext>
                </a:extLst>
              </p:cNvPr>
              <p:cNvSpPr txBox="1">
                <a:spLocks noRot="1" noChangeAspect="1" noMove="1" noResize="1" noEditPoints="1" noAdjustHandles="1" noChangeArrowheads="1" noChangeShapeType="1" noTextEdit="1"/>
              </p:cNvSpPr>
              <p:nvPr/>
            </p:nvSpPr>
            <p:spPr>
              <a:xfrm>
                <a:off x="9724192" y="2579633"/>
                <a:ext cx="278212" cy="215444"/>
              </a:xfrm>
              <a:prstGeom prst="rect">
                <a:avLst/>
              </a:prstGeom>
              <a:blipFill>
                <a:blip r:embed="rId7"/>
                <a:stretch>
                  <a:fillRect l="-21739" r="-45652" b="-16667"/>
                </a:stretch>
              </a:blipFill>
            </p:spPr>
            <p:txBody>
              <a:bodyPr/>
              <a:lstStyle/>
              <a:p>
                <a:r>
                  <a:rPr lang="en-US">
                    <a:noFill/>
                  </a:rPr>
                  <a:t> </a:t>
                </a:r>
              </a:p>
            </p:txBody>
          </p:sp>
        </mc:Fallback>
      </mc:AlternateContent>
      <p:cxnSp>
        <p:nvCxnSpPr>
          <p:cNvPr id="32" name="Straight Connector 31">
            <a:extLst>
              <a:ext uri="{FF2B5EF4-FFF2-40B4-BE49-F238E27FC236}">
                <a16:creationId xmlns:a16="http://schemas.microsoft.com/office/drawing/2014/main" id="{B9D37AFC-27D0-FA7E-D19D-15F6D09BFC24}"/>
              </a:ext>
            </a:extLst>
          </p:cNvPr>
          <p:cNvCxnSpPr>
            <a:cxnSpLocks/>
          </p:cNvCxnSpPr>
          <p:nvPr/>
        </p:nvCxnSpPr>
        <p:spPr>
          <a:xfrm>
            <a:off x="9248775" y="3108383"/>
            <a:ext cx="91440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D8C1CA22-2DC1-73CA-6DBB-8B780F81ECAA}"/>
              </a:ext>
            </a:extLst>
          </p:cNvPr>
          <p:cNvCxnSpPr>
            <a:cxnSpLocks/>
            <a:stCxn id="6" idx="2"/>
            <a:endCxn id="6" idx="6"/>
          </p:cNvCxnSpPr>
          <p:nvPr/>
        </p:nvCxnSpPr>
        <p:spPr>
          <a:xfrm flipV="1">
            <a:off x="7444338" y="1794842"/>
            <a:ext cx="2715630" cy="271563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6" name="Oval 65">
            <a:extLst>
              <a:ext uri="{FF2B5EF4-FFF2-40B4-BE49-F238E27FC236}">
                <a16:creationId xmlns:a16="http://schemas.microsoft.com/office/drawing/2014/main" id="{85CE24BA-30DD-6350-082D-66F9E0107458}"/>
              </a:ext>
            </a:extLst>
          </p:cNvPr>
          <p:cNvSpPr/>
          <p:nvPr/>
        </p:nvSpPr>
        <p:spPr>
          <a:xfrm>
            <a:off x="6868436" y="4999121"/>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81991568"/>
      </p:ext>
    </p:extLst>
  </p:cSld>
  <p:clrMapOvr>
    <a:masterClrMapping/>
  </p:clrMapOvr>
  <mc:AlternateContent xmlns:mc="http://schemas.openxmlformats.org/markup-compatibility/2006" xmlns:p14="http://schemas.microsoft.com/office/powerpoint/2010/main">
    <mc:Choice Requires="p14">
      <p:transition spd="slow" p14:dur="2000" advTm="1166"/>
    </mc:Choice>
    <mc:Fallback xmlns="">
      <p:transition spd="slow" advTm="11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2.22222E-6 L -1.66667E-6 0.48264 " pathEditMode="relative" rAng="0" ptsTypes="AA">
                                      <p:cBhvr>
                                        <p:cTn id="6" dur="5000" fill="hold"/>
                                        <p:tgtEl>
                                          <p:spTgt spid="65"/>
                                        </p:tgtEl>
                                        <p:attrNameLst>
                                          <p:attrName>ppt_x</p:attrName>
                                          <p:attrName>ppt_y</p:attrName>
                                        </p:attrNameLst>
                                      </p:cBhvr>
                                      <p:rCtr x="0" y="24120"/>
                                    </p:animMotion>
                                  </p:childTnLst>
                                </p:cTn>
                              </p:par>
                              <p:par>
                                <p:cTn id="7" presetID="63" presetClass="path" presetSubtype="0" accel="50000" decel="50000" fill="hold" grpId="0" nodeType="withEffect">
                                  <p:stCondLst>
                                    <p:cond delay="0"/>
                                  </p:stCondLst>
                                  <p:childTnLst>
                                    <p:animMotion origin="layout" path="M 2.70833E-6 1.85185E-6 L 0.27239 1.85185E-6 " pathEditMode="relative" rAng="0" ptsTypes="AA">
                                      <p:cBhvr>
                                        <p:cTn id="8" dur="5000" fill="hold"/>
                                        <p:tgtEl>
                                          <p:spTgt spid="66"/>
                                        </p:tgtEl>
                                        <p:attrNameLst>
                                          <p:attrName>ppt_x</p:attrName>
                                          <p:attrName>ppt_y</p:attrName>
                                        </p:attrNameLst>
                                      </p:cBhvr>
                                      <p:rCtr x="13620" y="0"/>
                                    </p:animMotion>
                                  </p:childTnLst>
                                </p:cTn>
                              </p:par>
                            </p:childTnLst>
                          </p:cTn>
                        </p:par>
                        <p:par>
                          <p:cTn id="9" fill="hold">
                            <p:stCondLst>
                              <p:cond delay="5000"/>
                            </p:stCondLst>
                            <p:childTnLst>
                              <p:par>
                                <p:cTn id="10" presetID="1" presetClass="exit" presetSubtype="0" fill="hold" grpId="1" nodeType="afterEffect">
                                  <p:stCondLst>
                                    <p:cond delay="0"/>
                                  </p:stCondLst>
                                  <p:childTnLst>
                                    <p:set>
                                      <p:cBhvr>
                                        <p:cTn id="11" dur="1" fill="hold">
                                          <p:stCondLst>
                                            <p:cond delay="0"/>
                                          </p:stCondLst>
                                        </p:cTn>
                                        <p:tgtEl>
                                          <p:spTgt spid="6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42" presetClass="path" presetSubtype="0" accel="50000" decel="50000" fill="hold" grpId="0" nodeType="withEffect">
                                  <p:stCondLst>
                                    <p:cond delay="0"/>
                                  </p:stCondLst>
                                  <p:childTnLst>
                                    <p:animMotion origin="layout" path="M 5E-6 -2.22222E-6 L 5E-6 0.48264 " pathEditMode="relative" rAng="0" ptsTypes="AA">
                                      <p:cBhvr>
                                        <p:cTn id="17" dur="5000" fill="hold"/>
                                        <p:tgtEl>
                                          <p:spTgt spid="6"/>
                                        </p:tgtEl>
                                        <p:attrNameLst>
                                          <p:attrName>ppt_x</p:attrName>
                                          <p:attrName>ppt_y</p:attrName>
                                        </p:attrNameLst>
                                      </p:cBhvr>
                                      <p:rCtr x="0" y="24120"/>
                                    </p:animMotion>
                                  </p:childTnLst>
                                </p:cTn>
                              </p:par>
                              <p:par>
                                <p:cTn id="18" presetID="63" presetClass="path" presetSubtype="0" accel="50000" decel="50000" fill="hold" grpId="0" nodeType="withEffect">
                                  <p:stCondLst>
                                    <p:cond delay="0"/>
                                  </p:stCondLst>
                                  <p:childTnLst>
                                    <p:animMotion origin="layout" path="M 2.70833E-6 1.85185E-6 L 0.27239 1.85185E-6 " pathEditMode="relative" rAng="0" ptsTypes="AA">
                                      <p:cBhvr>
                                        <p:cTn id="19" dur="5000" fill="hold"/>
                                        <p:tgtEl>
                                          <p:spTgt spid="7"/>
                                        </p:tgtEl>
                                        <p:attrNameLst>
                                          <p:attrName>ppt_x</p:attrName>
                                          <p:attrName>ppt_y</p:attrName>
                                        </p:attrNameLst>
                                      </p:cBhvr>
                                      <p:rCtr x="1362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65" grpId="0" animBg="1"/>
      <p:bldP spid="66" grpId="0" animBg="1"/>
      <p:bldP spid="6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6F2D191-BF0D-90FA-CE12-C3E8B9BC24D0}"/>
              </a:ext>
            </a:extLst>
          </p:cNvPr>
          <p:cNvPicPr>
            <a:picLocks noChangeAspect="1"/>
          </p:cNvPicPr>
          <p:nvPr/>
        </p:nvPicPr>
        <p:blipFill>
          <a:blip r:embed="rId3"/>
          <a:stretch>
            <a:fillRect/>
          </a:stretch>
        </p:blipFill>
        <p:spPr>
          <a:xfrm>
            <a:off x="904399" y="4363797"/>
            <a:ext cx="2743200" cy="1366656"/>
          </a:xfrm>
          <a:prstGeom prst="rect">
            <a:avLst/>
          </a:prstGeom>
        </p:spPr>
      </p:pic>
      <p:grpSp>
        <p:nvGrpSpPr>
          <p:cNvPr id="35" name="Group 34">
            <a:extLst>
              <a:ext uri="{FF2B5EF4-FFF2-40B4-BE49-F238E27FC236}">
                <a16:creationId xmlns:a16="http://schemas.microsoft.com/office/drawing/2014/main" id="{3B9D078D-CCD7-F5B0-0572-8D3BE39EF386}"/>
              </a:ext>
            </a:extLst>
          </p:cNvPr>
          <p:cNvGrpSpPr/>
          <p:nvPr/>
        </p:nvGrpSpPr>
        <p:grpSpPr>
          <a:xfrm>
            <a:off x="344030" y="3048664"/>
            <a:ext cx="3840480" cy="512632"/>
            <a:chOff x="404990" y="3048664"/>
            <a:chExt cx="3840480" cy="512632"/>
          </a:xfrm>
        </p:grpSpPr>
        <p:sp>
          <p:nvSpPr>
            <p:cNvPr id="29" name="Oval 28">
              <a:extLst>
                <a:ext uri="{FF2B5EF4-FFF2-40B4-BE49-F238E27FC236}">
                  <a16:creationId xmlns:a16="http://schemas.microsoft.com/office/drawing/2014/main" id="{4DCD7D6F-EAE3-0DB5-A2FF-6876E5E765F7}"/>
                </a:ext>
              </a:extLst>
            </p:cNvPr>
            <p:cNvSpPr/>
            <p:nvPr/>
          </p:nvSpPr>
          <p:spPr>
            <a:xfrm rot="18900000">
              <a:off x="404990" y="3056341"/>
              <a:ext cx="3840480" cy="176514"/>
            </a:xfrm>
            <a:prstGeom prst="ellipse">
              <a:avLst/>
            </a:prstGeom>
            <a:solidFill>
              <a:srgbClr val="C000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4DE5BA19-B0F8-A9CB-5CFC-4044173A014C}"/>
                </a:ext>
              </a:extLst>
            </p:cNvPr>
            <p:cNvGrpSpPr/>
            <p:nvPr/>
          </p:nvGrpSpPr>
          <p:grpSpPr>
            <a:xfrm>
              <a:off x="2344546" y="3048664"/>
              <a:ext cx="723504" cy="512632"/>
              <a:chOff x="8846145" y="3108384"/>
              <a:chExt cx="723504" cy="512632"/>
            </a:xfrm>
          </p:grpSpPr>
          <p:cxnSp>
            <p:nvCxnSpPr>
              <p:cNvPr id="30" name="Straight Arrow Connector 29">
                <a:extLst>
                  <a:ext uri="{FF2B5EF4-FFF2-40B4-BE49-F238E27FC236}">
                    <a16:creationId xmlns:a16="http://schemas.microsoft.com/office/drawing/2014/main" id="{AFA20F9A-B3D7-292D-06C7-42518D815199}"/>
                  </a:ext>
                </a:extLst>
              </p:cNvPr>
              <p:cNvCxnSpPr>
                <a:cxnSpLocks/>
              </p:cNvCxnSpPr>
              <p:nvPr/>
            </p:nvCxnSpPr>
            <p:spPr>
              <a:xfrm>
                <a:off x="8848050" y="3108384"/>
                <a:ext cx="512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0053EF3-77CF-1B79-84A8-D35F37B8ED19}"/>
                  </a:ext>
                </a:extLst>
              </p:cNvPr>
              <p:cNvSpPr txBox="1"/>
              <p:nvPr/>
            </p:nvSpPr>
            <p:spPr>
              <a:xfrm>
                <a:off x="8896227" y="3405572"/>
                <a:ext cx="278212" cy="215444"/>
              </a:xfrm>
              <a:prstGeom prst="rect">
                <a:avLst/>
              </a:prstGeom>
              <a:noFill/>
            </p:spPr>
            <p:txBody>
              <a:bodyPr wrap="square" lIns="0" tIns="0" rIns="0" bIns="0" rtlCol="0">
                <a:spAutoFit/>
              </a:bodyPr>
              <a:lstStyle/>
              <a:p>
                <a:pPr algn="l"/>
                <a:r>
                  <a:rPr lang="en-US" sz="1400" b="1" dirty="0"/>
                  <a:t>k</a:t>
                </a:r>
                <a:r>
                  <a:rPr lang="en-US" sz="1400" b="1" baseline="-25000" dirty="0"/>
                  <a:t>0</a:t>
                </a:r>
                <a:endParaRPr lang="en-US" sz="1400" b="1" dirty="0"/>
              </a:p>
            </p:txBody>
          </p:sp>
          <p:cxnSp>
            <p:nvCxnSpPr>
              <p:cNvPr id="32" name="Straight Arrow Connector 31">
                <a:extLst>
                  <a:ext uri="{FF2B5EF4-FFF2-40B4-BE49-F238E27FC236}">
                    <a16:creationId xmlns:a16="http://schemas.microsoft.com/office/drawing/2014/main" id="{A4AE9D45-FADF-D5A8-3123-77BE86130634}"/>
                  </a:ext>
                </a:extLst>
              </p:cNvPr>
              <p:cNvCxnSpPr>
                <a:cxnSpLocks/>
              </p:cNvCxnSpPr>
              <p:nvPr/>
            </p:nvCxnSpPr>
            <p:spPr>
              <a:xfrm>
                <a:off x="8846145" y="3108384"/>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2FFBCF7-F60E-26FD-916A-392052220171}"/>
                  </a:ext>
                </a:extLst>
              </p:cNvPr>
              <p:cNvSpPr txBox="1"/>
              <p:nvPr/>
            </p:nvSpPr>
            <p:spPr>
              <a:xfrm>
                <a:off x="9291437" y="3205945"/>
                <a:ext cx="278212" cy="215444"/>
              </a:xfrm>
              <a:prstGeom prst="rect">
                <a:avLst/>
              </a:prstGeom>
              <a:noFill/>
            </p:spPr>
            <p:txBody>
              <a:bodyPr wrap="square" lIns="0" tIns="0" rIns="0" bIns="0" rtlCol="0">
                <a:spAutoFit/>
              </a:bodyPr>
              <a:lstStyle/>
              <a:p>
                <a:pPr algn="l"/>
                <a:r>
                  <a:rPr lang="en-US" sz="1400" b="1" dirty="0"/>
                  <a:t>E</a:t>
                </a:r>
                <a:r>
                  <a:rPr lang="en-US" sz="1400" b="1" baseline="-25000" dirty="0"/>
                  <a:t>0</a:t>
                </a:r>
                <a:endParaRPr lang="en-US" sz="1400" b="1" dirty="0"/>
              </a:p>
            </p:txBody>
          </p:sp>
        </p:grpSp>
      </p:grpSp>
      <p:sp>
        <p:nvSpPr>
          <p:cNvPr id="4" name="Title 3">
            <a:extLst>
              <a:ext uri="{FF2B5EF4-FFF2-40B4-BE49-F238E27FC236}">
                <a16:creationId xmlns:a16="http://schemas.microsoft.com/office/drawing/2014/main" id="{59AF1799-6616-4376-BFA3-7F021533CEFC}"/>
              </a:ext>
            </a:extLst>
          </p:cNvPr>
          <p:cNvSpPr>
            <a:spLocks noGrp="1"/>
          </p:cNvSpPr>
          <p:nvPr>
            <p:ph type="title"/>
          </p:nvPr>
        </p:nvSpPr>
        <p:spPr>
          <a:xfrm>
            <a:off x="853440" y="4113"/>
            <a:ext cx="10363200" cy="1034001"/>
          </a:xfrm>
        </p:spPr>
        <p:txBody>
          <a:bodyPr/>
          <a:lstStyle/>
          <a:p>
            <a:r>
              <a:rPr lang="en-US" dirty="0"/>
              <a:t>Previously, Record Energy Gain, Gradient Reached at UCLA</a:t>
            </a:r>
          </a:p>
        </p:txBody>
      </p:sp>
      <p:grpSp>
        <p:nvGrpSpPr>
          <p:cNvPr id="5" name="Group 4">
            <a:extLst>
              <a:ext uri="{FF2B5EF4-FFF2-40B4-BE49-F238E27FC236}">
                <a16:creationId xmlns:a16="http://schemas.microsoft.com/office/drawing/2014/main" id="{2C22C42C-D43D-4AA5-BDEC-9029AAFCA36C}"/>
              </a:ext>
            </a:extLst>
          </p:cNvPr>
          <p:cNvGrpSpPr/>
          <p:nvPr/>
        </p:nvGrpSpPr>
        <p:grpSpPr>
          <a:xfrm>
            <a:off x="4420368" y="1826996"/>
            <a:ext cx="2903558" cy="3802662"/>
            <a:chOff x="8889773" y="2980086"/>
            <a:chExt cx="2903558" cy="3802662"/>
          </a:xfrm>
        </p:grpSpPr>
        <p:pic>
          <p:nvPicPr>
            <p:cNvPr id="6" name="Picture 5" descr="D:\Dropbox\PBPL\SLAC DLA\March2017\plots\maxhuntpresentation.png">
              <a:extLst>
                <a:ext uri="{FF2B5EF4-FFF2-40B4-BE49-F238E27FC236}">
                  <a16:creationId xmlns:a16="http://schemas.microsoft.com/office/drawing/2014/main" id="{8777783E-D84B-4475-BFA1-4B269509FA91}"/>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8920683" y="3626417"/>
              <a:ext cx="2360439" cy="3156331"/>
            </a:xfrm>
            <a:prstGeom prst="rect">
              <a:avLst/>
            </a:prstGeom>
            <a:noFill/>
            <a:ln>
              <a:noFill/>
            </a:ln>
          </p:spPr>
        </p:pic>
        <p:cxnSp>
          <p:nvCxnSpPr>
            <p:cNvPr id="7" name="Straight Arrow Connector 6">
              <a:extLst>
                <a:ext uri="{FF2B5EF4-FFF2-40B4-BE49-F238E27FC236}">
                  <a16:creationId xmlns:a16="http://schemas.microsoft.com/office/drawing/2014/main" id="{6B9770A0-4FC2-43A0-8D15-9976E6E3D992}"/>
                </a:ext>
              </a:extLst>
            </p:cNvPr>
            <p:cNvCxnSpPr/>
            <p:nvPr/>
          </p:nvCxnSpPr>
          <p:spPr>
            <a:xfrm>
              <a:off x="10548032" y="4540585"/>
              <a:ext cx="0" cy="1219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02D7AFA-6C0C-4F5F-AD44-38CC07845A0B}"/>
                </a:ext>
              </a:extLst>
            </p:cNvPr>
            <p:cNvSpPr txBox="1"/>
            <p:nvPr/>
          </p:nvSpPr>
          <p:spPr>
            <a:xfrm>
              <a:off x="8889773" y="2980086"/>
              <a:ext cx="2903558" cy="646331"/>
            </a:xfrm>
            <a:prstGeom prst="rect">
              <a:avLst/>
            </a:prstGeom>
            <a:noFill/>
            <a:ln w="38100">
              <a:solidFill>
                <a:srgbClr val="7030A0"/>
              </a:solidFill>
            </a:ln>
          </p:spPr>
          <p:txBody>
            <a:bodyPr wrap="square" rtlCol="0">
              <a:spAutoFit/>
            </a:bodyPr>
            <a:lstStyle/>
            <a:p>
              <a:r>
                <a:rPr lang="en-US" dirty="0">
                  <a:latin typeface="Helvetica Regular"/>
                </a:rPr>
                <a:t>315 keV energy gain</a:t>
              </a:r>
            </a:p>
            <a:p>
              <a:r>
                <a:rPr lang="en-US" dirty="0">
                  <a:latin typeface="Helvetica Regular"/>
                </a:rPr>
                <a:t>700 um Interaction Length</a:t>
              </a:r>
            </a:p>
          </p:txBody>
        </p:sp>
      </p:grpSp>
      <p:sp>
        <p:nvSpPr>
          <p:cNvPr id="9" name="Textfeld 8">
            <a:extLst>
              <a:ext uri="{FF2B5EF4-FFF2-40B4-BE49-F238E27FC236}">
                <a16:creationId xmlns:a16="http://schemas.microsoft.com/office/drawing/2014/main" id="{E8F4A91A-40A1-4136-BDDC-72CA161F5153}"/>
              </a:ext>
            </a:extLst>
          </p:cNvPr>
          <p:cNvSpPr txBox="1">
            <a:spLocks noChangeArrowheads="1"/>
          </p:cNvSpPr>
          <p:nvPr/>
        </p:nvSpPr>
        <p:spPr bwMode="auto">
          <a:xfrm>
            <a:off x="7955339" y="6115838"/>
            <a:ext cx="3535563" cy="461665"/>
          </a:xfrm>
          <a:prstGeom prst="rect">
            <a:avLst/>
          </a:prstGeom>
          <a:noFill/>
          <a:ln>
            <a:noFill/>
            <a:headEnd/>
            <a:tailEnd/>
          </a:ln>
          <a:effectLst/>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200" dirty="0">
                <a:solidFill>
                  <a:schemeClr val="tx1"/>
                </a:solidFill>
              </a:rPr>
              <a:t>D. Cesar et al. Opt. Exp., 2018</a:t>
            </a:r>
          </a:p>
          <a:p>
            <a:r>
              <a:rPr lang="en-US" sz="1200" dirty="0">
                <a:solidFill>
                  <a:schemeClr val="tx1"/>
                </a:solidFill>
              </a:rPr>
              <a:t>D. Cesar et al. Communications Physics, 2018</a:t>
            </a:r>
          </a:p>
        </p:txBody>
      </p:sp>
      <p:grpSp>
        <p:nvGrpSpPr>
          <p:cNvPr id="27" name="Group 26">
            <a:extLst>
              <a:ext uri="{FF2B5EF4-FFF2-40B4-BE49-F238E27FC236}">
                <a16:creationId xmlns:a16="http://schemas.microsoft.com/office/drawing/2014/main" id="{EBB783AE-4D86-793B-125D-95EADB54B25F}"/>
              </a:ext>
            </a:extLst>
          </p:cNvPr>
          <p:cNvGrpSpPr/>
          <p:nvPr/>
        </p:nvGrpSpPr>
        <p:grpSpPr>
          <a:xfrm>
            <a:off x="7354836" y="2126901"/>
            <a:ext cx="3952755" cy="3740388"/>
            <a:chOff x="6035040" y="1562582"/>
            <a:chExt cx="3952755" cy="3740388"/>
          </a:xfrm>
        </p:grpSpPr>
        <p:pic>
          <p:nvPicPr>
            <p:cNvPr id="24" name="Picture 23">
              <a:extLst>
                <a:ext uri="{FF2B5EF4-FFF2-40B4-BE49-F238E27FC236}">
                  <a16:creationId xmlns:a16="http://schemas.microsoft.com/office/drawing/2014/main" id="{5AF1C1F3-BBF2-79B8-C3F8-103EFFE28D57}"/>
                </a:ext>
              </a:extLst>
            </p:cNvPr>
            <p:cNvPicPr>
              <a:picLocks noChangeAspect="1"/>
            </p:cNvPicPr>
            <p:nvPr/>
          </p:nvPicPr>
          <p:blipFill>
            <a:blip r:embed="rId5"/>
            <a:stretch>
              <a:fillRect/>
            </a:stretch>
          </p:blipFill>
          <p:spPr>
            <a:xfrm>
              <a:off x="6096000" y="1637941"/>
              <a:ext cx="3891795" cy="3665029"/>
            </a:xfrm>
            <a:prstGeom prst="rect">
              <a:avLst/>
            </a:prstGeom>
          </p:spPr>
        </p:pic>
        <p:sp>
          <p:nvSpPr>
            <p:cNvPr id="25" name="Rectangle 24">
              <a:extLst>
                <a:ext uri="{FF2B5EF4-FFF2-40B4-BE49-F238E27FC236}">
                  <a16:creationId xmlns:a16="http://schemas.microsoft.com/office/drawing/2014/main" id="{420092BF-C566-7CA7-478C-3C955A6AC04D}"/>
                </a:ext>
              </a:extLst>
            </p:cNvPr>
            <p:cNvSpPr/>
            <p:nvPr/>
          </p:nvSpPr>
          <p:spPr>
            <a:xfrm>
              <a:off x="6035040" y="1562582"/>
              <a:ext cx="504656" cy="42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FF826ADA-72CE-3894-998C-63CA08752B41}"/>
              </a:ext>
            </a:extLst>
          </p:cNvPr>
          <p:cNvSpPr txBox="1"/>
          <p:nvPr/>
        </p:nvSpPr>
        <p:spPr>
          <a:xfrm>
            <a:off x="8115928" y="1853336"/>
            <a:ext cx="2903559" cy="369332"/>
          </a:xfrm>
          <a:prstGeom prst="rect">
            <a:avLst/>
          </a:prstGeom>
          <a:noFill/>
          <a:ln w="38100">
            <a:solidFill>
              <a:srgbClr val="006600"/>
            </a:solidFill>
          </a:ln>
        </p:spPr>
        <p:txBody>
          <a:bodyPr wrap="square" rtlCol="0">
            <a:spAutoFit/>
          </a:bodyPr>
          <a:lstStyle/>
          <a:p>
            <a:r>
              <a:rPr lang="en-US" dirty="0">
                <a:latin typeface="Helvetica Regular"/>
              </a:rPr>
              <a:t>1.8 GeV/m Peak Gradient </a:t>
            </a:r>
          </a:p>
        </p:txBody>
      </p:sp>
      <p:sp>
        <p:nvSpPr>
          <p:cNvPr id="36" name="Oval 35">
            <a:extLst>
              <a:ext uri="{FF2B5EF4-FFF2-40B4-BE49-F238E27FC236}">
                <a16:creationId xmlns:a16="http://schemas.microsoft.com/office/drawing/2014/main" id="{B8DBD1FE-6681-5602-2402-2CF893802933}"/>
              </a:ext>
            </a:extLst>
          </p:cNvPr>
          <p:cNvSpPr/>
          <p:nvPr/>
        </p:nvSpPr>
        <p:spPr>
          <a:xfrm>
            <a:off x="413428" y="2969711"/>
            <a:ext cx="3840480" cy="176514"/>
          </a:xfrm>
          <a:prstGeom prst="ellipse">
            <a:avLst/>
          </a:prstGeom>
          <a:solidFill>
            <a:srgbClr val="C00000">
              <a:alpha val="50196"/>
            </a:srgbClr>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6716083"/>
      </p:ext>
    </p:extLst>
  </p:cSld>
  <p:clrMapOvr>
    <a:masterClrMapping/>
  </p:clrMapOvr>
  <mc:AlternateContent xmlns:mc="http://schemas.openxmlformats.org/markup-compatibility/2006" xmlns:p14="http://schemas.microsoft.com/office/powerpoint/2010/main">
    <mc:Choice Requires="p14">
      <p:transition spd="slow" p14:dur="2000" advTm="1827"/>
    </mc:Choice>
    <mc:Fallback xmlns="">
      <p:transition spd="slow" advTm="182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504EC9-4A9E-DA9A-29D4-6C71DBEAD5BE}"/>
              </a:ext>
            </a:extLst>
          </p:cNvPr>
          <p:cNvSpPr>
            <a:spLocks noGrp="1"/>
          </p:cNvSpPr>
          <p:nvPr>
            <p:ph type="title"/>
          </p:nvPr>
        </p:nvSpPr>
        <p:spPr/>
        <p:txBody>
          <a:bodyPr/>
          <a:lstStyle/>
          <a:p>
            <a:r>
              <a:rPr lang="en-US" dirty="0"/>
              <a:t>Limiting Factors for MeV Energy Gain</a:t>
            </a:r>
          </a:p>
        </p:txBody>
      </p:sp>
      <p:sp>
        <p:nvSpPr>
          <p:cNvPr id="5" name="Text Placeholder 1">
            <a:extLst>
              <a:ext uri="{FF2B5EF4-FFF2-40B4-BE49-F238E27FC236}">
                <a16:creationId xmlns:a16="http://schemas.microsoft.com/office/drawing/2014/main" id="{BFAA1BCD-9269-8239-96D5-E806E4BD4D0B}"/>
              </a:ext>
            </a:extLst>
          </p:cNvPr>
          <p:cNvSpPr txBox="1">
            <a:spLocks/>
          </p:cNvSpPr>
          <p:nvPr/>
        </p:nvSpPr>
        <p:spPr>
          <a:xfrm>
            <a:off x="853440" y="1372368"/>
            <a:ext cx="7865258" cy="1118448"/>
          </a:xfrm>
          <a:prstGeom prst="rect">
            <a:avLst/>
          </a:prstGeom>
        </p:spPr>
        <p:txBody>
          <a:bodyPr vert="horz" lIns="0" tIns="0" rIns="0" bIns="0" rtlCol="0">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baseline="0">
                <a:solidFill>
                  <a:srgbClr val="58595B"/>
                </a:solidFill>
                <a:latin typeface="Helvetica Regular" pitchFamily="2" charset="0"/>
                <a:ea typeface="+mn-ea"/>
                <a:cs typeface="+mn-cs"/>
              </a:defRPr>
            </a:lvl1pPr>
            <a:lvl2pPr marL="597393"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baseline="0">
                <a:solidFill>
                  <a:srgbClr val="58595B"/>
                </a:solidFill>
                <a:latin typeface="+mn-lt"/>
                <a:ea typeface="+mn-ea"/>
                <a:cs typeface="+mn-cs"/>
              </a:defRPr>
            </a:lvl2pPr>
            <a:lvl3pPr marL="963144"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3pPr>
            <a:lvl4pPr marL="1328895"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a:solidFill>
                  <a:srgbClr val="58595B"/>
                </a:solidFill>
                <a:latin typeface="+mn-lt"/>
                <a:ea typeface="+mn-ea"/>
                <a:cs typeface="+mn-cs"/>
              </a:defRPr>
            </a:lvl4pPr>
            <a:lvl5pPr marL="1694646"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5pPr>
            <a:lvl6pPr marL="838179" indent="-868658" algn="l" defTabSz="914377" rtl="0" eaLnBrk="1" latinLnBrk="0" hangingPunct="1">
              <a:lnSpc>
                <a:spcPct val="90000"/>
              </a:lnSpc>
              <a:spcBef>
                <a:spcPts val="0"/>
              </a:spcBef>
              <a:spcAft>
                <a:spcPts val="800"/>
              </a:spcAft>
              <a:buFont typeface="Arial" panose="020B0604020202020204" pitchFamily="34" charset="0"/>
              <a:buNone/>
              <a:defRPr sz="133" kern="1200">
                <a:solidFill>
                  <a:schemeClr val="tx1"/>
                </a:solidFill>
                <a:latin typeface="+mn-lt"/>
                <a:ea typeface="+mn-ea"/>
                <a:cs typeface="+mn-cs"/>
              </a:defRPr>
            </a:lvl6pPr>
            <a:lvl7pPr marL="743693" indent="-259074" algn="l" defTabSz="914377" rtl="0" eaLnBrk="1" latinLnBrk="0" hangingPunct="1">
              <a:lnSpc>
                <a:spcPct val="90000"/>
              </a:lnSpc>
              <a:spcBef>
                <a:spcPts val="0"/>
              </a:spcBef>
              <a:spcAft>
                <a:spcPts val="800"/>
              </a:spcAft>
              <a:buFont typeface="Arial" panose="020B0604020202020204" pitchFamily="34" charset="0"/>
              <a:buChar char="•"/>
              <a:defRPr sz="7200" kern="1200">
                <a:solidFill>
                  <a:schemeClr val="tx1"/>
                </a:solidFill>
                <a:latin typeface="+mn-lt"/>
                <a:ea typeface="+mn-ea"/>
                <a:cs typeface="+mn-cs"/>
              </a:defRPr>
            </a:lvl7pPr>
            <a:lvl8pPr marL="365751" indent="-228594" algn="l" defTabSz="914377" rtl="0" eaLnBrk="1" latinLnBrk="0" hangingPunct="1">
              <a:lnSpc>
                <a:spcPct val="90000"/>
              </a:lnSpc>
              <a:spcBef>
                <a:spcPts val="0"/>
              </a:spcBef>
              <a:spcAft>
                <a:spcPts val="800"/>
              </a:spcAft>
              <a:buFont typeface="Arial" panose="020B0604020202020204" pitchFamily="34" charset="0"/>
              <a:buChar char="•"/>
              <a:defRPr sz="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5533" kern="1200">
                <a:solidFill>
                  <a:schemeClr val="tx1"/>
                </a:solidFill>
                <a:latin typeface="+mn-lt"/>
                <a:ea typeface="+mn-ea"/>
                <a:cs typeface="+mn-cs"/>
              </a:defRPr>
            </a:lvl9pPr>
          </a:lstStyle>
          <a:p>
            <a:pPr marL="342900" indent="-342900">
              <a:buFont typeface="Arial" panose="020B0604020202020204" pitchFamily="34" charset="0"/>
              <a:buChar char="•"/>
            </a:pPr>
            <a:r>
              <a:rPr lang="en-US" dirty="0"/>
              <a:t>Laser-electron interaction time </a:t>
            </a:r>
          </a:p>
          <a:p>
            <a:pPr marL="342900" indent="-342900">
              <a:buFont typeface="Arial" panose="020B0604020202020204" pitchFamily="34" charset="0"/>
              <a:buChar char="•"/>
            </a:pPr>
            <a:r>
              <a:rPr lang="en-US" dirty="0"/>
              <a:t>Total structure length</a:t>
            </a:r>
          </a:p>
          <a:p>
            <a:pPr marL="342900" indent="-342900">
              <a:buFont typeface="Arial" panose="020B0604020202020204" pitchFamily="34" charset="0"/>
              <a:buChar char="•"/>
            </a:pPr>
            <a:r>
              <a:rPr lang="en-US" dirty="0"/>
              <a:t>Dynamic effects – over longer lengths, e- will defocus</a:t>
            </a:r>
          </a:p>
        </p:txBody>
      </p:sp>
      <p:pic>
        <p:nvPicPr>
          <p:cNvPr id="6" name="Picture 2" descr="Fig. 1">
            <a:extLst>
              <a:ext uri="{FF2B5EF4-FFF2-40B4-BE49-F238E27FC236}">
                <a16:creationId xmlns:a16="http://schemas.microsoft.com/office/drawing/2014/main" id="{A810A581-3FAC-5883-E7D4-F32B7294A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638" y="3175331"/>
            <a:ext cx="3636536" cy="24219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735D624-0BE4-D6B6-1437-64846172AFC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56899" t="33438" r="38483" b="48108"/>
          <a:stretch/>
        </p:blipFill>
        <p:spPr>
          <a:xfrm rot="10800000">
            <a:off x="5685033" y="3102704"/>
            <a:ext cx="821934" cy="2463529"/>
          </a:xfrm>
          <a:prstGeom prst="rect">
            <a:avLst/>
          </a:prstGeom>
          <a:ln w="38100">
            <a:noFill/>
          </a:ln>
        </p:spPr>
      </p:pic>
      <p:cxnSp>
        <p:nvCxnSpPr>
          <p:cNvPr id="8" name="Straight Arrow Connector 7">
            <a:extLst>
              <a:ext uri="{FF2B5EF4-FFF2-40B4-BE49-F238E27FC236}">
                <a16:creationId xmlns:a16="http://schemas.microsoft.com/office/drawing/2014/main" id="{B5740515-3E4B-B991-4A70-9E5F573C13E4}"/>
              </a:ext>
            </a:extLst>
          </p:cNvPr>
          <p:cNvCxnSpPr>
            <a:cxnSpLocks/>
          </p:cNvCxnSpPr>
          <p:nvPr/>
        </p:nvCxnSpPr>
        <p:spPr>
          <a:xfrm>
            <a:off x="5901577" y="5563880"/>
            <a:ext cx="33598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DE679CE-8799-BE84-61F1-E11425CE5746}"/>
              </a:ext>
            </a:extLst>
          </p:cNvPr>
          <p:cNvSpPr txBox="1"/>
          <p:nvPr/>
        </p:nvSpPr>
        <p:spPr>
          <a:xfrm>
            <a:off x="5890792" y="5568585"/>
            <a:ext cx="397545" cy="215444"/>
          </a:xfrm>
          <a:prstGeom prst="rect">
            <a:avLst/>
          </a:prstGeom>
          <a:noFill/>
        </p:spPr>
        <p:txBody>
          <a:bodyPr wrap="none" lIns="0" tIns="0" rIns="0" bIns="0" rtlCol="0">
            <a:spAutoFit/>
          </a:bodyPr>
          <a:lstStyle/>
          <a:p>
            <a:pPr algn="l"/>
            <a:r>
              <a:rPr lang="en-US" sz="1400" dirty="0"/>
              <a:t>1mm</a:t>
            </a:r>
          </a:p>
        </p:txBody>
      </p:sp>
      <p:pic>
        <p:nvPicPr>
          <p:cNvPr id="12" name="Picture 11">
            <a:extLst>
              <a:ext uri="{FF2B5EF4-FFF2-40B4-BE49-F238E27FC236}">
                <a16:creationId xmlns:a16="http://schemas.microsoft.com/office/drawing/2014/main" id="{459C963B-F59D-6E87-6C3C-3562EDDC25D8}"/>
              </a:ext>
            </a:extLst>
          </p:cNvPr>
          <p:cNvPicPr>
            <a:picLocks noChangeAspect="1"/>
          </p:cNvPicPr>
          <p:nvPr/>
        </p:nvPicPr>
        <p:blipFill>
          <a:blip r:embed="rId7"/>
          <a:stretch>
            <a:fillRect/>
          </a:stretch>
        </p:blipFill>
        <p:spPr>
          <a:xfrm>
            <a:off x="7219879" y="2983317"/>
            <a:ext cx="3996757" cy="2895087"/>
          </a:xfrm>
          <a:prstGeom prst="rect">
            <a:avLst/>
          </a:prstGeom>
        </p:spPr>
      </p:pic>
    </p:spTree>
    <p:custDataLst>
      <p:tags r:id="rId1"/>
    </p:custDataLst>
    <p:extLst>
      <p:ext uri="{BB962C8B-B14F-4D97-AF65-F5344CB8AC3E}">
        <p14:creationId xmlns:p14="http://schemas.microsoft.com/office/powerpoint/2010/main" val="1464686707"/>
      </p:ext>
    </p:extLst>
  </p:cSld>
  <p:clrMapOvr>
    <a:masterClrMapping/>
  </p:clrMapOvr>
  <mc:AlternateContent xmlns:mc="http://schemas.openxmlformats.org/markup-compatibility/2006" xmlns:p14="http://schemas.microsoft.com/office/powerpoint/2010/main">
    <mc:Choice Requires="p14">
      <p:transition spd="slow" p14:dur="2000" advTm="1431"/>
    </mc:Choice>
    <mc:Fallback xmlns="">
      <p:transition spd="slow" advTm="14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uiExpan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CCBA9B-E261-47F8-ACD8-6539F0A3DC90}"/>
              </a:ext>
            </a:extLst>
          </p:cNvPr>
          <p:cNvSpPr>
            <a:spLocks noGrp="1"/>
          </p:cNvSpPr>
          <p:nvPr>
            <p:ph type="body" sz="quarter" idx="13"/>
          </p:nvPr>
        </p:nvSpPr>
        <p:spPr>
          <a:xfrm>
            <a:off x="815336" y="1466850"/>
            <a:ext cx="6380895" cy="1414554"/>
          </a:xfrm>
        </p:spPr>
        <p:txBody>
          <a:bodyPr/>
          <a:lstStyle/>
          <a:p>
            <a:pPr marL="342900" indent="-342900">
              <a:buFont typeface="Arial" panose="020B0604020202020204" pitchFamily="34" charset="0"/>
              <a:buChar char="•"/>
            </a:pPr>
            <a:r>
              <a:rPr lang="en-US" dirty="0"/>
              <a:t>Pulse front tilt (PFT) created by grating imaged onto DLA plane</a:t>
            </a:r>
          </a:p>
          <a:p>
            <a:pPr marL="940293" lvl="1" indent="-342900"/>
            <a:r>
              <a:rPr lang="en-US" dirty="0"/>
              <a:t>Angle determined by system magnification -&gt; lens positions controlled by desired overall magnification and damage concerns</a:t>
            </a:r>
          </a:p>
        </p:txBody>
      </p:sp>
      <p:sp>
        <p:nvSpPr>
          <p:cNvPr id="4" name="Title 3">
            <a:extLst>
              <a:ext uri="{FF2B5EF4-FFF2-40B4-BE49-F238E27FC236}">
                <a16:creationId xmlns:a16="http://schemas.microsoft.com/office/drawing/2014/main" id="{FE577F95-E6A3-4C9F-995E-F8C6F9FB89EF}"/>
              </a:ext>
            </a:extLst>
          </p:cNvPr>
          <p:cNvSpPr>
            <a:spLocks noGrp="1"/>
          </p:cNvSpPr>
          <p:nvPr>
            <p:ph type="title"/>
          </p:nvPr>
        </p:nvSpPr>
        <p:spPr>
          <a:xfrm>
            <a:off x="815336" y="492840"/>
            <a:ext cx="10363200" cy="517001"/>
          </a:xfrm>
        </p:spPr>
        <p:txBody>
          <a:bodyPr/>
          <a:lstStyle/>
          <a:p>
            <a:r>
              <a:rPr lang="en-US" dirty="0"/>
              <a:t>Pulse Front Tilt Measurement Over 4.2mm</a:t>
            </a:r>
          </a:p>
        </p:txBody>
      </p:sp>
      <p:pic>
        <p:nvPicPr>
          <p:cNvPr id="31" name="Picture 30">
            <a:extLst>
              <a:ext uri="{FF2B5EF4-FFF2-40B4-BE49-F238E27FC236}">
                <a16:creationId xmlns:a16="http://schemas.microsoft.com/office/drawing/2014/main" id="{F588AC3B-828C-4AAC-9165-1BBCE05A4840}"/>
              </a:ext>
            </a:extLst>
          </p:cNvPr>
          <p:cNvPicPr>
            <a:picLocks noChangeAspect="1"/>
          </p:cNvPicPr>
          <p:nvPr/>
        </p:nvPicPr>
        <p:blipFill>
          <a:blip r:embed="rId3"/>
          <a:stretch>
            <a:fillRect/>
          </a:stretch>
        </p:blipFill>
        <p:spPr>
          <a:xfrm>
            <a:off x="815336" y="3429000"/>
            <a:ext cx="6054796" cy="2697558"/>
          </a:xfrm>
          <a:prstGeom prst="rect">
            <a:avLst/>
          </a:prstGeom>
        </p:spPr>
      </p:pic>
      <p:grpSp>
        <p:nvGrpSpPr>
          <p:cNvPr id="11" name="Group 10">
            <a:extLst>
              <a:ext uri="{FF2B5EF4-FFF2-40B4-BE49-F238E27FC236}">
                <a16:creationId xmlns:a16="http://schemas.microsoft.com/office/drawing/2014/main" id="{9190A42A-949E-4D3D-8D0B-31A4B2369D35}"/>
              </a:ext>
            </a:extLst>
          </p:cNvPr>
          <p:cNvGrpSpPr/>
          <p:nvPr/>
        </p:nvGrpSpPr>
        <p:grpSpPr>
          <a:xfrm>
            <a:off x="8425893" y="1782638"/>
            <a:ext cx="3096430" cy="4306174"/>
            <a:chOff x="7171520" y="531467"/>
            <a:chExt cx="4167044" cy="5795066"/>
          </a:xfrm>
        </p:grpSpPr>
        <p:pic>
          <p:nvPicPr>
            <p:cNvPr id="12" name="Picture 11" descr="A close up of the moon&#10;&#10;Description automatically generated with medium confidence">
              <a:extLst>
                <a:ext uri="{FF2B5EF4-FFF2-40B4-BE49-F238E27FC236}">
                  <a16:creationId xmlns:a16="http://schemas.microsoft.com/office/drawing/2014/main" id="{57345208-798F-417A-95D1-704F42BE9F26}"/>
                </a:ext>
              </a:extLst>
            </p:cNvPr>
            <p:cNvPicPr>
              <a:picLocks noChangeAspect="1"/>
            </p:cNvPicPr>
            <p:nvPr/>
          </p:nvPicPr>
          <p:blipFill rotWithShape="1">
            <a:blip r:embed="rId4">
              <a:extLst>
                <a:ext uri="{28A0092B-C50C-407E-A947-70E740481C1C}">
                  <a14:useLocalDpi xmlns:a14="http://schemas.microsoft.com/office/drawing/2010/main" val="0"/>
                </a:ext>
              </a:extLst>
            </a:blip>
            <a:srcRect l="24840" t="38727" r="50223" b="15032"/>
            <a:stretch/>
          </p:blipFill>
          <p:spPr>
            <a:xfrm>
              <a:off x="7171520" y="531467"/>
              <a:ext cx="4167044" cy="5795066"/>
            </a:xfrm>
            <a:prstGeom prst="rect">
              <a:avLst/>
            </a:prstGeom>
          </p:spPr>
        </p:pic>
        <p:cxnSp>
          <p:nvCxnSpPr>
            <p:cNvPr id="26" name="Straight Arrow Connector 25">
              <a:extLst>
                <a:ext uri="{FF2B5EF4-FFF2-40B4-BE49-F238E27FC236}">
                  <a16:creationId xmlns:a16="http://schemas.microsoft.com/office/drawing/2014/main" id="{3CDF76F9-5EDF-4504-BA13-2A209D620006}"/>
                </a:ext>
              </a:extLst>
            </p:cNvPr>
            <p:cNvCxnSpPr>
              <a:cxnSpLocks/>
            </p:cNvCxnSpPr>
            <p:nvPr/>
          </p:nvCxnSpPr>
          <p:spPr>
            <a:xfrm flipV="1">
              <a:off x="9017390" y="1641905"/>
              <a:ext cx="1420837" cy="216990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1BFF5EC-B53A-4F59-9D41-1F975F6AE53B}"/>
                </a:ext>
              </a:extLst>
            </p:cNvPr>
            <p:cNvSpPr/>
            <p:nvPr/>
          </p:nvSpPr>
          <p:spPr>
            <a:xfrm rot="1834375">
              <a:off x="8181399" y="3908136"/>
              <a:ext cx="1378634" cy="71036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F275233-08BF-40A5-8A35-A6D3698D2041}"/>
                </a:ext>
              </a:extLst>
            </p:cNvPr>
            <p:cNvSpPr txBox="1"/>
            <p:nvPr/>
          </p:nvSpPr>
          <p:spPr>
            <a:xfrm rot="18121219">
              <a:off x="9065860" y="2935789"/>
              <a:ext cx="1194238" cy="215444"/>
            </a:xfrm>
            <a:prstGeom prst="rect">
              <a:avLst/>
            </a:prstGeom>
            <a:noFill/>
          </p:spPr>
          <p:txBody>
            <a:bodyPr wrap="none" lIns="0" tIns="0" rIns="0" bIns="0" rtlCol="0">
              <a:spAutoFit/>
            </a:bodyPr>
            <a:lstStyle/>
            <a:p>
              <a:pPr algn="l"/>
              <a:r>
                <a:rPr lang="en-US" sz="1400" dirty="0">
                  <a:solidFill>
                    <a:srgbClr val="C00000"/>
                  </a:solidFill>
                </a:rPr>
                <a:t>Fringe Position</a:t>
              </a:r>
            </a:p>
          </p:txBody>
        </p:sp>
      </p:grpSp>
      <p:pic>
        <p:nvPicPr>
          <p:cNvPr id="8" name="Picture 7">
            <a:extLst>
              <a:ext uri="{FF2B5EF4-FFF2-40B4-BE49-F238E27FC236}">
                <a16:creationId xmlns:a16="http://schemas.microsoft.com/office/drawing/2014/main" id="{947FBCED-1210-4D43-B11D-0E464542CF97}"/>
              </a:ext>
            </a:extLst>
          </p:cNvPr>
          <p:cNvPicPr>
            <a:picLocks noChangeAspect="1"/>
          </p:cNvPicPr>
          <p:nvPr/>
        </p:nvPicPr>
        <p:blipFill>
          <a:blip r:embed="rId5"/>
          <a:stretch>
            <a:fillRect/>
          </a:stretch>
        </p:blipFill>
        <p:spPr>
          <a:xfrm>
            <a:off x="7526909" y="1466850"/>
            <a:ext cx="2145427" cy="2078383"/>
          </a:xfrm>
          <a:prstGeom prst="rect">
            <a:avLst/>
          </a:prstGeom>
          <a:ln>
            <a:solidFill>
              <a:schemeClr val="tx1"/>
            </a:solidFill>
          </a:ln>
        </p:spPr>
      </p:pic>
      <p:sp>
        <p:nvSpPr>
          <p:cNvPr id="3" name="TextBox 2">
            <a:extLst>
              <a:ext uri="{FF2B5EF4-FFF2-40B4-BE49-F238E27FC236}">
                <a16:creationId xmlns:a16="http://schemas.microsoft.com/office/drawing/2014/main" id="{BA0EE091-B26C-FAB8-4268-A9C85E96D843}"/>
              </a:ext>
            </a:extLst>
          </p:cNvPr>
          <p:cNvSpPr txBox="1"/>
          <p:nvPr/>
        </p:nvSpPr>
        <p:spPr>
          <a:xfrm>
            <a:off x="1259840" y="5873368"/>
            <a:ext cx="1761701" cy="215444"/>
          </a:xfrm>
          <a:prstGeom prst="rect">
            <a:avLst/>
          </a:prstGeom>
          <a:noFill/>
        </p:spPr>
        <p:txBody>
          <a:bodyPr wrap="none" lIns="0" tIns="0" rIns="0" bIns="0" rtlCol="0">
            <a:spAutoFit/>
          </a:bodyPr>
          <a:lstStyle/>
          <a:p>
            <a:pPr algn="l"/>
            <a:r>
              <a:rPr lang="en-US" sz="1400" dirty="0"/>
              <a:t>Graphic: Joel England</a:t>
            </a:r>
          </a:p>
        </p:txBody>
      </p:sp>
    </p:spTree>
    <p:extLst>
      <p:ext uri="{BB962C8B-B14F-4D97-AF65-F5344CB8AC3E}">
        <p14:creationId xmlns:p14="http://schemas.microsoft.com/office/powerpoint/2010/main" val="844265133"/>
      </p:ext>
    </p:extLst>
  </p:cSld>
  <p:clrMapOvr>
    <a:masterClrMapping/>
  </p:clrMapOvr>
  <mc:AlternateContent xmlns:mc="http://schemas.openxmlformats.org/markup-compatibility/2006" xmlns:p14="http://schemas.microsoft.com/office/powerpoint/2010/main">
    <mc:Choice Requires="p14">
      <p:transition spd="slow" p14:dur="2000" advTm="859"/>
    </mc:Choice>
    <mc:Fallback xmlns="">
      <p:transition spd="slow" advTm="85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3|0.3|0.1"/>
</p:tagLst>
</file>

<file path=ppt/tags/tag2.xml><?xml version="1.0" encoding="utf-8"?>
<p:tagLst xmlns:a="http://schemas.openxmlformats.org/drawingml/2006/main" xmlns:r="http://schemas.openxmlformats.org/officeDocument/2006/relationships" xmlns:p="http://schemas.openxmlformats.org/presentationml/2006/main">
  <p:tag name="TIMING" val="|0.1|0.3|0.2|0.1|0.1"/>
</p:tagLst>
</file>

<file path=ppt/tags/tag3.xml><?xml version="1.0" encoding="utf-8"?>
<p:tagLst xmlns:a="http://schemas.openxmlformats.org/drawingml/2006/main" xmlns:r="http://schemas.openxmlformats.org/officeDocument/2006/relationships" xmlns:p="http://schemas.openxmlformats.org/presentationml/2006/main">
  <p:tag name="TIMING" val="|0.3|0.1"/>
</p:tagLst>
</file>

<file path=ppt/tags/tag4.xml><?xml version="1.0" encoding="utf-8"?>
<p:tagLst xmlns:a="http://schemas.openxmlformats.org/drawingml/2006/main" xmlns:r="http://schemas.openxmlformats.org/officeDocument/2006/relationships" xmlns:p="http://schemas.openxmlformats.org/presentationml/2006/main">
  <p:tag name="TIMING" val="|0.2|0.3|0.2"/>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1.2|7.8|7|5.4"/>
</p:tagLst>
</file>

<file path=ppt/tags/tag7.xml><?xml version="1.0" encoding="utf-8"?>
<p:tagLst xmlns:a="http://schemas.openxmlformats.org/drawingml/2006/main" xmlns:r="http://schemas.openxmlformats.org/officeDocument/2006/relationships" xmlns:p="http://schemas.openxmlformats.org/presentationml/2006/main">
  <p:tag name="TIMING" val="|4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01-light">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Presentation1" id="{3E04E8B8-11FA-E649-9371-C7E26FFEAA93}" vid="{F579B5EC-11F9-A448-A60F-FC626C1FC18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23601</TotalTime>
  <Words>1933</Words>
  <Application>Microsoft Office PowerPoint</Application>
  <PresentationFormat>Widescreen</PresentationFormat>
  <Paragraphs>251</Paragraphs>
  <Slides>24</Slides>
  <Notes>13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Calibri</vt:lpstr>
      <vt:lpstr>Calibri Light</vt:lpstr>
      <vt:lpstr>Cambria Math</vt:lpstr>
      <vt:lpstr>Helvetica</vt:lpstr>
      <vt:lpstr>Helvetica Regular</vt:lpstr>
      <vt:lpstr>Office Theme</vt:lpstr>
      <vt:lpstr>presentation-01-light</vt:lpstr>
      <vt:lpstr>PowerPoint Presentation</vt:lpstr>
      <vt:lpstr>Acknowledgements</vt:lpstr>
      <vt:lpstr>Outline</vt:lpstr>
      <vt:lpstr>The Case for Smaller Accelerators</vt:lpstr>
      <vt:lpstr>Overview of a Dielectric Laser Accelerator</vt:lpstr>
      <vt:lpstr>Single Side Illuminated Long Interaction DLA Geometry</vt:lpstr>
      <vt:lpstr>Previously, Record Energy Gain, Gradient Reached at UCLA</vt:lpstr>
      <vt:lpstr>Limiting Factors for MeV Energy Gain</vt:lpstr>
      <vt:lpstr>Pulse Front Tilt Measurement Over 4.2mm</vt:lpstr>
      <vt:lpstr>Alternate phase focusing allows acceleration over mm-scale interactions</vt:lpstr>
      <vt:lpstr>Soft Tuning of Phase and Amplitude</vt:lpstr>
      <vt:lpstr>Ingredients for a Multi-MeV DLA Experiment</vt:lpstr>
      <vt:lpstr>Extending Structure Length Proved Non-Trivial</vt:lpstr>
      <vt:lpstr>4mm Grating Structures Have Been Assembled</vt:lpstr>
      <vt:lpstr>Structures are Characterized Optically</vt:lpstr>
      <vt:lpstr>Experiments Take Place at the Pegasus Beamline</vt:lpstr>
      <vt:lpstr>Structures are Characterized via Electron Transmission</vt:lpstr>
      <vt:lpstr>10/20/2022: Commercial Structure Modulates Electron Energy</vt:lpstr>
      <vt:lpstr>Phase Matching in the Ballistic Model</vt:lpstr>
      <vt:lpstr>The Kerr Effect Could Be to Blame</vt:lpstr>
      <vt:lpstr>First Modulation from a 500 Euro DLA</vt:lpstr>
      <vt:lpstr>Estimated Gap Size During Experiment was Larger than Expected</vt:lpstr>
      <vt:lpstr>Structure Damage is Under Investigation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Crisp</dc:creator>
  <cp:lastModifiedBy>Sophie Crisp</cp:lastModifiedBy>
  <cp:revision>46</cp:revision>
  <dcterms:created xsi:type="dcterms:W3CDTF">2022-05-25T19:33:07Z</dcterms:created>
  <dcterms:modified xsi:type="dcterms:W3CDTF">2022-11-10T14:23:43Z</dcterms:modified>
</cp:coreProperties>
</file>