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93" r:id="rId2"/>
    <p:sldId id="369" r:id="rId3"/>
    <p:sldId id="434" r:id="rId4"/>
    <p:sldId id="446" r:id="rId5"/>
    <p:sldId id="268" r:id="rId6"/>
    <p:sldId id="447" r:id="rId7"/>
    <p:sldId id="454" r:id="rId8"/>
    <p:sldId id="455" r:id="rId9"/>
    <p:sldId id="448" r:id="rId10"/>
    <p:sldId id="451" r:id="rId11"/>
    <p:sldId id="449" r:id="rId12"/>
    <p:sldId id="452" r:id="rId13"/>
    <p:sldId id="450" r:id="rId14"/>
    <p:sldId id="456" r:id="rId15"/>
    <p:sldId id="453" r:id="rId16"/>
    <p:sldId id="457" r:id="rId17"/>
    <p:sldId id="445" r:id="rId18"/>
  </p:sldIdLst>
  <p:sldSz cx="9144000" cy="5143500" type="screen16x9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090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2115" autoAdjust="0"/>
  </p:normalViewPr>
  <p:slideViewPr>
    <p:cSldViewPr>
      <p:cViewPr varScale="1">
        <p:scale>
          <a:sx n="74" d="100"/>
          <a:sy n="74" d="100"/>
        </p:scale>
        <p:origin x="960" y="72"/>
      </p:cViewPr>
      <p:guideLst>
        <p:guide orient="horz" pos="16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84"/>
      </p:cViewPr>
      <p:guideLst>
        <p:guide orient="horz" pos="2909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31CB3-13F4-4BA7-A252-2AE10C3A1168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F1C75E-9316-45AB-BF47-BB64C300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404" y="4863192"/>
            <a:ext cx="478396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7" y="51470"/>
            <a:ext cx="202477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-144524" y="0"/>
            <a:ext cx="9288524" cy="85725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7" y="4840002"/>
            <a:ext cx="800641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4878288"/>
            <a:ext cx="9144000" cy="285750"/>
          </a:xfrm>
          <a:prstGeom prst="rect">
            <a:avLst/>
          </a:prstGeom>
          <a:gradFill flip="none" rotWithShape="1">
            <a:gsLst>
              <a:gs pos="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8255260" y="4863192"/>
            <a:ext cx="457200" cy="273844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752020" y="0"/>
            <a:ext cx="4391980" cy="114477"/>
          </a:xfrm>
          <a:prstGeom prst="rect">
            <a:avLst/>
          </a:prstGeom>
          <a:gradFill flip="none" rotWithShape="1">
            <a:gsLst>
              <a:gs pos="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9582"/>
            <a:ext cx="8991600" cy="197165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High Brightness Photoinjector for AWA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879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14781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S.V. Kuzikov, Euclid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Techlabs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LLC, Bolingbrook, IL</a:t>
            </a:r>
          </a:p>
        </p:txBody>
      </p:sp>
    </p:spTree>
  </p:cSld>
  <p:clrMapOvr>
    <a:masterClrMapping/>
  </p:clrMapOvr>
  <p:transition spd="med" advClick="0"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A7844-9A8A-E38C-4852-91490B06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B8390-CBDE-F2BA-28C4-372BF4EDA710}"/>
              </a:ext>
            </a:extLst>
          </p:cNvPr>
          <p:cNvSpPr txBox="1"/>
          <p:nvPr/>
        </p:nvSpPr>
        <p:spPr>
          <a:xfrm>
            <a:off x="287524" y="411510"/>
            <a:ext cx="86769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Advantages:</a:t>
            </a:r>
            <a:endParaRPr lang="en-US" sz="1800" u="sng" dirty="0"/>
          </a:p>
          <a:p>
            <a:r>
              <a:rPr lang="en-US" sz="1800" dirty="0"/>
              <a:t>1. High-gradients and fully symmetric RF field distribution to minimize emittance;</a:t>
            </a:r>
          </a:p>
          <a:p>
            <a:r>
              <a:rPr lang="en-US" sz="1800" dirty="0"/>
              <a:t>2. Strong side coupling, in order to provide excellent field flatness, necessary mode separation and suppression of HOMs (for open version);</a:t>
            </a:r>
          </a:p>
          <a:p>
            <a:r>
              <a:rPr lang="en-US" sz="1800" dirty="0"/>
              <a:t>3. Design allows easy laser beam access to cathode and easy fine tuning;</a:t>
            </a:r>
          </a:p>
          <a:p>
            <a:r>
              <a:rPr lang="en-US" sz="1800" dirty="0"/>
              <a:t>4. </a:t>
            </a:r>
            <a:r>
              <a:rPr lang="en-US" sz="1800" dirty="0" err="1"/>
              <a:t>Brazeless</a:t>
            </a:r>
            <a:r>
              <a:rPr lang="en-US" sz="1800" dirty="0"/>
              <a:t> design and removable cathode.</a:t>
            </a:r>
          </a:p>
          <a:p>
            <a:endParaRPr lang="en-US" sz="1800" dirty="0"/>
          </a:p>
          <a:p>
            <a:endParaRPr lang="en-US" sz="1800" u="sng" dirty="0"/>
          </a:p>
          <a:p>
            <a:r>
              <a:rPr lang="en-US" sz="1800" u="sng" dirty="0"/>
              <a:t>Disadvantages:</a:t>
            </a:r>
          </a:p>
          <a:p>
            <a:pPr marL="342900" indent="-342900">
              <a:buAutoNum type="arabicPeriod"/>
            </a:pPr>
            <a:r>
              <a:rPr lang="en-US" sz="1800" dirty="0"/>
              <a:t>Larger transverse size;</a:t>
            </a:r>
          </a:p>
          <a:p>
            <a:pPr marL="342900" indent="-342900">
              <a:buAutoNum type="arabicPeriod"/>
            </a:pPr>
            <a:r>
              <a:rPr lang="en-US" dirty="0"/>
              <a:t>In case of open design some RF power can penetrate outside of gun.</a:t>
            </a:r>
            <a:endParaRPr lang="en-US" sz="1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10C379-61E3-0912-F4AC-896563C3C673}"/>
              </a:ext>
            </a:extLst>
          </p:cNvPr>
          <p:cNvSpPr/>
          <p:nvPr/>
        </p:nvSpPr>
        <p:spPr>
          <a:xfrm>
            <a:off x="287524" y="375506"/>
            <a:ext cx="8568952" cy="1800200"/>
          </a:xfrm>
          <a:prstGeom prst="round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BA78A4-FAC7-0FA7-E14C-3D5FDCCC3D56}"/>
              </a:ext>
            </a:extLst>
          </p:cNvPr>
          <p:cNvSpPr/>
          <p:nvPr/>
        </p:nvSpPr>
        <p:spPr>
          <a:xfrm>
            <a:off x="287524" y="2532825"/>
            <a:ext cx="8568952" cy="1116124"/>
          </a:xfrm>
          <a:prstGeom prst="round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63848-97E4-4C2F-0E3A-23486655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5">
            <a:extLst>
              <a:ext uri="{FF2B5EF4-FFF2-40B4-BE49-F238E27FC236}">
                <a16:creationId xmlns:a16="http://schemas.microsoft.com/office/drawing/2014/main" id="{0C4CD5F4-F8C7-866F-D8A4-4A127ECA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131590"/>
            <a:ext cx="3907257" cy="21140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C807813-93A0-7560-87EB-8D02E361FC95}"/>
              </a:ext>
            </a:extLst>
          </p:cNvPr>
          <p:cNvGrpSpPr/>
          <p:nvPr/>
        </p:nvGrpSpPr>
        <p:grpSpPr>
          <a:xfrm>
            <a:off x="4572000" y="1131590"/>
            <a:ext cx="4392488" cy="2114027"/>
            <a:chOff x="0" y="936431"/>
            <a:chExt cx="12192000" cy="4985138"/>
          </a:xfrm>
        </p:grpSpPr>
        <p:pic>
          <p:nvPicPr>
            <p:cNvPr id="5" name="Рисунок 1">
              <a:extLst>
                <a:ext uri="{FF2B5EF4-FFF2-40B4-BE49-F238E27FC236}">
                  <a16:creationId xmlns:a16="http://schemas.microsoft.com/office/drawing/2014/main" id="{3D2755C3-3D40-6D6A-506F-78D5598C8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36431"/>
              <a:ext cx="12192000" cy="49851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B5C1C4-DE75-81AB-3756-EEB86FEBB8A0}"/>
                </a:ext>
              </a:extLst>
            </p:cNvPr>
            <p:cNvSpPr/>
            <p:nvPr/>
          </p:nvSpPr>
          <p:spPr>
            <a:xfrm>
              <a:off x="10734261" y="2146852"/>
              <a:ext cx="1205948" cy="424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4FD000-298D-4595-344B-96F1FC8CE768}"/>
              </a:ext>
            </a:extLst>
          </p:cNvPr>
          <p:cNvSpPr txBox="1"/>
          <p:nvPr/>
        </p:nvSpPr>
        <p:spPr>
          <a:xfrm>
            <a:off x="683568" y="3507854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E-field distribution at gun’s axis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8BA13-C554-C3EB-E7A8-E10980A2B3BB}"/>
              </a:ext>
            </a:extLst>
          </p:cNvPr>
          <p:cNvSpPr txBox="1"/>
          <p:nvPr/>
        </p:nvSpPr>
        <p:spPr>
          <a:xfrm>
            <a:off x="5508104" y="3506706"/>
            <a:ext cx="3078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</a:t>
            </a:r>
            <a:r>
              <a:rPr lang="en-US" sz="1800" baseline="-25000" dirty="0"/>
              <a:t>11</a:t>
            </a:r>
            <a:r>
              <a:rPr lang="en-US" sz="1800" dirty="0"/>
              <a:t>, S</a:t>
            </a:r>
            <a:r>
              <a:rPr lang="en-US" sz="1800" baseline="-25000" dirty="0"/>
              <a:t>12</a:t>
            </a:r>
            <a:r>
              <a:rPr lang="en-US" sz="1800" dirty="0"/>
              <a:t> and S</a:t>
            </a:r>
            <a:r>
              <a:rPr lang="en-US" sz="1800" baseline="-25000" dirty="0"/>
              <a:t>13</a:t>
            </a:r>
            <a:r>
              <a:rPr lang="en-US" sz="1800" dirty="0"/>
              <a:t> parameters</a:t>
            </a:r>
          </a:p>
        </p:txBody>
      </p:sp>
    </p:spTree>
    <p:extLst>
      <p:ext uri="{BB962C8B-B14F-4D97-AF65-F5344CB8AC3E}">
        <p14:creationId xmlns:p14="http://schemas.microsoft.com/office/powerpoint/2010/main" val="79409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4CC27-7A1F-AD96-8390-FAF3BEE2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4FD205BE-ED8B-6CAA-FD9C-FB91FB2AA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3" y="915566"/>
            <a:ext cx="3315444" cy="2965299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E655B69-98D3-8E6E-D16A-9CC412B65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11510"/>
            <a:ext cx="4327783" cy="18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66BF6-551E-4FD4-D5C4-96622EA485BE}"/>
              </a:ext>
            </a:extLst>
          </p:cNvPr>
          <p:cNvSpPr txBox="1"/>
          <p:nvPr/>
        </p:nvSpPr>
        <p:spPr>
          <a:xfrm>
            <a:off x="0" y="874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3,5 Cell Gun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6A51A-81FB-3D97-5010-44EA5C6F2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439745"/>
            <a:ext cx="2448272" cy="2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FFC16-6C8A-5343-AC5B-88A7764DF58A}"/>
              </a:ext>
            </a:extLst>
          </p:cNvPr>
          <p:cNvSpPr txBox="1"/>
          <p:nvPr/>
        </p:nvSpPr>
        <p:spPr>
          <a:xfrm>
            <a:off x="6062839" y="215645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E-field at axis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CC806A-9F70-F448-03B0-289173717841}"/>
              </a:ext>
            </a:extLst>
          </p:cNvPr>
          <p:cNvCxnSpPr>
            <a:cxnSpLocks/>
          </p:cNvCxnSpPr>
          <p:nvPr/>
        </p:nvCxnSpPr>
        <p:spPr>
          <a:xfrm>
            <a:off x="3311860" y="987574"/>
            <a:ext cx="0" cy="21602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2669CF-B0D1-E151-9DCA-4FEDD40BAF83}"/>
              </a:ext>
            </a:extLst>
          </p:cNvPr>
          <p:cNvSpPr txBox="1"/>
          <p:nvPr/>
        </p:nvSpPr>
        <p:spPr>
          <a:xfrm>
            <a:off x="3065638" y="64920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7A507-3BA2-C04A-4378-3F1FBD8E9F43}"/>
              </a:ext>
            </a:extLst>
          </p:cNvPr>
          <p:cNvSpPr txBox="1"/>
          <p:nvPr/>
        </p:nvSpPr>
        <p:spPr>
          <a:xfrm>
            <a:off x="7461039" y="3338621"/>
            <a:ext cx="16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baseline="-25000" dirty="0"/>
              <a:t>11</a:t>
            </a:r>
            <a:r>
              <a:rPr lang="en-US" sz="1600" dirty="0"/>
              <a:t> vs frequency</a:t>
            </a:r>
          </a:p>
        </p:txBody>
      </p:sp>
    </p:spTree>
    <p:extLst>
      <p:ext uri="{BB962C8B-B14F-4D97-AF65-F5344CB8AC3E}">
        <p14:creationId xmlns:p14="http://schemas.microsoft.com/office/powerpoint/2010/main" val="72409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27451-AD40-4637-A172-1F63A6E1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5ED16-DDF7-E041-28AA-4AE257A04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87" y="843558"/>
            <a:ext cx="4453425" cy="3636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66C26-D6F0-11FB-3019-C07C26E77775}"/>
              </a:ext>
            </a:extLst>
          </p:cNvPr>
          <p:cNvSpPr txBox="1"/>
          <p:nvPr/>
        </p:nvSpPr>
        <p:spPr>
          <a:xfrm>
            <a:off x="0" y="5147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/>
              <a:t>Brazeless</a:t>
            </a:r>
            <a:r>
              <a:rPr lang="en-US" sz="1800" b="1" dirty="0"/>
              <a:t> engineering design of 2,5 cell gun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C69B0-F88B-229D-D11F-041AD665E894}"/>
              </a:ext>
            </a:extLst>
          </p:cNvPr>
          <p:cNvSpPr txBox="1"/>
          <p:nvPr/>
        </p:nvSpPr>
        <p:spPr>
          <a:xfrm>
            <a:off x="6732240" y="265743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Stainless steel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675FE-97A7-D0B2-8DFF-3E745298309A}"/>
              </a:ext>
            </a:extLst>
          </p:cNvPr>
          <p:cNvSpPr txBox="1"/>
          <p:nvPr/>
        </p:nvSpPr>
        <p:spPr>
          <a:xfrm>
            <a:off x="3491880" y="87956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EEC07D-2DAB-B29C-61A3-AA6E68831F1A}"/>
              </a:ext>
            </a:extLst>
          </p:cNvPr>
          <p:cNvCxnSpPr>
            <a:stCxn id="6" idx="2"/>
          </p:cNvCxnSpPr>
          <p:nvPr/>
        </p:nvCxnSpPr>
        <p:spPr>
          <a:xfrm>
            <a:off x="3962522" y="1248894"/>
            <a:ext cx="141426" cy="3507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A2B7A4-C551-BC24-21F7-D5140D82385A}"/>
              </a:ext>
            </a:extLst>
          </p:cNvPr>
          <p:cNvCxnSpPr>
            <a:cxnSpLocks/>
          </p:cNvCxnSpPr>
          <p:nvPr/>
        </p:nvCxnSpPr>
        <p:spPr>
          <a:xfrm flipH="1" flipV="1">
            <a:off x="6516216" y="2395922"/>
            <a:ext cx="648072" cy="2931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6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664AC-C4FF-C6B6-68BA-74AF04D6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767747E-E7D7-C961-959A-77A95A1B2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1992"/>
            <a:ext cx="3502451" cy="3019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D004D-54A2-AA9C-04B2-A51F35A76207}"/>
              </a:ext>
            </a:extLst>
          </p:cNvPr>
          <p:cNvSpPr txBox="1"/>
          <p:nvPr/>
        </p:nvSpPr>
        <p:spPr>
          <a:xfrm>
            <a:off x="0" y="874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Fully closed 11.7 GHz RF design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902AF90-96C2-7DD4-4266-96D655365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2643758"/>
            <a:ext cx="4825381" cy="1949429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9C2D3FA4-26D6-7089-669A-6E42F1D76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66" y="551981"/>
            <a:ext cx="4080463" cy="1783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8F1502-D1AC-651B-6FF8-4A6D4D080E18}"/>
              </a:ext>
            </a:extLst>
          </p:cNvPr>
          <p:cNvSpPr txBox="1"/>
          <p:nvPr/>
        </p:nvSpPr>
        <p:spPr>
          <a:xfrm>
            <a:off x="5478791" y="4552270"/>
            <a:ext cx="16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baseline="-25000" dirty="0"/>
              <a:t>11</a:t>
            </a:r>
            <a:r>
              <a:rPr lang="en-US" sz="1600" dirty="0"/>
              <a:t> vs frequency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E0BC8-DD49-96F3-7EF2-FE6D731B46F6}"/>
              </a:ext>
            </a:extLst>
          </p:cNvPr>
          <p:cNvSpPr txBox="1"/>
          <p:nvPr/>
        </p:nvSpPr>
        <p:spPr>
          <a:xfrm>
            <a:off x="5728217" y="230150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E-field at axis</a:t>
            </a:r>
          </a:p>
        </p:txBody>
      </p:sp>
    </p:spTree>
    <p:extLst>
      <p:ext uri="{BB962C8B-B14F-4D97-AF65-F5344CB8AC3E}">
        <p14:creationId xmlns:p14="http://schemas.microsoft.com/office/powerpoint/2010/main" val="288809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E01DCE-E253-8FA0-7ED8-32A05571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2552D-47AA-16B7-62E6-68213DA9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00" y="974416"/>
            <a:ext cx="2196244" cy="2405614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F463ED3C-2B2B-4B21-D3C9-53EC4316A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07139"/>
            <a:ext cx="2983946" cy="1912592"/>
          </a:xfrm>
          <a:prstGeom prst="rect">
            <a:avLst/>
          </a:prstGeom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5A0A9006-7902-BB2D-6998-B0C7B01E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19709" y="1295070"/>
            <a:ext cx="2421305" cy="1764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DCEC7C-D79B-2C89-3933-5BA57D872CDA}"/>
              </a:ext>
            </a:extLst>
          </p:cNvPr>
          <p:cNvSpPr txBox="1"/>
          <p:nvPr/>
        </p:nvSpPr>
        <p:spPr>
          <a:xfrm>
            <a:off x="0" y="874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Coupler Designs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AF76-84CD-79B6-A99B-7754E6A54D2E}"/>
              </a:ext>
            </a:extLst>
          </p:cNvPr>
          <p:cNvSpPr txBox="1"/>
          <p:nvPr/>
        </p:nvSpPr>
        <p:spPr>
          <a:xfrm>
            <a:off x="719572" y="3615866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“Classical”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AF62D-ECC9-9EEA-0605-C81341CB3A7B}"/>
              </a:ext>
            </a:extLst>
          </p:cNvPr>
          <p:cNvSpPr txBox="1"/>
          <p:nvPr/>
        </p:nvSpPr>
        <p:spPr>
          <a:xfrm>
            <a:off x="3749646" y="3615866"/>
            <a:ext cx="532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Designs based on superinduced field asymmetry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5F58E2-6123-296F-85CB-54CA42260CF0}"/>
              </a:ext>
            </a:extLst>
          </p:cNvPr>
          <p:cNvCxnSpPr>
            <a:cxnSpLocks/>
          </p:cNvCxnSpPr>
          <p:nvPr/>
        </p:nvCxnSpPr>
        <p:spPr>
          <a:xfrm>
            <a:off x="5652120" y="1017827"/>
            <a:ext cx="0" cy="18931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8238F-39C9-5AB8-C35D-2F80ACAE8F0C}"/>
              </a:ext>
            </a:extLst>
          </p:cNvPr>
          <p:cNvCxnSpPr/>
          <p:nvPr/>
        </p:nvCxnSpPr>
        <p:spPr>
          <a:xfrm flipH="1">
            <a:off x="8424428" y="1383618"/>
            <a:ext cx="246489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ECE67B-A348-400A-CFBE-8B6B4D1E0E5C}"/>
              </a:ext>
            </a:extLst>
          </p:cNvPr>
          <p:cNvSpPr txBox="1"/>
          <p:nvPr/>
        </p:nvSpPr>
        <p:spPr>
          <a:xfrm>
            <a:off x="5405898" y="68485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A84852-F3E0-6AE6-4B69-015DF62A5DBD}"/>
              </a:ext>
            </a:extLst>
          </p:cNvPr>
          <p:cNvSpPr txBox="1"/>
          <p:nvPr/>
        </p:nvSpPr>
        <p:spPr>
          <a:xfrm>
            <a:off x="8352420" y="97438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ED6413-828F-C0EB-E6AD-5EBD60FC273A}"/>
              </a:ext>
            </a:extLst>
          </p:cNvPr>
          <p:cNvSpPr txBox="1"/>
          <p:nvPr/>
        </p:nvSpPr>
        <p:spPr>
          <a:xfrm>
            <a:off x="1830071" y="144661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RF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217AE1-E2AB-1460-07B4-B32837061783}"/>
              </a:ext>
            </a:extLst>
          </p:cNvPr>
          <p:cNvCxnSpPr>
            <a:cxnSpLocks/>
          </p:cNvCxnSpPr>
          <p:nvPr/>
        </p:nvCxnSpPr>
        <p:spPr>
          <a:xfrm>
            <a:off x="1835696" y="1612998"/>
            <a:ext cx="0" cy="18931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3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CFB10-79A9-BAED-3306-9926A3B9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DCB6A-984F-B45B-94A1-53BD4EEB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62718"/>
            <a:ext cx="3520614" cy="2207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647EC-2834-88A4-DF8B-6D52E039D643}"/>
              </a:ext>
            </a:extLst>
          </p:cNvPr>
          <p:cNvSpPr txBox="1"/>
          <p:nvPr/>
        </p:nvSpPr>
        <p:spPr>
          <a:xfrm>
            <a:off x="89415" y="3203138"/>
            <a:ext cx="3452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A. D. Cahill et al. High gradient experiments with X-band cryogenic copper accelerating cavities, 2018.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AAD59-E447-0355-58FE-E286E0FB996D}"/>
              </a:ext>
            </a:extLst>
          </p:cNvPr>
          <p:cNvSpPr txBox="1"/>
          <p:nvPr/>
        </p:nvSpPr>
        <p:spPr>
          <a:xfrm>
            <a:off x="0" y="514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Short Pulse Gun at Cryogenic Temperatures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11217-312E-210F-0263-166D5B6E55C7}"/>
              </a:ext>
            </a:extLst>
          </p:cNvPr>
          <p:cNvSpPr txBox="1"/>
          <p:nvPr/>
        </p:nvSpPr>
        <p:spPr>
          <a:xfrm>
            <a:off x="475376" y="2686476"/>
            <a:ext cx="2988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Breakdown rate vs gradient</a:t>
            </a:r>
            <a:r>
              <a:rPr lang="en-US" sz="1600" baseline="30000" dirty="0"/>
              <a:t> </a:t>
            </a:r>
            <a:r>
              <a:rPr lang="en-US" sz="1600" dirty="0"/>
              <a:t>[1]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35E72-0B32-3A5D-E423-7F2C91D0F23E}"/>
              </a:ext>
            </a:extLst>
          </p:cNvPr>
          <p:cNvSpPr txBox="1"/>
          <p:nvPr/>
        </p:nvSpPr>
        <p:spPr>
          <a:xfrm>
            <a:off x="467544" y="422967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11.7 GHz 9 ns gun the cathode gradient at 45 K could be as high as more than </a:t>
            </a:r>
            <a:r>
              <a:rPr lang="en-US" b="1" dirty="0"/>
              <a:t>500 MV/m</a:t>
            </a:r>
            <a:r>
              <a:rPr lang="en-US" dirty="0"/>
              <a:t>, maximum surface electric field might be as high as </a:t>
            </a:r>
            <a:r>
              <a:rPr lang="en-US" b="1" dirty="0"/>
              <a:t>750 MV/m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815DB8-623A-DC0E-5A9C-2BBF16D6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190" y="399246"/>
            <a:ext cx="2724861" cy="23206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0BD329-39E7-2B16-A35F-B2FA6118E344}"/>
              </a:ext>
            </a:extLst>
          </p:cNvPr>
          <p:cNvSpPr txBox="1"/>
          <p:nvPr/>
        </p:nvSpPr>
        <p:spPr>
          <a:xfrm>
            <a:off x="103403" y="3735189"/>
            <a:ext cx="3675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2. V.A. </a:t>
            </a:r>
            <a:r>
              <a:rPr lang="en-US" sz="1200" dirty="0" err="1"/>
              <a:t>Dolgashev</a:t>
            </a:r>
            <a:r>
              <a:rPr lang="en-US" sz="1200" dirty="0"/>
              <a:t>, Recent High Gradient Tests at SLAC, 2016.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CD34F-60B4-43F5-4533-8664A0EF2939}"/>
              </a:ext>
            </a:extLst>
          </p:cNvPr>
          <p:cNvSpPr txBox="1"/>
          <p:nvPr/>
        </p:nvSpPr>
        <p:spPr>
          <a:xfrm>
            <a:off x="3815916" y="2688954"/>
            <a:ext cx="2533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Peak pulse heating is a reasonably good predictor of the breakdown probability [2].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F512D-79D2-1E4D-6FF7-EC7873616303}"/>
              </a:ext>
            </a:extLst>
          </p:cNvPr>
          <p:cNvSpPr txBox="1"/>
          <p:nvPr/>
        </p:nvSpPr>
        <p:spPr>
          <a:xfrm>
            <a:off x="6388051" y="2658177"/>
            <a:ext cx="275594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Comparison of the transient cathode gradient when driven by long (blue) and short (red) pulse. The input power is f300 MW and the rising/falling is fixed at 3 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FAE9AA-3FFA-EEA7-1C75-10BCFCADD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196" y="462718"/>
            <a:ext cx="2837938" cy="22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0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3D708-86D7-457E-0C24-CF519953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FA2E-EBFB-0890-44AE-39BF97C0EFD9}"/>
              </a:ext>
            </a:extLst>
          </p:cNvPr>
          <p:cNvSpPr txBox="1"/>
          <p:nvPr/>
        </p:nvSpPr>
        <p:spPr>
          <a:xfrm>
            <a:off x="0" y="1234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CF8E1-A951-CBA7-C533-142EF99F187E}"/>
              </a:ext>
            </a:extLst>
          </p:cNvPr>
          <p:cNvSpPr txBox="1"/>
          <p:nvPr/>
        </p:nvSpPr>
        <p:spPr>
          <a:xfrm>
            <a:off x="0" y="91556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GB" sz="2400" kern="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plans to </a:t>
            </a:r>
            <a:r>
              <a:rPr lang="en-GB" sz="2400" kern="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  <a:r>
              <a:rPr lang="en-GB" sz="2400" kern="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current RF design of the short pulse 11.7 GHz photoinjector at AWA to increase energy gain, reduce emittance, and to improve compatibility with </a:t>
            </a:r>
            <a:r>
              <a:rPr lang="en-GB" sz="2400" kern="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sz="2400" kern="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solenoid.</a:t>
            </a:r>
          </a:p>
          <a:p>
            <a:pPr marL="342900" indent="-342900" algn="just">
              <a:buAutoNum type="arabicPeriod"/>
            </a:pPr>
            <a:r>
              <a:rPr lang="en-GB" sz="2400" kern="800" dirty="0">
                <a:latin typeface="Times" panose="02020603050405020304" pitchFamily="18" charset="0"/>
                <a:cs typeface="Times New Roman" panose="02020603050405020304" pitchFamily="18" charset="0"/>
              </a:rPr>
              <a:t>Alternatively, we can be focused on a new design based on strongly coupled rectangular cross-section cells. This flexible new design promises lots of benefits. </a:t>
            </a:r>
          </a:p>
          <a:p>
            <a:pPr marL="342900" indent="-342900" algn="just">
              <a:buFontTx/>
              <a:buAutoNum type="arabicPeriod"/>
            </a:pPr>
            <a:r>
              <a:rPr lang="en-GB" sz="24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GB" sz="24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additional </a:t>
            </a:r>
            <a:r>
              <a:rPr lang="en-GB" sz="24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opportunity to increase the gradient substantially is to operate </a:t>
            </a:r>
            <a:r>
              <a:rPr lang="en-GB" sz="24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short pulse </a:t>
            </a:r>
            <a:r>
              <a:rPr lang="en-GB" sz="24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gun at cryogenic temperatures. AWA facility is an excellent test site to achieve a new high gradient world record.</a:t>
            </a:r>
            <a:endParaRPr lang="en-US" sz="2400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9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20398A05-9DD7-40D3-AF80-404A3C93F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84" y="0"/>
            <a:ext cx="5917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Euclid Techlabs/Euclid Beamlabs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94511B5-557E-438B-96D1-17932A99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0" y="421192"/>
            <a:ext cx="88209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Euclid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Techlabs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LLC is a research and development company specializing in linear particle accelerators, ultrafast electron microscopy, and advanced material technologies. The company was formed in 2003. Euclid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Beamlabs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LLC, formed in the winter of 2014, is a sister (spin-off) company of Euclid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Techlabs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LLC, particularly to commercialize industrial accelerator and related advanced material technologies developed at Euclid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Techlabs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Euclid has developed expertise and products in several innovative technologies: time-resolved ultra-fast electron microscopy; ultra-compact linear accelerators; electron guns with thermionic, field emission or photo-emission cathodes; fast tuners for SRF cavities; advanced dielectric materials; HPHT and CVD diamond growth and applications; thin-film for accelerator technologies; Present: 27 people research staff (researchers, engineers, technicians) and 5 administrative. 16 PhDs in accelerator physics and material science, 32 staff. 2 labs: Bolingbrook, IL (accelerator R&amp;D lab) and Beltsville, MD (material science lab). Long term collaborations with  National Labs and Institutes: ANL, Fermilab,  BNL,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LBL, SLAC, LANL, NIST, NIU, IIT, etc.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7D15160-D50A-42A6-A894-FBA7EB094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507" y="4807276"/>
            <a:ext cx="2758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www.euclidtechlabs.com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F1B92E-56BB-411A-95B7-510FFA760DCC}"/>
              </a:ext>
            </a:extLst>
          </p:cNvPr>
          <p:cNvGrpSpPr/>
          <p:nvPr/>
        </p:nvGrpSpPr>
        <p:grpSpPr>
          <a:xfrm>
            <a:off x="4700076" y="2159544"/>
            <a:ext cx="4209754" cy="2695742"/>
            <a:chOff x="5176149" y="2299583"/>
            <a:chExt cx="4069458" cy="2565130"/>
          </a:xfrm>
        </p:grpSpPr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E299CC08-CD69-449E-B242-96E8CD665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76149" y="2299583"/>
              <a:ext cx="3514232" cy="256513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DFB0AF-4C51-4829-9B19-9F27DF4A34C6}"/>
                </a:ext>
              </a:extLst>
            </p:cNvPr>
            <p:cNvSpPr txBox="1"/>
            <p:nvPr/>
          </p:nvSpPr>
          <p:spPr>
            <a:xfrm>
              <a:off x="5657928" y="2619558"/>
              <a:ext cx="1428750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Fermilab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E10309-FB42-4B39-8747-537AEEB8FDDD}"/>
                </a:ext>
              </a:extLst>
            </p:cNvPr>
            <p:cNvSpPr txBox="1"/>
            <p:nvPr/>
          </p:nvSpPr>
          <p:spPr>
            <a:xfrm>
              <a:off x="6829956" y="4297335"/>
              <a:ext cx="1153391" cy="29286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Euclid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3B040B-F27B-4E78-A4BC-4830B2824D58}"/>
                </a:ext>
              </a:extLst>
            </p:cNvPr>
            <p:cNvSpPr txBox="1"/>
            <p:nvPr/>
          </p:nvSpPr>
          <p:spPr>
            <a:xfrm>
              <a:off x="7537016" y="4222266"/>
              <a:ext cx="1319460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Argonne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27109F9-034B-4F72-8349-B33FBDDAFF03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5657928" y="2878958"/>
              <a:ext cx="1328829" cy="18576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89259E2-A66C-4A19-883B-9C8E963919BE}"/>
                </a:ext>
              </a:extLst>
            </p:cNvPr>
            <p:cNvCxnSpPr>
              <a:cxnSpLocks/>
              <a:stCxn id="14" idx="4"/>
              <a:endCxn id="11" idx="2"/>
            </p:cNvCxnSpPr>
            <p:nvPr/>
          </p:nvCxnSpPr>
          <p:spPr>
            <a:xfrm flipV="1">
              <a:off x="7115897" y="4530043"/>
              <a:ext cx="1080849" cy="3077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8623F7-722E-438E-9A5E-13EFBCEDC55D}"/>
                </a:ext>
              </a:extLst>
            </p:cNvPr>
            <p:cNvSpPr/>
            <p:nvPr/>
          </p:nvSpPr>
          <p:spPr>
            <a:xfrm>
              <a:off x="6933265" y="4719242"/>
              <a:ext cx="365263" cy="1185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EB75AF-3992-47EC-A3DA-8E42D71C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75" y="2580702"/>
              <a:ext cx="2764832" cy="1306894"/>
            </a:xfrm>
            <a:prstGeom prst="rect">
              <a:avLst/>
            </a:prstGeom>
          </p:spPr>
        </p:pic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48C22D3-544E-428E-8C27-7DAA6E78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315" y="4888706"/>
            <a:ext cx="457200" cy="273844"/>
          </a:xfrm>
        </p:spPr>
        <p:txBody>
          <a:bodyPr/>
          <a:lstStyle/>
          <a:p>
            <a:fld id="{B6F15528-21DE-4FAA-801E-634DDDAF4B2B}" type="slidenum">
              <a:rPr lang="en-US" sz="1000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sz="1000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EAC032-FCE6-4D6B-A769-183A12F29287}"/>
              </a:ext>
            </a:extLst>
          </p:cNvPr>
          <p:cNvGrpSpPr/>
          <p:nvPr/>
        </p:nvGrpSpPr>
        <p:grpSpPr>
          <a:xfrm>
            <a:off x="834148" y="2135241"/>
            <a:ext cx="3635510" cy="2812773"/>
            <a:chOff x="5066611" y="1960738"/>
            <a:chExt cx="3635510" cy="2812773"/>
          </a:xfrm>
        </p:grpSpPr>
        <p:pic>
          <p:nvPicPr>
            <p:cNvPr id="18" name="Picture 17" descr="Map&#10;&#10;Description automatically generated">
              <a:extLst>
                <a:ext uri="{FF2B5EF4-FFF2-40B4-BE49-F238E27FC236}">
                  <a16:creationId xmlns:a16="http://schemas.microsoft.com/office/drawing/2014/main" id="{71DE385A-B32E-4B88-BBF7-01FE86EEB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611" y="1960738"/>
              <a:ext cx="3635510" cy="27443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24633E-7686-4702-BECF-0DC425201637}"/>
                </a:ext>
              </a:extLst>
            </p:cNvPr>
            <p:cNvSpPr/>
            <p:nvPr/>
          </p:nvSpPr>
          <p:spPr>
            <a:xfrm>
              <a:off x="7524328" y="2712260"/>
              <a:ext cx="144016" cy="755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B16ECF-E943-4F72-9C78-10AB41F6BE14}"/>
                </a:ext>
              </a:extLst>
            </p:cNvPr>
            <p:cNvSpPr txBox="1"/>
            <p:nvPr/>
          </p:nvSpPr>
          <p:spPr>
            <a:xfrm>
              <a:off x="7563396" y="2485057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Euclid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804BFC-8182-4BE2-A613-312CFFC31700}"/>
                </a:ext>
              </a:extLst>
            </p:cNvPr>
            <p:cNvSpPr txBox="1"/>
            <p:nvPr/>
          </p:nvSpPr>
          <p:spPr>
            <a:xfrm>
              <a:off x="7024087" y="3112938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UMD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D8E3DC-6E50-4E04-AE7B-F8C3BA14FA93}"/>
                </a:ext>
              </a:extLst>
            </p:cNvPr>
            <p:cNvSpPr txBox="1"/>
            <p:nvPr/>
          </p:nvSpPr>
          <p:spPr>
            <a:xfrm>
              <a:off x="7503509" y="4445289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NRL, </a:t>
              </a:r>
              <a:r>
                <a:rPr lang="en-US" sz="1200" b="1" dirty="0" err="1"/>
                <a:t>JLab</a:t>
              </a:r>
              <a:endParaRPr lang="en-US" sz="12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E36D93-E9BD-4537-A298-95EC862A86D9}"/>
                </a:ext>
              </a:extLst>
            </p:cNvPr>
            <p:cNvSpPr txBox="1"/>
            <p:nvPr/>
          </p:nvSpPr>
          <p:spPr>
            <a:xfrm>
              <a:off x="5088396" y="2233823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NIST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C7BEE8D-30B3-423E-BC8E-82975B0FB737}"/>
                </a:ext>
              </a:extLst>
            </p:cNvPr>
            <p:cNvCxnSpPr/>
            <p:nvPr/>
          </p:nvCxnSpPr>
          <p:spPr>
            <a:xfrm flipV="1">
              <a:off x="7684799" y="2285081"/>
              <a:ext cx="727933" cy="4254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7998854-6513-451A-9946-B96162668E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5935" y="2371164"/>
              <a:ext cx="2008724" cy="3657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F1C937-AB92-434E-BA01-12B997156D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7642" y="2780685"/>
              <a:ext cx="188374" cy="4287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7B356C0-1CDC-4237-978B-195E04B5F95B}"/>
                </a:ext>
              </a:extLst>
            </p:cNvPr>
            <p:cNvCxnSpPr>
              <a:cxnSpLocks/>
            </p:cNvCxnSpPr>
            <p:nvPr/>
          </p:nvCxnSpPr>
          <p:spPr>
            <a:xfrm>
              <a:off x="7604430" y="2780685"/>
              <a:ext cx="63914" cy="16728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823393C-C430-45F9-B4F6-FA100E2A707D}"/>
                </a:ext>
              </a:extLst>
            </p:cNvPr>
            <p:cNvCxnSpPr>
              <a:cxnSpLocks/>
            </p:cNvCxnSpPr>
            <p:nvPr/>
          </p:nvCxnSpPr>
          <p:spPr>
            <a:xfrm>
              <a:off x="7632844" y="2787774"/>
              <a:ext cx="705055" cy="19857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FCC347-D1A5-42DB-B843-BBB6ABC8E1C5}"/>
                </a:ext>
              </a:extLst>
            </p:cNvPr>
            <p:cNvSpPr txBox="1"/>
            <p:nvPr/>
          </p:nvSpPr>
          <p:spPr>
            <a:xfrm>
              <a:off x="7982384" y="1989502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BNL</a:t>
              </a:r>
            </a:p>
          </p:txBody>
        </p:sp>
      </p:grpSp>
      <p:pic>
        <p:nvPicPr>
          <p:cNvPr id="32" name="Picture 31" descr="A picture containing text, outdoor, building, sky&#10;&#10;Description automatically generated">
            <a:extLst>
              <a:ext uri="{FF2B5EF4-FFF2-40B4-BE49-F238E27FC236}">
                <a16:creationId xmlns:a16="http://schemas.microsoft.com/office/drawing/2014/main" id="{F4043635-2AC3-4C8A-B30A-9BA4868C20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23875"/>
            <a:ext cx="2380945" cy="17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9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CB6DDD0-00E7-4361-A7E4-634C551B25C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000492" cy="44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&amp; Capabilities Snapshot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7960E376-81B1-4399-90CB-A24BD10E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315" y="4888706"/>
            <a:ext cx="457200" cy="273844"/>
          </a:xfrm>
        </p:spPr>
        <p:txBody>
          <a:bodyPr/>
          <a:lstStyle/>
          <a:p>
            <a:fld id="{B6F15528-21DE-4FAA-801E-634DDDAF4B2B}" type="slidenum">
              <a:rPr lang="en-US" sz="1000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000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34BA5-0C7E-4379-B771-1DE35174DE5D}"/>
              </a:ext>
            </a:extLst>
          </p:cNvPr>
          <p:cNvSpPr txBox="1"/>
          <p:nvPr/>
        </p:nvSpPr>
        <p:spPr>
          <a:xfrm>
            <a:off x="218787" y="915566"/>
            <a:ext cx="362182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06090"/>
                </a:solidFill>
              </a:rPr>
              <a:t>Products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06090"/>
                </a:solidFill>
              </a:rPr>
              <a:t>UltraFast</a:t>
            </a:r>
            <a:r>
              <a:rPr lang="en-US" sz="1400" dirty="0">
                <a:solidFill>
                  <a:srgbClr val="306090"/>
                </a:solidFill>
              </a:rPr>
              <a:t> Pulser (UFP</a:t>
            </a:r>
            <a:r>
              <a:rPr lang="en-US" sz="1400" baseline="30000" dirty="0">
                <a:solidFill>
                  <a:srgbClr val="306090"/>
                </a:solidFill>
              </a:rPr>
              <a:t>TM</a:t>
            </a:r>
            <a:r>
              <a:rPr lang="en-US" sz="1400" dirty="0">
                <a:solidFill>
                  <a:srgbClr val="306090"/>
                </a:solidFill>
              </a:rPr>
              <a:t>) for TEM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Dislocation free diamond for Xray optics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Compact X-Ray Source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NCRF and SRF electron sources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Low loss ceramics (linear and non-linear)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LINAC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RF window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In flange BPM</a:t>
            </a:r>
          </a:p>
          <a:p>
            <a:endParaRPr lang="en-US" sz="1600" dirty="0">
              <a:solidFill>
                <a:srgbClr val="306090"/>
              </a:solidFill>
            </a:endParaRPr>
          </a:p>
          <a:p>
            <a:r>
              <a:rPr lang="en-US" sz="1600" b="1" dirty="0">
                <a:solidFill>
                  <a:srgbClr val="306090"/>
                </a:solidFill>
              </a:rPr>
              <a:t>Capabilities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Femtosecond Laser Ablation System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Thin Film Deposition Lab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EM Testing Lab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6090"/>
                </a:solidFill>
              </a:rPr>
              <a:t>Radiation Shielding/Testing Lab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06090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06090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06090"/>
              </a:solidFill>
            </a:endParaRPr>
          </a:p>
        </p:txBody>
      </p:sp>
      <p:pic>
        <p:nvPicPr>
          <p:cNvPr id="21" name="Picture 20" descr="A picture containing microscope&#10;&#10;Description automatically generated">
            <a:extLst>
              <a:ext uri="{FF2B5EF4-FFF2-40B4-BE49-F238E27FC236}">
                <a16:creationId xmlns:a16="http://schemas.microsoft.com/office/drawing/2014/main" id="{2AEDAF99-8055-47BD-89E6-679B5C5B4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18" y="970034"/>
            <a:ext cx="1340554" cy="384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AAD969E-4C76-4B5A-8CB4-FA021DCAE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00" y="1215847"/>
            <a:ext cx="650368" cy="682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19F427-D754-4A1D-823F-E44DE96F9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" b="10650"/>
          <a:stretch/>
        </p:blipFill>
        <p:spPr>
          <a:xfrm>
            <a:off x="4152260" y="2966824"/>
            <a:ext cx="1514696" cy="1613576"/>
          </a:xfrm>
          <a:prstGeom prst="rect">
            <a:avLst/>
          </a:prstGeom>
        </p:spPr>
      </p:pic>
      <p:pic>
        <p:nvPicPr>
          <p:cNvPr id="10" name="Picture 9" descr="A person standing next to a drum set&#10;&#10;Description automatically generated with medium confidence">
            <a:extLst>
              <a:ext uri="{FF2B5EF4-FFF2-40B4-BE49-F238E27FC236}">
                <a16:creationId xmlns:a16="http://schemas.microsoft.com/office/drawing/2014/main" id="{E804EB7F-829C-4362-BBD6-B7E718803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" r="29604" b="5793"/>
          <a:stretch/>
        </p:blipFill>
        <p:spPr>
          <a:xfrm>
            <a:off x="5999755" y="1101705"/>
            <a:ext cx="1940501" cy="1791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92A13-A919-4E77-979B-A3DD2FB66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005" y="1791484"/>
            <a:ext cx="1011082" cy="1102153"/>
          </a:xfrm>
          <a:prstGeom prst="rect">
            <a:avLst/>
          </a:prstGeom>
        </p:spPr>
      </p:pic>
      <p:pic>
        <p:nvPicPr>
          <p:cNvPr id="13" name="Picture 12" descr="A machine in a room&#10;&#10;Description automatically generated with low confidence">
            <a:extLst>
              <a:ext uri="{FF2B5EF4-FFF2-40B4-BE49-F238E27FC236}">
                <a16:creationId xmlns:a16="http://schemas.microsoft.com/office/drawing/2014/main" id="{2E686A87-2D31-4681-BF91-23D04E075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6"/>
          <a:stretch/>
        </p:blipFill>
        <p:spPr>
          <a:xfrm>
            <a:off x="4143360" y="1105237"/>
            <a:ext cx="1763861" cy="1798052"/>
          </a:xfrm>
          <a:prstGeom prst="rect">
            <a:avLst/>
          </a:prstGeom>
        </p:spPr>
      </p:pic>
      <p:pic>
        <p:nvPicPr>
          <p:cNvPr id="14" name="Picture 13" descr="A close up of a finger&#10;&#10;Description automatically generated with low confidence">
            <a:extLst>
              <a:ext uri="{FF2B5EF4-FFF2-40B4-BE49-F238E27FC236}">
                <a16:creationId xmlns:a16="http://schemas.microsoft.com/office/drawing/2014/main" id="{D8B6FDE9-DD6D-4513-B731-D075719410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r="25098"/>
          <a:stretch/>
        </p:blipFill>
        <p:spPr>
          <a:xfrm rot="5400000">
            <a:off x="4814165" y="1798955"/>
            <a:ext cx="1008112" cy="1181253"/>
          </a:xfrm>
          <a:prstGeom prst="rect">
            <a:avLst/>
          </a:prstGeom>
        </p:spPr>
      </p:pic>
      <p:pic>
        <p:nvPicPr>
          <p:cNvPr id="15" name="Picture 14" descr="A picture containing indoor, gear&#10;&#10;Description automatically generated">
            <a:extLst>
              <a:ext uri="{FF2B5EF4-FFF2-40B4-BE49-F238E27FC236}">
                <a16:creationId xmlns:a16="http://schemas.microsoft.com/office/drawing/2014/main" id="{7BCAC069-080A-4EBF-9259-9D2AF1A77D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642" y="2990747"/>
            <a:ext cx="2010048" cy="150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183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3C2C60-FAF8-A18F-492C-E736AC01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8DCB2-F59F-0ECD-7DF9-EAC0B84B0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7"/>
          <a:stretch/>
        </p:blipFill>
        <p:spPr>
          <a:xfrm>
            <a:off x="695107" y="698124"/>
            <a:ext cx="7897090" cy="3572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166D7-0B60-5DB0-F68A-069624C0AB42}"/>
              </a:ext>
            </a:extLst>
          </p:cNvPr>
          <p:cNvSpPr txBox="1"/>
          <p:nvPr/>
        </p:nvSpPr>
        <p:spPr>
          <a:xfrm>
            <a:off x="5328084" y="4328188"/>
            <a:ext cx="35605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[1] I. V.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Bazarov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et. al.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Phys. Rev. Lett. 102, 104801 (2009).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[2] A.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Grudiev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et. al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., Phys. Rev. ST-AB, 12, 102001 (2009).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5D4EB6-7C9B-BBDD-6647-E3E2828EC90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/>
              <a:t>Our approach to high brightness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FC876-1A7A-3769-B023-30E9EF5EEFFE}"/>
                  </a:ext>
                </a:extLst>
              </p:cNvPr>
              <p:cNvSpPr txBox="1"/>
              <p:nvPr/>
            </p:nvSpPr>
            <p:spPr>
              <a:xfrm>
                <a:off x="6431212" y="1383618"/>
                <a:ext cx="2143509" cy="4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33" b="1" i="1">
                        <a:solidFill>
                          <a:srgbClr val="355980"/>
                        </a:solidFill>
                        <a:latin typeface="Cambria Math" panose="02040503050406030204" pitchFamily="18" charset="0"/>
                      </a:rPr>
                      <m:t>𝑩𝑫𝑹</m:t>
                    </m:r>
                    <m:r>
                      <a:rPr lang="en-US" sz="2133" b="1" i="1">
                        <a:solidFill>
                          <a:srgbClr val="3559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133" b="1" i="1">
                            <a:solidFill>
                              <a:srgbClr val="3559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b="1" i="1">
                            <a:solidFill>
                              <a:srgbClr val="3559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2133" b="1" i="1">
                            <a:solidFill>
                              <a:srgbClr val="3559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sup>
                    </m:sSup>
                    <m:sSup>
                      <m:sSupPr>
                        <m:ctrlPr>
                          <a:rPr lang="en-US" sz="2133" b="1" i="1">
                            <a:solidFill>
                              <a:srgbClr val="3559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b="1" i="1">
                            <a:solidFill>
                              <a:srgbClr val="3559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sz="2133" b="1" i="1">
                            <a:solidFill>
                              <a:srgbClr val="3559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133" b="1" dirty="0">
                    <a:solidFill>
                      <a:srgbClr val="3559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133" b="1" baseline="30000" dirty="0">
                    <a:solidFill>
                      <a:srgbClr val="3559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[2]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FC876-1A7A-3769-B023-30E9EF5EE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12" y="1383618"/>
                <a:ext cx="2143509" cy="433067"/>
              </a:xfrm>
              <a:prstGeom prst="rect">
                <a:avLst/>
              </a:prstGeom>
              <a:blipFill>
                <a:blip r:embed="rId3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1CBA8F2-A499-DF8F-FF1C-AF29C9BC8482}"/>
              </a:ext>
            </a:extLst>
          </p:cNvPr>
          <p:cNvSpPr/>
          <p:nvPr/>
        </p:nvSpPr>
        <p:spPr>
          <a:xfrm>
            <a:off x="7020272" y="2270439"/>
            <a:ext cx="895548" cy="369332"/>
          </a:xfrm>
          <a:prstGeom prst="rect">
            <a:avLst/>
          </a:prstGeom>
          <a:solidFill>
            <a:srgbClr val="F5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77F89-5431-F168-899B-C5811EFC66B8}"/>
              </a:ext>
            </a:extLst>
          </p:cNvPr>
          <p:cNvSpPr txBox="1"/>
          <p:nvPr/>
        </p:nvSpPr>
        <p:spPr>
          <a:xfrm>
            <a:off x="6765424" y="2245814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55980"/>
                </a:solidFill>
              </a:rPr>
              <a:t>9 ns, 300 MW</a:t>
            </a:r>
          </a:p>
        </p:txBody>
      </p:sp>
    </p:spTree>
    <p:extLst>
      <p:ext uri="{BB962C8B-B14F-4D97-AF65-F5344CB8AC3E}">
        <p14:creationId xmlns:p14="http://schemas.microsoft.com/office/powerpoint/2010/main" val="222020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A19670-6B89-C851-9332-9B98FA3A5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46"/>
          <a:stretch/>
        </p:blipFill>
        <p:spPr>
          <a:xfrm>
            <a:off x="33155" y="170920"/>
            <a:ext cx="3649938" cy="2330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E698D1-E8A2-43E7-8A47-35DE08665ECA}"/>
              </a:ext>
            </a:extLst>
          </p:cNvPr>
          <p:cNvSpPr txBox="1"/>
          <p:nvPr/>
        </p:nvSpPr>
        <p:spPr>
          <a:xfrm>
            <a:off x="2" y="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RF Gun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27995-26F7-4305-8E2B-DC8F61D26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399" y="159483"/>
            <a:ext cx="2099897" cy="205685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18D4B7-2F50-4094-8C5E-359013DED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921" y="583899"/>
            <a:ext cx="3015477" cy="1567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A8AE20-38BE-45AC-82E4-39D9C791A9A5}"/>
              </a:ext>
            </a:extLst>
          </p:cNvPr>
          <p:cNvSpPr txBox="1"/>
          <p:nvPr/>
        </p:nvSpPr>
        <p:spPr>
          <a:xfrm>
            <a:off x="3969304" y="2155058"/>
            <a:ext cx="21662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11.7 GHz field structure (Q</a:t>
            </a:r>
            <a:r>
              <a:rPr lang="en-US" sz="1050" dirty="0">
                <a:sym typeface="Symbol" panose="05050102010706020507" pitchFamily="18" charset="2"/>
              </a:rPr>
              <a:t>200)</a:t>
            </a:r>
            <a:r>
              <a:rPr lang="en-US" sz="1050" dirty="0"/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3C8D56-EDA8-4BA5-859A-FB0BFB7B698F}"/>
              </a:ext>
            </a:extLst>
          </p:cNvPr>
          <p:cNvCxnSpPr/>
          <p:nvPr/>
        </p:nvCxnSpPr>
        <p:spPr>
          <a:xfrm flipV="1">
            <a:off x="6012160" y="1563639"/>
            <a:ext cx="0" cy="296141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D12663-440C-41D8-8EFC-BC2A22123F7D}"/>
              </a:ext>
            </a:extLst>
          </p:cNvPr>
          <p:cNvSpPr txBox="1"/>
          <p:nvPr/>
        </p:nvSpPr>
        <p:spPr>
          <a:xfrm>
            <a:off x="5889316" y="180045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RF</a:t>
            </a: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50911469-2B1A-773C-C4E7-FB9CF8F78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24" y="2355726"/>
            <a:ext cx="3200400" cy="240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936F1B-F59D-F0B2-D0BF-5ABCB2C5F214}"/>
              </a:ext>
            </a:extLst>
          </p:cNvPr>
          <p:cNvSpPr txBox="1"/>
          <p:nvPr/>
        </p:nvSpPr>
        <p:spPr>
          <a:xfrm>
            <a:off x="7405375" y="4130112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Symbol" panose="05050102010706020507" pitchFamily="18" charset="2"/>
              </a:rPr>
              <a:t>0-mode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E6CE1-4B27-726B-A3FF-DE5B69C2EF5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2787774"/>
            <a:ext cx="1944216" cy="167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5C37F2EA-0134-D049-7483-517BECAA9F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7" y="2449589"/>
            <a:ext cx="4098524" cy="2236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B4AFB-DD23-414C-8E0F-075040A978D7}"/>
              </a:ext>
            </a:extLst>
          </p:cNvPr>
          <p:cNvSpPr txBox="1"/>
          <p:nvPr/>
        </p:nvSpPr>
        <p:spPr>
          <a:xfrm>
            <a:off x="6920685" y="2156252"/>
            <a:ext cx="2099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11.7 GHz field structure at axis for 100 MW of incident power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D47F79-102B-FAD2-213C-10B1F5D04D62}"/>
              </a:ext>
            </a:extLst>
          </p:cNvPr>
          <p:cNvCxnSpPr>
            <a:cxnSpLocks/>
          </p:cNvCxnSpPr>
          <p:nvPr/>
        </p:nvCxnSpPr>
        <p:spPr>
          <a:xfrm flipV="1">
            <a:off x="7236296" y="3327122"/>
            <a:ext cx="189073" cy="18073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0DAC71-0083-8433-956C-A802FC49CBED}"/>
              </a:ext>
            </a:extLst>
          </p:cNvPr>
          <p:cNvSpPr/>
          <p:nvPr/>
        </p:nvSpPr>
        <p:spPr>
          <a:xfrm>
            <a:off x="6264188" y="2501346"/>
            <a:ext cx="2846657" cy="334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80A1506-C9AB-EFF7-4F86-E4163B8B2C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92" y="3804872"/>
            <a:ext cx="575657" cy="353832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6C6A14-1681-5F8B-164B-F50B3F0E2D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57" y="3183053"/>
            <a:ext cx="576064" cy="3429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A8A7FF-4924-7C9D-DB5F-3F078FA598DE}"/>
              </a:ext>
            </a:extLst>
          </p:cNvPr>
          <p:cNvSpPr txBox="1"/>
          <p:nvPr/>
        </p:nvSpPr>
        <p:spPr>
          <a:xfrm>
            <a:off x="6625273" y="3459737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Symbol" panose="05050102010706020507" pitchFamily="18" charset="2"/>
              </a:rPr>
              <a:t>-mode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0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4"/>
    </mc:Choice>
    <mc:Fallback xmlns="">
      <p:transition spd="slow" advTm="94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0C59-C585-7740-2E93-2B26B4CC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260" y="4638918"/>
            <a:ext cx="4572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2D1AA3-7402-0395-9716-D95CF991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39" y="1344810"/>
            <a:ext cx="3076933" cy="23077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25C86B0-CB77-23E3-D75E-E6526C37025E}"/>
              </a:ext>
            </a:extLst>
          </p:cNvPr>
          <p:cNvSpPr txBox="1">
            <a:spLocks/>
          </p:cNvSpPr>
          <p:nvPr/>
        </p:nvSpPr>
        <p:spPr>
          <a:xfrm>
            <a:off x="9334" y="15466"/>
            <a:ext cx="9125334" cy="64008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High-Gradient Test and Beam Energy Characterization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90812-4E74-0203-45F3-FDEA8DCF9C9A}"/>
              </a:ext>
            </a:extLst>
          </p:cNvPr>
          <p:cNvSpPr txBox="1"/>
          <p:nvPr/>
        </p:nvSpPr>
        <p:spPr>
          <a:xfrm>
            <a:off x="4430743" y="2154928"/>
            <a:ext cx="1509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~3% fluctuation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75E2FC-5B08-7109-4C9F-0B7E680F569C}"/>
              </a:ext>
            </a:extLst>
          </p:cNvPr>
          <p:cNvSpPr txBox="1"/>
          <p:nvPr/>
        </p:nvSpPr>
        <p:spPr>
          <a:xfrm>
            <a:off x="4161966" y="1584034"/>
            <a:ext cx="185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1500" dirty="0">
                <a:solidFill>
                  <a:schemeClr val="accent6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1000 shots as total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525B0E-3FDE-B823-BBDA-524F9E617366}"/>
              </a:ext>
            </a:extLst>
          </p:cNvPr>
          <p:cNvSpPr txBox="1"/>
          <p:nvPr/>
        </p:nvSpPr>
        <p:spPr>
          <a:xfrm>
            <a:off x="2676326" y="3652509"/>
            <a:ext cx="35088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Energy measured by the spectrometer dipole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~3% fluctuation, likely due to the drive charge instability.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Max achieved gradient is </a:t>
            </a:r>
            <a:r>
              <a:rPr lang="en-US" sz="1300" b="1" dirty="0">
                <a:solidFill>
                  <a:schemeClr val="accent6"/>
                </a:solidFill>
              </a:rPr>
              <a:t>388 MV/m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 from the beam energy measurement </a:t>
            </a:r>
          </a:p>
        </p:txBody>
      </p:sp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BBE179AA-A125-D064-C3C3-35924CA68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6"/>
          <a:stretch/>
        </p:blipFill>
        <p:spPr bwMode="auto">
          <a:xfrm>
            <a:off x="359532" y="373258"/>
            <a:ext cx="3318359" cy="1219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32">
            <a:extLst>
              <a:ext uri="{FF2B5EF4-FFF2-40B4-BE49-F238E27FC236}">
                <a16:creationId xmlns:a16="http://schemas.microsoft.com/office/drawing/2014/main" id="{2D92AE72-7A15-AE80-376C-B95922D1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" y="1239602"/>
            <a:ext cx="2389557" cy="21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2FECE05-9AB9-17E6-EAD4-EA5BAF134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3439"/>
            <a:ext cx="2612572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hangingPunct="0"/>
            <a:r>
              <a:rPr lang="en-US" alt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Simulated kinetic-energy isoclines as function of RF gun operating conditions K(E</a:t>
            </a:r>
            <a:r>
              <a:rPr lang="en-US" altLang="en-US" sz="12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φ</a:t>
            </a:r>
            <a:r>
              <a:rPr lang="en-US" altLang="en-US" sz="12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and retrieved operating points (“+” symbols). The shaded areas represent the uncertainty on the measured φ</a:t>
            </a:r>
            <a:r>
              <a:rPr lang="en-US" altLang="en-US" sz="12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inferred E</a:t>
            </a:r>
            <a:r>
              <a:rPr lang="en-US" altLang="en-US" sz="12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values.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21" name="Content Placeholder 6">
            <a:extLst>
              <a:ext uri="{FF2B5EF4-FFF2-40B4-BE49-F238E27FC236}">
                <a16:creationId xmlns:a16="http://schemas.microsoft.com/office/drawing/2014/main" id="{5C87C488-AC74-FF66-543F-EC5D7DB44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888" y="1344809"/>
            <a:ext cx="3140510" cy="2355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3C01A0-60BE-0A03-E2D4-0AFF730F326C}"/>
                  </a:ext>
                </a:extLst>
              </p:cNvPr>
              <p:cNvSpPr txBox="1"/>
              <p:nvPr/>
            </p:nvSpPr>
            <p:spPr>
              <a:xfrm>
                <a:off x="6185160" y="3577069"/>
                <a:ext cx="2949508" cy="137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Emittance was measured by quad scan:</a:t>
                </a:r>
              </a:p>
              <a:p>
                <a:pPr marL="742931" lvl="1" indent="-28574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3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=5.58 </m:t>
                    </m:r>
                    <m:r>
                      <a:rPr lang="en-US" sz="13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3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3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742931" lvl="1" indent="-28574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3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3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=11.26 </m:t>
                    </m:r>
                    <m:r>
                      <a:rPr lang="en-US" sz="13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3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300" dirty="0">
                    <a:solidFill>
                      <a:schemeClr val="tx1">
                        <a:lumMod val="75000"/>
                      </a:schemeClr>
                    </a:solidFill>
                  </a:rPr>
                  <a:t> (due to geometry asymmetry)</a:t>
                </a:r>
              </a:p>
              <a:p>
                <a:pPr marL="742931" lvl="1" indent="-285743">
                  <a:buFont typeface="Courier New" panose="02070309020205020404" pitchFamily="49" charset="0"/>
                  <a:buChar char="o"/>
                </a:pPr>
                <a:r>
                  <a:rPr lang="en-US" sz="1300" dirty="0">
                    <a:solidFill>
                      <a:schemeClr val="tx1">
                        <a:lumMod val="75000"/>
                      </a:schemeClr>
                    </a:solidFill>
                  </a:rPr>
                  <a:t>Kinetic energy: 5.9 MeV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3C01A0-60BE-0A03-E2D4-0AFF730F3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60" y="3577069"/>
                <a:ext cx="2949508" cy="1378775"/>
              </a:xfrm>
              <a:prstGeom prst="rect">
                <a:avLst/>
              </a:prstGeom>
              <a:blipFill>
                <a:blip r:embed="rId6"/>
                <a:stretch>
                  <a:fillRect l="-621" t="-885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A271D48-4E45-392F-5024-66FC4A879BFB}"/>
              </a:ext>
            </a:extLst>
          </p:cNvPr>
          <p:cNvSpPr txBox="1"/>
          <p:nvPr/>
        </p:nvSpPr>
        <p:spPr>
          <a:xfrm>
            <a:off x="3995936" y="586507"/>
            <a:ext cx="5301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 details see the next talk by Chen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Google Sans"/>
              </a:rPr>
              <a:t>Gongxiaohui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Google Sans"/>
              </a:rPr>
              <a:t>(AWA).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49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3ABF93A-6685-D201-255E-6708FB43D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" y="339502"/>
            <a:ext cx="3672408" cy="1484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D1F63-B120-BEF6-8C0B-BEDBE321471F}"/>
              </a:ext>
            </a:extLst>
          </p:cNvPr>
          <p:cNvSpPr txBox="1"/>
          <p:nvPr/>
        </p:nvSpPr>
        <p:spPr>
          <a:xfrm>
            <a:off x="0" y="874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Developed RF design (2,5 cells)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C2DC50-EC4F-B433-C31A-E0EB82B9D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7" y="555526"/>
            <a:ext cx="2988197" cy="1435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182F69-72C4-026B-D4A3-B46D59D26EAC}"/>
              </a:ext>
            </a:extLst>
          </p:cNvPr>
          <p:cNvSpPr txBox="1"/>
          <p:nvPr/>
        </p:nvSpPr>
        <p:spPr>
          <a:xfrm>
            <a:off x="1174570" y="1366174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Cathode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2112B5-A6FC-B5DE-E39E-BDC2CCC8BC55}"/>
              </a:ext>
            </a:extLst>
          </p:cNvPr>
          <p:cNvCxnSpPr>
            <a:cxnSpLocks/>
          </p:cNvCxnSpPr>
          <p:nvPr/>
        </p:nvCxnSpPr>
        <p:spPr>
          <a:xfrm flipH="1" flipV="1">
            <a:off x="721107" y="1300209"/>
            <a:ext cx="493436" cy="2634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B65E42CE-8DC7-E62F-46D1-82D303F1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2592851"/>
            <a:ext cx="4588431" cy="19307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72EB6F-3090-901F-FF1A-4A4CAD908707}"/>
              </a:ext>
            </a:extLst>
          </p:cNvPr>
          <p:cNvSpPr txBox="1"/>
          <p:nvPr/>
        </p:nvSpPr>
        <p:spPr>
          <a:xfrm>
            <a:off x="2652336" y="3933106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Cathode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02FB79-889E-8AAB-1D36-F9B8601DBBC3}"/>
              </a:ext>
            </a:extLst>
          </p:cNvPr>
          <p:cNvCxnSpPr>
            <a:cxnSpLocks/>
          </p:cNvCxnSpPr>
          <p:nvPr/>
        </p:nvCxnSpPr>
        <p:spPr>
          <a:xfrm flipV="1">
            <a:off x="3166113" y="3727166"/>
            <a:ext cx="203717" cy="237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5B4F8383-9029-E85D-6E44-08840E1C5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41353"/>
            <a:ext cx="3049365" cy="15607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3BD5DE-8727-45F7-5C80-42A77FEFFFE8}"/>
              </a:ext>
            </a:extLst>
          </p:cNvPr>
          <p:cNvSpPr/>
          <p:nvPr/>
        </p:nvSpPr>
        <p:spPr>
          <a:xfrm>
            <a:off x="810793" y="2452825"/>
            <a:ext cx="2550745" cy="5885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D3AC50-487F-9375-3C98-69FBF6772944}"/>
              </a:ext>
            </a:extLst>
          </p:cNvPr>
          <p:cNvCxnSpPr>
            <a:cxnSpLocks/>
          </p:cNvCxnSpPr>
          <p:nvPr/>
        </p:nvCxnSpPr>
        <p:spPr>
          <a:xfrm flipH="1">
            <a:off x="810793" y="2452825"/>
            <a:ext cx="2550745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C0107C-5ABA-F132-EB9D-BC414C4B796E}"/>
              </a:ext>
            </a:extLst>
          </p:cNvPr>
          <p:cNvCxnSpPr>
            <a:cxnSpLocks/>
          </p:cNvCxnSpPr>
          <p:nvPr/>
        </p:nvCxnSpPr>
        <p:spPr>
          <a:xfrm flipH="1" flipV="1">
            <a:off x="810793" y="2440343"/>
            <a:ext cx="2550745" cy="588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6AF47E3-BF9B-A9CE-11F2-20D2D79A7B85}"/>
              </a:ext>
            </a:extLst>
          </p:cNvPr>
          <p:cNvSpPr/>
          <p:nvPr/>
        </p:nvSpPr>
        <p:spPr>
          <a:xfrm>
            <a:off x="3420912" y="2807187"/>
            <a:ext cx="857517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2E2131-DDDA-8AD9-5613-908395E49E15}"/>
              </a:ext>
            </a:extLst>
          </p:cNvPr>
          <p:cNvCxnSpPr>
            <a:cxnSpLocks/>
          </p:cNvCxnSpPr>
          <p:nvPr/>
        </p:nvCxnSpPr>
        <p:spPr>
          <a:xfrm flipH="1">
            <a:off x="3420912" y="2822631"/>
            <a:ext cx="840726" cy="560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E6FD71-FCDC-A5C0-ED70-CFEF719A320B}"/>
              </a:ext>
            </a:extLst>
          </p:cNvPr>
          <p:cNvCxnSpPr>
            <a:cxnSpLocks/>
          </p:cNvCxnSpPr>
          <p:nvPr/>
        </p:nvCxnSpPr>
        <p:spPr>
          <a:xfrm flipH="1" flipV="1">
            <a:off x="3420912" y="2807187"/>
            <a:ext cx="840726" cy="588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707E7AD-1F16-B289-3D8B-9AF0B1978ED6}"/>
              </a:ext>
            </a:extLst>
          </p:cNvPr>
          <p:cNvSpPr txBox="1"/>
          <p:nvPr/>
        </p:nvSpPr>
        <p:spPr>
          <a:xfrm>
            <a:off x="3357954" y="2185129"/>
            <a:ext cx="129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Backing solenoid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01F60-F879-CF75-A23D-E182BBD72545}"/>
              </a:ext>
            </a:extLst>
          </p:cNvPr>
          <p:cNvSpPr txBox="1"/>
          <p:nvPr/>
        </p:nvSpPr>
        <p:spPr>
          <a:xfrm>
            <a:off x="1616309" y="2139702"/>
            <a:ext cx="1291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Solenoid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BB8751-00AC-760C-0BC7-4AD2C03B417F}"/>
              </a:ext>
            </a:extLst>
          </p:cNvPr>
          <p:cNvSpPr txBox="1"/>
          <p:nvPr/>
        </p:nvSpPr>
        <p:spPr>
          <a:xfrm>
            <a:off x="4530195" y="2809260"/>
            <a:ext cx="1341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RF coupler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052EE2-F028-28F1-0441-122F19623E43}"/>
              </a:ext>
            </a:extLst>
          </p:cNvPr>
          <p:cNvCxnSpPr/>
          <p:nvPr/>
        </p:nvCxnSpPr>
        <p:spPr>
          <a:xfrm flipH="1">
            <a:off x="3433935" y="1112947"/>
            <a:ext cx="246489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B79311A-59F4-68F7-BD8B-9BF6851B0D8E}"/>
              </a:ext>
            </a:extLst>
          </p:cNvPr>
          <p:cNvCxnSpPr/>
          <p:nvPr/>
        </p:nvCxnSpPr>
        <p:spPr>
          <a:xfrm flipH="1">
            <a:off x="4217499" y="3491106"/>
            <a:ext cx="246489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D8E6361-90FA-34A7-6956-7D631EC1132B}"/>
              </a:ext>
            </a:extLst>
          </p:cNvPr>
          <p:cNvSpPr txBox="1"/>
          <p:nvPr/>
        </p:nvSpPr>
        <p:spPr>
          <a:xfrm>
            <a:off x="3975476" y="427555"/>
            <a:ext cx="1341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RF coupler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B65A3-BBBC-F691-2A99-D3191F150758}"/>
              </a:ext>
            </a:extLst>
          </p:cNvPr>
          <p:cNvSpPr txBox="1"/>
          <p:nvPr/>
        </p:nvSpPr>
        <p:spPr>
          <a:xfrm>
            <a:off x="6363071" y="1974701"/>
            <a:ext cx="19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E-field at gun’s axis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0E93A-EB20-D60E-D9CE-A6BD86D5DA42}"/>
              </a:ext>
            </a:extLst>
          </p:cNvPr>
          <p:cNvSpPr txBox="1"/>
          <p:nvPr/>
        </p:nvSpPr>
        <p:spPr>
          <a:xfrm>
            <a:off x="6469237" y="4067636"/>
            <a:ext cx="19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E-field at gun’s axis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32AC5C9C-9CF3-C08B-1BA0-63B5DF5A8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23" y="749765"/>
            <a:ext cx="1602211" cy="1198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859575-4FE7-7CD8-35BC-00053C047BB0}"/>
              </a:ext>
            </a:extLst>
          </p:cNvPr>
          <p:cNvSpPr txBox="1"/>
          <p:nvPr/>
        </p:nvSpPr>
        <p:spPr>
          <a:xfrm>
            <a:off x="3420912" y="7259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7845E-D80A-5B48-DCA8-3E44CD427C45}"/>
              </a:ext>
            </a:extLst>
          </p:cNvPr>
          <p:cNvSpPr txBox="1"/>
          <p:nvPr/>
        </p:nvSpPr>
        <p:spPr>
          <a:xfrm>
            <a:off x="-508" y="1907613"/>
            <a:ext cx="515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1) RF coupler interferes to place solenoid close to the cathode.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3B50F-54FC-463A-D1C2-15897494960F}"/>
              </a:ext>
            </a:extLst>
          </p:cNvPr>
          <p:cNvSpPr txBox="1"/>
          <p:nvPr/>
        </p:nvSpPr>
        <p:spPr>
          <a:xfrm>
            <a:off x="58029" y="4496221"/>
            <a:ext cx="3693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2) RF coupler provides much more freedom.</a:t>
            </a: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019A653D-0CE8-D64A-8F84-0CAA3C0B06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12" y="3137105"/>
            <a:ext cx="1602211" cy="11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0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AEB639-7567-5FF5-DD8F-F17B0E13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EA6BE-108A-1351-706D-BDA2215C56D6}"/>
              </a:ext>
            </a:extLst>
          </p:cNvPr>
          <p:cNvSpPr txBox="1"/>
          <p:nvPr/>
        </p:nvSpPr>
        <p:spPr>
          <a:xfrm>
            <a:off x="0" y="874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3,5 cell RF Design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00BE40-3282-64FD-C8CD-CBBC8A6BF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" y="1527634"/>
            <a:ext cx="4423405" cy="1607455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9738741-4E57-7A51-7463-4612D94C4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64" y="1453476"/>
            <a:ext cx="3709096" cy="1755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BD7B4-0CC4-2984-4417-E1274ABED08C}"/>
              </a:ext>
            </a:extLst>
          </p:cNvPr>
          <p:cNvSpPr txBox="1"/>
          <p:nvPr/>
        </p:nvSpPr>
        <p:spPr>
          <a:xfrm>
            <a:off x="160445" y="3723878"/>
            <a:ext cx="882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balance is more vulnerable to size tolerance in comparison with 2,5 cell design.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B63CE9-1038-621A-60A2-C54DA9137E54}"/>
              </a:ext>
            </a:extLst>
          </p:cNvPr>
          <p:cNvCxnSpPr/>
          <p:nvPr/>
        </p:nvCxnSpPr>
        <p:spPr>
          <a:xfrm flipH="1">
            <a:off x="4217499" y="3771456"/>
            <a:ext cx="246489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88D6-F62A-6EB1-007A-E998B24E734C}"/>
              </a:ext>
            </a:extLst>
          </p:cNvPr>
          <p:cNvCxnSpPr/>
          <p:nvPr/>
        </p:nvCxnSpPr>
        <p:spPr>
          <a:xfrm flipH="1">
            <a:off x="4325511" y="2551498"/>
            <a:ext cx="246489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12CE33-A7F0-7305-BDB8-38D3D70514B6}"/>
              </a:ext>
            </a:extLst>
          </p:cNvPr>
          <p:cNvSpPr txBox="1"/>
          <p:nvPr/>
        </p:nvSpPr>
        <p:spPr>
          <a:xfrm>
            <a:off x="4202533" y="212429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</a:t>
            </a:r>
          </a:p>
        </p:txBody>
      </p:sp>
    </p:spTree>
    <p:extLst>
      <p:ext uri="{BB962C8B-B14F-4D97-AF65-F5344CB8AC3E}">
        <p14:creationId xmlns:p14="http://schemas.microsoft.com/office/powerpoint/2010/main" val="411498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CD928-8458-B5C9-B823-AE4E6A94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Рисунок 2">
            <a:extLst>
              <a:ext uri="{FF2B5EF4-FFF2-40B4-BE49-F238E27FC236}">
                <a16:creationId xmlns:a16="http://schemas.microsoft.com/office/drawing/2014/main" id="{C58C6EF6-A0D5-7EDE-8BA8-CA53C154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" y="1023578"/>
            <a:ext cx="1957309" cy="3313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B7B126-8447-28BD-2FF0-E53C0F691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67" y="519522"/>
            <a:ext cx="3770435" cy="4265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165D98-E0EC-E051-3A47-759D6C095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878365"/>
            <a:ext cx="2003962" cy="33867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A6BB52-F926-EA10-B9D6-35BF820D9779}"/>
              </a:ext>
            </a:extLst>
          </p:cNvPr>
          <p:cNvSpPr txBox="1"/>
          <p:nvPr/>
        </p:nvSpPr>
        <p:spPr>
          <a:xfrm>
            <a:off x="0" y="87474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11.7 GHz </a:t>
            </a:r>
            <a:r>
              <a:rPr lang="en-US" b="1" dirty="0"/>
              <a:t>RF Gun with Strongly Coupled Cells on </a:t>
            </a:r>
            <a:r>
              <a:rPr lang="en-US" b="1" dirty="0">
                <a:sym typeface="Symbol" panose="05050102010706020507" pitchFamily="18" charset="2"/>
              </a:rPr>
              <a:t>-Mode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47652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On-screen Show (16:9)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Google Sans</vt:lpstr>
      <vt:lpstr>Times</vt:lpstr>
      <vt:lpstr>Times New Roman</vt:lpstr>
      <vt:lpstr>1_Office Theme</vt:lpstr>
      <vt:lpstr>Development of High Brightness Photoinjector for AWA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demonstration of wakefield effects in a THz planar diamond accelerating structure</dc:title>
  <dc:creator>Antipov, Sergey P.</dc:creator>
  <cp:lastModifiedBy>Sergey Kuzikov</cp:lastModifiedBy>
  <cp:revision>704</cp:revision>
  <cp:lastPrinted>2012-04-19T21:06:49Z</cp:lastPrinted>
  <dcterms:created xsi:type="dcterms:W3CDTF">2006-08-16T00:00:00Z</dcterms:created>
  <dcterms:modified xsi:type="dcterms:W3CDTF">2022-11-08T13:00:46Z</dcterms:modified>
</cp:coreProperties>
</file>