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2"/>
  </p:notesMasterIdLst>
  <p:sldIdLst>
    <p:sldId id="256" r:id="rId2"/>
    <p:sldId id="369" r:id="rId3"/>
    <p:sldId id="434" r:id="rId4"/>
    <p:sldId id="274" r:id="rId5"/>
    <p:sldId id="268" r:id="rId6"/>
    <p:sldId id="447" r:id="rId7"/>
    <p:sldId id="457" r:id="rId8"/>
    <p:sldId id="279" r:id="rId9"/>
    <p:sldId id="287" r:id="rId10"/>
    <p:sldId id="282" r:id="rId11"/>
    <p:sldId id="459" r:id="rId12"/>
    <p:sldId id="286" r:id="rId13"/>
    <p:sldId id="458" r:id="rId14"/>
    <p:sldId id="284" r:id="rId15"/>
    <p:sldId id="280" r:id="rId16"/>
    <p:sldId id="460" r:id="rId17"/>
    <p:sldId id="276" r:id="rId18"/>
    <p:sldId id="277" r:id="rId19"/>
    <p:sldId id="283" r:id="rId20"/>
    <p:sldId id="271" r:id="rId21"/>
  </p:sldIdLst>
  <p:sldSz cx="9144000" cy="5143500" type="screen16x9"/>
  <p:notesSz cx="7010400" cy="92360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643" userDrawn="1">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2115" autoAdjust="0"/>
  </p:normalViewPr>
  <p:slideViewPr>
    <p:cSldViewPr>
      <p:cViewPr varScale="1">
        <p:scale>
          <a:sx n="81" d="100"/>
          <a:sy n="81" d="100"/>
        </p:scale>
        <p:origin x="1110" y="78"/>
      </p:cViewPr>
      <p:guideLst>
        <p:guide orient="horz" pos="1643"/>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7" d="100"/>
          <a:sy n="87" d="100"/>
        </p:scale>
        <p:origin x="-3780" y="-84"/>
      </p:cViewPr>
      <p:guideLst>
        <p:guide orient="horz" pos="2909"/>
        <p:guide pos="2208"/>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1963"/>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338" y="0"/>
            <a:ext cx="3038475" cy="461963"/>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D4431CB3-13F4-4BA7-A252-2AE10C3A1168}" type="datetimeFigureOut">
              <a:rPr lang="en-US"/>
              <a:pPr>
                <a:defRPr/>
              </a:pPr>
              <a:t>11/8/2022</a:t>
            </a:fld>
            <a:endParaRPr lang="en-US"/>
          </a:p>
        </p:txBody>
      </p:sp>
      <p:sp>
        <p:nvSpPr>
          <p:cNvPr id="4" name="Slide Image Placeholder 3"/>
          <p:cNvSpPr>
            <a:spLocks noGrp="1" noRot="1" noChangeAspect="1"/>
          </p:cNvSpPr>
          <p:nvPr>
            <p:ph type="sldImg" idx="2"/>
          </p:nvPr>
        </p:nvSpPr>
        <p:spPr>
          <a:xfrm>
            <a:off x="427038" y="692150"/>
            <a:ext cx="6156325" cy="34639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01675" y="4387850"/>
            <a:ext cx="5607050" cy="415607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525"/>
            <a:ext cx="3038475" cy="461963"/>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338" y="8772525"/>
            <a:ext cx="3038475" cy="461963"/>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43F1C75E-9316-45AB-BF47-BB64C3003F02}" type="slidenum">
              <a:rPr lang="en-US"/>
              <a:pPr>
                <a:defRPr/>
              </a:pPr>
              <a:t>‹#›</a:t>
            </a:fld>
            <a:endParaRPr lang="en-US"/>
          </a:p>
        </p:txBody>
      </p:sp>
    </p:spTree>
    <p:extLst>
      <p:ext uri="{BB962C8B-B14F-4D97-AF65-F5344CB8AC3E}">
        <p14:creationId xmlns:p14="http://schemas.microsoft.com/office/powerpoint/2010/main" val="377975667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F1C75E-9316-45AB-BF47-BB64C3003F02}" type="slidenum">
              <a:rPr lang="en-US" smtClean="0"/>
              <a:pPr>
                <a:defRPr/>
              </a:pPr>
              <a:t>5</a:t>
            </a:fld>
            <a:endParaRPr lang="en-US"/>
          </a:p>
        </p:txBody>
      </p:sp>
    </p:spTree>
    <p:extLst>
      <p:ext uri="{BB962C8B-B14F-4D97-AF65-F5344CB8AC3E}">
        <p14:creationId xmlns:p14="http://schemas.microsoft.com/office/powerpoint/2010/main" val="3057632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F1C75E-9316-45AB-BF47-BB64C3003F02}" type="slidenum">
              <a:rPr lang="en-US" smtClean="0"/>
              <a:pPr>
                <a:defRPr/>
              </a:pPr>
              <a:t>8</a:t>
            </a:fld>
            <a:endParaRPr lang="en-US"/>
          </a:p>
        </p:txBody>
      </p:sp>
    </p:spTree>
    <p:extLst>
      <p:ext uri="{BB962C8B-B14F-4D97-AF65-F5344CB8AC3E}">
        <p14:creationId xmlns:p14="http://schemas.microsoft.com/office/powerpoint/2010/main" val="39333219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208404" y="4863192"/>
            <a:ext cx="478396" cy="273844"/>
          </a:xfr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pic>
        <p:nvPicPr>
          <p:cNvPr id="7" name="Picture 3"/>
          <p:cNvPicPr>
            <a:picLocks noChangeAspect="1" noChangeArrowheads="1"/>
          </p:cNvPicPr>
          <p:nvPr userDrawn="1"/>
        </p:nvPicPr>
        <p:blipFill>
          <a:blip r:embed="rId2" cstate="print"/>
          <a:srcRect l="12442" t="17457" r="11014" b="17339"/>
          <a:stretch>
            <a:fillRect/>
          </a:stretch>
        </p:blipFill>
        <p:spPr bwMode="auto">
          <a:xfrm>
            <a:off x="62947" y="51470"/>
            <a:ext cx="2024777" cy="800100"/>
          </a:xfrm>
          <a:prstGeom prst="rect">
            <a:avLst/>
          </a:prstGeom>
          <a:noFill/>
          <a:ln w="9525">
            <a:noFill/>
            <a:miter lim="800000"/>
            <a:headEnd/>
            <a:tailEnd/>
          </a:ln>
        </p:spPr>
      </p:pic>
      <p:sp>
        <p:nvSpPr>
          <p:cNvPr id="8" name="Rectangle 7"/>
          <p:cNvSpPr/>
          <p:nvPr userDrawn="1"/>
        </p:nvSpPr>
        <p:spPr>
          <a:xfrm>
            <a:off x="-144524" y="0"/>
            <a:ext cx="9288524" cy="857250"/>
          </a:xfrm>
          <a:prstGeom prst="rect">
            <a:avLst/>
          </a:prstGeom>
          <a:gradFill flip="none" rotWithShape="1">
            <a:gsLst>
              <a:gs pos="18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3"/>
          <p:cNvPicPr>
            <a:picLocks noChangeAspect="1" noChangeArrowheads="1"/>
          </p:cNvPicPr>
          <p:nvPr userDrawn="1"/>
        </p:nvPicPr>
        <p:blipFill>
          <a:blip r:embed="rId2" cstate="print"/>
          <a:srcRect l="12442" t="17457" r="11014" b="17339"/>
          <a:stretch>
            <a:fillRect/>
          </a:stretch>
        </p:blipFill>
        <p:spPr bwMode="auto">
          <a:xfrm>
            <a:off x="62947" y="4840002"/>
            <a:ext cx="800641" cy="296333"/>
          </a:xfrm>
          <a:prstGeom prst="rect">
            <a:avLst/>
          </a:prstGeom>
          <a:noFill/>
          <a:ln w="9525">
            <a:noFill/>
            <a:miter lim="800000"/>
            <a:headEnd/>
            <a:tailEnd/>
          </a:ln>
        </p:spPr>
      </p:pic>
      <p:sp>
        <p:nvSpPr>
          <p:cNvPr id="7" name="Rectangle 6"/>
          <p:cNvSpPr/>
          <p:nvPr userDrawn="1"/>
        </p:nvSpPr>
        <p:spPr>
          <a:xfrm>
            <a:off x="0" y="4878288"/>
            <a:ext cx="9144000" cy="285750"/>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 name="Slide Number Placeholder 3"/>
          <p:cNvSpPr>
            <a:spLocks noGrp="1"/>
          </p:cNvSpPr>
          <p:nvPr userDrawn="1">
            <p:ph type="sldNum" sz="quarter" idx="12"/>
          </p:nvPr>
        </p:nvSpPr>
        <p:spPr>
          <a:xfrm>
            <a:off x="8255260" y="4863192"/>
            <a:ext cx="457200" cy="273844"/>
          </a:xfrm>
        </p:spPr>
        <p:txBody>
          <a:bodyPr/>
          <a:lstStyle>
            <a:lvl1pPr>
              <a:defRPr>
                <a:ln>
                  <a:solidFill>
                    <a:schemeClr val="bg1"/>
                  </a:solidFill>
                </a:ln>
              </a:defRPr>
            </a:lvl1pPr>
          </a:lstStyle>
          <a:p>
            <a:fld id="{B6F15528-21DE-4FAA-801E-634DDDAF4B2B}" type="slidenum">
              <a:rPr lang="en-US" smtClean="0">
                <a:ln>
                  <a:solidFill>
                    <a:prstClr val="white"/>
                  </a:solidFill>
                </a:ln>
                <a:solidFill>
                  <a:prstClr val="black">
                    <a:tint val="75000"/>
                  </a:prstClr>
                </a:solidFill>
              </a:rPr>
              <a:pPr/>
              <a:t>‹#›</a:t>
            </a:fld>
            <a:endParaRPr lang="en-US" dirty="0">
              <a:ln>
                <a:solidFill>
                  <a:prstClr val="white"/>
                </a:solidFill>
              </a:ln>
              <a:solidFill>
                <a:prstClr val="black">
                  <a:tint val="75000"/>
                </a:prstClr>
              </a:solidFill>
            </a:endParaRPr>
          </a:p>
        </p:txBody>
      </p:sp>
      <p:sp>
        <p:nvSpPr>
          <p:cNvPr id="10" name="Rectangle 9"/>
          <p:cNvSpPr/>
          <p:nvPr userDrawn="1"/>
        </p:nvSpPr>
        <p:spPr>
          <a:xfrm>
            <a:off x="4752020" y="0"/>
            <a:ext cx="4391980" cy="114477"/>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emf"/><Relationship Id="rId4" Type="http://schemas.openxmlformats.org/officeDocument/2006/relationships/image" Target="../media/image35.emf"/></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emf"/><Relationship Id="rId4" Type="http://schemas.openxmlformats.org/officeDocument/2006/relationships/image" Target="../media/image40.emf"/></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0.emf"/><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oleObject" Target="../embeddings/oleObject3.bin"/><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wmf"/></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wmf"/></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emf"/><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oleObject" Target="../embeddings/oleObject1.bin"/><Relationship Id="rId1" Type="http://schemas.openxmlformats.org/officeDocument/2006/relationships/slideLayout" Target="../slideLayouts/slideLayout7.xml"/><Relationship Id="rId5" Type="http://schemas.openxmlformats.org/officeDocument/2006/relationships/image" Target="../media/image15.wmf"/><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60.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2.wmf"/><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270.png"/><Relationship Id="rId7" Type="http://schemas.openxmlformats.org/officeDocument/2006/relationships/image" Target="../media/image310.png"/><Relationship Id="rId2" Type="http://schemas.openxmlformats.org/officeDocument/2006/relationships/image" Target="../media/image261.png"/><Relationship Id="rId1" Type="http://schemas.openxmlformats.org/officeDocument/2006/relationships/slideLayout" Target="../slideLayouts/slideLayout7.xml"/><Relationship Id="rId6" Type="http://schemas.openxmlformats.org/officeDocument/2006/relationships/image" Target="../media/image300.png"/><Relationship Id="rId5" Type="http://schemas.openxmlformats.org/officeDocument/2006/relationships/image" Target="../media/image37.png"/><Relationship Id="rId4" Type="http://schemas.openxmlformats.org/officeDocument/2006/relationships/image" Target="../media/image28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6EDED-FEB5-4D16-9778-F8302D3F8E3F}"/>
              </a:ext>
            </a:extLst>
          </p:cNvPr>
          <p:cNvSpPr>
            <a:spLocks noGrp="1"/>
          </p:cNvSpPr>
          <p:nvPr>
            <p:ph type="ctrTitle"/>
          </p:nvPr>
        </p:nvSpPr>
        <p:spPr>
          <a:xfrm>
            <a:off x="2195736" y="0"/>
            <a:ext cx="6858000" cy="843558"/>
          </a:xfrm>
        </p:spPr>
        <p:txBody>
          <a:bodyPr>
            <a:normAutofit/>
          </a:bodyPr>
          <a:lstStyle/>
          <a:p>
            <a:r>
              <a:rPr lang="en-US" sz="2400" b="1" dirty="0">
                <a:effectLst/>
                <a:latin typeface="Calibri" panose="020F0502020204030204" pitchFamily="34" charset="0"/>
                <a:ea typeface="Calibri" panose="020F0502020204030204" pitchFamily="34" charset="0"/>
                <a:cs typeface="Times New Roman" panose="02020603050405020304" pitchFamily="18" charset="0"/>
              </a:rPr>
              <a:t>Short Pulse High Gradient Accelerating Structures</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2400" b="1" dirty="0">
              <a:solidFill>
                <a:srgbClr val="7030A0"/>
              </a:solidFill>
            </a:endParaRPr>
          </a:p>
        </p:txBody>
      </p:sp>
      <p:sp>
        <p:nvSpPr>
          <p:cNvPr id="3" name="Subtitle 2">
            <a:extLst>
              <a:ext uri="{FF2B5EF4-FFF2-40B4-BE49-F238E27FC236}">
                <a16:creationId xmlns:a16="http://schemas.microsoft.com/office/drawing/2014/main" id="{8AA9A745-05CC-45C7-8521-52CFFA9B253F}"/>
              </a:ext>
            </a:extLst>
          </p:cNvPr>
          <p:cNvSpPr>
            <a:spLocks noGrp="1"/>
          </p:cNvSpPr>
          <p:nvPr>
            <p:ph type="subTitle" idx="1"/>
          </p:nvPr>
        </p:nvSpPr>
        <p:spPr>
          <a:xfrm>
            <a:off x="0" y="1131590"/>
            <a:ext cx="9144000" cy="3153749"/>
          </a:xfrm>
        </p:spPr>
        <p:txBody>
          <a:bodyPr>
            <a:normAutofit/>
          </a:bodyPr>
          <a:lstStyle/>
          <a:p>
            <a:pPr>
              <a:lnSpc>
                <a:spcPct val="107000"/>
              </a:lnSpc>
              <a:spcBef>
                <a:spcPts val="0"/>
              </a:spcBef>
              <a:spcAft>
                <a:spcPts val="600"/>
              </a:spcAft>
            </a:pPr>
            <a:r>
              <a:rPr lang="en-US" sz="1800" b="1" i="1" dirty="0">
                <a:solidFill>
                  <a:srgbClr val="000000"/>
                </a:solidFill>
                <a:effectLst/>
                <a:latin typeface="Times New Roman" panose="02020603050405020304" pitchFamily="18" charset="0"/>
                <a:ea typeface="STHupo" panose="020B0503020204020204" pitchFamily="2" charset="-122"/>
                <a:cs typeface="Times New Roman" panose="02020603050405020304" pitchFamily="18" charset="0"/>
              </a:rPr>
              <a:t>Sergey V. Kuzikov</a:t>
            </a:r>
          </a:p>
          <a:p>
            <a:pPr>
              <a:lnSpc>
                <a:spcPct val="107000"/>
              </a:lnSpc>
              <a:spcBef>
                <a:spcPts val="0"/>
              </a:spcBef>
              <a:spcAft>
                <a:spcPts val="600"/>
              </a:spcAft>
            </a:pPr>
            <a:r>
              <a:rPr lang="en-US" sz="1800" b="0" i="0" dirty="0">
                <a:solidFill>
                  <a:srgbClr val="000000"/>
                </a:solidFill>
                <a:effectLst/>
                <a:latin typeface="Verdana" panose="020B0604030504040204" pitchFamily="34" charset="0"/>
              </a:rPr>
              <a:t>Euclid </a:t>
            </a:r>
            <a:r>
              <a:rPr lang="en-US" sz="1800" b="0" i="0" dirty="0" err="1">
                <a:solidFill>
                  <a:srgbClr val="000000"/>
                </a:solidFill>
                <a:effectLst/>
                <a:latin typeface="Verdana" panose="020B0604030504040204" pitchFamily="34" charset="0"/>
              </a:rPr>
              <a:t>TechLabs</a:t>
            </a:r>
            <a:r>
              <a:rPr lang="en-US" sz="1800" b="0" i="0" dirty="0">
                <a:solidFill>
                  <a:srgbClr val="000000"/>
                </a:solidFill>
                <a:effectLst/>
                <a:latin typeface="Verdana" panose="020B0604030504040204" pitchFamily="34" charset="0"/>
              </a:rPr>
              <a:t>, LLC, </a:t>
            </a:r>
            <a:r>
              <a:rPr lang="en-US" sz="1800" dirty="0">
                <a:solidFill>
                  <a:srgbClr val="000000"/>
                </a:solidFill>
                <a:latin typeface="Verdana" panose="020B0604030504040204" pitchFamily="34" charset="0"/>
              </a:rPr>
              <a:t>Bolingbrook</a:t>
            </a:r>
            <a:r>
              <a:rPr lang="en-US" sz="1800" b="0" i="0" dirty="0">
                <a:solidFill>
                  <a:srgbClr val="000000"/>
                </a:solidFill>
                <a:effectLst/>
                <a:latin typeface="Verdana" panose="020B0604030504040204" pitchFamily="34" charset="0"/>
              </a:rPr>
              <a:t>, IL</a:t>
            </a:r>
          </a:p>
        </p:txBody>
      </p:sp>
      <p:sp>
        <p:nvSpPr>
          <p:cNvPr id="7" name="TextBox 6">
            <a:extLst>
              <a:ext uri="{FF2B5EF4-FFF2-40B4-BE49-F238E27FC236}">
                <a16:creationId xmlns:a16="http://schemas.microsoft.com/office/drawing/2014/main" id="{FB20871A-23E6-D970-1DDF-95A7049023AB}"/>
              </a:ext>
            </a:extLst>
          </p:cNvPr>
          <p:cNvSpPr txBox="1"/>
          <p:nvPr/>
        </p:nvSpPr>
        <p:spPr>
          <a:xfrm>
            <a:off x="17393" y="1887674"/>
            <a:ext cx="9144000" cy="3339184"/>
          </a:xfrm>
          <a:prstGeom prst="rect">
            <a:avLst/>
          </a:prstGeom>
          <a:noFill/>
        </p:spPr>
        <p:txBody>
          <a:bodyPr wrap="square">
            <a:spAutoFit/>
          </a:bodyPr>
          <a:lstStyle/>
          <a:p>
            <a:pPr>
              <a:lnSpc>
                <a:spcPct val="107000"/>
              </a:lnSpc>
              <a:spcBef>
                <a:spcPts val="0"/>
              </a:spcBef>
              <a:spcAft>
                <a:spcPts val="0"/>
              </a:spcAft>
            </a:pPr>
            <a:r>
              <a:rPr lang="en-US" b="1" u="sng" dirty="0">
                <a:latin typeface="Calibri" panose="020F0502020204030204" pitchFamily="34" charset="0"/>
                <a:ea typeface="Calibri" panose="020F0502020204030204" pitchFamily="34" charset="0"/>
                <a:cs typeface="Times New Roman" panose="02020603050405020304" pitchFamily="18" charset="0"/>
              </a:rPr>
              <a:t>Outline:</a:t>
            </a:r>
          </a:p>
          <a:p>
            <a:pPr marL="257175" indent="-257175">
              <a:lnSpc>
                <a:spcPct val="107000"/>
              </a:lnSpc>
              <a:spcBef>
                <a:spcPts val="0"/>
              </a:spcBef>
              <a:spcAft>
                <a:spcPts val="0"/>
              </a:spcAft>
              <a:buAutoNum type="arabicPeriod"/>
            </a:pPr>
            <a:r>
              <a:rPr lang="en-US" b="1" i="1" dirty="0">
                <a:latin typeface="Calibri" panose="020F0502020204030204" pitchFamily="34" charset="0"/>
                <a:ea typeface="Calibri" panose="020F0502020204030204" pitchFamily="34" charset="0"/>
                <a:cs typeface="Times New Roman" panose="02020603050405020304" pitchFamily="18" charset="0"/>
              </a:rPr>
              <a:t>Short pulse high-gradient acceleration concept:</a:t>
            </a:r>
          </a:p>
          <a:p>
            <a:pPr marL="800100" lvl="1" indent="-342900">
              <a:lnSpc>
                <a:spcPct val="107000"/>
              </a:lnSpc>
              <a:spcBef>
                <a:spcPts val="0"/>
              </a:spcBef>
              <a:spcAft>
                <a:spcPts val="0"/>
              </a:spcAft>
              <a:buAutoNum type="alphaLcParenR"/>
            </a:pPr>
            <a:r>
              <a:rPr lang="en-US" b="1" i="1" dirty="0">
                <a:latin typeface="Calibri" panose="020F0502020204030204" pitchFamily="34" charset="0"/>
                <a:ea typeface="Calibri" panose="020F0502020204030204" pitchFamily="34" charset="0"/>
                <a:cs typeface="Times New Roman" panose="02020603050405020304" pitchFamily="18" charset="0"/>
              </a:rPr>
              <a:t>Breakdown threshold</a:t>
            </a:r>
          </a:p>
          <a:p>
            <a:pPr marL="800100" lvl="1" indent="-342900">
              <a:lnSpc>
                <a:spcPct val="107000"/>
              </a:lnSpc>
              <a:spcBef>
                <a:spcPts val="0"/>
              </a:spcBef>
              <a:spcAft>
                <a:spcPts val="0"/>
              </a:spcAft>
              <a:buAutoNum type="alphaLcParenR"/>
            </a:pPr>
            <a:r>
              <a:rPr lang="en-US" b="1" i="1" dirty="0">
                <a:latin typeface="Calibri" panose="020F0502020204030204" pitchFamily="34" charset="0"/>
                <a:ea typeface="Calibri" panose="020F0502020204030204" pitchFamily="34" charset="0"/>
                <a:cs typeface="Times New Roman" panose="02020603050405020304" pitchFamily="18" charset="0"/>
              </a:rPr>
              <a:t>Efficiency</a:t>
            </a:r>
          </a:p>
          <a:p>
            <a:pPr marL="800100" lvl="1" indent="-342900">
              <a:lnSpc>
                <a:spcPct val="107000"/>
              </a:lnSpc>
              <a:spcBef>
                <a:spcPts val="0"/>
              </a:spcBef>
              <a:spcAft>
                <a:spcPts val="0"/>
              </a:spcAft>
              <a:buAutoNum type="alphaLcParenR"/>
            </a:pPr>
            <a:r>
              <a:rPr lang="en-US" b="1" i="1" dirty="0">
                <a:latin typeface="Calibri" panose="020F0502020204030204" pitchFamily="34" charset="0"/>
                <a:ea typeface="Calibri" panose="020F0502020204030204" pitchFamily="34" charset="0"/>
                <a:cs typeface="Times New Roman" panose="02020603050405020304" pitchFamily="18" charset="0"/>
              </a:rPr>
              <a:t>Lifetime </a:t>
            </a:r>
          </a:p>
          <a:p>
            <a:pPr marL="257175" indent="-257175">
              <a:lnSpc>
                <a:spcPct val="107000"/>
              </a:lnSpc>
              <a:spcBef>
                <a:spcPts val="0"/>
              </a:spcBef>
              <a:spcAft>
                <a:spcPts val="0"/>
              </a:spcAft>
              <a:buAutoNum type="arabicPeriod"/>
            </a:pPr>
            <a:r>
              <a:rPr lang="en-US" b="1" i="1" dirty="0">
                <a:latin typeface="Calibri" panose="020F0502020204030204" pitchFamily="34" charset="0"/>
                <a:ea typeface="Calibri" panose="020F0502020204030204" pitchFamily="34" charset="0"/>
                <a:cs typeface="Times New Roman" panose="02020603050405020304" pitchFamily="18" charset="0"/>
              </a:rPr>
              <a:t>Experiments with nanosecond X-band components;</a:t>
            </a:r>
          </a:p>
          <a:p>
            <a:pPr marL="257175" indent="-257175">
              <a:lnSpc>
                <a:spcPct val="107000"/>
              </a:lnSpc>
              <a:spcBef>
                <a:spcPts val="0"/>
              </a:spcBef>
              <a:spcAft>
                <a:spcPts val="0"/>
              </a:spcAft>
              <a:buAutoNum type="arabicPeriod"/>
            </a:pPr>
            <a:r>
              <a:rPr lang="en-US" b="1" i="1" dirty="0">
                <a:latin typeface="Calibri" panose="020F0502020204030204" pitchFamily="34" charset="0"/>
                <a:ea typeface="Calibri" panose="020F0502020204030204" pitchFamily="34" charset="0"/>
                <a:cs typeface="Times New Roman" panose="02020603050405020304" pitchFamily="18" charset="0"/>
              </a:rPr>
              <a:t>THz single-cycle structures;</a:t>
            </a:r>
          </a:p>
          <a:p>
            <a:pPr marL="257175" indent="-257175">
              <a:lnSpc>
                <a:spcPct val="107000"/>
              </a:lnSpc>
              <a:spcBef>
                <a:spcPts val="0"/>
              </a:spcBef>
              <a:spcAft>
                <a:spcPts val="0"/>
              </a:spcAft>
              <a:buAutoNum type="arabicPeriod"/>
            </a:pPr>
            <a:r>
              <a:rPr lang="en-US" b="1" i="1" dirty="0">
                <a:latin typeface="Calibri" panose="020F0502020204030204" pitchFamily="34" charset="0"/>
                <a:ea typeface="Calibri" panose="020F0502020204030204" pitchFamily="34" charset="0"/>
                <a:cs typeface="Times New Roman" panose="02020603050405020304" pitchFamily="18" charset="0"/>
              </a:rPr>
              <a:t>Mm- and cm- single-cycle structures:</a:t>
            </a:r>
          </a:p>
          <a:p>
            <a:pPr>
              <a:lnSpc>
                <a:spcPct val="107000"/>
              </a:lnSpc>
              <a:spcBef>
                <a:spcPts val="0"/>
              </a:spcBef>
              <a:spcAft>
                <a:spcPts val="0"/>
              </a:spcAft>
            </a:pPr>
            <a:r>
              <a:rPr lang="en-US" b="1" i="1" dirty="0">
                <a:latin typeface="Calibri" panose="020F0502020204030204" pitchFamily="34" charset="0"/>
                <a:ea typeface="Calibri" panose="020F0502020204030204" pitchFamily="34" charset="0"/>
                <a:cs typeface="Times New Roman" panose="02020603050405020304" pitchFamily="18" charset="0"/>
              </a:rPr>
              <a:t>         a) GV/m </a:t>
            </a:r>
            <a:r>
              <a:rPr lang="en-US" b="1" i="1" dirty="0" err="1">
                <a:latin typeface="Calibri" panose="020F0502020204030204" pitchFamily="34" charset="0"/>
                <a:ea typeface="Calibri" panose="020F0502020204030204" pitchFamily="34" charset="0"/>
                <a:cs typeface="Times New Roman" panose="02020603050405020304" pitchFamily="18" charset="0"/>
              </a:rPr>
              <a:t>wakefield</a:t>
            </a:r>
            <a:r>
              <a:rPr lang="en-US" b="1" i="1" dirty="0">
                <a:latin typeface="Calibri" panose="020F0502020204030204" pitchFamily="34" charset="0"/>
                <a:ea typeface="Calibri" panose="020F0502020204030204" pitchFamily="34" charset="0"/>
                <a:cs typeface="Times New Roman" panose="02020603050405020304" pitchFamily="18" charset="0"/>
              </a:rPr>
              <a:t> structures</a:t>
            </a:r>
          </a:p>
          <a:p>
            <a:pPr>
              <a:lnSpc>
                <a:spcPct val="107000"/>
              </a:lnSpc>
              <a:spcBef>
                <a:spcPts val="0"/>
              </a:spcBef>
              <a:spcAft>
                <a:spcPts val="0"/>
              </a:spcAft>
            </a:pPr>
            <a:r>
              <a:rPr lang="en-US" b="1" i="1" dirty="0">
                <a:latin typeface="Calibri" panose="020F0502020204030204" pitchFamily="34" charset="0"/>
                <a:ea typeface="Calibri" panose="020F0502020204030204" pitchFamily="34" charset="0"/>
                <a:cs typeface="Times New Roman" panose="02020603050405020304" pitchFamily="18" charset="0"/>
              </a:rPr>
              <a:t>         b) multi-mode </a:t>
            </a:r>
            <a:r>
              <a:rPr lang="en-US" b="1" i="1" dirty="0" err="1">
                <a:latin typeface="Calibri" panose="020F0502020204030204" pitchFamily="34" charset="0"/>
                <a:ea typeface="Calibri" panose="020F0502020204030204" pitchFamily="34" charset="0"/>
                <a:cs typeface="Times New Roman" panose="02020603050405020304" pitchFamily="18" charset="0"/>
              </a:rPr>
              <a:t>wakefield</a:t>
            </a:r>
            <a:r>
              <a:rPr lang="en-US" b="1" i="1" dirty="0">
                <a:latin typeface="Calibri" panose="020F0502020204030204" pitchFamily="34" charset="0"/>
                <a:ea typeface="Calibri" panose="020F0502020204030204" pitchFamily="34" charset="0"/>
                <a:cs typeface="Times New Roman" panose="02020603050405020304" pitchFamily="18" charset="0"/>
              </a:rPr>
              <a:t> structures.</a:t>
            </a:r>
          </a:p>
          <a:p>
            <a:pPr marL="257175" indent="-257175">
              <a:lnSpc>
                <a:spcPct val="107000"/>
              </a:lnSpc>
              <a:spcBef>
                <a:spcPts val="0"/>
              </a:spcBef>
              <a:spcAft>
                <a:spcPts val="600"/>
              </a:spcAft>
              <a:buAutoNum type="arabicPeriod"/>
            </a:pPr>
            <a:endParaRPr lang="en-US" b="1" i="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11394565"/>
      </p:ext>
    </p:extLst>
  </p:cSld>
  <p:clrMapOvr>
    <a:masterClrMapping/>
  </p:clrMapOvr>
  <mc:AlternateContent xmlns:mc="http://schemas.openxmlformats.org/markup-compatibility/2006" xmlns:p14="http://schemas.microsoft.com/office/powerpoint/2010/main">
    <mc:Choice Requires="p14">
      <p:transition spd="slow" p14:dur="2000" advTm="16192"/>
    </mc:Choice>
    <mc:Fallback xmlns="">
      <p:transition spd="slow" advTm="16192"/>
    </mc:Fallback>
  </mc:AlternateContent>
  <p:extLst>
    <p:ext uri="{3A86A75C-4F4B-4683-9AE1-C65F6400EC91}">
      <p14:laserTraceLst xmlns:p14="http://schemas.microsoft.com/office/powerpoint/2010/main">
        <p14:tracePtLst>
          <p14:tracePt t="15200" x="4699000" y="2420938"/>
          <p14:tracePt t="15213" x="4875213" y="2389188"/>
          <p14:tracePt t="15216" x="5148263" y="2351088"/>
          <p14:tracePt t="15224" x="5365750" y="2305050"/>
          <p14:tracePt t="15242" x="5602288" y="2282825"/>
          <p14:tracePt t="15244" x="5861050" y="2232025"/>
          <p14:tracePt t="15252" x="6097588" y="2193925"/>
          <p14:tracePt t="15264" x="6411913" y="2128838"/>
          <p14:tracePt t="15272" x="6708775" y="2051050"/>
          <p14:tracePt t="15283" x="7051675" y="1930400"/>
          <p14:tracePt t="15284" x="7450138" y="1814513"/>
          <p14:tracePt t="15300" x="7880350" y="1685925"/>
          <p14:tracePt t="15303" x="8329613" y="1555750"/>
          <p14:tracePt t="15313" x="8759825" y="1454150"/>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F2C634-39CD-C2DD-610C-DBAAE455DC59}"/>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10</a:t>
            </a:fld>
            <a:endParaRPr lang="en-US" dirty="0">
              <a:ln>
                <a:solidFill>
                  <a:prstClr val="white"/>
                </a:solidFill>
              </a:ln>
              <a:solidFill>
                <a:prstClr val="black">
                  <a:tint val="75000"/>
                </a:prstClr>
              </a:solidFill>
            </a:endParaRPr>
          </a:p>
        </p:txBody>
      </p:sp>
      <p:pic>
        <p:nvPicPr>
          <p:cNvPr id="4" name="Picture 3">
            <a:extLst>
              <a:ext uri="{FF2B5EF4-FFF2-40B4-BE49-F238E27FC236}">
                <a16:creationId xmlns:a16="http://schemas.microsoft.com/office/drawing/2014/main" id="{83C6344B-ED0A-5A72-0A07-3745BCB7D67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500" y="249557"/>
            <a:ext cx="3915207" cy="2251774"/>
          </a:xfrm>
          <a:prstGeom prst="rect">
            <a:avLst/>
          </a:prstGeom>
          <a:noFill/>
          <a:ln>
            <a:noFill/>
          </a:ln>
        </p:spPr>
      </p:pic>
      <p:graphicFrame>
        <p:nvGraphicFramePr>
          <p:cNvPr id="6" name="Table 5">
            <a:extLst>
              <a:ext uri="{FF2B5EF4-FFF2-40B4-BE49-F238E27FC236}">
                <a16:creationId xmlns:a16="http://schemas.microsoft.com/office/drawing/2014/main" id="{C8F8E1CE-DDF5-AB91-E9E9-C0B0871ADC00}"/>
              </a:ext>
            </a:extLst>
          </p:cNvPr>
          <p:cNvGraphicFramePr>
            <a:graphicFrameLocks noGrp="1"/>
          </p:cNvGraphicFramePr>
          <p:nvPr>
            <p:extLst>
              <p:ext uri="{D42A27DB-BD31-4B8C-83A1-F6EECF244321}">
                <p14:modId xmlns:p14="http://schemas.microsoft.com/office/powerpoint/2010/main" val="2539824868"/>
              </p:ext>
            </p:extLst>
          </p:nvPr>
        </p:nvGraphicFramePr>
        <p:xfrm>
          <a:off x="5408414" y="2893124"/>
          <a:ext cx="3491855" cy="1583944"/>
        </p:xfrm>
        <a:graphic>
          <a:graphicData uri="http://schemas.openxmlformats.org/drawingml/2006/table">
            <a:tbl>
              <a:tblPr firstRow="1" firstCol="1" bandRow="1">
                <a:tableStyleId>{5C22544A-7EE6-4342-B048-85BDC9FD1C3A}</a:tableStyleId>
              </a:tblPr>
              <a:tblGrid>
                <a:gridCol w="1306830">
                  <a:extLst>
                    <a:ext uri="{9D8B030D-6E8A-4147-A177-3AD203B41FA5}">
                      <a16:colId xmlns:a16="http://schemas.microsoft.com/office/drawing/2014/main" val="1182773299"/>
                    </a:ext>
                  </a:extLst>
                </a:gridCol>
                <a:gridCol w="1176913">
                  <a:extLst>
                    <a:ext uri="{9D8B030D-6E8A-4147-A177-3AD203B41FA5}">
                      <a16:colId xmlns:a16="http://schemas.microsoft.com/office/drawing/2014/main" val="2161731553"/>
                    </a:ext>
                  </a:extLst>
                </a:gridCol>
                <a:gridCol w="1008112">
                  <a:extLst>
                    <a:ext uri="{9D8B030D-6E8A-4147-A177-3AD203B41FA5}">
                      <a16:colId xmlns:a16="http://schemas.microsoft.com/office/drawing/2014/main" val="2910193880"/>
                    </a:ext>
                  </a:extLst>
                </a:gridCol>
              </a:tblGrid>
              <a:tr h="0">
                <a:tc>
                  <a:txBody>
                    <a:bodyPr/>
                    <a:lstStyle/>
                    <a:p>
                      <a:pPr marL="0" marR="0" algn="just">
                        <a:lnSpc>
                          <a:spcPct val="115000"/>
                        </a:lnSpc>
                        <a:spcBef>
                          <a:spcPts val="0"/>
                        </a:spcBef>
                        <a:spcAft>
                          <a:spcPts val="0"/>
                        </a:spcAft>
                      </a:pPr>
                      <a:r>
                        <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Frequency</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b="0" dirty="0">
                          <a:solidFill>
                            <a:schemeClr val="tx1"/>
                          </a:solidFill>
                          <a:effectLst/>
                        </a:rPr>
                        <a:t> 10 GHz</a:t>
                      </a: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dirty="0">
                          <a:effectLst/>
                        </a:rPr>
                        <a:t> </a:t>
                      </a:r>
                      <a:r>
                        <a:rPr lang="en-US" sz="1200" b="0" dirty="0">
                          <a:solidFill>
                            <a:schemeClr val="tx1"/>
                          </a:solidFill>
                          <a:effectLst/>
                        </a:rPr>
                        <a:t>10 GHz</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44084525"/>
                  </a:ext>
                </a:extLst>
              </a:tr>
              <a:tr h="0">
                <a:tc>
                  <a:txBody>
                    <a:bodyPr/>
                    <a:lstStyle/>
                    <a:p>
                      <a:pPr marL="0" marR="0" algn="just">
                        <a:lnSpc>
                          <a:spcPct val="115000"/>
                        </a:lnSpc>
                        <a:spcBef>
                          <a:spcPts val="0"/>
                        </a:spcBef>
                        <a:spcAft>
                          <a:spcPts val="0"/>
                        </a:spcAft>
                      </a:pPr>
                      <a:r>
                        <a:rPr lang="en-US" sz="1200" dirty="0">
                          <a:solidFill>
                            <a:schemeClr val="tx1"/>
                          </a:solidFill>
                          <a:effectLst/>
                        </a:rPr>
                        <a:t>Waveguide type</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a:effectLst/>
                        </a:rPr>
                        <a:t>WR90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a:effectLst/>
                        </a:rPr>
                        <a:t>WR90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1809454"/>
                  </a:ext>
                </a:extLst>
              </a:tr>
              <a:tr h="0">
                <a:tc>
                  <a:txBody>
                    <a:bodyPr/>
                    <a:lstStyle/>
                    <a:p>
                      <a:pPr marL="0" marR="0" algn="just">
                        <a:lnSpc>
                          <a:spcPct val="115000"/>
                        </a:lnSpc>
                        <a:spcBef>
                          <a:spcPts val="0"/>
                        </a:spcBef>
                        <a:spcAft>
                          <a:spcPts val="0"/>
                        </a:spcAft>
                      </a:pPr>
                      <a:r>
                        <a:rPr lang="en-US" sz="1200" dirty="0">
                          <a:solidFill>
                            <a:schemeClr val="tx1"/>
                          </a:solidFill>
                          <a:effectLst/>
                        </a:rPr>
                        <a:t>RF pulse duration</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a:effectLst/>
                        </a:rPr>
                        <a:t>1 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a:effectLst/>
                        </a:rPr>
                        <a:t>0.5 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5979773"/>
                  </a:ext>
                </a:extLst>
              </a:tr>
              <a:tr h="0">
                <a:tc>
                  <a:txBody>
                    <a:bodyPr/>
                    <a:lstStyle/>
                    <a:p>
                      <a:pPr marL="0" marR="0" algn="just">
                        <a:lnSpc>
                          <a:spcPct val="115000"/>
                        </a:lnSpc>
                        <a:spcBef>
                          <a:spcPts val="0"/>
                        </a:spcBef>
                        <a:spcAft>
                          <a:spcPts val="0"/>
                        </a:spcAft>
                      </a:pPr>
                      <a:r>
                        <a:rPr lang="en-US" sz="1200">
                          <a:solidFill>
                            <a:schemeClr val="tx1"/>
                          </a:solidFill>
                          <a:effectLst/>
                        </a:rPr>
                        <a:t>RF pulse period</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a:effectLst/>
                        </a:rPr>
                        <a:t>10 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dirty="0">
                          <a:effectLst/>
                        </a:rPr>
                        <a:t>5 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5612372"/>
                  </a:ext>
                </a:extLst>
              </a:tr>
              <a:tr h="0">
                <a:tc>
                  <a:txBody>
                    <a:bodyPr/>
                    <a:lstStyle/>
                    <a:p>
                      <a:pPr marL="0" marR="0" algn="just">
                        <a:lnSpc>
                          <a:spcPct val="115000"/>
                        </a:lnSpc>
                        <a:spcBef>
                          <a:spcPts val="0"/>
                        </a:spcBef>
                        <a:spcAft>
                          <a:spcPts val="0"/>
                        </a:spcAft>
                      </a:pPr>
                      <a:r>
                        <a:rPr lang="en-US" sz="1200" dirty="0">
                          <a:solidFill>
                            <a:schemeClr val="tx1"/>
                          </a:solidFill>
                          <a:effectLst/>
                        </a:rPr>
                        <a:t>Peak RF power</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a:effectLst/>
                        </a:rPr>
                        <a:t>170 MW</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a:effectLst/>
                        </a:rPr>
                        <a:t>140 MW</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5461552"/>
                  </a:ext>
                </a:extLst>
              </a:tr>
              <a:tr h="0">
                <a:tc>
                  <a:txBody>
                    <a:bodyPr/>
                    <a:lstStyle/>
                    <a:p>
                      <a:pPr marL="0" marR="0" algn="just">
                        <a:lnSpc>
                          <a:spcPct val="115000"/>
                        </a:lnSpc>
                        <a:spcBef>
                          <a:spcPts val="0"/>
                        </a:spcBef>
                        <a:spcAft>
                          <a:spcPts val="0"/>
                        </a:spcAft>
                      </a:pPr>
                      <a:r>
                        <a:rPr lang="en-US" sz="1200" dirty="0">
                          <a:solidFill>
                            <a:schemeClr val="tx1"/>
                          </a:solidFill>
                          <a:effectLst/>
                        </a:rPr>
                        <a:t>Power gain</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a:effectLst/>
                        </a:rPr>
                        <a:t>47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a:effectLst/>
                        </a:rPr>
                        <a:t>55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10062533"/>
                  </a:ext>
                </a:extLst>
              </a:tr>
              <a:tr h="0">
                <a:tc>
                  <a:txBody>
                    <a:bodyPr/>
                    <a:lstStyle/>
                    <a:p>
                      <a:pPr marL="0" marR="0" algn="just">
                        <a:lnSpc>
                          <a:spcPct val="115000"/>
                        </a:lnSpc>
                        <a:spcBef>
                          <a:spcPts val="0"/>
                        </a:spcBef>
                        <a:spcAft>
                          <a:spcPts val="0"/>
                        </a:spcAft>
                      </a:pPr>
                      <a:r>
                        <a:rPr lang="en-US" sz="1200" dirty="0">
                          <a:solidFill>
                            <a:schemeClr val="tx1"/>
                          </a:solidFill>
                          <a:effectLst/>
                        </a:rPr>
                        <a:t>Bunch charge</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a:effectLst/>
                        </a:rPr>
                        <a:t>1 nC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a:effectLst/>
                        </a:rPr>
                        <a:t>3.5 nC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6681763"/>
                  </a:ext>
                </a:extLst>
              </a:tr>
              <a:tr h="0">
                <a:tc>
                  <a:txBody>
                    <a:bodyPr/>
                    <a:lstStyle/>
                    <a:p>
                      <a:pPr marL="0" marR="0" algn="just">
                        <a:lnSpc>
                          <a:spcPct val="115000"/>
                        </a:lnSpc>
                        <a:spcBef>
                          <a:spcPts val="0"/>
                        </a:spcBef>
                        <a:spcAft>
                          <a:spcPts val="0"/>
                        </a:spcAft>
                      </a:pPr>
                      <a:r>
                        <a:rPr lang="en-US" sz="1200" dirty="0">
                          <a:solidFill>
                            <a:schemeClr val="tx1"/>
                          </a:solidFill>
                          <a:effectLst/>
                        </a:rPr>
                        <a:t>Efficiency</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a:effectLst/>
                        </a:rPr>
                        <a:t>0.7%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dirty="0">
                          <a:effectLst/>
                        </a:rPr>
                        <a:t>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7561879"/>
                  </a:ext>
                </a:extLst>
              </a:tr>
            </a:tbl>
          </a:graphicData>
        </a:graphic>
      </p:graphicFrame>
      <p:sp>
        <p:nvSpPr>
          <p:cNvPr id="7" name="TextBox 6">
            <a:extLst>
              <a:ext uri="{FF2B5EF4-FFF2-40B4-BE49-F238E27FC236}">
                <a16:creationId xmlns:a16="http://schemas.microsoft.com/office/drawing/2014/main" id="{27BCC0CD-2C77-2D38-F055-F6D01AD3DC59}"/>
              </a:ext>
            </a:extLst>
          </p:cNvPr>
          <p:cNvSpPr txBox="1"/>
          <p:nvPr/>
        </p:nvSpPr>
        <p:spPr>
          <a:xfrm>
            <a:off x="812" y="-65600"/>
            <a:ext cx="9144000" cy="369332"/>
          </a:xfrm>
          <a:prstGeom prst="rect">
            <a:avLst/>
          </a:prstGeom>
          <a:noFill/>
        </p:spPr>
        <p:txBody>
          <a:bodyPr wrap="square" rtlCol="0">
            <a:spAutoFit/>
          </a:bodyPr>
          <a:lstStyle/>
          <a:p>
            <a:pPr algn="ctr"/>
            <a:r>
              <a:rPr lang="en-US" b="1" dirty="0"/>
              <a:t>High-Efficiency Short Pulse Acceleration</a:t>
            </a:r>
          </a:p>
        </p:txBody>
      </p:sp>
      <p:sp>
        <p:nvSpPr>
          <p:cNvPr id="11" name="TextBox 10">
            <a:extLst>
              <a:ext uri="{FF2B5EF4-FFF2-40B4-BE49-F238E27FC236}">
                <a16:creationId xmlns:a16="http://schemas.microsoft.com/office/drawing/2014/main" id="{57283D19-EBD8-CA14-2CFF-1736CB059A5F}"/>
              </a:ext>
            </a:extLst>
          </p:cNvPr>
          <p:cNvSpPr txBox="1"/>
          <p:nvPr/>
        </p:nvSpPr>
        <p:spPr>
          <a:xfrm>
            <a:off x="73923" y="4414341"/>
            <a:ext cx="2502024" cy="461665"/>
          </a:xfrm>
          <a:prstGeom prst="rect">
            <a:avLst/>
          </a:prstGeom>
          <a:noFill/>
        </p:spPr>
        <p:txBody>
          <a:bodyPr wrap="square">
            <a:spAutoFit/>
          </a:bodyPr>
          <a:lstStyle/>
          <a:p>
            <a:pPr algn="just"/>
            <a:r>
              <a:rPr lang="en-US" sz="1200" dirty="0">
                <a:effectLst/>
                <a:latin typeface="Times New Roman" panose="02020603050405020304" pitchFamily="18" charset="0"/>
                <a:ea typeface="Calibri" panose="020F0502020204030204" pitchFamily="34" charset="0"/>
              </a:rPr>
              <a:t>Steady state traveling RF pulse (blue) and the feeding RF pulse (red).</a:t>
            </a:r>
            <a:endParaRPr lang="en-US" sz="1200" dirty="0"/>
          </a:p>
        </p:txBody>
      </p:sp>
      <p:sp>
        <p:nvSpPr>
          <p:cNvPr id="3" name="TextBox 2">
            <a:extLst>
              <a:ext uri="{FF2B5EF4-FFF2-40B4-BE49-F238E27FC236}">
                <a16:creationId xmlns:a16="http://schemas.microsoft.com/office/drawing/2014/main" id="{17D034B2-731F-AD34-C1D3-50999406641F}"/>
              </a:ext>
            </a:extLst>
          </p:cNvPr>
          <p:cNvSpPr txBox="1"/>
          <p:nvPr/>
        </p:nvSpPr>
        <p:spPr>
          <a:xfrm>
            <a:off x="339349" y="2356523"/>
            <a:ext cx="3672407" cy="276999"/>
          </a:xfrm>
          <a:prstGeom prst="rect">
            <a:avLst/>
          </a:prstGeom>
          <a:noFill/>
        </p:spPr>
        <p:txBody>
          <a:bodyPr wrap="square" rtlCol="0">
            <a:spAutoFit/>
          </a:bodyPr>
          <a:lstStyle/>
          <a:p>
            <a:pPr algn="just"/>
            <a:r>
              <a:rPr lang="en-US" sz="1200" dirty="0"/>
              <a:t>Resonator with equidistant mode spectrum.</a:t>
            </a:r>
          </a:p>
        </p:txBody>
      </p:sp>
      <p:sp>
        <p:nvSpPr>
          <p:cNvPr id="8" name="TextBox 7">
            <a:extLst>
              <a:ext uri="{FF2B5EF4-FFF2-40B4-BE49-F238E27FC236}">
                <a16:creationId xmlns:a16="http://schemas.microsoft.com/office/drawing/2014/main" id="{F4717278-95B0-829F-E059-A63295C2EADE}"/>
              </a:ext>
            </a:extLst>
          </p:cNvPr>
          <p:cNvSpPr txBox="1"/>
          <p:nvPr/>
        </p:nvSpPr>
        <p:spPr>
          <a:xfrm>
            <a:off x="3685436" y="987033"/>
            <a:ext cx="497252" cy="276999"/>
          </a:xfrm>
          <a:prstGeom prst="rect">
            <a:avLst/>
          </a:prstGeom>
          <a:noFill/>
        </p:spPr>
        <p:txBody>
          <a:bodyPr wrap="none" rtlCol="0">
            <a:spAutoFit/>
          </a:bodyPr>
          <a:lstStyle/>
          <a:p>
            <a:r>
              <a:rPr lang="en-US" sz="1200" dirty="0"/>
              <a:t>TE</a:t>
            </a:r>
            <a:r>
              <a:rPr lang="en-US" sz="1200" baseline="-25000" dirty="0"/>
              <a:t>10</a:t>
            </a:r>
          </a:p>
        </p:txBody>
      </p:sp>
      <p:cxnSp>
        <p:nvCxnSpPr>
          <p:cNvPr id="46" name="Straight Arrow Connector 45">
            <a:extLst>
              <a:ext uri="{FF2B5EF4-FFF2-40B4-BE49-F238E27FC236}">
                <a16:creationId xmlns:a16="http://schemas.microsoft.com/office/drawing/2014/main" id="{78509871-83EF-9F8B-5577-05A1E7402D62}"/>
              </a:ext>
            </a:extLst>
          </p:cNvPr>
          <p:cNvCxnSpPr>
            <a:cxnSpLocks/>
          </p:cNvCxnSpPr>
          <p:nvPr/>
        </p:nvCxnSpPr>
        <p:spPr>
          <a:xfrm flipV="1">
            <a:off x="7173114" y="542994"/>
            <a:ext cx="0" cy="147936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602421DF-A69B-FCD8-4CF8-6D8649CEEC9C}"/>
              </a:ext>
            </a:extLst>
          </p:cNvPr>
          <p:cNvCxnSpPr>
            <a:cxnSpLocks/>
          </p:cNvCxnSpPr>
          <p:nvPr/>
        </p:nvCxnSpPr>
        <p:spPr>
          <a:xfrm flipV="1">
            <a:off x="7043953" y="1914956"/>
            <a:ext cx="1726539" cy="275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0CCD216-B63B-7F20-ACE9-686D2BA74522}"/>
              </a:ext>
            </a:extLst>
          </p:cNvPr>
          <p:cNvSpPr txBox="1"/>
          <p:nvPr/>
        </p:nvSpPr>
        <p:spPr>
          <a:xfrm>
            <a:off x="8550664" y="1606577"/>
            <a:ext cx="522900" cy="307777"/>
          </a:xfrm>
          <a:prstGeom prst="rect">
            <a:avLst/>
          </a:prstGeom>
          <a:noFill/>
        </p:spPr>
        <p:txBody>
          <a:bodyPr wrap="none" rtlCol="0">
            <a:spAutoFit/>
          </a:bodyPr>
          <a:lstStyle/>
          <a:p>
            <a:r>
              <a:rPr lang="en-US" sz="1400" dirty="0"/>
              <a:t>time</a:t>
            </a:r>
          </a:p>
        </p:txBody>
      </p:sp>
      <p:sp>
        <p:nvSpPr>
          <p:cNvPr id="23" name="Freeform: Shape 22">
            <a:extLst>
              <a:ext uri="{FF2B5EF4-FFF2-40B4-BE49-F238E27FC236}">
                <a16:creationId xmlns:a16="http://schemas.microsoft.com/office/drawing/2014/main" id="{E21E16D5-84EE-7AAA-640C-2A5595FCC859}"/>
              </a:ext>
            </a:extLst>
          </p:cNvPr>
          <p:cNvSpPr/>
          <p:nvPr/>
        </p:nvSpPr>
        <p:spPr>
          <a:xfrm>
            <a:off x="7161756" y="1709508"/>
            <a:ext cx="45719" cy="207019"/>
          </a:xfrm>
          <a:custGeom>
            <a:avLst/>
            <a:gdLst>
              <a:gd name="connsiteX0" fmla="*/ 0 w 193813"/>
              <a:gd name="connsiteY0" fmla="*/ 377687 h 377687"/>
              <a:gd name="connsiteX1" fmla="*/ 109330 w 193813"/>
              <a:gd name="connsiteY1" fmla="*/ 0 h 377687"/>
              <a:gd name="connsiteX2" fmla="*/ 193813 w 193813"/>
              <a:gd name="connsiteY2" fmla="*/ 377687 h 377687"/>
            </a:gdLst>
            <a:ahLst/>
            <a:cxnLst>
              <a:cxn ang="0">
                <a:pos x="connsiteX0" y="connsiteY0"/>
              </a:cxn>
              <a:cxn ang="0">
                <a:pos x="connsiteX1" y="connsiteY1"/>
              </a:cxn>
              <a:cxn ang="0">
                <a:pos x="connsiteX2" y="connsiteY2"/>
              </a:cxn>
            </a:cxnLst>
            <a:rect l="l" t="t" r="r" b="b"/>
            <a:pathLst>
              <a:path w="193813" h="377687">
                <a:moveTo>
                  <a:pt x="0" y="377687"/>
                </a:moveTo>
                <a:cubicBezTo>
                  <a:pt x="38514" y="188843"/>
                  <a:pt x="77028" y="0"/>
                  <a:pt x="109330" y="0"/>
                </a:cubicBezTo>
                <a:cubicBezTo>
                  <a:pt x="141632" y="0"/>
                  <a:pt x="167722" y="188843"/>
                  <a:pt x="193813" y="37768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725838D-F859-C78E-8AF1-CD4D533C2D77}"/>
              </a:ext>
            </a:extLst>
          </p:cNvPr>
          <p:cNvSpPr txBox="1"/>
          <p:nvPr/>
        </p:nvSpPr>
        <p:spPr>
          <a:xfrm>
            <a:off x="7157293" y="517451"/>
            <a:ext cx="577402" cy="369332"/>
          </a:xfrm>
          <a:prstGeom prst="rect">
            <a:avLst/>
          </a:prstGeom>
          <a:noFill/>
        </p:spPr>
        <p:txBody>
          <a:bodyPr wrap="none" rtlCol="0">
            <a:spAutoFit/>
          </a:bodyPr>
          <a:lstStyle/>
          <a:p>
            <a:r>
              <a:rPr lang="en-US" dirty="0" err="1"/>
              <a:t>E</a:t>
            </a:r>
            <a:r>
              <a:rPr lang="en-US" baseline="-25000" dirty="0" err="1"/>
              <a:t>acc</a:t>
            </a:r>
            <a:endParaRPr lang="en-US" baseline="-25000" dirty="0"/>
          </a:p>
        </p:txBody>
      </p:sp>
      <p:sp>
        <p:nvSpPr>
          <p:cNvPr id="51" name="Freeform: Shape 50">
            <a:extLst>
              <a:ext uri="{FF2B5EF4-FFF2-40B4-BE49-F238E27FC236}">
                <a16:creationId xmlns:a16="http://schemas.microsoft.com/office/drawing/2014/main" id="{38803FFE-6687-BC22-0FEF-20FD9E2461A0}"/>
              </a:ext>
            </a:extLst>
          </p:cNvPr>
          <p:cNvSpPr/>
          <p:nvPr/>
        </p:nvSpPr>
        <p:spPr>
          <a:xfrm>
            <a:off x="7314297" y="1547196"/>
            <a:ext cx="45719" cy="369331"/>
          </a:xfrm>
          <a:custGeom>
            <a:avLst/>
            <a:gdLst>
              <a:gd name="connsiteX0" fmla="*/ 0 w 193813"/>
              <a:gd name="connsiteY0" fmla="*/ 377687 h 377687"/>
              <a:gd name="connsiteX1" fmla="*/ 109330 w 193813"/>
              <a:gd name="connsiteY1" fmla="*/ 0 h 377687"/>
              <a:gd name="connsiteX2" fmla="*/ 193813 w 193813"/>
              <a:gd name="connsiteY2" fmla="*/ 377687 h 377687"/>
            </a:gdLst>
            <a:ahLst/>
            <a:cxnLst>
              <a:cxn ang="0">
                <a:pos x="connsiteX0" y="connsiteY0"/>
              </a:cxn>
              <a:cxn ang="0">
                <a:pos x="connsiteX1" y="connsiteY1"/>
              </a:cxn>
              <a:cxn ang="0">
                <a:pos x="connsiteX2" y="connsiteY2"/>
              </a:cxn>
            </a:cxnLst>
            <a:rect l="l" t="t" r="r" b="b"/>
            <a:pathLst>
              <a:path w="193813" h="377687">
                <a:moveTo>
                  <a:pt x="0" y="377687"/>
                </a:moveTo>
                <a:cubicBezTo>
                  <a:pt x="38514" y="188843"/>
                  <a:pt x="77028" y="0"/>
                  <a:pt x="109330" y="0"/>
                </a:cubicBezTo>
                <a:cubicBezTo>
                  <a:pt x="141632" y="0"/>
                  <a:pt x="167722" y="188843"/>
                  <a:pt x="193813" y="37768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993A89F9-9030-EC4F-3206-8CB0672E6C87}"/>
              </a:ext>
            </a:extLst>
          </p:cNvPr>
          <p:cNvSpPr/>
          <p:nvPr/>
        </p:nvSpPr>
        <p:spPr>
          <a:xfrm>
            <a:off x="7487602" y="1365250"/>
            <a:ext cx="53137" cy="549706"/>
          </a:xfrm>
          <a:custGeom>
            <a:avLst/>
            <a:gdLst>
              <a:gd name="connsiteX0" fmla="*/ 0 w 193813"/>
              <a:gd name="connsiteY0" fmla="*/ 377687 h 377687"/>
              <a:gd name="connsiteX1" fmla="*/ 109330 w 193813"/>
              <a:gd name="connsiteY1" fmla="*/ 0 h 377687"/>
              <a:gd name="connsiteX2" fmla="*/ 193813 w 193813"/>
              <a:gd name="connsiteY2" fmla="*/ 377687 h 377687"/>
            </a:gdLst>
            <a:ahLst/>
            <a:cxnLst>
              <a:cxn ang="0">
                <a:pos x="connsiteX0" y="connsiteY0"/>
              </a:cxn>
              <a:cxn ang="0">
                <a:pos x="connsiteX1" y="connsiteY1"/>
              </a:cxn>
              <a:cxn ang="0">
                <a:pos x="connsiteX2" y="connsiteY2"/>
              </a:cxn>
            </a:cxnLst>
            <a:rect l="l" t="t" r="r" b="b"/>
            <a:pathLst>
              <a:path w="193813" h="377687">
                <a:moveTo>
                  <a:pt x="0" y="377687"/>
                </a:moveTo>
                <a:cubicBezTo>
                  <a:pt x="38514" y="188843"/>
                  <a:pt x="77028" y="0"/>
                  <a:pt x="109330" y="0"/>
                </a:cubicBezTo>
                <a:cubicBezTo>
                  <a:pt x="141632" y="0"/>
                  <a:pt x="167722" y="188843"/>
                  <a:pt x="193813" y="37768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D8663489-B472-C4DE-F283-A27ABA509FBD}"/>
              </a:ext>
            </a:extLst>
          </p:cNvPr>
          <p:cNvSpPr/>
          <p:nvPr/>
        </p:nvSpPr>
        <p:spPr>
          <a:xfrm>
            <a:off x="7679104" y="1243805"/>
            <a:ext cx="45719" cy="657175"/>
          </a:xfrm>
          <a:custGeom>
            <a:avLst/>
            <a:gdLst>
              <a:gd name="connsiteX0" fmla="*/ 0 w 193813"/>
              <a:gd name="connsiteY0" fmla="*/ 377687 h 377687"/>
              <a:gd name="connsiteX1" fmla="*/ 109330 w 193813"/>
              <a:gd name="connsiteY1" fmla="*/ 0 h 377687"/>
              <a:gd name="connsiteX2" fmla="*/ 193813 w 193813"/>
              <a:gd name="connsiteY2" fmla="*/ 377687 h 377687"/>
            </a:gdLst>
            <a:ahLst/>
            <a:cxnLst>
              <a:cxn ang="0">
                <a:pos x="connsiteX0" y="connsiteY0"/>
              </a:cxn>
              <a:cxn ang="0">
                <a:pos x="connsiteX1" y="connsiteY1"/>
              </a:cxn>
              <a:cxn ang="0">
                <a:pos x="connsiteX2" y="connsiteY2"/>
              </a:cxn>
            </a:cxnLst>
            <a:rect l="l" t="t" r="r" b="b"/>
            <a:pathLst>
              <a:path w="193813" h="377687">
                <a:moveTo>
                  <a:pt x="0" y="377687"/>
                </a:moveTo>
                <a:cubicBezTo>
                  <a:pt x="38514" y="188843"/>
                  <a:pt x="77028" y="0"/>
                  <a:pt x="109330" y="0"/>
                </a:cubicBezTo>
                <a:cubicBezTo>
                  <a:pt x="141632" y="0"/>
                  <a:pt x="167722" y="188843"/>
                  <a:pt x="193813" y="37768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DF8D097C-583F-03EA-9D71-A26690B91679}"/>
              </a:ext>
            </a:extLst>
          </p:cNvPr>
          <p:cNvSpPr/>
          <p:nvPr/>
        </p:nvSpPr>
        <p:spPr>
          <a:xfrm>
            <a:off x="7856763" y="1158264"/>
            <a:ext cx="45719" cy="741174"/>
          </a:xfrm>
          <a:custGeom>
            <a:avLst/>
            <a:gdLst>
              <a:gd name="connsiteX0" fmla="*/ 0 w 193813"/>
              <a:gd name="connsiteY0" fmla="*/ 377687 h 377687"/>
              <a:gd name="connsiteX1" fmla="*/ 109330 w 193813"/>
              <a:gd name="connsiteY1" fmla="*/ 0 h 377687"/>
              <a:gd name="connsiteX2" fmla="*/ 193813 w 193813"/>
              <a:gd name="connsiteY2" fmla="*/ 377687 h 377687"/>
            </a:gdLst>
            <a:ahLst/>
            <a:cxnLst>
              <a:cxn ang="0">
                <a:pos x="connsiteX0" y="connsiteY0"/>
              </a:cxn>
              <a:cxn ang="0">
                <a:pos x="connsiteX1" y="connsiteY1"/>
              </a:cxn>
              <a:cxn ang="0">
                <a:pos x="connsiteX2" y="connsiteY2"/>
              </a:cxn>
            </a:cxnLst>
            <a:rect l="l" t="t" r="r" b="b"/>
            <a:pathLst>
              <a:path w="193813" h="377687">
                <a:moveTo>
                  <a:pt x="0" y="377687"/>
                </a:moveTo>
                <a:cubicBezTo>
                  <a:pt x="38514" y="188843"/>
                  <a:pt x="77028" y="0"/>
                  <a:pt x="109330" y="0"/>
                </a:cubicBezTo>
                <a:cubicBezTo>
                  <a:pt x="141632" y="0"/>
                  <a:pt x="167722" y="188843"/>
                  <a:pt x="193813" y="37768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id="{EFA5C4D9-0D7E-310D-1CA4-85C1A71F0A8E}"/>
              </a:ext>
            </a:extLst>
          </p:cNvPr>
          <p:cNvSpPr/>
          <p:nvPr/>
        </p:nvSpPr>
        <p:spPr>
          <a:xfrm>
            <a:off x="8015830" y="1047726"/>
            <a:ext cx="45719" cy="859481"/>
          </a:xfrm>
          <a:custGeom>
            <a:avLst/>
            <a:gdLst>
              <a:gd name="connsiteX0" fmla="*/ 0 w 193813"/>
              <a:gd name="connsiteY0" fmla="*/ 377687 h 377687"/>
              <a:gd name="connsiteX1" fmla="*/ 109330 w 193813"/>
              <a:gd name="connsiteY1" fmla="*/ 0 h 377687"/>
              <a:gd name="connsiteX2" fmla="*/ 193813 w 193813"/>
              <a:gd name="connsiteY2" fmla="*/ 377687 h 377687"/>
            </a:gdLst>
            <a:ahLst/>
            <a:cxnLst>
              <a:cxn ang="0">
                <a:pos x="connsiteX0" y="connsiteY0"/>
              </a:cxn>
              <a:cxn ang="0">
                <a:pos x="connsiteX1" y="connsiteY1"/>
              </a:cxn>
              <a:cxn ang="0">
                <a:pos x="connsiteX2" y="connsiteY2"/>
              </a:cxn>
            </a:cxnLst>
            <a:rect l="l" t="t" r="r" b="b"/>
            <a:pathLst>
              <a:path w="193813" h="377687">
                <a:moveTo>
                  <a:pt x="0" y="377687"/>
                </a:moveTo>
                <a:cubicBezTo>
                  <a:pt x="38514" y="188843"/>
                  <a:pt x="77028" y="0"/>
                  <a:pt x="109330" y="0"/>
                </a:cubicBezTo>
                <a:cubicBezTo>
                  <a:pt x="141632" y="0"/>
                  <a:pt x="167722" y="188843"/>
                  <a:pt x="193813" y="37768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Shape 66">
            <a:extLst>
              <a:ext uri="{FF2B5EF4-FFF2-40B4-BE49-F238E27FC236}">
                <a16:creationId xmlns:a16="http://schemas.microsoft.com/office/drawing/2014/main" id="{E8CD1566-2A62-58AE-5144-C0F11E0F5E7B}"/>
              </a:ext>
            </a:extLst>
          </p:cNvPr>
          <p:cNvSpPr/>
          <p:nvPr/>
        </p:nvSpPr>
        <p:spPr>
          <a:xfrm>
            <a:off x="8188921" y="994270"/>
            <a:ext cx="48740" cy="936732"/>
          </a:xfrm>
          <a:custGeom>
            <a:avLst/>
            <a:gdLst>
              <a:gd name="connsiteX0" fmla="*/ 0 w 193813"/>
              <a:gd name="connsiteY0" fmla="*/ 377687 h 377687"/>
              <a:gd name="connsiteX1" fmla="*/ 109330 w 193813"/>
              <a:gd name="connsiteY1" fmla="*/ 0 h 377687"/>
              <a:gd name="connsiteX2" fmla="*/ 193813 w 193813"/>
              <a:gd name="connsiteY2" fmla="*/ 377687 h 377687"/>
            </a:gdLst>
            <a:ahLst/>
            <a:cxnLst>
              <a:cxn ang="0">
                <a:pos x="connsiteX0" y="connsiteY0"/>
              </a:cxn>
              <a:cxn ang="0">
                <a:pos x="connsiteX1" y="connsiteY1"/>
              </a:cxn>
              <a:cxn ang="0">
                <a:pos x="connsiteX2" y="connsiteY2"/>
              </a:cxn>
            </a:cxnLst>
            <a:rect l="l" t="t" r="r" b="b"/>
            <a:pathLst>
              <a:path w="193813" h="377687">
                <a:moveTo>
                  <a:pt x="0" y="377687"/>
                </a:moveTo>
                <a:cubicBezTo>
                  <a:pt x="38514" y="188843"/>
                  <a:pt x="77028" y="0"/>
                  <a:pt x="109330" y="0"/>
                </a:cubicBezTo>
                <a:cubicBezTo>
                  <a:pt x="141632" y="0"/>
                  <a:pt x="167722" y="188843"/>
                  <a:pt x="193813" y="37768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111297B3-E779-BC35-C1C2-226A44DCAEFE}"/>
              </a:ext>
            </a:extLst>
          </p:cNvPr>
          <p:cNvSpPr/>
          <p:nvPr/>
        </p:nvSpPr>
        <p:spPr>
          <a:xfrm>
            <a:off x="8365344" y="977476"/>
            <a:ext cx="45719" cy="953526"/>
          </a:xfrm>
          <a:custGeom>
            <a:avLst/>
            <a:gdLst>
              <a:gd name="connsiteX0" fmla="*/ 0 w 193813"/>
              <a:gd name="connsiteY0" fmla="*/ 377687 h 377687"/>
              <a:gd name="connsiteX1" fmla="*/ 109330 w 193813"/>
              <a:gd name="connsiteY1" fmla="*/ 0 h 377687"/>
              <a:gd name="connsiteX2" fmla="*/ 193813 w 193813"/>
              <a:gd name="connsiteY2" fmla="*/ 377687 h 377687"/>
            </a:gdLst>
            <a:ahLst/>
            <a:cxnLst>
              <a:cxn ang="0">
                <a:pos x="connsiteX0" y="connsiteY0"/>
              </a:cxn>
              <a:cxn ang="0">
                <a:pos x="connsiteX1" y="connsiteY1"/>
              </a:cxn>
              <a:cxn ang="0">
                <a:pos x="connsiteX2" y="connsiteY2"/>
              </a:cxn>
            </a:cxnLst>
            <a:rect l="l" t="t" r="r" b="b"/>
            <a:pathLst>
              <a:path w="193813" h="377687">
                <a:moveTo>
                  <a:pt x="0" y="377687"/>
                </a:moveTo>
                <a:cubicBezTo>
                  <a:pt x="38514" y="188843"/>
                  <a:pt x="77028" y="0"/>
                  <a:pt x="109330" y="0"/>
                </a:cubicBezTo>
                <a:cubicBezTo>
                  <a:pt x="141632" y="0"/>
                  <a:pt x="167722" y="188843"/>
                  <a:pt x="193813" y="37768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6A9D25B1-EE64-5152-9823-0867AD969734}"/>
              </a:ext>
            </a:extLst>
          </p:cNvPr>
          <p:cNvPicPr>
            <a:picLocks noChangeAspect="1"/>
          </p:cNvPicPr>
          <p:nvPr/>
        </p:nvPicPr>
        <p:blipFill>
          <a:blip r:embed="rId3"/>
          <a:stretch>
            <a:fillRect/>
          </a:stretch>
        </p:blipFill>
        <p:spPr>
          <a:xfrm>
            <a:off x="4391980" y="588428"/>
            <a:ext cx="2426209" cy="1685885"/>
          </a:xfrm>
          <a:prstGeom prst="rect">
            <a:avLst/>
          </a:prstGeom>
        </p:spPr>
      </p:pic>
      <p:sp>
        <p:nvSpPr>
          <p:cNvPr id="71" name="Freeform: Shape 70">
            <a:extLst>
              <a:ext uri="{FF2B5EF4-FFF2-40B4-BE49-F238E27FC236}">
                <a16:creationId xmlns:a16="http://schemas.microsoft.com/office/drawing/2014/main" id="{DA4E1742-D878-CACD-6017-55D337A61506}"/>
              </a:ext>
            </a:extLst>
          </p:cNvPr>
          <p:cNvSpPr/>
          <p:nvPr/>
        </p:nvSpPr>
        <p:spPr>
          <a:xfrm>
            <a:off x="8532440" y="977476"/>
            <a:ext cx="45719" cy="953526"/>
          </a:xfrm>
          <a:custGeom>
            <a:avLst/>
            <a:gdLst>
              <a:gd name="connsiteX0" fmla="*/ 0 w 193813"/>
              <a:gd name="connsiteY0" fmla="*/ 377687 h 377687"/>
              <a:gd name="connsiteX1" fmla="*/ 109330 w 193813"/>
              <a:gd name="connsiteY1" fmla="*/ 0 h 377687"/>
              <a:gd name="connsiteX2" fmla="*/ 193813 w 193813"/>
              <a:gd name="connsiteY2" fmla="*/ 377687 h 377687"/>
            </a:gdLst>
            <a:ahLst/>
            <a:cxnLst>
              <a:cxn ang="0">
                <a:pos x="connsiteX0" y="connsiteY0"/>
              </a:cxn>
              <a:cxn ang="0">
                <a:pos x="connsiteX1" y="connsiteY1"/>
              </a:cxn>
              <a:cxn ang="0">
                <a:pos x="connsiteX2" y="connsiteY2"/>
              </a:cxn>
            </a:cxnLst>
            <a:rect l="l" t="t" r="r" b="b"/>
            <a:pathLst>
              <a:path w="193813" h="377687">
                <a:moveTo>
                  <a:pt x="0" y="377687"/>
                </a:moveTo>
                <a:cubicBezTo>
                  <a:pt x="38514" y="188843"/>
                  <a:pt x="77028" y="0"/>
                  <a:pt x="109330" y="0"/>
                </a:cubicBezTo>
                <a:cubicBezTo>
                  <a:pt x="141632" y="0"/>
                  <a:pt x="167722" y="188843"/>
                  <a:pt x="193813" y="37768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2078172-4326-7DB2-9B55-3A246FCA2C34}"/>
              </a:ext>
            </a:extLst>
          </p:cNvPr>
          <p:cNvSpPr txBox="1"/>
          <p:nvPr/>
        </p:nvSpPr>
        <p:spPr>
          <a:xfrm>
            <a:off x="7093141" y="2030107"/>
            <a:ext cx="1845377" cy="276999"/>
          </a:xfrm>
          <a:prstGeom prst="rect">
            <a:avLst/>
          </a:prstGeom>
          <a:noFill/>
        </p:spPr>
        <p:txBody>
          <a:bodyPr wrap="none" rtlCol="0">
            <a:spAutoFit/>
          </a:bodyPr>
          <a:lstStyle/>
          <a:p>
            <a:r>
              <a:rPr lang="en-US" sz="1200" dirty="0"/>
              <a:t>Field in accelerating gap</a:t>
            </a:r>
          </a:p>
        </p:txBody>
      </p:sp>
      <p:sp>
        <p:nvSpPr>
          <p:cNvPr id="16" name="TextBox 15">
            <a:extLst>
              <a:ext uri="{FF2B5EF4-FFF2-40B4-BE49-F238E27FC236}">
                <a16:creationId xmlns:a16="http://schemas.microsoft.com/office/drawing/2014/main" id="{C91CF192-6327-B79B-1213-33AB65BC3322}"/>
              </a:ext>
            </a:extLst>
          </p:cNvPr>
          <p:cNvSpPr txBox="1"/>
          <p:nvPr/>
        </p:nvSpPr>
        <p:spPr>
          <a:xfrm>
            <a:off x="5968084" y="4491625"/>
            <a:ext cx="2395207" cy="276999"/>
          </a:xfrm>
          <a:prstGeom prst="rect">
            <a:avLst/>
          </a:prstGeom>
          <a:noFill/>
        </p:spPr>
        <p:txBody>
          <a:bodyPr wrap="none" rtlCol="0">
            <a:spAutoFit/>
          </a:bodyPr>
          <a:lstStyle/>
          <a:p>
            <a:r>
              <a:rPr lang="en-US" sz="1200" dirty="0"/>
              <a:t>500 MV/m accelerating structure</a:t>
            </a:r>
          </a:p>
        </p:txBody>
      </p:sp>
      <p:pic>
        <p:nvPicPr>
          <p:cNvPr id="14" name="Picture 13">
            <a:extLst>
              <a:ext uri="{FF2B5EF4-FFF2-40B4-BE49-F238E27FC236}">
                <a16:creationId xmlns:a16="http://schemas.microsoft.com/office/drawing/2014/main" id="{44E3A7DF-EE54-3C59-4BA4-8427110DD306}"/>
              </a:ext>
            </a:extLst>
          </p:cNvPr>
          <p:cNvPicPr>
            <a:picLocks noChangeAspect="1"/>
          </p:cNvPicPr>
          <p:nvPr/>
        </p:nvPicPr>
        <p:blipFill>
          <a:blip r:embed="rId4"/>
          <a:stretch>
            <a:fillRect/>
          </a:stretch>
        </p:blipFill>
        <p:spPr>
          <a:xfrm>
            <a:off x="166890" y="2637578"/>
            <a:ext cx="1842133" cy="1839489"/>
          </a:xfrm>
          <a:prstGeom prst="rect">
            <a:avLst/>
          </a:prstGeom>
        </p:spPr>
      </p:pic>
      <p:pic>
        <p:nvPicPr>
          <p:cNvPr id="18" name="Picture 17">
            <a:extLst>
              <a:ext uri="{FF2B5EF4-FFF2-40B4-BE49-F238E27FC236}">
                <a16:creationId xmlns:a16="http://schemas.microsoft.com/office/drawing/2014/main" id="{605B0C29-BFBA-488C-B85D-2BF9030222B6}"/>
              </a:ext>
            </a:extLst>
          </p:cNvPr>
          <p:cNvPicPr>
            <a:picLocks noChangeAspect="1"/>
          </p:cNvPicPr>
          <p:nvPr/>
        </p:nvPicPr>
        <p:blipFill>
          <a:blip r:embed="rId5"/>
          <a:stretch>
            <a:fillRect/>
          </a:stretch>
        </p:blipFill>
        <p:spPr>
          <a:xfrm>
            <a:off x="2691198" y="2666233"/>
            <a:ext cx="2395207" cy="1917183"/>
          </a:xfrm>
          <a:prstGeom prst="rect">
            <a:avLst/>
          </a:prstGeom>
        </p:spPr>
      </p:pic>
      <p:sp>
        <p:nvSpPr>
          <p:cNvPr id="5" name="TextBox 4">
            <a:extLst>
              <a:ext uri="{FF2B5EF4-FFF2-40B4-BE49-F238E27FC236}">
                <a16:creationId xmlns:a16="http://schemas.microsoft.com/office/drawing/2014/main" id="{DEF4A3B3-3BD8-794F-F3EC-96545E3F9413}"/>
              </a:ext>
            </a:extLst>
          </p:cNvPr>
          <p:cNvSpPr txBox="1"/>
          <p:nvPr/>
        </p:nvSpPr>
        <p:spPr>
          <a:xfrm>
            <a:off x="1257557" y="732894"/>
            <a:ext cx="1548822" cy="307777"/>
          </a:xfrm>
          <a:prstGeom prst="rect">
            <a:avLst/>
          </a:prstGeom>
          <a:noFill/>
        </p:spPr>
        <p:txBody>
          <a:bodyPr wrap="none" rtlCol="0">
            <a:spAutoFit/>
          </a:bodyPr>
          <a:lstStyle/>
          <a:p>
            <a:r>
              <a:rPr lang="en-US" sz="1400" dirty="0"/>
              <a:t>Delay waveguide</a:t>
            </a:r>
          </a:p>
        </p:txBody>
      </p:sp>
      <p:cxnSp>
        <p:nvCxnSpPr>
          <p:cNvPr id="10" name="Straight Arrow Connector 9">
            <a:extLst>
              <a:ext uri="{FF2B5EF4-FFF2-40B4-BE49-F238E27FC236}">
                <a16:creationId xmlns:a16="http://schemas.microsoft.com/office/drawing/2014/main" id="{CBF3E4E6-28B8-1C27-03C1-0C7995F136DF}"/>
              </a:ext>
            </a:extLst>
          </p:cNvPr>
          <p:cNvCxnSpPr/>
          <p:nvPr/>
        </p:nvCxnSpPr>
        <p:spPr>
          <a:xfrm>
            <a:off x="2175552" y="977476"/>
            <a:ext cx="515646" cy="26632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7760118-B1B8-C9EA-2E97-6D31964998C9}"/>
              </a:ext>
            </a:extLst>
          </p:cNvPr>
          <p:cNvSpPr txBox="1"/>
          <p:nvPr/>
        </p:nvSpPr>
        <p:spPr>
          <a:xfrm>
            <a:off x="4398133" y="2188212"/>
            <a:ext cx="2506519" cy="461665"/>
          </a:xfrm>
          <a:prstGeom prst="rect">
            <a:avLst/>
          </a:prstGeom>
          <a:noFill/>
        </p:spPr>
        <p:txBody>
          <a:bodyPr wrap="square" rtlCol="0">
            <a:spAutoFit/>
          </a:bodyPr>
          <a:lstStyle/>
          <a:p>
            <a:r>
              <a:rPr lang="en-US" sz="1200" dirty="0"/>
              <a:t>Fourier spectrum of pulses and eigen mode spectrum of resonator</a:t>
            </a:r>
          </a:p>
        </p:txBody>
      </p:sp>
      <p:sp>
        <p:nvSpPr>
          <p:cNvPr id="17" name="TextBox 16">
            <a:extLst>
              <a:ext uri="{FF2B5EF4-FFF2-40B4-BE49-F238E27FC236}">
                <a16:creationId xmlns:a16="http://schemas.microsoft.com/office/drawing/2014/main" id="{4B4DD65C-5BEB-0C1F-6658-F73F59CA4C63}"/>
              </a:ext>
            </a:extLst>
          </p:cNvPr>
          <p:cNvSpPr txBox="1"/>
          <p:nvPr/>
        </p:nvSpPr>
        <p:spPr>
          <a:xfrm>
            <a:off x="2591780" y="4486349"/>
            <a:ext cx="2852910" cy="461665"/>
          </a:xfrm>
          <a:prstGeom prst="rect">
            <a:avLst/>
          </a:prstGeom>
          <a:noFill/>
        </p:spPr>
        <p:txBody>
          <a:bodyPr wrap="square" rtlCol="0">
            <a:spAutoFit/>
          </a:bodyPr>
          <a:lstStyle/>
          <a:p>
            <a:r>
              <a:rPr lang="en-US" sz="1200" dirty="0"/>
              <a:t>Power gain (blue) and field enhancement in accelerating gap (red)</a:t>
            </a:r>
          </a:p>
        </p:txBody>
      </p:sp>
    </p:spTree>
    <p:extLst>
      <p:ext uri="{BB962C8B-B14F-4D97-AF65-F5344CB8AC3E}">
        <p14:creationId xmlns:p14="http://schemas.microsoft.com/office/powerpoint/2010/main" val="1597693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5B573E-49AB-2792-6D3B-532CF9477775}"/>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11</a:t>
            </a:fld>
            <a:endParaRPr lang="en-US" dirty="0">
              <a:ln>
                <a:solidFill>
                  <a:prstClr val="white"/>
                </a:solidFill>
              </a:ln>
              <a:solidFill>
                <a:prstClr val="black">
                  <a:tint val="75000"/>
                </a:prstClr>
              </a:solidFill>
            </a:endParaRPr>
          </a:p>
        </p:txBody>
      </p:sp>
      <p:pic>
        <p:nvPicPr>
          <p:cNvPr id="4" name="Picture 3">
            <a:extLst>
              <a:ext uri="{FF2B5EF4-FFF2-40B4-BE49-F238E27FC236}">
                <a16:creationId xmlns:a16="http://schemas.microsoft.com/office/drawing/2014/main" id="{B149D9C2-B35A-A80D-B386-BD51942923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803419"/>
            <a:ext cx="2772308" cy="2502345"/>
          </a:xfrm>
          <a:prstGeom prst="rect">
            <a:avLst/>
          </a:prstGeom>
        </p:spPr>
      </p:pic>
      <p:cxnSp>
        <p:nvCxnSpPr>
          <p:cNvPr id="6" name="Straight Arrow Connector 5">
            <a:extLst>
              <a:ext uri="{FF2B5EF4-FFF2-40B4-BE49-F238E27FC236}">
                <a16:creationId xmlns:a16="http://schemas.microsoft.com/office/drawing/2014/main" id="{1CE94977-201E-EF77-CB0B-35C7EB3002DB}"/>
              </a:ext>
            </a:extLst>
          </p:cNvPr>
          <p:cNvCxnSpPr>
            <a:cxnSpLocks/>
          </p:cNvCxnSpPr>
          <p:nvPr/>
        </p:nvCxnSpPr>
        <p:spPr>
          <a:xfrm flipV="1">
            <a:off x="142816" y="2197630"/>
            <a:ext cx="2664988" cy="531695"/>
          </a:xfrm>
          <a:prstGeom prst="straightConnector1">
            <a:avLst/>
          </a:prstGeom>
          <a:ln w="158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211CC15-23F5-3E76-5B37-0DA624D37A33}"/>
              </a:ext>
            </a:extLst>
          </p:cNvPr>
          <p:cNvSpPr txBox="1"/>
          <p:nvPr/>
        </p:nvSpPr>
        <p:spPr>
          <a:xfrm>
            <a:off x="2573223" y="1612855"/>
            <a:ext cx="901209" cy="584775"/>
          </a:xfrm>
          <a:prstGeom prst="rect">
            <a:avLst/>
          </a:prstGeom>
          <a:noFill/>
        </p:spPr>
        <p:txBody>
          <a:bodyPr wrap="none" rtlCol="0">
            <a:spAutoFit/>
          </a:bodyPr>
          <a:lstStyle/>
          <a:p>
            <a:r>
              <a:rPr lang="en-US" sz="1600" dirty="0"/>
              <a:t>Beam</a:t>
            </a:r>
          </a:p>
          <a:p>
            <a:r>
              <a:rPr lang="en-US" sz="1600" dirty="0"/>
              <a:t>channel</a:t>
            </a:r>
          </a:p>
        </p:txBody>
      </p:sp>
      <p:cxnSp>
        <p:nvCxnSpPr>
          <p:cNvPr id="10" name="Straight Arrow Connector 9">
            <a:extLst>
              <a:ext uri="{FF2B5EF4-FFF2-40B4-BE49-F238E27FC236}">
                <a16:creationId xmlns:a16="http://schemas.microsoft.com/office/drawing/2014/main" id="{7ABDDEDE-9BBA-F502-0223-17C9B607737F}"/>
              </a:ext>
            </a:extLst>
          </p:cNvPr>
          <p:cNvCxnSpPr>
            <a:cxnSpLocks/>
          </p:cNvCxnSpPr>
          <p:nvPr/>
        </p:nvCxnSpPr>
        <p:spPr>
          <a:xfrm flipV="1">
            <a:off x="521946" y="2517371"/>
            <a:ext cx="288032" cy="72008"/>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BEFC78F-5B15-0993-817C-0F41476C0D4E}"/>
              </a:ext>
            </a:extLst>
          </p:cNvPr>
          <p:cNvCxnSpPr>
            <a:cxnSpLocks/>
          </p:cNvCxnSpPr>
          <p:nvPr/>
        </p:nvCxnSpPr>
        <p:spPr>
          <a:xfrm flipH="1">
            <a:off x="1140802" y="2387011"/>
            <a:ext cx="265838" cy="77886"/>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F493366-9118-B577-3D48-3D8B7D10049C}"/>
              </a:ext>
            </a:extLst>
          </p:cNvPr>
          <p:cNvSpPr txBox="1"/>
          <p:nvPr/>
        </p:nvSpPr>
        <p:spPr>
          <a:xfrm>
            <a:off x="458129" y="2169765"/>
            <a:ext cx="338554" cy="369332"/>
          </a:xfrm>
          <a:prstGeom prst="rect">
            <a:avLst/>
          </a:prstGeom>
          <a:noFill/>
        </p:spPr>
        <p:txBody>
          <a:bodyPr wrap="none" rtlCol="0">
            <a:spAutoFit/>
          </a:bodyPr>
          <a:lstStyle/>
          <a:p>
            <a:r>
              <a:rPr lang="en-US" dirty="0">
                <a:solidFill>
                  <a:srgbClr val="FFFF00"/>
                </a:solidFill>
              </a:rPr>
              <a:t>E</a:t>
            </a:r>
          </a:p>
        </p:txBody>
      </p:sp>
      <p:cxnSp>
        <p:nvCxnSpPr>
          <p:cNvPr id="17" name="Straight Arrow Connector 16">
            <a:extLst>
              <a:ext uri="{FF2B5EF4-FFF2-40B4-BE49-F238E27FC236}">
                <a16:creationId xmlns:a16="http://schemas.microsoft.com/office/drawing/2014/main" id="{BE439A4F-017B-DA16-4667-365455B49922}"/>
              </a:ext>
            </a:extLst>
          </p:cNvPr>
          <p:cNvCxnSpPr>
            <a:cxnSpLocks/>
          </p:cNvCxnSpPr>
          <p:nvPr/>
        </p:nvCxnSpPr>
        <p:spPr>
          <a:xfrm flipV="1">
            <a:off x="1646260" y="2282423"/>
            <a:ext cx="288032" cy="72008"/>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4293B5A-93AC-B79C-F5CA-9C6A625941DB}"/>
              </a:ext>
            </a:extLst>
          </p:cNvPr>
          <p:cNvCxnSpPr>
            <a:cxnSpLocks/>
          </p:cNvCxnSpPr>
          <p:nvPr/>
        </p:nvCxnSpPr>
        <p:spPr>
          <a:xfrm flipH="1">
            <a:off x="2275848" y="2150086"/>
            <a:ext cx="265838" cy="77886"/>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815B435-F6B0-CCAA-4F9C-CC54F6D5B386}"/>
              </a:ext>
            </a:extLst>
          </p:cNvPr>
          <p:cNvSpPr txBox="1"/>
          <p:nvPr/>
        </p:nvSpPr>
        <p:spPr>
          <a:xfrm>
            <a:off x="1637674" y="1931866"/>
            <a:ext cx="338554" cy="369332"/>
          </a:xfrm>
          <a:prstGeom prst="rect">
            <a:avLst/>
          </a:prstGeom>
          <a:noFill/>
        </p:spPr>
        <p:txBody>
          <a:bodyPr wrap="none" rtlCol="0">
            <a:spAutoFit/>
          </a:bodyPr>
          <a:lstStyle/>
          <a:p>
            <a:r>
              <a:rPr lang="en-US" dirty="0">
                <a:solidFill>
                  <a:srgbClr val="FFFF00"/>
                </a:solidFill>
              </a:rPr>
              <a:t>E</a:t>
            </a:r>
          </a:p>
        </p:txBody>
      </p:sp>
      <p:sp>
        <p:nvSpPr>
          <p:cNvPr id="20" name="TextBox 19">
            <a:extLst>
              <a:ext uri="{FF2B5EF4-FFF2-40B4-BE49-F238E27FC236}">
                <a16:creationId xmlns:a16="http://schemas.microsoft.com/office/drawing/2014/main" id="{FA783883-A971-7ABA-9200-4E0CFDCE2584}"/>
              </a:ext>
            </a:extLst>
          </p:cNvPr>
          <p:cNvSpPr txBox="1"/>
          <p:nvPr/>
        </p:nvSpPr>
        <p:spPr>
          <a:xfrm>
            <a:off x="78491" y="519522"/>
            <a:ext cx="3054041" cy="338554"/>
          </a:xfrm>
          <a:prstGeom prst="rect">
            <a:avLst/>
          </a:prstGeom>
          <a:noFill/>
        </p:spPr>
        <p:txBody>
          <a:bodyPr wrap="none" rtlCol="0">
            <a:spAutoFit/>
          </a:bodyPr>
          <a:lstStyle/>
          <a:p>
            <a:r>
              <a:rPr lang="en-US" sz="1600" dirty="0"/>
              <a:t>TEM travelling wave delay lines</a:t>
            </a:r>
          </a:p>
        </p:txBody>
      </p:sp>
      <p:pic>
        <p:nvPicPr>
          <p:cNvPr id="22" name="Picture 21">
            <a:extLst>
              <a:ext uri="{FF2B5EF4-FFF2-40B4-BE49-F238E27FC236}">
                <a16:creationId xmlns:a16="http://schemas.microsoft.com/office/drawing/2014/main" id="{790DBA37-08B1-C943-40F2-9765BB032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969" y="933771"/>
            <a:ext cx="2650207" cy="2362588"/>
          </a:xfrm>
          <a:prstGeom prst="rect">
            <a:avLst/>
          </a:prstGeom>
        </p:spPr>
      </p:pic>
      <p:sp>
        <p:nvSpPr>
          <p:cNvPr id="23" name="TextBox 22">
            <a:extLst>
              <a:ext uri="{FF2B5EF4-FFF2-40B4-BE49-F238E27FC236}">
                <a16:creationId xmlns:a16="http://schemas.microsoft.com/office/drawing/2014/main" id="{43F551A1-0112-7B8B-FAFE-D0DF919B5C21}"/>
              </a:ext>
            </a:extLst>
          </p:cNvPr>
          <p:cNvSpPr txBox="1"/>
          <p:nvPr/>
        </p:nvSpPr>
        <p:spPr>
          <a:xfrm>
            <a:off x="0" y="76004"/>
            <a:ext cx="9144000" cy="369332"/>
          </a:xfrm>
          <a:prstGeom prst="rect">
            <a:avLst/>
          </a:prstGeom>
          <a:noFill/>
        </p:spPr>
        <p:txBody>
          <a:bodyPr wrap="square" rtlCol="0">
            <a:spAutoFit/>
          </a:bodyPr>
          <a:lstStyle/>
          <a:p>
            <a:pPr algn="ctr"/>
            <a:r>
              <a:rPr lang="en-US" b="1" dirty="0"/>
              <a:t>Coaxial Travelling Wave Structure</a:t>
            </a:r>
          </a:p>
        </p:txBody>
      </p:sp>
      <p:pic>
        <p:nvPicPr>
          <p:cNvPr id="25" name="Picture 24">
            <a:extLst>
              <a:ext uri="{FF2B5EF4-FFF2-40B4-BE49-F238E27FC236}">
                <a16:creationId xmlns:a16="http://schemas.microsoft.com/office/drawing/2014/main" id="{573542A0-24BD-67B3-49C9-5C15F912F0A3}"/>
              </a:ext>
            </a:extLst>
          </p:cNvPr>
          <p:cNvPicPr>
            <a:picLocks noChangeAspect="1"/>
          </p:cNvPicPr>
          <p:nvPr/>
        </p:nvPicPr>
        <p:blipFill>
          <a:blip r:embed="rId4"/>
          <a:stretch>
            <a:fillRect/>
          </a:stretch>
        </p:blipFill>
        <p:spPr>
          <a:xfrm>
            <a:off x="6319747" y="389949"/>
            <a:ext cx="2366124" cy="2274474"/>
          </a:xfrm>
          <a:prstGeom prst="rect">
            <a:avLst/>
          </a:prstGeom>
        </p:spPr>
      </p:pic>
      <p:pic>
        <p:nvPicPr>
          <p:cNvPr id="27" name="Picture 26">
            <a:extLst>
              <a:ext uri="{FF2B5EF4-FFF2-40B4-BE49-F238E27FC236}">
                <a16:creationId xmlns:a16="http://schemas.microsoft.com/office/drawing/2014/main" id="{F262E127-4FDA-0BE6-2F5E-1AEA9DB4E14D}"/>
              </a:ext>
            </a:extLst>
          </p:cNvPr>
          <p:cNvPicPr>
            <a:picLocks noChangeAspect="1"/>
          </p:cNvPicPr>
          <p:nvPr/>
        </p:nvPicPr>
        <p:blipFill>
          <a:blip r:embed="rId5"/>
          <a:stretch>
            <a:fillRect/>
          </a:stretch>
        </p:blipFill>
        <p:spPr>
          <a:xfrm>
            <a:off x="6351011" y="2710588"/>
            <a:ext cx="2334859" cy="2152604"/>
          </a:xfrm>
          <a:prstGeom prst="rect">
            <a:avLst/>
          </a:prstGeom>
        </p:spPr>
      </p:pic>
      <p:sp>
        <p:nvSpPr>
          <p:cNvPr id="3" name="TextBox 2">
            <a:extLst>
              <a:ext uri="{FF2B5EF4-FFF2-40B4-BE49-F238E27FC236}">
                <a16:creationId xmlns:a16="http://schemas.microsoft.com/office/drawing/2014/main" id="{44A5D528-8AA2-E4CD-7AD9-58627EDD159A}"/>
              </a:ext>
            </a:extLst>
          </p:cNvPr>
          <p:cNvSpPr txBox="1"/>
          <p:nvPr/>
        </p:nvSpPr>
        <p:spPr>
          <a:xfrm>
            <a:off x="78491" y="3591346"/>
            <a:ext cx="6134494" cy="1200329"/>
          </a:xfrm>
          <a:prstGeom prst="rect">
            <a:avLst/>
          </a:prstGeom>
          <a:noFill/>
        </p:spPr>
        <p:txBody>
          <a:bodyPr wrap="square" rtlCol="0">
            <a:spAutoFit/>
          </a:bodyPr>
          <a:lstStyle/>
          <a:p>
            <a:r>
              <a:rPr lang="en-US" dirty="0"/>
              <a:t>Frequency dispersion is almost absent!</a:t>
            </a:r>
          </a:p>
          <a:p>
            <a:r>
              <a:rPr lang="en-US" dirty="0"/>
              <a:t>Power gain (~20) depends on losses in delay waveguides,</a:t>
            </a:r>
          </a:p>
          <a:p>
            <a:r>
              <a:rPr lang="en-US" dirty="0"/>
              <a:t>It can be increased using special coating or working at cryogenic temperatures.</a:t>
            </a:r>
          </a:p>
        </p:txBody>
      </p:sp>
      <p:sp>
        <p:nvSpPr>
          <p:cNvPr id="5" name="TextBox 4">
            <a:extLst>
              <a:ext uri="{FF2B5EF4-FFF2-40B4-BE49-F238E27FC236}">
                <a16:creationId xmlns:a16="http://schemas.microsoft.com/office/drawing/2014/main" id="{7A2747F3-1A47-F6AC-DC25-E566A83E73F0}"/>
              </a:ext>
            </a:extLst>
          </p:cNvPr>
          <p:cNvSpPr txBox="1"/>
          <p:nvPr/>
        </p:nvSpPr>
        <p:spPr>
          <a:xfrm>
            <a:off x="4896036" y="3209867"/>
            <a:ext cx="764953" cy="338554"/>
          </a:xfrm>
          <a:prstGeom prst="rect">
            <a:avLst/>
          </a:prstGeom>
          <a:noFill/>
        </p:spPr>
        <p:txBody>
          <a:bodyPr wrap="none" rtlCol="0">
            <a:spAutoFit/>
          </a:bodyPr>
          <a:lstStyle/>
          <a:p>
            <a:r>
              <a:rPr lang="en-US" sz="1600" dirty="0"/>
              <a:t>E-field</a:t>
            </a:r>
          </a:p>
        </p:txBody>
      </p:sp>
    </p:spTree>
    <p:extLst>
      <p:ext uri="{BB962C8B-B14F-4D97-AF65-F5344CB8AC3E}">
        <p14:creationId xmlns:p14="http://schemas.microsoft.com/office/powerpoint/2010/main" val="2525868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FEFB09-25A3-505F-02D4-521C008974C3}"/>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12</a:t>
            </a:fld>
            <a:endParaRPr lang="en-US" dirty="0">
              <a:ln>
                <a:solidFill>
                  <a:prstClr val="white"/>
                </a:solidFill>
              </a:ln>
              <a:solidFill>
                <a:prstClr val="black">
                  <a:tint val="75000"/>
                </a:prstClr>
              </a:solidFill>
            </a:endParaRPr>
          </a:p>
        </p:txBody>
      </p:sp>
      <p:sp>
        <p:nvSpPr>
          <p:cNvPr id="3" name="TextBox 2">
            <a:extLst>
              <a:ext uri="{FF2B5EF4-FFF2-40B4-BE49-F238E27FC236}">
                <a16:creationId xmlns:a16="http://schemas.microsoft.com/office/drawing/2014/main" id="{A4E88FB1-8ED0-A089-913A-C6E6FFC215B0}"/>
              </a:ext>
            </a:extLst>
          </p:cNvPr>
          <p:cNvSpPr txBox="1"/>
          <p:nvPr/>
        </p:nvSpPr>
        <p:spPr>
          <a:xfrm>
            <a:off x="0" y="-20538"/>
            <a:ext cx="9144000" cy="369332"/>
          </a:xfrm>
          <a:prstGeom prst="rect">
            <a:avLst/>
          </a:prstGeom>
          <a:noFill/>
        </p:spPr>
        <p:txBody>
          <a:bodyPr wrap="square" rtlCol="0">
            <a:spAutoFit/>
          </a:bodyPr>
          <a:lstStyle/>
          <a:p>
            <a:pPr algn="ctr"/>
            <a:r>
              <a:rPr lang="en-US" b="1" dirty="0"/>
              <a:t>High-Power Short-Pulse RF Sources</a:t>
            </a:r>
          </a:p>
        </p:txBody>
      </p:sp>
      <p:sp>
        <p:nvSpPr>
          <p:cNvPr id="5" name="TextBox 4">
            <a:extLst>
              <a:ext uri="{FF2B5EF4-FFF2-40B4-BE49-F238E27FC236}">
                <a16:creationId xmlns:a16="http://schemas.microsoft.com/office/drawing/2014/main" id="{8777F19A-BEEA-0C27-3D69-F044F5A12025}"/>
              </a:ext>
            </a:extLst>
          </p:cNvPr>
          <p:cNvSpPr txBox="1"/>
          <p:nvPr/>
        </p:nvSpPr>
        <p:spPr>
          <a:xfrm>
            <a:off x="-36512" y="4401527"/>
            <a:ext cx="9129395" cy="461665"/>
          </a:xfrm>
          <a:prstGeom prst="rect">
            <a:avLst/>
          </a:prstGeom>
          <a:noFill/>
        </p:spPr>
        <p:txBody>
          <a:bodyPr wrap="square">
            <a:spAutoFit/>
          </a:bodyPr>
          <a:lstStyle/>
          <a:p>
            <a:pPr marL="342900" marR="0" lvl="0" indent="-342900" algn="just" fontAlgn="base">
              <a:spcBef>
                <a:spcPts val="0"/>
              </a:spcBef>
              <a:spcAft>
                <a:spcPts val="0"/>
              </a:spcAft>
              <a:buSzPts val="1100"/>
              <a:buFont typeface="Times New Roman" panose="02020603050405020304" pitchFamily="18" charset="0"/>
              <a:buAutoNum type="arabicPeriod"/>
              <a:tabLst>
                <a:tab pos="180340" algn="l"/>
              </a:tabLst>
            </a:pPr>
            <a:r>
              <a:rPr lang="en-US" sz="1200" dirty="0">
                <a:effectLst/>
                <a:latin typeface="Times New Roman" panose="02020603050405020304" pitchFamily="18" charset="0"/>
                <a:ea typeface="Times New Roman" panose="02020603050405020304" pitchFamily="18" charset="0"/>
              </a:rPr>
              <a:t>G. G. Denisov, S. V. Kuzikov, A. V. </a:t>
            </a:r>
            <a:r>
              <a:rPr lang="en-US" sz="1200" dirty="0" err="1">
                <a:effectLst/>
                <a:latin typeface="Times New Roman" panose="02020603050405020304" pitchFamily="18" charset="0"/>
                <a:ea typeface="Times New Roman" panose="02020603050405020304" pitchFamily="18" charset="0"/>
              </a:rPr>
              <a:t>Savilov</a:t>
            </a:r>
            <a:r>
              <a:rPr lang="en-US" sz="1200" dirty="0">
                <a:effectLst/>
                <a:latin typeface="Times New Roman" panose="02020603050405020304" pitchFamily="18" charset="0"/>
                <a:ea typeface="Times New Roman" panose="02020603050405020304" pitchFamily="18" charset="0"/>
              </a:rPr>
              <a:t>. Q-switching in the electron backward-wave oscillator, </a:t>
            </a:r>
            <a:r>
              <a:rPr lang="en-US" sz="1200" i="1" dirty="0">
                <a:effectLst/>
                <a:latin typeface="Times New Roman" panose="02020603050405020304" pitchFamily="18" charset="0"/>
                <a:ea typeface="Times New Roman" panose="02020603050405020304" pitchFamily="18" charset="0"/>
              </a:rPr>
              <a:t>Physics of plasmas </a:t>
            </a:r>
            <a:r>
              <a:rPr lang="en-US" sz="1200" dirty="0">
                <a:effectLst/>
                <a:latin typeface="Times New Roman" panose="02020603050405020304" pitchFamily="18" charset="0"/>
                <a:ea typeface="Times New Roman" panose="02020603050405020304" pitchFamily="18" charset="0"/>
              </a:rPr>
              <a:t>18, 103102 (2011).</a:t>
            </a:r>
          </a:p>
          <a:p>
            <a:pPr marL="342900" marR="0" lvl="0" indent="-342900" algn="just" fontAlgn="base">
              <a:spcBef>
                <a:spcPts val="0"/>
              </a:spcBef>
              <a:spcAft>
                <a:spcPts val="0"/>
              </a:spcAft>
              <a:buSzPts val="1100"/>
              <a:buFont typeface="Times New Roman" panose="02020603050405020304" pitchFamily="18" charset="0"/>
              <a:buAutoNum type="arabicPeriod"/>
            </a:pPr>
            <a:r>
              <a:rPr lang="en-US" sz="1200" dirty="0">
                <a:effectLst/>
                <a:latin typeface="Times New Roman" panose="02020603050405020304" pitchFamily="18" charset="0"/>
                <a:ea typeface="Times New Roman" panose="02020603050405020304" pitchFamily="18" charset="0"/>
              </a:rPr>
              <a:t>S.V. Kuzikov, A.V. </a:t>
            </a:r>
            <a:r>
              <a:rPr lang="en-US" sz="1200" dirty="0" err="1">
                <a:effectLst/>
                <a:latin typeface="Times New Roman" panose="02020603050405020304" pitchFamily="18" charset="0"/>
                <a:ea typeface="Times New Roman" panose="02020603050405020304" pitchFamily="18" charset="0"/>
              </a:rPr>
              <a:t>Savilov</a:t>
            </a:r>
            <a:r>
              <a:rPr lang="en-US" sz="1200" dirty="0">
                <a:effectLst/>
                <a:latin typeface="Times New Roman" panose="02020603050405020304" pitchFamily="18" charset="0"/>
                <a:ea typeface="Times New Roman" panose="02020603050405020304" pitchFamily="18" charset="0"/>
              </a:rPr>
              <a:t>, Parametric Phase Locking in an Electron RF Oscillator, </a:t>
            </a:r>
            <a:r>
              <a:rPr lang="en-US" sz="1200" i="1" dirty="0">
                <a:effectLst/>
                <a:latin typeface="Times New Roman" panose="02020603050405020304" pitchFamily="18" charset="0"/>
                <a:ea typeface="Times New Roman" panose="02020603050405020304" pitchFamily="18" charset="0"/>
              </a:rPr>
              <a:t>Phys. Rev. Lett.</a:t>
            </a:r>
            <a:r>
              <a:rPr lang="en-US" sz="1200" dirty="0">
                <a:effectLst/>
                <a:latin typeface="Times New Roman" panose="02020603050405020304" pitchFamily="18" charset="0"/>
                <a:ea typeface="Times New Roman" panose="02020603050405020304" pitchFamily="18" charset="0"/>
              </a:rPr>
              <a:t> 110, 174801 (2013).</a:t>
            </a:r>
          </a:p>
        </p:txBody>
      </p:sp>
      <p:pic>
        <p:nvPicPr>
          <p:cNvPr id="6" name="Picture 5">
            <a:extLst>
              <a:ext uri="{FF2B5EF4-FFF2-40B4-BE49-F238E27FC236}">
                <a16:creationId xmlns:a16="http://schemas.microsoft.com/office/drawing/2014/main" id="{AD5710FB-B5D4-5091-0FAE-BEAEBCFB5B7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387" y="519522"/>
            <a:ext cx="2580622" cy="358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a:extLst>
              <a:ext uri="{FF2B5EF4-FFF2-40B4-BE49-F238E27FC236}">
                <a16:creationId xmlns:a16="http://schemas.microsoft.com/office/drawing/2014/main" id="{82DC73EB-9768-91DF-0DE8-D2BC7CF05A04}"/>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51820" y="519522"/>
            <a:ext cx="2232049" cy="1196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8">
            <a:extLst>
              <a:ext uri="{FF2B5EF4-FFF2-40B4-BE49-F238E27FC236}">
                <a16:creationId xmlns:a16="http://schemas.microsoft.com/office/drawing/2014/main" id="{F503882C-FDEF-3369-56C9-5C837F28C703}"/>
              </a:ext>
            </a:extLst>
          </p:cNvPr>
          <p:cNvSpPr>
            <a:spLocks noChangeArrowheads="1"/>
          </p:cNvSpPr>
          <p:nvPr/>
        </p:nvSpPr>
        <p:spPr bwMode="auto">
          <a:xfrm>
            <a:off x="5328083" y="270622"/>
            <a:ext cx="381591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1600" b="1" dirty="0">
                <a:latin typeface="Times New Roman" panose="02020603050405020304" pitchFamily="18" charset="0"/>
              </a:rPr>
              <a:t>BWO with Q-switching:</a:t>
            </a:r>
            <a:endParaRPr lang="ru-RU" altLang="en-US" sz="4000" b="1" dirty="0">
              <a:latin typeface="Times New Roman" panose="02020603050405020304" pitchFamily="18" charset="0"/>
            </a:endParaRPr>
          </a:p>
          <a:p>
            <a:pPr algn="just" eaLnBrk="1" hangingPunct="1"/>
            <a:r>
              <a:rPr lang="en-US" altLang="en-US" sz="1600" dirty="0">
                <a:latin typeface="Times New Roman" panose="02020603050405020304" pitchFamily="18" charset="0"/>
              </a:rPr>
              <a:t>- Stationary pulse-periodic generation of short rf pulses. </a:t>
            </a:r>
          </a:p>
          <a:p>
            <a:pPr algn="just" eaLnBrk="1" hangingPunct="1"/>
            <a:r>
              <a:rPr lang="en-US" altLang="en-US" sz="1600" dirty="0">
                <a:latin typeface="Times New Roman" panose="02020603050405020304" pitchFamily="18" charset="0"/>
              </a:rPr>
              <a:t>- RF pulses are phase locked by Q-modulation shape.</a:t>
            </a:r>
            <a:endParaRPr lang="ru-RU" altLang="en-US" sz="1600" dirty="0">
              <a:latin typeface="Times New Roman" panose="02020603050405020304" pitchFamily="18" charset="0"/>
            </a:endParaRPr>
          </a:p>
        </p:txBody>
      </p:sp>
      <p:pic>
        <p:nvPicPr>
          <p:cNvPr id="20" name="Picture 56">
            <a:extLst>
              <a:ext uri="{FF2B5EF4-FFF2-40B4-BE49-F238E27FC236}">
                <a16:creationId xmlns:a16="http://schemas.microsoft.com/office/drawing/2014/main" id="{BA882638-431A-E91B-3B4C-E0718F9AC88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6296" y="1800326"/>
            <a:ext cx="3330300" cy="251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C9B7B218-93B7-9DBE-2475-4D207C351623}"/>
              </a:ext>
            </a:extLst>
          </p:cNvPr>
          <p:cNvSpPr txBox="1"/>
          <p:nvPr/>
        </p:nvSpPr>
        <p:spPr>
          <a:xfrm>
            <a:off x="6444002" y="2448374"/>
            <a:ext cx="2771445" cy="923330"/>
          </a:xfrm>
          <a:prstGeom prst="rect">
            <a:avLst/>
          </a:prstGeom>
          <a:noFill/>
        </p:spPr>
        <p:txBody>
          <a:bodyPr wrap="square">
            <a:spAutoFit/>
          </a:bodyPr>
          <a:lstStyle/>
          <a:p>
            <a:pPr eaLnBrk="1" hangingPunct="1"/>
            <a:r>
              <a:rPr lang="en-US" altLang="en-US" sz="1800" b="1" dirty="0">
                <a:latin typeface="Times New Roman" panose="02020603050405020304" pitchFamily="18" charset="0"/>
              </a:rPr>
              <a:t>Q-switched  BWO : </a:t>
            </a:r>
            <a:r>
              <a:rPr lang="en-US" altLang="en-US" b="1" dirty="0">
                <a:latin typeface="Times New Roman" panose="02020603050405020304" pitchFamily="18" charset="0"/>
              </a:rPr>
              <a:t>E</a:t>
            </a:r>
            <a:r>
              <a:rPr lang="en-US" altLang="en-US" sz="1800" b="1" dirty="0">
                <a:latin typeface="Times New Roman" panose="02020603050405020304" pitchFamily="18" charset="0"/>
              </a:rPr>
              <a:t>fficiency = 60-70%</a:t>
            </a:r>
          </a:p>
          <a:p>
            <a:pPr eaLnBrk="1" hangingPunct="1"/>
            <a:r>
              <a:rPr lang="en-US" altLang="en-US" sz="1800" b="1" dirty="0">
                <a:latin typeface="Times New Roman" panose="02020603050405020304" pitchFamily="18" charset="0"/>
              </a:rPr>
              <a:t>peak  rf  power  = 3</a:t>
            </a:r>
            <a:r>
              <a:rPr lang="ru-RU" altLang="en-US" sz="1800" b="1" dirty="0">
                <a:latin typeface="Times New Roman" panose="02020603050405020304" pitchFamily="18" charset="0"/>
              </a:rPr>
              <a:t>5</a:t>
            </a:r>
            <a:r>
              <a:rPr lang="en-US" altLang="en-US" sz="1800" b="1" dirty="0">
                <a:latin typeface="Times New Roman" panose="02020603050405020304" pitchFamily="18" charset="0"/>
              </a:rPr>
              <a:t>0 %</a:t>
            </a:r>
            <a:endParaRPr lang="ru-RU" altLang="en-US" sz="1800" b="1" dirty="0">
              <a:latin typeface="Times New Roman" panose="02020603050405020304" pitchFamily="18" charset="0"/>
            </a:endParaRPr>
          </a:p>
        </p:txBody>
      </p:sp>
    </p:spTree>
    <p:extLst>
      <p:ext uri="{BB962C8B-B14F-4D97-AF65-F5344CB8AC3E}">
        <p14:creationId xmlns:p14="http://schemas.microsoft.com/office/powerpoint/2010/main" val="1511138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E6353011-28C8-9734-C1A8-7015B011EA88}"/>
              </a:ext>
            </a:extLst>
          </p:cNvPr>
          <p:cNvSpPr txBox="1"/>
          <p:nvPr/>
        </p:nvSpPr>
        <p:spPr>
          <a:xfrm>
            <a:off x="4417552" y="1635646"/>
            <a:ext cx="4628132" cy="738664"/>
          </a:xfrm>
          <a:prstGeom prst="rect">
            <a:avLst/>
          </a:prstGeom>
          <a:noFill/>
        </p:spPr>
        <p:txBody>
          <a:bodyPr wrap="square">
            <a:spAutoFit/>
          </a:bodyPr>
          <a:lstStyle/>
          <a:p>
            <a:pPr algn="just"/>
            <a:r>
              <a:rPr lang="en-US" sz="1400" dirty="0">
                <a:effectLst/>
                <a:latin typeface="Times New Roman" panose="02020603050405020304" pitchFamily="18" charset="0"/>
                <a:ea typeface="SimSun" panose="02010600030101010101" pitchFamily="2" charset="-122"/>
              </a:rPr>
              <a:t>VBS test stand with installed test resonator: a –</a:t>
            </a:r>
            <a:r>
              <a:rPr lang="en-US" sz="1400" b="1" dirty="0">
                <a:effectLst/>
                <a:latin typeface="Times New Roman" panose="02020603050405020304" pitchFamily="18" charset="0"/>
                <a:ea typeface="SimSun" panose="02010600030101010101" pitchFamily="2" charset="-122"/>
              </a:rPr>
              <a:t> </a:t>
            </a:r>
            <a:r>
              <a:rPr lang="en-US" sz="1400" dirty="0">
                <a:effectLst/>
                <a:latin typeface="Times New Roman" panose="02020603050405020304" pitchFamily="18" charset="0"/>
                <a:ea typeface="SimSun" panose="02010600030101010101" pitchFamily="2" charset="-122"/>
              </a:rPr>
              <a:t>overall view, b – test resonator in vacuum chamber installed in the bottom, c – view through quartz window to YAG-screen.</a:t>
            </a:r>
            <a:r>
              <a:rPr lang="en-US" sz="1400" b="1" dirty="0">
                <a:effectLst/>
                <a:latin typeface="Times New Roman" panose="02020603050405020304" pitchFamily="18" charset="0"/>
                <a:ea typeface="SimSun" panose="02010600030101010101" pitchFamily="2" charset="-122"/>
              </a:rPr>
              <a:t> </a:t>
            </a:r>
            <a:endParaRPr lang="en-US" sz="1400" dirty="0"/>
          </a:p>
        </p:txBody>
      </p:sp>
      <p:sp>
        <p:nvSpPr>
          <p:cNvPr id="2" name="Slide Number Placeholder 1">
            <a:extLst>
              <a:ext uri="{FF2B5EF4-FFF2-40B4-BE49-F238E27FC236}">
                <a16:creationId xmlns:a16="http://schemas.microsoft.com/office/drawing/2014/main" id="{C421A680-C45C-18B6-47F5-F9004C059FF8}"/>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13</a:t>
            </a:fld>
            <a:endParaRPr lang="en-US" dirty="0">
              <a:ln>
                <a:solidFill>
                  <a:prstClr val="white"/>
                </a:solidFill>
              </a:ln>
              <a:solidFill>
                <a:prstClr val="black">
                  <a:tint val="75000"/>
                </a:prstClr>
              </a:solidFill>
            </a:endParaRPr>
          </a:p>
        </p:txBody>
      </p:sp>
      <p:pic>
        <p:nvPicPr>
          <p:cNvPr id="3" name="Picture 2">
            <a:extLst>
              <a:ext uri="{FF2B5EF4-FFF2-40B4-BE49-F238E27FC236}">
                <a16:creationId xmlns:a16="http://schemas.microsoft.com/office/drawing/2014/main" id="{3C7B3F60-1CEE-EFD8-D6B1-CB5CDF1F7349}"/>
              </a:ext>
            </a:extLst>
          </p:cNvPr>
          <p:cNvPicPr>
            <a:picLocks noChangeAspect="1"/>
          </p:cNvPicPr>
          <p:nvPr/>
        </p:nvPicPr>
        <p:blipFill>
          <a:blip r:embed="rId2"/>
          <a:stretch>
            <a:fillRect/>
          </a:stretch>
        </p:blipFill>
        <p:spPr>
          <a:xfrm>
            <a:off x="4608004" y="2355726"/>
            <a:ext cx="3383836" cy="2199731"/>
          </a:xfrm>
          <a:prstGeom prst="rect">
            <a:avLst/>
          </a:prstGeom>
        </p:spPr>
      </p:pic>
      <p:sp>
        <p:nvSpPr>
          <p:cNvPr id="4" name="TextBox 3">
            <a:extLst>
              <a:ext uri="{FF2B5EF4-FFF2-40B4-BE49-F238E27FC236}">
                <a16:creationId xmlns:a16="http://schemas.microsoft.com/office/drawing/2014/main" id="{2F38B38B-D887-158C-B800-8436CDC9D115}"/>
              </a:ext>
            </a:extLst>
          </p:cNvPr>
          <p:cNvSpPr txBox="1"/>
          <p:nvPr/>
        </p:nvSpPr>
        <p:spPr>
          <a:xfrm>
            <a:off x="972296" y="4510053"/>
            <a:ext cx="2840842" cy="338554"/>
          </a:xfrm>
          <a:prstGeom prst="rect">
            <a:avLst/>
          </a:prstGeom>
          <a:noFill/>
        </p:spPr>
        <p:txBody>
          <a:bodyPr wrap="none" rtlCol="0">
            <a:spAutoFit/>
          </a:bodyPr>
          <a:lstStyle/>
          <a:p>
            <a:r>
              <a:rPr lang="en-US" sz="1600" dirty="0"/>
              <a:t>VBS beam modulation (5 Hz)</a:t>
            </a:r>
          </a:p>
        </p:txBody>
      </p:sp>
      <p:cxnSp>
        <p:nvCxnSpPr>
          <p:cNvPr id="5" name="Straight Connector 4">
            <a:extLst>
              <a:ext uri="{FF2B5EF4-FFF2-40B4-BE49-F238E27FC236}">
                <a16:creationId xmlns:a16="http://schemas.microsoft.com/office/drawing/2014/main" id="{E9656142-A703-CC0E-76DA-E2CAF0ADD1C6}"/>
              </a:ext>
            </a:extLst>
          </p:cNvPr>
          <p:cNvCxnSpPr/>
          <p:nvPr/>
        </p:nvCxnSpPr>
        <p:spPr>
          <a:xfrm>
            <a:off x="1088539" y="935480"/>
            <a:ext cx="0" cy="25922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6C3028E-45DD-26A2-0478-3CE528E340D6}"/>
              </a:ext>
            </a:extLst>
          </p:cNvPr>
          <p:cNvCxnSpPr/>
          <p:nvPr/>
        </p:nvCxnSpPr>
        <p:spPr>
          <a:xfrm>
            <a:off x="2024643" y="935480"/>
            <a:ext cx="0" cy="25922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A3EEE6E-5479-3B7C-7F55-C757EE05A920}"/>
              </a:ext>
            </a:extLst>
          </p:cNvPr>
          <p:cNvSpPr/>
          <p:nvPr/>
        </p:nvSpPr>
        <p:spPr>
          <a:xfrm>
            <a:off x="1304566" y="2843692"/>
            <a:ext cx="504051" cy="68407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8100772-469A-A04C-A91F-67F0ACFE6649}"/>
              </a:ext>
            </a:extLst>
          </p:cNvPr>
          <p:cNvSpPr/>
          <p:nvPr/>
        </p:nvSpPr>
        <p:spPr>
          <a:xfrm>
            <a:off x="1435878" y="2741658"/>
            <a:ext cx="252027" cy="822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A8BBDC8-2E6B-716D-4956-EBC1772E11B4}"/>
              </a:ext>
            </a:extLst>
          </p:cNvPr>
          <p:cNvSpPr/>
          <p:nvPr/>
        </p:nvSpPr>
        <p:spPr>
          <a:xfrm>
            <a:off x="1430578" y="3075101"/>
            <a:ext cx="252026" cy="24000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5CE0CFCD-F8EA-9FE5-D8FA-980314DA7AB8}"/>
              </a:ext>
            </a:extLst>
          </p:cNvPr>
          <p:cNvCxnSpPr>
            <a:cxnSpLocks/>
          </p:cNvCxnSpPr>
          <p:nvPr/>
        </p:nvCxnSpPr>
        <p:spPr>
          <a:xfrm flipV="1">
            <a:off x="811459" y="3195103"/>
            <a:ext cx="745132" cy="25303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Flowchart: Manual Operation 10">
            <a:extLst>
              <a:ext uri="{FF2B5EF4-FFF2-40B4-BE49-F238E27FC236}">
                <a16:creationId xmlns:a16="http://schemas.microsoft.com/office/drawing/2014/main" id="{601779AC-0E4B-1562-47BB-210EB21248D9}"/>
              </a:ext>
            </a:extLst>
          </p:cNvPr>
          <p:cNvSpPr/>
          <p:nvPr/>
        </p:nvSpPr>
        <p:spPr>
          <a:xfrm rot="10800000">
            <a:off x="1435878" y="952605"/>
            <a:ext cx="245306" cy="2117249"/>
          </a:xfrm>
          <a:prstGeom prst="flowChartManualOpe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B4CF3E9-8844-E24A-580C-D47774B0B4F7}"/>
              </a:ext>
            </a:extLst>
          </p:cNvPr>
          <p:cNvSpPr txBox="1"/>
          <p:nvPr/>
        </p:nvSpPr>
        <p:spPr>
          <a:xfrm>
            <a:off x="720464" y="532256"/>
            <a:ext cx="1672253" cy="369332"/>
          </a:xfrm>
          <a:prstGeom prst="rect">
            <a:avLst/>
          </a:prstGeom>
          <a:noFill/>
        </p:spPr>
        <p:txBody>
          <a:bodyPr wrap="none" rtlCol="0">
            <a:spAutoFit/>
          </a:bodyPr>
          <a:lstStyle/>
          <a:p>
            <a:r>
              <a:rPr lang="en-US" dirty="0"/>
              <a:t>Electron beam</a:t>
            </a:r>
          </a:p>
        </p:txBody>
      </p:sp>
      <p:cxnSp>
        <p:nvCxnSpPr>
          <p:cNvPr id="13" name="Straight Connector 12">
            <a:extLst>
              <a:ext uri="{FF2B5EF4-FFF2-40B4-BE49-F238E27FC236}">
                <a16:creationId xmlns:a16="http://schemas.microsoft.com/office/drawing/2014/main" id="{38CD2889-C04A-7BE5-AD21-E3EBEE7E03A5}"/>
              </a:ext>
            </a:extLst>
          </p:cNvPr>
          <p:cNvCxnSpPr/>
          <p:nvPr/>
        </p:nvCxnSpPr>
        <p:spPr>
          <a:xfrm>
            <a:off x="2787473" y="943678"/>
            <a:ext cx="0" cy="25922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8EF024-AB4B-8D69-2328-7DC1A25C3BEB}"/>
              </a:ext>
            </a:extLst>
          </p:cNvPr>
          <p:cNvCxnSpPr/>
          <p:nvPr/>
        </p:nvCxnSpPr>
        <p:spPr>
          <a:xfrm>
            <a:off x="3723577" y="943678"/>
            <a:ext cx="0" cy="25922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FCA9A31-A16C-355B-87AC-FDB7B985B591}"/>
              </a:ext>
            </a:extLst>
          </p:cNvPr>
          <p:cNvSpPr/>
          <p:nvPr/>
        </p:nvSpPr>
        <p:spPr>
          <a:xfrm>
            <a:off x="3003500" y="2851890"/>
            <a:ext cx="504051" cy="68407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14B5B04-693E-0052-1CB7-95319896DA3E}"/>
              </a:ext>
            </a:extLst>
          </p:cNvPr>
          <p:cNvSpPr/>
          <p:nvPr/>
        </p:nvSpPr>
        <p:spPr>
          <a:xfrm>
            <a:off x="3134812" y="2749856"/>
            <a:ext cx="252027" cy="822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E91A6EA-541E-4A8A-0880-5FACC97C647D}"/>
              </a:ext>
            </a:extLst>
          </p:cNvPr>
          <p:cNvSpPr/>
          <p:nvPr/>
        </p:nvSpPr>
        <p:spPr>
          <a:xfrm>
            <a:off x="3129512" y="3083299"/>
            <a:ext cx="252026" cy="24000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Manual Operation 17">
            <a:extLst>
              <a:ext uri="{FF2B5EF4-FFF2-40B4-BE49-F238E27FC236}">
                <a16:creationId xmlns:a16="http://schemas.microsoft.com/office/drawing/2014/main" id="{246235D2-B4D1-377B-A889-FDB8DAE4B182}"/>
              </a:ext>
            </a:extLst>
          </p:cNvPr>
          <p:cNvSpPr/>
          <p:nvPr/>
        </p:nvSpPr>
        <p:spPr>
          <a:xfrm rot="11658859">
            <a:off x="3021242" y="956122"/>
            <a:ext cx="218322" cy="1849432"/>
          </a:xfrm>
          <a:prstGeom prst="flowChartManualOpe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E3F531D-430E-D481-2182-F46B3BEB9502}"/>
              </a:ext>
            </a:extLst>
          </p:cNvPr>
          <p:cNvSpPr txBox="1"/>
          <p:nvPr/>
        </p:nvSpPr>
        <p:spPr>
          <a:xfrm>
            <a:off x="909487" y="3660797"/>
            <a:ext cx="1556836" cy="646331"/>
          </a:xfrm>
          <a:prstGeom prst="rect">
            <a:avLst/>
          </a:prstGeom>
          <a:noFill/>
        </p:spPr>
        <p:txBody>
          <a:bodyPr wrap="none" rtlCol="0">
            <a:spAutoFit/>
          </a:bodyPr>
          <a:lstStyle/>
          <a:p>
            <a:r>
              <a:rPr lang="en-US" b="1" dirty="0"/>
              <a:t>Beam on</a:t>
            </a:r>
          </a:p>
          <a:p>
            <a:r>
              <a:rPr lang="en-US" dirty="0"/>
              <a:t>(50% of time)</a:t>
            </a:r>
          </a:p>
        </p:txBody>
      </p:sp>
      <p:sp>
        <p:nvSpPr>
          <p:cNvPr id="21" name="TextBox 20">
            <a:extLst>
              <a:ext uri="{FF2B5EF4-FFF2-40B4-BE49-F238E27FC236}">
                <a16:creationId xmlns:a16="http://schemas.microsoft.com/office/drawing/2014/main" id="{198F5C06-01AE-EDDB-DCB6-0DD187C21955}"/>
              </a:ext>
            </a:extLst>
          </p:cNvPr>
          <p:cNvSpPr txBox="1"/>
          <p:nvPr/>
        </p:nvSpPr>
        <p:spPr>
          <a:xfrm>
            <a:off x="2603120" y="3664702"/>
            <a:ext cx="1556836" cy="646331"/>
          </a:xfrm>
          <a:prstGeom prst="rect">
            <a:avLst/>
          </a:prstGeom>
          <a:noFill/>
        </p:spPr>
        <p:txBody>
          <a:bodyPr wrap="none" rtlCol="0">
            <a:spAutoFit/>
          </a:bodyPr>
          <a:lstStyle/>
          <a:p>
            <a:r>
              <a:rPr lang="en-US" b="1" dirty="0"/>
              <a:t>Beam off</a:t>
            </a:r>
          </a:p>
          <a:p>
            <a:r>
              <a:rPr lang="en-US" dirty="0"/>
              <a:t>(50% of time)</a:t>
            </a:r>
          </a:p>
        </p:txBody>
      </p:sp>
      <p:sp>
        <p:nvSpPr>
          <p:cNvPr id="22" name="TextBox 21">
            <a:extLst>
              <a:ext uri="{FF2B5EF4-FFF2-40B4-BE49-F238E27FC236}">
                <a16:creationId xmlns:a16="http://schemas.microsoft.com/office/drawing/2014/main" id="{7F89AC69-3B33-268A-8188-C0A893780E92}"/>
              </a:ext>
            </a:extLst>
          </p:cNvPr>
          <p:cNvSpPr txBox="1"/>
          <p:nvPr/>
        </p:nvSpPr>
        <p:spPr>
          <a:xfrm>
            <a:off x="0" y="18874"/>
            <a:ext cx="9144000" cy="369332"/>
          </a:xfrm>
          <a:prstGeom prst="rect">
            <a:avLst/>
          </a:prstGeom>
          <a:noFill/>
        </p:spPr>
        <p:txBody>
          <a:bodyPr wrap="square" rtlCol="0">
            <a:spAutoFit/>
          </a:bodyPr>
          <a:lstStyle/>
          <a:p>
            <a:pPr algn="ctr"/>
            <a:r>
              <a:rPr lang="en-US" b="1" dirty="0"/>
              <a:t>RF Modulation by Electron Beam and AC Bias Voltage</a:t>
            </a:r>
          </a:p>
        </p:txBody>
      </p:sp>
      <p:sp>
        <p:nvSpPr>
          <p:cNvPr id="23" name="TextBox 22">
            <a:extLst>
              <a:ext uri="{FF2B5EF4-FFF2-40B4-BE49-F238E27FC236}">
                <a16:creationId xmlns:a16="http://schemas.microsoft.com/office/drawing/2014/main" id="{0715D9F7-31B3-019B-EA80-D902F40D2321}"/>
              </a:ext>
            </a:extLst>
          </p:cNvPr>
          <p:cNvSpPr txBox="1"/>
          <p:nvPr/>
        </p:nvSpPr>
        <p:spPr>
          <a:xfrm>
            <a:off x="74176" y="3069854"/>
            <a:ext cx="1003801" cy="338554"/>
          </a:xfrm>
          <a:prstGeom prst="rect">
            <a:avLst/>
          </a:prstGeom>
          <a:noFill/>
        </p:spPr>
        <p:txBody>
          <a:bodyPr wrap="none" rtlCol="0">
            <a:spAutoFit/>
          </a:bodyPr>
          <a:lstStyle/>
          <a:p>
            <a:r>
              <a:rPr lang="en-US" sz="1600" dirty="0"/>
              <a:t>Diamond</a:t>
            </a:r>
          </a:p>
        </p:txBody>
      </p:sp>
      <p:sp>
        <p:nvSpPr>
          <p:cNvPr id="24" name="TextBox 23">
            <a:extLst>
              <a:ext uri="{FF2B5EF4-FFF2-40B4-BE49-F238E27FC236}">
                <a16:creationId xmlns:a16="http://schemas.microsoft.com/office/drawing/2014/main" id="{8C6ECA24-292A-C6A0-D36C-4CD7BB8D19BF}"/>
              </a:ext>
            </a:extLst>
          </p:cNvPr>
          <p:cNvSpPr txBox="1"/>
          <p:nvPr/>
        </p:nvSpPr>
        <p:spPr>
          <a:xfrm>
            <a:off x="4507438" y="4494664"/>
            <a:ext cx="4176143" cy="338554"/>
          </a:xfrm>
          <a:prstGeom prst="rect">
            <a:avLst/>
          </a:prstGeom>
          <a:noFill/>
        </p:spPr>
        <p:txBody>
          <a:bodyPr wrap="none" rtlCol="0">
            <a:spAutoFit/>
          </a:bodyPr>
          <a:lstStyle/>
          <a:p>
            <a:r>
              <a:rPr lang="en-US" sz="1600" dirty="0"/>
              <a:t>Bias (3 kV) modulation frequency is 100 Hz.</a:t>
            </a:r>
          </a:p>
        </p:txBody>
      </p:sp>
      <p:pic>
        <p:nvPicPr>
          <p:cNvPr id="25" name="Picture 24">
            <a:extLst>
              <a:ext uri="{FF2B5EF4-FFF2-40B4-BE49-F238E27FC236}">
                <a16:creationId xmlns:a16="http://schemas.microsoft.com/office/drawing/2014/main" id="{E5DC6C8A-37B7-4111-9406-69090B9DA22F}"/>
              </a:ext>
            </a:extLst>
          </p:cNvPr>
          <p:cNvPicPr>
            <a:picLocks noChangeAspect="1"/>
          </p:cNvPicPr>
          <p:nvPr/>
        </p:nvPicPr>
        <p:blipFill>
          <a:blip r:embed="rId3"/>
          <a:stretch>
            <a:fillRect/>
          </a:stretch>
        </p:blipFill>
        <p:spPr>
          <a:xfrm>
            <a:off x="5208630" y="388206"/>
            <a:ext cx="2964175" cy="1326343"/>
          </a:xfrm>
          <a:prstGeom prst="rect">
            <a:avLst/>
          </a:prstGeom>
        </p:spPr>
      </p:pic>
      <p:sp>
        <p:nvSpPr>
          <p:cNvPr id="27" name="TextBox 26">
            <a:extLst>
              <a:ext uri="{FF2B5EF4-FFF2-40B4-BE49-F238E27FC236}">
                <a16:creationId xmlns:a16="http://schemas.microsoft.com/office/drawing/2014/main" id="{DB53A22F-EF5B-C7B9-0235-840D40778DA1}"/>
              </a:ext>
            </a:extLst>
          </p:cNvPr>
          <p:cNvSpPr txBox="1"/>
          <p:nvPr/>
        </p:nvSpPr>
        <p:spPr>
          <a:xfrm>
            <a:off x="2303009" y="546349"/>
            <a:ext cx="1221809" cy="369332"/>
          </a:xfrm>
          <a:prstGeom prst="rect">
            <a:avLst/>
          </a:prstGeom>
          <a:noFill/>
        </p:spPr>
        <p:txBody>
          <a:bodyPr wrap="none" rtlCol="0">
            <a:spAutoFit/>
          </a:bodyPr>
          <a:lstStyle/>
          <a:p>
            <a:r>
              <a:rPr lang="en-US" dirty="0"/>
              <a:t>(I=1-7 </a:t>
            </a:r>
            <a:r>
              <a:rPr lang="en-US" dirty="0">
                <a:sym typeface="Symbol" panose="05050102010706020507" pitchFamily="18" charset="2"/>
              </a:rPr>
              <a:t>A)</a:t>
            </a:r>
            <a:endParaRPr lang="en-US" dirty="0"/>
          </a:p>
        </p:txBody>
      </p:sp>
      <p:sp>
        <p:nvSpPr>
          <p:cNvPr id="19" name="TextBox 18">
            <a:extLst>
              <a:ext uri="{FF2B5EF4-FFF2-40B4-BE49-F238E27FC236}">
                <a16:creationId xmlns:a16="http://schemas.microsoft.com/office/drawing/2014/main" id="{E8A74961-46C5-07F9-0659-9B1E1C77016B}"/>
              </a:ext>
            </a:extLst>
          </p:cNvPr>
          <p:cNvSpPr txBox="1"/>
          <p:nvPr/>
        </p:nvSpPr>
        <p:spPr>
          <a:xfrm>
            <a:off x="7642302" y="3092065"/>
            <a:ext cx="1502206" cy="307777"/>
          </a:xfrm>
          <a:prstGeom prst="rect">
            <a:avLst/>
          </a:prstGeom>
          <a:noFill/>
        </p:spPr>
        <p:txBody>
          <a:bodyPr wrap="none" rtlCol="0">
            <a:spAutoFit/>
          </a:bodyPr>
          <a:lstStyle/>
          <a:p>
            <a:r>
              <a:rPr lang="en-US" sz="1400" dirty="0"/>
              <a:t>Avalanche effect</a:t>
            </a:r>
          </a:p>
        </p:txBody>
      </p:sp>
      <p:cxnSp>
        <p:nvCxnSpPr>
          <p:cNvPr id="29" name="Straight Arrow Connector 28">
            <a:extLst>
              <a:ext uri="{FF2B5EF4-FFF2-40B4-BE49-F238E27FC236}">
                <a16:creationId xmlns:a16="http://schemas.microsoft.com/office/drawing/2014/main" id="{2F0C7A62-37A7-612A-F40A-217A2CDEBFAB}"/>
              </a:ext>
            </a:extLst>
          </p:cNvPr>
          <p:cNvCxnSpPr>
            <a:cxnSpLocks/>
            <a:stCxn id="19" idx="0"/>
          </p:cNvCxnSpPr>
          <p:nvPr/>
        </p:nvCxnSpPr>
        <p:spPr>
          <a:xfrm flipH="1" flipV="1">
            <a:off x="7492700" y="2894543"/>
            <a:ext cx="900705" cy="19752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7581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B650E8-9EE6-912A-6141-55B40C8B73E8}"/>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14</a:t>
            </a:fld>
            <a:endParaRPr lang="en-US" dirty="0">
              <a:ln>
                <a:solidFill>
                  <a:prstClr val="white"/>
                </a:solidFill>
              </a:ln>
              <a:solidFill>
                <a:prstClr val="black">
                  <a:tint val="75000"/>
                </a:prstClr>
              </a:solidFill>
            </a:endParaRPr>
          </a:p>
        </p:txBody>
      </p:sp>
      <p:pic>
        <p:nvPicPr>
          <p:cNvPr id="3" name="Picture 4">
            <a:extLst>
              <a:ext uri="{FF2B5EF4-FFF2-40B4-BE49-F238E27FC236}">
                <a16:creationId xmlns:a16="http://schemas.microsoft.com/office/drawing/2014/main" id="{C4C2AA36-A7C6-A60B-A642-30FF3F7C2E2C}"/>
              </a:ext>
            </a:extLst>
          </p:cNvPr>
          <p:cNvPicPr>
            <a:picLocks noChangeAspect="1" noChangeArrowheads="1"/>
          </p:cNvPicPr>
          <p:nvPr/>
        </p:nvPicPr>
        <p:blipFill>
          <a:blip r:embed="rId2" cstate="print"/>
          <a:srcRect/>
          <a:stretch>
            <a:fillRect/>
          </a:stretch>
        </p:blipFill>
        <p:spPr bwMode="auto">
          <a:xfrm>
            <a:off x="683569" y="142423"/>
            <a:ext cx="7571691" cy="4745272"/>
          </a:xfrm>
          <a:prstGeom prst="rect">
            <a:avLst/>
          </a:prstGeom>
          <a:noFill/>
          <a:ln w="9525">
            <a:noFill/>
            <a:miter lim="800000"/>
            <a:headEnd/>
            <a:tailEnd/>
          </a:ln>
        </p:spPr>
      </p:pic>
      <p:pic>
        <p:nvPicPr>
          <p:cNvPr id="4" name="Picture 3">
            <a:extLst>
              <a:ext uri="{FF2B5EF4-FFF2-40B4-BE49-F238E27FC236}">
                <a16:creationId xmlns:a16="http://schemas.microsoft.com/office/drawing/2014/main" id="{E925E169-C497-3EFD-FFBF-EAD1AED894C0}"/>
              </a:ext>
            </a:extLst>
          </p:cNvPr>
          <p:cNvPicPr>
            <a:picLocks noChangeAspect="1" noChangeArrowheads="1"/>
          </p:cNvPicPr>
          <p:nvPr/>
        </p:nvPicPr>
        <p:blipFill>
          <a:blip r:embed="rId3" cstate="print"/>
          <a:srcRect/>
          <a:stretch>
            <a:fillRect/>
          </a:stretch>
        </p:blipFill>
        <p:spPr bwMode="auto">
          <a:xfrm>
            <a:off x="5974920" y="188762"/>
            <a:ext cx="2632956" cy="1836024"/>
          </a:xfrm>
          <a:prstGeom prst="rect">
            <a:avLst/>
          </a:prstGeom>
          <a:noFill/>
          <a:ln w="9525">
            <a:noFill/>
            <a:miter lim="800000"/>
            <a:headEnd/>
            <a:tailEnd/>
          </a:ln>
        </p:spPr>
      </p:pic>
      <p:sp>
        <p:nvSpPr>
          <p:cNvPr id="5" name="Прямоугольник 5">
            <a:extLst>
              <a:ext uri="{FF2B5EF4-FFF2-40B4-BE49-F238E27FC236}">
                <a16:creationId xmlns:a16="http://schemas.microsoft.com/office/drawing/2014/main" id="{60EF8A0C-F6E2-4013-9CB2-DDD0979657A4}"/>
              </a:ext>
            </a:extLst>
          </p:cNvPr>
          <p:cNvSpPr/>
          <p:nvPr/>
        </p:nvSpPr>
        <p:spPr>
          <a:xfrm>
            <a:off x="6120172" y="1923139"/>
            <a:ext cx="2487704" cy="307777"/>
          </a:xfrm>
          <a:prstGeom prst="rect">
            <a:avLst/>
          </a:prstGeom>
        </p:spPr>
        <p:txBody>
          <a:bodyPr wrap="square">
            <a:spAutoFit/>
          </a:bodyPr>
          <a:lstStyle/>
          <a:p>
            <a:r>
              <a:rPr lang="en-US" sz="1400" dirty="0"/>
              <a:t>Emitted Terahertz spectrum </a:t>
            </a:r>
            <a:endParaRPr lang="ru-RU" sz="1400" dirty="0"/>
          </a:p>
        </p:txBody>
      </p:sp>
      <p:sp>
        <p:nvSpPr>
          <p:cNvPr id="6" name="Rectangle 4">
            <a:extLst>
              <a:ext uri="{FF2B5EF4-FFF2-40B4-BE49-F238E27FC236}">
                <a16:creationId xmlns:a16="http://schemas.microsoft.com/office/drawing/2014/main" id="{99DEEA38-6A39-D23E-880C-3F9D1721F83A}"/>
              </a:ext>
            </a:extLst>
          </p:cNvPr>
          <p:cNvSpPr>
            <a:spLocks noChangeArrowheads="1"/>
          </p:cNvSpPr>
          <p:nvPr/>
        </p:nvSpPr>
        <p:spPr bwMode="auto">
          <a:xfrm>
            <a:off x="-36512" y="2559528"/>
            <a:ext cx="49530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pitchFamily="34" charset="0"/>
                <a:ea typeface="Times New Roman" pitchFamily="18" charset="0"/>
                <a:cs typeface="Arial" pitchFamily="34" charset="0"/>
              </a:rPr>
              <a:t>*C. Vicario</a:t>
            </a:r>
            <a:r>
              <a:rPr lang="en-US" sz="1200" dirty="0">
                <a:solidFill>
                  <a:srgbClr val="000000"/>
                </a:solidFill>
                <a:latin typeface="Arial" pitchFamily="34" charset="0"/>
                <a:ea typeface="Times New Roman" pitchFamily="18" charset="0"/>
                <a:cs typeface="Arial" pitchFamily="34" charset="0"/>
              </a:rPr>
              <a:t> et al</a:t>
            </a:r>
            <a:r>
              <a:rPr kumimoji="0" lang="en-US" sz="1200" b="0" i="0" u="none" strike="noStrike" cap="none" normalizeH="0" baseline="0" dirty="0">
                <a:ln>
                  <a:noFill/>
                </a:ln>
                <a:solidFill>
                  <a:srgbClr val="000000"/>
                </a:solidFill>
                <a:effectLst/>
                <a:latin typeface="Arial" pitchFamily="34" charset="0"/>
                <a:ea typeface="Times New Roman" pitchFamily="18" charset="0"/>
                <a:cs typeface="Arial" pitchFamily="34" charset="0"/>
              </a:rPr>
              <a:t>.  </a:t>
            </a:r>
            <a:r>
              <a:rPr kumimoji="0" lang="en-US"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Optics Letters, Vol. 39, </a:t>
            </a:r>
            <a:r>
              <a:rPr kumimoji="0" lang="en-US" sz="1200" b="0" i="0" u="none" strike="noStrike" cap="none" normalizeH="0" baseline="0" dirty="0" err="1">
                <a:ln>
                  <a:noFill/>
                </a:ln>
                <a:solidFill>
                  <a:schemeClr val="tx1"/>
                </a:solidFill>
                <a:effectLst/>
                <a:latin typeface="Arial" pitchFamily="34" charset="0"/>
                <a:ea typeface="Times New Roman" pitchFamily="18" charset="0"/>
                <a:cs typeface="Times New Roman" pitchFamily="18" charset="0"/>
              </a:rPr>
              <a:t>Iss</a:t>
            </a:r>
            <a:r>
              <a:rPr kumimoji="0" lang="en-US"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23, 2014.</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7" name="Прямоугольник 8">
            <a:extLst>
              <a:ext uri="{FF2B5EF4-FFF2-40B4-BE49-F238E27FC236}">
                <a16:creationId xmlns:a16="http://schemas.microsoft.com/office/drawing/2014/main" id="{86B313D5-DAC7-3E7E-61C6-92C0A6672144}"/>
              </a:ext>
            </a:extLst>
          </p:cNvPr>
          <p:cNvSpPr/>
          <p:nvPr/>
        </p:nvSpPr>
        <p:spPr>
          <a:xfrm>
            <a:off x="0" y="5872478"/>
            <a:ext cx="9144000" cy="830997"/>
          </a:xfrm>
          <a:prstGeom prst="rect">
            <a:avLst/>
          </a:prstGeom>
        </p:spPr>
        <p:txBody>
          <a:bodyPr wrap="square">
            <a:spAutoFit/>
          </a:bodyPr>
          <a:lstStyle/>
          <a:p>
            <a:r>
              <a:rPr lang="en-US" sz="1600" dirty="0"/>
              <a:t>High-fields have been produced by optical rectification in a large-size organic crystal by a powerful pump lasing. The phase-locked single-cycle pulses carry peak fields of more than </a:t>
            </a:r>
            <a:r>
              <a:rPr lang="en-US" sz="1600" b="1" dirty="0"/>
              <a:t>80 MV/cm </a:t>
            </a:r>
            <a:r>
              <a:rPr lang="en-US" sz="1600" dirty="0"/>
              <a:t>at diffraction limited spot size. The scheme has </a:t>
            </a:r>
            <a:r>
              <a:rPr lang="en-US" sz="1600" b="1" dirty="0"/>
              <a:t>3%</a:t>
            </a:r>
            <a:r>
              <a:rPr lang="en-US" sz="1600" dirty="0"/>
              <a:t> conversion efficiency. </a:t>
            </a:r>
            <a:endParaRPr lang="ru-RU" sz="1600" dirty="0"/>
          </a:p>
        </p:txBody>
      </p:sp>
      <p:sp>
        <p:nvSpPr>
          <p:cNvPr id="8" name="Прямоугольник 6">
            <a:extLst>
              <a:ext uri="{FF2B5EF4-FFF2-40B4-BE49-F238E27FC236}">
                <a16:creationId xmlns:a16="http://schemas.microsoft.com/office/drawing/2014/main" id="{E990AA47-DDAC-B0CE-4C59-A2DBF65002F2}"/>
              </a:ext>
            </a:extLst>
          </p:cNvPr>
          <p:cNvSpPr/>
          <p:nvPr/>
        </p:nvSpPr>
        <p:spPr>
          <a:xfrm>
            <a:off x="35496" y="23829"/>
            <a:ext cx="9144000" cy="369332"/>
          </a:xfrm>
          <a:prstGeom prst="rect">
            <a:avLst/>
          </a:prstGeom>
        </p:spPr>
        <p:txBody>
          <a:bodyPr wrap="square">
            <a:spAutoFit/>
          </a:bodyPr>
          <a:lstStyle/>
          <a:p>
            <a:pPr algn="ctr"/>
            <a:r>
              <a:rPr lang="en-US" b="1" dirty="0"/>
              <a:t>Generation of </a:t>
            </a:r>
            <a:r>
              <a:rPr lang="en-US" b="1" dirty="0" err="1"/>
              <a:t>mJ</a:t>
            </a:r>
            <a:r>
              <a:rPr lang="en-US" b="1" dirty="0"/>
              <a:t> Single THz Pulses with Electric Field Exceeding 80 MV/cm</a:t>
            </a:r>
            <a:r>
              <a:rPr lang="en-US" b="1" baseline="30000" dirty="0"/>
              <a:t>*</a:t>
            </a:r>
            <a:r>
              <a:rPr lang="en-US" b="1" dirty="0"/>
              <a:t> </a:t>
            </a:r>
            <a:endParaRPr lang="ru-RU" dirty="0"/>
          </a:p>
        </p:txBody>
      </p:sp>
    </p:spTree>
    <p:extLst>
      <p:ext uri="{BB962C8B-B14F-4D97-AF65-F5344CB8AC3E}">
        <p14:creationId xmlns:p14="http://schemas.microsoft.com/office/powerpoint/2010/main" val="58285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E2C116-2911-E7F9-7E15-69B52D91CB6A}"/>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15</a:t>
            </a:fld>
            <a:endParaRPr lang="en-US" dirty="0">
              <a:ln>
                <a:solidFill>
                  <a:prstClr val="white"/>
                </a:solidFill>
              </a:ln>
              <a:solidFill>
                <a:prstClr val="black">
                  <a:tint val="75000"/>
                </a:prstClr>
              </a:solidFill>
            </a:endParaRPr>
          </a:p>
        </p:txBody>
      </p:sp>
      <p:pic>
        <p:nvPicPr>
          <p:cNvPr id="3" name="image11.png">
            <a:extLst>
              <a:ext uri="{FF2B5EF4-FFF2-40B4-BE49-F238E27FC236}">
                <a16:creationId xmlns:a16="http://schemas.microsoft.com/office/drawing/2014/main" id="{3A93C5CC-1F58-B5E3-A608-337E7338C423}"/>
              </a:ext>
            </a:extLst>
          </p:cNvPr>
          <p:cNvPicPr>
            <a:picLocks noChangeAspect="1"/>
          </p:cNvPicPr>
          <p:nvPr/>
        </p:nvPicPr>
        <p:blipFill>
          <a:blip r:embed="rId2" cstate="print"/>
          <a:srcRect/>
          <a:stretch>
            <a:fillRect/>
          </a:stretch>
        </p:blipFill>
        <p:spPr>
          <a:xfrm>
            <a:off x="9476" y="267494"/>
            <a:ext cx="3770436" cy="2376264"/>
          </a:xfrm>
          <a:prstGeom prst="rect">
            <a:avLst/>
          </a:prstGeom>
          <a:ln/>
        </p:spPr>
      </p:pic>
      <p:pic>
        <p:nvPicPr>
          <p:cNvPr id="16" name="Picture 9" descr="C:\Users\Sergey\Desktop\AAC 2016\MMW structures\pulse.emf">
            <a:extLst>
              <a:ext uri="{FF2B5EF4-FFF2-40B4-BE49-F238E27FC236}">
                <a16:creationId xmlns:a16="http://schemas.microsoft.com/office/drawing/2014/main" id="{5E1079EC-3EC5-5CF1-3B6C-7120E80BEF49}"/>
              </a:ext>
            </a:extLst>
          </p:cNvPr>
          <p:cNvPicPr>
            <a:picLocks noChangeAspect="1" noChangeArrowheads="1"/>
          </p:cNvPicPr>
          <p:nvPr/>
        </p:nvPicPr>
        <p:blipFill>
          <a:blip r:embed="rId3" cstate="print"/>
          <a:srcRect/>
          <a:stretch>
            <a:fillRect/>
          </a:stretch>
        </p:blipFill>
        <p:spPr bwMode="auto">
          <a:xfrm>
            <a:off x="6937750" y="545333"/>
            <a:ext cx="2059331" cy="1809051"/>
          </a:xfrm>
          <a:prstGeom prst="rect">
            <a:avLst/>
          </a:prstGeom>
          <a:noFill/>
        </p:spPr>
      </p:pic>
      <p:pic>
        <p:nvPicPr>
          <p:cNvPr id="19" name="Picture 18">
            <a:extLst>
              <a:ext uri="{FF2B5EF4-FFF2-40B4-BE49-F238E27FC236}">
                <a16:creationId xmlns:a16="http://schemas.microsoft.com/office/drawing/2014/main" id="{9B9BC2BF-63EE-2215-5E08-D807E920ADA6}"/>
              </a:ext>
            </a:extLst>
          </p:cNvPr>
          <p:cNvPicPr>
            <a:picLocks noChangeAspect="1"/>
          </p:cNvPicPr>
          <p:nvPr/>
        </p:nvPicPr>
        <p:blipFill>
          <a:blip r:embed="rId4"/>
          <a:stretch>
            <a:fillRect/>
          </a:stretch>
        </p:blipFill>
        <p:spPr>
          <a:xfrm>
            <a:off x="4175956" y="2789116"/>
            <a:ext cx="4968044" cy="1584176"/>
          </a:xfrm>
          <a:prstGeom prst="rect">
            <a:avLst/>
          </a:prstGeom>
        </p:spPr>
      </p:pic>
      <p:sp>
        <p:nvSpPr>
          <p:cNvPr id="23" name="TextBox 22">
            <a:extLst>
              <a:ext uri="{FF2B5EF4-FFF2-40B4-BE49-F238E27FC236}">
                <a16:creationId xmlns:a16="http://schemas.microsoft.com/office/drawing/2014/main" id="{7773DF85-E490-F2D5-4788-E9AE25F6DA3C}"/>
              </a:ext>
            </a:extLst>
          </p:cNvPr>
          <p:cNvSpPr txBox="1"/>
          <p:nvPr/>
        </p:nvSpPr>
        <p:spPr>
          <a:xfrm>
            <a:off x="-72516" y="3744891"/>
            <a:ext cx="4248472" cy="1169551"/>
          </a:xfrm>
          <a:prstGeom prst="rect">
            <a:avLst/>
          </a:prstGeom>
          <a:noFill/>
        </p:spPr>
        <p:txBody>
          <a:bodyPr wrap="square">
            <a:spAutoFit/>
          </a:bodyPr>
          <a:lstStyle/>
          <a:p>
            <a:pPr marL="0" marR="0" algn="just">
              <a:spcBef>
                <a:spcPts val="0"/>
              </a:spcBef>
              <a:spcAft>
                <a:spcPts val="0"/>
              </a:spcAft>
            </a:pPr>
            <a:r>
              <a:rPr lang="en-GB" sz="1400" dirty="0">
                <a:effectLst/>
                <a:latin typeface="Times New Roman" panose="02020603050405020304" pitchFamily="18" charset="0"/>
                <a:ea typeface="Arial" panose="020B0604020202020204" pitchFamily="34" charset="0"/>
                <a:cs typeface="Times New Roman" panose="02020603050405020304" pitchFamily="18" charset="0"/>
              </a:rPr>
              <a:t>E-f</a:t>
            </a:r>
            <a:r>
              <a:rPr lang="en-US" sz="1400" dirty="0" err="1">
                <a:effectLst/>
                <a:latin typeface="Times New Roman" panose="02020603050405020304" pitchFamily="18" charset="0"/>
                <a:ea typeface="Arial" panose="020B0604020202020204" pitchFamily="34" charset="0"/>
              </a:rPr>
              <a:t>ield</a:t>
            </a:r>
            <a:r>
              <a:rPr lang="en-US" sz="1400" dirty="0">
                <a:effectLst/>
                <a:latin typeface="Times New Roman" panose="02020603050405020304" pitchFamily="18" charset="0"/>
                <a:ea typeface="Arial" panose="020B0604020202020204" pitchFamily="34" charset="0"/>
              </a:rPr>
              <a:t> distributions at the lens while focusing the short THz pulse, for the time correspondent to THz pulse arrives to lens (a), for time when focusing begins (b), for time when focusing is close to maximum (c), and in maximum of focusing (d).</a:t>
            </a:r>
            <a:endParaRPr lang="en-US" sz="1400" dirty="0">
              <a:effectLst/>
              <a:latin typeface="Arial" panose="020B0604020202020204" pitchFamily="34" charset="0"/>
              <a:ea typeface="Arial" panose="020B0604020202020204" pitchFamily="34" charset="0"/>
            </a:endParaRPr>
          </a:p>
        </p:txBody>
      </p:sp>
      <p:pic>
        <p:nvPicPr>
          <p:cNvPr id="25" name="Picture 24">
            <a:extLst>
              <a:ext uri="{FF2B5EF4-FFF2-40B4-BE49-F238E27FC236}">
                <a16:creationId xmlns:a16="http://schemas.microsoft.com/office/drawing/2014/main" id="{A3ACD8B3-3F0D-086A-2FE3-7AF4A088999E}"/>
              </a:ext>
            </a:extLst>
          </p:cNvPr>
          <p:cNvPicPr>
            <a:picLocks noChangeAspect="1"/>
          </p:cNvPicPr>
          <p:nvPr/>
        </p:nvPicPr>
        <p:blipFill>
          <a:blip r:embed="rId5"/>
          <a:stretch>
            <a:fillRect/>
          </a:stretch>
        </p:blipFill>
        <p:spPr>
          <a:xfrm>
            <a:off x="124341" y="2848447"/>
            <a:ext cx="1876425" cy="871538"/>
          </a:xfrm>
          <a:prstGeom prst="rect">
            <a:avLst/>
          </a:prstGeom>
        </p:spPr>
      </p:pic>
      <p:pic>
        <p:nvPicPr>
          <p:cNvPr id="27" name="Picture 26">
            <a:extLst>
              <a:ext uri="{FF2B5EF4-FFF2-40B4-BE49-F238E27FC236}">
                <a16:creationId xmlns:a16="http://schemas.microsoft.com/office/drawing/2014/main" id="{D32BB1AA-33C7-B288-A9FE-7EF1C53807CD}"/>
              </a:ext>
            </a:extLst>
          </p:cNvPr>
          <p:cNvPicPr>
            <a:picLocks noChangeAspect="1"/>
          </p:cNvPicPr>
          <p:nvPr/>
        </p:nvPicPr>
        <p:blipFill>
          <a:blip r:embed="rId6"/>
          <a:stretch>
            <a:fillRect/>
          </a:stretch>
        </p:blipFill>
        <p:spPr>
          <a:xfrm>
            <a:off x="2000766" y="2844150"/>
            <a:ext cx="1887158" cy="879728"/>
          </a:xfrm>
          <a:prstGeom prst="rect">
            <a:avLst/>
          </a:prstGeom>
        </p:spPr>
      </p:pic>
      <p:sp>
        <p:nvSpPr>
          <p:cNvPr id="29" name="TextBox 28">
            <a:extLst>
              <a:ext uri="{FF2B5EF4-FFF2-40B4-BE49-F238E27FC236}">
                <a16:creationId xmlns:a16="http://schemas.microsoft.com/office/drawing/2014/main" id="{851D8EA4-3258-A95D-2356-8E5620075AE3}"/>
              </a:ext>
            </a:extLst>
          </p:cNvPr>
          <p:cNvSpPr txBox="1"/>
          <p:nvPr/>
        </p:nvSpPr>
        <p:spPr>
          <a:xfrm>
            <a:off x="0" y="6174"/>
            <a:ext cx="9144000" cy="369332"/>
          </a:xfrm>
          <a:prstGeom prst="rect">
            <a:avLst/>
          </a:prstGeom>
          <a:noFill/>
        </p:spPr>
        <p:txBody>
          <a:bodyPr wrap="square">
            <a:spAutoFit/>
          </a:bodyPr>
          <a:lstStyle/>
          <a:p>
            <a:pPr algn="ctr"/>
            <a:r>
              <a:rPr lang="en-US" sz="1800" b="1" dirty="0">
                <a:effectLst/>
                <a:latin typeface="Times New Roman" panose="02020603050405020304" pitchFamily="18" charset="0"/>
                <a:ea typeface="Arial" panose="020B0604020202020204" pitchFamily="34" charset="0"/>
              </a:rPr>
              <a:t>Multi-Cell Accelerating Structures Driven by Focused THz Pulses</a:t>
            </a:r>
            <a:endParaRPr lang="en-US" dirty="0"/>
          </a:p>
        </p:txBody>
      </p:sp>
      <p:sp>
        <p:nvSpPr>
          <p:cNvPr id="31" name="TextBox 30">
            <a:extLst>
              <a:ext uri="{FF2B5EF4-FFF2-40B4-BE49-F238E27FC236}">
                <a16:creationId xmlns:a16="http://schemas.microsoft.com/office/drawing/2014/main" id="{C832483A-AE3A-9167-20DE-6275035C901D}"/>
              </a:ext>
            </a:extLst>
          </p:cNvPr>
          <p:cNvSpPr txBox="1"/>
          <p:nvPr/>
        </p:nvSpPr>
        <p:spPr>
          <a:xfrm>
            <a:off x="4189548" y="4410638"/>
            <a:ext cx="4807533" cy="307777"/>
          </a:xfrm>
          <a:prstGeom prst="rect">
            <a:avLst/>
          </a:prstGeom>
          <a:noFill/>
        </p:spPr>
        <p:txBody>
          <a:bodyPr wrap="square">
            <a:spAutoFit/>
          </a:bodyPr>
          <a:lstStyle/>
          <a:p>
            <a:pPr algn="ctr"/>
            <a:r>
              <a:rPr lang="en-US" sz="1400" dirty="0">
                <a:effectLst/>
                <a:latin typeface="Times New Roman" panose="02020603050405020304" pitchFamily="18" charset="0"/>
                <a:ea typeface="Arial" panose="020B0604020202020204" pitchFamily="34" charset="0"/>
              </a:rPr>
              <a:t>Timing of THz pulses in the structure.</a:t>
            </a:r>
            <a:endParaRPr lang="en-US" sz="1400" dirty="0"/>
          </a:p>
        </p:txBody>
      </p:sp>
      <p:pic>
        <p:nvPicPr>
          <p:cNvPr id="33" name="Picture 32">
            <a:extLst>
              <a:ext uri="{FF2B5EF4-FFF2-40B4-BE49-F238E27FC236}">
                <a16:creationId xmlns:a16="http://schemas.microsoft.com/office/drawing/2014/main" id="{692EA0BF-5BDA-994E-0BE3-554FCEA4A307}"/>
              </a:ext>
            </a:extLst>
          </p:cNvPr>
          <p:cNvPicPr>
            <a:picLocks noChangeAspect="1"/>
          </p:cNvPicPr>
          <p:nvPr/>
        </p:nvPicPr>
        <p:blipFill>
          <a:blip r:embed="rId7"/>
          <a:stretch>
            <a:fillRect/>
          </a:stretch>
        </p:blipFill>
        <p:spPr>
          <a:xfrm>
            <a:off x="3979281" y="591530"/>
            <a:ext cx="2769620" cy="1548172"/>
          </a:xfrm>
          <a:prstGeom prst="rect">
            <a:avLst/>
          </a:prstGeom>
        </p:spPr>
      </p:pic>
      <p:sp>
        <p:nvSpPr>
          <p:cNvPr id="4" name="Rectangle 3">
            <a:extLst>
              <a:ext uri="{FF2B5EF4-FFF2-40B4-BE49-F238E27FC236}">
                <a16:creationId xmlns:a16="http://schemas.microsoft.com/office/drawing/2014/main" id="{80822A6A-C383-FA34-F5B0-A9E81E1E4C16}"/>
              </a:ext>
            </a:extLst>
          </p:cNvPr>
          <p:cNvSpPr/>
          <p:nvPr/>
        </p:nvSpPr>
        <p:spPr>
          <a:xfrm>
            <a:off x="1547664" y="1398609"/>
            <a:ext cx="108012" cy="93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1403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8B9B26-A5B9-0F18-E249-54B0B36E103B}"/>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16</a:t>
            </a:fld>
            <a:endParaRPr lang="en-US" dirty="0">
              <a:ln>
                <a:solidFill>
                  <a:prstClr val="white"/>
                </a:solidFill>
              </a:ln>
              <a:solidFill>
                <a:prstClr val="black">
                  <a:tint val="75000"/>
                </a:prstClr>
              </a:solidFill>
            </a:endParaRPr>
          </a:p>
        </p:txBody>
      </p:sp>
      <p:pic>
        <p:nvPicPr>
          <p:cNvPr id="4" name="Picture 3" descr="Shape&#10;&#10;Description automatically generated">
            <a:extLst>
              <a:ext uri="{FF2B5EF4-FFF2-40B4-BE49-F238E27FC236}">
                <a16:creationId xmlns:a16="http://schemas.microsoft.com/office/drawing/2014/main" id="{3767805E-F641-D2DC-947D-FA011BEB1D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5776" y="663538"/>
            <a:ext cx="3867894" cy="3867894"/>
          </a:xfrm>
          <a:prstGeom prst="rect">
            <a:avLst/>
          </a:prstGeom>
        </p:spPr>
      </p:pic>
      <p:sp>
        <p:nvSpPr>
          <p:cNvPr id="5" name="TextBox 4">
            <a:extLst>
              <a:ext uri="{FF2B5EF4-FFF2-40B4-BE49-F238E27FC236}">
                <a16:creationId xmlns:a16="http://schemas.microsoft.com/office/drawing/2014/main" id="{979A528F-2259-DE83-3E01-56B82F8A43AA}"/>
              </a:ext>
            </a:extLst>
          </p:cNvPr>
          <p:cNvSpPr txBox="1"/>
          <p:nvPr/>
        </p:nvSpPr>
        <p:spPr>
          <a:xfrm>
            <a:off x="5436096" y="4047914"/>
            <a:ext cx="2646878" cy="369332"/>
          </a:xfrm>
          <a:prstGeom prst="rect">
            <a:avLst/>
          </a:prstGeom>
          <a:noFill/>
        </p:spPr>
        <p:txBody>
          <a:bodyPr wrap="none" rtlCol="0">
            <a:spAutoFit/>
          </a:bodyPr>
          <a:lstStyle/>
          <a:p>
            <a:r>
              <a:rPr lang="en-US" dirty="0"/>
              <a:t>High current drive beam</a:t>
            </a:r>
          </a:p>
        </p:txBody>
      </p:sp>
      <p:sp>
        <p:nvSpPr>
          <p:cNvPr id="6" name="TextBox 5">
            <a:extLst>
              <a:ext uri="{FF2B5EF4-FFF2-40B4-BE49-F238E27FC236}">
                <a16:creationId xmlns:a16="http://schemas.microsoft.com/office/drawing/2014/main" id="{024AC94B-FDBB-55B4-47CE-EBE68A4FBB7A}"/>
              </a:ext>
            </a:extLst>
          </p:cNvPr>
          <p:cNvSpPr txBox="1"/>
          <p:nvPr/>
        </p:nvSpPr>
        <p:spPr>
          <a:xfrm>
            <a:off x="5328084" y="879562"/>
            <a:ext cx="1656184" cy="369332"/>
          </a:xfrm>
          <a:prstGeom prst="rect">
            <a:avLst/>
          </a:prstGeom>
          <a:noFill/>
        </p:spPr>
        <p:txBody>
          <a:bodyPr wrap="square" rtlCol="0">
            <a:spAutoFit/>
          </a:bodyPr>
          <a:lstStyle/>
          <a:p>
            <a:r>
              <a:rPr lang="en-US" dirty="0"/>
              <a:t>Witness beam</a:t>
            </a:r>
          </a:p>
        </p:txBody>
      </p:sp>
      <p:sp>
        <p:nvSpPr>
          <p:cNvPr id="7" name="TextBox 6">
            <a:extLst>
              <a:ext uri="{FF2B5EF4-FFF2-40B4-BE49-F238E27FC236}">
                <a16:creationId xmlns:a16="http://schemas.microsoft.com/office/drawing/2014/main" id="{AB5DCF88-A8ED-DA85-7F31-CD5774BF39FA}"/>
              </a:ext>
            </a:extLst>
          </p:cNvPr>
          <p:cNvSpPr txBox="1"/>
          <p:nvPr/>
        </p:nvSpPr>
        <p:spPr>
          <a:xfrm>
            <a:off x="0" y="51470"/>
            <a:ext cx="9144000" cy="369332"/>
          </a:xfrm>
          <a:prstGeom prst="rect">
            <a:avLst/>
          </a:prstGeom>
          <a:noFill/>
        </p:spPr>
        <p:txBody>
          <a:bodyPr wrap="square" rtlCol="0">
            <a:spAutoFit/>
          </a:bodyPr>
          <a:lstStyle/>
          <a:p>
            <a:pPr algn="ctr"/>
            <a:r>
              <a:rPr lang="en-US" b="1" dirty="0"/>
              <a:t>Single Cycle Wakefield Accelerating Structure</a:t>
            </a:r>
          </a:p>
        </p:txBody>
      </p:sp>
    </p:spTree>
    <p:extLst>
      <p:ext uri="{BB962C8B-B14F-4D97-AF65-F5344CB8AC3E}">
        <p14:creationId xmlns:p14="http://schemas.microsoft.com/office/powerpoint/2010/main" val="2865262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906BF7-BE5C-6147-335D-1015BBD0CF7E}"/>
              </a:ext>
            </a:extLst>
          </p:cNvPr>
          <p:cNvSpPr txBox="1"/>
          <p:nvPr/>
        </p:nvSpPr>
        <p:spPr>
          <a:xfrm>
            <a:off x="0" y="0"/>
            <a:ext cx="9144000" cy="323165"/>
          </a:xfrm>
          <a:prstGeom prst="rect">
            <a:avLst/>
          </a:prstGeom>
          <a:noFill/>
        </p:spPr>
        <p:txBody>
          <a:bodyPr wrap="square" rtlCol="0">
            <a:spAutoFit/>
          </a:bodyPr>
          <a:lstStyle/>
          <a:p>
            <a:pPr algn="ctr"/>
            <a:r>
              <a:rPr lang="en-US" sz="1500" b="1" dirty="0"/>
              <a:t>A Wakefield Single-Cycle Accelerating Structure </a:t>
            </a:r>
          </a:p>
        </p:txBody>
      </p:sp>
      <p:graphicFrame>
        <p:nvGraphicFramePr>
          <p:cNvPr id="6" name="Object 5">
            <a:extLst>
              <a:ext uri="{FF2B5EF4-FFF2-40B4-BE49-F238E27FC236}">
                <a16:creationId xmlns:a16="http://schemas.microsoft.com/office/drawing/2014/main" id="{7EC4EAB3-4FC8-9E42-8C10-F8F9D117E189}"/>
              </a:ext>
            </a:extLst>
          </p:cNvPr>
          <p:cNvGraphicFramePr>
            <a:graphicFrameLocks noChangeAspect="1"/>
          </p:cNvGraphicFramePr>
          <p:nvPr>
            <p:extLst>
              <p:ext uri="{D42A27DB-BD31-4B8C-83A1-F6EECF244321}">
                <p14:modId xmlns:p14="http://schemas.microsoft.com/office/powerpoint/2010/main" val="342923486"/>
              </p:ext>
            </p:extLst>
          </p:nvPr>
        </p:nvGraphicFramePr>
        <p:xfrm>
          <a:off x="433353" y="267494"/>
          <a:ext cx="1670923" cy="4313154"/>
        </p:xfrm>
        <a:graphic>
          <a:graphicData uri="http://schemas.openxmlformats.org/presentationml/2006/ole">
            <mc:AlternateContent xmlns:mc="http://schemas.openxmlformats.org/markup-compatibility/2006">
              <mc:Choice xmlns:v="urn:schemas-microsoft-com:vml" Requires="v">
                <p:oleObj name="Bitmap Image" r:id="rId2" imgW="1914286" imgH="4933333" progId="Paint.Picture">
                  <p:embed/>
                </p:oleObj>
              </mc:Choice>
              <mc:Fallback>
                <p:oleObj name="Bitmap Image" r:id="rId2" imgW="1914286" imgH="4933333" progId="Paint.Picture">
                  <p:embed/>
                  <p:pic>
                    <p:nvPicPr>
                      <p:cNvPr id="6" name="Object 5">
                        <a:extLst>
                          <a:ext uri="{FF2B5EF4-FFF2-40B4-BE49-F238E27FC236}">
                            <a16:creationId xmlns:a16="http://schemas.microsoft.com/office/drawing/2014/main" id="{7EC4EAB3-4FC8-9E42-8C10-F8F9D117E1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53" y="267494"/>
                        <a:ext cx="1670923" cy="4313154"/>
                      </a:xfrm>
                      <a:prstGeom prst="rect">
                        <a:avLst/>
                      </a:prstGeom>
                      <a:noFill/>
                    </p:spPr>
                  </p:pic>
                </p:oleObj>
              </mc:Fallback>
            </mc:AlternateContent>
          </a:graphicData>
        </a:graphic>
      </p:graphicFrame>
      <p:pic>
        <p:nvPicPr>
          <p:cNvPr id="2051" name="Picture 3">
            <a:extLst>
              <a:ext uri="{FF2B5EF4-FFF2-40B4-BE49-F238E27FC236}">
                <a16:creationId xmlns:a16="http://schemas.microsoft.com/office/drawing/2014/main" id="{0FEBDFF1-E5C2-8BAE-DA95-ECD00F1218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2722" y="635318"/>
            <a:ext cx="1147763"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a:extLst>
              <a:ext uri="{FF2B5EF4-FFF2-40B4-BE49-F238E27FC236}">
                <a16:creationId xmlns:a16="http://schemas.microsoft.com/office/drawing/2014/main" id="{B8ACB793-EE8C-FF0D-1B9F-1B08589750C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7701" y="640080"/>
            <a:ext cx="1152525"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a:extLst>
              <a:ext uri="{FF2B5EF4-FFF2-40B4-BE49-F238E27FC236}">
                <a16:creationId xmlns:a16="http://schemas.microsoft.com/office/drawing/2014/main" id="{B4D6CE10-7519-850A-9982-9B3F9AC99C4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32723" y="2338307"/>
            <a:ext cx="116205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a:extLst>
              <a:ext uri="{FF2B5EF4-FFF2-40B4-BE49-F238E27FC236}">
                <a16:creationId xmlns:a16="http://schemas.microsoft.com/office/drawing/2014/main" id="{7674B785-2926-5C2D-317B-128FDD8E6AC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04453" y="2330530"/>
            <a:ext cx="11715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a:extLst>
              <a:ext uri="{FF2B5EF4-FFF2-40B4-BE49-F238E27FC236}">
                <a16:creationId xmlns:a16="http://schemas.microsoft.com/office/drawing/2014/main" id="{F005D37C-24DC-765D-81B0-D62EB286BCB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72364" y="611871"/>
            <a:ext cx="15430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a:extLst>
              <a:ext uri="{FF2B5EF4-FFF2-40B4-BE49-F238E27FC236}">
                <a16:creationId xmlns:a16="http://schemas.microsoft.com/office/drawing/2014/main" id="{D621370A-9346-4EAF-50B4-5D297FF6CEE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25762" y="579123"/>
            <a:ext cx="1571625"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A406A8FE-3349-A77B-4921-13007838B63F}"/>
              </a:ext>
            </a:extLst>
          </p:cNvPr>
          <p:cNvSpPr txBox="1"/>
          <p:nvPr/>
        </p:nvSpPr>
        <p:spPr>
          <a:xfrm>
            <a:off x="2515533" y="3726218"/>
            <a:ext cx="3462368" cy="507831"/>
          </a:xfrm>
          <a:prstGeom prst="rect">
            <a:avLst/>
          </a:prstGeom>
          <a:noFill/>
        </p:spPr>
        <p:txBody>
          <a:bodyPr wrap="square">
            <a:spAutoFit/>
          </a:bodyPr>
          <a:lstStyle/>
          <a:p>
            <a:r>
              <a:rPr lang="en-US" sz="1350" dirty="0">
                <a:latin typeface="Calibri" panose="020F0502020204030204" pitchFamily="34" charset="0"/>
                <a:ea typeface="Calibri" panose="020F0502020204030204" pitchFamily="34" charset="0"/>
                <a:cs typeface="Times New Roman" panose="02020603050405020304" pitchFamily="18" charset="0"/>
              </a:rPr>
              <a:t>Excitation of a single-cycle wake in a gap with a parabolic shape. Time flows evenly as a-b-c-d.</a:t>
            </a:r>
            <a:endParaRPr lang="en-US" dirty="0"/>
          </a:p>
        </p:txBody>
      </p:sp>
      <p:cxnSp>
        <p:nvCxnSpPr>
          <p:cNvPr id="16" name="Straight Arrow Connector 15">
            <a:extLst>
              <a:ext uri="{FF2B5EF4-FFF2-40B4-BE49-F238E27FC236}">
                <a16:creationId xmlns:a16="http://schemas.microsoft.com/office/drawing/2014/main" id="{1A367172-2D5A-427F-0BC4-9BFE8353DCAC}"/>
              </a:ext>
            </a:extLst>
          </p:cNvPr>
          <p:cNvCxnSpPr>
            <a:cxnSpLocks/>
          </p:cNvCxnSpPr>
          <p:nvPr/>
        </p:nvCxnSpPr>
        <p:spPr>
          <a:xfrm flipH="1">
            <a:off x="3799668" y="2806390"/>
            <a:ext cx="224681" cy="1073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41FD819-DF55-8E48-27E4-4A9CDFB59AD7}"/>
              </a:ext>
            </a:extLst>
          </p:cNvPr>
          <p:cNvSpPr txBox="1"/>
          <p:nvPr/>
        </p:nvSpPr>
        <p:spPr>
          <a:xfrm>
            <a:off x="2505914" y="579123"/>
            <a:ext cx="389850" cy="369332"/>
          </a:xfrm>
          <a:prstGeom prst="rect">
            <a:avLst/>
          </a:prstGeom>
          <a:noFill/>
        </p:spPr>
        <p:txBody>
          <a:bodyPr wrap="none" rtlCol="0">
            <a:spAutoFit/>
          </a:bodyPr>
          <a:lstStyle/>
          <a:p>
            <a:r>
              <a:rPr lang="en-US" dirty="0"/>
              <a:t>a)</a:t>
            </a:r>
          </a:p>
        </p:txBody>
      </p:sp>
      <p:sp>
        <p:nvSpPr>
          <p:cNvPr id="18" name="TextBox 17">
            <a:extLst>
              <a:ext uri="{FF2B5EF4-FFF2-40B4-BE49-F238E27FC236}">
                <a16:creationId xmlns:a16="http://schemas.microsoft.com/office/drawing/2014/main" id="{90E2CCF3-55AF-C859-CFE9-8A2732A07DA9}"/>
              </a:ext>
            </a:extLst>
          </p:cNvPr>
          <p:cNvSpPr txBox="1"/>
          <p:nvPr/>
        </p:nvSpPr>
        <p:spPr>
          <a:xfrm>
            <a:off x="4184932" y="579123"/>
            <a:ext cx="389850" cy="369332"/>
          </a:xfrm>
          <a:prstGeom prst="rect">
            <a:avLst/>
          </a:prstGeom>
          <a:noFill/>
        </p:spPr>
        <p:txBody>
          <a:bodyPr wrap="none" rtlCol="0">
            <a:spAutoFit/>
          </a:bodyPr>
          <a:lstStyle/>
          <a:p>
            <a:r>
              <a:rPr lang="en-US" dirty="0"/>
              <a:t>b)</a:t>
            </a:r>
          </a:p>
        </p:txBody>
      </p:sp>
      <p:sp>
        <p:nvSpPr>
          <p:cNvPr id="19" name="TextBox 18">
            <a:extLst>
              <a:ext uri="{FF2B5EF4-FFF2-40B4-BE49-F238E27FC236}">
                <a16:creationId xmlns:a16="http://schemas.microsoft.com/office/drawing/2014/main" id="{368D9742-7DB5-14F1-3ABD-752C3B095853}"/>
              </a:ext>
            </a:extLst>
          </p:cNvPr>
          <p:cNvSpPr txBox="1"/>
          <p:nvPr/>
        </p:nvSpPr>
        <p:spPr>
          <a:xfrm>
            <a:off x="2515532" y="2260218"/>
            <a:ext cx="377026" cy="369332"/>
          </a:xfrm>
          <a:prstGeom prst="rect">
            <a:avLst/>
          </a:prstGeom>
          <a:noFill/>
        </p:spPr>
        <p:txBody>
          <a:bodyPr wrap="none" rtlCol="0">
            <a:spAutoFit/>
          </a:bodyPr>
          <a:lstStyle/>
          <a:p>
            <a:r>
              <a:rPr lang="en-US" dirty="0"/>
              <a:t>c)</a:t>
            </a:r>
          </a:p>
        </p:txBody>
      </p:sp>
      <p:sp>
        <p:nvSpPr>
          <p:cNvPr id="20" name="TextBox 19">
            <a:extLst>
              <a:ext uri="{FF2B5EF4-FFF2-40B4-BE49-F238E27FC236}">
                <a16:creationId xmlns:a16="http://schemas.microsoft.com/office/drawing/2014/main" id="{AAA57944-992E-35F7-DCD0-6208B36C6B94}"/>
              </a:ext>
            </a:extLst>
          </p:cNvPr>
          <p:cNvSpPr txBox="1"/>
          <p:nvPr/>
        </p:nvSpPr>
        <p:spPr>
          <a:xfrm>
            <a:off x="4237699" y="2256621"/>
            <a:ext cx="389850" cy="369332"/>
          </a:xfrm>
          <a:prstGeom prst="rect">
            <a:avLst/>
          </a:prstGeom>
          <a:noFill/>
        </p:spPr>
        <p:txBody>
          <a:bodyPr wrap="none" rtlCol="0">
            <a:spAutoFit/>
          </a:bodyPr>
          <a:lstStyle/>
          <a:p>
            <a:r>
              <a:rPr lang="en-US" dirty="0"/>
              <a:t>d)</a:t>
            </a:r>
          </a:p>
        </p:txBody>
      </p:sp>
      <p:sp>
        <p:nvSpPr>
          <p:cNvPr id="22" name="TextBox 21">
            <a:extLst>
              <a:ext uri="{FF2B5EF4-FFF2-40B4-BE49-F238E27FC236}">
                <a16:creationId xmlns:a16="http://schemas.microsoft.com/office/drawing/2014/main" id="{CF47EE10-9378-1D37-3F6F-E0827BBC977D}"/>
              </a:ext>
            </a:extLst>
          </p:cNvPr>
          <p:cNvSpPr txBox="1"/>
          <p:nvPr/>
        </p:nvSpPr>
        <p:spPr>
          <a:xfrm>
            <a:off x="175603" y="4564377"/>
            <a:ext cx="2412635" cy="300082"/>
          </a:xfrm>
          <a:prstGeom prst="rect">
            <a:avLst/>
          </a:prstGeom>
          <a:noFill/>
        </p:spPr>
        <p:txBody>
          <a:bodyPr wrap="square">
            <a:spAutoFit/>
          </a:bodyPr>
          <a:lstStyle/>
          <a:p>
            <a:r>
              <a:rPr lang="en-US" sz="1350" dirty="0">
                <a:latin typeface="Calibri" panose="020F0502020204030204" pitchFamily="34" charset="0"/>
                <a:ea typeface="Times New Roman" panose="02020603050405020304" pitchFamily="18" charset="0"/>
                <a:cs typeface="Times New Roman" panose="02020603050405020304" pitchFamily="18" charset="0"/>
              </a:rPr>
              <a:t>Single-cycle acceleration cell.</a:t>
            </a:r>
            <a:endParaRPr lang="en-US" dirty="0"/>
          </a:p>
        </p:txBody>
      </p:sp>
      <p:sp>
        <p:nvSpPr>
          <p:cNvPr id="24" name="TextBox 23">
            <a:extLst>
              <a:ext uri="{FF2B5EF4-FFF2-40B4-BE49-F238E27FC236}">
                <a16:creationId xmlns:a16="http://schemas.microsoft.com/office/drawing/2014/main" id="{EBE4BDC0-0A3C-5B97-805B-07508066BE42}"/>
              </a:ext>
            </a:extLst>
          </p:cNvPr>
          <p:cNvSpPr txBox="1"/>
          <p:nvPr/>
        </p:nvSpPr>
        <p:spPr>
          <a:xfrm>
            <a:off x="5977900" y="2423848"/>
            <a:ext cx="3079740" cy="1408078"/>
          </a:xfrm>
          <a:prstGeom prst="rect">
            <a:avLst/>
          </a:prstGeom>
          <a:noFill/>
        </p:spPr>
        <p:txBody>
          <a:bodyPr wrap="square">
            <a:spAutoFit/>
          </a:bodyPr>
          <a:lstStyle/>
          <a:p>
            <a:pPr algn="just"/>
            <a:r>
              <a:rPr lang="en-US" sz="1350" dirty="0">
                <a:latin typeface="Calibri" panose="020F0502020204030204" pitchFamily="34" charset="0"/>
                <a:ea typeface="Times New Roman" panose="02020603050405020304" pitchFamily="18" charset="0"/>
                <a:cs typeface="Times New Roman" panose="02020603050405020304" pitchFamily="18" charset="0"/>
              </a:rPr>
              <a:t>Shape of the single-cycle wake (a) and spectrum of this wake (b) at the output of the parabolic mirror with a length of 9.6 mm and an aperture of 150 mm</a:t>
            </a:r>
            <a:r>
              <a:rPr lang="en-US" dirty="0">
                <a:latin typeface="Calibri" panose="020F0502020204030204" pitchFamily="34" charset="0"/>
                <a:ea typeface="Times New Roman" panose="02020603050405020304" pitchFamily="18" charset="0"/>
                <a:cs typeface="Times New Roman" panose="02020603050405020304" pitchFamily="18" charset="0"/>
              </a:rPr>
              <a:t> </a:t>
            </a:r>
            <a:r>
              <a:rPr lang="en-US" sz="1350" dirty="0">
                <a:latin typeface="Calibri" panose="020F0502020204030204" pitchFamily="34" charset="0"/>
                <a:ea typeface="Times New Roman" panose="02020603050405020304" pitchFamily="18" charset="0"/>
                <a:cs typeface="Times New Roman" panose="02020603050405020304" pitchFamily="18" charset="0"/>
              </a:rPr>
              <a:t>generated by a 50-nC, 5-mm-long (Gaussian) single bunch.</a:t>
            </a:r>
            <a:endParaRPr lang="en-US" dirty="0"/>
          </a:p>
        </p:txBody>
      </p:sp>
      <p:sp>
        <p:nvSpPr>
          <p:cNvPr id="27" name="TextBox 26">
            <a:extLst>
              <a:ext uri="{FF2B5EF4-FFF2-40B4-BE49-F238E27FC236}">
                <a16:creationId xmlns:a16="http://schemas.microsoft.com/office/drawing/2014/main" id="{6C99CF26-B25B-5776-F940-E18344BD0ECE}"/>
              </a:ext>
            </a:extLst>
          </p:cNvPr>
          <p:cNvSpPr txBox="1"/>
          <p:nvPr/>
        </p:nvSpPr>
        <p:spPr>
          <a:xfrm>
            <a:off x="5684359" y="538268"/>
            <a:ext cx="389850" cy="369332"/>
          </a:xfrm>
          <a:prstGeom prst="rect">
            <a:avLst/>
          </a:prstGeom>
          <a:noFill/>
        </p:spPr>
        <p:txBody>
          <a:bodyPr wrap="none" rtlCol="0">
            <a:spAutoFit/>
          </a:bodyPr>
          <a:lstStyle/>
          <a:p>
            <a:r>
              <a:rPr lang="en-US" dirty="0"/>
              <a:t>a)</a:t>
            </a:r>
          </a:p>
        </p:txBody>
      </p:sp>
      <p:sp>
        <p:nvSpPr>
          <p:cNvPr id="28" name="TextBox 27">
            <a:extLst>
              <a:ext uri="{FF2B5EF4-FFF2-40B4-BE49-F238E27FC236}">
                <a16:creationId xmlns:a16="http://schemas.microsoft.com/office/drawing/2014/main" id="{7F1603EA-4C2A-C275-97C0-2F94E425B4AB}"/>
              </a:ext>
            </a:extLst>
          </p:cNvPr>
          <p:cNvSpPr txBox="1"/>
          <p:nvPr/>
        </p:nvSpPr>
        <p:spPr>
          <a:xfrm>
            <a:off x="7365805" y="538268"/>
            <a:ext cx="389850" cy="369332"/>
          </a:xfrm>
          <a:prstGeom prst="rect">
            <a:avLst/>
          </a:prstGeom>
          <a:noFill/>
        </p:spPr>
        <p:txBody>
          <a:bodyPr wrap="none" rtlCol="0">
            <a:spAutoFit/>
          </a:bodyPr>
          <a:lstStyle/>
          <a:p>
            <a:r>
              <a:rPr lang="en-US" dirty="0"/>
              <a:t>b)</a:t>
            </a:r>
          </a:p>
        </p:txBody>
      </p:sp>
    </p:spTree>
    <p:extLst>
      <p:ext uri="{BB962C8B-B14F-4D97-AF65-F5344CB8AC3E}">
        <p14:creationId xmlns:p14="http://schemas.microsoft.com/office/powerpoint/2010/main" val="3646902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83AA08-15B7-6F66-F4AD-CBB11547FEEF}"/>
              </a:ext>
            </a:extLst>
          </p:cNvPr>
          <p:cNvPicPr>
            <a:picLocks noChangeAspect="1"/>
          </p:cNvPicPr>
          <p:nvPr/>
        </p:nvPicPr>
        <p:blipFill>
          <a:blip r:embed="rId2"/>
          <a:stretch>
            <a:fillRect/>
          </a:stretch>
        </p:blipFill>
        <p:spPr>
          <a:xfrm>
            <a:off x="243914" y="15466"/>
            <a:ext cx="4638339" cy="1803542"/>
          </a:xfrm>
          <a:prstGeom prst="rect">
            <a:avLst/>
          </a:prstGeom>
        </p:spPr>
      </p:pic>
      <p:sp>
        <p:nvSpPr>
          <p:cNvPr id="5" name="TextBox 4">
            <a:extLst>
              <a:ext uri="{FF2B5EF4-FFF2-40B4-BE49-F238E27FC236}">
                <a16:creationId xmlns:a16="http://schemas.microsoft.com/office/drawing/2014/main" id="{C615E315-3A55-69F3-AAD9-A5D5AE9CFACE}"/>
              </a:ext>
            </a:extLst>
          </p:cNvPr>
          <p:cNvSpPr txBox="1"/>
          <p:nvPr/>
        </p:nvSpPr>
        <p:spPr>
          <a:xfrm>
            <a:off x="309382" y="1779662"/>
            <a:ext cx="4572872" cy="715581"/>
          </a:xfrm>
          <a:prstGeom prst="rect">
            <a:avLst/>
          </a:prstGeom>
          <a:noFill/>
        </p:spPr>
        <p:txBody>
          <a:bodyPr wrap="square">
            <a:spAutoFit/>
          </a:bodyPr>
          <a:lstStyle/>
          <a:p>
            <a:pPr algn="just"/>
            <a:r>
              <a:rPr lang="en-US" sz="1350" dirty="0">
                <a:latin typeface="Times New Roman" panose="02020603050405020304" pitchFamily="18" charset="0"/>
                <a:ea typeface="Calibri" panose="020F0502020204030204" pitchFamily="34" charset="0"/>
              </a:rPr>
              <a:t>Field excitation by a single bunch in parabolic mirrors, and evolution of this field in the delay line waveguides. The bunch travels from left to right.</a:t>
            </a:r>
            <a:endParaRPr lang="en-US" dirty="0"/>
          </a:p>
        </p:txBody>
      </p:sp>
      <p:pic>
        <p:nvPicPr>
          <p:cNvPr id="7" name="Picture 6">
            <a:extLst>
              <a:ext uri="{FF2B5EF4-FFF2-40B4-BE49-F238E27FC236}">
                <a16:creationId xmlns:a16="http://schemas.microsoft.com/office/drawing/2014/main" id="{D3EC9615-A169-EB69-244D-81E5577E403E}"/>
              </a:ext>
            </a:extLst>
          </p:cNvPr>
          <p:cNvPicPr>
            <a:picLocks noChangeAspect="1"/>
          </p:cNvPicPr>
          <p:nvPr/>
        </p:nvPicPr>
        <p:blipFill>
          <a:blip r:embed="rId3"/>
          <a:stretch>
            <a:fillRect/>
          </a:stretch>
        </p:blipFill>
        <p:spPr>
          <a:xfrm>
            <a:off x="346883" y="2499742"/>
            <a:ext cx="4638339" cy="1822030"/>
          </a:xfrm>
          <a:prstGeom prst="rect">
            <a:avLst/>
          </a:prstGeom>
        </p:spPr>
      </p:pic>
      <p:sp>
        <p:nvSpPr>
          <p:cNvPr id="9" name="TextBox 8">
            <a:extLst>
              <a:ext uri="{FF2B5EF4-FFF2-40B4-BE49-F238E27FC236}">
                <a16:creationId xmlns:a16="http://schemas.microsoft.com/office/drawing/2014/main" id="{549155F2-2EC1-456C-F8D6-C2D44A14A9EC}"/>
              </a:ext>
            </a:extLst>
          </p:cNvPr>
          <p:cNvSpPr txBox="1"/>
          <p:nvPr/>
        </p:nvSpPr>
        <p:spPr>
          <a:xfrm>
            <a:off x="243914" y="4243386"/>
            <a:ext cx="4572872" cy="715581"/>
          </a:xfrm>
          <a:prstGeom prst="rect">
            <a:avLst/>
          </a:prstGeom>
          <a:noFill/>
        </p:spPr>
        <p:txBody>
          <a:bodyPr wrap="square">
            <a:spAutoFit/>
          </a:bodyPr>
          <a:lstStyle/>
          <a:p>
            <a:pPr algn="just"/>
            <a:r>
              <a:rPr lang="en-US" sz="1350" dirty="0">
                <a:latin typeface="Times New Roman" panose="02020603050405020304" pitchFamily="18" charset="0"/>
                <a:ea typeface="Calibri" panose="020F0502020204030204" pitchFamily="34" charset="0"/>
              </a:rPr>
              <a:t>Summation of pulses in the combiner and focusing of the resulted single-cycle pulse by the parabolic mirror. Time flows evenly from left to right.</a:t>
            </a:r>
            <a:endParaRPr lang="en-US" dirty="0"/>
          </a:p>
        </p:txBody>
      </p:sp>
      <p:pic>
        <p:nvPicPr>
          <p:cNvPr id="3074" name="Picture 2">
            <a:extLst>
              <a:ext uri="{FF2B5EF4-FFF2-40B4-BE49-F238E27FC236}">
                <a16:creationId xmlns:a16="http://schemas.microsoft.com/office/drawing/2014/main" id="{63980470-A82A-4959-9537-EE75214EB2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6134" y="123478"/>
            <a:ext cx="2578003" cy="242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335CA9FD-1464-3A87-79EF-7472142C4810}"/>
              </a:ext>
            </a:extLst>
          </p:cNvPr>
          <p:cNvSpPr txBox="1"/>
          <p:nvPr/>
        </p:nvSpPr>
        <p:spPr>
          <a:xfrm>
            <a:off x="5190372" y="2535746"/>
            <a:ext cx="3779301" cy="923330"/>
          </a:xfrm>
          <a:prstGeom prst="rect">
            <a:avLst/>
          </a:prstGeom>
          <a:noFill/>
        </p:spPr>
        <p:txBody>
          <a:bodyPr wrap="square">
            <a:spAutoFit/>
          </a:bodyPr>
          <a:lstStyle/>
          <a:p>
            <a:pPr algn="just"/>
            <a:r>
              <a:rPr lang="en-US" sz="1350" dirty="0">
                <a:latin typeface="Calibri" panose="020F0502020204030204" pitchFamily="34" charset="0"/>
                <a:ea typeface="Times New Roman" panose="02020603050405020304" pitchFamily="18" charset="0"/>
                <a:cs typeface="Times New Roman" panose="02020603050405020304" pitchFamily="18" charset="0"/>
              </a:rPr>
              <a:t>Field shapes for the pulse entering the pulse combiner (green curve), </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for the pulse </a:t>
            </a:r>
            <a:r>
              <a:rPr lang="en-US" sz="1350" dirty="0">
                <a:latin typeface="Calibri" panose="020F0502020204030204" pitchFamily="34" charset="0"/>
                <a:ea typeface="Times New Roman" panose="02020603050405020304" pitchFamily="18" charset="0"/>
                <a:cs typeface="Times New Roman" panose="02020603050405020304" pitchFamily="18" charset="0"/>
              </a:rPr>
              <a:t>at the entrance of the focusing parabola (pink curve), and at the focus of the final parabolic mirror for 50 </a:t>
            </a:r>
            <a:r>
              <a:rPr lang="en-US" sz="1350" dirty="0" err="1">
                <a:latin typeface="Calibri" panose="020F0502020204030204" pitchFamily="34" charset="0"/>
                <a:ea typeface="Times New Roman" panose="02020603050405020304" pitchFamily="18" charset="0"/>
                <a:cs typeface="Times New Roman" panose="02020603050405020304" pitchFamily="18" charset="0"/>
              </a:rPr>
              <a:t>nC</a:t>
            </a:r>
            <a:r>
              <a:rPr lang="en-US" sz="1350" dirty="0">
                <a:latin typeface="Calibri" panose="020F0502020204030204" pitchFamily="34" charset="0"/>
                <a:ea typeface="Times New Roman" panose="02020603050405020304" pitchFamily="18" charset="0"/>
                <a:cs typeface="Times New Roman" panose="02020603050405020304" pitchFamily="18" charset="0"/>
              </a:rPr>
              <a:t>.</a:t>
            </a:r>
            <a:endParaRPr lang="en-US" dirty="0"/>
          </a:p>
        </p:txBody>
      </p:sp>
      <p:sp>
        <p:nvSpPr>
          <p:cNvPr id="16" name="TextBox 15">
            <a:extLst>
              <a:ext uri="{FF2B5EF4-FFF2-40B4-BE49-F238E27FC236}">
                <a16:creationId xmlns:a16="http://schemas.microsoft.com/office/drawing/2014/main" id="{2A524EE6-3C0E-7184-1863-AD1C7906A02A}"/>
              </a:ext>
            </a:extLst>
          </p:cNvPr>
          <p:cNvSpPr txBox="1"/>
          <p:nvPr/>
        </p:nvSpPr>
        <p:spPr>
          <a:xfrm>
            <a:off x="5220035" y="4623820"/>
            <a:ext cx="3899356" cy="300082"/>
          </a:xfrm>
          <a:prstGeom prst="rect">
            <a:avLst/>
          </a:prstGeom>
          <a:noFill/>
        </p:spPr>
        <p:txBody>
          <a:bodyPr wrap="square">
            <a:spAutoFit/>
          </a:bodyPr>
          <a:lstStyle/>
          <a:p>
            <a:pPr algn="ctr"/>
            <a:r>
              <a:rPr lang="en-US" sz="1350" dirty="0">
                <a:latin typeface="Calibri" panose="020F0502020204030204" pitchFamily="34" charset="0"/>
                <a:ea typeface="Times New Roman" panose="02020603050405020304" pitchFamily="18" charset="0"/>
                <a:cs typeface="Times New Roman" panose="02020603050405020304" pitchFamily="18" charset="0"/>
              </a:rPr>
              <a:t>Parameters of the accelerating structures.</a:t>
            </a:r>
            <a:endParaRPr lang="en-US" dirty="0"/>
          </a:p>
        </p:txBody>
      </p:sp>
      <p:graphicFrame>
        <p:nvGraphicFramePr>
          <p:cNvPr id="14" name="Table 13">
            <a:extLst>
              <a:ext uri="{FF2B5EF4-FFF2-40B4-BE49-F238E27FC236}">
                <a16:creationId xmlns:a16="http://schemas.microsoft.com/office/drawing/2014/main" id="{083017EE-1CA1-A16A-617C-2987037C773B}"/>
              </a:ext>
            </a:extLst>
          </p:cNvPr>
          <p:cNvGraphicFramePr>
            <a:graphicFrameLocks noGrp="1"/>
          </p:cNvGraphicFramePr>
          <p:nvPr>
            <p:extLst>
              <p:ext uri="{D42A27DB-BD31-4B8C-83A1-F6EECF244321}">
                <p14:modId xmlns:p14="http://schemas.microsoft.com/office/powerpoint/2010/main" val="2653606452"/>
              </p:ext>
            </p:extLst>
          </p:nvPr>
        </p:nvGraphicFramePr>
        <p:xfrm>
          <a:off x="5244644" y="3615866"/>
          <a:ext cx="3874747" cy="950915"/>
        </p:xfrm>
        <a:graphic>
          <a:graphicData uri="http://schemas.openxmlformats.org/drawingml/2006/table">
            <a:tbl>
              <a:tblPr firstRow="1" firstCol="1" bandRow="1">
                <a:tableStyleId>{5C22544A-7EE6-4342-B048-85BDC9FD1C3A}</a:tableStyleId>
              </a:tblPr>
              <a:tblGrid>
                <a:gridCol w="1723603">
                  <a:extLst>
                    <a:ext uri="{9D8B030D-6E8A-4147-A177-3AD203B41FA5}">
                      <a16:colId xmlns:a16="http://schemas.microsoft.com/office/drawing/2014/main" val="6715268"/>
                    </a:ext>
                  </a:extLst>
                </a:gridCol>
                <a:gridCol w="642989">
                  <a:extLst>
                    <a:ext uri="{9D8B030D-6E8A-4147-A177-3AD203B41FA5}">
                      <a16:colId xmlns:a16="http://schemas.microsoft.com/office/drawing/2014/main" val="1421456885"/>
                    </a:ext>
                  </a:extLst>
                </a:gridCol>
                <a:gridCol w="739560">
                  <a:extLst>
                    <a:ext uri="{9D8B030D-6E8A-4147-A177-3AD203B41FA5}">
                      <a16:colId xmlns:a16="http://schemas.microsoft.com/office/drawing/2014/main" val="992783436"/>
                    </a:ext>
                  </a:extLst>
                </a:gridCol>
                <a:gridCol w="768595">
                  <a:extLst>
                    <a:ext uri="{9D8B030D-6E8A-4147-A177-3AD203B41FA5}">
                      <a16:colId xmlns:a16="http://schemas.microsoft.com/office/drawing/2014/main" val="3335709755"/>
                    </a:ext>
                  </a:extLst>
                </a:gridCol>
              </a:tblGrid>
              <a:tr h="190119">
                <a:tc>
                  <a:txBody>
                    <a:bodyPr/>
                    <a:lstStyle/>
                    <a:p>
                      <a:pPr marL="0" marR="0" algn="just">
                        <a:lnSpc>
                          <a:spcPct val="110000"/>
                        </a:lnSpc>
                        <a:spcBef>
                          <a:spcPts val="0"/>
                        </a:spcBef>
                        <a:spcAft>
                          <a:spcPts val="0"/>
                        </a:spcAft>
                      </a:pPr>
                      <a:r>
                        <a:rPr lang="en-US" sz="1200">
                          <a:effectLst/>
                        </a:rPr>
                        <a:t>Parameters</a:t>
                      </a:r>
                      <a:endPar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just">
                        <a:lnSpc>
                          <a:spcPct val="110000"/>
                        </a:lnSpc>
                        <a:spcBef>
                          <a:spcPts val="0"/>
                        </a:spcBef>
                        <a:spcAft>
                          <a:spcPts val="0"/>
                        </a:spcAft>
                      </a:pPr>
                      <a:r>
                        <a:rPr lang="en-US" sz="1200">
                          <a:effectLst/>
                        </a:rPr>
                        <a:t> </a:t>
                      </a:r>
                      <a:endPar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just">
                        <a:lnSpc>
                          <a:spcPct val="110000"/>
                        </a:lnSpc>
                        <a:spcBef>
                          <a:spcPts val="0"/>
                        </a:spcBef>
                        <a:spcAft>
                          <a:spcPts val="0"/>
                        </a:spcAft>
                      </a:pPr>
                      <a:r>
                        <a:rPr lang="en-US" sz="1200">
                          <a:effectLst/>
                        </a:rPr>
                        <a:t> </a:t>
                      </a:r>
                      <a:endPar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just">
                        <a:lnSpc>
                          <a:spcPct val="110000"/>
                        </a:lnSpc>
                        <a:spcBef>
                          <a:spcPts val="0"/>
                        </a:spcBef>
                        <a:spcAft>
                          <a:spcPts val="0"/>
                        </a:spcAft>
                      </a:pPr>
                      <a:r>
                        <a:rPr lang="en-US" sz="1200">
                          <a:effectLst/>
                        </a:rPr>
                        <a:t> </a:t>
                      </a:r>
                      <a:endPar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78076098"/>
                  </a:ext>
                </a:extLst>
              </a:tr>
              <a:tr h="190119">
                <a:tc>
                  <a:txBody>
                    <a:bodyPr/>
                    <a:lstStyle/>
                    <a:p>
                      <a:pPr marL="0" marR="0" algn="just">
                        <a:lnSpc>
                          <a:spcPct val="110000"/>
                        </a:lnSpc>
                        <a:spcBef>
                          <a:spcPts val="0"/>
                        </a:spcBef>
                        <a:spcAft>
                          <a:spcPts val="0"/>
                        </a:spcAft>
                      </a:pPr>
                      <a:r>
                        <a:rPr lang="en-US" sz="1200" dirty="0">
                          <a:effectLst/>
                        </a:rPr>
                        <a:t>Bunch charge, </a:t>
                      </a:r>
                      <a:r>
                        <a:rPr lang="en-US" sz="1200" dirty="0" err="1">
                          <a:effectLst/>
                        </a:rPr>
                        <a:t>nC</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0000"/>
                        </a:lnSpc>
                        <a:spcBef>
                          <a:spcPts val="0"/>
                        </a:spcBef>
                        <a:spcAft>
                          <a:spcPts val="0"/>
                        </a:spcAft>
                      </a:pPr>
                      <a:r>
                        <a:rPr lang="en-US" sz="1200" dirty="0">
                          <a:effectLst/>
                        </a:rPr>
                        <a:t>50</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0000"/>
                        </a:lnSpc>
                        <a:spcBef>
                          <a:spcPts val="0"/>
                        </a:spcBef>
                        <a:spcAft>
                          <a:spcPts val="0"/>
                        </a:spcAft>
                      </a:pPr>
                      <a:r>
                        <a:rPr lang="en-US" sz="1200" dirty="0">
                          <a:effectLst/>
                        </a:rPr>
                        <a:t>150</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0000"/>
                        </a:lnSpc>
                        <a:spcBef>
                          <a:spcPts val="0"/>
                        </a:spcBef>
                        <a:spcAft>
                          <a:spcPts val="0"/>
                        </a:spcAft>
                      </a:pPr>
                      <a:r>
                        <a:rPr lang="en-US" sz="1200" dirty="0">
                          <a:effectLst/>
                        </a:rPr>
                        <a:t>250</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524916288"/>
                  </a:ext>
                </a:extLst>
              </a:tr>
              <a:tr h="190119">
                <a:tc>
                  <a:txBody>
                    <a:bodyPr/>
                    <a:lstStyle/>
                    <a:p>
                      <a:pPr marL="0" marR="0" algn="just">
                        <a:lnSpc>
                          <a:spcPct val="110000"/>
                        </a:lnSpc>
                        <a:spcBef>
                          <a:spcPts val="0"/>
                        </a:spcBef>
                        <a:spcAft>
                          <a:spcPts val="0"/>
                        </a:spcAft>
                      </a:pPr>
                      <a:r>
                        <a:rPr lang="en-US" sz="1200">
                          <a:effectLst/>
                        </a:rPr>
                        <a:t>Number of bunches</a:t>
                      </a:r>
                      <a:endPar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0000"/>
                        </a:lnSpc>
                        <a:spcBef>
                          <a:spcPts val="0"/>
                        </a:spcBef>
                        <a:spcAft>
                          <a:spcPts val="0"/>
                        </a:spcAft>
                      </a:pPr>
                      <a:r>
                        <a:rPr lang="en-US" sz="1200">
                          <a:effectLst/>
                        </a:rPr>
                        <a:t>5</a:t>
                      </a:r>
                      <a:endPar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0000"/>
                        </a:lnSpc>
                        <a:spcBef>
                          <a:spcPts val="0"/>
                        </a:spcBef>
                        <a:spcAft>
                          <a:spcPts val="0"/>
                        </a:spcAft>
                      </a:pPr>
                      <a:r>
                        <a:rPr lang="en-US" sz="1200" dirty="0">
                          <a:effectLst/>
                        </a:rPr>
                        <a:t>2</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0000"/>
                        </a:lnSpc>
                        <a:spcBef>
                          <a:spcPts val="0"/>
                        </a:spcBef>
                        <a:spcAft>
                          <a:spcPts val="0"/>
                        </a:spcAft>
                      </a:pPr>
                      <a:r>
                        <a:rPr lang="en-US" sz="1200">
                          <a:effectLst/>
                        </a:rPr>
                        <a:t>1</a:t>
                      </a:r>
                      <a:endPar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122692273"/>
                  </a:ext>
                </a:extLst>
              </a:tr>
              <a:tr h="190119">
                <a:tc>
                  <a:txBody>
                    <a:bodyPr/>
                    <a:lstStyle/>
                    <a:p>
                      <a:pPr marL="0" marR="0" algn="just">
                        <a:lnSpc>
                          <a:spcPct val="110000"/>
                        </a:lnSpc>
                        <a:spcBef>
                          <a:spcPts val="0"/>
                        </a:spcBef>
                        <a:spcAft>
                          <a:spcPts val="0"/>
                        </a:spcAft>
                      </a:pPr>
                      <a:r>
                        <a:rPr lang="en-US" sz="1200">
                          <a:effectLst/>
                        </a:rPr>
                        <a:t>Number of cells</a:t>
                      </a:r>
                      <a:endPar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0000"/>
                        </a:lnSpc>
                        <a:spcBef>
                          <a:spcPts val="0"/>
                        </a:spcBef>
                        <a:spcAft>
                          <a:spcPts val="0"/>
                        </a:spcAft>
                      </a:pPr>
                      <a:r>
                        <a:rPr lang="en-US" sz="1200">
                          <a:effectLst/>
                        </a:rPr>
                        <a:t>11</a:t>
                      </a:r>
                      <a:endPar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0000"/>
                        </a:lnSpc>
                        <a:spcBef>
                          <a:spcPts val="0"/>
                        </a:spcBef>
                        <a:spcAft>
                          <a:spcPts val="0"/>
                        </a:spcAft>
                      </a:pPr>
                      <a:r>
                        <a:rPr lang="en-US" sz="1200">
                          <a:effectLst/>
                        </a:rPr>
                        <a:t>20</a:t>
                      </a:r>
                      <a:endPar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0000"/>
                        </a:lnSpc>
                        <a:spcBef>
                          <a:spcPts val="0"/>
                        </a:spcBef>
                        <a:spcAft>
                          <a:spcPts val="0"/>
                        </a:spcAft>
                      </a:pPr>
                      <a:r>
                        <a:rPr lang="en-US" sz="1200">
                          <a:effectLst/>
                        </a:rPr>
                        <a:t>11</a:t>
                      </a:r>
                      <a:endPar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315407472"/>
                  </a:ext>
                </a:extLst>
              </a:tr>
              <a:tr h="190119">
                <a:tc>
                  <a:txBody>
                    <a:bodyPr/>
                    <a:lstStyle/>
                    <a:p>
                      <a:pPr marL="0" marR="0" algn="just">
                        <a:lnSpc>
                          <a:spcPct val="110000"/>
                        </a:lnSpc>
                        <a:spcBef>
                          <a:spcPts val="0"/>
                        </a:spcBef>
                        <a:spcAft>
                          <a:spcPts val="0"/>
                        </a:spcAft>
                      </a:pPr>
                      <a:r>
                        <a:rPr lang="en-US" sz="1200" dirty="0">
                          <a:effectLst/>
                        </a:rPr>
                        <a:t>Accelerating field, MV/m</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0000"/>
                        </a:lnSpc>
                        <a:spcBef>
                          <a:spcPts val="0"/>
                        </a:spcBef>
                        <a:spcAft>
                          <a:spcPts val="0"/>
                        </a:spcAft>
                      </a:pPr>
                      <a:r>
                        <a:rPr lang="en-US" sz="1200" dirty="0">
                          <a:effectLst/>
                        </a:rPr>
                        <a:t>170</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0000"/>
                        </a:lnSpc>
                        <a:spcBef>
                          <a:spcPts val="0"/>
                        </a:spcBef>
                        <a:spcAft>
                          <a:spcPts val="0"/>
                        </a:spcAft>
                      </a:pPr>
                      <a:r>
                        <a:rPr lang="en-US" sz="1200" dirty="0">
                          <a:effectLst/>
                        </a:rPr>
                        <a:t>470</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0000"/>
                        </a:lnSpc>
                        <a:spcBef>
                          <a:spcPts val="0"/>
                        </a:spcBef>
                        <a:spcAft>
                          <a:spcPts val="0"/>
                        </a:spcAft>
                      </a:pPr>
                      <a:r>
                        <a:rPr lang="en-US" sz="1200" dirty="0">
                          <a:effectLst/>
                        </a:rPr>
                        <a:t>570</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66249365"/>
                  </a:ext>
                </a:extLst>
              </a:tr>
            </a:tbl>
          </a:graphicData>
        </a:graphic>
      </p:graphicFrame>
    </p:spTree>
    <p:extLst>
      <p:ext uri="{BB962C8B-B14F-4D97-AF65-F5344CB8AC3E}">
        <p14:creationId xmlns:p14="http://schemas.microsoft.com/office/powerpoint/2010/main" val="2476078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86E738-F77A-827F-25C7-B5FD36DB41C0}"/>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19</a:t>
            </a:fld>
            <a:endParaRPr lang="en-US" dirty="0">
              <a:ln>
                <a:solidFill>
                  <a:prstClr val="white"/>
                </a:solidFill>
              </a:ln>
              <a:solidFill>
                <a:prstClr val="black">
                  <a:tint val="75000"/>
                </a:prstClr>
              </a:solidFill>
            </a:endParaRPr>
          </a:p>
        </p:txBody>
      </p:sp>
      <p:pic>
        <p:nvPicPr>
          <p:cNvPr id="3" name="Picture 2" descr="Diagram&#10;&#10;Description automatically generated">
            <a:extLst>
              <a:ext uri="{FF2B5EF4-FFF2-40B4-BE49-F238E27FC236}">
                <a16:creationId xmlns:a16="http://schemas.microsoft.com/office/drawing/2014/main" id="{35E4FB23-5767-F3E2-288E-EFF59436FE6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 y="483518"/>
            <a:ext cx="2032495" cy="1497271"/>
          </a:xfrm>
          <a:prstGeom prst="rect">
            <a:avLst/>
          </a:prstGeom>
          <a:noFill/>
          <a:ln>
            <a:noFill/>
          </a:ln>
        </p:spPr>
      </p:pic>
      <p:pic>
        <p:nvPicPr>
          <p:cNvPr id="4" name="Picture 3" descr="A picture containing icon&#10;&#10;Description automatically generated">
            <a:extLst>
              <a:ext uri="{FF2B5EF4-FFF2-40B4-BE49-F238E27FC236}">
                <a16:creationId xmlns:a16="http://schemas.microsoft.com/office/drawing/2014/main" id="{19506BB3-4C32-461D-85F3-DB6B5E03B063}"/>
              </a:ext>
            </a:extLst>
          </p:cNvPr>
          <p:cNvPicPr>
            <a:picLocks noChangeAspect="1"/>
          </p:cNvPicPr>
          <p:nvPr/>
        </p:nvPicPr>
        <p:blipFill>
          <a:blip r:embed="rId3"/>
          <a:stretch>
            <a:fillRect/>
          </a:stretch>
        </p:blipFill>
        <p:spPr>
          <a:xfrm>
            <a:off x="2127609" y="483518"/>
            <a:ext cx="2100207" cy="1462346"/>
          </a:xfrm>
          <a:prstGeom prst="rect">
            <a:avLst/>
          </a:prstGeom>
        </p:spPr>
      </p:pic>
      <p:pic>
        <p:nvPicPr>
          <p:cNvPr id="5" name="Picture 4">
            <a:extLst>
              <a:ext uri="{FF2B5EF4-FFF2-40B4-BE49-F238E27FC236}">
                <a16:creationId xmlns:a16="http://schemas.microsoft.com/office/drawing/2014/main" id="{8F35B8BF-8652-50C9-3A64-1766193676A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55" y="2255003"/>
            <a:ext cx="4165339" cy="1972931"/>
          </a:xfrm>
          <a:prstGeom prst="rect">
            <a:avLst/>
          </a:prstGeom>
          <a:noFill/>
          <a:ln>
            <a:noFill/>
          </a:ln>
        </p:spPr>
      </p:pic>
      <p:pic>
        <p:nvPicPr>
          <p:cNvPr id="9" name="Picture 8">
            <a:extLst>
              <a:ext uri="{FF2B5EF4-FFF2-40B4-BE49-F238E27FC236}">
                <a16:creationId xmlns:a16="http://schemas.microsoft.com/office/drawing/2014/main" id="{3C1D729C-A86A-ADA0-B99F-C82BA674D7B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9596" y="2168386"/>
            <a:ext cx="2172604" cy="2286641"/>
          </a:xfrm>
          <a:prstGeom prst="rect">
            <a:avLst/>
          </a:prstGeom>
          <a:noFill/>
          <a:ln>
            <a:noFill/>
          </a:ln>
        </p:spPr>
      </p:pic>
      <p:pic>
        <p:nvPicPr>
          <p:cNvPr id="13" name="Picture 12">
            <a:extLst>
              <a:ext uri="{FF2B5EF4-FFF2-40B4-BE49-F238E27FC236}">
                <a16:creationId xmlns:a16="http://schemas.microsoft.com/office/drawing/2014/main" id="{B9024768-B46E-D94C-6307-C923328EAB0F}"/>
              </a:ext>
            </a:extLst>
          </p:cNvPr>
          <p:cNvPicPr>
            <a:picLocks noChangeAspect="1"/>
          </p:cNvPicPr>
          <p:nvPr/>
        </p:nvPicPr>
        <p:blipFill>
          <a:blip r:embed="rId6"/>
          <a:stretch>
            <a:fillRect/>
          </a:stretch>
        </p:blipFill>
        <p:spPr>
          <a:xfrm>
            <a:off x="6588223" y="1923678"/>
            <a:ext cx="2447953" cy="1226690"/>
          </a:xfrm>
          <a:prstGeom prst="rect">
            <a:avLst/>
          </a:prstGeom>
        </p:spPr>
      </p:pic>
      <p:pic>
        <p:nvPicPr>
          <p:cNvPr id="15" name="Picture 14">
            <a:extLst>
              <a:ext uri="{FF2B5EF4-FFF2-40B4-BE49-F238E27FC236}">
                <a16:creationId xmlns:a16="http://schemas.microsoft.com/office/drawing/2014/main" id="{3B7BB37A-2831-3AC7-34C9-16DBB25B82D0}"/>
              </a:ext>
            </a:extLst>
          </p:cNvPr>
          <p:cNvPicPr>
            <a:picLocks noChangeAspect="1"/>
          </p:cNvPicPr>
          <p:nvPr/>
        </p:nvPicPr>
        <p:blipFill>
          <a:blip r:embed="rId7"/>
          <a:stretch>
            <a:fillRect/>
          </a:stretch>
        </p:blipFill>
        <p:spPr>
          <a:xfrm>
            <a:off x="6768244" y="3147814"/>
            <a:ext cx="2267932" cy="1278491"/>
          </a:xfrm>
          <a:prstGeom prst="rect">
            <a:avLst/>
          </a:prstGeom>
        </p:spPr>
      </p:pic>
      <p:pic>
        <p:nvPicPr>
          <p:cNvPr id="19" name="Picture 18">
            <a:extLst>
              <a:ext uri="{FF2B5EF4-FFF2-40B4-BE49-F238E27FC236}">
                <a16:creationId xmlns:a16="http://schemas.microsoft.com/office/drawing/2014/main" id="{715E087D-AE75-B2EA-9594-EF300A8821DB}"/>
              </a:ext>
            </a:extLst>
          </p:cNvPr>
          <p:cNvPicPr>
            <a:picLocks noChangeAspect="1"/>
          </p:cNvPicPr>
          <p:nvPr/>
        </p:nvPicPr>
        <p:blipFill>
          <a:blip r:embed="rId8"/>
          <a:stretch>
            <a:fillRect/>
          </a:stretch>
        </p:blipFill>
        <p:spPr>
          <a:xfrm>
            <a:off x="4684657" y="577439"/>
            <a:ext cx="4167173" cy="936104"/>
          </a:xfrm>
          <a:prstGeom prst="rect">
            <a:avLst/>
          </a:prstGeom>
        </p:spPr>
      </p:pic>
      <p:sp>
        <p:nvSpPr>
          <p:cNvPr id="21" name="TextBox 20">
            <a:extLst>
              <a:ext uri="{FF2B5EF4-FFF2-40B4-BE49-F238E27FC236}">
                <a16:creationId xmlns:a16="http://schemas.microsoft.com/office/drawing/2014/main" id="{4ABBF432-073B-1140-FC68-74DEE28722C4}"/>
              </a:ext>
            </a:extLst>
          </p:cNvPr>
          <p:cNvSpPr txBox="1"/>
          <p:nvPr/>
        </p:nvSpPr>
        <p:spPr>
          <a:xfrm>
            <a:off x="26470" y="-25380"/>
            <a:ext cx="9144000" cy="380297"/>
          </a:xfrm>
          <a:prstGeom prst="rect">
            <a:avLst/>
          </a:prstGeom>
          <a:noFill/>
        </p:spPr>
        <p:txBody>
          <a:bodyPr wrap="square">
            <a:spAutoFit/>
          </a:bodyPr>
          <a:lstStyle/>
          <a:p>
            <a:pPr marL="0" marR="0" algn="ctr">
              <a:lnSpc>
                <a:spcPct val="110000"/>
              </a:lnSpc>
              <a:spcBef>
                <a:spcPts val="600"/>
              </a:spcBef>
              <a:spcAft>
                <a:spcPts val="0"/>
              </a:spcAft>
            </a:pPr>
            <a:r>
              <a:rPr lang="en-US" b="1" dirty="0">
                <a:latin typeface="Times New Roman" panose="02020603050405020304" pitchFamily="18" charset="0"/>
                <a:ea typeface="Calibri" panose="020F0502020204030204" pitchFamily="34" charset="0"/>
                <a:cs typeface="Times New Roman" panose="02020603050405020304" pitchFamily="18" charset="0"/>
              </a:rPr>
              <a:t>A M</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ulti-Mode Wakefield </a:t>
            </a:r>
            <a:r>
              <a:rPr lang="en-US" b="1" dirty="0">
                <a:latin typeface="Times New Roman" panose="02020603050405020304" pitchFamily="18" charset="0"/>
                <a:ea typeface="Calibri" panose="020F0502020204030204" pitchFamily="34" charset="0"/>
                <a:cs typeface="Times New Roman" panose="02020603050405020304" pitchFamily="18" charset="0"/>
              </a:rPr>
              <a:t>A</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ccelerating </a:t>
            </a:r>
            <a:r>
              <a:rPr lang="en-US" b="1" dirty="0">
                <a:latin typeface="Times New Roman" panose="02020603050405020304" pitchFamily="18" charset="0"/>
                <a:ea typeface="Calibri" panose="020F0502020204030204" pitchFamily="34" charset="0"/>
                <a:cs typeface="Times New Roman" panose="02020603050405020304" pitchFamily="18" charset="0"/>
              </a:rPr>
              <a:t>S</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tructure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ACED5076-2E24-C050-7343-BE8485EE66F8}"/>
              </a:ext>
            </a:extLst>
          </p:cNvPr>
          <p:cNvSpPr txBox="1"/>
          <p:nvPr/>
        </p:nvSpPr>
        <p:spPr>
          <a:xfrm>
            <a:off x="6645930" y="4317055"/>
            <a:ext cx="2524540" cy="646331"/>
          </a:xfrm>
          <a:prstGeom prst="rect">
            <a:avLst/>
          </a:prstGeom>
          <a:noFill/>
        </p:spPr>
        <p:txBody>
          <a:bodyPr wrap="square">
            <a:spAutoFit/>
          </a:bodyPr>
          <a:lstStyle/>
          <a:p>
            <a:r>
              <a:rPr lang="en-US" sz="1200" dirty="0">
                <a:effectLst/>
                <a:latin typeface="Times New Roman" panose="02020603050405020304" pitchFamily="18" charset="0"/>
                <a:ea typeface="Calibri" panose="020F0502020204030204" pitchFamily="34" charset="0"/>
              </a:rPr>
              <a:t>Field patterns at the time points shown in Fig. 5: a – point A, b – point B, c – point C, d – point D.</a:t>
            </a:r>
            <a:endParaRPr lang="en-US" sz="1200" dirty="0"/>
          </a:p>
        </p:txBody>
      </p:sp>
      <p:sp>
        <p:nvSpPr>
          <p:cNvPr id="25" name="TextBox 24">
            <a:extLst>
              <a:ext uri="{FF2B5EF4-FFF2-40B4-BE49-F238E27FC236}">
                <a16:creationId xmlns:a16="http://schemas.microsoft.com/office/drawing/2014/main" id="{FE92A64A-A86C-03B1-B88D-B2CD5A198A50}"/>
              </a:ext>
            </a:extLst>
          </p:cNvPr>
          <p:cNvSpPr txBox="1"/>
          <p:nvPr/>
        </p:nvSpPr>
        <p:spPr>
          <a:xfrm>
            <a:off x="4453951" y="1432507"/>
            <a:ext cx="4584424" cy="461665"/>
          </a:xfrm>
          <a:prstGeom prst="rect">
            <a:avLst/>
          </a:prstGeom>
          <a:noFill/>
        </p:spPr>
        <p:txBody>
          <a:bodyPr wrap="square">
            <a:spAutoFit/>
          </a:bodyPr>
          <a:lstStyle/>
          <a:p>
            <a:r>
              <a:rPr lang="en-US" sz="1200" i="1" dirty="0">
                <a:effectLst/>
                <a:latin typeface="Calibri" panose="020F0502020204030204" pitchFamily="34" charset="0"/>
                <a:ea typeface="Calibri" panose="020F0502020204030204" pitchFamily="34" charset="0"/>
                <a:cs typeface="Times New Roman" panose="02020603050405020304" pitchFamily="18" charset="0"/>
              </a:rPr>
              <a:t>E</a:t>
            </a:r>
            <a:r>
              <a:rPr lang="en-US" sz="1200" dirty="0">
                <a:effectLst/>
                <a:latin typeface="Calibri" panose="020F0502020204030204" pitchFamily="34" charset="0"/>
                <a:ea typeface="Calibri" panose="020F0502020204030204" pitchFamily="34" charset="0"/>
                <a:cs typeface="Times New Roman" panose="02020603050405020304" pitchFamily="18" charset="0"/>
              </a:rPr>
              <a:t>-field mode structures in a slice of the square resonator: a – TM</a:t>
            </a:r>
            <a:r>
              <a:rPr lang="en-US" sz="1200" baseline="-25000" dirty="0">
                <a:effectLst/>
                <a:latin typeface="Calibri" panose="020F0502020204030204" pitchFamily="34" charset="0"/>
                <a:ea typeface="Calibri" panose="020F0502020204030204" pitchFamily="34" charset="0"/>
                <a:cs typeface="Times New Roman" panose="02020603050405020304" pitchFamily="18" charset="0"/>
              </a:rPr>
              <a:t>1,1,0 </a:t>
            </a:r>
            <a:r>
              <a:rPr lang="en-US" sz="1200" dirty="0">
                <a:effectLst/>
                <a:latin typeface="Calibri" panose="020F0502020204030204" pitchFamily="34" charset="0"/>
                <a:ea typeface="Calibri" panose="020F0502020204030204" pitchFamily="34" charset="0"/>
                <a:cs typeface="Times New Roman" panose="02020603050405020304" pitchFamily="18" charset="0"/>
              </a:rPr>
              <a:t>, b – TM</a:t>
            </a:r>
            <a:r>
              <a:rPr lang="en-US" sz="1200" baseline="-25000" dirty="0">
                <a:effectLst/>
                <a:latin typeface="Calibri" panose="020F0502020204030204" pitchFamily="34" charset="0"/>
                <a:ea typeface="Calibri" panose="020F0502020204030204" pitchFamily="34" charset="0"/>
                <a:cs typeface="Times New Roman" panose="02020603050405020304" pitchFamily="18" charset="0"/>
              </a:rPr>
              <a:t>3,3,0</a:t>
            </a:r>
            <a:r>
              <a:rPr lang="en-US" sz="1200" dirty="0">
                <a:effectLst/>
                <a:latin typeface="Calibri" panose="020F0502020204030204" pitchFamily="34" charset="0"/>
                <a:ea typeface="Calibri" panose="020F0502020204030204" pitchFamily="34" charset="0"/>
                <a:cs typeface="Times New Roman" panose="02020603050405020304" pitchFamily="18" charset="0"/>
              </a:rPr>
              <a:t>, c - TM</a:t>
            </a:r>
            <a:r>
              <a:rPr lang="en-US" sz="1200" baseline="-25000" dirty="0">
                <a:effectLst/>
                <a:latin typeface="Calibri" panose="020F0502020204030204" pitchFamily="34" charset="0"/>
                <a:ea typeface="Calibri" panose="020F0502020204030204" pitchFamily="34" charset="0"/>
                <a:cs typeface="Times New Roman" panose="02020603050405020304" pitchFamily="18" charset="0"/>
              </a:rPr>
              <a:t>5,5,0</a:t>
            </a:r>
            <a:r>
              <a:rPr lang="en-US" sz="1200" dirty="0">
                <a:effectLst/>
                <a:latin typeface="Calibri" panose="020F0502020204030204" pitchFamily="34" charset="0"/>
                <a:ea typeface="Calibri" panose="020F0502020204030204" pitchFamily="34" charset="0"/>
                <a:cs typeface="Times New Roman" panose="02020603050405020304" pitchFamily="18" charset="0"/>
              </a:rPr>
              <a:t>, d- TM</a:t>
            </a:r>
            <a:r>
              <a:rPr lang="en-US" sz="1200" baseline="-25000" dirty="0">
                <a:effectLst/>
                <a:latin typeface="Calibri" panose="020F0502020204030204" pitchFamily="34" charset="0"/>
                <a:ea typeface="Calibri" panose="020F0502020204030204" pitchFamily="34" charset="0"/>
                <a:cs typeface="Times New Roman" panose="02020603050405020304" pitchFamily="18" charset="0"/>
              </a:rPr>
              <a:t>7,7,0</a:t>
            </a:r>
            <a:r>
              <a:rPr lang="en-US" sz="1200" dirty="0">
                <a:effectLst/>
                <a:latin typeface="Calibri" panose="020F0502020204030204" pitchFamily="34" charset="0"/>
                <a:ea typeface="Calibri" panose="020F0502020204030204" pitchFamily="34" charset="0"/>
                <a:cs typeface="Times New Roman" panose="02020603050405020304" pitchFamily="18" charset="0"/>
              </a:rPr>
              <a:t>, e – TM</a:t>
            </a:r>
            <a:r>
              <a:rPr lang="en-US" sz="1200" baseline="-25000" dirty="0">
                <a:effectLst/>
                <a:latin typeface="Calibri" panose="020F0502020204030204" pitchFamily="34" charset="0"/>
                <a:ea typeface="Calibri" panose="020F0502020204030204" pitchFamily="34" charset="0"/>
                <a:cs typeface="Times New Roman" panose="02020603050405020304" pitchFamily="18" charset="0"/>
              </a:rPr>
              <a:t>9,9,0</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endParaRPr lang="en-US" sz="1200" dirty="0"/>
          </a:p>
        </p:txBody>
      </p:sp>
      <p:sp>
        <p:nvSpPr>
          <p:cNvPr id="27" name="TextBox 26">
            <a:extLst>
              <a:ext uri="{FF2B5EF4-FFF2-40B4-BE49-F238E27FC236}">
                <a16:creationId xmlns:a16="http://schemas.microsoft.com/office/drawing/2014/main" id="{6F9A50E6-7BED-2D8E-FC4F-EB6DA0619843}"/>
              </a:ext>
            </a:extLst>
          </p:cNvPr>
          <p:cNvSpPr txBox="1"/>
          <p:nvPr/>
        </p:nvSpPr>
        <p:spPr>
          <a:xfrm>
            <a:off x="146499" y="4435186"/>
            <a:ext cx="3943505" cy="461665"/>
          </a:xfrm>
          <a:prstGeom prst="rect">
            <a:avLst/>
          </a:prstGeom>
          <a:noFill/>
        </p:spPr>
        <p:txBody>
          <a:bodyPr wrap="square">
            <a:spAutoFit/>
          </a:bodyPr>
          <a:lstStyle/>
          <a:p>
            <a:pPr algn="just"/>
            <a:r>
              <a:rPr lang="en-US" sz="1200" i="1" dirty="0">
                <a:effectLst/>
                <a:latin typeface="Times New Roman" panose="02020603050405020304" pitchFamily="18" charset="0"/>
                <a:ea typeface="Calibri" panose="020F0502020204030204" pitchFamily="34" charset="0"/>
              </a:rPr>
              <a:t>E</a:t>
            </a:r>
            <a:r>
              <a:rPr lang="en-US" sz="1200" dirty="0">
                <a:effectLst/>
                <a:latin typeface="Times New Roman" panose="02020603050405020304" pitchFamily="18" charset="0"/>
                <a:ea typeface="Calibri" panose="020F0502020204030204" pitchFamily="34" charset="0"/>
              </a:rPr>
              <a:t>-field in the middle of the resonator with mode spectrum correction excited by 100 bunches.</a:t>
            </a:r>
            <a:endParaRPr lang="en-US" sz="1200" dirty="0"/>
          </a:p>
        </p:txBody>
      </p:sp>
      <p:sp>
        <p:nvSpPr>
          <p:cNvPr id="29" name="TextBox 28">
            <a:extLst>
              <a:ext uri="{FF2B5EF4-FFF2-40B4-BE49-F238E27FC236}">
                <a16:creationId xmlns:a16="http://schemas.microsoft.com/office/drawing/2014/main" id="{760E9DE0-C510-70B8-4C58-1F5ABFFB32FF}"/>
              </a:ext>
            </a:extLst>
          </p:cNvPr>
          <p:cNvSpPr txBox="1"/>
          <p:nvPr/>
        </p:nvSpPr>
        <p:spPr>
          <a:xfrm>
            <a:off x="4110896" y="4415527"/>
            <a:ext cx="2493251" cy="523220"/>
          </a:xfrm>
          <a:prstGeom prst="rect">
            <a:avLst/>
          </a:prstGeom>
          <a:noFill/>
        </p:spPr>
        <p:txBody>
          <a:bodyPr wrap="square">
            <a:spAutoFit/>
          </a:bodyPr>
          <a:lstStyle/>
          <a:p>
            <a:r>
              <a:rPr lang="en-US" sz="1400" dirty="0">
                <a:effectLst/>
                <a:latin typeface="Times New Roman" panose="02020603050405020304" pitchFamily="18" charset="0"/>
                <a:ea typeface="Calibri" panose="020F0502020204030204" pitchFamily="34" charset="0"/>
              </a:rPr>
              <a:t>Enlarged portion of </a:t>
            </a:r>
            <a:r>
              <a:rPr lang="en-US" sz="1400" dirty="0">
                <a:latin typeface="Times New Roman" panose="02020603050405020304" pitchFamily="18" charset="0"/>
                <a:ea typeface="Calibri" panose="020F0502020204030204" pitchFamily="34" charset="0"/>
              </a:rPr>
              <a:t>the previous figure.</a:t>
            </a:r>
            <a:r>
              <a:rPr lang="en-US" sz="1400" dirty="0">
                <a:effectLst/>
                <a:latin typeface="Times New Roman" panose="02020603050405020304" pitchFamily="18" charset="0"/>
                <a:ea typeface="Calibri" panose="020F0502020204030204" pitchFamily="34" charset="0"/>
              </a:rPr>
              <a:t> </a:t>
            </a:r>
            <a:endParaRPr lang="en-US" sz="1400" dirty="0"/>
          </a:p>
        </p:txBody>
      </p:sp>
      <p:sp>
        <p:nvSpPr>
          <p:cNvPr id="16" name="TextBox 15">
            <a:extLst>
              <a:ext uri="{FF2B5EF4-FFF2-40B4-BE49-F238E27FC236}">
                <a16:creationId xmlns:a16="http://schemas.microsoft.com/office/drawing/2014/main" id="{F72D1F25-D0B4-C6C7-4780-3CD433778A3D}"/>
              </a:ext>
            </a:extLst>
          </p:cNvPr>
          <p:cNvSpPr txBox="1"/>
          <p:nvPr/>
        </p:nvSpPr>
        <p:spPr>
          <a:xfrm>
            <a:off x="25160" y="276266"/>
            <a:ext cx="9189235" cy="276999"/>
          </a:xfrm>
          <a:prstGeom prst="rect">
            <a:avLst/>
          </a:prstGeom>
          <a:noFill/>
        </p:spPr>
        <p:txBody>
          <a:bodyPr wrap="square">
            <a:spAutoFit/>
          </a:bodyPr>
          <a:lstStyle/>
          <a:p>
            <a:pPr marR="0" lvl="0" algn="just" fontAlgn="base">
              <a:spcBef>
                <a:spcPts val="0"/>
              </a:spcBef>
              <a:spcAft>
                <a:spcPts val="0"/>
              </a:spcAft>
              <a:buSzPts val="1100"/>
              <a:tabLst>
                <a:tab pos="180340" algn="l"/>
              </a:tabLst>
            </a:pPr>
            <a:r>
              <a:rPr lang="en-US" sz="1200" dirty="0">
                <a:effectLst/>
                <a:latin typeface="Times New Roman" panose="02020603050405020304" pitchFamily="18" charset="0"/>
                <a:ea typeface="Times New Roman" panose="02020603050405020304" pitchFamily="18" charset="0"/>
              </a:rPr>
              <a:t>S.V. Kuzikov et al, </a:t>
            </a:r>
            <a:r>
              <a:rPr lang="en-US" sz="1200" i="1" dirty="0">
                <a:effectLst/>
                <a:latin typeface="Times New Roman" panose="02020603050405020304" pitchFamily="18" charset="0"/>
                <a:ea typeface="Times New Roman" panose="02020603050405020304" pitchFamily="18" charset="0"/>
              </a:rPr>
              <a:t>Phys. Rev. Lett.</a:t>
            </a:r>
            <a:r>
              <a:rPr lang="en-US" sz="1200" dirty="0">
                <a:effectLst/>
                <a:latin typeface="Times New Roman" panose="02020603050405020304" pitchFamily="18" charset="0"/>
                <a:ea typeface="Times New Roman" panose="02020603050405020304" pitchFamily="18" charset="0"/>
              </a:rPr>
              <a:t> 104, 214801 (2010). S.V. Kuzikov et al. </a:t>
            </a:r>
            <a:r>
              <a:rPr lang="en-US" sz="1200" i="1" dirty="0">
                <a:effectLst/>
                <a:latin typeface="Times New Roman" panose="02020603050405020304" pitchFamily="18" charset="0"/>
                <a:ea typeface="Times New Roman" panose="02020603050405020304" pitchFamily="18" charset="0"/>
              </a:rPr>
              <a:t>Phys. Rev. Lett. ST Accel. Beams</a:t>
            </a:r>
            <a:r>
              <a:rPr lang="en-US" sz="1200" dirty="0">
                <a:effectLst/>
                <a:latin typeface="Times New Roman" panose="02020603050405020304" pitchFamily="18" charset="0"/>
                <a:ea typeface="Times New Roman" panose="02020603050405020304" pitchFamily="18" charset="0"/>
              </a:rPr>
              <a:t>, Vol. 13, No.7, 071303 (2010).</a:t>
            </a:r>
          </a:p>
        </p:txBody>
      </p:sp>
    </p:spTree>
    <p:extLst>
      <p:ext uri="{BB962C8B-B14F-4D97-AF65-F5344CB8AC3E}">
        <p14:creationId xmlns:p14="http://schemas.microsoft.com/office/powerpoint/2010/main" val="1315653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a:extLst>
              <a:ext uri="{FF2B5EF4-FFF2-40B4-BE49-F238E27FC236}">
                <a16:creationId xmlns:a16="http://schemas.microsoft.com/office/drawing/2014/main" id="{20398A05-9DD7-40D3-AF80-404A3C93F2E7}"/>
              </a:ext>
            </a:extLst>
          </p:cNvPr>
          <p:cNvSpPr txBox="1">
            <a:spLocks noChangeArrowheads="1"/>
          </p:cNvSpPr>
          <p:nvPr/>
        </p:nvSpPr>
        <p:spPr bwMode="auto">
          <a:xfrm>
            <a:off x="149084" y="0"/>
            <a:ext cx="59174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spcBef>
                <a:spcPct val="50000"/>
              </a:spcBef>
            </a:pPr>
            <a:r>
              <a:rPr lang="en-US" b="1" dirty="0">
                <a:solidFill>
                  <a:srgbClr val="0070C0"/>
                </a:solidFill>
                <a:latin typeface="Arial" panose="020B0604020202020204" pitchFamily="34" charset="0"/>
                <a:cs typeface="Arial" panose="020B0604020202020204" pitchFamily="34" charset="0"/>
              </a:rPr>
              <a:t>Euclid Techlabs/Euclid Beamlabs </a:t>
            </a:r>
            <a:endParaRPr lang="ru-RU" b="1" dirty="0">
              <a:solidFill>
                <a:srgbClr val="0070C0"/>
              </a:solidFill>
              <a:latin typeface="Arial" panose="020B0604020202020204" pitchFamily="34" charset="0"/>
              <a:cs typeface="Arial" panose="020B0604020202020204" pitchFamily="34" charset="0"/>
            </a:endParaRPr>
          </a:p>
        </p:txBody>
      </p:sp>
      <p:sp>
        <p:nvSpPr>
          <p:cNvPr id="6" name="Text Box 5">
            <a:extLst>
              <a:ext uri="{FF2B5EF4-FFF2-40B4-BE49-F238E27FC236}">
                <a16:creationId xmlns:a16="http://schemas.microsoft.com/office/drawing/2014/main" id="{894511B5-557E-438B-96D1-17932A99AF5C}"/>
              </a:ext>
            </a:extLst>
          </p:cNvPr>
          <p:cNvSpPr txBox="1">
            <a:spLocks noChangeArrowheads="1"/>
          </p:cNvSpPr>
          <p:nvPr/>
        </p:nvSpPr>
        <p:spPr bwMode="auto">
          <a:xfrm>
            <a:off x="158270" y="421192"/>
            <a:ext cx="882098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just" eaLnBrk="1" hangingPunct="1"/>
            <a:r>
              <a:rPr lang="en-US" sz="1200" dirty="0">
                <a:solidFill>
                  <a:schemeClr val="tx2">
                    <a:lumMod val="75000"/>
                  </a:schemeClr>
                </a:solidFill>
                <a:latin typeface="Times New Roman" panose="02020603050405020304" pitchFamily="18" charset="0"/>
                <a:cs typeface="Times New Roman" panose="02020603050405020304" pitchFamily="18" charset="0"/>
              </a:rPr>
              <a:t>Euclid </a:t>
            </a:r>
            <a:r>
              <a:rPr lang="en-US" sz="1200" dirty="0" err="1">
                <a:solidFill>
                  <a:schemeClr val="tx2">
                    <a:lumMod val="75000"/>
                  </a:schemeClr>
                </a:solidFill>
                <a:latin typeface="Times New Roman" panose="02020603050405020304" pitchFamily="18" charset="0"/>
                <a:cs typeface="Times New Roman" panose="02020603050405020304" pitchFamily="18" charset="0"/>
              </a:rPr>
              <a:t>Techlabs</a:t>
            </a:r>
            <a:r>
              <a:rPr lang="en-US" sz="1200" dirty="0">
                <a:solidFill>
                  <a:schemeClr val="tx2">
                    <a:lumMod val="75000"/>
                  </a:schemeClr>
                </a:solidFill>
                <a:latin typeface="Times New Roman" panose="02020603050405020304" pitchFamily="18" charset="0"/>
                <a:cs typeface="Times New Roman" panose="02020603050405020304" pitchFamily="18" charset="0"/>
              </a:rPr>
              <a:t>, LLC is a research and development company specializing in linear particle accelerators, ultrafast electron microscopy, and advanced material technologies. The company was formed in 2003. Euclid </a:t>
            </a:r>
            <a:r>
              <a:rPr lang="en-US" sz="1200" dirty="0" err="1">
                <a:solidFill>
                  <a:schemeClr val="tx2">
                    <a:lumMod val="75000"/>
                  </a:schemeClr>
                </a:solidFill>
                <a:latin typeface="Times New Roman" panose="02020603050405020304" pitchFamily="18" charset="0"/>
                <a:cs typeface="Times New Roman" panose="02020603050405020304" pitchFamily="18" charset="0"/>
              </a:rPr>
              <a:t>Beamlabs</a:t>
            </a:r>
            <a:r>
              <a:rPr lang="en-US" sz="1200" dirty="0">
                <a:solidFill>
                  <a:schemeClr val="tx2">
                    <a:lumMod val="75000"/>
                  </a:schemeClr>
                </a:solidFill>
                <a:latin typeface="Times New Roman" panose="02020603050405020304" pitchFamily="18" charset="0"/>
                <a:cs typeface="Times New Roman" panose="02020603050405020304" pitchFamily="18" charset="0"/>
              </a:rPr>
              <a:t> LLC, formed in the winter of 2014, is a sister (spin-off) company of Euclid </a:t>
            </a:r>
            <a:r>
              <a:rPr lang="en-US" sz="1200" dirty="0" err="1">
                <a:solidFill>
                  <a:schemeClr val="tx2">
                    <a:lumMod val="75000"/>
                  </a:schemeClr>
                </a:solidFill>
                <a:latin typeface="Times New Roman" panose="02020603050405020304" pitchFamily="18" charset="0"/>
                <a:cs typeface="Times New Roman" panose="02020603050405020304" pitchFamily="18" charset="0"/>
              </a:rPr>
              <a:t>Techlabs</a:t>
            </a:r>
            <a:r>
              <a:rPr lang="en-US" sz="1200" dirty="0">
                <a:solidFill>
                  <a:schemeClr val="tx2">
                    <a:lumMod val="75000"/>
                  </a:schemeClr>
                </a:solidFill>
                <a:latin typeface="Times New Roman" panose="02020603050405020304" pitchFamily="18" charset="0"/>
                <a:cs typeface="Times New Roman" panose="02020603050405020304" pitchFamily="18" charset="0"/>
              </a:rPr>
              <a:t> LLC, particularly to commercialize industrial accelerator and related advanced material technologies developed at Euclid </a:t>
            </a:r>
            <a:r>
              <a:rPr lang="en-US" sz="1200" dirty="0" err="1">
                <a:solidFill>
                  <a:schemeClr val="tx2">
                    <a:lumMod val="75000"/>
                  </a:schemeClr>
                </a:solidFill>
                <a:latin typeface="Times New Roman" panose="02020603050405020304" pitchFamily="18" charset="0"/>
                <a:cs typeface="Times New Roman" panose="02020603050405020304" pitchFamily="18" charset="0"/>
              </a:rPr>
              <a:t>Techlabs</a:t>
            </a:r>
            <a:r>
              <a:rPr lang="en-US" sz="1200" dirty="0">
                <a:solidFill>
                  <a:schemeClr val="tx2">
                    <a:lumMod val="75000"/>
                  </a:schemeClr>
                </a:solidFill>
                <a:latin typeface="Times New Roman" panose="02020603050405020304" pitchFamily="18" charset="0"/>
                <a:cs typeface="Times New Roman" panose="02020603050405020304" pitchFamily="18" charset="0"/>
              </a:rPr>
              <a:t>. Euclid has developed expertise and products in several innovative technologies: time-resolved ultra-fast electron microscopy; ultra-compact linear accelerators; electron guns with thermionic, field emission or photo-emission cathodes; fast tuners for SRF cavities; advanced dielectric materials; HPHT and CVD diamond growth and applications; thin-film for accelerator technologies; Present: 27 people research staff (researchers, engineers, technicians) and 5 administrative. 16 PhDs in accelerator physics and material science, 32 staff. 2 labs: Bolingbrook, IL (accelerator R&amp;D lab) and Beltsville, MD (material science lab). Long term collaborations with  National Labs and Institutes: ANL, Fermilab,  BNL, </a:t>
            </a:r>
            <a:r>
              <a:rPr lang="en-US" sz="1200" dirty="0" err="1">
                <a:solidFill>
                  <a:schemeClr val="tx2">
                    <a:lumMod val="75000"/>
                  </a:schemeClr>
                </a:solidFill>
                <a:latin typeface="Times New Roman" panose="02020603050405020304" pitchFamily="18" charset="0"/>
                <a:cs typeface="Times New Roman" panose="02020603050405020304" pitchFamily="18" charset="0"/>
              </a:rPr>
              <a:t>Jlab</a:t>
            </a:r>
            <a:r>
              <a:rPr lang="en-US" sz="1200" dirty="0">
                <a:solidFill>
                  <a:schemeClr val="tx2">
                    <a:lumMod val="75000"/>
                  </a:schemeClr>
                </a:solidFill>
                <a:latin typeface="Times New Roman" panose="02020603050405020304" pitchFamily="18" charset="0"/>
                <a:cs typeface="Times New Roman" panose="02020603050405020304" pitchFamily="18" charset="0"/>
              </a:rPr>
              <a:t>, LBL, SLAC, LANL, NIST, NIU, IIT, etc.</a:t>
            </a:r>
          </a:p>
        </p:txBody>
      </p:sp>
      <p:sp>
        <p:nvSpPr>
          <p:cNvPr id="7" name="TextBox 5">
            <a:extLst>
              <a:ext uri="{FF2B5EF4-FFF2-40B4-BE49-F238E27FC236}">
                <a16:creationId xmlns:a16="http://schemas.microsoft.com/office/drawing/2014/main" id="{57D15160-D50A-42A6-A894-FBA7EB0943DE}"/>
              </a:ext>
            </a:extLst>
          </p:cNvPr>
          <p:cNvSpPr txBox="1">
            <a:spLocks noChangeArrowheads="1"/>
          </p:cNvSpPr>
          <p:nvPr/>
        </p:nvSpPr>
        <p:spPr bwMode="auto">
          <a:xfrm>
            <a:off x="5167507" y="4807276"/>
            <a:ext cx="27584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dirty="0">
                <a:solidFill>
                  <a:schemeClr val="bg1"/>
                </a:solidFill>
                <a:latin typeface="Times New Roman" pitchFamily="18" charset="0"/>
                <a:cs typeface="Times New Roman" pitchFamily="18" charset="0"/>
              </a:rPr>
              <a:t>www.euclidtechlabs.com</a:t>
            </a:r>
          </a:p>
        </p:txBody>
      </p:sp>
      <p:grpSp>
        <p:nvGrpSpPr>
          <p:cNvPr id="2" name="Group 1">
            <a:extLst>
              <a:ext uri="{FF2B5EF4-FFF2-40B4-BE49-F238E27FC236}">
                <a16:creationId xmlns:a16="http://schemas.microsoft.com/office/drawing/2014/main" id="{3DF1B92E-56BB-411A-95B7-510FFA760DCC}"/>
              </a:ext>
            </a:extLst>
          </p:cNvPr>
          <p:cNvGrpSpPr/>
          <p:nvPr/>
        </p:nvGrpSpPr>
        <p:grpSpPr>
          <a:xfrm>
            <a:off x="4700076" y="2159544"/>
            <a:ext cx="4209754" cy="2695742"/>
            <a:chOff x="5176149" y="2299583"/>
            <a:chExt cx="4069458" cy="2565130"/>
          </a:xfrm>
        </p:grpSpPr>
        <p:pic>
          <p:nvPicPr>
            <p:cNvPr id="8" name="Content Placeholder 3">
              <a:extLst>
                <a:ext uri="{FF2B5EF4-FFF2-40B4-BE49-F238E27FC236}">
                  <a16:creationId xmlns:a16="http://schemas.microsoft.com/office/drawing/2014/main" id="{E299CC08-CD69-449E-B242-96E8CD665DDA}"/>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5176149" y="2299583"/>
              <a:ext cx="3514232" cy="2565130"/>
            </a:xfrm>
            <a:prstGeom prst="rect">
              <a:avLst/>
            </a:prstGeom>
          </p:spPr>
        </p:pic>
        <p:sp>
          <p:nvSpPr>
            <p:cNvPr id="9" name="TextBox 8">
              <a:extLst>
                <a:ext uri="{FF2B5EF4-FFF2-40B4-BE49-F238E27FC236}">
                  <a16:creationId xmlns:a16="http://schemas.microsoft.com/office/drawing/2014/main" id="{E5DFB0AF-4C51-4829-9B19-9F27DF4A34C6}"/>
                </a:ext>
              </a:extLst>
            </p:cNvPr>
            <p:cNvSpPr txBox="1"/>
            <p:nvPr/>
          </p:nvSpPr>
          <p:spPr>
            <a:xfrm>
              <a:off x="5657928" y="2619558"/>
              <a:ext cx="1428750" cy="307777"/>
            </a:xfrm>
            <a:prstGeom prst="rect">
              <a:avLst/>
            </a:prstGeom>
            <a:solidFill>
              <a:schemeClr val="tx2">
                <a:lumMod val="20000"/>
                <a:lumOff val="80000"/>
                <a:alpha val="43000"/>
              </a:schemeClr>
            </a:solidFill>
          </p:spPr>
          <p:txBody>
            <a:bodyPr wrap="square" rtlCol="0">
              <a:spAutoFit/>
            </a:bodyPr>
            <a:lstStyle/>
            <a:p>
              <a:r>
                <a:rPr lang="en-US" sz="1400" b="1" dirty="0"/>
                <a:t>Fermilab</a:t>
              </a:r>
            </a:p>
          </p:txBody>
        </p:sp>
        <p:sp>
          <p:nvSpPr>
            <p:cNvPr id="10" name="TextBox 9">
              <a:extLst>
                <a:ext uri="{FF2B5EF4-FFF2-40B4-BE49-F238E27FC236}">
                  <a16:creationId xmlns:a16="http://schemas.microsoft.com/office/drawing/2014/main" id="{81E10309-FB42-4B39-8747-537AEEB8FDDD}"/>
                </a:ext>
              </a:extLst>
            </p:cNvPr>
            <p:cNvSpPr txBox="1"/>
            <p:nvPr/>
          </p:nvSpPr>
          <p:spPr>
            <a:xfrm>
              <a:off x="6829956" y="4297335"/>
              <a:ext cx="1153391" cy="292865"/>
            </a:xfrm>
            <a:prstGeom prst="rect">
              <a:avLst/>
            </a:prstGeom>
            <a:solidFill>
              <a:schemeClr val="tx2">
                <a:lumMod val="20000"/>
                <a:lumOff val="80000"/>
                <a:alpha val="43000"/>
              </a:schemeClr>
            </a:solidFill>
          </p:spPr>
          <p:txBody>
            <a:bodyPr wrap="square" rtlCol="0">
              <a:spAutoFit/>
            </a:bodyPr>
            <a:lstStyle/>
            <a:p>
              <a:r>
                <a:rPr lang="en-US" sz="1400" b="1" dirty="0"/>
                <a:t>Euclid </a:t>
              </a:r>
            </a:p>
          </p:txBody>
        </p:sp>
        <p:sp>
          <p:nvSpPr>
            <p:cNvPr id="11" name="TextBox 10">
              <a:extLst>
                <a:ext uri="{FF2B5EF4-FFF2-40B4-BE49-F238E27FC236}">
                  <a16:creationId xmlns:a16="http://schemas.microsoft.com/office/drawing/2014/main" id="{833B040B-F27B-4E78-A4BC-4830B2824D58}"/>
                </a:ext>
              </a:extLst>
            </p:cNvPr>
            <p:cNvSpPr txBox="1"/>
            <p:nvPr/>
          </p:nvSpPr>
          <p:spPr>
            <a:xfrm>
              <a:off x="7537016" y="4222266"/>
              <a:ext cx="1319460" cy="307777"/>
            </a:xfrm>
            <a:prstGeom prst="rect">
              <a:avLst/>
            </a:prstGeom>
            <a:solidFill>
              <a:schemeClr val="tx2">
                <a:lumMod val="20000"/>
                <a:lumOff val="80000"/>
                <a:alpha val="43000"/>
              </a:schemeClr>
            </a:solidFill>
          </p:spPr>
          <p:txBody>
            <a:bodyPr wrap="square" rtlCol="0">
              <a:spAutoFit/>
            </a:bodyPr>
            <a:lstStyle/>
            <a:p>
              <a:pPr algn="ctr"/>
              <a:r>
                <a:rPr lang="en-US" sz="1400" b="1" dirty="0"/>
                <a:t>Argonne</a:t>
              </a:r>
            </a:p>
          </p:txBody>
        </p:sp>
        <p:cxnSp>
          <p:nvCxnSpPr>
            <p:cNvPr id="12" name="Straight Arrow Connector 11">
              <a:extLst>
                <a:ext uri="{FF2B5EF4-FFF2-40B4-BE49-F238E27FC236}">
                  <a16:creationId xmlns:a16="http://schemas.microsoft.com/office/drawing/2014/main" id="{C27109F9-034B-4F72-8349-B33FBDDAFF03}"/>
                </a:ext>
              </a:extLst>
            </p:cNvPr>
            <p:cNvCxnSpPr>
              <a:cxnSpLocks/>
              <a:stCxn id="14" idx="1"/>
            </p:cNvCxnSpPr>
            <p:nvPr/>
          </p:nvCxnSpPr>
          <p:spPr>
            <a:xfrm flipH="1" flipV="1">
              <a:off x="5657928" y="2878958"/>
              <a:ext cx="1328829" cy="185764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89259E2-A66C-4A19-883B-9C8E963919BE}"/>
                </a:ext>
              </a:extLst>
            </p:cNvPr>
            <p:cNvCxnSpPr>
              <a:cxnSpLocks/>
              <a:stCxn id="14" idx="4"/>
              <a:endCxn id="11" idx="2"/>
            </p:cNvCxnSpPr>
            <p:nvPr/>
          </p:nvCxnSpPr>
          <p:spPr>
            <a:xfrm flipV="1">
              <a:off x="7115897" y="4530043"/>
              <a:ext cx="1080849" cy="30777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FC8623F7-722E-438E-9A5E-13EFBCEDC55D}"/>
                </a:ext>
              </a:extLst>
            </p:cNvPr>
            <p:cNvSpPr/>
            <p:nvPr/>
          </p:nvSpPr>
          <p:spPr>
            <a:xfrm>
              <a:off x="6933265" y="4719242"/>
              <a:ext cx="365263" cy="11857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A8EB75AF-3992-47EC-A3DA-8E42D71C757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80775" y="2580702"/>
              <a:ext cx="2764832" cy="1306894"/>
            </a:xfrm>
            <a:prstGeom prst="rect">
              <a:avLst/>
            </a:prstGeom>
          </p:spPr>
        </p:pic>
      </p:grpSp>
      <p:sp>
        <p:nvSpPr>
          <p:cNvPr id="16" name="Slide Number Placeholder 1">
            <a:extLst>
              <a:ext uri="{FF2B5EF4-FFF2-40B4-BE49-F238E27FC236}">
                <a16:creationId xmlns:a16="http://schemas.microsoft.com/office/drawing/2014/main" id="{748C22D3-544E-428E-8C27-7DAA6E786357}"/>
              </a:ext>
            </a:extLst>
          </p:cNvPr>
          <p:cNvSpPr>
            <a:spLocks noGrp="1"/>
          </p:cNvSpPr>
          <p:nvPr>
            <p:ph type="sldNum" sz="quarter" idx="12"/>
          </p:nvPr>
        </p:nvSpPr>
        <p:spPr>
          <a:xfrm>
            <a:off x="8675315" y="4888706"/>
            <a:ext cx="457200" cy="273844"/>
          </a:xfrm>
        </p:spPr>
        <p:txBody>
          <a:bodyPr/>
          <a:lstStyle/>
          <a:p>
            <a:fld id="{B6F15528-21DE-4FAA-801E-634DDDAF4B2B}" type="slidenum">
              <a:rPr lang="en-US" sz="1000" smtClean="0">
                <a:ln>
                  <a:solidFill>
                    <a:prstClr val="white"/>
                  </a:solidFill>
                </a:ln>
                <a:solidFill>
                  <a:prstClr val="black">
                    <a:tint val="75000"/>
                  </a:prstClr>
                </a:solidFill>
              </a:rPr>
              <a:pPr/>
              <a:t>2</a:t>
            </a:fld>
            <a:endParaRPr lang="en-US" sz="1000" dirty="0">
              <a:ln>
                <a:solidFill>
                  <a:prstClr val="white"/>
                </a:solidFill>
              </a:ln>
              <a:solidFill>
                <a:prstClr val="black">
                  <a:tint val="75000"/>
                </a:prstClr>
              </a:solidFill>
            </a:endParaRPr>
          </a:p>
        </p:txBody>
      </p:sp>
      <p:grpSp>
        <p:nvGrpSpPr>
          <p:cNvPr id="17" name="Group 16">
            <a:extLst>
              <a:ext uri="{FF2B5EF4-FFF2-40B4-BE49-F238E27FC236}">
                <a16:creationId xmlns:a16="http://schemas.microsoft.com/office/drawing/2014/main" id="{2CEAC032-FCE6-4D6B-A769-183A12F29287}"/>
              </a:ext>
            </a:extLst>
          </p:cNvPr>
          <p:cNvGrpSpPr/>
          <p:nvPr/>
        </p:nvGrpSpPr>
        <p:grpSpPr>
          <a:xfrm>
            <a:off x="834148" y="2135241"/>
            <a:ext cx="3635510" cy="2812773"/>
            <a:chOff x="5066611" y="1960738"/>
            <a:chExt cx="3635510" cy="2812773"/>
          </a:xfrm>
        </p:grpSpPr>
        <p:pic>
          <p:nvPicPr>
            <p:cNvPr id="18" name="Picture 17" descr="Map&#10;&#10;Description automatically generated">
              <a:extLst>
                <a:ext uri="{FF2B5EF4-FFF2-40B4-BE49-F238E27FC236}">
                  <a16:creationId xmlns:a16="http://schemas.microsoft.com/office/drawing/2014/main" id="{71DE385A-B32E-4B88-BBF7-01FE86EEB0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6611" y="1960738"/>
              <a:ext cx="3635510" cy="2744348"/>
            </a:xfrm>
            <a:prstGeom prst="rect">
              <a:avLst/>
            </a:prstGeom>
          </p:spPr>
        </p:pic>
        <p:sp>
          <p:nvSpPr>
            <p:cNvPr id="20" name="Oval 19">
              <a:extLst>
                <a:ext uri="{FF2B5EF4-FFF2-40B4-BE49-F238E27FC236}">
                  <a16:creationId xmlns:a16="http://schemas.microsoft.com/office/drawing/2014/main" id="{2524633E-7686-4702-BECF-0DC425201637}"/>
                </a:ext>
              </a:extLst>
            </p:cNvPr>
            <p:cNvSpPr/>
            <p:nvPr/>
          </p:nvSpPr>
          <p:spPr>
            <a:xfrm>
              <a:off x="7524328" y="2712260"/>
              <a:ext cx="144016" cy="7551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EB16ECF-E943-4F72-9C78-10AB41F6BE14}"/>
                </a:ext>
              </a:extLst>
            </p:cNvPr>
            <p:cNvSpPr txBox="1"/>
            <p:nvPr/>
          </p:nvSpPr>
          <p:spPr>
            <a:xfrm>
              <a:off x="7563396" y="2485057"/>
              <a:ext cx="721672" cy="307777"/>
            </a:xfrm>
            <a:prstGeom prst="rect">
              <a:avLst/>
            </a:prstGeom>
            <a:noFill/>
          </p:spPr>
          <p:txBody>
            <a:bodyPr wrap="none" rtlCol="0">
              <a:spAutoFit/>
            </a:bodyPr>
            <a:lstStyle/>
            <a:p>
              <a:r>
                <a:rPr lang="en-US" sz="1400" b="1" dirty="0"/>
                <a:t>Euclid</a:t>
              </a:r>
            </a:p>
          </p:txBody>
        </p:sp>
        <p:sp>
          <p:nvSpPr>
            <p:cNvPr id="22" name="TextBox 21">
              <a:extLst>
                <a:ext uri="{FF2B5EF4-FFF2-40B4-BE49-F238E27FC236}">
                  <a16:creationId xmlns:a16="http://schemas.microsoft.com/office/drawing/2014/main" id="{F7804BFC-8182-4BE2-A613-312CFFC31700}"/>
                </a:ext>
              </a:extLst>
            </p:cNvPr>
            <p:cNvSpPr txBox="1"/>
            <p:nvPr/>
          </p:nvSpPr>
          <p:spPr>
            <a:xfrm>
              <a:off x="7024087" y="3112938"/>
              <a:ext cx="534121" cy="276999"/>
            </a:xfrm>
            <a:prstGeom prst="rect">
              <a:avLst/>
            </a:prstGeom>
            <a:noFill/>
          </p:spPr>
          <p:txBody>
            <a:bodyPr wrap="none" rtlCol="0">
              <a:spAutoFit/>
            </a:bodyPr>
            <a:lstStyle/>
            <a:p>
              <a:r>
                <a:rPr lang="en-US" sz="1200" b="1" dirty="0"/>
                <a:t>UMD</a:t>
              </a:r>
            </a:p>
          </p:txBody>
        </p:sp>
        <p:sp>
          <p:nvSpPr>
            <p:cNvPr id="23" name="TextBox 22">
              <a:extLst>
                <a:ext uri="{FF2B5EF4-FFF2-40B4-BE49-F238E27FC236}">
                  <a16:creationId xmlns:a16="http://schemas.microsoft.com/office/drawing/2014/main" id="{F9D8E3DC-6E50-4E04-AE7B-F8C3BA14FA93}"/>
                </a:ext>
              </a:extLst>
            </p:cNvPr>
            <p:cNvSpPr txBox="1"/>
            <p:nvPr/>
          </p:nvSpPr>
          <p:spPr>
            <a:xfrm>
              <a:off x="7503509" y="4445289"/>
              <a:ext cx="946093" cy="276999"/>
            </a:xfrm>
            <a:prstGeom prst="rect">
              <a:avLst/>
            </a:prstGeom>
            <a:noFill/>
          </p:spPr>
          <p:txBody>
            <a:bodyPr wrap="none" rtlCol="0">
              <a:spAutoFit/>
            </a:bodyPr>
            <a:lstStyle/>
            <a:p>
              <a:r>
                <a:rPr lang="en-US" sz="1200" b="1" dirty="0"/>
                <a:t>NRL, </a:t>
              </a:r>
              <a:r>
                <a:rPr lang="en-US" sz="1200" b="1" dirty="0" err="1"/>
                <a:t>JLab</a:t>
              </a:r>
              <a:endParaRPr lang="en-US" sz="1200" b="1" dirty="0"/>
            </a:p>
          </p:txBody>
        </p:sp>
        <p:sp>
          <p:nvSpPr>
            <p:cNvPr id="24" name="TextBox 23">
              <a:extLst>
                <a:ext uri="{FF2B5EF4-FFF2-40B4-BE49-F238E27FC236}">
                  <a16:creationId xmlns:a16="http://schemas.microsoft.com/office/drawing/2014/main" id="{60E36D93-E9BD-4537-A298-95EC862A86D9}"/>
                </a:ext>
              </a:extLst>
            </p:cNvPr>
            <p:cNvSpPr txBox="1"/>
            <p:nvPr/>
          </p:nvSpPr>
          <p:spPr>
            <a:xfrm>
              <a:off x="5088396" y="2233823"/>
              <a:ext cx="535724" cy="276999"/>
            </a:xfrm>
            <a:prstGeom prst="rect">
              <a:avLst/>
            </a:prstGeom>
            <a:noFill/>
          </p:spPr>
          <p:txBody>
            <a:bodyPr wrap="none" rtlCol="0">
              <a:spAutoFit/>
            </a:bodyPr>
            <a:lstStyle/>
            <a:p>
              <a:r>
                <a:rPr lang="en-US" sz="1200" b="1" dirty="0"/>
                <a:t>NIST</a:t>
              </a:r>
            </a:p>
          </p:txBody>
        </p:sp>
        <p:cxnSp>
          <p:nvCxnSpPr>
            <p:cNvPr id="25" name="Straight Arrow Connector 24">
              <a:extLst>
                <a:ext uri="{FF2B5EF4-FFF2-40B4-BE49-F238E27FC236}">
                  <a16:creationId xmlns:a16="http://schemas.microsoft.com/office/drawing/2014/main" id="{2C7BEE8D-30B3-423E-BC8E-82975B0FB737}"/>
                </a:ext>
              </a:extLst>
            </p:cNvPr>
            <p:cNvCxnSpPr/>
            <p:nvPr/>
          </p:nvCxnSpPr>
          <p:spPr>
            <a:xfrm flipV="1">
              <a:off x="7684799" y="2285081"/>
              <a:ext cx="727933" cy="4254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7998854-6513-451A-9946-B96162668E09}"/>
                </a:ext>
              </a:extLst>
            </p:cNvPr>
            <p:cNvCxnSpPr>
              <a:cxnSpLocks/>
            </p:cNvCxnSpPr>
            <p:nvPr/>
          </p:nvCxnSpPr>
          <p:spPr>
            <a:xfrm flipH="1" flipV="1">
              <a:off x="5635935" y="2371164"/>
              <a:ext cx="2008724" cy="3657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CF1C937-AB92-434E-BA01-12B997156D56}"/>
                </a:ext>
              </a:extLst>
            </p:cNvPr>
            <p:cNvCxnSpPr>
              <a:cxnSpLocks/>
            </p:cNvCxnSpPr>
            <p:nvPr/>
          </p:nvCxnSpPr>
          <p:spPr>
            <a:xfrm flipH="1">
              <a:off x="7387642" y="2780685"/>
              <a:ext cx="188374" cy="4287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7B356C0-1CDC-4237-978B-195E04B5F95B}"/>
                </a:ext>
              </a:extLst>
            </p:cNvPr>
            <p:cNvCxnSpPr>
              <a:cxnSpLocks/>
            </p:cNvCxnSpPr>
            <p:nvPr/>
          </p:nvCxnSpPr>
          <p:spPr>
            <a:xfrm>
              <a:off x="7604430" y="2780685"/>
              <a:ext cx="63914" cy="16728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823393C-C430-45F9-B4F6-FA100E2A707D}"/>
                </a:ext>
              </a:extLst>
            </p:cNvPr>
            <p:cNvCxnSpPr>
              <a:cxnSpLocks/>
            </p:cNvCxnSpPr>
            <p:nvPr/>
          </p:nvCxnSpPr>
          <p:spPr>
            <a:xfrm>
              <a:off x="7632844" y="2787774"/>
              <a:ext cx="705055" cy="19857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6FCC347-D1A5-42DB-B843-BBB6ABC8E1C5}"/>
                </a:ext>
              </a:extLst>
            </p:cNvPr>
            <p:cNvSpPr txBox="1"/>
            <p:nvPr/>
          </p:nvSpPr>
          <p:spPr>
            <a:xfrm>
              <a:off x="7982384" y="1989502"/>
              <a:ext cx="500458" cy="276999"/>
            </a:xfrm>
            <a:prstGeom prst="rect">
              <a:avLst/>
            </a:prstGeom>
            <a:noFill/>
          </p:spPr>
          <p:txBody>
            <a:bodyPr wrap="none" rtlCol="0">
              <a:spAutoFit/>
            </a:bodyPr>
            <a:lstStyle/>
            <a:p>
              <a:r>
                <a:rPr lang="en-US" sz="1200" b="1" dirty="0"/>
                <a:t>BNL</a:t>
              </a:r>
            </a:p>
          </p:txBody>
        </p:sp>
      </p:grpSp>
      <p:pic>
        <p:nvPicPr>
          <p:cNvPr id="32" name="Picture 31" descr="A picture containing text, outdoor, building, sky&#10;&#10;Description automatically generated">
            <a:extLst>
              <a:ext uri="{FF2B5EF4-FFF2-40B4-BE49-F238E27FC236}">
                <a16:creationId xmlns:a16="http://schemas.microsoft.com/office/drawing/2014/main" id="{F4043635-2AC3-4C8A-B30A-9BA4868C20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2823875"/>
            <a:ext cx="2380945" cy="1785709"/>
          </a:xfrm>
          <a:prstGeom prst="rect">
            <a:avLst/>
          </a:prstGeom>
        </p:spPr>
      </p:pic>
    </p:spTree>
    <p:extLst>
      <p:ext uri="{BB962C8B-B14F-4D97-AF65-F5344CB8AC3E}">
        <p14:creationId xmlns:p14="http://schemas.microsoft.com/office/powerpoint/2010/main" val="3014597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FCAACC-DF20-4E63-8040-C0E02E5F6CDD}"/>
              </a:ext>
            </a:extLst>
          </p:cNvPr>
          <p:cNvSpPr txBox="1"/>
          <p:nvPr/>
        </p:nvSpPr>
        <p:spPr>
          <a:xfrm>
            <a:off x="0" y="124691"/>
            <a:ext cx="9144000" cy="4426853"/>
          </a:xfrm>
          <a:prstGeom prst="rect">
            <a:avLst/>
          </a:prstGeom>
          <a:noFill/>
        </p:spPr>
        <p:txBody>
          <a:bodyPr wrap="square" rtlCol="0">
            <a:spAutoFit/>
          </a:bodyPr>
          <a:lstStyle/>
          <a:p>
            <a:pPr algn="ctr"/>
            <a:r>
              <a:rPr lang="en-US" sz="2100" b="1" dirty="0"/>
              <a:t>Conclusion</a:t>
            </a:r>
          </a:p>
          <a:p>
            <a:pPr algn="ctr"/>
            <a:endParaRPr lang="en-US" sz="2100" b="1" dirty="0"/>
          </a:p>
          <a:p>
            <a:pPr marL="342900" indent="-342900">
              <a:lnSpc>
                <a:spcPct val="150000"/>
              </a:lnSpc>
              <a:buFont typeface="+mj-lt"/>
              <a:buAutoNum type="arabicPeriod"/>
            </a:pPr>
            <a:r>
              <a:rPr lang="en-US" dirty="0"/>
              <a:t>Short-pulse structures show prospects to achieve ~GV/m gradients. Its can have  high efficiencies that are comparable with efficiencies of classical structures.</a:t>
            </a:r>
          </a:p>
          <a:p>
            <a:pPr marL="342900" indent="-342900">
              <a:lnSpc>
                <a:spcPct val="150000"/>
              </a:lnSpc>
              <a:buFont typeface="+mj-lt"/>
              <a:buAutoNum type="arabicPeriod"/>
            </a:pPr>
            <a:r>
              <a:rPr lang="en-US" dirty="0"/>
              <a:t>Breakdown threshold (theoretical and experimental) study for ultra short RF pulses is needed. The temperature dependence is also extremely interesting.</a:t>
            </a:r>
          </a:p>
          <a:p>
            <a:pPr marL="342900" indent="-342900">
              <a:lnSpc>
                <a:spcPct val="150000"/>
              </a:lnSpc>
              <a:buFont typeface="+mj-lt"/>
              <a:buAutoNum type="arabicPeriod"/>
            </a:pPr>
            <a:r>
              <a:rPr lang="en-US" dirty="0"/>
              <a:t>High repetition rate, short pulse RF sources are necessary. So far experiments with </a:t>
            </a:r>
            <a:r>
              <a:rPr lang="en-US" dirty="0" err="1"/>
              <a:t>wakefield</a:t>
            </a:r>
            <a:r>
              <a:rPr lang="en-US" dirty="0"/>
              <a:t> class structures are only available.</a:t>
            </a:r>
          </a:p>
          <a:p>
            <a:pPr marL="342900" indent="-342900">
              <a:lnSpc>
                <a:spcPct val="150000"/>
              </a:lnSpc>
              <a:buFont typeface="+mj-lt"/>
              <a:buAutoNum type="arabicPeriod"/>
            </a:pPr>
            <a:r>
              <a:rPr lang="en-US" sz="1800">
                <a:effectLst/>
                <a:latin typeface="Arial" panose="020B0604020202020204" pitchFamily="34" charset="0"/>
                <a:ea typeface="Calibri" panose="020F0502020204030204" pitchFamily="34" charset="0"/>
                <a:cs typeface="Arial" panose="020B0604020202020204" pitchFamily="34" charset="0"/>
              </a:rPr>
              <a:t>The synergistic </a:t>
            </a:r>
            <a:r>
              <a:rPr lang="en-US" sz="1800" dirty="0">
                <a:effectLst/>
                <a:latin typeface="Arial" panose="020B0604020202020204" pitchFamily="34" charset="0"/>
                <a:ea typeface="Calibri" panose="020F0502020204030204" pitchFamily="34" charset="0"/>
                <a:cs typeface="Arial" panose="020B0604020202020204" pitchFamily="34" charset="0"/>
              </a:rPr>
              <a:t>effect of short pulse technology and cryogenic technology would allow reaching world record gradients as well as high efficiency due to a higher wall conductance.</a:t>
            </a:r>
          </a:p>
        </p:txBody>
      </p:sp>
    </p:spTree>
    <p:extLst>
      <p:ext uri="{BB962C8B-B14F-4D97-AF65-F5344CB8AC3E}">
        <p14:creationId xmlns:p14="http://schemas.microsoft.com/office/powerpoint/2010/main" val="1245132872"/>
      </p:ext>
    </p:extLst>
  </p:cSld>
  <p:clrMapOvr>
    <a:masterClrMapping/>
  </p:clrMapOvr>
  <mc:AlternateContent xmlns:mc="http://schemas.openxmlformats.org/markup-compatibility/2006" xmlns:p14="http://schemas.microsoft.com/office/powerpoint/2010/main">
    <mc:Choice Requires="p14">
      <p:transition spd="slow" p14:dur="2000" advTm="30088"/>
    </mc:Choice>
    <mc:Fallback xmlns="">
      <p:transition spd="slow" advTm="30088"/>
    </mc:Fallback>
  </mc:AlternateContent>
  <p:extLst>
    <p:ext uri="{3A86A75C-4F4B-4683-9AE1-C65F6400EC91}">
      <p14:laserTraceLst xmlns:p14="http://schemas.microsoft.com/office/powerpoint/2010/main">
        <p14:tracePtLst>
          <p14:tracePt t="27221" x="9074150" y="2471738"/>
          <p14:tracePt t="27228" x="9037638" y="2459038"/>
          <p14:tracePt t="27239" x="9018588" y="2459038"/>
          <p14:tracePt t="27244" x="9001125" y="2459038"/>
          <p14:tracePt t="27252" x="8991600" y="2454275"/>
          <p14:tracePt t="27260" x="8977313" y="2454275"/>
          <p14:tracePt t="27270" x="8967788" y="2454275"/>
          <p14:tracePt t="27281" x="8936038" y="2444750"/>
          <p14:tracePt t="27293" x="8916988" y="2444750"/>
          <p14:tracePt t="27309" x="8885238" y="2444750"/>
          <p14:tracePt t="27322" x="8866188" y="2444750"/>
          <p14:tracePt t="27329" x="8839200" y="2444750"/>
          <p14:tracePt t="27342" x="8778875" y="2444750"/>
          <p14:tracePt t="27350" x="8750300" y="2444750"/>
          <p14:tracePt t="27359" x="8713788" y="2454275"/>
          <p14:tracePt t="27367" x="8662988" y="2462213"/>
          <p14:tracePt t="27376" x="8624888" y="2476500"/>
          <p14:tracePt t="27382" x="8583613" y="2490788"/>
          <p14:tracePt t="27388" x="8551863" y="2500313"/>
          <p14:tracePt t="27399" x="8523288" y="2509838"/>
          <p14:tracePt t="27407" x="8482013" y="2536825"/>
          <p14:tracePt t="27416" x="8453438" y="2536825"/>
          <p14:tracePt t="27426" x="8361363" y="2570163"/>
          <p14:tracePt t="27442" x="8320088" y="2597150"/>
          <p14:tracePt t="27446" x="8278813" y="2611438"/>
          <p14:tracePt t="27452" x="8231188" y="2628900"/>
          <p14:tracePt t="27463" x="8172450" y="2647950"/>
          <p14:tracePt t="27477" x="8129588" y="2667000"/>
          <p14:tracePt t="27481" x="8064500" y="2693988"/>
          <p14:tracePt t="27497" x="7953375" y="2740025"/>
          <p14:tracePt t="27503" x="7897813" y="2768600"/>
          <p14:tracePt t="27516" x="7847013" y="2792413"/>
          <p14:tracePt t="27523" x="7778750" y="2819400"/>
          <p14:tracePt t="27524" x="7740650" y="2833688"/>
          <p14:tracePt t="27543" x="7675563" y="2860675"/>
          <p14:tracePt t="27553" x="7653338" y="2870200"/>
          <p14:tracePt t="27565" x="7620000" y="2884488"/>
          <p14:tracePt t="27569" x="7593013" y="2884488"/>
          <p14:tracePt t="27576" x="7556500" y="2889250"/>
          <p14:tracePt t="27593" x="7450138" y="2911475"/>
          <p14:tracePt t="27601" x="7394575" y="2911475"/>
          <p14:tracePt t="27613" x="7346950" y="2911475"/>
          <p14:tracePt t="27618" x="7273925" y="2911475"/>
          <p14:tracePt t="27630" x="7218363" y="2911475"/>
          <p14:tracePt t="27638" x="7143750" y="2911475"/>
          <p14:tracePt t="27640" x="7088188" y="2911475"/>
          <p14:tracePt t="27654" x="7042150" y="2911475"/>
          <p14:tracePt t="27659" x="7005638" y="2911475"/>
          <p14:tracePt t="27660" x="6962775" y="2898775"/>
          <p14:tracePt t="27678" x="6916738" y="2889250"/>
          <p14:tracePt t="27684" x="6884988" y="2874963"/>
          <p14:tracePt t="27696" x="6851650" y="2865438"/>
          <p14:tracePt t="27698" x="6838950" y="2860675"/>
          <p14:tracePt t="27710" x="6805613" y="2847975"/>
          <p14:tracePt t="27717" x="6788150" y="2843213"/>
          <p14:tracePt t="27727" x="6745288" y="2838450"/>
          <p14:tracePt t="27733" x="6689725" y="2838450"/>
          <p14:tracePt t="27743" x="6643688" y="2838450"/>
          <p14:tracePt t="27751" x="6616700" y="2838450"/>
          <p14:tracePt t="27752" x="6588125" y="2838450"/>
          <p14:tracePt t="27766" x="6565900" y="2838450"/>
          <p14:tracePt t="27772" x="6532563" y="2838450"/>
          <p14:tracePt t="27781" x="6486525" y="2838450"/>
          <p14:tracePt t="27792" x="6450013" y="2838450"/>
          <p14:tracePt t="27802" x="6399213" y="2838450"/>
          <p14:tracePt t="27811" x="6315075" y="2838450"/>
          <p14:tracePt t="27827" x="6259513" y="2838450"/>
          <p14:tracePt t="27842" x="6235700" y="2838450"/>
          <p14:tracePt t="27847" x="6208713" y="2838450"/>
          <p14:tracePt t="27850" x="6180138" y="2838450"/>
          <p14:tracePt t="27862" x="6143625" y="2838450"/>
          <p14:tracePt t="27868" x="6124575" y="2838450"/>
          <p14:tracePt t="27879" x="6102350" y="2838450"/>
          <p14:tracePt t="27885" x="6083300" y="2838450"/>
          <p14:tracePt t="27897" x="6061075" y="2838450"/>
          <p14:tracePt t="27902" x="6037263" y="2843213"/>
          <p14:tracePt t="27908" x="6018213" y="2843213"/>
          <p14:tracePt t="27921" x="6005513" y="2843213"/>
          <p14:tracePt t="27927" x="5981700" y="2843213"/>
          <p14:tracePt t="27929" x="5972175" y="2843213"/>
          <p14:tracePt t="27944" x="5962650" y="2843213"/>
          <p14:tracePt t="27955" x="5945188" y="2843213"/>
          <p14:tracePt t="27964" x="5930900" y="2843213"/>
          <p14:tracePt t="27967" x="5911850" y="2843213"/>
          <p14:tracePt t="27979" x="5884863" y="2843213"/>
          <p14:tracePt t="27995" x="5870575" y="2843213"/>
          <p14:tracePt t="28001" x="5856288" y="2843213"/>
          <p14:tracePt t="28002" x="5843588" y="2838450"/>
          <p14:tracePt t="28022" x="5838825" y="2838450"/>
          <p14:tracePt t="28022" x="5834063" y="2838450"/>
          <p14:tracePt t="28024" x="5819775" y="2833688"/>
          <p14:tracePt t="28043" x="5800725" y="2828925"/>
          <p14:tracePt t="28044" x="5800725" y="2824163"/>
          <p14:tracePt t="28054" x="5791200" y="2819400"/>
          <p14:tracePt t="28077" x="5773738" y="2814638"/>
          <p14:tracePt t="28095" x="5764213" y="2809875"/>
          <p14:tracePt t="28113" x="5749925" y="2805113"/>
          <p14:tracePt t="28118" x="5749925" y="2800350"/>
          <p14:tracePt t="28140" x="5745163" y="2800350"/>
          <p14:tracePt t="28160" x="5735638" y="2800350"/>
          <p14:tracePt t="28181" x="5732463" y="2800350"/>
          <p14:tracePt t="28222" x="5722938" y="2795588"/>
          <p14:tracePt t="28245" x="5708650" y="2795588"/>
          <p14:tracePt t="28262" x="5694363" y="2795588"/>
          <p14:tracePt t="28271" x="5689600" y="2795588"/>
          <p14:tracePt t="28286" x="5684838" y="2795588"/>
          <p14:tracePt t="28302" x="5676900" y="2795588"/>
          <p14:tracePt t="28311" x="5667375" y="2795588"/>
          <p14:tracePt t="28329" x="5662613" y="2795588"/>
          <p14:tracePt t="28330" x="5653088" y="2795588"/>
          <p14:tracePt t="28337" x="5643563" y="2795588"/>
          <p14:tracePt t="28363" x="5616575" y="2773363"/>
          <p14:tracePt t="28383" x="5611813" y="2768600"/>
          <p14:tracePt t="28404" x="5602288" y="2759075"/>
          <p14:tracePt t="28406" x="5597525" y="2754313"/>
          <p14:tracePt t="28437" x="5592763" y="2749550"/>
          <p14:tracePt t="28464" x="5592763" y="2740025"/>
          <p14:tracePt t="28472" x="5597525" y="2732088"/>
          <p14:tracePt t="28486" x="5616575" y="2727325"/>
          <p14:tracePt t="28496" x="5648325" y="2722563"/>
          <p14:tracePt t="28498" x="5727700" y="2708275"/>
          <p14:tracePt t="28512" x="5995988" y="2698750"/>
          <p14:tracePt t="28533" x="6672263" y="2698750"/>
          <p14:tracePt t="28534" x="7083425" y="2698750"/>
          <p14:tracePt t="28551" x="7496175" y="2698750"/>
          <p14:tracePt t="28553" x="7912100" y="2698750"/>
          <p14:tracePt t="28569" x="8324850" y="2698750"/>
          <p14:tracePt t="28572" x="8755063" y="2698750"/>
          <p14:tracePt t="28876" x="8786813" y="2490788"/>
          <p14:tracePt t="28884" x="8513763" y="2454275"/>
          <p14:tracePt t="28894" x="8204200" y="2398713"/>
          <p14:tracePt t="28904" x="7916863" y="2374900"/>
          <p14:tracePt t="28913" x="7731125" y="2343150"/>
          <p14:tracePt t="28922" x="7612063" y="2333625"/>
          <p14:tracePt t="28946" x="7346950" y="2263775"/>
          <p14:tracePt t="28960" x="7208838" y="2227263"/>
          <p14:tracePt t="28973" x="7177088" y="2222500"/>
          <p14:tracePt t="28981" x="7092950" y="2212975"/>
          <p14:tracePt t="28988" x="7051675" y="2198688"/>
          <p14:tracePt t="29010" x="6935788" y="2171700"/>
          <p14:tracePt t="29014" x="6861175" y="2157413"/>
          <p14:tracePt t="29031" x="6713538" y="2143125"/>
          <p14:tracePt t="29040" x="6621463" y="2133600"/>
          <p14:tracePt t="29051" x="6527800" y="2111375"/>
          <p14:tracePt t="29052" x="6411913" y="2101850"/>
          <p14:tracePt t="29069" x="6273800" y="2092325"/>
          <p14:tracePt t="29072" x="6073775" y="2060575"/>
          <p14:tracePt t="29081" x="5778500" y="2009775"/>
          <p14:tracePt t="29091" x="5491163" y="1981200"/>
          <p14:tracePt t="29104" x="5249863" y="1935163"/>
          <p14:tracePt t="29111" x="4843463" y="1787525"/>
          <p14:tracePt t="29129" x="4583113" y="1643063"/>
          <p14:tracePt t="29131" x="4343400" y="1490663"/>
          <p14:tracePt t="29140" x="4078288" y="1304925"/>
          <p14:tracePt t="29150" x="3810000" y="1092200"/>
          <p14:tracePt t="29161" x="3217863" y="620713"/>
          <p14:tracePt t="29169" x="2990850" y="471488"/>
          <p14:tracePt t="29184" x="2587625" y="180975"/>
          <p14:tracePt t="29197" x="2408238" y="87313"/>
          <p14:tracePt t="29332" x="1485900" y="14288"/>
          <p14:tracePt t="29339" x="1403350" y="26988"/>
          <p14:tracePt t="29348" x="1323975" y="41275"/>
          <p14:tracePt t="29360" x="1249363" y="50800"/>
          <p14:tracePt t="29369" x="1185863" y="50800"/>
          <p14:tracePt t="29371" x="1111250" y="60325"/>
          <p14:tracePt t="29384" x="1046163" y="60325"/>
          <p14:tracePt t="29389" x="963613" y="60325"/>
          <p14:tracePt t="29396" x="898525" y="60325"/>
          <p14:tracePt t="29408" x="823913" y="60325"/>
          <p14:tracePt t="29418" x="749300" y="46038"/>
          <p14:tracePt t="29427" x="676275" y="31750"/>
          <p14:tracePt t="29428" x="606425" y="9525"/>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3CB6DDD0-00E7-4361-A7E4-634C551B25C3}"/>
              </a:ext>
            </a:extLst>
          </p:cNvPr>
          <p:cNvSpPr txBox="1">
            <a:spLocks/>
          </p:cNvSpPr>
          <p:nvPr/>
        </p:nvSpPr>
        <p:spPr>
          <a:xfrm>
            <a:off x="0" y="1"/>
            <a:ext cx="9000492" cy="447513"/>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400" b="1" dirty="0">
                <a:solidFill>
                  <a:srgbClr val="0070C0"/>
                </a:solidFill>
                <a:latin typeface="Arial" panose="020B0604020202020204" pitchFamily="34" charset="0"/>
                <a:cs typeface="Arial" panose="020B0604020202020204" pitchFamily="34" charset="0"/>
              </a:rPr>
              <a:t>Products &amp; Capabilities Snapshot</a:t>
            </a:r>
          </a:p>
        </p:txBody>
      </p:sp>
      <p:sp>
        <p:nvSpPr>
          <p:cNvPr id="20" name="Slide Number Placeholder 1">
            <a:extLst>
              <a:ext uri="{FF2B5EF4-FFF2-40B4-BE49-F238E27FC236}">
                <a16:creationId xmlns:a16="http://schemas.microsoft.com/office/drawing/2014/main" id="{7960E376-81B1-4399-90CB-A24BD10E04D0}"/>
              </a:ext>
            </a:extLst>
          </p:cNvPr>
          <p:cNvSpPr>
            <a:spLocks noGrp="1"/>
          </p:cNvSpPr>
          <p:nvPr>
            <p:ph type="sldNum" sz="quarter" idx="12"/>
          </p:nvPr>
        </p:nvSpPr>
        <p:spPr>
          <a:xfrm>
            <a:off x="8675315" y="4888706"/>
            <a:ext cx="457200" cy="273844"/>
          </a:xfrm>
        </p:spPr>
        <p:txBody>
          <a:bodyPr/>
          <a:lstStyle/>
          <a:p>
            <a:fld id="{B6F15528-21DE-4FAA-801E-634DDDAF4B2B}" type="slidenum">
              <a:rPr lang="en-US" sz="1000" smtClean="0">
                <a:ln>
                  <a:solidFill>
                    <a:prstClr val="white"/>
                  </a:solidFill>
                </a:ln>
                <a:solidFill>
                  <a:prstClr val="black">
                    <a:tint val="75000"/>
                  </a:prstClr>
                </a:solidFill>
              </a:rPr>
              <a:pPr/>
              <a:t>3</a:t>
            </a:fld>
            <a:endParaRPr lang="en-US" sz="1000" dirty="0">
              <a:ln>
                <a:solidFill>
                  <a:prstClr val="white"/>
                </a:solidFill>
              </a:ln>
              <a:solidFill>
                <a:prstClr val="black">
                  <a:tint val="75000"/>
                </a:prstClr>
              </a:solidFill>
            </a:endParaRPr>
          </a:p>
        </p:txBody>
      </p:sp>
      <p:sp>
        <p:nvSpPr>
          <p:cNvPr id="4" name="TextBox 3">
            <a:extLst>
              <a:ext uri="{FF2B5EF4-FFF2-40B4-BE49-F238E27FC236}">
                <a16:creationId xmlns:a16="http://schemas.microsoft.com/office/drawing/2014/main" id="{42334BA5-0C7E-4379-B771-1DE35174DE5D}"/>
              </a:ext>
            </a:extLst>
          </p:cNvPr>
          <p:cNvSpPr txBox="1"/>
          <p:nvPr/>
        </p:nvSpPr>
        <p:spPr>
          <a:xfrm>
            <a:off x="218787" y="915566"/>
            <a:ext cx="3621825" cy="4062651"/>
          </a:xfrm>
          <a:prstGeom prst="rect">
            <a:avLst/>
          </a:prstGeom>
          <a:noFill/>
        </p:spPr>
        <p:txBody>
          <a:bodyPr wrap="none" rtlCol="0">
            <a:spAutoFit/>
          </a:bodyPr>
          <a:lstStyle/>
          <a:p>
            <a:r>
              <a:rPr lang="en-US" sz="1600" b="1" dirty="0">
                <a:solidFill>
                  <a:srgbClr val="306090"/>
                </a:solidFill>
              </a:rPr>
              <a:t>Products </a:t>
            </a:r>
          </a:p>
          <a:p>
            <a:pPr marL="173038" indent="-173038">
              <a:buFont typeface="Arial" panose="020B0604020202020204" pitchFamily="34" charset="0"/>
              <a:buChar char="•"/>
            </a:pPr>
            <a:r>
              <a:rPr lang="en-US" sz="1400" dirty="0" err="1">
                <a:solidFill>
                  <a:srgbClr val="306090"/>
                </a:solidFill>
              </a:rPr>
              <a:t>UltraFast</a:t>
            </a:r>
            <a:r>
              <a:rPr lang="en-US" sz="1400" dirty="0">
                <a:solidFill>
                  <a:srgbClr val="306090"/>
                </a:solidFill>
              </a:rPr>
              <a:t> Pulser (UFP</a:t>
            </a:r>
            <a:r>
              <a:rPr lang="en-US" sz="1400" baseline="30000" dirty="0">
                <a:solidFill>
                  <a:srgbClr val="306090"/>
                </a:solidFill>
              </a:rPr>
              <a:t>TM</a:t>
            </a:r>
            <a:r>
              <a:rPr lang="en-US" sz="1400" dirty="0">
                <a:solidFill>
                  <a:srgbClr val="306090"/>
                </a:solidFill>
              </a:rPr>
              <a:t>) for TEM</a:t>
            </a:r>
          </a:p>
          <a:p>
            <a:pPr marL="173038" indent="-173038">
              <a:buFont typeface="Arial" panose="020B0604020202020204" pitchFamily="34" charset="0"/>
              <a:buChar char="•"/>
            </a:pPr>
            <a:r>
              <a:rPr lang="en-US" sz="1400" dirty="0">
                <a:solidFill>
                  <a:srgbClr val="306090"/>
                </a:solidFill>
              </a:rPr>
              <a:t>Dislocation free diamond for Xray optics</a:t>
            </a:r>
          </a:p>
          <a:p>
            <a:pPr marL="173038" indent="-173038">
              <a:buFont typeface="Arial" panose="020B0604020202020204" pitchFamily="34" charset="0"/>
              <a:buChar char="•"/>
            </a:pPr>
            <a:r>
              <a:rPr lang="en-US" sz="1400" dirty="0">
                <a:solidFill>
                  <a:srgbClr val="306090"/>
                </a:solidFill>
              </a:rPr>
              <a:t>Compact X-Ray Source</a:t>
            </a:r>
          </a:p>
          <a:p>
            <a:pPr marL="173038" indent="-173038">
              <a:buFont typeface="Arial" panose="020B0604020202020204" pitchFamily="34" charset="0"/>
              <a:buChar char="•"/>
            </a:pPr>
            <a:r>
              <a:rPr lang="en-US" sz="1400" dirty="0">
                <a:solidFill>
                  <a:srgbClr val="306090"/>
                </a:solidFill>
              </a:rPr>
              <a:t>NCRF and SRF electron sources</a:t>
            </a:r>
          </a:p>
          <a:p>
            <a:pPr marL="173038" indent="-173038">
              <a:buFont typeface="Arial" panose="020B0604020202020204" pitchFamily="34" charset="0"/>
              <a:buChar char="•"/>
            </a:pPr>
            <a:r>
              <a:rPr lang="en-US" sz="1400" dirty="0">
                <a:solidFill>
                  <a:srgbClr val="306090"/>
                </a:solidFill>
              </a:rPr>
              <a:t>Low loss ceramics (linear and non-linear)</a:t>
            </a:r>
          </a:p>
          <a:p>
            <a:pPr marL="173038" indent="-173038">
              <a:buFont typeface="Arial" panose="020B0604020202020204" pitchFamily="34" charset="0"/>
              <a:buChar char="•"/>
            </a:pPr>
            <a:r>
              <a:rPr lang="en-US" sz="1400" dirty="0">
                <a:solidFill>
                  <a:srgbClr val="306090"/>
                </a:solidFill>
              </a:rPr>
              <a:t>LINAC</a:t>
            </a:r>
          </a:p>
          <a:p>
            <a:pPr marL="173038" indent="-173038">
              <a:buFont typeface="Arial" panose="020B0604020202020204" pitchFamily="34" charset="0"/>
              <a:buChar char="•"/>
            </a:pPr>
            <a:r>
              <a:rPr lang="en-US" sz="1400" dirty="0">
                <a:solidFill>
                  <a:srgbClr val="306090"/>
                </a:solidFill>
              </a:rPr>
              <a:t>RF window</a:t>
            </a:r>
          </a:p>
          <a:p>
            <a:pPr marL="173038" indent="-173038">
              <a:buFont typeface="Arial" panose="020B0604020202020204" pitchFamily="34" charset="0"/>
              <a:buChar char="•"/>
            </a:pPr>
            <a:r>
              <a:rPr lang="en-US" sz="1400" dirty="0">
                <a:solidFill>
                  <a:srgbClr val="306090"/>
                </a:solidFill>
              </a:rPr>
              <a:t>In flange BPM</a:t>
            </a:r>
          </a:p>
          <a:p>
            <a:endParaRPr lang="en-US" sz="1600" dirty="0">
              <a:solidFill>
                <a:srgbClr val="306090"/>
              </a:solidFill>
            </a:endParaRPr>
          </a:p>
          <a:p>
            <a:r>
              <a:rPr lang="en-US" sz="1600" b="1" dirty="0">
                <a:solidFill>
                  <a:srgbClr val="306090"/>
                </a:solidFill>
              </a:rPr>
              <a:t>Capabilities</a:t>
            </a:r>
          </a:p>
          <a:p>
            <a:pPr marL="173038" indent="-173038">
              <a:buFont typeface="Arial" panose="020B0604020202020204" pitchFamily="34" charset="0"/>
              <a:buChar char="•"/>
            </a:pPr>
            <a:r>
              <a:rPr lang="en-US" sz="1400" dirty="0">
                <a:solidFill>
                  <a:srgbClr val="306090"/>
                </a:solidFill>
              </a:rPr>
              <a:t>Femtosecond Laser Ablation System</a:t>
            </a:r>
          </a:p>
          <a:p>
            <a:pPr marL="173038" indent="-173038">
              <a:buFont typeface="Arial" panose="020B0604020202020204" pitchFamily="34" charset="0"/>
              <a:buChar char="•"/>
            </a:pPr>
            <a:r>
              <a:rPr lang="en-US" sz="1400" dirty="0">
                <a:solidFill>
                  <a:srgbClr val="306090"/>
                </a:solidFill>
              </a:rPr>
              <a:t>Thin Film Deposition Lab</a:t>
            </a:r>
          </a:p>
          <a:p>
            <a:pPr marL="173038" indent="-173038">
              <a:buFont typeface="Arial" panose="020B0604020202020204" pitchFamily="34" charset="0"/>
              <a:buChar char="•"/>
            </a:pPr>
            <a:r>
              <a:rPr lang="en-US" sz="1400" dirty="0">
                <a:solidFill>
                  <a:srgbClr val="306090"/>
                </a:solidFill>
              </a:rPr>
              <a:t>EM Testing Lab</a:t>
            </a:r>
          </a:p>
          <a:p>
            <a:pPr marL="173038" indent="-173038">
              <a:buFont typeface="Arial" panose="020B0604020202020204" pitchFamily="34" charset="0"/>
              <a:buChar char="•"/>
            </a:pPr>
            <a:r>
              <a:rPr lang="en-US" sz="1400" dirty="0">
                <a:solidFill>
                  <a:srgbClr val="306090"/>
                </a:solidFill>
              </a:rPr>
              <a:t>Radiation Shielding/Testing Lab</a:t>
            </a:r>
          </a:p>
          <a:p>
            <a:pPr marL="173038" indent="-173038">
              <a:buFont typeface="Arial" panose="020B0604020202020204" pitchFamily="34" charset="0"/>
              <a:buChar char="•"/>
            </a:pPr>
            <a:endParaRPr lang="en-US" sz="1400" dirty="0">
              <a:solidFill>
                <a:srgbClr val="306090"/>
              </a:solidFill>
            </a:endParaRPr>
          </a:p>
          <a:p>
            <a:pPr marL="173038" indent="-173038">
              <a:buFont typeface="Arial" panose="020B0604020202020204" pitchFamily="34" charset="0"/>
              <a:buChar char="•"/>
            </a:pPr>
            <a:endParaRPr lang="en-US" sz="1400" dirty="0">
              <a:solidFill>
                <a:srgbClr val="306090"/>
              </a:solidFill>
            </a:endParaRPr>
          </a:p>
          <a:p>
            <a:pPr marL="173038" indent="-173038">
              <a:buFont typeface="Arial" panose="020B0604020202020204" pitchFamily="34" charset="0"/>
              <a:buChar char="•"/>
            </a:pPr>
            <a:endParaRPr lang="en-US" sz="1400" dirty="0">
              <a:solidFill>
                <a:srgbClr val="306090"/>
              </a:solidFill>
            </a:endParaRPr>
          </a:p>
        </p:txBody>
      </p:sp>
      <p:pic>
        <p:nvPicPr>
          <p:cNvPr id="21" name="Picture 20" descr="A picture containing microscope&#10;&#10;Description automatically generated">
            <a:extLst>
              <a:ext uri="{FF2B5EF4-FFF2-40B4-BE49-F238E27FC236}">
                <a16:creationId xmlns:a16="http://schemas.microsoft.com/office/drawing/2014/main" id="{2AEDAF99-8055-47BD-89E6-679B5C5B49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4518" y="970034"/>
            <a:ext cx="1340554" cy="3847207"/>
          </a:xfrm>
          <a:prstGeom prst="rect">
            <a:avLst/>
          </a:prstGeom>
        </p:spPr>
      </p:pic>
      <p:pic>
        <p:nvPicPr>
          <p:cNvPr id="8" name="Picture 7" descr="Logo&#10;&#10;Description automatically generated">
            <a:extLst>
              <a:ext uri="{FF2B5EF4-FFF2-40B4-BE49-F238E27FC236}">
                <a16:creationId xmlns:a16="http://schemas.microsoft.com/office/drawing/2014/main" id="{9AAD969E-4C76-4B5A-8CB4-FA021DCAED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0200" y="1215847"/>
            <a:ext cx="650368" cy="682886"/>
          </a:xfrm>
          <a:prstGeom prst="rect">
            <a:avLst/>
          </a:prstGeom>
        </p:spPr>
      </p:pic>
      <p:pic>
        <p:nvPicPr>
          <p:cNvPr id="3" name="Picture 2">
            <a:extLst>
              <a:ext uri="{FF2B5EF4-FFF2-40B4-BE49-F238E27FC236}">
                <a16:creationId xmlns:a16="http://schemas.microsoft.com/office/drawing/2014/main" id="{E819F427-D754-4A1D-823F-E44DE96F9B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453" b="10650"/>
          <a:stretch/>
        </p:blipFill>
        <p:spPr>
          <a:xfrm>
            <a:off x="4152260" y="2966824"/>
            <a:ext cx="1514696" cy="1613576"/>
          </a:xfrm>
          <a:prstGeom prst="rect">
            <a:avLst/>
          </a:prstGeom>
        </p:spPr>
      </p:pic>
      <p:pic>
        <p:nvPicPr>
          <p:cNvPr id="10" name="Picture 9" descr="A person standing next to a drum set&#10;&#10;Description automatically generated with medium confidence">
            <a:extLst>
              <a:ext uri="{FF2B5EF4-FFF2-40B4-BE49-F238E27FC236}">
                <a16:creationId xmlns:a16="http://schemas.microsoft.com/office/drawing/2014/main" id="{E804EB7F-829C-4362-BBD6-B7E7188035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540" r="29604" b="5793"/>
          <a:stretch/>
        </p:blipFill>
        <p:spPr>
          <a:xfrm>
            <a:off x="5999755" y="1101705"/>
            <a:ext cx="1940501" cy="1791932"/>
          </a:xfrm>
          <a:prstGeom prst="rect">
            <a:avLst/>
          </a:prstGeom>
        </p:spPr>
      </p:pic>
      <p:pic>
        <p:nvPicPr>
          <p:cNvPr id="12" name="Picture 11">
            <a:extLst>
              <a:ext uri="{FF2B5EF4-FFF2-40B4-BE49-F238E27FC236}">
                <a16:creationId xmlns:a16="http://schemas.microsoft.com/office/drawing/2014/main" id="{74692A13-A919-4E77-979B-A3DD2FB664F4}"/>
              </a:ext>
            </a:extLst>
          </p:cNvPr>
          <p:cNvPicPr>
            <a:picLocks noChangeAspect="1"/>
          </p:cNvPicPr>
          <p:nvPr/>
        </p:nvPicPr>
        <p:blipFill>
          <a:blip r:embed="rId6"/>
          <a:stretch>
            <a:fillRect/>
          </a:stretch>
        </p:blipFill>
        <p:spPr>
          <a:xfrm>
            <a:off x="6970005" y="1791484"/>
            <a:ext cx="1011082" cy="1102153"/>
          </a:xfrm>
          <a:prstGeom prst="rect">
            <a:avLst/>
          </a:prstGeom>
        </p:spPr>
      </p:pic>
      <p:pic>
        <p:nvPicPr>
          <p:cNvPr id="13" name="Picture 12" descr="A machine in a room&#10;&#10;Description automatically generated with low confidence">
            <a:extLst>
              <a:ext uri="{FF2B5EF4-FFF2-40B4-BE49-F238E27FC236}">
                <a16:creationId xmlns:a16="http://schemas.microsoft.com/office/drawing/2014/main" id="{2E686A87-2D31-4681-BF91-23D04E07548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426"/>
          <a:stretch/>
        </p:blipFill>
        <p:spPr>
          <a:xfrm>
            <a:off x="4143360" y="1105237"/>
            <a:ext cx="1763861" cy="1798052"/>
          </a:xfrm>
          <a:prstGeom prst="rect">
            <a:avLst/>
          </a:prstGeom>
        </p:spPr>
      </p:pic>
      <p:pic>
        <p:nvPicPr>
          <p:cNvPr id="14" name="Picture 13" descr="A close up of a finger&#10;&#10;Description automatically generated with low confidence">
            <a:extLst>
              <a:ext uri="{FF2B5EF4-FFF2-40B4-BE49-F238E27FC236}">
                <a16:creationId xmlns:a16="http://schemas.microsoft.com/office/drawing/2014/main" id="{D8B6FDE9-DD6D-4513-B731-D0757194106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895" r="25098"/>
          <a:stretch/>
        </p:blipFill>
        <p:spPr>
          <a:xfrm rot="5400000">
            <a:off x="4814165" y="1798955"/>
            <a:ext cx="1008112" cy="1181253"/>
          </a:xfrm>
          <a:prstGeom prst="rect">
            <a:avLst/>
          </a:prstGeom>
        </p:spPr>
      </p:pic>
      <p:pic>
        <p:nvPicPr>
          <p:cNvPr id="15" name="Picture 14" descr="A picture containing indoor, gear&#10;&#10;Description automatically generated">
            <a:extLst>
              <a:ext uri="{FF2B5EF4-FFF2-40B4-BE49-F238E27FC236}">
                <a16:creationId xmlns:a16="http://schemas.microsoft.com/office/drawing/2014/main" id="{7BCAC069-080A-4EBF-9259-9D2AF1A77D5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780642" y="2990747"/>
            <a:ext cx="2010048" cy="15082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71836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Прямоугольник 1">
            <a:extLst>
              <a:ext uri="{FF2B5EF4-FFF2-40B4-BE49-F238E27FC236}">
                <a16:creationId xmlns:a16="http://schemas.microsoft.com/office/drawing/2014/main" id="{6F5E02DF-AEDB-F5B1-8041-F9FED7A5BF3F}"/>
              </a:ext>
            </a:extLst>
          </p:cNvPr>
          <p:cNvSpPr/>
          <p:nvPr/>
        </p:nvSpPr>
        <p:spPr>
          <a:xfrm>
            <a:off x="0" y="246468"/>
            <a:ext cx="9144000" cy="785343"/>
          </a:xfrm>
          <a:prstGeom prst="rect">
            <a:avLst/>
          </a:prstGeom>
        </p:spPr>
        <p:txBody>
          <a:bodyPr wrap="square">
            <a:spAutoFit/>
          </a:bodyPr>
          <a:lstStyle/>
          <a:p>
            <a:pPr>
              <a:lnSpc>
                <a:spcPct val="150000"/>
              </a:lnSpc>
              <a:buFont typeface="Arial" pitchFamily="34" charset="0"/>
              <a:buChar char="•"/>
            </a:pPr>
            <a:r>
              <a:rPr lang="en-US" sz="1600" dirty="0"/>
              <a:t>Feeding by short, high repetition rate pulses, in order to avoid breakdown and excessive pulse heating according to scaling laws:</a:t>
            </a:r>
          </a:p>
        </p:txBody>
      </p:sp>
      <p:graphicFrame>
        <p:nvGraphicFramePr>
          <p:cNvPr id="25" name="Object 2">
            <a:extLst>
              <a:ext uri="{FF2B5EF4-FFF2-40B4-BE49-F238E27FC236}">
                <a16:creationId xmlns:a16="http://schemas.microsoft.com/office/drawing/2014/main" id="{62D24D5D-049C-EFD9-6574-9CE22D338880}"/>
              </a:ext>
            </a:extLst>
          </p:cNvPr>
          <p:cNvGraphicFramePr>
            <a:graphicFrameLocks noChangeAspect="1"/>
          </p:cNvGraphicFramePr>
          <p:nvPr>
            <p:extLst>
              <p:ext uri="{D42A27DB-BD31-4B8C-83A1-F6EECF244321}">
                <p14:modId xmlns:p14="http://schemas.microsoft.com/office/powerpoint/2010/main" val="1865841033"/>
              </p:ext>
            </p:extLst>
          </p:nvPr>
        </p:nvGraphicFramePr>
        <p:xfrm>
          <a:off x="1900238" y="1137171"/>
          <a:ext cx="2749550" cy="498475"/>
        </p:xfrm>
        <a:graphic>
          <a:graphicData uri="http://schemas.openxmlformats.org/presentationml/2006/ole">
            <mc:AlternateContent xmlns:mc="http://schemas.openxmlformats.org/markup-compatibility/2006">
              <mc:Choice xmlns:v="urn:schemas-microsoft-com:vml" Requires="v">
                <p:oleObj name="Формула" r:id="rId2" imgW="1193760" imgH="215640" progId="">
                  <p:embed/>
                </p:oleObj>
              </mc:Choice>
              <mc:Fallback>
                <p:oleObj name="Формула" r:id="rId2" imgW="1193760" imgH="215640" progId="">
                  <p:embed/>
                  <p:pic>
                    <p:nvPicPr>
                      <p:cNvPr id="24781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0238" y="1137171"/>
                        <a:ext cx="2749550" cy="498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 name="Object 3">
            <a:extLst>
              <a:ext uri="{FF2B5EF4-FFF2-40B4-BE49-F238E27FC236}">
                <a16:creationId xmlns:a16="http://schemas.microsoft.com/office/drawing/2014/main" id="{360DDECA-D38B-1D78-D975-8BA73F59BCAF}"/>
              </a:ext>
            </a:extLst>
          </p:cNvPr>
          <p:cNvGraphicFramePr>
            <a:graphicFrameLocks noChangeAspect="1"/>
          </p:cNvGraphicFramePr>
          <p:nvPr>
            <p:extLst>
              <p:ext uri="{D42A27DB-BD31-4B8C-83A1-F6EECF244321}">
                <p14:modId xmlns:p14="http://schemas.microsoft.com/office/powerpoint/2010/main" val="3630740646"/>
              </p:ext>
            </p:extLst>
          </p:nvPr>
        </p:nvGraphicFramePr>
        <p:xfrm>
          <a:off x="5040052" y="1114203"/>
          <a:ext cx="1782248" cy="501453"/>
        </p:xfrm>
        <a:graphic>
          <a:graphicData uri="http://schemas.openxmlformats.org/presentationml/2006/ole">
            <mc:AlternateContent xmlns:mc="http://schemas.openxmlformats.org/markup-compatibility/2006">
              <mc:Choice xmlns:v="urn:schemas-microsoft-com:vml" Requires="v">
                <p:oleObj name="Формула" r:id="rId4" imgW="812520" imgH="228600" progId="">
                  <p:embed/>
                </p:oleObj>
              </mc:Choice>
              <mc:Fallback>
                <p:oleObj name="Формула" r:id="rId4" imgW="812520" imgH="228600" progId="">
                  <p:embed/>
                  <p:pic>
                    <p:nvPicPr>
                      <p:cNvPr id="247811"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0052" y="1114203"/>
                        <a:ext cx="1782248" cy="50145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TextBox 29">
            <a:extLst>
              <a:ext uri="{FF2B5EF4-FFF2-40B4-BE49-F238E27FC236}">
                <a16:creationId xmlns:a16="http://schemas.microsoft.com/office/drawing/2014/main" id="{81BD322B-62AF-DC12-0A78-1210B9484CA6}"/>
              </a:ext>
            </a:extLst>
          </p:cNvPr>
          <p:cNvSpPr txBox="1"/>
          <p:nvPr/>
        </p:nvSpPr>
        <p:spPr>
          <a:xfrm>
            <a:off x="0" y="1705560"/>
            <a:ext cx="9144000" cy="3001334"/>
          </a:xfrm>
          <a:prstGeom prst="rect">
            <a:avLst/>
          </a:prstGeom>
          <a:noFill/>
        </p:spPr>
        <p:txBody>
          <a:bodyPr wrap="square" rtlCol="0">
            <a:spAutoFit/>
          </a:bodyPr>
          <a:lstStyle/>
          <a:p>
            <a:pPr algn="just">
              <a:lnSpc>
                <a:spcPct val="150000"/>
              </a:lnSpc>
              <a:buFont typeface="Arial" pitchFamily="34" charset="0"/>
              <a:buChar char="•"/>
            </a:pPr>
            <a:r>
              <a:rPr lang="en-US" sz="1600" dirty="0"/>
              <a:t>Accelerating fields  more than 100 MV/m have already been obtained at ~100 ns pulses in X-band. Extrapolating scaling law one must conclude that in order to reach </a:t>
            </a:r>
            <a:r>
              <a:rPr lang="en-US" sz="1600" b="1" dirty="0"/>
              <a:t>1 GV/m, </a:t>
            </a:r>
            <a:r>
              <a:rPr lang="en-US" sz="1600" dirty="0"/>
              <a:t>as short as ~ </a:t>
            </a:r>
            <a:r>
              <a:rPr lang="en-US" sz="1600" b="1" dirty="0"/>
              <a:t>1 </a:t>
            </a:r>
            <a:r>
              <a:rPr lang="en-US" sz="1600" b="1" dirty="0" err="1"/>
              <a:t>ps</a:t>
            </a:r>
            <a:r>
              <a:rPr lang="en-US" sz="1600" b="1" dirty="0"/>
              <a:t> (1 THz width) </a:t>
            </a:r>
            <a:r>
              <a:rPr lang="en-US" sz="1600" dirty="0"/>
              <a:t>pulses are needed.</a:t>
            </a:r>
          </a:p>
          <a:p>
            <a:pPr algn="just">
              <a:lnSpc>
                <a:spcPct val="150000"/>
              </a:lnSpc>
            </a:pPr>
            <a:r>
              <a:rPr lang="en-US" sz="1600" b="1" i="1" u="sng" dirty="0"/>
              <a:t>Challenges:</a:t>
            </a:r>
          </a:p>
          <a:p>
            <a:pPr marL="285750" indent="-285750" algn="just">
              <a:lnSpc>
                <a:spcPct val="150000"/>
              </a:lnSpc>
              <a:buFont typeface="Arial" panose="020B0604020202020204" pitchFamily="34" charset="0"/>
              <a:buChar char="•"/>
            </a:pPr>
            <a:r>
              <a:rPr lang="en-US" sz="1600" b="1" dirty="0"/>
              <a:t>Broad band systems are necessary;</a:t>
            </a:r>
          </a:p>
          <a:p>
            <a:pPr marL="285750" indent="-285750" algn="just">
              <a:lnSpc>
                <a:spcPct val="150000"/>
              </a:lnSpc>
              <a:buFont typeface="Arial" panose="020B0604020202020204" pitchFamily="34" charset="0"/>
              <a:buChar char="•"/>
            </a:pPr>
            <a:r>
              <a:rPr lang="en-US" sz="1600" b="1" dirty="0"/>
              <a:t>High repetition rate;</a:t>
            </a:r>
          </a:p>
          <a:p>
            <a:pPr marL="285750" indent="-285750" algn="just">
              <a:lnSpc>
                <a:spcPct val="150000"/>
              </a:lnSpc>
              <a:buFont typeface="Arial" panose="020B0604020202020204" pitchFamily="34" charset="0"/>
              <a:buChar char="•"/>
            </a:pPr>
            <a:r>
              <a:rPr lang="en-US" sz="1600" b="1" dirty="0"/>
              <a:t>High efficiency;</a:t>
            </a:r>
          </a:p>
          <a:p>
            <a:pPr marL="285750" indent="-285750" algn="just">
              <a:lnSpc>
                <a:spcPct val="150000"/>
              </a:lnSpc>
              <a:buFont typeface="Arial" panose="020B0604020202020204" pitchFamily="34" charset="0"/>
              <a:buChar char="•"/>
            </a:pPr>
            <a:r>
              <a:rPr lang="en-US" sz="1600" b="1" dirty="0"/>
              <a:t>Structure lifetime must be large enough.</a:t>
            </a:r>
          </a:p>
        </p:txBody>
      </p:sp>
      <p:sp>
        <p:nvSpPr>
          <p:cNvPr id="31" name="TextBox 30">
            <a:extLst>
              <a:ext uri="{FF2B5EF4-FFF2-40B4-BE49-F238E27FC236}">
                <a16:creationId xmlns:a16="http://schemas.microsoft.com/office/drawing/2014/main" id="{8E663306-2640-1192-0930-23FB2E968B40}"/>
              </a:ext>
            </a:extLst>
          </p:cNvPr>
          <p:cNvSpPr txBox="1"/>
          <p:nvPr/>
        </p:nvSpPr>
        <p:spPr>
          <a:xfrm>
            <a:off x="0" y="0"/>
            <a:ext cx="9144000" cy="369332"/>
          </a:xfrm>
          <a:prstGeom prst="rect">
            <a:avLst/>
          </a:prstGeom>
          <a:noFill/>
        </p:spPr>
        <p:txBody>
          <a:bodyPr wrap="square" rtlCol="0">
            <a:spAutoFit/>
          </a:bodyPr>
          <a:lstStyle/>
          <a:p>
            <a:pPr algn="ctr"/>
            <a:r>
              <a:rPr lang="en-US" b="1" dirty="0"/>
              <a:t>Pulse Length Scaling &amp; Challenges</a:t>
            </a:r>
            <a:endParaRPr lang="ru-RU" b="1" dirty="0"/>
          </a:p>
        </p:txBody>
      </p:sp>
      <p:sp>
        <p:nvSpPr>
          <p:cNvPr id="2" name="Rectangle 1">
            <a:extLst>
              <a:ext uri="{FF2B5EF4-FFF2-40B4-BE49-F238E27FC236}">
                <a16:creationId xmlns:a16="http://schemas.microsoft.com/office/drawing/2014/main" id="{552893E8-04D1-7B3F-87EF-3261ED99365C}"/>
              </a:ext>
            </a:extLst>
          </p:cNvPr>
          <p:cNvSpPr/>
          <p:nvPr/>
        </p:nvSpPr>
        <p:spPr>
          <a:xfrm>
            <a:off x="5257" y="2915843"/>
            <a:ext cx="9144000" cy="1811108"/>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8323387"/>
      </p:ext>
    </p:extLst>
  </p:cSld>
  <p:clrMapOvr>
    <a:masterClrMapping/>
  </p:clrMapOvr>
  <mc:AlternateContent xmlns:mc="http://schemas.openxmlformats.org/markup-compatibility/2006" xmlns:p14="http://schemas.microsoft.com/office/powerpoint/2010/main">
    <mc:Choice Requires="p14">
      <p:transition spd="slow" p14:dur="2000" advTm="23322"/>
    </mc:Choice>
    <mc:Fallback xmlns="">
      <p:transition spd="slow" advTm="2332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914FF6-0EBA-4B96-9B78-C946AC4ABA2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87301" y="470649"/>
            <a:ext cx="3366215" cy="1904894"/>
          </a:xfrm>
          <a:prstGeom prst="rect">
            <a:avLst/>
          </a:prstGeom>
          <a:noFill/>
          <a:ln>
            <a:noFill/>
          </a:ln>
        </p:spPr>
      </p:pic>
      <p:sp>
        <p:nvSpPr>
          <p:cNvPr id="3" name="TextBox 2">
            <a:extLst>
              <a:ext uri="{FF2B5EF4-FFF2-40B4-BE49-F238E27FC236}">
                <a16:creationId xmlns:a16="http://schemas.microsoft.com/office/drawing/2014/main" id="{4EE698D1-E8A2-43E7-8A47-35DE08665ECA}"/>
              </a:ext>
            </a:extLst>
          </p:cNvPr>
          <p:cNvSpPr txBox="1"/>
          <p:nvPr/>
        </p:nvSpPr>
        <p:spPr>
          <a:xfrm>
            <a:off x="1" y="0"/>
            <a:ext cx="9143999" cy="369332"/>
          </a:xfrm>
          <a:prstGeom prst="rect">
            <a:avLst/>
          </a:prstGeom>
          <a:noFill/>
        </p:spPr>
        <p:txBody>
          <a:bodyPr wrap="square" rtlCol="0">
            <a:spAutoFit/>
          </a:bodyPr>
          <a:lstStyle/>
          <a:p>
            <a:pPr algn="ctr"/>
            <a:r>
              <a:rPr lang="en-US" b="1" dirty="0"/>
              <a:t>High-Gradient X-Band Gun Fed by 9 ns RF Pulses</a:t>
            </a:r>
          </a:p>
        </p:txBody>
      </p:sp>
      <p:pic>
        <p:nvPicPr>
          <p:cNvPr id="6" name="Picture 5" descr="A screenshot of a cell phone&#10;&#10;Description automatically generated">
            <a:extLst>
              <a:ext uri="{FF2B5EF4-FFF2-40B4-BE49-F238E27FC236}">
                <a16:creationId xmlns:a16="http://schemas.microsoft.com/office/drawing/2014/main" id="{BF18D4B7-2F50-4094-8C5E-359013DED829}"/>
              </a:ext>
            </a:extLst>
          </p:cNvPr>
          <p:cNvPicPr>
            <a:picLocks noChangeAspect="1"/>
          </p:cNvPicPr>
          <p:nvPr/>
        </p:nvPicPr>
        <p:blipFill>
          <a:blip r:embed="rId4"/>
          <a:stretch>
            <a:fillRect/>
          </a:stretch>
        </p:blipFill>
        <p:spPr>
          <a:xfrm>
            <a:off x="3694920" y="583898"/>
            <a:ext cx="3015477" cy="1567184"/>
          </a:xfrm>
          <a:prstGeom prst="rect">
            <a:avLst/>
          </a:prstGeom>
        </p:spPr>
      </p:pic>
      <p:sp>
        <p:nvSpPr>
          <p:cNvPr id="8" name="TextBox 7">
            <a:extLst>
              <a:ext uri="{FF2B5EF4-FFF2-40B4-BE49-F238E27FC236}">
                <a16:creationId xmlns:a16="http://schemas.microsoft.com/office/drawing/2014/main" id="{55A8AE20-38BE-45AC-82E4-39D9C791A9A5}"/>
              </a:ext>
            </a:extLst>
          </p:cNvPr>
          <p:cNvSpPr txBox="1"/>
          <p:nvPr/>
        </p:nvSpPr>
        <p:spPr>
          <a:xfrm>
            <a:off x="4264172" y="2107749"/>
            <a:ext cx="1795440" cy="253916"/>
          </a:xfrm>
          <a:prstGeom prst="rect">
            <a:avLst/>
          </a:prstGeom>
          <a:noFill/>
        </p:spPr>
        <p:txBody>
          <a:bodyPr wrap="square">
            <a:spAutoFit/>
          </a:bodyPr>
          <a:lstStyle/>
          <a:p>
            <a:r>
              <a:rPr lang="en-US" sz="1050" dirty="0"/>
              <a:t>11.7 GHz field structure </a:t>
            </a:r>
          </a:p>
        </p:txBody>
      </p:sp>
      <p:cxnSp>
        <p:nvCxnSpPr>
          <p:cNvPr id="11" name="Straight Arrow Connector 10">
            <a:extLst>
              <a:ext uri="{FF2B5EF4-FFF2-40B4-BE49-F238E27FC236}">
                <a16:creationId xmlns:a16="http://schemas.microsoft.com/office/drawing/2014/main" id="{A03C8D56-EDA8-4BA5-859A-FB0BFB7B698F}"/>
              </a:ext>
            </a:extLst>
          </p:cNvPr>
          <p:cNvCxnSpPr/>
          <p:nvPr/>
        </p:nvCxnSpPr>
        <p:spPr>
          <a:xfrm flipV="1">
            <a:off x="6012160" y="1563638"/>
            <a:ext cx="0" cy="296141"/>
          </a:xfrm>
          <a:prstGeom prst="straightConnector1">
            <a:avLst/>
          </a:prstGeom>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AD12663-440C-41D8-8EFC-BC2A22123F7D}"/>
              </a:ext>
            </a:extLst>
          </p:cNvPr>
          <p:cNvSpPr txBox="1"/>
          <p:nvPr/>
        </p:nvSpPr>
        <p:spPr>
          <a:xfrm>
            <a:off x="5889315" y="1800456"/>
            <a:ext cx="492443" cy="369332"/>
          </a:xfrm>
          <a:prstGeom prst="rect">
            <a:avLst/>
          </a:prstGeom>
          <a:noFill/>
        </p:spPr>
        <p:txBody>
          <a:bodyPr wrap="none" rtlCol="0">
            <a:spAutoFit/>
          </a:bodyPr>
          <a:lstStyle/>
          <a:p>
            <a:r>
              <a:rPr lang="en-US" dirty="0">
                <a:solidFill>
                  <a:schemeClr val="bg1"/>
                </a:solidFill>
              </a:rPr>
              <a:t>RF</a:t>
            </a:r>
          </a:p>
        </p:txBody>
      </p:sp>
      <p:pic>
        <p:nvPicPr>
          <p:cNvPr id="14" name="Picture 13" descr="A picture containing text, indoor, cluttered&#10;&#10;Description automatically generated">
            <a:extLst>
              <a:ext uri="{FF2B5EF4-FFF2-40B4-BE49-F238E27FC236}">
                <a16:creationId xmlns:a16="http://schemas.microsoft.com/office/drawing/2014/main" id="{B4F9DD4B-7691-4F22-BB39-22FFDA4ED1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842732" y="2880927"/>
            <a:ext cx="2268431" cy="1701323"/>
          </a:xfrm>
          <a:prstGeom prst="rect">
            <a:avLst/>
          </a:prstGeom>
        </p:spPr>
      </p:pic>
      <p:pic>
        <p:nvPicPr>
          <p:cNvPr id="15" name="Picture 14">
            <a:extLst>
              <a:ext uri="{FF2B5EF4-FFF2-40B4-BE49-F238E27FC236}">
                <a16:creationId xmlns:a16="http://schemas.microsoft.com/office/drawing/2014/main" id="{9865584B-92E4-4004-9433-72C227369F96}"/>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59001" y="3805775"/>
            <a:ext cx="1530993" cy="1060027"/>
          </a:xfrm>
          <a:prstGeom prst="rect">
            <a:avLst/>
          </a:prstGeom>
          <a:noFill/>
          <a:ln>
            <a:noFill/>
          </a:ln>
        </p:spPr>
      </p:pic>
      <p:pic>
        <p:nvPicPr>
          <p:cNvPr id="13" name="Picture 12">
            <a:extLst>
              <a:ext uri="{FF2B5EF4-FFF2-40B4-BE49-F238E27FC236}">
                <a16:creationId xmlns:a16="http://schemas.microsoft.com/office/drawing/2014/main" id="{0A131A23-9EC3-7808-A152-7FE5B52BB853}"/>
              </a:ext>
            </a:extLst>
          </p:cNvPr>
          <p:cNvPicPr>
            <a:picLocks noChangeAspect="1"/>
          </p:cNvPicPr>
          <p:nvPr/>
        </p:nvPicPr>
        <p:blipFill>
          <a:blip r:embed="rId7"/>
          <a:stretch>
            <a:fillRect/>
          </a:stretch>
        </p:blipFill>
        <p:spPr>
          <a:xfrm>
            <a:off x="359532" y="2499742"/>
            <a:ext cx="4175956" cy="2314313"/>
          </a:xfrm>
          <a:prstGeom prst="rect">
            <a:avLst/>
          </a:prstGeom>
        </p:spPr>
      </p:pic>
      <p:pic>
        <p:nvPicPr>
          <p:cNvPr id="20" name="Picture 19">
            <a:extLst>
              <a:ext uri="{FF2B5EF4-FFF2-40B4-BE49-F238E27FC236}">
                <a16:creationId xmlns:a16="http://schemas.microsoft.com/office/drawing/2014/main" id="{C6146F2D-4823-DA22-AB02-F8F523EF8C05}"/>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62956" y="2559631"/>
            <a:ext cx="1527038" cy="1197788"/>
          </a:xfrm>
          <a:prstGeom prst="rect">
            <a:avLst/>
          </a:prstGeom>
          <a:noFill/>
          <a:ln>
            <a:noFill/>
          </a:ln>
        </p:spPr>
      </p:pic>
      <p:pic>
        <p:nvPicPr>
          <p:cNvPr id="17" name="Picture 16">
            <a:extLst>
              <a:ext uri="{FF2B5EF4-FFF2-40B4-BE49-F238E27FC236}">
                <a16:creationId xmlns:a16="http://schemas.microsoft.com/office/drawing/2014/main" id="{5C0A1088-B606-D91D-39B6-7231E24B7643}"/>
              </a:ext>
            </a:extLst>
          </p:cNvPr>
          <p:cNvPicPr>
            <a:picLocks noChangeAspect="1"/>
          </p:cNvPicPr>
          <p:nvPr/>
        </p:nvPicPr>
        <p:blipFill>
          <a:blip r:embed="rId9"/>
          <a:stretch>
            <a:fillRect/>
          </a:stretch>
        </p:blipFill>
        <p:spPr>
          <a:xfrm>
            <a:off x="6595194" y="430251"/>
            <a:ext cx="2538400" cy="2030720"/>
          </a:xfrm>
          <a:prstGeom prst="rect">
            <a:avLst/>
          </a:prstGeom>
        </p:spPr>
      </p:pic>
    </p:spTree>
    <p:extLst>
      <p:ext uri="{BB962C8B-B14F-4D97-AF65-F5344CB8AC3E}">
        <p14:creationId xmlns:p14="http://schemas.microsoft.com/office/powerpoint/2010/main" val="2844030265"/>
      </p:ext>
    </p:extLst>
  </p:cSld>
  <p:clrMapOvr>
    <a:masterClrMapping/>
  </p:clrMapOvr>
  <mc:AlternateContent xmlns:mc="http://schemas.openxmlformats.org/markup-compatibility/2006" xmlns:p14="http://schemas.microsoft.com/office/powerpoint/2010/main">
    <mc:Choice Requires="p14">
      <p:transition spd="slow" p14:dur="2000" advTm="9464"/>
    </mc:Choice>
    <mc:Fallback xmlns="">
      <p:transition spd="slow" advTm="946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610C59-C585-7740-2E93-2B26B4CC3449}"/>
              </a:ext>
            </a:extLst>
          </p:cNvPr>
          <p:cNvSpPr>
            <a:spLocks noGrp="1"/>
          </p:cNvSpPr>
          <p:nvPr>
            <p:ph type="sldNum" sz="quarter" idx="12"/>
          </p:nvPr>
        </p:nvSpPr>
        <p:spPr>
          <a:xfrm>
            <a:off x="8255260" y="4638918"/>
            <a:ext cx="457200" cy="273844"/>
          </a:xfrm>
        </p:spPr>
        <p:txBody>
          <a:bodyPr/>
          <a:lstStyle/>
          <a:p>
            <a:fld id="{B6F15528-21DE-4FAA-801E-634DDDAF4B2B}" type="slidenum">
              <a:rPr lang="en-US" smtClean="0">
                <a:ln>
                  <a:solidFill>
                    <a:prstClr val="white"/>
                  </a:solidFill>
                </a:ln>
                <a:solidFill>
                  <a:prstClr val="black">
                    <a:tint val="75000"/>
                  </a:prstClr>
                </a:solidFill>
              </a:rPr>
              <a:pPr/>
              <a:t>6</a:t>
            </a:fld>
            <a:endParaRPr lang="en-US" dirty="0">
              <a:ln>
                <a:solidFill>
                  <a:prstClr val="white"/>
                </a:solidFill>
              </a:ln>
              <a:solidFill>
                <a:prstClr val="black">
                  <a:tint val="75000"/>
                </a:prstClr>
              </a:solidFill>
            </a:endParaRPr>
          </a:p>
        </p:txBody>
      </p:sp>
      <p:pic>
        <p:nvPicPr>
          <p:cNvPr id="13" name="Picture 12">
            <a:extLst>
              <a:ext uri="{FF2B5EF4-FFF2-40B4-BE49-F238E27FC236}">
                <a16:creationId xmlns:a16="http://schemas.microsoft.com/office/drawing/2014/main" id="{852D1AA3-7402-0395-9716-D95CF9914192}"/>
              </a:ext>
            </a:extLst>
          </p:cNvPr>
          <p:cNvPicPr>
            <a:picLocks noChangeAspect="1"/>
          </p:cNvPicPr>
          <p:nvPr/>
        </p:nvPicPr>
        <p:blipFill>
          <a:blip r:embed="rId2"/>
          <a:stretch>
            <a:fillRect/>
          </a:stretch>
        </p:blipFill>
        <p:spPr>
          <a:xfrm>
            <a:off x="2779839" y="1344810"/>
            <a:ext cx="3076933" cy="2307700"/>
          </a:xfrm>
          <a:prstGeom prst="rect">
            <a:avLst/>
          </a:prstGeom>
        </p:spPr>
      </p:pic>
      <p:sp>
        <p:nvSpPr>
          <p:cNvPr id="14" name="Title 1">
            <a:extLst>
              <a:ext uri="{FF2B5EF4-FFF2-40B4-BE49-F238E27FC236}">
                <a16:creationId xmlns:a16="http://schemas.microsoft.com/office/drawing/2014/main" id="{625C86B0-CB77-23E3-D75E-E6526C37025E}"/>
              </a:ext>
            </a:extLst>
          </p:cNvPr>
          <p:cNvSpPr txBox="1">
            <a:spLocks/>
          </p:cNvSpPr>
          <p:nvPr/>
        </p:nvSpPr>
        <p:spPr>
          <a:xfrm>
            <a:off x="9334" y="15466"/>
            <a:ext cx="9125334" cy="640080"/>
          </a:xfrm>
          <a:prstGeom prst="rect">
            <a:avLst/>
          </a:prstGeom>
        </p:spPr>
        <p:txBody>
          <a:bodyP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t>High-Gradient Test and Beam Energy Characterization</a:t>
            </a:r>
          </a:p>
        </p:txBody>
      </p:sp>
      <p:sp>
        <p:nvSpPr>
          <p:cNvPr id="15" name="TextBox 14">
            <a:extLst>
              <a:ext uri="{FF2B5EF4-FFF2-40B4-BE49-F238E27FC236}">
                <a16:creationId xmlns:a16="http://schemas.microsoft.com/office/drawing/2014/main" id="{9B690812-4E74-0203-45F3-FDEA8DCF9C9A}"/>
              </a:ext>
            </a:extLst>
          </p:cNvPr>
          <p:cNvSpPr txBox="1"/>
          <p:nvPr/>
        </p:nvSpPr>
        <p:spPr>
          <a:xfrm>
            <a:off x="4430743" y="2154928"/>
            <a:ext cx="1509323" cy="323165"/>
          </a:xfrm>
          <a:prstGeom prst="rect">
            <a:avLst/>
          </a:prstGeom>
          <a:noFill/>
        </p:spPr>
        <p:txBody>
          <a:bodyPr wrap="square" rtlCol="0">
            <a:spAutoFit/>
          </a:bodyPr>
          <a:lstStyle/>
          <a:p>
            <a:r>
              <a:rPr lang="en-US" sz="1500" dirty="0">
                <a:solidFill>
                  <a:schemeClr val="tx2">
                    <a:lumMod val="50000"/>
                  </a:schemeClr>
                </a:solidFill>
                <a:latin typeface="Calibri" panose="020F0502020204030204" pitchFamily="34" charset="0"/>
                <a:cs typeface="Calibri" panose="020F0502020204030204" pitchFamily="34" charset="0"/>
              </a:rPr>
              <a:t>~3% fluctuation</a:t>
            </a:r>
          </a:p>
        </p:txBody>
      </p:sp>
      <p:sp>
        <p:nvSpPr>
          <p:cNvPr id="16" name="TextBox 15">
            <a:extLst>
              <a:ext uri="{FF2B5EF4-FFF2-40B4-BE49-F238E27FC236}">
                <a16:creationId xmlns:a16="http://schemas.microsoft.com/office/drawing/2014/main" id="{C475E2FC-5B08-7109-4C9F-0B7E680F569C}"/>
              </a:ext>
            </a:extLst>
          </p:cNvPr>
          <p:cNvSpPr txBox="1"/>
          <p:nvPr/>
        </p:nvSpPr>
        <p:spPr>
          <a:xfrm>
            <a:off x="4161966" y="1584034"/>
            <a:ext cx="1859000" cy="323165"/>
          </a:xfrm>
          <a:prstGeom prst="rect">
            <a:avLst/>
          </a:prstGeom>
          <a:noFill/>
        </p:spPr>
        <p:txBody>
          <a:bodyPr wrap="square" rtlCol="0">
            <a:spAutoFit/>
          </a:bodyPr>
          <a:lstStyle/>
          <a:p>
            <a:pPr defTabSz="914378">
              <a:defRPr/>
            </a:pPr>
            <a:r>
              <a:rPr lang="en-US" sz="1500" dirty="0">
                <a:solidFill>
                  <a:schemeClr val="accent6"/>
                </a:solidFill>
                <a:latin typeface="Calibri" panose="020F0502020204030204" pitchFamily="34" charset="0"/>
                <a:ea typeface="Cambria Math" panose="02040503050406030204" pitchFamily="18" charset="0"/>
                <a:cs typeface="Calibri" panose="020F0502020204030204" pitchFamily="34" charset="0"/>
              </a:rPr>
              <a:t>1000 shots as total</a:t>
            </a:r>
          </a:p>
        </p:txBody>
      </p:sp>
      <p:sp>
        <p:nvSpPr>
          <p:cNvPr id="17" name="TextBox 16">
            <a:extLst>
              <a:ext uri="{FF2B5EF4-FFF2-40B4-BE49-F238E27FC236}">
                <a16:creationId xmlns:a16="http://schemas.microsoft.com/office/drawing/2014/main" id="{65525B0E-3FDE-B823-BBDA-524F9E617366}"/>
              </a:ext>
            </a:extLst>
          </p:cNvPr>
          <p:cNvSpPr txBox="1"/>
          <p:nvPr/>
        </p:nvSpPr>
        <p:spPr>
          <a:xfrm>
            <a:off x="2676326" y="3652509"/>
            <a:ext cx="3508834" cy="1292662"/>
          </a:xfrm>
          <a:prstGeom prst="rect">
            <a:avLst/>
          </a:prstGeom>
          <a:noFill/>
        </p:spPr>
        <p:txBody>
          <a:bodyPr wrap="square" rtlCol="0">
            <a:spAutoFit/>
          </a:bodyPr>
          <a:lstStyle/>
          <a:p>
            <a:pPr marL="285743" indent="-285743">
              <a:buFont typeface="Arial" panose="020B0604020202020204" pitchFamily="34" charset="0"/>
              <a:buChar char="•"/>
            </a:pPr>
            <a:r>
              <a:rPr lang="en-US" sz="1300" dirty="0">
                <a:solidFill>
                  <a:schemeClr val="tx1">
                    <a:lumMod val="50000"/>
                  </a:schemeClr>
                </a:solidFill>
              </a:rPr>
              <a:t>Energy measured by the spectrometer dipole</a:t>
            </a:r>
          </a:p>
          <a:p>
            <a:pPr marL="285743" indent="-285743">
              <a:buFont typeface="Arial" panose="020B0604020202020204" pitchFamily="34" charset="0"/>
              <a:buChar char="•"/>
            </a:pPr>
            <a:r>
              <a:rPr lang="en-US" sz="1300" dirty="0">
                <a:solidFill>
                  <a:schemeClr val="tx1">
                    <a:lumMod val="50000"/>
                  </a:schemeClr>
                </a:solidFill>
              </a:rPr>
              <a:t>~3% fluctuation, likely due to the drive charge instability. </a:t>
            </a:r>
          </a:p>
          <a:p>
            <a:pPr marL="285743" indent="-285743">
              <a:buFont typeface="Arial" panose="020B0604020202020204" pitchFamily="34" charset="0"/>
              <a:buChar char="•"/>
            </a:pPr>
            <a:r>
              <a:rPr lang="en-US" sz="1300" dirty="0">
                <a:solidFill>
                  <a:schemeClr val="tx1">
                    <a:lumMod val="50000"/>
                  </a:schemeClr>
                </a:solidFill>
              </a:rPr>
              <a:t>Max achieved gradient is </a:t>
            </a:r>
            <a:r>
              <a:rPr lang="en-US" sz="1300" b="1" dirty="0">
                <a:solidFill>
                  <a:schemeClr val="accent6"/>
                </a:solidFill>
              </a:rPr>
              <a:t>388 MV/m</a:t>
            </a:r>
            <a:r>
              <a:rPr lang="en-US" sz="1300" dirty="0">
                <a:solidFill>
                  <a:schemeClr val="tx1">
                    <a:lumMod val="50000"/>
                  </a:schemeClr>
                </a:solidFill>
              </a:rPr>
              <a:t> from the beam energy measurement </a:t>
            </a:r>
          </a:p>
        </p:txBody>
      </p:sp>
      <p:pic>
        <p:nvPicPr>
          <p:cNvPr id="18" name="Picture 17" descr="Chart&#10;&#10;Description automatically generated">
            <a:extLst>
              <a:ext uri="{FF2B5EF4-FFF2-40B4-BE49-F238E27FC236}">
                <a16:creationId xmlns:a16="http://schemas.microsoft.com/office/drawing/2014/main" id="{BBE179AA-A125-D064-C3C3-35924CA681B0}"/>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6746"/>
          <a:stretch/>
        </p:blipFill>
        <p:spPr bwMode="auto">
          <a:xfrm>
            <a:off x="3059832" y="379159"/>
            <a:ext cx="3508833" cy="1115485"/>
          </a:xfrm>
          <a:prstGeom prst="rect">
            <a:avLst/>
          </a:prstGeom>
          <a:ln>
            <a:noFill/>
          </a:ln>
          <a:extLst>
            <a:ext uri="{53640926-AAD7-44D8-BBD7-CCE9431645EC}">
              <a14:shadowObscured xmlns:a14="http://schemas.microsoft.com/office/drawing/2010/main"/>
            </a:ext>
          </a:extLst>
        </p:spPr>
      </p:pic>
      <p:pic>
        <p:nvPicPr>
          <p:cNvPr id="19" name="Picture 32">
            <a:extLst>
              <a:ext uri="{FF2B5EF4-FFF2-40B4-BE49-F238E27FC236}">
                <a16:creationId xmlns:a16="http://schemas.microsoft.com/office/drawing/2014/main" id="{2D92AE72-7A15-AE80-376C-B95922D1BB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3" y="1239602"/>
            <a:ext cx="2389557" cy="213929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82FECE05-9AB9-17E6-EAD4-EA5BAF134875}"/>
              </a:ext>
            </a:extLst>
          </p:cNvPr>
          <p:cNvSpPr>
            <a:spLocks noChangeArrowheads="1"/>
          </p:cNvSpPr>
          <p:nvPr/>
        </p:nvSpPr>
        <p:spPr bwMode="auto">
          <a:xfrm>
            <a:off x="0" y="3663439"/>
            <a:ext cx="2612572" cy="1177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just" defTabSz="685800" eaLnBrk="0" hangingPunct="0"/>
            <a:r>
              <a:rPr lang="en-US" altLang="en-US" sz="1200" dirty="0">
                <a:latin typeface="Times New Roman" panose="02020603050405020304" pitchFamily="18" charset="0"/>
                <a:ea typeface="SimSun" panose="02010600030101010101" pitchFamily="2" charset="-122"/>
                <a:cs typeface="Times New Roman" panose="02020603050405020304" pitchFamily="18" charset="0"/>
              </a:rPr>
              <a:t>Simulated kinetic-energy isoclines as function of RF gun operating conditions K(E</a:t>
            </a:r>
            <a:r>
              <a:rPr lang="en-US" altLang="en-US" sz="1200" baseline="-30000" dirty="0">
                <a:latin typeface="Times New Roman" panose="02020603050405020304" pitchFamily="18" charset="0"/>
                <a:ea typeface="SimSun" panose="02010600030101010101" pitchFamily="2" charset="-122"/>
                <a:cs typeface="Times New Roman" panose="02020603050405020304" pitchFamily="18" charset="0"/>
              </a:rPr>
              <a:t>0</a:t>
            </a:r>
            <a:r>
              <a:rPr lang="en-US" altLang="en-US" sz="1200" dirty="0">
                <a:latin typeface="Times New Roman" panose="02020603050405020304" pitchFamily="18" charset="0"/>
                <a:ea typeface="SimSun" panose="02010600030101010101" pitchFamily="2" charset="-122"/>
                <a:cs typeface="Times New Roman" panose="02020603050405020304" pitchFamily="18" charset="0"/>
              </a:rPr>
              <a:t>, φ</a:t>
            </a:r>
            <a:r>
              <a:rPr lang="en-US" altLang="en-US" sz="1200" baseline="-30000" dirty="0">
                <a:latin typeface="Times New Roman" panose="02020603050405020304" pitchFamily="18" charset="0"/>
                <a:ea typeface="SimSun" panose="02010600030101010101" pitchFamily="2" charset="-122"/>
                <a:cs typeface="Times New Roman" panose="02020603050405020304" pitchFamily="18" charset="0"/>
              </a:rPr>
              <a:t>0</a:t>
            </a:r>
            <a:r>
              <a:rPr lang="en-US" altLang="en-US" sz="1200" dirty="0">
                <a:latin typeface="Times New Roman" panose="02020603050405020304" pitchFamily="18" charset="0"/>
                <a:ea typeface="SimSun" panose="02010600030101010101" pitchFamily="2" charset="-122"/>
                <a:cs typeface="Times New Roman" panose="02020603050405020304" pitchFamily="18" charset="0"/>
              </a:rPr>
              <a:t>) and retrieved operating points (“+” symbols). The shaded areas represent the uncertainty on the measured φ</a:t>
            </a:r>
            <a:r>
              <a:rPr lang="en-US" altLang="en-US" sz="1200" baseline="-30000" dirty="0">
                <a:latin typeface="Times New Roman" panose="02020603050405020304" pitchFamily="18" charset="0"/>
                <a:ea typeface="SimSun" panose="02010600030101010101" pitchFamily="2" charset="-122"/>
                <a:cs typeface="Times New Roman" panose="02020603050405020304" pitchFamily="18" charset="0"/>
              </a:rPr>
              <a:t>0</a:t>
            </a:r>
            <a:r>
              <a:rPr lang="en-US" altLang="en-US" sz="1200" dirty="0">
                <a:latin typeface="Times New Roman" panose="02020603050405020304" pitchFamily="18" charset="0"/>
                <a:ea typeface="SimSun" panose="02010600030101010101" pitchFamily="2" charset="-122"/>
                <a:cs typeface="Times New Roman" panose="02020603050405020304" pitchFamily="18" charset="0"/>
              </a:rPr>
              <a:t> and inferred E</a:t>
            </a:r>
            <a:r>
              <a:rPr lang="en-US" altLang="en-US" sz="1200" baseline="-30000" dirty="0">
                <a:latin typeface="Times New Roman" panose="02020603050405020304" pitchFamily="18" charset="0"/>
                <a:ea typeface="SimSun" panose="02010600030101010101" pitchFamily="2" charset="-122"/>
                <a:cs typeface="Times New Roman" panose="02020603050405020304" pitchFamily="18" charset="0"/>
              </a:rPr>
              <a:t>0</a:t>
            </a:r>
            <a:r>
              <a:rPr lang="en-US" altLang="en-US" sz="1200" dirty="0">
                <a:latin typeface="Times New Roman" panose="02020603050405020304" pitchFamily="18" charset="0"/>
                <a:ea typeface="SimSun" panose="02010600030101010101" pitchFamily="2" charset="-122"/>
                <a:cs typeface="Times New Roman" panose="02020603050405020304" pitchFamily="18" charset="0"/>
              </a:rPr>
              <a:t> values.</a:t>
            </a:r>
            <a:endParaRPr lang="en-US" altLang="en-US" sz="1200" dirty="0">
              <a:latin typeface="Arial" panose="020B0604020202020204" pitchFamily="34" charset="0"/>
            </a:endParaRPr>
          </a:p>
        </p:txBody>
      </p:sp>
      <p:pic>
        <p:nvPicPr>
          <p:cNvPr id="21" name="Content Placeholder 6">
            <a:extLst>
              <a:ext uri="{FF2B5EF4-FFF2-40B4-BE49-F238E27FC236}">
                <a16:creationId xmlns:a16="http://schemas.microsoft.com/office/drawing/2014/main" id="{5C87C488-AC74-FF66-543F-EC5D7DB44752}"/>
              </a:ext>
            </a:extLst>
          </p:cNvPr>
          <p:cNvPicPr>
            <a:picLocks noChangeAspect="1"/>
          </p:cNvPicPr>
          <p:nvPr/>
        </p:nvPicPr>
        <p:blipFill>
          <a:blip r:embed="rId5"/>
          <a:stretch>
            <a:fillRect/>
          </a:stretch>
        </p:blipFill>
        <p:spPr>
          <a:xfrm>
            <a:off x="5958888" y="1344809"/>
            <a:ext cx="3140510" cy="2355383"/>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F3C01A0-60BE-0A03-E2D4-0AFF730F326C}"/>
                  </a:ext>
                </a:extLst>
              </p:cNvPr>
              <p:cNvSpPr txBox="1"/>
              <p:nvPr/>
            </p:nvSpPr>
            <p:spPr>
              <a:xfrm>
                <a:off x="6185160" y="3577069"/>
                <a:ext cx="2949508" cy="1378775"/>
              </a:xfrm>
              <a:prstGeom prst="rect">
                <a:avLst/>
              </a:prstGeom>
              <a:noFill/>
            </p:spPr>
            <p:txBody>
              <a:bodyPr wrap="square" rtlCol="0">
                <a:spAutoFit/>
              </a:bodyPr>
              <a:lstStyle/>
              <a:p>
                <a:pPr marL="285743" indent="-285743">
                  <a:buFont typeface="Arial" panose="020B0604020202020204" pitchFamily="34" charset="0"/>
                  <a:buChar char="•"/>
                </a:pPr>
                <a:r>
                  <a:rPr lang="en-US" sz="1500" dirty="0">
                    <a:solidFill>
                      <a:schemeClr val="tx1">
                        <a:lumMod val="75000"/>
                      </a:schemeClr>
                    </a:solidFill>
                    <a:latin typeface="Arial" panose="020B0604020202020204" pitchFamily="34" charset="0"/>
                    <a:ea typeface="Cambria Math" panose="02040503050406030204" pitchFamily="18" charset="0"/>
                    <a:cs typeface="Arial" panose="020B0604020202020204" pitchFamily="34" charset="0"/>
                  </a:rPr>
                  <a:t>Emittance was measured by quad scan:</a:t>
                </a:r>
              </a:p>
              <a:p>
                <a:pPr marL="742931" lvl="1" indent="-285743">
                  <a:buFont typeface="Courier New" panose="02070309020205020404" pitchFamily="49" charset="0"/>
                  <a:buChar char="o"/>
                </a:pPr>
                <a14:m>
                  <m:oMath xmlns:m="http://schemas.openxmlformats.org/officeDocument/2006/math">
                    <m:sSub>
                      <m:sSubPr>
                        <m:ctrlPr>
                          <a:rPr lang="en-US" sz="1300" i="1">
                            <a:solidFill>
                              <a:schemeClr val="tx1">
                                <a:lumMod val="75000"/>
                              </a:schemeClr>
                            </a:solidFill>
                            <a:latin typeface="Cambria Math" panose="02040503050406030204" pitchFamily="18" charset="0"/>
                            <a:ea typeface="Cambria Math" panose="02040503050406030204" pitchFamily="18" charset="0"/>
                          </a:rPr>
                        </m:ctrlPr>
                      </m:sSubPr>
                      <m:e>
                        <m:r>
                          <a:rPr lang="en-US" sz="1300" i="1">
                            <a:solidFill>
                              <a:schemeClr val="tx1">
                                <a:lumMod val="75000"/>
                              </a:schemeClr>
                            </a:solidFill>
                            <a:latin typeface="Cambria Math" panose="02040503050406030204" pitchFamily="18" charset="0"/>
                            <a:ea typeface="Cambria Math" panose="02040503050406030204" pitchFamily="18" charset="0"/>
                          </a:rPr>
                          <m:t>𝜀</m:t>
                        </m:r>
                      </m:e>
                      <m:sub>
                        <m:r>
                          <a:rPr lang="en-US" sz="1300" i="1">
                            <a:solidFill>
                              <a:schemeClr val="tx1">
                                <a:lumMod val="75000"/>
                              </a:schemeClr>
                            </a:solidFill>
                            <a:latin typeface="Cambria Math" panose="02040503050406030204" pitchFamily="18" charset="0"/>
                            <a:ea typeface="Cambria Math" panose="02040503050406030204" pitchFamily="18" charset="0"/>
                          </a:rPr>
                          <m:t>𝑛</m:t>
                        </m:r>
                        <m:r>
                          <a:rPr lang="en-US" sz="1300" i="1">
                            <a:solidFill>
                              <a:schemeClr val="tx1">
                                <a:lumMod val="75000"/>
                              </a:schemeClr>
                            </a:solidFill>
                            <a:latin typeface="Cambria Math" panose="02040503050406030204" pitchFamily="18" charset="0"/>
                            <a:ea typeface="Cambria Math" panose="02040503050406030204" pitchFamily="18" charset="0"/>
                          </a:rPr>
                          <m:t>,</m:t>
                        </m:r>
                        <m:r>
                          <a:rPr lang="en-US" sz="1300" i="1">
                            <a:solidFill>
                              <a:schemeClr val="tx1">
                                <a:lumMod val="75000"/>
                              </a:schemeClr>
                            </a:solidFill>
                            <a:latin typeface="Cambria Math" panose="02040503050406030204" pitchFamily="18" charset="0"/>
                            <a:ea typeface="Cambria Math" panose="02040503050406030204" pitchFamily="18" charset="0"/>
                          </a:rPr>
                          <m:t>𝑥</m:t>
                        </m:r>
                      </m:sub>
                    </m:sSub>
                    <m:r>
                      <a:rPr lang="en-US" sz="1300" i="1">
                        <a:solidFill>
                          <a:schemeClr val="tx1">
                            <a:lumMod val="75000"/>
                          </a:schemeClr>
                        </a:solidFill>
                        <a:latin typeface="Cambria Math" panose="02040503050406030204" pitchFamily="18" charset="0"/>
                      </a:rPr>
                      <m:t>=5.58 </m:t>
                    </m:r>
                    <m:r>
                      <a:rPr lang="en-US" sz="1300" i="1">
                        <a:solidFill>
                          <a:schemeClr val="tx1">
                            <a:lumMod val="75000"/>
                          </a:schemeClr>
                        </a:solidFill>
                        <a:latin typeface="Cambria Math" panose="02040503050406030204" pitchFamily="18" charset="0"/>
                        <a:ea typeface="Cambria Math" panose="02040503050406030204" pitchFamily="18" charset="0"/>
                      </a:rPr>
                      <m:t>𝜇</m:t>
                    </m:r>
                    <m:r>
                      <a:rPr lang="en-US" sz="1300" i="1">
                        <a:solidFill>
                          <a:schemeClr val="tx1">
                            <a:lumMod val="75000"/>
                          </a:schemeClr>
                        </a:solidFill>
                        <a:latin typeface="Cambria Math" panose="02040503050406030204" pitchFamily="18" charset="0"/>
                        <a:ea typeface="Cambria Math" panose="02040503050406030204" pitchFamily="18" charset="0"/>
                      </a:rPr>
                      <m:t>𝑚</m:t>
                    </m:r>
                  </m:oMath>
                </a14:m>
                <a:endParaRPr lang="en-US" sz="1300" dirty="0">
                  <a:solidFill>
                    <a:schemeClr val="tx1">
                      <a:lumMod val="75000"/>
                    </a:schemeClr>
                  </a:solidFill>
                </a:endParaRPr>
              </a:p>
              <a:p>
                <a:pPr marL="742931" lvl="1" indent="-285743">
                  <a:buFont typeface="Courier New" panose="02070309020205020404" pitchFamily="49" charset="0"/>
                  <a:buChar char="o"/>
                </a:pPr>
                <a14:m>
                  <m:oMath xmlns:m="http://schemas.openxmlformats.org/officeDocument/2006/math">
                    <m:sSub>
                      <m:sSubPr>
                        <m:ctrlPr>
                          <a:rPr lang="en-US" sz="1300" i="1">
                            <a:solidFill>
                              <a:schemeClr val="tx1">
                                <a:lumMod val="75000"/>
                              </a:schemeClr>
                            </a:solidFill>
                            <a:latin typeface="Cambria Math" panose="02040503050406030204" pitchFamily="18" charset="0"/>
                            <a:ea typeface="Cambria Math" panose="02040503050406030204" pitchFamily="18" charset="0"/>
                          </a:rPr>
                        </m:ctrlPr>
                      </m:sSubPr>
                      <m:e>
                        <m:r>
                          <a:rPr lang="en-US" sz="1300" i="1">
                            <a:solidFill>
                              <a:schemeClr val="tx1">
                                <a:lumMod val="75000"/>
                              </a:schemeClr>
                            </a:solidFill>
                            <a:latin typeface="Cambria Math" panose="02040503050406030204" pitchFamily="18" charset="0"/>
                            <a:ea typeface="Cambria Math" panose="02040503050406030204" pitchFamily="18" charset="0"/>
                          </a:rPr>
                          <m:t>𝜀</m:t>
                        </m:r>
                      </m:e>
                      <m:sub>
                        <m:r>
                          <a:rPr lang="en-US" sz="1300" i="1">
                            <a:solidFill>
                              <a:schemeClr val="tx1">
                                <a:lumMod val="75000"/>
                              </a:schemeClr>
                            </a:solidFill>
                            <a:latin typeface="Cambria Math" panose="02040503050406030204" pitchFamily="18" charset="0"/>
                            <a:ea typeface="Cambria Math" panose="02040503050406030204" pitchFamily="18" charset="0"/>
                          </a:rPr>
                          <m:t>𝑛</m:t>
                        </m:r>
                        <m:r>
                          <a:rPr lang="en-US" sz="1300" i="1">
                            <a:solidFill>
                              <a:schemeClr val="tx1">
                                <a:lumMod val="75000"/>
                              </a:schemeClr>
                            </a:solidFill>
                            <a:latin typeface="Cambria Math" panose="02040503050406030204" pitchFamily="18" charset="0"/>
                            <a:ea typeface="Cambria Math" panose="02040503050406030204" pitchFamily="18" charset="0"/>
                          </a:rPr>
                          <m:t>,</m:t>
                        </m:r>
                        <m:r>
                          <a:rPr lang="en-US" sz="1300" i="1">
                            <a:solidFill>
                              <a:schemeClr val="tx1">
                                <a:lumMod val="75000"/>
                              </a:schemeClr>
                            </a:solidFill>
                            <a:latin typeface="Cambria Math" panose="02040503050406030204" pitchFamily="18" charset="0"/>
                            <a:ea typeface="Cambria Math" panose="02040503050406030204" pitchFamily="18" charset="0"/>
                          </a:rPr>
                          <m:t>𝑦</m:t>
                        </m:r>
                      </m:sub>
                    </m:sSub>
                    <m:r>
                      <a:rPr lang="en-US" sz="1300" i="1">
                        <a:solidFill>
                          <a:schemeClr val="tx1">
                            <a:lumMod val="75000"/>
                          </a:schemeClr>
                        </a:solidFill>
                        <a:latin typeface="Cambria Math" panose="02040503050406030204" pitchFamily="18" charset="0"/>
                      </a:rPr>
                      <m:t>=11.26 </m:t>
                    </m:r>
                    <m:r>
                      <a:rPr lang="en-US" sz="1300" i="1">
                        <a:solidFill>
                          <a:schemeClr val="tx1">
                            <a:lumMod val="75000"/>
                          </a:schemeClr>
                        </a:solidFill>
                        <a:latin typeface="Cambria Math" panose="02040503050406030204" pitchFamily="18" charset="0"/>
                        <a:ea typeface="Cambria Math" panose="02040503050406030204" pitchFamily="18" charset="0"/>
                      </a:rPr>
                      <m:t>𝜇</m:t>
                    </m:r>
                    <m:r>
                      <a:rPr lang="en-US" sz="1300" i="1">
                        <a:solidFill>
                          <a:schemeClr val="tx1">
                            <a:lumMod val="75000"/>
                          </a:schemeClr>
                        </a:solidFill>
                        <a:latin typeface="Cambria Math" panose="02040503050406030204" pitchFamily="18" charset="0"/>
                        <a:ea typeface="Cambria Math" panose="02040503050406030204" pitchFamily="18" charset="0"/>
                      </a:rPr>
                      <m:t>𝑚</m:t>
                    </m:r>
                  </m:oMath>
                </a14:m>
                <a:r>
                  <a:rPr lang="en-US" sz="1300" dirty="0">
                    <a:solidFill>
                      <a:schemeClr val="tx1">
                        <a:lumMod val="75000"/>
                      </a:schemeClr>
                    </a:solidFill>
                  </a:rPr>
                  <a:t> (due to geometry asymmetry)</a:t>
                </a:r>
              </a:p>
              <a:p>
                <a:pPr marL="742931" lvl="1" indent="-285743">
                  <a:buFont typeface="Courier New" panose="02070309020205020404" pitchFamily="49" charset="0"/>
                  <a:buChar char="o"/>
                </a:pPr>
                <a:r>
                  <a:rPr lang="en-US" sz="1300" dirty="0">
                    <a:solidFill>
                      <a:schemeClr val="tx1">
                        <a:lumMod val="75000"/>
                      </a:schemeClr>
                    </a:solidFill>
                  </a:rPr>
                  <a:t>Kinetic energy: 5.9 MeV</a:t>
                </a:r>
              </a:p>
            </p:txBody>
          </p:sp>
        </mc:Choice>
        <mc:Fallback xmlns="">
          <p:sp>
            <p:nvSpPr>
              <p:cNvPr id="22" name="TextBox 21">
                <a:extLst>
                  <a:ext uri="{FF2B5EF4-FFF2-40B4-BE49-F238E27FC236}">
                    <a16:creationId xmlns:a16="http://schemas.microsoft.com/office/drawing/2014/main" id="{1F3C01A0-60BE-0A03-E2D4-0AFF730F326C}"/>
                  </a:ext>
                </a:extLst>
              </p:cNvPr>
              <p:cNvSpPr txBox="1">
                <a:spLocks noRot="1" noChangeAspect="1" noMove="1" noResize="1" noEditPoints="1" noAdjustHandles="1" noChangeArrowheads="1" noChangeShapeType="1" noTextEdit="1"/>
              </p:cNvSpPr>
              <p:nvPr/>
            </p:nvSpPr>
            <p:spPr>
              <a:xfrm>
                <a:off x="6185160" y="3577069"/>
                <a:ext cx="2949508" cy="1378775"/>
              </a:xfrm>
              <a:prstGeom prst="rect">
                <a:avLst/>
              </a:prstGeom>
              <a:blipFill>
                <a:blip r:embed="rId6"/>
                <a:stretch>
                  <a:fillRect l="-621" t="-885" b="-3540"/>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FAF7DCD4-5209-260E-AF1A-A8C547E5C2D9}"/>
              </a:ext>
            </a:extLst>
          </p:cNvPr>
          <p:cNvSpPr txBox="1"/>
          <p:nvPr/>
        </p:nvSpPr>
        <p:spPr>
          <a:xfrm>
            <a:off x="229186" y="476795"/>
            <a:ext cx="4585062" cy="646331"/>
          </a:xfrm>
          <a:prstGeom prst="rect">
            <a:avLst/>
          </a:prstGeom>
          <a:noFill/>
        </p:spPr>
        <p:txBody>
          <a:bodyPr wrap="square">
            <a:spAutoFit/>
          </a:bodyPr>
          <a:lstStyle/>
          <a:p>
            <a:r>
              <a:rPr lang="en-US" dirty="0">
                <a:solidFill>
                  <a:srgbClr val="0070C0"/>
                </a:solidFill>
                <a:sym typeface="Wingdings" panose="05000000000000000000" pitchFamily="2" charset="2"/>
              </a:rPr>
              <a:t>BDR~10</a:t>
            </a:r>
            <a:r>
              <a:rPr lang="en-US" baseline="30000" dirty="0">
                <a:solidFill>
                  <a:srgbClr val="0070C0"/>
                </a:solidFill>
                <a:sym typeface="Wingdings" panose="05000000000000000000" pitchFamily="2" charset="2"/>
              </a:rPr>
              <a:t>-6 </a:t>
            </a:r>
            <a:r>
              <a:rPr lang="en-US" dirty="0">
                <a:solidFill>
                  <a:srgbClr val="0070C0"/>
                </a:solidFill>
                <a:sym typeface="Wingdings" panose="05000000000000000000" pitchFamily="2" charset="2"/>
              </a:rPr>
              <a:t>, 100 </a:t>
            </a:r>
            <a:r>
              <a:rPr lang="en-US" dirty="0" err="1">
                <a:solidFill>
                  <a:srgbClr val="0070C0"/>
                </a:solidFill>
                <a:sym typeface="Wingdings" panose="05000000000000000000" pitchFamily="2" charset="2"/>
              </a:rPr>
              <a:t>pC</a:t>
            </a:r>
            <a:endParaRPr lang="en-US" dirty="0">
              <a:solidFill>
                <a:srgbClr val="0070C0"/>
              </a:solidFill>
              <a:sym typeface="Wingdings" panose="05000000000000000000" pitchFamily="2" charset="2"/>
            </a:endParaRPr>
          </a:p>
          <a:p>
            <a:r>
              <a:rPr lang="en-US" dirty="0">
                <a:solidFill>
                  <a:srgbClr val="0070C0"/>
                </a:solidFill>
                <a:sym typeface="Wingdings" panose="05000000000000000000" pitchFamily="2" charset="2"/>
              </a:rPr>
              <a:t>Low average dark current</a:t>
            </a:r>
            <a:endParaRPr lang="en-US" dirty="0"/>
          </a:p>
        </p:txBody>
      </p:sp>
    </p:spTree>
    <p:extLst>
      <p:ext uri="{BB962C8B-B14F-4D97-AF65-F5344CB8AC3E}">
        <p14:creationId xmlns:p14="http://schemas.microsoft.com/office/powerpoint/2010/main" val="3022493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2CFB10-79A9-BAED-3306-9926A3B90884}"/>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7</a:t>
            </a:fld>
            <a:endParaRPr lang="en-US" dirty="0">
              <a:ln>
                <a:solidFill>
                  <a:prstClr val="white"/>
                </a:solidFill>
              </a:ln>
              <a:solidFill>
                <a:prstClr val="black">
                  <a:tint val="75000"/>
                </a:prstClr>
              </a:solidFill>
            </a:endParaRPr>
          </a:p>
        </p:txBody>
      </p:sp>
      <p:pic>
        <p:nvPicPr>
          <p:cNvPr id="4" name="Picture 3">
            <a:extLst>
              <a:ext uri="{FF2B5EF4-FFF2-40B4-BE49-F238E27FC236}">
                <a16:creationId xmlns:a16="http://schemas.microsoft.com/office/drawing/2014/main" id="{9D5DCB6A-984F-B45B-94A1-53BD4EEBD662}"/>
              </a:ext>
            </a:extLst>
          </p:cNvPr>
          <p:cNvPicPr>
            <a:picLocks noChangeAspect="1"/>
          </p:cNvPicPr>
          <p:nvPr/>
        </p:nvPicPr>
        <p:blipFill>
          <a:blip r:embed="rId2"/>
          <a:stretch>
            <a:fillRect/>
          </a:stretch>
        </p:blipFill>
        <p:spPr>
          <a:xfrm>
            <a:off x="35496" y="462718"/>
            <a:ext cx="3520614" cy="2207752"/>
          </a:xfrm>
          <a:prstGeom prst="rect">
            <a:avLst/>
          </a:prstGeom>
        </p:spPr>
      </p:pic>
      <p:sp>
        <p:nvSpPr>
          <p:cNvPr id="6" name="TextBox 5">
            <a:extLst>
              <a:ext uri="{FF2B5EF4-FFF2-40B4-BE49-F238E27FC236}">
                <a16:creationId xmlns:a16="http://schemas.microsoft.com/office/drawing/2014/main" id="{245647EC-2834-88A4-DF8B-6D52E039D643}"/>
              </a:ext>
            </a:extLst>
          </p:cNvPr>
          <p:cNvSpPr txBox="1"/>
          <p:nvPr/>
        </p:nvSpPr>
        <p:spPr>
          <a:xfrm>
            <a:off x="89415" y="3203138"/>
            <a:ext cx="3452707" cy="646331"/>
          </a:xfrm>
          <a:prstGeom prst="rect">
            <a:avLst/>
          </a:prstGeom>
          <a:noFill/>
        </p:spPr>
        <p:txBody>
          <a:bodyPr wrap="square">
            <a:spAutoFit/>
          </a:bodyPr>
          <a:lstStyle/>
          <a:p>
            <a:r>
              <a:rPr lang="en-US" sz="1200" dirty="0"/>
              <a:t>1. A. D. Cahill et al. High gradient experiments with X-band cryogenic copper accelerating cavities, 2018.</a:t>
            </a:r>
          </a:p>
        </p:txBody>
      </p:sp>
      <p:sp>
        <p:nvSpPr>
          <p:cNvPr id="7" name="TextBox 6">
            <a:extLst>
              <a:ext uri="{FF2B5EF4-FFF2-40B4-BE49-F238E27FC236}">
                <a16:creationId xmlns:a16="http://schemas.microsoft.com/office/drawing/2014/main" id="{8B6AAD59-E447-0355-58FE-E286E0FB996D}"/>
              </a:ext>
            </a:extLst>
          </p:cNvPr>
          <p:cNvSpPr txBox="1"/>
          <p:nvPr/>
        </p:nvSpPr>
        <p:spPr>
          <a:xfrm>
            <a:off x="0" y="51470"/>
            <a:ext cx="9144000" cy="369332"/>
          </a:xfrm>
          <a:prstGeom prst="rect">
            <a:avLst/>
          </a:prstGeom>
          <a:noFill/>
        </p:spPr>
        <p:txBody>
          <a:bodyPr wrap="square" rtlCol="0">
            <a:spAutoFit/>
          </a:bodyPr>
          <a:lstStyle/>
          <a:p>
            <a:pPr algn="ctr"/>
            <a:r>
              <a:rPr lang="en-US" b="1" dirty="0"/>
              <a:t>A Short Pulse Gun at Cryogenic Temperatures</a:t>
            </a:r>
          </a:p>
        </p:txBody>
      </p:sp>
      <p:sp>
        <p:nvSpPr>
          <p:cNvPr id="9" name="TextBox 8">
            <a:extLst>
              <a:ext uri="{FF2B5EF4-FFF2-40B4-BE49-F238E27FC236}">
                <a16:creationId xmlns:a16="http://schemas.microsoft.com/office/drawing/2014/main" id="{9B511217-312E-210F-0263-166D5B6E55C7}"/>
              </a:ext>
            </a:extLst>
          </p:cNvPr>
          <p:cNvSpPr txBox="1"/>
          <p:nvPr/>
        </p:nvSpPr>
        <p:spPr>
          <a:xfrm>
            <a:off x="475376" y="2686476"/>
            <a:ext cx="2988332" cy="338554"/>
          </a:xfrm>
          <a:prstGeom prst="rect">
            <a:avLst/>
          </a:prstGeom>
          <a:noFill/>
        </p:spPr>
        <p:txBody>
          <a:bodyPr wrap="square">
            <a:spAutoFit/>
          </a:bodyPr>
          <a:lstStyle/>
          <a:p>
            <a:r>
              <a:rPr lang="en-US" sz="1600" dirty="0"/>
              <a:t>Breakdown rate vs gradient</a:t>
            </a:r>
            <a:r>
              <a:rPr lang="en-US" sz="1600" baseline="30000" dirty="0"/>
              <a:t> </a:t>
            </a:r>
            <a:r>
              <a:rPr lang="en-US" sz="1600" dirty="0"/>
              <a:t>[</a:t>
            </a:r>
            <a:r>
              <a:rPr lang="en-US" sz="1600"/>
              <a:t>1].</a:t>
            </a:r>
            <a:endParaRPr lang="en-US" sz="1600" dirty="0"/>
          </a:p>
        </p:txBody>
      </p:sp>
      <p:sp>
        <p:nvSpPr>
          <p:cNvPr id="10" name="TextBox 9">
            <a:extLst>
              <a:ext uri="{FF2B5EF4-FFF2-40B4-BE49-F238E27FC236}">
                <a16:creationId xmlns:a16="http://schemas.microsoft.com/office/drawing/2014/main" id="{CF935E72-0B32-3A5D-E423-7F2C91D0F23E}"/>
              </a:ext>
            </a:extLst>
          </p:cNvPr>
          <p:cNvSpPr txBox="1"/>
          <p:nvPr/>
        </p:nvSpPr>
        <p:spPr>
          <a:xfrm>
            <a:off x="467544" y="4229675"/>
            <a:ext cx="8496944" cy="646331"/>
          </a:xfrm>
          <a:prstGeom prst="rect">
            <a:avLst/>
          </a:prstGeom>
          <a:noFill/>
        </p:spPr>
        <p:txBody>
          <a:bodyPr wrap="square" rtlCol="0">
            <a:spAutoFit/>
          </a:bodyPr>
          <a:lstStyle/>
          <a:p>
            <a:r>
              <a:rPr lang="en-US" dirty="0"/>
              <a:t>For the 11.7 GHz 9 ns gun the cathode gradient at 45 K could be as high as more than </a:t>
            </a:r>
            <a:r>
              <a:rPr lang="en-US" b="1" dirty="0"/>
              <a:t>500 MV/m</a:t>
            </a:r>
            <a:r>
              <a:rPr lang="en-US" dirty="0"/>
              <a:t>, maximum surface electric field might be as high as </a:t>
            </a:r>
            <a:r>
              <a:rPr lang="en-US" b="1" dirty="0"/>
              <a:t>750 MV/m</a:t>
            </a:r>
            <a:r>
              <a:rPr lang="en-US" dirty="0"/>
              <a:t>.</a:t>
            </a:r>
          </a:p>
        </p:txBody>
      </p:sp>
      <p:pic>
        <p:nvPicPr>
          <p:cNvPr id="14" name="Picture 13">
            <a:extLst>
              <a:ext uri="{FF2B5EF4-FFF2-40B4-BE49-F238E27FC236}">
                <a16:creationId xmlns:a16="http://schemas.microsoft.com/office/drawing/2014/main" id="{78815DB8-623A-DC0E-5A9C-2BBF16D6DE3F}"/>
              </a:ext>
            </a:extLst>
          </p:cNvPr>
          <p:cNvPicPr>
            <a:picLocks noChangeAspect="1"/>
          </p:cNvPicPr>
          <p:nvPr/>
        </p:nvPicPr>
        <p:blipFill>
          <a:blip r:embed="rId3"/>
          <a:stretch>
            <a:fillRect/>
          </a:stretch>
        </p:blipFill>
        <p:spPr>
          <a:xfrm>
            <a:off x="3663190" y="399246"/>
            <a:ext cx="2724861" cy="2320692"/>
          </a:xfrm>
          <a:prstGeom prst="rect">
            <a:avLst/>
          </a:prstGeom>
        </p:spPr>
      </p:pic>
      <p:sp>
        <p:nvSpPr>
          <p:cNvPr id="16" name="TextBox 15">
            <a:extLst>
              <a:ext uri="{FF2B5EF4-FFF2-40B4-BE49-F238E27FC236}">
                <a16:creationId xmlns:a16="http://schemas.microsoft.com/office/drawing/2014/main" id="{590BD329-39E7-2B16-A35F-B2FA6118E344}"/>
              </a:ext>
            </a:extLst>
          </p:cNvPr>
          <p:cNvSpPr txBox="1"/>
          <p:nvPr/>
        </p:nvSpPr>
        <p:spPr>
          <a:xfrm>
            <a:off x="103403" y="3735189"/>
            <a:ext cx="3675767" cy="461665"/>
          </a:xfrm>
          <a:prstGeom prst="rect">
            <a:avLst/>
          </a:prstGeom>
          <a:noFill/>
        </p:spPr>
        <p:txBody>
          <a:bodyPr wrap="square">
            <a:spAutoFit/>
          </a:bodyPr>
          <a:lstStyle/>
          <a:p>
            <a:r>
              <a:rPr lang="en-US" sz="1200" dirty="0"/>
              <a:t>2. V.A. </a:t>
            </a:r>
            <a:r>
              <a:rPr lang="en-US" sz="1200" dirty="0" err="1"/>
              <a:t>Dolgashev</a:t>
            </a:r>
            <a:r>
              <a:rPr lang="en-US" sz="1200" dirty="0"/>
              <a:t>, Recent High Gradient Tests at SLAC, 2016.</a:t>
            </a:r>
          </a:p>
        </p:txBody>
      </p:sp>
      <p:sp>
        <p:nvSpPr>
          <p:cNvPr id="18" name="TextBox 17">
            <a:extLst>
              <a:ext uri="{FF2B5EF4-FFF2-40B4-BE49-F238E27FC236}">
                <a16:creationId xmlns:a16="http://schemas.microsoft.com/office/drawing/2014/main" id="{FDECD34F-60B4-43F5-4533-8664A0EF2939}"/>
              </a:ext>
            </a:extLst>
          </p:cNvPr>
          <p:cNvSpPr txBox="1"/>
          <p:nvPr/>
        </p:nvSpPr>
        <p:spPr>
          <a:xfrm>
            <a:off x="3815916" y="2688954"/>
            <a:ext cx="2533356" cy="1077218"/>
          </a:xfrm>
          <a:prstGeom prst="rect">
            <a:avLst/>
          </a:prstGeom>
          <a:noFill/>
        </p:spPr>
        <p:txBody>
          <a:bodyPr wrap="square">
            <a:spAutoFit/>
          </a:bodyPr>
          <a:lstStyle/>
          <a:p>
            <a:r>
              <a:rPr lang="en-US" sz="1600" dirty="0"/>
              <a:t>Peak pulse heating is a reasonably good predictor of the breakdown probability [2]. </a:t>
            </a:r>
          </a:p>
        </p:txBody>
      </p:sp>
      <p:sp>
        <p:nvSpPr>
          <p:cNvPr id="5" name="TextBox 4">
            <a:extLst>
              <a:ext uri="{FF2B5EF4-FFF2-40B4-BE49-F238E27FC236}">
                <a16:creationId xmlns:a16="http://schemas.microsoft.com/office/drawing/2014/main" id="{A95F512D-79D2-1E4D-6FF7-EC7873616303}"/>
              </a:ext>
            </a:extLst>
          </p:cNvPr>
          <p:cNvSpPr txBox="1"/>
          <p:nvPr/>
        </p:nvSpPr>
        <p:spPr>
          <a:xfrm>
            <a:off x="6388051" y="2658177"/>
            <a:ext cx="2755949" cy="1169551"/>
          </a:xfrm>
          <a:prstGeom prst="rect">
            <a:avLst/>
          </a:prstGeom>
          <a:noFill/>
        </p:spPr>
        <p:txBody>
          <a:bodyPr wrap="square">
            <a:spAutoFit/>
          </a:bodyPr>
          <a:lstStyle/>
          <a:p>
            <a:pPr algn="just"/>
            <a:r>
              <a:rPr lang="en-US" sz="1400" dirty="0"/>
              <a:t>Comparison of the transient cathode gradient when driven by long (blue) and short (red) pulse. The input power is f300 MW and the rising/falling is fixed at 3 ns.</a:t>
            </a:r>
          </a:p>
        </p:txBody>
      </p:sp>
      <p:pic>
        <p:nvPicPr>
          <p:cNvPr id="11" name="Picture 10">
            <a:extLst>
              <a:ext uri="{FF2B5EF4-FFF2-40B4-BE49-F238E27FC236}">
                <a16:creationId xmlns:a16="http://schemas.microsoft.com/office/drawing/2014/main" id="{7FFAE9AA-3FFA-EEA7-1C75-10BCFCADDDCB}"/>
              </a:ext>
            </a:extLst>
          </p:cNvPr>
          <p:cNvPicPr>
            <a:picLocks noChangeAspect="1"/>
          </p:cNvPicPr>
          <p:nvPr/>
        </p:nvPicPr>
        <p:blipFill>
          <a:blip r:embed="rId4"/>
          <a:stretch>
            <a:fillRect/>
          </a:stretch>
        </p:blipFill>
        <p:spPr>
          <a:xfrm>
            <a:off x="6336196" y="462718"/>
            <a:ext cx="2837938" cy="2267223"/>
          </a:xfrm>
          <a:prstGeom prst="rect">
            <a:avLst/>
          </a:prstGeom>
        </p:spPr>
      </p:pic>
    </p:spTree>
    <p:extLst>
      <p:ext uri="{BB962C8B-B14F-4D97-AF65-F5344CB8AC3E}">
        <p14:creationId xmlns:p14="http://schemas.microsoft.com/office/powerpoint/2010/main" val="3243902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3">
            <a:extLst>
              <a:ext uri="{FF2B5EF4-FFF2-40B4-BE49-F238E27FC236}">
                <a16:creationId xmlns:a16="http://schemas.microsoft.com/office/drawing/2014/main" id="{D3AC6DE0-24E2-5E80-5F6F-11418E9BFA6A}"/>
              </a:ext>
            </a:extLst>
          </p:cNvPr>
          <p:cNvSpPr>
            <a:spLocks noGrp="1"/>
          </p:cNvSpPr>
          <p:nvPr>
            <p:ph type="sldNum" sz="quarter" idx="12"/>
          </p:nvPr>
        </p:nvSpPr>
        <p:spPr>
          <a:xfrm>
            <a:off x="6553200" y="4767263"/>
            <a:ext cx="2133600" cy="273844"/>
          </a:xfrm>
        </p:spPr>
        <p:txBody>
          <a:bodyPr/>
          <a:lstStyle/>
          <a:p>
            <a:fld id="{B6F15528-21DE-4FAA-801E-634DDDAF4B2B}" type="slidenum">
              <a:rPr lang="en-US" smtClean="0">
                <a:solidFill>
                  <a:prstClr val="black">
                    <a:tint val="75000"/>
                  </a:prstClr>
                </a:solidFill>
              </a:rPr>
              <a:pPr/>
              <a:t>8</a:t>
            </a:fld>
            <a:endParaRPr lang="en-US">
              <a:solidFill>
                <a:prstClr val="black">
                  <a:tint val="75000"/>
                </a:prstClr>
              </a:solidFill>
            </a:endParaRPr>
          </a:p>
        </p:txBody>
      </p:sp>
      <p:pic>
        <p:nvPicPr>
          <p:cNvPr id="23" name="Picture 22">
            <a:extLst>
              <a:ext uri="{FF2B5EF4-FFF2-40B4-BE49-F238E27FC236}">
                <a16:creationId xmlns:a16="http://schemas.microsoft.com/office/drawing/2014/main" id="{2358C0D3-B127-C611-2BD6-39D978BB55F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884" y="2816257"/>
            <a:ext cx="2557286" cy="1654061"/>
          </a:xfrm>
          <a:prstGeom prst="rect">
            <a:avLst/>
          </a:prstGeom>
          <a:noFill/>
          <a:ln>
            <a:noFill/>
          </a:ln>
        </p:spPr>
      </p:pic>
      <p:pic>
        <p:nvPicPr>
          <p:cNvPr id="25" name="Рисунок 2">
            <a:extLst>
              <a:ext uri="{FF2B5EF4-FFF2-40B4-BE49-F238E27FC236}">
                <a16:creationId xmlns:a16="http://schemas.microsoft.com/office/drawing/2014/main" id="{87498260-EA14-AC2A-9E0F-613F22FD234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979574" y="2816258"/>
            <a:ext cx="1933784" cy="1764509"/>
          </a:xfrm>
          <a:prstGeom prst="rect">
            <a:avLst/>
          </a:prstGeom>
        </p:spPr>
      </p:pic>
      <p:pic>
        <p:nvPicPr>
          <p:cNvPr id="26" name="Picture 4">
            <a:extLst>
              <a:ext uri="{FF2B5EF4-FFF2-40B4-BE49-F238E27FC236}">
                <a16:creationId xmlns:a16="http://schemas.microsoft.com/office/drawing/2014/main" id="{17845D03-8A6A-D8BD-DCDF-75473D367D9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8024" y="2740941"/>
            <a:ext cx="2012272" cy="1934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a:extLst>
              <a:ext uri="{FF2B5EF4-FFF2-40B4-BE49-F238E27FC236}">
                <a16:creationId xmlns:a16="http://schemas.microsoft.com/office/drawing/2014/main" id="{5FF6A666-D812-2D85-3517-26ED277B818F}"/>
              </a:ext>
            </a:extLst>
          </p:cNvPr>
          <p:cNvSpPr txBox="1"/>
          <p:nvPr/>
        </p:nvSpPr>
        <p:spPr>
          <a:xfrm>
            <a:off x="-1" y="13258"/>
            <a:ext cx="9144000" cy="323165"/>
          </a:xfrm>
          <a:prstGeom prst="rect">
            <a:avLst/>
          </a:prstGeom>
          <a:noFill/>
        </p:spPr>
        <p:txBody>
          <a:bodyPr wrap="square" rtlCol="0">
            <a:spAutoFit/>
          </a:bodyPr>
          <a:lstStyle/>
          <a:p>
            <a:pPr algn="ctr"/>
            <a:r>
              <a:rPr lang="en-US" sz="1500" b="1" dirty="0"/>
              <a:t>A Nanosecond Accelerating Structure with Individually Fed Cells </a:t>
            </a:r>
          </a:p>
        </p:txBody>
      </p:sp>
      <p:sp>
        <p:nvSpPr>
          <p:cNvPr id="30" name="TextBox 29">
            <a:extLst>
              <a:ext uri="{FF2B5EF4-FFF2-40B4-BE49-F238E27FC236}">
                <a16:creationId xmlns:a16="http://schemas.microsoft.com/office/drawing/2014/main" id="{A7006166-4891-5955-2A76-F4B086B471FD}"/>
              </a:ext>
            </a:extLst>
          </p:cNvPr>
          <p:cNvSpPr txBox="1"/>
          <p:nvPr/>
        </p:nvSpPr>
        <p:spPr>
          <a:xfrm>
            <a:off x="863588" y="4618592"/>
            <a:ext cx="7465464" cy="507831"/>
          </a:xfrm>
          <a:prstGeom prst="rect">
            <a:avLst/>
          </a:prstGeom>
          <a:noFill/>
        </p:spPr>
        <p:txBody>
          <a:bodyPr wrap="square">
            <a:spAutoFit/>
          </a:bodyPr>
          <a:lstStyle/>
          <a:p>
            <a:r>
              <a:rPr lang="en-GB" sz="1350" dirty="0">
                <a:latin typeface="Times New Roman" panose="02020603050405020304" pitchFamily="18" charset="0"/>
                <a:ea typeface="Calibri" panose="020F0502020204030204" pitchFamily="34" charset="0"/>
              </a:rPr>
              <a:t>5-cell side coupled accelerating structure: E-field structure of the operating mode at 11.7 GHz (a), several structures assembly (b), </a:t>
            </a:r>
            <a:r>
              <a:rPr lang="en-US" sz="1350" dirty="0">
                <a:latin typeface="Times New Roman" panose="02020603050405020304" pitchFamily="18" charset="0"/>
                <a:ea typeface="Calibri" panose="020F0502020204030204" pitchFamily="34" charset="0"/>
              </a:rPr>
              <a:t>S</a:t>
            </a:r>
            <a:r>
              <a:rPr lang="en-US" sz="1350" baseline="-25000" dirty="0">
                <a:latin typeface="Times New Roman" panose="02020603050405020304" pitchFamily="18" charset="0"/>
                <a:ea typeface="Calibri" panose="020F0502020204030204" pitchFamily="34" charset="0"/>
              </a:rPr>
              <a:t>11</a:t>
            </a:r>
            <a:r>
              <a:rPr lang="en-US" sz="1350" dirty="0">
                <a:latin typeface="Times New Roman" panose="02020603050405020304" pitchFamily="18" charset="0"/>
                <a:ea typeface="Calibri" panose="020F0502020204030204" pitchFamily="34" charset="0"/>
              </a:rPr>
              <a:t> for the feeding antenna (c)</a:t>
            </a:r>
            <a:r>
              <a:rPr lang="en-GB" sz="1350" dirty="0">
                <a:latin typeface="Times New Roman" panose="02020603050405020304" pitchFamily="18" charset="0"/>
                <a:ea typeface="Calibri" panose="020F0502020204030204" pitchFamily="34" charset="0"/>
              </a:rPr>
              <a:t>.</a:t>
            </a:r>
            <a:endParaRPr lang="en-US" dirty="0"/>
          </a:p>
        </p:txBody>
      </p:sp>
      <p:sp>
        <p:nvSpPr>
          <p:cNvPr id="31" name="TextBox 30">
            <a:extLst>
              <a:ext uri="{FF2B5EF4-FFF2-40B4-BE49-F238E27FC236}">
                <a16:creationId xmlns:a16="http://schemas.microsoft.com/office/drawing/2014/main" id="{58099440-EE3A-65DC-7DD4-9CCC9573F42A}"/>
              </a:ext>
            </a:extLst>
          </p:cNvPr>
          <p:cNvSpPr txBox="1"/>
          <p:nvPr/>
        </p:nvSpPr>
        <p:spPr>
          <a:xfrm>
            <a:off x="1415881" y="2938680"/>
            <a:ext cx="712054" cy="307777"/>
          </a:xfrm>
          <a:prstGeom prst="rect">
            <a:avLst/>
          </a:prstGeom>
          <a:noFill/>
        </p:spPr>
        <p:txBody>
          <a:bodyPr wrap="none" rtlCol="0">
            <a:spAutoFit/>
          </a:bodyPr>
          <a:lstStyle/>
          <a:p>
            <a:r>
              <a:rPr lang="en-US" sz="1400" dirty="0"/>
              <a:t>splitter</a:t>
            </a:r>
          </a:p>
        </p:txBody>
      </p:sp>
      <p:sp>
        <p:nvSpPr>
          <p:cNvPr id="32" name="TextBox 31">
            <a:extLst>
              <a:ext uri="{FF2B5EF4-FFF2-40B4-BE49-F238E27FC236}">
                <a16:creationId xmlns:a16="http://schemas.microsoft.com/office/drawing/2014/main" id="{EC26A63C-22E9-55E4-9C5C-AA2DDFA2E3E5}"/>
              </a:ext>
            </a:extLst>
          </p:cNvPr>
          <p:cNvSpPr txBox="1"/>
          <p:nvPr/>
        </p:nvSpPr>
        <p:spPr>
          <a:xfrm>
            <a:off x="211986" y="3424806"/>
            <a:ext cx="1303203" cy="523220"/>
          </a:xfrm>
          <a:prstGeom prst="rect">
            <a:avLst/>
          </a:prstGeom>
          <a:noFill/>
        </p:spPr>
        <p:txBody>
          <a:bodyPr wrap="square" rtlCol="0">
            <a:spAutoFit/>
          </a:bodyPr>
          <a:lstStyle/>
          <a:p>
            <a:r>
              <a:rPr lang="en-US" sz="1400" dirty="0"/>
              <a:t>Bent delay waveguides</a:t>
            </a:r>
          </a:p>
        </p:txBody>
      </p:sp>
      <p:sp>
        <p:nvSpPr>
          <p:cNvPr id="33" name="TextBox 32">
            <a:extLst>
              <a:ext uri="{FF2B5EF4-FFF2-40B4-BE49-F238E27FC236}">
                <a16:creationId xmlns:a16="http://schemas.microsoft.com/office/drawing/2014/main" id="{0338DEFD-4800-1175-4C96-4D5A9DEAEEDD}"/>
              </a:ext>
            </a:extLst>
          </p:cNvPr>
          <p:cNvSpPr txBox="1"/>
          <p:nvPr/>
        </p:nvSpPr>
        <p:spPr>
          <a:xfrm>
            <a:off x="814948" y="4342714"/>
            <a:ext cx="1726755" cy="307777"/>
          </a:xfrm>
          <a:prstGeom prst="rect">
            <a:avLst/>
          </a:prstGeom>
          <a:noFill/>
        </p:spPr>
        <p:txBody>
          <a:bodyPr wrap="none" rtlCol="0">
            <a:spAutoFit/>
          </a:bodyPr>
          <a:lstStyle/>
          <a:p>
            <a:r>
              <a:rPr lang="en-US" sz="1400" dirty="0"/>
              <a:t>5 independent cells</a:t>
            </a:r>
          </a:p>
        </p:txBody>
      </p:sp>
      <p:cxnSp>
        <p:nvCxnSpPr>
          <p:cNvPr id="34" name="Straight Arrow Connector 33">
            <a:extLst>
              <a:ext uri="{FF2B5EF4-FFF2-40B4-BE49-F238E27FC236}">
                <a16:creationId xmlns:a16="http://schemas.microsoft.com/office/drawing/2014/main" id="{45C2F0F0-E348-4A97-8EAF-F2000DAA624F}"/>
              </a:ext>
            </a:extLst>
          </p:cNvPr>
          <p:cNvCxnSpPr>
            <a:cxnSpLocks/>
          </p:cNvCxnSpPr>
          <p:nvPr/>
        </p:nvCxnSpPr>
        <p:spPr>
          <a:xfrm flipH="1">
            <a:off x="3591388" y="2806390"/>
            <a:ext cx="224681" cy="1073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35" name="Table 34">
            <a:extLst>
              <a:ext uri="{FF2B5EF4-FFF2-40B4-BE49-F238E27FC236}">
                <a16:creationId xmlns:a16="http://schemas.microsoft.com/office/drawing/2014/main" id="{DD5A9F9D-163D-A738-F150-D9D1DE6379C7}"/>
              </a:ext>
            </a:extLst>
          </p:cNvPr>
          <p:cNvGraphicFramePr>
            <a:graphicFrameLocks noGrp="1"/>
          </p:cNvGraphicFramePr>
          <p:nvPr>
            <p:extLst>
              <p:ext uri="{D42A27DB-BD31-4B8C-83A1-F6EECF244321}">
                <p14:modId xmlns:p14="http://schemas.microsoft.com/office/powerpoint/2010/main" val="1706002526"/>
              </p:ext>
            </p:extLst>
          </p:nvPr>
        </p:nvGraphicFramePr>
        <p:xfrm>
          <a:off x="5860348" y="326598"/>
          <a:ext cx="3150348" cy="1766824"/>
        </p:xfrm>
        <a:graphic>
          <a:graphicData uri="http://schemas.openxmlformats.org/drawingml/2006/table">
            <a:tbl>
              <a:tblPr>
                <a:tableStyleId>{5C22544A-7EE6-4342-B048-85BDC9FD1C3A}</a:tableStyleId>
              </a:tblPr>
              <a:tblGrid>
                <a:gridCol w="1655044">
                  <a:extLst>
                    <a:ext uri="{9D8B030D-6E8A-4147-A177-3AD203B41FA5}">
                      <a16:colId xmlns:a16="http://schemas.microsoft.com/office/drawing/2014/main" val="3025751209"/>
                    </a:ext>
                  </a:extLst>
                </a:gridCol>
                <a:gridCol w="1495304">
                  <a:extLst>
                    <a:ext uri="{9D8B030D-6E8A-4147-A177-3AD203B41FA5}">
                      <a16:colId xmlns:a16="http://schemas.microsoft.com/office/drawing/2014/main" val="3222210141"/>
                    </a:ext>
                  </a:extLst>
                </a:gridCol>
              </a:tblGrid>
              <a:tr h="182880">
                <a:tc>
                  <a:txBody>
                    <a:bodyPr/>
                    <a:lstStyle/>
                    <a:p>
                      <a:pPr marL="0" marR="0" algn="l">
                        <a:spcBef>
                          <a:spcPts val="0"/>
                        </a:spcBef>
                        <a:spcAft>
                          <a:spcPts val="0"/>
                        </a:spcAft>
                      </a:pPr>
                      <a:r>
                        <a:rPr lang="en-GB" sz="1200" kern="800" dirty="0">
                          <a:effectLst/>
                        </a:rPr>
                        <a:t>Power</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150 MW</a:t>
                      </a:r>
                    </a:p>
                  </a:txBody>
                  <a:tcPr marL="51435" marR="51435" marT="0" marB="0"/>
                </a:tc>
                <a:extLst>
                  <a:ext uri="{0D108BD9-81ED-4DB2-BD59-A6C34878D82A}">
                    <a16:rowId xmlns:a16="http://schemas.microsoft.com/office/drawing/2014/main" val="507416687"/>
                  </a:ext>
                </a:extLst>
              </a:tr>
              <a:tr h="197930">
                <a:tc>
                  <a:txBody>
                    <a:bodyPr/>
                    <a:lstStyle/>
                    <a:p>
                      <a:pPr marL="0" marR="0">
                        <a:lnSpc>
                          <a:spcPct val="115000"/>
                        </a:lnSpc>
                        <a:spcBef>
                          <a:spcPts val="0"/>
                        </a:spcBef>
                        <a:spcAft>
                          <a:spcPts val="0"/>
                        </a:spcAft>
                      </a:pPr>
                      <a:r>
                        <a:rPr lang="en-US" sz="1200">
                          <a:effectLst/>
                        </a:rPr>
                        <a:t>RF pulse length</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200">
                          <a:effectLst/>
                        </a:rPr>
                        <a:t>10 ns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230118082"/>
                  </a:ext>
                </a:extLst>
              </a:tr>
              <a:tr h="197930">
                <a:tc>
                  <a:txBody>
                    <a:bodyPr/>
                    <a:lstStyle/>
                    <a:p>
                      <a:pPr marL="0" marR="0">
                        <a:lnSpc>
                          <a:spcPct val="115000"/>
                        </a:lnSpc>
                        <a:spcBef>
                          <a:spcPts val="0"/>
                        </a:spcBef>
                        <a:spcAft>
                          <a:spcPts val="0"/>
                        </a:spcAft>
                      </a:pPr>
                      <a:r>
                        <a:rPr lang="en-US" sz="1200">
                          <a:effectLst/>
                        </a:rPr>
                        <a:t>Q-factor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200" dirty="0">
                          <a:effectLst/>
                        </a:rPr>
                        <a:t>350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333751327"/>
                  </a:ext>
                </a:extLst>
              </a:tr>
              <a:tr h="197930">
                <a:tc>
                  <a:txBody>
                    <a:bodyPr/>
                    <a:lstStyle/>
                    <a:p>
                      <a:pPr marL="0" marR="0">
                        <a:lnSpc>
                          <a:spcPct val="115000"/>
                        </a:lnSpc>
                        <a:spcBef>
                          <a:spcPts val="0"/>
                        </a:spcBef>
                        <a:spcAft>
                          <a:spcPts val="0"/>
                        </a:spcAft>
                      </a:pPr>
                      <a:r>
                        <a:rPr lang="en-US" sz="1200">
                          <a:effectLst/>
                        </a:rPr>
                        <a:t>Accelerator type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200">
                          <a:effectLst/>
                          <a:sym typeface="Symbol" panose="05050102010706020507" pitchFamily="18" charset="2"/>
                        </a:rPr>
                        <a:t></a:t>
                      </a:r>
                      <a:r>
                        <a:rPr lang="en-US" sz="1200">
                          <a:effectLst/>
                        </a:rPr>
                        <a:t>-mode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109241532"/>
                  </a:ext>
                </a:extLst>
              </a:tr>
              <a:tr h="197930">
                <a:tc>
                  <a:txBody>
                    <a:bodyPr/>
                    <a:lstStyle/>
                    <a:p>
                      <a:pPr marL="0" marR="0">
                        <a:lnSpc>
                          <a:spcPct val="115000"/>
                        </a:lnSpc>
                        <a:spcBef>
                          <a:spcPts val="0"/>
                        </a:spcBef>
                        <a:spcAft>
                          <a:spcPts val="0"/>
                        </a:spcAft>
                      </a:pPr>
                      <a:r>
                        <a:rPr lang="en-US" sz="1200">
                          <a:effectLst/>
                        </a:rPr>
                        <a:t>Bending angle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200">
                          <a:effectLst/>
                        </a:rPr>
                        <a:t>69.2</a:t>
                      </a:r>
                      <a:r>
                        <a:rPr lang="en-US" sz="1200">
                          <a:effectLst/>
                          <a:sym typeface="Symbol" panose="05050102010706020507" pitchFamily="18" charset="2"/>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680554550"/>
                  </a:ext>
                </a:extLst>
              </a:tr>
              <a:tr h="197930">
                <a:tc>
                  <a:txBody>
                    <a:bodyPr/>
                    <a:lstStyle/>
                    <a:p>
                      <a:pPr marL="0" marR="0">
                        <a:lnSpc>
                          <a:spcPct val="115000"/>
                        </a:lnSpc>
                        <a:spcBef>
                          <a:spcPts val="0"/>
                        </a:spcBef>
                        <a:spcAft>
                          <a:spcPts val="0"/>
                        </a:spcAft>
                      </a:pPr>
                      <a:r>
                        <a:rPr lang="en-US" sz="1200">
                          <a:effectLst/>
                        </a:rPr>
                        <a:t>Beam channel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200" dirty="0">
                          <a:effectLst/>
                          <a:sym typeface="Symbol" panose="05050102010706020507" pitchFamily="18" charset="2"/>
                        </a:rPr>
                        <a:t></a:t>
                      </a:r>
                      <a:r>
                        <a:rPr lang="en-US" sz="1200" dirty="0">
                          <a:effectLst/>
                        </a:rPr>
                        <a:t>10 mm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294158313"/>
                  </a:ext>
                </a:extLst>
              </a:tr>
              <a:tr h="197930">
                <a:tc>
                  <a:txBody>
                    <a:bodyPr/>
                    <a:lstStyle/>
                    <a:p>
                      <a:pPr marL="0" marR="0">
                        <a:lnSpc>
                          <a:spcPct val="115000"/>
                        </a:lnSpc>
                        <a:spcBef>
                          <a:spcPts val="0"/>
                        </a:spcBef>
                        <a:spcAft>
                          <a:spcPts val="0"/>
                        </a:spcAft>
                      </a:pPr>
                      <a:r>
                        <a:rPr lang="en-US" sz="1200">
                          <a:effectLst/>
                        </a:rPr>
                        <a:t>Shunt impedance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200" dirty="0">
                          <a:effectLst/>
                        </a:rPr>
                        <a:t>44 M</a:t>
                      </a:r>
                      <a:r>
                        <a:rPr lang="en-US" sz="1200" dirty="0">
                          <a:effectLst/>
                          <a:sym typeface="Symbol" panose="05050102010706020507" pitchFamily="18" charset="2"/>
                        </a:rPr>
                        <a:t></a:t>
                      </a:r>
                      <a:r>
                        <a:rPr lang="en-US" sz="1200" dirty="0">
                          <a:effectLst/>
                        </a:rPr>
                        <a:t>/m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185173433"/>
                  </a:ext>
                </a:extLst>
              </a:tr>
              <a:tr h="197930">
                <a:tc>
                  <a:txBody>
                    <a:bodyPr/>
                    <a:lstStyle/>
                    <a:p>
                      <a:pPr marL="0" marR="0">
                        <a:lnSpc>
                          <a:spcPct val="115000"/>
                        </a:lnSpc>
                        <a:spcBef>
                          <a:spcPts val="0"/>
                        </a:spcBef>
                        <a:spcAft>
                          <a:spcPts val="0"/>
                        </a:spcAft>
                      </a:pPr>
                      <a:r>
                        <a:rPr lang="en-US" sz="1200">
                          <a:effectLst/>
                        </a:rPr>
                        <a:t>Surface E</a:t>
                      </a:r>
                      <a:r>
                        <a:rPr lang="en-US" sz="1200" baseline="-25000">
                          <a:effectLst/>
                        </a:rPr>
                        <a:t>max</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200">
                          <a:effectLst/>
                        </a:rPr>
                        <a:t>750 MV/m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822072565"/>
                  </a:ext>
                </a:extLst>
              </a:tr>
              <a:tr h="197930">
                <a:tc>
                  <a:txBody>
                    <a:bodyPr/>
                    <a:lstStyle/>
                    <a:p>
                      <a:pPr marL="0" marR="0">
                        <a:lnSpc>
                          <a:spcPct val="115000"/>
                        </a:lnSpc>
                        <a:spcBef>
                          <a:spcPts val="0"/>
                        </a:spcBef>
                        <a:spcAft>
                          <a:spcPts val="0"/>
                        </a:spcAft>
                      </a:pPr>
                      <a:r>
                        <a:rPr lang="en-US" sz="1200">
                          <a:effectLst/>
                        </a:rPr>
                        <a:t>Surface B</a:t>
                      </a:r>
                      <a:r>
                        <a:rPr lang="en-US" sz="1200" baseline="-25000">
                          <a:effectLst/>
                        </a:rPr>
                        <a:t>max</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200" dirty="0">
                          <a:effectLst/>
                        </a:rPr>
                        <a:t>0.8 MA/m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819901080"/>
                  </a:ext>
                </a:extLst>
              </a:tr>
            </a:tbl>
          </a:graphicData>
        </a:graphic>
      </p:graphicFrame>
      <p:sp>
        <p:nvSpPr>
          <p:cNvPr id="36" name="TextBox 35">
            <a:extLst>
              <a:ext uri="{FF2B5EF4-FFF2-40B4-BE49-F238E27FC236}">
                <a16:creationId xmlns:a16="http://schemas.microsoft.com/office/drawing/2014/main" id="{24FAA3B3-CFAA-78EB-EB8D-E626FF671CED}"/>
              </a:ext>
            </a:extLst>
          </p:cNvPr>
          <p:cNvSpPr txBox="1"/>
          <p:nvPr/>
        </p:nvSpPr>
        <p:spPr>
          <a:xfrm>
            <a:off x="5848985" y="2174554"/>
            <a:ext cx="3150348" cy="507831"/>
          </a:xfrm>
          <a:prstGeom prst="rect">
            <a:avLst/>
          </a:prstGeom>
          <a:noFill/>
        </p:spPr>
        <p:txBody>
          <a:bodyPr wrap="square">
            <a:spAutoFit/>
          </a:bodyPr>
          <a:lstStyle/>
          <a:p>
            <a:r>
              <a:rPr lang="en-US" sz="1350" dirty="0">
                <a:latin typeface="Calibri" panose="020F0502020204030204" pitchFamily="34" charset="0"/>
                <a:ea typeface="Calibri" panose="020F0502020204030204" pitchFamily="34" charset="0"/>
                <a:cs typeface="Times New Roman" panose="02020603050405020304" pitchFamily="18" charset="0"/>
              </a:rPr>
              <a:t>Parameters of the 11.7 GHz, 300 MV/m, 5-cell structure (</a:t>
            </a:r>
            <a:r>
              <a:rPr lang="en-US" sz="1350" i="1" dirty="0">
                <a:latin typeface="Calibri" panose="020F0502020204030204" pitchFamily="34" charset="0"/>
                <a:ea typeface="Calibri" panose="020F0502020204030204" pitchFamily="34" charset="0"/>
                <a:cs typeface="Times New Roman" panose="02020603050405020304" pitchFamily="18" charset="0"/>
              </a:rPr>
              <a:t>T</a:t>
            </a:r>
            <a:r>
              <a:rPr lang="en-US" sz="1350" dirty="0">
                <a:latin typeface="Calibri" panose="020F0502020204030204" pitchFamily="34" charset="0"/>
                <a:ea typeface="Calibri" panose="020F0502020204030204" pitchFamily="34" charset="0"/>
                <a:cs typeface="Times New Roman" panose="02020603050405020304" pitchFamily="18" charset="0"/>
              </a:rPr>
              <a:t>=300 K).</a:t>
            </a:r>
            <a:endParaRPr lang="en-US" dirty="0"/>
          </a:p>
        </p:txBody>
      </p:sp>
      <p:sp>
        <p:nvSpPr>
          <p:cNvPr id="37" name="TextBox 36">
            <a:extLst>
              <a:ext uri="{FF2B5EF4-FFF2-40B4-BE49-F238E27FC236}">
                <a16:creationId xmlns:a16="http://schemas.microsoft.com/office/drawing/2014/main" id="{71EB96AF-23E8-9792-7B58-7D90CDF6030C}"/>
              </a:ext>
            </a:extLst>
          </p:cNvPr>
          <p:cNvSpPr txBox="1"/>
          <p:nvPr/>
        </p:nvSpPr>
        <p:spPr>
          <a:xfrm>
            <a:off x="115531" y="162253"/>
            <a:ext cx="5648372" cy="2263825"/>
          </a:xfrm>
          <a:prstGeom prst="rect">
            <a:avLst/>
          </a:prstGeom>
          <a:noFill/>
        </p:spPr>
        <p:txBody>
          <a:bodyPr wrap="square">
            <a:spAutoFit/>
          </a:bodyPr>
          <a:lstStyle/>
          <a:p>
            <a:pPr>
              <a:lnSpc>
                <a:spcPct val="150000"/>
              </a:lnSpc>
            </a:pPr>
            <a:r>
              <a:rPr lang="en-US" sz="1600" dirty="0">
                <a:latin typeface="Times New Roman" panose="02020603050405020304" pitchFamily="18" charset="0"/>
                <a:ea typeface="Calibri" panose="020F0502020204030204" pitchFamily="34" charset="0"/>
              </a:rPr>
              <a:t>The TM</a:t>
            </a:r>
            <a:r>
              <a:rPr lang="en-US" sz="1600" baseline="-25000" dirty="0">
                <a:latin typeface="Times New Roman" panose="02020603050405020304" pitchFamily="18" charset="0"/>
                <a:ea typeface="Calibri" panose="020F0502020204030204" pitchFamily="34" charset="0"/>
              </a:rPr>
              <a:t>010</a:t>
            </a:r>
            <a:r>
              <a:rPr lang="en-US" sz="1600" dirty="0">
                <a:latin typeface="Times New Roman" panose="02020603050405020304" pitchFamily="18" charset="0"/>
                <a:ea typeface="Calibri" panose="020F0502020204030204" pitchFamily="34" charset="0"/>
              </a:rPr>
              <a:t> accelerating cells are powered individually!</a:t>
            </a:r>
          </a:p>
          <a:p>
            <a:pPr>
              <a:lnSpc>
                <a:spcPct val="150000"/>
              </a:lnSpc>
            </a:pPr>
            <a:r>
              <a:rPr lang="en-US" sz="1600" dirty="0">
                <a:latin typeface="Times New Roman" panose="02020603050405020304" pitchFamily="18" charset="0"/>
                <a:ea typeface="Calibri" panose="020F0502020204030204" pitchFamily="34" charset="0"/>
              </a:rPr>
              <a:t>This principle allows:</a:t>
            </a:r>
          </a:p>
          <a:p>
            <a:pPr>
              <a:lnSpc>
                <a:spcPct val="150000"/>
              </a:lnSpc>
            </a:pPr>
            <a:r>
              <a:rPr lang="en-US" sz="1600" dirty="0">
                <a:latin typeface="Times New Roman" panose="02020603050405020304" pitchFamily="18" charset="0"/>
                <a:ea typeface="Calibri" panose="020F0502020204030204" pitchFamily="34" charset="0"/>
              </a:rPr>
              <a:t> - to mitigate the influence of RF breakdown if appears in one cell;</a:t>
            </a:r>
          </a:p>
          <a:p>
            <a:pPr>
              <a:lnSpc>
                <a:spcPct val="150000"/>
              </a:lnSpc>
            </a:pPr>
            <a:r>
              <a:rPr lang="en-US" sz="1600" dirty="0">
                <a:latin typeface="Times New Roman" panose="02020603050405020304" pitchFamily="18" charset="0"/>
                <a:ea typeface="Calibri" panose="020F0502020204030204" pitchFamily="34" charset="0"/>
              </a:rPr>
              <a:t> - to increase the shunt impedance due to the smaller than usual beam channel;</a:t>
            </a:r>
          </a:p>
          <a:p>
            <a:pPr>
              <a:lnSpc>
                <a:spcPct val="150000"/>
              </a:lnSpc>
            </a:pPr>
            <a:r>
              <a:rPr lang="en-US" sz="1600" dirty="0">
                <a:latin typeface="Times New Roman" panose="02020603050405020304" pitchFamily="18" charset="0"/>
                <a:ea typeface="Calibri" panose="020F0502020204030204" pitchFamily="34" charset="0"/>
              </a:rPr>
              <a:t> - to reduce sensitivity to the tolerances on the size of the cells.</a:t>
            </a:r>
            <a:endParaRPr lang="en-US" sz="1600" dirty="0"/>
          </a:p>
        </p:txBody>
      </p:sp>
      <p:sp>
        <p:nvSpPr>
          <p:cNvPr id="38" name="TextBox 37">
            <a:extLst>
              <a:ext uri="{FF2B5EF4-FFF2-40B4-BE49-F238E27FC236}">
                <a16:creationId xmlns:a16="http://schemas.microsoft.com/office/drawing/2014/main" id="{4CB3890B-4DD3-C177-701A-CD8DDE13CD46}"/>
              </a:ext>
            </a:extLst>
          </p:cNvPr>
          <p:cNvSpPr txBox="1"/>
          <p:nvPr/>
        </p:nvSpPr>
        <p:spPr>
          <a:xfrm>
            <a:off x="518160" y="2814323"/>
            <a:ext cx="389850" cy="369332"/>
          </a:xfrm>
          <a:prstGeom prst="rect">
            <a:avLst/>
          </a:prstGeom>
          <a:noFill/>
        </p:spPr>
        <p:txBody>
          <a:bodyPr wrap="none" rtlCol="0">
            <a:spAutoFit/>
          </a:bodyPr>
          <a:lstStyle/>
          <a:p>
            <a:r>
              <a:rPr lang="en-US" dirty="0"/>
              <a:t>a)</a:t>
            </a:r>
          </a:p>
        </p:txBody>
      </p:sp>
      <p:sp>
        <p:nvSpPr>
          <p:cNvPr id="39" name="TextBox 38">
            <a:extLst>
              <a:ext uri="{FF2B5EF4-FFF2-40B4-BE49-F238E27FC236}">
                <a16:creationId xmlns:a16="http://schemas.microsoft.com/office/drawing/2014/main" id="{D2D16D94-1DD1-7AA4-DA00-A2CEA744AC29}"/>
              </a:ext>
            </a:extLst>
          </p:cNvPr>
          <p:cNvSpPr txBox="1"/>
          <p:nvPr/>
        </p:nvSpPr>
        <p:spPr>
          <a:xfrm>
            <a:off x="4021088" y="2781601"/>
            <a:ext cx="389850" cy="369332"/>
          </a:xfrm>
          <a:prstGeom prst="rect">
            <a:avLst/>
          </a:prstGeom>
          <a:noFill/>
        </p:spPr>
        <p:txBody>
          <a:bodyPr wrap="none" rtlCol="0">
            <a:spAutoFit/>
          </a:bodyPr>
          <a:lstStyle/>
          <a:p>
            <a:r>
              <a:rPr lang="en-US" dirty="0"/>
              <a:t>b)</a:t>
            </a:r>
          </a:p>
        </p:txBody>
      </p:sp>
      <p:sp>
        <p:nvSpPr>
          <p:cNvPr id="40" name="TextBox 39">
            <a:extLst>
              <a:ext uri="{FF2B5EF4-FFF2-40B4-BE49-F238E27FC236}">
                <a16:creationId xmlns:a16="http://schemas.microsoft.com/office/drawing/2014/main" id="{170C6232-FB9E-E1F0-AC83-513B35D285B6}"/>
              </a:ext>
            </a:extLst>
          </p:cNvPr>
          <p:cNvSpPr txBox="1"/>
          <p:nvPr/>
        </p:nvSpPr>
        <p:spPr>
          <a:xfrm>
            <a:off x="6118377" y="2728192"/>
            <a:ext cx="377026" cy="369332"/>
          </a:xfrm>
          <a:prstGeom prst="rect">
            <a:avLst/>
          </a:prstGeom>
          <a:noFill/>
        </p:spPr>
        <p:txBody>
          <a:bodyPr wrap="none" rtlCol="0">
            <a:spAutoFit/>
          </a:bodyPr>
          <a:lstStyle/>
          <a:p>
            <a:r>
              <a:rPr lang="en-US" dirty="0"/>
              <a:t>c)</a:t>
            </a:r>
          </a:p>
        </p:txBody>
      </p:sp>
    </p:spTree>
    <p:extLst>
      <p:ext uri="{BB962C8B-B14F-4D97-AF65-F5344CB8AC3E}">
        <p14:creationId xmlns:p14="http://schemas.microsoft.com/office/powerpoint/2010/main" val="1501708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89071A-B9BC-4819-6EF3-FC7AC8A08588}"/>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9</a:t>
            </a:fld>
            <a:endParaRPr lang="en-US" dirty="0">
              <a:ln>
                <a:solidFill>
                  <a:prstClr val="white"/>
                </a:solidFill>
              </a:ln>
              <a:solidFill>
                <a:prstClr val="black">
                  <a:tint val="75000"/>
                </a:prstClr>
              </a:solidFill>
            </a:endParaRPr>
          </a:p>
        </p:txBody>
      </p:sp>
      <p:sp>
        <p:nvSpPr>
          <p:cNvPr id="4" name="TextBox 3">
            <a:extLst>
              <a:ext uri="{FF2B5EF4-FFF2-40B4-BE49-F238E27FC236}">
                <a16:creationId xmlns:a16="http://schemas.microsoft.com/office/drawing/2014/main" id="{28BE85AC-8895-8EEE-0AF8-D7A69E5DB673}"/>
              </a:ext>
            </a:extLst>
          </p:cNvPr>
          <p:cNvSpPr txBox="1"/>
          <p:nvPr/>
        </p:nvSpPr>
        <p:spPr>
          <a:xfrm>
            <a:off x="17748" y="294787"/>
            <a:ext cx="9144000" cy="584775"/>
          </a:xfrm>
          <a:prstGeom prst="rect">
            <a:avLst/>
          </a:prstGeom>
          <a:noFill/>
        </p:spPr>
        <p:txBody>
          <a:bodyPr wrap="square">
            <a:spAutoFit/>
          </a:bodyPr>
          <a:lstStyle/>
          <a:p>
            <a:pPr algn="just">
              <a:spcBef>
                <a:spcPts val="600"/>
              </a:spcBef>
            </a:pPr>
            <a:r>
              <a:rPr lang="en-US" sz="1600" dirty="0"/>
              <a:t>Because the luminosity is required to be high, the repetition rate for a short-pulse structure must be increased by factor of pulse length reduction. It could be as high as sub-MHz level. </a:t>
            </a:r>
          </a:p>
        </p:txBody>
      </p:sp>
      <p:sp>
        <p:nvSpPr>
          <p:cNvPr id="5" name="TextBox 4">
            <a:extLst>
              <a:ext uri="{FF2B5EF4-FFF2-40B4-BE49-F238E27FC236}">
                <a16:creationId xmlns:a16="http://schemas.microsoft.com/office/drawing/2014/main" id="{075883CE-C088-A03A-E6B2-4FF02F12E060}"/>
              </a:ext>
            </a:extLst>
          </p:cNvPr>
          <p:cNvSpPr txBox="1"/>
          <p:nvPr/>
        </p:nvSpPr>
        <p:spPr>
          <a:xfrm>
            <a:off x="-17748" y="8238"/>
            <a:ext cx="9179496" cy="369332"/>
          </a:xfrm>
          <a:prstGeom prst="rect">
            <a:avLst/>
          </a:prstGeom>
          <a:noFill/>
        </p:spPr>
        <p:txBody>
          <a:bodyPr wrap="square" rtlCol="0">
            <a:spAutoFit/>
          </a:bodyPr>
          <a:lstStyle/>
          <a:p>
            <a:pPr algn="ctr"/>
            <a:r>
              <a:rPr lang="en-US" b="1" dirty="0"/>
              <a:t>Estimations for Structure Lifetime</a:t>
            </a:r>
          </a:p>
        </p:txBody>
      </p:sp>
      <p:cxnSp>
        <p:nvCxnSpPr>
          <p:cNvPr id="7" name="Straight Connector 6">
            <a:extLst>
              <a:ext uri="{FF2B5EF4-FFF2-40B4-BE49-F238E27FC236}">
                <a16:creationId xmlns:a16="http://schemas.microsoft.com/office/drawing/2014/main" id="{710876EF-FD46-B6CC-D6C2-BBA0A8BBE91D}"/>
              </a:ext>
            </a:extLst>
          </p:cNvPr>
          <p:cNvCxnSpPr>
            <a:cxnSpLocks/>
          </p:cNvCxnSpPr>
          <p:nvPr/>
        </p:nvCxnSpPr>
        <p:spPr>
          <a:xfrm>
            <a:off x="6030401" y="1384158"/>
            <a:ext cx="252028"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015B87B-7557-2DED-C435-19983247F31F}"/>
              </a:ext>
            </a:extLst>
          </p:cNvPr>
          <p:cNvCxnSpPr/>
          <p:nvPr/>
        </p:nvCxnSpPr>
        <p:spPr>
          <a:xfrm flipV="1">
            <a:off x="6282429" y="952110"/>
            <a:ext cx="0" cy="43204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887AB7B-9A30-4A5F-F18C-F91B88A1149D}"/>
              </a:ext>
            </a:extLst>
          </p:cNvPr>
          <p:cNvCxnSpPr>
            <a:cxnSpLocks/>
          </p:cNvCxnSpPr>
          <p:nvPr/>
        </p:nvCxnSpPr>
        <p:spPr>
          <a:xfrm flipH="1">
            <a:off x="6282429" y="952110"/>
            <a:ext cx="945105"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B2BCE87-CEC6-DD43-1693-E6C1EA8D32E0}"/>
              </a:ext>
            </a:extLst>
          </p:cNvPr>
          <p:cNvCxnSpPr>
            <a:cxnSpLocks/>
          </p:cNvCxnSpPr>
          <p:nvPr/>
        </p:nvCxnSpPr>
        <p:spPr>
          <a:xfrm>
            <a:off x="7227534" y="952110"/>
            <a:ext cx="0" cy="42623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03DAD9E-611F-DA4A-47BE-0935DCBCEEAB}"/>
              </a:ext>
            </a:extLst>
          </p:cNvPr>
          <p:cNvCxnSpPr>
            <a:cxnSpLocks/>
          </p:cNvCxnSpPr>
          <p:nvPr/>
        </p:nvCxnSpPr>
        <p:spPr>
          <a:xfrm flipV="1">
            <a:off x="7227534" y="1378348"/>
            <a:ext cx="243027" cy="581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0A4C82A-56E7-D427-BB2D-3963CCD7EF71}"/>
              </a:ext>
            </a:extLst>
          </p:cNvPr>
          <p:cNvCxnSpPr>
            <a:cxnSpLocks/>
          </p:cNvCxnSpPr>
          <p:nvPr/>
        </p:nvCxnSpPr>
        <p:spPr>
          <a:xfrm>
            <a:off x="6048403" y="1963127"/>
            <a:ext cx="252028"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9304CDD-AFB7-216F-4CF8-6DCAE30DDFCB}"/>
              </a:ext>
            </a:extLst>
          </p:cNvPr>
          <p:cNvCxnSpPr>
            <a:cxnSpLocks/>
          </p:cNvCxnSpPr>
          <p:nvPr/>
        </p:nvCxnSpPr>
        <p:spPr>
          <a:xfrm flipV="1">
            <a:off x="6300431" y="1531079"/>
            <a:ext cx="0" cy="43204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041E162-DF81-C6DB-94F8-27EF7B74FE08}"/>
              </a:ext>
            </a:extLst>
          </p:cNvPr>
          <p:cNvCxnSpPr>
            <a:cxnSpLocks/>
          </p:cNvCxnSpPr>
          <p:nvPr/>
        </p:nvCxnSpPr>
        <p:spPr>
          <a:xfrm flipH="1">
            <a:off x="6300431" y="1531079"/>
            <a:ext cx="162018"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AC59EA8-CB6F-1215-4CA6-5508163CEEA4}"/>
              </a:ext>
            </a:extLst>
          </p:cNvPr>
          <p:cNvCxnSpPr>
            <a:cxnSpLocks/>
          </p:cNvCxnSpPr>
          <p:nvPr/>
        </p:nvCxnSpPr>
        <p:spPr>
          <a:xfrm>
            <a:off x="6462449" y="1533984"/>
            <a:ext cx="0" cy="42914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4B42BFE-C3FF-A079-B870-AC7E88AA6305}"/>
              </a:ext>
            </a:extLst>
          </p:cNvPr>
          <p:cNvCxnSpPr>
            <a:cxnSpLocks/>
          </p:cNvCxnSpPr>
          <p:nvPr/>
        </p:nvCxnSpPr>
        <p:spPr>
          <a:xfrm>
            <a:off x="6462449" y="1963127"/>
            <a:ext cx="234026"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2CC76F1-B430-2148-8D48-02BCF5CF9A3F}"/>
              </a:ext>
            </a:extLst>
          </p:cNvPr>
          <p:cNvCxnSpPr>
            <a:cxnSpLocks/>
          </p:cNvCxnSpPr>
          <p:nvPr/>
        </p:nvCxnSpPr>
        <p:spPr>
          <a:xfrm flipV="1">
            <a:off x="6696475" y="1531079"/>
            <a:ext cx="0" cy="43204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39C8FC7-5E46-93E5-254D-CE5B95C6CA38}"/>
              </a:ext>
            </a:extLst>
          </p:cNvPr>
          <p:cNvCxnSpPr>
            <a:cxnSpLocks/>
          </p:cNvCxnSpPr>
          <p:nvPr/>
        </p:nvCxnSpPr>
        <p:spPr>
          <a:xfrm flipH="1">
            <a:off x="6696475" y="1531079"/>
            <a:ext cx="162018"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1EA468A-6D50-E4BA-60EC-64CBD62D0BCB}"/>
              </a:ext>
            </a:extLst>
          </p:cNvPr>
          <p:cNvCxnSpPr>
            <a:cxnSpLocks/>
          </p:cNvCxnSpPr>
          <p:nvPr/>
        </p:nvCxnSpPr>
        <p:spPr>
          <a:xfrm>
            <a:off x="6858493" y="1533984"/>
            <a:ext cx="0" cy="42914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4DD8752-23B9-D220-CFF9-C184995C0CB3}"/>
              </a:ext>
            </a:extLst>
          </p:cNvPr>
          <p:cNvCxnSpPr>
            <a:cxnSpLocks/>
          </p:cNvCxnSpPr>
          <p:nvPr/>
        </p:nvCxnSpPr>
        <p:spPr>
          <a:xfrm flipV="1">
            <a:off x="7092519" y="1528174"/>
            <a:ext cx="0" cy="43204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5654C1A-08FD-3FEA-A4B3-E5A3CF811C50}"/>
              </a:ext>
            </a:extLst>
          </p:cNvPr>
          <p:cNvCxnSpPr>
            <a:cxnSpLocks/>
          </p:cNvCxnSpPr>
          <p:nvPr/>
        </p:nvCxnSpPr>
        <p:spPr>
          <a:xfrm flipH="1">
            <a:off x="7092519" y="1528174"/>
            <a:ext cx="162018"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B5054DF-ED43-B64C-81FA-A660813C06F7}"/>
              </a:ext>
            </a:extLst>
          </p:cNvPr>
          <p:cNvCxnSpPr>
            <a:cxnSpLocks/>
          </p:cNvCxnSpPr>
          <p:nvPr/>
        </p:nvCxnSpPr>
        <p:spPr>
          <a:xfrm>
            <a:off x="7254537" y="1531079"/>
            <a:ext cx="0" cy="42914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9B9D1E4-743F-CA98-94C9-F699CD39D38F}"/>
              </a:ext>
            </a:extLst>
          </p:cNvPr>
          <p:cNvCxnSpPr>
            <a:cxnSpLocks/>
          </p:cNvCxnSpPr>
          <p:nvPr/>
        </p:nvCxnSpPr>
        <p:spPr>
          <a:xfrm flipV="1">
            <a:off x="7488563" y="1525269"/>
            <a:ext cx="0" cy="43204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237FED3-A7E0-F5CC-32A2-73048171CE0C}"/>
              </a:ext>
            </a:extLst>
          </p:cNvPr>
          <p:cNvCxnSpPr>
            <a:cxnSpLocks/>
          </p:cNvCxnSpPr>
          <p:nvPr/>
        </p:nvCxnSpPr>
        <p:spPr>
          <a:xfrm flipH="1">
            <a:off x="7488563" y="1525269"/>
            <a:ext cx="162018"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7F5B8CB-769B-D368-D2F4-32252A2F9D1E}"/>
              </a:ext>
            </a:extLst>
          </p:cNvPr>
          <p:cNvCxnSpPr>
            <a:cxnSpLocks/>
          </p:cNvCxnSpPr>
          <p:nvPr/>
        </p:nvCxnSpPr>
        <p:spPr>
          <a:xfrm>
            <a:off x="7650581" y="1528174"/>
            <a:ext cx="0" cy="42914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F828D8B-78A1-6108-5A31-2E6099099CCC}"/>
              </a:ext>
            </a:extLst>
          </p:cNvPr>
          <p:cNvCxnSpPr>
            <a:cxnSpLocks/>
          </p:cNvCxnSpPr>
          <p:nvPr/>
        </p:nvCxnSpPr>
        <p:spPr>
          <a:xfrm flipV="1">
            <a:off x="7877115" y="1531079"/>
            <a:ext cx="0" cy="43204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E1D183B-DB67-804C-08AE-833AA52AC9C9}"/>
              </a:ext>
            </a:extLst>
          </p:cNvPr>
          <p:cNvCxnSpPr>
            <a:cxnSpLocks/>
          </p:cNvCxnSpPr>
          <p:nvPr/>
        </p:nvCxnSpPr>
        <p:spPr>
          <a:xfrm flipH="1">
            <a:off x="7877115" y="1531079"/>
            <a:ext cx="162018"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06F384A-0F51-8D5E-633A-8EF48C429E07}"/>
              </a:ext>
            </a:extLst>
          </p:cNvPr>
          <p:cNvCxnSpPr>
            <a:cxnSpLocks/>
          </p:cNvCxnSpPr>
          <p:nvPr/>
        </p:nvCxnSpPr>
        <p:spPr>
          <a:xfrm>
            <a:off x="8039133" y="1533984"/>
            <a:ext cx="0" cy="42914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3674584-8096-DBFA-5DE9-7C9006F32A6A}"/>
              </a:ext>
            </a:extLst>
          </p:cNvPr>
          <p:cNvCxnSpPr>
            <a:cxnSpLocks/>
          </p:cNvCxnSpPr>
          <p:nvPr/>
        </p:nvCxnSpPr>
        <p:spPr>
          <a:xfrm>
            <a:off x="6858493" y="1963127"/>
            <a:ext cx="234026"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041DFC5-A925-D60C-28D9-37DC241743F8}"/>
              </a:ext>
            </a:extLst>
          </p:cNvPr>
          <p:cNvCxnSpPr>
            <a:cxnSpLocks/>
          </p:cNvCxnSpPr>
          <p:nvPr/>
        </p:nvCxnSpPr>
        <p:spPr>
          <a:xfrm>
            <a:off x="7254537" y="1957317"/>
            <a:ext cx="234026"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959754E-E6C6-4E14-5BB4-0A0ADA5447FC}"/>
              </a:ext>
            </a:extLst>
          </p:cNvPr>
          <p:cNvCxnSpPr>
            <a:cxnSpLocks/>
          </p:cNvCxnSpPr>
          <p:nvPr/>
        </p:nvCxnSpPr>
        <p:spPr>
          <a:xfrm>
            <a:off x="7650581" y="1957317"/>
            <a:ext cx="234026"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FEF067-8D96-4C5C-8448-17D1426B3D97}"/>
              </a:ext>
            </a:extLst>
          </p:cNvPr>
          <p:cNvCxnSpPr>
            <a:cxnSpLocks/>
          </p:cNvCxnSpPr>
          <p:nvPr/>
        </p:nvCxnSpPr>
        <p:spPr>
          <a:xfrm>
            <a:off x="8039133" y="1957317"/>
            <a:ext cx="234026"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C5447CAB-EA9F-9736-08F7-79A3979E0701}"/>
              </a:ext>
            </a:extLst>
          </p:cNvPr>
          <p:cNvSpPr txBox="1"/>
          <p:nvPr/>
        </p:nvSpPr>
        <p:spPr>
          <a:xfrm>
            <a:off x="7213279" y="961285"/>
            <a:ext cx="1805302" cy="307777"/>
          </a:xfrm>
          <a:prstGeom prst="rect">
            <a:avLst/>
          </a:prstGeom>
          <a:noFill/>
        </p:spPr>
        <p:txBody>
          <a:bodyPr wrap="none" rtlCol="0">
            <a:spAutoFit/>
          </a:bodyPr>
          <a:lstStyle/>
          <a:p>
            <a:r>
              <a:rPr lang="en-US" sz="1400" dirty="0"/>
              <a:t>long-pulse structure </a:t>
            </a:r>
          </a:p>
        </p:txBody>
      </p:sp>
      <p:sp>
        <p:nvSpPr>
          <p:cNvPr id="102" name="TextBox 101">
            <a:extLst>
              <a:ext uri="{FF2B5EF4-FFF2-40B4-BE49-F238E27FC236}">
                <a16:creationId xmlns:a16="http://schemas.microsoft.com/office/drawing/2014/main" id="{CC578ABC-9F08-8F81-D5A8-9AD9AE6D379B}"/>
              </a:ext>
            </a:extLst>
          </p:cNvPr>
          <p:cNvSpPr txBox="1"/>
          <p:nvPr/>
        </p:nvSpPr>
        <p:spPr>
          <a:xfrm>
            <a:off x="8146992" y="1437003"/>
            <a:ext cx="1069524" cy="523220"/>
          </a:xfrm>
          <a:prstGeom prst="rect">
            <a:avLst/>
          </a:prstGeom>
          <a:noFill/>
        </p:spPr>
        <p:txBody>
          <a:bodyPr wrap="none" rtlCol="0">
            <a:spAutoFit/>
          </a:bodyPr>
          <a:lstStyle/>
          <a:p>
            <a:r>
              <a:rPr lang="en-US" sz="1400" dirty="0"/>
              <a:t>short-pulse</a:t>
            </a:r>
          </a:p>
          <a:p>
            <a:r>
              <a:rPr lang="en-US" sz="1400" dirty="0"/>
              <a:t>structure </a:t>
            </a:r>
          </a:p>
        </p:txBody>
      </p:sp>
      <p:cxnSp>
        <p:nvCxnSpPr>
          <p:cNvPr id="104" name="Straight Arrow Connector 103">
            <a:extLst>
              <a:ext uri="{FF2B5EF4-FFF2-40B4-BE49-F238E27FC236}">
                <a16:creationId xmlns:a16="http://schemas.microsoft.com/office/drawing/2014/main" id="{8E9C6805-91EB-CC23-5217-A44580881B8F}"/>
              </a:ext>
            </a:extLst>
          </p:cNvPr>
          <p:cNvCxnSpPr/>
          <p:nvPr/>
        </p:nvCxnSpPr>
        <p:spPr>
          <a:xfrm>
            <a:off x="6282429" y="1217033"/>
            <a:ext cx="972108" cy="14394"/>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38BEB2D8-CC8B-8408-657C-07A539F707ED}"/>
              </a:ext>
            </a:extLst>
          </p:cNvPr>
          <p:cNvSpPr txBox="1"/>
          <p:nvPr/>
        </p:nvSpPr>
        <p:spPr>
          <a:xfrm>
            <a:off x="6542001" y="856638"/>
            <a:ext cx="370614" cy="369332"/>
          </a:xfrm>
          <a:prstGeom prst="rect">
            <a:avLst/>
          </a:prstGeom>
          <a:noFill/>
        </p:spPr>
        <p:txBody>
          <a:bodyPr wrap="none" rtlCol="0">
            <a:spAutoFit/>
          </a:bodyPr>
          <a:lstStyle/>
          <a:p>
            <a:r>
              <a:rPr lang="en-US" dirty="0">
                <a:sym typeface="Symbol" panose="05050102010706020507" pitchFamily="18" charset="2"/>
              </a:rPr>
              <a:t></a:t>
            </a:r>
            <a:r>
              <a:rPr lang="en-US" baseline="-25000" dirty="0">
                <a:sym typeface="Symbol" panose="05050102010706020507" pitchFamily="18" charset="2"/>
              </a:rPr>
              <a:t>0</a:t>
            </a:r>
            <a:endParaRPr lang="en-US" baseline="-25000" dirty="0"/>
          </a:p>
        </p:txBody>
      </p:sp>
      <p:cxnSp>
        <p:nvCxnSpPr>
          <p:cNvPr id="106" name="Straight Arrow Connector 105">
            <a:extLst>
              <a:ext uri="{FF2B5EF4-FFF2-40B4-BE49-F238E27FC236}">
                <a16:creationId xmlns:a16="http://schemas.microsoft.com/office/drawing/2014/main" id="{09784EAA-CD35-8A42-4A7A-8F1B19FCE2F6}"/>
              </a:ext>
            </a:extLst>
          </p:cNvPr>
          <p:cNvCxnSpPr>
            <a:cxnSpLocks/>
          </p:cNvCxnSpPr>
          <p:nvPr/>
        </p:nvCxnSpPr>
        <p:spPr>
          <a:xfrm>
            <a:off x="6292940" y="1771600"/>
            <a:ext cx="19651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F7643D72-0490-A876-B014-22BFC1B927E2}"/>
              </a:ext>
            </a:extLst>
          </p:cNvPr>
          <p:cNvSpPr txBox="1"/>
          <p:nvPr/>
        </p:nvSpPr>
        <p:spPr>
          <a:xfrm>
            <a:off x="6022638" y="1553171"/>
            <a:ext cx="285656" cy="369332"/>
          </a:xfrm>
          <a:prstGeom prst="rect">
            <a:avLst/>
          </a:prstGeom>
          <a:noFill/>
        </p:spPr>
        <p:txBody>
          <a:bodyPr wrap="none" rtlCol="0">
            <a:spAutoFit/>
          </a:bodyPr>
          <a:lstStyle/>
          <a:p>
            <a:r>
              <a:rPr lang="en-US" dirty="0">
                <a:sym typeface="Symbol" panose="05050102010706020507" pitchFamily="18" charset="2"/>
              </a:rPr>
              <a:t></a:t>
            </a:r>
            <a:endParaRPr lang="en-US" baseline="-25000" dirty="0"/>
          </a:p>
        </p:txBody>
      </p:sp>
      <p:sp>
        <p:nvSpPr>
          <p:cNvPr id="109" name="TextBox 108">
            <a:extLst>
              <a:ext uri="{FF2B5EF4-FFF2-40B4-BE49-F238E27FC236}">
                <a16:creationId xmlns:a16="http://schemas.microsoft.com/office/drawing/2014/main" id="{FA284607-9F5E-BDF7-3609-6B7B3C2EE879}"/>
              </a:ext>
            </a:extLst>
          </p:cNvPr>
          <p:cNvSpPr txBox="1"/>
          <p:nvPr/>
        </p:nvSpPr>
        <p:spPr>
          <a:xfrm>
            <a:off x="8277938" y="1863466"/>
            <a:ext cx="837089" cy="369332"/>
          </a:xfrm>
          <a:prstGeom prst="rect">
            <a:avLst/>
          </a:prstGeom>
          <a:noFill/>
        </p:spPr>
        <p:txBody>
          <a:bodyPr wrap="none" rtlCol="0">
            <a:spAutoFit/>
          </a:bodyPr>
          <a:lstStyle/>
          <a:p>
            <a:r>
              <a:rPr lang="en-US" dirty="0">
                <a:sym typeface="Symbol" panose="05050102010706020507" pitchFamily="18" charset="2"/>
              </a:rPr>
              <a:t>=</a:t>
            </a:r>
            <a:r>
              <a:rPr lang="en-US" baseline="-25000" dirty="0">
                <a:sym typeface="Symbol" panose="05050102010706020507" pitchFamily="18" charset="2"/>
              </a:rPr>
              <a:t>0</a:t>
            </a:r>
            <a:r>
              <a:rPr lang="en-US" dirty="0">
                <a:sym typeface="Symbol" panose="05050102010706020507" pitchFamily="18" charset="2"/>
              </a:rPr>
              <a:t>/N</a:t>
            </a:r>
            <a:endParaRPr lang="en-US" dirty="0"/>
          </a:p>
        </p:txBody>
      </p:sp>
      <p:sp>
        <p:nvSpPr>
          <p:cNvPr id="110" name="TextBox 109">
            <a:extLst>
              <a:ext uri="{FF2B5EF4-FFF2-40B4-BE49-F238E27FC236}">
                <a16:creationId xmlns:a16="http://schemas.microsoft.com/office/drawing/2014/main" id="{430C89CE-7181-ED0F-4335-05ED797C840C}"/>
              </a:ext>
            </a:extLst>
          </p:cNvPr>
          <p:cNvSpPr txBox="1"/>
          <p:nvPr/>
        </p:nvSpPr>
        <p:spPr>
          <a:xfrm>
            <a:off x="7787878" y="1456517"/>
            <a:ext cx="332142" cy="338554"/>
          </a:xfrm>
          <a:prstGeom prst="rect">
            <a:avLst/>
          </a:prstGeom>
          <a:noFill/>
        </p:spPr>
        <p:txBody>
          <a:bodyPr wrap="none" rtlCol="0">
            <a:spAutoFit/>
          </a:bodyPr>
          <a:lstStyle/>
          <a:p>
            <a:r>
              <a:rPr lang="en-US" sz="1600" dirty="0"/>
              <a:t>N</a:t>
            </a:r>
          </a:p>
        </p:txBody>
      </p:sp>
      <p:sp>
        <p:nvSpPr>
          <p:cNvPr id="111" name="TextBox 110">
            <a:extLst>
              <a:ext uri="{FF2B5EF4-FFF2-40B4-BE49-F238E27FC236}">
                <a16:creationId xmlns:a16="http://schemas.microsoft.com/office/drawing/2014/main" id="{36CABCC6-3515-0CC0-B142-E2111566A1D8}"/>
              </a:ext>
            </a:extLst>
          </p:cNvPr>
          <p:cNvSpPr txBox="1"/>
          <p:nvPr/>
        </p:nvSpPr>
        <p:spPr>
          <a:xfrm>
            <a:off x="6228659" y="1459481"/>
            <a:ext cx="298480" cy="338554"/>
          </a:xfrm>
          <a:prstGeom prst="rect">
            <a:avLst/>
          </a:prstGeom>
          <a:noFill/>
        </p:spPr>
        <p:txBody>
          <a:bodyPr wrap="none" rtlCol="0">
            <a:spAutoFit/>
          </a:bodyPr>
          <a:lstStyle/>
          <a:p>
            <a:r>
              <a:rPr lang="en-US" sz="1600" dirty="0"/>
              <a:t>1</a:t>
            </a:r>
          </a:p>
        </p:txBody>
      </p:sp>
      <p:sp>
        <p:nvSpPr>
          <p:cNvPr id="112" name="TextBox 111">
            <a:extLst>
              <a:ext uri="{FF2B5EF4-FFF2-40B4-BE49-F238E27FC236}">
                <a16:creationId xmlns:a16="http://schemas.microsoft.com/office/drawing/2014/main" id="{1DC0E6C9-B8F9-3A7E-565D-9A6DA9554316}"/>
              </a:ext>
            </a:extLst>
          </p:cNvPr>
          <p:cNvSpPr txBox="1"/>
          <p:nvPr/>
        </p:nvSpPr>
        <p:spPr>
          <a:xfrm>
            <a:off x="6625457" y="1455626"/>
            <a:ext cx="298480" cy="338554"/>
          </a:xfrm>
          <a:prstGeom prst="rect">
            <a:avLst/>
          </a:prstGeom>
          <a:noFill/>
        </p:spPr>
        <p:txBody>
          <a:bodyPr wrap="none" rtlCol="0">
            <a:spAutoFit/>
          </a:bodyPr>
          <a:lstStyle/>
          <a:p>
            <a:r>
              <a:rPr lang="en-US" sz="1600" dirty="0"/>
              <a:t>2</a:t>
            </a:r>
          </a:p>
        </p:txBody>
      </p:sp>
      <p:sp>
        <p:nvSpPr>
          <p:cNvPr id="113" name="TextBox 112">
            <a:extLst>
              <a:ext uri="{FF2B5EF4-FFF2-40B4-BE49-F238E27FC236}">
                <a16:creationId xmlns:a16="http://schemas.microsoft.com/office/drawing/2014/main" id="{B804E380-D3EA-02EE-F801-029B1FB3646F}"/>
              </a:ext>
            </a:extLst>
          </p:cNvPr>
          <p:cNvSpPr txBox="1"/>
          <p:nvPr/>
        </p:nvSpPr>
        <p:spPr>
          <a:xfrm>
            <a:off x="7022914" y="1460783"/>
            <a:ext cx="298480" cy="338554"/>
          </a:xfrm>
          <a:prstGeom prst="rect">
            <a:avLst/>
          </a:prstGeom>
          <a:noFill/>
        </p:spPr>
        <p:txBody>
          <a:bodyPr wrap="none" rtlCol="0">
            <a:spAutoFit/>
          </a:bodyPr>
          <a:lstStyle/>
          <a:p>
            <a:r>
              <a:rPr lang="en-US" sz="1600" dirty="0"/>
              <a:t>3</a:t>
            </a:r>
          </a:p>
        </p:txBody>
      </p:sp>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2462B56B-DCB7-EFA7-3411-F68A24D9CB0F}"/>
                  </a:ext>
                </a:extLst>
              </p:cNvPr>
              <p:cNvSpPr txBox="1"/>
              <p:nvPr/>
            </p:nvSpPr>
            <p:spPr>
              <a:xfrm>
                <a:off x="35496" y="924538"/>
                <a:ext cx="1416670" cy="2880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𝐵𝐷𝑅</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𝐸</m:t>
                          </m:r>
                        </m:e>
                        <m:sup>
                          <m:r>
                            <a:rPr lang="en-US" b="0" i="1" smtClean="0">
                              <a:latin typeface="Cambria Math" panose="02040503050406030204" pitchFamily="18" charset="0"/>
                            </a:rPr>
                            <m:t>30</m:t>
                          </m:r>
                        </m:sup>
                      </m:sSup>
                      <m:sSubSup>
                        <m:sSubSupPr>
                          <m:ctrlPr>
                            <a:rPr lang="en-US" b="0" i="1" smtClean="0">
                              <a:latin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rPr>
                            <m:t>0</m:t>
                          </m:r>
                        </m:sub>
                        <m:sup>
                          <m:r>
                            <a:rPr lang="en-US" b="0" i="1" smtClean="0">
                              <a:latin typeface="Cambria Math" panose="02040503050406030204" pitchFamily="18" charset="0"/>
                            </a:rPr>
                            <m:t>5</m:t>
                          </m:r>
                        </m:sup>
                      </m:sSubSup>
                    </m:oMath>
                  </m:oMathPara>
                </a14:m>
                <a:endParaRPr lang="en-US" dirty="0"/>
              </a:p>
            </p:txBody>
          </p:sp>
        </mc:Choice>
        <mc:Fallback xmlns="">
          <p:sp>
            <p:nvSpPr>
              <p:cNvPr id="114" name="TextBox 113">
                <a:extLst>
                  <a:ext uri="{FF2B5EF4-FFF2-40B4-BE49-F238E27FC236}">
                    <a16:creationId xmlns:a16="http://schemas.microsoft.com/office/drawing/2014/main" id="{2462B56B-DCB7-EFA7-3411-F68A24D9CB0F}"/>
                  </a:ext>
                </a:extLst>
              </p:cNvPr>
              <p:cNvSpPr txBox="1">
                <a:spLocks noRot="1" noChangeAspect="1" noMove="1" noResize="1" noEditPoints="1" noAdjustHandles="1" noChangeArrowheads="1" noChangeShapeType="1" noTextEdit="1"/>
              </p:cNvSpPr>
              <p:nvPr/>
            </p:nvSpPr>
            <p:spPr>
              <a:xfrm>
                <a:off x="35496" y="924538"/>
                <a:ext cx="1416670" cy="288092"/>
              </a:xfrm>
              <a:prstGeom prst="rect">
                <a:avLst/>
              </a:prstGeom>
              <a:blipFill>
                <a:blip r:embed="rId2"/>
                <a:stretch>
                  <a:fillRect l="-3448" t="-2128" r="-1293" b="-191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58B4BE31-8528-CE00-0702-70D5CA47B16C}"/>
                  </a:ext>
                </a:extLst>
              </p:cNvPr>
              <p:cNvSpPr txBox="1"/>
              <p:nvPr/>
            </p:nvSpPr>
            <p:spPr>
              <a:xfrm>
                <a:off x="67913" y="1312480"/>
                <a:ext cx="2722348" cy="280077"/>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𝐵𝐷𝑅</m:t>
                    </m:r>
                  </m:oMath>
                </a14:m>
                <a:r>
                  <a:rPr lang="en-US" baseline="-25000" dirty="0"/>
                  <a:t>N</a:t>
                </a:r>
                <a14:m>
                  <m:oMath xmlns:m="http://schemas.openxmlformats.org/officeDocument/2006/math">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𝑁𝐸</m:t>
                        </m:r>
                      </m:e>
                      <m:sup>
                        <m:r>
                          <a:rPr lang="en-US" b="0" i="1" smtClean="0">
                            <a:latin typeface="Cambria Math" panose="02040503050406030204" pitchFamily="18" charset="0"/>
                          </a:rPr>
                          <m:t>30</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𝜏</m:t>
                        </m:r>
                      </m:e>
                      <m:sup>
                        <m:r>
                          <a:rPr lang="en-US" b="0" i="1" smtClean="0">
                            <a:latin typeface="Cambria Math" panose="02040503050406030204" pitchFamily="18" charset="0"/>
                          </a:rPr>
                          <m:t>5</m:t>
                        </m:r>
                      </m:sup>
                    </m:sSup>
                    <m:r>
                      <a:rPr lang="en-US" b="0" i="1"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𝐸</m:t>
                        </m:r>
                      </m:e>
                      <m:sup>
                        <m:r>
                          <a:rPr lang="en-US" i="1">
                            <a:latin typeface="Cambria Math" panose="02040503050406030204" pitchFamily="18" charset="0"/>
                          </a:rPr>
                          <m:t>30</m:t>
                        </m:r>
                      </m:sup>
                    </m:sSup>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𝜏</m:t>
                        </m:r>
                      </m:e>
                      <m:sup>
                        <m:r>
                          <a:rPr lang="en-US" b="0" i="1" smtClean="0">
                            <a:latin typeface="Cambria Math" panose="02040503050406030204" pitchFamily="18" charset="0"/>
                            <a:ea typeface="Cambria Math" panose="02040503050406030204" pitchFamily="18" charset="0"/>
                          </a:rPr>
                          <m:t>4</m:t>
                        </m:r>
                      </m:sup>
                    </m:sSup>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rPr>
                          <m:t>0</m:t>
                        </m:r>
                      </m:sub>
                    </m:sSub>
                  </m:oMath>
                </a14:m>
                <a:endParaRPr lang="en-US" dirty="0"/>
              </a:p>
            </p:txBody>
          </p:sp>
        </mc:Choice>
        <mc:Fallback xmlns="">
          <p:sp>
            <p:nvSpPr>
              <p:cNvPr id="116" name="TextBox 115">
                <a:extLst>
                  <a:ext uri="{FF2B5EF4-FFF2-40B4-BE49-F238E27FC236}">
                    <a16:creationId xmlns:a16="http://schemas.microsoft.com/office/drawing/2014/main" id="{58B4BE31-8528-CE00-0702-70D5CA47B16C}"/>
                  </a:ext>
                </a:extLst>
              </p:cNvPr>
              <p:cNvSpPr txBox="1">
                <a:spLocks noRot="1" noChangeAspect="1" noMove="1" noResize="1" noEditPoints="1" noAdjustHandles="1" noChangeArrowheads="1" noChangeShapeType="1" noTextEdit="1"/>
              </p:cNvSpPr>
              <p:nvPr/>
            </p:nvSpPr>
            <p:spPr>
              <a:xfrm>
                <a:off x="67913" y="1312480"/>
                <a:ext cx="2722348" cy="280077"/>
              </a:xfrm>
              <a:prstGeom prst="rect">
                <a:avLst/>
              </a:prstGeom>
              <a:blipFill>
                <a:blip r:embed="rId3"/>
                <a:stretch>
                  <a:fillRect l="-2908" t="-2174" b="-43478"/>
                </a:stretch>
              </a:blipFill>
            </p:spPr>
            <p:txBody>
              <a:bodyPr/>
              <a:lstStyle/>
              <a:p>
                <a:r>
                  <a:rPr lang="en-US">
                    <a:noFill/>
                  </a:rPr>
                  <a:t> </a:t>
                </a:r>
              </a:p>
            </p:txBody>
          </p:sp>
        </mc:Fallback>
      </mc:AlternateContent>
      <p:sp>
        <p:nvSpPr>
          <p:cNvPr id="117" name="TextBox 116">
            <a:extLst>
              <a:ext uri="{FF2B5EF4-FFF2-40B4-BE49-F238E27FC236}">
                <a16:creationId xmlns:a16="http://schemas.microsoft.com/office/drawing/2014/main" id="{F619BD7B-2ED7-F5EB-983F-0EBEE798680A}"/>
              </a:ext>
            </a:extLst>
          </p:cNvPr>
          <p:cNvSpPr txBox="1"/>
          <p:nvPr/>
        </p:nvSpPr>
        <p:spPr>
          <a:xfrm>
            <a:off x="2735796" y="1271874"/>
            <a:ext cx="2183611" cy="338554"/>
          </a:xfrm>
          <a:prstGeom prst="rect">
            <a:avLst/>
          </a:prstGeom>
          <a:noFill/>
        </p:spPr>
        <p:txBody>
          <a:bodyPr wrap="none" rtlCol="0">
            <a:spAutoFit/>
          </a:bodyPr>
          <a:lstStyle/>
          <a:p>
            <a:r>
              <a:rPr lang="en-US" sz="1600" dirty="0"/>
              <a:t>for </a:t>
            </a:r>
            <a:r>
              <a:rPr lang="en-US" sz="1600" i="1" dirty="0"/>
              <a:t>N</a:t>
            </a:r>
            <a:r>
              <a:rPr lang="en-US" sz="1600" dirty="0"/>
              <a:t> short pulses, i.e.</a:t>
            </a:r>
          </a:p>
        </p:txBody>
      </p:sp>
      <p:sp>
        <p:nvSpPr>
          <p:cNvPr id="118" name="TextBox 117">
            <a:extLst>
              <a:ext uri="{FF2B5EF4-FFF2-40B4-BE49-F238E27FC236}">
                <a16:creationId xmlns:a16="http://schemas.microsoft.com/office/drawing/2014/main" id="{E46394C6-D1A3-F836-A482-F98FFBA26DB3}"/>
              </a:ext>
            </a:extLst>
          </p:cNvPr>
          <p:cNvSpPr txBox="1"/>
          <p:nvPr/>
        </p:nvSpPr>
        <p:spPr>
          <a:xfrm>
            <a:off x="7376482" y="1440188"/>
            <a:ext cx="389850" cy="338554"/>
          </a:xfrm>
          <a:prstGeom prst="rect">
            <a:avLst/>
          </a:prstGeom>
          <a:noFill/>
        </p:spPr>
        <p:txBody>
          <a:bodyPr wrap="none" rtlCol="0">
            <a:spAutoFit/>
          </a:bodyPr>
          <a:lstStyle/>
          <a:p>
            <a:r>
              <a:rPr lang="en-US" sz="1600" dirty="0"/>
              <a:t>…</a:t>
            </a:r>
          </a:p>
        </p:txBody>
      </p:sp>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7CEC8903-3B86-ACC6-9A5F-2B3E4E72AB54}"/>
                  </a:ext>
                </a:extLst>
              </p:cNvPr>
              <p:cNvSpPr txBox="1"/>
              <p:nvPr/>
            </p:nvSpPr>
            <p:spPr>
              <a:xfrm>
                <a:off x="4849239" y="1242862"/>
                <a:ext cx="829138" cy="392608"/>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𝐸</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𝜏</m:t>
                            </m:r>
                          </m:e>
                          <m:sup>
                            <m:r>
                              <a:rPr lang="en-US" b="0" i="1" smtClean="0">
                                <a:latin typeface="Cambria Math" panose="02040503050406030204" pitchFamily="18" charset="0"/>
                              </a:rPr>
                              <m:t>2/15</m:t>
                            </m:r>
                          </m:sup>
                        </m:sSup>
                      </m:den>
                    </m:f>
                  </m:oMath>
                </a14:m>
                <a:r>
                  <a:rPr lang="en-US" dirty="0"/>
                  <a:t>.</a:t>
                </a:r>
              </a:p>
            </p:txBody>
          </p:sp>
        </mc:Choice>
        <mc:Fallback xmlns="">
          <p:sp>
            <p:nvSpPr>
              <p:cNvPr id="120" name="TextBox 119">
                <a:extLst>
                  <a:ext uri="{FF2B5EF4-FFF2-40B4-BE49-F238E27FC236}">
                    <a16:creationId xmlns:a16="http://schemas.microsoft.com/office/drawing/2014/main" id="{7CEC8903-3B86-ACC6-9A5F-2B3E4E72AB54}"/>
                  </a:ext>
                </a:extLst>
              </p:cNvPr>
              <p:cNvSpPr txBox="1">
                <a:spLocks noRot="1" noChangeAspect="1" noMove="1" noResize="1" noEditPoints="1" noAdjustHandles="1" noChangeArrowheads="1" noChangeShapeType="1" noTextEdit="1"/>
              </p:cNvSpPr>
              <p:nvPr/>
            </p:nvSpPr>
            <p:spPr>
              <a:xfrm>
                <a:off x="4849239" y="1242862"/>
                <a:ext cx="829138" cy="392608"/>
              </a:xfrm>
              <a:prstGeom prst="rect">
                <a:avLst/>
              </a:prstGeom>
              <a:blipFill>
                <a:blip r:embed="rId4"/>
                <a:stretch>
                  <a:fillRect l="-9559" t="-6250" r="-16912" b="-20313"/>
                </a:stretch>
              </a:blipFill>
            </p:spPr>
            <p:txBody>
              <a:bodyPr/>
              <a:lstStyle/>
              <a:p>
                <a:r>
                  <a:rPr lang="en-US">
                    <a:noFill/>
                  </a:rPr>
                  <a:t> </a:t>
                </a:r>
              </a:p>
            </p:txBody>
          </p:sp>
        </mc:Fallback>
      </mc:AlternateContent>
      <p:sp>
        <p:nvSpPr>
          <p:cNvPr id="121" name="TextBox 120">
            <a:extLst>
              <a:ext uri="{FF2B5EF4-FFF2-40B4-BE49-F238E27FC236}">
                <a16:creationId xmlns:a16="http://schemas.microsoft.com/office/drawing/2014/main" id="{AC62D7F8-5A86-22EA-0B66-7A533542890B}"/>
              </a:ext>
            </a:extLst>
          </p:cNvPr>
          <p:cNvSpPr txBox="1"/>
          <p:nvPr/>
        </p:nvSpPr>
        <p:spPr>
          <a:xfrm>
            <a:off x="-10658" y="1624451"/>
            <a:ext cx="5832528" cy="830997"/>
          </a:xfrm>
          <a:prstGeom prst="rect">
            <a:avLst/>
          </a:prstGeom>
          <a:noFill/>
        </p:spPr>
        <p:txBody>
          <a:bodyPr wrap="square" rtlCol="0">
            <a:spAutoFit/>
          </a:bodyPr>
          <a:lstStyle/>
          <a:p>
            <a:pPr algn="just"/>
            <a:r>
              <a:rPr lang="en-US" sz="1600" dirty="0"/>
              <a:t>Let us take </a:t>
            </a:r>
            <a:r>
              <a:rPr lang="en-US" sz="1600" i="1" dirty="0"/>
              <a:t>BDR</a:t>
            </a:r>
            <a:r>
              <a:rPr lang="en-US" sz="1600" baseline="-25000" dirty="0"/>
              <a:t>N</a:t>
            </a:r>
            <a:r>
              <a:rPr lang="en-US" sz="1600" dirty="0"/>
              <a:t>=</a:t>
            </a:r>
            <a:r>
              <a:rPr lang="en-US" sz="1600" i="1" dirty="0"/>
              <a:t>BDR</a:t>
            </a:r>
            <a:r>
              <a:rPr lang="en-US" sz="1600" dirty="0"/>
              <a:t> and assume that in case of breakdown event all RF power stored in a cell can be deposited in material erosion: </a:t>
            </a:r>
          </a:p>
        </p:txBody>
      </p:sp>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3D087A03-F3A6-353D-C6CE-231EAE7B1864}"/>
                  </a:ext>
                </a:extLst>
              </p:cNvPr>
              <p:cNvSpPr txBox="1"/>
              <p:nvPr/>
            </p:nvSpPr>
            <p:spPr>
              <a:xfrm>
                <a:off x="2154362" y="2247714"/>
                <a:ext cx="3117135" cy="8591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𝜀</m:t>
                          </m:r>
                        </m:e>
                        <m:sub>
                          <m:r>
                            <a:rPr lang="ru-RU" i="1">
                              <a:latin typeface="Cambria Math" panose="02040503050406030204" pitchFamily="18" charset="0"/>
                            </a:rPr>
                            <m:t>0</m:t>
                          </m:r>
                        </m:sub>
                      </m:sSub>
                      <m:nary>
                        <m:naryPr>
                          <m:limLoc m:val="undOvr"/>
                          <m:ctrlPr>
                            <a:rPr lang="en-US" i="1" smtClean="0">
                              <a:latin typeface="Cambria Math" panose="02040503050406030204" pitchFamily="18" charset="0"/>
                            </a:rPr>
                          </m:ctrlPr>
                        </m:naryPr>
                        <m:sub>
                          <m:r>
                            <m:rPr>
                              <m:brk m:alnAt="24"/>
                            </m:rPr>
                            <a:rPr lang="en-US" b="0" i="1" smtClean="0">
                              <a:latin typeface="Cambria Math" panose="02040503050406030204" pitchFamily="18" charset="0"/>
                            </a:rPr>
                            <m:t>𝑉</m:t>
                          </m:r>
                        </m:sub>
                        <m:sup/>
                        <m:e>
                          <m:sSup>
                            <m:sSupPr>
                              <m:ctrlPr>
                                <a:rPr lang="en-US" i="1" smtClean="0">
                                  <a:latin typeface="Cambria Math" panose="02040503050406030204" pitchFamily="18" charset="0"/>
                                </a:rPr>
                              </m:ctrlPr>
                            </m:sSupPr>
                            <m:e>
                              <m:r>
                                <a:rPr lang="en-US" b="0" i="1" smtClean="0">
                                  <a:latin typeface="Cambria Math" panose="02040503050406030204" pitchFamily="18" charset="0"/>
                                </a:rPr>
                                <m:t>𝐸</m:t>
                              </m:r>
                            </m:e>
                            <m:sup>
                              <m:r>
                                <a:rPr lang="en-US" b="0" i="1" smtClean="0">
                                  <a:latin typeface="Cambria Math" panose="02040503050406030204" pitchFamily="18" charset="0"/>
                                </a:rPr>
                                <m:t>2</m:t>
                              </m:r>
                            </m:sup>
                          </m:sSup>
                          <m:r>
                            <a:rPr lang="en-US" b="0" i="1" smtClean="0">
                              <a:latin typeface="Cambria Math" panose="02040503050406030204" pitchFamily="18" charset="0"/>
                            </a:rPr>
                            <m:t>𝑑𝑉</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r>
                                <a:rPr lang="en-US" i="1">
                                  <a:latin typeface="Cambria Math" panose="02040503050406030204" pitchFamily="18" charset="0"/>
                                  <a:ea typeface="Cambria Math" panose="02040503050406030204" pitchFamily="18" charset="0"/>
                                </a:rPr>
                                <m:t>𝜌</m:t>
                              </m:r>
                              <m:r>
                                <a:rPr lang="en-US" i="1" smtClean="0">
                                  <a:latin typeface="Cambria Math" panose="02040503050406030204" pitchFamily="18" charset="0"/>
                                  <a:ea typeface="Cambria Math" panose="02040503050406030204" pitchFamily="18" charset="0"/>
                                  <a:sym typeface="Symbol" panose="05050102010706020507" pitchFamily="18" charset="2"/>
                                </a:rPr>
                                <m:t></m:t>
                              </m:r>
                              <m:r>
                                <a:rPr lang="en-US" b="0" i="1" smtClean="0">
                                  <a:latin typeface="Cambria Math" panose="02040503050406030204" pitchFamily="18" charset="0"/>
                                  <a:ea typeface="Cambria Math" panose="02040503050406030204" pitchFamily="18" charset="0"/>
                                  <a:sym typeface="Symbol" panose="05050102010706020507" pitchFamily="18" charset="2"/>
                                </a:rPr>
                                <m:t>𝑇𝑉</m:t>
                              </m:r>
                              <m:r>
                                <a:rPr lang="en-US" b="0" i="1" baseline="-25000" smtClean="0">
                                  <a:latin typeface="Cambria Math" panose="02040503050406030204" pitchFamily="18" charset="0"/>
                                  <a:ea typeface="Cambria Math" panose="02040503050406030204" pitchFamily="18" charset="0"/>
                                  <a:sym typeface="Symbol" panose="05050102010706020507" pitchFamily="18" charset="2"/>
                                </a:rPr>
                                <m:t>𝑝</m:t>
                              </m:r>
                              <m:r>
                                <a:rPr lang="en-US" b="0" i="1" smtClean="0">
                                  <a:latin typeface="Cambria Math" panose="02040503050406030204" pitchFamily="18" charset="0"/>
                                  <a:ea typeface="Cambria Math" panose="02040503050406030204" pitchFamily="18" charset="0"/>
                                  <a:sym typeface="Symbol" panose="05050102010706020507" pitchFamily="18" charset="2"/>
                                </a:rPr>
                                <m:t>+</m:t>
                              </m:r>
                              <m:r>
                                <a:rPr lang="en-US" b="0" i="1" smtClean="0">
                                  <a:latin typeface="Cambria Math" panose="02040503050406030204" pitchFamily="18" charset="0"/>
                                </a:rPr>
                                <m:t>𝑞</m:t>
                              </m:r>
                            </m:e>
                            <m:sub>
                              <m:r>
                                <a:rPr lang="en-US" b="0" i="1" smtClean="0">
                                  <a:latin typeface="Cambria Math" panose="02040503050406030204" pitchFamily="18" charset="0"/>
                                </a:rPr>
                                <m:t>𝑒</m:t>
                              </m:r>
                            </m:sub>
                          </m:sSub>
                          <m:r>
                            <a:rPr lang="en-US" b="0" i="1" smtClean="0">
                              <a:latin typeface="Cambria Math" panose="02040503050406030204" pitchFamily="18" charset="0"/>
                              <a:ea typeface="Cambria Math" panose="02040503050406030204" pitchFamily="18" charset="0"/>
                            </a:rPr>
                            <m:t>𝜌</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sub>
                          </m:sSub>
                        </m:e>
                      </m:nary>
                    </m:oMath>
                  </m:oMathPara>
                </a14:m>
                <a:endParaRPr lang="en-US" dirty="0"/>
              </a:p>
            </p:txBody>
          </p:sp>
        </mc:Choice>
        <mc:Fallback xmlns="">
          <p:sp>
            <p:nvSpPr>
              <p:cNvPr id="122" name="TextBox 121">
                <a:extLst>
                  <a:ext uri="{FF2B5EF4-FFF2-40B4-BE49-F238E27FC236}">
                    <a16:creationId xmlns:a16="http://schemas.microsoft.com/office/drawing/2014/main" id="{3D087A03-F3A6-353D-C6CE-231EAE7B1864}"/>
                  </a:ext>
                </a:extLst>
              </p:cNvPr>
              <p:cNvSpPr txBox="1">
                <a:spLocks noRot="1" noChangeAspect="1" noMove="1" noResize="1" noEditPoints="1" noAdjustHandles="1" noChangeArrowheads="1" noChangeShapeType="1" noTextEdit="1"/>
              </p:cNvSpPr>
              <p:nvPr/>
            </p:nvSpPr>
            <p:spPr>
              <a:xfrm>
                <a:off x="2154362" y="2247714"/>
                <a:ext cx="3117135" cy="859146"/>
              </a:xfrm>
              <a:prstGeom prst="rect">
                <a:avLst/>
              </a:prstGeom>
              <a:blipFill>
                <a:blip r:embed="rId5"/>
                <a:stretch>
                  <a:fillRect/>
                </a:stretch>
              </a:blipFill>
            </p:spPr>
            <p:txBody>
              <a:bodyPr/>
              <a:lstStyle/>
              <a:p>
                <a:r>
                  <a:rPr lang="en-US">
                    <a:noFill/>
                  </a:rPr>
                  <a:t> </a:t>
                </a:r>
              </a:p>
            </p:txBody>
          </p:sp>
        </mc:Fallback>
      </mc:AlternateContent>
      <p:sp>
        <p:nvSpPr>
          <p:cNvPr id="123" name="TextBox 122">
            <a:extLst>
              <a:ext uri="{FF2B5EF4-FFF2-40B4-BE49-F238E27FC236}">
                <a16:creationId xmlns:a16="http://schemas.microsoft.com/office/drawing/2014/main" id="{693D6211-3120-5B29-2884-A4B7AD52B9F4}"/>
              </a:ext>
            </a:extLst>
          </p:cNvPr>
          <p:cNvSpPr txBox="1"/>
          <p:nvPr/>
        </p:nvSpPr>
        <p:spPr>
          <a:xfrm>
            <a:off x="-40502" y="3075806"/>
            <a:ext cx="7064434" cy="338554"/>
          </a:xfrm>
          <a:prstGeom prst="rect">
            <a:avLst/>
          </a:prstGeom>
          <a:noFill/>
        </p:spPr>
        <p:txBody>
          <a:bodyPr wrap="none" rtlCol="0">
            <a:spAutoFit/>
          </a:bodyPr>
          <a:lstStyle/>
          <a:p>
            <a:r>
              <a:rPr lang="en-US" sz="1600" dirty="0"/>
              <a:t>To “kill” the structure completely one need evaporating as much material as:</a:t>
            </a:r>
          </a:p>
        </p:txBody>
      </p:sp>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1E325BCA-C0D1-8B52-CF44-2A57DA8A6FD2}"/>
                  </a:ext>
                </a:extLst>
              </p:cNvPr>
              <p:cNvSpPr txBox="1"/>
              <p:nvPr/>
            </p:nvSpPr>
            <p:spPr>
              <a:xfrm>
                <a:off x="-17748" y="3387027"/>
                <a:ext cx="9161748" cy="588879"/>
              </a:xfrm>
              <a:prstGeom prst="rect">
                <a:avLst/>
              </a:prstGeom>
              <a:noFill/>
            </p:spPr>
            <p:txBody>
              <a:bodyPr wrap="square">
                <a:spAutoFit/>
              </a:bodyPr>
              <a:lstStyle/>
              <a:p>
                <a:pPr algn="ctr"/>
                <a14:m>
                  <m:oMath xmlns:m="http://schemas.openxmlformats.org/officeDocument/2006/math">
                    <m:f>
                      <m:fPr>
                        <m:ctrlPr>
                          <a:rPr lang="en-US" i="1" smtClean="0">
                            <a:latin typeface="Cambria Math" panose="02040503050406030204" pitchFamily="18" charset="0"/>
                          </a:rPr>
                        </m:ctrlPr>
                      </m:fPr>
                      <m:num>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𝑉</m:t>
                            </m:r>
                          </m:e>
                          <m:sub>
                            <m:r>
                              <a:rPr lang="en-US" b="0" i="1" smtClean="0">
                                <a:latin typeface="Cambria Math" panose="02040503050406030204" pitchFamily="18" charset="0"/>
                              </a:rPr>
                              <m:t>𝑝</m:t>
                            </m:r>
                          </m:sub>
                          <m:sup>
                            <m:r>
                              <a:rPr lang="en-US" b="0" i="1" smtClean="0">
                                <a:latin typeface="Cambria Math" panose="02040503050406030204" pitchFamily="18" charset="0"/>
                              </a:rPr>
                              <m:t>𝑡𝑜𝑡𝑎𝑙</m:t>
                            </m:r>
                          </m:sup>
                        </m:sSubSup>
                      </m:num>
                      <m:den>
                        <m:r>
                          <a:rPr lang="en-US" b="0" i="1" smtClean="0">
                            <a:latin typeface="Cambria Math" panose="02040503050406030204" pitchFamily="18" charset="0"/>
                          </a:rPr>
                          <m:t>𝑉</m:t>
                        </m:r>
                      </m:den>
                    </m:f>
                    <m:r>
                      <a:rPr lang="en-US" i="1" dirty="0">
                        <a:latin typeface="Cambria Math" panose="02040503050406030204" pitchFamily="18" charset="0"/>
                      </a:rPr>
                      <m:t>=</m:t>
                    </m:r>
                    <m:f>
                      <m:fPr>
                        <m:ctrlPr>
                          <a:rPr lang="en-US"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𝑄</m:t>
                        </m:r>
                      </m:den>
                    </m:f>
                    <m:r>
                      <a:rPr lang="en-US" b="0" i="1" dirty="0" smtClean="0">
                        <a:latin typeface="Cambria Math" panose="02040503050406030204" pitchFamily="18" charset="0"/>
                      </a:rPr>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ea typeface="Cambria Math" panose="02040503050406030204" pitchFamily="18" charset="0"/>
                          </a:rPr>
                          <m:t>𝜋</m:t>
                        </m:r>
                        <m:r>
                          <a:rPr lang="en-US" b="0" i="1" dirty="0" smtClean="0">
                            <a:latin typeface="Cambria Math" panose="02040503050406030204" pitchFamily="18" charset="0"/>
                            <a:ea typeface="Cambria Math" panose="02040503050406030204" pitchFamily="18" charset="0"/>
                          </a:rPr>
                          <m:t>𝑓</m:t>
                        </m:r>
                        <m:r>
                          <a:rPr lang="en-US" b="0" i="1" dirty="0" smtClean="0">
                            <a:latin typeface="Cambria Math" panose="02040503050406030204" pitchFamily="18" charset="0"/>
                            <a:ea typeface="Cambria Math" panose="02040503050406030204" pitchFamily="18" charset="0"/>
                          </a:rPr>
                          <m:t>𝜏</m:t>
                        </m:r>
                      </m:den>
                    </m:f>
                  </m:oMath>
                </a14:m>
                <a:r>
                  <a:rPr lang="en-US" dirty="0"/>
                  <a:t>.</a:t>
                </a:r>
              </a:p>
            </p:txBody>
          </p:sp>
        </mc:Choice>
        <mc:Fallback xmlns="">
          <p:sp>
            <p:nvSpPr>
              <p:cNvPr id="126" name="TextBox 125">
                <a:extLst>
                  <a:ext uri="{FF2B5EF4-FFF2-40B4-BE49-F238E27FC236}">
                    <a16:creationId xmlns:a16="http://schemas.microsoft.com/office/drawing/2014/main" id="{1E325BCA-C0D1-8B52-CF44-2A57DA8A6FD2}"/>
                  </a:ext>
                </a:extLst>
              </p:cNvPr>
              <p:cNvSpPr txBox="1">
                <a:spLocks noRot="1" noChangeAspect="1" noMove="1" noResize="1" noEditPoints="1" noAdjustHandles="1" noChangeArrowheads="1" noChangeShapeType="1" noTextEdit="1"/>
              </p:cNvSpPr>
              <p:nvPr/>
            </p:nvSpPr>
            <p:spPr>
              <a:xfrm>
                <a:off x="-17748" y="3387027"/>
                <a:ext cx="9161748" cy="588879"/>
              </a:xfrm>
              <a:prstGeom prst="rect">
                <a:avLst/>
              </a:prstGeom>
              <a:blipFill>
                <a:blip r:embed="rId6"/>
                <a:stretch>
                  <a:fillRect/>
                </a:stretch>
              </a:blipFill>
            </p:spPr>
            <p:txBody>
              <a:bodyPr/>
              <a:lstStyle/>
              <a:p>
                <a:r>
                  <a:rPr lang="en-US">
                    <a:noFill/>
                  </a:rPr>
                  <a:t> </a:t>
                </a:r>
              </a:p>
            </p:txBody>
          </p:sp>
        </mc:Fallback>
      </mc:AlternateContent>
      <p:sp>
        <p:nvSpPr>
          <p:cNvPr id="127" name="TextBox 126">
            <a:extLst>
              <a:ext uri="{FF2B5EF4-FFF2-40B4-BE49-F238E27FC236}">
                <a16:creationId xmlns:a16="http://schemas.microsoft.com/office/drawing/2014/main" id="{0AF8EB71-A423-9B30-6AAA-27E8EEED3FA1}"/>
              </a:ext>
            </a:extLst>
          </p:cNvPr>
          <p:cNvSpPr txBox="1"/>
          <p:nvPr/>
        </p:nvSpPr>
        <p:spPr>
          <a:xfrm>
            <a:off x="-17748" y="3966614"/>
            <a:ext cx="6438750" cy="338554"/>
          </a:xfrm>
          <a:prstGeom prst="rect">
            <a:avLst/>
          </a:prstGeom>
          <a:noFill/>
        </p:spPr>
        <p:txBody>
          <a:bodyPr wrap="none" rtlCol="0">
            <a:spAutoFit/>
          </a:bodyPr>
          <a:lstStyle/>
          <a:p>
            <a:r>
              <a:rPr lang="en-US" sz="1600" dirty="0"/>
              <a:t>Eventually, the full number of macro- pulses to destroy the structure: </a:t>
            </a:r>
          </a:p>
        </p:txBody>
      </p:sp>
      <p:sp>
        <p:nvSpPr>
          <p:cNvPr id="128" name="TextBox 127">
            <a:extLst>
              <a:ext uri="{FF2B5EF4-FFF2-40B4-BE49-F238E27FC236}">
                <a16:creationId xmlns:a16="http://schemas.microsoft.com/office/drawing/2014/main" id="{22089713-9BC3-435B-ED64-B2E7C484AADE}"/>
              </a:ext>
            </a:extLst>
          </p:cNvPr>
          <p:cNvSpPr txBox="1"/>
          <p:nvPr/>
        </p:nvSpPr>
        <p:spPr>
          <a:xfrm>
            <a:off x="5738996" y="2012121"/>
            <a:ext cx="1199367" cy="307777"/>
          </a:xfrm>
          <a:prstGeom prst="rect">
            <a:avLst/>
          </a:prstGeom>
          <a:noFill/>
        </p:spPr>
        <p:txBody>
          <a:bodyPr wrap="none" rtlCol="0">
            <a:spAutoFit/>
          </a:bodyPr>
          <a:lstStyle/>
          <a:p>
            <a:r>
              <a:rPr lang="en-US" sz="1400" dirty="0"/>
              <a:t>micro-pulses</a:t>
            </a:r>
          </a:p>
        </p:txBody>
      </p:sp>
      <p:cxnSp>
        <p:nvCxnSpPr>
          <p:cNvPr id="130" name="Straight Connector 129">
            <a:extLst>
              <a:ext uri="{FF2B5EF4-FFF2-40B4-BE49-F238E27FC236}">
                <a16:creationId xmlns:a16="http://schemas.microsoft.com/office/drawing/2014/main" id="{BEFF617C-9B62-1A61-DCA8-9D28A818C61D}"/>
              </a:ext>
            </a:extLst>
          </p:cNvPr>
          <p:cNvCxnSpPr>
            <a:cxnSpLocks/>
          </p:cNvCxnSpPr>
          <p:nvPr/>
        </p:nvCxnSpPr>
        <p:spPr>
          <a:xfrm flipV="1">
            <a:off x="6355895" y="1890538"/>
            <a:ext cx="35301" cy="2009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2CE28A07-65FA-14CA-F022-F3FACB238244}"/>
              </a:ext>
            </a:extLst>
          </p:cNvPr>
          <p:cNvCxnSpPr>
            <a:cxnSpLocks/>
          </p:cNvCxnSpPr>
          <p:nvPr/>
        </p:nvCxnSpPr>
        <p:spPr>
          <a:xfrm flipV="1">
            <a:off x="6381440" y="1918753"/>
            <a:ext cx="423776" cy="172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832273FD-A017-521C-313C-37945C43B73E}"/>
              </a:ext>
            </a:extLst>
          </p:cNvPr>
          <p:cNvCxnSpPr>
            <a:cxnSpLocks/>
          </p:cNvCxnSpPr>
          <p:nvPr/>
        </p:nvCxnSpPr>
        <p:spPr>
          <a:xfrm>
            <a:off x="6292940" y="2451682"/>
            <a:ext cx="1746193" cy="1336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8" name="TextBox 137">
            <a:extLst>
              <a:ext uri="{FF2B5EF4-FFF2-40B4-BE49-F238E27FC236}">
                <a16:creationId xmlns:a16="http://schemas.microsoft.com/office/drawing/2014/main" id="{F9E7A830-D51D-50B7-855C-124C4663D5BE}"/>
              </a:ext>
            </a:extLst>
          </p:cNvPr>
          <p:cNvSpPr txBox="1"/>
          <p:nvPr/>
        </p:nvSpPr>
        <p:spPr>
          <a:xfrm>
            <a:off x="6567637" y="2208292"/>
            <a:ext cx="1168910" cy="307777"/>
          </a:xfrm>
          <a:prstGeom prst="rect">
            <a:avLst/>
          </a:prstGeom>
          <a:noFill/>
        </p:spPr>
        <p:txBody>
          <a:bodyPr wrap="none" rtlCol="0">
            <a:spAutoFit/>
          </a:bodyPr>
          <a:lstStyle/>
          <a:p>
            <a:r>
              <a:rPr lang="en-US" sz="1400" dirty="0"/>
              <a:t>macro-pulse</a:t>
            </a:r>
          </a:p>
        </p:txBody>
      </p:sp>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B7C7AFBD-D6BD-2467-CC49-704170A1C341}"/>
                  </a:ext>
                </a:extLst>
              </p:cNvPr>
              <p:cNvSpPr txBox="1"/>
              <p:nvPr/>
            </p:nvSpPr>
            <p:spPr>
              <a:xfrm>
                <a:off x="-10658" y="4278342"/>
                <a:ext cx="9125685" cy="59766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𝐿𝑇</m:t>
                          </m:r>
                        </m:sub>
                      </m:sSub>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𝑓</m:t>
                          </m:r>
                          <m:r>
                            <a:rPr lang="en-US" b="0" i="1" smtClean="0">
                              <a:latin typeface="Cambria Math" panose="02040503050406030204" pitchFamily="18" charset="0"/>
                              <a:ea typeface="Cambria Math" panose="02040503050406030204" pitchFamily="18" charset="0"/>
                            </a:rPr>
                            <m:t>𝜏</m:t>
                          </m:r>
                        </m:den>
                      </m:f>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𝑉</m:t>
                          </m:r>
                        </m:num>
                        <m:den>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𝑝</m:t>
                              </m:r>
                            </m:sub>
                          </m:sSub>
                        </m:den>
                      </m:f>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𝐵𝐷𝑅</m:t>
                              </m:r>
                            </m:e>
                            <m:sub>
                              <m:r>
                                <a:rPr lang="en-US" b="0" i="1" smtClean="0">
                                  <a:latin typeface="Cambria Math" panose="02040503050406030204" pitchFamily="18" charset="0"/>
                                  <a:ea typeface="Cambria Math" panose="02040503050406030204" pitchFamily="18" charset="0"/>
                                </a:rPr>
                                <m:t>𝑁</m:t>
                              </m:r>
                            </m:sub>
                          </m:sSub>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𝜏</m:t>
                              </m:r>
                            </m:e>
                            <m:sup>
                              <m:f>
                                <m:fPr>
                                  <m:type m:val="skw"/>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11</m:t>
                                  </m:r>
                                </m:num>
                                <m:den>
                                  <m:r>
                                    <a:rPr lang="en-US" b="0" i="1" smtClean="0">
                                      <a:latin typeface="Cambria Math" panose="02040503050406030204" pitchFamily="18" charset="0"/>
                                      <a:ea typeface="Cambria Math" panose="02040503050406030204" pitchFamily="18" charset="0"/>
                                    </a:rPr>
                                    <m:t>15</m:t>
                                  </m:r>
                                </m:den>
                              </m:f>
                            </m:sup>
                          </m:sSup>
                        </m:den>
                      </m:f>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139" name="TextBox 138">
                <a:extLst>
                  <a:ext uri="{FF2B5EF4-FFF2-40B4-BE49-F238E27FC236}">
                    <a16:creationId xmlns:a16="http://schemas.microsoft.com/office/drawing/2014/main" id="{B7C7AFBD-D6BD-2467-CC49-704170A1C341}"/>
                  </a:ext>
                </a:extLst>
              </p:cNvPr>
              <p:cNvSpPr txBox="1">
                <a:spLocks noRot="1" noChangeAspect="1" noMove="1" noResize="1" noEditPoints="1" noAdjustHandles="1" noChangeArrowheads="1" noChangeShapeType="1" noTextEdit="1"/>
              </p:cNvSpPr>
              <p:nvPr/>
            </p:nvSpPr>
            <p:spPr>
              <a:xfrm>
                <a:off x="-10658" y="4278342"/>
                <a:ext cx="9125685" cy="597664"/>
              </a:xfrm>
              <a:prstGeom prst="rect">
                <a:avLst/>
              </a:prstGeom>
              <a:blipFill>
                <a:blip r:embed="rId7"/>
                <a:stretch>
                  <a:fillRect/>
                </a:stretch>
              </a:blipFill>
            </p:spPr>
            <p:txBody>
              <a:bodyPr/>
              <a:lstStyle/>
              <a:p>
                <a:r>
                  <a:rPr lang="en-US">
                    <a:noFill/>
                  </a:rPr>
                  <a:t> </a:t>
                </a:r>
              </a:p>
            </p:txBody>
          </p:sp>
        </mc:Fallback>
      </mc:AlternateContent>
      <p:sp>
        <p:nvSpPr>
          <p:cNvPr id="141" name="TextBox 140">
            <a:extLst>
              <a:ext uri="{FF2B5EF4-FFF2-40B4-BE49-F238E27FC236}">
                <a16:creationId xmlns:a16="http://schemas.microsoft.com/office/drawing/2014/main" id="{F1797304-80FD-04D2-83A3-3C87F7899890}"/>
              </a:ext>
            </a:extLst>
          </p:cNvPr>
          <p:cNvSpPr txBox="1"/>
          <p:nvPr/>
        </p:nvSpPr>
        <p:spPr>
          <a:xfrm>
            <a:off x="1534386" y="906274"/>
            <a:ext cx="2513830" cy="338554"/>
          </a:xfrm>
          <a:prstGeom prst="rect">
            <a:avLst/>
          </a:prstGeom>
          <a:noFill/>
        </p:spPr>
        <p:txBody>
          <a:bodyPr wrap="none" rtlCol="0">
            <a:spAutoFit/>
          </a:bodyPr>
          <a:lstStyle/>
          <a:p>
            <a:r>
              <a:rPr lang="en-US" sz="1600" dirty="0"/>
              <a:t>for a long-pulse structure.</a:t>
            </a:r>
          </a:p>
        </p:txBody>
      </p:sp>
    </p:spTree>
    <p:extLst>
      <p:ext uri="{BB962C8B-B14F-4D97-AF65-F5344CB8AC3E}">
        <p14:creationId xmlns:p14="http://schemas.microsoft.com/office/powerpoint/2010/main" val="286863775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2057</Words>
  <Application>Microsoft Office PowerPoint</Application>
  <PresentationFormat>On-screen Show (16:9)</PresentationFormat>
  <Paragraphs>267</Paragraphs>
  <Slides>20</Slides>
  <Notes>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20</vt:i4>
      </vt:variant>
    </vt:vector>
  </HeadingPairs>
  <TitlesOfParts>
    <vt:vector size="30" baseType="lpstr">
      <vt:lpstr>Arial</vt:lpstr>
      <vt:lpstr>Calibri</vt:lpstr>
      <vt:lpstr>Cambria Math</vt:lpstr>
      <vt:lpstr>Courier New</vt:lpstr>
      <vt:lpstr>Symbol</vt:lpstr>
      <vt:lpstr>Times New Roman</vt:lpstr>
      <vt:lpstr>Verdana</vt:lpstr>
      <vt:lpstr>1_Office Theme</vt:lpstr>
      <vt:lpstr>Формула</vt:lpstr>
      <vt:lpstr>Bitmap Image</vt:lpstr>
      <vt:lpstr>Short Pulse High Gradient Accelerating Structures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Experimental demonstration of wakefield effects in a THz planar diamond accelerating structure</dc:title>
  <dc:creator>Antipov, Sergey P.</dc:creator>
  <cp:lastModifiedBy>Sergey Kuzikov</cp:lastModifiedBy>
  <cp:revision>791</cp:revision>
  <cp:lastPrinted>2012-04-19T21:06:49Z</cp:lastPrinted>
  <dcterms:created xsi:type="dcterms:W3CDTF">2006-08-16T00:00:00Z</dcterms:created>
  <dcterms:modified xsi:type="dcterms:W3CDTF">2022-11-08T13:01:56Z</dcterms:modified>
</cp:coreProperties>
</file>