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</p:sldMasterIdLst>
  <p:notesMasterIdLst>
    <p:notesMasterId r:id="rId28"/>
  </p:notesMasterIdLst>
  <p:sldIdLst>
    <p:sldId id="307" r:id="rId3"/>
    <p:sldId id="324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70" r:id="rId15"/>
    <p:sldId id="381" r:id="rId16"/>
    <p:sldId id="382" r:id="rId17"/>
    <p:sldId id="386" r:id="rId18"/>
    <p:sldId id="387" r:id="rId19"/>
    <p:sldId id="369" r:id="rId20"/>
    <p:sldId id="388" r:id="rId21"/>
    <p:sldId id="389" r:id="rId22"/>
    <p:sldId id="390" r:id="rId23"/>
    <p:sldId id="258" r:id="rId24"/>
    <p:sldId id="259" r:id="rId25"/>
    <p:sldId id="260" r:id="rId26"/>
    <p:sldId id="384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8AB"/>
    <a:srgbClr val="6A7741"/>
    <a:srgbClr val="EB0F1E"/>
    <a:srgbClr val="000F7E"/>
    <a:srgbClr val="09198D"/>
    <a:srgbClr val="FF9129"/>
    <a:srgbClr val="00AA64"/>
    <a:srgbClr val="1A70B8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9"/>
    <p:restoredTop sz="94953"/>
  </p:normalViewPr>
  <p:slideViewPr>
    <p:cSldViewPr snapToGrid="0" snapToObjects="1" showGuides="1">
      <p:cViewPr varScale="1">
        <p:scale>
          <a:sx n="214" d="100"/>
          <a:sy n="214" d="100"/>
        </p:scale>
        <p:origin x="2802" y="192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GPT output in GDF to SDDS to Python for plotting.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5780-7F72-D644-B36B-0C4E62D34C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11/3/2022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67DFD-8D1A-4FED-849D-014592A11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2666" y="4539363"/>
            <a:ext cx="776034" cy="5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6ED8-2B92-4721-7F9B-7D256C9C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83E13-D427-637D-D3FA-5700E6FB7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1414F-0B74-6395-D497-45CC390A8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F8241-D140-1D47-1E2E-FDFF228F2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D68ED-F056-585B-163B-8CD3B97F8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EAD6D-0370-6A1A-A5E2-A844AE55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6FE0-3B99-F443-9546-50032289D3A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8095B-0878-547C-9825-9F4DEDC0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92E301-BE01-8949-5ED3-CCD0320B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6F36-8D5E-F747-8F63-344A56FCE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4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11/3/2022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11/3/2022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11/3/2022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  <p:sldLayoutId id="2147483710" r:id="rId16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11/3/2022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6A23-C489-B947-95B8-7103B2EB7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6673676" cy="1169551"/>
          </a:xfrm>
        </p:spPr>
        <p:txBody>
          <a:bodyPr/>
          <a:lstStyle/>
          <a:p>
            <a:r>
              <a:rPr lang="en-US" dirty="0"/>
              <a:t>Update on the status of the C-band high gradient program at LANL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B937D6-B72A-BF46-B2FB-5C6208FB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71308"/>
            <a:ext cx="7302500" cy="1113292"/>
          </a:xfrm>
        </p:spPr>
        <p:txBody>
          <a:bodyPr>
            <a:normAutofit/>
          </a:bodyPr>
          <a:lstStyle/>
          <a:p>
            <a:r>
              <a:rPr lang="en-US" dirty="0"/>
              <a:t>Evgenya Simakov, Anna Alexander, Petr Anisimov, W. Brian Haynes, Deepak Rai, Tsuyoshi Tajima, Muhammed Zuboraj</a:t>
            </a:r>
            <a:br>
              <a:rPr lang="en-US" dirty="0"/>
            </a:br>
            <a:r>
              <a:rPr lang="en-US" dirty="0"/>
              <a:t>Los Alamos National Laboratory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26EAD2-9939-0641-ADA2-7BC0DD57C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050" y="4021473"/>
            <a:ext cx="2714105" cy="243609"/>
          </a:xfrm>
        </p:spPr>
        <p:txBody>
          <a:bodyPr/>
          <a:lstStyle/>
          <a:p>
            <a:r>
              <a:rPr lang="en-US" dirty="0"/>
              <a:t>11/10/2022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F7C7E-E968-2445-9DAD-8F129886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B6B-D3FE-3144-AB8B-F13CFE1EE013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58145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fabricated and conditioned mode-launchers for on-axis coupling with decreased surface magnetic fields</a:t>
            </a:r>
            <a:endParaRPr lang="en-US" dirty="0">
              <a:solidFill>
                <a:srgbClr val="EB0F1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52" y="1799237"/>
            <a:ext cx="3127297" cy="2727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1274106"/>
            <a:ext cx="828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mode launchers are conditioned up to 20 MW of input power.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1C87D-624B-484B-80AF-009AFB728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1794068"/>
            <a:ext cx="3631014" cy="27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8850" cy="666276"/>
          </a:xfrm>
        </p:spPr>
        <p:txBody>
          <a:bodyPr>
            <a:normAutofit fontScale="90000"/>
          </a:bodyPr>
          <a:lstStyle/>
          <a:p>
            <a:r>
              <a:rPr lang="en-US" dirty="0"/>
              <a:t>Tests of a benchmark cavity will allow us to establish gradient limitations at C-band as compared to other frequencies</a:t>
            </a:r>
            <a:endParaRPr lang="en-US" dirty="0">
              <a:solidFill>
                <a:srgbClr val="EB0F1E"/>
              </a:solidFill>
            </a:endParaRPr>
          </a:p>
        </p:txBody>
      </p:sp>
      <p:graphicFrame>
        <p:nvGraphicFramePr>
          <p:cNvPr id="9" name="Group 139"/>
          <p:cNvGraphicFramePr>
            <a:graphicFrameLocks/>
          </p:cNvGraphicFramePr>
          <p:nvPr/>
        </p:nvGraphicFramePr>
        <p:xfrm>
          <a:off x="457200" y="2445879"/>
          <a:ext cx="3907166" cy="2178163"/>
        </p:xfrm>
        <a:graphic>
          <a:graphicData uri="http://schemas.openxmlformats.org/drawingml/2006/table">
            <a:tbl>
              <a:tblPr/>
              <a:tblGrid>
                <a:gridCol w="2316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5.712 GHz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length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1.034 in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Math1" pitchFamily="2" charset="2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 radius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0.217 in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Math1" pitchFamily="2" charset="2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Q(copper, RT)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Math1" pitchFamily="2" charset="2"/>
                        </a:rPr>
                        <a:t>12700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604597"/>
                  </a:ext>
                </a:extLst>
              </a:tr>
              <a:tr h="361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for 200 MV/m surface field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Math1" pitchFamily="2" charset="2"/>
                        </a:rPr>
                        <a:t>5.3 MW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32168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6989" y="1206572"/>
            <a:ext cx="40150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Several cavities will be tested in FY22: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Copper + brazed (fabricated)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Copper + welded (in fabrication)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Copper-silver, 0.085% silver (in fabrication)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Copper-silver, 2% silver (in fabrication)</a:t>
            </a:r>
          </a:p>
        </p:txBody>
      </p:sp>
      <p:pic>
        <p:nvPicPr>
          <p:cNvPr id="6" name="Picture 3" descr="image003">
            <a:extLst>
              <a:ext uri="{FF2B5EF4-FFF2-40B4-BE49-F238E27FC236}">
                <a16:creationId xmlns:a16="http://schemas.microsoft.com/office/drawing/2014/main" id="{593E7A70-89A5-44C3-8264-66A3DF62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37" y="3149452"/>
            <a:ext cx="4162942" cy="15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7E5CE-18D9-4BED-9C85-557AF8D4F1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21" y="1387813"/>
            <a:ext cx="4438961" cy="161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584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a/</a:t>
            </a:r>
            <a:r>
              <a:rPr lang="el-GR" dirty="0"/>
              <a:t>λ</a:t>
            </a:r>
            <a:r>
              <a:rPr lang="en-US" dirty="0"/>
              <a:t>=0.105 cavities were fabricated and tested at high gradients</a:t>
            </a:r>
            <a:endParaRPr lang="en-US" dirty="0">
              <a:solidFill>
                <a:srgbClr val="EB0F1E"/>
              </a:solidFill>
            </a:endParaRPr>
          </a:p>
        </p:txBody>
      </p:sp>
      <p:pic>
        <p:nvPicPr>
          <p:cNvPr id="6" name="Picture 5" descr="A picture containing indoor, tableware&#10;&#10;Description automatically generated">
            <a:extLst>
              <a:ext uri="{FF2B5EF4-FFF2-40B4-BE49-F238E27FC236}">
                <a16:creationId xmlns:a16="http://schemas.microsoft.com/office/drawing/2014/main" id="{3DE5B2C7-56BB-4B68-A182-7315CAA86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411040"/>
            <a:ext cx="3791632" cy="292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863DF-9872-4BA6-A883-B8344A4D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16" y="1411040"/>
            <a:ext cx="4637130" cy="2927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388B5-BC2D-AB2D-EBA5-F2B811F2EF69}"/>
              </a:ext>
            </a:extLst>
          </p:cNvPr>
          <p:cNvSpPr txBox="1"/>
          <p:nvPr/>
        </p:nvSpPr>
        <p:spPr>
          <a:xfrm>
            <a:off x="5532498" y="3438511"/>
            <a:ext cx="715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494"/>
                </a:solidFill>
              </a:rPr>
              <a:t>cavity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5D9F-1F90-09CB-4E8B-99465BCDB57A}"/>
              </a:ext>
            </a:extLst>
          </p:cNvPr>
          <p:cNvSpPr txBox="1"/>
          <p:nvPr/>
        </p:nvSpPr>
        <p:spPr>
          <a:xfrm>
            <a:off x="7389578" y="3522369"/>
            <a:ext cx="1558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494"/>
                </a:solidFill>
              </a:rPr>
              <a:t>mode launcher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8D2A4-3D6E-AECE-5C4D-AF6FE3971A40}"/>
              </a:ext>
            </a:extLst>
          </p:cNvPr>
          <p:cNvCxnSpPr>
            <a:cxnSpLocks/>
          </p:cNvCxnSpPr>
          <p:nvPr/>
        </p:nvCxnSpPr>
        <p:spPr>
          <a:xfrm flipV="1">
            <a:off x="6265395" y="2940996"/>
            <a:ext cx="494372" cy="43672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161678-9276-A677-EC19-C13AC1385237}"/>
              </a:ext>
            </a:extLst>
          </p:cNvPr>
          <p:cNvCxnSpPr>
            <a:cxnSpLocks/>
          </p:cNvCxnSpPr>
          <p:nvPr/>
        </p:nvCxnSpPr>
        <p:spPr>
          <a:xfrm flipV="1">
            <a:off x="8515810" y="2706135"/>
            <a:ext cx="0" cy="81623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9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cavities were conditioned up to the maximum available power at the test stand</a:t>
            </a:r>
            <a:endParaRPr lang="en-US" dirty="0">
              <a:solidFill>
                <a:srgbClr val="EB0F1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50" y="1274106"/>
            <a:ext cx="523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cavities were conditioned at 1 </a:t>
            </a:r>
            <a:r>
              <a:rPr lang="el-GR" dirty="0"/>
              <a:t>μ</a:t>
            </a:r>
            <a:r>
              <a:rPr lang="en-US" dirty="0"/>
              <a:t>s pulse length.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D06B7-559E-CBCD-C42A-5918DFEF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472" y="1113908"/>
            <a:ext cx="3000178" cy="214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897E0-B065-2D8C-1095-3F6942E5E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9" y="3256892"/>
            <a:ext cx="2846308" cy="1826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B0633E-5C84-240E-EE45-49A22C4BBBF1}"/>
              </a:ext>
            </a:extLst>
          </p:cNvPr>
          <p:cNvSpPr txBox="1"/>
          <p:nvPr/>
        </p:nvSpPr>
        <p:spPr>
          <a:xfrm>
            <a:off x="400050" y="2071067"/>
            <a:ext cx="271702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/>
              <a:t>Cavity #1: 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Maximum coupled power: 14 MW.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electric field:  255 MV/m.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magnetic field: 373 kA/m.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27400-74DD-310B-74F6-6B1C5CCE355D}"/>
              </a:ext>
            </a:extLst>
          </p:cNvPr>
          <p:cNvSpPr txBox="1"/>
          <p:nvPr/>
        </p:nvSpPr>
        <p:spPr>
          <a:xfrm>
            <a:off x="3107610" y="2066607"/>
            <a:ext cx="271702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/>
              <a:t>Cavity #2: 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Maximum coupled power: 15 MW.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electric field:  308 MV/m.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magnetic field: 449 kA/m.</a:t>
            </a:r>
          </a:p>
        </p:txBody>
      </p:sp>
    </p:spTree>
    <p:extLst>
      <p:ext uri="{BB962C8B-B14F-4D97-AF65-F5344CB8AC3E}">
        <p14:creationId xmlns:p14="http://schemas.microsoft.com/office/powerpoint/2010/main" val="47786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164C-CB86-E8AA-E974-E2114A74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operation of C-band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9F8AC-BACE-89AC-3C0E-E8A602B7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3" y="1853069"/>
            <a:ext cx="8347334" cy="277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138B5-1C05-00DB-B058-69A899159F76}"/>
              </a:ext>
            </a:extLst>
          </p:cNvPr>
          <p:cNvSpPr txBox="1"/>
          <p:nvPr/>
        </p:nvSpPr>
        <p:spPr>
          <a:xfrm>
            <a:off x="398333" y="1089440"/>
            <a:ext cx="828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working to develop capability for round-the-clock operation of CERF-NM while being monitored from LANSCE Central Control Room (CCR).</a:t>
            </a:r>
          </a:p>
        </p:txBody>
      </p:sp>
    </p:spTree>
    <p:extLst>
      <p:ext uri="{BB962C8B-B14F-4D97-AF65-F5344CB8AC3E}">
        <p14:creationId xmlns:p14="http://schemas.microsoft.com/office/powerpoint/2010/main" val="120989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test plans for CERF-NM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LANL C-band high gradient test stand is currently operational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Testing of the SLAC copper beta=0.5 cavities is finished.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plan to test multiple a/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0.105 cavities fabricated with different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FY23 we will test the optimized proton booster cavity and ceramic-enhanced accelerator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The test stand is open to collaborators.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consider adding capability to cool cavities under test to cryogenic temperatures.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0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CARIE: Cathodes And Rf Interactions in Extremes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A4104-0B2A-1E83-B20B-43B5A417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99748"/>
            <a:ext cx="3302000" cy="3624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2A903-AE82-29D6-275F-88D88B44E3AB}"/>
              </a:ext>
            </a:extLst>
          </p:cNvPr>
          <p:cNvSpPr/>
          <p:nvPr/>
        </p:nvSpPr>
        <p:spPr>
          <a:xfrm>
            <a:off x="228032" y="1072952"/>
            <a:ext cx="50742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new three-year project was funded at LANL to demonstrate operation of high-quantum-efficiency cathodes in a high-gradient RF injector.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builds upon LANL’s expertise in high-gradient C-band and high-QE photocathodes.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proposed </a:t>
            </a:r>
            <a:r>
              <a:rPr lang="en-US" altLang="en-US" sz="16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heterostructured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cathode will include multiple layers to ensure atomic flatness of the surface, high QE, and the ability to withstand high electric fields with no breakdown.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 beam parameters: 250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0.1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m*rad,  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project started in October of 2022.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7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E8FF-DA34-4801-E3A1-3C29B5CF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photoinjector considerations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CBC665-A2A5-C2BF-0635-33EC04C51D75}"/>
              </a:ext>
            </a:extLst>
          </p:cNvPr>
          <p:cNvSpPr/>
          <p:nvPr/>
        </p:nvSpPr>
        <p:spPr>
          <a:xfrm>
            <a:off x="228032" y="990402"/>
            <a:ext cx="507421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 will fabricate 1.6 cell gun design by UCLA/SLAC.</a:t>
            </a:r>
          </a:p>
          <a:p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Questions we are trying to address: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600" u="sng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cathode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there is an idea to grow the cathode straight on the copper wall. This is an engineering challenge. </a:t>
            </a:r>
            <a:r>
              <a:rPr lang="en-US" altLang="en-US" sz="16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Alternative: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INFN plug?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RF coupler design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must take into account integration with the cryo-cooling and the solenoid.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Solenoid: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must take into account integration with the cryo-cooling.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Cryo-cooling: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cryo-cooler and low rep rate or liquid nitrogen?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5E81E4-BF66-E92D-1D39-B85EA8005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03" y="615752"/>
            <a:ext cx="3096544" cy="40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0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CARIE vault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28031" y="947155"/>
            <a:ext cx="8762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location was identified on LANSCE mesa that can accommodate a 20 kW electron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Co-located with a cathode fabrication and characterization facility (ACERT).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vault was cleaned for the new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modulator for the 50 MW C-band klystron is in procurement.</a:t>
            </a:r>
          </a:p>
        </p:txBody>
      </p:sp>
      <p:pic>
        <p:nvPicPr>
          <p:cNvPr id="6" name="Picture 5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4EB45518-7F13-E6A5-9756-E0139928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09" y="2341756"/>
            <a:ext cx="3125240" cy="2344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E7A210-0A2B-0F23-18C3-60D93F552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65" y="2341756"/>
            <a:ext cx="3119321" cy="2344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61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A69A-00D8-B75D-DBCC-AD0DA927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 vault facility lineout</a:t>
            </a:r>
          </a:p>
        </p:txBody>
      </p:sp>
      <p:pic>
        <p:nvPicPr>
          <p:cNvPr id="5" name="Picture 4" descr="A diagram of a house&#10;&#10;Description automatically generated with low confidence">
            <a:extLst>
              <a:ext uri="{FF2B5EF4-FFF2-40B4-BE49-F238E27FC236}">
                <a16:creationId xmlns:a16="http://schemas.microsoft.com/office/drawing/2014/main" id="{CFA4636B-9F88-CFE4-C8C0-1A4372B0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04" y="1123476"/>
            <a:ext cx="6110868" cy="33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and LANL C-band 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activities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CERF-NM: High gradient C-band test stand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gradient C-band tests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resultsCARIE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new high gradient RF injector test facility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and near-term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4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7DF7-D133-3221-CC5C-0A5E482F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injector electromagnetic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F07FD-BAC6-BB7D-C792-15149959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19" y="704853"/>
            <a:ext cx="2154238" cy="3981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12E555-84FF-6BAC-F7A9-CAD01C2B36CB}"/>
              </a:ext>
            </a:extLst>
          </p:cNvPr>
          <p:cNvSpPr/>
          <p:nvPr/>
        </p:nvSpPr>
        <p:spPr>
          <a:xfrm>
            <a:off x="228032" y="1072952"/>
            <a:ext cx="50742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1.6 cell RF injector.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Side coupling will be used to accommodate positioning the solenoid right after the injector and the cathode insertion mechanism upstream.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Side coupling is also essential because of a very small iris.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phase advance is achieved by adjusting the length of the two waveguides.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electromagnetic design is being conducted to minimize surface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B737-11FF-49B4-33F0-061D5F12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RF injector beamline design (and comparison to 100 </a:t>
            </a:r>
            <a:r>
              <a:rPr lang="en-US" dirty="0" err="1"/>
              <a:t>pC</a:t>
            </a:r>
            <a:r>
              <a:rPr lang="en-US" dirty="0"/>
              <a:t> case)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50988BE-B8A6-AB9C-FDFF-4CE85A41C85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06505962"/>
                  </p:ext>
                </p:extLst>
              </p:nvPr>
            </p:nvGraphicFramePr>
            <p:xfrm>
              <a:off x="294020" y="1045039"/>
              <a:ext cx="8229600" cy="3455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320230377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6080087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5767974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416551162"/>
                        </a:ext>
                      </a:extLst>
                    </a:gridCol>
                  </a:tblGrid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160341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𝑝𝐶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513237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RMS spot size,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233.5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231730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aperture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45874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Injection phase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44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6184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6.075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551648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cathode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169754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0.5665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0.5759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40341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600467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center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1971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50988BE-B8A6-AB9C-FDFF-4CE85A41C85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06505962"/>
                  </p:ext>
                </p:extLst>
              </p:nvPr>
            </p:nvGraphicFramePr>
            <p:xfrm>
              <a:off x="294020" y="1045039"/>
              <a:ext cx="8229600" cy="3455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320230377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6080087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5767974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416551162"/>
                        </a:ext>
                      </a:extLst>
                    </a:gridCol>
                  </a:tblGrid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160341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101754" r="-20088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513237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6" t="-205357" r="-300888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205357" r="-200888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233.5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231730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aperture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90" t="-300000" r="-101484" b="-6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300000" r="-1183" b="-6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845874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Injection phase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90" t="-400000" r="-101484" b="-5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400000" r="-1183" b="-5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106184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500000" r="-200888" b="-4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6.075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551648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cathode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600000" r="-200888" b="-30175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169754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712500" r="-200888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0.5665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0.5759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40341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798246" r="-200888" b="-10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600467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center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898246" r="-200888" b="-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1971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50656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7F89-E05A-BCF7-8AAA-A81A01C9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emittance and spot size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1782-AF50-6D59-86E0-46FDE25A4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92" y="877270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r>
              <a:rPr lang="en-US" dirty="0"/>
              <a:t> case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DEB3889-6100-4AA2-254C-CD28AE2C2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692" y="1567579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20494-B3EE-A712-C117-DE6C3CB24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877270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r>
              <a:rPr lang="en-US" dirty="0"/>
              <a:t> case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D52BEB-191E-773A-4E71-69B4F95FA0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572000" y="1561131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298038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0490-FA33-CD8B-980E-EE411D6B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current and slice emittance at beam waist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2933B-4F81-551A-269F-C0EBE9052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055690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D797A5-C6E0-E7C9-6E2F-D37AE79BC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459" y="1745999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966B36-42D1-BA32-A5BC-F03EF894F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767" y="1055690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10A204-EDDB-EBEF-5116-5EF82C0A94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6767" y="1739551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300626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271-74CB-DA0B-9F03-FB943DE4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brightness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F1A4D-8235-2E50-3112-CE6D159E3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92" y="859428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1A35E3-928C-6E0C-7F57-5F24101341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692" y="1549737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C32AC9-AD0D-A018-EF63-E39A95E80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859428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B7A726-8C38-8AD7-A81B-9C27B535AF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1543289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141525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has plans for further developing its C-band accelerator capabilities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28032" y="1232619"/>
            <a:ext cx="47766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Director Initiative money were allocated in FY22 to jump start this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5-year goal: build operational C-band cryo-cooled copper accelerator.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Ultimate goal: provide 43 keV and 100 keV photon bursts for material studies with ICS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DD153-F691-4646-A663-1F4029A1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00" y="1029806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why Los Alamos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79476" y="919871"/>
            <a:ext cx="8307324" cy="32463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Achieving high-gradient performance (low breakdown rates, low field emission, new materials for HOM absorption, cathodes at high gradient etc.) is a </a:t>
            </a:r>
            <a:r>
              <a:rPr lang="en-US" i="1" dirty="0"/>
              <a:t>materials science</a:t>
            </a:r>
            <a:r>
              <a:rPr lang="en-US" dirty="0"/>
              <a:t> problem.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Los Alamos is, at core, a materials science laboratory with particular expertise and interest in metallurgy.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Los Alamos also considers itself the steward of accelerator science for the NNSA part of the DOE complex.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Thus, Los Alamos has both an institutional interest in, and capability to address, this problem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 gradient C-band work directly aligns with future NNSA and LANL missions.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09" y="3737113"/>
            <a:ext cx="8430591" cy="49033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must develop accelerators for various national security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956"/>
            <a:ext cx="8229600" cy="3328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LANSCE accelerator upgrades:</a:t>
            </a:r>
          </a:p>
          <a:p>
            <a:pPr marL="0" indent="0">
              <a:buNone/>
            </a:pPr>
            <a:r>
              <a:rPr lang="en-US" sz="1600" b="1" i="1" dirty="0"/>
              <a:t>	</a:t>
            </a:r>
            <a:r>
              <a:rPr lang="en-US" sz="1600" dirty="0"/>
              <a:t>Applications such as </a:t>
            </a:r>
            <a:r>
              <a:rPr lang="en-US" sz="1600" dirty="0" err="1"/>
              <a:t>pRad</a:t>
            </a:r>
            <a:r>
              <a:rPr lang="en-US" sz="1600" dirty="0"/>
              <a:t> desire higher proton beam energy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 add a booster to current LANSCE </a:t>
            </a:r>
            <a:r>
              <a:rPr lang="en-US" sz="1600" dirty="0" err="1">
                <a:sym typeface="Wingdings" panose="05000000000000000000" pitchFamily="2" charset="2"/>
              </a:rPr>
              <a:t>linac</a:t>
            </a:r>
            <a:r>
              <a:rPr lang="en-US" sz="1600" dirty="0">
                <a:sym typeface="Wingdings" panose="05000000000000000000" pitchFamily="2" charset="2"/>
              </a:rPr>
              <a:t> to increase beam energy to 3-5 GeV</a:t>
            </a:r>
            <a:endParaRPr lang="en-US" sz="1600" dirty="0"/>
          </a:p>
          <a:p>
            <a:pPr marL="0" indent="0">
              <a:buNone/>
            </a:pPr>
            <a:endParaRPr lang="en-US" sz="1600" b="1" i="1" dirty="0"/>
          </a:p>
          <a:p>
            <a:pPr marL="0" indent="0">
              <a:buNone/>
            </a:pPr>
            <a:r>
              <a:rPr lang="en-US" sz="1600" b="1" dirty="0"/>
              <a:t>New capabilities:  improve accessibility</a:t>
            </a:r>
          </a:p>
          <a:p>
            <a:pPr marL="0" indent="0">
              <a:buNone/>
            </a:pPr>
            <a:r>
              <a:rPr lang="en-US" sz="1600" dirty="0"/>
              <a:t>	Material science at LANL will benefit from powerful directional high repetition      	rate X-ray sources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can be produced with 42 MeV electron beam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are DMMSC relevant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Compact Accelerators: enabling feasibility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Achieving high gradient performance (low breakdown rates, low field emission, 	new materials for HOM absorption, etc.) is a material science problem.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LANL is, at core, a material science laboratory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842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High Gradient C-band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goals for LANL’s high gradient project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(5.712 GHz) high gradient rf breakdown study facility (2019-2022).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cryo-cooled photoinjector study facility (2022-2025).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conduct material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C-band compact accelerator facility for X-ray production (future).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work was funded by Los Alamos National Laboratory (LANL) Laboratory Directed Research and Development (LDRD) program and Technology Evaluation and Development (TED) funds.</a:t>
            </a:r>
          </a:p>
        </p:txBody>
      </p:sp>
    </p:spTree>
    <p:extLst>
      <p:ext uri="{BB962C8B-B14F-4D97-AF65-F5344CB8AC3E}">
        <p14:creationId xmlns:p14="http://schemas.microsoft.com/office/powerpoint/2010/main" val="124872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8402AB-C075-C74B-9783-E3AF572C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34"/>
            <a:ext cx="8229600" cy="666276"/>
          </a:xfrm>
        </p:spPr>
        <p:txBody>
          <a:bodyPr>
            <a:normAutofit/>
          </a:bodyPr>
          <a:lstStyle/>
          <a:p>
            <a:r>
              <a:rPr lang="en-US" dirty="0"/>
              <a:t>LANL C-band Engineering Research Facility (CERF-NM)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4" y="2755901"/>
            <a:ext cx="2941905" cy="191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664" r="17334" b="18418"/>
          <a:stretch/>
        </p:blipFill>
        <p:spPr>
          <a:xfrm rot="5400000">
            <a:off x="3409787" y="1659556"/>
            <a:ext cx="3457529" cy="236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080" y="806740"/>
            <a:ext cx="3715947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CERF-NM was built with $3M of LANL’s internal infrastructure investment.</a:t>
            </a:r>
          </a:p>
          <a:p>
            <a:endParaRPr lang="en-US" sz="9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Powered with a C-band Canon klystron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Conditioned to 50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Frequency 5.712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300 ns – 1 µs pulse length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Rep rate up to 200 Hz (typical 100 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Nominal bandwidth 5.707-5.717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813F562-EAA1-4FF6-93FF-EC1488186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494" y="1547507"/>
            <a:ext cx="3457529" cy="25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9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the C-band test stand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77" y="1451383"/>
            <a:ext cx="5235120" cy="30179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80884" y="2495142"/>
            <a:ext cx="102803" cy="199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04912" y="212581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13445" y="2277003"/>
            <a:ext cx="522128" cy="703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3878" y="1541028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Ion pump and ion gauge</a:t>
            </a: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flipV="1">
            <a:off x="1036479" y="3169569"/>
            <a:ext cx="14162" cy="34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6137" y="351724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713445" y="3517249"/>
            <a:ext cx="522128" cy="226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83878" y="3744064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Dir coupler (FWD, REV)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44014" y="2164683"/>
            <a:ext cx="159453" cy="678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8042" y="1795351"/>
            <a:ext cx="9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Cavity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5149" y="2880619"/>
            <a:ext cx="288865" cy="121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67" y="2252695"/>
            <a:ext cx="133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Mode launcher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1144" y="1065490"/>
            <a:ext cx="3387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Radiologically certified for dark currents up to 5 MeV and 10 </a:t>
            </a:r>
            <a:r>
              <a:rPr lang="el-GR" dirty="0"/>
              <a:t>μ</a:t>
            </a:r>
            <a:r>
              <a:rPr lang="en-US" dirty="0"/>
              <a:t>A.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95" y="1877391"/>
            <a:ext cx="3700050" cy="27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F9B697-34E1-4BEE-ABAE-8A3341A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16" y="1760682"/>
            <a:ext cx="4036484" cy="278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first two high gradient cavities were tested at CERF-NM in FY21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47" y="2380430"/>
            <a:ext cx="2431846" cy="1823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C2521-4779-46DB-8BD1-1D1FFE33D42B}"/>
              </a:ext>
            </a:extLst>
          </p:cNvPr>
          <p:cNvSpPr txBox="1"/>
          <p:nvPr/>
        </p:nvSpPr>
        <p:spPr>
          <a:xfrm>
            <a:off x="312564" y="1264001"/>
            <a:ext cx="803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C-band high gradient test facility is nationally unique. The first cavities tested at CERF-NM were manufactured at SLAC.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B19B6-325D-4680-979E-07BE9E675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9873" y="2082432"/>
            <a:ext cx="2943436" cy="22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Peak surface electric fields in excess of 300 MV/m demonstrated in high gradient tests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EB0F1E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3653A80-36A7-4E9D-83E1-A9FFE75E7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33" y="1440976"/>
            <a:ext cx="8733734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Breakdown probabilities were recorded for three different pulse lengths for copper and copper-silver cavities.</a:t>
            </a:r>
            <a:endParaRPr lang="en-US" sz="1600" u="sng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EAFACD7-69BC-46FA-974E-52ABAA9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1" y="2068842"/>
            <a:ext cx="3141134" cy="235585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533ACD5-5E63-45B2-873E-2D4BEAE7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2108200"/>
            <a:ext cx="3141133" cy="235585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16A3001-31EA-4109-9099-48670AE6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73" y="2094020"/>
            <a:ext cx="3141134" cy="23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31054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15051</TotalTime>
  <Words>1364</Words>
  <Application>Microsoft Office PowerPoint</Application>
  <PresentationFormat>On-screen Show (16:9)</PresentationFormat>
  <Paragraphs>203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Acumin Pro</vt:lpstr>
      <vt:lpstr>Arial</vt:lpstr>
      <vt:lpstr>Calibri</vt:lpstr>
      <vt:lpstr>Cambria Math</vt:lpstr>
      <vt:lpstr>System Font Regular</vt:lpstr>
      <vt:lpstr>Wingdings</vt:lpstr>
      <vt:lpstr>Main</vt:lpstr>
      <vt:lpstr>Custom Design</vt:lpstr>
      <vt:lpstr>Update on the status of the C-band high gradient program at LANL</vt:lpstr>
      <vt:lpstr>Outline of this talk</vt:lpstr>
      <vt:lpstr>Introduction: why Los Alamos</vt:lpstr>
      <vt:lpstr>LANL must develop accelerators for various national security needs</vt:lpstr>
      <vt:lpstr>LANL High Gradient C-band research</vt:lpstr>
      <vt:lpstr>LANL C-band Engineering Research Facility (CERF-NM)</vt:lpstr>
      <vt:lpstr>Schematic of the C-band test stand</vt:lpstr>
      <vt:lpstr>The first two high gradient cavities were tested at CERF-NM in FY21</vt:lpstr>
      <vt:lpstr>Peak surface electric fields in excess of 300 MV/m demonstrated in high gradient tests </vt:lpstr>
      <vt:lpstr>We fabricated and conditioned mode-launchers for on-axis coupling with decreased surface magnetic fields</vt:lpstr>
      <vt:lpstr>Tests of a benchmark cavity will allow us to establish gradient limitations at C-band as compared to other frequencies</vt:lpstr>
      <vt:lpstr>Two a/λ=0.105 cavities were fabricated and tested at high gradients</vt:lpstr>
      <vt:lpstr>The cavities were conditioned up to the maximum available power at the test stand</vt:lpstr>
      <vt:lpstr>Remote operation of C-band</vt:lpstr>
      <vt:lpstr>Summary and test plans for CERF-NM</vt:lpstr>
      <vt:lpstr>CARIE: Cathodes And Rf Interactions in Extremes</vt:lpstr>
      <vt:lpstr>RF photoinjector considerations</vt:lpstr>
      <vt:lpstr>CARIE vault</vt:lpstr>
      <vt:lpstr>CARIE vault facility lineout</vt:lpstr>
      <vt:lpstr>RF injector electromagnetic design</vt:lpstr>
      <vt:lpstr>RF injector beamline design (and comparison to 100 pC case)</vt:lpstr>
      <vt:lpstr>GPT simulations: beam emittance and spot size</vt:lpstr>
      <vt:lpstr>GPT simulations: beam current and slice emittance at beam waist</vt:lpstr>
      <vt:lpstr>GPT simulations: beam brightness</vt:lpstr>
      <vt:lpstr>LANL has plans for further developing its C-band accelerator capabilities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Simakov, Evgenya Ivanovna</cp:lastModifiedBy>
  <cp:revision>252</cp:revision>
  <cp:lastPrinted>2022-05-13T22:48:53Z</cp:lastPrinted>
  <dcterms:created xsi:type="dcterms:W3CDTF">2020-12-17T00:35:24Z</dcterms:created>
  <dcterms:modified xsi:type="dcterms:W3CDTF">2022-11-03T21:06:36Z</dcterms:modified>
</cp:coreProperties>
</file>