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64" r:id="rId1"/>
  </p:sldMasterIdLst>
  <p:notesMasterIdLst>
    <p:notesMasterId r:id="rId21"/>
  </p:notesMasterIdLst>
  <p:handoutMasterIdLst>
    <p:handoutMasterId r:id="rId22"/>
  </p:handoutMasterIdLst>
  <p:sldIdLst>
    <p:sldId id="330" r:id="rId2"/>
    <p:sldId id="331" r:id="rId3"/>
    <p:sldId id="332" r:id="rId4"/>
    <p:sldId id="339" r:id="rId5"/>
    <p:sldId id="340" r:id="rId6"/>
    <p:sldId id="344" r:id="rId7"/>
    <p:sldId id="341" r:id="rId8"/>
    <p:sldId id="342" r:id="rId9"/>
    <p:sldId id="343" r:id="rId10"/>
    <p:sldId id="345" r:id="rId11"/>
    <p:sldId id="346" r:id="rId12"/>
    <p:sldId id="347" r:id="rId13"/>
    <p:sldId id="348" r:id="rId14"/>
    <p:sldId id="349" r:id="rId15"/>
    <p:sldId id="350" r:id="rId16"/>
    <p:sldId id="351" r:id="rId17"/>
    <p:sldId id="352" r:id="rId18"/>
    <p:sldId id="353" r:id="rId19"/>
    <p:sldId id="338" r:id="rId20"/>
  </p:sldIdLst>
  <p:sldSz cx="9144000" cy="5143500" type="screen16x9"/>
  <p:notesSz cx="6881813" cy="10002838"/>
  <p:defaultTextStyle>
    <a:defPPr>
      <a:defRPr lang="de-CH"/>
    </a:defPPr>
    <a:lvl1pPr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1pPr>
    <a:lvl2pPr marL="457189"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377"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566"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754"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5943" algn="l" defTabSz="457189" rtl="0" eaLnBrk="1" latinLnBrk="0" hangingPunct="1">
      <a:defRPr sz="1600" kern="1200">
        <a:solidFill>
          <a:schemeClr val="tx1"/>
        </a:solidFill>
        <a:latin typeface="Arial" charset="0"/>
        <a:ea typeface="ヒラギノ角ゴ Pro W3" charset="0"/>
        <a:cs typeface="ヒラギノ角ゴ Pro W3" charset="0"/>
      </a:defRPr>
    </a:lvl6pPr>
    <a:lvl7pPr marL="2743131" algn="l" defTabSz="457189" rtl="0" eaLnBrk="1" latinLnBrk="0" hangingPunct="1">
      <a:defRPr sz="1600" kern="1200">
        <a:solidFill>
          <a:schemeClr val="tx1"/>
        </a:solidFill>
        <a:latin typeface="Arial" charset="0"/>
        <a:ea typeface="ヒラギノ角ゴ Pro W3" charset="0"/>
        <a:cs typeface="ヒラギノ角ゴ Pro W3" charset="0"/>
      </a:defRPr>
    </a:lvl7pPr>
    <a:lvl8pPr marL="3200320" algn="l" defTabSz="457189" rtl="0" eaLnBrk="1" latinLnBrk="0" hangingPunct="1">
      <a:defRPr sz="1600" kern="1200">
        <a:solidFill>
          <a:schemeClr val="tx1"/>
        </a:solidFill>
        <a:latin typeface="Arial" charset="0"/>
        <a:ea typeface="ヒラギノ角ゴ Pro W3" charset="0"/>
        <a:cs typeface="ヒラギノ角ゴ Pro W3" charset="0"/>
      </a:defRPr>
    </a:lvl8pPr>
    <a:lvl9pPr marL="3657509" algn="l" defTabSz="457189" rtl="0" eaLnBrk="1" latinLnBrk="0" hangingPunct="1">
      <a:defRPr sz="16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668" userDrawn="1">
          <p15:clr>
            <a:srgbClr val="A4A3A4"/>
          </p15:clr>
        </p15:guide>
        <p15:guide id="2" orient="horz" pos="634" userDrawn="1">
          <p15:clr>
            <a:srgbClr val="A4A3A4"/>
          </p15:clr>
        </p15:guide>
        <p15:guide id="3" orient="horz" pos="2845" userDrawn="1">
          <p15:clr>
            <a:srgbClr val="A4A3A4"/>
          </p15:clr>
        </p15:guide>
        <p15:guide id="4" orient="horz" pos="838" userDrawn="1">
          <p15:clr>
            <a:srgbClr val="A4A3A4"/>
          </p15:clr>
        </p15:guide>
        <p15:guide id="5" orient="horz" pos="140" userDrawn="1">
          <p15:clr>
            <a:srgbClr val="A4A3A4"/>
          </p15:clr>
        </p15:guide>
        <p15:guide id="6" orient="horz" pos="378" userDrawn="1">
          <p15:clr>
            <a:srgbClr val="A4A3A4"/>
          </p15:clr>
        </p15:guide>
        <p15:guide id="7" orient="horz" pos="3117" userDrawn="1">
          <p15:clr>
            <a:srgbClr val="A4A3A4"/>
          </p15:clr>
        </p15:guide>
        <p15:guide id="9" pos="657" userDrawn="1">
          <p15:clr>
            <a:srgbClr val="A4A3A4"/>
          </p15:clr>
        </p15:guide>
        <p15:guide id="10" pos="5534" userDrawn="1">
          <p15:clr>
            <a:srgbClr val="A4A3A4"/>
          </p15:clr>
        </p15:guide>
        <p15:guide id="11" pos="521" userDrawn="1">
          <p15:clr>
            <a:srgbClr val="A4A3A4"/>
          </p15:clr>
        </p15:guide>
        <p15:guide id="12" pos="385" userDrawn="1">
          <p15:clr>
            <a:srgbClr val="A4A3A4"/>
          </p15:clr>
        </p15:guide>
        <p15:guide id="13" pos="1315" userDrawn="1">
          <p15:clr>
            <a:srgbClr val="A4A3A4"/>
          </p15:clr>
        </p15:guide>
        <p15:guide id="14" pos="3039" userDrawn="1">
          <p15:clr>
            <a:srgbClr val="A4A3A4"/>
          </p15:clr>
        </p15:guide>
        <p15:guide id="15" pos="3152" userDrawn="1">
          <p15:clr>
            <a:srgbClr val="A4A3A4"/>
          </p15:clr>
        </p15:guide>
      </p15:sldGuideLst>
    </p:ext>
    <p:ext uri="{2D200454-40CA-4A62-9FC3-DE9A4176ACB9}">
      <p15:notesGuideLst xmlns:p15="http://schemas.microsoft.com/office/powerpoint/2012/main">
        <p15:guide id="1" orient="horz" pos="3150">
          <p15:clr>
            <a:srgbClr val="A4A3A4"/>
          </p15:clr>
        </p15:guide>
        <p15:guide id="2" pos="216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000"/>
    <a:srgbClr val="FFFFFF"/>
    <a:srgbClr val="808080"/>
    <a:srgbClr val="000000"/>
    <a:srgbClr val="FDCA00"/>
    <a:srgbClr val="EF5B00"/>
    <a:srgbClr val="C50006"/>
    <a:srgbClr val="7C204E"/>
    <a:srgbClr val="003B6E"/>
    <a:srgbClr val="1974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7274" autoAdjust="0"/>
  </p:normalViewPr>
  <p:slideViewPr>
    <p:cSldViewPr snapToObjects="1">
      <p:cViewPr varScale="1">
        <p:scale>
          <a:sx n="152" d="100"/>
          <a:sy n="152" d="100"/>
        </p:scale>
        <p:origin x="306" y="132"/>
      </p:cViewPr>
      <p:guideLst>
        <p:guide orient="horz" pos="668"/>
        <p:guide orient="horz" pos="634"/>
        <p:guide orient="horz" pos="2845"/>
        <p:guide orient="horz" pos="838"/>
        <p:guide orient="horz" pos="140"/>
        <p:guide orient="horz" pos="378"/>
        <p:guide orient="horz" pos="3117"/>
        <p:guide pos="657"/>
        <p:guide pos="5534"/>
        <p:guide pos="521"/>
        <p:guide pos="385"/>
        <p:guide pos="1315"/>
        <p:guide pos="3039"/>
        <p:guide pos="31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141" d="100"/>
          <a:sy n="141" d="100"/>
        </p:scale>
        <p:origin x="5616" y="200"/>
      </p:cViewPr>
      <p:guideLst>
        <p:guide orient="horz" pos="3150"/>
        <p:guide pos="216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200" baseline="30000">
                <a:latin typeface="Times" charset="0"/>
                <a:ea typeface="ヒラギノ角ゴ Pro W3" charset="-128"/>
                <a:cs typeface="ヒラギノ角ゴ Pro W3" charset="-128"/>
              </a:defRPr>
            </a:lvl1pPr>
          </a:lstStyle>
          <a:p>
            <a:pPr>
              <a:defRPr/>
            </a:pPr>
            <a:endParaRPr lang="en-GB" dirty="0">
              <a:latin typeface="+mn-lt"/>
            </a:endParaRPr>
          </a:p>
        </p:txBody>
      </p:sp>
      <p:sp>
        <p:nvSpPr>
          <p:cNvPr id="118787" name="Rectangle 3"/>
          <p:cNvSpPr>
            <a:spLocks noGrp="1" noChangeArrowheads="1"/>
          </p:cNvSpPr>
          <p:nvPr>
            <p:ph type="dt" sz="quarter"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200" baseline="30000">
                <a:latin typeface="Times" charset="0"/>
                <a:ea typeface="ヒラギノ角ゴ Pro W3" charset="-128"/>
                <a:cs typeface="ヒラギノ角ゴ Pro W3" charset="-128"/>
              </a:defRPr>
            </a:lvl1pPr>
          </a:lstStyle>
          <a:p>
            <a:pPr>
              <a:defRPr/>
            </a:pPr>
            <a:endParaRPr lang="en-GB" dirty="0">
              <a:latin typeface="+mn-lt"/>
            </a:endParaRPr>
          </a:p>
        </p:txBody>
      </p:sp>
      <p:sp>
        <p:nvSpPr>
          <p:cNvPr id="118788" name="Rectangle 4"/>
          <p:cNvSpPr>
            <a:spLocks noGrp="1" noChangeArrowheads="1"/>
          </p:cNvSpPr>
          <p:nvPr>
            <p:ph type="ftr" sz="quarter" idx="2"/>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200" baseline="30000">
                <a:latin typeface="Times" charset="0"/>
                <a:ea typeface="ヒラギノ角ゴ Pro W3" charset="-128"/>
                <a:cs typeface="ヒラギノ角ゴ Pro W3" charset="-128"/>
              </a:defRPr>
            </a:lvl1pPr>
          </a:lstStyle>
          <a:p>
            <a:pPr>
              <a:defRPr/>
            </a:pPr>
            <a:endParaRPr lang="en-GB">
              <a:latin typeface="+mn-lt"/>
            </a:endParaRPr>
          </a:p>
        </p:txBody>
      </p:sp>
      <p:sp>
        <p:nvSpPr>
          <p:cNvPr id="118789" name="Rectangle 5"/>
          <p:cNvSpPr>
            <a:spLocks noGrp="1" noChangeArrowheads="1"/>
          </p:cNvSpPr>
          <p:nvPr>
            <p:ph type="sldNum" sz="quarter" idx="3"/>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200" baseline="30000">
                <a:latin typeface="Times" charset="0"/>
              </a:defRPr>
            </a:lvl1pPr>
          </a:lstStyle>
          <a:p>
            <a:pPr>
              <a:defRPr/>
            </a:pPr>
            <a:fld id="{630A188E-C926-984B-863C-48B251A81B15}" type="slidenum">
              <a:rPr lang="en-GB">
                <a:latin typeface="+mn-lt"/>
              </a:rPr>
              <a:pPr>
                <a:defRPr/>
              </a:pPr>
              <a:t>‹#›</a:t>
            </a:fld>
            <a:endParaRPr lang="en-GB" dirty="0">
              <a:latin typeface="+mn-lt"/>
            </a:endParaRPr>
          </a:p>
        </p:txBody>
      </p:sp>
    </p:spTree>
    <p:extLst>
      <p:ext uri="{BB962C8B-B14F-4D97-AF65-F5344CB8AC3E}">
        <p14:creationId xmlns:p14="http://schemas.microsoft.com/office/powerpoint/2010/main" val="289599428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122883" name="Rectangle 3"/>
          <p:cNvSpPr>
            <a:spLocks noGrp="1" noChangeArrowheads="1"/>
          </p:cNvSpPr>
          <p:nvPr>
            <p:ph type="dt"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7172" name="Rectangle 4"/>
          <p:cNvSpPr>
            <a:spLocks noGrp="1" noRot="1" noChangeAspect="1" noChangeArrowheads="1" noTextEdit="1"/>
          </p:cNvSpPr>
          <p:nvPr>
            <p:ph type="sldImg" idx="2"/>
          </p:nvPr>
        </p:nvSpPr>
        <p:spPr bwMode="auto">
          <a:xfrm>
            <a:off x="109538" y="750888"/>
            <a:ext cx="6667500" cy="3751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2885" name="Rectangle 5"/>
          <p:cNvSpPr>
            <a:spLocks noGrp="1" noChangeArrowheads="1"/>
          </p:cNvSpPr>
          <p:nvPr>
            <p:ph type="body" sz="quarter" idx="3"/>
          </p:nvPr>
        </p:nvSpPr>
        <p:spPr bwMode="auto">
          <a:xfrm>
            <a:off x="918282" y="4752009"/>
            <a:ext cx="5045250" cy="449995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a:t>
            </a:r>
            <a:r>
              <a:rPr lang="de-DE" noProof="0" dirty="0" smtClean="0"/>
              <a:t>Ebene</a:t>
            </a:r>
          </a:p>
          <a:p>
            <a:pPr lvl="5"/>
            <a:r>
              <a:rPr lang="de-DE" noProof="0" dirty="0" smtClean="0"/>
              <a:t>Sechste Ebene</a:t>
            </a:r>
          </a:p>
          <a:p>
            <a:pPr lvl="6"/>
            <a:r>
              <a:rPr lang="de-DE" noProof="0" dirty="0" smtClean="0"/>
              <a:t>Siebte Ebene</a:t>
            </a:r>
          </a:p>
          <a:p>
            <a:pPr lvl="7"/>
            <a:r>
              <a:rPr lang="de-DE" noProof="0" dirty="0" smtClean="0"/>
              <a:t>Achte Ebene</a:t>
            </a:r>
          </a:p>
          <a:p>
            <a:pPr lvl="8"/>
            <a:r>
              <a:rPr lang="de-DE" noProof="0" dirty="0" smtClean="0"/>
              <a:t>Neunte Ebene</a:t>
            </a:r>
          </a:p>
        </p:txBody>
      </p:sp>
      <p:sp>
        <p:nvSpPr>
          <p:cNvPr id="122886" name="Rectangle 6"/>
          <p:cNvSpPr>
            <a:spLocks noGrp="1" noChangeArrowheads="1"/>
          </p:cNvSpPr>
          <p:nvPr>
            <p:ph type="ftr" sz="quarter" idx="4"/>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122887" name="Rectangle 7"/>
          <p:cNvSpPr>
            <a:spLocks noGrp="1" noChangeArrowheads="1"/>
          </p:cNvSpPr>
          <p:nvPr>
            <p:ph type="sldNum" sz="quarter" idx="5"/>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000" baseline="0">
                <a:latin typeface="+mn-lt"/>
              </a:defRPr>
            </a:lvl1pPr>
          </a:lstStyle>
          <a:p>
            <a:pPr>
              <a:defRPr/>
            </a:pPr>
            <a:fld id="{EC696245-F065-0B47-B74E-D5003861FD61}" type="slidenum">
              <a:rPr lang="de-DE" smtClean="0"/>
              <a:pPr>
                <a:defRPr/>
              </a:pPr>
              <a:t>‹#›</a:t>
            </a:fld>
            <a:endParaRPr lang="de-DE" dirty="0"/>
          </a:p>
        </p:txBody>
      </p:sp>
    </p:spTree>
    <p:extLst>
      <p:ext uri="{BB962C8B-B14F-4D97-AF65-F5344CB8AC3E}">
        <p14:creationId xmlns:p14="http://schemas.microsoft.com/office/powerpoint/2010/main" val="761473846"/>
      </p:ext>
    </p:extLst>
  </p:cSld>
  <p:clrMap bg1="lt1" tx1="dk1" bg2="lt2" tx2="dk2" accent1="accent1" accent2="accent2" accent3="accent3" accent4="accent4" accent5="accent5" accent6="accent6" hlink="hlink" folHlink="folHlink"/>
  <p:hf sldNum="0" hdr="0" ftr="0" dt="0"/>
  <p:notesStyle>
    <a:lvl1pPr marL="90486" indent="-90486" algn="l" rtl="0" eaLnBrk="0" fontAlgn="base" hangingPunct="0">
      <a:spcBef>
        <a:spcPts val="0"/>
      </a:spcBef>
      <a:spcAft>
        <a:spcPct val="0"/>
      </a:spcAft>
      <a:buFont typeface="Arial" panose="020B0604020202020204" pitchFamily="34" charset="0"/>
      <a:buChar char="•"/>
      <a:defRPr sz="1000" kern="1200" baseline="0">
        <a:solidFill>
          <a:schemeClr val="tx1"/>
        </a:solidFill>
        <a:latin typeface="+mn-lt"/>
        <a:ea typeface="ヒラギノ角ゴ Pro W3" pitchFamily="-108" charset="-128"/>
        <a:cs typeface="ヒラギノ角ゴ Pro W3" pitchFamily="-108" charset="-128"/>
      </a:defRPr>
    </a:lvl1pPr>
    <a:lvl2pPr marL="180970" indent="-92072"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ヒラギノ角ゴ Pro W3" charset="-128"/>
        <a:cs typeface="ヒラギノ角ゴ Pro W3" charset="0"/>
      </a:defRPr>
    </a:lvl2pPr>
    <a:lvl3pPr marL="266693" indent="-85723"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ＭＳ Ｐゴシック" charset="-128"/>
        <a:cs typeface="ＭＳ Ｐゴシック" charset="-128"/>
      </a:defRPr>
    </a:lvl3pPr>
    <a:lvl4pPr marL="357179" indent="-90486"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ＭＳ Ｐゴシック" charset="-128"/>
        <a:cs typeface="ＭＳ Ｐゴシック" charset="-128"/>
      </a:defRPr>
    </a:lvl4pPr>
    <a:lvl5pPr marL="447663" indent="-90486"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ヒラギノ角ゴ Pro W3" pitchFamily="-112" charset="-128"/>
        <a:cs typeface="ＭＳ Ｐゴシック" charset="0"/>
      </a:defRPr>
    </a:lvl5pPr>
    <a:lvl6pPr marL="538149" indent="-90486" algn="l" defTabSz="457189" rtl="0" eaLnBrk="1" latinLnBrk="0" hangingPunct="1">
      <a:buFont typeface="Symbol" panose="05050102010706020507" pitchFamily="18" charset="2"/>
      <a:buChar char="-"/>
      <a:defRPr sz="1000" kern="1200" baseline="0">
        <a:solidFill>
          <a:schemeClr val="tx1"/>
        </a:solidFill>
        <a:latin typeface="+mn-lt"/>
        <a:ea typeface="+mn-ea"/>
        <a:cs typeface="Arial" panose="020B0604020202020204" pitchFamily="34" charset="0"/>
      </a:defRPr>
    </a:lvl6pPr>
    <a:lvl7pPr marL="628635" indent="-90486" algn="l" defTabSz="457189"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7pPr>
    <a:lvl8pPr marL="719121" indent="-90486" algn="l" defTabSz="457189"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8pPr>
    <a:lvl9pPr marL="806431" indent="-88898" algn="l" defTabSz="457189"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2" descr="U:\20160506_PSI_Luftbild_0292.jpg"/>
          <p:cNvPicPr>
            <a:picLocks noChangeArrowheads="1"/>
          </p:cNvPicPr>
          <p:nvPr userDrawn="1"/>
        </p:nvPicPr>
        <p:blipFill rotWithShape="1">
          <a:blip r:embed="rId2">
            <a:extLst>
              <a:ext uri="{28A0092B-C50C-407E-A947-70E740481C1C}">
                <a14:useLocalDpi xmlns:a14="http://schemas.microsoft.com/office/drawing/2010/main" val="0"/>
              </a:ext>
            </a:extLst>
          </a:blip>
          <a:srcRect l="-139" t="13866" r="1" b="14431"/>
          <a:stretch/>
        </p:blipFill>
        <p:spPr bwMode="auto">
          <a:xfrm>
            <a:off x="3260542" y="195488"/>
            <a:ext cx="5055885" cy="2376262"/>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bwMode="auto">
          <a:xfrm>
            <a:off x="-2" y="195487"/>
            <a:ext cx="315296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pic>
        <p:nvPicPr>
          <p:cNvPr id="5" name="Bild 24" descr="PSI-Logo_narrow_30k.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830263" y="411523"/>
            <a:ext cx="1220400" cy="43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15"/>
          <p:cNvSpPr>
            <a:spLocks noChangeArrowheads="1"/>
          </p:cNvSpPr>
          <p:nvPr userDrawn="1"/>
        </p:nvSpPr>
        <p:spPr bwMode="auto">
          <a:xfrm>
            <a:off x="828012" y="4531500"/>
            <a:ext cx="612000" cy="612000"/>
          </a:xfrm>
          <a:prstGeom prst="rect">
            <a:avLst/>
          </a:prstGeom>
          <a:solidFill>
            <a:srgbClr val="B9B9B9"/>
          </a:solidFill>
          <a:ln>
            <a:noFill/>
          </a:ln>
          <a:extLst/>
        </p:spPr>
        <p:txBody>
          <a:bodyPr/>
          <a:lstStyle/>
          <a:p>
            <a:pPr>
              <a:spcBef>
                <a:spcPct val="0"/>
              </a:spcBef>
            </a:pPr>
            <a:endParaRPr lang="de-DE" sz="2400">
              <a:latin typeface="Times" charset="0"/>
            </a:endParaRPr>
          </a:p>
        </p:txBody>
      </p:sp>
      <p:sp>
        <p:nvSpPr>
          <p:cNvPr id="1027" name="Rectangle 8"/>
          <p:cNvSpPr>
            <a:spLocks noGrp="1" noChangeArrowheads="1"/>
          </p:cNvSpPr>
          <p:nvPr>
            <p:ph type="title" hasCustomPrompt="1"/>
          </p:nvPr>
        </p:nvSpPr>
        <p:spPr>
          <a:xfrm>
            <a:off x="814399" y="3273828"/>
            <a:ext cx="7969249" cy="810090"/>
          </a:xfrm>
        </p:spPr>
        <p:txBody>
          <a:bodyPr/>
          <a:lstStyle>
            <a:lvl1pPr>
              <a:lnSpc>
                <a:spcPct val="100000"/>
              </a:lnSpc>
              <a:defRPr sz="2500">
                <a:solidFill>
                  <a:srgbClr val="686868"/>
                </a:solidFill>
                <a:latin typeface="Georgia" charset="0"/>
                <a:ea typeface="ヒラギノ角ゴ Pro W3" charset="0"/>
              </a:defRPr>
            </a:lvl1pPr>
          </a:lstStyle>
          <a:p>
            <a:pPr lvl="0"/>
            <a:r>
              <a:rPr lang="en-GB" noProof="0" dirty="0" smtClean="0"/>
              <a:t>Insert the title of your </a:t>
            </a:r>
            <a:br>
              <a:rPr lang="en-GB" noProof="0" dirty="0" smtClean="0"/>
            </a:br>
            <a:r>
              <a:rPr lang="en-GB" noProof="0" dirty="0" smtClean="0"/>
              <a:t>presentation here</a:t>
            </a:r>
            <a:endParaRPr lang="en-GB" noProof="0" dirty="0"/>
          </a:p>
        </p:txBody>
      </p:sp>
      <p:sp>
        <p:nvSpPr>
          <p:cNvPr id="69649" name="Rectangle 17"/>
          <p:cNvSpPr>
            <a:spLocks noGrp="1" noChangeArrowheads="1"/>
          </p:cNvSpPr>
          <p:nvPr>
            <p:ph type="subTitle" sz="quarter" idx="1" hasCustomPrompt="1"/>
          </p:nvPr>
        </p:nvSpPr>
        <p:spPr bwMode="auto">
          <a:xfrm>
            <a:off x="828012" y="2946432"/>
            <a:ext cx="7955637" cy="2733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None/>
              <a:defRPr sz="1500" b="1">
                <a:solidFill>
                  <a:srgbClr val="969696"/>
                </a:solidFill>
                <a:ea typeface="ヒラギノ角ゴ Pro W3" charset="0"/>
              </a:defRPr>
            </a:lvl1pPr>
          </a:lstStyle>
          <a:p>
            <a:r>
              <a:rPr lang="en-GB" noProof="0" dirty="0" smtClean="0"/>
              <a:t>First name and name Author  ::  Function  ::  Paul Scherrer Institute</a:t>
            </a:r>
          </a:p>
        </p:txBody>
      </p:sp>
      <p:sp>
        <p:nvSpPr>
          <p:cNvPr id="10" name="Rechteck 1"/>
          <p:cNvSpPr>
            <a:spLocks noChangeArrowheads="1"/>
          </p:cNvSpPr>
          <p:nvPr userDrawn="1"/>
        </p:nvSpPr>
        <p:spPr bwMode="auto">
          <a:xfrm>
            <a:off x="5796136" y="2397447"/>
            <a:ext cx="2520280" cy="174303"/>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a:spcBef>
                <a:spcPct val="0"/>
              </a:spcBef>
            </a:pPr>
            <a:r>
              <a:rPr lang="de-CH" sz="900" b="1" i="0" kern="0" spc="31" dirty="0" smtClean="0">
                <a:solidFill>
                  <a:srgbClr val="505150"/>
                </a:solidFill>
                <a:latin typeface="+mn-lt"/>
                <a:cs typeface="Arial" charset="0"/>
              </a:rPr>
              <a:t>WIR SCHAFFEN WISSEN – HEUTE FÜR MORGEN</a:t>
            </a:r>
            <a:endParaRPr lang="de-CH" sz="900" b="1" i="0" kern="0" spc="31" dirty="0">
              <a:solidFill>
                <a:srgbClr val="505150"/>
              </a:solidFill>
              <a:latin typeface="+mn-lt"/>
              <a:cs typeface="Arial" charset="0"/>
            </a:endParaRPr>
          </a:p>
        </p:txBody>
      </p:sp>
      <p:sp>
        <p:nvSpPr>
          <p:cNvPr id="9" name="Rechteck 8"/>
          <p:cNvSpPr/>
          <p:nvPr userDrawn="1"/>
        </p:nvSpPr>
        <p:spPr bwMode="auto">
          <a:xfrm>
            <a:off x="8424000" y="195487"/>
            <a:ext cx="72000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sp>
        <p:nvSpPr>
          <p:cNvPr id="12" name="Textplatzhalter 11"/>
          <p:cNvSpPr>
            <a:spLocks noGrp="1"/>
          </p:cNvSpPr>
          <p:nvPr>
            <p:ph type="body" sz="quarter" idx="11" hasCustomPrompt="1"/>
          </p:nvPr>
        </p:nvSpPr>
        <p:spPr>
          <a:xfrm>
            <a:off x="828675" y="4150574"/>
            <a:ext cx="7954963" cy="293383"/>
          </a:xfrm>
        </p:spPr>
        <p:txBody>
          <a:bodyPr/>
          <a:lstStyle>
            <a:lvl1pPr marL="0" indent="0">
              <a:buNone/>
              <a:defRPr sz="1500" b="1">
                <a:solidFill>
                  <a:srgbClr val="969696"/>
                </a:solidFill>
              </a:defRPr>
            </a:lvl1pPr>
            <a:lvl2pPr marL="177790" indent="0">
              <a:buNone/>
              <a:defRPr sz="1500" b="1"/>
            </a:lvl2pPr>
            <a:lvl3pPr marL="355582" indent="0">
              <a:buNone/>
              <a:defRPr sz="1500" b="1"/>
            </a:lvl3pPr>
            <a:lvl4pPr marL="539723" indent="0">
              <a:buNone/>
              <a:defRPr sz="1500" b="1"/>
            </a:lvl4pPr>
            <a:lvl5pPr marL="717514" indent="0">
              <a:buNone/>
              <a:defRPr sz="1500" b="1"/>
            </a:lvl5pPr>
          </a:lstStyle>
          <a:p>
            <a:pPr lvl="0"/>
            <a:r>
              <a:rPr lang="en-GB" noProof="0" dirty="0" smtClean="0"/>
              <a:t>Insert the occasion and date of your presentation here</a:t>
            </a:r>
          </a:p>
        </p:txBody>
      </p:sp>
    </p:spTree>
    <p:extLst/>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mn-lt"/>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0" name="Titel 9"/>
          <p:cNvSpPr>
            <a:spLocks noGrp="1"/>
          </p:cNvSpPr>
          <p:nvPr>
            <p:ph type="title" hasCustomPrompt="1"/>
          </p:nvPr>
        </p:nvSpPr>
        <p:spPr>
          <a:xfrm>
            <a:off x="2077211" y="216000"/>
            <a:ext cx="6708025" cy="381375"/>
          </a:xfrm>
        </p:spPr>
        <p:txBody>
          <a:bodyPr/>
          <a:lstStyle>
            <a:lvl1pPr>
              <a:defRPr sz="2400"/>
            </a:lvl1pPr>
          </a:lstStyle>
          <a:p>
            <a:r>
              <a:rPr lang="en-GB" noProof="0" dirty="0" smtClean="0">
                <a:effectLst/>
              </a:rPr>
              <a:t>Enter slide title</a:t>
            </a:r>
            <a:endParaRPr lang="en-GB" noProof="0" dirty="0"/>
          </a:p>
        </p:txBody>
      </p:sp>
      <p:sp>
        <p:nvSpPr>
          <p:cNvPr id="14" name="Foliennummernplatzhalter 13"/>
          <p:cNvSpPr>
            <a:spLocks noGrp="1"/>
          </p:cNvSpPr>
          <p:nvPr>
            <p:ph type="sldNum" sz="quarter" idx="16"/>
          </p:nvPr>
        </p:nvSpPr>
        <p:spPr/>
        <p:txBody>
          <a:bodyPr/>
          <a:lstStyle/>
          <a:p>
            <a:pPr algn="r">
              <a:defRPr/>
            </a:pPr>
            <a:r>
              <a:rPr lang="de-DE" dirty="0" smtClean="0"/>
              <a:t>Page </a:t>
            </a:r>
            <a:fld id="{EBC07571-3134-BB4B-B83F-1A9FE18D34F3}" type="slidenum">
              <a:rPr lang="de-DE" smtClean="0"/>
              <a:pPr algn="r">
                <a:defRPr/>
              </a:pPr>
              <a:t>‹#›</a:t>
            </a:fld>
            <a:endParaRPr lang="de-DE" dirty="0"/>
          </a:p>
        </p:txBody>
      </p:sp>
    </p:spTree>
    <p:extLst>
      <p:ext uri="{BB962C8B-B14F-4D97-AF65-F5344CB8AC3E}">
        <p14:creationId xmlns:p14="http://schemas.microsoft.com/office/powerpoint/2010/main" val="2131681881"/>
      </p:ext>
    </p:extLst>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sp>
        <p:nvSpPr>
          <p:cNvPr id="2" name="Rechteck 1"/>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0" name="Titel 9"/>
          <p:cNvSpPr>
            <a:spLocks noGrp="1"/>
          </p:cNvSpPr>
          <p:nvPr>
            <p:ph type="title" hasCustomPrompt="1"/>
          </p:nvPr>
        </p:nvSpPr>
        <p:spPr>
          <a:xfrm>
            <a:off x="2077211" y="216000"/>
            <a:ext cx="6708025" cy="381375"/>
          </a:xfrm>
        </p:spPr>
        <p:txBody>
          <a:bodyPr/>
          <a:lstStyle>
            <a:lvl1pPr>
              <a:defRPr spc="0" baseline="0"/>
            </a:lvl1pPr>
          </a:lstStyle>
          <a:p>
            <a:r>
              <a:rPr lang="en-GB" noProof="0" dirty="0" smtClean="0">
                <a:effectLst/>
              </a:rPr>
              <a:t>Enter slide title</a:t>
            </a:r>
            <a:endParaRPr lang="en-GB" dirty="0"/>
          </a:p>
        </p:txBody>
      </p:sp>
      <p:sp>
        <p:nvSpPr>
          <p:cNvPr id="14" name="Foliennummernplatzhalter 13"/>
          <p:cNvSpPr>
            <a:spLocks noGrp="1"/>
          </p:cNvSpPr>
          <p:nvPr>
            <p:ph type="sldNum" sz="quarter" idx="16"/>
          </p:nvPr>
        </p:nvSpPr>
        <p:spPr/>
        <p:txBody>
          <a:bodyPr/>
          <a:lstStyle/>
          <a:p>
            <a:pPr algn="r">
              <a:defRPr/>
            </a:pPr>
            <a:r>
              <a:rPr lang="de-DE" dirty="0" smtClean="0"/>
              <a:t>Page </a:t>
            </a:r>
            <a:fld id="{EBC07571-3134-BB4B-B83F-1A9FE18D34F3}" type="slidenum">
              <a:rPr lang="de-DE" smtClean="0"/>
              <a:pPr algn="r">
                <a:defRPr/>
              </a:pPr>
              <a:t>‹#›</a:t>
            </a:fld>
            <a:endParaRPr lang="de-DE" dirty="0"/>
          </a:p>
        </p:txBody>
      </p:sp>
      <p:sp>
        <p:nvSpPr>
          <p:cNvPr id="9" name="Inhaltsplatzhalter 7"/>
          <p:cNvSpPr>
            <a:spLocks noGrp="1"/>
          </p:cNvSpPr>
          <p:nvPr>
            <p:ph sz="quarter" idx="13" hasCustomPrompt="1"/>
          </p:nvPr>
        </p:nvSpPr>
        <p:spPr>
          <a:xfrm>
            <a:off x="934841" y="1113586"/>
            <a:ext cx="7885633" cy="3456386"/>
          </a:xfrm>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mn-lt"/>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Tree>
    <p:extLst>
      <p:ext uri="{BB962C8B-B14F-4D97-AF65-F5344CB8AC3E}">
        <p14:creationId xmlns:p14="http://schemas.microsoft.com/office/powerpoint/2010/main" val="2878391058"/>
      </p:ext>
    </p:extLst>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93" y="1006081"/>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5" name="Foliennummernplatzhalter 14"/>
          <p:cNvSpPr>
            <a:spLocks noGrp="1"/>
          </p:cNvSpPr>
          <p:nvPr>
            <p:ph type="sldNum" sz="quarter" idx="17"/>
          </p:nvPr>
        </p:nvSpPr>
        <p:spPr/>
        <p:txBody>
          <a:bodyPr/>
          <a:lstStyle/>
          <a:p>
            <a:pPr algn="r">
              <a:defRPr/>
            </a:pPr>
            <a:r>
              <a:rPr lang="de-DE" dirty="0" smtClean="0"/>
              <a:t>Page </a:t>
            </a:r>
            <a:fld id="{EBC07571-3134-BB4B-B83F-1A9FE18D34F3}" type="slidenum">
              <a:rPr lang="de-DE" smtClean="0"/>
              <a:pPr algn="r">
                <a:defRPr/>
              </a:pPr>
              <a:t>‹#›</a:t>
            </a:fld>
            <a:endParaRPr lang="de-DE" dirty="0"/>
          </a:p>
        </p:txBody>
      </p:sp>
      <p:sp>
        <p:nvSpPr>
          <p:cNvPr id="16" name="Titel 15"/>
          <p:cNvSpPr>
            <a:spLocks noGrp="1"/>
          </p:cNvSpPr>
          <p:nvPr>
            <p:ph type="title" hasCustomPrompt="1"/>
          </p:nvPr>
        </p:nvSpPr>
        <p:spPr>
          <a:xfrm>
            <a:off x="2077211" y="216000"/>
            <a:ext cx="6708025" cy="381375"/>
          </a:xfrm>
        </p:spPr>
        <p:txBody>
          <a:bodyPr/>
          <a:lstStyle/>
          <a:p>
            <a:r>
              <a:rPr lang="en-GB" noProof="0" dirty="0" smtClean="0">
                <a:effectLst/>
              </a:rPr>
              <a:t>Enter slide title</a:t>
            </a:r>
            <a:endParaRPr lang="en-GB" dirty="0"/>
          </a:p>
        </p:txBody>
      </p:sp>
      <p:sp>
        <p:nvSpPr>
          <p:cNvPr id="8" name="Inhaltsplatzhalter 10"/>
          <p:cNvSpPr>
            <a:spLocks noGrp="1"/>
          </p:cNvSpPr>
          <p:nvPr>
            <p:ph sz="quarter" idx="18" hasCustomPrompt="1"/>
          </p:nvPr>
        </p:nvSpPr>
        <p:spPr>
          <a:xfrm>
            <a:off x="5003806" y="1003406"/>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Tree>
    <p:extLst>
      <p:ext uri="{BB962C8B-B14F-4D97-AF65-F5344CB8AC3E}">
        <p14:creationId xmlns:p14="http://schemas.microsoft.com/office/powerpoint/2010/main" val="653103038"/>
      </p:ext>
    </p:extLst>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ntents (grey)">
    <p:spTree>
      <p:nvGrpSpPr>
        <p:cNvPr id="1" name=""/>
        <p:cNvGrpSpPr/>
        <p:nvPr/>
      </p:nvGrpSpPr>
      <p:grpSpPr>
        <a:xfrm>
          <a:off x="0" y="0"/>
          <a:ext cx="0" cy="0"/>
          <a:chOff x="0" y="0"/>
          <a:chExt cx="0" cy="0"/>
        </a:xfrm>
      </p:grpSpPr>
      <p:sp>
        <p:nvSpPr>
          <p:cNvPr id="10" name="Rechteck 9"/>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5" name="Foliennummernplatzhalter 14"/>
          <p:cNvSpPr>
            <a:spLocks noGrp="1"/>
          </p:cNvSpPr>
          <p:nvPr>
            <p:ph type="sldNum" sz="quarter" idx="17"/>
          </p:nvPr>
        </p:nvSpPr>
        <p:spPr/>
        <p:txBody>
          <a:bodyPr/>
          <a:lstStyle/>
          <a:p>
            <a:pPr algn="r">
              <a:defRPr/>
            </a:pPr>
            <a:r>
              <a:rPr lang="de-DE" dirty="0" smtClean="0"/>
              <a:t>Page </a:t>
            </a:r>
            <a:fld id="{EBC07571-3134-BB4B-B83F-1A9FE18D34F3}" type="slidenum">
              <a:rPr lang="de-DE" smtClean="0"/>
              <a:pPr algn="r">
                <a:defRPr/>
              </a:pPr>
              <a:t>‹#›</a:t>
            </a:fld>
            <a:endParaRPr lang="de-DE" dirty="0"/>
          </a:p>
        </p:txBody>
      </p:sp>
      <p:sp>
        <p:nvSpPr>
          <p:cNvPr id="16" name="Titel 15"/>
          <p:cNvSpPr>
            <a:spLocks noGrp="1"/>
          </p:cNvSpPr>
          <p:nvPr>
            <p:ph type="title" hasCustomPrompt="1"/>
          </p:nvPr>
        </p:nvSpPr>
        <p:spPr>
          <a:xfrm>
            <a:off x="2077211" y="216000"/>
            <a:ext cx="6708025" cy="381375"/>
          </a:xfrm>
        </p:spPr>
        <p:txBody>
          <a:bodyPr/>
          <a:lstStyle/>
          <a:p>
            <a:r>
              <a:rPr lang="en-GB" noProof="0" dirty="0" smtClean="0">
                <a:effectLst/>
              </a:rPr>
              <a:t>Enter slide title</a:t>
            </a:r>
            <a:endParaRPr lang="en-GB" dirty="0"/>
          </a:p>
        </p:txBody>
      </p:sp>
      <p:sp>
        <p:nvSpPr>
          <p:cNvPr id="17" name="Inhaltsplatzhalter 10"/>
          <p:cNvSpPr>
            <a:spLocks noGrp="1"/>
          </p:cNvSpPr>
          <p:nvPr>
            <p:ph sz="quarter" idx="18" hasCustomPrompt="1"/>
          </p:nvPr>
        </p:nvSpPr>
        <p:spPr>
          <a:xfrm>
            <a:off x="938422" y="1087360"/>
            <a:ext cx="3781425" cy="3428689"/>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8" name="Inhaltsplatzhalter 10"/>
          <p:cNvSpPr>
            <a:spLocks noGrp="1"/>
          </p:cNvSpPr>
          <p:nvPr>
            <p:ph sz="quarter" idx="19" hasCustomPrompt="1"/>
          </p:nvPr>
        </p:nvSpPr>
        <p:spPr>
          <a:xfrm>
            <a:off x="4899235" y="1084678"/>
            <a:ext cx="3781425" cy="3431366"/>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Tree>
    <p:extLst>
      <p:ext uri="{BB962C8B-B14F-4D97-AF65-F5344CB8AC3E}">
        <p14:creationId xmlns:p14="http://schemas.microsoft.com/office/powerpoint/2010/main" val="963531168"/>
      </p:ext>
    </p:extLst>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p>
            <a:r>
              <a:rPr lang="en-GB" noProof="0" dirty="0" smtClean="0">
                <a:effectLst/>
              </a:rPr>
              <a:t>Enter slide title</a:t>
            </a:r>
            <a:endParaRPr lang="en-GB" dirty="0"/>
          </a:p>
        </p:txBody>
      </p:sp>
      <p:sp>
        <p:nvSpPr>
          <p:cNvPr id="5" name="Foliennummernplatzhalter 4"/>
          <p:cNvSpPr>
            <a:spLocks noGrp="1"/>
          </p:cNvSpPr>
          <p:nvPr>
            <p:ph type="sldNum" sz="quarter" idx="12"/>
          </p:nvPr>
        </p:nvSpPr>
        <p:spPr/>
        <p:txBody>
          <a:bodyPr/>
          <a:lstStyle/>
          <a:p>
            <a:pPr algn="r">
              <a:defRPr/>
            </a:pPr>
            <a:r>
              <a:rPr lang="de-DE" dirty="0" smtClean="0"/>
              <a:t>Page </a:t>
            </a:r>
            <a:fld id="{EBC07571-3134-BB4B-B83F-1A9FE18D34F3}" type="slidenum">
              <a:rPr lang="de-DE" smtClean="0"/>
              <a:pPr algn="r">
                <a:defRPr/>
              </a:pPr>
              <a:t>‹#›</a:t>
            </a:fld>
            <a:endParaRPr lang="de-DE" dirty="0"/>
          </a:p>
        </p:txBody>
      </p:sp>
    </p:spTree>
    <p:extLst>
      <p:ext uri="{BB962C8B-B14F-4D97-AF65-F5344CB8AC3E}">
        <p14:creationId xmlns:p14="http://schemas.microsoft.com/office/powerpoint/2010/main" val="681525059"/>
      </p:ext>
    </p:extLst>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gre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p>
            <a:r>
              <a:rPr lang="en-GB" noProof="0" dirty="0" smtClean="0">
                <a:effectLst/>
              </a:rPr>
              <a:t>Enter slide title</a:t>
            </a:r>
            <a:endParaRPr lang="en-GB" dirty="0"/>
          </a:p>
        </p:txBody>
      </p:sp>
      <p:sp>
        <p:nvSpPr>
          <p:cNvPr id="5" name="Foliennummernplatzhalter 4"/>
          <p:cNvSpPr>
            <a:spLocks noGrp="1"/>
          </p:cNvSpPr>
          <p:nvPr>
            <p:ph type="sldNum" sz="quarter" idx="12"/>
          </p:nvPr>
        </p:nvSpPr>
        <p:spPr/>
        <p:txBody>
          <a:bodyPr/>
          <a:lstStyle/>
          <a:p>
            <a:pPr algn="r">
              <a:defRPr/>
            </a:pPr>
            <a:r>
              <a:rPr lang="de-DE" dirty="0" smtClean="0"/>
              <a:t>Page </a:t>
            </a:r>
            <a:fld id="{EBC07571-3134-BB4B-B83F-1A9FE18D34F3}" type="slidenum">
              <a:rPr lang="de-DE" smtClean="0"/>
              <a:pPr algn="r">
                <a:defRPr/>
              </a:pPr>
              <a:t>‹#›</a:t>
            </a:fld>
            <a:endParaRPr lang="de-DE" dirty="0"/>
          </a:p>
        </p:txBody>
      </p:sp>
      <p:sp>
        <p:nvSpPr>
          <p:cNvPr id="7" name="Rechteck 6"/>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767438787"/>
      </p:ext>
    </p:extLst>
  </p:cSld>
  <p:clrMapOvr>
    <a:masterClrMapping/>
  </p:clrMapOvr>
  <p:transition spd="med"/>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on picture (high)">
    <p:spTree>
      <p:nvGrpSpPr>
        <p:cNvPr id="1" name=""/>
        <p:cNvGrpSpPr/>
        <p:nvPr/>
      </p:nvGrpSpPr>
      <p:grpSpPr>
        <a:xfrm>
          <a:off x="0" y="0"/>
          <a:ext cx="0" cy="0"/>
          <a:chOff x="0" y="0"/>
          <a:chExt cx="0" cy="0"/>
        </a:xfrm>
      </p:grpSpPr>
      <p:pic>
        <p:nvPicPr>
          <p:cNvPr id="8" name="Picture 2" descr="U:\20160506_PSI_Luftbild_0292.jpg"/>
          <p:cNvPicPr>
            <a:picLocks noChangeArrowheads="1"/>
          </p:cNvPicPr>
          <p:nvPr userDrawn="1"/>
        </p:nvPicPr>
        <p:blipFill rotWithShape="1">
          <a:blip r:embed="rId2">
            <a:extLst>
              <a:ext uri="{28A0092B-C50C-407E-A947-70E740481C1C}">
                <a14:useLocalDpi xmlns:a14="http://schemas.microsoft.com/office/drawing/2010/main" val="0"/>
              </a:ext>
            </a:extLst>
          </a:blip>
          <a:srcRect l="-1" t="13691" r="643" b="11426"/>
          <a:stretch/>
        </p:blipFill>
        <p:spPr bwMode="auto">
          <a:xfrm>
            <a:off x="827095" y="764860"/>
            <a:ext cx="8316905" cy="4183385"/>
          </a:xfrm>
          <a:prstGeom prst="rect">
            <a:avLst/>
          </a:prstGeom>
          <a:noFill/>
          <a:extLst>
            <a:ext uri="{909E8E84-426E-40DD-AFC4-6F175D3DCCD1}">
              <a14:hiddenFill xmlns:a14="http://schemas.microsoft.com/office/drawing/2010/main">
                <a:solidFill>
                  <a:srgbClr val="FFFFFF"/>
                </a:solidFill>
              </a14:hiddenFill>
            </a:ext>
          </a:extLst>
        </p:spPr>
      </p:pic>
      <p:sp>
        <p:nvSpPr>
          <p:cNvPr id="10" name="Foliennummernplatzhalter 9"/>
          <p:cNvSpPr>
            <a:spLocks noGrp="1"/>
          </p:cNvSpPr>
          <p:nvPr>
            <p:ph type="sldNum" sz="quarter" idx="12"/>
          </p:nvPr>
        </p:nvSpPr>
        <p:spPr/>
        <p:txBody>
          <a:bodyPr/>
          <a:lstStyle/>
          <a:p>
            <a:pPr algn="r">
              <a:defRPr/>
            </a:pPr>
            <a:r>
              <a:rPr lang="de-DE" dirty="0" smtClean="0"/>
              <a:t>Page </a:t>
            </a:r>
            <a:fld id="{EBC07571-3134-BB4B-B83F-1A9FE18D34F3}" type="slidenum">
              <a:rPr lang="de-DE" smtClean="0"/>
              <a:pPr algn="r">
                <a:defRPr/>
              </a:pPr>
              <a:t>‹#›</a:t>
            </a:fld>
            <a:endParaRPr lang="de-DE" dirty="0"/>
          </a:p>
        </p:txBody>
      </p:sp>
      <p:sp>
        <p:nvSpPr>
          <p:cNvPr id="12" name="Titel 11"/>
          <p:cNvSpPr>
            <a:spLocks noGrp="1"/>
          </p:cNvSpPr>
          <p:nvPr>
            <p:ph type="title" hasCustomPrompt="1"/>
          </p:nvPr>
        </p:nvSpPr>
        <p:spPr>
          <a:xfrm>
            <a:off x="2077211" y="216000"/>
            <a:ext cx="6708025" cy="381375"/>
          </a:xfrm>
        </p:spPr>
        <p:txBody>
          <a:bodyPr/>
          <a:lstStyle/>
          <a:p>
            <a:r>
              <a:rPr lang="en-GB" noProof="0" dirty="0" smtClean="0">
                <a:effectLst/>
              </a:rPr>
              <a:t>Enter slide title</a:t>
            </a:r>
            <a:endParaRPr lang="en-GB" noProof="0" dirty="0"/>
          </a:p>
        </p:txBody>
      </p:sp>
      <p:sp>
        <p:nvSpPr>
          <p:cNvPr id="14" name="Textplatzhalter 13"/>
          <p:cNvSpPr>
            <a:spLocks noGrp="1"/>
          </p:cNvSpPr>
          <p:nvPr>
            <p:ph type="body" sz="quarter" idx="13" hasCustomPrompt="1"/>
          </p:nvPr>
        </p:nvSpPr>
        <p:spPr>
          <a:xfrm>
            <a:off x="827088" y="764867"/>
            <a:ext cx="2289712" cy="4183379"/>
          </a:xfrm>
          <a:solidFill>
            <a:schemeClr val="bg1">
              <a:alpha val="75000"/>
            </a:schemeClr>
          </a:solidFill>
        </p:spPr>
        <p:txBody>
          <a:bodyPr lIns="72000" tIns="432000" rIns="36000" bIns="36000" anchor="t" anchorCtr="0"/>
          <a:lstStyle>
            <a:lvl1pPr marL="177792" indent="-177792">
              <a:lnSpc>
                <a:spcPct val="110000"/>
              </a:lnSpc>
              <a:spcAft>
                <a:spcPts val="0"/>
              </a:spcAft>
              <a:buFont typeface="Arial" panose="020B0604020202020204" pitchFamily="34" charset="0"/>
              <a:buChar char="•"/>
              <a:defRPr sz="1700"/>
            </a:lvl1pPr>
            <a:lvl2pPr>
              <a:lnSpc>
                <a:spcPct val="110000"/>
              </a:lnSpc>
              <a:spcBef>
                <a:spcPts val="0"/>
              </a:spcBef>
              <a:spcAft>
                <a:spcPts val="0"/>
              </a:spcAft>
              <a:defRPr sz="1700"/>
            </a:lvl2pPr>
            <a:lvl3pPr>
              <a:lnSpc>
                <a:spcPct val="110000"/>
              </a:lnSpc>
              <a:spcBef>
                <a:spcPts val="0"/>
              </a:spcBef>
              <a:spcAft>
                <a:spcPts val="0"/>
              </a:spcAft>
              <a:defRPr sz="1700"/>
            </a:lvl3pPr>
            <a:lvl4pPr>
              <a:lnSpc>
                <a:spcPct val="110000"/>
              </a:lnSpc>
              <a:spcBef>
                <a:spcPts val="0"/>
              </a:spcBef>
              <a:spcAft>
                <a:spcPts val="0"/>
              </a:spcAft>
              <a:defRPr sz="1700"/>
            </a:lvl4pPr>
            <a:lvl5pPr>
              <a:lnSpc>
                <a:spcPct val="110000"/>
              </a:lnSpc>
              <a:spcBef>
                <a:spcPts val="0"/>
              </a:spcBef>
              <a:spcAft>
                <a:spcPts val="0"/>
              </a:spcAft>
              <a:defRPr sz="1700"/>
            </a:lvl5pPr>
          </a:lstStyle>
          <a:p>
            <a:pPr lvl="0"/>
            <a:r>
              <a:rPr lang="en-GB" noProof="0" dirty="0" smtClean="0"/>
              <a:t>Edit master text format</a:t>
            </a:r>
          </a:p>
          <a:p>
            <a:pPr lvl="1"/>
            <a:r>
              <a:rPr lang="en-GB" noProof="0" dirty="0" smtClean="0"/>
              <a:t>Second level</a:t>
            </a:r>
            <a:endParaRPr lang="de-DE" dirty="0" smtClean="0"/>
          </a:p>
          <a:p>
            <a:pPr lvl="2"/>
            <a:r>
              <a:rPr lang="en-GB" noProof="0" dirty="0" smtClean="0"/>
              <a:t>Third level</a:t>
            </a:r>
            <a:endParaRPr lang="de-DE" dirty="0" smtClean="0"/>
          </a:p>
          <a:p>
            <a:pPr lvl="3"/>
            <a:r>
              <a:rPr lang="en-GB" noProof="0" dirty="0" smtClean="0"/>
              <a:t>Fourth level</a:t>
            </a:r>
            <a:endParaRPr lang="de-DE" dirty="0" smtClean="0"/>
          </a:p>
          <a:p>
            <a:pPr lvl="4"/>
            <a:r>
              <a:rPr lang="en-GB" noProof="0" dirty="0" smtClean="0"/>
              <a:t>Fifth level</a:t>
            </a:r>
            <a:endParaRPr lang="en-GB" dirty="0"/>
          </a:p>
        </p:txBody>
      </p:sp>
      <p:pic>
        <p:nvPicPr>
          <p:cNvPr id="9" name="Bild 14" descr="PSI-Logo_narrow_30k.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827014" y="214317"/>
            <a:ext cx="1015200" cy="3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2"/>
          <p:cNvSpPr>
            <a:spLocks noChangeArrowheads="1"/>
          </p:cNvSpPr>
          <p:nvPr userDrawn="1"/>
        </p:nvSpPr>
        <p:spPr bwMode="auto">
          <a:xfrm>
            <a:off x="12" y="764860"/>
            <a:ext cx="648000" cy="648000"/>
          </a:xfrm>
          <a:prstGeom prst="rect">
            <a:avLst/>
          </a:prstGeom>
          <a:solidFill>
            <a:srgbClr val="B9B9B9"/>
          </a:solidFill>
          <a:ln>
            <a:noFill/>
          </a:ln>
          <a:extLst/>
        </p:spPr>
        <p:txBody>
          <a:bodyPr/>
          <a:lstStyle/>
          <a:p>
            <a:pPr>
              <a:spcBef>
                <a:spcPct val="0"/>
              </a:spcBef>
            </a:pPr>
            <a:endParaRPr lang="de-DE" sz="2400">
              <a:latin typeface="Times" charset="0"/>
            </a:endParaRPr>
          </a:p>
        </p:txBody>
      </p:sp>
    </p:spTree>
    <p:extLst>
      <p:ext uri="{BB962C8B-B14F-4D97-AF65-F5344CB8AC3E}">
        <p14:creationId xmlns:p14="http://schemas.microsoft.com/office/powerpoint/2010/main" val="3668468805"/>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2077211" y="216000"/>
            <a:ext cx="6708025" cy="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dirty="0" smtClean="0">
                <a:effectLst/>
              </a:rPr>
              <a:t>Enter </a:t>
            </a:r>
            <a:r>
              <a:rPr lang="de-CH" dirty="0" err="1" smtClean="0">
                <a:effectLst/>
              </a:rPr>
              <a:t>slide</a:t>
            </a:r>
            <a:r>
              <a:rPr lang="de-CH" dirty="0" smtClean="0">
                <a:effectLst/>
              </a:rPr>
              <a:t> title</a:t>
            </a:r>
            <a:endParaRPr lang="en-GB" noProof="0" dirty="0"/>
          </a:p>
        </p:txBody>
      </p:sp>
      <p:sp>
        <p:nvSpPr>
          <p:cNvPr id="18" name="Foliennummernplatzhalter 5"/>
          <p:cNvSpPr>
            <a:spLocks noGrp="1"/>
          </p:cNvSpPr>
          <p:nvPr>
            <p:ph type="sldNum" sz="quarter" idx="4"/>
          </p:nvPr>
        </p:nvSpPr>
        <p:spPr>
          <a:xfrm>
            <a:off x="8206312" y="4968000"/>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pPr algn="r">
              <a:defRPr/>
            </a:pPr>
            <a:r>
              <a:rPr lang="de-DE" dirty="0" smtClean="0"/>
              <a:t>Page </a:t>
            </a:r>
            <a:fld id="{EBC07571-3134-BB4B-B83F-1A9FE18D34F3}" type="slidenum">
              <a:rPr lang="de-DE" smtClean="0"/>
              <a:pPr algn="r">
                <a:defRPr/>
              </a:pPr>
              <a:t>‹#›</a:t>
            </a:fld>
            <a:endParaRPr lang="de-DE" dirty="0"/>
          </a:p>
        </p:txBody>
      </p:sp>
      <p:sp>
        <p:nvSpPr>
          <p:cNvPr id="6" name="Rechteck 12"/>
          <p:cNvSpPr>
            <a:spLocks noChangeArrowheads="1"/>
          </p:cNvSpPr>
          <p:nvPr/>
        </p:nvSpPr>
        <p:spPr bwMode="auto">
          <a:xfrm>
            <a:off x="12" y="1059659"/>
            <a:ext cx="612000" cy="612000"/>
          </a:xfrm>
          <a:prstGeom prst="rect">
            <a:avLst/>
          </a:prstGeom>
          <a:solidFill>
            <a:srgbClr val="B9B9B9"/>
          </a:solidFill>
          <a:ln>
            <a:noFill/>
          </a:ln>
          <a:extLst/>
        </p:spPr>
        <p:txBody>
          <a:bodyPr/>
          <a:lstStyle/>
          <a:p>
            <a:pPr>
              <a:spcBef>
                <a:spcPct val="0"/>
              </a:spcBef>
            </a:pPr>
            <a:endParaRPr lang="de-DE" sz="2400">
              <a:latin typeface="Times" charset="0"/>
            </a:endParaRPr>
          </a:p>
        </p:txBody>
      </p:sp>
      <p:sp>
        <p:nvSpPr>
          <p:cNvPr id="2" name="Textplatzhalter 1"/>
          <p:cNvSpPr>
            <a:spLocks noGrp="1"/>
          </p:cNvSpPr>
          <p:nvPr>
            <p:ph type="body" idx="1"/>
          </p:nvPr>
        </p:nvSpPr>
        <p:spPr>
          <a:xfrm>
            <a:off x="1043000" y="1006082"/>
            <a:ext cx="7742237" cy="3509963"/>
          </a:xfrm>
          <a:prstGeom prst="rect">
            <a:avLst/>
          </a:prstGeom>
        </p:spPr>
        <p:txBody>
          <a:bodyPr vert="horz" lIns="0" tIns="0" rIns="0" bIns="0" rtlCol="0">
            <a:noAutofit/>
          </a:body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pic>
        <p:nvPicPr>
          <p:cNvPr id="8" name="Bild 14" descr="PSI-Logo_narrow_30k.eps"/>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bwMode="auto">
          <a:xfrm>
            <a:off x="828000" y="214317"/>
            <a:ext cx="1015200" cy="3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9" r:id="rId1"/>
    <p:sldLayoutId id="2147483974" r:id="rId2"/>
    <p:sldLayoutId id="2147483976" r:id="rId3"/>
    <p:sldLayoutId id="2147483973" r:id="rId4"/>
    <p:sldLayoutId id="2147483977" r:id="rId5"/>
    <p:sldLayoutId id="2147483979" r:id="rId6"/>
    <p:sldLayoutId id="2147483978" r:id="rId7"/>
    <p:sldLayoutId id="2147483980" r:id="rId8"/>
  </p:sldLayoutIdLst>
  <p:transition spd="med"/>
  <p:timing>
    <p:tnLst>
      <p:par>
        <p:cTn id="1" dur="indefinite" restart="never" nodeType="tmRoot"/>
      </p:par>
    </p:tnLst>
  </p:timing>
  <p:hf hdr="0"/>
  <p:txStyles>
    <p:title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mj-lt"/>
          <a:ea typeface="+mj-ea"/>
          <a:cs typeface="+mj-cs"/>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p:titleStyle>
    <p:body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mn-lt"/>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9pPr>
    </p:bodyStyle>
    <p:otherStyle>
      <a:defPPr>
        <a:defRPr lang="de-DE"/>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dirty="0"/>
              <a:t>THz </a:t>
            </a:r>
            <a:r>
              <a:rPr lang="en-US"/>
              <a:t>generation </a:t>
            </a:r>
            <a:r>
              <a:rPr lang="en-US" smtClean="0"/>
              <a:t>from </a:t>
            </a:r>
            <a:r>
              <a:rPr lang="en-US" dirty="0"/>
              <a:t>3-D printed structures in accelerators</a:t>
            </a:r>
            <a:endParaRPr lang="en-GB" dirty="0"/>
          </a:p>
        </p:txBody>
      </p:sp>
      <p:sp>
        <p:nvSpPr>
          <p:cNvPr id="9" name="Untertitel 8"/>
          <p:cNvSpPr>
            <a:spLocks noGrp="1"/>
          </p:cNvSpPr>
          <p:nvPr>
            <p:ph type="subTitle" sz="quarter" idx="1"/>
          </p:nvPr>
        </p:nvSpPr>
        <p:spPr/>
        <p:txBody>
          <a:bodyPr/>
          <a:lstStyle/>
          <a:p>
            <a:r>
              <a:rPr lang="en-GB" noProof="0" dirty="0" smtClean="0"/>
              <a:t>Pavle </a:t>
            </a:r>
            <a:r>
              <a:rPr lang="en-GB" noProof="0" dirty="0" err="1" smtClean="0"/>
              <a:t>Juranić</a:t>
            </a:r>
            <a:r>
              <a:rPr lang="en-GB" noProof="0" dirty="0" smtClean="0"/>
              <a:t>, </a:t>
            </a:r>
            <a:r>
              <a:rPr lang="en-GB" noProof="0" dirty="0" err="1" smtClean="0"/>
              <a:t>Raziyeh</a:t>
            </a:r>
            <a:r>
              <a:rPr lang="en-GB" noProof="0" dirty="0" smtClean="0"/>
              <a:t> </a:t>
            </a:r>
            <a:r>
              <a:rPr lang="en-GB" noProof="0" dirty="0" err="1" smtClean="0"/>
              <a:t>Dadashi</a:t>
            </a:r>
            <a:r>
              <a:rPr lang="en-GB" noProof="0" dirty="0" smtClean="0"/>
              <a:t>, </a:t>
            </a:r>
            <a:r>
              <a:rPr lang="en-GB" dirty="0" smtClean="0"/>
              <a:t>Uwe </a:t>
            </a:r>
            <a:r>
              <a:rPr lang="en-GB" dirty="0" err="1" smtClean="0"/>
              <a:t>Niedermeyer</a:t>
            </a:r>
            <a:r>
              <a:rPr lang="en-GB" dirty="0" smtClean="0"/>
              <a:t>, and </a:t>
            </a:r>
            <a:r>
              <a:rPr lang="en-GB" noProof="0" dirty="0" err="1" smtClean="0"/>
              <a:t>Rasmus</a:t>
            </a:r>
            <a:r>
              <a:rPr lang="en-GB" noProof="0" dirty="0" smtClean="0"/>
              <a:t> </a:t>
            </a:r>
            <a:r>
              <a:rPr lang="en-GB" noProof="0" dirty="0" err="1" smtClean="0"/>
              <a:t>Ischebeck</a:t>
            </a:r>
            <a:endParaRPr lang="en-GB" noProof="0" dirty="0"/>
          </a:p>
        </p:txBody>
      </p:sp>
      <p:sp>
        <p:nvSpPr>
          <p:cNvPr id="10" name="Textplatzhalter 9"/>
          <p:cNvSpPr>
            <a:spLocks noGrp="1"/>
          </p:cNvSpPr>
          <p:nvPr>
            <p:ph type="body" sz="quarter" idx="11"/>
          </p:nvPr>
        </p:nvSpPr>
        <p:spPr/>
        <p:txBody>
          <a:bodyPr/>
          <a:lstStyle/>
          <a:p>
            <a:r>
              <a:rPr lang="en-GB" dirty="0" smtClean="0"/>
              <a:t>AAC Workshop, Long Island, NY, 2022</a:t>
            </a:r>
            <a:endParaRPr lang="en-GB" dirty="0"/>
          </a:p>
        </p:txBody>
      </p:sp>
    </p:spTree>
    <p:extLst>
      <p:ext uri="{BB962C8B-B14F-4D97-AF65-F5344CB8AC3E}">
        <p14:creationId xmlns:p14="http://schemas.microsoft.com/office/powerpoint/2010/main" val="1859313940"/>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3D printers</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10</a:t>
            </a:fld>
            <a:endParaRPr lang="de-DE" dirty="0"/>
          </a:p>
        </p:txBody>
      </p:sp>
      <p:pic>
        <p:nvPicPr>
          <p:cNvPr id="5" name="Picture 4"/>
          <p:cNvPicPr>
            <a:picLocks noChangeAspect="1"/>
          </p:cNvPicPr>
          <p:nvPr/>
        </p:nvPicPr>
        <p:blipFill>
          <a:blip r:embed="rId2"/>
          <a:stretch>
            <a:fillRect/>
          </a:stretch>
        </p:blipFill>
        <p:spPr>
          <a:xfrm>
            <a:off x="2793344" y="699542"/>
            <a:ext cx="6311501" cy="365884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0531" y="1608643"/>
            <a:ext cx="2664297" cy="1998223"/>
          </a:xfrm>
          <a:prstGeom prst="rect">
            <a:avLst/>
          </a:prstGeom>
        </p:spPr>
      </p:pic>
      <p:sp>
        <p:nvSpPr>
          <p:cNvPr id="7" name="TextBox 6"/>
          <p:cNvSpPr txBox="1"/>
          <p:nvPr/>
        </p:nvSpPr>
        <p:spPr>
          <a:xfrm>
            <a:off x="3259143" y="4388542"/>
            <a:ext cx="5235040" cy="28803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Calibri"/>
              </a:rPr>
              <a:t>Cost between $3800 and $6000.  We have an older one.</a:t>
            </a:r>
            <a:endParaRPr lang="de-CH" sz="1800" dirty="0" err="1" smtClean="0">
              <a:solidFill>
                <a:srgbClr val="000000"/>
              </a:solidFill>
              <a:latin typeface="Calibri"/>
            </a:endParaRPr>
          </a:p>
        </p:txBody>
      </p:sp>
      <p:sp>
        <p:nvSpPr>
          <p:cNvPr id="8" name="TextBox 7"/>
          <p:cNvSpPr txBox="1"/>
          <p:nvPr/>
        </p:nvSpPr>
        <p:spPr>
          <a:xfrm>
            <a:off x="251520" y="4193443"/>
            <a:ext cx="2592288" cy="36004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Calibri"/>
              </a:rPr>
              <a:t>Ours.  140 micron spot size.</a:t>
            </a:r>
          </a:p>
        </p:txBody>
      </p:sp>
      <p:cxnSp>
        <p:nvCxnSpPr>
          <p:cNvPr id="10" name="Straight Arrow Connector 9"/>
          <p:cNvCxnSpPr/>
          <p:nvPr/>
        </p:nvCxnSpPr>
        <p:spPr bwMode="auto">
          <a:xfrm flipV="1">
            <a:off x="827584" y="3507854"/>
            <a:ext cx="720080" cy="685589"/>
          </a:xfrm>
          <a:prstGeom prst="straightConnector1">
            <a:avLst/>
          </a:prstGeom>
          <a:solidFill>
            <a:schemeClr val="accent1"/>
          </a:solidFill>
          <a:ln w="19050" cap="flat" cmpd="sng" algn="ctr">
            <a:solidFill>
              <a:schemeClr val="accent3"/>
            </a:solidFill>
            <a:prstDash val="solid"/>
            <a:round/>
            <a:headEnd type="none" w="med" len="med"/>
            <a:tailEnd type="triangle"/>
          </a:ln>
          <a:effectLst/>
        </p:spPr>
      </p:cxnSp>
    </p:spTree>
    <p:extLst>
      <p:ext uri="{BB962C8B-B14F-4D97-AF65-F5344CB8AC3E}">
        <p14:creationId xmlns:p14="http://schemas.microsoft.com/office/powerpoint/2010/main" val="180897464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3D structure preliminaries</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11</a:t>
            </a:fld>
            <a:endParaRPr lang="de-DE" dirty="0"/>
          </a:p>
        </p:txBody>
      </p:sp>
      <p:pic>
        <p:nvPicPr>
          <p:cNvPr id="6" name="Picture 5"/>
          <p:cNvPicPr>
            <a:picLocks noChangeAspect="1"/>
          </p:cNvPicPr>
          <p:nvPr/>
        </p:nvPicPr>
        <p:blipFill>
          <a:blip r:embed="rId2"/>
          <a:stretch>
            <a:fillRect/>
          </a:stretch>
        </p:blipFill>
        <p:spPr>
          <a:xfrm>
            <a:off x="611560" y="915566"/>
            <a:ext cx="4458790" cy="3548930"/>
          </a:xfrm>
          <a:prstGeom prst="rect">
            <a:avLst/>
          </a:prstGeom>
        </p:spPr>
      </p:pic>
      <p:sp>
        <p:nvSpPr>
          <p:cNvPr id="7" name="TextBox 6"/>
          <p:cNvSpPr txBox="1"/>
          <p:nvPr/>
        </p:nvSpPr>
        <p:spPr>
          <a:xfrm>
            <a:off x="5364088" y="915566"/>
            <a:ext cx="3312368" cy="3384376"/>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400" dirty="0" smtClean="0">
                <a:solidFill>
                  <a:srgbClr val="000000"/>
                </a:solidFill>
                <a:latin typeface="Calibri"/>
              </a:rPr>
              <a:t>Started off as an idea with a cylindrical structure, but evolved into a conical structure when Prof. Uwe </a:t>
            </a:r>
            <a:r>
              <a:rPr lang="en-US" sz="1400" dirty="0" err="1" smtClean="0">
                <a:solidFill>
                  <a:srgbClr val="000000"/>
                </a:solidFill>
                <a:latin typeface="Calibri"/>
              </a:rPr>
              <a:t>Niedermeyer</a:t>
            </a:r>
            <a:r>
              <a:rPr lang="en-US" sz="1400" dirty="0" smtClean="0">
                <a:solidFill>
                  <a:srgbClr val="000000"/>
                </a:solidFill>
                <a:latin typeface="Calibri"/>
              </a:rPr>
              <a:t> started looking at the generation.</a:t>
            </a:r>
          </a:p>
          <a:p>
            <a:pPr eaLnBrk="1" hangingPunct="1">
              <a:lnSpc>
                <a:spcPct val="110000"/>
              </a:lnSpc>
              <a:spcBef>
                <a:spcPct val="0"/>
              </a:spcBef>
              <a:buClr>
                <a:srgbClr val="000000"/>
              </a:buClr>
            </a:pPr>
            <a:endParaRPr lang="en-US" sz="1400" dirty="0">
              <a:solidFill>
                <a:srgbClr val="000000"/>
              </a:solidFill>
              <a:latin typeface="Calibri"/>
            </a:endParaRPr>
          </a:p>
          <a:p>
            <a:pPr eaLnBrk="1" hangingPunct="1">
              <a:lnSpc>
                <a:spcPct val="110000"/>
              </a:lnSpc>
              <a:spcBef>
                <a:spcPct val="0"/>
              </a:spcBef>
              <a:buClr>
                <a:srgbClr val="000000"/>
              </a:buClr>
            </a:pPr>
            <a:r>
              <a:rPr lang="en-US" sz="1400" dirty="0" smtClean="0">
                <a:solidFill>
                  <a:srgbClr val="000000"/>
                </a:solidFill>
                <a:latin typeface="Calibri"/>
              </a:rPr>
              <a:t>The structure shape would capture the THz generation from all directions, and then collimates and sends it out forwards, where it is then reflected out of the vacuum chamber.</a:t>
            </a:r>
          </a:p>
          <a:p>
            <a:pPr eaLnBrk="1" hangingPunct="1">
              <a:lnSpc>
                <a:spcPct val="110000"/>
              </a:lnSpc>
              <a:spcBef>
                <a:spcPct val="0"/>
              </a:spcBef>
              <a:buClr>
                <a:srgbClr val="000000"/>
              </a:buClr>
            </a:pPr>
            <a:endParaRPr lang="en-US" sz="1400" dirty="0">
              <a:solidFill>
                <a:srgbClr val="000000"/>
              </a:solidFill>
              <a:latin typeface="Calibri"/>
            </a:endParaRPr>
          </a:p>
          <a:p>
            <a:pPr eaLnBrk="1" hangingPunct="1">
              <a:lnSpc>
                <a:spcPct val="110000"/>
              </a:lnSpc>
              <a:spcBef>
                <a:spcPct val="0"/>
              </a:spcBef>
              <a:buClr>
                <a:srgbClr val="000000"/>
              </a:buClr>
            </a:pPr>
            <a:r>
              <a:rPr lang="en-US" sz="1400" dirty="0" smtClean="0">
                <a:solidFill>
                  <a:srgbClr val="000000"/>
                </a:solidFill>
                <a:latin typeface="Calibri"/>
              </a:rPr>
              <a:t>Several parameters become interesting: the refractive index of the material, manufacturing tolerances, and so on.</a:t>
            </a:r>
            <a:endParaRPr lang="de-CH" sz="1400" dirty="0" err="1" smtClean="0">
              <a:solidFill>
                <a:srgbClr val="000000"/>
              </a:solidFill>
              <a:latin typeface="Calibri"/>
            </a:endParaRPr>
          </a:p>
        </p:txBody>
      </p:sp>
    </p:spTree>
    <p:extLst>
      <p:ext uri="{BB962C8B-B14F-4D97-AF65-F5344CB8AC3E}">
        <p14:creationId xmlns:p14="http://schemas.microsoft.com/office/powerpoint/2010/main" val="130109670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Preliminary modelling</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12</a:t>
            </a:fld>
            <a:endParaRPr lang="de-DE" dirty="0"/>
          </a:p>
        </p:txBody>
      </p:sp>
      <p:pic>
        <p:nvPicPr>
          <p:cNvPr id="6" name="Picture 5"/>
          <p:cNvPicPr>
            <a:picLocks noChangeAspect="1"/>
          </p:cNvPicPr>
          <p:nvPr/>
        </p:nvPicPr>
        <p:blipFill>
          <a:blip r:embed="rId2"/>
          <a:stretch>
            <a:fillRect/>
          </a:stretch>
        </p:blipFill>
        <p:spPr>
          <a:xfrm>
            <a:off x="611561" y="1059582"/>
            <a:ext cx="8496944" cy="1965633"/>
          </a:xfrm>
          <a:prstGeom prst="rect">
            <a:avLst/>
          </a:prstGeom>
        </p:spPr>
      </p:pic>
      <p:sp>
        <p:nvSpPr>
          <p:cNvPr id="7" name="TextBox 6"/>
          <p:cNvSpPr txBox="1"/>
          <p:nvPr/>
        </p:nvSpPr>
        <p:spPr>
          <a:xfrm>
            <a:off x="611560" y="3219822"/>
            <a:ext cx="8352927" cy="914400"/>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Calibri"/>
              </a:rPr>
              <a:t>Models showing the propagation of the electron through the structure and the generation of THz in the structure for two different refraction </a:t>
            </a:r>
            <a:r>
              <a:rPr lang="en-US" sz="1800" dirty="0" err="1" smtClean="0">
                <a:solidFill>
                  <a:srgbClr val="000000"/>
                </a:solidFill>
                <a:latin typeface="Calibri"/>
              </a:rPr>
              <a:t>indecies</a:t>
            </a:r>
            <a:r>
              <a:rPr lang="en-US" sz="1800" dirty="0" smtClean="0">
                <a:solidFill>
                  <a:srgbClr val="000000"/>
                </a:solidFill>
                <a:latin typeface="Calibri"/>
              </a:rPr>
              <a:t>.  A larger index of refraction leads to improved THz radiation generation.  It is all about absorption.</a:t>
            </a:r>
            <a:endParaRPr lang="de-CH" sz="1800" dirty="0" err="1" smtClean="0">
              <a:solidFill>
                <a:srgbClr val="000000"/>
              </a:solidFill>
              <a:latin typeface="Calibri"/>
            </a:endParaRPr>
          </a:p>
        </p:txBody>
      </p:sp>
    </p:spTree>
    <p:extLst>
      <p:ext uri="{BB962C8B-B14F-4D97-AF65-F5344CB8AC3E}">
        <p14:creationId xmlns:p14="http://schemas.microsoft.com/office/powerpoint/2010/main" val="258120294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Absorption visualized</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13</a:t>
            </a:fld>
            <a:endParaRPr lang="de-DE" dirty="0"/>
          </a:p>
        </p:txBody>
      </p:sp>
      <p:sp>
        <p:nvSpPr>
          <p:cNvPr id="7" name="Rounded Rectangle 6"/>
          <p:cNvSpPr/>
          <p:nvPr/>
        </p:nvSpPr>
        <p:spPr bwMode="auto">
          <a:xfrm>
            <a:off x="827584" y="2291265"/>
            <a:ext cx="144016" cy="50405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6" name="TextBox 5"/>
          <p:cNvSpPr txBox="1"/>
          <p:nvPr/>
        </p:nvSpPr>
        <p:spPr>
          <a:xfrm rot="16200000">
            <a:off x="-196343" y="2463738"/>
            <a:ext cx="1944216" cy="28803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200" dirty="0" err="1" smtClean="0">
                <a:solidFill>
                  <a:srgbClr val="000000"/>
                </a:solidFill>
                <a:latin typeface="Calibri"/>
              </a:rPr>
              <a:t>Absoprtion</a:t>
            </a:r>
            <a:r>
              <a:rPr lang="en-US" sz="1200" dirty="0" smtClean="0">
                <a:solidFill>
                  <a:srgbClr val="000000"/>
                </a:solidFill>
                <a:latin typeface="Calibri"/>
              </a:rPr>
              <a:t> coefficient (cm</a:t>
            </a:r>
            <a:r>
              <a:rPr lang="en-US" sz="1200" baseline="30000" dirty="0" smtClean="0">
                <a:solidFill>
                  <a:srgbClr val="000000"/>
                </a:solidFill>
                <a:latin typeface="Calibri"/>
              </a:rPr>
              <a:t>-1</a:t>
            </a:r>
            <a:r>
              <a:rPr lang="en-US" sz="1200" dirty="0" smtClean="0">
                <a:solidFill>
                  <a:srgbClr val="000000"/>
                </a:solidFill>
                <a:latin typeface="Calibri"/>
              </a:rPr>
              <a:t>)</a:t>
            </a:r>
            <a:endParaRPr lang="de-CH" sz="1200" dirty="0" err="1" smtClean="0">
              <a:solidFill>
                <a:srgbClr val="000000"/>
              </a:solidFill>
              <a:latin typeface="Calibri"/>
            </a:endParaRPr>
          </a:p>
        </p:txBody>
      </p:sp>
      <p:pic>
        <p:nvPicPr>
          <p:cNvPr id="9" name="Picture 8"/>
          <p:cNvPicPr>
            <a:picLocks noChangeAspect="1"/>
          </p:cNvPicPr>
          <p:nvPr/>
        </p:nvPicPr>
        <p:blipFill>
          <a:blip r:embed="rId2"/>
          <a:stretch>
            <a:fillRect/>
          </a:stretch>
        </p:blipFill>
        <p:spPr>
          <a:xfrm>
            <a:off x="6516216" y="1753094"/>
            <a:ext cx="2404800" cy="1076342"/>
          </a:xfrm>
          <a:prstGeom prst="rect">
            <a:avLst/>
          </a:prstGeom>
        </p:spPr>
      </p:pic>
      <p:pic>
        <p:nvPicPr>
          <p:cNvPr id="10" name="Picture 9"/>
          <p:cNvPicPr>
            <a:picLocks noChangeAspect="1"/>
          </p:cNvPicPr>
          <p:nvPr/>
        </p:nvPicPr>
        <p:blipFill>
          <a:blip r:embed="rId3"/>
          <a:stretch>
            <a:fillRect/>
          </a:stretch>
        </p:blipFill>
        <p:spPr>
          <a:xfrm>
            <a:off x="827584" y="1067129"/>
            <a:ext cx="5786357" cy="3456384"/>
          </a:xfrm>
          <a:prstGeom prst="rect">
            <a:avLst/>
          </a:prstGeom>
        </p:spPr>
      </p:pic>
      <p:sp>
        <p:nvSpPr>
          <p:cNvPr id="11" name="Rounded Rectangle 10"/>
          <p:cNvSpPr/>
          <p:nvPr/>
        </p:nvSpPr>
        <p:spPr bwMode="auto">
          <a:xfrm>
            <a:off x="3131840" y="902340"/>
            <a:ext cx="1224136" cy="216024"/>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17500300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Prototype structures</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14</a:t>
            </a:fld>
            <a:endParaRPr lang="de-DE" dirty="0"/>
          </a:p>
        </p:txBody>
      </p:sp>
      <p:pic>
        <p:nvPicPr>
          <p:cNvPr id="5" name="Picture 4"/>
          <p:cNvPicPr>
            <a:picLocks noChangeAspect="1"/>
          </p:cNvPicPr>
          <p:nvPr/>
        </p:nvPicPr>
        <p:blipFill>
          <a:blip r:embed="rId2"/>
          <a:stretch>
            <a:fillRect/>
          </a:stretch>
        </p:blipFill>
        <p:spPr>
          <a:xfrm>
            <a:off x="611560" y="1052327"/>
            <a:ext cx="5427251" cy="2801285"/>
          </a:xfrm>
          <a:prstGeom prst="rect">
            <a:avLst/>
          </a:prstGeom>
        </p:spPr>
      </p:pic>
      <p:pic>
        <p:nvPicPr>
          <p:cNvPr id="6" name="Picture 5"/>
          <p:cNvPicPr>
            <a:picLocks noChangeAspect="1"/>
          </p:cNvPicPr>
          <p:nvPr/>
        </p:nvPicPr>
        <p:blipFill>
          <a:blip r:embed="rId3"/>
          <a:stretch>
            <a:fillRect/>
          </a:stretch>
        </p:blipFill>
        <p:spPr>
          <a:xfrm>
            <a:off x="6156176" y="1052327"/>
            <a:ext cx="2721616" cy="1778665"/>
          </a:xfrm>
          <a:prstGeom prst="rect">
            <a:avLst/>
          </a:prstGeom>
        </p:spPr>
      </p:pic>
      <p:sp>
        <p:nvSpPr>
          <p:cNvPr id="7" name="TextBox 6"/>
          <p:cNvSpPr txBox="1"/>
          <p:nvPr/>
        </p:nvSpPr>
        <p:spPr>
          <a:xfrm>
            <a:off x="6228184" y="3147814"/>
            <a:ext cx="2649608" cy="1224136"/>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Calibri"/>
              </a:rPr>
              <a:t>We are testing the production of the structures to see how well we can make them.</a:t>
            </a:r>
            <a:endParaRPr lang="de-CH" sz="1800" dirty="0" err="1" smtClean="0">
              <a:solidFill>
                <a:srgbClr val="000000"/>
              </a:solidFill>
              <a:latin typeface="Calibri"/>
            </a:endParaRPr>
          </a:p>
        </p:txBody>
      </p:sp>
    </p:spTree>
    <p:extLst>
      <p:ext uri="{BB962C8B-B14F-4D97-AF65-F5344CB8AC3E}">
        <p14:creationId xmlns:p14="http://schemas.microsoft.com/office/powerpoint/2010/main" val="105233394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Under the </a:t>
            </a:r>
            <a:r>
              <a:rPr lang="en-US" dirty="0" err="1" smtClean="0"/>
              <a:t>miscope</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15</a:t>
            </a:fld>
            <a:endParaRPr lang="de-DE"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699542"/>
            <a:ext cx="3816423" cy="25442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369" y="699543"/>
            <a:ext cx="3816424" cy="2544282"/>
          </a:xfrm>
          <a:prstGeom prst="rect">
            <a:avLst/>
          </a:prstGeom>
        </p:spPr>
      </p:pic>
      <p:sp>
        <p:nvSpPr>
          <p:cNvPr id="8" name="Rectangle 7"/>
          <p:cNvSpPr/>
          <p:nvPr/>
        </p:nvSpPr>
        <p:spPr bwMode="auto">
          <a:xfrm>
            <a:off x="2267744" y="1635646"/>
            <a:ext cx="576064" cy="360040"/>
          </a:xfrm>
          <a:prstGeom prst="rect">
            <a:avLst/>
          </a:prstGeom>
          <a:noFill/>
          <a:ln w="12700" cap="flat" cmpd="sng" algn="ctr">
            <a:solidFill>
              <a:srgbClr val="D047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10" name="Straight Connector 9"/>
          <p:cNvCxnSpPr/>
          <p:nvPr/>
        </p:nvCxnSpPr>
        <p:spPr bwMode="auto">
          <a:xfrm flipV="1">
            <a:off x="2843808" y="699543"/>
            <a:ext cx="2026561" cy="936103"/>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a:off x="2843808" y="1995686"/>
            <a:ext cx="2026561" cy="1248139"/>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13" name="TextBox 12"/>
          <p:cNvSpPr txBox="1"/>
          <p:nvPr/>
        </p:nvSpPr>
        <p:spPr>
          <a:xfrm>
            <a:off x="683569" y="3579862"/>
            <a:ext cx="8003224" cy="1224136"/>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Calibri"/>
              </a:rPr>
              <a:t>It seems a bit rough, but we will keep working on it.  An alternative would be to construct a 3-D printed half-cones, and have the structure etched with e-beam lithography.  One can purchase this service as well—not too expensive.  Then we attach two half-cones together and apply a gold coating for THz reflection.</a:t>
            </a:r>
            <a:endParaRPr lang="de-CH" sz="1800" dirty="0" err="1" smtClean="0">
              <a:solidFill>
                <a:srgbClr val="000000"/>
              </a:solidFill>
              <a:latin typeface="Calibri"/>
            </a:endParaRPr>
          </a:p>
        </p:txBody>
      </p:sp>
    </p:spTree>
    <p:extLst>
      <p:ext uri="{BB962C8B-B14F-4D97-AF65-F5344CB8AC3E}">
        <p14:creationId xmlns:p14="http://schemas.microsoft.com/office/powerpoint/2010/main" val="186952614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New idea for a THz generating structures based on 3-D printed PMMA and PMMA alloy materials.</a:t>
            </a:r>
          </a:p>
          <a:p>
            <a:endParaRPr lang="en-US" dirty="0"/>
          </a:p>
          <a:p>
            <a:r>
              <a:rPr lang="en-US" dirty="0" smtClean="0"/>
              <a:t>Could be tailored for wavelengths based on structure geometry.  We already demonstrated 0.3 THz (0.9 mm), but the 3-D printers can go to a resolution of almost an order of magnitude smaller structures.   We can get even lower with e-beam etching.</a:t>
            </a:r>
          </a:p>
          <a:p>
            <a:endParaRPr lang="en-US" dirty="0"/>
          </a:p>
          <a:p>
            <a:r>
              <a:rPr lang="en-US" dirty="0" smtClean="0"/>
              <a:t>The 3-D idea is just starting, so it will take a while.  If anyone is interested, we have a fellowship position at PSI open to explore this.</a:t>
            </a:r>
            <a:endParaRPr lang="de-CH" dirty="0"/>
          </a:p>
        </p:txBody>
      </p:sp>
      <p:sp>
        <p:nvSpPr>
          <p:cNvPr id="3" name="Title 2"/>
          <p:cNvSpPr>
            <a:spLocks noGrp="1"/>
          </p:cNvSpPr>
          <p:nvPr>
            <p:ph type="title"/>
          </p:nvPr>
        </p:nvSpPr>
        <p:spPr/>
        <p:txBody>
          <a:bodyPr/>
          <a:lstStyle/>
          <a:p>
            <a:r>
              <a:rPr lang="en-US" dirty="0" smtClean="0"/>
              <a:t>Summary and outlook</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16</a:t>
            </a:fld>
            <a:endParaRPr lang="de-DE" dirty="0"/>
          </a:p>
        </p:txBody>
      </p:sp>
    </p:spTree>
    <p:extLst>
      <p:ext uri="{BB962C8B-B14F-4D97-AF65-F5344CB8AC3E}">
        <p14:creationId xmlns:p14="http://schemas.microsoft.com/office/powerpoint/2010/main" val="57694458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PSI fellowship</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17</a:t>
            </a:fld>
            <a:endParaRPr lang="de-DE" dirty="0"/>
          </a:p>
        </p:txBody>
      </p:sp>
      <p:pic>
        <p:nvPicPr>
          <p:cNvPr id="5" name="Picture 4"/>
          <p:cNvPicPr>
            <a:picLocks noChangeAspect="1"/>
          </p:cNvPicPr>
          <p:nvPr/>
        </p:nvPicPr>
        <p:blipFill>
          <a:blip r:embed="rId2"/>
          <a:stretch>
            <a:fillRect/>
          </a:stretch>
        </p:blipFill>
        <p:spPr>
          <a:xfrm>
            <a:off x="1331640" y="779270"/>
            <a:ext cx="6181818" cy="3744415"/>
          </a:xfrm>
          <a:prstGeom prst="rect">
            <a:avLst/>
          </a:prstGeom>
        </p:spPr>
      </p:pic>
      <p:sp>
        <p:nvSpPr>
          <p:cNvPr id="6" name="Rectangle 5"/>
          <p:cNvSpPr/>
          <p:nvPr/>
        </p:nvSpPr>
        <p:spPr bwMode="auto">
          <a:xfrm>
            <a:off x="1331640" y="4235654"/>
            <a:ext cx="6181818" cy="28803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7" name="Rectangle 6"/>
          <p:cNvSpPr/>
          <p:nvPr/>
        </p:nvSpPr>
        <p:spPr>
          <a:xfrm>
            <a:off x="1187624" y="4728845"/>
            <a:ext cx="6840760" cy="338554"/>
          </a:xfrm>
          <a:prstGeom prst="rect">
            <a:avLst/>
          </a:prstGeom>
        </p:spPr>
        <p:txBody>
          <a:bodyPr wrap="square">
            <a:spAutoFit/>
          </a:bodyPr>
          <a:lstStyle/>
          <a:p>
            <a:r>
              <a:rPr lang="de-CH" dirty="0"/>
              <a:t>https://www.psi.ch/en/psi-fellow/list-of-principle-investigators-and-themes</a:t>
            </a:r>
          </a:p>
        </p:txBody>
      </p:sp>
    </p:spTree>
    <p:extLst>
      <p:ext uri="{BB962C8B-B14F-4D97-AF65-F5344CB8AC3E}">
        <p14:creationId xmlns:p14="http://schemas.microsoft.com/office/powerpoint/2010/main" val="13523975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Acknowledgments (they gave us money and employment)</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18</a:t>
            </a:fld>
            <a:endParaRPr lang="de-DE" dirty="0"/>
          </a:p>
        </p:txBody>
      </p:sp>
      <p:pic>
        <p:nvPicPr>
          <p:cNvPr id="5" name="Picture 4"/>
          <p:cNvPicPr>
            <a:picLocks noChangeAspect="1"/>
          </p:cNvPicPr>
          <p:nvPr/>
        </p:nvPicPr>
        <p:blipFill>
          <a:blip r:embed="rId2"/>
          <a:stretch>
            <a:fillRect/>
          </a:stretch>
        </p:blipFill>
        <p:spPr>
          <a:xfrm>
            <a:off x="1619672" y="1168868"/>
            <a:ext cx="3376203" cy="3483834"/>
          </a:xfrm>
          <a:prstGeom prst="rect">
            <a:avLst/>
          </a:prstGeom>
        </p:spPr>
      </p:pic>
      <p:pic>
        <p:nvPicPr>
          <p:cNvPr id="6" name="Picture 5"/>
          <p:cNvPicPr>
            <a:picLocks noChangeAspect="1"/>
          </p:cNvPicPr>
          <p:nvPr/>
        </p:nvPicPr>
        <p:blipFill>
          <a:blip r:embed="rId3"/>
          <a:stretch>
            <a:fillRect/>
          </a:stretch>
        </p:blipFill>
        <p:spPr>
          <a:xfrm>
            <a:off x="5580112" y="1405875"/>
            <a:ext cx="2095500" cy="1047750"/>
          </a:xfrm>
          <a:prstGeom prst="rect">
            <a:avLst/>
          </a:prstGeom>
        </p:spPr>
      </p:pic>
      <p:pic>
        <p:nvPicPr>
          <p:cNvPr id="2" name="Picture 1"/>
          <p:cNvPicPr>
            <a:picLocks noChangeAspect="1"/>
          </p:cNvPicPr>
          <p:nvPr/>
        </p:nvPicPr>
        <p:blipFill>
          <a:blip r:embed="rId4"/>
          <a:stretch>
            <a:fillRect/>
          </a:stretch>
        </p:blipFill>
        <p:spPr>
          <a:xfrm>
            <a:off x="5580112" y="2571751"/>
            <a:ext cx="2095500" cy="1235724"/>
          </a:xfrm>
          <a:prstGeom prst="rect">
            <a:avLst/>
          </a:prstGeom>
        </p:spPr>
      </p:pic>
    </p:spTree>
    <p:extLst>
      <p:ext uri="{BB962C8B-B14F-4D97-AF65-F5344CB8AC3E}">
        <p14:creationId xmlns:p14="http://schemas.microsoft.com/office/powerpoint/2010/main" val="26249557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pPr algn="r">
              <a:defRPr/>
            </a:pPr>
            <a:r>
              <a:rPr lang="de-DE" smtClean="0"/>
              <a:t>Page </a:t>
            </a:r>
            <a:fld id="{EBC07571-3134-BB4B-B83F-1A9FE18D34F3}" type="slidenum">
              <a:rPr lang="de-DE" smtClean="0"/>
              <a:pPr algn="r">
                <a:defRPr/>
              </a:pPr>
              <a:t>19</a:t>
            </a:fld>
            <a:endParaRPr lang="de-DE" dirty="0"/>
          </a:p>
        </p:txBody>
      </p:sp>
      <p:sp>
        <p:nvSpPr>
          <p:cNvPr id="3" name="Titel 2"/>
          <p:cNvSpPr>
            <a:spLocks noGrp="1"/>
          </p:cNvSpPr>
          <p:nvPr>
            <p:ph type="title"/>
          </p:nvPr>
        </p:nvSpPr>
        <p:spPr/>
        <p:txBody>
          <a:bodyPr/>
          <a:lstStyle/>
          <a:p>
            <a:r>
              <a:rPr lang="en-GB" noProof="0" dirty="0" err="1" smtClean="0"/>
              <a:t>Wir</a:t>
            </a:r>
            <a:r>
              <a:rPr lang="en-GB" noProof="0" dirty="0" smtClean="0"/>
              <a:t> </a:t>
            </a:r>
            <a:r>
              <a:rPr lang="en-GB" noProof="0" dirty="0" err="1" smtClean="0"/>
              <a:t>schaffen</a:t>
            </a:r>
            <a:r>
              <a:rPr lang="en-GB" noProof="0" dirty="0" smtClean="0"/>
              <a:t> </a:t>
            </a:r>
            <a:r>
              <a:rPr lang="en-GB" noProof="0" dirty="0" err="1" smtClean="0"/>
              <a:t>Wissen</a:t>
            </a:r>
            <a:r>
              <a:rPr lang="en-GB" noProof="0" dirty="0" smtClean="0"/>
              <a:t> – </a:t>
            </a:r>
            <a:r>
              <a:rPr lang="en-GB" noProof="0" dirty="0" err="1" smtClean="0"/>
              <a:t>heute</a:t>
            </a:r>
            <a:r>
              <a:rPr lang="en-GB" noProof="0" dirty="0" smtClean="0"/>
              <a:t> </a:t>
            </a:r>
            <a:r>
              <a:rPr lang="en-GB" noProof="0" dirty="0" err="1" smtClean="0"/>
              <a:t>für</a:t>
            </a:r>
            <a:r>
              <a:rPr lang="en-GB" noProof="0" dirty="0" smtClean="0"/>
              <a:t> morgen</a:t>
            </a:r>
            <a:endParaRPr lang="en-GB" noProof="0" dirty="0"/>
          </a:p>
        </p:txBody>
      </p:sp>
      <p:sp>
        <p:nvSpPr>
          <p:cNvPr id="4" name="Textplatzhalter 3"/>
          <p:cNvSpPr>
            <a:spLocks noGrp="1"/>
          </p:cNvSpPr>
          <p:nvPr>
            <p:ph type="body" sz="quarter" idx="13"/>
          </p:nvPr>
        </p:nvSpPr>
        <p:spPr/>
        <p:txBody>
          <a:bodyPr/>
          <a:lstStyle/>
          <a:p>
            <a:pPr marL="0" indent="0">
              <a:buNone/>
            </a:pPr>
            <a:r>
              <a:rPr lang="en-GB" b="1" noProof="0" dirty="0" smtClean="0"/>
              <a:t>My thanks go to</a:t>
            </a:r>
          </a:p>
          <a:p>
            <a:pPr marL="0" indent="0">
              <a:buNone/>
            </a:pPr>
            <a:endParaRPr lang="en-GB" noProof="0" dirty="0" smtClean="0"/>
          </a:p>
          <a:p>
            <a:r>
              <a:rPr lang="en-GB" noProof="0" dirty="0" smtClean="0"/>
              <a:t> </a:t>
            </a:r>
            <a:r>
              <a:rPr lang="en-GB" dirty="0" err="1" smtClean="0"/>
              <a:t>Benedikt</a:t>
            </a:r>
            <a:r>
              <a:rPr lang="en-GB" dirty="0" smtClean="0"/>
              <a:t> Hermann</a:t>
            </a:r>
            <a:endParaRPr lang="en-GB" noProof="0" dirty="0" smtClean="0"/>
          </a:p>
          <a:p>
            <a:r>
              <a:rPr lang="en-GB" noProof="0" dirty="0" smtClean="0"/>
              <a:t> </a:t>
            </a:r>
            <a:r>
              <a:rPr lang="en-GB" dirty="0" smtClean="0"/>
              <a:t>Markus </a:t>
            </a:r>
            <a:r>
              <a:rPr lang="en-GB" dirty="0" err="1" smtClean="0"/>
              <a:t>Baldinger</a:t>
            </a:r>
            <a:endParaRPr lang="en-GB" noProof="0" dirty="0" smtClean="0"/>
          </a:p>
          <a:p>
            <a:r>
              <a:rPr lang="en-GB" noProof="0" dirty="0" smtClean="0"/>
              <a:t> ACHIP collaboration</a:t>
            </a:r>
          </a:p>
          <a:p>
            <a:endParaRPr lang="en-GB" noProof="0" dirty="0"/>
          </a:p>
        </p:txBody>
      </p:sp>
    </p:spTree>
    <p:extLst>
      <p:ext uri="{BB962C8B-B14F-4D97-AF65-F5344CB8AC3E}">
        <p14:creationId xmlns:p14="http://schemas.microsoft.com/office/powerpoint/2010/main" val="171347682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177800" lvl="0" indent="-177800" defTabSz="914400">
              <a:buClr>
                <a:srgbClr val="000000"/>
              </a:buClr>
            </a:pPr>
            <a:endParaRPr lang="en-GB" sz="1400" noProof="0" dirty="0" smtClean="0">
              <a:solidFill>
                <a:srgbClr val="000000"/>
              </a:solidFill>
            </a:endParaRPr>
          </a:p>
          <a:p>
            <a:pPr marL="177800" lvl="0" indent="-177800" defTabSz="914400">
              <a:buClr>
                <a:srgbClr val="000000"/>
              </a:buClr>
            </a:pPr>
            <a:r>
              <a:rPr lang="en-GB" sz="1600" dirty="0" smtClean="0">
                <a:solidFill>
                  <a:srgbClr val="000000"/>
                </a:solidFill>
              </a:rPr>
              <a:t>Introduction: Smith Purcell radiation</a:t>
            </a:r>
            <a:endParaRPr lang="en-GB" sz="1600" noProof="0" dirty="0" smtClean="0">
              <a:solidFill>
                <a:srgbClr val="000000"/>
              </a:solidFill>
            </a:endParaRPr>
          </a:p>
          <a:p>
            <a:pPr marL="177800" lvl="0" indent="-177800" defTabSz="914400">
              <a:buClr>
                <a:srgbClr val="000000"/>
              </a:buClr>
            </a:pPr>
            <a:endParaRPr lang="en-GB" sz="1600" noProof="0" dirty="0" smtClean="0">
              <a:solidFill>
                <a:srgbClr val="000000"/>
              </a:solidFill>
            </a:endParaRPr>
          </a:p>
          <a:p>
            <a:pPr marL="177800" lvl="0" indent="-177800" defTabSz="914400">
              <a:buClr>
                <a:srgbClr val="000000"/>
              </a:buClr>
            </a:pPr>
            <a:r>
              <a:rPr lang="en-GB" sz="1600" noProof="0" dirty="0" smtClean="0">
                <a:solidFill>
                  <a:srgbClr val="000000"/>
                </a:solidFill>
              </a:rPr>
              <a:t>Previous work and results: THz radiation in a 2-D case.</a:t>
            </a:r>
          </a:p>
          <a:p>
            <a:pPr marL="177800" lvl="0" indent="-177800" defTabSz="914400">
              <a:buClr>
                <a:srgbClr val="000000"/>
              </a:buClr>
            </a:pPr>
            <a:endParaRPr lang="en-GB" sz="1600" dirty="0">
              <a:solidFill>
                <a:srgbClr val="000000"/>
              </a:solidFill>
            </a:endParaRPr>
          </a:p>
          <a:p>
            <a:pPr marL="177800" lvl="0" indent="-177800" defTabSz="914400">
              <a:buClr>
                <a:srgbClr val="000000"/>
              </a:buClr>
            </a:pPr>
            <a:r>
              <a:rPr lang="en-GB" sz="1600" noProof="0" dirty="0" smtClean="0">
                <a:solidFill>
                  <a:srgbClr val="000000"/>
                </a:solidFill>
              </a:rPr>
              <a:t>Expanding the concept to 3-D</a:t>
            </a:r>
          </a:p>
          <a:p>
            <a:pPr marL="177800" lvl="0" indent="-177800" defTabSz="914400">
              <a:buClr>
                <a:srgbClr val="000000"/>
              </a:buClr>
            </a:pPr>
            <a:endParaRPr lang="en-GB" sz="1600" dirty="0">
              <a:solidFill>
                <a:srgbClr val="000000"/>
              </a:solidFill>
            </a:endParaRPr>
          </a:p>
          <a:p>
            <a:pPr marL="177800" lvl="0" indent="-177800" defTabSz="914400">
              <a:buClr>
                <a:srgbClr val="000000"/>
              </a:buClr>
            </a:pPr>
            <a:r>
              <a:rPr lang="en-GB" sz="1600" noProof="0" dirty="0" smtClean="0">
                <a:solidFill>
                  <a:srgbClr val="000000"/>
                </a:solidFill>
              </a:rPr>
              <a:t>Manufacturing: 3-D printing for 3-D structure</a:t>
            </a:r>
          </a:p>
          <a:p>
            <a:pPr marL="177800" lvl="0" indent="-177800" defTabSz="914400">
              <a:buClr>
                <a:srgbClr val="000000"/>
              </a:buClr>
            </a:pPr>
            <a:endParaRPr lang="en-GB" sz="1600" dirty="0">
              <a:solidFill>
                <a:srgbClr val="000000"/>
              </a:solidFill>
            </a:endParaRPr>
          </a:p>
          <a:p>
            <a:pPr marL="177800" lvl="0" indent="-177800" defTabSz="914400">
              <a:buClr>
                <a:srgbClr val="000000"/>
              </a:buClr>
            </a:pPr>
            <a:r>
              <a:rPr lang="en-GB" sz="1600" noProof="0" dirty="0" smtClean="0">
                <a:solidFill>
                  <a:srgbClr val="000000"/>
                </a:solidFill>
              </a:rPr>
              <a:t>Conclusions and outlook</a:t>
            </a:r>
          </a:p>
          <a:p>
            <a:pPr marL="177800" lvl="0" indent="-177800" defTabSz="914400">
              <a:buClr>
                <a:srgbClr val="000000"/>
              </a:buClr>
            </a:pPr>
            <a:endParaRPr lang="en-GB" sz="1400" noProof="0" dirty="0" smtClean="0">
              <a:solidFill>
                <a:srgbClr val="000000"/>
              </a:solidFill>
            </a:endParaRPr>
          </a:p>
          <a:p>
            <a:pPr marL="0" lvl="0" indent="0" defTabSz="914400">
              <a:buClr>
                <a:srgbClr val="000000"/>
              </a:buClr>
              <a:buNone/>
            </a:pPr>
            <a:endParaRPr lang="en-GB" sz="1800" noProof="0" dirty="0" smtClean="0">
              <a:solidFill>
                <a:srgbClr val="000000"/>
              </a:solidFill>
            </a:endParaRPr>
          </a:p>
          <a:p>
            <a:pPr marL="0" indent="0">
              <a:buNone/>
            </a:pPr>
            <a:endParaRPr lang="en-GB" noProof="0" dirty="0"/>
          </a:p>
        </p:txBody>
      </p:sp>
      <p:sp>
        <p:nvSpPr>
          <p:cNvPr id="3" name="Titel 2"/>
          <p:cNvSpPr>
            <a:spLocks noGrp="1"/>
          </p:cNvSpPr>
          <p:nvPr>
            <p:ph type="title"/>
          </p:nvPr>
        </p:nvSpPr>
        <p:spPr/>
        <p:txBody>
          <a:bodyPr/>
          <a:lstStyle/>
          <a:p>
            <a:r>
              <a:rPr lang="en-GB" noProof="0" dirty="0" smtClean="0"/>
              <a:t>Outline</a:t>
            </a:r>
            <a:endParaRPr lang="en-GB" noProof="0"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2</a:t>
            </a:fld>
            <a:endParaRPr lang="de-DE" dirty="0"/>
          </a:p>
        </p:txBody>
      </p:sp>
    </p:spTree>
    <p:extLst>
      <p:ext uri="{BB962C8B-B14F-4D97-AF65-F5344CB8AC3E}">
        <p14:creationId xmlns:p14="http://schemas.microsoft.com/office/powerpoint/2010/main" val="2050465757"/>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noProof="0" dirty="0" smtClean="0"/>
              <a:t>Smith-Purcell radiation</a:t>
            </a:r>
            <a:endParaRPr lang="en-GB" noProof="0" dirty="0"/>
          </a:p>
        </p:txBody>
      </p:sp>
      <p:sp>
        <p:nvSpPr>
          <p:cNvPr id="4" name="Foliennummernplatzhalt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3</a:t>
            </a:fld>
            <a:endParaRPr lang="de-DE" dirty="0"/>
          </a:p>
        </p:txBody>
      </p:sp>
      <p:pic>
        <p:nvPicPr>
          <p:cNvPr id="5" name="Picture 4"/>
          <p:cNvPicPr>
            <a:picLocks noChangeAspect="1"/>
          </p:cNvPicPr>
          <p:nvPr/>
        </p:nvPicPr>
        <p:blipFill>
          <a:blip r:embed="rId2"/>
          <a:stretch>
            <a:fillRect/>
          </a:stretch>
        </p:blipFill>
        <p:spPr>
          <a:xfrm>
            <a:off x="4968044" y="2637139"/>
            <a:ext cx="2160240" cy="833852"/>
          </a:xfrm>
          <a:prstGeom prst="rect">
            <a:avLst/>
          </a:prstGeom>
        </p:spPr>
      </p:pic>
      <p:sp>
        <p:nvSpPr>
          <p:cNvPr id="6" name="Oval 5"/>
          <p:cNvSpPr/>
          <p:nvPr/>
        </p:nvSpPr>
        <p:spPr bwMode="auto">
          <a:xfrm>
            <a:off x="1230185" y="2982768"/>
            <a:ext cx="360040" cy="360040"/>
          </a:xfrm>
          <a:prstGeom prst="ellipse">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7" name="Oval 6"/>
          <p:cNvSpPr/>
          <p:nvPr/>
        </p:nvSpPr>
        <p:spPr bwMode="auto">
          <a:xfrm>
            <a:off x="1914261" y="2990827"/>
            <a:ext cx="360040" cy="360040"/>
          </a:xfrm>
          <a:prstGeom prst="ellipse">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8" name="Oval 7"/>
          <p:cNvSpPr/>
          <p:nvPr/>
        </p:nvSpPr>
        <p:spPr bwMode="auto">
          <a:xfrm>
            <a:off x="2598337" y="2963207"/>
            <a:ext cx="360040" cy="360040"/>
          </a:xfrm>
          <a:prstGeom prst="ellipse">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9" name="Oval 8"/>
          <p:cNvSpPr/>
          <p:nvPr/>
        </p:nvSpPr>
        <p:spPr bwMode="auto">
          <a:xfrm>
            <a:off x="1554221" y="2210241"/>
            <a:ext cx="360040" cy="360040"/>
          </a:xfrm>
          <a:prstGeom prst="ellipse">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0" name="Oval 9"/>
          <p:cNvSpPr/>
          <p:nvPr/>
        </p:nvSpPr>
        <p:spPr bwMode="auto">
          <a:xfrm>
            <a:off x="2238297" y="2218300"/>
            <a:ext cx="360040" cy="360040"/>
          </a:xfrm>
          <a:prstGeom prst="ellipse">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1" name="Oval 10"/>
          <p:cNvSpPr/>
          <p:nvPr/>
        </p:nvSpPr>
        <p:spPr bwMode="auto">
          <a:xfrm>
            <a:off x="2922373" y="2190680"/>
            <a:ext cx="360040" cy="360040"/>
          </a:xfrm>
          <a:prstGeom prst="ellipse">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13" name="Straight Arrow Connector 12"/>
          <p:cNvCxnSpPr/>
          <p:nvPr/>
        </p:nvCxnSpPr>
        <p:spPr bwMode="auto">
          <a:xfrm>
            <a:off x="737717" y="2794364"/>
            <a:ext cx="3528392" cy="0"/>
          </a:xfrm>
          <a:prstGeom prst="straightConnector1">
            <a:avLst/>
          </a:prstGeom>
          <a:solidFill>
            <a:schemeClr val="accent1"/>
          </a:solidFill>
          <a:ln w="9525" cap="flat" cmpd="sng" algn="ctr">
            <a:solidFill>
              <a:schemeClr val="accent5">
                <a:lumMod val="60000"/>
                <a:lumOff val="40000"/>
              </a:schemeClr>
            </a:solidFill>
            <a:prstDash val="solid"/>
            <a:round/>
            <a:headEnd type="none" w="med" len="med"/>
            <a:tailEnd type="triangle"/>
          </a:ln>
          <a:effectLst/>
        </p:spPr>
      </p:cxnSp>
      <p:sp>
        <p:nvSpPr>
          <p:cNvPr id="14" name="TextBox 13"/>
          <p:cNvSpPr txBox="1"/>
          <p:nvPr/>
        </p:nvSpPr>
        <p:spPr>
          <a:xfrm>
            <a:off x="3853475" y="2512196"/>
            <a:ext cx="219472" cy="249885"/>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smtClean="0">
                <a:solidFill>
                  <a:srgbClr val="000000"/>
                </a:solidFill>
                <a:latin typeface="Calibri"/>
              </a:rPr>
              <a:t>e</a:t>
            </a:r>
            <a:r>
              <a:rPr lang="en-US" sz="1400" baseline="30000" dirty="0" smtClean="0">
                <a:solidFill>
                  <a:srgbClr val="000000"/>
                </a:solidFill>
                <a:latin typeface="Calibri"/>
              </a:rPr>
              <a:t>-</a:t>
            </a:r>
            <a:endParaRPr lang="de-CH" sz="1400" baseline="30000" dirty="0" err="1" smtClean="0">
              <a:solidFill>
                <a:srgbClr val="000000"/>
              </a:solidFill>
              <a:latin typeface="Calibri"/>
            </a:endParaRPr>
          </a:p>
        </p:txBody>
      </p:sp>
      <p:sp>
        <p:nvSpPr>
          <p:cNvPr id="15" name="TextBox 14"/>
          <p:cNvSpPr txBox="1"/>
          <p:nvPr/>
        </p:nvSpPr>
        <p:spPr>
          <a:xfrm>
            <a:off x="4716016" y="3676948"/>
            <a:ext cx="3096344"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Calibri"/>
              </a:rPr>
              <a:t>a = periodicity of the structure</a:t>
            </a:r>
          </a:p>
          <a:p>
            <a:pPr eaLnBrk="1" hangingPunct="1">
              <a:lnSpc>
                <a:spcPct val="110000"/>
              </a:lnSpc>
              <a:spcBef>
                <a:spcPct val="0"/>
              </a:spcBef>
              <a:buClr>
                <a:srgbClr val="000000"/>
              </a:buClr>
            </a:pPr>
            <a:r>
              <a:rPr lang="en-US" sz="1800" dirty="0" smtClean="0">
                <a:solidFill>
                  <a:srgbClr val="000000"/>
                </a:solidFill>
                <a:latin typeface="Calibri"/>
              </a:rPr>
              <a:t>m = mode order</a:t>
            </a:r>
            <a:br>
              <a:rPr lang="en-US" sz="1800" dirty="0" smtClean="0">
                <a:solidFill>
                  <a:srgbClr val="000000"/>
                </a:solidFill>
                <a:latin typeface="Calibri"/>
              </a:rPr>
            </a:br>
            <a:r>
              <a:rPr lang="el-GR" sz="1800" dirty="0" smtClean="0">
                <a:solidFill>
                  <a:srgbClr val="000000"/>
                </a:solidFill>
                <a:latin typeface="Calibri"/>
              </a:rPr>
              <a:t>β</a:t>
            </a:r>
            <a:r>
              <a:rPr lang="en-US" sz="1800" dirty="0" smtClean="0">
                <a:solidFill>
                  <a:srgbClr val="000000"/>
                </a:solidFill>
                <a:latin typeface="Calibri"/>
              </a:rPr>
              <a:t> = normalized electron velocity</a:t>
            </a:r>
            <a:endParaRPr lang="de-CH" sz="1800" dirty="0" err="1" smtClean="0">
              <a:solidFill>
                <a:srgbClr val="000000"/>
              </a:solidFill>
              <a:latin typeface="Calibri"/>
            </a:endParaRPr>
          </a:p>
        </p:txBody>
      </p:sp>
      <p:cxnSp>
        <p:nvCxnSpPr>
          <p:cNvPr id="17" name="Straight Arrow Connector 16"/>
          <p:cNvCxnSpPr/>
          <p:nvPr/>
        </p:nvCxnSpPr>
        <p:spPr bwMode="auto">
          <a:xfrm flipV="1">
            <a:off x="2681933" y="1858260"/>
            <a:ext cx="0" cy="92349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TextBox 17"/>
          <p:cNvSpPr txBox="1"/>
          <p:nvPr/>
        </p:nvSpPr>
        <p:spPr>
          <a:xfrm>
            <a:off x="2004128" y="1516782"/>
            <a:ext cx="1584176" cy="322816"/>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dirty="0" smtClean="0">
                <a:solidFill>
                  <a:srgbClr val="000000"/>
                </a:solidFill>
                <a:latin typeface="Calibri"/>
              </a:rPr>
              <a:t>Radiation direction</a:t>
            </a:r>
            <a:endParaRPr lang="de-CH" dirty="0" err="1" smtClean="0">
              <a:solidFill>
                <a:srgbClr val="000000"/>
              </a:solidFill>
              <a:latin typeface="Calibri"/>
            </a:endParaRPr>
          </a:p>
        </p:txBody>
      </p:sp>
      <p:sp>
        <p:nvSpPr>
          <p:cNvPr id="19" name="Arc 18"/>
          <p:cNvSpPr/>
          <p:nvPr/>
        </p:nvSpPr>
        <p:spPr bwMode="auto">
          <a:xfrm>
            <a:off x="2471703" y="2609437"/>
            <a:ext cx="420460" cy="357246"/>
          </a:xfrm>
          <a:prstGeom prst="arc">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0" name="TextBox 19"/>
          <p:cNvSpPr txBox="1"/>
          <p:nvPr/>
        </p:nvSpPr>
        <p:spPr>
          <a:xfrm>
            <a:off x="2724208" y="2593966"/>
            <a:ext cx="144016" cy="240851"/>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l-GR" sz="1400" dirty="0" smtClean="0">
                <a:solidFill>
                  <a:srgbClr val="000000"/>
                </a:solidFill>
                <a:latin typeface="Calibri"/>
              </a:rPr>
              <a:t>θ</a:t>
            </a:r>
            <a:endParaRPr lang="de-CH" sz="1400" dirty="0" err="1" smtClean="0">
              <a:solidFill>
                <a:srgbClr val="000000"/>
              </a:solidFill>
              <a:latin typeface="Calibri"/>
            </a:endParaRPr>
          </a:p>
        </p:txBody>
      </p:sp>
      <p:sp>
        <p:nvSpPr>
          <p:cNvPr id="21" name="TextBox 20"/>
          <p:cNvSpPr txBox="1"/>
          <p:nvPr/>
        </p:nvSpPr>
        <p:spPr>
          <a:xfrm>
            <a:off x="4547099" y="1059582"/>
            <a:ext cx="4273373" cy="914400"/>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Calibri"/>
              </a:rPr>
              <a:t>Electrons passing by metallic or </a:t>
            </a:r>
            <a:r>
              <a:rPr lang="en-US" sz="1800" dirty="0" err="1" smtClean="0">
                <a:solidFill>
                  <a:srgbClr val="000000"/>
                </a:solidFill>
                <a:latin typeface="Calibri"/>
              </a:rPr>
              <a:t>dialectric</a:t>
            </a:r>
            <a:r>
              <a:rPr lang="en-US" sz="1800" dirty="0" smtClean="0">
                <a:solidFill>
                  <a:srgbClr val="000000"/>
                </a:solidFill>
                <a:latin typeface="Calibri"/>
              </a:rPr>
              <a:t> periodic structures cause radiation to be emitted from those structures.  Wavelength of that radiation </a:t>
            </a:r>
            <a:r>
              <a:rPr lang="el-GR" sz="1800" dirty="0" smtClean="0">
                <a:solidFill>
                  <a:srgbClr val="000000"/>
                </a:solidFill>
                <a:latin typeface="Calibri"/>
              </a:rPr>
              <a:t>λ</a:t>
            </a:r>
            <a:r>
              <a:rPr lang="en-US" sz="1800" dirty="0" smtClean="0">
                <a:solidFill>
                  <a:srgbClr val="000000"/>
                </a:solidFill>
                <a:latin typeface="Calibri"/>
              </a:rPr>
              <a:t> is determined by the formula:</a:t>
            </a:r>
            <a:endParaRPr lang="de-CH" sz="1800" dirty="0" err="1" smtClean="0">
              <a:solidFill>
                <a:srgbClr val="000000"/>
              </a:solidFill>
              <a:latin typeface="Calibri"/>
            </a:endParaRPr>
          </a:p>
        </p:txBody>
      </p:sp>
    </p:spTree>
    <p:extLst>
      <p:ext uri="{BB962C8B-B14F-4D97-AF65-F5344CB8AC3E}">
        <p14:creationId xmlns:p14="http://schemas.microsoft.com/office/powerpoint/2010/main" val="117839341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0" indent="0">
              <a:buNone/>
            </a:pPr>
            <a:r>
              <a:rPr lang="en-US" dirty="0" smtClean="0"/>
              <a:t>If the electron bunch length is significantly smaller than the periodicity of the structure the SP radiation is emanating from, the radiation effect starts to add coherently.  The emitted energy of the radiation should increase as the square of the bunch charge.</a:t>
            </a:r>
          </a:p>
          <a:p>
            <a:pPr marL="0" indent="0">
              <a:buNone/>
            </a:pPr>
            <a:endParaRPr lang="en-US" dirty="0"/>
          </a:p>
          <a:p>
            <a:pPr marL="0" indent="0">
              <a:buNone/>
            </a:pPr>
            <a:r>
              <a:rPr lang="en-US" dirty="0" smtClean="0"/>
              <a:t>So, we have a way to control the wavelength of the radiation with a periodic structure, and as long as the bunch is short, we can have a coherent addition of radiation fields.  It could, theoretically be possible to have a small dielectric structure capable of producing fairly strong THz radiation at selectable wavelengths.</a:t>
            </a:r>
          </a:p>
          <a:p>
            <a:pPr marL="0" indent="0">
              <a:buNone/>
            </a:pPr>
            <a:endParaRPr lang="en-US" dirty="0"/>
          </a:p>
          <a:p>
            <a:pPr marL="0" indent="0">
              <a:buNone/>
            </a:pPr>
            <a:r>
              <a:rPr lang="en-US" dirty="0" smtClean="0"/>
              <a:t>The THz radiation generated from the accelerator electron beam would be intrinsically synchronized to the FEL beam, and could maybe save </a:t>
            </a:r>
          </a:p>
          <a:p>
            <a:endParaRPr lang="en-US" dirty="0"/>
          </a:p>
        </p:txBody>
      </p:sp>
      <p:sp>
        <p:nvSpPr>
          <p:cNvPr id="3" name="Title 2"/>
          <p:cNvSpPr>
            <a:spLocks noGrp="1"/>
          </p:cNvSpPr>
          <p:nvPr>
            <p:ph type="title"/>
          </p:nvPr>
        </p:nvSpPr>
        <p:spPr/>
        <p:txBody>
          <a:bodyPr/>
          <a:lstStyle/>
          <a:p>
            <a:r>
              <a:rPr lang="en-US" dirty="0" smtClean="0"/>
              <a:t>Using and abusing the radiation</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4</a:t>
            </a:fld>
            <a:endParaRPr lang="de-DE" dirty="0"/>
          </a:p>
        </p:txBody>
      </p:sp>
    </p:spTree>
    <p:extLst>
      <p:ext uri="{BB962C8B-B14F-4D97-AF65-F5344CB8AC3E}">
        <p14:creationId xmlns:p14="http://schemas.microsoft.com/office/powerpoint/2010/main" val="108753685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67978" y="843559"/>
            <a:ext cx="7908478" cy="504056"/>
          </a:xfrm>
        </p:spPr>
        <p:txBody>
          <a:bodyPr/>
          <a:lstStyle/>
          <a:p>
            <a:r>
              <a:rPr lang="en-US" dirty="0" smtClean="0"/>
              <a:t>First experiments done by </a:t>
            </a:r>
            <a:r>
              <a:rPr lang="en-US" dirty="0" err="1" smtClean="0"/>
              <a:t>Benedikt</a:t>
            </a:r>
            <a:r>
              <a:rPr lang="en-US" dirty="0" smtClean="0"/>
              <a:t> Hermann et al (ACS Photonics </a:t>
            </a:r>
            <a:r>
              <a:rPr lang="en-US" b="1" dirty="0" smtClean="0"/>
              <a:t>9, </a:t>
            </a:r>
            <a:r>
              <a:rPr lang="en-US" dirty="0"/>
              <a:t>2022 </a:t>
            </a:r>
            <a:r>
              <a:rPr lang="en-US" dirty="0" smtClean="0"/>
              <a:t>(1143-1149)).</a:t>
            </a:r>
            <a:endParaRPr lang="de-CH" dirty="0"/>
          </a:p>
        </p:txBody>
      </p:sp>
      <p:sp>
        <p:nvSpPr>
          <p:cNvPr id="3" name="Title 2"/>
          <p:cNvSpPr>
            <a:spLocks noGrp="1"/>
          </p:cNvSpPr>
          <p:nvPr>
            <p:ph type="title"/>
          </p:nvPr>
        </p:nvSpPr>
        <p:spPr/>
        <p:txBody>
          <a:bodyPr/>
          <a:lstStyle/>
          <a:p>
            <a:r>
              <a:rPr lang="en-US" dirty="0" smtClean="0"/>
              <a:t>Proof of principle: the 2D case</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5</a:t>
            </a:fld>
            <a:endParaRPr lang="de-DE" dirty="0"/>
          </a:p>
        </p:txBody>
      </p:sp>
      <p:sp>
        <p:nvSpPr>
          <p:cNvPr id="8" name="TextBox 7"/>
          <p:cNvSpPr txBox="1"/>
          <p:nvPr/>
        </p:nvSpPr>
        <p:spPr>
          <a:xfrm>
            <a:off x="5219479" y="1660798"/>
            <a:ext cx="3589149" cy="914400"/>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Calibri"/>
              </a:rPr>
              <a:t>Inverse designed THz </a:t>
            </a:r>
            <a:r>
              <a:rPr lang="en-US" sz="1800" dirty="0" err="1" smtClean="0">
                <a:solidFill>
                  <a:srgbClr val="000000"/>
                </a:solidFill>
                <a:latin typeface="Calibri"/>
              </a:rPr>
              <a:t>radiatior</a:t>
            </a:r>
            <a:r>
              <a:rPr lang="en-US" sz="1800" dirty="0" smtClean="0">
                <a:solidFill>
                  <a:srgbClr val="000000"/>
                </a:solidFill>
                <a:latin typeface="Calibri"/>
              </a:rPr>
              <a:t>, optimized 2D design, and the final structure build on the 2D design</a:t>
            </a:r>
            <a:endParaRPr lang="de-CH" sz="1800" dirty="0" err="1" smtClean="0">
              <a:solidFill>
                <a:srgbClr val="000000"/>
              </a:solidFill>
              <a:latin typeface="Calibri"/>
            </a:endParaRPr>
          </a:p>
        </p:txBody>
      </p:sp>
      <p:sp>
        <p:nvSpPr>
          <p:cNvPr id="9" name="TextBox 8"/>
          <p:cNvSpPr txBox="1"/>
          <p:nvPr/>
        </p:nvSpPr>
        <p:spPr>
          <a:xfrm>
            <a:off x="107504" y="3651869"/>
            <a:ext cx="2448272" cy="1224136"/>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Calibri"/>
              </a:rPr>
              <a:t>Experimental setup at </a:t>
            </a:r>
            <a:r>
              <a:rPr lang="en-US" sz="1800" dirty="0" err="1" smtClean="0">
                <a:solidFill>
                  <a:srgbClr val="000000"/>
                </a:solidFill>
                <a:latin typeface="Calibri"/>
              </a:rPr>
              <a:t>SwissFEL</a:t>
            </a:r>
            <a:r>
              <a:rPr lang="en-US" sz="1800" dirty="0" smtClean="0">
                <a:solidFill>
                  <a:srgbClr val="000000"/>
                </a:solidFill>
                <a:latin typeface="Calibri"/>
              </a:rPr>
              <a:t> with 30 fs bunches and a periodicity of 900 </a:t>
            </a:r>
            <a:r>
              <a:rPr lang="en-US" sz="1800" dirty="0" smtClean="0">
                <a:solidFill>
                  <a:srgbClr val="000000"/>
                </a:solidFill>
                <a:latin typeface="Symbol" panose="05050102010706020507" pitchFamily="18" charset="2"/>
              </a:rPr>
              <a:t>m</a:t>
            </a:r>
            <a:r>
              <a:rPr lang="en-US" sz="1800" dirty="0" smtClean="0">
                <a:solidFill>
                  <a:srgbClr val="000000"/>
                </a:solidFill>
                <a:latin typeface="Calibri"/>
              </a:rPr>
              <a:t>m. </a:t>
            </a:r>
            <a:endParaRPr lang="de-CH" sz="1800" dirty="0" err="1" smtClean="0">
              <a:solidFill>
                <a:srgbClr val="000000"/>
              </a:solidFill>
              <a:latin typeface="Calibri"/>
            </a:endParaRPr>
          </a:p>
        </p:txBody>
      </p:sp>
      <p:pic>
        <p:nvPicPr>
          <p:cNvPr id="10" name="Picture 9"/>
          <p:cNvPicPr>
            <a:picLocks noChangeAspect="1"/>
          </p:cNvPicPr>
          <p:nvPr/>
        </p:nvPicPr>
        <p:blipFill>
          <a:blip r:embed="rId2"/>
          <a:stretch>
            <a:fillRect/>
          </a:stretch>
        </p:blipFill>
        <p:spPr>
          <a:xfrm>
            <a:off x="767978" y="1203598"/>
            <a:ext cx="4297625" cy="2088232"/>
          </a:xfrm>
          <a:prstGeom prst="rect">
            <a:avLst/>
          </a:prstGeom>
        </p:spPr>
      </p:pic>
      <p:pic>
        <p:nvPicPr>
          <p:cNvPr id="11" name="Picture 10"/>
          <p:cNvPicPr>
            <a:picLocks noChangeAspect="1"/>
          </p:cNvPicPr>
          <p:nvPr/>
        </p:nvPicPr>
        <p:blipFill>
          <a:blip r:embed="rId3"/>
          <a:stretch>
            <a:fillRect/>
          </a:stretch>
        </p:blipFill>
        <p:spPr>
          <a:xfrm>
            <a:off x="2627784" y="3322196"/>
            <a:ext cx="6343045" cy="1449769"/>
          </a:xfrm>
          <a:prstGeom prst="rect">
            <a:avLst/>
          </a:prstGeom>
        </p:spPr>
      </p:pic>
    </p:spTree>
    <p:extLst>
      <p:ext uri="{BB962C8B-B14F-4D97-AF65-F5344CB8AC3E}">
        <p14:creationId xmlns:p14="http://schemas.microsoft.com/office/powerpoint/2010/main" val="409032637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it looked like</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6</a:t>
            </a:fld>
            <a:endParaRPr lang="de-D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742060"/>
            <a:ext cx="3351222" cy="2513097"/>
          </a:xfrm>
          <a:prstGeom prst="rect">
            <a:avLst/>
          </a:prstGeom>
        </p:spPr>
      </p:pic>
      <p:sp>
        <p:nvSpPr>
          <p:cNvPr id="7" name="TextBox 6"/>
          <p:cNvSpPr txBox="1"/>
          <p:nvPr/>
        </p:nvSpPr>
        <p:spPr>
          <a:xfrm>
            <a:off x="3059832" y="3427022"/>
            <a:ext cx="2592288" cy="36004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Calibri"/>
              </a:rPr>
              <a:t>ACHIP Experimental chamber</a:t>
            </a:r>
            <a:endParaRPr lang="de-CH" sz="1800" dirty="0" err="1" smtClean="0">
              <a:solidFill>
                <a:srgbClr val="000000"/>
              </a:solidFill>
              <a:latin typeface="Calibri"/>
            </a:endParaRPr>
          </a:p>
        </p:txBody>
      </p:sp>
      <p:graphicFrame>
        <p:nvGraphicFramePr>
          <p:cNvPr id="8" name="Object 7">
            <a:hlinkClick r:id="" action="ppaction://ole?verb=0"/>
          </p:cNvPr>
          <p:cNvGraphicFramePr>
            <a:graphicFrameLocks noChangeAspect="1"/>
          </p:cNvGraphicFramePr>
          <p:nvPr>
            <p:extLst>
              <p:ext uri="{D42A27DB-BD31-4B8C-83A1-F6EECF244321}">
                <p14:modId xmlns:p14="http://schemas.microsoft.com/office/powerpoint/2010/main" val="278359887"/>
              </p:ext>
            </p:extLst>
          </p:nvPr>
        </p:nvGraphicFramePr>
        <p:xfrm>
          <a:off x="4788024" y="597375"/>
          <a:ext cx="3744416" cy="2808312"/>
        </p:xfrm>
        <a:graphic>
          <a:graphicData uri="http://schemas.openxmlformats.org/presentationml/2006/ole">
            <mc:AlternateContent xmlns:mc="http://schemas.openxmlformats.org/markup-compatibility/2006">
              <mc:Choice xmlns:v="urn:schemas-microsoft-com:vml" Requires="v">
                <p:oleObj spid="_x0000_s1043" name="Präsentation" r:id="rId4" imgW="4762440" imgH="3571920" progId="PowerPoint.Show.12">
                  <p:embed/>
                </p:oleObj>
              </mc:Choice>
              <mc:Fallback>
                <p:oleObj name="Präsentation" r:id="rId4" imgW="4762440" imgH="3571920" progId="PowerPoint.Show.12">
                  <p:embed/>
                  <p:pic>
                    <p:nvPicPr>
                      <p:cNvPr id="0" name=""/>
                      <p:cNvPicPr/>
                      <p:nvPr/>
                    </p:nvPicPr>
                    <p:blipFill>
                      <a:blip r:embed="rId5"/>
                      <a:stretch>
                        <a:fillRect/>
                      </a:stretch>
                    </p:blipFill>
                    <p:spPr>
                      <a:xfrm>
                        <a:off x="4788024" y="597375"/>
                        <a:ext cx="3744416" cy="2808312"/>
                      </a:xfrm>
                      <a:prstGeom prst="rect">
                        <a:avLst/>
                      </a:prstGeom>
                    </p:spPr>
                  </p:pic>
                </p:oleObj>
              </mc:Fallback>
            </mc:AlternateContent>
          </a:graphicData>
        </a:graphic>
      </p:graphicFrame>
    </p:spTree>
    <p:extLst>
      <p:ext uri="{BB962C8B-B14F-4D97-AF65-F5344CB8AC3E}">
        <p14:creationId xmlns:p14="http://schemas.microsoft.com/office/powerpoint/2010/main" val="32596824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Nice results</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7</a:t>
            </a:fld>
            <a:endParaRPr lang="de-DE" dirty="0"/>
          </a:p>
        </p:txBody>
      </p:sp>
      <p:pic>
        <p:nvPicPr>
          <p:cNvPr id="5" name="Picture 4"/>
          <p:cNvPicPr>
            <a:picLocks noChangeAspect="1"/>
          </p:cNvPicPr>
          <p:nvPr/>
        </p:nvPicPr>
        <p:blipFill>
          <a:blip r:embed="rId2"/>
          <a:stretch>
            <a:fillRect/>
          </a:stretch>
        </p:blipFill>
        <p:spPr>
          <a:xfrm>
            <a:off x="611560" y="771550"/>
            <a:ext cx="3600400" cy="2385114"/>
          </a:xfrm>
          <a:prstGeom prst="rect">
            <a:avLst/>
          </a:prstGeom>
        </p:spPr>
      </p:pic>
      <p:cxnSp>
        <p:nvCxnSpPr>
          <p:cNvPr id="7" name="Straight Arrow Connector 6"/>
          <p:cNvCxnSpPr/>
          <p:nvPr/>
        </p:nvCxnSpPr>
        <p:spPr bwMode="auto">
          <a:xfrm flipH="1">
            <a:off x="2494456" y="1651410"/>
            <a:ext cx="504056" cy="18998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TextBox 7"/>
          <p:cNvSpPr txBox="1"/>
          <p:nvPr/>
        </p:nvSpPr>
        <p:spPr>
          <a:xfrm>
            <a:off x="2928240" y="1451320"/>
            <a:ext cx="421360" cy="216024"/>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400" dirty="0" smtClean="0">
                <a:solidFill>
                  <a:srgbClr val="000000"/>
                </a:solidFill>
                <a:latin typeface="Calibri"/>
              </a:rPr>
              <a:t>Data </a:t>
            </a:r>
            <a:endParaRPr lang="de-CH" sz="1400" dirty="0" err="1" smtClean="0">
              <a:solidFill>
                <a:srgbClr val="000000"/>
              </a:solidFill>
              <a:latin typeface="Calibri"/>
            </a:endParaRPr>
          </a:p>
        </p:txBody>
      </p:sp>
      <p:sp>
        <p:nvSpPr>
          <p:cNvPr id="9" name="Rectangle 8"/>
          <p:cNvSpPr/>
          <p:nvPr/>
        </p:nvSpPr>
        <p:spPr>
          <a:xfrm>
            <a:off x="3059832" y="2940135"/>
            <a:ext cx="2449710" cy="261610"/>
          </a:xfrm>
          <a:prstGeom prst="rect">
            <a:avLst/>
          </a:prstGeom>
        </p:spPr>
        <p:txBody>
          <a:bodyPr wrap="none">
            <a:spAutoFit/>
          </a:bodyPr>
          <a:lstStyle/>
          <a:p>
            <a:r>
              <a:rPr lang="en-US" sz="1100" dirty="0"/>
              <a:t>ACS Photonics 2022, </a:t>
            </a:r>
            <a:r>
              <a:rPr lang="en-US" sz="1100" b="1" dirty="0"/>
              <a:t>9</a:t>
            </a:r>
            <a:r>
              <a:rPr lang="en-US" sz="1100" dirty="0"/>
              <a:t> (1143-1149</a:t>
            </a:r>
            <a:r>
              <a:rPr lang="en-US" sz="1100" dirty="0" smtClean="0"/>
              <a:t>)</a:t>
            </a:r>
            <a:endParaRPr lang="de-CH" sz="1100" dirty="0"/>
          </a:p>
        </p:txBody>
      </p:sp>
      <p:pic>
        <p:nvPicPr>
          <p:cNvPr id="10" name="Picture 9"/>
          <p:cNvPicPr>
            <a:picLocks noChangeAspect="1"/>
          </p:cNvPicPr>
          <p:nvPr/>
        </p:nvPicPr>
        <p:blipFill>
          <a:blip r:embed="rId3"/>
          <a:stretch>
            <a:fillRect/>
          </a:stretch>
        </p:blipFill>
        <p:spPr>
          <a:xfrm>
            <a:off x="4645744" y="901790"/>
            <a:ext cx="2907163" cy="2008475"/>
          </a:xfrm>
          <a:prstGeom prst="rect">
            <a:avLst/>
          </a:prstGeom>
        </p:spPr>
      </p:pic>
      <p:sp>
        <p:nvSpPr>
          <p:cNvPr id="11" name="TextBox 10"/>
          <p:cNvSpPr txBox="1"/>
          <p:nvPr/>
        </p:nvSpPr>
        <p:spPr>
          <a:xfrm>
            <a:off x="827584" y="3383433"/>
            <a:ext cx="7200800" cy="1316130"/>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Calibri"/>
              </a:rPr>
              <a:t>Note: these results are from a 3-D printed structure with dimensions of 6.5 x 6 x 45 mm.  It was literally printed from PMMA in a 3-D printer in a few hours, baked a bit to get it outgassed and vacuum ready, and then stuck onto a goniometer stage in a vacuum chamber along the electron beam.</a:t>
            </a:r>
            <a:endParaRPr lang="de-CH" sz="1800" dirty="0" err="1" smtClean="0">
              <a:solidFill>
                <a:srgbClr val="000000"/>
              </a:solidFill>
              <a:latin typeface="Calibri"/>
            </a:endParaRPr>
          </a:p>
        </p:txBody>
      </p:sp>
    </p:spTree>
    <p:extLst>
      <p:ext uri="{BB962C8B-B14F-4D97-AF65-F5344CB8AC3E}">
        <p14:creationId xmlns:p14="http://schemas.microsoft.com/office/powerpoint/2010/main" val="206222520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was really measured?</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8</a:t>
            </a:fld>
            <a:endParaRPr lang="de-DE" dirty="0"/>
          </a:p>
        </p:txBody>
      </p:sp>
      <p:sp>
        <p:nvSpPr>
          <p:cNvPr id="5" name="Rectangle 4"/>
          <p:cNvSpPr/>
          <p:nvPr/>
        </p:nvSpPr>
        <p:spPr bwMode="auto">
          <a:xfrm rot="16200000">
            <a:off x="359532" y="2247714"/>
            <a:ext cx="2088232" cy="432048"/>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6" name="Straight Arrow Connector 5"/>
          <p:cNvCxnSpPr/>
          <p:nvPr/>
        </p:nvCxnSpPr>
        <p:spPr bwMode="auto">
          <a:xfrm flipV="1">
            <a:off x="1403648" y="987576"/>
            <a:ext cx="0" cy="2880318"/>
          </a:xfrm>
          <a:prstGeom prst="straightConnector1">
            <a:avLst/>
          </a:prstGeom>
          <a:solidFill>
            <a:schemeClr val="accent1"/>
          </a:solidFill>
          <a:ln w="9525" cap="flat" cmpd="sng" algn="ctr">
            <a:solidFill>
              <a:schemeClr val="accent5">
                <a:lumMod val="60000"/>
                <a:lumOff val="40000"/>
              </a:schemeClr>
            </a:solidFill>
            <a:prstDash val="solid"/>
            <a:round/>
            <a:headEnd type="none" w="med" len="med"/>
            <a:tailEnd type="triangle"/>
          </a:ln>
          <a:effectLst/>
        </p:spPr>
      </p:cxnSp>
      <p:sp>
        <p:nvSpPr>
          <p:cNvPr id="7" name="Oval 6"/>
          <p:cNvSpPr/>
          <p:nvPr/>
        </p:nvSpPr>
        <p:spPr bwMode="auto">
          <a:xfrm rot="16200000" flipV="1">
            <a:off x="2258030" y="2368871"/>
            <a:ext cx="1368152" cy="189734"/>
          </a:xfrm>
          <a:prstGeom prst="ellipse">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0" name="Rectangle 9"/>
          <p:cNvSpPr/>
          <p:nvPr/>
        </p:nvSpPr>
        <p:spPr bwMode="auto">
          <a:xfrm>
            <a:off x="4067944" y="2139702"/>
            <a:ext cx="72008" cy="576065"/>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1" name="TextBox 10"/>
          <p:cNvSpPr txBox="1"/>
          <p:nvPr/>
        </p:nvSpPr>
        <p:spPr>
          <a:xfrm>
            <a:off x="233683" y="3542705"/>
            <a:ext cx="960677" cy="293197"/>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smtClean="0">
                <a:solidFill>
                  <a:srgbClr val="000000"/>
                </a:solidFill>
                <a:latin typeface="Calibri"/>
              </a:rPr>
              <a:t>THz structure</a:t>
            </a:r>
            <a:endParaRPr lang="de-CH" sz="1400" dirty="0" err="1" smtClean="0">
              <a:solidFill>
                <a:srgbClr val="000000"/>
              </a:solidFill>
              <a:latin typeface="Calibri"/>
            </a:endParaRPr>
          </a:p>
        </p:txBody>
      </p:sp>
      <p:sp>
        <p:nvSpPr>
          <p:cNvPr id="13" name="Rectangle 12"/>
          <p:cNvSpPr/>
          <p:nvPr/>
        </p:nvSpPr>
        <p:spPr>
          <a:xfrm>
            <a:off x="1455205" y="840423"/>
            <a:ext cx="328936" cy="363176"/>
          </a:xfrm>
          <a:prstGeom prst="rect">
            <a:avLst/>
          </a:prstGeom>
        </p:spPr>
        <p:txBody>
          <a:bodyPr wrap="none">
            <a:spAutoFit/>
          </a:bodyPr>
          <a:lstStyle/>
          <a:p>
            <a:pPr eaLnBrk="1" hangingPunct="1">
              <a:lnSpc>
                <a:spcPct val="110000"/>
              </a:lnSpc>
              <a:spcBef>
                <a:spcPct val="0"/>
              </a:spcBef>
              <a:buClr>
                <a:srgbClr val="000000"/>
              </a:buClr>
            </a:pPr>
            <a:r>
              <a:rPr lang="en-US" dirty="0">
                <a:solidFill>
                  <a:srgbClr val="000000"/>
                </a:solidFill>
                <a:latin typeface="Calibri"/>
              </a:rPr>
              <a:t>e</a:t>
            </a:r>
            <a:r>
              <a:rPr lang="en-US" baseline="30000" dirty="0">
                <a:solidFill>
                  <a:srgbClr val="000000"/>
                </a:solidFill>
                <a:latin typeface="Calibri"/>
              </a:rPr>
              <a:t>-</a:t>
            </a:r>
            <a:endParaRPr lang="de-CH" baseline="30000" dirty="0" err="1">
              <a:solidFill>
                <a:srgbClr val="000000"/>
              </a:solidFill>
              <a:latin typeface="Calibri"/>
            </a:endParaRPr>
          </a:p>
        </p:txBody>
      </p:sp>
      <p:sp>
        <p:nvSpPr>
          <p:cNvPr id="15" name="Left Brace 14"/>
          <p:cNvSpPr/>
          <p:nvPr/>
        </p:nvSpPr>
        <p:spPr bwMode="auto">
          <a:xfrm>
            <a:off x="774004" y="1491630"/>
            <a:ext cx="347755" cy="1946798"/>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6" name="TextBox 15"/>
          <p:cNvSpPr txBox="1"/>
          <p:nvPr/>
        </p:nvSpPr>
        <p:spPr>
          <a:xfrm>
            <a:off x="138819" y="2319721"/>
            <a:ext cx="576064" cy="28803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smtClean="0">
                <a:solidFill>
                  <a:srgbClr val="000000"/>
                </a:solidFill>
                <a:latin typeface="Calibri"/>
              </a:rPr>
              <a:t>45 mm</a:t>
            </a:r>
            <a:endParaRPr lang="de-CH" sz="1400" dirty="0" err="1" smtClean="0">
              <a:solidFill>
                <a:srgbClr val="000000"/>
              </a:solidFill>
              <a:latin typeface="Calibri"/>
            </a:endParaRPr>
          </a:p>
        </p:txBody>
      </p:sp>
      <p:sp>
        <p:nvSpPr>
          <p:cNvPr id="17" name="TextBox 16"/>
          <p:cNvSpPr txBox="1"/>
          <p:nvPr/>
        </p:nvSpPr>
        <p:spPr>
          <a:xfrm>
            <a:off x="2317153" y="3346550"/>
            <a:ext cx="1213966" cy="322607"/>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smtClean="0">
                <a:solidFill>
                  <a:srgbClr val="000000"/>
                </a:solidFill>
                <a:latin typeface="Calibri"/>
              </a:rPr>
              <a:t>Lens/collimator</a:t>
            </a:r>
            <a:endParaRPr lang="de-CH" sz="1400" dirty="0" err="1" smtClean="0">
              <a:solidFill>
                <a:srgbClr val="000000"/>
              </a:solidFill>
              <a:latin typeface="Calibri"/>
            </a:endParaRPr>
          </a:p>
        </p:txBody>
      </p:sp>
      <p:sp>
        <p:nvSpPr>
          <p:cNvPr id="18" name="Left Brace 17"/>
          <p:cNvSpPr/>
          <p:nvPr/>
        </p:nvSpPr>
        <p:spPr bwMode="auto">
          <a:xfrm>
            <a:off x="2482908" y="1779660"/>
            <a:ext cx="364331" cy="1368153"/>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9" name="TextBox 18"/>
          <p:cNvSpPr txBox="1"/>
          <p:nvPr/>
        </p:nvSpPr>
        <p:spPr>
          <a:xfrm>
            <a:off x="1942449" y="2337560"/>
            <a:ext cx="576064" cy="28803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smtClean="0">
                <a:solidFill>
                  <a:srgbClr val="000000"/>
                </a:solidFill>
                <a:latin typeface="Calibri"/>
              </a:rPr>
              <a:t>25 mm</a:t>
            </a:r>
            <a:endParaRPr lang="de-CH" sz="1400" dirty="0" err="1" smtClean="0">
              <a:solidFill>
                <a:srgbClr val="000000"/>
              </a:solidFill>
              <a:latin typeface="Calibri"/>
            </a:endParaRPr>
          </a:p>
        </p:txBody>
      </p:sp>
      <p:sp>
        <p:nvSpPr>
          <p:cNvPr id="20" name="TextBox 19"/>
          <p:cNvSpPr txBox="1"/>
          <p:nvPr/>
        </p:nvSpPr>
        <p:spPr>
          <a:xfrm>
            <a:off x="3599892" y="2944780"/>
            <a:ext cx="1080120" cy="203034"/>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err="1" smtClean="0">
                <a:solidFill>
                  <a:srgbClr val="000000"/>
                </a:solidFill>
                <a:latin typeface="Calibri"/>
              </a:rPr>
              <a:t>Schotky</a:t>
            </a:r>
            <a:r>
              <a:rPr lang="en-US" sz="1400" dirty="0" smtClean="0">
                <a:solidFill>
                  <a:srgbClr val="000000"/>
                </a:solidFill>
                <a:latin typeface="Calibri"/>
              </a:rPr>
              <a:t> Diode</a:t>
            </a:r>
            <a:endParaRPr lang="de-CH" sz="1400" dirty="0" err="1" smtClean="0">
              <a:solidFill>
                <a:srgbClr val="000000"/>
              </a:solidFill>
              <a:latin typeface="Calibri"/>
            </a:endParaRPr>
          </a:p>
        </p:txBody>
      </p:sp>
      <p:sp>
        <p:nvSpPr>
          <p:cNvPr id="21" name="Left Brace 20"/>
          <p:cNvSpPr/>
          <p:nvPr/>
        </p:nvSpPr>
        <p:spPr bwMode="auto">
          <a:xfrm>
            <a:off x="3752029" y="2139702"/>
            <a:ext cx="308346" cy="570199"/>
          </a:xfrm>
          <a:prstGeom prst="leftBrace">
            <a:avLst>
              <a:gd name="adj1" fmla="val 4381"/>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2" name="TextBox 21"/>
          <p:cNvSpPr txBox="1"/>
          <p:nvPr/>
        </p:nvSpPr>
        <p:spPr>
          <a:xfrm>
            <a:off x="3261452" y="2280785"/>
            <a:ext cx="576064" cy="28803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smtClean="0">
                <a:solidFill>
                  <a:srgbClr val="000000"/>
                </a:solidFill>
                <a:latin typeface="Calibri"/>
              </a:rPr>
              <a:t>12 mm</a:t>
            </a:r>
            <a:endParaRPr lang="de-CH" sz="1400" dirty="0" err="1" smtClean="0">
              <a:solidFill>
                <a:srgbClr val="000000"/>
              </a:solidFill>
              <a:latin typeface="Calibri"/>
            </a:endParaRPr>
          </a:p>
        </p:txBody>
      </p:sp>
      <p:cxnSp>
        <p:nvCxnSpPr>
          <p:cNvPr id="24" name="Straight Arrow Connector 23"/>
          <p:cNvCxnSpPr/>
          <p:nvPr/>
        </p:nvCxnSpPr>
        <p:spPr bwMode="auto">
          <a:xfrm>
            <a:off x="1626473" y="1306164"/>
            <a:ext cx="1220766" cy="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25" name="TextBox 24"/>
          <p:cNvSpPr txBox="1"/>
          <p:nvPr/>
        </p:nvSpPr>
        <p:spPr>
          <a:xfrm>
            <a:off x="2009736" y="1003261"/>
            <a:ext cx="914400" cy="24351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smtClean="0">
                <a:solidFill>
                  <a:srgbClr val="000000"/>
                </a:solidFill>
                <a:latin typeface="Calibri"/>
              </a:rPr>
              <a:t>100 mm</a:t>
            </a:r>
            <a:endParaRPr lang="de-CH" sz="1400" dirty="0" err="1" smtClean="0">
              <a:solidFill>
                <a:srgbClr val="000000"/>
              </a:solidFill>
              <a:latin typeface="Calibri"/>
            </a:endParaRPr>
          </a:p>
        </p:txBody>
      </p:sp>
      <p:sp>
        <p:nvSpPr>
          <p:cNvPr id="26" name="TextBox 25"/>
          <p:cNvSpPr txBox="1"/>
          <p:nvPr/>
        </p:nvSpPr>
        <p:spPr>
          <a:xfrm>
            <a:off x="4904196" y="1207022"/>
            <a:ext cx="3888432" cy="3164928"/>
          </a:xfrm>
          <a:prstGeom prst="rect">
            <a:avLst/>
          </a:prstGeom>
          <a:solidFill>
            <a:schemeClr val="accent1">
              <a:lumMod val="20000"/>
              <a:lumOff val="80000"/>
            </a:schemeClr>
          </a:solidFill>
        </p:spPr>
        <p:txBody>
          <a:bodyPr wrap="squar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Calibri"/>
              </a:rPr>
              <a:t>Looking at the experimental geometry, the diode captured less than half of what the lens collimated, and the lens itself captured only about 5/9 of the radiation emitted by the THz radiator, in only one direction.  Assuming equal radiation in both directions, the total energy radiated at 11 </a:t>
            </a:r>
            <a:r>
              <a:rPr lang="en-US" sz="1800" dirty="0" err="1" smtClean="0">
                <a:solidFill>
                  <a:srgbClr val="000000"/>
                </a:solidFill>
                <a:latin typeface="Calibri"/>
              </a:rPr>
              <a:t>pC</a:t>
            </a:r>
            <a:r>
              <a:rPr lang="en-US" sz="1800" dirty="0" smtClean="0">
                <a:solidFill>
                  <a:srgbClr val="000000"/>
                </a:solidFill>
                <a:latin typeface="Calibri"/>
              </a:rPr>
              <a:t> of charge would have been </a:t>
            </a:r>
            <a:r>
              <a:rPr lang="en-US" sz="1800" dirty="0" smtClean="0">
                <a:solidFill>
                  <a:srgbClr val="FF0000"/>
                </a:solidFill>
                <a:latin typeface="Calibri"/>
              </a:rPr>
              <a:t>0.036 </a:t>
            </a:r>
            <a:r>
              <a:rPr lang="en-US" sz="1800" dirty="0" err="1" smtClean="0">
                <a:solidFill>
                  <a:srgbClr val="FF0000"/>
                </a:solidFill>
                <a:latin typeface="Calibri"/>
              </a:rPr>
              <a:t>pJ</a:t>
            </a:r>
            <a:r>
              <a:rPr lang="en-US" sz="1800" dirty="0" smtClean="0">
                <a:solidFill>
                  <a:srgbClr val="FF0000"/>
                </a:solidFill>
                <a:latin typeface="Calibri"/>
              </a:rPr>
              <a:t> </a:t>
            </a:r>
            <a:r>
              <a:rPr lang="en-US" sz="1800" dirty="0" smtClean="0">
                <a:solidFill>
                  <a:srgbClr val="000000"/>
                </a:solidFill>
                <a:latin typeface="Calibri"/>
              </a:rPr>
              <a:t>for this 2-D setup in the most conservative scenario.</a:t>
            </a:r>
          </a:p>
          <a:p>
            <a:pPr eaLnBrk="1" hangingPunct="1">
              <a:lnSpc>
                <a:spcPct val="110000"/>
              </a:lnSpc>
              <a:spcBef>
                <a:spcPct val="0"/>
              </a:spcBef>
              <a:buClr>
                <a:srgbClr val="000000"/>
              </a:buClr>
            </a:pPr>
            <a:endParaRPr lang="en-US" sz="1800" dirty="0">
              <a:solidFill>
                <a:srgbClr val="000000"/>
              </a:solidFill>
              <a:latin typeface="Calibri"/>
            </a:endParaRPr>
          </a:p>
          <a:p>
            <a:pPr eaLnBrk="1" hangingPunct="1">
              <a:lnSpc>
                <a:spcPct val="110000"/>
              </a:lnSpc>
              <a:spcBef>
                <a:spcPct val="0"/>
              </a:spcBef>
              <a:buClr>
                <a:srgbClr val="000000"/>
              </a:buClr>
            </a:pPr>
            <a:endParaRPr lang="de-CH" sz="1800" dirty="0" err="1" smtClean="0">
              <a:solidFill>
                <a:srgbClr val="000000"/>
              </a:solidFill>
              <a:latin typeface="Calibri"/>
            </a:endParaRPr>
          </a:p>
        </p:txBody>
      </p:sp>
    </p:spTree>
    <p:extLst>
      <p:ext uri="{BB962C8B-B14F-4D97-AF65-F5344CB8AC3E}">
        <p14:creationId xmlns:p14="http://schemas.microsoft.com/office/powerpoint/2010/main" val="79021728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032457" y="906569"/>
            <a:ext cx="7742237" cy="945101"/>
          </a:xfrm>
        </p:spPr>
        <p:txBody>
          <a:bodyPr/>
          <a:lstStyle/>
          <a:p>
            <a:pPr marL="0" indent="0">
              <a:buNone/>
            </a:pPr>
            <a:r>
              <a:rPr lang="en-US" dirty="0" smtClean="0"/>
              <a:t>Assuming we could harness the energy in all directions instead of just the horizontal direction, we would be able to get at least 1 </a:t>
            </a:r>
            <a:r>
              <a:rPr lang="en-US" dirty="0" err="1" smtClean="0"/>
              <a:t>nJ</a:t>
            </a:r>
            <a:r>
              <a:rPr lang="en-US" dirty="0" smtClean="0"/>
              <a:t> of energy, under the most conservative assumptions.  How does this compare to a current accelerator-based THz source?</a:t>
            </a:r>
          </a:p>
          <a:p>
            <a:pPr marL="0" indent="0">
              <a:buNone/>
            </a:pPr>
            <a:endParaRPr lang="en-US" dirty="0"/>
          </a:p>
          <a:p>
            <a:pPr marL="0" indent="0">
              <a:buNone/>
            </a:pPr>
            <a:endParaRPr lang="de-CH" dirty="0"/>
          </a:p>
        </p:txBody>
      </p:sp>
      <p:sp>
        <p:nvSpPr>
          <p:cNvPr id="3" name="Title 2"/>
          <p:cNvSpPr>
            <a:spLocks noGrp="1"/>
          </p:cNvSpPr>
          <p:nvPr>
            <p:ph type="title"/>
          </p:nvPr>
        </p:nvSpPr>
        <p:spPr/>
        <p:txBody>
          <a:bodyPr/>
          <a:lstStyle/>
          <a:p>
            <a:r>
              <a:rPr lang="en-US" dirty="0" smtClean="0"/>
              <a:t>Expectation for 3-D?</a:t>
            </a:r>
            <a:endParaRPr lang="de-CH"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9</a:t>
            </a:fld>
            <a:endParaRPr lang="de-DE" dirty="0"/>
          </a:p>
        </p:txBody>
      </p:sp>
      <p:pic>
        <p:nvPicPr>
          <p:cNvPr id="6" name="Picture 5"/>
          <p:cNvPicPr>
            <a:picLocks noChangeAspect="1"/>
          </p:cNvPicPr>
          <p:nvPr/>
        </p:nvPicPr>
        <p:blipFill>
          <a:blip r:embed="rId2"/>
          <a:stretch>
            <a:fillRect/>
          </a:stretch>
        </p:blipFill>
        <p:spPr>
          <a:xfrm>
            <a:off x="763582" y="1953326"/>
            <a:ext cx="3035692" cy="2356191"/>
          </a:xfrm>
          <a:prstGeom prst="rect">
            <a:avLst/>
          </a:prstGeom>
        </p:spPr>
      </p:pic>
      <p:sp>
        <p:nvSpPr>
          <p:cNvPr id="7" name="TextBox 6"/>
          <p:cNvSpPr txBox="1"/>
          <p:nvPr/>
        </p:nvSpPr>
        <p:spPr>
          <a:xfrm>
            <a:off x="179512" y="4272516"/>
            <a:ext cx="3899180" cy="28803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200" dirty="0" err="1">
                <a:solidFill>
                  <a:srgbClr val="000000"/>
                </a:solidFill>
                <a:latin typeface="Calibri"/>
              </a:rPr>
              <a:t>Gensch</a:t>
            </a:r>
            <a:r>
              <a:rPr lang="en-US" sz="1200" dirty="0">
                <a:solidFill>
                  <a:srgbClr val="000000"/>
                </a:solidFill>
                <a:latin typeface="Calibri"/>
              </a:rPr>
              <a:t> et al, Infrared Physics &amp; </a:t>
            </a:r>
            <a:r>
              <a:rPr lang="en-US" sz="1200" dirty="0" smtClean="0">
                <a:solidFill>
                  <a:srgbClr val="000000"/>
                </a:solidFill>
                <a:latin typeface="Calibri"/>
              </a:rPr>
              <a:t>Technology </a:t>
            </a:r>
            <a:r>
              <a:rPr lang="en-US" sz="1200" b="1" dirty="0" smtClean="0">
                <a:solidFill>
                  <a:srgbClr val="000000"/>
                </a:solidFill>
                <a:latin typeface="Calibri"/>
              </a:rPr>
              <a:t>51</a:t>
            </a:r>
            <a:r>
              <a:rPr lang="en-US" sz="1200" dirty="0" smtClean="0">
                <a:solidFill>
                  <a:srgbClr val="000000"/>
                </a:solidFill>
                <a:latin typeface="Calibri"/>
              </a:rPr>
              <a:t>, 2008 (423-425)</a:t>
            </a:r>
            <a:endParaRPr lang="de-CH" sz="1200" dirty="0" err="1" smtClean="0">
              <a:solidFill>
                <a:srgbClr val="000000"/>
              </a:solidFill>
              <a:latin typeface="Calibri"/>
            </a:endParaRPr>
          </a:p>
        </p:txBody>
      </p:sp>
      <p:sp>
        <p:nvSpPr>
          <p:cNvPr id="8" name="TextBox 7"/>
          <p:cNvSpPr txBox="1"/>
          <p:nvPr/>
        </p:nvSpPr>
        <p:spPr>
          <a:xfrm>
            <a:off x="4358110" y="1953326"/>
            <a:ext cx="4462362" cy="2971426"/>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dirty="0" smtClean="0">
                <a:solidFill>
                  <a:srgbClr val="000000"/>
                </a:solidFill>
                <a:latin typeface="Calibri"/>
              </a:rPr>
              <a:t>THz </a:t>
            </a:r>
            <a:r>
              <a:rPr lang="en-US" dirty="0" err="1" smtClean="0">
                <a:solidFill>
                  <a:srgbClr val="000000"/>
                </a:solidFill>
                <a:latin typeface="Calibri"/>
              </a:rPr>
              <a:t>undulator</a:t>
            </a:r>
            <a:r>
              <a:rPr lang="en-US" dirty="0" smtClean="0">
                <a:solidFill>
                  <a:srgbClr val="000000"/>
                </a:solidFill>
                <a:latin typeface="Calibri"/>
              </a:rPr>
              <a:t> at FLASH:</a:t>
            </a:r>
          </a:p>
          <a:p>
            <a:pPr eaLnBrk="1" hangingPunct="1">
              <a:lnSpc>
                <a:spcPct val="110000"/>
              </a:lnSpc>
              <a:spcBef>
                <a:spcPct val="0"/>
              </a:spcBef>
              <a:buClr>
                <a:srgbClr val="000000"/>
              </a:buClr>
            </a:pPr>
            <a:r>
              <a:rPr lang="en-US" dirty="0" smtClean="0">
                <a:solidFill>
                  <a:srgbClr val="000000"/>
                </a:solidFill>
                <a:latin typeface="Calibri"/>
              </a:rPr>
              <a:t>1 </a:t>
            </a:r>
            <a:r>
              <a:rPr lang="en-US" dirty="0" err="1" smtClean="0">
                <a:solidFill>
                  <a:srgbClr val="000000"/>
                </a:solidFill>
                <a:latin typeface="Calibri"/>
              </a:rPr>
              <a:t>nC</a:t>
            </a:r>
            <a:r>
              <a:rPr lang="en-US" dirty="0" smtClean="0">
                <a:solidFill>
                  <a:srgbClr val="000000"/>
                </a:solidFill>
                <a:latin typeface="Calibri"/>
              </a:rPr>
              <a:t> of charge gets about 18 </a:t>
            </a:r>
            <a:r>
              <a:rPr lang="en-US" dirty="0" err="1" smtClean="0">
                <a:solidFill>
                  <a:srgbClr val="000000"/>
                </a:solidFill>
                <a:latin typeface="Symbol" panose="05050102010706020507" pitchFamily="18" charset="2"/>
              </a:rPr>
              <a:t>m</a:t>
            </a:r>
            <a:r>
              <a:rPr lang="en-US" dirty="0" err="1" smtClean="0">
                <a:solidFill>
                  <a:srgbClr val="000000"/>
                </a:solidFill>
                <a:latin typeface="Calibri"/>
              </a:rPr>
              <a:t>J</a:t>
            </a:r>
            <a:r>
              <a:rPr lang="en-US" dirty="0" smtClean="0">
                <a:solidFill>
                  <a:srgbClr val="000000"/>
                </a:solidFill>
                <a:latin typeface="Calibri"/>
              </a:rPr>
              <a:t> of energy at 150 </a:t>
            </a:r>
            <a:r>
              <a:rPr lang="en-US" dirty="0" smtClean="0">
                <a:solidFill>
                  <a:srgbClr val="000000"/>
                </a:solidFill>
                <a:latin typeface="Symbol" panose="05050102010706020507" pitchFamily="18" charset="2"/>
              </a:rPr>
              <a:t>m</a:t>
            </a:r>
            <a:r>
              <a:rPr lang="en-US" dirty="0" smtClean="0">
                <a:solidFill>
                  <a:srgbClr val="000000"/>
                </a:solidFill>
                <a:latin typeface="Calibri"/>
              </a:rPr>
              <a:t>m wavelength.</a:t>
            </a:r>
          </a:p>
          <a:p>
            <a:pPr eaLnBrk="1" hangingPunct="1">
              <a:lnSpc>
                <a:spcPct val="110000"/>
              </a:lnSpc>
              <a:spcBef>
                <a:spcPct val="0"/>
              </a:spcBef>
              <a:buClr>
                <a:srgbClr val="000000"/>
              </a:buClr>
            </a:pPr>
            <a:endParaRPr lang="en-US" dirty="0" smtClean="0">
              <a:solidFill>
                <a:srgbClr val="000000"/>
              </a:solidFill>
              <a:latin typeface="Calibri"/>
            </a:endParaRPr>
          </a:p>
          <a:p>
            <a:pPr eaLnBrk="1" hangingPunct="1">
              <a:lnSpc>
                <a:spcPct val="110000"/>
              </a:lnSpc>
              <a:spcBef>
                <a:spcPct val="0"/>
              </a:spcBef>
              <a:buClr>
                <a:srgbClr val="000000"/>
              </a:buClr>
            </a:pPr>
            <a:r>
              <a:rPr lang="en-US" dirty="0" smtClean="0">
                <a:solidFill>
                  <a:srgbClr val="000000"/>
                </a:solidFill>
                <a:latin typeface="Calibri"/>
              </a:rPr>
              <a:t>Extrapolating a hypothetical 3-D THz structure to 1 </a:t>
            </a:r>
            <a:r>
              <a:rPr lang="en-US" dirty="0" err="1" smtClean="0">
                <a:solidFill>
                  <a:srgbClr val="000000"/>
                </a:solidFill>
                <a:latin typeface="Calibri"/>
              </a:rPr>
              <a:t>nC</a:t>
            </a:r>
            <a:r>
              <a:rPr lang="en-US" dirty="0" smtClean="0">
                <a:solidFill>
                  <a:srgbClr val="000000"/>
                </a:solidFill>
                <a:latin typeface="Calibri"/>
              </a:rPr>
              <a:t> of charge, we would get about 10 </a:t>
            </a:r>
            <a:r>
              <a:rPr lang="en-US" dirty="0" err="1" smtClean="0">
                <a:solidFill>
                  <a:srgbClr val="000000"/>
                </a:solidFill>
                <a:latin typeface="Symbol" panose="05050102010706020507" pitchFamily="18" charset="2"/>
              </a:rPr>
              <a:t>m</a:t>
            </a:r>
            <a:r>
              <a:rPr lang="en-US" dirty="0" err="1" smtClean="0">
                <a:solidFill>
                  <a:srgbClr val="000000"/>
                </a:solidFill>
                <a:latin typeface="Calibri"/>
              </a:rPr>
              <a:t>J</a:t>
            </a:r>
            <a:r>
              <a:rPr lang="en-US" dirty="0" smtClean="0">
                <a:solidFill>
                  <a:srgbClr val="000000"/>
                </a:solidFill>
                <a:latin typeface="Calibri"/>
              </a:rPr>
              <a:t> of energy for a 45 mm length structure, for 900 </a:t>
            </a:r>
            <a:r>
              <a:rPr lang="en-US" dirty="0" smtClean="0">
                <a:solidFill>
                  <a:srgbClr val="000000"/>
                </a:solidFill>
                <a:latin typeface="Symbol" panose="05050102010706020507" pitchFamily="18" charset="2"/>
              </a:rPr>
              <a:t>m</a:t>
            </a:r>
            <a:r>
              <a:rPr lang="en-US" dirty="0" smtClean="0">
                <a:solidFill>
                  <a:srgbClr val="000000"/>
                </a:solidFill>
                <a:latin typeface="Calibri"/>
              </a:rPr>
              <a:t>m wavelength.</a:t>
            </a:r>
          </a:p>
          <a:p>
            <a:pPr eaLnBrk="1" hangingPunct="1">
              <a:lnSpc>
                <a:spcPct val="110000"/>
              </a:lnSpc>
              <a:spcBef>
                <a:spcPct val="0"/>
              </a:spcBef>
              <a:buClr>
                <a:srgbClr val="000000"/>
              </a:buClr>
            </a:pPr>
            <a:endParaRPr lang="en-US" dirty="0">
              <a:solidFill>
                <a:srgbClr val="000000"/>
              </a:solidFill>
              <a:latin typeface="Calibri"/>
            </a:endParaRPr>
          </a:p>
          <a:p>
            <a:pPr eaLnBrk="1" hangingPunct="1">
              <a:lnSpc>
                <a:spcPct val="110000"/>
              </a:lnSpc>
              <a:spcBef>
                <a:spcPct val="0"/>
              </a:spcBef>
              <a:buClr>
                <a:srgbClr val="000000"/>
              </a:buClr>
            </a:pPr>
            <a:r>
              <a:rPr lang="en-US" dirty="0" smtClean="0">
                <a:solidFill>
                  <a:srgbClr val="000000"/>
                </a:solidFill>
                <a:latin typeface="Calibri"/>
              </a:rPr>
              <a:t>Again, this is a 3-D printed piece of plastic that we built in a day.  So you can see why we were interested.</a:t>
            </a:r>
            <a:endParaRPr lang="de-CH" dirty="0" err="1" smtClean="0">
              <a:solidFill>
                <a:srgbClr val="000000"/>
              </a:solidFill>
              <a:latin typeface="Calibri"/>
            </a:endParaRPr>
          </a:p>
        </p:txBody>
      </p:sp>
      <p:cxnSp>
        <p:nvCxnSpPr>
          <p:cNvPr id="10" name="Straight Arrow Connector 9"/>
          <p:cNvCxnSpPr/>
          <p:nvPr/>
        </p:nvCxnSpPr>
        <p:spPr bwMode="auto">
          <a:xfrm flipH="1">
            <a:off x="3770626" y="2355726"/>
            <a:ext cx="612718" cy="4053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996883498"/>
      </p:ext>
    </p:extLst>
  </p:cSld>
  <p:clrMapOvr>
    <a:masterClrMapping/>
  </p:clrMapOvr>
  <p:transition spd="med"/>
</p:sld>
</file>

<file path=ppt/theme/theme1.xml><?xml version="1.0" encoding="utf-8"?>
<a:theme xmlns:a="http://schemas.openxmlformats.org/drawingml/2006/main" name="PSI-Powerpoint-Master Calibri V2">
  <a:themeElements>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fontScheme name="Georgia/Calibri">
      <a:majorFont>
        <a:latin typeface="Georgia"/>
        <a:ea typeface="ヒラギノ角ゴ Pro W3"/>
        <a:cs typeface="ヒラギノ角ゴ Pro W3"/>
      </a:majorFont>
      <a:minorFont>
        <a:latin typeface="Calibri"/>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charset="0"/>
          </a:defRPr>
        </a:defPPr>
      </a:lstStyle>
    </a:lnDef>
    <a:txDef>
      <a:spPr>
        <a:noFill/>
      </a:spPr>
      <a:bodyPr wrap="square" lIns="0" tIns="0" rIns="0" bIns="0" rtlCol="0">
        <a:noAutofit/>
      </a:bodyPr>
      <a:lstStyle>
        <a:defPPr eaLnBrk="1" hangingPunct="1">
          <a:lnSpc>
            <a:spcPct val="110000"/>
          </a:lnSpc>
          <a:spcBef>
            <a:spcPct val="0"/>
          </a:spcBef>
          <a:buClr>
            <a:srgbClr val="000000"/>
          </a:buClr>
          <a:defRPr sz="1800" dirty="0" err="1" smtClean="0">
            <a:solidFill>
              <a:srgbClr val="000000"/>
            </a:solidFill>
            <a:latin typeface="Calibri"/>
          </a:defRPr>
        </a:defPPr>
      </a:lstStyle>
    </a:txDef>
  </a:objectDefaults>
  <a:extraClrSchemeLst>
    <a:extraClrScheme>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clrMap bg1="lt1" tx1="dk1" bg2="lt2" tx2="dk2" accent1="accent1" accent2="accent2" accent3="accent3" accent4="accent4" accent5="accent5" accent6="accent6" hlink="hlink" folHlink="folHlink"/>
    </a:extraClrScheme>
  </a:extraClrSchemeLst>
  <a:custClrLst>
    <a:custClr name="Grau 100%">
      <a:srgbClr val="505050"/>
    </a:custClr>
    <a:custClr name="Gelb 100%">
      <a:srgbClr val="FDCA00"/>
    </a:custClr>
    <a:custClr name="Orange 100%">
      <a:srgbClr val="EB5B00"/>
    </a:custClr>
    <a:custClr name="Rot 100%">
      <a:srgbClr val="C50006"/>
    </a:custClr>
    <a:custClr name="Braun 100%">
      <a:srgbClr val="85543A"/>
    </a:custClr>
    <a:custClr name="Olivgrün 100%">
      <a:srgbClr val="8F7111"/>
    </a:custClr>
    <a:custClr name="Hellgrün 100%">
      <a:srgbClr val="82911A"/>
    </a:custClr>
    <a:custClr name="Grün 100%">
      <a:srgbClr val="197418"/>
    </a:custClr>
    <a:custClr name="Violet 100%">
      <a:srgbClr val="7C204E"/>
    </a:custClr>
    <a:custClr name="Blau 100%">
      <a:srgbClr val="003B6E"/>
    </a:custClr>
    <a:custClr name="Grau 80%">
      <a:srgbClr val="686868"/>
    </a:custClr>
    <a:custClr name="Gelb 80%">
      <a:srgbClr val="FED43E"/>
    </a:custClr>
    <a:custClr name="Orange 80%">
      <a:srgbClr val="EE7B34"/>
    </a:custClr>
    <a:custClr name="Rot 80%">
      <a:srgbClr val="D04729"/>
    </a:custClr>
    <a:custClr name="Braun 80%">
      <a:srgbClr val="9A7059"/>
    </a:custClr>
    <a:custClr name="Olivgrün 80%">
      <a:srgbClr val="A48841"/>
    </a:custClr>
    <a:custClr name="Hellgrün 80%">
      <a:srgbClr val="9BA34C"/>
    </a:custClr>
    <a:custClr name="Grün 80%">
      <a:srgbClr val="518A42"/>
    </a:custClr>
    <a:custClr name="Violet 80%">
      <a:srgbClr val="914967"/>
    </a:custClr>
    <a:custClr name="Blau 80%">
      <a:srgbClr val="405583"/>
    </a:custClr>
    <a:custClr name="Grau 60%">
      <a:srgbClr val="969696"/>
    </a:custClr>
    <a:custClr name="Gelb 60%">
      <a:srgbClr val="FEDE74"/>
    </a:custClr>
    <a:custClr name="Orange 60%">
      <a:srgbClr val="F29E62"/>
    </a:custClr>
    <a:custClr name="Rot 60%">
      <a:srgbClr val="DA7252"/>
    </a:custClr>
    <a:custClr name="Braun 60%">
      <a:srgbClr val="B2917D"/>
    </a:custClr>
    <a:custClr name="Olivgrün 60%">
      <a:srgbClr val="BAA46A"/>
    </a:custClr>
    <a:custClr name="Hellgrün 60%">
      <a:srgbClr val="B5B874"/>
    </a:custClr>
    <a:custClr name="Grün 60%">
      <a:srgbClr val="7DA569"/>
    </a:custClr>
    <a:custClr name="Violet 60%">
      <a:srgbClr val="AA7084"/>
    </a:custClr>
    <a:custClr name="Blau 60%">
      <a:srgbClr val="69769E"/>
    </a:custClr>
    <a:custClr name="Grau 40%">
      <a:srgbClr val="B9B9B9"/>
    </a:custClr>
    <a:custClr name="Gelb 40%">
      <a:srgbClr val="FFEAA8"/>
    </a:custClr>
    <a:custClr name="Orange 40%">
      <a:srgbClr val="F6C096"/>
    </a:custClr>
    <a:custClr name="Rot 40%">
      <a:srgbClr val="E7A287"/>
    </a:custClr>
    <a:custClr name="Braun 40%">
      <a:srgbClr val="CAB5A6"/>
    </a:custClr>
    <a:custClr name="Olivgrün 40%">
      <a:srgbClr val="D0C19B"/>
    </a:custClr>
    <a:custClr name="Hellgrün 40%">
      <a:srgbClr val="CED0A4"/>
    </a:custClr>
    <a:custClr name="Grün 40%">
      <a:srgbClr val="A8C39A"/>
    </a:custClr>
    <a:custClr name="Violet 40%">
      <a:srgbClr val="C49FAA"/>
    </a:custClr>
    <a:custClr name="Blau 40%">
      <a:srgbClr val="989FBD"/>
    </a:custClr>
    <a:custClr name="Grau 20%">
      <a:srgbClr val="E5E5E5"/>
    </a:custClr>
    <a:custClr name="Gelb 20%">
      <a:srgbClr val="FFF5D6"/>
    </a:custClr>
    <a:custClr name="Orange 20%">
      <a:srgbClr val="FBE1CC"/>
    </a:custClr>
    <a:custClr name="Rot 20%">
      <a:srgbClr val="F3D2C2"/>
    </a:custClr>
    <a:custClr name="Braun 20%">
      <a:srgbClr val="E4D9D2"/>
    </a:custClr>
    <a:custClr name="Olivgrün 20%">
      <a:srgbClr val="E8E1CE"/>
    </a:custClr>
    <a:custClr name="Hellgrün 20%">
      <a:srgbClr val="E7E8D3"/>
    </a:custClr>
    <a:custClr name="Grün 20%">
      <a:srgbClr val="D4E2CE"/>
    </a:custClr>
    <a:custClr name="Violet 20%">
      <a:srgbClr val="E1D0D5"/>
    </a:custClr>
    <a:custClr name="Blau 20%">
      <a:srgbClr val="CBCFDF"/>
    </a:custClr>
  </a:custClrLst>
  <a:extLst>
    <a:ext uri="{05A4C25C-085E-4340-85A3-A5531E510DB2}">
      <thm15:themeFamily xmlns:thm15="http://schemas.microsoft.com/office/thememl/2012/main" name="PSI PowerPoint Master english 16_9.potx" id="{D740BDA2-5362-433F-8FF1-B032EC84CAE9}" vid="{5E8A839B-C512-4D1D-A022-DACBC9126E25}"/>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PSI_PowerPoint-Master_16-9_e</Template>
  <TotalTime>0</TotalTime>
  <Words>1016</Words>
  <Application>Microsoft Office PowerPoint</Application>
  <PresentationFormat>On-screen Show (16:9)</PresentationFormat>
  <Paragraphs>107</Paragraphs>
  <Slides>19</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9" baseType="lpstr">
      <vt:lpstr>ＭＳ Ｐゴシック</vt:lpstr>
      <vt:lpstr>Arial</vt:lpstr>
      <vt:lpstr>Arial Narrow</vt:lpstr>
      <vt:lpstr>Calibri</vt:lpstr>
      <vt:lpstr>Georgia</vt:lpstr>
      <vt:lpstr>Symbol</vt:lpstr>
      <vt:lpstr>Times</vt:lpstr>
      <vt:lpstr>ヒラギノ角ゴ Pro W3</vt:lpstr>
      <vt:lpstr>PSI-Powerpoint-Master Calibri V2</vt:lpstr>
      <vt:lpstr>Präsentation</vt:lpstr>
      <vt:lpstr>THz generation from 3-D printed structures in accelerators</vt:lpstr>
      <vt:lpstr>Outline</vt:lpstr>
      <vt:lpstr>Smith-Purcell radiation</vt:lpstr>
      <vt:lpstr>Using and abusing the radiation</vt:lpstr>
      <vt:lpstr>Proof of principle: the 2D case</vt:lpstr>
      <vt:lpstr>What it looked like</vt:lpstr>
      <vt:lpstr>Nice results</vt:lpstr>
      <vt:lpstr>What was really measured?</vt:lpstr>
      <vt:lpstr>Expectation for 3-D?</vt:lpstr>
      <vt:lpstr>3D printers</vt:lpstr>
      <vt:lpstr>3D structure preliminaries</vt:lpstr>
      <vt:lpstr>Preliminary modelling</vt:lpstr>
      <vt:lpstr>Absorption visualized</vt:lpstr>
      <vt:lpstr>Prototype structures</vt:lpstr>
      <vt:lpstr>Under the miscope</vt:lpstr>
      <vt:lpstr>Summary and outlook</vt:lpstr>
      <vt:lpstr>PSI fellowship</vt:lpstr>
      <vt:lpstr>Acknowledgments (they gave us money and employment)</vt:lpstr>
      <vt:lpstr>Wir schaffen Wissen – heute für morgen</vt:lpstr>
    </vt:vector>
  </TitlesOfParts>
  <Company>PSI - Paul Scherrer Institut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Juranic Pavle (PSI)</dc:creator>
  <cp:lastModifiedBy>Juranic Pavle (PSI)</cp:lastModifiedBy>
  <cp:revision>43</cp:revision>
  <cp:lastPrinted>2015-09-30T13:23:15Z</cp:lastPrinted>
  <dcterms:created xsi:type="dcterms:W3CDTF">2022-11-02T13:52:20Z</dcterms:created>
  <dcterms:modified xsi:type="dcterms:W3CDTF">2022-11-09T18:30:57Z</dcterms:modified>
</cp:coreProperties>
</file>