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9" r:id="rId2"/>
    <p:sldMasterId id="2147484181" r:id="rId3"/>
    <p:sldMasterId id="2147484701" r:id="rId4"/>
    <p:sldMasterId id="2147484725" r:id="rId5"/>
    <p:sldMasterId id="2147484737" r:id="rId6"/>
  </p:sldMasterIdLst>
  <p:notesMasterIdLst>
    <p:notesMasterId r:id="rId50"/>
  </p:notesMasterIdLst>
  <p:handoutMasterIdLst>
    <p:handoutMasterId r:id="rId51"/>
  </p:handoutMasterIdLst>
  <p:sldIdLst>
    <p:sldId id="370" r:id="rId7"/>
    <p:sldId id="1627" r:id="rId8"/>
    <p:sldId id="1612" r:id="rId9"/>
    <p:sldId id="1628" r:id="rId10"/>
    <p:sldId id="1618" r:id="rId11"/>
    <p:sldId id="1629" r:id="rId12"/>
    <p:sldId id="1624" r:id="rId13"/>
    <p:sldId id="282" r:id="rId14"/>
    <p:sldId id="1625" r:id="rId15"/>
    <p:sldId id="1587" r:id="rId16"/>
    <p:sldId id="1591" r:id="rId17"/>
    <p:sldId id="1592" r:id="rId18"/>
    <p:sldId id="262" r:id="rId19"/>
    <p:sldId id="264" r:id="rId20"/>
    <p:sldId id="283" r:id="rId21"/>
    <p:sldId id="288" r:id="rId22"/>
    <p:sldId id="287" r:id="rId23"/>
    <p:sldId id="275" r:id="rId24"/>
    <p:sldId id="1582" r:id="rId25"/>
    <p:sldId id="375" r:id="rId26"/>
    <p:sldId id="376" r:id="rId27"/>
    <p:sldId id="377" r:id="rId28"/>
    <p:sldId id="406" r:id="rId29"/>
    <p:sldId id="410" r:id="rId30"/>
    <p:sldId id="397" r:id="rId31"/>
    <p:sldId id="1632" r:id="rId32"/>
    <p:sldId id="398" r:id="rId33"/>
    <p:sldId id="421" r:id="rId34"/>
    <p:sldId id="1583" r:id="rId35"/>
    <p:sldId id="1589" r:id="rId36"/>
    <p:sldId id="260" r:id="rId37"/>
    <p:sldId id="1598" r:id="rId38"/>
    <p:sldId id="1599" r:id="rId39"/>
    <p:sldId id="1601" r:id="rId40"/>
    <p:sldId id="1602" r:id="rId41"/>
    <p:sldId id="1605" r:id="rId42"/>
    <p:sldId id="1606" r:id="rId43"/>
    <p:sldId id="1607" r:id="rId44"/>
    <p:sldId id="1610" r:id="rId45"/>
    <p:sldId id="1590" r:id="rId46"/>
    <p:sldId id="1609" r:id="rId47"/>
    <p:sldId id="1585" r:id="rId48"/>
    <p:sldId id="1633" r:id="rId49"/>
  </p:sldIdLst>
  <p:sldSz cx="9144000" cy="6858000" type="screen4x3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F38A0F-46B8-4695-847E-33ED2F7F33F9}">
          <p14:sldIdLst>
            <p14:sldId id="370"/>
            <p14:sldId id="1627"/>
            <p14:sldId id="1612"/>
            <p14:sldId id="1628"/>
            <p14:sldId id="1618"/>
            <p14:sldId id="1629"/>
            <p14:sldId id="1624"/>
            <p14:sldId id="282"/>
            <p14:sldId id="1625"/>
          </p14:sldIdLst>
        </p14:section>
        <p14:section name="Untitled Section" id="{57DAA67F-3E41-47E4-9865-E55DEEF27CF0}">
          <p14:sldIdLst>
            <p14:sldId id="1587"/>
          </p14:sldIdLst>
        </p14:section>
        <p14:section name="Untitled Section" id="{B5F6B3EC-0766-484E-8567-8016469ADD2A}">
          <p14:sldIdLst>
            <p14:sldId id="1591"/>
            <p14:sldId id="1592"/>
            <p14:sldId id="262"/>
            <p14:sldId id="264"/>
            <p14:sldId id="283"/>
            <p14:sldId id="288"/>
            <p14:sldId id="287"/>
            <p14:sldId id="275"/>
            <p14:sldId id="1582"/>
          </p14:sldIdLst>
        </p14:section>
        <p14:section name="Untitled Section" id="{91799186-CF7B-402B-BADE-51E4DE0F90C7}">
          <p14:sldIdLst>
            <p14:sldId id="375"/>
            <p14:sldId id="376"/>
            <p14:sldId id="377"/>
            <p14:sldId id="406"/>
            <p14:sldId id="410"/>
            <p14:sldId id="397"/>
          </p14:sldIdLst>
        </p14:section>
        <p14:section name="Untitled Section" id="{AF266C95-2B9B-441E-8E09-42144F390EF5}">
          <p14:sldIdLst>
            <p14:sldId id="1632"/>
            <p14:sldId id="398"/>
            <p14:sldId id="421"/>
            <p14:sldId id="1583"/>
            <p14:sldId id="1589"/>
            <p14:sldId id="260"/>
            <p14:sldId id="1598"/>
            <p14:sldId id="1599"/>
            <p14:sldId id="1601"/>
            <p14:sldId id="1602"/>
            <p14:sldId id="1605"/>
            <p14:sldId id="1606"/>
            <p14:sldId id="1607"/>
            <p14:sldId id="1610"/>
            <p14:sldId id="1590"/>
            <p14:sldId id="1609"/>
            <p14:sldId id="1585"/>
            <p14:sldId id="16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31" autoAdjust="0"/>
    <p:restoredTop sz="93955" autoAdjust="0"/>
  </p:normalViewPr>
  <p:slideViewPr>
    <p:cSldViewPr>
      <p:cViewPr varScale="1">
        <p:scale>
          <a:sx n="68" d="100"/>
          <a:sy n="68" d="100"/>
        </p:scale>
        <p:origin x="107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665480726918648"/>
          <c:y val="5.1400554097404488E-2"/>
          <c:w val="0.74863669984177061"/>
          <c:h val="0.74465660542432199"/>
        </c:manualLayout>
      </c:layout>
      <c:scatterChart>
        <c:scatterStyle val="smoothMarker"/>
        <c:varyColors val="0"/>
        <c:ser>
          <c:idx val="1"/>
          <c:order val="1"/>
          <c:tx>
            <c:v>Theory</c:v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'Power vs modulation'!$B$8:$B$31</c:f>
              <c:numCache>
                <c:formatCode>General</c:formatCode>
                <c:ptCount val="24"/>
                <c:pt idx="0">
                  <c:v>0</c:v>
                </c:pt>
                <c:pt idx="1">
                  <c:v>5.7295645530939652</c:v>
                </c:pt>
                <c:pt idx="2">
                  <c:v>11.45912910618793</c:v>
                </c:pt>
                <c:pt idx="3">
                  <c:v>17.188693659281896</c:v>
                </c:pt>
                <c:pt idx="4">
                  <c:v>22.918258212375861</c:v>
                </c:pt>
                <c:pt idx="5">
                  <c:v>28.647822765469826</c:v>
                </c:pt>
                <c:pt idx="6">
                  <c:v>34.377387318563791</c:v>
                </c:pt>
                <c:pt idx="7">
                  <c:v>40.106951871657749</c:v>
                </c:pt>
                <c:pt idx="8">
                  <c:v>45.836516424751721</c:v>
                </c:pt>
                <c:pt idx="9">
                  <c:v>51.566080977845687</c:v>
                </c:pt>
                <c:pt idx="10">
                  <c:v>57.295645530939652</c:v>
                </c:pt>
                <c:pt idx="11">
                  <c:v>63.025210084033624</c:v>
                </c:pt>
                <c:pt idx="12">
                  <c:v>68.754774637127582</c:v>
                </c:pt>
                <c:pt idx="13">
                  <c:v>74.484339190221547</c:v>
                </c:pt>
                <c:pt idx="14">
                  <c:v>80.213903743315498</c:v>
                </c:pt>
                <c:pt idx="15">
                  <c:v>85.943468296409478</c:v>
                </c:pt>
                <c:pt idx="16">
                  <c:v>91.673032849503443</c:v>
                </c:pt>
                <c:pt idx="17">
                  <c:v>97.402597402597408</c:v>
                </c:pt>
                <c:pt idx="18">
                  <c:v>103.13216195569137</c:v>
                </c:pt>
                <c:pt idx="19">
                  <c:v>108.86172650878534</c:v>
                </c:pt>
                <c:pt idx="20">
                  <c:v>114.5912910618793</c:v>
                </c:pt>
                <c:pt idx="21">
                  <c:v>120.32085561497327</c:v>
                </c:pt>
                <c:pt idx="22">
                  <c:v>126.05042016806725</c:v>
                </c:pt>
                <c:pt idx="23">
                  <c:v>131.77998472116118</c:v>
                </c:pt>
              </c:numCache>
            </c:numRef>
          </c:xVal>
          <c:yVal>
            <c:numRef>
              <c:f>'Power vs modulation'!$C$8:$C$31</c:f>
              <c:numCache>
                <c:formatCode>General</c:formatCode>
                <c:ptCount val="24"/>
                <c:pt idx="0">
                  <c:v>0</c:v>
                </c:pt>
                <c:pt idx="1">
                  <c:v>-2.1728310896856201E-2</c:v>
                </c:pt>
                <c:pt idx="2">
                  <c:v>-8.7077013724405294E-2</c:v>
                </c:pt>
                <c:pt idx="3">
                  <c:v>-0.19654294698668701</c:v>
                </c:pt>
                <c:pt idx="4">
                  <c:v>-0.35097301046507801</c:v>
                </c:pt>
                <c:pt idx="5">
                  <c:v>-0.55159390165475997</c:v>
                </c:pt>
                <c:pt idx="6">
                  <c:v>-0.80005691359901299</c:v>
                </c:pt>
                <c:pt idx="7">
                  <c:v>-1.09850147152621</c:v>
                </c:pt>
                <c:pt idx="8">
                  <c:v>-1.44964298686477</c:v>
                </c:pt>
                <c:pt idx="9">
                  <c:v>-1.85689339873583</c:v>
                </c:pt>
                <c:pt idx="10">
                  <c:v>-2.3245270331308001</c:v>
                </c:pt>
                <c:pt idx="11">
                  <c:v>-2.8579111372495101</c:v>
                </c:pt>
                <c:pt idx="12">
                  <c:v>-3.4638314326918498</c:v>
                </c:pt>
                <c:pt idx="13">
                  <c:v>-4.1509616228550401</c:v>
                </c:pt>
                <c:pt idx="14">
                  <c:v>-4.9305585209798801</c:v>
                </c:pt>
                <c:pt idx="15">
                  <c:v>-5.8175247575134899</c:v>
                </c:pt>
                <c:pt idx="16">
                  <c:v>-6.8320981309137299</c:v>
                </c:pt>
                <c:pt idx="17">
                  <c:v>-8.0026689898871108</c:v>
                </c:pt>
                <c:pt idx="18">
                  <c:v>-9.37076881957673</c:v>
                </c:pt>
                <c:pt idx="19">
                  <c:v>-11.0006081898653</c:v>
                </c:pt>
                <c:pt idx="20">
                  <c:v>-12.9992758461989</c:v>
                </c:pt>
                <c:pt idx="21">
                  <c:v>-15.5661361382775</c:v>
                </c:pt>
                <c:pt idx="22">
                  <c:v>-19.1435877474599</c:v>
                </c:pt>
                <c:pt idx="23">
                  <c:v>-25.107916202290401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B53-4AC3-977D-9ACC8F0FA8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778112"/>
        <c:axId val="242778688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 w="19050">
              <a:noFill/>
            </a:ln>
          </c:spPr>
          <c:marker>
            <c:symbol val="diamond"/>
            <c:size val="8"/>
          </c:marker>
          <c:xVal>
            <c:numRef>
              <c:f>'Power vs modulation'!$A$3:$A$5</c:f>
              <c:numCache>
                <c:formatCode>General</c:formatCode>
                <c:ptCount val="3"/>
                <c:pt idx="0">
                  <c:v>0</c:v>
                </c:pt>
                <c:pt idx="1">
                  <c:v>60</c:v>
                </c:pt>
                <c:pt idx="2">
                  <c:v>122</c:v>
                </c:pt>
              </c:numCache>
            </c:numRef>
          </c:xVal>
          <c:yVal>
            <c:numRef>
              <c:f>'Power vs modulation'!$C$3:$C$5</c:f>
              <c:numCache>
                <c:formatCode>General</c:formatCode>
                <c:ptCount val="3"/>
                <c:pt idx="0">
                  <c:v>0</c:v>
                </c:pt>
                <c:pt idx="1">
                  <c:v>-2.25</c:v>
                </c:pt>
                <c:pt idx="2">
                  <c:v>-21.73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B53-4AC3-977D-9ACC8F0FA8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778112"/>
        <c:axId val="242778688"/>
      </c:scatterChart>
      <c:valAx>
        <c:axId val="242778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/>
                  <a:t>Modulation (Degrees)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42778688"/>
        <c:crossesAt val="-30"/>
        <c:crossBetween val="midCat"/>
      </c:valAx>
      <c:valAx>
        <c:axId val="2427786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/>
                  <a:t>Relative Amplitude (dB)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427781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443145856767904"/>
          <c:y val="0.39870518280396039"/>
          <c:w val="0.39015523059617546"/>
          <c:h val="0.28662972800354458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73745227895695"/>
          <c:y val="4.8306446450291272E-2"/>
          <c:w val="0.84922652824821487"/>
          <c:h val="0.78009826515587988"/>
        </c:manualLayout>
      </c:layout>
      <c:scatterChart>
        <c:scatterStyle val="lineMarker"/>
        <c:varyColors val="0"/>
        <c:ser>
          <c:idx val="0"/>
          <c:order val="0"/>
          <c:tx>
            <c:v>MAGIC2D (Avg. Beam Radius ~ 3.2 mm)</c:v>
          </c:tx>
          <c:marker>
            <c:symbol val="square"/>
            <c:size val="5"/>
          </c:marker>
          <c:xVal>
            <c:numRef>
              <c:f>Sheet1!$A$12:$A$19</c:f>
              <c:numCache>
                <c:formatCode>0.00E+00</c:formatCode>
                <c:ptCount val="8"/>
                <c:pt idx="0">
                  <c:v>0</c:v>
                </c:pt>
                <c:pt idx="1">
                  <c:v>3.9301951843628079E-2</c:v>
                </c:pt>
                <c:pt idx="2">
                  <c:v>7.8603903687256158E-2</c:v>
                </c:pt>
                <c:pt idx="3">
                  <c:v>0.1965097592181404</c:v>
                </c:pt>
                <c:pt idx="4">
                  <c:v>0.3930195184362808</c:v>
                </c:pt>
                <c:pt idx="5">
                  <c:v>0.982548796090702</c:v>
                </c:pt>
                <c:pt idx="6">
                  <c:v>1.965097592181404</c:v>
                </c:pt>
                <c:pt idx="7">
                  <c:v>3.930195184362808</c:v>
                </c:pt>
              </c:numCache>
            </c:numRef>
          </c:xVal>
          <c:yVal>
            <c:numRef>
              <c:f>Sheet1!$D$3:$D$10</c:f>
              <c:numCache>
                <c:formatCode>General</c:formatCode>
                <c:ptCount val="8"/>
                <c:pt idx="0">
                  <c:v>0</c:v>
                </c:pt>
                <c:pt idx="1">
                  <c:v>36.4</c:v>
                </c:pt>
                <c:pt idx="2">
                  <c:v>61.3</c:v>
                </c:pt>
                <c:pt idx="3">
                  <c:v>91.25</c:v>
                </c:pt>
                <c:pt idx="4">
                  <c:v>98.1</c:v>
                </c:pt>
                <c:pt idx="5">
                  <c:v>101.98</c:v>
                </c:pt>
                <c:pt idx="6">
                  <c:v>103.3</c:v>
                </c:pt>
                <c:pt idx="7">
                  <c:v>105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F3-4282-B674-576F89043AA0}"/>
            </c:ext>
          </c:extLst>
        </c:ser>
        <c:ser>
          <c:idx val="2"/>
          <c:order val="1"/>
          <c:tx>
            <c:v>Tesla (Avg. Beam Radius ~ 3.2 mm)</c:v>
          </c:tx>
          <c:xVal>
            <c:numRef>
              <c:f>Sheet1!$T$18:$T$24</c:f>
              <c:numCache>
                <c:formatCode>General</c:formatCode>
                <c:ptCount val="7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1.3984375</c:v>
                </c:pt>
              </c:numCache>
            </c:numRef>
          </c:xVal>
          <c:yVal>
            <c:numRef>
              <c:f>Sheet1!$U$18:$U$24</c:f>
              <c:numCache>
                <c:formatCode>General</c:formatCode>
                <c:ptCount val="7"/>
                <c:pt idx="0">
                  <c:v>0</c:v>
                </c:pt>
                <c:pt idx="1">
                  <c:v>72.5</c:v>
                </c:pt>
                <c:pt idx="2">
                  <c:v>92.4</c:v>
                </c:pt>
                <c:pt idx="3">
                  <c:v>98.7</c:v>
                </c:pt>
                <c:pt idx="4">
                  <c:v>101.4</c:v>
                </c:pt>
                <c:pt idx="5">
                  <c:v>103</c:v>
                </c:pt>
                <c:pt idx="6">
                  <c:v>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F3-4282-B674-576F89043AA0}"/>
            </c:ext>
          </c:extLst>
        </c:ser>
        <c:ser>
          <c:idx val="4"/>
          <c:order val="2"/>
          <c:tx>
            <c:v>AJDISK 1D (3.2 mm Beam Radius)</c:v>
          </c:tx>
          <c:spPr>
            <a:ln>
              <a:solidFill>
                <a:schemeClr val="accent2"/>
              </a:solidFill>
              <a:prstDash val="dashDot"/>
            </a:ln>
          </c:spPr>
          <c:marker>
            <c:symbol val="x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Sheet1!$Q$17:$Q$23</c:f>
              <c:numCache>
                <c:formatCode>General</c:formatCode>
                <c:ptCount val="7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1.1000000000000001</c:v>
                </c:pt>
              </c:numCache>
            </c:numRef>
          </c:xVal>
          <c:yVal>
            <c:numRef>
              <c:f>Sheet1!$R$17:$R$23</c:f>
              <c:numCache>
                <c:formatCode>General</c:formatCode>
                <c:ptCount val="7"/>
                <c:pt idx="0">
                  <c:v>0</c:v>
                </c:pt>
                <c:pt idx="1">
                  <c:v>73.14</c:v>
                </c:pt>
                <c:pt idx="2">
                  <c:v>98.096999999999994</c:v>
                </c:pt>
                <c:pt idx="3">
                  <c:v>104.33</c:v>
                </c:pt>
                <c:pt idx="4">
                  <c:v>105.16</c:v>
                </c:pt>
                <c:pt idx="5">
                  <c:v>103.8</c:v>
                </c:pt>
                <c:pt idx="6">
                  <c:v>106.27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0F3-4282-B674-576F89043AA0}"/>
            </c:ext>
          </c:extLst>
        </c:ser>
        <c:ser>
          <c:idx val="1"/>
          <c:order val="3"/>
          <c:tx>
            <c:v>KlyC</c:v>
          </c:tx>
          <c:spPr>
            <a:ln>
              <a:solidFill>
                <a:schemeClr val="tx1"/>
              </a:solidFill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Sheet1!$AF$5:$AF$6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Sheet1!$AG$5:$AG$6</c:f>
              <c:numCache>
                <c:formatCode>General</c:formatCode>
                <c:ptCount val="2"/>
                <c:pt idx="0">
                  <c:v>103.5</c:v>
                </c:pt>
                <c:pt idx="1">
                  <c:v>103.5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0F3-4282-B674-576F89043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5046016"/>
        <c:axId val="255048320"/>
      </c:scatterChart>
      <c:valAx>
        <c:axId val="255046016"/>
        <c:scaling>
          <c:orientation val="minMax"/>
          <c:max val="2.1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Input Power (W)</a:t>
                </a:r>
              </a:p>
            </c:rich>
          </c:tx>
          <c:layout>
            <c:manualLayout>
              <c:xMode val="edge"/>
              <c:yMode val="edge"/>
              <c:x val="0.41204340595388117"/>
              <c:y val="0.89847544971512705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55048320"/>
        <c:crosses val="autoZero"/>
        <c:crossBetween val="midCat"/>
        <c:majorUnit val="0.1"/>
      </c:valAx>
      <c:valAx>
        <c:axId val="255048320"/>
        <c:scaling>
          <c:orientation val="minMax"/>
          <c:max val="12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Output Power (kW)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55046016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58512620658608261"/>
          <c:y val="0.43945151296212392"/>
          <c:w val="0.31671722585254364"/>
          <c:h val="0.3629557969328484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1768CDF9-E959-4127-8DA0-40FF5F7E5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767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88975"/>
            <a:ext cx="4598988" cy="3449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68800"/>
            <a:ext cx="5029200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162D1C7D-2C15-4399-A596-A13CAA578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022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02D280-9FB7-439D-95EE-E684BEFE80F3}" type="slidenum">
              <a:rPr lang="en-US" altLang="en-US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9074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8C03D-6828-4FC2-993D-BE5C9C0DDE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02D280-9FB7-439D-95EE-E684BEFE80F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074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D1C7D-2C15-4399-A596-A13CAA578F85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041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D1C7D-2C15-4399-A596-A13CAA578F85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82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AB155-A745-4211-A990-61DACD4D1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964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F570D-EE1F-4D5C-A1B5-5A43A2BED3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1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7647B-BEA9-4734-BB1B-F8462729A1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98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30194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0975"/>
            <a:ext cx="960438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371600"/>
            <a:ext cx="8077200" cy="17526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 anchorCtr="0"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151788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011D0C5-3ADC-4557-9D2C-F5067F9A4D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517752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4901D4D-54AA-4410-B66B-EF98C33EF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285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14400"/>
            <a:ext cx="441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1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80E1B99-A7FF-47BE-91CA-9BC87515BE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287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7022EDA-0BEC-4584-BF67-740E94454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01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9E5278B-6E0F-4A41-8040-9E6A845B4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253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22B8576-F498-4D03-88F4-AC25BF913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93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AAD014E-923D-4180-A342-32D8CCFE90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08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FE2AC-79E2-4EA1-9B7B-F451A43FA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550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2A6755B-0E37-4029-BE75-0E796C27AD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105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7B4C31D-5002-44D0-8EBF-951D47BD7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405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152400"/>
            <a:ext cx="22479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5913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FBCDE48-DE36-41B7-A167-DA4E8A894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540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8650" y="1484063"/>
            <a:ext cx="7886700" cy="1325563"/>
          </a:xfrm>
        </p:spPr>
        <p:txBody>
          <a:bodyPr/>
          <a:lstStyle>
            <a:lvl1pPr algn="ctr">
              <a:defRPr b="1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361020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1423"/>
            <a:ext cx="7886700" cy="1149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EF2E150-7447-4C5E-9C47-2C75B28ED947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350" y="109538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23368BB1-D77E-404F-82C0-33CF858852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433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7F59C7DE-4A76-4CD6-B9F0-96FFCA067E9F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72300" y="107950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1DB0E474-0667-4419-A4A1-FFC1261A37B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1732132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7516"/>
            <a:ext cx="7886700" cy="1113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A488E37-4B9D-4789-9092-77B4E60CB0FD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924675" y="109538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45F5B406-C67A-49FA-BB82-9EC69386F90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2729606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3D32EF8-E3B5-42A3-BA67-9F51C792E897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6934200" y="92075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E06EF0CD-DC00-4694-8B28-D8A5D2415A8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2710615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EFD830F-2F4D-4675-B874-FF48C86B0A2A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924675" y="117475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56B25E0-4A16-4962-9DC1-A86EC341121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328617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724907A4-6EF4-4DB5-98C1-3445738849E0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117475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483B1E1F-D30D-48A5-971C-C8E5F095BE5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303199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F4E3D-F37A-47E8-A19E-B4406E6BED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063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4B16BC72-5952-4A82-BA0A-1C8241189F71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991350" y="111125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B24BD55E-18A9-4072-9064-9279C51E6E1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3495740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1716E57-975D-48EC-BC39-89793CD109E9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943725" y="92075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0FBBA655-533C-485A-9CA8-F9E31E1877A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3893816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873F9F5-AE7F-482F-9511-1858037757A8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53250" y="114300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CD9EFCC-AF8E-46B9-B96D-DD2119653BA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667439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0675" y="63817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7F74654C-F397-4F6C-8987-9FA0F4C75525}" type="datetime1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81825" y="93663"/>
            <a:ext cx="2057400" cy="365125"/>
          </a:xfrm>
        </p:spPr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CED7807-A9FF-4107-876B-A5D4FAA8661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7788" y="6472238"/>
            <a:ext cx="5616575" cy="2984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2806151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53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60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51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8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176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2C984-C5A2-4E23-9568-6C04CC432A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611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24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46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38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37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94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0A73A-5576-469B-AD22-292191CEE303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01332-AB08-46F4-9685-7B77DEAEC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32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Data\Admin\CCR\CCR LOGO SMALL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5575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8D322-05E9-4A6C-9F22-ADD0DE2A4B43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557E-9022-4110-8B2F-A10D10023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21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D38F-EBC1-4E6F-B6F0-718E4A906BE5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8141D-83A5-4E9D-9437-C413D036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27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E199D-3592-423E-9020-01E858C83B59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6710-B86C-48D6-B3EE-51C2485E3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85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4A4B8-0498-436C-B478-4CAD162B6F2B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7E6D5-B986-4699-BF6B-1D517CB37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1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0BAA8-1159-47DF-B20B-0ECAC4690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9802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7347E-AA92-4C23-8A09-A8CB92E5957C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8A71E-00C7-4C88-BAEE-B4A72201A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1" descr="C:\Data\Admin\CCR\CCR LOGO SMALL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5575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717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FDD9A-AFE2-449B-87B4-93A6180B0A48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BFE1E-8027-4397-B907-F415ABB68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03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F6235-D02B-412E-95DA-CF0637C493EA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22CD-3184-4397-88AD-073E6280B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0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4E029-B4B0-43F6-BD5A-2A80CC8DD1D6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459E7-EC46-48F0-9C21-9EFFB2CAD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348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692CE-8DAE-414B-85EC-6BCA00BDB595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F7631-F93D-469E-AF09-615272CB1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295A7-2BD0-4AA6-8F5E-30CA34E78AED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E85F7-65E1-4217-B503-A6B9A35CE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35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334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89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73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F529D-6581-40D2-8FAE-FAC6B3ABCD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34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3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04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48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48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126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499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6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C258D-A702-4E7C-A037-4A2DE623B4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41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BB581E-9222-413B-9556-4C10E00AFA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80C8E-AD66-44FC-A5BB-4CB5A61D0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48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F343084-653A-4623-8290-DAEF74D8C16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7" descr="logoonl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28600"/>
            <a:ext cx="406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  <p:sldLayoutId id="2147484662" r:id="rId8"/>
    <p:sldLayoutId id="2147484663" r:id="rId9"/>
    <p:sldLayoutId id="2147484664" r:id="rId10"/>
    <p:sldLayoutId id="21474846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7315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914400"/>
            <a:ext cx="8991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28 October 2010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586538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298B8375-47B9-44CE-9CFF-81519D58D1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76200" y="6486525"/>
            <a:ext cx="8991600" cy="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76200" y="6518275"/>
            <a:ext cx="8991600" cy="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Text Box 9"/>
          <p:cNvSpPr txBox="1">
            <a:spLocks noChangeArrowheads="1"/>
          </p:cNvSpPr>
          <p:nvPr userDrawn="1"/>
        </p:nvSpPr>
        <p:spPr bwMode="auto">
          <a:xfrm>
            <a:off x="3643313" y="6491288"/>
            <a:ext cx="184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</a:rPr>
              <a:t>UNCLASSIFIED</a:t>
            </a:r>
          </a:p>
        </p:txBody>
      </p:sp>
      <p:pic>
        <p:nvPicPr>
          <p:cNvPr id="2057" name="Picture 1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2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5"/>
          <p:cNvSpPr>
            <a:spLocks noGrp="1"/>
          </p:cNvSpPr>
          <p:nvPr userDrawn="1">
            <p:ph type="ftr" sz="quarter" idx="3"/>
          </p:nvPr>
        </p:nvSpPr>
        <p:spPr>
          <a:xfrm>
            <a:off x="817563" y="6553200"/>
            <a:ext cx="3130550" cy="304800"/>
          </a:xfrm>
          <a:prstGeom prst="rect">
            <a:avLst/>
          </a:prstGeom>
          <a:noFill/>
        </p:spPr>
        <p:txBody>
          <a:bodyPr/>
          <a:lstStyle>
            <a:lvl1pPr eaLnBrk="1" hangingPunct="1">
              <a:defRPr sz="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Use or disclosure of data contained on this sheet is subject to the restriction on the title page of this document.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65000"/>
        <a:buFont typeface="Wingdings" panose="05000000000000000000" pitchFamily="2" charset="2"/>
        <a:buChar char="¡"/>
        <a:defRPr sz="2400">
          <a:solidFill>
            <a:schemeClr val="tx2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60000"/>
        <a:buFont typeface="Wingdings" panose="05000000000000000000" pitchFamily="2" charset="2"/>
        <a:buChar char="¢"/>
        <a:defRPr sz="2000">
          <a:solidFill>
            <a:schemeClr val="tx2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55000"/>
        <a:buFont typeface="Wingdings" panose="05000000000000000000" pitchFamily="2" charset="2"/>
        <a:buChar char="£"/>
        <a:defRPr>
          <a:solidFill>
            <a:schemeClr val="tx2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anose="05000000000000000000" pitchFamily="2" charset="2"/>
        <a:buChar char="¤"/>
        <a:defRPr sz="1600">
          <a:solidFill>
            <a:schemeClr val="tx2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anose="05000000000000000000" pitchFamily="2" charset="2"/>
        <a:buChar char="¥"/>
        <a:defRPr sz="1400">
          <a:solidFill>
            <a:schemeClr val="tx2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¥"/>
        <a:defRPr sz="14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¥"/>
        <a:defRPr sz="14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¥"/>
        <a:defRPr sz="14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¥"/>
        <a:defRPr sz="1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6"/>
          <p:cNvSpPr txBox="1">
            <a:spLocks noChangeArrowheads="1"/>
          </p:cNvSpPr>
          <p:nvPr/>
        </p:nvSpPr>
        <p:spPr bwMode="auto">
          <a:xfrm>
            <a:off x="80963" y="6472238"/>
            <a:ext cx="8993187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614363"/>
            <a:ext cx="78867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72238"/>
            <a:ext cx="5694363" cy="385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t>Eric Stevens: Parsons Research Group</a:t>
            </a:r>
          </a:p>
        </p:txBody>
      </p:sp>
      <p:pic>
        <p:nvPicPr>
          <p:cNvPr id="3078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9375"/>
            <a:ext cx="2908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05125" y="69850"/>
            <a:ext cx="6169025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87313" y="77788"/>
            <a:ext cx="28336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-3144838" y="3316288"/>
            <a:ext cx="649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915150" y="11430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535D4C7F-6BA4-4F88-B3E4-07D703C811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211F3-2AE7-4426-A70D-631EFB6FC17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B039A-0BFC-4E38-9283-72A2A27A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8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DF9142-278B-46D8-A3A6-CBE8F232DD28}" type="datetimeFigureOut">
              <a:rPr lang="en-US"/>
              <a:pPr>
                <a:defRPr/>
              </a:pPr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40C7B4-080F-4A4A-B0F6-0C9BA09B9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6" r:id="rId1"/>
    <p:sldLayoutId id="2147484727" r:id="rId2"/>
    <p:sldLayoutId id="2147484728" r:id="rId3"/>
    <p:sldLayoutId id="2147484729" r:id="rId4"/>
    <p:sldLayoutId id="2147484730" r:id="rId5"/>
    <p:sldLayoutId id="2147484731" r:id="rId6"/>
    <p:sldLayoutId id="2147484732" r:id="rId7"/>
    <p:sldLayoutId id="2147484733" r:id="rId8"/>
    <p:sldLayoutId id="2147484734" r:id="rId9"/>
    <p:sldLayoutId id="2147484735" r:id="rId10"/>
    <p:sldLayoutId id="21474847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5DFD9-0025-4C54-BFC1-0F491D537D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A180E-BA22-49F2-A427-2B333DF3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8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9.emf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143000"/>
            <a:ext cx="8229600" cy="1066800"/>
          </a:xfrm>
        </p:spPr>
        <p:txBody>
          <a:bodyPr/>
          <a:lstStyle/>
          <a:p>
            <a:pPr latinLnBrk="1"/>
            <a:r>
              <a:rPr lang="en-US" altLang="en-US" sz="2800" b="1" dirty="0"/>
              <a:t>High Efficiency RF Source Development</a:t>
            </a:r>
            <a:br>
              <a:rPr lang="en-US" altLang="en-US" sz="3200" b="1" dirty="0"/>
            </a:br>
            <a:r>
              <a:rPr lang="en-US" altLang="en-US" sz="3200" b="1" dirty="0"/>
              <a:t> </a:t>
            </a:r>
            <a:br>
              <a:rPr lang="en-US" altLang="en-US" sz="3200" b="1" dirty="0"/>
            </a:br>
            <a:endParaRPr lang="en-US" altLang="en-US" sz="320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9244" y="1657350"/>
            <a:ext cx="8310562" cy="7810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600"/>
              </a:spcAft>
            </a:pPr>
            <a:r>
              <a:rPr lang="de-DE" altLang="en-US" sz="2000" b="1" dirty="0">
                <a:cs typeface="Times New Roman" panose="02020603050405020304" pitchFamily="18" charset="0"/>
              </a:rPr>
              <a:t>Lawrence Ives, </a:t>
            </a:r>
            <a:br>
              <a:rPr lang="de-DE" altLang="en-US" sz="2000" dirty="0">
                <a:cs typeface="Times New Roman" panose="02020603050405020304" pitchFamily="18" charset="0"/>
              </a:rPr>
            </a:br>
            <a:r>
              <a:rPr lang="de-DE" altLang="en-US" sz="2000" dirty="0">
                <a:cs typeface="Times New Roman" panose="02020603050405020304" pitchFamily="18" charset="0"/>
              </a:rPr>
              <a:t>Calabazas Creek Research, San Mateo, CA. USA</a:t>
            </a:r>
            <a:br>
              <a:rPr lang="de-DE" altLang="en-US" sz="2000" dirty="0">
                <a:cs typeface="Times New Roman" panose="02020603050405020304" pitchFamily="18" charset="0"/>
              </a:rPr>
            </a:br>
            <a:endParaRPr lang="de-DE" altLang="en-US" sz="20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br>
              <a:rPr lang="en-US" altLang="en-US" sz="2000" dirty="0"/>
            </a:br>
            <a:br>
              <a:rPr lang="en-US" altLang="en-US" dirty="0"/>
            </a:br>
            <a:endParaRPr lang="en-US" altLang="en-US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85800" y="5638800"/>
            <a:ext cx="7537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929F9D-AD98-436C-93E4-E131335FF32D}"/>
              </a:ext>
            </a:extLst>
          </p:cNvPr>
          <p:cNvSpPr txBox="1">
            <a:spLocks/>
          </p:cNvSpPr>
          <p:nvPr/>
        </p:nvSpPr>
        <p:spPr bwMode="auto">
          <a:xfrm>
            <a:off x="533400" y="2743200"/>
            <a:ext cx="777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kern="0" dirty="0"/>
              <a:t>100 kW, 1.3 GHz Magnetron w/ Phase and amplitude control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kern="0" dirty="0"/>
              <a:t>Magnetron frequency/phase control with varactors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kern="0" dirty="0"/>
              <a:t>100 kW, High efficiency, L-Band klystron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kern="0" dirty="0"/>
              <a:t>350 – 700 MHz, 200 kW Power Grid Tube RF sources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kern="0" dirty="0"/>
              <a:t>700 MHz Multiple Beam IOT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676400"/>
            <a:ext cx="7772400" cy="1470025"/>
          </a:xfrm>
        </p:spPr>
        <p:txBody>
          <a:bodyPr rtlCol="0"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A 1.3 GHz 100 kW Ultra-high Efficiency Klystron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24384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400" b="1" i="1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3076" name="Picture 2" descr="C:\Data\Admin\CCR\CCR log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7988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7400" y="4286562"/>
            <a:ext cx="7968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[1] Calabazas Creek Research Inc., 490 Port Drive San Mateo, CA 94404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b="1" dirty="0">
                <a:solidFill>
                  <a:srgbClr val="FF0000"/>
                </a:solidFill>
              </a:rPr>
              <a:t>[2] Leidos, Center for EM Manager DEOST, Billerica, MA 01821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b="1" dirty="0">
                <a:solidFill>
                  <a:srgbClr val="FF0000"/>
                </a:solidFill>
              </a:rPr>
              <a:t>Communications &amp; Power Industries, LLC, Palo Alto, CA 95304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3688" y="5884416"/>
            <a:ext cx="435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Funded by the US Department of Energy under SBIR grant DE-SC0017789.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3297148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Michael Read</a:t>
            </a:r>
            <a:r>
              <a:rPr lang="en-US" sz="2400" baseline="30000" dirty="0"/>
              <a:t>1</a:t>
            </a:r>
            <a:r>
              <a:rPr lang="en-US" sz="2400" dirty="0"/>
              <a:t>, Aaron Jensen</a:t>
            </a:r>
            <a:r>
              <a:rPr lang="en-US" sz="2400" baseline="30000" dirty="0"/>
              <a:t>2</a:t>
            </a:r>
            <a:r>
              <a:rPr lang="en-US" sz="2400" dirty="0"/>
              <a:t>, R. Lawrence Ives</a:t>
            </a:r>
            <a:r>
              <a:rPr lang="en-US" sz="2400" baseline="30000" dirty="0"/>
              <a:t>1</a:t>
            </a:r>
            <a:r>
              <a:rPr lang="en-US" sz="2400" dirty="0"/>
              <a:t>, Thomas Haberman</a:t>
            </a:r>
            <a:r>
              <a:rPr lang="en-US" sz="2400" baseline="30000" dirty="0"/>
              <a:t>1</a:t>
            </a:r>
            <a:r>
              <a:rPr lang="en-US" sz="2400" dirty="0"/>
              <a:t>, David Marsden</a:t>
            </a:r>
            <a:r>
              <a:rPr lang="en-US" sz="2400" baseline="30000" dirty="0"/>
              <a:t>1</a:t>
            </a:r>
            <a:r>
              <a:rPr lang="en-US" sz="2400" dirty="0"/>
              <a:t>, and George Collins</a:t>
            </a:r>
            <a:r>
              <a:rPr lang="en-US" sz="2400" baseline="30000" dirty="0"/>
              <a:t>1</a:t>
            </a:r>
            <a:endParaRPr lang="en-US" sz="2400" dirty="0"/>
          </a:p>
          <a:p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B9150-2268-416B-BD42-721E425EA5C3}"/>
              </a:ext>
            </a:extLst>
          </p:cNvPr>
          <p:cNvSpPr txBox="1"/>
          <p:nvPr/>
        </p:nvSpPr>
        <p:spPr>
          <a:xfrm>
            <a:off x="4678681" y="640081"/>
            <a:ext cx="339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Poster: 2.09 Wednesday 5:00 PM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937643"/>
            <a:ext cx="5494020" cy="2331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762000"/>
            <a:ext cx="8229600" cy="857435"/>
          </a:xfrm>
        </p:spPr>
        <p:txBody>
          <a:bodyPr/>
          <a:lstStyle/>
          <a:p>
            <a:r>
              <a:rPr lang="en-US" sz="4000" dirty="0"/>
              <a:t>Core Oscillation Method (COM)</a:t>
            </a:r>
            <a:r>
              <a:rPr lang="en-US" sz="4000" baseline="30000" dirty="0"/>
              <a:t>*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001000" cy="3535363"/>
          </a:xfrm>
        </p:spPr>
        <p:txBody>
          <a:bodyPr/>
          <a:lstStyle/>
          <a:p>
            <a:r>
              <a:rPr lang="en-US" sz="2400" dirty="0"/>
              <a:t>Cavity spacing set wider than the normal bunch oscillation length</a:t>
            </a:r>
          </a:p>
          <a:p>
            <a:r>
              <a:rPr lang="en-US" sz="2400" dirty="0" err="1"/>
              <a:t>Antibunch</a:t>
            </a:r>
            <a:r>
              <a:rPr lang="en-US" sz="2400" dirty="0"/>
              <a:t> particles monotonically approach the central bunch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spcBef>
                <a:spcPts val="800"/>
              </a:spcBef>
            </a:pPr>
            <a:r>
              <a:rPr lang="en-US" sz="2400" dirty="0"/>
              <a:t>Circuits are long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634335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</a:t>
            </a:r>
            <a:r>
              <a:rPr lang="en-US" sz="1400" dirty="0"/>
              <a:t>A. </a:t>
            </a:r>
            <a:r>
              <a:rPr lang="en-US" sz="1400" dirty="0" err="1"/>
              <a:t>Yu.Bajkov</a:t>
            </a:r>
            <a:r>
              <a:rPr lang="en-US" sz="1400" dirty="0"/>
              <a:t>, </a:t>
            </a:r>
            <a:r>
              <a:rPr lang="en-US" sz="1400" dirty="0" err="1"/>
              <a:t>D.M.Petrov</a:t>
            </a:r>
            <a:r>
              <a:rPr lang="en-US" sz="1400" dirty="0"/>
              <a:t> “Problems of creation powerful and super- power klystrons with efficiency up to 90%”, International University Conference “Electronics and Radio physics of Ultra-high Frequencies”, St. Petersburg, May 24–28, 1999, pp. 5–8.</a:t>
            </a:r>
          </a:p>
          <a:p>
            <a:r>
              <a:rPr lang="en-US" sz="1200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232AA-2261-46DC-B556-A40AE1D4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IVEC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1BFBC-09A7-4B2D-A15A-83140E2C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C557E-9022-4110-8B2F-A10D1002385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96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Design Parameters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0" y="1981200"/>
            <a:ext cx="7239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 design with 7 cavities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Parameters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Voltage			53.5 kV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			2.46 A (0.2 micropervs)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Beam diam 		0.6 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Drift tube diam		1.0 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RF structure length	205 cm</a:t>
            </a:r>
            <a:r>
              <a:rPr lang="en-US" sz="2000" dirty="0"/>
              <a:t>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6740E-6F4A-440C-A2F0-531D40247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IVEC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83203-117A-4E55-9691-59FDB914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8A71E-00C7-4C88-BAEE-B4A72201A4B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24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Summary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/>
        </p:nvGraphicFramePr>
        <p:xfrm>
          <a:off x="1649413" y="1447800"/>
          <a:ext cx="5818188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6DAEC4C-A6FB-4F91-B96D-C3D872A1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IVEC 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BA3574C-7DD7-48B9-B268-D15178481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C557E-9022-4110-8B2F-A10D1002385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E13CC-4512-4F03-A646-6E1B7AEA3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876800"/>
            <a:ext cx="4572000" cy="12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4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96C12D-0AB8-4257-A17A-1E413A926EF9}"/>
              </a:ext>
            </a:extLst>
          </p:cNvPr>
          <p:cNvCxnSpPr>
            <a:cxnSpLocks/>
          </p:cNvCxnSpPr>
          <p:nvPr/>
        </p:nvCxnSpPr>
        <p:spPr>
          <a:xfrm>
            <a:off x="1124381" y="2590800"/>
            <a:ext cx="64770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9127A42-99B6-46E3-BBB8-BF3C9CAD3EFA}"/>
              </a:ext>
            </a:extLst>
          </p:cNvPr>
          <p:cNvSpPr txBox="1"/>
          <p:nvPr/>
        </p:nvSpPr>
        <p:spPr>
          <a:xfrm>
            <a:off x="4038600" y="2404646"/>
            <a:ext cx="7357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2.2 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37" y="304800"/>
            <a:ext cx="8229600" cy="1143000"/>
          </a:xfrm>
        </p:spPr>
        <p:txBody>
          <a:bodyPr/>
          <a:lstStyle/>
          <a:p>
            <a:r>
              <a:rPr lang="en-US" dirty="0"/>
              <a:t>Cavity Locations and B-Field Profile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14478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 = 104.5 kW</a:t>
            </a:r>
          </a:p>
          <a:p>
            <a:r>
              <a:rPr lang="el-GR" sz="2000" dirty="0"/>
              <a:t>η</a:t>
            </a:r>
            <a:r>
              <a:rPr lang="en-US" sz="2000" dirty="0"/>
              <a:t> = 79.5%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B26AFC-AAB7-4D92-BFAE-7DBEF70E3F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2667000"/>
            <a:ext cx="7608163" cy="3290474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B6662C6-B1D4-493B-9C3F-D5612B546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IVEC 2022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ADE218-BBF4-481A-A248-2E9234FA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5037" y="6370637"/>
            <a:ext cx="2133600" cy="365125"/>
          </a:xfrm>
        </p:spPr>
        <p:txBody>
          <a:bodyPr/>
          <a:lstStyle/>
          <a:p>
            <a:pPr>
              <a:defRPr/>
            </a:pPr>
            <a:fld id="{B3A8A71E-00C7-4C88-BAEE-B4A72201A4B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54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8CCD-3D40-4EDF-8CA2-6439DFFF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/>
              <a:t>Beam Trajectories Near Output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343D1-04F2-46C0-8C87-27A59ABA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IVEC 2022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E7D53-54BF-4AEF-BA0A-285AD25CAF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8920" y="2209800"/>
            <a:ext cx="424688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AD4A4-CA15-4851-942E-FEB544F1A9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48200" y="2209800"/>
            <a:ext cx="424688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B7E1A0-A854-4093-921C-32BE3120DB70}"/>
              </a:ext>
            </a:extLst>
          </p:cNvPr>
          <p:cNvSpPr txBox="1"/>
          <p:nvPr/>
        </p:nvSpPr>
        <p:spPr>
          <a:xfrm>
            <a:off x="1066800" y="5715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Phase with most interception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80F6A9-87A9-4C34-8762-D362C07A77EF}"/>
              </a:ext>
            </a:extLst>
          </p:cNvPr>
          <p:cNvSpPr txBox="1"/>
          <p:nvPr/>
        </p:nvSpPr>
        <p:spPr>
          <a:xfrm>
            <a:off x="5486400" y="571251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Phase with least interception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71D65-9C44-4D9B-AB55-7505912C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8A71E-00C7-4C88-BAEE-B4A72201A4B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C21B8D-4586-40C2-A205-55C8A15C2206}"/>
              </a:ext>
            </a:extLst>
          </p:cNvPr>
          <p:cNvSpPr txBox="1"/>
          <p:nvPr/>
        </p:nvSpPr>
        <p:spPr>
          <a:xfrm>
            <a:off x="3733800" y="5851009"/>
            <a:ext cx="144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~ 200 W/cm</a:t>
            </a:r>
            <a:r>
              <a:rPr lang="en-US" sz="1600" baseline="30000" dirty="0"/>
              <a:t>2 </a:t>
            </a:r>
            <a:r>
              <a:rPr lang="en-US" sz="1600" dirty="0"/>
              <a:t> over ~ 5 mm</a:t>
            </a:r>
          </a:p>
        </p:txBody>
      </p:sp>
    </p:spTree>
    <p:extLst>
      <p:ext uri="{BB962C8B-B14F-4D97-AF65-F5344CB8AC3E}">
        <p14:creationId xmlns:p14="http://schemas.microsoft.com/office/powerpoint/2010/main" val="2772786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C17B-771D-49CB-9365-C4E0397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57" y="433763"/>
            <a:ext cx="8229600" cy="1143000"/>
          </a:xfrm>
        </p:spPr>
        <p:txBody>
          <a:bodyPr/>
          <a:lstStyle/>
          <a:p>
            <a:r>
              <a:rPr lang="en-US" dirty="0"/>
              <a:t>Solid Models of Klystron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C2629-DA99-499C-A81F-BEE9AC8A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IVEC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D2B4C-4EAC-49E3-B929-590967324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8A71E-00C7-4C88-BAEE-B4A72201A4B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5ED89-877B-4AED-9362-9C48B095FDBD}"/>
              </a:ext>
            </a:extLst>
          </p:cNvPr>
          <p:cNvGrpSpPr/>
          <p:nvPr/>
        </p:nvGrpSpPr>
        <p:grpSpPr>
          <a:xfrm>
            <a:off x="451257" y="1355161"/>
            <a:ext cx="5568543" cy="2098052"/>
            <a:chOff x="381000" y="2438400"/>
            <a:chExt cx="8088242" cy="3047396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45D77464-123B-4312-9B7F-179971F8C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14"/>
            <a:stretch>
              <a:fillRect/>
            </a:stretch>
          </p:blipFill>
          <p:spPr bwMode="auto">
            <a:xfrm>
              <a:off x="381000" y="2438400"/>
              <a:ext cx="8088242" cy="24091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C059E15-8D85-4D4A-A0DE-DD9122A89505}"/>
                </a:ext>
              </a:extLst>
            </p:cNvPr>
            <p:cNvCxnSpPr>
              <a:cxnSpLocks/>
            </p:cNvCxnSpPr>
            <p:nvPr/>
          </p:nvCxnSpPr>
          <p:spPr>
            <a:xfrm>
              <a:off x="908457" y="5029200"/>
              <a:ext cx="7315200" cy="0"/>
            </a:xfrm>
            <a:prstGeom prst="straightConnector1">
              <a:avLst/>
            </a:prstGeom>
            <a:ln w="19050"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CF020B-028C-4CB0-9DC5-28E9E52A17CC}"/>
                </a:ext>
              </a:extLst>
            </p:cNvPr>
            <p:cNvSpPr txBox="1"/>
            <p:nvPr/>
          </p:nvSpPr>
          <p:spPr>
            <a:xfrm>
              <a:off x="3810000" y="5116464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279 cm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B0B33CF-E1E6-8FAB-9D4D-03EBDD277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6" y="3434392"/>
            <a:ext cx="4817476" cy="3295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602525-3628-BFBA-6CE8-C1D841E98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104" y="1355160"/>
            <a:ext cx="2662753" cy="51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9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E84D4-FC7F-4576-A723-720BC521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81932"/>
            <a:ext cx="5181600" cy="713468"/>
          </a:xfrm>
        </p:spPr>
        <p:txBody>
          <a:bodyPr/>
          <a:lstStyle/>
          <a:p>
            <a:r>
              <a:rPr lang="en-US" dirty="0"/>
              <a:t>Partial Seal-in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6BAE0-0357-4579-B806-F057D486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IVEC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AAAF8-D0FB-43B6-ABE5-5AB55B87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8A71E-00C7-4C88-BAEE-B4A72201A4B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C29FA-4414-A1E7-EBD0-549479DA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4" y="1286838"/>
            <a:ext cx="5932551" cy="2497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9788C4-D16D-A497-6D8E-A51519EA4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85" y="4150280"/>
            <a:ext cx="1708214" cy="2497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E9040-7344-1CD2-51A5-692BE6B58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265587"/>
            <a:ext cx="1998157" cy="2091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02FF6C-9D69-05F1-2FED-A4D925C49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643" y="4234079"/>
            <a:ext cx="2949715" cy="2154634"/>
          </a:xfrm>
          <a:prstGeom prst="rect">
            <a:avLst/>
          </a:prstGeom>
        </p:spPr>
      </p:pic>
      <p:pic>
        <p:nvPicPr>
          <p:cNvPr id="13" name="Picture 1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7A7035FF-2D05-73B3-6896-4B94221C81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2" r="19651"/>
          <a:stretch/>
        </p:blipFill>
        <p:spPr>
          <a:xfrm>
            <a:off x="6506935" y="1142999"/>
            <a:ext cx="2242830" cy="30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22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Efficiency Klystron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450" y="1752600"/>
            <a:ext cx="7531100" cy="4525963"/>
          </a:xfrm>
        </p:spPr>
        <p:txBody>
          <a:bodyPr/>
          <a:lstStyle/>
          <a:p>
            <a:r>
              <a:rPr lang="en-US" dirty="0"/>
              <a:t>Seven Cavity COM design</a:t>
            </a:r>
          </a:p>
          <a:p>
            <a:r>
              <a:rPr lang="en-US" dirty="0"/>
              <a:t>Simulation of ‘as built’ klystron predicts 78.2% efficiency</a:t>
            </a:r>
          </a:p>
          <a:p>
            <a:r>
              <a:rPr lang="en-US" dirty="0"/>
              <a:t>Final seal in next two weeks</a:t>
            </a:r>
          </a:p>
          <a:p>
            <a:r>
              <a:rPr lang="en-US" dirty="0"/>
              <a:t>Testing to start January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6806E-27A4-47E1-AA95-81CC1C0B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IVEC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A7229-4EE0-43DF-BA8D-9ECB0397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C557E-9022-4110-8B2F-A10D1002385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17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8229600" cy="914400"/>
          </a:xfrm>
        </p:spPr>
        <p:txBody>
          <a:bodyPr/>
          <a:lstStyle/>
          <a:p>
            <a:pPr latinLnBrk="1"/>
            <a:r>
              <a:rPr lang="en-US" altLang="en-US" sz="2800" b="1" dirty="0"/>
              <a:t>Multiple Beam Power Grid Tubes for High </a:t>
            </a:r>
            <a:br>
              <a:rPr lang="en-US" altLang="en-US" sz="2800" b="1" dirty="0"/>
            </a:br>
            <a:r>
              <a:rPr lang="en-US" altLang="en-US" sz="2800" b="1" dirty="0"/>
              <a:t>Frequency and High-Power Operation</a:t>
            </a:r>
            <a:br>
              <a:rPr lang="en-US" altLang="en-US" sz="3200" b="1" dirty="0"/>
            </a:br>
            <a:r>
              <a:rPr lang="en-US" altLang="en-US" sz="3200" b="1" dirty="0"/>
              <a:t> </a:t>
            </a:r>
            <a:br>
              <a:rPr lang="en-US" altLang="en-US" sz="3200" b="1" dirty="0"/>
            </a:br>
            <a:endParaRPr lang="en-US" altLang="en-US" sz="320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2438" y="1905000"/>
            <a:ext cx="8310562" cy="3276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600"/>
              </a:spcAft>
            </a:pPr>
            <a:r>
              <a:rPr lang="de-DE" altLang="en-US" sz="2000" dirty="0">
                <a:cs typeface="Times New Roman" panose="02020603050405020304" pitchFamily="18" charset="0"/>
              </a:rPr>
              <a:t>Lawrence Ives, Michael Read, </a:t>
            </a:r>
            <a:br>
              <a:rPr lang="de-DE" altLang="en-US" sz="2000" dirty="0">
                <a:cs typeface="Times New Roman" panose="02020603050405020304" pitchFamily="18" charset="0"/>
              </a:rPr>
            </a:br>
            <a:r>
              <a:rPr lang="de-DE" altLang="en-US" sz="2000" dirty="0">
                <a:cs typeface="Times New Roman" panose="02020603050405020304" pitchFamily="18" charset="0"/>
              </a:rPr>
              <a:t>David Marsden, Thuc Bui</a:t>
            </a:r>
            <a:br>
              <a:rPr lang="de-DE" altLang="en-US" sz="2000" dirty="0">
                <a:cs typeface="Times New Roman" panose="02020603050405020304" pitchFamily="18" charset="0"/>
              </a:rPr>
            </a:br>
            <a:r>
              <a:rPr lang="de-DE" altLang="en-US" sz="2000" b="1" dirty="0">
                <a:cs typeface="Times New Roman" panose="02020603050405020304" pitchFamily="18" charset="0"/>
              </a:rPr>
              <a:t>Calabazas Creek Research, San Mateo, CA. USA</a:t>
            </a:r>
            <a:br>
              <a:rPr lang="de-DE" altLang="en-US" sz="2000" dirty="0">
                <a:cs typeface="Times New Roman" panose="02020603050405020304" pitchFamily="18" charset="0"/>
              </a:rPr>
            </a:br>
            <a:endParaRPr lang="de-DE" altLang="en-US" sz="20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"/>
              </a:spcBef>
              <a:spcAft>
                <a:spcPts val="600"/>
              </a:spcAft>
            </a:pPr>
            <a:r>
              <a:rPr lang="en-US" altLang="en-US" sz="2000" dirty="0"/>
              <a:t>Ricky Ho, Nileshwar </a:t>
            </a:r>
            <a:r>
              <a:rPr lang="en-US" altLang="en-US" sz="2000" dirty="0" err="1"/>
              <a:t>Chaudar</a:t>
            </a:r>
            <a:r>
              <a:rPr lang="en-US" altLang="en-US" sz="2000" dirty="0"/>
              <a:t>, </a:t>
            </a:r>
            <a:br>
              <a:rPr lang="en-US" altLang="en-US" sz="2000" dirty="0"/>
            </a:br>
            <a:r>
              <a:rPr lang="en-US" altLang="en-US" sz="2000" dirty="0"/>
              <a:t>Christopher McVey, Tom Cox</a:t>
            </a:r>
            <a:br>
              <a:rPr lang="de-DE" altLang="en-US" sz="2000" b="1" dirty="0">
                <a:cs typeface="Times New Roman" panose="02020603050405020304" pitchFamily="18" charset="0"/>
              </a:rPr>
            </a:br>
            <a:r>
              <a:rPr lang="en-US" altLang="en-US" sz="2000" b="1" dirty="0"/>
              <a:t>Communications &amp; Power Industries, LLC</a:t>
            </a:r>
            <a:br>
              <a:rPr lang="en-US" altLang="en-US" sz="2000" b="1" dirty="0"/>
            </a:br>
            <a:r>
              <a:rPr lang="en-US" altLang="en-US" sz="2000" b="1" dirty="0"/>
              <a:t>Palo Alto, CA 94304 USA</a:t>
            </a:r>
            <a:br>
              <a:rPr lang="en-US" altLang="en-US" sz="2000" dirty="0"/>
            </a:br>
            <a:endParaRPr lang="en-US" altLang="en-US" sz="2000" dirty="0"/>
          </a:p>
          <a:p>
            <a:pPr>
              <a:lnSpc>
                <a:spcPct val="90000"/>
              </a:lnSpc>
              <a:spcBef>
                <a:spcPts val="100"/>
              </a:spcBef>
              <a:spcAft>
                <a:spcPts val="600"/>
              </a:spcAft>
            </a:pPr>
            <a:r>
              <a:rPr lang="en-US" altLang="en-US" sz="2000" dirty="0"/>
              <a:t>James M. Potter</a:t>
            </a:r>
            <a:br>
              <a:rPr lang="en-US" altLang="en-US" sz="2000" dirty="0"/>
            </a:br>
            <a:r>
              <a:rPr lang="en-US" altLang="en-US" sz="2000" b="1" dirty="0"/>
              <a:t>JP Accelerator Works</a:t>
            </a:r>
            <a:br>
              <a:rPr lang="en-US" altLang="en-US" sz="2000" b="1" dirty="0"/>
            </a:br>
            <a:r>
              <a:rPr lang="en-US" altLang="en-US" sz="2000" b="1" dirty="0"/>
              <a:t>Los Alamos, NM USA</a:t>
            </a:r>
          </a:p>
          <a:p>
            <a:pPr>
              <a:lnSpc>
                <a:spcPct val="90000"/>
              </a:lnSpc>
            </a:pPr>
            <a:br>
              <a:rPr lang="en-US" altLang="en-US" sz="2000" dirty="0"/>
            </a:br>
            <a:br>
              <a:rPr lang="en-US" altLang="en-US" dirty="0"/>
            </a:br>
            <a:endParaRPr lang="en-US" altLang="en-US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85800" y="5638800"/>
            <a:ext cx="753745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This research funded by DOE SBIR Grant DE-SC0018838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676400"/>
            <a:ext cx="7772400" cy="1470025"/>
          </a:xfrm>
        </p:spPr>
        <p:txBody>
          <a:bodyPr rtlCol="0">
            <a:normAutofit fontScale="90000"/>
          </a:bodyPr>
          <a:lstStyle/>
          <a:p>
            <a:r>
              <a:rPr lang="en-US" dirty="0"/>
              <a:t> A 100 kW, 1.3 GHz Amplitude and Phase Controlled Magnetron for Accelerators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24384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400" b="1" i="1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3076" name="Picture 2" descr="C:\Data\Admin\CCR\CCR log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7988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3284106"/>
            <a:ext cx="758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Michael Read</a:t>
            </a:r>
            <a:r>
              <a:rPr lang="en-US" sz="2000" baseline="30000" dirty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, R. Lawrence Ives</a:t>
            </a:r>
            <a:r>
              <a:rPr lang="en-US" sz="2000" baseline="30000" dirty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, Brian Chase</a:t>
            </a:r>
            <a:r>
              <a:rPr lang="en-US" sz="2000" baseline="30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70C0"/>
                </a:solidFill>
              </a:rPr>
              <a:t>, John Reid</a:t>
            </a:r>
            <a:r>
              <a:rPr lang="en-US" sz="2000" baseline="30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70C0"/>
                </a:solidFill>
              </a:rPr>
              <a:t>, Chris Walker</a:t>
            </a:r>
            <a:r>
              <a:rPr lang="en-US" sz="2000" baseline="30000" dirty="0">
                <a:solidFill>
                  <a:srgbClr val="0070C0"/>
                </a:solidFill>
              </a:rPr>
              <a:t>3</a:t>
            </a:r>
            <a:r>
              <a:rPr lang="en-US" sz="2000" dirty="0">
                <a:solidFill>
                  <a:srgbClr val="0070C0"/>
                </a:solidFill>
              </a:rPr>
              <a:t> and Jeff Conant</a:t>
            </a:r>
            <a:r>
              <a:rPr lang="en-US" sz="2000" baseline="30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850" y="4315328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</a:rPr>
              <a:t>[1] Calabazas Creek Research Inc., San Mateo, CA 94404 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</a:rPr>
              <a:t>[2] </a:t>
            </a:r>
            <a:r>
              <a:rPr lang="it-IT" sz="2000" b="1" dirty="0">
                <a:solidFill>
                  <a:srgbClr val="002060"/>
                </a:solidFill>
              </a:rPr>
              <a:t>Fermi National Accelerator Laboratory Batavia IL 60510-5011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it-IT" sz="2000" b="1" dirty="0">
                <a:solidFill>
                  <a:srgbClr val="002060"/>
                </a:solidFill>
              </a:rPr>
              <a:t>[3] </a:t>
            </a:r>
            <a:r>
              <a:rPr lang="en-US" sz="2000" b="1" dirty="0">
                <a:solidFill>
                  <a:srgbClr val="002060"/>
                </a:solidFill>
              </a:rPr>
              <a:t>Communications and Power Industries LLC, Beverly, MA, USA 01915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5884416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Funded by the US Department of Energy under SBIR grant DE-SC0011229 </a:t>
            </a:r>
          </a:p>
        </p:txBody>
      </p:sp>
    </p:spTree>
    <p:extLst>
      <p:ext uri="{BB962C8B-B14F-4D97-AF65-F5344CB8AC3E}">
        <p14:creationId xmlns:p14="http://schemas.microsoft.com/office/powerpoint/2010/main" val="3773744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16" y="762000"/>
            <a:ext cx="4114800" cy="1143000"/>
          </a:xfrm>
        </p:spPr>
        <p:txBody>
          <a:bodyPr/>
          <a:lstStyle/>
          <a:p>
            <a:r>
              <a:rPr lang="en-US" sz="2800" dirty="0"/>
              <a:t>25 kW 425 MHz </a:t>
            </a:r>
            <a:br>
              <a:rPr lang="en-US" sz="2800" dirty="0"/>
            </a:br>
            <a:r>
              <a:rPr lang="en-US" sz="2800" dirty="0"/>
              <a:t>Triode-based RF Source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2978"/>
            <a:ext cx="2620963" cy="593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7" y="1905000"/>
            <a:ext cx="3341184" cy="24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0118" y="4572000"/>
            <a:ext cx="2074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YU-176 Triode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5B7AB7-904D-4906-A948-072EDCC9BE78}"/>
              </a:ext>
            </a:extLst>
          </p:cNvPr>
          <p:cNvSpPr txBox="1"/>
          <p:nvPr/>
        </p:nvSpPr>
        <p:spPr>
          <a:xfrm>
            <a:off x="764129" y="53340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Efficiency 	90% (Class C)</a:t>
            </a:r>
          </a:p>
        </p:txBody>
      </p:sp>
    </p:spTree>
    <p:extLst>
      <p:ext uri="{BB962C8B-B14F-4D97-AF65-F5344CB8AC3E}">
        <p14:creationId xmlns:p14="http://schemas.microsoft.com/office/powerpoint/2010/main" val="2635377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 dirty="0"/>
              <a:t>YU-176 Grid Cathode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08544"/>
            <a:ext cx="5562600" cy="4687455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Features</a:t>
            </a:r>
          </a:p>
          <a:p>
            <a:r>
              <a:rPr lang="en-US" sz="2200" dirty="0"/>
              <a:t>Oxide cathode</a:t>
            </a:r>
            <a:br>
              <a:rPr lang="en-US" sz="2200" dirty="0"/>
            </a:br>
            <a:r>
              <a:rPr lang="en-US" sz="2200" dirty="0"/>
              <a:t>- $916 factory cost</a:t>
            </a:r>
          </a:p>
          <a:p>
            <a:r>
              <a:rPr lang="en-US" sz="2200" dirty="0"/>
              <a:t>Grid</a:t>
            </a:r>
            <a:br>
              <a:rPr lang="en-US" sz="2200" dirty="0"/>
            </a:br>
            <a:r>
              <a:rPr lang="en-US" sz="2200" dirty="0"/>
              <a:t>- cut from commercial tungsten screen</a:t>
            </a:r>
            <a:br>
              <a:rPr lang="en-US" sz="2200" dirty="0"/>
            </a:br>
            <a:r>
              <a:rPr lang="en-US" sz="2200" dirty="0"/>
              <a:t>- brazed to tungsten supports</a:t>
            </a:r>
          </a:p>
          <a:p>
            <a:r>
              <a:rPr lang="en-US" sz="2200" dirty="0"/>
              <a:t>Integral ceramics and vacuum seals</a:t>
            </a:r>
          </a:p>
          <a:p>
            <a:r>
              <a:rPr lang="en-US" sz="2200" dirty="0"/>
              <a:t>Beam power – 28 kW</a:t>
            </a:r>
          </a:p>
          <a:p>
            <a:r>
              <a:rPr lang="en-US" sz="2200" dirty="0"/>
              <a:t>Total cost - $1,500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443162" cy="283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481263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AC142FD-B7F5-424E-8001-8F2B89000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029200"/>
            <a:ext cx="2316163" cy="171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1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5410200" cy="1143000"/>
          </a:xfrm>
        </p:spPr>
        <p:txBody>
          <a:bodyPr/>
          <a:lstStyle/>
          <a:p>
            <a:r>
              <a:rPr lang="en-US" dirty="0"/>
              <a:t>Beam Power for 200 kW RF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602" y="1925530"/>
            <a:ext cx="5271562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Eight YU-176 grid cathode assemblies</a:t>
            </a:r>
          </a:p>
          <a:p>
            <a:pPr marL="0" indent="0">
              <a:buNone/>
            </a:pPr>
            <a:r>
              <a:rPr lang="en-US" dirty="0"/>
              <a:t>230 kW of beam power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5" y="3359444"/>
            <a:ext cx="3505200" cy="308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5AC27-52BE-AAFC-2B03-E3B9AC07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504152"/>
            <a:ext cx="4380798" cy="40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74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D1561-45E4-4E3C-916E-B87F2401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r>
              <a:rPr lang="en-US" dirty="0"/>
              <a:t>350 MHz Cavities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A970F-D788-454F-B9CE-37F57998F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6" y="1524000"/>
            <a:ext cx="4114800" cy="4724400"/>
          </a:xfrm>
        </p:spPr>
        <p:txBody>
          <a:bodyPr/>
          <a:lstStyle/>
          <a:p>
            <a:r>
              <a:rPr lang="en-US" sz="2000" dirty="0"/>
              <a:t>MB triode tube installs from top (blue)</a:t>
            </a:r>
          </a:p>
          <a:p>
            <a:r>
              <a:rPr lang="en-US" sz="2000" dirty="0"/>
              <a:t>Single input cavity below tube</a:t>
            </a:r>
          </a:p>
          <a:p>
            <a:r>
              <a:rPr lang="en-US" sz="2000" dirty="0"/>
              <a:t>Upper and lower output cavities with coax output between</a:t>
            </a:r>
          </a:p>
          <a:p>
            <a:r>
              <a:rPr lang="en-US" sz="2000" dirty="0"/>
              <a:t>Upper cavity is frequency tuning element</a:t>
            </a:r>
          </a:p>
          <a:p>
            <a:r>
              <a:rPr lang="en-US" sz="2000" dirty="0"/>
              <a:t>Lower cavity is variable output coupling element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2F187-23CF-47AF-9267-14F42DD77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586408"/>
            <a:ext cx="3565114" cy="558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67CB-0577-4968-ACF3-23C29A2A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65" y="920967"/>
            <a:ext cx="7586870" cy="679233"/>
          </a:xfrm>
        </p:spPr>
        <p:txBody>
          <a:bodyPr/>
          <a:lstStyle/>
          <a:p>
            <a:r>
              <a:rPr lang="en-US" dirty="0"/>
              <a:t>Output Cavity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B2F09-9EA3-41E5-A2A2-A8CFC39DF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829924"/>
            <a:ext cx="4353339" cy="533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Tuning range for output cavity (325 – 500 MHz)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31C57-543D-412C-AF94-A8F326D8A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95601"/>
            <a:ext cx="7703896" cy="35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4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Gain ~14 dB for triode based sources</a:t>
            </a:r>
          </a:p>
          <a:p>
            <a:r>
              <a:rPr lang="en-US" dirty="0"/>
              <a:t>200kW RF source requires 6.5 kW driver</a:t>
            </a:r>
          </a:p>
          <a:p>
            <a:r>
              <a:rPr lang="en-US" dirty="0"/>
              <a:t>Driver: </a:t>
            </a:r>
            <a:r>
              <a:rPr lang="en-US" dirty="0">
                <a:solidFill>
                  <a:srgbClr val="0070C0"/>
                </a:solidFill>
              </a:rPr>
              <a:t>Single-beam triode driver - Same length as multi-beam source with smaller diameter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03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200400" cy="1143000"/>
          </a:xfrm>
        </p:spPr>
        <p:txBody>
          <a:bodyPr/>
          <a:lstStyle/>
          <a:p>
            <a:r>
              <a:rPr lang="en-US" sz="3200" dirty="0"/>
              <a:t>200 kW, 350 MHz RF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0"/>
            <a:ext cx="38100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Net Gain 	      28 dB</a:t>
            </a:r>
          </a:p>
          <a:p>
            <a:pPr marL="0" indent="0">
              <a:buNone/>
            </a:pPr>
            <a:r>
              <a:rPr lang="en-US" dirty="0"/>
              <a:t>Net Efficiency      ~</a:t>
            </a:r>
            <a:r>
              <a:rPr lang="en-US" strike="sngStrike" dirty="0"/>
              <a:t>80</a:t>
            </a:r>
            <a:r>
              <a:rPr lang="en-US" dirty="0"/>
              <a:t>?%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A688C6-EFD8-4B40-8192-8449B4CC6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405217"/>
            <a:ext cx="4349204" cy="62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94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sz="3200" dirty="0"/>
              <a:t>200 kW CW RF Source Cost</a:t>
            </a:r>
            <a:br>
              <a:rPr lang="en-US" sz="3200" dirty="0"/>
            </a:br>
            <a:r>
              <a:rPr lang="en-US" sz="3200" dirty="0"/>
              <a:t>350 – 700 MHz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7772400" cy="3276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Estimated cost: $100K for 200 kW source and driver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Triode-based system 	$0.50/Watt		~72%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Klystron:			($4/W)		50-65%</a:t>
            </a:r>
            <a:br>
              <a:rPr lang="en-US" dirty="0"/>
            </a:br>
            <a:r>
              <a:rPr lang="en-US" dirty="0"/>
              <a:t>MBIOT:			($2-$4/W)		65-75%</a:t>
            </a:r>
            <a:br>
              <a:rPr lang="en-US" dirty="0"/>
            </a:br>
            <a:r>
              <a:rPr lang="en-US" dirty="0"/>
              <a:t>Solid State:			($4/W)		  ~60%</a:t>
            </a:r>
          </a:p>
          <a:p>
            <a:pPr marL="0" indent="0">
              <a:buNone/>
            </a:pPr>
            <a:r>
              <a:rPr lang="en-US" dirty="0"/>
              <a:t>	  </a:t>
            </a:r>
          </a:p>
        </p:txBody>
      </p:sp>
    </p:spTree>
    <p:extLst>
      <p:ext uri="{BB962C8B-B14F-4D97-AF65-F5344CB8AC3E}">
        <p14:creationId xmlns:p14="http://schemas.microsoft.com/office/powerpoint/2010/main" val="1791445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7F98-4BB7-4BBC-8575-9122C909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 Triode Assembly Status and Scheduled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06EB4-5139-4878-BD53-D203ED0DB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MB Triode assembly completed and testing in progress</a:t>
            </a:r>
            <a:r>
              <a:rPr lang="en-US" baseline="30000" dirty="0"/>
              <a:t> </a:t>
            </a:r>
            <a:r>
              <a:rPr lang="en-US" dirty="0"/>
              <a:t>(grid to cathode resistance, peak emission, current division, cutoff voltage) </a:t>
            </a:r>
          </a:p>
          <a:p>
            <a:r>
              <a:rPr lang="en-US" dirty="0"/>
              <a:t>Once tube is successfully verified, will assemble the multiple beam cavities for testing in early 2023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302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812A19-DBEF-4996-A205-A33F2657E098}"/>
              </a:ext>
            </a:extLst>
          </p:cNvPr>
          <p:cNvSpPr txBox="1"/>
          <p:nvPr/>
        </p:nvSpPr>
        <p:spPr>
          <a:xfrm>
            <a:off x="519290" y="1178360"/>
            <a:ext cx="8071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HIGH-EFFICENCY, HIGH AVERAGE POWER INDUCTIVE OUTPUT TUBES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4AEAE-067A-43B8-9C78-33CA9B8B4CFC}"/>
              </a:ext>
            </a:extLst>
          </p:cNvPr>
          <p:cNvSpPr txBox="1"/>
          <p:nvPr/>
        </p:nvSpPr>
        <p:spPr>
          <a:xfrm>
            <a:off x="838200" y="5646779"/>
            <a:ext cx="732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supported by the US </a:t>
            </a:r>
            <a:r>
              <a:rPr lang="en-US" dirty="0">
                <a:cs typeface="Times New Roman" panose="02020603050405020304" pitchFamily="18" charset="0"/>
              </a:rPr>
              <a:t>Department of Energy Grant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No. DE-SC0019800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FAE3A-9756-4588-B055-EDC648FB18C6}"/>
              </a:ext>
            </a:extLst>
          </p:cNvPr>
          <p:cNvSpPr txBox="1"/>
          <p:nvPr/>
        </p:nvSpPr>
        <p:spPr>
          <a:xfrm>
            <a:off x="176593" y="2827794"/>
            <a:ext cx="875694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H.P. Freund,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R.L. Ives,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Read,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Bui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Habermann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Marsden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Paul Krzeminski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Takuji Kamura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28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Calabazas Creek Research, San Mateo, CA</a:t>
            </a:r>
          </a:p>
          <a:p>
            <a:pPr algn="ctr"/>
            <a:r>
              <a:rPr lang="en-US" sz="28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Communications &amp; Power Industries, LLC, Palo Alto, CA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231859-9C8D-491E-A360-328DE19F5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62282" cy="76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80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229600" cy="3352800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sz="2400" dirty="0"/>
              <a:t>xternally phase lock the magnetron,</a:t>
            </a:r>
          </a:p>
          <a:p>
            <a:r>
              <a:rPr lang="en-US" sz="2400" dirty="0"/>
              <a:t>Achieve amplitude control by phase modulating the locking signal to </a:t>
            </a:r>
            <a:r>
              <a:rPr lang="en-US" dirty="0"/>
              <a:t>transfer power to</a:t>
            </a:r>
            <a:r>
              <a:rPr lang="en-US" sz="2400" dirty="0"/>
              <a:t> side bands</a:t>
            </a:r>
          </a:p>
          <a:p>
            <a:pPr lvl="1"/>
            <a:r>
              <a:rPr lang="en-US" sz="2000" dirty="0"/>
              <a:t>Side bands are rejected by high Q accelerator cavity</a:t>
            </a:r>
          </a:p>
          <a:p>
            <a:pPr lvl="1"/>
            <a:r>
              <a:rPr lang="en-US" sz="2000" dirty="0"/>
              <a:t>Power into the cavity = Magnetron power less the side band power</a:t>
            </a:r>
          </a:p>
        </p:txBody>
      </p:sp>
    </p:spTree>
    <p:extLst>
      <p:ext uri="{BB962C8B-B14F-4D97-AF65-F5344CB8AC3E}">
        <p14:creationId xmlns:p14="http://schemas.microsoft.com/office/powerpoint/2010/main" val="2358830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F1EC-EAEA-4174-B521-84DB4F3E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US" dirty="0"/>
              <a:t>Goals and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3A0E-EF66-427C-8E00-61F5F4F5D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Goals:</a:t>
            </a:r>
          </a:p>
          <a:p>
            <a:r>
              <a:rPr lang="en-US" sz="2000" dirty="0"/>
              <a:t>Output power		200 kW CW</a:t>
            </a:r>
          </a:p>
          <a:p>
            <a:r>
              <a:rPr lang="en-US" sz="2000" dirty="0"/>
              <a:t>Frequency			700 MHz</a:t>
            </a:r>
          </a:p>
          <a:p>
            <a:r>
              <a:rPr lang="en-US" sz="2000" dirty="0"/>
              <a:t>Number of beams		eight</a:t>
            </a:r>
          </a:p>
          <a:p>
            <a:r>
              <a:rPr lang="en-US" sz="2000" dirty="0"/>
              <a:t>Efficiency			80+%</a:t>
            </a:r>
          </a:p>
          <a:p>
            <a:r>
              <a:rPr lang="en-US" sz="2000" dirty="0"/>
              <a:t>Reduce size and cost</a:t>
            </a:r>
          </a:p>
          <a:p>
            <a:pPr marL="0" indent="0">
              <a:buNone/>
            </a:pPr>
            <a:r>
              <a:rPr lang="en-US" b="1" dirty="0"/>
              <a:t>Approach</a:t>
            </a:r>
          </a:p>
          <a:p>
            <a:r>
              <a:rPr lang="en-US" sz="2000" dirty="0"/>
              <a:t>Include 3</a:t>
            </a:r>
            <a:r>
              <a:rPr lang="en-US" sz="2000" baseline="30000" dirty="0"/>
              <a:t>rd</a:t>
            </a:r>
            <a:r>
              <a:rPr lang="en-US" sz="2000" dirty="0"/>
              <a:t> harmonic drive power to increase efficiency</a:t>
            </a:r>
          </a:p>
          <a:p>
            <a:r>
              <a:rPr lang="en-US" sz="2000" dirty="0"/>
              <a:t>Implement compact input coupler to reduce size and cost</a:t>
            </a:r>
          </a:p>
          <a:p>
            <a:r>
              <a:rPr lang="en-US" sz="2000" dirty="0"/>
              <a:t>Use molybdenum grids to reduce cost and risk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29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6C9C57-4BA5-4C80-9007-17E782C3D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" y="-24958"/>
            <a:ext cx="2822388" cy="411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DE1B9-0651-4091-8581-7BE949C498E3}"/>
              </a:ext>
            </a:extLst>
          </p:cNvPr>
          <p:cNvSpPr txBox="1"/>
          <p:nvPr/>
        </p:nvSpPr>
        <p:spPr>
          <a:xfrm>
            <a:off x="1023370" y="241137"/>
            <a:ext cx="6131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HARMONIC TEST CASE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0C1E53-22D6-4A02-A887-E02F0269D77F}"/>
              </a:ext>
            </a:extLst>
          </p:cNvPr>
          <p:cNvCxnSpPr/>
          <p:nvPr/>
        </p:nvCxnSpPr>
        <p:spPr>
          <a:xfrm>
            <a:off x="237067" y="832868"/>
            <a:ext cx="8906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9FB168-4621-448D-8270-39B7B51F8FBE}"/>
              </a:ext>
            </a:extLst>
          </p:cNvPr>
          <p:cNvSpPr txBox="1"/>
          <p:nvPr/>
        </p:nvSpPr>
        <p:spPr>
          <a:xfrm>
            <a:off x="-1" y="946713"/>
            <a:ext cx="9008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Simulated a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nnular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beam at 700 MHz with: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 kV/6.67 A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Annular Beam with inner/outer radii = 5.128 cm/8.079 cm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avg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0.15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width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pulse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= 0.3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84.6 (loaded)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Cavity Radius = 9.009 cm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Cavity Length = 9.144 cm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Gap Length = 3.1 cm (centered in the Cavity)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Solenoid Field = 126 G (Brillouin Field)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3885831-B97B-4A4B-94C1-EB97F963E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228" y="39748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518DB3D-C57A-448C-A527-91A9EE3259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0746" y="3652188"/>
          <a:ext cx="4833254" cy="31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3" imgW="4632859" imgH="3021628" progId="KGraph_Plot">
                  <p:embed/>
                </p:oleObj>
              </mc:Choice>
              <mc:Fallback>
                <p:oleObj name="KGPlot" r:id="rId3" imgW="4632859" imgH="3021628" progId="KGraph_Plo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518DB3D-C57A-448C-A527-91A9EE3259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746" y="3652188"/>
                        <a:ext cx="4833254" cy="315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54BC34-4D3F-4511-AAEC-380B085BDF19}"/>
              </a:ext>
            </a:extLst>
          </p:cNvPr>
          <p:cNvSpPr txBox="1"/>
          <p:nvPr/>
        </p:nvSpPr>
        <p:spPr>
          <a:xfrm>
            <a:off x="1" y="3962291"/>
            <a:ext cx="4208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Simulation results indicate: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Optimal performance when the phase of the 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harmonic relative to the fundamental is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p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fficiency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enhanced from  84.4% to  86.3%</a:t>
            </a:r>
          </a:p>
        </p:txBody>
      </p:sp>
    </p:spTree>
    <p:extLst>
      <p:ext uri="{BB962C8B-B14F-4D97-AF65-F5344CB8AC3E}">
        <p14:creationId xmlns:p14="http://schemas.microsoft.com/office/powerpoint/2010/main" val="4075677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85BA01D-E799-4DB4-86C9-A8E1E508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" y="1936"/>
            <a:ext cx="2696882" cy="393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B669C1-4FBB-483E-9079-983A737AE3E5}"/>
              </a:ext>
            </a:extLst>
          </p:cNvPr>
          <p:cNvSpPr txBox="1"/>
          <p:nvPr/>
        </p:nvSpPr>
        <p:spPr>
          <a:xfrm>
            <a:off x="1405225" y="414569"/>
            <a:ext cx="6750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NEMISIS MBIOT SIMULATON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46D8EC-D2BB-4AC4-BD65-16B66BA742A9}"/>
              </a:ext>
            </a:extLst>
          </p:cNvPr>
          <p:cNvCxnSpPr/>
          <p:nvPr/>
        </p:nvCxnSpPr>
        <p:spPr>
          <a:xfrm>
            <a:off x="75615" y="1183807"/>
            <a:ext cx="8906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4777329A-517D-470C-9120-F28481AE9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F1B72D-E5A2-45DD-A281-DBD7DDC0B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DBC47-D013-4135-A6C3-0383969B9146}"/>
              </a:ext>
            </a:extLst>
          </p:cNvPr>
          <p:cNvSpPr txBox="1"/>
          <p:nvPr/>
        </p:nvSpPr>
        <p:spPr>
          <a:xfrm>
            <a:off x="4780701" y="4495800"/>
            <a:ext cx="4270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Perveance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Peak efficiency with the 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harmonic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Peaks for phase shift of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radians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Peak efficiency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94%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Expect to reach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wallplug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efficiency above 80%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0D21E9-28DB-4343-830E-6DC9C5053273}"/>
              </a:ext>
            </a:extLst>
          </p:cNvPr>
          <p:cNvSpPr txBox="1"/>
          <p:nvPr/>
        </p:nvSpPr>
        <p:spPr>
          <a:xfrm>
            <a:off x="2801" y="1200791"/>
            <a:ext cx="48676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Eight beam configuration circulating the cavity at the midpoint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=700 MHz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kV/6.67 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186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120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9.144 cm,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3.9 cm (centered)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EA197ED-7155-4F8B-9E6F-D94F00F871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054719"/>
              </p:ext>
            </p:extLst>
          </p:nvPr>
        </p:nvGraphicFramePr>
        <p:xfrm>
          <a:off x="4784280" y="1200791"/>
          <a:ext cx="42672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4267080" imgH="3022560" progId="KGraph_Plot">
                  <p:embed/>
                </p:oleObj>
              </mc:Choice>
              <mc:Fallback>
                <p:oleObj name="KGPlot" r:id="rId4" imgW="4267080" imgH="3022560" progId="KGraph_Plo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EA197ED-7155-4F8B-9E6F-D94F00F871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84280" y="1200791"/>
                        <a:ext cx="4267200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EA471C2-AD4D-40A2-B294-5047F2519B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561" y="3639087"/>
          <a:ext cx="46101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6" imgW="4609800" imgH="3022560" progId="KGraph_Plot">
                  <p:embed/>
                </p:oleObj>
              </mc:Choice>
              <mc:Fallback>
                <p:oleObj name="KGPlot" r:id="rId6" imgW="4609800" imgH="3022560" progId="KGraph_Plot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EA471C2-AD4D-40A2-B294-5047F2519B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1561" y="3639087"/>
                        <a:ext cx="4610100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4052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FF1990-2B70-45DC-A914-FE377A190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" y="1936"/>
            <a:ext cx="3063192" cy="446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58B74-4E70-4FAA-801D-845201BAE3AA}"/>
              </a:ext>
            </a:extLst>
          </p:cNvPr>
          <p:cNvSpPr txBox="1"/>
          <p:nvPr/>
        </p:nvSpPr>
        <p:spPr>
          <a:xfrm>
            <a:off x="2056513" y="285962"/>
            <a:ext cx="502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METAL GRID DESIGN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8ABAB2-4294-42D0-B4F0-12C716217ACA}"/>
              </a:ext>
            </a:extLst>
          </p:cNvPr>
          <p:cNvCxnSpPr/>
          <p:nvPr/>
        </p:nvCxnSpPr>
        <p:spPr>
          <a:xfrm>
            <a:off x="101600" y="823981"/>
            <a:ext cx="8906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CF9130-7A71-43A5-A5C0-AE62AF7A61C8}"/>
              </a:ext>
            </a:extLst>
          </p:cNvPr>
          <p:cNvSpPr txBox="1"/>
          <p:nvPr/>
        </p:nvSpPr>
        <p:spPr>
          <a:xfrm>
            <a:off x="609600" y="1242381"/>
            <a:ext cx="754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Current IOTs use pyrolytic graphite (PG) grids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Difficult to fabricate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Expensive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Relatively low yield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MBIOT beam power distributed over multiple beams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Reduced power loading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Thermomechanical analysis predicts good performance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Significantly cheaper and higher yield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D5BA33-C86D-4530-AE67-D6AFB820EC3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75" y="4730419"/>
            <a:ext cx="5373592" cy="1824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0BAD1-1D92-419B-A456-5AF3407924FD}"/>
              </a:ext>
            </a:extLst>
          </p:cNvPr>
          <p:cNvSpPr txBox="1"/>
          <p:nvPr/>
        </p:nvSpPr>
        <p:spPr>
          <a:xfrm>
            <a:off x="98611" y="4996730"/>
            <a:ext cx="296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Beam Optics Analyzer thermomechanical analysis with beam interception and cathode radiation</a:t>
            </a:r>
          </a:p>
        </p:txBody>
      </p:sp>
    </p:spTree>
    <p:extLst>
      <p:ext uri="{BB962C8B-B14F-4D97-AF65-F5344CB8AC3E}">
        <p14:creationId xmlns:p14="http://schemas.microsoft.com/office/powerpoint/2010/main" val="3699676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7" y="160951"/>
            <a:ext cx="4744989" cy="704024"/>
          </a:xfrm>
        </p:spPr>
        <p:txBody>
          <a:bodyPr>
            <a:normAutofit fontScale="90000"/>
          </a:bodyPr>
          <a:lstStyle/>
          <a:p>
            <a:r>
              <a:rPr lang="en-US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32" y="1845677"/>
            <a:ext cx="3479724" cy="434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26" y="1714873"/>
            <a:ext cx="3230474" cy="260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5"/>
          <a:stretch/>
        </p:blipFill>
        <p:spPr bwMode="auto">
          <a:xfrm>
            <a:off x="5309677" y="4539398"/>
            <a:ext cx="3377123" cy="22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5715" y="1676400"/>
            <a:ext cx="838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Emitter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572000" y="1969235"/>
            <a:ext cx="67944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3671" y="4724400"/>
            <a:ext cx="838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Grid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00601" y="5017235"/>
            <a:ext cx="45084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75F16-B673-4570-85CF-46B66F3AF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" y="1936"/>
            <a:ext cx="3063192" cy="44693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D04FDA-E2D5-4D88-8DA8-36155060949C}"/>
              </a:ext>
            </a:extLst>
          </p:cNvPr>
          <p:cNvCxnSpPr/>
          <p:nvPr/>
        </p:nvCxnSpPr>
        <p:spPr>
          <a:xfrm>
            <a:off x="101600" y="823981"/>
            <a:ext cx="8906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BB0C2BA-9E44-F256-0632-A52185C02F28}"/>
              </a:ext>
            </a:extLst>
          </p:cNvPr>
          <p:cNvSpPr txBox="1"/>
          <p:nvPr/>
        </p:nvSpPr>
        <p:spPr>
          <a:xfrm>
            <a:off x="1079237" y="913716"/>
            <a:ext cx="5806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Moly grids considerably cooler than PG grids</a:t>
            </a:r>
          </a:p>
        </p:txBody>
      </p:sp>
    </p:spTree>
    <p:extLst>
      <p:ext uri="{BB962C8B-B14F-4D97-AF65-F5344CB8AC3E}">
        <p14:creationId xmlns:p14="http://schemas.microsoft.com/office/powerpoint/2010/main" val="1728679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420445"/>
            <a:ext cx="9129586" cy="446936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Stress &amp; Axial Displacement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" y="1154574"/>
            <a:ext cx="3913009" cy="388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37" y="1185855"/>
            <a:ext cx="4252853" cy="38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" y="5170528"/>
            <a:ext cx="421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Highest stress is on the grid rim, but still below Moly tensile strength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8743" y="5170528"/>
            <a:ext cx="4607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 temperature, grid OD moves closer to the emitter 1.9 mils, ID closer 3.3 mils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CEE52-0C7F-4CA7-A4CB-3E4BB3CD7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" y="1936"/>
            <a:ext cx="3063192" cy="44693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607CE8-2A81-479D-98B0-D244AE864444}"/>
              </a:ext>
            </a:extLst>
          </p:cNvPr>
          <p:cNvCxnSpPr/>
          <p:nvPr/>
        </p:nvCxnSpPr>
        <p:spPr>
          <a:xfrm>
            <a:off x="101600" y="898120"/>
            <a:ext cx="8906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2299EA-C63C-390A-CEE1-5F229133222D}"/>
              </a:ext>
            </a:extLst>
          </p:cNvPr>
          <p:cNvSpPr txBox="1"/>
          <p:nvPr/>
        </p:nvSpPr>
        <p:spPr>
          <a:xfrm>
            <a:off x="689765" y="5959880"/>
            <a:ext cx="7074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Compensation required for increased thermal expansion</a:t>
            </a:r>
          </a:p>
        </p:txBody>
      </p:sp>
    </p:spTree>
    <p:extLst>
      <p:ext uri="{BB962C8B-B14F-4D97-AF65-F5344CB8AC3E}">
        <p14:creationId xmlns:p14="http://schemas.microsoft.com/office/powerpoint/2010/main" val="3972085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4F070-F531-0446-C75B-34AEB6A8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4876800" cy="762000"/>
          </a:xfrm>
        </p:spPr>
        <p:txBody>
          <a:bodyPr/>
          <a:lstStyle/>
          <a:p>
            <a:r>
              <a:rPr lang="en-US" dirty="0"/>
              <a:t>Input Coupler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19FCE-236D-4815-71D4-9917AB6B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99616"/>
            <a:ext cx="4495800" cy="1472184"/>
          </a:xfrm>
        </p:spPr>
        <p:txBody>
          <a:bodyPr/>
          <a:lstStyle/>
          <a:p>
            <a:r>
              <a:rPr lang="en-US" sz="2000" dirty="0"/>
              <a:t>Input Coupler for CPI/Thales and L3 MBIOTS large and complex</a:t>
            </a:r>
          </a:p>
          <a:p>
            <a:r>
              <a:rPr lang="en-US" sz="2000" dirty="0"/>
              <a:t>CCR input coupler design much simpler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95ADC-0610-45DC-9AEA-DFD14F24E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57200"/>
            <a:ext cx="3882910" cy="4675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4170FD-7ED1-D16F-5CC3-C0E3715FE8B6}"/>
              </a:ext>
            </a:extLst>
          </p:cNvPr>
          <p:cNvSpPr txBox="1"/>
          <p:nvPr/>
        </p:nvSpPr>
        <p:spPr>
          <a:xfrm>
            <a:off x="1014626" y="566176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coupler for CCR MBIOT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08B68-1CC3-58B3-80DC-1B2EE944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6" y="2932545"/>
            <a:ext cx="2885401" cy="2685473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93423-A1D3-E1D0-6D27-984C3894AD39}"/>
              </a:ext>
            </a:extLst>
          </p:cNvPr>
          <p:cNvSpPr txBox="1"/>
          <p:nvPr/>
        </p:nvSpPr>
        <p:spPr>
          <a:xfrm>
            <a:off x="5181600" y="56388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coupler for CPI/Thales MBIOT</a:t>
            </a:r>
          </a:p>
        </p:txBody>
      </p:sp>
    </p:spTree>
    <p:extLst>
      <p:ext uri="{BB962C8B-B14F-4D97-AF65-F5344CB8AC3E}">
        <p14:creationId xmlns:p14="http://schemas.microsoft.com/office/powerpoint/2010/main" val="2734395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BB6E-F78A-0335-299D-05E35606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US" dirty="0"/>
              <a:t>Input Coupler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D7113-E906-8359-A8A4-82795A07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Challenge – develop coupler transmitting fundamental and 3</a:t>
            </a:r>
            <a:r>
              <a:rPr lang="en-US" baseline="30000" dirty="0"/>
              <a:t>rd</a:t>
            </a:r>
            <a:r>
              <a:rPr lang="en-US" dirty="0"/>
              <a:t> harmonic</a:t>
            </a:r>
          </a:p>
          <a:p>
            <a:pPr marL="0" indent="0">
              <a:buNone/>
            </a:pPr>
            <a:r>
              <a:rPr lang="en-US" dirty="0"/>
              <a:t>Incorporated structures/tuners specific to each frequency</a:t>
            </a:r>
          </a:p>
        </p:txBody>
      </p:sp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3B3DF0C6-3D81-7829-A416-A9D6C59FD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60" y="3377366"/>
            <a:ext cx="3657600" cy="263993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4CB3DE1-EC67-58BD-BF47-41CD4DA79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42" y="3393530"/>
            <a:ext cx="3464144" cy="2639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9EBEE-2CF8-A0DE-32AE-07761B66C22D}"/>
              </a:ext>
            </a:extLst>
          </p:cNvPr>
          <p:cNvSpPr txBox="1"/>
          <p:nvPr/>
        </p:nvSpPr>
        <p:spPr>
          <a:xfrm>
            <a:off x="6248400" y="28956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2100 MHz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E066E-F01B-DE2E-A3EC-7BD4D091A41D}"/>
              </a:ext>
            </a:extLst>
          </p:cNvPr>
          <p:cNvSpPr txBox="1"/>
          <p:nvPr/>
        </p:nvSpPr>
        <p:spPr>
          <a:xfrm>
            <a:off x="1905000" y="289560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 MHz</a:t>
            </a:r>
          </a:p>
        </p:txBody>
      </p:sp>
    </p:spTree>
    <p:extLst>
      <p:ext uri="{BB962C8B-B14F-4D97-AF65-F5344CB8AC3E}">
        <p14:creationId xmlns:p14="http://schemas.microsoft.com/office/powerpoint/2010/main" val="3915431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2727-E326-4BD3-80B6-B7689893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dirty="0"/>
              <a:t>Input Cavity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73DB8-E3C2-E16A-D639-198D3AA60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808" y="5562600"/>
            <a:ext cx="77724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 – Input cavity is at atmospheric pressure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9C474-C552-7C12-8252-1EAD3F48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816" y="1828800"/>
            <a:ext cx="5676384" cy="2997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FFB14-2D4B-FDAD-C9E9-E6F9F5D3EA7D}"/>
              </a:ext>
            </a:extLst>
          </p:cNvPr>
          <p:cNvSpPr txBox="1"/>
          <p:nvPr/>
        </p:nvSpPr>
        <p:spPr>
          <a:xfrm>
            <a:off x="457200" y="1981200"/>
            <a:ext cx="1361270" cy="31085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Top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Side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Annular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9C2135-FB5B-ECE1-92C9-18DC859B0F50}"/>
              </a:ext>
            </a:extLst>
          </p:cNvPr>
          <p:cNvCxnSpPr/>
          <p:nvPr/>
        </p:nvCxnSpPr>
        <p:spPr bwMode="auto">
          <a:xfrm>
            <a:off x="1371600" y="2286000"/>
            <a:ext cx="38862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B5EA97-D1A2-6104-ED4F-34DBAA22564A}"/>
              </a:ext>
            </a:extLst>
          </p:cNvPr>
          <p:cNvCxnSpPr>
            <a:cxnSpLocks/>
          </p:cNvCxnSpPr>
          <p:nvPr/>
        </p:nvCxnSpPr>
        <p:spPr bwMode="auto">
          <a:xfrm>
            <a:off x="1371600" y="3489037"/>
            <a:ext cx="1524000" cy="1766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4A891A-A3C5-BF6A-13A2-71980B30E120}"/>
              </a:ext>
            </a:extLst>
          </p:cNvPr>
          <p:cNvCxnSpPr>
            <a:cxnSpLocks/>
          </p:cNvCxnSpPr>
          <p:nvPr/>
        </p:nvCxnSpPr>
        <p:spPr bwMode="auto">
          <a:xfrm flipV="1">
            <a:off x="1905000" y="4191000"/>
            <a:ext cx="2667000" cy="6189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17273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C1FF-5DAB-BB11-D0AD-46B5F7ED0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00400" cy="1143000"/>
          </a:xfrm>
        </p:spPr>
        <p:txBody>
          <a:bodyPr/>
          <a:lstStyle/>
          <a:p>
            <a:r>
              <a:rPr lang="en-US" dirty="0"/>
              <a:t>MBIOT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1274B-7E10-A0D4-00E1-DFB04AB18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267200" cy="4114800"/>
          </a:xfrm>
        </p:spPr>
        <p:txBody>
          <a:bodyPr/>
          <a:lstStyle/>
          <a:p>
            <a:r>
              <a:rPr lang="en-US" dirty="0"/>
              <a:t>Coaxial output window</a:t>
            </a:r>
            <a:br>
              <a:rPr lang="en-US" dirty="0"/>
            </a:br>
            <a:endParaRPr lang="en-US" dirty="0"/>
          </a:p>
          <a:p>
            <a:r>
              <a:rPr lang="en-US" dirty="0"/>
              <a:t>Single collector for all beams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Simple output cavity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E79DB-1B9E-7382-694E-A6B573D4D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92" y="457200"/>
            <a:ext cx="3200399" cy="58712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939E1C-66C7-AAD8-BF10-EBA49AFAE556}"/>
              </a:ext>
            </a:extLst>
          </p:cNvPr>
          <p:cNvCxnSpPr/>
          <p:nvPr/>
        </p:nvCxnSpPr>
        <p:spPr bwMode="auto">
          <a:xfrm flipV="1">
            <a:off x="4572000" y="1981200"/>
            <a:ext cx="1828800" cy="381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D779EE-A7F0-3747-472F-2C24530311B2}"/>
              </a:ext>
            </a:extLst>
          </p:cNvPr>
          <p:cNvCxnSpPr>
            <a:cxnSpLocks/>
          </p:cNvCxnSpPr>
          <p:nvPr/>
        </p:nvCxnSpPr>
        <p:spPr bwMode="auto">
          <a:xfrm>
            <a:off x="3657600" y="3392817"/>
            <a:ext cx="2146392" cy="4933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B753DF-F6D8-0410-BB53-A98D871B836D}"/>
              </a:ext>
            </a:extLst>
          </p:cNvPr>
          <p:cNvCxnSpPr>
            <a:cxnSpLocks/>
          </p:cNvCxnSpPr>
          <p:nvPr/>
        </p:nvCxnSpPr>
        <p:spPr bwMode="auto">
          <a:xfrm>
            <a:off x="4083096" y="4648200"/>
            <a:ext cx="156210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5056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3810000" cy="1143000"/>
          </a:xfrm>
        </p:spPr>
        <p:txBody>
          <a:bodyPr/>
          <a:lstStyle/>
          <a:p>
            <a:r>
              <a:rPr lang="en-US" dirty="0"/>
              <a:t>CPI Magnetron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523" y="1743076"/>
            <a:ext cx="4191000" cy="1847849"/>
          </a:xfrm>
        </p:spPr>
        <p:txBody>
          <a:bodyPr/>
          <a:lstStyle/>
          <a:p>
            <a:r>
              <a:rPr lang="en-US" dirty="0"/>
              <a:t>1.30 GHz</a:t>
            </a:r>
          </a:p>
          <a:p>
            <a:r>
              <a:rPr lang="en-US" dirty="0"/>
              <a:t>100 kW peak</a:t>
            </a:r>
          </a:p>
          <a:p>
            <a:r>
              <a:rPr lang="en-US" dirty="0"/>
              <a:t>10 kW average</a:t>
            </a:r>
          </a:p>
          <a:p>
            <a:r>
              <a:rPr lang="en-US" dirty="0"/>
              <a:t>1.5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pulsewidth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C90E5-6D93-4502-942E-F522BE12AF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281525" y="988750"/>
            <a:ext cx="3152952" cy="5204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A2390-EC33-424B-8640-35E56E81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25" y="3590925"/>
            <a:ext cx="3152952" cy="302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9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03D4F-E54F-4929-B50D-501C6DC9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 dirty="0"/>
              <a:t>200 kW, 700 MHz MBIOT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E2FA7-243C-44EB-864C-CEFD52770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981200"/>
            <a:ext cx="3599147" cy="4114800"/>
          </a:xfrm>
        </p:spPr>
        <p:txBody>
          <a:bodyPr/>
          <a:lstStyle/>
          <a:p>
            <a:r>
              <a:rPr lang="en-US" dirty="0"/>
              <a:t>Computational design complete</a:t>
            </a:r>
          </a:p>
          <a:p>
            <a:r>
              <a:rPr lang="en-US" dirty="0"/>
              <a:t>Drawings and parts procurement in progress</a:t>
            </a:r>
          </a:p>
          <a:p>
            <a:r>
              <a:rPr lang="en-US" dirty="0"/>
              <a:t>Tests scheduled for spring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7CC4B-BA63-40BA-AEF3-4C64006D1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96" t="10945" r="31197" b="10647"/>
          <a:stretch/>
        </p:blipFill>
        <p:spPr>
          <a:xfrm>
            <a:off x="3750013" y="1533236"/>
            <a:ext cx="2071101" cy="4662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735A6-5552-AC95-CFFB-085299822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45" y="1504308"/>
            <a:ext cx="3130711" cy="50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97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4F78-4AF8-698D-6F5D-699B5B0A1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dirty="0"/>
              <a:t>MBIOT Status and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AFD3-1B3E-A5DA-7208-72C11D9B3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Investigating three improvements</a:t>
            </a:r>
          </a:p>
          <a:p>
            <a:r>
              <a:rPr lang="en-US" dirty="0"/>
              <a:t>Adding 3</a:t>
            </a:r>
            <a:r>
              <a:rPr lang="en-US" baseline="30000" dirty="0"/>
              <a:t>rd</a:t>
            </a:r>
            <a:r>
              <a:rPr lang="en-US" dirty="0"/>
              <a:t> harmonic drive to improve efficiency</a:t>
            </a:r>
            <a:br>
              <a:rPr lang="en-US" dirty="0"/>
            </a:br>
            <a:r>
              <a:rPr lang="en-US" dirty="0"/>
              <a:t>- is efficiency gain achieved</a:t>
            </a:r>
            <a:br>
              <a:rPr lang="en-US" dirty="0"/>
            </a:br>
            <a:r>
              <a:rPr lang="en-US" dirty="0"/>
              <a:t>- does improvement justify the cost</a:t>
            </a:r>
          </a:p>
          <a:p>
            <a:r>
              <a:rPr lang="en-US" dirty="0"/>
              <a:t>Replacing PG grids with molybdenum grids</a:t>
            </a:r>
          </a:p>
          <a:p>
            <a:r>
              <a:rPr lang="en-US" dirty="0"/>
              <a:t>Simplifying the input coupler</a:t>
            </a:r>
          </a:p>
          <a:p>
            <a:pPr marL="0" indent="0">
              <a:buNone/>
            </a:pPr>
            <a:r>
              <a:rPr lang="en-US" b="1" dirty="0"/>
              <a:t>Status</a:t>
            </a:r>
          </a:p>
          <a:p>
            <a:r>
              <a:rPr lang="en-US" dirty="0"/>
              <a:t>Most drawings completed</a:t>
            </a:r>
          </a:p>
          <a:p>
            <a:r>
              <a:rPr lang="en-US" dirty="0"/>
              <a:t>Long lead time parts are on order</a:t>
            </a:r>
          </a:p>
          <a:p>
            <a:r>
              <a:rPr lang="en-US" dirty="0"/>
              <a:t>Expect to start assembly in January 2023</a:t>
            </a:r>
          </a:p>
          <a:p>
            <a:r>
              <a:rPr lang="en-US" dirty="0"/>
              <a:t>Testing scheduled for spring 2023</a:t>
            </a:r>
          </a:p>
        </p:txBody>
      </p:sp>
    </p:spTree>
    <p:extLst>
      <p:ext uri="{BB962C8B-B14F-4D97-AF65-F5344CB8AC3E}">
        <p14:creationId xmlns:p14="http://schemas.microsoft.com/office/powerpoint/2010/main" val="1757043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6106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RF Sources and Key Features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Magnetron System  	100 kW 1.3 GHz Amp/Phase Control    80+% efficiency $1/Watt     Completed</a:t>
            </a:r>
          </a:p>
          <a:p>
            <a:pPr marL="0" indent="0"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High Efficiency Klystron   100 kW CW 1.3 GHz  78%   Freq/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Pwr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Scalable  Test in January 2023</a:t>
            </a: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Triode-base RF sources    200 kW CW 350–700 MHz $0.5/Watt compact</a:t>
            </a: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MB Triode in test</a:t>
            </a:r>
          </a:p>
          <a:p>
            <a:pPr marL="0" indent="0"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Multiple Beam IOT	700 MHz  200 CW kW    80%    Drawings and fabrication in progress Test in spring 2023</a:t>
            </a:r>
          </a:p>
          <a:p>
            <a:endParaRPr lang="en-US" sz="20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54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685800"/>
          </a:xfrm>
        </p:spPr>
        <p:txBody>
          <a:bodyPr/>
          <a:lstStyle/>
          <a:p>
            <a:r>
              <a:rPr lang="en-US" dirty="0"/>
              <a:t>New RF Source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981200"/>
            <a:ext cx="86106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RF Sources and Key Features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Magnetron System  	100 kW 1.3 GHz Amp/Phase Control    80+% efficiency $1/Watt     Completed</a:t>
            </a:r>
          </a:p>
          <a:p>
            <a:pPr marL="0" indent="0"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High Efficiency Klystron   100 kW CW 1.3 GHz  78%   Freq/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Pwr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Scalable  Test in January 2023</a:t>
            </a: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Triode-base RF sources    200 kW CW 350–700 MHz $0.5/Watt compact</a:t>
            </a: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MB Triode in test</a:t>
            </a:r>
          </a:p>
          <a:p>
            <a:pPr marL="0" indent="0"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Multiple Beam IOT	700 MHz  200 CW kW    80%    Drawings and fabrication in progress Test in spring 2023</a:t>
            </a:r>
          </a:p>
          <a:p>
            <a:endParaRPr lang="en-US" sz="20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90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Packaged Magnetron System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486400" cy="471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283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/>
              <a:t>Efficiency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6" y="2286000"/>
            <a:ext cx="7854850" cy="41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1567934"/>
            <a:ext cx="705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Efficiency varied </a:t>
            </a:r>
            <a:r>
              <a:rPr lang="en-US"/>
              <a:t>between 81% </a:t>
            </a:r>
            <a:r>
              <a:rPr lang="en-US" dirty="0"/>
              <a:t>and 87%, depending on parameters</a:t>
            </a:r>
          </a:p>
        </p:txBody>
      </p:sp>
    </p:spTree>
    <p:extLst>
      <p:ext uri="{BB962C8B-B14F-4D97-AF65-F5344CB8AC3E}">
        <p14:creationId xmlns:p14="http://schemas.microsoft.com/office/powerpoint/2010/main" val="58695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5505450" y="5867400"/>
            <a:ext cx="32766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53" y="273006"/>
            <a:ext cx="8229600" cy="1143000"/>
          </a:xfrm>
        </p:spPr>
        <p:txBody>
          <a:bodyPr/>
          <a:lstStyle/>
          <a:p>
            <a:r>
              <a:rPr lang="en-US" dirty="0"/>
              <a:t>Phase Modulation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4397" r="-11336" b="49"/>
          <a:stretch/>
        </p:blipFill>
        <p:spPr bwMode="auto">
          <a:xfrm>
            <a:off x="5029200" y="1828800"/>
            <a:ext cx="4297680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6067425"/>
            <a:ext cx="188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122° Modulation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6048375"/>
            <a:ext cx="183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60° Modulation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5" y="1818436"/>
            <a:ext cx="2323151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1962" y="6048375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Modulation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11430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50 kHz Phase Modulation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7499" y="5709821"/>
            <a:ext cx="8563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 MHz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3653" y="5846014"/>
            <a:ext cx="1853045" cy="116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82384" y="5688435"/>
            <a:ext cx="7784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 MHz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895600" y="5879098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87099" y="5688435"/>
            <a:ext cx="8563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 MHz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76" y="1801175"/>
            <a:ext cx="2294600" cy="376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69D38-0CBF-4F2B-9A74-D4FB177D2B46}"/>
              </a:ext>
            </a:extLst>
          </p:cNvPr>
          <p:cNvSpPr txBox="1"/>
          <p:nvPr/>
        </p:nvSpPr>
        <p:spPr>
          <a:xfrm>
            <a:off x="83988" y="1739456"/>
            <a:ext cx="4519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9.6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AEB050-67BF-40ED-8DF4-D535198235DB}"/>
              </a:ext>
            </a:extLst>
          </p:cNvPr>
          <p:cNvSpPr txBox="1"/>
          <p:nvPr/>
        </p:nvSpPr>
        <p:spPr>
          <a:xfrm>
            <a:off x="-76200" y="2446289"/>
            <a:ext cx="5859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-10.4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99970-EA87-491D-889A-0597C3B387FC}"/>
              </a:ext>
            </a:extLst>
          </p:cNvPr>
          <p:cNvSpPr txBox="1"/>
          <p:nvPr/>
        </p:nvSpPr>
        <p:spPr>
          <a:xfrm>
            <a:off x="-76903" y="4640217"/>
            <a:ext cx="5766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-70.4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91B744-32C7-41A7-AF21-18FABD82DFDC}"/>
              </a:ext>
            </a:extLst>
          </p:cNvPr>
          <p:cNvSpPr txBox="1"/>
          <p:nvPr/>
        </p:nvSpPr>
        <p:spPr>
          <a:xfrm>
            <a:off x="75683" y="2065751"/>
            <a:ext cx="4519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0.0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424CCD-88B7-4B3D-871D-2C745DB736CC}"/>
              </a:ext>
            </a:extLst>
          </p:cNvPr>
          <p:cNvSpPr txBox="1"/>
          <p:nvPr/>
        </p:nvSpPr>
        <p:spPr>
          <a:xfrm>
            <a:off x="-69192" y="3183733"/>
            <a:ext cx="5766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-30.4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F55A14-9226-4A92-A9CF-991C6D699296}"/>
              </a:ext>
            </a:extLst>
          </p:cNvPr>
          <p:cNvSpPr txBox="1"/>
          <p:nvPr/>
        </p:nvSpPr>
        <p:spPr>
          <a:xfrm>
            <a:off x="-68349" y="3543386"/>
            <a:ext cx="5766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-40.4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18348C-73A7-410F-93A2-CE27CC8D8AAB}"/>
              </a:ext>
            </a:extLst>
          </p:cNvPr>
          <p:cNvSpPr txBox="1"/>
          <p:nvPr/>
        </p:nvSpPr>
        <p:spPr>
          <a:xfrm>
            <a:off x="-68439" y="3941725"/>
            <a:ext cx="5766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-50.4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7D7682-2ECE-4C80-80C9-5767DA68C7CC}"/>
              </a:ext>
            </a:extLst>
          </p:cNvPr>
          <p:cNvSpPr txBox="1"/>
          <p:nvPr/>
        </p:nvSpPr>
        <p:spPr>
          <a:xfrm>
            <a:off x="-76201" y="4269120"/>
            <a:ext cx="5766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-60.4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E84551-F309-4886-A44C-A56F4E112F48}"/>
              </a:ext>
            </a:extLst>
          </p:cNvPr>
          <p:cNvSpPr txBox="1"/>
          <p:nvPr/>
        </p:nvSpPr>
        <p:spPr>
          <a:xfrm>
            <a:off x="-78965" y="5005436"/>
            <a:ext cx="5766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-80.4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CD00A5-66AF-4A22-937F-A2B33F4589D0}"/>
              </a:ext>
            </a:extLst>
          </p:cNvPr>
          <p:cNvSpPr txBox="1"/>
          <p:nvPr/>
        </p:nvSpPr>
        <p:spPr>
          <a:xfrm>
            <a:off x="-76200" y="2809716"/>
            <a:ext cx="5766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-20.4</a:t>
            </a:r>
          </a:p>
        </p:txBody>
      </p:sp>
    </p:spTree>
    <p:extLst>
      <p:ext uri="{BB962C8B-B14F-4D97-AF65-F5344CB8AC3E}">
        <p14:creationId xmlns:p14="http://schemas.microsoft.com/office/powerpoint/2010/main" val="1537264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0AA6-CD44-B418-57BF-DD6DC5F0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5800"/>
            <a:ext cx="7086600" cy="1143000"/>
          </a:xfrm>
        </p:spPr>
        <p:txBody>
          <a:bodyPr/>
          <a:lstStyle/>
          <a:p>
            <a:r>
              <a:rPr lang="en-US" dirty="0"/>
              <a:t>Magnetron Amplitude vs Phase Modulation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019CB75-8BAD-D7FD-211C-2086D02665B7}"/>
              </a:ext>
            </a:extLst>
          </p:cNvPr>
          <p:cNvGraphicFramePr/>
          <p:nvPr/>
        </p:nvGraphicFramePr>
        <p:xfrm>
          <a:off x="2837656" y="2225240"/>
          <a:ext cx="3468688" cy="281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E08EB0D-93F6-A92A-4448-68FC414B5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35048"/>
            <a:ext cx="7642136" cy="8058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2CECB1-5943-EDD0-FD9E-BBD5C98A1977}"/>
              </a:ext>
            </a:extLst>
          </p:cNvPr>
          <p:cNvSpPr txBox="1"/>
          <p:nvPr/>
        </p:nvSpPr>
        <p:spPr>
          <a:xfrm>
            <a:off x="914400" y="4624766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Theory:</a:t>
            </a:r>
          </a:p>
        </p:txBody>
      </p:sp>
    </p:spTree>
    <p:extLst>
      <p:ext uri="{BB962C8B-B14F-4D97-AF65-F5344CB8AC3E}">
        <p14:creationId xmlns:p14="http://schemas.microsoft.com/office/powerpoint/2010/main" val="3600765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F4AC-6F80-4A56-97F2-0395E4BA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09600"/>
          </a:xfrm>
        </p:spPr>
        <p:txBody>
          <a:bodyPr/>
          <a:lstStyle/>
          <a:p>
            <a:r>
              <a:rPr lang="en-US" dirty="0"/>
              <a:t>Cost for 100 kW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7392B-FC2B-4148-8CF3-F78775728B0F}"/>
              </a:ext>
            </a:extLst>
          </p:cNvPr>
          <p:cNvSpPr txBox="1"/>
          <p:nvPr/>
        </p:nvSpPr>
        <p:spPr>
          <a:xfrm>
            <a:off x="685800" y="154299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(Exclusive of high voltage supply)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F2A27F-A6A5-482E-A68C-4C7C197BB54B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2085174"/>
          <a:ext cx="6096000" cy="2091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60423">
                  <a:extLst>
                    <a:ext uri="{9D8B030D-6E8A-4147-A177-3AD203B41FA5}">
                      <a16:colId xmlns:a16="http://schemas.microsoft.com/office/drawing/2014/main" val="1282122718"/>
                    </a:ext>
                  </a:extLst>
                </a:gridCol>
                <a:gridCol w="1435577">
                  <a:extLst>
                    <a:ext uri="{9D8B030D-6E8A-4147-A177-3AD203B41FA5}">
                      <a16:colId xmlns:a16="http://schemas.microsoft.com/office/drawing/2014/main" val="4184528050"/>
                    </a:ext>
                  </a:extLst>
                </a:gridCol>
              </a:tblGrid>
              <a:tr h="34862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Magnetron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 $40,000 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extLst>
                  <a:ext uri="{0D108BD9-81ED-4DB2-BD59-A6C34878D82A}">
                    <a16:rowId xmlns:a16="http://schemas.microsoft.com/office/drawing/2014/main" val="3408260304"/>
                  </a:ext>
                </a:extLst>
              </a:tr>
              <a:tr h="34862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500 W SS amplifier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 $17,000 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extLst>
                  <a:ext uri="{0D108BD9-81ED-4DB2-BD59-A6C34878D82A}">
                    <a16:rowId xmlns:a16="http://schemas.microsoft.com/office/drawing/2014/main" val="4254684854"/>
                  </a:ext>
                </a:extLst>
              </a:tr>
              <a:tr h="34862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Circulator w waveguide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 $20,000 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extLst>
                  <a:ext uri="{0D108BD9-81ED-4DB2-BD59-A6C34878D82A}">
                    <a16:rowId xmlns:a16="http://schemas.microsoft.com/office/drawing/2014/main" val="3076911125"/>
                  </a:ext>
                </a:extLst>
              </a:tr>
              <a:tr h="34862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Controls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 $10,000 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extLst>
                  <a:ext uri="{0D108BD9-81ED-4DB2-BD59-A6C34878D82A}">
                    <a16:rowId xmlns:a16="http://schemas.microsoft.com/office/drawing/2014/main" val="376774916"/>
                  </a:ext>
                </a:extLst>
              </a:tr>
              <a:tr h="34862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Packaging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 $10,000 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extLst>
                  <a:ext uri="{0D108BD9-81ED-4DB2-BD59-A6C34878D82A}">
                    <a16:rowId xmlns:a16="http://schemas.microsoft.com/office/drawing/2014/main" val="2214879695"/>
                  </a:ext>
                </a:extLst>
              </a:tr>
              <a:tr h="34862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u="none" strike="noStrike">
                          <a:effectLst/>
                        </a:rPr>
                        <a:t>Total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u="none" strike="noStrike" dirty="0">
                          <a:effectLst/>
                        </a:rPr>
                        <a:t> $97,000 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51" marR="12451" marT="12451" marB="0" anchor="b"/>
                </a:tc>
                <a:extLst>
                  <a:ext uri="{0D108BD9-81ED-4DB2-BD59-A6C34878D82A}">
                    <a16:rowId xmlns:a16="http://schemas.microsoft.com/office/drawing/2014/main" val="24479110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21BCDB5-6420-42C9-A005-79A927290341}"/>
              </a:ext>
            </a:extLst>
          </p:cNvPr>
          <p:cNvSpPr txBox="1"/>
          <p:nvPr/>
        </p:nvSpPr>
        <p:spPr>
          <a:xfrm>
            <a:off x="1447800" y="4894353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Magnetron System Cost ~ $1/Watt</a:t>
            </a:r>
          </a:p>
          <a:p>
            <a:r>
              <a:rPr lang="en-US" sz="2400" b="1" dirty="0"/>
              <a:t>(Klystron cost ~ $4/Watt)</a:t>
            </a:r>
          </a:p>
        </p:txBody>
      </p:sp>
    </p:spTree>
    <p:extLst>
      <p:ext uri="{BB962C8B-B14F-4D97-AF65-F5344CB8AC3E}">
        <p14:creationId xmlns:p14="http://schemas.microsoft.com/office/powerpoint/2010/main" val="98751742"/>
      </p:ext>
    </p:extLst>
  </p:cSld>
  <p:clrMapOvr>
    <a:masterClrMapping/>
  </p:clrMapOvr>
</p:sld>
</file>

<file path=ppt/theme/theme1.xml><?xml version="1.0" encoding="utf-8"?>
<a:theme xmlns:a="http://schemas.openxmlformats.org/drawingml/2006/main" name="CCRtemplate">
  <a:themeElements>
    <a:clrScheme name="CC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CR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C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R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R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R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R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R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R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DP slides">
  <a:themeElements>
    <a:clrScheme name="SDP slides 10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666699"/>
      </a:accent1>
      <a:accent2>
        <a:srgbClr val="9999FF"/>
      </a:accent2>
      <a:accent3>
        <a:srgbClr val="FFFFFF"/>
      </a:accent3>
      <a:accent4>
        <a:srgbClr val="000000"/>
      </a:accent4>
      <a:accent5>
        <a:srgbClr val="B8B8CA"/>
      </a:accent5>
      <a:accent6>
        <a:srgbClr val="8A8AE7"/>
      </a:accent6>
      <a:hlink>
        <a:srgbClr val="3366FF"/>
      </a:hlink>
      <a:folHlink>
        <a:srgbClr val="808080"/>
      </a:folHlink>
    </a:clrScheme>
    <a:fontScheme name="SDP 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DP slides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P slides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P slides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P slides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P slides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P slides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P slides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P slides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P slides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P slides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CSU Theme -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SU Theme - 2" id="{E0676BB5-B229-4722-A38E-A69EA439CD34}" vid="{4DCABEE2-7EB8-48B4-B741-B0015CD07354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Office\Templates\CCRtemplate.pot</Template>
  <TotalTime>40448</TotalTime>
  <Words>1824</Words>
  <Application>Microsoft Office PowerPoint</Application>
  <PresentationFormat>On-screen Show (4:3)</PresentationFormat>
  <Paragraphs>292</Paragraphs>
  <Slides>43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Arial</vt:lpstr>
      <vt:lpstr>Calibri</vt:lpstr>
      <vt:lpstr>Calibri Light</vt:lpstr>
      <vt:lpstr>Garamond</vt:lpstr>
      <vt:lpstr>Symbol</vt:lpstr>
      <vt:lpstr>Tahoma</vt:lpstr>
      <vt:lpstr>Times New Roman</vt:lpstr>
      <vt:lpstr>Wingdings</vt:lpstr>
      <vt:lpstr>CCRtemplate</vt:lpstr>
      <vt:lpstr>SDP slides</vt:lpstr>
      <vt:lpstr>NCSU Theme - 2</vt:lpstr>
      <vt:lpstr>1_Office Theme</vt:lpstr>
      <vt:lpstr>3_Office Theme</vt:lpstr>
      <vt:lpstr>2_Office Theme</vt:lpstr>
      <vt:lpstr>KGPlot</vt:lpstr>
      <vt:lpstr>High Efficiency RF Source Development   </vt:lpstr>
      <vt:lpstr> A 100 kW, 1.3 GHz Amplitude and Phase Controlled Magnetron for Accelerators</vt:lpstr>
      <vt:lpstr>Fermilab Approach</vt:lpstr>
      <vt:lpstr>CPI Magnetron</vt:lpstr>
      <vt:lpstr>Packaged Magnetron System</vt:lpstr>
      <vt:lpstr>Efficiency</vt:lpstr>
      <vt:lpstr>Phase Modulation</vt:lpstr>
      <vt:lpstr>Magnetron Amplitude vs Phase Modulation</vt:lpstr>
      <vt:lpstr>Cost for 100 kW System</vt:lpstr>
      <vt:lpstr> A 1.3 GHz 100 kW Ultra-high Efficiency Klystron</vt:lpstr>
      <vt:lpstr>Core Oscillation Method (COM)*</vt:lpstr>
      <vt:lpstr>Design Parameters</vt:lpstr>
      <vt:lpstr>Simulation Summary</vt:lpstr>
      <vt:lpstr>Cavity Locations and B-Field Profile</vt:lpstr>
      <vt:lpstr>Beam Trajectories Near Output</vt:lpstr>
      <vt:lpstr>Solid Models of Klystron</vt:lpstr>
      <vt:lpstr>Partial Seal-in</vt:lpstr>
      <vt:lpstr>High Efficiency Klystron Summary</vt:lpstr>
      <vt:lpstr>Multiple Beam Power Grid Tubes for High  Frequency and High-Power Operation   </vt:lpstr>
      <vt:lpstr>25 kW 425 MHz  Triode-based RF Source</vt:lpstr>
      <vt:lpstr>YU-176 Grid Cathode Assembly</vt:lpstr>
      <vt:lpstr>Beam Power for 200 kW RF Source</vt:lpstr>
      <vt:lpstr>350 MHz Cavities</vt:lpstr>
      <vt:lpstr>Output Cavity Simulation</vt:lpstr>
      <vt:lpstr>Gain Issue</vt:lpstr>
      <vt:lpstr>200 kW, 350 MHz RF System</vt:lpstr>
      <vt:lpstr>200 kW CW RF Source Cost 350 – 700 MHz</vt:lpstr>
      <vt:lpstr>MB Triode Assembly Status and Scheduled</vt:lpstr>
      <vt:lpstr>PowerPoint Presentation</vt:lpstr>
      <vt:lpstr>Goals and Approach</vt:lpstr>
      <vt:lpstr>PowerPoint Presentation</vt:lpstr>
      <vt:lpstr>PowerPoint Presentation</vt:lpstr>
      <vt:lpstr>PowerPoint Presentation</vt:lpstr>
      <vt:lpstr>Temperatures</vt:lpstr>
      <vt:lpstr>Thermal Stress &amp; Axial Displacement</vt:lpstr>
      <vt:lpstr>Input Coupler</vt:lpstr>
      <vt:lpstr>Input Coupler</vt:lpstr>
      <vt:lpstr>Input Cavity Tuning</vt:lpstr>
      <vt:lpstr>MBIOT Design</vt:lpstr>
      <vt:lpstr>200 kW, 700 MHz MBIOT</vt:lpstr>
      <vt:lpstr>MBIOT Status and Summary</vt:lpstr>
      <vt:lpstr>Summary</vt:lpstr>
      <vt:lpstr>New RF Source Development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Magnetron Injection Guns for Coaxial Gyrotrons and Gyroklystrons</dc:title>
  <dc:creator>Read</dc:creator>
  <cp:lastModifiedBy>Robert Ives</cp:lastModifiedBy>
  <cp:revision>653</cp:revision>
  <cp:lastPrinted>2002-09-20T20:07:52Z</cp:lastPrinted>
  <dcterms:created xsi:type="dcterms:W3CDTF">2002-09-19T17:19:15Z</dcterms:created>
  <dcterms:modified xsi:type="dcterms:W3CDTF">2022-11-09T12:59:24Z</dcterms:modified>
</cp:coreProperties>
</file>