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17"/>
  </p:notesMasterIdLst>
  <p:sldIdLst>
    <p:sldId id="321" r:id="rId3"/>
    <p:sldId id="323" r:id="rId4"/>
    <p:sldId id="294" r:id="rId5"/>
    <p:sldId id="307" r:id="rId6"/>
    <p:sldId id="365" r:id="rId7"/>
    <p:sldId id="324" r:id="rId8"/>
    <p:sldId id="322" r:id="rId9"/>
    <p:sldId id="326" r:id="rId10"/>
    <p:sldId id="327" r:id="rId11"/>
    <p:sldId id="367" r:id="rId12"/>
    <p:sldId id="328" r:id="rId13"/>
    <p:sldId id="366" r:id="rId14"/>
    <p:sldId id="329" r:id="rId15"/>
    <p:sldId id="31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64"/>
    <a:srgbClr val="0070C1"/>
    <a:srgbClr val="000F7E"/>
    <a:srgbClr val="09198D"/>
    <a:srgbClr val="FF9129"/>
    <a:srgbClr val="1A70B8"/>
    <a:srgbClr val="0A197E"/>
    <a:srgbClr val="000000"/>
    <a:srgbClr val="69C3FF"/>
    <a:srgbClr val="EB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/>
    <p:restoredTop sz="96064"/>
  </p:normalViewPr>
  <p:slideViewPr>
    <p:cSldViewPr snapToGrid="0" snapToObjects="1" showGuides="1">
      <p:cViewPr varScale="1">
        <p:scale>
          <a:sx n="109" d="100"/>
          <a:sy n="109" d="100"/>
        </p:scale>
        <p:origin x="1686" y="114"/>
      </p:cViewPr>
      <p:guideLst>
        <p:guide/>
        <p:guide orient="horz" pos="408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A88CB3-351F-294D-B203-3E3755AD9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5" t="-1" b="-5861"/>
          <a:stretch/>
        </p:blipFill>
        <p:spPr>
          <a:xfrm>
            <a:off x="2800593" y="298702"/>
            <a:ext cx="6343408" cy="6925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360" y="1981872"/>
            <a:ext cx="3830320" cy="155940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360" y="3561746"/>
            <a:ext cx="3830320" cy="646853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4396170"/>
            <a:ext cx="2714105" cy="324812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5520163"/>
            <a:ext cx="2597150" cy="505883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1247380" y="6504590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A5E6A1-8400-5543-A539-750F492A4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266" y="466724"/>
            <a:ext cx="2957369" cy="8658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C4CCD8-670C-C247-A670-D2A0A7CC0B40}"/>
              </a:ext>
            </a:extLst>
          </p:cNvPr>
          <p:cNvSpPr/>
          <p:nvPr userDrawn="1"/>
        </p:nvSpPr>
        <p:spPr>
          <a:xfrm>
            <a:off x="323850" y="6138506"/>
            <a:ext cx="923530" cy="570027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31FDCC-6089-9549-867D-AA161AFF69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360" y="6376337"/>
            <a:ext cx="590382" cy="283004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7CC174E-53C7-1C49-8CF1-B008CEDC8F30}"/>
              </a:ext>
            </a:extLst>
          </p:cNvPr>
          <p:cNvSpPr txBox="1">
            <a:spLocks/>
          </p:cNvSpPr>
          <p:nvPr userDrawn="1"/>
        </p:nvSpPr>
        <p:spPr>
          <a:xfrm>
            <a:off x="8641080" y="6501384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64C590-9A87-3D4E-AB4F-7D32D78B18F2}"/>
              </a:ext>
            </a:extLst>
          </p:cNvPr>
          <p:cNvSpPr txBox="1">
            <a:spLocks/>
          </p:cNvSpPr>
          <p:nvPr userDrawn="1"/>
        </p:nvSpPr>
        <p:spPr>
          <a:xfrm>
            <a:off x="8074152" y="6501384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11/10/22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1524001"/>
            <a:ext cx="384048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1856" cy="8869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9800" y="1524001"/>
            <a:ext cx="384048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60" y="2011679"/>
            <a:ext cx="3840480" cy="4076605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9800" y="2011679"/>
            <a:ext cx="3840480" cy="4076605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94360" y="1524000"/>
            <a:ext cx="368503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" y="4693920"/>
            <a:ext cx="3685032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4360" y="5120640"/>
            <a:ext cx="368503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4328160"/>
            <a:ext cx="368503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01184" y="1524000"/>
            <a:ext cx="368503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01184" y="4693920"/>
            <a:ext cx="3685032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01184" y="5120640"/>
            <a:ext cx="368503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01184" y="4328160"/>
            <a:ext cx="368503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524000"/>
            <a:ext cx="249328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60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" y="4328160"/>
            <a:ext cx="249631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54540" y="1524000"/>
            <a:ext cx="249631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63132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63132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63131" y="4328160"/>
            <a:ext cx="249631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093968" y="1524000"/>
            <a:ext cx="249631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4128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4983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03418" y="4328160"/>
            <a:ext cx="249631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94360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436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6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38260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3826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3826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38260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00740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0074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0074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00740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757416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757416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757416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757416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4361" y="1524000"/>
            <a:ext cx="7991856" cy="4141621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5862323"/>
            <a:ext cx="7991856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1053548" y="1"/>
            <a:ext cx="787021" cy="754145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1053548" y="1332324"/>
            <a:ext cx="787021" cy="754145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1053548" y="2714922"/>
            <a:ext cx="787021" cy="754145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1053548" y="4097521"/>
            <a:ext cx="787021" cy="754145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953887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236755" y="-3329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236755" y="131642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236755" y="271159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236755" y="410675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1053548" y="5541578"/>
            <a:ext cx="787021" cy="7541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236755" y="5550815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09600"/>
            <a:ext cx="8229600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24000"/>
            <a:ext cx="8229600" cy="42672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332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1856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1856" cy="4434840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2914E2-5970-D64D-8F42-0A90C9295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5" t="-1" b="-5861"/>
          <a:stretch/>
        </p:blipFill>
        <p:spPr>
          <a:xfrm>
            <a:off x="2800593" y="298702"/>
            <a:ext cx="6343408" cy="692505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 userDrawn="1"/>
        </p:nvSpPr>
        <p:spPr>
          <a:xfrm>
            <a:off x="8641080" y="6501384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 userDrawn="1"/>
        </p:nvSpPr>
        <p:spPr>
          <a:xfrm>
            <a:off x="8074152" y="6501384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11/10/22</a:t>
            </a:r>
          </a:p>
          <a:p>
            <a:endParaRPr lang="en-US" sz="7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1856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1856" cy="4434840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1787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12648"/>
            <a:ext cx="7991856" cy="8900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4614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1106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07333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9035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75289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360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04516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71237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01327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23330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71882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4360" y="4056096"/>
            <a:ext cx="1097280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55404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596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99219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4646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67879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609600"/>
            <a:ext cx="7991856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1524000"/>
            <a:ext cx="7991856" cy="443484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109013" cy="68580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20707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4220708" cy="443484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D34A9EF-0B3B-194B-A31B-0DF154086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09813" y="5964946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609600"/>
            <a:ext cx="7991856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1524000"/>
            <a:ext cx="7991856" cy="443484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4055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4055" cy="4434840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BC5134-C487-554B-B7D4-EF8CEB3ED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00" r="31052" b="20205"/>
          <a:stretch/>
        </p:blipFill>
        <p:spPr>
          <a:xfrm>
            <a:off x="152400" y="345775"/>
            <a:ext cx="8991600" cy="65122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4055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4055" cy="443484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D97BA8D-44CF-D848-8EB4-22EBD02354E0}"/>
              </a:ext>
            </a:extLst>
          </p:cNvPr>
          <p:cNvSpPr txBox="1">
            <a:spLocks/>
          </p:cNvSpPr>
          <p:nvPr userDrawn="1"/>
        </p:nvSpPr>
        <p:spPr>
          <a:xfrm>
            <a:off x="8641080" y="6501384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B31FFA-211E-F342-A1E8-153A4E41B042}"/>
              </a:ext>
            </a:extLst>
          </p:cNvPr>
          <p:cNvSpPr txBox="1">
            <a:spLocks/>
          </p:cNvSpPr>
          <p:nvPr userDrawn="1"/>
        </p:nvSpPr>
        <p:spPr>
          <a:xfrm>
            <a:off x="8074152" y="6501384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11/10/22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 userDrawn="1">
          <p15:clr>
            <a:srgbClr val="FBAE40"/>
          </p15:clr>
        </p15:guide>
        <p15:guide id="2" pos="20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361" y="1524001"/>
            <a:ext cx="7994054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4055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2011681"/>
            <a:ext cx="7994055" cy="3931919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109013" cy="68580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09134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8553" y="5961888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4209134" cy="4434840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FBA5F7-9297-584B-8D03-94A595A48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464" y="6419088"/>
            <a:ext cx="1307592" cy="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9201" y="3429000"/>
            <a:ext cx="4109012" cy="342900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109013" cy="34290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09134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61" y="1523999"/>
            <a:ext cx="4209134" cy="4434840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7083F3C-D625-D64B-9FAF-52D8669C9A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8553" y="5961888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9200" y="3429000"/>
            <a:ext cx="4074290" cy="342900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029199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074289" cy="34290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06240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61" y="1523999"/>
            <a:ext cx="4206240" cy="4434840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19CB5B1-06C6-C34A-A15E-EAC198045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978" y="5961888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67F501-30A3-3C4A-9353-DF0C9221D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464" y="6419088"/>
            <a:ext cx="1307592" cy="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09600"/>
            <a:ext cx="8005630" cy="8883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24000"/>
            <a:ext cx="8005630" cy="4437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638027" y="6499820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1099" y="6501384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11/10/22</a:t>
            </a:r>
          </a:p>
          <a:p>
            <a:endParaRPr lang="en-US" sz="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20F8CB-C6F2-3F4F-B83D-1E2B4E8961C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85488" y="6421534"/>
            <a:ext cx="1307592" cy="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10" r:id="rId15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641080" y="6501384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8074152" y="6501384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11/10/22</a:t>
            </a:r>
          </a:p>
          <a:p>
            <a:endParaRPr lang="en-US" sz="7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09600"/>
            <a:ext cx="7991856" cy="89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523999"/>
            <a:ext cx="7991856" cy="44348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7E7B1-7961-6744-9B65-ACF10399A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3464" y="6419088"/>
            <a:ext cx="1307592" cy="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675" r:id="rId3"/>
    <p:sldLayoutId id="2147483694" r:id="rId4"/>
    <p:sldLayoutId id="2147483705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C654E81-7A68-B348-B260-56F1CEDF0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1981872"/>
            <a:ext cx="6150107" cy="1559401"/>
          </a:xfrm>
        </p:spPr>
        <p:txBody>
          <a:bodyPr/>
          <a:lstStyle/>
          <a:p>
            <a:r>
              <a:rPr lang="en-US" dirty="0"/>
              <a:t>High-Gradient Accelerating Structures for 3-GeV Proton Radiography Booster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FF306519-5125-A044-A118-2D161048B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" y="3561746"/>
            <a:ext cx="7211794" cy="646853"/>
          </a:xfrm>
        </p:spPr>
        <p:txBody>
          <a:bodyPr/>
          <a:lstStyle/>
          <a:p>
            <a:r>
              <a:rPr lang="en-US" dirty="0"/>
              <a:t>Sergey Kurennoy, Yuri Batygin, and Eric Olivas</a:t>
            </a:r>
          </a:p>
          <a:p>
            <a:r>
              <a:rPr lang="en-US" dirty="0"/>
              <a:t>LANL, AOT Division</a:t>
            </a:r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5CBE22-0D06-DE43-A0AD-BACD55E95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360" y="4396170"/>
            <a:ext cx="5769619" cy="3248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Advanced Accelerator Concepts Workshop, Long Island, NY, USA</a:t>
            </a:r>
          </a:p>
          <a:p>
            <a:r>
              <a:rPr lang="en-US" dirty="0"/>
              <a:t>November 10, 2022 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533E404-BAC2-8344-8AE7-A8F48EC95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LA-UR-22-31724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6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181C-48D2-F0A2-DC33-180F0CEFDB3E}"/>
              </a:ext>
            </a:extLst>
          </p:cNvPr>
          <p:cNvSpPr txBox="1">
            <a:spLocks/>
          </p:cNvSpPr>
          <p:nvPr/>
        </p:nvSpPr>
        <p:spPr>
          <a:xfrm>
            <a:off x="312805" y="136529"/>
            <a:ext cx="7991856" cy="50437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0F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Test cavity with distributed coupling – parameters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7CA31B7-BE26-570C-0FA7-BFF52B2ED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5291" b="4633"/>
          <a:stretch/>
        </p:blipFill>
        <p:spPr>
          <a:xfrm>
            <a:off x="365355" y="728102"/>
            <a:ext cx="3238679" cy="1737360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F629CC-099F-B0D6-2ED6-21B3B0A4C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6139" r="532" b="4413"/>
          <a:stretch/>
        </p:blipFill>
        <p:spPr>
          <a:xfrm>
            <a:off x="5539967" y="728102"/>
            <a:ext cx="3141333" cy="173736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126F06-A62F-6C1D-90B3-8D1B0C958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153992"/>
              </p:ext>
            </p:extLst>
          </p:nvPr>
        </p:nvGraphicFramePr>
        <p:xfrm>
          <a:off x="1543433" y="2979359"/>
          <a:ext cx="6057131" cy="3126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803">
                  <a:extLst>
                    <a:ext uri="{9D8B030D-6E8A-4147-A177-3AD203B41FA5}">
                      <a16:colId xmlns:a16="http://schemas.microsoft.com/office/drawing/2014/main" val="1038344638"/>
                    </a:ext>
                  </a:extLst>
                </a:gridCol>
                <a:gridCol w="1934944">
                  <a:extLst>
                    <a:ext uri="{9D8B030D-6E8A-4147-A177-3AD203B41FA5}">
                      <a16:colId xmlns:a16="http://schemas.microsoft.com/office/drawing/2014/main" val="1374945930"/>
                    </a:ext>
                  </a:extLst>
                </a:gridCol>
                <a:gridCol w="2034384">
                  <a:extLst>
                    <a:ext uri="{9D8B030D-6E8A-4147-A177-3AD203B41FA5}">
                      <a16:colId xmlns:a16="http://schemas.microsoft.com/office/drawing/2014/main" val="1959911816"/>
                    </a:ext>
                  </a:extLst>
                </a:gridCol>
              </a:tblGrid>
              <a:tr h="352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Re-entrant cavity,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quantity,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 cavity,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18049"/>
                  </a:ext>
                </a:extLst>
              </a:tr>
              <a:tr h="346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714035"/>
                  </a:ext>
                </a:extLst>
              </a:tr>
              <a:tr h="346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423616"/>
                  </a:ext>
                </a:extLst>
              </a:tr>
              <a:tr h="346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08649"/>
                  </a:ext>
                </a:extLst>
              </a:tr>
              <a:tr h="346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MW</a:t>
                      </a:r>
                      <a:endParaRPr lang="en-US" sz="16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98966"/>
                  </a:ext>
                </a:extLst>
              </a:tr>
              <a:tr h="346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751303"/>
                  </a:ext>
                </a:extLst>
              </a:tr>
              <a:tr h="346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115545"/>
                  </a:ext>
                </a:extLst>
              </a:tr>
              <a:tr h="346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Z′</a:t>
                      </a:r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184418"/>
                  </a:ext>
                </a:extLst>
              </a:tr>
              <a:tr h="346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P′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MW/m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470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F6CC24-A4D8-A7BA-A8F6-D38CE46F9D9F}"/>
              </a:ext>
            </a:extLst>
          </p:cNvPr>
          <p:cNvSpPr txBox="1"/>
          <p:nvPr/>
        </p:nvSpPr>
        <p:spPr>
          <a:xfrm>
            <a:off x="769516" y="2552665"/>
            <a:ext cx="760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 of two cavity types.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5.712 GHz; ideal Cu;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80 MV/m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55C0D-B9F3-67D9-C55C-21C716002C5E}"/>
              </a:ext>
            </a:extLst>
          </p:cNvPr>
          <p:cNvSpPr txBox="1"/>
          <p:nvPr/>
        </p:nvSpPr>
        <p:spPr>
          <a:xfrm>
            <a:off x="1021130" y="12742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C312A-51A0-B2DB-C1E6-4E6D54B6FA49}"/>
              </a:ext>
            </a:extLst>
          </p:cNvPr>
          <p:cNvSpPr txBox="1"/>
          <p:nvPr/>
        </p:nvSpPr>
        <p:spPr>
          <a:xfrm>
            <a:off x="8128972" y="12742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6983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BD29-F264-3521-A21D-CB1FE4D1D5CA}"/>
              </a:ext>
            </a:extLst>
          </p:cNvPr>
          <p:cNvSpPr txBox="1">
            <a:spLocks/>
          </p:cNvSpPr>
          <p:nvPr/>
        </p:nvSpPr>
        <p:spPr>
          <a:xfrm>
            <a:off x="360500" y="195476"/>
            <a:ext cx="7991856" cy="50437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0F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Fields and power flow in the test cavity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45BA51-B327-2191-E600-5E9B3C5D9E94}"/>
              </a:ext>
            </a:extLst>
          </p:cNvPr>
          <p:cNvSpPr/>
          <p:nvPr/>
        </p:nvSpPr>
        <p:spPr>
          <a:xfrm>
            <a:off x="1966880" y="5830807"/>
            <a:ext cx="521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CST calculated fields and power in the test cavity</a:t>
            </a:r>
            <a:endParaRPr lang="en-US" dirty="0">
              <a:latin typeface="Arial" panose="020B0604020202020204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61F6872-ACB8-EAC8-2C3A-F7F36944E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155" y="1027193"/>
            <a:ext cx="2938826" cy="3657600"/>
          </a:xfrm>
          <a:prstGeom prst="rect">
            <a:avLst/>
          </a:prstGeom>
        </p:spPr>
      </p:pic>
      <p:pic>
        <p:nvPicPr>
          <p:cNvPr id="13" name="Picture 12" descr="Diagram, engineering drawing&#10;&#10;Description automatically generated">
            <a:extLst>
              <a:ext uri="{FF2B5EF4-FFF2-40B4-BE49-F238E27FC236}">
                <a16:creationId xmlns:a16="http://schemas.microsoft.com/office/drawing/2014/main" id="{4975EA90-E5DA-7081-9ED0-8AF194BFC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8" y="1027193"/>
            <a:ext cx="2887789" cy="3657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86005B-5165-9B3B-BC69-1CE4936277D3}"/>
              </a:ext>
            </a:extLst>
          </p:cNvPr>
          <p:cNvSpPr/>
          <p:nvPr/>
        </p:nvSpPr>
        <p:spPr>
          <a:xfrm>
            <a:off x="871635" y="4788040"/>
            <a:ext cx="1895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-field in cut plane</a:t>
            </a:r>
            <a:endParaRPr lang="en-US" sz="1600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EECA0D-6479-C4D4-4F69-1E50EF75019F}"/>
              </a:ext>
            </a:extLst>
          </p:cNvPr>
          <p:cNvSpPr/>
          <p:nvPr/>
        </p:nvSpPr>
        <p:spPr>
          <a:xfrm>
            <a:off x="3913021" y="4788040"/>
            <a:ext cx="2092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Power flow snapshot</a:t>
            </a:r>
            <a:endParaRPr lang="en-US" sz="1600" dirty="0">
              <a:solidFill>
                <a:srgbClr val="0070C0"/>
              </a:solidFill>
              <a:latin typeface="Arial" panose="020B0604020202020204"/>
            </a:endParaRP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ECF753-FCC7-0E0B-0B27-50D670CB1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10" y="650207"/>
            <a:ext cx="2148590" cy="228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A564C53-2D56-A246-0EA1-8048EF4604E8}"/>
              </a:ext>
            </a:extLst>
          </p:cNvPr>
          <p:cNvSpPr/>
          <p:nvPr/>
        </p:nvSpPr>
        <p:spPr>
          <a:xfrm>
            <a:off x="8061063" y="2601515"/>
            <a:ext cx="722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baseline="-250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surf</a:t>
            </a:r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1600" dirty="0">
              <a:solidFill>
                <a:srgbClr val="0070C0"/>
              </a:solidFill>
              <a:latin typeface="Arial" panose="020B0604020202020204"/>
            </a:endParaRPr>
          </a:p>
        </p:txBody>
      </p:sp>
      <p:pic>
        <p:nvPicPr>
          <p:cNvPr id="21" name="Picture 20" descr="Icon&#10;&#10;Description automatically generated with low confidence">
            <a:extLst>
              <a:ext uri="{FF2B5EF4-FFF2-40B4-BE49-F238E27FC236}">
                <a16:creationId xmlns:a16="http://schemas.microsoft.com/office/drawing/2014/main" id="{9813D62C-EBE8-98FC-8AC2-4BB8F1FFC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910" y="3311226"/>
            <a:ext cx="216448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1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AC2F78D-8FFF-D984-AC0A-5D320C736902}"/>
              </a:ext>
            </a:extLst>
          </p:cNvPr>
          <p:cNvSpPr txBox="1">
            <a:spLocks/>
          </p:cNvSpPr>
          <p:nvPr/>
        </p:nvSpPr>
        <p:spPr>
          <a:xfrm>
            <a:off x="360500" y="197899"/>
            <a:ext cx="7991856" cy="50437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0F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Structure with distributed RF coupling – one period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91EB9B-F14D-993C-F7DC-B7B64F0CBF62}"/>
              </a:ext>
            </a:extLst>
          </p:cNvPr>
          <p:cNvGrpSpPr/>
          <p:nvPr/>
        </p:nvGrpSpPr>
        <p:grpSpPr>
          <a:xfrm>
            <a:off x="436628" y="883715"/>
            <a:ext cx="3214836" cy="4399213"/>
            <a:chOff x="491860" y="680079"/>
            <a:chExt cx="3214836" cy="4399213"/>
          </a:xfrm>
        </p:grpSpPr>
        <p:pic>
          <p:nvPicPr>
            <p:cNvPr id="2" name="Picture 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A6D5116A-5C12-A9D8-1A0C-59205AB76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60" y="1126486"/>
              <a:ext cx="3214836" cy="3395318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7D9E24B-82F8-0A57-F770-D5EB9B27C0E0}"/>
                </a:ext>
              </a:extLst>
            </p:cNvPr>
            <p:cNvCxnSpPr>
              <a:cxnSpLocks/>
            </p:cNvCxnSpPr>
            <p:nvPr/>
          </p:nvCxnSpPr>
          <p:spPr>
            <a:xfrm>
              <a:off x="1050424" y="1049411"/>
              <a:ext cx="104885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95E0213-4B67-3566-7CBC-A4225C0BBBF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29" y="3361174"/>
              <a:ext cx="529822" cy="492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4F3AF8B-EFAF-292F-D79B-9D70C25FA3FA}"/>
                </a:ext>
              </a:extLst>
            </p:cNvPr>
            <p:cNvCxnSpPr>
              <a:cxnSpLocks/>
            </p:cNvCxnSpPr>
            <p:nvPr/>
          </p:nvCxnSpPr>
          <p:spPr>
            <a:xfrm>
              <a:off x="1562071" y="3366096"/>
              <a:ext cx="53720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91F432-D813-3D63-F0FF-D04FDA777358}"/>
                </a:ext>
              </a:extLst>
            </p:cNvPr>
            <p:cNvSpPr txBox="1"/>
            <p:nvPr/>
          </p:nvSpPr>
          <p:spPr>
            <a:xfrm>
              <a:off x="1648870" y="3307238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L</a:t>
              </a:r>
              <a:r>
                <a:rPr lang="en-US" baseline="-250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EC4B4E-974D-0FA1-5154-CEF82314D648}"/>
                </a:ext>
              </a:extLst>
            </p:cNvPr>
            <p:cNvSpPr txBox="1"/>
            <p:nvPr/>
          </p:nvSpPr>
          <p:spPr>
            <a:xfrm>
              <a:off x="1138552" y="3307238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L</a:t>
              </a:r>
              <a:r>
                <a:rPr lang="en-US" baseline="-250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D72C6A-823F-9113-2D82-74788E2D575A}"/>
                </a:ext>
              </a:extLst>
            </p:cNvPr>
            <p:cNvSpPr txBox="1"/>
            <p:nvPr/>
          </p:nvSpPr>
          <p:spPr>
            <a:xfrm>
              <a:off x="1294844" y="680079"/>
              <a:ext cx="5709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>
                  <a:solidFill>
                    <a:srgbClr val="FF0000"/>
                  </a:solidFill>
                </a:rPr>
                <a:t>λ</a:t>
              </a:r>
              <a:r>
                <a:rPr lang="en-US" baseline="-25000" dirty="0">
                  <a:solidFill>
                    <a:srgbClr val="FF0000"/>
                  </a:solidFill>
                </a:rPr>
                <a:t>g</a:t>
              </a:r>
              <a:r>
                <a:rPr lang="en-US" i="1" dirty="0">
                  <a:solidFill>
                    <a:srgbClr val="FF0000"/>
                  </a:solidFill>
                </a:rPr>
                <a:t>/2</a:t>
              </a:r>
              <a:endParaRPr lang="en-US" baseline="-25000" dirty="0">
                <a:solidFill>
                  <a:srgbClr val="FF0000"/>
                </a:solidFill>
              </a:endParaRPr>
            </a:p>
            <a:p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14487-327D-E254-2326-86CA262BB452}"/>
                </a:ext>
              </a:extLst>
            </p:cNvPr>
            <p:cNvCxnSpPr>
              <a:cxnSpLocks/>
            </p:cNvCxnSpPr>
            <p:nvPr/>
          </p:nvCxnSpPr>
          <p:spPr>
            <a:xfrm>
              <a:off x="2099278" y="883715"/>
              <a:ext cx="0" cy="3749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8065E2-F334-CBB4-AFD5-8C74F1B01961}"/>
                </a:ext>
              </a:extLst>
            </p:cNvPr>
            <p:cNvCxnSpPr>
              <a:cxnSpLocks/>
            </p:cNvCxnSpPr>
            <p:nvPr/>
          </p:nvCxnSpPr>
          <p:spPr>
            <a:xfrm>
              <a:off x="1050424" y="883715"/>
              <a:ext cx="0" cy="3749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F6384F-2795-F117-3188-46B13496EEDB}"/>
                </a:ext>
              </a:extLst>
            </p:cNvPr>
            <p:cNvCxnSpPr>
              <a:cxnSpLocks/>
            </p:cNvCxnSpPr>
            <p:nvPr/>
          </p:nvCxnSpPr>
          <p:spPr>
            <a:xfrm>
              <a:off x="3140957" y="883715"/>
              <a:ext cx="0" cy="3749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C3863D-1A0D-DCDB-FB8E-1B594F47C04C}"/>
                </a:ext>
              </a:extLst>
            </p:cNvPr>
            <p:cNvCxnSpPr>
              <a:cxnSpLocks/>
            </p:cNvCxnSpPr>
            <p:nvPr/>
          </p:nvCxnSpPr>
          <p:spPr>
            <a:xfrm>
              <a:off x="2092103" y="4578057"/>
              <a:ext cx="104885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456E40-606F-46F2-38B4-757D42D56ACB}"/>
                </a:ext>
              </a:extLst>
            </p:cNvPr>
            <p:cNvSpPr txBox="1"/>
            <p:nvPr/>
          </p:nvSpPr>
          <p:spPr>
            <a:xfrm>
              <a:off x="2334623" y="4525294"/>
              <a:ext cx="5709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>
                  <a:solidFill>
                    <a:srgbClr val="FF0000"/>
                  </a:solidFill>
                </a:rPr>
                <a:t>λ</a:t>
              </a:r>
              <a:r>
                <a:rPr lang="en-US" baseline="-25000" dirty="0">
                  <a:solidFill>
                    <a:srgbClr val="FF0000"/>
                  </a:solidFill>
                </a:rPr>
                <a:t>g</a:t>
              </a:r>
              <a:r>
                <a:rPr lang="en-US" i="1" dirty="0">
                  <a:solidFill>
                    <a:srgbClr val="FF0000"/>
                  </a:solidFill>
                </a:rPr>
                <a:t>/2</a:t>
              </a:r>
              <a:endParaRPr lang="en-US" baseline="-25000" dirty="0">
                <a:solidFill>
                  <a:srgbClr val="FF0000"/>
                </a:solidFill>
              </a:endParaRPr>
            </a:p>
            <a:p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AF6281-5904-E0FF-83A7-B80484179B87}"/>
              </a:ext>
            </a:extLst>
          </p:cNvPr>
          <p:cNvGrpSpPr/>
          <p:nvPr/>
        </p:nvGrpSpPr>
        <p:grpSpPr>
          <a:xfrm>
            <a:off x="3877673" y="1087351"/>
            <a:ext cx="4916523" cy="2424115"/>
            <a:chOff x="3940140" y="914398"/>
            <a:chExt cx="4916523" cy="2424115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3CD0A639-4BEB-9C16-1847-3305CC9C38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6422881"/>
                </p:ext>
              </p:extLst>
            </p:nvPr>
          </p:nvGraphicFramePr>
          <p:xfrm>
            <a:off x="3951115" y="914398"/>
            <a:ext cx="4013748" cy="319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869920" imgH="228600" progId="Equation.DSMT4">
                    <p:embed/>
                  </p:oleObj>
                </mc:Choice>
                <mc:Fallback>
                  <p:oleObj name="Equation" r:id="rId3" imgW="28699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51115" y="914398"/>
                          <a:ext cx="4013748" cy="3196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97742A9B-6149-3398-AC5F-7FE555FA2A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2308769"/>
                </p:ext>
              </p:extLst>
            </p:nvPr>
          </p:nvGraphicFramePr>
          <p:xfrm>
            <a:off x="3940140" y="1313491"/>
            <a:ext cx="4854056" cy="331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30520" imgH="241200" progId="Equation.DSMT4">
                    <p:embed/>
                  </p:oleObj>
                </mc:Choice>
                <mc:Fallback>
                  <p:oleObj name="Equation" r:id="rId5" imgW="35305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40140" y="1313491"/>
                          <a:ext cx="4854056" cy="3317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F0AEA3C4-179D-C24E-6E97-B6D60BAEB1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7812363"/>
                </p:ext>
              </p:extLst>
            </p:nvPr>
          </p:nvGraphicFramePr>
          <p:xfrm>
            <a:off x="3956050" y="1724656"/>
            <a:ext cx="4276725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098520" imgH="330120" progId="Equation.DSMT4">
                    <p:embed/>
                  </p:oleObj>
                </mc:Choice>
                <mc:Fallback>
                  <p:oleObj name="Equation" r:id="rId7" imgW="309852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56050" y="1724656"/>
                          <a:ext cx="4276725" cy="455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DE713505-B79C-3D72-F852-7972DDBE3D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7574252"/>
                </p:ext>
              </p:extLst>
            </p:nvPr>
          </p:nvGraphicFramePr>
          <p:xfrm>
            <a:off x="4483100" y="2257425"/>
            <a:ext cx="3570288" cy="63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654280" imgH="469800" progId="Equation.DSMT4">
                    <p:embed/>
                  </p:oleObj>
                </mc:Choice>
                <mc:Fallback>
                  <p:oleObj name="Equation" r:id="rId9" imgW="265428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83100" y="2257425"/>
                          <a:ext cx="3570288" cy="633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8C16E665-2C74-7E01-1F55-FF2393C6AE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8691192"/>
                </p:ext>
              </p:extLst>
            </p:nvPr>
          </p:nvGraphicFramePr>
          <p:xfrm>
            <a:off x="4006850" y="2968625"/>
            <a:ext cx="4849813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657600" imgH="279360" progId="Equation.DSMT4">
                    <p:embed/>
                  </p:oleObj>
                </mc:Choice>
                <mc:Fallback>
                  <p:oleObj name="Equation" r:id="rId11" imgW="36576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006850" y="2968625"/>
                          <a:ext cx="4849813" cy="369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05CBC2-D683-3888-821C-32A8F3DAB677}"/>
              </a:ext>
            </a:extLst>
          </p:cNvPr>
          <p:cNvCxnSpPr/>
          <p:nvPr/>
        </p:nvCxnSpPr>
        <p:spPr>
          <a:xfrm>
            <a:off x="3893583" y="1818195"/>
            <a:ext cx="14516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30D6F4-BB82-C272-3D61-F2195741962A}"/>
              </a:ext>
            </a:extLst>
          </p:cNvPr>
          <p:cNvCxnSpPr>
            <a:cxnSpLocks/>
          </p:cNvCxnSpPr>
          <p:nvPr/>
        </p:nvCxnSpPr>
        <p:spPr>
          <a:xfrm flipV="1">
            <a:off x="5345251" y="3510874"/>
            <a:ext cx="1362395" cy="12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853292-B59E-9508-C1CF-36F43A939A54}"/>
              </a:ext>
            </a:extLst>
          </p:cNvPr>
          <p:cNvCxnSpPr>
            <a:cxnSpLocks/>
          </p:cNvCxnSpPr>
          <p:nvPr/>
        </p:nvCxnSpPr>
        <p:spPr>
          <a:xfrm flipV="1">
            <a:off x="7214039" y="2896160"/>
            <a:ext cx="688357" cy="12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2DE965A-A8DF-6641-A830-4EA7C9F854F4}"/>
              </a:ext>
            </a:extLst>
          </p:cNvPr>
          <p:cNvSpPr/>
          <p:nvPr/>
        </p:nvSpPr>
        <p:spPr>
          <a:xfrm>
            <a:off x="645273" y="5522941"/>
            <a:ext cx="7948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WG width 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is chosen to feed the </a:t>
            </a:r>
            <a:r>
              <a:rPr lang="el-GR" sz="1600" i="1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-mode and to match the structure and WG periods </a:t>
            </a:r>
            <a:endParaRPr lang="en-US" sz="1600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EA3993-14F8-3B54-76D7-A1A678AED57E}"/>
              </a:ext>
            </a:extLst>
          </p:cNvPr>
          <p:cNvSpPr/>
          <p:nvPr/>
        </p:nvSpPr>
        <p:spPr>
          <a:xfrm>
            <a:off x="4834283" y="4051504"/>
            <a:ext cx="274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WG width 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changes with </a:t>
            </a:r>
            <a:r>
              <a:rPr lang="el-GR" sz="1600" i="1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1600" i="1" dirty="0">
              <a:solidFill>
                <a:srgbClr val="0070C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7194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797FF8D3-7DC9-2D98-737D-D27462844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636" y="3558014"/>
            <a:ext cx="4377080" cy="2468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FBD29-F264-3521-A21D-CB1FE4D1D5CA}"/>
              </a:ext>
            </a:extLst>
          </p:cNvPr>
          <p:cNvSpPr txBox="1">
            <a:spLocks/>
          </p:cNvSpPr>
          <p:nvPr/>
        </p:nvSpPr>
        <p:spPr>
          <a:xfrm>
            <a:off x="360501" y="145024"/>
            <a:ext cx="7991856" cy="50437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0F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Test cavity is fabricated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D0674E3-BC40-F46E-54F0-F5F020E2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01" y="649395"/>
            <a:ext cx="4480560" cy="362868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05F588-D77F-4AD4-6FD5-7114A240E900}"/>
              </a:ext>
            </a:extLst>
          </p:cNvPr>
          <p:cNvCxnSpPr>
            <a:cxnSpLocks/>
          </p:cNvCxnSpPr>
          <p:nvPr/>
        </p:nvCxnSpPr>
        <p:spPr>
          <a:xfrm>
            <a:off x="889852" y="3478281"/>
            <a:ext cx="3873933" cy="18424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63C8FA3-64EE-0529-2375-4D4B01E6C929}"/>
              </a:ext>
            </a:extLst>
          </p:cNvPr>
          <p:cNvSpPr txBox="1"/>
          <p:nvPr/>
        </p:nvSpPr>
        <p:spPr>
          <a:xfrm>
            <a:off x="676795" y="4982149"/>
            <a:ext cx="291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 Borchard, Dymenso, LLC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45BA51-B327-2191-E600-5E9B3C5D9E94}"/>
              </a:ext>
            </a:extLst>
          </p:cNvPr>
          <p:cNvSpPr/>
          <p:nvPr/>
        </p:nvSpPr>
        <p:spPr>
          <a:xfrm>
            <a:off x="1182870" y="6029831"/>
            <a:ext cx="7161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C-band test cavity: CAD model and machined half-structure (picture top right) </a:t>
            </a:r>
            <a:endParaRPr lang="en-US" sz="1600" dirty="0">
              <a:solidFill>
                <a:srgbClr val="0070C0"/>
              </a:solidFill>
              <a:latin typeface="Arial" panose="020B0604020202020204"/>
            </a:endParaRPr>
          </a:p>
        </p:txBody>
      </p:sp>
      <p:pic>
        <p:nvPicPr>
          <p:cNvPr id="7" name="Picture 6" descr="A model of a space ship&#10;&#10;Description automatically generated with low confidence">
            <a:extLst>
              <a:ext uri="{FF2B5EF4-FFF2-40B4-BE49-F238E27FC236}">
                <a16:creationId xmlns:a16="http://schemas.microsoft.com/office/drawing/2014/main" id="{4D62DEC2-215F-FE14-FE10-CDE2D00EB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076" y="99397"/>
            <a:ext cx="2834640" cy="34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3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884E2-E69B-054E-804E-60CA1691E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360" y="609600"/>
            <a:ext cx="7994055" cy="495044"/>
          </a:xfrm>
        </p:spPr>
        <p:txBody>
          <a:bodyPr/>
          <a:lstStyle/>
          <a:p>
            <a:r>
              <a:rPr lang="en-US" sz="2800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8E39C-FA5A-694E-8372-8DA63C6144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4361" y="1523998"/>
            <a:ext cx="8077098" cy="3170739"/>
          </a:xfrm>
        </p:spPr>
        <p:txBody>
          <a:bodyPr/>
          <a:lstStyle/>
          <a:p>
            <a:r>
              <a:rPr lang="en-US" dirty="0"/>
              <a:t>A high-gradient (HG) booster linac for enhanced proton radiography (pRad) at LANSCE is designed to increase the beam energy from 800 MeV to 3 GeV. It is a unique application of HG normal-conducting cavities for protons made possible by pRad requirements of very short beam pulses at low duty.</a:t>
            </a:r>
          </a:p>
          <a:p>
            <a:r>
              <a:rPr lang="en-US" dirty="0"/>
              <a:t>We continue development of high-gradient structures for the pRad booster. Our focus is on standing-wave </a:t>
            </a:r>
            <a:r>
              <a:rPr lang="el-GR" i="1" dirty="0"/>
              <a:t>π</a:t>
            </a:r>
            <a:r>
              <a:rPr lang="en-US" dirty="0"/>
              <a:t>-mode S- and C-band structures with distributed RF coupling adapted for protons with </a:t>
            </a:r>
            <a:r>
              <a:rPr lang="el-GR" i="1" dirty="0"/>
              <a:t>β</a:t>
            </a:r>
            <a:r>
              <a:rPr lang="en-US" dirty="0"/>
              <a:t> = 0.84-0.97 (beam energy from 800 MeV to 3 GeV). </a:t>
            </a:r>
          </a:p>
          <a:p>
            <a:r>
              <a:rPr lang="en-US" dirty="0"/>
              <a:t>A short 2-cell C-band test cavity for </a:t>
            </a:r>
            <a:r>
              <a:rPr lang="el-GR" i="1" dirty="0"/>
              <a:t>β</a:t>
            </a:r>
            <a:r>
              <a:rPr lang="en-US" dirty="0"/>
              <a:t> = 0.93 with distributed coupling was designed for frequency 5.712 GHz. The cavity is fabricated and delivered to LANL, and it will be tested soon at the LANL C-band RF test stand.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E065FB-7521-CA42-D393-D45DD3C86C15}"/>
              </a:ext>
            </a:extLst>
          </p:cNvPr>
          <p:cNvSpPr/>
          <p:nvPr/>
        </p:nvSpPr>
        <p:spPr>
          <a:xfrm>
            <a:off x="2182596" y="5558970"/>
            <a:ext cx="48175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This work is supported by the LANL LDRD program</a:t>
            </a:r>
            <a:endParaRPr lang="en-US" sz="1600" dirty="0">
              <a:solidFill>
                <a:srgbClr val="0070C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7032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8364AD-BEEE-DD68-4A51-DE73F589912D}"/>
              </a:ext>
            </a:extLst>
          </p:cNvPr>
          <p:cNvSpPr/>
          <p:nvPr/>
        </p:nvSpPr>
        <p:spPr>
          <a:xfrm>
            <a:off x="415165" y="1209806"/>
            <a:ext cx="831367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indent="-460375">
              <a:spcBef>
                <a:spcPts val="900"/>
              </a:spcBef>
              <a:buClr>
                <a:srgbClr val="131043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What: </a:t>
            </a:r>
            <a:r>
              <a:rPr lang="en-US" dirty="0">
                <a:solidFill>
                  <a:srgbClr val="3C3C3B"/>
                </a:solidFill>
                <a:latin typeface="Arial"/>
                <a:cs typeface="Arial"/>
              </a:rPr>
              <a:t>High-gradient (HG) linear accelerator (linac) after the existing LANSCE linac to increase the proton beam energy from 800 MeV to 3 GeV.</a:t>
            </a:r>
          </a:p>
          <a:p>
            <a:pPr marL="460375" indent="-460375">
              <a:spcBef>
                <a:spcPts val="1300"/>
              </a:spcBef>
              <a:buClr>
                <a:srgbClr val="131043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Why: </a:t>
            </a:r>
            <a:r>
              <a:rPr lang="en-US" dirty="0">
                <a:solidFill>
                  <a:srgbClr val="3C3C3B"/>
                </a:solidFill>
                <a:latin typeface="Arial"/>
                <a:cs typeface="Arial"/>
              </a:rPr>
              <a:t>This increases proton radiography (pRad) resolution 10 times.</a:t>
            </a:r>
          </a:p>
          <a:p>
            <a:pPr marL="460375" indent="-460375">
              <a:spcBef>
                <a:spcPts val="1300"/>
              </a:spcBef>
              <a:buClr>
                <a:srgbClr val="131043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How: </a:t>
            </a:r>
            <a:r>
              <a:rPr lang="en-US" dirty="0">
                <a:solidFill>
                  <a:srgbClr val="3C3C3B"/>
                </a:solidFill>
                <a:latin typeface="Arial"/>
                <a:cs typeface="Arial"/>
              </a:rPr>
              <a:t>Compact 3-GeV high-gradient pRad booster</a:t>
            </a:r>
            <a:r>
              <a:rPr lang="en-US" dirty="0">
                <a:solidFill>
                  <a:srgbClr val="3C3C3B"/>
                </a:solidFill>
                <a:latin typeface="Arial"/>
              </a:rPr>
              <a:t>:</a:t>
            </a:r>
          </a:p>
          <a:p>
            <a:pPr marL="633413" lvl="1" indent="-460375">
              <a:spcBef>
                <a:spcPts val="1300"/>
              </a:spcBef>
              <a:buClr>
                <a:srgbClr val="131043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1600" dirty="0">
                <a:solidFill>
                  <a:srgbClr val="1A70B8"/>
                </a:solidFill>
                <a:latin typeface="Arial"/>
              </a:rPr>
              <a:t>Will be based on S- &amp; C-band HG structures adapted for protons (v/c = 0.84 – 0.97). Prototype high-gradient proton C-band cavities will be tested at LANL. </a:t>
            </a:r>
          </a:p>
          <a:p>
            <a:pPr marL="633413" lvl="1" indent="-460375">
              <a:spcBef>
                <a:spcPts val="1300"/>
              </a:spcBef>
              <a:buClr>
                <a:srgbClr val="131043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1600" dirty="0">
                <a:solidFill>
                  <a:srgbClr val="1A70B8"/>
                </a:solidFill>
                <a:latin typeface="Arial"/>
              </a:rPr>
              <a:t>Will have an optimal beam-physics design based on front-to-end modeling.</a:t>
            </a:r>
          </a:p>
          <a:p>
            <a:pPr marL="633413" lvl="1" indent="-460375">
              <a:spcBef>
                <a:spcPts val="1300"/>
              </a:spcBef>
              <a:buClr>
                <a:srgbClr val="131043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1600" dirty="0">
                <a:solidFill>
                  <a:srgbClr val="1A70B8"/>
                </a:solidFill>
                <a:latin typeface="Arial"/>
              </a:rPr>
              <a:t>Fits the site and can be used in parallel with the existing 800-MeV pRad.</a:t>
            </a:r>
          </a:p>
          <a:p>
            <a:pPr marL="633413" lvl="1" indent="-460375">
              <a:spcBef>
                <a:spcPts val="1300"/>
              </a:spcBef>
              <a:buClr>
                <a:srgbClr val="131043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1600" dirty="0">
                <a:solidFill>
                  <a:srgbClr val="1A70B8"/>
                </a:solidFill>
                <a:latin typeface="Arial"/>
              </a:rPr>
              <a:t>Can be the first-ever high-gradient normal-conducting proton linear accelerator.</a:t>
            </a:r>
            <a:endParaRPr lang="en-US" b="1" dirty="0">
              <a:solidFill>
                <a:srgbClr val="1A70B8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5B0AE-084F-04BE-918B-6A1CEA8BC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18" y="4850881"/>
            <a:ext cx="6589834" cy="1371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0A694-06EB-9CEE-2435-985D6701486A}"/>
              </a:ext>
            </a:extLst>
          </p:cNvPr>
          <p:cNvSpPr txBox="1">
            <a:spLocks/>
          </p:cNvSpPr>
          <p:nvPr/>
        </p:nvSpPr>
        <p:spPr>
          <a:xfrm>
            <a:off x="360500" y="268880"/>
            <a:ext cx="7991856" cy="89001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0F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Compact High-Gradient Booster for </a:t>
            </a:r>
          </a:p>
          <a:p>
            <a:pPr algn="ctr"/>
            <a:r>
              <a:rPr lang="en-US" dirty="0"/>
              <a:t>Enhanced Proton Radiography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A2443-8946-D73B-9855-59EF3E941AFC}"/>
              </a:ext>
            </a:extLst>
          </p:cNvPr>
          <p:cNvSpPr txBox="1"/>
          <p:nvPr/>
        </p:nvSpPr>
        <p:spPr>
          <a:xfrm>
            <a:off x="7832021" y="492794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(Linac16)</a:t>
            </a:r>
          </a:p>
        </p:txBody>
      </p:sp>
    </p:spTree>
    <p:extLst>
      <p:ext uri="{BB962C8B-B14F-4D97-AF65-F5344CB8AC3E}">
        <p14:creationId xmlns:p14="http://schemas.microsoft.com/office/powerpoint/2010/main" val="113858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76FE92-355B-2044-8D1B-056ACDA4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58" y="834621"/>
            <a:ext cx="8632084" cy="493776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CCCF9D-7E7C-DAFE-B1F0-B24CA8825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12479"/>
              </p:ext>
            </p:extLst>
          </p:nvPr>
        </p:nvGraphicFramePr>
        <p:xfrm>
          <a:off x="454159" y="2876677"/>
          <a:ext cx="5056791" cy="2241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908">
                  <a:extLst>
                    <a:ext uri="{9D8B030D-6E8A-4147-A177-3AD203B41FA5}">
                      <a16:colId xmlns:a16="http://schemas.microsoft.com/office/drawing/2014/main" val="53080389"/>
                    </a:ext>
                  </a:extLst>
                </a:gridCol>
                <a:gridCol w="792648">
                  <a:extLst>
                    <a:ext uri="{9D8B030D-6E8A-4147-A177-3AD203B41FA5}">
                      <a16:colId xmlns:a16="http://schemas.microsoft.com/office/drawing/2014/main" val="2369407093"/>
                    </a:ext>
                  </a:extLst>
                </a:gridCol>
                <a:gridCol w="742583">
                  <a:extLst>
                    <a:ext uri="{9D8B030D-6E8A-4147-A177-3AD203B41FA5}">
                      <a16:colId xmlns:a16="http://schemas.microsoft.com/office/drawing/2014/main" val="955585123"/>
                    </a:ext>
                  </a:extLst>
                </a:gridCol>
                <a:gridCol w="835407">
                  <a:extLst>
                    <a:ext uri="{9D8B030D-6E8A-4147-A177-3AD203B41FA5}">
                      <a16:colId xmlns:a16="http://schemas.microsoft.com/office/drawing/2014/main" val="119760967"/>
                    </a:ext>
                  </a:extLst>
                </a:gridCol>
                <a:gridCol w="928230">
                  <a:extLst>
                    <a:ext uri="{9D8B030D-6E8A-4147-A177-3AD203B41FA5}">
                      <a16:colId xmlns:a16="http://schemas.microsoft.com/office/drawing/2014/main" val="2139007867"/>
                    </a:ext>
                  </a:extLst>
                </a:gridCol>
                <a:gridCol w="954015">
                  <a:extLst>
                    <a:ext uri="{9D8B030D-6E8A-4147-A177-3AD203B41FA5}">
                      <a16:colId xmlns:a16="http://schemas.microsoft.com/office/drawing/2014/main" val="3058441730"/>
                    </a:ext>
                  </a:extLst>
                </a:gridCol>
              </a:tblGrid>
              <a:tr h="882408"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Area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Rep. Rate (Hz)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Pulse Length (</a:t>
                      </a:r>
                      <a:r>
                        <a:rPr lang="el-GR" sz="1400" dirty="0">
                          <a:effectLst/>
                        </a:rPr>
                        <a:t>μ</a:t>
                      </a:r>
                      <a:r>
                        <a:rPr lang="en-US" sz="1400" dirty="0">
                          <a:effectLst/>
                        </a:rPr>
                        <a:t>s)</a:t>
                      </a:r>
                      <a:endParaRPr lang="en-US" sz="14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Current / bunch </a:t>
                      </a:r>
                      <a:r>
                        <a:rPr lang="en-US" sz="1400" baseline="-250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(mA)</a:t>
                      </a:r>
                      <a:endParaRPr lang="en-US" sz="14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current</a:t>
                      </a:r>
                    </a:p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l-GR" sz="1400">
                          <a:effectLst/>
                        </a:rPr>
                        <a:t>μ</a:t>
                      </a: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power</a:t>
                      </a:r>
                    </a:p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(kW)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306493"/>
                  </a:ext>
                </a:extLst>
              </a:tr>
              <a:tr h="271820"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Lujan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625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262098"/>
                  </a:ext>
                </a:extLst>
              </a:tr>
              <a:tr h="271820"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IPF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625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230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938391"/>
                  </a:ext>
                </a:extLst>
              </a:tr>
              <a:tr h="271820"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WNR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625</a:t>
                      </a:r>
                      <a:endParaRPr lang="en-US" sz="14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3.6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377395"/>
                  </a:ext>
                </a:extLst>
              </a:tr>
              <a:tr h="271820"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pRad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625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728583"/>
                  </a:ext>
                </a:extLst>
              </a:tr>
              <a:tr h="271820"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UCN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625</a:t>
                      </a:r>
                      <a:endParaRPr lang="en-US" sz="14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999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6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D0A694-06EB-9CEE-2435-985D6701486A}"/>
              </a:ext>
            </a:extLst>
          </p:cNvPr>
          <p:cNvSpPr txBox="1">
            <a:spLocks/>
          </p:cNvSpPr>
          <p:nvPr/>
        </p:nvSpPr>
        <p:spPr>
          <a:xfrm>
            <a:off x="360500" y="156678"/>
            <a:ext cx="7991856" cy="50437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0F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HG pRad Booster – Requirements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3906158-F8E4-F6B1-7F45-055E1C668040}"/>
              </a:ext>
            </a:extLst>
          </p:cNvPr>
          <p:cNvSpPr txBox="1">
            <a:spLocks/>
          </p:cNvSpPr>
          <p:nvPr/>
        </p:nvSpPr>
        <p:spPr>
          <a:xfrm>
            <a:off x="355941" y="728884"/>
            <a:ext cx="8432118" cy="3657601"/>
          </a:xfrm>
          <a:prstGeom prst="rect">
            <a:avLst/>
          </a:prstGeom>
        </p:spPr>
        <p:txBody>
          <a:bodyPr/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Booster must satisfy pRad needs and fit the LANSCE site:</a:t>
            </a:r>
          </a:p>
          <a:p>
            <a:pPr lvl="1"/>
            <a:r>
              <a:rPr lang="en-US" dirty="0">
                <a:solidFill>
                  <a:srgbClr val="1A70B8"/>
                </a:solidFill>
              </a:rPr>
              <a:t>provide 1 to 20 </a:t>
            </a:r>
            <a:r>
              <a:rPr lang="en-US" u="sng" dirty="0">
                <a:solidFill>
                  <a:srgbClr val="1A70B8"/>
                </a:solidFill>
              </a:rPr>
              <a:t>short beam pulses </a:t>
            </a:r>
            <a:r>
              <a:rPr lang="en-US" dirty="0">
                <a:solidFill>
                  <a:srgbClr val="1A70B8"/>
                </a:solidFill>
              </a:rPr>
              <a:t>(&lt;80 ns) separated by variable intervals of 0.2-2 µs. Each short beam pulse contains proton bunches following at 5 ns (</a:t>
            </a:r>
            <a:r>
              <a:rPr lang="en-US" i="1" dirty="0">
                <a:solidFill>
                  <a:srgbClr val="1A70B8"/>
                </a:solidFill>
              </a:rPr>
              <a:t>f</a:t>
            </a:r>
            <a:r>
              <a:rPr lang="en-US" baseline="-25000" dirty="0">
                <a:solidFill>
                  <a:srgbClr val="1A70B8"/>
                </a:solidFill>
              </a:rPr>
              <a:t>b</a:t>
            </a:r>
            <a:r>
              <a:rPr lang="en-US" dirty="0">
                <a:solidFill>
                  <a:srgbClr val="1A70B8"/>
                </a:solidFill>
              </a:rPr>
              <a:t> = 201.25 MHz bunch repetition frequency) and produces one radiograph.</a:t>
            </a:r>
          </a:p>
          <a:p>
            <a:pPr lvl="1"/>
            <a:r>
              <a:rPr lang="en-US" u="sng" dirty="0">
                <a:solidFill>
                  <a:srgbClr val="1A70B8"/>
                </a:solidFill>
              </a:rPr>
              <a:t>very low duty</a:t>
            </a:r>
            <a:r>
              <a:rPr lang="en-US" dirty="0">
                <a:solidFill>
                  <a:srgbClr val="1A70B8"/>
                </a:solidFill>
              </a:rPr>
              <a:t>: one pulse train per event; a few events per day. </a:t>
            </a:r>
            <a:endParaRPr lang="en-US" u="sng" dirty="0">
              <a:solidFill>
                <a:srgbClr val="1A70B8"/>
              </a:solidFill>
            </a:endParaRPr>
          </a:p>
          <a:p>
            <a:pPr lvl="1"/>
            <a:r>
              <a:rPr lang="en-US" dirty="0">
                <a:solidFill>
                  <a:srgbClr val="1A70B8"/>
                </a:solidFill>
              </a:rPr>
              <a:t>reduce relative energy spread at 3 GeV as ~1/</a:t>
            </a:r>
            <a:r>
              <a:rPr lang="en-US" i="1" dirty="0">
                <a:solidFill>
                  <a:srgbClr val="1A70B8"/>
                </a:solidFill>
              </a:rPr>
              <a:t>p </a:t>
            </a:r>
            <a:r>
              <a:rPr lang="en-US" dirty="0">
                <a:solidFill>
                  <a:srgbClr val="1A70B8"/>
                </a:solidFill>
              </a:rPr>
              <a:t>for good radiography quality: from </a:t>
            </a:r>
            <a:r>
              <a:rPr lang="el-GR" dirty="0">
                <a:solidFill>
                  <a:srgbClr val="1A70B8"/>
                </a:solidFill>
              </a:rPr>
              <a:t>Δ</a:t>
            </a:r>
            <a:r>
              <a:rPr lang="en-US" i="1" dirty="0">
                <a:solidFill>
                  <a:srgbClr val="1A70B8"/>
                </a:solidFill>
              </a:rPr>
              <a:t>p</a:t>
            </a:r>
            <a:r>
              <a:rPr lang="en-US" dirty="0">
                <a:solidFill>
                  <a:srgbClr val="1A70B8"/>
                </a:solidFill>
              </a:rPr>
              <a:t>/</a:t>
            </a:r>
            <a:r>
              <a:rPr lang="en-US" i="1" dirty="0">
                <a:solidFill>
                  <a:srgbClr val="1A70B8"/>
                </a:solidFill>
              </a:rPr>
              <a:t>p</a:t>
            </a:r>
            <a:r>
              <a:rPr lang="en-US" dirty="0">
                <a:solidFill>
                  <a:srgbClr val="1A70B8"/>
                </a:solidFill>
              </a:rPr>
              <a:t> = 10</a:t>
            </a:r>
            <a:r>
              <a:rPr lang="en-US" baseline="30000" dirty="0">
                <a:solidFill>
                  <a:srgbClr val="1A70B8"/>
                </a:solidFill>
              </a:rPr>
              <a:t>-3</a:t>
            </a:r>
            <a:r>
              <a:rPr lang="en-US" dirty="0">
                <a:solidFill>
                  <a:srgbClr val="1A70B8"/>
                </a:solidFill>
              </a:rPr>
              <a:t> at 800 MeV → 3.3∙10</a:t>
            </a:r>
            <a:r>
              <a:rPr lang="en-US" baseline="30000" dirty="0">
                <a:solidFill>
                  <a:srgbClr val="1A70B8"/>
                </a:solidFill>
              </a:rPr>
              <a:t>-4</a:t>
            </a:r>
            <a:r>
              <a:rPr lang="en-US" dirty="0">
                <a:solidFill>
                  <a:srgbClr val="1A70B8"/>
                </a:solidFill>
              </a:rPr>
              <a:t> at 3 GeV.</a:t>
            </a:r>
          </a:p>
          <a:p>
            <a:r>
              <a:rPr lang="en-US" dirty="0"/>
              <a:t>Development of accelerator structures that support such a design: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HG structures so far have only been designed for electrons -&gt; adapt for protons.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beam magnetic focusing scheme defines minimal allowable cavity apertures.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added L-band buncher &amp; de-buncher + drifts to reduce beam energy spread.</a:t>
            </a:r>
          </a:p>
          <a:p>
            <a:pPr lvl="1"/>
            <a:r>
              <a:rPr lang="en-US" u="sng" dirty="0">
                <a:solidFill>
                  <a:srgbClr val="0070C0"/>
                </a:solidFill>
              </a:rPr>
              <a:t>standing-wave accelerator structures with distributed coupling </a:t>
            </a:r>
            <a:r>
              <a:rPr lang="en-US" dirty="0">
                <a:solidFill>
                  <a:srgbClr val="0070C0"/>
                </a:solidFill>
              </a:rPr>
              <a:t>are chosen.</a:t>
            </a:r>
            <a:r>
              <a:rPr lang="en-US" dirty="0"/>
              <a:t> </a:t>
            </a:r>
          </a:p>
          <a:p>
            <a:r>
              <a:rPr lang="en-US" dirty="0"/>
              <a:t>High peak power (~10s MW) RF sources (klystrons) that can support the required beam structure. Variable </a:t>
            </a:r>
            <a:r>
              <a:rPr lang="en-US" u="sng" dirty="0">
                <a:solidFill>
                  <a:srgbClr val="FF0000"/>
                </a:solidFill>
              </a:rPr>
              <a:t>single</a:t>
            </a:r>
            <a:r>
              <a:rPr lang="en-US" dirty="0"/>
              <a:t> RF pulse up to 50 µs.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6F61F3-1713-B856-F9A5-1AB342873C0F}"/>
              </a:ext>
            </a:extLst>
          </p:cNvPr>
          <p:cNvGrpSpPr/>
          <p:nvPr/>
        </p:nvGrpSpPr>
        <p:grpSpPr>
          <a:xfrm>
            <a:off x="2044286" y="4571683"/>
            <a:ext cx="5643704" cy="2083420"/>
            <a:chOff x="2177855" y="4559808"/>
            <a:chExt cx="5643704" cy="20834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8A6089-08BC-6309-6484-1B406A669987}"/>
                </a:ext>
              </a:extLst>
            </p:cNvPr>
            <p:cNvSpPr/>
            <p:nvPr/>
          </p:nvSpPr>
          <p:spPr>
            <a:xfrm>
              <a:off x="3378767" y="5023104"/>
              <a:ext cx="103632" cy="987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2286DE-2035-3997-1CE7-A369B684ADF1}"/>
                </a:ext>
              </a:extLst>
            </p:cNvPr>
            <p:cNvSpPr/>
            <p:nvPr/>
          </p:nvSpPr>
          <p:spPr>
            <a:xfrm>
              <a:off x="3698807" y="5023104"/>
              <a:ext cx="103632" cy="987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D3717F-8CA5-C629-6435-3B8B4D101284}"/>
                </a:ext>
              </a:extLst>
            </p:cNvPr>
            <p:cNvSpPr/>
            <p:nvPr/>
          </p:nvSpPr>
          <p:spPr>
            <a:xfrm>
              <a:off x="4018847" y="5023104"/>
              <a:ext cx="103632" cy="987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A140FD-AF41-3AD1-8083-A9802BFC88DD}"/>
                </a:ext>
              </a:extLst>
            </p:cNvPr>
            <p:cNvSpPr/>
            <p:nvPr/>
          </p:nvSpPr>
          <p:spPr>
            <a:xfrm>
              <a:off x="5225855" y="5023104"/>
              <a:ext cx="103632" cy="987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761D2E-5378-9658-BCD5-85F7E73C8711}"/>
                </a:ext>
              </a:extLst>
            </p:cNvPr>
            <p:cNvSpPr/>
            <p:nvPr/>
          </p:nvSpPr>
          <p:spPr>
            <a:xfrm>
              <a:off x="4366319" y="5943600"/>
              <a:ext cx="60960" cy="67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668A02-6654-ED33-DF87-05D9177EDCE8}"/>
                </a:ext>
              </a:extLst>
            </p:cNvPr>
            <p:cNvSpPr/>
            <p:nvPr/>
          </p:nvSpPr>
          <p:spPr>
            <a:xfrm>
              <a:off x="4543103" y="5943600"/>
              <a:ext cx="60960" cy="67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05E366-7843-C508-D667-3742CB0F2FC3}"/>
                </a:ext>
              </a:extLst>
            </p:cNvPr>
            <p:cNvSpPr/>
            <p:nvPr/>
          </p:nvSpPr>
          <p:spPr>
            <a:xfrm>
              <a:off x="4719887" y="5940552"/>
              <a:ext cx="60960" cy="67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C31557A-0468-037F-1D9D-DB4ED7FB07D5}"/>
                </a:ext>
              </a:extLst>
            </p:cNvPr>
            <p:cNvCxnSpPr/>
            <p:nvPr/>
          </p:nvCxnSpPr>
          <p:spPr>
            <a:xfrm>
              <a:off x="3378767" y="6065520"/>
              <a:ext cx="320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684E3CA-C7D6-4D3D-1E53-DE671D57013E}"/>
                </a:ext>
              </a:extLst>
            </p:cNvPr>
            <p:cNvCxnSpPr/>
            <p:nvPr/>
          </p:nvCxnSpPr>
          <p:spPr>
            <a:xfrm>
              <a:off x="3750623" y="6065520"/>
              <a:ext cx="320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1AB7EA-E9C0-A7EC-428F-D23F01F8908C}"/>
                </a:ext>
              </a:extLst>
            </p:cNvPr>
            <p:cNvSpPr txBox="1"/>
            <p:nvPr/>
          </p:nvSpPr>
          <p:spPr>
            <a:xfrm>
              <a:off x="3271167" y="6046987"/>
              <a:ext cx="1752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0.2-2 µs intervals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D936C55-864A-637E-26A0-4E5EB7157924}"/>
                </a:ext>
              </a:extLst>
            </p:cNvPr>
            <p:cNvCxnSpPr/>
            <p:nvPr/>
          </p:nvCxnSpPr>
          <p:spPr>
            <a:xfrm>
              <a:off x="3973889" y="4956048"/>
              <a:ext cx="19354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0FCC5D-9733-7926-1CFC-42100BA2AF30}"/>
                </a:ext>
              </a:extLst>
            </p:cNvPr>
            <p:cNvSpPr txBox="1"/>
            <p:nvPr/>
          </p:nvSpPr>
          <p:spPr>
            <a:xfrm>
              <a:off x="3767327" y="4657936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ns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65CFA8-E89B-1CC6-AB35-314A8E58DA20}"/>
                </a:ext>
              </a:extLst>
            </p:cNvPr>
            <p:cNvCxnSpPr/>
            <p:nvPr/>
          </p:nvCxnSpPr>
          <p:spPr>
            <a:xfrm>
              <a:off x="2177855" y="6010656"/>
              <a:ext cx="6522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A96D97-EC3D-8AF5-76F5-4C4F1F2AD7D0}"/>
                </a:ext>
              </a:extLst>
            </p:cNvPr>
            <p:cNvCxnSpPr/>
            <p:nvPr/>
          </p:nvCxnSpPr>
          <p:spPr>
            <a:xfrm>
              <a:off x="3206555" y="4559808"/>
              <a:ext cx="22326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9D207D-92D9-62C1-1C40-3B9E1EB6488F}"/>
                </a:ext>
              </a:extLst>
            </p:cNvPr>
            <p:cNvCxnSpPr/>
            <p:nvPr/>
          </p:nvCxnSpPr>
          <p:spPr>
            <a:xfrm flipV="1">
              <a:off x="5750111" y="6007608"/>
              <a:ext cx="731520" cy="30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280C3CF-DFE5-4820-A656-215D05BA61A7}"/>
                </a:ext>
              </a:extLst>
            </p:cNvPr>
            <p:cNvCxnSpPr/>
            <p:nvPr/>
          </p:nvCxnSpPr>
          <p:spPr>
            <a:xfrm flipV="1">
              <a:off x="2830127" y="4559808"/>
              <a:ext cx="376428" cy="14508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F8D232-1062-2E15-01BF-88AF89D2244F}"/>
                </a:ext>
              </a:extLst>
            </p:cNvPr>
            <p:cNvCxnSpPr/>
            <p:nvPr/>
          </p:nvCxnSpPr>
          <p:spPr>
            <a:xfrm flipH="1" flipV="1">
              <a:off x="5439215" y="4559808"/>
              <a:ext cx="313564" cy="14508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B12D7C-2908-39A8-8862-993B474D0CF1}"/>
                </a:ext>
              </a:extLst>
            </p:cNvPr>
            <p:cNvSpPr txBox="1"/>
            <p:nvPr/>
          </p:nvSpPr>
          <p:spPr>
            <a:xfrm>
              <a:off x="5738938" y="5635526"/>
              <a:ext cx="2082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 pulse up to 50 µs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7326B1-BD3F-A2F1-FBD2-A853E8AA099D}"/>
                </a:ext>
              </a:extLst>
            </p:cNvPr>
            <p:cNvSpPr txBox="1"/>
            <p:nvPr/>
          </p:nvSpPr>
          <p:spPr>
            <a:xfrm>
              <a:off x="3395443" y="6304674"/>
              <a:ext cx="18149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1-20 beam pulses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217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57D5-D5D8-074C-858D-ED8F62100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829" y="253522"/>
            <a:ext cx="8229600" cy="4474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Layout of 3-GeV Booster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02F3B-1E8C-B145-8A25-6692A6E3A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6" y="896596"/>
            <a:ext cx="8403532" cy="3157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9CA36A-4812-0B40-92B5-1398F06E614F}"/>
              </a:ext>
            </a:extLst>
          </p:cNvPr>
          <p:cNvSpPr txBox="1"/>
          <p:nvPr/>
        </p:nvSpPr>
        <p:spPr>
          <a:xfrm>
            <a:off x="2456130" y="5264993"/>
            <a:ext cx="4330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Evolution of Longitudinal Phase Space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068F7AA-89F1-9D4F-87CB-B04C47F6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788" y="4388606"/>
            <a:ext cx="1395212" cy="8962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FC3EFA3-A12E-969B-61B5-06388E276202}"/>
              </a:ext>
            </a:extLst>
          </p:cNvPr>
          <p:cNvGrpSpPr/>
          <p:nvPr/>
        </p:nvGrpSpPr>
        <p:grpSpPr>
          <a:xfrm>
            <a:off x="53632" y="4148950"/>
            <a:ext cx="8990817" cy="1185118"/>
            <a:chOff x="60373" y="4512909"/>
            <a:chExt cx="8990817" cy="118511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3DD5982-970F-0443-A91B-01999B723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3656" y="4751329"/>
              <a:ext cx="1297547" cy="8420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61A252-01E3-D04F-855E-1FCEC30B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1203" y="4775670"/>
              <a:ext cx="1319428" cy="91635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38873F6-4D51-3640-898E-3E8143448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70631" y="4788131"/>
              <a:ext cx="1183772" cy="80629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3B6B202-13A3-B742-BD07-4F0180236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76798" y="4788131"/>
              <a:ext cx="1328271" cy="8606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41A8F0-B589-BB46-8026-0ABF5A6F9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54403" y="4751329"/>
              <a:ext cx="1428070" cy="9466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A3A623-5476-CE45-B27B-7EE34E22D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373" y="4788131"/>
              <a:ext cx="1293283" cy="8199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391E6A-B6B5-B34F-A179-8D6C6C21B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0614" y="4512909"/>
              <a:ext cx="812800" cy="228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BC4DB-E288-A041-A262-ADCC9D4C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71690" y="4512909"/>
              <a:ext cx="1079500" cy="2286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5FABF8A-94FB-AEDF-BAE8-9DABC306D415}"/>
              </a:ext>
            </a:extLst>
          </p:cNvPr>
          <p:cNvSpPr/>
          <p:nvPr/>
        </p:nvSpPr>
        <p:spPr>
          <a:xfrm>
            <a:off x="480064" y="5792127"/>
            <a:ext cx="8282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The booster with reduced gradients needs bends to fit into existing buildings but saves RF</a:t>
            </a:r>
            <a:endParaRPr lang="en-US" sz="1600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17059B-0062-4AFC-0D46-633C81843433}"/>
              </a:ext>
            </a:extLst>
          </p:cNvPr>
          <p:cNvSpPr/>
          <p:nvPr/>
        </p:nvSpPr>
        <p:spPr>
          <a:xfrm>
            <a:off x="5110223" y="1922868"/>
            <a:ext cx="244980" cy="237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3D6E36-FD8F-DCF1-9AD6-3BC710C9B93C}"/>
              </a:ext>
            </a:extLst>
          </p:cNvPr>
          <p:cNvSpPr/>
          <p:nvPr/>
        </p:nvSpPr>
        <p:spPr>
          <a:xfrm>
            <a:off x="3818681" y="1954055"/>
            <a:ext cx="244980" cy="237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2DACD4-08EF-763D-7412-5211930B23C3}"/>
              </a:ext>
            </a:extLst>
          </p:cNvPr>
          <p:cNvSpPr/>
          <p:nvPr/>
        </p:nvSpPr>
        <p:spPr>
          <a:xfrm>
            <a:off x="2399482" y="1951681"/>
            <a:ext cx="244980" cy="237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A2720-3BF6-872F-FC80-D325AB1EB4EA}"/>
              </a:ext>
            </a:extLst>
          </p:cNvPr>
          <p:cNvSpPr txBox="1">
            <a:spLocks/>
          </p:cNvSpPr>
          <p:nvPr/>
        </p:nvSpPr>
        <p:spPr>
          <a:xfrm>
            <a:off x="594360" y="869545"/>
            <a:ext cx="7994055" cy="398424"/>
          </a:xfrm>
          <a:prstGeom prst="rect">
            <a:avLst/>
          </a:prstGeom>
        </p:spPr>
        <p:txBody>
          <a:bodyPr/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9198D"/>
                </a:solidFill>
              </a:rPr>
              <a:t>Re-entrant cavity shapes were optimized to achieve high efficiency.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C5E82-5C61-225F-40D8-608AECEA5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5" y="1338070"/>
            <a:ext cx="4911635" cy="2103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3FDFA0-454F-E624-BE08-23027F88675D}"/>
              </a:ext>
            </a:extLst>
          </p:cNvPr>
          <p:cNvSpPr/>
          <p:nvPr/>
        </p:nvSpPr>
        <p:spPr>
          <a:xfrm>
            <a:off x="274502" y="3505197"/>
            <a:ext cx="5364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Bare S-band (14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= 2817.5 MHz) structure for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=0.84: 5-cell structure section (left); electric field within a cell; current distribution on the cell inner surface (right).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3E7B32-15F2-15BE-F341-3079832D1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32522"/>
              </p:ext>
            </p:extLst>
          </p:nvPr>
        </p:nvGraphicFramePr>
        <p:xfrm>
          <a:off x="5572318" y="1731077"/>
          <a:ext cx="3414987" cy="1605287"/>
        </p:xfrm>
        <a:graphic>
          <a:graphicData uri="http://schemas.openxmlformats.org/drawingml/2006/table">
            <a:tbl>
              <a:tblPr/>
              <a:tblGrid>
                <a:gridCol w="382501">
                  <a:extLst>
                    <a:ext uri="{9D8B030D-6E8A-4147-A177-3AD203B41FA5}">
                      <a16:colId xmlns:a16="http://schemas.microsoft.com/office/drawing/2014/main" val="1577108583"/>
                    </a:ext>
                  </a:extLst>
                </a:gridCol>
                <a:gridCol w="425002">
                  <a:extLst>
                    <a:ext uri="{9D8B030D-6E8A-4147-A177-3AD203B41FA5}">
                      <a16:colId xmlns:a16="http://schemas.microsoft.com/office/drawing/2014/main" val="2738931403"/>
                    </a:ext>
                  </a:extLst>
                </a:gridCol>
                <a:gridCol w="394068">
                  <a:extLst>
                    <a:ext uri="{9D8B030D-6E8A-4147-A177-3AD203B41FA5}">
                      <a16:colId xmlns:a16="http://schemas.microsoft.com/office/drawing/2014/main" val="2631633959"/>
                    </a:ext>
                  </a:extLst>
                </a:gridCol>
                <a:gridCol w="569164">
                  <a:extLst>
                    <a:ext uri="{9D8B030D-6E8A-4147-A177-3AD203B41FA5}">
                      <a16:colId xmlns:a16="http://schemas.microsoft.com/office/drawing/2014/main" val="2706784912"/>
                    </a:ext>
                  </a:extLst>
                </a:gridCol>
                <a:gridCol w="442684">
                  <a:extLst>
                    <a:ext uri="{9D8B030D-6E8A-4147-A177-3AD203B41FA5}">
                      <a16:colId xmlns:a16="http://schemas.microsoft.com/office/drawing/2014/main" val="3793420488"/>
                    </a:ext>
                  </a:extLst>
                </a:gridCol>
                <a:gridCol w="569164">
                  <a:extLst>
                    <a:ext uri="{9D8B030D-6E8A-4147-A177-3AD203B41FA5}">
                      <a16:colId xmlns:a16="http://schemas.microsoft.com/office/drawing/2014/main" val="1911702657"/>
                    </a:ext>
                  </a:extLst>
                </a:gridCol>
                <a:gridCol w="632404">
                  <a:extLst>
                    <a:ext uri="{9D8B030D-6E8A-4147-A177-3AD203B41FA5}">
                      <a16:colId xmlns:a16="http://schemas.microsoft.com/office/drawing/2014/main" val="986393588"/>
                    </a:ext>
                  </a:extLst>
                </a:gridCol>
              </a:tblGrid>
              <a:tr h="3442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f</a:t>
                      </a:r>
                      <a:endParaRPr lang="en-US" sz="1100" b="1" i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β</a:t>
                      </a:r>
                      <a:endParaRPr lang="en-US" sz="1100" b="1" i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a</a:t>
                      </a:r>
                      <a:r>
                        <a:rPr lang="en-US" sz="1100" kern="800" dirty="0">
                          <a:effectLst/>
                        </a:rPr>
                        <a:t>, mm</a:t>
                      </a:r>
                      <a:endParaRPr lang="en-US" sz="11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E</a:t>
                      </a:r>
                      <a:r>
                        <a:rPr lang="en-US" sz="1100" kern="800" dirty="0">
                          <a:effectLst/>
                        </a:rPr>
                        <a:t>, MV/m</a:t>
                      </a:r>
                      <a:endParaRPr lang="en-US" sz="11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E</a:t>
                      </a:r>
                      <a:r>
                        <a:rPr lang="en-US" sz="1100" kern="800" baseline="-25000" dirty="0">
                          <a:effectLst/>
                        </a:rPr>
                        <a:t>max</a:t>
                      </a:r>
                      <a:r>
                        <a:rPr lang="en-US" sz="1100" kern="800" dirty="0">
                          <a:effectLst/>
                        </a:rPr>
                        <a:t>/</a:t>
                      </a:r>
                      <a:r>
                        <a:rPr lang="en-US" sz="1100" i="1" kern="800" dirty="0">
                          <a:effectLst/>
                        </a:rPr>
                        <a:t>E</a:t>
                      </a:r>
                      <a:endParaRPr lang="en-US" sz="1100" b="1" i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Zʹ</a:t>
                      </a:r>
                      <a:r>
                        <a:rPr lang="en-US" sz="1100" kern="800" dirty="0">
                          <a:effectLst/>
                        </a:rPr>
                        <a:t>, MΩ/m</a:t>
                      </a:r>
                      <a:endParaRPr lang="en-US" sz="11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Pʹ</a:t>
                      </a:r>
                      <a:r>
                        <a:rPr lang="en-US" sz="1100" kern="800" dirty="0">
                          <a:effectLst/>
                        </a:rPr>
                        <a:t>, MW/m</a:t>
                      </a:r>
                      <a:endParaRPr lang="en-US" sz="11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41491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>
                          <a:effectLst/>
                        </a:rPr>
                        <a:t>L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0.84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8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12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4.3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68.6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2.1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03410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S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0.84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8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25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4.23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69.9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8.9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30612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>
                          <a:effectLst/>
                        </a:rPr>
                        <a:t>S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0.93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6.5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25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4.1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83.4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7.5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06498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>
                          <a:effectLst/>
                        </a:rPr>
                        <a:t>C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0.93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solidFill>
                            <a:srgbClr val="FF0000"/>
                          </a:solidFill>
                          <a:effectLst/>
                        </a:rPr>
                        <a:t>6.5</a:t>
                      </a:r>
                      <a:endParaRPr lang="en-US" sz="11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40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3.63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76.9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20.8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188634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>
                          <a:effectLst/>
                        </a:rPr>
                        <a:t>C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0.97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1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40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3.63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96.9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16.5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707741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>
                          <a:effectLst/>
                        </a:rPr>
                        <a:t>L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0.97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5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12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4.6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77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1.9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13858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6F7C124-EE11-0098-1B64-0F8C756E2D47}"/>
              </a:ext>
            </a:extLst>
          </p:cNvPr>
          <p:cNvSpPr/>
          <p:nvPr/>
        </p:nvSpPr>
        <p:spPr>
          <a:xfrm>
            <a:off x="5765354" y="1335023"/>
            <a:ext cx="3184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Cavity Parameters at Gradient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600" i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3864E6-75F4-9E6A-F677-2C5989597CDD}"/>
              </a:ext>
            </a:extLst>
          </p:cNvPr>
          <p:cNvSpPr txBox="1">
            <a:spLocks/>
          </p:cNvSpPr>
          <p:nvPr/>
        </p:nvSpPr>
        <p:spPr>
          <a:xfrm>
            <a:off x="500924" y="4403248"/>
            <a:ext cx="8188541" cy="3211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30188" indent="-230188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9198D"/>
                </a:solidFill>
              </a:rPr>
              <a:t>Work is in progress on designing distributed coupling structures. TW – backup.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FF6CA-E5FC-3C26-EAF8-CD0D051CF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808856"/>
            <a:ext cx="6104762" cy="13619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5447B5-BACD-8BDA-7BC6-8C909EE2D497}"/>
              </a:ext>
            </a:extLst>
          </p:cNvPr>
          <p:cNvSpPr/>
          <p:nvPr/>
        </p:nvSpPr>
        <p:spPr>
          <a:xfrm>
            <a:off x="1089723" y="4852414"/>
            <a:ext cx="1196278" cy="338554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T-junctions</a:t>
            </a:r>
            <a:endParaRPr lang="en-US" sz="1600" i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10CC3-4B51-1F53-83CD-B17E2DBD428F}"/>
              </a:ext>
            </a:extLst>
          </p:cNvPr>
          <p:cNvSpPr/>
          <p:nvPr/>
        </p:nvSpPr>
        <p:spPr>
          <a:xfrm>
            <a:off x="1016571" y="5452730"/>
            <a:ext cx="1342581" cy="338554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RF couplers</a:t>
            </a:r>
            <a:endParaRPr lang="en-US" sz="1600" i="1" dirty="0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ECD54F-4DE4-9FA8-5E2B-9BEB0E0A31E0}"/>
              </a:ext>
            </a:extLst>
          </p:cNvPr>
          <p:cNvCxnSpPr>
            <a:endCxn id="15" idx="2"/>
          </p:cNvCxnSpPr>
          <p:nvPr/>
        </p:nvCxnSpPr>
        <p:spPr>
          <a:xfrm flipV="1">
            <a:off x="2286001" y="4929042"/>
            <a:ext cx="1111086" cy="108946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1EE3CF-B726-4821-BD30-C9E34757AD71}"/>
              </a:ext>
            </a:extLst>
          </p:cNvPr>
          <p:cNvCxnSpPr>
            <a:stCxn id="11" idx="3"/>
            <a:endCxn id="14" idx="2"/>
          </p:cNvCxnSpPr>
          <p:nvPr/>
        </p:nvCxnSpPr>
        <p:spPr>
          <a:xfrm>
            <a:off x="2359152" y="5622007"/>
            <a:ext cx="558321" cy="5336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2FD787A-E536-70CB-22CF-10B9E97CADF1}"/>
              </a:ext>
            </a:extLst>
          </p:cNvPr>
          <p:cNvSpPr/>
          <p:nvPr/>
        </p:nvSpPr>
        <p:spPr>
          <a:xfrm flipV="1">
            <a:off x="2917473" y="5528816"/>
            <a:ext cx="246351" cy="29310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2D103A-A5DC-0391-C280-388FC99BA592}"/>
              </a:ext>
            </a:extLst>
          </p:cNvPr>
          <p:cNvSpPr/>
          <p:nvPr/>
        </p:nvSpPr>
        <p:spPr>
          <a:xfrm flipV="1">
            <a:off x="3397087" y="4698567"/>
            <a:ext cx="378234" cy="460951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BD9A4E-7F76-38AC-7EED-5E4A9E361397}"/>
              </a:ext>
            </a:extLst>
          </p:cNvPr>
          <p:cNvSpPr/>
          <p:nvPr/>
        </p:nvSpPr>
        <p:spPr>
          <a:xfrm>
            <a:off x="6809249" y="2690408"/>
            <a:ext cx="458886" cy="237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CCF953-0B02-A8D3-D8C4-B5145721FE49}"/>
              </a:ext>
            </a:extLst>
          </p:cNvPr>
          <p:cNvSpPr/>
          <p:nvPr/>
        </p:nvSpPr>
        <p:spPr>
          <a:xfrm>
            <a:off x="8460023" y="2674188"/>
            <a:ext cx="458886" cy="237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C7A5DF-8DBE-DF76-838B-AD3C40F4E6DB}"/>
              </a:ext>
            </a:extLst>
          </p:cNvPr>
          <p:cNvSpPr txBox="1"/>
          <p:nvPr/>
        </p:nvSpPr>
        <p:spPr>
          <a:xfrm>
            <a:off x="5765354" y="3607752"/>
            <a:ext cx="3137397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gradient saves RF($)!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5743F9-6A2D-23BE-3BCB-BFDCD66CE108}"/>
              </a:ext>
            </a:extLst>
          </p:cNvPr>
          <p:cNvCxnSpPr>
            <a:endCxn id="17" idx="3"/>
          </p:cNvCxnSpPr>
          <p:nvPr/>
        </p:nvCxnSpPr>
        <p:spPr>
          <a:xfrm flipV="1">
            <a:off x="8077820" y="2876877"/>
            <a:ext cx="449405" cy="74246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469474-9A18-E08D-77E3-8A692B2E48DC}"/>
              </a:ext>
            </a:extLst>
          </p:cNvPr>
          <p:cNvCxnSpPr>
            <a:endCxn id="16" idx="5"/>
          </p:cNvCxnSpPr>
          <p:nvPr/>
        </p:nvCxnSpPr>
        <p:spPr>
          <a:xfrm flipH="1" flipV="1">
            <a:off x="7200933" y="2893097"/>
            <a:ext cx="411906" cy="7308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71DE2D45-C93E-4319-51E5-C2568806AFF2}"/>
              </a:ext>
            </a:extLst>
          </p:cNvPr>
          <p:cNvSpPr txBox="1">
            <a:spLocks/>
          </p:cNvSpPr>
          <p:nvPr/>
        </p:nvSpPr>
        <p:spPr>
          <a:xfrm>
            <a:off x="360500" y="197899"/>
            <a:ext cx="7991856" cy="50437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0F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High-Gradient Structure Development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30DAB1-11B2-FA10-B91D-06CCB9777488}"/>
              </a:ext>
            </a:extLst>
          </p:cNvPr>
          <p:cNvSpPr txBox="1"/>
          <p:nvPr/>
        </p:nvSpPr>
        <p:spPr>
          <a:xfrm>
            <a:off x="3397087" y="6271639"/>
            <a:ext cx="4585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Ref: S. Tantawi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PRAB,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092001 (2020)  </a:t>
            </a:r>
          </a:p>
        </p:txBody>
      </p:sp>
    </p:spTree>
    <p:extLst>
      <p:ext uri="{BB962C8B-B14F-4D97-AF65-F5344CB8AC3E}">
        <p14:creationId xmlns:p14="http://schemas.microsoft.com/office/powerpoint/2010/main" val="41244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5C1508-0BE6-20C7-1161-0FD0CBBB99E0}"/>
              </a:ext>
            </a:extLst>
          </p:cNvPr>
          <p:cNvGraphicFramePr>
            <a:graphicFrameLocks noGrp="1"/>
          </p:cNvGraphicFramePr>
          <p:nvPr/>
        </p:nvGraphicFramePr>
        <p:xfrm>
          <a:off x="5645960" y="1714614"/>
          <a:ext cx="3390391" cy="1605287"/>
        </p:xfrm>
        <a:graphic>
          <a:graphicData uri="http://schemas.openxmlformats.org/drawingml/2006/table">
            <a:tbl>
              <a:tblPr/>
              <a:tblGrid>
                <a:gridCol w="282298">
                  <a:extLst>
                    <a:ext uri="{9D8B030D-6E8A-4147-A177-3AD203B41FA5}">
                      <a16:colId xmlns:a16="http://schemas.microsoft.com/office/drawing/2014/main" val="1577108583"/>
                    </a:ext>
                  </a:extLst>
                </a:gridCol>
                <a:gridCol w="471123">
                  <a:extLst>
                    <a:ext uri="{9D8B030D-6E8A-4147-A177-3AD203B41FA5}">
                      <a16:colId xmlns:a16="http://schemas.microsoft.com/office/drawing/2014/main" val="2738931403"/>
                    </a:ext>
                  </a:extLst>
                </a:gridCol>
                <a:gridCol w="439495">
                  <a:extLst>
                    <a:ext uri="{9D8B030D-6E8A-4147-A177-3AD203B41FA5}">
                      <a16:colId xmlns:a16="http://schemas.microsoft.com/office/drawing/2014/main" val="2631633959"/>
                    </a:ext>
                  </a:extLst>
                </a:gridCol>
                <a:gridCol w="507009">
                  <a:extLst>
                    <a:ext uri="{9D8B030D-6E8A-4147-A177-3AD203B41FA5}">
                      <a16:colId xmlns:a16="http://schemas.microsoft.com/office/drawing/2014/main" val="2706784912"/>
                    </a:ext>
                  </a:extLst>
                </a:gridCol>
                <a:gridCol w="497551">
                  <a:extLst>
                    <a:ext uri="{9D8B030D-6E8A-4147-A177-3AD203B41FA5}">
                      <a16:colId xmlns:a16="http://schemas.microsoft.com/office/drawing/2014/main" val="3793420488"/>
                    </a:ext>
                  </a:extLst>
                </a:gridCol>
                <a:gridCol w="565065">
                  <a:extLst>
                    <a:ext uri="{9D8B030D-6E8A-4147-A177-3AD203B41FA5}">
                      <a16:colId xmlns:a16="http://schemas.microsoft.com/office/drawing/2014/main" val="1911702657"/>
                    </a:ext>
                  </a:extLst>
                </a:gridCol>
                <a:gridCol w="627850">
                  <a:extLst>
                    <a:ext uri="{9D8B030D-6E8A-4147-A177-3AD203B41FA5}">
                      <a16:colId xmlns:a16="http://schemas.microsoft.com/office/drawing/2014/main" val="986393588"/>
                    </a:ext>
                  </a:extLst>
                </a:gridCol>
              </a:tblGrid>
              <a:tr h="3442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f</a:t>
                      </a:r>
                      <a:endParaRPr lang="en-US" sz="1100" b="1" i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β</a:t>
                      </a:r>
                      <a:endParaRPr lang="en-US" sz="1100" b="1" i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a</a:t>
                      </a:r>
                      <a:r>
                        <a:rPr lang="en-US" sz="1100" kern="800" dirty="0">
                          <a:effectLst/>
                        </a:rPr>
                        <a:t>, mm</a:t>
                      </a:r>
                      <a:endParaRPr lang="en-US" sz="11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E</a:t>
                      </a:r>
                      <a:r>
                        <a:rPr lang="en-US" sz="1100" kern="800" dirty="0">
                          <a:effectLst/>
                        </a:rPr>
                        <a:t>, MV/m</a:t>
                      </a:r>
                      <a:endParaRPr lang="en-US" sz="11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E</a:t>
                      </a:r>
                      <a:r>
                        <a:rPr lang="en-US" sz="1100" kern="800" baseline="-25000" dirty="0">
                          <a:effectLst/>
                        </a:rPr>
                        <a:t>max</a:t>
                      </a:r>
                      <a:r>
                        <a:rPr lang="en-US" sz="1100" kern="800" dirty="0">
                          <a:effectLst/>
                        </a:rPr>
                        <a:t>/</a:t>
                      </a:r>
                      <a:r>
                        <a:rPr lang="en-US" sz="1100" i="1" kern="800" dirty="0">
                          <a:effectLst/>
                        </a:rPr>
                        <a:t>E</a:t>
                      </a:r>
                      <a:endParaRPr lang="en-US" sz="1100" b="1" i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Zʹ</a:t>
                      </a:r>
                      <a:r>
                        <a:rPr lang="en-US" sz="1100" kern="800" dirty="0">
                          <a:effectLst/>
                        </a:rPr>
                        <a:t>, MΩ/m</a:t>
                      </a:r>
                      <a:endParaRPr lang="en-US" sz="11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i="1" kern="800" dirty="0">
                          <a:effectLst/>
                        </a:rPr>
                        <a:t>Pʹ</a:t>
                      </a:r>
                      <a:r>
                        <a:rPr lang="en-US" sz="1100" kern="800" dirty="0">
                          <a:effectLst/>
                        </a:rPr>
                        <a:t>, MW/m</a:t>
                      </a:r>
                      <a:endParaRPr lang="en-US" sz="11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41491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>
                          <a:effectLst/>
                        </a:rPr>
                        <a:t>L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0.84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8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18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4.3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68.6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4.7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03410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S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0.84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8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36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4.23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69.9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18.5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30612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>
                          <a:effectLst/>
                        </a:rPr>
                        <a:t>S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0.93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6.5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36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4.1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83.4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15.5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06498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>
                          <a:effectLst/>
                        </a:rPr>
                        <a:t>C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0.93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solidFill>
                            <a:srgbClr val="FF0000"/>
                          </a:solidFill>
                          <a:effectLst/>
                        </a:rPr>
                        <a:t>6.5</a:t>
                      </a:r>
                      <a:endParaRPr lang="en-US" sz="11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80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3.63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76.9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83.2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188634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>
                          <a:effectLst/>
                        </a:rPr>
                        <a:t>C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0.97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1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80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3.63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96.9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66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707741"/>
                  </a:ext>
                </a:extLst>
              </a:tr>
              <a:tr h="2101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800">
                          <a:effectLst/>
                        </a:rPr>
                        <a:t>L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0.97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5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18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>
                          <a:effectLst/>
                        </a:rPr>
                        <a:t>4.6</a:t>
                      </a:r>
                      <a:endParaRPr lang="en-US" sz="11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77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effectLst/>
                        </a:rPr>
                        <a:t>4.2</a:t>
                      </a:r>
                      <a:endParaRPr lang="en-US" sz="11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13858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18CA256-7871-74F4-8B1A-71451307A446}"/>
              </a:ext>
            </a:extLst>
          </p:cNvPr>
          <p:cNvSpPr/>
          <p:nvPr/>
        </p:nvSpPr>
        <p:spPr>
          <a:xfrm>
            <a:off x="5814403" y="1318560"/>
            <a:ext cx="3184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Cavity Parameters at Gradient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600" i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8623147-C2A6-9BA8-8252-BF3CC9EBD385}"/>
              </a:ext>
            </a:extLst>
          </p:cNvPr>
          <p:cNvSpPr txBox="1">
            <a:spLocks/>
          </p:cNvSpPr>
          <p:nvPr/>
        </p:nvSpPr>
        <p:spPr>
          <a:xfrm>
            <a:off x="551688" y="749798"/>
            <a:ext cx="7257288" cy="6473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30188" indent="-230188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Preliminary thermal-stress analysis was performed for S-band cavity.  Nominal frequency </a:t>
            </a:r>
            <a:r>
              <a:rPr lang="en-US" i="1" dirty="0"/>
              <a:t>f</a:t>
            </a:r>
            <a:r>
              <a:rPr lang="en-US" dirty="0"/>
              <a:t> = 2817.5 MHz (L: 1408.75 MHz; C: 5635 MHz)</a:t>
            </a:r>
          </a:p>
        </p:txBody>
      </p:sp>
      <p:pic>
        <p:nvPicPr>
          <p:cNvPr id="5" name="Content Placeholder 17">
            <a:extLst>
              <a:ext uri="{FF2B5EF4-FFF2-40B4-BE49-F238E27FC236}">
                <a16:creationId xmlns:a16="http://schemas.microsoft.com/office/drawing/2014/main" id="{22A9D9B9-A57A-6BC0-064C-330357EAE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1" y="1415304"/>
            <a:ext cx="2811369" cy="2108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215451-027F-8916-2DAE-1EE267B3F560}"/>
              </a:ext>
            </a:extLst>
          </p:cNvPr>
          <p:cNvSpPr txBox="1"/>
          <p:nvPr/>
        </p:nvSpPr>
        <p:spPr>
          <a:xfrm>
            <a:off x="516790" y="1509575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=20K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50-µs pulse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65FFE63-0128-4948-E01B-A4615478A8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2" r="27171"/>
          <a:stretch/>
        </p:blipFill>
        <p:spPr>
          <a:xfrm>
            <a:off x="3040348" y="1566390"/>
            <a:ext cx="2502503" cy="176812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3D1E2D3-1EF0-9BFF-3483-A8D0E583D6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0" r="30785"/>
          <a:stretch/>
        </p:blipFill>
        <p:spPr>
          <a:xfrm>
            <a:off x="287101" y="3486790"/>
            <a:ext cx="3004740" cy="2334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ED6449-A943-C895-DF78-9F09AE620D8D}"/>
              </a:ext>
            </a:extLst>
          </p:cNvPr>
          <p:cNvSpPr txBox="1"/>
          <p:nvPr/>
        </p:nvSpPr>
        <p:spPr>
          <a:xfrm>
            <a:off x="173941" y="4940268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=0.22µm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50-µs pulse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56FBBD-044A-FD37-2E56-591E9631D3AB}"/>
              </a:ext>
            </a:extLst>
          </p:cNvPr>
          <p:cNvGraphicFramePr>
            <a:graphicFrameLocks noGrp="1"/>
          </p:cNvGraphicFramePr>
          <p:nvPr/>
        </p:nvGraphicFramePr>
        <p:xfrm>
          <a:off x="3740164" y="4012350"/>
          <a:ext cx="3487760" cy="16772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71940">
                  <a:extLst>
                    <a:ext uri="{9D8B030D-6E8A-4147-A177-3AD203B41FA5}">
                      <a16:colId xmlns:a16="http://schemas.microsoft.com/office/drawing/2014/main" val="1983885749"/>
                    </a:ext>
                  </a:extLst>
                </a:gridCol>
                <a:gridCol w="871940">
                  <a:extLst>
                    <a:ext uri="{9D8B030D-6E8A-4147-A177-3AD203B41FA5}">
                      <a16:colId xmlns:a16="http://schemas.microsoft.com/office/drawing/2014/main" val="967968520"/>
                    </a:ext>
                  </a:extLst>
                </a:gridCol>
                <a:gridCol w="871940">
                  <a:extLst>
                    <a:ext uri="{9D8B030D-6E8A-4147-A177-3AD203B41FA5}">
                      <a16:colId xmlns:a16="http://schemas.microsoft.com/office/drawing/2014/main" val="3272463981"/>
                    </a:ext>
                  </a:extLst>
                </a:gridCol>
                <a:gridCol w="871940">
                  <a:extLst>
                    <a:ext uri="{9D8B030D-6E8A-4147-A177-3AD203B41FA5}">
                      <a16:colId xmlns:a16="http://schemas.microsoft.com/office/drawing/2014/main" val="1769773296"/>
                    </a:ext>
                  </a:extLst>
                </a:gridCol>
              </a:tblGrid>
              <a:tr h="491031"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µs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Δ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µm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4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MHz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3571"/>
                  </a:ext>
                </a:extLst>
              </a:tr>
              <a:tr h="38637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139977"/>
                  </a:ext>
                </a:extLst>
              </a:tr>
              <a:tr h="38637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125188"/>
                  </a:ext>
                </a:extLst>
              </a:tr>
              <a:tr h="38637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EB0F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EB0F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713387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1A5170C7-D178-9496-C863-4EEC72E9FF00}"/>
              </a:ext>
            </a:extLst>
          </p:cNvPr>
          <p:cNvSpPr txBox="1">
            <a:spLocks/>
          </p:cNvSpPr>
          <p:nvPr/>
        </p:nvSpPr>
        <p:spPr>
          <a:xfrm>
            <a:off x="360500" y="197899"/>
            <a:ext cx="7991856" cy="50437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0F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HG Cavity Thermal-Stress Analysis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0A7C3-7550-97A8-32F2-85646A80B038}"/>
              </a:ext>
            </a:extLst>
          </p:cNvPr>
          <p:cNvSpPr/>
          <p:nvPr/>
        </p:nvSpPr>
        <p:spPr>
          <a:xfrm>
            <a:off x="1871654" y="5986022"/>
            <a:ext cx="5534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Thermal-structural analysis of S-band cavity for 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=0.84: temperature distribution and deformation after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50-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µs pulse</a:t>
            </a:r>
            <a:r>
              <a:rPr lang="en-US" sz="1600" dirty="0">
                <a:solidFill>
                  <a:srgbClr val="0070C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21FA0-3810-BE2D-3ECB-C2264EFF75A2}"/>
              </a:ext>
            </a:extLst>
          </p:cNvPr>
          <p:cNvSpPr txBox="1"/>
          <p:nvPr/>
        </p:nvSpPr>
        <p:spPr>
          <a:xfrm>
            <a:off x="7024419" y="3377401"/>
            <a:ext cx="764440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520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5231-F013-7F2E-B41C-531C2029599A}"/>
              </a:ext>
            </a:extLst>
          </p:cNvPr>
          <p:cNvSpPr txBox="1">
            <a:spLocks/>
          </p:cNvSpPr>
          <p:nvPr/>
        </p:nvSpPr>
        <p:spPr>
          <a:xfrm>
            <a:off x="360500" y="197899"/>
            <a:ext cx="7991856" cy="50437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0F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HG pRad Booster – RF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F87C6C-C55E-8545-4BAB-5D0BABBB7F6B}"/>
              </a:ext>
            </a:extLst>
          </p:cNvPr>
          <p:cNvSpPr/>
          <p:nvPr/>
        </p:nvSpPr>
        <p:spPr>
          <a:xfrm>
            <a:off x="1693788" y="770427"/>
            <a:ext cx="5764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Total peak RF power estimates (room temperature operation) 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364BBE-F10B-0629-595D-F047EEF4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439630"/>
              </p:ext>
            </p:extLst>
          </p:nvPr>
        </p:nvGraphicFramePr>
        <p:xfrm>
          <a:off x="1653897" y="1174922"/>
          <a:ext cx="5836205" cy="10393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6019">
                  <a:extLst>
                    <a:ext uri="{9D8B030D-6E8A-4147-A177-3AD203B41FA5}">
                      <a16:colId xmlns:a16="http://schemas.microsoft.com/office/drawing/2014/main" val="4008021445"/>
                    </a:ext>
                  </a:extLst>
                </a:gridCol>
                <a:gridCol w="764638">
                  <a:extLst>
                    <a:ext uri="{9D8B030D-6E8A-4147-A177-3AD203B41FA5}">
                      <a16:colId xmlns:a16="http://schemas.microsoft.com/office/drawing/2014/main" val="1900692873"/>
                    </a:ext>
                  </a:extLst>
                </a:gridCol>
                <a:gridCol w="996387">
                  <a:extLst>
                    <a:ext uri="{9D8B030D-6E8A-4147-A177-3AD203B41FA5}">
                      <a16:colId xmlns:a16="http://schemas.microsoft.com/office/drawing/2014/main" val="1368822935"/>
                    </a:ext>
                  </a:extLst>
                </a:gridCol>
                <a:gridCol w="996387">
                  <a:extLst>
                    <a:ext uri="{9D8B030D-6E8A-4147-A177-3AD203B41FA5}">
                      <a16:colId xmlns:a16="http://schemas.microsoft.com/office/drawing/2014/main" val="1142146455"/>
                    </a:ext>
                  </a:extLst>
                </a:gridCol>
                <a:gridCol w="996387">
                  <a:extLst>
                    <a:ext uri="{9D8B030D-6E8A-4147-A177-3AD203B41FA5}">
                      <a16:colId xmlns:a16="http://schemas.microsoft.com/office/drawing/2014/main" val="55672647"/>
                    </a:ext>
                  </a:extLst>
                </a:gridCol>
                <a:gridCol w="996387">
                  <a:extLst>
                    <a:ext uri="{9D8B030D-6E8A-4147-A177-3AD203B41FA5}">
                      <a16:colId xmlns:a16="http://schemas.microsoft.com/office/drawing/2014/main" val="3925589516"/>
                    </a:ext>
                  </a:extLst>
                </a:gridCol>
              </a:tblGrid>
              <a:tr h="3507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400" i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MV/m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i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400" i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MV/m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i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466811"/>
                  </a:ext>
                </a:extLst>
              </a:tr>
              <a:tr h="34429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002359"/>
                  </a:ext>
                </a:extLst>
              </a:tr>
              <a:tr h="34429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856572"/>
                  </a:ext>
                </a:extLst>
              </a:tr>
            </a:tbl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EADF50-9729-F8C1-78B6-E51B54309A31}"/>
              </a:ext>
            </a:extLst>
          </p:cNvPr>
          <p:cNvSpPr txBox="1">
            <a:spLocks/>
          </p:cNvSpPr>
          <p:nvPr/>
        </p:nvSpPr>
        <p:spPr>
          <a:xfrm>
            <a:off x="540048" y="2450127"/>
            <a:ext cx="8100725" cy="1074978"/>
          </a:xfrm>
          <a:prstGeom prst="rect">
            <a:avLst/>
          </a:prstGeom>
        </p:spPr>
        <p:txBody>
          <a:bodyPr/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buNone/>
            </a:pPr>
            <a:r>
              <a:rPr lang="en-US" sz="1600" u="sng" dirty="0">
                <a:solidFill>
                  <a:srgbClr val="0070C0"/>
                </a:solidFill>
              </a:rPr>
              <a:t>Cryo-cooled operation </a:t>
            </a:r>
            <a:r>
              <a:rPr lang="en-US" sz="1600" dirty="0">
                <a:solidFill>
                  <a:srgbClr val="0070C0"/>
                </a:solidFill>
              </a:rPr>
              <a:t>(LN</a:t>
            </a:r>
            <a:r>
              <a:rPr lang="en-US" sz="1600" baseline="-25000" dirty="0">
                <a:solidFill>
                  <a:srgbClr val="0070C0"/>
                </a:solidFill>
              </a:rPr>
              <a:t>2</a:t>
            </a:r>
            <a:r>
              <a:rPr lang="en-US" sz="1600" dirty="0">
                <a:solidFill>
                  <a:srgbClr val="0070C0"/>
                </a:solidFill>
              </a:rPr>
              <a:t>) can reduce the RF power by factor 2-3 and is well suited for pRad booster: &lt; 50-µs single RF pulse, a few events per day. If some nitrogen is evaporated due to structure heating (we estimated this fraction below 10</a:t>
            </a:r>
            <a:r>
              <a:rPr lang="en-US" sz="1600" baseline="30000" dirty="0">
                <a:solidFill>
                  <a:srgbClr val="0070C0"/>
                </a:solidFill>
              </a:rPr>
              <a:t>-3</a:t>
            </a:r>
            <a:r>
              <a:rPr lang="en-US" sz="1600" dirty="0">
                <a:solidFill>
                  <a:srgbClr val="0070C0"/>
                </a:solidFill>
              </a:rPr>
              <a:t>, even after full 50-µs pulse); if needed, it can be refilled before the next event. </a:t>
            </a:r>
            <a:r>
              <a:rPr lang="en-US" sz="1600" u="sng" dirty="0">
                <a:solidFill>
                  <a:srgbClr val="0070C0"/>
                </a:solidFill>
              </a:rPr>
              <a:t>Cool</a:t>
            </a:r>
            <a:r>
              <a:rPr lang="en-US" sz="1600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11BD9E-A478-AEC2-08D9-80FB409F9083}"/>
              </a:ext>
            </a:extLst>
          </p:cNvPr>
          <p:cNvSpPr txBox="1">
            <a:spLocks/>
          </p:cNvSpPr>
          <p:nvPr/>
        </p:nvSpPr>
        <p:spPr>
          <a:xfrm>
            <a:off x="540048" y="3645593"/>
            <a:ext cx="7996398" cy="1601467"/>
          </a:xfrm>
          <a:prstGeom prst="rect">
            <a:avLst/>
          </a:prstGeom>
        </p:spPr>
        <p:txBody>
          <a:bodyPr/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High-peak-power klystrons (&gt;20 MW) with a variable pulse length 2-50 µs at very low duty factor (single pulse) are feasible but require development. Available S- and C-band klystrons produce up to 50-MW peak with pulses 1-3 µs and rep rates ~100 Hz. Multi-beam L-band (1.3 GHz) klystrons at DESY produce 10-MW peak with </a:t>
            </a:r>
            <a:r>
              <a:rPr lang="en-US" sz="1600" dirty="0">
                <a:solidFill>
                  <a:srgbClr val="FF0000"/>
                </a:solidFill>
              </a:rPr>
              <a:t>1.5-ms</a:t>
            </a:r>
            <a:r>
              <a:rPr lang="en-US" sz="1600" dirty="0"/>
              <a:t> pulse at 10 Hz. </a:t>
            </a:r>
          </a:p>
          <a:p>
            <a:r>
              <a:rPr lang="en-US" sz="1600" dirty="0"/>
              <a:t>Modulators for such klystrons will also need development.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72317-A0DC-5D44-745D-E386C59587E5}"/>
              </a:ext>
            </a:extLst>
          </p:cNvPr>
          <p:cNvSpPr txBox="1"/>
          <p:nvPr/>
        </p:nvSpPr>
        <p:spPr>
          <a:xfrm>
            <a:off x="7789081" y="1844943"/>
            <a:ext cx="121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NAPAC22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1C56E-A65A-C4D7-2BD8-3987C82949F9}"/>
              </a:ext>
            </a:extLst>
          </p:cNvPr>
          <p:cNvSpPr txBox="1"/>
          <p:nvPr/>
        </p:nvSpPr>
        <p:spPr>
          <a:xfrm>
            <a:off x="7789080" y="1475611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IPAC21</a:t>
            </a:r>
          </a:p>
        </p:txBody>
      </p:sp>
    </p:spTree>
    <p:extLst>
      <p:ext uri="{BB962C8B-B14F-4D97-AF65-F5344CB8AC3E}">
        <p14:creationId xmlns:p14="http://schemas.microsoft.com/office/powerpoint/2010/main" val="86979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5231-F013-7F2E-B41C-531C2029599A}"/>
              </a:ext>
            </a:extLst>
          </p:cNvPr>
          <p:cNvSpPr txBox="1">
            <a:spLocks/>
          </p:cNvSpPr>
          <p:nvPr/>
        </p:nvSpPr>
        <p:spPr>
          <a:xfrm>
            <a:off x="360500" y="197899"/>
            <a:ext cx="7991856" cy="50437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0F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Test cavity with distributed coupling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F87C6C-C55E-8545-4BAB-5D0BABBB7F6B}"/>
              </a:ext>
            </a:extLst>
          </p:cNvPr>
          <p:cNvSpPr/>
          <p:nvPr/>
        </p:nvSpPr>
        <p:spPr>
          <a:xfrm>
            <a:off x="1097529" y="4177688"/>
            <a:ext cx="6948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C-band 2-cell </a:t>
            </a:r>
            <a:r>
              <a:rPr lang="el-GR" sz="1600" i="1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π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-mode test cavity for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β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 = 0.93 (1.6-GeV protons): </a:t>
            </a:r>
            <a:r>
              <a:rPr lang="en-US" sz="1600" dirty="0">
                <a:solidFill>
                  <a:srgbClr val="0070C0"/>
                </a:solidFill>
                <a:latin typeface="Arial" panose="020B0604020202020204"/>
                <a:cs typeface="Times New Roman" panose="02020603050405020304" pitchFamily="18" charset="0"/>
              </a:rPr>
              <a:t>(a)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 inner vacuum volume with standard WG187 port (red); </a:t>
            </a:r>
            <a:r>
              <a:rPr lang="en-US" sz="1600" dirty="0">
                <a:solidFill>
                  <a:srgbClr val="0070C0"/>
                </a:solidFill>
                <a:latin typeface="Arial" panose="020B0604020202020204"/>
                <a:cs typeface="Times New Roman" panose="02020603050405020304" pitchFamily="18" charset="0"/>
              </a:rPr>
              <a:t>(b)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 vertical cross section.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11BD9E-A478-AEC2-08D9-80FB409F9083}"/>
              </a:ext>
            </a:extLst>
          </p:cNvPr>
          <p:cNvSpPr txBox="1">
            <a:spLocks/>
          </p:cNvSpPr>
          <p:nvPr/>
        </p:nvSpPr>
        <p:spPr>
          <a:xfrm>
            <a:off x="573801" y="4905129"/>
            <a:ext cx="7996398" cy="1323402"/>
          </a:xfrm>
          <a:prstGeom prst="rect">
            <a:avLst/>
          </a:prstGeom>
        </p:spPr>
        <p:txBody>
          <a:bodyPr/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test cavity was designed for 5.712 GHz (not 5.635 GHz), to be tested at the existing LANL C-band RF test stand: 50-MW klystron with &lt;1 µs pulse at 100 Hz.</a:t>
            </a:r>
          </a:p>
          <a:p>
            <a:r>
              <a:rPr lang="en-US" sz="1600" dirty="0"/>
              <a:t>Simplified cell shape – </a:t>
            </a:r>
            <a:r>
              <a:rPr lang="en-US" sz="1600" dirty="0">
                <a:solidFill>
                  <a:srgbClr val="0070C0"/>
                </a:solidFill>
              </a:rPr>
              <a:t>no noses </a:t>
            </a:r>
            <a:r>
              <a:rPr lang="en-US" sz="1600" dirty="0"/>
              <a:t>(not efficient for large beam apertures: </a:t>
            </a:r>
            <a:r>
              <a:rPr lang="en-US" sz="1600" i="1" dirty="0"/>
              <a:t>a</a:t>
            </a:r>
            <a:r>
              <a:rPr lang="en-US" sz="1600" dirty="0"/>
              <a:t> = 6.5 mm, </a:t>
            </a:r>
            <a:r>
              <a:rPr lang="en-US" sz="1600" i="1" dirty="0"/>
              <a:t>r</a:t>
            </a:r>
            <a:r>
              <a:rPr lang="en-US" sz="1600" dirty="0"/>
              <a:t> = 21.9 mm; </a:t>
            </a:r>
            <a:r>
              <a:rPr lang="en-US" sz="1600" i="1" dirty="0"/>
              <a:t>a</a:t>
            </a:r>
            <a:r>
              <a:rPr lang="en-US" sz="1600" dirty="0"/>
              <a:t>/</a:t>
            </a:r>
            <a:r>
              <a:rPr lang="en-US" sz="1600" i="1" dirty="0"/>
              <a:t>r</a:t>
            </a:r>
            <a:r>
              <a:rPr lang="en-US" sz="1600" dirty="0"/>
              <a:t> = 0.3); reduces </a:t>
            </a:r>
            <a:r>
              <a:rPr lang="en-US" sz="1600" i="1" dirty="0"/>
              <a:t>E</a:t>
            </a:r>
            <a:r>
              <a:rPr lang="en-US" sz="1600" baseline="-25000" dirty="0"/>
              <a:t>max</a:t>
            </a:r>
            <a:r>
              <a:rPr lang="en-US" sz="1600" dirty="0"/>
              <a:t> by 37%. </a:t>
            </a:r>
          </a:p>
          <a:p>
            <a:r>
              <a:rPr lang="en-US" sz="1600" dirty="0"/>
              <a:t>Large RF couplers: each delivers one-half of the RF power fed into waveguide.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F596DE8-12B9-9D0E-1AA0-DDFC876A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65401"/>
            <a:ext cx="8229600" cy="316962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7B087A-1AFD-358D-3B13-3DF0FB92C3A1}"/>
              </a:ext>
            </a:extLst>
          </p:cNvPr>
          <p:cNvCxnSpPr>
            <a:cxnSpLocks/>
          </p:cNvCxnSpPr>
          <p:nvPr/>
        </p:nvCxnSpPr>
        <p:spPr>
          <a:xfrm>
            <a:off x="6143050" y="3321973"/>
            <a:ext cx="239339" cy="0"/>
          </a:xfrm>
          <a:prstGeom prst="straightConnector1">
            <a:avLst/>
          </a:prstGeom>
          <a:ln w="44450">
            <a:solidFill>
              <a:srgbClr val="00AA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7F76BA-8674-2E80-BF47-4D7876AC6E40}"/>
              </a:ext>
            </a:extLst>
          </p:cNvPr>
          <p:cNvCxnSpPr>
            <a:cxnSpLocks/>
          </p:cNvCxnSpPr>
          <p:nvPr/>
        </p:nvCxnSpPr>
        <p:spPr>
          <a:xfrm flipH="1">
            <a:off x="6706844" y="3321973"/>
            <a:ext cx="256677" cy="0"/>
          </a:xfrm>
          <a:prstGeom prst="straightConnector1">
            <a:avLst/>
          </a:prstGeom>
          <a:ln w="44450">
            <a:solidFill>
              <a:srgbClr val="00AA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618779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LANL_new logo branding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B8"/>
      </a:accent1>
      <a:accent2>
        <a:srgbClr val="FF9128"/>
      </a:accent2>
      <a:accent3>
        <a:srgbClr val="CCD0E1"/>
      </a:accent3>
      <a:accent4>
        <a:srgbClr val="00A963"/>
      </a:accent4>
      <a:accent5>
        <a:srgbClr val="3295DB"/>
      </a:accent5>
      <a:accent6>
        <a:srgbClr val="EB0E1D"/>
      </a:accent6>
      <a:hlink>
        <a:srgbClr val="3295D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15110</TotalTime>
  <Words>1440</Words>
  <Application>Microsoft Office PowerPoint</Application>
  <PresentationFormat>On-screen Show (4:3)</PresentationFormat>
  <Paragraphs>287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Acumin Pro</vt:lpstr>
      <vt:lpstr>Arial</vt:lpstr>
      <vt:lpstr>Calibri</vt:lpstr>
      <vt:lpstr>Lucida Grande</vt:lpstr>
      <vt:lpstr>System Font Regular</vt:lpstr>
      <vt:lpstr>Times</vt:lpstr>
      <vt:lpstr>Times New Roman</vt:lpstr>
      <vt:lpstr>Wingdings</vt:lpstr>
      <vt:lpstr>Main</vt:lpstr>
      <vt:lpstr>Custom Design</vt:lpstr>
      <vt:lpstr>Equation</vt:lpstr>
      <vt:lpstr>High-Gradient Accelerating Structures for 3-GeV Proton Radiography Booster</vt:lpstr>
      <vt:lpstr>PowerPoint Presentation</vt:lpstr>
      <vt:lpstr>PowerPoint Presentation</vt:lpstr>
      <vt:lpstr>PowerPoint Presentation</vt:lpstr>
      <vt:lpstr>Layout of 3-GeV Booster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Kurennoy, Sergey</cp:lastModifiedBy>
  <cp:revision>304</cp:revision>
  <dcterms:created xsi:type="dcterms:W3CDTF">2020-12-17T00:35:24Z</dcterms:created>
  <dcterms:modified xsi:type="dcterms:W3CDTF">2022-11-10T03:12:49Z</dcterms:modified>
</cp:coreProperties>
</file>