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93" r:id="rId2"/>
  </p:sldMasterIdLst>
  <p:notesMasterIdLst>
    <p:notesMasterId r:id="rId19"/>
  </p:notesMasterIdLst>
  <p:sldIdLst>
    <p:sldId id="277" r:id="rId3"/>
    <p:sldId id="294" r:id="rId4"/>
    <p:sldId id="387" r:id="rId5"/>
    <p:sldId id="375" r:id="rId6"/>
    <p:sldId id="376" r:id="rId7"/>
    <p:sldId id="386" r:id="rId8"/>
    <p:sldId id="331" r:id="rId9"/>
    <p:sldId id="390" r:id="rId10"/>
    <p:sldId id="358" r:id="rId11"/>
    <p:sldId id="385" r:id="rId12"/>
    <p:sldId id="327" r:id="rId13"/>
    <p:sldId id="389" r:id="rId14"/>
    <p:sldId id="365" r:id="rId15"/>
    <p:sldId id="379" r:id="rId16"/>
    <p:sldId id="378" r:id="rId17"/>
    <p:sldId id="354"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7E"/>
    <a:srgbClr val="09198D"/>
    <a:srgbClr val="FF9129"/>
    <a:srgbClr val="00AA64"/>
    <a:srgbClr val="1A70B8"/>
    <a:srgbClr val="0A197E"/>
    <a:srgbClr val="000000"/>
    <a:srgbClr val="69C3FF"/>
    <a:srgbClr val="0070C1"/>
    <a:srgbClr val="EB0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p:restoredTop sz="94953"/>
  </p:normalViewPr>
  <p:slideViewPr>
    <p:cSldViewPr snapToGrid="0" snapToObjects="1" showGuides="1">
      <p:cViewPr varScale="1">
        <p:scale>
          <a:sx n="193" d="100"/>
          <a:sy n="193" d="100"/>
        </p:scale>
        <p:origin x="200" y="304"/>
      </p:cViewPr>
      <p:guideLst>
        <p:guide/>
        <p:guide orient="horz" pos="1620"/>
      </p:guideLst>
    </p:cSldViewPr>
  </p:slideViewPr>
  <p:outlineViewPr>
    <p:cViewPr>
      <p:scale>
        <a:sx n="33" d="100"/>
        <a:sy n="33" d="100"/>
      </p:scale>
      <p:origin x="0" y="-38112"/>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264E-8066-E947-B6B5-B5BD434D7B6B}"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D52D-A3F1-4B43-9554-93E43582DB8E}" type="slidenum">
              <a:rPr lang="en-US" smtClean="0"/>
              <a:t>‹#›</a:t>
            </a:fld>
            <a:endParaRPr lang="en-US"/>
          </a:p>
        </p:txBody>
      </p:sp>
    </p:spTree>
    <p:extLst>
      <p:ext uri="{BB962C8B-B14F-4D97-AF65-F5344CB8AC3E}">
        <p14:creationId xmlns:p14="http://schemas.microsoft.com/office/powerpoint/2010/main" val="7938394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D8D52D-A3F1-4B43-9554-93E43582DB8E}" type="slidenum">
              <a:rPr lang="en-US" smtClean="0"/>
              <a:t>1</a:t>
            </a:fld>
            <a:endParaRPr lang="en-US"/>
          </a:p>
        </p:txBody>
      </p:sp>
    </p:spTree>
    <p:extLst>
      <p:ext uri="{BB962C8B-B14F-4D97-AF65-F5344CB8AC3E}">
        <p14:creationId xmlns:p14="http://schemas.microsoft.com/office/powerpoint/2010/main" val="3194734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8D693-BA62-1E4A-A3D2-53CDC72AAEC3}"/>
              </a:ext>
            </a:extLst>
          </p:cNvPr>
          <p:cNvPicPr>
            <a:picLocks noChangeAspect="1"/>
          </p:cNvPicPr>
          <p:nvPr userDrawn="1"/>
        </p:nvPicPr>
        <p:blipFill>
          <a:blip r:embed="rId2"/>
          <a:stretch>
            <a:fillRect/>
          </a:stretch>
        </p:blipFill>
        <p:spPr>
          <a:xfrm>
            <a:off x="338560" y="190440"/>
            <a:ext cx="8805439" cy="4953060"/>
          </a:xfrm>
          <a:prstGeom prst="rect">
            <a:avLst/>
          </a:prstGeom>
          <a:ln>
            <a:noFill/>
          </a:ln>
        </p:spPr>
      </p:pic>
      <p:sp>
        <p:nvSpPr>
          <p:cNvPr id="2" name="Title 1"/>
          <p:cNvSpPr>
            <a:spLocks noGrp="1"/>
          </p:cNvSpPr>
          <p:nvPr>
            <p:ph type="ctrTitle" hasCustomPrompt="1"/>
          </p:nvPr>
        </p:nvSpPr>
        <p:spPr>
          <a:xfrm>
            <a:off x="457374" y="1486403"/>
            <a:ext cx="3830320" cy="116955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457200" y="2671309"/>
            <a:ext cx="3830320" cy="485140"/>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58373"/>
            <a:ext cx="3331464" cy="1529754"/>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0" y="3297127"/>
            <a:ext cx="2714105" cy="243609"/>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userDrawn="1"/>
        </p:nvSpPr>
        <p:spPr>
          <a:xfrm>
            <a:off x="8741134"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a:t>
            </a:r>
            <a:fld id="{F16E1515-8F3D-DE4D-94E5-8D9BEBCD7A49}" type="slidenum">
              <a:rPr lang="en-US" smtClean="0">
                <a:solidFill>
                  <a:schemeClr val="bg1">
                    <a:lumMod val="65000"/>
                  </a:schemeClr>
                </a:solidFill>
              </a:rPr>
              <a:pPr/>
              <a:t>‹#›</a:t>
            </a:fld>
            <a:endParaRPr lang="en-US">
              <a:solidFill>
                <a:schemeClr val="bg1">
                  <a:lumMod val="65000"/>
                </a:schemeClr>
              </a:solidFill>
            </a:endParaRPr>
          </a:p>
        </p:txBody>
      </p:sp>
      <p:sp>
        <p:nvSpPr>
          <p:cNvPr id="22" name="Date Placeholder 3">
            <a:extLst>
              <a:ext uri="{FF2B5EF4-FFF2-40B4-BE49-F238E27FC236}">
                <a16:creationId xmlns:a16="http://schemas.microsoft.com/office/drawing/2014/main" id="{DD9D28ED-2D06-3A46-9727-8A9B2D7E7F63}"/>
              </a:ext>
            </a:extLst>
          </p:cNvPr>
          <p:cNvSpPr txBox="1">
            <a:spLocks/>
          </p:cNvSpPr>
          <p:nvPr userDrawn="1"/>
        </p:nvSpPr>
        <p:spPr>
          <a:xfrm>
            <a:off x="770839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11/3/22</a:t>
            </a:fld>
            <a:endParaRPr lang="en-US"/>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0" y="4140122"/>
            <a:ext cx="2597150" cy="379412"/>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336401" y="4751400"/>
            <a:ext cx="598099" cy="274637"/>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918682" y="4859907"/>
            <a:ext cx="3888259" cy="76944"/>
          </a:xfrm>
          <a:prstGeom prst="rect">
            <a:avLst/>
          </a:prstGeom>
          <a:noFill/>
        </p:spPr>
        <p:txBody>
          <a:bodyPr wrap="square" lIns="0" tIns="0" rIns="0" bIns="0" rtlCol="0">
            <a:spAutoFit/>
          </a:bodyPr>
          <a:lstStyle/>
          <a:p>
            <a:r>
              <a:rPr lang="en-US" sz="50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45720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457200" y="457200"/>
            <a:ext cx="8229600"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84632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45720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84632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457200"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457200"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457200"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457200"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5001768"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5001768"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5001768"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5001768"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457200" y="1143000"/>
            <a:ext cx="249328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457200"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457200"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27400"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35992"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3599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35991"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188617"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98777" y="3520440"/>
            <a:ext cx="2496312" cy="18288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9963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98067" y="3246120"/>
            <a:ext cx="2496312" cy="182880"/>
          </a:xfrm>
        </p:spPr>
        <p:txBody>
          <a:bodyPr lIns="0" tIns="0" rIns="0" bIns="0"/>
          <a:lstStyle>
            <a:lvl1pPr marL="0" indent="0">
              <a:lnSpc>
                <a:spcPct val="100000"/>
              </a:lnSpc>
              <a:spcBef>
                <a:spcPts val="0"/>
              </a:spcBef>
              <a:buNone/>
              <a:defRPr sz="700" b="0" i="1">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36" userDrawn="1">
          <p15:clr>
            <a:srgbClr val="FBAE40"/>
          </p15:clr>
        </p15:guide>
        <p15:guide id="2" pos="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4572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4572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4572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4572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009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009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009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009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345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345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345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345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8580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8580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8580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8580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457200" y="1143000"/>
            <a:ext cx="8229600" cy="3106216"/>
          </a:xfrm>
        </p:spPr>
        <p:txBody>
          <a:bodyPr/>
          <a:lstStyle>
            <a:lvl1pPr>
              <a:buNone/>
              <a:defRPr sz="1600">
                <a:latin typeface="Arial" panose="020B0604020202020204" pitchFamily="34" charset="0"/>
                <a:cs typeface="Arial" panose="020B0604020202020204" pitchFamily="34" charset="0"/>
              </a:defRPr>
            </a:lvl1pPr>
          </a:lstStyle>
          <a:p>
            <a:r>
              <a:rPr lang="en-US"/>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457200" y="4396742"/>
            <a:ext cx="82296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832136" y="0"/>
            <a:ext cx="565609" cy="565609"/>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832136" y="999242"/>
            <a:ext cx="565609" cy="565609"/>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832136" y="2036191"/>
            <a:ext cx="565609" cy="565609"/>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832136" y="3073140"/>
            <a:ext cx="565609" cy="565609"/>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715416"/>
            <a:ext cx="1518118" cy="461665"/>
          </a:xfrm>
          <a:prstGeom prst="rect">
            <a:avLst/>
          </a:prstGeom>
          <a:noFill/>
        </p:spPr>
        <p:txBody>
          <a:bodyPr wrap="square" rtlCol="0">
            <a:spAutoFit/>
          </a:bodyPr>
          <a:lstStyle/>
          <a:p>
            <a:r>
              <a:rPr lang="en-US" sz="1200">
                <a:solidFill>
                  <a:schemeClr val="tx1"/>
                </a:solidFill>
                <a:latin typeface="Arial" panose="020B0604020202020204" pitchFamily="34" charset="0"/>
                <a:cs typeface="Arial" panose="020B0604020202020204" pitchFamily="34" charset="0"/>
              </a:rPr>
              <a:t>LANL-APPROVED </a:t>
            </a:r>
          </a:p>
          <a:p>
            <a:r>
              <a:rPr lang="en-US" sz="120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109430" y="-2497"/>
            <a:ext cx="1307950" cy="33855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109430" y="987317"/>
            <a:ext cx="1307950" cy="33855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109430" y="2033693"/>
            <a:ext cx="1307950" cy="33855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109430" y="3080068"/>
            <a:ext cx="1307950" cy="33855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832136" y="4156183"/>
            <a:ext cx="565609" cy="56560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109430" y="4163111"/>
            <a:ext cx="1307950" cy="33855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28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457200" y="457200"/>
            <a:ext cx="8229600" cy="667512"/>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473671"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897816"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1106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5141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17658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60364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473671"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1917717"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2119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45412"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20088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600235"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44" name="Slide Number Placeholder 3">
            <a:extLst>
              <a:ext uri="{FF2B5EF4-FFF2-40B4-BE49-F238E27FC236}">
                <a16:creationId xmlns:a16="http://schemas.microsoft.com/office/drawing/2014/main" id="{F027FF86-7DDC-6340-91C6-1FB3ACD79838}"/>
              </a:ext>
            </a:extLst>
          </p:cNvPr>
          <p:cNvSpPr txBox="1">
            <a:spLocks/>
          </p:cNvSpPr>
          <p:nvPr userDrawn="1"/>
        </p:nvSpPr>
        <p:spPr>
          <a:xfrm>
            <a:off x="8741134"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a:t>
            </a:r>
            <a:fld id="{F16E1515-8F3D-DE4D-94E5-8D9BEBCD7A49}" type="slidenum">
              <a:rPr lang="en-US" smtClean="0">
                <a:solidFill>
                  <a:schemeClr val="bg1">
                    <a:lumMod val="65000"/>
                  </a:schemeClr>
                </a:solidFill>
              </a:rPr>
              <a:pPr/>
              <a:t>‹#›</a:t>
            </a:fld>
            <a:endParaRPr lang="en-US">
              <a:solidFill>
                <a:schemeClr val="bg1">
                  <a:lumMod val="65000"/>
                </a:schemeClr>
              </a:solidFill>
            </a:endParaRPr>
          </a:p>
        </p:txBody>
      </p:sp>
      <p:sp>
        <p:nvSpPr>
          <p:cNvPr id="29" name="Date Placeholder 3">
            <a:extLst>
              <a:ext uri="{FF2B5EF4-FFF2-40B4-BE49-F238E27FC236}">
                <a16:creationId xmlns:a16="http://schemas.microsoft.com/office/drawing/2014/main" id="{DD9D28ED-2D06-3A46-9727-8A9B2D7E7F63}"/>
              </a:ext>
            </a:extLst>
          </p:cNvPr>
          <p:cNvSpPr txBox="1">
            <a:spLocks/>
          </p:cNvSpPr>
          <p:nvPr userDrawn="1"/>
        </p:nvSpPr>
        <p:spPr>
          <a:xfrm>
            <a:off x="770839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11/3/22</a:t>
            </a:fld>
            <a:endParaRPr lang="en-US"/>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457519" y="3042072"/>
            <a:ext cx="1097280"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868606"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29855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743305"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172200"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59623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457200" y="457200"/>
            <a:ext cx="452628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4" name="Text Placeholder 13">
            <a:extLst>
              <a:ext uri="{FF2B5EF4-FFF2-40B4-BE49-F238E27FC236}">
                <a16:creationId xmlns:a16="http://schemas.microsoft.com/office/drawing/2014/main" id="{A66E7E14-724D-564D-8C8A-AA19AF322B91}"/>
              </a:ext>
            </a:extLst>
          </p:cNvPr>
          <p:cNvSpPr>
            <a:spLocks noGrp="1"/>
          </p:cNvSpPr>
          <p:nvPr>
            <p:ph type="body" sz="quarter" idx="18" hasCustomPrompt="1"/>
          </p:nvPr>
        </p:nvSpPr>
        <p:spPr>
          <a:xfrm>
            <a:off x="3871609" y="4420821"/>
            <a:ext cx="1505063"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457200" y="1143000"/>
            <a:ext cx="4525963" cy="3195638"/>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E9668F-554A-0F4B-80F7-13B7BAD0A560}"/>
              </a:ext>
            </a:extLst>
          </p:cNvPr>
          <p:cNvPicPr>
            <a:picLocks noChangeAspect="1"/>
          </p:cNvPicPr>
          <p:nvPr userDrawn="1"/>
        </p:nvPicPr>
        <p:blipFill rotWithShape="1">
          <a:blip r:embed="rId2">
            <a:alphaModFix/>
          </a:blip>
          <a:srcRect l="22143" t="9719" r="31261" b="20370"/>
          <a:stretch/>
        </p:blipFill>
        <p:spPr>
          <a:xfrm>
            <a:off x="4572000" y="345440"/>
            <a:ext cx="4572000" cy="4798060"/>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142999"/>
            <a:ext cx="8226054" cy="320040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8741134"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a:t>
            </a:r>
            <a:fld id="{F16E1515-8F3D-DE4D-94E5-8D9BEBCD7A49}" type="slidenum">
              <a:rPr lang="en-US" smtClean="0">
                <a:solidFill>
                  <a:schemeClr val="bg1">
                    <a:lumMod val="65000"/>
                  </a:schemeClr>
                </a:solidFill>
              </a:rPr>
              <a:pPr/>
              <a:t>‹#›</a:t>
            </a:fld>
            <a:endParaRPr lang="en-US">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userDrawn="1"/>
        </p:nvSpPr>
        <p:spPr>
          <a:xfrm>
            <a:off x="770839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11/3/22</a:t>
            </a:fld>
            <a:endParaRPr lang="en-US"/>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18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1143000"/>
            <a:ext cx="8226055"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508760"/>
            <a:ext cx="8226054" cy="2906613"/>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108"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30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2588F3D-C3FA-9E48-8758-4B1C37426887}"/>
              </a:ext>
            </a:extLst>
          </p:cNvPr>
          <p:cNvPicPr>
            <a:picLocks noChangeAspect="1"/>
          </p:cNvPicPr>
          <p:nvPr userDrawn="1"/>
        </p:nvPicPr>
        <p:blipFill>
          <a:blip r:embed="rId2"/>
          <a:stretch>
            <a:fillRect/>
          </a:stretch>
        </p:blipFill>
        <p:spPr>
          <a:xfrm>
            <a:off x="338561" y="4738426"/>
            <a:ext cx="256079" cy="256079"/>
          </a:xfrm>
          <a:prstGeom prst="rect">
            <a:avLst/>
          </a:prstGeom>
        </p:spPr>
      </p:pic>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457200" y="457200"/>
            <a:ext cx="4523368"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7"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a:t>Click icon to add picture</a:t>
            </a:r>
          </a:p>
          <a:p>
            <a:endParaRPr lang="en-US"/>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8"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p>
          <a:p>
            <a:endParaRPr lang="en-US"/>
          </a:p>
          <a:p>
            <a:endParaRPr lang="en-US"/>
          </a:p>
        </p:txBody>
      </p:sp>
      <p:pic>
        <p:nvPicPr>
          <p:cNvPr id="15" name="Picture 14">
            <a:extLst>
              <a:ext uri="{FF2B5EF4-FFF2-40B4-BE49-F238E27FC236}">
                <a16:creationId xmlns:a16="http://schemas.microsoft.com/office/drawing/2014/main" id="{077A152A-9C21-0D44-8A36-C5AF5536E4E0}"/>
              </a:ext>
            </a:extLst>
          </p:cNvPr>
          <p:cNvPicPr>
            <a:picLocks noChangeAspect="1"/>
          </p:cNvPicPr>
          <p:nvPr userDrawn="1"/>
        </p:nvPicPr>
        <p:blipFill>
          <a:blip r:embed="rId2"/>
          <a:stretch>
            <a:fillRect/>
          </a:stretch>
        </p:blipFill>
        <p:spPr>
          <a:xfrm>
            <a:off x="338561" y="4738426"/>
            <a:ext cx="256079" cy="256079"/>
          </a:xfrm>
          <a:prstGeom prst="rect">
            <a:avLst/>
          </a:prstGeom>
        </p:spPr>
      </p:pic>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1" name="Text Placeholder 13">
            <a:extLst>
              <a:ext uri="{FF2B5EF4-FFF2-40B4-BE49-F238E27FC236}">
                <a16:creationId xmlns:a16="http://schemas.microsoft.com/office/drawing/2014/main" id="{2C113B2A-25B6-4D4F-BE66-8FD128DADFB0}"/>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6627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332841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BAAA82B3-C28E-1643-B3C3-E4437965478B}"/>
              </a:ext>
            </a:extLst>
          </p:cNvPr>
          <p:cNvPicPr>
            <a:picLocks noChangeAspect="1"/>
          </p:cNvPicPr>
          <p:nvPr userDrawn="1"/>
        </p:nvPicPr>
        <p:blipFill>
          <a:blip r:embed="rId17"/>
          <a:stretch>
            <a:fillRect/>
          </a:stretch>
        </p:blipFill>
        <p:spPr>
          <a:xfrm>
            <a:off x="338561" y="4738426"/>
            <a:ext cx="256079" cy="256079"/>
          </a:xfrm>
          <a:prstGeom prst="rect">
            <a:avLst/>
          </a:prstGeom>
        </p:spPr>
      </p:pic>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741134"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a:t>
            </a:r>
            <a:fld id="{F16E1515-8F3D-DE4D-94E5-8D9BEBCD7A49}" type="slidenum">
              <a:rPr lang="en-US" smtClean="0">
                <a:solidFill>
                  <a:schemeClr val="bg1">
                    <a:lumMod val="65000"/>
                  </a:schemeClr>
                </a:solidFill>
              </a:rPr>
              <a:pPr/>
              <a:t>‹#›</a:t>
            </a:fld>
            <a:endParaRPr lang="en-US">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770839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11/3/22</a:t>
            </a:fld>
            <a:endParaRPr lang="en-US"/>
          </a:p>
        </p:txBody>
      </p:sp>
      <p:pic>
        <p:nvPicPr>
          <p:cNvPr id="7" name="Picture 6">
            <a:extLst>
              <a:ext uri="{FF2B5EF4-FFF2-40B4-BE49-F238E27FC236}">
                <a16:creationId xmlns:a16="http://schemas.microsoft.com/office/drawing/2014/main" id="{F2DC4B54-5885-0F4D-A67B-4761A905B25E}"/>
              </a:ext>
            </a:extLst>
          </p:cNvPr>
          <p:cNvPicPr>
            <a:picLocks noChangeAspect="1"/>
          </p:cNvPicPr>
          <p:nvPr userDrawn="1"/>
        </p:nvPicPr>
        <p:blipFill>
          <a:blip r:embed="rId18"/>
          <a:stretch>
            <a:fillRect/>
          </a:stretch>
        </p:blipFill>
        <p:spPr>
          <a:xfrm>
            <a:off x="327389" y="4727148"/>
            <a:ext cx="272381" cy="272381"/>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24"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1A740-AF18-3546-8642-37928209984F}"/>
              </a:ext>
            </a:extLst>
          </p:cNvPr>
          <p:cNvPicPr>
            <a:picLocks noChangeAspect="1"/>
          </p:cNvPicPr>
          <p:nvPr userDrawn="1"/>
        </p:nvPicPr>
        <p:blipFill>
          <a:blip r:embed="rId6"/>
          <a:stretch>
            <a:fillRect/>
          </a:stretch>
        </p:blipFill>
        <p:spPr>
          <a:xfrm>
            <a:off x="338561" y="4738426"/>
            <a:ext cx="256079" cy="256079"/>
          </a:xfrm>
          <a:prstGeom prst="rect">
            <a:avLst/>
          </a:prstGeom>
        </p:spPr>
      </p:pic>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741134"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a:t>
            </a:r>
            <a:fld id="{F16E1515-8F3D-DE4D-94E5-8D9BEBCD7A49}" type="slidenum">
              <a:rPr lang="en-US" smtClean="0">
                <a:solidFill>
                  <a:schemeClr val="bg1">
                    <a:lumMod val="65000"/>
                  </a:schemeClr>
                </a:solidFill>
              </a:rPr>
              <a:pPr/>
              <a:t>‹#›</a:t>
            </a:fld>
            <a:endParaRPr lang="en-US">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770839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11/3/22</a:t>
            </a:fld>
            <a:endParaRPr lang="en-US"/>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457200" y="457200"/>
            <a:ext cx="7886700" cy="66751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457200" y="1143000"/>
            <a:ext cx="7886700" cy="32623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675" r:id="rId1"/>
    <p:sldLayoutId id="2147483708" r:id="rId2"/>
    <p:sldLayoutId id="2147483694" r:id="rId3"/>
    <p:sldLayoutId id="2147483705" r:id="rId4"/>
  </p:sldLayoutIdLst>
  <p:hf hdr="0" ft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375"/>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2.bin"/><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1.emf"/><Relationship Id="rId7" Type="http://schemas.openxmlformats.org/officeDocument/2006/relationships/oleObject" Target="../embeddings/oleObject5.bin"/><Relationship Id="rId2" Type="http://schemas.openxmlformats.org/officeDocument/2006/relationships/oleObject" Target="../embeddings/oleObject3.bin"/><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emf"/><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B3AB5B-FE53-2546-B011-C7C1E503B59A}"/>
              </a:ext>
            </a:extLst>
          </p:cNvPr>
          <p:cNvSpPr>
            <a:spLocks noGrp="1"/>
          </p:cNvSpPr>
          <p:nvPr>
            <p:ph type="ctrTitle"/>
          </p:nvPr>
        </p:nvSpPr>
        <p:spPr>
          <a:xfrm>
            <a:off x="457373" y="1486403"/>
            <a:ext cx="8120569" cy="1211338"/>
          </a:xfrm>
        </p:spPr>
        <p:txBody>
          <a:bodyPr/>
          <a:lstStyle/>
          <a:p>
            <a:pPr algn="ctr"/>
            <a:r>
              <a:rPr lang="en-US" dirty="0"/>
              <a:t>High-Gradient 3-GeV Booster for Enhanced Proton Radiography at LANSCE</a:t>
            </a:r>
          </a:p>
        </p:txBody>
      </p:sp>
      <p:sp>
        <p:nvSpPr>
          <p:cNvPr id="7" name="Subtitle 6">
            <a:extLst>
              <a:ext uri="{FF2B5EF4-FFF2-40B4-BE49-F238E27FC236}">
                <a16:creationId xmlns:a16="http://schemas.microsoft.com/office/drawing/2014/main" id="{8871081A-CCE0-AD4D-AC5F-12EFD2368158}"/>
              </a:ext>
            </a:extLst>
          </p:cNvPr>
          <p:cNvSpPr>
            <a:spLocks noGrp="1"/>
          </p:cNvSpPr>
          <p:nvPr>
            <p:ph type="subTitle" idx="1"/>
          </p:nvPr>
        </p:nvSpPr>
        <p:spPr>
          <a:xfrm>
            <a:off x="1022808" y="2582852"/>
            <a:ext cx="6821714" cy="449262"/>
          </a:xfrm>
        </p:spPr>
        <p:txBody>
          <a:bodyPr>
            <a:noAutofit/>
          </a:bodyPr>
          <a:lstStyle/>
          <a:p>
            <a:pPr algn="ctr"/>
            <a:r>
              <a:rPr lang="en-US" dirty="0"/>
              <a:t>Yuri </a:t>
            </a:r>
            <a:r>
              <a:rPr lang="en-US" dirty="0" err="1"/>
              <a:t>Batygin</a:t>
            </a:r>
            <a:r>
              <a:rPr lang="en-US" dirty="0"/>
              <a:t> and Sergey </a:t>
            </a:r>
            <a:r>
              <a:rPr lang="en-US" dirty="0" err="1"/>
              <a:t>Kurennoy</a:t>
            </a:r>
            <a:endParaRPr lang="en-US" dirty="0"/>
          </a:p>
          <a:p>
            <a:pPr algn="ctr"/>
            <a:endParaRPr lang="en-US" dirty="0"/>
          </a:p>
          <a:p>
            <a:pPr algn="ctr"/>
            <a:r>
              <a:rPr lang="en-US" dirty="0"/>
              <a:t>Los Alamos National Laboratory, Los Alamos, NM 87545, USA</a:t>
            </a:r>
          </a:p>
        </p:txBody>
      </p:sp>
      <p:sp>
        <p:nvSpPr>
          <p:cNvPr id="8" name="Text Placeholder 7">
            <a:extLst>
              <a:ext uri="{FF2B5EF4-FFF2-40B4-BE49-F238E27FC236}">
                <a16:creationId xmlns:a16="http://schemas.microsoft.com/office/drawing/2014/main" id="{5481AC95-BE8A-B24C-BB83-374D9D1E6BA3}"/>
              </a:ext>
            </a:extLst>
          </p:cNvPr>
          <p:cNvSpPr>
            <a:spLocks noGrp="1"/>
          </p:cNvSpPr>
          <p:nvPr>
            <p:ph type="body" sz="quarter" idx="13"/>
          </p:nvPr>
        </p:nvSpPr>
        <p:spPr>
          <a:xfrm>
            <a:off x="2230380" y="3672385"/>
            <a:ext cx="4683239" cy="243609"/>
          </a:xfrm>
        </p:spPr>
        <p:txBody>
          <a:bodyPr>
            <a:noAutofit/>
          </a:bodyPr>
          <a:lstStyle/>
          <a:p>
            <a:pPr algn="ctr"/>
            <a:r>
              <a:rPr lang="en-US" sz="1400" dirty="0"/>
              <a:t>20th Advanced Accelerator Concepts Workshop (AAC’22)</a:t>
            </a:r>
          </a:p>
          <a:p>
            <a:pPr algn="ctr"/>
            <a:endParaRPr lang="en-US" sz="1400" dirty="0"/>
          </a:p>
          <a:p>
            <a:pPr algn="ctr"/>
            <a:r>
              <a:rPr lang="en-US" sz="1400" dirty="0"/>
              <a:t> November 6-11, 2022</a:t>
            </a:r>
          </a:p>
        </p:txBody>
      </p:sp>
      <p:sp>
        <p:nvSpPr>
          <p:cNvPr id="2" name="Text Placeholder 8">
            <a:extLst>
              <a:ext uri="{FF2B5EF4-FFF2-40B4-BE49-F238E27FC236}">
                <a16:creationId xmlns:a16="http://schemas.microsoft.com/office/drawing/2014/main" id="{6ADF1B7E-2C5C-37DC-5CBF-3A7944E2371A}"/>
              </a:ext>
            </a:extLst>
          </p:cNvPr>
          <p:cNvSpPr>
            <a:spLocks noGrp="1"/>
          </p:cNvSpPr>
          <p:nvPr>
            <p:ph type="body" sz="quarter" idx="14"/>
          </p:nvPr>
        </p:nvSpPr>
        <p:spPr>
          <a:xfrm>
            <a:off x="457373" y="4252766"/>
            <a:ext cx="2597150" cy="379412"/>
          </a:xfrm>
        </p:spPr>
        <p:txBody>
          <a:bodyPr/>
          <a:lstStyle/>
          <a:p>
            <a:r>
              <a:rPr lang="en-US" dirty="0"/>
              <a:t>LA</a:t>
            </a:r>
            <a:r>
              <a:rPr lang="el-GR" dirty="0"/>
              <a:t>-</a:t>
            </a:r>
            <a:r>
              <a:rPr lang="en-US" dirty="0"/>
              <a:t>UR-</a:t>
            </a:r>
            <a:r>
              <a:rPr lang="el-GR" dirty="0"/>
              <a:t>2</a:t>
            </a:r>
            <a:r>
              <a:rPr lang="en-US" dirty="0"/>
              <a:t>2</a:t>
            </a:r>
            <a:r>
              <a:rPr lang="el-GR" dirty="0"/>
              <a:t>-</a:t>
            </a:r>
            <a:r>
              <a:rPr lang="en-US" dirty="0"/>
              <a:t>31608</a:t>
            </a:r>
          </a:p>
        </p:txBody>
      </p:sp>
    </p:spTree>
    <p:extLst>
      <p:ext uri="{BB962C8B-B14F-4D97-AF65-F5344CB8AC3E}">
        <p14:creationId xmlns:p14="http://schemas.microsoft.com/office/powerpoint/2010/main" val="2623624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047CEFD-3869-7D4C-8486-6C03363EB2F4}"/>
              </a:ext>
            </a:extLst>
          </p:cNvPr>
          <p:cNvSpPr>
            <a:spLocks noGrp="1"/>
          </p:cNvSpPr>
          <p:nvPr>
            <p:ph type="ctrTitle"/>
          </p:nvPr>
        </p:nvSpPr>
        <p:spPr>
          <a:xfrm>
            <a:off x="914400" y="100792"/>
            <a:ext cx="8229600" cy="685800"/>
          </a:xfrm>
        </p:spPr>
        <p:txBody>
          <a:bodyPr>
            <a:normAutofit/>
          </a:bodyPr>
          <a:lstStyle/>
          <a:p>
            <a:pPr algn="ctr"/>
            <a:r>
              <a:rPr lang="en-US" dirty="0"/>
              <a:t>Parameters of RF Structures</a:t>
            </a:r>
          </a:p>
        </p:txBody>
      </p:sp>
      <p:pic>
        <p:nvPicPr>
          <p:cNvPr id="14" name="Picture 13">
            <a:extLst>
              <a:ext uri="{FF2B5EF4-FFF2-40B4-BE49-F238E27FC236}">
                <a16:creationId xmlns:a16="http://schemas.microsoft.com/office/drawing/2014/main" id="{88145419-8047-E34F-96D4-9C03C88AE210}"/>
              </a:ext>
            </a:extLst>
          </p:cNvPr>
          <p:cNvPicPr>
            <a:picLocks noChangeAspect="1"/>
          </p:cNvPicPr>
          <p:nvPr/>
        </p:nvPicPr>
        <p:blipFill>
          <a:blip r:embed="rId2"/>
          <a:stretch>
            <a:fillRect/>
          </a:stretch>
        </p:blipFill>
        <p:spPr>
          <a:xfrm>
            <a:off x="174201" y="36773"/>
            <a:ext cx="1926212" cy="1905045"/>
          </a:xfrm>
          <a:prstGeom prst="rect">
            <a:avLst/>
          </a:prstGeom>
        </p:spPr>
      </p:pic>
      <p:pic>
        <p:nvPicPr>
          <p:cNvPr id="15" name="Picture 14">
            <a:extLst>
              <a:ext uri="{FF2B5EF4-FFF2-40B4-BE49-F238E27FC236}">
                <a16:creationId xmlns:a16="http://schemas.microsoft.com/office/drawing/2014/main" id="{19DE492F-1B1F-FD41-A9F4-D94EA187089F}"/>
              </a:ext>
            </a:extLst>
          </p:cNvPr>
          <p:cNvPicPr>
            <a:picLocks noChangeAspect="1"/>
          </p:cNvPicPr>
          <p:nvPr/>
        </p:nvPicPr>
        <p:blipFill>
          <a:blip r:embed="rId3"/>
          <a:stretch>
            <a:fillRect/>
          </a:stretch>
        </p:blipFill>
        <p:spPr>
          <a:xfrm>
            <a:off x="176958" y="2093320"/>
            <a:ext cx="960349" cy="1508153"/>
          </a:xfrm>
          <a:prstGeom prst="rect">
            <a:avLst/>
          </a:prstGeom>
        </p:spPr>
      </p:pic>
      <p:pic>
        <p:nvPicPr>
          <p:cNvPr id="16" name="Picture 15">
            <a:extLst>
              <a:ext uri="{FF2B5EF4-FFF2-40B4-BE49-F238E27FC236}">
                <a16:creationId xmlns:a16="http://schemas.microsoft.com/office/drawing/2014/main" id="{94879298-05F4-C040-BEB4-2D4A2BD93140}"/>
              </a:ext>
            </a:extLst>
          </p:cNvPr>
          <p:cNvPicPr>
            <a:picLocks noChangeAspect="1"/>
          </p:cNvPicPr>
          <p:nvPr/>
        </p:nvPicPr>
        <p:blipFill>
          <a:blip r:embed="rId4"/>
          <a:stretch>
            <a:fillRect/>
          </a:stretch>
        </p:blipFill>
        <p:spPr>
          <a:xfrm>
            <a:off x="1361589" y="1941818"/>
            <a:ext cx="1076734" cy="1659655"/>
          </a:xfrm>
          <a:prstGeom prst="rect">
            <a:avLst/>
          </a:prstGeom>
        </p:spPr>
      </p:pic>
      <p:sp>
        <p:nvSpPr>
          <p:cNvPr id="17" name="TextBox 16">
            <a:extLst>
              <a:ext uri="{FF2B5EF4-FFF2-40B4-BE49-F238E27FC236}">
                <a16:creationId xmlns:a16="http://schemas.microsoft.com/office/drawing/2014/main" id="{FA477D82-39DE-794C-8C89-B969E884F6DF}"/>
              </a:ext>
            </a:extLst>
          </p:cNvPr>
          <p:cNvSpPr txBox="1"/>
          <p:nvPr/>
        </p:nvSpPr>
        <p:spPr>
          <a:xfrm>
            <a:off x="29899" y="3679481"/>
            <a:ext cx="2408424" cy="1077218"/>
          </a:xfrm>
          <a:prstGeom prst="rect">
            <a:avLst/>
          </a:prstGeom>
          <a:noFill/>
        </p:spPr>
        <p:txBody>
          <a:bodyPr wrap="square" rtlCol="0">
            <a:spAutoFit/>
          </a:bodyPr>
          <a:lstStyle/>
          <a:p>
            <a:r>
              <a:rPr lang="en-US" sz="1600" dirty="0"/>
              <a:t>S-band 2.8 GHz cavities for </a:t>
            </a:r>
            <a:r>
              <a:rPr lang="el-GR" sz="1600" dirty="0"/>
              <a:t>β=0.84</a:t>
            </a:r>
            <a:r>
              <a:rPr lang="en-US" sz="1600" dirty="0"/>
              <a:t>: (a) 5-cell structure, (b) electric field (c) surface current</a:t>
            </a:r>
          </a:p>
        </p:txBody>
      </p:sp>
      <p:graphicFrame>
        <p:nvGraphicFramePr>
          <p:cNvPr id="18" name="Table 5">
            <a:extLst>
              <a:ext uri="{FF2B5EF4-FFF2-40B4-BE49-F238E27FC236}">
                <a16:creationId xmlns:a16="http://schemas.microsoft.com/office/drawing/2014/main" id="{EE24874F-7EBD-C94C-A0A7-03332962D90E}"/>
              </a:ext>
            </a:extLst>
          </p:cNvPr>
          <p:cNvGraphicFramePr>
            <a:graphicFrameLocks noGrp="1"/>
          </p:cNvGraphicFramePr>
          <p:nvPr>
            <p:extLst>
              <p:ext uri="{D42A27DB-BD31-4B8C-83A1-F6EECF244321}">
                <p14:modId xmlns:p14="http://schemas.microsoft.com/office/powerpoint/2010/main" val="2693635251"/>
              </p:ext>
            </p:extLst>
          </p:nvPr>
        </p:nvGraphicFramePr>
        <p:xfrm>
          <a:off x="2576864" y="989295"/>
          <a:ext cx="6193566" cy="2637038"/>
        </p:xfrm>
        <a:graphic>
          <a:graphicData uri="http://schemas.openxmlformats.org/drawingml/2006/table">
            <a:tbl>
              <a:tblPr firstRow="1" bandRow="1">
                <a:tableStyleId>{5940675A-B579-460E-94D1-54222C63F5DA}</a:tableStyleId>
              </a:tblPr>
              <a:tblGrid>
                <a:gridCol w="1143785">
                  <a:extLst>
                    <a:ext uri="{9D8B030D-6E8A-4147-A177-3AD203B41FA5}">
                      <a16:colId xmlns:a16="http://schemas.microsoft.com/office/drawing/2014/main" val="3968063153"/>
                    </a:ext>
                  </a:extLst>
                </a:gridCol>
                <a:gridCol w="920737">
                  <a:extLst>
                    <a:ext uri="{9D8B030D-6E8A-4147-A177-3AD203B41FA5}">
                      <a16:colId xmlns:a16="http://schemas.microsoft.com/office/drawing/2014/main" val="3170177385"/>
                    </a:ext>
                  </a:extLst>
                </a:gridCol>
                <a:gridCol w="1032261">
                  <a:extLst>
                    <a:ext uri="{9D8B030D-6E8A-4147-A177-3AD203B41FA5}">
                      <a16:colId xmlns:a16="http://schemas.microsoft.com/office/drawing/2014/main" val="2402829922"/>
                    </a:ext>
                  </a:extLst>
                </a:gridCol>
                <a:gridCol w="1032261">
                  <a:extLst>
                    <a:ext uri="{9D8B030D-6E8A-4147-A177-3AD203B41FA5}">
                      <a16:colId xmlns:a16="http://schemas.microsoft.com/office/drawing/2014/main" val="186210843"/>
                    </a:ext>
                  </a:extLst>
                </a:gridCol>
                <a:gridCol w="1032261">
                  <a:extLst>
                    <a:ext uri="{9D8B030D-6E8A-4147-A177-3AD203B41FA5}">
                      <a16:colId xmlns:a16="http://schemas.microsoft.com/office/drawing/2014/main" val="2750877319"/>
                    </a:ext>
                  </a:extLst>
                </a:gridCol>
                <a:gridCol w="1032261">
                  <a:extLst>
                    <a:ext uri="{9D8B030D-6E8A-4147-A177-3AD203B41FA5}">
                      <a16:colId xmlns:a16="http://schemas.microsoft.com/office/drawing/2014/main" val="3729860614"/>
                    </a:ext>
                  </a:extLst>
                </a:gridCol>
              </a:tblGrid>
              <a:tr h="746469">
                <a:tc>
                  <a:txBody>
                    <a:bodyPr/>
                    <a:lstStyle/>
                    <a:p>
                      <a:pPr algn="ctr"/>
                      <a:r>
                        <a:rPr lang="en-US" sz="1600" kern="1200" dirty="0">
                          <a:solidFill>
                            <a:schemeClr val="tx1"/>
                          </a:solidFill>
                          <a:effectLst/>
                          <a:latin typeface="+mn-lt"/>
                          <a:ea typeface="+mn-ea"/>
                          <a:cs typeface="+mn-cs"/>
                        </a:rPr>
                        <a:t>Frequency</a:t>
                      </a:r>
                    </a:p>
                    <a:p>
                      <a:pPr algn="ctr"/>
                      <a:r>
                        <a:rPr lang="en-US" sz="1600" i="1" kern="1200" dirty="0">
                          <a:solidFill>
                            <a:schemeClr val="tx1"/>
                          </a:solidFill>
                          <a:effectLst/>
                          <a:latin typeface="+mn-lt"/>
                          <a:ea typeface="+mn-ea"/>
                          <a:cs typeface="+mn-cs"/>
                        </a:rPr>
                        <a:t>f</a:t>
                      </a:r>
                      <a:r>
                        <a:rPr lang="en-US" sz="1600" kern="1200" dirty="0">
                          <a:solidFill>
                            <a:schemeClr val="tx1"/>
                          </a:solidFill>
                          <a:effectLst/>
                          <a:latin typeface="+mn-lt"/>
                          <a:ea typeface="+mn-ea"/>
                          <a:cs typeface="+mn-cs"/>
                        </a:rPr>
                        <a:t> (GHz)</a:t>
                      </a:r>
                      <a:r>
                        <a:rPr lang="en-US" sz="1600" dirty="0">
                          <a:effectLst/>
                        </a:rPr>
                        <a:t> </a:t>
                      </a:r>
                      <a:endParaRPr lang="en-US" sz="1600" dirty="0"/>
                    </a:p>
                  </a:txBody>
                  <a:tcPr/>
                </a:tc>
                <a:tc>
                  <a:txBody>
                    <a:bodyPr/>
                    <a:lstStyle/>
                    <a:p>
                      <a:pPr algn="ctr"/>
                      <a:r>
                        <a:rPr lang="en-US" sz="1600" kern="1200" dirty="0">
                          <a:solidFill>
                            <a:schemeClr val="tx1"/>
                          </a:solidFill>
                          <a:effectLst/>
                          <a:latin typeface="+mn-lt"/>
                          <a:ea typeface="+mn-ea"/>
                          <a:cs typeface="+mn-cs"/>
                        </a:rPr>
                        <a:t>Velocity </a:t>
                      </a:r>
                      <a:r>
                        <a:rPr lang="el-GR" sz="1600" i="1" kern="1200" dirty="0">
                          <a:solidFill>
                            <a:schemeClr val="tx1"/>
                          </a:solidFill>
                          <a:effectLst/>
                          <a:latin typeface="+mn-lt"/>
                          <a:ea typeface="+mn-ea"/>
                          <a:cs typeface="+mn-cs"/>
                        </a:rPr>
                        <a:t>β</a:t>
                      </a:r>
                      <a:r>
                        <a:rPr lang="en-US" sz="1600" dirty="0">
                          <a:effectLst/>
                        </a:rPr>
                        <a:t> </a:t>
                      </a:r>
                      <a:endParaRPr lang="en-US" sz="1600" dirty="0"/>
                    </a:p>
                  </a:txBody>
                  <a:tcPr/>
                </a:tc>
                <a:tc>
                  <a:txBody>
                    <a:bodyPr/>
                    <a:lstStyle/>
                    <a:p>
                      <a:pPr algn="ctr"/>
                      <a:r>
                        <a:rPr lang="en-US" sz="1600" dirty="0"/>
                        <a:t>Aperture radius,   a (mm)</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Accel. gradient, </a:t>
                      </a:r>
                      <a:r>
                        <a:rPr lang="en-US" sz="1600" i="1" kern="1200" dirty="0" err="1">
                          <a:solidFill>
                            <a:schemeClr val="tx1"/>
                          </a:solidFill>
                          <a:effectLst/>
                          <a:latin typeface="+mn-lt"/>
                          <a:ea typeface="+mn-ea"/>
                          <a:cs typeface="+mn-cs"/>
                        </a:rPr>
                        <a:t>E</a:t>
                      </a:r>
                      <a:r>
                        <a:rPr lang="en-US" sz="1600" i="1" kern="1200" baseline="-25000" dirty="0" err="1">
                          <a:solidFill>
                            <a:schemeClr val="tx1"/>
                          </a:solidFill>
                          <a:effectLst/>
                          <a:latin typeface="+mn-lt"/>
                          <a:ea typeface="+mn-ea"/>
                          <a:cs typeface="+mn-cs"/>
                        </a:rPr>
                        <a:t>o</a:t>
                      </a:r>
                      <a:r>
                        <a:rPr lang="en-US" sz="1600" i="1" kern="1200" dirty="0" err="1">
                          <a:solidFill>
                            <a:schemeClr val="tx1"/>
                          </a:solidFill>
                          <a:effectLst/>
                          <a:latin typeface="+mn-lt"/>
                          <a:ea typeface="+mn-ea"/>
                          <a:cs typeface="+mn-cs"/>
                        </a:rPr>
                        <a:t>T</a:t>
                      </a:r>
                      <a:r>
                        <a:rPr lang="en-US" sz="1600" kern="1200" dirty="0">
                          <a:solidFill>
                            <a:schemeClr val="tx1"/>
                          </a:solidFill>
                          <a:effectLst/>
                          <a:latin typeface="+mn-lt"/>
                          <a:ea typeface="+mn-ea"/>
                          <a:cs typeface="+mn-cs"/>
                        </a:rPr>
                        <a:t> (MV/m)</a:t>
                      </a:r>
                    </a:p>
                  </a:txBody>
                  <a:tcPr/>
                </a:tc>
                <a:tc>
                  <a:txBody>
                    <a:bodyPr/>
                    <a:lstStyle/>
                    <a:p>
                      <a:pPr algn="ctr"/>
                      <a:r>
                        <a:rPr lang="en-US" sz="1600" dirty="0"/>
                        <a:t>Shunt Imped., </a:t>
                      </a:r>
                      <a:r>
                        <a:rPr lang="en-US" sz="1600" i="1" kern="1200" dirty="0">
                          <a:solidFill>
                            <a:schemeClr val="tx1"/>
                          </a:solidFill>
                          <a:effectLst/>
                          <a:latin typeface="+mn-lt"/>
                          <a:ea typeface="+mn-ea"/>
                          <a:cs typeface="+mn-cs"/>
                        </a:rPr>
                        <a:t>R</a:t>
                      </a:r>
                      <a:r>
                        <a:rPr lang="en-US" sz="1600" kern="1200" baseline="-25000" dirty="0">
                          <a:solidFill>
                            <a:schemeClr val="tx1"/>
                          </a:solidFill>
                          <a:effectLst/>
                          <a:latin typeface="+mn-lt"/>
                          <a:ea typeface="+mn-ea"/>
                          <a:cs typeface="+mn-cs"/>
                        </a:rPr>
                        <a:t>sh</a:t>
                      </a:r>
                      <a:r>
                        <a:rPr lang="en-US" sz="1600" i="1" kern="1200" dirty="0">
                          <a:solidFill>
                            <a:schemeClr val="tx1"/>
                          </a:solidFill>
                          <a:effectLst/>
                          <a:latin typeface="+mn-lt"/>
                          <a:ea typeface="+mn-ea"/>
                          <a:cs typeface="+mn-cs"/>
                        </a:rPr>
                        <a:t>T</a:t>
                      </a:r>
                      <a:r>
                        <a:rPr lang="en-US" sz="1600" kern="1200" baseline="30000" dirty="0">
                          <a:solidFill>
                            <a:schemeClr val="tx1"/>
                          </a:solidFill>
                          <a:effectLst/>
                          <a:latin typeface="+mn-lt"/>
                          <a:ea typeface="+mn-ea"/>
                          <a:cs typeface="+mn-cs"/>
                        </a:rPr>
                        <a:t>2</a:t>
                      </a:r>
                      <a:r>
                        <a:rPr lang="en-US" sz="1600" kern="1200" dirty="0">
                          <a:solidFill>
                            <a:schemeClr val="tx1"/>
                          </a:solidFill>
                          <a:effectLst/>
                          <a:latin typeface="+mn-lt"/>
                          <a:ea typeface="+mn-ea"/>
                          <a:cs typeface="+mn-cs"/>
                        </a:rPr>
                        <a:t>/</a:t>
                      </a:r>
                      <a:r>
                        <a:rPr lang="en-US" sz="1600" i="1" kern="1200" dirty="0">
                          <a:solidFill>
                            <a:schemeClr val="tx1"/>
                          </a:solidFill>
                          <a:effectLst/>
                          <a:latin typeface="+mn-lt"/>
                          <a:ea typeface="+mn-ea"/>
                          <a:cs typeface="+mn-cs"/>
                        </a:rPr>
                        <a:t>L</a:t>
                      </a:r>
                      <a:r>
                        <a:rPr lang="en-US" sz="1600" kern="1200" dirty="0">
                          <a:solidFill>
                            <a:schemeClr val="tx1"/>
                          </a:solidFill>
                          <a:effectLst/>
                          <a:latin typeface="+mn-lt"/>
                          <a:ea typeface="+mn-ea"/>
                          <a:cs typeface="+mn-cs"/>
                        </a:rPr>
                        <a:t> </a:t>
                      </a:r>
                      <a:endParaRPr lang="en-US" sz="1600" dirty="0"/>
                    </a:p>
                    <a:p>
                      <a:pPr algn="ctr"/>
                      <a:r>
                        <a:rPr lang="en-US" sz="1600" dirty="0"/>
                        <a:t>(M</a:t>
                      </a:r>
                      <a:r>
                        <a:rPr lang="el-GR" sz="1600" dirty="0"/>
                        <a:t>Ω</a:t>
                      </a:r>
                      <a:r>
                        <a:rPr lang="en-US" sz="1600" dirty="0"/>
                        <a:t>/m)</a:t>
                      </a:r>
                    </a:p>
                  </a:txBody>
                  <a:tcPr/>
                </a:tc>
                <a:tc>
                  <a:txBody>
                    <a:bodyPr/>
                    <a:lstStyle/>
                    <a:p>
                      <a:pPr algn="ctr"/>
                      <a:r>
                        <a:rPr lang="en-US" sz="1600" dirty="0"/>
                        <a:t>RF Power, </a:t>
                      </a:r>
                      <a:r>
                        <a:rPr lang="en-US" sz="1600" i="1" dirty="0"/>
                        <a:t>P/L</a:t>
                      </a:r>
                    </a:p>
                    <a:p>
                      <a:pPr algn="ctr"/>
                      <a:r>
                        <a:rPr lang="en-US" sz="1600" dirty="0"/>
                        <a:t> (MW/m)</a:t>
                      </a:r>
                    </a:p>
                  </a:txBody>
                  <a:tcPr/>
                </a:tc>
                <a:extLst>
                  <a:ext uri="{0D108BD9-81ED-4DB2-BD59-A6C34878D82A}">
                    <a16:rowId xmlns:a16="http://schemas.microsoft.com/office/drawing/2014/main" val="2300027427"/>
                  </a:ext>
                </a:extLst>
              </a:tr>
              <a:tr h="487457">
                <a:tc>
                  <a:txBody>
                    <a:bodyPr/>
                    <a:lstStyle/>
                    <a:p>
                      <a:pPr algn="ctr"/>
                      <a:r>
                        <a:rPr lang="en-US" sz="1600" kern="1200" dirty="0">
                          <a:solidFill>
                            <a:schemeClr val="tx1"/>
                          </a:solidFill>
                          <a:effectLst/>
                          <a:latin typeface="+mn-lt"/>
                          <a:ea typeface="+mn-ea"/>
                          <a:cs typeface="+mn-cs"/>
                        </a:rPr>
                        <a:t>1.40875</a:t>
                      </a:r>
                      <a:r>
                        <a:rPr lang="en-US" sz="1600" dirty="0">
                          <a:effectLst/>
                        </a:rPr>
                        <a:t> </a:t>
                      </a:r>
                      <a:endParaRPr lang="en-US" sz="1600" dirty="0"/>
                    </a:p>
                  </a:txBody>
                  <a:tcPr anchor="ctr"/>
                </a:tc>
                <a:tc>
                  <a:txBody>
                    <a:bodyPr/>
                    <a:lstStyle/>
                    <a:p>
                      <a:pPr algn="ctr"/>
                      <a:r>
                        <a:rPr lang="en-US" sz="1600" kern="1200" dirty="0">
                          <a:solidFill>
                            <a:schemeClr val="tx1"/>
                          </a:solidFill>
                          <a:effectLst/>
                          <a:latin typeface="+mn-lt"/>
                          <a:ea typeface="+mn-ea"/>
                          <a:cs typeface="+mn-cs"/>
                        </a:rPr>
                        <a:t>0.84</a:t>
                      </a:r>
                      <a:r>
                        <a:rPr lang="en-US" sz="1600" dirty="0">
                          <a:effectLst/>
                        </a:rPr>
                        <a:t> </a:t>
                      </a:r>
                      <a:endParaRPr lang="en-US" sz="1600" dirty="0"/>
                    </a:p>
                  </a:txBody>
                  <a:tcPr anchor="ctr"/>
                </a:tc>
                <a:tc>
                  <a:txBody>
                    <a:bodyPr/>
                    <a:lstStyle/>
                    <a:p>
                      <a:pPr algn="ctr"/>
                      <a:r>
                        <a:rPr lang="en-US" sz="1600" dirty="0"/>
                        <a:t>8</a:t>
                      </a:r>
                    </a:p>
                  </a:txBody>
                  <a:tcPr anchor="ctr"/>
                </a:tc>
                <a:tc>
                  <a:txBody>
                    <a:bodyPr/>
                    <a:lstStyle/>
                    <a:p>
                      <a:pPr algn="ctr"/>
                      <a:r>
                        <a:rPr lang="en-US" sz="1600" dirty="0"/>
                        <a:t>12</a:t>
                      </a:r>
                    </a:p>
                  </a:txBody>
                  <a:tcPr anchor="ctr"/>
                </a:tc>
                <a:tc>
                  <a:txBody>
                    <a:bodyPr/>
                    <a:lstStyle/>
                    <a:p>
                      <a:pPr algn="ctr"/>
                      <a:r>
                        <a:rPr lang="en-US" sz="1600" kern="1200" dirty="0">
                          <a:solidFill>
                            <a:schemeClr val="tx1"/>
                          </a:solidFill>
                          <a:effectLst/>
                          <a:latin typeface="+mn-lt"/>
                          <a:ea typeface="+mn-ea"/>
                          <a:cs typeface="+mn-cs"/>
                        </a:rPr>
                        <a:t>68.6</a:t>
                      </a:r>
                      <a:r>
                        <a:rPr lang="en-US" sz="1600" dirty="0">
                          <a:effectLst/>
                        </a:rPr>
                        <a:t> </a:t>
                      </a:r>
                      <a:endParaRPr lang="en-US" sz="1600" dirty="0"/>
                    </a:p>
                  </a:txBody>
                  <a:tcPr anchor="ctr"/>
                </a:tc>
                <a:tc>
                  <a:txBody>
                    <a:bodyPr/>
                    <a:lstStyle/>
                    <a:p>
                      <a:pPr algn="ctr"/>
                      <a:r>
                        <a:rPr lang="en-US" sz="1600" dirty="0"/>
                        <a:t>4.7</a:t>
                      </a:r>
                    </a:p>
                  </a:txBody>
                  <a:tcPr anchor="ctr"/>
                </a:tc>
                <a:extLst>
                  <a:ext uri="{0D108BD9-81ED-4DB2-BD59-A6C34878D82A}">
                    <a16:rowId xmlns:a16="http://schemas.microsoft.com/office/drawing/2014/main" val="318587271"/>
                  </a:ext>
                </a:extLst>
              </a:tr>
              <a:tr h="561120">
                <a:tc>
                  <a:txBody>
                    <a:bodyPr/>
                    <a:lstStyle/>
                    <a:p>
                      <a:pPr algn="ctr"/>
                      <a:r>
                        <a:rPr lang="en-US" sz="1600" kern="1200" dirty="0">
                          <a:solidFill>
                            <a:schemeClr val="tx1"/>
                          </a:solidFill>
                          <a:effectLst/>
                          <a:latin typeface="+mn-lt"/>
                          <a:ea typeface="+mn-ea"/>
                          <a:cs typeface="+mn-cs"/>
                        </a:rPr>
                        <a:t>2.8175</a:t>
                      </a:r>
                      <a:r>
                        <a:rPr lang="en-US" sz="1600" dirty="0">
                          <a:effectLst/>
                        </a:rPr>
                        <a:t> </a:t>
                      </a:r>
                      <a:endParaRPr lang="en-US" sz="1600" dirty="0"/>
                    </a:p>
                  </a:txBody>
                  <a:tcPr anchor="ctr"/>
                </a:tc>
                <a:tc>
                  <a:txBody>
                    <a:bodyPr/>
                    <a:lstStyle/>
                    <a:p>
                      <a:pPr algn="ctr"/>
                      <a:r>
                        <a:rPr lang="en-US" sz="1600" kern="1200" dirty="0">
                          <a:solidFill>
                            <a:schemeClr val="tx1"/>
                          </a:solidFill>
                          <a:effectLst/>
                          <a:latin typeface="+mn-lt"/>
                          <a:ea typeface="+mn-ea"/>
                          <a:cs typeface="+mn-cs"/>
                        </a:rPr>
                        <a:t>0.93</a:t>
                      </a:r>
                      <a:r>
                        <a:rPr lang="en-US" sz="1600" dirty="0">
                          <a:effectLst/>
                        </a:rPr>
                        <a:t> </a:t>
                      </a:r>
                      <a:endParaRPr lang="en-US" sz="1600" dirty="0"/>
                    </a:p>
                  </a:txBody>
                  <a:tcPr anchor="ctr"/>
                </a:tc>
                <a:tc>
                  <a:txBody>
                    <a:bodyPr/>
                    <a:lstStyle/>
                    <a:p>
                      <a:pPr algn="ctr"/>
                      <a:r>
                        <a:rPr lang="en-US" sz="1600" dirty="0"/>
                        <a:t>6.5</a:t>
                      </a:r>
                    </a:p>
                  </a:txBody>
                  <a:tcPr anchor="ctr"/>
                </a:tc>
                <a:tc>
                  <a:txBody>
                    <a:bodyPr/>
                    <a:lstStyle/>
                    <a:p>
                      <a:pPr algn="ctr"/>
                      <a:r>
                        <a:rPr lang="en-US" sz="1600" dirty="0"/>
                        <a:t>25</a:t>
                      </a:r>
                    </a:p>
                  </a:txBody>
                  <a:tcPr anchor="ctr"/>
                </a:tc>
                <a:tc>
                  <a:txBody>
                    <a:bodyPr/>
                    <a:lstStyle/>
                    <a:p>
                      <a:pPr algn="ctr"/>
                      <a:r>
                        <a:rPr lang="en-US" sz="1600" kern="1200" dirty="0">
                          <a:solidFill>
                            <a:schemeClr val="tx1"/>
                          </a:solidFill>
                          <a:effectLst/>
                          <a:latin typeface="+mn-lt"/>
                          <a:ea typeface="+mn-ea"/>
                          <a:cs typeface="+mn-cs"/>
                        </a:rPr>
                        <a:t>83.4</a:t>
                      </a:r>
                      <a:r>
                        <a:rPr lang="en-US" sz="1600" dirty="0">
                          <a:effectLst/>
                        </a:rPr>
                        <a:t> </a:t>
                      </a:r>
                      <a:endParaRPr lang="en-US" sz="1600" dirty="0"/>
                    </a:p>
                  </a:txBody>
                  <a:tcPr anchor="ctr"/>
                </a:tc>
                <a:tc>
                  <a:txBody>
                    <a:bodyPr/>
                    <a:lstStyle/>
                    <a:p>
                      <a:pPr algn="ctr"/>
                      <a:r>
                        <a:rPr lang="en-US" sz="1600" dirty="0"/>
                        <a:t>7.5</a:t>
                      </a:r>
                    </a:p>
                  </a:txBody>
                  <a:tcPr anchor="ctr"/>
                </a:tc>
                <a:extLst>
                  <a:ext uri="{0D108BD9-81ED-4DB2-BD59-A6C34878D82A}">
                    <a16:rowId xmlns:a16="http://schemas.microsoft.com/office/drawing/2014/main" val="3427990326"/>
                  </a:ext>
                </a:extLst>
              </a:tr>
              <a:tr h="521661">
                <a:tc>
                  <a:txBody>
                    <a:bodyPr/>
                    <a:lstStyle/>
                    <a:p>
                      <a:pPr algn="ctr"/>
                      <a:r>
                        <a:rPr lang="en-US" sz="1600" kern="1200" dirty="0">
                          <a:solidFill>
                            <a:schemeClr val="tx1"/>
                          </a:solidFill>
                          <a:effectLst/>
                          <a:latin typeface="+mn-lt"/>
                          <a:ea typeface="+mn-ea"/>
                          <a:cs typeface="+mn-cs"/>
                        </a:rPr>
                        <a:t>5.635</a:t>
                      </a:r>
                      <a:r>
                        <a:rPr lang="en-US" sz="1600" dirty="0">
                          <a:effectLst/>
                        </a:rPr>
                        <a:t> </a:t>
                      </a:r>
                      <a:endParaRPr lang="en-US" sz="1600" dirty="0"/>
                    </a:p>
                  </a:txBody>
                  <a:tcPr anchor="ctr"/>
                </a:tc>
                <a:tc>
                  <a:txBody>
                    <a:bodyPr/>
                    <a:lstStyle/>
                    <a:p>
                      <a:pPr algn="ctr"/>
                      <a:r>
                        <a:rPr lang="en-US" sz="1600" kern="1200" dirty="0">
                          <a:solidFill>
                            <a:schemeClr val="tx1"/>
                          </a:solidFill>
                          <a:effectLst/>
                          <a:latin typeface="+mn-lt"/>
                          <a:ea typeface="+mn-ea"/>
                          <a:cs typeface="+mn-cs"/>
                        </a:rPr>
                        <a:t>0.97</a:t>
                      </a:r>
                      <a:r>
                        <a:rPr lang="en-US" sz="1600" dirty="0">
                          <a:effectLst/>
                        </a:rPr>
                        <a:t> </a:t>
                      </a:r>
                      <a:endParaRPr lang="en-US" sz="1600" dirty="0"/>
                    </a:p>
                  </a:txBody>
                  <a:tcPr anchor="ctr"/>
                </a:tc>
                <a:tc>
                  <a:txBody>
                    <a:bodyPr/>
                    <a:lstStyle/>
                    <a:p>
                      <a:pPr algn="ctr"/>
                      <a:r>
                        <a:rPr lang="en-US" sz="1600" dirty="0"/>
                        <a:t>5</a:t>
                      </a:r>
                    </a:p>
                  </a:txBody>
                  <a:tcPr anchor="ctr"/>
                </a:tc>
                <a:tc>
                  <a:txBody>
                    <a:bodyPr/>
                    <a:lstStyle/>
                    <a:p>
                      <a:pPr algn="ctr"/>
                      <a:r>
                        <a:rPr lang="en-US" sz="1600" dirty="0"/>
                        <a:t>40</a:t>
                      </a:r>
                    </a:p>
                  </a:txBody>
                  <a:tcPr anchor="ctr"/>
                </a:tc>
                <a:tc>
                  <a:txBody>
                    <a:bodyPr/>
                    <a:lstStyle/>
                    <a:p>
                      <a:pPr algn="ctr"/>
                      <a:r>
                        <a:rPr lang="en-US" sz="1600" kern="1200" dirty="0">
                          <a:solidFill>
                            <a:schemeClr val="tx1"/>
                          </a:solidFill>
                          <a:effectLst/>
                          <a:latin typeface="+mn-lt"/>
                          <a:ea typeface="+mn-ea"/>
                          <a:cs typeface="+mn-cs"/>
                        </a:rPr>
                        <a:t>96.9</a:t>
                      </a:r>
                      <a:r>
                        <a:rPr lang="en-US" sz="1600" dirty="0">
                          <a:effectLst/>
                        </a:rPr>
                        <a:t> </a:t>
                      </a:r>
                      <a:endParaRPr lang="en-US" sz="1600" dirty="0"/>
                    </a:p>
                  </a:txBody>
                  <a:tcPr anchor="ctr"/>
                </a:tc>
                <a:tc>
                  <a:txBody>
                    <a:bodyPr/>
                    <a:lstStyle/>
                    <a:p>
                      <a:pPr algn="ctr"/>
                      <a:r>
                        <a:rPr lang="en-US" sz="1600" dirty="0"/>
                        <a:t>16.5</a:t>
                      </a:r>
                    </a:p>
                  </a:txBody>
                  <a:tcPr anchor="ctr"/>
                </a:tc>
                <a:extLst>
                  <a:ext uri="{0D108BD9-81ED-4DB2-BD59-A6C34878D82A}">
                    <a16:rowId xmlns:a16="http://schemas.microsoft.com/office/drawing/2014/main" val="316714269"/>
                  </a:ext>
                </a:extLst>
              </a:tr>
            </a:tbl>
          </a:graphicData>
        </a:graphic>
      </p:graphicFrame>
      <p:sp>
        <p:nvSpPr>
          <p:cNvPr id="5" name="TextBox 4">
            <a:extLst>
              <a:ext uri="{FF2B5EF4-FFF2-40B4-BE49-F238E27FC236}">
                <a16:creationId xmlns:a16="http://schemas.microsoft.com/office/drawing/2014/main" id="{6563B1A4-1828-FD4A-B3AB-698FFA13F21D}"/>
              </a:ext>
            </a:extLst>
          </p:cNvPr>
          <p:cNvSpPr txBox="1"/>
          <p:nvPr/>
        </p:nvSpPr>
        <p:spPr>
          <a:xfrm>
            <a:off x="423735" y="0"/>
            <a:ext cx="466794" cy="369332"/>
          </a:xfrm>
          <a:prstGeom prst="rect">
            <a:avLst/>
          </a:prstGeom>
          <a:noFill/>
        </p:spPr>
        <p:txBody>
          <a:bodyPr wrap="none" rtlCol="0">
            <a:spAutoFit/>
          </a:bodyPr>
          <a:lstStyle/>
          <a:p>
            <a:r>
              <a:rPr lang="en-US" dirty="0"/>
              <a:t>(a)</a:t>
            </a:r>
          </a:p>
        </p:txBody>
      </p:sp>
      <p:sp>
        <p:nvSpPr>
          <p:cNvPr id="19" name="TextBox 18">
            <a:extLst>
              <a:ext uri="{FF2B5EF4-FFF2-40B4-BE49-F238E27FC236}">
                <a16:creationId xmlns:a16="http://schemas.microsoft.com/office/drawing/2014/main" id="{AE60B314-B1A6-B440-A4AB-0DFB986A2B7A}"/>
              </a:ext>
            </a:extLst>
          </p:cNvPr>
          <p:cNvSpPr txBox="1"/>
          <p:nvPr/>
        </p:nvSpPr>
        <p:spPr>
          <a:xfrm>
            <a:off x="116987" y="1854972"/>
            <a:ext cx="466794" cy="369332"/>
          </a:xfrm>
          <a:prstGeom prst="rect">
            <a:avLst/>
          </a:prstGeom>
          <a:noFill/>
        </p:spPr>
        <p:txBody>
          <a:bodyPr wrap="none" rtlCol="0">
            <a:spAutoFit/>
          </a:bodyPr>
          <a:lstStyle/>
          <a:p>
            <a:r>
              <a:rPr lang="en-US" dirty="0"/>
              <a:t>(b)</a:t>
            </a:r>
          </a:p>
        </p:txBody>
      </p:sp>
      <p:sp>
        <p:nvSpPr>
          <p:cNvPr id="21" name="TextBox 20">
            <a:extLst>
              <a:ext uri="{FF2B5EF4-FFF2-40B4-BE49-F238E27FC236}">
                <a16:creationId xmlns:a16="http://schemas.microsoft.com/office/drawing/2014/main" id="{1C4530DC-654A-9E40-84B2-E7989119ADE0}"/>
              </a:ext>
            </a:extLst>
          </p:cNvPr>
          <p:cNvSpPr txBox="1"/>
          <p:nvPr/>
        </p:nvSpPr>
        <p:spPr>
          <a:xfrm>
            <a:off x="1275848" y="1720774"/>
            <a:ext cx="453970" cy="369332"/>
          </a:xfrm>
          <a:prstGeom prst="rect">
            <a:avLst/>
          </a:prstGeom>
          <a:noFill/>
        </p:spPr>
        <p:txBody>
          <a:bodyPr wrap="none" rtlCol="0">
            <a:spAutoFit/>
          </a:bodyPr>
          <a:lstStyle/>
          <a:p>
            <a:r>
              <a:rPr lang="en-US" dirty="0"/>
              <a:t>(c)</a:t>
            </a:r>
          </a:p>
        </p:txBody>
      </p:sp>
      <p:sp>
        <p:nvSpPr>
          <p:cNvPr id="2" name="TextBox 1">
            <a:extLst>
              <a:ext uri="{FF2B5EF4-FFF2-40B4-BE49-F238E27FC236}">
                <a16:creationId xmlns:a16="http://schemas.microsoft.com/office/drawing/2014/main" id="{5B2A89FA-2391-1645-9A17-3D2615E3190D}"/>
              </a:ext>
            </a:extLst>
          </p:cNvPr>
          <p:cNvSpPr txBox="1"/>
          <p:nvPr/>
        </p:nvSpPr>
        <p:spPr>
          <a:xfrm>
            <a:off x="2693127" y="4018035"/>
            <a:ext cx="6294755" cy="830997"/>
          </a:xfrm>
          <a:prstGeom prst="rect">
            <a:avLst/>
          </a:prstGeom>
          <a:noFill/>
        </p:spPr>
        <p:txBody>
          <a:bodyPr wrap="square" rtlCol="0">
            <a:spAutoFit/>
          </a:bodyPr>
          <a:lstStyle/>
          <a:p>
            <a:r>
              <a:rPr lang="en-US" sz="1600" dirty="0"/>
              <a:t>Detailed description of RF structures: S.S. </a:t>
            </a:r>
            <a:r>
              <a:rPr lang="en-US" sz="1600" dirty="0" err="1"/>
              <a:t>Kurennoy</a:t>
            </a:r>
            <a:r>
              <a:rPr lang="en-US" sz="1600" dirty="0"/>
              <a:t>, Y.K. </a:t>
            </a:r>
            <a:r>
              <a:rPr lang="en-US" sz="1600" dirty="0" err="1"/>
              <a:t>Batygin</a:t>
            </a:r>
            <a:r>
              <a:rPr lang="en-US" sz="1600" dirty="0"/>
              <a:t> and E.R. Olivas, “High-Gradient Accelerating Structures for 3-GeV Proton Radiography Booster”, this Workshop (2022). </a:t>
            </a:r>
          </a:p>
        </p:txBody>
      </p:sp>
    </p:spTree>
    <p:extLst>
      <p:ext uri="{BB962C8B-B14F-4D97-AF65-F5344CB8AC3E}">
        <p14:creationId xmlns:p14="http://schemas.microsoft.com/office/powerpoint/2010/main" val="428907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16412" y="51603"/>
            <a:ext cx="8229600" cy="685800"/>
          </a:xfrm>
        </p:spPr>
        <p:txBody>
          <a:bodyPr>
            <a:normAutofit/>
          </a:bodyPr>
          <a:lstStyle/>
          <a:p>
            <a:pPr algn="ctr"/>
            <a:r>
              <a:rPr lang="en-US" dirty="0"/>
              <a:t>FODO Focusing Structure</a:t>
            </a:r>
          </a:p>
        </p:txBody>
      </p:sp>
      <p:sp>
        <p:nvSpPr>
          <p:cNvPr id="5" name="Rectangle 2">
            <a:extLst>
              <a:ext uri="{FF2B5EF4-FFF2-40B4-BE49-F238E27FC236}">
                <a16:creationId xmlns:a16="http://schemas.microsoft.com/office/drawing/2014/main" id="{D7760A16-D256-F744-A76A-5E36F31BC4E1}"/>
              </a:ext>
            </a:extLst>
          </p:cNvPr>
          <p:cNvSpPr>
            <a:spLocks noChangeArrowheads="1"/>
          </p:cNvSpPr>
          <p:nvPr/>
        </p:nvSpPr>
        <p:spPr bwMode="auto">
          <a:xfrm>
            <a:off x="1516743" y="10595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A1C8B962-72E1-A848-9290-996DD89A84A7}"/>
              </a:ext>
            </a:extLst>
          </p:cNvPr>
          <p:cNvSpPr>
            <a:spLocks noChangeArrowheads="1"/>
          </p:cNvSpPr>
          <p:nvPr/>
        </p:nvSpPr>
        <p:spPr bwMode="auto">
          <a:xfrm>
            <a:off x="405493" y="3174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EBC83250-C758-5E40-97A1-E2A1DAAAA80B}"/>
              </a:ext>
            </a:extLst>
          </p:cNvPr>
          <p:cNvSpPr txBox="1"/>
          <p:nvPr/>
        </p:nvSpPr>
        <p:spPr>
          <a:xfrm>
            <a:off x="416140" y="3459002"/>
            <a:ext cx="4237027" cy="646331"/>
          </a:xfrm>
          <a:prstGeom prst="rect">
            <a:avLst/>
          </a:prstGeom>
          <a:noFill/>
        </p:spPr>
        <p:txBody>
          <a:bodyPr wrap="square" rtlCol="0">
            <a:spAutoFit/>
          </a:bodyPr>
          <a:lstStyle/>
          <a:p>
            <a:r>
              <a:rPr lang="en-US" dirty="0"/>
              <a:t>Focusing strength of quadrupoles versus beam energy </a:t>
            </a:r>
          </a:p>
        </p:txBody>
      </p:sp>
      <p:graphicFrame>
        <p:nvGraphicFramePr>
          <p:cNvPr id="8" name="Object 7">
            <a:extLst>
              <a:ext uri="{FF2B5EF4-FFF2-40B4-BE49-F238E27FC236}">
                <a16:creationId xmlns:a16="http://schemas.microsoft.com/office/drawing/2014/main" id="{23B5704C-EDAE-524F-8B06-8D769857DD34}"/>
              </a:ext>
            </a:extLst>
          </p:cNvPr>
          <p:cNvGraphicFramePr>
            <a:graphicFrameLocks noChangeAspect="1"/>
          </p:cNvGraphicFramePr>
          <p:nvPr>
            <p:extLst>
              <p:ext uri="{D42A27DB-BD31-4B8C-83A1-F6EECF244321}">
                <p14:modId xmlns:p14="http://schemas.microsoft.com/office/powerpoint/2010/main" val="2946066723"/>
              </p:ext>
            </p:extLst>
          </p:nvPr>
        </p:nvGraphicFramePr>
        <p:xfrm>
          <a:off x="4769466" y="3281948"/>
          <a:ext cx="3289300" cy="792163"/>
        </p:xfrm>
        <a:graphic>
          <a:graphicData uri="http://schemas.openxmlformats.org/presentationml/2006/ole">
            <mc:AlternateContent xmlns:mc="http://schemas.openxmlformats.org/markup-compatibility/2006">
              <mc:Choice xmlns:v="urn:schemas-microsoft-com:vml" Requires="v">
                <p:oleObj r:id="rId2" imgW="2451100" imgH="571500" progId="Equation.DSMT4">
                  <p:embed/>
                </p:oleObj>
              </mc:Choice>
              <mc:Fallback>
                <p:oleObj r:id="rId2" imgW="2451100" imgH="571500" progId="Equation.DSMT4">
                  <p:embed/>
                  <p:pic>
                    <p:nvPicPr>
                      <p:cNvPr id="6" name="Object 5">
                        <a:extLst>
                          <a:ext uri="{FF2B5EF4-FFF2-40B4-BE49-F238E27FC236}">
                            <a16:creationId xmlns:a16="http://schemas.microsoft.com/office/drawing/2014/main" id="{CC54C47F-491A-674C-B014-6227B1EF465F}"/>
                          </a:ext>
                        </a:extLst>
                      </p:cNvPr>
                      <p:cNvPicPr>
                        <a:picLocks noChangeAspect="1" noChangeArrowheads="1"/>
                      </p:cNvPicPr>
                      <p:nvPr/>
                    </p:nvPicPr>
                    <p:blipFill>
                      <a:blip r:embed="rId3"/>
                      <a:srcRect/>
                      <a:stretch>
                        <a:fillRect/>
                      </a:stretch>
                    </p:blipFill>
                    <p:spPr bwMode="auto">
                      <a:xfrm>
                        <a:off x="4769466" y="3281948"/>
                        <a:ext cx="3289300" cy="792163"/>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DFF1C4FB-7DDE-8D49-A2D7-EE9D87AB48EE}"/>
              </a:ext>
            </a:extLst>
          </p:cNvPr>
          <p:cNvSpPr/>
          <p:nvPr/>
        </p:nvSpPr>
        <p:spPr>
          <a:xfrm>
            <a:off x="4166508" y="1988092"/>
            <a:ext cx="4796162" cy="923330"/>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Phase advance of longitudinal oscillations per focusing period </a:t>
            </a:r>
            <a:r>
              <a:rPr lang="en-US" i="1" dirty="0">
                <a:latin typeface="Arial" panose="020B0604020202020204" pitchFamily="34" charset="0"/>
                <a:ea typeface="Calibri" panose="020F0502020204030204" pitchFamily="34" charset="0"/>
                <a:cs typeface="Arial" panose="020B0604020202020204" pitchFamily="34" charset="0"/>
              </a:rPr>
              <a:t>S</a:t>
            </a:r>
            <a:r>
              <a:rPr lang="en-US" dirty="0">
                <a:latin typeface="Arial" panose="020B0604020202020204" pitchFamily="34" charset="0"/>
                <a:ea typeface="Calibri" panose="020F0502020204030204" pitchFamily="34" charset="0"/>
                <a:cs typeface="Arial" panose="020B0604020202020204" pitchFamily="34" charset="0"/>
              </a:rPr>
              <a:t> is selected to be limited by the value of ~ 70</a:t>
            </a:r>
            <a:r>
              <a:rPr lang="en-US" baseline="30000" dirty="0">
                <a:latin typeface="Arial" panose="020B0604020202020204" pitchFamily="34" charset="0"/>
                <a:ea typeface="Calibri" panose="020F0502020204030204" pitchFamily="34" charset="0"/>
                <a:cs typeface="Arial" panose="020B0604020202020204" pitchFamily="34" charset="0"/>
              </a:rPr>
              <a:t>o </a:t>
            </a:r>
            <a:r>
              <a:rPr lang="en-US" dirty="0">
                <a:latin typeface="Arial" panose="020B0604020202020204" pitchFamily="34" charset="0"/>
                <a:ea typeface="Calibri" panose="020F0502020204030204" pitchFamily="34" charset="0"/>
                <a:cs typeface="Arial" panose="020B0604020202020204" pitchFamily="34" charset="0"/>
              </a:rPr>
              <a:t>(1.2 rad):</a:t>
            </a:r>
            <a:endParaRPr lang="en-US"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F21209F-7BC1-EC4C-8822-DE7EE1DB1958}"/>
              </a:ext>
            </a:extLst>
          </p:cNvPr>
          <p:cNvPicPr>
            <a:picLocks noChangeAspect="1"/>
          </p:cNvPicPr>
          <p:nvPr/>
        </p:nvPicPr>
        <p:blipFill>
          <a:blip r:embed="rId4"/>
          <a:stretch>
            <a:fillRect/>
          </a:stretch>
        </p:blipFill>
        <p:spPr>
          <a:xfrm>
            <a:off x="717954" y="4218450"/>
            <a:ext cx="2892452" cy="717985"/>
          </a:xfrm>
          <a:prstGeom prst="rect">
            <a:avLst/>
          </a:prstGeom>
        </p:spPr>
      </p:pic>
      <p:pic>
        <p:nvPicPr>
          <p:cNvPr id="18" name="Picture 17">
            <a:extLst>
              <a:ext uri="{FF2B5EF4-FFF2-40B4-BE49-F238E27FC236}">
                <a16:creationId xmlns:a16="http://schemas.microsoft.com/office/drawing/2014/main" id="{7BFF2FB0-7685-894A-BE2A-3DC04F1C5766}"/>
              </a:ext>
            </a:extLst>
          </p:cNvPr>
          <p:cNvPicPr>
            <a:picLocks noChangeAspect="1"/>
          </p:cNvPicPr>
          <p:nvPr/>
        </p:nvPicPr>
        <p:blipFill>
          <a:blip r:embed="rId5"/>
          <a:stretch>
            <a:fillRect/>
          </a:stretch>
        </p:blipFill>
        <p:spPr>
          <a:xfrm>
            <a:off x="-31129" y="629422"/>
            <a:ext cx="4197637" cy="2860531"/>
          </a:xfrm>
          <a:prstGeom prst="rect">
            <a:avLst/>
          </a:prstGeom>
        </p:spPr>
      </p:pic>
      <p:pic>
        <p:nvPicPr>
          <p:cNvPr id="22" name="Picture 21">
            <a:extLst>
              <a:ext uri="{FF2B5EF4-FFF2-40B4-BE49-F238E27FC236}">
                <a16:creationId xmlns:a16="http://schemas.microsoft.com/office/drawing/2014/main" id="{A315787C-2E35-934D-9011-6DC9F73B089A}"/>
              </a:ext>
            </a:extLst>
          </p:cNvPr>
          <p:cNvPicPr>
            <a:picLocks noChangeAspect="1"/>
          </p:cNvPicPr>
          <p:nvPr/>
        </p:nvPicPr>
        <p:blipFill>
          <a:blip r:embed="rId6"/>
          <a:stretch>
            <a:fillRect/>
          </a:stretch>
        </p:blipFill>
        <p:spPr>
          <a:xfrm>
            <a:off x="4166508" y="629422"/>
            <a:ext cx="4812276" cy="1064437"/>
          </a:xfrm>
          <a:prstGeom prst="rect">
            <a:avLst/>
          </a:prstGeom>
        </p:spPr>
      </p:pic>
      <p:sp>
        <p:nvSpPr>
          <p:cNvPr id="24" name="Rectangle 687">
            <a:extLst>
              <a:ext uri="{FF2B5EF4-FFF2-40B4-BE49-F238E27FC236}">
                <a16:creationId xmlns:a16="http://schemas.microsoft.com/office/drawing/2014/main" id="{0CD725AC-9C1F-7B4F-AA87-DBC54ED9103A}"/>
              </a:ext>
            </a:extLst>
          </p:cNvPr>
          <p:cNvSpPr>
            <a:spLocks noChangeArrowheads="1"/>
          </p:cNvSpPr>
          <p:nvPr/>
        </p:nvSpPr>
        <p:spPr bwMode="auto">
          <a:xfrm>
            <a:off x="197466" y="160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8919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16412" y="51603"/>
            <a:ext cx="8229600" cy="685800"/>
          </a:xfrm>
        </p:spPr>
        <p:txBody>
          <a:bodyPr>
            <a:normAutofit/>
          </a:bodyPr>
          <a:lstStyle/>
          <a:p>
            <a:pPr algn="ctr"/>
            <a:r>
              <a:rPr lang="en-US" dirty="0"/>
              <a:t>Selection of Focusing Period</a:t>
            </a:r>
          </a:p>
        </p:txBody>
      </p:sp>
      <p:sp>
        <p:nvSpPr>
          <p:cNvPr id="5" name="Rectangle 2">
            <a:extLst>
              <a:ext uri="{FF2B5EF4-FFF2-40B4-BE49-F238E27FC236}">
                <a16:creationId xmlns:a16="http://schemas.microsoft.com/office/drawing/2014/main" id="{D7760A16-D256-F744-A76A-5E36F31BC4E1}"/>
              </a:ext>
            </a:extLst>
          </p:cNvPr>
          <p:cNvSpPr>
            <a:spLocks noChangeArrowheads="1"/>
          </p:cNvSpPr>
          <p:nvPr/>
        </p:nvSpPr>
        <p:spPr bwMode="auto">
          <a:xfrm>
            <a:off x="1516743" y="10595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A1C8B962-72E1-A848-9290-996DD89A84A7}"/>
              </a:ext>
            </a:extLst>
          </p:cNvPr>
          <p:cNvSpPr>
            <a:spLocks noChangeArrowheads="1"/>
          </p:cNvSpPr>
          <p:nvPr/>
        </p:nvSpPr>
        <p:spPr bwMode="auto">
          <a:xfrm>
            <a:off x="405493" y="3174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5C54AD1A-6061-C942-8BBB-8F9D054AE68E}"/>
              </a:ext>
            </a:extLst>
          </p:cNvPr>
          <p:cNvSpPr txBox="1"/>
          <p:nvPr/>
        </p:nvSpPr>
        <p:spPr>
          <a:xfrm>
            <a:off x="4799746" y="442115"/>
            <a:ext cx="3942882" cy="923330"/>
          </a:xfrm>
          <a:prstGeom prst="rect">
            <a:avLst/>
          </a:prstGeom>
          <a:noFill/>
        </p:spPr>
        <p:txBody>
          <a:bodyPr wrap="square" rtlCol="0">
            <a:spAutoFit/>
          </a:bodyPr>
          <a:lstStyle/>
          <a:p>
            <a:r>
              <a:rPr lang="en-US" dirty="0"/>
              <a:t>Selection of phase advance is translated into limitation of focusing period:</a:t>
            </a:r>
          </a:p>
        </p:txBody>
      </p:sp>
      <p:sp>
        <p:nvSpPr>
          <p:cNvPr id="23" name="TextBox 22">
            <a:extLst>
              <a:ext uri="{FF2B5EF4-FFF2-40B4-BE49-F238E27FC236}">
                <a16:creationId xmlns:a16="http://schemas.microsoft.com/office/drawing/2014/main" id="{9E1BB9A1-4629-E245-8FCE-1515C345888C}"/>
              </a:ext>
            </a:extLst>
          </p:cNvPr>
          <p:cNvSpPr txBox="1"/>
          <p:nvPr/>
        </p:nvSpPr>
        <p:spPr>
          <a:xfrm>
            <a:off x="4857919" y="2152654"/>
            <a:ext cx="4031335" cy="2308324"/>
          </a:xfrm>
          <a:prstGeom prst="rect">
            <a:avLst/>
          </a:prstGeom>
          <a:noFill/>
        </p:spPr>
        <p:txBody>
          <a:bodyPr wrap="square" rtlCol="0">
            <a:spAutoFit/>
          </a:bodyPr>
          <a:lstStyle/>
          <a:p>
            <a:r>
              <a:rPr lang="en-US" dirty="0"/>
              <a:t>Reducing of the focusing period results in decrease of the average accelerating gradient:</a:t>
            </a:r>
          </a:p>
          <a:p>
            <a:endParaRPr lang="en-US" dirty="0"/>
          </a:p>
          <a:p>
            <a:endParaRPr lang="en-US" dirty="0"/>
          </a:p>
          <a:p>
            <a:r>
              <a:rPr lang="en-US" dirty="0"/>
              <a:t> </a:t>
            </a:r>
          </a:p>
          <a:p>
            <a:r>
              <a:rPr lang="en-US" dirty="0"/>
              <a:t>Final selection: </a:t>
            </a:r>
            <a:r>
              <a:rPr lang="en-US" i="1" dirty="0"/>
              <a:t>S</a:t>
            </a:r>
            <a:r>
              <a:rPr lang="en-US" dirty="0"/>
              <a:t> = 2 m.  Average gradient: </a:t>
            </a:r>
          </a:p>
        </p:txBody>
      </p:sp>
      <p:sp>
        <p:nvSpPr>
          <p:cNvPr id="24" name="Rectangle 687">
            <a:extLst>
              <a:ext uri="{FF2B5EF4-FFF2-40B4-BE49-F238E27FC236}">
                <a16:creationId xmlns:a16="http://schemas.microsoft.com/office/drawing/2014/main" id="{0CD725AC-9C1F-7B4F-AA87-DBC54ED9103A}"/>
              </a:ext>
            </a:extLst>
          </p:cNvPr>
          <p:cNvSpPr>
            <a:spLocks noChangeArrowheads="1"/>
          </p:cNvSpPr>
          <p:nvPr/>
        </p:nvSpPr>
        <p:spPr bwMode="auto">
          <a:xfrm>
            <a:off x="197466" y="160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DEB59049-8B1C-A440-946D-490174C7E1F0}"/>
              </a:ext>
            </a:extLst>
          </p:cNvPr>
          <p:cNvGraphicFramePr>
            <a:graphicFrameLocks noChangeAspect="1"/>
          </p:cNvGraphicFramePr>
          <p:nvPr>
            <p:extLst>
              <p:ext uri="{D42A27DB-BD31-4B8C-83A1-F6EECF244321}">
                <p14:modId xmlns:p14="http://schemas.microsoft.com/office/powerpoint/2010/main" val="2984916436"/>
              </p:ext>
            </p:extLst>
          </p:nvPr>
        </p:nvGraphicFramePr>
        <p:xfrm>
          <a:off x="5844087" y="4540714"/>
          <a:ext cx="1854200" cy="330200"/>
        </p:xfrm>
        <a:graphic>
          <a:graphicData uri="http://schemas.openxmlformats.org/presentationml/2006/ole">
            <mc:AlternateContent xmlns:mc="http://schemas.openxmlformats.org/markup-compatibility/2006">
              <mc:Choice xmlns:v="urn:schemas-microsoft-com:vml" Requires="v">
                <p:oleObj r:id="rId2" imgW="1854200" imgH="330200" progId="Equation.DSMT4">
                  <p:embed/>
                </p:oleObj>
              </mc:Choice>
              <mc:Fallback>
                <p:oleObj r:id="rId2" imgW="1854200" imgH="330200" progId="Equation.DSMT4">
                  <p:embed/>
                  <p:pic>
                    <p:nvPicPr>
                      <p:cNvPr id="25" name="Object 24">
                        <a:extLst>
                          <a:ext uri="{FF2B5EF4-FFF2-40B4-BE49-F238E27FC236}">
                            <a16:creationId xmlns:a16="http://schemas.microsoft.com/office/drawing/2014/main" id="{DEB59049-8B1C-A440-946D-490174C7E1F0}"/>
                          </a:ext>
                        </a:extLst>
                      </p:cNvPr>
                      <p:cNvPicPr>
                        <a:picLocks noChangeAspect="1" noChangeArrowheads="1"/>
                      </p:cNvPicPr>
                      <p:nvPr/>
                    </p:nvPicPr>
                    <p:blipFill>
                      <a:blip r:embed="rId3"/>
                      <a:srcRect/>
                      <a:stretch>
                        <a:fillRect/>
                      </a:stretch>
                    </p:blipFill>
                    <p:spPr bwMode="auto">
                      <a:xfrm>
                        <a:off x="5844087" y="4540714"/>
                        <a:ext cx="18542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ACBE339C-A8B0-68DA-41CF-6C8B684872EB}"/>
              </a:ext>
            </a:extLst>
          </p:cNvPr>
          <p:cNvSpPr txBox="1"/>
          <p:nvPr/>
        </p:nvSpPr>
        <p:spPr>
          <a:xfrm>
            <a:off x="928546" y="4365875"/>
            <a:ext cx="4239686" cy="584775"/>
          </a:xfrm>
          <a:prstGeom prst="rect">
            <a:avLst/>
          </a:prstGeom>
          <a:noFill/>
        </p:spPr>
        <p:txBody>
          <a:bodyPr wrap="square" rtlCol="0">
            <a:spAutoFit/>
          </a:bodyPr>
          <a:lstStyle/>
          <a:p>
            <a:r>
              <a:rPr lang="en-US" sz="1600" dirty="0"/>
              <a:t>Required focusing period versus beam energy to mitigate RF defocusing</a:t>
            </a:r>
          </a:p>
        </p:txBody>
      </p:sp>
      <p:sp>
        <p:nvSpPr>
          <p:cNvPr id="3" name="Rectangle 2">
            <a:extLst>
              <a:ext uri="{FF2B5EF4-FFF2-40B4-BE49-F238E27FC236}">
                <a16:creationId xmlns:a16="http://schemas.microsoft.com/office/drawing/2014/main" id="{82ACA565-863C-C99A-A8AF-7F2FAA24A4FF}"/>
              </a:ext>
            </a:extLst>
          </p:cNvPr>
          <p:cNvSpPr>
            <a:spLocks noChangeArrowheads="1"/>
          </p:cNvSpPr>
          <p:nvPr/>
        </p:nvSpPr>
        <p:spPr bwMode="auto">
          <a:xfrm>
            <a:off x="4857919" y="1590569"/>
            <a:ext cx="13090158" cy="5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2134461D-762C-08F3-0D89-52ABD4C5D0D1}"/>
              </a:ext>
            </a:extLst>
          </p:cNvPr>
          <p:cNvGraphicFramePr>
            <a:graphicFrameLocks noChangeAspect="1"/>
          </p:cNvGraphicFramePr>
          <p:nvPr>
            <p:extLst>
              <p:ext uri="{D42A27DB-BD31-4B8C-83A1-F6EECF244321}">
                <p14:modId xmlns:p14="http://schemas.microsoft.com/office/powerpoint/2010/main" val="1392380015"/>
              </p:ext>
            </p:extLst>
          </p:nvPr>
        </p:nvGraphicFramePr>
        <p:xfrm>
          <a:off x="4799746" y="1247510"/>
          <a:ext cx="3942882" cy="831331"/>
        </p:xfrm>
        <a:graphic>
          <a:graphicData uri="http://schemas.openxmlformats.org/presentationml/2006/ole">
            <mc:AlternateContent xmlns:mc="http://schemas.openxmlformats.org/markup-compatibility/2006">
              <mc:Choice xmlns:v="urn:schemas-microsoft-com:vml" Requires="v">
                <p:oleObj r:id="rId4" imgW="2108200" imgH="444500" progId="Equation.DSMT4">
                  <p:embed/>
                </p:oleObj>
              </mc:Choice>
              <mc:Fallback>
                <p:oleObj r:id="rId4" imgW="2108200" imgH="4445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746" y="1247510"/>
                        <a:ext cx="3942882" cy="831331"/>
                      </a:xfrm>
                      <a:prstGeom prst="rect">
                        <a:avLst/>
                      </a:prstGeom>
                      <a:noFill/>
                    </p:spPr>
                  </p:pic>
                </p:oleObj>
              </mc:Fallback>
            </mc:AlternateContent>
          </a:graphicData>
        </a:graphic>
      </p:graphicFrame>
      <p:pic>
        <p:nvPicPr>
          <p:cNvPr id="10" name="Picture 9">
            <a:extLst>
              <a:ext uri="{FF2B5EF4-FFF2-40B4-BE49-F238E27FC236}">
                <a16:creationId xmlns:a16="http://schemas.microsoft.com/office/drawing/2014/main" id="{9A7CA311-4996-B0A6-1446-0837554DF07F}"/>
              </a:ext>
            </a:extLst>
          </p:cNvPr>
          <p:cNvPicPr>
            <a:picLocks noChangeAspect="1"/>
          </p:cNvPicPr>
          <p:nvPr/>
        </p:nvPicPr>
        <p:blipFill>
          <a:blip r:embed="rId6"/>
          <a:stretch>
            <a:fillRect/>
          </a:stretch>
        </p:blipFill>
        <p:spPr>
          <a:xfrm>
            <a:off x="69143" y="447643"/>
            <a:ext cx="4700322" cy="3883600"/>
          </a:xfrm>
          <a:prstGeom prst="rect">
            <a:avLst/>
          </a:prstGeom>
        </p:spPr>
      </p:pic>
      <p:sp>
        <p:nvSpPr>
          <p:cNvPr id="11" name="Rectangle 4">
            <a:extLst>
              <a:ext uri="{FF2B5EF4-FFF2-40B4-BE49-F238E27FC236}">
                <a16:creationId xmlns:a16="http://schemas.microsoft.com/office/drawing/2014/main" id="{DE16EDD8-F019-ED54-487C-5AFDEA6E7F11}"/>
              </a:ext>
            </a:extLst>
          </p:cNvPr>
          <p:cNvSpPr>
            <a:spLocks noChangeArrowheads="1"/>
          </p:cNvSpPr>
          <p:nvPr/>
        </p:nvSpPr>
        <p:spPr bwMode="auto">
          <a:xfrm>
            <a:off x="30280" y="-709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D9473368-34C4-1B44-CB8E-33458B522EBB}"/>
              </a:ext>
            </a:extLst>
          </p:cNvPr>
          <p:cNvGraphicFramePr>
            <a:graphicFrameLocks noChangeAspect="1"/>
          </p:cNvGraphicFramePr>
          <p:nvPr>
            <p:extLst>
              <p:ext uri="{D42A27DB-BD31-4B8C-83A1-F6EECF244321}">
                <p14:modId xmlns:p14="http://schemas.microsoft.com/office/powerpoint/2010/main" val="1443973170"/>
              </p:ext>
            </p:extLst>
          </p:nvPr>
        </p:nvGraphicFramePr>
        <p:xfrm>
          <a:off x="5075467" y="3206388"/>
          <a:ext cx="3210898" cy="372278"/>
        </p:xfrm>
        <a:graphic>
          <a:graphicData uri="http://schemas.openxmlformats.org/presentationml/2006/ole">
            <mc:AlternateContent xmlns:mc="http://schemas.openxmlformats.org/markup-compatibility/2006">
              <mc:Choice xmlns:v="urn:schemas-microsoft-com:vml" Requires="v">
                <p:oleObj r:id="rId7" imgW="1752600" imgH="203200" progId="Equation.DSMT4">
                  <p:embed/>
                </p:oleObj>
              </mc:Choice>
              <mc:Fallback>
                <p:oleObj r:id="rId7" imgW="1752600" imgH="2032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467" y="3206388"/>
                        <a:ext cx="3210898" cy="372278"/>
                      </a:xfrm>
                      <a:prstGeom prst="rect">
                        <a:avLst/>
                      </a:prstGeom>
                      <a:noFill/>
                    </p:spPr>
                  </p:pic>
                </p:oleObj>
              </mc:Fallback>
            </mc:AlternateContent>
          </a:graphicData>
        </a:graphic>
      </p:graphicFrame>
    </p:spTree>
    <p:extLst>
      <p:ext uri="{BB962C8B-B14F-4D97-AF65-F5344CB8AC3E}">
        <p14:creationId xmlns:p14="http://schemas.microsoft.com/office/powerpoint/2010/main" val="118044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33829" y="0"/>
            <a:ext cx="8229600" cy="685800"/>
          </a:xfrm>
        </p:spPr>
        <p:txBody>
          <a:bodyPr>
            <a:normAutofit/>
          </a:bodyPr>
          <a:lstStyle/>
          <a:p>
            <a:pPr algn="ctr"/>
            <a:r>
              <a:rPr lang="en-US" dirty="0"/>
              <a:t>Layout of 3-GeV Booster</a:t>
            </a:r>
          </a:p>
        </p:txBody>
      </p:sp>
      <p:pic>
        <p:nvPicPr>
          <p:cNvPr id="4" name="Picture 3">
            <a:extLst>
              <a:ext uri="{FF2B5EF4-FFF2-40B4-BE49-F238E27FC236}">
                <a16:creationId xmlns:a16="http://schemas.microsoft.com/office/drawing/2014/main" id="{C7302F3B-1E8C-B145-8A25-6692A6E3A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29" y="557033"/>
            <a:ext cx="8403532" cy="3157128"/>
          </a:xfrm>
          <a:prstGeom prst="rect">
            <a:avLst/>
          </a:prstGeom>
        </p:spPr>
      </p:pic>
      <p:sp>
        <p:nvSpPr>
          <p:cNvPr id="3" name="TextBox 2">
            <a:extLst>
              <a:ext uri="{FF2B5EF4-FFF2-40B4-BE49-F238E27FC236}">
                <a16:creationId xmlns:a16="http://schemas.microsoft.com/office/drawing/2014/main" id="{279CA36A-4812-0B40-92B5-1398F06E614F}"/>
              </a:ext>
            </a:extLst>
          </p:cNvPr>
          <p:cNvSpPr txBox="1"/>
          <p:nvPr/>
        </p:nvSpPr>
        <p:spPr>
          <a:xfrm>
            <a:off x="1517715" y="4805829"/>
            <a:ext cx="5128182" cy="369332"/>
          </a:xfrm>
          <a:prstGeom prst="rect">
            <a:avLst/>
          </a:prstGeom>
          <a:noFill/>
        </p:spPr>
        <p:txBody>
          <a:bodyPr wrap="square" rtlCol="0">
            <a:spAutoFit/>
          </a:bodyPr>
          <a:lstStyle/>
          <a:p>
            <a:r>
              <a:rPr lang="en-US" dirty="0"/>
              <a:t>Transformation of Longitudinal Phase Space</a:t>
            </a:r>
          </a:p>
        </p:txBody>
      </p:sp>
      <p:pic>
        <p:nvPicPr>
          <p:cNvPr id="20" name="Picture 19">
            <a:extLst>
              <a:ext uri="{FF2B5EF4-FFF2-40B4-BE49-F238E27FC236}">
                <a16:creationId xmlns:a16="http://schemas.microsoft.com/office/drawing/2014/main" id="{63DD5982-970F-0443-A91B-01999B7233A5}"/>
              </a:ext>
            </a:extLst>
          </p:cNvPr>
          <p:cNvPicPr>
            <a:picLocks noChangeAspect="1"/>
          </p:cNvPicPr>
          <p:nvPr/>
        </p:nvPicPr>
        <p:blipFill>
          <a:blip r:embed="rId3"/>
          <a:stretch>
            <a:fillRect/>
          </a:stretch>
        </p:blipFill>
        <p:spPr>
          <a:xfrm>
            <a:off x="1238932" y="3928437"/>
            <a:ext cx="1297547" cy="842057"/>
          </a:xfrm>
          <a:prstGeom prst="rect">
            <a:avLst/>
          </a:prstGeom>
        </p:spPr>
      </p:pic>
      <p:pic>
        <p:nvPicPr>
          <p:cNvPr id="22" name="Picture 21">
            <a:extLst>
              <a:ext uri="{FF2B5EF4-FFF2-40B4-BE49-F238E27FC236}">
                <a16:creationId xmlns:a16="http://schemas.microsoft.com/office/drawing/2014/main" id="{1E61A252-01E3-D04F-855E-1FCEC30B4720}"/>
              </a:ext>
            </a:extLst>
          </p:cNvPr>
          <p:cNvPicPr>
            <a:picLocks noChangeAspect="1"/>
          </p:cNvPicPr>
          <p:nvPr/>
        </p:nvPicPr>
        <p:blipFill>
          <a:blip r:embed="rId4"/>
          <a:stretch>
            <a:fillRect/>
          </a:stretch>
        </p:blipFill>
        <p:spPr>
          <a:xfrm>
            <a:off x="2545167" y="3894079"/>
            <a:ext cx="1319428" cy="916357"/>
          </a:xfrm>
          <a:prstGeom prst="rect">
            <a:avLst/>
          </a:prstGeom>
        </p:spPr>
      </p:pic>
      <p:pic>
        <p:nvPicPr>
          <p:cNvPr id="24" name="Picture 23">
            <a:extLst>
              <a:ext uri="{FF2B5EF4-FFF2-40B4-BE49-F238E27FC236}">
                <a16:creationId xmlns:a16="http://schemas.microsoft.com/office/drawing/2014/main" id="{838873F6-4D51-3640-898E-3E8143448D78}"/>
              </a:ext>
            </a:extLst>
          </p:cNvPr>
          <p:cNvPicPr>
            <a:picLocks noChangeAspect="1"/>
          </p:cNvPicPr>
          <p:nvPr/>
        </p:nvPicPr>
        <p:blipFill>
          <a:blip r:embed="rId5"/>
          <a:stretch>
            <a:fillRect/>
          </a:stretch>
        </p:blipFill>
        <p:spPr>
          <a:xfrm>
            <a:off x="3836649" y="3955548"/>
            <a:ext cx="1183772" cy="806294"/>
          </a:xfrm>
          <a:prstGeom prst="rect">
            <a:avLst/>
          </a:prstGeom>
        </p:spPr>
      </p:pic>
      <p:pic>
        <p:nvPicPr>
          <p:cNvPr id="26" name="Picture 25">
            <a:extLst>
              <a:ext uri="{FF2B5EF4-FFF2-40B4-BE49-F238E27FC236}">
                <a16:creationId xmlns:a16="http://schemas.microsoft.com/office/drawing/2014/main" id="{53B6B202-13A3-B742-BD07-4F0180236744}"/>
              </a:ext>
            </a:extLst>
          </p:cNvPr>
          <p:cNvPicPr>
            <a:picLocks noChangeAspect="1"/>
          </p:cNvPicPr>
          <p:nvPr/>
        </p:nvPicPr>
        <p:blipFill>
          <a:blip r:embed="rId6"/>
          <a:stretch>
            <a:fillRect/>
          </a:stretch>
        </p:blipFill>
        <p:spPr>
          <a:xfrm>
            <a:off x="6576797" y="3930881"/>
            <a:ext cx="1328271" cy="860696"/>
          </a:xfrm>
          <a:prstGeom prst="rect">
            <a:avLst/>
          </a:prstGeom>
        </p:spPr>
      </p:pic>
      <p:pic>
        <p:nvPicPr>
          <p:cNvPr id="28" name="Picture 27">
            <a:extLst>
              <a:ext uri="{FF2B5EF4-FFF2-40B4-BE49-F238E27FC236}">
                <a16:creationId xmlns:a16="http://schemas.microsoft.com/office/drawing/2014/main" id="{C068F7AA-89F1-9D4F-87CB-B04C47F65ED2}"/>
              </a:ext>
            </a:extLst>
          </p:cNvPr>
          <p:cNvPicPr>
            <a:picLocks noChangeAspect="1"/>
          </p:cNvPicPr>
          <p:nvPr/>
        </p:nvPicPr>
        <p:blipFill>
          <a:blip r:embed="rId7"/>
          <a:stretch>
            <a:fillRect/>
          </a:stretch>
        </p:blipFill>
        <p:spPr>
          <a:xfrm>
            <a:off x="7755261" y="3909567"/>
            <a:ext cx="1395212" cy="896262"/>
          </a:xfrm>
          <a:prstGeom prst="rect">
            <a:avLst/>
          </a:prstGeom>
        </p:spPr>
      </p:pic>
      <p:pic>
        <p:nvPicPr>
          <p:cNvPr id="6" name="Picture 5">
            <a:extLst>
              <a:ext uri="{FF2B5EF4-FFF2-40B4-BE49-F238E27FC236}">
                <a16:creationId xmlns:a16="http://schemas.microsoft.com/office/drawing/2014/main" id="{FF41A8F0-B589-BB46-8026-0ABF5A6F9D33}"/>
              </a:ext>
            </a:extLst>
          </p:cNvPr>
          <p:cNvPicPr>
            <a:picLocks noChangeAspect="1"/>
          </p:cNvPicPr>
          <p:nvPr/>
        </p:nvPicPr>
        <p:blipFill>
          <a:blip r:embed="rId8"/>
          <a:stretch>
            <a:fillRect/>
          </a:stretch>
        </p:blipFill>
        <p:spPr>
          <a:xfrm>
            <a:off x="5154403" y="3894079"/>
            <a:ext cx="1428070" cy="946698"/>
          </a:xfrm>
          <a:prstGeom prst="rect">
            <a:avLst/>
          </a:prstGeom>
        </p:spPr>
      </p:pic>
      <p:pic>
        <p:nvPicPr>
          <p:cNvPr id="8" name="Picture 7">
            <a:extLst>
              <a:ext uri="{FF2B5EF4-FFF2-40B4-BE49-F238E27FC236}">
                <a16:creationId xmlns:a16="http://schemas.microsoft.com/office/drawing/2014/main" id="{D0A3A623-5476-CE45-B27B-7EE34E22DDD4}"/>
              </a:ext>
            </a:extLst>
          </p:cNvPr>
          <p:cNvPicPr>
            <a:picLocks noChangeAspect="1"/>
          </p:cNvPicPr>
          <p:nvPr/>
        </p:nvPicPr>
        <p:blipFill>
          <a:blip r:embed="rId9"/>
          <a:stretch>
            <a:fillRect/>
          </a:stretch>
        </p:blipFill>
        <p:spPr>
          <a:xfrm>
            <a:off x="-105379" y="3928437"/>
            <a:ext cx="1293283" cy="819984"/>
          </a:xfrm>
          <a:prstGeom prst="rect">
            <a:avLst/>
          </a:prstGeom>
        </p:spPr>
      </p:pic>
      <p:pic>
        <p:nvPicPr>
          <p:cNvPr id="9" name="Picture 8">
            <a:extLst>
              <a:ext uri="{FF2B5EF4-FFF2-40B4-BE49-F238E27FC236}">
                <a16:creationId xmlns:a16="http://schemas.microsoft.com/office/drawing/2014/main" id="{2E391E6A-B6B5-B34F-A179-8D6C6C21B50A}"/>
              </a:ext>
            </a:extLst>
          </p:cNvPr>
          <p:cNvPicPr>
            <a:picLocks noChangeAspect="1"/>
          </p:cNvPicPr>
          <p:nvPr/>
        </p:nvPicPr>
        <p:blipFill>
          <a:blip r:embed="rId10"/>
          <a:stretch>
            <a:fillRect/>
          </a:stretch>
        </p:blipFill>
        <p:spPr>
          <a:xfrm>
            <a:off x="153296" y="3726948"/>
            <a:ext cx="812800" cy="228600"/>
          </a:xfrm>
          <a:prstGeom prst="rect">
            <a:avLst/>
          </a:prstGeom>
        </p:spPr>
      </p:pic>
      <p:pic>
        <p:nvPicPr>
          <p:cNvPr id="10" name="Picture 9">
            <a:extLst>
              <a:ext uri="{FF2B5EF4-FFF2-40B4-BE49-F238E27FC236}">
                <a16:creationId xmlns:a16="http://schemas.microsoft.com/office/drawing/2014/main" id="{C60BC4DB-E288-A041-A262-ADCC9D4C0990}"/>
              </a:ext>
            </a:extLst>
          </p:cNvPr>
          <p:cNvPicPr>
            <a:picLocks noChangeAspect="1"/>
          </p:cNvPicPr>
          <p:nvPr/>
        </p:nvPicPr>
        <p:blipFill>
          <a:blip r:embed="rId11"/>
          <a:stretch>
            <a:fillRect/>
          </a:stretch>
        </p:blipFill>
        <p:spPr>
          <a:xfrm>
            <a:off x="8052902" y="3689820"/>
            <a:ext cx="1079500" cy="228600"/>
          </a:xfrm>
          <a:prstGeom prst="rect">
            <a:avLst/>
          </a:prstGeom>
        </p:spPr>
      </p:pic>
    </p:spTree>
    <p:extLst>
      <p:ext uri="{BB962C8B-B14F-4D97-AF65-F5344CB8AC3E}">
        <p14:creationId xmlns:p14="http://schemas.microsoft.com/office/powerpoint/2010/main" val="397337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8F301E-3D3F-4A4E-BEE9-DFCF8A8EF3AA}"/>
              </a:ext>
            </a:extLst>
          </p:cNvPr>
          <p:cNvSpPr>
            <a:spLocks noGrp="1"/>
          </p:cNvSpPr>
          <p:nvPr>
            <p:ph type="ctrTitle"/>
          </p:nvPr>
        </p:nvSpPr>
        <p:spPr>
          <a:xfrm>
            <a:off x="341712" y="0"/>
            <a:ext cx="8229600" cy="685800"/>
          </a:xfrm>
        </p:spPr>
        <p:txBody>
          <a:bodyPr>
            <a:normAutofit/>
          </a:bodyPr>
          <a:lstStyle/>
          <a:p>
            <a:pPr algn="ctr"/>
            <a:r>
              <a:rPr lang="en-US"/>
              <a:t>LANSCE Line A and Area A</a:t>
            </a:r>
          </a:p>
        </p:txBody>
      </p:sp>
      <p:sp>
        <p:nvSpPr>
          <p:cNvPr id="10" name="Rectangle 9">
            <a:extLst>
              <a:ext uri="{FF2B5EF4-FFF2-40B4-BE49-F238E27FC236}">
                <a16:creationId xmlns:a16="http://schemas.microsoft.com/office/drawing/2014/main" id="{DDD43D53-47F2-0F43-8598-616E8B9A4370}"/>
              </a:ext>
            </a:extLst>
          </p:cNvPr>
          <p:cNvSpPr/>
          <p:nvPr/>
        </p:nvSpPr>
        <p:spPr>
          <a:xfrm>
            <a:off x="272284" y="4262888"/>
            <a:ext cx="3621632" cy="369332"/>
          </a:xfrm>
          <a:prstGeom prst="rect">
            <a:avLst/>
          </a:prstGeom>
        </p:spPr>
        <p:txBody>
          <a:bodyPr wrap="none">
            <a:spAutoFit/>
          </a:bodyPr>
          <a:lstStyle/>
          <a:p>
            <a:r>
              <a:rPr lang="en-US">
                <a:latin typeface="Arial" panose="020B0604020202020204" pitchFamily="34" charset="0"/>
                <a:ea typeface="Calibri" panose="020F0502020204030204" pitchFamily="34" charset="0"/>
                <a:cs typeface="Arial" panose="020B0604020202020204" pitchFamily="34" charset="0"/>
              </a:rPr>
              <a:t>Line A after the linear accelerator</a:t>
            </a:r>
            <a:r>
              <a:rPr lang="en-US">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D46E803A-C345-E640-AEA4-303A11901567}"/>
              </a:ext>
            </a:extLst>
          </p:cNvPr>
          <p:cNvSpPr/>
          <p:nvPr/>
        </p:nvSpPr>
        <p:spPr>
          <a:xfrm>
            <a:off x="5681793" y="4262888"/>
            <a:ext cx="2326471" cy="369332"/>
          </a:xfrm>
          <a:prstGeom prst="rect">
            <a:avLst/>
          </a:prstGeom>
        </p:spPr>
        <p:txBody>
          <a:bodyPr wrap="none">
            <a:spAutoFit/>
          </a:bodyPr>
          <a:lstStyle/>
          <a:p>
            <a:r>
              <a:rPr lang="en-US">
                <a:latin typeface="Arial" panose="020B0604020202020204" pitchFamily="34" charset="0"/>
                <a:ea typeface="Calibri" panose="020F0502020204030204" pitchFamily="34" charset="0"/>
                <a:cs typeface="Arial" panose="020B0604020202020204" pitchFamily="34" charset="0"/>
              </a:rPr>
              <a:t>Experimental Area A </a:t>
            </a:r>
            <a:endParaRPr lang="en-US">
              <a:latin typeface="Arial" panose="020B0604020202020204" pitchFamily="34" charset="0"/>
              <a:cs typeface="Arial" panose="020B0604020202020204" pitchFamily="34" charset="0"/>
            </a:endParaRPr>
          </a:p>
        </p:txBody>
      </p:sp>
      <p:pic>
        <p:nvPicPr>
          <p:cNvPr id="12" name="Picture 11" descr="A picture containing indoor, ceiling, several&#10;&#10;Description automatically generated">
            <a:extLst>
              <a:ext uri="{FF2B5EF4-FFF2-40B4-BE49-F238E27FC236}">
                <a16:creationId xmlns:a16="http://schemas.microsoft.com/office/drawing/2014/main" id="{E465273B-E21E-144D-ACD8-2EB56FC5AC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84" y="1091446"/>
            <a:ext cx="4013267" cy="2960607"/>
          </a:xfrm>
          <a:prstGeom prst="rect">
            <a:avLst/>
          </a:prstGeom>
        </p:spPr>
      </p:pic>
      <p:pic>
        <p:nvPicPr>
          <p:cNvPr id="13" name="Picture 12">
            <a:extLst>
              <a:ext uri="{FF2B5EF4-FFF2-40B4-BE49-F238E27FC236}">
                <a16:creationId xmlns:a16="http://schemas.microsoft.com/office/drawing/2014/main" id="{FFC0C54A-CE44-A84C-9326-027EB9B9D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512" y="974858"/>
            <a:ext cx="4415204" cy="3296298"/>
          </a:xfrm>
          <a:prstGeom prst="rect">
            <a:avLst/>
          </a:prstGeom>
        </p:spPr>
      </p:pic>
    </p:spTree>
    <p:extLst>
      <p:ext uri="{BB962C8B-B14F-4D97-AF65-F5344CB8AC3E}">
        <p14:creationId xmlns:p14="http://schemas.microsoft.com/office/powerpoint/2010/main" val="160513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8F301E-3D3F-4A4E-BEE9-DFCF8A8EF3AA}"/>
              </a:ext>
            </a:extLst>
          </p:cNvPr>
          <p:cNvSpPr>
            <a:spLocks noGrp="1"/>
          </p:cNvSpPr>
          <p:nvPr>
            <p:ph type="ctrTitle"/>
          </p:nvPr>
        </p:nvSpPr>
        <p:spPr>
          <a:xfrm>
            <a:off x="341712" y="0"/>
            <a:ext cx="8229600" cy="685800"/>
          </a:xfrm>
        </p:spPr>
        <p:txBody>
          <a:bodyPr>
            <a:normAutofit/>
          </a:bodyPr>
          <a:lstStyle/>
          <a:p>
            <a:pPr algn="ctr"/>
            <a:r>
              <a:rPr lang="en-US" dirty="0"/>
              <a:t>Placement of the Booster in Experimental Area A</a:t>
            </a:r>
          </a:p>
        </p:txBody>
      </p:sp>
      <p:pic>
        <p:nvPicPr>
          <p:cNvPr id="12" name="Picture 11">
            <a:extLst>
              <a:ext uri="{FF2B5EF4-FFF2-40B4-BE49-F238E27FC236}">
                <a16:creationId xmlns:a16="http://schemas.microsoft.com/office/drawing/2014/main" id="{4F8FBC45-A3A2-EF41-87CD-FC63DEE08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23" y="603521"/>
            <a:ext cx="5111695" cy="3318501"/>
          </a:xfrm>
          <a:prstGeom prst="rect">
            <a:avLst/>
          </a:prstGeom>
        </p:spPr>
      </p:pic>
      <p:pic>
        <p:nvPicPr>
          <p:cNvPr id="13" name="Picture 12">
            <a:extLst>
              <a:ext uri="{FF2B5EF4-FFF2-40B4-BE49-F238E27FC236}">
                <a16:creationId xmlns:a16="http://schemas.microsoft.com/office/drawing/2014/main" id="{C3B4B803-CC61-534B-ADE9-E4DC5A608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95" y="603521"/>
            <a:ext cx="2480708" cy="2429349"/>
          </a:xfrm>
          <a:prstGeom prst="rect">
            <a:avLst/>
          </a:prstGeom>
        </p:spPr>
      </p:pic>
      <p:sp>
        <p:nvSpPr>
          <p:cNvPr id="2" name="TextBox 1">
            <a:extLst>
              <a:ext uri="{FF2B5EF4-FFF2-40B4-BE49-F238E27FC236}">
                <a16:creationId xmlns:a16="http://schemas.microsoft.com/office/drawing/2014/main" id="{C19CA2A8-6A0F-0C44-88D3-16B9EC28790B}"/>
              </a:ext>
            </a:extLst>
          </p:cNvPr>
          <p:cNvSpPr txBox="1"/>
          <p:nvPr/>
        </p:nvSpPr>
        <p:spPr>
          <a:xfrm>
            <a:off x="341712" y="4157221"/>
            <a:ext cx="4465958" cy="646331"/>
          </a:xfrm>
          <a:prstGeom prst="rect">
            <a:avLst/>
          </a:prstGeom>
          <a:noFill/>
        </p:spPr>
        <p:txBody>
          <a:bodyPr wrap="square" rtlCol="0">
            <a:spAutoFit/>
          </a:bodyPr>
          <a:lstStyle/>
          <a:p>
            <a:r>
              <a:rPr lang="en-US" dirty="0"/>
              <a:t>Placement of </a:t>
            </a:r>
            <a:r>
              <a:rPr lang="en-US" dirty="0" err="1"/>
              <a:t>pRad</a:t>
            </a:r>
            <a:r>
              <a:rPr lang="en-US" dirty="0"/>
              <a:t> booster in existing experimental area A.</a:t>
            </a:r>
          </a:p>
        </p:txBody>
      </p:sp>
      <p:sp>
        <p:nvSpPr>
          <p:cNvPr id="3" name="TextBox 2">
            <a:extLst>
              <a:ext uri="{FF2B5EF4-FFF2-40B4-BE49-F238E27FC236}">
                <a16:creationId xmlns:a16="http://schemas.microsoft.com/office/drawing/2014/main" id="{7F2FA2F9-E75C-3D47-A0E1-21BEC00577E3}"/>
              </a:ext>
            </a:extLst>
          </p:cNvPr>
          <p:cNvSpPr txBox="1"/>
          <p:nvPr/>
        </p:nvSpPr>
        <p:spPr>
          <a:xfrm>
            <a:off x="4958499" y="3219630"/>
            <a:ext cx="4185501" cy="2031325"/>
          </a:xfrm>
          <a:prstGeom prst="rect">
            <a:avLst/>
          </a:prstGeom>
          <a:noFill/>
        </p:spPr>
        <p:txBody>
          <a:bodyPr wrap="square" rtlCol="0">
            <a:spAutoFit/>
          </a:bodyPr>
          <a:lstStyle/>
          <a:p>
            <a:r>
              <a:rPr lang="en-US"/>
              <a:t>Bending </a:t>
            </a:r>
            <a:r>
              <a:rPr lang="en-US" dirty="0"/>
              <a:t>arc containing four FODO cells with transverse phase advance per cell 90</a:t>
            </a:r>
            <a:r>
              <a:rPr lang="en-US" baseline="30000" dirty="0"/>
              <a:t>o</a:t>
            </a:r>
            <a:r>
              <a:rPr lang="en-US" dirty="0"/>
              <a:t>: (L) linear accelerator, (B) bending magnet, (QF) x-focusing quadrupole, (QD) x-defocusing quadrupole.</a:t>
            </a:r>
          </a:p>
          <a:p>
            <a:endParaRPr lang="en-US" dirty="0"/>
          </a:p>
        </p:txBody>
      </p:sp>
    </p:spTree>
    <p:extLst>
      <p:ext uri="{BB962C8B-B14F-4D97-AF65-F5344CB8AC3E}">
        <p14:creationId xmlns:p14="http://schemas.microsoft.com/office/powerpoint/2010/main" val="245243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33829" y="114300"/>
            <a:ext cx="8229600" cy="685800"/>
          </a:xfrm>
        </p:spPr>
        <p:txBody>
          <a:bodyPr>
            <a:normAutofit/>
          </a:bodyPr>
          <a:lstStyle/>
          <a:p>
            <a:pPr algn="ctr"/>
            <a:r>
              <a:rPr lang="en-US"/>
              <a:t>Summary</a:t>
            </a:r>
          </a:p>
        </p:txBody>
      </p:sp>
      <p:sp>
        <p:nvSpPr>
          <p:cNvPr id="6" name="TextBox 5">
            <a:extLst>
              <a:ext uri="{FF2B5EF4-FFF2-40B4-BE49-F238E27FC236}">
                <a16:creationId xmlns:a16="http://schemas.microsoft.com/office/drawing/2014/main" id="{7D7C95CC-2083-EE48-9090-C8F26C26614B}"/>
              </a:ext>
            </a:extLst>
          </p:cNvPr>
          <p:cNvSpPr txBox="1"/>
          <p:nvPr/>
        </p:nvSpPr>
        <p:spPr>
          <a:xfrm>
            <a:off x="333829" y="726810"/>
            <a:ext cx="7772400" cy="3785652"/>
          </a:xfrm>
          <a:prstGeom prst="rect">
            <a:avLst/>
          </a:prstGeom>
          <a:noFill/>
        </p:spPr>
        <p:txBody>
          <a:bodyPr wrap="square" rtlCol="0">
            <a:spAutoFit/>
          </a:bodyPr>
          <a:lstStyle/>
          <a:p>
            <a:r>
              <a:rPr lang="en-US" dirty="0"/>
              <a:t>1. High-energy accelerator for 3 GeV </a:t>
            </a:r>
            <a:r>
              <a:rPr lang="en-US" dirty="0" err="1"/>
              <a:t>pRad</a:t>
            </a:r>
            <a:r>
              <a:rPr lang="en-US" dirty="0"/>
              <a:t> enhancement is proposed.</a:t>
            </a:r>
          </a:p>
          <a:p>
            <a:endParaRPr lang="en-US" dirty="0"/>
          </a:p>
          <a:p>
            <a:r>
              <a:rPr lang="en-US" dirty="0"/>
              <a:t>2. Accelerator consists of 1.4 GHz buncher, two accelerators based on 2.8 GHz and 5.6 GHz high-gradient accelerating structures and 1.4 GHz </a:t>
            </a:r>
            <a:r>
              <a:rPr lang="en-US" dirty="0" err="1"/>
              <a:t>debuncher</a:t>
            </a:r>
            <a:r>
              <a:rPr lang="en-US" dirty="0"/>
              <a:t>.</a:t>
            </a:r>
          </a:p>
          <a:p>
            <a:endParaRPr lang="en-US" dirty="0"/>
          </a:p>
          <a:p>
            <a:r>
              <a:rPr lang="en-US" dirty="0"/>
              <a:t>3. Utilization of buncher-accelerator-</a:t>
            </a:r>
            <a:r>
              <a:rPr lang="en-US" dirty="0" err="1"/>
              <a:t>debuncher</a:t>
            </a:r>
            <a:r>
              <a:rPr lang="en-US" dirty="0"/>
              <a:t> scheme allows us to combine high-gradient acceleration with reduction of beam momentum spread </a:t>
            </a:r>
            <a:r>
              <a:rPr lang="en-US" dirty="0" err="1"/>
              <a:t>dp</a:t>
            </a:r>
            <a:r>
              <a:rPr lang="en-US" dirty="0"/>
              <a:t>/p from 10</a:t>
            </a:r>
            <a:r>
              <a:rPr lang="en-US" baseline="30000" dirty="0"/>
              <a:t>-3  </a:t>
            </a:r>
            <a:r>
              <a:rPr lang="en-US" dirty="0"/>
              <a:t>to 3.3 x 10</a:t>
            </a:r>
            <a:r>
              <a:rPr lang="en-US" baseline="30000" dirty="0"/>
              <a:t>-4</a:t>
            </a:r>
            <a:r>
              <a:rPr lang="en-US" dirty="0"/>
              <a:t> .</a:t>
            </a:r>
          </a:p>
          <a:p>
            <a:endParaRPr lang="en-US" baseline="30000" dirty="0"/>
          </a:p>
          <a:p>
            <a:r>
              <a:rPr lang="en-US" dirty="0"/>
              <a:t>4. Requirement to provide small beam momentum spread beam results in an accelerator of total length of 156.3 m. Possible location of the </a:t>
            </a:r>
            <a:r>
              <a:rPr lang="en-US" dirty="0" err="1"/>
              <a:t>pRad</a:t>
            </a:r>
            <a:r>
              <a:rPr lang="en-US" dirty="0"/>
              <a:t> booster is in the existing experimental Area A.</a:t>
            </a:r>
          </a:p>
          <a:p>
            <a:endParaRPr lang="en-US" baseline="30000" dirty="0"/>
          </a:p>
        </p:txBody>
      </p:sp>
    </p:spTree>
    <p:extLst>
      <p:ext uri="{BB962C8B-B14F-4D97-AF65-F5344CB8AC3E}">
        <p14:creationId xmlns:p14="http://schemas.microsoft.com/office/powerpoint/2010/main" val="217339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20C90-6647-68AA-0622-863B01C9FEDC}"/>
              </a:ext>
            </a:extLst>
          </p:cNvPr>
          <p:cNvPicPr>
            <a:picLocks noChangeAspect="1"/>
          </p:cNvPicPr>
          <p:nvPr/>
        </p:nvPicPr>
        <p:blipFill>
          <a:blip r:embed="rId2"/>
          <a:stretch>
            <a:fillRect/>
          </a:stretch>
        </p:blipFill>
        <p:spPr>
          <a:xfrm>
            <a:off x="339099" y="135296"/>
            <a:ext cx="8304630" cy="4523471"/>
          </a:xfrm>
          <a:prstGeom prst="rect">
            <a:avLst/>
          </a:prstGeom>
        </p:spPr>
      </p:pic>
    </p:spTree>
    <p:extLst>
      <p:ext uri="{BB962C8B-B14F-4D97-AF65-F5344CB8AC3E}">
        <p14:creationId xmlns:p14="http://schemas.microsoft.com/office/powerpoint/2010/main" val="187264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3E4615-3366-1DD0-DC4B-07AD237F1467}"/>
              </a:ext>
            </a:extLst>
          </p:cNvPr>
          <p:cNvSpPr>
            <a:spLocks noGrp="1"/>
          </p:cNvSpPr>
          <p:nvPr>
            <p:ph type="ctrTitle"/>
          </p:nvPr>
        </p:nvSpPr>
        <p:spPr>
          <a:xfrm>
            <a:off x="333829" y="114300"/>
            <a:ext cx="8229600" cy="685800"/>
          </a:xfrm>
        </p:spPr>
        <p:txBody>
          <a:bodyPr>
            <a:normAutofit/>
          </a:bodyPr>
          <a:lstStyle/>
          <a:p>
            <a:pPr algn="ctr"/>
            <a:r>
              <a:rPr lang="en-US" dirty="0"/>
              <a:t>Proton Radiography at LANL</a:t>
            </a:r>
          </a:p>
        </p:txBody>
      </p:sp>
      <p:pic>
        <p:nvPicPr>
          <p:cNvPr id="9" name="Picture 8">
            <a:extLst>
              <a:ext uri="{FF2B5EF4-FFF2-40B4-BE49-F238E27FC236}">
                <a16:creationId xmlns:a16="http://schemas.microsoft.com/office/drawing/2014/main" id="{45B6E5FE-4EEB-EBC2-11D0-B89B422CC51D}"/>
              </a:ext>
            </a:extLst>
          </p:cNvPr>
          <p:cNvPicPr>
            <a:picLocks noChangeAspect="1"/>
          </p:cNvPicPr>
          <p:nvPr/>
        </p:nvPicPr>
        <p:blipFill>
          <a:blip r:embed="rId2"/>
          <a:stretch>
            <a:fillRect/>
          </a:stretch>
        </p:blipFill>
        <p:spPr>
          <a:xfrm>
            <a:off x="3255725" y="2229180"/>
            <a:ext cx="5066640" cy="2753900"/>
          </a:xfrm>
          <a:prstGeom prst="rect">
            <a:avLst/>
          </a:prstGeom>
        </p:spPr>
      </p:pic>
      <p:pic>
        <p:nvPicPr>
          <p:cNvPr id="10" name="Picture 9">
            <a:extLst>
              <a:ext uri="{FF2B5EF4-FFF2-40B4-BE49-F238E27FC236}">
                <a16:creationId xmlns:a16="http://schemas.microsoft.com/office/drawing/2014/main" id="{710C443E-3AEB-0628-ACE5-BDC3A1A1202B}"/>
              </a:ext>
            </a:extLst>
          </p:cNvPr>
          <p:cNvPicPr>
            <a:picLocks noChangeAspect="1"/>
          </p:cNvPicPr>
          <p:nvPr/>
        </p:nvPicPr>
        <p:blipFill>
          <a:blip r:embed="rId3"/>
          <a:stretch>
            <a:fillRect/>
          </a:stretch>
        </p:blipFill>
        <p:spPr>
          <a:xfrm>
            <a:off x="3421517" y="604332"/>
            <a:ext cx="4674873" cy="1273466"/>
          </a:xfrm>
          <a:prstGeom prst="rect">
            <a:avLst/>
          </a:prstGeom>
        </p:spPr>
      </p:pic>
      <p:sp>
        <p:nvSpPr>
          <p:cNvPr id="11" name="TextBox 10">
            <a:extLst>
              <a:ext uri="{FF2B5EF4-FFF2-40B4-BE49-F238E27FC236}">
                <a16:creationId xmlns:a16="http://schemas.microsoft.com/office/drawing/2014/main" id="{075575D1-AF60-6F6D-E5EB-9C67FF6EA92A}"/>
              </a:ext>
            </a:extLst>
          </p:cNvPr>
          <p:cNvSpPr txBox="1"/>
          <p:nvPr/>
        </p:nvSpPr>
        <p:spPr>
          <a:xfrm>
            <a:off x="3255725" y="4427147"/>
            <a:ext cx="3101419" cy="738664"/>
          </a:xfrm>
          <a:prstGeom prst="rect">
            <a:avLst/>
          </a:prstGeom>
          <a:noFill/>
        </p:spPr>
        <p:txBody>
          <a:bodyPr wrap="square" rtlCol="0">
            <a:spAutoFit/>
          </a:bodyPr>
          <a:lstStyle/>
          <a:p>
            <a:r>
              <a:rPr lang="en-US" sz="1400" dirty="0"/>
              <a:t>Layout of Proton Radiography Beamline at LANSCE, LANL Report LA-UR-13-24376 (2013).</a:t>
            </a:r>
          </a:p>
        </p:txBody>
      </p:sp>
      <p:sp>
        <p:nvSpPr>
          <p:cNvPr id="12" name="TextBox 11">
            <a:extLst>
              <a:ext uri="{FF2B5EF4-FFF2-40B4-BE49-F238E27FC236}">
                <a16:creationId xmlns:a16="http://schemas.microsoft.com/office/drawing/2014/main" id="{C7AC1DB1-A3FF-40CF-9B4C-C660D218D98F}"/>
              </a:ext>
            </a:extLst>
          </p:cNvPr>
          <p:cNvSpPr txBox="1"/>
          <p:nvPr/>
        </p:nvSpPr>
        <p:spPr>
          <a:xfrm>
            <a:off x="372771" y="800100"/>
            <a:ext cx="2343383" cy="3539430"/>
          </a:xfrm>
          <a:prstGeom prst="rect">
            <a:avLst/>
          </a:prstGeom>
          <a:noFill/>
        </p:spPr>
        <p:txBody>
          <a:bodyPr wrap="square" rtlCol="0">
            <a:spAutoFit/>
          </a:bodyPr>
          <a:lstStyle/>
          <a:p>
            <a:r>
              <a:rPr lang="en-US" sz="1600" dirty="0"/>
              <a:t>Proton Radiography (</a:t>
            </a:r>
            <a:r>
              <a:rPr lang="en-US" sz="1600" dirty="0" err="1"/>
              <a:t>pRad</a:t>
            </a:r>
            <a:r>
              <a:rPr lang="en-US" sz="1600" dirty="0"/>
              <a:t>) was developed at the Los Alamos National Laboratory in the mid-1990s as a multi-pulse flash technique for deep-penetrated hydro test objects study. It utilizes an 800-MeV proton beam from Los Alamos linear accelerator with a beamline for beam imaging.</a:t>
            </a:r>
          </a:p>
        </p:txBody>
      </p:sp>
      <p:sp>
        <p:nvSpPr>
          <p:cNvPr id="13" name="TextBox 12">
            <a:extLst>
              <a:ext uri="{FF2B5EF4-FFF2-40B4-BE49-F238E27FC236}">
                <a16:creationId xmlns:a16="http://schemas.microsoft.com/office/drawing/2014/main" id="{47EF6DE3-4183-D955-6105-5BA5636D1A34}"/>
              </a:ext>
            </a:extLst>
          </p:cNvPr>
          <p:cNvSpPr txBox="1"/>
          <p:nvPr/>
        </p:nvSpPr>
        <p:spPr>
          <a:xfrm>
            <a:off x="2983993" y="1846474"/>
            <a:ext cx="5962044" cy="307777"/>
          </a:xfrm>
          <a:prstGeom prst="rect">
            <a:avLst/>
          </a:prstGeom>
          <a:noFill/>
        </p:spPr>
        <p:txBody>
          <a:bodyPr wrap="square" rtlCol="0">
            <a:spAutoFit/>
          </a:bodyPr>
          <a:lstStyle/>
          <a:p>
            <a:r>
              <a:rPr lang="en-US" sz="1400" dirty="0"/>
              <a:t>Experimental area of the 800-MeV LANSCE Proton Radiography Facility</a:t>
            </a:r>
          </a:p>
        </p:txBody>
      </p:sp>
    </p:spTree>
    <p:extLst>
      <p:ext uri="{BB962C8B-B14F-4D97-AF65-F5344CB8AC3E}">
        <p14:creationId xmlns:p14="http://schemas.microsoft.com/office/powerpoint/2010/main" val="45530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33829" y="114300"/>
            <a:ext cx="8229600" cy="685800"/>
          </a:xfrm>
        </p:spPr>
        <p:txBody>
          <a:bodyPr>
            <a:normAutofit fontScale="90000"/>
          </a:bodyPr>
          <a:lstStyle/>
          <a:p>
            <a:pPr algn="ctr"/>
            <a:r>
              <a:rPr lang="en-US" dirty="0"/>
              <a:t>Radiographic Capabilities of the 3-GeV Proton Radiography</a:t>
            </a:r>
          </a:p>
        </p:txBody>
      </p:sp>
      <p:sp>
        <p:nvSpPr>
          <p:cNvPr id="3" name="Text Placeholder 2">
            <a:extLst>
              <a:ext uri="{FF2B5EF4-FFF2-40B4-BE49-F238E27FC236}">
                <a16:creationId xmlns:a16="http://schemas.microsoft.com/office/drawing/2014/main" id="{434FA4A4-F2F0-8540-8CF6-5EF688390C19}"/>
              </a:ext>
            </a:extLst>
          </p:cNvPr>
          <p:cNvSpPr>
            <a:spLocks noGrp="1"/>
          </p:cNvSpPr>
          <p:nvPr>
            <p:ph type="body" sz="quarter" idx="10"/>
          </p:nvPr>
        </p:nvSpPr>
        <p:spPr>
          <a:xfrm>
            <a:off x="210458" y="613064"/>
            <a:ext cx="3405579" cy="3023754"/>
          </a:xfrm>
        </p:spPr>
        <p:txBody>
          <a:bodyPr>
            <a:noAutofit/>
          </a:bodyPr>
          <a:lstStyle/>
          <a:p>
            <a:pPr marL="11112" indent="0">
              <a:buNone/>
            </a:pPr>
            <a:r>
              <a:rPr lang="en-US" dirty="0"/>
              <a:t>Increasing the proton energy from the present 800 MeV to 3 GeV improves the radiography resolution by a factor of 10. It will bridge the gap between the existing DARHT facility, which covers large length scales for thick objects, and future high-brightness light sources like </a:t>
            </a:r>
            <a:r>
              <a:rPr lang="en-US" dirty="0" err="1"/>
              <a:t>MaRIE</a:t>
            </a:r>
            <a:r>
              <a:rPr lang="en-US" dirty="0"/>
              <a:t> and DMMSC, which can provide the finest resolution.</a:t>
            </a:r>
          </a:p>
        </p:txBody>
      </p:sp>
      <p:sp>
        <p:nvSpPr>
          <p:cNvPr id="4" name="TextBox 3">
            <a:extLst>
              <a:ext uri="{FF2B5EF4-FFF2-40B4-BE49-F238E27FC236}">
                <a16:creationId xmlns:a16="http://schemas.microsoft.com/office/drawing/2014/main" id="{5EE349B7-80D3-8240-84B7-0880A5D6CD62}"/>
              </a:ext>
            </a:extLst>
          </p:cNvPr>
          <p:cNvSpPr txBox="1"/>
          <p:nvPr/>
        </p:nvSpPr>
        <p:spPr>
          <a:xfrm>
            <a:off x="3616037" y="4105870"/>
            <a:ext cx="5122090" cy="923330"/>
          </a:xfrm>
          <a:prstGeom prst="rect">
            <a:avLst/>
          </a:prstGeom>
          <a:noFill/>
        </p:spPr>
        <p:txBody>
          <a:bodyPr wrap="square" rtlCol="0">
            <a:spAutoFit/>
          </a:bodyPr>
          <a:lstStyle/>
          <a:p>
            <a:r>
              <a:rPr lang="en-US" dirty="0"/>
              <a:t>The object thickness and length scale regimes at existing and planned LANL facilities [LANL Report LA-UR-13-24376 (2013)].</a:t>
            </a:r>
          </a:p>
        </p:txBody>
      </p:sp>
      <p:sp>
        <p:nvSpPr>
          <p:cNvPr id="6" name="TextBox 5">
            <a:extLst>
              <a:ext uri="{FF2B5EF4-FFF2-40B4-BE49-F238E27FC236}">
                <a16:creationId xmlns:a16="http://schemas.microsoft.com/office/drawing/2014/main" id="{FEBCA1CD-A708-FF44-810F-E00E322592E3}"/>
              </a:ext>
            </a:extLst>
          </p:cNvPr>
          <p:cNvSpPr txBox="1"/>
          <p:nvPr/>
        </p:nvSpPr>
        <p:spPr>
          <a:xfrm>
            <a:off x="210458" y="3803073"/>
            <a:ext cx="3405579" cy="923330"/>
          </a:xfrm>
          <a:prstGeom prst="rect">
            <a:avLst/>
          </a:prstGeom>
          <a:noFill/>
        </p:spPr>
        <p:txBody>
          <a:bodyPr wrap="square" rtlCol="0">
            <a:spAutoFit/>
          </a:bodyPr>
          <a:lstStyle/>
          <a:p>
            <a:r>
              <a:rPr lang="en-US" i="1" dirty="0"/>
              <a:t>Design of 3 GeV </a:t>
            </a:r>
            <a:r>
              <a:rPr lang="en-US" i="1" dirty="0" err="1"/>
              <a:t>pRad</a:t>
            </a:r>
            <a:r>
              <a:rPr lang="en-US" i="1" dirty="0"/>
              <a:t> booster is supported by LDRD 20210004ER.</a:t>
            </a:r>
          </a:p>
        </p:txBody>
      </p:sp>
      <p:pic>
        <p:nvPicPr>
          <p:cNvPr id="8" name="Picture 7">
            <a:extLst>
              <a:ext uri="{FF2B5EF4-FFF2-40B4-BE49-F238E27FC236}">
                <a16:creationId xmlns:a16="http://schemas.microsoft.com/office/drawing/2014/main" id="{921A7DF3-C6F4-2C4D-9730-C7C7ED92A8B8}"/>
              </a:ext>
            </a:extLst>
          </p:cNvPr>
          <p:cNvPicPr>
            <a:picLocks noChangeAspect="1"/>
          </p:cNvPicPr>
          <p:nvPr/>
        </p:nvPicPr>
        <p:blipFill>
          <a:blip r:embed="rId2"/>
          <a:stretch>
            <a:fillRect/>
          </a:stretch>
        </p:blipFill>
        <p:spPr>
          <a:xfrm>
            <a:off x="3616036" y="594393"/>
            <a:ext cx="5303383" cy="3405177"/>
          </a:xfrm>
          <a:prstGeom prst="rect">
            <a:avLst/>
          </a:prstGeom>
        </p:spPr>
      </p:pic>
    </p:spTree>
    <p:extLst>
      <p:ext uri="{BB962C8B-B14F-4D97-AF65-F5344CB8AC3E}">
        <p14:creationId xmlns:p14="http://schemas.microsoft.com/office/powerpoint/2010/main" val="329046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33829" y="114300"/>
            <a:ext cx="8229600" cy="685800"/>
          </a:xfrm>
        </p:spPr>
        <p:txBody>
          <a:bodyPr>
            <a:normAutofit/>
          </a:bodyPr>
          <a:lstStyle/>
          <a:p>
            <a:pPr algn="ctr"/>
            <a:r>
              <a:rPr lang="en-US"/>
              <a:t>Parameters of Existing and Upgraded </a:t>
            </a:r>
            <a:r>
              <a:rPr lang="en-US" err="1"/>
              <a:t>pRad</a:t>
            </a:r>
            <a:r>
              <a:rPr lang="en-US"/>
              <a:t> Beams</a:t>
            </a:r>
          </a:p>
        </p:txBody>
      </p:sp>
      <p:sp>
        <p:nvSpPr>
          <p:cNvPr id="5" name="TextBox 4">
            <a:extLst>
              <a:ext uri="{FF2B5EF4-FFF2-40B4-BE49-F238E27FC236}">
                <a16:creationId xmlns:a16="http://schemas.microsoft.com/office/drawing/2014/main" id="{19CAF734-0903-CD46-A445-A82CFB7E7027}"/>
              </a:ext>
            </a:extLst>
          </p:cNvPr>
          <p:cNvSpPr txBox="1"/>
          <p:nvPr/>
        </p:nvSpPr>
        <p:spPr>
          <a:xfrm>
            <a:off x="1966686" y="4659868"/>
            <a:ext cx="4963885" cy="369332"/>
          </a:xfrm>
          <a:prstGeom prst="rect">
            <a:avLst/>
          </a:prstGeom>
          <a:noFill/>
        </p:spPr>
        <p:txBody>
          <a:bodyPr wrap="square" rtlCol="0">
            <a:spAutoFit/>
          </a:bodyPr>
          <a:lstStyle/>
          <a:p>
            <a:r>
              <a:rPr lang="en-US"/>
              <a:t>Time structure of LANSCE </a:t>
            </a:r>
            <a:r>
              <a:rPr lang="en-US" err="1"/>
              <a:t>pRad</a:t>
            </a:r>
            <a:r>
              <a:rPr lang="en-US"/>
              <a:t> beam</a:t>
            </a:r>
          </a:p>
        </p:txBody>
      </p:sp>
      <p:graphicFrame>
        <p:nvGraphicFramePr>
          <p:cNvPr id="3" name="Table 5">
            <a:extLst>
              <a:ext uri="{FF2B5EF4-FFF2-40B4-BE49-F238E27FC236}">
                <a16:creationId xmlns:a16="http://schemas.microsoft.com/office/drawing/2014/main" id="{E6EA2DA2-A10B-164C-BD4F-1264982B7BA1}"/>
              </a:ext>
            </a:extLst>
          </p:cNvPr>
          <p:cNvGraphicFramePr>
            <a:graphicFrameLocks noGrp="1"/>
          </p:cNvGraphicFramePr>
          <p:nvPr/>
        </p:nvGraphicFramePr>
        <p:xfrm>
          <a:off x="716332" y="688034"/>
          <a:ext cx="7310935" cy="2123440"/>
        </p:xfrm>
        <a:graphic>
          <a:graphicData uri="http://schemas.openxmlformats.org/drawingml/2006/table">
            <a:tbl>
              <a:tblPr firstRow="1" bandRow="1">
                <a:tableStyleId>{5940675A-B579-460E-94D1-54222C63F5DA}</a:tableStyleId>
              </a:tblPr>
              <a:tblGrid>
                <a:gridCol w="3983274">
                  <a:extLst>
                    <a:ext uri="{9D8B030D-6E8A-4147-A177-3AD203B41FA5}">
                      <a16:colId xmlns:a16="http://schemas.microsoft.com/office/drawing/2014/main" val="1552945289"/>
                    </a:ext>
                  </a:extLst>
                </a:gridCol>
                <a:gridCol w="1508289">
                  <a:extLst>
                    <a:ext uri="{9D8B030D-6E8A-4147-A177-3AD203B41FA5}">
                      <a16:colId xmlns:a16="http://schemas.microsoft.com/office/drawing/2014/main" val="1337626392"/>
                    </a:ext>
                  </a:extLst>
                </a:gridCol>
                <a:gridCol w="1819372">
                  <a:extLst>
                    <a:ext uri="{9D8B030D-6E8A-4147-A177-3AD203B41FA5}">
                      <a16:colId xmlns:a16="http://schemas.microsoft.com/office/drawing/2014/main" val="471900776"/>
                    </a:ext>
                  </a:extLst>
                </a:gridCol>
              </a:tblGrid>
              <a:tr h="370840">
                <a:tc>
                  <a:txBody>
                    <a:bodyPr/>
                    <a:lstStyle/>
                    <a:p>
                      <a:r>
                        <a:rPr lang="en-US" sz="1800"/>
                        <a:t>Parameter</a:t>
                      </a:r>
                    </a:p>
                    <a:p>
                      <a:endParaRPr lang="en-US" sz="1800"/>
                    </a:p>
                  </a:txBody>
                  <a:tcPr/>
                </a:tc>
                <a:tc>
                  <a:txBody>
                    <a:bodyPr/>
                    <a:lstStyle/>
                    <a:p>
                      <a:pPr algn="ctr"/>
                      <a:r>
                        <a:rPr lang="en-US" sz="1800"/>
                        <a:t>Existing </a:t>
                      </a:r>
                    </a:p>
                  </a:txBody>
                  <a:tcPr/>
                </a:tc>
                <a:tc>
                  <a:txBody>
                    <a:bodyPr/>
                    <a:lstStyle/>
                    <a:p>
                      <a:pPr algn="ctr"/>
                      <a:r>
                        <a:rPr lang="en-US" sz="1800"/>
                        <a:t>Upgraded</a:t>
                      </a:r>
                    </a:p>
                  </a:txBody>
                  <a:tcPr/>
                </a:tc>
                <a:extLst>
                  <a:ext uri="{0D108BD9-81ED-4DB2-BD59-A6C34878D82A}">
                    <a16:rowId xmlns:a16="http://schemas.microsoft.com/office/drawing/2014/main" val="4104986649"/>
                  </a:ext>
                </a:extLst>
              </a:tr>
              <a:tr h="370840">
                <a:tc>
                  <a:txBody>
                    <a:bodyPr/>
                    <a:lstStyle/>
                    <a:p>
                      <a:r>
                        <a:rPr lang="en-US" sz="1800"/>
                        <a:t>Energy (GeV)</a:t>
                      </a:r>
                    </a:p>
                  </a:txBody>
                  <a:tcPr/>
                </a:tc>
                <a:tc>
                  <a:txBody>
                    <a:bodyPr/>
                    <a:lstStyle/>
                    <a:p>
                      <a:pPr algn="ctr"/>
                      <a:r>
                        <a:rPr lang="en-US" sz="1800"/>
                        <a:t>0.8</a:t>
                      </a:r>
                    </a:p>
                  </a:txBody>
                  <a:tcPr/>
                </a:tc>
                <a:tc>
                  <a:txBody>
                    <a:bodyPr/>
                    <a:lstStyle/>
                    <a:p>
                      <a:pPr algn="ctr"/>
                      <a:r>
                        <a:rPr lang="en-US" sz="1800"/>
                        <a:t>3</a:t>
                      </a:r>
                    </a:p>
                  </a:txBody>
                  <a:tcPr/>
                </a:tc>
                <a:extLst>
                  <a:ext uri="{0D108BD9-81ED-4DB2-BD59-A6C34878D82A}">
                    <a16:rowId xmlns:a16="http://schemas.microsoft.com/office/drawing/2014/main" val="4249600048"/>
                  </a:ext>
                </a:extLst>
              </a:tr>
              <a:tr h="370840">
                <a:tc>
                  <a:txBody>
                    <a:bodyPr/>
                    <a:lstStyle/>
                    <a:p>
                      <a:r>
                        <a:rPr lang="en-US" sz="1800" dirty="0"/>
                        <a:t>FWHM momentum spread, </a:t>
                      </a:r>
                      <a:r>
                        <a:rPr lang="en-US" sz="1800" dirty="0" err="1"/>
                        <a:t>dp</a:t>
                      </a:r>
                      <a:r>
                        <a:rPr lang="en-US" sz="1800" dirty="0"/>
                        <a:t>/p</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1 x 10</a:t>
                      </a:r>
                      <a:r>
                        <a:rPr lang="en-US" sz="1800" baseline="30000" dirty="0"/>
                        <a:t>-3</a:t>
                      </a:r>
                    </a:p>
                  </a:txBody>
                  <a:tcPr/>
                </a:tc>
                <a:tc>
                  <a:txBody>
                    <a:bodyPr/>
                    <a:lstStyle/>
                    <a:p>
                      <a:pPr algn="ctr"/>
                      <a:r>
                        <a:rPr lang="en-US" sz="1800" dirty="0"/>
                        <a:t>3.3 x 10</a:t>
                      </a:r>
                      <a:r>
                        <a:rPr lang="en-US" sz="1800" baseline="30000" dirty="0"/>
                        <a:t>-4</a:t>
                      </a:r>
                    </a:p>
                  </a:txBody>
                  <a:tcPr/>
                </a:tc>
                <a:extLst>
                  <a:ext uri="{0D108BD9-81ED-4DB2-BD59-A6C34878D82A}">
                    <a16:rowId xmlns:a16="http://schemas.microsoft.com/office/drawing/2014/main" val="597424800"/>
                  </a:ext>
                </a:extLst>
              </a:tr>
              <a:tr h="370840">
                <a:tc>
                  <a:txBody>
                    <a:bodyPr/>
                    <a:lstStyle/>
                    <a:p>
                      <a:r>
                        <a:rPr lang="en-US" sz="1800" dirty="0"/>
                        <a:t>Beam current / bunch (mA)</a:t>
                      </a:r>
                    </a:p>
                  </a:txBody>
                  <a:tcPr/>
                </a:tc>
                <a:tc>
                  <a:txBody>
                    <a:bodyPr/>
                    <a:lstStyle/>
                    <a:p>
                      <a:pPr algn="ctr"/>
                      <a:r>
                        <a:rPr lang="en-US" sz="1800"/>
                        <a:t>10</a:t>
                      </a:r>
                    </a:p>
                  </a:txBody>
                  <a:tcPr/>
                </a:tc>
                <a:tc>
                  <a:txBody>
                    <a:bodyPr/>
                    <a:lstStyle/>
                    <a:p>
                      <a:pPr algn="ctr"/>
                      <a:r>
                        <a:rPr lang="en-US" sz="1800" dirty="0"/>
                        <a:t>19</a:t>
                      </a:r>
                    </a:p>
                  </a:txBody>
                  <a:tcPr/>
                </a:tc>
                <a:extLst>
                  <a:ext uri="{0D108BD9-81ED-4DB2-BD59-A6C34878D82A}">
                    <a16:rowId xmlns:a16="http://schemas.microsoft.com/office/drawing/2014/main" val="2473876929"/>
                  </a:ext>
                </a:extLst>
              </a:tr>
              <a:tr h="370840">
                <a:tc>
                  <a:txBody>
                    <a:bodyPr/>
                    <a:lstStyle/>
                    <a:p>
                      <a:r>
                        <a:rPr lang="en-US" sz="1800" dirty="0"/>
                        <a:t>Protons per pulse</a:t>
                      </a:r>
                    </a:p>
                  </a:txBody>
                  <a:tcPr/>
                </a:tc>
                <a:tc>
                  <a:txBody>
                    <a:bodyPr/>
                    <a:lstStyle/>
                    <a:p>
                      <a:pPr algn="ctr"/>
                      <a:r>
                        <a:rPr lang="en-US" sz="1800" dirty="0"/>
                        <a:t>5 x 10</a:t>
                      </a:r>
                      <a:r>
                        <a:rPr lang="en-US" sz="1800" baseline="30000" dirty="0"/>
                        <a:t>9</a:t>
                      </a:r>
                      <a:endParaRPr lang="en-US" sz="18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9.5 x 10</a:t>
                      </a:r>
                      <a:r>
                        <a:rPr lang="en-US" sz="1800" baseline="30000" dirty="0"/>
                        <a:t>9</a:t>
                      </a:r>
                      <a:endParaRPr lang="en-US" sz="1800" dirty="0"/>
                    </a:p>
                  </a:txBody>
                  <a:tcPr/>
                </a:tc>
                <a:extLst>
                  <a:ext uri="{0D108BD9-81ED-4DB2-BD59-A6C34878D82A}">
                    <a16:rowId xmlns:a16="http://schemas.microsoft.com/office/drawing/2014/main" val="2092785244"/>
                  </a:ext>
                </a:extLst>
              </a:tr>
            </a:tbl>
          </a:graphicData>
        </a:graphic>
      </p:graphicFrame>
      <p:pic>
        <p:nvPicPr>
          <p:cNvPr id="6" name="Picture 5">
            <a:extLst>
              <a:ext uri="{FF2B5EF4-FFF2-40B4-BE49-F238E27FC236}">
                <a16:creationId xmlns:a16="http://schemas.microsoft.com/office/drawing/2014/main" id="{93347F10-D544-F443-8A45-304F638CB5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388" y="2811474"/>
            <a:ext cx="6880629" cy="1643992"/>
          </a:xfrm>
          <a:prstGeom prst="rect">
            <a:avLst/>
          </a:prstGeom>
        </p:spPr>
      </p:pic>
    </p:spTree>
    <p:extLst>
      <p:ext uri="{BB962C8B-B14F-4D97-AF65-F5344CB8AC3E}">
        <p14:creationId xmlns:p14="http://schemas.microsoft.com/office/powerpoint/2010/main" val="396115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1A0CDB-C515-A107-BED5-8879AAE2F7D8}"/>
              </a:ext>
            </a:extLst>
          </p:cNvPr>
          <p:cNvSpPr>
            <a:spLocks noGrp="1"/>
          </p:cNvSpPr>
          <p:nvPr>
            <p:ph type="ctrTitle"/>
          </p:nvPr>
        </p:nvSpPr>
        <p:spPr>
          <a:xfrm>
            <a:off x="333828" y="88900"/>
            <a:ext cx="8229600" cy="685800"/>
          </a:xfrm>
        </p:spPr>
        <p:txBody>
          <a:bodyPr>
            <a:normAutofit/>
          </a:bodyPr>
          <a:lstStyle/>
          <a:p>
            <a:pPr algn="ctr"/>
            <a:r>
              <a:rPr lang="en-US"/>
              <a:t>Design Issues for High-Gradient </a:t>
            </a:r>
            <a:r>
              <a:rPr lang="en-US" err="1"/>
              <a:t>pRad</a:t>
            </a:r>
            <a:r>
              <a:rPr lang="en-US"/>
              <a:t> Booster</a:t>
            </a:r>
          </a:p>
        </p:txBody>
      </p:sp>
      <p:sp>
        <p:nvSpPr>
          <p:cNvPr id="9" name="Text Placeholder 2">
            <a:extLst>
              <a:ext uri="{FF2B5EF4-FFF2-40B4-BE49-F238E27FC236}">
                <a16:creationId xmlns:a16="http://schemas.microsoft.com/office/drawing/2014/main" id="{5E2C1B69-33CE-F988-0B15-F84FC075471E}"/>
              </a:ext>
            </a:extLst>
          </p:cNvPr>
          <p:cNvSpPr>
            <a:spLocks noGrp="1"/>
          </p:cNvSpPr>
          <p:nvPr>
            <p:ph type="body" sz="quarter" idx="10"/>
          </p:nvPr>
        </p:nvSpPr>
        <p:spPr>
          <a:xfrm>
            <a:off x="267750" y="1166828"/>
            <a:ext cx="8772172" cy="3152411"/>
          </a:xfrm>
        </p:spPr>
        <p:txBody>
          <a:bodyPr>
            <a:normAutofit fontScale="85000" lnSpcReduction="20000"/>
          </a:bodyPr>
          <a:lstStyle/>
          <a:p>
            <a:pPr marL="11112" indent="0">
              <a:buNone/>
            </a:pPr>
            <a:r>
              <a:rPr lang="en-US" sz="2000" b="1" dirty="0"/>
              <a:t>1. Adaptation of high-gradient structures for protons</a:t>
            </a:r>
          </a:p>
          <a:p>
            <a:endParaRPr lang="en-US" sz="2000" b="1" dirty="0"/>
          </a:p>
          <a:p>
            <a:pPr marL="11112" indent="0">
              <a:buNone/>
            </a:pPr>
            <a:r>
              <a:rPr lang="en-US" sz="2000" b="1" dirty="0"/>
              <a:t>2. Prevention of beam loss and preservation of transverse acceptance </a:t>
            </a:r>
          </a:p>
          <a:p>
            <a:pPr marL="11112" indent="0">
              <a:buNone/>
            </a:pPr>
            <a:endParaRPr lang="en-US" sz="2000" b="1" dirty="0"/>
          </a:p>
          <a:p>
            <a:pPr marL="11112" indent="0">
              <a:buNone/>
            </a:pPr>
            <a:r>
              <a:rPr lang="en-US" sz="2000" b="1" dirty="0"/>
              <a:t>3. Mitigation of strong RF defocusing due to high gradient</a:t>
            </a:r>
          </a:p>
          <a:p>
            <a:pPr marL="11112" indent="0">
              <a:buNone/>
            </a:pPr>
            <a:endParaRPr lang="en-US" sz="2000" b="1" dirty="0"/>
          </a:p>
          <a:p>
            <a:pPr marL="11112" indent="0">
              <a:buNone/>
            </a:pPr>
            <a:r>
              <a:rPr lang="en-US" sz="2000" b="1" dirty="0"/>
              <a:t>4. Selection of appropriate magnetic focusing</a:t>
            </a:r>
          </a:p>
          <a:p>
            <a:pPr marL="11112" indent="0">
              <a:buNone/>
            </a:pPr>
            <a:endParaRPr lang="en-US" sz="2000" b="1" dirty="0"/>
          </a:p>
          <a:p>
            <a:pPr marL="11112" indent="0">
              <a:buNone/>
            </a:pPr>
            <a:r>
              <a:rPr lang="en-US" sz="2000" b="1" dirty="0"/>
              <a:t>5. Matching of the 800-MeV output LANSCE beam to high gradient</a:t>
            </a:r>
          </a:p>
          <a:p>
            <a:pPr marL="11112" indent="0">
              <a:buNone/>
            </a:pPr>
            <a:r>
              <a:rPr lang="en-US" sz="2000" b="1" dirty="0"/>
              <a:t>    structure</a:t>
            </a:r>
          </a:p>
          <a:p>
            <a:pPr marL="11112" indent="0">
              <a:buNone/>
            </a:pPr>
            <a:endParaRPr lang="en-US" sz="2000" b="1" dirty="0"/>
          </a:p>
          <a:p>
            <a:pPr marL="11112" indent="0">
              <a:buNone/>
            </a:pPr>
            <a:r>
              <a:rPr lang="en-US" sz="2000" b="1" dirty="0"/>
              <a:t>6. Beam </a:t>
            </a:r>
            <a:r>
              <a:rPr lang="en-US" sz="2000" b="1" dirty="0" err="1"/>
              <a:t>debunching</a:t>
            </a:r>
            <a:r>
              <a:rPr lang="en-US" sz="2000" b="1" dirty="0"/>
              <a:t> after </a:t>
            </a:r>
            <a:r>
              <a:rPr lang="en-US" sz="2000" b="1" dirty="0" err="1"/>
              <a:t>linac</a:t>
            </a:r>
            <a:r>
              <a:rPr lang="en-US" sz="2000" b="1" dirty="0"/>
              <a:t> is required to ensure low-momentum spread </a:t>
            </a:r>
          </a:p>
          <a:p>
            <a:pPr marL="11112" indent="0">
              <a:buNone/>
            </a:pPr>
            <a:r>
              <a:rPr lang="en-US" sz="2000" b="1" dirty="0"/>
              <a:t>    of the beam </a:t>
            </a:r>
          </a:p>
          <a:p>
            <a:pPr marL="11112" indent="0">
              <a:buNone/>
            </a:pPr>
            <a:r>
              <a:rPr lang="en-US" dirty="0"/>
              <a:t> </a:t>
            </a:r>
          </a:p>
        </p:txBody>
      </p:sp>
    </p:spTree>
    <p:extLst>
      <p:ext uri="{BB962C8B-B14F-4D97-AF65-F5344CB8AC3E}">
        <p14:creationId xmlns:p14="http://schemas.microsoft.com/office/powerpoint/2010/main" val="374978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77327" y="9244"/>
            <a:ext cx="8229600" cy="685800"/>
          </a:xfrm>
        </p:spPr>
        <p:txBody>
          <a:bodyPr>
            <a:normAutofit/>
          </a:bodyPr>
          <a:lstStyle/>
          <a:p>
            <a:pPr algn="ctr"/>
            <a:r>
              <a:rPr lang="en-US" dirty="0"/>
              <a:t>Beam Loss and Transverse Acceptance</a:t>
            </a:r>
          </a:p>
        </p:txBody>
      </p:sp>
      <p:sp>
        <p:nvSpPr>
          <p:cNvPr id="4" name="Rectangle 2">
            <a:extLst>
              <a:ext uri="{FF2B5EF4-FFF2-40B4-BE49-F238E27FC236}">
                <a16:creationId xmlns:a16="http://schemas.microsoft.com/office/drawing/2014/main" id="{54757AA9-A2D6-0C4A-A6E0-70D4530463C9}"/>
              </a:ext>
            </a:extLst>
          </p:cNvPr>
          <p:cNvSpPr>
            <a:spLocks noChangeArrowheads="1"/>
          </p:cNvSpPr>
          <p:nvPr/>
        </p:nvSpPr>
        <p:spPr bwMode="auto">
          <a:xfrm>
            <a:off x="6720114" y="12627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D0B7F2F0-D4A8-994D-884E-F9252023F31E}"/>
              </a:ext>
            </a:extLst>
          </p:cNvPr>
          <p:cNvGraphicFramePr>
            <a:graphicFrameLocks noChangeAspect="1"/>
          </p:cNvGraphicFramePr>
          <p:nvPr>
            <p:extLst>
              <p:ext uri="{D42A27DB-BD31-4B8C-83A1-F6EECF244321}">
                <p14:modId xmlns:p14="http://schemas.microsoft.com/office/powerpoint/2010/main" val="709881288"/>
              </p:ext>
            </p:extLst>
          </p:nvPr>
        </p:nvGraphicFramePr>
        <p:xfrm>
          <a:off x="5722440" y="1679923"/>
          <a:ext cx="2884487" cy="800100"/>
        </p:xfrm>
        <a:graphic>
          <a:graphicData uri="http://schemas.openxmlformats.org/presentationml/2006/ole">
            <mc:AlternateContent xmlns:mc="http://schemas.openxmlformats.org/markup-compatibility/2006">
              <mc:Choice xmlns:v="urn:schemas-microsoft-com:vml" Requires="v">
                <p:oleObj r:id="rId2" imgW="1651000" imgH="457200" progId="Equation.DSMT4">
                  <p:embed/>
                </p:oleObj>
              </mc:Choice>
              <mc:Fallback>
                <p:oleObj r:id="rId2" imgW="1651000" imgH="457200" progId="Equation.DSMT4">
                  <p:embed/>
                  <p:pic>
                    <p:nvPicPr>
                      <p:cNvPr id="0" name="Object 1"/>
                      <p:cNvPicPr>
                        <a:picLocks noChangeAspect="1" noChangeArrowheads="1"/>
                      </p:cNvPicPr>
                      <p:nvPr/>
                    </p:nvPicPr>
                    <p:blipFill>
                      <a:blip r:embed="rId3"/>
                      <a:srcRect/>
                      <a:stretch>
                        <a:fillRect/>
                      </a:stretch>
                    </p:blipFill>
                    <p:spPr bwMode="auto">
                      <a:xfrm>
                        <a:off x="5722440" y="1679923"/>
                        <a:ext cx="2884487" cy="80010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DAF680DA-BDAB-4645-A86C-5977BD75F93D}"/>
              </a:ext>
            </a:extLst>
          </p:cNvPr>
          <p:cNvSpPr/>
          <p:nvPr/>
        </p:nvSpPr>
        <p:spPr>
          <a:xfrm>
            <a:off x="290331" y="347169"/>
            <a:ext cx="8476342" cy="1477328"/>
          </a:xfrm>
          <a:prstGeom prst="rect">
            <a:avLst/>
          </a:prstGeom>
        </p:spPr>
        <p:txBody>
          <a:bodyPr wrap="square">
            <a:spAutoFit/>
          </a:bodyPr>
          <a:lstStyle/>
          <a:p>
            <a:pPr algn="just"/>
            <a:r>
              <a:rPr lang="en-US" dirty="0">
                <a:latin typeface="Arial" panose="020B0604020202020204" pitchFamily="34" charset="0"/>
                <a:ea typeface="Calibri" panose="020F0502020204030204" pitchFamily="34" charset="0"/>
                <a:cs typeface="Arial" panose="020B0604020202020204" pitchFamily="34" charset="0"/>
              </a:rPr>
              <a:t>Utilization of high RF frequencies (short RF wavelength </a:t>
            </a:r>
            <a:r>
              <a:rPr lang="el-GR" i="1" dirty="0">
                <a:latin typeface="Arial" panose="020B0604020202020204" pitchFamily="34" charset="0"/>
                <a:ea typeface="Calibri" panose="020F0502020204030204" pitchFamily="34" charset="0"/>
                <a:cs typeface="Arial" panose="020B0604020202020204" pitchFamily="34" charset="0"/>
              </a:rPr>
              <a:t>λ</a:t>
            </a:r>
            <a:r>
              <a:rPr lang="en-US" dirty="0">
                <a:latin typeface="Arial" panose="020B0604020202020204" pitchFamily="34" charset="0"/>
                <a:ea typeface="Calibri" panose="020F0502020204030204" pitchFamily="34" charset="0"/>
                <a:cs typeface="Arial" panose="020B0604020202020204" pitchFamily="34" charset="0"/>
              </a:rPr>
              <a:t>) results in</a:t>
            </a:r>
            <a:r>
              <a:rPr lang="el-GR"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reduction of beam aperture </a:t>
            </a:r>
            <a:r>
              <a:rPr lang="en-US" i="1" dirty="0"/>
              <a:t>a</a:t>
            </a:r>
            <a:r>
              <a:rPr lang="en-US" dirty="0">
                <a:latin typeface="Arial" panose="020B0604020202020204" pitchFamily="34" charset="0"/>
                <a:ea typeface="Calibri" panose="020F0502020204030204" pitchFamily="34" charset="0"/>
                <a:cs typeface="Arial" panose="020B0604020202020204" pitchFamily="34" charset="0"/>
              </a:rPr>
              <a:t> (t</a:t>
            </a:r>
            <a:r>
              <a:rPr lang="en-US" dirty="0"/>
              <a:t>ypically, in accelerators, </a:t>
            </a:r>
            <a:r>
              <a:rPr lang="en-US" i="1" dirty="0"/>
              <a:t>a/</a:t>
            </a:r>
            <a:r>
              <a:rPr lang="el-GR" i="1" dirty="0"/>
              <a:t>λ</a:t>
            </a:r>
            <a:r>
              <a:rPr lang="en-US" dirty="0"/>
              <a:t> ~0.1</a:t>
            </a:r>
            <a:r>
              <a:rPr lang="en-US" dirty="0">
                <a:latin typeface="Arial" panose="020B0604020202020204" pitchFamily="34" charset="0"/>
                <a:ea typeface="Calibri" panose="020F0502020204030204" pitchFamily="34" charset="0"/>
                <a:cs typeface="Arial" panose="020B0604020202020204" pitchFamily="34" charset="0"/>
              </a:rPr>
              <a:t>). This results in reduction of accelerator acceptance and possible beam losses. To insure small beam losses, transverse acceptance of the proposed structure should not be smaller than that in existing LANSCE.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8">
            <a:extLst>
              <a:ext uri="{FF2B5EF4-FFF2-40B4-BE49-F238E27FC236}">
                <a16:creationId xmlns:a16="http://schemas.microsoft.com/office/drawing/2014/main" id="{A0760559-11C4-EE43-B016-E684CFB566A4}"/>
              </a:ext>
            </a:extLst>
          </p:cNvPr>
          <p:cNvSpPr>
            <a:spLocks noChangeArrowheads="1"/>
          </p:cNvSpPr>
          <p:nvPr/>
        </p:nvSpPr>
        <p:spPr bwMode="auto">
          <a:xfrm>
            <a:off x="6097452" y="23544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463388E1-EA48-1F4D-8558-4CB1131FE64E}"/>
              </a:ext>
            </a:extLst>
          </p:cNvPr>
          <p:cNvSpPr txBox="1"/>
          <p:nvPr/>
        </p:nvSpPr>
        <p:spPr>
          <a:xfrm>
            <a:off x="696402" y="1865245"/>
            <a:ext cx="4964035" cy="2646878"/>
          </a:xfrm>
          <a:prstGeom prst="rect">
            <a:avLst/>
          </a:prstGeom>
          <a:noFill/>
        </p:spPr>
        <p:txBody>
          <a:bodyPr wrap="square" rtlCol="0">
            <a:spAutoFit/>
          </a:bodyPr>
          <a:lstStyle/>
          <a:p>
            <a:r>
              <a:rPr lang="en-US" dirty="0">
                <a:latin typeface="Arial" panose="020B0604020202020204" pitchFamily="34" charset="0"/>
                <a:ea typeface="Calibri" panose="020F0502020204030204" pitchFamily="34" charset="0"/>
                <a:cs typeface="Arial" panose="020B0604020202020204" pitchFamily="34" charset="0"/>
              </a:rPr>
              <a:t>Normalized (energy-independent) transverse acceptance of accelerating structure</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Particle momentum</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Aperture radius of accelerator channel</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Focusing period</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Phase advance of transverse oscillations per focusing period</a:t>
            </a:r>
          </a:p>
          <a:p>
            <a:endParaRPr lang="en-US" sz="8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8C62ED9-F83F-5048-945E-E56FA01263A3}"/>
              </a:ext>
            </a:extLst>
          </p:cNvPr>
          <p:cNvPicPr>
            <a:picLocks noChangeAspect="1"/>
          </p:cNvPicPr>
          <p:nvPr/>
        </p:nvPicPr>
        <p:blipFill>
          <a:blip r:embed="rId4"/>
          <a:stretch>
            <a:fillRect/>
          </a:stretch>
        </p:blipFill>
        <p:spPr>
          <a:xfrm>
            <a:off x="5704887" y="3006078"/>
            <a:ext cx="177800" cy="177800"/>
          </a:xfrm>
          <a:prstGeom prst="rect">
            <a:avLst/>
          </a:prstGeom>
        </p:spPr>
      </p:pic>
      <p:pic>
        <p:nvPicPr>
          <p:cNvPr id="18" name="Picture 17">
            <a:extLst>
              <a:ext uri="{FF2B5EF4-FFF2-40B4-BE49-F238E27FC236}">
                <a16:creationId xmlns:a16="http://schemas.microsoft.com/office/drawing/2014/main" id="{DC2AF7AE-AB8B-684E-8648-79C3D397E7CA}"/>
              </a:ext>
            </a:extLst>
          </p:cNvPr>
          <p:cNvPicPr>
            <a:picLocks noChangeAspect="1"/>
          </p:cNvPicPr>
          <p:nvPr/>
        </p:nvPicPr>
        <p:blipFill>
          <a:blip r:embed="rId5"/>
          <a:stretch>
            <a:fillRect/>
          </a:stretch>
        </p:blipFill>
        <p:spPr>
          <a:xfrm>
            <a:off x="5683707" y="3817897"/>
            <a:ext cx="266700" cy="304800"/>
          </a:xfrm>
          <a:prstGeom prst="rect">
            <a:avLst/>
          </a:prstGeom>
        </p:spPr>
      </p:pic>
      <p:pic>
        <p:nvPicPr>
          <p:cNvPr id="19" name="Picture 18">
            <a:extLst>
              <a:ext uri="{FF2B5EF4-FFF2-40B4-BE49-F238E27FC236}">
                <a16:creationId xmlns:a16="http://schemas.microsoft.com/office/drawing/2014/main" id="{C01B45D6-6A92-0A45-925A-023950DE63CE}"/>
              </a:ext>
            </a:extLst>
          </p:cNvPr>
          <p:cNvPicPr>
            <a:picLocks noChangeAspect="1"/>
          </p:cNvPicPr>
          <p:nvPr/>
        </p:nvPicPr>
        <p:blipFill>
          <a:blip r:embed="rId6"/>
          <a:stretch>
            <a:fillRect/>
          </a:stretch>
        </p:blipFill>
        <p:spPr>
          <a:xfrm>
            <a:off x="5704887" y="3377790"/>
            <a:ext cx="177800" cy="228600"/>
          </a:xfrm>
          <a:prstGeom prst="rect">
            <a:avLst/>
          </a:prstGeom>
        </p:spPr>
      </p:pic>
      <p:pic>
        <p:nvPicPr>
          <p:cNvPr id="20" name="Picture 19">
            <a:extLst>
              <a:ext uri="{FF2B5EF4-FFF2-40B4-BE49-F238E27FC236}">
                <a16:creationId xmlns:a16="http://schemas.microsoft.com/office/drawing/2014/main" id="{4B7FBB78-C5FC-3E4C-ADEF-B31104250C00}"/>
              </a:ext>
            </a:extLst>
          </p:cNvPr>
          <p:cNvPicPr>
            <a:picLocks noChangeAspect="1"/>
          </p:cNvPicPr>
          <p:nvPr/>
        </p:nvPicPr>
        <p:blipFill>
          <a:blip r:embed="rId7"/>
          <a:stretch>
            <a:fillRect/>
          </a:stretch>
        </p:blipFill>
        <p:spPr>
          <a:xfrm>
            <a:off x="5660437" y="2536568"/>
            <a:ext cx="342900" cy="304800"/>
          </a:xfrm>
          <a:prstGeom prst="rect">
            <a:avLst/>
          </a:prstGeom>
        </p:spPr>
      </p:pic>
    </p:spTree>
    <p:extLst>
      <p:ext uri="{BB962C8B-B14F-4D97-AF65-F5344CB8AC3E}">
        <p14:creationId xmlns:p14="http://schemas.microsoft.com/office/powerpoint/2010/main" val="268951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77327" y="9244"/>
            <a:ext cx="8229600" cy="685800"/>
          </a:xfrm>
        </p:spPr>
        <p:txBody>
          <a:bodyPr>
            <a:normAutofit fontScale="90000"/>
          </a:bodyPr>
          <a:lstStyle/>
          <a:p>
            <a:pPr algn="ctr"/>
            <a:r>
              <a:rPr lang="en-US" dirty="0"/>
              <a:t>Focusing Structure of Existing 805 MHz Coupled Cavity </a:t>
            </a:r>
            <a:r>
              <a:rPr lang="en-US" dirty="0" err="1"/>
              <a:t>Linac</a:t>
            </a:r>
            <a:endParaRPr lang="en-US" dirty="0"/>
          </a:p>
        </p:txBody>
      </p:sp>
      <p:sp>
        <p:nvSpPr>
          <p:cNvPr id="4" name="Rectangle 2">
            <a:extLst>
              <a:ext uri="{FF2B5EF4-FFF2-40B4-BE49-F238E27FC236}">
                <a16:creationId xmlns:a16="http://schemas.microsoft.com/office/drawing/2014/main" id="{54757AA9-A2D6-0C4A-A6E0-70D4530463C9}"/>
              </a:ext>
            </a:extLst>
          </p:cNvPr>
          <p:cNvSpPr>
            <a:spLocks noChangeArrowheads="1"/>
          </p:cNvSpPr>
          <p:nvPr/>
        </p:nvSpPr>
        <p:spPr bwMode="auto">
          <a:xfrm>
            <a:off x="6720114" y="12627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a:extLst>
              <a:ext uri="{FF2B5EF4-FFF2-40B4-BE49-F238E27FC236}">
                <a16:creationId xmlns:a16="http://schemas.microsoft.com/office/drawing/2014/main" id="{A0760559-11C4-EE43-B016-E684CFB566A4}"/>
              </a:ext>
            </a:extLst>
          </p:cNvPr>
          <p:cNvSpPr>
            <a:spLocks noChangeArrowheads="1"/>
          </p:cNvSpPr>
          <p:nvPr/>
        </p:nvSpPr>
        <p:spPr bwMode="auto">
          <a:xfrm>
            <a:off x="6097452" y="23544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463388E1-EA48-1F4D-8558-4CB1131FE64E}"/>
              </a:ext>
            </a:extLst>
          </p:cNvPr>
          <p:cNvSpPr txBox="1"/>
          <p:nvPr/>
        </p:nvSpPr>
        <p:spPr>
          <a:xfrm>
            <a:off x="540618" y="3858580"/>
            <a:ext cx="496403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Transverse acceptance of LANSCE </a:t>
            </a:r>
          </a:p>
          <a:p>
            <a:r>
              <a:rPr lang="en-US" dirty="0">
                <a:latin typeface="Arial" panose="020B0604020202020204" pitchFamily="34" charset="0"/>
                <a:cs typeface="Arial" panose="020B0604020202020204" pitchFamily="34" charset="0"/>
              </a:rPr>
              <a:t>at 800 MeV:   </a:t>
            </a:r>
            <a:endParaRPr lang="en-US" dirty="0"/>
          </a:p>
        </p:txBody>
      </p:sp>
      <p:pic>
        <p:nvPicPr>
          <p:cNvPr id="21" name="Picture 20">
            <a:extLst>
              <a:ext uri="{FF2B5EF4-FFF2-40B4-BE49-F238E27FC236}">
                <a16:creationId xmlns:a16="http://schemas.microsoft.com/office/drawing/2014/main" id="{741AC72E-DB36-7B49-97A3-CFC289F4325F}"/>
              </a:ext>
            </a:extLst>
          </p:cNvPr>
          <p:cNvPicPr>
            <a:picLocks noChangeAspect="1"/>
          </p:cNvPicPr>
          <p:nvPr/>
        </p:nvPicPr>
        <p:blipFill>
          <a:blip r:embed="rId2"/>
          <a:stretch>
            <a:fillRect/>
          </a:stretch>
        </p:blipFill>
        <p:spPr>
          <a:xfrm>
            <a:off x="2004630" y="4181745"/>
            <a:ext cx="2374900" cy="304800"/>
          </a:xfrm>
          <a:prstGeom prst="rect">
            <a:avLst/>
          </a:prstGeom>
        </p:spPr>
      </p:pic>
      <p:pic>
        <p:nvPicPr>
          <p:cNvPr id="7" name="Picture 6">
            <a:extLst>
              <a:ext uri="{FF2B5EF4-FFF2-40B4-BE49-F238E27FC236}">
                <a16:creationId xmlns:a16="http://schemas.microsoft.com/office/drawing/2014/main" id="{7B7B7DCE-BA45-A669-1C88-3B9449B7F70B}"/>
              </a:ext>
            </a:extLst>
          </p:cNvPr>
          <p:cNvPicPr>
            <a:picLocks noChangeAspect="1"/>
          </p:cNvPicPr>
          <p:nvPr/>
        </p:nvPicPr>
        <p:blipFill>
          <a:blip r:embed="rId3"/>
          <a:stretch>
            <a:fillRect/>
          </a:stretch>
        </p:blipFill>
        <p:spPr>
          <a:xfrm>
            <a:off x="5104135" y="2181806"/>
            <a:ext cx="3175162" cy="2488251"/>
          </a:xfrm>
          <a:prstGeom prst="rect">
            <a:avLst/>
          </a:prstGeom>
        </p:spPr>
      </p:pic>
      <p:pic>
        <p:nvPicPr>
          <p:cNvPr id="9" name="Picture 8">
            <a:extLst>
              <a:ext uri="{FF2B5EF4-FFF2-40B4-BE49-F238E27FC236}">
                <a16:creationId xmlns:a16="http://schemas.microsoft.com/office/drawing/2014/main" id="{CA5FBDC7-FBC5-0128-C153-F4B045399137}"/>
              </a:ext>
            </a:extLst>
          </p:cNvPr>
          <p:cNvPicPr>
            <a:picLocks noChangeAspect="1"/>
          </p:cNvPicPr>
          <p:nvPr/>
        </p:nvPicPr>
        <p:blipFill>
          <a:blip r:embed="rId4"/>
          <a:stretch>
            <a:fillRect/>
          </a:stretch>
        </p:blipFill>
        <p:spPr>
          <a:xfrm>
            <a:off x="644926" y="511594"/>
            <a:ext cx="3539955" cy="2630275"/>
          </a:xfrm>
          <a:prstGeom prst="rect">
            <a:avLst/>
          </a:prstGeom>
        </p:spPr>
      </p:pic>
      <p:pic>
        <p:nvPicPr>
          <p:cNvPr id="13" name="Picture 12">
            <a:extLst>
              <a:ext uri="{FF2B5EF4-FFF2-40B4-BE49-F238E27FC236}">
                <a16:creationId xmlns:a16="http://schemas.microsoft.com/office/drawing/2014/main" id="{7F76BFDD-A048-79D4-F674-36891DAC88F1}"/>
              </a:ext>
            </a:extLst>
          </p:cNvPr>
          <p:cNvPicPr>
            <a:picLocks noChangeAspect="1"/>
          </p:cNvPicPr>
          <p:nvPr/>
        </p:nvPicPr>
        <p:blipFill>
          <a:blip r:embed="rId5"/>
          <a:stretch>
            <a:fillRect/>
          </a:stretch>
        </p:blipFill>
        <p:spPr>
          <a:xfrm>
            <a:off x="4492127" y="413625"/>
            <a:ext cx="4184881" cy="1768181"/>
          </a:xfrm>
          <a:prstGeom prst="rect">
            <a:avLst/>
          </a:prstGeom>
        </p:spPr>
      </p:pic>
      <p:sp>
        <p:nvSpPr>
          <p:cNvPr id="14" name="TextBox 13">
            <a:extLst>
              <a:ext uri="{FF2B5EF4-FFF2-40B4-BE49-F238E27FC236}">
                <a16:creationId xmlns:a16="http://schemas.microsoft.com/office/drawing/2014/main" id="{424B8E2B-0404-911A-BD6C-B7C59E8AD7E9}"/>
              </a:ext>
            </a:extLst>
          </p:cNvPr>
          <p:cNvSpPr txBox="1"/>
          <p:nvPr/>
        </p:nvSpPr>
        <p:spPr>
          <a:xfrm>
            <a:off x="4039867" y="4649366"/>
            <a:ext cx="4964035" cy="338554"/>
          </a:xfrm>
          <a:prstGeom prst="rect">
            <a:avLst/>
          </a:prstGeom>
          <a:noFill/>
        </p:spPr>
        <p:txBody>
          <a:bodyPr wrap="square" rtlCol="0">
            <a:spAutoFit/>
          </a:bodyPr>
          <a:lstStyle/>
          <a:p>
            <a:r>
              <a:rPr lang="en-US" sz="1600" dirty="0"/>
              <a:t>LANSCE CCL Module Layout and beta-functions. </a:t>
            </a:r>
          </a:p>
        </p:txBody>
      </p:sp>
      <p:sp>
        <p:nvSpPr>
          <p:cNvPr id="15" name="TextBox 14">
            <a:extLst>
              <a:ext uri="{FF2B5EF4-FFF2-40B4-BE49-F238E27FC236}">
                <a16:creationId xmlns:a16="http://schemas.microsoft.com/office/drawing/2014/main" id="{C060145B-03A2-B4C5-71B3-1FE55CD40207}"/>
              </a:ext>
            </a:extLst>
          </p:cNvPr>
          <p:cNvSpPr txBox="1"/>
          <p:nvPr/>
        </p:nvSpPr>
        <p:spPr>
          <a:xfrm>
            <a:off x="595838" y="3204374"/>
            <a:ext cx="3444029" cy="338554"/>
          </a:xfrm>
          <a:prstGeom prst="rect">
            <a:avLst/>
          </a:prstGeom>
          <a:noFill/>
        </p:spPr>
        <p:txBody>
          <a:bodyPr wrap="square" rtlCol="0">
            <a:spAutoFit/>
          </a:bodyPr>
          <a:lstStyle/>
          <a:p>
            <a:r>
              <a:rPr lang="en-US" sz="1600" dirty="0"/>
              <a:t>LANSCE Coupled Cavity </a:t>
            </a:r>
            <a:r>
              <a:rPr lang="en-US" sz="1600" dirty="0" err="1"/>
              <a:t>Linac</a:t>
            </a:r>
            <a:endParaRPr lang="en-US" sz="1600" dirty="0"/>
          </a:p>
        </p:txBody>
      </p:sp>
    </p:spTree>
    <p:extLst>
      <p:ext uri="{BB962C8B-B14F-4D97-AF65-F5344CB8AC3E}">
        <p14:creationId xmlns:p14="http://schemas.microsoft.com/office/powerpoint/2010/main" val="21985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7D5-D5D8-074C-858D-ED8F62100978}"/>
              </a:ext>
            </a:extLst>
          </p:cNvPr>
          <p:cNvSpPr>
            <a:spLocks noGrp="1"/>
          </p:cNvSpPr>
          <p:nvPr>
            <p:ph type="ctrTitle"/>
          </p:nvPr>
        </p:nvSpPr>
        <p:spPr>
          <a:xfrm>
            <a:off x="323786" y="17252"/>
            <a:ext cx="8229600" cy="685800"/>
          </a:xfrm>
        </p:spPr>
        <p:txBody>
          <a:bodyPr>
            <a:normAutofit/>
          </a:bodyPr>
          <a:lstStyle/>
          <a:p>
            <a:pPr algn="ctr"/>
            <a:r>
              <a:rPr lang="en-US"/>
              <a:t>Selection of RF Frequency</a:t>
            </a:r>
          </a:p>
        </p:txBody>
      </p:sp>
      <p:sp>
        <p:nvSpPr>
          <p:cNvPr id="4" name="Rectangle 2">
            <a:extLst>
              <a:ext uri="{FF2B5EF4-FFF2-40B4-BE49-F238E27FC236}">
                <a16:creationId xmlns:a16="http://schemas.microsoft.com/office/drawing/2014/main" id="{54757AA9-A2D6-0C4A-A6E0-70D4530463C9}"/>
              </a:ext>
            </a:extLst>
          </p:cNvPr>
          <p:cNvSpPr>
            <a:spLocks noChangeArrowheads="1"/>
          </p:cNvSpPr>
          <p:nvPr/>
        </p:nvSpPr>
        <p:spPr bwMode="auto">
          <a:xfrm>
            <a:off x="6720114" y="12627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a:extLst>
              <a:ext uri="{FF2B5EF4-FFF2-40B4-BE49-F238E27FC236}">
                <a16:creationId xmlns:a16="http://schemas.microsoft.com/office/drawing/2014/main" id="{AC536E2F-5342-AD48-B043-88EA2C3A39CB}"/>
              </a:ext>
            </a:extLst>
          </p:cNvPr>
          <p:cNvSpPr>
            <a:spLocks noChangeArrowheads="1"/>
          </p:cNvSpPr>
          <p:nvPr/>
        </p:nvSpPr>
        <p:spPr bwMode="auto">
          <a:xfrm>
            <a:off x="2271485" y="8000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a:extLst>
              <a:ext uri="{FF2B5EF4-FFF2-40B4-BE49-F238E27FC236}">
                <a16:creationId xmlns:a16="http://schemas.microsoft.com/office/drawing/2014/main" id="{A00B3026-F1B3-5844-80BE-6ED9ED4DD792}"/>
              </a:ext>
            </a:extLst>
          </p:cNvPr>
          <p:cNvSpPr/>
          <p:nvPr/>
        </p:nvSpPr>
        <p:spPr>
          <a:xfrm>
            <a:off x="4702938" y="4011106"/>
            <a:ext cx="4572000" cy="923330"/>
          </a:xfrm>
          <a:prstGeom prst="rect">
            <a:avLst/>
          </a:prstGeom>
        </p:spPr>
        <p:txBody>
          <a:bodyPr>
            <a:spAutoFit/>
          </a:bodyPr>
          <a:lstStyle/>
          <a:p>
            <a:r>
              <a:rPr lang="en-US">
                <a:solidFill>
                  <a:srgbClr val="231F20"/>
                </a:solidFill>
                <a:latin typeface="Times New Roman" panose="02020603050405020304" pitchFamily="18" charset="0"/>
                <a:ea typeface="Calibri" panose="020F0502020204030204" pitchFamily="34" charset="0"/>
              </a:rPr>
              <a:t>The shunt impedance </a:t>
            </a:r>
            <a:r>
              <a:rPr lang="en-US" i="1">
                <a:solidFill>
                  <a:srgbClr val="231F20"/>
                </a:solidFill>
                <a:latin typeface="Times New Roman" panose="02020603050405020304" pitchFamily="18" charset="0"/>
                <a:ea typeface="Calibri" panose="020F0502020204030204" pitchFamily="34" charset="0"/>
              </a:rPr>
              <a:t>Z</a:t>
            </a:r>
            <a:r>
              <a:rPr lang="en-US" i="1" baseline="-25000">
                <a:solidFill>
                  <a:srgbClr val="231F20"/>
                </a:solidFill>
                <a:latin typeface="Times New Roman" panose="02020603050405020304" pitchFamily="18" charset="0"/>
                <a:ea typeface="Calibri" panose="020F0502020204030204" pitchFamily="34" charset="0"/>
              </a:rPr>
              <a:t>eff</a:t>
            </a:r>
            <a:r>
              <a:rPr lang="en-US" i="1">
                <a:solidFill>
                  <a:srgbClr val="231F20"/>
                </a:solidFill>
                <a:latin typeface="Times New Roman" panose="02020603050405020304" pitchFamily="18" charset="0"/>
                <a:ea typeface="Calibri" panose="020F0502020204030204" pitchFamily="34" charset="0"/>
              </a:rPr>
              <a:t>=E</a:t>
            </a:r>
            <a:r>
              <a:rPr lang="en-US" i="1" baseline="30000">
                <a:solidFill>
                  <a:srgbClr val="231F20"/>
                </a:solidFill>
                <a:latin typeface="Times New Roman" panose="02020603050405020304" pitchFamily="18" charset="0"/>
                <a:ea typeface="Calibri" panose="020F0502020204030204" pitchFamily="34" charset="0"/>
              </a:rPr>
              <a:t>2</a:t>
            </a:r>
            <a:r>
              <a:rPr lang="en-US" i="1">
                <a:solidFill>
                  <a:srgbClr val="231F20"/>
                </a:solidFill>
                <a:latin typeface="Times New Roman" panose="02020603050405020304" pitchFamily="18" charset="0"/>
                <a:ea typeface="Calibri" panose="020F0502020204030204" pitchFamily="34" charset="0"/>
              </a:rPr>
              <a:t>L/P </a:t>
            </a:r>
            <a:r>
              <a:rPr lang="en-US">
                <a:solidFill>
                  <a:srgbClr val="231F20"/>
                </a:solidFill>
                <a:latin typeface="Times New Roman" panose="02020603050405020304" pitchFamily="18" charset="0"/>
                <a:ea typeface="Calibri" panose="020F0502020204030204" pitchFamily="34" charset="0"/>
              </a:rPr>
              <a:t>for various accelerating structures [</a:t>
            </a:r>
            <a:r>
              <a:rPr lang="en-US" err="1">
                <a:solidFill>
                  <a:srgbClr val="231F20"/>
                </a:solidFill>
                <a:latin typeface="Times New Roman" panose="02020603050405020304" pitchFamily="18" charset="0"/>
                <a:ea typeface="Calibri" panose="020F0502020204030204" pitchFamily="34" charset="0"/>
              </a:rPr>
              <a:t>S.Tantawi</a:t>
            </a:r>
            <a:r>
              <a:rPr lang="en-US">
                <a:solidFill>
                  <a:srgbClr val="231F20"/>
                </a:solidFill>
                <a:latin typeface="Times New Roman" panose="02020603050405020304" pitchFamily="18" charset="0"/>
                <a:ea typeface="Calibri" panose="020F0502020204030204" pitchFamily="34" charset="0"/>
              </a:rPr>
              <a:t> et al, PRAB 23, 092001 (2020)].</a:t>
            </a:r>
            <a:r>
              <a:rPr lang="en-US"/>
              <a:t> </a:t>
            </a:r>
          </a:p>
        </p:txBody>
      </p:sp>
      <p:sp>
        <p:nvSpPr>
          <p:cNvPr id="10" name="TextBox 9">
            <a:extLst>
              <a:ext uri="{FF2B5EF4-FFF2-40B4-BE49-F238E27FC236}">
                <a16:creationId xmlns:a16="http://schemas.microsoft.com/office/drawing/2014/main" id="{45645675-2294-B449-B208-88559480B493}"/>
              </a:ext>
            </a:extLst>
          </p:cNvPr>
          <p:cNvSpPr txBox="1"/>
          <p:nvPr/>
        </p:nvSpPr>
        <p:spPr>
          <a:xfrm>
            <a:off x="590614" y="339413"/>
            <a:ext cx="8435748" cy="923330"/>
          </a:xfrm>
          <a:prstGeom prst="rect">
            <a:avLst/>
          </a:prstGeom>
          <a:noFill/>
        </p:spPr>
        <p:txBody>
          <a:bodyPr wrap="square" rtlCol="0">
            <a:spAutoFit/>
          </a:bodyPr>
          <a:lstStyle/>
          <a:p>
            <a:r>
              <a:rPr lang="en-US" dirty="0"/>
              <a:t>Limitations on acceptance are translated into limitation on accelerator aperture, which, in turn, is translated into selection of RF frequency to provide high value of shunt impedance of the accelerator sections.</a:t>
            </a:r>
          </a:p>
        </p:txBody>
      </p:sp>
      <p:sp>
        <p:nvSpPr>
          <p:cNvPr id="20" name="TextBox 19">
            <a:extLst>
              <a:ext uri="{FF2B5EF4-FFF2-40B4-BE49-F238E27FC236}">
                <a16:creationId xmlns:a16="http://schemas.microsoft.com/office/drawing/2014/main" id="{3F4824BB-480D-764C-B197-F5A197F4B55E}"/>
              </a:ext>
            </a:extLst>
          </p:cNvPr>
          <p:cNvSpPr txBox="1"/>
          <p:nvPr/>
        </p:nvSpPr>
        <p:spPr>
          <a:xfrm>
            <a:off x="656414" y="4572968"/>
            <a:ext cx="3230142" cy="369332"/>
          </a:xfrm>
          <a:prstGeom prst="rect">
            <a:avLst/>
          </a:prstGeom>
          <a:noFill/>
        </p:spPr>
        <p:txBody>
          <a:bodyPr wrap="square" rtlCol="0">
            <a:spAutoFit/>
          </a:bodyPr>
          <a:lstStyle/>
          <a:p>
            <a:r>
              <a:rPr lang="en-US" dirty="0"/>
              <a:t>Minimal aperture </a:t>
            </a:r>
          </a:p>
        </p:txBody>
      </p:sp>
      <p:pic>
        <p:nvPicPr>
          <p:cNvPr id="23" name="Picture 22">
            <a:extLst>
              <a:ext uri="{FF2B5EF4-FFF2-40B4-BE49-F238E27FC236}">
                <a16:creationId xmlns:a16="http://schemas.microsoft.com/office/drawing/2014/main" id="{DA728467-59AF-4947-8409-4E3F1EB9A63E}"/>
              </a:ext>
            </a:extLst>
          </p:cNvPr>
          <p:cNvPicPr>
            <a:picLocks noChangeAspect="1"/>
          </p:cNvPicPr>
          <p:nvPr/>
        </p:nvPicPr>
        <p:blipFill>
          <a:blip r:embed="rId2"/>
          <a:stretch>
            <a:fillRect/>
          </a:stretch>
        </p:blipFill>
        <p:spPr>
          <a:xfrm>
            <a:off x="2523364" y="4408384"/>
            <a:ext cx="1917700" cy="698500"/>
          </a:xfrm>
          <a:prstGeom prst="rect">
            <a:avLst/>
          </a:prstGeom>
        </p:spPr>
      </p:pic>
      <p:pic>
        <p:nvPicPr>
          <p:cNvPr id="25" name="Picture 24">
            <a:extLst>
              <a:ext uri="{FF2B5EF4-FFF2-40B4-BE49-F238E27FC236}">
                <a16:creationId xmlns:a16="http://schemas.microsoft.com/office/drawing/2014/main" id="{506B126D-E398-6642-B2CE-C2A6545CABA6}"/>
              </a:ext>
            </a:extLst>
          </p:cNvPr>
          <p:cNvPicPr>
            <a:picLocks noChangeAspect="1"/>
          </p:cNvPicPr>
          <p:nvPr/>
        </p:nvPicPr>
        <p:blipFill>
          <a:blip r:embed="rId3"/>
          <a:stretch>
            <a:fillRect/>
          </a:stretch>
        </p:blipFill>
        <p:spPr>
          <a:xfrm>
            <a:off x="79382" y="1284856"/>
            <a:ext cx="4857362" cy="3101414"/>
          </a:xfrm>
          <a:prstGeom prst="rect">
            <a:avLst/>
          </a:prstGeom>
        </p:spPr>
      </p:pic>
      <p:pic>
        <p:nvPicPr>
          <p:cNvPr id="27" name="Picture 26">
            <a:extLst>
              <a:ext uri="{FF2B5EF4-FFF2-40B4-BE49-F238E27FC236}">
                <a16:creationId xmlns:a16="http://schemas.microsoft.com/office/drawing/2014/main" id="{8F255948-512A-4E47-95B9-A5AF4922139E}"/>
              </a:ext>
            </a:extLst>
          </p:cNvPr>
          <p:cNvPicPr>
            <a:picLocks noChangeAspect="1"/>
          </p:cNvPicPr>
          <p:nvPr/>
        </p:nvPicPr>
        <p:blipFill>
          <a:blip r:embed="rId4"/>
          <a:stretch>
            <a:fillRect/>
          </a:stretch>
        </p:blipFill>
        <p:spPr>
          <a:xfrm>
            <a:off x="5009014" y="1260784"/>
            <a:ext cx="4134986" cy="2717015"/>
          </a:xfrm>
          <a:prstGeom prst="rect">
            <a:avLst/>
          </a:prstGeom>
        </p:spPr>
      </p:pic>
    </p:spTree>
    <p:extLst>
      <p:ext uri="{BB962C8B-B14F-4D97-AF65-F5344CB8AC3E}">
        <p14:creationId xmlns:p14="http://schemas.microsoft.com/office/powerpoint/2010/main" val="2462908739"/>
      </p:ext>
    </p:extLst>
  </p:cSld>
  <p:clrMapOvr>
    <a:masterClrMapping/>
  </p:clrMapOvr>
</p:sld>
</file>

<file path=ppt/theme/theme1.xml><?xml version="1.0" encoding="utf-8"?>
<a:theme xmlns:a="http://schemas.openxmlformats.org/drawingml/2006/main" name="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rgbClr val="000000"/>
      </a:dk1>
      <a:lt1>
        <a:srgbClr val="FFFFFF"/>
      </a:lt1>
      <a:dk2>
        <a:srgbClr val="000E7E"/>
      </a:dk2>
      <a:lt2>
        <a:srgbClr val="E7E6E6"/>
      </a:lt2>
      <a:accent1>
        <a:srgbClr val="0070C1"/>
      </a:accent1>
      <a:accent2>
        <a:srgbClr val="FF9128"/>
      </a:accent2>
      <a:accent3>
        <a:srgbClr val="CCD0E1"/>
      </a:accent3>
      <a:accent4>
        <a:srgbClr val="00A963"/>
      </a:accent4>
      <a:accent5>
        <a:srgbClr val="69C3FF"/>
      </a:accent5>
      <a:accent6>
        <a:srgbClr val="EB0E1D"/>
      </a:accent6>
      <a:hlink>
        <a:srgbClr val="69C3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21877</TotalTime>
  <Words>946</Words>
  <Application>Microsoft Macintosh PowerPoint</Application>
  <PresentationFormat>On-screen Show (16:9)</PresentationFormat>
  <Paragraphs>129</Paragraphs>
  <Slides>16</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5" baseType="lpstr">
      <vt:lpstr>Acumin Pro</vt:lpstr>
      <vt:lpstr>Arial</vt:lpstr>
      <vt:lpstr>Calibri</vt:lpstr>
      <vt:lpstr>System Font Regular</vt:lpstr>
      <vt:lpstr>Times New Roman</vt:lpstr>
      <vt:lpstr>Wingdings</vt:lpstr>
      <vt:lpstr>Main</vt:lpstr>
      <vt:lpstr>Custom Design</vt:lpstr>
      <vt:lpstr>Equation.DSMT4</vt:lpstr>
      <vt:lpstr>High-Gradient 3-GeV Booster for Enhanced Proton Radiography at LANSCE</vt:lpstr>
      <vt:lpstr>PowerPoint Presentation</vt:lpstr>
      <vt:lpstr>Proton Radiography at LANL</vt:lpstr>
      <vt:lpstr>Radiographic Capabilities of the 3-GeV Proton Radiography</vt:lpstr>
      <vt:lpstr>Parameters of Existing and Upgraded pRad Beams</vt:lpstr>
      <vt:lpstr>Design Issues for High-Gradient pRad Booster</vt:lpstr>
      <vt:lpstr>Beam Loss and Transverse Acceptance</vt:lpstr>
      <vt:lpstr>Focusing Structure of Existing 805 MHz Coupled Cavity Linac</vt:lpstr>
      <vt:lpstr>Selection of RF Frequency</vt:lpstr>
      <vt:lpstr>Parameters of RF Structures</vt:lpstr>
      <vt:lpstr>FODO Focusing Structure</vt:lpstr>
      <vt:lpstr>Selection of Focusing Period</vt:lpstr>
      <vt:lpstr>Layout of 3-GeV Booster</vt:lpstr>
      <vt:lpstr>LANSCE Line A and Area A</vt:lpstr>
      <vt:lpstr>Placement of the Booster in Experimental Area A</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Batygin, Yuri Konstantinovich</cp:lastModifiedBy>
  <cp:revision>622</cp:revision>
  <cp:lastPrinted>2022-11-01T23:12:05Z</cp:lastPrinted>
  <dcterms:created xsi:type="dcterms:W3CDTF">2020-12-17T00:35:24Z</dcterms:created>
  <dcterms:modified xsi:type="dcterms:W3CDTF">2022-11-03T19:38:46Z</dcterms:modified>
</cp:coreProperties>
</file>