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9" r:id="rId4"/>
    <p:sldId id="264" r:id="rId5"/>
    <p:sldId id="258" r:id="rId6"/>
    <p:sldId id="263" r:id="rId7"/>
    <p:sldId id="265" r:id="rId8"/>
    <p:sldId id="268" r:id="rId9"/>
    <p:sldId id="266" r:id="rId10"/>
    <p:sldId id="267" r:id="rId11"/>
    <p:sldId id="262" r:id="rId12"/>
    <p:sldId id="260"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7" autoAdjust="0"/>
    <p:restoredTop sz="87953" autoAdjust="0"/>
  </p:normalViewPr>
  <p:slideViewPr>
    <p:cSldViewPr snapToGrid="0">
      <p:cViewPr varScale="1">
        <p:scale>
          <a:sx n="101" d="100"/>
          <a:sy n="101" d="100"/>
        </p:scale>
        <p:origin x="990" y="120"/>
      </p:cViewPr>
      <p:guideLst/>
    </p:cSldViewPr>
  </p:slideViewPr>
  <p:notesTextViewPr>
    <p:cViewPr>
      <p:scale>
        <a:sx n="1" d="1"/>
        <a:sy n="1" d="1"/>
      </p:scale>
      <p:origin x="0" y="-9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61634-C68E-4DE9-94A1-DB9663343273}"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CC100-26D1-4F20-8257-FFEEA6648C90}" type="slidenum">
              <a:rPr lang="en-US" smtClean="0"/>
              <a:t>‹#›</a:t>
            </a:fld>
            <a:endParaRPr lang="en-US"/>
          </a:p>
        </p:txBody>
      </p:sp>
    </p:spTree>
    <p:extLst>
      <p:ext uri="{BB962C8B-B14F-4D97-AF65-F5344CB8AC3E}">
        <p14:creationId xmlns:p14="http://schemas.microsoft.com/office/powerpoint/2010/main" val="178304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thanks to the organizing committee for inviting me to give this presentation at this wonderful conference. </a:t>
            </a:r>
          </a:p>
        </p:txBody>
      </p:sp>
      <p:sp>
        <p:nvSpPr>
          <p:cNvPr id="4" name="Slide Number Placeholder 3"/>
          <p:cNvSpPr>
            <a:spLocks noGrp="1"/>
          </p:cNvSpPr>
          <p:nvPr>
            <p:ph type="sldNum" sz="quarter" idx="5"/>
          </p:nvPr>
        </p:nvSpPr>
        <p:spPr/>
        <p:txBody>
          <a:bodyPr/>
          <a:lstStyle/>
          <a:p>
            <a:fld id="{EA3CC100-26D1-4F20-8257-FFEEA6648C90}" type="slidenum">
              <a:rPr lang="en-US" smtClean="0"/>
              <a:t>1</a:t>
            </a:fld>
            <a:endParaRPr lang="en-US" dirty="0"/>
          </a:p>
        </p:txBody>
      </p:sp>
    </p:spTree>
    <p:extLst>
      <p:ext uri="{BB962C8B-B14F-4D97-AF65-F5344CB8AC3E}">
        <p14:creationId xmlns:p14="http://schemas.microsoft.com/office/powerpoint/2010/main" val="1732334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laser-driven and particle-driven accelerator have been demonstrated in one stage, but to my knowledge, nobody has observed until now experimental signatures of all these three schemes present in one wakefield accelerator stage. Why would we want to do that? Well, there are a couple of reasons: to reduce the amount of laser energy dumped in the plasma and downstream, thus increasing the efficiency of the </a:t>
            </a:r>
            <a:r>
              <a:rPr lang="en-US" dirty="0" err="1"/>
              <a:t>wakefield</a:t>
            </a:r>
            <a:r>
              <a:rPr lang="en-US" dirty="0"/>
              <a:t> accelerators, and to combine most of the advantages of these schemes. So, is this combined scheme even possible?</a:t>
            </a:r>
          </a:p>
        </p:txBody>
      </p:sp>
      <p:sp>
        <p:nvSpPr>
          <p:cNvPr id="4" name="Slide Number Placeholder 3"/>
          <p:cNvSpPr>
            <a:spLocks noGrp="1"/>
          </p:cNvSpPr>
          <p:nvPr>
            <p:ph type="sldNum" sz="quarter" idx="5"/>
          </p:nvPr>
        </p:nvSpPr>
        <p:spPr/>
        <p:txBody>
          <a:bodyPr/>
          <a:lstStyle/>
          <a:p>
            <a:fld id="{EA3CC100-26D1-4F20-8257-FFEEA6648C90}" type="slidenum">
              <a:rPr lang="en-US" smtClean="0"/>
              <a:t>10</a:t>
            </a:fld>
            <a:endParaRPr lang="en-US"/>
          </a:p>
        </p:txBody>
      </p:sp>
    </p:spTree>
    <p:extLst>
      <p:ext uri="{BB962C8B-B14F-4D97-AF65-F5344CB8AC3E}">
        <p14:creationId xmlns:p14="http://schemas.microsoft.com/office/powerpoint/2010/main" val="1930998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these two papers, the answer is yes. A special regime of DLA is created where the electron bunch overlaps with a laser pulse, and a synergistic effect is observed: the electrons draw energy from the laser while simultaneously guiding it. The laser and electron parameters used in these simulations raise very serious challenges for an experimentalist, so we need to find an easier way to achieve this regime of acceleration.</a:t>
            </a:r>
          </a:p>
        </p:txBody>
      </p:sp>
      <p:sp>
        <p:nvSpPr>
          <p:cNvPr id="4" name="Slide Number Placeholder 3"/>
          <p:cNvSpPr>
            <a:spLocks noGrp="1"/>
          </p:cNvSpPr>
          <p:nvPr>
            <p:ph type="sldNum" sz="quarter" idx="5"/>
          </p:nvPr>
        </p:nvSpPr>
        <p:spPr/>
        <p:txBody>
          <a:bodyPr/>
          <a:lstStyle/>
          <a:p>
            <a:fld id="{EA3CC100-26D1-4F20-8257-FFEEA6648C90}" type="slidenum">
              <a:rPr lang="en-US" smtClean="0"/>
              <a:t>11</a:t>
            </a:fld>
            <a:endParaRPr lang="en-US"/>
          </a:p>
        </p:txBody>
      </p:sp>
    </p:spTree>
    <p:extLst>
      <p:ext uri="{BB962C8B-B14F-4D97-AF65-F5344CB8AC3E}">
        <p14:creationId xmlns:p14="http://schemas.microsoft.com/office/powerpoint/2010/main" val="2369645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ran extensive PIC simulations to identify parameters suitable for synergistic </a:t>
            </a:r>
            <a:r>
              <a:rPr lang="en-US" dirty="0" err="1"/>
              <a:t>wakefield</a:t>
            </a:r>
            <a:r>
              <a:rPr lang="en-US" dirty="0"/>
              <a:t> acceleration. The laser parameters are similar to Texas Petawatt Laser, except for the laser pulse shape, which is Gaussian. Snapshots of the evolution of the acceleration process are presented here. The top window contains the transverse electron distribution and the on-axis longitudinal field. The middle window contains information about the laser peak intensity and longitudinal distribution. The bottom window shows the electron current and its the energy.</a:t>
            </a:r>
          </a:p>
        </p:txBody>
      </p:sp>
      <p:sp>
        <p:nvSpPr>
          <p:cNvPr id="4" name="Slide Number Placeholder 3"/>
          <p:cNvSpPr>
            <a:spLocks noGrp="1"/>
          </p:cNvSpPr>
          <p:nvPr>
            <p:ph type="sldNum" sz="quarter" idx="5"/>
          </p:nvPr>
        </p:nvSpPr>
        <p:spPr/>
        <p:txBody>
          <a:bodyPr/>
          <a:lstStyle/>
          <a:p>
            <a:fld id="{EA3CC100-26D1-4F20-8257-FFEEA6648C90}" type="slidenum">
              <a:rPr lang="en-US" smtClean="0"/>
              <a:t>12</a:t>
            </a:fld>
            <a:endParaRPr lang="en-US"/>
          </a:p>
        </p:txBody>
      </p:sp>
    </p:spTree>
    <p:extLst>
      <p:ext uri="{BB962C8B-B14F-4D97-AF65-F5344CB8AC3E}">
        <p14:creationId xmlns:p14="http://schemas.microsoft.com/office/powerpoint/2010/main" val="3819900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electron beam gains energy very fast after 2 cm of acceleration and</a:t>
            </a:r>
          </a:p>
        </p:txBody>
      </p:sp>
      <p:sp>
        <p:nvSpPr>
          <p:cNvPr id="4" name="Slide Number Placeholder 3"/>
          <p:cNvSpPr>
            <a:spLocks noGrp="1"/>
          </p:cNvSpPr>
          <p:nvPr>
            <p:ph type="sldNum" sz="quarter" idx="5"/>
          </p:nvPr>
        </p:nvSpPr>
        <p:spPr/>
        <p:txBody>
          <a:bodyPr/>
          <a:lstStyle/>
          <a:p>
            <a:fld id="{EA3CC100-26D1-4F20-8257-FFEEA6648C90}" type="slidenum">
              <a:rPr lang="en-US" smtClean="0"/>
              <a:t>13</a:t>
            </a:fld>
            <a:endParaRPr lang="en-US"/>
          </a:p>
        </p:txBody>
      </p:sp>
    </p:spTree>
    <p:extLst>
      <p:ext uri="{BB962C8B-B14F-4D97-AF65-F5344CB8AC3E}">
        <p14:creationId xmlns:p14="http://schemas.microsoft.com/office/powerpoint/2010/main" val="2607305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approximately 4 cm reaches the dephasing length. Note the laser pulse distribution as it overlaps more and more with the electron beam.</a:t>
            </a:r>
          </a:p>
        </p:txBody>
      </p:sp>
      <p:sp>
        <p:nvSpPr>
          <p:cNvPr id="4" name="Slide Number Placeholder 3"/>
          <p:cNvSpPr>
            <a:spLocks noGrp="1"/>
          </p:cNvSpPr>
          <p:nvPr>
            <p:ph type="sldNum" sz="quarter" idx="5"/>
          </p:nvPr>
        </p:nvSpPr>
        <p:spPr/>
        <p:txBody>
          <a:bodyPr/>
          <a:lstStyle/>
          <a:p>
            <a:fld id="{EA3CC100-26D1-4F20-8257-FFEEA6648C90}" type="slidenum">
              <a:rPr lang="en-US" smtClean="0"/>
              <a:t>14</a:t>
            </a:fld>
            <a:endParaRPr lang="en-US"/>
          </a:p>
        </p:txBody>
      </p:sp>
    </p:spTree>
    <p:extLst>
      <p:ext uri="{BB962C8B-B14F-4D97-AF65-F5344CB8AC3E}">
        <p14:creationId xmlns:p14="http://schemas.microsoft.com/office/powerpoint/2010/main" val="1546285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 of the electron beam situated deep in a decelerating field gains energy from the DLA. The nonlinear plasma wave size is much longer than the plasma wavelength, which is a signature of the strong space-charge effect. </a:t>
            </a:r>
          </a:p>
        </p:txBody>
      </p:sp>
      <p:sp>
        <p:nvSpPr>
          <p:cNvPr id="4" name="Slide Number Placeholder 3"/>
          <p:cNvSpPr>
            <a:spLocks noGrp="1"/>
          </p:cNvSpPr>
          <p:nvPr>
            <p:ph type="sldNum" sz="quarter" idx="5"/>
          </p:nvPr>
        </p:nvSpPr>
        <p:spPr/>
        <p:txBody>
          <a:bodyPr/>
          <a:lstStyle/>
          <a:p>
            <a:fld id="{EA3CC100-26D1-4F20-8257-FFEEA6648C90}" type="slidenum">
              <a:rPr lang="en-US" smtClean="0"/>
              <a:t>15</a:t>
            </a:fld>
            <a:endParaRPr lang="en-US"/>
          </a:p>
        </p:txBody>
      </p:sp>
    </p:spTree>
    <p:extLst>
      <p:ext uri="{BB962C8B-B14F-4D97-AF65-F5344CB8AC3E}">
        <p14:creationId xmlns:p14="http://schemas.microsoft.com/office/powerpoint/2010/main" val="2315795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now, the electron beam gains energy from all three mechanisms depending on where it is placed in the bubble. The DLA mechanism is dominant for the electrons found beyond the dephasing point.</a:t>
            </a:r>
          </a:p>
        </p:txBody>
      </p:sp>
      <p:sp>
        <p:nvSpPr>
          <p:cNvPr id="4" name="Slide Number Placeholder 3"/>
          <p:cNvSpPr>
            <a:spLocks noGrp="1"/>
          </p:cNvSpPr>
          <p:nvPr>
            <p:ph type="sldNum" sz="quarter" idx="5"/>
          </p:nvPr>
        </p:nvSpPr>
        <p:spPr/>
        <p:txBody>
          <a:bodyPr/>
          <a:lstStyle/>
          <a:p>
            <a:fld id="{EA3CC100-26D1-4F20-8257-FFEEA6648C90}" type="slidenum">
              <a:rPr lang="en-US" smtClean="0"/>
              <a:t>16</a:t>
            </a:fld>
            <a:endParaRPr lang="en-US"/>
          </a:p>
        </p:txBody>
      </p:sp>
    </p:spTree>
    <p:extLst>
      <p:ext uri="{BB962C8B-B14F-4D97-AF65-F5344CB8AC3E}">
        <p14:creationId xmlns:p14="http://schemas.microsoft.com/office/powerpoint/2010/main" val="2031150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the maximum electron energy and the total charge. Something weird in this picture, isn’t it? </a:t>
            </a:r>
          </a:p>
        </p:txBody>
      </p:sp>
      <p:sp>
        <p:nvSpPr>
          <p:cNvPr id="4" name="Slide Number Placeholder 3"/>
          <p:cNvSpPr>
            <a:spLocks noGrp="1"/>
          </p:cNvSpPr>
          <p:nvPr>
            <p:ph type="sldNum" sz="quarter" idx="5"/>
          </p:nvPr>
        </p:nvSpPr>
        <p:spPr/>
        <p:txBody>
          <a:bodyPr/>
          <a:lstStyle/>
          <a:p>
            <a:fld id="{EA3CC100-26D1-4F20-8257-FFEEA6648C90}" type="slidenum">
              <a:rPr lang="en-US" smtClean="0"/>
              <a:t>17</a:t>
            </a:fld>
            <a:endParaRPr lang="en-US"/>
          </a:p>
        </p:txBody>
      </p:sp>
    </p:spTree>
    <p:extLst>
      <p:ext uri="{BB962C8B-B14F-4D97-AF65-F5344CB8AC3E}">
        <p14:creationId xmlns:p14="http://schemas.microsoft.com/office/powerpoint/2010/main" val="386586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CC100-26D1-4F20-8257-FFEEA6648C90}" type="slidenum">
              <a:rPr lang="en-US" smtClean="0"/>
              <a:t>18</a:t>
            </a:fld>
            <a:endParaRPr lang="en-US"/>
          </a:p>
        </p:txBody>
      </p:sp>
    </p:spTree>
    <p:extLst>
      <p:ext uri="{BB962C8B-B14F-4D97-AF65-F5344CB8AC3E}">
        <p14:creationId xmlns:p14="http://schemas.microsoft.com/office/powerpoint/2010/main" val="2899655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experimentally address the “solutions” hypothesis, we designed a new gas cell where helium gas is mixed with aluminum nanoparticles, and its length is much greater than the assumed dephasing length. To retrieve the electron energy with high accuracy, we used the “three-screen method” which is based on the well-known two-screen method.</a:t>
            </a:r>
          </a:p>
        </p:txBody>
      </p:sp>
      <p:sp>
        <p:nvSpPr>
          <p:cNvPr id="4" name="Slide Number Placeholder 3"/>
          <p:cNvSpPr>
            <a:spLocks noGrp="1"/>
          </p:cNvSpPr>
          <p:nvPr>
            <p:ph type="sldNum" sz="quarter" idx="5"/>
          </p:nvPr>
        </p:nvSpPr>
        <p:spPr/>
        <p:txBody>
          <a:bodyPr/>
          <a:lstStyle/>
          <a:p>
            <a:fld id="{EA3CC100-26D1-4F20-8257-FFEEA6648C90}" type="slidenum">
              <a:rPr lang="en-US" smtClean="0"/>
              <a:t>19</a:t>
            </a:fld>
            <a:endParaRPr lang="en-US"/>
          </a:p>
        </p:txBody>
      </p:sp>
    </p:spTree>
    <p:extLst>
      <p:ext uri="{BB962C8B-B14F-4D97-AF65-F5344CB8AC3E}">
        <p14:creationId xmlns:p14="http://schemas.microsoft.com/office/powerpoint/2010/main" val="827694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could not have been accomplished without the help of these fantastic people. A special shout-out to Prof. Bjorn </a:t>
            </a:r>
            <a:r>
              <a:rPr lang="en-US" dirty="0" err="1"/>
              <a:t>Hegelich</a:t>
            </a:r>
            <a:r>
              <a:rPr lang="en-US" dirty="0"/>
              <a:t>, who supported all my crazy lab ideas and taught me the meaning of the word “persevere.”</a:t>
            </a:r>
          </a:p>
        </p:txBody>
      </p:sp>
      <p:sp>
        <p:nvSpPr>
          <p:cNvPr id="4" name="Slide Number Placeholder 3"/>
          <p:cNvSpPr>
            <a:spLocks noGrp="1"/>
          </p:cNvSpPr>
          <p:nvPr>
            <p:ph type="sldNum" sz="quarter" idx="5"/>
          </p:nvPr>
        </p:nvSpPr>
        <p:spPr/>
        <p:txBody>
          <a:bodyPr/>
          <a:lstStyle/>
          <a:p>
            <a:fld id="{EA3CC100-26D1-4F20-8257-FFEEA6648C90}" type="slidenum">
              <a:rPr lang="en-US" smtClean="0"/>
              <a:t>2</a:t>
            </a:fld>
            <a:endParaRPr lang="en-US"/>
          </a:p>
        </p:txBody>
      </p:sp>
    </p:spTree>
    <p:extLst>
      <p:ext uri="{BB962C8B-B14F-4D97-AF65-F5344CB8AC3E}">
        <p14:creationId xmlns:p14="http://schemas.microsoft.com/office/powerpoint/2010/main" val="4550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experimental results are shown here. Among them, we have at least one electron spectrum with features that extend beyond 10 GeV energy. Other interesting shots showed electron bunches with energies well into the 4 GeV range, a few percent energy spread, and less than 0.5 </a:t>
            </a:r>
            <a:r>
              <a:rPr lang="en-US" dirty="0" err="1"/>
              <a:t>mrad</a:t>
            </a:r>
            <a:r>
              <a:rPr lang="en-US" dirty="0"/>
              <a:t> RMS divergence.</a:t>
            </a:r>
          </a:p>
        </p:txBody>
      </p:sp>
      <p:sp>
        <p:nvSpPr>
          <p:cNvPr id="4" name="Slide Number Placeholder 3"/>
          <p:cNvSpPr>
            <a:spLocks noGrp="1"/>
          </p:cNvSpPr>
          <p:nvPr>
            <p:ph type="sldNum" sz="quarter" idx="5"/>
          </p:nvPr>
        </p:nvSpPr>
        <p:spPr/>
        <p:txBody>
          <a:bodyPr/>
          <a:lstStyle/>
          <a:p>
            <a:fld id="{EA3CC100-26D1-4F20-8257-FFEEA6648C90}" type="slidenum">
              <a:rPr lang="en-US" smtClean="0"/>
              <a:t>20</a:t>
            </a:fld>
            <a:endParaRPr lang="en-US"/>
          </a:p>
        </p:txBody>
      </p:sp>
    </p:spTree>
    <p:extLst>
      <p:ext uri="{BB962C8B-B14F-4D97-AF65-F5344CB8AC3E}">
        <p14:creationId xmlns:p14="http://schemas.microsoft.com/office/powerpoint/2010/main" val="3207935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CC100-26D1-4F20-8257-FFEEA6648C90}" type="slidenum">
              <a:rPr lang="en-US" smtClean="0"/>
              <a:t>21</a:t>
            </a:fld>
            <a:endParaRPr lang="en-US"/>
          </a:p>
        </p:txBody>
      </p:sp>
    </p:spTree>
    <p:extLst>
      <p:ext uri="{BB962C8B-B14F-4D97-AF65-F5344CB8AC3E}">
        <p14:creationId xmlns:p14="http://schemas.microsoft.com/office/powerpoint/2010/main" val="1807065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Related to future experimental work, we ran a series of simulations using the laser parameters of a know laser system: BELLA, at LBNL, but other fairly similar systems are available nowadays. This time the simulations are done with and without nanoparticles. The nanoparticles are introduced as a 200 nm-sized high-density plasma. A electron and laser dynamics are shown in the right figure when we use nanoparticles. Significant charge is injected initially. This charge reaches the dephasing length quickly and starts interacting with the laser. Now the energy transfer from the laser to the electrons is very efficient, and the final electron energy goes beyond 10 GeV. </a:t>
            </a:r>
          </a:p>
          <a:p>
            <a:r>
              <a:rPr lang="en-US" dirty="0"/>
              <a:t>In the simulation, we see the electron beam gaining continuously energy and reaching the dephasing length after approximately 6 cm of propagation. Later, we observe the transition to particle-driven and DLA, but the energy gain is not significant. The final energy is 7.8 GeV.</a:t>
            </a:r>
          </a:p>
          <a:p>
            <a:r>
              <a:rPr lang="en-US" dirty="0"/>
              <a:t>From what I </a:t>
            </a:r>
            <a:r>
              <a:rPr lang="en-US"/>
              <a:t>showed here the </a:t>
            </a:r>
            <a:r>
              <a:rPr lang="en-US" dirty="0"/>
              <a:t>nanoparticle-assisted </a:t>
            </a:r>
            <a:r>
              <a:rPr lang="en-US" dirty="0" err="1"/>
              <a:t>wakefield</a:t>
            </a:r>
            <a:r>
              <a:rPr lang="en-US" dirty="0"/>
              <a:t> acceleration seems to be a promising candidate for the next 10 GeV record!</a:t>
            </a:r>
          </a:p>
        </p:txBody>
      </p:sp>
      <p:sp>
        <p:nvSpPr>
          <p:cNvPr id="4" name="Slide Number Placeholder 3"/>
          <p:cNvSpPr>
            <a:spLocks noGrp="1"/>
          </p:cNvSpPr>
          <p:nvPr>
            <p:ph type="sldNum" sz="quarter" idx="5"/>
          </p:nvPr>
        </p:nvSpPr>
        <p:spPr/>
        <p:txBody>
          <a:bodyPr/>
          <a:lstStyle/>
          <a:p>
            <a:fld id="{EA3CC100-26D1-4F20-8257-FFEEA6648C90}" type="slidenum">
              <a:rPr lang="en-US" smtClean="0"/>
              <a:t>22</a:t>
            </a:fld>
            <a:endParaRPr lang="en-US"/>
          </a:p>
        </p:txBody>
      </p:sp>
    </p:spTree>
    <p:extLst>
      <p:ext uri="{BB962C8B-B14F-4D97-AF65-F5344CB8AC3E}">
        <p14:creationId xmlns:p14="http://schemas.microsoft.com/office/powerpoint/2010/main" val="1443531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conclude this talk with a beautiful electron spectrum recorded when nanoparticles were used. Although the art is beautiful, I am more interested in the physics behind this amazing modulated spectrum. Please contact me if you have an idea of how to explain this structure.</a:t>
            </a:r>
          </a:p>
        </p:txBody>
      </p:sp>
      <p:sp>
        <p:nvSpPr>
          <p:cNvPr id="4" name="Slide Number Placeholder 3"/>
          <p:cNvSpPr>
            <a:spLocks noGrp="1"/>
          </p:cNvSpPr>
          <p:nvPr>
            <p:ph type="sldNum" sz="quarter" idx="5"/>
          </p:nvPr>
        </p:nvSpPr>
        <p:spPr/>
        <p:txBody>
          <a:bodyPr/>
          <a:lstStyle/>
          <a:p>
            <a:fld id="{EA3CC100-26D1-4F20-8257-FFEEA6648C90}" type="slidenum">
              <a:rPr lang="en-US" smtClean="0"/>
              <a:t>23</a:t>
            </a:fld>
            <a:endParaRPr lang="en-US"/>
          </a:p>
        </p:txBody>
      </p:sp>
    </p:spTree>
    <p:extLst>
      <p:ext uri="{BB962C8B-B14F-4D97-AF65-F5344CB8AC3E}">
        <p14:creationId xmlns:p14="http://schemas.microsoft.com/office/powerpoint/2010/main" val="167926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structured as follows:</a:t>
            </a:r>
          </a:p>
          <a:p>
            <a:pPr marL="171450" indent="-171450">
              <a:buFontTx/>
              <a:buChar char="-"/>
            </a:pPr>
            <a:r>
              <a:rPr lang="en-US" dirty="0"/>
              <a:t>A short introduction to the basics of direct and indirect wakefield acceleration is followed by a description of the phenomena happening during and after a laser wakefield accelerator reaches the dephasing length</a:t>
            </a:r>
          </a:p>
          <a:p>
            <a:pPr marL="171450" indent="-171450">
              <a:buFontTx/>
              <a:buChar char="-"/>
            </a:pPr>
            <a:r>
              <a:rPr lang="en-US" dirty="0"/>
              <a:t>The experimental results are shown and concluded with some ideas for future work.</a:t>
            </a:r>
          </a:p>
        </p:txBody>
      </p:sp>
      <p:sp>
        <p:nvSpPr>
          <p:cNvPr id="4" name="Slide Number Placeholder 3"/>
          <p:cNvSpPr>
            <a:spLocks noGrp="1"/>
          </p:cNvSpPr>
          <p:nvPr>
            <p:ph type="sldNum" sz="quarter" idx="5"/>
          </p:nvPr>
        </p:nvSpPr>
        <p:spPr/>
        <p:txBody>
          <a:bodyPr/>
          <a:lstStyle/>
          <a:p>
            <a:fld id="{EA3CC100-26D1-4F20-8257-FFEEA6648C90}" type="slidenum">
              <a:rPr lang="en-US" smtClean="0"/>
              <a:t>3</a:t>
            </a:fld>
            <a:endParaRPr lang="en-US"/>
          </a:p>
        </p:txBody>
      </p:sp>
    </p:spTree>
    <p:extLst>
      <p:ext uri="{BB962C8B-B14F-4D97-AF65-F5344CB8AC3E}">
        <p14:creationId xmlns:p14="http://schemas.microsoft.com/office/powerpoint/2010/main" val="3763047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Electron acceleration by plasma wakefield accelerators can be achieved in two ways: indirect and direct acceleration.</a:t>
            </a:r>
          </a:p>
        </p:txBody>
      </p:sp>
      <p:sp>
        <p:nvSpPr>
          <p:cNvPr id="4" name="Slide Number Placeholder 3"/>
          <p:cNvSpPr>
            <a:spLocks noGrp="1"/>
          </p:cNvSpPr>
          <p:nvPr>
            <p:ph type="sldNum" sz="quarter" idx="5"/>
          </p:nvPr>
        </p:nvSpPr>
        <p:spPr/>
        <p:txBody>
          <a:bodyPr/>
          <a:lstStyle/>
          <a:p>
            <a:fld id="{EA3CC100-26D1-4F20-8257-FFEEA6648C90}" type="slidenum">
              <a:rPr lang="en-US" smtClean="0"/>
              <a:t>4</a:t>
            </a:fld>
            <a:endParaRPr lang="en-US"/>
          </a:p>
        </p:txBody>
      </p:sp>
    </p:spTree>
    <p:extLst>
      <p:ext uri="{BB962C8B-B14F-4D97-AF65-F5344CB8AC3E}">
        <p14:creationId xmlns:p14="http://schemas.microsoft.com/office/powerpoint/2010/main" val="3405620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indirect wakefield acceleration a laser pulse or</a:t>
            </a:r>
          </a:p>
        </p:txBody>
      </p:sp>
      <p:sp>
        <p:nvSpPr>
          <p:cNvPr id="4" name="Slide Number Placeholder 3"/>
          <p:cNvSpPr>
            <a:spLocks noGrp="1"/>
          </p:cNvSpPr>
          <p:nvPr>
            <p:ph type="sldNum" sz="quarter" idx="5"/>
          </p:nvPr>
        </p:nvSpPr>
        <p:spPr/>
        <p:txBody>
          <a:bodyPr/>
          <a:lstStyle/>
          <a:p>
            <a:fld id="{EA3CC100-26D1-4F20-8257-FFEEA6648C90}" type="slidenum">
              <a:rPr lang="en-US" smtClean="0"/>
              <a:t>5</a:t>
            </a:fld>
            <a:endParaRPr lang="en-US"/>
          </a:p>
        </p:txBody>
      </p:sp>
    </p:spTree>
    <p:extLst>
      <p:ext uri="{BB962C8B-B14F-4D97-AF65-F5344CB8AC3E}">
        <p14:creationId xmlns:p14="http://schemas.microsoft.com/office/powerpoint/2010/main" val="822715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charged particle beam transfers energy to the plasma waves, which trap and accelerate the background plasma electrons. The significant acceleration fields of the order of 100’s of GV/m and the compactness of the acceleration structure (from a few mm to cm long) are some of the reasons why this scheme makes a possible candidate for the next generation of electron accelerators and radiation sources.</a:t>
            </a:r>
          </a:p>
        </p:txBody>
      </p:sp>
      <p:sp>
        <p:nvSpPr>
          <p:cNvPr id="4" name="Slide Number Placeholder 3"/>
          <p:cNvSpPr>
            <a:spLocks noGrp="1"/>
          </p:cNvSpPr>
          <p:nvPr>
            <p:ph type="sldNum" sz="quarter" idx="5"/>
          </p:nvPr>
        </p:nvSpPr>
        <p:spPr/>
        <p:txBody>
          <a:bodyPr/>
          <a:lstStyle/>
          <a:p>
            <a:fld id="{EA3CC100-26D1-4F20-8257-FFEEA6648C90}" type="slidenum">
              <a:rPr lang="en-US" smtClean="0"/>
              <a:t>6</a:t>
            </a:fld>
            <a:endParaRPr lang="en-US"/>
          </a:p>
        </p:txBody>
      </p:sp>
    </p:spTree>
    <p:extLst>
      <p:ext uri="{BB962C8B-B14F-4D97-AF65-F5344CB8AC3E}">
        <p14:creationId xmlns:p14="http://schemas.microsoft.com/office/powerpoint/2010/main" val="3471451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Laser Acceleration uses the laser-driven accelerator scheme where the main laser pulse or an additional laser pulse transfers energy directly to the electrons. Transverse betatron oscillation of the electrons is converted into longitudinal electron acceleration through v x B.</a:t>
            </a:r>
          </a:p>
        </p:txBody>
      </p:sp>
      <p:sp>
        <p:nvSpPr>
          <p:cNvPr id="4" name="Slide Number Placeholder 3"/>
          <p:cNvSpPr>
            <a:spLocks noGrp="1"/>
          </p:cNvSpPr>
          <p:nvPr>
            <p:ph type="sldNum" sz="quarter" idx="5"/>
          </p:nvPr>
        </p:nvSpPr>
        <p:spPr/>
        <p:txBody>
          <a:bodyPr/>
          <a:lstStyle/>
          <a:p>
            <a:fld id="{EA3CC100-26D1-4F20-8257-FFEEA6648C90}" type="slidenum">
              <a:rPr lang="en-US" smtClean="0"/>
              <a:t>7</a:t>
            </a:fld>
            <a:endParaRPr lang="en-US"/>
          </a:p>
        </p:txBody>
      </p:sp>
    </p:spTree>
    <p:extLst>
      <p:ext uri="{BB962C8B-B14F-4D97-AF65-F5344CB8AC3E}">
        <p14:creationId xmlns:p14="http://schemas.microsoft.com/office/powerpoint/2010/main" val="2740967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scheme comes with a specific set of issues. </a:t>
            </a:r>
          </a:p>
          <a:p>
            <a:r>
              <a:rPr lang="en-US" dirty="0"/>
              <a:t>A laser-driven accelerator is limited by dephasing and laser depletion. The dephasing happens when there is a slippage between the accelerated electrons and the accelerating field, which limits the maximum achievable electron energy and even significantly decreases it.</a:t>
            </a:r>
          </a:p>
          <a:p>
            <a:r>
              <a:rPr lang="en-US" dirty="0"/>
              <a:t>The conventional particle accelerators required for the particle-driven scheme are scarce and expensive, thus limiting the experimental run time. Another limitation is the transformer ratio which limits the amount of energy transferred from the driver beam to the witness beam.</a:t>
            </a:r>
          </a:p>
          <a:p>
            <a:r>
              <a:rPr lang="en-US" dirty="0"/>
              <a:t>In the DLA, the resonance required for efficient laser-electron energy transfer is lost very fast as the electrons gain energy. Also, the overall electron beam quality is very poor.</a:t>
            </a:r>
          </a:p>
        </p:txBody>
      </p:sp>
      <p:sp>
        <p:nvSpPr>
          <p:cNvPr id="4" name="Slide Number Placeholder 3"/>
          <p:cNvSpPr>
            <a:spLocks noGrp="1"/>
          </p:cNvSpPr>
          <p:nvPr>
            <p:ph type="sldNum" sz="quarter" idx="5"/>
          </p:nvPr>
        </p:nvSpPr>
        <p:spPr/>
        <p:txBody>
          <a:bodyPr/>
          <a:lstStyle/>
          <a:p>
            <a:fld id="{EA3CC100-26D1-4F20-8257-FFEEA6648C90}" type="slidenum">
              <a:rPr lang="en-US" smtClean="0"/>
              <a:t>8</a:t>
            </a:fld>
            <a:endParaRPr lang="en-US"/>
          </a:p>
        </p:txBody>
      </p:sp>
    </p:spTree>
    <p:extLst>
      <p:ext uri="{BB962C8B-B14F-4D97-AF65-F5344CB8AC3E}">
        <p14:creationId xmlns:p14="http://schemas.microsoft.com/office/powerpoint/2010/main" val="1135679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these limitations, all three schemes have been experimentally demonstrated, and even more…</a:t>
            </a:r>
          </a:p>
        </p:txBody>
      </p:sp>
      <p:sp>
        <p:nvSpPr>
          <p:cNvPr id="4" name="Slide Number Placeholder 3"/>
          <p:cNvSpPr>
            <a:spLocks noGrp="1"/>
          </p:cNvSpPr>
          <p:nvPr>
            <p:ph type="sldNum" sz="quarter" idx="5"/>
          </p:nvPr>
        </p:nvSpPr>
        <p:spPr/>
        <p:txBody>
          <a:bodyPr/>
          <a:lstStyle/>
          <a:p>
            <a:fld id="{EA3CC100-26D1-4F20-8257-FFEEA6648C90}" type="slidenum">
              <a:rPr lang="en-US" smtClean="0"/>
              <a:t>9</a:t>
            </a:fld>
            <a:endParaRPr lang="en-US"/>
          </a:p>
        </p:txBody>
      </p:sp>
    </p:spTree>
    <p:extLst>
      <p:ext uri="{BB962C8B-B14F-4D97-AF65-F5344CB8AC3E}">
        <p14:creationId xmlns:p14="http://schemas.microsoft.com/office/powerpoint/2010/main" val="488978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9FF67-2920-44B4-BD95-0C3F1E802C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7660F4-8E77-4F11-B68E-AEC757CFA4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68F058-C70D-44A0-8C39-F7ED06F243C7}"/>
              </a:ext>
            </a:extLst>
          </p:cNvPr>
          <p:cNvSpPr>
            <a:spLocks noGrp="1"/>
          </p:cNvSpPr>
          <p:nvPr>
            <p:ph type="dt" sz="half" idx="10"/>
          </p:nvPr>
        </p:nvSpPr>
        <p:spPr/>
        <p:txBody>
          <a:bodyPr/>
          <a:lstStyle/>
          <a:p>
            <a:fld id="{8087EA88-6AA2-4E7F-9A1E-3626D5A78EE3}" type="datetime1">
              <a:rPr lang="en-US" smtClean="0"/>
              <a:t>11/7/2022</a:t>
            </a:fld>
            <a:endParaRPr lang="en-US"/>
          </a:p>
        </p:txBody>
      </p:sp>
      <p:sp>
        <p:nvSpPr>
          <p:cNvPr id="5" name="Footer Placeholder 4">
            <a:extLst>
              <a:ext uri="{FF2B5EF4-FFF2-40B4-BE49-F238E27FC236}">
                <a16:creationId xmlns:a16="http://schemas.microsoft.com/office/drawing/2014/main" id="{49ACBCF7-9832-4A35-A139-E8D6A2D7746A}"/>
              </a:ext>
            </a:extLst>
          </p:cNvPr>
          <p:cNvSpPr>
            <a:spLocks noGrp="1"/>
          </p:cNvSpPr>
          <p:nvPr>
            <p:ph type="ftr" sz="quarter" idx="11"/>
          </p:nvPr>
        </p:nvSpPr>
        <p:spPr/>
        <p:txBody>
          <a:bodyPr/>
          <a:lstStyle/>
          <a:p>
            <a:r>
              <a:rPr lang="en-US"/>
              <a:t>constantin.aniculaesei@austin.utexas.edu</a:t>
            </a:r>
          </a:p>
        </p:txBody>
      </p:sp>
      <p:sp>
        <p:nvSpPr>
          <p:cNvPr id="6" name="Slide Number Placeholder 5">
            <a:extLst>
              <a:ext uri="{FF2B5EF4-FFF2-40B4-BE49-F238E27FC236}">
                <a16:creationId xmlns:a16="http://schemas.microsoft.com/office/drawing/2014/main" id="{26D332D2-3CE2-47FB-A689-DA589E0924CE}"/>
              </a:ext>
            </a:extLst>
          </p:cNvPr>
          <p:cNvSpPr>
            <a:spLocks noGrp="1"/>
          </p:cNvSpPr>
          <p:nvPr>
            <p:ph type="sldNum" sz="quarter" idx="12"/>
          </p:nvPr>
        </p:nvSpPr>
        <p:spPr/>
        <p:txBody>
          <a:bodyPr/>
          <a:lstStyle/>
          <a:p>
            <a:fld id="{88025FB3-528A-46B2-8651-298EBF0E5DA3}" type="slidenum">
              <a:rPr lang="en-US" smtClean="0"/>
              <a:t>‹#›</a:t>
            </a:fld>
            <a:endParaRPr lang="en-US"/>
          </a:p>
        </p:txBody>
      </p:sp>
    </p:spTree>
    <p:extLst>
      <p:ext uri="{BB962C8B-B14F-4D97-AF65-F5344CB8AC3E}">
        <p14:creationId xmlns:p14="http://schemas.microsoft.com/office/powerpoint/2010/main" val="488518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1C180-D5D2-4B57-A7B2-3078233847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20B76D-7BDF-45A1-A5EB-2B407CB9D3B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F1333-6D4B-4D63-B55E-708A899EB7F6}"/>
              </a:ext>
            </a:extLst>
          </p:cNvPr>
          <p:cNvSpPr>
            <a:spLocks noGrp="1"/>
          </p:cNvSpPr>
          <p:nvPr>
            <p:ph type="dt" sz="half" idx="10"/>
          </p:nvPr>
        </p:nvSpPr>
        <p:spPr/>
        <p:txBody>
          <a:bodyPr/>
          <a:lstStyle/>
          <a:p>
            <a:fld id="{9B4A9A47-F48E-4F2A-BE95-4B8AF8AFEA58}" type="datetime1">
              <a:rPr lang="en-US" smtClean="0"/>
              <a:t>11/7/2022</a:t>
            </a:fld>
            <a:endParaRPr lang="en-US"/>
          </a:p>
        </p:txBody>
      </p:sp>
      <p:sp>
        <p:nvSpPr>
          <p:cNvPr id="5" name="Footer Placeholder 4">
            <a:extLst>
              <a:ext uri="{FF2B5EF4-FFF2-40B4-BE49-F238E27FC236}">
                <a16:creationId xmlns:a16="http://schemas.microsoft.com/office/drawing/2014/main" id="{42725475-AF90-4D9B-8098-AB3FA057E9EB}"/>
              </a:ext>
            </a:extLst>
          </p:cNvPr>
          <p:cNvSpPr>
            <a:spLocks noGrp="1"/>
          </p:cNvSpPr>
          <p:nvPr>
            <p:ph type="ftr" sz="quarter" idx="11"/>
          </p:nvPr>
        </p:nvSpPr>
        <p:spPr/>
        <p:txBody>
          <a:bodyPr/>
          <a:lstStyle/>
          <a:p>
            <a:r>
              <a:rPr lang="en-US"/>
              <a:t>constantin.aniculaesei@austin.utexas.edu</a:t>
            </a:r>
          </a:p>
        </p:txBody>
      </p:sp>
      <p:sp>
        <p:nvSpPr>
          <p:cNvPr id="6" name="Slide Number Placeholder 5">
            <a:extLst>
              <a:ext uri="{FF2B5EF4-FFF2-40B4-BE49-F238E27FC236}">
                <a16:creationId xmlns:a16="http://schemas.microsoft.com/office/drawing/2014/main" id="{8188ABC3-4670-4717-9837-988E6BAC1F3D}"/>
              </a:ext>
            </a:extLst>
          </p:cNvPr>
          <p:cNvSpPr>
            <a:spLocks noGrp="1"/>
          </p:cNvSpPr>
          <p:nvPr>
            <p:ph type="sldNum" sz="quarter" idx="12"/>
          </p:nvPr>
        </p:nvSpPr>
        <p:spPr/>
        <p:txBody>
          <a:bodyPr/>
          <a:lstStyle/>
          <a:p>
            <a:fld id="{88025FB3-528A-46B2-8651-298EBF0E5DA3}" type="slidenum">
              <a:rPr lang="en-US" smtClean="0"/>
              <a:t>‹#›</a:t>
            </a:fld>
            <a:endParaRPr lang="en-US"/>
          </a:p>
        </p:txBody>
      </p:sp>
    </p:spTree>
    <p:extLst>
      <p:ext uri="{BB962C8B-B14F-4D97-AF65-F5344CB8AC3E}">
        <p14:creationId xmlns:p14="http://schemas.microsoft.com/office/powerpoint/2010/main" val="2748388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C9F47A-B89D-4882-8581-B41EE2649C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533060-D008-4F39-87EF-F9C96D69C3B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42C7B-0C1A-4434-8CD2-35706054041F}"/>
              </a:ext>
            </a:extLst>
          </p:cNvPr>
          <p:cNvSpPr>
            <a:spLocks noGrp="1"/>
          </p:cNvSpPr>
          <p:nvPr>
            <p:ph type="dt" sz="half" idx="10"/>
          </p:nvPr>
        </p:nvSpPr>
        <p:spPr/>
        <p:txBody>
          <a:bodyPr/>
          <a:lstStyle/>
          <a:p>
            <a:fld id="{9A40B92B-AE59-4164-8805-55A9F49E5FB8}" type="datetime1">
              <a:rPr lang="en-US" smtClean="0"/>
              <a:t>11/7/2022</a:t>
            </a:fld>
            <a:endParaRPr lang="en-US"/>
          </a:p>
        </p:txBody>
      </p:sp>
      <p:sp>
        <p:nvSpPr>
          <p:cNvPr id="5" name="Footer Placeholder 4">
            <a:extLst>
              <a:ext uri="{FF2B5EF4-FFF2-40B4-BE49-F238E27FC236}">
                <a16:creationId xmlns:a16="http://schemas.microsoft.com/office/drawing/2014/main" id="{6444D7D4-7016-4F03-BE4A-197F4A22C921}"/>
              </a:ext>
            </a:extLst>
          </p:cNvPr>
          <p:cNvSpPr>
            <a:spLocks noGrp="1"/>
          </p:cNvSpPr>
          <p:nvPr>
            <p:ph type="ftr" sz="quarter" idx="11"/>
          </p:nvPr>
        </p:nvSpPr>
        <p:spPr/>
        <p:txBody>
          <a:bodyPr/>
          <a:lstStyle/>
          <a:p>
            <a:r>
              <a:rPr lang="en-US"/>
              <a:t>constantin.aniculaesei@austin.utexas.edu</a:t>
            </a:r>
          </a:p>
        </p:txBody>
      </p:sp>
      <p:sp>
        <p:nvSpPr>
          <p:cNvPr id="6" name="Slide Number Placeholder 5">
            <a:extLst>
              <a:ext uri="{FF2B5EF4-FFF2-40B4-BE49-F238E27FC236}">
                <a16:creationId xmlns:a16="http://schemas.microsoft.com/office/drawing/2014/main" id="{C6E13D8D-E43E-45E1-8443-2255D6736856}"/>
              </a:ext>
            </a:extLst>
          </p:cNvPr>
          <p:cNvSpPr>
            <a:spLocks noGrp="1"/>
          </p:cNvSpPr>
          <p:nvPr>
            <p:ph type="sldNum" sz="quarter" idx="12"/>
          </p:nvPr>
        </p:nvSpPr>
        <p:spPr/>
        <p:txBody>
          <a:bodyPr/>
          <a:lstStyle/>
          <a:p>
            <a:fld id="{88025FB3-528A-46B2-8651-298EBF0E5DA3}" type="slidenum">
              <a:rPr lang="en-US" smtClean="0"/>
              <a:t>‹#›</a:t>
            </a:fld>
            <a:endParaRPr lang="en-US"/>
          </a:p>
        </p:txBody>
      </p:sp>
    </p:spTree>
    <p:extLst>
      <p:ext uri="{BB962C8B-B14F-4D97-AF65-F5344CB8AC3E}">
        <p14:creationId xmlns:p14="http://schemas.microsoft.com/office/powerpoint/2010/main" val="1285140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EB67-940B-4B2A-B580-A8101D46B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28D0BD-97A9-4953-9E21-F2F49A8822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AE853-1528-40C2-8F21-7998A51D09F9}"/>
              </a:ext>
            </a:extLst>
          </p:cNvPr>
          <p:cNvSpPr>
            <a:spLocks noGrp="1"/>
          </p:cNvSpPr>
          <p:nvPr>
            <p:ph type="dt" sz="half" idx="10"/>
          </p:nvPr>
        </p:nvSpPr>
        <p:spPr/>
        <p:txBody>
          <a:bodyPr/>
          <a:lstStyle/>
          <a:p>
            <a:fld id="{2EC4140F-6BAB-4A33-872A-A412F1B7C3B5}" type="datetime1">
              <a:rPr lang="en-US" smtClean="0"/>
              <a:t>11/7/2022</a:t>
            </a:fld>
            <a:endParaRPr lang="en-US"/>
          </a:p>
        </p:txBody>
      </p:sp>
      <p:sp>
        <p:nvSpPr>
          <p:cNvPr id="5" name="Footer Placeholder 4">
            <a:extLst>
              <a:ext uri="{FF2B5EF4-FFF2-40B4-BE49-F238E27FC236}">
                <a16:creationId xmlns:a16="http://schemas.microsoft.com/office/drawing/2014/main" id="{9F71886E-53B9-420C-93EE-84EFDABF0CDB}"/>
              </a:ext>
            </a:extLst>
          </p:cNvPr>
          <p:cNvSpPr>
            <a:spLocks noGrp="1"/>
          </p:cNvSpPr>
          <p:nvPr>
            <p:ph type="ftr" sz="quarter" idx="11"/>
          </p:nvPr>
        </p:nvSpPr>
        <p:spPr/>
        <p:txBody>
          <a:bodyPr/>
          <a:lstStyle/>
          <a:p>
            <a:r>
              <a:rPr lang="en-US"/>
              <a:t>constantin.aniculaesei@austin.utexas.edu</a:t>
            </a:r>
          </a:p>
        </p:txBody>
      </p:sp>
      <p:sp>
        <p:nvSpPr>
          <p:cNvPr id="6" name="Slide Number Placeholder 5">
            <a:extLst>
              <a:ext uri="{FF2B5EF4-FFF2-40B4-BE49-F238E27FC236}">
                <a16:creationId xmlns:a16="http://schemas.microsoft.com/office/drawing/2014/main" id="{0D01C94D-BF6F-45B1-B4DD-65C15E9C9FC3}"/>
              </a:ext>
            </a:extLst>
          </p:cNvPr>
          <p:cNvSpPr>
            <a:spLocks noGrp="1"/>
          </p:cNvSpPr>
          <p:nvPr>
            <p:ph type="sldNum" sz="quarter" idx="12"/>
          </p:nvPr>
        </p:nvSpPr>
        <p:spPr/>
        <p:txBody>
          <a:bodyPr/>
          <a:lstStyle/>
          <a:p>
            <a:fld id="{88025FB3-528A-46B2-8651-298EBF0E5DA3}" type="slidenum">
              <a:rPr lang="en-US" smtClean="0"/>
              <a:t>‹#›</a:t>
            </a:fld>
            <a:endParaRPr lang="en-US"/>
          </a:p>
        </p:txBody>
      </p:sp>
    </p:spTree>
    <p:extLst>
      <p:ext uri="{BB962C8B-B14F-4D97-AF65-F5344CB8AC3E}">
        <p14:creationId xmlns:p14="http://schemas.microsoft.com/office/powerpoint/2010/main" val="1105450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E56BD-2A27-4AD3-B89C-632CED7B27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9886E6-05A6-4FBB-A903-3C04DF42C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6F20457-30ED-4E63-AF7E-938E61795B22}"/>
              </a:ext>
            </a:extLst>
          </p:cNvPr>
          <p:cNvSpPr>
            <a:spLocks noGrp="1"/>
          </p:cNvSpPr>
          <p:nvPr>
            <p:ph type="dt" sz="half" idx="10"/>
          </p:nvPr>
        </p:nvSpPr>
        <p:spPr/>
        <p:txBody>
          <a:bodyPr/>
          <a:lstStyle/>
          <a:p>
            <a:fld id="{91DECC6A-7184-47E7-8B49-48305342499B}" type="datetime1">
              <a:rPr lang="en-US" smtClean="0"/>
              <a:t>11/7/2022</a:t>
            </a:fld>
            <a:endParaRPr lang="en-US"/>
          </a:p>
        </p:txBody>
      </p:sp>
      <p:sp>
        <p:nvSpPr>
          <p:cNvPr id="5" name="Footer Placeholder 4">
            <a:extLst>
              <a:ext uri="{FF2B5EF4-FFF2-40B4-BE49-F238E27FC236}">
                <a16:creationId xmlns:a16="http://schemas.microsoft.com/office/drawing/2014/main" id="{24621D5B-99AA-42B2-8509-601041DE73A3}"/>
              </a:ext>
            </a:extLst>
          </p:cNvPr>
          <p:cNvSpPr>
            <a:spLocks noGrp="1"/>
          </p:cNvSpPr>
          <p:nvPr>
            <p:ph type="ftr" sz="quarter" idx="11"/>
          </p:nvPr>
        </p:nvSpPr>
        <p:spPr/>
        <p:txBody>
          <a:bodyPr/>
          <a:lstStyle/>
          <a:p>
            <a:r>
              <a:rPr lang="en-US"/>
              <a:t>constantin.aniculaesei@austin.utexas.edu</a:t>
            </a:r>
          </a:p>
        </p:txBody>
      </p:sp>
      <p:sp>
        <p:nvSpPr>
          <p:cNvPr id="6" name="Slide Number Placeholder 5">
            <a:extLst>
              <a:ext uri="{FF2B5EF4-FFF2-40B4-BE49-F238E27FC236}">
                <a16:creationId xmlns:a16="http://schemas.microsoft.com/office/drawing/2014/main" id="{B6DB504E-AF96-435B-B3AC-CB1BB88CC5E8}"/>
              </a:ext>
            </a:extLst>
          </p:cNvPr>
          <p:cNvSpPr>
            <a:spLocks noGrp="1"/>
          </p:cNvSpPr>
          <p:nvPr>
            <p:ph type="sldNum" sz="quarter" idx="12"/>
          </p:nvPr>
        </p:nvSpPr>
        <p:spPr/>
        <p:txBody>
          <a:bodyPr/>
          <a:lstStyle/>
          <a:p>
            <a:fld id="{88025FB3-528A-46B2-8651-298EBF0E5DA3}" type="slidenum">
              <a:rPr lang="en-US" smtClean="0"/>
              <a:t>‹#›</a:t>
            </a:fld>
            <a:endParaRPr lang="en-US"/>
          </a:p>
        </p:txBody>
      </p:sp>
    </p:spTree>
    <p:extLst>
      <p:ext uri="{BB962C8B-B14F-4D97-AF65-F5344CB8AC3E}">
        <p14:creationId xmlns:p14="http://schemas.microsoft.com/office/powerpoint/2010/main" val="1907932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1F322-7A4D-4C65-A572-8E876F6860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3C5187-8E93-421B-9FB2-A411D6279DE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4B7F5E-0B70-4333-9B70-8A494AB903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85029F-8B93-4A90-8B42-9C6348380A46}"/>
              </a:ext>
            </a:extLst>
          </p:cNvPr>
          <p:cNvSpPr>
            <a:spLocks noGrp="1"/>
          </p:cNvSpPr>
          <p:nvPr>
            <p:ph type="dt" sz="half" idx="10"/>
          </p:nvPr>
        </p:nvSpPr>
        <p:spPr/>
        <p:txBody>
          <a:bodyPr/>
          <a:lstStyle/>
          <a:p>
            <a:fld id="{B93B35B6-4C0E-4D53-AA2B-379CABB33363}" type="datetime1">
              <a:rPr lang="en-US" smtClean="0"/>
              <a:t>11/7/2022</a:t>
            </a:fld>
            <a:endParaRPr lang="en-US"/>
          </a:p>
        </p:txBody>
      </p:sp>
      <p:sp>
        <p:nvSpPr>
          <p:cNvPr id="6" name="Footer Placeholder 5">
            <a:extLst>
              <a:ext uri="{FF2B5EF4-FFF2-40B4-BE49-F238E27FC236}">
                <a16:creationId xmlns:a16="http://schemas.microsoft.com/office/drawing/2014/main" id="{B2798D82-BD85-4069-8974-CD76E53EE44C}"/>
              </a:ext>
            </a:extLst>
          </p:cNvPr>
          <p:cNvSpPr>
            <a:spLocks noGrp="1"/>
          </p:cNvSpPr>
          <p:nvPr>
            <p:ph type="ftr" sz="quarter" idx="11"/>
          </p:nvPr>
        </p:nvSpPr>
        <p:spPr/>
        <p:txBody>
          <a:bodyPr/>
          <a:lstStyle/>
          <a:p>
            <a:r>
              <a:rPr lang="en-US"/>
              <a:t>constantin.aniculaesei@austin.utexas.edu</a:t>
            </a:r>
          </a:p>
        </p:txBody>
      </p:sp>
      <p:sp>
        <p:nvSpPr>
          <p:cNvPr id="7" name="Slide Number Placeholder 6">
            <a:extLst>
              <a:ext uri="{FF2B5EF4-FFF2-40B4-BE49-F238E27FC236}">
                <a16:creationId xmlns:a16="http://schemas.microsoft.com/office/drawing/2014/main" id="{23969D2F-FA88-4861-B995-C452F820506F}"/>
              </a:ext>
            </a:extLst>
          </p:cNvPr>
          <p:cNvSpPr>
            <a:spLocks noGrp="1"/>
          </p:cNvSpPr>
          <p:nvPr>
            <p:ph type="sldNum" sz="quarter" idx="12"/>
          </p:nvPr>
        </p:nvSpPr>
        <p:spPr/>
        <p:txBody>
          <a:bodyPr/>
          <a:lstStyle/>
          <a:p>
            <a:fld id="{88025FB3-528A-46B2-8651-298EBF0E5DA3}" type="slidenum">
              <a:rPr lang="en-US" smtClean="0"/>
              <a:t>‹#›</a:t>
            </a:fld>
            <a:endParaRPr lang="en-US"/>
          </a:p>
        </p:txBody>
      </p:sp>
    </p:spTree>
    <p:extLst>
      <p:ext uri="{BB962C8B-B14F-4D97-AF65-F5344CB8AC3E}">
        <p14:creationId xmlns:p14="http://schemas.microsoft.com/office/powerpoint/2010/main" val="182169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9E244-5E96-480F-ADB6-99A0652BC6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AD705B-087D-478E-9340-7CF1C0F92D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ABD21F-AFA4-477A-B49E-D175A07047D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990764-FF04-466F-96F5-774EBA2E95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FF5FF5-C21A-461C-8D61-AB40F4FFF7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D09B94-E4B8-4C66-B4AF-000DE796CCE1}"/>
              </a:ext>
            </a:extLst>
          </p:cNvPr>
          <p:cNvSpPr>
            <a:spLocks noGrp="1"/>
          </p:cNvSpPr>
          <p:nvPr>
            <p:ph type="dt" sz="half" idx="10"/>
          </p:nvPr>
        </p:nvSpPr>
        <p:spPr/>
        <p:txBody>
          <a:bodyPr/>
          <a:lstStyle/>
          <a:p>
            <a:fld id="{205C1A3F-4BF4-4469-B13D-0F1650B99A86}" type="datetime1">
              <a:rPr lang="en-US" smtClean="0"/>
              <a:t>11/7/2022</a:t>
            </a:fld>
            <a:endParaRPr lang="en-US"/>
          </a:p>
        </p:txBody>
      </p:sp>
      <p:sp>
        <p:nvSpPr>
          <p:cNvPr id="8" name="Footer Placeholder 7">
            <a:extLst>
              <a:ext uri="{FF2B5EF4-FFF2-40B4-BE49-F238E27FC236}">
                <a16:creationId xmlns:a16="http://schemas.microsoft.com/office/drawing/2014/main" id="{F309295F-4F99-48E4-86B0-DFABFA3BBDE6}"/>
              </a:ext>
            </a:extLst>
          </p:cNvPr>
          <p:cNvSpPr>
            <a:spLocks noGrp="1"/>
          </p:cNvSpPr>
          <p:nvPr>
            <p:ph type="ftr" sz="quarter" idx="11"/>
          </p:nvPr>
        </p:nvSpPr>
        <p:spPr/>
        <p:txBody>
          <a:bodyPr/>
          <a:lstStyle/>
          <a:p>
            <a:r>
              <a:rPr lang="en-US"/>
              <a:t>constantin.aniculaesei@austin.utexas.edu</a:t>
            </a:r>
          </a:p>
        </p:txBody>
      </p:sp>
      <p:sp>
        <p:nvSpPr>
          <p:cNvPr id="9" name="Slide Number Placeholder 8">
            <a:extLst>
              <a:ext uri="{FF2B5EF4-FFF2-40B4-BE49-F238E27FC236}">
                <a16:creationId xmlns:a16="http://schemas.microsoft.com/office/drawing/2014/main" id="{1FE0BCF1-E5CA-4AC4-8A8D-B9BF262DDA88}"/>
              </a:ext>
            </a:extLst>
          </p:cNvPr>
          <p:cNvSpPr>
            <a:spLocks noGrp="1"/>
          </p:cNvSpPr>
          <p:nvPr>
            <p:ph type="sldNum" sz="quarter" idx="12"/>
          </p:nvPr>
        </p:nvSpPr>
        <p:spPr/>
        <p:txBody>
          <a:bodyPr/>
          <a:lstStyle/>
          <a:p>
            <a:fld id="{88025FB3-528A-46B2-8651-298EBF0E5DA3}" type="slidenum">
              <a:rPr lang="en-US" smtClean="0"/>
              <a:t>‹#›</a:t>
            </a:fld>
            <a:endParaRPr lang="en-US"/>
          </a:p>
        </p:txBody>
      </p:sp>
    </p:spTree>
    <p:extLst>
      <p:ext uri="{BB962C8B-B14F-4D97-AF65-F5344CB8AC3E}">
        <p14:creationId xmlns:p14="http://schemas.microsoft.com/office/powerpoint/2010/main" val="3660323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D663E-8A5C-4671-AF8C-B69F26B8DE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F74B9C-4528-41EC-9D89-9AD64948992D}"/>
              </a:ext>
            </a:extLst>
          </p:cNvPr>
          <p:cNvSpPr>
            <a:spLocks noGrp="1"/>
          </p:cNvSpPr>
          <p:nvPr>
            <p:ph type="dt" sz="half" idx="10"/>
          </p:nvPr>
        </p:nvSpPr>
        <p:spPr/>
        <p:txBody>
          <a:bodyPr/>
          <a:lstStyle/>
          <a:p>
            <a:fld id="{29794EC4-D675-4187-8380-4E1C24F2AAFD}" type="datetime1">
              <a:rPr lang="en-US" smtClean="0"/>
              <a:t>11/7/2022</a:t>
            </a:fld>
            <a:endParaRPr lang="en-US"/>
          </a:p>
        </p:txBody>
      </p:sp>
      <p:sp>
        <p:nvSpPr>
          <p:cNvPr id="4" name="Footer Placeholder 3">
            <a:extLst>
              <a:ext uri="{FF2B5EF4-FFF2-40B4-BE49-F238E27FC236}">
                <a16:creationId xmlns:a16="http://schemas.microsoft.com/office/drawing/2014/main" id="{3B38BDF4-4932-455A-B2EA-9CF52D146839}"/>
              </a:ext>
            </a:extLst>
          </p:cNvPr>
          <p:cNvSpPr>
            <a:spLocks noGrp="1"/>
          </p:cNvSpPr>
          <p:nvPr>
            <p:ph type="ftr" sz="quarter" idx="11"/>
          </p:nvPr>
        </p:nvSpPr>
        <p:spPr/>
        <p:txBody>
          <a:bodyPr/>
          <a:lstStyle/>
          <a:p>
            <a:r>
              <a:rPr lang="en-US"/>
              <a:t>constantin.aniculaesei@austin.utexas.edu</a:t>
            </a:r>
          </a:p>
        </p:txBody>
      </p:sp>
      <p:sp>
        <p:nvSpPr>
          <p:cNvPr id="5" name="Slide Number Placeholder 4">
            <a:extLst>
              <a:ext uri="{FF2B5EF4-FFF2-40B4-BE49-F238E27FC236}">
                <a16:creationId xmlns:a16="http://schemas.microsoft.com/office/drawing/2014/main" id="{CA20F94C-650A-4A82-A796-BC9B65234A77}"/>
              </a:ext>
            </a:extLst>
          </p:cNvPr>
          <p:cNvSpPr>
            <a:spLocks noGrp="1"/>
          </p:cNvSpPr>
          <p:nvPr>
            <p:ph type="sldNum" sz="quarter" idx="12"/>
          </p:nvPr>
        </p:nvSpPr>
        <p:spPr/>
        <p:txBody>
          <a:bodyPr/>
          <a:lstStyle/>
          <a:p>
            <a:fld id="{88025FB3-528A-46B2-8651-298EBF0E5DA3}" type="slidenum">
              <a:rPr lang="en-US" smtClean="0"/>
              <a:t>‹#›</a:t>
            </a:fld>
            <a:endParaRPr lang="en-US"/>
          </a:p>
        </p:txBody>
      </p:sp>
    </p:spTree>
    <p:extLst>
      <p:ext uri="{BB962C8B-B14F-4D97-AF65-F5344CB8AC3E}">
        <p14:creationId xmlns:p14="http://schemas.microsoft.com/office/powerpoint/2010/main" val="1832450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9C66FB-0DF7-4693-BC32-30852BF383AD}"/>
              </a:ext>
            </a:extLst>
          </p:cNvPr>
          <p:cNvSpPr>
            <a:spLocks noGrp="1"/>
          </p:cNvSpPr>
          <p:nvPr>
            <p:ph type="dt" sz="half" idx="10"/>
          </p:nvPr>
        </p:nvSpPr>
        <p:spPr/>
        <p:txBody>
          <a:bodyPr/>
          <a:lstStyle/>
          <a:p>
            <a:fld id="{65A302D8-1EED-478C-85E9-7058F86F340F}" type="datetime1">
              <a:rPr lang="en-US" smtClean="0"/>
              <a:t>11/7/2022</a:t>
            </a:fld>
            <a:endParaRPr lang="en-US"/>
          </a:p>
        </p:txBody>
      </p:sp>
      <p:sp>
        <p:nvSpPr>
          <p:cNvPr id="3" name="Footer Placeholder 2">
            <a:extLst>
              <a:ext uri="{FF2B5EF4-FFF2-40B4-BE49-F238E27FC236}">
                <a16:creationId xmlns:a16="http://schemas.microsoft.com/office/drawing/2014/main" id="{132F59B8-56DA-467A-B890-AC0F8C45BE35}"/>
              </a:ext>
            </a:extLst>
          </p:cNvPr>
          <p:cNvSpPr>
            <a:spLocks noGrp="1"/>
          </p:cNvSpPr>
          <p:nvPr>
            <p:ph type="ftr" sz="quarter" idx="11"/>
          </p:nvPr>
        </p:nvSpPr>
        <p:spPr/>
        <p:txBody>
          <a:bodyPr/>
          <a:lstStyle/>
          <a:p>
            <a:r>
              <a:rPr lang="en-US"/>
              <a:t>constantin.aniculaesei@austin.utexas.edu</a:t>
            </a:r>
          </a:p>
        </p:txBody>
      </p:sp>
      <p:sp>
        <p:nvSpPr>
          <p:cNvPr id="4" name="Slide Number Placeholder 3">
            <a:extLst>
              <a:ext uri="{FF2B5EF4-FFF2-40B4-BE49-F238E27FC236}">
                <a16:creationId xmlns:a16="http://schemas.microsoft.com/office/drawing/2014/main" id="{C97DF0D1-8229-4479-8C55-04897FB588FA}"/>
              </a:ext>
            </a:extLst>
          </p:cNvPr>
          <p:cNvSpPr>
            <a:spLocks noGrp="1"/>
          </p:cNvSpPr>
          <p:nvPr>
            <p:ph type="sldNum" sz="quarter" idx="12"/>
          </p:nvPr>
        </p:nvSpPr>
        <p:spPr/>
        <p:txBody>
          <a:bodyPr/>
          <a:lstStyle/>
          <a:p>
            <a:fld id="{88025FB3-528A-46B2-8651-298EBF0E5DA3}" type="slidenum">
              <a:rPr lang="en-US" smtClean="0"/>
              <a:t>‹#›</a:t>
            </a:fld>
            <a:endParaRPr lang="en-US"/>
          </a:p>
        </p:txBody>
      </p:sp>
    </p:spTree>
    <p:extLst>
      <p:ext uri="{BB962C8B-B14F-4D97-AF65-F5344CB8AC3E}">
        <p14:creationId xmlns:p14="http://schemas.microsoft.com/office/powerpoint/2010/main" val="2455688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72809-CB65-4B5A-BD39-936CB5AFCF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41BC10-2D6B-46C7-8232-BB63C77A00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B4AA77-71DB-4F9F-AB76-52F2F404E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11F2D6-016B-4760-9C2E-5AFDD1C596B4}"/>
              </a:ext>
            </a:extLst>
          </p:cNvPr>
          <p:cNvSpPr>
            <a:spLocks noGrp="1"/>
          </p:cNvSpPr>
          <p:nvPr>
            <p:ph type="dt" sz="half" idx="10"/>
          </p:nvPr>
        </p:nvSpPr>
        <p:spPr/>
        <p:txBody>
          <a:bodyPr/>
          <a:lstStyle/>
          <a:p>
            <a:fld id="{F778C544-B74C-421E-BA1E-1358C187DA24}" type="datetime1">
              <a:rPr lang="en-US" smtClean="0"/>
              <a:t>11/7/2022</a:t>
            </a:fld>
            <a:endParaRPr lang="en-US"/>
          </a:p>
        </p:txBody>
      </p:sp>
      <p:sp>
        <p:nvSpPr>
          <p:cNvPr id="6" name="Footer Placeholder 5">
            <a:extLst>
              <a:ext uri="{FF2B5EF4-FFF2-40B4-BE49-F238E27FC236}">
                <a16:creationId xmlns:a16="http://schemas.microsoft.com/office/drawing/2014/main" id="{CE1AF3C7-4E82-480B-BDB6-0A99ED3F56B4}"/>
              </a:ext>
            </a:extLst>
          </p:cNvPr>
          <p:cNvSpPr>
            <a:spLocks noGrp="1"/>
          </p:cNvSpPr>
          <p:nvPr>
            <p:ph type="ftr" sz="quarter" idx="11"/>
          </p:nvPr>
        </p:nvSpPr>
        <p:spPr/>
        <p:txBody>
          <a:bodyPr/>
          <a:lstStyle/>
          <a:p>
            <a:r>
              <a:rPr lang="en-US"/>
              <a:t>constantin.aniculaesei@austin.utexas.edu</a:t>
            </a:r>
          </a:p>
        </p:txBody>
      </p:sp>
      <p:sp>
        <p:nvSpPr>
          <p:cNvPr id="7" name="Slide Number Placeholder 6">
            <a:extLst>
              <a:ext uri="{FF2B5EF4-FFF2-40B4-BE49-F238E27FC236}">
                <a16:creationId xmlns:a16="http://schemas.microsoft.com/office/drawing/2014/main" id="{76D11559-9265-4C0C-A184-2F3E2AB1A8E8}"/>
              </a:ext>
            </a:extLst>
          </p:cNvPr>
          <p:cNvSpPr>
            <a:spLocks noGrp="1"/>
          </p:cNvSpPr>
          <p:nvPr>
            <p:ph type="sldNum" sz="quarter" idx="12"/>
          </p:nvPr>
        </p:nvSpPr>
        <p:spPr/>
        <p:txBody>
          <a:bodyPr/>
          <a:lstStyle/>
          <a:p>
            <a:fld id="{88025FB3-528A-46B2-8651-298EBF0E5DA3}" type="slidenum">
              <a:rPr lang="en-US" smtClean="0"/>
              <a:t>‹#›</a:t>
            </a:fld>
            <a:endParaRPr lang="en-US"/>
          </a:p>
        </p:txBody>
      </p:sp>
    </p:spTree>
    <p:extLst>
      <p:ext uri="{BB962C8B-B14F-4D97-AF65-F5344CB8AC3E}">
        <p14:creationId xmlns:p14="http://schemas.microsoft.com/office/powerpoint/2010/main" val="3569054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6D95C-62B2-484C-97B2-3B86324C9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D6887D-5C0F-448F-AED2-009C48686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95F896-4269-4963-A153-9ED610A6A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074FE7-4E1B-4F06-8419-52E44A7B6266}"/>
              </a:ext>
            </a:extLst>
          </p:cNvPr>
          <p:cNvSpPr>
            <a:spLocks noGrp="1"/>
          </p:cNvSpPr>
          <p:nvPr>
            <p:ph type="dt" sz="half" idx="10"/>
          </p:nvPr>
        </p:nvSpPr>
        <p:spPr/>
        <p:txBody>
          <a:bodyPr/>
          <a:lstStyle/>
          <a:p>
            <a:fld id="{08A492D7-1B7A-43DF-B885-11B355219F7D}" type="datetime1">
              <a:rPr lang="en-US" smtClean="0"/>
              <a:t>11/7/2022</a:t>
            </a:fld>
            <a:endParaRPr lang="en-US"/>
          </a:p>
        </p:txBody>
      </p:sp>
      <p:sp>
        <p:nvSpPr>
          <p:cNvPr id="6" name="Footer Placeholder 5">
            <a:extLst>
              <a:ext uri="{FF2B5EF4-FFF2-40B4-BE49-F238E27FC236}">
                <a16:creationId xmlns:a16="http://schemas.microsoft.com/office/drawing/2014/main" id="{DAB36DE7-818C-4753-B996-1D08D529BB05}"/>
              </a:ext>
            </a:extLst>
          </p:cNvPr>
          <p:cNvSpPr>
            <a:spLocks noGrp="1"/>
          </p:cNvSpPr>
          <p:nvPr>
            <p:ph type="ftr" sz="quarter" idx="11"/>
          </p:nvPr>
        </p:nvSpPr>
        <p:spPr/>
        <p:txBody>
          <a:bodyPr/>
          <a:lstStyle/>
          <a:p>
            <a:r>
              <a:rPr lang="en-US"/>
              <a:t>constantin.aniculaesei@austin.utexas.edu</a:t>
            </a:r>
          </a:p>
        </p:txBody>
      </p:sp>
      <p:sp>
        <p:nvSpPr>
          <p:cNvPr id="7" name="Slide Number Placeholder 6">
            <a:extLst>
              <a:ext uri="{FF2B5EF4-FFF2-40B4-BE49-F238E27FC236}">
                <a16:creationId xmlns:a16="http://schemas.microsoft.com/office/drawing/2014/main" id="{1B3C3392-50CC-41B4-AAAD-99600FA7DA3F}"/>
              </a:ext>
            </a:extLst>
          </p:cNvPr>
          <p:cNvSpPr>
            <a:spLocks noGrp="1"/>
          </p:cNvSpPr>
          <p:nvPr>
            <p:ph type="sldNum" sz="quarter" idx="12"/>
          </p:nvPr>
        </p:nvSpPr>
        <p:spPr/>
        <p:txBody>
          <a:bodyPr/>
          <a:lstStyle/>
          <a:p>
            <a:fld id="{88025FB3-528A-46B2-8651-298EBF0E5DA3}" type="slidenum">
              <a:rPr lang="en-US" smtClean="0"/>
              <a:t>‹#›</a:t>
            </a:fld>
            <a:endParaRPr lang="en-US"/>
          </a:p>
        </p:txBody>
      </p:sp>
    </p:spTree>
    <p:extLst>
      <p:ext uri="{BB962C8B-B14F-4D97-AF65-F5344CB8AC3E}">
        <p14:creationId xmlns:p14="http://schemas.microsoft.com/office/powerpoint/2010/main" val="118970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6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9D471-AF74-42A4-9F9D-ABC1B458FA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DE55A0-4BF6-4675-9567-3286CE94CB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0F383-3E01-4B37-89DB-A266E417FB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6BD161-D238-42F6-9148-95324E51314D}" type="datetime1">
              <a:rPr lang="en-US" smtClean="0"/>
              <a:t>11/7/2022</a:t>
            </a:fld>
            <a:endParaRPr lang="en-US"/>
          </a:p>
        </p:txBody>
      </p:sp>
      <p:sp>
        <p:nvSpPr>
          <p:cNvPr id="5" name="Footer Placeholder 4">
            <a:extLst>
              <a:ext uri="{FF2B5EF4-FFF2-40B4-BE49-F238E27FC236}">
                <a16:creationId xmlns:a16="http://schemas.microsoft.com/office/drawing/2014/main" id="{17151961-F39E-4C56-AA38-4F678E363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constantin.aniculaesei@austin.utexas.edu</a:t>
            </a:r>
          </a:p>
        </p:txBody>
      </p:sp>
      <p:sp>
        <p:nvSpPr>
          <p:cNvPr id="6" name="Slide Number Placeholder 5">
            <a:extLst>
              <a:ext uri="{FF2B5EF4-FFF2-40B4-BE49-F238E27FC236}">
                <a16:creationId xmlns:a16="http://schemas.microsoft.com/office/drawing/2014/main" id="{5CB20F5C-5398-4784-9452-682D1E9A5B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25FB3-528A-46B2-8651-298EBF0E5DA3}" type="slidenum">
              <a:rPr lang="en-US" smtClean="0"/>
              <a:t>‹#›</a:t>
            </a:fld>
            <a:endParaRPr lang="en-US"/>
          </a:p>
        </p:txBody>
      </p:sp>
    </p:spTree>
    <p:extLst>
      <p:ext uri="{BB962C8B-B14F-4D97-AF65-F5344CB8AC3E}">
        <p14:creationId xmlns:p14="http://schemas.microsoft.com/office/powerpoint/2010/main" val="1120040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image" Target="../media/image21.emf"/><Relationship Id="rId18" Type="http://schemas.openxmlformats.org/officeDocument/2006/relationships/image" Target="../media/image22.wmf"/><Relationship Id="rId26" Type="http://schemas.openxmlformats.org/officeDocument/2006/relationships/image" Target="../media/image34.png"/><Relationship Id="rId3" Type="http://schemas.openxmlformats.org/officeDocument/2006/relationships/oleObject" Target="../embeddings/oleObject1.bin"/><Relationship Id="rId21" Type="http://schemas.openxmlformats.org/officeDocument/2006/relationships/image" Target="../media/image25.wmf"/><Relationship Id="rId7" Type="http://schemas.openxmlformats.org/officeDocument/2006/relationships/oleObject" Target="../embeddings/oleObject4.bin"/><Relationship Id="rId12" Type="http://schemas.openxmlformats.org/officeDocument/2006/relationships/oleObject" Target="../embeddings/oleObject5.bin"/><Relationship Id="rId17" Type="http://schemas.openxmlformats.org/officeDocument/2006/relationships/oleObject" Target="../embeddings/oleObject6.bin"/><Relationship Id="rId25" Type="http://schemas.openxmlformats.org/officeDocument/2006/relationships/image" Target="../media/image33.png"/><Relationship Id="rId2" Type="http://schemas.openxmlformats.org/officeDocument/2006/relationships/notesSlide" Target="../notesSlides/notesSlide10.xml"/><Relationship Id="rId16" Type="http://schemas.openxmlformats.org/officeDocument/2006/relationships/image" Target="../media/image19.png"/><Relationship Id="rId20" Type="http://schemas.openxmlformats.org/officeDocument/2006/relationships/oleObject" Target="../embeddings/oleObject16.bin"/><Relationship Id="rId29"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6.wmf"/><Relationship Id="rId11" Type="http://schemas.openxmlformats.org/officeDocument/2006/relationships/image" Target="../media/image18.png"/><Relationship Id="rId24" Type="http://schemas.openxmlformats.org/officeDocument/2006/relationships/image" Target="../media/image32.png"/><Relationship Id="rId5" Type="http://schemas.openxmlformats.org/officeDocument/2006/relationships/oleObject" Target="../embeddings/oleObject2.bin"/><Relationship Id="rId15" Type="http://schemas.openxmlformats.org/officeDocument/2006/relationships/image" Target="../media/image17.wmf"/><Relationship Id="rId23" Type="http://schemas.openxmlformats.org/officeDocument/2006/relationships/image" Target="../media/image26.wmf"/><Relationship Id="rId28"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24.png"/><Relationship Id="rId4" Type="http://schemas.openxmlformats.org/officeDocument/2006/relationships/image" Target="../media/image15.wmf"/><Relationship Id="rId14" Type="http://schemas.openxmlformats.org/officeDocument/2006/relationships/oleObject" Target="../embeddings/oleObject3.bin"/><Relationship Id="rId22" Type="http://schemas.openxmlformats.org/officeDocument/2006/relationships/oleObject" Target="../embeddings/oleObject17.bin"/><Relationship Id="rId27"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image" Target="../media/image48.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g"/><Relationship Id="rId12"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2.mp4"/><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wmf"/><Relationship Id="rId11" Type="http://schemas.openxmlformats.org/officeDocument/2006/relationships/image" Target="../media/image19.png"/><Relationship Id="rId5" Type="http://schemas.openxmlformats.org/officeDocument/2006/relationships/oleObject" Target="../embeddings/oleObject2.bin"/><Relationship Id="rId10" Type="http://schemas.openxmlformats.org/officeDocument/2006/relationships/image" Target="../media/image17.wmf"/><Relationship Id="rId4" Type="http://schemas.openxmlformats.org/officeDocument/2006/relationships/image" Target="../media/image15.wmf"/><Relationship Id="rId9"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image" Target="../media/image21.emf"/><Relationship Id="rId18" Type="http://schemas.openxmlformats.org/officeDocument/2006/relationships/image" Target="../media/image22.wmf"/><Relationship Id="rId3" Type="http://schemas.openxmlformats.org/officeDocument/2006/relationships/oleObject" Target="../embeddings/oleObject1.bin"/><Relationship Id="rId7" Type="http://schemas.openxmlformats.org/officeDocument/2006/relationships/oleObject" Target="../embeddings/oleObject4.bin"/><Relationship Id="rId12" Type="http://schemas.openxmlformats.org/officeDocument/2006/relationships/oleObject" Target="../embeddings/oleObject5.bin"/><Relationship Id="rId17" Type="http://schemas.openxmlformats.org/officeDocument/2006/relationships/oleObject" Target="../embeddings/oleObject6.bin"/><Relationship Id="rId2" Type="http://schemas.openxmlformats.org/officeDocument/2006/relationships/notesSlide" Target="../notesSlides/notesSlide6.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6.wmf"/><Relationship Id="rId11" Type="http://schemas.openxmlformats.org/officeDocument/2006/relationships/image" Target="../media/image18.png"/><Relationship Id="rId5" Type="http://schemas.openxmlformats.org/officeDocument/2006/relationships/oleObject" Target="../embeddings/oleObject2.bin"/><Relationship Id="rId15" Type="http://schemas.openxmlformats.org/officeDocument/2006/relationships/image" Target="../media/image17.wmf"/><Relationship Id="rId10" Type="http://schemas.openxmlformats.org/officeDocument/2006/relationships/image" Target="../media/image23.png"/><Relationship Id="rId4" Type="http://schemas.openxmlformats.org/officeDocument/2006/relationships/image" Target="../media/image15.wmf"/><Relationship Id="rId1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image" Target="../media/image21.emf"/><Relationship Id="rId18" Type="http://schemas.openxmlformats.org/officeDocument/2006/relationships/image" Target="../media/image22.wmf"/><Relationship Id="rId3" Type="http://schemas.openxmlformats.org/officeDocument/2006/relationships/oleObject" Target="../embeddings/oleObject1.bin"/><Relationship Id="rId21" Type="http://schemas.openxmlformats.org/officeDocument/2006/relationships/image" Target="../media/image25.wmf"/><Relationship Id="rId7" Type="http://schemas.openxmlformats.org/officeDocument/2006/relationships/oleObject" Target="../embeddings/oleObject4.bin"/><Relationship Id="rId12" Type="http://schemas.openxmlformats.org/officeDocument/2006/relationships/oleObject" Target="../embeddings/oleObject5.bin"/><Relationship Id="rId17" Type="http://schemas.openxmlformats.org/officeDocument/2006/relationships/oleObject" Target="../embeddings/oleObject6.bin"/><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oleObject" Target="../embeddings/oleObject7.bin"/><Relationship Id="rId1" Type="http://schemas.openxmlformats.org/officeDocument/2006/relationships/slideLayout" Target="../slideLayouts/slideLayout2.xml"/><Relationship Id="rId6" Type="http://schemas.openxmlformats.org/officeDocument/2006/relationships/image" Target="../media/image16.wmf"/><Relationship Id="rId11" Type="http://schemas.openxmlformats.org/officeDocument/2006/relationships/image" Target="../media/image18.png"/><Relationship Id="rId5" Type="http://schemas.openxmlformats.org/officeDocument/2006/relationships/oleObject" Target="../embeddings/oleObject2.bin"/><Relationship Id="rId15" Type="http://schemas.openxmlformats.org/officeDocument/2006/relationships/image" Target="../media/image17.wmf"/><Relationship Id="rId23" Type="http://schemas.openxmlformats.org/officeDocument/2006/relationships/image" Target="../media/image26.wmf"/><Relationship Id="rId10" Type="http://schemas.openxmlformats.org/officeDocument/2006/relationships/image" Target="../media/image23.png"/><Relationship Id="rId19" Type="http://schemas.openxmlformats.org/officeDocument/2006/relationships/image" Target="../media/image24.png"/><Relationship Id="rId4" Type="http://schemas.openxmlformats.org/officeDocument/2006/relationships/image" Target="../media/image15.wmf"/><Relationship Id="rId14" Type="http://schemas.openxmlformats.org/officeDocument/2006/relationships/oleObject" Target="../embeddings/oleObject3.bin"/><Relationship Id="rId22" Type="http://schemas.openxmlformats.org/officeDocument/2006/relationships/oleObject" Target="../embeddings/oleObject8.bin"/></Relationships>
</file>

<file path=ppt/slides/_rels/slide8.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31.w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wmf"/><Relationship Id="rId11" Type="http://schemas.openxmlformats.org/officeDocument/2006/relationships/oleObject" Target="../embeddings/oleObject13.bin"/><Relationship Id="rId5" Type="http://schemas.openxmlformats.org/officeDocument/2006/relationships/oleObject" Target="../embeddings/oleObject10.bin"/><Relationship Id="rId10" Type="http://schemas.openxmlformats.org/officeDocument/2006/relationships/image" Target="../media/image30.wmf"/><Relationship Id="rId4" Type="http://schemas.openxmlformats.org/officeDocument/2006/relationships/image" Target="../media/image27.wmf"/><Relationship Id="rId9" Type="http://schemas.openxmlformats.org/officeDocument/2006/relationships/oleObject" Target="../embeddings/oleObject12.bin"/></Relationships>
</file>

<file path=ppt/slides/_rels/slide9.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image" Target="../media/image21.emf"/><Relationship Id="rId18" Type="http://schemas.openxmlformats.org/officeDocument/2006/relationships/image" Target="../media/image22.wmf"/><Relationship Id="rId26" Type="http://schemas.openxmlformats.org/officeDocument/2006/relationships/image" Target="../media/image34.png"/><Relationship Id="rId3" Type="http://schemas.openxmlformats.org/officeDocument/2006/relationships/oleObject" Target="../embeddings/oleObject1.bin"/><Relationship Id="rId21" Type="http://schemas.openxmlformats.org/officeDocument/2006/relationships/image" Target="../media/image25.wmf"/><Relationship Id="rId7" Type="http://schemas.openxmlformats.org/officeDocument/2006/relationships/oleObject" Target="../embeddings/oleObject4.bin"/><Relationship Id="rId12" Type="http://schemas.openxmlformats.org/officeDocument/2006/relationships/oleObject" Target="../embeddings/oleObject5.bin"/><Relationship Id="rId17" Type="http://schemas.openxmlformats.org/officeDocument/2006/relationships/oleObject" Target="../embeddings/oleObject6.bin"/><Relationship Id="rId25" Type="http://schemas.openxmlformats.org/officeDocument/2006/relationships/image" Target="../media/image33.png"/><Relationship Id="rId2" Type="http://schemas.openxmlformats.org/officeDocument/2006/relationships/notesSlide" Target="../notesSlides/notesSlide9.xml"/><Relationship Id="rId16" Type="http://schemas.openxmlformats.org/officeDocument/2006/relationships/image" Target="../media/image19.png"/><Relationship Id="rId20" Type="http://schemas.openxmlformats.org/officeDocument/2006/relationships/oleObject" Target="../embeddings/oleObject14.bin"/><Relationship Id="rId29"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6.wmf"/><Relationship Id="rId11" Type="http://schemas.openxmlformats.org/officeDocument/2006/relationships/image" Target="../media/image18.png"/><Relationship Id="rId24" Type="http://schemas.openxmlformats.org/officeDocument/2006/relationships/image" Target="../media/image32.png"/><Relationship Id="rId5" Type="http://schemas.openxmlformats.org/officeDocument/2006/relationships/oleObject" Target="../embeddings/oleObject2.bin"/><Relationship Id="rId15" Type="http://schemas.openxmlformats.org/officeDocument/2006/relationships/image" Target="../media/image17.wmf"/><Relationship Id="rId23" Type="http://schemas.openxmlformats.org/officeDocument/2006/relationships/image" Target="../media/image26.wmf"/><Relationship Id="rId28"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24.png"/><Relationship Id="rId4" Type="http://schemas.openxmlformats.org/officeDocument/2006/relationships/image" Target="../media/image15.wmf"/><Relationship Id="rId14" Type="http://schemas.openxmlformats.org/officeDocument/2006/relationships/oleObject" Target="../embeddings/oleObject3.bin"/><Relationship Id="rId22" Type="http://schemas.openxmlformats.org/officeDocument/2006/relationships/oleObject" Target="../embeddings/oleObject15.bin"/><Relationship Id="rId27"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462C-363E-4400-8E05-58365F986B47}"/>
              </a:ext>
            </a:extLst>
          </p:cNvPr>
          <p:cNvSpPr>
            <a:spLocks noGrp="1"/>
          </p:cNvSpPr>
          <p:nvPr>
            <p:ph type="ctrTitle"/>
          </p:nvPr>
        </p:nvSpPr>
        <p:spPr>
          <a:xfrm>
            <a:off x="513301" y="574207"/>
            <a:ext cx="10917204" cy="2387600"/>
          </a:xfrm>
          <a:noFill/>
        </p:spPr>
        <p:txBody>
          <a:bodyPr>
            <a:noAutofit/>
          </a:bodyPr>
          <a:lstStyle/>
          <a:p>
            <a:r>
              <a:rPr lang="en-US" sz="4400" b="1" dirty="0">
                <a:latin typeface="Arial" panose="020B0604020202020204" pitchFamily="34" charset="0"/>
                <a:cs typeface="Arial" panose="020B0604020202020204" pitchFamily="34" charset="0"/>
              </a:rPr>
              <a:t>Acceleration beyond 10 GeV of a 340 pC electron bunch in a 10 cm nanoparticle-assisted wakefield accelerator</a:t>
            </a:r>
          </a:p>
        </p:txBody>
      </p:sp>
      <p:sp>
        <p:nvSpPr>
          <p:cNvPr id="3" name="Subtitle 2">
            <a:extLst>
              <a:ext uri="{FF2B5EF4-FFF2-40B4-BE49-F238E27FC236}">
                <a16:creationId xmlns:a16="http://schemas.microsoft.com/office/drawing/2014/main" id="{875A3F84-56FE-4443-AD34-67A112A26BE6}"/>
              </a:ext>
            </a:extLst>
          </p:cNvPr>
          <p:cNvSpPr>
            <a:spLocks noGrp="1"/>
          </p:cNvSpPr>
          <p:nvPr>
            <p:ph type="subTitle" idx="1"/>
          </p:nvPr>
        </p:nvSpPr>
        <p:spPr>
          <a:xfrm>
            <a:off x="6728150" y="5319501"/>
            <a:ext cx="4118375" cy="609236"/>
          </a:xfrm>
          <a:noFill/>
        </p:spPr>
        <p:txBody>
          <a:bodyPr>
            <a:normAutofit fontScale="92500"/>
          </a:bodyPr>
          <a:lstStyle/>
          <a:p>
            <a:pPr algn="r"/>
            <a:r>
              <a:rPr lang="en-US" b="1" dirty="0">
                <a:latin typeface="Arial" panose="020B0604020202020204" pitchFamily="34" charset="0"/>
                <a:cs typeface="Arial" panose="020B0604020202020204" pitchFamily="34" charset="0"/>
              </a:rPr>
              <a:t>Constantin Aniculaesei, PhD</a:t>
            </a:r>
          </a:p>
        </p:txBody>
      </p:sp>
      <p:sp>
        <p:nvSpPr>
          <p:cNvPr id="12" name="Rectangle 11">
            <a:extLst>
              <a:ext uri="{FF2B5EF4-FFF2-40B4-BE49-F238E27FC236}">
                <a16:creationId xmlns:a16="http://schemas.microsoft.com/office/drawing/2014/main" id="{7A02F481-E8F0-45D6-BD2F-4A030EED5C7E}"/>
              </a:ext>
            </a:extLst>
          </p:cNvPr>
          <p:cNvSpPr/>
          <p:nvPr/>
        </p:nvSpPr>
        <p:spPr>
          <a:xfrm>
            <a:off x="0" y="6488668"/>
            <a:ext cx="4123565" cy="369332"/>
          </a:xfrm>
          <a:prstGeom prst="rect">
            <a:avLst/>
          </a:prstGeom>
        </p:spPr>
        <p:txBody>
          <a:bodyPr wrap="none">
            <a:spAutoFit/>
          </a:bodyPr>
          <a:lstStyle/>
          <a:p>
            <a:r>
              <a:rPr lang="en-US" dirty="0"/>
              <a:t>constantin.aniculaesei@austin.utexas.edu</a:t>
            </a:r>
          </a:p>
        </p:txBody>
      </p:sp>
    </p:spTree>
    <p:extLst>
      <p:ext uri="{BB962C8B-B14F-4D97-AF65-F5344CB8AC3E}">
        <p14:creationId xmlns:p14="http://schemas.microsoft.com/office/powerpoint/2010/main" val="233544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Plasma-based electron acceleration basics:</a:t>
            </a:r>
          </a:p>
        </p:txBody>
      </p:sp>
      <p:sp>
        <p:nvSpPr>
          <p:cNvPr id="7" name="Rectangle 6">
            <a:extLst>
              <a:ext uri="{FF2B5EF4-FFF2-40B4-BE49-F238E27FC236}">
                <a16:creationId xmlns:a16="http://schemas.microsoft.com/office/drawing/2014/main" id="{1CA9F12C-4AA2-4FFE-B2D5-8C404863D541}"/>
              </a:ext>
            </a:extLst>
          </p:cNvPr>
          <p:cNvSpPr/>
          <p:nvPr/>
        </p:nvSpPr>
        <p:spPr>
          <a:xfrm>
            <a:off x="222239" y="945012"/>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3DBE4AB-F205-4DE1-A9AC-ABF00BC6FCDF}"/>
              </a:ext>
            </a:extLst>
          </p:cNvPr>
          <p:cNvSpPr txBox="1"/>
          <p:nvPr/>
        </p:nvSpPr>
        <p:spPr>
          <a:xfrm>
            <a:off x="5076181" y="1020741"/>
            <a:ext cx="1963999" cy="400110"/>
          </a:xfrm>
          <a:prstGeom prst="rect">
            <a:avLst/>
          </a:prstGeom>
          <a:solidFill>
            <a:srgbClr val="00B050"/>
          </a:solidFill>
        </p:spPr>
        <p:txBody>
          <a:bodyPr wrap="none" rtlCol="0">
            <a:spAutoFit/>
          </a:bodyPr>
          <a:lstStyle/>
          <a:p>
            <a:r>
              <a:rPr lang="en-US" sz="2000" b="1" dirty="0">
                <a:latin typeface="Arial" panose="020B0604020202020204" pitchFamily="34" charset="0"/>
                <a:cs typeface="Arial" panose="020B0604020202020204" pitchFamily="34" charset="0"/>
              </a:rPr>
              <a:t>Particle-driven</a:t>
            </a:r>
          </a:p>
        </p:txBody>
      </p:sp>
      <p:sp>
        <p:nvSpPr>
          <p:cNvPr id="9" name="Rectangle 8">
            <a:extLst>
              <a:ext uri="{FF2B5EF4-FFF2-40B4-BE49-F238E27FC236}">
                <a16:creationId xmlns:a16="http://schemas.microsoft.com/office/drawing/2014/main" id="{45B4978D-1ABB-4CAC-9CC9-D56AAD8943D0}"/>
              </a:ext>
            </a:extLst>
          </p:cNvPr>
          <p:cNvSpPr/>
          <p:nvPr/>
        </p:nvSpPr>
        <p:spPr>
          <a:xfrm>
            <a:off x="4269492" y="945012"/>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106">
            <a:extLst>
              <a:ext uri="{FF2B5EF4-FFF2-40B4-BE49-F238E27FC236}">
                <a16:creationId xmlns:a16="http://schemas.microsoft.com/office/drawing/2014/main" id="{EAA736A2-643A-44E5-A6CD-6218818DA83B}"/>
              </a:ext>
            </a:extLst>
          </p:cNvPr>
          <p:cNvGraphicFramePr>
            <a:graphicFrameLocks noChangeAspect="1"/>
          </p:cNvGraphicFramePr>
          <p:nvPr/>
        </p:nvGraphicFramePr>
        <p:xfrm>
          <a:off x="661727" y="3581399"/>
          <a:ext cx="2493003" cy="547200"/>
        </p:xfrm>
        <a:graphic>
          <a:graphicData uri="http://schemas.openxmlformats.org/presentationml/2006/ole">
            <mc:AlternateContent xmlns:mc="http://schemas.openxmlformats.org/markup-compatibility/2006">
              <mc:Choice xmlns:v="urn:schemas-microsoft-com:vml" Requires="v">
                <p:oleObj name="Equation" r:id="rId3" imgW="2463480" imgH="558720" progId="Equation.DSMT4">
                  <p:embed/>
                </p:oleObj>
              </mc:Choice>
              <mc:Fallback>
                <p:oleObj name="Equation" r:id="rId3" imgW="2463480" imgH="558720" progId="Equation.DSMT4">
                  <p:embed/>
                  <p:pic>
                    <p:nvPicPr>
                      <p:cNvPr id="10" name="Object 106">
                        <a:extLst>
                          <a:ext uri="{FF2B5EF4-FFF2-40B4-BE49-F238E27FC236}">
                            <a16:creationId xmlns:a16="http://schemas.microsoft.com/office/drawing/2014/main" id="{EAA736A2-643A-44E5-A6CD-6218818DA83B}"/>
                          </a:ext>
                        </a:extLst>
                      </p:cNvPr>
                      <p:cNvPicPr>
                        <a:picLocks noChangeAspect="1" noChangeArrowheads="1"/>
                      </p:cNvPicPr>
                      <p:nvPr/>
                    </p:nvPicPr>
                    <p:blipFill>
                      <a:blip r:embed="rId4"/>
                      <a:srcRect/>
                      <a:stretch>
                        <a:fillRect/>
                      </a:stretch>
                    </p:blipFill>
                    <p:spPr bwMode="auto">
                      <a:xfrm>
                        <a:off x="661727" y="3581399"/>
                        <a:ext cx="2493003" cy="547200"/>
                      </a:xfrm>
                      <a:prstGeom prst="rect">
                        <a:avLst/>
                      </a:prstGeom>
                      <a:solidFill>
                        <a:srgbClr val="FF0000"/>
                      </a:solidFill>
                      <a:ln>
                        <a:noFill/>
                      </a:ln>
                      <a:effectLst/>
                    </p:spPr>
                  </p:pic>
                </p:oleObj>
              </mc:Fallback>
            </mc:AlternateContent>
          </a:graphicData>
        </a:graphic>
      </p:graphicFrame>
      <p:sp>
        <p:nvSpPr>
          <p:cNvPr id="11" name="AutoShape 107">
            <a:extLst>
              <a:ext uri="{FF2B5EF4-FFF2-40B4-BE49-F238E27FC236}">
                <a16:creationId xmlns:a16="http://schemas.microsoft.com/office/drawing/2014/main" id="{412106E2-3817-4839-B705-813F83E82B0C}"/>
              </a:ext>
            </a:extLst>
          </p:cNvPr>
          <p:cNvSpPr>
            <a:spLocks/>
          </p:cNvSpPr>
          <p:nvPr/>
        </p:nvSpPr>
        <p:spPr bwMode="auto">
          <a:xfrm rot="5400000">
            <a:off x="1075345" y="3777148"/>
            <a:ext cx="327448" cy="936718"/>
          </a:xfrm>
          <a:prstGeom prst="rightBrace">
            <a:avLst>
              <a:gd name="adj1" fmla="val 38736"/>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solidFill>
                <a:srgbClr val="FF0000"/>
              </a:solidFill>
            </a:endParaRPr>
          </a:p>
        </p:txBody>
      </p:sp>
      <p:sp>
        <p:nvSpPr>
          <p:cNvPr id="12" name="AutoShape 108">
            <a:extLst>
              <a:ext uri="{FF2B5EF4-FFF2-40B4-BE49-F238E27FC236}">
                <a16:creationId xmlns:a16="http://schemas.microsoft.com/office/drawing/2014/main" id="{F596CA23-CD81-4DDD-99CD-E545F0E97EEE}"/>
              </a:ext>
            </a:extLst>
          </p:cNvPr>
          <p:cNvSpPr>
            <a:spLocks/>
          </p:cNvSpPr>
          <p:nvPr/>
        </p:nvSpPr>
        <p:spPr bwMode="auto">
          <a:xfrm rot="5400000">
            <a:off x="2573722" y="3954110"/>
            <a:ext cx="327448" cy="681452"/>
          </a:xfrm>
          <a:prstGeom prst="rightBrace">
            <a:avLst>
              <a:gd name="adj1" fmla="val 38690"/>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highlight>
                <a:srgbClr val="0000FF"/>
              </a:highlight>
            </a:endParaRPr>
          </a:p>
        </p:txBody>
      </p:sp>
      <p:sp>
        <p:nvSpPr>
          <p:cNvPr id="17" name="Text Box 109">
            <a:extLst>
              <a:ext uri="{FF2B5EF4-FFF2-40B4-BE49-F238E27FC236}">
                <a16:creationId xmlns:a16="http://schemas.microsoft.com/office/drawing/2014/main" id="{BC7017ED-84E0-4FFE-8781-61092CCA6498}"/>
              </a:ext>
            </a:extLst>
          </p:cNvPr>
          <p:cNvSpPr txBox="1">
            <a:spLocks noChangeArrowheads="1"/>
          </p:cNvSpPr>
          <p:nvPr/>
        </p:nvSpPr>
        <p:spPr bwMode="auto">
          <a:xfrm>
            <a:off x="51962" y="4388108"/>
            <a:ext cx="2308543" cy="749208"/>
          </a:xfrm>
          <a:prstGeom prst="rect">
            <a:avLst/>
          </a:prstGeom>
          <a:noFill/>
          <a:ln w="63500">
            <a:noFill/>
            <a:miter lim="800000"/>
            <a:headEnd/>
            <a:tailEnd/>
          </a:ln>
          <a:effectLst/>
        </p:spPr>
        <p:txBody>
          <a:bodyPr wrap="square" lIns="101882" tIns="50941" rIns="101882" bIns="50941">
            <a:prstTxWarp prst="textNoShape">
              <a:avLst/>
            </a:prstTxWarp>
            <a:spAutoFit/>
          </a:bodyPr>
          <a:lstStyle/>
          <a:p>
            <a:pPr algn="ctr" eaLnBrk="1" hangingPunct="1"/>
            <a:r>
              <a:rPr lang="en-US" sz="1400" dirty="0">
                <a:latin typeface="Arial" pitchFamily="-65" charset="0"/>
              </a:rPr>
              <a:t>Plasma wave:</a:t>
            </a:r>
          </a:p>
          <a:p>
            <a:pPr algn="ctr" eaLnBrk="1" hangingPunct="1"/>
            <a:r>
              <a:rPr lang="en-US" sz="1400" dirty="0">
                <a:latin typeface="Arial" pitchFamily="-65" charset="0"/>
              </a:rPr>
              <a:t> electron density perturbation</a:t>
            </a:r>
          </a:p>
        </p:txBody>
      </p:sp>
      <p:sp>
        <p:nvSpPr>
          <p:cNvPr id="18" name="Text Box 110">
            <a:extLst>
              <a:ext uri="{FF2B5EF4-FFF2-40B4-BE49-F238E27FC236}">
                <a16:creationId xmlns:a16="http://schemas.microsoft.com/office/drawing/2014/main" id="{F236A927-32B2-44B0-82C6-7663E87BE4C9}"/>
              </a:ext>
            </a:extLst>
          </p:cNvPr>
          <p:cNvSpPr txBox="1">
            <a:spLocks noChangeArrowheads="1"/>
          </p:cNvSpPr>
          <p:nvPr/>
        </p:nvSpPr>
        <p:spPr bwMode="auto">
          <a:xfrm>
            <a:off x="1725570" y="4399729"/>
            <a:ext cx="2672634" cy="533764"/>
          </a:xfrm>
          <a:prstGeom prst="rect">
            <a:avLst/>
          </a:prstGeom>
          <a:noFill/>
          <a:ln w="63500">
            <a:noFill/>
            <a:miter lim="800000"/>
            <a:headEnd/>
            <a:tailEnd/>
          </a:ln>
          <a:effectLst/>
        </p:spPr>
        <p:txBody>
          <a:bodyPr wrap="square" lIns="101882" tIns="50941" rIns="101882" bIns="50941">
            <a:prstTxWarp prst="textNoShape">
              <a:avLst/>
            </a:prstTxWarp>
            <a:spAutoFit/>
          </a:bodyPr>
          <a:lstStyle/>
          <a:p>
            <a:pPr algn="ctr" eaLnBrk="1" hangingPunct="1"/>
            <a:r>
              <a:rPr lang="en-US" sz="1400" dirty="0"/>
              <a:t>P</a:t>
            </a:r>
            <a:r>
              <a:rPr lang="en-US" sz="1400" dirty="0">
                <a:latin typeface="Arial" pitchFamily="-65" charset="0"/>
              </a:rPr>
              <a:t>onderomotive force </a:t>
            </a:r>
          </a:p>
          <a:p>
            <a:pPr algn="ctr" eaLnBrk="1" hangingPunct="1"/>
            <a:r>
              <a:rPr lang="en-US" sz="1400" dirty="0">
                <a:latin typeface="Arial" pitchFamily="-65" charset="0"/>
              </a:rPr>
              <a:t>(radiation pressure)</a:t>
            </a:r>
          </a:p>
        </p:txBody>
      </p:sp>
      <p:graphicFrame>
        <p:nvGraphicFramePr>
          <p:cNvPr id="152" name="Object 151">
            <a:extLst>
              <a:ext uri="{FF2B5EF4-FFF2-40B4-BE49-F238E27FC236}">
                <a16:creationId xmlns:a16="http://schemas.microsoft.com/office/drawing/2014/main" id="{0134D1C1-DD88-4DC6-9EB7-31D6A7F68C2E}"/>
              </a:ext>
            </a:extLst>
          </p:cNvPr>
          <p:cNvGraphicFramePr>
            <a:graphicFrameLocks noChangeAspect="1"/>
          </p:cNvGraphicFramePr>
          <p:nvPr/>
        </p:nvGraphicFramePr>
        <p:xfrm>
          <a:off x="608876" y="5181600"/>
          <a:ext cx="2641600" cy="546100"/>
        </p:xfrm>
        <a:graphic>
          <a:graphicData uri="http://schemas.openxmlformats.org/presentationml/2006/ole">
            <mc:AlternateContent xmlns:mc="http://schemas.openxmlformats.org/markup-compatibility/2006">
              <mc:Choice xmlns:v="urn:schemas-microsoft-com:vml" Requires="v">
                <p:oleObj name="Equation" r:id="rId5" imgW="2641320" imgH="545760" progId="Equation.DSMT4">
                  <p:embed/>
                </p:oleObj>
              </mc:Choice>
              <mc:Fallback>
                <p:oleObj name="Equation" r:id="rId5" imgW="2641320" imgH="545760" progId="Equation.DSMT4">
                  <p:embed/>
                  <p:pic>
                    <p:nvPicPr>
                      <p:cNvPr id="152" name="Object 151">
                        <a:extLst>
                          <a:ext uri="{FF2B5EF4-FFF2-40B4-BE49-F238E27FC236}">
                            <a16:creationId xmlns:a16="http://schemas.microsoft.com/office/drawing/2014/main" id="{0134D1C1-DD88-4DC6-9EB7-31D6A7F68C2E}"/>
                          </a:ext>
                        </a:extLst>
                      </p:cNvPr>
                      <p:cNvPicPr/>
                      <p:nvPr/>
                    </p:nvPicPr>
                    <p:blipFill>
                      <a:blip r:embed="rId6"/>
                      <a:stretch>
                        <a:fillRect/>
                      </a:stretch>
                    </p:blipFill>
                    <p:spPr>
                      <a:xfrm>
                        <a:off x="608876" y="5181600"/>
                        <a:ext cx="2641600" cy="546100"/>
                      </a:xfrm>
                      <a:prstGeom prst="rect">
                        <a:avLst/>
                      </a:prstGeom>
                    </p:spPr>
                  </p:pic>
                </p:oleObj>
              </mc:Fallback>
            </mc:AlternateContent>
          </a:graphicData>
        </a:graphic>
      </p:graphicFrame>
      <p:sp>
        <p:nvSpPr>
          <p:cNvPr id="130" name="Rectangle 129">
            <a:extLst>
              <a:ext uri="{FF2B5EF4-FFF2-40B4-BE49-F238E27FC236}">
                <a16:creationId xmlns:a16="http://schemas.microsoft.com/office/drawing/2014/main" id="{9593F59F-8F5E-4F32-9D4A-725A01697AD8}"/>
              </a:ext>
            </a:extLst>
          </p:cNvPr>
          <p:cNvSpPr/>
          <p:nvPr/>
        </p:nvSpPr>
        <p:spPr>
          <a:xfrm>
            <a:off x="864807" y="3275319"/>
            <a:ext cx="2302233" cy="307777"/>
          </a:xfrm>
          <a:prstGeom prst="rect">
            <a:avLst/>
          </a:prstGeom>
        </p:spPr>
        <p:txBody>
          <a:bodyPr wrap="none">
            <a:spAutoFit/>
          </a:bodyPr>
          <a:lstStyle/>
          <a:p>
            <a:pPr marL="19050"/>
            <a:r>
              <a:rPr lang="fr-FR" sz="1400" b="1" dirty="0">
                <a:latin typeface="Arial" panose="020B0604020202020204" pitchFamily="34" charset="0"/>
                <a:cs typeface="Arial" panose="020B0604020202020204" pitchFamily="34" charset="0"/>
              </a:rPr>
              <a:t>1-D </a:t>
            </a:r>
            <a:r>
              <a:rPr lang="fr-FR" sz="1400" b="1" dirty="0" err="1">
                <a:latin typeface="Arial" panose="020B0604020202020204" pitchFamily="34" charset="0"/>
                <a:cs typeface="Arial" panose="020B0604020202020204" pitchFamily="34" charset="0"/>
              </a:rPr>
              <a:t>linear</a:t>
            </a:r>
            <a:r>
              <a:rPr lang="fr-FR" sz="1400" b="1" dirty="0">
                <a:latin typeface="Arial" panose="020B0604020202020204" pitchFamily="34" charset="0"/>
                <a:cs typeface="Arial" panose="020B0604020202020204" pitchFamily="34" charset="0"/>
              </a:rPr>
              <a:t> approximation</a:t>
            </a:r>
            <a:endParaRPr lang="en-US" sz="1400" b="1" dirty="0">
              <a:latin typeface="Arial" panose="020B0604020202020204" pitchFamily="34" charset="0"/>
              <a:cs typeface="Arial" panose="020B0604020202020204" pitchFamily="34" charset="0"/>
            </a:endParaRPr>
          </a:p>
        </p:txBody>
      </p:sp>
      <p:graphicFrame>
        <p:nvGraphicFramePr>
          <p:cNvPr id="15" name="Object 14">
            <a:extLst>
              <a:ext uri="{FF2B5EF4-FFF2-40B4-BE49-F238E27FC236}">
                <a16:creationId xmlns:a16="http://schemas.microsoft.com/office/drawing/2014/main" id="{F5152595-BE93-4FE7-9BFC-D0CCAA24BB6B}"/>
              </a:ext>
            </a:extLst>
          </p:cNvPr>
          <p:cNvGraphicFramePr>
            <a:graphicFrameLocks noChangeAspect="1"/>
          </p:cNvGraphicFramePr>
          <p:nvPr/>
        </p:nvGraphicFramePr>
        <p:xfrm>
          <a:off x="5048615" y="3528568"/>
          <a:ext cx="1727200" cy="546100"/>
        </p:xfrm>
        <a:graphic>
          <a:graphicData uri="http://schemas.openxmlformats.org/presentationml/2006/ole">
            <mc:AlternateContent xmlns:mc="http://schemas.openxmlformats.org/markup-compatibility/2006">
              <mc:Choice xmlns:v="urn:schemas-microsoft-com:vml" Requires="v">
                <p:oleObj name="Equation" r:id="rId7" imgW="1726920" imgH="545760" progId="Equation.DSMT4">
                  <p:embed/>
                </p:oleObj>
              </mc:Choice>
              <mc:Fallback>
                <p:oleObj name="Equation" r:id="rId7" imgW="1726920" imgH="545760" progId="Equation.DSMT4">
                  <p:embed/>
                  <p:pic>
                    <p:nvPicPr>
                      <p:cNvPr id="15" name="Object 14">
                        <a:extLst>
                          <a:ext uri="{FF2B5EF4-FFF2-40B4-BE49-F238E27FC236}">
                            <a16:creationId xmlns:a16="http://schemas.microsoft.com/office/drawing/2014/main" id="{F5152595-BE93-4FE7-9BFC-D0CCAA24BB6B}"/>
                          </a:ext>
                        </a:extLst>
                      </p:cNvPr>
                      <p:cNvPicPr/>
                      <p:nvPr/>
                    </p:nvPicPr>
                    <p:blipFill>
                      <a:blip r:embed="rId8"/>
                      <a:stretch>
                        <a:fillRect/>
                      </a:stretch>
                    </p:blipFill>
                    <p:spPr>
                      <a:xfrm>
                        <a:off x="5048615" y="3528568"/>
                        <a:ext cx="1727200" cy="546100"/>
                      </a:xfrm>
                      <a:prstGeom prst="rect">
                        <a:avLst/>
                      </a:prstGeom>
                      <a:solidFill>
                        <a:srgbClr val="00B050"/>
                      </a:solidFill>
                    </p:spPr>
                  </p:pic>
                </p:oleObj>
              </mc:Fallback>
            </mc:AlternateContent>
          </a:graphicData>
        </a:graphic>
      </p:graphicFrame>
      <p:sp>
        <p:nvSpPr>
          <p:cNvPr id="131" name="TextBox 130">
            <a:extLst>
              <a:ext uri="{FF2B5EF4-FFF2-40B4-BE49-F238E27FC236}">
                <a16:creationId xmlns:a16="http://schemas.microsoft.com/office/drawing/2014/main" id="{E0DC7BF7-C1CD-4F2F-B741-5EB639EBCA57}"/>
              </a:ext>
            </a:extLst>
          </p:cNvPr>
          <p:cNvSpPr txBox="1"/>
          <p:nvPr/>
        </p:nvSpPr>
        <p:spPr>
          <a:xfrm>
            <a:off x="6123492" y="4381784"/>
            <a:ext cx="1782647" cy="307777"/>
          </a:xfrm>
          <a:prstGeom prst="rect">
            <a:avLst/>
          </a:prstGeom>
          <a:noFill/>
        </p:spPr>
        <p:txBody>
          <a:bodyPr wrap="square" rtlCol="0">
            <a:spAutoFit/>
          </a:bodyPr>
          <a:lstStyle/>
          <a:p>
            <a:pPr algn="ctr"/>
            <a:r>
              <a:rPr lang="fr-FR" sz="1400" dirty="0" err="1">
                <a:latin typeface="Arial" panose="020B0604020202020204" pitchFamily="34" charset="0"/>
                <a:cs typeface="Arial" panose="020B0604020202020204" pitchFamily="34" charset="0"/>
              </a:rPr>
              <a:t>Space</a:t>
            </a:r>
            <a:r>
              <a:rPr lang="fr-FR" sz="1400" dirty="0">
                <a:latin typeface="Arial" panose="020B0604020202020204" pitchFamily="34" charset="0"/>
                <a:cs typeface="Arial" panose="020B0604020202020204" pitchFamily="34" charset="0"/>
              </a:rPr>
              <a:t>-charge force</a:t>
            </a:r>
          </a:p>
        </p:txBody>
      </p:sp>
      <p:sp>
        <p:nvSpPr>
          <p:cNvPr id="133" name="Rectangle 132">
            <a:extLst>
              <a:ext uri="{FF2B5EF4-FFF2-40B4-BE49-F238E27FC236}">
                <a16:creationId xmlns:a16="http://schemas.microsoft.com/office/drawing/2014/main" id="{BBF3F81C-A13A-4673-927C-EAD8BAFB126D}"/>
              </a:ext>
            </a:extLst>
          </p:cNvPr>
          <p:cNvSpPr/>
          <p:nvPr/>
        </p:nvSpPr>
        <p:spPr>
          <a:xfrm>
            <a:off x="4868115" y="3238808"/>
            <a:ext cx="2302233" cy="307777"/>
          </a:xfrm>
          <a:prstGeom prst="rect">
            <a:avLst/>
          </a:prstGeom>
        </p:spPr>
        <p:txBody>
          <a:bodyPr wrap="none">
            <a:spAutoFit/>
          </a:bodyPr>
          <a:lstStyle/>
          <a:p>
            <a:pPr marL="19050"/>
            <a:r>
              <a:rPr lang="fr-FR" sz="1400" b="1" dirty="0">
                <a:latin typeface="Arial" panose="020B0604020202020204" pitchFamily="34" charset="0"/>
                <a:cs typeface="Arial" panose="020B0604020202020204" pitchFamily="34" charset="0"/>
              </a:rPr>
              <a:t>1-D</a:t>
            </a:r>
            <a:r>
              <a:rPr lang="en-US" sz="1400" b="1" dirty="0">
                <a:latin typeface="Arial" panose="020B0604020202020204" pitchFamily="34" charset="0"/>
                <a:cs typeface="Arial" panose="020B0604020202020204" pitchFamily="34" charset="0"/>
              </a:rPr>
              <a:t> linear </a:t>
            </a:r>
            <a:r>
              <a:rPr lang="fr-FR" sz="1400" b="1" dirty="0">
                <a:latin typeface="Arial" panose="020B0604020202020204" pitchFamily="34" charset="0"/>
                <a:cs typeface="Arial" panose="020B0604020202020204" pitchFamily="34" charset="0"/>
              </a:rPr>
              <a:t>approximation</a:t>
            </a:r>
            <a:endParaRPr lang="en-US" sz="1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CA1C15B7-E0D0-4DFC-BE6F-C1B3D6C6CEDC}"/>
                  </a:ext>
                </a:extLst>
              </p:cNvPr>
              <p:cNvSpPr txBox="1"/>
              <p:nvPr/>
            </p:nvSpPr>
            <p:spPr>
              <a:xfrm>
                <a:off x="6881486" y="3613014"/>
                <a:ext cx="109600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fr-FR" sz="1400" b="1" i="1" smtClean="0">
                              <a:latin typeface="Cambria Math" panose="02040503050406030204" pitchFamily="18" charset="0"/>
                            </a:rPr>
                          </m:ctrlPr>
                        </m:fPr>
                        <m:num>
                          <m:sSub>
                            <m:sSubPr>
                              <m:ctrlPr>
                                <a:rPr lang="fr-FR" sz="1400" b="1" i="1" smtClean="0">
                                  <a:latin typeface="Cambria Math" panose="02040503050406030204" pitchFamily="18" charset="0"/>
                                </a:rPr>
                              </m:ctrlPr>
                            </m:sSubPr>
                            <m:e>
                              <m:r>
                                <a:rPr lang="fr-FR" sz="1400" b="1" i="1" smtClean="0">
                                  <a:latin typeface="Cambria Math"/>
                                </a:rPr>
                                <m:t>𝒏</m:t>
                              </m:r>
                            </m:e>
                            <m:sub>
                              <m:r>
                                <a:rPr lang="fr-FR" sz="1400" b="1" i="1" smtClean="0">
                                  <a:latin typeface="Cambria Math"/>
                                </a:rPr>
                                <m:t>𝒃</m:t>
                              </m:r>
                            </m:sub>
                          </m:sSub>
                        </m:num>
                        <m:den>
                          <m:sSub>
                            <m:sSubPr>
                              <m:ctrlPr>
                                <a:rPr lang="fr-FR" sz="1400" b="1" i="1" smtClean="0">
                                  <a:latin typeface="Cambria Math" panose="02040503050406030204" pitchFamily="18" charset="0"/>
                                </a:rPr>
                              </m:ctrlPr>
                            </m:sSubPr>
                            <m:e>
                              <m:r>
                                <a:rPr lang="fr-FR" sz="1400" b="1" i="1" smtClean="0">
                                  <a:latin typeface="Cambria Math"/>
                                </a:rPr>
                                <m:t>𝒏</m:t>
                              </m:r>
                            </m:e>
                            <m:sub>
                              <m:r>
                                <a:rPr lang="fr-FR" sz="1400" b="1" i="1" smtClean="0">
                                  <a:latin typeface="Cambria Math"/>
                                </a:rPr>
                                <m:t>𝟎</m:t>
                              </m:r>
                            </m:sub>
                          </m:sSub>
                        </m:den>
                      </m:f>
                      <m:r>
                        <a:rPr lang="fr-FR" sz="1400" b="1" i="1" smtClean="0">
                          <a:latin typeface="Cambria Math"/>
                        </a:rPr>
                        <m:t>≪</m:t>
                      </m:r>
                      <m:r>
                        <a:rPr lang="fr-FR" sz="1400" b="1" i="1" smtClean="0">
                          <a:latin typeface="Cambria Math"/>
                        </a:rPr>
                        <m:t>𝟏</m:t>
                      </m:r>
                    </m:oMath>
                  </m:oMathPara>
                </a14:m>
                <a:endParaRPr lang="en-US" sz="1400" b="1" dirty="0"/>
              </a:p>
            </p:txBody>
          </p:sp>
        </mc:Choice>
        <mc:Fallback xmlns="">
          <p:sp>
            <p:nvSpPr>
              <p:cNvPr id="134" name="TextBox 133">
                <a:extLst>
                  <a:ext uri="{FF2B5EF4-FFF2-40B4-BE49-F238E27FC236}">
                    <a16:creationId xmlns:a16="http://schemas.microsoft.com/office/drawing/2014/main" id="{CA1C15B7-E0D0-4DFC-BE6F-C1B3D6C6CEDC}"/>
                  </a:ext>
                </a:extLst>
              </p:cNvPr>
              <p:cNvSpPr txBox="1">
                <a:spLocks noRot="1" noChangeAspect="1" noMove="1" noResize="1" noEditPoints="1" noAdjustHandles="1" noChangeArrowheads="1" noChangeShapeType="1" noTextEdit="1"/>
              </p:cNvSpPr>
              <p:nvPr/>
            </p:nvSpPr>
            <p:spPr>
              <a:xfrm>
                <a:off x="6881486" y="3613014"/>
                <a:ext cx="1096006" cy="307777"/>
              </a:xfrm>
              <a:prstGeom prst="rect">
                <a:avLst/>
              </a:prstGeom>
              <a:blipFill>
                <a:blip r:embed="rId10"/>
                <a:stretch>
                  <a:fillRect t="-96000" b="-15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BDFD79D0-2795-4029-AE73-EBF7F39E12B7}"/>
                  </a:ext>
                </a:extLst>
              </p:cNvPr>
              <p:cNvSpPr txBox="1"/>
              <p:nvPr/>
            </p:nvSpPr>
            <p:spPr>
              <a:xfrm>
                <a:off x="3154730" y="3660977"/>
                <a:ext cx="790409" cy="3125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400" b="1" i="1" smtClean="0">
                              <a:latin typeface="Cambria Math" panose="02040503050406030204" pitchFamily="18" charset="0"/>
                            </a:rPr>
                          </m:ctrlPr>
                        </m:sSupPr>
                        <m:e>
                          <m:r>
                            <a:rPr lang="fr-FR" sz="1400" b="1" i="1" smtClean="0">
                              <a:latin typeface="Cambria Math"/>
                            </a:rPr>
                            <m:t>𝒂</m:t>
                          </m:r>
                        </m:e>
                        <m:sup>
                          <m:r>
                            <a:rPr lang="fr-FR" sz="1400" b="1" i="1" smtClean="0">
                              <a:latin typeface="Cambria Math"/>
                            </a:rPr>
                            <m:t>𝟐</m:t>
                          </m:r>
                        </m:sup>
                      </m:sSup>
                      <m:r>
                        <a:rPr lang="fr-FR" sz="1400" b="1" i="1" smtClean="0">
                          <a:latin typeface="Cambria Math"/>
                        </a:rPr>
                        <m:t>≪</m:t>
                      </m:r>
                      <m:r>
                        <a:rPr lang="fr-FR" sz="1400" b="1" i="1" smtClean="0">
                          <a:latin typeface="Cambria Math"/>
                        </a:rPr>
                        <m:t>𝟏</m:t>
                      </m:r>
                    </m:oMath>
                  </m:oMathPara>
                </a14:m>
                <a:endParaRPr lang="en-US" sz="1400" b="1" dirty="0"/>
              </a:p>
            </p:txBody>
          </p:sp>
        </mc:Choice>
        <mc:Fallback xmlns="">
          <p:sp>
            <p:nvSpPr>
              <p:cNvPr id="135" name="TextBox 134">
                <a:extLst>
                  <a:ext uri="{FF2B5EF4-FFF2-40B4-BE49-F238E27FC236}">
                    <a16:creationId xmlns:a16="http://schemas.microsoft.com/office/drawing/2014/main" id="{BDFD79D0-2795-4029-AE73-EBF7F39E12B7}"/>
                  </a:ext>
                </a:extLst>
              </p:cNvPr>
              <p:cNvSpPr txBox="1">
                <a:spLocks noRot="1" noChangeAspect="1" noMove="1" noResize="1" noEditPoints="1" noAdjustHandles="1" noChangeArrowheads="1" noChangeShapeType="1" noTextEdit="1"/>
              </p:cNvSpPr>
              <p:nvPr/>
            </p:nvSpPr>
            <p:spPr>
              <a:xfrm>
                <a:off x="3154730" y="3660977"/>
                <a:ext cx="790409" cy="312586"/>
              </a:xfrm>
              <a:prstGeom prst="rect">
                <a:avLst/>
              </a:prstGeom>
              <a:blipFill>
                <a:blip r:embed="rId11"/>
                <a:stretch>
                  <a:fillRect/>
                </a:stretch>
              </a:blipFill>
            </p:spPr>
            <p:txBody>
              <a:bodyPr/>
              <a:lstStyle/>
              <a:p>
                <a:r>
                  <a:rPr lang="en-US">
                    <a:noFill/>
                  </a:rPr>
                  <a:t> </a:t>
                </a:r>
              </a:p>
            </p:txBody>
          </p:sp>
        </mc:Fallback>
      </mc:AlternateContent>
      <p:graphicFrame>
        <p:nvGraphicFramePr>
          <p:cNvPr id="16" name="Object 15">
            <a:extLst>
              <a:ext uri="{FF2B5EF4-FFF2-40B4-BE49-F238E27FC236}">
                <a16:creationId xmlns:a16="http://schemas.microsoft.com/office/drawing/2014/main" id="{B7CC8358-1FCE-4CDF-8572-38B3EDCA8A83}"/>
              </a:ext>
            </a:extLst>
          </p:cNvPr>
          <p:cNvGraphicFramePr>
            <a:graphicFrameLocks noChangeAspect="1"/>
          </p:cNvGraphicFramePr>
          <p:nvPr/>
        </p:nvGraphicFramePr>
        <p:xfrm>
          <a:off x="4354000" y="5188496"/>
          <a:ext cx="3408363" cy="581025"/>
        </p:xfrm>
        <a:graphic>
          <a:graphicData uri="http://schemas.openxmlformats.org/presentationml/2006/ole">
            <mc:AlternateContent xmlns:mc="http://schemas.openxmlformats.org/markup-compatibility/2006">
              <mc:Choice xmlns:v="urn:schemas-microsoft-com:vml" Requires="v">
                <p:oleObj name="Equation" r:id="rId12" imgW="3407679" imgH="580897" progId="Equation.DSMT4">
                  <p:embed/>
                </p:oleObj>
              </mc:Choice>
              <mc:Fallback>
                <p:oleObj name="Equation" r:id="rId12" imgW="3407679" imgH="580897" progId="Equation.DSMT4">
                  <p:embed/>
                  <p:pic>
                    <p:nvPicPr>
                      <p:cNvPr id="16" name="Object 15">
                        <a:extLst>
                          <a:ext uri="{FF2B5EF4-FFF2-40B4-BE49-F238E27FC236}">
                            <a16:creationId xmlns:a16="http://schemas.microsoft.com/office/drawing/2014/main" id="{B7CC8358-1FCE-4CDF-8572-38B3EDCA8A83}"/>
                          </a:ext>
                        </a:extLst>
                      </p:cNvPr>
                      <p:cNvPicPr/>
                      <p:nvPr/>
                    </p:nvPicPr>
                    <p:blipFill>
                      <a:blip r:embed="rId13"/>
                      <a:stretch>
                        <a:fillRect/>
                      </a:stretch>
                    </p:blipFill>
                    <p:spPr>
                      <a:xfrm>
                        <a:off x="4354000" y="5188496"/>
                        <a:ext cx="3408363" cy="581025"/>
                      </a:xfrm>
                      <a:prstGeom prst="rect">
                        <a:avLst/>
                      </a:prstGeom>
                    </p:spPr>
                  </p:pic>
                </p:oleObj>
              </mc:Fallback>
            </mc:AlternateContent>
          </a:graphicData>
        </a:graphic>
      </p:graphicFrame>
      <p:sp>
        <p:nvSpPr>
          <p:cNvPr id="45" name="Rectangle 44">
            <a:extLst>
              <a:ext uri="{FF2B5EF4-FFF2-40B4-BE49-F238E27FC236}">
                <a16:creationId xmlns:a16="http://schemas.microsoft.com/office/drawing/2014/main" id="{AB38E44A-994B-45C5-B8C1-E3CD1453D64D}"/>
              </a:ext>
            </a:extLst>
          </p:cNvPr>
          <p:cNvSpPr/>
          <p:nvPr/>
        </p:nvSpPr>
        <p:spPr>
          <a:xfrm>
            <a:off x="222239" y="5912988"/>
            <a:ext cx="1645002" cy="307777"/>
          </a:xfrm>
          <a:prstGeom prst="rect">
            <a:avLst/>
          </a:prstGeom>
        </p:spPr>
        <p:txBody>
          <a:bodyPr wrap="none">
            <a:spAutoFit/>
          </a:bodyPr>
          <a:lstStyle/>
          <a:p>
            <a:r>
              <a:rPr lang="en-US" sz="1400" i="1" dirty="0">
                <a:latin typeface="Arial" pitchFamily="-65" charset="0"/>
              </a:rPr>
              <a:t>n</a:t>
            </a:r>
            <a:r>
              <a:rPr lang="en-US" sz="1400" i="1" baseline="-25000" dirty="0">
                <a:latin typeface="Arial" pitchFamily="-65" charset="0"/>
              </a:rPr>
              <a:t>0</a:t>
            </a:r>
            <a:r>
              <a:rPr lang="en-US" sz="1400" dirty="0">
                <a:latin typeface="Arial" pitchFamily="-65" charset="0"/>
              </a:rPr>
              <a:t>~10</a:t>
            </a:r>
            <a:r>
              <a:rPr lang="en-US" sz="1400" baseline="30000" dirty="0">
                <a:latin typeface="Arial" pitchFamily="-65" charset="0"/>
              </a:rPr>
              <a:t>19 </a:t>
            </a:r>
            <a:r>
              <a:rPr lang="en-US" sz="1400" dirty="0">
                <a:latin typeface="Arial" pitchFamily="-65" charset="0"/>
              </a:rPr>
              <a:t>-10</a:t>
            </a:r>
            <a:r>
              <a:rPr lang="en-US" sz="1400" baseline="30000" dirty="0">
                <a:latin typeface="Arial" pitchFamily="-65" charset="0"/>
              </a:rPr>
              <a:t>18</a:t>
            </a:r>
            <a:r>
              <a:rPr lang="en-US" sz="1400" dirty="0">
                <a:latin typeface="Arial" pitchFamily="-65" charset="0"/>
              </a:rPr>
              <a:t> cm</a:t>
            </a:r>
            <a:r>
              <a:rPr lang="en-US" sz="1400" baseline="30000" dirty="0">
                <a:latin typeface="Arial" pitchFamily="-65" charset="0"/>
              </a:rPr>
              <a:t>-3 </a:t>
            </a:r>
            <a:endParaRPr lang="en-US" sz="1400" dirty="0"/>
          </a:p>
        </p:txBody>
      </p:sp>
      <p:sp>
        <p:nvSpPr>
          <p:cNvPr id="137" name="Right Brace 136">
            <a:extLst>
              <a:ext uri="{FF2B5EF4-FFF2-40B4-BE49-F238E27FC236}">
                <a16:creationId xmlns:a16="http://schemas.microsoft.com/office/drawing/2014/main" id="{7853AA97-A567-463A-AAAB-C4F5ED730B73}"/>
              </a:ext>
            </a:extLst>
          </p:cNvPr>
          <p:cNvSpPr/>
          <p:nvPr/>
        </p:nvSpPr>
        <p:spPr>
          <a:xfrm>
            <a:off x="1670113" y="5769521"/>
            <a:ext cx="191380" cy="504768"/>
          </a:xfrm>
          <a:prstGeom prst="rightBrac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47" name="Object 46">
            <a:extLst>
              <a:ext uri="{FF2B5EF4-FFF2-40B4-BE49-F238E27FC236}">
                <a16:creationId xmlns:a16="http://schemas.microsoft.com/office/drawing/2014/main" id="{A0C7EA86-4A1B-4140-8588-B910917B38A5}"/>
              </a:ext>
            </a:extLst>
          </p:cNvPr>
          <p:cNvGraphicFramePr>
            <a:graphicFrameLocks noChangeAspect="1"/>
          </p:cNvGraphicFramePr>
          <p:nvPr/>
        </p:nvGraphicFramePr>
        <p:xfrm>
          <a:off x="1946461" y="5893937"/>
          <a:ext cx="1282700" cy="241300"/>
        </p:xfrm>
        <a:graphic>
          <a:graphicData uri="http://schemas.openxmlformats.org/presentationml/2006/ole">
            <mc:AlternateContent xmlns:mc="http://schemas.openxmlformats.org/markup-compatibility/2006">
              <mc:Choice xmlns:v="urn:schemas-microsoft-com:vml" Requires="v">
                <p:oleObj name="Equation" r:id="rId14" imgW="1282680" imgH="241200" progId="Equation.DSMT4">
                  <p:embed/>
                </p:oleObj>
              </mc:Choice>
              <mc:Fallback>
                <p:oleObj name="Equation" r:id="rId14" imgW="1282680" imgH="241200" progId="Equation.DSMT4">
                  <p:embed/>
                  <p:pic>
                    <p:nvPicPr>
                      <p:cNvPr id="47" name="Object 46">
                        <a:extLst>
                          <a:ext uri="{FF2B5EF4-FFF2-40B4-BE49-F238E27FC236}">
                            <a16:creationId xmlns:a16="http://schemas.microsoft.com/office/drawing/2014/main" id="{A0C7EA86-4A1B-4140-8588-B910917B38A5}"/>
                          </a:ext>
                        </a:extLst>
                      </p:cNvPr>
                      <p:cNvPicPr/>
                      <p:nvPr/>
                    </p:nvPicPr>
                    <p:blipFill>
                      <a:blip r:embed="rId15"/>
                      <a:stretch>
                        <a:fillRect/>
                      </a:stretch>
                    </p:blipFill>
                    <p:spPr>
                      <a:xfrm>
                        <a:off x="1946461" y="5893937"/>
                        <a:ext cx="1282700" cy="241300"/>
                      </a:xfrm>
                      <a:prstGeom prst="rect">
                        <a:avLst/>
                      </a:prstGeom>
                      <a:solidFill>
                        <a:srgbClr val="FF0000"/>
                      </a:solidFill>
                    </p:spPr>
                  </p:pic>
                </p:oleObj>
              </mc:Fallback>
            </mc:AlternateContent>
          </a:graphicData>
        </a:graphic>
      </p:graphicFrame>
      <p:grpSp>
        <p:nvGrpSpPr>
          <p:cNvPr id="2" name="Group 1">
            <a:extLst>
              <a:ext uri="{FF2B5EF4-FFF2-40B4-BE49-F238E27FC236}">
                <a16:creationId xmlns:a16="http://schemas.microsoft.com/office/drawing/2014/main" id="{7B61031E-66CA-41E5-B1B9-FB0B1FBA2C0D}"/>
              </a:ext>
            </a:extLst>
          </p:cNvPr>
          <p:cNvGrpSpPr/>
          <p:nvPr/>
        </p:nvGrpSpPr>
        <p:grpSpPr>
          <a:xfrm>
            <a:off x="292639" y="1698186"/>
            <a:ext cx="3600000" cy="1608513"/>
            <a:chOff x="3785360" y="1535119"/>
            <a:chExt cx="3600000" cy="1608513"/>
          </a:xfrm>
        </p:grpSpPr>
        <p:pic>
          <p:nvPicPr>
            <p:cNvPr id="3" name="Picture 2">
              <a:extLst>
                <a:ext uri="{FF2B5EF4-FFF2-40B4-BE49-F238E27FC236}">
                  <a16:creationId xmlns:a16="http://schemas.microsoft.com/office/drawing/2014/main" id="{2B7E0658-1C89-4CBA-AC42-7F8EA6B4ACAA}"/>
                </a:ext>
              </a:extLst>
            </p:cNvPr>
            <p:cNvPicPr>
              <a:picLocks noChangeAspect="1"/>
            </p:cNvPicPr>
            <p:nvPr/>
          </p:nvPicPr>
          <p:blipFill>
            <a:blip r:embed="rId16"/>
            <a:stretch>
              <a:fillRect/>
            </a:stretch>
          </p:blipFill>
          <p:spPr>
            <a:xfrm>
              <a:off x="3785360" y="1576940"/>
              <a:ext cx="3600000" cy="1114732"/>
            </a:xfrm>
            <a:prstGeom prst="rect">
              <a:avLst/>
            </a:prstGeom>
          </p:spPr>
        </p:pic>
        <p:sp>
          <p:nvSpPr>
            <p:cNvPr id="19" name="TextBox 18">
              <a:extLst>
                <a:ext uri="{FF2B5EF4-FFF2-40B4-BE49-F238E27FC236}">
                  <a16:creationId xmlns:a16="http://schemas.microsoft.com/office/drawing/2014/main" id="{5B4B48D9-B5E0-49FB-ACC0-16ADDE5F970B}"/>
                </a:ext>
              </a:extLst>
            </p:cNvPr>
            <p:cNvSpPr txBox="1"/>
            <p:nvPr/>
          </p:nvSpPr>
          <p:spPr>
            <a:xfrm>
              <a:off x="6211116" y="1839300"/>
              <a:ext cx="671727" cy="523220"/>
            </a:xfrm>
            <a:prstGeom prst="rect">
              <a:avLst/>
            </a:prstGeom>
            <a:noFill/>
            <a:ln>
              <a:solidFill>
                <a:schemeClr val="accent1">
                  <a:shade val="50000"/>
                </a:schemeClr>
              </a:solidFill>
            </a:ln>
          </p:spPr>
          <p:txBody>
            <a:bodyPr wrap="square" rtlCol="0">
              <a:spAutoFit/>
            </a:bodyPr>
            <a:lstStyle/>
            <a:p>
              <a:r>
                <a:rPr lang="en-US" sz="1400" b="1" dirty="0">
                  <a:latin typeface="Arial" panose="020B0604020202020204" pitchFamily="34" charset="0"/>
                  <a:cs typeface="Arial" panose="020B0604020202020204" pitchFamily="34" charset="0"/>
                </a:rPr>
                <a:t>Laser </a:t>
              </a:r>
            </a:p>
            <a:p>
              <a:r>
                <a:rPr lang="en-US" sz="1400" b="1" dirty="0">
                  <a:latin typeface="Arial" panose="020B0604020202020204" pitchFamily="34" charset="0"/>
                  <a:cs typeface="Arial" panose="020B0604020202020204" pitchFamily="34" charset="0"/>
                </a:rPr>
                <a:t>pulse</a:t>
              </a:r>
            </a:p>
          </p:txBody>
        </p:sp>
        <p:cxnSp>
          <p:nvCxnSpPr>
            <p:cNvPr id="22" name="Straight Arrow Connector 21">
              <a:extLst>
                <a:ext uri="{FF2B5EF4-FFF2-40B4-BE49-F238E27FC236}">
                  <a16:creationId xmlns:a16="http://schemas.microsoft.com/office/drawing/2014/main" id="{3A705E6B-3862-41C8-91C7-EDCD0B6051D2}"/>
                </a:ext>
              </a:extLst>
            </p:cNvPr>
            <p:cNvCxnSpPr>
              <a:cxnSpLocks/>
            </p:cNvCxnSpPr>
            <p:nvPr/>
          </p:nvCxnSpPr>
          <p:spPr>
            <a:xfrm>
              <a:off x="5439122" y="1794846"/>
              <a:ext cx="135604" cy="339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1D83CA-72CA-483C-AA0E-69A9543DA4B8}"/>
                </a:ext>
              </a:extLst>
            </p:cNvPr>
            <p:cNvCxnSpPr>
              <a:cxnSpLocks/>
            </p:cNvCxnSpPr>
            <p:nvPr/>
          </p:nvCxnSpPr>
          <p:spPr>
            <a:xfrm flipH="1">
              <a:off x="4982602" y="1767201"/>
              <a:ext cx="425367" cy="3491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298B6D5-E207-4D0C-AB70-D15EA76BB968}"/>
                </a:ext>
              </a:extLst>
            </p:cNvPr>
            <p:cNvSpPr txBox="1"/>
            <p:nvPr/>
          </p:nvSpPr>
          <p:spPr>
            <a:xfrm>
              <a:off x="5022216" y="1535119"/>
              <a:ext cx="92845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 bunch</a:t>
              </a:r>
            </a:p>
          </p:txBody>
        </p:sp>
        <p:cxnSp>
          <p:nvCxnSpPr>
            <p:cNvPr id="27" name="Straight Arrow Connector 26">
              <a:extLst>
                <a:ext uri="{FF2B5EF4-FFF2-40B4-BE49-F238E27FC236}">
                  <a16:creationId xmlns:a16="http://schemas.microsoft.com/office/drawing/2014/main" id="{36CD85ED-4D2D-4B93-AB73-860BAC469711}"/>
                </a:ext>
              </a:extLst>
            </p:cNvPr>
            <p:cNvCxnSpPr>
              <a:cxnSpLocks/>
            </p:cNvCxnSpPr>
            <p:nvPr/>
          </p:nvCxnSpPr>
          <p:spPr>
            <a:xfrm flipV="1">
              <a:off x="4932218" y="2536902"/>
              <a:ext cx="566708" cy="3834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82451F4-E02E-4689-A592-EA5CBB9903BB}"/>
                </a:ext>
              </a:extLst>
            </p:cNvPr>
            <p:cNvSpPr txBox="1"/>
            <p:nvPr/>
          </p:nvSpPr>
          <p:spPr>
            <a:xfrm>
              <a:off x="4526497" y="2835855"/>
              <a:ext cx="81144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Ez field</a:t>
              </a:r>
            </a:p>
          </p:txBody>
        </p:sp>
      </p:grpSp>
      <p:sp>
        <p:nvSpPr>
          <p:cNvPr id="40" name="Text Box 109">
            <a:extLst>
              <a:ext uri="{FF2B5EF4-FFF2-40B4-BE49-F238E27FC236}">
                <a16:creationId xmlns:a16="http://schemas.microsoft.com/office/drawing/2014/main" id="{79E2727E-AAE6-47B6-9A4C-2B613FF3E9CF}"/>
              </a:ext>
            </a:extLst>
          </p:cNvPr>
          <p:cNvSpPr txBox="1">
            <a:spLocks noChangeArrowheads="1"/>
          </p:cNvSpPr>
          <p:nvPr/>
        </p:nvSpPr>
        <p:spPr bwMode="auto">
          <a:xfrm>
            <a:off x="4533254" y="4324790"/>
            <a:ext cx="1466641" cy="749208"/>
          </a:xfrm>
          <a:prstGeom prst="rect">
            <a:avLst/>
          </a:prstGeom>
          <a:noFill/>
          <a:ln w="63500">
            <a:noFill/>
            <a:miter lim="800000"/>
            <a:headEnd/>
            <a:tailEnd/>
          </a:ln>
          <a:effectLst/>
        </p:spPr>
        <p:txBody>
          <a:bodyPr wrap="square" lIns="101882" tIns="50941" rIns="101882" bIns="50941">
            <a:prstTxWarp prst="textNoShape">
              <a:avLst/>
            </a:prstTxWarp>
            <a:spAutoFit/>
          </a:bodyPr>
          <a:lstStyle/>
          <a:p>
            <a:pPr algn="ctr" eaLnBrk="1" hangingPunct="1"/>
            <a:r>
              <a:rPr lang="en-US" sz="1400" dirty="0">
                <a:latin typeface="Arial" pitchFamily="-65" charset="0"/>
              </a:rPr>
              <a:t>Plasma wave: </a:t>
            </a:r>
          </a:p>
          <a:p>
            <a:pPr algn="ctr" eaLnBrk="1" hangingPunct="1"/>
            <a:r>
              <a:rPr lang="en-US" sz="1400" dirty="0">
                <a:latin typeface="Arial" pitchFamily="-65" charset="0"/>
              </a:rPr>
              <a:t>electron density perturbation</a:t>
            </a:r>
          </a:p>
        </p:txBody>
      </p:sp>
      <p:sp>
        <p:nvSpPr>
          <p:cNvPr id="43" name="AutoShape 107">
            <a:extLst>
              <a:ext uri="{FF2B5EF4-FFF2-40B4-BE49-F238E27FC236}">
                <a16:creationId xmlns:a16="http://schemas.microsoft.com/office/drawing/2014/main" id="{BE7A1FE7-4320-43E0-8926-3578A8CBF6AC}"/>
              </a:ext>
            </a:extLst>
          </p:cNvPr>
          <p:cNvSpPr>
            <a:spLocks/>
          </p:cNvSpPr>
          <p:nvPr/>
        </p:nvSpPr>
        <p:spPr bwMode="auto">
          <a:xfrm rot="5400000">
            <a:off x="5246606" y="3912587"/>
            <a:ext cx="327448" cy="723430"/>
          </a:xfrm>
          <a:prstGeom prst="rightBrace">
            <a:avLst>
              <a:gd name="adj1" fmla="val 38736"/>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solidFill>
                <a:srgbClr val="FF0000"/>
              </a:solidFill>
            </a:endParaRPr>
          </a:p>
        </p:txBody>
      </p:sp>
      <p:sp>
        <p:nvSpPr>
          <p:cNvPr id="44" name="AutoShape 108">
            <a:extLst>
              <a:ext uri="{FF2B5EF4-FFF2-40B4-BE49-F238E27FC236}">
                <a16:creationId xmlns:a16="http://schemas.microsoft.com/office/drawing/2014/main" id="{3F0BBC9E-F57D-4A2F-A4B3-2D05D7515BC3}"/>
              </a:ext>
            </a:extLst>
          </p:cNvPr>
          <p:cNvSpPr>
            <a:spLocks/>
          </p:cNvSpPr>
          <p:nvPr/>
        </p:nvSpPr>
        <p:spPr bwMode="auto">
          <a:xfrm rot="5400000">
            <a:off x="6353538" y="4015749"/>
            <a:ext cx="327448" cy="517105"/>
          </a:xfrm>
          <a:prstGeom prst="rightBrace">
            <a:avLst>
              <a:gd name="adj1" fmla="val 38690"/>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highlight>
                <a:srgbClr val="0000FF"/>
              </a:highlight>
            </a:endParaRPr>
          </a:p>
        </p:txBody>
      </p:sp>
      <p:graphicFrame>
        <p:nvGraphicFramePr>
          <p:cNvPr id="4" name="Object 3">
            <a:extLst>
              <a:ext uri="{FF2B5EF4-FFF2-40B4-BE49-F238E27FC236}">
                <a16:creationId xmlns:a16="http://schemas.microsoft.com/office/drawing/2014/main" id="{07C41480-20BD-4956-B6E9-FECE65566F9A}"/>
              </a:ext>
            </a:extLst>
          </p:cNvPr>
          <p:cNvGraphicFramePr>
            <a:graphicFrameLocks noChangeAspect="1"/>
          </p:cNvGraphicFramePr>
          <p:nvPr/>
        </p:nvGraphicFramePr>
        <p:xfrm>
          <a:off x="5460374" y="5919788"/>
          <a:ext cx="1447800" cy="254000"/>
        </p:xfrm>
        <a:graphic>
          <a:graphicData uri="http://schemas.openxmlformats.org/presentationml/2006/ole">
            <mc:AlternateContent xmlns:mc="http://schemas.openxmlformats.org/markup-compatibility/2006">
              <mc:Choice xmlns:v="urn:schemas-microsoft-com:vml" Requires="v">
                <p:oleObj name="Equation" r:id="rId17" imgW="1447560" imgH="253800" progId="Equation.DSMT4">
                  <p:embed/>
                </p:oleObj>
              </mc:Choice>
              <mc:Fallback>
                <p:oleObj name="Equation" r:id="rId17" imgW="1447560" imgH="253800" progId="Equation.DSMT4">
                  <p:embed/>
                  <p:pic>
                    <p:nvPicPr>
                      <p:cNvPr id="4" name="Object 3">
                        <a:extLst>
                          <a:ext uri="{FF2B5EF4-FFF2-40B4-BE49-F238E27FC236}">
                            <a16:creationId xmlns:a16="http://schemas.microsoft.com/office/drawing/2014/main" id="{07C41480-20BD-4956-B6E9-FECE65566F9A}"/>
                          </a:ext>
                        </a:extLst>
                      </p:cNvPr>
                      <p:cNvPicPr/>
                      <p:nvPr/>
                    </p:nvPicPr>
                    <p:blipFill>
                      <a:blip r:embed="rId18"/>
                      <a:stretch>
                        <a:fillRect/>
                      </a:stretch>
                    </p:blipFill>
                    <p:spPr>
                      <a:xfrm>
                        <a:off x="5460374" y="5919788"/>
                        <a:ext cx="1447800" cy="254000"/>
                      </a:xfrm>
                      <a:prstGeom prst="rect">
                        <a:avLst/>
                      </a:prstGeom>
                      <a:solidFill>
                        <a:srgbClr val="00B050"/>
                      </a:solidFill>
                    </p:spPr>
                  </p:pic>
                </p:oleObj>
              </mc:Fallback>
            </mc:AlternateContent>
          </a:graphicData>
        </a:graphic>
      </p:graphicFrame>
      <p:sp>
        <p:nvSpPr>
          <p:cNvPr id="46" name="Rectangle 45">
            <a:extLst>
              <a:ext uri="{FF2B5EF4-FFF2-40B4-BE49-F238E27FC236}">
                <a16:creationId xmlns:a16="http://schemas.microsoft.com/office/drawing/2014/main" id="{8B4F7BFC-987B-4823-ABC3-F1A69E28010B}"/>
              </a:ext>
            </a:extLst>
          </p:cNvPr>
          <p:cNvSpPr/>
          <p:nvPr/>
        </p:nvSpPr>
        <p:spPr>
          <a:xfrm>
            <a:off x="8294526" y="954980"/>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4484C4E-296E-4057-BA41-4A89B9D950C6}"/>
              </a:ext>
            </a:extLst>
          </p:cNvPr>
          <p:cNvSpPr txBox="1"/>
          <p:nvPr/>
        </p:nvSpPr>
        <p:spPr>
          <a:xfrm>
            <a:off x="8515643" y="1022221"/>
            <a:ext cx="3265766" cy="400110"/>
          </a:xfrm>
          <a:prstGeom prst="rect">
            <a:avLst/>
          </a:prstGeom>
          <a:solidFill>
            <a:srgbClr val="0070C0"/>
          </a:solidFill>
        </p:spPr>
        <p:txBody>
          <a:bodyPr wrap="none" rtlCol="0">
            <a:spAutoFit/>
          </a:bodyPr>
          <a:lstStyle/>
          <a:p>
            <a:r>
              <a:rPr lang="en-US" sz="2000" b="1" dirty="0">
                <a:latin typeface="Arial" panose="020B0604020202020204" pitchFamily="34" charset="0"/>
                <a:cs typeface="Arial" panose="020B0604020202020204" pitchFamily="34" charset="0"/>
              </a:rPr>
              <a:t>Direct Laser Acceleration</a:t>
            </a:r>
          </a:p>
        </p:txBody>
      </p:sp>
      <p:grpSp>
        <p:nvGrpSpPr>
          <p:cNvPr id="41" name="Group 40">
            <a:extLst>
              <a:ext uri="{FF2B5EF4-FFF2-40B4-BE49-F238E27FC236}">
                <a16:creationId xmlns:a16="http://schemas.microsoft.com/office/drawing/2014/main" id="{2D45E2FC-4101-47DE-BE50-7CECD504A594}"/>
              </a:ext>
            </a:extLst>
          </p:cNvPr>
          <p:cNvGrpSpPr/>
          <p:nvPr/>
        </p:nvGrpSpPr>
        <p:grpSpPr>
          <a:xfrm>
            <a:off x="4318864" y="1701913"/>
            <a:ext cx="3600000" cy="1608513"/>
            <a:chOff x="3785360" y="1535119"/>
            <a:chExt cx="3600000" cy="1608513"/>
          </a:xfrm>
        </p:grpSpPr>
        <p:pic>
          <p:nvPicPr>
            <p:cNvPr id="42" name="Picture 41">
              <a:extLst>
                <a:ext uri="{FF2B5EF4-FFF2-40B4-BE49-F238E27FC236}">
                  <a16:creationId xmlns:a16="http://schemas.microsoft.com/office/drawing/2014/main" id="{A6356EAF-2744-44D1-9868-E145F62C407F}"/>
                </a:ext>
              </a:extLst>
            </p:cNvPr>
            <p:cNvPicPr>
              <a:picLocks noChangeAspect="1"/>
            </p:cNvPicPr>
            <p:nvPr/>
          </p:nvPicPr>
          <p:blipFill>
            <a:blip r:embed="rId16"/>
            <a:stretch>
              <a:fillRect/>
            </a:stretch>
          </p:blipFill>
          <p:spPr>
            <a:xfrm>
              <a:off x="3785360" y="1576940"/>
              <a:ext cx="3600000" cy="1114732"/>
            </a:xfrm>
            <a:prstGeom prst="rect">
              <a:avLst/>
            </a:prstGeom>
          </p:spPr>
        </p:pic>
        <p:sp>
          <p:nvSpPr>
            <p:cNvPr id="48" name="TextBox 47">
              <a:extLst>
                <a:ext uri="{FF2B5EF4-FFF2-40B4-BE49-F238E27FC236}">
                  <a16:creationId xmlns:a16="http://schemas.microsoft.com/office/drawing/2014/main" id="{A35D73D2-BDB3-4DDF-8FC8-4AAFF73C70DC}"/>
                </a:ext>
              </a:extLst>
            </p:cNvPr>
            <p:cNvSpPr txBox="1"/>
            <p:nvPr/>
          </p:nvSpPr>
          <p:spPr>
            <a:xfrm>
              <a:off x="6180596" y="1845501"/>
              <a:ext cx="825034" cy="523220"/>
            </a:xfrm>
            <a:prstGeom prst="rect">
              <a:avLst/>
            </a:prstGeom>
            <a:noFill/>
            <a:ln>
              <a:solidFill>
                <a:schemeClr val="accent1">
                  <a:shade val="50000"/>
                </a:schemeClr>
              </a:solidFill>
            </a:ln>
          </p:spPr>
          <p:txBody>
            <a:bodyPr wrap="square" rtlCol="0">
              <a:spAutoFit/>
            </a:bodyPr>
            <a:lstStyle/>
            <a:p>
              <a:r>
                <a:rPr lang="en-US" sz="1400" b="1" dirty="0">
                  <a:latin typeface="Arial" panose="020B0604020202020204" pitchFamily="34" charset="0"/>
                  <a:cs typeface="Arial" panose="020B0604020202020204" pitchFamily="34" charset="0"/>
                </a:rPr>
                <a:t>Particle </a:t>
              </a:r>
            </a:p>
            <a:p>
              <a:r>
                <a:rPr lang="en-US" sz="1400" b="1" dirty="0">
                  <a:latin typeface="Arial" panose="020B0604020202020204" pitchFamily="34" charset="0"/>
                  <a:cs typeface="Arial" panose="020B0604020202020204" pitchFamily="34" charset="0"/>
                </a:rPr>
                <a:t>beam</a:t>
              </a:r>
            </a:p>
          </p:txBody>
        </p:sp>
        <p:cxnSp>
          <p:nvCxnSpPr>
            <p:cNvPr id="50" name="Straight Arrow Connector 49">
              <a:extLst>
                <a:ext uri="{FF2B5EF4-FFF2-40B4-BE49-F238E27FC236}">
                  <a16:creationId xmlns:a16="http://schemas.microsoft.com/office/drawing/2014/main" id="{211B46DC-AD5B-4C69-87DA-9186FE60658E}"/>
                </a:ext>
              </a:extLst>
            </p:cNvPr>
            <p:cNvCxnSpPr>
              <a:cxnSpLocks/>
            </p:cNvCxnSpPr>
            <p:nvPr/>
          </p:nvCxnSpPr>
          <p:spPr>
            <a:xfrm>
              <a:off x="5439122" y="1794846"/>
              <a:ext cx="135604" cy="339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0446993-AE83-45A5-932C-F27211EEB904}"/>
                </a:ext>
              </a:extLst>
            </p:cNvPr>
            <p:cNvCxnSpPr>
              <a:cxnSpLocks/>
            </p:cNvCxnSpPr>
            <p:nvPr/>
          </p:nvCxnSpPr>
          <p:spPr>
            <a:xfrm flipH="1">
              <a:off x="4982602" y="1767201"/>
              <a:ext cx="425367" cy="3491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98FABDE-4EB7-4F93-BBE7-A0E6CA625B59}"/>
                </a:ext>
              </a:extLst>
            </p:cNvPr>
            <p:cNvSpPr txBox="1"/>
            <p:nvPr/>
          </p:nvSpPr>
          <p:spPr>
            <a:xfrm>
              <a:off x="5022216" y="1535119"/>
              <a:ext cx="92845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 bunch</a:t>
              </a:r>
            </a:p>
          </p:txBody>
        </p:sp>
        <p:cxnSp>
          <p:nvCxnSpPr>
            <p:cNvPr id="53" name="Straight Arrow Connector 52">
              <a:extLst>
                <a:ext uri="{FF2B5EF4-FFF2-40B4-BE49-F238E27FC236}">
                  <a16:creationId xmlns:a16="http://schemas.microsoft.com/office/drawing/2014/main" id="{040EA967-E72E-499E-822D-FF1F68BB8684}"/>
                </a:ext>
              </a:extLst>
            </p:cNvPr>
            <p:cNvCxnSpPr>
              <a:cxnSpLocks/>
            </p:cNvCxnSpPr>
            <p:nvPr/>
          </p:nvCxnSpPr>
          <p:spPr>
            <a:xfrm flipV="1">
              <a:off x="4932218" y="2536902"/>
              <a:ext cx="566708" cy="3834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8544AF3-5A7E-4A48-B0E4-1088B0A5DF94}"/>
                </a:ext>
              </a:extLst>
            </p:cNvPr>
            <p:cNvSpPr txBox="1"/>
            <p:nvPr/>
          </p:nvSpPr>
          <p:spPr>
            <a:xfrm>
              <a:off x="4526497" y="2835855"/>
              <a:ext cx="81144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Ez field</a:t>
              </a:r>
            </a:p>
          </p:txBody>
        </p:sp>
      </p:grpSp>
      <p:pic>
        <p:nvPicPr>
          <p:cNvPr id="21" name="Picture 20">
            <a:extLst>
              <a:ext uri="{FF2B5EF4-FFF2-40B4-BE49-F238E27FC236}">
                <a16:creationId xmlns:a16="http://schemas.microsoft.com/office/drawing/2014/main" id="{F568760B-1C23-495E-929C-A1A0AEFE538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44881" y="1697293"/>
            <a:ext cx="3600000" cy="2217600"/>
          </a:xfrm>
          <a:prstGeom prst="rect">
            <a:avLst/>
          </a:prstGeom>
        </p:spPr>
      </p:pic>
      <p:sp>
        <p:nvSpPr>
          <p:cNvPr id="20" name="TextBox 19">
            <a:extLst>
              <a:ext uri="{FF2B5EF4-FFF2-40B4-BE49-F238E27FC236}">
                <a16:creationId xmlns:a16="http://schemas.microsoft.com/office/drawing/2014/main" id="{6A84F323-96C8-40B3-B7D8-068E3BF46B37}"/>
              </a:ext>
            </a:extLst>
          </p:cNvPr>
          <p:cNvSpPr txBox="1"/>
          <p:nvPr/>
        </p:nvSpPr>
        <p:spPr>
          <a:xfrm>
            <a:off x="8464156" y="4180114"/>
            <a:ext cx="3398161" cy="1600438"/>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Resonant interaction between electrons and a laser pulse when the laser’s Doppler-shifted frequency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matches the electron betatron frequency. </a:t>
            </a:r>
          </a:p>
        </p:txBody>
      </p:sp>
      <p:graphicFrame>
        <p:nvGraphicFramePr>
          <p:cNvPr id="23" name="Object 22">
            <a:extLst>
              <a:ext uri="{FF2B5EF4-FFF2-40B4-BE49-F238E27FC236}">
                <a16:creationId xmlns:a16="http://schemas.microsoft.com/office/drawing/2014/main" id="{140DC1EE-90CB-443A-95B2-81FD714AA82B}"/>
              </a:ext>
            </a:extLst>
          </p:cNvPr>
          <p:cNvGraphicFramePr>
            <a:graphicFrameLocks noChangeAspect="1"/>
          </p:cNvGraphicFramePr>
          <p:nvPr/>
        </p:nvGraphicFramePr>
        <p:xfrm>
          <a:off x="9251887" y="5015850"/>
          <a:ext cx="1473200" cy="317500"/>
        </p:xfrm>
        <a:graphic>
          <a:graphicData uri="http://schemas.openxmlformats.org/presentationml/2006/ole">
            <mc:AlternateContent xmlns:mc="http://schemas.openxmlformats.org/markup-compatibility/2006">
              <mc:Choice xmlns:v="urn:schemas-microsoft-com:vml" Requires="v">
                <p:oleObj name="Equation" r:id="rId20" imgW="1473120" imgH="317160" progId="Equation.DSMT4">
                  <p:embed/>
                </p:oleObj>
              </mc:Choice>
              <mc:Fallback>
                <p:oleObj name="Equation" r:id="rId20" imgW="1473120" imgH="317160" progId="Equation.DSMT4">
                  <p:embed/>
                  <p:pic>
                    <p:nvPicPr>
                      <p:cNvPr id="23" name="Object 22">
                        <a:extLst>
                          <a:ext uri="{FF2B5EF4-FFF2-40B4-BE49-F238E27FC236}">
                            <a16:creationId xmlns:a16="http://schemas.microsoft.com/office/drawing/2014/main" id="{140DC1EE-90CB-443A-95B2-81FD714AA82B}"/>
                          </a:ext>
                        </a:extLst>
                      </p:cNvPr>
                      <p:cNvPicPr/>
                      <p:nvPr/>
                    </p:nvPicPr>
                    <p:blipFill>
                      <a:blip r:embed="rId21"/>
                      <a:stretch>
                        <a:fillRect/>
                      </a:stretch>
                    </p:blipFill>
                    <p:spPr>
                      <a:xfrm>
                        <a:off x="9251887" y="5015850"/>
                        <a:ext cx="1473200" cy="317500"/>
                      </a:xfrm>
                      <a:prstGeom prst="rect">
                        <a:avLst/>
                      </a:prstGeom>
                      <a:solidFill>
                        <a:schemeClr val="accent1"/>
                      </a:solidFill>
                    </p:spPr>
                  </p:pic>
                </p:oleObj>
              </mc:Fallback>
            </mc:AlternateContent>
          </a:graphicData>
        </a:graphic>
      </p:graphicFrame>
      <p:graphicFrame>
        <p:nvGraphicFramePr>
          <p:cNvPr id="25" name="Object 24">
            <a:extLst>
              <a:ext uri="{FF2B5EF4-FFF2-40B4-BE49-F238E27FC236}">
                <a16:creationId xmlns:a16="http://schemas.microsoft.com/office/drawing/2014/main" id="{56EA4316-2EEF-44F0-8EBC-89C23450109D}"/>
              </a:ext>
            </a:extLst>
          </p:cNvPr>
          <p:cNvGraphicFramePr>
            <a:graphicFrameLocks noChangeAspect="1"/>
          </p:cNvGraphicFramePr>
          <p:nvPr/>
        </p:nvGraphicFramePr>
        <p:xfrm>
          <a:off x="9455087" y="5830437"/>
          <a:ext cx="1066800" cy="304800"/>
        </p:xfrm>
        <a:graphic>
          <a:graphicData uri="http://schemas.openxmlformats.org/presentationml/2006/ole">
            <mc:AlternateContent xmlns:mc="http://schemas.openxmlformats.org/markup-compatibility/2006">
              <mc:Choice xmlns:v="urn:schemas-microsoft-com:vml" Requires="v">
                <p:oleObj name="Equation" r:id="rId22" imgW="1066680" imgH="304560" progId="Equation.DSMT4">
                  <p:embed/>
                </p:oleObj>
              </mc:Choice>
              <mc:Fallback>
                <p:oleObj name="Equation" r:id="rId22" imgW="1066680" imgH="304560" progId="Equation.DSMT4">
                  <p:embed/>
                  <p:pic>
                    <p:nvPicPr>
                      <p:cNvPr id="25" name="Object 24">
                        <a:extLst>
                          <a:ext uri="{FF2B5EF4-FFF2-40B4-BE49-F238E27FC236}">
                            <a16:creationId xmlns:a16="http://schemas.microsoft.com/office/drawing/2014/main" id="{56EA4316-2EEF-44F0-8EBC-89C23450109D}"/>
                          </a:ext>
                        </a:extLst>
                      </p:cNvPr>
                      <p:cNvPicPr/>
                      <p:nvPr/>
                    </p:nvPicPr>
                    <p:blipFill>
                      <a:blip r:embed="rId23"/>
                      <a:stretch>
                        <a:fillRect/>
                      </a:stretch>
                    </p:blipFill>
                    <p:spPr>
                      <a:xfrm>
                        <a:off x="9455087" y="5830437"/>
                        <a:ext cx="1066800" cy="304800"/>
                      </a:xfrm>
                      <a:prstGeom prst="rect">
                        <a:avLst/>
                      </a:prstGeom>
                      <a:solidFill>
                        <a:schemeClr val="accent1"/>
                      </a:solidFill>
                    </p:spPr>
                  </p:pic>
                </p:oleObj>
              </mc:Fallback>
            </mc:AlternateContent>
          </a:graphicData>
        </a:graphic>
      </p:graphicFrame>
      <p:pic>
        <p:nvPicPr>
          <p:cNvPr id="5" name="Picture 4">
            <a:extLst>
              <a:ext uri="{FF2B5EF4-FFF2-40B4-BE49-F238E27FC236}">
                <a16:creationId xmlns:a16="http://schemas.microsoft.com/office/drawing/2014/main" id="{89D1B1D2-7F84-4274-94E2-DE5EC6158F36}"/>
              </a:ext>
            </a:extLst>
          </p:cNvPr>
          <p:cNvPicPr>
            <a:picLocks noChangeAspect="1"/>
          </p:cNvPicPr>
          <p:nvPr/>
        </p:nvPicPr>
        <p:blipFill>
          <a:blip r:embed="rId24"/>
          <a:stretch>
            <a:fillRect/>
          </a:stretch>
        </p:blipFill>
        <p:spPr>
          <a:xfrm rot="20381752">
            <a:off x="546066" y="2032582"/>
            <a:ext cx="2964646" cy="1080000"/>
          </a:xfrm>
          <a:prstGeom prst="rect">
            <a:avLst/>
          </a:prstGeom>
        </p:spPr>
      </p:pic>
      <p:pic>
        <p:nvPicPr>
          <p:cNvPr id="28" name="Picture 27">
            <a:extLst>
              <a:ext uri="{FF2B5EF4-FFF2-40B4-BE49-F238E27FC236}">
                <a16:creationId xmlns:a16="http://schemas.microsoft.com/office/drawing/2014/main" id="{6141FE38-E648-493D-BE28-E2EF4456C380}"/>
              </a:ext>
            </a:extLst>
          </p:cNvPr>
          <p:cNvPicPr>
            <a:picLocks noChangeAspect="1"/>
          </p:cNvPicPr>
          <p:nvPr/>
        </p:nvPicPr>
        <p:blipFill>
          <a:blip r:embed="rId25"/>
          <a:stretch>
            <a:fillRect/>
          </a:stretch>
        </p:blipFill>
        <p:spPr>
          <a:xfrm rot="19995228">
            <a:off x="485409" y="3554806"/>
            <a:ext cx="2917521" cy="1080000"/>
          </a:xfrm>
          <a:prstGeom prst="rect">
            <a:avLst/>
          </a:prstGeom>
        </p:spPr>
      </p:pic>
      <p:pic>
        <p:nvPicPr>
          <p:cNvPr id="29" name="Picture 28">
            <a:extLst>
              <a:ext uri="{FF2B5EF4-FFF2-40B4-BE49-F238E27FC236}">
                <a16:creationId xmlns:a16="http://schemas.microsoft.com/office/drawing/2014/main" id="{ADEC5B28-F824-4873-9403-AF2B3A0B5B5F}"/>
              </a:ext>
            </a:extLst>
          </p:cNvPr>
          <p:cNvPicPr>
            <a:picLocks noChangeAspect="1"/>
          </p:cNvPicPr>
          <p:nvPr/>
        </p:nvPicPr>
        <p:blipFill>
          <a:blip r:embed="rId26"/>
          <a:stretch>
            <a:fillRect/>
          </a:stretch>
        </p:blipFill>
        <p:spPr>
          <a:xfrm>
            <a:off x="576078" y="5063546"/>
            <a:ext cx="2601203" cy="1080000"/>
          </a:xfrm>
          <a:prstGeom prst="rect">
            <a:avLst/>
          </a:prstGeom>
        </p:spPr>
      </p:pic>
      <p:pic>
        <p:nvPicPr>
          <p:cNvPr id="31" name="Picture 30">
            <a:extLst>
              <a:ext uri="{FF2B5EF4-FFF2-40B4-BE49-F238E27FC236}">
                <a16:creationId xmlns:a16="http://schemas.microsoft.com/office/drawing/2014/main" id="{06F63E68-5391-4520-893F-EFA6DD298098}"/>
              </a:ext>
            </a:extLst>
          </p:cNvPr>
          <p:cNvPicPr>
            <a:picLocks noChangeAspect="1"/>
          </p:cNvPicPr>
          <p:nvPr/>
        </p:nvPicPr>
        <p:blipFill>
          <a:blip r:embed="rId27"/>
          <a:stretch>
            <a:fillRect/>
          </a:stretch>
        </p:blipFill>
        <p:spPr>
          <a:xfrm rot="20280476">
            <a:off x="4087225" y="2329845"/>
            <a:ext cx="3824001" cy="1620000"/>
          </a:xfrm>
          <a:prstGeom prst="rect">
            <a:avLst/>
          </a:prstGeom>
        </p:spPr>
      </p:pic>
      <p:pic>
        <p:nvPicPr>
          <p:cNvPr id="32" name="Picture 31">
            <a:extLst>
              <a:ext uri="{FF2B5EF4-FFF2-40B4-BE49-F238E27FC236}">
                <a16:creationId xmlns:a16="http://schemas.microsoft.com/office/drawing/2014/main" id="{6A051784-A97A-4B37-8B39-25620D27AEC5}"/>
              </a:ext>
            </a:extLst>
          </p:cNvPr>
          <p:cNvPicPr>
            <a:picLocks noChangeAspect="1"/>
          </p:cNvPicPr>
          <p:nvPr/>
        </p:nvPicPr>
        <p:blipFill>
          <a:blip r:embed="rId28"/>
          <a:stretch>
            <a:fillRect/>
          </a:stretch>
        </p:blipFill>
        <p:spPr>
          <a:xfrm rot="2719066">
            <a:off x="7930371" y="2518971"/>
            <a:ext cx="4557857" cy="1440000"/>
          </a:xfrm>
          <a:prstGeom prst="rect">
            <a:avLst/>
          </a:prstGeom>
        </p:spPr>
      </p:pic>
      <p:pic>
        <p:nvPicPr>
          <p:cNvPr id="33" name="Picture 32">
            <a:extLst>
              <a:ext uri="{FF2B5EF4-FFF2-40B4-BE49-F238E27FC236}">
                <a16:creationId xmlns:a16="http://schemas.microsoft.com/office/drawing/2014/main" id="{30D015EA-B32D-49FB-882C-44A62065710D}"/>
              </a:ext>
            </a:extLst>
          </p:cNvPr>
          <p:cNvPicPr>
            <a:picLocks noChangeAspect="1"/>
          </p:cNvPicPr>
          <p:nvPr/>
        </p:nvPicPr>
        <p:blipFill>
          <a:blip r:embed="rId29"/>
          <a:stretch>
            <a:fillRect/>
          </a:stretch>
        </p:blipFill>
        <p:spPr>
          <a:xfrm>
            <a:off x="746746" y="1648378"/>
            <a:ext cx="6501856" cy="4182059"/>
          </a:xfrm>
          <a:prstGeom prst="rect">
            <a:avLst/>
          </a:prstGeom>
        </p:spPr>
      </p:pic>
      <p:sp>
        <p:nvSpPr>
          <p:cNvPr id="56" name="TextBox 55">
            <a:extLst>
              <a:ext uri="{FF2B5EF4-FFF2-40B4-BE49-F238E27FC236}">
                <a16:creationId xmlns:a16="http://schemas.microsoft.com/office/drawing/2014/main" id="{3A86CE58-7CC3-47F7-AA55-834F69BC3C91}"/>
              </a:ext>
            </a:extLst>
          </p:cNvPr>
          <p:cNvSpPr txBox="1"/>
          <p:nvPr/>
        </p:nvSpPr>
        <p:spPr>
          <a:xfrm>
            <a:off x="1214463" y="1020741"/>
            <a:ext cx="1723549" cy="400110"/>
          </a:xfrm>
          <a:prstGeom prst="rect">
            <a:avLst/>
          </a:prstGeom>
          <a:solidFill>
            <a:srgbClr val="FF0000"/>
          </a:solidFill>
        </p:spPr>
        <p:txBody>
          <a:bodyPr wrap="none" rtlCol="0">
            <a:spAutoFit/>
          </a:bodyPr>
          <a:lstStyle/>
          <a:p>
            <a:r>
              <a:rPr lang="en-US" sz="2000" b="1" dirty="0">
                <a:latin typeface="Arial" panose="020B0604020202020204" pitchFamily="34" charset="0"/>
                <a:cs typeface="Arial" panose="020B0604020202020204" pitchFamily="34" charset="0"/>
              </a:rPr>
              <a:t>Laser-driven</a:t>
            </a:r>
          </a:p>
        </p:txBody>
      </p:sp>
    </p:spTree>
    <p:extLst>
      <p:ext uri="{BB962C8B-B14F-4D97-AF65-F5344CB8AC3E}">
        <p14:creationId xmlns:p14="http://schemas.microsoft.com/office/powerpoint/2010/main" val="3367700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Synergistic Laser-Electron Plasma Acceleration:</a:t>
            </a:r>
          </a:p>
        </p:txBody>
      </p:sp>
      <p:pic>
        <p:nvPicPr>
          <p:cNvPr id="2" name="Picture 1">
            <a:extLst>
              <a:ext uri="{FF2B5EF4-FFF2-40B4-BE49-F238E27FC236}">
                <a16:creationId xmlns:a16="http://schemas.microsoft.com/office/drawing/2014/main" id="{892FD6FA-3532-43EC-A561-812EE3126567}"/>
              </a:ext>
            </a:extLst>
          </p:cNvPr>
          <p:cNvPicPr>
            <a:picLocks noChangeAspect="1"/>
          </p:cNvPicPr>
          <p:nvPr/>
        </p:nvPicPr>
        <p:blipFill rotWithShape="1">
          <a:blip r:embed="rId3"/>
          <a:srcRect b="43473"/>
          <a:stretch/>
        </p:blipFill>
        <p:spPr>
          <a:xfrm>
            <a:off x="291053" y="1185374"/>
            <a:ext cx="6051644" cy="1368000"/>
          </a:xfrm>
          <a:prstGeom prst="rect">
            <a:avLst/>
          </a:prstGeom>
        </p:spPr>
      </p:pic>
      <p:pic>
        <p:nvPicPr>
          <p:cNvPr id="3" name="Picture 2">
            <a:extLst>
              <a:ext uri="{FF2B5EF4-FFF2-40B4-BE49-F238E27FC236}">
                <a16:creationId xmlns:a16="http://schemas.microsoft.com/office/drawing/2014/main" id="{8981CF9A-4627-4CC7-BD55-FA76E4586F1A}"/>
              </a:ext>
            </a:extLst>
          </p:cNvPr>
          <p:cNvPicPr>
            <a:picLocks noChangeAspect="1"/>
          </p:cNvPicPr>
          <p:nvPr/>
        </p:nvPicPr>
        <p:blipFill rotWithShape="1">
          <a:blip r:embed="rId4"/>
          <a:srcRect b="58478"/>
          <a:stretch/>
        </p:blipFill>
        <p:spPr>
          <a:xfrm>
            <a:off x="6500948" y="1154433"/>
            <a:ext cx="5469849" cy="1368000"/>
          </a:xfrm>
          <a:prstGeom prst="rect">
            <a:avLst/>
          </a:prstGeom>
        </p:spPr>
      </p:pic>
      <p:sp>
        <p:nvSpPr>
          <p:cNvPr id="5" name="TextBox 4">
            <a:extLst>
              <a:ext uri="{FF2B5EF4-FFF2-40B4-BE49-F238E27FC236}">
                <a16:creationId xmlns:a16="http://schemas.microsoft.com/office/drawing/2014/main" id="{7E8CBC36-B078-47C5-B1C8-F2C39C32574B}"/>
              </a:ext>
            </a:extLst>
          </p:cNvPr>
          <p:cNvSpPr txBox="1"/>
          <p:nvPr/>
        </p:nvSpPr>
        <p:spPr>
          <a:xfrm>
            <a:off x="1592425" y="3004263"/>
            <a:ext cx="9591869" cy="2585323"/>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The papers predict the Synergistic Laser-Particle Wakefield acceleration.</a:t>
            </a: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The driver electron beam overlaps with a laser pulse and draws energy from it while concomitantly guiding the laser.</a:t>
            </a: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Controlled PIC parameters (two laser pulses, driver + witness electron bunches, perfect spatial and temporal overlapping, etc.) make this scheme unfeasible experimentally.</a:t>
            </a: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New PIC simulations are required where this mechanism is reached naturally.</a:t>
            </a:r>
          </a:p>
        </p:txBody>
      </p:sp>
    </p:spTree>
    <p:extLst>
      <p:ext uri="{BB962C8B-B14F-4D97-AF65-F5344CB8AC3E}">
        <p14:creationId xmlns:p14="http://schemas.microsoft.com/office/powerpoint/2010/main" val="3923978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Synergistic LEPA: FBPIC simulations</a:t>
            </a:r>
          </a:p>
        </p:txBody>
      </p:sp>
      <p:pic>
        <p:nvPicPr>
          <p:cNvPr id="8" name="Picture 7">
            <a:extLst>
              <a:ext uri="{FF2B5EF4-FFF2-40B4-BE49-F238E27FC236}">
                <a16:creationId xmlns:a16="http://schemas.microsoft.com/office/drawing/2014/main" id="{6B4C7C7B-CE0A-48A2-9B95-DC287860C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583" y="933720"/>
            <a:ext cx="5400000" cy="5400000"/>
          </a:xfrm>
          <a:prstGeom prst="rect">
            <a:avLst/>
          </a:prstGeom>
        </p:spPr>
      </p:pic>
      <p:sp>
        <p:nvSpPr>
          <p:cNvPr id="9" name="TextBox 8">
            <a:extLst>
              <a:ext uri="{FF2B5EF4-FFF2-40B4-BE49-F238E27FC236}">
                <a16:creationId xmlns:a16="http://schemas.microsoft.com/office/drawing/2014/main" id="{7570E513-E290-491B-B3B9-A9FC65CC8CE6}"/>
              </a:ext>
            </a:extLst>
          </p:cNvPr>
          <p:cNvSpPr txBox="1"/>
          <p:nvPr/>
        </p:nvSpPr>
        <p:spPr>
          <a:xfrm>
            <a:off x="167951" y="2628781"/>
            <a:ext cx="3264035" cy="1600438"/>
          </a:xfrm>
          <a:prstGeom prst="rect">
            <a:avLst/>
          </a:prstGeom>
          <a:noFill/>
        </p:spPr>
        <p:txBody>
          <a:bodyPr wrap="none" rtlCol="0">
            <a:spAutoFit/>
          </a:bodyPr>
          <a:lstStyle/>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Azimuthal modes m = 0, 1 included</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Gaussian laser pulse</a:t>
            </a:r>
          </a:p>
          <a:p>
            <a:pPr marL="285750" indent="-285750">
              <a:buFont typeface="Wingdings" panose="05000000000000000000" pitchFamily="2" charset="2"/>
              <a:buChar char="ü"/>
            </a:pPr>
            <a:r>
              <a:rPr lang="el-GR" sz="1400" dirty="0">
                <a:latin typeface="Arial" panose="020B0604020202020204" pitchFamily="34" charset="0"/>
                <a:cs typeface="Arial" panose="020B0604020202020204" pitchFamily="34" charset="0"/>
              </a:rPr>
              <a:t>λ = 1057 </a:t>
            </a:r>
            <a:r>
              <a:rPr lang="en-US" sz="1400" dirty="0">
                <a:latin typeface="Arial" panose="020B0604020202020204" pitchFamily="34" charset="0"/>
                <a:cs typeface="Arial" panose="020B0604020202020204" pitchFamily="34" charset="0"/>
              </a:rPr>
              <a:t>nm</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E = 56.25 J</a:t>
            </a:r>
          </a:p>
          <a:p>
            <a:pPr marL="285750" indent="-285750">
              <a:buFont typeface="Wingdings" panose="05000000000000000000" pitchFamily="2" charset="2"/>
              <a:buChar char="ü"/>
            </a:pPr>
            <a:r>
              <a:rPr lang="el-GR" sz="1400" dirty="0">
                <a:latin typeface="Arial" panose="020B0604020202020204" pitchFamily="34" charset="0"/>
                <a:cs typeface="Arial" panose="020B0604020202020204" pitchFamily="34" charset="0"/>
              </a:rPr>
              <a:t>τ</a:t>
            </a:r>
            <a:r>
              <a:rPr lang="en-US" sz="1400" dirty="0">
                <a:latin typeface="Arial" panose="020B0604020202020204" pitchFamily="34" charset="0"/>
                <a:cs typeface="Arial" panose="020B0604020202020204" pitchFamily="34" charset="0"/>
              </a:rPr>
              <a:t> = 140 fs</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FWHM transverse size 100 </a:t>
            </a:r>
            <a:r>
              <a:rPr lang="el-GR" sz="1400" dirty="0">
                <a:latin typeface="Arial" panose="020B0604020202020204" pitchFamily="34" charset="0"/>
                <a:cs typeface="Arial" panose="020B0604020202020204" pitchFamily="34" charset="0"/>
              </a:rPr>
              <a:t>μ</a:t>
            </a:r>
            <a:r>
              <a:rPr lang="en-US" sz="1400" dirty="0">
                <a:latin typeface="Arial" panose="020B0604020202020204" pitchFamily="34" charset="0"/>
                <a:cs typeface="Arial" panose="020B0604020202020204" pitchFamily="34" charset="0"/>
              </a:rPr>
              <a:t>m</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Plasma density 6 × 10</a:t>
            </a:r>
            <a:r>
              <a:rPr lang="en-US" sz="1400" baseline="30000" dirty="0">
                <a:latin typeface="Arial" panose="020B0604020202020204" pitchFamily="34" charset="0"/>
                <a:cs typeface="Arial" panose="020B0604020202020204" pitchFamily="34" charset="0"/>
              </a:rPr>
              <a:t>17</a:t>
            </a:r>
            <a:r>
              <a:rPr lang="en-US" sz="1400" dirty="0">
                <a:latin typeface="Arial" panose="020B0604020202020204" pitchFamily="34" charset="0"/>
                <a:cs typeface="Arial" panose="020B0604020202020204" pitchFamily="34" charset="0"/>
              </a:rPr>
              <a:t> cm</a:t>
            </a:r>
            <a:r>
              <a:rPr lang="en-US" sz="1400" baseline="30000" dirty="0">
                <a:latin typeface="Arial" panose="020B0604020202020204" pitchFamily="34" charset="0"/>
                <a:cs typeface="Arial" panose="020B0604020202020204" pitchFamily="34" charset="0"/>
              </a:rPr>
              <a:t>-3</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0823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Synergistic LEPA: FBPIC simulations</a:t>
            </a:r>
          </a:p>
        </p:txBody>
      </p:sp>
      <p:pic>
        <p:nvPicPr>
          <p:cNvPr id="8" name="Picture 7">
            <a:extLst>
              <a:ext uri="{FF2B5EF4-FFF2-40B4-BE49-F238E27FC236}">
                <a16:creationId xmlns:a16="http://schemas.microsoft.com/office/drawing/2014/main" id="{6B4C7C7B-CE0A-48A2-9B95-DC287860C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583" y="933720"/>
            <a:ext cx="5400000" cy="5400000"/>
          </a:xfrm>
          <a:prstGeom prst="rect">
            <a:avLst/>
          </a:prstGeom>
        </p:spPr>
      </p:pic>
      <p:sp>
        <p:nvSpPr>
          <p:cNvPr id="9" name="TextBox 8">
            <a:extLst>
              <a:ext uri="{FF2B5EF4-FFF2-40B4-BE49-F238E27FC236}">
                <a16:creationId xmlns:a16="http://schemas.microsoft.com/office/drawing/2014/main" id="{7570E513-E290-491B-B3B9-A9FC65CC8CE6}"/>
              </a:ext>
            </a:extLst>
          </p:cNvPr>
          <p:cNvSpPr txBox="1"/>
          <p:nvPr/>
        </p:nvSpPr>
        <p:spPr>
          <a:xfrm>
            <a:off x="167951" y="2628781"/>
            <a:ext cx="3264035" cy="1600438"/>
          </a:xfrm>
          <a:prstGeom prst="rect">
            <a:avLst/>
          </a:prstGeom>
          <a:noFill/>
        </p:spPr>
        <p:txBody>
          <a:bodyPr wrap="none" rtlCol="0">
            <a:spAutoFit/>
          </a:bodyPr>
          <a:lstStyle/>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Azimuthal modes m = 0, 1 included</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Gaussian laser pulse</a:t>
            </a:r>
          </a:p>
          <a:p>
            <a:pPr marL="285750" indent="-285750">
              <a:buFont typeface="Wingdings" panose="05000000000000000000" pitchFamily="2" charset="2"/>
              <a:buChar char="ü"/>
            </a:pPr>
            <a:r>
              <a:rPr lang="el-GR" sz="1400" dirty="0">
                <a:latin typeface="Arial" panose="020B0604020202020204" pitchFamily="34" charset="0"/>
                <a:cs typeface="Arial" panose="020B0604020202020204" pitchFamily="34" charset="0"/>
              </a:rPr>
              <a:t>λ = 1057 </a:t>
            </a:r>
            <a:r>
              <a:rPr lang="en-US" sz="1400" dirty="0">
                <a:latin typeface="Arial" panose="020B0604020202020204" pitchFamily="34" charset="0"/>
                <a:cs typeface="Arial" panose="020B0604020202020204" pitchFamily="34" charset="0"/>
              </a:rPr>
              <a:t>nm</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E = 56.25 J</a:t>
            </a:r>
          </a:p>
          <a:p>
            <a:pPr marL="285750" indent="-285750">
              <a:buFont typeface="Wingdings" panose="05000000000000000000" pitchFamily="2" charset="2"/>
              <a:buChar char="ü"/>
            </a:pPr>
            <a:r>
              <a:rPr lang="el-GR" sz="1400" dirty="0">
                <a:latin typeface="Arial" panose="020B0604020202020204" pitchFamily="34" charset="0"/>
                <a:cs typeface="Arial" panose="020B0604020202020204" pitchFamily="34" charset="0"/>
              </a:rPr>
              <a:t>τ</a:t>
            </a:r>
            <a:r>
              <a:rPr lang="en-US" sz="1400" dirty="0">
                <a:latin typeface="Arial" panose="020B0604020202020204" pitchFamily="34" charset="0"/>
                <a:cs typeface="Arial" panose="020B0604020202020204" pitchFamily="34" charset="0"/>
              </a:rPr>
              <a:t> = 140 fs</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FWHM transverse size 100 </a:t>
            </a:r>
            <a:r>
              <a:rPr lang="el-GR" sz="1400" dirty="0">
                <a:latin typeface="Arial" panose="020B0604020202020204" pitchFamily="34" charset="0"/>
                <a:cs typeface="Arial" panose="020B0604020202020204" pitchFamily="34" charset="0"/>
              </a:rPr>
              <a:t>μ</a:t>
            </a:r>
            <a:r>
              <a:rPr lang="en-US" sz="1400" dirty="0">
                <a:latin typeface="Arial" panose="020B0604020202020204" pitchFamily="34" charset="0"/>
                <a:cs typeface="Arial" panose="020B0604020202020204" pitchFamily="34" charset="0"/>
              </a:rPr>
              <a:t>m</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Plasma density 6 × 10</a:t>
            </a:r>
            <a:r>
              <a:rPr lang="en-US" sz="1400" baseline="30000" dirty="0">
                <a:latin typeface="Arial" panose="020B0604020202020204" pitchFamily="34" charset="0"/>
                <a:cs typeface="Arial" panose="020B0604020202020204" pitchFamily="34" charset="0"/>
              </a:rPr>
              <a:t>17</a:t>
            </a:r>
            <a:r>
              <a:rPr lang="en-US" sz="1400" dirty="0">
                <a:latin typeface="Arial" panose="020B0604020202020204" pitchFamily="34" charset="0"/>
                <a:cs typeface="Arial" panose="020B0604020202020204" pitchFamily="34" charset="0"/>
              </a:rPr>
              <a:t> cm</a:t>
            </a:r>
            <a:r>
              <a:rPr lang="en-US" sz="1400" baseline="30000" dirty="0">
                <a:latin typeface="Arial" panose="020B0604020202020204" pitchFamily="34" charset="0"/>
                <a:cs typeface="Arial" panose="020B0604020202020204" pitchFamily="34" charset="0"/>
              </a:rPr>
              <a:t>-3</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1828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Synergistic LEPA: FBPIC simulations</a:t>
            </a:r>
          </a:p>
        </p:txBody>
      </p:sp>
      <p:pic>
        <p:nvPicPr>
          <p:cNvPr id="8" name="Picture 7">
            <a:extLst>
              <a:ext uri="{FF2B5EF4-FFF2-40B4-BE49-F238E27FC236}">
                <a16:creationId xmlns:a16="http://schemas.microsoft.com/office/drawing/2014/main" id="{6B4C7C7B-CE0A-48A2-9B95-DC287860C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583" y="933720"/>
            <a:ext cx="5400000" cy="5400000"/>
          </a:xfrm>
          <a:prstGeom prst="rect">
            <a:avLst/>
          </a:prstGeom>
        </p:spPr>
      </p:pic>
      <p:sp>
        <p:nvSpPr>
          <p:cNvPr id="9" name="TextBox 8">
            <a:extLst>
              <a:ext uri="{FF2B5EF4-FFF2-40B4-BE49-F238E27FC236}">
                <a16:creationId xmlns:a16="http://schemas.microsoft.com/office/drawing/2014/main" id="{7570E513-E290-491B-B3B9-A9FC65CC8CE6}"/>
              </a:ext>
            </a:extLst>
          </p:cNvPr>
          <p:cNvSpPr txBox="1"/>
          <p:nvPr/>
        </p:nvSpPr>
        <p:spPr>
          <a:xfrm>
            <a:off x="167951" y="2628781"/>
            <a:ext cx="3264035" cy="1600438"/>
          </a:xfrm>
          <a:prstGeom prst="rect">
            <a:avLst/>
          </a:prstGeom>
          <a:noFill/>
        </p:spPr>
        <p:txBody>
          <a:bodyPr wrap="none" rtlCol="0">
            <a:spAutoFit/>
          </a:bodyPr>
          <a:lstStyle/>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Azimuthal modes m = 0, 1 included</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Gaussian laser pulse</a:t>
            </a:r>
          </a:p>
          <a:p>
            <a:pPr marL="285750" indent="-285750">
              <a:buFont typeface="Wingdings" panose="05000000000000000000" pitchFamily="2" charset="2"/>
              <a:buChar char="ü"/>
            </a:pPr>
            <a:r>
              <a:rPr lang="el-GR" sz="1400" dirty="0">
                <a:latin typeface="Arial" panose="020B0604020202020204" pitchFamily="34" charset="0"/>
                <a:cs typeface="Arial" panose="020B0604020202020204" pitchFamily="34" charset="0"/>
              </a:rPr>
              <a:t>λ = 1057 </a:t>
            </a:r>
            <a:r>
              <a:rPr lang="en-US" sz="1400" dirty="0">
                <a:latin typeface="Arial" panose="020B0604020202020204" pitchFamily="34" charset="0"/>
                <a:cs typeface="Arial" panose="020B0604020202020204" pitchFamily="34" charset="0"/>
              </a:rPr>
              <a:t>nm</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E = 56.25 J</a:t>
            </a:r>
          </a:p>
          <a:p>
            <a:pPr marL="285750" indent="-285750">
              <a:buFont typeface="Wingdings" panose="05000000000000000000" pitchFamily="2" charset="2"/>
              <a:buChar char="ü"/>
            </a:pPr>
            <a:r>
              <a:rPr lang="el-GR" sz="1400" dirty="0">
                <a:latin typeface="Arial" panose="020B0604020202020204" pitchFamily="34" charset="0"/>
                <a:cs typeface="Arial" panose="020B0604020202020204" pitchFamily="34" charset="0"/>
              </a:rPr>
              <a:t>τ</a:t>
            </a:r>
            <a:r>
              <a:rPr lang="en-US" sz="1400" dirty="0">
                <a:latin typeface="Arial" panose="020B0604020202020204" pitchFamily="34" charset="0"/>
                <a:cs typeface="Arial" panose="020B0604020202020204" pitchFamily="34" charset="0"/>
              </a:rPr>
              <a:t> = 140 fs</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FWHM transverse size 100 </a:t>
            </a:r>
            <a:r>
              <a:rPr lang="el-GR" sz="1400" dirty="0">
                <a:latin typeface="Arial" panose="020B0604020202020204" pitchFamily="34" charset="0"/>
                <a:cs typeface="Arial" panose="020B0604020202020204" pitchFamily="34" charset="0"/>
              </a:rPr>
              <a:t>μ</a:t>
            </a:r>
            <a:r>
              <a:rPr lang="en-US" sz="1400" dirty="0">
                <a:latin typeface="Arial" panose="020B0604020202020204" pitchFamily="34" charset="0"/>
                <a:cs typeface="Arial" panose="020B0604020202020204" pitchFamily="34" charset="0"/>
              </a:rPr>
              <a:t>m</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Plasma density 6 × 10</a:t>
            </a:r>
            <a:r>
              <a:rPr lang="en-US" sz="1400" baseline="30000" dirty="0">
                <a:latin typeface="Arial" panose="020B0604020202020204" pitchFamily="34" charset="0"/>
                <a:cs typeface="Arial" panose="020B0604020202020204" pitchFamily="34" charset="0"/>
              </a:rPr>
              <a:t>17</a:t>
            </a:r>
            <a:r>
              <a:rPr lang="en-US" sz="1400" dirty="0">
                <a:latin typeface="Arial" panose="020B0604020202020204" pitchFamily="34" charset="0"/>
                <a:cs typeface="Arial" panose="020B0604020202020204" pitchFamily="34" charset="0"/>
              </a:rPr>
              <a:t> cm</a:t>
            </a:r>
            <a:r>
              <a:rPr lang="en-US" sz="1400" baseline="30000" dirty="0">
                <a:latin typeface="Arial" panose="020B0604020202020204" pitchFamily="34" charset="0"/>
                <a:cs typeface="Arial" panose="020B0604020202020204" pitchFamily="34" charset="0"/>
              </a:rPr>
              <a:t>-3</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8232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Synergistic LEPA: FBPIC simulations</a:t>
            </a:r>
          </a:p>
        </p:txBody>
      </p:sp>
      <p:pic>
        <p:nvPicPr>
          <p:cNvPr id="8" name="Picture 7">
            <a:extLst>
              <a:ext uri="{FF2B5EF4-FFF2-40B4-BE49-F238E27FC236}">
                <a16:creationId xmlns:a16="http://schemas.microsoft.com/office/drawing/2014/main" id="{6B4C7C7B-CE0A-48A2-9B95-DC287860C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583" y="933720"/>
            <a:ext cx="5400000" cy="5400000"/>
          </a:xfrm>
          <a:prstGeom prst="rect">
            <a:avLst/>
          </a:prstGeom>
        </p:spPr>
      </p:pic>
      <p:sp>
        <p:nvSpPr>
          <p:cNvPr id="9" name="TextBox 8">
            <a:extLst>
              <a:ext uri="{FF2B5EF4-FFF2-40B4-BE49-F238E27FC236}">
                <a16:creationId xmlns:a16="http://schemas.microsoft.com/office/drawing/2014/main" id="{7570E513-E290-491B-B3B9-A9FC65CC8CE6}"/>
              </a:ext>
            </a:extLst>
          </p:cNvPr>
          <p:cNvSpPr txBox="1"/>
          <p:nvPr/>
        </p:nvSpPr>
        <p:spPr>
          <a:xfrm>
            <a:off x="167951" y="2628781"/>
            <a:ext cx="3264035" cy="1600438"/>
          </a:xfrm>
          <a:prstGeom prst="rect">
            <a:avLst/>
          </a:prstGeom>
          <a:noFill/>
        </p:spPr>
        <p:txBody>
          <a:bodyPr wrap="none" rtlCol="0">
            <a:spAutoFit/>
          </a:bodyPr>
          <a:lstStyle/>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Azimuthal modes m = 0, 1 included</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Gaussian laser pulse</a:t>
            </a:r>
          </a:p>
          <a:p>
            <a:pPr marL="285750" indent="-285750">
              <a:buFont typeface="Wingdings" panose="05000000000000000000" pitchFamily="2" charset="2"/>
              <a:buChar char="ü"/>
            </a:pPr>
            <a:r>
              <a:rPr lang="el-GR" sz="1400" dirty="0">
                <a:latin typeface="Arial" panose="020B0604020202020204" pitchFamily="34" charset="0"/>
                <a:cs typeface="Arial" panose="020B0604020202020204" pitchFamily="34" charset="0"/>
              </a:rPr>
              <a:t>λ = 1057 </a:t>
            </a:r>
            <a:r>
              <a:rPr lang="en-US" sz="1400" dirty="0">
                <a:latin typeface="Arial" panose="020B0604020202020204" pitchFamily="34" charset="0"/>
                <a:cs typeface="Arial" panose="020B0604020202020204" pitchFamily="34" charset="0"/>
              </a:rPr>
              <a:t>nm</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E = 56.25 J</a:t>
            </a:r>
          </a:p>
          <a:p>
            <a:pPr marL="285750" indent="-285750">
              <a:buFont typeface="Wingdings" panose="05000000000000000000" pitchFamily="2" charset="2"/>
              <a:buChar char="ü"/>
            </a:pPr>
            <a:r>
              <a:rPr lang="el-GR" sz="1400" dirty="0">
                <a:latin typeface="Arial" panose="020B0604020202020204" pitchFamily="34" charset="0"/>
                <a:cs typeface="Arial" panose="020B0604020202020204" pitchFamily="34" charset="0"/>
              </a:rPr>
              <a:t>τ</a:t>
            </a:r>
            <a:r>
              <a:rPr lang="en-US" sz="1400" dirty="0">
                <a:latin typeface="Arial" panose="020B0604020202020204" pitchFamily="34" charset="0"/>
                <a:cs typeface="Arial" panose="020B0604020202020204" pitchFamily="34" charset="0"/>
              </a:rPr>
              <a:t> = 140 fs</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FWHM transverse size 100 </a:t>
            </a:r>
            <a:r>
              <a:rPr lang="el-GR" sz="1400" dirty="0">
                <a:latin typeface="Arial" panose="020B0604020202020204" pitchFamily="34" charset="0"/>
                <a:cs typeface="Arial" panose="020B0604020202020204" pitchFamily="34" charset="0"/>
              </a:rPr>
              <a:t>μ</a:t>
            </a:r>
            <a:r>
              <a:rPr lang="en-US" sz="1400" dirty="0">
                <a:latin typeface="Arial" panose="020B0604020202020204" pitchFamily="34" charset="0"/>
                <a:cs typeface="Arial" panose="020B0604020202020204" pitchFamily="34" charset="0"/>
              </a:rPr>
              <a:t>m</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Plasma density 6 × 10</a:t>
            </a:r>
            <a:r>
              <a:rPr lang="en-US" sz="1400" baseline="30000" dirty="0">
                <a:latin typeface="Arial" panose="020B0604020202020204" pitchFamily="34" charset="0"/>
                <a:cs typeface="Arial" panose="020B0604020202020204" pitchFamily="34" charset="0"/>
              </a:rPr>
              <a:t>17</a:t>
            </a:r>
            <a:r>
              <a:rPr lang="en-US" sz="1400" dirty="0">
                <a:latin typeface="Arial" panose="020B0604020202020204" pitchFamily="34" charset="0"/>
                <a:cs typeface="Arial" panose="020B0604020202020204" pitchFamily="34" charset="0"/>
              </a:rPr>
              <a:t> cm</a:t>
            </a:r>
            <a:r>
              <a:rPr lang="en-US" sz="1400" baseline="30000" dirty="0">
                <a:latin typeface="Arial" panose="020B0604020202020204" pitchFamily="34" charset="0"/>
                <a:cs typeface="Arial" panose="020B0604020202020204" pitchFamily="34" charset="0"/>
              </a:rPr>
              <a:t>-3</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8334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Synergistic LEPA: FBPIC simulations</a:t>
            </a:r>
          </a:p>
        </p:txBody>
      </p:sp>
      <p:pic>
        <p:nvPicPr>
          <p:cNvPr id="8" name="Picture 7">
            <a:extLst>
              <a:ext uri="{FF2B5EF4-FFF2-40B4-BE49-F238E27FC236}">
                <a16:creationId xmlns:a16="http://schemas.microsoft.com/office/drawing/2014/main" id="{6B4C7C7B-CE0A-48A2-9B95-DC287860C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583" y="933720"/>
            <a:ext cx="5400000" cy="5400000"/>
          </a:xfrm>
          <a:prstGeom prst="rect">
            <a:avLst/>
          </a:prstGeom>
        </p:spPr>
      </p:pic>
      <p:sp>
        <p:nvSpPr>
          <p:cNvPr id="9" name="TextBox 8">
            <a:extLst>
              <a:ext uri="{FF2B5EF4-FFF2-40B4-BE49-F238E27FC236}">
                <a16:creationId xmlns:a16="http://schemas.microsoft.com/office/drawing/2014/main" id="{7570E513-E290-491B-B3B9-A9FC65CC8CE6}"/>
              </a:ext>
            </a:extLst>
          </p:cNvPr>
          <p:cNvSpPr txBox="1"/>
          <p:nvPr/>
        </p:nvSpPr>
        <p:spPr>
          <a:xfrm>
            <a:off x="167951" y="2628781"/>
            <a:ext cx="3264035" cy="1600438"/>
          </a:xfrm>
          <a:prstGeom prst="rect">
            <a:avLst/>
          </a:prstGeom>
          <a:noFill/>
        </p:spPr>
        <p:txBody>
          <a:bodyPr wrap="none" rtlCol="0">
            <a:spAutoFit/>
          </a:bodyPr>
          <a:lstStyle/>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Azimuthal modes m = 0, 1 included</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Gaussian laser pulse</a:t>
            </a:r>
          </a:p>
          <a:p>
            <a:pPr marL="285750" indent="-285750">
              <a:buFont typeface="Wingdings" panose="05000000000000000000" pitchFamily="2" charset="2"/>
              <a:buChar char="ü"/>
            </a:pPr>
            <a:r>
              <a:rPr lang="el-GR" sz="1400" dirty="0">
                <a:latin typeface="Arial" panose="020B0604020202020204" pitchFamily="34" charset="0"/>
                <a:cs typeface="Arial" panose="020B0604020202020204" pitchFamily="34" charset="0"/>
              </a:rPr>
              <a:t>λ = 1057 </a:t>
            </a:r>
            <a:r>
              <a:rPr lang="en-US" sz="1400" dirty="0">
                <a:latin typeface="Arial" panose="020B0604020202020204" pitchFamily="34" charset="0"/>
                <a:cs typeface="Arial" panose="020B0604020202020204" pitchFamily="34" charset="0"/>
              </a:rPr>
              <a:t>nm</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E = 56.25 J</a:t>
            </a:r>
          </a:p>
          <a:p>
            <a:pPr marL="285750" indent="-285750">
              <a:buFont typeface="Wingdings" panose="05000000000000000000" pitchFamily="2" charset="2"/>
              <a:buChar char="ü"/>
            </a:pPr>
            <a:r>
              <a:rPr lang="el-GR" sz="1400" dirty="0">
                <a:latin typeface="Arial" panose="020B0604020202020204" pitchFamily="34" charset="0"/>
                <a:cs typeface="Arial" panose="020B0604020202020204" pitchFamily="34" charset="0"/>
              </a:rPr>
              <a:t>τ</a:t>
            </a:r>
            <a:r>
              <a:rPr lang="en-US" sz="1400" dirty="0">
                <a:latin typeface="Arial" panose="020B0604020202020204" pitchFamily="34" charset="0"/>
                <a:cs typeface="Arial" panose="020B0604020202020204" pitchFamily="34" charset="0"/>
              </a:rPr>
              <a:t> = 140 fs</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FWHM transverse size 100 </a:t>
            </a:r>
            <a:r>
              <a:rPr lang="el-GR" sz="1400" dirty="0">
                <a:latin typeface="Arial" panose="020B0604020202020204" pitchFamily="34" charset="0"/>
                <a:cs typeface="Arial" panose="020B0604020202020204" pitchFamily="34" charset="0"/>
              </a:rPr>
              <a:t>μ</a:t>
            </a:r>
            <a:r>
              <a:rPr lang="en-US" sz="1400" dirty="0">
                <a:latin typeface="Arial" panose="020B0604020202020204" pitchFamily="34" charset="0"/>
                <a:cs typeface="Arial" panose="020B0604020202020204" pitchFamily="34" charset="0"/>
              </a:rPr>
              <a:t>m</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Plasma density 6 × 10</a:t>
            </a:r>
            <a:r>
              <a:rPr lang="en-US" sz="1400" baseline="30000" dirty="0">
                <a:latin typeface="Arial" panose="020B0604020202020204" pitchFamily="34" charset="0"/>
                <a:cs typeface="Arial" panose="020B0604020202020204" pitchFamily="34" charset="0"/>
              </a:rPr>
              <a:t>17</a:t>
            </a:r>
            <a:r>
              <a:rPr lang="en-US" sz="1400" dirty="0">
                <a:latin typeface="Arial" panose="020B0604020202020204" pitchFamily="34" charset="0"/>
                <a:cs typeface="Arial" panose="020B0604020202020204" pitchFamily="34" charset="0"/>
              </a:rPr>
              <a:t> cm</a:t>
            </a:r>
            <a:r>
              <a:rPr lang="en-US" sz="1400" baseline="30000" dirty="0">
                <a:latin typeface="Arial" panose="020B0604020202020204" pitchFamily="34" charset="0"/>
                <a:cs typeface="Arial" panose="020B0604020202020204" pitchFamily="34" charset="0"/>
              </a:rPr>
              <a:t>-3</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641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Synergistic LEPA: FBPIC simulations</a:t>
            </a:r>
          </a:p>
        </p:txBody>
      </p:sp>
      <p:pic>
        <p:nvPicPr>
          <p:cNvPr id="8" name="Picture 7">
            <a:extLst>
              <a:ext uri="{FF2B5EF4-FFF2-40B4-BE49-F238E27FC236}">
                <a16:creationId xmlns:a16="http://schemas.microsoft.com/office/drawing/2014/main" id="{6B4C7C7B-CE0A-48A2-9B95-DC287860C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583" y="933720"/>
            <a:ext cx="5400000" cy="5400000"/>
          </a:xfrm>
          <a:prstGeom prst="rect">
            <a:avLst/>
          </a:prstGeom>
        </p:spPr>
      </p:pic>
      <p:sp>
        <p:nvSpPr>
          <p:cNvPr id="9" name="TextBox 8">
            <a:extLst>
              <a:ext uri="{FF2B5EF4-FFF2-40B4-BE49-F238E27FC236}">
                <a16:creationId xmlns:a16="http://schemas.microsoft.com/office/drawing/2014/main" id="{7570E513-E290-491B-B3B9-A9FC65CC8CE6}"/>
              </a:ext>
            </a:extLst>
          </p:cNvPr>
          <p:cNvSpPr txBox="1"/>
          <p:nvPr/>
        </p:nvSpPr>
        <p:spPr>
          <a:xfrm>
            <a:off x="167951" y="2628781"/>
            <a:ext cx="3264035" cy="1600438"/>
          </a:xfrm>
          <a:prstGeom prst="rect">
            <a:avLst/>
          </a:prstGeom>
          <a:noFill/>
        </p:spPr>
        <p:txBody>
          <a:bodyPr wrap="none" rtlCol="0">
            <a:spAutoFit/>
          </a:bodyPr>
          <a:lstStyle/>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Azimuthal modes m = 0, 1 included</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Gaussian laser pulse</a:t>
            </a:r>
          </a:p>
          <a:p>
            <a:pPr marL="285750" indent="-285750">
              <a:buFont typeface="Wingdings" panose="05000000000000000000" pitchFamily="2" charset="2"/>
              <a:buChar char="ü"/>
            </a:pPr>
            <a:r>
              <a:rPr lang="el-GR" sz="1400" dirty="0">
                <a:latin typeface="Arial" panose="020B0604020202020204" pitchFamily="34" charset="0"/>
                <a:cs typeface="Arial" panose="020B0604020202020204" pitchFamily="34" charset="0"/>
              </a:rPr>
              <a:t>λ = 1057 </a:t>
            </a:r>
            <a:r>
              <a:rPr lang="en-US" sz="1400" dirty="0">
                <a:latin typeface="Arial" panose="020B0604020202020204" pitchFamily="34" charset="0"/>
                <a:cs typeface="Arial" panose="020B0604020202020204" pitchFamily="34" charset="0"/>
              </a:rPr>
              <a:t>nm</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E = 56.25 J</a:t>
            </a:r>
          </a:p>
          <a:p>
            <a:pPr marL="285750" indent="-285750">
              <a:buFont typeface="Wingdings" panose="05000000000000000000" pitchFamily="2" charset="2"/>
              <a:buChar char="ü"/>
            </a:pPr>
            <a:r>
              <a:rPr lang="el-GR" sz="1400" dirty="0">
                <a:latin typeface="Arial" panose="020B0604020202020204" pitchFamily="34" charset="0"/>
                <a:cs typeface="Arial" panose="020B0604020202020204" pitchFamily="34" charset="0"/>
              </a:rPr>
              <a:t>τ</a:t>
            </a:r>
            <a:r>
              <a:rPr lang="en-US" sz="1400" dirty="0">
                <a:latin typeface="Arial" panose="020B0604020202020204" pitchFamily="34" charset="0"/>
                <a:cs typeface="Arial" panose="020B0604020202020204" pitchFamily="34" charset="0"/>
              </a:rPr>
              <a:t> = 140 fs</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FWHM transverse size 100 </a:t>
            </a:r>
            <a:r>
              <a:rPr lang="el-GR" sz="1400" dirty="0">
                <a:latin typeface="Arial" panose="020B0604020202020204" pitchFamily="34" charset="0"/>
                <a:cs typeface="Arial" panose="020B0604020202020204" pitchFamily="34" charset="0"/>
              </a:rPr>
              <a:t>μ</a:t>
            </a:r>
            <a:r>
              <a:rPr lang="en-US" sz="1400" dirty="0">
                <a:latin typeface="Arial" panose="020B0604020202020204" pitchFamily="34" charset="0"/>
                <a:cs typeface="Arial" panose="020B0604020202020204" pitchFamily="34" charset="0"/>
              </a:rPr>
              <a:t>m</a:t>
            </a: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Plasma density 6 × 10</a:t>
            </a:r>
            <a:r>
              <a:rPr lang="en-US" sz="1400" baseline="30000" dirty="0">
                <a:latin typeface="Arial" panose="020B0604020202020204" pitchFamily="34" charset="0"/>
                <a:cs typeface="Arial" panose="020B0604020202020204" pitchFamily="34" charset="0"/>
              </a:rPr>
              <a:t>17</a:t>
            </a:r>
            <a:r>
              <a:rPr lang="en-US" sz="1400" dirty="0">
                <a:latin typeface="Arial" panose="020B0604020202020204" pitchFamily="34" charset="0"/>
                <a:cs typeface="Arial" panose="020B0604020202020204" pitchFamily="34" charset="0"/>
              </a:rPr>
              <a:t> cm</a:t>
            </a:r>
            <a:r>
              <a:rPr lang="en-US" sz="1400" baseline="30000" dirty="0">
                <a:latin typeface="Arial" panose="020B0604020202020204" pitchFamily="34" charset="0"/>
                <a:cs typeface="Arial" panose="020B0604020202020204" pitchFamily="34" charset="0"/>
              </a:rPr>
              <a:t>-3</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5743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Simulations vs. experiments</a:t>
            </a:r>
          </a:p>
        </p:txBody>
      </p:sp>
      <p:sp>
        <p:nvSpPr>
          <p:cNvPr id="9" name="TextBox 8">
            <a:extLst>
              <a:ext uri="{FF2B5EF4-FFF2-40B4-BE49-F238E27FC236}">
                <a16:creationId xmlns:a16="http://schemas.microsoft.com/office/drawing/2014/main" id="{7570E513-E290-491B-B3B9-A9FC65CC8CE6}"/>
              </a:ext>
            </a:extLst>
          </p:cNvPr>
          <p:cNvSpPr txBox="1"/>
          <p:nvPr/>
        </p:nvSpPr>
        <p:spPr>
          <a:xfrm>
            <a:off x="573655" y="1417795"/>
            <a:ext cx="11044690" cy="4247317"/>
          </a:xfrm>
          <a:prstGeom prst="rect">
            <a:avLst/>
          </a:prstGeom>
          <a:noFill/>
        </p:spPr>
        <p:txBody>
          <a:bodyPr wrap="none" rtlCol="0">
            <a:spAutoFit/>
          </a:bodyPr>
          <a:lstStyle/>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Many wakefield acceleration experiments run with PW-class lasers, but nobody has observed this effect</a:t>
            </a:r>
          </a:p>
          <a:p>
            <a:pPr marL="285750" indent="-2857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Causes?</a:t>
            </a: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Solutions: </a:t>
            </a: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420426C-AB1E-436B-A960-A0344C7B914E}"/>
              </a:ext>
            </a:extLst>
          </p:cNvPr>
          <p:cNvSpPr/>
          <p:nvPr/>
        </p:nvSpPr>
        <p:spPr>
          <a:xfrm>
            <a:off x="2295330" y="2064126"/>
            <a:ext cx="7252996" cy="1477328"/>
          </a:xfrm>
          <a:prstGeom prst="rect">
            <a:avLst/>
          </a:prstGeom>
        </p:spPr>
        <p:txBody>
          <a:bodyPr wrap="square">
            <a:spAutoFit/>
          </a:bodyPr>
          <a:lstStyle/>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Most of the experiments avoid reaching the dephasing length</a:t>
            </a:r>
          </a:p>
          <a:p>
            <a:pPr marL="285750" indent="-2857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This scheme achievable only for a small range of plasma densities</a:t>
            </a:r>
          </a:p>
          <a:p>
            <a:pPr marL="285750" indent="-2857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Much less charge injected in experiments (why?)</a:t>
            </a:r>
          </a:p>
        </p:txBody>
      </p:sp>
      <p:sp>
        <p:nvSpPr>
          <p:cNvPr id="7" name="Rectangle 6">
            <a:extLst>
              <a:ext uri="{FF2B5EF4-FFF2-40B4-BE49-F238E27FC236}">
                <a16:creationId xmlns:a16="http://schemas.microsoft.com/office/drawing/2014/main" id="{40BBFE10-E7D8-4037-8C4B-115A2625AD09}"/>
              </a:ext>
            </a:extLst>
          </p:cNvPr>
          <p:cNvSpPr/>
          <p:nvPr/>
        </p:nvSpPr>
        <p:spPr>
          <a:xfrm>
            <a:off x="2295330" y="4053424"/>
            <a:ext cx="7943462" cy="923330"/>
          </a:xfrm>
          <a:prstGeom prst="rect">
            <a:avLst/>
          </a:prstGeom>
        </p:spPr>
        <p:txBody>
          <a:bodyPr wrap="square">
            <a:spAutoFit/>
          </a:bodyPr>
          <a:lstStyle/>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Increase the gas cell length beyond the dephasing length</a:t>
            </a:r>
          </a:p>
          <a:p>
            <a:pPr marL="285750" indent="-2857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Increase the amount of charge (and charge density)</a:t>
            </a:r>
          </a:p>
        </p:txBody>
      </p:sp>
    </p:spTree>
    <p:extLst>
      <p:ext uri="{BB962C8B-B14F-4D97-AF65-F5344CB8AC3E}">
        <p14:creationId xmlns:p14="http://schemas.microsoft.com/office/powerpoint/2010/main" val="3511661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Experimental setup</a:t>
            </a:r>
          </a:p>
        </p:txBody>
      </p:sp>
      <p:pic>
        <p:nvPicPr>
          <p:cNvPr id="8" name="Picture 7">
            <a:extLst>
              <a:ext uri="{FF2B5EF4-FFF2-40B4-BE49-F238E27FC236}">
                <a16:creationId xmlns:a16="http://schemas.microsoft.com/office/drawing/2014/main" id="{22AD0D92-67E9-466A-AD29-18732229F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1144" y="2720715"/>
            <a:ext cx="6400823" cy="3600000"/>
          </a:xfrm>
          <a:prstGeom prst="rect">
            <a:avLst/>
          </a:prstGeom>
        </p:spPr>
      </p:pic>
      <p:pic>
        <p:nvPicPr>
          <p:cNvPr id="10" name="image11.jpg">
            <a:extLst>
              <a:ext uri="{FF2B5EF4-FFF2-40B4-BE49-F238E27FC236}">
                <a16:creationId xmlns:a16="http://schemas.microsoft.com/office/drawing/2014/main" id="{281B652A-B7FF-45E3-AA73-9515088A239A}"/>
              </a:ext>
            </a:extLst>
          </p:cNvPr>
          <p:cNvPicPr/>
          <p:nvPr/>
        </p:nvPicPr>
        <p:blipFill rotWithShape="1">
          <a:blip r:embed="rId4">
            <a:extLst>
              <a:ext uri="{28A0092B-C50C-407E-A947-70E740481C1C}">
                <a14:useLocalDpi xmlns:a14="http://schemas.microsoft.com/office/drawing/2010/main" val="0"/>
              </a:ext>
            </a:extLst>
          </a:blip>
          <a:srcRect l="38287" t="37527" r="38274" b="37531"/>
          <a:stretch/>
        </p:blipFill>
        <p:spPr bwMode="auto">
          <a:xfrm>
            <a:off x="475478" y="3167246"/>
            <a:ext cx="2994025" cy="1799590"/>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C77729DF-2AA4-46DB-B1B4-E9C584A93B63}"/>
              </a:ext>
            </a:extLst>
          </p:cNvPr>
          <p:cNvSpPr/>
          <p:nvPr/>
        </p:nvSpPr>
        <p:spPr>
          <a:xfrm>
            <a:off x="1887582" y="991195"/>
            <a:ext cx="7733212" cy="1169551"/>
          </a:xfrm>
          <a:prstGeom prst="rect">
            <a:avLst/>
          </a:prstGeom>
          <a:ln w="38100">
            <a:solidFill>
              <a:schemeClr val="accent1">
                <a:shade val="50000"/>
              </a:schemeClr>
            </a:solidFill>
          </a:ln>
        </p:spPr>
        <p:txBody>
          <a:bodyPr wrap="square">
            <a:spAutoFit/>
          </a:bodyPr>
          <a:lstStyle/>
          <a:p>
            <a:r>
              <a:rPr lang="en-US" sz="1400" dirty="0">
                <a:latin typeface="Arial" panose="020B0604020202020204" pitchFamily="34" charset="0"/>
                <a:ea typeface="Arial" panose="020B0604020202020204" pitchFamily="34" charset="0"/>
              </a:rPr>
              <a:t>The Texas Petawatt Laser delivers 130 ± 10 J on target with 45% of the total energy enclosed within 1/e</a:t>
            </a:r>
            <a:r>
              <a:rPr lang="en-US" sz="1400" baseline="30000" dirty="0">
                <a:latin typeface="Arial" panose="020B0604020202020204" pitchFamily="34" charset="0"/>
                <a:ea typeface="Arial" panose="020B0604020202020204" pitchFamily="34" charset="0"/>
              </a:rPr>
              <a:t>2</a:t>
            </a:r>
            <a:r>
              <a:rPr lang="en-US" sz="1400" dirty="0">
                <a:latin typeface="Arial" panose="020B0604020202020204" pitchFamily="34" charset="0"/>
                <a:ea typeface="Arial" panose="020B0604020202020204" pitchFamily="34" charset="0"/>
              </a:rPr>
              <a:t>. The FWHM pulse duration is 135±10 fs with a central wavelength at 1057 nm and vertical polarization. An f/50 spherical mirror focuses the laser pulse to an FWHM focal spot of </a:t>
            </a:r>
            <a:r>
              <a:rPr lang="en-US" sz="1400" dirty="0">
                <a:latin typeface="Cambria Math" panose="02040503050406030204" pitchFamily="18" charset="0"/>
                <a:ea typeface="Cambria Math" panose="02040503050406030204" pitchFamily="18" charset="0"/>
                <a:cs typeface="Cambria Math" panose="02040503050406030204" pitchFamily="18" charset="0"/>
              </a:rPr>
              <a:t>∼</a:t>
            </a:r>
            <a:r>
              <a:rPr lang="en-US" sz="1400" dirty="0">
                <a:latin typeface="Arial" panose="020B0604020202020204" pitchFamily="34" charset="0"/>
                <a:ea typeface="Arial" panose="020B0604020202020204" pitchFamily="34" charset="0"/>
              </a:rPr>
              <a:t>55 µm and a peak intensity of 1.2 × 10</a:t>
            </a:r>
            <a:r>
              <a:rPr lang="en-US" sz="1400" baseline="30000" dirty="0">
                <a:latin typeface="Arial" panose="020B0604020202020204" pitchFamily="34" charset="0"/>
                <a:ea typeface="Arial" panose="020B0604020202020204" pitchFamily="34" charset="0"/>
              </a:rPr>
              <a:t>19</a:t>
            </a:r>
            <a:r>
              <a:rPr lang="en-US" sz="1400" dirty="0">
                <a:latin typeface="Arial" panose="020B0604020202020204" pitchFamily="34" charset="0"/>
                <a:ea typeface="Arial" panose="020B0604020202020204" pitchFamily="34" charset="0"/>
              </a:rPr>
              <a:t> W/cm</a:t>
            </a:r>
            <a:r>
              <a:rPr lang="en-US" sz="1400" baseline="30000" dirty="0">
                <a:latin typeface="Arial" panose="020B0604020202020204" pitchFamily="34" charset="0"/>
                <a:ea typeface="Arial" panose="020B0604020202020204" pitchFamily="34" charset="0"/>
              </a:rPr>
              <a:t>2</a:t>
            </a:r>
            <a:r>
              <a:rPr lang="en-US" sz="1400" dirty="0">
                <a:latin typeface="Arial" panose="020B0604020202020204" pitchFamily="34" charset="0"/>
                <a:ea typeface="Arial" panose="020B0604020202020204" pitchFamily="34" charset="0"/>
              </a:rPr>
              <a:t>.</a:t>
            </a:r>
          </a:p>
          <a:p>
            <a:r>
              <a:rPr lang="en-US" sz="1400" dirty="0">
                <a:latin typeface="Arial" panose="020B0604020202020204" pitchFamily="34" charset="0"/>
              </a:rPr>
              <a:t>To retrieve the electron energy an enhanced version of the “two-screen” method has been used.</a:t>
            </a:r>
            <a:endParaRPr lang="en-US" sz="1400" dirty="0"/>
          </a:p>
        </p:txBody>
      </p:sp>
      <p:cxnSp>
        <p:nvCxnSpPr>
          <p:cNvPr id="6" name="Straight Arrow Connector 5">
            <a:extLst>
              <a:ext uri="{FF2B5EF4-FFF2-40B4-BE49-F238E27FC236}">
                <a16:creationId xmlns:a16="http://schemas.microsoft.com/office/drawing/2014/main" id="{CDE81259-792C-458E-8E60-9492073D64FB}"/>
              </a:ext>
            </a:extLst>
          </p:cNvPr>
          <p:cNvCxnSpPr>
            <a:cxnSpLocks/>
          </p:cNvCxnSpPr>
          <p:nvPr/>
        </p:nvCxnSpPr>
        <p:spPr>
          <a:xfrm>
            <a:off x="2383971" y="3860074"/>
            <a:ext cx="3611880" cy="24012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722D76C-8962-4FA7-89D7-22BB38A67F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466168" y="5082367"/>
            <a:ext cx="4320000" cy="879007"/>
          </a:xfrm>
          <a:prstGeom prst="rect">
            <a:avLst/>
          </a:prstGeom>
        </p:spPr>
      </p:pic>
      <p:pic>
        <p:nvPicPr>
          <p:cNvPr id="16" name="Picture 15">
            <a:extLst>
              <a:ext uri="{FF2B5EF4-FFF2-40B4-BE49-F238E27FC236}">
                <a16:creationId xmlns:a16="http://schemas.microsoft.com/office/drawing/2014/main" id="{372230DD-1C49-46DE-A078-3885FF004C5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8298269" y="2270818"/>
            <a:ext cx="3125714" cy="720000"/>
          </a:xfrm>
          <a:prstGeom prst="rect">
            <a:avLst/>
          </a:prstGeom>
        </p:spPr>
      </p:pic>
      <p:pic>
        <p:nvPicPr>
          <p:cNvPr id="17" name="Picture 16">
            <a:extLst>
              <a:ext uri="{FF2B5EF4-FFF2-40B4-BE49-F238E27FC236}">
                <a16:creationId xmlns:a16="http://schemas.microsoft.com/office/drawing/2014/main" id="{ACFE972F-E396-4009-8301-13E7418CEAE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173187" y="2324136"/>
            <a:ext cx="4124503" cy="720000"/>
          </a:xfrm>
          <a:prstGeom prst="rect">
            <a:avLst/>
          </a:prstGeom>
        </p:spPr>
      </p:pic>
    </p:spTree>
    <p:extLst>
      <p:ext uri="{BB962C8B-B14F-4D97-AF65-F5344CB8AC3E}">
        <p14:creationId xmlns:p14="http://schemas.microsoft.com/office/powerpoint/2010/main" val="3912223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Extended Team:</a:t>
            </a:r>
          </a:p>
        </p:txBody>
      </p:sp>
      <p:sp>
        <p:nvSpPr>
          <p:cNvPr id="15" name="TextBox 14">
            <a:extLst>
              <a:ext uri="{FF2B5EF4-FFF2-40B4-BE49-F238E27FC236}">
                <a16:creationId xmlns:a16="http://schemas.microsoft.com/office/drawing/2014/main" id="{5C9718B2-2CA8-423F-ABF4-29C405494720}"/>
              </a:ext>
            </a:extLst>
          </p:cNvPr>
          <p:cNvSpPr txBox="1"/>
          <p:nvPr/>
        </p:nvSpPr>
        <p:spPr>
          <a:xfrm>
            <a:off x="27221" y="731075"/>
            <a:ext cx="5135380" cy="3785652"/>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Sandra </a:t>
            </a:r>
            <a:r>
              <a:rPr lang="en-GB" sz="2000" b="1" dirty="0">
                <a:latin typeface="Arial" panose="020B0604020202020204" pitchFamily="34" charset="0"/>
                <a:cs typeface="Arial" panose="020B0604020202020204" pitchFamily="34" charset="0"/>
              </a:rPr>
              <a:t>Bruce</a:t>
            </a:r>
            <a:r>
              <a:rPr lang="en-GB" sz="2000" dirty="0">
                <a:latin typeface="Arial" panose="020B0604020202020204" pitchFamily="34" charset="0"/>
                <a:cs typeface="Arial" panose="020B0604020202020204" pitchFamily="34" charset="0"/>
              </a:rPr>
              <a:t> (UT@A)</a:t>
            </a:r>
          </a:p>
          <a:p>
            <a:r>
              <a:rPr lang="en-GB" sz="2000" dirty="0">
                <a:latin typeface="Arial" panose="020B0604020202020204" pitchFamily="34" charset="0"/>
                <a:cs typeface="Arial" panose="020B0604020202020204" pitchFamily="34" charset="0"/>
              </a:rPr>
              <a:t>Enrico </a:t>
            </a:r>
            <a:r>
              <a:rPr lang="en-GB" sz="2000" b="1" dirty="0">
                <a:latin typeface="Arial" panose="020B0604020202020204" pitchFamily="34" charset="0"/>
                <a:cs typeface="Arial" panose="020B0604020202020204" pitchFamily="34" charset="0"/>
              </a:rPr>
              <a:t>Brunetti</a:t>
            </a:r>
            <a:r>
              <a:rPr lang="en-GB" sz="2000" dirty="0">
                <a:latin typeface="Arial" panose="020B0604020202020204" pitchFamily="34" charset="0"/>
                <a:cs typeface="Arial" panose="020B0604020202020204" pitchFamily="34" charset="0"/>
              </a:rPr>
              <a:t> (U of Strathclyde)</a:t>
            </a:r>
          </a:p>
          <a:p>
            <a:r>
              <a:rPr lang="en-GB" sz="2000" dirty="0">
                <a:latin typeface="Arial" panose="020B0604020202020204" pitchFamily="34" charset="0"/>
                <a:cs typeface="Arial" panose="020B0604020202020204" pitchFamily="34" charset="0"/>
              </a:rPr>
              <a:t>Andrea </a:t>
            </a:r>
            <a:r>
              <a:rPr lang="en-GB" sz="2000" b="1" dirty="0" err="1">
                <a:latin typeface="Arial" panose="020B0604020202020204" pitchFamily="34" charset="0"/>
                <a:cs typeface="Arial" panose="020B0604020202020204" pitchFamily="34" charset="0"/>
              </a:rPr>
              <a:t>Hannasch</a:t>
            </a:r>
            <a:r>
              <a:rPr lang="en-GB" sz="2000" dirty="0">
                <a:latin typeface="Arial" panose="020B0604020202020204" pitchFamily="34" charset="0"/>
                <a:cs typeface="Arial" panose="020B0604020202020204" pitchFamily="34" charset="0"/>
              </a:rPr>
              <a:t> (UT@A)</a:t>
            </a:r>
          </a:p>
          <a:p>
            <a:r>
              <a:rPr lang="en-GB" sz="2000" dirty="0">
                <a:latin typeface="Arial" panose="020B0604020202020204" pitchFamily="34" charset="0"/>
                <a:cs typeface="Arial" panose="020B0604020202020204" pitchFamily="34" charset="0"/>
              </a:rPr>
              <a:t>Björn M. </a:t>
            </a:r>
            <a:r>
              <a:rPr lang="en-GB" sz="2000" b="1" dirty="0" err="1">
                <a:latin typeface="Arial" panose="020B0604020202020204" pitchFamily="34" charset="0"/>
                <a:cs typeface="Arial" panose="020B0604020202020204" pitchFamily="34" charset="0"/>
              </a:rPr>
              <a:t>Hegelich</a:t>
            </a:r>
            <a:r>
              <a:rPr lang="en-GB" sz="2000" dirty="0">
                <a:latin typeface="Arial" panose="020B0604020202020204" pitchFamily="34" charset="0"/>
                <a:cs typeface="Arial" panose="020B0604020202020204" pitchFamily="34" charset="0"/>
              </a:rPr>
              <a:t> (UT@A &amp; TAU Systems)</a:t>
            </a:r>
          </a:p>
          <a:p>
            <a:r>
              <a:rPr lang="en-GB" sz="2000" dirty="0" err="1">
                <a:latin typeface="Arial" panose="020B0604020202020204" pitchFamily="34" charset="0"/>
                <a:cs typeface="Arial" panose="020B0604020202020204" pitchFamily="34" charset="0"/>
              </a:rPr>
              <a:t>MacKenzie</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Connolly</a:t>
            </a:r>
            <a:r>
              <a:rPr lang="en-GB" sz="2000" dirty="0">
                <a:latin typeface="Arial" panose="020B0604020202020204" pitchFamily="34" charset="0"/>
                <a:cs typeface="Arial" panose="020B0604020202020204" pitchFamily="34" charset="0"/>
              </a:rPr>
              <a:t> (TAU Systems)</a:t>
            </a:r>
          </a:p>
          <a:p>
            <a:r>
              <a:rPr lang="en-GB" sz="2000" dirty="0">
                <a:latin typeface="Arial" panose="020B0604020202020204" pitchFamily="34" charset="0"/>
                <a:cs typeface="Arial" panose="020B0604020202020204" pitchFamily="34" charset="0"/>
              </a:rPr>
              <a:t>Todd </a:t>
            </a:r>
            <a:r>
              <a:rPr lang="en-GB" sz="2000" b="1" dirty="0" err="1">
                <a:latin typeface="Arial" panose="020B0604020202020204" pitchFamily="34" charset="0"/>
                <a:cs typeface="Arial" panose="020B0604020202020204" pitchFamily="34" charset="0"/>
              </a:rPr>
              <a:t>Ditmire</a:t>
            </a:r>
            <a:r>
              <a:rPr lang="en-GB" sz="2000" dirty="0">
                <a:latin typeface="Arial" panose="020B0604020202020204" pitchFamily="34" charset="0"/>
                <a:cs typeface="Arial" panose="020B0604020202020204" pitchFamily="34" charset="0"/>
              </a:rPr>
              <a:t> (UT@A)</a:t>
            </a:r>
          </a:p>
          <a:p>
            <a:r>
              <a:rPr lang="en-GB" sz="2000" dirty="0">
                <a:latin typeface="Arial" panose="020B0604020202020204" pitchFamily="34" charset="0"/>
                <a:cs typeface="Arial" panose="020B0604020202020204" pitchFamily="34" charset="0"/>
              </a:rPr>
              <a:t>Michael </a:t>
            </a:r>
            <a:r>
              <a:rPr lang="en-GB" sz="2000" b="1" dirty="0">
                <a:latin typeface="Arial" panose="020B0604020202020204" pitchFamily="34" charset="0"/>
                <a:cs typeface="Arial" panose="020B0604020202020204" pitchFamily="34" charset="0"/>
              </a:rPr>
              <a:t>Donovan</a:t>
            </a:r>
            <a:r>
              <a:rPr lang="en-GB" sz="2000" dirty="0">
                <a:latin typeface="Arial" panose="020B0604020202020204" pitchFamily="34" charset="0"/>
                <a:cs typeface="Arial" panose="020B0604020202020204" pitchFamily="34" charset="0"/>
              </a:rPr>
              <a:t> (TAU Systems)</a:t>
            </a:r>
          </a:p>
          <a:p>
            <a:r>
              <a:rPr lang="en-GB" sz="2000" dirty="0">
                <a:latin typeface="Arial" panose="020B0604020202020204" pitchFamily="34" charset="0"/>
                <a:cs typeface="Arial" panose="020B0604020202020204" pitchFamily="34" charset="0"/>
              </a:rPr>
              <a:t>Theo </a:t>
            </a:r>
            <a:r>
              <a:rPr lang="en-GB" sz="2000" b="1" dirty="0">
                <a:latin typeface="Arial" panose="020B0604020202020204" pitchFamily="34" charset="0"/>
                <a:cs typeface="Arial" panose="020B0604020202020204" pitchFamily="34" charset="0"/>
              </a:rPr>
              <a:t>Douglas</a:t>
            </a:r>
            <a:r>
              <a:rPr lang="en-GB" sz="2000" dirty="0">
                <a:latin typeface="Arial" panose="020B0604020202020204" pitchFamily="34" charset="0"/>
                <a:cs typeface="Arial" panose="020B0604020202020204" pitchFamily="34" charset="0"/>
              </a:rPr>
              <a:t> (UT@A)</a:t>
            </a:r>
          </a:p>
          <a:p>
            <a:r>
              <a:rPr lang="en-GB" sz="2000" dirty="0">
                <a:latin typeface="Arial" panose="020B0604020202020204" pitchFamily="34" charset="0"/>
                <a:cs typeface="Arial" panose="020B0604020202020204" pitchFamily="34" charset="0"/>
              </a:rPr>
              <a:t>Michael </a:t>
            </a:r>
            <a:r>
              <a:rPr lang="en-GB" sz="2000" b="1" dirty="0">
                <a:latin typeface="Arial" panose="020B0604020202020204" pitchFamily="34" charset="0"/>
                <a:cs typeface="Arial" panose="020B0604020202020204" pitchFamily="34" charset="0"/>
              </a:rPr>
              <a:t>Downer</a:t>
            </a:r>
            <a:r>
              <a:rPr lang="en-GB" sz="2000" dirty="0">
                <a:latin typeface="Arial" panose="020B0604020202020204" pitchFamily="34" charset="0"/>
                <a:cs typeface="Arial" panose="020B0604020202020204" pitchFamily="34" charset="0"/>
              </a:rPr>
              <a:t> (UT@A)</a:t>
            </a:r>
          </a:p>
          <a:p>
            <a:r>
              <a:rPr lang="en-GB" sz="2000" dirty="0">
                <a:latin typeface="Arial" panose="020B0604020202020204" pitchFamily="34" charset="0"/>
                <a:cs typeface="Arial" panose="020B0604020202020204" pitchFamily="34" charset="0"/>
              </a:rPr>
              <a:t>Alexandro J. </a:t>
            </a:r>
            <a:r>
              <a:rPr lang="en-GB" sz="2000" b="1" dirty="0">
                <a:latin typeface="Arial" panose="020B0604020202020204" pitchFamily="34" charset="0"/>
                <a:cs typeface="Arial" panose="020B0604020202020204" pitchFamily="34" charset="0"/>
              </a:rPr>
              <a:t>Franco</a:t>
            </a:r>
            <a:r>
              <a:rPr lang="en-GB" sz="2000" dirty="0">
                <a:latin typeface="Arial" panose="020B0604020202020204" pitchFamily="34" charset="0"/>
                <a:cs typeface="Arial" panose="020B0604020202020204" pitchFamily="34" charset="0"/>
              </a:rPr>
              <a:t> (UT@A)</a:t>
            </a:r>
          </a:p>
          <a:p>
            <a:r>
              <a:rPr lang="en-GB" sz="2000" dirty="0">
                <a:latin typeface="Arial" panose="020B0604020202020204" pitchFamily="34" charset="0"/>
                <a:cs typeface="Arial" panose="020B0604020202020204" pitchFamily="34" charset="0"/>
              </a:rPr>
              <a:t>Erhard </a:t>
            </a:r>
            <a:r>
              <a:rPr lang="en-GB" sz="2000" b="1" dirty="0">
                <a:latin typeface="Arial" panose="020B0604020202020204" pitchFamily="34" charset="0"/>
                <a:cs typeface="Arial" panose="020B0604020202020204" pitchFamily="34" charset="0"/>
              </a:rPr>
              <a:t>Gaul</a:t>
            </a:r>
            <a:r>
              <a:rPr lang="en-GB" sz="2000" dirty="0">
                <a:latin typeface="Arial" panose="020B0604020202020204" pitchFamily="34" charset="0"/>
                <a:cs typeface="Arial" panose="020B0604020202020204" pitchFamily="34" charset="0"/>
              </a:rPr>
              <a:t> (UT@A)</a:t>
            </a:r>
          </a:p>
          <a:p>
            <a:r>
              <a:rPr lang="en-GB" sz="2000" dirty="0">
                <a:latin typeface="Arial" panose="020B0604020202020204" pitchFamily="34" charset="0"/>
                <a:cs typeface="Arial" panose="020B0604020202020204" pitchFamily="34" charset="0"/>
              </a:rPr>
              <a:t>Thanh </a:t>
            </a:r>
            <a:r>
              <a:rPr lang="en-GB" sz="2000" b="1" dirty="0">
                <a:latin typeface="Arial" panose="020B0604020202020204" pitchFamily="34" charset="0"/>
                <a:cs typeface="Arial" panose="020B0604020202020204" pitchFamily="34" charset="0"/>
              </a:rPr>
              <a:t>Ha</a:t>
            </a:r>
            <a:r>
              <a:rPr lang="en-GB" sz="2000" dirty="0">
                <a:latin typeface="Arial" panose="020B0604020202020204" pitchFamily="34" charset="0"/>
                <a:cs typeface="Arial" panose="020B0604020202020204" pitchFamily="34" charset="0"/>
              </a:rPr>
              <a:t> (UT@A)</a:t>
            </a:r>
          </a:p>
        </p:txBody>
      </p:sp>
      <p:sp>
        <p:nvSpPr>
          <p:cNvPr id="16" name="TextBox 15">
            <a:extLst>
              <a:ext uri="{FF2B5EF4-FFF2-40B4-BE49-F238E27FC236}">
                <a16:creationId xmlns:a16="http://schemas.microsoft.com/office/drawing/2014/main" id="{A7CC1A7F-D303-4360-850B-DC1CB6697E65}"/>
              </a:ext>
            </a:extLst>
          </p:cNvPr>
          <p:cNvSpPr txBox="1"/>
          <p:nvPr/>
        </p:nvSpPr>
        <p:spPr>
          <a:xfrm>
            <a:off x="7691397" y="730460"/>
            <a:ext cx="4614020" cy="5016758"/>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Dino A. </a:t>
            </a:r>
            <a:r>
              <a:rPr lang="en-GB" sz="2000" b="1" dirty="0" err="1">
                <a:latin typeface="Arial" panose="020B0604020202020204" pitchFamily="34" charset="0"/>
                <a:cs typeface="Arial" panose="020B0604020202020204" pitchFamily="34" charset="0"/>
              </a:rPr>
              <a:t>Jaroszynski</a:t>
            </a:r>
            <a:r>
              <a:rPr lang="en-GB" sz="2000" dirty="0">
                <a:latin typeface="Arial" panose="020B0604020202020204" pitchFamily="34" charset="0"/>
                <a:cs typeface="Arial" panose="020B0604020202020204" pitchFamily="34" charset="0"/>
              </a:rPr>
              <a:t> (U of Strathclyde)</a:t>
            </a:r>
          </a:p>
          <a:p>
            <a:r>
              <a:rPr lang="en-GB" sz="2000" dirty="0">
                <a:latin typeface="Arial" panose="020B0604020202020204" pitchFamily="34" charset="0"/>
                <a:cs typeface="Arial" panose="020B0604020202020204" pitchFamily="34" charset="0"/>
              </a:rPr>
              <a:t>Lance </a:t>
            </a:r>
            <a:r>
              <a:rPr lang="en-GB" sz="2000" b="1" dirty="0" err="1">
                <a:latin typeface="Arial" panose="020B0604020202020204" pitchFamily="34" charset="0"/>
                <a:cs typeface="Arial" panose="020B0604020202020204" pitchFamily="34" charset="0"/>
              </a:rPr>
              <a:t>Labun</a:t>
            </a:r>
            <a:r>
              <a:rPr lang="en-GB" sz="2000" dirty="0">
                <a:latin typeface="Arial" panose="020B0604020202020204" pitchFamily="34" charset="0"/>
                <a:cs typeface="Arial" panose="020B0604020202020204" pitchFamily="34" charset="0"/>
              </a:rPr>
              <a:t> (TAU Systems)</a:t>
            </a:r>
          </a:p>
          <a:p>
            <a:r>
              <a:rPr lang="en-GB" sz="2000" dirty="0">
                <a:latin typeface="Arial" panose="020B0604020202020204" pitchFamily="34" charset="0"/>
                <a:cs typeface="Arial" panose="020B0604020202020204" pitchFamily="34" charset="0"/>
              </a:rPr>
              <a:t>Ou </a:t>
            </a:r>
            <a:r>
              <a:rPr lang="en-GB" sz="2000" b="1" dirty="0" err="1">
                <a:latin typeface="Arial" panose="020B0604020202020204" pitchFamily="34" charset="0"/>
                <a:cs typeface="Arial" panose="020B0604020202020204" pitchFamily="34" charset="0"/>
              </a:rPr>
              <a:t>Labun</a:t>
            </a:r>
            <a:r>
              <a:rPr lang="en-GB" sz="2000" dirty="0">
                <a:latin typeface="Arial" panose="020B0604020202020204" pitchFamily="34" charset="0"/>
                <a:cs typeface="Arial" panose="020B0604020202020204" pitchFamily="34" charset="0"/>
              </a:rPr>
              <a:t> (UT@A &amp; TAU Systems)</a:t>
            </a:r>
          </a:p>
          <a:p>
            <a:r>
              <a:rPr lang="en-GB" sz="2000" dirty="0">
                <a:latin typeface="Arial" panose="020B0604020202020204" pitchFamily="34" charset="0"/>
                <a:cs typeface="Arial" panose="020B0604020202020204" pitchFamily="34" charset="0"/>
              </a:rPr>
              <a:t>Scott </a:t>
            </a:r>
            <a:r>
              <a:rPr lang="en-GB" sz="2000" b="1" dirty="0">
                <a:latin typeface="Arial" panose="020B0604020202020204" pitchFamily="34" charset="0"/>
                <a:cs typeface="Arial" panose="020B0604020202020204" pitchFamily="34" charset="0"/>
              </a:rPr>
              <a:t>Luedtke</a:t>
            </a:r>
            <a:r>
              <a:rPr lang="en-GB" sz="2000" dirty="0">
                <a:latin typeface="Arial" panose="020B0604020202020204" pitchFamily="34" charset="0"/>
                <a:cs typeface="Arial" panose="020B0604020202020204" pitchFamily="34" charset="0"/>
              </a:rPr>
              <a:t> (LANL)</a:t>
            </a:r>
          </a:p>
          <a:p>
            <a:r>
              <a:rPr lang="en-GB" sz="2000" dirty="0">
                <a:latin typeface="Arial" panose="020B0604020202020204" pitchFamily="34" charset="0"/>
                <a:cs typeface="Arial" panose="020B0604020202020204" pitchFamily="34" charset="0"/>
              </a:rPr>
              <a:t>Edward </a:t>
            </a:r>
            <a:r>
              <a:rPr lang="en-GB" sz="2000" b="1" dirty="0" err="1">
                <a:latin typeface="Arial" panose="020B0604020202020204" pitchFamily="34" charset="0"/>
                <a:cs typeface="Arial" panose="020B0604020202020204" pitchFamily="34" charset="0"/>
              </a:rPr>
              <a:t>McCary</a:t>
            </a:r>
            <a:r>
              <a:rPr lang="en-GB" sz="2000" dirty="0">
                <a:latin typeface="Arial" panose="020B0604020202020204" pitchFamily="34" charset="0"/>
                <a:cs typeface="Arial" panose="020B0604020202020204" pitchFamily="34" charset="0"/>
              </a:rPr>
              <a:t> (UT@A)</a:t>
            </a:r>
          </a:p>
          <a:p>
            <a:r>
              <a:rPr lang="en-GB" sz="2000" dirty="0">
                <a:latin typeface="Arial" panose="020B0604020202020204" pitchFamily="34" charset="0"/>
                <a:cs typeface="Arial" panose="020B0604020202020204" pitchFamily="34" charset="0"/>
              </a:rPr>
              <a:t>Stephen Milton (TAU Systems)</a:t>
            </a:r>
          </a:p>
          <a:p>
            <a:r>
              <a:rPr lang="en-GB" sz="2000" dirty="0">
                <a:latin typeface="Arial" panose="020B0604020202020204" pitchFamily="34" charset="0"/>
                <a:cs typeface="Arial" panose="020B0604020202020204" pitchFamily="34" charset="0"/>
              </a:rPr>
              <a:t>Isabella </a:t>
            </a:r>
            <a:r>
              <a:rPr lang="en-GB" sz="2000" b="1" dirty="0">
                <a:latin typeface="Arial" panose="020B0604020202020204" pitchFamily="34" charset="0"/>
                <a:cs typeface="Arial" panose="020B0604020202020204" pitchFamily="34" charset="0"/>
              </a:rPr>
              <a:t>Pagano</a:t>
            </a:r>
            <a:r>
              <a:rPr lang="en-GB" sz="2000" dirty="0">
                <a:latin typeface="Arial" panose="020B0604020202020204" pitchFamily="34" charset="0"/>
                <a:cs typeface="Arial" panose="020B0604020202020204" pitchFamily="34" charset="0"/>
              </a:rPr>
              <a:t> (UT@A &amp; LLNL)</a:t>
            </a:r>
          </a:p>
          <a:p>
            <a:r>
              <a:rPr lang="en-GB" sz="2000" dirty="0">
                <a:latin typeface="Arial" panose="020B0604020202020204" pitchFamily="34" charset="0"/>
                <a:cs typeface="Arial" panose="020B0604020202020204" pitchFamily="34" charset="0"/>
              </a:rPr>
              <a:t>Hernan </a:t>
            </a:r>
            <a:r>
              <a:rPr lang="en-GB" sz="2000" b="1" dirty="0">
                <a:latin typeface="Arial" panose="020B0604020202020204" pitchFamily="34" charset="0"/>
                <a:cs typeface="Arial" panose="020B0604020202020204" pitchFamily="34" charset="0"/>
              </a:rPr>
              <a:t>Quevedo</a:t>
            </a:r>
            <a:r>
              <a:rPr lang="en-GB" sz="2000" dirty="0">
                <a:latin typeface="Arial" panose="020B0604020202020204" pitchFamily="34" charset="0"/>
                <a:cs typeface="Arial" panose="020B0604020202020204" pitchFamily="34" charset="0"/>
              </a:rPr>
              <a:t> (UT@A)</a:t>
            </a:r>
          </a:p>
          <a:p>
            <a:r>
              <a:rPr lang="en-GB" sz="2000" dirty="0">
                <a:latin typeface="Arial" panose="020B0604020202020204" pitchFamily="34" charset="0"/>
                <a:cs typeface="Arial" panose="020B0604020202020204" pitchFamily="34" charset="0"/>
              </a:rPr>
              <a:t>Hartmut </a:t>
            </a:r>
            <a:r>
              <a:rPr lang="en-GB" sz="2000" b="1" dirty="0">
                <a:latin typeface="Arial" panose="020B0604020202020204" pitchFamily="34" charset="0"/>
                <a:cs typeface="Arial" panose="020B0604020202020204" pitchFamily="34" charset="0"/>
              </a:rPr>
              <a:t>Ruhl</a:t>
            </a:r>
            <a:r>
              <a:rPr lang="en-GB" sz="2000" dirty="0">
                <a:latin typeface="Arial" panose="020B0604020202020204" pitchFamily="34" charset="0"/>
                <a:cs typeface="Arial" panose="020B0604020202020204" pitchFamily="34" charset="0"/>
              </a:rPr>
              <a:t> (LMU)</a:t>
            </a:r>
          </a:p>
          <a:p>
            <a:r>
              <a:rPr lang="en-GB" sz="2000" dirty="0">
                <a:latin typeface="Arial" panose="020B0604020202020204" pitchFamily="34" charset="0"/>
                <a:cs typeface="Arial" panose="020B0604020202020204" pitchFamily="34" charset="0"/>
              </a:rPr>
              <a:t>Martin L. </a:t>
            </a:r>
            <a:r>
              <a:rPr lang="en-GB" sz="2000" b="1" dirty="0" err="1">
                <a:latin typeface="Arial" panose="020B0604020202020204" pitchFamily="34" charset="0"/>
                <a:cs typeface="Arial" panose="020B0604020202020204" pitchFamily="34" charset="0"/>
              </a:rPr>
              <a:t>Ringuette</a:t>
            </a:r>
            <a:r>
              <a:rPr lang="en-GB" sz="2000" dirty="0">
                <a:latin typeface="Arial" panose="020B0604020202020204" pitchFamily="34" charset="0"/>
                <a:cs typeface="Arial" panose="020B0604020202020204" pitchFamily="34" charset="0"/>
              </a:rPr>
              <a:t> (UT@A)</a:t>
            </a:r>
          </a:p>
          <a:p>
            <a:r>
              <a:rPr lang="en-GB" sz="2000" dirty="0" err="1">
                <a:latin typeface="Arial" panose="020B0604020202020204" pitchFamily="34" charset="0"/>
                <a:cs typeface="Arial" panose="020B0604020202020204" pitchFamily="34" charset="0"/>
              </a:rPr>
              <a:t>Ritwik</a:t>
            </a:r>
            <a:r>
              <a:rPr lang="en-GB" sz="2000"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Sain</a:t>
            </a:r>
            <a:r>
              <a:rPr lang="en-GB" sz="2000" dirty="0">
                <a:latin typeface="Arial" panose="020B0604020202020204" pitchFamily="34" charset="0"/>
                <a:cs typeface="Arial" panose="020B0604020202020204" pitchFamily="34" charset="0"/>
              </a:rPr>
              <a:t> (UT@A)</a:t>
            </a:r>
          </a:p>
          <a:p>
            <a:r>
              <a:rPr lang="en-GB" sz="2000" dirty="0">
                <a:latin typeface="Arial" panose="020B0604020202020204" pitchFamily="34" charset="0"/>
                <a:cs typeface="Arial" panose="020B0604020202020204" pitchFamily="34" charset="0"/>
              </a:rPr>
              <a:t>Michael M. </a:t>
            </a:r>
            <a:r>
              <a:rPr lang="en-GB" sz="2000" b="1" dirty="0" err="1">
                <a:latin typeface="Arial" panose="020B0604020202020204" pitchFamily="34" charset="0"/>
                <a:cs typeface="Arial" panose="020B0604020202020204" pitchFamily="34" charset="0"/>
              </a:rPr>
              <a:t>Spinks</a:t>
            </a:r>
            <a:r>
              <a:rPr lang="en-GB" sz="2000" dirty="0">
                <a:latin typeface="Arial" panose="020B0604020202020204" pitchFamily="34" charset="0"/>
                <a:cs typeface="Arial" panose="020B0604020202020204" pitchFamily="34" charset="0"/>
              </a:rPr>
              <a:t> (UT@A)</a:t>
            </a:r>
          </a:p>
          <a:p>
            <a:r>
              <a:rPr lang="en-GB" sz="2000" dirty="0">
                <a:latin typeface="Arial" panose="020B0604020202020204" pitchFamily="34" charset="0"/>
                <a:cs typeface="Arial" panose="020B0604020202020204" pitchFamily="34" charset="0"/>
              </a:rPr>
              <a:t>Ganesh </a:t>
            </a:r>
            <a:r>
              <a:rPr lang="en-GB" sz="2000" b="1" dirty="0">
                <a:latin typeface="Arial" panose="020B0604020202020204" pitchFamily="34" charset="0"/>
                <a:cs typeface="Arial" panose="020B0604020202020204" pitchFamily="34" charset="0"/>
              </a:rPr>
              <a:t>Tiwari</a:t>
            </a:r>
            <a:r>
              <a:rPr lang="en-GB" sz="2000" dirty="0">
                <a:latin typeface="Arial" panose="020B0604020202020204" pitchFamily="34" charset="0"/>
                <a:cs typeface="Arial" panose="020B0604020202020204" pitchFamily="34" charset="0"/>
              </a:rPr>
              <a:t> (BNL)</a:t>
            </a:r>
          </a:p>
          <a:p>
            <a:r>
              <a:rPr lang="en-GB" sz="2000" dirty="0" err="1">
                <a:latin typeface="Arial" panose="020B0604020202020204" pitchFamily="34" charset="0"/>
                <a:cs typeface="Arial" panose="020B0604020202020204" pitchFamily="34" charset="0"/>
              </a:rPr>
              <a:t>Rafal</a:t>
            </a:r>
            <a:r>
              <a:rPr lang="en-GB" sz="2000"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Zgadzaj</a:t>
            </a:r>
            <a:r>
              <a:rPr lang="en-GB" sz="2000" dirty="0">
                <a:latin typeface="Arial" panose="020B0604020202020204" pitchFamily="34" charset="0"/>
                <a:cs typeface="Arial" panose="020B0604020202020204" pitchFamily="34" charset="0"/>
              </a:rPr>
              <a:t> (UT@A)</a:t>
            </a:r>
          </a:p>
          <a:p>
            <a:r>
              <a:rPr lang="en-GB" sz="2000">
                <a:latin typeface="Arial" panose="020B0604020202020204" pitchFamily="34" charset="0"/>
                <a:cs typeface="Arial" panose="020B0604020202020204" pitchFamily="34" charset="0"/>
              </a:rPr>
              <a:t>Samuel </a:t>
            </a:r>
            <a:r>
              <a:rPr lang="en-GB" sz="2000" b="1" dirty="0" err="1">
                <a:latin typeface="Arial" panose="020B0604020202020204" pitchFamily="34" charset="0"/>
                <a:cs typeface="Arial" panose="020B0604020202020204" pitchFamily="34" charset="0"/>
              </a:rPr>
              <a:t>Yoffe</a:t>
            </a:r>
            <a:r>
              <a:rPr lang="en-GB" sz="2000" dirty="0">
                <a:latin typeface="Arial" panose="020B0604020202020204" pitchFamily="34" charset="0"/>
                <a:cs typeface="Arial" panose="020B0604020202020204" pitchFamily="34" charset="0"/>
              </a:rPr>
              <a:t> (U of Strathclyde)</a:t>
            </a:r>
            <a:br>
              <a:rPr lang="en-GB"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41805493-9D28-4ED5-984A-35394CB623EB}"/>
              </a:ext>
            </a:extLst>
          </p:cNvPr>
          <p:cNvGrpSpPr>
            <a:grpSpLocks noChangeAspect="1"/>
          </p:cNvGrpSpPr>
          <p:nvPr/>
        </p:nvGrpSpPr>
        <p:grpSpPr>
          <a:xfrm>
            <a:off x="137160" y="5360430"/>
            <a:ext cx="2844632" cy="900000"/>
            <a:chOff x="53340" y="0"/>
            <a:chExt cx="4061460" cy="1284987"/>
          </a:xfrm>
        </p:grpSpPr>
        <p:sp>
          <p:nvSpPr>
            <p:cNvPr id="9" name="Rectangle 8">
              <a:extLst>
                <a:ext uri="{FF2B5EF4-FFF2-40B4-BE49-F238E27FC236}">
                  <a16:creationId xmlns:a16="http://schemas.microsoft.com/office/drawing/2014/main" id="{34596F83-606B-4334-AE41-E792FF1B1D62}"/>
                </a:ext>
              </a:extLst>
            </p:cNvPr>
            <p:cNvSpPr/>
            <p:nvPr/>
          </p:nvSpPr>
          <p:spPr>
            <a:xfrm>
              <a:off x="53340" y="0"/>
              <a:ext cx="4061460" cy="12849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FABE2949-4B4C-4727-BE41-0DF65A94BD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441" y="204987"/>
              <a:ext cx="3540001" cy="900000"/>
            </a:xfrm>
            <a:prstGeom prst="rect">
              <a:avLst/>
            </a:prstGeom>
          </p:spPr>
        </p:pic>
      </p:grpSp>
      <p:pic>
        <p:nvPicPr>
          <p:cNvPr id="11" name="Picture 10">
            <a:extLst>
              <a:ext uri="{FF2B5EF4-FFF2-40B4-BE49-F238E27FC236}">
                <a16:creationId xmlns:a16="http://schemas.microsoft.com/office/drawing/2014/main" id="{E97025C8-A553-4965-B64E-4A04803CC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0136" y="2868559"/>
            <a:ext cx="2429334" cy="720000"/>
          </a:xfrm>
          <a:prstGeom prst="rect">
            <a:avLst/>
          </a:prstGeom>
        </p:spPr>
      </p:pic>
      <p:pic>
        <p:nvPicPr>
          <p:cNvPr id="12" name="Picture 11">
            <a:extLst>
              <a:ext uri="{FF2B5EF4-FFF2-40B4-BE49-F238E27FC236}">
                <a16:creationId xmlns:a16="http://schemas.microsoft.com/office/drawing/2014/main" id="{FBDAC4AA-FAFF-478E-9B3B-9DD02EF72C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3084" y="4299414"/>
            <a:ext cx="2686568" cy="900000"/>
          </a:xfrm>
          <a:prstGeom prst="rect">
            <a:avLst/>
          </a:prstGeom>
        </p:spPr>
      </p:pic>
      <p:pic>
        <p:nvPicPr>
          <p:cNvPr id="17" name="Picture 16">
            <a:extLst>
              <a:ext uri="{FF2B5EF4-FFF2-40B4-BE49-F238E27FC236}">
                <a16:creationId xmlns:a16="http://schemas.microsoft.com/office/drawing/2014/main" id="{F20A1131-7CC9-437B-83C9-8266ACAB5F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0136" y="5062094"/>
            <a:ext cx="1260000" cy="1260000"/>
          </a:xfrm>
          <a:prstGeom prst="rect">
            <a:avLst/>
          </a:prstGeom>
        </p:spPr>
      </p:pic>
      <p:pic>
        <p:nvPicPr>
          <p:cNvPr id="18" name="Picture 17">
            <a:extLst>
              <a:ext uri="{FF2B5EF4-FFF2-40B4-BE49-F238E27FC236}">
                <a16:creationId xmlns:a16="http://schemas.microsoft.com/office/drawing/2014/main" id="{CC708C48-C020-4A83-86A0-3E057CA845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31881" y="5525983"/>
            <a:ext cx="4135987" cy="900000"/>
          </a:xfrm>
          <a:prstGeom prst="rect">
            <a:avLst/>
          </a:prstGeom>
        </p:spPr>
      </p:pic>
      <p:pic>
        <p:nvPicPr>
          <p:cNvPr id="6" name="Graphic 5">
            <a:extLst>
              <a:ext uri="{FF2B5EF4-FFF2-40B4-BE49-F238E27FC236}">
                <a16:creationId xmlns:a16="http://schemas.microsoft.com/office/drawing/2014/main" id="{37FF003E-0069-42C2-A6D2-070FA7B2EE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59652" y="3699514"/>
            <a:ext cx="2880000" cy="702799"/>
          </a:xfrm>
          <a:prstGeom prst="rect">
            <a:avLst/>
          </a:prstGeom>
        </p:spPr>
      </p:pic>
      <p:pic>
        <p:nvPicPr>
          <p:cNvPr id="20" name="Graphic 19">
            <a:extLst>
              <a:ext uri="{FF2B5EF4-FFF2-40B4-BE49-F238E27FC236}">
                <a16:creationId xmlns:a16="http://schemas.microsoft.com/office/drawing/2014/main" id="{B2BAD84B-22ED-4E59-BF20-06EB13D48AA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71167" y="2100684"/>
            <a:ext cx="3114675" cy="609600"/>
          </a:xfrm>
          <a:prstGeom prst="rect">
            <a:avLst/>
          </a:prstGeom>
        </p:spPr>
      </p:pic>
      <p:pic>
        <p:nvPicPr>
          <p:cNvPr id="23" name="Graphic 22">
            <a:extLst>
              <a:ext uri="{FF2B5EF4-FFF2-40B4-BE49-F238E27FC236}">
                <a16:creationId xmlns:a16="http://schemas.microsoft.com/office/drawing/2014/main" id="{05DA4F25-ED8B-4857-819A-34C29D48326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715259" y="983968"/>
            <a:ext cx="1524211" cy="720000"/>
          </a:xfrm>
          <a:prstGeom prst="rect">
            <a:avLst/>
          </a:prstGeom>
        </p:spPr>
      </p:pic>
      <p:pic>
        <p:nvPicPr>
          <p:cNvPr id="26" name="Picture 25">
            <a:extLst>
              <a:ext uri="{FF2B5EF4-FFF2-40B4-BE49-F238E27FC236}">
                <a16:creationId xmlns:a16="http://schemas.microsoft.com/office/drawing/2014/main" id="{713F20EF-FDF4-4686-B317-AE1912BED97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87871" y="4513268"/>
            <a:ext cx="1875108" cy="720000"/>
          </a:xfrm>
          <a:prstGeom prst="rect">
            <a:avLst/>
          </a:prstGeom>
        </p:spPr>
      </p:pic>
    </p:spTree>
    <p:extLst>
      <p:ext uri="{BB962C8B-B14F-4D97-AF65-F5344CB8AC3E}">
        <p14:creationId xmlns:p14="http://schemas.microsoft.com/office/powerpoint/2010/main" val="203280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Results</a:t>
            </a:r>
          </a:p>
        </p:txBody>
      </p:sp>
      <p:pic>
        <p:nvPicPr>
          <p:cNvPr id="9" name="image21.png">
            <a:extLst>
              <a:ext uri="{FF2B5EF4-FFF2-40B4-BE49-F238E27FC236}">
                <a16:creationId xmlns:a16="http://schemas.microsoft.com/office/drawing/2014/main" id="{8D0C4F6D-FC1B-4134-B6D5-103E3E576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935356" y="2334395"/>
            <a:ext cx="6858247" cy="3600000"/>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64E1FE7D-01C6-463C-8C6A-7436176B5303}"/>
              </a:ext>
            </a:extLst>
          </p:cNvPr>
          <p:cNvSpPr txBox="1"/>
          <p:nvPr/>
        </p:nvSpPr>
        <p:spPr>
          <a:xfrm>
            <a:off x="431075" y="993418"/>
            <a:ext cx="11129554" cy="923330"/>
          </a:xfrm>
          <a:prstGeom prst="rect">
            <a:avLst/>
          </a:prstGeom>
          <a:noFill/>
        </p:spPr>
        <p:txBody>
          <a:bodyPr wrap="square" rtlCol="0">
            <a:spAutoFit/>
          </a:bodyPr>
          <a:lstStyle/>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Two shots out of 26 showed a spectrum extending beyond 10 GeV.</a:t>
            </a: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Highest energy electron spectrum has the centroid at 10.4±0.6 GeV with 3.4 GeV RMS convolved energy spread, 0.9 mrad RMS divergence, and 340 pC charge.</a:t>
            </a:r>
          </a:p>
        </p:txBody>
      </p:sp>
      <p:pic>
        <p:nvPicPr>
          <p:cNvPr id="11" name="image17.png">
            <a:extLst>
              <a:ext uri="{FF2B5EF4-FFF2-40B4-BE49-F238E27FC236}">
                <a16:creationId xmlns:a16="http://schemas.microsoft.com/office/drawing/2014/main" id="{5B2241BD-3433-4066-93AE-6D5F8D235EC1}"/>
              </a:ext>
            </a:extLst>
          </p:cNvPr>
          <p:cNvPicPr>
            <a:picLocks noChangeAspect="1"/>
          </p:cNvPicPr>
          <p:nvPr/>
        </p:nvPicPr>
        <p:blipFill rotWithShape="1">
          <a:blip r:embed="rId4">
            <a:extLst>
              <a:ext uri="{28A0092B-C50C-407E-A947-70E740481C1C}">
                <a14:useLocalDpi xmlns:a14="http://schemas.microsoft.com/office/drawing/2010/main" val="0"/>
              </a:ext>
            </a:extLst>
          </a:blip>
          <a:srcRect l="4596" t="4771" r="13399"/>
          <a:stretch/>
        </p:blipFill>
        <p:spPr bwMode="auto">
          <a:xfrm>
            <a:off x="1150802" y="2042971"/>
            <a:ext cx="2092556" cy="432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3650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What’s next?</a:t>
            </a:r>
          </a:p>
        </p:txBody>
      </p:sp>
      <p:sp>
        <p:nvSpPr>
          <p:cNvPr id="2" name="TextBox 1">
            <a:extLst>
              <a:ext uri="{FF2B5EF4-FFF2-40B4-BE49-F238E27FC236}">
                <a16:creationId xmlns:a16="http://schemas.microsoft.com/office/drawing/2014/main" id="{64E1FE7D-01C6-463C-8C6A-7436176B5303}"/>
              </a:ext>
            </a:extLst>
          </p:cNvPr>
          <p:cNvSpPr txBox="1"/>
          <p:nvPr/>
        </p:nvSpPr>
        <p:spPr>
          <a:xfrm>
            <a:off x="531223" y="1496338"/>
            <a:ext cx="11129554" cy="3970318"/>
          </a:xfrm>
          <a:prstGeom prst="rect">
            <a:avLst/>
          </a:prstGeom>
          <a:noFill/>
        </p:spPr>
        <p:txBody>
          <a:bodyPr wrap="square" rtlCol="0">
            <a:spAutoFit/>
          </a:bodyPr>
          <a:lstStyle/>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More work on theory. Only four papers published on nanoparticle-assisted wakefield acceleration.</a:t>
            </a:r>
          </a:p>
          <a:p>
            <a:pPr marL="285750" indent="-2857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How reliable is this scheme? High repetition rate laser required for experiments.</a:t>
            </a:r>
          </a:p>
          <a:p>
            <a:pPr marL="285750" indent="-2857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Time and spatially-resolved probing to prove the existence of the mechanism.</a:t>
            </a:r>
          </a:p>
          <a:p>
            <a:pPr marL="285750" indent="-2857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Gas jet instead of the gas cell?</a:t>
            </a:r>
          </a:p>
          <a:p>
            <a:pPr marL="285750" indent="-2857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Different nanoparticles &gt;&gt; control of charge &gt;&gt; control of the accelerator</a:t>
            </a:r>
          </a:p>
          <a:p>
            <a:pPr marL="285750" indent="-2857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Beam slicing to improve the electron beam?</a:t>
            </a:r>
          </a:p>
          <a:p>
            <a:pPr marL="285750" indent="-2857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High charge, high energy but high energy spread. Can we still use this scheme for practical applications? Muon beam generation? Strong electron oscillations lead to very bright </a:t>
            </a:r>
            <a:r>
              <a:rPr lang="en-US" dirty="0" err="1">
                <a:latin typeface="Arial" panose="020B0604020202020204" pitchFamily="34" charset="0"/>
                <a:cs typeface="Arial" panose="020B0604020202020204" pitchFamily="34" charset="0"/>
              </a:rPr>
              <a:t>betatron</a:t>
            </a:r>
            <a:r>
              <a:rPr lang="en-US" dirty="0">
                <a:latin typeface="Arial" panose="020B0604020202020204" pitchFamily="34" charset="0"/>
                <a:cs typeface="Arial" panose="020B0604020202020204" pitchFamily="34" charset="0"/>
              </a:rPr>
              <a:t> sources!</a:t>
            </a:r>
          </a:p>
        </p:txBody>
      </p:sp>
    </p:spTree>
    <p:extLst>
      <p:ext uri="{BB962C8B-B14F-4D97-AF65-F5344CB8AC3E}">
        <p14:creationId xmlns:p14="http://schemas.microsoft.com/office/powerpoint/2010/main" val="2895711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Simulation using BELLA’s parameters</a:t>
            </a:r>
          </a:p>
        </p:txBody>
      </p:sp>
      <p:pic>
        <p:nvPicPr>
          <p:cNvPr id="4" name="r11_BELLA_nano_low_dens_every4mm">
            <a:hlinkClick r:id="" action="ppaction://media"/>
            <a:extLst>
              <a:ext uri="{FF2B5EF4-FFF2-40B4-BE49-F238E27FC236}">
                <a16:creationId xmlns:a16="http://schemas.microsoft.com/office/drawing/2014/main" id="{EC15994B-6668-489C-ABD3-8A91BBD0CA8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822489" y="1464125"/>
            <a:ext cx="4680000" cy="4680000"/>
          </a:xfrm>
          <a:prstGeom prst="rect">
            <a:avLst/>
          </a:prstGeom>
        </p:spPr>
      </p:pic>
      <p:pic>
        <p:nvPicPr>
          <p:cNvPr id="3" name="r11_std_BELLA_no_nanoparticles">
            <a:hlinkClick r:id="" action="ppaction://media"/>
            <a:extLst>
              <a:ext uri="{FF2B5EF4-FFF2-40B4-BE49-F238E27FC236}">
                <a16:creationId xmlns:a16="http://schemas.microsoft.com/office/drawing/2014/main" id="{40A415BD-02F1-4437-9DDA-DD5B189236D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91114" y="1464125"/>
            <a:ext cx="4680000" cy="4680000"/>
          </a:xfrm>
          <a:prstGeom prst="rect">
            <a:avLst/>
          </a:prstGeom>
        </p:spPr>
      </p:pic>
      <p:sp>
        <p:nvSpPr>
          <p:cNvPr id="5" name="TextBox 4">
            <a:extLst>
              <a:ext uri="{FF2B5EF4-FFF2-40B4-BE49-F238E27FC236}">
                <a16:creationId xmlns:a16="http://schemas.microsoft.com/office/drawing/2014/main" id="{479DBBE4-31E3-4BB0-B641-75E50BBBBE13}"/>
              </a:ext>
            </a:extLst>
          </p:cNvPr>
          <p:cNvSpPr txBox="1"/>
          <p:nvPr/>
        </p:nvSpPr>
        <p:spPr>
          <a:xfrm>
            <a:off x="8019481" y="1094793"/>
            <a:ext cx="224728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With nanoparticles</a:t>
            </a:r>
          </a:p>
        </p:txBody>
      </p:sp>
      <p:sp>
        <p:nvSpPr>
          <p:cNvPr id="8" name="TextBox 7">
            <a:extLst>
              <a:ext uri="{FF2B5EF4-FFF2-40B4-BE49-F238E27FC236}">
                <a16:creationId xmlns:a16="http://schemas.microsoft.com/office/drawing/2014/main" id="{1E172457-E3D2-432D-B5E9-65F41DB15DDD}"/>
              </a:ext>
            </a:extLst>
          </p:cNvPr>
          <p:cNvSpPr txBox="1"/>
          <p:nvPr/>
        </p:nvSpPr>
        <p:spPr>
          <a:xfrm>
            <a:off x="1925237" y="1120201"/>
            <a:ext cx="260635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Without nanoparticles</a:t>
            </a:r>
          </a:p>
        </p:txBody>
      </p:sp>
    </p:spTree>
    <p:extLst>
      <p:ext uri="{BB962C8B-B14F-4D97-AF65-F5344CB8AC3E}">
        <p14:creationId xmlns:p14="http://schemas.microsoft.com/office/powerpoint/2010/main" val="421540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7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D4CBB8D-60BF-4FEF-B169-E83A8EB4FFE9}"/>
              </a:ext>
            </a:extLst>
          </p:cNvPr>
          <p:cNvPicPr>
            <a:picLocks noChangeAspect="1"/>
          </p:cNvPicPr>
          <p:nvPr/>
        </p:nvPicPr>
        <p:blipFill rotWithShape="1">
          <a:blip r:embed="rId3">
            <a:extLst>
              <a:ext uri="{28A0092B-C50C-407E-A947-70E740481C1C}">
                <a14:useLocalDpi xmlns:a14="http://schemas.microsoft.com/office/drawing/2010/main" val="0"/>
              </a:ext>
            </a:extLst>
          </a:blip>
          <a:srcRect l="11732" t="24131" r="21947" b="46607"/>
          <a:stretch/>
        </p:blipFill>
        <p:spPr>
          <a:xfrm>
            <a:off x="444260" y="276226"/>
            <a:ext cx="11303480" cy="5915024"/>
          </a:xfrm>
          <a:prstGeom prst="rect">
            <a:avLst/>
          </a:prstGeom>
        </p:spPr>
      </p:pic>
      <p:sp>
        <p:nvSpPr>
          <p:cNvPr id="14" name="TextBox 13">
            <a:extLst>
              <a:ext uri="{FF2B5EF4-FFF2-40B4-BE49-F238E27FC236}">
                <a16:creationId xmlns:a16="http://schemas.microsoft.com/office/drawing/2014/main" id="{3098C3E5-CC7E-410D-9B2E-91A873854CDD}"/>
              </a:ext>
            </a:extLst>
          </p:cNvPr>
          <p:cNvSpPr txBox="1"/>
          <p:nvPr/>
        </p:nvSpPr>
        <p:spPr>
          <a:xfrm>
            <a:off x="0" y="276226"/>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Thank you for your attention</a:t>
            </a:r>
          </a:p>
        </p:txBody>
      </p:sp>
    </p:spTree>
    <p:extLst>
      <p:ext uri="{BB962C8B-B14F-4D97-AF65-F5344CB8AC3E}">
        <p14:creationId xmlns:p14="http://schemas.microsoft.com/office/powerpoint/2010/main" val="2651825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Content:</a:t>
            </a:r>
          </a:p>
        </p:txBody>
      </p:sp>
      <p:sp>
        <p:nvSpPr>
          <p:cNvPr id="4" name="TextBox 3">
            <a:extLst>
              <a:ext uri="{FF2B5EF4-FFF2-40B4-BE49-F238E27FC236}">
                <a16:creationId xmlns:a16="http://schemas.microsoft.com/office/drawing/2014/main" id="{092357D5-4183-4F6C-9C26-1568856077B2}"/>
              </a:ext>
            </a:extLst>
          </p:cNvPr>
          <p:cNvSpPr txBox="1"/>
          <p:nvPr/>
        </p:nvSpPr>
        <p:spPr>
          <a:xfrm>
            <a:off x="930128" y="1720840"/>
            <a:ext cx="10240304" cy="3416320"/>
          </a:xfrm>
          <a:prstGeom prst="rect">
            <a:avLst/>
          </a:prstGeom>
          <a:noFill/>
        </p:spPr>
        <p:txBody>
          <a:bodyPr wrap="none" rtlCol="0">
            <a:spAutoFit/>
          </a:bodyPr>
          <a:lstStyle/>
          <a:p>
            <a:pPr marL="285750" indent="-285750">
              <a:buFont typeface="Wingdings" panose="05000000000000000000" pitchFamily="2" charset="2"/>
              <a:buChar char="Ø"/>
            </a:pPr>
            <a:r>
              <a:rPr lang="en-US" sz="2400" dirty="0">
                <a:latin typeface="Arial" panose="020B0604020202020204" pitchFamily="34" charset="0"/>
                <a:cs typeface="Arial" panose="020B0604020202020204" pitchFamily="34" charset="0"/>
              </a:rPr>
              <a:t>Electron Wakefield Acceleration basics (indirect and direct acceleration)</a:t>
            </a:r>
          </a:p>
          <a:p>
            <a:pPr marL="285750" indent="-285750">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a:latin typeface="Arial" panose="020B0604020202020204" pitchFamily="34" charset="0"/>
                <a:cs typeface="Arial" panose="020B0604020202020204" pitchFamily="34" charset="0"/>
              </a:rPr>
              <a:t>Indirect (laser-driven + particle-driven) + direct acceleration</a:t>
            </a:r>
          </a:p>
          <a:p>
            <a:pPr marL="285750" indent="-285750">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a:latin typeface="Arial" panose="020B0604020202020204" pitchFamily="34" charset="0"/>
                <a:cs typeface="Arial" panose="020B0604020202020204" pitchFamily="34" charset="0"/>
              </a:rPr>
              <a:t>Wakefield Acceleration beyond dephasing</a:t>
            </a:r>
          </a:p>
          <a:p>
            <a:pPr marL="285750" indent="-285750">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a:latin typeface="Arial" panose="020B0604020202020204" pitchFamily="34" charset="0"/>
                <a:cs typeface="Arial" panose="020B0604020202020204" pitchFamily="34" charset="0"/>
              </a:rPr>
              <a:t>Experimental setup and results</a:t>
            </a:r>
          </a:p>
          <a:p>
            <a:pPr marL="285750" indent="-285750">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a:latin typeface="Arial" panose="020B0604020202020204" pitchFamily="34" charset="0"/>
                <a:cs typeface="Arial" panose="020B0604020202020204" pitchFamily="34" charset="0"/>
              </a:rPr>
              <a:t>What’s next?</a:t>
            </a:r>
          </a:p>
        </p:txBody>
      </p:sp>
    </p:spTree>
    <p:extLst>
      <p:ext uri="{BB962C8B-B14F-4D97-AF65-F5344CB8AC3E}">
        <p14:creationId xmlns:p14="http://schemas.microsoft.com/office/powerpoint/2010/main" val="1469653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Plasma-based electron acceleration basics:</a:t>
            </a:r>
          </a:p>
        </p:txBody>
      </p:sp>
      <p:sp>
        <p:nvSpPr>
          <p:cNvPr id="6" name="TextBox 5">
            <a:extLst>
              <a:ext uri="{FF2B5EF4-FFF2-40B4-BE49-F238E27FC236}">
                <a16:creationId xmlns:a16="http://schemas.microsoft.com/office/drawing/2014/main" id="{20DD9801-32EB-4BB4-9847-F4A76ACD7DEC}"/>
              </a:ext>
            </a:extLst>
          </p:cNvPr>
          <p:cNvSpPr txBox="1"/>
          <p:nvPr/>
        </p:nvSpPr>
        <p:spPr>
          <a:xfrm>
            <a:off x="1214463" y="1020741"/>
            <a:ext cx="1723549" cy="400110"/>
          </a:xfrm>
          <a:prstGeom prst="rect">
            <a:avLst/>
          </a:prstGeom>
          <a:solidFill>
            <a:srgbClr val="FF0000"/>
          </a:solidFill>
        </p:spPr>
        <p:txBody>
          <a:bodyPr wrap="none" rtlCol="0">
            <a:spAutoFit/>
          </a:bodyPr>
          <a:lstStyle/>
          <a:p>
            <a:r>
              <a:rPr lang="en-US" sz="2000" b="1" dirty="0">
                <a:latin typeface="Arial" panose="020B0604020202020204" pitchFamily="34" charset="0"/>
                <a:cs typeface="Arial" panose="020B0604020202020204" pitchFamily="34" charset="0"/>
              </a:rPr>
              <a:t>Laser-driven</a:t>
            </a:r>
          </a:p>
        </p:txBody>
      </p:sp>
      <p:sp>
        <p:nvSpPr>
          <p:cNvPr id="7" name="Rectangle 6">
            <a:extLst>
              <a:ext uri="{FF2B5EF4-FFF2-40B4-BE49-F238E27FC236}">
                <a16:creationId xmlns:a16="http://schemas.microsoft.com/office/drawing/2014/main" id="{1CA9F12C-4AA2-4FFE-B2D5-8C404863D541}"/>
              </a:ext>
            </a:extLst>
          </p:cNvPr>
          <p:cNvSpPr/>
          <p:nvPr/>
        </p:nvSpPr>
        <p:spPr>
          <a:xfrm>
            <a:off x="222239" y="945012"/>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3DBE4AB-F205-4DE1-A9AC-ABF00BC6FCDF}"/>
              </a:ext>
            </a:extLst>
          </p:cNvPr>
          <p:cNvSpPr txBox="1"/>
          <p:nvPr/>
        </p:nvSpPr>
        <p:spPr>
          <a:xfrm>
            <a:off x="5076181" y="1020741"/>
            <a:ext cx="1963999" cy="400110"/>
          </a:xfrm>
          <a:prstGeom prst="rect">
            <a:avLst/>
          </a:prstGeom>
          <a:solidFill>
            <a:srgbClr val="00B050"/>
          </a:solidFill>
        </p:spPr>
        <p:txBody>
          <a:bodyPr wrap="none" rtlCol="0">
            <a:spAutoFit/>
          </a:bodyPr>
          <a:lstStyle/>
          <a:p>
            <a:r>
              <a:rPr lang="en-US" sz="2000" b="1" dirty="0">
                <a:latin typeface="Arial" panose="020B0604020202020204" pitchFamily="34" charset="0"/>
                <a:cs typeface="Arial" panose="020B0604020202020204" pitchFamily="34" charset="0"/>
              </a:rPr>
              <a:t>Particle-driven</a:t>
            </a:r>
          </a:p>
        </p:txBody>
      </p:sp>
      <p:sp>
        <p:nvSpPr>
          <p:cNvPr id="9" name="Rectangle 8">
            <a:extLst>
              <a:ext uri="{FF2B5EF4-FFF2-40B4-BE49-F238E27FC236}">
                <a16:creationId xmlns:a16="http://schemas.microsoft.com/office/drawing/2014/main" id="{45B4978D-1ABB-4CAC-9CC9-D56AAD8943D0}"/>
              </a:ext>
            </a:extLst>
          </p:cNvPr>
          <p:cNvSpPr/>
          <p:nvPr/>
        </p:nvSpPr>
        <p:spPr>
          <a:xfrm>
            <a:off x="4269492" y="945012"/>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7">
            <a:extLst>
              <a:ext uri="{FF2B5EF4-FFF2-40B4-BE49-F238E27FC236}">
                <a16:creationId xmlns:a16="http://schemas.microsoft.com/office/drawing/2014/main" id="{D97EBFFC-6A65-4092-9323-41CE2AE654C0}"/>
              </a:ext>
            </a:extLst>
          </p:cNvPr>
          <p:cNvSpPr>
            <a:spLocks noChangeArrowheads="1"/>
          </p:cNvSpPr>
          <p:nvPr/>
        </p:nvSpPr>
        <p:spPr bwMode="auto">
          <a:xfrm flipV="1">
            <a:off x="6468729" y="5576242"/>
            <a:ext cx="60501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45">
            <a:extLst>
              <a:ext uri="{FF2B5EF4-FFF2-40B4-BE49-F238E27FC236}">
                <a16:creationId xmlns:a16="http://schemas.microsoft.com/office/drawing/2014/main" id="{8B4F7BFC-987B-4823-ABC3-F1A69E28010B}"/>
              </a:ext>
            </a:extLst>
          </p:cNvPr>
          <p:cNvSpPr/>
          <p:nvPr/>
        </p:nvSpPr>
        <p:spPr>
          <a:xfrm>
            <a:off x="8294526" y="954980"/>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4484C4E-296E-4057-BA41-4A89B9D950C6}"/>
              </a:ext>
            </a:extLst>
          </p:cNvPr>
          <p:cNvSpPr txBox="1"/>
          <p:nvPr/>
        </p:nvSpPr>
        <p:spPr>
          <a:xfrm>
            <a:off x="8515643" y="1022221"/>
            <a:ext cx="3265766" cy="400110"/>
          </a:xfrm>
          <a:prstGeom prst="rect">
            <a:avLst/>
          </a:prstGeom>
          <a:solidFill>
            <a:srgbClr val="0070C0"/>
          </a:solidFill>
        </p:spPr>
        <p:txBody>
          <a:bodyPr wrap="none" rtlCol="0">
            <a:spAutoFit/>
          </a:bodyPr>
          <a:lstStyle/>
          <a:p>
            <a:r>
              <a:rPr lang="en-US" sz="2000" b="1" dirty="0">
                <a:latin typeface="Arial" panose="020B0604020202020204" pitchFamily="34" charset="0"/>
                <a:cs typeface="Arial" panose="020B0604020202020204" pitchFamily="34" charset="0"/>
              </a:rPr>
              <a:t>Direct Laser Acceleration</a:t>
            </a:r>
          </a:p>
        </p:txBody>
      </p:sp>
      <p:sp>
        <p:nvSpPr>
          <p:cNvPr id="4" name="TextBox 3">
            <a:extLst>
              <a:ext uri="{FF2B5EF4-FFF2-40B4-BE49-F238E27FC236}">
                <a16:creationId xmlns:a16="http://schemas.microsoft.com/office/drawing/2014/main" id="{430A5ECD-4B79-4F88-8B95-0AF729AB5159}"/>
              </a:ext>
            </a:extLst>
          </p:cNvPr>
          <p:cNvSpPr txBox="1"/>
          <p:nvPr/>
        </p:nvSpPr>
        <p:spPr>
          <a:xfrm>
            <a:off x="530783" y="3013500"/>
            <a:ext cx="3090911" cy="830997"/>
          </a:xfrm>
          <a:prstGeom prst="rect">
            <a:avLst/>
          </a:prstGeom>
          <a:solidFill>
            <a:schemeClr val="accent4">
              <a:lumMod val="60000"/>
              <a:lumOff val="40000"/>
            </a:schemeClr>
          </a:solidFill>
        </p:spPr>
        <p:txBody>
          <a:bodyPr wrap="none" rtlCol="0">
            <a:spAutoFit/>
          </a:bodyPr>
          <a:lstStyle/>
          <a:p>
            <a:r>
              <a:rPr lang="en-US" sz="4800" dirty="0">
                <a:latin typeface="Arial" panose="020B0604020202020204" pitchFamily="34" charset="0"/>
                <a:cs typeface="Arial" panose="020B0604020202020204" pitchFamily="34" charset="0"/>
              </a:rPr>
              <a:t>INDIRECT</a:t>
            </a:r>
          </a:p>
        </p:txBody>
      </p:sp>
      <p:sp>
        <p:nvSpPr>
          <p:cNvPr id="31" name="TextBox 30">
            <a:extLst>
              <a:ext uri="{FF2B5EF4-FFF2-40B4-BE49-F238E27FC236}">
                <a16:creationId xmlns:a16="http://schemas.microsoft.com/office/drawing/2014/main" id="{4C6F26EF-AD77-4039-BC6C-0AD4586CEFCE}"/>
              </a:ext>
            </a:extLst>
          </p:cNvPr>
          <p:cNvSpPr txBox="1"/>
          <p:nvPr/>
        </p:nvSpPr>
        <p:spPr>
          <a:xfrm>
            <a:off x="8910847" y="3013500"/>
            <a:ext cx="2475358" cy="830997"/>
          </a:xfrm>
          <a:prstGeom prst="rect">
            <a:avLst/>
          </a:prstGeom>
          <a:solidFill>
            <a:schemeClr val="accent4">
              <a:lumMod val="60000"/>
              <a:lumOff val="40000"/>
            </a:schemeClr>
          </a:solidFill>
        </p:spPr>
        <p:txBody>
          <a:bodyPr wrap="none" rtlCol="0">
            <a:spAutoFit/>
          </a:bodyPr>
          <a:lstStyle/>
          <a:p>
            <a:r>
              <a:rPr lang="en-US" sz="4800" dirty="0">
                <a:latin typeface="Arial" panose="020B0604020202020204" pitchFamily="34" charset="0"/>
                <a:cs typeface="Arial" panose="020B0604020202020204" pitchFamily="34" charset="0"/>
              </a:rPr>
              <a:t>DIRECT</a:t>
            </a:r>
          </a:p>
        </p:txBody>
      </p:sp>
      <p:sp>
        <p:nvSpPr>
          <p:cNvPr id="33" name="TextBox 32">
            <a:extLst>
              <a:ext uri="{FF2B5EF4-FFF2-40B4-BE49-F238E27FC236}">
                <a16:creationId xmlns:a16="http://schemas.microsoft.com/office/drawing/2014/main" id="{D88CD16F-91B8-4AE3-A3AB-8A8F406F1282}"/>
              </a:ext>
            </a:extLst>
          </p:cNvPr>
          <p:cNvSpPr txBox="1"/>
          <p:nvPr/>
        </p:nvSpPr>
        <p:spPr>
          <a:xfrm>
            <a:off x="4550544" y="3013500"/>
            <a:ext cx="3090911" cy="830997"/>
          </a:xfrm>
          <a:prstGeom prst="rect">
            <a:avLst/>
          </a:prstGeom>
          <a:solidFill>
            <a:schemeClr val="accent4">
              <a:lumMod val="60000"/>
              <a:lumOff val="40000"/>
            </a:schemeClr>
          </a:solidFill>
        </p:spPr>
        <p:txBody>
          <a:bodyPr wrap="none" rtlCol="0">
            <a:spAutoFit/>
          </a:bodyPr>
          <a:lstStyle/>
          <a:p>
            <a:r>
              <a:rPr lang="en-US" sz="4800" dirty="0">
                <a:latin typeface="Arial" panose="020B0604020202020204" pitchFamily="34" charset="0"/>
                <a:cs typeface="Arial" panose="020B0604020202020204" pitchFamily="34" charset="0"/>
              </a:rPr>
              <a:t>INDIRECT</a:t>
            </a:r>
          </a:p>
        </p:txBody>
      </p:sp>
    </p:spTree>
    <p:extLst>
      <p:ext uri="{BB962C8B-B14F-4D97-AF65-F5344CB8AC3E}">
        <p14:creationId xmlns:p14="http://schemas.microsoft.com/office/powerpoint/2010/main" val="945198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Plasma-based electron acceleration basics:</a:t>
            </a:r>
          </a:p>
        </p:txBody>
      </p:sp>
      <p:sp>
        <p:nvSpPr>
          <p:cNvPr id="7" name="Rectangle 6">
            <a:extLst>
              <a:ext uri="{FF2B5EF4-FFF2-40B4-BE49-F238E27FC236}">
                <a16:creationId xmlns:a16="http://schemas.microsoft.com/office/drawing/2014/main" id="{1CA9F12C-4AA2-4FFE-B2D5-8C404863D541}"/>
              </a:ext>
            </a:extLst>
          </p:cNvPr>
          <p:cNvSpPr/>
          <p:nvPr/>
        </p:nvSpPr>
        <p:spPr>
          <a:xfrm>
            <a:off x="222239" y="945012"/>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3DBE4AB-F205-4DE1-A9AC-ABF00BC6FCDF}"/>
              </a:ext>
            </a:extLst>
          </p:cNvPr>
          <p:cNvSpPr txBox="1"/>
          <p:nvPr/>
        </p:nvSpPr>
        <p:spPr>
          <a:xfrm>
            <a:off x="5076181" y="1020741"/>
            <a:ext cx="1963999" cy="400110"/>
          </a:xfrm>
          <a:prstGeom prst="rect">
            <a:avLst/>
          </a:prstGeom>
          <a:solidFill>
            <a:srgbClr val="00B050"/>
          </a:solidFill>
        </p:spPr>
        <p:txBody>
          <a:bodyPr wrap="none" rtlCol="0">
            <a:spAutoFit/>
          </a:bodyPr>
          <a:lstStyle/>
          <a:p>
            <a:r>
              <a:rPr lang="en-US" sz="2000" b="1" dirty="0">
                <a:latin typeface="Arial" panose="020B0604020202020204" pitchFamily="34" charset="0"/>
                <a:cs typeface="Arial" panose="020B0604020202020204" pitchFamily="34" charset="0"/>
              </a:rPr>
              <a:t>Particle-driven</a:t>
            </a:r>
          </a:p>
        </p:txBody>
      </p:sp>
      <p:sp>
        <p:nvSpPr>
          <p:cNvPr id="9" name="Rectangle 8">
            <a:extLst>
              <a:ext uri="{FF2B5EF4-FFF2-40B4-BE49-F238E27FC236}">
                <a16:creationId xmlns:a16="http://schemas.microsoft.com/office/drawing/2014/main" id="{45B4978D-1ABB-4CAC-9CC9-D56AAD8943D0}"/>
              </a:ext>
            </a:extLst>
          </p:cNvPr>
          <p:cNvSpPr/>
          <p:nvPr/>
        </p:nvSpPr>
        <p:spPr>
          <a:xfrm>
            <a:off x="4269492" y="945012"/>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106">
            <a:extLst>
              <a:ext uri="{FF2B5EF4-FFF2-40B4-BE49-F238E27FC236}">
                <a16:creationId xmlns:a16="http://schemas.microsoft.com/office/drawing/2014/main" id="{EAA736A2-643A-44E5-A6CD-6218818DA83B}"/>
              </a:ext>
            </a:extLst>
          </p:cNvPr>
          <p:cNvGraphicFramePr>
            <a:graphicFrameLocks noChangeAspect="1"/>
          </p:cNvGraphicFramePr>
          <p:nvPr>
            <p:extLst>
              <p:ext uri="{D42A27DB-BD31-4B8C-83A1-F6EECF244321}">
                <p14:modId xmlns:p14="http://schemas.microsoft.com/office/powerpoint/2010/main" val="25710214"/>
              </p:ext>
            </p:extLst>
          </p:nvPr>
        </p:nvGraphicFramePr>
        <p:xfrm>
          <a:off x="661727" y="3581399"/>
          <a:ext cx="2493003" cy="547200"/>
        </p:xfrm>
        <a:graphic>
          <a:graphicData uri="http://schemas.openxmlformats.org/presentationml/2006/ole">
            <mc:AlternateContent xmlns:mc="http://schemas.openxmlformats.org/markup-compatibility/2006">
              <mc:Choice xmlns:v="urn:schemas-microsoft-com:vml" Requires="v">
                <p:oleObj name="Equation" r:id="rId3" imgW="2463480" imgH="558720" progId="Equation.DSMT4">
                  <p:embed/>
                </p:oleObj>
              </mc:Choice>
              <mc:Fallback>
                <p:oleObj name="Equation" r:id="rId3" imgW="2463480" imgH="558720" progId="Equation.DSMT4">
                  <p:embed/>
                  <p:pic>
                    <p:nvPicPr>
                      <p:cNvPr id="20" name="Object 106"/>
                      <p:cNvPicPr>
                        <a:picLocks noChangeAspect="1" noChangeArrowheads="1"/>
                      </p:cNvPicPr>
                      <p:nvPr/>
                    </p:nvPicPr>
                    <p:blipFill>
                      <a:blip r:embed="rId4"/>
                      <a:srcRect/>
                      <a:stretch>
                        <a:fillRect/>
                      </a:stretch>
                    </p:blipFill>
                    <p:spPr bwMode="auto">
                      <a:xfrm>
                        <a:off x="661727" y="3581399"/>
                        <a:ext cx="2493003" cy="547200"/>
                      </a:xfrm>
                      <a:prstGeom prst="rect">
                        <a:avLst/>
                      </a:prstGeom>
                      <a:solidFill>
                        <a:srgbClr val="FF0000"/>
                      </a:solidFill>
                      <a:ln>
                        <a:noFill/>
                      </a:ln>
                      <a:effectLst/>
                    </p:spPr>
                  </p:pic>
                </p:oleObj>
              </mc:Fallback>
            </mc:AlternateContent>
          </a:graphicData>
        </a:graphic>
      </p:graphicFrame>
      <p:sp>
        <p:nvSpPr>
          <p:cNvPr id="11" name="AutoShape 107">
            <a:extLst>
              <a:ext uri="{FF2B5EF4-FFF2-40B4-BE49-F238E27FC236}">
                <a16:creationId xmlns:a16="http://schemas.microsoft.com/office/drawing/2014/main" id="{412106E2-3817-4839-B705-813F83E82B0C}"/>
              </a:ext>
            </a:extLst>
          </p:cNvPr>
          <p:cNvSpPr>
            <a:spLocks/>
          </p:cNvSpPr>
          <p:nvPr/>
        </p:nvSpPr>
        <p:spPr bwMode="auto">
          <a:xfrm rot="5400000">
            <a:off x="1075345" y="3777148"/>
            <a:ext cx="327448" cy="936718"/>
          </a:xfrm>
          <a:prstGeom prst="rightBrace">
            <a:avLst>
              <a:gd name="adj1" fmla="val 38736"/>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solidFill>
                <a:srgbClr val="FF0000"/>
              </a:solidFill>
            </a:endParaRPr>
          </a:p>
        </p:txBody>
      </p:sp>
      <p:sp>
        <p:nvSpPr>
          <p:cNvPr id="12" name="AutoShape 108">
            <a:extLst>
              <a:ext uri="{FF2B5EF4-FFF2-40B4-BE49-F238E27FC236}">
                <a16:creationId xmlns:a16="http://schemas.microsoft.com/office/drawing/2014/main" id="{F596CA23-CD81-4DDD-99CD-E545F0E97EEE}"/>
              </a:ext>
            </a:extLst>
          </p:cNvPr>
          <p:cNvSpPr>
            <a:spLocks/>
          </p:cNvSpPr>
          <p:nvPr/>
        </p:nvSpPr>
        <p:spPr bwMode="auto">
          <a:xfrm rot="5400000">
            <a:off x="2573722" y="3954110"/>
            <a:ext cx="327448" cy="681452"/>
          </a:xfrm>
          <a:prstGeom prst="rightBrace">
            <a:avLst>
              <a:gd name="adj1" fmla="val 38690"/>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highlight>
                <a:srgbClr val="0000FF"/>
              </a:highlight>
            </a:endParaRPr>
          </a:p>
        </p:txBody>
      </p:sp>
      <p:sp>
        <p:nvSpPr>
          <p:cNvPr id="17" name="Text Box 109">
            <a:extLst>
              <a:ext uri="{FF2B5EF4-FFF2-40B4-BE49-F238E27FC236}">
                <a16:creationId xmlns:a16="http://schemas.microsoft.com/office/drawing/2014/main" id="{BC7017ED-84E0-4FFE-8781-61092CCA6498}"/>
              </a:ext>
            </a:extLst>
          </p:cNvPr>
          <p:cNvSpPr txBox="1">
            <a:spLocks noChangeArrowheads="1"/>
          </p:cNvSpPr>
          <p:nvPr/>
        </p:nvSpPr>
        <p:spPr bwMode="auto">
          <a:xfrm>
            <a:off x="51962" y="4388108"/>
            <a:ext cx="2308543" cy="749208"/>
          </a:xfrm>
          <a:prstGeom prst="rect">
            <a:avLst/>
          </a:prstGeom>
          <a:noFill/>
          <a:ln w="63500">
            <a:noFill/>
            <a:miter lim="800000"/>
            <a:headEnd/>
            <a:tailEnd/>
          </a:ln>
          <a:effectLst/>
        </p:spPr>
        <p:txBody>
          <a:bodyPr wrap="square" lIns="101882" tIns="50941" rIns="101882" bIns="50941">
            <a:prstTxWarp prst="textNoShape">
              <a:avLst/>
            </a:prstTxWarp>
            <a:spAutoFit/>
          </a:bodyPr>
          <a:lstStyle/>
          <a:p>
            <a:pPr algn="ctr" eaLnBrk="1" hangingPunct="1"/>
            <a:r>
              <a:rPr lang="en-US" sz="1400" dirty="0">
                <a:latin typeface="Arial" pitchFamily="-65" charset="0"/>
              </a:rPr>
              <a:t>Plasma wave:</a:t>
            </a:r>
          </a:p>
          <a:p>
            <a:pPr algn="ctr" eaLnBrk="1" hangingPunct="1"/>
            <a:r>
              <a:rPr lang="en-US" sz="1400" dirty="0">
                <a:latin typeface="Arial" pitchFamily="-65" charset="0"/>
              </a:rPr>
              <a:t> electron density perturbation</a:t>
            </a:r>
          </a:p>
        </p:txBody>
      </p:sp>
      <p:sp>
        <p:nvSpPr>
          <p:cNvPr id="18" name="Text Box 110">
            <a:extLst>
              <a:ext uri="{FF2B5EF4-FFF2-40B4-BE49-F238E27FC236}">
                <a16:creationId xmlns:a16="http://schemas.microsoft.com/office/drawing/2014/main" id="{F236A927-32B2-44B0-82C6-7663E87BE4C9}"/>
              </a:ext>
            </a:extLst>
          </p:cNvPr>
          <p:cNvSpPr txBox="1">
            <a:spLocks noChangeArrowheads="1"/>
          </p:cNvSpPr>
          <p:nvPr/>
        </p:nvSpPr>
        <p:spPr bwMode="auto">
          <a:xfrm>
            <a:off x="1725570" y="4399729"/>
            <a:ext cx="2672634" cy="533764"/>
          </a:xfrm>
          <a:prstGeom prst="rect">
            <a:avLst/>
          </a:prstGeom>
          <a:noFill/>
          <a:ln w="63500">
            <a:noFill/>
            <a:miter lim="800000"/>
            <a:headEnd/>
            <a:tailEnd/>
          </a:ln>
          <a:effectLst/>
        </p:spPr>
        <p:txBody>
          <a:bodyPr wrap="square" lIns="101882" tIns="50941" rIns="101882" bIns="50941">
            <a:prstTxWarp prst="textNoShape">
              <a:avLst/>
            </a:prstTxWarp>
            <a:spAutoFit/>
          </a:bodyPr>
          <a:lstStyle/>
          <a:p>
            <a:pPr algn="ctr" eaLnBrk="1" hangingPunct="1"/>
            <a:r>
              <a:rPr lang="en-US" sz="1400" dirty="0"/>
              <a:t>P</a:t>
            </a:r>
            <a:r>
              <a:rPr lang="en-US" sz="1400" dirty="0">
                <a:latin typeface="Arial" pitchFamily="-65" charset="0"/>
              </a:rPr>
              <a:t>onderomotive force </a:t>
            </a:r>
          </a:p>
          <a:p>
            <a:pPr algn="ctr" eaLnBrk="1" hangingPunct="1"/>
            <a:r>
              <a:rPr lang="en-US" sz="1400" dirty="0">
                <a:latin typeface="Arial" pitchFamily="-65" charset="0"/>
              </a:rPr>
              <a:t>(radiation pressure)</a:t>
            </a:r>
          </a:p>
        </p:txBody>
      </p:sp>
      <p:graphicFrame>
        <p:nvGraphicFramePr>
          <p:cNvPr id="152" name="Object 151">
            <a:extLst>
              <a:ext uri="{FF2B5EF4-FFF2-40B4-BE49-F238E27FC236}">
                <a16:creationId xmlns:a16="http://schemas.microsoft.com/office/drawing/2014/main" id="{0134D1C1-DD88-4DC6-9EB7-31D6A7F68C2E}"/>
              </a:ext>
            </a:extLst>
          </p:cNvPr>
          <p:cNvGraphicFramePr>
            <a:graphicFrameLocks noChangeAspect="1"/>
          </p:cNvGraphicFramePr>
          <p:nvPr>
            <p:extLst>
              <p:ext uri="{D42A27DB-BD31-4B8C-83A1-F6EECF244321}">
                <p14:modId xmlns:p14="http://schemas.microsoft.com/office/powerpoint/2010/main" val="4282530827"/>
              </p:ext>
            </p:extLst>
          </p:nvPr>
        </p:nvGraphicFramePr>
        <p:xfrm>
          <a:off x="608876" y="5181600"/>
          <a:ext cx="2641600" cy="546100"/>
        </p:xfrm>
        <a:graphic>
          <a:graphicData uri="http://schemas.openxmlformats.org/presentationml/2006/ole">
            <mc:AlternateContent xmlns:mc="http://schemas.openxmlformats.org/markup-compatibility/2006">
              <mc:Choice xmlns:v="urn:schemas-microsoft-com:vml" Requires="v">
                <p:oleObj name="Equation" r:id="rId5" imgW="2641320" imgH="545760" progId="Equation.DSMT4">
                  <p:embed/>
                </p:oleObj>
              </mc:Choice>
              <mc:Fallback>
                <p:oleObj name="Equation" r:id="rId5" imgW="2641320" imgH="545760" progId="Equation.DSMT4">
                  <p:embed/>
                  <p:pic>
                    <p:nvPicPr>
                      <p:cNvPr id="0" name=""/>
                      <p:cNvPicPr/>
                      <p:nvPr/>
                    </p:nvPicPr>
                    <p:blipFill>
                      <a:blip r:embed="rId6"/>
                      <a:stretch>
                        <a:fillRect/>
                      </a:stretch>
                    </p:blipFill>
                    <p:spPr>
                      <a:xfrm>
                        <a:off x="608876" y="5181600"/>
                        <a:ext cx="2641600" cy="546100"/>
                      </a:xfrm>
                      <a:prstGeom prst="rect">
                        <a:avLst/>
                      </a:prstGeom>
                    </p:spPr>
                  </p:pic>
                </p:oleObj>
              </mc:Fallback>
            </mc:AlternateContent>
          </a:graphicData>
        </a:graphic>
      </p:graphicFrame>
      <p:sp>
        <p:nvSpPr>
          <p:cNvPr id="130" name="Rectangle 129">
            <a:extLst>
              <a:ext uri="{FF2B5EF4-FFF2-40B4-BE49-F238E27FC236}">
                <a16:creationId xmlns:a16="http://schemas.microsoft.com/office/drawing/2014/main" id="{9593F59F-8F5E-4F32-9D4A-725A01697AD8}"/>
              </a:ext>
            </a:extLst>
          </p:cNvPr>
          <p:cNvSpPr/>
          <p:nvPr/>
        </p:nvSpPr>
        <p:spPr>
          <a:xfrm>
            <a:off x="864222" y="3277826"/>
            <a:ext cx="2302233" cy="307777"/>
          </a:xfrm>
          <a:prstGeom prst="rect">
            <a:avLst/>
          </a:prstGeom>
        </p:spPr>
        <p:txBody>
          <a:bodyPr wrap="none">
            <a:spAutoFit/>
          </a:bodyPr>
          <a:lstStyle/>
          <a:p>
            <a:pPr marL="19050"/>
            <a:r>
              <a:rPr lang="fr-FR" sz="1400" b="1" dirty="0">
                <a:latin typeface="Arial" panose="020B0604020202020204" pitchFamily="34" charset="0"/>
                <a:cs typeface="Arial" panose="020B0604020202020204" pitchFamily="34" charset="0"/>
              </a:rPr>
              <a:t>1-D </a:t>
            </a:r>
            <a:r>
              <a:rPr lang="fr-FR" sz="1400" b="1" dirty="0" err="1">
                <a:latin typeface="Arial" panose="020B0604020202020204" pitchFamily="34" charset="0"/>
                <a:cs typeface="Arial" panose="020B0604020202020204" pitchFamily="34" charset="0"/>
              </a:rPr>
              <a:t>linear</a:t>
            </a:r>
            <a:r>
              <a:rPr lang="fr-FR" sz="1400" b="1" dirty="0">
                <a:latin typeface="Arial" panose="020B0604020202020204" pitchFamily="34" charset="0"/>
                <a:cs typeface="Arial" panose="020B0604020202020204" pitchFamily="34" charset="0"/>
              </a:rPr>
              <a:t> approximation</a:t>
            </a:r>
            <a:endParaRPr lang="en-US" sz="1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BDFD79D0-2795-4029-AE73-EBF7F39E12B7}"/>
                  </a:ext>
                </a:extLst>
              </p:cNvPr>
              <p:cNvSpPr txBox="1"/>
              <p:nvPr/>
            </p:nvSpPr>
            <p:spPr>
              <a:xfrm>
                <a:off x="3154730" y="3660977"/>
                <a:ext cx="790409" cy="3125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400" b="1" i="1" smtClean="0">
                              <a:latin typeface="Cambria Math" panose="02040503050406030204" pitchFamily="18" charset="0"/>
                            </a:rPr>
                          </m:ctrlPr>
                        </m:sSupPr>
                        <m:e>
                          <m:r>
                            <a:rPr lang="fr-FR" sz="1400" b="1" i="1" smtClean="0">
                              <a:latin typeface="Cambria Math"/>
                            </a:rPr>
                            <m:t>𝒂</m:t>
                          </m:r>
                        </m:e>
                        <m:sup>
                          <m:r>
                            <a:rPr lang="fr-FR" sz="1400" b="1" i="1" smtClean="0">
                              <a:latin typeface="Cambria Math"/>
                            </a:rPr>
                            <m:t>𝟐</m:t>
                          </m:r>
                        </m:sup>
                      </m:sSup>
                      <m:r>
                        <a:rPr lang="fr-FR" sz="1400" b="1" i="1" smtClean="0">
                          <a:latin typeface="Cambria Math"/>
                        </a:rPr>
                        <m:t>≪</m:t>
                      </m:r>
                      <m:r>
                        <a:rPr lang="fr-FR" sz="1400" b="1" i="1" smtClean="0">
                          <a:latin typeface="Cambria Math"/>
                        </a:rPr>
                        <m:t>𝟏</m:t>
                      </m:r>
                    </m:oMath>
                  </m:oMathPara>
                </a14:m>
                <a:endParaRPr lang="en-US" sz="1400" b="1" dirty="0"/>
              </a:p>
            </p:txBody>
          </p:sp>
        </mc:Choice>
        <mc:Fallback xmlns="">
          <p:sp>
            <p:nvSpPr>
              <p:cNvPr id="135" name="TextBox 134">
                <a:extLst>
                  <a:ext uri="{FF2B5EF4-FFF2-40B4-BE49-F238E27FC236}">
                    <a16:creationId xmlns:a16="http://schemas.microsoft.com/office/drawing/2014/main" id="{BDFD79D0-2795-4029-AE73-EBF7F39E12B7}"/>
                  </a:ext>
                </a:extLst>
              </p:cNvPr>
              <p:cNvSpPr txBox="1">
                <a:spLocks noRot="1" noChangeAspect="1" noMove="1" noResize="1" noEditPoints="1" noAdjustHandles="1" noChangeArrowheads="1" noChangeShapeType="1" noTextEdit="1"/>
              </p:cNvSpPr>
              <p:nvPr/>
            </p:nvSpPr>
            <p:spPr>
              <a:xfrm>
                <a:off x="3154730" y="3660977"/>
                <a:ext cx="790409" cy="312586"/>
              </a:xfrm>
              <a:prstGeom prst="rect">
                <a:avLst/>
              </a:prstGeom>
              <a:blipFill>
                <a:blip r:embed="rId8"/>
                <a:stretch>
                  <a:fillRect/>
                </a:stretch>
              </a:blipFill>
            </p:spPr>
            <p:txBody>
              <a:bodyPr/>
              <a:lstStyle/>
              <a:p>
                <a:r>
                  <a:rPr lang="en-US">
                    <a:noFill/>
                  </a:rPr>
                  <a:t> </a:t>
                </a:r>
              </a:p>
            </p:txBody>
          </p:sp>
        </mc:Fallback>
      </mc:AlternateContent>
      <p:sp>
        <p:nvSpPr>
          <p:cNvPr id="28" name="Rectangle 47">
            <a:extLst>
              <a:ext uri="{FF2B5EF4-FFF2-40B4-BE49-F238E27FC236}">
                <a16:creationId xmlns:a16="http://schemas.microsoft.com/office/drawing/2014/main" id="{D97EBFFC-6A65-4092-9323-41CE2AE654C0}"/>
              </a:ext>
            </a:extLst>
          </p:cNvPr>
          <p:cNvSpPr>
            <a:spLocks noChangeArrowheads="1"/>
          </p:cNvSpPr>
          <p:nvPr/>
        </p:nvSpPr>
        <p:spPr bwMode="auto">
          <a:xfrm flipV="1">
            <a:off x="6468729" y="5576242"/>
            <a:ext cx="60501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44">
            <a:extLst>
              <a:ext uri="{FF2B5EF4-FFF2-40B4-BE49-F238E27FC236}">
                <a16:creationId xmlns:a16="http://schemas.microsoft.com/office/drawing/2014/main" id="{AB38E44A-994B-45C5-B8C1-E3CD1453D64D}"/>
              </a:ext>
            </a:extLst>
          </p:cNvPr>
          <p:cNvSpPr/>
          <p:nvPr/>
        </p:nvSpPr>
        <p:spPr>
          <a:xfrm>
            <a:off x="222239" y="5912988"/>
            <a:ext cx="1645002" cy="307777"/>
          </a:xfrm>
          <a:prstGeom prst="rect">
            <a:avLst/>
          </a:prstGeom>
        </p:spPr>
        <p:txBody>
          <a:bodyPr wrap="none">
            <a:spAutoFit/>
          </a:bodyPr>
          <a:lstStyle/>
          <a:p>
            <a:r>
              <a:rPr lang="en-US" sz="1400" i="1" dirty="0">
                <a:latin typeface="Arial" pitchFamily="-65" charset="0"/>
              </a:rPr>
              <a:t>n</a:t>
            </a:r>
            <a:r>
              <a:rPr lang="en-US" sz="1400" i="1" baseline="-25000" dirty="0">
                <a:latin typeface="Arial" pitchFamily="-65" charset="0"/>
              </a:rPr>
              <a:t>0</a:t>
            </a:r>
            <a:r>
              <a:rPr lang="en-US" sz="1400" dirty="0">
                <a:latin typeface="Arial" pitchFamily="-65" charset="0"/>
              </a:rPr>
              <a:t>~10</a:t>
            </a:r>
            <a:r>
              <a:rPr lang="en-US" sz="1400" baseline="30000" dirty="0">
                <a:latin typeface="Arial" pitchFamily="-65" charset="0"/>
              </a:rPr>
              <a:t>19 </a:t>
            </a:r>
            <a:r>
              <a:rPr lang="en-US" sz="1400" dirty="0">
                <a:latin typeface="Arial" pitchFamily="-65" charset="0"/>
              </a:rPr>
              <a:t>-10</a:t>
            </a:r>
            <a:r>
              <a:rPr lang="en-US" sz="1400" baseline="30000" dirty="0">
                <a:latin typeface="Arial" pitchFamily="-65" charset="0"/>
              </a:rPr>
              <a:t>18</a:t>
            </a:r>
            <a:r>
              <a:rPr lang="en-US" sz="1400" dirty="0">
                <a:latin typeface="Arial" pitchFamily="-65" charset="0"/>
              </a:rPr>
              <a:t> cm</a:t>
            </a:r>
            <a:r>
              <a:rPr lang="en-US" sz="1400" baseline="30000" dirty="0">
                <a:latin typeface="Arial" pitchFamily="-65" charset="0"/>
              </a:rPr>
              <a:t>-3 </a:t>
            </a:r>
            <a:endParaRPr lang="en-US" sz="1400" dirty="0"/>
          </a:p>
        </p:txBody>
      </p:sp>
      <p:sp>
        <p:nvSpPr>
          <p:cNvPr id="137" name="Right Brace 136">
            <a:extLst>
              <a:ext uri="{FF2B5EF4-FFF2-40B4-BE49-F238E27FC236}">
                <a16:creationId xmlns:a16="http://schemas.microsoft.com/office/drawing/2014/main" id="{7853AA97-A567-463A-AAAB-C4F5ED730B73}"/>
              </a:ext>
            </a:extLst>
          </p:cNvPr>
          <p:cNvSpPr/>
          <p:nvPr/>
        </p:nvSpPr>
        <p:spPr>
          <a:xfrm>
            <a:off x="1670113" y="5769521"/>
            <a:ext cx="191380" cy="504768"/>
          </a:xfrm>
          <a:prstGeom prst="rightBrac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47" name="Object 46">
            <a:extLst>
              <a:ext uri="{FF2B5EF4-FFF2-40B4-BE49-F238E27FC236}">
                <a16:creationId xmlns:a16="http://schemas.microsoft.com/office/drawing/2014/main" id="{A0C7EA86-4A1B-4140-8588-B910917B38A5}"/>
              </a:ext>
            </a:extLst>
          </p:cNvPr>
          <p:cNvGraphicFramePr>
            <a:graphicFrameLocks noChangeAspect="1"/>
          </p:cNvGraphicFramePr>
          <p:nvPr>
            <p:extLst>
              <p:ext uri="{D42A27DB-BD31-4B8C-83A1-F6EECF244321}">
                <p14:modId xmlns:p14="http://schemas.microsoft.com/office/powerpoint/2010/main" val="1700523313"/>
              </p:ext>
            </p:extLst>
          </p:nvPr>
        </p:nvGraphicFramePr>
        <p:xfrm>
          <a:off x="1946461" y="5893937"/>
          <a:ext cx="1282700" cy="241300"/>
        </p:xfrm>
        <a:graphic>
          <a:graphicData uri="http://schemas.openxmlformats.org/presentationml/2006/ole">
            <mc:AlternateContent xmlns:mc="http://schemas.openxmlformats.org/markup-compatibility/2006">
              <mc:Choice xmlns:v="urn:schemas-microsoft-com:vml" Requires="v">
                <p:oleObj name="Equation" r:id="rId9" imgW="1282680" imgH="241200" progId="Equation.DSMT4">
                  <p:embed/>
                </p:oleObj>
              </mc:Choice>
              <mc:Fallback>
                <p:oleObj name="Equation" r:id="rId9" imgW="1282680" imgH="241200" progId="Equation.DSMT4">
                  <p:embed/>
                  <p:pic>
                    <p:nvPicPr>
                      <p:cNvPr id="0" name=""/>
                      <p:cNvPicPr/>
                      <p:nvPr/>
                    </p:nvPicPr>
                    <p:blipFill>
                      <a:blip r:embed="rId10"/>
                      <a:stretch>
                        <a:fillRect/>
                      </a:stretch>
                    </p:blipFill>
                    <p:spPr>
                      <a:xfrm>
                        <a:off x="1946461" y="5893937"/>
                        <a:ext cx="1282700" cy="241300"/>
                      </a:xfrm>
                      <a:prstGeom prst="rect">
                        <a:avLst/>
                      </a:prstGeom>
                      <a:solidFill>
                        <a:srgbClr val="FF0000"/>
                      </a:solidFill>
                    </p:spPr>
                  </p:pic>
                </p:oleObj>
              </mc:Fallback>
            </mc:AlternateContent>
          </a:graphicData>
        </a:graphic>
      </p:graphicFrame>
      <p:grpSp>
        <p:nvGrpSpPr>
          <p:cNvPr id="2" name="Group 1">
            <a:extLst>
              <a:ext uri="{FF2B5EF4-FFF2-40B4-BE49-F238E27FC236}">
                <a16:creationId xmlns:a16="http://schemas.microsoft.com/office/drawing/2014/main" id="{7B61031E-66CA-41E5-B1B9-FB0B1FBA2C0D}"/>
              </a:ext>
            </a:extLst>
          </p:cNvPr>
          <p:cNvGrpSpPr/>
          <p:nvPr/>
        </p:nvGrpSpPr>
        <p:grpSpPr>
          <a:xfrm>
            <a:off x="292639" y="1698186"/>
            <a:ext cx="3600000" cy="1608513"/>
            <a:chOff x="3785360" y="1535119"/>
            <a:chExt cx="3600000" cy="1608513"/>
          </a:xfrm>
        </p:grpSpPr>
        <p:pic>
          <p:nvPicPr>
            <p:cNvPr id="3" name="Picture 2">
              <a:extLst>
                <a:ext uri="{FF2B5EF4-FFF2-40B4-BE49-F238E27FC236}">
                  <a16:creationId xmlns:a16="http://schemas.microsoft.com/office/drawing/2014/main" id="{2B7E0658-1C89-4CBA-AC42-7F8EA6B4ACAA}"/>
                </a:ext>
              </a:extLst>
            </p:cNvPr>
            <p:cNvPicPr>
              <a:picLocks noChangeAspect="1"/>
            </p:cNvPicPr>
            <p:nvPr/>
          </p:nvPicPr>
          <p:blipFill>
            <a:blip r:embed="rId11"/>
            <a:stretch>
              <a:fillRect/>
            </a:stretch>
          </p:blipFill>
          <p:spPr>
            <a:xfrm>
              <a:off x="3785360" y="1576940"/>
              <a:ext cx="3600000" cy="1114732"/>
            </a:xfrm>
            <a:prstGeom prst="rect">
              <a:avLst/>
            </a:prstGeom>
          </p:spPr>
        </p:pic>
        <p:sp>
          <p:nvSpPr>
            <p:cNvPr id="19" name="TextBox 18">
              <a:extLst>
                <a:ext uri="{FF2B5EF4-FFF2-40B4-BE49-F238E27FC236}">
                  <a16:creationId xmlns:a16="http://schemas.microsoft.com/office/drawing/2014/main" id="{5B4B48D9-B5E0-49FB-ACC0-16ADDE5F970B}"/>
                </a:ext>
              </a:extLst>
            </p:cNvPr>
            <p:cNvSpPr txBox="1"/>
            <p:nvPr/>
          </p:nvSpPr>
          <p:spPr>
            <a:xfrm>
              <a:off x="6211116" y="1839300"/>
              <a:ext cx="671727" cy="523220"/>
            </a:xfrm>
            <a:prstGeom prst="rect">
              <a:avLst/>
            </a:prstGeom>
            <a:noFill/>
            <a:ln>
              <a:solidFill>
                <a:schemeClr val="accent1">
                  <a:shade val="50000"/>
                </a:schemeClr>
              </a:solidFill>
            </a:ln>
          </p:spPr>
          <p:txBody>
            <a:bodyPr wrap="square" rtlCol="0">
              <a:spAutoFit/>
            </a:bodyPr>
            <a:lstStyle/>
            <a:p>
              <a:r>
                <a:rPr lang="en-US" sz="1400" b="1" dirty="0">
                  <a:latin typeface="Arial" panose="020B0604020202020204" pitchFamily="34" charset="0"/>
                  <a:cs typeface="Arial" panose="020B0604020202020204" pitchFamily="34" charset="0"/>
                </a:rPr>
                <a:t>Laser </a:t>
              </a:r>
            </a:p>
            <a:p>
              <a:r>
                <a:rPr lang="en-US" sz="1400" b="1" dirty="0">
                  <a:latin typeface="Arial" panose="020B0604020202020204" pitchFamily="34" charset="0"/>
                  <a:cs typeface="Arial" panose="020B0604020202020204" pitchFamily="34" charset="0"/>
                </a:rPr>
                <a:t>pulse</a:t>
              </a:r>
            </a:p>
          </p:txBody>
        </p:sp>
        <p:cxnSp>
          <p:nvCxnSpPr>
            <p:cNvPr id="22" name="Straight Arrow Connector 21">
              <a:extLst>
                <a:ext uri="{FF2B5EF4-FFF2-40B4-BE49-F238E27FC236}">
                  <a16:creationId xmlns:a16="http://schemas.microsoft.com/office/drawing/2014/main" id="{3A705E6B-3862-41C8-91C7-EDCD0B6051D2}"/>
                </a:ext>
              </a:extLst>
            </p:cNvPr>
            <p:cNvCxnSpPr>
              <a:cxnSpLocks/>
            </p:cNvCxnSpPr>
            <p:nvPr/>
          </p:nvCxnSpPr>
          <p:spPr>
            <a:xfrm>
              <a:off x="5439122" y="1794846"/>
              <a:ext cx="135604" cy="339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1D83CA-72CA-483C-AA0E-69A9543DA4B8}"/>
                </a:ext>
              </a:extLst>
            </p:cNvPr>
            <p:cNvCxnSpPr>
              <a:cxnSpLocks/>
            </p:cNvCxnSpPr>
            <p:nvPr/>
          </p:nvCxnSpPr>
          <p:spPr>
            <a:xfrm flipH="1">
              <a:off x="4982602" y="1767201"/>
              <a:ext cx="425367" cy="3491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298B6D5-E207-4D0C-AB70-D15EA76BB968}"/>
                </a:ext>
              </a:extLst>
            </p:cNvPr>
            <p:cNvSpPr txBox="1"/>
            <p:nvPr/>
          </p:nvSpPr>
          <p:spPr>
            <a:xfrm>
              <a:off x="5022216" y="1535119"/>
              <a:ext cx="92845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 bunch</a:t>
              </a:r>
            </a:p>
          </p:txBody>
        </p:sp>
        <p:cxnSp>
          <p:nvCxnSpPr>
            <p:cNvPr id="27" name="Straight Arrow Connector 26">
              <a:extLst>
                <a:ext uri="{FF2B5EF4-FFF2-40B4-BE49-F238E27FC236}">
                  <a16:creationId xmlns:a16="http://schemas.microsoft.com/office/drawing/2014/main" id="{36CD85ED-4D2D-4B93-AB73-860BAC469711}"/>
                </a:ext>
              </a:extLst>
            </p:cNvPr>
            <p:cNvCxnSpPr>
              <a:cxnSpLocks/>
            </p:cNvCxnSpPr>
            <p:nvPr/>
          </p:nvCxnSpPr>
          <p:spPr>
            <a:xfrm flipV="1">
              <a:off x="4932218" y="2536902"/>
              <a:ext cx="566708" cy="3834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82451F4-E02E-4689-A592-EA5CBB9903BB}"/>
                </a:ext>
              </a:extLst>
            </p:cNvPr>
            <p:cNvSpPr txBox="1"/>
            <p:nvPr/>
          </p:nvSpPr>
          <p:spPr>
            <a:xfrm>
              <a:off x="4526497" y="2835855"/>
              <a:ext cx="81144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Ez field</a:t>
              </a:r>
            </a:p>
          </p:txBody>
        </p:sp>
      </p:grpSp>
      <p:sp>
        <p:nvSpPr>
          <p:cNvPr id="46" name="Rectangle 45">
            <a:extLst>
              <a:ext uri="{FF2B5EF4-FFF2-40B4-BE49-F238E27FC236}">
                <a16:creationId xmlns:a16="http://schemas.microsoft.com/office/drawing/2014/main" id="{8B4F7BFC-987B-4823-ABC3-F1A69E28010B}"/>
              </a:ext>
            </a:extLst>
          </p:cNvPr>
          <p:cNvSpPr/>
          <p:nvPr/>
        </p:nvSpPr>
        <p:spPr>
          <a:xfrm>
            <a:off x="8294526" y="954980"/>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4484C4E-296E-4057-BA41-4A89B9D950C6}"/>
              </a:ext>
            </a:extLst>
          </p:cNvPr>
          <p:cNvSpPr txBox="1"/>
          <p:nvPr/>
        </p:nvSpPr>
        <p:spPr>
          <a:xfrm>
            <a:off x="8515643" y="1022221"/>
            <a:ext cx="3265766" cy="400110"/>
          </a:xfrm>
          <a:prstGeom prst="rect">
            <a:avLst/>
          </a:prstGeom>
          <a:solidFill>
            <a:srgbClr val="0070C0"/>
          </a:solidFill>
        </p:spPr>
        <p:txBody>
          <a:bodyPr wrap="none" rtlCol="0">
            <a:spAutoFit/>
          </a:bodyPr>
          <a:lstStyle/>
          <a:p>
            <a:r>
              <a:rPr lang="en-US" sz="2000" b="1" dirty="0">
                <a:latin typeface="Arial" panose="020B0604020202020204" pitchFamily="34" charset="0"/>
                <a:cs typeface="Arial" panose="020B0604020202020204" pitchFamily="34" charset="0"/>
              </a:rPr>
              <a:t>Direct Laser Acceleration</a:t>
            </a:r>
          </a:p>
        </p:txBody>
      </p:sp>
      <p:sp>
        <p:nvSpPr>
          <p:cNvPr id="48" name="TextBox 47">
            <a:extLst>
              <a:ext uri="{FF2B5EF4-FFF2-40B4-BE49-F238E27FC236}">
                <a16:creationId xmlns:a16="http://schemas.microsoft.com/office/drawing/2014/main" id="{168CD1DB-817E-4820-B1E8-C273862BA048}"/>
              </a:ext>
            </a:extLst>
          </p:cNvPr>
          <p:cNvSpPr txBox="1"/>
          <p:nvPr/>
        </p:nvSpPr>
        <p:spPr>
          <a:xfrm>
            <a:off x="4550544" y="3013500"/>
            <a:ext cx="3090911" cy="830997"/>
          </a:xfrm>
          <a:prstGeom prst="rect">
            <a:avLst/>
          </a:prstGeom>
          <a:solidFill>
            <a:schemeClr val="accent4">
              <a:lumMod val="60000"/>
              <a:lumOff val="40000"/>
            </a:schemeClr>
          </a:solidFill>
        </p:spPr>
        <p:txBody>
          <a:bodyPr wrap="none" rtlCol="0">
            <a:spAutoFit/>
          </a:bodyPr>
          <a:lstStyle/>
          <a:p>
            <a:r>
              <a:rPr lang="en-US" sz="4800" dirty="0">
                <a:latin typeface="Arial" panose="020B0604020202020204" pitchFamily="34" charset="0"/>
                <a:cs typeface="Arial" panose="020B0604020202020204" pitchFamily="34" charset="0"/>
              </a:rPr>
              <a:t>INDIRECT</a:t>
            </a:r>
          </a:p>
        </p:txBody>
      </p:sp>
      <p:sp>
        <p:nvSpPr>
          <p:cNvPr id="52" name="TextBox 51">
            <a:extLst>
              <a:ext uri="{FF2B5EF4-FFF2-40B4-BE49-F238E27FC236}">
                <a16:creationId xmlns:a16="http://schemas.microsoft.com/office/drawing/2014/main" id="{2790033E-2D3C-4B29-B9D3-2FC7539CD386}"/>
              </a:ext>
            </a:extLst>
          </p:cNvPr>
          <p:cNvSpPr txBox="1"/>
          <p:nvPr/>
        </p:nvSpPr>
        <p:spPr>
          <a:xfrm>
            <a:off x="8910847" y="3013500"/>
            <a:ext cx="2475358" cy="830997"/>
          </a:xfrm>
          <a:prstGeom prst="rect">
            <a:avLst/>
          </a:prstGeom>
          <a:solidFill>
            <a:schemeClr val="accent4">
              <a:lumMod val="60000"/>
              <a:lumOff val="40000"/>
            </a:schemeClr>
          </a:solidFill>
        </p:spPr>
        <p:txBody>
          <a:bodyPr wrap="none" rtlCol="0">
            <a:spAutoFit/>
          </a:bodyPr>
          <a:lstStyle/>
          <a:p>
            <a:r>
              <a:rPr lang="en-US" sz="4800" dirty="0">
                <a:latin typeface="Arial" panose="020B0604020202020204" pitchFamily="34" charset="0"/>
                <a:cs typeface="Arial" panose="020B0604020202020204" pitchFamily="34" charset="0"/>
              </a:rPr>
              <a:t>DIRECT</a:t>
            </a:r>
          </a:p>
        </p:txBody>
      </p:sp>
      <p:sp>
        <p:nvSpPr>
          <p:cNvPr id="53" name="TextBox 52">
            <a:extLst>
              <a:ext uri="{FF2B5EF4-FFF2-40B4-BE49-F238E27FC236}">
                <a16:creationId xmlns:a16="http://schemas.microsoft.com/office/drawing/2014/main" id="{D993597E-CA50-465C-9261-FB490007420D}"/>
              </a:ext>
            </a:extLst>
          </p:cNvPr>
          <p:cNvSpPr txBox="1"/>
          <p:nvPr/>
        </p:nvSpPr>
        <p:spPr>
          <a:xfrm>
            <a:off x="1214463" y="1020741"/>
            <a:ext cx="1723549" cy="400110"/>
          </a:xfrm>
          <a:prstGeom prst="rect">
            <a:avLst/>
          </a:prstGeom>
          <a:solidFill>
            <a:srgbClr val="FF0000"/>
          </a:solidFill>
        </p:spPr>
        <p:txBody>
          <a:bodyPr wrap="none" rtlCol="0">
            <a:spAutoFit/>
          </a:bodyPr>
          <a:lstStyle/>
          <a:p>
            <a:r>
              <a:rPr lang="en-US" sz="2000" b="1" dirty="0">
                <a:latin typeface="Arial" panose="020B0604020202020204" pitchFamily="34" charset="0"/>
                <a:cs typeface="Arial" panose="020B0604020202020204" pitchFamily="34" charset="0"/>
              </a:rPr>
              <a:t>Laser-driven</a:t>
            </a:r>
          </a:p>
        </p:txBody>
      </p:sp>
    </p:spTree>
    <p:extLst>
      <p:ext uri="{BB962C8B-B14F-4D97-AF65-F5344CB8AC3E}">
        <p14:creationId xmlns:p14="http://schemas.microsoft.com/office/powerpoint/2010/main" val="985770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Plasma-based electron acceleration basics:</a:t>
            </a:r>
          </a:p>
        </p:txBody>
      </p:sp>
      <p:sp>
        <p:nvSpPr>
          <p:cNvPr id="7" name="Rectangle 6">
            <a:extLst>
              <a:ext uri="{FF2B5EF4-FFF2-40B4-BE49-F238E27FC236}">
                <a16:creationId xmlns:a16="http://schemas.microsoft.com/office/drawing/2014/main" id="{1CA9F12C-4AA2-4FFE-B2D5-8C404863D541}"/>
              </a:ext>
            </a:extLst>
          </p:cNvPr>
          <p:cNvSpPr/>
          <p:nvPr/>
        </p:nvSpPr>
        <p:spPr>
          <a:xfrm>
            <a:off x="222239" y="945012"/>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3DBE4AB-F205-4DE1-A9AC-ABF00BC6FCDF}"/>
              </a:ext>
            </a:extLst>
          </p:cNvPr>
          <p:cNvSpPr txBox="1"/>
          <p:nvPr/>
        </p:nvSpPr>
        <p:spPr>
          <a:xfrm>
            <a:off x="5076181" y="1020741"/>
            <a:ext cx="1963999" cy="400110"/>
          </a:xfrm>
          <a:prstGeom prst="rect">
            <a:avLst/>
          </a:prstGeom>
          <a:solidFill>
            <a:srgbClr val="00B050"/>
          </a:solidFill>
        </p:spPr>
        <p:txBody>
          <a:bodyPr wrap="none" rtlCol="0">
            <a:spAutoFit/>
          </a:bodyPr>
          <a:lstStyle/>
          <a:p>
            <a:r>
              <a:rPr lang="en-US" sz="2000" b="1" dirty="0">
                <a:latin typeface="Arial" panose="020B0604020202020204" pitchFamily="34" charset="0"/>
                <a:cs typeface="Arial" panose="020B0604020202020204" pitchFamily="34" charset="0"/>
              </a:rPr>
              <a:t>Particle-driven</a:t>
            </a:r>
          </a:p>
        </p:txBody>
      </p:sp>
      <p:sp>
        <p:nvSpPr>
          <p:cNvPr id="9" name="Rectangle 8">
            <a:extLst>
              <a:ext uri="{FF2B5EF4-FFF2-40B4-BE49-F238E27FC236}">
                <a16:creationId xmlns:a16="http://schemas.microsoft.com/office/drawing/2014/main" id="{45B4978D-1ABB-4CAC-9CC9-D56AAD8943D0}"/>
              </a:ext>
            </a:extLst>
          </p:cNvPr>
          <p:cNvSpPr/>
          <p:nvPr/>
        </p:nvSpPr>
        <p:spPr>
          <a:xfrm>
            <a:off x="4269492" y="945012"/>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106">
            <a:extLst>
              <a:ext uri="{FF2B5EF4-FFF2-40B4-BE49-F238E27FC236}">
                <a16:creationId xmlns:a16="http://schemas.microsoft.com/office/drawing/2014/main" id="{EAA736A2-643A-44E5-A6CD-6218818DA83B}"/>
              </a:ext>
            </a:extLst>
          </p:cNvPr>
          <p:cNvGraphicFramePr>
            <a:graphicFrameLocks noChangeAspect="1"/>
          </p:cNvGraphicFramePr>
          <p:nvPr/>
        </p:nvGraphicFramePr>
        <p:xfrm>
          <a:off x="661727" y="3581399"/>
          <a:ext cx="2493003" cy="547200"/>
        </p:xfrm>
        <a:graphic>
          <a:graphicData uri="http://schemas.openxmlformats.org/presentationml/2006/ole">
            <mc:AlternateContent xmlns:mc="http://schemas.openxmlformats.org/markup-compatibility/2006">
              <mc:Choice xmlns:v="urn:schemas-microsoft-com:vml" Requires="v">
                <p:oleObj name="Equation" r:id="rId3" imgW="2463480" imgH="558720" progId="Equation.DSMT4">
                  <p:embed/>
                </p:oleObj>
              </mc:Choice>
              <mc:Fallback>
                <p:oleObj name="Equation" r:id="rId3" imgW="2463480" imgH="558720" progId="Equation.DSMT4">
                  <p:embed/>
                  <p:pic>
                    <p:nvPicPr>
                      <p:cNvPr id="10" name="Object 106">
                        <a:extLst>
                          <a:ext uri="{FF2B5EF4-FFF2-40B4-BE49-F238E27FC236}">
                            <a16:creationId xmlns:a16="http://schemas.microsoft.com/office/drawing/2014/main" id="{EAA736A2-643A-44E5-A6CD-6218818DA83B}"/>
                          </a:ext>
                        </a:extLst>
                      </p:cNvPr>
                      <p:cNvPicPr>
                        <a:picLocks noChangeAspect="1" noChangeArrowheads="1"/>
                      </p:cNvPicPr>
                      <p:nvPr/>
                    </p:nvPicPr>
                    <p:blipFill>
                      <a:blip r:embed="rId4"/>
                      <a:srcRect/>
                      <a:stretch>
                        <a:fillRect/>
                      </a:stretch>
                    </p:blipFill>
                    <p:spPr bwMode="auto">
                      <a:xfrm>
                        <a:off x="661727" y="3581399"/>
                        <a:ext cx="2493003" cy="547200"/>
                      </a:xfrm>
                      <a:prstGeom prst="rect">
                        <a:avLst/>
                      </a:prstGeom>
                      <a:solidFill>
                        <a:srgbClr val="FF0000"/>
                      </a:solidFill>
                      <a:ln>
                        <a:noFill/>
                      </a:ln>
                      <a:effectLst/>
                    </p:spPr>
                  </p:pic>
                </p:oleObj>
              </mc:Fallback>
            </mc:AlternateContent>
          </a:graphicData>
        </a:graphic>
      </p:graphicFrame>
      <p:sp>
        <p:nvSpPr>
          <p:cNvPr id="11" name="AutoShape 107">
            <a:extLst>
              <a:ext uri="{FF2B5EF4-FFF2-40B4-BE49-F238E27FC236}">
                <a16:creationId xmlns:a16="http://schemas.microsoft.com/office/drawing/2014/main" id="{412106E2-3817-4839-B705-813F83E82B0C}"/>
              </a:ext>
            </a:extLst>
          </p:cNvPr>
          <p:cNvSpPr>
            <a:spLocks/>
          </p:cNvSpPr>
          <p:nvPr/>
        </p:nvSpPr>
        <p:spPr bwMode="auto">
          <a:xfrm rot="5400000">
            <a:off x="1075345" y="3777148"/>
            <a:ext cx="327448" cy="936718"/>
          </a:xfrm>
          <a:prstGeom prst="rightBrace">
            <a:avLst>
              <a:gd name="adj1" fmla="val 38736"/>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solidFill>
                <a:srgbClr val="FF0000"/>
              </a:solidFill>
            </a:endParaRPr>
          </a:p>
        </p:txBody>
      </p:sp>
      <p:sp>
        <p:nvSpPr>
          <p:cNvPr id="12" name="AutoShape 108">
            <a:extLst>
              <a:ext uri="{FF2B5EF4-FFF2-40B4-BE49-F238E27FC236}">
                <a16:creationId xmlns:a16="http://schemas.microsoft.com/office/drawing/2014/main" id="{F596CA23-CD81-4DDD-99CD-E545F0E97EEE}"/>
              </a:ext>
            </a:extLst>
          </p:cNvPr>
          <p:cNvSpPr>
            <a:spLocks/>
          </p:cNvSpPr>
          <p:nvPr/>
        </p:nvSpPr>
        <p:spPr bwMode="auto">
          <a:xfrm rot="5400000">
            <a:off x="2573722" y="3954110"/>
            <a:ext cx="327448" cy="681452"/>
          </a:xfrm>
          <a:prstGeom prst="rightBrace">
            <a:avLst>
              <a:gd name="adj1" fmla="val 38690"/>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highlight>
                <a:srgbClr val="0000FF"/>
              </a:highlight>
            </a:endParaRPr>
          </a:p>
        </p:txBody>
      </p:sp>
      <p:sp>
        <p:nvSpPr>
          <p:cNvPr id="17" name="Text Box 109">
            <a:extLst>
              <a:ext uri="{FF2B5EF4-FFF2-40B4-BE49-F238E27FC236}">
                <a16:creationId xmlns:a16="http://schemas.microsoft.com/office/drawing/2014/main" id="{BC7017ED-84E0-4FFE-8781-61092CCA6498}"/>
              </a:ext>
            </a:extLst>
          </p:cNvPr>
          <p:cNvSpPr txBox="1">
            <a:spLocks noChangeArrowheads="1"/>
          </p:cNvSpPr>
          <p:nvPr/>
        </p:nvSpPr>
        <p:spPr bwMode="auto">
          <a:xfrm>
            <a:off x="51962" y="4388108"/>
            <a:ext cx="2308543" cy="749208"/>
          </a:xfrm>
          <a:prstGeom prst="rect">
            <a:avLst/>
          </a:prstGeom>
          <a:noFill/>
          <a:ln w="63500">
            <a:noFill/>
            <a:miter lim="800000"/>
            <a:headEnd/>
            <a:tailEnd/>
          </a:ln>
          <a:effectLst/>
        </p:spPr>
        <p:txBody>
          <a:bodyPr wrap="square" lIns="101882" tIns="50941" rIns="101882" bIns="50941">
            <a:prstTxWarp prst="textNoShape">
              <a:avLst/>
            </a:prstTxWarp>
            <a:spAutoFit/>
          </a:bodyPr>
          <a:lstStyle/>
          <a:p>
            <a:pPr algn="ctr" eaLnBrk="1" hangingPunct="1"/>
            <a:r>
              <a:rPr lang="en-US" sz="1400" dirty="0">
                <a:latin typeface="Arial" pitchFamily="-65" charset="0"/>
              </a:rPr>
              <a:t>Plasma wave:</a:t>
            </a:r>
          </a:p>
          <a:p>
            <a:pPr algn="ctr" eaLnBrk="1" hangingPunct="1"/>
            <a:r>
              <a:rPr lang="en-US" sz="1400" dirty="0">
                <a:latin typeface="Arial" pitchFamily="-65" charset="0"/>
              </a:rPr>
              <a:t> electron density perturbation</a:t>
            </a:r>
          </a:p>
        </p:txBody>
      </p:sp>
      <p:sp>
        <p:nvSpPr>
          <p:cNvPr id="18" name="Text Box 110">
            <a:extLst>
              <a:ext uri="{FF2B5EF4-FFF2-40B4-BE49-F238E27FC236}">
                <a16:creationId xmlns:a16="http://schemas.microsoft.com/office/drawing/2014/main" id="{F236A927-32B2-44B0-82C6-7663E87BE4C9}"/>
              </a:ext>
            </a:extLst>
          </p:cNvPr>
          <p:cNvSpPr txBox="1">
            <a:spLocks noChangeArrowheads="1"/>
          </p:cNvSpPr>
          <p:nvPr/>
        </p:nvSpPr>
        <p:spPr bwMode="auto">
          <a:xfrm>
            <a:off x="1725570" y="4399729"/>
            <a:ext cx="2672634" cy="533764"/>
          </a:xfrm>
          <a:prstGeom prst="rect">
            <a:avLst/>
          </a:prstGeom>
          <a:noFill/>
          <a:ln w="63500">
            <a:noFill/>
            <a:miter lim="800000"/>
            <a:headEnd/>
            <a:tailEnd/>
          </a:ln>
          <a:effectLst/>
        </p:spPr>
        <p:txBody>
          <a:bodyPr wrap="square" lIns="101882" tIns="50941" rIns="101882" bIns="50941">
            <a:prstTxWarp prst="textNoShape">
              <a:avLst/>
            </a:prstTxWarp>
            <a:spAutoFit/>
          </a:bodyPr>
          <a:lstStyle/>
          <a:p>
            <a:pPr algn="ctr" eaLnBrk="1" hangingPunct="1"/>
            <a:r>
              <a:rPr lang="en-US" sz="1400" dirty="0"/>
              <a:t>P</a:t>
            </a:r>
            <a:r>
              <a:rPr lang="en-US" sz="1400" dirty="0">
                <a:latin typeface="Arial" pitchFamily="-65" charset="0"/>
              </a:rPr>
              <a:t>onderomotive force </a:t>
            </a:r>
          </a:p>
          <a:p>
            <a:pPr algn="ctr" eaLnBrk="1" hangingPunct="1"/>
            <a:r>
              <a:rPr lang="en-US" sz="1400" dirty="0">
                <a:latin typeface="Arial" pitchFamily="-65" charset="0"/>
              </a:rPr>
              <a:t>(radiation pressure)</a:t>
            </a:r>
          </a:p>
        </p:txBody>
      </p:sp>
      <p:graphicFrame>
        <p:nvGraphicFramePr>
          <p:cNvPr id="152" name="Object 151">
            <a:extLst>
              <a:ext uri="{FF2B5EF4-FFF2-40B4-BE49-F238E27FC236}">
                <a16:creationId xmlns:a16="http://schemas.microsoft.com/office/drawing/2014/main" id="{0134D1C1-DD88-4DC6-9EB7-31D6A7F68C2E}"/>
              </a:ext>
            </a:extLst>
          </p:cNvPr>
          <p:cNvGraphicFramePr>
            <a:graphicFrameLocks noChangeAspect="1"/>
          </p:cNvGraphicFramePr>
          <p:nvPr/>
        </p:nvGraphicFramePr>
        <p:xfrm>
          <a:off x="608876" y="5181600"/>
          <a:ext cx="2641600" cy="546100"/>
        </p:xfrm>
        <a:graphic>
          <a:graphicData uri="http://schemas.openxmlformats.org/presentationml/2006/ole">
            <mc:AlternateContent xmlns:mc="http://schemas.openxmlformats.org/markup-compatibility/2006">
              <mc:Choice xmlns:v="urn:schemas-microsoft-com:vml" Requires="v">
                <p:oleObj name="Equation" r:id="rId5" imgW="2641320" imgH="545760" progId="Equation.DSMT4">
                  <p:embed/>
                </p:oleObj>
              </mc:Choice>
              <mc:Fallback>
                <p:oleObj name="Equation" r:id="rId5" imgW="2641320" imgH="545760" progId="Equation.DSMT4">
                  <p:embed/>
                  <p:pic>
                    <p:nvPicPr>
                      <p:cNvPr id="152" name="Object 151">
                        <a:extLst>
                          <a:ext uri="{FF2B5EF4-FFF2-40B4-BE49-F238E27FC236}">
                            <a16:creationId xmlns:a16="http://schemas.microsoft.com/office/drawing/2014/main" id="{0134D1C1-DD88-4DC6-9EB7-31D6A7F68C2E}"/>
                          </a:ext>
                        </a:extLst>
                      </p:cNvPr>
                      <p:cNvPicPr/>
                      <p:nvPr/>
                    </p:nvPicPr>
                    <p:blipFill>
                      <a:blip r:embed="rId6"/>
                      <a:stretch>
                        <a:fillRect/>
                      </a:stretch>
                    </p:blipFill>
                    <p:spPr>
                      <a:xfrm>
                        <a:off x="608876" y="5181600"/>
                        <a:ext cx="2641600" cy="546100"/>
                      </a:xfrm>
                      <a:prstGeom prst="rect">
                        <a:avLst/>
                      </a:prstGeom>
                    </p:spPr>
                  </p:pic>
                </p:oleObj>
              </mc:Fallback>
            </mc:AlternateContent>
          </a:graphicData>
        </a:graphic>
      </p:graphicFrame>
      <p:sp>
        <p:nvSpPr>
          <p:cNvPr id="130" name="Rectangle 129">
            <a:extLst>
              <a:ext uri="{FF2B5EF4-FFF2-40B4-BE49-F238E27FC236}">
                <a16:creationId xmlns:a16="http://schemas.microsoft.com/office/drawing/2014/main" id="{9593F59F-8F5E-4F32-9D4A-725A01697AD8}"/>
              </a:ext>
            </a:extLst>
          </p:cNvPr>
          <p:cNvSpPr/>
          <p:nvPr/>
        </p:nvSpPr>
        <p:spPr>
          <a:xfrm>
            <a:off x="864807" y="3275319"/>
            <a:ext cx="2302233" cy="307777"/>
          </a:xfrm>
          <a:prstGeom prst="rect">
            <a:avLst/>
          </a:prstGeom>
        </p:spPr>
        <p:txBody>
          <a:bodyPr wrap="none">
            <a:spAutoFit/>
          </a:bodyPr>
          <a:lstStyle/>
          <a:p>
            <a:pPr marL="19050"/>
            <a:r>
              <a:rPr lang="fr-FR" sz="1400" b="1" dirty="0">
                <a:latin typeface="Arial" panose="020B0604020202020204" pitchFamily="34" charset="0"/>
                <a:cs typeface="Arial" panose="020B0604020202020204" pitchFamily="34" charset="0"/>
              </a:rPr>
              <a:t>1-D </a:t>
            </a:r>
            <a:r>
              <a:rPr lang="fr-FR" sz="1400" b="1" dirty="0" err="1">
                <a:latin typeface="Arial" panose="020B0604020202020204" pitchFamily="34" charset="0"/>
                <a:cs typeface="Arial" panose="020B0604020202020204" pitchFamily="34" charset="0"/>
              </a:rPr>
              <a:t>linear</a:t>
            </a:r>
            <a:r>
              <a:rPr lang="fr-FR" sz="1400" b="1" dirty="0">
                <a:latin typeface="Arial" panose="020B0604020202020204" pitchFamily="34" charset="0"/>
                <a:cs typeface="Arial" panose="020B0604020202020204" pitchFamily="34" charset="0"/>
              </a:rPr>
              <a:t> approximation</a:t>
            </a:r>
            <a:endParaRPr lang="en-US" sz="1400" b="1" dirty="0">
              <a:latin typeface="Arial" panose="020B0604020202020204" pitchFamily="34" charset="0"/>
              <a:cs typeface="Arial" panose="020B0604020202020204" pitchFamily="34" charset="0"/>
            </a:endParaRPr>
          </a:p>
        </p:txBody>
      </p:sp>
      <p:graphicFrame>
        <p:nvGraphicFramePr>
          <p:cNvPr id="15" name="Object 14">
            <a:extLst>
              <a:ext uri="{FF2B5EF4-FFF2-40B4-BE49-F238E27FC236}">
                <a16:creationId xmlns:a16="http://schemas.microsoft.com/office/drawing/2014/main" id="{F5152595-BE93-4FE7-9BFC-D0CCAA24BB6B}"/>
              </a:ext>
            </a:extLst>
          </p:cNvPr>
          <p:cNvGraphicFramePr>
            <a:graphicFrameLocks noChangeAspect="1"/>
          </p:cNvGraphicFramePr>
          <p:nvPr/>
        </p:nvGraphicFramePr>
        <p:xfrm>
          <a:off x="5048615" y="3528568"/>
          <a:ext cx="1727200" cy="546100"/>
        </p:xfrm>
        <a:graphic>
          <a:graphicData uri="http://schemas.openxmlformats.org/presentationml/2006/ole">
            <mc:AlternateContent xmlns:mc="http://schemas.openxmlformats.org/markup-compatibility/2006">
              <mc:Choice xmlns:v="urn:schemas-microsoft-com:vml" Requires="v">
                <p:oleObj name="Equation" r:id="rId7" imgW="1726920" imgH="545760" progId="Equation.DSMT4">
                  <p:embed/>
                </p:oleObj>
              </mc:Choice>
              <mc:Fallback>
                <p:oleObj name="Equation" r:id="rId7" imgW="1726920" imgH="545760" progId="Equation.DSMT4">
                  <p:embed/>
                  <p:pic>
                    <p:nvPicPr>
                      <p:cNvPr id="15" name="Object 14">
                        <a:extLst>
                          <a:ext uri="{FF2B5EF4-FFF2-40B4-BE49-F238E27FC236}">
                            <a16:creationId xmlns:a16="http://schemas.microsoft.com/office/drawing/2014/main" id="{F5152595-BE93-4FE7-9BFC-D0CCAA24BB6B}"/>
                          </a:ext>
                        </a:extLst>
                      </p:cNvPr>
                      <p:cNvPicPr/>
                      <p:nvPr/>
                    </p:nvPicPr>
                    <p:blipFill>
                      <a:blip r:embed="rId8"/>
                      <a:stretch>
                        <a:fillRect/>
                      </a:stretch>
                    </p:blipFill>
                    <p:spPr>
                      <a:xfrm>
                        <a:off x="5048615" y="3528568"/>
                        <a:ext cx="1727200" cy="546100"/>
                      </a:xfrm>
                      <a:prstGeom prst="rect">
                        <a:avLst/>
                      </a:prstGeom>
                      <a:solidFill>
                        <a:srgbClr val="00B050"/>
                      </a:solidFill>
                    </p:spPr>
                  </p:pic>
                </p:oleObj>
              </mc:Fallback>
            </mc:AlternateContent>
          </a:graphicData>
        </a:graphic>
      </p:graphicFrame>
      <p:sp>
        <p:nvSpPr>
          <p:cNvPr id="131" name="TextBox 130">
            <a:extLst>
              <a:ext uri="{FF2B5EF4-FFF2-40B4-BE49-F238E27FC236}">
                <a16:creationId xmlns:a16="http://schemas.microsoft.com/office/drawing/2014/main" id="{E0DC7BF7-C1CD-4F2F-B741-5EB639EBCA57}"/>
              </a:ext>
            </a:extLst>
          </p:cNvPr>
          <p:cNvSpPr txBox="1"/>
          <p:nvPr/>
        </p:nvSpPr>
        <p:spPr>
          <a:xfrm>
            <a:off x="6123492" y="4381784"/>
            <a:ext cx="1782647" cy="307777"/>
          </a:xfrm>
          <a:prstGeom prst="rect">
            <a:avLst/>
          </a:prstGeom>
          <a:noFill/>
        </p:spPr>
        <p:txBody>
          <a:bodyPr wrap="square" rtlCol="0">
            <a:spAutoFit/>
          </a:bodyPr>
          <a:lstStyle/>
          <a:p>
            <a:pPr algn="ctr"/>
            <a:r>
              <a:rPr lang="fr-FR" sz="1400" dirty="0" err="1">
                <a:latin typeface="Arial" panose="020B0604020202020204" pitchFamily="34" charset="0"/>
                <a:cs typeface="Arial" panose="020B0604020202020204" pitchFamily="34" charset="0"/>
              </a:rPr>
              <a:t>Space</a:t>
            </a:r>
            <a:r>
              <a:rPr lang="fr-FR" sz="1400" dirty="0">
                <a:latin typeface="Arial" panose="020B0604020202020204" pitchFamily="34" charset="0"/>
                <a:cs typeface="Arial" panose="020B0604020202020204" pitchFamily="34" charset="0"/>
              </a:rPr>
              <a:t>-charge force</a:t>
            </a:r>
          </a:p>
        </p:txBody>
      </p:sp>
      <p:sp>
        <p:nvSpPr>
          <p:cNvPr id="133" name="Rectangle 132">
            <a:extLst>
              <a:ext uri="{FF2B5EF4-FFF2-40B4-BE49-F238E27FC236}">
                <a16:creationId xmlns:a16="http://schemas.microsoft.com/office/drawing/2014/main" id="{BBF3F81C-A13A-4673-927C-EAD8BAFB126D}"/>
              </a:ext>
            </a:extLst>
          </p:cNvPr>
          <p:cNvSpPr/>
          <p:nvPr/>
        </p:nvSpPr>
        <p:spPr>
          <a:xfrm>
            <a:off x="4868115" y="3238808"/>
            <a:ext cx="2302233" cy="307777"/>
          </a:xfrm>
          <a:prstGeom prst="rect">
            <a:avLst/>
          </a:prstGeom>
        </p:spPr>
        <p:txBody>
          <a:bodyPr wrap="none">
            <a:spAutoFit/>
          </a:bodyPr>
          <a:lstStyle/>
          <a:p>
            <a:pPr marL="19050"/>
            <a:r>
              <a:rPr lang="fr-FR" sz="1400" b="1" dirty="0">
                <a:latin typeface="Arial" panose="020B0604020202020204" pitchFamily="34" charset="0"/>
                <a:cs typeface="Arial" panose="020B0604020202020204" pitchFamily="34" charset="0"/>
              </a:rPr>
              <a:t>1-D</a:t>
            </a:r>
            <a:r>
              <a:rPr lang="en-US" sz="1400" b="1" dirty="0">
                <a:latin typeface="Arial" panose="020B0604020202020204" pitchFamily="34" charset="0"/>
                <a:cs typeface="Arial" panose="020B0604020202020204" pitchFamily="34" charset="0"/>
              </a:rPr>
              <a:t> linear </a:t>
            </a:r>
            <a:r>
              <a:rPr lang="fr-FR" sz="1400" b="1" dirty="0">
                <a:latin typeface="Arial" panose="020B0604020202020204" pitchFamily="34" charset="0"/>
                <a:cs typeface="Arial" panose="020B0604020202020204" pitchFamily="34" charset="0"/>
              </a:rPr>
              <a:t>approximation</a:t>
            </a:r>
            <a:endParaRPr lang="en-US" sz="1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CA1C15B7-E0D0-4DFC-BE6F-C1B3D6C6CEDC}"/>
                  </a:ext>
                </a:extLst>
              </p:cNvPr>
              <p:cNvSpPr txBox="1"/>
              <p:nvPr/>
            </p:nvSpPr>
            <p:spPr>
              <a:xfrm>
                <a:off x="6881486" y="3613014"/>
                <a:ext cx="109600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fr-FR" sz="1400" b="1" i="1" smtClean="0">
                              <a:latin typeface="Cambria Math" panose="02040503050406030204" pitchFamily="18" charset="0"/>
                            </a:rPr>
                          </m:ctrlPr>
                        </m:fPr>
                        <m:num>
                          <m:sSub>
                            <m:sSubPr>
                              <m:ctrlPr>
                                <a:rPr lang="fr-FR" sz="1400" b="1" i="1" smtClean="0">
                                  <a:latin typeface="Cambria Math" panose="02040503050406030204" pitchFamily="18" charset="0"/>
                                </a:rPr>
                              </m:ctrlPr>
                            </m:sSubPr>
                            <m:e>
                              <m:r>
                                <a:rPr lang="fr-FR" sz="1400" b="1" i="1" smtClean="0">
                                  <a:latin typeface="Cambria Math"/>
                                </a:rPr>
                                <m:t>𝒏</m:t>
                              </m:r>
                            </m:e>
                            <m:sub>
                              <m:r>
                                <a:rPr lang="fr-FR" sz="1400" b="1" i="1" smtClean="0">
                                  <a:latin typeface="Cambria Math"/>
                                </a:rPr>
                                <m:t>𝒃</m:t>
                              </m:r>
                            </m:sub>
                          </m:sSub>
                        </m:num>
                        <m:den>
                          <m:sSub>
                            <m:sSubPr>
                              <m:ctrlPr>
                                <a:rPr lang="fr-FR" sz="1400" b="1" i="1" smtClean="0">
                                  <a:latin typeface="Cambria Math" panose="02040503050406030204" pitchFamily="18" charset="0"/>
                                </a:rPr>
                              </m:ctrlPr>
                            </m:sSubPr>
                            <m:e>
                              <m:r>
                                <a:rPr lang="fr-FR" sz="1400" b="1" i="1" smtClean="0">
                                  <a:latin typeface="Cambria Math"/>
                                </a:rPr>
                                <m:t>𝒏</m:t>
                              </m:r>
                            </m:e>
                            <m:sub>
                              <m:r>
                                <a:rPr lang="fr-FR" sz="1400" b="1" i="1" smtClean="0">
                                  <a:latin typeface="Cambria Math"/>
                                </a:rPr>
                                <m:t>𝟎</m:t>
                              </m:r>
                            </m:sub>
                          </m:sSub>
                        </m:den>
                      </m:f>
                      <m:r>
                        <a:rPr lang="fr-FR" sz="1400" b="1" i="1" smtClean="0">
                          <a:latin typeface="Cambria Math"/>
                        </a:rPr>
                        <m:t>≪</m:t>
                      </m:r>
                      <m:r>
                        <a:rPr lang="fr-FR" sz="1400" b="1" i="1" smtClean="0">
                          <a:latin typeface="Cambria Math"/>
                        </a:rPr>
                        <m:t>𝟏</m:t>
                      </m:r>
                    </m:oMath>
                  </m:oMathPara>
                </a14:m>
                <a:endParaRPr lang="en-US" sz="1400" b="1" dirty="0"/>
              </a:p>
            </p:txBody>
          </p:sp>
        </mc:Choice>
        <mc:Fallback xmlns="">
          <p:sp>
            <p:nvSpPr>
              <p:cNvPr id="134" name="TextBox 133">
                <a:extLst>
                  <a:ext uri="{FF2B5EF4-FFF2-40B4-BE49-F238E27FC236}">
                    <a16:creationId xmlns:a16="http://schemas.microsoft.com/office/drawing/2014/main" id="{CA1C15B7-E0D0-4DFC-BE6F-C1B3D6C6CEDC}"/>
                  </a:ext>
                </a:extLst>
              </p:cNvPr>
              <p:cNvSpPr txBox="1">
                <a:spLocks noRot="1" noChangeAspect="1" noMove="1" noResize="1" noEditPoints="1" noAdjustHandles="1" noChangeArrowheads="1" noChangeShapeType="1" noTextEdit="1"/>
              </p:cNvSpPr>
              <p:nvPr/>
            </p:nvSpPr>
            <p:spPr>
              <a:xfrm>
                <a:off x="6881486" y="3613014"/>
                <a:ext cx="1096006" cy="307777"/>
              </a:xfrm>
              <a:prstGeom prst="rect">
                <a:avLst/>
              </a:prstGeom>
              <a:blipFill>
                <a:blip r:embed="rId10"/>
                <a:stretch>
                  <a:fillRect t="-96000" b="-15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BDFD79D0-2795-4029-AE73-EBF7F39E12B7}"/>
                  </a:ext>
                </a:extLst>
              </p:cNvPr>
              <p:cNvSpPr txBox="1"/>
              <p:nvPr/>
            </p:nvSpPr>
            <p:spPr>
              <a:xfrm>
                <a:off x="3154730" y="3660977"/>
                <a:ext cx="790409" cy="3125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400" b="1" i="1" smtClean="0">
                              <a:latin typeface="Cambria Math" panose="02040503050406030204" pitchFamily="18" charset="0"/>
                            </a:rPr>
                          </m:ctrlPr>
                        </m:sSupPr>
                        <m:e>
                          <m:r>
                            <a:rPr lang="fr-FR" sz="1400" b="1" i="1" smtClean="0">
                              <a:latin typeface="Cambria Math"/>
                            </a:rPr>
                            <m:t>𝒂</m:t>
                          </m:r>
                        </m:e>
                        <m:sup>
                          <m:r>
                            <a:rPr lang="fr-FR" sz="1400" b="1" i="1" smtClean="0">
                              <a:latin typeface="Cambria Math"/>
                            </a:rPr>
                            <m:t>𝟐</m:t>
                          </m:r>
                        </m:sup>
                      </m:sSup>
                      <m:r>
                        <a:rPr lang="fr-FR" sz="1400" b="1" i="1" smtClean="0">
                          <a:latin typeface="Cambria Math"/>
                        </a:rPr>
                        <m:t>≪</m:t>
                      </m:r>
                      <m:r>
                        <a:rPr lang="fr-FR" sz="1400" b="1" i="1" smtClean="0">
                          <a:latin typeface="Cambria Math"/>
                        </a:rPr>
                        <m:t>𝟏</m:t>
                      </m:r>
                    </m:oMath>
                  </m:oMathPara>
                </a14:m>
                <a:endParaRPr lang="en-US" sz="1400" b="1" dirty="0"/>
              </a:p>
            </p:txBody>
          </p:sp>
        </mc:Choice>
        <mc:Fallback xmlns="">
          <p:sp>
            <p:nvSpPr>
              <p:cNvPr id="135" name="TextBox 134">
                <a:extLst>
                  <a:ext uri="{FF2B5EF4-FFF2-40B4-BE49-F238E27FC236}">
                    <a16:creationId xmlns:a16="http://schemas.microsoft.com/office/drawing/2014/main" id="{BDFD79D0-2795-4029-AE73-EBF7F39E12B7}"/>
                  </a:ext>
                </a:extLst>
              </p:cNvPr>
              <p:cNvSpPr txBox="1">
                <a:spLocks noRot="1" noChangeAspect="1" noMove="1" noResize="1" noEditPoints="1" noAdjustHandles="1" noChangeArrowheads="1" noChangeShapeType="1" noTextEdit="1"/>
              </p:cNvSpPr>
              <p:nvPr/>
            </p:nvSpPr>
            <p:spPr>
              <a:xfrm>
                <a:off x="3154730" y="3660977"/>
                <a:ext cx="790409" cy="312586"/>
              </a:xfrm>
              <a:prstGeom prst="rect">
                <a:avLst/>
              </a:prstGeom>
              <a:blipFill>
                <a:blip r:embed="rId11"/>
                <a:stretch>
                  <a:fillRect/>
                </a:stretch>
              </a:blipFill>
            </p:spPr>
            <p:txBody>
              <a:bodyPr/>
              <a:lstStyle/>
              <a:p>
                <a:r>
                  <a:rPr lang="en-US">
                    <a:noFill/>
                  </a:rPr>
                  <a:t> </a:t>
                </a:r>
              </a:p>
            </p:txBody>
          </p:sp>
        </mc:Fallback>
      </mc:AlternateContent>
      <p:graphicFrame>
        <p:nvGraphicFramePr>
          <p:cNvPr id="16" name="Object 15">
            <a:extLst>
              <a:ext uri="{FF2B5EF4-FFF2-40B4-BE49-F238E27FC236}">
                <a16:creationId xmlns:a16="http://schemas.microsoft.com/office/drawing/2014/main" id="{B7CC8358-1FCE-4CDF-8572-38B3EDCA8A83}"/>
              </a:ext>
            </a:extLst>
          </p:cNvPr>
          <p:cNvGraphicFramePr>
            <a:graphicFrameLocks noChangeAspect="1"/>
          </p:cNvGraphicFramePr>
          <p:nvPr/>
        </p:nvGraphicFramePr>
        <p:xfrm>
          <a:off x="4354000" y="5188496"/>
          <a:ext cx="3408363" cy="581025"/>
        </p:xfrm>
        <a:graphic>
          <a:graphicData uri="http://schemas.openxmlformats.org/presentationml/2006/ole">
            <mc:AlternateContent xmlns:mc="http://schemas.openxmlformats.org/markup-compatibility/2006">
              <mc:Choice xmlns:v="urn:schemas-microsoft-com:vml" Requires="v">
                <p:oleObj name="Equation" r:id="rId12" imgW="3407679" imgH="580897" progId="Equation.DSMT4">
                  <p:embed/>
                </p:oleObj>
              </mc:Choice>
              <mc:Fallback>
                <p:oleObj name="Equation" r:id="rId12" imgW="3407679" imgH="580897" progId="Equation.DSMT4">
                  <p:embed/>
                  <p:pic>
                    <p:nvPicPr>
                      <p:cNvPr id="16" name="Object 15">
                        <a:extLst>
                          <a:ext uri="{FF2B5EF4-FFF2-40B4-BE49-F238E27FC236}">
                            <a16:creationId xmlns:a16="http://schemas.microsoft.com/office/drawing/2014/main" id="{B7CC8358-1FCE-4CDF-8572-38B3EDCA8A83}"/>
                          </a:ext>
                        </a:extLst>
                      </p:cNvPr>
                      <p:cNvPicPr/>
                      <p:nvPr/>
                    </p:nvPicPr>
                    <p:blipFill>
                      <a:blip r:embed="rId13"/>
                      <a:stretch>
                        <a:fillRect/>
                      </a:stretch>
                    </p:blipFill>
                    <p:spPr>
                      <a:xfrm>
                        <a:off x="4354000" y="5188496"/>
                        <a:ext cx="3408363" cy="581025"/>
                      </a:xfrm>
                      <a:prstGeom prst="rect">
                        <a:avLst/>
                      </a:prstGeom>
                    </p:spPr>
                  </p:pic>
                </p:oleObj>
              </mc:Fallback>
            </mc:AlternateContent>
          </a:graphicData>
        </a:graphic>
      </p:graphicFrame>
      <p:sp>
        <p:nvSpPr>
          <p:cNvPr id="28" name="Rectangle 47">
            <a:extLst>
              <a:ext uri="{FF2B5EF4-FFF2-40B4-BE49-F238E27FC236}">
                <a16:creationId xmlns:a16="http://schemas.microsoft.com/office/drawing/2014/main" id="{D97EBFFC-6A65-4092-9323-41CE2AE654C0}"/>
              </a:ext>
            </a:extLst>
          </p:cNvPr>
          <p:cNvSpPr>
            <a:spLocks noChangeArrowheads="1"/>
          </p:cNvSpPr>
          <p:nvPr/>
        </p:nvSpPr>
        <p:spPr bwMode="auto">
          <a:xfrm flipV="1">
            <a:off x="6468729" y="5576242"/>
            <a:ext cx="60501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44">
            <a:extLst>
              <a:ext uri="{FF2B5EF4-FFF2-40B4-BE49-F238E27FC236}">
                <a16:creationId xmlns:a16="http://schemas.microsoft.com/office/drawing/2014/main" id="{AB38E44A-994B-45C5-B8C1-E3CD1453D64D}"/>
              </a:ext>
            </a:extLst>
          </p:cNvPr>
          <p:cNvSpPr/>
          <p:nvPr/>
        </p:nvSpPr>
        <p:spPr>
          <a:xfrm>
            <a:off x="222239" y="5912988"/>
            <a:ext cx="1645002" cy="307777"/>
          </a:xfrm>
          <a:prstGeom prst="rect">
            <a:avLst/>
          </a:prstGeom>
        </p:spPr>
        <p:txBody>
          <a:bodyPr wrap="none">
            <a:spAutoFit/>
          </a:bodyPr>
          <a:lstStyle/>
          <a:p>
            <a:r>
              <a:rPr lang="en-US" sz="1400" i="1" dirty="0">
                <a:latin typeface="Arial" pitchFamily="-65" charset="0"/>
              </a:rPr>
              <a:t>n</a:t>
            </a:r>
            <a:r>
              <a:rPr lang="en-US" sz="1400" i="1" baseline="-25000" dirty="0">
                <a:latin typeface="Arial" pitchFamily="-65" charset="0"/>
              </a:rPr>
              <a:t>0</a:t>
            </a:r>
            <a:r>
              <a:rPr lang="en-US" sz="1400" dirty="0">
                <a:latin typeface="Arial" pitchFamily="-65" charset="0"/>
              </a:rPr>
              <a:t>~10</a:t>
            </a:r>
            <a:r>
              <a:rPr lang="en-US" sz="1400" baseline="30000" dirty="0">
                <a:latin typeface="Arial" pitchFamily="-65" charset="0"/>
              </a:rPr>
              <a:t>19 </a:t>
            </a:r>
            <a:r>
              <a:rPr lang="en-US" sz="1400" dirty="0">
                <a:latin typeface="Arial" pitchFamily="-65" charset="0"/>
              </a:rPr>
              <a:t>-10</a:t>
            </a:r>
            <a:r>
              <a:rPr lang="en-US" sz="1400" baseline="30000" dirty="0">
                <a:latin typeface="Arial" pitchFamily="-65" charset="0"/>
              </a:rPr>
              <a:t>18</a:t>
            </a:r>
            <a:r>
              <a:rPr lang="en-US" sz="1400" dirty="0">
                <a:latin typeface="Arial" pitchFamily="-65" charset="0"/>
              </a:rPr>
              <a:t> cm</a:t>
            </a:r>
            <a:r>
              <a:rPr lang="en-US" sz="1400" baseline="30000" dirty="0">
                <a:latin typeface="Arial" pitchFamily="-65" charset="0"/>
              </a:rPr>
              <a:t>-3 </a:t>
            </a:r>
            <a:endParaRPr lang="en-US" sz="1400" dirty="0"/>
          </a:p>
        </p:txBody>
      </p:sp>
      <p:sp>
        <p:nvSpPr>
          <p:cNvPr id="137" name="Right Brace 136">
            <a:extLst>
              <a:ext uri="{FF2B5EF4-FFF2-40B4-BE49-F238E27FC236}">
                <a16:creationId xmlns:a16="http://schemas.microsoft.com/office/drawing/2014/main" id="{7853AA97-A567-463A-AAAB-C4F5ED730B73}"/>
              </a:ext>
            </a:extLst>
          </p:cNvPr>
          <p:cNvSpPr/>
          <p:nvPr/>
        </p:nvSpPr>
        <p:spPr>
          <a:xfrm>
            <a:off x="1670113" y="5769521"/>
            <a:ext cx="191380" cy="504768"/>
          </a:xfrm>
          <a:prstGeom prst="rightBrac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47" name="Object 46">
            <a:extLst>
              <a:ext uri="{FF2B5EF4-FFF2-40B4-BE49-F238E27FC236}">
                <a16:creationId xmlns:a16="http://schemas.microsoft.com/office/drawing/2014/main" id="{A0C7EA86-4A1B-4140-8588-B910917B38A5}"/>
              </a:ext>
            </a:extLst>
          </p:cNvPr>
          <p:cNvGraphicFramePr>
            <a:graphicFrameLocks noChangeAspect="1"/>
          </p:cNvGraphicFramePr>
          <p:nvPr/>
        </p:nvGraphicFramePr>
        <p:xfrm>
          <a:off x="1946461" y="5893937"/>
          <a:ext cx="1282700" cy="241300"/>
        </p:xfrm>
        <a:graphic>
          <a:graphicData uri="http://schemas.openxmlformats.org/presentationml/2006/ole">
            <mc:AlternateContent xmlns:mc="http://schemas.openxmlformats.org/markup-compatibility/2006">
              <mc:Choice xmlns:v="urn:schemas-microsoft-com:vml" Requires="v">
                <p:oleObj name="Equation" r:id="rId14" imgW="1282680" imgH="241200" progId="Equation.DSMT4">
                  <p:embed/>
                </p:oleObj>
              </mc:Choice>
              <mc:Fallback>
                <p:oleObj name="Equation" r:id="rId14" imgW="1282680" imgH="241200" progId="Equation.DSMT4">
                  <p:embed/>
                  <p:pic>
                    <p:nvPicPr>
                      <p:cNvPr id="47" name="Object 46">
                        <a:extLst>
                          <a:ext uri="{FF2B5EF4-FFF2-40B4-BE49-F238E27FC236}">
                            <a16:creationId xmlns:a16="http://schemas.microsoft.com/office/drawing/2014/main" id="{A0C7EA86-4A1B-4140-8588-B910917B38A5}"/>
                          </a:ext>
                        </a:extLst>
                      </p:cNvPr>
                      <p:cNvPicPr/>
                      <p:nvPr/>
                    </p:nvPicPr>
                    <p:blipFill>
                      <a:blip r:embed="rId15"/>
                      <a:stretch>
                        <a:fillRect/>
                      </a:stretch>
                    </p:blipFill>
                    <p:spPr>
                      <a:xfrm>
                        <a:off x="1946461" y="5893937"/>
                        <a:ext cx="1282700" cy="241300"/>
                      </a:xfrm>
                      <a:prstGeom prst="rect">
                        <a:avLst/>
                      </a:prstGeom>
                      <a:solidFill>
                        <a:srgbClr val="FF0000"/>
                      </a:solidFill>
                    </p:spPr>
                  </p:pic>
                </p:oleObj>
              </mc:Fallback>
            </mc:AlternateContent>
          </a:graphicData>
        </a:graphic>
      </p:graphicFrame>
      <p:grpSp>
        <p:nvGrpSpPr>
          <p:cNvPr id="2" name="Group 1">
            <a:extLst>
              <a:ext uri="{FF2B5EF4-FFF2-40B4-BE49-F238E27FC236}">
                <a16:creationId xmlns:a16="http://schemas.microsoft.com/office/drawing/2014/main" id="{7B61031E-66CA-41E5-B1B9-FB0B1FBA2C0D}"/>
              </a:ext>
            </a:extLst>
          </p:cNvPr>
          <p:cNvGrpSpPr/>
          <p:nvPr/>
        </p:nvGrpSpPr>
        <p:grpSpPr>
          <a:xfrm>
            <a:off x="292639" y="1698186"/>
            <a:ext cx="3600000" cy="1608513"/>
            <a:chOff x="3785360" y="1535119"/>
            <a:chExt cx="3600000" cy="1608513"/>
          </a:xfrm>
        </p:grpSpPr>
        <p:pic>
          <p:nvPicPr>
            <p:cNvPr id="3" name="Picture 2">
              <a:extLst>
                <a:ext uri="{FF2B5EF4-FFF2-40B4-BE49-F238E27FC236}">
                  <a16:creationId xmlns:a16="http://schemas.microsoft.com/office/drawing/2014/main" id="{2B7E0658-1C89-4CBA-AC42-7F8EA6B4ACAA}"/>
                </a:ext>
              </a:extLst>
            </p:cNvPr>
            <p:cNvPicPr>
              <a:picLocks noChangeAspect="1"/>
            </p:cNvPicPr>
            <p:nvPr/>
          </p:nvPicPr>
          <p:blipFill>
            <a:blip r:embed="rId16"/>
            <a:stretch>
              <a:fillRect/>
            </a:stretch>
          </p:blipFill>
          <p:spPr>
            <a:xfrm>
              <a:off x="3785360" y="1576940"/>
              <a:ext cx="3600000" cy="1114732"/>
            </a:xfrm>
            <a:prstGeom prst="rect">
              <a:avLst/>
            </a:prstGeom>
          </p:spPr>
        </p:pic>
        <p:sp>
          <p:nvSpPr>
            <p:cNvPr id="19" name="TextBox 18">
              <a:extLst>
                <a:ext uri="{FF2B5EF4-FFF2-40B4-BE49-F238E27FC236}">
                  <a16:creationId xmlns:a16="http://schemas.microsoft.com/office/drawing/2014/main" id="{5B4B48D9-B5E0-49FB-ACC0-16ADDE5F970B}"/>
                </a:ext>
              </a:extLst>
            </p:cNvPr>
            <p:cNvSpPr txBox="1"/>
            <p:nvPr/>
          </p:nvSpPr>
          <p:spPr>
            <a:xfrm>
              <a:off x="6211116" y="1839300"/>
              <a:ext cx="671727" cy="523220"/>
            </a:xfrm>
            <a:prstGeom prst="rect">
              <a:avLst/>
            </a:prstGeom>
            <a:noFill/>
            <a:ln>
              <a:solidFill>
                <a:schemeClr val="accent1">
                  <a:shade val="50000"/>
                </a:schemeClr>
              </a:solidFill>
            </a:ln>
          </p:spPr>
          <p:txBody>
            <a:bodyPr wrap="square" rtlCol="0">
              <a:spAutoFit/>
            </a:bodyPr>
            <a:lstStyle/>
            <a:p>
              <a:r>
                <a:rPr lang="en-US" sz="1400" b="1" dirty="0">
                  <a:latin typeface="Arial" panose="020B0604020202020204" pitchFamily="34" charset="0"/>
                  <a:cs typeface="Arial" panose="020B0604020202020204" pitchFamily="34" charset="0"/>
                </a:rPr>
                <a:t>Laser </a:t>
              </a:r>
            </a:p>
            <a:p>
              <a:r>
                <a:rPr lang="en-US" sz="1400" b="1" dirty="0">
                  <a:latin typeface="Arial" panose="020B0604020202020204" pitchFamily="34" charset="0"/>
                  <a:cs typeface="Arial" panose="020B0604020202020204" pitchFamily="34" charset="0"/>
                </a:rPr>
                <a:t>pulse</a:t>
              </a:r>
            </a:p>
          </p:txBody>
        </p:sp>
        <p:cxnSp>
          <p:nvCxnSpPr>
            <p:cNvPr id="22" name="Straight Arrow Connector 21">
              <a:extLst>
                <a:ext uri="{FF2B5EF4-FFF2-40B4-BE49-F238E27FC236}">
                  <a16:creationId xmlns:a16="http://schemas.microsoft.com/office/drawing/2014/main" id="{3A705E6B-3862-41C8-91C7-EDCD0B6051D2}"/>
                </a:ext>
              </a:extLst>
            </p:cNvPr>
            <p:cNvCxnSpPr>
              <a:cxnSpLocks/>
            </p:cNvCxnSpPr>
            <p:nvPr/>
          </p:nvCxnSpPr>
          <p:spPr>
            <a:xfrm>
              <a:off x="5439122" y="1794846"/>
              <a:ext cx="135604" cy="339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1D83CA-72CA-483C-AA0E-69A9543DA4B8}"/>
                </a:ext>
              </a:extLst>
            </p:cNvPr>
            <p:cNvCxnSpPr>
              <a:cxnSpLocks/>
            </p:cNvCxnSpPr>
            <p:nvPr/>
          </p:nvCxnSpPr>
          <p:spPr>
            <a:xfrm flipH="1">
              <a:off x="4982602" y="1767201"/>
              <a:ext cx="425367" cy="3491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298B6D5-E207-4D0C-AB70-D15EA76BB968}"/>
                </a:ext>
              </a:extLst>
            </p:cNvPr>
            <p:cNvSpPr txBox="1"/>
            <p:nvPr/>
          </p:nvSpPr>
          <p:spPr>
            <a:xfrm>
              <a:off x="5022216" y="1535119"/>
              <a:ext cx="92845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 bunch</a:t>
              </a:r>
            </a:p>
          </p:txBody>
        </p:sp>
        <p:cxnSp>
          <p:nvCxnSpPr>
            <p:cNvPr id="27" name="Straight Arrow Connector 26">
              <a:extLst>
                <a:ext uri="{FF2B5EF4-FFF2-40B4-BE49-F238E27FC236}">
                  <a16:creationId xmlns:a16="http://schemas.microsoft.com/office/drawing/2014/main" id="{36CD85ED-4D2D-4B93-AB73-860BAC469711}"/>
                </a:ext>
              </a:extLst>
            </p:cNvPr>
            <p:cNvCxnSpPr>
              <a:cxnSpLocks/>
            </p:cNvCxnSpPr>
            <p:nvPr/>
          </p:nvCxnSpPr>
          <p:spPr>
            <a:xfrm flipV="1">
              <a:off x="4932218" y="2536902"/>
              <a:ext cx="566708" cy="3834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82451F4-E02E-4689-A592-EA5CBB9903BB}"/>
                </a:ext>
              </a:extLst>
            </p:cNvPr>
            <p:cNvSpPr txBox="1"/>
            <p:nvPr/>
          </p:nvSpPr>
          <p:spPr>
            <a:xfrm>
              <a:off x="4526497" y="2835855"/>
              <a:ext cx="81144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Ez field</a:t>
              </a:r>
            </a:p>
          </p:txBody>
        </p:sp>
      </p:grpSp>
      <p:sp>
        <p:nvSpPr>
          <p:cNvPr id="40" name="Text Box 109">
            <a:extLst>
              <a:ext uri="{FF2B5EF4-FFF2-40B4-BE49-F238E27FC236}">
                <a16:creationId xmlns:a16="http://schemas.microsoft.com/office/drawing/2014/main" id="{79E2727E-AAE6-47B6-9A4C-2B613FF3E9CF}"/>
              </a:ext>
            </a:extLst>
          </p:cNvPr>
          <p:cNvSpPr txBox="1">
            <a:spLocks noChangeArrowheads="1"/>
          </p:cNvSpPr>
          <p:nvPr/>
        </p:nvSpPr>
        <p:spPr bwMode="auto">
          <a:xfrm>
            <a:off x="4533254" y="4324790"/>
            <a:ext cx="1466641" cy="749208"/>
          </a:xfrm>
          <a:prstGeom prst="rect">
            <a:avLst/>
          </a:prstGeom>
          <a:noFill/>
          <a:ln w="63500">
            <a:noFill/>
            <a:miter lim="800000"/>
            <a:headEnd/>
            <a:tailEnd/>
          </a:ln>
          <a:effectLst/>
        </p:spPr>
        <p:txBody>
          <a:bodyPr wrap="square" lIns="101882" tIns="50941" rIns="101882" bIns="50941">
            <a:prstTxWarp prst="textNoShape">
              <a:avLst/>
            </a:prstTxWarp>
            <a:spAutoFit/>
          </a:bodyPr>
          <a:lstStyle/>
          <a:p>
            <a:pPr algn="ctr" eaLnBrk="1" hangingPunct="1"/>
            <a:r>
              <a:rPr lang="en-US" sz="1400" dirty="0">
                <a:latin typeface="Arial" pitchFamily="-65" charset="0"/>
              </a:rPr>
              <a:t>Plasma wave: </a:t>
            </a:r>
          </a:p>
          <a:p>
            <a:pPr algn="ctr" eaLnBrk="1" hangingPunct="1"/>
            <a:r>
              <a:rPr lang="en-US" sz="1400" dirty="0">
                <a:latin typeface="Arial" pitchFamily="-65" charset="0"/>
              </a:rPr>
              <a:t>electron density perturbation</a:t>
            </a:r>
          </a:p>
        </p:txBody>
      </p:sp>
      <p:sp>
        <p:nvSpPr>
          <p:cNvPr id="43" name="AutoShape 107">
            <a:extLst>
              <a:ext uri="{FF2B5EF4-FFF2-40B4-BE49-F238E27FC236}">
                <a16:creationId xmlns:a16="http://schemas.microsoft.com/office/drawing/2014/main" id="{BE7A1FE7-4320-43E0-8926-3578A8CBF6AC}"/>
              </a:ext>
            </a:extLst>
          </p:cNvPr>
          <p:cNvSpPr>
            <a:spLocks/>
          </p:cNvSpPr>
          <p:nvPr/>
        </p:nvSpPr>
        <p:spPr bwMode="auto">
          <a:xfrm rot="5400000">
            <a:off x="5246606" y="3912587"/>
            <a:ext cx="327448" cy="723430"/>
          </a:xfrm>
          <a:prstGeom prst="rightBrace">
            <a:avLst>
              <a:gd name="adj1" fmla="val 38736"/>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solidFill>
                <a:srgbClr val="FF0000"/>
              </a:solidFill>
            </a:endParaRPr>
          </a:p>
        </p:txBody>
      </p:sp>
      <p:sp>
        <p:nvSpPr>
          <p:cNvPr id="44" name="AutoShape 108">
            <a:extLst>
              <a:ext uri="{FF2B5EF4-FFF2-40B4-BE49-F238E27FC236}">
                <a16:creationId xmlns:a16="http://schemas.microsoft.com/office/drawing/2014/main" id="{3F0BBC9E-F57D-4A2F-A4B3-2D05D7515BC3}"/>
              </a:ext>
            </a:extLst>
          </p:cNvPr>
          <p:cNvSpPr>
            <a:spLocks/>
          </p:cNvSpPr>
          <p:nvPr/>
        </p:nvSpPr>
        <p:spPr bwMode="auto">
          <a:xfrm rot="5400000">
            <a:off x="6353538" y="4015749"/>
            <a:ext cx="327448" cy="517105"/>
          </a:xfrm>
          <a:prstGeom prst="rightBrace">
            <a:avLst>
              <a:gd name="adj1" fmla="val 38690"/>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highlight>
                <a:srgbClr val="0000FF"/>
              </a:highlight>
            </a:endParaRPr>
          </a:p>
        </p:txBody>
      </p:sp>
      <p:graphicFrame>
        <p:nvGraphicFramePr>
          <p:cNvPr id="4" name="Object 3">
            <a:extLst>
              <a:ext uri="{FF2B5EF4-FFF2-40B4-BE49-F238E27FC236}">
                <a16:creationId xmlns:a16="http://schemas.microsoft.com/office/drawing/2014/main" id="{07C41480-20BD-4956-B6E9-FECE65566F9A}"/>
              </a:ext>
            </a:extLst>
          </p:cNvPr>
          <p:cNvGraphicFramePr>
            <a:graphicFrameLocks noChangeAspect="1"/>
          </p:cNvGraphicFramePr>
          <p:nvPr/>
        </p:nvGraphicFramePr>
        <p:xfrm>
          <a:off x="5460374" y="5919788"/>
          <a:ext cx="1447800" cy="254000"/>
        </p:xfrm>
        <a:graphic>
          <a:graphicData uri="http://schemas.openxmlformats.org/presentationml/2006/ole">
            <mc:AlternateContent xmlns:mc="http://schemas.openxmlformats.org/markup-compatibility/2006">
              <mc:Choice xmlns:v="urn:schemas-microsoft-com:vml" Requires="v">
                <p:oleObj name="Equation" r:id="rId17" imgW="1447560" imgH="253800" progId="Equation.DSMT4">
                  <p:embed/>
                </p:oleObj>
              </mc:Choice>
              <mc:Fallback>
                <p:oleObj name="Equation" r:id="rId17" imgW="1447560" imgH="253800" progId="Equation.DSMT4">
                  <p:embed/>
                  <p:pic>
                    <p:nvPicPr>
                      <p:cNvPr id="4" name="Object 3">
                        <a:extLst>
                          <a:ext uri="{FF2B5EF4-FFF2-40B4-BE49-F238E27FC236}">
                            <a16:creationId xmlns:a16="http://schemas.microsoft.com/office/drawing/2014/main" id="{07C41480-20BD-4956-B6E9-FECE65566F9A}"/>
                          </a:ext>
                        </a:extLst>
                      </p:cNvPr>
                      <p:cNvPicPr/>
                      <p:nvPr/>
                    </p:nvPicPr>
                    <p:blipFill>
                      <a:blip r:embed="rId18"/>
                      <a:stretch>
                        <a:fillRect/>
                      </a:stretch>
                    </p:blipFill>
                    <p:spPr>
                      <a:xfrm>
                        <a:off x="5460374" y="5919788"/>
                        <a:ext cx="1447800" cy="254000"/>
                      </a:xfrm>
                      <a:prstGeom prst="rect">
                        <a:avLst/>
                      </a:prstGeom>
                      <a:solidFill>
                        <a:srgbClr val="00B050"/>
                      </a:solidFill>
                    </p:spPr>
                  </p:pic>
                </p:oleObj>
              </mc:Fallback>
            </mc:AlternateContent>
          </a:graphicData>
        </a:graphic>
      </p:graphicFrame>
      <p:sp>
        <p:nvSpPr>
          <p:cNvPr id="46" name="Rectangle 45">
            <a:extLst>
              <a:ext uri="{FF2B5EF4-FFF2-40B4-BE49-F238E27FC236}">
                <a16:creationId xmlns:a16="http://schemas.microsoft.com/office/drawing/2014/main" id="{8B4F7BFC-987B-4823-ABC3-F1A69E28010B}"/>
              </a:ext>
            </a:extLst>
          </p:cNvPr>
          <p:cNvSpPr/>
          <p:nvPr/>
        </p:nvSpPr>
        <p:spPr>
          <a:xfrm>
            <a:off x="8294526" y="954980"/>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4484C4E-296E-4057-BA41-4A89B9D950C6}"/>
              </a:ext>
            </a:extLst>
          </p:cNvPr>
          <p:cNvSpPr txBox="1"/>
          <p:nvPr/>
        </p:nvSpPr>
        <p:spPr>
          <a:xfrm>
            <a:off x="8515643" y="1022221"/>
            <a:ext cx="3265766" cy="400110"/>
          </a:xfrm>
          <a:prstGeom prst="rect">
            <a:avLst/>
          </a:prstGeom>
          <a:solidFill>
            <a:srgbClr val="0070C0"/>
          </a:solidFill>
        </p:spPr>
        <p:txBody>
          <a:bodyPr wrap="none" rtlCol="0">
            <a:spAutoFit/>
          </a:bodyPr>
          <a:lstStyle/>
          <a:p>
            <a:r>
              <a:rPr lang="en-US" sz="2000" b="1" dirty="0">
                <a:latin typeface="Arial" panose="020B0604020202020204" pitchFamily="34" charset="0"/>
                <a:cs typeface="Arial" panose="020B0604020202020204" pitchFamily="34" charset="0"/>
              </a:rPr>
              <a:t>Direct Laser Acceleration</a:t>
            </a:r>
          </a:p>
        </p:txBody>
      </p:sp>
      <p:grpSp>
        <p:nvGrpSpPr>
          <p:cNvPr id="41" name="Group 40">
            <a:extLst>
              <a:ext uri="{FF2B5EF4-FFF2-40B4-BE49-F238E27FC236}">
                <a16:creationId xmlns:a16="http://schemas.microsoft.com/office/drawing/2014/main" id="{2D45E2FC-4101-47DE-BE50-7CECD504A594}"/>
              </a:ext>
            </a:extLst>
          </p:cNvPr>
          <p:cNvGrpSpPr/>
          <p:nvPr/>
        </p:nvGrpSpPr>
        <p:grpSpPr>
          <a:xfrm>
            <a:off x="4318864" y="1701913"/>
            <a:ext cx="3600000" cy="1608513"/>
            <a:chOff x="3785360" y="1535119"/>
            <a:chExt cx="3600000" cy="1608513"/>
          </a:xfrm>
        </p:grpSpPr>
        <p:pic>
          <p:nvPicPr>
            <p:cNvPr id="42" name="Picture 41">
              <a:extLst>
                <a:ext uri="{FF2B5EF4-FFF2-40B4-BE49-F238E27FC236}">
                  <a16:creationId xmlns:a16="http://schemas.microsoft.com/office/drawing/2014/main" id="{A6356EAF-2744-44D1-9868-E145F62C407F}"/>
                </a:ext>
              </a:extLst>
            </p:cNvPr>
            <p:cNvPicPr>
              <a:picLocks noChangeAspect="1"/>
            </p:cNvPicPr>
            <p:nvPr/>
          </p:nvPicPr>
          <p:blipFill>
            <a:blip r:embed="rId16"/>
            <a:stretch>
              <a:fillRect/>
            </a:stretch>
          </p:blipFill>
          <p:spPr>
            <a:xfrm>
              <a:off x="3785360" y="1576940"/>
              <a:ext cx="3600000" cy="1114732"/>
            </a:xfrm>
            <a:prstGeom prst="rect">
              <a:avLst/>
            </a:prstGeom>
          </p:spPr>
        </p:pic>
        <p:sp>
          <p:nvSpPr>
            <p:cNvPr id="48" name="TextBox 47">
              <a:extLst>
                <a:ext uri="{FF2B5EF4-FFF2-40B4-BE49-F238E27FC236}">
                  <a16:creationId xmlns:a16="http://schemas.microsoft.com/office/drawing/2014/main" id="{A35D73D2-BDB3-4DDF-8FC8-4AAFF73C70DC}"/>
                </a:ext>
              </a:extLst>
            </p:cNvPr>
            <p:cNvSpPr txBox="1"/>
            <p:nvPr/>
          </p:nvSpPr>
          <p:spPr>
            <a:xfrm>
              <a:off x="6180596" y="1845501"/>
              <a:ext cx="825034" cy="523220"/>
            </a:xfrm>
            <a:prstGeom prst="rect">
              <a:avLst/>
            </a:prstGeom>
            <a:noFill/>
            <a:ln>
              <a:solidFill>
                <a:schemeClr val="accent1">
                  <a:shade val="50000"/>
                </a:schemeClr>
              </a:solidFill>
            </a:ln>
          </p:spPr>
          <p:txBody>
            <a:bodyPr wrap="square" rtlCol="0">
              <a:spAutoFit/>
            </a:bodyPr>
            <a:lstStyle/>
            <a:p>
              <a:r>
                <a:rPr lang="en-US" sz="1400" b="1" dirty="0">
                  <a:latin typeface="Arial" panose="020B0604020202020204" pitchFamily="34" charset="0"/>
                  <a:cs typeface="Arial" panose="020B0604020202020204" pitchFamily="34" charset="0"/>
                </a:rPr>
                <a:t>Particle </a:t>
              </a:r>
            </a:p>
            <a:p>
              <a:r>
                <a:rPr lang="en-US" sz="1400" b="1" dirty="0">
                  <a:latin typeface="Arial" panose="020B0604020202020204" pitchFamily="34" charset="0"/>
                  <a:cs typeface="Arial" panose="020B0604020202020204" pitchFamily="34" charset="0"/>
                </a:rPr>
                <a:t>beam</a:t>
              </a:r>
            </a:p>
          </p:txBody>
        </p:sp>
        <p:cxnSp>
          <p:nvCxnSpPr>
            <p:cNvPr id="50" name="Straight Arrow Connector 49">
              <a:extLst>
                <a:ext uri="{FF2B5EF4-FFF2-40B4-BE49-F238E27FC236}">
                  <a16:creationId xmlns:a16="http://schemas.microsoft.com/office/drawing/2014/main" id="{211B46DC-AD5B-4C69-87DA-9186FE60658E}"/>
                </a:ext>
              </a:extLst>
            </p:cNvPr>
            <p:cNvCxnSpPr>
              <a:cxnSpLocks/>
            </p:cNvCxnSpPr>
            <p:nvPr/>
          </p:nvCxnSpPr>
          <p:spPr>
            <a:xfrm>
              <a:off x="5439122" y="1794846"/>
              <a:ext cx="135604" cy="339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0446993-AE83-45A5-932C-F27211EEB904}"/>
                </a:ext>
              </a:extLst>
            </p:cNvPr>
            <p:cNvCxnSpPr>
              <a:cxnSpLocks/>
            </p:cNvCxnSpPr>
            <p:nvPr/>
          </p:nvCxnSpPr>
          <p:spPr>
            <a:xfrm flipH="1">
              <a:off x="4982602" y="1767201"/>
              <a:ext cx="425367" cy="3491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98FABDE-4EB7-4F93-BBE7-A0E6CA625B59}"/>
                </a:ext>
              </a:extLst>
            </p:cNvPr>
            <p:cNvSpPr txBox="1"/>
            <p:nvPr/>
          </p:nvSpPr>
          <p:spPr>
            <a:xfrm>
              <a:off x="5022216" y="1535119"/>
              <a:ext cx="92845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 bunch</a:t>
              </a:r>
            </a:p>
          </p:txBody>
        </p:sp>
        <p:cxnSp>
          <p:nvCxnSpPr>
            <p:cNvPr id="53" name="Straight Arrow Connector 52">
              <a:extLst>
                <a:ext uri="{FF2B5EF4-FFF2-40B4-BE49-F238E27FC236}">
                  <a16:creationId xmlns:a16="http://schemas.microsoft.com/office/drawing/2014/main" id="{040EA967-E72E-499E-822D-FF1F68BB8684}"/>
                </a:ext>
              </a:extLst>
            </p:cNvPr>
            <p:cNvCxnSpPr>
              <a:cxnSpLocks/>
            </p:cNvCxnSpPr>
            <p:nvPr/>
          </p:nvCxnSpPr>
          <p:spPr>
            <a:xfrm flipV="1">
              <a:off x="4932218" y="2536902"/>
              <a:ext cx="566708" cy="3834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8544AF3-5A7E-4A48-B0E4-1088B0A5DF94}"/>
                </a:ext>
              </a:extLst>
            </p:cNvPr>
            <p:cNvSpPr txBox="1"/>
            <p:nvPr/>
          </p:nvSpPr>
          <p:spPr>
            <a:xfrm>
              <a:off x="4526497" y="2835855"/>
              <a:ext cx="81144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Ez field</a:t>
              </a:r>
            </a:p>
          </p:txBody>
        </p:sp>
      </p:grpSp>
      <p:sp>
        <p:nvSpPr>
          <p:cNvPr id="56" name="TextBox 55">
            <a:extLst>
              <a:ext uri="{FF2B5EF4-FFF2-40B4-BE49-F238E27FC236}">
                <a16:creationId xmlns:a16="http://schemas.microsoft.com/office/drawing/2014/main" id="{CEA308FC-9CC9-4593-9DDF-8372A8540EF9}"/>
              </a:ext>
            </a:extLst>
          </p:cNvPr>
          <p:cNvSpPr txBox="1"/>
          <p:nvPr/>
        </p:nvSpPr>
        <p:spPr>
          <a:xfrm>
            <a:off x="8910847" y="3013500"/>
            <a:ext cx="2475358" cy="830997"/>
          </a:xfrm>
          <a:prstGeom prst="rect">
            <a:avLst/>
          </a:prstGeom>
          <a:solidFill>
            <a:schemeClr val="accent4">
              <a:lumMod val="60000"/>
              <a:lumOff val="40000"/>
            </a:schemeClr>
          </a:solidFill>
        </p:spPr>
        <p:txBody>
          <a:bodyPr wrap="none" rtlCol="0">
            <a:spAutoFit/>
          </a:bodyPr>
          <a:lstStyle/>
          <a:p>
            <a:r>
              <a:rPr lang="en-US" sz="4800" dirty="0">
                <a:latin typeface="Arial" panose="020B0604020202020204" pitchFamily="34" charset="0"/>
                <a:cs typeface="Arial" panose="020B0604020202020204" pitchFamily="34" charset="0"/>
              </a:rPr>
              <a:t>DIRECT</a:t>
            </a:r>
          </a:p>
        </p:txBody>
      </p:sp>
      <p:sp>
        <p:nvSpPr>
          <p:cNvPr id="57" name="TextBox 56">
            <a:extLst>
              <a:ext uri="{FF2B5EF4-FFF2-40B4-BE49-F238E27FC236}">
                <a16:creationId xmlns:a16="http://schemas.microsoft.com/office/drawing/2014/main" id="{9E4D22B3-30D3-4AE5-8421-4694F2DB6E62}"/>
              </a:ext>
            </a:extLst>
          </p:cNvPr>
          <p:cNvSpPr txBox="1"/>
          <p:nvPr/>
        </p:nvSpPr>
        <p:spPr>
          <a:xfrm>
            <a:off x="1214463" y="1020741"/>
            <a:ext cx="1723549" cy="400110"/>
          </a:xfrm>
          <a:prstGeom prst="rect">
            <a:avLst/>
          </a:prstGeom>
          <a:solidFill>
            <a:srgbClr val="FF0000"/>
          </a:solidFill>
        </p:spPr>
        <p:txBody>
          <a:bodyPr wrap="none" rtlCol="0">
            <a:spAutoFit/>
          </a:bodyPr>
          <a:lstStyle/>
          <a:p>
            <a:r>
              <a:rPr lang="en-US" sz="2000" b="1" dirty="0">
                <a:latin typeface="Arial" panose="020B0604020202020204" pitchFamily="34" charset="0"/>
                <a:cs typeface="Arial" panose="020B0604020202020204" pitchFamily="34" charset="0"/>
              </a:rPr>
              <a:t>Laser-driven</a:t>
            </a:r>
          </a:p>
        </p:txBody>
      </p:sp>
    </p:spTree>
    <p:extLst>
      <p:ext uri="{BB962C8B-B14F-4D97-AF65-F5344CB8AC3E}">
        <p14:creationId xmlns:p14="http://schemas.microsoft.com/office/powerpoint/2010/main" val="2930981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Plasma-based electron acceleration basics:</a:t>
            </a:r>
          </a:p>
        </p:txBody>
      </p:sp>
      <p:sp>
        <p:nvSpPr>
          <p:cNvPr id="7" name="Rectangle 6">
            <a:extLst>
              <a:ext uri="{FF2B5EF4-FFF2-40B4-BE49-F238E27FC236}">
                <a16:creationId xmlns:a16="http://schemas.microsoft.com/office/drawing/2014/main" id="{1CA9F12C-4AA2-4FFE-B2D5-8C404863D541}"/>
              </a:ext>
            </a:extLst>
          </p:cNvPr>
          <p:cNvSpPr/>
          <p:nvPr/>
        </p:nvSpPr>
        <p:spPr>
          <a:xfrm>
            <a:off x="222239" y="945012"/>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3DBE4AB-F205-4DE1-A9AC-ABF00BC6FCDF}"/>
              </a:ext>
            </a:extLst>
          </p:cNvPr>
          <p:cNvSpPr txBox="1"/>
          <p:nvPr/>
        </p:nvSpPr>
        <p:spPr>
          <a:xfrm>
            <a:off x="5076181" y="1020741"/>
            <a:ext cx="1963999" cy="400110"/>
          </a:xfrm>
          <a:prstGeom prst="rect">
            <a:avLst/>
          </a:prstGeom>
          <a:solidFill>
            <a:srgbClr val="00B050"/>
          </a:solidFill>
        </p:spPr>
        <p:txBody>
          <a:bodyPr wrap="none" rtlCol="0">
            <a:spAutoFit/>
          </a:bodyPr>
          <a:lstStyle/>
          <a:p>
            <a:r>
              <a:rPr lang="en-US" sz="2000" b="1" dirty="0">
                <a:latin typeface="Arial" panose="020B0604020202020204" pitchFamily="34" charset="0"/>
                <a:cs typeface="Arial" panose="020B0604020202020204" pitchFamily="34" charset="0"/>
              </a:rPr>
              <a:t>Particle-driven</a:t>
            </a:r>
          </a:p>
        </p:txBody>
      </p:sp>
      <p:sp>
        <p:nvSpPr>
          <p:cNvPr id="9" name="Rectangle 8">
            <a:extLst>
              <a:ext uri="{FF2B5EF4-FFF2-40B4-BE49-F238E27FC236}">
                <a16:creationId xmlns:a16="http://schemas.microsoft.com/office/drawing/2014/main" id="{45B4978D-1ABB-4CAC-9CC9-D56AAD8943D0}"/>
              </a:ext>
            </a:extLst>
          </p:cNvPr>
          <p:cNvSpPr/>
          <p:nvPr/>
        </p:nvSpPr>
        <p:spPr>
          <a:xfrm>
            <a:off x="4269492" y="945012"/>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106">
            <a:extLst>
              <a:ext uri="{FF2B5EF4-FFF2-40B4-BE49-F238E27FC236}">
                <a16:creationId xmlns:a16="http://schemas.microsoft.com/office/drawing/2014/main" id="{EAA736A2-643A-44E5-A6CD-6218818DA83B}"/>
              </a:ext>
            </a:extLst>
          </p:cNvPr>
          <p:cNvGraphicFramePr>
            <a:graphicFrameLocks noChangeAspect="1"/>
          </p:cNvGraphicFramePr>
          <p:nvPr/>
        </p:nvGraphicFramePr>
        <p:xfrm>
          <a:off x="661727" y="3581399"/>
          <a:ext cx="2493003" cy="547200"/>
        </p:xfrm>
        <a:graphic>
          <a:graphicData uri="http://schemas.openxmlformats.org/presentationml/2006/ole">
            <mc:AlternateContent xmlns:mc="http://schemas.openxmlformats.org/markup-compatibility/2006">
              <mc:Choice xmlns:v="urn:schemas-microsoft-com:vml" Requires="v">
                <p:oleObj name="Equation" r:id="rId3" imgW="2463480" imgH="558720" progId="Equation.DSMT4">
                  <p:embed/>
                </p:oleObj>
              </mc:Choice>
              <mc:Fallback>
                <p:oleObj name="Equation" r:id="rId3" imgW="2463480" imgH="558720" progId="Equation.DSMT4">
                  <p:embed/>
                  <p:pic>
                    <p:nvPicPr>
                      <p:cNvPr id="10" name="Object 106">
                        <a:extLst>
                          <a:ext uri="{FF2B5EF4-FFF2-40B4-BE49-F238E27FC236}">
                            <a16:creationId xmlns:a16="http://schemas.microsoft.com/office/drawing/2014/main" id="{EAA736A2-643A-44E5-A6CD-6218818DA83B}"/>
                          </a:ext>
                        </a:extLst>
                      </p:cNvPr>
                      <p:cNvPicPr>
                        <a:picLocks noChangeAspect="1" noChangeArrowheads="1"/>
                      </p:cNvPicPr>
                      <p:nvPr/>
                    </p:nvPicPr>
                    <p:blipFill>
                      <a:blip r:embed="rId4"/>
                      <a:srcRect/>
                      <a:stretch>
                        <a:fillRect/>
                      </a:stretch>
                    </p:blipFill>
                    <p:spPr bwMode="auto">
                      <a:xfrm>
                        <a:off x="661727" y="3581399"/>
                        <a:ext cx="2493003" cy="547200"/>
                      </a:xfrm>
                      <a:prstGeom prst="rect">
                        <a:avLst/>
                      </a:prstGeom>
                      <a:solidFill>
                        <a:srgbClr val="FF0000"/>
                      </a:solidFill>
                      <a:ln>
                        <a:noFill/>
                      </a:ln>
                      <a:effectLst/>
                    </p:spPr>
                  </p:pic>
                </p:oleObj>
              </mc:Fallback>
            </mc:AlternateContent>
          </a:graphicData>
        </a:graphic>
      </p:graphicFrame>
      <p:sp>
        <p:nvSpPr>
          <p:cNvPr id="11" name="AutoShape 107">
            <a:extLst>
              <a:ext uri="{FF2B5EF4-FFF2-40B4-BE49-F238E27FC236}">
                <a16:creationId xmlns:a16="http://schemas.microsoft.com/office/drawing/2014/main" id="{412106E2-3817-4839-B705-813F83E82B0C}"/>
              </a:ext>
            </a:extLst>
          </p:cNvPr>
          <p:cNvSpPr>
            <a:spLocks/>
          </p:cNvSpPr>
          <p:nvPr/>
        </p:nvSpPr>
        <p:spPr bwMode="auto">
          <a:xfrm rot="5400000">
            <a:off x="1075345" y="3777148"/>
            <a:ext cx="327448" cy="936718"/>
          </a:xfrm>
          <a:prstGeom prst="rightBrace">
            <a:avLst>
              <a:gd name="adj1" fmla="val 38736"/>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solidFill>
                <a:srgbClr val="FF0000"/>
              </a:solidFill>
            </a:endParaRPr>
          </a:p>
        </p:txBody>
      </p:sp>
      <p:sp>
        <p:nvSpPr>
          <p:cNvPr id="12" name="AutoShape 108">
            <a:extLst>
              <a:ext uri="{FF2B5EF4-FFF2-40B4-BE49-F238E27FC236}">
                <a16:creationId xmlns:a16="http://schemas.microsoft.com/office/drawing/2014/main" id="{F596CA23-CD81-4DDD-99CD-E545F0E97EEE}"/>
              </a:ext>
            </a:extLst>
          </p:cNvPr>
          <p:cNvSpPr>
            <a:spLocks/>
          </p:cNvSpPr>
          <p:nvPr/>
        </p:nvSpPr>
        <p:spPr bwMode="auto">
          <a:xfrm rot="5400000">
            <a:off x="2573722" y="3954110"/>
            <a:ext cx="327448" cy="681452"/>
          </a:xfrm>
          <a:prstGeom prst="rightBrace">
            <a:avLst>
              <a:gd name="adj1" fmla="val 38690"/>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highlight>
                <a:srgbClr val="0000FF"/>
              </a:highlight>
            </a:endParaRPr>
          </a:p>
        </p:txBody>
      </p:sp>
      <p:sp>
        <p:nvSpPr>
          <p:cNvPr id="17" name="Text Box 109">
            <a:extLst>
              <a:ext uri="{FF2B5EF4-FFF2-40B4-BE49-F238E27FC236}">
                <a16:creationId xmlns:a16="http://schemas.microsoft.com/office/drawing/2014/main" id="{BC7017ED-84E0-4FFE-8781-61092CCA6498}"/>
              </a:ext>
            </a:extLst>
          </p:cNvPr>
          <p:cNvSpPr txBox="1">
            <a:spLocks noChangeArrowheads="1"/>
          </p:cNvSpPr>
          <p:nvPr/>
        </p:nvSpPr>
        <p:spPr bwMode="auto">
          <a:xfrm>
            <a:off x="51962" y="4388108"/>
            <a:ext cx="2308543" cy="749208"/>
          </a:xfrm>
          <a:prstGeom prst="rect">
            <a:avLst/>
          </a:prstGeom>
          <a:noFill/>
          <a:ln w="63500">
            <a:noFill/>
            <a:miter lim="800000"/>
            <a:headEnd/>
            <a:tailEnd/>
          </a:ln>
          <a:effectLst/>
        </p:spPr>
        <p:txBody>
          <a:bodyPr wrap="square" lIns="101882" tIns="50941" rIns="101882" bIns="50941">
            <a:prstTxWarp prst="textNoShape">
              <a:avLst/>
            </a:prstTxWarp>
            <a:spAutoFit/>
          </a:bodyPr>
          <a:lstStyle/>
          <a:p>
            <a:pPr algn="ctr" eaLnBrk="1" hangingPunct="1"/>
            <a:r>
              <a:rPr lang="en-US" sz="1400" dirty="0">
                <a:latin typeface="Arial" pitchFamily="-65" charset="0"/>
              </a:rPr>
              <a:t>Plasma wave:</a:t>
            </a:r>
          </a:p>
          <a:p>
            <a:pPr algn="ctr" eaLnBrk="1" hangingPunct="1"/>
            <a:r>
              <a:rPr lang="en-US" sz="1400" dirty="0">
                <a:latin typeface="Arial" pitchFamily="-65" charset="0"/>
              </a:rPr>
              <a:t> electron density perturbation</a:t>
            </a:r>
          </a:p>
        </p:txBody>
      </p:sp>
      <p:sp>
        <p:nvSpPr>
          <p:cNvPr id="18" name="Text Box 110">
            <a:extLst>
              <a:ext uri="{FF2B5EF4-FFF2-40B4-BE49-F238E27FC236}">
                <a16:creationId xmlns:a16="http://schemas.microsoft.com/office/drawing/2014/main" id="{F236A927-32B2-44B0-82C6-7663E87BE4C9}"/>
              </a:ext>
            </a:extLst>
          </p:cNvPr>
          <p:cNvSpPr txBox="1">
            <a:spLocks noChangeArrowheads="1"/>
          </p:cNvSpPr>
          <p:nvPr/>
        </p:nvSpPr>
        <p:spPr bwMode="auto">
          <a:xfrm>
            <a:off x="1725570" y="4399729"/>
            <a:ext cx="2672634" cy="533764"/>
          </a:xfrm>
          <a:prstGeom prst="rect">
            <a:avLst/>
          </a:prstGeom>
          <a:noFill/>
          <a:ln w="63500">
            <a:noFill/>
            <a:miter lim="800000"/>
            <a:headEnd/>
            <a:tailEnd/>
          </a:ln>
          <a:effectLst/>
        </p:spPr>
        <p:txBody>
          <a:bodyPr wrap="square" lIns="101882" tIns="50941" rIns="101882" bIns="50941">
            <a:prstTxWarp prst="textNoShape">
              <a:avLst/>
            </a:prstTxWarp>
            <a:spAutoFit/>
          </a:bodyPr>
          <a:lstStyle/>
          <a:p>
            <a:pPr algn="ctr" eaLnBrk="1" hangingPunct="1"/>
            <a:r>
              <a:rPr lang="en-US" sz="1400" dirty="0"/>
              <a:t>P</a:t>
            </a:r>
            <a:r>
              <a:rPr lang="en-US" sz="1400" dirty="0">
                <a:latin typeface="Arial" pitchFamily="-65" charset="0"/>
              </a:rPr>
              <a:t>onderomotive force </a:t>
            </a:r>
          </a:p>
          <a:p>
            <a:pPr algn="ctr" eaLnBrk="1" hangingPunct="1"/>
            <a:r>
              <a:rPr lang="en-US" sz="1400" dirty="0">
                <a:latin typeface="Arial" pitchFamily="-65" charset="0"/>
              </a:rPr>
              <a:t>(radiation pressure)</a:t>
            </a:r>
          </a:p>
        </p:txBody>
      </p:sp>
      <p:graphicFrame>
        <p:nvGraphicFramePr>
          <p:cNvPr id="152" name="Object 151">
            <a:extLst>
              <a:ext uri="{FF2B5EF4-FFF2-40B4-BE49-F238E27FC236}">
                <a16:creationId xmlns:a16="http://schemas.microsoft.com/office/drawing/2014/main" id="{0134D1C1-DD88-4DC6-9EB7-31D6A7F68C2E}"/>
              </a:ext>
            </a:extLst>
          </p:cNvPr>
          <p:cNvGraphicFramePr>
            <a:graphicFrameLocks noChangeAspect="1"/>
          </p:cNvGraphicFramePr>
          <p:nvPr/>
        </p:nvGraphicFramePr>
        <p:xfrm>
          <a:off x="608876" y="5181600"/>
          <a:ext cx="2641600" cy="546100"/>
        </p:xfrm>
        <a:graphic>
          <a:graphicData uri="http://schemas.openxmlformats.org/presentationml/2006/ole">
            <mc:AlternateContent xmlns:mc="http://schemas.openxmlformats.org/markup-compatibility/2006">
              <mc:Choice xmlns:v="urn:schemas-microsoft-com:vml" Requires="v">
                <p:oleObj name="Equation" r:id="rId5" imgW="2641320" imgH="545760" progId="Equation.DSMT4">
                  <p:embed/>
                </p:oleObj>
              </mc:Choice>
              <mc:Fallback>
                <p:oleObj name="Equation" r:id="rId5" imgW="2641320" imgH="545760" progId="Equation.DSMT4">
                  <p:embed/>
                  <p:pic>
                    <p:nvPicPr>
                      <p:cNvPr id="152" name="Object 151">
                        <a:extLst>
                          <a:ext uri="{FF2B5EF4-FFF2-40B4-BE49-F238E27FC236}">
                            <a16:creationId xmlns:a16="http://schemas.microsoft.com/office/drawing/2014/main" id="{0134D1C1-DD88-4DC6-9EB7-31D6A7F68C2E}"/>
                          </a:ext>
                        </a:extLst>
                      </p:cNvPr>
                      <p:cNvPicPr/>
                      <p:nvPr/>
                    </p:nvPicPr>
                    <p:blipFill>
                      <a:blip r:embed="rId6"/>
                      <a:stretch>
                        <a:fillRect/>
                      </a:stretch>
                    </p:blipFill>
                    <p:spPr>
                      <a:xfrm>
                        <a:off x="608876" y="5181600"/>
                        <a:ext cx="2641600" cy="546100"/>
                      </a:xfrm>
                      <a:prstGeom prst="rect">
                        <a:avLst/>
                      </a:prstGeom>
                    </p:spPr>
                  </p:pic>
                </p:oleObj>
              </mc:Fallback>
            </mc:AlternateContent>
          </a:graphicData>
        </a:graphic>
      </p:graphicFrame>
      <p:sp>
        <p:nvSpPr>
          <p:cNvPr id="130" name="Rectangle 129">
            <a:extLst>
              <a:ext uri="{FF2B5EF4-FFF2-40B4-BE49-F238E27FC236}">
                <a16:creationId xmlns:a16="http://schemas.microsoft.com/office/drawing/2014/main" id="{9593F59F-8F5E-4F32-9D4A-725A01697AD8}"/>
              </a:ext>
            </a:extLst>
          </p:cNvPr>
          <p:cNvSpPr/>
          <p:nvPr/>
        </p:nvSpPr>
        <p:spPr>
          <a:xfrm>
            <a:off x="864807" y="3275319"/>
            <a:ext cx="2302233" cy="307777"/>
          </a:xfrm>
          <a:prstGeom prst="rect">
            <a:avLst/>
          </a:prstGeom>
        </p:spPr>
        <p:txBody>
          <a:bodyPr wrap="none">
            <a:spAutoFit/>
          </a:bodyPr>
          <a:lstStyle/>
          <a:p>
            <a:pPr marL="19050"/>
            <a:r>
              <a:rPr lang="fr-FR" sz="1400" b="1" dirty="0">
                <a:latin typeface="Arial" panose="020B0604020202020204" pitchFamily="34" charset="0"/>
                <a:cs typeface="Arial" panose="020B0604020202020204" pitchFamily="34" charset="0"/>
              </a:rPr>
              <a:t>1-D </a:t>
            </a:r>
            <a:r>
              <a:rPr lang="fr-FR" sz="1400" b="1" dirty="0" err="1">
                <a:latin typeface="Arial" panose="020B0604020202020204" pitchFamily="34" charset="0"/>
                <a:cs typeface="Arial" panose="020B0604020202020204" pitchFamily="34" charset="0"/>
              </a:rPr>
              <a:t>linear</a:t>
            </a:r>
            <a:r>
              <a:rPr lang="fr-FR" sz="1400" b="1" dirty="0">
                <a:latin typeface="Arial" panose="020B0604020202020204" pitchFamily="34" charset="0"/>
                <a:cs typeface="Arial" panose="020B0604020202020204" pitchFamily="34" charset="0"/>
              </a:rPr>
              <a:t> approximation</a:t>
            </a:r>
            <a:endParaRPr lang="en-US" sz="1400" b="1" dirty="0">
              <a:latin typeface="Arial" panose="020B0604020202020204" pitchFamily="34" charset="0"/>
              <a:cs typeface="Arial" panose="020B0604020202020204" pitchFamily="34" charset="0"/>
            </a:endParaRPr>
          </a:p>
        </p:txBody>
      </p:sp>
      <p:graphicFrame>
        <p:nvGraphicFramePr>
          <p:cNvPr id="15" name="Object 14">
            <a:extLst>
              <a:ext uri="{FF2B5EF4-FFF2-40B4-BE49-F238E27FC236}">
                <a16:creationId xmlns:a16="http://schemas.microsoft.com/office/drawing/2014/main" id="{F5152595-BE93-4FE7-9BFC-D0CCAA24BB6B}"/>
              </a:ext>
            </a:extLst>
          </p:cNvPr>
          <p:cNvGraphicFramePr>
            <a:graphicFrameLocks noChangeAspect="1"/>
          </p:cNvGraphicFramePr>
          <p:nvPr/>
        </p:nvGraphicFramePr>
        <p:xfrm>
          <a:off x="5048615" y="3528568"/>
          <a:ext cx="1727200" cy="546100"/>
        </p:xfrm>
        <a:graphic>
          <a:graphicData uri="http://schemas.openxmlformats.org/presentationml/2006/ole">
            <mc:AlternateContent xmlns:mc="http://schemas.openxmlformats.org/markup-compatibility/2006">
              <mc:Choice xmlns:v="urn:schemas-microsoft-com:vml" Requires="v">
                <p:oleObj name="Equation" r:id="rId7" imgW="1726920" imgH="545760" progId="Equation.DSMT4">
                  <p:embed/>
                </p:oleObj>
              </mc:Choice>
              <mc:Fallback>
                <p:oleObj name="Equation" r:id="rId7" imgW="1726920" imgH="545760" progId="Equation.DSMT4">
                  <p:embed/>
                  <p:pic>
                    <p:nvPicPr>
                      <p:cNvPr id="15" name="Object 14">
                        <a:extLst>
                          <a:ext uri="{FF2B5EF4-FFF2-40B4-BE49-F238E27FC236}">
                            <a16:creationId xmlns:a16="http://schemas.microsoft.com/office/drawing/2014/main" id="{F5152595-BE93-4FE7-9BFC-D0CCAA24BB6B}"/>
                          </a:ext>
                        </a:extLst>
                      </p:cNvPr>
                      <p:cNvPicPr/>
                      <p:nvPr/>
                    </p:nvPicPr>
                    <p:blipFill>
                      <a:blip r:embed="rId8"/>
                      <a:stretch>
                        <a:fillRect/>
                      </a:stretch>
                    </p:blipFill>
                    <p:spPr>
                      <a:xfrm>
                        <a:off x="5048615" y="3528568"/>
                        <a:ext cx="1727200" cy="546100"/>
                      </a:xfrm>
                      <a:prstGeom prst="rect">
                        <a:avLst/>
                      </a:prstGeom>
                      <a:solidFill>
                        <a:srgbClr val="00B050"/>
                      </a:solidFill>
                    </p:spPr>
                  </p:pic>
                </p:oleObj>
              </mc:Fallback>
            </mc:AlternateContent>
          </a:graphicData>
        </a:graphic>
      </p:graphicFrame>
      <p:sp>
        <p:nvSpPr>
          <p:cNvPr id="131" name="TextBox 130">
            <a:extLst>
              <a:ext uri="{FF2B5EF4-FFF2-40B4-BE49-F238E27FC236}">
                <a16:creationId xmlns:a16="http://schemas.microsoft.com/office/drawing/2014/main" id="{E0DC7BF7-C1CD-4F2F-B741-5EB639EBCA57}"/>
              </a:ext>
            </a:extLst>
          </p:cNvPr>
          <p:cNvSpPr txBox="1"/>
          <p:nvPr/>
        </p:nvSpPr>
        <p:spPr>
          <a:xfrm>
            <a:off x="6123492" y="4381784"/>
            <a:ext cx="1782647" cy="307777"/>
          </a:xfrm>
          <a:prstGeom prst="rect">
            <a:avLst/>
          </a:prstGeom>
          <a:noFill/>
        </p:spPr>
        <p:txBody>
          <a:bodyPr wrap="square" rtlCol="0">
            <a:spAutoFit/>
          </a:bodyPr>
          <a:lstStyle/>
          <a:p>
            <a:pPr algn="ctr"/>
            <a:r>
              <a:rPr lang="fr-FR" sz="1400" dirty="0" err="1">
                <a:latin typeface="Arial" panose="020B0604020202020204" pitchFamily="34" charset="0"/>
                <a:cs typeface="Arial" panose="020B0604020202020204" pitchFamily="34" charset="0"/>
              </a:rPr>
              <a:t>Space</a:t>
            </a:r>
            <a:r>
              <a:rPr lang="fr-FR" sz="1400" dirty="0">
                <a:latin typeface="Arial" panose="020B0604020202020204" pitchFamily="34" charset="0"/>
                <a:cs typeface="Arial" panose="020B0604020202020204" pitchFamily="34" charset="0"/>
              </a:rPr>
              <a:t>-charge force</a:t>
            </a:r>
          </a:p>
        </p:txBody>
      </p:sp>
      <p:sp>
        <p:nvSpPr>
          <p:cNvPr id="133" name="Rectangle 132">
            <a:extLst>
              <a:ext uri="{FF2B5EF4-FFF2-40B4-BE49-F238E27FC236}">
                <a16:creationId xmlns:a16="http://schemas.microsoft.com/office/drawing/2014/main" id="{BBF3F81C-A13A-4673-927C-EAD8BAFB126D}"/>
              </a:ext>
            </a:extLst>
          </p:cNvPr>
          <p:cNvSpPr/>
          <p:nvPr/>
        </p:nvSpPr>
        <p:spPr>
          <a:xfrm>
            <a:off x="4868115" y="3238808"/>
            <a:ext cx="2302233" cy="307777"/>
          </a:xfrm>
          <a:prstGeom prst="rect">
            <a:avLst/>
          </a:prstGeom>
        </p:spPr>
        <p:txBody>
          <a:bodyPr wrap="none">
            <a:spAutoFit/>
          </a:bodyPr>
          <a:lstStyle/>
          <a:p>
            <a:pPr marL="19050"/>
            <a:r>
              <a:rPr lang="fr-FR" sz="1400" b="1" dirty="0">
                <a:latin typeface="Arial" panose="020B0604020202020204" pitchFamily="34" charset="0"/>
                <a:cs typeface="Arial" panose="020B0604020202020204" pitchFamily="34" charset="0"/>
              </a:rPr>
              <a:t>1-D</a:t>
            </a:r>
            <a:r>
              <a:rPr lang="en-US" sz="1400" b="1" dirty="0">
                <a:latin typeface="Arial" panose="020B0604020202020204" pitchFamily="34" charset="0"/>
                <a:cs typeface="Arial" panose="020B0604020202020204" pitchFamily="34" charset="0"/>
              </a:rPr>
              <a:t> linear </a:t>
            </a:r>
            <a:r>
              <a:rPr lang="fr-FR" sz="1400" b="1" dirty="0">
                <a:latin typeface="Arial" panose="020B0604020202020204" pitchFamily="34" charset="0"/>
                <a:cs typeface="Arial" panose="020B0604020202020204" pitchFamily="34" charset="0"/>
              </a:rPr>
              <a:t>approximation</a:t>
            </a:r>
            <a:endParaRPr lang="en-US" sz="1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CA1C15B7-E0D0-4DFC-BE6F-C1B3D6C6CEDC}"/>
                  </a:ext>
                </a:extLst>
              </p:cNvPr>
              <p:cNvSpPr txBox="1"/>
              <p:nvPr/>
            </p:nvSpPr>
            <p:spPr>
              <a:xfrm>
                <a:off x="6881486" y="3613014"/>
                <a:ext cx="109600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fr-FR" sz="1400" b="1" i="1" smtClean="0">
                              <a:latin typeface="Cambria Math" panose="02040503050406030204" pitchFamily="18" charset="0"/>
                            </a:rPr>
                          </m:ctrlPr>
                        </m:fPr>
                        <m:num>
                          <m:sSub>
                            <m:sSubPr>
                              <m:ctrlPr>
                                <a:rPr lang="fr-FR" sz="1400" b="1" i="1" smtClean="0">
                                  <a:latin typeface="Cambria Math" panose="02040503050406030204" pitchFamily="18" charset="0"/>
                                </a:rPr>
                              </m:ctrlPr>
                            </m:sSubPr>
                            <m:e>
                              <m:r>
                                <a:rPr lang="fr-FR" sz="1400" b="1" i="1" smtClean="0">
                                  <a:latin typeface="Cambria Math"/>
                                </a:rPr>
                                <m:t>𝒏</m:t>
                              </m:r>
                            </m:e>
                            <m:sub>
                              <m:r>
                                <a:rPr lang="fr-FR" sz="1400" b="1" i="1" smtClean="0">
                                  <a:latin typeface="Cambria Math"/>
                                </a:rPr>
                                <m:t>𝒃</m:t>
                              </m:r>
                            </m:sub>
                          </m:sSub>
                        </m:num>
                        <m:den>
                          <m:sSub>
                            <m:sSubPr>
                              <m:ctrlPr>
                                <a:rPr lang="fr-FR" sz="1400" b="1" i="1" smtClean="0">
                                  <a:latin typeface="Cambria Math" panose="02040503050406030204" pitchFamily="18" charset="0"/>
                                </a:rPr>
                              </m:ctrlPr>
                            </m:sSubPr>
                            <m:e>
                              <m:r>
                                <a:rPr lang="fr-FR" sz="1400" b="1" i="1" smtClean="0">
                                  <a:latin typeface="Cambria Math"/>
                                </a:rPr>
                                <m:t>𝒏</m:t>
                              </m:r>
                            </m:e>
                            <m:sub>
                              <m:r>
                                <a:rPr lang="fr-FR" sz="1400" b="1" i="1" smtClean="0">
                                  <a:latin typeface="Cambria Math"/>
                                </a:rPr>
                                <m:t>𝟎</m:t>
                              </m:r>
                            </m:sub>
                          </m:sSub>
                        </m:den>
                      </m:f>
                      <m:r>
                        <a:rPr lang="fr-FR" sz="1400" b="1" i="1" smtClean="0">
                          <a:latin typeface="Cambria Math"/>
                        </a:rPr>
                        <m:t>≪</m:t>
                      </m:r>
                      <m:r>
                        <a:rPr lang="fr-FR" sz="1400" b="1" i="1" smtClean="0">
                          <a:latin typeface="Cambria Math"/>
                        </a:rPr>
                        <m:t>𝟏</m:t>
                      </m:r>
                    </m:oMath>
                  </m:oMathPara>
                </a14:m>
                <a:endParaRPr lang="en-US" sz="1400" b="1" dirty="0"/>
              </a:p>
            </p:txBody>
          </p:sp>
        </mc:Choice>
        <mc:Fallback xmlns="">
          <p:sp>
            <p:nvSpPr>
              <p:cNvPr id="134" name="TextBox 133">
                <a:extLst>
                  <a:ext uri="{FF2B5EF4-FFF2-40B4-BE49-F238E27FC236}">
                    <a16:creationId xmlns:a16="http://schemas.microsoft.com/office/drawing/2014/main" id="{CA1C15B7-E0D0-4DFC-BE6F-C1B3D6C6CEDC}"/>
                  </a:ext>
                </a:extLst>
              </p:cNvPr>
              <p:cNvSpPr txBox="1">
                <a:spLocks noRot="1" noChangeAspect="1" noMove="1" noResize="1" noEditPoints="1" noAdjustHandles="1" noChangeArrowheads="1" noChangeShapeType="1" noTextEdit="1"/>
              </p:cNvSpPr>
              <p:nvPr/>
            </p:nvSpPr>
            <p:spPr>
              <a:xfrm>
                <a:off x="6881486" y="3613014"/>
                <a:ext cx="1096006" cy="307777"/>
              </a:xfrm>
              <a:prstGeom prst="rect">
                <a:avLst/>
              </a:prstGeom>
              <a:blipFill>
                <a:blip r:embed="rId10"/>
                <a:stretch>
                  <a:fillRect t="-96000" b="-15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BDFD79D0-2795-4029-AE73-EBF7F39E12B7}"/>
                  </a:ext>
                </a:extLst>
              </p:cNvPr>
              <p:cNvSpPr txBox="1"/>
              <p:nvPr/>
            </p:nvSpPr>
            <p:spPr>
              <a:xfrm>
                <a:off x="3154730" y="3660977"/>
                <a:ext cx="790409" cy="3125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400" b="1" i="1" smtClean="0">
                              <a:latin typeface="Cambria Math" panose="02040503050406030204" pitchFamily="18" charset="0"/>
                            </a:rPr>
                          </m:ctrlPr>
                        </m:sSupPr>
                        <m:e>
                          <m:r>
                            <a:rPr lang="fr-FR" sz="1400" b="1" i="1" smtClean="0">
                              <a:latin typeface="Cambria Math"/>
                            </a:rPr>
                            <m:t>𝒂</m:t>
                          </m:r>
                        </m:e>
                        <m:sup>
                          <m:r>
                            <a:rPr lang="fr-FR" sz="1400" b="1" i="1" smtClean="0">
                              <a:latin typeface="Cambria Math"/>
                            </a:rPr>
                            <m:t>𝟐</m:t>
                          </m:r>
                        </m:sup>
                      </m:sSup>
                      <m:r>
                        <a:rPr lang="fr-FR" sz="1400" b="1" i="1" smtClean="0">
                          <a:latin typeface="Cambria Math"/>
                        </a:rPr>
                        <m:t>≪</m:t>
                      </m:r>
                      <m:r>
                        <a:rPr lang="fr-FR" sz="1400" b="1" i="1" smtClean="0">
                          <a:latin typeface="Cambria Math"/>
                        </a:rPr>
                        <m:t>𝟏</m:t>
                      </m:r>
                    </m:oMath>
                  </m:oMathPara>
                </a14:m>
                <a:endParaRPr lang="en-US" sz="1400" b="1" dirty="0"/>
              </a:p>
            </p:txBody>
          </p:sp>
        </mc:Choice>
        <mc:Fallback xmlns="">
          <p:sp>
            <p:nvSpPr>
              <p:cNvPr id="135" name="TextBox 134">
                <a:extLst>
                  <a:ext uri="{FF2B5EF4-FFF2-40B4-BE49-F238E27FC236}">
                    <a16:creationId xmlns:a16="http://schemas.microsoft.com/office/drawing/2014/main" id="{BDFD79D0-2795-4029-AE73-EBF7F39E12B7}"/>
                  </a:ext>
                </a:extLst>
              </p:cNvPr>
              <p:cNvSpPr txBox="1">
                <a:spLocks noRot="1" noChangeAspect="1" noMove="1" noResize="1" noEditPoints="1" noAdjustHandles="1" noChangeArrowheads="1" noChangeShapeType="1" noTextEdit="1"/>
              </p:cNvSpPr>
              <p:nvPr/>
            </p:nvSpPr>
            <p:spPr>
              <a:xfrm>
                <a:off x="3154730" y="3660977"/>
                <a:ext cx="790409" cy="312586"/>
              </a:xfrm>
              <a:prstGeom prst="rect">
                <a:avLst/>
              </a:prstGeom>
              <a:blipFill>
                <a:blip r:embed="rId11"/>
                <a:stretch>
                  <a:fillRect/>
                </a:stretch>
              </a:blipFill>
            </p:spPr>
            <p:txBody>
              <a:bodyPr/>
              <a:lstStyle/>
              <a:p>
                <a:r>
                  <a:rPr lang="en-US">
                    <a:noFill/>
                  </a:rPr>
                  <a:t> </a:t>
                </a:r>
              </a:p>
            </p:txBody>
          </p:sp>
        </mc:Fallback>
      </mc:AlternateContent>
      <p:graphicFrame>
        <p:nvGraphicFramePr>
          <p:cNvPr id="16" name="Object 15">
            <a:extLst>
              <a:ext uri="{FF2B5EF4-FFF2-40B4-BE49-F238E27FC236}">
                <a16:creationId xmlns:a16="http://schemas.microsoft.com/office/drawing/2014/main" id="{B7CC8358-1FCE-4CDF-8572-38B3EDCA8A83}"/>
              </a:ext>
            </a:extLst>
          </p:cNvPr>
          <p:cNvGraphicFramePr>
            <a:graphicFrameLocks noChangeAspect="1"/>
          </p:cNvGraphicFramePr>
          <p:nvPr/>
        </p:nvGraphicFramePr>
        <p:xfrm>
          <a:off x="4354000" y="5188496"/>
          <a:ext cx="3408363" cy="581025"/>
        </p:xfrm>
        <a:graphic>
          <a:graphicData uri="http://schemas.openxmlformats.org/presentationml/2006/ole">
            <mc:AlternateContent xmlns:mc="http://schemas.openxmlformats.org/markup-compatibility/2006">
              <mc:Choice xmlns:v="urn:schemas-microsoft-com:vml" Requires="v">
                <p:oleObj name="Equation" r:id="rId12" imgW="3407679" imgH="580897" progId="Equation.DSMT4">
                  <p:embed/>
                </p:oleObj>
              </mc:Choice>
              <mc:Fallback>
                <p:oleObj name="Equation" r:id="rId12" imgW="3407679" imgH="580897" progId="Equation.DSMT4">
                  <p:embed/>
                  <p:pic>
                    <p:nvPicPr>
                      <p:cNvPr id="16" name="Object 15">
                        <a:extLst>
                          <a:ext uri="{FF2B5EF4-FFF2-40B4-BE49-F238E27FC236}">
                            <a16:creationId xmlns:a16="http://schemas.microsoft.com/office/drawing/2014/main" id="{B7CC8358-1FCE-4CDF-8572-38B3EDCA8A83}"/>
                          </a:ext>
                        </a:extLst>
                      </p:cNvPr>
                      <p:cNvPicPr/>
                      <p:nvPr/>
                    </p:nvPicPr>
                    <p:blipFill>
                      <a:blip r:embed="rId13"/>
                      <a:stretch>
                        <a:fillRect/>
                      </a:stretch>
                    </p:blipFill>
                    <p:spPr>
                      <a:xfrm>
                        <a:off x="4354000" y="5188496"/>
                        <a:ext cx="3408363" cy="581025"/>
                      </a:xfrm>
                      <a:prstGeom prst="rect">
                        <a:avLst/>
                      </a:prstGeom>
                    </p:spPr>
                  </p:pic>
                </p:oleObj>
              </mc:Fallback>
            </mc:AlternateContent>
          </a:graphicData>
        </a:graphic>
      </p:graphicFrame>
      <p:sp>
        <p:nvSpPr>
          <p:cNvPr id="45" name="Rectangle 44">
            <a:extLst>
              <a:ext uri="{FF2B5EF4-FFF2-40B4-BE49-F238E27FC236}">
                <a16:creationId xmlns:a16="http://schemas.microsoft.com/office/drawing/2014/main" id="{AB38E44A-994B-45C5-B8C1-E3CD1453D64D}"/>
              </a:ext>
            </a:extLst>
          </p:cNvPr>
          <p:cNvSpPr/>
          <p:nvPr/>
        </p:nvSpPr>
        <p:spPr>
          <a:xfrm>
            <a:off x="222239" y="5912988"/>
            <a:ext cx="1645002" cy="307777"/>
          </a:xfrm>
          <a:prstGeom prst="rect">
            <a:avLst/>
          </a:prstGeom>
        </p:spPr>
        <p:txBody>
          <a:bodyPr wrap="none">
            <a:spAutoFit/>
          </a:bodyPr>
          <a:lstStyle/>
          <a:p>
            <a:r>
              <a:rPr lang="en-US" sz="1400" i="1" dirty="0">
                <a:latin typeface="Arial" pitchFamily="-65" charset="0"/>
              </a:rPr>
              <a:t>n</a:t>
            </a:r>
            <a:r>
              <a:rPr lang="en-US" sz="1400" i="1" baseline="-25000" dirty="0">
                <a:latin typeface="Arial" pitchFamily="-65" charset="0"/>
              </a:rPr>
              <a:t>0</a:t>
            </a:r>
            <a:r>
              <a:rPr lang="en-US" sz="1400" dirty="0">
                <a:latin typeface="Arial" pitchFamily="-65" charset="0"/>
              </a:rPr>
              <a:t>~10</a:t>
            </a:r>
            <a:r>
              <a:rPr lang="en-US" sz="1400" baseline="30000" dirty="0">
                <a:latin typeface="Arial" pitchFamily="-65" charset="0"/>
              </a:rPr>
              <a:t>19 </a:t>
            </a:r>
            <a:r>
              <a:rPr lang="en-US" sz="1400" dirty="0">
                <a:latin typeface="Arial" pitchFamily="-65" charset="0"/>
              </a:rPr>
              <a:t>-10</a:t>
            </a:r>
            <a:r>
              <a:rPr lang="en-US" sz="1400" baseline="30000" dirty="0">
                <a:latin typeface="Arial" pitchFamily="-65" charset="0"/>
              </a:rPr>
              <a:t>18</a:t>
            </a:r>
            <a:r>
              <a:rPr lang="en-US" sz="1400" dirty="0">
                <a:latin typeface="Arial" pitchFamily="-65" charset="0"/>
              </a:rPr>
              <a:t> cm</a:t>
            </a:r>
            <a:r>
              <a:rPr lang="en-US" sz="1400" baseline="30000" dirty="0">
                <a:latin typeface="Arial" pitchFamily="-65" charset="0"/>
              </a:rPr>
              <a:t>-3 </a:t>
            </a:r>
            <a:endParaRPr lang="en-US" sz="1400" dirty="0"/>
          </a:p>
        </p:txBody>
      </p:sp>
      <p:sp>
        <p:nvSpPr>
          <p:cNvPr id="137" name="Right Brace 136">
            <a:extLst>
              <a:ext uri="{FF2B5EF4-FFF2-40B4-BE49-F238E27FC236}">
                <a16:creationId xmlns:a16="http://schemas.microsoft.com/office/drawing/2014/main" id="{7853AA97-A567-463A-AAAB-C4F5ED730B73}"/>
              </a:ext>
            </a:extLst>
          </p:cNvPr>
          <p:cNvSpPr/>
          <p:nvPr/>
        </p:nvSpPr>
        <p:spPr>
          <a:xfrm>
            <a:off x="1670113" y="5769521"/>
            <a:ext cx="191380" cy="504768"/>
          </a:xfrm>
          <a:prstGeom prst="rightBrac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47" name="Object 46">
            <a:extLst>
              <a:ext uri="{FF2B5EF4-FFF2-40B4-BE49-F238E27FC236}">
                <a16:creationId xmlns:a16="http://schemas.microsoft.com/office/drawing/2014/main" id="{A0C7EA86-4A1B-4140-8588-B910917B38A5}"/>
              </a:ext>
            </a:extLst>
          </p:cNvPr>
          <p:cNvGraphicFramePr>
            <a:graphicFrameLocks noChangeAspect="1"/>
          </p:cNvGraphicFramePr>
          <p:nvPr/>
        </p:nvGraphicFramePr>
        <p:xfrm>
          <a:off x="1946461" y="5893937"/>
          <a:ext cx="1282700" cy="241300"/>
        </p:xfrm>
        <a:graphic>
          <a:graphicData uri="http://schemas.openxmlformats.org/presentationml/2006/ole">
            <mc:AlternateContent xmlns:mc="http://schemas.openxmlformats.org/markup-compatibility/2006">
              <mc:Choice xmlns:v="urn:schemas-microsoft-com:vml" Requires="v">
                <p:oleObj name="Equation" r:id="rId14" imgW="1282680" imgH="241200" progId="Equation.DSMT4">
                  <p:embed/>
                </p:oleObj>
              </mc:Choice>
              <mc:Fallback>
                <p:oleObj name="Equation" r:id="rId14" imgW="1282680" imgH="241200" progId="Equation.DSMT4">
                  <p:embed/>
                  <p:pic>
                    <p:nvPicPr>
                      <p:cNvPr id="47" name="Object 46">
                        <a:extLst>
                          <a:ext uri="{FF2B5EF4-FFF2-40B4-BE49-F238E27FC236}">
                            <a16:creationId xmlns:a16="http://schemas.microsoft.com/office/drawing/2014/main" id="{A0C7EA86-4A1B-4140-8588-B910917B38A5}"/>
                          </a:ext>
                        </a:extLst>
                      </p:cNvPr>
                      <p:cNvPicPr/>
                      <p:nvPr/>
                    </p:nvPicPr>
                    <p:blipFill>
                      <a:blip r:embed="rId15"/>
                      <a:stretch>
                        <a:fillRect/>
                      </a:stretch>
                    </p:blipFill>
                    <p:spPr>
                      <a:xfrm>
                        <a:off x="1946461" y="5893937"/>
                        <a:ext cx="1282700" cy="241300"/>
                      </a:xfrm>
                      <a:prstGeom prst="rect">
                        <a:avLst/>
                      </a:prstGeom>
                      <a:solidFill>
                        <a:srgbClr val="FF0000"/>
                      </a:solidFill>
                    </p:spPr>
                  </p:pic>
                </p:oleObj>
              </mc:Fallback>
            </mc:AlternateContent>
          </a:graphicData>
        </a:graphic>
      </p:graphicFrame>
      <p:grpSp>
        <p:nvGrpSpPr>
          <p:cNvPr id="2" name="Group 1">
            <a:extLst>
              <a:ext uri="{FF2B5EF4-FFF2-40B4-BE49-F238E27FC236}">
                <a16:creationId xmlns:a16="http://schemas.microsoft.com/office/drawing/2014/main" id="{7B61031E-66CA-41E5-B1B9-FB0B1FBA2C0D}"/>
              </a:ext>
            </a:extLst>
          </p:cNvPr>
          <p:cNvGrpSpPr/>
          <p:nvPr/>
        </p:nvGrpSpPr>
        <p:grpSpPr>
          <a:xfrm>
            <a:off x="292639" y="1698186"/>
            <a:ext cx="3600000" cy="1608513"/>
            <a:chOff x="3785360" y="1535119"/>
            <a:chExt cx="3600000" cy="1608513"/>
          </a:xfrm>
        </p:grpSpPr>
        <p:pic>
          <p:nvPicPr>
            <p:cNvPr id="3" name="Picture 2">
              <a:extLst>
                <a:ext uri="{FF2B5EF4-FFF2-40B4-BE49-F238E27FC236}">
                  <a16:creationId xmlns:a16="http://schemas.microsoft.com/office/drawing/2014/main" id="{2B7E0658-1C89-4CBA-AC42-7F8EA6B4ACAA}"/>
                </a:ext>
              </a:extLst>
            </p:cNvPr>
            <p:cNvPicPr>
              <a:picLocks noChangeAspect="1"/>
            </p:cNvPicPr>
            <p:nvPr/>
          </p:nvPicPr>
          <p:blipFill>
            <a:blip r:embed="rId16"/>
            <a:stretch>
              <a:fillRect/>
            </a:stretch>
          </p:blipFill>
          <p:spPr>
            <a:xfrm>
              <a:off x="3785360" y="1576940"/>
              <a:ext cx="3600000" cy="1114732"/>
            </a:xfrm>
            <a:prstGeom prst="rect">
              <a:avLst/>
            </a:prstGeom>
          </p:spPr>
        </p:pic>
        <p:sp>
          <p:nvSpPr>
            <p:cNvPr id="19" name="TextBox 18">
              <a:extLst>
                <a:ext uri="{FF2B5EF4-FFF2-40B4-BE49-F238E27FC236}">
                  <a16:creationId xmlns:a16="http://schemas.microsoft.com/office/drawing/2014/main" id="{5B4B48D9-B5E0-49FB-ACC0-16ADDE5F970B}"/>
                </a:ext>
              </a:extLst>
            </p:cNvPr>
            <p:cNvSpPr txBox="1"/>
            <p:nvPr/>
          </p:nvSpPr>
          <p:spPr>
            <a:xfrm>
              <a:off x="6211116" y="1839300"/>
              <a:ext cx="671727" cy="523220"/>
            </a:xfrm>
            <a:prstGeom prst="rect">
              <a:avLst/>
            </a:prstGeom>
            <a:noFill/>
            <a:ln>
              <a:solidFill>
                <a:schemeClr val="accent1">
                  <a:shade val="50000"/>
                </a:schemeClr>
              </a:solidFill>
            </a:ln>
          </p:spPr>
          <p:txBody>
            <a:bodyPr wrap="square" rtlCol="0">
              <a:spAutoFit/>
            </a:bodyPr>
            <a:lstStyle/>
            <a:p>
              <a:r>
                <a:rPr lang="en-US" sz="1400" b="1" dirty="0">
                  <a:latin typeface="Arial" panose="020B0604020202020204" pitchFamily="34" charset="0"/>
                  <a:cs typeface="Arial" panose="020B0604020202020204" pitchFamily="34" charset="0"/>
                </a:rPr>
                <a:t>Laser </a:t>
              </a:r>
            </a:p>
            <a:p>
              <a:r>
                <a:rPr lang="en-US" sz="1400" b="1" dirty="0">
                  <a:latin typeface="Arial" panose="020B0604020202020204" pitchFamily="34" charset="0"/>
                  <a:cs typeface="Arial" panose="020B0604020202020204" pitchFamily="34" charset="0"/>
                </a:rPr>
                <a:t>pulse</a:t>
              </a:r>
            </a:p>
          </p:txBody>
        </p:sp>
        <p:cxnSp>
          <p:nvCxnSpPr>
            <p:cNvPr id="22" name="Straight Arrow Connector 21">
              <a:extLst>
                <a:ext uri="{FF2B5EF4-FFF2-40B4-BE49-F238E27FC236}">
                  <a16:creationId xmlns:a16="http://schemas.microsoft.com/office/drawing/2014/main" id="{3A705E6B-3862-41C8-91C7-EDCD0B6051D2}"/>
                </a:ext>
              </a:extLst>
            </p:cNvPr>
            <p:cNvCxnSpPr>
              <a:cxnSpLocks/>
            </p:cNvCxnSpPr>
            <p:nvPr/>
          </p:nvCxnSpPr>
          <p:spPr>
            <a:xfrm>
              <a:off x="5439122" y="1794846"/>
              <a:ext cx="135604" cy="339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1D83CA-72CA-483C-AA0E-69A9543DA4B8}"/>
                </a:ext>
              </a:extLst>
            </p:cNvPr>
            <p:cNvCxnSpPr>
              <a:cxnSpLocks/>
            </p:cNvCxnSpPr>
            <p:nvPr/>
          </p:nvCxnSpPr>
          <p:spPr>
            <a:xfrm flipH="1">
              <a:off x="4982602" y="1767201"/>
              <a:ext cx="425367" cy="3491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298B6D5-E207-4D0C-AB70-D15EA76BB968}"/>
                </a:ext>
              </a:extLst>
            </p:cNvPr>
            <p:cNvSpPr txBox="1"/>
            <p:nvPr/>
          </p:nvSpPr>
          <p:spPr>
            <a:xfrm>
              <a:off x="5022216" y="1535119"/>
              <a:ext cx="92845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 bunch</a:t>
              </a:r>
            </a:p>
          </p:txBody>
        </p:sp>
        <p:cxnSp>
          <p:nvCxnSpPr>
            <p:cNvPr id="27" name="Straight Arrow Connector 26">
              <a:extLst>
                <a:ext uri="{FF2B5EF4-FFF2-40B4-BE49-F238E27FC236}">
                  <a16:creationId xmlns:a16="http://schemas.microsoft.com/office/drawing/2014/main" id="{36CD85ED-4D2D-4B93-AB73-860BAC469711}"/>
                </a:ext>
              </a:extLst>
            </p:cNvPr>
            <p:cNvCxnSpPr>
              <a:cxnSpLocks/>
            </p:cNvCxnSpPr>
            <p:nvPr/>
          </p:nvCxnSpPr>
          <p:spPr>
            <a:xfrm flipV="1">
              <a:off x="4932218" y="2536902"/>
              <a:ext cx="566708" cy="3834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82451F4-E02E-4689-A592-EA5CBB9903BB}"/>
                </a:ext>
              </a:extLst>
            </p:cNvPr>
            <p:cNvSpPr txBox="1"/>
            <p:nvPr/>
          </p:nvSpPr>
          <p:spPr>
            <a:xfrm>
              <a:off x="4526497" y="2835855"/>
              <a:ext cx="81144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Ez field</a:t>
              </a:r>
            </a:p>
          </p:txBody>
        </p:sp>
      </p:grpSp>
      <p:sp>
        <p:nvSpPr>
          <p:cNvPr id="40" name="Text Box 109">
            <a:extLst>
              <a:ext uri="{FF2B5EF4-FFF2-40B4-BE49-F238E27FC236}">
                <a16:creationId xmlns:a16="http://schemas.microsoft.com/office/drawing/2014/main" id="{79E2727E-AAE6-47B6-9A4C-2B613FF3E9CF}"/>
              </a:ext>
            </a:extLst>
          </p:cNvPr>
          <p:cNvSpPr txBox="1">
            <a:spLocks noChangeArrowheads="1"/>
          </p:cNvSpPr>
          <p:nvPr/>
        </p:nvSpPr>
        <p:spPr bwMode="auto">
          <a:xfrm>
            <a:off x="4533254" y="4324790"/>
            <a:ext cx="1466641" cy="749208"/>
          </a:xfrm>
          <a:prstGeom prst="rect">
            <a:avLst/>
          </a:prstGeom>
          <a:noFill/>
          <a:ln w="63500">
            <a:noFill/>
            <a:miter lim="800000"/>
            <a:headEnd/>
            <a:tailEnd/>
          </a:ln>
          <a:effectLst/>
        </p:spPr>
        <p:txBody>
          <a:bodyPr wrap="square" lIns="101882" tIns="50941" rIns="101882" bIns="50941">
            <a:prstTxWarp prst="textNoShape">
              <a:avLst/>
            </a:prstTxWarp>
            <a:spAutoFit/>
          </a:bodyPr>
          <a:lstStyle/>
          <a:p>
            <a:pPr algn="ctr" eaLnBrk="1" hangingPunct="1"/>
            <a:r>
              <a:rPr lang="en-US" sz="1400" dirty="0">
                <a:latin typeface="Arial" pitchFamily="-65" charset="0"/>
              </a:rPr>
              <a:t>Plasma wave: </a:t>
            </a:r>
          </a:p>
          <a:p>
            <a:pPr algn="ctr" eaLnBrk="1" hangingPunct="1"/>
            <a:r>
              <a:rPr lang="en-US" sz="1400" dirty="0">
                <a:latin typeface="Arial" pitchFamily="-65" charset="0"/>
              </a:rPr>
              <a:t>electron density perturbation</a:t>
            </a:r>
          </a:p>
        </p:txBody>
      </p:sp>
      <p:sp>
        <p:nvSpPr>
          <p:cNvPr id="43" name="AutoShape 107">
            <a:extLst>
              <a:ext uri="{FF2B5EF4-FFF2-40B4-BE49-F238E27FC236}">
                <a16:creationId xmlns:a16="http://schemas.microsoft.com/office/drawing/2014/main" id="{BE7A1FE7-4320-43E0-8926-3578A8CBF6AC}"/>
              </a:ext>
            </a:extLst>
          </p:cNvPr>
          <p:cNvSpPr>
            <a:spLocks/>
          </p:cNvSpPr>
          <p:nvPr/>
        </p:nvSpPr>
        <p:spPr bwMode="auto">
          <a:xfrm rot="5400000">
            <a:off x="5246606" y="3912587"/>
            <a:ext cx="327448" cy="723430"/>
          </a:xfrm>
          <a:prstGeom prst="rightBrace">
            <a:avLst>
              <a:gd name="adj1" fmla="val 38736"/>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solidFill>
                <a:srgbClr val="FF0000"/>
              </a:solidFill>
            </a:endParaRPr>
          </a:p>
        </p:txBody>
      </p:sp>
      <p:sp>
        <p:nvSpPr>
          <p:cNvPr id="44" name="AutoShape 108">
            <a:extLst>
              <a:ext uri="{FF2B5EF4-FFF2-40B4-BE49-F238E27FC236}">
                <a16:creationId xmlns:a16="http://schemas.microsoft.com/office/drawing/2014/main" id="{3F0BBC9E-F57D-4A2F-A4B3-2D05D7515BC3}"/>
              </a:ext>
            </a:extLst>
          </p:cNvPr>
          <p:cNvSpPr>
            <a:spLocks/>
          </p:cNvSpPr>
          <p:nvPr/>
        </p:nvSpPr>
        <p:spPr bwMode="auto">
          <a:xfrm rot="5400000">
            <a:off x="6353538" y="4015749"/>
            <a:ext cx="327448" cy="517105"/>
          </a:xfrm>
          <a:prstGeom prst="rightBrace">
            <a:avLst>
              <a:gd name="adj1" fmla="val 38690"/>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highlight>
                <a:srgbClr val="0000FF"/>
              </a:highlight>
            </a:endParaRPr>
          </a:p>
        </p:txBody>
      </p:sp>
      <p:graphicFrame>
        <p:nvGraphicFramePr>
          <p:cNvPr id="4" name="Object 3">
            <a:extLst>
              <a:ext uri="{FF2B5EF4-FFF2-40B4-BE49-F238E27FC236}">
                <a16:creationId xmlns:a16="http://schemas.microsoft.com/office/drawing/2014/main" id="{07C41480-20BD-4956-B6E9-FECE65566F9A}"/>
              </a:ext>
            </a:extLst>
          </p:cNvPr>
          <p:cNvGraphicFramePr>
            <a:graphicFrameLocks noChangeAspect="1"/>
          </p:cNvGraphicFramePr>
          <p:nvPr/>
        </p:nvGraphicFramePr>
        <p:xfrm>
          <a:off x="5460374" y="5919788"/>
          <a:ext cx="1447800" cy="254000"/>
        </p:xfrm>
        <a:graphic>
          <a:graphicData uri="http://schemas.openxmlformats.org/presentationml/2006/ole">
            <mc:AlternateContent xmlns:mc="http://schemas.openxmlformats.org/markup-compatibility/2006">
              <mc:Choice xmlns:v="urn:schemas-microsoft-com:vml" Requires="v">
                <p:oleObj name="Equation" r:id="rId17" imgW="1447560" imgH="253800" progId="Equation.DSMT4">
                  <p:embed/>
                </p:oleObj>
              </mc:Choice>
              <mc:Fallback>
                <p:oleObj name="Equation" r:id="rId17" imgW="1447560" imgH="253800" progId="Equation.DSMT4">
                  <p:embed/>
                  <p:pic>
                    <p:nvPicPr>
                      <p:cNvPr id="4" name="Object 3">
                        <a:extLst>
                          <a:ext uri="{FF2B5EF4-FFF2-40B4-BE49-F238E27FC236}">
                            <a16:creationId xmlns:a16="http://schemas.microsoft.com/office/drawing/2014/main" id="{07C41480-20BD-4956-B6E9-FECE65566F9A}"/>
                          </a:ext>
                        </a:extLst>
                      </p:cNvPr>
                      <p:cNvPicPr/>
                      <p:nvPr/>
                    </p:nvPicPr>
                    <p:blipFill>
                      <a:blip r:embed="rId18"/>
                      <a:stretch>
                        <a:fillRect/>
                      </a:stretch>
                    </p:blipFill>
                    <p:spPr>
                      <a:xfrm>
                        <a:off x="5460374" y="5919788"/>
                        <a:ext cx="1447800" cy="254000"/>
                      </a:xfrm>
                      <a:prstGeom prst="rect">
                        <a:avLst/>
                      </a:prstGeom>
                      <a:solidFill>
                        <a:srgbClr val="00B050"/>
                      </a:solidFill>
                    </p:spPr>
                  </p:pic>
                </p:oleObj>
              </mc:Fallback>
            </mc:AlternateContent>
          </a:graphicData>
        </a:graphic>
      </p:graphicFrame>
      <p:sp>
        <p:nvSpPr>
          <p:cNvPr id="46" name="Rectangle 45">
            <a:extLst>
              <a:ext uri="{FF2B5EF4-FFF2-40B4-BE49-F238E27FC236}">
                <a16:creationId xmlns:a16="http://schemas.microsoft.com/office/drawing/2014/main" id="{8B4F7BFC-987B-4823-ABC3-F1A69E28010B}"/>
              </a:ext>
            </a:extLst>
          </p:cNvPr>
          <p:cNvSpPr/>
          <p:nvPr/>
        </p:nvSpPr>
        <p:spPr>
          <a:xfrm>
            <a:off x="8294526" y="954980"/>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4484C4E-296E-4057-BA41-4A89B9D950C6}"/>
              </a:ext>
            </a:extLst>
          </p:cNvPr>
          <p:cNvSpPr txBox="1"/>
          <p:nvPr/>
        </p:nvSpPr>
        <p:spPr>
          <a:xfrm>
            <a:off x="8515643" y="1022221"/>
            <a:ext cx="3265766" cy="400110"/>
          </a:xfrm>
          <a:prstGeom prst="rect">
            <a:avLst/>
          </a:prstGeom>
          <a:solidFill>
            <a:srgbClr val="0070C0"/>
          </a:solidFill>
        </p:spPr>
        <p:txBody>
          <a:bodyPr wrap="none" rtlCol="0">
            <a:spAutoFit/>
          </a:bodyPr>
          <a:lstStyle/>
          <a:p>
            <a:r>
              <a:rPr lang="en-US" sz="2000" b="1" dirty="0">
                <a:latin typeface="Arial" panose="020B0604020202020204" pitchFamily="34" charset="0"/>
                <a:cs typeface="Arial" panose="020B0604020202020204" pitchFamily="34" charset="0"/>
              </a:rPr>
              <a:t>Direct Laser Acceleration</a:t>
            </a:r>
          </a:p>
        </p:txBody>
      </p:sp>
      <p:grpSp>
        <p:nvGrpSpPr>
          <p:cNvPr id="41" name="Group 40">
            <a:extLst>
              <a:ext uri="{FF2B5EF4-FFF2-40B4-BE49-F238E27FC236}">
                <a16:creationId xmlns:a16="http://schemas.microsoft.com/office/drawing/2014/main" id="{2D45E2FC-4101-47DE-BE50-7CECD504A594}"/>
              </a:ext>
            </a:extLst>
          </p:cNvPr>
          <p:cNvGrpSpPr/>
          <p:nvPr/>
        </p:nvGrpSpPr>
        <p:grpSpPr>
          <a:xfrm>
            <a:off x="4318864" y="1701913"/>
            <a:ext cx="3600000" cy="1608513"/>
            <a:chOff x="3785360" y="1535119"/>
            <a:chExt cx="3600000" cy="1608513"/>
          </a:xfrm>
        </p:grpSpPr>
        <p:pic>
          <p:nvPicPr>
            <p:cNvPr id="42" name="Picture 41">
              <a:extLst>
                <a:ext uri="{FF2B5EF4-FFF2-40B4-BE49-F238E27FC236}">
                  <a16:creationId xmlns:a16="http://schemas.microsoft.com/office/drawing/2014/main" id="{A6356EAF-2744-44D1-9868-E145F62C407F}"/>
                </a:ext>
              </a:extLst>
            </p:cNvPr>
            <p:cNvPicPr>
              <a:picLocks noChangeAspect="1"/>
            </p:cNvPicPr>
            <p:nvPr/>
          </p:nvPicPr>
          <p:blipFill>
            <a:blip r:embed="rId16"/>
            <a:stretch>
              <a:fillRect/>
            </a:stretch>
          </p:blipFill>
          <p:spPr>
            <a:xfrm>
              <a:off x="3785360" y="1576940"/>
              <a:ext cx="3600000" cy="1114732"/>
            </a:xfrm>
            <a:prstGeom prst="rect">
              <a:avLst/>
            </a:prstGeom>
          </p:spPr>
        </p:pic>
        <p:sp>
          <p:nvSpPr>
            <p:cNvPr id="48" name="TextBox 47">
              <a:extLst>
                <a:ext uri="{FF2B5EF4-FFF2-40B4-BE49-F238E27FC236}">
                  <a16:creationId xmlns:a16="http://schemas.microsoft.com/office/drawing/2014/main" id="{A35D73D2-BDB3-4DDF-8FC8-4AAFF73C70DC}"/>
                </a:ext>
              </a:extLst>
            </p:cNvPr>
            <p:cNvSpPr txBox="1"/>
            <p:nvPr/>
          </p:nvSpPr>
          <p:spPr>
            <a:xfrm>
              <a:off x="6180596" y="1845501"/>
              <a:ext cx="825034" cy="523220"/>
            </a:xfrm>
            <a:prstGeom prst="rect">
              <a:avLst/>
            </a:prstGeom>
            <a:noFill/>
            <a:ln>
              <a:solidFill>
                <a:schemeClr val="accent1">
                  <a:shade val="50000"/>
                </a:schemeClr>
              </a:solidFill>
            </a:ln>
          </p:spPr>
          <p:txBody>
            <a:bodyPr wrap="square" rtlCol="0">
              <a:spAutoFit/>
            </a:bodyPr>
            <a:lstStyle/>
            <a:p>
              <a:r>
                <a:rPr lang="en-US" sz="1400" b="1" dirty="0">
                  <a:latin typeface="Arial" panose="020B0604020202020204" pitchFamily="34" charset="0"/>
                  <a:cs typeface="Arial" panose="020B0604020202020204" pitchFamily="34" charset="0"/>
                </a:rPr>
                <a:t>Particle </a:t>
              </a:r>
            </a:p>
            <a:p>
              <a:r>
                <a:rPr lang="en-US" sz="1400" b="1" dirty="0">
                  <a:latin typeface="Arial" panose="020B0604020202020204" pitchFamily="34" charset="0"/>
                  <a:cs typeface="Arial" panose="020B0604020202020204" pitchFamily="34" charset="0"/>
                </a:rPr>
                <a:t>beam</a:t>
              </a:r>
            </a:p>
          </p:txBody>
        </p:sp>
        <p:cxnSp>
          <p:nvCxnSpPr>
            <p:cNvPr id="50" name="Straight Arrow Connector 49">
              <a:extLst>
                <a:ext uri="{FF2B5EF4-FFF2-40B4-BE49-F238E27FC236}">
                  <a16:creationId xmlns:a16="http://schemas.microsoft.com/office/drawing/2014/main" id="{211B46DC-AD5B-4C69-87DA-9186FE60658E}"/>
                </a:ext>
              </a:extLst>
            </p:cNvPr>
            <p:cNvCxnSpPr>
              <a:cxnSpLocks/>
            </p:cNvCxnSpPr>
            <p:nvPr/>
          </p:nvCxnSpPr>
          <p:spPr>
            <a:xfrm>
              <a:off x="5439122" y="1794846"/>
              <a:ext cx="135604" cy="339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0446993-AE83-45A5-932C-F27211EEB904}"/>
                </a:ext>
              </a:extLst>
            </p:cNvPr>
            <p:cNvCxnSpPr>
              <a:cxnSpLocks/>
            </p:cNvCxnSpPr>
            <p:nvPr/>
          </p:nvCxnSpPr>
          <p:spPr>
            <a:xfrm flipH="1">
              <a:off x="4982602" y="1767201"/>
              <a:ext cx="425367" cy="3491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98FABDE-4EB7-4F93-BBE7-A0E6CA625B59}"/>
                </a:ext>
              </a:extLst>
            </p:cNvPr>
            <p:cNvSpPr txBox="1"/>
            <p:nvPr/>
          </p:nvSpPr>
          <p:spPr>
            <a:xfrm>
              <a:off x="5022216" y="1535119"/>
              <a:ext cx="92845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 bunch</a:t>
              </a:r>
            </a:p>
          </p:txBody>
        </p:sp>
        <p:cxnSp>
          <p:nvCxnSpPr>
            <p:cNvPr id="53" name="Straight Arrow Connector 52">
              <a:extLst>
                <a:ext uri="{FF2B5EF4-FFF2-40B4-BE49-F238E27FC236}">
                  <a16:creationId xmlns:a16="http://schemas.microsoft.com/office/drawing/2014/main" id="{040EA967-E72E-499E-822D-FF1F68BB8684}"/>
                </a:ext>
              </a:extLst>
            </p:cNvPr>
            <p:cNvCxnSpPr>
              <a:cxnSpLocks/>
            </p:cNvCxnSpPr>
            <p:nvPr/>
          </p:nvCxnSpPr>
          <p:spPr>
            <a:xfrm flipV="1">
              <a:off x="4932218" y="2536902"/>
              <a:ext cx="566708" cy="3834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8544AF3-5A7E-4A48-B0E4-1088B0A5DF94}"/>
                </a:ext>
              </a:extLst>
            </p:cNvPr>
            <p:cNvSpPr txBox="1"/>
            <p:nvPr/>
          </p:nvSpPr>
          <p:spPr>
            <a:xfrm>
              <a:off x="4526497" y="2835855"/>
              <a:ext cx="81144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Ez field</a:t>
              </a:r>
            </a:p>
          </p:txBody>
        </p:sp>
      </p:grpSp>
      <p:pic>
        <p:nvPicPr>
          <p:cNvPr id="21" name="Picture 20">
            <a:extLst>
              <a:ext uri="{FF2B5EF4-FFF2-40B4-BE49-F238E27FC236}">
                <a16:creationId xmlns:a16="http://schemas.microsoft.com/office/drawing/2014/main" id="{F568760B-1C23-495E-929C-A1A0AEFE538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44881" y="1697293"/>
            <a:ext cx="3600000" cy="2217600"/>
          </a:xfrm>
          <a:prstGeom prst="rect">
            <a:avLst/>
          </a:prstGeom>
        </p:spPr>
      </p:pic>
      <p:sp>
        <p:nvSpPr>
          <p:cNvPr id="20" name="TextBox 19">
            <a:extLst>
              <a:ext uri="{FF2B5EF4-FFF2-40B4-BE49-F238E27FC236}">
                <a16:creationId xmlns:a16="http://schemas.microsoft.com/office/drawing/2014/main" id="{6A84F323-96C8-40B3-B7D8-068E3BF46B37}"/>
              </a:ext>
            </a:extLst>
          </p:cNvPr>
          <p:cNvSpPr txBox="1"/>
          <p:nvPr/>
        </p:nvSpPr>
        <p:spPr>
          <a:xfrm>
            <a:off x="8464156" y="4180114"/>
            <a:ext cx="3398161" cy="1600438"/>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Resonant interaction between electrons and a laser pulse when the laser’s Doppler-shifted frequency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matches the electron betatron frequency. </a:t>
            </a:r>
          </a:p>
        </p:txBody>
      </p:sp>
      <p:graphicFrame>
        <p:nvGraphicFramePr>
          <p:cNvPr id="23" name="Object 22">
            <a:extLst>
              <a:ext uri="{FF2B5EF4-FFF2-40B4-BE49-F238E27FC236}">
                <a16:creationId xmlns:a16="http://schemas.microsoft.com/office/drawing/2014/main" id="{140DC1EE-90CB-443A-95B2-81FD714AA82B}"/>
              </a:ext>
            </a:extLst>
          </p:cNvPr>
          <p:cNvGraphicFramePr>
            <a:graphicFrameLocks noChangeAspect="1"/>
          </p:cNvGraphicFramePr>
          <p:nvPr>
            <p:extLst>
              <p:ext uri="{D42A27DB-BD31-4B8C-83A1-F6EECF244321}">
                <p14:modId xmlns:p14="http://schemas.microsoft.com/office/powerpoint/2010/main" val="2071704045"/>
              </p:ext>
            </p:extLst>
          </p:nvPr>
        </p:nvGraphicFramePr>
        <p:xfrm>
          <a:off x="9251887" y="5015850"/>
          <a:ext cx="1473200" cy="317500"/>
        </p:xfrm>
        <a:graphic>
          <a:graphicData uri="http://schemas.openxmlformats.org/presentationml/2006/ole">
            <mc:AlternateContent xmlns:mc="http://schemas.openxmlformats.org/markup-compatibility/2006">
              <mc:Choice xmlns:v="urn:schemas-microsoft-com:vml" Requires="v">
                <p:oleObj name="Equation" r:id="rId20" imgW="1473120" imgH="317160" progId="Equation.DSMT4">
                  <p:embed/>
                </p:oleObj>
              </mc:Choice>
              <mc:Fallback>
                <p:oleObj name="Equation" r:id="rId20" imgW="1473120" imgH="317160" progId="Equation.DSMT4">
                  <p:embed/>
                  <p:pic>
                    <p:nvPicPr>
                      <p:cNvPr id="0" name=""/>
                      <p:cNvPicPr/>
                      <p:nvPr/>
                    </p:nvPicPr>
                    <p:blipFill>
                      <a:blip r:embed="rId21"/>
                      <a:stretch>
                        <a:fillRect/>
                      </a:stretch>
                    </p:blipFill>
                    <p:spPr>
                      <a:xfrm>
                        <a:off x="9251887" y="5015850"/>
                        <a:ext cx="1473200" cy="317500"/>
                      </a:xfrm>
                      <a:prstGeom prst="rect">
                        <a:avLst/>
                      </a:prstGeom>
                      <a:solidFill>
                        <a:schemeClr val="accent1"/>
                      </a:solidFill>
                    </p:spPr>
                  </p:pic>
                </p:oleObj>
              </mc:Fallback>
            </mc:AlternateContent>
          </a:graphicData>
        </a:graphic>
      </p:graphicFrame>
      <p:graphicFrame>
        <p:nvGraphicFramePr>
          <p:cNvPr id="25" name="Object 24">
            <a:extLst>
              <a:ext uri="{FF2B5EF4-FFF2-40B4-BE49-F238E27FC236}">
                <a16:creationId xmlns:a16="http://schemas.microsoft.com/office/drawing/2014/main" id="{56EA4316-2EEF-44F0-8EBC-89C23450109D}"/>
              </a:ext>
            </a:extLst>
          </p:cNvPr>
          <p:cNvGraphicFramePr>
            <a:graphicFrameLocks noChangeAspect="1"/>
          </p:cNvGraphicFramePr>
          <p:nvPr>
            <p:extLst>
              <p:ext uri="{D42A27DB-BD31-4B8C-83A1-F6EECF244321}">
                <p14:modId xmlns:p14="http://schemas.microsoft.com/office/powerpoint/2010/main" val="2849705335"/>
              </p:ext>
            </p:extLst>
          </p:nvPr>
        </p:nvGraphicFramePr>
        <p:xfrm>
          <a:off x="9455087" y="5830437"/>
          <a:ext cx="1066800" cy="304800"/>
        </p:xfrm>
        <a:graphic>
          <a:graphicData uri="http://schemas.openxmlformats.org/presentationml/2006/ole">
            <mc:AlternateContent xmlns:mc="http://schemas.openxmlformats.org/markup-compatibility/2006">
              <mc:Choice xmlns:v="urn:schemas-microsoft-com:vml" Requires="v">
                <p:oleObj name="Equation" r:id="rId22" imgW="1066680" imgH="304560" progId="Equation.DSMT4">
                  <p:embed/>
                </p:oleObj>
              </mc:Choice>
              <mc:Fallback>
                <p:oleObj name="Equation" r:id="rId22" imgW="1066680" imgH="304560" progId="Equation.DSMT4">
                  <p:embed/>
                  <p:pic>
                    <p:nvPicPr>
                      <p:cNvPr id="0" name=""/>
                      <p:cNvPicPr/>
                      <p:nvPr/>
                    </p:nvPicPr>
                    <p:blipFill>
                      <a:blip r:embed="rId23"/>
                      <a:stretch>
                        <a:fillRect/>
                      </a:stretch>
                    </p:blipFill>
                    <p:spPr>
                      <a:xfrm>
                        <a:off x="9455087" y="5830437"/>
                        <a:ext cx="1066800" cy="304800"/>
                      </a:xfrm>
                      <a:prstGeom prst="rect">
                        <a:avLst/>
                      </a:prstGeom>
                      <a:solidFill>
                        <a:schemeClr val="accent1"/>
                      </a:solidFill>
                    </p:spPr>
                  </p:pic>
                </p:oleObj>
              </mc:Fallback>
            </mc:AlternateContent>
          </a:graphicData>
        </a:graphic>
      </p:graphicFrame>
      <p:sp>
        <p:nvSpPr>
          <p:cNvPr id="55" name="TextBox 54">
            <a:extLst>
              <a:ext uri="{FF2B5EF4-FFF2-40B4-BE49-F238E27FC236}">
                <a16:creationId xmlns:a16="http://schemas.microsoft.com/office/drawing/2014/main" id="{5C79A928-2507-408F-AE02-1B701DD405B0}"/>
              </a:ext>
            </a:extLst>
          </p:cNvPr>
          <p:cNvSpPr txBox="1"/>
          <p:nvPr/>
        </p:nvSpPr>
        <p:spPr>
          <a:xfrm>
            <a:off x="1214463" y="1020741"/>
            <a:ext cx="1723549" cy="400110"/>
          </a:xfrm>
          <a:prstGeom prst="rect">
            <a:avLst/>
          </a:prstGeom>
          <a:solidFill>
            <a:srgbClr val="FF0000"/>
          </a:solidFill>
        </p:spPr>
        <p:txBody>
          <a:bodyPr wrap="none" rtlCol="0">
            <a:spAutoFit/>
          </a:bodyPr>
          <a:lstStyle/>
          <a:p>
            <a:r>
              <a:rPr lang="en-US" sz="2000" b="1" dirty="0">
                <a:latin typeface="Arial" panose="020B0604020202020204" pitchFamily="34" charset="0"/>
                <a:cs typeface="Arial" panose="020B0604020202020204" pitchFamily="34" charset="0"/>
              </a:rPr>
              <a:t>Laser-driven</a:t>
            </a:r>
          </a:p>
        </p:txBody>
      </p:sp>
    </p:spTree>
    <p:extLst>
      <p:ext uri="{BB962C8B-B14F-4D97-AF65-F5344CB8AC3E}">
        <p14:creationId xmlns:p14="http://schemas.microsoft.com/office/powerpoint/2010/main" val="3184361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Electron Wakefield Acceleration limitations:</a:t>
            </a:r>
          </a:p>
        </p:txBody>
      </p:sp>
      <p:sp>
        <p:nvSpPr>
          <p:cNvPr id="7" name="Rectangle 6">
            <a:extLst>
              <a:ext uri="{FF2B5EF4-FFF2-40B4-BE49-F238E27FC236}">
                <a16:creationId xmlns:a16="http://schemas.microsoft.com/office/drawing/2014/main" id="{1CA9F12C-4AA2-4FFE-B2D5-8C404863D541}"/>
              </a:ext>
            </a:extLst>
          </p:cNvPr>
          <p:cNvSpPr/>
          <p:nvPr/>
        </p:nvSpPr>
        <p:spPr>
          <a:xfrm>
            <a:off x="222239" y="945012"/>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3DBE4AB-F205-4DE1-A9AC-ABF00BC6FCDF}"/>
              </a:ext>
            </a:extLst>
          </p:cNvPr>
          <p:cNvSpPr txBox="1"/>
          <p:nvPr/>
        </p:nvSpPr>
        <p:spPr>
          <a:xfrm>
            <a:off x="5076181" y="1020741"/>
            <a:ext cx="1963999" cy="400110"/>
          </a:xfrm>
          <a:prstGeom prst="rect">
            <a:avLst/>
          </a:prstGeom>
          <a:solidFill>
            <a:srgbClr val="00B050"/>
          </a:solidFill>
        </p:spPr>
        <p:txBody>
          <a:bodyPr wrap="none" rtlCol="0">
            <a:spAutoFit/>
          </a:bodyPr>
          <a:lstStyle/>
          <a:p>
            <a:r>
              <a:rPr lang="en-US" sz="2000" b="1" dirty="0">
                <a:latin typeface="Arial" panose="020B0604020202020204" pitchFamily="34" charset="0"/>
                <a:cs typeface="Arial" panose="020B0604020202020204" pitchFamily="34" charset="0"/>
              </a:rPr>
              <a:t>Particle-driven</a:t>
            </a:r>
          </a:p>
        </p:txBody>
      </p:sp>
      <p:sp>
        <p:nvSpPr>
          <p:cNvPr id="9" name="Rectangle 8">
            <a:extLst>
              <a:ext uri="{FF2B5EF4-FFF2-40B4-BE49-F238E27FC236}">
                <a16:creationId xmlns:a16="http://schemas.microsoft.com/office/drawing/2014/main" id="{45B4978D-1ABB-4CAC-9CC9-D56AAD8943D0}"/>
              </a:ext>
            </a:extLst>
          </p:cNvPr>
          <p:cNvSpPr/>
          <p:nvPr/>
        </p:nvSpPr>
        <p:spPr>
          <a:xfrm>
            <a:off x="4269492" y="945012"/>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B4F7BFC-987B-4823-ABC3-F1A69E28010B}"/>
              </a:ext>
            </a:extLst>
          </p:cNvPr>
          <p:cNvSpPr/>
          <p:nvPr/>
        </p:nvSpPr>
        <p:spPr>
          <a:xfrm>
            <a:off x="8294526" y="954980"/>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4484C4E-296E-4057-BA41-4A89B9D950C6}"/>
              </a:ext>
            </a:extLst>
          </p:cNvPr>
          <p:cNvSpPr txBox="1"/>
          <p:nvPr/>
        </p:nvSpPr>
        <p:spPr>
          <a:xfrm>
            <a:off x="8515643" y="1022221"/>
            <a:ext cx="3265766" cy="400110"/>
          </a:xfrm>
          <a:prstGeom prst="rect">
            <a:avLst/>
          </a:prstGeom>
          <a:solidFill>
            <a:srgbClr val="0070C0"/>
          </a:solidFill>
        </p:spPr>
        <p:txBody>
          <a:bodyPr wrap="none" rtlCol="0">
            <a:spAutoFit/>
          </a:bodyPr>
          <a:lstStyle/>
          <a:p>
            <a:r>
              <a:rPr lang="en-US" sz="2000" b="1" dirty="0">
                <a:latin typeface="Arial" panose="020B0604020202020204" pitchFamily="34" charset="0"/>
                <a:cs typeface="Arial" panose="020B0604020202020204" pitchFamily="34" charset="0"/>
              </a:rPr>
              <a:t>Direct Laser Acceleration</a:t>
            </a:r>
          </a:p>
        </p:txBody>
      </p:sp>
      <p:sp>
        <p:nvSpPr>
          <p:cNvPr id="55" name="TextBox 54">
            <a:extLst>
              <a:ext uri="{FF2B5EF4-FFF2-40B4-BE49-F238E27FC236}">
                <a16:creationId xmlns:a16="http://schemas.microsoft.com/office/drawing/2014/main" id="{5C79A928-2507-408F-AE02-1B701DD405B0}"/>
              </a:ext>
            </a:extLst>
          </p:cNvPr>
          <p:cNvSpPr txBox="1"/>
          <p:nvPr/>
        </p:nvSpPr>
        <p:spPr>
          <a:xfrm>
            <a:off x="1214463" y="1020741"/>
            <a:ext cx="1723549" cy="400110"/>
          </a:xfrm>
          <a:prstGeom prst="rect">
            <a:avLst/>
          </a:prstGeom>
          <a:solidFill>
            <a:srgbClr val="FF0000"/>
          </a:solidFill>
        </p:spPr>
        <p:txBody>
          <a:bodyPr wrap="none" rtlCol="0">
            <a:spAutoFit/>
          </a:bodyPr>
          <a:lstStyle/>
          <a:p>
            <a:r>
              <a:rPr lang="en-US" sz="2000" b="1" dirty="0">
                <a:latin typeface="Arial" panose="020B0604020202020204" pitchFamily="34" charset="0"/>
                <a:cs typeface="Arial" panose="020B0604020202020204" pitchFamily="34" charset="0"/>
              </a:rPr>
              <a:t>Laser-driven</a:t>
            </a:r>
          </a:p>
        </p:txBody>
      </p:sp>
      <p:graphicFrame>
        <p:nvGraphicFramePr>
          <p:cNvPr id="56" name="Object 55">
            <a:extLst>
              <a:ext uri="{FF2B5EF4-FFF2-40B4-BE49-F238E27FC236}">
                <a16:creationId xmlns:a16="http://schemas.microsoft.com/office/drawing/2014/main" id="{B8EE0469-F1F8-450F-8301-2D6FC84317F4}"/>
              </a:ext>
            </a:extLst>
          </p:cNvPr>
          <p:cNvGraphicFramePr>
            <a:graphicFrameLocks noChangeAspect="1"/>
          </p:cNvGraphicFramePr>
          <p:nvPr>
            <p:extLst>
              <p:ext uri="{D42A27DB-BD31-4B8C-83A1-F6EECF244321}">
                <p14:modId xmlns:p14="http://schemas.microsoft.com/office/powerpoint/2010/main" val="1733677828"/>
              </p:ext>
            </p:extLst>
          </p:nvPr>
        </p:nvGraphicFramePr>
        <p:xfrm>
          <a:off x="1135296" y="2148059"/>
          <a:ext cx="1676400" cy="558800"/>
        </p:xfrm>
        <a:graphic>
          <a:graphicData uri="http://schemas.openxmlformats.org/presentationml/2006/ole">
            <mc:AlternateContent xmlns:mc="http://schemas.openxmlformats.org/markup-compatibility/2006">
              <mc:Choice xmlns:v="urn:schemas-microsoft-com:vml" Requires="v">
                <p:oleObj name="Equation" r:id="rId3" imgW="1676160" imgH="558720" progId="Equation.DSMT4">
                  <p:embed/>
                </p:oleObj>
              </mc:Choice>
              <mc:Fallback>
                <p:oleObj name="Equation" r:id="rId3" imgW="1676160" imgH="558720" progId="Equation.DSMT4">
                  <p:embed/>
                  <p:pic>
                    <p:nvPicPr>
                      <p:cNvPr id="2" name="Object 1">
                        <a:extLst>
                          <a:ext uri="{FF2B5EF4-FFF2-40B4-BE49-F238E27FC236}">
                            <a16:creationId xmlns:a16="http://schemas.microsoft.com/office/drawing/2014/main" id="{E430AFAC-ED0E-4AC2-AA21-4F5A2DE1B630}"/>
                          </a:ext>
                        </a:extLst>
                      </p:cNvPr>
                      <p:cNvPicPr/>
                      <p:nvPr/>
                    </p:nvPicPr>
                    <p:blipFill>
                      <a:blip r:embed="rId4"/>
                      <a:stretch>
                        <a:fillRect/>
                      </a:stretch>
                    </p:blipFill>
                    <p:spPr>
                      <a:xfrm>
                        <a:off x="1135296" y="2148059"/>
                        <a:ext cx="1676400" cy="558800"/>
                      </a:xfrm>
                      <a:prstGeom prst="rect">
                        <a:avLst/>
                      </a:prstGeom>
                      <a:solidFill>
                        <a:srgbClr val="FF0000"/>
                      </a:solidFill>
                    </p:spPr>
                  </p:pic>
                </p:oleObj>
              </mc:Fallback>
            </mc:AlternateContent>
          </a:graphicData>
        </a:graphic>
      </p:graphicFrame>
      <p:graphicFrame>
        <p:nvGraphicFramePr>
          <p:cNvPr id="57" name="Object 56">
            <a:extLst>
              <a:ext uri="{FF2B5EF4-FFF2-40B4-BE49-F238E27FC236}">
                <a16:creationId xmlns:a16="http://schemas.microsoft.com/office/drawing/2014/main" id="{AC2F3E26-BDB8-4E30-86E1-A1EF6397096E}"/>
              </a:ext>
            </a:extLst>
          </p:cNvPr>
          <p:cNvGraphicFramePr>
            <a:graphicFrameLocks noChangeAspect="1"/>
          </p:cNvGraphicFramePr>
          <p:nvPr>
            <p:extLst>
              <p:ext uri="{D42A27DB-BD31-4B8C-83A1-F6EECF244321}">
                <p14:modId xmlns:p14="http://schemas.microsoft.com/office/powerpoint/2010/main" val="1628445576"/>
              </p:ext>
            </p:extLst>
          </p:nvPr>
        </p:nvGraphicFramePr>
        <p:xfrm>
          <a:off x="1143803" y="4466904"/>
          <a:ext cx="1422400" cy="533400"/>
        </p:xfrm>
        <a:graphic>
          <a:graphicData uri="http://schemas.openxmlformats.org/presentationml/2006/ole">
            <mc:AlternateContent xmlns:mc="http://schemas.openxmlformats.org/markup-compatibility/2006">
              <mc:Choice xmlns:v="urn:schemas-microsoft-com:vml" Requires="v">
                <p:oleObj name="Equation" r:id="rId5" imgW="1422360" imgH="533160" progId="Equation.DSMT4">
                  <p:embed/>
                </p:oleObj>
              </mc:Choice>
              <mc:Fallback>
                <p:oleObj name="Equation" r:id="rId5" imgW="1422360" imgH="533160" progId="Equation.DSMT4">
                  <p:embed/>
                  <p:pic>
                    <p:nvPicPr>
                      <p:cNvPr id="3" name="Object 2">
                        <a:extLst>
                          <a:ext uri="{FF2B5EF4-FFF2-40B4-BE49-F238E27FC236}">
                            <a16:creationId xmlns:a16="http://schemas.microsoft.com/office/drawing/2014/main" id="{BE3F5BC2-6D9D-486A-B831-C04385765525}"/>
                          </a:ext>
                        </a:extLst>
                      </p:cNvPr>
                      <p:cNvPicPr/>
                      <p:nvPr/>
                    </p:nvPicPr>
                    <p:blipFill>
                      <a:blip r:embed="rId6"/>
                      <a:stretch>
                        <a:fillRect/>
                      </a:stretch>
                    </p:blipFill>
                    <p:spPr>
                      <a:xfrm>
                        <a:off x="1143803" y="4466904"/>
                        <a:ext cx="1422400" cy="533400"/>
                      </a:xfrm>
                      <a:prstGeom prst="rect">
                        <a:avLst/>
                      </a:prstGeom>
                      <a:solidFill>
                        <a:srgbClr val="FF0000"/>
                      </a:solidFill>
                    </p:spPr>
                  </p:pic>
                </p:oleObj>
              </mc:Fallback>
            </mc:AlternateContent>
          </a:graphicData>
        </a:graphic>
      </p:graphicFrame>
      <p:sp>
        <p:nvSpPr>
          <p:cNvPr id="58" name="TextBox 57">
            <a:extLst>
              <a:ext uri="{FF2B5EF4-FFF2-40B4-BE49-F238E27FC236}">
                <a16:creationId xmlns:a16="http://schemas.microsoft.com/office/drawing/2014/main" id="{E56DC892-10C3-44BA-AB5F-D8697F3FDF2E}"/>
              </a:ext>
            </a:extLst>
          </p:cNvPr>
          <p:cNvSpPr txBox="1"/>
          <p:nvPr/>
        </p:nvSpPr>
        <p:spPr>
          <a:xfrm>
            <a:off x="1424307" y="1789896"/>
            <a:ext cx="1098378" cy="307777"/>
          </a:xfrm>
          <a:prstGeom prst="rect">
            <a:avLst/>
          </a:prstGeom>
          <a:noFill/>
          <a:ln>
            <a:solidFill>
              <a:schemeClr val="accent1">
                <a:shade val="50000"/>
              </a:schemeClr>
            </a:solidFill>
          </a:ln>
        </p:spPr>
        <p:txBody>
          <a:bodyPr wrap="none" rtlCol="0">
            <a:spAutoFit/>
          </a:bodyPr>
          <a:lstStyle/>
          <a:p>
            <a:r>
              <a:rPr lang="en-US" sz="1400" b="1" dirty="0">
                <a:latin typeface="Arial" panose="020B0604020202020204" pitchFamily="34" charset="0"/>
                <a:cs typeface="Arial" panose="020B0604020202020204" pitchFamily="34" charset="0"/>
              </a:rPr>
              <a:t>Dephasing</a:t>
            </a:r>
          </a:p>
        </p:txBody>
      </p:sp>
      <p:sp>
        <p:nvSpPr>
          <p:cNvPr id="59" name="TextBox 58">
            <a:extLst>
              <a:ext uri="{FF2B5EF4-FFF2-40B4-BE49-F238E27FC236}">
                <a16:creationId xmlns:a16="http://schemas.microsoft.com/office/drawing/2014/main" id="{F813D96C-82CD-48A9-A151-1820E9DA743F}"/>
              </a:ext>
            </a:extLst>
          </p:cNvPr>
          <p:cNvSpPr txBox="1"/>
          <p:nvPr/>
        </p:nvSpPr>
        <p:spPr>
          <a:xfrm>
            <a:off x="1102233" y="4104402"/>
            <a:ext cx="1505540" cy="307777"/>
          </a:xfrm>
          <a:prstGeom prst="rect">
            <a:avLst/>
          </a:prstGeom>
          <a:noFill/>
          <a:ln>
            <a:solidFill>
              <a:schemeClr val="accent1">
                <a:shade val="50000"/>
              </a:schemeClr>
            </a:solidFill>
          </a:ln>
        </p:spPr>
        <p:txBody>
          <a:bodyPr wrap="none" rtlCol="0">
            <a:spAutoFit/>
          </a:bodyPr>
          <a:lstStyle/>
          <a:p>
            <a:r>
              <a:rPr lang="en-US" sz="1400" b="1" dirty="0">
                <a:latin typeface="Arial" panose="020B0604020202020204" pitchFamily="34" charset="0"/>
                <a:cs typeface="Arial" panose="020B0604020202020204" pitchFamily="34" charset="0"/>
              </a:rPr>
              <a:t>Laser depletion</a:t>
            </a:r>
          </a:p>
        </p:txBody>
      </p:sp>
      <p:graphicFrame>
        <p:nvGraphicFramePr>
          <p:cNvPr id="60" name="Object 59">
            <a:extLst>
              <a:ext uri="{FF2B5EF4-FFF2-40B4-BE49-F238E27FC236}">
                <a16:creationId xmlns:a16="http://schemas.microsoft.com/office/drawing/2014/main" id="{35C62CC7-DA49-4C35-9BFC-23A7ED8A2263}"/>
              </a:ext>
            </a:extLst>
          </p:cNvPr>
          <p:cNvGraphicFramePr>
            <a:graphicFrameLocks noChangeAspect="1"/>
          </p:cNvGraphicFramePr>
          <p:nvPr>
            <p:extLst>
              <p:ext uri="{D42A27DB-BD31-4B8C-83A1-F6EECF244321}">
                <p14:modId xmlns:p14="http://schemas.microsoft.com/office/powerpoint/2010/main" val="660652136"/>
              </p:ext>
            </p:extLst>
          </p:nvPr>
        </p:nvGraphicFramePr>
        <p:xfrm>
          <a:off x="578739" y="3238457"/>
          <a:ext cx="2717800" cy="330200"/>
        </p:xfrm>
        <a:graphic>
          <a:graphicData uri="http://schemas.openxmlformats.org/presentationml/2006/ole">
            <mc:AlternateContent xmlns:mc="http://schemas.openxmlformats.org/markup-compatibility/2006">
              <mc:Choice xmlns:v="urn:schemas-microsoft-com:vml" Requires="v">
                <p:oleObj name="Equation" r:id="rId7" imgW="2717640" imgH="317160" progId="Equation.DSMT4">
                  <p:embed/>
                </p:oleObj>
              </mc:Choice>
              <mc:Fallback>
                <p:oleObj name="Equation" r:id="rId7" imgW="2717640" imgH="317160" progId="Equation.DSMT4">
                  <p:embed/>
                  <p:pic>
                    <p:nvPicPr>
                      <p:cNvPr id="8" name="Object 7">
                        <a:extLst>
                          <a:ext uri="{FF2B5EF4-FFF2-40B4-BE49-F238E27FC236}">
                            <a16:creationId xmlns:a16="http://schemas.microsoft.com/office/drawing/2014/main" id="{CC2B0311-5629-4F87-A890-0BC525B938F6}"/>
                          </a:ext>
                        </a:extLst>
                      </p:cNvPr>
                      <p:cNvPicPr/>
                      <p:nvPr/>
                    </p:nvPicPr>
                    <p:blipFill>
                      <a:blip r:embed="rId8"/>
                      <a:stretch>
                        <a:fillRect/>
                      </a:stretch>
                    </p:blipFill>
                    <p:spPr>
                      <a:xfrm>
                        <a:off x="578739" y="3238457"/>
                        <a:ext cx="2717800" cy="330200"/>
                      </a:xfrm>
                      <a:prstGeom prst="rect">
                        <a:avLst/>
                      </a:prstGeom>
                    </p:spPr>
                  </p:pic>
                </p:oleObj>
              </mc:Fallback>
            </mc:AlternateContent>
          </a:graphicData>
        </a:graphic>
      </p:graphicFrame>
      <p:graphicFrame>
        <p:nvGraphicFramePr>
          <p:cNvPr id="61" name="Object 60">
            <a:extLst>
              <a:ext uri="{FF2B5EF4-FFF2-40B4-BE49-F238E27FC236}">
                <a16:creationId xmlns:a16="http://schemas.microsoft.com/office/drawing/2014/main" id="{A08D3887-C913-4F1D-A102-B6EB576D81ED}"/>
              </a:ext>
            </a:extLst>
          </p:cNvPr>
          <p:cNvGraphicFramePr>
            <a:graphicFrameLocks noChangeAspect="1"/>
          </p:cNvGraphicFramePr>
          <p:nvPr>
            <p:extLst>
              <p:ext uri="{D42A27DB-BD31-4B8C-83A1-F6EECF244321}">
                <p14:modId xmlns:p14="http://schemas.microsoft.com/office/powerpoint/2010/main" val="985534823"/>
              </p:ext>
            </p:extLst>
          </p:nvPr>
        </p:nvGraphicFramePr>
        <p:xfrm>
          <a:off x="519346" y="5208917"/>
          <a:ext cx="2908300" cy="266700"/>
        </p:xfrm>
        <a:graphic>
          <a:graphicData uri="http://schemas.openxmlformats.org/presentationml/2006/ole">
            <mc:AlternateContent xmlns:mc="http://schemas.openxmlformats.org/markup-compatibility/2006">
              <mc:Choice xmlns:v="urn:schemas-microsoft-com:vml" Requires="v">
                <p:oleObj name="Equation" r:id="rId9" imgW="2908080" imgH="266400" progId="Equation.DSMT4">
                  <p:embed/>
                </p:oleObj>
              </mc:Choice>
              <mc:Fallback>
                <p:oleObj name="Equation" r:id="rId9" imgW="2908080" imgH="266400" progId="Equation.DSMT4">
                  <p:embed/>
                  <p:pic>
                    <p:nvPicPr>
                      <p:cNvPr id="15" name="Object 14">
                        <a:extLst>
                          <a:ext uri="{FF2B5EF4-FFF2-40B4-BE49-F238E27FC236}">
                            <a16:creationId xmlns:a16="http://schemas.microsoft.com/office/drawing/2014/main" id="{6A35E6F7-EC48-4A21-A6A4-468B7377E865}"/>
                          </a:ext>
                        </a:extLst>
                      </p:cNvPr>
                      <p:cNvPicPr/>
                      <p:nvPr/>
                    </p:nvPicPr>
                    <p:blipFill>
                      <a:blip r:embed="rId10"/>
                      <a:stretch>
                        <a:fillRect/>
                      </a:stretch>
                    </p:blipFill>
                    <p:spPr>
                      <a:xfrm>
                        <a:off x="519346" y="5208917"/>
                        <a:ext cx="2908300" cy="266700"/>
                      </a:xfrm>
                      <a:prstGeom prst="rect">
                        <a:avLst/>
                      </a:prstGeom>
                    </p:spPr>
                  </p:pic>
                </p:oleObj>
              </mc:Fallback>
            </mc:AlternateContent>
          </a:graphicData>
        </a:graphic>
      </p:graphicFrame>
      <p:graphicFrame>
        <p:nvGraphicFramePr>
          <p:cNvPr id="62" name="Object 61">
            <a:extLst>
              <a:ext uri="{FF2B5EF4-FFF2-40B4-BE49-F238E27FC236}">
                <a16:creationId xmlns:a16="http://schemas.microsoft.com/office/drawing/2014/main" id="{B7D4996F-EEB9-4DC4-9556-86A426B52EB2}"/>
              </a:ext>
            </a:extLst>
          </p:cNvPr>
          <p:cNvGraphicFramePr>
            <a:graphicFrameLocks noChangeAspect="1"/>
          </p:cNvGraphicFramePr>
          <p:nvPr>
            <p:extLst>
              <p:ext uri="{D42A27DB-BD31-4B8C-83A1-F6EECF244321}">
                <p14:modId xmlns:p14="http://schemas.microsoft.com/office/powerpoint/2010/main" val="534223862"/>
              </p:ext>
            </p:extLst>
          </p:nvPr>
        </p:nvGraphicFramePr>
        <p:xfrm>
          <a:off x="1424307" y="2845258"/>
          <a:ext cx="1016000" cy="266700"/>
        </p:xfrm>
        <a:graphic>
          <a:graphicData uri="http://schemas.openxmlformats.org/presentationml/2006/ole">
            <mc:AlternateContent xmlns:mc="http://schemas.openxmlformats.org/markup-compatibility/2006">
              <mc:Choice xmlns:v="urn:schemas-microsoft-com:vml" Requires="v">
                <p:oleObj name="Equation" r:id="rId11" imgW="1015920" imgH="266400" progId="Equation.DSMT4">
                  <p:embed/>
                </p:oleObj>
              </mc:Choice>
              <mc:Fallback>
                <p:oleObj name="Equation" r:id="rId11" imgW="1015920" imgH="266400" progId="Equation.DSMT4">
                  <p:embed/>
                  <p:pic>
                    <p:nvPicPr>
                      <p:cNvPr id="9" name="Object 8">
                        <a:extLst>
                          <a:ext uri="{FF2B5EF4-FFF2-40B4-BE49-F238E27FC236}">
                            <a16:creationId xmlns:a16="http://schemas.microsoft.com/office/drawing/2014/main" id="{AF6AC552-5D7E-4E2B-BEC0-7F57332A4BAB}"/>
                          </a:ext>
                        </a:extLst>
                      </p:cNvPr>
                      <p:cNvPicPr/>
                      <p:nvPr/>
                    </p:nvPicPr>
                    <p:blipFill>
                      <a:blip r:embed="rId12"/>
                      <a:stretch>
                        <a:fillRect/>
                      </a:stretch>
                    </p:blipFill>
                    <p:spPr>
                      <a:xfrm>
                        <a:off x="1424307" y="2845258"/>
                        <a:ext cx="1016000" cy="2667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03B4E8A4-97B2-4407-BC49-8535CAE3D919}"/>
              </a:ext>
            </a:extLst>
          </p:cNvPr>
          <p:cNvSpPr txBox="1"/>
          <p:nvPr/>
        </p:nvSpPr>
        <p:spPr>
          <a:xfrm>
            <a:off x="4531067" y="1886449"/>
            <a:ext cx="3184849" cy="4185761"/>
          </a:xfrm>
          <a:prstGeom prst="rect">
            <a:avLst/>
          </a:prstGeom>
          <a:noFill/>
        </p:spPr>
        <p:txBody>
          <a:bodyPr wrap="square" rtlCol="0">
            <a:spAutoFit/>
          </a:bodyPr>
          <a:lstStyle/>
          <a:p>
            <a:pPr marL="285750" indent="-285750">
              <a:buFontTx/>
              <a:buChar char="-"/>
            </a:pPr>
            <a:r>
              <a:rPr lang="en-US" sz="1400" dirty="0">
                <a:latin typeface="Arial" panose="020B0604020202020204" pitchFamily="34" charset="0"/>
                <a:cs typeface="Arial" panose="020B0604020202020204" pitchFamily="34" charset="0"/>
              </a:rPr>
              <a:t>The accelerators suitable for this scheme are expensive and scarce.</a:t>
            </a:r>
          </a:p>
          <a:p>
            <a:pPr marL="285750" indent="-285750">
              <a:buFontTx/>
              <a:buChar char="-"/>
            </a:pPr>
            <a:endParaRPr lang="en-US" sz="1400" dirty="0">
              <a:latin typeface="Arial" panose="020B0604020202020204" pitchFamily="34" charset="0"/>
              <a:cs typeface="Arial" panose="020B0604020202020204" pitchFamily="34" charset="0"/>
            </a:endParaRPr>
          </a:p>
          <a:p>
            <a:pPr marL="285750" indent="-285750">
              <a:buFontTx/>
              <a:buChar char="-"/>
            </a:pPr>
            <a:r>
              <a:rPr lang="en-US" sz="1400" dirty="0">
                <a:latin typeface="Arial" panose="020B0604020202020204" pitchFamily="34" charset="0"/>
                <a:cs typeface="Arial" panose="020B0604020202020204" pitchFamily="34" charset="0"/>
              </a:rPr>
              <a:t>Without electron bunch longitudinal shaping, the transformer ratio is limited to 2 for a symmetric bunch.</a:t>
            </a:r>
          </a:p>
          <a:p>
            <a:pPr marL="285750" indent="-285750">
              <a:buFontTx/>
              <a:buChar char="-"/>
            </a:pPr>
            <a:endParaRPr lang="en-US" sz="1400" dirty="0">
              <a:latin typeface="Arial" panose="020B0604020202020204" pitchFamily="34" charset="0"/>
              <a:cs typeface="Arial" panose="020B0604020202020204" pitchFamily="34" charset="0"/>
            </a:endParaRPr>
          </a:p>
          <a:p>
            <a:pPr marL="285750" indent="-285750">
              <a:buFontTx/>
              <a:buChar char="-"/>
            </a:pPr>
            <a:r>
              <a:rPr lang="en-US" sz="1400" dirty="0">
                <a:latin typeface="Arial" panose="020B0604020202020204" pitchFamily="34" charset="0"/>
                <a:cs typeface="Arial" panose="020B0604020202020204" pitchFamily="34" charset="0"/>
              </a:rPr>
              <a:t>Might require a large plasma oven.</a:t>
            </a:r>
          </a:p>
          <a:p>
            <a:pPr marL="285750" indent="-285750">
              <a:buFontTx/>
              <a:buChar char="-"/>
            </a:pPr>
            <a:endParaRPr lang="en-US" sz="1400" dirty="0">
              <a:latin typeface="Arial" panose="020B0604020202020204" pitchFamily="34" charset="0"/>
              <a:cs typeface="Arial" panose="020B0604020202020204" pitchFamily="34" charset="0"/>
            </a:endParaRPr>
          </a:p>
          <a:p>
            <a:pPr marL="285750" indent="-285750">
              <a:buFontTx/>
              <a:buChar char="-"/>
            </a:pPr>
            <a:r>
              <a:rPr lang="en-US" sz="1400" dirty="0">
                <a:latin typeface="Arial" panose="020B0604020202020204" pitchFamily="34" charset="0"/>
                <a:cs typeface="Arial" panose="020B0604020202020204" pitchFamily="34" charset="0"/>
              </a:rPr>
              <a:t>More advanced schemes make use of additional lasers and electron injectors which complicates the alignment and synchronization.</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45089CE2-C0D3-4E56-9810-435185335CC4}"/>
              </a:ext>
            </a:extLst>
          </p:cNvPr>
          <p:cNvSpPr txBox="1"/>
          <p:nvPr/>
        </p:nvSpPr>
        <p:spPr>
          <a:xfrm>
            <a:off x="8487805" y="1943784"/>
            <a:ext cx="3184849" cy="3539430"/>
          </a:xfrm>
          <a:prstGeom prst="rect">
            <a:avLst/>
          </a:prstGeom>
          <a:noFill/>
        </p:spPr>
        <p:txBody>
          <a:bodyPr wrap="square" rtlCol="0">
            <a:spAutoFit/>
          </a:bodyPr>
          <a:lstStyle/>
          <a:p>
            <a:pPr marL="285750" indent="-285750">
              <a:buFontTx/>
              <a:buChar char="-"/>
            </a:pPr>
            <a:r>
              <a:rPr lang="en-US" sz="1400" dirty="0">
                <a:latin typeface="Arial" panose="020B0604020202020204" pitchFamily="34" charset="0"/>
                <a:cs typeface="Arial" panose="020B0604020202020204" pitchFamily="34" charset="0"/>
              </a:rPr>
              <a:t>The resonance is achieved for a limited time as the electrons gain energy.</a:t>
            </a:r>
          </a:p>
          <a:p>
            <a:pPr marL="285750" indent="-285750">
              <a:buFontTx/>
              <a:buChar char="-"/>
            </a:pPr>
            <a:endParaRPr lang="en-US" sz="1400" dirty="0">
              <a:latin typeface="Arial" panose="020B0604020202020204" pitchFamily="34" charset="0"/>
              <a:cs typeface="Arial" panose="020B0604020202020204" pitchFamily="34" charset="0"/>
            </a:endParaRPr>
          </a:p>
          <a:p>
            <a:pPr marL="285750" indent="-285750">
              <a:buFontTx/>
              <a:buChar char="-"/>
            </a:pPr>
            <a:r>
              <a:rPr lang="en-US" sz="1400" dirty="0">
                <a:latin typeface="Arial" panose="020B0604020202020204" pitchFamily="34" charset="0"/>
                <a:cs typeface="Arial" panose="020B0604020202020204" pitchFamily="34" charset="0"/>
              </a:rPr>
              <a:t>The quality of the electron beam is very poor due to strong betatron oscillation.</a:t>
            </a:r>
          </a:p>
          <a:p>
            <a:pPr marL="285750" indent="-285750">
              <a:buFontTx/>
              <a:buChar char="-"/>
            </a:pPr>
            <a:endParaRPr lang="en-US" sz="1400" dirty="0">
              <a:latin typeface="Arial" panose="020B0604020202020204" pitchFamily="34" charset="0"/>
              <a:cs typeface="Arial" panose="020B0604020202020204" pitchFamily="34" charset="0"/>
            </a:endParaRPr>
          </a:p>
          <a:p>
            <a:pPr marL="285750" indent="-285750">
              <a:buFontTx/>
              <a:buChar char="-"/>
            </a:pPr>
            <a:r>
              <a:rPr lang="en-US" sz="1400" dirty="0">
                <a:latin typeface="Arial" panose="020B0604020202020204" pitchFamily="34" charset="0"/>
                <a:cs typeface="Arial" panose="020B0604020202020204" pitchFamily="34" charset="0"/>
              </a:rPr>
              <a:t>Proposed schemes require additional lasers – alignment and synchronization issues. Long laser pulses are unsuitable for laser-driven wakefield acceleration.</a:t>
            </a:r>
          </a:p>
          <a:p>
            <a:pPr marL="285750" indent="-285750">
              <a:buFontTx/>
              <a:buChar char="-"/>
            </a:pP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7876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EB3C3-52D6-4A5A-ACDB-C44BAB4B3086}"/>
              </a:ext>
            </a:extLst>
          </p:cNvPr>
          <p:cNvSpPr/>
          <p:nvPr/>
        </p:nvSpPr>
        <p:spPr>
          <a:xfrm>
            <a:off x="0" y="6489195"/>
            <a:ext cx="12192000" cy="36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98C3E5-CC7E-410D-9B2E-91A873854CDD}"/>
              </a:ext>
            </a:extLst>
          </p:cNvPr>
          <p:cNvSpPr txBox="1"/>
          <p:nvPr/>
        </p:nvSpPr>
        <p:spPr>
          <a:xfrm>
            <a:off x="0" y="8805"/>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Plasma-based electron acceleration basics:</a:t>
            </a:r>
          </a:p>
        </p:txBody>
      </p:sp>
      <p:sp>
        <p:nvSpPr>
          <p:cNvPr id="7" name="Rectangle 6">
            <a:extLst>
              <a:ext uri="{FF2B5EF4-FFF2-40B4-BE49-F238E27FC236}">
                <a16:creationId xmlns:a16="http://schemas.microsoft.com/office/drawing/2014/main" id="{1CA9F12C-4AA2-4FFE-B2D5-8C404863D541}"/>
              </a:ext>
            </a:extLst>
          </p:cNvPr>
          <p:cNvSpPr/>
          <p:nvPr/>
        </p:nvSpPr>
        <p:spPr>
          <a:xfrm>
            <a:off x="222239" y="945012"/>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3DBE4AB-F205-4DE1-A9AC-ABF00BC6FCDF}"/>
              </a:ext>
            </a:extLst>
          </p:cNvPr>
          <p:cNvSpPr txBox="1"/>
          <p:nvPr/>
        </p:nvSpPr>
        <p:spPr>
          <a:xfrm>
            <a:off x="5076181" y="1020741"/>
            <a:ext cx="1963999" cy="400110"/>
          </a:xfrm>
          <a:prstGeom prst="rect">
            <a:avLst/>
          </a:prstGeom>
          <a:solidFill>
            <a:srgbClr val="00B050"/>
          </a:solidFill>
        </p:spPr>
        <p:txBody>
          <a:bodyPr wrap="none" rtlCol="0">
            <a:spAutoFit/>
          </a:bodyPr>
          <a:lstStyle/>
          <a:p>
            <a:r>
              <a:rPr lang="en-US" sz="2000" b="1" dirty="0">
                <a:latin typeface="Arial" panose="020B0604020202020204" pitchFamily="34" charset="0"/>
                <a:cs typeface="Arial" panose="020B0604020202020204" pitchFamily="34" charset="0"/>
              </a:rPr>
              <a:t>Particle-driven</a:t>
            </a:r>
          </a:p>
        </p:txBody>
      </p:sp>
      <p:sp>
        <p:nvSpPr>
          <p:cNvPr id="9" name="Rectangle 8">
            <a:extLst>
              <a:ext uri="{FF2B5EF4-FFF2-40B4-BE49-F238E27FC236}">
                <a16:creationId xmlns:a16="http://schemas.microsoft.com/office/drawing/2014/main" id="{45B4978D-1ABB-4CAC-9CC9-D56AAD8943D0}"/>
              </a:ext>
            </a:extLst>
          </p:cNvPr>
          <p:cNvSpPr/>
          <p:nvPr/>
        </p:nvSpPr>
        <p:spPr>
          <a:xfrm>
            <a:off x="4269492" y="945012"/>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106">
            <a:extLst>
              <a:ext uri="{FF2B5EF4-FFF2-40B4-BE49-F238E27FC236}">
                <a16:creationId xmlns:a16="http://schemas.microsoft.com/office/drawing/2014/main" id="{EAA736A2-643A-44E5-A6CD-6218818DA83B}"/>
              </a:ext>
            </a:extLst>
          </p:cNvPr>
          <p:cNvGraphicFramePr>
            <a:graphicFrameLocks noChangeAspect="1"/>
          </p:cNvGraphicFramePr>
          <p:nvPr/>
        </p:nvGraphicFramePr>
        <p:xfrm>
          <a:off x="661727" y="3581399"/>
          <a:ext cx="2493003" cy="547200"/>
        </p:xfrm>
        <a:graphic>
          <a:graphicData uri="http://schemas.openxmlformats.org/presentationml/2006/ole">
            <mc:AlternateContent xmlns:mc="http://schemas.openxmlformats.org/markup-compatibility/2006">
              <mc:Choice xmlns:v="urn:schemas-microsoft-com:vml" Requires="v">
                <p:oleObj name="Equation" r:id="rId3" imgW="2463480" imgH="558720" progId="Equation.DSMT4">
                  <p:embed/>
                </p:oleObj>
              </mc:Choice>
              <mc:Fallback>
                <p:oleObj name="Equation" r:id="rId3" imgW="2463480" imgH="558720" progId="Equation.DSMT4">
                  <p:embed/>
                  <p:pic>
                    <p:nvPicPr>
                      <p:cNvPr id="10" name="Object 106">
                        <a:extLst>
                          <a:ext uri="{FF2B5EF4-FFF2-40B4-BE49-F238E27FC236}">
                            <a16:creationId xmlns:a16="http://schemas.microsoft.com/office/drawing/2014/main" id="{EAA736A2-643A-44E5-A6CD-6218818DA83B}"/>
                          </a:ext>
                        </a:extLst>
                      </p:cNvPr>
                      <p:cNvPicPr>
                        <a:picLocks noChangeAspect="1" noChangeArrowheads="1"/>
                      </p:cNvPicPr>
                      <p:nvPr/>
                    </p:nvPicPr>
                    <p:blipFill>
                      <a:blip r:embed="rId4"/>
                      <a:srcRect/>
                      <a:stretch>
                        <a:fillRect/>
                      </a:stretch>
                    </p:blipFill>
                    <p:spPr bwMode="auto">
                      <a:xfrm>
                        <a:off x="661727" y="3581399"/>
                        <a:ext cx="2493003" cy="547200"/>
                      </a:xfrm>
                      <a:prstGeom prst="rect">
                        <a:avLst/>
                      </a:prstGeom>
                      <a:solidFill>
                        <a:srgbClr val="FF0000"/>
                      </a:solidFill>
                      <a:ln>
                        <a:noFill/>
                      </a:ln>
                      <a:effectLst/>
                    </p:spPr>
                  </p:pic>
                </p:oleObj>
              </mc:Fallback>
            </mc:AlternateContent>
          </a:graphicData>
        </a:graphic>
      </p:graphicFrame>
      <p:sp>
        <p:nvSpPr>
          <p:cNvPr id="11" name="AutoShape 107">
            <a:extLst>
              <a:ext uri="{FF2B5EF4-FFF2-40B4-BE49-F238E27FC236}">
                <a16:creationId xmlns:a16="http://schemas.microsoft.com/office/drawing/2014/main" id="{412106E2-3817-4839-B705-813F83E82B0C}"/>
              </a:ext>
            </a:extLst>
          </p:cNvPr>
          <p:cNvSpPr>
            <a:spLocks/>
          </p:cNvSpPr>
          <p:nvPr/>
        </p:nvSpPr>
        <p:spPr bwMode="auto">
          <a:xfrm rot="5400000">
            <a:off x="1075345" y="3777148"/>
            <a:ext cx="327448" cy="936718"/>
          </a:xfrm>
          <a:prstGeom prst="rightBrace">
            <a:avLst>
              <a:gd name="adj1" fmla="val 38736"/>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solidFill>
                <a:srgbClr val="FF0000"/>
              </a:solidFill>
            </a:endParaRPr>
          </a:p>
        </p:txBody>
      </p:sp>
      <p:sp>
        <p:nvSpPr>
          <p:cNvPr id="12" name="AutoShape 108">
            <a:extLst>
              <a:ext uri="{FF2B5EF4-FFF2-40B4-BE49-F238E27FC236}">
                <a16:creationId xmlns:a16="http://schemas.microsoft.com/office/drawing/2014/main" id="{F596CA23-CD81-4DDD-99CD-E545F0E97EEE}"/>
              </a:ext>
            </a:extLst>
          </p:cNvPr>
          <p:cNvSpPr>
            <a:spLocks/>
          </p:cNvSpPr>
          <p:nvPr/>
        </p:nvSpPr>
        <p:spPr bwMode="auto">
          <a:xfrm rot="5400000">
            <a:off x="2573722" y="3954110"/>
            <a:ext cx="327448" cy="681452"/>
          </a:xfrm>
          <a:prstGeom prst="rightBrace">
            <a:avLst>
              <a:gd name="adj1" fmla="val 38690"/>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highlight>
                <a:srgbClr val="0000FF"/>
              </a:highlight>
            </a:endParaRPr>
          </a:p>
        </p:txBody>
      </p:sp>
      <p:sp>
        <p:nvSpPr>
          <p:cNvPr id="17" name="Text Box 109">
            <a:extLst>
              <a:ext uri="{FF2B5EF4-FFF2-40B4-BE49-F238E27FC236}">
                <a16:creationId xmlns:a16="http://schemas.microsoft.com/office/drawing/2014/main" id="{BC7017ED-84E0-4FFE-8781-61092CCA6498}"/>
              </a:ext>
            </a:extLst>
          </p:cNvPr>
          <p:cNvSpPr txBox="1">
            <a:spLocks noChangeArrowheads="1"/>
          </p:cNvSpPr>
          <p:nvPr/>
        </p:nvSpPr>
        <p:spPr bwMode="auto">
          <a:xfrm>
            <a:off x="51962" y="4388108"/>
            <a:ext cx="2308543" cy="749208"/>
          </a:xfrm>
          <a:prstGeom prst="rect">
            <a:avLst/>
          </a:prstGeom>
          <a:noFill/>
          <a:ln w="63500">
            <a:noFill/>
            <a:miter lim="800000"/>
            <a:headEnd/>
            <a:tailEnd/>
          </a:ln>
          <a:effectLst/>
        </p:spPr>
        <p:txBody>
          <a:bodyPr wrap="square" lIns="101882" tIns="50941" rIns="101882" bIns="50941">
            <a:prstTxWarp prst="textNoShape">
              <a:avLst/>
            </a:prstTxWarp>
            <a:spAutoFit/>
          </a:bodyPr>
          <a:lstStyle/>
          <a:p>
            <a:pPr algn="ctr" eaLnBrk="1" hangingPunct="1"/>
            <a:r>
              <a:rPr lang="en-US" sz="1400" dirty="0">
                <a:latin typeface="Arial" pitchFamily="-65" charset="0"/>
              </a:rPr>
              <a:t>Plasma wave:</a:t>
            </a:r>
          </a:p>
          <a:p>
            <a:pPr algn="ctr" eaLnBrk="1" hangingPunct="1"/>
            <a:r>
              <a:rPr lang="en-US" sz="1400" dirty="0">
                <a:latin typeface="Arial" pitchFamily="-65" charset="0"/>
              </a:rPr>
              <a:t> electron density perturbation</a:t>
            </a:r>
          </a:p>
        </p:txBody>
      </p:sp>
      <p:sp>
        <p:nvSpPr>
          <p:cNvPr id="18" name="Text Box 110">
            <a:extLst>
              <a:ext uri="{FF2B5EF4-FFF2-40B4-BE49-F238E27FC236}">
                <a16:creationId xmlns:a16="http://schemas.microsoft.com/office/drawing/2014/main" id="{F236A927-32B2-44B0-82C6-7663E87BE4C9}"/>
              </a:ext>
            </a:extLst>
          </p:cNvPr>
          <p:cNvSpPr txBox="1">
            <a:spLocks noChangeArrowheads="1"/>
          </p:cNvSpPr>
          <p:nvPr/>
        </p:nvSpPr>
        <p:spPr bwMode="auto">
          <a:xfrm>
            <a:off x="1725570" y="4399729"/>
            <a:ext cx="2672634" cy="533764"/>
          </a:xfrm>
          <a:prstGeom prst="rect">
            <a:avLst/>
          </a:prstGeom>
          <a:noFill/>
          <a:ln w="63500">
            <a:noFill/>
            <a:miter lim="800000"/>
            <a:headEnd/>
            <a:tailEnd/>
          </a:ln>
          <a:effectLst/>
        </p:spPr>
        <p:txBody>
          <a:bodyPr wrap="square" lIns="101882" tIns="50941" rIns="101882" bIns="50941">
            <a:prstTxWarp prst="textNoShape">
              <a:avLst/>
            </a:prstTxWarp>
            <a:spAutoFit/>
          </a:bodyPr>
          <a:lstStyle/>
          <a:p>
            <a:pPr algn="ctr" eaLnBrk="1" hangingPunct="1"/>
            <a:r>
              <a:rPr lang="en-US" sz="1400" dirty="0"/>
              <a:t>P</a:t>
            </a:r>
            <a:r>
              <a:rPr lang="en-US" sz="1400" dirty="0">
                <a:latin typeface="Arial" pitchFamily="-65" charset="0"/>
              </a:rPr>
              <a:t>onderomotive force </a:t>
            </a:r>
          </a:p>
          <a:p>
            <a:pPr algn="ctr" eaLnBrk="1" hangingPunct="1"/>
            <a:r>
              <a:rPr lang="en-US" sz="1400" dirty="0">
                <a:latin typeface="Arial" pitchFamily="-65" charset="0"/>
              </a:rPr>
              <a:t>(radiation pressure)</a:t>
            </a:r>
          </a:p>
        </p:txBody>
      </p:sp>
      <p:graphicFrame>
        <p:nvGraphicFramePr>
          <p:cNvPr id="152" name="Object 151">
            <a:extLst>
              <a:ext uri="{FF2B5EF4-FFF2-40B4-BE49-F238E27FC236}">
                <a16:creationId xmlns:a16="http://schemas.microsoft.com/office/drawing/2014/main" id="{0134D1C1-DD88-4DC6-9EB7-31D6A7F68C2E}"/>
              </a:ext>
            </a:extLst>
          </p:cNvPr>
          <p:cNvGraphicFramePr>
            <a:graphicFrameLocks noChangeAspect="1"/>
          </p:cNvGraphicFramePr>
          <p:nvPr/>
        </p:nvGraphicFramePr>
        <p:xfrm>
          <a:off x="608876" y="5181600"/>
          <a:ext cx="2641600" cy="546100"/>
        </p:xfrm>
        <a:graphic>
          <a:graphicData uri="http://schemas.openxmlformats.org/presentationml/2006/ole">
            <mc:AlternateContent xmlns:mc="http://schemas.openxmlformats.org/markup-compatibility/2006">
              <mc:Choice xmlns:v="urn:schemas-microsoft-com:vml" Requires="v">
                <p:oleObj name="Equation" r:id="rId5" imgW="2641320" imgH="545760" progId="Equation.DSMT4">
                  <p:embed/>
                </p:oleObj>
              </mc:Choice>
              <mc:Fallback>
                <p:oleObj name="Equation" r:id="rId5" imgW="2641320" imgH="545760" progId="Equation.DSMT4">
                  <p:embed/>
                  <p:pic>
                    <p:nvPicPr>
                      <p:cNvPr id="152" name="Object 151">
                        <a:extLst>
                          <a:ext uri="{FF2B5EF4-FFF2-40B4-BE49-F238E27FC236}">
                            <a16:creationId xmlns:a16="http://schemas.microsoft.com/office/drawing/2014/main" id="{0134D1C1-DD88-4DC6-9EB7-31D6A7F68C2E}"/>
                          </a:ext>
                        </a:extLst>
                      </p:cNvPr>
                      <p:cNvPicPr/>
                      <p:nvPr/>
                    </p:nvPicPr>
                    <p:blipFill>
                      <a:blip r:embed="rId6"/>
                      <a:stretch>
                        <a:fillRect/>
                      </a:stretch>
                    </p:blipFill>
                    <p:spPr>
                      <a:xfrm>
                        <a:off x="608876" y="5181600"/>
                        <a:ext cx="2641600" cy="546100"/>
                      </a:xfrm>
                      <a:prstGeom prst="rect">
                        <a:avLst/>
                      </a:prstGeom>
                    </p:spPr>
                  </p:pic>
                </p:oleObj>
              </mc:Fallback>
            </mc:AlternateContent>
          </a:graphicData>
        </a:graphic>
      </p:graphicFrame>
      <p:sp>
        <p:nvSpPr>
          <p:cNvPr id="130" name="Rectangle 129">
            <a:extLst>
              <a:ext uri="{FF2B5EF4-FFF2-40B4-BE49-F238E27FC236}">
                <a16:creationId xmlns:a16="http://schemas.microsoft.com/office/drawing/2014/main" id="{9593F59F-8F5E-4F32-9D4A-725A01697AD8}"/>
              </a:ext>
            </a:extLst>
          </p:cNvPr>
          <p:cNvSpPr/>
          <p:nvPr/>
        </p:nvSpPr>
        <p:spPr>
          <a:xfrm>
            <a:off x="864807" y="3275319"/>
            <a:ext cx="2302233" cy="307777"/>
          </a:xfrm>
          <a:prstGeom prst="rect">
            <a:avLst/>
          </a:prstGeom>
        </p:spPr>
        <p:txBody>
          <a:bodyPr wrap="none">
            <a:spAutoFit/>
          </a:bodyPr>
          <a:lstStyle/>
          <a:p>
            <a:pPr marL="19050"/>
            <a:r>
              <a:rPr lang="fr-FR" sz="1400" b="1" dirty="0">
                <a:latin typeface="Arial" panose="020B0604020202020204" pitchFamily="34" charset="0"/>
                <a:cs typeface="Arial" panose="020B0604020202020204" pitchFamily="34" charset="0"/>
              </a:rPr>
              <a:t>1-D </a:t>
            </a:r>
            <a:r>
              <a:rPr lang="fr-FR" sz="1400" b="1" dirty="0" err="1">
                <a:latin typeface="Arial" panose="020B0604020202020204" pitchFamily="34" charset="0"/>
                <a:cs typeface="Arial" panose="020B0604020202020204" pitchFamily="34" charset="0"/>
              </a:rPr>
              <a:t>linear</a:t>
            </a:r>
            <a:r>
              <a:rPr lang="fr-FR" sz="1400" b="1" dirty="0">
                <a:latin typeface="Arial" panose="020B0604020202020204" pitchFamily="34" charset="0"/>
                <a:cs typeface="Arial" panose="020B0604020202020204" pitchFamily="34" charset="0"/>
              </a:rPr>
              <a:t> approximation</a:t>
            </a:r>
            <a:endParaRPr lang="en-US" sz="1400" b="1" dirty="0">
              <a:latin typeface="Arial" panose="020B0604020202020204" pitchFamily="34" charset="0"/>
              <a:cs typeface="Arial" panose="020B0604020202020204" pitchFamily="34" charset="0"/>
            </a:endParaRPr>
          </a:p>
        </p:txBody>
      </p:sp>
      <p:graphicFrame>
        <p:nvGraphicFramePr>
          <p:cNvPr id="15" name="Object 14">
            <a:extLst>
              <a:ext uri="{FF2B5EF4-FFF2-40B4-BE49-F238E27FC236}">
                <a16:creationId xmlns:a16="http://schemas.microsoft.com/office/drawing/2014/main" id="{F5152595-BE93-4FE7-9BFC-D0CCAA24BB6B}"/>
              </a:ext>
            </a:extLst>
          </p:cNvPr>
          <p:cNvGraphicFramePr>
            <a:graphicFrameLocks noChangeAspect="1"/>
          </p:cNvGraphicFramePr>
          <p:nvPr/>
        </p:nvGraphicFramePr>
        <p:xfrm>
          <a:off x="5048615" y="3528568"/>
          <a:ext cx="1727200" cy="546100"/>
        </p:xfrm>
        <a:graphic>
          <a:graphicData uri="http://schemas.openxmlformats.org/presentationml/2006/ole">
            <mc:AlternateContent xmlns:mc="http://schemas.openxmlformats.org/markup-compatibility/2006">
              <mc:Choice xmlns:v="urn:schemas-microsoft-com:vml" Requires="v">
                <p:oleObj name="Equation" r:id="rId7" imgW="1726920" imgH="545760" progId="Equation.DSMT4">
                  <p:embed/>
                </p:oleObj>
              </mc:Choice>
              <mc:Fallback>
                <p:oleObj name="Equation" r:id="rId7" imgW="1726920" imgH="545760" progId="Equation.DSMT4">
                  <p:embed/>
                  <p:pic>
                    <p:nvPicPr>
                      <p:cNvPr id="15" name="Object 14">
                        <a:extLst>
                          <a:ext uri="{FF2B5EF4-FFF2-40B4-BE49-F238E27FC236}">
                            <a16:creationId xmlns:a16="http://schemas.microsoft.com/office/drawing/2014/main" id="{F5152595-BE93-4FE7-9BFC-D0CCAA24BB6B}"/>
                          </a:ext>
                        </a:extLst>
                      </p:cNvPr>
                      <p:cNvPicPr/>
                      <p:nvPr/>
                    </p:nvPicPr>
                    <p:blipFill>
                      <a:blip r:embed="rId8"/>
                      <a:stretch>
                        <a:fillRect/>
                      </a:stretch>
                    </p:blipFill>
                    <p:spPr>
                      <a:xfrm>
                        <a:off x="5048615" y="3528568"/>
                        <a:ext cx="1727200" cy="546100"/>
                      </a:xfrm>
                      <a:prstGeom prst="rect">
                        <a:avLst/>
                      </a:prstGeom>
                      <a:solidFill>
                        <a:srgbClr val="00B050"/>
                      </a:solidFill>
                    </p:spPr>
                  </p:pic>
                </p:oleObj>
              </mc:Fallback>
            </mc:AlternateContent>
          </a:graphicData>
        </a:graphic>
      </p:graphicFrame>
      <p:sp>
        <p:nvSpPr>
          <p:cNvPr id="131" name="TextBox 130">
            <a:extLst>
              <a:ext uri="{FF2B5EF4-FFF2-40B4-BE49-F238E27FC236}">
                <a16:creationId xmlns:a16="http://schemas.microsoft.com/office/drawing/2014/main" id="{E0DC7BF7-C1CD-4F2F-B741-5EB639EBCA57}"/>
              </a:ext>
            </a:extLst>
          </p:cNvPr>
          <p:cNvSpPr txBox="1"/>
          <p:nvPr/>
        </p:nvSpPr>
        <p:spPr>
          <a:xfrm>
            <a:off x="6123492" y="4381784"/>
            <a:ext cx="1782647" cy="307777"/>
          </a:xfrm>
          <a:prstGeom prst="rect">
            <a:avLst/>
          </a:prstGeom>
          <a:noFill/>
        </p:spPr>
        <p:txBody>
          <a:bodyPr wrap="square" rtlCol="0">
            <a:spAutoFit/>
          </a:bodyPr>
          <a:lstStyle/>
          <a:p>
            <a:pPr algn="ctr"/>
            <a:r>
              <a:rPr lang="fr-FR" sz="1400" dirty="0" err="1">
                <a:latin typeface="Arial" panose="020B0604020202020204" pitchFamily="34" charset="0"/>
                <a:cs typeface="Arial" panose="020B0604020202020204" pitchFamily="34" charset="0"/>
              </a:rPr>
              <a:t>Space</a:t>
            </a:r>
            <a:r>
              <a:rPr lang="fr-FR" sz="1400" dirty="0">
                <a:latin typeface="Arial" panose="020B0604020202020204" pitchFamily="34" charset="0"/>
                <a:cs typeface="Arial" panose="020B0604020202020204" pitchFamily="34" charset="0"/>
              </a:rPr>
              <a:t>-charge force</a:t>
            </a:r>
          </a:p>
        </p:txBody>
      </p:sp>
      <p:sp>
        <p:nvSpPr>
          <p:cNvPr id="133" name="Rectangle 132">
            <a:extLst>
              <a:ext uri="{FF2B5EF4-FFF2-40B4-BE49-F238E27FC236}">
                <a16:creationId xmlns:a16="http://schemas.microsoft.com/office/drawing/2014/main" id="{BBF3F81C-A13A-4673-927C-EAD8BAFB126D}"/>
              </a:ext>
            </a:extLst>
          </p:cNvPr>
          <p:cNvSpPr/>
          <p:nvPr/>
        </p:nvSpPr>
        <p:spPr>
          <a:xfrm>
            <a:off x="4868115" y="3238808"/>
            <a:ext cx="2302233" cy="307777"/>
          </a:xfrm>
          <a:prstGeom prst="rect">
            <a:avLst/>
          </a:prstGeom>
        </p:spPr>
        <p:txBody>
          <a:bodyPr wrap="none">
            <a:spAutoFit/>
          </a:bodyPr>
          <a:lstStyle/>
          <a:p>
            <a:pPr marL="19050"/>
            <a:r>
              <a:rPr lang="fr-FR" sz="1400" b="1" dirty="0">
                <a:latin typeface="Arial" panose="020B0604020202020204" pitchFamily="34" charset="0"/>
                <a:cs typeface="Arial" panose="020B0604020202020204" pitchFamily="34" charset="0"/>
              </a:rPr>
              <a:t>1-D</a:t>
            </a:r>
            <a:r>
              <a:rPr lang="en-US" sz="1400" b="1" dirty="0">
                <a:latin typeface="Arial" panose="020B0604020202020204" pitchFamily="34" charset="0"/>
                <a:cs typeface="Arial" panose="020B0604020202020204" pitchFamily="34" charset="0"/>
              </a:rPr>
              <a:t> linear </a:t>
            </a:r>
            <a:r>
              <a:rPr lang="fr-FR" sz="1400" b="1" dirty="0">
                <a:latin typeface="Arial" panose="020B0604020202020204" pitchFamily="34" charset="0"/>
                <a:cs typeface="Arial" panose="020B0604020202020204" pitchFamily="34" charset="0"/>
              </a:rPr>
              <a:t>approximation</a:t>
            </a:r>
            <a:endParaRPr lang="en-US" sz="1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CA1C15B7-E0D0-4DFC-BE6F-C1B3D6C6CEDC}"/>
                  </a:ext>
                </a:extLst>
              </p:cNvPr>
              <p:cNvSpPr txBox="1"/>
              <p:nvPr/>
            </p:nvSpPr>
            <p:spPr>
              <a:xfrm>
                <a:off x="6881486" y="3613014"/>
                <a:ext cx="109600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fr-FR" sz="1400" b="1" i="1" smtClean="0">
                              <a:latin typeface="Cambria Math" panose="02040503050406030204" pitchFamily="18" charset="0"/>
                            </a:rPr>
                          </m:ctrlPr>
                        </m:fPr>
                        <m:num>
                          <m:sSub>
                            <m:sSubPr>
                              <m:ctrlPr>
                                <a:rPr lang="fr-FR" sz="1400" b="1" i="1" smtClean="0">
                                  <a:latin typeface="Cambria Math" panose="02040503050406030204" pitchFamily="18" charset="0"/>
                                </a:rPr>
                              </m:ctrlPr>
                            </m:sSubPr>
                            <m:e>
                              <m:r>
                                <a:rPr lang="fr-FR" sz="1400" b="1" i="1" smtClean="0">
                                  <a:latin typeface="Cambria Math"/>
                                </a:rPr>
                                <m:t>𝒏</m:t>
                              </m:r>
                            </m:e>
                            <m:sub>
                              <m:r>
                                <a:rPr lang="fr-FR" sz="1400" b="1" i="1" smtClean="0">
                                  <a:latin typeface="Cambria Math"/>
                                </a:rPr>
                                <m:t>𝒃</m:t>
                              </m:r>
                            </m:sub>
                          </m:sSub>
                        </m:num>
                        <m:den>
                          <m:sSub>
                            <m:sSubPr>
                              <m:ctrlPr>
                                <a:rPr lang="fr-FR" sz="1400" b="1" i="1" smtClean="0">
                                  <a:latin typeface="Cambria Math" panose="02040503050406030204" pitchFamily="18" charset="0"/>
                                </a:rPr>
                              </m:ctrlPr>
                            </m:sSubPr>
                            <m:e>
                              <m:r>
                                <a:rPr lang="fr-FR" sz="1400" b="1" i="1" smtClean="0">
                                  <a:latin typeface="Cambria Math"/>
                                </a:rPr>
                                <m:t>𝒏</m:t>
                              </m:r>
                            </m:e>
                            <m:sub>
                              <m:r>
                                <a:rPr lang="fr-FR" sz="1400" b="1" i="1" smtClean="0">
                                  <a:latin typeface="Cambria Math"/>
                                </a:rPr>
                                <m:t>𝟎</m:t>
                              </m:r>
                            </m:sub>
                          </m:sSub>
                        </m:den>
                      </m:f>
                      <m:r>
                        <a:rPr lang="fr-FR" sz="1400" b="1" i="1" smtClean="0">
                          <a:latin typeface="Cambria Math"/>
                        </a:rPr>
                        <m:t>≪</m:t>
                      </m:r>
                      <m:r>
                        <a:rPr lang="fr-FR" sz="1400" b="1" i="1" smtClean="0">
                          <a:latin typeface="Cambria Math"/>
                        </a:rPr>
                        <m:t>𝟏</m:t>
                      </m:r>
                    </m:oMath>
                  </m:oMathPara>
                </a14:m>
                <a:endParaRPr lang="en-US" sz="1400" b="1" dirty="0"/>
              </a:p>
            </p:txBody>
          </p:sp>
        </mc:Choice>
        <mc:Fallback xmlns="">
          <p:sp>
            <p:nvSpPr>
              <p:cNvPr id="134" name="TextBox 133">
                <a:extLst>
                  <a:ext uri="{FF2B5EF4-FFF2-40B4-BE49-F238E27FC236}">
                    <a16:creationId xmlns:a16="http://schemas.microsoft.com/office/drawing/2014/main" id="{CA1C15B7-E0D0-4DFC-BE6F-C1B3D6C6CEDC}"/>
                  </a:ext>
                </a:extLst>
              </p:cNvPr>
              <p:cNvSpPr txBox="1">
                <a:spLocks noRot="1" noChangeAspect="1" noMove="1" noResize="1" noEditPoints="1" noAdjustHandles="1" noChangeArrowheads="1" noChangeShapeType="1" noTextEdit="1"/>
              </p:cNvSpPr>
              <p:nvPr/>
            </p:nvSpPr>
            <p:spPr>
              <a:xfrm>
                <a:off x="6881486" y="3613014"/>
                <a:ext cx="1096006" cy="307777"/>
              </a:xfrm>
              <a:prstGeom prst="rect">
                <a:avLst/>
              </a:prstGeom>
              <a:blipFill>
                <a:blip r:embed="rId10"/>
                <a:stretch>
                  <a:fillRect t="-96000" b="-15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BDFD79D0-2795-4029-AE73-EBF7F39E12B7}"/>
                  </a:ext>
                </a:extLst>
              </p:cNvPr>
              <p:cNvSpPr txBox="1"/>
              <p:nvPr/>
            </p:nvSpPr>
            <p:spPr>
              <a:xfrm>
                <a:off x="3154730" y="3660977"/>
                <a:ext cx="790409" cy="3125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400" b="1" i="1" smtClean="0">
                              <a:latin typeface="Cambria Math" panose="02040503050406030204" pitchFamily="18" charset="0"/>
                            </a:rPr>
                          </m:ctrlPr>
                        </m:sSupPr>
                        <m:e>
                          <m:r>
                            <a:rPr lang="fr-FR" sz="1400" b="1" i="1" smtClean="0">
                              <a:latin typeface="Cambria Math"/>
                            </a:rPr>
                            <m:t>𝒂</m:t>
                          </m:r>
                        </m:e>
                        <m:sup>
                          <m:r>
                            <a:rPr lang="fr-FR" sz="1400" b="1" i="1" smtClean="0">
                              <a:latin typeface="Cambria Math"/>
                            </a:rPr>
                            <m:t>𝟐</m:t>
                          </m:r>
                        </m:sup>
                      </m:sSup>
                      <m:r>
                        <a:rPr lang="fr-FR" sz="1400" b="1" i="1" smtClean="0">
                          <a:latin typeface="Cambria Math"/>
                        </a:rPr>
                        <m:t>≪</m:t>
                      </m:r>
                      <m:r>
                        <a:rPr lang="fr-FR" sz="1400" b="1" i="1" smtClean="0">
                          <a:latin typeface="Cambria Math"/>
                        </a:rPr>
                        <m:t>𝟏</m:t>
                      </m:r>
                    </m:oMath>
                  </m:oMathPara>
                </a14:m>
                <a:endParaRPr lang="en-US" sz="1400" b="1" dirty="0"/>
              </a:p>
            </p:txBody>
          </p:sp>
        </mc:Choice>
        <mc:Fallback xmlns="">
          <p:sp>
            <p:nvSpPr>
              <p:cNvPr id="135" name="TextBox 134">
                <a:extLst>
                  <a:ext uri="{FF2B5EF4-FFF2-40B4-BE49-F238E27FC236}">
                    <a16:creationId xmlns:a16="http://schemas.microsoft.com/office/drawing/2014/main" id="{BDFD79D0-2795-4029-AE73-EBF7F39E12B7}"/>
                  </a:ext>
                </a:extLst>
              </p:cNvPr>
              <p:cNvSpPr txBox="1">
                <a:spLocks noRot="1" noChangeAspect="1" noMove="1" noResize="1" noEditPoints="1" noAdjustHandles="1" noChangeArrowheads="1" noChangeShapeType="1" noTextEdit="1"/>
              </p:cNvSpPr>
              <p:nvPr/>
            </p:nvSpPr>
            <p:spPr>
              <a:xfrm>
                <a:off x="3154730" y="3660977"/>
                <a:ext cx="790409" cy="312586"/>
              </a:xfrm>
              <a:prstGeom prst="rect">
                <a:avLst/>
              </a:prstGeom>
              <a:blipFill>
                <a:blip r:embed="rId11"/>
                <a:stretch>
                  <a:fillRect/>
                </a:stretch>
              </a:blipFill>
            </p:spPr>
            <p:txBody>
              <a:bodyPr/>
              <a:lstStyle/>
              <a:p>
                <a:r>
                  <a:rPr lang="en-US">
                    <a:noFill/>
                  </a:rPr>
                  <a:t> </a:t>
                </a:r>
              </a:p>
            </p:txBody>
          </p:sp>
        </mc:Fallback>
      </mc:AlternateContent>
      <p:graphicFrame>
        <p:nvGraphicFramePr>
          <p:cNvPr id="16" name="Object 15">
            <a:extLst>
              <a:ext uri="{FF2B5EF4-FFF2-40B4-BE49-F238E27FC236}">
                <a16:creationId xmlns:a16="http://schemas.microsoft.com/office/drawing/2014/main" id="{B7CC8358-1FCE-4CDF-8572-38B3EDCA8A83}"/>
              </a:ext>
            </a:extLst>
          </p:cNvPr>
          <p:cNvGraphicFramePr>
            <a:graphicFrameLocks noChangeAspect="1"/>
          </p:cNvGraphicFramePr>
          <p:nvPr/>
        </p:nvGraphicFramePr>
        <p:xfrm>
          <a:off x="4354000" y="5188496"/>
          <a:ext cx="3408363" cy="581025"/>
        </p:xfrm>
        <a:graphic>
          <a:graphicData uri="http://schemas.openxmlformats.org/presentationml/2006/ole">
            <mc:AlternateContent xmlns:mc="http://schemas.openxmlformats.org/markup-compatibility/2006">
              <mc:Choice xmlns:v="urn:schemas-microsoft-com:vml" Requires="v">
                <p:oleObj name="Equation" r:id="rId12" imgW="3407679" imgH="580897" progId="Equation.DSMT4">
                  <p:embed/>
                </p:oleObj>
              </mc:Choice>
              <mc:Fallback>
                <p:oleObj name="Equation" r:id="rId12" imgW="3407679" imgH="580897" progId="Equation.DSMT4">
                  <p:embed/>
                  <p:pic>
                    <p:nvPicPr>
                      <p:cNvPr id="16" name="Object 15">
                        <a:extLst>
                          <a:ext uri="{FF2B5EF4-FFF2-40B4-BE49-F238E27FC236}">
                            <a16:creationId xmlns:a16="http://schemas.microsoft.com/office/drawing/2014/main" id="{B7CC8358-1FCE-4CDF-8572-38B3EDCA8A83}"/>
                          </a:ext>
                        </a:extLst>
                      </p:cNvPr>
                      <p:cNvPicPr/>
                      <p:nvPr/>
                    </p:nvPicPr>
                    <p:blipFill>
                      <a:blip r:embed="rId13"/>
                      <a:stretch>
                        <a:fillRect/>
                      </a:stretch>
                    </p:blipFill>
                    <p:spPr>
                      <a:xfrm>
                        <a:off x="4354000" y="5188496"/>
                        <a:ext cx="3408363" cy="581025"/>
                      </a:xfrm>
                      <a:prstGeom prst="rect">
                        <a:avLst/>
                      </a:prstGeom>
                    </p:spPr>
                  </p:pic>
                </p:oleObj>
              </mc:Fallback>
            </mc:AlternateContent>
          </a:graphicData>
        </a:graphic>
      </p:graphicFrame>
      <p:sp>
        <p:nvSpPr>
          <p:cNvPr id="45" name="Rectangle 44">
            <a:extLst>
              <a:ext uri="{FF2B5EF4-FFF2-40B4-BE49-F238E27FC236}">
                <a16:creationId xmlns:a16="http://schemas.microsoft.com/office/drawing/2014/main" id="{AB38E44A-994B-45C5-B8C1-E3CD1453D64D}"/>
              </a:ext>
            </a:extLst>
          </p:cNvPr>
          <p:cNvSpPr/>
          <p:nvPr/>
        </p:nvSpPr>
        <p:spPr>
          <a:xfrm>
            <a:off x="222239" y="5912988"/>
            <a:ext cx="1645002" cy="307777"/>
          </a:xfrm>
          <a:prstGeom prst="rect">
            <a:avLst/>
          </a:prstGeom>
        </p:spPr>
        <p:txBody>
          <a:bodyPr wrap="none">
            <a:spAutoFit/>
          </a:bodyPr>
          <a:lstStyle/>
          <a:p>
            <a:r>
              <a:rPr lang="en-US" sz="1400" i="1" dirty="0">
                <a:latin typeface="Arial" pitchFamily="-65" charset="0"/>
              </a:rPr>
              <a:t>n</a:t>
            </a:r>
            <a:r>
              <a:rPr lang="en-US" sz="1400" i="1" baseline="-25000" dirty="0">
                <a:latin typeface="Arial" pitchFamily="-65" charset="0"/>
              </a:rPr>
              <a:t>0</a:t>
            </a:r>
            <a:r>
              <a:rPr lang="en-US" sz="1400" dirty="0">
                <a:latin typeface="Arial" pitchFamily="-65" charset="0"/>
              </a:rPr>
              <a:t>~10</a:t>
            </a:r>
            <a:r>
              <a:rPr lang="en-US" sz="1400" baseline="30000" dirty="0">
                <a:latin typeface="Arial" pitchFamily="-65" charset="0"/>
              </a:rPr>
              <a:t>19 </a:t>
            </a:r>
            <a:r>
              <a:rPr lang="en-US" sz="1400" dirty="0">
                <a:latin typeface="Arial" pitchFamily="-65" charset="0"/>
              </a:rPr>
              <a:t>-10</a:t>
            </a:r>
            <a:r>
              <a:rPr lang="en-US" sz="1400" baseline="30000" dirty="0">
                <a:latin typeface="Arial" pitchFamily="-65" charset="0"/>
              </a:rPr>
              <a:t>18</a:t>
            </a:r>
            <a:r>
              <a:rPr lang="en-US" sz="1400" dirty="0">
                <a:latin typeface="Arial" pitchFamily="-65" charset="0"/>
              </a:rPr>
              <a:t> cm</a:t>
            </a:r>
            <a:r>
              <a:rPr lang="en-US" sz="1400" baseline="30000" dirty="0">
                <a:latin typeface="Arial" pitchFamily="-65" charset="0"/>
              </a:rPr>
              <a:t>-3 </a:t>
            </a:r>
            <a:endParaRPr lang="en-US" sz="1400" dirty="0"/>
          </a:p>
        </p:txBody>
      </p:sp>
      <p:sp>
        <p:nvSpPr>
          <p:cNvPr id="137" name="Right Brace 136">
            <a:extLst>
              <a:ext uri="{FF2B5EF4-FFF2-40B4-BE49-F238E27FC236}">
                <a16:creationId xmlns:a16="http://schemas.microsoft.com/office/drawing/2014/main" id="{7853AA97-A567-463A-AAAB-C4F5ED730B73}"/>
              </a:ext>
            </a:extLst>
          </p:cNvPr>
          <p:cNvSpPr/>
          <p:nvPr/>
        </p:nvSpPr>
        <p:spPr>
          <a:xfrm>
            <a:off x="1670113" y="5769521"/>
            <a:ext cx="191380" cy="504768"/>
          </a:xfrm>
          <a:prstGeom prst="rightBrac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47" name="Object 46">
            <a:extLst>
              <a:ext uri="{FF2B5EF4-FFF2-40B4-BE49-F238E27FC236}">
                <a16:creationId xmlns:a16="http://schemas.microsoft.com/office/drawing/2014/main" id="{A0C7EA86-4A1B-4140-8588-B910917B38A5}"/>
              </a:ext>
            </a:extLst>
          </p:cNvPr>
          <p:cNvGraphicFramePr>
            <a:graphicFrameLocks noChangeAspect="1"/>
          </p:cNvGraphicFramePr>
          <p:nvPr/>
        </p:nvGraphicFramePr>
        <p:xfrm>
          <a:off x="1946461" y="5893937"/>
          <a:ext cx="1282700" cy="241300"/>
        </p:xfrm>
        <a:graphic>
          <a:graphicData uri="http://schemas.openxmlformats.org/presentationml/2006/ole">
            <mc:AlternateContent xmlns:mc="http://schemas.openxmlformats.org/markup-compatibility/2006">
              <mc:Choice xmlns:v="urn:schemas-microsoft-com:vml" Requires="v">
                <p:oleObj name="Equation" r:id="rId14" imgW="1282680" imgH="241200" progId="Equation.DSMT4">
                  <p:embed/>
                </p:oleObj>
              </mc:Choice>
              <mc:Fallback>
                <p:oleObj name="Equation" r:id="rId14" imgW="1282680" imgH="241200" progId="Equation.DSMT4">
                  <p:embed/>
                  <p:pic>
                    <p:nvPicPr>
                      <p:cNvPr id="47" name="Object 46">
                        <a:extLst>
                          <a:ext uri="{FF2B5EF4-FFF2-40B4-BE49-F238E27FC236}">
                            <a16:creationId xmlns:a16="http://schemas.microsoft.com/office/drawing/2014/main" id="{A0C7EA86-4A1B-4140-8588-B910917B38A5}"/>
                          </a:ext>
                        </a:extLst>
                      </p:cNvPr>
                      <p:cNvPicPr/>
                      <p:nvPr/>
                    </p:nvPicPr>
                    <p:blipFill>
                      <a:blip r:embed="rId15"/>
                      <a:stretch>
                        <a:fillRect/>
                      </a:stretch>
                    </p:blipFill>
                    <p:spPr>
                      <a:xfrm>
                        <a:off x="1946461" y="5893937"/>
                        <a:ext cx="1282700" cy="241300"/>
                      </a:xfrm>
                      <a:prstGeom prst="rect">
                        <a:avLst/>
                      </a:prstGeom>
                      <a:solidFill>
                        <a:srgbClr val="FF0000"/>
                      </a:solidFill>
                    </p:spPr>
                  </p:pic>
                </p:oleObj>
              </mc:Fallback>
            </mc:AlternateContent>
          </a:graphicData>
        </a:graphic>
      </p:graphicFrame>
      <p:grpSp>
        <p:nvGrpSpPr>
          <p:cNvPr id="2" name="Group 1">
            <a:extLst>
              <a:ext uri="{FF2B5EF4-FFF2-40B4-BE49-F238E27FC236}">
                <a16:creationId xmlns:a16="http://schemas.microsoft.com/office/drawing/2014/main" id="{7B61031E-66CA-41E5-B1B9-FB0B1FBA2C0D}"/>
              </a:ext>
            </a:extLst>
          </p:cNvPr>
          <p:cNvGrpSpPr/>
          <p:nvPr/>
        </p:nvGrpSpPr>
        <p:grpSpPr>
          <a:xfrm>
            <a:off x="292639" y="1698186"/>
            <a:ext cx="3600000" cy="1608513"/>
            <a:chOff x="3785360" y="1535119"/>
            <a:chExt cx="3600000" cy="1608513"/>
          </a:xfrm>
        </p:grpSpPr>
        <p:pic>
          <p:nvPicPr>
            <p:cNvPr id="3" name="Picture 2">
              <a:extLst>
                <a:ext uri="{FF2B5EF4-FFF2-40B4-BE49-F238E27FC236}">
                  <a16:creationId xmlns:a16="http://schemas.microsoft.com/office/drawing/2014/main" id="{2B7E0658-1C89-4CBA-AC42-7F8EA6B4ACAA}"/>
                </a:ext>
              </a:extLst>
            </p:cNvPr>
            <p:cNvPicPr>
              <a:picLocks noChangeAspect="1"/>
            </p:cNvPicPr>
            <p:nvPr/>
          </p:nvPicPr>
          <p:blipFill>
            <a:blip r:embed="rId16"/>
            <a:stretch>
              <a:fillRect/>
            </a:stretch>
          </p:blipFill>
          <p:spPr>
            <a:xfrm>
              <a:off x="3785360" y="1576940"/>
              <a:ext cx="3600000" cy="1114732"/>
            </a:xfrm>
            <a:prstGeom prst="rect">
              <a:avLst/>
            </a:prstGeom>
          </p:spPr>
        </p:pic>
        <p:sp>
          <p:nvSpPr>
            <p:cNvPr id="19" name="TextBox 18">
              <a:extLst>
                <a:ext uri="{FF2B5EF4-FFF2-40B4-BE49-F238E27FC236}">
                  <a16:creationId xmlns:a16="http://schemas.microsoft.com/office/drawing/2014/main" id="{5B4B48D9-B5E0-49FB-ACC0-16ADDE5F970B}"/>
                </a:ext>
              </a:extLst>
            </p:cNvPr>
            <p:cNvSpPr txBox="1"/>
            <p:nvPr/>
          </p:nvSpPr>
          <p:spPr>
            <a:xfrm>
              <a:off x="6211116" y="1839300"/>
              <a:ext cx="671727" cy="523220"/>
            </a:xfrm>
            <a:prstGeom prst="rect">
              <a:avLst/>
            </a:prstGeom>
            <a:noFill/>
            <a:ln>
              <a:solidFill>
                <a:schemeClr val="accent1">
                  <a:shade val="50000"/>
                </a:schemeClr>
              </a:solidFill>
            </a:ln>
          </p:spPr>
          <p:txBody>
            <a:bodyPr wrap="square" rtlCol="0">
              <a:spAutoFit/>
            </a:bodyPr>
            <a:lstStyle/>
            <a:p>
              <a:r>
                <a:rPr lang="en-US" sz="1400" b="1" dirty="0">
                  <a:latin typeface="Arial" panose="020B0604020202020204" pitchFamily="34" charset="0"/>
                  <a:cs typeface="Arial" panose="020B0604020202020204" pitchFamily="34" charset="0"/>
                </a:rPr>
                <a:t>Laser </a:t>
              </a:r>
            </a:p>
            <a:p>
              <a:r>
                <a:rPr lang="en-US" sz="1400" b="1" dirty="0">
                  <a:latin typeface="Arial" panose="020B0604020202020204" pitchFamily="34" charset="0"/>
                  <a:cs typeface="Arial" panose="020B0604020202020204" pitchFamily="34" charset="0"/>
                </a:rPr>
                <a:t>pulse</a:t>
              </a:r>
            </a:p>
          </p:txBody>
        </p:sp>
        <p:cxnSp>
          <p:nvCxnSpPr>
            <p:cNvPr id="22" name="Straight Arrow Connector 21">
              <a:extLst>
                <a:ext uri="{FF2B5EF4-FFF2-40B4-BE49-F238E27FC236}">
                  <a16:creationId xmlns:a16="http://schemas.microsoft.com/office/drawing/2014/main" id="{3A705E6B-3862-41C8-91C7-EDCD0B6051D2}"/>
                </a:ext>
              </a:extLst>
            </p:cNvPr>
            <p:cNvCxnSpPr>
              <a:cxnSpLocks/>
            </p:cNvCxnSpPr>
            <p:nvPr/>
          </p:nvCxnSpPr>
          <p:spPr>
            <a:xfrm>
              <a:off x="5439122" y="1794846"/>
              <a:ext cx="135604" cy="339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1D83CA-72CA-483C-AA0E-69A9543DA4B8}"/>
                </a:ext>
              </a:extLst>
            </p:cNvPr>
            <p:cNvCxnSpPr>
              <a:cxnSpLocks/>
            </p:cNvCxnSpPr>
            <p:nvPr/>
          </p:nvCxnSpPr>
          <p:spPr>
            <a:xfrm flipH="1">
              <a:off x="4982602" y="1767201"/>
              <a:ext cx="425367" cy="3491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298B6D5-E207-4D0C-AB70-D15EA76BB968}"/>
                </a:ext>
              </a:extLst>
            </p:cNvPr>
            <p:cNvSpPr txBox="1"/>
            <p:nvPr/>
          </p:nvSpPr>
          <p:spPr>
            <a:xfrm>
              <a:off x="5022216" y="1535119"/>
              <a:ext cx="92845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 bunch</a:t>
              </a:r>
            </a:p>
          </p:txBody>
        </p:sp>
        <p:cxnSp>
          <p:nvCxnSpPr>
            <p:cNvPr id="27" name="Straight Arrow Connector 26">
              <a:extLst>
                <a:ext uri="{FF2B5EF4-FFF2-40B4-BE49-F238E27FC236}">
                  <a16:creationId xmlns:a16="http://schemas.microsoft.com/office/drawing/2014/main" id="{36CD85ED-4D2D-4B93-AB73-860BAC469711}"/>
                </a:ext>
              </a:extLst>
            </p:cNvPr>
            <p:cNvCxnSpPr>
              <a:cxnSpLocks/>
            </p:cNvCxnSpPr>
            <p:nvPr/>
          </p:nvCxnSpPr>
          <p:spPr>
            <a:xfrm flipV="1">
              <a:off x="4932218" y="2536902"/>
              <a:ext cx="566708" cy="3834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82451F4-E02E-4689-A592-EA5CBB9903BB}"/>
                </a:ext>
              </a:extLst>
            </p:cNvPr>
            <p:cNvSpPr txBox="1"/>
            <p:nvPr/>
          </p:nvSpPr>
          <p:spPr>
            <a:xfrm>
              <a:off x="4526497" y="2835855"/>
              <a:ext cx="81144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Ez field</a:t>
              </a:r>
            </a:p>
          </p:txBody>
        </p:sp>
      </p:grpSp>
      <p:sp>
        <p:nvSpPr>
          <p:cNvPr id="40" name="Text Box 109">
            <a:extLst>
              <a:ext uri="{FF2B5EF4-FFF2-40B4-BE49-F238E27FC236}">
                <a16:creationId xmlns:a16="http://schemas.microsoft.com/office/drawing/2014/main" id="{79E2727E-AAE6-47B6-9A4C-2B613FF3E9CF}"/>
              </a:ext>
            </a:extLst>
          </p:cNvPr>
          <p:cNvSpPr txBox="1">
            <a:spLocks noChangeArrowheads="1"/>
          </p:cNvSpPr>
          <p:nvPr/>
        </p:nvSpPr>
        <p:spPr bwMode="auto">
          <a:xfrm>
            <a:off x="4533254" y="4324790"/>
            <a:ext cx="1466641" cy="749208"/>
          </a:xfrm>
          <a:prstGeom prst="rect">
            <a:avLst/>
          </a:prstGeom>
          <a:noFill/>
          <a:ln w="63500">
            <a:noFill/>
            <a:miter lim="800000"/>
            <a:headEnd/>
            <a:tailEnd/>
          </a:ln>
          <a:effectLst/>
        </p:spPr>
        <p:txBody>
          <a:bodyPr wrap="square" lIns="101882" tIns="50941" rIns="101882" bIns="50941">
            <a:prstTxWarp prst="textNoShape">
              <a:avLst/>
            </a:prstTxWarp>
            <a:spAutoFit/>
          </a:bodyPr>
          <a:lstStyle/>
          <a:p>
            <a:pPr algn="ctr" eaLnBrk="1" hangingPunct="1"/>
            <a:r>
              <a:rPr lang="en-US" sz="1400" dirty="0">
                <a:latin typeface="Arial" pitchFamily="-65" charset="0"/>
              </a:rPr>
              <a:t>Plasma wave: </a:t>
            </a:r>
          </a:p>
          <a:p>
            <a:pPr algn="ctr" eaLnBrk="1" hangingPunct="1"/>
            <a:r>
              <a:rPr lang="en-US" sz="1400" dirty="0">
                <a:latin typeface="Arial" pitchFamily="-65" charset="0"/>
              </a:rPr>
              <a:t>electron density perturbation</a:t>
            </a:r>
          </a:p>
        </p:txBody>
      </p:sp>
      <p:sp>
        <p:nvSpPr>
          <p:cNvPr id="43" name="AutoShape 107">
            <a:extLst>
              <a:ext uri="{FF2B5EF4-FFF2-40B4-BE49-F238E27FC236}">
                <a16:creationId xmlns:a16="http://schemas.microsoft.com/office/drawing/2014/main" id="{BE7A1FE7-4320-43E0-8926-3578A8CBF6AC}"/>
              </a:ext>
            </a:extLst>
          </p:cNvPr>
          <p:cNvSpPr>
            <a:spLocks/>
          </p:cNvSpPr>
          <p:nvPr/>
        </p:nvSpPr>
        <p:spPr bwMode="auto">
          <a:xfrm rot="5400000">
            <a:off x="5246606" y="3912587"/>
            <a:ext cx="327448" cy="723430"/>
          </a:xfrm>
          <a:prstGeom prst="rightBrace">
            <a:avLst>
              <a:gd name="adj1" fmla="val 38736"/>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solidFill>
                <a:srgbClr val="FF0000"/>
              </a:solidFill>
            </a:endParaRPr>
          </a:p>
        </p:txBody>
      </p:sp>
      <p:sp>
        <p:nvSpPr>
          <p:cNvPr id="44" name="AutoShape 108">
            <a:extLst>
              <a:ext uri="{FF2B5EF4-FFF2-40B4-BE49-F238E27FC236}">
                <a16:creationId xmlns:a16="http://schemas.microsoft.com/office/drawing/2014/main" id="{3F0BBC9E-F57D-4A2F-A4B3-2D05D7515BC3}"/>
              </a:ext>
            </a:extLst>
          </p:cNvPr>
          <p:cNvSpPr>
            <a:spLocks/>
          </p:cNvSpPr>
          <p:nvPr/>
        </p:nvSpPr>
        <p:spPr bwMode="auto">
          <a:xfrm rot="5400000">
            <a:off x="6353538" y="4015749"/>
            <a:ext cx="327448" cy="517105"/>
          </a:xfrm>
          <a:prstGeom prst="rightBrace">
            <a:avLst>
              <a:gd name="adj1" fmla="val 38690"/>
              <a:gd name="adj2" fmla="val 50000"/>
            </a:avLst>
          </a:prstGeom>
          <a:noFill/>
          <a:ln w="12700">
            <a:solidFill>
              <a:srgbClr val="0000FF"/>
            </a:solidFill>
            <a:round/>
            <a:headEnd/>
            <a:tailEnd/>
          </a:ln>
          <a:effectLst/>
        </p:spPr>
        <p:txBody>
          <a:bodyPr wrap="none" lIns="101882" tIns="50941" rIns="101882" bIns="50941" anchor="ctr">
            <a:prstTxWarp prst="textNoShape">
              <a:avLst/>
            </a:prstTxWarp>
          </a:bodyPr>
          <a:lstStyle/>
          <a:p>
            <a:endParaRPr lang="en-US" dirty="0">
              <a:highlight>
                <a:srgbClr val="0000FF"/>
              </a:highlight>
            </a:endParaRPr>
          </a:p>
        </p:txBody>
      </p:sp>
      <p:graphicFrame>
        <p:nvGraphicFramePr>
          <p:cNvPr id="4" name="Object 3">
            <a:extLst>
              <a:ext uri="{FF2B5EF4-FFF2-40B4-BE49-F238E27FC236}">
                <a16:creationId xmlns:a16="http://schemas.microsoft.com/office/drawing/2014/main" id="{07C41480-20BD-4956-B6E9-FECE65566F9A}"/>
              </a:ext>
            </a:extLst>
          </p:cNvPr>
          <p:cNvGraphicFramePr>
            <a:graphicFrameLocks noChangeAspect="1"/>
          </p:cNvGraphicFramePr>
          <p:nvPr/>
        </p:nvGraphicFramePr>
        <p:xfrm>
          <a:off x="5460374" y="5919788"/>
          <a:ext cx="1447800" cy="254000"/>
        </p:xfrm>
        <a:graphic>
          <a:graphicData uri="http://schemas.openxmlformats.org/presentationml/2006/ole">
            <mc:AlternateContent xmlns:mc="http://schemas.openxmlformats.org/markup-compatibility/2006">
              <mc:Choice xmlns:v="urn:schemas-microsoft-com:vml" Requires="v">
                <p:oleObj name="Equation" r:id="rId17" imgW="1447560" imgH="253800" progId="Equation.DSMT4">
                  <p:embed/>
                </p:oleObj>
              </mc:Choice>
              <mc:Fallback>
                <p:oleObj name="Equation" r:id="rId17" imgW="1447560" imgH="253800" progId="Equation.DSMT4">
                  <p:embed/>
                  <p:pic>
                    <p:nvPicPr>
                      <p:cNvPr id="4" name="Object 3">
                        <a:extLst>
                          <a:ext uri="{FF2B5EF4-FFF2-40B4-BE49-F238E27FC236}">
                            <a16:creationId xmlns:a16="http://schemas.microsoft.com/office/drawing/2014/main" id="{07C41480-20BD-4956-B6E9-FECE65566F9A}"/>
                          </a:ext>
                        </a:extLst>
                      </p:cNvPr>
                      <p:cNvPicPr/>
                      <p:nvPr/>
                    </p:nvPicPr>
                    <p:blipFill>
                      <a:blip r:embed="rId18"/>
                      <a:stretch>
                        <a:fillRect/>
                      </a:stretch>
                    </p:blipFill>
                    <p:spPr>
                      <a:xfrm>
                        <a:off x="5460374" y="5919788"/>
                        <a:ext cx="1447800" cy="254000"/>
                      </a:xfrm>
                      <a:prstGeom prst="rect">
                        <a:avLst/>
                      </a:prstGeom>
                      <a:solidFill>
                        <a:srgbClr val="00B050"/>
                      </a:solidFill>
                    </p:spPr>
                  </p:pic>
                </p:oleObj>
              </mc:Fallback>
            </mc:AlternateContent>
          </a:graphicData>
        </a:graphic>
      </p:graphicFrame>
      <p:sp>
        <p:nvSpPr>
          <p:cNvPr id="46" name="Rectangle 45">
            <a:extLst>
              <a:ext uri="{FF2B5EF4-FFF2-40B4-BE49-F238E27FC236}">
                <a16:creationId xmlns:a16="http://schemas.microsoft.com/office/drawing/2014/main" id="{8B4F7BFC-987B-4823-ABC3-F1A69E28010B}"/>
              </a:ext>
            </a:extLst>
          </p:cNvPr>
          <p:cNvSpPr/>
          <p:nvPr/>
        </p:nvSpPr>
        <p:spPr>
          <a:xfrm>
            <a:off x="8294526" y="954980"/>
            <a:ext cx="3708000" cy="5400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4484C4E-296E-4057-BA41-4A89B9D950C6}"/>
              </a:ext>
            </a:extLst>
          </p:cNvPr>
          <p:cNvSpPr txBox="1"/>
          <p:nvPr/>
        </p:nvSpPr>
        <p:spPr>
          <a:xfrm>
            <a:off x="8515643" y="1022221"/>
            <a:ext cx="3265766" cy="400110"/>
          </a:xfrm>
          <a:prstGeom prst="rect">
            <a:avLst/>
          </a:prstGeom>
          <a:solidFill>
            <a:srgbClr val="0070C0"/>
          </a:solidFill>
        </p:spPr>
        <p:txBody>
          <a:bodyPr wrap="none" rtlCol="0">
            <a:spAutoFit/>
          </a:bodyPr>
          <a:lstStyle/>
          <a:p>
            <a:r>
              <a:rPr lang="en-US" sz="2000" b="1" dirty="0">
                <a:latin typeface="Arial" panose="020B0604020202020204" pitchFamily="34" charset="0"/>
                <a:cs typeface="Arial" panose="020B0604020202020204" pitchFamily="34" charset="0"/>
              </a:rPr>
              <a:t>Direct Laser Acceleration</a:t>
            </a:r>
          </a:p>
        </p:txBody>
      </p:sp>
      <p:grpSp>
        <p:nvGrpSpPr>
          <p:cNvPr id="41" name="Group 40">
            <a:extLst>
              <a:ext uri="{FF2B5EF4-FFF2-40B4-BE49-F238E27FC236}">
                <a16:creationId xmlns:a16="http://schemas.microsoft.com/office/drawing/2014/main" id="{2D45E2FC-4101-47DE-BE50-7CECD504A594}"/>
              </a:ext>
            </a:extLst>
          </p:cNvPr>
          <p:cNvGrpSpPr/>
          <p:nvPr/>
        </p:nvGrpSpPr>
        <p:grpSpPr>
          <a:xfrm>
            <a:off x="4318864" y="1701913"/>
            <a:ext cx="3600000" cy="1608513"/>
            <a:chOff x="3785360" y="1535119"/>
            <a:chExt cx="3600000" cy="1608513"/>
          </a:xfrm>
        </p:grpSpPr>
        <p:pic>
          <p:nvPicPr>
            <p:cNvPr id="42" name="Picture 41">
              <a:extLst>
                <a:ext uri="{FF2B5EF4-FFF2-40B4-BE49-F238E27FC236}">
                  <a16:creationId xmlns:a16="http://schemas.microsoft.com/office/drawing/2014/main" id="{A6356EAF-2744-44D1-9868-E145F62C407F}"/>
                </a:ext>
              </a:extLst>
            </p:cNvPr>
            <p:cNvPicPr>
              <a:picLocks noChangeAspect="1"/>
            </p:cNvPicPr>
            <p:nvPr/>
          </p:nvPicPr>
          <p:blipFill>
            <a:blip r:embed="rId16"/>
            <a:stretch>
              <a:fillRect/>
            </a:stretch>
          </p:blipFill>
          <p:spPr>
            <a:xfrm>
              <a:off x="3785360" y="1576940"/>
              <a:ext cx="3600000" cy="1114732"/>
            </a:xfrm>
            <a:prstGeom prst="rect">
              <a:avLst/>
            </a:prstGeom>
          </p:spPr>
        </p:pic>
        <p:sp>
          <p:nvSpPr>
            <p:cNvPr id="48" name="TextBox 47">
              <a:extLst>
                <a:ext uri="{FF2B5EF4-FFF2-40B4-BE49-F238E27FC236}">
                  <a16:creationId xmlns:a16="http://schemas.microsoft.com/office/drawing/2014/main" id="{A35D73D2-BDB3-4DDF-8FC8-4AAFF73C70DC}"/>
                </a:ext>
              </a:extLst>
            </p:cNvPr>
            <p:cNvSpPr txBox="1"/>
            <p:nvPr/>
          </p:nvSpPr>
          <p:spPr>
            <a:xfrm>
              <a:off x="6180596" y="1845501"/>
              <a:ext cx="825034" cy="523220"/>
            </a:xfrm>
            <a:prstGeom prst="rect">
              <a:avLst/>
            </a:prstGeom>
            <a:noFill/>
            <a:ln>
              <a:solidFill>
                <a:schemeClr val="accent1">
                  <a:shade val="50000"/>
                </a:schemeClr>
              </a:solidFill>
            </a:ln>
          </p:spPr>
          <p:txBody>
            <a:bodyPr wrap="square" rtlCol="0">
              <a:spAutoFit/>
            </a:bodyPr>
            <a:lstStyle/>
            <a:p>
              <a:r>
                <a:rPr lang="en-US" sz="1400" b="1" dirty="0">
                  <a:latin typeface="Arial" panose="020B0604020202020204" pitchFamily="34" charset="0"/>
                  <a:cs typeface="Arial" panose="020B0604020202020204" pitchFamily="34" charset="0"/>
                </a:rPr>
                <a:t>Particle </a:t>
              </a:r>
            </a:p>
            <a:p>
              <a:r>
                <a:rPr lang="en-US" sz="1400" b="1" dirty="0">
                  <a:latin typeface="Arial" panose="020B0604020202020204" pitchFamily="34" charset="0"/>
                  <a:cs typeface="Arial" panose="020B0604020202020204" pitchFamily="34" charset="0"/>
                </a:rPr>
                <a:t>beam</a:t>
              </a:r>
            </a:p>
          </p:txBody>
        </p:sp>
        <p:cxnSp>
          <p:nvCxnSpPr>
            <p:cNvPr id="50" name="Straight Arrow Connector 49">
              <a:extLst>
                <a:ext uri="{FF2B5EF4-FFF2-40B4-BE49-F238E27FC236}">
                  <a16:creationId xmlns:a16="http://schemas.microsoft.com/office/drawing/2014/main" id="{211B46DC-AD5B-4C69-87DA-9186FE60658E}"/>
                </a:ext>
              </a:extLst>
            </p:cNvPr>
            <p:cNvCxnSpPr>
              <a:cxnSpLocks/>
            </p:cNvCxnSpPr>
            <p:nvPr/>
          </p:nvCxnSpPr>
          <p:spPr>
            <a:xfrm>
              <a:off x="5439122" y="1794846"/>
              <a:ext cx="135604" cy="339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0446993-AE83-45A5-932C-F27211EEB904}"/>
                </a:ext>
              </a:extLst>
            </p:cNvPr>
            <p:cNvCxnSpPr>
              <a:cxnSpLocks/>
            </p:cNvCxnSpPr>
            <p:nvPr/>
          </p:nvCxnSpPr>
          <p:spPr>
            <a:xfrm flipH="1">
              <a:off x="4982602" y="1767201"/>
              <a:ext cx="425367" cy="3491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98FABDE-4EB7-4F93-BBE7-A0E6CA625B59}"/>
                </a:ext>
              </a:extLst>
            </p:cNvPr>
            <p:cNvSpPr txBox="1"/>
            <p:nvPr/>
          </p:nvSpPr>
          <p:spPr>
            <a:xfrm>
              <a:off x="5022216" y="1535119"/>
              <a:ext cx="92845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 bunch</a:t>
              </a:r>
            </a:p>
          </p:txBody>
        </p:sp>
        <p:cxnSp>
          <p:nvCxnSpPr>
            <p:cNvPr id="53" name="Straight Arrow Connector 52">
              <a:extLst>
                <a:ext uri="{FF2B5EF4-FFF2-40B4-BE49-F238E27FC236}">
                  <a16:creationId xmlns:a16="http://schemas.microsoft.com/office/drawing/2014/main" id="{040EA967-E72E-499E-822D-FF1F68BB8684}"/>
                </a:ext>
              </a:extLst>
            </p:cNvPr>
            <p:cNvCxnSpPr>
              <a:cxnSpLocks/>
            </p:cNvCxnSpPr>
            <p:nvPr/>
          </p:nvCxnSpPr>
          <p:spPr>
            <a:xfrm flipV="1">
              <a:off x="4932218" y="2536902"/>
              <a:ext cx="566708" cy="3834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8544AF3-5A7E-4A48-B0E4-1088B0A5DF94}"/>
                </a:ext>
              </a:extLst>
            </p:cNvPr>
            <p:cNvSpPr txBox="1"/>
            <p:nvPr/>
          </p:nvSpPr>
          <p:spPr>
            <a:xfrm>
              <a:off x="4526497" y="2835855"/>
              <a:ext cx="81144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Ez field</a:t>
              </a:r>
            </a:p>
          </p:txBody>
        </p:sp>
      </p:grpSp>
      <p:pic>
        <p:nvPicPr>
          <p:cNvPr id="21" name="Picture 20">
            <a:extLst>
              <a:ext uri="{FF2B5EF4-FFF2-40B4-BE49-F238E27FC236}">
                <a16:creationId xmlns:a16="http://schemas.microsoft.com/office/drawing/2014/main" id="{F568760B-1C23-495E-929C-A1A0AEFE538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44881" y="1697293"/>
            <a:ext cx="3600000" cy="2217600"/>
          </a:xfrm>
          <a:prstGeom prst="rect">
            <a:avLst/>
          </a:prstGeom>
        </p:spPr>
      </p:pic>
      <p:sp>
        <p:nvSpPr>
          <p:cNvPr id="20" name="TextBox 19">
            <a:extLst>
              <a:ext uri="{FF2B5EF4-FFF2-40B4-BE49-F238E27FC236}">
                <a16:creationId xmlns:a16="http://schemas.microsoft.com/office/drawing/2014/main" id="{6A84F323-96C8-40B3-B7D8-068E3BF46B37}"/>
              </a:ext>
            </a:extLst>
          </p:cNvPr>
          <p:cNvSpPr txBox="1"/>
          <p:nvPr/>
        </p:nvSpPr>
        <p:spPr>
          <a:xfrm>
            <a:off x="8464156" y="4180114"/>
            <a:ext cx="3398161" cy="1600438"/>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Resonant interaction between electrons and a laser pulse when the laser’s Doppler-shifted frequency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matches the electron betatron frequency. </a:t>
            </a:r>
          </a:p>
        </p:txBody>
      </p:sp>
      <p:graphicFrame>
        <p:nvGraphicFramePr>
          <p:cNvPr id="23" name="Object 22">
            <a:extLst>
              <a:ext uri="{FF2B5EF4-FFF2-40B4-BE49-F238E27FC236}">
                <a16:creationId xmlns:a16="http://schemas.microsoft.com/office/drawing/2014/main" id="{140DC1EE-90CB-443A-95B2-81FD714AA82B}"/>
              </a:ext>
            </a:extLst>
          </p:cNvPr>
          <p:cNvGraphicFramePr>
            <a:graphicFrameLocks noChangeAspect="1"/>
          </p:cNvGraphicFramePr>
          <p:nvPr/>
        </p:nvGraphicFramePr>
        <p:xfrm>
          <a:off x="9251887" y="5015850"/>
          <a:ext cx="1473200" cy="317500"/>
        </p:xfrm>
        <a:graphic>
          <a:graphicData uri="http://schemas.openxmlformats.org/presentationml/2006/ole">
            <mc:AlternateContent xmlns:mc="http://schemas.openxmlformats.org/markup-compatibility/2006">
              <mc:Choice xmlns:v="urn:schemas-microsoft-com:vml" Requires="v">
                <p:oleObj name="Equation" r:id="rId20" imgW="1473120" imgH="317160" progId="Equation.DSMT4">
                  <p:embed/>
                </p:oleObj>
              </mc:Choice>
              <mc:Fallback>
                <p:oleObj name="Equation" r:id="rId20" imgW="1473120" imgH="317160" progId="Equation.DSMT4">
                  <p:embed/>
                  <p:pic>
                    <p:nvPicPr>
                      <p:cNvPr id="23" name="Object 22">
                        <a:extLst>
                          <a:ext uri="{FF2B5EF4-FFF2-40B4-BE49-F238E27FC236}">
                            <a16:creationId xmlns:a16="http://schemas.microsoft.com/office/drawing/2014/main" id="{140DC1EE-90CB-443A-95B2-81FD714AA82B}"/>
                          </a:ext>
                        </a:extLst>
                      </p:cNvPr>
                      <p:cNvPicPr/>
                      <p:nvPr/>
                    </p:nvPicPr>
                    <p:blipFill>
                      <a:blip r:embed="rId21"/>
                      <a:stretch>
                        <a:fillRect/>
                      </a:stretch>
                    </p:blipFill>
                    <p:spPr>
                      <a:xfrm>
                        <a:off x="9251887" y="5015850"/>
                        <a:ext cx="1473200" cy="317500"/>
                      </a:xfrm>
                      <a:prstGeom prst="rect">
                        <a:avLst/>
                      </a:prstGeom>
                      <a:solidFill>
                        <a:schemeClr val="accent1"/>
                      </a:solidFill>
                    </p:spPr>
                  </p:pic>
                </p:oleObj>
              </mc:Fallback>
            </mc:AlternateContent>
          </a:graphicData>
        </a:graphic>
      </p:graphicFrame>
      <p:graphicFrame>
        <p:nvGraphicFramePr>
          <p:cNvPr id="25" name="Object 24">
            <a:extLst>
              <a:ext uri="{FF2B5EF4-FFF2-40B4-BE49-F238E27FC236}">
                <a16:creationId xmlns:a16="http://schemas.microsoft.com/office/drawing/2014/main" id="{56EA4316-2EEF-44F0-8EBC-89C23450109D}"/>
              </a:ext>
            </a:extLst>
          </p:cNvPr>
          <p:cNvGraphicFramePr>
            <a:graphicFrameLocks noChangeAspect="1"/>
          </p:cNvGraphicFramePr>
          <p:nvPr/>
        </p:nvGraphicFramePr>
        <p:xfrm>
          <a:off x="9455087" y="5830437"/>
          <a:ext cx="1066800" cy="304800"/>
        </p:xfrm>
        <a:graphic>
          <a:graphicData uri="http://schemas.openxmlformats.org/presentationml/2006/ole">
            <mc:AlternateContent xmlns:mc="http://schemas.openxmlformats.org/markup-compatibility/2006">
              <mc:Choice xmlns:v="urn:schemas-microsoft-com:vml" Requires="v">
                <p:oleObj name="Equation" r:id="rId22" imgW="1066680" imgH="304560" progId="Equation.DSMT4">
                  <p:embed/>
                </p:oleObj>
              </mc:Choice>
              <mc:Fallback>
                <p:oleObj name="Equation" r:id="rId22" imgW="1066680" imgH="304560" progId="Equation.DSMT4">
                  <p:embed/>
                  <p:pic>
                    <p:nvPicPr>
                      <p:cNvPr id="25" name="Object 24">
                        <a:extLst>
                          <a:ext uri="{FF2B5EF4-FFF2-40B4-BE49-F238E27FC236}">
                            <a16:creationId xmlns:a16="http://schemas.microsoft.com/office/drawing/2014/main" id="{56EA4316-2EEF-44F0-8EBC-89C23450109D}"/>
                          </a:ext>
                        </a:extLst>
                      </p:cNvPr>
                      <p:cNvPicPr/>
                      <p:nvPr/>
                    </p:nvPicPr>
                    <p:blipFill>
                      <a:blip r:embed="rId23"/>
                      <a:stretch>
                        <a:fillRect/>
                      </a:stretch>
                    </p:blipFill>
                    <p:spPr>
                      <a:xfrm>
                        <a:off x="9455087" y="5830437"/>
                        <a:ext cx="1066800" cy="304800"/>
                      </a:xfrm>
                      <a:prstGeom prst="rect">
                        <a:avLst/>
                      </a:prstGeom>
                      <a:solidFill>
                        <a:schemeClr val="accent1"/>
                      </a:solidFill>
                    </p:spPr>
                  </p:pic>
                </p:oleObj>
              </mc:Fallback>
            </mc:AlternateContent>
          </a:graphicData>
        </a:graphic>
      </p:graphicFrame>
      <p:pic>
        <p:nvPicPr>
          <p:cNvPr id="5" name="Picture 4">
            <a:extLst>
              <a:ext uri="{FF2B5EF4-FFF2-40B4-BE49-F238E27FC236}">
                <a16:creationId xmlns:a16="http://schemas.microsoft.com/office/drawing/2014/main" id="{89D1B1D2-7F84-4274-94E2-DE5EC6158F36}"/>
              </a:ext>
            </a:extLst>
          </p:cNvPr>
          <p:cNvPicPr>
            <a:picLocks noChangeAspect="1"/>
          </p:cNvPicPr>
          <p:nvPr/>
        </p:nvPicPr>
        <p:blipFill>
          <a:blip r:embed="rId24"/>
          <a:stretch>
            <a:fillRect/>
          </a:stretch>
        </p:blipFill>
        <p:spPr>
          <a:xfrm rot="20381752">
            <a:off x="546066" y="2032582"/>
            <a:ext cx="2964646" cy="1080000"/>
          </a:xfrm>
          <a:prstGeom prst="rect">
            <a:avLst/>
          </a:prstGeom>
        </p:spPr>
      </p:pic>
      <p:pic>
        <p:nvPicPr>
          <p:cNvPr id="28" name="Picture 27">
            <a:extLst>
              <a:ext uri="{FF2B5EF4-FFF2-40B4-BE49-F238E27FC236}">
                <a16:creationId xmlns:a16="http://schemas.microsoft.com/office/drawing/2014/main" id="{6141FE38-E648-493D-BE28-E2EF4456C380}"/>
              </a:ext>
            </a:extLst>
          </p:cNvPr>
          <p:cNvPicPr>
            <a:picLocks noChangeAspect="1"/>
          </p:cNvPicPr>
          <p:nvPr/>
        </p:nvPicPr>
        <p:blipFill>
          <a:blip r:embed="rId25"/>
          <a:stretch>
            <a:fillRect/>
          </a:stretch>
        </p:blipFill>
        <p:spPr>
          <a:xfrm rot="19995228">
            <a:off x="485409" y="3554806"/>
            <a:ext cx="2917521" cy="1080000"/>
          </a:xfrm>
          <a:prstGeom prst="rect">
            <a:avLst/>
          </a:prstGeom>
        </p:spPr>
      </p:pic>
      <p:pic>
        <p:nvPicPr>
          <p:cNvPr id="29" name="Picture 28">
            <a:extLst>
              <a:ext uri="{FF2B5EF4-FFF2-40B4-BE49-F238E27FC236}">
                <a16:creationId xmlns:a16="http://schemas.microsoft.com/office/drawing/2014/main" id="{ADEC5B28-F824-4873-9403-AF2B3A0B5B5F}"/>
              </a:ext>
            </a:extLst>
          </p:cNvPr>
          <p:cNvPicPr>
            <a:picLocks noChangeAspect="1"/>
          </p:cNvPicPr>
          <p:nvPr/>
        </p:nvPicPr>
        <p:blipFill>
          <a:blip r:embed="rId26"/>
          <a:stretch>
            <a:fillRect/>
          </a:stretch>
        </p:blipFill>
        <p:spPr>
          <a:xfrm>
            <a:off x="576078" y="5063546"/>
            <a:ext cx="2601203" cy="1080000"/>
          </a:xfrm>
          <a:prstGeom prst="rect">
            <a:avLst/>
          </a:prstGeom>
        </p:spPr>
      </p:pic>
      <p:pic>
        <p:nvPicPr>
          <p:cNvPr id="31" name="Picture 30">
            <a:extLst>
              <a:ext uri="{FF2B5EF4-FFF2-40B4-BE49-F238E27FC236}">
                <a16:creationId xmlns:a16="http://schemas.microsoft.com/office/drawing/2014/main" id="{06F63E68-5391-4520-893F-EFA6DD298098}"/>
              </a:ext>
            </a:extLst>
          </p:cNvPr>
          <p:cNvPicPr>
            <a:picLocks noChangeAspect="1"/>
          </p:cNvPicPr>
          <p:nvPr/>
        </p:nvPicPr>
        <p:blipFill>
          <a:blip r:embed="rId27"/>
          <a:stretch>
            <a:fillRect/>
          </a:stretch>
        </p:blipFill>
        <p:spPr>
          <a:xfrm rot="20280476">
            <a:off x="4166114" y="1987099"/>
            <a:ext cx="3824001" cy="1620000"/>
          </a:xfrm>
          <a:prstGeom prst="rect">
            <a:avLst/>
          </a:prstGeom>
        </p:spPr>
      </p:pic>
      <p:pic>
        <p:nvPicPr>
          <p:cNvPr id="32" name="Picture 31">
            <a:extLst>
              <a:ext uri="{FF2B5EF4-FFF2-40B4-BE49-F238E27FC236}">
                <a16:creationId xmlns:a16="http://schemas.microsoft.com/office/drawing/2014/main" id="{6A051784-A97A-4B37-8B39-25620D27AEC5}"/>
              </a:ext>
            </a:extLst>
          </p:cNvPr>
          <p:cNvPicPr>
            <a:picLocks noChangeAspect="1"/>
          </p:cNvPicPr>
          <p:nvPr/>
        </p:nvPicPr>
        <p:blipFill>
          <a:blip r:embed="rId28"/>
          <a:stretch>
            <a:fillRect/>
          </a:stretch>
        </p:blipFill>
        <p:spPr>
          <a:xfrm rot="2719066">
            <a:off x="7930371" y="2518971"/>
            <a:ext cx="4557857" cy="1440000"/>
          </a:xfrm>
          <a:prstGeom prst="rect">
            <a:avLst/>
          </a:prstGeom>
        </p:spPr>
      </p:pic>
      <p:sp>
        <p:nvSpPr>
          <p:cNvPr id="55" name="TextBox 54">
            <a:extLst>
              <a:ext uri="{FF2B5EF4-FFF2-40B4-BE49-F238E27FC236}">
                <a16:creationId xmlns:a16="http://schemas.microsoft.com/office/drawing/2014/main" id="{41C4821F-7B43-4ED2-8DDF-8B679E4CF249}"/>
              </a:ext>
            </a:extLst>
          </p:cNvPr>
          <p:cNvSpPr txBox="1"/>
          <p:nvPr/>
        </p:nvSpPr>
        <p:spPr>
          <a:xfrm>
            <a:off x="1214463" y="1020741"/>
            <a:ext cx="1723549" cy="400110"/>
          </a:xfrm>
          <a:prstGeom prst="rect">
            <a:avLst/>
          </a:prstGeom>
          <a:solidFill>
            <a:srgbClr val="FF0000"/>
          </a:solidFill>
        </p:spPr>
        <p:txBody>
          <a:bodyPr wrap="none" rtlCol="0">
            <a:spAutoFit/>
          </a:bodyPr>
          <a:lstStyle/>
          <a:p>
            <a:r>
              <a:rPr lang="en-US" sz="2000" b="1" dirty="0">
                <a:latin typeface="Arial" panose="020B0604020202020204" pitchFamily="34" charset="0"/>
                <a:cs typeface="Arial" panose="020B0604020202020204" pitchFamily="34" charset="0"/>
              </a:rPr>
              <a:t>Laser-driven</a:t>
            </a:r>
          </a:p>
        </p:txBody>
      </p:sp>
      <p:pic>
        <p:nvPicPr>
          <p:cNvPr id="6" name="Picture 5">
            <a:extLst>
              <a:ext uri="{FF2B5EF4-FFF2-40B4-BE49-F238E27FC236}">
                <a16:creationId xmlns:a16="http://schemas.microsoft.com/office/drawing/2014/main" id="{48077B91-4AA7-EC62-5DDA-1F68BDF9BB51}"/>
              </a:ext>
            </a:extLst>
          </p:cNvPr>
          <p:cNvPicPr>
            <a:picLocks noChangeAspect="1"/>
          </p:cNvPicPr>
          <p:nvPr/>
        </p:nvPicPr>
        <p:blipFill>
          <a:blip r:embed="rId29"/>
          <a:stretch>
            <a:fillRect/>
          </a:stretch>
        </p:blipFill>
        <p:spPr>
          <a:xfrm rot="944946">
            <a:off x="4292827" y="4586870"/>
            <a:ext cx="3798560" cy="1371600"/>
          </a:xfrm>
          <a:prstGeom prst="rect">
            <a:avLst/>
          </a:prstGeom>
        </p:spPr>
      </p:pic>
    </p:spTree>
    <p:extLst>
      <p:ext uri="{BB962C8B-B14F-4D97-AF65-F5344CB8AC3E}">
        <p14:creationId xmlns:p14="http://schemas.microsoft.com/office/powerpoint/2010/main" val="3465911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37252</TotalTime>
  <Words>2544</Words>
  <Application>Microsoft Office PowerPoint</Application>
  <PresentationFormat>Widescreen</PresentationFormat>
  <Paragraphs>354</Paragraphs>
  <Slides>23</Slides>
  <Notes>23</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0" baseType="lpstr">
      <vt:lpstr>Arial</vt:lpstr>
      <vt:lpstr>Calibri</vt:lpstr>
      <vt:lpstr>Calibri Light</vt:lpstr>
      <vt:lpstr>Cambria Math</vt:lpstr>
      <vt:lpstr>Wingdings</vt:lpstr>
      <vt:lpstr>Office Theme</vt:lpstr>
      <vt:lpstr>Equation</vt:lpstr>
      <vt:lpstr>Acceleration beyond 10 GeV of a 340 pC electron bunch in a 10 cm nanoparticle-assisted wakefield accelerator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&gt;10 GeV electron energy with nanoparticle-assisted wakefield acceleration</dc:title>
  <dc:creator>Boltzmann</dc:creator>
  <cp:lastModifiedBy>Boltzmann</cp:lastModifiedBy>
  <cp:revision>278</cp:revision>
  <dcterms:created xsi:type="dcterms:W3CDTF">2021-11-09T14:13:49Z</dcterms:created>
  <dcterms:modified xsi:type="dcterms:W3CDTF">2022-11-07T13:04:19Z</dcterms:modified>
</cp:coreProperties>
</file>