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3" r:id="rId3"/>
    <p:sldId id="334" r:id="rId4"/>
    <p:sldId id="346" r:id="rId5"/>
    <p:sldId id="341" r:id="rId6"/>
    <p:sldId id="347" r:id="rId7"/>
    <p:sldId id="355" r:id="rId8"/>
    <p:sldId id="359" r:id="rId9"/>
    <p:sldId id="357" r:id="rId10"/>
    <p:sldId id="356" r:id="rId11"/>
    <p:sldId id="360" r:id="rId12"/>
    <p:sldId id="358" r:id="rId13"/>
    <p:sldId id="338" r:id="rId14"/>
    <p:sldId id="361" r:id="rId15"/>
    <p:sldId id="260" r:id="rId16"/>
    <p:sldId id="34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FF00"/>
    <a:srgbClr val="F5DB4B"/>
    <a:srgbClr val="FF3300"/>
    <a:srgbClr val="B12997"/>
    <a:srgbClr val="F5B60F"/>
    <a:srgbClr val="CD990F"/>
    <a:srgbClr val="C18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FD173-F761-4A8A-86AB-F6D6B6C0C912}" v="742" dt="2022-11-09T14:25:46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280" autoAdjust="0"/>
  </p:normalViewPr>
  <p:slideViewPr>
    <p:cSldViewPr snapToGrid="0" snapToObjects="1">
      <p:cViewPr varScale="1">
        <p:scale>
          <a:sx n="111" d="100"/>
          <a:sy n="111" d="100"/>
        </p:scale>
        <p:origin x="48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1FF1-93C4-4609-A2A9-D9B36BFC226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A4CAB-90DC-401C-9560-AAE4FF0F4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97616-ECBD-CB4F-A207-8F29E715067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86A9-6F14-8749-8EDD-000CD18B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2150247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35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504" y="1738618"/>
            <a:ext cx="7712736" cy="1701034"/>
          </a:xfrm>
          <a:noFill/>
          <a:ln>
            <a:noFill/>
          </a:ln>
        </p:spPr>
        <p:txBody>
          <a:bodyPr/>
          <a:lstStyle>
            <a:lvl1pPr algn="ctr">
              <a:defRPr sz="4500">
                <a:solidFill>
                  <a:schemeClr val="tx2">
                    <a:lumMod val="50000"/>
                  </a:schemeClr>
                </a:solidFill>
                <a:latin typeface="+mj-lt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" y="108594"/>
            <a:ext cx="889756" cy="860609"/>
          </a:xfrm>
          <a:prstGeom prst="rect">
            <a:avLst/>
          </a:prstGeom>
        </p:spPr>
      </p:pic>
      <p:sp>
        <p:nvSpPr>
          <p:cNvPr id="32" name="Line 7"/>
          <p:cNvSpPr>
            <a:spLocks noChangeShapeType="1"/>
          </p:cNvSpPr>
          <p:nvPr userDrawn="1"/>
        </p:nvSpPr>
        <p:spPr bwMode="auto">
          <a:xfrm flipV="1">
            <a:off x="363894" y="1163088"/>
            <a:ext cx="8416212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17956" y="363891"/>
            <a:ext cx="3957257" cy="736599"/>
            <a:chOff x="1156996" y="363891"/>
            <a:chExt cx="3957257" cy="736599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1156996" y="363891"/>
              <a:ext cx="3930884" cy="659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"/>
                </a:lnSpc>
              </a:pPr>
              <a:r>
                <a:rPr lang="en-US" sz="1800" b="1" i="1" dirty="0">
                  <a:solidFill>
                    <a:schemeClr val="tx2"/>
                  </a:solidFill>
                  <a:latin typeface="Palatino" charset="0"/>
                  <a:ea typeface="Palatino" charset="0"/>
                  <a:cs typeface="Palatino" charset="0"/>
                </a:rPr>
                <a:t>Center</a:t>
              </a:r>
              <a:r>
                <a:rPr lang="en-US" sz="1800" b="1" i="1" baseline="0" dirty="0">
                  <a:solidFill>
                    <a:schemeClr val="tx2"/>
                  </a:solidFill>
                  <a:latin typeface="Palatino" charset="0"/>
                  <a:ea typeface="Palatino" charset="0"/>
                  <a:cs typeface="Palatino" charset="0"/>
                </a:rPr>
                <a:t> for</a:t>
              </a:r>
              <a:r>
                <a:rPr lang="en-US" baseline="0" dirty="0">
                  <a:solidFill>
                    <a:schemeClr val="tx2"/>
                  </a:solidFill>
                </a:rPr>
                <a:t> </a:t>
              </a:r>
            </a:p>
            <a:p>
              <a:r>
                <a:rPr lang="en-US" sz="3600" b="1" i="0" baseline="0" dirty="0">
                  <a:latin typeface="Palatino" charset="0"/>
                  <a:ea typeface="Palatino" charset="0"/>
                  <a:cs typeface="Palatino" charset="0"/>
                </a:rPr>
                <a:t>BRIGHT BEAMS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178560" y="846574"/>
              <a:ext cx="39356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0" i="0" baseline="0" dirty="0">
                  <a:solidFill>
                    <a:schemeClr val="tx2"/>
                  </a:solidFill>
                  <a:latin typeface="Avenir Book" charset="0"/>
                  <a:ea typeface="Avenir Book" charset="0"/>
                  <a:cs typeface="Avenir Book" charset="0"/>
                </a:rPr>
                <a:t>A National Science Foundation Science &amp; Technology Center</a:t>
              </a:r>
              <a:endParaRPr lang="en-US" sz="1600" b="0" i="0" dirty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5699" y="0"/>
            <a:ext cx="1368769" cy="11004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0720"/>
            <a:ext cx="2286000" cy="42913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0720"/>
            <a:ext cx="6705600" cy="42913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142240"/>
            <a:ext cx="7762240" cy="40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27710"/>
            <a:ext cx="9144000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936240"/>
            <a:ext cx="9144000" cy="1921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9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90880"/>
            <a:ext cx="4495800" cy="4224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0880"/>
            <a:ext cx="4495800" cy="4224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195263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baseline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11200"/>
            <a:ext cx="4495800" cy="4203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11200"/>
            <a:ext cx="4495800" cy="4203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3546"/>
            <a:ext cx="4040188" cy="6518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96306"/>
            <a:ext cx="4040188" cy="37042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383546"/>
            <a:ext cx="4041775" cy="6518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96306"/>
            <a:ext cx="4041775" cy="37042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60400"/>
            <a:ext cx="3008313" cy="6683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60400"/>
            <a:ext cx="5111750" cy="418663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2873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0559"/>
            <a:ext cx="5486400" cy="287512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05678"/>
            <a:ext cx="9144000" cy="420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4972050"/>
            <a:ext cx="5486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i="1" smtClean="0">
                <a:latin typeface="+mn-lt"/>
              </a:defRPr>
            </a:lvl1pPr>
          </a:lstStyle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49720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4008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09" y="65314"/>
            <a:ext cx="532832" cy="515377"/>
          </a:xfrm>
          <a:prstGeom prst="rect">
            <a:avLst/>
          </a:prstGeom>
        </p:spPr>
      </p:pic>
      <p:sp>
        <p:nvSpPr>
          <p:cNvPr id="21" name="Line 7"/>
          <p:cNvSpPr>
            <a:spLocks noChangeShapeType="1"/>
          </p:cNvSpPr>
          <p:nvPr userDrawn="1"/>
        </p:nvSpPr>
        <p:spPr bwMode="auto">
          <a:xfrm>
            <a:off x="160176" y="655086"/>
            <a:ext cx="8823648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201640" y="-1"/>
            <a:ext cx="782184" cy="628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57175" indent="-28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ln>
            <a:noFill/>
          </a:ln>
          <a:solidFill>
            <a:schemeClr val="accent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ln>
            <a:noFill/>
          </a:ln>
          <a:solidFill>
            <a:schemeClr val="accent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ln>
            <a:noFill/>
          </a:ln>
          <a:solidFill>
            <a:schemeClr val="accent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ln>
            <a:noFill/>
          </a:ln>
          <a:solidFill>
            <a:schemeClr val="accent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660066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660066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660066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jobsonline.org/ajo/jobs/220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05221"/>
            <a:ext cx="9269569" cy="1701034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Prospects of Ultralow MTE Photocathodes in Electron Guns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6576" y="3309046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2"/>
                </a:solidFill>
              </a:rPr>
              <a:t>Prof. Siddharth Karkare </a:t>
            </a:r>
          </a:p>
          <a:p>
            <a:r>
              <a:rPr lang="en-US" dirty="0">
                <a:solidFill>
                  <a:schemeClr val="tx2"/>
                </a:solidFill>
              </a:rPr>
              <a:t>    (Arizona State University)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Image result for nsf logo">
            <a:extLst>
              <a:ext uri="{FF2B5EF4-FFF2-40B4-BE49-F238E27FC236}">
                <a16:creationId xmlns:a16="http://schemas.microsoft.com/office/drawing/2014/main" id="{7126F646-3756-2417-9805-41FC64C0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7871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 Logos | U.S. DOE Office of Science (SC)">
            <a:extLst>
              <a:ext uri="{FF2B5EF4-FFF2-40B4-BE49-F238E27FC236}">
                <a16:creationId xmlns:a16="http://schemas.microsoft.com/office/drawing/2014/main" id="{3A774CB4-5CAC-BE0C-470A-64AA0230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2" y="3536640"/>
            <a:ext cx="2955268" cy="9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5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6A0192-86A5-1BF1-0CC7-F1E67E05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79" y="1270183"/>
            <a:ext cx="9144000" cy="833505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Ultra-high-vacuum (UHV) ~ 10</a:t>
            </a:r>
            <a:r>
              <a:rPr lang="en-US" baseline="30000" dirty="0">
                <a:solidFill>
                  <a:srgbClr val="00B050"/>
                </a:solidFill>
              </a:rPr>
              <a:t>-9 </a:t>
            </a:r>
            <a:r>
              <a:rPr lang="en-US" dirty="0">
                <a:solidFill>
                  <a:srgbClr val="00B050"/>
                </a:solidFill>
              </a:rPr>
              <a:t>-10</a:t>
            </a:r>
            <a:r>
              <a:rPr lang="en-US" baseline="30000" dirty="0">
                <a:solidFill>
                  <a:srgbClr val="00B050"/>
                </a:solidFill>
              </a:rPr>
              <a:t>-10</a:t>
            </a:r>
            <a:r>
              <a:rPr lang="en-US" dirty="0">
                <a:solidFill>
                  <a:srgbClr val="00B050"/>
                </a:solidFill>
              </a:rPr>
              <a:t> torr range</a:t>
            </a:r>
          </a:p>
          <a:p>
            <a:r>
              <a:rPr lang="en-US" dirty="0">
                <a:solidFill>
                  <a:srgbClr val="00B050"/>
                </a:solidFill>
              </a:rPr>
              <a:t>UHV cathode transfer, load-lock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7A354-1571-BA8B-A5E5-6CBA8085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use in High Field Guns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96252-DFFE-DAB1-AB9F-DCE69136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83483-3197-33F8-9DA5-26AB707A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5C9617A-60FA-A4D3-AF26-4B8C586151FF}"/>
              </a:ext>
            </a:extLst>
          </p:cNvPr>
          <p:cNvSpPr txBox="1">
            <a:spLocks/>
          </p:cNvSpPr>
          <p:nvPr/>
        </p:nvSpPr>
        <p:spPr bwMode="auto">
          <a:xfrm>
            <a:off x="76200" y="3096013"/>
            <a:ext cx="9144000" cy="60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>
                <a:solidFill>
                  <a:schemeClr val="accent4">
                    <a:lumMod val="75000"/>
                  </a:schemeClr>
                </a:solidFill>
              </a:rPr>
              <a:t>Tunable wavelength laser</a:t>
            </a:r>
          </a:p>
          <a:p>
            <a:pPr defTabSz="914400"/>
            <a:r>
              <a:rPr lang="en-US" kern="0" dirty="0">
                <a:solidFill>
                  <a:schemeClr val="accent4">
                    <a:lumMod val="75000"/>
                  </a:schemeClr>
                </a:solidFill>
              </a:rPr>
              <a:t>Cryogenic cooling</a:t>
            </a:r>
          </a:p>
          <a:p>
            <a:pPr marL="61912" indent="0" defTabSz="914400">
              <a:buFontTx/>
              <a:buNone/>
            </a:pPr>
            <a:endParaRPr lang="en-US" kern="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B49C4B0-FDC5-33C7-B4FB-ACC1111CED55}"/>
              </a:ext>
            </a:extLst>
          </p:cNvPr>
          <p:cNvSpPr txBox="1">
            <a:spLocks/>
          </p:cNvSpPr>
          <p:nvPr/>
        </p:nvSpPr>
        <p:spPr bwMode="auto">
          <a:xfrm>
            <a:off x="59029" y="3959177"/>
            <a:ext cx="9144000" cy="5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Capability to use semiconducting cathode substrates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A1F06-8D12-068B-5F68-1BF33DE22E96}"/>
              </a:ext>
            </a:extLst>
          </p:cNvPr>
          <p:cNvSpPr txBox="1"/>
          <p:nvPr/>
        </p:nvSpPr>
        <p:spPr>
          <a:xfrm>
            <a:off x="469326" y="2031443"/>
            <a:ext cx="767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Some RF guns already have this – Pegasus gun at UCLA, FAST facility at Fermilab, PITZ RF gun, AWA 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857F7-4C00-DEDA-3982-D1BF4640E5B9}"/>
              </a:ext>
            </a:extLst>
          </p:cNvPr>
          <p:cNvSpPr txBox="1"/>
          <p:nvPr/>
        </p:nvSpPr>
        <p:spPr>
          <a:xfrm>
            <a:off x="418952" y="4369142"/>
            <a:ext cx="698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Facilities development needed to enable these – underway at LANL and UCLA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EEF975F1-D346-20A6-07FD-21143556A219}"/>
              </a:ext>
            </a:extLst>
          </p:cNvPr>
          <p:cNvSpPr txBox="1">
            <a:spLocks/>
          </p:cNvSpPr>
          <p:nvPr/>
        </p:nvSpPr>
        <p:spPr bwMode="auto">
          <a:xfrm>
            <a:off x="561304" y="661296"/>
            <a:ext cx="9144000" cy="5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9pPr>
          </a:lstStyle>
          <a:p>
            <a:pPr marL="61912" indent="0" defTabSz="914400">
              <a:buNone/>
            </a:pPr>
            <a:r>
              <a:rPr lang="en-US" kern="0" dirty="0">
                <a:solidFill>
                  <a:schemeClr val="tx1"/>
                </a:solidFill>
              </a:rPr>
              <a:t>50 MV/m fields or higher, even exceeding 100 MV/m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BC99E-A8A2-F28C-2609-AB4D191F9638}"/>
              </a:ext>
            </a:extLst>
          </p:cNvPr>
          <p:cNvSpPr txBox="1"/>
          <p:nvPr/>
        </p:nvSpPr>
        <p:spPr>
          <a:xfrm>
            <a:off x="89079" y="1069703"/>
            <a:ext cx="4823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</a:rPr>
              <a:t>Absolutely Essential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2E2EED-1523-C47F-3C52-0063B37D5511}"/>
              </a:ext>
            </a:extLst>
          </p:cNvPr>
          <p:cNvSpPr txBox="1"/>
          <p:nvPr/>
        </p:nvSpPr>
        <p:spPr>
          <a:xfrm>
            <a:off x="59029" y="2847107"/>
            <a:ext cx="4853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Necessary for lowest possible MTE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159279-9CD5-B846-39F5-4709C012B681}"/>
              </a:ext>
            </a:extLst>
          </p:cNvPr>
          <p:cNvSpPr/>
          <p:nvPr/>
        </p:nvSpPr>
        <p:spPr>
          <a:xfrm>
            <a:off x="418952" y="4424456"/>
            <a:ext cx="8071945" cy="400110"/>
          </a:xfrm>
          <a:prstGeom prst="rect">
            <a:avLst/>
          </a:prstGeom>
          <a:gradFill rotWithShape="1">
            <a:gsLst>
              <a:gs pos="0">
                <a:srgbClr val="7FBE50">
                  <a:tint val="50000"/>
                  <a:satMod val="300000"/>
                </a:srgbClr>
              </a:gs>
              <a:gs pos="35000">
                <a:srgbClr val="7FBE50">
                  <a:tint val="37000"/>
                  <a:satMod val="300000"/>
                </a:srgbClr>
              </a:gs>
              <a:gs pos="100000">
                <a:srgbClr val="7FBE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FBE50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B42D2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Need cathode testing facilities with these requirements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075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9" grpId="0"/>
      <p:bldP spid="10" grpId="0"/>
      <p:bldP spid="11" grpId="0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42D1BD-5937-F619-77F9-D65B9B14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2-D coatings for Robustness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2FC77-6833-82B2-96E1-69AB4C87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60785-2EC9-C982-97BE-DA9E57DD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EB6E6-2A80-A911-B05E-4B7C83112482}"/>
              </a:ext>
            </a:extLst>
          </p:cNvPr>
          <p:cNvSpPr txBox="1"/>
          <p:nvPr/>
        </p:nvSpPr>
        <p:spPr>
          <a:xfrm>
            <a:off x="145471" y="809443"/>
            <a:ext cx="589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Demonstrated protection in QE for Cu photocathodes without increase in MTE via graphene coatings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122A3-FE30-C351-AC6E-2865F5EB187D}"/>
              </a:ext>
            </a:extLst>
          </p:cNvPr>
          <p:cNvSpPr txBox="1"/>
          <p:nvPr/>
        </p:nvSpPr>
        <p:spPr>
          <a:xfrm>
            <a:off x="83127" y="449124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Liu et al, </a:t>
            </a:r>
            <a:r>
              <a:rPr lang="fr-FR" sz="1200" dirty="0" err="1"/>
              <a:t>Appl</a:t>
            </a:r>
            <a:r>
              <a:rPr lang="fr-FR" sz="1200" dirty="0"/>
              <a:t>. Phys. </a:t>
            </a:r>
            <a:r>
              <a:rPr lang="fr-FR" sz="1200" dirty="0" err="1"/>
              <a:t>Lett</a:t>
            </a:r>
            <a:r>
              <a:rPr lang="fr-FR" sz="1200" dirty="0"/>
              <a:t>. 110, 041607 (2017)</a:t>
            </a:r>
          </a:p>
          <a:p>
            <a:r>
              <a:rPr lang="fr-FR" sz="1200" dirty="0"/>
              <a:t>Knill et al, NAPAC 2022.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BEBB9-4F01-4B39-23BF-958813ABB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85" y="1677275"/>
            <a:ext cx="3401291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716C4-293B-F9F7-4658-11FAB425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37" y="1455774"/>
            <a:ext cx="3559613" cy="28139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88D12-B402-D031-8140-C832A3655D82}"/>
              </a:ext>
            </a:extLst>
          </p:cNvPr>
          <p:cNvSpPr/>
          <p:nvPr/>
        </p:nvSpPr>
        <p:spPr>
          <a:xfrm>
            <a:off x="652955" y="4066532"/>
            <a:ext cx="8071945" cy="707886"/>
          </a:xfrm>
          <a:prstGeom prst="rect">
            <a:avLst/>
          </a:prstGeom>
          <a:gradFill rotWithShape="1">
            <a:gsLst>
              <a:gs pos="0">
                <a:srgbClr val="7FBE50">
                  <a:tint val="50000"/>
                  <a:satMod val="300000"/>
                </a:srgbClr>
              </a:gs>
              <a:gs pos="35000">
                <a:srgbClr val="7FBE50">
                  <a:tint val="37000"/>
                  <a:satMod val="300000"/>
                </a:srgbClr>
              </a:gs>
              <a:gs pos="100000">
                <a:srgbClr val="7FBE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FBE50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B42D2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Obtaining Gr protected alkali-antimonide surface is challenging!!! – research ongoing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64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D5A38E-9A14-4493-A080-39E9C648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Beyond Alkali-antimonides – Cs</a:t>
            </a:r>
            <a:r>
              <a:rPr lang="en-US" sz="2400" baseline="-25000" dirty="0"/>
              <a:t>2</a:t>
            </a:r>
            <a:r>
              <a:rPr lang="en-US" sz="2400" dirty="0"/>
              <a:t>Te, III-Nitrides…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A6CB2-705C-768A-3EAA-41BD252C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59727-D99D-2765-5510-CC757F1C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C2276-3D23-235F-D1B6-7A44A43BDB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1" y="826078"/>
            <a:ext cx="2317971" cy="1620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D5445-B05B-CD7F-B02D-B63260AAA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892" y="2477199"/>
            <a:ext cx="1414593" cy="374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50CAC5-5A9A-E56A-9E1A-0D134E2C23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4324" y="794907"/>
            <a:ext cx="2388385" cy="168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FDCB3-9A65-AB4F-997F-D6EF3F5A3564}"/>
              </a:ext>
            </a:extLst>
          </p:cNvPr>
          <p:cNvSpPr txBox="1"/>
          <p:nvPr/>
        </p:nvSpPr>
        <p:spPr>
          <a:xfrm>
            <a:off x="88324" y="479616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Pierce et al </a:t>
            </a:r>
            <a:r>
              <a:rPr lang="fr-FR" sz="1100" dirty="0" err="1"/>
              <a:t>Appl</a:t>
            </a:r>
            <a:r>
              <a:rPr lang="fr-FR" sz="1100" dirty="0"/>
              <a:t>. Phys. </a:t>
            </a:r>
            <a:r>
              <a:rPr lang="fr-FR" sz="1100" dirty="0" err="1"/>
              <a:t>Lett</a:t>
            </a:r>
            <a:r>
              <a:rPr lang="fr-FR" sz="1100" dirty="0"/>
              <a:t>. 118, 124101 (2021)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4C795-631F-A9F4-7730-695C05681F3E}"/>
              </a:ext>
            </a:extLst>
          </p:cNvPr>
          <p:cNvSpPr txBox="1"/>
          <p:nvPr/>
        </p:nvSpPr>
        <p:spPr>
          <a:xfrm>
            <a:off x="103910" y="3035755"/>
            <a:ext cx="4748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</a:t>
            </a:r>
            <a:r>
              <a:rPr lang="en-US" baseline="-25000" dirty="0"/>
              <a:t>2</a:t>
            </a:r>
            <a:r>
              <a:rPr lang="en-US" dirty="0"/>
              <a:t>Te MTE is limited to ~100 </a:t>
            </a:r>
            <a:r>
              <a:rPr lang="en-US" dirty="0" err="1"/>
              <a:t>meV</a:t>
            </a:r>
            <a:r>
              <a:rPr lang="en-US" dirty="0"/>
              <a:t> due to low work function Cs impurities on surface</a:t>
            </a:r>
          </a:p>
          <a:p>
            <a:endParaRPr lang="en-US" dirty="0"/>
          </a:p>
          <a:p>
            <a:r>
              <a:rPr lang="en-US" dirty="0"/>
              <a:t> - Can it be reduced by better growth techniques and control to give phase pure Cs</a:t>
            </a:r>
            <a:r>
              <a:rPr lang="en-US" baseline="-25000" dirty="0"/>
              <a:t>2</a:t>
            </a:r>
            <a:r>
              <a:rPr lang="en-US" dirty="0"/>
              <a:t>Te?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A3ED60-1E92-52D1-2459-6EAF099F7726}"/>
              </a:ext>
            </a:extLst>
          </p:cNvPr>
          <p:cNvCxnSpPr/>
          <p:nvPr/>
        </p:nvCxnSpPr>
        <p:spPr>
          <a:xfrm>
            <a:off x="4888923" y="794907"/>
            <a:ext cx="0" cy="41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73BE88-684C-AB53-EC8A-C40CE50DF1EE}"/>
              </a:ext>
            </a:extLst>
          </p:cNvPr>
          <p:cNvSpPr txBox="1"/>
          <p:nvPr/>
        </p:nvSpPr>
        <p:spPr>
          <a:xfrm>
            <a:off x="4925293" y="479008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Cultrera</a:t>
            </a:r>
            <a:r>
              <a:rPr lang="en-US" sz="1100" dirty="0"/>
              <a:t> et al. Journal of Applied Physics 131, 124902 (2022)</a:t>
            </a:r>
          </a:p>
        </p:txBody>
      </p:sp>
      <p:pic>
        <p:nvPicPr>
          <p:cNvPr id="1026" name="Picture 2" descr="Figure">
            <a:extLst>
              <a:ext uri="{FF2B5EF4-FFF2-40B4-BE49-F238E27FC236}">
                <a16:creationId xmlns:a16="http://schemas.microsoft.com/office/drawing/2014/main" id="{698448E5-67E3-7D82-698E-4F7D7529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241" y="1056741"/>
            <a:ext cx="2659255" cy="18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4D7A88-79BA-437E-CB2A-F617B689B467}"/>
              </a:ext>
            </a:extLst>
          </p:cNvPr>
          <p:cNvSpPr txBox="1"/>
          <p:nvPr/>
        </p:nvSpPr>
        <p:spPr>
          <a:xfrm>
            <a:off x="4978768" y="2860938"/>
            <a:ext cx="4052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 </a:t>
            </a:r>
            <a:r>
              <a:rPr lang="en-US" dirty="0" err="1"/>
              <a:t>meV</a:t>
            </a:r>
            <a:r>
              <a:rPr lang="en-US" dirty="0"/>
              <a:t> MTE measured at 10</a:t>
            </a:r>
            <a:r>
              <a:rPr lang="en-US" baseline="30000" dirty="0"/>
              <a:t>-3</a:t>
            </a:r>
            <a:r>
              <a:rPr lang="en-US" dirty="0"/>
              <a:t> QE at 300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Perfectly ordered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more growth optimizations and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Could emit in visible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Extremely robust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907B46-92B5-919F-4A0C-D83E3DD89F4F}"/>
              </a:ext>
            </a:extLst>
          </p:cNvPr>
          <p:cNvSpPr txBox="1"/>
          <p:nvPr/>
        </p:nvSpPr>
        <p:spPr>
          <a:xfrm>
            <a:off x="2047806" y="656903"/>
            <a:ext cx="4748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Cs</a:t>
            </a:r>
            <a:r>
              <a:rPr lang="en-US" baseline="-25000" dirty="0">
                <a:highlight>
                  <a:srgbClr val="FFFF00"/>
                </a:highlight>
              </a:rPr>
              <a:t>2</a:t>
            </a:r>
            <a:r>
              <a:rPr lang="en-US" dirty="0">
                <a:highlight>
                  <a:srgbClr val="FFFF00"/>
                </a:highlight>
              </a:rPr>
              <a:t>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7DF7C6-4A3E-2EBA-19C6-FC0B4BB7C842}"/>
              </a:ext>
            </a:extLst>
          </p:cNvPr>
          <p:cNvSpPr txBox="1"/>
          <p:nvPr/>
        </p:nvSpPr>
        <p:spPr>
          <a:xfrm>
            <a:off x="5103529" y="701983"/>
            <a:ext cx="3872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III-N heterostructures – Cs free NEA</a:t>
            </a:r>
          </a:p>
        </p:txBody>
      </p:sp>
    </p:spTree>
    <p:extLst>
      <p:ext uri="{BB962C8B-B14F-4D97-AF65-F5344CB8AC3E}">
        <p14:creationId xmlns:p14="http://schemas.microsoft.com/office/powerpoint/2010/main" val="106714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Single crystal emitters – use small momentum spread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182"/>
          <p:cNvSpPr txBox="1">
            <a:spLocks noChangeArrowheads="1"/>
          </p:cNvSpPr>
          <p:nvPr/>
        </p:nvSpPr>
        <p:spPr bwMode="auto">
          <a:xfrm>
            <a:off x="536065" y="832652"/>
            <a:ext cx="16959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‘Classical’ metal (</a:t>
            </a:r>
            <a:r>
              <a:rPr lang="en-US" sz="1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= </a:t>
            </a:r>
            <a:r>
              <a:rPr lang="en-US" sz="1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0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83"/>
          <p:cNvSpPr txBox="1">
            <a:spLocks noChangeArrowheads="1"/>
          </p:cNvSpPr>
          <p:nvPr/>
        </p:nvSpPr>
        <p:spPr bwMode="auto">
          <a:xfrm>
            <a:off x="2286654" y="814377"/>
            <a:ext cx="1300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Metal with </a:t>
            </a:r>
            <a:r>
              <a:rPr lang="en-US" sz="1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&lt; </a:t>
            </a:r>
            <a:r>
              <a:rPr lang="en-US" sz="1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0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3"/>
              <p:cNvSpPr txBox="1"/>
              <p:nvPr/>
            </p:nvSpPr>
            <p:spPr>
              <a:xfrm>
                <a:off x="373250" y="3344021"/>
                <a:ext cx="31628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2"/>
                    </a:solidFill>
                  </a:rPr>
                  <a:t>Small effective masses yield 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𝑀𝑇𝐸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for a given excess energy,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0" y="3344021"/>
                <a:ext cx="3162858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1541" t="-3974" r="-19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31" y="1112090"/>
            <a:ext cx="1758805" cy="18932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44" y="1086568"/>
            <a:ext cx="1446542" cy="1836935"/>
          </a:xfrm>
          <a:prstGeom prst="rect">
            <a:avLst/>
          </a:prstGeom>
        </p:spPr>
      </p:pic>
      <p:sp>
        <p:nvSpPr>
          <p:cNvPr id="6" name="TextBox 76"/>
          <p:cNvSpPr txBox="1">
            <a:spLocks noChangeArrowheads="1"/>
          </p:cNvSpPr>
          <p:nvPr/>
        </p:nvSpPr>
        <p:spPr bwMode="auto">
          <a:xfrm>
            <a:off x="3209527" y="1545046"/>
            <a:ext cx="9501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Vacuum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0199" y="2525195"/>
            <a:ext cx="30470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latin typeface="Arial" panose="020B0604020202020204" pitchFamily="34" charset="0"/>
              </a:rPr>
              <a:t>S. Karkare et al. Phys. Rev. B 95, 075439 (2017)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latin typeface="Arial" panose="020B0604020202020204" pitchFamily="34" charset="0"/>
              </a:rPr>
              <a:t>S. Karkare et al. Phys. Rev. Lett.</a:t>
            </a:r>
            <a:r>
              <a:rPr lang="en-US" sz="900" dirty="0"/>
              <a:t> 118, 164802 (2017)</a:t>
            </a:r>
          </a:p>
        </p:txBody>
      </p:sp>
      <p:pic>
        <p:nvPicPr>
          <p:cNvPr id="17" name="Picture 1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16A6FB2-2644-4D2C-89D1-692748E6BD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642" y="1221449"/>
            <a:ext cx="1916391" cy="13576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11689" y="609343"/>
            <a:ext cx="280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Demonstrated for the surface state of Ag(111)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6B9047-1DF2-4F06-835D-83BDF2DDCAAE}"/>
              </a:ext>
            </a:extLst>
          </p:cNvPr>
          <p:cNvGrpSpPr/>
          <p:nvPr/>
        </p:nvGrpSpPr>
        <p:grpSpPr>
          <a:xfrm>
            <a:off x="7053943" y="1264885"/>
            <a:ext cx="1516774" cy="1132149"/>
            <a:chOff x="6278371" y="783684"/>
            <a:chExt cx="2789429" cy="212715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97"/>
            <a:stretch/>
          </p:blipFill>
          <p:spPr>
            <a:xfrm>
              <a:off x="6291742" y="864671"/>
              <a:ext cx="2743200" cy="197606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278371" y="783684"/>
              <a:ext cx="2789429" cy="2127156"/>
            </a:xfrm>
            <a:prstGeom prst="rect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6" descr="Image result for topological insulator arp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4316" y="3245817"/>
            <a:ext cx="1394521" cy="15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29769" y="3317799"/>
            <a:ext cx="311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other low effective mass materials like topological insulators, Dirac semimetals for near zero MTE?</a:t>
            </a:r>
          </a:p>
        </p:txBody>
      </p:sp>
    </p:spTree>
    <p:extLst>
      <p:ext uri="{BB962C8B-B14F-4D97-AF65-F5344CB8AC3E}">
        <p14:creationId xmlns:p14="http://schemas.microsoft.com/office/powerpoint/2010/main" val="13708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DFDF2-784F-C070-81B1-53EA106B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Nano-structured cathodes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464D2-68B1-38E6-5A9B-5FA160EB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6B892-FCA5-42EE-01C0-AD3593B0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911F1A-0D1E-4B82-DC85-4CB46096C3A2}"/>
              </a:ext>
            </a:extLst>
          </p:cNvPr>
          <p:cNvCxnSpPr/>
          <p:nvPr/>
        </p:nvCxnSpPr>
        <p:spPr>
          <a:xfrm>
            <a:off x="4933217" y="811369"/>
            <a:ext cx="0" cy="4035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7D9ED64-4306-C3BE-498D-F8C16255BD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37" y="1248789"/>
            <a:ext cx="2640910" cy="1323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4332BE-CE60-A606-AA31-9EB9D918F36A}"/>
              </a:ext>
            </a:extLst>
          </p:cNvPr>
          <p:cNvSpPr txBox="1"/>
          <p:nvPr/>
        </p:nvSpPr>
        <p:spPr>
          <a:xfrm>
            <a:off x="642470" y="779317"/>
            <a:ext cx="3292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Photonics integrated cathodes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128720-8CAE-28C0-21CA-3A1B2C895F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120" y="1248789"/>
            <a:ext cx="1857809" cy="11456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305858-C8A9-34E9-E1FD-87E0CF6FC314}"/>
              </a:ext>
            </a:extLst>
          </p:cNvPr>
          <p:cNvSpPr txBox="1"/>
          <p:nvPr/>
        </p:nvSpPr>
        <p:spPr>
          <a:xfrm>
            <a:off x="94446" y="2819016"/>
            <a:ext cx="48387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Photonics network integrated into the cathode substrate to deliver pulses of light at specific locations at specific times for um-fs scale </a:t>
            </a:r>
            <a:r>
              <a:rPr lang="en-US" sz="1400" dirty="0" err="1"/>
              <a:t>spatio</a:t>
            </a:r>
            <a:r>
              <a:rPr lang="en-US" sz="1400" dirty="0"/>
              <a:t> temporal shaping and patterned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Promising for </a:t>
            </a:r>
            <a:r>
              <a:rPr lang="en-US" sz="1400" dirty="0" err="1"/>
              <a:t>spatio</a:t>
            </a:r>
            <a:r>
              <a:rPr lang="en-US" sz="1400" dirty="0"/>
              <a:t>-temporally shaped beams for structure-</a:t>
            </a:r>
            <a:r>
              <a:rPr lang="en-US" sz="1400" dirty="0" err="1"/>
              <a:t>wakefield</a:t>
            </a:r>
            <a:r>
              <a:rPr lang="en-US" sz="1400" dirty="0"/>
              <a:t> applications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8DF07-CE19-2716-CD94-20315F56D20C}"/>
              </a:ext>
            </a:extLst>
          </p:cNvPr>
          <p:cNvSpPr txBox="1"/>
          <p:nvPr/>
        </p:nvSpPr>
        <p:spPr>
          <a:xfrm>
            <a:off x="5445449" y="811368"/>
            <a:ext cx="3292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Plasmonic nano-structures</a:t>
            </a: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BF6A60-7983-1C44-BB2E-708F621889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035" y="1412332"/>
            <a:ext cx="1744349" cy="1416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BFC9A8-FED8-C8B8-7886-C935B29A2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774" y="1356462"/>
            <a:ext cx="1522516" cy="14725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450A0D-68F3-9AB2-BE39-21E969615804}"/>
              </a:ext>
            </a:extLst>
          </p:cNvPr>
          <p:cNvSpPr txBox="1"/>
          <p:nvPr/>
        </p:nvSpPr>
        <p:spPr>
          <a:xfrm>
            <a:off x="5215944" y="471044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Dreher et al, </a:t>
            </a:r>
            <a:r>
              <a:rPr lang="en-US" sz="1100" dirty="0" err="1"/>
              <a:t>Nanophotonics</a:t>
            </a:r>
            <a:r>
              <a:rPr lang="en-US" sz="1100" dirty="0"/>
              <a:t> 2022; 11(16): 3687–3694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6ABB45-2BBE-F39F-E8DB-A821E3F4BA40}"/>
              </a:ext>
            </a:extLst>
          </p:cNvPr>
          <p:cNvSpPr txBox="1"/>
          <p:nvPr/>
        </p:nvSpPr>
        <p:spPr>
          <a:xfrm>
            <a:off x="5287619" y="3179143"/>
            <a:ext cx="34504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Plasmonic surfaces for nano-scale electron emission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Sub-nm scale beams from flat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Ideal for laser-dielectric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Ordered arrays for ordered electron beams?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7CDDA-A4F9-C95A-1716-666195EF56EB}"/>
              </a:ext>
            </a:extLst>
          </p:cNvPr>
          <p:cNvSpPr txBox="1"/>
          <p:nvPr/>
        </p:nvSpPr>
        <p:spPr>
          <a:xfrm>
            <a:off x="0" y="4692608"/>
            <a:ext cx="4893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CMR10"/>
              </a:rPr>
              <a:t>A.H. </a:t>
            </a:r>
            <a:r>
              <a:rPr lang="en-US" sz="1100" b="0" i="0" dirty="0" err="1">
                <a:effectLst/>
                <a:latin typeface="CMR10"/>
              </a:rPr>
              <a:t>Kachwala</a:t>
            </a:r>
            <a:r>
              <a:rPr lang="en-US" sz="1100" b="0" i="0" dirty="0">
                <a:effectLst/>
                <a:latin typeface="CMR10"/>
              </a:rPr>
              <a:t> et al, </a:t>
            </a:r>
            <a:r>
              <a:rPr lang="en-US" sz="1100" b="0" i="1" dirty="0">
                <a:effectLst/>
                <a:latin typeface="CMTI10"/>
              </a:rPr>
              <a:t>On-Chip Photonics Integrated Photocathodes</a:t>
            </a:r>
            <a:r>
              <a:rPr lang="en-US" sz="1100" b="0" i="0" dirty="0">
                <a:effectLst/>
                <a:latin typeface="CMR10"/>
              </a:rPr>
              <a:t>, </a:t>
            </a:r>
            <a:r>
              <a:rPr lang="en-US" sz="1100" b="1" i="0" dirty="0">
                <a:effectLst/>
                <a:latin typeface="CMBX10"/>
              </a:rPr>
              <a:t>NAPAC</a:t>
            </a:r>
            <a:r>
              <a:rPr lang="en-US" sz="1100" b="0" i="0" dirty="0">
                <a:effectLst/>
                <a:latin typeface="CMR10"/>
              </a:rPr>
              <a:t>, Albuquerque, NM (2022) WEPA65</a:t>
            </a:r>
            <a:r>
              <a:rPr lang="en-US" sz="110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A7334-F84F-D993-720C-43DB420A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Photoemission and Bright Beams Lab @ ASU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70D0D-5734-631B-0F65-E6DC9EF7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74703-C01A-1531-9FC4-0C604D2E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2" descr="A picture containing indoor, toy, several&#10;&#10;Description automatically generated">
            <a:extLst>
              <a:ext uri="{FF2B5EF4-FFF2-40B4-BE49-F238E27FC236}">
                <a16:creationId xmlns:a16="http://schemas.microsoft.com/office/drawing/2014/main" id="{96207C3C-C54F-F18D-1FA5-6ABBB2918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2" y="727234"/>
            <a:ext cx="8339137" cy="41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5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05678"/>
            <a:ext cx="9144000" cy="293065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Several Low sub-25 </a:t>
            </a:r>
            <a:r>
              <a:rPr lang="en-US" sz="2000" dirty="0" err="1">
                <a:solidFill>
                  <a:schemeClr val="tx1"/>
                </a:solidFill>
              </a:rPr>
              <a:t>meV</a:t>
            </a:r>
            <a:r>
              <a:rPr lang="en-US" sz="2000" dirty="0">
                <a:solidFill>
                  <a:schemeClr val="tx1"/>
                </a:solidFill>
              </a:rPr>
              <a:t> cathode technologies have been developed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Testing in high field guns is crucial, lacking but underway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High cathode field and lower MTE efforts need to merge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Can enable 2-3 orders of magnitude brighter electron beams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Nano-structured cathodes for advanced accelerator applications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9ABAB-FFB4-B077-B3AA-9103EEFD3558}"/>
              </a:ext>
            </a:extLst>
          </p:cNvPr>
          <p:cNvSpPr txBox="1"/>
          <p:nvPr/>
        </p:nvSpPr>
        <p:spPr>
          <a:xfrm>
            <a:off x="206063" y="3842527"/>
            <a:ext cx="8175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Immediate Post-doc Opening:</a:t>
            </a:r>
            <a:endParaRPr lang="en-US" b="1" dirty="0">
              <a:hlinkClick r:id="rId2"/>
            </a:endParaRPr>
          </a:p>
          <a:p>
            <a:r>
              <a:rPr lang="en-US" dirty="0">
                <a:hlinkClick r:id="rId2"/>
              </a:rPr>
              <a:t>https://academicjobsonline.org/ajo/jobs/22032</a:t>
            </a:r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Development of ultra-bright nano-structured photoemission electron sources</a:t>
            </a:r>
          </a:p>
        </p:txBody>
      </p:sp>
    </p:spTree>
    <p:extLst>
      <p:ext uri="{BB962C8B-B14F-4D97-AF65-F5344CB8AC3E}">
        <p14:creationId xmlns:p14="http://schemas.microsoft.com/office/powerpoint/2010/main" val="28048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 and Emittance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763846"/>
            <a:ext cx="9144000" cy="53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ln>
                  <a:noFill/>
                </a:ln>
                <a:solidFill>
                  <a:schemeClr val="accent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n-US" sz="2000" kern="0" dirty="0"/>
              <a:t>Beam Brightness, B = Charge density in phase space</a:t>
            </a:r>
          </a:p>
          <a:p>
            <a:pPr marL="0" indent="0" algn="ctr" defTabSz="914400">
              <a:buFontTx/>
              <a:buNone/>
            </a:pPr>
            <a:endParaRPr lang="en-US" sz="20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4618" y="1440141"/>
                <a:ext cx="1364669" cy="690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8" y="1440141"/>
                <a:ext cx="1364669" cy="690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265355" y="1130237"/>
            <a:ext cx="2446782" cy="1916216"/>
            <a:chOff x="2368800" y="888050"/>
            <a:chExt cx="2446782" cy="1916216"/>
          </a:xfrm>
        </p:grpSpPr>
        <p:sp>
          <p:nvSpPr>
            <p:cNvPr id="9" name="Oval 8"/>
            <p:cNvSpPr/>
            <p:nvPr/>
          </p:nvSpPr>
          <p:spPr>
            <a:xfrm rot="19252813">
              <a:off x="2620799" y="1505413"/>
              <a:ext cx="1346400" cy="662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368800" y="888050"/>
              <a:ext cx="2446782" cy="1916216"/>
              <a:chOff x="2368800" y="888050"/>
              <a:chExt cx="2446782" cy="1916216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2642400" y="1160400"/>
                <a:ext cx="0" cy="1332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642400" y="2492400"/>
                <a:ext cx="13032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368800" y="1641734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8800" y="1641734"/>
                    <a:ext cx="37920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068331" y="2434934"/>
                    <a:ext cx="4814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8331" y="2434934"/>
                    <a:ext cx="48141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3075618" y="888050"/>
                    <a:ext cx="17399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- Emittance</a:t>
                    </a: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5618" y="888050"/>
                    <a:ext cx="173996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8197" r="-280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3309038" y="1269744"/>
                <a:ext cx="0" cy="3964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499570" y="3103919"/>
            <a:ext cx="8289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According to </a:t>
            </a:r>
            <a:r>
              <a:rPr lang="en-US" dirty="0" err="1"/>
              <a:t>Liouville’s</a:t>
            </a:r>
            <a:r>
              <a:rPr lang="en-US" dirty="0"/>
              <a:t> theorem </a:t>
            </a:r>
          </a:p>
          <a:p>
            <a:pPr algn="ctr"/>
            <a:r>
              <a:rPr lang="en-US" dirty="0"/>
              <a:t>brightness remains invariant for Hamiltonian systems (</a:t>
            </a:r>
            <a:r>
              <a:rPr lang="en-US" dirty="0" err="1"/>
              <a:t>Linacs</a:t>
            </a:r>
            <a:r>
              <a:rPr lang="en-US" dirty="0"/>
              <a:t> and microscopes)</a:t>
            </a:r>
          </a:p>
          <a:p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4342194" y="3698543"/>
            <a:ext cx="196762" cy="374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8572-8F4C-4E24-9F5A-22355CDC65FD}"/>
              </a:ext>
            </a:extLst>
          </p:cNvPr>
          <p:cNvSpPr/>
          <p:nvPr/>
        </p:nvSpPr>
        <p:spPr>
          <a:xfrm>
            <a:off x="508497" y="4097999"/>
            <a:ext cx="8305799" cy="549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Source determines the maximum possible brightness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76923" y="2237376"/>
                <a:ext cx="1431097" cy="575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23" y="2237376"/>
                <a:ext cx="1431097" cy="5756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872231" y="1521060"/>
            <a:ext cx="19835" cy="9851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98825" y="1783707"/>
                <a:ext cx="481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825" y="1783707"/>
                <a:ext cx="4810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4645474" y="2639129"/>
            <a:ext cx="1276337" cy="120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68921" y="2258533"/>
                <a:ext cx="573234" cy="394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921" y="2258533"/>
                <a:ext cx="573234" cy="394532"/>
              </a:xfrm>
              <a:prstGeom prst="rect">
                <a:avLst/>
              </a:prstGeom>
              <a:blipFill rotWithShape="0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82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848" y="0"/>
            <a:ext cx="9144000" cy="640080"/>
          </a:xfrm>
        </p:spPr>
        <p:txBody>
          <a:bodyPr/>
          <a:lstStyle/>
          <a:p>
            <a:r>
              <a:rPr lang="en-US" sz="2400" dirty="0"/>
              <a:t>Maximum Source Brightness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284" y="32863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9555" y="2742509"/>
            <a:ext cx="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7881" y="1913274"/>
            <a:ext cx="65" cy="242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150" y="673384"/>
            <a:ext cx="270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i="1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(5-100MV/m)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2242" y="1171885"/>
            <a:ext cx="598352" cy="2694526"/>
            <a:chOff x="609873" y="1433518"/>
            <a:chExt cx="361154" cy="1789927"/>
          </a:xfrm>
        </p:grpSpPr>
        <p:sp>
          <p:nvSpPr>
            <p:cNvPr id="11" name="Rectangle 10"/>
            <p:cNvSpPr/>
            <p:nvPr/>
          </p:nvSpPr>
          <p:spPr>
            <a:xfrm>
              <a:off x="609873" y="1606522"/>
              <a:ext cx="308607" cy="1616923"/>
            </a:xfrm>
            <a:prstGeom prst="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 extrusionH="25400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14837" y="1981931"/>
              <a:ext cx="1404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Photocathode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944163" y="1457673"/>
            <a:ext cx="1682522" cy="283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44162" y="1924250"/>
            <a:ext cx="1682522" cy="283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22058" y="2888308"/>
            <a:ext cx="1682522" cy="283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09830" y="3263443"/>
            <a:ext cx="1682522" cy="283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40096" y="3694934"/>
            <a:ext cx="1682522" cy="283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22060" y="2404749"/>
            <a:ext cx="1682522" cy="28303"/>
          </a:xfrm>
          <a:prstGeom prst="straightConnector1">
            <a:avLst/>
          </a:prstGeom>
          <a:ln>
            <a:solidFill>
              <a:schemeClr val="accent1">
                <a:alpha val="3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164141">
            <a:off x="1709659" y="3046762"/>
            <a:ext cx="1878511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Laser pulse</a:t>
            </a:r>
            <a:endParaRPr lang="en-US" sz="2400" baseline="30000" dirty="0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6649" y="1746837"/>
            <a:ext cx="0" cy="15166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2456713">
            <a:off x="729307" y="3256996"/>
            <a:ext cx="1615966" cy="741434"/>
          </a:xfrm>
          <a:custGeom>
            <a:avLst/>
            <a:gdLst>
              <a:gd name="connsiteX0" fmla="*/ 0 w 1720800"/>
              <a:gd name="connsiteY0" fmla="*/ 367200 h 763200"/>
              <a:gd name="connsiteX1" fmla="*/ 129600 w 1720800"/>
              <a:gd name="connsiteY1" fmla="*/ 374400 h 763200"/>
              <a:gd name="connsiteX2" fmla="*/ 237600 w 1720800"/>
              <a:gd name="connsiteY2" fmla="*/ 374400 h 763200"/>
              <a:gd name="connsiteX3" fmla="*/ 331200 w 1720800"/>
              <a:gd name="connsiteY3" fmla="*/ 518400 h 763200"/>
              <a:gd name="connsiteX4" fmla="*/ 417600 w 1720800"/>
              <a:gd name="connsiteY4" fmla="*/ 374400 h 763200"/>
              <a:gd name="connsiteX5" fmla="*/ 482400 w 1720800"/>
              <a:gd name="connsiteY5" fmla="*/ 144000 h 763200"/>
              <a:gd name="connsiteX6" fmla="*/ 583200 w 1720800"/>
              <a:gd name="connsiteY6" fmla="*/ 381600 h 763200"/>
              <a:gd name="connsiteX7" fmla="*/ 698400 w 1720800"/>
              <a:gd name="connsiteY7" fmla="*/ 763200 h 763200"/>
              <a:gd name="connsiteX8" fmla="*/ 784800 w 1720800"/>
              <a:gd name="connsiteY8" fmla="*/ 381600 h 763200"/>
              <a:gd name="connsiteX9" fmla="*/ 842400 w 1720800"/>
              <a:gd name="connsiteY9" fmla="*/ 0 h 763200"/>
              <a:gd name="connsiteX10" fmla="*/ 943200 w 1720800"/>
              <a:gd name="connsiteY10" fmla="*/ 381600 h 763200"/>
              <a:gd name="connsiteX11" fmla="*/ 1044000 w 1720800"/>
              <a:gd name="connsiteY11" fmla="*/ 669600 h 763200"/>
              <a:gd name="connsiteX12" fmla="*/ 1152000 w 1720800"/>
              <a:gd name="connsiteY12" fmla="*/ 374400 h 763200"/>
              <a:gd name="connsiteX13" fmla="*/ 1260000 w 1720800"/>
              <a:gd name="connsiteY13" fmla="*/ 237600 h 763200"/>
              <a:gd name="connsiteX14" fmla="*/ 1332000 w 1720800"/>
              <a:gd name="connsiteY14" fmla="*/ 374400 h 763200"/>
              <a:gd name="connsiteX15" fmla="*/ 1396800 w 1720800"/>
              <a:gd name="connsiteY15" fmla="*/ 504000 h 763200"/>
              <a:gd name="connsiteX16" fmla="*/ 1461600 w 1720800"/>
              <a:gd name="connsiteY16" fmla="*/ 374400 h 763200"/>
              <a:gd name="connsiteX17" fmla="*/ 1612800 w 1720800"/>
              <a:gd name="connsiteY17" fmla="*/ 374400 h 763200"/>
              <a:gd name="connsiteX18" fmla="*/ 1720800 w 1720800"/>
              <a:gd name="connsiteY18" fmla="*/ 367200 h 7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20800" h="763200">
                <a:moveTo>
                  <a:pt x="0" y="367200"/>
                </a:moveTo>
                <a:cubicBezTo>
                  <a:pt x="45000" y="370200"/>
                  <a:pt x="90000" y="373200"/>
                  <a:pt x="129600" y="374400"/>
                </a:cubicBezTo>
                <a:cubicBezTo>
                  <a:pt x="169200" y="375600"/>
                  <a:pt x="204000" y="350400"/>
                  <a:pt x="237600" y="374400"/>
                </a:cubicBezTo>
                <a:cubicBezTo>
                  <a:pt x="271200" y="398400"/>
                  <a:pt x="301200" y="518400"/>
                  <a:pt x="331200" y="518400"/>
                </a:cubicBezTo>
                <a:cubicBezTo>
                  <a:pt x="361200" y="518400"/>
                  <a:pt x="392400" y="436800"/>
                  <a:pt x="417600" y="374400"/>
                </a:cubicBezTo>
                <a:cubicBezTo>
                  <a:pt x="442800" y="312000"/>
                  <a:pt x="454800" y="142800"/>
                  <a:pt x="482400" y="144000"/>
                </a:cubicBezTo>
                <a:cubicBezTo>
                  <a:pt x="510000" y="145200"/>
                  <a:pt x="547200" y="278400"/>
                  <a:pt x="583200" y="381600"/>
                </a:cubicBezTo>
                <a:cubicBezTo>
                  <a:pt x="619200" y="484800"/>
                  <a:pt x="664800" y="763200"/>
                  <a:pt x="698400" y="763200"/>
                </a:cubicBezTo>
                <a:cubicBezTo>
                  <a:pt x="732000" y="763200"/>
                  <a:pt x="760800" y="508800"/>
                  <a:pt x="784800" y="381600"/>
                </a:cubicBezTo>
                <a:cubicBezTo>
                  <a:pt x="808800" y="254400"/>
                  <a:pt x="816000" y="0"/>
                  <a:pt x="842400" y="0"/>
                </a:cubicBezTo>
                <a:cubicBezTo>
                  <a:pt x="868800" y="0"/>
                  <a:pt x="909600" y="270000"/>
                  <a:pt x="943200" y="381600"/>
                </a:cubicBezTo>
                <a:cubicBezTo>
                  <a:pt x="976800" y="493200"/>
                  <a:pt x="1009200" y="670800"/>
                  <a:pt x="1044000" y="669600"/>
                </a:cubicBezTo>
                <a:cubicBezTo>
                  <a:pt x="1078800" y="668400"/>
                  <a:pt x="1116000" y="446400"/>
                  <a:pt x="1152000" y="374400"/>
                </a:cubicBezTo>
                <a:cubicBezTo>
                  <a:pt x="1188000" y="302400"/>
                  <a:pt x="1230000" y="237600"/>
                  <a:pt x="1260000" y="237600"/>
                </a:cubicBezTo>
                <a:cubicBezTo>
                  <a:pt x="1290000" y="237600"/>
                  <a:pt x="1309200" y="330000"/>
                  <a:pt x="1332000" y="374400"/>
                </a:cubicBezTo>
                <a:cubicBezTo>
                  <a:pt x="1354800" y="418800"/>
                  <a:pt x="1375200" y="504000"/>
                  <a:pt x="1396800" y="504000"/>
                </a:cubicBezTo>
                <a:cubicBezTo>
                  <a:pt x="1418400" y="504000"/>
                  <a:pt x="1425600" y="396000"/>
                  <a:pt x="1461600" y="374400"/>
                </a:cubicBezTo>
                <a:cubicBezTo>
                  <a:pt x="1497600" y="352800"/>
                  <a:pt x="1569600" y="375600"/>
                  <a:pt x="1612800" y="374400"/>
                </a:cubicBezTo>
                <a:cubicBezTo>
                  <a:pt x="1656000" y="373200"/>
                  <a:pt x="1688400" y="370200"/>
                  <a:pt x="1720800" y="367200"/>
                </a:cubicBezTo>
              </a:path>
            </a:pathLst>
          </a:custGeom>
          <a:noFill/>
          <a:ln>
            <a:solidFill>
              <a:srgbClr val="00B050"/>
            </a:solidFill>
            <a:head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456713">
            <a:off x="735631" y="1953713"/>
            <a:ext cx="1615966" cy="741434"/>
          </a:xfrm>
          <a:custGeom>
            <a:avLst/>
            <a:gdLst>
              <a:gd name="connsiteX0" fmla="*/ 0 w 1720800"/>
              <a:gd name="connsiteY0" fmla="*/ 367200 h 763200"/>
              <a:gd name="connsiteX1" fmla="*/ 129600 w 1720800"/>
              <a:gd name="connsiteY1" fmla="*/ 374400 h 763200"/>
              <a:gd name="connsiteX2" fmla="*/ 237600 w 1720800"/>
              <a:gd name="connsiteY2" fmla="*/ 374400 h 763200"/>
              <a:gd name="connsiteX3" fmla="*/ 331200 w 1720800"/>
              <a:gd name="connsiteY3" fmla="*/ 518400 h 763200"/>
              <a:gd name="connsiteX4" fmla="*/ 417600 w 1720800"/>
              <a:gd name="connsiteY4" fmla="*/ 374400 h 763200"/>
              <a:gd name="connsiteX5" fmla="*/ 482400 w 1720800"/>
              <a:gd name="connsiteY5" fmla="*/ 144000 h 763200"/>
              <a:gd name="connsiteX6" fmla="*/ 583200 w 1720800"/>
              <a:gd name="connsiteY6" fmla="*/ 381600 h 763200"/>
              <a:gd name="connsiteX7" fmla="*/ 698400 w 1720800"/>
              <a:gd name="connsiteY7" fmla="*/ 763200 h 763200"/>
              <a:gd name="connsiteX8" fmla="*/ 784800 w 1720800"/>
              <a:gd name="connsiteY8" fmla="*/ 381600 h 763200"/>
              <a:gd name="connsiteX9" fmla="*/ 842400 w 1720800"/>
              <a:gd name="connsiteY9" fmla="*/ 0 h 763200"/>
              <a:gd name="connsiteX10" fmla="*/ 943200 w 1720800"/>
              <a:gd name="connsiteY10" fmla="*/ 381600 h 763200"/>
              <a:gd name="connsiteX11" fmla="*/ 1044000 w 1720800"/>
              <a:gd name="connsiteY11" fmla="*/ 669600 h 763200"/>
              <a:gd name="connsiteX12" fmla="*/ 1152000 w 1720800"/>
              <a:gd name="connsiteY12" fmla="*/ 374400 h 763200"/>
              <a:gd name="connsiteX13" fmla="*/ 1260000 w 1720800"/>
              <a:gd name="connsiteY13" fmla="*/ 237600 h 763200"/>
              <a:gd name="connsiteX14" fmla="*/ 1332000 w 1720800"/>
              <a:gd name="connsiteY14" fmla="*/ 374400 h 763200"/>
              <a:gd name="connsiteX15" fmla="*/ 1396800 w 1720800"/>
              <a:gd name="connsiteY15" fmla="*/ 504000 h 763200"/>
              <a:gd name="connsiteX16" fmla="*/ 1461600 w 1720800"/>
              <a:gd name="connsiteY16" fmla="*/ 374400 h 763200"/>
              <a:gd name="connsiteX17" fmla="*/ 1612800 w 1720800"/>
              <a:gd name="connsiteY17" fmla="*/ 374400 h 763200"/>
              <a:gd name="connsiteX18" fmla="*/ 1720800 w 1720800"/>
              <a:gd name="connsiteY18" fmla="*/ 367200 h 7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20800" h="763200">
                <a:moveTo>
                  <a:pt x="0" y="367200"/>
                </a:moveTo>
                <a:cubicBezTo>
                  <a:pt x="45000" y="370200"/>
                  <a:pt x="90000" y="373200"/>
                  <a:pt x="129600" y="374400"/>
                </a:cubicBezTo>
                <a:cubicBezTo>
                  <a:pt x="169200" y="375600"/>
                  <a:pt x="204000" y="350400"/>
                  <a:pt x="237600" y="374400"/>
                </a:cubicBezTo>
                <a:cubicBezTo>
                  <a:pt x="271200" y="398400"/>
                  <a:pt x="301200" y="518400"/>
                  <a:pt x="331200" y="518400"/>
                </a:cubicBezTo>
                <a:cubicBezTo>
                  <a:pt x="361200" y="518400"/>
                  <a:pt x="392400" y="436800"/>
                  <a:pt x="417600" y="374400"/>
                </a:cubicBezTo>
                <a:cubicBezTo>
                  <a:pt x="442800" y="312000"/>
                  <a:pt x="454800" y="142800"/>
                  <a:pt x="482400" y="144000"/>
                </a:cubicBezTo>
                <a:cubicBezTo>
                  <a:pt x="510000" y="145200"/>
                  <a:pt x="547200" y="278400"/>
                  <a:pt x="583200" y="381600"/>
                </a:cubicBezTo>
                <a:cubicBezTo>
                  <a:pt x="619200" y="484800"/>
                  <a:pt x="664800" y="763200"/>
                  <a:pt x="698400" y="763200"/>
                </a:cubicBezTo>
                <a:cubicBezTo>
                  <a:pt x="732000" y="763200"/>
                  <a:pt x="760800" y="508800"/>
                  <a:pt x="784800" y="381600"/>
                </a:cubicBezTo>
                <a:cubicBezTo>
                  <a:pt x="808800" y="254400"/>
                  <a:pt x="816000" y="0"/>
                  <a:pt x="842400" y="0"/>
                </a:cubicBezTo>
                <a:cubicBezTo>
                  <a:pt x="868800" y="0"/>
                  <a:pt x="909600" y="270000"/>
                  <a:pt x="943200" y="381600"/>
                </a:cubicBezTo>
                <a:cubicBezTo>
                  <a:pt x="976800" y="493200"/>
                  <a:pt x="1009200" y="670800"/>
                  <a:pt x="1044000" y="669600"/>
                </a:cubicBezTo>
                <a:cubicBezTo>
                  <a:pt x="1078800" y="668400"/>
                  <a:pt x="1116000" y="446400"/>
                  <a:pt x="1152000" y="374400"/>
                </a:cubicBezTo>
                <a:cubicBezTo>
                  <a:pt x="1188000" y="302400"/>
                  <a:pt x="1230000" y="237600"/>
                  <a:pt x="1260000" y="237600"/>
                </a:cubicBezTo>
                <a:cubicBezTo>
                  <a:pt x="1290000" y="237600"/>
                  <a:pt x="1309200" y="330000"/>
                  <a:pt x="1332000" y="374400"/>
                </a:cubicBezTo>
                <a:cubicBezTo>
                  <a:pt x="1354800" y="418800"/>
                  <a:pt x="1375200" y="504000"/>
                  <a:pt x="1396800" y="504000"/>
                </a:cubicBezTo>
                <a:cubicBezTo>
                  <a:pt x="1418400" y="504000"/>
                  <a:pt x="1425600" y="396000"/>
                  <a:pt x="1461600" y="374400"/>
                </a:cubicBezTo>
                <a:cubicBezTo>
                  <a:pt x="1497600" y="352800"/>
                  <a:pt x="1569600" y="375600"/>
                  <a:pt x="1612800" y="374400"/>
                </a:cubicBezTo>
                <a:cubicBezTo>
                  <a:pt x="1656000" y="373200"/>
                  <a:pt x="1688400" y="370200"/>
                  <a:pt x="1720800" y="367200"/>
                </a:cubicBezTo>
              </a:path>
            </a:pathLst>
          </a:custGeom>
          <a:noFill/>
          <a:ln>
            <a:solidFill>
              <a:srgbClr val="00B050"/>
            </a:solidFill>
            <a:head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08726" y="1749593"/>
            <a:ext cx="348018" cy="16861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276B88-16CF-4E89-AC13-1FD3DA33DED6}"/>
                  </a:ext>
                </a:extLst>
              </p:cNvPr>
              <p:cNvSpPr/>
              <p:nvPr/>
            </p:nvSpPr>
            <p:spPr>
              <a:xfrm>
                <a:off x="4188722" y="1457098"/>
                <a:ext cx="1434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276B88-16CF-4E89-AC13-1FD3DA33D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722" y="1457098"/>
                <a:ext cx="143496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799464B-5756-4BBB-8AD6-150A1F6C5DF4}"/>
                  </a:ext>
                </a:extLst>
              </p:cNvPr>
              <p:cNvSpPr/>
              <p:nvPr/>
            </p:nvSpPr>
            <p:spPr>
              <a:xfrm>
                <a:off x="4257834" y="776888"/>
                <a:ext cx="1296741" cy="767133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799464B-5756-4BBB-8AD6-150A1F6C5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34" y="776888"/>
                <a:ext cx="1296741" cy="767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99464B-5756-4BBB-8AD6-150A1F6C5DF4}"/>
                  </a:ext>
                </a:extLst>
              </p:cNvPr>
              <p:cNvSpPr/>
              <p:nvPr/>
            </p:nvSpPr>
            <p:spPr>
              <a:xfrm>
                <a:off x="4557513" y="3450881"/>
                <a:ext cx="2003768" cy="69987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bSup>
                      </m:num>
                      <m:den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𝐌𝐓𝐄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99464B-5756-4BBB-8AD6-150A1F6C5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513" y="3450881"/>
                <a:ext cx="2003768" cy="699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5848" y="4297784"/>
            <a:ext cx="905230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Brightness limited by photocathode MTE and field gradient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 rot="16200000">
                <a:off x="-207945" y="2202220"/>
                <a:ext cx="579967" cy="46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7945" y="2202220"/>
                <a:ext cx="579967" cy="461664"/>
              </a:xfrm>
              <a:prstGeom prst="rect">
                <a:avLst/>
              </a:prstGeom>
              <a:blipFill rotWithShape="0">
                <a:blip r:embed="rId5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75281" y="1998533"/>
                <a:ext cx="4572000" cy="13241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𝑚𝑐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MTE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endParaRPr lang="en-US" b="1" dirty="0"/>
              </a:p>
              <a:p>
                <a:r>
                  <a:rPr lang="en-US" dirty="0"/>
                  <a:t>       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281" y="1998533"/>
                <a:ext cx="4572000" cy="1324145"/>
              </a:xfrm>
              <a:prstGeom prst="rect">
                <a:avLst/>
              </a:prstGeom>
              <a:blipFill rotWithShape="0">
                <a:blip r:embed="rId6"/>
                <a:stretch>
                  <a:fillRect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6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2A544A-1631-4FA7-BFDE-463BC8B5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MTE depend 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A3937-FB8C-4C22-A937-FE05B74D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8486D-DAE6-431B-BB2F-CC44A0D6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4</a:t>
            </a:fld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C30F98-E88B-4A6C-ADF2-BAACDD493DA6}"/>
              </a:ext>
            </a:extLst>
          </p:cNvPr>
          <p:cNvSpPr/>
          <p:nvPr/>
        </p:nvSpPr>
        <p:spPr>
          <a:xfrm>
            <a:off x="3494169" y="2349640"/>
            <a:ext cx="2061664" cy="1150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Factors affecting MTE</a:t>
            </a:r>
            <a:endParaRPr lang="en-US" sz="24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62E92B-0FFD-42E4-989E-E84592A23771}"/>
              </a:ext>
            </a:extLst>
          </p:cNvPr>
          <p:cNvSpPr/>
          <p:nvPr/>
        </p:nvSpPr>
        <p:spPr>
          <a:xfrm>
            <a:off x="5719174" y="3577056"/>
            <a:ext cx="1687956" cy="85818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621968-C327-4CDB-808F-240DCE714AE4}"/>
              </a:ext>
            </a:extLst>
          </p:cNvPr>
          <p:cNvSpPr/>
          <p:nvPr/>
        </p:nvSpPr>
        <p:spPr>
          <a:xfrm>
            <a:off x="3635954" y="968173"/>
            <a:ext cx="1703302" cy="8909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C6A331-5788-4895-A955-709A78C7733B}"/>
              </a:ext>
            </a:extLst>
          </p:cNvPr>
          <p:cNvSpPr/>
          <p:nvPr/>
        </p:nvSpPr>
        <p:spPr>
          <a:xfrm>
            <a:off x="6366522" y="1777277"/>
            <a:ext cx="1687957" cy="9031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394575-BA35-4AAE-931D-DDEC35F3175F}"/>
              </a:ext>
            </a:extLst>
          </p:cNvPr>
          <p:cNvSpPr/>
          <p:nvPr/>
        </p:nvSpPr>
        <p:spPr>
          <a:xfrm>
            <a:off x="1661313" y="3599534"/>
            <a:ext cx="1703302" cy="8548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01E58D-CCFA-4FCD-9E84-00D94B25B521}"/>
              </a:ext>
            </a:extLst>
          </p:cNvPr>
          <p:cNvSpPr/>
          <p:nvPr/>
        </p:nvSpPr>
        <p:spPr>
          <a:xfrm>
            <a:off x="995523" y="1784546"/>
            <a:ext cx="1687957" cy="886239"/>
          </a:xfrm>
          <a:prstGeom prst="ellipse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61D6B3-9304-4543-842D-C258C53ED205}"/>
              </a:ext>
            </a:extLst>
          </p:cNvPr>
          <p:cNvSpPr/>
          <p:nvPr/>
        </p:nvSpPr>
        <p:spPr>
          <a:xfrm>
            <a:off x="3375248" y="1820652"/>
            <a:ext cx="2224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Emit close to threshold and minimize temperature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5E5FD2-4DB4-4827-9D71-C90D22F3E24A}"/>
              </a:ext>
            </a:extLst>
          </p:cNvPr>
          <p:cNvSpPr/>
          <p:nvPr/>
        </p:nvSpPr>
        <p:spPr>
          <a:xfrm>
            <a:off x="6537517" y="2701330"/>
            <a:ext cx="1345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Need atomically smooth surfaces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0D41C2-479A-4D69-8036-36B7FF2DF9BA}"/>
              </a:ext>
            </a:extLst>
          </p:cNvPr>
          <p:cNvSpPr/>
          <p:nvPr/>
        </p:nvSpPr>
        <p:spPr>
          <a:xfrm>
            <a:off x="1067212" y="2689572"/>
            <a:ext cx="1523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Need high quantum efficiency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C1F666-2DEB-4642-9F32-582E4858CF09}"/>
              </a:ext>
            </a:extLst>
          </p:cNvPr>
          <p:cNvSpPr/>
          <p:nvPr/>
        </p:nvSpPr>
        <p:spPr>
          <a:xfrm>
            <a:off x="5590912" y="4403630"/>
            <a:ext cx="194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Need low transverse momentum states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1C8672-F25D-4E11-B08E-9E43EAD08998}"/>
              </a:ext>
            </a:extLst>
          </p:cNvPr>
          <p:cNvSpPr/>
          <p:nvPr/>
        </p:nvSpPr>
        <p:spPr>
          <a:xfrm>
            <a:off x="5802042" y="3289693"/>
            <a:ext cx="1522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Band Structure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2D4167-FBAD-43F4-BE75-D1EC8E52E240}"/>
              </a:ext>
            </a:extLst>
          </p:cNvPr>
          <p:cNvSpPr/>
          <p:nvPr/>
        </p:nvSpPr>
        <p:spPr>
          <a:xfrm>
            <a:off x="1491074" y="3289692"/>
            <a:ext cx="2134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Many-body Scattering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38200B-FE79-4BAF-9724-2A7E7E32AC3A}"/>
              </a:ext>
            </a:extLst>
          </p:cNvPr>
          <p:cNvSpPr/>
          <p:nvPr/>
        </p:nvSpPr>
        <p:spPr>
          <a:xfrm>
            <a:off x="612947" y="1512875"/>
            <a:ext cx="2523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Non-linear Photoemission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7CDF57-F624-4582-973F-AEE2300F5BD4}"/>
              </a:ext>
            </a:extLst>
          </p:cNvPr>
          <p:cNvSpPr txBox="1"/>
          <p:nvPr/>
        </p:nvSpPr>
        <p:spPr>
          <a:xfrm>
            <a:off x="3743768" y="716345"/>
            <a:ext cx="1487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Excess Energy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7241FB-9506-48EE-AC67-D87EEE9E93DB}"/>
              </a:ext>
            </a:extLst>
          </p:cNvPr>
          <p:cNvSpPr/>
          <p:nvPr/>
        </p:nvSpPr>
        <p:spPr>
          <a:xfrm>
            <a:off x="6162579" y="1507829"/>
            <a:ext cx="2305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Surface Non-uniformities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29716E-9F38-4602-A82A-776D6B7428F3}"/>
              </a:ext>
            </a:extLst>
          </p:cNvPr>
          <p:cNvSpPr/>
          <p:nvPr/>
        </p:nvSpPr>
        <p:spPr>
          <a:xfrm>
            <a:off x="1111705" y="4413498"/>
            <a:ext cx="28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Need small cross-section of electron-phonon-photon interactions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A815B2-CF75-43BE-B04D-97A01E0BB097}"/>
              </a:ext>
            </a:extLst>
          </p:cNvPr>
          <p:cNvSpPr/>
          <p:nvPr/>
        </p:nvSpPr>
        <p:spPr>
          <a:xfrm>
            <a:off x="1241210" y="4401636"/>
            <a:ext cx="6567581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Challenge: Develop materials that satisfy all these criteria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F8EB4F-72A6-BC44-5A80-5CE04F864638}"/>
              </a:ext>
            </a:extLst>
          </p:cNvPr>
          <p:cNvSpPr/>
          <p:nvPr/>
        </p:nvSpPr>
        <p:spPr>
          <a:xfrm>
            <a:off x="5599962" y="4711462"/>
            <a:ext cx="3275629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P. </a:t>
            </a:r>
            <a:r>
              <a:rPr lang="en-US" sz="900" dirty="0" err="1"/>
              <a:t>Musumeci</a:t>
            </a:r>
            <a:r>
              <a:rPr lang="en-US" sz="900" dirty="0"/>
              <a:t> et a l, </a:t>
            </a:r>
            <a:r>
              <a:rPr lang="en-US" sz="900" dirty="0" err="1"/>
              <a:t>Nucl</a:t>
            </a:r>
            <a:r>
              <a:rPr lang="en-US" sz="900" dirty="0"/>
              <a:t>. </a:t>
            </a:r>
            <a:r>
              <a:rPr lang="en-US" sz="900" dirty="0" err="1"/>
              <a:t>Instrum</a:t>
            </a:r>
            <a:r>
              <a:rPr lang="en-US" sz="900" dirty="0"/>
              <a:t>. Meth. A, 907, 209 (2018)</a:t>
            </a:r>
          </a:p>
        </p:txBody>
      </p:sp>
    </p:spTree>
    <p:extLst>
      <p:ext uri="{BB962C8B-B14F-4D97-AF65-F5344CB8AC3E}">
        <p14:creationId xmlns:p14="http://schemas.microsoft.com/office/powerpoint/2010/main" val="37287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27E945-5E64-40F4-AC8D-408C84F0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Cu(100) – Smallest MTE measured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D33FC-79C8-4CFE-B76B-50A0E8A9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karkare@asu.edu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33E27-2D30-4564-85E5-A9E9405C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5</a:t>
            </a:fld>
            <a:endParaRPr lang="en-US"/>
          </a:p>
        </p:txBody>
      </p:sp>
      <p:pic>
        <p:nvPicPr>
          <p:cNvPr id="22" name="Picture 2" descr="Fermi surface of copper, a &quot;nearly-free electron&quot; metal">
            <a:extLst>
              <a:ext uri="{FF2B5EF4-FFF2-40B4-BE49-F238E27FC236}">
                <a16:creationId xmlns:a16="http://schemas.microsoft.com/office/drawing/2014/main" id="{CE7033D5-D1FE-4C44-B6D9-3576E2DE7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17" y="791227"/>
            <a:ext cx="1820929" cy="19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66F1B3-433E-4455-B775-6B49C3D79E42}"/>
              </a:ext>
            </a:extLst>
          </p:cNvPr>
          <p:cNvSpPr txBox="1"/>
          <p:nvPr/>
        </p:nvSpPr>
        <p:spPr>
          <a:xfrm>
            <a:off x="783617" y="295854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Cu(100)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97D9EC-FEAA-4B70-A419-8A3A323A99CC}"/>
              </a:ext>
            </a:extLst>
          </p:cNvPr>
          <p:cNvSpPr txBox="1"/>
          <p:nvPr/>
        </p:nvSpPr>
        <p:spPr>
          <a:xfrm>
            <a:off x="6426867" y="929138"/>
            <a:ext cx="2640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</a:rPr>
              <a:t>5 meV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C4D52"/>
                </a:solidFill>
                <a:effectLst/>
                <a:uLnTx/>
                <a:uFillTx/>
              </a:rPr>
              <a:t>MTE measured from Cu(100)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C4D5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C4D52"/>
                </a:solidFill>
                <a:effectLst/>
                <a:uLnTx/>
                <a:uFillTx/>
              </a:rPr>
              <a:t>Most photoinjectors use MTE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</a:rPr>
              <a:t>~500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410EA2-0FCE-4AEF-B016-63848FBCD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0380" y="743433"/>
            <a:ext cx="2452167" cy="2025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C6127B-2D38-4114-A2D5-E2CB8671E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470" y="2709236"/>
            <a:ext cx="2960397" cy="224020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0191E21-CB76-4A22-9470-6315A44D57DD}"/>
              </a:ext>
            </a:extLst>
          </p:cNvPr>
          <p:cNvSpPr/>
          <p:nvPr/>
        </p:nvSpPr>
        <p:spPr>
          <a:xfrm>
            <a:off x="6066883" y="2887573"/>
            <a:ext cx="3343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b="1" kern="0" dirty="0">
                <a:solidFill>
                  <a:srgbClr val="B42D25"/>
                </a:solidFill>
              </a:rPr>
              <a:t>10 meV </a:t>
            </a:r>
            <a:r>
              <a:rPr lang="en-US" kern="0" dirty="0">
                <a:solidFill>
                  <a:srgbClr val="4C4D52"/>
                </a:solidFill>
              </a:rPr>
              <a:t>total energy spread</a:t>
            </a:r>
          </a:p>
          <a:p>
            <a:pPr lvl="0" defTabSz="914400">
              <a:defRPr/>
            </a:pPr>
            <a:r>
              <a:rPr lang="en-US" kern="0" dirty="0">
                <a:solidFill>
                  <a:srgbClr val="4C4D52"/>
                </a:solidFill>
              </a:rPr>
              <a:t>More than </a:t>
            </a:r>
            <a:r>
              <a:rPr lang="en-US" b="1" kern="0" dirty="0">
                <a:solidFill>
                  <a:srgbClr val="4C4D52"/>
                </a:solidFill>
              </a:rPr>
              <a:t>1 order of magnitude smaller than any existing electron source</a:t>
            </a:r>
          </a:p>
          <a:p>
            <a:pPr lvl="0" defTabSz="914400">
              <a:defRPr/>
            </a:pPr>
            <a:r>
              <a:rPr lang="en-US" b="1" kern="0" dirty="0">
                <a:solidFill>
                  <a:srgbClr val="4C4D52"/>
                </a:solidFill>
              </a:rPr>
              <a:t>(not just photoemission)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D27042-6601-42BA-A071-5DBE4C498F2F}"/>
              </a:ext>
            </a:extLst>
          </p:cNvPr>
          <p:cNvSpPr txBox="1"/>
          <p:nvPr/>
        </p:nvSpPr>
        <p:spPr>
          <a:xfrm>
            <a:off x="39640" y="3321664"/>
            <a:ext cx="36407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</a:rPr>
              <a:t>Photoemission at the threshold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</a:rPr>
              <a:t>Cooled to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</a:rPr>
              <a:t>LHe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</a:rPr>
              <a:t> (30K)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</a:rPr>
              <a:t>Atomically ordered flat surface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</a:rPr>
              <a:t>Good band-structure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42D25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2958FA-EE6A-4F7E-883C-C0846B4559A2}"/>
              </a:ext>
            </a:extLst>
          </p:cNvPr>
          <p:cNvSpPr/>
          <p:nvPr/>
        </p:nvSpPr>
        <p:spPr>
          <a:xfrm>
            <a:off x="652955" y="3947648"/>
            <a:ext cx="8071945" cy="1015663"/>
          </a:xfrm>
          <a:prstGeom prst="rect">
            <a:avLst/>
          </a:prstGeom>
          <a:gradFill rotWithShape="1">
            <a:gsLst>
              <a:gs pos="0">
                <a:srgbClr val="7FBE50">
                  <a:tint val="50000"/>
                  <a:satMod val="300000"/>
                </a:srgbClr>
              </a:gs>
              <a:gs pos="35000">
                <a:srgbClr val="7FBE50">
                  <a:tint val="37000"/>
                  <a:satMod val="300000"/>
                </a:srgbClr>
              </a:gs>
              <a:gs pos="100000">
                <a:srgbClr val="7FBE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FBE50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B42D2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Great for stroboscopic UED applications and electron spectroscopy, </a:t>
            </a:r>
          </a:p>
          <a:p>
            <a:pPr algn="ctr"/>
            <a:r>
              <a:rPr lang="en-US" sz="2000" b="1" dirty="0"/>
              <a:t>Enables of ultrafast vibrational spectroscopy in EELS – measure ultrafast phonon dynamics.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AF4AB-5F31-28DE-6DCF-D41C548EE8FB}"/>
              </a:ext>
            </a:extLst>
          </p:cNvPr>
          <p:cNvSpPr txBox="1"/>
          <p:nvPr/>
        </p:nvSpPr>
        <p:spPr>
          <a:xfrm>
            <a:off x="6346457" y="2471649"/>
            <a:ext cx="4705080" cy="27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42D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Karkare et al, Phys. Rev. Lett. 125, 054801 (2020)</a:t>
            </a:r>
          </a:p>
        </p:txBody>
      </p:sp>
    </p:spTree>
    <p:extLst>
      <p:ext uri="{BB962C8B-B14F-4D97-AF65-F5344CB8AC3E}">
        <p14:creationId xmlns:p14="http://schemas.microsoft.com/office/powerpoint/2010/main" val="33641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C80A0-23F7-4EBB-AD8B-BCE1992B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Heating and Multi-photon Emission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F0B03-9BF1-47EB-B93A-73A993DD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0338E-5F5D-48A2-A5E5-6D06A585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6</a:t>
            </a:fld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7EC012-3A3D-4139-8D82-E30105E0FED9}"/>
              </a:ext>
            </a:extLst>
          </p:cNvPr>
          <p:cNvSpPr/>
          <p:nvPr/>
        </p:nvSpPr>
        <p:spPr>
          <a:xfrm>
            <a:off x="4330798" y="344679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Low QE leads to a requirement for high laser power, which heats the electronic system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Electronic temperature reaches 3000K, </a:t>
            </a:r>
            <a:r>
              <a:rPr lang="en-US" sz="1200" dirty="0" err="1"/>
              <a:t>ie</a:t>
            </a:r>
            <a:r>
              <a:rPr lang="en-US" sz="1200" dirty="0"/>
              <a:t>. MTE of ~ 250 </a:t>
            </a:r>
            <a:r>
              <a:rPr lang="en-US" sz="1200" dirty="0" err="1"/>
              <a:t>meV</a:t>
            </a:r>
            <a:endParaRPr lang="en-US" sz="1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7F179D-2230-4740-8F97-F3E30845491F}"/>
              </a:ext>
            </a:extLst>
          </p:cNvPr>
          <p:cNvSpPr txBox="1"/>
          <p:nvPr/>
        </p:nvSpPr>
        <p:spPr>
          <a:xfrm>
            <a:off x="4074610" y="4367842"/>
            <a:ext cx="545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Multi-photon photoemission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Results in very large excess energy</a:t>
            </a:r>
            <a:endParaRPr lang="en-US" sz="1200" dirty="0">
              <a:sym typeface="Wingdings" panose="05000000000000000000" pitchFamily="2" charset="2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02B66BA-4E5A-4D85-BE8D-6ACB6185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68" y="3555718"/>
            <a:ext cx="2237330" cy="158778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3A2D430-00AC-45C7-88D4-36DDA293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94" y="1069543"/>
            <a:ext cx="2501868" cy="17145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CA6E26-EA22-48A9-A579-E18B521C3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780" y="884858"/>
            <a:ext cx="3432220" cy="2497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647FB-FE88-FEAF-CF30-CF0DA32A2DDD}"/>
              </a:ext>
            </a:extLst>
          </p:cNvPr>
          <p:cNvSpPr txBox="1"/>
          <p:nvPr/>
        </p:nvSpPr>
        <p:spPr>
          <a:xfrm>
            <a:off x="77273" y="627027"/>
            <a:ext cx="470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Electron Heating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E43EB-2FE2-ED62-4B5C-361C591395FD}"/>
              </a:ext>
            </a:extLst>
          </p:cNvPr>
          <p:cNvSpPr txBox="1"/>
          <p:nvPr/>
        </p:nvSpPr>
        <p:spPr>
          <a:xfrm>
            <a:off x="38637" y="2987415"/>
            <a:ext cx="470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Multi-photon/Above-threshold Emission</a:t>
            </a:r>
          </a:p>
        </p:txBody>
      </p:sp>
    </p:spTree>
    <p:extLst>
      <p:ext uri="{BB962C8B-B14F-4D97-AF65-F5344CB8AC3E}">
        <p14:creationId xmlns:p14="http://schemas.microsoft.com/office/powerpoint/2010/main" val="307762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2812D4-8EEC-4D00-8EE6-26968CC2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Electron Affinity Semiconductors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DF893-22E2-4C80-BC19-C24F0618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A5C10-B2BD-4FC3-B720-99A20F31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7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C0A5BA-470D-4EFF-8728-439F8B2939B9}"/>
              </a:ext>
            </a:extLst>
          </p:cNvPr>
          <p:cNvSpPr txBox="1"/>
          <p:nvPr/>
        </p:nvSpPr>
        <p:spPr>
          <a:xfrm>
            <a:off x="136335" y="800297"/>
            <a:ext cx="8139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electron affinity semiconductors:</a:t>
            </a:r>
            <a:r>
              <a:rPr lang="en-US" b="1" dirty="0"/>
              <a:t> </a:t>
            </a:r>
          </a:p>
          <a:p>
            <a:r>
              <a:rPr lang="en-US" b="1" dirty="0"/>
              <a:t>                                                    Alkali-antimonides, III-Vs activated to NEA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F386D9-F1A9-46BF-88C9-463F44485CC8}"/>
              </a:ext>
            </a:extLst>
          </p:cNvPr>
          <p:cNvGrpSpPr/>
          <p:nvPr/>
        </p:nvGrpSpPr>
        <p:grpSpPr>
          <a:xfrm>
            <a:off x="316091" y="1187155"/>
            <a:ext cx="3403052" cy="2178747"/>
            <a:chOff x="0" y="1594882"/>
            <a:chExt cx="4066896" cy="26422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DE956E-0292-40CC-85AE-FD14CD7ED2E3}"/>
                </a:ext>
              </a:extLst>
            </p:cNvPr>
            <p:cNvGrpSpPr/>
            <p:nvPr/>
          </p:nvGrpSpPr>
          <p:grpSpPr>
            <a:xfrm>
              <a:off x="0" y="1594882"/>
              <a:ext cx="4066896" cy="2642223"/>
              <a:chOff x="3863293" y="1093963"/>
              <a:chExt cx="4278238" cy="390667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B79F49-410C-4AB2-96B3-481459B6E324}"/>
                  </a:ext>
                </a:extLst>
              </p:cNvPr>
              <p:cNvSpPr/>
              <p:nvPr/>
            </p:nvSpPr>
            <p:spPr>
              <a:xfrm>
                <a:off x="4198572" y="3586225"/>
                <a:ext cx="2112381" cy="106661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30000">
                    <a:srgbClr val="FF0000"/>
                  </a:gs>
                  <a:gs pos="83000">
                    <a:srgbClr val="FF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56BB3EA-D4E4-429B-A6EC-EFC40464E8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8572" y="1278100"/>
                <a:ext cx="0" cy="3374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72B3D9B-28AF-4B88-B621-EA44BFC4D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8572" y="4652843"/>
                <a:ext cx="33913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136D518-C1D6-4356-B73B-2FF6D148D3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0952" y="2513186"/>
                <a:ext cx="0" cy="2139657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6CCF54-A2BD-4BB7-9AFD-C7CEAE4E1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0952" y="2513186"/>
                <a:ext cx="1197980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496FD5-9152-43A0-A95C-7B013BEC1F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98572" y="3678691"/>
                <a:ext cx="211238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F02B8-D170-47E3-A010-ED00D04ADC1E}"/>
                  </a:ext>
                </a:extLst>
              </p:cNvPr>
              <p:cNvSpPr txBox="1"/>
              <p:nvPr/>
            </p:nvSpPr>
            <p:spPr>
              <a:xfrm rot="16200000">
                <a:off x="3584298" y="2838240"/>
                <a:ext cx="849928" cy="29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Energy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95F9D7-89DD-4D9C-9F65-1D203725BD3C}"/>
                  </a:ext>
                </a:extLst>
              </p:cNvPr>
              <p:cNvSpPr txBox="1"/>
              <p:nvPr/>
            </p:nvSpPr>
            <p:spPr>
              <a:xfrm>
                <a:off x="6584553" y="4652843"/>
                <a:ext cx="780324" cy="34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Position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0A92C75-68C1-4027-8AE4-652D0329F3FE}"/>
                  </a:ext>
                </a:extLst>
              </p:cNvPr>
              <p:cNvCxnSpPr/>
              <p:nvPr/>
            </p:nvCxnSpPr>
            <p:spPr>
              <a:xfrm flipH="1" flipV="1">
                <a:off x="6310952" y="1173928"/>
                <a:ext cx="1" cy="133925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9F0B49-D24D-410B-A60B-33D2C42FC55B}"/>
                  </a:ext>
                </a:extLst>
              </p:cNvPr>
              <p:cNvSpPr txBox="1"/>
              <p:nvPr/>
            </p:nvSpPr>
            <p:spPr>
              <a:xfrm>
                <a:off x="6466637" y="1093963"/>
                <a:ext cx="785919" cy="34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Vacuum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ED176A-7BD6-441B-860A-C976D0401019}"/>
                  </a:ext>
                </a:extLst>
              </p:cNvPr>
              <p:cNvSpPr txBox="1"/>
              <p:nvPr/>
            </p:nvSpPr>
            <p:spPr>
              <a:xfrm>
                <a:off x="5112973" y="1093963"/>
                <a:ext cx="816816" cy="34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Cathode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757EDA1-00B3-4EE2-A1D1-830DACA576CF}"/>
                  </a:ext>
                </a:extLst>
              </p:cNvPr>
              <p:cNvCxnSpPr/>
              <p:nvPr/>
            </p:nvCxnSpPr>
            <p:spPr>
              <a:xfrm>
                <a:off x="6310952" y="3678691"/>
                <a:ext cx="119798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0F7D3C-79DB-49CE-859B-38E15150FB5D}"/>
                  </a:ext>
                </a:extLst>
              </p:cNvPr>
              <p:cNvSpPr txBox="1"/>
              <p:nvPr/>
            </p:nvSpPr>
            <p:spPr>
              <a:xfrm>
                <a:off x="4227963" y="3678103"/>
                <a:ext cx="1005359" cy="34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</a:rPr>
                  <a:t>Fermi level</a:t>
                </a:r>
              </a:p>
            </p:txBody>
          </p:sp>
          <p:sp>
            <p:nvSpPr>
              <p:cNvPr id="20" name="Freeform 78">
                <a:extLst>
                  <a:ext uri="{FF2B5EF4-FFF2-40B4-BE49-F238E27FC236}">
                    <a16:creationId xmlns:a16="http://schemas.microsoft.com/office/drawing/2014/main" id="{B3C9C378-5774-4F79-A92D-7A80C704D830}"/>
                  </a:ext>
                </a:extLst>
              </p:cNvPr>
              <p:cNvSpPr/>
              <p:nvPr/>
            </p:nvSpPr>
            <p:spPr>
              <a:xfrm>
                <a:off x="5921554" y="3816952"/>
                <a:ext cx="1207952" cy="589452"/>
              </a:xfrm>
              <a:custGeom>
                <a:avLst/>
                <a:gdLst>
                  <a:gd name="connsiteX0" fmla="*/ 0 w 1720800"/>
                  <a:gd name="connsiteY0" fmla="*/ 367200 h 763200"/>
                  <a:gd name="connsiteX1" fmla="*/ 129600 w 1720800"/>
                  <a:gd name="connsiteY1" fmla="*/ 374400 h 763200"/>
                  <a:gd name="connsiteX2" fmla="*/ 237600 w 1720800"/>
                  <a:gd name="connsiteY2" fmla="*/ 374400 h 763200"/>
                  <a:gd name="connsiteX3" fmla="*/ 331200 w 1720800"/>
                  <a:gd name="connsiteY3" fmla="*/ 518400 h 763200"/>
                  <a:gd name="connsiteX4" fmla="*/ 417600 w 1720800"/>
                  <a:gd name="connsiteY4" fmla="*/ 374400 h 763200"/>
                  <a:gd name="connsiteX5" fmla="*/ 482400 w 1720800"/>
                  <a:gd name="connsiteY5" fmla="*/ 144000 h 763200"/>
                  <a:gd name="connsiteX6" fmla="*/ 583200 w 1720800"/>
                  <a:gd name="connsiteY6" fmla="*/ 381600 h 763200"/>
                  <a:gd name="connsiteX7" fmla="*/ 698400 w 1720800"/>
                  <a:gd name="connsiteY7" fmla="*/ 763200 h 763200"/>
                  <a:gd name="connsiteX8" fmla="*/ 784800 w 1720800"/>
                  <a:gd name="connsiteY8" fmla="*/ 381600 h 763200"/>
                  <a:gd name="connsiteX9" fmla="*/ 842400 w 1720800"/>
                  <a:gd name="connsiteY9" fmla="*/ 0 h 763200"/>
                  <a:gd name="connsiteX10" fmla="*/ 943200 w 1720800"/>
                  <a:gd name="connsiteY10" fmla="*/ 381600 h 763200"/>
                  <a:gd name="connsiteX11" fmla="*/ 1044000 w 1720800"/>
                  <a:gd name="connsiteY11" fmla="*/ 669600 h 763200"/>
                  <a:gd name="connsiteX12" fmla="*/ 1152000 w 1720800"/>
                  <a:gd name="connsiteY12" fmla="*/ 374400 h 763200"/>
                  <a:gd name="connsiteX13" fmla="*/ 1260000 w 1720800"/>
                  <a:gd name="connsiteY13" fmla="*/ 237600 h 763200"/>
                  <a:gd name="connsiteX14" fmla="*/ 1332000 w 1720800"/>
                  <a:gd name="connsiteY14" fmla="*/ 374400 h 763200"/>
                  <a:gd name="connsiteX15" fmla="*/ 1396800 w 1720800"/>
                  <a:gd name="connsiteY15" fmla="*/ 504000 h 763200"/>
                  <a:gd name="connsiteX16" fmla="*/ 1461600 w 1720800"/>
                  <a:gd name="connsiteY16" fmla="*/ 374400 h 763200"/>
                  <a:gd name="connsiteX17" fmla="*/ 1612800 w 1720800"/>
                  <a:gd name="connsiteY17" fmla="*/ 374400 h 763200"/>
                  <a:gd name="connsiteX18" fmla="*/ 1720800 w 1720800"/>
                  <a:gd name="connsiteY18" fmla="*/ 367200 h 76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0800" h="763200">
                    <a:moveTo>
                      <a:pt x="0" y="367200"/>
                    </a:moveTo>
                    <a:cubicBezTo>
                      <a:pt x="45000" y="370200"/>
                      <a:pt x="90000" y="373200"/>
                      <a:pt x="129600" y="374400"/>
                    </a:cubicBezTo>
                    <a:cubicBezTo>
                      <a:pt x="169200" y="375600"/>
                      <a:pt x="204000" y="350400"/>
                      <a:pt x="237600" y="374400"/>
                    </a:cubicBezTo>
                    <a:cubicBezTo>
                      <a:pt x="271200" y="398400"/>
                      <a:pt x="301200" y="518400"/>
                      <a:pt x="331200" y="518400"/>
                    </a:cubicBezTo>
                    <a:cubicBezTo>
                      <a:pt x="361200" y="518400"/>
                      <a:pt x="392400" y="436800"/>
                      <a:pt x="417600" y="374400"/>
                    </a:cubicBezTo>
                    <a:cubicBezTo>
                      <a:pt x="442800" y="312000"/>
                      <a:pt x="454800" y="142800"/>
                      <a:pt x="482400" y="144000"/>
                    </a:cubicBezTo>
                    <a:cubicBezTo>
                      <a:pt x="510000" y="145200"/>
                      <a:pt x="547200" y="278400"/>
                      <a:pt x="583200" y="381600"/>
                    </a:cubicBezTo>
                    <a:cubicBezTo>
                      <a:pt x="619200" y="484800"/>
                      <a:pt x="664800" y="763200"/>
                      <a:pt x="698400" y="763200"/>
                    </a:cubicBezTo>
                    <a:cubicBezTo>
                      <a:pt x="732000" y="763200"/>
                      <a:pt x="760800" y="508800"/>
                      <a:pt x="784800" y="381600"/>
                    </a:cubicBezTo>
                    <a:cubicBezTo>
                      <a:pt x="808800" y="254400"/>
                      <a:pt x="816000" y="0"/>
                      <a:pt x="842400" y="0"/>
                    </a:cubicBezTo>
                    <a:cubicBezTo>
                      <a:pt x="868800" y="0"/>
                      <a:pt x="909600" y="270000"/>
                      <a:pt x="943200" y="381600"/>
                    </a:cubicBezTo>
                    <a:cubicBezTo>
                      <a:pt x="976800" y="493200"/>
                      <a:pt x="1009200" y="670800"/>
                      <a:pt x="1044000" y="669600"/>
                    </a:cubicBezTo>
                    <a:cubicBezTo>
                      <a:pt x="1078800" y="668400"/>
                      <a:pt x="1116000" y="446400"/>
                      <a:pt x="1152000" y="374400"/>
                    </a:cubicBezTo>
                    <a:cubicBezTo>
                      <a:pt x="1188000" y="302400"/>
                      <a:pt x="1230000" y="237600"/>
                      <a:pt x="1260000" y="237600"/>
                    </a:cubicBezTo>
                    <a:cubicBezTo>
                      <a:pt x="1290000" y="237600"/>
                      <a:pt x="1309200" y="330000"/>
                      <a:pt x="1332000" y="374400"/>
                    </a:cubicBezTo>
                    <a:cubicBezTo>
                      <a:pt x="1354800" y="418800"/>
                      <a:pt x="1375200" y="504000"/>
                      <a:pt x="1396800" y="504000"/>
                    </a:cubicBezTo>
                    <a:cubicBezTo>
                      <a:pt x="1418400" y="504000"/>
                      <a:pt x="1425600" y="396000"/>
                      <a:pt x="1461600" y="374400"/>
                    </a:cubicBezTo>
                    <a:cubicBezTo>
                      <a:pt x="1497600" y="352800"/>
                      <a:pt x="1569600" y="375600"/>
                      <a:pt x="1612800" y="374400"/>
                    </a:cubicBezTo>
                    <a:cubicBezTo>
                      <a:pt x="1656000" y="373200"/>
                      <a:pt x="1688400" y="370200"/>
                      <a:pt x="1720800" y="36720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D20162D-B55B-413B-A0EF-48E717D5C156}"/>
                  </a:ext>
                </a:extLst>
              </p:cNvPr>
              <p:cNvCxnSpPr/>
              <p:nvPr/>
            </p:nvCxnSpPr>
            <p:spPr>
              <a:xfrm flipV="1">
                <a:off x="5890146" y="2526391"/>
                <a:ext cx="0" cy="1593143"/>
              </a:xfrm>
              <a:prstGeom prst="straightConnector1">
                <a:avLst/>
              </a:prstGeom>
              <a:ln w="28575"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2898AEE-A87F-49D6-B857-76BAE6F065B9}"/>
                  </a:ext>
                </a:extLst>
              </p:cNvPr>
              <p:cNvSpPr/>
              <p:nvPr/>
            </p:nvSpPr>
            <p:spPr>
              <a:xfrm>
                <a:off x="6015798" y="2028405"/>
                <a:ext cx="295952" cy="507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  <a:alpha val="50000"/>
                    </a:schemeClr>
                  </a:gs>
                  <a:gs pos="30000">
                    <a:srgbClr val="FF0000">
                      <a:alpha val="50000"/>
                    </a:srgbClr>
                  </a:gs>
                  <a:gs pos="83000">
                    <a:srgbClr val="FF0000">
                      <a:alpha val="50000"/>
                    </a:srgbClr>
                  </a:gs>
                  <a:gs pos="100000">
                    <a:srgbClr val="FF0000">
                      <a:alpha val="5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45D2D1B-CB06-4664-A47A-72F599AC8A68}"/>
                  </a:ext>
                </a:extLst>
              </p:cNvPr>
              <p:cNvSpPr/>
              <p:nvPr/>
            </p:nvSpPr>
            <p:spPr>
              <a:xfrm>
                <a:off x="5721519" y="2029986"/>
                <a:ext cx="295952" cy="507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  <a:alpha val="40000"/>
                    </a:schemeClr>
                  </a:gs>
                  <a:gs pos="30000">
                    <a:srgbClr val="FF0000">
                      <a:alpha val="40000"/>
                    </a:srgbClr>
                  </a:gs>
                  <a:gs pos="83000">
                    <a:srgbClr val="FF0000">
                      <a:alpha val="40000"/>
                    </a:srgbClr>
                  </a:gs>
                  <a:gs pos="100000">
                    <a:srgbClr val="FF0000">
                      <a:alpha val="4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1AA1A9-89C5-4C76-8E3F-114560B96E19}"/>
                  </a:ext>
                </a:extLst>
              </p:cNvPr>
              <p:cNvSpPr/>
              <p:nvPr/>
            </p:nvSpPr>
            <p:spPr>
              <a:xfrm>
                <a:off x="5425567" y="2025612"/>
                <a:ext cx="295952" cy="507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  <a:alpha val="30000"/>
                    </a:schemeClr>
                  </a:gs>
                  <a:gs pos="30000">
                    <a:srgbClr val="FF0000">
                      <a:alpha val="30000"/>
                    </a:srgbClr>
                  </a:gs>
                  <a:gs pos="83000">
                    <a:srgbClr val="FF0000">
                      <a:alpha val="30000"/>
                    </a:srgbClr>
                  </a:gs>
                  <a:gs pos="100000">
                    <a:srgbClr val="FF0000">
                      <a:alpha val="3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4D8B0E3-9581-4F3E-A4C7-419CE361AD47}"/>
                  </a:ext>
                </a:extLst>
              </p:cNvPr>
              <p:cNvSpPr/>
              <p:nvPr/>
            </p:nvSpPr>
            <p:spPr>
              <a:xfrm>
                <a:off x="5136699" y="2026339"/>
                <a:ext cx="295952" cy="507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  <a:alpha val="20000"/>
                    </a:schemeClr>
                  </a:gs>
                  <a:gs pos="30000">
                    <a:srgbClr val="FF0000">
                      <a:alpha val="20000"/>
                    </a:srgbClr>
                  </a:gs>
                  <a:gs pos="83000">
                    <a:srgbClr val="FF0000">
                      <a:alpha val="20000"/>
                    </a:srgbClr>
                  </a:gs>
                  <a:gs pos="100000">
                    <a:srgbClr val="FF0000">
                      <a:alpha val="2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34347ED-62FA-400E-906F-33A97C148458}"/>
                  </a:ext>
                </a:extLst>
              </p:cNvPr>
              <p:cNvSpPr/>
              <p:nvPr/>
            </p:nvSpPr>
            <p:spPr>
              <a:xfrm>
                <a:off x="4838306" y="2026773"/>
                <a:ext cx="295952" cy="50751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  <a:alpha val="10000"/>
                    </a:schemeClr>
                  </a:gs>
                  <a:gs pos="30000">
                    <a:srgbClr val="FF0000">
                      <a:alpha val="10000"/>
                    </a:srgbClr>
                  </a:gs>
                  <a:gs pos="83000">
                    <a:srgbClr val="FF0000">
                      <a:alpha val="10000"/>
                    </a:srgbClr>
                  </a:gs>
                  <a:gs pos="100000">
                    <a:srgbClr val="FF0000">
                      <a:alpha val="1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562D59B-4A00-4255-9B36-9E589B9FBB2F}"/>
                  </a:ext>
                </a:extLst>
              </p:cNvPr>
              <p:cNvGrpSpPr/>
              <p:nvPr/>
            </p:nvGrpSpPr>
            <p:grpSpPr>
              <a:xfrm>
                <a:off x="5235218" y="2173614"/>
                <a:ext cx="1899691" cy="955721"/>
                <a:chOff x="1777425" y="1798339"/>
                <a:chExt cx="1899691" cy="955721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C2A537F5-ECC9-4EE1-940A-177C0EE2FA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59360" y="1933665"/>
                  <a:ext cx="817756" cy="11573"/>
                </a:xfrm>
                <a:prstGeom prst="straightConnector1">
                  <a:avLst/>
                </a:prstGeom>
                <a:ln w="28575"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958DECA1-D469-4910-9776-9B05DC62D777}"/>
                    </a:ext>
                  </a:extLst>
                </p:cNvPr>
                <p:cNvCxnSpPr/>
                <p:nvPr/>
              </p:nvCxnSpPr>
              <p:spPr>
                <a:xfrm>
                  <a:off x="1777425" y="1956098"/>
                  <a:ext cx="147976" cy="79796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651503DB-EAE9-45B4-94CF-FC33DCF1AE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27818" y="1798339"/>
                  <a:ext cx="817756" cy="11573"/>
                </a:xfrm>
                <a:prstGeom prst="straightConnector1">
                  <a:avLst/>
                </a:prstGeom>
                <a:ln w="28575"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D82EDC-BC95-4555-87FD-60974C10E6BF}"/>
                  </a:ext>
                </a:extLst>
              </p:cNvPr>
              <p:cNvSpPr txBox="1"/>
              <p:nvPr/>
            </p:nvSpPr>
            <p:spPr>
              <a:xfrm>
                <a:off x="6538120" y="2494233"/>
                <a:ext cx="1182772" cy="34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Vacuum level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FB47EAA-6A5C-40A7-880C-1C7E41DEF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2987" y="2566169"/>
                <a:ext cx="0" cy="111252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A7D8464-8C20-44F5-9834-F03D1B70BC83}"/>
                      </a:ext>
                    </a:extLst>
                  </p:cNvPr>
                  <p:cNvSpPr txBox="1"/>
                  <p:nvPr/>
                </p:nvSpPr>
                <p:spPr>
                  <a:xfrm>
                    <a:off x="6600605" y="2969788"/>
                    <a:ext cx="214938" cy="243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89DF8920-5CDF-4A74-A86E-4799738CD5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0605" y="2969788"/>
                    <a:ext cx="214938" cy="24345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23529" r="-17647" b="-407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6E2C8A8-F1EA-4B0E-A16A-77837877B85E}"/>
                  </a:ext>
                </a:extLst>
              </p:cNvPr>
              <p:cNvGrpSpPr/>
              <p:nvPr/>
            </p:nvGrpSpPr>
            <p:grpSpPr>
              <a:xfrm>
                <a:off x="7279111" y="2566169"/>
                <a:ext cx="862420" cy="1513585"/>
                <a:chOff x="3821318" y="2190894"/>
                <a:chExt cx="862420" cy="1513585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1BD85192-50E9-4C74-A60B-55B00BA8D8D6}"/>
                    </a:ext>
                  </a:extLst>
                </p:cNvPr>
                <p:cNvCxnSpPr/>
                <p:nvPr/>
              </p:nvCxnSpPr>
              <p:spPr>
                <a:xfrm>
                  <a:off x="3821318" y="2190894"/>
                  <a:ext cx="0" cy="1513585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092E02D6-AF5C-4656-8C52-1E3D963DDF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2193" y="2835659"/>
                      <a:ext cx="274421" cy="24345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E9EEE4AD-E477-48AA-AFA8-341B6D64F4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2193" y="2835659"/>
                      <a:ext cx="274421" cy="243458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18605" r="-18605" b="-444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D5F76C9A-92A9-4175-B1F7-68CAE150724D}"/>
                    </a:ext>
                  </a:extLst>
                </p:cNvPr>
                <p:cNvCxnSpPr/>
                <p:nvPr/>
              </p:nvCxnSpPr>
              <p:spPr>
                <a:xfrm>
                  <a:off x="4051139" y="3303417"/>
                  <a:ext cx="0" cy="36874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F42DAF8D-1F25-4500-B33F-E91AB81F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3747" y="3288716"/>
                      <a:ext cx="719991" cy="34779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𝑒𝑥𝑐𝑒𝑠𝑠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0E5FDA1F-9ED0-49AC-A328-022E5366EF7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3747" y="3288716"/>
                      <a:ext cx="719991" cy="347797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205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E733E9-911B-4034-93A9-4F46500CC00B}"/>
                </a:ext>
              </a:extLst>
            </p:cNvPr>
            <p:cNvCxnSpPr/>
            <p:nvPr/>
          </p:nvCxnSpPr>
          <p:spPr>
            <a:xfrm flipV="1">
              <a:off x="716587" y="2634762"/>
              <a:ext cx="710030" cy="8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510A819-9C65-42A1-9AAF-F82079C008FF}"/>
                </a:ext>
              </a:extLst>
            </p:cNvPr>
            <p:cNvCxnSpPr/>
            <p:nvPr/>
          </p:nvCxnSpPr>
          <p:spPr>
            <a:xfrm flipV="1">
              <a:off x="748802" y="3269456"/>
              <a:ext cx="710030" cy="8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5AB9D91-42D6-4FF6-88AE-4A8B806FD038}"/>
                </a:ext>
              </a:extLst>
            </p:cNvPr>
            <p:cNvCxnSpPr/>
            <p:nvPr/>
          </p:nvCxnSpPr>
          <p:spPr>
            <a:xfrm flipV="1">
              <a:off x="1080876" y="2652708"/>
              <a:ext cx="0" cy="5808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B21F87-2E11-4088-9364-87097A6517A1}"/>
                </a:ext>
              </a:extLst>
            </p:cNvPr>
            <p:cNvSpPr txBox="1"/>
            <p:nvPr/>
          </p:nvSpPr>
          <p:spPr>
            <a:xfrm>
              <a:off x="385930" y="2783358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Band-gap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404FC99-A30E-4BE7-97CE-6FAB078C9CA0}"/>
                </a:ext>
              </a:extLst>
            </p:cNvPr>
            <p:cNvCxnSpPr/>
            <p:nvPr/>
          </p:nvCxnSpPr>
          <p:spPr>
            <a:xfrm>
              <a:off x="1236017" y="2660956"/>
              <a:ext cx="345792" cy="199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3EBB517-6BD2-4571-8789-367069D7F372}"/>
                </a:ext>
              </a:extLst>
            </p:cNvPr>
            <p:cNvCxnSpPr/>
            <p:nvPr/>
          </p:nvCxnSpPr>
          <p:spPr>
            <a:xfrm flipH="1">
              <a:off x="1324938" y="2635673"/>
              <a:ext cx="198702" cy="238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634420B-CCB1-4E71-B8D5-FA9C6C046300}"/>
              </a:ext>
            </a:extLst>
          </p:cNvPr>
          <p:cNvSpPr txBox="1"/>
          <p:nvPr/>
        </p:nvSpPr>
        <p:spPr>
          <a:xfrm>
            <a:off x="4256393" y="1978653"/>
            <a:ext cx="440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high QE 10</a:t>
            </a:r>
            <a:r>
              <a:rPr lang="en-US" baseline="30000" dirty="0"/>
              <a:t>-2</a:t>
            </a:r>
            <a:r>
              <a:rPr lang="en-US" dirty="0"/>
              <a:t>-10</a:t>
            </a:r>
            <a:r>
              <a:rPr lang="en-US" baseline="30000" dirty="0"/>
              <a:t>-4</a:t>
            </a:r>
            <a:r>
              <a:rPr lang="en-US" dirty="0"/>
              <a:t> at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multiphoton and heating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Already used for high average current applications: ERLs, polarized sources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DBC2F6-B0FE-44DF-876F-68581BFDFC03}"/>
              </a:ext>
            </a:extLst>
          </p:cNvPr>
          <p:cNvSpPr txBox="1"/>
          <p:nvPr/>
        </p:nvSpPr>
        <p:spPr>
          <a:xfrm>
            <a:off x="4168213" y="3353309"/>
            <a:ext cx="455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Calculations show </a:t>
            </a:r>
            <a:r>
              <a:rPr lang="en-US" dirty="0"/>
              <a:t>sub-20 meV MTE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at large charge densities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57D519-626C-2F80-8A37-82A8BDB8ECFD}"/>
              </a:ext>
            </a:extLst>
          </p:cNvPr>
          <p:cNvSpPr/>
          <p:nvPr/>
        </p:nvSpPr>
        <p:spPr>
          <a:xfrm>
            <a:off x="837552" y="4309566"/>
            <a:ext cx="8071945" cy="400110"/>
          </a:xfrm>
          <a:prstGeom prst="rect">
            <a:avLst/>
          </a:prstGeom>
          <a:gradFill rotWithShape="1">
            <a:gsLst>
              <a:gs pos="0">
                <a:srgbClr val="7FBE50">
                  <a:tint val="50000"/>
                  <a:satMod val="300000"/>
                </a:srgbClr>
              </a:gs>
              <a:gs pos="35000">
                <a:srgbClr val="7FBE50">
                  <a:tint val="37000"/>
                  <a:satMod val="300000"/>
                </a:srgbClr>
              </a:gs>
              <a:gs pos="100000">
                <a:srgbClr val="7FBE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FBE50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B42D2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Alkali-antimonides show promise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003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E959C2-504B-50E3-41EA-AA4B7660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Alkali-antimonide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7AD39-AC3E-F52D-7EB7-7344C004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C1EEB-4871-4548-FE0C-6D6BF15A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BF0A7-BB44-8058-31AB-A1438D4D746A}"/>
              </a:ext>
            </a:extLst>
          </p:cNvPr>
          <p:cNvSpPr txBox="1"/>
          <p:nvPr/>
        </p:nvSpPr>
        <p:spPr>
          <a:xfrm>
            <a:off x="0" y="4585865"/>
            <a:ext cx="3854525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Cultrera</a:t>
            </a:r>
            <a:r>
              <a:rPr lang="en-US" sz="1000" dirty="0"/>
              <a:t> et al, Phys. Rev. ST Accel. Beams </a:t>
            </a:r>
            <a:r>
              <a:rPr lang="en-US" sz="1000" b="1" dirty="0"/>
              <a:t>18</a:t>
            </a:r>
            <a:r>
              <a:rPr lang="en-US" sz="1000" dirty="0"/>
              <a:t>, 113401 (2015)</a:t>
            </a:r>
            <a:endParaRPr lang="fr-FR" sz="1050" dirty="0"/>
          </a:p>
          <a:p>
            <a:r>
              <a:rPr lang="fr-FR" sz="1050" dirty="0"/>
              <a:t>Saha et al, </a:t>
            </a:r>
            <a:r>
              <a:rPr lang="fr-FR" sz="1050" dirty="0" err="1"/>
              <a:t>Appl</a:t>
            </a:r>
            <a:r>
              <a:rPr lang="fr-FR" sz="1050" dirty="0"/>
              <a:t>. Phys. </a:t>
            </a:r>
            <a:r>
              <a:rPr lang="fr-FR" sz="1050" dirty="0" err="1"/>
              <a:t>Lett</a:t>
            </a:r>
            <a:r>
              <a:rPr lang="fr-FR" sz="1050" dirty="0"/>
              <a:t>. 120, 194102 (2022)</a:t>
            </a:r>
          </a:p>
          <a:p>
            <a:r>
              <a:rPr lang="en-US" sz="1050" b="0" i="0" dirty="0" err="1">
                <a:effectLst/>
                <a:latin typeface="Proxima Nova"/>
              </a:rPr>
              <a:t>Parzyck</a:t>
            </a:r>
            <a:r>
              <a:rPr lang="en-US" sz="1050" b="0" i="0" dirty="0">
                <a:effectLst/>
                <a:latin typeface="Proxima Nova"/>
              </a:rPr>
              <a:t> et al, Phys. Rev. Lett.</a:t>
            </a:r>
            <a:r>
              <a:rPr lang="en-US" sz="1050" i="0" dirty="0">
                <a:effectLst/>
                <a:latin typeface="Proxima Nova"/>
              </a:rPr>
              <a:t> 128, </a:t>
            </a:r>
            <a:r>
              <a:rPr lang="en-US" sz="1050" b="0" i="0" dirty="0">
                <a:effectLst/>
                <a:latin typeface="Proxima Nova"/>
              </a:rPr>
              <a:t>114801 (2022)</a:t>
            </a:r>
          </a:p>
          <a:p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3B702-F460-E117-68A9-70DC3A8D90FA}"/>
              </a:ext>
            </a:extLst>
          </p:cNvPr>
          <p:cNvSpPr txBox="1"/>
          <p:nvPr/>
        </p:nvSpPr>
        <p:spPr>
          <a:xfrm>
            <a:off x="416417" y="3108642"/>
            <a:ext cx="405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roughness issue for Alkali-antimonides is solved via use of lattice matched substrates and new growth recipes</a:t>
            </a:r>
            <a:endParaRPr lang="en-US" b="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A25556-3918-DC25-CF04-3A65177A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11" y="540381"/>
            <a:ext cx="5711368" cy="256826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ED0216D-F785-1584-D4FF-981691DB691E}"/>
              </a:ext>
            </a:extLst>
          </p:cNvPr>
          <p:cNvGrpSpPr/>
          <p:nvPr/>
        </p:nvGrpSpPr>
        <p:grpSpPr>
          <a:xfrm>
            <a:off x="5494988" y="688404"/>
            <a:ext cx="3099514" cy="4354228"/>
            <a:chOff x="5494988" y="688404"/>
            <a:chExt cx="3099514" cy="43542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F9EF5B-B9C4-B652-A920-F06964688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3757" y="2445496"/>
              <a:ext cx="2489086" cy="10919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31FF81-50A1-D7B4-66E5-BF792CC9C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069" y="967048"/>
              <a:ext cx="2708977" cy="12094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9AB05B-380D-AA35-8B12-5184DA4D0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68201" y="3702812"/>
              <a:ext cx="2285387" cy="133982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E2F69B-0813-99D1-6C93-50E70186B2D5}"/>
                </a:ext>
              </a:extLst>
            </p:cNvPr>
            <p:cNvSpPr txBox="1"/>
            <p:nvPr/>
          </p:nvSpPr>
          <p:spPr>
            <a:xfrm>
              <a:off x="5494988" y="688404"/>
              <a:ext cx="3099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</a:rPr>
                <a:t>Growth on polycrystalline substrate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3800F8-CBF9-2807-3740-338D99E07CA7}"/>
                </a:ext>
              </a:extLst>
            </p:cNvPr>
            <p:cNvSpPr txBox="1"/>
            <p:nvPr/>
          </p:nvSpPr>
          <p:spPr>
            <a:xfrm>
              <a:off x="5494988" y="2208900"/>
              <a:ext cx="3099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</a:rPr>
                <a:t>Growth on lattice-matched substrate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9137D9-4E70-984C-E279-4497290BE569}"/>
                </a:ext>
              </a:extLst>
            </p:cNvPr>
            <p:cNvSpPr txBox="1"/>
            <p:nvPr/>
          </p:nvSpPr>
          <p:spPr>
            <a:xfrm>
              <a:off x="5494988" y="3518191"/>
              <a:ext cx="3099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</a:rPr>
                <a:t>Epitaxy on lattice-matched substrate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AF76D2C-0C8A-6741-56F8-048F8BBA8738}"/>
              </a:ext>
            </a:extLst>
          </p:cNvPr>
          <p:cNvSpPr txBox="1"/>
          <p:nvPr/>
        </p:nvSpPr>
        <p:spPr>
          <a:xfrm>
            <a:off x="2546453" y="2038020"/>
            <a:ext cx="192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650-700 nm</a:t>
            </a:r>
          </a:p>
        </p:txBody>
      </p:sp>
    </p:spTree>
    <p:extLst>
      <p:ext uri="{BB962C8B-B14F-4D97-AF65-F5344CB8AC3E}">
        <p14:creationId xmlns:p14="http://schemas.microsoft.com/office/powerpoint/2010/main" val="74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BF19A1-C440-37E9-8FE0-8B0DC37B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high field guns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2D305-C89C-3C65-DF52-1DC12B2F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karkare@asu.edu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4E7A7-0176-9704-5BAC-1188271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86D95-5948-D1A2-BA62-2DD75B3B5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7" y="959352"/>
            <a:ext cx="3970091" cy="2755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9D24BE-63BF-E66C-8F92-FA2143B2E56C}"/>
              </a:ext>
            </a:extLst>
          </p:cNvPr>
          <p:cNvSpPr txBox="1"/>
          <p:nvPr/>
        </p:nvSpPr>
        <p:spPr>
          <a:xfrm>
            <a:off x="197427" y="3832446"/>
            <a:ext cx="4572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0" dirty="0">
                <a:effectLst/>
                <a:latin typeface="Arial-BoldMT"/>
              </a:rPr>
              <a:t>Development of </a:t>
            </a:r>
            <a:r>
              <a:rPr lang="en-US" sz="1100" i="0" dirty="0" err="1">
                <a:effectLst/>
                <a:latin typeface="Arial-BoldMT"/>
              </a:rPr>
              <a:t>Multialkali</a:t>
            </a:r>
            <a:r>
              <a:rPr lang="en-US" sz="1100" i="0" dirty="0">
                <a:effectLst/>
                <a:latin typeface="Arial-BoldMT"/>
              </a:rPr>
              <a:t> antimonides photocathodes</a:t>
            </a:r>
            <a:br>
              <a:rPr lang="en-US" sz="1100" i="0" dirty="0">
                <a:effectLst/>
                <a:latin typeface="Arial-BoldMT"/>
              </a:rPr>
            </a:br>
            <a:r>
              <a:rPr lang="en-US" sz="1100" i="0" dirty="0">
                <a:effectLst/>
                <a:latin typeface="Arial-BoldMT"/>
              </a:rPr>
              <a:t>for high brightness photoinjectors, S. Mohanty, on behalf of PITZ &amp; LASA team, </a:t>
            </a:r>
            <a:r>
              <a:rPr lang="fi-FI" sz="1100" i="0" dirty="0">
                <a:effectLst/>
                <a:latin typeface="Arial-BoldMT"/>
              </a:rPr>
              <a:t>(EWPAA 2022), Sep 20 – 22, 2022,Milan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1BFFE-1B6E-2F61-5BD6-514D435F4CC5}"/>
              </a:ext>
            </a:extLst>
          </p:cNvPr>
          <p:cNvSpPr txBox="1"/>
          <p:nvPr/>
        </p:nvSpPr>
        <p:spPr>
          <a:xfrm>
            <a:off x="4187537" y="771300"/>
            <a:ext cx="500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~230 </a:t>
            </a:r>
            <a:r>
              <a:rPr lang="en-US" dirty="0" err="1"/>
              <a:t>meV</a:t>
            </a:r>
            <a:r>
              <a:rPr lang="en-US" dirty="0"/>
              <a:t> MTE in 515 nm at 29 MV/m </a:t>
            </a:r>
          </a:p>
          <a:p>
            <a:r>
              <a:rPr lang="en-US" dirty="0"/>
              <a:t> - 0.6 eV excess energy</a:t>
            </a:r>
          </a:p>
          <a:p>
            <a:r>
              <a:rPr lang="en-US" dirty="0"/>
              <a:t> - dark current too high for higher fields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9C2823-91EF-BACB-01DF-EEDC4482805F}"/>
              </a:ext>
            </a:extLst>
          </p:cNvPr>
          <p:cNvSpPr/>
          <p:nvPr/>
        </p:nvSpPr>
        <p:spPr>
          <a:xfrm>
            <a:off x="536027" y="3929104"/>
            <a:ext cx="8071945" cy="707886"/>
          </a:xfrm>
          <a:prstGeom prst="rect">
            <a:avLst/>
          </a:prstGeom>
          <a:gradFill rotWithShape="1">
            <a:gsLst>
              <a:gs pos="0">
                <a:srgbClr val="7FBE50">
                  <a:tint val="50000"/>
                  <a:satMod val="300000"/>
                </a:srgbClr>
              </a:gs>
              <a:gs pos="35000">
                <a:srgbClr val="7FBE50">
                  <a:tint val="37000"/>
                  <a:satMod val="300000"/>
                </a:srgbClr>
              </a:gs>
              <a:gs pos="100000">
                <a:srgbClr val="7FBE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FBE50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B42D2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Alkali-antimonides with </a:t>
            </a:r>
            <a:r>
              <a:rPr lang="en-US" sz="2000" b="1" dirty="0"/>
              <a:t>better surfaces need to be tested at lower excess energies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6BF81-C6F7-2B28-6D92-DF1F5F451060}"/>
              </a:ext>
            </a:extLst>
          </p:cNvPr>
          <p:cNvSpPr txBox="1"/>
          <p:nvPr/>
        </p:nvSpPr>
        <p:spPr>
          <a:xfrm>
            <a:off x="4139045" y="2381644"/>
            <a:ext cx="500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Cathodes grown via sequential deposition:</a:t>
            </a:r>
          </a:p>
          <a:p>
            <a:r>
              <a:rPr lang="en-US" dirty="0"/>
              <a:t>Very poor surface quality!!!</a:t>
            </a:r>
          </a:p>
        </p:txBody>
      </p:sp>
    </p:spTree>
    <p:extLst>
      <p:ext uri="{BB962C8B-B14F-4D97-AF65-F5344CB8AC3E}">
        <p14:creationId xmlns:p14="http://schemas.microsoft.com/office/powerpoint/2010/main" val="3000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Bright Beams theme">
  <a:themeElements>
    <a:clrScheme name="Custom 6">
      <a:dk1>
        <a:srgbClr val="B42D25"/>
      </a:dk1>
      <a:lt1>
        <a:srgbClr val="FFFFFE"/>
      </a:lt1>
      <a:dk2>
        <a:srgbClr val="4C4D52"/>
      </a:dk2>
      <a:lt2>
        <a:srgbClr val="FFFFFE"/>
      </a:lt2>
      <a:accent1>
        <a:srgbClr val="4D4E53"/>
      </a:accent1>
      <a:accent2>
        <a:srgbClr val="A2998B"/>
      </a:accent2>
      <a:accent3>
        <a:srgbClr val="D8D2C9"/>
      </a:accent3>
      <a:accent4>
        <a:srgbClr val="0068AC"/>
      </a:accent4>
      <a:accent5>
        <a:srgbClr val="00355F"/>
      </a:accent5>
      <a:accent6>
        <a:srgbClr val="7FBE50"/>
      </a:accent6>
      <a:hlink>
        <a:srgbClr val="EF4035"/>
      </a:hlink>
      <a:folHlink>
        <a:srgbClr val="F8991D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BB new" id="{7D694502-0027-8A46-BAB4-1B2CADD01618}" vid="{831C4A2F-86B2-5143-ACD6-18C5FA31B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CBB_new</Template>
  <TotalTime>0</TotalTime>
  <Words>1208</Words>
  <Application>Microsoft Office PowerPoint</Application>
  <PresentationFormat>On-screen Show (16:9)</PresentationFormat>
  <Paragraphs>194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Arial-BoldMT</vt:lpstr>
      <vt:lpstr>Avenir Book</vt:lpstr>
      <vt:lpstr>Calibri</vt:lpstr>
      <vt:lpstr>Cambria Math</vt:lpstr>
      <vt:lpstr>CMBX10</vt:lpstr>
      <vt:lpstr>CMR10</vt:lpstr>
      <vt:lpstr>CMTI10</vt:lpstr>
      <vt:lpstr>Palatino</vt:lpstr>
      <vt:lpstr>Proxima Nova</vt:lpstr>
      <vt:lpstr>Roboto</vt:lpstr>
      <vt:lpstr>Times New Roman</vt:lpstr>
      <vt:lpstr>Bright Beams theme</vt:lpstr>
      <vt:lpstr>Prospects of Ultralow MTE Photocathodes in Electron Guns</vt:lpstr>
      <vt:lpstr>Brightness and Emittance</vt:lpstr>
      <vt:lpstr>Maximum Source Brightness</vt:lpstr>
      <vt:lpstr>What does MTE depend on?</vt:lpstr>
      <vt:lpstr>Cu(100) – Smallest MTE measured</vt:lpstr>
      <vt:lpstr>Electron Heating and Multi-photon Emission</vt:lpstr>
      <vt:lpstr>Low Electron Affinity Semiconductors</vt:lpstr>
      <vt:lpstr>Alkali-antimonide performance</vt:lpstr>
      <vt:lpstr>Testing in high field guns</vt:lpstr>
      <vt:lpstr>Challenges for use in High Field Guns</vt:lpstr>
      <vt:lpstr>2-D coatings for Robustness</vt:lpstr>
      <vt:lpstr>Beyond Alkali-antimonides – Cs2Te, III-Nitrides…</vt:lpstr>
      <vt:lpstr>Single crystal emitters – use small momentum spread</vt:lpstr>
      <vt:lpstr>Nano-structured cathodes</vt:lpstr>
      <vt:lpstr>Photoemission and Bright Beams Lab @ ASU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2018-06-18T15:03:20Z</dcterms:created>
  <dcterms:modified xsi:type="dcterms:W3CDTF">2022-11-09T14:25:55Z</dcterms:modified>
</cp:coreProperties>
</file>