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4v" ContentType="video/mp4"/>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3"/>
  </p:notesMasterIdLst>
  <p:sldIdLst>
    <p:sldId id="333" r:id="rId2"/>
    <p:sldId id="321" r:id="rId3"/>
    <p:sldId id="347" r:id="rId4"/>
    <p:sldId id="353" r:id="rId5"/>
    <p:sldId id="352" r:id="rId6"/>
    <p:sldId id="351" r:id="rId7"/>
    <p:sldId id="384" r:id="rId8"/>
    <p:sldId id="340" r:id="rId9"/>
    <p:sldId id="348" r:id="rId10"/>
    <p:sldId id="363" r:id="rId11"/>
    <p:sldId id="385" r:id="rId12"/>
    <p:sldId id="366" r:id="rId13"/>
    <p:sldId id="387" r:id="rId14"/>
    <p:sldId id="370" r:id="rId15"/>
    <p:sldId id="386" r:id="rId16"/>
    <p:sldId id="373" r:id="rId17"/>
    <p:sldId id="372" r:id="rId18"/>
    <p:sldId id="374" r:id="rId19"/>
    <p:sldId id="375" r:id="rId20"/>
    <p:sldId id="376" r:id="rId21"/>
    <p:sldId id="378" r:id="rId22"/>
    <p:sldId id="379" r:id="rId23"/>
    <p:sldId id="380" r:id="rId24"/>
    <p:sldId id="350" r:id="rId25"/>
    <p:sldId id="381" r:id="rId26"/>
    <p:sldId id="341" r:id="rId27"/>
    <p:sldId id="382" r:id="rId28"/>
    <p:sldId id="339" r:id="rId29"/>
    <p:sldId id="388" r:id="rId30"/>
    <p:sldId id="389" r:id="rId31"/>
    <p:sldId id="390" r:id="rId3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18" autoAdjust="0"/>
    <p:restoredTop sz="93603" autoAdjust="0"/>
  </p:normalViewPr>
  <p:slideViewPr>
    <p:cSldViewPr snapToGrid="0">
      <p:cViewPr>
        <p:scale>
          <a:sx n="64" d="100"/>
          <a:sy n="64" d="100"/>
        </p:scale>
        <p:origin x="907" y="58"/>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FD45EC-C996-49BB-AEE8-C782BD310B3E}" type="datetimeFigureOut">
              <a:rPr lang="it-IT" smtClean="0"/>
              <a:t>06/11/2022</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6C7A29-7F64-4728-907E-31F774960BB8}" type="slidenum">
              <a:rPr lang="it-IT" smtClean="0"/>
              <a:t>‹#›</a:t>
            </a:fld>
            <a:endParaRPr lang="it-IT"/>
          </a:p>
        </p:txBody>
      </p:sp>
    </p:spTree>
    <p:extLst>
      <p:ext uri="{BB962C8B-B14F-4D97-AF65-F5344CB8AC3E}">
        <p14:creationId xmlns:p14="http://schemas.microsoft.com/office/powerpoint/2010/main" val="4233768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9</a:t>
            </a:fld>
            <a:endParaRPr lang="it-IT"/>
          </a:p>
        </p:txBody>
      </p:sp>
    </p:spTree>
    <p:extLst>
      <p:ext uri="{BB962C8B-B14F-4D97-AF65-F5344CB8AC3E}">
        <p14:creationId xmlns:p14="http://schemas.microsoft.com/office/powerpoint/2010/main" val="356973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rtl="0" hangingPunct="1">
              <a:lnSpc>
                <a:spcPct val="100000"/>
              </a:lnSpc>
              <a:spcBef>
                <a:spcPts val="0"/>
              </a:spcBef>
              <a:spcAft>
                <a:spcPts val="0"/>
              </a:spcAft>
              <a:buNone/>
              <a:tabLst/>
            </a:pPr>
            <a:r>
              <a:rPr lang="en-US" sz="1200" b="0" i="0" u="none" strike="noStrike" kern="1200" cap="none" dirty="0" smtClean="0">
                <a:ln>
                  <a:noFill/>
                </a:ln>
                <a:solidFill>
                  <a:srgbClr val="FF0000"/>
                </a:solidFill>
                <a:highlight>
                  <a:srgbClr val="FFFF00"/>
                </a:highlight>
                <a:latin typeface="Source Sans Pro" pitchFamily="34"/>
                <a:ea typeface="DejaVu Sans" pitchFamily="2"/>
                <a:cs typeface="DejaVu Sans" pitchFamily="2"/>
              </a:rPr>
              <a:t>10</a:t>
            </a:r>
            <a:r>
              <a:rPr lang="en-US" sz="1200" b="0" i="0" u="none" strike="noStrike" kern="1200" cap="none" baseline="30000" dirty="0" smtClean="0">
                <a:ln>
                  <a:noFill/>
                </a:ln>
                <a:solidFill>
                  <a:srgbClr val="FF0000"/>
                </a:solidFill>
                <a:highlight>
                  <a:srgbClr val="FFFF00"/>
                </a:highlight>
                <a:latin typeface="Source Sans Pro" pitchFamily="34"/>
                <a:ea typeface="DejaVu Sans" pitchFamily="2"/>
                <a:cs typeface="DejaVu Sans" pitchFamily="2"/>
              </a:rPr>
              <a:t>3</a:t>
            </a:r>
            <a:r>
              <a:rPr lang="en-US" sz="1200" b="0" i="0" u="none" strike="noStrike" kern="1200" cap="none" dirty="0" smtClean="0">
                <a:ln>
                  <a:noFill/>
                </a:ln>
                <a:solidFill>
                  <a:srgbClr val="FF0000"/>
                </a:solidFill>
                <a:highlight>
                  <a:srgbClr val="FFFF00"/>
                </a:highlight>
                <a:latin typeface="Source Sans Pro" pitchFamily="34"/>
                <a:ea typeface="DejaVu Sans" pitchFamily="2"/>
                <a:cs typeface="DejaVu Sans" pitchFamily="2"/>
              </a:rPr>
              <a:t> ND filter used</a:t>
            </a:r>
            <a:r>
              <a:rPr lang="en-US" sz="1200" b="0" i="0" u="none" strike="noStrike" kern="1200" cap="none" baseline="0" dirty="0" smtClean="0">
                <a:ln>
                  <a:noFill/>
                </a:ln>
                <a:solidFill>
                  <a:srgbClr val="FF0000"/>
                </a:solidFill>
                <a:highlight>
                  <a:srgbClr val="FFFF00"/>
                </a:highlight>
                <a:latin typeface="Source Sans Pro" pitchFamily="34"/>
                <a:ea typeface="DejaVu Sans" pitchFamily="2"/>
                <a:cs typeface="DejaVu Sans" pitchFamily="2"/>
              </a:rPr>
              <a:t> </a:t>
            </a:r>
            <a:r>
              <a:rPr lang="en-US" sz="1200" b="0" i="0" u="none" strike="noStrike" kern="1200" cap="none" dirty="0" smtClean="0">
                <a:ln>
                  <a:noFill/>
                </a:ln>
                <a:solidFill>
                  <a:srgbClr val="FF0000"/>
                </a:solidFill>
                <a:highlight>
                  <a:srgbClr val="FFFF00"/>
                </a:highlight>
                <a:latin typeface="Source Sans Pro" pitchFamily="34"/>
                <a:ea typeface="DejaVu Sans" pitchFamily="2"/>
                <a:cs typeface="DejaVu Sans" pitchFamily="2"/>
              </a:rPr>
              <a:t>@ 6</a:t>
            </a:r>
            <a:r>
              <a:rPr lang="en-US" sz="1200" b="0" i="0" u="none" strike="noStrike" kern="1200" cap="none" baseline="30000" dirty="0" smtClean="0">
                <a:ln>
                  <a:noFill/>
                </a:ln>
                <a:solidFill>
                  <a:srgbClr val="FF0000"/>
                </a:solidFill>
                <a:highlight>
                  <a:srgbClr val="FFFF00"/>
                </a:highlight>
                <a:latin typeface="Source Sans Pro" pitchFamily="34"/>
                <a:ea typeface="DejaVu Sans" pitchFamily="2"/>
                <a:cs typeface="DejaVu Sans" pitchFamily="2"/>
              </a:rPr>
              <a:t>th</a:t>
            </a:r>
            <a:r>
              <a:rPr lang="en-US" sz="1200" b="0" i="0" u="none" strike="noStrike" kern="1200" cap="none" dirty="0" smtClean="0">
                <a:ln>
                  <a:noFill/>
                </a:ln>
                <a:solidFill>
                  <a:srgbClr val="FF0000"/>
                </a:solidFill>
                <a:highlight>
                  <a:srgbClr val="FFFF00"/>
                </a:highlight>
                <a:latin typeface="Source Sans Pro" pitchFamily="34"/>
                <a:ea typeface="DejaVu Sans" pitchFamily="2"/>
                <a:cs typeface="DejaVu Sans" pitchFamily="2"/>
              </a:rPr>
              <a:t> photodiode</a:t>
            </a:r>
          </a:p>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22</a:t>
            </a:fld>
            <a:endParaRPr lang="it-IT"/>
          </a:p>
        </p:txBody>
      </p:sp>
    </p:spTree>
    <p:extLst>
      <p:ext uri="{BB962C8B-B14F-4D97-AF65-F5344CB8AC3E}">
        <p14:creationId xmlns:p14="http://schemas.microsoft.com/office/powerpoint/2010/main" val="1860553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23</a:t>
            </a:fld>
            <a:endParaRPr lang="it-IT"/>
          </a:p>
        </p:txBody>
      </p:sp>
    </p:spTree>
    <p:extLst>
      <p:ext uri="{BB962C8B-B14F-4D97-AF65-F5344CB8AC3E}">
        <p14:creationId xmlns:p14="http://schemas.microsoft.com/office/powerpoint/2010/main" val="3205773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25</a:t>
            </a:fld>
            <a:endParaRPr lang="it-IT"/>
          </a:p>
        </p:txBody>
      </p:sp>
    </p:spTree>
    <p:extLst>
      <p:ext uri="{BB962C8B-B14F-4D97-AF65-F5344CB8AC3E}">
        <p14:creationId xmlns:p14="http://schemas.microsoft.com/office/powerpoint/2010/main" val="364201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26</a:t>
            </a:fld>
            <a:endParaRPr lang="it-IT"/>
          </a:p>
        </p:txBody>
      </p:sp>
    </p:spTree>
    <p:extLst>
      <p:ext uri="{BB962C8B-B14F-4D97-AF65-F5344CB8AC3E}">
        <p14:creationId xmlns:p14="http://schemas.microsoft.com/office/powerpoint/2010/main" val="735293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27</a:t>
            </a:fld>
            <a:endParaRPr lang="it-IT"/>
          </a:p>
        </p:txBody>
      </p:sp>
    </p:spTree>
    <p:extLst>
      <p:ext uri="{BB962C8B-B14F-4D97-AF65-F5344CB8AC3E}">
        <p14:creationId xmlns:p14="http://schemas.microsoft.com/office/powerpoint/2010/main" val="138443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29</a:t>
            </a:fld>
            <a:endParaRPr lang="it-IT"/>
          </a:p>
        </p:txBody>
      </p:sp>
    </p:spTree>
    <p:extLst>
      <p:ext uri="{BB962C8B-B14F-4D97-AF65-F5344CB8AC3E}">
        <p14:creationId xmlns:p14="http://schemas.microsoft.com/office/powerpoint/2010/main" val="4063916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30</a:t>
            </a:fld>
            <a:endParaRPr lang="it-IT"/>
          </a:p>
        </p:txBody>
      </p:sp>
    </p:spTree>
    <p:extLst>
      <p:ext uri="{BB962C8B-B14F-4D97-AF65-F5344CB8AC3E}">
        <p14:creationId xmlns:p14="http://schemas.microsoft.com/office/powerpoint/2010/main" val="168188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31</a:t>
            </a:fld>
            <a:endParaRPr lang="it-IT"/>
          </a:p>
        </p:txBody>
      </p:sp>
    </p:spTree>
    <p:extLst>
      <p:ext uri="{BB962C8B-B14F-4D97-AF65-F5344CB8AC3E}">
        <p14:creationId xmlns:p14="http://schemas.microsoft.com/office/powerpoint/2010/main" val="3107129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13</a:t>
            </a:fld>
            <a:endParaRPr lang="it-IT"/>
          </a:p>
        </p:txBody>
      </p:sp>
    </p:spTree>
    <p:extLst>
      <p:ext uri="{BB962C8B-B14F-4D97-AF65-F5344CB8AC3E}">
        <p14:creationId xmlns:p14="http://schemas.microsoft.com/office/powerpoint/2010/main" val="3992370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14</a:t>
            </a:fld>
            <a:endParaRPr lang="it-IT"/>
          </a:p>
        </p:txBody>
      </p:sp>
    </p:spTree>
    <p:extLst>
      <p:ext uri="{BB962C8B-B14F-4D97-AF65-F5344CB8AC3E}">
        <p14:creationId xmlns:p14="http://schemas.microsoft.com/office/powerpoint/2010/main" val="863945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16</a:t>
            </a:fld>
            <a:endParaRPr lang="it-IT"/>
          </a:p>
        </p:txBody>
      </p:sp>
    </p:spTree>
    <p:extLst>
      <p:ext uri="{BB962C8B-B14F-4D97-AF65-F5344CB8AC3E}">
        <p14:creationId xmlns:p14="http://schemas.microsoft.com/office/powerpoint/2010/main" val="676724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17</a:t>
            </a:fld>
            <a:endParaRPr lang="it-IT"/>
          </a:p>
        </p:txBody>
      </p:sp>
    </p:spTree>
    <p:extLst>
      <p:ext uri="{BB962C8B-B14F-4D97-AF65-F5344CB8AC3E}">
        <p14:creationId xmlns:p14="http://schemas.microsoft.com/office/powerpoint/2010/main" val="556644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18</a:t>
            </a:fld>
            <a:endParaRPr lang="it-IT"/>
          </a:p>
        </p:txBody>
      </p:sp>
    </p:spTree>
    <p:extLst>
      <p:ext uri="{BB962C8B-B14F-4D97-AF65-F5344CB8AC3E}">
        <p14:creationId xmlns:p14="http://schemas.microsoft.com/office/powerpoint/2010/main" val="2547844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19</a:t>
            </a:fld>
            <a:endParaRPr lang="it-IT"/>
          </a:p>
        </p:txBody>
      </p:sp>
    </p:spTree>
    <p:extLst>
      <p:ext uri="{BB962C8B-B14F-4D97-AF65-F5344CB8AC3E}">
        <p14:creationId xmlns:p14="http://schemas.microsoft.com/office/powerpoint/2010/main" val="2672353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2 mm offset?</a:t>
            </a:r>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20</a:t>
            </a:fld>
            <a:endParaRPr lang="it-IT"/>
          </a:p>
        </p:txBody>
      </p:sp>
    </p:spTree>
    <p:extLst>
      <p:ext uri="{BB962C8B-B14F-4D97-AF65-F5344CB8AC3E}">
        <p14:creationId xmlns:p14="http://schemas.microsoft.com/office/powerpoint/2010/main" val="581637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16C7A29-7F64-4728-907E-31F774960BB8}" type="slidenum">
              <a:rPr lang="it-IT" smtClean="0"/>
              <a:t>21</a:t>
            </a:fld>
            <a:endParaRPr lang="it-IT"/>
          </a:p>
        </p:txBody>
      </p:sp>
    </p:spTree>
    <p:extLst>
      <p:ext uri="{BB962C8B-B14F-4D97-AF65-F5344CB8AC3E}">
        <p14:creationId xmlns:p14="http://schemas.microsoft.com/office/powerpoint/2010/main" val="3399506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87CC632-4A0F-490D-B8EA-030B31684D71}" type="datetimeFigureOut">
              <a:rPr lang="it-IT" smtClean="0"/>
              <a:t>06/11/2022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872730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7CC632-4A0F-490D-B8EA-030B31684D71}" type="datetimeFigureOut">
              <a:rPr lang="it-IT" smtClean="0"/>
              <a:t>06/11/2022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3730579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7CC632-4A0F-490D-B8EA-030B31684D71}" type="datetimeFigureOut">
              <a:rPr lang="it-IT" smtClean="0"/>
              <a:t>06/11/2022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1758069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87CC632-4A0F-490D-B8EA-030B31684D71}" type="datetimeFigureOut">
              <a:rPr lang="it-IT" smtClean="0"/>
              <a:t>06/11/2022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1248706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87CC632-4A0F-490D-B8EA-030B31684D71}" type="datetimeFigureOut">
              <a:rPr lang="it-IT" smtClean="0"/>
              <a:t>06/11/2022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3075099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87CC632-4A0F-490D-B8EA-030B31684D71}" type="datetimeFigureOut">
              <a:rPr lang="it-IT" smtClean="0"/>
              <a:t>06/11/2022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3245326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87CC632-4A0F-490D-B8EA-030B31684D71}" type="datetimeFigureOut">
              <a:rPr lang="it-IT" smtClean="0"/>
              <a:t>06/11/2022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161125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87CC632-4A0F-490D-B8EA-030B31684D71}" type="datetimeFigureOut">
              <a:rPr lang="it-IT" smtClean="0"/>
              <a:t>06/11/2022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1284729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7CC632-4A0F-490D-B8EA-030B31684D71}" type="datetimeFigureOut">
              <a:rPr lang="it-IT" smtClean="0"/>
              <a:t>06/11/2022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8366742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87CC632-4A0F-490D-B8EA-030B31684D71}" type="datetimeFigureOut">
              <a:rPr lang="it-IT" smtClean="0"/>
              <a:t>06/11/2022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4171005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87CC632-4A0F-490D-B8EA-030B31684D71}" type="datetimeFigureOut">
              <a:rPr lang="it-IT" smtClean="0"/>
              <a:t>06/11/2022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4190884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7CC632-4A0F-490D-B8EA-030B31684D71}" type="datetimeFigureOut">
              <a:rPr lang="it-IT" smtClean="0"/>
              <a:t>06/11/2022</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C850-8F8E-46C0-A743-04815318E7EA}" type="slidenum">
              <a:rPr lang="it-IT" smtClean="0"/>
              <a:t>‹#›</a:t>
            </a:fld>
            <a:endParaRPr lang="it-IT"/>
          </a:p>
        </p:txBody>
      </p:sp>
    </p:spTree>
    <p:extLst>
      <p:ext uri="{BB962C8B-B14F-4D97-AF65-F5344CB8AC3E}">
        <p14:creationId xmlns:p14="http://schemas.microsoft.com/office/powerpoint/2010/main" val="400934257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jpeg"/><Relationship Id="rId2" Type="http://schemas.openxmlformats.org/officeDocument/2006/relationships/image" Target="../media/image29.jpg"/><Relationship Id="rId1" Type="http://schemas.openxmlformats.org/officeDocument/2006/relationships/slideLayout" Target="../slideLayouts/slideLayout1.xml"/><Relationship Id="rId6" Type="http://schemas.openxmlformats.org/officeDocument/2006/relationships/image" Target="../media/image5.jpeg"/><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microsoft.com/office/2007/relationships/hdphoto" Target="../media/hdphoto1.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3.png"/><Relationship Id="rId7"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png"/><Relationship Id="rId7"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34.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 Id="rId9" Type="http://schemas.openxmlformats.org/officeDocument/2006/relationships/image" Target="../media/image35.jpg"/></Relationships>
</file>

<file path=ppt/slides/_rels/slide18.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png"/><Relationship Id="rId7"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 Id="rId9"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1.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5.jp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7" Type="http://schemas.openxmlformats.org/officeDocument/2006/relationships/image" Target="../media/image6.jpe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530.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jpe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49.jpeg"/><Relationship Id="rId4" Type="http://schemas.openxmlformats.org/officeDocument/2006/relationships/image" Target="../media/image6.jpeg"/><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xml"/><Relationship Id="rId5" Type="http://schemas.openxmlformats.org/officeDocument/2006/relationships/image" Target="../media/image4.jpe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xml"/><Relationship Id="rId7" Type="http://schemas.openxmlformats.org/officeDocument/2006/relationships/image" Target="../media/image5.jpe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1.wdp"/><Relationship Id="rId11" Type="http://schemas.openxmlformats.org/officeDocument/2006/relationships/image" Target="../media/image55.jpg"/><Relationship Id="rId5" Type="http://schemas.openxmlformats.org/officeDocument/2006/relationships/image" Target="../media/image3.png"/><Relationship Id="rId10" Type="http://schemas.openxmlformats.org/officeDocument/2006/relationships/image" Target="../media/image54.jpg"/><Relationship Id="rId4" Type="http://schemas.openxmlformats.org/officeDocument/2006/relationships/notesSlide" Target="../notesSlides/notesSlide15.xml"/><Relationship Id="rId9"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7.emf"/><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8.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5.jpeg"/><Relationship Id="rId2" Type="http://schemas.openxmlformats.org/officeDocument/2006/relationships/image" Target="../media/image7.emf"/><Relationship Id="rId1" Type="http://schemas.openxmlformats.org/officeDocument/2006/relationships/slideLayout" Target="../slideLayouts/slideLayout1.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em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11.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0.png"/><Relationship Id="rId7" Type="http://schemas.openxmlformats.org/officeDocument/2006/relationships/image" Target="../media/image11.jpeg"/><Relationship Id="rId2" Type="http://schemas.openxmlformats.org/officeDocument/2006/relationships/image" Target="../media/image7.emf"/><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gif"/><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3" Type="http://schemas.openxmlformats.org/officeDocument/2006/relationships/slideLayout" Target="../slideLayouts/slideLayout1.xml"/><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video" Target="../media/media1.m4v"/><Relationship Id="rId1" Type="http://schemas.microsoft.com/office/2007/relationships/media" Target="../media/media1.m4v"/><Relationship Id="rId6" Type="http://schemas.microsoft.com/office/2007/relationships/hdphoto" Target="../media/hdphoto2.wdp"/><Relationship Id="rId11" Type="http://schemas.openxmlformats.org/officeDocument/2006/relationships/image" Target="../media/image23.jpg"/><Relationship Id="rId5" Type="http://schemas.openxmlformats.org/officeDocument/2006/relationships/image" Target="../media/image18.png"/><Relationship Id="rId15" Type="http://schemas.openxmlformats.org/officeDocument/2006/relationships/image" Target="../media/image6.jpeg"/><Relationship Id="rId10" Type="http://schemas.openxmlformats.org/officeDocument/2006/relationships/image" Target="../media/image22.jpeg"/><Relationship Id="rId4" Type="http://schemas.openxmlformats.org/officeDocument/2006/relationships/notesSlide" Target="../notesSlides/notesSlide1.xml"/><Relationship Id="rId9" Type="http://schemas.openxmlformats.org/officeDocument/2006/relationships/image" Target="../media/image21.png"/><Relationship Id="rId1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292"/>
            </a:gs>
            <a:gs pos="88000">
              <a:schemeClr val="accent5">
                <a:lumMod val="50000"/>
              </a:schemeClr>
            </a:gs>
            <a:gs pos="20000">
              <a:schemeClr val="accent1">
                <a:alpha val="62000"/>
                <a:lumMod val="83000"/>
                <a:lumOff val="17000"/>
              </a:schemeClr>
            </a:gs>
            <a:gs pos="69000">
              <a:schemeClr val="accent5">
                <a:lumMod val="41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 name="Rettangolo 11"/>
          <p:cNvSpPr/>
          <p:nvPr/>
        </p:nvSpPr>
        <p:spPr>
          <a:xfrm>
            <a:off x="509094" y="2318358"/>
            <a:ext cx="6032246" cy="3170099"/>
          </a:xfrm>
          <a:prstGeom prst="rect">
            <a:avLst/>
          </a:prstGeom>
        </p:spPr>
        <p:txBody>
          <a:bodyPr wrap="square">
            <a:spAutoFit/>
          </a:bodyPr>
          <a:lstStyle/>
          <a:p>
            <a:pPr lvl="0" algn="r" eaLnBrk="0" fontAlgn="base" hangingPunct="0">
              <a:spcBef>
                <a:spcPct val="0"/>
              </a:spcBef>
              <a:spcAft>
                <a:spcPct val="0"/>
              </a:spcAft>
            </a:pPr>
            <a:r>
              <a:rPr lang="en-US" sz="4000" b="1" i="1" dirty="0">
                <a:solidFill>
                  <a:schemeClr val="tx1">
                    <a:lumMod val="95000"/>
                  </a:schemeClr>
                </a:solidFill>
                <a:latin typeface="Microsoft JhengHei" panose="020B0604030504040204" pitchFamily="34" charset="-120"/>
                <a:ea typeface="Microsoft JhengHei" panose="020B0604030504040204" pitchFamily="34" charset="-120"/>
                <a:cs typeface="Arial" panose="020B0604020202020204" pitchFamily="34" charset="0"/>
              </a:rPr>
              <a:t>First SASE and Seeded FEL Lasing </a:t>
            </a:r>
            <a:br>
              <a:rPr lang="en-US" sz="4000" b="1" i="1" dirty="0">
                <a:solidFill>
                  <a:schemeClr val="tx1">
                    <a:lumMod val="95000"/>
                  </a:schemeClr>
                </a:solidFill>
                <a:latin typeface="Microsoft JhengHei" panose="020B0604030504040204" pitchFamily="34" charset="-120"/>
                <a:ea typeface="Microsoft JhengHei" panose="020B0604030504040204" pitchFamily="34" charset="-120"/>
                <a:cs typeface="Arial" panose="020B0604020202020204" pitchFamily="34" charset="0"/>
              </a:rPr>
            </a:br>
            <a:r>
              <a:rPr lang="en-US" sz="4000" b="1" i="1" dirty="0">
                <a:solidFill>
                  <a:schemeClr val="tx1">
                    <a:lumMod val="95000"/>
                  </a:schemeClr>
                </a:solidFill>
                <a:latin typeface="Microsoft JhengHei" panose="020B0604030504040204" pitchFamily="34" charset="-120"/>
                <a:ea typeface="Microsoft JhengHei" panose="020B0604030504040204" pitchFamily="34" charset="-120"/>
                <a:cs typeface="Arial" panose="020B0604020202020204" pitchFamily="34" charset="0"/>
              </a:rPr>
              <a:t>based on a beam-driven </a:t>
            </a:r>
            <a:r>
              <a:rPr lang="en-US" sz="4000" b="1" i="1" dirty="0" err="1">
                <a:solidFill>
                  <a:schemeClr val="tx1">
                    <a:lumMod val="95000"/>
                  </a:schemeClr>
                </a:solidFill>
                <a:latin typeface="Microsoft JhengHei" panose="020B0604030504040204" pitchFamily="34" charset="-120"/>
                <a:ea typeface="Microsoft JhengHei" panose="020B0604030504040204" pitchFamily="34" charset="-120"/>
                <a:cs typeface="Arial" panose="020B0604020202020204" pitchFamily="34" charset="0"/>
              </a:rPr>
              <a:t>wakefield</a:t>
            </a:r>
            <a:r>
              <a:rPr lang="en-US" sz="4000" b="1" i="1" dirty="0">
                <a:solidFill>
                  <a:schemeClr val="tx1">
                    <a:lumMod val="95000"/>
                  </a:schemeClr>
                </a:solidFill>
                <a:latin typeface="Microsoft JhengHei" panose="020B0604030504040204" pitchFamily="34" charset="-120"/>
                <a:ea typeface="Microsoft JhengHei" panose="020B0604030504040204" pitchFamily="34" charset="-120"/>
                <a:cs typeface="Arial" panose="020B0604020202020204" pitchFamily="34" charset="0"/>
              </a:rPr>
              <a:t> </a:t>
            </a:r>
            <a:r>
              <a:rPr lang="en-US" sz="4000" b="1" i="1" dirty="0" smtClean="0">
                <a:solidFill>
                  <a:schemeClr val="tx1">
                    <a:lumMod val="95000"/>
                  </a:schemeClr>
                </a:solidFill>
                <a:latin typeface="Microsoft JhengHei" panose="020B0604030504040204" pitchFamily="34" charset="-120"/>
                <a:ea typeface="Microsoft JhengHei" panose="020B0604030504040204" pitchFamily="34" charset="-120"/>
                <a:cs typeface="Arial" panose="020B0604020202020204" pitchFamily="34" charset="0"/>
              </a:rPr>
              <a:t>accelerator</a:t>
            </a:r>
            <a:endParaRPr lang="en-US" altLang="it-IT" sz="4000" b="1" i="1" dirty="0" smtClean="0">
              <a:solidFill>
                <a:schemeClr val="tx1">
                  <a:lumMod val="95000"/>
                </a:schemeClr>
              </a:solidFill>
              <a:latin typeface="Microsoft JhengHei" panose="020B0604030504040204" pitchFamily="34" charset="-120"/>
              <a:ea typeface="Microsoft JhengHei" panose="020B0604030504040204" pitchFamily="34" charset="-120"/>
              <a:cs typeface="Arial" panose="020B0604020202020204" pitchFamily="34" charset="0"/>
            </a:endParaRPr>
          </a:p>
        </p:txBody>
      </p:sp>
      <p:cxnSp>
        <p:nvCxnSpPr>
          <p:cNvPr id="33" name="Straight Connector 32"/>
          <p:cNvCxnSpPr/>
          <p:nvPr/>
        </p:nvCxnSpPr>
        <p:spPr>
          <a:xfrm>
            <a:off x="88656" y="2525161"/>
            <a:ext cx="11727150" cy="0"/>
          </a:xfrm>
          <a:prstGeom prst="line">
            <a:avLst/>
          </a:prstGeom>
          <a:ln w="25400">
            <a:no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1325" y="2072230"/>
            <a:ext cx="5037139" cy="3474327"/>
          </a:xfrm>
          <a:prstGeom prst="rect">
            <a:avLst/>
          </a:prstGeom>
        </p:spPr>
      </p:pic>
      <p:cxnSp>
        <p:nvCxnSpPr>
          <p:cNvPr id="16" name="Straight Connector 15"/>
          <p:cNvCxnSpPr/>
          <p:nvPr/>
        </p:nvCxnSpPr>
        <p:spPr>
          <a:xfrm flipV="1">
            <a:off x="5669302" y="320666"/>
            <a:ext cx="6146504" cy="93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1808687" y="2072231"/>
            <a:ext cx="0" cy="43566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99066" y="2072231"/>
            <a:ext cx="11619383" cy="342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622321" y="5538008"/>
            <a:ext cx="9176143" cy="854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08729" y="611299"/>
            <a:ext cx="8472" cy="16607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761064" y="5538008"/>
            <a:ext cx="4386907" cy="830997"/>
          </a:xfrm>
          <a:prstGeom prst="rect">
            <a:avLst/>
          </a:prstGeom>
        </p:spPr>
        <p:txBody>
          <a:bodyPr wrap="none">
            <a:spAutoFit/>
          </a:bodyPr>
          <a:lstStyle/>
          <a:p>
            <a:pPr eaLnBrk="0" fontAlgn="base" hangingPunct="0">
              <a:lnSpc>
                <a:spcPct val="150000"/>
              </a:lnSpc>
              <a:spcBef>
                <a:spcPct val="0"/>
              </a:spcBef>
              <a:spcAft>
                <a:spcPct val="0"/>
              </a:spcAft>
            </a:pPr>
            <a:r>
              <a:rPr lang="it-IT" sz="1600" b="1" i="1" dirty="0" smtClean="0">
                <a:solidFill>
                  <a:schemeClr val="tx1">
                    <a:lumMod val="95000"/>
                  </a:schemeClr>
                </a:solidFill>
                <a:latin typeface="Arial" pitchFamily="34" charset="0"/>
                <a:cs typeface="Arial" pitchFamily="34" charset="0"/>
              </a:rPr>
              <a:t>Angelo Biagioni</a:t>
            </a:r>
          </a:p>
          <a:p>
            <a:pPr eaLnBrk="0" fontAlgn="base" hangingPunct="0">
              <a:lnSpc>
                <a:spcPct val="150000"/>
              </a:lnSpc>
              <a:spcBef>
                <a:spcPct val="0"/>
              </a:spcBef>
              <a:spcAft>
                <a:spcPct val="0"/>
              </a:spcAft>
            </a:pPr>
            <a:r>
              <a:rPr lang="it-IT" sz="1600" b="1" i="1" dirty="0" smtClean="0">
                <a:solidFill>
                  <a:schemeClr val="tx1">
                    <a:lumMod val="95000"/>
                  </a:schemeClr>
                </a:solidFill>
                <a:latin typeface="Arial" pitchFamily="34" charset="0"/>
                <a:cs typeface="Arial" pitchFamily="34" charset="0"/>
              </a:rPr>
              <a:t>On behalf of the SPARC_LAB collaboration</a:t>
            </a:r>
            <a:endParaRPr lang="it-IT" sz="1600" b="1" i="1" dirty="0">
              <a:solidFill>
                <a:schemeClr val="tx1">
                  <a:lumMod val="95000"/>
                </a:schemeClr>
              </a:solidFill>
              <a:latin typeface="Arial" pitchFamily="34" charset="0"/>
              <a:cs typeface="Arial" pitchFamily="34" charset="0"/>
            </a:endParaRPr>
          </a:p>
        </p:txBody>
      </p:sp>
      <p:pic>
        <p:nvPicPr>
          <p:cNvPr id="18"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l="1575" t="28832" r="1573" b="30255"/>
          <a:stretch/>
        </p:blipFill>
        <p:spPr>
          <a:xfrm>
            <a:off x="417201" y="5538008"/>
            <a:ext cx="2250239" cy="785551"/>
          </a:xfrm>
          <a:prstGeom prst="rect">
            <a:avLst/>
          </a:prstGeom>
          <a:ln w="19050">
            <a:noFill/>
          </a:ln>
        </p:spPr>
      </p:pic>
      <p:cxnSp>
        <p:nvCxnSpPr>
          <p:cNvPr id="22" name="Straight Connector 21"/>
          <p:cNvCxnSpPr/>
          <p:nvPr/>
        </p:nvCxnSpPr>
        <p:spPr>
          <a:xfrm>
            <a:off x="6761325" y="4499973"/>
            <a:ext cx="6496" cy="104769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425" descr="http://www.lnf.infn.it/logo/logo_infn_lnf_1_sigla_lnf.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7147971" y="5596316"/>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1026" name="Picture 2" descr="AAC22 - Advanced Accelerator Concepts 20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729" y="329993"/>
            <a:ext cx="5260573" cy="121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001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chemeClr val="accent3">
                <a:lumMod val="67000"/>
              </a:schemeClr>
            </a:gs>
            <a:gs pos="58000">
              <a:schemeClr val="accent3">
                <a:lumMod val="97000"/>
                <a:lumOff val="3000"/>
              </a:schemeClr>
            </a:gs>
            <a:gs pos="100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4640"/>
            <a:ext cx="12192000"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22" name="Picture 2" descr="AAC22 - Advanced Accelerator Concepts 20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
        <p:nvSpPr>
          <p:cNvPr id="45" name="Segnaposto testo 2">
            <a:extLst>
              <a:ext uri="{FF2B5EF4-FFF2-40B4-BE49-F238E27FC236}">
                <a16:creationId xmlns:a16="http://schemas.microsoft.com/office/drawing/2014/main" id="{3EC397F8-7E7A-B2F6-5693-6D409EB0A744}"/>
              </a:ext>
            </a:extLst>
          </p:cNvPr>
          <p:cNvSpPr txBox="1">
            <a:spLocks/>
          </p:cNvSpPr>
          <p:nvPr/>
        </p:nvSpPr>
        <p:spPr>
          <a:xfrm>
            <a:off x="28600" y="497076"/>
            <a:ext cx="3954327" cy="4431371"/>
          </a:xfrm>
          <a:prstGeom prst="rect">
            <a:avLst/>
          </a:prstGeom>
          <a:solidFill>
            <a:schemeClr val="tx1">
              <a:lumMod val="75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smtClean="0">
                <a:solidFill>
                  <a:schemeClr val="bg1"/>
                </a:solidFill>
              </a:rPr>
              <a:t>There are two main sources of jitter</a:t>
            </a:r>
          </a:p>
          <a:p>
            <a:pPr marL="342900" lvl="1" indent="-342900">
              <a:buFont typeface="Wingdings" panose="05000000000000000000" pitchFamily="2" charset="2"/>
              <a:buChar char="v"/>
            </a:pPr>
            <a:endParaRPr lang="en-US" sz="2000" dirty="0" smtClean="0">
              <a:solidFill>
                <a:schemeClr val="bg1"/>
              </a:solidFill>
            </a:endParaRPr>
          </a:p>
          <a:p>
            <a:pPr marL="457200" lvl="1" indent="-457200">
              <a:buFont typeface="Wingdings" panose="05000000000000000000" pitchFamily="2" charset="2"/>
              <a:buChar char="ü"/>
            </a:pPr>
            <a:r>
              <a:rPr lang="en-US" sz="2000" dirty="0" smtClean="0">
                <a:solidFill>
                  <a:schemeClr val="bg1"/>
                </a:solidFill>
              </a:rPr>
              <a:t>Plasma density fluctuations (to </a:t>
            </a:r>
            <a:r>
              <a:rPr lang="en-US" sz="2000" dirty="0">
                <a:solidFill>
                  <a:schemeClr val="bg1"/>
                </a:solidFill>
              </a:rPr>
              <a:t>reduce </a:t>
            </a:r>
            <a:r>
              <a:rPr lang="en-US" sz="2000" dirty="0" smtClean="0">
                <a:solidFill>
                  <a:schemeClr val="bg1"/>
                </a:solidFill>
              </a:rPr>
              <a:t>this jitter source, </a:t>
            </a:r>
            <a:r>
              <a:rPr lang="en-US" sz="2000" dirty="0">
                <a:solidFill>
                  <a:schemeClr val="bg1"/>
                </a:solidFill>
              </a:rPr>
              <a:t>we pre-ionize the Hydrogen gas with an external laser </a:t>
            </a:r>
            <a:r>
              <a:rPr lang="en-US" sz="2000" dirty="0" smtClean="0">
                <a:solidFill>
                  <a:schemeClr val="bg1"/>
                </a:solidFill>
              </a:rPr>
              <a:t>(100 </a:t>
            </a:r>
            <a:r>
              <a:rPr lang="en-US" sz="2000" dirty="0" err="1">
                <a:solidFill>
                  <a:schemeClr val="bg1"/>
                </a:solidFill>
              </a:rPr>
              <a:t>u</a:t>
            </a:r>
            <a:r>
              <a:rPr lang="en-US" sz="2000" dirty="0" err="1" smtClean="0">
                <a:solidFill>
                  <a:schemeClr val="bg1"/>
                </a:solidFill>
              </a:rPr>
              <a:t>J</a:t>
            </a:r>
            <a:r>
              <a:rPr lang="en-US" sz="2000" dirty="0">
                <a:solidFill>
                  <a:schemeClr val="bg1"/>
                </a:solidFill>
              </a:rPr>
              <a:t>, 2mm diameter laser pulse reaches the negative electrode hole around </a:t>
            </a:r>
            <a:r>
              <a:rPr lang="en-US" sz="2000" dirty="0" smtClean="0">
                <a:solidFill>
                  <a:schemeClr val="bg1"/>
                </a:solidFill>
              </a:rPr>
              <a:t>400 ns </a:t>
            </a:r>
            <a:r>
              <a:rPr lang="en-US" sz="2000" dirty="0">
                <a:solidFill>
                  <a:schemeClr val="bg1"/>
                </a:solidFill>
              </a:rPr>
              <a:t>before the discharge </a:t>
            </a:r>
            <a:r>
              <a:rPr lang="en-US" sz="2000" dirty="0" smtClean="0">
                <a:solidFill>
                  <a:schemeClr val="bg1"/>
                </a:solidFill>
              </a:rPr>
              <a:t>trigger).</a:t>
            </a:r>
            <a:endParaRPr lang="en-US" sz="2000" dirty="0">
              <a:solidFill>
                <a:schemeClr val="bg1"/>
              </a:solidFill>
            </a:endParaRPr>
          </a:p>
          <a:p>
            <a:pPr marL="457200" lvl="1" indent="-457200">
              <a:buFont typeface="Wingdings" panose="05000000000000000000" pitchFamily="2" charset="2"/>
              <a:buChar char="ü"/>
            </a:pPr>
            <a:endParaRPr lang="en-US" sz="2000" dirty="0">
              <a:solidFill>
                <a:schemeClr val="bg1"/>
              </a:solidFill>
            </a:endParaRPr>
          </a:p>
          <a:p>
            <a:pPr marL="457200" lvl="1" indent="-457200">
              <a:buFont typeface="Wingdings" panose="05000000000000000000" pitchFamily="2" charset="2"/>
              <a:buChar char="ü"/>
            </a:pPr>
            <a:r>
              <a:rPr lang="en-US" sz="2000" dirty="0" smtClean="0">
                <a:solidFill>
                  <a:schemeClr val="bg1"/>
                </a:solidFill>
              </a:rPr>
              <a:t>Driver-witness separation jitter in a beam-driven plasma is limited by RF sync</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2747" y="497076"/>
            <a:ext cx="5202712" cy="6270735"/>
          </a:xfrm>
          <a:prstGeom prst="rect">
            <a:avLst/>
          </a:prstGeom>
        </p:spPr>
      </p:pic>
      <p:sp>
        <p:nvSpPr>
          <p:cNvPr id="6" name="Rectangle 5"/>
          <p:cNvSpPr/>
          <p:nvPr/>
        </p:nvSpPr>
        <p:spPr>
          <a:xfrm>
            <a:off x="194855" y="5064299"/>
            <a:ext cx="6677892" cy="1200329"/>
          </a:xfrm>
          <a:prstGeom prst="rect">
            <a:avLst/>
          </a:prstGeom>
        </p:spPr>
        <p:txBody>
          <a:bodyPr wrap="square">
            <a:spAutoFit/>
          </a:bodyPr>
          <a:lstStyle/>
          <a:p>
            <a:pPr lvl="0" algn="just"/>
            <a:r>
              <a:rPr lang="en-US" sz="1200" b="1" dirty="0">
                <a:latin typeface="Source Sans Pro" pitchFamily="34"/>
                <a:ea typeface="DejaVu Sans" pitchFamily="2"/>
                <a:cs typeface="DejaVu Sans" pitchFamily="2"/>
              </a:rPr>
              <a:t>Biagioni A., et al. "Gas-ﬁlled capillary-discharge stabilization for plasma-based accelerators by means of a laser pulse.“ Plasma Physics and Controlled Fusion (2021). </a:t>
            </a:r>
            <a:r>
              <a:rPr lang="it-IT" sz="1200" b="1" dirty="0">
                <a:latin typeface="Source Sans Pro" pitchFamily="34"/>
                <a:ea typeface="DejaVu Sans" pitchFamily="2"/>
                <a:cs typeface="DejaVu Sans" pitchFamily="2"/>
              </a:rPr>
              <a:t>63(11) 115013 </a:t>
            </a:r>
            <a:endParaRPr lang="en-US" sz="1200" b="1" dirty="0">
              <a:latin typeface="Source Sans Pro" pitchFamily="34"/>
              <a:ea typeface="DejaVu Sans" pitchFamily="2"/>
              <a:cs typeface="DejaVu Sans" pitchFamily="2"/>
            </a:endParaRPr>
          </a:p>
          <a:p>
            <a:pPr lvl="0" algn="just"/>
            <a:endParaRPr lang="en-US" sz="1200" b="1" dirty="0">
              <a:latin typeface="Source Sans Pro" pitchFamily="34"/>
              <a:ea typeface="DejaVu Sans" pitchFamily="2"/>
              <a:cs typeface="DejaVu Sans" pitchFamily="2"/>
            </a:endParaRPr>
          </a:p>
          <a:p>
            <a:pPr lvl="0" algn="just"/>
            <a:r>
              <a:rPr lang="en-US" sz="1200" b="1" dirty="0">
                <a:latin typeface="Source Sans Pro" panose="020B0503030403020204" pitchFamily="34" charset="0"/>
              </a:rPr>
              <a:t>M. </a:t>
            </a:r>
            <a:r>
              <a:rPr lang="en-US" sz="1200" b="1" dirty="0" err="1">
                <a:latin typeface="Source Sans Pro" panose="020B0503030403020204" pitchFamily="34" charset="0"/>
              </a:rPr>
              <a:t>Galletti</a:t>
            </a:r>
            <a:r>
              <a:rPr lang="en-US" sz="1200" b="1" dirty="0">
                <a:latin typeface="Source Sans Pro" panose="020B0503030403020204" pitchFamily="34" charset="0"/>
              </a:rPr>
              <a:t>, et al.: "Advanced Stabilization Methods of Plasma </a:t>
            </a:r>
            <a:r>
              <a:rPr lang="en-US" sz="1200" b="1" dirty="0" smtClean="0">
                <a:latin typeface="Source Sans Pro" panose="020B0503030403020204" pitchFamily="34" charset="0"/>
              </a:rPr>
              <a:t>Devices for </a:t>
            </a:r>
            <a:r>
              <a:rPr lang="en-US" sz="1200" b="1" dirty="0">
                <a:latin typeface="Source Sans Pro" panose="020B0503030403020204" pitchFamily="34" charset="0"/>
              </a:rPr>
              <a:t>Plasma-Based Acceleration." </a:t>
            </a:r>
            <a:r>
              <a:rPr lang="en-US" sz="1200" b="1" dirty="0" smtClean="0">
                <a:latin typeface="Source Sans Pro" panose="020B0503030403020204" pitchFamily="34" charset="0"/>
              </a:rPr>
              <a:t> Symmetry </a:t>
            </a:r>
            <a:r>
              <a:rPr lang="en-US" sz="1200" b="1" dirty="0">
                <a:latin typeface="Source Sans Pro" panose="020B0503030403020204" pitchFamily="34" charset="0"/>
              </a:rPr>
              <a:t>2022, 14(3), </a:t>
            </a:r>
            <a:r>
              <a:rPr lang="en-US" sz="1200" b="1" dirty="0" smtClean="0">
                <a:latin typeface="Source Sans Pro" panose="020B0503030403020204" pitchFamily="34" charset="0"/>
              </a:rPr>
              <a:t>450</a:t>
            </a:r>
            <a:r>
              <a:rPr lang="en-US" sz="1200" b="1" dirty="0">
                <a:latin typeface="Source Sans Pro" panose="020B0503030403020204" pitchFamily="34" charset="0"/>
              </a:rPr>
              <a:t>. </a:t>
            </a:r>
            <a:endParaRPr lang="it-IT" sz="1200" dirty="0"/>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8858" t="18385" r="14859" b="15353"/>
          <a:stretch/>
        </p:blipFill>
        <p:spPr>
          <a:xfrm>
            <a:off x="4095164" y="497076"/>
            <a:ext cx="2874565" cy="4064041"/>
          </a:xfrm>
          <a:prstGeom prst="rect">
            <a:avLst/>
          </a:prstGeom>
        </p:spPr>
      </p:pic>
      <p:sp>
        <p:nvSpPr>
          <p:cNvPr id="68" name="Rectangle 67"/>
          <p:cNvSpPr/>
          <p:nvPr/>
        </p:nvSpPr>
        <p:spPr>
          <a:xfrm>
            <a:off x="11658600" y="6581001"/>
            <a:ext cx="607652" cy="276999"/>
          </a:xfrm>
          <a:prstGeom prst="rect">
            <a:avLst/>
          </a:prstGeom>
        </p:spPr>
        <p:txBody>
          <a:bodyPr wrap="square">
            <a:spAutoFit/>
          </a:bodyPr>
          <a:lstStyle/>
          <a:p>
            <a:r>
              <a:rPr lang="it-IT" sz="1200" b="1" i="1" dirty="0" smtClean="0">
                <a:solidFill>
                  <a:schemeClr val="bg1"/>
                </a:solidFill>
                <a:latin typeface="Arial" panose="020B0604020202020204" pitchFamily="34" charset="0"/>
                <a:cs typeface="Arial" panose="020B0604020202020204" pitchFamily="34" charset="0"/>
              </a:rPr>
              <a:t>10/28</a:t>
            </a:r>
            <a:r>
              <a:rPr lang="it-IT" sz="1000" b="1" dirty="0" smtClean="0">
                <a:solidFill>
                  <a:schemeClr val="bg1"/>
                </a:solidFill>
                <a:latin typeface="Arial" panose="020B0604020202020204" pitchFamily="34" charset="0"/>
                <a:cs typeface="Arial" panose="020B0604020202020204" pitchFamily="34" charset="0"/>
              </a:rPr>
              <a:t>  </a:t>
            </a:r>
            <a:endParaRPr lang="it-IT" sz="1000" b="1" dirty="0">
              <a:solidFill>
                <a:schemeClr val="bg1"/>
              </a:solidFill>
              <a:latin typeface="Arial" panose="020B0604020202020204" pitchFamily="34" charset="0"/>
              <a:cs typeface="Arial" panose="020B0604020202020204" pitchFamily="34" charset="0"/>
            </a:endParaRPr>
          </a:p>
        </p:txBody>
      </p:sp>
      <p:pic>
        <p:nvPicPr>
          <p:cNvPr id="10"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sp>
        <p:nvSpPr>
          <p:cNvPr id="2" name="Rectangle 1"/>
          <p:cNvSpPr/>
          <p:nvPr/>
        </p:nvSpPr>
        <p:spPr>
          <a:xfrm>
            <a:off x="5563001" y="2529096"/>
            <a:ext cx="822661" cy="246221"/>
          </a:xfrm>
          <a:prstGeom prst="rect">
            <a:avLst/>
          </a:prstGeom>
          <a:solidFill>
            <a:schemeClr val="tx1">
              <a:lumMod val="75000"/>
            </a:schemeClr>
          </a:solidFill>
        </p:spPr>
        <p:txBody>
          <a:bodyPr wrap="none">
            <a:spAutoFit/>
          </a:bodyPr>
          <a:lstStyle/>
          <a:p>
            <a:r>
              <a:rPr lang="en-US" sz="1000" b="1" dirty="0" smtClean="0">
                <a:solidFill>
                  <a:schemeClr val="bg1"/>
                </a:solidFill>
              </a:rPr>
              <a:t>Laser 100 </a:t>
            </a:r>
            <a:r>
              <a:rPr lang="en-US" sz="1000" b="1" dirty="0" err="1" smtClean="0">
                <a:solidFill>
                  <a:schemeClr val="bg1"/>
                </a:solidFill>
              </a:rPr>
              <a:t>uJ</a:t>
            </a:r>
            <a:endParaRPr lang="it-IT" sz="1000" b="1" dirty="0"/>
          </a:p>
        </p:txBody>
      </p:sp>
      <p:sp>
        <p:nvSpPr>
          <p:cNvPr id="12" name="Rectangle 11"/>
          <p:cNvSpPr/>
          <p:nvPr/>
        </p:nvSpPr>
        <p:spPr>
          <a:xfrm>
            <a:off x="5586413" y="9240"/>
            <a:ext cx="6592041" cy="369332"/>
          </a:xfrm>
          <a:prstGeom prst="rect">
            <a:avLst/>
          </a:prstGeom>
        </p:spPr>
        <p:txBody>
          <a:bodyPr wrap="square">
            <a:spAutoFit/>
          </a:bodyPr>
          <a:lstStyle/>
          <a:p>
            <a:r>
              <a:rPr lang="it-IT" b="1" i="1" dirty="0">
                <a:latin typeface="Microsoft JhengHei UI Light" panose="020B0304030504040204" pitchFamily="34" charset="-120"/>
                <a:ea typeface="Microsoft JhengHei UI Light" panose="020B0304030504040204" pitchFamily="34" charset="-120"/>
                <a:cs typeface="Arial" panose="020B0604020202020204" pitchFamily="34" charset="0"/>
              </a:rPr>
              <a:t>Plasma accelerating structures: Gas-filled capillary discharges</a:t>
            </a:r>
          </a:p>
        </p:txBody>
      </p:sp>
    </p:spTree>
    <p:extLst>
      <p:ext uri="{BB962C8B-B14F-4D97-AF65-F5344CB8AC3E}">
        <p14:creationId xmlns:p14="http://schemas.microsoft.com/office/powerpoint/2010/main" val="27251613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27000">
              <a:schemeClr val="accent3">
                <a:lumMod val="97000"/>
                <a:lumOff val="3000"/>
              </a:schemeClr>
            </a:gs>
            <a:gs pos="74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4" name="Group 3"/>
          <p:cNvGrpSpPr/>
          <p:nvPr/>
        </p:nvGrpSpPr>
        <p:grpSpPr>
          <a:xfrm>
            <a:off x="0" y="0"/>
            <a:ext cx="12192000" cy="400110"/>
            <a:chOff x="0" y="0"/>
            <a:chExt cx="12214673" cy="40011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2" name="Rectangle 1"/>
            <p:cNvSpPr/>
            <p:nvPr/>
          </p:nvSpPr>
          <p:spPr>
            <a:xfrm>
              <a:off x="11128590" y="10011"/>
              <a:ext cx="949457"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prstClr val="white"/>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Outline</a:t>
              </a:r>
              <a:endParaRPr kumimoji="0" lang="it-IT" sz="1800" b="0" i="1" u="none" strike="noStrike" kern="1200" cap="none" spc="0" normalizeH="0" baseline="0" noProof="0" dirty="0">
                <a:ln>
                  <a:noFill/>
                </a:ln>
                <a:solidFill>
                  <a:prstClr val="white"/>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sp>
        <p:nvSpPr>
          <p:cNvPr id="33" name="Rectangle 32"/>
          <p:cNvSpPr/>
          <p:nvPr/>
        </p:nvSpPr>
        <p:spPr>
          <a:xfrm>
            <a:off x="577313" y="1306398"/>
            <a:ext cx="10945976" cy="4247317"/>
          </a:xfrm>
          <a:prstGeom prst="rect">
            <a:avLst/>
          </a:prstGeom>
          <a:solidFill>
            <a:schemeClr val="tx1">
              <a:lumMod val="85000"/>
            </a:schemeClr>
          </a:solidFill>
          <a:ln w="12700">
            <a:noFill/>
          </a:ln>
          <a:effectLst>
            <a:outerShdw blurRad="76200" dist="88900" dir="7800000" algn="tr" rotWithShape="0">
              <a:prstClr val="black">
                <a:alpha val="40000"/>
              </a:prstClr>
            </a:outerShdw>
          </a:effectLst>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it-IT" sz="2200" b="1"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22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Plasma acceleration experiments at SPARC_LAB test facility</a:t>
            </a:r>
            <a:endParaRPr kumimoji="0" lang="it-IT" sz="2200"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it-IT" sz="2200" b="1"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22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Plasma accelerating structure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it-IT" sz="22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Plasma-acceleration experiments by using particle-driven technique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it-IT"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Proof-of-principle experiments</a:t>
            </a:r>
            <a:r>
              <a:rPr kumimoji="0" lang="en-US"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 </a:t>
            </a:r>
            <a:r>
              <a:rPr kumimoji="0" lang="en-US" sz="2400"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demonstrating the </a:t>
            </a:r>
            <a:r>
              <a:rPr kumimoji="0" lang="en-US"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first </a:t>
            </a:r>
            <a:r>
              <a:rPr kumimoji="0" lang="en-US" sz="2400"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lasing of a FEL driven by a </a:t>
            </a:r>
            <a:r>
              <a:rPr kumimoji="0" lang="it-IT" sz="2400"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PWFA</a:t>
            </a:r>
          </a:p>
          <a:p>
            <a:pPr marL="2171700" marR="0" lvl="4"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SASE</a:t>
            </a:r>
          </a:p>
          <a:p>
            <a:pPr marL="2171700" marR="0" lvl="4"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Seeded</a:t>
            </a:r>
          </a:p>
          <a:p>
            <a:pPr marL="1828800" marR="0" lvl="4" indent="0" algn="l" defTabSz="914400" rtl="0" eaLnBrk="1" fontAlgn="auto" latinLnBrk="0" hangingPunct="1">
              <a:lnSpc>
                <a:spcPct val="100000"/>
              </a:lnSpc>
              <a:spcBef>
                <a:spcPts val="0"/>
              </a:spcBef>
              <a:spcAft>
                <a:spcPts val="0"/>
              </a:spcAft>
              <a:buClrTx/>
              <a:buSzTx/>
              <a:buFontTx/>
              <a:buNone/>
              <a:tabLst/>
              <a:defRPr/>
            </a:pPr>
            <a:endParaRPr kumimoji="0" lang="it-IT" sz="1800" b="1"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3" name="Rectangle 2"/>
          <p:cNvSpPr/>
          <p:nvPr/>
        </p:nvSpPr>
        <p:spPr>
          <a:xfrm>
            <a:off x="11568988" y="6559596"/>
            <a:ext cx="55637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i="1" dirty="0" smtClean="0">
                <a:solidFill>
                  <a:prstClr val="black"/>
                </a:solidFill>
                <a:latin typeface="Arial" panose="020B0604020202020204" pitchFamily="34" charset="0"/>
                <a:cs typeface="Arial" panose="020B0604020202020204" pitchFamily="34" charset="0"/>
              </a:rPr>
              <a:t>11/28</a:t>
            </a:r>
            <a:endPar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0" y="6460004"/>
            <a:ext cx="1154626" cy="403076"/>
          </a:xfrm>
          <a:prstGeom prst="rect">
            <a:avLst/>
          </a:prstGeom>
          <a:ln w="19050">
            <a:noFill/>
          </a:ln>
        </p:spPr>
      </p:pic>
      <p:pic>
        <p:nvPicPr>
          <p:cNvPr id="10" name="Picture 2" descr="AAC22 - Advanced Accelerator Concepts 20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85369" y="2972268"/>
            <a:ext cx="10329863" cy="461665"/>
          </a:xfrm>
          <a:prstGeom prst="rect">
            <a:avLst/>
          </a:prstGeom>
          <a:solidFill>
            <a:schemeClr val="accent4">
              <a:lumMod val="40000"/>
              <a:lumOff val="60000"/>
            </a:schemeClr>
          </a:solidFill>
          <a:ln>
            <a:solidFill>
              <a:schemeClr val="accent1">
                <a:shade val="50000"/>
              </a:schemeClr>
            </a:solidFill>
          </a:ln>
        </p:spPr>
        <p:txBody>
          <a:bodyPr wrap="square">
            <a:spAutoFit/>
          </a:bodyPr>
          <a:lstStyle/>
          <a:p>
            <a:pPr lvl="1">
              <a:defRPr/>
            </a:pPr>
            <a:r>
              <a:rPr lang="it-IT" sz="2400"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Plasma-acceleration experiments by using particle-driven technique</a:t>
            </a:r>
          </a:p>
        </p:txBody>
      </p:sp>
    </p:spTree>
    <p:extLst>
      <p:ext uri="{BB962C8B-B14F-4D97-AF65-F5344CB8AC3E}">
        <p14:creationId xmlns:p14="http://schemas.microsoft.com/office/powerpoint/2010/main" val="29901481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5" name="Rectangle 104"/>
          <p:cNvSpPr/>
          <p:nvPr/>
        </p:nvSpPr>
        <p:spPr>
          <a:xfrm>
            <a:off x="3711389" y="-4706"/>
            <a:ext cx="8480612" cy="369332"/>
          </a:xfrm>
          <a:prstGeom prst="rect">
            <a:avLst/>
          </a:prstGeom>
        </p:spPr>
        <p:txBody>
          <a:bodyPr wrap="square">
            <a:spAutoFit/>
          </a:bodyPr>
          <a:lstStyle/>
          <a:p>
            <a:r>
              <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Plasma-acceleraiton experiments - </a:t>
            </a: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Beam </a:t>
            </a:r>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configuration @ the </a:t>
            </a: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 entrance</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6" name="Rectangle 105"/>
          <p:cNvSpPr/>
          <p:nvPr/>
        </p:nvSpPr>
        <p:spPr>
          <a:xfrm>
            <a:off x="10308176" y="6581001"/>
            <a:ext cx="623308" cy="276999"/>
          </a:xfrm>
          <a:prstGeom prst="rect">
            <a:avLst/>
          </a:prstGeom>
        </p:spPr>
        <p:txBody>
          <a:bodyPr wrap="square">
            <a:spAutoFit/>
          </a:bodyPr>
          <a:lstStyle/>
          <a:p>
            <a:r>
              <a:rPr lang="it-IT" sz="1200" b="1" i="1" dirty="0" smtClean="0">
                <a:solidFill>
                  <a:schemeClr val="bg1"/>
                </a:solidFill>
                <a:latin typeface="Arial" panose="020B0604020202020204" pitchFamily="34" charset="0"/>
                <a:cs typeface="Arial" panose="020B0604020202020204" pitchFamily="34" charset="0"/>
              </a:rPr>
              <a:t>12/28</a:t>
            </a:r>
            <a:r>
              <a:rPr lang="it-IT" sz="1000" b="1" dirty="0" smtClean="0">
                <a:solidFill>
                  <a:schemeClr val="bg1"/>
                </a:solidFill>
                <a:latin typeface="Arial" panose="020B0604020202020204" pitchFamily="34" charset="0"/>
                <a:cs typeface="Arial" panose="020B0604020202020204" pitchFamily="34" charset="0"/>
              </a:rPr>
              <a:t>  </a:t>
            </a:r>
            <a:endParaRPr lang="it-IT" sz="1000" b="1" dirty="0">
              <a:solidFill>
                <a:schemeClr val="bg1"/>
              </a:solidFill>
              <a:latin typeface="Arial" panose="020B0604020202020204" pitchFamily="34" charset="0"/>
              <a:cs typeface="Arial" panose="020B0604020202020204" pitchFamily="34" charset="0"/>
            </a:endParaRPr>
          </a:p>
        </p:txBody>
      </p:sp>
      <p:grpSp>
        <p:nvGrpSpPr>
          <p:cNvPr id="13" name="Gruppo 14">
            <a:extLst>
              <a:ext uri="{FF2B5EF4-FFF2-40B4-BE49-F238E27FC236}">
                <a16:creationId xmlns:a16="http://schemas.microsoft.com/office/drawing/2014/main" id="{DA8529B9-BE4A-F43A-C70B-EAA38E9B268B}"/>
              </a:ext>
            </a:extLst>
          </p:cNvPr>
          <p:cNvGrpSpPr/>
          <p:nvPr/>
        </p:nvGrpSpPr>
        <p:grpSpPr>
          <a:xfrm>
            <a:off x="400050" y="1150363"/>
            <a:ext cx="6029349" cy="4903218"/>
            <a:chOff x="2367448" y="1463039"/>
            <a:chExt cx="3665155" cy="2905761"/>
          </a:xfrm>
        </p:grpSpPr>
        <p:pic>
          <p:nvPicPr>
            <p:cNvPr id="14" name="Immagine 3">
              <a:extLst>
                <a:ext uri="{FF2B5EF4-FFF2-40B4-BE49-F238E27FC236}">
                  <a16:creationId xmlns:a16="http://schemas.microsoft.com/office/drawing/2014/main" id="{9FC290F8-E482-8104-7B9E-1F069C76DDFD}"/>
                </a:ext>
              </a:extLst>
            </p:cNvPr>
            <p:cNvPicPr>
              <a:picLocks noChangeAspect="1"/>
            </p:cNvPicPr>
            <p:nvPr/>
          </p:nvPicPr>
          <p:blipFill>
            <a:blip r:embed="rId2">
              <a:lum/>
              <a:alphaModFix/>
            </a:blip>
            <a:srcRect/>
            <a:stretch>
              <a:fillRect/>
            </a:stretch>
          </p:blipFill>
          <p:spPr>
            <a:xfrm>
              <a:off x="2367448" y="1463039"/>
              <a:ext cx="3665155" cy="2905761"/>
            </a:xfrm>
            <a:prstGeom prst="rect">
              <a:avLst/>
            </a:prstGeom>
            <a:noFill/>
            <a:ln>
              <a:noFill/>
            </a:ln>
          </p:spPr>
        </p:pic>
        <p:sp>
          <p:nvSpPr>
            <p:cNvPr id="15" name="CasellaDiTesto 6">
              <a:extLst>
                <a:ext uri="{FF2B5EF4-FFF2-40B4-BE49-F238E27FC236}">
                  <a16:creationId xmlns:a16="http://schemas.microsoft.com/office/drawing/2014/main" id="{E39C316B-7814-BA5A-E7A9-BCFA3CFFB92E}"/>
                </a:ext>
              </a:extLst>
            </p:cNvPr>
            <p:cNvSpPr txBox="1"/>
            <p:nvPr/>
          </p:nvSpPr>
          <p:spPr>
            <a:xfrm>
              <a:off x="5562431" y="1710830"/>
              <a:ext cx="338513" cy="479789"/>
            </a:xfrm>
            <a:prstGeom prst="rect">
              <a:avLst/>
            </a:prstGeom>
            <a:noFill/>
            <a:ln>
              <a:noFill/>
            </a:ln>
          </p:spPr>
          <p:txBody>
            <a:bodyPr vert="horz" wrap="none" lIns="90000" tIns="45000" rIns="90000" bIns="45000" anchorCtr="0" compatLnSpc="0">
              <a:spAutoFit/>
            </a:bodyPr>
            <a:lstStyle/>
            <a:p>
              <a:pPr marL="0" marR="0" lvl="0" indent="0" rtl="0" hangingPunct="1">
                <a:lnSpc>
                  <a:spcPct val="100000"/>
                </a:lnSpc>
                <a:spcBef>
                  <a:spcPts val="0"/>
                </a:spcBef>
                <a:spcAft>
                  <a:spcPts val="0"/>
                </a:spcAft>
                <a:buNone/>
                <a:tabLst/>
              </a:pPr>
              <a:r>
                <a:rPr lang="en-US" sz="3000" b="1" i="0" u="none" strike="noStrike" kern="1200" cap="none">
                  <a:ln>
                    <a:noFill/>
                  </a:ln>
                  <a:latin typeface="Source Sans Pro" pitchFamily="34"/>
                  <a:ea typeface="DejaVu Sans" pitchFamily="2"/>
                  <a:cs typeface="DejaVu Sans" pitchFamily="2"/>
                </a:rPr>
                <a:t>D</a:t>
              </a:r>
            </a:p>
          </p:txBody>
        </p:sp>
        <p:sp>
          <p:nvSpPr>
            <p:cNvPr id="16" name="CasellaDiTesto 7">
              <a:extLst>
                <a:ext uri="{FF2B5EF4-FFF2-40B4-BE49-F238E27FC236}">
                  <a16:creationId xmlns:a16="http://schemas.microsoft.com/office/drawing/2014/main" id="{090F5142-56A3-0B22-A3DF-1AF9D177DDF5}"/>
                </a:ext>
              </a:extLst>
            </p:cNvPr>
            <p:cNvSpPr txBox="1"/>
            <p:nvPr/>
          </p:nvSpPr>
          <p:spPr>
            <a:xfrm>
              <a:off x="3600406" y="2285354"/>
              <a:ext cx="344069" cy="334019"/>
            </a:xfrm>
            <a:prstGeom prst="rect">
              <a:avLst/>
            </a:prstGeom>
            <a:noFill/>
            <a:ln>
              <a:noFill/>
            </a:ln>
          </p:spPr>
          <p:txBody>
            <a:bodyPr vert="horz" wrap="none" lIns="90000" tIns="45000" rIns="90000" bIns="45000" anchorCtr="0" compatLnSpc="0">
              <a:spAutoFit/>
            </a:bodyPr>
            <a:lstStyle/>
            <a:p>
              <a:pPr marL="0" marR="0" lvl="0" indent="0" rtl="0" hangingPunct="1">
                <a:lnSpc>
                  <a:spcPct val="100000"/>
                </a:lnSpc>
                <a:spcBef>
                  <a:spcPts val="0"/>
                </a:spcBef>
                <a:spcAft>
                  <a:spcPts val="0"/>
                </a:spcAft>
                <a:buNone/>
                <a:tabLst/>
              </a:pPr>
              <a:r>
                <a:rPr lang="en-US" sz="3000" b="1" i="0" u="none" strike="noStrike" kern="1200" cap="none" dirty="0">
                  <a:ln>
                    <a:noFill/>
                  </a:ln>
                  <a:solidFill>
                    <a:schemeClr val="bg1"/>
                  </a:solidFill>
                  <a:latin typeface="Source Sans Pro" pitchFamily="34"/>
                  <a:ea typeface="DejaVu Sans" pitchFamily="2"/>
                  <a:cs typeface="DejaVu Sans" pitchFamily="2"/>
                </a:rPr>
                <a:t>W</a:t>
              </a:r>
            </a:p>
          </p:txBody>
        </p:sp>
      </p:grpSp>
      <mc:AlternateContent xmlns:mc="http://schemas.openxmlformats.org/markup-compatibility/2006" xmlns:a14="http://schemas.microsoft.com/office/drawing/2010/main">
        <mc:Choice Requires="a14">
          <p:graphicFrame>
            <p:nvGraphicFramePr>
              <p:cNvPr id="17" name="Tabella 13">
                <a:extLst>
                  <a:ext uri="{FF2B5EF4-FFF2-40B4-BE49-F238E27FC236}">
                    <a16:creationId xmlns:a16="http://schemas.microsoft.com/office/drawing/2014/main" id="{A19A5E1B-B605-C219-5A69-B5804CCDA3E2}"/>
                  </a:ext>
                </a:extLst>
              </p:cNvPr>
              <p:cNvGraphicFramePr>
                <a:graphicFrameLocks noGrp="1"/>
              </p:cNvGraphicFramePr>
              <p:nvPr>
                <p:extLst>
                  <p:ext uri="{D42A27DB-BD31-4B8C-83A1-F6EECF244321}">
                    <p14:modId xmlns:p14="http://schemas.microsoft.com/office/powerpoint/2010/main" val="2692680898"/>
                  </p:ext>
                </p:extLst>
              </p:nvPr>
            </p:nvGraphicFramePr>
            <p:xfrm>
              <a:off x="6492564" y="1413540"/>
              <a:ext cx="5157141" cy="4640040"/>
            </p:xfrm>
            <a:graphic>
              <a:graphicData uri="http://schemas.openxmlformats.org/drawingml/2006/table">
                <a:tbl>
                  <a:tblPr firstRow="1" bandRow="1">
                    <a:tableStyleId>{5C22544A-7EE6-4342-B048-85BDC9FD1C3A}</a:tableStyleId>
                  </a:tblPr>
                  <a:tblGrid>
                    <a:gridCol w="1719047">
                      <a:extLst>
                        <a:ext uri="{9D8B030D-6E8A-4147-A177-3AD203B41FA5}">
                          <a16:colId xmlns:a16="http://schemas.microsoft.com/office/drawing/2014/main" val="201789617"/>
                        </a:ext>
                      </a:extLst>
                    </a:gridCol>
                    <a:gridCol w="1817518">
                      <a:extLst>
                        <a:ext uri="{9D8B030D-6E8A-4147-A177-3AD203B41FA5}">
                          <a16:colId xmlns:a16="http://schemas.microsoft.com/office/drawing/2014/main" val="1177481162"/>
                        </a:ext>
                      </a:extLst>
                    </a:gridCol>
                    <a:gridCol w="1620576">
                      <a:extLst>
                        <a:ext uri="{9D8B030D-6E8A-4147-A177-3AD203B41FA5}">
                          <a16:colId xmlns:a16="http://schemas.microsoft.com/office/drawing/2014/main" val="191250559"/>
                        </a:ext>
                      </a:extLst>
                    </a:gridCol>
                  </a:tblGrid>
                  <a:tr h="580005">
                    <a:tc>
                      <a:txBody>
                        <a:bodyPr/>
                        <a:lstStyle/>
                        <a:p>
                          <a:pPr algn="ctr"/>
                          <a:endParaRPr lang="it-IT" sz="2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Driver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Witness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025093753"/>
                      </a:ext>
                    </a:extLst>
                  </a:tr>
                  <a:tr h="580005">
                    <a:tc>
                      <a:txBody>
                        <a:bodyPr/>
                        <a:lstStyle/>
                        <a:p>
                          <a:pPr algn="ctr"/>
                          <a:r>
                            <a:rPr lang="it-IT" sz="2200" dirty="0">
                              <a:solidFill>
                                <a:schemeClr val="bg1"/>
                              </a:solidFill>
                            </a:rPr>
                            <a:t>Q (</a:t>
                          </a:r>
                          <a:r>
                            <a:rPr lang="it-IT" sz="2200" dirty="0" err="1">
                              <a:solidFill>
                                <a:schemeClr val="bg1"/>
                              </a:solidFill>
                            </a:rPr>
                            <a:t>pC</a:t>
                          </a:r>
                          <a:r>
                            <a:rPr lang="it-IT" sz="2200"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908308974"/>
                      </a:ext>
                    </a:extLst>
                  </a:tr>
                  <a:tr h="580005">
                    <a:tc>
                      <a:txBody>
                        <a:bodyPr/>
                        <a:lstStyle/>
                        <a:p>
                          <a:pPr algn="ctr"/>
                          <a:r>
                            <a:rPr lang="it-IT" sz="2200" dirty="0">
                              <a:solidFill>
                                <a:schemeClr val="bg1"/>
                              </a:solidFill>
                            </a:rPr>
                            <a:t>τ (</a:t>
                          </a:r>
                          <a:r>
                            <a:rPr lang="it-IT" sz="2200" dirty="0" err="1">
                              <a:solidFill>
                                <a:schemeClr val="bg1"/>
                              </a:solidFill>
                            </a:rPr>
                            <a:t>fs</a:t>
                          </a:r>
                          <a:r>
                            <a:rPr lang="it-IT" sz="2200" dirty="0">
                              <a:solidFill>
                                <a:schemeClr val="bg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64333953"/>
                      </a:ext>
                    </a:extLst>
                  </a:tr>
                  <a:tr h="580005">
                    <a:tc>
                      <a:txBody>
                        <a:bodyPr/>
                        <a:lstStyle/>
                        <a:p>
                          <a:pPr algn="ctr"/>
                          <a:r>
                            <a:rPr lang="el-GR" sz="2200" dirty="0">
                              <a:solidFill>
                                <a:schemeClr val="bg1"/>
                              </a:solidFill>
                            </a:rPr>
                            <a:t>σ</a:t>
                          </a:r>
                          <a:r>
                            <a:rPr lang="it-IT" sz="2200" dirty="0">
                              <a:solidFill>
                                <a:schemeClr val="bg1"/>
                              </a:solidFill>
                            </a:rPr>
                            <a:t> (</a:t>
                          </a:r>
                          <a:r>
                            <a:rPr lang="el-GR" sz="2200" dirty="0">
                              <a:solidFill>
                                <a:schemeClr val="bg1"/>
                              </a:solidFill>
                            </a:rPr>
                            <a:t>μ</a:t>
                          </a:r>
                          <a:r>
                            <a:rPr lang="it-IT" sz="2200" dirty="0">
                              <a:solidFill>
                                <a:schemeClr val="bg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646801599"/>
                      </a:ext>
                    </a:extLst>
                  </a:tr>
                  <a:tr h="580005">
                    <a:tc>
                      <a:txBody>
                        <a:bodyPr/>
                        <a:lstStyle/>
                        <a:p>
                          <a:pPr algn="ctr"/>
                          <a:r>
                            <a:rPr lang="it-IT" sz="2200" dirty="0">
                              <a:solidFill>
                                <a:schemeClr val="bg1"/>
                              </a:solidFill>
                            </a:rPr>
                            <a:t>E (MeV)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b="0" dirty="0">
                              <a:solidFill>
                                <a:schemeClr val="bg1"/>
                              </a:solidFill>
                            </a:rPr>
                            <a:t>89.5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b="0" dirty="0">
                              <a:solidFill>
                                <a:schemeClr val="bg1"/>
                              </a:solidFill>
                            </a:rPr>
                            <a:t>89.1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269369558"/>
                      </a:ext>
                    </a:extLst>
                  </a:tr>
                  <a:tr h="5800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l-GR" sz="2200" i="1" dirty="0" smtClean="0">
                                      <a:solidFill>
                                        <a:schemeClr val="bg1"/>
                                      </a:solidFill>
                                      <a:latin typeface="Cambria Math" panose="02040503050406030204" pitchFamily="18" charset="0"/>
                                    </a:rPr>
                                  </m:ctrlPr>
                                </m:sSubPr>
                                <m:e>
                                  <m:r>
                                    <m:rPr>
                                      <m:nor/>
                                    </m:rPr>
                                    <a:rPr lang="el-GR" sz="2200" dirty="0" smtClean="0">
                                      <a:solidFill>
                                        <a:schemeClr val="bg1"/>
                                      </a:solidFill>
                                    </a:rPr>
                                    <m:t>σ</m:t>
                                  </m:r>
                                </m:e>
                                <m:sub>
                                  <m:r>
                                    <a:rPr lang="it-IT" sz="2200" b="0" i="1" dirty="0" smtClean="0">
                                      <a:solidFill>
                                        <a:schemeClr val="bg1"/>
                                      </a:solidFill>
                                      <a:latin typeface="Cambria Math" panose="02040503050406030204" pitchFamily="18" charset="0"/>
                                    </a:rPr>
                                    <m:t>𝐸</m:t>
                                  </m:r>
                                </m:sub>
                              </m:sSub>
                            </m:oMath>
                          </a14:m>
                          <a:r>
                            <a:rPr lang="it-IT" sz="2200" dirty="0">
                              <a:solidFill>
                                <a:schemeClr val="bg1"/>
                              </a:solidFill>
                            </a:rPr>
                            <a:t> (MeV)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b="0" dirty="0">
                              <a:solidFill>
                                <a:schemeClr val="bg1"/>
                              </a:solidFill>
                            </a:rPr>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b="0" dirty="0">
                              <a:solidFill>
                                <a:schemeClr val="bg1"/>
                              </a:solidFill>
                            </a:rPr>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099717512"/>
                      </a:ext>
                    </a:extLst>
                  </a:tr>
                  <a:tr h="580005">
                    <a:tc>
                      <a:txBody>
                        <a:bodyPr/>
                        <a:lstStyle/>
                        <a:p>
                          <a:pPr algn="ctr"/>
                          <a14:m>
                            <m:oMath xmlns:m="http://schemas.openxmlformats.org/officeDocument/2006/math">
                              <m:sSub>
                                <m:sSubPr>
                                  <m:ctrlPr>
                                    <a:rPr lang="el-GR" sz="2200" i="1" dirty="0" smtClean="0">
                                      <a:solidFill>
                                        <a:schemeClr val="bg1"/>
                                      </a:solidFill>
                                      <a:latin typeface="Cambria Math" panose="02040503050406030204" pitchFamily="18" charset="0"/>
                                    </a:rPr>
                                  </m:ctrlPr>
                                </m:sSubPr>
                                <m:e>
                                  <m:r>
                                    <m:rPr>
                                      <m:sty m:val="p"/>
                                    </m:rPr>
                                    <a:rPr lang="it-IT" sz="2200" b="0" i="1" dirty="0" smtClean="0">
                                      <a:solidFill>
                                        <a:schemeClr val="bg1"/>
                                      </a:solidFill>
                                      <a:latin typeface="Cambria Math" panose="02040503050406030204" pitchFamily="18" charset="0"/>
                                    </a:rPr>
                                    <m:t>ϵ</m:t>
                                  </m:r>
                                </m:e>
                                <m:sub>
                                  <m:r>
                                    <a:rPr lang="it-IT" sz="2200" b="0" i="1" dirty="0" smtClean="0">
                                      <a:solidFill>
                                        <a:schemeClr val="bg1"/>
                                      </a:solidFill>
                                      <a:latin typeface="Cambria Math" panose="02040503050406030204" pitchFamily="18" charset="0"/>
                                    </a:rPr>
                                    <m:t>𝑛𝑥</m:t>
                                  </m:r>
                                </m:sub>
                              </m:sSub>
                            </m:oMath>
                          </a14:m>
                          <a:r>
                            <a:rPr lang="it-IT" sz="2200" dirty="0">
                              <a:solidFill>
                                <a:schemeClr val="bg1"/>
                              </a:solidFill>
                            </a:rPr>
                            <a:t> (</a:t>
                          </a:r>
                          <a:r>
                            <a:rPr lang="el-GR" sz="2200" dirty="0">
                              <a:solidFill>
                                <a:schemeClr val="bg1"/>
                              </a:solidFill>
                            </a:rPr>
                            <a:t>μ</a:t>
                          </a:r>
                          <a:r>
                            <a:rPr lang="it-IT" sz="2200" dirty="0">
                              <a:solidFill>
                                <a:schemeClr val="bg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232148144"/>
                      </a:ext>
                    </a:extLst>
                  </a:tr>
                  <a:tr h="580005">
                    <a:tc>
                      <a:txBody>
                        <a:bodyPr/>
                        <a:lstStyle/>
                        <a:p>
                          <a:pPr algn="ctr"/>
                          <a14:m>
                            <m:oMath xmlns:m="http://schemas.openxmlformats.org/officeDocument/2006/math">
                              <m:sSub>
                                <m:sSubPr>
                                  <m:ctrlPr>
                                    <a:rPr lang="el-GR" sz="2200" i="1" dirty="0" smtClean="0">
                                      <a:solidFill>
                                        <a:schemeClr val="bg1"/>
                                      </a:solidFill>
                                      <a:latin typeface="Cambria Math" panose="02040503050406030204" pitchFamily="18" charset="0"/>
                                    </a:rPr>
                                  </m:ctrlPr>
                                </m:sSubPr>
                                <m:e>
                                  <m:r>
                                    <m:rPr>
                                      <m:sty m:val="p"/>
                                    </m:rPr>
                                    <a:rPr lang="it-IT" sz="2200" b="0" i="1" dirty="0" smtClean="0">
                                      <a:solidFill>
                                        <a:schemeClr val="bg1"/>
                                      </a:solidFill>
                                      <a:latin typeface="Cambria Math" panose="02040503050406030204" pitchFamily="18" charset="0"/>
                                    </a:rPr>
                                    <m:t>ϵ</m:t>
                                  </m:r>
                                </m:e>
                                <m:sub>
                                  <m:r>
                                    <a:rPr lang="it-IT" sz="2200" b="0" i="1" dirty="0" smtClean="0">
                                      <a:solidFill>
                                        <a:schemeClr val="bg1"/>
                                      </a:solidFill>
                                      <a:latin typeface="Cambria Math" panose="02040503050406030204" pitchFamily="18" charset="0"/>
                                    </a:rPr>
                                    <m:t>𝑛𝑦</m:t>
                                  </m:r>
                                </m:sub>
                              </m:sSub>
                            </m:oMath>
                          </a14:m>
                          <a:r>
                            <a:rPr lang="it-IT" sz="2200" dirty="0">
                              <a:solidFill>
                                <a:schemeClr val="bg1"/>
                              </a:solidFill>
                            </a:rPr>
                            <a:t> (</a:t>
                          </a:r>
                          <a:r>
                            <a:rPr lang="el-GR" sz="2200" dirty="0">
                              <a:solidFill>
                                <a:schemeClr val="bg1"/>
                              </a:solidFill>
                            </a:rPr>
                            <a:t>μ</a:t>
                          </a:r>
                          <a:r>
                            <a:rPr lang="it-IT" sz="2200" dirty="0">
                              <a:solidFill>
                                <a:schemeClr val="bg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57744425"/>
                      </a:ext>
                    </a:extLst>
                  </a:tr>
                </a:tbl>
              </a:graphicData>
            </a:graphic>
          </p:graphicFrame>
        </mc:Choice>
        <mc:Fallback xmlns="">
          <p:graphicFrame>
            <p:nvGraphicFramePr>
              <p:cNvPr id="17" name="Tabella 13">
                <a:extLst>
                  <a:ext uri="{FF2B5EF4-FFF2-40B4-BE49-F238E27FC236}">
                    <a16:creationId xmlns:a16="http://schemas.microsoft.com/office/drawing/2014/main" id="{A19A5E1B-B605-C219-5A69-B5804CCDA3E2}"/>
                  </a:ext>
                </a:extLst>
              </p:cNvPr>
              <p:cNvGraphicFramePr>
                <a:graphicFrameLocks noGrp="1"/>
              </p:cNvGraphicFramePr>
              <p:nvPr>
                <p:extLst>
                  <p:ext uri="{D42A27DB-BD31-4B8C-83A1-F6EECF244321}">
                    <p14:modId xmlns:p14="http://schemas.microsoft.com/office/powerpoint/2010/main" val="2692680898"/>
                  </p:ext>
                </p:extLst>
              </p:nvPr>
            </p:nvGraphicFramePr>
            <p:xfrm>
              <a:off x="6492564" y="1413540"/>
              <a:ext cx="5157141" cy="4640040"/>
            </p:xfrm>
            <a:graphic>
              <a:graphicData uri="http://schemas.openxmlformats.org/drawingml/2006/table">
                <a:tbl>
                  <a:tblPr firstRow="1" bandRow="1">
                    <a:tableStyleId>{5C22544A-7EE6-4342-B048-85BDC9FD1C3A}</a:tableStyleId>
                  </a:tblPr>
                  <a:tblGrid>
                    <a:gridCol w="1719047">
                      <a:extLst>
                        <a:ext uri="{9D8B030D-6E8A-4147-A177-3AD203B41FA5}">
                          <a16:colId xmlns:a16="http://schemas.microsoft.com/office/drawing/2014/main" val="201789617"/>
                        </a:ext>
                      </a:extLst>
                    </a:gridCol>
                    <a:gridCol w="1817518">
                      <a:extLst>
                        <a:ext uri="{9D8B030D-6E8A-4147-A177-3AD203B41FA5}">
                          <a16:colId xmlns:a16="http://schemas.microsoft.com/office/drawing/2014/main" val="1177481162"/>
                        </a:ext>
                      </a:extLst>
                    </a:gridCol>
                    <a:gridCol w="1620576">
                      <a:extLst>
                        <a:ext uri="{9D8B030D-6E8A-4147-A177-3AD203B41FA5}">
                          <a16:colId xmlns:a16="http://schemas.microsoft.com/office/drawing/2014/main" val="191250559"/>
                        </a:ext>
                      </a:extLst>
                    </a:gridCol>
                  </a:tblGrid>
                  <a:tr h="580005">
                    <a:tc>
                      <a:txBody>
                        <a:bodyPr/>
                        <a:lstStyle/>
                        <a:p>
                          <a:pPr algn="ctr"/>
                          <a:endParaRPr lang="it-IT" sz="2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Driver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Witness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025093753"/>
                      </a:ext>
                    </a:extLst>
                  </a:tr>
                  <a:tr h="580005">
                    <a:tc>
                      <a:txBody>
                        <a:bodyPr/>
                        <a:lstStyle/>
                        <a:p>
                          <a:pPr algn="ctr"/>
                          <a:r>
                            <a:rPr lang="it-IT" sz="2200" dirty="0">
                              <a:solidFill>
                                <a:schemeClr val="bg1"/>
                              </a:solidFill>
                            </a:rPr>
                            <a:t>Q (</a:t>
                          </a:r>
                          <a:r>
                            <a:rPr lang="it-IT" sz="2200" dirty="0" err="1">
                              <a:solidFill>
                                <a:schemeClr val="bg1"/>
                              </a:solidFill>
                            </a:rPr>
                            <a:t>pC</a:t>
                          </a:r>
                          <a:r>
                            <a:rPr lang="it-IT" sz="2200"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908308974"/>
                      </a:ext>
                    </a:extLst>
                  </a:tr>
                  <a:tr h="580005">
                    <a:tc>
                      <a:txBody>
                        <a:bodyPr/>
                        <a:lstStyle/>
                        <a:p>
                          <a:pPr algn="ctr"/>
                          <a:r>
                            <a:rPr lang="it-IT" sz="2200" dirty="0">
                              <a:solidFill>
                                <a:schemeClr val="bg1"/>
                              </a:solidFill>
                            </a:rPr>
                            <a:t>τ (</a:t>
                          </a:r>
                          <a:r>
                            <a:rPr lang="it-IT" sz="2200" dirty="0" err="1">
                              <a:solidFill>
                                <a:schemeClr val="bg1"/>
                              </a:solidFill>
                            </a:rPr>
                            <a:t>fs</a:t>
                          </a:r>
                          <a:r>
                            <a:rPr lang="it-IT" sz="2200" dirty="0">
                              <a:solidFill>
                                <a:schemeClr val="bg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64333953"/>
                      </a:ext>
                    </a:extLst>
                  </a:tr>
                  <a:tr h="580005">
                    <a:tc>
                      <a:txBody>
                        <a:bodyPr/>
                        <a:lstStyle/>
                        <a:p>
                          <a:pPr algn="ctr"/>
                          <a:r>
                            <a:rPr lang="el-GR" sz="2200" dirty="0">
                              <a:solidFill>
                                <a:schemeClr val="bg1"/>
                              </a:solidFill>
                            </a:rPr>
                            <a:t>σ</a:t>
                          </a:r>
                          <a:r>
                            <a:rPr lang="it-IT" sz="2200" dirty="0">
                              <a:solidFill>
                                <a:schemeClr val="bg1"/>
                              </a:solidFill>
                            </a:rPr>
                            <a:t> (</a:t>
                          </a:r>
                          <a:r>
                            <a:rPr lang="el-GR" sz="2200" dirty="0">
                              <a:solidFill>
                                <a:schemeClr val="bg1"/>
                              </a:solidFill>
                            </a:rPr>
                            <a:t>μ</a:t>
                          </a:r>
                          <a:r>
                            <a:rPr lang="it-IT" sz="2200" dirty="0">
                              <a:solidFill>
                                <a:schemeClr val="bg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646801599"/>
                      </a:ext>
                    </a:extLst>
                  </a:tr>
                  <a:tr h="580005">
                    <a:tc>
                      <a:txBody>
                        <a:bodyPr/>
                        <a:lstStyle/>
                        <a:p>
                          <a:pPr algn="ctr"/>
                          <a:r>
                            <a:rPr lang="it-IT" sz="2200" dirty="0">
                              <a:solidFill>
                                <a:schemeClr val="bg1"/>
                              </a:solidFill>
                            </a:rPr>
                            <a:t>E (MeV)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b="0" dirty="0">
                              <a:solidFill>
                                <a:schemeClr val="bg1"/>
                              </a:solidFill>
                            </a:rPr>
                            <a:t>89.5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b="0" dirty="0">
                              <a:solidFill>
                                <a:schemeClr val="bg1"/>
                              </a:solidFill>
                            </a:rPr>
                            <a:t>89.1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269369558"/>
                      </a:ext>
                    </a:extLst>
                  </a:tr>
                  <a:tr h="580005">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5" t="-508421" r="-201064" b="-203158"/>
                          </a:stretch>
                        </a:blipFill>
                      </a:tcPr>
                    </a:tc>
                    <a:tc>
                      <a:txBody>
                        <a:bodyPr/>
                        <a:lstStyle/>
                        <a:p>
                          <a:pPr algn="ctr"/>
                          <a:r>
                            <a:rPr lang="it-IT" sz="2200" b="0" dirty="0">
                              <a:solidFill>
                                <a:schemeClr val="bg1"/>
                              </a:solidFill>
                            </a:rPr>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b="0" dirty="0">
                              <a:solidFill>
                                <a:schemeClr val="bg1"/>
                              </a:solidFill>
                            </a:rPr>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099717512"/>
                      </a:ext>
                    </a:extLst>
                  </a:tr>
                  <a:tr h="580005">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5" t="-602083" r="-201064" b="-101042"/>
                          </a:stretch>
                        </a:blipFill>
                      </a:tcPr>
                    </a:tc>
                    <a:tc>
                      <a:txBody>
                        <a:bodyPr/>
                        <a:lstStyle/>
                        <a:p>
                          <a:pPr algn="ctr"/>
                          <a:r>
                            <a:rPr lang="it-IT" sz="2200" dirty="0">
                              <a:solidFill>
                                <a:schemeClr val="bg1"/>
                              </a:solidFill>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232148144"/>
                      </a:ext>
                    </a:extLst>
                  </a:tr>
                  <a:tr h="580005">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355" t="-709474" r="-201064" b="-2105"/>
                          </a:stretch>
                        </a:blipFill>
                      </a:tcPr>
                    </a:tc>
                    <a:tc>
                      <a:txBody>
                        <a:bodyPr/>
                        <a:lstStyle/>
                        <a:p>
                          <a:pPr algn="ctr"/>
                          <a:r>
                            <a:rPr lang="it-IT" sz="2200" dirty="0">
                              <a:solidFill>
                                <a:schemeClr val="bg1"/>
                              </a:solidFill>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r>
                            <a:rPr lang="it-IT" sz="2200" dirty="0">
                              <a:solidFill>
                                <a:schemeClr val="bg1"/>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3557744425"/>
                      </a:ext>
                    </a:extLst>
                  </a:tr>
                </a:tbl>
              </a:graphicData>
            </a:graphic>
          </p:graphicFrame>
        </mc:Fallback>
      </mc:AlternateContent>
      <p:sp>
        <p:nvSpPr>
          <p:cNvPr id="18" name="Connettore diritto 5">
            <a:extLst>
              <a:ext uri="{FF2B5EF4-FFF2-40B4-BE49-F238E27FC236}">
                <a16:creationId xmlns:a16="http://schemas.microsoft.com/office/drawing/2014/main" id="{8891E26F-E197-1EE3-08EA-5A82B95023D2}"/>
              </a:ext>
            </a:extLst>
          </p:cNvPr>
          <p:cNvSpPr/>
          <p:nvPr/>
        </p:nvSpPr>
        <p:spPr>
          <a:xfrm>
            <a:off x="1546763" y="5023476"/>
            <a:ext cx="4247910" cy="22848"/>
          </a:xfrm>
          <a:prstGeom prst="line">
            <a:avLst/>
          </a:prstGeom>
          <a:noFill/>
          <a:ln w="36000">
            <a:solidFill>
              <a:srgbClr val="FF0000"/>
            </a:solidFill>
            <a:custDash>
              <a:ds d="197000" sp="127000"/>
            </a:custDash>
          </a:ln>
        </p:spPr>
        <p:txBody>
          <a:bodyPr vert="horz" wrap="none" lIns="72000" tIns="27000" rIns="72000" bIns="27000" anchor="ctr" anchorCtr="0" compatLnSpc="0"/>
          <a:lstStyle/>
          <a:p>
            <a:pPr marL="0" marR="0" lvl="0" indent="0" rtl="0" hangingPunct="1">
              <a:lnSpc>
                <a:spcPct val="100000"/>
              </a:lnSpc>
              <a:spcBef>
                <a:spcPts val="0"/>
              </a:spcBef>
              <a:spcAft>
                <a:spcPts val="0"/>
              </a:spcAft>
              <a:buNone/>
              <a:tabLst/>
            </a:pPr>
            <a:endParaRPr lang="en-US" sz="1800" b="0" i="0" u="none" strike="noStrike" kern="1200" cap="none">
              <a:ln>
                <a:noFill/>
              </a:ln>
              <a:latin typeface="Source Sans Pro" pitchFamily="34"/>
              <a:ea typeface="DejaVu Sans" pitchFamily="2"/>
              <a:cs typeface="DejaVu Sans" pitchFamily="2"/>
            </a:endParaRPr>
          </a:p>
        </p:txBody>
      </p:sp>
      <p:sp>
        <p:nvSpPr>
          <p:cNvPr id="19" name="CasellaDiTesto 13">
            <a:extLst>
              <a:ext uri="{FF2B5EF4-FFF2-40B4-BE49-F238E27FC236}">
                <a16:creationId xmlns:a16="http://schemas.microsoft.com/office/drawing/2014/main" id="{9283FC11-5039-AF30-E0A8-FE8651C59FF5}"/>
              </a:ext>
            </a:extLst>
          </p:cNvPr>
          <p:cNvSpPr txBox="1"/>
          <p:nvPr/>
        </p:nvSpPr>
        <p:spPr>
          <a:xfrm>
            <a:off x="1461360" y="6042305"/>
            <a:ext cx="4824391" cy="356336"/>
          </a:xfrm>
          <a:prstGeom prst="rect">
            <a:avLst/>
          </a:prstGeom>
          <a:noFill/>
          <a:ln>
            <a:noFill/>
          </a:ln>
        </p:spPr>
        <p:txBody>
          <a:bodyPr vert="horz" wrap="square" lIns="90000" tIns="45000" rIns="90000" bIns="45000" anchorCtr="0" compatLnSpc="0">
            <a:spAutoFit/>
          </a:bodyPr>
          <a:lstStyle/>
          <a:p>
            <a:pPr marL="0" marR="0" lvl="0" indent="0" rtl="0" hangingPunct="1">
              <a:lnSpc>
                <a:spcPct val="100000"/>
              </a:lnSpc>
              <a:spcBef>
                <a:spcPts val="0"/>
              </a:spcBef>
              <a:spcAft>
                <a:spcPts val="0"/>
              </a:spcAft>
              <a:buNone/>
              <a:tabLst/>
            </a:pPr>
            <a:r>
              <a:rPr lang="en-US" b="1" i="0" u="none" strike="noStrike" kern="1200" cap="none" dirty="0">
                <a:ln>
                  <a:noFill/>
                </a:ln>
                <a:solidFill>
                  <a:srgbClr val="FF0000"/>
                </a:solidFill>
                <a:latin typeface="Source Sans Pro" pitchFamily="34"/>
                <a:ea typeface="DejaVu Sans" pitchFamily="2"/>
                <a:cs typeface="DejaVu Sans" pitchFamily="2"/>
              </a:rPr>
              <a:t>Nearly the same energy with plasma OFF</a:t>
            </a:r>
          </a:p>
        </p:txBody>
      </p:sp>
      <p:sp>
        <p:nvSpPr>
          <p:cNvPr id="20" name="Rectangle 19"/>
          <p:cNvSpPr/>
          <p:nvPr/>
        </p:nvSpPr>
        <p:spPr>
          <a:xfrm>
            <a:off x="6193037" y="6519446"/>
            <a:ext cx="4006226" cy="338554"/>
          </a:xfrm>
          <a:prstGeom prst="rect">
            <a:avLst/>
          </a:prstGeom>
        </p:spPr>
        <p:txBody>
          <a:bodyPr wrap="none">
            <a:spAutoFit/>
          </a:bodyPr>
          <a:lstStyle/>
          <a:p>
            <a:pPr algn="r" eaLnBrk="0" fontAlgn="base" hangingPunct="0">
              <a:spcBef>
                <a:spcPct val="0"/>
              </a:spcBef>
              <a:spcAft>
                <a:spcPct val="0"/>
              </a:spcAft>
            </a:pPr>
            <a:r>
              <a:rPr lang="it-IT" sz="1600" b="1" i="1" dirty="0" smtClean="0">
                <a:solidFill>
                  <a:schemeClr val="bg1"/>
                </a:solidFill>
                <a:latin typeface="Arial" pitchFamily="34" charset="0"/>
                <a:cs typeface="Arial" pitchFamily="34" charset="0"/>
              </a:rPr>
              <a:t>Angelo.Biagioni@lnf.infn.it </a:t>
            </a:r>
            <a:r>
              <a:rPr lang="it-IT" sz="1600" b="1" i="1" dirty="0">
                <a:solidFill>
                  <a:schemeClr val="bg1"/>
                </a:solidFill>
                <a:latin typeface="Arial" pitchFamily="34" charset="0"/>
                <a:cs typeface="Arial" pitchFamily="34" charset="0"/>
              </a:rPr>
              <a:t>▪</a:t>
            </a:r>
            <a:r>
              <a:rPr lang="it-IT" sz="1600" b="1" i="1" dirty="0" smtClean="0">
                <a:solidFill>
                  <a:schemeClr val="bg1"/>
                </a:solidFill>
                <a:latin typeface="Arial" pitchFamily="34" charset="0"/>
                <a:cs typeface="Arial" pitchFamily="34" charset="0"/>
              </a:rPr>
              <a:t> INFN-LNF </a:t>
            </a:r>
            <a:endParaRPr lang="it-IT" sz="1600" b="1" i="1" dirty="0">
              <a:solidFill>
                <a:schemeClr val="bg1"/>
              </a:solidFill>
              <a:latin typeface="Arial" pitchFamily="34" charset="0"/>
              <a:cs typeface="Arial" pitchFamily="34" charset="0"/>
            </a:endParaRPr>
          </a:p>
        </p:txBody>
      </p:sp>
      <p:pic>
        <p:nvPicPr>
          <p:cNvPr id="21" name="Picture 425" descr="http://www.lnf.infn.it/logo/logo_infn_lnf_1_sigla_lnf.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03328" y="6058286"/>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22" name="Immagine 7"/>
          <p:cNvPicPr>
            <a:picLocks noChangeAspect="1"/>
          </p:cNvPicPr>
          <p:nvPr/>
        </p:nvPicPr>
        <p:blipFill rotWithShape="1">
          <a:blip r:embed="rId6"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sp>
        <p:nvSpPr>
          <p:cNvPr id="23" name="CasellaDiTesto 7">
            <a:extLst>
              <a:ext uri="{FF2B5EF4-FFF2-40B4-BE49-F238E27FC236}">
                <a16:creationId xmlns:a16="http://schemas.microsoft.com/office/drawing/2014/main" id="{090F5142-56A3-0B22-A3DF-1AF9D177DDF5}"/>
              </a:ext>
            </a:extLst>
          </p:cNvPr>
          <p:cNvSpPr txBox="1"/>
          <p:nvPr/>
        </p:nvSpPr>
        <p:spPr>
          <a:xfrm>
            <a:off x="5683136" y="1887451"/>
            <a:ext cx="459591" cy="533244"/>
          </a:xfrm>
          <a:prstGeom prst="rect">
            <a:avLst/>
          </a:prstGeom>
          <a:noFill/>
          <a:ln>
            <a:noFill/>
          </a:ln>
        </p:spPr>
        <p:txBody>
          <a:bodyPr vert="horz" wrap="none" lIns="90000" tIns="45000" rIns="90000" bIns="45000" anchorCtr="0" compatLnSpc="0">
            <a:spAutoFit/>
          </a:bodyPr>
          <a:lstStyle/>
          <a:p>
            <a:pPr marL="0" marR="0" lvl="0" indent="0" rtl="0" hangingPunct="1">
              <a:lnSpc>
                <a:spcPct val="100000"/>
              </a:lnSpc>
              <a:spcBef>
                <a:spcPts val="0"/>
              </a:spcBef>
              <a:spcAft>
                <a:spcPts val="0"/>
              </a:spcAft>
              <a:buNone/>
              <a:tabLst/>
            </a:pPr>
            <a:r>
              <a:rPr lang="en-US" sz="3000" b="1" dirty="0">
                <a:solidFill>
                  <a:schemeClr val="bg1"/>
                </a:solidFill>
                <a:latin typeface="Source Sans Pro" pitchFamily="34"/>
                <a:ea typeface="DejaVu Sans" pitchFamily="2"/>
                <a:cs typeface="DejaVu Sans" pitchFamily="2"/>
              </a:rPr>
              <a:t>D</a:t>
            </a:r>
            <a:endParaRPr lang="en-US" sz="3000" b="1" i="0" u="none" strike="noStrike" kern="1200" cap="none" dirty="0">
              <a:ln>
                <a:noFill/>
              </a:ln>
              <a:solidFill>
                <a:schemeClr val="bg1"/>
              </a:solidFill>
              <a:latin typeface="Source Sans Pro" pitchFamily="34"/>
              <a:ea typeface="DejaVu Sans" pitchFamily="2"/>
              <a:cs typeface="DejaVu Sans" pitchFamily="2"/>
            </a:endParaRPr>
          </a:p>
        </p:txBody>
      </p:sp>
      <p:sp>
        <p:nvSpPr>
          <p:cNvPr id="3" name="Rectangle 2"/>
          <p:cNvSpPr/>
          <p:nvPr/>
        </p:nvSpPr>
        <p:spPr>
          <a:xfrm>
            <a:off x="1432606" y="587403"/>
            <a:ext cx="9420242" cy="461665"/>
          </a:xfrm>
          <a:prstGeom prst="rect">
            <a:avLst/>
          </a:prstGeom>
          <a:solidFill>
            <a:schemeClr val="accent1">
              <a:lumMod val="40000"/>
              <a:lumOff val="60000"/>
            </a:schemeClr>
          </a:solidFill>
          <a:ln>
            <a:solidFill>
              <a:srgbClr val="FF0000"/>
            </a:solidFill>
          </a:ln>
        </p:spPr>
        <p:txBody>
          <a:bodyPr wrap="square">
            <a:spAutoFit/>
          </a:bodyPr>
          <a:lstStyle/>
          <a:p>
            <a:r>
              <a:rPr lang="en-US" sz="2400" dirty="0">
                <a:solidFill>
                  <a:schemeClr val="bg1"/>
                </a:solidFill>
              </a:rPr>
              <a:t>Two-bunches configuration </a:t>
            </a:r>
            <a:r>
              <a:rPr lang="en-US" sz="2400" dirty="0" smtClean="0">
                <a:solidFill>
                  <a:schemeClr val="bg1"/>
                </a:solidFill>
              </a:rPr>
              <a:t>with </a:t>
            </a:r>
            <a:r>
              <a:rPr lang="en-US" sz="2400" dirty="0">
                <a:solidFill>
                  <a:schemeClr val="bg1"/>
                </a:solidFill>
              </a:rPr>
              <a:t>a time-separation of approximately 1 </a:t>
            </a:r>
            <a:r>
              <a:rPr lang="en-US" sz="2400" dirty="0" err="1">
                <a:solidFill>
                  <a:schemeClr val="bg1"/>
                </a:solidFill>
              </a:rPr>
              <a:t>ps</a:t>
            </a:r>
            <a:endParaRPr lang="en-US" sz="2400" dirty="0">
              <a:solidFill>
                <a:schemeClr val="bg1"/>
              </a:solidFill>
            </a:endParaRPr>
          </a:p>
        </p:txBody>
      </p:sp>
      <p:pic>
        <p:nvPicPr>
          <p:cNvPr id="25" name="Picture 2" descr="AAC22 - Advanced Accelerator Concepts 20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412158"/>
      </p:ext>
    </p:extLst>
  </p:cSld>
  <p:clrMapOvr>
    <a:masterClrMapping/>
  </p:clrMapOvr>
  <p:timing>
    <p:tnLst>
      <p:par>
        <p:cTn id="1" dur="indefinite" restart="never" nodeType="tmRoot">
          <p:childTnLst>
            <p:par>
              <p:cTn id="2"/>
            </p:par>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 name="Immagine 2">
            <a:extLst>
              <a:ext uri="{FF2B5EF4-FFF2-40B4-BE49-F238E27FC236}">
                <a16:creationId xmlns:a16="http://schemas.microsoft.com/office/drawing/2014/main" id="{7DDAB1FA-7FB8-39A5-157D-A70CD018B435}"/>
              </a:ext>
            </a:extLst>
          </p:cNvPr>
          <p:cNvPicPr>
            <a:picLocks noChangeAspect="1"/>
          </p:cNvPicPr>
          <p:nvPr/>
        </p:nvPicPr>
        <p:blipFill rotWithShape="1">
          <a:blip r:embed="rId3">
            <a:lum/>
            <a:alphaModFix/>
          </a:blip>
          <a:srcRect b="58583"/>
          <a:stretch/>
        </p:blipFill>
        <p:spPr>
          <a:xfrm>
            <a:off x="1138589" y="823406"/>
            <a:ext cx="9514209" cy="2355556"/>
          </a:xfrm>
          <a:prstGeom prst="rect">
            <a:avLst/>
          </a:prstGeom>
          <a:noFill/>
          <a:ln>
            <a:noFill/>
          </a:ln>
        </p:spPr>
      </p:pic>
      <p:sp>
        <p:nvSpPr>
          <p:cNvPr id="5" name="Rectangle 4"/>
          <p:cNvSpPr/>
          <p:nvPr/>
        </p:nvSpPr>
        <p:spPr>
          <a:xfrm>
            <a:off x="0" y="0"/>
            <a:ext cx="12214673" cy="400110"/>
          </a:xfrm>
          <a:prstGeom prst="rect">
            <a:avLst/>
          </a:prstGeom>
          <a:gradFill flip="none" rotWithShape="1">
            <a:gsLst>
              <a:gs pos="0">
                <a:schemeClr val="accent3">
                  <a:lumMod val="5000"/>
                  <a:lumOff val="95000"/>
                </a:schemeClr>
              </a:gs>
              <a:gs pos="100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5" name="Rectangle 104"/>
          <p:cNvSpPr/>
          <p:nvPr/>
        </p:nvSpPr>
        <p:spPr>
          <a:xfrm>
            <a:off x="4745314" y="-4939"/>
            <a:ext cx="7469360" cy="369332"/>
          </a:xfrm>
          <a:prstGeom prst="rect">
            <a:avLst/>
          </a:prstGeom>
        </p:spPr>
        <p:txBody>
          <a:bodyPr wrap="square">
            <a:spAutoFit/>
          </a:bodyPr>
          <a:lstStyle/>
          <a:p>
            <a:r>
              <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Plasma-acceleraiton experiments - </a:t>
            </a: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Assisted beam-loading technique</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6" name="Rectangle 105"/>
          <p:cNvSpPr/>
          <p:nvPr/>
        </p:nvSpPr>
        <p:spPr>
          <a:xfrm>
            <a:off x="10308176" y="6581001"/>
            <a:ext cx="623308" cy="276999"/>
          </a:xfrm>
          <a:prstGeom prst="rect">
            <a:avLst/>
          </a:prstGeom>
        </p:spPr>
        <p:txBody>
          <a:bodyPr wrap="square">
            <a:spAutoFit/>
          </a:bodyPr>
          <a:lstStyle/>
          <a:p>
            <a:r>
              <a:rPr lang="it-IT" sz="1200" b="1" i="1" dirty="0" smtClean="0">
                <a:solidFill>
                  <a:schemeClr val="bg1"/>
                </a:solidFill>
                <a:latin typeface="Arial" panose="020B0604020202020204" pitchFamily="34" charset="0"/>
                <a:cs typeface="Arial" panose="020B0604020202020204" pitchFamily="34" charset="0"/>
              </a:rPr>
              <a:t>13/28</a:t>
            </a:r>
            <a:r>
              <a:rPr lang="it-IT" sz="1000" b="1" dirty="0" smtClean="0">
                <a:solidFill>
                  <a:schemeClr val="bg1"/>
                </a:solidFill>
                <a:latin typeface="Arial" panose="020B0604020202020204" pitchFamily="34" charset="0"/>
                <a:cs typeface="Arial" panose="020B0604020202020204" pitchFamily="34" charset="0"/>
              </a:rPr>
              <a:t>  </a:t>
            </a:r>
            <a:endParaRPr lang="it-IT" sz="1000" b="1"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6193037" y="6519446"/>
            <a:ext cx="4006226" cy="338554"/>
          </a:xfrm>
          <a:prstGeom prst="rect">
            <a:avLst/>
          </a:prstGeom>
        </p:spPr>
        <p:txBody>
          <a:bodyPr wrap="none">
            <a:spAutoFit/>
          </a:bodyPr>
          <a:lstStyle/>
          <a:p>
            <a:pPr algn="r" eaLnBrk="0" fontAlgn="base" hangingPunct="0">
              <a:spcBef>
                <a:spcPct val="0"/>
              </a:spcBef>
              <a:spcAft>
                <a:spcPct val="0"/>
              </a:spcAft>
            </a:pPr>
            <a:r>
              <a:rPr lang="it-IT" sz="1600" b="1" i="1" dirty="0" smtClean="0">
                <a:solidFill>
                  <a:schemeClr val="bg1"/>
                </a:solidFill>
                <a:latin typeface="Arial" pitchFamily="34" charset="0"/>
                <a:cs typeface="Arial" pitchFamily="34" charset="0"/>
              </a:rPr>
              <a:t>Angelo.Biagioni@lnf.infn.it </a:t>
            </a:r>
            <a:r>
              <a:rPr lang="it-IT" sz="1600" b="1" i="1" dirty="0">
                <a:solidFill>
                  <a:schemeClr val="bg1"/>
                </a:solidFill>
                <a:latin typeface="Arial" pitchFamily="34" charset="0"/>
                <a:cs typeface="Arial" pitchFamily="34" charset="0"/>
              </a:rPr>
              <a:t>▪</a:t>
            </a:r>
            <a:r>
              <a:rPr lang="it-IT" sz="1600" b="1" i="1" dirty="0" smtClean="0">
                <a:solidFill>
                  <a:schemeClr val="bg1"/>
                </a:solidFill>
                <a:latin typeface="Arial" pitchFamily="34" charset="0"/>
                <a:cs typeface="Arial" pitchFamily="34" charset="0"/>
              </a:rPr>
              <a:t> INFN-LNF </a:t>
            </a:r>
            <a:endParaRPr lang="it-IT" sz="1600" b="1" i="1" dirty="0">
              <a:solidFill>
                <a:schemeClr val="bg1"/>
              </a:solidFill>
              <a:latin typeface="Arial" pitchFamily="34" charset="0"/>
              <a:cs typeface="Arial" pitchFamily="34" charset="0"/>
            </a:endParaRPr>
          </a:p>
        </p:txBody>
      </p:sp>
      <p:pic>
        <p:nvPicPr>
          <p:cNvPr id="21" name="Picture 425" descr="http://www.lnf.infn.it/logo/logo_infn_lnf_1_sigla_lnf.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77820" y="6057042"/>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22" name="Immagine 7"/>
          <p:cNvPicPr>
            <a:picLocks noChangeAspect="1"/>
          </p:cNvPicPr>
          <p:nvPr/>
        </p:nvPicPr>
        <p:blipFill rotWithShape="1">
          <a:blip r:embed="rId6"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noFill/>
          <a:ln w="19050">
            <a:solidFill>
              <a:srgbClr val="FF0000"/>
            </a:solidFill>
          </a:ln>
        </p:spPr>
      </p:pic>
      <p:pic>
        <p:nvPicPr>
          <p:cNvPr id="25" name="Picture 2" descr="AAC22 - Advanced Accelerator Concepts 20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
        <p:nvSpPr>
          <p:cNvPr id="41" name="CasellaDiTesto 4">
            <a:extLst>
              <a:ext uri="{FF2B5EF4-FFF2-40B4-BE49-F238E27FC236}">
                <a16:creationId xmlns:a16="http://schemas.microsoft.com/office/drawing/2014/main" id="{D1829101-25BC-5FB9-0DB0-7784D1E36C77}"/>
              </a:ext>
            </a:extLst>
          </p:cNvPr>
          <p:cNvSpPr txBox="1"/>
          <p:nvPr/>
        </p:nvSpPr>
        <p:spPr>
          <a:xfrm>
            <a:off x="14944" y="432878"/>
            <a:ext cx="4730369" cy="356336"/>
          </a:xfrm>
          <a:prstGeom prst="rect">
            <a:avLst/>
          </a:prstGeom>
          <a:solidFill>
            <a:schemeClr val="accent1">
              <a:lumMod val="40000"/>
              <a:lumOff val="60000"/>
            </a:schemeClr>
          </a:solidFill>
          <a:ln>
            <a:solidFill>
              <a:srgbClr val="00A933"/>
            </a:solidFill>
          </a:ln>
        </p:spPr>
        <p:txBody>
          <a:bodyPr vert="horz" wrap="square" lIns="90000" tIns="45000" rIns="90000" bIns="45000" anchorCtr="0" compatLnSpc="0">
            <a:spAutoFit/>
          </a:bodyPr>
          <a:lstStyle/>
          <a:p>
            <a:r>
              <a:rPr lang="en-US" b="1" i="1" dirty="0">
                <a:solidFill>
                  <a:schemeClr val="bg1"/>
                </a:solidFill>
                <a:latin typeface="Source Sans Pro" pitchFamily="34"/>
                <a:ea typeface="DejaVu Sans" pitchFamily="2"/>
                <a:cs typeface="DejaVu Sans" pitchFamily="2"/>
              </a:rPr>
              <a:t>Pre-chirp to compensate </a:t>
            </a:r>
            <a:r>
              <a:rPr lang="en-US" b="1" i="1" dirty="0" err="1">
                <a:solidFill>
                  <a:schemeClr val="bg1"/>
                </a:solidFill>
                <a:latin typeface="Source Sans Pro" pitchFamily="34"/>
                <a:ea typeface="DejaVu Sans" pitchFamily="2"/>
                <a:cs typeface="DejaVu Sans" pitchFamily="2"/>
              </a:rPr>
              <a:t>wakefield</a:t>
            </a:r>
            <a:r>
              <a:rPr lang="en-US" b="1" i="1" dirty="0">
                <a:solidFill>
                  <a:schemeClr val="bg1"/>
                </a:solidFill>
                <a:latin typeface="Source Sans Pro" pitchFamily="34"/>
                <a:ea typeface="DejaVu Sans" pitchFamily="2"/>
                <a:cs typeface="DejaVu Sans" pitchFamily="2"/>
              </a:rPr>
              <a:t> slope</a:t>
            </a:r>
          </a:p>
        </p:txBody>
      </p:sp>
      <p:grpSp>
        <p:nvGrpSpPr>
          <p:cNvPr id="4" name="Group 3"/>
          <p:cNvGrpSpPr/>
          <p:nvPr/>
        </p:nvGrpSpPr>
        <p:grpSpPr>
          <a:xfrm>
            <a:off x="1417936" y="3119254"/>
            <a:ext cx="4851467" cy="3472051"/>
            <a:chOff x="1417936" y="3119254"/>
            <a:chExt cx="4851467" cy="3472051"/>
          </a:xfrm>
        </p:grpSpPr>
        <p:pic>
          <p:nvPicPr>
            <p:cNvPr id="38" name="Immagine 2">
              <a:extLst>
                <a:ext uri="{FF2B5EF4-FFF2-40B4-BE49-F238E27FC236}">
                  <a16:creationId xmlns:a16="http://schemas.microsoft.com/office/drawing/2014/main" id="{7DDAB1FA-7FB8-39A5-157D-A70CD018B435}"/>
                </a:ext>
              </a:extLst>
            </p:cNvPr>
            <p:cNvPicPr>
              <a:picLocks noChangeAspect="1"/>
            </p:cNvPicPr>
            <p:nvPr/>
          </p:nvPicPr>
          <p:blipFill rotWithShape="1">
            <a:blip r:embed="rId3">
              <a:lum/>
              <a:alphaModFix/>
            </a:blip>
            <a:srcRect t="40997" r="49008" b="-108"/>
            <a:stretch/>
          </p:blipFill>
          <p:spPr>
            <a:xfrm>
              <a:off x="1417936" y="3119254"/>
              <a:ext cx="4851467" cy="3361908"/>
            </a:xfrm>
            <a:prstGeom prst="rect">
              <a:avLst/>
            </a:prstGeom>
            <a:noFill/>
            <a:ln>
              <a:noFill/>
            </a:ln>
          </p:spPr>
        </p:pic>
        <p:pic>
          <p:nvPicPr>
            <p:cNvPr id="39" name="Immagine 16">
              <a:extLst>
                <a:ext uri="{FF2B5EF4-FFF2-40B4-BE49-F238E27FC236}">
                  <a16:creationId xmlns:a16="http://schemas.microsoft.com/office/drawing/2014/main" id="{A4BAC01A-708E-AAD3-E903-853E48BAFEF6}"/>
                </a:ext>
              </a:extLst>
            </p:cNvPr>
            <p:cNvPicPr>
              <a:picLocks noChangeAspect="1"/>
            </p:cNvPicPr>
            <p:nvPr/>
          </p:nvPicPr>
          <p:blipFill rotWithShape="1">
            <a:blip r:embed="rId3">
              <a:lum/>
              <a:alphaModFix/>
            </a:blip>
            <a:srcRect l="11260" t="37398" r="81649" b="58834"/>
            <a:stretch/>
          </p:blipFill>
          <p:spPr>
            <a:xfrm>
              <a:off x="3156599" y="6371019"/>
              <a:ext cx="634090" cy="220286"/>
            </a:xfrm>
            <a:prstGeom prst="rect">
              <a:avLst/>
            </a:prstGeom>
            <a:noFill/>
            <a:ln>
              <a:noFill/>
            </a:ln>
          </p:spPr>
        </p:pic>
      </p:grpSp>
      <p:sp>
        <p:nvSpPr>
          <p:cNvPr id="40" name="Connettore diritto 3">
            <a:extLst>
              <a:ext uri="{FF2B5EF4-FFF2-40B4-BE49-F238E27FC236}">
                <a16:creationId xmlns:a16="http://schemas.microsoft.com/office/drawing/2014/main" id="{30DB7151-F0F7-9DEF-D231-CF4E3AE9F88A}"/>
              </a:ext>
            </a:extLst>
          </p:cNvPr>
          <p:cNvSpPr/>
          <p:nvPr/>
        </p:nvSpPr>
        <p:spPr>
          <a:xfrm flipV="1">
            <a:off x="1749580" y="655177"/>
            <a:ext cx="1442494" cy="2329075"/>
          </a:xfrm>
          <a:prstGeom prst="line">
            <a:avLst/>
          </a:prstGeom>
          <a:noFill/>
          <a:ln w="36720">
            <a:solidFill>
              <a:srgbClr val="ED1C24"/>
            </a:solidFill>
            <a:custDash>
              <a:ds d="197000" sp="197000"/>
            </a:custDash>
          </a:ln>
        </p:spPr>
        <p:txBody>
          <a:bodyPr vert="horz" wrap="none" lIns="72360" tIns="27360" rIns="72360" bIns="27360" anchor="ctr" anchorCtr="0" compatLnSpc="0"/>
          <a:lstStyle/>
          <a:p>
            <a:endParaRPr lang="en-US">
              <a:solidFill>
                <a:prstClr val="black"/>
              </a:solidFill>
              <a:latin typeface="Source Sans Pro" pitchFamily="34"/>
              <a:ea typeface="DejaVu Sans" pitchFamily="2"/>
              <a:cs typeface="DejaVu Sans" pitchFamily="2"/>
            </a:endParaRPr>
          </a:p>
        </p:txBody>
      </p:sp>
      <p:grpSp>
        <p:nvGrpSpPr>
          <p:cNvPr id="45" name="Gruppo 9">
            <a:extLst>
              <a:ext uri="{FF2B5EF4-FFF2-40B4-BE49-F238E27FC236}">
                <a16:creationId xmlns:a16="http://schemas.microsoft.com/office/drawing/2014/main" id="{70A666A8-EDE5-14B5-9127-0A3A4DA57DE5}"/>
              </a:ext>
            </a:extLst>
          </p:cNvPr>
          <p:cNvGrpSpPr/>
          <p:nvPr/>
        </p:nvGrpSpPr>
        <p:grpSpPr>
          <a:xfrm>
            <a:off x="1599281" y="1019795"/>
            <a:ext cx="7728386" cy="1554479"/>
            <a:chOff x="1188718" y="1828800"/>
            <a:chExt cx="7728386" cy="1554479"/>
          </a:xfrm>
        </p:grpSpPr>
        <p:sp>
          <p:nvSpPr>
            <p:cNvPr id="46" name="Figura a mano libera: forma 10">
              <a:extLst>
                <a:ext uri="{FF2B5EF4-FFF2-40B4-BE49-F238E27FC236}">
                  <a16:creationId xmlns:a16="http://schemas.microsoft.com/office/drawing/2014/main" id="{66B344D0-6A01-9824-B47A-A7D17AADC296}"/>
                </a:ext>
              </a:extLst>
            </p:cNvPr>
            <p:cNvSpPr/>
            <p:nvPr/>
          </p:nvSpPr>
          <p:spPr>
            <a:xfrm>
              <a:off x="1188718" y="1828800"/>
              <a:ext cx="553503" cy="155447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81D41A">
                <a:alpha val="50000"/>
              </a:srgbClr>
            </a:solidFill>
            <a:ln w="36000">
              <a:solidFill>
                <a:srgbClr val="00A933"/>
              </a:solidFill>
              <a:prstDash val="solid"/>
            </a:ln>
          </p:spPr>
          <p:txBody>
            <a:bodyPr vert="horz" wrap="none" lIns="108000" tIns="63000" rIns="108000" bIns="63000" anchor="ctr" anchorCtr="0" compatLnSpc="0">
              <a:noAutofit/>
            </a:bodyPr>
            <a:lstStyle/>
            <a:p>
              <a:endParaRPr lang="en-US">
                <a:solidFill>
                  <a:prstClr val="black"/>
                </a:solidFill>
                <a:latin typeface="Source Sans Pro" pitchFamily="34"/>
                <a:ea typeface="DejaVu Sans" pitchFamily="2"/>
                <a:cs typeface="DejaVu Sans" pitchFamily="2"/>
              </a:endParaRPr>
            </a:p>
          </p:txBody>
        </p:sp>
        <p:sp>
          <p:nvSpPr>
            <p:cNvPr id="47" name="Figura a mano libera: forma 11">
              <a:extLst>
                <a:ext uri="{FF2B5EF4-FFF2-40B4-BE49-F238E27FC236}">
                  <a16:creationId xmlns:a16="http://schemas.microsoft.com/office/drawing/2014/main" id="{CFF6E230-EBCD-E7B2-C774-EBE1654AFA87}"/>
                </a:ext>
              </a:extLst>
            </p:cNvPr>
            <p:cNvSpPr/>
            <p:nvPr/>
          </p:nvSpPr>
          <p:spPr>
            <a:xfrm>
              <a:off x="8435475" y="2011427"/>
              <a:ext cx="481629" cy="1122986"/>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81D41A">
                <a:alpha val="50000"/>
              </a:srgbClr>
            </a:solidFill>
            <a:ln w="36000">
              <a:solidFill>
                <a:srgbClr val="00A933"/>
              </a:solidFill>
              <a:prstDash val="solid"/>
            </a:ln>
          </p:spPr>
          <p:txBody>
            <a:bodyPr vert="horz" wrap="none" lIns="108000" tIns="63000" rIns="108000" bIns="63000" anchor="ctr" anchorCtr="0" compatLnSpc="0">
              <a:noAutofit/>
            </a:bodyPr>
            <a:lstStyle/>
            <a:p>
              <a:endParaRPr lang="en-US">
                <a:solidFill>
                  <a:prstClr val="black"/>
                </a:solidFill>
                <a:latin typeface="Source Sans Pro" pitchFamily="34"/>
                <a:ea typeface="DejaVu Sans" pitchFamily="2"/>
                <a:cs typeface="DejaVu Sans" pitchFamily="2"/>
              </a:endParaRPr>
            </a:p>
          </p:txBody>
        </p:sp>
        <p:sp>
          <p:nvSpPr>
            <p:cNvPr id="48" name="Figura a mano libera: forma 12">
              <a:extLst>
                <a:ext uri="{FF2B5EF4-FFF2-40B4-BE49-F238E27FC236}">
                  <a16:creationId xmlns:a16="http://schemas.microsoft.com/office/drawing/2014/main" id="{D09C36FD-69EA-73E2-5B5C-B0F7231A682D}"/>
                </a:ext>
              </a:extLst>
            </p:cNvPr>
            <p:cNvSpPr/>
            <p:nvPr/>
          </p:nvSpPr>
          <p:spPr>
            <a:xfrm>
              <a:off x="1903679" y="2070000"/>
              <a:ext cx="6531796" cy="1005840"/>
            </a:xfrm>
            <a:custGeom>
              <a:avLst>
                <a:gd name="f0" fmla="val 17293"/>
                <a:gd name="f1" fmla="val 4088"/>
              </a:avLst>
              <a:gdLst>
                <a:gd name="f2" fmla="val 10800000"/>
                <a:gd name="f3" fmla="val 5400000"/>
                <a:gd name="f4" fmla="val 180"/>
                <a:gd name="f5" fmla="val w"/>
                <a:gd name="f6" fmla="val h"/>
                <a:gd name="f7" fmla="val 0"/>
                <a:gd name="f8" fmla="val 21600"/>
                <a:gd name="f9" fmla="val 4000"/>
                <a:gd name="f10" fmla="val 10800"/>
                <a:gd name="f11" fmla="val 21800"/>
                <a:gd name="f12" fmla="val 1000"/>
                <a:gd name="f13" fmla="val 2000"/>
                <a:gd name="f14" fmla="val 3000"/>
                <a:gd name="f15" fmla="+- 0 0 0"/>
                <a:gd name="f16" fmla="*/ f5 1 21600"/>
                <a:gd name="f17" fmla="*/ f6 1 21600"/>
                <a:gd name="f18" fmla="pin 4000 f0 21600"/>
                <a:gd name="f19" fmla="pin 0 f1 10800"/>
                <a:gd name="f20" fmla="*/ f15 f2 1"/>
                <a:gd name="f21" fmla="val f18"/>
                <a:gd name="f22" fmla="val f19"/>
                <a:gd name="f23" fmla="+- f8 0 f19"/>
                <a:gd name="f24" fmla="+- f8 0 f18"/>
                <a:gd name="f25" fmla="*/ f18 f16 1"/>
                <a:gd name="f26" fmla="*/ f19 f17 1"/>
                <a:gd name="f27" fmla="*/ 4000 f16 1"/>
                <a:gd name="f28" fmla="*/ 0 f16 1"/>
                <a:gd name="f29" fmla="*/ 10800 f17 1"/>
                <a:gd name="f30" fmla="*/ f20 1 f4"/>
                <a:gd name="f31" fmla="*/ 21600 f16 1"/>
                <a:gd name="f32" fmla="*/ 0 f17 1"/>
                <a:gd name="f33" fmla="*/ 21600 f17 1"/>
                <a:gd name="f34" fmla="*/ f24 f19 1"/>
                <a:gd name="f35" fmla="*/ f23 f17 1"/>
                <a:gd name="f36" fmla="*/ f22 f17 1"/>
                <a:gd name="f37" fmla="+- f30 0 f3"/>
                <a:gd name="f38" fmla="*/ f21 f16 1"/>
                <a:gd name="f39" fmla="*/ f34 1 10800"/>
                <a:gd name="f40" fmla="+- f18 f39 0"/>
                <a:gd name="f41" fmla="*/ f40 f16 1"/>
              </a:gdLst>
              <a:ahLst>
                <a:ahXY gdRefX="f0" minX="f9" maxX="f8" gdRefY="f1" minY="f7" maxY="f10">
                  <a:pos x="f25" y="f26"/>
                </a:ahXY>
              </a:ahLst>
              <a:cxnLst>
                <a:cxn ang="3cd4">
                  <a:pos x="hc" y="t"/>
                </a:cxn>
                <a:cxn ang="0">
                  <a:pos x="r" y="vc"/>
                </a:cxn>
                <a:cxn ang="cd4">
                  <a:pos x="hc" y="b"/>
                </a:cxn>
                <a:cxn ang="cd2">
                  <a:pos x="l" y="vc"/>
                </a:cxn>
                <a:cxn ang="f37">
                  <a:pos x="f28" y="f29"/>
                </a:cxn>
                <a:cxn ang="f37">
                  <a:pos x="f31" y="f29"/>
                </a:cxn>
                <a:cxn ang="f37">
                  <a:pos x="f38" y="f32"/>
                </a:cxn>
                <a:cxn ang="f37">
                  <a:pos x="f38" y="f33"/>
                </a:cxn>
              </a:cxnLst>
              <a:rect l="f27" t="f36" r="f41" b="f35"/>
              <a:pathLst>
                <a:path w="21600" h="21600">
                  <a:moveTo>
                    <a:pt x="f21" y="f7"/>
                  </a:moveTo>
                  <a:lnTo>
                    <a:pt x="f8" y="f10"/>
                  </a:lnTo>
                  <a:lnTo>
                    <a:pt x="f21" y="f11"/>
                  </a:lnTo>
                  <a:lnTo>
                    <a:pt x="f21" y="f23"/>
                  </a:lnTo>
                  <a:lnTo>
                    <a:pt x="f9" y="f23"/>
                  </a:lnTo>
                  <a:lnTo>
                    <a:pt x="f9" y="f22"/>
                  </a:lnTo>
                  <a:lnTo>
                    <a:pt x="f21" y="f22"/>
                  </a:lnTo>
                  <a:lnTo>
                    <a:pt x="f21" y="f7"/>
                  </a:lnTo>
                  <a:moveTo>
                    <a:pt x="f7" y="f22"/>
                  </a:moveTo>
                  <a:lnTo>
                    <a:pt x="f7" y="f23"/>
                  </a:lnTo>
                  <a:lnTo>
                    <a:pt x="f12" y="f23"/>
                  </a:lnTo>
                  <a:lnTo>
                    <a:pt x="f12" y="f22"/>
                  </a:lnTo>
                  <a:lnTo>
                    <a:pt x="f7" y="f22"/>
                  </a:lnTo>
                  <a:moveTo>
                    <a:pt x="f13" y="f22"/>
                  </a:moveTo>
                  <a:lnTo>
                    <a:pt x="f13" y="f23"/>
                  </a:lnTo>
                  <a:lnTo>
                    <a:pt x="f14" y="f23"/>
                  </a:lnTo>
                  <a:lnTo>
                    <a:pt x="f14" y="f22"/>
                  </a:lnTo>
                  <a:lnTo>
                    <a:pt x="f13" y="f22"/>
                  </a:lnTo>
                  <a:close/>
                </a:path>
              </a:pathLst>
            </a:custGeom>
            <a:solidFill>
              <a:srgbClr val="81D41A">
                <a:alpha val="50000"/>
              </a:srgbClr>
            </a:solidFill>
            <a:ln w="0">
              <a:solidFill>
                <a:srgbClr val="3465A4"/>
              </a:solidFill>
              <a:prstDash val="solid"/>
            </a:ln>
          </p:spPr>
          <p:txBody>
            <a:bodyPr vert="horz" wrap="none" lIns="90000" tIns="45000" rIns="90000" bIns="45000" anchor="ctr" anchorCtr="0" compatLnSpc="0">
              <a:noAutofit/>
            </a:bodyPr>
            <a:lstStyle/>
            <a:p>
              <a:endParaRPr lang="en-US">
                <a:solidFill>
                  <a:prstClr val="black"/>
                </a:solidFill>
                <a:latin typeface="Source Sans Pro" pitchFamily="34"/>
                <a:ea typeface="DejaVu Sans" pitchFamily="2"/>
                <a:cs typeface="DejaVu Sans" pitchFamily="2"/>
              </a:endParaRPr>
            </a:p>
          </p:txBody>
        </p:sp>
      </p:grpSp>
      <p:sp>
        <p:nvSpPr>
          <p:cNvPr id="42" name="CasellaDiTesto 6">
            <a:extLst>
              <a:ext uri="{FF2B5EF4-FFF2-40B4-BE49-F238E27FC236}">
                <a16:creationId xmlns:a16="http://schemas.microsoft.com/office/drawing/2014/main" id="{5238D079-3525-25E4-CD68-98A543DC1420}"/>
              </a:ext>
            </a:extLst>
          </p:cNvPr>
          <p:cNvSpPr txBox="1"/>
          <p:nvPr/>
        </p:nvSpPr>
        <p:spPr>
          <a:xfrm>
            <a:off x="2470827" y="4990584"/>
            <a:ext cx="325440" cy="378720"/>
          </a:xfrm>
          <a:prstGeom prst="rect">
            <a:avLst/>
          </a:prstGeom>
          <a:noFill/>
          <a:ln>
            <a:noFill/>
          </a:ln>
        </p:spPr>
        <p:txBody>
          <a:bodyPr vert="horz" wrap="none" lIns="90000" tIns="45000" rIns="90000" bIns="45000" anchorCtr="0" compatLnSpc="0">
            <a:spAutoFit/>
          </a:bodyPr>
          <a:lstStyle/>
          <a:p>
            <a:r>
              <a:rPr lang="en-US" b="1" dirty="0">
                <a:solidFill>
                  <a:srgbClr val="FFFFFF"/>
                </a:solidFill>
                <a:latin typeface="Source Sans Pro" pitchFamily="34"/>
                <a:ea typeface="DejaVu Sans" pitchFamily="2"/>
                <a:cs typeface="DejaVu Sans" pitchFamily="2"/>
              </a:rPr>
              <a:t>D</a:t>
            </a:r>
          </a:p>
        </p:txBody>
      </p:sp>
      <p:sp>
        <p:nvSpPr>
          <p:cNvPr id="43" name="CasellaDiTesto 7">
            <a:extLst>
              <a:ext uri="{FF2B5EF4-FFF2-40B4-BE49-F238E27FC236}">
                <a16:creationId xmlns:a16="http://schemas.microsoft.com/office/drawing/2014/main" id="{EAE5568A-3A5B-8449-772C-C9D2549454EB}"/>
              </a:ext>
            </a:extLst>
          </p:cNvPr>
          <p:cNvSpPr txBox="1"/>
          <p:nvPr/>
        </p:nvSpPr>
        <p:spPr>
          <a:xfrm>
            <a:off x="3607449" y="4478501"/>
            <a:ext cx="366480" cy="378720"/>
          </a:xfrm>
          <a:prstGeom prst="rect">
            <a:avLst/>
          </a:prstGeom>
          <a:noFill/>
          <a:ln>
            <a:noFill/>
          </a:ln>
        </p:spPr>
        <p:txBody>
          <a:bodyPr vert="horz" wrap="none" lIns="90000" tIns="45000" rIns="90000" bIns="45000" anchorCtr="0" compatLnSpc="0">
            <a:spAutoFit/>
          </a:bodyPr>
          <a:lstStyle/>
          <a:p>
            <a:r>
              <a:rPr lang="en-US" b="1">
                <a:solidFill>
                  <a:srgbClr val="FFFFFF"/>
                </a:solidFill>
                <a:latin typeface="Source Sans Pro" pitchFamily="34"/>
                <a:ea typeface="DejaVu Sans" pitchFamily="2"/>
                <a:cs typeface="DejaVu Sans" pitchFamily="2"/>
              </a:rPr>
              <a:t>W</a:t>
            </a:r>
          </a:p>
        </p:txBody>
      </p:sp>
      <p:sp>
        <p:nvSpPr>
          <p:cNvPr id="44" name="Figura a mano libera: forma 8">
            <a:extLst>
              <a:ext uri="{FF2B5EF4-FFF2-40B4-BE49-F238E27FC236}">
                <a16:creationId xmlns:a16="http://schemas.microsoft.com/office/drawing/2014/main" id="{A169E127-C4E0-3748-3793-434A4D39FBAE}"/>
              </a:ext>
            </a:extLst>
          </p:cNvPr>
          <p:cNvSpPr/>
          <p:nvPr/>
        </p:nvSpPr>
        <p:spPr>
          <a:xfrm>
            <a:off x="3431329" y="5004401"/>
            <a:ext cx="365760" cy="36576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00">
              <a:alpha val="50000"/>
            </a:srgbClr>
          </a:solidFill>
          <a:ln>
            <a:noFill/>
            <a:prstDash val="solid"/>
          </a:ln>
        </p:spPr>
        <p:txBody>
          <a:bodyPr vert="horz" wrap="none" lIns="90000" tIns="45000" rIns="90000" bIns="45000" anchor="ctr" anchorCtr="0" compatLnSpc="0">
            <a:noAutofit/>
          </a:bodyPr>
          <a:lstStyle/>
          <a:p>
            <a:endParaRPr lang="en-US">
              <a:solidFill>
                <a:prstClr val="black"/>
              </a:solidFill>
              <a:latin typeface="Source Sans Pro" pitchFamily="34"/>
              <a:ea typeface="DejaVu Sans" pitchFamily="2"/>
              <a:cs typeface="DejaVu Sans" pitchFamily="2"/>
            </a:endParaRPr>
          </a:p>
        </p:txBody>
      </p:sp>
      <p:sp>
        <p:nvSpPr>
          <p:cNvPr id="27" name="Rettangolo 19">
            <a:extLst>
              <a:ext uri="{FF2B5EF4-FFF2-40B4-BE49-F238E27FC236}">
                <a16:creationId xmlns:a16="http://schemas.microsoft.com/office/drawing/2014/main" id="{86C9E28E-220D-3DCC-3416-EE6413965C6E}"/>
              </a:ext>
            </a:extLst>
          </p:cNvPr>
          <p:cNvSpPr/>
          <p:nvPr/>
        </p:nvSpPr>
        <p:spPr>
          <a:xfrm>
            <a:off x="11068492" y="6781703"/>
            <a:ext cx="177904" cy="1080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6" name="Rectangle 5"/>
          <p:cNvSpPr/>
          <p:nvPr/>
        </p:nvSpPr>
        <p:spPr>
          <a:xfrm>
            <a:off x="6548750" y="3545216"/>
            <a:ext cx="5167000" cy="2062103"/>
          </a:xfrm>
          <a:prstGeom prst="rect">
            <a:avLst/>
          </a:prstGeom>
        </p:spPr>
        <p:txBody>
          <a:bodyPr wrap="square">
            <a:spAutoFit/>
          </a:bodyPr>
          <a:lstStyle/>
          <a:p>
            <a:pPr marL="285750" indent="-285750">
              <a:buFont typeface="Wingdings" panose="05000000000000000000" pitchFamily="2" charset="2"/>
              <a:buChar char="§"/>
            </a:pPr>
            <a:r>
              <a:rPr lang="en-US" sz="1600" dirty="0" smtClean="0">
                <a:solidFill>
                  <a:schemeClr val="bg1"/>
                </a:solidFill>
                <a:latin typeface="Whitney-Bold"/>
              </a:rPr>
              <a:t>By </a:t>
            </a:r>
            <a:r>
              <a:rPr lang="en-US" sz="1600" dirty="0">
                <a:solidFill>
                  <a:schemeClr val="bg1"/>
                </a:solidFill>
                <a:latin typeface="Whitney-Bold"/>
              </a:rPr>
              <a:t>setting a positive energy chirp on the witness bunch, we compensate the chirp imprinted in the acceleration stage, resulting in an ultralow energy spread that is even lower than the spread at the plasma entrance</a:t>
            </a:r>
          </a:p>
          <a:p>
            <a:endParaRPr lang="en-US" sz="1600" dirty="0">
              <a:solidFill>
                <a:schemeClr val="bg1"/>
              </a:solidFill>
              <a:latin typeface="Whitney-Bold"/>
            </a:endParaRPr>
          </a:p>
          <a:p>
            <a:pPr marL="285750" indent="-285750">
              <a:buFont typeface="Wingdings" panose="05000000000000000000" pitchFamily="2" charset="2"/>
              <a:buChar char="§"/>
            </a:pPr>
            <a:r>
              <a:rPr lang="en-US" sz="1600" dirty="0" smtClean="0">
                <a:solidFill>
                  <a:schemeClr val="bg1"/>
                </a:solidFill>
                <a:latin typeface="Whitney-Bold"/>
              </a:rPr>
              <a:t>The witness relative energy spread goes from 0.2% to 0.1% after 3 cm long plasma device   </a:t>
            </a:r>
            <a:endParaRPr lang="it-IT" sz="1600" dirty="0">
              <a:solidFill>
                <a:schemeClr val="bg1"/>
              </a:solidFill>
            </a:endParaRPr>
          </a:p>
        </p:txBody>
      </p:sp>
    </p:spTree>
    <p:extLst>
      <p:ext uri="{BB962C8B-B14F-4D97-AF65-F5344CB8AC3E}">
        <p14:creationId xmlns:p14="http://schemas.microsoft.com/office/powerpoint/2010/main" val="562642723"/>
      </p:ext>
    </p:extLst>
  </p:cSld>
  <p:clrMapOvr>
    <a:masterClrMapping/>
  </p:clrMapOvr>
  <p:timing>
    <p:tnLst>
      <p:par>
        <p:cTn id="1" dur="indefinite" restart="never" nodeType="tmRoot">
          <p:childTnLst>
            <p:par>
              <p:cTn id="2"/>
            </p:par>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5" name="Rectangle 104"/>
          <p:cNvSpPr/>
          <p:nvPr/>
        </p:nvSpPr>
        <p:spPr>
          <a:xfrm>
            <a:off x="8496749" y="30778"/>
            <a:ext cx="3939091" cy="369332"/>
          </a:xfrm>
          <a:prstGeom prst="rect">
            <a:avLst/>
          </a:prstGeom>
        </p:spPr>
        <p:txBody>
          <a:bodyPr wrap="square">
            <a:spAutoFit/>
          </a:bodyPr>
          <a:lstStyle/>
          <a:p>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First </a:t>
            </a: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 acceleration results</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6" name="Rectangle 105"/>
          <p:cNvSpPr/>
          <p:nvPr/>
        </p:nvSpPr>
        <p:spPr>
          <a:xfrm>
            <a:off x="10308176" y="6581001"/>
            <a:ext cx="623308" cy="276999"/>
          </a:xfrm>
          <a:prstGeom prst="rect">
            <a:avLst/>
          </a:prstGeom>
        </p:spPr>
        <p:txBody>
          <a:bodyPr wrap="square">
            <a:spAutoFit/>
          </a:bodyPr>
          <a:lstStyle/>
          <a:p>
            <a:r>
              <a:rPr lang="it-IT" sz="1200" b="1" i="1" dirty="0" smtClean="0">
                <a:solidFill>
                  <a:schemeClr val="bg1"/>
                </a:solidFill>
                <a:latin typeface="Arial" panose="020B0604020202020204" pitchFamily="34" charset="0"/>
                <a:cs typeface="Arial" panose="020B0604020202020204" pitchFamily="34" charset="0"/>
              </a:rPr>
              <a:t>14/28</a:t>
            </a:r>
            <a:r>
              <a:rPr lang="it-IT" sz="1000" b="1" dirty="0" smtClean="0">
                <a:solidFill>
                  <a:schemeClr val="bg1"/>
                </a:solidFill>
                <a:latin typeface="Arial" panose="020B0604020202020204" pitchFamily="34" charset="0"/>
                <a:cs typeface="Arial" panose="020B0604020202020204" pitchFamily="34" charset="0"/>
              </a:rPr>
              <a:t>  </a:t>
            </a:r>
            <a:endParaRPr lang="it-IT" sz="1000" b="1" dirty="0">
              <a:solidFill>
                <a:schemeClr val="bg1"/>
              </a:solidFill>
              <a:latin typeface="Arial" panose="020B0604020202020204" pitchFamily="34" charset="0"/>
              <a:cs typeface="Arial" panose="020B0604020202020204" pitchFamily="34" charset="0"/>
            </a:endParaRPr>
          </a:p>
        </p:txBody>
      </p:sp>
      <p:pic>
        <p:nvPicPr>
          <p:cNvPr id="21" name="Picture 425" descr="http://www.lnf.infn.it/logo/logo_infn_lnf_1_sigla_lnf.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03328" y="6058286"/>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22"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pic>
        <p:nvPicPr>
          <p:cNvPr id="25" name="Picture 2" descr="AAC22 - Advanced Accelerator Concepts 20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
        <p:nvSpPr>
          <p:cNvPr id="24" name="Segnaposto testo 2">
            <a:extLst>
              <a:ext uri="{FF2B5EF4-FFF2-40B4-BE49-F238E27FC236}">
                <a16:creationId xmlns:a16="http://schemas.microsoft.com/office/drawing/2014/main" id="{F210077F-D2B3-5DD3-72D1-578FC17A9484}"/>
              </a:ext>
            </a:extLst>
          </p:cNvPr>
          <p:cNvSpPr txBox="1">
            <a:spLocks/>
          </p:cNvSpPr>
          <p:nvPr/>
        </p:nvSpPr>
        <p:spPr>
          <a:xfrm>
            <a:off x="269028" y="766617"/>
            <a:ext cx="4524154" cy="4477583"/>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b="1" i="1" dirty="0">
                <a:solidFill>
                  <a:schemeClr val="bg1"/>
                </a:solidFill>
              </a:rPr>
              <a:t>4</a:t>
            </a:r>
            <a:r>
              <a:rPr lang="en-US" b="1" i="1" dirty="0" smtClean="0">
                <a:solidFill>
                  <a:schemeClr val="bg1"/>
                </a:solidFill>
              </a:rPr>
              <a:t> </a:t>
            </a:r>
            <a:r>
              <a:rPr lang="en-US" b="1" i="1" dirty="0">
                <a:solidFill>
                  <a:schemeClr val="bg1"/>
                </a:solidFill>
              </a:rPr>
              <a:t>MeV acceleration in 3 cm plasma capillary with 200 </a:t>
            </a:r>
            <a:r>
              <a:rPr lang="en-US" b="1" i="1" dirty="0" err="1">
                <a:solidFill>
                  <a:schemeClr val="bg1"/>
                </a:solidFill>
              </a:rPr>
              <a:t>pC</a:t>
            </a:r>
            <a:r>
              <a:rPr lang="en-US" b="1" i="1" dirty="0">
                <a:solidFill>
                  <a:schemeClr val="bg1"/>
                </a:solidFill>
              </a:rPr>
              <a:t> driver/20 </a:t>
            </a:r>
            <a:r>
              <a:rPr lang="en-US" b="1" i="1" dirty="0" err="1">
                <a:solidFill>
                  <a:schemeClr val="bg1"/>
                </a:solidFill>
              </a:rPr>
              <a:t>pC</a:t>
            </a:r>
            <a:r>
              <a:rPr lang="en-US" b="1" i="1" dirty="0">
                <a:solidFill>
                  <a:schemeClr val="bg1"/>
                </a:solidFill>
              </a:rPr>
              <a:t> witness</a:t>
            </a:r>
          </a:p>
          <a:p>
            <a:pPr lvl="1"/>
            <a:r>
              <a:rPr lang="en-US" i="1" dirty="0">
                <a:solidFill>
                  <a:schemeClr val="bg1"/>
                </a:solidFill>
              </a:rPr>
              <a:t>2x10</a:t>
            </a:r>
            <a:r>
              <a:rPr lang="en-US" i="1" baseline="30000" dirty="0">
                <a:solidFill>
                  <a:schemeClr val="bg1"/>
                </a:solidFill>
              </a:rPr>
              <a:t>15</a:t>
            </a:r>
            <a:r>
              <a:rPr lang="en-US" i="1" dirty="0">
                <a:solidFill>
                  <a:schemeClr val="bg1"/>
                </a:solidFill>
              </a:rPr>
              <a:t> cm-3 plasma density</a:t>
            </a:r>
          </a:p>
          <a:p>
            <a:pPr lvl="1"/>
            <a:r>
              <a:rPr lang="en-US" i="1" dirty="0" smtClean="0">
                <a:solidFill>
                  <a:schemeClr val="bg1"/>
                </a:solidFill>
              </a:rPr>
              <a:t>~130 </a:t>
            </a:r>
            <a:r>
              <a:rPr lang="en-US" i="1" dirty="0">
                <a:solidFill>
                  <a:schemeClr val="bg1"/>
                </a:solidFill>
              </a:rPr>
              <a:t>MV/m accelerating </a:t>
            </a:r>
            <a:r>
              <a:rPr lang="en-US" i="1" dirty="0" smtClean="0">
                <a:solidFill>
                  <a:schemeClr val="bg1"/>
                </a:solidFill>
              </a:rPr>
              <a:t>gradient</a:t>
            </a:r>
          </a:p>
          <a:p>
            <a:pPr lvl="1"/>
            <a:endParaRPr lang="en-US" sz="1600" dirty="0" smtClean="0">
              <a:solidFill>
                <a:schemeClr val="bg1"/>
              </a:solidFill>
            </a:endParaRPr>
          </a:p>
          <a:p>
            <a:pPr>
              <a:buFont typeface="Wingdings" panose="05000000000000000000" pitchFamily="2" charset="2"/>
              <a:buChar char="§"/>
            </a:pPr>
            <a:r>
              <a:rPr lang="en-US" b="1" i="1" dirty="0" smtClean="0">
                <a:solidFill>
                  <a:schemeClr val="bg1"/>
                </a:solidFill>
              </a:rPr>
              <a:t>Demonstration of energy spread compensation</a:t>
            </a:r>
          </a:p>
          <a:p>
            <a:pPr lvl="1"/>
            <a:r>
              <a:rPr lang="en-US" i="1" dirty="0" smtClean="0">
                <a:solidFill>
                  <a:schemeClr val="bg1"/>
                </a:solidFill>
              </a:rPr>
              <a:t>Total projected spread from 0.2 MeV to 0.12 MeV</a:t>
            </a:r>
            <a:endParaRPr lang="en-US" i="1" dirty="0">
              <a:solidFill>
                <a:schemeClr val="bg1"/>
              </a:solidFill>
            </a:endParaRPr>
          </a:p>
        </p:txBody>
      </p:sp>
      <p:pic>
        <p:nvPicPr>
          <p:cNvPr id="26" name="Immagine 3">
            <a:extLst>
              <a:ext uri="{FF2B5EF4-FFF2-40B4-BE49-F238E27FC236}">
                <a16:creationId xmlns:a16="http://schemas.microsoft.com/office/drawing/2014/main" id="{2E1F7D11-1F06-66ED-CAA1-6B5755525C57}"/>
              </a:ext>
            </a:extLst>
          </p:cNvPr>
          <p:cNvPicPr>
            <a:picLocks noChangeAspect="1"/>
          </p:cNvPicPr>
          <p:nvPr/>
        </p:nvPicPr>
        <p:blipFill>
          <a:blip r:embed="rId7">
            <a:lum/>
            <a:alphaModFix/>
          </a:blip>
          <a:srcRect/>
          <a:stretch>
            <a:fillRect/>
          </a:stretch>
        </p:blipFill>
        <p:spPr>
          <a:xfrm>
            <a:off x="4949440" y="527080"/>
            <a:ext cx="7107425" cy="2983887"/>
          </a:xfrm>
          <a:prstGeom prst="rect">
            <a:avLst/>
          </a:prstGeom>
          <a:noFill/>
          <a:ln>
            <a:noFill/>
          </a:ln>
        </p:spPr>
      </p:pic>
      <p:sp>
        <p:nvSpPr>
          <p:cNvPr id="27" name="Connettore diritto 6">
            <a:extLst>
              <a:ext uri="{FF2B5EF4-FFF2-40B4-BE49-F238E27FC236}">
                <a16:creationId xmlns:a16="http://schemas.microsoft.com/office/drawing/2014/main" id="{DCDA8B96-57C0-E36A-F490-D07A232FED06}"/>
              </a:ext>
            </a:extLst>
          </p:cNvPr>
          <p:cNvSpPr/>
          <p:nvPr/>
        </p:nvSpPr>
        <p:spPr>
          <a:xfrm>
            <a:off x="9254610" y="998663"/>
            <a:ext cx="0" cy="1918800"/>
          </a:xfrm>
          <a:prstGeom prst="line">
            <a:avLst/>
          </a:prstGeom>
          <a:noFill/>
          <a:ln w="36000">
            <a:solidFill>
              <a:srgbClr val="FF0000"/>
            </a:solidFill>
            <a:custDash>
              <a:ds d="197000" sp="127000"/>
            </a:custDash>
          </a:ln>
        </p:spPr>
        <p:txBody>
          <a:bodyPr vert="horz" wrap="none" lIns="72000" tIns="27000" rIns="72000" bIns="27000" anchor="ctr" anchorCtr="0" compatLnSpc="0"/>
          <a:lstStyle/>
          <a:p>
            <a:pPr marL="0" marR="0" lvl="0" indent="0" rtl="0" hangingPunct="1">
              <a:lnSpc>
                <a:spcPct val="100000"/>
              </a:lnSpc>
              <a:spcBef>
                <a:spcPts val="0"/>
              </a:spcBef>
              <a:spcAft>
                <a:spcPts val="0"/>
              </a:spcAft>
              <a:buNone/>
              <a:tabLst/>
            </a:pPr>
            <a:endParaRPr lang="en-US" sz="1800" b="0" i="0" u="none" strike="noStrike" kern="1200" cap="none">
              <a:ln>
                <a:noFill/>
              </a:ln>
              <a:latin typeface="Source Sans Pro" pitchFamily="34"/>
              <a:ea typeface="DejaVu Sans" pitchFamily="2"/>
              <a:cs typeface="DejaVu Sans" pitchFamily="2"/>
            </a:endParaRPr>
          </a:p>
        </p:txBody>
      </p:sp>
      <p:grpSp>
        <p:nvGrpSpPr>
          <p:cNvPr id="28" name="Gruppo 12">
            <a:extLst>
              <a:ext uri="{FF2B5EF4-FFF2-40B4-BE49-F238E27FC236}">
                <a16:creationId xmlns:a16="http://schemas.microsoft.com/office/drawing/2014/main" id="{986431C0-1100-80D7-2C7D-09ADC7CFF8C8}"/>
              </a:ext>
            </a:extLst>
          </p:cNvPr>
          <p:cNvGrpSpPr/>
          <p:nvPr/>
        </p:nvGrpSpPr>
        <p:grpSpPr>
          <a:xfrm>
            <a:off x="4949440" y="3580741"/>
            <a:ext cx="4432760" cy="3197004"/>
            <a:chOff x="6234480" y="3931920"/>
            <a:chExt cx="3676320" cy="2948040"/>
          </a:xfrm>
        </p:grpSpPr>
        <p:pic>
          <p:nvPicPr>
            <p:cNvPr id="29" name="Immagine 4">
              <a:extLst>
                <a:ext uri="{FF2B5EF4-FFF2-40B4-BE49-F238E27FC236}">
                  <a16:creationId xmlns:a16="http://schemas.microsoft.com/office/drawing/2014/main" id="{0AD2F58E-69EF-17CE-1059-ED814F5308FD}"/>
                </a:ext>
              </a:extLst>
            </p:cNvPr>
            <p:cNvPicPr>
              <a:picLocks noChangeAspect="1"/>
            </p:cNvPicPr>
            <p:nvPr/>
          </p:nvPicPr>
          <p:blipFill>
            <a:blip r:embed="rId8">
              <a:lum/>
              <a:alphaModFix/>
            </a:blip>
            <a:srcRect/>
            <a:stretch>
              <a:fillRect/>
            </a:stretch>
          </p:blipFill>
          <p:spPr>
            <a:xfrm>
              <a:off x="6234480" y="3931920"/>
              <a:ext cx="3676320" cy="2948040"/>
            </a:xfrm>
            <a:prstGeom prst="rect">
              <a:avLst/>
            </a:prstGeom>
            <a:noFill/>
            <a:ln>
              <a:noFill/>
            </a:ln>
          </p:spPr>
        </p:pic>
        <p:sp>
          <p:nvSpPr>
            <p:cNvPr id="30" name="Figura a mano libera: forma 8">
              <a:extLst>
                <a:ext uri="{FF2B5EF4-FFF2-40B4-BE49-F238E27FC236}">
                  <a16:creationId xmlns:a16="http://schemas.microsoft.com/office/drawing/2014/main" id="{02647489-77E5-4BAF-2BD6-47591CAAC6AA}"/>
                </a:ext>
              </a:extLst>
            </p:cNvPr>
            <p:cNvSpPr/>
            <p:nvPr/>
          </p:nvSpPr>
          <p:spPr>
            <a:xfrm>
              <a:off x="7301519" y="4389120"/>
              <a:ext cx="2490480" cy="73151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36000">
              <a:solidFill>
                <a:srgbClr val="FF8000"/>
              </a:solidFill>
              <a:custDash>
                <a:ds d="197000" sp="127000"/>
              </a:custDash>
            </a:ln>
          </p:spPr>
          <p:txBody>
            <a:bodyPr vert="horz" wrap="none" lIns="108000" tIns="63000" rIns="108000" bIns="63000" anchor="ctr" anchorCtr="0" compatLnSpc="0">
              <a:noAutofit/>
            </a:bodyPr>
            <a:lstStyle/>
            <a:p>
              <a:pPr marL="0" marR="0" lvl="0" indent="0" rtl="0" hangingPunct="1">
                <a:lnSpc>
                  <a:spcPct val="100000"/>
                </a:lnSpc>
                <a:spcBef>
                  <a:spcPts val="0"/>
                </a:spcBef>
                <a:spcAft>
                  <a:spcPts val="0"/>
                </a:spcAft>
                <a:buNone/>
                <a:tabLst/>
              </a:pPr>
              <a:endParaRPr lang="en-US" sz="1800" b="0" i="0" u="none" strike="noStrike" kern="1200" cap="none">
                <a:ln>
                  <a:noFill/>
                </a:ln>
                <a:latin typeface="Source Sans Pro" pitchFamily="34"/>
                <a:ea typeface="DejaVu Sans" pitchFamily="2"/>
                <a:cs typeface="DejaVu Sans" pitchFamily="2"/>
              </a:endParaRPr>
            </a:p>
          </p:txBody>
        </p:sp>
      </p:grpSp>
      <p:sp>
        <p:nvSpPr>
          <p:cNvPr id="31" name="CasellaDiTesto 7">
            <a:extLst>
              <a:ext uri="{FF2B5EF4-FFF2-40B4-BE49-F238E27FC236}">
                <a16:creationId xmlns:a16="http://schemas.microsoft.com/office/drawing/2014/main" id="{ADA7336A-0060-66C9-026F-39B7227BAE60}"/>
              </a:ext>
            </a:extLst>
          </p:cNvPr>
          <p:cNvSpPr txBox="1"/>
          <p:nvPr/>
        </p:nvSpPr>
        <p:spPr>
          <a:xfrm>
            <a:off x="9238954" y="2435030"/>
            <a:ext cx="1334520" cy="344880"/>
          </a:xfrm>
          <a:prstGeom prst="rect">
            <a:avLst/>
          </a:prstGeom>
          <a:noFill/>
          <a:ln>
            <a:noFill/>
          </a:ln>
        </p:spPr>
        <p:txBody>
          <a:bodyPr vert="horz" wrap="none" lIns="90000" tIns="45000" rIns="90000" bIns="45000" anchorCtr="0" compatLnSpc="0"/>
          <a:lstStyle/>
          <a:p>
            <a:pPr marL="0" marR="0" lvl="0" indent="0" rtl="0" hangingPunct="1">
              <a:lnSpc>
                <a:spcPct val="100000"/>
              </a:lnSpc>
              <a:spcBef>
                <a:spcPts val="0"/>
              </a:spcBef>
              <a:spcAft>
                <a:spcPts val="0"/>
              </a:spcAft>
              <a:buNone/>
              <a:tabLst/>
            </a:pPr>
            <a:r>
              <a:rPr lang="en-US" sz="1600" b="0" i="0" u="none" strike="noStrike" kern="1200" cap="none">
                <a:ln>
                  <a:noFill/>
                </a:ln>
                <a:solidFill>
                  <a:srgbClr val="FF0000"/>
                </a:solidFill>
                <a:latin typeface="Source Sans Pro" pitchFamily="34"/>
                <a:ea typeface="DejaVu Sans" pitchFamily="2"/>
                <a:cs typeface="DejaVu Sans" pitchFamily="2"/>
              </a:rPr>
              <a:t>Initial energy</a:t>
            </a:r>
          </a:p>
        </p:txBody>
      </p:sp>
      <p:sp>
        <p:nvSpPr>
          <p:cNvPr id="2" name="Rectangle 1"/>
          <p:cNvSpPr/>
          <p:nvPr/>
        </p:nvSpPr>
        <p:spPr>
          <a:xfrm>
            <a:off x="269028" y="5610707"/>
            <a:ext cx="4831080" cy="738664"/>
          </a:xfrm>
          <a:prstGeom prst="rect">
            <a:avLst/>
          </a:prstGeom>
        </p:spPr>
        <p:txBody>
          <a:bodyPr wrap="square">
            <a:spAutoFit/>
          </a:bodyPr>
          <a:lstStyle/>
          <a:p>
            <a:pPr lvl="0"/>
            <a:r>
              <a:rPr lang="en-US" sz="1400" b="1" i="1" dirty="0" err="1">
                <a:solidFill>
                  <a:schemeClr val="bg1"/>
                </a:solidFill>
              </a:rPr>
              <a:t>Pompili</a:t>
            </a:r>
            <a:r>
              <a:rPr lang="en-US" sz="1400" b="1" i="1" dirty="0">
                <a:solidFill>
                  <a:schemeClr val="bg1"/>
                </a:solidFill>
              </a:rPr>
              <a:t>, R., et al. "Energy spread minimization in a beam-driven plasma </a:t>
            </a:r>
            <a:r>
              <a:rPr lang="en-US" sz="1400" b="1" i="1" dirty="0" err="1">
                <a:solidFill>
                  <a:schemeClr val="bg1"/>
                </a:solidFill>
              </a:rPr>
              <a:t>wakefield</a:t>
            </a:r>
            <a:r>
              <a:rPr lang="en-US" sz="1400" b="1" i="1" dirty="0">
                <a:solidFill>
                  <a:schemeClr val="bg1"/>
                </a:solidFill>
              </a:rPr>
              <a:t> accelerator."  Nature Physics 17.4 (2021): 499-503.</a:t>
            </a:r>
          </a:p>
        </p:txBody>
      </p:sp>
    </p:spTree>
    <p:extLst>
      <p:ext uri="{BB962C8B-B14F-4D97-AF65-F5344CB8AC3E}">
        <p14:creationId xmlns:p14="http://schemas.microsoft.com/office/powerpoint/2010/main" val="2255976722"/>
      </p:ext>
    </p:extLst>
  </p:cSld>
  <p:clrMapOvr>
    <a:masterClrMapping/>
  </p:clrMapOvr>
  <p:timing>
    <p:tnLst>
      <p:par>
        <p:cTn id="1" dur="indefinite" restart="never" nodeType="tmRoot">
          <p:childTnLst>
            <p:par>
              <p:cTn id="2"/>
            </p:par>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27000">
              <a:schemeClr val="accent3">
                <a:lumMod val="97000"/>
                <a:lumOff val="3000"/>
              </a:schemeClr>
            </a:gs>
            <a:gs pos="74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4" name="Group 3"/>
          <p:cNvGrpSpPr/>
          <p:nvPr/>
        </p:nvGrpSpPr>
        <p:grpSpPr>
          <a:xfrm>
            <a:off x="0" y="0"/>
            <a:ext cx="12192000" cy="400110"/>
            <a:chOff x="0" y="0"/>
            <a:chExt cx="12214673" cy="40011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2" name="Rectangle 1"/>
            <p:cNvSpPr/>
            <p:nvPr/>
          </p:nvSpPr>
          <p:spPr>
            <a:xfrm>
              <a:off x="11128590" y="10011"/>
              <a:ext cx="949457"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prstClr val="white"/>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Outline</a:t>
              </a:r>
              <a:endParaRPr kumimoji="0" lang="it-IT" sz="1800" b="0" i="1" u="none" strike="noStrike" kern="1200" cap="none" spc="0" normalizeH="0" baseline="0" noProof="0" dirty="0">
                <a:ln>
                  <a:noFill/>
                </a:ln>
                <a:solidFill>
                  <a:prstClr val="white"/>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sp>
        <p:nvSpPr>
          <p:cNvPr id="33" name="Rectangle 32"/>
          <p:cNvSpPr/>
          <p:nvPr/>
        </p:nvSpPr>
        <p:spPr>
          <a:xfrm>
            <a:off x="577313" y="1306398"/>
            <a:ext cx="10945976" cy="4247317"/>
          </a:xfrm>
          <a:prstGeom prst="rect">
            <a:avLst/>
          </a:prstGeom>
          <a:solidFill>
            <a:schemeClr val="tx1">
              <a:lumMod val="85000"/>
            </a:schemeClr>
          </a:solidFill>
          <a:ln w="12700">
            <a:noFill/>
          </a:ln>
          <a:effectLst>
            <a:outerShdw blurRad="76200" dist="88900" dir="7800000" algn="tr" rotWithShape="0">
              <a:prstClr val="black">
                <a:alpha val="40000"/>
              </a:prstClr>
            </a:outerShdw>
          </a:effectLst>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it-IT" sz="2200" b="1"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22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Plasma acceleration experiments at SPARC_LAB test facility</a:t>
            </a:r>
            <a:endParaRPr kumimoji="0" lang="it-IT" sz="2200"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it-IT" sz="2200" b="1"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22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Plasma accelerating structure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it-IT" sz="22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Plasma-acceleration experiments by using particle-driven technique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it-IT"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Proof-of-principle experiments</a:t>
            </a:r>
            <a:r>
              <a:rPr kumimoji="0" lang="en-US"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 </a:t>
            </a:r>
            <a:r>
              <a:rPr kumimoji="0" lang="en-US" sz="2400"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demonstrating the </a:t>
            </a:r>
            <a:r>
              <a:rPr kumimoji="0" lang="en-US"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first </a:t>
            </a:r>
            <a:r>
              <a:rPr kumimoji="0" lang="en-US" sz="2400"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lasing of a FEL driven by a </a:t>
            </a:r>
            <a:r>
              <a:rPr kumimoji="0" lang="it-IT" sz="2400"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PWFA</a:t>
            </a:r>
          </a:p>
          <a:p>
            <a:pPr marL="2171700" marR="0" lvl="4"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SASE</a:t>
            </a:r>
          </a:p>
          <a:p>
            <a:pPr marL="2171700" marR="0" lvl="4"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Seeded</a:t>
            </a:r>
          </a:p>
          <a:p>
            <a:pPr marL="1828800" marR="0" lvl="4" indent="0" algn="l" defTabSz="914400" rtl="0" eaLnBrk="1" fontAlgn="auto" latinLnBrk="0" hangingPunct="1">
              <a:lnSpc>
                <a:spcPct val="100000"/>
              </a:lnSpc>
              <a:spcBef>
                <a:spcPts val="0"/>
              </a:spcBef>
              <a:spcAft>
                <a:spcPts val="0"/>
              </a:spcAft>
              <a:buClrTx/>
              <a:buSzTx/>
              <a:buFontTx/>
              <a:buNone/>
              <a:tabLst/>
              <a:defRPr/>
            </a:pPr>
            <a:endParaRPr kumimoji="0" lang="it-IT" sz="1800" b="1"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3" name="Rectangle 2"/>
          <p:cNvSpPr/>
          <p:nvPr/>
        </p:nvSpPr>
        <p:spPr>
          <a:xfrm>
            <a:off x="11568988" y="6559596"/>
            <a:ext cx="56778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i="1" noProof="0" dirty="0" smtClean="0">
                <a:solidFill>
                  <a:prstClr val="black"/>
                </a:solidFill>
                <a:latin typeface="Arial" panose="020B0604020202020204" pitchFamily="34" charset="0"/>
                <a:cs typeface="Arial" panose="020B0604020202020204" pitchFamily="34" charset="0"/>
              </a:rPr>
              <a:t>15</a:t>
            </a:r>
            <a:r>
              <a:rPr kumimoji="0" lang="it-IT" sz="12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/28</a:t>
            </a:r>
            <a:endPar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0" y="6460004"/>
            <a:ext cx="1154626" cy="403076"/>
          </a:xfrm>
          <a:prstGeom prst="rect">
            <a:avLst/>
          </a:prstGeom>
          <a:ln w="19050">
            <a:noFill/>
          </a:ln>
        </p:spPr>
      </p:pic>
      <p:pic>
        <p:nvPicPr>
          <p:cNvPr id="10" name="Picture 2" descr="AAC22 - Advanced Accelerator Concepts 20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85369" y="3680945"/>
            <a:ext cx="10329863" cy="830997"/>
          </a:xfrm>
          <a:prstGeom prst="rect">
            <a:avLst/>
          </a:prstGeom>
          <a:solidFill>
            <a:schemeClr val="accent4">
              <a:lumMod val="40000"/>
              <a:lumOff val="60000"/>
            </a:schemeClr>
          </a:solidFill>
          <a:ln>
            <a:solidFill>
              <a:schemeClr val="accent1">
                <a:shade val="50000"/>
              </a:schemeClr>
            </a:solidFill>
          </a:ln>
        </p:spPr>
        <p:txBody>
          <a:bodyPr wrap="square">
            <a:spAutoFit/>
          </a:bodyPr>
          <a:lstStyle/>
          <a:p>
            <a:pPr lvl="1">
              <a:defRPr/>
            </a:pPr>
            <a:r>
              <a:rPr lang="it-IT" sz="2400"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Proof-of-principle experiments</a:t>
            </a:r>
            <a:r>
              <a:rPr lang="en-US" sz="2400"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 demonstrating the first lasing of a FEL driven by a </a:t>
            </a:r>
            <a:r>
              <a:rPr lang="it-IT" sz="2400" b="1" i="1" dirty="0" smtClean="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PWFA</a:t>
            </a:r>
            <a:endParaRPr lang="it-IT" sz="2400"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Tree>
    <p:extLst>
      <p:ext uri="{BB962C8B-B14F-4D97-AF65-F5344CB8AC3E}">
        <p14:creationId xmlns:p14="http://schemas.microsoft.com/office/powerpoint/2010/main" val="4840285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5" name="Rectangle 104"/>
          <p:cNvSpPr/>
          <p:nvPr/>
        </p:nvSpPr>
        <p:spPr>
          <a:xfrm>
            <a:off x="6858000" y="30778"/>
            <a:ext cx="5193813" cy="369332"/>
          </a:xfrm>
          <a:prstGeom prst="rect">
            <a:avLst/>
          </a:prstGeom>
        </p:spPr>
        <p:txBody>
          <a:bodyPr wrap="square">
            <a:spAutoFit/>
          </a:bodyPr>
          <a:lstStyle/>
          <a:p>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a:t>
            </a:r>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ASE </a:t>
            </a: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FEL driven by </a:t>
            </a:r>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PWFA – Beam configuration</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6" name="Rectangle 105"/>
          <p:cNvSpPr/>
          <p:nvPr/>
        </p:nvSpPr>
        <p:spPr>
          <a:xfrm>
            <a:off x="10280020" y="6581001"/>
            <a:ext cx="623308" cy="276999"/>
          </a:xfrm>
          <a:prstGeom prst="rect">
            <a:avLst/>
          </a:prstGeom>
        </p:spPr>
        <p:txBody>
          <a:bodyPr wrap="square">
            <a:spAutoFit/>
          </a:bodyPr>
          <a:lstStyle/>
          <a:p>
            <a:r>
              <a:rPr lang="it-IT" sz="1200" b="1" i="1" dirty="0" smtClean="0">
                <a:solidFill>
                  <a:schemeClr val="bg1"/>
                </a:solidFill>
                <a:latin typeface="Arial" panose="020B0604020202020204" pitchFamily="34" charset="0"/>
                <a:cs typeface="Arial" panose="020B0604020202020204" pitchFamily="34" charset="0"/>
              </a:rPr>
              <a:t>16/28</a:t>
            </a:r>
            <a:r>
              <a:rPr lang="it-IT" sz="1000" b="1" dirty="0" smtClean="0">
                <a:solidFill>
                  <a:schemeClr val="bg1"/>
                </a:solidFill>
                <a:latin typeface="Arial" panose="020B0604020202020204" pitchFamily="34" charset="0"/>
                <a:cs typeface="Arial" panose="020B0604020202020204" pitchFamily="34" charset="0"/>
              </a:rPr>
              <a:t>  </a:t>
            </a:r>
            <a:endParaRPr lang="it-IT" sz="1000" b="1" dirty="0">
              <a:solidFill>
                <a:schemeClr val="bg1"/>
              </a:solidFill>
              <a:latin typeface="Arial" panose="020B0604020202020204" pitchFamily="34" charset="0"/>
              <a:cs typeface="Arial" panose="020B0604020202020204" pitchFamily="34" charset="0"/>
            </a:endParaRPr>
          </a:p>
        </p:txBody>
      </p:sp>
      <p:pic>
        <p:nvPicPr>
          <p:cNvPr id="21" name="Picture 425" descr="http://www.lnf.infn.it/logo/logo_infn_lnf_1_sigla_lnf.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03328" y="6058286"/>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22"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pic>
        <p:nvPicPr>
          <p:cNvPr id="25" name="Picture 2" descr="AAC22 - Advanced Accelerator Concepts 20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
        <p:nvSpPr>
          <p:cNvPr id="14" name="Segnaposto testo 2">
            <a:extLst>
              <a:ext uri="{FF2B5EF4-FFF2-40B4-BE49-F238E27FC236}">
                <a16:creationId xmlns:a16="http://schemas.microsoft.com/office/drawing/2014/main" id="{4748B8CF-49C8-3B19-9407-76852DB8E358}"/>
              </a:ext>
            </a:extLst>
          </p:cNvPr>
          <p:cNvSpPr txBox="1">
            <a:spLocks/>
          </p:cNvSpPr>
          <p:nvPr/>
        </p:nvSpPr>
        <p:spPr>
          <a:xfrm>
            <a:off x="54690" y="3309318"/>
            <a:ext cx="7440609" cy="15262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dirty="0" smtClean="0">
                <a:solidFill>
                  <a:schemeClr val="bg1"/>
                </a:solidFill>
              </a:rPr>
              <a:t>Plasma density set to </a:t>
            </a:r>
            <a:r>
              <a:rPr lang="en-US" sz="2400" dirty="0">
                <a:solidFill>
                  <a:schemeClr val="bg1"/>
                </a:solidFill>
              </a:rPr>
              <a:t>2</a:t>
            </a:r>
            <a:r>
              <a:rPr lang="en-US" sz="2400" dirty="0" smtClean="0">
                <a:solidFill>
                  <a:schemeClr val="bg1"/>
                </a:solidFill>
              </a:rPr>
              <a:t>x10</a:t>
            </a:r>
            <a:r>
              <a:rPr lang="en-US" sz="2400" baseline="30000" dirty="0" smtClean="0">
                <a:solidFill>
                  <a:schemeClr val="bg1"/>
                </a:solidFill>
              </a:rPr>
              <a:t>15</a:t>
            </a:r>
            <a:r>
              <a:rPr lang="en-US" sz="2400" dirty="0" smtClean="0">
                <a:solidFill>
                  <a:schemeClr val="bg1"/>
                </a:solidFill>
              </a:rPr>
              <a:t> cm</a:t>
            </a:r>
            <a:r>
              <a:rPr lang="en-US" sz="2400" baseline="30000" dirty="0" smtClean="0">
                <a:solidFill>
                  <a:schemeClr val="bg1"/>
                </a:solidFill>
              </a:rPr>
              <a:t>-3</a:t>
            </a:r>
          </a:p>
          <a:p>
            <a:pPr>
              <a:buFont typeface="Wingdings" panose="05000000000000000000" pitchFamily="2" charset="2"/>
              <a:buChar char="§"/>
            </a:pPr>
            <a:r>
              <a:rPr lang="en-US" sz="2400" dirty="0" smtClean="0">
                <a:solidFill>
                  <a:schemeClr val="bg1"/>
                </a:solidFill>
              </a:rPr>
              <a:t>Accelerated witness (~200 MV/m acceleration gradient)</a:t>
            </a:r>
          </a:p>
          <a:p>
            <a:pPr>
              <a:buFont typeface="Wingdings" panose="05000000000000000000" pitchFamily="2" charset="2"/>
              <a:buChar char="§"/>
            </a:pPr>
            <a:r>
              <a:rPr lang="en-US" sz="2400" dirty="0" smtClean="0">
                <a:solidFill>
                  <a:schemeClr val="bg1"/>
                </a:solidFill>
              </a:rPr>
              <a:t>Driver decelerated by almost 10 MeV</a:t>
            </a:r>
            <a:endParaRPr lang="en-US" sz="2400" dirty="0">
              <a:solidFill>
                <a:schemeClr val="bg1"/>
              </a:solidFill>
            </a:endParaRPr>
          </a:p>
        </p:txBody>
      </p:sp>
      <p:pic>
        <p:nvPicPr>
          <p:cNvPr id="15" name="Immagine 3">
            <a:extLst>
              <a:ext uri="{FF2B5EF4-FFF2-40B4-BE49-F238E27FC236}">
                <a16:creationId xmlns:a16="http://schemas.microsoft.com/office/drawing/2014/main" id="{74D92ADC-B8B3-B536-3F73-AE385FFA3B85}"/>
              </a:ext>
            </a:extLst>
          </p:cNvPr>
          <p:cNvPicPr>
            <a:picLocks noChangeAspect="1"/>
          </p:cNvPicPr>
          <p:nvPr/>
        </p:nvPicPr>
        <p:blipFill>
          <a:blip r:embed="rId7">
            <a:lum/>
            <a:alphaModFix/>
          </a:blip>
          <a:srcRect/>
          <a:stretch>
            <a:fillRect/>
          </a:stretch>
        </p:blipFill>
        <p:spPr>
          <a:xfrm>
            <a:off x="20312" y="552150"/>
            <a:ext cx="12091202" cy="2572050"/>
          </a:xfrm>
          <a:prstGeom prst="rect">
            <a:avLst/>
          </a:prstGeom>
          <a:noFill/>
          <a:ln>
            <a:noFill/>
          </a:ln>
          <a:effectLst>
            <a:outerShdw dist="101823" dir="2700000" algn="tl">
              <a:srgbClr val="808080"/>
            </a:outerShdw>
          </a:effectLst>
        </p:spPr>
      </p:pic>
      <mc:AlternateContent xmlns:mc="http://schemas.openxmlformats.org/markup-compatibility/2006" xmlns:a14="http://schemas.microsoft.com/office/drawing/2010/main">
        <mc:Choice Requires="a14">
          <p:graphicFrame>
            <p:nvGraphicFramePr>
              <p:cNvPr id="16" name="Tabella 13">
                <a:extLst>
                  <a:ext uri="{FF2B5EF4-FFF2-40B4-BE49-F238E27FC236}">
                    <a16:creationId xmlns:a16="http://schemas.microsoft.com/office/drawing/2014/main" id="{F4987EE3-35AF-2A79-ED9E-E0EEBB1B14CD}"/>
                  </a:ext>
                </a:extLst>
              </p:cNvPr>
              <p:cNvGraphicFramePr>
                <a:graphicFrameLocks noGrp="1"/>
              </p:cNvGraphicFramePr>
              <p:nvPr>
                <p:extLst>
                  <p:ext uri="{D42A27DB-BD31-4B8C-83A1-F6EECF244321}">
                    <p14:modId xmlns:p14="http://schemas.microsoft.com/office/powerpoint/2010/main" val="3137949176"/>
                  </p:ext>
                </p:extLst>
              </p:nvPr>
            </p:nvGraphicFramePr>
            <p:xfrm>
              <a:off x="1955119" y="4909209"/>
              <a:ext cx="5540180" cy="1876320"/>
            </p:xfrm>
            <a:graphic>
              <a:graphicData uri="http://schemas.openxmlformats.org/drawingml/2006/table">
                <a:tbl>
                  <a:tblPr bandRow="1">
                    <a:tableStyleId>{5C22544A-7EE6-4342-B048-85BDC9FD1C3A}</a:tableStyleId>
                  </a:tblPr>
                  <a:tblGrid>
                    <a:gridCol w="1441595">
                      <a:extLst>
                        <a:ext uri="{9D8B030D-6E8A-4147-A177-3AD203B41FA5}">
                          <a16:colId xmlns:a16="http://schemas.microsoft.com/office/drawing/2014/main" val="201789617"/>
                        </a:ext>
                      </a:extLst>
                    </a:gridCol>
                    <a:gridCol w="1366195">
                      <a:extLst>
                        <a:ext uri="{9D8B030D-6E8A-4147-A177-3AD203B41FA5}">
                          <a16:colId xmlns:a16="http://schemas.microsoft.com/office/drawing/2014/main" val="191250559"/>
                        </a:ext>
                      </a:extLst>
                    </a:gridCol>
                    <a:gridCol w="1366195">
                      <a:extLst>
                        <a:ext uri="{9D8B030D-6E8A-4147-A177-3AD203B41FA5}">
                          <a16:colId xmlns:a16="http://schemas.microsoft.com/office/drawing/2014/main" val="1264235297"/>
                        </a:ext>
                      </a:extLst>
                    </a:gridCol>
                    <a:gridCol w="1366195">
                      <a:extLst>
                        <a:ext uri="{9D8B030D-6E8A-4147-A177-3AD203B41FA5}">
                          <a16:colId xmlns:a16="http://schemas.microsoft.com/office/drawing/2014/main" val="841387319"/>
                        </a:ext>
                      </a:extLst>
                    </a:gridCol>
                  </a:tblGrid>
                  <a:tr h="473706">
                    <a:tc gridSpan="2">
                      <a:txBody>
                        <a:bodyPr/>
                        <a:lstStyle/>
                        <a:p>
                          <a:pPr algn="ctr"/>
                          <a:r>
                            <a:rPr lang="it-IT" sz="2400" b="1" dirty="0">
                              <a:solidFill>
                                <a:srgbClr val="00B050"/>
                              </a:solidFill>
                            </a:rPr>
                            <a:t>Witness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algn="ctr"/>
                          <a:r>
                            <a:rPr lang="it-IT" dirty="0"/>
                            <a:t>Witness</a:t>
                          </a:r>
                        </a:p>
                      </a:txBody>
                      <a:tcPr/>
                    </a:tc>
                    <a:tc>
                      <a:txBody>
                        <a:bodyPr/>
                        <a:lstStyle/>
                        <a:p>
                          <a:pPr algn="ctr"/>
                          <a:r>
                            <a:rPr lang="it-IT" sz="2200" dirty="0"/>
                            <a:t>E (MeV)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it-IT" sz="2200" dirty="0">
                              <a:solidFill>
                                <a:schemeClr val="bg1"/>
                              </a:solidFill>
                            </a:rPr>
                            <a:t>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025093753"/>
                      </a:ext>
                    </a:extLst>
                  </a:tr>
                  <a:tr h="473706">
                    <a:tc>
                      <a:txBody>
                        <a:bodyPr/>
                        <a:lstStyle/>
                        <a:p>
                          <a:pPr algn="ctr"/>
                          <a:r>
                            <a:rPr lang="it-IT" sz="2200" dirty="0"/>
                            <a:t>Q (</a:t>
                          </a:r>
                          <a:r>
                            <a:rPr lang="it-IT" sz="2200" dirty="0" err="1"/>
                            <a:t>pC</a:t>
                          </a:r>
                          <a:r>
                            <a:rPr lang="it-IT" sz="2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it-IT" sz="220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l-GR" sz="2200" i="1" dirty="0" smtClean="0">
                                      <a:latin typeface="Cambria Math" panose="02040503050406030204" pitchFamily="18" charset="0"/>
                                    </a:rPr>
                                  </m:ctrlPr>
                                </m:sSubPr>
                                <m:e>
                                  <m:r>
                                    <m:rPr>
                                      <m:nor/>
                                    </m:rPr>
                                    <a:rPr lang="el-GR" sz="2200" dirty="0" smtClean="0"/>
                                    <m:t>σ</m:t>
                                  </m:r>
                                </m:e>
                                <m:sub>
                                  <m:r>
                                    <a:rPr lang="it-IT" sz="2200" b="0" i="1" dirty="0" smtClean="0">
                                      <a:latin typeface="Cambria Math" panose="02040503050406030204" pitchFamily="18" charset="0"/>
                                    </a:rPr>
                                    <m:t>𝐸</m:t>
                                  </m:r>
                                </m:sub>
                              </m:sSub>
                            </m:oMath>
                          </a14:m>
                          <a:r>
                            <a:rPr lang="it-IT" sz="2200" dirty="0"/>
                            <a:t> (MeV)</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it-IT" sz="2200" b="0" dirty="0">
                              <a:solidFill>
                                <a:schemeClr val="bg1"/>
                              </a:solidFill>
                            </a:rPr>
                            <a:t>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908308974"/>
                      </a:ext>
                    </a:extLst>
                  </a:tr>
                  <a:tr h="455202">
                    <a:tc>
                      <a:txBody>
                        <a:bodyPr/>
                        <a:lstStyle/>
                        <a:p>
                          <a:pPr algn="ctr"/>
                          <a:r>
                            <a:rPr lang="it-IT" sz="2200" dirty="0"/>
                            <a:t>τ (</a:t>
                          </a:r>
                          <a:r>
                            <a:rPr lang="it-IT" sz="2200" dirty="0" err="1"/>
                            <a:t>fs</a:t>
                          </a:r>
                          <a:r>
                            <a:rPr lang="it-IT" sz="22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it-IT" sz="220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14:m>
                            <m:oMath xmlns:m="http://schemas.openxmlformats.org/officeDocument/2006/math">
                              <m:sSub>
                                <m:sSubPr>
                                  <m:ctrlPr>
                                    <a:rPr lang="el-GR" sz="2200" i="1" dirty="0" smtClean="0">
                                      <a:latin typeface="Cambria Math" panose="02040503050406030204" pitchFamily="18" charset="0"/>
                                    </a:rPr>
                                  </m:ctrlPr>
                                </m:sSubPr>
                                <m:e>
                                  <m:r>
                                    <m:rPr>
                                      <m:sty m:val="p"/>
                                    </m:rPr>
                                    <a:rPr lang="it-IT" sz="2200" b="0" i="1" dirty="0" smtClean="0">
                                      <a:latin typeface="Cambria Math" panose="02040503050406030204" pitchFamily="18" charset="0"/>
                                    </a:rPr>
                                    <m:t>ϵ</m:t>
                                  </m:r>
                                </m:e>
                                <m:sub>
                                  <m:r>
                                    <a:rPr lang="it-IT" sz="2200" b="0" i="1" dirty="0" smtClean="0">
                                      <a:latin typeface="Cambria Math" panose="02040503050406030204" pitchFamily="18" charset="0"/>
                                    </a:rPr>
                                    <m:t>𝑛𝑥</m:t>
                                  </m:r>
                                </m:sub>
                              </m:sSub>
                            </m:oMath>
                          </a14:m>
                          <a:r>
                            <a:rPr lang="it-IT" sz="2200" dirty="0"/>
                            <a:t> (</a:t>
                          </a:r>
                          <a:r>
                            <a:rPr lang="el-GR" sz="2200" dirty="0"/>
                            <a:t>μ</a:t>
                          </a:r>
                          <a:r>
                            <a:rPr lang="it-IT" sz="2200" dirty="0"/>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it-IT" sz="2200" dirty="0">
                              <a:solidFill>
                                <a:schemeClr val="bg1"/>
                              </a:solidFill>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64333953"/>
                      </a:ext>
                    </a:extLst>
                  </a:tr>
                  <a:tr h="473706">
                    <a:tc>
                      <a:txBody>
                        <a:bodyPr/>
                        <a:lstStyle/>
                        <a:p>
                          <a:pPr algn="ctr"/>
                          <a14:m>
                            <m:oMath xmlns:m="http://schemas.openxmlformats.org/officeDocument/2006/math">
                              <m:sSub>
                                <m:sSubPr>
                                  <m:ctrlPr>
                                    <a:rPr lang="el-GR" sz="2200" i="1" dirty="0" smtClean="0">
                                      <a:solidFill>
                                        <a:schemeClr val="bg1"/>
                                      </a:solidFill>
                                      <a:latin typeface="Cambria Math" panose="02040503050406030204" pitchFamily="18" charset="0"/>
                                    </a:rPr>
                                  </m:ctrlPr>
                                </m:sSubPr>
                                <m:e>
                                  <m:r>
                                    <a:rPr lang="it-IT" sz="2200" b="0" i="1" dirty="0" smtClean="0">
                                      <a:solidFill>
                                        <a:schemeClr val="bg1"/>
                                      </a:solidFill>
                                      <a:latin typeface="Cambria Math" panose="02040503050406030204" pitchFamily="18" charset="0"/>
                                    </a:rPr>
                                    <m:t>𝜎</m:t>
                                  </m:r>
                                </m:e>
                                <m:sub>
                                  <m:r>
                                    <a:rPr lang="it-IT" sz="2200" b="0" i="1" dirty="0" smtClean="0">
                                      <a:solidFill>
                                        <a:schemeClr val="bg1"/>
                                      </a:solidFill>
                                      <a:latin typeface="Cambria Math" panose="02040503050406030204" pitchFamily="18" charset="0"/>
                                    </a:rPr>
                                    <m:t>𝑥</m:t>
                                  </m:r>
                                  <m:r>
                                    <a:rPr lang="it-IT" sz="2200" b="0" i="1" dirty="0" smtClean="0">
                                      <a:solidFill>
                                        <a:schemeClr val="bg1"/>
                                      </a:solidFill>
                                      <a:latin typeface="Cambria Math" panose="02040503050406030204" pitchFamily="18" charset="0"/>
                                    </a:rPr>
                                    <m:t>,</m:t>
                                  </m:r>
                                  <m:r>
                                    <a:rPr lang="it-IT" sz="2200" b="0" i="1" dirty="0" smtClean="0">
                                      <a:solidFill>
                                        <a:schemeClr val="bg1"/>
                                      </a:solidFill>
                                      <a:latin typeface="Cambria Math" panose="02040503050406030204" pitchFamily="18" charset="0"/>
                                    </a:rPr>
                                    <m:t>𝑦</m:t>
                                  </m:r>
                                </m:sub>
                              </m:sSub>
                            </m:oMath>
                          </a14:m>
                          <a:r>
                            <a:rPr lang="it-IT" sz="2200" dirty="0">
                              <a:solidFill>
                                <a:schemeClr val="bg1"/>
                              </a:solidFill>
                            </a:rPr>
                            <a:t> (</a:t>
                          </a:r>
                          <a:r>
                            <a:rPr lang="el-GR" sz="2200" dirty="0">
                              <a:solidFill>
                                <a:schemeClr val="bg1"/>
                              </a:solidFill>
                            </a:rPr>
                            <a:t>μ</a:t>
                          </a:r>
                          <a:r>
                            <a:rPr lang="it-IT" sz="2200" dirty="0">
                              <a:solidFill>
                                <a:schemeClr val="bg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it-IT" sz="2200" b="0" dirty="0">
                              <a:solidFill>
                                <a:schemeClr val="bg1"/>
                              </a:solidFill>
                            </a:rPr>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14:m>
                            <m:oMath xmlns:m="http://schemas.openxmlformats.org/officeDocument/2006/math">
                              <m:sSub>
                                <m:sSubPr>
                                  <m:ctrlPr>
                                    <a:rPr lang="el-GR" sz="2200" i="1" dirty="0" smtClean="0">
                                      <a:solidFill>
                                        <a:schemeClr val="bg1"/>
                                      </a:solidFill>
                                      <a:latin typeface="Cambria Math" panose="02040503050406030204" pitchFamily="18" charset="0"/>
                                    </a:rPr>
                                  </m:ctrlPr>
                                </m:sSubPr>
                                <m:e>
                                  <m:r>
                                    <m:rPr>
                                      <m:sty m:val="p"/>
                                    </m:rPr>
                                    <a:rPr lang="it-IT" sz="2200" b="0" i="1" dirty="0" smtClean="0">
                                      <a:solidFill>
                                        <a:schemeClr val="bg1"/>
                                      </a:solidFill>
                                      <a:latin typeface="Cambria Math" panose="02040503050406030204" pitchFamily="18" charset="0"/>
                                    </a:rPr>
                                    <m:t>ϵ</m:t>
                                  </m:r>
                                </m:e>
                                <m:sub>
                                  <m:r>
                                    <a:rPr lang="it-IT" sz="2200" b="0" i="1" dirty="0" smtClean="0">
                                      <a:solidFill>
                                        <a:schemeClr val="bg1"/>
                                      </a:solidFill>
                                      <a:latin typeface="Cambria Math" panose="02040503050406030204" pitchFamily="18" charset="0"/>
                                    </a:rPr>
                                    <m:t>𝑛𝑦</m:t>
                                  </m:r>
                                </m:sub>
                              </m:sSub>
                            </m:oMath>
                          </a14:m>
                          <a:r>
                            <a:rPr lang="it-IT" sz="2200" dirty="0">
                              <a:solidFill>
                                <a:schemeClr val="bg1"/>
                              </a:solidFill>
                            </a:rPr>
                            <a:t> (</a:t>
                          </a:r>
                          <a:r>
                            <a:rPr lang="el-GR" sz="2200" dirty="0">
                              <a:solidFill>
                                <a:schemeClr val="bg1"/>
                              </a:solidFill>
                            </a:rPr>
                            <a:t>μ</a:t>
                          </a:r>
                          <a:r>
                            <a:rPr lang="it-IT" sz="2200" dirty="0">
                              <a:solidFill>
                                <a:schemeClr val="bg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it-IT" sz="2200" dirty="0">
                              <a:solidFill>
                                <a:schemeClr val="bg1"/>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46801599"/>
                      </a:ext>
                    </a:extLst>
                  </a:tr>
                </a:tbl>
              </a:graphicData>
            </a:graphic>
          </p:graphicFrame>
        </mc:Choice>
        <mc:Fallback xmlns="">
          <p:graphicFrame>
            <p:nvGraphicFramePr>
              <p:cNvPr id="16" name="Tabella 13">
                <a:extLst>
                  <a:ext uri="{FF2B5EF4-FFF2-40B4-BE49-F238E27FC236}">
                    <a16:creationId xmlns:a16="http://schemas.microsoft.com/office/drawing/2014/main" id="{F4987EE3-35AF-2A79-ED9E-E0EEBB1B14CD}"/>
                  </a:ext>
                </a:extLst>
              </p:cNvPr>
              <p:cNvGraphicFramePr>
                <a:graphicFrameLocks noGrp="1"/>
              </p:cNvGraphicFramePr>
              <p:nvPr>
                <p:extLst>
                  <p:ext uri="{D42A27DB-BD31-4B8C-83A1-F6EECF244321}">
                    <p14:modId xmlns:p14="http://schemas.microsoft.com/office/powerpoint/2010/main" val="3137949176"/>
                  </p:ext>
                </p:extLst>
              </p:nvPr>
            </p:nvGraphicFramePr>
            <p:xfrm>
              <a:off x="1955119" y="4909209"/>
              <a:ext cx="5540180" cy="1876320"/>
            </p:xfrm>
            <a:graphic>
              <a:graphicData uri="http://schemas.openxmlformats.org/drawingml/2006/table">
                <a:tbl>
                  <a:tblPr bandRow="1">
                    <a:tableStyleId>{5C22544A-7EE6-4342-B048-85BDC9FD1C3A}</a:tableStyleId>
                  </a:tblPr>
                  <a:tblGrid>
                    <a:gridCol w="1441595">
                      <a:extLst>
                        <a:ext uri="{9D8B030D-6E8A-4147-A177-3AD203B41FA5}">
                          <a16:colId xmlns:a16="http://schemas.microsoft.com/office/drawing/2014/main" val="201789617"/>
                        </a:ext>
                      </a:extLst>
                    </a:gridCol>
                    <a:gridCol w="1366195">
                      <a:extLst>
                        <a:ext uri="{9D8B030D-6E8A-4147-A177-3AD203B41FA5}">
                          <a16:colId xmlns:a16="http://schemas.microsoft.com/office/drawing/2014/main" val="191250559"/>
                        </a:ext>
                      </a:extLst>
                    </a:gridCol>
                    <a:gridCol w="1366195">
                      <a:extLst>
                        <a:ext uri="{9D8B030D-6E8A-4147-A177-3AD203B41FA5}">
                          <a16:colId xmlns:a16="http://schemas.microsoft.com/office/drawing/2014/main" val="1264235297"/>
                        </a:ext>
                      </a:extLst>
                    </a:gridCol>
                    <a:gridCol w="1366195">
                      <a:extLst>
                        <a:ext uri="{9D8B030D-6E8A-4147-A177-3AD203B41FA5}">
                          <a16:colId xmlns:a16="http://schemas.microsoft.com/office/drawing/2014/main" val="841387319"/>
                        </a:ext>
                      </a:extLst>
                    </a:gridCol>
                  </a:tblGrid>
                  <a:tr h="473706">
                    <a:tc gridSpan="2">
                      <a:txBody>
                        <a:bodyPr/>
                        <a:lstStyle/>
                        <a:p>
                          <a:pPr algn="ctr"/>
                          <a:r>
                            <a:rPr lang="it-IT" sz="2400" b="1" dirty="0">
                              <a:solidFill>
                                <a:srgbClr val="00B050"/>
                              </a:solidFill>
                            </a:rPr>
                            <a:t>Witness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hMerge="1">
                      <a:txBody>
                        <a:bodyPr/>
                        <a:lstStyle/>
                        <a:p>
                          <a:pPr algn="ctr"/>
                          <a:r>
                            <a:rPr lang="it-IT" dirty="0"/>
                            <a:t>Witness</a:t>
                          </a:r>
                        </a:p>
                      </a:txBody>
                      <a:tcPr/>
                    </a:tc>
                    <a:tc>
                      <a:txBody>
                        <a:bodyPr/>
                        <a:lstStyle/>
                        <a:p>
                          <a:pPr algn="ctr"/>
                          <a:r>
                            <a:rPr lang="it-IT" sz="2200" dirty="0"/>
                            <a:t>E (MeV)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it-IT" sz="2200" dirty="0">
                              <a:solidFill>
                                <a:schemeClr val="bg1"/>
                              </a:solidFill>
                            </a:rPr>
                            <a:t>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025093753"/>
                      </a:ext>
                    </a:extLst>
                  </a:tr>
                  <a:tr h="473706">
                    <a:tc>
                      <a:txBody>
                        <a:bodyPr/>
                        <a:lstStyle/>
                        <a:p>
                          <a:pPr algn="ctr"/>
                          <a:r>
                            <a:rPr lang="it-IT" sz="2200" dirty="0"/>
                            <a:t>Q (</a:t>
                          </a:r>
                          <a:r>
                            <a:rPr lang="it-IT" sz="2200" dirty="0" err="1"/>
                            <a:t>pC</a:t>
                          </a:r>
                          <a:r>
                            <a:rPr lang="it-IT" sz="2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it-IT" sz="2200" dirty="0"/>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205333" t="-110256" r="-100444" b="-212821"/>
                          </a:stretch>
                        </a:blipFill>
                      </a:tcPr>
                    </a:tc>
                    <a:tc>
                      <a:txBody>
                        <a:bodyPr/>
                        <a:lstStyle/>
                        <a:p>
                          <a:pPr algn="ctr"/>
                          <a:r>
                            <a:rPr lang="it-IT" sz="2200" b="0" dirty="0">
                              <a:solidFill>
                                <a:schemeClr val="bg1"/>
                              </a:solidFill>
                            </a:rPr>
                            <a:t>0.3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908308974"/>
                      </a:ext>
                    </a:extLst>
                  </a:tr>
                  <a:tr h="455202">
                    <a:tc>
                      <a:txBody>
                        <a:bodyPr/>
                        <a:lstStyle/>
                        <a:p>
                          <a:pPr algn="ctr"/>
                          <a:r>
                            <a:rPr lang="it-IT" sz="2200" dirty="0"/>
                            <a:t>τ (</a:t>
                          </a:r>
                          <a:r>
                            <a:rPr lang="it-IT" sz="2200" dirty="0" err="1"/>
                            <a:t>fs</a:t>
                          </a:r>
                          <a:r>
                            <a:rPr lang="it-IT" sz="2200" dirty="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it-IT" sz="2200" dirty="0"/>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205333" t="-218667" r="-100444" b="-121333"/>
                          </a:stretch>
                        </a:blipFill>
                      </a:tcPr>
                    </a:tc>
                    <a:tc>
                      <a:txBody>
                        <a:bodyPr/>
                        <a:lstStyle/>
                        <a:p>
                          <a:pPr algn="ctr"/>
                          <a:r>
                            <a:rPr lang="it-IT" sz="2200" dirty="0">
                              <a:solidFill>
                                <a:schemeClr val="bg1"/>
                              </a:solidFill>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64333953"/>
                      </a:ext>
                    </a:extLst>
                  </a:tr>
                  <a:tr h="473706">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422" t="-306410" r="-284810" b="-16667"/>
                          </a:stretch>
                        </a:blipFill>
                      </a:tcPr>
                    </a:tc>
                    <a:tc>
                      <a:txBody>
                        <a:bodyPr/>
                        <a:lstStyle/>
                        <a:p>
                          <a:pPr algn="ctr"/>
                          <a:r>
                            <a:rPr lang="it-IT" sz="2200" b="0" dirty="0">
                              <a:solidFill>
                                <a:schemeClr val="bg1"/>
                              </a:solidFill>
                            </a:rPr>
                            <a:t>200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8"/>
                          <a:stretch>
                            <a:fillRect l="-205333" t="-306410" r="-100444" b="-16667"/>
                          </a:stretch>
                        </a:blipFill>
                      </a:tcPr>
                    </a:tc>
                    <a:tc>
                      <a:txBody>
                        <a:bodyPr/>
                        <a:lstStyle/>
                        <a:p>
                          <a:pPr algn="ctr"/>
                          <a:r>
                            <a:rPr lang="it-IT" sz="2200" dirty="0">
                              <a:solidFill>
                                <a:schemeClr val="bg1"/>
                              </a:solidFill>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646801599"/>
                      </a:ext>
                    </a:extLst>
                  </a:tr>
                </a:tbl>
              </a:graphicData>
            </a:graphic>
          </p:graphicFrame>
        </mc:Fallback>
      </mc:AlternateContent>
      <p:sp>
        <p:nvSpPr>
          <p:cNvPr id="18" name="Ovale 9">
            <a:extLst>
              <a:ext uri="{FF2B5EF4-FFF2-40B4-BE49-F238E27FC236}">
                <a16:creationId xmlns:a16="http://schemas.microsoft.com/office/drawing/2014/main" id="{E25775BA-B0F5-E728-28A3-B77282E9E39B}"/>
              </a:ext>
            </a:extLst>
          </p:cNvPr>
          <p:cNvSpPr/>
          <p:nvPr/>
        </p:nvSpPr>
        <p:spPr>
          <a:xfrm>
            <a:off x="6366593" y="5849248"/>
            <a:ext cx="767683" cy="4289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 name="Group 1"/>
          <p:cNvGrpSpPr/>
          <p:nvPr/>
        </p:nvGrpSpPr>
        <p:grpSpPr>
          <a:xfrm>
            <a:off x="8377886" y="4046721"/>
            <a:ext cx="3296000" cy="1723549"/>
            <a:chOff x="8522265" y="3796423"/>
            <a:chExt cx="3296000" cy="1723549"/>
          </a:xfrm>
        </p:grpSpPr>
        <p:sp>
          <p:nvSpPr>
            <p:cNvPr id="19" name="CasellaDiTesto 10">
              <a:extLst>
                <a:ext uri="{FF2B5EF4-FFF2-40B4-BE49-F238E27FC236}">
                  <a16:creationId xmlns:a16="http://schemas.microsoft.com/office/drawing/2014/main" id="{A4EA4688-65EF-3AAC-7699-87138D31CA0C}"/>
                </a:ext>
              </a:extLst>
            </p:cNvPr>
            <p:cNvSpPr txBox="1"/>
            <p:nvPr/>
          </p:nvSpPr>
          <p:spPr>
            <a:xfrm>
              <a:off x="8522265" y="3796423"/>
              <a:ext cx="3296000" cy="1723549"/>
            </a:xfrm>
            <a:prstGeom prst="rect">
              <a:avLst/>
            </a:prstGeom>
            <a:noFill/>
          </p:spPr>
          <p:txBody>
            <a:bodyPr wrap="square" rtlCol="0">
              <a:spAutoFit/>
            </a:bodyPr>
            <a:lstStyle/>
            <a:p>
              <a:r>
                <a:rPr lang="it-IT" sz="2200" dirty="0" smtClean="0">
                  <a:solidFill>
                    <a:schemeClr val="bg1"/>
                  </a:solidFill>
                </a:rPr>
                <a:t>transverse mismatch</a:t>
              </a:r>
              <a:endParaRPr lang="it-IT" sz="2200" dirty="0">
                <a:solidFill>
                  <a:schemeClr val="bg1"/>
                </a:solidFill>
              </a:endParaRPr>
            </a:p>
            <a:p>
              <a:endParaRPr lang="it-IT" sz="2000" dirty="0">
                <a:solidFill>
                  <a:schemeClr val="bg1"/>
                </a:solidFill>
              </a:endParaRPr>
            </a:p>
            <a:p>
              <a:endParaRPr lang="it-IT" sz="2000" dirty="0">
                <a:solidFill>
                  <a:schemeClr val="bg1"/>
                </a:solidFill>
              </a:endParaRPr>
            </a:p>
            <a:p>
              <a:endParaRPr lang="it-IT" sz="2200" dirty="0">
                <a:solidFill>
                  <a:schemeClr val="bg1"/>
                </a:solidFill>
              </a:endParaRPr>
            </a:p>
            <a:p>
              <a:r>
                <a:rPr lang="it-IT" sz="2200" dirty="0" err="1">
                  <a:solidFill>
                    <a:schemeClr val="bg1"/>
                  </a:solidFill>
                </a:rPr>
                <a:t>that</a:t>
              </a:r>
              <a:r>
                <a:rPr lang="it-IT" sz="2200" dirty="0">
                  <a:solidFill>
                    <a:schemeClr val="bg1"/>
                  </a:solidFill>
                </a:rPr>
                <a:t> </a:t>
              </a:r>
              <a:r>
                <a:rPr lang="it-IT" sz="2200" dirty="0" err="1">
                  <a:solidFill>
                    <a:schemeClr val="bg1"/>
                  </a:solidFill>
                </a:rPr>
                <a:t>is</a:t>
              </a:r>
              <a:r>
                <a:rPr lang="it-IT" sz="2200" dirty="0">
                  <a:solidFill>
                    <a:schemeClr val="bg1"/>
                  </a:solidFill>
                </a:rPr>
                <a:t> 3x the </a:t>
              </a:r>
              <a:r>
                <a:rPr lang="it-IT" sz="2200" dirty="0" err="1">
                  <a:solidFill>
                    <a:schemeClr val="bg1"/>
                  </a:solidFill>
                </a:rPr>
                <a:t>ideal</a:t>
              </a:r>
              <a:r>
                <a:rPr lang="it-IT" sz="2200" dirty="0">
                  <a:solidFill>
                    <a:schemeClr val="bg1"/>
                  </a:solidFill>
                </a:rPr>
                <a:t> one</a:t>
              </a:r>
            </a:p>
          </p:txBody>
        </p:sp>
        <mc:AlternateContent xmlns:mc="http://schemas.openxmlformats.org/markup-compatibility/2006" xmlns:a14="http://schemas.microsoft.com/office/drawing/2010/main">
          <mc:Choice Requires="a14">
            <p:sp>
              <p:nvSpPr>
                <p:cNvPr id="24" name="CasellaDiTesto 18">
                  <a:extLst>
                    <a:ext uri="{FF2B5EF4-FFF2-40B4-BE49-F238E27FC236}">
                      <a16:creationId xmlns:a16="http://schemas.microsoft.com/office/drawing/2014/main" id="{DE1D3731-54AD-520E-0332-81ADDD263FD6}"/>
                    </a:ext>
                  </a:extLst>
                </p:cNvPr>
                <p:cNvSpPr txBox="1"/>
                <p:nvPr/>
              </p:nvSpPr>
              <p:spPr>
                <a:xfrm>
                  <a:off x="8668687" y="4338925"/>
                  <a:ext cx="2668808" cy="570284"/>
                </a:xfrm>
                <a:prstGeom prst="rect">
                  <a:avLst/>
                </a:prstGeom>
                <a:noFill/>
              </p:spPr>
              <p:txBody>
                <a:bodyPr wrap="none" lIns="0" tIns="0" rIns="0" bIns="0" rtlCol="0">
                  <a:spAutoFit/>
                </a:bodyPr>
                <a:lstStyle/>
                <a:p>
                  <a14:m>
                    <m:oMath xmlns:m="http://schemas.openxmlformats.org/officeDocument/2006/math">
                      <m:sSub>
                        <m:sSubPr>
                          <m:ctrlPr>
                            <a:rPr lang="it-IT" sz="200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𝜎</m:t>
                          </m:r>
                        </m:e>
                        <m:sub>
                          <m:r>
                            <a:rPr lang="it-IT" sz="2000" i="1">
                              <a:solidFill>
                                <a:schemeClr val="bg1"/>
                              </a:solidFill>
                              <a:latin typeface="Cambria Math" panose="02040503050406030204" pitchFamily="18" charset="0"/>
                            </a:rPr>
                            <m:t>𝑒𝑞</m:t>
                          </m:r>
                        </m:sub>
                      </m:sSub>
                      <m:r>
                        <a:rPr lang="it-IT" sz="2000" i="1">
                          <a:solidFill>
                            <a:schemeClr val="bg1"/>
                          </a:solidFill>
                          <a:latin typeface="Cambria Math" panose="02040503050406030204" pitchFamily="18" charset="0"/>
                        </a:rPr>
                        <m:t>= </m:t>
                      </m:r>
                      <m:sSup>
                        <m:sSupPr>
                          <m:ctrlPr>
                            <a:rPr lang="it-IT" sz="2000" i="1">
                              <a:solidFill>
                                <a:schemeClr val="bg1"/>
                              </a:solidFill>
                              <a:latin typeface="Cambria Math" panose="02040503050406030204" pitchFamily="18" charset="0"/>
                            </a:rPr>
                          </m:ctrlPr>
                        </m:sSupPr>
                        <m:e>
                          <m:d>
                            <m:dPr>
                              <m:ctrlPr>
                                <a:rPr lang="it-IT" sz="2000" i="1">
                                  <a:solidFill>
                                    <a:schemeClr val="bg1"/>
                                  </a:solidFill>
                                  <a:latin typeface="Cambria Math" panose="02040503050406030204" pitchFamily="18" charset="0"/>
                                </a:rPr>
                              </m:ctrlPr>
                            </m:dPr>
                            <m:e>
                              <m:f>
                                <m:fPr>
                                  <m:ctrlPr>
                                    <a:rPr lang="it-IT" sz="2000" i="1">
                                      <a:solidFill>
                                        <a:schemeClr val="bg1"/>
                                      </a:solidFill>
                                      <a:latin typeface="Cambria Math" panose="02040503050406030204" pitchFamily="18" charset="0"/>
                                    </a:rPr>
                                  </m:ctrlPr>
                                </m:fPr>
                                <m:num>
                                  <m:sSub>
                                    <m:sSubPr>
                                      <m:ctrlPr>
                                        <a:rPr lang="it-IT" sz="2000" i="1">
                                          <a:solidFill>
                                            <a:schemeClr val="bg1"/>
                                          </a:solidFill>
                                          <a:latin typeface="Cambria Math" panose="02040503050406030204" pitchFamily="18" charset="0"/>
                                        </a:rPr>
                                      </m:ctrlPr>
                                    </m:sSubPr>
                                    <m:e>
                                      <m:r>
                                        <a:rPr lang="it-IT" sz="2000" i="1">
                                          <a:solidFill>
                                            <a:schemeClr val="bg1"/>
                                          </a:solidFill>
                                          <a:latin typeface="Cambria Math" panose="02040503050406030204" pitchFamily="18" charset="0"/>
                                        </a:rPr>
                                        <m:t>𝛽</m:t>
                                      </m:r>
                                    </m:e>
                                    <m:sub>
                                      <m:r>
                                        <a:rPr lang="it-IT" sz="2000" i="1">
                                          <a:solidFill>
                                            <a:schemeClr val="bg1"/>
                                          </a:solidFill>
                                          <a:latin typeface="Cambria Math" panose="02040503050406030204" pitchFamily="18" charset="0"/>
                                        </a:rPr>
                                        <m:t>𝑒𝑞</m:t>
                                      </m:r>
                                    </m:sub>
                                  </m:sSub>
                                  <m:r>
                                    <a:rPr lang="it-IT" sz="2000" b="0" i="1" smtClean="0">
                                      <a:solidFill>
                                        <a:schemeClr val="bg1"/>
                                      </a:solidFill>
                                      <a:latin typeface="Cambria Math" panose="02040503050406030204" pitchFamily="18" charset="0"/>
                                    </a:rPr>
                                    <m:t> </m:t>
                                  </m:r>
                                  <m:r>
                                    <a:rPr lang="it-IT" sz="2000" b="0" i="1" smtClean="0">
                                      <a:solidFill>
                                        <a:schemeClr val="bg1"/>
                                      </a:solidFill>
                                      <a:latin typeface="Cambria Math" panose="02040503050406030204" pitchFamily="18" charset="0"/>
                                    </a:rPr>
                                    <m:t>𝜖</m:t>
                                  </m:r>
                                </m:num>
                                <m:den>
                                  <m:r>
                                    <a:rPr lang="it-IT" sz="2000" b="0" i="1" smtClean="0">
                                      <a:solidFill>
                                        <a:schemeClr val="bg1"/>
                                      </a:solidFill>
                                      <a:latin typeface="Cambria Math" panose="02040503050406030204" pitchFamily="18" charset="0"/>
                                    </a:rPr>
                                    <m:t>𝛾</m:t>
                                  </m:r>
                                </m:den>
                              </m:f>
                            </m:e>
                          </m:d>
                        </m:e>
                        <m:sup>
                          <m:r>
                            <a:rPr lang="it-IT" sz="2000" i="1">
                              <a:solidFill>
                                <a:schemeClr val="bg1"/>
                              </a:solidFill>
                              <a:latin typeface="Cambria Math" panose="02040503050406030204" pitchFamily="18" charset="0"/>
                            </a:rPr>
                            <m:t>0.5</m:t>
                          </m:r>
                        </m:sup>
                      </m:sSup>
                    </m:oMath>
                  </a14:m>
                  <a:r>
                    <a:rPr lang="it-IT" sz="2000" dirty="0">
                      <a:solidFill>
                        <a:schemeClr val="bg1"/>
                      </a:solidFill>
                      <a:ea typeface="Cambria Math" panose="02040503050406030204" pitchFamily="18" charset="0"/>
                    </a:rPr>
                    <a:t> </a:t>
                  </a:r>
                  <a14:m>
                    <m:oMath xmlns:m="http://schemas.openxmlformats.org/officeDocument/2006/math">
                      <m:r>
                        <a:rPr lang="it-IT" sz="2000" i="1">
                          <a:solidFill>
                            <a:schemeClr val="bg1"/>
                          </a:solidFill>
                          <a:latin typeface="Cambria Math" panose="02040503050406030204" pitchFamily="18" charset="0"/>
                          <a:ea typeface="Cambria Math" panose="02040503050406030204" pitchFamily="18" charset="0"/>
                        </a:rPr>
                        <m:t>≅</m:t>
                      </m:r>
                      <m:r>
                        <a:rPr lang="it-IT" sz="2000" b="0" i="1" smtClean="0">
                          <a:solidFill>
                            <a:schemeClr val="bg1"/>
                          </a:solidFill>
                          <a:latin typeface="Cambria Math" panose="02040503050406030204" pitchFamily="18" charset="0"/>
                          <a:ea typeface="Cambria Math" panose="02040503050406030204" pitchFamily="18" charset="0"/>
                        </a:rPr>
                        <m:t>5</m:t>
                      </m:r>
                      <m:r>
                        <a:rPr lang="it-IT" sz="2000" i="1">
                          <a:solidFill>
                            <a:schemeClr val="bg1"/>
                          </a:solidFill>
                          <a:latin typeface="Cambria Math" panose="02040503050406030204" pitchFamily="18" charset="0"/>
                          <a:ea typeface="Cambria Math" panose="02040503050406030204" pitchFamily="18" charset="0"/>
                        </a:rPr>
                        <m:t> </m:t>
                      </m:r>
                      <m:r>
                        <a:rPr lang="it-IT" sz="2000" b="0" i="1" smtClean="0">
                          <a:solidFill>
                            <a:schemeClr val="bg1"/>
                          </a:solidFill>
                          <a:latin typeface="Cambria Math" panose="02040503050406030204" pitchFamily="18" charset="0"/>
                          <a:ea typeface="Cambria Math" panose="02040503050406030204" pitchFamily="18" charset="0"/>
                        </a:rPr>
                        <m:t>𝜇</m:t>
                      </m:r>
                      <m:r>
                        <a:rPr lang="it-IT" sz="2000" i="1">
                          <a:solidFill>
                            <a:schemeClr val="bg1"/>
                          </a:solidFill>
                          <a:latin typeface="Cambria Math" panose="02040503050406030204" pitchFamily="18" charset="0"/>
                          <a:ea typeface="Cambria Math" panose="02040503050406030204" pitchFamily="18" charset="0"/>
                        </a:rPr>
                        <m:t>𝑚</m:t>
                      </m:r>
                      <m:r>
                        <a:rPr lang="it-IT" sz="2000" i="1">
                          <a:solidFill>
                            <a:schemeClr val="bg1"/>
                          </a:solidFill>
                          <a:latin typeface="Cambria Math" panose="02040503050406030204" pitchFamily="18" charset="0"/>
                        </a:rPr>
                        <m:t> </m:t>
                      </m:r>
                    </m:oMath>
                  </a14:m>
                  <a:endParaRPr lang="it-IT" sz="2000" dirty="0">
                    <a:solidFill>
                      <a:schemeClr val="bg1"/>
                    </a:solidFill>
                  </a:endParaRPr>
                </a:p>
              </p:txBody>
            </p:sp>
          </mc:Choice>
          <mc:Fallback xmlns="">
            <p:sp>
              <p:nvSpPr>
                <p:cNvPr id="24" name="CasellaDiTesto 18">
                  <a:extLst>
                    <a:ext uri="{FF2B5EF4-FFF2-40B4-BE49-F238E27FC236}">
                      <a16:creationId xmlns:a16="http://schemas.microsoft.com/office/drawing/2014/main" id="{DE1D3731-54AD-520E-0332-81ADDD263FD6}"/>
                    </a:ext>
                  </a:extLst>
                </p:cNvPr>
                <p:cNvSpPr txBox="1">
                  <a:spLocks noRot="1" noChangeAspect="1" noMove="1" noResize="1" noEditPoints="1" noAdjustHandles="1" noChangeArrowheads="1" noChangeShapeType="1" noTextEdit="1"/>
                </p:cNvSpPr>
                <p:nvPr/>
              </p:nvSpPr>
              <p:spPr>
                <a:xfrm>
                  <a:off x="8668687" y="4338925"/>
                  <a:ext cx="2668808" cy="570284"/>
                </a:xfrm>
                <a:prstGeom prst="rect">
                  <a:avLst/>
                </a:prstGeom>
                <a:blipFill>
                  <a:blip r:embed="rId9"/>
                  <a:stretch>
                    <a:fillRect/>
                  </a:stretch>
                </a:blipFill>
              </p:spPr>
              <p:txBody>
                <a:bodyPr/>
                <a:lstStyle/>
                <a:p>
                  <a:r>
                    <a:rPr lang="it-IT">
                      <a:noFill/>
                    </a:rPr>
                    <a:t> </a:t>
                  </a:r>
                </a:p>
              </p:txBody>
            </p:sp>
          </mc:Fallback>
        </mc:AlternateContent>
      </p:grpSp>
    </p:spTree>
    <p:extLst>
      <p:ext uri="{BB962C8B-B14F-4D97-AF65-F5344CB8AC3E}">
        <p14:creationId xmlns:p14="http://schemas.microsoft.com/office/powerpoint/2010/main" val="2605058843"/>
      </p:ext>
    </p:extLst>
  </p:cSld>
  <p:clrMapOvr>
    <a:masterClrMapping/>
  </p:clrMapOvr>
  <p:timing>
    <p:tnLst>
      <p:par>
        <p:cTn id="1" dur="indefinite" restart="never" nodeType="tmRoot">
          <p:childTnLst>
            <p:par>
              <p:cTn id="2"/>
            </p:par>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5" name="Rectangle 104"/>
          <p:cNvSpPr/>
          <p:nvPr/>
        </p:nvSpPr>
        <p:spPr>
          <a:xfrm>
            <a:off x="7327900" y="30778"/>
            <a:ext cx="4723913" cy="369332"/>
          </a:xfrm>
          <a:prstGeom prst="rect">
            <a:avLst/>
          </a:prstGeom>
        </p:spPr>
        <p:txBody>
          <a:bodyPr wrap="square">
            <a:spAutoFit/>
          </a:bodyPr>
          <a:lstStyle/>
          <a:p>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a:t>
            </a:r>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ASE </a:t>
            </a: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FEL driven by </a:t>
            </a:r>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PWFA – Beam transport</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6" name="Rectangle 105"/>
          <p:cNvSpPr/>
          <p:nvPr/>
        </p:nvSpPr>
        <p:spPr>
          <a:xfrm>
            <a:off x="10308176" y="6581001"/>
            <a:ext cx="623308" cy="276999"/>
          </a:xfrm>
          <a:prstGeom prst="rect">
            <a:avLst/>
          </a:prstGeom>
        </p:spPr>
        <p:txBody>
          <a:bodyPr wrap="square">
            <a:spAutoFit/>
          </a:bodyPr>
          <a:lstStyle/>
          <a:p>
            <a:r>
              <a:rPr lang="it-IT" sz="1200" b="1" i="1" dirty="0" smtClean="0">
                <a:solidFill>
                  <a:schemeClr val="bg1"/>
                </a:solidFill>
                <a:latin typeface="Arial" panose="020B0604020202020204" pitchFamily="34" charset="0"/>
                <a:cs typeface="Arial" panose="020B0604020202020204" pitchFamily="34" charset="0"/>
              </a:rPr>
              <a:t>17/28</a:t>
            </a:r>
            <a:r>
              <a:rPr lang="it-IT" sz="1000" b="1" dirty="0" smtClean="0">
                <a:solidFill>
                  <a:schemeClr val="bg1"/>
                </a:solidFill>
                <a:latin typeface="Arial" panose="020B0604020202020204" pitchFamily="34" charset="0"/>
                <a:cs typeface="Arial" panose="020B0604020202020204" pitchFamily="34" charset="0"/>
              </a:rPr>
              <a:t>  </a:t>
            </a:r>
            <a:endParaRPr lang="it-IT" sz="1000" b="1" dirty="0">
              <a:solidFill>
                <a:schemeClr val="bg1"/>
              </a:solidFill>
              <a:latin typeface="Arial" panose="020B0604020202020204" pitchFamily="34" charset="0"/>
              <a:cs typeface="Arial" panose="020B0604020202020204" pitchFamily="34" charset="0"/>
            </a:endParaRPr>
          </a:p>
        </p:txBody>
      </p:sp>
      <p:pic>
        <p:nvPicPr>
          <p:cNvPr id="21" name="Picture 425" descr="http://www.lnf.infn.it/logo/logo_infn_lnf_1_sigla_lnf.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03328" y="6058286"/>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22"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pic>
        <p:nvPicPr>
          <p:cNvPr id="25" name="Picture 2" descr="AAC22 - Advanced Accelerator Concepts 20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7" name="Immagine 3">
            <a:extLst>
              <a:ext uri="{FF2B5EF4-FFF2-40B4-BE49-F238E27FC236}">
                <a16:creationId xmlns:a16="http://schemas.microsoft.com/office/drawing/2014/main" id="{078A5D4D-8CF4-3B9C-380A-43EFDD4E03DC}"/>
              </a:ext>
            </a:extLst>
          </p:cNvPr>
          <p:cNvPicPr>
            <a:picLocks noChangeAspect="1"/>
          </p:cNvPicPr>
          <p:nvPr/>
        </p:nvPicPr>
        <p:blipFill>
          <a:blip r:embed="rId7">
            <a:lum/>
            <a:alphaModFix/>
          </a:blip>
          <a:srcRect/>
          <a:stretch>
            <a:fillRect/>
          </a:stretch>
        </p:blipFill>
        <p:spPr>
          <a:xfrm>
            <a:off x="68477" y="581470"/>
            <a:ext cx="11983335" cy="2567222"/>
          </a:xfrm>
          <a:prstGeom prst="rect">
            <a:avLst/>
          </a:prstGeom>
          <a:noFill/>
          <a:ln>
            <a:noFill/>
          </a:ln>
          <a:effectLst>
            <a:outerShdw dist="101823" dir="2700000" algn="tl">
              <a:srgbClr val="808080"/>
            </a:outerShdw>
          </a:effectLst>
        </p:spPr>
      </p:pic>
      <p:sp>
        <p:nvSpPr>
          <p:cNvPr id="11" name="Segnaposto testo 2">
            <a:extLst>
              <a:ext uri="{FF2B5EF4-FFF2-40B4-BE49-F238E27FC236}">
                <a16:creationId xmlns:a16="http://schemas.microsoft.com/office/drawing/2014/main" id="{D7D25C66-B4F0-B813-CE17-0D99C2B77CE6}"/>
              </a:ext>
            </a:extLst>
          </p:cNvPr>
          <p:cNvSpPr txBox="1">
            <a:spLocks/>
          </p:cNvSpPr>
          <p:nvPr/>
        </p:nvSpPr>
        <p:spPr>
          <a:xfrm>
            <a:off x="6028304" y="3276188"/>
            <a:ext cx="5985091" cy="3054207"/>
          </a:xfrm>
          <a:prstGeom prst="rect">
            <a:avLst/>
          </a:prstGeom>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spcBef>
                <a:spcPts val="600"/>
              </a:spcBef>
              <a:spcAft>
                <a:spcPts val="600"/>
              </a:spcAft>
              <a:buFont typeface="+mj-lt"/>
              <a:buAutoNum type="arabicPeriod"/>
            </a:pPr>
            <a:r>
              <a:rPr lang="en-US" sz="2000" dirty="0">
                <a:solidFill>
                  <a:srgbClr val="1C1C1C"/>
                </a:solidFill>
                <a:latin typeface="Source Sans Pro" pitchFamily="34"/>
                <a:ea typeface="DejaVu Sans" pitchFamily="2"/>
                <a:cs typeface="DejaVu Sans" pitchFamily="2"/>
              </a:rPr>
              <a:t>PMQs triplet catches the beam and removes the high divergence.</a:t>
            </a:r>
          </a:p>
          <a:p>
            <a:pPr marL="457200" lvl="1" indent="-457200">
              <a:spcBef>
                <a:spcPts val="600"/>
              </a:spcBef>
              <a:spcAft>
                <a:spcPts val="600"/>
              </a:spcAft>
              <a:buFont typeface="+mj-lt"/>
              <a:buAutoNum type="arabicPeriod"/>
            </a:pPr>
            <a:r>
              <a:rPr lang="en-US" sz="2000" dirty="0">
                <a:solidFill>
                  <a:srgbClr val="1C1C1C"/>
                </a:solidFill>
                <a:latin typeface="Source Sans Pro" pitchFamily="34"/>
                <a:ea typeface="DejaVu Sans" pitchFamily="2"/>
                <a:cs typeface="DejaVu Sans" pitchFamily="2"/>
              </a:rPr>
              <a:t>The 6 m FODO (6 </a:t>
            </a:r>
            <a:r>
              <a:rPr lang="en-US" sz="2000" dirty="0" err="1">
                <a:solidFill>
                  <a:srgbClr val="1C1C1C"/>
                </a:solidFill>
                <a:latin typeface="Source Sans Pro" pitchFamily="34"/>
                <a:ea typeface="DejaVu Sans" pitchFamily="2"/>
                <a:cs typeface="DejaVu Sans" pitchFamily="2"/>
              </a:rPr>
              <a:t>e.m</a:t>
            </a:r>
            <a:r>
              <a:rPr lang="en-US" sz="2000" dirty="0">
                <a:solidFill>
                  <a:srgbClr val="1C1C1C"/>
                </a:solidFill>
                <a:latin typeface="Source Sans Pro" pitchFamily="34"/>
                <a:ea typeface="DejaVu Sans" pitchFamily="2"/>
                <a:cs typeface="DejaVu Sans" pitchFamily="2"/>
              </a:rPr>
              <a:t>. quads) stage sets the required Twiss parameters to optimize the FEL </a:t>
            </a:r>
            <a:r>
              <a:rPr lang="en-US" sz="2000" dirty="0" smtClean="0">
                <a:solidFill>
                  <a:srgbClr val="1C1C1C"/>
                </a:solidFill>
                <a:latin typeface="Source Sans Pro" pitchFamily="34"/>
                <a:ea typeface="DejaVu Sans" pitchFamily="2"/>
                <a:cs typeface="DejaVu Sans" pitchFamily="2"/>
              </a:rPr>
              <a:t>performance.</a:t>
            </a:r>
          </a:p>
          <a:p>
            <a:pPr marL="457200" lvl="1" indent="-457200">
              <a:spcBef>
                <a:spcPts val="600"/>
              </a:spcBef>
              <a:spcAft>
                <a:spcPts val="600"/>
              </a:spcAft>
              <a:buFont typeface="+mj-lt"/>
              <a:buAutoNum type="arabicPeriod"/>
            </a:pPr>
            <a:r>
              <a:rPr lang="en-US" sz="2000" dirty="0" smtClean="0">
                <a:solidFill>
                  <a:srgbClr val="1C1C1C"/>
                </a:solidFill>
                <a:latin typeface="Source Sans Pro" pitchFamily="34"/>
                <a:ea typeface="DejaVu Sans" pitchFamily="2"/>
                <a:cs typeface="DejaVu Sans" pitchFamily="2"/>
              </a:rPr>
              <a:t>Low </a:t>
            </a:r>
            <a:r>
              <a:rPr lang="en-US" sz="2000" dirty="0">
                <a:solidFill>
                  <a:srgbClr val="1C1C1C"/>
                </a:solidFill>
                <a:latin typeface="Source Sans Pro" pitchFamily="34"/>
                <a:ea typeface="DejaVu Sans" pitchFamily="2"/>
                <a:cs typeface="DejaVu Sans" pitchFamily="2"/>
              </a:rPr>
              <a:t>energy beams so UNDs are transport elements (vertical focusing</a:t>
            </a:r>
            <a:r>
              <a:rPr lang="en-US" sz="2000" dirty="0" smtClean="0">
                <a:solidFill>
                  <a:srgbClr val="1C1C1C"/>
                </a:solidFill>
                <a:latin typeface="Source Sans Pro" pitchFamily="34"/>
                <a:ea typeface="DejaVu Sans" pitchFamily="2"/>
                <a:cs typeface="DejaVu Sans" pitchFamily="2"/>
              </a:rPr>
              <a:t>).</a:t>
            </a:r>
          </a:p>
          <a:p>
            <a:pPr marL="457200" lvl="1" indent="-457200">
              <a:buFont typeface="+mj-lt"/>
              <a:buAutoNum type="arabicPeriod"/>
            </a:pPr>
            <a:r>
              <a:rPr lang="en-US" sz="2000" dirty="0" smtClean="0">
                <a:solidFill>
                  <a:srgbClr val="1C1C1C"/>
                </a:solidFill>
                <a:latin typeface="Source Sans Pro" pitchFamily="34"/>
                <a:ea typeface="DejaVu Sans" pitchFamily="2"/>
                <a:cs typeface="DejaVu Sans" pitchFamily="2"/>
              </a:rPr>
              <a:t>Optimal transport is ensured by 5 short </a:t>
            </a:r>
            <a:r>
              <a:rPr lang="en-US" sz="2000" dirty="0" err="1" smtClean="0">
                <a:solidFill>
                  <a:srgbClr val="1C1C1C"/>
                </a:solidFill>
                <a:latin typeface="Source Sans Pro" pitchFamily="34"/>
                <a:ea typeface="DejaVu Sans" pitchFamily="2"/>
                <a:cs typeface="DejaVu Sans" pitchFamily="2"/>
              </a:rPr>
              <a:t>e.m</a:t>
            </a:r>
            <a:r>
              <a:rPr lang="en-US" sz="2000" dirty="0" smtClean="0">
                <a:solidFill>
                  <a:srgbClr val="1C1C1C"/>
                </a:solidFill>
                <a:latin typeface="Source Sans Pro" pitchFamily="34"/>
                <a:ea typeface="DejaVu Sans" pitchFamily="2"/>
                <a:cs typeface="DejaVu Sans" pitchFamily="2"/>
              </a:rPr>
              <a:t>. quads allowing </a:t>
            </a:r>
            <a:r>
              <a:rPr lang="en-US" sz="2000" dirty="0">
                <a:solidFill>
                  <a:srgbClr val="1C1C1C"/>
                </a:solidFill>
                <a:latin typeface="Source Sans Pro" pitchFamily="34"/>
                <a:ea typeface="DejaVu Sans" pitchFamily="2"/>
                <a:cs typeface="DejaVu Sans" pitchFamily="2"/>
              </a:rPr>
              <a:t>horizontal </a:t>
            </a:r>
            <a:r>
              <a:rPr lang="it-IT" sz="2000" dirty="0">
                <a:solidFill>
                  <a:srgbClr val="1C1C1C"/>
                </a:solidFill>
                <a:latin typeface="Source Sans Pro" pitchFamily="34"/>
                <a:ea typeface="DejaVu Sans" pitchFamily="2"/>
                <a:cs typeface="DejaVu Sans" pitchFamily="2"/>
              </a:rPr>
              <a:t>focus</a:t>
            </a:r>
            <a:endParaRPr lang="en-US" sz="2000" dirty="0">
              <a:solidFill>
                <a:srgbClr val="1C1C1C"/>
              </a:solidFill>
              <a:latin typeface="Source Sans Pro" pitchFamily="34"/>
              <a:ea typeface="DejaVu Sans" pitchFamily="2"/>
              <a:cs typeface="DejaVu Sans" pitchFamily="2"/>
            </a:endParaRPr>
          </a:p>
        </p:txBody>
      </p:sp>
      <mc:AlternateContent xmlns:mc="http://schemas.openxmlformats.org/markup-compatibility/2006" xmlns:a14="http://schemas.microsoft.com/office/drawing/2010/main">
        <mc:Choice Requires="a14">
          <p:sp>
            <p:nvSpPr>
              <p:cNvPr id="12" name="CasellaDiTesto 13">
                <a:extLst>
                  <a:ext uri="{FF2B5EF4-FFF2-40B4-BE49-F238E27FC236}">
                    <a16:creationId xmlns:a16="http://schemas.microsoft.com/office/drawing/2014/main" id="{947FE1EC-7DB9-3DDC-319E-F024E1006BF7}"/>
                  </a:ext>
                </a:extLst>
              </p:cNvPr>
              <p:cNvSpPr txBox="1"/>
              <p:nvPr/>
            </p:nvSpPr>
            <p:spPr>
              <a:xfrm>
                <a:off x="173764" y="5690436"/>
                <a:ext cx="5259388" cy="368627"/>
              </a:xfrm>
              <a:prstGeom prst="rect">
                <a:avLst/>
              </a:prstGeom>
              <a:noFill/>
              <a:ln>
                <a:solidFill>
                  <a:srgbClr val="FF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it-IT" b="0" i="1" smtClean="0">
                              <a:solidFill>
                                <a:schemeClr val="bg1"/>
                              </a:solidFill>
                              <a:latin typeface="Cambria Math" panose="02040503050406030204" pitchFamily="18" charset="0"/>
                            </a:rPr>
                          </m:ctrlPr>
                        </m:sSubPr>
                        <m:e>
                          <m:r>
                            <a:rPr lang="it-IT" b="0" i="1" smtClean="0">
                              <a:solidFill>
                                <a:schemeClr val="bg1"/>
                              </a:solidFill>
                              <a:latin typeface="Cambria Math" panose="02040503050406030204" pitchFamily="18" charset="0"/>
                            </a:rPr>
                            <m:t>𝛽</m:t>
                          </m:r>
                        </m:e>
                        <m:sub>
                          <m:r>
                            <a:rPr lang="it-IT" b="0" i="1" smtClean="0">
                              <a:solidFill>
                                <a:schemeClr val="bg1"/>
                              </a:solidFill>
                              <a:latin typeface="Cambria Math" panose="02040503050406030204" pitchFamily="18" charset="0"/>
                            </a:rPr>
                            <m:t>𝑇</m:t>
                          </m:r>
                        </m:sub>
                      </m:sSub>
                      <m:r>
                        <a:rPr lang="it-IT" b="0" i="1" smtClean="0">
                          <a:solidFill>
                            <a:schemeClr val="bg1"/>
                          </a:solidFill>
                          <a:latin typeface="Cambria Math" panose="02040503050406030204" pitchFamily="18" charset="0"/>
                          <a:ea typeface="Cambria Math" panose="02040503050406030204" pitchFamily="18" charset="0"/>
                        </a:rPr>
                        <m:t>≅</m:t>
                      </m:r>
                      <m:r>
                        <a:rPr lang="it-IT" b="0" i="1" smtClean="0">
                          <a:solidFill>
                            <a:schemeClr val="bg1"/>
                          </a:solidFill>
                          <a:latin typeface="Cambria Math" panose="02040503050406030204" pitchFamily="18" charset="0"/>
                          <a:ea typeface="Cambria Math" panose="02040503050406030204" pitchFamily="18" charset="0"/>
                        </a:rPr>
                        <m:t>𝑚𝑚</m:t>
                      </m:r>
                      <m:r>
                        <a:rPr lang="it-IT" b="0" i="1" smtClean="0">
                          <a:solidFill>
                            <a:schemeClr val="bg1"/>
                          </a:solidFill>
                          <a:latin typeface="Cambria Math" panose="02040503050406030204" pitchFamily="18" charset="0"/>
                        </a:rPr>
                        <m:t> @ </m:t>
                      </m:r>
                      <m:r>
                        <a:rPr lang="it-IT" b="0" i="1" smtClean="0">
                          <a:solidFill>
                            <a:schemeClr val="bg1"/>
                          </a:solidFill>
                          <a:latin typeface="Cambria Math" panose="02040503050406030204" pitchFamily="18" charset="0"/>
                        </a:rPr>
                        <m:t>𝑝𝑙𝑎𝑠𝑚𝑎</m:t>
                      </m:r>
                      <m:r>
                        <a:rPr lang="it-IT" b="0" i="1" smtClean="0">
                          <a:solidFill>
                            <a:schemeClr val="bg1"/>
                          </a:solidFill>
                          <a:latin typeface="Cambria Math" panose="02040503050406030204" pitchFamily="18" charset="0"/>
                        </a:rPr>
                        <m:t> </m:t>
                      </m:r>
                      <m:r>
                        <a:rPr lang="it-IT" b="0" i="1" smtClean="0">
                          <a:solidFill>
                            <a:schemeClr val="bg1"/>
                          </a:solidFill>
                          <a:latin typeface="Cambria Math" panose="02040503050406030204" pitchFamily="18" charset="0"/>
                        </a:rPr>
                        <m:t>𝑒𝑥𝑖𝑡</m:t>
                      </m:r>
                      <m:groupChr>
                        <m:groupChrPr>
                          <m:chr m:val="⇒"/>
                          <m:vertJc m:val="bot"/>
                          <m:ctrlPr>
                            <a:rPr lang="it-IT" b="0" i="1" smtClean="0">
                              <a:solidFill>
                                <a:schemeClr val="bg1"/>
                              </a:solidFill>
                              <a:latin typeface="Cambria Math" panose="02040503050406030204" pitchFamily="18" charset="0"/>
                            </a:rPr>
                          </m:ctrlPr>
                        </m:groupChrPr>
                        <m:e>
                          <m:r>
                            <m:rPr>
                              <m:brk m:alnAt="2"/>
                            </m:rPr>
                            <a:rPr lang="it-IT" b="0" i="1" smtClean="0">
                              <a:solidFill>
                                <a:schemeClr val="bg1"/>
                              </a:solidFill>
                              <a:latin typeface="Cambria Math" panose="02040503050406030204" pitchFamily="18" charset="0"/>
                            </a:rPr>
                            <m:t>𝑡</m:t>
                          </m:r>
                          <m:r>
                            <a:rPr lang="it-IT" b="0" i="1" smtClean="0">
                              <a:solidFill>
                                <a:schemeClr val="bg1"/>
                              </a:solidFill>
                              <a:latin typeface="Cambria Math" panose="02040503050406030204" pitchFamily="18" charset="0"/>
                            </a:rPr>
                            <m:t>𝑜</m:t>
                          </m:r>
                        </m:e>
                      </m:groupChr>
                      <m:sSub>
                        <m:sSubPr>
                          <m:ctrlPr>
                            <a:rPr lang="it-IT" i="1">
                              <a:solidFill>
                                <a:schemeClr val="bg1"/>
                              </a:solidFill>
                              <a:latin typeface="Cambria Math" panose="02040503050406030204" pitchFamily="18" charset="0"/>
                            </a:rPr>
                          </m:ctrlPr>
                        </m:sSubPr>
                        <m:e>
                          <m:r>
                            <a:rPr lang="it-IT" i="1">
                              <a:solidFill>
                                <a:schemeClr val="bg1"/>
                              </a:solidFill>
                              <a:latin typeface="Cambria Math" panose="02040503050406030204" pitchFamily="18" charset="0"/>
                            </a:rPr>
                            <m:t>𝛽</m:t>
                          </m:r>
                        </m:e>
                        <m:sub>
                          <m:r>
                            <a:rPr lang="it-IT" i="1">
                              <a:solidFill>
                                <a:schemeClr val="bg1"/>
                              </a:solidFill>
                              <a:latin typeface="Cambria Math" panose="02040503050406030204" pitchFamily="18" charset="0"/>
                            </a:rPr>
                            <m:t>𝑇</m:t>
                          </m:r>
                        </m:sub>
                      </m:sSub>
                      <m:r>
                        <a:rPr lang="it-IT" i="1">
                          <a:solidFill>
                            <a:schemeClr val="bg1"/>
                          </a:solidFill>
                          <a:latin typeface="Cambria Math" panose="02040503050406030204" pitchFamily="18" charset="0"/>
                          <a:ea typeface="Cambria Math" panose="02040503050406030204" pitchFamily="18" charset="0"/>
                        </a:rPr>
                        <m:t>≅</m:t>
                      </m:r>
                      <m:r>
                        <a:rPr lang="it-IT" i="1">
                          <a:solidFill>
                            <a:schemeClr val="bg1"/>
                          </a:solidFill>
                          <a:latin typeface="Cambria Math" panose="02040503050406030204" pitchFamily="18" charset="0"/>
                          <a:ea typeface="Cambria Math" panose="02040503050406030204" pitchFamily="18" charset="0"/>
                        </a:rPr>
                        <m:t>𝑚</m:t>
                      </m:r>
                      <m:r>
                        <a:rPr lang="it-IT" i="1">
                          <a:solidFill>
                            <a:schemeClr val="bg1"/>
                          </a:solidFill>
                          <a:latin typeface="Cambria Math" panose="02040503050406030204" pitchFamily="18" charset="0"/>
                        </a:rPr>
                        <m:t> @ </m:t>
                      </m:r>
                      <m:r>
                        <a:rPr lang="it-IT" b="0" i="1" smtClean="0">
                          <a:solidFill>
                            <a:schemeClr val="bg1"/>
                          </a:solidFill>
                          <a:latin typeface="Cambria Math" panose="02040503050406030204" pitchFamily="18" charset="0"/>
                        </a:rPr>
                        <m:t>𝐹𝐸𝐿</m:t>
                      </m:r>
                      <m:r>
                        <a:rPr lang="it-IT" b="0" i="1" smtClean="0">
                          <a:solidFill>
                            <a:schemeClr val="bg1"/>
                          </a:solidFill>
                          <a:latin typeface="Cambria Math" panose="02040503050406030204" pitchFamily="18" charset="0"/>
                        </a:rPr>
                        <m:t> </m:t>
                      </m:r>
                      <m:r>
                        <a:rPr lang="it-IT" b="0" i="1" smtClean="0">
                          <a:solidFill>
                            <a:schemeClr val="bg1"/>
                          </a:solidFill>
                          <a:latin typeface="Cambria Math" panose="02040503050406030204" pitchFamily="18" charset="0"/>
                        </a:rPr>
                        <m:t>𝑒𝑛𝑡𝑟𝑎𝑛𝑐𝑒</m:t>
                      </m:r>
                    </m:oMath>
                  </m:oMathPara>
                </a14:m>
                <a:endParaRPr lang="it-IT" dirty="0">
                  <a:solidFill>
                    <a:schemeClr val="bg1"/>
                  </a:solidFill>
                </a:endParaRPr>
              </a:p>
            </p:txBody>
          </p:sp>
        </mc:Choice>
        <mc:Fallback xmlns="">
          <p:sp>
            <p:nvSpPr>
              <p:cNvPr id="12" name="CasellaDiTesto 13">
                <a:extLst>
                  <a:ext uri="{FF2B5EF4-FFF2-40B4-BE49-F238E27FC236}">
                    <a16:creationId xmlns:a16="http://schemas.microsoft.com/office/drawing/2014/main" id="{947FE1EC-7DB9-3DDC-319E-F024E1006BF7}"/>
                  </a:ext>
                </a:extLst>
              </p:cNvPr>
              <p:cNvSpPr txBox="1">
                <a:spLocks noRot="1" noChangeAspect="1" noMove="1" noResize="1" noEditPoints="1" noAdjustHandles="1" noChangeArrowheads="1" noChangeShapeType="1" noTextEdit="1"/>
              </p:cNvSpPr>
              <p:nvPr/>
            </p:nvSpPr>
            <p:spPr>
              <a:xfrm>
                <a:off x="173764" y="5690436"/>
                <a:ext cx="5259388" cy="368627"/>
              </a:xfrm>
              <a:prstGeom prst="rect">
                <a:avLst/>
              </a:prstGeom>
              <a:blipFill>
                <a:blip r:embed="rId8"/>
                <a:stretch>
                  <a:fillRect l="-1042" t="-31746" r="-347" b="-92063"/>
                </a:stretch>
              </a:blipFill>
              <a:ln>
                <a:solidFill>
                  <a:srgbClr val="FF0000"/>
                </a:solidFill>
              </a:ln>
            </p:spPr>
            <p:txBody>
              <a:bodyPr/>
              <a:lstStyle/>
              <a:p>
                <a:r>
                  <a:rPr lang="it-IT">
                    <a:noFill/>
                  </a:rPr>
                  <a:t> </a:t>
                </a:r>
              </a:p>
            </p:txBody>
          </p:sp>
        </mc:Fallback>
      </mc:AlternateContent>
      <p:sp>
        <p:nvSpPr>
          <p:cNvPr id="15" name="Rectangle 14"/>
          <p:cNvSpPr/>
          <p:nvPr/>
        </p:nvSpPr>
        <p:spPr>
          <a:xfrm>
            <a:off x="6193037" y="6519446"/>
            <a:ext cx="4006226" cy="338554"/>
          </a:xfrm>
          <a:prstGeom prst="rect">
            <a:avLst/>
          </a:prstGeom>
        </p:spPr>
        <p:txBody>
          <a:bodyPr wrap="none">
            <a:spAutoFit/>
          </a:bodyPr>
          <a:lstStyle/>
          <a:p>
            <a:pPr algn="r" eaLnBrk="0" fontAlgn="base" hangingPunct="0">
              <a:spcBef>
                <a:spcPct val="0"/>
              </a:spcBef>
              <a:spcAft>
                <a:spcPct val="0"/>
              </a:spcAft>
            </a:pPr>
            <a:r>
              <a:rPr lang="it-IT" sz="1600" b="1" i="1" dirty="0" smtClean="0">
                <a:solidFill>
                  <a:schemeClr val="bg1"/>
                </a:solidFill>
                <a:latin typeface="Arial" pitchFamily="34" charset="0"/>
                <a:cs typeface="Arial" pitchFamily="34" charset="0"/>
              </a:rPr>
              <a:t>Angelo.Biagioni@lnf.infn.it </a:t>
            </a:r>
            <a:r>
              <a:rPr lang="it-IT" sz="1600" b="1" i="1" dirty="0">
                <a:solidFill>
                  <a:schemeClr val="bg1"/>
                </a:solidFill>
                <a:latin typeface="Arial" pitchFamily="34" charset="0"/>
                <a:cs typeface="Arial" pitchFamily="34" charset="0"/>
              </a:rPr>
              <a:t>▪</a:t>
            </a:r>
            <a:r>
              <a:rPr lang="it-IT" sz="1600" b="1" i="1" dirty="0" smtClean="0">
                <a:solidFill>
                  <a:schemeClr val="bg1"/>
                </a:solidFill>
                <a:latin typeface="Arial" pitchFamily="34" charset="0"/>
                <a:cs typeface="Arial" pitchFamily="34" charset="0"/>
              </a:rPr>
              <a:t> INFN-LNF </a:t>
            </a:r>
            <a:endParaRPr lang="it-IT" sz="1600" b="1" i="1" dirty="0">
              <a:solidFill>
                <a:schemeClr val="bg1"/>
              </a:solidFill>
              <a:latin typeface="Arial" pitchFamily="34" charset="0"/>
              <a:cs typeface="Arial" pitchFamily="34" charset="0"/>
            </a:endParaRPr>
          </a:p>
        </p:txBody>
      </p:sp>
      <p:pic>
        <p:nvPicPr>
          <p:cNvPr id="14" name="Immagine 15">
            <a:extLst>
              <a:ext uri="{FF2B5EF4-FFF2-40B4-BE49-F238E27FC236}">
                <a16:creationId xmlns:a16="http://schemas.microsoft.com/office/drawing/2014/main" id="{F5FE3166-BAF8-1256-B007-51836D33063F}"/>
              </a:ext>
            </a:extLst>
          </p:cNvPr>
          <p:cNvPicPr>
            <a:picLocks noChangeAspect="1"/>
          </p:cNvPicPr>
          <p:nvPr/>
        </p:nvPicPr>
        <p:blipFill>
          <a:blip r:embed="rId9">
            <a:lum/>
            <a:alphaModFix/>
          </a:blip>
          <a:srcRect b="49370"/>
          <a:stretch>
            <a:fillRect/>
          </a:stretch>
        </p:blipFill>
        <p:spPr>
          <a:xfrm flipH="1">
            <a:off x="68477" y="3233918"/>
            <a:ext cx="5845010" cy="2359215"/>
          </a:xfrm>
          <a:prstGeom prst="rect">
            <a:avLst/>
          </a:prstGeom>
          <a:noFill/>
          <a:ln>
            <a:noFill/>
          </a:ln>
        </p:spPr>
      </p:pic>
    </p:spTree>
    <p:extLst>
      <p:ext uri="{BB962C8B-B14F-4D97-AF65-F5344CB8AC3E}">
        <p14:creationId xmlns:p14="http://schemas.microsoft.com/office/powerpoint/2010/main" val="1178719552"/>
      </p:ext>
    </p:extLst>
  </p:cSld>
  <p:clrMapOvr>
    <a:masterClrMapping/>
  </p:clrMapOvr>
  <p:timing>
    <p:tnLst>
      <p:par>
        <p:cTn id="1" dur="indefinite" restart="never" nodeType="tmRoot">
          <p:childTnLst>
            <p:par>
              <p:cTn id="2"/>
            </p:par>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5" name="Rectangle 104"/>
          <p:cNvSpPr/>
          <p:nvPr/>
        </p:nvSpPr>
        <p:spPr>
          <a:xfrm>
            <a:off x="6989381" y="15389"/>
            <a:ext cx="5193813" cy="369332"/>
          </a:xfrm>
          <a:prstGeom prst="rect">
            <a:avLst/>
          </a:prstGeom>
        </p:spPr>
        <p:txBody>
          <a:bodyPr wrap="square">
            <a:spAutoFit/>
          </a:bodyPr>
          <a:lstStyle/>
          <a:p>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a:t>
            </a:r>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ASE </a:t>
            </a: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FEL driven by PWFA – </a:t>
            </a:r>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Radiation </a:t>
            </a: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spectrum</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6" name="Rectangle 105"/>
          <p:cNvSpPr/>
          <p:nvPr/>
        </p:nvSpPr>
        <p:spPr>
          <a:xfrm>
            <a:off x="10280020" y="6581001"/>
            <a:ext cx="623308" cy="276999"/>
          </a:xfrm>
          <a:prstGeom prst="rect">
            <a:avLst/>
          </a:prstGeom>
        </p:spPr>
        <p:txBody>
          <a:bodyPr wrap="square">
            <a:spAutoFit/>
          </a:bodyPr>
          <a:lstStyle/>
          <a:p>
            <a:r>
              <a:rPr lang="it-IT" sz="1200" b="1" i="1" dirty="0" smtClean="0">
                <a:solidFill>
                  <a:schemeClr val="bg1"/>
                </a:solidFill>
                <a:latin typeface="Arial" panose="020B0604020202020204" pitchFamily="34" charset="0"/>
                <a:cs typeface="Arial" panose="020B0604020202020204" pitchFamily="34" charset="0"/>
              </a:rPr>
              <a:t>18/28</a:t>
            </a:r>
            <a:r>
              <a:rPr lang="it-IT" sz="1000" b="1" dirty="0" smtClean="0">
                <a:solidFill>
                  <a:schemeClr val="bg1"/>
                </a:solidFill>
                <a:latin typeface="Arial" panose="020B0604020202020204" pitchFamily="34" charset="0"/>
                <a:cs typeface="Arial" panose="020B0604020202020204" pitchFamily="34" charset="0"/>
              </a:rPr>
              <a:t>  </a:t>
            </a:r>
            <a:endParaRPr lang="it-IT" sz="1000" b="1" dirty="0">
              <a:solidFill>
                <a:schemeClr val="bg1"/>
              </a:solidFill>
              <a:latin typeface="Arial" panose="020B0604020202020204" pitchFamily="34" charset="0"/>
              <a:cs typeface="Arial" panose="020B0604020202020204" pitchFamily="34" charset="0"/>
            </a:endParaRPr>
          </a:p>
        </p:txBody>
      </p:sp>
      <p:pic>
        <p:nvPicPr>
          <p:cNvPr id="21" name="Picture 425" descr="http://www.lnf.infn.it/logo/logo_infn_lnf_1_sigla_lnf.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03328" y="6058286"/>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22"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pic>
        <p:nvPicPr>
          <p:cNvPr id="25" name="Picture 2" descr="AAC22 - Advanced Accelerator Concepts 20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
        <p:nvSpPr>
          <p:cNvPr id="17" name="Segnaposto testo 2">
            <a:extLst>
              <a:ext uri="{FF2B5EF4-FFF2-40B4-BE49-F238E27FC236}">
                <a16:creationId xmlns:a16="http://schemas.microsoft.com/office/drawing/2014/main" id="{DCE1522B-3A67-C1A6-0BBE-9508F204B3A9}"/>
              </a:ext>
            </a:extLst>
          </p:cNvPr>
          <p:cNvSpPr txBox="1">
            <a:spLocks/>
          </p:cNvSpPr>
          <p:nvPr/>
        </p:nvSpPr>
        <p:spPr>
          <a:xfrm>
            <a:off x="6760429" y="3695343"/>
            <a:ext cx="5182189" cy="265159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smtClean="0">
                <a:solidFill>
                  <a:schemeClr val="bg1"/>
                </a:solidFill>
              </a:rPr>
              <a:t>SASE FEL single-shot spectrum</a:t>
            </a:r>
          </a:p>
          <a:p>
            <a:pPr lvl="1"/>
            <a:r>
              <a:rPr lang="en-US" sz="2800" dirty="0" smtClean="0">
                <a:solidFill>
                  <a:schemeClr val="bg1"/>
                </a:solidFill>
              </a:rPr>
              <a:t>30% shot-to-shot reproducibility</a:t>
            </a:r>
          </a:p>
          <a:p>
            <a:pPr lvl="1"/>
            <a:r>
              <a:rPr lang="en-US" sz="2800" dirty="0" smtClean="0">
                <a:solidFill>
                  <a:schemeClr val="bg1"/>
                </a:solidFill>
              </a:rPr>
              <a:t>Centered @827 nm with 5 nm BW</a:t>
            </a:r>
          </a:p>
          <a:p>
            <a:pPr lvl="1"/>
            <a:r>
              <a:rPr lang="en-US" sz="2800" dirty="0" smtClean="0">
                <a:solidFill>
                  <a:schemeClr val="bg1"/>
                </a:solidFill>
              </a:rPr>
              <a:t>Pulse energy up to 30 </a:t>
            </a:r>
            <a:r>
              <a:rPr lang="en-US" sz="2800" dirty="0" err="1" smtClean="0">
                <a:solidFill>
                  <a:schemeClr val="bg1"/>
                </a:solidFill>
              </a:rPr>
              <a:t>nJ</a:t>
            </a:r>
            <a:endParaRPr lang="en-US" sz="2800" dirty="0">
              <a:solidFill>
                <a:schemeClr val="bg1"/>
              </a:solidFill>
            </a:endParaRPr>
          </a:p>
        </p:txBody>
      </p:sp>
      <p:grpSp>
        <p:nvGrpSpPr>
          <p:cNvPr id="4" name="Group 3"/>
          <p:cNvGrpSpPr/>
          <p:nvPr/>
        </p:nvGrpSpPr>
        <p:grpSpPr>
          <a:xfrm>
            <a:off x="7225477" y="1460201"/>
            <a:ext cx="4717141" cy="1971286"/>
            <a:chOff x="6760429" y="466667"/>
            <a:chExt cx="4717141" cy="1971286"/>
          </a:xfrm>
        </p:grpSpPr>
        <p:pic>
          <p:nvPicPr>
            <p:cNvPr id="26" name="Immagine 4">
              <a:extLst>
                <a:ext uri="{FF2B5EF4-FFF2-40B4-BE49-F238E27FC236}">
                  <a16:creationId xmlns:a16="http://schemas.microsoft.com/office/drawing/2014/main" id="{0428032A-0CBB-FD5F-342B-E20A60D7331F}"/>
                </a:ext>
              </a:extLst>
            </p:cNvPr>
            <p:cNvPicPr>
              <a:picLocks noChangeAspect="1"/>
            </p:cNvPicPr>
            <p:nvPr/>
          </p:nvPicPr>
          <p:blipFill>
            <a:blip r:embed="rId7">
              <a:lum/>
              <a:alphaModFix/>
            </a:blip>
            <a:srcRect/>
            <a:stretch>
              <a:fillRect/>
            </a:stretch>
          </p:blipFill>
          <p:spPr>
            <a:xfrm>
              <a:off x="6760429" y="466667"/>
              <a:ext cx="4717141" cy="1971286"/>
            </a:xfrm>
            <a:prstGeom prst="rect">
              <a:avLst/>
            </a:prstGeom>
            <a:noFill/>
            <a:ln>
              <a:noFill/>
            </a:ln>
            <a:effectLst>
              <a:outerShdw blurRad="50800" dist="101600" dir="2700000" algn="tl" rotWithShape="0">
                <a:prstClr val="black">
                  <a:alpha val="40000"/>
                </a:prstClr>
              </a:outerShdw>
            </a:effectLst>
          </p:spPr>
        </p:pic>
        <p:sp>
          <p:nvSpPr>
            <p:cNvPr id="27" name="Rettangolo 8">
              <a:extLst>
                <a:ext uri="{FF2B5EF4-FFF2-40B4-BE49-F238E27FC236}">
                  <a16:creationId xmlns:a16="http://schemas.microsoft.com/office/drawing/2014/main" id="{2ED3A2C3-2BF9-AB20-E27A-894631A8F44A}"/>
                </a:ext>
              </a:extLst>
            </p:cNvPr>
            <p:cNvSpPr/>
            <p:nvPr/>
          </p:nvSpPr>
          <p:spPr>
            <a:xfrm>
              <a:off x="7376043" y="760133"/>
              <a:ext cx="199298" cy="2218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43" y="979759"/>
            <a:ext cx="6550380" cy="5340437"/>
          </a:xfrm>
          <a:prstGeom prst="rect">
            <a:avLst/>
          </a:prstGeom>
          <a:effectLst>
            <a:outerShdw blurRad="50800" dist="101600" dir="2700000" algn="tl" rotWithShape="0">
              <a:prstClr val="black">
                <a:alpha val="40000"/>
              </a:prstClr>
            </a:outerShdw>
          </a:effectLst>
        </p:spPr>
      </p:pic>
      <p:sp>
        <p:nvSpPr>
          <p:cNvPr id="7" name="Rectangle 6"/>
          <p:cNvSpPr/>
          <p:nvPr/>
        </p:nvSpPr>
        <p:spPr>
          <a:xfrm>
            <a:off x="76443" y="400110"/>
            <a:ext cx="6794742" cy="646331"/>
          </a:xfrm>
          <a:prstGeom prst="rect">
            <a:avLst/>
          </a:prstGeom>
        </p:spPr>
        <p:txBody>
          <a:bodyPr wrap="square">
            <a:spAutoFit/>
          </a:bodyPr>
          <a:lstStyle/>
          <a:p>
            <a:r>
              <a:rPr lang="it-IT" b="1" dirty="0">
                <a:solidFill>
                  <a:schemeClr val="bg1"/>
                </a:solidFill>
                <a:latin typeface="CMR9"/>
              </a:rPr>
              <a:t>2D traces of </a:t>
            </a:r>
            <a:r>
              <a:rPr lang="it-IT" b="1" dirty="0" smtClean="0">
                <a:solidFill>
                  <a:schemeClr val="bg1"/>
                </a:solidFill>
                <a:latin typeface="CMR9"/>
              </a:rPr>
              <a:t>single shot </a:t>
            </a:r>
            <a:r>
              <a:rPr lang="en-US" b="1" dirty="0" smtClean="0">
                <a:solidFill>
                  <a:schemeClr val="bg1"/>
                </a:solidFill>
                <a:latin typeface="CMR9"/>
              </a:rPr>
              <a:t>spectra </a:t>
            </a:r>
            <a:r>
              <a:rPr lang="en-US" b="1" dirty="0">
                <a:solidFill>
                  <a:schemeClr val="bg1"/>
                </a:solidFill>
                <a:latin typeface="CMR9"/>
              </a:rPr>
              <a:t>retrieved from </a:t>
            </a:r>
            <a:r>
              <a:rPr lang="en-US" b="1" dirty="0" smtClean="0">
                <a:solidFill>
                  <a:schemeClr val="bg1"/>
                </a:solidFill>
                <a:latin typeface="CMR9"/>
              </a:rPr>
              <a:t>experiment </a:t>
            </a:r>
            <a:r>
              <a:rPr lang="en-US" b="1" dirty="0">
                <a:solidFill>
                  <a:schemeClr val="bg1"/>
                </a:solidFill>
                <a:latin typeface="CMR9"/>
              </a:rPr>
              <a:t>and </a:t>
            </a:r>
            <a:r>
              <a:rPr lang="en-US" b="1" dirty="0" smtClean="0">
                <a:solidFill>
                  <a:schemeClr val="bg1"/>
                </a:solidFill>
                <a:latin typeface="CMR9"/>
              </a:rPr>
              <a:t>simulation</a:t>
            </a:r>
            <a:endParaRPr lang="it-IT" b="1" dirty="0">
              <a:solidFill>
                <a:schemeClr val="bg1"/>
              </a:solidFill>
            </a:endParaRPr>
          </a:p>
        </p:txBody>
      </p:sp>
      <p:sp>
        <p:nvSpPr>
          <p:cNvPr id="8" name="Rectangle 7"/>
          <p:cNvSpPr/>
          <p:nvPr/>
        </p:nvSpPr>
        <p:spPr>
          <a:xfrm>
            <a:off x="7188749" y="513928"/>
            <a:ext cx="4790596" cy="923330"/>
          </a:xfrm>
          <a:prstGeom prst="rect">
            <a:avLst/>
          </a:prstGeom>
        </p:spPr>
        <p:txBody>
          <a:bodyPr wrap="square">
            <a:spAutoFit/>
          </a:bodyPr>
          <a:lstStyle/>
          <a:p>
            <a:pPr algn="just"/>
            <a:r>
              <a:rPr lang="en-US" dirty="0">
                <a:solidFill>
                  <a:schemeClr val="bg1"/>
                </a:solidFill>
                <a:latin typeface="CMR9"/>
              </a:rPr>
              <a:t>Histograms of 200 consecutive experimental</a:t>
            </a:r>
          </a:p>
          <a:p>
            <a:pPr algn="just"/>
            <a:r>
              <a:rPr lang="en-US" dirty="0">
                <a:solidFill>
                  <a:schemeClr val="bg1"/>
                </a:solidFill>
                <a:latin typeface="CMR9"/>
              </a:rPr>
              <a:t>spectra reporting the central wavelength </a:t>
            </a:r>
            <a:r>
              <a:rPr lang="en-US" dirty="0" smtClean="0">
                <a:solidFill>
                  <a:schemeClr val="bg1"/>
                </a:solidFill>
                <a:latin typeface="CMR9"/>
              </a:rPr>
              <a:t>and</a:t>
            </a:r>
            <a:endParaRPr lang="en-US" dirty="0">
              <a:solidFill>
                <a:schemeClr val="bg1"/>
              </a:solidFill>
              <a:latin typeface="CMR9"/>
            </a:endParaRPr>
          </a:p>
          <a:p>
            <a:pPr algn="just"/>
            <a:r>
              <a:rPr lang="en-US" dirty="0" smtClean="0">
                <a:solidFill>
                  <a:schemeClr val="bg1"/>
                </a:solidFill>
                <a:latin typeface="CMR9"/>
              </a:rPr>
              <a:t>Width of </a:t>
            </a:r>
            <a:r>
              <a:rPr lang="en-US" dirty="0">
                <a:solidFill>
                  <a:schemeClr val="bg1"/>
                </a:solidFill>
                <a:latin typeface="CMR9"/>
              </a:rPr>
              <a:t>the radiation.</a:t>
            </a:r>
            <a:endParaRPr lang="it-IT" dirty="0">
              <a:solidFill>
                <a:schemeClr val="bg1"/>
              </a:solidFill>
            </a:endParaRPr>
          </a:p>
        </p:txBody>
      </p:sp>
    </p:spTree>
    <p:extLst>
      <p:ext uri="{BB962C8B-B14F-4D97-AF65-F5344CB8AC3E}">
        <p14:creationId xmlns:p14="http://schemas.microsoft.com/office/powerpoint/2010/main" val="2403817003"/>
      </p:ext>
    </p:extLst>
  </p:cSld>
  <p:clrMapOvr>
    <a:masterClrMapping/>
  </p:clrMapOvr>
  <p:timing>
    <p:tnLst>
      <p:par>
        <p:cTn id="1" dur="indefinite" restart="never" nodeType="tmRoot">
          <p:childTnLst>
            <p:par>
              <p:cTn id="2"/>
            </p:par>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5" name="Rectangle 104"/>
          <p:cNvSpPr/>
          <p:nvPr/>
        </p:nvSpPr>
        <p:spPr>
          <a:xfrm>
            <a:off x="6989381" y="15389"/>
            <a:ext cx="5193813" cy="369332"/>
          </a:xfrm>
          <a:prstGeom prst="rect">
            <a:avLst/>
          </a:prstGeom>
        </p:spPr>
        <p:txBody>
          <a:bodyPr wrap="square">
            <a:spAutoFit/>
          </a:bodyPr>
          <a:lstStyle/>
          <a:p>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a:t>
            </a:r>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ASE </a:t>
            </a: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FEL driven by PWFA – </a:t>
            </a:r>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exponential </a:t>
            </a: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gain</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6" name="Rectangle 105"/>
          <p:cNvSpPr/>
          <p:nvPr/>
        </p:nvSpPr>
        <p:spPr>
          <a:xfrm>
            <a:off x="10280020" y="6581001"/>
            <a:ext cx="623308" cy="276999"/>
          </a:xfrm>
          <a:prstGeom prst="rect">
            <a:avLst/>
          </a:prstGeom>
        </p:spPr>
        <p:txBody>
          <a:bodyPr wrap="square">
            <a:spAutoFit/>
          </a:bodyPr>
          <a:lstStyle/>
          <a:p>
            <a:r>
              <a:rPr lang="it-IT" sz="1200" b="1" i="1" dirty="0" smtClean="0">
                <a:solidFill>
                  <a:schemeClr val="bg1"/>
                </a:solidFill>
                <a:latin typeface="Arial" panose="020B0604020202020204" pitchFamily="34" charset="0"/>
                <a:cs typeface="Arial" panose="020B0604020202020204" pitchFamily="34" charset="0"/>
              </a:rPr>
              <a:t>19/28</a:t>
            </a:r>
            <a:r>
              <a:rPr lang="it-IT" sz="1000" b="1" dirty="0" smtClean="0">
                <a:solidFill>
                  <a:schemeClr val="bg1"/>
                </a:solidFill>
                <a:latin typeface="Arial" panose="020B0604020202020204" pitchFamily="34" charset="0"/>
                <a:cs typeface="Arial" panose="020B0604020202020204" pitchFamily="34" charset="0"/>
              </a:rPr>
              <a:t>  </a:t>
            </a:r>
            <a:endParaRPr lang="it-IT" sz="1000" b="1" dirty="0">
              <a:solidFill>
                <a:schemeClr val="bg1"/>
              </a:solidFill>
              <a:latin typeface="Arial" panose="020B0604020202020204" pitchFamily="34" charset="0"/>
              <a:cs typeface="Arial" panose="020B0604020202020204" pitchFamily="34" charset="0"/>
            </a:endParaRPr>
          </a:p>
        </p:txBody>
      </p:sp>
      <p:pic>
        <p:nvPicPr>
          <p:cNvPr id="21" name="Picture 425" descr="http://www.lnf.infn.it/logo/logo_infn_lnf_1_sigla_lnf.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03328" y="6058286"/>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22"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pic>
        <p:nvPicPr>
          <p:cNvPr id="25" name="Picture 2" descr="AAC22 - Advanced Accelerator Concepts 20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3" name="Immagine 3">
            <a:extLst>
              <a:ext uri="{FF2B5EF4-FFF2-40B4-BE49-F238E27FC236}">
                <a16:creationId xmlns:a16="http://schemas.microsoft.com/office/drawing/2014/main" id="{92A0CAEB-40AD-2964-E1BD-2F5A2CCD37CA}"/>
              </a:ext>
            </a:extLst>
          </p:cNvPr>
          <p:cNvPicPr>
            <a:picLocks noChangeAspect="1"/>
          </p:cNvPicPr>
          <p:nvPr/>
        </p:nvPicPr>
        <p:blipFill>
          <a:blip r:embed="rId7">
            <a:lum/>
            <a:alphaModFix/>
          </a:blip>
          <a:srcRect/>
          <a:stretch>
            <a:fillRect/>
          </a:stretch>
        </p:blipFill>
        <p:spPr>
          <a:xfrm>
            <a:off x="2049014" y="1213753"/>
            <a:ext cx="8116639" cy="4423079"/>
          </a:xfrm>
          <a:prstGeom prst="rect">
            <a:avLst/>
          </a:prstGeom>
          <a:noFill/>
          <a:ln>
            <a:noFill/>
          </a:ln>
        </p:spPr>
      </p:pic>
      <p:sp>
        <p:nvSpPr>
          <p:cNvPr id="14" name="CasellaDiTesto 5">
            <a:extLst>
              <a:ext uri="{FF2B5EF4-FFF2-40B4-BE49-F238E27FC236}">
                <a16:creationId xmlns:a16="http://schemas.microsoft.com/office/drawing/2014/main" id="{7C12D5E7-0CE9-B331-071B-0E07023D1226}"/>
              </a:ext>
            </a:extLst>
          </p:cNvPr>
          <p:cNvSpPr txBox="1"/>
          <p:nvPr/>
        </p:nvSpPr>
        <p:spPr>
          <a:xfrm>
            <a:off x="7298964" y="4238863"/>
            <a:ext cx="4948210" cy="444950"/>
          </a:xfrm>
          <a:prstGeom prst="rect">
            <a:avLst/>
          </a:prstGeom>
          <a:noFill/>
          <a:ln>
            <a:noFill/>
          </a:ln>
        </p:spPr>
        <p:txBody>
          <a:bodyPr vert="horz" wrap="square" lIns="90000" tIns="45000" rIns="90000" bIns="45000" anchorCtr="0" compatLnSpc="0">
            <a:spAutoFit/>
          </a:bodyPr>
          <a:lstStyle/>
          <a:p>
            <a:pPr marL="0" marR="0" lvl="0" indent="0" rtl="0" hangingPunct="1">
              <a:lnSpc>
                <a:spcPct val="100000"/>
              </a:lnSpc>
              <a:spcBef>
                <a:spcPts val="0"/>
              </a:spcBef>
              <a:spcAft>
                <a:spcPts val="0"/>
              </a:spcAft>
              <a:buNone/>
              <a:tabLst/>
            </a:pPr>
            <a:r>
              <a:rPr lang="en-US" sz="1200" b="1" i="0" u="none" strike="noStrike" kern="1200" cap="none" dirty="0">
                <a:ln>
                  <a:noFill/>
                </a:ln>
                <a:solidFill>
                  <a:schemeClr val="bg1"/>
                </a:solidFill>
                <a:latin typeface="Source Sans Pro" pitchFamily="34"/>
                <a:ea typeface="DejaVu Sans" pitchFamily="2"/>
                <a:cs typeface="DejaVu Sans" pitchFamily="2"/>
              </a:rPr>
              <a:t>R. </a:t>
            </a:r>
            <a:r>
              <a:rPr lang="en-US" sz="1200" b="1" i="0" u="none" strike="noStrike" kern="1200" cap="none" dirty="0" err="1">
                <a:ln>
                  <a:noFill/>
                </a:ln>
                <a:solidFill>
                  <a:schemeClr val="bg1"/>
                </a:solidFill>
                <a:latin typeface="Source Sans Pro" pitchFamily="34"/>
                <a:ea typeface="DejaVu Sans" pitchFamily="2"/>
                <a:cs typeface="DejaVu Sans" pitchFamily="2"/>
              </a:rPr>
              <a:t>Pompili</a:t>
            </a:r>
            <a:r>
              <a:rPr lang="en-US" sz="1200" b="1" i="0" u="none" strike="noStrike" kern="1200" cap="none" dirty="0">
                <a:ln>
                  <a:noFill/>
                </a:ln>
                <a:solidFill>
                  <a:schemeClr val="bg1"/>
                </a:solidFill>
                <a:latin typeface="Source Sans Pro" pitchFamily="34"/>
                <a:ea typeface="DejaVu Sans" pitchFamily="2"/>
                <a:cs typeface="DejaVu Sans" pitchFamily="2"/>
              </a:rPr>
              <a:t>, et al</a:t>
            </a:r>
            <a:r>
              <a:rPr lang="en-US" sz="1200" b="1" i="0" u="none" strike="noStrike" kern="1200" cap="none" dirty="0" smtClean="0">
                <a:ln>
                  <a:noFill/>
                </a:ln>
                <a:solidFill>
                  <a:schemeClr val="bg1"/>
                </a:solidFill>
                <a:latin typeface="Source Sans Pro" pitchFamily="34"/>
                <a:ea typeface="DejaVu Sans" pitchFamily="2"/>
                <a:cs typeface="DejaVu Sans" pitchFamily="2"/>
              </a:rPr>
              <a:t>. </a:t>
            </a:r>
            <a:r>
              <a:rPr lang="en-US" sz="1200" b="1" u="none" strike="noStrike" kern="1200" cap="none" dirty="0" smtClean="0">
                <a:ln>
                  <a:noFill/>
                </a:ln>
                <a:solidFill>
                  <a:schemeClr val="bg1"/>
                </a:solidFill>
                <a:latin typeface="Source Sans Pro" pitchFamily="34"/>
                <a:ea typeface="DejaVu Sans" pitchFamily="2"/>
                <a:cs typeface="DejaVu Sans" pitchFamily="2"/>
              </a:rPr>
              <a:t>“</a:t>
            </a:r>
            <a:r>
              <a:rPr lang="en-US" sz="1200" b="1" u="none" strike="noStrike" kern="1200" cap="none" dirty="0">
                <a:ln>
                  <a:noFill/>
                </a:ln>
                <a:solidFill>
                  <a:schemeClr val="bg1"/>
                </a:solidFill>
                <a:latin typeface="Source Sans Pro" pitchFamily="34"/>
                <a:ea typeface="DejaVu Sans" pitchFamily="2"/>
                <a:cs typeface="DejaVu Sans" pitchFamily="2"/>
              </a:rPr>
              <a:t>Free-electron lasing with compact </a:t>
            </a:r>
            <a:r>
              <a:rPr lang="en-US" sz="1200" b="1" u="none" strike="noStrike" kern="1200" cap="none" dirty="0" smtClean="0">
                <a:ln>
                  <a:noFill/>
                </a:ln>
                <a:solidFill>
                  <a:schemeClr val="bg1"/>
                </a:solidFill>
                <a:latin typeface="Source Sans Pro" pitchFamily="34"/>
                <a:ea typeface="DejaVu Sans" pitchFamily="2"/>
                <a:cs typeface="DejaVu Sans" pitchFamily="2"/>
              </a:rPr>
              <a:t>beam-driven</a:t>
            </a:r>
          </a:p>
          <a:p>
            <a:pPr marL="0" marR="0" lvl="0" indent="0" rtl="0" hangingPunct="1">
              <a:lnSpc>
                <a:spcPct val="100000"/>
              </a:lnSpc>
              <a:spcBef>
                <a:spcPts val="0"/>
              </a:spcBef>
              <a:spcAft>
                <a:spcPts val="0"/>
              </a:spcAft>
              <a:buNone/>
              <a:tabLst/>
            </a:pPr>
            <a:r>
              <a:rPr lang="en-US" sz="1200" b="1" u="none" strike="noStrike" kern="1200" cap="none" dirty="0" smtClean="0">
                <a:ln>
                  <a:noFill/>
                </a:ln>
                <a:solidFill>
                  <a:schemeClr val="bg1"/>
                </a:solidFill>
                <a:latin typeface="Source Sans Pro" pitchFamily="34"/>
                <a:ea typeface="DejaVu Sans" pitchFamily="2"/>
                <a:cs typeface="DejaVu Sans" pitchFamily="2"/>
              </a:rPr>
              <a:t>plasma </a:t>
            </a:r>
            <a:r>
              <a:rPr lang="en-US" sz="1200" b="1" u="none" strike="noStrike" kern="1200" cap="none" dirty="0" err="1">
                <a:ln>
                  <a:noFill/>
                </a:ln>
                <a:solidFill>
                  <a:schemeClr val="bg1"/>
                </a:solidFill>
                <a:latin typeface="Source Sans Pro" pitchFamily="34"/>
                <a:ea typeface="DejaVu Sans" pitchFamily="2"/>
                <a:cs typeface="DejaVu Sans" pitchFamily="2"/>
              </a:rPr>
              <a:t>wakefield</a:t>
            </a:r>
            <a:r>
              <a:rPr lang="en-US" sz="1200" b="1" u="none" strike="noStrike" kern="1200" cap="none" dirty="0">
                <a:ln>
                  <a:noFill/>
                </a:ln>
                <a:solidFill>
                  <a:schemeClr val="bg1"/>
                </a:solidFill>
                <a:latin typeface="Source Sans Pro" pitchFamily="34"/>
                <a:ea typeface="DejaVu Sans" pitchFamily="2"/>
                <a:cs typeface="DejaVu Sans" pitchFamily="2"/>
              </a:rPr>
              <a:t> accelerator</a:t>
            </a:r>
            <a:r>
              <a:rPr lang="en-US" sz="1200" b="1" u="none" strike="noStrike" kern="1200" cap="none" dirty="0" smtClean="0">
                <a:ln>
                  <a:noFill/>
                </a:ln>
                <a:solidFill>
                  <a:schemeClr val="bg1"/>
                </a:solidFill>
                <a:latin typeface="Source Sans Pro" pitchFamily="34"/>
                <a:ea typeface="DejaVu Sans" pitchFamily="2"/>
                <a:cs typeface="DejaVu Sans" pitchFamily="2"/>
              </a:rPr>
              <a:t>.” Nature </a:t>
            </a:r>
            <a:r>
              <a:rPr lang="en-US" sz="1200" b="1" u="none" strike="noStrike" kern="1200" cap="none" dirty="0">
                <a:ln>
                  <a:noFill/>
                </a:ln>
                <a:solidFill>
                  <a:schemeClr val="bg1"/>
                </a:solidFill>
                <a:latin typeface="Source Sans Pro" pitchFamily="34"/>
                <a:ea typeface="DejaVu Sans" pitchFamily="2"/>
                <a:cs typeface="DejaVu Sans" pitchFamily="2"/>
              </a:rPr>
              <a:t>605, 659–662 (2022).</a:t>
            </a:r>
          </a:p>
        </p:txBody>
      </p:sp>
      <p:sp>
        <p:nvSpPr>
          <p:cNvPr id="15" name="Segnaposto testo 2">
            <a:extLst>
              <a:ext uri="{FF2B5EF4-FFF2-40B4-BE49-F238E27FC236}">
                <a16:creationId xmlns:a16="http://schemas.microsoft.com/office/drawing/2014/main" id="{38EE9001-D25F-F09E-A757-5237417FA059}"/>
              </a:ext>
            </a:extLst>
          </p:cNvPr>
          <p:cNvSpPr txBox="1">
            <a:spLocks/>
          </p:cNvSpPr>
          <p:nvPr/>
        </p:nvSpPr>
        <p:spPr>
          <a:xfrm>
            <a:off x="2268479" y="5709559"/>
            <a:ext cx="8011541" cy="1148441"/>
          </a:xfrm>
          <a:prstGeom prst="rect">
            <a:avLst/>
          </a:prstGeom>
          <a:noFill/>
          <a:ln>
            <a:noFill/>
          </a:ln>
        </p:spPr>
        <p:txBody>
          <a:bodyPr vert="horz" lIns="0" tIns="0" rIns="0" bIns="0">
            <a:noAutofit/>
          </a:bodyPr>
          <a:lstStyle>
            <a:lvl1pPr marL="0" marR="0" lvl="0"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1pPr>
            <a:lvl2pPr marL="0" marR="0" lvl="1"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2pPr>
            <a:lvl3pPr marL="0" marR="0" lvl="2"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3pPr>
            <a:lvl4pPr marL="0" marR="0" lvl="3"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4pPr>
            <a:lvl5pPr marL="0" marR="0" lvl="4"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5pPr>
            <a:lvl6pPr marL="0" marR="0" lvl="5"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6pPr>
            <a:lvl7pPr marL="0" marR="0" lvl="6"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1" dirty="0">
                <a:solidFill>
                  <a:schemeClr val="bg1"/>
                </a:solidFill>
              </a:rPr>
              <a:t>SASE FEL radiation @827 nm</a:t>
            </a:r>
            <a:endParaRPr lang="en-US" sz="1800" dirty="0">
              <a:solidFill>
                <a:schemeClr val="bg1"/>
              </a:solidFill>
            </a:endParaRPr>
          </a:p>
          <a:p>
            <a:pPr marL="342900" indent="-342900">
              <a:buFont typeface="Wingdings" panose="05000000000000000000" pitchFamily="2" charset="2"/>
              <a:buChar char="§"/>
            </a:pPr>
            <a:r>
              <a:rPr lang="en-US" sz="1800" dirty="0">
                <a:solidFill>
                  <a:schemeClr val="bg1"/>
                </a:solidFill>
              </a:rPr>
              <a:t>Pulse energy increased 4 order of magnitude throughout the UNDs stage.</a:t>
            </a:r>
          </a:p>
          <a:p>
            <a:pPr marL="342900" indent="-342900">
              <a:buFont typeface="Wingdings" panose="05000000000000000000" pitchFamily="2" charset="2"/>
              <a:buChar char="§"/>
            </a:pPr>
            <a:r>
              <a:rPr lang="en-US" sz="1800" dirty="0">
                <a:solidFill>
                  <a:schemeClr val="bg1"/>
                </a:solidFill>
              </a:rPr>
              <a:t>17% pulse energy RMS fluctuations over 30% of successful shot</a:t>
            </a:r>
          </a:p>
          <a:p>
            <a:pPr marL="342900" indent="-342900">
              <a:buFont typeface="Wingdings" panose="05000000000000000000" pitchFamily="2" charset="2"/>
              <a:buChar char="ü"/>
            </a:pPr>
            <a:endParaRPr lang="en-US" sz="2000" dirty="0">
              <a:solidFill>
                <a:srgbClr val="00B050"/>
              </a:solidFill>
            </a:endParaRPr>
          </a:p>
        </p:txBody>
      </p:sp>
      <p:sp>
        <p:nvSpPr>
          <p:cNvPr id="2" name="Rectangle 1"/>
          <p:cNvSpPr/>
          <p:nvPr/>
        </p:nvSpPr>
        <p:spPr>
          <a:xfrm>
            <a:off x="226080" y="483766"/>
            <a:ext cx="11762509" cy="646331"/>
          </a:xfrm>
          <a:prstGeom prst="rect">
            <a:avLst/>
          </a:prstGeom>
          <a:ln>
            <a:solidFill>
              <a:schemeClr val="tx1"/>
            </a:solidFill>
          </a:ln>
        </p:spPr>
        <p:txBody>
          <a:bodyPr wrap="square">
            <a:spAutoFit/>
          </a:bodyPr>
          <a:lstStyle/>
          <a:p>
            <a:pPr algn="just"/>
            <a:r>
              <a:rPr lang="en-US" b="1" dirty="0">
                <a:solidFill>
                  <a:schemeClr val="bg1"/>
                </a:solidFill>
                <a:latin typeface="CMBX9"/>
              </a:rPr>
              <a:t>Exponential growth of the </a:t>
            </a:r>
            <a:r>
              <a:rPr lang="en-US" b="1" dirty="0" smtClean="0">
                <a:solidFill>
                  <a:schemeClr val="bg1"/>
                </a:solidFill>
                <a:latin typeface="CMBX9"/>
              </a:rPr>
              <a:t>amplified light. </a:t>
            </a:r>
            <a:r>
              <a:rPr lang="en-US" b="1" dirty="0" smtClean="0">
                <a:solidFill>
                  <a:schemeClr val="bg1"/>
                </a:solidFill>
                <a:latin typeface="CMR9"/>
              </a:rPr>
              <a:t>Energy </a:t>
            </a:r>
            <a:r>
              <a:rPr lang="en-US" b="1" dirty="0">
                <a:solidFill>
                  <a:schemeClr val="bg1"/>
                </a:solidFill>
                <a:latin typeface="CMR9"/>
              </a:rPr>
              <a:t>gain of the FEL radiation along the six </a:t>
            </a:r>
            <a:r>
              <a:rPr lang="en-US" b="1" dirty="0" err="1" smtClean="0">
                <a:solidFill>
                  <a:schemeClr val="bg1"/>
                </a:solidFill>
                <a:latin typeface="CMR9"/>
              </a:rPr>
              <a:t>undulators</a:t>
            </a:r>
            <a:r>
              <a:rPr lang="en-US" b="1" dirty="0" smtClean="0">
                <a:solidFill>
                  <a:schemeClr val="bg1"/>
                </a:solidFill>
                <a:latin typeface="CMR9"/>
              </a:rPr>
              <a:t> measured </a:t>
            </a:r>
            <a:r>
              <a:rPr lang="en-US" b="1" dirty="0">
                <a:solidFill>
                  <a:schemeClr val="bg1"/>
                </a:solidFill>
                <a:latin typeface="CMR9"/>
              </a:rPr>
              <a:t>with the </a:t>
            </a:r>
            <a:r>
              <a:rPr lang="en-US" b="1" dirty="0" smtClean="0">
                <a:solidFill>
                  <a:schemeClr val="bg1"/>
                </a:solidFill>
                <a:latin typeface="CMR9"/>
              </a:rPr>
              <a:t>photo-diodes.</a:t>
            </a:r>
            <a:endParaRPr lang="it-IT" b="1" dirty="0">
              <a:solidFill>
                <a:schemeClr val="bg1"/>
              </a:solidFill>
            </a:endParaRPr>
          </a:p>
        </p:txBody>
      </p:sp>
      <p:sp>
        <p:nvSpPr>
          <p:cNvPr id="6" name="Rectangle 5"/>
          <p:cNvSpPr/>
          <p:nvPr/>
        </p:nvSpPr>
        <p:spPr>
          <a:xfrm>
            <a:off x="116661" y="5255506"/>
            <a:ext cx="1821332" cy="369332"/>
          </a:xfrm>
          <a:prstGeom prst="rect">
            <a:avLst/>
          </a:prstGeom>
          <a:ln>
            <a:solidFill>
              <a:srgbClr val="FF0000"/>
            </a:solidFill>
          </a:ln>
        </p:spPr>
        <p:txBody>
          <a:bodyPr wrap="none">
            <a:spAutoFit/>
          </a:bodyPr>
          <a:lstStyle/>
          <a:p>
            <a:r>
              <a:rPr lang="en-US" b="1" i="1" dirty="0" err="1">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Lg</a:t>
            </a: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 1.1 ± 0.1 m</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24" name="CasellaDiTesto 6">
            <a:extLst>
              <a:ext uri="{FF2B5EF4-FFF2-40B4-BE49-F238E27FC236}">
                <a16:creationId xmlns:a16="http://schemas.microsoft.com/office/drawing/2014/main" id="{8DFB4796-4D27-6124-AAB1-8B0022506299}"/>
              </a:ext>
            </a:extLst>
          </p:cNvPr>
          <p:cNvSpPr txBox="1"/>
          <p:nvPr/>
        </p:nvSpPr>
        <p:spPr>
          <a:xfrm>
            <a:off x="10165653" y="1524980"/>
            <a:ext cx="906764" cy="356336"/>
          </a:xfrm>
          <a:prstGeom prst="rect">
            <a:avLst/>
          </a:prstGeom>
          <a:noFill/>
          <a:ln>
            <a:noFill/>
          </a:ln>
        </p:spPr>
        <p:txBody>
          <a:bodyPr vert="horz" wrap="none" lIns="90000" tIns="45000" rIns="90000" bIns="45000" anchorCtr="0" compatLnSpc="0">
            <a:spAutoFit/>
          </a:bodyPr>
          <a:lstStyle/>
          <a:p>
            <a:pPr marL="0" marR="0" lvl="0" indent="0" rtl="0" hangingPunct="1">
              <a:lnSpc>
                <a:spcPct val="100000"/>
              </a:lnSpc>
              <a:spcBef>
                <a:spcPts val="0"/>
              </a:spcBef>
              <a:spcAft>
                <a:spcPts val="0"/>
              </a:spcAft>
              <a:buNone/>
              <a:tabLst/>
            </a:pPr>
            <a:r>
              <a:rPr lang="en-US" sz="1800" b="1" i="1" u="none" strike="noStrike" kern="1200" cap="none" dirty="0">
                <a:ln>
                  <a:noFill/>
                </a:ln>
                <a:solidFill>
                  <a:schemeClr val="accent1">
                    <a:lumMod val="75000"/>
                  </a:schemeClr>
                </a:solidFill>
                <a:latin typeface="Source Sans Pro" pitchFamily="34"/>
                <a:ea typeface="DejaVu Sans" pitchFamily="2"/>
                <a:cs typeface="DejaVu Sans" pitchFamily="2"/>
              </a:rPr>
              <a:t>~30 </a:t>
            </a:r>
            <a:r>
              <a:rPr lang="en-US" sz="1800" b="1" i="1" u="none" strike="noStrike" kern="1200" cap="none" dirty="0" err="1" smtClean="0">
                <a:ln>
                  <a:noFill/>
                </a:ln>
                <a:solidFill>
                  <a:schemeClr val="accent1">
                    <a:lumMod val="75000"/>
                  </a:schemeClr>
                </a:solidFill>
                <a:latin typeface="Source Sans Pro" pitchFamily="34"/>
                <a:ea typeface="DejaVu Sans" pitchFamily="2"/>
                <a:cs typeface="DejaVu Sans" pitchFamily="2"/>
              </a:rPr>
              <a:t>nJ</a:t>
            </a:r>
            <a:endParaRPr lang="en-US" sz="1800" b="1" i="1" u="none" strike="noStrike" kern="1200" cap="none" dirty="0">
              <a:ln>
                <a:noFill/>
              </a:ln>
              <a:solidFill>
                <a:schemeClr val="accent1">
                  <a:lumMod val="75000"/>
                </a:schemeClr>
              </a:solidFill>
              <a:latin typeface="Source Sans Pro" pitchFamily="34"/>
              <a:ea typeface="DejaVu Sans" pitchFamily="2"/>
              <a:cs typeface="DejaVu Sans" pitchFamily="2"/>
            </a:endParaRPr>
          </a:p>
        </p:txBody>
      </p:sp>
      <p:sp>
        <p:nvSpPr>
          <p:cNvPr id="28" name="Ovale 24">
            <a:extLst>
              <a:ext uri="{FF2B5EF4-FFF2-40B4-BE49-F238E27FC236}">
                <a16:creationId xmlns:a16="http://schemas.microsoft.com/office/drawing/2014/main" id="{17FF42DB-BF9A-38E4-201B-848CE4D85867}"/>
              </a:ext>
            </a:extLst>
          </p:cNvPr>
          <p:cNvSpPr/>
          <p:nvPr/>
        </p:nvSpPr>
        <p:spPr>
          <a:xfrm>
            <a:off x="9685429" y="1480678"/>
            <a:ext cx="486136" cy="520861"/>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w="38100">
                <a:solidFill>
                  <a:schemeClr val="tx1"/>
                </a:solidFill>
              </a:ln>
            </a:endParaRPr>
          </a:p>
        </p:txBody>
      </p:sp>
    </p:spTree>
    <p:extLst>
      <p:ext uri="{BB962C8B-B14F-4D97-AF65-F5344CB8AC3E}">
        <p14:creationId xmlns:p14="http://schemas.microsoft.com/office/powerpoint/2010/main" val="3657835282"/>
      </p:ext>
    </p:extLst>
  </p:cSld>
  <p:clrMapOvr>
    <a:masterClrMapping/>
  </p:clrMapOvr>
  <p:timing>
    <p:tnLst>
      <p:par>
        <p:cTn id="1" dur="indefinite" restart="never" nodeType="tmRoot">
          <p:childTnLst>
            <p:par>
              <p:cTn id="2"/>
            </p:par>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27000">
              <a:schemeClr val="accent3">
                <a:lumMod val="97000"/>
                <a:lumOff val="3000"/>
              </a:schemeClr>
            </a:gs>
            <a:gs pos="74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4" name="Group 3"/>
          <p:cNvGrpSpPr/>
          <p:nvPr/>
        </p:nvGrpSpPr>
        <p:grpSpPr>
          <a:xfrm>
            <a:off x="0" y="0"/>
            <a:ext cx="12192000" cy="400110"/>
            <a:chOff x="0" y="0"/>
            <a:chExt cx="12214673" cy="40011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2" name="Rectangle 1"/>
            <p:cNvSpPr/>
            <p:nvPr/>
          </p:nvSpPr>
          <p:spPr>
            <a:xfrm>
              <a:off x="11128590" y="10011"/>
              <a:ext cx="949457" cy="369332"/>
            </a:xfrm>
            <a:prstGeom prst="rect">
              <a:avLst/>
            </a:prstGeom>
          </p:spPr>
          <p:txBody>
            <a:bodyPr wrap="none">
              <a:spAutoFit/>
            </a:bodyPr>
            <a:lstStyle/>
            <a:p>
              <a:pPr algn="r"/>
              <a:r>
                <a:rPr lang="it-IT" b="1" i="1" dirty="0" smtClean="0">
                  <a:latin typeface="Microsoft JhengHei UI Light" panose="020B0304030504040204" pitchFamily="34" charset="-120"/>
                  <a:ea typeface="Microsoft JhengHei UI Light" panose="020B0304030504040204" pitchFamily="34" charset="-120"/>
                  <a:cs typeface="Arial" panose="020B0604020202020204" pitchFamily="34" charset="0"/>
                </a:rPr>
                <a:t>Outline</a:t>
              </a:r>
              <a:endParaRPr lang="it-IT" i="1" dirty="0">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sp>
        <p:nvSpPr>
          <p:cNvPr id="33" name="Rectangle 32"/>
          <p:cNvSpPr/>
          <p:nvPr/>
        </p:nvSpPr>
        <p:spPr>
          <a:xfrm>
            <a:off x="635804" y="1063511"/>
            <a:ext cx="10945976" cy="5109091"/>
          </a:xfrm>
          <a:prstGeom prst="rect">
            <a:avLst/>
          </a:prstGeom>
          <a:solidFill>
            <a:schemeClr val="tx1">
              <a:lumMod val="85000"/>
            </a:schemeClr>
          </a:solidFill>
          <a:ln w="12700">
            <a:noFill/>
          </a:ln>
          <a:effectLst>
            <a:outerShdw blurRad="76200" dist="88900" dir="7800000" algn="tr" rotWithShape="0">
              <a:prstClr val="black">
                <a:alpha val="40000"/>
              </a:prstClr>
            </a:outerShdw>
          </a:effectLst>
        </p:spPr>
        <p:txBody>
          <a:bodyPr wrap="square">
            <a:spAutoFit/>
          </a:bodyPr>
          <a:lstStyle/>
          <a:p>
            <a:pPr lvl="1"/>
            <a:endPar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lvl="1" indent="-342900">
              <a:buFont typeface="Wingdings" panose="05000000000000000000" pitchFamily="2" charset="2"/>
              <a:buChar char="§"/>
            </a:pPr>
            <a:r>
              <a:rPr lang="it-IT" sz="22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 acceleration experiments at SPARC_LAB test facility</a:t>
            </a:r>
            <a:endPar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lvl="1" indent="-342900">
              <a:buFont typeface="Wingdings" panose="05000000000000000000" pitchFamily="2" charset="2"/>
              <a:buChar char="§"/>
            </a:pPr>
            <a:endPar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lvl="1" indent="-342900">
              <a:buFont typeface="Wingdings" panose="05000000000000000000" pitchFamily="2" charset="2"/>
              <a:buChar char="§"/>
            </a:pPr>
            <a:r>
              <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 accelerating structure</a:t>
            </a:r>
          </a:p>
          <a:p>
            <a:pPr marL="800100" lvl="1" indent="-342900">
              <a:buFont typeface="Wingdings" panose="05000000000000000000" pitchFamily="2" charset="2"/>
              <a:buChar char="§"/>
            </a:pPr>
            <a:endParaRPr lang="it-IT" sz="22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lvl="1" indent="-342900">
              <a:buFont typeface="Wingdings" panose="05000000000000000000" pitchFamily="2" charset="2"/>
              <a:buChar char="§"/>
            </a:pPr>
            <a:r>
              <a:rPr lang="it-IT" sz="24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Plasma-acceleration experiments by using particle-driven technique</a:t>
            </a:r>
          </a:p>
          <a:p>
            <a:pPr marL="800100" lvl="1" indent="-342900">
              <a:buFont typeface="Wingdings" panose="05000000000000000000" pitchFamily="2" charset="2"/>
              <a:buChar char="§"/>
            </a:pPr>
            <a:endParaRPr lang="it-IT" sz="24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lvl="1" indent="-342900">
              <a:buFont typeface="Wingdings" panose="05000000000000000000" pitchFamily="2" charset="2"/>
              <a:buChar char="§"/>
            </a:pPr>
            <a:r>
              <a:rPr lang="it-IT" sz="24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Proof-of-principle </a:t>
            </a:r>
            <a:r>
              <a:rPr lang="it-IT" sz="2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experiments</a:t>
            </a:r>
            <a:r>
              <a:rPr lang="en-US" sz="2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demonstrating the first lasing of a FEL driven by a </a:t>
            </a:r>
            <a:r>
              <a:rPr lang="it-IT" sz="2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PWFA</a:t>
            </a:r>
          </a:p>
          <a:p>
            <a:pPr marL="2171700" lvl="4" indent="-342900">
              <a:buFont typeface="Arial" panose="020B0604020202020204" pitchFamily="34" charset="0"/>
              <a:buChar char="•"/>
            </a:pPr>
            <a:r>
              <a:rPr lang="it-IT" sz="2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SASE</a:t>
            </a:r>
          </a:p>
          <a:p>
            <a:pPr marL="2171700" lvl="4" indent="-342900">
              <a:buFont typeface="Arial" panose="020B0604020202020204" pitchFamily="34" charset="0"/>
              <a:buChar char="•"/>
            </a:pPr>
            <a:r>
              <a:rPr lang="it-IT" sz="2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Seeded</a:t>
            </a:r>
          </a:p>
          <a:p>
            <a:pPr marL="800100" lvl="1" indent="-342900">
              <a:buFont typeface="Wingdings" panose="05000000000000000000" pitchFamily="2" charset="2"/>
              <a:buChar char="§"/>
            </a:pPr>
            <a:endParaRPr lang="it-IT" sz="24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lvl="1" indent="-342900">
              <a:buFont typeface="Wingdings" panose="05000000000000000000" pitchFamily="2" charset="2"/>
              <a:buChar char="§"/>
            </a:pPr>
            <a:r>
              <a:rPr lang="it-IT" sz="24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EuPRAXIA@SPARC_LAB </a:t>
            </a:r>
            <a:r>
              <a:rPr lang="it-IT" sz="2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design study</a:t>
            </a:r>
          </a:p>
          <a:p>
            <a:pPr lvl="1"/>
            <a:endParaRPr lang="it-IT" sz="24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3" name="Rectangle 2"/>
          <p:cNvSpPr/>
          <p:nvPr/>
        </p:nvSpPr>
        <p:spPr>
          <a:xfrm>
            <a:off x="11568988" y="6559596"/>
            <a:ext cx="482824" cy="276999"/>
          </a:xfrm>
          <a:prstGeom prst="rect">
            <a:avLst/>
          </a:prstGeom>
        </p:spPr>
        <p:txBody>
          <a:bodyPr wrap="none">
            <a:spAutoFit/>
          </a:bodyPr>
          <a:lstStyle/>
          <a:p>
            <a:r>
              <a:rPr lang="it-IT" sz="1200" b="1" i="1" dirty="0" smtClean="0">
                <a:solidFill>
                  <a:schemeClr val="bg1"/>
                </a:solidFill>
                <a:latin typeface="Arial" panose="020B0604020202020204" pitchFamily="34" charset="0"/>
                <a:cs typeface="Arial" panose="020B0604020202020204" pitchFamily="34" charset="0"/>
              </a:rPr>
              <a:t>2/28</a:t>
            </a:r>
            <a:endParaRPr lang="it-IT" sz="1200" dirty="0"/>
          </a:p>
        </p:txBody>
      </p:sp>
      <p:pic>
        <p:nvPicPr>
          <p:cNvPr id="9"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0" y="6460004"/>
            <a:ext cx="1154626" cy="403076"/>
          </a:xfrm>
          <a:prstGeom prst="rect">
            <a:avLst/>
          </a:prstGeom>
          <a:ln w="19050">
            <a:noFill/>
          </a:ln>
        </p:spPr>
      </p:pic>
      <p:pic>
        <p:nvPicPr>
          <p:cNvPr id="10" name="Picture 2" descr="AAC22 - Advanced Accelerator Concepts 20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7820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5" name="Rectangle 104"/>
          <p:cNvSpPr/>
          <p:nvPr/>
        </p:nvSpPr>
        <p:spPr>
          <a:xfrm>
            <a:off x="8597414" y="30778"/>
            <a:ext cx="3617259" cy="369332"/>
          </a:xfrm>
          <a:prstGeom prst="rect">
            <a:avLst/>
          </a:prstGeom>
        </p:spPr>
        <p:txBody>
          <a:bodyPr wrap="square">
            <a:spAutoFit/>
          </a:bodyPr>
          <a:lstStyle/>
          <a:p>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Proof </a:t>
            </a: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of Seeded FEL from PWFA</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6" name="Rectangle 105"/>
          <p:cNvSpPr/>
          <p:nvPr/>
        </p:nvSpPr>
        <p:spPr>
          <a:xfrm>
            <a:off x="10280020" y="6581001"/>
            <a:ext cx="623308" cy="276999"/>
          </a:xfrm>
          <a:prstGeom prst="rect">
            <a:avLst/>
          </a:prstGeom>
        </p:spPr>
        <p:txBody>
          <a:bodyPr wrap="square">
            <a:spAutoFit/>
          </a:bodyPr>
          <a:lstStyle/>
          <a:p>
            <a:r>
              <a:rPr lang="it-IT" sz="1200" b="1" i="1" dirty="0" smtClean="0">
                <a:solidFill>
                  <a:schemeClr val="bg1"/>
                </a:solidFill>
                <a:latin typeface="Arial" panose="020B0604020202020204" pitchFamily="34" charset="0"/>
                <a:cs typeface="Arial" panose="020B0604020202020204" pitchFamily="34" charset="0"/>
              </a:rPr>
              <a:t>20/28</a:t>
            </a:r>
            <a:r>
              <a:rPr lang="it-IT" sz="1000" b="1" dirty="0" smtClean="0">
                <a:solidFill>
                  <a:schemeClr val="bg1"/>
                </a:solidFill>
                <a:latin typeface="Arial" panose="020B0604020202020204" pitchFamily="34" charset="0"/>
                <a:cs typeface="Arial" panose="020B0604020202020204" pitchFamily="34" charset="0"/>
              </a:rPr>
              <a:t>  </a:t>
            </a:r>
            <a:endParaRPr lang="it-IT" sz="1000" b="1" dirty="0">
              <a:solidFill>
                <a:schemeClr val="bg1"/>
              </a:solidFill>
              <a:latin typeface="Arial" panose="020B0604020202020204" pitchFamily="34" charset="0"/>
              <a:cs typeface="Arial" panose="020B0604020202020204" pitchFamily="34" charset="0"/>
            </a:endParaRPr>
          </a:p>
        </p:txBody>
      </p:sp>
      <p:pic>
        <p:nvPicPr>
          <p:cNvPr id="21" name="Picture 425" descr="http://www.lnf.infn.it/logo/logo_infn_lnf_1_sigla_lnf.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03328" y="6058286"/>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22"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pic>
        <p:nvPicPr>
          <p:cNvPr id="25" name="Picture 2" descr="AAC22 - Advanced Accelerator Concepts 20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
        <p:nvSpPr>
          <p:cNvPr id="16" name="Segnaposto testo 2">
            <a:extLst>
              <a:ext uri="{FF2B5EF4-FFF2-40B4-BE49-F238E27FC236}">
                <a16:creationId xmlns:a16="http://schemas.microsoft.com/office/drawing/2014/main" id="{0AB8AF8E-80EE-CE8B-0796-817225CD405E}"/>
              </a:ext>
            </a:extLst>
          </p:cNvPr>
          <p:cNvSpPr txBox="1">
            <a:spLocks/>
          </p:cNvSpPr>
          <p:nvPr/>
        </p:nvSpPr>
        <p:spPr>
          <a:xfrm>
            <a:off x="685800" y="3295479"/>
            <a:ext cx="11200892" cy="322134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i="1" dirty="0" smtClean="0">
                <a:solidFill>
                  <a:schemeClr val="bg1"/>
                </a:solidFill>
              </a:rPr>
              <a:t>The FEL setup is extended, and part of the EOS (IR) laser is used as seed</a:t>
            </a:r>
          </a:p>
          <a:p>
            <a:pPr marL="800100" lvl="7" indent="-342900"/>
            <a:r>
              <a:rPr lang="en-US" sz="2400" dirty="0" smtClean="0">
                <a:solidFill>
                  <a:schemeClr val="bg1"/>
                </a:solidFill>
              </a:rPr>
              <a:t>Naturally synchronized with the beam, tunable energy (~10 </a:t>
            </a:r>
            <a:r>
              <a:rPr lang="en-US" sz="2400" dirty="0" err="1" smtClean="0">
                <a:solidFill>
                  <a:schemeClr val="bg1"/>
                </a:solidFill>
              </a:rPr>
              <a:t>nJ</a:t>
            </a:r>
            <a:r>
              <a:rPr lang="en-US" sz="2400" dirty="0" smtClean="0">
                <a:solidFill>
                  <a:schemeClr val="bg1"/>
                </a:solidFill>
              </a:rPr>
              <a:t> used in the experiment).</a:t>
            </a:r>
          </a:p>
          <a:p>
            <a:pPr marL="800100" lvl="7" indent="-342900"/>
            <a:r>
              <a:rPr lang="en-US" sz="2400" dirty="0" smtClean="0">
                <a:solidFill>
                  <a:schemeClr val="bg1"/>
                </a:solidFill>
              </a:rPr>
              <a:t>Duration increased from ~200  to 600 fs (FWHM). Focused at the entrance of 1</a:t>
            </a:r>
            <a:r>
              <a:rPr lang="en-US" sz="2400" baseline="30000" dirty="0" smtClean="0">
                <a:solidFill>
                  <a:schemeClr val="bg1"/>
                </a:solidFill>
              </a:rPr>
              <a:t>st</a:t>
            </a:r>
            <a:r>
              <a:rPr lang="en-US" sz="2400" dirty="0" smtClean="0">
                <a:solidFill>
                  <a:schemeClr val="bg1"/>
                </a:solidFill>
              </a:rPr>
              <a:t> </a:t>
            </a:r>
            <a:r>
              <a:rPr lang="en-US" sz="2400" dirty="0" err="1" smtClean="0">
                <a:solidFill>
                  <a:schemeClr val="bg1"/>
                </a:solidFill>
              </a:rPr>
              <a:t>undulator</a:t>
            </a:r>
            <a:endParaRPr lang="en-US" sz="2400" dirty="0" smtClean="0">
              <a:solidFill>
                <a:schemeClr val="bg1"/>
              </a:solidFill>
            </a:endParaRPr>
          </a:p>
          <a:p>
            <a:pPr>
              <a:buFont typeface="Wingdings" panose="05000000000000000000" pitchFamily="2" charset="2"/>
              <a:buChar char="§"/>
            </a:pPr>
            <a:r>
              <a:rPr lang="en-US" sz="2400" i="1" dirty="0" smtClean="0">
                <a:solidFill>
                  <a:schemeClr val="bg1"/>
                </a:solidFill>
              </a:rPr>
              <a:t>Beam is partially displaced by using a magnetic chicane (4 dipoles in 5.75 m) to allow laser injection into the beamline</a:t>
            </a:r>
          </a:p>
          <a:p>
            <a:pPr>
              <a:buFont typeface="Wingdings" panose="05000000000000000000" pitchFamily="2" charset="2"/>
              <a:buChar char="§"/>
            </a:pPr>
            <a:r>
              <a:rPr lang="en-US" sz="2400" i="1" dirty="0" smtClean="0">
                <a:solidFill>
                  <a:schemeClr val="bg1"/>
                </a:solidFill>
              </a:rPr>
              <a:t>Same detection setup composed of photo-diodes is used (ND filter changed for larger intensity signals) </a:t>
            </a:r>
          </a:p>
          <a:p>
            <a:pPr>
              <a:buFont typeface="Wingdings" panose="05000000000000000000" pitchFamily="2" charset="2"/>
              <a:buChar char="§"/>
            </a:pPr>
            <a:r>
              <a:rPr lang="en-US" sz="2400" i="1" dirty="0" smtClean="0">
                <a:solidFill>
                  <a:schemeClr val="bg1"/>
                </a:solidFill>
              </a:rPr>
              <a:t>Seed Laser is transported up to the imaging spectrometer</a:t>
            </a:r>
            <a:endParaRPr lang="en-US" sz="2400" i="1" dirty="0">
              <a:solidFill>
                <a:schemeClr val="bg1"/>
              </a:solidFill>
            </a:endParaRPr>
          </a:p>
        </p:txBody>
      </p:sp>
      <p:pic>
        <p:nvPicPr>
          <p:cNvPr id="17" name="Immagine 3">
            <a:extLst>
              <a:ext uri="{FF2B5EF4-FFF2-40B4-BE49-F238E27FC236}">
                <a16:creationId xmlns:a16="http://schemas.microsoft.com/office/drawing/2014/main" id="{B6D0B7CF-1FED-95BC-060E-A76DC3220331}"/>
              </a:ext>
            </a:extLst>
          </p:cNvPr>
          <p:cNvPicPr>
            <a:picLocks noChangeAspect="1"/>
          </p:cNvPicPr>
          <p:nvPr/>
        </p:nvPicPr>
        <p:blipFill>
          <a:blip r:embed="rId7">
            <a:lum/>
            <a:alphaModFix/>
          </a:blip>
          <a:srcRect/>
          <a:stretch>
            <a:fillRect/>
          </a:stretch>
        </p:blipFill>
        <p:spPr>
          <a:xfrm>
            <a:off x="171940" y="595695"/>
            <a:ext cx="11879872" cy="2567222"/>
          </a:xfrm>
          <a:prstGeom prst="rect">
            <a:avLst/>
          </a:prstGeom>
          <a:noFill/>
          <a:ln>
            <a:noFill/>
          </a:ln>
          <a:effectLst>
            <a:outerShdw dist="101823" dir="2700000" algn="tl">
              <a:srgbClr val="808080"/>
            </a:outerShdw>
          </a:effectLst>
        </p:spPr>
      </p:pic>
      <p:sp>
        <p:nvSpPr>
          <p:cNvPr id="19" name="Rectangle 18"/>
          <p:cNvSpPr/>
          <p:nvPr/>
        </p:nvSpPr>
        <p:spPr>
          <a:xfrm>
            <a:off x="6193037" y="6519446"/>
            <a:ext cx="4006226" cy="338554"/>
          </a:xfrm>
          <a:prstGeom prst="rect">
            <a:avLst/>
          </a:prstGeom>
        </p:spPr>
        <p:txBody>
          <a:bodyPr wrap="none">
            <a:spAutoFit/>
          </a:bodyPr>
          <a:lstStyle/>
          <a:p>
            <a:pPr algn="r" eaLnBrk="0" fontAlgn="base" hangingPunct="0">
              <a:spcBef>
                <a:spcPct val="0"/>
              </a:spcBef>
              <a:spcAft>
                <a:spcPct val="0"/>
              </a:spcAft>
            </a:pPr>
            <a:r>
              <a:rPr lang="it-IT" sz="1600" b="1" i="1" dirty="0" smtClean="0">
                <a:solidFill>
                  <a:schemeClr val="bg1"/>
                </a:solidFill>
                <a:latin typeface="Arial" pitchFamily="34" charset="0"/>
                <a:cs typeface="Arial" pitchFamily="34" charset="0"/>
              </a:rPr>
              <a:t>Angelo.Biagioni@lnf.infn.it </a:t>
            </a:r>
            <a:r>
              <a:rPr lang="it-IT" sz="1600" b="1" i="1" dirty="0">
                <a:solidFill>
                  <a:schemeClr val="bg1"/>
                </a:solidFill>
                <a:latin typeface="Arial" pitchFamily="34" charset="0"/>
                <a:cs typeface="Arial" pitchFamily="34" charset="0"/>
              </a:rPr>
              <a:t>▪</a:t>
            </a:r>
            <a:r>
              <a:rPr lang="it-IT" sz="1600" b="1" i="1" dirty="0" smtClean="0">
                <a:solidFill>
                  <a:schemeClr val="bg1"/>
                </a:solidFill>
                <a:latin typeface="Arial" pitchFamily="34" charset="0"/>
                <a:cs typeface="Arial" pitchFamily="34" charset="0"/>
              </a:rPr>
              <a:t> INFN-LNF </a:t>
            </a:r>
            <a:endParaRPr lang="it-IT" sz="1600" b="1" i="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570489735"/>
      </p:ext>
    </p:extLst>
  </p:cSld>
  <p:clrMapOvr>
    <a:masterClrMapping/>
  </p:clrMapOvr>
  <p:timing>
    <p:tnLst>
      <p:par>
        <p:cTn id="1" dur="indefinite" restart="never" nodeType="tmRoot">
          <p:childTnLst>
            <p:par>
              <p:cTn id="2"/>
            </p:par>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5" name="Rectangle 104"/>
          <p:cNvSpPr/>
          <p:nvPr/>
        </p:nvSpPr>
        <p:spPr>
          <a:xfrm>
            <a:off x="7221072" y="30778"/>
            <a:ext cx="4993602" cy="369332"/>
          </a:xfrm>
          <a:prstGeom prst="rect">
            <a:avLst/>
          </a:prstGeom>
        </p:spPr>
        <p:txBody>
          <a:bodyPr wrap="square">
            <a:spAutoFit/>
          </a:bodyPr>
          <a:lstStyle/>
          <a:p>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Seeded FEL from PWFA - Radiation spectrum</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6" name="Rectangle 105"/>
          <p:cNvSpPr/>
          <p:nvPr/>
        </p:nvSpPr>
        <p:spPr>
          <a:xfrm>
            <a:off x="10280020" y="6581001"/>
            <a:ext cx="623308" cy="276999"/>
          </a:xfrm>
          <a:prstGeom prst="rect">
            <a:avLst/>
          </a:prstGeom>
        </p:spPr>
        <p:txBody>
          <a:bodyPr wrap="square">
            <a:spAutoFit/>
          </a:bodyPr>
          <a:lstStyle/>
          <a:p>
            <a:r>
              <a:rPr lang="it-IT" sz="1200" b="1" i="1" dirty="0" smtClean="0">
                <a:solidFill>
                  <a:schemeClr val="bg1"/>
                </a:solidFill>
                <a:latin typeface="Arial" panose="020B0604020202020204" pitchFamily="34" charset="0"/>
                <a:cs typeface="Arial" panose="020B0604020202020204" pitchFamily="34" charset="0"/>
              </a:rPr>
              <a:t>21/28</a:t>
            </a:r>
            <a:r>
              <a:rPr lang="it-IT" sz="1000" b="1" dirty="0" smtClean="0">
                <a:solidFill>
                  <a:schemeClr val="bg1"/>
                </a:solidFill>
                <a:latin typeface="Arial" panose="020B0604020202020204" pitchFamily="34" charset="0"/>
                <a:cs typeface="Arial" panose="020B0604020202020204" pitchFamily="34" charset="0"/>
              </a:rPr>
              <a:t>  </a:t>
            </a:r>
            <a:endParaRPr lang="it-IT" sz="1000" b="1" dirty="0">
              <a:solidFill>
                <a:schemeClr val="bg1"/>
              </a:solidFill>
              <a:latin typeface="Arial" panose="020B0604020202020204" pitchFamily="34" charset="0"/>
              <a:cs typeface="Arial" panose="020B0604020202020204" pitchFamily="34" charset="0"/>
            </a:endParaRPr>
          </a:p>
        </p:txBody>
      </p:sp>
      <p:pic>
        <p:nvPicPr>
          <p:cNvPr id="21" name="Picture 425" descr="http://www.lnf.infn.it/logo/logo_infn_lnf_1_sigla_lnf.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03328" y="6058286"/>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22"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pic>
        <p:nvPicPr>
          <p:cNvPr id="25" name="Picture 2" descr="AAC22 - Advanced Accelerator Concepts 20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193037" y="6519446"/>
            <a:ext cx="4006226" cy="338554"/>
          </a:xfrm>
          <a:prstGeom prst="rect">
            <a:avLst/>
          </a:prstGeom>
        </p:spPr>
        <p:txBody>
          <a:bodyPr wrap="none">
            <a:spAutoFit/>
          </a:bodyPr>
          <a:lstStyle/>
          <a:p>
            <a:pPr algn="r" eaLnBrk="0" fontAlgn="base" hangingPunct="0">
              <a:spcBef>
                <a:spcPct val="0"/>
              </a:spcBef>
              <a:spcAft>
                <a:spcPct val="0"/>
              </a:spcAft>
            </a:pPr>
            <a:r>
              <a:rPr lang="it-IT" sz="1600" b="1" i="1" dirty="0" smtClean="0">
                <a:solidFill>
                  <a:schemeClr val="bg1"/>
                </a:solidFill>
                <a:latin typeface="Arial" pitchFamily="34" charset="0"/>
                <a:cs typeface="Arial" pitchFamily="34" charset="0"/>
              </a:rPr>
              <a:t>Angelo.Biagioni@lnf.infn.it </a:t>
            </a:r>
            <a:r>
              <a:rPr lang="it-IT" sz="1600" b="1" i="1" dirty="0">
                <a:solidFill>
                  <a:schemeClr val="bg1"/>
                </a:solidFill>
                <a:latin typeface="Arial" pitchFamily="34" charset="0"/>
                <a:cs typeface="Arial" pitchFamily="34" charset="0"/>
              </a:rPr>
              <a:t>▪</a:t>
            </a:r>
            <a:r>
              <a:rPr lang="it-IT" sz="1600" b="1" i="1" dirty="0" smtClean="0">
                <a:solidFill>
                  <a:schemeClr val="bg1"/>
                </a:solidFill>
                <a:latin typeface="Arial" pitchFamily="34" charset="0"/>
                <a:cs typeface="Arial" pitchFamily="34" charset="0"/>
              </a:rPr>
              <a:t> INFN-LNF </a:t>
            </a:r>
            <a:endParaRPr lang="it-IT" sz="1600" b="1" i="1" dirty="0">
              <a:solidFill>
                <a:schemeClr val="bg1"/>
              </a:solidFill>
              <a:latin typeface="Arial" pitchFamily="34" charset="0"/>
              <a:cs typeface="Arial" pitchFamily="34" charset="0"/>
            </a:endParaRPr>
          </a:p>
        </p:txBody>
      </p:sp>
      <p:pic>
        <p:nvPicPr>
          <p:cNvPr id="11" name="Immagine 18">
            <a:extLst>
              <a:ext uri="{FF2B5EF4-FFF2-40B4-BE49-F238E27FC236}">
                <a16:creationId xmlns:a16="http://schemas.microsoft.com/office/drawing/2014/main" id="{0FC98A96-7256-1F65-17E9-B4B549F2E5C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884"/>
          <a:stretch/>
        </p:blipFill>
        <p:spPr>
          <a:xfrm>
            <a:off x="6695782" y="546503"/>
            <a:ext cx="4470008" cy="2662366"/>
          </a:xfrm>
          <a:prstGeom prst="rect">
            <a:avLst/>
          </a:prstGeom>
        </p:spPr>
      </p:pic>
      <p:pic>
        <p:nvPicPr>
          <p:cNvPr id="12" name="Immagine 16">
            <a:extLst>
              <a:ext uri="{FF2B5EF4-FFF2-40B4-BE49-F238E27FC236}">
                <a16:creationId xmlns:a16="http://schemas.microsoft.com/office/drawing/2014/main" id="{1D3C6A41-C27D-B647-C545-667FBA18AA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0239" y="652554"/>
            <a:ext cx="4973762" cy="2789256"/>
          </a:xfrm>
          <a:prstGeom prst="rect">
            <a:avLst/>
          </a:prstGeom>
        </p:spPr>
      </p:pic>
      <p:sp>
        <p:nvSpPr>
          <p:cNvPr id="13" name="Segnaposto testo 2">
            <a:extLst>
              <a:ext uri="{FF2B5EF4-FFF2-40B4-BE49-F238E27FC236}">
                <a16:creationId xmlns:a16="http://schemas.microsoft.com/office/drawing/2014/main" id="{DCE1522B-3A67-C1A6-0BBE-9508F204B3A9}"/>
              </a:ext>
            </a:extLst>
          </p:cNvPr>
          <p:cNvSpPr txBox="1">
            <a:spLocks/>
          </p:cNvSpPr>
          <p:nvPr/>
        </p:nvSpPr>
        <p:spPr>
          <a:xfrm>
            <a:off x="5973637" y="3859603"/>
            <a:ext cx="5631756" cy="2083795"/>
          </a:xfrm>
          <a:prstGeom prst="rect">
            <a:avLst/>
          </a:prstGeom>
          <a:ln>
            <a:solidFill>
              <a:srgbClr val="FF0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b="1" dirty="0" smtClean="0">
                <a:solidFill>
                  <a:schemeClr val="bg1"/>
                </a:solidFill>
              </a:rPr>
              <a:t>Seeded FEL single-shot spectrum</a:t>
            </a:r>
          </a:p>
          <a:p>
            <a:pPr lvl="1"/>
            <a:r>
              <a:rPr lang="en-US" dirty="0" smtClean="0">
                <a:solidFill>
                  <a:schemeClr val="bg1"/>
                </a:solidFill>
              </a:rPr>
              <a:t>Clear signals, reproducible day by day</a:t>
            </a:r>
          </a:p>
          <a:p>
            <a:pPr lvl="1"/>
            <a:r>
              <a:rPr lang="en-US" dirty="0" smtClean="0">
                <a:solidFill>
                  <a:schemeClr val="bg1"/>
                </a:solidFill>
              </a:rPr>
              <a:t>90% shot-to-shot reproducibility</a:t>
            </a:r>
          </a:p>
          <a:p>
            <a:pPr lvl="1"/>
            <a:r>
              <a:rPr lang="en-US" dirty="0" smtClean="0">
                <a:solidFill>
                  <a:schemeClr val="bg1"/>
                </a:solidFill>
              </a:rPr>
              <a:t>Centered @827 nm with 5 nm BW</a:t>
            </a:r>
          </a:p>
          <a:p>
            <a:pPr lvl="1"/>
            <a:r>
              <a:rPr lang="en-US" dirty="0" smtClean="0">
                <a:solidFill>
                  <a:schemeClr val="bg1"/>
                </a:solidFill>
              </a:rPr>
              <a:t>Pulse energy up to 1 µJ</a:t>
            </a:r>
            <a:endParaRPr lang="en-US" dirty="0">
              <a:solidFill>
                <a:schemeClr val="bg1"/>
              </a:solidFill>
            </a:endParaRPr>
          </a:p>
        </p:txBody>
      </p:sp>
      <p:grpSp>
        <p:nvGrpSpPr>
          <p:cNvPr id="2" name="Group 1"/>
          <p:cNvGrpSpPr/>
          <p:nvPr/>
        </p:nvGrpSpPr>
        <p:grpSpPr>
          <a:xfrm>
            <a:off x="1016400" y="721210"/>
            <a:ext cx="853964" cy="1767121"/>
            <a:chOff x="1716079" y="1200566"/>
            <a:chExt cx="853964" cy="1767121"/>
          </a:xfrm>
        </p:grpSpPr>
        <p:sp>
          <p:nvSpPr>
            <p:cNvPr id="14" name="Figura a mano libera: forma 11">
              <a:extLst>
                <a:ext uri="{FF2B5EF4-FFF2-40B4-BE49-F238E27FC236}">
                  <a16:creationId xmlns:a16="http://schemas.microsoft.com/office/drawing/2014/main" id="{40132D55-1A79-C66C-1DEE-E4149F5CFEE8}"/>
                </a:ext>
              </a:extLst>
            </p:cNvPr>
            <p:cNvSpPr/>
            <p:nvPr/>
          </p:nvSpPr>
          <p:spPr>
            <a:xfrm>
              <a:off x="1983234" y="1200566"/>
              <a:ext cx="586809" cy="92820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000">
              <a:solidFill>
                <a:srgbClr val="FF0000"/>
              </a:solidFill>
              <a:prstDash val="solid"/>
            </a:ln>
          </p:spPr>
          <p:txBody>
            <a:bodyPr vert="horz" wrap="none" lIns="108000" tIns="63000" rIns="108000" bIns="63000" anchor="ctr" anchorCtr="0" compatLnSpc="0">
              <a:noAutofit/>
            </a:bodyPr>
            <a:lstStyle/>
            <a:p>
              <a:pPr marL="0" marR="0" lvl="0" indent="0" rtl="0" hangingPunct="1">
                <a:lnSpc>
                  <a:spcPct val="100000"/>
                </a:lnSpc>
                <a:spcBef>
                  <a:spcPts val="0"/>
                </a:spcBef>
                <a:spcAft>
                  <a:spcPts val="0"/>
                </a:spcAft>
                <a:buNone/>
                <a:tabLst/>
              </a:pPr>
              <a:endParaRPr lang="en-US" sz="1800" b="0" i="0" u="none" strike="noStrike" kern="1200" cap="none">
                <a:ln>
                  <a:noFill/>
                </a:ln>
                <a:latin typeface="Source Sans Pro" pitchFamily="34"/>
                <a:ea typeface="DejaVu Sans" pitchFamily="2"/>
                <a:cs typeface="DejaVu Sans" pitchFamily="2"/>
              </a:endParaRPr>
            </a:p>
          </p:txBody>
        </p:sp>
        <p:sp>
          <p:nvSpPr>
            <p:cNvPr id="15" name="Connettore diritto 12">
              <a:extLst>
                <a:ext uri="{FF2B5EF4-FFF2-40B4-BE49-F238E27FC236}">
                  <a16:creationId xmlns:a16="http://schemas.microsoft.com/office/drawing/2014/main" id="{992A596D-C380-1668-A6BD-993BA81DF172}"/>
                </a:ext>
              </a:extLst>
            </p:cNvPr>
            <p:cNvSpPr/>
            <p:nvPr/>
          </p:nvSpPr>
          <p:spPr>
            <a:xfrm rot="10800000">
              <a:off x="2202458" y="2138009"/>
              <a:ext cx="0" cy="464102"/>
            </a:xfrm>
            <a:prstGeom prst="line">
              <a:avLst/>
            </a:prstGeom>
            <a:noFill/>
            <a:ln w="36000">
              <a:solidFill>
                <a:srgbClr val="FF0000"/>
              </a:solidFill>
              <a:prstDash val="solid"/>
              <a:tailEnd type="arrow"/>
            </a:ln>
          </p:spPr>
          <p:txBody>
            <a:bodyPr vert="horz" wrap="none" lIns="72000" tIns="27000" rIns="72000" bIns="27000" anchor="ctr" anchorCtr="0" compatLnSpc="0"/>
            <a:lstStyle/>
            <a:p>
              <a:pPr marL="0" marR="0" lvl="0" indent="0" rtl="0" hangingPunct="1">
                <a:lnSpc>
                  <a:spcPct val="100000"/>
                </a:lnSpc>
                <a:spcBef>
                  <a:spcPts val="0"/>
                </a:spcBef>
                <a:spcAft>
                  <a:spcPts val="0"/>
                </a:spcAft>
                <a:buNone/>
                <a:tabLst/>
              </a:pPr>
              <a:endParaRPr lang="en-US" sz="1800" b="0" i="0" u="none" strike="noStrike" kern="1200" cap="none">
                <a:ln>
                  <a:noFill/>
                </a:ln>
                <a:latin typeface="Source Sans Pro" pitchFamily="34"/>
                <a:ea typeface="DejaVu Sans" pitchFamily="2"/>
                <a:cs typeface="DejaVu Sans" pitchFamily="2"/>
              </a:endParaRPr>
            </a:p>
          </p:txBody>
        </p:sp>
        <p:sp>
          <p:nvSpPr>
            <p:cNvPr id="18" name="CasellaDiTesto 13">
              <a:extLst>
                <a:ext uri="{FF2B5EF4-FFF2-40B4-BE49-F238E27FC236}">
                  <a16:creationId xmlns:a16="http://schemas.microsoft.com/office/drawing/2014/main" id="{6538C741-7A7A-166F-C6CF-9F11E4C413E1}"/>
                </a:ext>
              </a:extLst>
            </p:cNvPr>
            <p:cNvSpPr txBox="1"/>
            <p:nvPr/>
          </p:nvSpPr>
          <p:spPr>
            <a:xfrm>
              <a:off x="1716079" y="2611351"/>
              <a:ext cx="720816" cy="356336"/>
            </a:xfrm>
            <a:prstGeom prst="rect">
              <a:avLst/>
            </a:prstGeom>
            <a:noFill/>
            <a:ln>
              <a:noFill/>
            </a:ln>
          </p:spPr>
          <p:txBody>
            <a:bodyPr vert="horz" wrap="none" lIns="90000" tIns="45000" rIns="90000" bIns="45000" anchorCtr="0" compatLnSpc="0">
              <a:spAutoFit/>
            </a:bodyPr>
            <a:lstStyle/>
            <a:p>
              <a:pPr marL="0" marR="0" lvl="0" indent="0" rtl="0" hangingPunct="1">
                <a:lnSpc>
                  <a:spcPct val="100000"/>
                </a:lnSpc>
                <a:spcBef>
                  <a:spcPts val="0"/>
                </a:spcBef>
                <a:spcAft>
                  <a:spcPts val="0"/>
                </a:spcAft>
                <a:buNone/>
                <a:tabLst/>
              </a:pPr>
              <a:r>
                <a:rPr lang="en-US" sz="1800" b="1" i="1" u="none" strike="noStrike" kern="1200" cap="none" dirty="0">
                  <a:ln>
                    <a:noFill/>
                  </a:ln>
                  <a:solidFill>
                    <a:srgbClr val="C9211E"/>
                  </a:solidFill>
                  <a:latin typeface="Source Sans Pro" pitchFamily="34"/>
                  <a:ea typeface="DejaVu Sans" pitchFamily="2"/>
                  <a:cs typeface="DejaVu Sans" pitchFamily="2"/>
                </a:rPr>
                <a:t>laser</a:t>
              </a:r>
            </a:p>
          </p:txBody>
        </p:sp>
      </p:grpSp>
      <p:pic>
        <p:nvPicPr>
          <p:cNvPr id="20" name="Immagine 14">
            <a:extLst>
              <a:ext uri="{FF2B5EF4-FFF2-40B4-BE49-F238E27FC236}">
                <a16:creationId xmlns:a16="http://schemas.microsoft.com/office/drawing/2014/main" id="{042750DA-C543-6CBF-81A6-514A139979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0239" y="3571769"/>
            <a:ext cx="4973762" cy="2812490"/>
          </a:xfrm>
          <a:prstGeom prst="rect">
            <a:avLst/>
          </a:prstGeom>
        </p:spPr>
      </p:pic>
      <p:grpSp>
        <p:nvGrpSpPr>
          <p:cNvPr id="3" name="Group 2"/>
          <p:cNvGrpSpPr/>
          <p:nvPr/>
        </p:nvGrpSpPr>
        <p:grpSpPr>
          <a:xfrm>
            <a:off x="999875" y="3831680"/>
            <a:ext cx="763632" cy="1767121"/>
            <a:chOff x="6400816" y="1312706"/>
            <a:chExt cx="763632" cy="1767121"/>
          </a:xfrm>
        </p:grpSpPr>
        <p:sp>
          <p:nvSpPr>
            <p:cNvPr id="23" name="Figura a mano libera: forma 19">
              <a:extLst>
                <a:ext uri="{FF2B5EF4-FFF2-40B4-BE49-F238E27FC236}">
                  <a16:creationId xmlns:a16="http://schemas.microsoft.com/office/drawing/2014/main" id="{D52AFAE8-A3D7-BEFF-A894-C70717342391}"/>
                </a:ext>
              </a:extLst>
            </p:cNvPr>
            <p:cNvSpPr/>
            <p:nvPr/>
          </p:nvSpPr>
          <p:spPr>
            <a:xfrm>
              <a:off x="6667971" y="1312706"/>
              <a:ext cx="496477" cy="92820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000">
              <a:solidFill>
                <a:srgbClr val="FF0000"/>
              </a:solidFill>
              <a:prstDash val="solid"/>
            </a:ln>
          </p:spPr>
          <p:txBody>
            <a:bodyPr vert="horz" wrap="none" lIns="108000" tIns="63000" rIns="108000" bIns="63000" anchor="ctr" anchorCtr="0" compatLnSpc="0">
              <a:noAutofit/>
            </a:bodyPr>
            <a:lstStyle/>
            <a:p>
              <a:pPr marL="0" marR="0" lvl="0" indent="0" rtl="0" hangingPunct="1">
                <a:lnSpc>
                  <a:spcPct val="100000"/>
                </a:lnSpc>
                <a:spcBef>
                  <a:spcPts val="0"/>
                </a:spcBef>
                <a:spcAft>
                  <a:spcPts val="0"/>
                </a:spcAft>
                <a:buNone/>
                <a:tabLst/>
              </a:pPr>
              <a:endParaRPr lang="en-US" sz="1800" b="0" i="0" u="none" strike="noStrike" kern="1200" cap="none">
                <a:ln>
                  <a:noFill/>
                </a:ln>
                <a:latin typeface="Source Sans Pro" pitchFamily="34"/>
                <a:ea typeface="DejaVu Sans" pitchFamily="2"/>
                <a:cs typeface="DejaVu Sans" pitchFamily="2"/>
              </a:endParaRPr>
            </a:p>
          </p:txBody>
        </p:sp>
        <p:sp>
          <p:nvSpPr>
            <p:cNvPr id="24" name="Connettore diritto 20">
              <a:extLst>
                <a:ext uri="{FF2B5EF4-FFF2-40B4-BE49-F238E27FC236}">
                  <a16:creationId xmlns:a16="http://schemas.microsoft.com/office/drawing/2014/main" id="{85FD5E38-1895-3F09-E23A-F5ABD375171A}"/>
                </a:ext>
              </a:extLst>
            </p:cNvPr>
            <p:cNvSpPr/>
            <p:nvPr/>
          </p:nvSpPr>
          <p:spPr>
            <a:xfrm rot="10800000">
              <a:off x="6887195" y="2250149"/>
              <a:ext cx="0" cy="464102"/>
            </a:xfrm>
            <a:prstGeom prst="line">
              <a:avLst/>
            </a:prstGeom>
            <a:noFill/>
            <a:ln w="36000">
              <a:solidFill>
                <a:srgbClr val="FF0000"/>
              </a:solidFill>
              <a:prstDash val="solid"/>
              <a:tailEnd type="arrow"/>
            </a:ln>
          </p:spPr>
          <p:txBody>
            <a:bodyPr vert="horz" wrap="none" lIns="72000" tIns="27000" rIns="72000" bIns="27000" anchor="ctr" anchorCtr="0" compatLnSpc="0"/>
            <a:lstStyle/>
            <a:p>
              <a:pPr marL="0" marR="0" lvl="0" indent="0" rtl="0" hangingPunct="1">
                <a:lnSpc>
                  <a:spcPct val="100000"/>
                </a:lnSpc>
                <a:spcBef>
                  <a:spcPts val="0"/>
                </a:spcBef>
                <a:spcAft>
                  <a:spcPts val="0"/>
                </a:spcAft>
                <a:buNone/>
                <a:tabLst/>
              </a:pPr>
              <a:endParaRPr lang="en-US" sz="1800" b="0" i="0" u="none" strike="noStrike" kern="1200" cap="none">
                <a:ln>
                  <a:noFill/>
                </a:ln>
                <a:latin typeface="Source Sans Pro" pitchFamily="34"/>
                <a:ea typeface="DejaVu Sans" pitchFamily="2"/>
                <a:cs typeface="DejaVu Sans" pitchFamily="2"/>
              </a:endParaRPr>
            </a:p>
          </p:txBody>
        </p:sp>
        <p:sp>
          <p:nvSpPr>
            <p:cNvPr id="26" name="CasellaDiTesto 21">
              <a:extLst>
                <a:ext uri="{FF2B5EF4-FFF2-40B4-BE49-F238E27FC236}">
                  <a16:creationId xmlns:a16="http://schemas.microsoft.com/office/drawing/2014/main" id="{DFAFC5FD-57E5-AB55-EFE6-7AA3C9EB4C9C}"/>
                </a:ext>
              </a:extLst>
            </p:cNvPr>
            <p:cNvSpPr txBox="1"/>
            <p:nvPr/>
          </p:nvSpPr>
          <p:spPr>
            <a:xfrm>
              <a:off x="6400816" y="2723491"/>
              <a:ext cx="720816" cy="356336"/>
            </a:xfrm>
            <a:prstGeom prst="rect">
              <a:avLst/>
            </a:prstGeom>
            <a:noFill/>
            <a:ln>
              <a:noFill/>
            </a:ln>
          </p:spPr>
          <p:txBody>
            <a:bodyPr vert="horz" wrap="none" lIns="90000" tIns="45000" rIns="90000" bIns="45000" anchorCtr="0" compatLnSpc="0">
              <a:spAutoFit/>
            </a:bodyPr>
            <a:lstStyle/>
            <a:p>
              <a:pPr marL="0" marR="0" lvl="0" indent="0" rtl="0" hangingPunct="1">
                <a:lnSpc>
                  <a:spcPct val="100000"/>
                </a:lnSpc>
                <a:spcBef>
                  <a:spcPts val="0"/>
                </a:spcBef>
                <a:spcAft>
                  <a:spcPts val="0"/>
                </a:spcAft>
                <a:buNone/>
                <a:tabLst/>
              </a:pPr>
              <a:r>
                <a:rPr lang="en-US" sz="1800" b="1" i="1" u="none" strike="noStrike" kern="1200" cap="none" dirty="0">
                  <a:ln>
                    <a:noFill/>
                  </a:ln>
                  <a:solidFill>
                    <a:srgbClr val="C9211E"/>
                  </a:solidFill>
                  <a:latin typeface="Source Sans Pro" pitchFamily="34"/>
                  <a:ea typeface="DejaVu Sans" pitchFamily="2"/>
                  <a:cs typeface="DejaVu Sans" pitchFamily="2"/>
                </a:rPr>
                <a:t>laser</a:t>
              </a:r>
            </a:p>
          </p:txBody>
        </p:sp>
      </p:grpSp>
      <p:sp>
        <p:nvSpPr>
          <p:cNvPr id="4" name="Rectangle 3"/>
          <p:cNvSpPr/>
          <p:nvPr/>
        </p:nvSpPr>
        <p:spPr>
          <a:xfrm>
            <a:off x="3360930" y="283222"/>
            <a:ext cx="2201052" cy="369332"/>
          </a:xfrm>
          <a:prstGeom prst="rect">
            <a:avLst/>
          </a:prstGeom>
          <a:solidFill>
            <a:schemeClr val="tx1">
              <a:lumMod val="75000"/>
            </a:schemeClr>
          </a:solidFill>
          <a:ln>
            <a:solidFill>
              <a:srgbClr val="FF0000"/>
            </a:solidFill>
          </a:ln>
        </p:spPr>
        <p:txBody>
          <a:bodyPr wrap="none">
            <a:spAutoFit/>
          </a:bodyPr>
          <a:lstStyle/>
          <a:p>
            <a:r>
              <a:rPr lang="en-US" b="1" i="1" dirty="0"/>
              <a:t>Theoretical spectrum</a:t>
            </a:r>
            <a:endParaRPr lang="en-US" i="1" dirty="0">
              <a:solidFill>
                <a:srgbClr val="00B050"/>
              </a:solidFill>
            </a:endParaRPr>
          </a:p>
        </p:txBody>
      </p:sp>
      <p:sp>
        <p:nvSpPr>
          <p:cNvPr id="6" name="Rectangle 5"/>
          <p:cNvSpPr/>
          <p:nvPr/>
        </p:nvSpPr>
        <p:spPr>
          <a:xfrm>
            <a:off x="3166775" y="3509588"/>
            <a:ext cx="2395207" cy="369332"/>
          </a:xfrm>
          <a:prstGeom prst="rect">
            <a:avLst/>
          </a:prstGeom>
          <a:solidFill>
            <a:schemeClr val="tx1">
              <a:lumMod val="75000"/>
            </a:schemeClr>
          </a:solidFill>
          <a:ln>
            <a:solidFill>
              <a:srgbClr val="FF0000"/>
            </a:solidFill>
          </a:ln>
        </p:spPr>
        <p:txBody>
          <a:bodyPr wrap="none">
            <a:spAutoFit/>
          </a:bodyPr>
          <a:lstStyle/>
          <a:p>
            <a:r>
              <a:rPr lang="en-US" b="1" i="1" dirty="0"/>
              <a:t>Experimental spectrum</a:t>
            </a:r>
            <a:endParaRPr lang="en-US" i="1" dirty="0">
              <a:solidFill>
                <a:srgbClr val="00B050"/>
              </a:solidFill>
            </a:endParaRPr>
          </a:p>
        </p:txBody>
      </p:sp>
    </p:spTree>
    <p:extLst>
      <p:ext uri="{BB962C8B-B14F-4D97-AF65-F5344CB8AC3E}">
        <p14:creationId xmlns:p14="http://schemas.microsoft.com/office/powerpoint/2010/main" val="3562662634"/>
      </p:ext>
    </p:extLst>
  </p:cSld>
  <p:clrMapOvr>
    <a:masterClrMapping/>
  </p:clrMapOvr>
  <p:timing>
    <p:tnLst>
      <p:par>
        <p:cTn id="1" dur="indefinite" restart="never" nodeType="tmRoot">
          <p:childTnLst>
            <p:par>
              <p:cTn id="2"/>
            </p:par>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5" name="Rectangle 104"/>
          <p:cNvSpPr/>
          <p:nvPr/>
        </p:nvSpPr>
        <p:spPr>
          <a:xfrm>
            <a:off x="6750424" y="30778"/>
            <a:ext cx="5464250" cy="369332"/>
          </a:xfrm>
          <a:prstGeom prst="rect">
            <a:avLst/>
          </a:prstGeom>
        </p:spPr>
        <p:txBody>
          <a:bodyPr wrap="square">
            <a:spAutoFit/>
          </a:bodyPr>
          <a:lstStyle/>
          <a:p>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Seeded FEL from PWFA – improved </a:t>
            </a:r>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performances</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6" name="Rectangle 105"/>
          <p:cNvSpPr/>
          <p:nvPr/>
        </p:nvSpPr>
        <p:spPr>
          <a:xfrm>
            <a:off x="10280020" y="6581001"/>
            <a:ext cx="623308" cy="276999"/>
          </a:xfrm>
          <a:prstGeom prst="rect">
            <a:avLst/>
          </a:prstGeom>
        </p:spPr>
        <p:txBody>
          <a:bodyPr wrap="square">
            <a:spAutoFit/>
          </a:bodyPr>
          <a:lstStyle/>
          <a:p>
            <a:r>
              <a:rPr lang="it-IT" sz="1200" b="1" i="1" dirty="0" smtClean="0">
                <a:solidFill>
                  <a:schemeClr val="bg1"/>
                </a:solidFill>
                <a:latin typeface="Arial" panose="020B0604020202020204" pitchFamily="34" charset="0"/>
                <a:cs typeface="Arial" panose="020B0604020202020204" pitchFamily="34" charset="0"/>
              </a:rPr>
              <a:t>22/28</a:t>
            </a:r>
            <a:r>
              <a:rPr lang="it-IT" sz="1000" b="1" dirty="0" smtClean="0">
                <a:solidFill>
                  <a:schemeClr val="bg1"/>
                </a:solidFill>
                <a:latin typeface="Arial" panose="020B0604020202020204" pitchFamily="34" charset="0"/>
                <a:cs typeface="Arial" panose="020B0604020202020204" pitchFamily="34" charset="0"/>
              </a:rPr>
              <a:t>  </a:t>
            </a:r>
            <a:endParaRPr lang="it-IT" sz="1000" b="1" dirty="0">
              <a:solidFill>
                <a:schemeClr val="bg1"/>
              </a:solidFill>
              <a:latin typeface="Arial" panose="020B0604020202020204" pitchFamily="34" charset="0"/>
              <a:cs typeface="Arial" panose="020B0604020202020204" pitchFamily="34" charset="0"/>
            </a:endParaRPr>
          </a:p>
        </p:txBody>
      </p:sp>
      <p:pic>
        <p:nvPicPr>
          <p:cNvPr id="21" name="Picture 425" descr="http://www.lnf.infn.it/logo/logo_infn_lnf_1_sigla_lnf.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03328" y="6058286"/>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22"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pic>
        <p:nvPicPr>
          <p:cNvPr id="25" name="Picture 2" descr="AAC22 - Advanced Accelerator Concepts 20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193037" y="6519446"/>
            <a:ext cx="4006226" cy="338554"/>
          </a:xfrm>
          <a:prstGeom prst="rect">
            <a:avLst/>
          </a:prstGeom>
        </p:spPr>
        <p:txBody>
          <a:bodyPr wrap="none">
            <a:spAutoFit/>
          </a:bodyPr>
          <a:lstStyle/>
          <a:p>
            <a:pPr algn="r" eaLnBrk="0" fontAlgn="base" hangingPunct="0">
              <a:spcBef>
                <a:spcPct val="0"/>
              </a:spcBef>
              <a:spcAft>
                <a:spcPct val="0"/>
              </a:spcAft>
            </a:pPr>
            <a:r>
              <a:rPr lang="it-IT" sz="1600" b="1" i="1" dirty="0" smtClean="0">
                <a:solidFill>
                  <a:schemeClr val="bg1"/>
                </a:solidFill>
                <a:latin typeface="Arial" pitchFamily="34" charset="0"/>
                <a:cs typeface="Arial" pitchFamily="34" charset="0"/>
              </a:rPr>
              <a:t>Angelo.Biagioni@lnf.infn.it </a:t>
            </a:r>
            <a:r>
              <a:rPr lang="it-IT" sz="1600" b="1" i="1" dirty="0">
                <a:solidFill>
                  <a:schemeClr val="bg1"/>
                </a:solidFill>
                <a:latin typeface="Arial" pitchFamily="34" charset="0"/>
                <a:cs typeface="Arial" pitchFamily="34" charset="0"/>
              </a:rPr>
              <a:t>▪</a:t>
            </a:r>
            <a:r>
              <a:rPr lang="it-IT" sz="1600" b="1" i="1" dirty="0" smtClean="0">
                <a:solidFill>
                  <a:schemeClr val="bg1"/>
                </a:solidFill>
                <a:latin typeface="Arial" pitchFamily="34" charset="0"/>
                <a:cs typeface="Arial" pitchFamily="34" charset="0"/>
              </a:rPr>
              <a:t> INFN-LNF </a:t>
            </a:r>
            <a:endParaRPr lang="it-IT" sz="1600" b="1" i="1" dirty="0">
              <a:solidFill>
                <a:schemeClr val="bg1"/>
              </a:solidFill>
              <a:latin typeface="Arial" pitchFamily="34" charset="0"/>
              <a:cs typeface="Arial" pitchFamily="34" charset="0"/>
            </a:endParaRPr>
          </a:p>
        </p:txBody>
      </p:sp>
      <p:pic>
        <p:nvPicPr>
          <p:cNvPr id="27" name="Immagine 3">
            <a:extLst>
              <a:ext uri="{FF2B5EF4-FFF2-40B4-BE49-F238E27FC236}">
                <a16:creationId xmlns:a16="http://schemas.microsoft.com/office/drawing/2014/main" id="{87B6E3BE-B942-62D4-908C-3BEA0897C290}"/>
              </a:ext>
            </a:extLst>
          </p:cNvPr>
          <p:cNvPicPr>
            <a:picLocks noChangeAspect="1"/>
          </p:cNvPicPr>
          <p:nvPr/>
        </p:nvPicPr>
        <p:blipFill>
          <a:blip r:embed="rId7">
            <a:lum/>
            <a:alphaModFix/>
          </a:blip>
          <a:srcRect/>
          <a:stretch>
            <a:fillRect/>
          </a:stretch>
        </p:blipFill>
        <p:spPr>
          <a:xfrm>
            <a:off x="96324" y="520889"/>
            <a:ext cx="7188113" cy="5706033"/>
          </a:xfrm>
          <a:prstGeom prst="rect">
            <a:avLst/>
          </a:prstGeom>
          <a:noFill/>
          <a:ln>
            <a:noFill/>
          </a:ln>
        </p:spPr>
      </p:pic>
      <p:sp>
        <p:nvSpPr>
          <p:cNvPr id="28" name="CasellaDiTesto 4">
            <a:extLst>
              <a:ext uri="{FF2B5EF4-FFF2-40B4-BE49-F238E27FC236}">
                <a16:creationId xmlns:a16="http://schemas.microsoft.com/office/drawing/2014/main" id="{67BEB08D-0635-F413-4559-7401706070C8}"/>
              </a:ext>
            </a:extLst>
          </p:cNvPr>
          <p:cNvSpPr txBox="1"/>
          <p:nvPr/>
        </p:nvSpPr>
        <p:spPr>
          <a:xfrm>
            <a:off x="916117" y="566117"/>
            <a:ext cx="810328" cy="356336"/>
          </a:xfrm>
          <a:prstGeom prst="rect">
            <a:avLst/>
          </a:prstGeom>
          <a:solidFill>
            <a:schemeClr val="tx1">
              <a:lumMod val="65000"/>
            </a:schemeClr>
          </a:solidFill>
          <a:ln>
            <a:solidFill>
              <a:srgbClr val="FF0000"/>
            </a:solidFill>
          </a:ln>
        </p:spPr>
        <p:txBody>
          <a:bodyPr vert="horz" wrap="none" lIns="90000" tIns="45000" rIns="90000" bIns="45000" anchorCtr="0" compatLnSpc="0">
            <a:spAutoFit/>
          </a:bodyPr>
          <a:lstStyle/>
          <a:p>
            <a:pPr marL="0" marR="0" lvl="0" indent="0" rtl="0" hangingPunct="1">
              <a:lnSpc>
                <a:spcPct val="100000"/>
              </a:lnSpc>
              <a:spcBef>
                <a:spcPts val="0"/>
              </a:spcBef>
              <a:spcAft>
                <a:spcPts val="0"/>
              </a:spcAft>
              <a:buNone/>
              <a:tabLst/>
            </a:pPr>
            <a:r>
              <a:rPr lang="en-US" sz="1800" b="1" i="0" u="none" strike="noStrike" kern="1200" cap="none" dirty="0" smtClean="0">
                <a:ln>
                  <a:noFill/>
                </a:ln>
                <a:solidFill>
                  <a:srgbClr val="FFFFFF"/>
                </a:solidFill>
                <a:latin typeface="Source Sans Pro" pitchFamily="34"/>
                <a:ea typeface="DejaVu Sans" pitchFamily="2"/>
                <a:cs typeface="DejaVu Sans" pitchFamily="2"/>
              </a:rPr>
              <a:t>SASE</a:t>
            </a:r>
            <a:endParaRPr lang="en-US" sz="1800" b="1" i="0" u="none" strike="noStrike" kern="1200" cap="none" dirty="0">
              <a:ln>
                <a:noFill/>
              </a:ln>
              <a:solidFill>
                <a:srgbClr val="FFFFFF"/>
              </a:solidFill>
              <a:latin typeface="Source Sans Pro" pitchFamily="34"/>
              <a:ea typeface="DejaVu Sans" pitchFamily="2"/>
              <a:cs typeface="DejaVu Sans" pitchFamily="2"/>
            </a:endParaRPr>
          </a:p>
        </p:txBody>
      </p:sp>
      <p:sp>
        <p:nvSpPr>
          <p:cNvPr id="29" name="CasellaDiTesto 5">
            <a:extLst>
              <a:ext uri="{FF2B5EF4-FFF2-40B4-BE49-F238E27FC236}">
                <a16:creationId xmlns:a16="http://schemas.microsoft.com/office/drawing/2014/main" id="{305A735E-3A80-1BFD-6186-99DAAB72431C}"/>
              </a:ext>
            </a:extLst>
          </p:cNvPr>
          <p:cNvSpPr txBox="1"/>
          <p:nvPr/>
        </p:nvSpPr>
        <p:spPr>
          <a:xfrm>
            <a:off x="7106293" y="566117"/>
            <a:ext cx="1136172" cy="356336"/>
          </a:xfrm>
          <a:prstGeom prst="rect">
            <a:avLst/>
          </a:prstGeom>
          <a:solidFill>
            <a:schemeClr val="tx1">
              <a:lumMod val="65000"/>
            </a:schemeClr>
          </a:solidFill>
          <a:ln>
            <a:solidFill>
              <a:srgbClr val="FF0000"/>
            </a:solidFill>
          </a:ln>
        </p:spPr>
        <p:txBody>
          <a:bodyPr vert="horz" wrap="square" lIns="90000" tIns="45000" rIns="90000" bIns="45000" anchorCtr="0" compatLnSpc="0">
            <a:spAutoFit/>
          </a:bodyPr>
          <a:lstStyle/>
          <a:p>
            <a:pPr marL="0" marR="0" lvl="0" indent="0" rtl="0" hangingPunct="1">
              <a:lnSpc>
                <a:spcPct val="100000"/>
              </a:lnSpc>
              <a:spcBef>
                <a:spcPts val="0"/>
              </a:spcBef>
              <a:spcAft>
                <a:spcPts val="0"/>
              </a:spcAft>
              <a:buNone/>
              <a:tabLst/>
            </a:pPr>
            <a:r>
              <a:rPr lang="en-US" sz="1800" b="1" i="0" u="none" strike="noStrike" kern="1200" cap="none" dirty="0">
                <a:ln>
                  <a:noFill/>
                </a:ln>
                <a:solidFill>
                  <a:srgbClr val="FFFFFF"/>
                </a:solidFill>
                <a:latin typeface="Source Sans Pro" pitchFamily="34"/>
                <a:ea typeface="DejaVu Sans" pitchFamily="2"/>
                <a:cs typeface="DejaVu Sans" pitchFamily="2"/>
              </a:rPr>
              <a:t>SEEDED</a:t>
            </a:r>
          </a:p>
        </p:txBody>
      </p:sp>
      <p:grpSp>
        <p:nvGrpSpPr>
          <p:cNvPr id="7" name="Group 6"/>
          <p:cNvGrpSpPr/>
          <p:nvPr/>
        </p:nvGrpSpPr>
        <p:grpSpPr>
          <a:xfrm>
            <a:off x="3595505" y="448512"/>
            <a:ext cx="1756423" cy="5226116"/>
            <a:chOff x="4321040" y="719857"/>
            <a:chExt cx="1756423" cy="5226116"/>
          </a:xfrm>
        </p:grpSpPr>
        <p:sp>
          <p:nvSpPr>
            <p:cNvPr id="30" name="Figura a mano libera: forma 6">
              <a:extLst>
                <a:ext uri="{FF2B5EF4-FFF2-40B4-BE49-F238E27FC236}">
                  <a16:creationId xmlns:a16="http://schemas.microsoft.com/office/drawing/2014/main" id="{30043673-E253-AC3A-7C2E-05D4F3D7142D}"/>
                </a:ext>
              </a:extLst>
            </p:cNvPr>
            <p:cNvSpPr/>
            <p:nvPr/>
          </p:nvSpPr>
          <p:spPr>
            <a:xfrm>
              <a:off x="5492290" y="719857"/>
              <a:ext cx="585173" cy="522611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000">
              <a:solidFill>
                <a:srgbClr val="FF0000"/>
              </a:solidFill>
              <a:prstDash val="solid"/>
            </a:ln>
          </p:spPr>
          <p:txBody>
            <a:bodyPr vert="horz" wrap="none" lIns="108000" tIns="63000" rIns="108000" bIns="63000" anchor="ctr" anchorCtr="0" compatLnSpc="0">
              <a:noAutofit/>
            </a:bodyPr>
            <a:lstStyle/>
            <a:p>
              <a:pPr marL="0" marR="0" lvl="0" indent="0" rtl="0" hangingPunct="1">
                <a:lnSpc>
                  <a:spcPct val="100000"/>
                </a:lnSpc>
                <a:spcBef>
                  <a:spcPts val="0"/>
                </a:spcBef>
                <a:spcAft>
                  <a:spcPts val="0"/>
                </a:spcAft>
                <a:buNone/>
                <a:tabLst/>
              </a:pPr>
              <a:endParaRPr lang="en-US" sz="1800" b="0" i="0" u="none" strike="noStrike" kern="1200" cap="none">
                <a:ln>
                  <a:noFill/>
                </a:ln>
                <a:latin typeface="Source Sans Pro" pitchFamily="34"/>
                <a:ea typeface="DejaVu Sans" pitchFamily="2"/>
                <a:cs typeface="DejaVu Sans" pitchFamily="2"/>
              </a:endParaRPr>
            </a:p>
          </p:txBody>
        </p:sp>
        <p:sp>
          <p:nvSpPr>
            <p:cNvPr id="31" name="CasellaDiTesto 7">
              <a:extLst>
                <a:ext uri="{FF2B5EF4-FFF2-40B4-BE49-F238E27FC236}">
                  <a16:creationId xmlns:a16="http://schemas.microsoft.com/office/drawing/2014/main" id="{6F3EE839-B7BE-6D62-8239-C26763D37084}"/>
                </a:ext>
              </a:extLst>
            </p:cNvPr>
            <p:cNvSpPr txBox="1"/>
            <p:nvPr/>
          </p:nvSpPr>
          <p:spPr>
            <a:xfrm>
              <a:off x="4321040" y="719857"/>
              <a:ext cx="780833" cy="385831"/>
            </a:xfrm>
            <a:prstGeom prst="rect">
              <a:avLst/>
            </a:prstGeom>
            <a:noFill/>
            <a:ln>
              <a:noFill/>
            </a:ln>
          </p:spPr>
          <p:txBody>
            <a:bodyPr vert="horz" wrap="none" lIns="90000" tIns="45000" rIns="90000" bIns="45000" anchorCtr="0" compatLnSpc="0">
              <a:spAutoFit/>
            </a:bodyPr>
            <a:lstStyle/>
            <a:p>
              <a:pPr marL="0" marR="0" lvl="0" indent="0" rtl="0" hangingPunct="1">
                <a:lnSpc>
                  <a:spcPct val="100000"/>
                </a:lnSpc>
                <a:spcBef>
                  <a:spcPts val="0"/>
                </a:spcBef>
                <a:spcAft>
                  <a:spcPts val="0"/>
                </a:spcAft>
                <a:buNone/>
                <a:tabLst/>
              </a:pPr>
              <a:r>
                <a:rPr lang="en-US" sz="2000" b="1" i="1" u="none" strike="noStrike" kern="1200" cap="none" dirty="0">
                  <a:ln>
                    <a:noFill/>
                  </a:ln>
                  <a:solidFill>
                    <a:srgbClr val="C9211E"/>
                  </a:solidFill>
                  <a:latin typeface="Source Sans Pro" pitchFamily="34"/>
                  <a:ea typeface="DejaVu Sans" pitchFamily="2"/>
                  <a:cs typeface="DejaVu Sans" pitchFamily="2"/>
                </a:rPr>
                <a:t>laser</a:t>
              </a:r>
            </a:p>
          </p:txBody>
        </p:sp>
        <p:sp>
          <p:nvSpPr>
            <p:cNvPr id="32" name="Connettore diritto 8">
              <a:extLst>
                <a:ext uri="{FF2B5EF4-FFF2-40B4-BE49-F238E27FC236}">
                  <a16:creationId xmlns:a16="http://schemas.microsoft.com/office/drawing/2014/main" id="{2315B4F2-7B88-957E-CD64-2C9F32155B66}"/>
                </a:ext>
              </a:extLst>
            </p:cNvPr>
            <p:cNvSpPr/>
            <p:nvPr/>
          </p:nvSpPr>
          <p:spPr>
            <a:xfrm>
              <a:off x="4988253" y="1013617"/>
              <a:ext cx="504036" cy="342163"/>
            </a:xfrm>
            <a:prstGeom prst="line">
              <a:avLst/>
            </a:prstGeom>
            <a:noFill/>
            <a:ln w="36000">
              <a:solidFill>
                <a:srgbClr val="FF0000"/>
              </a:solidFill>
              <a:prstDash val="solid"/>
              <a:tailEnd type="arrow"/>
            </a:ln>
          </p:spPr>
          <p:txBody>
            <a:bodyPr vert="horz" wrap="none" lIns="72000" tIns="27000" rIns="72000" bIns="27000" anchor="ctr" anchorCtr="0" compatLnSpc="0"/>
            <a:lstStyle/>
            <a:p>
              <a:pPr marL="0" marR="0" lvl="0" indent="0" rtl="0" hangingPunct="1">
                <a:lnSpc>
                  <a:spcPct val="100000"/>
                </a:lnSpc>
                <a:spcBef>
                  <a:spcPts val="0"/>
                </a:spcBef>
                <a:spcAft>
                  <a:spcPts val="0"/>
                </a:spcAft>
                <a:buNone/>
                <a:tabLst/>
              </a:pPr>
              <a:endParaRPr lang="en-US" sz="1800" b="0" i="0" u="none" strike="noStrike" kern="1200" cap="none">
                <a:ln>
                  <a:noFill/>
                </a:ln>
                <a:latin typeface="Source Sans Pro" pitchFamily="34"/>
                <a:ea typeface="DejaVu Sans" pitchFamily="2"/>
                <a:cs typeface="DejaVu Sans" pitchFamily="2"/>
              </a:endParaRPr>
            </a:p>
          </p:txBody>
        </p:sp>
      </p:grpSp>
      <p:sp>
        <p:nvSpPr>
          <p:cNvPr id="33" name="CasellaDiTesto 9">
            <a:extLst>
              <a:ext uri="{FF2B5EF4-FFF2-40B4-BE49-F238E27FC236}">
                <a16:creationId xmlns:a16="http://schemas.microsoft.com/office/drawing/2014/main" id="{5FECED9A-58E7-57F9-2C47-8EC1C8024143}"/>
              </a:ext>
            </a:extLst>
          </p:cNvPr>
          <p:cNvSpPr txBox="1"/>
          <p:nvPr/>
        </p:nvSpPr>
        <p:spPr>
          <a:xfrm>
            <a:off x="1605862" y="6302584"/>
            <a:ext cx="3160892" cy="297346"/>
          </a:xfrm>
          <a:prstGeom prst="rect">
            <a:avLst/>
          </a:prstGeom>
          <a:noFill/>
          <a:ln>
            <a:noFill/>
          </a:ln>
        </p:spPr>
        <p:txBody>
          <a:bodyPr vert="horz" wrap="square" lIns="90000" tIns="45000" rIns="90000" bIns="45000" anchorCtr="0" compatLnSpc="0">
            <a:spAutoFit/>
          </a:bodyPr>
          <a:lstStyle/>
          <a:p>
            <a:pPr marL="0" marR="0" lvl="0" indent="0" rtl="0" hangingPunct="1">
              <a:lnSpc>
                <a:spcPct val="100000"/>
              </a:lnSpc>
              <a:spcBef>
                <a:spcPts val="0"/>
              </a:spcBef>
              <a:spcAft>
                <a:spcPts val="0"/>
              </a:spcAft>
              <a:buNone/>
              <a:tabLst/>
            </a:pPr>
            <a:r>
              <a:rPr lang="en-US" sz="1400" b="1" i="0" u="none" strike="noStrike" kern="1200" cap="none" dirty="0">
                <a:ln>
                  <a:noFill/>
                </a:ln>
                <a:solidFill>
                  <a:schemeClr val="bg1"/>
                </a:solidFill>
                <a:latin typeface="Source Sans Pro" pitchFamily="34"/>
                <a:ea typeface="DejaVu Sans" pitchFamily="2"/>
                <a:cs typeface="DejaVu Sans" pitchFamily="2"/>
              </a:rPr>
              <a:t>M. Galletti, et </a:t>
            </a:r>
            <a:r>
              <a:rPr lang="en-US" sz="1400" b="1" i="0" u="none" strike="noStrike" kern="1200" cap="none" dirty="0" smtClean="0">
                <a:ln>
                  <a:noFill/>
                </a:ln>
                <a:solidFill>
                  <a:schemeClr val="bg1"/>
                </a:solidFill>
                <a:latin typeface="Source Sans Pro" pitchFamily="34"/>
                <a:ea typeface="DejaVu Sans" pitchFamily="2"/>
                <a:cs typeface="DejaVu Sans" pitchFamily="2"/>
              </a:rPr>
              <a:t>al. </a:t>
            </a:r>
            <a:r>
              <a:rPr lang="en-US" sz="1400" b="1" i="1" dirty="0" smtClean="0">
                <a:solidFill>
                  <a:schemeClr val="bg1"/>
                </a:solidFill>
                <a:latin typeface="Source Sans Pro" pitchFamily="34"/>
                <a:ea typeface="DejaVu Sans" pitchFamily="2"/>
                <a:cs typeface="DejaVu Sans" pitchFamily="2"/>
              </a:rPr>
              <a:t>accepted</a:t>
            </a:r>
            <a:r>
              <a:rPr lang="en-US" sz="1400" b="1" i="1" u="none" strike="noStrike" kern="1200" cap="none" dirty="0" smtClean="0">
                <a:ln>
                  <a:noFill/>
                </a:ln>
                <a:solidFill>
                  <a:schemeClr val="bg1"/>
                </a:solidFill>
                <a:latin typeface="Source Sans Pro" pitchFamily="34"/>
                <a:ea typeface="DejaVu Sans" pitchFamily="2"/>
                <a:cs typeface="DejaVu Sans" pitchFamily="2"/>
              </a:rPr>
              <a:t> by PRL</a:t>
            </a:r>
            <a:endParaRPr lang="en-US" sz="1400" b="1" i="1" u="none" strike="noStrike" kern="1200" cap="none" dirty="0">
              <a:ln>
                <a:noFill/>
              </a:ln>
              <a:solidFill>
                <a:schemeClr val="bg1"/>
              </a:solidFill>
              <a:latin typeface="Source Sans Pro" pitchFamily="34"/>
              <a:ea typeface="DejaVu Sans" pitchFamily="2"/>
              <a:cs typeface="DejaVu Sans" pitchFamily="2"/>
            </a:endParaRPr>
          </a:p>
        </p:txBody>
      </p:sp>
      <p:sp>
        <p:nvSpPr>
          <p:cNvPr id="35" name="Segnaposto testo 2">
            <a:extLst>
              <a:ext uri="{FF2B5EF4-FFF2-40B4-BE49-F238E27FC236}">
                <a16:creationId xmlns:a16="http://schemas.microsoft.com/office/drawing/2014/main" id="{08C7CFD2-FCE6-F405-E9F0-6A405696C8D4}"/>
              </a:ext>
            </a:extLst>
          </p:cNvPr>
          <p:cNvSpPr txBox="1">
            <a:spLocks/>
          </p:cNvSpPr>
          <p:nvPr/>
        </p:nvSpPr>
        <p:spPr>
          <a:xfrm>
            <a:off x="7423373" y="1112487"/>
            <a:ext cx="4628440" cy="25451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dirty="0" smtClean="0">
                <a:solidFill>
                  <a:schemeClr val="bg1"/>
                </a:solidFill>
              </a:rPr>
              <a:t>FEL radiation output is largely stabilized by the seed laser, larger output energy</a:t>
            </a:r>
          </a:p>
          <a:p>
            <a:pPr>
              <a:buFont typeface="Wingdings" panose="05000000000000000000" pitchFamily="2" charset="2"/>
              <a:buChar char="§"/>
            </a:pPr>
            <a:r>
              <a:rPr lang="en-US" dirty="0" smtClean="0">
                <a:solidFill>
                  <a:schemeClr val="bg1"/>
                </a:solidFill>
              </a:rPr>
              <a:t>UNDs tuned for FEL radiation @827 nm → separated from the laser (@800 nm)</a:t>
            </a:r>
            <a:endParaRPr lang="en-US" dirty="0">
              <a:solidFill>
                <a:schemeClr val="bg1"/>
              </a:solidFill>
            </a:endParaRPr>
          </a:p>
        </p:txBody>
      </p:sp>
      <p:sp>
        <p:nvSpPr>
          <p:cNvPr id="36" name="Rectangle 35"/>
          <p:cNvSpPr/>
          <p:nvPr/>
        </p:nvSpPr>
        <p:spPr>
          <a:xfrm>
            <a:off x="7466429" y="3784299"/>
            <a:ext cx="2813591" cy="923330"/>
          </a:xfrm>
          <a:prstGeom prst="rect">
            <a:avLst/>
          </a:prstGeom>
          <a:ln>
            <a:solidFill>
              <a:srgbClr val="FF0000"/>
            </a:solidFill>
          </a:ln>
        </p:spPr>
        <p:txBody>
          <a:bodyPr wrap="none">
            <a:spAutoFit/>
          </a:bodyPr>
          <a:lstStyle/>
          <a:p>
            <a:r>
              <a:rPr lang="en-US" b="1" i="1" dirty="0" err="1"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Lg</a:t>
            </a:r>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SASE </a:t>
            </a: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1.1 ± 0.1 </a:t>
            </a:r>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m</a:t>
            </a:r>
          </a:p>
          <a:p>
            <a:endPar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r>
              <a:rPr lang="en-US" b="1" i="1" dirty="0" err="1"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Lg</a:t>
            </a:r>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seeded </a:t>
            </a: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1.03 ± </a:t>
            </a:r>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0.1 </a:t>
            </a:r>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m</a:t>
            </a:r>
            <a:endPar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Tree>
    <p:extLst>
      <p:ext uri="{BB962C8B-B14F-4D97-AF65-F5344CB8AC3E}">
        <p14:creationId xmlns:p14="http://schemas.microsoft.com/office/powerpoint/2010/main" val="1243104973"/>
      </p:ext>
    </p:extLst>
  </p:cSld>
  <p:clrMapOvr>
    <a:masterClrMapping/>
  </p:clrMapOvr>
  <p:timing>
    <p:tnLst>
      <p:par>
        <p:cTn id="1" dur="indefinite" restart="never" nodeType="tmRoot">
          <p:childTnLst>
            <p:par>
              <p:cTn id="2"/>
            </p:par>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5" name="Rectangle 104"/>
          <p:cNvSpPr/>
          <p:nvPr/>
        </p:nvSpPr>
        <p:spPr>
          <a:xfrm>
            <a:off x="7440968" y="30778"/>
            <a:ext cx="4773705" cy="369332"/>
          </a:xfrm>
          <a:prstGeom prst="rect">
            <a:avLst/>
          </a:prstGeom>
        </p:spPr>
        <p:txBody>
          <a:bodyPr wrap="square">
            <a:spAutoFit/>
          </a:bodyPr>
          <a:lstStyle/>
          <a:p>
            <a:r>
              <a:rPr lang="en-US"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Seeded FEL from PWFA – </a:t>
            </a:r>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exponential gain</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22"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pic>
        <p:nvPicPr>
          <p:cNvPr id="25" name="Picture 2" descr="AAC22 - Advanced Accelerator Concepts 20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pic>
        <p:nvPicPr>
          <p:cNvPr id="20" name="Immagine 16">
            <a:extLst>
              <a:ext uri="{FF2B5EF4-FFF2-40B4-BE49-F238E27FC236}">
                <a16:creationId xmlns:a16="http://schemas.microsoft.com/office/drawing/2014/main" id="{5748CC4F-6F02-B282-C17C-2BB06B673A25}"/>
              </a:ext>
            </a:extLst>
          </p:cNvPr>
          <p:cNvPicPr>
            <a:picLocks noChangeAspect="1"/>
          </p:cNvPicPr>
          <p:nvPr/>
        </p:nvPicPr>
        <p:blipFill>
          <a:blip r:embed="rId5">
            <a:lum/>
            <a:alphaModFix/>
          </a:blip>
          <a:srcRect/>
          <a:stretch>
            <a:fillRect/>
          </a:stretch>
        </p:blipFill>
        <p:spPr>
          <a:xfrm>
            <a:off x="102177" y="504179"/>
            <a:ext cx="8437718" cy="4642201"/>
          </a:xfrm>
          <a:prstGeom prst="rect">
            <a:avLst/>
          </a:prstGeom>
          <a:noFill/>
          <a:ln>
            <a:noFill/>
          </a:ln>
        </p:spPr>
      </p:pic>
      <p:sp>
        <p:nvSpPr>
          <p:cNvPr id="23" name="CasellaDiTesto 4">
            <a:extLst>
              <a:ext uri="{FF2B5EF4-FFF2-40B4-BE49-F238E27FC236}">
                <a16:creationId xmlns:a16="http://schemas.microsoft.com/office/drawing/2014/main" id="{D6FD6E23-EA48-C642-BDCD-D17877C5949E}"/>
              </a:ext>
            </a:extLst>
          </p:cNvPr>
          <p:cNvSpPr txBox="1"/>
          <p:nvPr/>
        </p:nvSpPr>
        <p:spPr>
          <a:xfrm>
            <a:off x="8624611" y="504179"/>
            <a:ext cx="1624845" cy="356336"/>
          </a:xfrm>
          <a:prstGeom prst="rect">
            <a:avLst/>
          </a:prstGeom>
          <a:noFill/>
          <a:ln>
            <a:noFill/>
          </a:ln>
        </p:spPr>
        <p:txBody>
          <a:bodyPr vert="horz" wrap="none" lIns="90000" tIns="45000" rIns="90000" bIns="45000" anchorCtr="0" compatLnSpc="0">
            <a:spAutoFit/>
          </a:bodyPr>
          <a:lstStyle/>
          <a:p>
            <a:pPr marL="0" marR="0" lvl="0" indent="0" rtl="0" hangingPunct="1">
              <a:lnSpc>
                <a:spcPct val="100000"/>
              </a:lnSpc>
              <a:spcBef>
                <a:spcPts val="0"/>
              </a:spcBef>
              <a:spcAft>
                <a:spcPts val="0"/>
              </a:spcAft>
              <a:buNone/>
              <a:tabLst/>
            </a:pPr>
            <a:r>
              <a:rPr lang="en-US" sz="1800" b="1" i="1" u="none" strike="noStrike" kern="1200" cap="none" dirty="0">
                <a:ln>
                  <a:noFill/>
                </a:ln>
                <a:solidFill>
                  <a:srgbClr val="C9211E"/>
                </a:solidFill>
                <a:latin typeface="Arial" panose="020B0604020202020204" pitchFamily="34" charset="0"/>
                <a:ea typeface="DejaVu Sans" pitchFamily="2"/>
                <a:cs typeface="Arial" panose="020B0604020202020204" pitchFamily="34" charset="0"/>
              </a:rPr>
              <a:t>~1 </a:t>
            </a:r>
            <a:r>
              <a:rPr lang="en-US" sz="1800" b="1" i="1" u="none" strike="noStrike" kern="1200" cap="none" dirty="0" err="1">
                <a:ln>
                  <a:noFill/>
                </a:ln>
                <a:solidFill>
                  <a:srgbClr val="C9211E"/>
                </a:solidFill>
                <a:latin typeface="Arial" panose="020B0604020202020204" pitchFamily="34" charset="0"/>
                <a:ea typeface="DejaVu Sans" pitchFamily="2"/>
                <a:cs typeface="Arial" panose="020B0604020202020204" pitchFamily="34" charset="0"/>
              </a:rPr>
              <a:t>uJ</a:t>
            </a:r>
            <a:r>
              <a:rPr lang="en-US" sz="1800" b="1" i="1" u="none" strike="noStrike" kern="1200" cap="none" dirty="0">
                <a:ln>
                  <a:noFill/>
                </a:ln>
                <a:solidFill>
                  <a:srgbClr val="C9211E"/>
                </a:solidFill>
                <a:latin typeface="Arial" panose="020B0604020202020204" pitchFamily="34" charset="0"/>
                <a:ea typeface="DejaVu Sans" pitchFamily="2"/>
                <a:cs typeface="Arial" panose="020B0604020202020204" pitchFamily="34" charset="0"/>
              </a:rPr>
              <a:t> (SEED)</a:t>
            </a:r>
          </a:p>
        </p:txBody>
      </p:sp>
      <p:sp>
        <p:nvSpPr>
          <p:cNvPr id="24" name="CasellaDiTesto 6">
            <a:extLst>
              <a:ext uri="{FF2B5EF4-FFF2-40B4-BE49-F238E27FC236}">
                <a16:creationId xmlns:a16="http://schemas.microsoft.com/office/drawing/2014/main" id="{8DFB4796-4D27-6124-AAB1-8B0022506299}"/>
              </a:ext>
            </a:extLst>
          </p:cNvPr>
          <p:cNvSpPr txBox="1"/>
          <p:nvPr/>
        </p:nvSpPr>
        <p:spPr>
          <a:xfrm>
            <a:off x="8618699" y="1229749"/>
            <a:ext cx="1753214" cy="356336"/>
          </a:xfrm>
          <a:prstGeom prst="rect">
            <a:avLst/>
          </a:prstGeom>
          <a:noFill/>
          <a:ln>
            <a:noFill/>
          </a:ln>
        </p:spPr>
        <p:txBody>
          <a:bodyPr vert="horz" wrap="none" lIns="90000" tIns="45000" rIns="90000" bIns="45000" anchorCtr="0" compatLnSpc="0">
            <a:spAutoFit/>
          </a:bodyPr>
          <a:lstStyle/>
          <a:p>
            <a:pPr marL="0" marR="0" lvl="0" indent="0" rtl="0" hangingPunct="1">
              <a:lnSpc>
                <a:spcPct val="100000"/>
              </a:lnSpc>
              <a:spcBef>
                <a:spcPts val="0"/>
              </a:spcBef>
              <a:spcAft>
                <a:spcPts val="0"/>
              </a:spcAft>
              <a:buNone/>
              <a:tabLst/>
            </a:pPr>
            <a:r>
              <a:rPr lang="en-US" sz="1800" b="1" i="1" u="none" strike="noStrike" kern="1200" cap="none" dirty="0">
                <a:ln>
                  <a:noFill/>
                </a:ln>
                <a:solidFill>
                  <a:schemeClr val="accent1">
                    <a:lumMod val="75000"/>
                  </a:schemeClr>
                </a:solidFill>
                <a:latin typeface="Arial" panose="020B0604020202020204" pitchFamily="34" charset="0"/>
                <a:ea typeface="DejaVu Sans" pitchFamily="2"/>
                <a:cs typeface="Arial" panose="020B0604020202020204" pitchFamily="34" charset="0"/>
              </a:rPr>
              <a:t>~30 </a:t>
            </a:r>
            <a:r>
              <a:rPr lang="en-US" sz="1800" b="1" i="1" u="none" strike="noStrike" kern="1200" cap="none" dirty="0" err="1">
                <a:ln>
                  <a:noFill/>
                </a:ln>
                <a:solidFill>
                  <a:schemeClr val="accent1">
                    <a:lumMod val="75000"/>
                  </a:schemeClr>
                </a:solidFill>
                <a:latin typeface="Arial" panose="020B0604020202020204" pitchFamily="34" charset="0"/>
                <a:ea typeface="DejaVu Sans" pitchFamily="2"/>
                <a:cs typeface="Arial" panose="020B0604020202020204" pitchFamily="34" charset="0"/>
              </a:rPr>
              <a:t>nJ</a:t>
            </a:r>
            <a:r>
              <a:rPr lang="en-US" sz="1800" b="1" i="1" u="none" strike="noStrike" kern="1200" cap="none" dirty="0">
                <a:ln>
                  <a:noFill/>
                </a:ln>
                <a:solidFill>
                  <a:schemeClr val="accent1">
                    <a:lumMod val="75000"/>
                  </a:schemeClr>
                </a:solidFill>
                <a:latin typeface="Arial" panose="020B0604020202020204" pitchFamily="34" charset="0"/>
                <a:ea typeface="DejaVu Sans" pitchFamily="2"/>
                <a:cs typeface="Arial" panose="020B0604020202020204" pitchFamily="34" charset="0"/>
              </a:rPr>
              <a:t> (SASE)</a:t>
            </a:r>
          </a:p>
        </p:txBody>
      </p:sp>
      <p:sp>
        <p:nvSpPr>
          <p:cNvPr id="38" name="Segnaposto testo 2">
            <a:extLst>
              <a:ext uri="{FF2B5EF4-FFF2-40B4-BE49-F238E27FC236}">
                <a16:creationId xmlns:a16="http://schemas.microsoft.com/office/drawing/2014/main" id="{6EB203CD-2B22-D946-83B5-0A7575A658B9}"/>
              </a:ext>
            </a:extLst>
          </p:cNvPr>
          <p:cNvSpPr txBox="1">
            <a:spLocks/>
          </p:cNvSpPr>
          <p:nvPr/>
        </p:nvSpPr>
        <p:spPr>
          <a:xfrm>
            <a:off x="1546654" y="5239214"/>
            <a:ext cx="9356674" cy="1535080"/>
          </a:xfrm>
          <a:prstGeom prst="rect">
            <a:avLst/>
          </a:prstGeom>
          <a:noFill/>
          <a:ln>
            <a:noFill/>
          </a:ln>
        </p:spPr>
        <p:txBody>
          <a:bodyPr vert="horz" lIns="0" tIns="0" rIns="0" bIns="0">
            <a:normAutofit fontScale="92500"/>
          </a:bodyPr>
          <a:lstStyle>
            <a:lvl1pPr marL="0" marR="0" lvl="0"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1pPr>
            <a:lvl2pPr marL="0" marR="0" lvl="1"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2pPr>
            <a:lvl3pPr marL="0" marR="0" lvl="2"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3pPr>
            <a:lvl4pPr marL="0" marR="0" lvl="3"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4pPr>
            <a:lvl5pPr marL="0" marR="0" lvl="4"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5pPr>
            <a:lvl6pPr marL="0" marR="0" lvl="5"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6pPr>
            <a:lvl7pPr marL="0" marR="0" lvl="6"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b="1" dirty="0">
                <a:solidFill>
                  <a:schemeClr val="bg1"/>
                </a:solidFill>
                <a:latin typeface="Arial" panose="020B0604020202020204" pitchFamily="34" charset="0"/>
                <a:cs typeface="Arial" panose="020B0604020202020204" pitchFamily="34" charset="0"/>
              </a:rPr>
              <a:t>Seeded FEL </a:t>
            </a:r>
            <a:r>
              <a:rPr lang="en-US" b="1" dirty="0" smtClean="0">
                <a:solidFill>
                  <a:schemeClr val="bg1"/>
                </a:solidFill>
                <a:latin typeface="Arial" panose="020B0604020202020204" pitchFamily="34" charset="0"/>
                <a:cs typeface="Arial" panose="020B0604020202020204" pitchFamily="34" charset="0"/>
              </a:rPr>
              <a:t>radiation</a:t>
            </a:r>
            <a:endParaRPr lang="en-US" dirty="0">
              <a:solidFill>
                <a:schemeClr val="bg1"/>
              </a:solidFill>
              <a:latin typeface="Arial" panose="020B0604020202020204" pitchFamily="34" charset="0"/>
              <a:cs typeface="Arial" panose="020B0604020202020204" pitchFamily="34" charset="0"/>
            </a:endParaRPr>
          </a:p>
          <a:p>
            <a:pPr marL="342900" lvl="2" indent="-342900" algn="l">
              <a:buFont typeface="Wingdings" panose="05000000000000000000" pitchFamily="2" charset="2"/>
              <a:buChar char="§"/>
            </a:pPr>
            <a:r>
              <a:rPr lang="en-US" dirty="0" smtClean="0">
                <a:solidFill>
                  <a:schemeClr val="bg1"/>
                </a:solidFill>
                <a:latin typeface="Arial" panose="020B0604020202020204" pitchFamily="34" charset="0"/>
                <a:cs typeface="Arial" panose="020B0604020202020204" pitchFamily="34" charset="0"/>
              </a:rPr>
              <a:t>Pulse </a:t>
            </a:r>
            <a:r>
              <a:rPr lang="en-US" dirty="0">
                <a:solidFill>
                  <a:schemeClr val="bg1"/>
                </a:solidFill>
                <a:latin typeface="Arial" panose="020B0604020202020204" pitchFamily="34" charset="0"/>
                <a:cs typeface="Arial" panose="020B0604020202020204" pitchFamily="34" charset="0"/>
              </a:rPr>
              <a:t>energy increased 2 order of magnitude </a:t>
            </a:r>
            <a:r>
              <a:rPr lang="en-US" dirty="0" smtClean="0">
                <a:solidFill>
                  <a:schemeClr val="bg1"/>
                </a:solidFill>
                <a:latin typeface="Arial" panose="020B0604020202020204" pitchFamily="34" charset="0"/>
                <a:cs typeface="Arial" panose="020B0604020202020204" pitchFamily="34" charset="0"/>
              </a:rPr>
              <a:t>with respect </a:t>
            </a:r>
            <a:r>
              <a:rPr lang="en-US" dirty="0">
                <a:solidFill>
                  <a:schemeClr val="bg1"/>
                </a:solidFill>
                <a:latin typeface="Arial" panose="020B0604020202020204" pitchFamily="34" charset="0"/>
                <a:cs typeface="Arial" panose="020B0604020202020204" pitchFamily="34" charset="0"/>
              </a:rPr>
              <a:t>to </a:t>
            </a:r>
            <a:r>
              <a:rPr lang="en-US" dirty="0" smtClean="0">
                <a:solidFill>
                  <a:schemeClr val="bg1"/>
                </a:solidFill>
                <a:latin typeface="Arial" panose="020B0604020202020204" pitchFamily="34" charset="0"/>
                <a:cs typeface="Arial" panose="020B0604020202020204" pitchFamily="34" charset="0"/>
              </a:rPr>
              <a:t>the SASE </a:t>
            </a:r>
            <a:r>
              <a:rPr lang="en-US" dirty="0">
                <a:solidFill>
                  <a:schemeClr val="bg1"/>
                </a:solidFill>
                <a:latin typeface="Arial" panose="020B0604020202020204" pitchFamily="34" charset="0"/>
                <a:cs typeface="Arial" panose="020B0604020202020204" pitchFamily="34" charset="0"/>
              </a:rPr>
              <a:t>radiation</a:t>
            </a:r>
          </a:p>
          <a:p>
            <a:pPr marL="342900" lvl="2" indent="-342900">
              <a:buFont typeface="Wingdings" panose="05000000000000000000" pitchFamily="2" charset="2"/>
              <a:buChar char="§"/>
            </a:pPr>
            <a:r>
              <a:rPr lang="en-US" dirty="0">
                <a:solidFill>
                  <a:schemeClr val="bg1"/>
                </a:solidFill>
                <a:latin typeface="Arial" panose="020B0604020202020204" pitchFamily="34" charset="0"/>
                <a:cs typeface="Arial" panose="020B0604020202020204" pitchFamily="34" charset="0"/>
              </a:rPr>
              <a:t>6% pulse energy RMS fluctuations over 90% of successful shot respect to 17% over 30% of shot for SASE</a:t>
            </a:r>
          </a:p>
        </p:txBody>
      </p:sp>
      <p:sp>
        <p:nvSpPr>
          <p:cNvPr id="39" name="Ovale 23">
            <a:extLst>
              <a:ext uri="{FF2B5EF4-FFF2-40B4-BE49-F238E27FC236}">
                <a16:creationId xmlns:a16="http://schemas.microsoft.com/office/drawing/2014/main" id="{4D3A73D3-A94A-11A0-EBAB-969403FDCB7D}"/>
              </a:ext>
            </a:extLst>
          </p:cNvPr>
          <p:cNvSpPr/>
          <p:nvPr/>
        </p:nvSpPr>
        <p:spPr>
          <a:xfrm>
            <a:off x="8166802" y="430888"/>
            <a:ext cx="486136" cy="5208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w="38100">
                <a:solidFill>
                  <a:schemeClr val="tx1"/>
                </a:solidFill>
              </a:ln>
            </a:endParaRPr>
          </a:p>
        </p:txBody>
      </p:sp>
      <p:sp>
        <p:nvSpPr>
          <p:cNvPr id="40" name="Ovale 24">
            <a:extLst>
              <a:ext uri="{FF2B5EF4-FFF2-40B4-BE49-F238E27FC236}">
                <a16:creationId xmlns:a16="http://schemas.microsoft.com/office/drawing/2014/main" id="{17FF42DB-BF9A-38E4-201B-848CE4D85867}"/>
              </a:ext>
            </a:extLst>
          </p:cNvPr>
          <p:cNvSpPr/>
          <p:nvPr/>
        </p:nvSpPr>
        <p:spPr>
          <a:xfrm>
            <a:off x="8138475" y="1185447"/>
            <a:ext cx="486136" cy="520861"/>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w="38100">
                <a:solidFill>
                  <a:schemeClr val="tx1"/>
                </a:solidFill>
              </a:ln>
            </a:endParaRPr>
          </a:p>
        </p:txBody>
      </p:sp>
      <p:sp>
        <p:nvSpPr>
          <p:cNvPr id="43" name="Rectangle 42"/>
          <p:cNvSpPr/>
          <p:nvPr/>
        </p:nvSpPr>
        <p:spPr>
          <a:xfrm>
            <a:off x="10280020" y="6581001"/>
            <a:ext cx="623308" cy="276999"/>
          </a:xfrm>
          <a:prstGeom prst="rect">
            <a:avLst/>
          </a:prstGeom>
        </p:spPr>
        <p:txBody>
          <a:bodyPr wrap="square">
            <a:spAutoFit/>
          </a:bodyPr>
          <a:lstStyle/>
          <a:p>
            <a:r>
              <a:rPr lang="it-IT" sz="1200" b="1" i="1" dirty="0" smtClean="0">
                <a:solidFill>
                  <a:schemeClr val="bg1"/>
                </a:solidFill>
                <a:latin typeface="Arial" panose="020B0604020202020204" pitchFamily="34" charset="0"/>
                <a:cs typeface="Arial" panose="020B0604020202020204" pitchFamily="34" charset="0"/>
              </a:rPr>
              <a:t>23/28</a:t>
            </a:r>
            <a:r>
              <a:rPr lang="it-IT" sz="1000" b="1" dirty="0" smtClean="0">
                <a:solidFill>
                  <a:schemeClr val="bg1"/>
                </a:solidFill>
                <a:latin typeface="Arial" panose="020B0604020202020204" pitchFamily="34" charset="0"/>
                <a:cs typeface="Arial" panose="020B0604020202020204" pitchFamily="34" charset="0"/>
              </a:rPr>
              <a:t>  </a:t>
            </a:r>
            <a:endParaRPr lang="it-IT" sz="1000" b="1" dirty="0">
              <a:solidFill>
                <a:schemeClr val="bg1"/>
              </a:solidFill>
              <a:latin typeface="Arial" panose="020B0604020202020204" pitchFamily="34" charset="0"/>
              <a:cs typeface="Arial" panose="020B0604020202020204" pitchFamily="34" charset="0"/>
            </a:endParaRPr>
          </a:p>
        </p:txBody>
      </p:sp>
      <p:pic>
        <p:nvPicPr>
          <p:cNvPr id="44" name="Picture 425" descr="http://www.lnf.infn.it/logo/logo_infn_lnf_1_sigla_lnf.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03328" y="6058286"/>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34446"/>
      </p:ext>
    </p:extLst>
  </p:cSld>
  <p:clrMapOvr>
    <a:masterClrMapping/>
  </p:clrMapOvr>
  <p:timing>
    <p:tnLst>
      <p:par>
        <p:cTn id="1" dur="indefinite" restart="never" nodeType="tmRoot">
          <p:childTnLst>
            <p:par>
              <p:cTn id="2"/>
            </p:par>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78994" y="701625"/>
            <a:ext cx="11508206" cy="4496708"/>
          </a:xfrm>
          <a:prstGeom prst="rect">
            <a:avLst/>
          </a:prstGeom>
        </p:spPr>
      </p:pic>
      <p:sp>
        <p:nvSpPr>
          <p:cNvPr id="13" name="Rectangle 12"/>
          <p:cNvSpPr/>
          <p:nvPr/>
        </p:nvSpPr>
        <p:spPr>
          <a:xfrm>
            <a:off x="0" y="0"/>
            <a:ext cx="12192000" cy="400110"/>
          </a:xfrm>
          <a:prstGeom prst="rect">
            <a:avLst/>
          </a:prstGeom>
          <a:solidFill>
            <a:schemeClr val="tx1">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4" name="Rectangle 13"/>
          <p:cNvSpPr/>
          <p:nvPr/>
        </p:nvSpPr>
        <p:spPr>
          <a:xfrm>
            <a:off x="7900989" y="16396"/>
            <a:ext cx="4235784" cy="369332"/>
          </a:xfrm>
          <a:prstGeom prst="rect">
            <a:avLst/>
          </a:prstGeom>
        </p:spPr>
        <p:txBody>
          <a:bodyPr wrap="square">
            <a:spAutoFit/>
          </a:bodyPr>
          <a:lstStyle/>
          <a:p>
            <a:r>
              <a:rPr lang="it-IT"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EuPRAXIA@SPARC_LAB design study</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22" name="Rectangle 21"/>
          <p:cNvSpPr/>
          <p:nvPr/>
        </p:nvSpPr>
        <p:spPr>
          <a:xfrm>
            <a:off x="132348" y="452958"/>
            <a:ext cx="9707529" cy="369332"/>
          </a:xfrm>
          <a:prstGeom prst="rect">
            <a:avLst/>
          </a:prstGeom>
          <a:solidFill>
            <a:srgbClr val="FFFF00"/>
          </a:solidFill>
          <a:ln>
            <a:solidFill>
              <a:schemeClr val="bg1"/>
            </a:solidFill>
          </a:ln>
        </p:spPr>
        <p:txBody>
          <a:bodyPr wrap="none">
            <a:spAutoFit/>
          </a:bodyPr>
          <a:lstStyle/>
          <a:p>
            <a:r>
              <a:rPr lang="en-US" b="1" dirty="0" smtClean="0">
                <a:solidFill>
                  <a:schemeClr val="bg1"/>
                </a:solidFill>
                <a:latin typeface="Arial" panose="020B0604020202020204" pitchFamily="34" charset="0"/>
                <a:cs typeface="Arial" panose="020B0604020202020204" pitchFamily="34" charset="0"/>
              </a:rPr>
              <a:t>First </a:t>
            </a:r>
            <a:r>
              <a:rPr lang="en-US" b="1" dirty="0" err="1" smtClean="0">
                <a:solidFill>
                  <a:schemeClr val="bg1"/>
                </a:solidFill>
                <a:latin typeface="Arial" panose="020B0604020202020204" pitchFamily="34" charset="0"/>
                <a:cs typeface="Arial" panose="020B0604020202020204" pitchFamily="34" charset="0"/>
              </a:rPr>
              <a:t>EuPRAXIA</a:t>
            </a:r>
            <a:r>
              <a:rPr lang="en-US" b="1" dirty="0" smtClean="0">
                <a:solidFill>
                  <a:schemeClr val="bg1"/>
                </a:solidFill>
                <a:latin typeface="Arial" panose="020B0604020202020204" pitchFamily="34" charset="0"/>
                <a:cs typeface="Arial" panose="020B0604020202020204" pitchFamily="34" charset="0"/>
              </a:rPr>
              <a:t> goal: </a:t>
            </a:r>
            <a:r>
              <a:rPr lang="en-US" i="1" dirty="0" smtClean="0">
                <a:solidFill>
                  <a:schemeClr val="bg1"/>
                </a:solidFill>
                <a:latin typeface="Arial" panose="020B0604020202020204" pitchFamily="34" charset="0"/>
                <a:cs typeface="Arial" panose="020B0604020202020204" pitchFamily="34" charset="0"/>
              </a:rPr>
              <a:t>1.1 GeV (1.5 GV/m – 40cm long capillary – 10</a:t>
            </a:r>
            <a:r>
              <a:rPr lang="en-US" i="1" baseline="30000" dirty="0" smtClean="0">
                <a:solidFill>
                  <a:schemeClr val="bg1"/>
                </a:solidFill>
                <a:latin typeface="Arial" panose="020B0604020202020204" pitchFamily="34" charset="0"/>
                <a:cs typeface="Arial" panose="020B0604020202020204" pitchFamily="34" charset="0"/>
              </a:rPr>
              <a:t>16</a:t>
            </a:r>
            <a:r>
              <a:rPr lang="en-US" i="1" dirty="0" smtClean="0">
                <a:solidFill>
                  <a:schemeClr val="bg1"/>
                </a:solidFill>
                <a:latin typeface="Arial" panose="020B0604020202020204" pitchFamily="34" charset="0"/>
                <a:cs typeface="Arial" panose="020B0604020202020204" pitchFamily="34" charset="0"/>
              </a:rPr>
              <a:t> cm-3 plasma density </a:t>
            </a:r>
            <a:endParaRPr lang="it-IT" i="1" dirty="0"/>
          </a:p>
        </p:txBody>
      </p:sp>
      <p:sp>
        <p:nvSpPr>
          <p:cNvPr id="34" name="Rectangle 33"/>
          <p:cNvSpPr/>
          <p:nvPr/>
        </p:nvSpPr>
        <p:spPr>
          <a:xfrm>
            <a:off x="9676772" y="2009275"/>
            <a:ext cx="2041986" cy="445168"/>
          </a:xfrm>
          <a:prstGeom prst="rect">
            <a:avLst/>
          </a:prstGeom>
          <a:solidFill>
            <a:schemeClr val="accent1">
              <a:lumMod val="40000"/>
              <a:lumOff val="60000"/>
              <a:alpha val="43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ctangle 17"/>
          <p:cNvSpPr/>
          <p:nvPr/>
        </p:nvSpPr>
        <p:spPr>
          <a:xfrm>
            <a:off x="11568988" y="6559596"/>
            <a:ext cx="567784" cy="276999"/>
          </a:xfrm>
          <a:prstGeom prst="rect">
            <a:avLst/>
          </a:prstGeom>
        </p:spPr>
        <p:txBody>
          <a:bodyPr wrap="none">
            <a:spAutoFit/>
          </a:bodyPr>
          <a:lstStyle/>
          <a:p>
            <a:r>
              <a:rPr lang="it-IT" sz="1200" b="1" i="1" dirty="0" smtClean="0">
                <a:solidFill>
                  <a:schemeClr val="bg1"/>
                </a:solidFill>
                <a:latin typeface="Arial" panose="020B0604020202020204" pitchFamily="34" charset="0"/>
                <a:cs typeface="Arial" panose="020B0604020202020204" pitchFamily="34" charset="0"/>
              </a:rPr>
              <a:t>24/28</a:t>
            </a:r>
            <a:endParaRPr lang="it-IT" sz="1200" dirty="0"/>
          </a:p>
        </p:txBody>
      </p:sp>
      <p:grpSp>
        <p:nvGrpSpPr>
          <p:cNvPr id="5" name="Group 4"/>
          <p:cNvGrpSpPr/>
          <p:nvPr/>
        </p:nvGrpSpPr>
        <p:grpSpPr>
          <a:xfrm>
            <a:off x="1179452" y="3096075"/>
            <a:ext cx="2724796" cy="3463521"/>
            <a:chOff x="1193740" y="3038093"/>
            <a:chExt cx="2724796" cy="3463521"/>
          </a:xfrm>
        </p:grpSpPr>
        <p:sp>
          <p:nvSpPr>
            <p:cNvPr id="35" name="Isosceles Triangle 34"/>
            <p:cNvSpPr/>
            <p:nvPr/>
          </p:nvSpPr>
          <p:spPr>
            <a:xfrm rot="1605048" flipH="1">
              <a:off x="2656353" y="3038093"/>
              <a:ext cx="1228330" cy="2156700"/>
            </a:xfrm>
            <a:prstGeom prst="triangle">
              <a:avLst>
                <a:gd name="adj" fmla="val 513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29" name="CasellaDiTesto 24">
                  <a:extLst>
                    <a:ext uri="{FF2B5EF4-FFF2-40B4-BE49-F238E27FC236}">
                      <a16:creationId xmlns:a16="http://schemas.microsoft.com/office/drawing/2014/main" id="{299B4C67-4488-3DA8-766A-0F7C881DD11C}"/>
                    </a:ext>
                  </a:extLst>
                </p:cNvPr>
                <p:cNvSpPr txBox="1"/>
                <p:nvPr/>
              </p:nvSpPr>
              <p:spPr>
                <a:xfrm>
                  <a:off x="1193740" y="4684578"/>
                  <a:ext cx="2724796" cy="1817036"/>
                </a:xfrm>
                <a:prstGeom prst="rect">
                  <a:avLst/>
                </a:prstGeom>
                <a:solidFill>
                  <a:schemeClr val="accent1">
                    <a:lumMod val="20000"/>
                    <a:lumOff val="80000"/>
                  </a:schemeClr>
                </a:solidFill>
                <a:ln w="41275">
                  <a:solidFill>
                    <a:srgbClr val="FF0000"/>
                  </a:solidFill>
                </a:ln>
              </p:spPr>
              <p:txBody>
                <a:bodyPr wrap="square" rtlCol="0">
                  <a:spAutoFit/>
                </a:bodyPr>
                <a:lstStyle/>
                <a:p>
                  <a:r>
                    <a:rPr lang="it-IT" sz="2200" b="1" dirty="0" smtClean="0">
                      <a:solidFill>
                        <a:schemeClr val="bg1"/>
                      </a:solidFill>
                      <a:latin typeface="Arial" panose="020B0604020202020204" pitchFamily="34" charset="0"/>
                      <a:cs typeface="Arial" panose="020B0604020202020204" pitchFamily="34" charset="0"/>
                    </a:rPr>
                    <a:t>30 m FEL beamline</a:t>
                  </a:r>
                  <a:endParaRPr lang="it-IT" sz="2200" b="1" dirty="0">
                    <a:solidFill>
                      <a:schemeClr val="bg1"/>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14:m>
                    <m:oMath xmlns:m="http://schemas.openxmlformats.org/officeDocument/2006/math">
                      <m:sSub>
                        <m:sSubPr>
                          <m:ctrlPr>
                            <a:rPr lang="it-IT" sz="2200" b="0" i="1" dirty="0" smtClean="0">
                              <a:solidFill>
                                <a:schemeClr val="bg1"/>
                              </a:solidFill>
                              <a:latin typeface="Cambria Math" panose="02040503050406030204" pitchFamily="18" charset="0"/>
                            </a:rPr>
                          </m:ctrlPr>
                        </m:sSubPr>
                        <m:e>
                          <m:r>
                            <a:rPr lang="it-IT" sz="2200" b="0" i="1" dirty="0" smtClean="0">
                              <a:solidFill>
                                <a:schemeClr val="bg1"/>
                              </a:solidFill>
                              <a:latin typeface="Cambria Math" panose="02040503050406030204" pitchFamily="18" charset="0"/>
                            </a:rPr>
                            <m:t>𝜆</m:t>
                          </m:r>
                        </m:e>
                        <m:sub>
                          <m:r>
                            <a:rPr lang="it-IT" sz="2200" b="0" i="1" dirty="0" smtClean="0">
                              <a:solidFill>
                                <a:schemeClr val="bg1"/>
                              </a:solidFill>
                              <a:latin typeface="Cambria Math" panose="02040503050406030204" pitchFamily="18" charset="0"/>
                            </a:rPr>
                            <m:t>𝑢</m:t>
                          </m:r>
                        </m:sub>
                      </m:sSub>
                    </m:oMath>
                  </a14:m>
                  <a:r>
                    <a:rPr lang="it-IT" sz="2200" dirty="0" smtClean="0">
                      <a:solidFill>
                        <a:schemeClr val="bg1"/>
                      </a:solidFill>
                      <a:latin typeface="Arial" panose="020B0604020202020204" pitchFamily="34" charset="0"/>
                      <a:cs typeface="Arial" panose="020B0604020202020204" pitchFamily="34" charset="0"/>
                    </a:rPr>
                    <a:t>= </a:t>
                  </a:r>
                  <a:r>
                    <a:rPr lang="it-IT" sz="2200" dirty="0">
                      <a:solidFill>
                        <a:schemeClr val="bg1"/>
                      </a:solidFill>
                      <a:latin typeface="Arial" panose="020B0604020202020204" pitchFamily="34" charset="0"/>
                      <a:cs typeface="Arial" panose="020B0604020202020204" pitchFamily="34" charset="0"/>
                    </a:rPr>
                    <a:t>1.5 cm</a:t>
                  </a:r>
                </a:p>
                <a:p>
                  <a:pPr marL="800100" lvl="1" indent="-342900">
                    <a:buFont typeface="Arial" panose="020B0604020202020204" pitchFamily="34" charset="0"/>
                    <a:buChar char="•"/>
                  </a:pPr>
                  <a:r>
                    <a:rPr lang="it-IT" sz="2200" i="1" dirty="0">
                      <a:solidFill>
                        <a:schemeClr val="bg1"/>
                      </a:solidFill>
                      <a:latin typeface="Arial" panose="020B0604020202020204" pitchFamily="34" charset="0"/>
                      <a:cs typeface="Arial" panose="020B0604020202020204" pitchFamily="34" charset="0"/>
                    </a:rPr>
                    <a:t>K</a:t>
                  </a:r>
                  <a:r>
                    <a:rPr lang="it-IT" sz="2200" dirty="0">
                      <a:solidFill>
                        <a:schemeClr val="bg1"/>
                      </a:solidFill>
                      <a:latin typeface="Arial" panose="020B0604020202020204" pitchFamily="34" charset="0"/>
                      <a:cs typeface="Arial" panose="020B0604020202020204" pitchFamily="34" charset="0"/>
                    </a:rPr>
                    <a:t> = 1.1 </a:t>
                  </a:r>
                </a:p>
                <a:p>
                  <a:pPr marL="800100" lvl="1" indent="-342900">
                    <a:buFont typeface="Arial" panose="020B0604020202020204" pitchFamily="34" charset="0"/>
                    <a:buChar char="•"/>
                  </a:pPr>
                  <a14:m>
                    <m:oMath xmlns:m="http://schemas.openxmlformats.org/officeDocument/2006/math">
                      <m:sSub>
                        <m:sSubPr>
                          <m:ctrlPr>
                            <a:rPr lang="it-IT" sz="2200" b="0" i="1" dirty="0" smtClean="0">
                              <a:solidFill>
                                <a:schemeClr val="bg1"/>
                              </a:solidFill>
                              <a:latin typeface="Cambria Math" panose="02040503050406030204" pitchFamily="18" charset="0"/>
                            </a:rPr>
                          </m:ctrlPr>
                        </m:sSubPr>
                        <m:e>
                          <m:r>
                            <a:rPr lang="it-IT" sz="2200" b="0" i="1" dirty="0" smtClean="0">
                              <a:solidFill>
                                <a:schemeClr val="bg1"/>
                              </a:solidFill>
                              <a:latin typeface="Cambria Math" panose="02040503050406030204" pitchFamily="18" charset="0"/>
                            </a:rPr>
                            <m:t>𝐿</m:t>
                          </m:r>
                        </m:e>
                        <m:sub>
                          <m:r>
                            <a:rPr lang="it-IT" sz="2200" b="0" i="1" dirty="0" smtClean="0">
                              <a:solidFill>
                                <a:schemeClr val="bg1"/>
                              </a:solidFill>
                              <a:latin typeface="Cambria Math" panose="02040503050406030204" pitchFamily="18" charset="0"/>
                            </a:rPr>
                            <m:t>𝑔</m:t>
                          </m:r>
                        </m:sub>
                      </m:sSub>
                    </m:oMath>
                  </a14:m>
                  <a:r>
                    <a:rPr lang="it-IT" sz="2200" dirty="0">
                      <a:solidFill>
                        <a:schemeClr val="bg1"/>
                      </a:solidFill>
                      <a:latin typeface="Arial" panose="020B0604020202020204" pitchFamily="34" charset="0"/>
                      <a:cs typeface="Arial" panose="020B0604020202020204" pitchFamily="34" charset="0"/>
                    </a:rPr>
                    <a:t>= 0.4 m</a:t>
                  </a:r>
                </a:p>
                <a:p>
                  <a:pPr marL="800100" lvl="1" indent="-342900">
                    <a:buFont typeface="Arial" panose="020B0604020202020204" pitchFamily="34" charset="0"/>
                    <a:buChar char="•"/>
                  </a:pPr>
                  <a14:m>
                    <m:oMath xmlns:m="http://schemas.openxmlformats.org/officeDocument/2006/math">
                      <m:sSub>
                        <m:sSubPr>
                          <m:ctrlPr>
                            <a:rPr lang="it-IT" sz="2200" b="0" i="1" dirty="0" smtClean="0">
                              <a:solidFill>
                                <a:schemeClr val="bg1"/>
                              </a:solidFill>
                              <a:latin typeface="Cambria Math" panose="02040503050406030204" pitchFamily="18" charset="0"/>
                            </a:rPr>
                          </m:ctrlPr>
                        </m:sSubPr>
                        <m:e>
                          <m:r>
                            <a:rPr lang="it-IT" sz="2200" b="0" i="1" dirty="0" smtClean="0">
                              <a:solidFill>
                                <a:schemeClr val="bg1"/>
                              </a:solidFill>
                              <a:latin typeface="Cambria Math" panose="02040503050406030204" pitchFamily="18" charset="0"/>
                            </a:rPr>
                            <m:t>𝐿</m:t>
                          </m:r>
                        </m:e>
                        <m:sub>
                          <m:r>
                            <a:rPr lang="it-IT" sz="2200" b="0" i="1" dirty="0" smtClean="0">
                              <a:solidFill>
                                <a:schemeClr val="bg1"/>
                              </a:solidFill>
                              <a:latin typeface="Cambria Math" panose="02040503050406030204" pitchFamily="18" charset="0"/>
                            </a:rPr>
                            <m:t>𝑠</m:t>
                          </m:r>
                        </m:sub>
                      </m:sSub>
                    </m:oMath>
                  </a14:m>
                  <a:r>
                    <a:rPr lang="it-IT" sz="2200" dirty="0">
                      <a:solidFill>
                        <a:schemeClr val="bg1"/>
                      </a:solidFill>
                      <a:latin typeface="Arial" panose="020B0604020202020204" pitchFamily="34" charset="0"/>
                      <a:cs typeface="Arial" panose="020B0604020202020204" pitchFamily="34" charset="0"/>
                    </a:rPr>
                    <a:t>= 20 </a:t>
                  </a:r>
                  <a:r>
                    <a:rPr lang="it-IT" sz="2200" dirty="0" smtClean="0">
                      <a:solidFill>
                        <a:schemeClr val="bg1"/>
                      </a:solidFill>
                      <a:latin typeface="Arial" panose="020B0604020202020204" pitchFamily="34" charset="0"/>
                      <a:cs typeface="Arial" panose="020B0604020202020204" pitchFamily="34" charset="0"/>
                    </a:rPr>
                    <a:t>m</a:t>
                  </a:r>
                  <a:endParaRPr lang="it-IT" sz="2200" dirty="0">
                    <a:solidFill>
                      <a:schemeClr val="bg1"/>
                    </a:solidFill>
                    <a:latin typeface="Arial" panose="020B0604020202020204" pitchFamily="34" charset="0"/>
                    <a:cs typeface="Arial" panose="020B0604020202020204" pitchFamily="34" charset="0"/>
                  </a:endParaRPr>
                </a:p>
              </p:txBody>
            </p:sp>
          </mc:Choice>
          <mc:Fallback xmlns="">
            <p:sp>
              <p:nvSpPr>
                <p:cNvPr id="29" name="CasellaDiTesto 24">
                  <a:extLst>
                    <a:ext uri="{FF2B5EF4-FFF2-40B4-BE49-F238E27FC236}">
                      <a16:creationId xmlns:a16="http://schemas.microsoft.com/office/drawing/2014/main" id="{299B4C67-4488-3DA8-766A-0F7C881DD11C}"/>
                    </a:ext>
                  </a:extLst>
                </p:cNvPr>
                <p:cNvSpPr txBox="1">
                  <a:spLocks noRot="1" noChangeAspect="1" noMove="1" noResize="1" noEditPoints="1" noAdjustHandles="1" noChangeArrowheads="1" noChangeShapeType="1" noTextEdit="1"/>
                </p:cNvSpPr>
                <p:nvPr/>
              </p:nvSpPr>
              <p:spPr>
                <a:xfrm>
                  <a:off x="1193740" y="4684578"/>
                  <a:ext cx="2724796" cy="1817036"/>
                </a:xfrm>
                <a:prstGeom prst="rect">
                  <a:avLst/>
                </a:prstGeom>
                <a:blipFill>
                  <a:blip r:embed="rId4"/>
                  <a:stretch>
                    <a:fillRect l="-2203" t="-984" r="-1322" b="-4262"/>
                  </a:stretch>
                </a:blipFill>
                <a:ln w="41275">
                  <a:solidFill>
                    <a:srgbClr val="FF0000"/>
                  </a:solidFill>
                </a:ln>
              </p:spPr>
              <p:txBody>
                <a:bodyPr/>
                <a:lstStyle/>
                <a:p>
                  <a:r>
                    <a:rPr lang="it-IT">
                      <a:noFill/>
                    </a:rPr>
                    <a:t> </a:t>
                  </a:r>
                </a:p>
              </p:txBody>
            </p:sp>
          </mc:Fallback>
        </mc:AlternateContent>
      </p:grpSp>
      <p:grpSp>
        <p:nvGrpSpPr>
          <p:cNvPr id="7" name="Group 6"/>
          <p:cNvGrpSpPr/>
          <p:nvPr/>
        </p:nvGrpSpPr>
        <p:grpSpPr>
          <a:xfrm>
            <a:off x="5711199" y="3023083"/>
            <a:ext cx="6136770" cy="3724833"/>
            <a:chOff x="5711199" y="3023083"/>
            <a:chExt cx="6136770" cy="3724833"/>
          </a:xfrm>
        </p:grpSpPr>
        <p:grpSp>
          <p:nvGrpSpPr>
            <p:cNvPr id="33" name="Group 32"/>
            <p:cNvGrpSpPr/>
            <p:nvPr/>
          </p:nvGrpSpPr>
          <p:grpSpPr>
            <a:xfrm flipH="1">
              <a:off x="5711199" y="3023083"/>
              <a:ext cx="5905543" cy="3724833"/>
              <a:chOff x="84701" y="3003474"/>
              <a:chExt cx="5892306" cy="3724833"/>
            </a:xfrm>
          </p:grpSpPr>
          <p:grpSp>
            <p:nvGrpSpPr>
              <p:cNvPr id="17" name="Group 16"/>
              <p:cNvGrpSpPr/>
              <p:nvPr/>
            </p:nvGrpSpPr>
            <p:grpSpPr>
              <a:xfrm>
                <a:off x="132348" y="3003474"/>
                <a:ext cx="5844659" cy="3109473"/>
                <a:chOff x="132348" y="3003474"/>
                <a:chExt cx="5844659" cy="3109473"/>
              </a:xfrm>
            </p:grpSpPr>
            <p:sp>
              <p:nvSpPr>
                <p:cNvPr id="4" name="Isosceles Triangle 3"/>
                <p:cNvSpPr/>
                <p:nvPr/>
              </p:nvSpPr>
              <p:spPr>
                <a:xfrm rot="1833443">
                  <a:off x="4114391" y="3003474"/>
                  <a:ext cx="1225577" cy="2393786"/>
                </a:xfrm>
                <a:prstGeom prst="triangle">
                  <a:avLst>
                    <a:gd name="adj" fmla="val 10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Picture 15"/>
                <p:cNvPicPr>
                  <a:picLocks noChangeAspect="1"/>
                </p:cNvPicPr>
                <p:nvPr/>
              </p:nvPicPr>
              <p:blipFill rotWithShape="1">
                <a:blip r:embed="rId5" cstate="print">
                  <a:extLst>
                    <a:ext uri="{28A0092B-C50C-407E-A947-70E740481C1C}">
                      <a14:useLocalDpi xmlns:a14="http://schemas.microsoft.com/office/drawing/2010/main" val="0"/>
                    </a:ext>
                  </a:extLst>
                </a:blip>
                <a:srcRect t="12639" b="16036"/>
                <a:stretch/>
              </p:blipFill>
              <p:spPr>
                <a:xfrm>
                  <a:off x="132348" y="4507067"/>
                  <a:ext cx="5844659" cy="1605880"/>
                </a:xfrm>
                <a:prstGeom prst="rect">
                  <a:avLst/>
                </a:prstGeom>
                <a:ln w="38100">
                  <a:solidFill>
                    <a:srgbClr val="FF0000"/>
                  </a:solidFill>
                </a:ln>
              </p:spPr>
            </p:pic>
          </p:grpSp>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7795" t="3689" r="13131" b="3119"/>
              <a:stretch/>
            </p:blipFill>
            <p:spPr>
              <a:xfrm flipH="1">
                <a:off x="2792475" y="5573487"/>
                <a:ext cx="3032363" cy="1154820"/>
              </a:xfrm>
              <a:prstGeom prst="rect">
                <a:avLst/>
              </a:prstGeom>
            </p:spPr>
          </p:pic>
          <p:sp>
            <p:nvSpPr>
              <p:cNvPr id="19" name="Rectangle 18"/>
              <p:cNvSpPr/>
              <p:nvPr/>
            </p:nvSpPr>
            <p:spPr>
              <a:xfrm>
                <a:off x="84701" y="5648160"/>
                <a:ext cx="2755420" cy="954107"/>
              </a:xfrm>
              <a:prstGeom prst="rect">
                <a:avLst/>
              </a:prstGeom>
              <a:solidFill>
                <a:schemeClr val="accent1">
                  <a:lumMod val="20000"/>
                  <a:lumOff val="80000"/>
                </a:schemeClr>
              </a:solidFill>
              <a:ln>
                <a:solidFill>
                  <a:srgbClr val="FF0000"/>
                </a:solidFill>
              </a:ln>
            </p:spPr>
            <p:txBody>
              <a:bodyPr wrap="square">
                <a:spAutoFit/>
              </a:bodyPr>
              <a:lstStyle/>
              <a:p>
                <a:pPr marL="171450" indent="-171450">
                  <a:buFont typeface="Wingdings" panose="05000000000000000000" pitchFamily="2" charset="2"/>
                  <a:buChar char="§"/>
                </a:pPr>
                <a:r>
                  <a:rPr lang="it-IT" sz="1400" b="1" dirty="0" smtClean="0">
                    <a:solidFill>
                      <a:schemeClr val="bg1"/>
                    </a:solidFill>
                    <a:latin typeface="Arial" panose="020B0604020202020204" pitchFamily="34" charset="0"/>
                    <a:cs typeface="Arial" panose="020B0604020202020204" pitchFamily="34" charset="0"/>
                  </a:rPr>
                  <a:t>40cm x 2mm long capillary</a:t>
                </a:r>
              </a:p>
              <a:p>
                <a:pPr marL="171450" indent="-171450">
                  <a:buFont typeface="Wingdings" panose="05000000000000000000" pitchFamily="2" charset="2"/>
                  <a:buChar char="§"/>
                </a:pPr>
                <a:r>
                  <a:rPr lang="it-IT" sz="1400" b="1" dirty="0" smtClean="0">
                    <a:solidFill>
                      <a:schemeClr val="bg1"/>
                    </a:solidFill>
                    <a:latin typeface="Arial" panose="020B0604020202020204" pitchFamily="34" charset="0"/>
                    <a:cs typeface="Arial" panose="020B0604020202020204" pitchFamily="34" charset="0"/>
                  </a:rPr>
                  <a:t>Rep rate at 10 Hz </a:t>
                </a:r>
              </a:p>
              <a:p>
                <a:pPr marL="171450" indent="-171450">
                  <a:buFont typeface="Wingdings" panose="05000000000000000000" pitchFamily="2" charset="2"/>
                  <a:buChar char="§"/>
                </a:pPr>
                <a:r>
                  <a:rPr lang="it-IT" sz="1400" b="1" dirty="0" smtClean="0">
                    <a:solidFill>
                      <a:schemeClr val="bg1"/>
                    </a:solidFill>
                    <a:latin typeface="Arial" panose="020B0604020202020204" pitchFamily="34" charset="0"/>
                    <a:cs typeface="Arial" panose="020B0604020202020204" pitchFamily="34" charset="0"/>
                  </a:rPr>
                  <a:t>10 kV – 380 A (10</a:t>
                </a:r>
                <a:r>
                  <a:rPr lang="it-IT" sz="1400" b="1" baseline="30000" dirty="0" smtClean="0">
                    <a:solidFill>
                      <a:schemeClr val="bg1"/>
                    </a:solidFill>
                    <a:latin typeface="Arial" panose="020B0604020202020204" pitchFamily="34" charset="0"/>
                    <a:cs typeface="Arial" panose="020B0604020202020204" pitchFamily="34" charset="0"/>
                  </a:rPr>
                  <a:t>17</a:t>
                </a:r>
                <a:r>
                  <a:rPr lang="it-IT" sz="1400" b="1" dirty="0" smtClean="0">
                    <a:solidFill>
                      <a:schemeClr val="bg1"/>
                    </a:solidFill>
                    <a:latin typeface="Arial" panose="020B0604020202020204" pitchFamily="34" charset="0"/>
                    <a:cs typeface="Arial" panose="020B0604020202020204" pitchFamily="34" charset="0"/>
                  </a:rPr>
                  <a:t> cm</a:t>
                </a:r>
                <a:r>
                  <a:rPr lang="it-IT" sz="1400" b="1" baseline="30000" dirty="0" smtClean="0">
                    <a:solidFill>
                      <a:schemeClr val="bg1"/>
                    </a:solidFill>
                    <a:latin typeface="Arial" panose="020B0604020202020204" pitchFamily="34" charset="0"/>
                    <a:cs typeface="Arial" panose="020B0604020202020204" pitchFamily="34" charset="0"/>
                  </a:rPr>
                  <a:t>-3</a:t>
                </a:r>
                <a:r>
                  <a:rPr lang="it-IT" sz="1400" b="1" dirty="0" smtClean="0">
                    <a:solidFill>
                      <a:schemeClr val="bg1"/>
                    </a:solidFill>
                    <a:latin typeface="Arial" panose="020B0604020202020204" pitchFamily="34" charset="0"/>
                    <a:cs typeface="Arial" panose="020B0604020202020204" pitchFamily="34" charset="0"/>
                  </a:rPr>
                  <a:t>)</a:t>
                </a:r>
                <a:endParaRPr lang="it-IT" sz="1400" b="1" dirty="0">
                  <a:solidFill>
                    <a:schemeClr val="bg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
                </a:pPr>
                <a:r>
                  <a:rPr lang="it-IT" sz="1400" b="1" dirty="0" smtClean="0">
                    <a:solidFill>
                      <a:schemeClr val="bg1"/>
                    </a:solidFill>
                    <a:latin typeface="Arial" panose="020B0604020202020204" pitchFamily="34" charset="0"/>
                    <a:cs typeface="Arial" panose="020B0604020202020204" pitchFamily="34" charset="0"/>
                  </a:rPr>
                  <a:t>6 inlets of 1 mm in diameter</a:t>
                </a:r>
                <a:endParaRPr lang="it-IT" sz="1400" b="1" dirty="0" smtClean="0">
                  <a:latin typeface="Arial" panose="020B0604020202020204" pitchFamily="34" charset="0"/>
                  <a:cs typeface="Arial" panose="020B0604020202020204" pitchFamily="34" charset="0"/>
                </a:endParaRPr>
              </a:p>
            </p:txBody>
          </p:sp>
        </p:grpSp>
        <p:sp>
          <p:nvSpPr>
            <p:cNvPr id="6" name="Rectangle 5"/>
            <p:cNvSpPr/>
            <p:nvPr/>
          </p:nvSpPr>
          <p:spPr>
            <a:xfrm>
              <a:off x="8762503" y="4593185"/>
              <a:ext cx="3085466" cy="369332"/>
            </a:xfrm>
            <a:prstGeom prst="rect">
              <a:avLst/>
            </a:prstGeom>
            <a:solidFill>
              <a:srgbClr val="FFFF00"/>
            </a:solidFill>
            <a:ln>
              <a:solidFill>
                <a:schemeClr val="bg1"/>
              </a:solidFill>
            </a:ln>
          </p:spPr>
          <p:txBody>
            <a:bodyPr wrap="square">
              <a:spAutoFit/>
            </a:bodyPr>
            <a:lstStyle/>
            <a:p>
              <a:r>
                <a:rPr lang="it-IT" b="1" i="1" dirty="0" smtClean="0">
                  <a:solidFill>
                    <a:schemeClr val="bg1"/>
                  </a:solidFill>
                  <a:latin typeface="Arial" panose="020B0604020202020204" pitchFamily="34" charset="0"/>
                  <a:cs typeface="Arial" panose="020B0604020202020204" pitchFamily="34" charset="0"/>
                </a:rPr>
                <a:t>100 </a:t>
              </a:r>
              <a:r>
                <a:rPr lang="it-IT" b="1" i="1" dirty="0">
                  <a:solidFill>
                    <a:schemeClr val="bg1"/>
                  </a:solidFill>
                  <a:latin typeface="Arial" panose="020B0604020202020204" pitchFamily="34" charset="0"/>
                  <a:cs typeface="Arial" panose="020B0604020202020204" pitchFamily="34" charset="0"/>
                </a:rPr>
                <a:t>Hz repetition </a:t>
              </a:r>
              <a:r>
                <a:rPr lang="it-IT" b="1" i="1" dirty="0" smtClean="0">
                  <a:solidFill>
                    <a:schemeClr val="bg1"/>
                  </a:solidFill>
                  <a:latin typeface="Arial" panose="020B0604020202020204" pitchFamily="34" charset="0"/>
                  <a:cs typeface="Arial" panose="020B0604020202020204" pitchFamily="34" charset="0"/>
                </a:rPr>
                <a:t>rate</a:t>
              </a:r>
              <a:endParaRPr lang="it-IT" sz="1600" b="1" dirty="0">
                <a:solidFill>
                  <a:schemeClr val="bg1"/>
                </a:solidFill>
                <a:latin typeface="Arial" panose="020B0604020202020204" pitchFamily="34" charset="0"/>
                <a:cs typeface="Arial" panose="020B0604020202020204" pitchFamily="34" charset="0"/>
              </a:endParaRPr>
            </a:p>
          </p:txBody>
        </p:sp>
      </p:grpSp>
      <p:pic>
        <p:nvPicPr>
          <p:cNvPr id="21" name="Picture 2" descr="AAC22 - Advanced Accelerator Concepts 20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4986112" y="1134295"/>
            <a:ext cx="3964433" cy="2523622"/>
            <a:chOff x="-718062" y="2152742"/>
            <a:chExt cx="3964433" cy="2523622"/>
          </a:xfrm>
        </p:grpSpPr>
        <p:sp>
          <p:nvSpPr>
            <p:cNvPr id="24" name="Isosceles Triangle 23"/>
            <p:cNvSpPr/>
            <p:nvPr/>
          </p:nvSpPr>
          <p:spPr>
            <a:xfrm rot="12013122" flipH="1">
              <a:off x="1232050" y="2519664"/>
              <a:ext cx="1228330" cy="2156700"/>
            </a:xfrm>
            <a:prstGeom prst="triangle">
              <a:avLst>
                <a:gd name="adj" fmla="val 513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CasellaDiTesto 24">
              <a:extLst>
                <a:ext uri="{FF2B5EF4-FFF2-40B4-BE49-F238E27FC236}">
                  <a16:creationId xmlns:a16="http://schemas.microsoft.com/office/drawing/2014/main" id="{299B4C67-4488-3DA8-766A-0F7C881DD11C}"/>
                </a:ext>
              </a:extLst>
            </p:cNvPr>
            <p:cNvSpPr txBox="1"/>
            <p:nvPr/>
          </p:nvSpPr>
          <p:spPr>
            <a:xfrm>
              <a:off x="-718062" y="2152742"/>
              <a:ext cx="3964433" cy="1477328"/>
            </a:xfrm>
            <a:prstGeom prst="rect">
              <a:avLst/>
            </a:prstGeom>
            <a:solidFill>
              <a:schemeClr val="accent1">
                <a:lumMod val="20000"/>
                <a:lumOff val="80000"/>
              </a:schemeClr>
            </a:solidFill>
            <a:ln w="41275">
              <a:solidFill>
                <a:srgbClr val="FF0000"/>
              </a:solidFill>
            </a:ln>
          </p:spPr>
          <p:txBody>
            <a:bodyPr wrap="square" rtlCol="0">
              <a:spAutoFit/>
            </a:bodyPr>
            <a:lstStyle/>
            <a:p>
              <a:r>
                <a:rPr lang="it-IT" sz="2200" b="1" dirty="0" smtClean="0">
                  <a:solidFill>
                    <a:schemeClr val="bg1"/>
                  </a:solidFill>
                  <a:latin typeface="Arial" panose="020B0604020202020204" pitchFamily="34" charset="0"/>
                  <a:cs typeface="Arial" panose="020B0604020202020204" pitchFamily="34" charset="0"/>
                </a:rPr>
                <a:t>X-band RF linac</a:t>
              </a:r>
              <a:endParaRPr lang="it-IT" sz="2200" b="1" dirty="0">
                <a:solidFill>
                  <a:schemeClr val="bg1"/>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it-IT" sz="2200" i="1" dirty="0" smtClean="0">
                  <a:solidFill>
                    <a:schemeClr val="bg1"/>
                  </a:solidFill>
                  <a:latin typeface="Arial" panose="020B0604020202020204" pitchFamily="34" charset="0"/>
                  <a:cs typeface="Arial" panose="020B0604020202020204" pitchFamily="34" charset="0"/>
                </a:rPr>
                <a:t>25 m (16 active length)</a:t>
              </a:r>
            </a:p>
            <a:p>
              <a:pPr marL="800100" lvl="1" indent="-342900">
                <a:buFont typeface="Arial" panose="020B0604020202020204" pitchFamily="34" charset="0"/>
                <a:buChar char="•"/>
              </a:pPr>
              <a:r>
                <a:rPr lang="it-IT" sz="2200" i="1" dirty="0" smtClean="0">
                  <a:solidFill>
                    <a:schemeClr val="bg1"/>
                  </a:solidFill>
                  <a:latin typeface="Arial" panose="020B0604020202020204" pitchFamily="34" charset="0"/>
                  <a:cs typeface="Arial" panose="020B0604020202020204" pitchFamily="34" charset="0"/>
                </a:rPr>
                <a:t>60 MV/m</a:t>
              </a:r>
            </a:p>
            <a:p>
              <a:pPr marL="800100" lvl="1" indent="-342900">
                <a:buFont typeface="Arial" panose="020B0604020202020204" pitchFamily="34" charset="0"/>
                <a:buChar char="•"/>
              </a:pPr>
              <a:r>
                <a:rPr lang="en-US" sz="2000" dirty="0">
                  <a:solidFill>
                    <a:schemeClr val="bg1"/>
                  </a:solidFill>
                </a:rPr>
                <a:t>~ </a:t>
              </a:r>
              <a:r>
                <a:rPr lang="it-IT" sz="2200" i="1" dirty="0" smtClean="0">
                  <a:solidFill>
                    <a:schemeClr val="bg1"/>
                  </a:solidFill>
                  <a:latin typeface="Arial" panose="020B0604020202020204" pitchFamily="34" charset="0"/>
                  <a:cs typeface="Arial" panose="020B0604020202020204" pitchFamily="34" charset="0"/>
                </a:rPr>
                <a:t>1 GeV  </a:t>
              </a:r>
              <a:endParaRPr lang="it-IT" sz="22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77444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22"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pic>
        <p:nvPicPr>
          <p:cNvPr id="25" name="Picture 2" descr="AAC22 - Advanced Accelerator Concepts 20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10280020" y="6581001"/>
            <a:ext cx="623308" cy="276999"/>
          </a:xfrm>
          <a:prstGeom prst="rect">
            <a:avLst/>
          </a:prstGeom>
        </p:spPr>
        <p:txBody>
          <a:bodyPr wrap="square">
            <a:spAutoFit/>
          </a:bodyPr>
          <a:lstStyle/>
          <a:p>
            <a:r>
              <a:rPr lang="it-IT" sz="1200" b="1" i="1" dirty="0" smtClean="0">
                <a:solidFill>
                  <a:schemeClr val="bg1"/>
                </a:solidFill>
                <a:latin typeface="Arial" panose="020B0604020202020204" pitchFamily="34" charset="0"/>
                <a:cs typeface="Arial" panose="020B0604020202020204" pitchFamily="34" charset="0"/>
              </a:rPr>
              <a:t>25/28</a:t>
            </a:r>
            <a:r>
              <a:rPr lang="it-IT" sz="1000" b="1" dirty="0" smtClean="0">
                <a:solidFill>
                  <a:schemeClr val="bg1"/>
                </a:solidFill>
                <a:latin typeface="Arial" panose="020B0604020202020204" pitchFamily="34" charset="0"/>
                <a:cs typeface="Arial" panose="020B0604020202020204" pitchFamily="34" charset="0"/>
              </a:rPr>
              <a:t>  </a:t>
            </a:r>
            <a:endParaRPr lang="it-IT" sz="1000" b="1" dirty="0">
              <a:solidFill>
                <a:schemeClr val="bg1"/>
              </a:solidFill>
              <a:latin typeface="Arial" panose="020B0604020202020204" pitchFamily="34" charset="0"/>
              <a:cs typeface="Arial" panose="020B0604020202020204" pitchFamily="34" charset="0"/>
            </a:endParaRPr>
          </a:p>
        </p:txBody>
      </p:sp>
      <p:pic>
        <p:nvPicPr>
          <p:cNvPr id="44" name="Picture 425" descr="http://www.lnf.infn.it/logo/logo_infn_lnf_1_sigla_lnf.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03328" y="6058286"/>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14" name="Segnaposto testo 2">
            <a:extLst>
              <a:ext uri="{FF2B5EF4-FFF2-40B4-BE49-F238E27FC236}">
                <a16:creationId xmlns:a16="http://schemas.microsoft.com/office/drawing/2014/main" id="{3BDBB1FE-DA76-940D-3703-42B4B460A84D}"/>
              </a:ext>
            </a:extLst>
          </p:cNvPr>
          <p:cNvSpPr txBox="1">
            <a:spLocks/>
          </p:cNvSpPr>
          <p:nvPr/>
        </p:nvSpPr>
        <p:spPr>
          <a:xfrm>
            <a:off x="255461" y="558413"/>
            <a:ext cx="11721126" cy="823378"/>
          </a:xfrm>
          <a:prstGeom prst="rect">
            <a:avLst/>
          </a:prstGeom>
          <a:noFill/>
          <a:ln>
            <a:solidFill>
              <a:srgbClr val="FF0000"/>
            </a:solidFill>
          </a:ln>
        </p:spPr>
        <p:txBody>
          <a:bodyPr vert="horz" lIns="0" tIns="0" rIns="0" bIns="0">
            <a:normAutofit fontScale="92500"/>
          </a:bodyPr>
          <a:lstStyle>
            <a:lvl1pPr marL="0" marR="0" lvl="0"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1pPr>
            <a:lvl2pPr marL="0" marR="0" lvl="1"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2pPr>
            <a:lvl3pPr marL="0" marR="0" lvl="2"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3pPr>
            <a:lvl4pPr marL="0" marR="0" lvl="3"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4pPr>
            <a:lvl5pPr marL="0" marR="0" lvl="4"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5pPr>
            <a:lvl6pPr marL="0" marR="0" lvl="5"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6pPr>
            <a:lvl7pPr marL="0" marR="0" lvl="6"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400" i="1" dirty="0" err="1">
                <a:solidFill>
                  <a:schemeClr val="bg1"/>
                </a:solidFill>
                <a:latin typeface="Arial" panose="020B0604020202020204" pitchFamily="34" charset="0"/>
                <a:ea typeface="Source Sans Pro" panose="020B0503030403020204" pitchFamily="34" charset="0"/>
                <a:cs typeface="Arial" panose="020B0604020202020204" pitchFamily="34" charset="0"/>
              </a:rPr>
              <a:t>EuPRAXIA</a:t>
            </a:r>
            <a:r>
              <a:rPr lang="en-US" sz="2400" i="1" dirty="0">
                <a:solidFill>
                  <a:schemeClr val="bg1"/>
                </a:solidFill>
                <a:latin typeface="Arial" panose="020B0604020202020204" pitchFamily="34" charset="0"/>
                <a:ea typeface="Source Sans Pro" panose="020B0503030403020204" pitchFamily="34" charset="0"/>
                <a:cs typeface="Arial" panose="020B0604020202020204" pitchFamily="34" charset="0"/>
              </a:rPr>
              <a:t> </a:t>
            </a:r>
            <a:r>
              <a:rPr lang="en-US" sz="2400" i="1" dirty="0" smtClean="0">
                <a:solidFill>
                  <a:schemeClr val="bg1"/>
                </a:solidFill>
                <a:latin typeface="Arial" panose="020B0604020202020204" pitchFamily="34" charset="0"/>
                <a:ea typeface="Source Sans Pro" panose="020B0503030403020204" pitchFamily="34" charset="0"/>
                <a:cs typeface="Arial" panose="020B0604020202020204" pitchFamily="34" charset="0"/>
              </a:rPr>
              <a:t>project </a:t>
            </a:r>
            <a:r>
              <a:rPr lang="en-US" sz="2400" i="1" dirty="0">
                <a:solidFill>
                  <a:schemeClr val="bg1"/>
                </a:solidFill>
                <a:latin typeface="Arial" panose="020B0604020202020204" pitchFamily="34" charset="0"/>
                <a:ea typeface="Source Sans Pro" panose="020B0503030403020204" pitchFamily="34" charset="0"/>
                <a:cs typeface="Arial" panose="020B0604020202020204" pitchFamily="34" charset="0"/>
              </a:rPr>
              <a:t>foresees the realization of </a:t>
            </a:r>
            <a:r>
              <a:rPr lang="en-US" sz="2400" i="1" dirty="0" smtClean="0">
                <a:solidFill>
                  <a:schemeClr val="bg1"/>
                </a:solidFill>
                <a:latin typeface="Arial" panose="020B0604020202020204" pitchFamily="34" charset="0"/>
                <a:ea typeface="Source Sans Pro" panose="020B0503030403020204" pitchFamily="34" charset="0"/>
                <a:cs typeface="Arial" panose="020B0604020202020204" pitchFamily="34" charset="0"/>
              </a:rPr>
              <a:t>a </a:t>
            </a:r>
            <a:r>
              <a:rPr lang="en-US" sz="2400" i="1" dirty="0">
                <a:solidFill>
                  <a:schemeClr val="bg1"/>
                </a:solidFill>
                <a:latin typeface="Arial" panose="020B0604020202020204" pitchFamily="34" charset="0"/>
                <a:ea typeface="Source Sans Pro" panose="020B0503030403020204" pitchFamily="34" charset="0"/>
                <a:cs typeface="Arial" panose="020B0604020202020204" pitchFamily="34" charset="0"/>
              </a:rPr>
              <a:t>plasma-based FEL </a:t>
            </a:r>
            <a:r>
              <a:rPr lang="en-US" sz="2400" i="1" dirty="0" smtClean="0">
                <a:solidFill>
                  <a:schemeClr val="bg1"/>
                </a:solidFill>
                <a:latin typeface="Arial" panose="020B0604020202020204" pitchFamily="34" charset="0"/>
                <a:ea typeface="Source Sans Pro" panose="020B0503030403020204" pitchFamily="34" charset="0"/>
                <a:cs typeface="Arial" panose="020B0604020202020204" pitchFamily="34" charset="0"/>
              </a:rPr>
              <a:t>facility </a:t>
            </a:r>
            <a:r>
              <a:rPr lang="en-US" sz="2400" i="1" dirty="0">
                <a:solidFill>
                  <a:schemeClr val="bg1"/>
                </a:solidFill>
                <a:latin typeface="Arial" panose="020B0604020202020204" pitchFamily="34" charset="0"/>
                <a:ea typeface="Source Sans Pro" panose="020B0503030403020204" pitchFamily="34" charset="0"/>
                <a:cs typeface="Arial" panose="020B0604020202020204" pitchFamily="34" charset="0"/>
              </a:rPr>
              <a:t>in the </a:t>
            </a:r>
            <a:r>
              <a:rPr lang="en-US" sz="2400" b="1" i="1" dirty="0">
                <a:solidFill>
                  <a:schemeClr val="bg1"/>
                </a:solidFill>
                <a:effectLst/>
                <a:latin typeface="Arial" panose="020B0604020202020204" pitchFamily="34" charset="0"/>
                <a:ea typeface="Source Sans Pro" panose="020B0503030403020204" pitchFamily="34" charset="0"/>
                <a:cs typeface="Arial" panose="020B0604020202020204" pitchFamily="34" charset="0"/>
              </a:rPr>
              <a:t>X-rays</a:t>
            </a:r>
            <a:r>
              <a:rPr lang="en-US" sz="2400" i="1" dirty="0">
                <a:solidFill>
                  <a:schemeClr val="bg1"/>
                </a:solidFill>
                <a:effectLst/>
                <a:latin typeface="Arial" panose="020B0604020202020204" pitchFamily="34" charset="0"/>
                <a:ea typeface="Source Sans Pro" panose="020B0503030403020204" pitchFamily="34" charset="0"/>
                <a:cs typeface="Arial" panose="020B0604020202020204" pitchFamily="34" charset="0"/>
              </a:rPr>
              <a:t> range driven by GeV energy beams</a:t>
            </a:r>
            <a:r>
              <a:rPr lang="en-US" sz="2400" i="1" dirty="0">
                <a:solidFill>
                  <a:schemeClr val="bg1"/>
                </a:solidFill>
                <a:latin typeface="Arial" panose="020B0604020202020204" pitchFamily="34" charset="0"/>
                <a:ea typeface="Source Sans Pro" panose="020B0503030403020204" pitchFamily="34" charset="0"/>
                <a:cs typeface="Arial" panose="020B0604020202020204" pitchFamily="34" charset="0"/>
              </a:rPr>
              <a:t> </a:t>
            </a:r>
            <a:r>
              <a:rPr lang="en-US" sz="2400" i="1" dirty="0">
                <a:solidFill>
                  <a:schemeClr val="bg1"/>
                </a:solidFill>
                <a:effectLst/>
                <a:latin typeface="Arial" panose="020B0604020202020204" pitchFamily="34" charset="0"/>
                <a:ea typeface="Source Sans Pro" panose="020B0503030403020204" pitchFamily="34" charset="0"/>
                <a:cs typeface="Arial" panose="020B0604020202020204" pitchFamily="34" charset="0"/>
              </a:rPr>
              <a:t>accelerated by a </a:t>
            </a:r>
            <a:r>
              <a:rPr lang="en-US" sz="2400" i="1" dirty="0" smtClean="0">
                <a:solidFill>
                  <a:schemeClr val="bg1"/>
                </a:solidFill>
                <a:effectLst/>
                <a:latin typeface="Arial" panose="020B0604020202020204" pitchFamily="34" charset="0"/>
                <a:ea typeface="Source Sans Pro" panose="020B0503030403020204" pitchFamily="34" charset="0"/>
                <a:cs typeface="Arial" panose="020B0604020202020204" pitchFamily="34" charset="0"/>
              </a:rPr>
              <a:t>plasma </a:t>
            </a:r>
            <a:r>
              <a:rPr lang="en-US" sz="2400" i="1" dirty="0" err="1" smtClean="0">
                <a:solidFill>
                  <a:schemeClr val="bg1"/>
                </a:solidFill>
                <a:effectLst/>
                <a:latin typeface="Arial" panose="020B0604020202020204" pitchFamily="34" charset="0"/>
                <a:ea typeface="Source Sans Pro" panose="020B0503030403020204" pitchFamily="34" charset="0"/>
                <a:cs typeface="Arial" panose="020B0604020202020204" pitchFamily="34" charset="0"/>
              </a:rPr>
              <a:t>wakefield</a:t>
            </a:r>
            <a:r>
              <a:rPr lang="en-US" sz="2400" i="1" dirty="0" smtClean="0">
                <a:solidFill>
                  <a:schemeClr val="bg1"/>
                </a:solidFill>
                <a:effectLst/>
                <a:latin typeface="Arial" panose="020B0604020202020204" pitchFamily="34" charset="0"/>
                <a:ea typeface="Source Sans Pro" panose="020B0503030403020204" pitchFamily="34" charset="0"/>
                <a:cs typeface="Arial" panose="020B0604020202020204" pitchFamily="34" charset="0"/>
              </a:rPr>
              <a:t> acceleration </a:t>
            </a:r>
            <a:r>
              <a:rPr lang="en-US" sz="2400" i="1" dirty="0">
                <a:solidFill>
                  <a:schemeClr val="bg1"/>
                </a:solidFill>
                <a:effectLst/>
                <a:latin typeface="Arial" panose="020B0604020202020204" pitchFamily="34" charset="0"/>
                <a:ea typeface="Source Sans Pro" panose="020B0503030403020204" pitchFamily="34" charset="0"/>
                <a:cs typeface="Arial" panose="020B0604020202020204" pitchFamily="34" charset="0"/>
              </a:rPr>
              <a:t>stage</a:t>
            </a:r>
            <a:r>
              <a:rPr lang="en-US" sz="2400" i="1" dirty="0" smtClean="0">
                <a:solidFill>
                  <a:schemeClr val="bg1"/>
                </a:solidFill>
                <a:effectLst/>
                <a:latin typeface="Arial" panose="020B0604020202020204" pitchFamily="34" charset="0"/>
                <a:ea typeface="Source Sans Pro" panose="020B0503030403020204" pitchFamily="34" charset="0"/>
                <a:cs typeface="Arial" panose="020B0604020202020204" pitchFamily="34" charset="0"/>
              </a:rPr>
              <a:t>.</a:t>
            </a:r>
            <a:endParaRPr lang="en-US" sz="2400" i="1" dirty="0">
              <a:solidFill>
                <a:schemeClr val="bg1"/>
              </a:solidFill>
              <a:latin typeface="Arial" panose="020B0604020202020204" pitchFamily="34" charset="0"/>
              <a:ea typeface="Source Sans Pro" panose="020B0503030403020204" pitchFamily="34" charset="0"/>
              <a:cs typeface="Arial" panose="020B0604020202020204" pitchFamily="34" charset="0"/>
            </a:endParaRPr>
          </a:p>
        </p:txBody>
      </p:sp>
      <p:graphicFrame>
        <p:nvGraphicFramePr>
          <p:cNvPr id="15" name="Tabella 13">
            <a:extLst>
              <a:ext uri="{FF2B5EF4-FFF2-40B4-BE49-F238E27FC236}">
                <a16:creationId xmlns:a16="http://schemas.microsoft.com/office/drawing/2014/main" id="{7644A8F1-A2A4-7388-4634-293C292D22B7}"/>
              </a:ext>
            </a:extLst>
          </p:cNvPr>
          <p:cNvGraphicFramePr>
            <a:graphicFrameLocks noGrp="1"/>
          </p:cNvGraphicFramePr>
          <p:nvPr>
            <p:extLst>
              <p:ext uri="{D42A27DB-BD31-4B8C-83A1-F6EECF244321}">
                <p14:modId xmlns:p14="http://schemas.microsoft.com/office/powerpoint/2010/main" val="2122953834"/>
              </p:ext>
            </p:extLst>
          </p:nvPr>
        </p:nvGraphicFramePr>
        <p:xfrm>
          <a:off x="529801" y="1729146"/>
          <a:ext cx="4136249" cy="1868388"/>
        </p:xfrm>
        <a:graphic>
          <a:graphicData uri="http://schemas.openxmlformats.org/drawingml/2006/table">
            <a:tbl>
              <a:tblPr firstRow="1" bandRow="1">
                <a:tableStyleId>{5C22544A-7EE6-4342-B048-85BDC9FD1C3A}</a:tableStyleId>
              </a:tblPr>
              <a:tblGrid>
                <a:gridCol w="1378750">
                  <a:extLst>
                    <a:ext uri="{9D8B030D-6E8A-4147-A177-3AD203B41FA5}">
                      <a16:colId xmlns:a16="http://schemas.microsoft.com/office/drawing/2014/main" val="201789617"/>
                    </a:ext>
                  </a:extLst>
                </a:gridCol>
                <a:gridCol w="1457728">
                  <a:extLst>
                    <a:ext uri="{9D8B030D-6E8A-4147-A177-3AD203B41FA5}">
                      <a16:colId xmlns:a16="http://schemas.microsoft.com/office/drawing/2014/main" val="1177481162"/>
                    </a:ext>
                  </a:extLst>
                </a:gridCol>
                <a:gridCol w="1299771">
                  <a:extLst>
                    <a:ext uri="{9D8B030D-6E8A-4147-A177-3AD203B41FA5}">
                      <a16:colId xmlns:a16="http://schemas.microsoft.com/office/drawing/2014/main" val="191250559"/>
                    </a:ext>
                  </a:extLst>
                </a:gridCol>
              </a:tblGrid>
              <a:tr h="467097">
                <a:tc>
                  <a:txBody>
                    <a:bodyPr/>
                    <a:lstStyle/>
                    <a:p>
                      <a:pPr algn="ctr"/>
                      <a:r>
                        <a:rPr lang="it-IT" sz="2200" dirty="0">
                          <a:solidFill>
                            <a:schemeClr val="bg1"/>
                          </a:solidFill>
                        </a:rPr>
                        <a:t>COMB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algn="ctr"/>
                      <a:r>
                        <a:rPr lang="it-IT" sz="2200" smtClean="0">
                          <a:solidFill>
                            <a:schemeClr val="bg1"/>
                          </a:solidFill>
                        </a:rPr>
                        <a:t>Driver</a:t>
                      </a:r>
                      <a:endParaRPr lang="it-IT" sz="2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algn="ctr"/>
                      <a:r>
                        <a:rPr lang="it-IT" sz="2200" dirty="0">
                          <a:solidFill>
                            <a:schemeClr val="bg1"/>
                          </a:solidFill>
                        </a:rPr>
                        <a:t>Witness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extLst>
                  <a:ext uri="{0D108BD9-81ED-4DB2-BD59-A6C34878D82A}">
                    <a16:rowId xmlns:a16="http://schemas.microsoft.com/office/drawing/2014/main" val="3025093753"/>
                  </a:ext>
                </a:extLst>
              </a:tr>
              <a:tr h="467097">
                <a:tc>
                  <a:txBody>
                    <a:bodyPr/>
                    <a:lstStyle/>
                    <a:p>
                      <a:pPr algn="ctr"/>
                      <a:r>
                        <a:rPr lang="it-IT" sz="2200" dirty="0">
                          <a:solidFill>
                            <a:schemeClr val="bg1"/>
                          </a:solidFill>
                        </a:rPr>
                        <a:t>Q (</a:t>
                      </a:r>
                      <a:r>
                        <a:rPr lang="it-IT" sz="2200" dirty="0" err="1">
                          <a:solidFill>
                            <a:schemeClr val="bg1"/>
                          </a:solidFill>
                        </a:rPr>
                        <a:t>pC</a:t>
                      </a:r>
                      <a:r>
                        <a:rPr lang="it-IT" sz="2200"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algn="ctr"/>
                      <a:r>
                        <a:rPr lang="it-IT" sz="2200" dirty="0" smtClean="0">
                          <a:solidFill>
                            <a:schemeClr val="bg1"/>
                          </a:solidFill>
                        </a:rPr>
                        <a:t>200</a:t>
                      </a:r>
                      <a:endParaRPr lang="it-IT" sz="2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algn="ctr"/>
                      <a:r>
                        <a:rPr lang="it-IT" sz="2200" dirty="0">
                          <a:solidFill>
                            <a:schemeClr val="bg1"/>
                          </a:solidFill>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extLst>
                  <a:ext uri="{0D108BD9-81ED-4DB2-BD59-A6C34878D82A}">
                    <a16:rowId xmlns:a16="http://schemas.microsoft.com/office/drawing/2014/main" val="1908308974"/>
                  </a:ext>
                </a:extLst>
              </a:tr>
              <a:tr h="467097">
                <a:tc>
                  <a:txBody>
                    <a:bodyPr/>
                    <a:lstStyle/>
                    <a:p>
                      <a:pPr algn="ctr"/>
                      <a:r>
                        <a:rPr lang="it-IT" sz="2200" dirty="0">
                          <a:solidFill>
                            <a:schemeClr val="bg1"/>
                          </a:solidFill>
                        </a:rPr>
                        <a:t>τ (</a:t>
                      </a:r>
                      <a:r>
                        <a:rPr lang="it-IT" sz="2200" dirty="0" err="1">
                          <a:solidFill>
                            <a:schemeClr val="bg1"/>
                          </a:solidFill>
                        </a:rPr>
                        <a:t>fs</a:t>
                      </a:r>
                      <a:r>
                        <a:rPr lang="it-IT" sz="2200" dirty="0">
                          <a:solidFill>
                            <a:schemeClr val="bg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algn="ctr"/>
                      <a:r>
                        <a:rPr lang="it-IT" sz="2200" smtClean="0">
                          <a:solidFill>
                            <a:schemeClr val="bg1"/>
                          </a:solidFill>
                        </a:rPr>
                        <a:t>200</a:t>
                      </a:r>
                      <a:endParaRPr lang="it-IT" sz="2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algn="ctr"/>
                      <a:r>
                        <a:rPr lang="it-IT" sz="2200" dirty="0">
                          <a:solidFill>
                            <a:schemeClr val="bg1"/>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extLst>
                  <a:ext uri="{0D108BD9-81ED-4DB2-BD59-A6C34878D82A}">
                    <a16:rowId xmlns:a16="http://schemas.microsoft.com/office/drawing/2014/main" val="64333953"/>
                  </a:ext>
                </a:extLst>
              </a:tr>
              <a:tr h="467097">
                <a:tc>
                  <a:txBody>
                    <a:bodyPr/>
                    <a:lstStyle/>
                    <a:p>
                      <a:pPr algn="ctr"/>
                      <a:r>
                        <a:rPr lang="it-IT" sz="2200" dirty="0">
                          <a:solidFill>
                            <a:schemeClr val="bg1"/>
                          </a:solidFill>
                        </a:rPr>
                        <a:t>E (MeV)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algn="ctr"/>
                      <a:r>
                        <a:rPr lang="it-IT" sz="2200" dirty="0" smtClean="0">
                          <a:solidFill>
                            <a:schemeClr val="bg1"/>
                          </a:solidFill>
                        </a:rPr>
                        <a:t>500</a:t>
                      </a:r>
                      <a:endParaRPr lang="it-IT" sz="22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200" dirty="0">
                          <a:solidFill>
                            <a:schemeClr val="bg1"/>
                          </a:solidFill>
                        </a:rPr>
                        <a:t>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75000"/>
                      </a:schemeClr>
                    </a:solidFill>
                  </a:tcPr>
                </a:tc>
                <a:extLst>
                  <a:ext uri="{0D108BD9-81ED-4DB2-BD59-A6C34878D82A}">
                    <a16:rowId xmlns:a16="http://schemas.microsoft.com/office/drawing/2014/main" val="1024177944"/>
                  </a:ext>
                </a:extLst>
              </a:tr>
            </a:tbl>
          </a:graphicData>
        </a:graphic>
      </p:graphicFrame>
      <mc:AlternateContent xmlns:mc="http://schemas.openxmlformats.org/markup-compatibility/2006" xmlns:a14="http://schemas.microsoft.com/office/drawing/2010/main">
        <mc:Choice Requires="a14">
          <p:graphicFrame>
            <p:nvGraphicFramePr>
              <p:cNvPr id="18" name="Tabella 19">
                <a:extLst>
                  <a:ext uri="{FF2B5EF4-FFF2-40B4-BE49-F238E27FC236}">
                    <a16:creationId xmlns:a16="http://schemas.microsoft.com/office/drawing/2014/main" id="{678C0E67-B38D-7BA0-3197-2BAEA0872098}"/>
                  </a:ext>
                </a:extLst>
              </p:cNvPr>
              <p:cNvGraphicFramePr>
                <a:graphicFrameLocks noGrp="1"/>
              </p:cNvGraphicFramePr>
              <p:nvPr>
                <p:extLst>
                  <p:ext uri="{D42A27DB-BD31-4B8C-83A1-F6EECF244321}">
                    <p14:modId xmlns:p14="http://schemas.microsoft.com/office/powerpoint/2010/main" val="3945918870"/>
                  </p:ext>
                </p:extLst>
              </p:nvPr>
            </p:nvGraphicFramePr>
            <p:xfrm>
              <a:off x="7840890" y="1446827"/>
              <a:ext cx="3354744" cy="2335485"/>
            </p:xfrm>
            <a:graphic>
              <a:graphicData uri="http://schemas.openxmlformats.org/drawingml/2006/table">
                <a:tbl>
                  <a:tblPr firstRow="1" bandRow="1">
                    <a:tableStyleId>{21E4AEA4-8DFA-4A89-87EB-49C32662AFE0}</a:tableStyleId>
                  </a:tblPr>
                  <a:tblGrid>
                    <a:gridCol w="2028824">
                      <a:extLst>
                        <a:ext uri="{9D8B030D-6E8A-4147-A177-3AD203B41FA5}">
                          <a16:colId xmlns:a16="http://schemas.microsoft.com/office/drawing/2014/main" val="201789617"/>
                        </a:ext>
                      </a:extLst>
                    </a:gridCol>
                    <a:gridCol w="1325920">
                      <a:extLst>
                        <a:ext uri="{9D8B030D-6E8A-4147-A177-3AD203B41FA5}">
                          <a16:colId xmlns:a16="http://schemas.microsoft.com/office/drawing/2014/main" val="191250559"/>
                        </a:ext>
                      </a:extLst>
                    </a:gridCol>
                  </a:tblGrid>
                  <a:tr h="467097">
                    <a:tc>
                      <a:txBody>
                        <a:bodyPr/>
                        <a:lstStyle/>
                        <a:p>
                          <a:pPr algn="ctr"/>
                          <a:r>
                            <a:rPr lang="it-IT" sz="2200" dirty="0">
                              <a:solidFill>
                                <a:schemeClr val="bg1"/>
                              </a:solidFill>
                            </a:rPr>
                            <a:t>PLASMA stage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algn="ctr"/>
                          <a:r>
                            <a:rPr lang="it-IT" sz="2200" dirty="0">
                              <a:solidFill>
                                <a:schemeClr val="bg1"/>
                              </a:solidFill>
                            </a:rPr>
                            <a:t>Witness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3025093753"/>
                      </a:ext>
                    </a:extLst>
                  </a:tr>
                  <a:tr h="4670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200" dirty="0">
                              <a:solidFill>
                                <a:schemeClr val="bg1"/>
                              </a:solidFill>
                            </a:rPr>
                            <a:t>E(GeV)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algn="ctr"/>
                          <a:r>
                            <a:rPr lang="it-IT" sz="2200" dirty="0">
                              <a:solidFill>
                                <a:schemeClr val="bg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3854943022"/>
                      </a:ext>
                    </a:extLst>
                  </a:tr>
                  <a:tr h="4670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it-IT" sz="2200" b="0" i="1" dirty="0" smtClean="0">
                                      <a:solidFill>
                                        <a:schemeClr val="bg1"/>
                                      </a:solidFill>
                                      <a:latin typeface="Cambria Math" panose="02040503050406030204" pitchFamily="18" charset="0"/>
                                    </a:rPr>
                                  </m:ctrlPr>
                                </m:sSubPr>
                                <m:e>
                                  <m:r>
                                    <a:rPr lang="it-IT" sz="2200" dirty="0" smtClean="0">
                                      <a:solidFill>
                                        <a:schemeClr val="bg1"/>
                                      </a:solidFill>
                                      <a:latin typeface="Cambria Math" panose="02040503050406030204" pitchFamily="18" charset="0"/>
                                    </a:rPr>
                                    <m:t>𝐼</m:t>
                                  </m:r>
                                </m:e>
                                <m:sub>
                                  <m:r>
                                    <a:rPr lang="it-IT" sz="2200" b="0" dirty="0" smtClean="0">
                                      <a:solidFill>
                                        <a:schemeClr val="bg1"/>
                                      </a:solidFill>
                                      <a:latin typeface="Cambria Math" panose="02040503050406030204" pitchFamily="18" charset="0"/>
                                    </a:rPr>
                                    <m:t>𝑝</m:t>
                                  </m:r>
                                </m:sub>
                              </m:sSub>
                            </m:oMath>
                          </a14:m>
                          <a:r>
                            <a:rPr lang="it-IT" sz="2200" dirty="0">
                              <a:solidFill>
                                <a:schemeClr val="bg1"/>
                              </a:solidFill>
                            </a:rPr>
                            <a:t>(</a:t>
                          </a:r>
                          <a:r>
                            <a:rPr lang="it-IT" sz="2200" dirty="0" err="1">
                              <a:solidFill>
                                <a:schemeClr val="bg1"/>
                              </a:solidFill>
                            </a:rPr>
                            <a:t>kA</a:t>
                          </a:r>
                          <a:r>
                            <a:rPr lang="it-IT" sz="2200" dirty="0">
                              <a:solidFill>
                                <a:schemeClr val="bg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algn="ctr"/>
                          <a:r>
                            <a:rPr lang="it-IT" sz="2200" dirty="0">
                              <a:solidFill>
                                <a:schemeClr val="bg1"/>
                              </a:solidFill>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1908308974"/>
                      </a:ext>
                    </a:extLst>
                  </a:tr>
                  <a:tr h="4670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l-GR" sz="2200" i="1" dirty="0" smtClean="0">
                                      <a:solidFill>
                                        <a:schemeClr val="bg1"/>
                                      </a:solidFill>
                                      <a:latin typeface="Cambria Math" panose="02040503050406030204" pitchFamily="18" charset="0"/>
                                    </a:rPr>
                                  </m:ctrlPr>
                                </m:sSubPr>
                                <m:e>
                                  <m:r>
                                    <m:rPr>
                                      <m:nor/>
                                    </m:rPr>
                                    <a:rPr lang="el-GR" sz="2200" dirty="0" smtClean="0">
                                      <a:solidFill>
                                        <a:schemeClr val="bg1"/>
                                      </a:solidFill>
                                    </a:rPr>
                                    <m:t>σ</m:t>
                                  </m:r>
                                </m:e>
                                <m:sub>
                                  <m:r>
                                    <a:rPr lang="it-IT" sz="2200" b="0" dirty="0" smtClean="0">
                                      <a:solidFill>
                                        <a:schemeClr val="bg1"/>
                                      </a:solidFill>
                                      <a:latin typeface="Cambria Math" panose="02040503050406030204" pitchFamily="18" charset="0"/>
                                    </a:rPr>
                                    <m:t>𝐸</m:t>
                                  </m:r>
                                </m:sub>
                              </m:sSub>
                            </m:oMath>
                          </a14:m>
                          <a:r>
                            <a:rPr lang="it-IT" sz="2200" dirty="0">
                              <a:solidFill>
                                <a:schemeClr val="bg1"/>
                              </a:solidFill>
                            </a:rPr>
                            <a:t> (MeV)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algn="ctr"/>
                          <a:r>
                            <a:rPr lang="it-IT" sz="2200" dirty="0">
                              <a:solidFill>
                                <a:schemeClr val="bg1"/>
                              </a:solidFill>
                            </a:rPr>
                            <a:t>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64333953"/>
                      </a:ext>
                    </a:extLst>
                  </a:tr>
                  <a:tr h="467097">
                    <a:tc>
                      <a:txBody>
                        <a:bodyPr/>
                        <a:lstStyle/>
                        <a:p>
                          <a:pPr algn="ctr"/>
                          <a14:m>
                            <m:oMath xmlns:m="http://schemas.openxmlformats.org/officeDocument/2006/math">
                              <m:sSub>
                                <m:sSubPr>
                                  <m:ctrlPr>
                                    <a:rPr lang="el-GR" sz="2200" i="1" dirty="0" smtClean="0">
                                      <a:solidFill>
                                        <a:schemeClr val="bg1"/>
                                      </a:solidFill>
                                      <a:latin typeface="Cambria Math" panose="02040503050406030204" pitchFamily="18" charset="0"/>
                                    </a:rPr>
                                  </m:ctrlPr>
                                </m:sSubPr>
                                <m:e>
                                  <m:r>
                                    <m:rPr>
                                      <m:sty m:val="p"/>
                                    </m:rPr>
                                    <a:rPr lang="it-IT" sz="2200" b="0" dirty="0" smtClean="0">
                                      <a:solidFill>
                                        <a:schemeClr val="bg1"/>
                                      </a:solidFill>
                                      <a:latin typeface="Cambria Math" panose="02040503050406030204" pitchFamily="18" charset="0"/>
                                    </a:rPr>
                                    <m:t>ϵ</m:t>
                                  </m:r>
                                </m:e>
                                <m:sub>
                                  <m:r>
                                    <m:rPr>
                                      <m:sty m:val="p"/>
                                    </m:rPr>
                                    <a:rPr lang="it-IT" sz="2200" b="0" i="0" dirty="0" smtClean="0">
                                      <a:solidFill>
                                        <a:schemeClr val="bg1"/>
                                      </a:solidFill>
                                      <a:latin typeface="Cambria Math" panose="02040503050406030204" pitchFamily="18" charset="0"/>
                                    </a:rPr>
                                    <m:t>x</m:t>
                                  </m:r>
                                  <m:r>
                                    <a:rPr lang="it-IT" sz="2200" b="0" i="0" dirty="0" smtClean="0">
                                      <a:solidFill>
                                        <a:schemeClr val="bg1"/>
                                      </a:solidFill>
                                      <a:latin typeface="Cambria Math" panose="02040503050406030204" pitchFamily="18" charset="0"/>
                                    </a:rPr>
                                    <m:t>,</m:t>
                                  </m:r>
                                  <m:r>
                                    <a:rPr lang="it-IT" sz="2200" b="0" dirty="0" smtClean="0">
                                      <a:solidFill>
                                        <a:schemeClr val="bg1"/>
                                      </a:solidFill>
                                      <a:latin typeface="Cambria Math" panose="02040503050406030204" pitchFamily="18" charset="0"/>
                                    </a:rPr>
                                    <m:t>𝑦</m:t>
                                  </m:r>
                                </m:sub>
                              </m:sSub>
                            </m:oMath>
                          </a14:m>
                          <a:r>
                            <a:rPr lang="it-IT" sz="2200" dirty="0">
                              <a:solidFill>
                                <a:schemeClr val="bg1"/>
                              </a:solidFill>
                            </a:rPr>
                            <a:t> (</a:t>
                          </a:r>
                          <a:r>
                            <a:rPr lang="el-GR" sz="2200" dirty="0">
                              <a:solidFill>
                                <a:schemeClr val="bg1"/>
                              </a:solidFill>
                            </a:rPr>
                            <a:t>μ</a:t>
                          </a:r>
                          <a:r>
                            <a:rPr lang="it-IT" sz="2200" dirty="0">
                              <a:solidFill>
                                <a:schemeClr val="bg1"/>
                              </a:solidFill>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algn="ctr"/>
                          <a:r>
                            <a:rPr lang="it-IT" sz="2200" dirty="0">
                              <a:solidFill>
                                <a:schemeClr val="bg1"/>
                              </a:solidFill>
                            </a:rPr>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2619436531"/>
                      </a:ext>
                    </a:extLst>
                  </a:tr>
                </a:tbl>
              </a:graphicData>
            </a:graphic>
          </p:graphicFrame>
        </mc:Choice>
        <mc:Fallback xmlns="">
          <p:graphicFrame>
            <p:nvGraphicFramePr>
              <p:cNvPr id="18" name="Tabella 19">
                <a:extLst>
                  <a:ext uri="{FF2B5EF4-FFF2-40B4-BE49-F238E27FC236}">
                    <a16:creationId xmlns:a16="http://schemas.microsoft.com/office/drawing/2014/main" id="{678C0E67-B38D-7BA0-3197-2BAEA0872098}"/>
                  </a:ext>
                </a:extLst>
              </p:cNvPr>
              <p:cNvGraphicFramePr>
                <a:graphicFrameLocks noGrp="1"/>
              </p:cNvGraphicFramePr>
              <p:nvPr>
                <p:extLst>
                  <p:ext uri="{D42A27DB-BD31-4B8C-83A1-F6EECF244321}">
                    <p14:modId xmlns:p14="http://schemas.microsoft.com/office/powerpoint/2010/main" val="3945918870"/>
                  </p:ext>
                </p:extLst>
              </p:nvPr>
            </p:nvGraphicFramePr>
            <p:xfrm>
              <a:off x="7840890" y="1446827"/>
              <a:ext cx="3354744" cy="2335485"/>
            </p:xfrm>
            <a:graphic>
              <a:graphicData uri="http://schemas.openxmlformats.org/drawingml/2006/table">
                <a:tbl>
                  <a:tblPr firstRow="1" bandRow="1">
                    <a:tableStyleId>{21E4AEA4-8DFA-4A89-87EB-49C32662AFE0}</a:tableStyleId>
                  </a:tblPr>
                  <a:tblGrid>
                    <a:gridCol w="2028824">
                      <a:extLst>
                        <a:ext uri="{9D8B030D-6E8A-4147-A177-3AD203B41FA5}">
                          <a16:colId xmlns:a16="http://schemas.microsoft.com/office/drawing/2014/main" val="201789617"/>
                        </a:ext>
                      </a:extLst>
                    </a:gridCol>
                    <a:gridCol w="1325920">
                      <a:extLst>
                        <a:ext uri="{9D8B030D-6E8A-4147-A177-3AD203B41FA5}">
                          <a16:colId xmlns:a16="http://schemas.microsoft.com/office/drawing/2014/main" val="191250559"/>
                        </a:ext>
                      </a:extLst>
                    </a:gridCol>
                  </a:tblGrid>
                  <a:tr h="467097">
                    <a:tc>
                      <a:txBody>
                        <a:bodyPr/>
                        <a:lstStyle/>
                        <a:p>
                          <a:pPr algn="ctr"/>
                          <a:r>
                            <a:rPr lang="it-IT" sz="2200" dirty="0">
                              <a:solidFill>
                                <a:schemeClr val="bg1"/>
                              </a:solidFill>
                            </a:rPr>
                            <a:t>PLASMA stage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algn="ctr"/>
                          <a:r>
                            <a:rPr lang="it-IT" sz="2200" dirty="0">
                              <a:solidFill>
                                <a:schemeClr val="bg1"/>
                              </a:solidFill>
                            </a:rPr>
                            <a:t>Witness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3025093753"/>
                      </a:ext>
                    </a:extLst>
                  </a:tr>
                  <a:tr h="4670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200" dirty="0">
                              <a:solidFill>
                                <a:schemeClr val="bg1"/>
                              </a:solidFill>
                            </a:rPr>
                            <a:t>E(GeV)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a:txBody>
                        <a:bodyPr/>
                        <a:lstStyle/>
                        <a:p>
                          <a:pPr algn="ctr"/>
                          <a:r>
                            <a:rPr lang="it-IT" sz="2200" dirty="0">
                              <a:solidFill>
                                <a:schemeClr val="bg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3854943022"/>
                      </a:ext>
                    </a:extLst>
                  </a:tr>
                  <a:tr h="467097">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00" t="-210526" r="-66066" b="-221053"/>
                          </a:stretch>
                        </a:blipFill>
                      </a:tcPr>
                    </a:tc>
                    <a:tc>
                      <a:txBody>
                        <a:bodyPr/>
                        <a:lstStyle/>
                        <a:p>
                          <a:pPr algn="ctr"/>
                          <a:r>
                            <a:rPr lang="it-IT" sz="2200" dirty="0">
                              <a:solidFill>
                                <a:schemeClr val="bg1"/>
                              </a:solidFill>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1908308974"/>
                      </a:ext>
                    </a:extLst>
                  </a:tr>
                  <a:tr h="467097">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00" t="-306494" r="-66066" b="-118182"/>
                          </a:stretch>
                        </a:blipFill>
                      </a:tcPr>
                    </a:tc>
                    <a:tc>
                      <a:txBody>
                        <a:bodyPr/>
                        <a:lstStyle/>
                        <a:p>
                          <a:pPr algn="ctr"/>
                          <a:r>
                            <a:rPr lang="it-IT" sz="2200" dirty="0">
                              <a:solidFill>
                                <a:schemeClr val="bg1"/>
                              </a:solidFill>
                            </a:rPr>
                            <a:t>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64333953"/>
                      </a:ext>
                    </a:extLst>
                  </a:tr>
                  <a:tr h="467097">
                    <a:tc>
                      <a:txBody>
                        <a:bodyPr/>
                        <a:lstStyle/>
                        <a:p>
                          <a:endParaRPr lang="it-IT"/>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7"/>
                          <a:stretch>
                            <a:fillRect l="-300" t="-406494" r="-66066" b="-18182"/>
                          </a:stretch>
                        </a:blipFill>
                      </a:tcPr>
                    </a:tc>
                    <a:tc>
                      <a:txBody>
                        <a:bodyPr/>
                        <a:lstStyle/>
                        <a:p>
                          <a:pPr algn="ctr"/>
                          <a:r>
                            <a:rPr lang="it-IT" sz="2200" dirty="0">
                              <a:solidFill>
                                <a:schemeClr val="bg1"/>
                              </a:solidFill>
                            </a:rPr>
                            <a:t>0.4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261943653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9" name="Tabella 21">
                <a:extLst>
                  <a:ext uri="{FF2B5EF4-FFF2-40B4-BE49-F238E27FC236}">
                    <a16:creationId xmlns:a16="http://schemas.microsoft.com/office/drawing/2014/main" id="{4EE7E7D7-6FC4-A010-6AE6-51580582A8B1}"/>
                  </a:ext>
                </a:extLst>
              </p:cNvPr>
              <p:cNvGraphicFramePr>
                <a:graphicFrameLocks noGrp="1"/>
              </p:cNvGraphicFramePr>
              <p:nvPr>
                <p:extLst>
                  <p:ext uri="{D42A27DB-BD31-4B8C-83A1-F6EECF244321}">
                    <p14:modId xmlns:p14="http://schemas.microsoft.com/office/powerpoint/2010/main" val="240880804"/>
                  </p:ext>
                </p:extLst>
              </p:nvPr>
            </p:nvGraphicFramePr>
            <p:xfrm>
              <a:off x="3208701" y="3952408"/>
              <a:ext cx="2942197" cy="2041370"/>
            </p:xfrm>
            <a:graphic>
              <a:graphicData uri="http://schemas.openxmlformats.org/drawingml/2006/table">
                <a:tbl>
                  <a:tblPr firstRow="1" bandRow="1">
                    <a:tableStyleId>{93296810-A885-4BE3-A3E7-6D5BEEA58F35}</a:tableStyleId>
                  </a:tblPr>
                  <a:tblGrid>
                    <a:gridCol w="1430138">
                      <a:extLst>
                        <a:ext uri="{9D8B030D-6E8A-4147-A177-3AD203B41FA5}">
                          <a16:colId xmlns:a16="http://schemas.microsoft.com/office/drawing/2014/main" val="201789617"/>
                        </a:ext>
                      </a:extLst>
                    </a:gridCol>
                    <a:gridCol w="1512059">
                      <a:extLst>
                        <a:ext uri="{9D8B030D-6E8A-4147-A177-3AD203B41FA5}">
                          <a16:colId xmlns:a16="http://schemas.microsoft.com/office/drawing/2014/main" val="1177481162"/>
                        </a:ext>
                      </a:extLst>
                    </a:gridCol>
                  </a:tblGrid>
                  <a:tr h="530708">
                    <a:tc>
                      <a:txBody>
                        <a:bodyPr/>
                        <a:lstStyle/>
                        <a:p>
                          <a:pPr algn="ctr"/>
                          <a:r>
                            <a:rPr lang="it-IT" sz="2200" dirty="0"/>
                            <a:t>FEL stage</a:t>
                          </a:r>
                        </a:p>
                      </a:txBody>
                      <a:tcPr/>
                    </a:tc>
                    <a:tc>
                      <a:txBody>
                        <a:bodyPr/>
                        <a:lstStyle/>
                        <a:p>
                          <a:pPr algn="ctr"/>
                          <a:r>
                            <a:rPr lang="it-IT" sz="2200" dirty="0" err="1"/>
                            <a:t>Radiation</a:t>
                          </a:r>
                          <a:endParaRPr lang="it-IT" sz="2200" dirty="0"/>
                        </a:p>
                      </a:txBody>
                      <a:tcPr/>
                    </a:tc>
                    <a:extLst>
                      <a:ext uri="{0D108BD9-81ED-4DB2-BD59-A6C34878D82A}">
                        <a16:rowId xmlns:a16="http://schemas.microsoft.com/office/drawing/2014/main" val="3025093753"/>
                      </a:ext>
                    </a:extLst>
                  </a:tr>
                  <a:tr h="503554">
                    <a:tc>
                      <a:txBody>
                        <a:bodyPr/>
                        <a:lstStyle/>
                        <a:p>
                          <a:pPr algn="ctr"/>
                          <a14:m>
                            <m:oMathPara xmlns:m="http://schemas.openxmlformats.org/officeDocument/2006/math">
                              <m:oMathParaPr>
                                <m:jc m:val="centerGroup"/>
                              </m:oMathParaPr>
                              <m:oMath xmlns:m="http://schemas.openxmlformats.org/officeDocument/2006/math">
                                <m:sSub>
                                  <m:sSubPr>
                                    <m:ctrlPr>
                                      <a:rPr lang="it-IT" sz="2200" b="0" i="1" dirty="0" smtClean="0">
                                        <a:latin typeface="Cambria Math" panose="02040503050406030204" pitchFamily="18" charset="0"/>
                                      </a:rPr>
                                    </m:ctrlPr>
                                  </m:sSubPr>
                                  <m:e>
                                    <m:r>
                                      <a:rPr lang="it-IT" sz="2200" b="0" dirty="0" smtClean="0">
                                        <a:latin typeface="Cambria Math" panose="02040503050406030204" pitchFamily="18" charset="0"/>
                                      </a:rPr>
                                      <m:t>𝜆</m:t>
                                    </m:r>
                                  </m:e>
                                  <m:sub>
                                    <m:r>
                                      <m:rPr>
                                        <m:sty m:val="p"/>
                                      </m:rPr>
                                      <a:rPr lang="it-IT" sz="2200" b="0" dirty="0" smtClean="0">
                                        <a:latin typeface="Cambria Math" panose="02040503050406030204" pitchFamily="18" charset="0"/>
                                      </a:rPr>
                                      <m:t>r</m:t>
                                    </m:r>
                                  </m:sub>
                                </m:sSub>
                                <m:r>
                                  <a:rPr lang="it-IT" sz="2200" b="0" dirty="0" smtClean="0">
                                    <a:latin typeface="Cambria Math" panose="02040503050406030204" pitchFamily="18" charset="0"/>
                                  </a:rPr>
                                  <m:t> (</m:t>
                                </m:r>
                                <m:r>
                                  <a:rPr lang="it-IT" sz="2200" b="0" dirty="0" smtClean="0">
                                    <a:latin typeface="Cambria Math" panose="02040503050406030204" pitchFamily="18" charset="0"/>
                                  </a:rPr>
                                  <m:t>𝑛𝑚</m:t>
                                </m:r>
                                <m:r>
                                  <a:rPr lang="it-IT" sz="2200" b="0" dirty="0" smtClean="0">
                                    <a:latin typeface="Cambria Math" panose="02040503050406030204" pitchFamily="18" charset="0"/>
                                  </a:rPr>
                                  <m:t>)</m:t>
                                </m:r>
                              </m:oMath>
                            </m:oMathPara>
                          </a14:m>
                          <a:endParaRPr lang="it-IT" sz="2200" dirty="0"/>
                        </a:p>
                      </a:txBody>
                      <a:tcPr/>
                    </a:tc>
                    <a:tc>
                      <a:txBody>
                        <a:bodyPr/>
                        <a:lstStyle/>
                        <a:p>
                          <a:pPr algn="ctr"/>
                          <a:r>
                            <a:rPr lang="it-IT" sz="2200" dirty="0"/>
                            <a:t>3</a:t>
                          </a:r>
                        </a:p>
                      </a:txBody>
                      <a:tcPr/>
                    </a:tc>
                    <a:extLst>
                      <a:ext uri="{0D108BD9-81ED-4DB2-BD59-A6C34878D82A}">
                        <a16:rowId xmlns:a16="http://schemas.microsoft.com/office/drawing/2014/main" val="1908308974"/>
                      </a:ext>
                    </a:extLst>
                  </a:tr>
                  <a:tr h="503554">
                    <a:tc>
                      <a:txBody>
                        <a:bodyPr/>
                        <a:lstStyle/>
                        <a:p>
                          <a:pPr algn="ctr"/>
                          <a14:m>
                            <m:oMath xmlns:m="http://schemas.openxmlformats.org/officeDocument/2006/math">
                              <m:sSub>
                                <m:sSubPr>
                                  <m:ctrlPr>
                                    <a:rPr lang="it-IT" sz="2200" b="0" i="1" dirty="0" smtClean="0">
                                      <a:latin typeface="Cambria Math" panose="02040503050406030204" pitchFamily="18" charset="0"/>
                                    </a:rPr>
                                  </m:ctrlPr>
                                </m:sSubPr>
                                <m:e>
                                  <m:r>
                                    <a:rPr lang="it-IT" sz="2200" b="0" dirty="0" smtClean="0">
                                      <a:latin typeface="Cambria Math" panose="02040503050406030204" pitchFamily="18" charset="0"/>
                                    </a:rPr>
                                    <m:t>𝐸</m:t>
                                  </m:r>
                                </m:e>
                                <m:sub>
                                  <m:r>
                                    <m:rPr>
                                      <m:sty m:val="p"/>
                                    </m:rPr>
                                    <a:rPr lang="it-IT" sz="2200" b="0" dirty="0" smtClean="0">
                                      <a:latin typeface="Cambria Math" panose="02040503050406030204" pitchFamily="18" charset="0"/>
                                    </a:rPr>
                                    <m:t>r</m:t>
                                  </m:r>
                                </m:sub>
                              </m:sSub>
                              <m:r>
                                <a:rPr lang="it-IT" sz="2200" b="0" dirty="0" smtClean="0">
                                  <a:latin typeface="Cambria Math" panose="02040503050406030204" pitchFamily="18" charset="0"/>
                                </a:rPr>
                                <m:t> </m:t>
                              </m:r>
                            </m:oMath>
                          </a14:m>
                          <a:r>
                            <a:rPr lang="it-IT" sz="2200" dirty="0"/>
                            <a:t> (</a:t>
                          </a:r>
                          <a14:m>
                            <m:oMath xmlns:m="http://schemas.openxmlformats.org/officeDocument/2006/math">
                              <m:r>
                                <a:rPr lang="it-IT" sz="2200" b="0" dirty="0" smtClean="0">
                                  <a:latin typeface="Cambria Math" panose="02040503050406030204" pitchFamily="18" charset="0"/>
                                </a:rPr>
                                <m:t>𝜇</m:t>
                              </m:r>
                            </m:oMath>
                          </a14:m>
                          <a:r>
                            <a:rPr lang="it-IT" sz="2200" dirty="0"/>
                            <a:t>J)</a:t>
                          </a:r>
                        </a:p>
                      </a:txBody>
                      <a:tcPr/>
                    </a:tc>
                    <a:tc>
                      <a:txBody>
                        <a:bodyPr/>
                        <a:lstStyle/>
                        <a:p>
                          <a:pPr algn="ctr"/>
                          <a:r>
                            <a:rPr lang="it-IT" sz="2200" dirty="0"/>
                            <a:t>7</a:t>
                          </a:r>
                        </a:p>
                      </a:txBody>
                      <a:tcPr/>
                    </a:tc>
                    <a:extLst>
                      <a:ext uri="{0D108BD9-81ED-4DB2-BD59-A6C34878D82A}">
                        <a16:rowId xmlns:a16="http://schemas.microsoft.com/office/drawing/2014/main" val="64333953"/>
                      </a:ext>
                    </a:extLst>
                  </a:tr>
                  <a:tr h="503554">
                    <a:tc>
                      <a:txBody>
                        <a:bodyPr/>
                        <a:lstStyle/>
                        <a:p>
                          <a:pPr algn="ctr"/>
                          <a:r>
                            <a:rPr lang="it-IT" sz="2200" dirty="0" err="1"/>
                            <a:t>Phot</a:t>
                          </a:r>
                          <a:r>
                            <a:rPr lang="it-IT" sz="2200" dirty="0"/>
                            <a:t>/shot</a:t>
                          </a:r>
                        </a:p>
                      </a:txBody>
                      <a:tcPr/>
                    </a:tc>
                    <a:tc>
                      <a:txBody>
                        <a:bodyPr/>
                        <a:lstStyle/>
                        <a:p>
                          <a:pPr algn="ctr"/>
                          <a14:m>
                            <m:oMathPara xmlns:m="http://schemas.openxmlformats.org/officeDocument/2006/math">
                              <m:oMathParaPr>
                                <m:jc m:val="centerGroup"/>
                              </m:oMathParaPr>
                              <m:oMath xmlns:m="http://schemas.openxmlformats.org/officeDocument/2006/math">
                                <m:sSup>
                                  <m:sSupPr>
                                    <m:ctrlPr>
                                      <a:rPr lang="it-IT" sz="2200" i="1" dirty="0" smtClean="0">
                                        <a:latin typeface="Cambria Math" panose="02040503050406030204" pitchFamily="18" charset="0"/>
                                      </a:rPr>
                                    </m:ctrlPr>
                                  </m:sSupPr>
                                  <m:e>
                                    <m:r>
                                      <a:rPr lang="it-IT" sz="2200" dirty="0" smtClean="0">
                                        <a:latin typeface="Cambria Math" panose="02040503050406030204" pitchFamily="18" charset="0"/>
                                      </a:rPr>
                                      <m:t>10</m:t>
                                    </m:r>
                                  </m:e>
                                  <m:sup>
                                    <m:r>
                                      <a:rPr lang="it-IT" sz="2200" dirty="0" smtClean="0">
                                        <a:latin typeface="Cambria Math" panose="02040503050406030204" pitchFamily="18" charset="0"/>
                                      </a:rPr>
                                      <m:t>11</m:t>
                                    </m:r>
                                  </m:sup>
                                </m:sSup>
                              </m:oMath>
                            </m:oMathPara>
                          </a14:m>
                          <a:endParaRPr lang="it-IT" sz="2200" dirty="0"/>
                        </a:p>
                      </a:txBody>
                      <a:tcPr/>
                    </a:tc>
                    <a:extLst>
                      <a:ext uri="{0D108BD9-81ED-4DB2-BD59-A6C34878D82A}">
                        <a16:rowId xmlns:a16="http://schemas.microsoft.com/office/drawing/2014/main" val="2465875621"/>
                      </a:ext>
                    </a:extLst>
                  </a:tr>
                </a:tbl>
              </a:graphicData>
            </a:graphic>
          </p:graphicFrame>
        </mc:Choice>
        <mc:Fallback xmlns="">
          <p:graphicFrame>
            <p:nvGraphicFramePr>
              <p:cNvPr id="19" name="Tabella 21">
                <a:extLst>
                  <a:ext uri="{FF2B5EF4-FFF2-40B4-BE49-F238E27FC236}">
                    <a16:creationId xmlns:a16="http://schemas.microsoft.com/office/drawing/2014/main" id="{4EE7E7D7-6FC4-A010-6AE6-51580582A8B1}"/>
                  </a:ext>
                </a:extLst>
              </p:cNvPr>
              <p:cNvGraphicFramePr>
                <a:graphicFrameLocks noGrp="1"/>
              </p:cNvGraphicFramePr>
              <p:nvPr>
                <p:extLst>
                  <p:ext uri="{D42A27DB-BD31-4B8C-83A1-F6EECF244321}">
                    <p14:modId xmlns:p14="http://schemas.microsoft.com/office/powerpoint/2010/main" val="240880804"/>
                  </p:ext>
                </p:extLst>
              </p:nvPr>
            </p:nvGraphicFramePr>
            <p:xfrm>
              <a:off x="3208701" y="3952408"/>
              <a:ext cx="2942197" cy="2041370"/>
            </p:xfrm>
            <a:graphic>
              <a:graphicData uri="http://schemas.openxmlformats.org/drawingml/2006/table">
                <a:tbl>
                  <a:tblPr firstRow="1" bandRow="1">
                    <a:tableStyleId>{93296810-A885-4BE3-A3E7-6D5BEEA58F35}</a:tableStyleId>
                  </a:tblPr>
                  <a:tblGrid>
                    <a:gridCol w="1430138">
                      <a:extLst>
                        <a:ext uri="{9D8B030D-6E8A-4147-A177-3AD203B41FA5}">
                          <a16:colId xmlns:a16="http://schemas.microsoft.com/office/drawing/2014/main" val="201789617"/>
                        </a:ext>
                      </a:extLst>
                    </a:gridCol>
                    <a:gridCol w="1512059">
                      <a:extLst>
                        <a:ext uri="{9D8B030D-6E8A-4147-A177-3AD203B41FA5}">
                          <a16:colId xmlns:a16="http://schemas.microsoft.com/office/drawing/2014/main" val="1177481162"/>
                        </a:ext>
                      </a:extLst>
                    </a:gridCol>
                  </a:tblGrid>
                  <a:tr h="530708">
                    <a:tc>
                      <a:txBody>
                        <a:bodyPr/>
                        <a:lstStyle/>
                        <a:p>
                          <a:pPr algn="ctr"/>
                          <a:r>
                            <a:rPr lang="it-IT" sz="2200" dirty="0"/>
                            <a:t>FEL stage</a:t>
                          </a:r>
                        </a:p>
                      </a:txBody>
                      <a:tcPr/>
                    </a:tc>
                    <a:tc>
                      <a:txBody>
                        <a:bodyPr/>
                        <a:lstStyle/>
                        <a:p>
                          <a:pPr algn="ctr"/>
                          <a:r>
                            <a:rPr lang="it-IT" sz="2200" dirty="0" err="1"/>
                            <a:t>Radiation</a:t>
                          </a:r>
                          <a:endParaRPr lang="it-IT" sz="2200" dirty="0"/>
                        </a:p>
                      </a:txBody>
                      <a:tcPr/>
                    </a:tc>
                    <a:extLst>
                      <a:ext uri="{0D108BD9-81ED-4DB2-BD59-A6C34878D82A}">
                        <a16:rowId xmlns:a16="http://schemas.microsoft.com/office/drawing/2014/main" val="3025093753"/>
                      </a:ext>
                    </a:extLst>
                  </a:tr>
                  <a:tr h="503554">
                    <a:tc>
                      <a:txBody>
                        <a:bodyPr/>
                        <a:lstStyle/>
                        <a:p>
                          <a:endParaRPr lang="it-IT"/>
                        </a:p>
                      </a:txBody>
                      <a:tcPr>
                        <a:blipFill>
                          <a:blip r:embed="rId8"/>
                          <a:stretch>
                            <a:fillRect l="-426" t="-112048" r="-107660" b="-208434"/>
                          </a:stretch>
                        </a:blipFill>
                      </a:tcPr>
                    </a:tc>
                    <a:tc>
                      <a:txBody>
                        <a:bodyPr/>
                        <a:lstStyle/>
                        <a:p>
                          <a:pPr algn="ctr"/>
                          <a:r>
                            <a:rPr lang="it-IT" sz="2200" dirty="0"/>
                            <a:t>3</a:t>
                          </a:r>
                        </a:p>
                      </a:txBody>
                      <a:tcPr/>
                    </a:tc>
                    <a:extLst>
                      <a:ext uri="{0D108BD9-81ED-4DB2-BD59-A6C34878D82A}">
                        <a16:rowId xmlns:a16="http://schemas.microsoft.com/office/drawing/2014/main" val="1908308974"/>
                      </a:ext>
                    </a:extLst>
                  </a:tr>
                  <a:tr h="503554">
                    <a:tc>
                      <a:txBody>
                        <a:bodyPr/>
                        <a:lstStyle/>
                        <a:p>
                          <a:endParaRPr lang="it-IT"/>
                        </a:p>
                      </a:txBody>
                      <a:tcPr>
                        <a:blipFill>
                          <a:blip r:embed="rId8"/>
                          <a:stretch>
                            <a:fillRect l="-426" t="-212048" r="-107660" b="-108434"/>
                          </a:stretch>
                        </a:blipFill>
                      </a:tcPr>
                    </a:tc>
                    <a:tc>
                      <a:txBody>
                        <a:bodyPr/>
                        <a:lstStyle/>
                        <a:p>
                          <a:pPr algn="ctr"/>
                          <a:r>
                            <a:rPr lang="it-IT" sz="2200" dirty="0"/>
                            <a:t>7</a:t>
                          </a:r>
                        </a:p>
                      </a:txBody>
                      <a:tcPr/>
                    </a:tc>
                    <a:extLst>
                      <a:ext uri="{0D108BD9-81ED-4DB2-BD59-A6C34878D82A}">
                        <a16:rowId xmlns:a16="http://schemas.microsoft.com/office/drawing/2014/main" val="64333953"/>
                      </a:ext>
                    </a:extLst>
                  </a:tr>
                  <a:tr h="503554">
                    <a:tc>
                      <a:txBody>
                        <a:bodyPr/>
                        <a:lstStyle/>
                        <a:p>
                          <a:pPr algn="ctr"/>
                          <a:r>
                            <a:rPr lang="it-IT" sz="2200" dirty="0" err="1"/>
                            <a:t>Phot</a:t>
                          </a:r>
                          <a:r>
                            <a:rPr lang="it-IT" sz="2200" dirty="0"/>
                            <a:t>/shot</a:t>
                          </a:r>
                        </a:p>
                      </a:txBody>
                      <a:tcPr/>
                    </a:tc>
                    <a:tc>
                      <a:txBody>
                        <a:bodyPr/>
                        <a:lstStyle/>
                        <a:p>
                          <a:endParaRPr lang="it-IT"/>
                        </a:p>
                      </a:txBody>
                      <a:tcPr>
                        <a:blipFill>
                          <a:blip r:embed="rId8"/>
                          <a:stretch>
                            <a:fillRect l="-94779" t="-312048" r="-1606" b="-8434"/>
                          </a:stretch>
                        </a:blipFill>
                      </a:tcPr>
                    </a:tc>
                    <a:extLst>
                      <a:ext uri="{0D108BD9-81ED-4DB2-BD59-A6C34878D82A}">
                        <a16:rowId xmlns:a16="http://schemas.microsoft.com/office/drawing/2014/main" val="2465875621"/>
                      </a:ext>
                    </a:extLst>
                  </a:tr>
                </a:tbl>
              </a:graphicData>
            </a:graphic>
          </p:graphicFrame>
        </mc:Fallback>
      </mc:AlternateContent>
      <p:sp>
        <p:nvSpPr>
          <p:cNvPr id="28" name="Ovale 8">
            <a:extLst>
              <a:ext uri="{FF2B5EF4-FFF2-40B4-BE49-F238E27FC236}">
                <a16:creationId xmlns:a16="http://schemas.microsoft.com/office/drawing/2014/main" id="{E659AD2B-D090-5D30-FC50-54769DBBECF5}"/>
              </a:ext>
            </a:extLst>
          </p:cNvPr>
          <p:cNvSpPr/>
          <p:nvPr/>
        </p:nvSpPr>
        <p:spPr>
          <a:xfrm>
            <a:off x="4708900" y="4488349"/>
            <a:ext cx="1292206" cy="388198"/>
          </a:xfrm>
          <a:prstGeom prst="ellipse">
            <a:avLst/>
          </a:pr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ctangle 29"/>
          <p:cNvSpPr/>
          <p:nvPr/>
        </p:nvSpPr>
        <p:spPr>
          <a:xfrm>
            <a:off x="8029575" y="16396"/>
            <a:ext cx="4107197" cy="369332"/>
          </a:xfrm>
          <a:prstGeom prst="rect">
            <a:avLst/>
          </a:prstGeom>
        </p:spPr>
        <p:txBody>
          <a:bodyPr wrap="square">
            <a:spAutoFit/>
          </a:bodyPr>
          <a:lstStyle/>
          <a:p>
            <a:r>
              <a:rPr lang="it-IT"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EuPRAXIA@SPARC_LAB design study</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3" name="Rectangle 2"/>
          <p:cNvSpPr/>
          <p:nvPr/>
        </p:nvSpPr>
        <p:spPr>
          <a:xfrm>
            <a:off x="529801" y="1377151"/>
            <a:ext cx="3224024" cy="369332"/>
          </a:xfrm>
          <a:prstGeom prst="rect">
            <a:avLst/>
          </a:prstGeom>
        </p:spPr>
        <p:txBody>
          <a:bodyPr wrap="none">
            <a:spAutoFit/>
          </a:bodyPr>
          <a:lstStyle/>
          <a:p>
            <a:r>
              <a:rPr lang="en-US" i="1" dirty="0" smtClean="0">
                <a:solidFill>
                  <a:schemeClr val="bg1"/>
                </a:solidFill>
                <a:latin typeface="Arial" panose="020B0604020202020204" pitchFamily="34" charset="0"/>
                <a:ea typeface="Source Sans Pro" panose="020B0503030403020204" pitchFamily="34" charset="0"/>
                <a:cs typeface="Arial" panose="020B0604020202020204" pitchFamily="34" charset="0"/>
              </a:rPr>
              <a:t>Beam configuration for PWFA</a:t>
            </a:r>
            <a:endParaRPr lang="it-IT" i="1" dirty="0"/>
          </a:p>
        </p:txBody>
      </p:sp>
      <p:sp>
        <p:nvSpPr>
          <p:cNvPr id="20" name="Rectangle 19"/>
          <p:cNvSpPr/>
          <p:nvPr/>
        </p:nvSpPr>
        <p:spPr>
          <a:xfrm>
            <a:off x="5212664" y="1607943"/>
            <a:ext cx="2271606" cy="923330"/>
          </a:xfrm>
          <a:prstGeom prst="rect">
            <a:avLst/>
          </a:prstGeom>
          <a:solidFill>
            <a:schemeClr val="tx1">
              <a:lumMod val="85000"/>
            </a:schemeClr>
          </a:solidFill>
          <a:ln>
            <a:solidFill>
              <a:schemeClr val="bg1"/>
            </a:solidFill>
          </a:ln>
        </p:spPr>
        <p:txBody>
          <a:bodyPr wrap="square">
            <a:spAutoFit/>
          </a:bodyPr>
          <a:lstStyle/>
          <a:p>
            <a:r>
              <a:rPr lang="en-US" i="1" dirty="0" smtClean="0">
                <a:solidFill>
                  <a:schemeClr val="bg1"/>
                </a:solidFill>
                <a:latin typeface="Arial" panose="020B0604020202020204" pitchFamily="34" charset="0"/>
                <a:cs typeface="Arial" panose="020B0604020202020204" pitchFamily="34" charset="0"/>
              </a:rPr>
              <a:t>1.2 GV/m </a:t>
            </a:r>
            <a:endParaRPr lang="en-US" i="1" dirty="0">
              <a:solidFill>
                <a:schemeClr val="bg1"/>
              </a:solidFill>
              <a:latin typeface="Arial" panose="020B0604020202020204" pitchFamily="34" charset="0"/>
              <a:cs typeface="Arial" panose="020B0604020202020204" pitchFamily="34" charset="0"/>
            </a:endParaRPr>
          </a:p>
          <a:p>
            <a:r>
              <a:rPr lang="en-US" i="1" dirty="0" smtClean="0">
                <a:solidFill>
                  <a:schemeClr val="bg1"/>
                </a:solidFill>
                <a:latin typeface="Arial" panose="020B0604020202020204" pitchFamily="34" charset="0"/>
                <a:cs typeface="Arial" panose="020B0604020202020204" pitchFamily="34" charset="0"/>
              </a:rPr>
              <a:t>40 cm long capillary</a:t>
            </a:r>
          </a:p>
          <a:p>
            <a:r>
              <a:rPr lang="en-US" i="1" dirty="0">
                <a:solidFill>
                  <a:schemeClr val="bg1"/>
                </a:solidFill>
                <a:latin typeface="Arial" panose="020B0604020202020204" pitchFamily="34" charset="0"/>
                <a:cs typeface="Arial" panose="020B0604020202020204" pitchFamily="34" charset="0"/>
              </a:rPr>
              <a:t>n</a:t>
            </a:r>
            <a:r>
              <a:rPr lang="en-US" i="1" baseline="-25000" dirty="0" smtClean="0">
                <a:solidFill>
                  <a:schemeClr val="bg1"/>
                </a:solidFill>
                <a:latin typeface="Arial" panose="020B0604020202020204" pitchFamily="34" charset="0"/>
                <a:cs typeface="Arial" panose="020B0604020202020204" pitchFamily="34" charset="0"/>
              </a:rPr>
              <a:t>e</a:t>
            </a:r>
            <a:r>
              <a:rPr lang="en-US" i="1" dirty="0" smtClean="0">
                <a:solidFill>
                  <a:schemeClr val="bg1"/>
                </a:solidFill>
                <a:latin typeface="Arial" panose="020B0604020202020204" pitchFamily="34" charset="0"/>
                <a:cs typeface="Arial" panose="020B0604020202020204" pitchFamily="34" charset="0"/>
              </a:rPr>
              <a:t> = 10</a:t>
            </a:r>
            <a:r>
              <a:rPr lang="en-US" i="1" baseline="30000" dirty="0" smtClean="0">
                <a:solidFill>
                  <a:schemeClr val="bg1"/>
                </a:solidFill>
                <a:latin typeface="Arial" panose="020B0604020202020204" pitchFamily="34" charset="0"/>
                <a:cs typeface="Arial" panose="020B0604020202020204" pitchFamily="34" charset="0"/>
              </a:rPr>
              <a:t>16</a:t>
            </a:r>
            <a:r>
              <a:rPr lang="en-US" i="1" dirty="0" smtClean="0">
                <a:solidFill>
                  <a:schemeClr val="bg1"/>
                </a:solidFill>
                <a:latin typeface="Arial" panose="020B0604020202020204" pitchFamily="34" charset="0"/>
                <a:cs typeface="Arial" panose="020B0604020202020204" pitchFamily="34" charset="0"/>
              </a:rPr>
              <a:t> cm-3</a:t>
            </a:r>
            <a:endParaRPr lang="it-IT" i="1" dirty="0"/>
          </a:p>
        </p:txBody>
      </p:sp>
      <mc:AlternateContent xmlns:mc="http://schemas.openxmlformats.org/markup-compatibility/2006" xmlns:a14="http://schemas.microsoft.com/office/drawing/2010/main">
        <mc:Choice Requires="a14">
          <p:sp>
            <p:nvSpPr>
              <p:cNvPr id="31" name="CasellaDiTesto 24">
                <a:extLst>
                  <a:ext uri="{FF2B5EF4-FFF2-40B4-BE49-F238E27FC236}">
                    <a16:creationId xmlns:a16="http://schemas.microsoft.com/office/drawing/2014/main" id="{299B4C67-4488-3DA8-766A-0F7C881DD11C}"/>
                  </a:ext>
                </a:extLst>
              </p:cNvPr>
              <p:cNvSpPr txBox="1"/>
              <p:nvPr/>
            </p:nvSpPr>
            <p:spPr>
              <a:xfrm>
                <a:off x="330593" y="3928455"/>
                <a:ext cx="2724796" cy="1817036"/>
              </a:xfrm>
              <a:prstGeom prst="rect">
                <a:avLst/>
              </a:prstGeom>
              <a:solidFill>
                <a:schemeClr val="accent1">
                  <a:lumMod val="20000"/>
                  <a:lumOff val="80000"/>
                </a:schemeClr>
              </a:solidFill>
              <a:ln w="19050">
                <a:solidFill>
                  <a:srgbClr val="FF0000"/>
                </a:solidFill>
              </a:ln>
            </p:spPr>
            <p:txBody>
              <a:bodyPr wrap="square" rtlCol="0">
                <a:spAutoFit/>
              </a:bodyPr>
              <a:lstStyle/>
              <a:p>
                <a:r>
                  <a:rPr lang="it-IT" sz="2200" b="1" dirty="0" smtClean="0">
                    <a:solidFill>
                      <a:schemeClr val="bg1"/>
                    </a:solidFill>
                    <a:latin typeface="Arial" panose="020B0604020202020204" pitchFamily="34" charset="0"/>
                    <a:cs typeface="Arial" panose="020B0604020202020204" pitchFamily="34" charset="0"/>
                  </a:rPr>
                  <a:t>30 m FEL beamline</a:t>
                </a:r>
                <a:endParaRPr lang="it-IT" sz="2200" b="1" dirty="0">
                  <a:solidFill>
                    <a:schemeClr val="bg1"/>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14:m>
                  <m:oMath xmlns:m="http://schemas.openxmlformats.org/officeDocument/2006/math">
                    <m:sSub>
                      <m:sSubPr>
                        <m:ctrlPr>
                          <a:rPr lang="it-IT" sz="2200" b="0" i="1" dirty="0" smtClean="0">
                            <a:solidFill>
                              <a:schemeClr val="bg1"/>
                            </a:solidFill>
                            <a:latin typeface="Cambria Math" panose="02040503050406030204" pitchFamily="18" charset="0"/>
                          </a:rPr>
                        </m:ctrlPr>
                      </m:sSubPr>
                      <m:e>
                        <m:r>
                          <a:rPr lang="it-IT" sz="2200" b="0" i="1" dirty="0" smtClean="0">
                            <a:solidFill>
                              <a:schemeClr val="bg1"/>
                            </a:solidFill>
                            <a:latin typeface="Cambria Math" panose="02040503050406030204" pitchFamily="18" charset="0"/>
                          </a:rPr>
                          <m:t>𝜆</m:t>
                        </m:r>
                      </m:e>
                      <m:sub>
                        <m:r>
                          <a:rPr lang="it-IT" sz="2200" b="0" i="1" dirty="0" smtClean="0">
                            <a:solidFill>
                              <a:schemeClr val="bg1"/>
                            </a:solidFill>
                            <a:latin typeface="Cambria Math" panose="02040503050406030204" pitchFamily="18" charset="0"/>
                          </a:rPr>
                          <m:t>𝑢</m:t>
                        </m:r>
                      </m:sub>
                    </m:sSub>
                  </m:oMath>
                </a14:m>
                <a:r>
                  <a:rPr lang="it-IT" sz="2200" dirty="0" smtClean="0">
                    <a:solidFill>
                      <a:schemeClr val="bg1"/>
                    </a:solidFill>
                    <a:latin typeface="Arial" panose="020B0604020202020204" pitchFamily="34" charset="0"/>
                    <a:cs typeface="Arial" panose="020B0604020202020204" pitchFamily="34" charset="0"/>
                  </a:rPr>
                  <a:t>= </a:t>
                </a:r>
                <a:r>
                  <a:rPr lang="it-IT" sz="2200" dirty="0">
                    <a:solidFill>
                      <a:schemeClr val="bg1"/>
                    </a:solidFill>
                    <a:latin typeface="Arial" panose="020B0604020202020204" pitchFamily="34" charset="0"/>
                    <a:cs typeface="Arial" panose="020B0604020202020204" pitchFamily="34" charset="0"/>
                  </a:rPr>
                  <a:t>1.5 cm</a:t>
                </a:r>
              </a:p>
              <a:p>
                <a:pPr marL="800100" lvl="1" indent="-342900">
                  <a:buFont typeface="Arial" panose="020B0604020202020204" pitchFamily="34" charset="0"/>
                  <a:buChar char="•"/>
                </a:pPr>
                <a:r>
                  <a:rPr lang="it-IT" sz="2200" i="1" dirty="0">
                    <a:solidFill>
                      <a:schemeClr val="bg1"/>
                    </a:solidFill>
                    <a:latin typeface="Arial" panose="020B0604020202020204" pitchFamily="34" charset="0"/>
                    <a:cs typeface="Arial" panose="020B0604020202020204" pitchFamily="34" charset="0"/>
                  </a:rPr>
                  <a:t>K</a:t>
                </a:r>
                <a:r>
                  <a:rPr lang="it-IT" sz="2200" dirty="0">
                    <a:solidFill>
                      <a:schemeClr val="bg1"/>
                    </a:solidFill>
                    <a:latin typeface="Arial" panose="020B0604020202020204" pitchFamily="34" charset="0"/>
                    <a:cs typeface="Arial" panose="020B0604020202020204" pitchFamily="34" charset="0"/>
                  </a:rPr>
                  <a:t> = 1.1 </a:t>
                </a:r>
              </a:p>
              <a:p>
                <a:pPr marL="800100" lvl="1" indent="-342900">
                  <a:buFont typeface="Arial" panose="020B0604020202020204" pitchFamily="34" charset="0"/>
                  <a:buChar char="•"/>
                </a:pPr>
                <a:r>
                  <a:rPr lang="it-IT" sz="2200" i="1" dirty="0">
                    <a:solidFill>
                      <a:schemeClr val="bg1"/>
                    </a:solidFill>
                    <a:latin typeface="Arial" panose="020B0604020202020204" pitchFamily="34" charset="0"/>
                    <a:cs typeface="Arial" panose="020B0604020202020204" pitchFamily="34" charset="0"/>
                  </a:rPr>
                  <a:t>Lg</a:t>
                </a:r>
                <a:r>
                  <a:rPr lang="it-IT" sz="2200" dirty="0" smtClean="0">
                    <a:solidFill>
                      <a:schemeClr val="bg1"/>
                    </a:solidFill>
                    <a:latin typeface="Arial" panose="020B0604020202020204" pitchFamily="34" charset="0"/>
                    <a:cs typeface="Arial" panose="020B0604020202020204" pitchFamily="34" charset="0"/>
                  </a:rPr>
                  <a:t>= </a:t>
                </a:r>
                <a:r>
                  <a:rPr lang="it-IT" sz="2200" dirty="0">
                    <a:solidFill>
                      <a:schemeClr val="bg1"/>
                    </a:solidFill>
                    <a:latin typeface="Arial" panose="020B0604020202020204" pitchFamily="34" charset="0"/>
                    <a:cs typeface="Arial" panose="020B0604020202020204" pitchFamily="34" charset="0"/>
                  </a:rPr>
                  <a:t>0.4 m</a:t>
                </a:r>
              </a:p>
              <a:p>
                <a:pPr marL="800100" lvl="1" indent="-342900">
                  <a:buFont typeface="Arial" panose="020B0604020202020204" pitchFamily="34" charset="0"/>
                  <a:buChar char="•"/>
                </a:pPr>
                <a:r>
                  <a:rPr lang="it-IT" sz="2200" i="1" dirty="0" smtClean="0">
                    <a:solidFill>
                      <a:schemeClr val="bg1"/>
                    </a:solidFill>
                    <a:latin typeface="Arial" panose="020B0604020202020204" pitchFamily="34" charset="0"/>
                    <a:cs typeface="Arial" panose="020B0604020202020204" pitchFamily="34" charset="0"/>
                  </a:rPr>
                  <a:t>Ls</a:t>
                </a:r>
                <a:r>
                  <a:rPr lang="it-IT" sz="2200" dirty="0" smtClean="0">
                    <a:solidFill>
                      <a:schemeClr val="bg1"/>
                    </a:solidFill>
                    <a:latin typeface="Arial" panose="020B0604020202020204" pitchFamily="34" charset="0"/>
                    <a:cs typeface="Arial" panose="020B0604020202020204" pitchFamily="34" charset="0"/>
                  </a:rPr>
                  <a:t>= </a:t>
                </a:r>
                <a:r>
                  <a:rPr lang="it-IT" sz="2200" dirty="0">
                    <a:solidFill>
                      <a:schemeClr val="bg1"/>
                    </a:solidFill>
                    <a:latin typeface="Arial" panose="020B0604020202020204" pitchFamily="34" charset="0"/>
                    <a:cs typeface="Arial" panose="020B0604020202020204" pitchFamily="34" charset="0"/>
                  </a:rPr>
                  <a:t>20 </a:t>
                </a:r>
                <a:r>
                  <a:rPr lang="it-IT" sz="2200" dirty="0" smtClean="0">
                    <a:solidFill>
                      <a:schemeClr val="bg1"/>
                    </a:solidFill>
                    <a:latin typeface="Arial" panose="020B0604020202020204" pitchFamily="34" charset="0"/>
                    <a:cs typeface="Arial" panose="020B0604020202020204" pitchFamily="34" charset="0"/>
                  </a:rPr>
                  <a:t>m</a:t>
                </a:r>
                <a:endParaRPr lang="it-IT" sz="2200" dirty="0">
                  <a:solidFill>
                    <a:schemeClr val="bg1"/>
                  </a:solidFill>
                  <a:latin typeface="Arial" panose="020B0604020202020204" pitchFamily="34" charset="0"/>
                  <a:cs typeface="Arial" panose="020B0604020202020204" pitchFamily="34" charset="0"/>
                </a:endParaRPr>
              </a:p>
            </p:txBody>
          </p:sp>
        </mc:Choice>
        <mc:Fallback xmlns="">
          <p:sp>
            <p:nvSpPr>
              <p:cNvPr id="31" name="CasellaDiTesto 24">
                <a:extLst>
                  <a:ext uri="{FF2B5EF4-FFF2-40B4-BE49-F238E27FC236}">
                    <a16:creationId xmlns:a16="http://schemas.microsoft.com/office/drawing/2014/main" id="{299B4C67-4488-3DA8-766A-0F7C881DD11C}"/>
                  </a:ext>
                </a:extLst>
              </p:cNvPr>
              <p:cNvSpPr txBox="1">
                <a:spLocks noRot="1" noChangeAspect="1" noMove="1" noResize="1" noEditPoints="1" noAdjustHandles="1" noChangeArrowheads="1" noChangeShapeType="1" noTextEdit="1"/>
              </p:cNvSpPr>
              <p:nvPr/>
            </p:nvSpPr>
            <p:spPr>
              <a:xfrm>
                <a:off x="330593" y="3928455"/>
                <a:ext cx="2724796" cy="1817036"/>
              </a:xfrm>
              <a:prstGeom prst="rect">
                <a:avLst/>
              </a:prstGeom>
              <a:blipFill>
                <a:blip r:embed="rId9"/>
                <a:stretch>
                  <a:fillRect l="-2667" t="-1325" r="-1778" b="-3642"/>
                </a:stretch>
              </a:blipFill>
              <a:ln w="19050">
                <a:solidFill>
                  <a:srgbClr val="FF0000"/>
                </a:solidFill>
              </a:ln>
            </p:spPr>
            <p:txBody>
              <a:bodyPr/>
              <a:lstStyle/>
              <a:p>
                <a:r>
                  <a:rPr lang="it-IT">
                    <a:noFill/>
                  </a:rPr>
                  <a:t> </a:t>
                </a:r>
              </a:p>
            </p:txBody>
          </p:sp>
        </mc:Fallback>
      </mc:AlternateContent>
      <p:sp>
        <p:nvSpPr>
          <p:cNvPr id="2" name="Rectangle 1"/>
          <p:cNvSpPr/>
          <p:nvPr/>
        </p:nvSpPr>
        <p:spPr>
          <a:xfrm>
            <a:off x="6655027" y="3997751"/>
            <a:ext cx="5318612" cy="2308324"/>
          </a:xfrm>
          <a:prstGeom prst="rect">
            <a:avLst/>
          </a:prstGeom>
          <a:ln>
            <a:solidFill>
              <a:schemeClr val="accent3">
                <a:lumMod val="75000"/>
              </a:schemeClr>
            </a:solidFill>
          </a:ln>
        </p:spPr>
        <p:txBody>
          <a:bodyPr wrap="square">
            <a:spAutoFit/>
          </a:bodyPr>
          <a:lstStyle/>
          <a:p>
            <a:r>
              <a:rPr lang="en-US" b="1" i="1" dirty="0" smtClean="0">
                <a:solidFill>
                  <a:schemeClr val="bg1"/>
                </a:solidFill>
                <a:latin typeface="NimbusRomNo9L-Regu"/>
              </a:rPr>
              <a:t>One user beam line</a:t>
            </a:r>
          </a:p>
          <a:p>
            <a:pPr marL="285750" indent="-285750">
              <a:buFont typeface="Arial" panose="020B0604020202020204" pitchFamily="34" charset="0"/>
              <a:buChar char="•"/>
            </a:pPr>
            <a:r>
              <a:rPr lang="en-US" sz="1400" dirty="0" smtClean="0">
                <a:solidFill>
                  <a:schemeClr val="bg1"/>
                </a:solidFill>
                <a:latin typeface="Arial" panose="020B0604020202020204" pitchFamily="34" charset="0"/>
                <a:cs typeface="Arial" panose="020B0604020202020204" pitchFamily="34" charset="0"/>
              </a:rPr>
              <a:t>particular interest in </a:t>
            </a:r>
            <a:r>
              <a:rPr lang="en-US" sz="1400" dirty="0">
                <a:solidFill>
                  <a:schemeClr val="bg1"/>
                </a:solidFill>
                <a:latin typeface="Arial" panose="020B0604020202020204" pitchFamily="34" charset="0"/>
                <a:cs typeface="Arial" panose="020B0604020202020204" pitchFamily="34" charset="0"/>
              </a:rPr>
              <a:t>performing measurement in the so-called </a:t>
            </a:r>
            <a:r>
              <a:rPr lang="en-US" sz="1400" b="1" i="1" dirty="0">
                <a:solidFill>
                  <a:schemeClr val="bg1"/>
                </a:solidFill>
                <a:latin typeface="Arial" panose="020B0604020202020204" pitchFamily="34" charset="0"/>
                <a:cs typeface="Arial" panose="020B0604020202020204" pitchFamily="34" charset="0"/>
              </a:rPr>
              <a:t>water </a:t>
            </a:r>
            <a:r>
              <a:rPr lang="en-US" sz="1400" b="1" i="1" dirty="0" smtClean="0">
                <a:solidFill>
                  <a:schemeClr val="bg1"/>
                </a:solidFill>
                <a:latin typeface="Arial" panose="020B0604020202020204" pitchFamily="34" charset="0"/>
                <a:cs typeface="Arial" panose="020B0604020202020204" pitchFamily="34" charset="0"/>
              </a:rPr>
              <a:t>window</a:t>
            </a:r>
          </a:p>
          <a:p>
            <a:pPr marL="285750" indent="-285750">
              <a:buFont typeface="Arial" panose="020B0604020202020204" pitchFamily="34" charset="0"/>
              <a:buChar char="•"/>
            </a:pPr>
            <a:r>
              <a:rPr lang="en-US" sz="1400" dirty="0" smtClean="0">
                <a:solidFill>
                  <a:schemeClr val="bg1"/>
                </a:solidFill>
                <a:latin typeface="Arial" panose="020B0604020202020204" pitchFamily="34" charset="0"/>
                <a:cs typeface="Arial" panose="020B0604020202020204" pitchFamily="34" charset="0"/>
              </a:rPr>
              <a:t>the </a:t>
            </a:r>
            <a:r>
              <a:rPr lang="en-US" sz="1400" dirty="0">
                <a:solidFill>
                  <a:schemeClr val="bg1"/>
                </a:solidFill>
                <a:latin typeface="Arial" panose="020B0604020202020204" pitchFamily="34" charset="0"/>
                <a:cs typeface="Arial" panose="020B0604020202020204" pitchFamily="34" charset="0"/>
              </a:rPr>
              <a:t>energy range between </a:t>
            </a:r>
            <a:r>
              <a:rPr lang="en-US" sz="1400" dirty="0" smtClean="0">
                <a:solidFill>
                  <a:schemeClr val="bg1"/>
                </a:solidFill>
                <a:latin typeface="Arial" panose="020B0604020202020204" pitchFamily="34" charset="0"/>
                <a:cs typeface="Arial" panose="020B0604020202020204" pitchFamily="34" charset="0"/>
              </a:rPr>
              <a:t>carbon (282 </a:t>
            </a:r>
            <a:r>
              <a:rPr lang="en-US" sz="1400" dirty="0">
                <a:solidFill>
                  <a:schemeClr val="bg1"/>
                </a:solidFill>
                <a:latin typeface="Arial" panose="020B0604020202020204" pitchFamily="34" charset="0"/>
                <a:cs typeface="Arial" panose="020B0604020202020204" pitchFamily="34" charset="0"/>
              </a:rPr>
              <a:t>eV) and oxygen (533 </a:t>
            </a:r>
            <a:r>
              <a:rPr lang="en-US" sz="1400" dirty="0" smtClean="0">
                <a:solidFill>
                  <a:schemeClr val="bg1"/>
                </a:solidFill>
                <a:latin typeface="Arial" panose="020B0604020202020204" pitchFamily="34" charset="0"/>
                <a:cs typeface="Arial" panose="020B0604020202020204" pitchFamily="34" charset="0"/>
              </a:rPr>
              <a:t>eV)</a:t>
            </a:r>
          </a:p>
          <a:p>
            <a:pPr marL="285750" indent="-285750">
              <a:buFont typeface="Arial" panose="020B0604020202020204" pitchFamily="34" charset="0"/>
              <a:buChar char="•"/>
            </a:pPr>
            <a:r>
              <a:rPr lang="en-US" sz="1400" dirty="0" smtClean="0">
                <a:solidFill>
                  <a:schemeClr val="bg1"/>
                </a:solidFill>
                <a:latin typeface="Arial" panose="020B0604020202020204" pitchFamily="34" charset="0"/>
                <a:cs typeface="Arial" panose="020B0604020202020204" pitchFamily="34" charset="0"/>
              </a:rPr>
              <a:t>In </a:t>
            </a:r>
            <a:r>
              <a:rPr lang="en-US" sz="1400" dirty="0">
                <a:solidFill>
                  <a:schemeClr val="bg1"/>
                </a:solidFill>
                <a:latin typeface="Arial" panose="020B0604020202020204" pitchFamily="34" charset="0"/>
                <a:cs typeface="Arial" panose="020B0604020202020204" pitchFamily="34" charset="0"/>
              </a:rPr>
              <a:t>this range the absorption contrast between the carbon of organelles and the </a:t>
            </a:r>
            <a:r>
              <a:rPr lang="en-US" sz="1400" dirty="0" smtClean="0">
                <a:solidFill>
                  <a:schemeClr val="bg1"/>
                </a:solidFill>
                <a:latin typeface="Arial" panose="020B0604020202020204" pitchFamily="34" charset="0"/>
                <a:cs typeface="Arial" panose="020B0604020202020204" pitchFamily="34" charset="0"/>
              </a:rPr>
              <a:t>water (cytoplasm </a:t>
            </a:r>
            <a:r>
              <a:rPr lang="en-US" sz="1400" dirty="0">
                <a:solidFill>
                  <a:schemeClr val="bg1"/>
                </a:solidFill>
                <a:latin typeface="Arial" panose="020B0604020202020204" pitchFamily="34" charset="0"/>
                <a:cs typeface="Arial" panose="020B0604020202020204" pitchFamily="34" charset="0"/>
              </a:rPr>
              <a:t>and the liquid surrounding the </a:t>
            </a:r>
            <a:r>
              <a:rPr lang="en-US" sz="1400" dirty="0" smtClean="0">
                <a:solidFill>
                  <a:schemeClr val="bg1"/>
                </a:solidFill>
                <a:latin typeface="Arial" panose="020B0604020202020204" pitchFamily="34" charset="0"/>
                <a:cs typeface="Arial" panose="020B0604020202020204" pitchFamily="34" charset="0"/>
              </a:rPr>
              <a:t>cell) is </a:t>
            </a:r>
            <a:r>
              <a:rPr lang="en-US" sz="1400" dirty="0">
                <a:solidFill>
                  <a:schemeClr val="bg1"/>
                </a:solidFill>
                <a:latin typeface="Arial" panose="020B0604020202020204" pitchFamily="34" charset="0"/>
                <a:cs typeface="Arial" panose="020B0604020202020204" pitchFamily="34" charset="0"/>
              </a:rPr>
              <a:t>quite high. For this reason, cells can be imaged </a:t>
            </a:r>
            <a:r>
              <a:rPr lang="en-US" sz="1400" dirty="0" smtClean="0">
                <a:solidFill>
                  <a:schemeClr val="bg1"/>
                </a:solidFill>
                <a:latin typeface="Arial" panose="020B0604020202020204" pitchFamily="34" charset="0"/>
                <a:cs typeface="Arial" panose="020B0604020202020204" pitchFamily="34" charset="0"/>
              </a:rPr>
              <a:t>in their </a:t>
            </a:r>
            <a:r>
              <a:rPr lang="en-US" sz="1400" dirty="0">
                <a:solidFill>
                  <a:schemeClr val="bg1"/>
                </a:solidFill>
                <a:latin typeface="Arial" panose="020B0604020202020204" pitchFamily="34" charset="0"/>
                <a:cs typeface="Arial" panose="020B0604020202020204" pitchFamily="34" charset="0"/>
              </a:rPr>
              <a:t>living, native state, </a:t>
            </a:r>
            <a:r>
              <a:rPr lang="en-US" sz="1400" dirty="0" smtClean="0">
                <a:solidFill>
                  <a:schemeClr val="bg1"/>
                </a:solidFill>
                <a:latin typeface="Arial" panose="020B0604020202020204" pitchFamily="34" charset="0"/>
                <a:cs typeface="Arial" panose="020B0604020202020204" pitchFamily="34" charset="0"/>
              </a:rPr>
              <a:t>without the need of cooling or staining them</a:t>
            </a:r>
            <a:endParaRPr lang="it-IT" sz="1400" dirty="0">
              <a:solidFill>
                <a:schemeClr val="bg1"/>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rotWithShape="1">
          <a:blip r:embed="rId10" cstate="print">
            <a:extLst>
              <a:ext uri="{28A0092B-C50C-407E-A947-70E740481C1C}">
                <a14:useLocalDpi xmlns:a14="http://schemas.microsoft.com/office/drawing/2010/main" val="0"/>
              </a:ext>
            </a:extLst>
          </a:blip>
          <a:srcRect t="12639" b="16036"/>
          <a:stretch/>
        </p:blipFill>
        <p:spPr>
          <a:xfrm flipH="1">
            <a:off x="5101580" y="2621230"/>
            <a:ext cx="2584532" cy="708535"/>
          </a:xfrm>
          <a:prstGeom prst="rect">
            <a:avLst/>
          </a:prstGeom>
          <a:ln w="38100">
            <a:solidFill>
              <a:srgbClr val="FF0000"/>
            </a:solidFill>
          </a:ln>
        </p:spPr>
      </p:pic>
      <p:cxnSp>
        <p:nvCxnSpPr>
          <p:cNvPr id="7" name="Straight Arrow Connector 6"/>
          <p:cNvCxnSpPr/>
          <p:nvPr/>
        </p:nvCxnSpPr>
        <p:spPr>
          <a:xfrm>
            <a:off x="6001106" y="4682448"/>
            <a:ext cx="656869" cy="0"/>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050449"/>
      </p:ext>
    </p:extLst>
  </p:cSld>
  <p:clrMapOvr>
    <a:masterClrMapping/>
  </p:clrMapOvr>
  <p:timing>
    <p:tnLst>
      <p:par>
        <p:cTn id="1" dur="indefinite" restart="never" nodeType="tmRoot">
          <p:childTnLst>
            <p:par>
              <p:cTn id="2"/>
            </p:par>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27000">
              <a:schemeClr val="accent3">
                <a:lumMod val="97000"/>
                <a:lumOff val="3000"/>
              </a:schemeClr>
            </a:gs>
            <a:gs pos="74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4" name="Group 3"/>
          <p:cNvGrpSpPr/>
          <p:nvPr/>
        </p:nvGrpSpPr>
        <p:grpSpPr>
          <a:xfrm>
            <a:off x="0" y="0"/>
            <a:ext cx="12192000" cy="400110"/>
            <a:chOff x="0" y="0"/>
            <a:chExt cx="12214673" cy="40011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2" name="Rectangle 1"/>
            <p:cNvSpPr/>
            <p:nvPr/>
          </p:nvSpPr>
          <p:spPr>
            <a:xfrm>
              <a:off x="10571314" y="10011"/>
              <a:ext cx="1506734" cy="369332"/>
            </a:xfrm>
            <a:prstGeom prst="rect">
              <a:avLst/>
            </a:prstGeom>
          </p:spPr>
          <p:txBody>
            <a:bodyPr wrap="none">
              <a:spAutoFit/>
            </a:bodyPr>
            <a:lstStyle/>
            <a:p>
              <a:pPr algn="r"/>
              <a:r>
                <a:rPr lang="it-IT" b="1" i="1" dirty="0" smtClean="0">
                  <a:latin typeface="Microsoft JhengHei UI Light" panose="020B0304030504040204" pitchFamily="34" charset="-120"/>
                  <a:ea typeface="Microsoft JhengHei UI Light" panose="020B0304030504040204" pitchFamily="34" charset="-120"/>
                  <a:cs typeface="Arial" panose="020B0604020202020204" pitchFamily="34" charset="0"/>
                </a:rPr>
                <a:t>Conclusions </a:t>
              </a:r>
              <a:endParaRPr lang="it-IT" i="1" dirty="0">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sp>
        <p:nvSpPr>
          <p:cNvPr id="6" name="Rectangle 5"/>
          <p:cNvSpPr/>
          <p:nvPr/>
        </p:nvSpPr>
        <p:spPr>
          <a:xfrm>
            <a:off x="901384" y="798396"/>
            <a:ext cx="10389231" cy="5601533"/>
          </a:xfrm>
          <a:prstGeom prst="rect">
            <a:avLst/>
          </a:prstGeom>
          <a:solidFill>
            <a:schemeClr val="tx1">
              <a:lumMod val="85000"/>
            </a:schemeClr>
          </a:solidFill>
          <a:ln w="12700">
            <a:noFill/>
          </a:ln>
          <a:effectLst>
            <a:outerShdw blurRad="76200" dist="88900" dir="7800000" algn="tr" rotWithShape="0">
              <a:prstClr val="black">
                <a:alpha val="40000"/>
              </a:prstClr>
            </a:outerShdw>
          </a:effectLst>
        </p:spPr>
        <p:txBody>
          <a:bodyPr wrap="square">
            <a:spAutoFit/>
          </a:bodyPr>
          <a:lstStyle/>
          <a:p>
            <a:pPr marL="800100" lvl="1" indent="-342900">
              <a:buFont typeface="Wingdings" panose="05000000000000000000" pitchFamily="2" charset="2"/>
              <a:buChar char="§"/>
            </a:pPr>
            <a:endParaRPr lang="it-IT" b="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342900" indent="-342900" algn="just">
              <a:buFont typeface="Wingdings" panose="05000000000000000000" pitchFamily="2" charset="2"/>
              <a:buChar char="§"/>
            </a:pPr>
            <a:r>
              <a:rPr lang="en-US" sz="2000" b="1" i="1" dirty="0" smtClean="0">
                <a:solidFill>
                  <a:schemeClr val="bg1"/>
                </a:solidFill>
              </a:rPr>
              <a:t>Optimization </a:t>
            </a:r>
            <a:r>
              <a:rPr lang="en-US" sz="2000" b="1" i="1" dirty="0">
                <a:solidFill>
                  <a:schemeClr val="bg1"/>
                </a:solidFill>
              </a:rPr>
              <a:t>of plasma-based accelerators is still ongoing, many </a:t>
            </a:r>
            <a:r>
              <a:rPr lang="en-US" sz="2000" b="1" i="1" dirty="0" smtClean="0">
                <a:solidFill>
                  <a:schemeClr val="bg1"/>
                </a:solidFill>
              </a:rPr>
              <a:t>promising </a:t>
            </a:r>
            <a:r>
              <a:rPr lang="en-US" sz="2000" b="1" i="1" dirty="0">
                <a:solidFill>
                  <a:schemeClr val="bg1"/>
                </a:solidFill>
              </a:rPr>
              <a:t>results obtained in the last few </a:t>
            </a:r>
            <a:r>
              <a:rPr lang="en-US" sz="2000" b="1" i="1" dirty="0" smtClean="0">
                <a:solidFill>
                  <a:schemeClr val="bg1"/>
                </a:solidFill>
              </a:rPr>
              <a:t>years</a:t>
            </a:r>
          </a:p>
          <a:p>
            <a:pPr marL="800100" lvl="1" indent="-342900" algn="just">
              <a:buFont typeface="Arial" panose="020B0604020202020204" pitchFamily="34" charset="0"/>
              <a:buChar char="•"/>
            </a:pPr>
            <a:r>
              <a:rPr lang="en-US" sz="2000" dirty="0" smtClean="0">
                <a:solidFill>
                  <a:schemeClr val="bg1"/>
                </a:solidFill>
              </a:rPr>
              <a:t>Control </a:t>
            </a:r>
            <a:r>
              <a:rPr lang="en-US" sz="2000" dirty="0">
                <a:solidFill>
                  <a:schemeClr val="bg1"/>
                </a:solidFill>
              </a:rPr>
              <a:t>of the accelerated beam parameters over many hours of </a:t>
            </a:r>
            <a:r>
              <a:rPr lang="en-US" sz="2000" dirty="0" smtClean="0">
                <a:solidFill>
                  <a:schemeClr val="bg1"/>
                </a:solidFill>
              </a:rPr>
              <a:t>operation</a:t>
            </a:r>
          </a:p>
          <a:p>
            <a:pPr marL="800100" lvl="1" indent="-342900" algn="just">
              <a:buFont typeface="Arial" panose="020B0604020202020204" pitchFamily="34" charset="0"/>
              <a:buChar char="•"/>
            </a:pPr>
            <a:r>
              <a:rPr lang="en-US" sz="2000" dirty="0" smtClean="0">
                <a:solidFill>
                  <a:schemeClr val="bg1"/>
                </a:solidFill>
              </a:rPr>
              <a:t>Preservation </a:t>
            </a:r>
            <a:r>
              <a:rPr lang="en-US" sz="2000" dirty="0">
                <a:solidFill>
                  <a:schemeClr val="bg1"/>
                </a:solidFill>
              </a:rPr>
              <a:t>of the beam quality in terms of energy </a:t>
            </a:r>
            <a:r>
              <a:rPr lang="en-US" sz="2000" dirty="0" smtClean="0">
                <a:solidFill>
                  <a:schemeClr val="bg1"/>
                </a:solidFill>
              </a:rPr>
              <a:t>spread</a:t>
            </a:r>
            <a:endParaRPr lang="en-US" sz="2000" dirty="0">
              <a:solidFill>
                <a:schemeClr val="bg1"/>
              </a:solidFill>
            </a:endParaRPr>
          </a:p>
          <a:p>
            <a:pPr marL="800100" lvl="1" indent="-342900" algn="just">
              <a:buFont typeface="Arial" panose="020B0604020202020204" pitchFamily="34" charset="0"/>
              <a:buChar char="•"/>
            </a:pPr>
            <a:r>
              <a:rPr lang="en-US" sz="2000" b="1" i="1" dirty="0" smtClean="0">
                <a:solidFill>
                  <a:schemeClr val="bg1"/>
                </a:solidFill>
              </a:rPr>
              <a:t>Last experiments show accelerating gradients up to 830 MV/m</a:t>
            </a:r>
          </a:p>
          <a:p>
            <a:pPr marL="800100" lvl="1" indent="-342900" algn="just">
              <a:buFont typeface="Arial" panose="020B0604020202020204" pitchFamily="34" charset="0"/>
              <a:buChar char="•"/>
            </a:pPr>
            <a:endParaRPr lang="en-US" sz="2000" dirty="0">
              <a:solidFill>
                <a:schemeClr val="bg1"/>
              </a:solidFill>
            </a:endParaRPr>
          </a:p>
          <a:p>
            <a:pPr marL="342900" indent="-342900" algn="just">
              <a:buFont typeface="Wingdings" panose="05000000000000000000" pitchFamily="2" charset="2"/>
              <a:buChar char="§"/>
            </a:pPr>
            <a:r>
              <a:rPr lang="en-US" sz="2000" b="1" i="1" dirty="0">
                <a:solidFill>
                  <a:schemeClr val="bg1"/>
                </a:solidFill>
              </a:rPr>
              <a:t>We have now evidence of first FEL lasing from </a:t>
            </a:r>
            <a:r>
              <a:rPr lang="en-US" sz="2000" b="1" i="1" dirty="0" smtClean="0">
                <a:solidFill>
                  <a:schemeClr val="bg1"/>
                </a:solidFill>
              </a:rPr>
              <a:t>particle-driven plasma </a:t>
            </a:r>
            <a:r>
              <a:rPr lang="en-US" sz="2000" b="1" i="1" dirty="0" err="1" smtClean="0">
                <a:solidFill>
                  <a:schemeClr val="bg1"/>
                </a:solidFill>
              </a:rPr>
              <a:t>wakefield</a:t>
            </a:r>
            <a:r>
              <a:rPr lang="en-US" sz="2000" b="1" i="1" dirty="0" smtClean="0">
                <a:solidFill>
                  <a:schemeClr val="bg1"/>
                </a:solidFill>
              </a:rPr>
              <a:t> acceleration</a:t>
            </a:r>
          </a:p>
          <a:p>
            <a:pPr marL="800100" lvl="1" indent="-342900" algn="just">
              <a:buFont typeface="Arial" panose="020B0604020202020204" pitchFamily="34" charset="0"/>
              <a:buChar char="•"/>
            </a:pPr>
            <a:r>
              <a:rPr lang="en-US" sz="2000" dirty="0" smtClean="0">
                <a:solidFill>
                  <a:schemeClr val="bg1"/>
                </a:solidFill>
              </a:rPr>
              <a:t>Proof-of-principle experiments based on SASE and Seeded FEL radiation</a:t>
            </a:r>
          </a:p>
          <a:p>
            <a:pPr lvl="1" algn="just"/>
            <a:endParaRPr lang="en-US" sz="2000" dirty="0">
              <a:solidFill>
                <a:schemeClr val="bg1"/>
              </a:solidFill>
            </a:endParaRPr>
          </a:p>
          <a:p>
            <a:pPr marL="342900" indent="-342900" algn="just">
              <a:buFont typeface="Wingdings" panose="05000000000000000000" pitchFamily="2" charset="2"/>
              <a:buChar char="§"/>
            </a:pPr>
            <a:r>
              <a:rPr lang="en-US" sz="2000" b="1" i="1" dirty="0">
                <a:solidFill>
                  <a:schemeClr val="bg1"/>
                </a:solidFill>
              </a:rPr>
              <a:t>Results obtained @</a:t>
            </a:r>
            <a:r>
              <a:rPr lang="en-US" sz="2000" b="1" i="1" dirty="0" smtClean="0">
                <a:solidFill>
                  <a:schemeClr val="bg1"/>
                </a:solidFill>
              </a:rPr>
              <a:t>SPARC_LAB test facility </a:t>
            </a:r>
            <a:r>
              <a:rPr lang="en-US" sz="2000" b="1" i="1" dirty="0">
                <a:solidFill>
                  <a:schemeClr val="bg1"/>
                </a:solidFill>
              </a:rPr>
              <a:t>show that PWFA </a:t>
            </a:r>
            <a:r>
              <a:rPr lang="en-US" sz="2000" b="1" i="1" dirty="0" smtClean="0">
                <a:solidFill>
                  <a:schemeClr val="bg1"/>
                </a:solidFill>
              </a:rPr>
              <a:t>may be a possible </a:t>
            </a:r>
            <a:r>
              <a:rPr lang="en-US" sz="2000" b="1" i="1" dirty="0">
                <a:solidFill>
                  <a:schemeClr val="bg1"/>
                </a:solidFill>
              </a:rPr>
              <a:t>solution for FELs</a:t>
            </a:r>
          </a:p>
          <a:p>
            <a:pPr marL="800100" lvl="2" indent="-342900" algn="just">
              <a:buFont typeface="Arial" panose="020B0604020202020204" pitchFamily="34" charset="0"/>
              <a:buChar char="•"/>
            </a:pPr>
            <a:r>
              <a:rPr lang="en-US" sz="2000" dirty="0" smtClean="0">
                <a:solidFill>
                  <a:schemeClr val="bg1"/>
                </a:solidFill>
              </a:rPr>
              <a:t>Complete </a:t>
            </a:r>
            <a:r>
              <a:rPr lang="en-US" sz="2000" dirty="0">
                <a:solidFill>
                  <a:schemeClr val="bg1"/>
                </a:solidFill>
              </a:rPr>
              <a:t>characterization of the </a:t>
            </a:r>
            <a:r>
              <a:rPr lang="en-US" sz="2000" dirty="0" smtClean="0">
                <a:solidFill>
                  <a:schemeClr val="bg1"/>
                </a:solidFill>
              </a:rPr>
              <a:t>plasma–accelerated witness </a:t>
            </a:r>
            <a:r>
              <a:rPr lang="en-US" sz="2000" dirty="0">
                <a:solidFill>
                  <a:schemeClr val="bg1"/>
                </a:solidFill>
              </a:rPr>
              <a:t>bunch allowed proper matching </a:t>
            </a:r>
            <a:r>
              <a:rPr lang="en-US" sz="2000" dirty="0" smtClean="0">
                <a:solidFill>
                  <a:schemeClr val="bg1"/>
                </a:solidFill>
              </a:rPr>
              <a:t>into </a:t>
            </a:r>
            <a:r>
              <a:rPr lang="en-US" sz="2000" dirty="0">
                <a:solidFill>
                  <a:schemeClr val="bg1"/>
                </a:solidFill>
              </a:rPr>
              <a:t>the </a:t>
            </a:r>
            <a:r>
              <a:rPr lang="en-US" sz="2000" dirty="0" err="1">
                <a:solidFill>
                  <a:schemeClr val="bg1"/>
                </a:solidFill>
              </a:rPr>
              <a:t>undulators</a:t>
            </a:r>
            <a:endParaRPr lang="en-US" sz="2000" dirty="0">
              <a:solidFill>
                <a:schemeClr val="bg1"/>
              </a:solidFill>
            </a:endParaRPr>
          </a:p>
          <a:p>
            <a:pPr marL="800100" lvl="2" indent="-342900" algn="just">
              <a:buFont typeface="Arial" panose="020B0604020202020204" pitchFamily="34" charset="0"/>
              <a:buChar char="•"/>
            </a:pPr>
            <a:r>
              <a:rPr lang="en-US" sz="2000" dirty="0" smtClean="0">
                <a:solidFill>
                  <a:schemeClr val="bg1"/>
                </a:solidFill>
              </a:rPr>
              <a:t>Measurements </a:t>
            </a:r>
            <a:r>
              <a:rPr lang="en-US" sz="2000" dirty="0">
                <a:solidFill>
                  <a:schemeClr val="bg1"/>
                </a:solidFill>
              </a:rPr>
              <a:t>of the emitted radiation confirm the typical </a:t>
            </a:r>
            <a:r>
              <a:rPr lang="en-US" sz="2000" dirty="0" smtClean="0">
                <a:solidFill>
                  <a:schemeClr val="bg1"/>
                </a:solidFill>
              </a:rPr>
              <a:t>FEL amplification signatures</a:t>
            </a:r>
          </a:p>
          <a:p>
            <a:pPr marL="800100" lvl="2" indent="-342900" algn="just">
              <a:buFont typeface="Arial" panose="020B0604020202020204" pitchFamily="34" charset="0"/>
              <a:buChar char="•"/>
            </a:pPr>
            <a:endParaRPr lang="en-US" sz="2000" b="1" dirty="0">
              <a:solidFill>
                <a:schemeClr val="bg1"/>
              </a:solidFill>
            </a:endParaRPr>
          </a:p>
          <a:p>
            <a:pPr marL="342900" indent="-342900" algn="just">
              <a:buFont typeface="Wingdings" panose="05000000000000000000" pitchFamily="2" charset="2"/>
              <a:buChar char="§"/>
            </a:pPr>
            <a:r>
              <a:rPr lang="en-US" sz="2000" b="1" i="1" dirty="0">
                <a:solidFill>
                  <a:schemeClr val="bg1"/>
                </a:solidFill>
              </a:rPr>
              <a:t>Fundamental steps toward the future </a:t>
            </a:r>
            <a:r>
              <a:rPr lang="en-US" sz="2000" b="1" i="1" dirty="0" err="1">
                <a:solidFill>
                  <a:schemeClr val="bg1"/>
                </a:solidFill>
              </a:rPr>
              <a:t>EuPRAXIA</a:t>
            </a:r>
            <a:r>
              <a:rPr lang="en-US" sz="2000" b="1" i="1" dirty="0">
                <a:solidFill>
                  <a:schemeClr val="bg1"/>
                </a:solidFill>
              </a:rPr>
              <a:t> plasma-based facility for user-oriented applications</a:t>
            </a:r>
          </a:p>
        </p:txBody>
      </p:sp>
      <p:sp>
        <p:nvSpPr>
          <p:cNvPr id="7" name="Rectangle 6"/>
          <p:cNvSpPr/>
          <p:nvPr/>
        </p:nvSpPr>
        <p:spPr>
          <a:xfrm>
            <a:off x="11580935" y="6589984"/>
            <a:ext cx="611065" cy="276999"/>
          </a:xfrm>
          <a:prstGeom prst="rect">
            <a:avLst/>
          </a:prstGeom>
        </p:spPr>
        <p:txBody>
          <a:bodyPr wrap="none">
            <a:spAutoFit/>
          </a:bodyPr>
          <a:lstStyle/>
          <a:p>
            <a:r>
              <a:rPr lang="it-IT" sz="1200" b="1" i="1" dirty="0" smtClean="0">
                <a:solidFill>
                  <a:schemeClr val="bg1"/>
                </a:solidFill>
                <a:latin typeface="Arial" panose="020B0604020202020204" pitchFamily="34" charset="0"/>
                <a:cs typeface="Arial" panose="020B0604020202020204" pitchFamily="34" charset="0"/>
              </a:rPr>
              <a:t>26/28</a:t>
            </a:r>
            <a:r>
              <a:rPr lang="it-IT" sz="1200" b="1" dirty="0" smtClean="0">
                <a:solidFill>
                  <a:schemeClr val="bg1"/>
                </a:solidFill>
                <a:latin typeface="Arial" panose="020B0604020202020204" pitchFamily="34" charset="0"/>
                <a:cs typeface="Arial" panose="020B0604020202020204" pitchFamily="34" charset="0"/>
              </a:rPr>
              <a:t> </a:t>
            </a:r>
            <a:endParaRPr lang="it-IT" sz="1200" dirty="0"/>
          </a:p>
        </p:txBody>
      </p:sp>
      <p:pic>
        <p:nvPicPr>
          <p:cNvPr id="10" name="Picture 2" descr="AAC22 - Advanced Accelerator Concepts 20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43025" y="2343150"/>
            <a:ext cx="7172325" cy="3429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19903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5" name="Rectangle 104"/>
          <p:cNvSpPr/>
          <p:nvPr/>
        </p:nvSpPr>
        <p:spPr>
          <a:xfrm>
            <a:off x="9519154" y="0"/>
            <a:ext cx="2951255" cy="369332"/>
          </a:xfrm>
          <a:prstGeom prst="rect">
            <a:avLst/>
          </a:prstGeom>
        </p:spPr>
        <p:txBody>
          <a:bodyPr wrap="square">
            <a:spAutoFit/>
          </a:bodyPr>
          <a:lstStyle/>
          <a:p>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Last preliminary results</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6" name="Rectangle 105"/>
          <p:cNvSpPr/>
          <p:nvPr/>
        </p:nvSpPr>
        <p:spPr>
          <a:xfrm>
            <a:off x="10308176" y="6581001"/>
            <a:ext cx="623308" cy="276999"/>
          </a:xfrm>
          <a:prstGeom prst="rect">
            <a:avLst/>
          </a:prstGeom>
        </p:spPr>
        <p:txBody>
          <a:bodyPr wrap="square">
            <a:spAutoFit/>
          </a:bodyPr>
          <a:lstStyle/>
          <a:p>
            <a:r>
              <a:rPr lang="it-IT" sz="1200" b="1" i="1" dirty="0" smtClean="0">
                <a:solidFill>
                  <a:schemeClr val="bg1"/>
                </a:solidFill>
                <a:latin typeface="Arial" panose="020B0604020202020204" pitchFamily="34" charset="0"/>
                <a:cs typeface="Arial" panose="020B0604020202020204" pitchFamily="34" charset="0"/>
              </a:rPr>
              <a:t>27/28</a:t>
            </a:r>
            <a:r>
              <a:rPr lang="it-IT" sz="1000" b="1" dirty="0" smtClean="0">
                <a:solidFill>
                  <a:schemeClr val="bg1"/>
                </a:solidFill>
                <a:latin typeface="Arial" panose="020B0604020202020204" pitchFamily="34" charset="0"/>
                <a:cs typeface="Arial" panose="020B0604020202020204" pitchFamily="34" charset="0"/>
              </a:rPr>
              <a:t>  </a:t>
            </a:r>
            <a:endParaRPr lang="it-IT" sz="1000" b="1" dirty="0">
              <a:solidFill>
                <a:schemeClr val="bg1"/>
              </a:solidFill>
              <a:latin typeface="Arial" panose="020B0604020202020204" pitchFamily="34" charset="0"/>
              <a:cs typeface="Arial" panose="020B0604020202020204" pitchFamily="34" charset="0"/>
            </a:endParaRPr>
          </a:p>
        </p:txBody>
      </p:sp>
      <p:pic>
        <p:nvPicPr>
          <p:cNvPr id="21" name="Picture 425" descr="http://www.lnf.infn.it/logo/logo_infn_lnf_1_sigla_lnf.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03328" y="6058286"/>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22"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pic>
        <p:nvPicPr>
          <p:cNvPr id="25" name="Picture 2" descr="AAC22 - Advanced Accelerator Concepts 20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8792" t="4500" r="7828" b="14789"/>
          <a:stretch/>
        </p:blipFill>
        <p:spPr>
          <a:xfrm>
            <a:off x="511470" y="374881"/>
            <a:ext cx="11191731" cy="5527836"/>
          </a:xfrm>
          <a:prstGeom prst="rect">
            <a:avLst/>
          </a:prstGeom>
        </p:spPr>
      </p:pic>
      <p:sp>
        <p:nvSpPr>
          <p:cNvPr id="24" name="Segnaposto testo 2">
            <a:extLst>
              <a:ext uri="{FF2B5EF4-FFF2-40B4-BE49-F238E27FC236}">
                <a16:creationId xmlns:a16="http://schemas.microsoft.com/office/drawing/2014/main" id="{F210077F-D2B3-5DD3-72D1-578FC17A9484}"/>
              </a:ext>
            </a:extLst>
          </p:cNvPr>
          <p:cNvSpPr txBox="1">
            <a:spLocks/>
          </p:cNvSpPr>
          <p:nvPr/>
        </p:nvSpPr>
        <p:spPr>
          <a:xfrm>
            <a:off x="1869637" y="5832785"/>
            <a:ext cx="9033691" cy="1581767"/>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000" b="1" i="1" dirty="0" smtClean="0">
                <a:solidFill>
                  <a:schemeClr val="bg1"/>
                </a:solidFill>
              </a:rPr>
              <a:t>25 </a:t>
            </a:r>
            <a:r>
              <a:rPr lang="en-US" sz="2000" b="1" i="1" dirty="0">
                <a:solidFill>
                  <a:schemeClr val="bg1"/>
                </a:solidFill>
              </a:rPr>
              <a:t>MeV acceleration in 3 cm plasma capillary with 1</a:t>
            </a:r>
            <a:r>
              <a:rPr lang="en-US" sz="2000" b="1" i="1" dirty="0" smtClean="0">
                <a:solidFill>
                  <a:schemeClr val="bg1"/>
                </a:solidFill>
              </a:rPr>
              <a:t> </a:t>
            </a:r>
            <a:r>
              <a:rPr lang="en-US" sz="2000" b="1" i="1" dirty="0" err="1">
                <a:solidFill>
                  <a:schemeClr val="bg1"/>
                </a:solidFill>
              </a:rPr>
              <a:t>n</a:t>
            </a:r>
            <a:r>
              <a:rPr lang="en-US" sz="2000" b="1" i="1" dirty="0" err="1" smtClean="0">
                <a:solidFill>
                  <a:schemeClr val="bg1"/>
                </a:solidFill>
              </a:rPr>
              <a:t>C</a:t>
            </a:r>
            <a:r>
              <a:rPr lang="en-US" sz="2000" b="1" i="1" dirty="0" smtClean="0">
                <a:solidFill>
                  <a:schemeClr val="bg1"/>
                </a:solidFill>
              </a:rPr>
              <a:t> driver/100 </a:t>
            </a:r>
            <a:r>
              <a:rPr lang="en-US" sz="2000" b="1" i="1" dirty="0" err="1">
                <a:solidFill>
                  <a:schemeClr val="bg1"/>
                </a:solidFill>
              </a:rPr>
              <a:t>pC</a:t>
            </a:r>
            <a:r>
              <a:rPr lang="en-US" sz="2000" b="1" i="1" dirty="0">
                <a:solidFill>
                  <a:schemeClr val="bg1"/>
                </a:solidFill>
              </a:rPr>
              <a:t> witness</a:t>
            </a:r>
          </a:p>
          <a:p>
            <a:pPr lvl="1"/>
            <a:r>
              <a:rPr lang="en-US" sz="2000" i="1" dirty="0">
                <a:solidFill>
                  <a:schemeClr val="bg1"/>
                </a:solidFill>
              </a:rPr>
              <a:t>2x10</a:t>
            </a:r>
            <a:r>
              <a:rPr lang="en-US" sz="2000" i="1" baseline="30000" dirty="0">
                <a:solidFill>
                  <a:schemeClr val="bg1"/>
                </a:solidFill>
              </a:rPr>
              <a:t>15</a:t>
            </a:r>
            <a:r>
              <a:rPr lang="en-US" sz="2000" i="1" dirty="0">
                <a:solidFill>
                  <a:schemeClr val="bg1"/>
                </a:solidFill>
              </a:rPr>
              <a:t> cm-3 plasma density</a:t>
            </a:r>
          </a:p>
          <a:p>
            <a:pPr lvl="1"/>
            <a:r>
              <a:rPr lang="en-US" sz="2000" i="1" dirty="0" smtClean="0">
                <a:solidFill>
                  <a:schemeClr val="bg1"/>
                </a:solidFill>
              </a:rPr>
              <a:t>~830 </a:t>
            </a:r>
            <a:r>
              <a:rPr lang="en-US" sz="2000" i="1" dirty="0">
                <a:solidFill>
                  <a:schemeClr val="bg1"/>
                </a:solidFill>
              </a:rPr>
              <a:t>MV/m accelerating </a:t>
            </a:r>
            <a:r>
              <a:rPr lang="en-US" sz="2000" i="1" dirty="0" smtClean="0">
                <a:solidFill>
                  <a:schemeClr val="bg1"/>
                </a:solidFill>
              </a:rPr>
              <a:t>gradient</a:t>
            </a:r>
          </a:p>
        </p:txBody>
      </p:sp>
      <p:sp>
        <p:nvSpPr>
          <p:cNvPr id="2" name="Rectangle 1"/>
          <p:cNvSpPr/>
          <p:nvPr/>
        </p:nvSpPr>
        <p:spPr>
          <a:xfrm>
            <a:off x="913782" y="3974309"/>
            <a:ext cx="915635" cy="523220"/>
          </a:xfrm>
          <a:prstGeom prst="rect">
            <a:avLst/>
          </a:prstGeom>
        </p:spPr>
        <p:txBody>
          <a:bodyPr wrap="none">
            <a:spAutoFit/>
          </a:bodyPr>
          <a:lstStyle/>
          <a:p>
            <a:r>
              <a:rPr lang="en-US" sz="2800" b="1" i="1" dirty="0" smtClean="0">
                <a:solidFill>
                  <a:schemeClr val="bg1"/>
                </a:solidFill>
              </a:rPr>
              <a:t>D+W</a:t>
            </a:r>
            <a:endParaRPr lang="it-IT" sz="2800" dirty="0"/>
          </a:p>
        </p:txBody>
      </p:sp>
      <p:sp>
        <p:nvSpPr>
          <p:cNvPr id="15" name="Rectangle 14"/>
          <p:cNvSpPr/>
          <p:nvPr/>
        </p:nvSpPr>
        <p:spPr>
          <a:xfrm>
            <a:off x="7986673" y="1554960"/>
            <a:ext cx="510076" cy="523220"/>
          </a:xfrm>
          <a:prstGeom prst="rect">
            <a:avLst/>
          </a:prstGeom>
        </p:spPr>
        <p:txBody>
          <a:bodyPr wrap="none">
            <a:spAutoFit/>
          </a:bodyPr>
          <a:lstStyle/>
          <a:p>
            <a:r>
              <a:rPr lang="en-US" sz="2800" b="1" i="1" dirty="0" smtClean="0">
                <a:solidFill>
                  <a:schemeClr val="bg1"/>
                </a:solidFill>
              </a:rPr>
              <a:t>W</a:t>
            </a:r>
            <a:endParaRPr lang="it-IT" sz="2800" dirty="0"/>
          </a:p>
        </p:txBody>
      </p:sp>
      <p:cxnSp>
        <p:nvCxnSpPr>
          <p:cNvPr id="9" name="Straight Connector 8"/>
          <p:cNvCxnSpPr/>
          <p:nvPr/>
        </p:nvCxnSpPr>
        <p:spPr>
          <a:xfrm flipV="1">
            <a:off x="8241711" y="2318059"/>
            <a:ext cx="0" cy="3514726"/>
          </a:xfrm>
          <a:prstGeom prst="line">
            <a:avLst/>
          </a:prstGeom>
          <a:ln w="25400">
            <a:solidFill>
              <a:schemeClr val="bg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1478964" y="5297985"/>
            <a:ext cx="6937" cy="534800"/>
          </a:xfrm>
          <a:prstGeom prst="line">
            <a:avLst/>
          </a:prstGeom>
          <a:ln w="25400">
            <a:solidFill>
              <a:schemeClr val="bg1"/>
            </a:solidFill>
            <a:prstDash val="dash"/>
            <a:headEnd type="non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868742"/>
      </p:ext>
    </p:extLst>
  </p:cSld>
  <p:clrMapOvr>
    <a:masterClrMapping/>
  </p:clrMapOvr>
  <p:timing>
    <p:tnLst>
      <p:par>
        <p:cTn id="1" dur="indefinite" restart="never" nodeType="tmRoot">
          <p:childTnLst>
            <p:par>
              <p:cTn id="2"/>
            </p:par>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2D5292"/>
            </a:gs>
            <a:gs pos="88000">
              <a:schemeClr val="accent5">
                <a:lumMod val="50000"/>
              </a:schemeClr>
            </a:gs>
            <a:gs pos="20000">
              <a:schemeClr val="accent1">
                <a:alpha val="62000"/>
                <a:lumMod val="83000"/>
                <a:lumOff val="17000"/>
              </a:schemeClr>
            </a:gs>
            <a:gs pos="69000">
              <a:schemeClr val="accent5">
                <a:lumMod val="41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 name="Rettangolo 11"/>
          <p:cNvSpPr/>
          <p:nvPr/>
        </p:nvSpPr>
        <p:spPr>
          <a:xfrm>
            <a:off x="453015" y="2745138"/>
            <a:ext cx="11362791" cy="1446550"/>
          </a:xfrm>
          <a:prstGeom prst="rect">
            <a:avLst/>
          </a:prstGeom>
        </p:spPr>
        <p:txBody>
          <a:bodyPr wrap="square">
            <a:spAutoFit/>
          </a:bodyPr>
          <a:lstStyle/>
          <a:p>
            <a:pPr lvl="0" algn="r" eaLnBrk="0" fontAlgn="base" hangingPunct="0">
              <a:spcBef>
                <a:spcPct val="0"/>
              </a:spcBef>
              <a:spcAft>
                <a:spcPct val="0"/>
              </a:spcAft>
            </a:pPr>
            <a:r>
              <a:rPr lang="en-US" altLang="it-IT" sz="4400" b="1" i="1" dirty="0" smtClean="0">
                <a:solidFill>
                  <a:schemeClr val="tx1">
                    <a:lumMod val="95000"/>
                  </a:schemeClr>
                </a:solidFill>
                <a:latin typeface="Microsoft JhengHei" panose="020B0604030504040204" pitchFamily="34" charset="-120"/>
                <a:ea typeface="Microsoft JhengHei" panose="020B0604030504040204" pitchFamily="34" charset="-120"/>
                <a:cs typeface="Arial" panose="020B0604020202020204" pitchFamily="34" charset="0"/>
              </a:rPr>
              <a:t>Thank you for your</a:t>
            </a:r>
          </a:p>
          <a:p>
            <a:pPr lvl="0" algn="r" eaLnBrk="0" fontAlgn="base" hangingPunct="0">
              <a:spcBef>
                <a:spcPct val="0"/>
              </a:spcBef>
              <a:spcAft>
                <a:spcPct val="0"/>
              </a:spcAft>
            </a:pPr>
            <a:r>
              <a:rPr lang="en-US" altLang="it-IT" sz="4400" b="1" i="1" dirty="0" smtClean="0">
                <a:solidFill>
                  <a:schemeClr val="tx1">
                    <a:lumMod val="95000"/>
                  </a:schemeClr>
                </a:solidFill>
                <a:latin typeface="Microsoft JhengHei" panose="020B0604030504040204" pitchFamily="34" charset="-120"/>
                <a:ea typeface="Microsoft JhengHei" panose="020B0604030504040204" pitchFamily="34" charset="-120"/>
                <a:cs typeface="Arial" panose="020B0604020202020204" pitchFamily="34" charset="0"/>
              </a:rPr>
              <a:t>attention</a:t>
            </a:r>
          </a:p>
        </p:txBody>
      </p:sp>
      <p:cxnSp>
        <p:nvCxnSpPr>
          <p:cNvPr id="26" name="Straight Connector 25"/>
          <p:cNvCxnSpPr/>
          <p:nvPr/>
        </p:nvCxnSpPr>
        <p:spPr>
          <a:xfrm flipV="1">
            <a:off x="324718" y="4221364"/>
            <a:ext cx="11619383" cy="3426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514109" y="6318380"/>
            <a:ext cx="5954130" cy="338554"/>
          </a:xfrm>
          <a:prstGeom prst="rect">
            <a:avLst/>
          </a:prstGeom>
        </p:spPr>
        <p:txBody>
          <a:bodyPr wrap="none">
            <a:spAutoFit/>
          </a:bodyPr>
          <a:lstStyle/>
          <a:p>
            <a:pPr algn="r" eaLnBrk="0" fontAlgn="base" hangingPunct="0">
              <a:spcBef>
                <a:spcPct val="0"/>
              </a:spcBef>
              <a:spcAft>
                <a:spcPct val="0"/>
              </a:spcAft>
            </a:pPr>
            <a:r>
              <a:rPr lang="it-IT" sz="1600" i="1" dirty="0" smtClean="0">
                <a:solidFill>
                  <a:schemeClr val="tx1">
                    <a:lumMod val="95000"/>
                  </a:schemeClr>
                </a:solidFill>
                <a:latin typeface="Arial" pitchFamily="34" charset="0"/>
                <a:cs typeface="Arial" pitchFamily="34" charset="0"/>
              </a:rPr>
              <a:t>Angelo.Biagioni@lnf.infn.it </a:t>
            </a:r>
            <a:r>
              <a:rPr lang="it-IT" sz="1600" i="1" dirty="0">
                <a:solidFill>
                  <a:schemeClr val="tx1">
                    <a:lumMod val="95000"/>
                  </a:schemeClr>
                </a:solidFill>
                <a:latin typeface="Arial" pitchFamily="34" charset="0"/>
                <a:cs typeface="Arial" pitchFamily="34" charset="0"/>
              </a:rPr>
              <a:t>▪</a:t>
            </a:r>
            <a:r>
              <a:rPr lang="it-IT" sz="1600" i="1" dirty="0" smtClean="0">
                <a:solidFill>
                  <a:schemeClr val="tx1">
                    <a:lumMod val="95000"/>
                  </a:schemeClr>
                </a:solidFill>
                <a:latin typeface="Arial" pitchFamily="34" charset="0"/>
                <a:cs typeface="Arial" pitchFamily="34" charset="0"/>
              </a:rPr>
              <a:t> INFN-LNF </a:t>
            </a:r>
            <a:r>
              <a:rPr lang="it-IT" sz="1600" i="1" dirty="0">
                <a:solidFill>
                  <a:schemeClr val="tx1">
                    <a:lumMod val="95000"/>
                  </a:schemeClr>
                </a:solidFill>
                <a:latin typeface="Arial" pitchFamily="34" charset="0"/>
                <a:cs typeface="Arial" pitchFamily="34" charset="0"/>
              </a:rPr>
              <a:t>▪ </a:t>
            </a:r>
            <a:r>
              <a:rPr lang="it-IT" sz="1600" i="1" dirty="0" smtClean="0">
                <a:solidFill>
                  <a:schemeClr val="tx1">
                    <a:lumMod val="95000"/>
                  </a:schemeClr>
                </a:solidFill>
                <a:latin typeface="Arial" pitchFamily="34" charset="0"/>
                <a:cs typeface="Arial" pitchFamily="34" charset="0"/>
              </a:rPr>
              <a:t>6 – 11</a:t>
            </a:r>
            <a:r>
              <a:rPr lang="it-IT" sz="1600" i="1" dirty="0">
                <a:solidFill>
                  <a:schemeClr val="tx1">
                    <a:lumMod val="95000"/>
                  </a:schemeClr>
                </a:solidFill>
                <a:latin typeface="Arial" pitchFamily="34" charset="0"/>
                <a:cs typeface="Arial" pitchFamily="34" charset="0"/>
              </a:rPr>
              <a:t> </a:t>
            </a:r>
            <a:r>
              <a:rPr lang="it-IT" sz="1600" i="1" dirty="0" smtClean="0">
                <a:solidFill>
                  <a:schemeClr val="tx1">
                    <a:lumMod val="95000"/>
                  </a:schemeClr>
                </a:solidFill>
                <a:latin typeface="Arial" pitchFamily="34" charset="0"/>
                <a:cs typeface="Arial" pitchFamily="34" charset="0"/>
              </a:rPr>
              <a:t>November 2022</a:t>
            </a:r>
            <a:endParaRPr lang="it-IT" sz="1600" i="1" dirty="0">
              <a:solidFill>
                <a:schemeClr val="tx1">
                  <a:lumMod val="95000"/>
                </a:schemeClr>
              </a:solidFill>
              <a:latin typeface="Arial" pitchFamily="34" charset="0"/>
              <a:cs typeface="Arial" pitchFamily="34" charset="0"/>
            </a:endParaRPr>
          </a:p>
        </p:txBody>
      </p:sp>
      <p:pic>
        <p:nvPicPr>
          <p:cNvPr id="8"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123239" y="6252024"/>
            <a:ext cx="1349961" cy="471267"/>
          </a:xfrm>
          <a:prstGeom prst="rect">
            <a:avLst/>
          </a:prstGeom>
          <a:ln w="19050">
            <a:noFill/>
          </a:ln>
        </p:spPr>
      </p:pic>
      <p:pic>
        <p:nvPicPr>
          <p:cNvPr id="7" name="Picture 425" descr="http://www.lnf.infn.it/logo/logo_infn_lnf_1_sigla_lnf.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7708900" y="6149530"/>
            <a:ext cx="906100" cy="573761"/>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9" name="Picture 2" descr="AAC22 - Advanced Accelerator Concepts 20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239" y="141735"/>
            <a:ext cx="6129643" cy="1727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7909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5" name="Rectangle 104"/>
          <p:cNvSpPr/>
          <p:nvPr/>
        </p:nvSpPr>
        <p:spPr>
          <a:xfrm>
            <a:off x="9932238" y="-13709"/>
            <a:ext cx="2259762" cy="369332"/>
          </a:xfrm>
          <a:prstGeom prst="rect">
            <a:avLst/>
          </a:prstGeom>
        </p:spPr>
        <p:txBody>
          <a:bodyPr wrap="square">
            <a:spAutoFit/>
          </a:bodyPr>
          <a:lstStyle/>
          <a:p>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Velocity bunching</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21" name="Picture 425" descr="http://www.lnf.infn.it/logo/logo_infn_lnf_1_sigla_lnf.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03328" y="6058286"/>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22" name="Immagine 7"/>
          <p:cNvPicPr>
            <a:picLocks noChangeAspect="1"/>
          </p:cNvPicPr>
          <p:nvPr/>
        </p:nvPicPr>
        <p:blipFill rotWithShape="1">
          <a:blip r:embed="rId7"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pic>
        <p:nvPicPr>
          <p:cNvPr id="25" name="Picture 2" descr="AAC22 - Advanced Accelerator Concepts 20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pic>
        <p:nvPicPr>
          <p:cNvPr id="14" name="150d10w_VEL_BUN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6014280" y="1580274"/>
            <a:ext cx="5583291" cy="4139590"/>
          </a:xfrm>
          <a:prstGeom prst="rect">
            <a:avLst/>
          </a:prstGeom>
        </p:spPr>
      </p:pic>
      <p:sp>
        <p:nvSpPr>
          <p:cNvPr id="16" name="Segnaposto testo 2">
            <a:extLst>
              <a:ext uri="{FF2B5EF4-FFF2-40B4-BE49-F238E27FC236}">
                <a16:creationId xmlns:a16="http://schemas.microsoft.com/office/drawing/2014/main" id="{DACCC5D2-9494-5949-A1D5-3B4EE6349F02}"/>
              </a:ext>
            </a:extLst>
          </p:cNvPr>
          <p:cNvSpPr txBox="1">
            <a:spLocks/>
          </p:cNvSpPr>
          <p:nvPr/>
        </p:nvSpPr>
        <p:spPr>
          <a:xfrm>
            <a:off x="1139109" y="1425997"/>
            <a:ext cx="3869686" cy="358504"/>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dirty="0" smtClean="0">
                <a:solidFill>
                  <a:schemeClr val="bg1"/>
                </a:solidFill>
              </a:rPr>
              <a:t>Velocity bunching compression</a:t>
            </a:r>
            <a:endParaRPr lang="it-IT" dirty="0">
              <a:solidFill>
                <a:schemeClr val="bg1"/>
              </a:solidFill>
            </a:endParaRPr>
          </a:p>
        </p:txBody>
      </p:sp>
      <p:sp>
        <p:nvSpPr>
          <p:cNvPr id="17" name="Segnaposto contenuto 3">
            <a:extLst>
              <a:ext uri="{FF2B5EF4-FFF2-40B4-BE49-F238E27FC236}">
                <a16:creationId xmlns:a16="http://schemas.microsoft.com/office/drawing/2014/main" id="{7AC35986-EC05-8E9A-974C-6F20A185A226}"/>
              </a:ext>
            </a:extLst>
          </p:cNvPr>
          <p:cNvSpPr txBox="1">
            <a:spLocks/>
          </p:cNvSpPr>
          <p:nvPr/>
        </p:nvSpPr>
        <p:spPr>
          <a:xfrm>
            <a:off x="2120926" y="5791201"/>
            <a:ext cx="8033075" cy="7071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smtClean="0">
                <a:solidFill>
                  <a:schemeClr val="bg1"/>
                </a:solidFill>
              </a:rPr>
              <a:t>It simultaneously accelerate and compress the electron bunches, making the photo-injector very compact.</a:t>
            </a:r>
          </a:p>
        </p:txBody>
      </p:sp>
      <p:sp>
        <p:nvSpPr>
          <p:cNvPr id="18" name="Segnaposto testo 4">
            <a:extLst>
              <a:ext uri="{FF2B5EF4-FFF2-40B4-BE49-F238E27FC236}">
                <a16:creationId xmlns:a16="http://schemas.microsoft.com/office/drawing/2014/main" id="{1956529A-2D93-FAA9-1299-0B82D97A4BF0}"/>
              </a:ext>
            </a:extLst>
          </p:cNvPr>
          <p:cNvSpPr txBox="1">
            <a:spLocks/>
          </p:cNvSpPr>
          <p:nvPr/>
        </p:nvSpPr>
        <p:spPr>
          <a:xfrm>
            <a:off x="6251714" y="1262927"/>
            <a:ext cx="4096170" cy="46689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dirty="0" smtClean="0">
                <a:solidFill>
                  <a:schemeClr val="bg1"/>
                </a:solidFill>
              </a:rPr>
              <a:t>200+20 pC GPT simulation</a:t>
            </a:r>
            <a:endParaRPr lang="it-IT" dirty="0">
              <a:solidFill>
                <a:schemeClr val="bg1"/>
              </a:solidFill>
            </a:endParaRPr>
          </a:p>
        </p:txBody>
      </p:sp>
      <p:pic>
        <p:nvPicPr>
          <p:cNvPr id="19" name="Immagine 8">
            <a:extLst>
              <a:ext uri="{FF2B5EF4-FFF2-40B4-BE49-F238E27FC236}">
                <a16:creationId xmlns:a16="http://schemas.microsoft.com/office/drawing/2014/main" id="{A3A07D81-3753-0D53-6729-C116A17CB229}"/>
              </a:ext>
            </a:extLst>
          </p:cNvPr>
          <p:cNvPicPr>
            <a:picLocks noChangeAspect="1"/>
          </p:cNvPicPr>
          <p:nvPr/>
        </p:nvPicPr>
        <p:blipFill>
          <a:blip r:embed="rId10">
            <a:lum/>
            <a:alphaModFix/>
          </a:blip>
          <a:srcRect l="2165" t="45434" r="6206" b="35417"/>
          <a:stretch>
            <a:fillRect/>
          </a:stretch>
        </p:blipFill>
        <p:spPr>
          <a:xfrm>
            <a:off x="23647" y="1855838"/>
            <a:ext cx="5762735" cy="845504"/>
          </a:xfrm>
          <a:prstGeom prst="rect">
            <a:avLst/>
          </a:prstGeom>
          <a:noFill/>
          <a:ln>
            <a:noFill/>
          </a:ln>
        </p:spPr>
      </p:pic>
      <p:sp>
        <p:nvSpPr>
          <p:cNvPr id="20" name="Figura a mano libera: forma 9">
            <a:extLst>
              <a:ext uri="{FF2B5EF4-FFF2-40B4-BE49-F238E27FC236}">
                <a16:creationId xmlns:a16="http://schemas.microsoft.com/office/drawing/2014/main" id="{56372495-D43E-206E-920E-8AFFB147B661}"/>
              </a:ext>
            </a:extLst>
          </p:cNvPr>
          <p:cNvSpPr/>
          <p:nvPr/>
        </p:nvSpPr>
        <p:spPr>
          <a:xfrm>
            <a:off x="932400" y="1955467"/>
            <a:ext cx="2508632" cy="6902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36720">
            <a:solidFill>
              <a:srgbClr val="FF0000"/>
            </a:solidFill>
            <a:custDash>
              <a:ds d="197000" sp="197000"/>
            </a:custDash>
          </a:ln>
        </p:spPr>
        <p:txBody>
          <a:bodyPr vert="horz" wrap="none" lIns="98302" tIns="57479" rIns="98302" bIns="57479" anchor="ctr" anchorCtr="0" compatLnSpc="0">
            <a:noAutofit/>
          </a:bodyPr>
          <a:lstStyle/>
          <a:p>
            <a:pPr hangingPunct="0"/>
            <a:endParaRPr lang="en-US" sz="1633">
              <a:latin typeface="Liberation Sans" pitchFamily="18"/>
              <a:ea typeface="Droid Sans Fallback" pitchFamily="2"/>
              <a:cs typeface="FreeSans" pitchFamily="2"/>
            </a:endParaRPr>
          </a:p>
        </p:txBody>
      </p:sp>
      <p:pic>
        <p:nvPicPr>
          <p:cNvPr id="23" name="Immagine 10">
            <a:extLst>
              <a:ext uri="{FF2B5EF4-FFF2-40B4-BE49-F238E27FC236}">
                <a16:creationId xmlns:a16="http://schemas.microsoft.com/office/drawing/2014/main" id="{4EA34547-A4B3-B5ED-175B-1F5C0E24B493}"/>
              </a:ext>
            </a:extLst>
          </p:cNvPr>
          <p:cNvPicPr>
            <a:picLocks noChangeAspect="1"/>
          </p:cNvPicPr>
          <p:nvPr/>
        </p:nvPicPr>
        <p:blipFill>
          <a:blip r:embed="rId11">
            <a:lum/>
            <a:alphaModFix/>
          </a:blip>
          <a:srcRect/>
          <a:stretch>
            <a:fillRect/>
          </a:stretch>
        </p:blipFill>
        <p:spPr>
          <a:xfrm>
            <a:off x="918487" y="2956703"/>
            <a:ext cx="3492147" cy="2763161"/>
          </a:xfrm>
          <a:prstGeom prst="rect">
            <a:avLst/>
          </a:prstGeom>
          <a:noFill/>
          <a:ln>
            <a:noFill/>
          </a:ln>
        </p:spPr>
      </p:pic>
      <p:sp>
        <p:nvSpPr>
          <p:cNvPr id="26" name="Segnaposto contenuto 3">
            <a:extLst>
              <a:ext uri="{FF2B5EF4-FFF2-40B4-BE49-F238E27FC236}">
                <a16:creationId xmlns:a16="http://schemas.microsoft.com/office/drawing/2014/main" id="{7182637C-486E-A2DF-4A8D-E84ABE716107}"/>
              </a:ext>
            </a:extLst>
          </p:cNvPr>
          <p:cNvSpPr txBox="1">
            <a:spLocks/>
          </p:cNvSpPr>
          <p:nvPr/>
        </p:nvSpPr>
        <p:spPr>
          <a:xfrm>
            <a:off x="260448" y="571980"/>
            <a:ext cx="11791364" cy="422605"/>
          </a:xfrm>
          <a:prstGeom prst="rect">
            <a:avLst/>
          </a:prstGeom>
          <a:noFill/>
          <a:ln>
            <a:noFill/>
          </a:ln>
        </p:spPr>
        <p:txBody>
          <a:bodyPr vert="horz" lIns="0" tIns="0" rIns="0" bIns="0">
            <a:noAutofit/>
          </a:bodyPr>
          <a:lstStyle>
            <a:lvl1pPr marL="0" marR="0" lvl="0"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1pPr>
            <a:lvl2pPr marL="0" marR="0" lvl="1"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2pPr>
            <a:lvl3pPr marL="0" marR="0" lvl="2"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3pPr>
            <a:lvl4pPr marL="0" marR="0" lvl="3"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4pPr>
            <a:lvl5pPr marL="0" marR="0" lvl="4"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5pPr>
            <a:lvl6pPr marL="0" marR="0" lvl="5"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6pPr>
            <a:lvl7pPr marL="0" marR="0" lvl="6"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96" dirty="0"/>
              <a:t>Alternative </a:t>
            </a:r>
            <a:r>
              <a:rPr lang="en-US" sz="1996" dirty="0" smtClean="0"/>
              <a:t>technique to compress bunches with respect to </a:t>
            </a:r>
            <a:r>
              <a:rPr lang="en-US" sz="1996" dirty="0"/>
              <a:t>magnetic </a:t>
            </a:r>
            <a:r>
              <a:rPr lang="en-US" sz="1996" dirty="0" smtClean="0"/>
              <a:t>compression is the velocity bunching technique.</a:t>
            </a:r>
            <a:endParaRPr lang="en-US" sz="1996" dirty="0"/>
          </a:p>
        </p:txBody>
      </p:sp>
      <p:sp>
        <p:nvSpPr>
          <p:cNvPr id="30" name="Rectangle 29"/>
          <p:cNvSpPr/>
          <p:nvPr/>
        </p:nvSpPr>
        <p:spPr>
          <a:xfrm>
            <a:off x="6193037" y="6519446"/>
            <a:ext cx="4006226" cy="338554"/>
          </a:xfrm>
          <a:prstGeom prst="rect">
            <a:avLst/>
          </a:prstGeom>
        </p:spPr>
        <p:txBody>
          <a:bodyPr wrap="none">
            <a:spAutoFit/>
          </a:bodyPr>
          <a:lstStyle/>
          <a:p>
            <a:pPr algn="r" eaLnBrk="0" fontAlgn="base" hangingPunct="0">
              <a:spcBef>
                <a:spcPct val="0"/>
              </a:spcBef>
              <a:spcAft>
                <a:spcPct val="0"/>
              </a:spcAft>
            </a:pPr>
            <a:r>
              <a:rPr lang="it-IT" sz="1600" b="1" i="1" dirty="0" smtClean="0">
                <a:solidFill>
                  <a:schemeClr val="bg1"/>
                </a:solidFill>
                <a:latin typeface="Arial" pitchFamily="34" charset="0"/>
                <a:cs typeface="Arial" pitchFamily="34" charset="0"/>
              </a:rPr>
              <a:t>Angelo.Biagioni@lnf.infn.it </a:t>
            </a:r>
            <a:r>
              <a:rPr lang="it-IT" sz="1600" b="1" i="1" dirty="0">
                <a:solidFill>
                  <a:schemeClr val="bg1"/>
                </a:solidFill>
                <a:latin typeface="Arial" pitchFamily="34" charset="0"/>
                <a:cs typeface="Arial" pitchFamily="34" charset="0"/>
              </a:rPr>
              <a:t>▪</a:t>
            </a:r>
            <a:r>
              <a:rPr lang="it-IT" sz="1600" b="1" i="1" dirty="0" smtClean="0">
                <a:solidFill>
                  <a:schemeClr val="bg1"/>
                </a:solidFill>
                <a:latin typeface="Arial" pitchFamily="34" charset="0"/>
                <a:cs typeface="Arial" pitchFamily="34" charset="0"/>
              </a:rPr>
              <a:t> INFN-LNF </a:t>
            </a:r>
            <a:endParaRPr lang="it-IT" sz="1600" b="1" i="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21762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5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video>
              <p:cMediaNode vol="80000">
                <p:cTn id="13" fill="hold" display="0">
                  <p:stCondLst>
                    <p:cond delay="indefinite"/>
                  </p:stCondLst>
                </p:cTn>
                <p:tgtEl>
                  <p:spTgt spid="1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52" name="Immagine 12"/>
          <p:cNvPicPr>
            <a:picLocks noChangeAspect="1"/>
          </p:cNvPicPr>
          <p:nvPr/>
        </p:nvPicPr>
        <p:blipFill>
          <a:blip r:embed="rId2"/>
          <a:stretch>
            <a:fillRect/>
          </a:stretch>
        </p:blipFill>
        <p:spPr>
          <a:xfrm>
            <a:off x="2812" y="-28330"/>
            <a:ext cx="12192000" cy="6862266"/>
          </a:xfrm>
          <a:prstGeom prst="rect">
            <a:avLst/>
          </a:prstGeom>
        </p:spPr>
      </p:pic>
      <p:sp>
        <p:nvSpPr>
          <p:cNvPr id="55" name="Rectangle 54"/>
          <p:cNvSpPr/>
          <p:nvPr/>
        </p:nvSpPr>
        <p:spPr>
          <a:xfrm rot="19091815">
            <a:off x="6045480" y="3976143"/>
            <a:ext cx="5068226" cy="461665"/>
          </a:xfrm>
          <a:prstGeom prst="rect">
            <a:avLst/>
          </a:prstGeom>
          <a:solidFill>
            <a:schemeClr val="accent1">
              <a:lumMod val="40000"/>
              <a:lumOff val="60000"/>
            </a:schemeClr>
          </a:solidFill>
        </p:spPr>
        <p:txBody>
          <a:bodyPr wrap="square">
            <a:spAutoFit/>
          </a:bodyPr>
          <a:lstStyle/>
          <a:p>
            <a:r>
              <a:rPr lang="it-IT" sz="24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Particle-driven plasma acceleration</a:t>
            </a:r>
            <a:endParaRPr lang="it-IT" sz="24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nvGrpSpPr>
          <p:cNvPr id="3" name="Group 2"/>
          <p:cNvGrpSpPr/>
          <p:nvPr/>
        </p:nvGrpSpPr>
        <p:grpSpPr>
          <a:xfrm>
            <a:off x="0" y="-7740"/>
            <a:ext cx="12266252" cy="400110"/>
            <a:chOff x="0" y="-8385"/>
            <a:chExt cx="12266252" cy="400110"/>
          </a:xfrm>
        </p:grpSpPr>
        <p:sp>
          <p:nvSpPr>
            <p:cNvPr id="5" name="Rectangle 4"/>
            <p:cNvSpPr/>
            <p:nvPr/>
          </p:nvSpPr>
          <p:spPr>
            <a:xfrm>
              <a:off x="0" y="-8385"/>
              <a:ext cx="12192000" cy="400110"/>
            </a:xfrm>
            <a:prstGeom prst="rect">
              <a:avLst/>
            </a:prstGeom>
            <a:solidFill>
              <a:schemeClr val="accent1">
                <a:lumMod val="75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59" name="Rectangle 58"/>
            <p:cNvSpPr/>
            <p:nvPr/>
          </p:nvSpPr>
          <p:spPr>
            <a:xfrm>
              <a:off x="6557211" y="22393"/>
              <a:ext cx="5709041" cy="369332"/>
            </a:xfrm>
            <a:prstGeom prst="rect">
              <a:avLst/>
            </a:prstGeom>
          </p:spPr>
          <p:txBody>
            <a:bodyPr wrap="square">
              <a:spAutoFit/>
            </a:bodyPr>
            <a:lstStyle/>
            <a:p>
              <a:r>
                <a:rPr lang="it-IT" b="1" i="1" dirty="0" smtClean="0">
                  <a:latin typeface="Microsoft JhengHei UI Light" panose="020B0304030504040204" pitchFamily="34" charset="-120"/>
                  <a:ea typeface="Microsoft JhengHei UI Light" panose="020B0304030504040204" pitchFamily="34" charset="-120"/>
                  <a:cs typeface="Arial" panose="020B0604020202020204" pitchFamily="34" charset="0"/>
                </a:rPr>
                <a:t>Plasma-based experiments at SPARC_LAB test facility</a:t>
              </a:r>
              <a:endParaRPr lang="it-IT" b="1" i="1" dirty="0">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pic>
        <p:nvPicPr>
          <p:cNvPr id="13"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687" y="790074"/>
            <a:ext cx="2283393" cy="1892968"/>
          </a:xfrm>
          <a:prstGeom prst="rect">
            <a:avLst/>
          </a:prstGeom>
        </p:spPr>
      </p:pic>
      <p:sp>
        <p:nvSpPr>
          <p:cNvPr id="6" name="Rectangle 5"/>
          <p:cNvSpPr/>
          <p:nvPr/>
        </p:nvSpPr>
        <p:spPr>
          <a:xfrm>
            <a:off x="2423245" y="578033"/>
            <a:ext cx="2058962" cy="369332"/>
          </a:xfrm>
          <a:prstGeom prst="rect">
            <a:avLst/>
          </a:prstGeom>
          <a:solidFill>
            <a:schemeClr val="accent1">
              <a:lumMod val="40000"/>
              <a:lumOff val="60000"/>
            </a:schemeClr>
          </a:solidFill>
        </p:spPr>
        <p:txBody>
          <a:bodyPr wrap="none">
            <a:spAutoFit/>
          </a:bodyPr>
          <a:lstStyle/>
          <a:p>
            <a:r>
              <a:rPr lang="it-IT" b="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High-power laser </a:t>
            </a:r>
            <a:endParaRPr lang="it-IT" b="1" dirty="0"/>
          </a:p>
        </p:txBody>
      </p:sp>
      <p:graphicFrame>
        <p:nvGraphicFramePr>
          <p:cNvPr id="7" name="Table 6"/>
          <p:cNvGraphicFramePr>
            <a:graphicFrameLocks noGrp="1"/>
          </p:cNvGraphicFramePr>
          <p:nvPr>
            <p:extLst>
              <p:ext uri="{D42A27DB-BD31-4B8C-83A1-F6EECF244321}">
                <p14:modId xmlns:p14="http://schemas.microsoft.com/office/powerpoint/2010/main" val="2027825738"/>
              </p:ext>
            </p:extLst>
          </p:nvPr>
        </p:nvGraphicFramePr>
        <p:xfrm>
          <a:off x="2340586" y="975737"/>
          <a:ext cx="2141621" cy="1992074"/>
        </p:xfrm>
        <a:graphic>
          <a:graphicData uri="http://schemas.openxmlformats.org/drawingml/2006/table">
            <a:tbl>
              <a:tblPr firstRow="1" bandRow="1">
                <a:tableStyleId>{5C22544A-7EE6-4342-B048-85BDC9FD1C3A}</a:tableStyleId>
              </a:tblPr>
              <a:tblGrid>
                <a:gridCol w="1282195">
                  <a:extLst>
                    <a:ext uri="{9D8B030D-6E8A-4147-A177-3AD203B41FA5}">
                      <a16:colId xmlns:a16="http://schemas.microsoft.com/office/drawing/2014/main" val="2494355028"/>
                    </a:ext>
                  </a:extLst>
                </a:gridCol>
                <a:gridCol w="859426">
                  <a:extLst>
                    <a:ext uri="{9D8B030D-6E8A-4147-A177-3AD203B41FA5}">
                      <a16:colId xmlns:a16="http://schemas.microsoft.com/office/drawing/2014/main" val="4249411067"/>
                    </a:ext>
                  </a:extLst>
                </a:gridCol>
              </a:tblGrid>
              <a:tr h="284582">
                <a:tc>
                  <a:txBody>
                    <a:bodyPr/>
                    <a:lstStyle/>
                    <a:p>
                      <a:r>
                        <a:rPr lang="it-IT" sz="1200" b="1" dirty="0" smtClean="0">
                          <a:solidFill>
                            <a:schemeClr val="bg1"/>
                          </a:solidFill>
                        </a:rPr>
                        <a:t>Energy</a:t>
                      </a:r>
                      <a:endParaRPr lang="it-IT" sz="12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smtClean="0">
                          <a:solidFill>
                            <a:schemeClr val="bg1"/>
                          </a:solidFill>
                        </a:rPr>
                        <a:t>6 J</a:t>
                      </a:r>
                      <a:endParaRPr lang="it-IT" sz="12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18298796"/>
                  </a:ext>
                </a:extLst>
              </a:tr>
              <a:tr h="284582">
                <a:tc>
                  <a:txBody>
                    <a:bodyPr/>
                    <a:lstStyle/>
                    <a:p>
                      <a:r>
                        <a:rPr lang="it-IT" sz="1200" b="1" dirty="0" smtClean="0">
                          <a:solidFill>
                            <a:schemeClr val="bg1"/>
                          </a:solidFill>
                        </a:rPr>
                        <a:t>Duration</a:t>
                      </a:r>
                      <a:endParaRPr lang="it-IT" sz="12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smtClean="0">
                          <a:solidFill>
                            <a:schemeClr val="bg1"/>
                          </a:solidFill>
                        </a:rPr>
                        <a:t>25 fs</a:t>
                      </a:r>
                      <a:endParaRPr lang="it-IT" sz="12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438860589"/>
                  </a:ext>
                </a:extLst>
              </a:tr>
              <a:tr h="284582">
                <a:tc>
                  <a:txBody>
                    <a:bodyPr/>
                    <a:lstStyle/>
                    <a:p>
                      <a:r>
                        <a:rPr lang="it-IT" sz="1200" b="1" dirty="0" smtClean="0">
                          <a:solidFill>
                            <a:schemeClr val="bg1"/>
                          </a:solidFill>
                        </a:rPr>
                        <a:t>Wavelength</a:t>
                      </a:r>
                      <a:endParaRPr lang="it-IT" sz="12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smtClean="0">
                          <a:solidFill>
                            <a:schemeClr val="bg1"/>
                          </a:solidFill>
                        </a:rPr>
                        <a:t>800 nm</a:t>
                      </a:r>
                      <a:endParaRPr lang="it-IT" sz="12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068997442"/>
                  </a:ext>
                </a:extLst>
              </a:tr>
              <a:tr h="284582">
                <a:tc>
                  <a:txBody>
                    <a:bodyPr/>
                    <a:lstStyle/>
                    <a:p>
                      <a:r>
                        <a:rPr lang="it-IT" sz="1200" b="1" dirty="0" smtClean="0">
                          <a:solidFill>
                            <a:schemeClr val="bg1"/>
                          </a:solidFill>
                        </a:rPr>
                        <a:t>Bandwidth</a:t>
                      </a:r>
                      <a:endParaRPr lang="it-IT" sz="12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smtClean="0">
                          <a:solidFill>
                            <a:schemeClr val="bg1"/>
                          </a:solidFill>
                        </a:rPr>
                        <a:t>60/80 nm</a:t>
                      </a:r>
                      <a:endParaRPr lang="it-IT" sz="12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205718524"/>
                  </a:ext>
                </a:extLst>
              </a:tr>
              <a:tr h="284582">
                <a:tc>
                  <a:txBody>
                    <a:bodyPr/>
                    <a:lstStyle/>
                    <a:p>
                      <a:r>
                        <a:rPr lang="it-IT" sz="1200" b="1" dirty="0" smtClean="0">
                          <a:solidFill>
                            <a:schemeClr val="bg1"/>
                          </a:solidFill>
                        </a:rPr>
                        <a:t>Spot@focus</a:t>
                      </a:r>
                      <a:endParaRPr lang="it-IT" sz="12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smtClean="0">
                          <a:solidFill>
                            <a:schemeClr val="bg1"/>
                          </a:solidFill>
                        </a:rPr>
                        <a:t>10 um</a:t>
                      </a:r>
                      <a:endParaRPr lang="it-IT" sz="12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033505933"/>
                  </a:ext>
                </a:extLst>
              </a:tr>
              <a:tr h="284582">
                <a:tc>
                  <a:txBody>
                    <a:bodyPr/>
                    <a:lstStyle/>
                    <a:p>
                      <a:r>
                        <a:rPr lang="it-IT" sz="1200" b="1" dirty="0" smtClean="0">
                          <a:solidFill>
                            <a:schemeClr val="bg1"/>
                          </a:solidFill>
                        </a:rPr>
                        <a:t>Peak power</a:t>
                      </a:r>
                      <a:endParaRPr lang="it-IT" sz="12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smtClean="0">
                          <a:solidFill>
                            <a:schemeClr val="bg1"/>
                          </a:solidFill>
                        </a:rPr>
                        <a:t>250 TW</a:t>
                      </a:r>
                      <a:endParaRPr lang="it-IT" sz="12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206183429"/>
                  </a:ext>
                </a:extLst>
              </a:tr>
              <a:tr h="284582">
                <a:tc>
                  <a:txBody>
                    <a:bodyPr/>
                    <a:lstStyle/>
                    <a:p>
                      <a:r>
                        <a:rPr lang="it-IT" sz="1200" b="1" dirty="0" smtClean="0">
                          <a:solidFill>
                            <a:schemeClr val="bg1"/>
                          </a:solidFill>
                        </a:rPr>
                        <a:t>Contrast ratio</a:t>
                      </a:r>
                      <a:endParaRPr lang="it-IT" sz="1200" b="1"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r>
                        <a:rPr lang="it-IT" sz="1200" b="1" dirty="0" smtClean="0">
                          <a:solidFill>
                            <a:schemeClr val="bg1"/>
                          </a:solidFill>
                        </a:rPr>
                        <a:t>10</a:t>
                      </a:r>
                      <a:r>
                        <a:rPr lang="it-IT" sz="1200" b="1" baseline="30000" dirty="0" smtClean="0">
                          <a:solidFill>
                            <a:schemeClr val="bg1"/>
                          </a:solidFill>
                        </a:rPr>
                        <a:t>10</a:t>
                      </a:r>
                      <a:endParaRPr lang="it-IT" sz="1200" b="1" baseline="300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593170984"/>
                  </a:ext>
                </a:extLst>
              </a:tr>
            </a:tbl>
          </a:graphicData>
        </a:graphic>
      </p:graphicFrame>
      <p:sp>
        <p:nvSpPr>
          <p:cNvPr id="8" name="Bent Arrow 7"/>
          <p:cNvSpPr/>
          <p:nvPr/>
        </p:nvSpPr>
        <p:spPr>
          <a:xfrm rot="5400000">
            <a:off x="4921498" y="1804754"/>
            <a:ext cx="865535" cy="146057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8" name="Bent Arrow 17"/>
          <p:cNvSpPr/>
          <p:nvPr/>
        </p:nvSpPr>
        <p:spPr>
          <a:xfrm rot="5400000">
            <a:off x="6129847" y="-715792"/>
            <a:ext cx="779236" cy="3790972"/>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0" name="Rectangle 19"/>
          <p:cNvSpPr/>
          <p:nvPr/>
        </p:nvSpPr>
        <p:spPr>
          <a:xfrm>
            <a:off x="4777145" y="2973016"/>
            <a:ext cx="2637710" cy="830997"/>
          </a:xfrm>
          <a:prstGeom prst="rect">
            <a:avLst/>
          </a:prstGeom>
          <a:solidFill>
            <a:schemeClr val="accent1">
              <a:lumMod val="40000"/>
              <a:lumOff val="60000"/>
            </a:schemeClr>
          </a:solidFill>
          <a:ln>
            <a:solidFill>
              <a:schemeClr val="accent5">
                <a:lumMod val="50000"/>
              </a:schemeClr>
            </a:solidFill>
          </a:ln>
        </p:spPr>
        <p:txBody>
          <a:bodyPr wrap="none">
            <a:spAutoFit/>
          </a:bodyPr>
          <a:lstStyle/>
          <a:p>
            <a:r>
              <a:rPr lang="it-IT" sz="24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EuPraxia Betatron</a:t>
            </a:r>
          </a:p>
          <a:p>
            <a:r>
              <a:rPr lang="it-IT" sz="24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Source</a:t>
            </a:r>
            <a:endParaRPr lang="it-IT" sz="2400" dirty="0"/>
          </a:p>
        </p:txBody>
      </p:sp>
      <p:sp>
        <p:nvSpPr>
          <p:cNvPr id="21" name="Rectangle 20"/>
          <p:cNvSpPr/>
          <p:nvPr/>
        </p:nvSpPr>
        <p:spPr>
          <a:xfrm>
            <a:off x="6637106" y="1569312"/>
            <a:ext cx="2967094" cy="830997"/>
          </a:xfrm>
          <a:prstGeom prst="rect">
            <a:avLst/>
          </a:prstGeom>
          <a:solidFill>
            <a:schemeClr val="accent1">
              <a:lumMod val="40000"/>
              <a:lumOff val="60000"/>
            </a:schemeClr>
          </a:solidFill>
          <a:ln>
            <a:solidFill>
              <a:schemeClr val="accent5">
                <a:lumMod val="50000"/>
              </a:schemeClr>
            </a:solidFill>
          </a:ln>
        </p:spPr>
        <p:txBody>
          <a:bodyPr wrap="none">
            <a:spAutoFit/>
          </a:bodyPr>
          <a:lstStyle/>
          <a:p>
            <a:r>
              <a:rPr lang="it-IT" sz="24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Laser-driven plasma</a:t>
            </a:r>
          </a:p>
          <a:p>
            <a:r>
              <a:rPr lang="it-IT" sz="24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acceleration</a:t>
            </a:r>
            <a:endParaRPr lang="it-IT" sz="2400" dirty="0"/>
          </a:p>
        </p:txBody>
      </p:sp>
      <p:sp>
        <p:nvSpPr>
          <p:cNvPr id="16" name="Rectangle 15"/>
          <p:cNvSpPr/>
          <p:nvPr/>
        </p:nvSpPr>
        <p:spPr>
          <a:xfrm>
            <a:off x="10346252" y="6564394"/>
            <a:ext cx="623012" cy="274430"/>
          </a:xfrm>
          <a:prstGeom prst="rect">
            <a:avLst/>
          </a:prstGeom>
        </p:spPr>
        <p:txBody>
          <a:bodyPr wrap="square">
            <a:spAutoFit/>
          </a:bodyPr>
          <a:lstStyle/>
          <a:p>
            <a:r>
              <a:rPr lang="it-IT" sz="1200" b="1" i="1" dirty="0" smtClean="0">
                <a:latin typeface="Arial" panose="020B0604020202020204" pitchFamily="34" charset="0"/>
                <a:cs typeface="Arial" panose="020B0604020202020204" pitchFamily="34" charset="0"/>
              </a:rPr>
              <a:t>3/28</a:t>
            </a:r>
            <a:endParaRPr lang="it-IT" sz="1200" dirty="0"/>
          </a:p>
        </p:txBody>
      </p:sp>
      <p:pic>
        <p:nvPicPr>
          <p:cNvPr id="17" name="Picture 425" descr="http://www.lnf.infn.it/logo/logo_infn_lnf_1_sigla_lnf.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26339" y="6092405"/>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19" name="Picture 2" descr="AAC22 - Advanced Accelerator Concepts 20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3218"/>
            <a:ext cx="1701840" cy="40945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282319" y="6506742"/>
            <a:ext cx="4063933" cy="338554"/>
          </a:xfrm>
          <a:prstGeom prst="rect">
            <a:avLst/>
          </a:prstGeom>
        </p:spPr>
        <p:txBody>
          <a:bodyPr wrap="none">
            <a:spAutoFit/>
          </a:bodyPr>
          <a:lstStyle/>
          <a:p>
            <a:pPr algn="r" eaLnBrk="0" fontAlgn="base" hangingPunct="0">
              <a:spcBef>
                <a:spcPct val="0"/>
              </a:spcBef>
              <a:spcAft>
                <a:spcPct val="0"/>
              </a:spcAft>
            </a:pPr>
            <a:r>
              <a:rPr lang="it-IT" sz="1600" b="1" i="1" dirty="0" smtClean="0">
                <a:latin typeface="Arial" pitchFamily="34" charset="0"/>
                <a:cs typeface="Arial" pitchFamily="34" charset="0"/>
              </a:rPr>
              <a:t>Angelo.Biagioni@lnf.infn.it ▪ INFN-LNF </a:t>
            </a:r>
            <a:endParaRPr lang="it-IT" sz="1600" b="1" i="1" dirty="0">
              <a:latin typeface="Arial" pitchFamily="34" charset="0"/>
              <a:cs typeface="Arial" pitchFamily="34" charset="0"/>
            </a:endParaRPr>
          </a:p>
        </p:txBody>
      </p:sp>
    </p:spTree>
    <p:extLst>
      <p:ext uri="{BB962C8B-B14F-4D97-AF65-F5344CB8AC3E}">
        <p14:creationId xmlns:p14="http://schemas.microsoft.com/office/powerpoint/2010/main" val="31241256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5" name="Rectangle 104"/>
          <p:cNvSpPr/>
          <p:nvPr/>
        </p:nvSpPr>
        <p:spPr>
          <a:xfrm>
            <a:off x="9932238" y="-13709"/>
            <a:ext cx="2259762" cy="369332"/>
          </a:xfrm>
          <a:prstGeom prst="rect">
            <a:avLst/>
          </a:prstGeom>
        </p:spPr>
        <p:txBody>
          <a:bodyPr wrap="square">
            <a:spAutoFit/>
          </a:bodyPr>
          <a:lstStyle/>
          <a:p>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Velocity bunching</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21" name="Picture 425" descr="http://www.lnf.infn.it/logo/logo_infn_lnf_1_sigla_lnf.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03328" y="6058286"/>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22"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pic>
        <p:nvPicPr>
          <p:cNvPr id="25" name="Picture 2" descr="AAC22 - Advanced Accelerator Concepts 20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6193037" y="6519446"/>
            <a:ext cx="4006226" cy="338554"/>
          </a:xfrm>
          <a:prstGeom prst="rect">
            <a:avLst/>
          </a:prstGeom>
        </p:spPr>
        <p:txBody>
          <a:bodyPr wrap="none">
            <a:spAutoFit/>
          </a:bodyPr>
          <a:lstStyle/>
          <a:p>
            <a:pPr algn="r" eaLnBrk="0" fontAlgn="base" hangingPunct="0">
              <a:spcBef>
                <a:spcPct val="0"/>
              </a:spcBef>
              <a:spcAft>
                <a:spcPct val="0"/>
              </a:spcAft>
            </a:pPr>
            <a:r>
              <a:rPr lang="it-IT" sz="1600" b="1" i="1" dirty="0" smtClean="0">
                <a:solidFill>
                  <a:schemeClr val="bg1"/>
                </a:solidFill>
                <a:latin typeface="Arial" pitchFamily="34" charset="0"/>
                <a:cs typeface="Arial" pitchFamily="34" charset="0"/>
              </a:rPr>
              <a:t>Angelo.Biagioni@lnf.infn.it </a:t>
            </a:r>
            <a:r>
              <a:rPr lang="it-IT" sz="1600" b="1" i="1" dirty="0">
                <a:solidFill>
                  <a:schemeClr val="bg1"/>
                </a:solidFill>
                <a:latin typeface="Arial" pitchFamily="34" charset="0"/>
                <a:cs typeface="Arial" pitchFamily="34" charset="0"/>
              </a:rPr>
              <a:t>▪</a:t>
            </a:r>
            <a:r>
              <a:rPr lang="it-IT" sz="1600" b="1" i="1" dirty="0" smtClean="0">
                <a:solidFill>
                  <a:schemeClr val="bg1"/>
                </a:solidFill>
                <a:latin typeface="Arial" pitchFamily="34" charset="0"/>
                <a:cs typeface="Arial" pitchFamily="34" charset="0"/>
              </a:rPr>
              <a:t> INFN-LNF </a:t>
            </a:r>
            <a:endParaRPr lang="it-IT" sz="1600" b="1" i="1" dirty="0">
              <a:solidFill>
                <a:schemeClr val="bg1"/>
              </a:solidFill>
              <a:latin typeface="Arial" pitchFamily="34" charset="0"/>
              <a:cs typeface="Arial" pitchFamily="34" charset="0"/>
            </a:endParaRPr>
          </a:p>
        </p:txBody>
      </p:sp>
      <p:sp>
        <p:nvSpPr>
          <p:cNvPr id="24" name="CasellaDiTesto 8">
            <a:extLst>
              <a:ext uri="{FF2B5EF4-FFF2-40B4-BE49-F238E27FC236}">
                <a16:creationId xmlns:a16="http://schemas.microsoft.com/office/drawing/2014/main" id="{90F0B63D-D9F6-CABD-C7FD-5044AA315D74}"/>
              </a:ext>
            </a:extLst>
          </p:cNvPr>
          <p:cNvSpPr txBox="1"/>
          <p:nvPr/>
        </p:nvSpPr>
        <p:spPr>
          <a:xfrm>
            <a:off x="4006845" y="4728305"/>
            <a:ext cx="1223959" cy="323278"/>
          </a:xfrm>
          <a:prstGeom prst="rect">
            <a:avLst/>
          </a:prstGeom>
          <a:noFill/>
          <a:ln>
            <a:noFill/>
          </a:ln>
        </p:spPr>
        <p:txBody>
          <a:bodyPr vert="horz" wrap="none" lIns="81646" tIns="40823" rIns="81646" bIns="40823" anchorCtr="0" compatLnSpc="0">
            <a:spAutoFit/>
          </a:bodyPr>
          <a:lstStyle/>
          <a:p>
            <a:pPr defTabSz="829544"/>
            <a:r>
              <a:rPr lang="en-US" sz="1633">
                <a:solidFill>
                  <a:srgbClr val="FFFFFF"/>
                </a:solidFill>
                <a:latin typeface="Source Sans Pro" pitchFamily="34"/>
                <a:ea typeface="DejaVu Sans" pitchFamily="2"/>
                <a:cs typeface="DejaVu Sans" pitchFamily="2"/>
              </a:rPr>
              <a:t>Experiment</a:t>
            </a:r>
          </a:p>
        </p:txBody>
      </p:sp>
      <p:sp>
        <p:nvSpPr>
          <p:cNvPr id="27" name="CasellaDiTesto 9">
            <a:extLst>
              <a:ext uri="{FF2B5EF4-FFF2-40B4-BE49-F238E27FC236}">
                <a16:creationId xmlns:a16="http://schemas.microsoft.com/office/drawing/2014/main" id="{D3CBA1D1-BC3D-79EB-5C29-A186A8E712D5}"/>
              </a:ext>
            </a:extLst>
          </p:cNvPr>
          <p:cNvSpPr txBox="1"/>
          <p:nvPr/>
        </p:nvSpPr>
        <p:spPr>
          <a:xfrm>
            <a:off x="7025148" y="4745940"/>
            <a:ext cx="1142590" cy="323278"/>
          </a:xfrm>
          <a:prstGeom prst="rect">
            <a:avLst/>
          </a:prstGeom>
          <a:noFill/>
          <a:ln>
            <a:noFill/>
          </a:ln>
        </p:spPr>
        <p:txBody>
          <a:bodyPr vert="horz" wrap="none" lIns="81646" tIns="40823" rIns="81646" bIns="40823" anchorCtr="0" compatLnSpc="0">
            <a:spAutoFit/>
          </a:bodyPr>
          <a:lstStyle/>
          <a:p>
            <a:pPr defTabSz="829544"/>
            <a:r>
              <a:rPr lang="en-US" sz="1633">
                <a:solidFill>
                  <a:srgbClr val="FFFFFF"/>
                </a:solidFill>
                <a:latin typeface="Source Sans Pro" pitchFamily="34"/>
                <a:ea typeface="DejaVu Sans" pitchFamily="2"/>
                <a:cs typeface="DejaVu Sans" pitchFamily="2"/>
              </a:rPr>
              <a:t>Simulation</a:t>
            </a:r>
          </a:p>
        </p:txBody>
      </p:sp>
      <p:pic>
        <p:nvPicPr>
          <p:cNvPr id="28" name="Immagine 7">
            <a:extLst>
              <a:ext uri="{FF2B5EF4-FFF2-40B4-BE49-F238E27FC236}">
                <a16:creationId xmlns:a16="http://schemas.microsoft.com/office/drawing/2014/main" id="{8DA671D2-4ED8-A048-A379-5AC02E1D65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1706" y="1392970"/>
            <a:ext cx="6074839" cy="4556129"/>
          </a:xfrm>
          <a:prstGeom prst="rect">
            <a:avLst/>
          </a:prstGeom>
        </p:spPr>
      </p:pic>
      <p:sp>
        <p:nvSpPr>
          <p:cNvPr id="29" name="Segnaposto testo 2">
            <a:extLst>
              <a:ext uri="{FF2B5EF4-FFF2-40B4-BE49-F238E27FC236}">
                <a16:creationId xmlns:a16="http://schemas.microsoft.com/office/drawing/2014/main" id="{6EB203CD-2B22-D946-83B5-0A7575A658B9}"/>
              </a:ext>
            </a:extLst>
          </p:cNvPr>
          <p:cNvSpPr txBox="1">
            <a:spLocks/>
          </p:cNvSpPr>
          <p:nvPr/>
        </p:nvSpPr>
        <p:spPr>
          <a:xfrm>
            <a:off x="8196150" y="1186382"/>
            <a:ext cx="3225939" cy="4508146"/>
          </a:xfrm>
          <a:prstGeom prst="rect">
            <a:avLst/>
          </a:prstGeom>
          <a:noFill/>
          <a:ln>
            <a:noFill/>
          </a:ln>
        </p:spPr>
        <p:txBody>
          <a:bodyPr vert="horz" lIns="0" tIns="0" rIns="0" bIns="0">
            <a:normAutofit fontScale="92500" lnSpcReduction="10000"/>
          </a:bodyPr>
          <a:lstStyle>
            <a:lvl1pPr marL="0" marR="0" lvl="0"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1pPr>
            <a:lvl2pPr marL="0" marR="0" lvl="1"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2pPr>
            <a:lvl3pPr marL="0" marR="0" lvl="2"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3pPr>
            <a:lvl4pPr marL="0" marR="0" lvl="3"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4pPr>
            <a:lvl5pPr marL="0" marR="0" lvl="4"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5pPr>
            <a:lvl6pPr marL="0" marR="0" lvl="5"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6pPr>
            <a:lvl7pPr marL="0" marR="0" lvl="6"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829544">
              <a:spcAft>
                <a:spcPts val="1036"/>
              </a:spcAft>
            </a:pPr>
            <a:endParaRPr lang="en-US" sz="1996" dirty="0"/>
          </a:p>
          <a:p>
            <a:pPr marL="311079" indent="-311079" defTabSz="829544">
              <a:spcAft>
                <a:spcPts val="1036"/>
              </a:spcAft>
              <a:buFont typeface="Wingdings" panose="05000000000000000000" pitchFamily="2" charset="2"/>
              <a:buChar char="ü"/>
            </a:pPr>
            <a:r>
              <a:rPr lang="en-US" sz="1996" dirty="0">
                <a:solidFill>
                  <a:schemeClr val="bg1"/>
                </a:solidFill>
              </a:rPr>
              <a:t>Theoretically pulse energy increased 2 order of magnitude respect to SASE radiation</a:t>
            </a:r>
          </a:p>
          <a:p>
            <a:pPr marL="311079" indent="-311079" defTabSz="829544">
              <a:spcAft>
                <a:spcPts val="1036"/>
              </a:spcAft>
              <a:buFont typeface="Wingdings" panose="05000000000000000000" pitchFamily="2" charset="2"/>
              <a:buChar char="ü"/>
            </a:pPr>
            <a:r>
              <a:rPr lang="en-US" sz="1996" dirty="0">
                <a:solidFill>
                  <a:schemeClr val="bg1"/>
                </a:solidFill>
              </a:rPr>
              <a:t>The red dashed line shows the Gaussian fit of the theoretical data centered @826.6 nm, meaning maximum extraction when FEL radiation and seed laser have the same wavelengths.</a:t>
            </a:r>
          </a:p>
          <a:p>
            <a:pPr marL="311079" indent="-311079" defTabSz="829544">
              <a:spcAft>
                <a:spcPts val="1036"/>
              </a:spcAft>
              <a:buFont typeface="Wingdings" panose="05000000000000000000" pitchFamily="2" charset="2"/>
              <a:buChar char="ü"/>
            </a:pPr>
            <a:r>
              <a:rPr lang="en-US" sz="1996" dirty="0">
                <a:solidFill>
                  <a:schemeClr val="bg1"/>
                </a:solidFill>
              </a:rPr>
              <a:t>The green circle shows the prediction of the energy gain of the FEL seeded with our experimental parameters. </a:t>
            </a:r>
          </a:p>
          <a:p>
            <a:pPr marL="311079" indent="-311079" defTabSz="829544">
              <a:spcAft>
                <a:spcPts val="1036"/>
              </a:spcAft>
              <a:buFont typeface="Wingdings" panose="05000000000000000000" pitchFamily="2" charset="2"/>
              <a:buChar char="ü"/>
            </a:pPr>
            <a:endParaRPr lang="en-US" sz="1996" dirty="0">
              <a:solidFill>
                <a:srgbClr val="00B050"/>
              </a:solidFill>
            </a:endParaRPr>
          </a:p>
        </p:txBody>
      </p:sp>
      <p:sp>
        <p:nvSpPr>
          <p:cNvPr id="31" name="Rectangle 30"/>
          <p:cNvSpPr/>
          <p:nvPr/>
        </p:nvSpPr>
        <p:spPr>
          <a:xfrm>
            <a:off x="502100" y="521396"/>
            <a:ext cx="11381874" cy="762388"/>
          </a:xfrm>
          <a:prstGeom prst="rect">
            <a:avLst/>
          </a:prstGeom>
        </p:spPr>
        <p:txBody>
          <a:bodyPr wrap="square">
            <a:spAutoFit/>
          </a:bodyPr>
          <a:lstStyle/>
          <a:p>
            <a:pPr defTabSz="829544"/>
            <a:r>
              <a:rPr lang="en-US" sz="2177" b="1" u="sng" dirty="0">
                <a:solidFill>
                  <a:schemeClr val="bg1"/>
                </a:solidFill>
                <a:latin typeface="Calibri" panose="020F0502020204030204"/>
              </a:rPr>
              <a:t>Seeded FEL radiation @827 nm energy gain obtained with a varying seeded laser wavelength (blue crosses)</a:t>
            </a:r>
          </a:p>
        </p:txBody>
      </p:sp>
    </p:spTree>
    <p:extLst>
      <p:ext uri="{BB962C8B-B14F-4D97-AF65-F5344CB8AC3E}">
        <p14:creationId xmlns:p14="http://schemas.microsoft.com/office/powerpoint/2010/main" val="1834479145"/>
      </p:ext>
    </p:extLst>
  </p:cSld>
  <p:clrMapOvr>
    <a:masterClrMapping/>
  </p:clrMapOvr>
  <p:timing>
    <p:tnLst>
      <p:par>
        <p:cTn id="1" dur="indefinite" restart="never" nodeType="tmRoot">
          <p:childTnLst>
            <p:par>
              <p:cTn id="2"/>
            </p:par>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5" name="Rectangle 104"/>
          <p:cNvSpPr/>
          <p:nvPr/>
        </p:nvSpPr>
        <p:spPr>
          <a:xfrm>
            <a:off x="9932238" y="-13709"/>
            <a:ext cx="2259762" cy="369332"/>
          </a:xfrm>
          <a:prstGeom prst="rect">
            <a:avLst/>
          </a:prstGeom>
        </p:spPr>
        <p:txBody>
          <a:bodyPr wrap="square">
            <a:spAutoFit/>
          </a:bodyPr>
          <a:lstStyle/>
          <a:p>
            <a:r>
              <a:rPr lang="en-US"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Velocity bunching</a:t>
            </a:r>
            <a:endPar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06" name="Rectangle 105"/>
          <p:cNvSpPr/>
          <p:nvPr/>
        </p:nvSpPr>
        <p:spPr>
          <a:xfrm>
            <a:off x="10308176" y="6581001"/>
            <a:ext cx="623308" cy="246221"/>
          </a:xfrm>
          <a:prstGeom prst="rect">
            <a:avLst/>
          </a:prstGeom>
        </p:spPr>
        <p:txBody>
          <a:bodyPr wrap="square">
            <a:spAutoFit/>
          </a:bodyPr>
          <a:lstStyle/>
          <a:p>
            <a:r>
              <a:rPr lang="it-IT" sz="1000" b="1" dirty="0" smtClean="0">
                <a:solidFill>
                  <a:schemeClr val="bg1"/>
                </a:solidFill>
                <a:latin typeface="Arial" panose="020B0604020202020204" pitchFamily="34" charset="0"/>
                <a:cs typeface="Arial" panose="020B0604020202020204" pitchFamily="34" charset="0"/>
              </a:rPr>
              <a:t>  </a:t>
            </a:r>
            <a:endParaRPr lang="it-IT" sz="1000" b="1" dirty="0">
              <a:solidFill>
                <a:schemeClr val="bg1"/>
              </a:solidFill>
              <a:latin typeface="Arial" panose="020B0604020202020204" pitchFamily="34" charset="0"/>
              <a:cs typeface="Arial" panose="020B0604020202020204" pitchFamily="34" charset="0"/>
            </a:endParaRPr>
          </a:p>
        </p:txBody>
      </p:sp>
      <p:pic>
        <p:nvPicPr>
          <p:cNvPr id="21" name="Picture 425" descr="http://www.lnf.infn.it/logo/logo_infn_lnf_1_sigla_lnf.pn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03328" y="6058286"/>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22"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pic>
        <p:nvPicPr>
          <p:cNvPr id="25" name="Picture 2" descr="AAC22 - Advanced Accelerator Concepts 20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6193037" y="6519446"/>
            <a:ext cx="4006226" cy="338554"/>
          </a:xfrm>
          <a:prstGeom prst="rect">
            <a:avLst/>
          </a:prstGeom>
        </p:spPr>
        <p:txBody>
          <a:bodyPr wrap="none">
            <a:spAutoFit/>
          </a:bodyPr>
          <a:lstStyle/>
          <a:p>
            <a:pPr algn="r" eaLnBrk="0" fontAlgn="base" hangingPunct="0">
              <a:spcBef>
                <a:spcPct val="0"/>
              </a:spcBef>
              <a:spcAft>
                <a:spcPct val="0"/>
              </a:spcAft>
            </a:pPr>
            <a:r>
              <a:rPr lang="it-IT" sz="1600" b="1" i="1" dirty="0" smtClean="0">
                <a:solidFill>
                  <a:schemeClr val="bg1"/>
                </a:solidFill>
                <a:latin typeface="Arial" pitchFamily="34" charset="0"/>
                <a:cs typeface="Arial" pitchFamily="34" charset="0"/>
              </a:rPr>
              <a:t>Angelo.Biagioni@lnf.infn.it </a:t>
            </a:r>
            <a:r>
              <a:rPr lang="it-IT" sz="1600" b="1" i="1" dirty="0">
                <a:solidFill>
                  <a:schemeClr val="bg1"/>
                </a:solidFill>
                <a:latin typeface="Arial" pitchFamily="34" charset="0"/>
                <a:cs typeface="Arial" pitchFamily="34" charset="0"/>
              </a:rPr>
              <a:t>▪</a:t>
            </a:r>
            <a:r>
              <a:rPr lang="it-IT" sz="1600" b="1" i="1" dirty="0" smtClean="0">
                <a:solidFill>
                  <a:schemeClr val="bg1"/>
                </a:solidFill>
                <a:latin typeface="Arial" pitchFamily="34" charset="0"/>
                <a:cs typeface="Arial" pitchFamily="34" charset="0"/>
              </a:rPr>
              <a:t> INFN-LNF </a:t>
            </a:r>
            <a:endParaRPr lang="it-IT" sz="1600" b="1" i="1" dirty="0">
              <a:solidFill>
                <a:schemeClr val="bg1"/>
              </a:solidFill>
              <a:latin typeface="Arial" pitchFamily="34" charset="0"/>
              <a:cs typeface="Arial" pitchFamily="34" charset="0"/>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3677" y="572190"/>
            <a:ext cx="8851594" cy="5206821"/>
          </a:xfrm>
          <a:prstGeom prst="rect">
            <a:avLst/>
          </a:prstGeom>
        </p:spPr>
      </p:pic>
      <p:sp>
        <p:nvSpPr>
          <p:cNvPr id="16" name="Segnaposto testo 2">
            <a:extLst>
              <a:ext uri="{FF2B5EF4-FFF2-40B4-BE49-F238E27FC236}">
                <a16:creationId xmlns:a16="http://schemas.microsoft.com/office/drawing/2014/main" id="{89775F07-A1B0-2EAE-362E-747059161497}"/>
              </a:ext>
            </a:extLst>
          </p:cNvPr>
          <p:cNvSpPr txBox="1">
            <a:spLocks/>
          </p:cNvSpPr>
          <p:nvPr/>
        </p:nvSpPr>
        <p:spPr>
          <a:xfrm>
            <a:off x="1371600" y="5823498"/>
            <a:ext cx="9275748" cy="950559"/>
          </a:xfrm>
          <a:prstGeom prst="rect">
            <a:avLst/>
          </a:prstGeom>
          <a:noFill/>
          <a:ln>
            <a:noFill/>
          </a:ln>
        </p:spPr>
        <p:txBody>
          <a:bodyPr vert="horz" lIns="0" tIns="0" rIns="0" bIns="0">
            <a:normAutofit/>
          </a:bodyPr>
          <a:lstStyle>
            <a:lvl1pPr marL="0" marR="0" lvl="0"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1pPr>
            <a:lvl2pPr marL="0" marR="0" lvl="1"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2pPr>
            <a:lvl3pPr marL="0" marR="0" lvl="2"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3pPr>
            <a:lvl4pPr marL="0" marR="0" lvl="3"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4pPr>
            <a:lvl5pPr marL="0" marR="0" lvl="4"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5pPr>
            <a:lvl6pPr marL="0" marR="0" lvl="5"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6pPr>
            <a:lvl7pPr marL="0" marR="0" lvl="6" indent="0" algn="just" rtl="0" hangingPunct="1">
              <a:spcBef>
                <a:spcPts val="0"/>
              </a:spcBef>
              <a:spcAft>
                <a:spcPts val="1142"/>
              </a:spcAft>
              <a:buNone/>
              <a:tabLst/>
              <a:defRPr lang="en-US" sz="2200" b="0" i="0" u="none" strike="noStrike" kern="1200" cap="none">
                <a:ln>
                  <a:noFill/>
                </a:ln>
                <a:solidFill>
                  <a:srgbClr val="1C1C1C"/>
                </a:solidFill>
                <a:latin typeface="Source Sans Pro" pitchFamily="34"/>
                <a:ea typeface="DejaVu Sans" pitchFamily="2"/>
                <a:cs typeface="DejaVu Sans" pitchFamily="2"/>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829544">
              <a:spcAft>
                <a:spcPts val="1036"/>
              </a:spcAft>
            </a:pPr>
            <a:r>
              <a:rPr lang="en-US" sz="1996" dirty="0"/>
              <a:t>Two pulse configuration produced directly in an interferometric-like setup equipped with pulse shaping stages.</a:t>
            </a:r>
            <a:endParaRPr lang="en-US" sz="1996" b="1" u="sng" dirty="0"/>
          </a:p>
        </p:txBody>
      </p:sp>
    </p:spTree>
    <p:extLst>
      <p:ext uri="{BB962C8B-B14F-4D97-AF65-F5344CB8AC3E}">
        <p14:creationId xmlns:p14="http://schemas.microsoft.com/office/powerpoint/2010/main" val="3568198763"/>
      </p:ext>
    </p:extLst>
  </p:cSld>
  <p:clrMapOvr>
    <a:masterClrMapping/>
  </p:clrMapOvr>
  <p:timing>
    <p:tnLst>
      <p:par>
        <p:cTn id="1" dur="indefinite" restart="never" nodeType="tmRoot">
          <p:childTnLst>
            <p:par>
              <p:cTn id="2"/>
            </p:par>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52" name="Immagine 12"/>
          <p:cNvPicPr>
            <a:picLocks noChangeAspect="1"/>
          </p:cNvPicPr>
          <p:nvPr/>
        </p:nvPicPr>
        <p:blipFill>
          <a:blip r:embed="rId2"/>
          <a:stretch>
            <a:fillRect/>
          </a:stretch>
        </p:blipFill>
        <p:spPr>
          <a:xfrm>
            <a:off x="0" y="0"/>
            <a:ext cx="12192000" cy="6862266"/>
          </a:xfrm>
          <a:prstGeom prst="rect">
            <a:avLst/>
          </a:prstGeom>
        </p:spPr>
      </p:pic>
      <p:grpSp>
        <p:nvGrpSpPr>
          <p:cNvPr id="2" name="Group 1"/>
          <p:cNvGrpSpPr/>
          <p:nvPr/>
        </p:nvGrpSpPr>
        <p:grpSpPr>
          <a:xfrm>
            <a:off x="349238" y="752672"/>
            <a:ext cx="11445364" cy="4882298"/>
            <a:chOff x="349238" y="752672"/>
            <a:chExt cx="11445364" cy="4882298"/>
          </a:xfrm>
        </p:grpSpPr>
        <p:grpSp>
          <p:nvGrpSpPr>
            <p:cNvPr id="12" name="Group 11"/>
            <p:cNvGrpSpPr/>
            <p:nvPr/>
          </p:nvGrpSpPr>
          <p:grpSpPr>
            <a:xfrm>
              <a:off x="349238" y="752672"/>
              <a:ext cx="11445364" cy="4492050"/>
              <a:chOff x="349238" y="752672"/>
              <a:chExt cx="11445364" cy="4492050"/>
            </a:xfrm>
          </p:grpSpPr>
          <p:pic>
            <p:nvPicPr>
              <p:cNvPr id="53" name="Picture 5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818" y="1168011"/>
                <a:ext cx="8632585" cy="2461044"/>
              </a:xfrm>
              <a:prstGeom prst="rect">
                <a:avLst/>
              </a:prstGeom>
              <a:ln w="69850">
                <a:solidFill>
                  <a:schemeClr val="accent1">
                    <a:lumMod val="60000"/>
                    <a:lumOff val="40000"/>
                  </a:schemeClr>
                </a:solidFill>
              </a:ln>
            </p:spPr>
          </p:pic>
          <p:sp>
            <p:nvSpPr>
              <p:cNvPr id="10" name="Rectangle 9"/>
              <p:cNvSpPr/>
              <p:nvPr/>
            </p:nvSpPr>
            <p:spPr>
              <a:xfrm>
                <a:off x="349238" y="752672"/>
                <a:ext cx="2030684" cy="369332"/>
              </a:xfrm>
              <a:prstGeom prst="rect">
                <a:avLst/>
              </a:prstGeom>
              <a:solidFill>
                <a:schemeClr val="accent1">
                  <a:lumMod val="60000"/>
                  <a:lumOff val="40000"/>
                </a:schemeClr>
              </a:solidFill>
            </p:spPr>
            <p:txBody>
              <a:bodyPr wrap="none">
                <a:spAutoFit/>
              </a:bodyPr>
              <a:lstStyle/>
              <a:p>
                <a:r>
                  <a:rPr lang="it-IT"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HB photo </a:t>
                </a:r>
                <a:r>
                  <a:rPr lang="it-IT"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injector</a:t>
                </a:r>
                <a:endParaRPr lang="it-IT"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55" name="Rectangle 54"/>
              <p:cNvSpPr/>
              <p:nvPr/>
            </p:nvSpPr>
            <p:spPr>
              <a:xfrm>
                <a:off x="7864985" y="3675062"/>
                <a:ext cx="3929617" cy="1569660"/>
              </a:xfrm>
              <a:prstGeom prst="rect">
                <a:avLst/>
              </a:prstGeom>
              <a:solidFill>
                <a:schemeClr val="accent1">
                  <a:lumMod val="60000"/>
                  <a:lumOff val="40000"/>
                </a:schemeClr>
              </a:solidFill>
            </p:spPr>
            <p:txBody>
              <a:bodyPr wrap="square">
                <a:spAutoFit/>
              </a:bodyPr>
              <a:lstStyle/>
              <a:p>
                <a:pPr marL="285750" indent="-285750">
                  <a:buFont typeface="Wingdings" panose="05000000000000000000" pitchFamily="2" charset="2"/>
                  <a:buChar char="§"/>
                </a:pPr>
                <a:r>
                  <a:rPr lang="it-IT" sz="16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Two S-band and one C-band accelerating structures able to produce up to 170 </a:t>
                </a:r>
                <a:r>
                  <a:rPr lang="it-IT" sz="16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MeV bunch energy </a:t>
                </a:r>
                <a:endParaRPr lang="it-IT" sz="16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285750" indent="-285750">
                  <a:buFont typeface="Wingdings" panose="05000000000000000000" pitchFamily="2" charset="2"/>
                  <a:buChar char="§"/>
                </a:pPr>
                <a:r>
                  <a:rPr lang="it-IT" sz="16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Bunch length </a:t>
                </a:r>
                <a:r>
                  <a:rPr lang="it-IT" sz="16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around tens of </a:t>
                </a:r>
                <a:r>
                  <a:rPr lang="it-IT" sz="16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fs</a:t>
                </a:r>
              </a:p>
              <a:p>
                <a:pPr marL="285750" indent="-285750">
                  <a:buFont typeface="Wingdings" panose="05000000000000000000" pitchFamily="2" charset="2"/>
                  <a:buChar char="§"/>
                </a:pPr>
                <a:r>
                  <a:rPr lang="it-IT" sz="1600"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Emittance less than 1 µm</a:t>
                </a:r>
              </a:p>
            </p:txBody>
          </p:sp>
        </p:grpSp>
        <p:sp>
          <p:nvSpPr>
            <p:cNvPr id="17" name="Isosceles Triangle 16"/>
            <p:cNvSpPr/>
            <p:nvPr/>
          </p:nvSpPr>
          <p:spPr>
            <a:xfrm rot="10800000" flipH="1">
              <a:off x="4287994" y="3695770"/>
              <a:ext cx="2150112" cy="1939200"/>
            </a:xfrm>
            <a:prstGeom prst="triangle">
              <a:avLst>
                <a:gd name="adj" fmla="val 7782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3" name="Group 2"/>
          <p:cNvGrpSpPr/>
          <p:nvPr/>
        </p:nvGrpSpPr>
        <p:grpSpPr>
          <a:xfrm>
            <a:off x="0" y="-8385"/>
            <a:ext cx="12192000" cy="400517"/>
            <a:chOff x="0" y="-8385"/>
            <a:chExt cx="12192000" cy="400517"/>
          </a:xfrm>
        </p:grpSpPr>
        <p:sp>
          <p:nvSpPr>
            <p:cNvPr id="5" name="Rectangle 4"/>
            <p:cNvSpPr/>
            <p:nvPr/>
          </p:nvSpPr>
          <p:spPr>
            <a:xfrm>
              <a:off x="0" y="-8385"/>
              <a:ext cx="12192000" cy="400110"/>
            </a:xfrm>
            <a:prstGeom prst="rect">
              <a:avLst/>
            </a:prstGeom>
            <a:solidFill>
              <a:schemeClr val="accent1">
                <a:lumMod val="75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59" name="Rectangle 58"/>
            <p:cNvSpPr/>
            <p:nvPr/>
          </p:nvSpPr>
          <p:spPr>
            <a:xfrm>
              <a:off x="6482959" y="22800"/>
              <a:ext cx="5709041" cy="369332"/>
            </a:xfrm>
            <a:prstGeom prst="rect">
              <a:avLst/>
            </a:prstGeom>
          </p:spPr>
          <p:txBody>
            <a:bodyPr wrap="square">
              <a:spAutoFit/>
            </a:bodyPr>
            <a:lstStyle/>
            <a:p>
              <a:r>
                <a:rPr lang="it-IT" b="1" i="1" dirty="0" smtClean="0">
                  <a:latin typeface="Microsoft JhengHei UI Light" panose="020B0304030504040204" pitchFamily="34" charset="-120"/>
                  <a:ea typeface="Microsoft JhengHei UI Light" panose="020B0304030504040204" pitchFamily="34" charset="-120"/>
                  <a:cs typeface="Arial" panose="020B0604020202020204" pitchFamily="34" charset="0"/>
                </a:rPr>
                <a:t>Plasma-based experiments at SPARC_LAB test facility</a:t>
              </a:r>
              <a:endParaRPr lang="it-IT" b="1" i="1" dirty="0">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sp>
        <p:nvSpPr>
          <p:cNvPr id="14" name="Rectangle 13"/>
          <p:cNvSpPr/>
          <p:nvPr/>
        </p:nvSpPr>
        <p:spPr>
          <a:xfrm>
            <a:off x="10322610" y="6593652"/>
            <a:ext cx="482824" cy="276999"/>
          </a:xfrm>
          <a:prstGeom prst="rect">
            <a:avLst/>
          </a:prstGeom>
        </p:spPr>
        <p:txBody>
          <a:bodyPr wrap="none">
            <a:spAutoFit/>
          </a:bodyPr>
          <a:lstStyle/>
          <a:p>
            <a:r>
              <a:rPr lang="it-IT" sz="1200" b="1" i="1" dirty="0">
                <a:latin typeface="Arial" panose="020B0604020202020204" pitchFamily="34" charset="0"/>
                <a:cs typeface="Arial" panose="020B0604020202020204" pitchFamily="34" charset="0"/>
              </a:rPr>
              <a:t>4</a:t>
            </a:r>
            <a:r>
              <a:rPr lang="it-IT" sz="1200" b="1" i="1" dirty="0" smtClean="0">
                <a:latin typeface="Arial" panose="020B0604020202020204" pitchFamily="34" charset="0"/>
                <a:cs typeface="Arial" panose="020B0604020202020204" pitchFamily="34" charset="0"/>
              </a:rPr>
              <a:t>/28</a:t>
            </a:r>
            <a:endParaRPr lang="it-IT" sz="1200" dirty="0"/>
          </a:p>
        </p:txBody>
      </p:sp>
      <p:pic>
        <p:nvPicPr>
          <p:cNvPr id="15" name="Picture 425" descr="http://www.lnf.infn.it/logo/logo_infn_lnf_1_sigla_lnf.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24475" y="6096381"/>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16" name="Picture 2" descr="AAC22 - Advanced Accelerator Concepts 20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8385"/>
            <a:ext cx="1701840" cy="408495"/>
          </a:xfrm>
          <a:prstGeom prst="rect">
            <a:avLst/>
          </a:prstGeom>
          <a:noFill/>
          <a:extLst>
            <a:ext uri="{909E8E84-426E-40DD-AFC4-6F175D3DCCD1}">
              <a14:hiddenFill xmlns:a14="http://schemas.microsoft.com/office/drawing/2010/main">
                <a:solidFill>
                  <a:srgbClr val="FFFFFF"/>
                </a:solidFill>
              </a14:hiddenFill>
            </a:ext>
          </a:extLst>
        </p:spPr>
      </p:pic>
      <p:pic>
        <p:nvPicPr>
          <p:cNvPr id="18" name="Immagine 7"/>
          <p:cNvPicPr>
            <a:picLocks noChangeAspect="1"/>
          </p:cNvPicPr>
          <p:nvPr/>
        </p:nvPicPr>
        <p:blipFill rotWithShape="1">
          <a:blip r:embed="rId7"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spTree>
    <p:extLst>
      <p:ext uri="{BB962C8B-B14F-4D97-AF65-F5344CB8AC3E}">
        <p14:creationId xmlns:p14="http://schemas.microsoft.com/office/powerpoint/2010/main" val="1607569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52" name="Immagine 12"/>
          <p:cNvPicPr>
            <a:picLocks noChangeAspect="1"/>
          </p:cNvPicPr>
          <p:nvPr/>
        </p:nvPicPr>
        <p:blipFill>
          <a:blip r:embed="rId2"/>
          <a:stretch>
            <a:fillRect/>
          </a:stretch>
        </p:blipFill>
        <p:spPr>
          <a:xfrm>
            <a:off x="-696" y="0"/>
            <a:ext cx="12192000" cy="6845296"/>
          </a:xfrm>
          <a:prstGeom prst="rect">
            <a:avLst/>
          </a:prstGeom>
        </p:spPr>
      </p:pic>
      <p:grpSp>
        <p:nvGrpSpPr>
          <p:cNvPr id="7" name="Group 6"/>
          <p:cNvGrpSpPr/>
          <p:nvPr/>
        </p:nvGrpSpPr>
        <p:grpSpPr>
          <a:xfrm>
            <a:off x="2775481" y="607169"/>
            <a:ext cx="8909884" cy="3642112"/>
            <a:chOff x="2883765" y="547664"/>
            <a:chExt cx="8909884" cy="3642112"/>
          </a:xfrm>
        </p:grpSpPr>
        <p:grpSp>
          <p:nvGrpSpPr>
            <p:cNvPr id="4" name="Group 3"/>
            <p:cNvGrpSpPr/>
            <p:nvPr/>
          </p:nvGrpSpPr>
          <p:grpSpPr>
            <a:xfrm>
              <a:off x="2883765" y="547664"/>
              <a:ext cx="8909884" cy="2499124"/>
              <a:chOff x="2883765" y="547664"/>
              <a:chExt cx="8909884" cy="2499124"/>
            </a:xfrm>
          </p:grpSpPr>
          <p:sp>
            <p:nvSpPr>
              <p:cNvPr id="10" name="Rectangle 9"/>
              <p:cNvSpPr/>
              <p:nvPr/>
            </p:nvSpPr>
            <p:spPr>
              <a:xfrm>
                <a:off x="8489603" y="547664"/>
                <a:ext cx="3304046" cy="369332"/>
              </a:xfrm>
              <a:prstGeom prst="rect">
                <a:avLst/>
              </a:prstGeom>
              <a:solidFill>
                <a:schemeClr val="accent1">
                  <a:lumMod val="60000"/>
                  <a:lumOff val="40000"/>
                </a:schemeClr>
              </a:solidFill>
            </p:spPr>
            <p:txBody>
              <a:bodyPr wrap="none">
                <a:spAutoFit/>
              </a:bodyPr>
              <a:lstStyle/>
              <a:p>
                <a:r>
                  <a:rPr lang="it-IT"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 accelerating structure </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045" t="41228" r="22060" b="38947"/>
              <a:stretch/>
            </p:blipFill>
            <p:spPr>
              <a:xfrm>
                <a:off x="2883765" y="957542"/>
                <a:ext cx="8837692" cy="2089246"/>
              </a:xfrm>
              <a:prstGeom prst="rect">
                <a:avLst/>
              </a:prstGeom>
              <a:ln w="69850">
                <a:solidFill>
                  <a:schemeClr val="accent1">
                    <a:lumMod val="60000"/>
                    <a:lumOff val="40000"/>
                  </a:schemeClr>
                </a:solidFill>
              </a:ln>
            </p:spPr>
          </p:pic>
        </p:grpSp>
        <p:sp>
          <p:nvSpPr>
            <p:cNvPr id="13" name="Isosceles Triangle 12"/>
            <p:cNvSpPr/>
            <p:nvPr/>
          </p:nvSpPr>
          <p:spPr>
            <a:xfrm rot="10800000" flipH="1">
              <a:off x="6603765" y="3055630"/>
              <a:ext cx="1397692" cy="1134146"/>
            </a:xfrm>
            <a:prstGeom prst="triangle">
              <a:avLst>
                <a:gd name="adj" fmla="val 84735"/>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6" name="Group 5"/>
          <p:cNvGrpSpPr/>
          <p:nvPr/>
        </p:nvGrpSpPr>
        <p:grpSpPr>
          <a:xfrm>
            <a:off x="2138244" y="1917593"/>
            <a:ext cx="9711651" cy="4608842"/>
            <a:chOff x="2138244" y="1917593"/>
            <a:chExt cx="9711651" cy="4608842"/>
          </a:xfrm>
        </p:grpSpPr>
        <p:sp>
          <p:nvSpPr>
            <p:cNvPr id="55" name="Rectangle 54"/>
            <p:cNvSpPr/>
            <p:nvPr/>
          </p:nvSpPr>
          <p:spPr>
            <a:xfrm>
              <a:off x="2138244" y="5695438"/>
              <a:ext cx="3929617" cy="830997"/>
            </a:xfrm>
            <a:prstGeom prst="rect">
              <a:avLst/>
            </a:prstGeom>
            <a:solidFill>
              <a:schemeClr val="tx1"/>
            </a:solidFill>
            <a:ln w="19050">
              <a:solidFill>
                <a:srgbClr val="FF0000"/>
              </a:solidFill>
            </a:ln>
          </p:spPr>
          <p:txBody>
            <a:bodyPr wrap="square">
              <a:spAutoFit/>
            </a:bodyPr>
            <a:lstStyle/>
            <a:p>
              <a:pPr marL="285750" indent="-285750">
                <a:buFont typeface="Wingdings" panose="05000000000000000000" pitchFamily="2" charset="2"/>
                <a:buChar char="§"/>
              </a:pPr>
              <a:r>
                <a:rPr lang="it-IT" sz="16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3D-printed plasma sources </a:t>
              </a:r>
              <a:r>
                <a:rPr lang="it-IT" sz="1600" b="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a:t>
              </a:r>
              <a:r>
                <a:rPr lang="it-IT" sz="16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plastic</a:t>
              </a:r>
              <a:r>
                <a:rPr lang="it-IT" sz="1600" b="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a:t>
              </a:r>
            </a:p>
            <a:p>
              <a:pPr marL="285750" indent="-285750">
                <a:buFont typeface="Wingdings" panose="05000000000000000000" pitchFamily="2" charset="2"/>
                <a:buChar char="§"/>
              </a:pPr>
              <a:r>
                <a:rPr lang="it-IT" sz="16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3cmx2mm capillary</a:t>
              </a:r>
            </a:p>
            <a:p>
              <a:pPr marL="285750" indent="-285750">
                <a:buFont typeface="Wingdings" panose="05000000000000000000" pitchFamily="2" charset="2"/>
                <a:buChar char="§"/>
              </a:pPr>
              <a:r>
                <a:rPr lang="it-IT" sz="16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 densities 10</a:t>
              </a:r>
              <a:r>
                <a:rPr lang="it-IT" sz="1600" b="1" i="1" baseline="30000"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16</a:t>
              </a:r>
              <a:r>
                <a:rPr lang="it-IT" sz="16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 10</a:t>
              </a:r>
              <a:r>
                <a:rPr lang="it-IT" sz="1600" b="1" i="1" baseline="30000"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17 </a:t>
              </a:r>
              <a:r>
                <a:rPr lang="it-IT" sz="16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cm</a:t>
              </a:r>
              <a:r>
                <a:rPr lang="it-IT" sz="1600" b="1" i="1" baseline="30000"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-3</a:t>
              </a:r>
              <a:r>
                <a:rPr lang="it-IT" sz="1600"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6172" t="28843" r="8238" b="30402"/>
            <a:stretch/>
          </p:blipFill>
          <p:spPr>
            <a:xfrm>
              <a:off x="6095999" y="4572656"/>
              <a:ext cx="5753896" cy="1889760"/>
            </a:xfrm>
            <a:prstGeom prst="rect">
              <a:avLst/>
            </a:prstGeom>
            <a:ln w="69850">
              <a:solidFill>
                <a:srgbClr val="FF0000"/>
              </a:solidFill>
            </a:ln>
          </p:spPr>
        </p:pic>
        <p:cxnSp>
          <p:nvCxnSpPr>
            <p:cNvPr id="12" name="Straight Arrow Connector 11"/>
            <p:cNvCxnSpPr/>
            <p:nvPr/>
          </p:nvCxnSpPr>
          <p:spPr>
            <a:xfrm>
              <a:off x="9228221" y="1917593"/>
              <a:ext cx="554186" cy="2546123"/>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0" y="-8385"/>
            <a:ext cx="12204521" cy="400110"/>
            <a:chOff x="0" y="-8385"/>
            <a:chExt cx="12204521" cy="400110"/>
          </a:xfrm>
        </p:grpSpPr>
        <p:sp>
          <p:nvSpPr>
            <p:cNvPr id="16" name="Rectangle 15"/>
            <p:cNvSpPr/>
            <p:nvPr/>
          </p:nvSpPr>
          <p:spPr>
            <a:xfrm>
              <a:off x="0" y="-8385"/>
              <a:ext cx="12192000" cy="400110"/>
            </a:xfrm>
            <a:prstGeom prst="rect">
              <a:avLst/>
            </a:prstGeom>
            <a:solidFill>
              <a:schemeClr val="accent1">
                <a:lumMod val="75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7" name="Rectangle 16"/>
            <p:cNvSpPr/>
            <p:nvPr/>
          </p:nvSpPr>
          <p:spPr>
            <a:xfrm>
              <a:off x="6495480" y="22393"/>
              <a:ext cx="5709041" cy="369332"/>
            </a:xfrm>
            <a:prstGeom prst="rect">
              <a:avLst/>
            </a:prstGeom>
          </p:spPr>
          <p:txBody>
            <a:bodyPr wrap="square">
              <a:spAutoFit/>
            </a:bodyPr>
            <a:lstStyle/>
            <a:p>
              <a:r>
                <a:rPr lang="it-IT" b="1" i="1" dirty="0" smtClean="0">
                  <a:latin typeface="Microsoft JhengHei UI Light" panose="020B0304030504040204" pitchFamily="34" charset="-120"/>
                  <a:ea typeface="Microsoft JhengHei UI Light" panose="020B0304030504040204" pitchFamily="34" charset="-120"/>
                  <a:cs typeface="Arial" panose="020B0604020202020204" pitchFamily="34" charset="0"/>
                </a:rPr>
                <a:t>Plasma-based experiments at SPARC_LAB test facility</a:t>
              </a:r>
              <a:endParaRPr lang="it-IT" b="1" i="1" dirty="0">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sp>
        <p:nvSpPr>
          <p:cNvPr id="19" name="Rectangle 18"/>
          <p:cNvSpPr/>
          <p:nvPr/>
        </p:nvSpPr>
        <p:spPr>
          <a:xfrm>
            <a:off x="11568988" y="6559596"/>
            <a:ext cx="482824" cy="276999"/>
          </a:xfrm>
          <a:prstGeom prst="rect">
            <a:avLst/>
          </a:prstGeom>
        </p:spPr>
        <p:txBody>
          <a:bodyPr wrap="none">
            <a:spAutoFit/>
          </a:bodyPr>
          <a:lstStyle/>
          <a:p>
            <a:r>
              <a:rPr lang="it-IT" sz="1200" b="1" i="1" dirty="0">
                <a:latin typeface="Arial" panose="020B0604020202020204" pitchFamily="34" charset="0"/>
                <a:cs typeface="Arial" panose="020B0604020202020204" pitchFamily="34" charset="0"/>
              </a:rPr>
              <a:t>5</a:t>
            </a:r>
            <a:r>
              <a:rPr lang="it-IT" sz="1200" b="1" i="1" dirty="0" smtClean="0">
                <a:latin typeface="Arial" panose="020B0604020202020204" pitchFamily="34" charset="0"/>
                <a:cs typeface="Arial" panose="020B0604020202020204" pitchFamily="34" charset="0"/>
              </a:rPr>
              <a:t>/28</a:t>
            </a:r>
            <a:endParaRPr lang="it-IT" sz="1200" dirty="0"/>
          </a:p>
        </p:txBody>
      </p:sp>
      <p:pic>
        <p:nvPicPr>
          <p:cNvPr id="21" name="Picture 2" descr="AAC22 - Advanced Accelerator Concepts 202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385"/>
            <a:ext cx="1701840" cy="408495"/>
          </a:xfrm>
          <a:prstGeom prst="rect">
            <a:avLst/>
          </a:prstGeom>
          <a:noFill/>
          <a:extLst>
            <a:ext uri="{909E8E84-426E-40DD-AFC4-6F175D3DCCD1}">
              <a14:hiddenFill xmlns:a14="http://schemas.microsoft.com/office/drawing/2010/main">
                <a:solidFill>
                  <a:srgbClr val="FFFFFF"/>
                </a:solidFill>
              </a14:hiddenFill>
            </a:ext>
          </a:extLst>
        </p:spPr>
      </p:pic>
      <p:pic>
        <p:nvPicPr>
          <p:cNvPr id="18" name="Immagine 7"/>
          <p:cNvPicPr>
            <a:picLocks noChangeAspect="1"/>
          </p:cNvPicPr>
          <p:nvPr/>
        </p:nvPicPr>
        <p:blipFill rotWithShape="1">
          <a:blip r:embed="rId6"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spTree>
    <p:extLst>
      <p:ext uri="{BB962C8B-B14F-4D97-AF65-F5344CB8AC3E}">
        <p14:creationId xmlns:p14="http://schemas.microsoft.com/office/powerpoint/2010/main" val="2269880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52" name="Immagine 12"/>
          <p:cNvPicPr>
            <a:picLocks noChangeAspect="1"/>
          </p:cNvPicPr>
          <p:nvPr/>
        </p:nvPicPr>
        <p:blipFill>
          <a:blip r:embed="rId2"/>
          <a:stretch>
            <a:fillRect/>
          </a:stretch>
        </p:blipFill>
        <p:spPr>
          <a:xfrm>
            <a:off x="0" y="0"/>
            <a:ext cx="12192000" cy="6845296"/>
          </a:xfrm>
          <a:prstGeom prst="rect">
            <a:avLst/>
          </a:prstGeom>
        </p:spPr>
      </p:pic>
      <p:grpSp>
        <p:nvGrpSpPr>
          <p:cNvPr id="2" name="Group 1"/>
          <p:cNvGrpSpPr/>
          <p:nvPr/>
        </p:nvGrpSpPr>
        <p:grpSpPr>
          <a:xfrm>
            <a:off x="1720736" y="630102"/>
            <a:ext cx="7988748" cy="5245945"/>
            <a:chOff x="1720736" y="630102"/>
            <a:chExt cx="7988748" cy="5245945"/>
          </a:xfrm>
        </p:grpSpPr>
        <p:grpSp>
          <p:nvGrpSpPr>
            <p:cNvPr id="9" name="Group 8"/>
            <p:cNvGrpSpPr/>
            <p:nvPr/>
          </p:nvGrpSpPr>
          <p:grpSpPr>
            <a:xfrm>
              <a:off x="1720736" y="630102"/>
              <a:ext cx="5717972" cy="5245945"/>
              <a:chOff x="1720736" y="630102"/>
              <a:chExt cx="5717972" cy="5245945"/>
            </a:xfrm>
          </p:grpSpPr>
          <mc:AlternateContent xmlns:mc="http://schemas.openxmlformats.org/markup-compatibility/2006" xmlns:a14="http://schemas.microsoft.com/office/drawing/2010/main">
            <mc:Choice Requires="a14">
              <p:sp>
                <p:nvSpPr>
                  <p:cNvPr id="55" name="Rectangle 54"/>
                  <p:cNvSpPr/>
                  <p:nvPr/>
                </p:nvSpPr>
                <p:spPr>
                  <a:xfrm>
                    <a:off x="2984500" y="4398719"/>
                    <a:ext cx="4454208" cy="1477328"/>
                  </a:xfrm>
                  <a:prstGeom prst="rect">
                    <a:avLst/>
                  </a:prstGeom>
                  <a:solidFill>
                    <a:schemeClr val="accent1">
                      <a:lumMod val="60000"/>
                      <a:lumOff val="40000"/>
                    </a:schemeClr>
                  </a:solidFill>
                </p:spPr>
                <p:txBody>
                  <a:bodyPr wrap="square">
                    <a:spAutoFit/>
                  </a:bodyPr>
                  <a:lstStyle/>
                  <a:p>
                    <a:pPr marL="285750" indent="-285750">
                      <a:buFont typeface="Wingdings" panose="05000000000000000000" pitchFamily="2" charset="2"/>
                      <a:buChar char="§"/>
                    </a:pPr>
                    <a:r>
                      <a:rPr lang="it-IT"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15 m FEL Beamline with 6 undulators</a:t>
                    </a:r>
                  </a:p>
                  <a:p>
                    <a:pPr marL="285750" indent="-285750">
                      <a:buFont typeface="Wingdings" panose="05000000000000000000" pitchFamily="2" charset="2"/>
                      <a:buChar char="§"/>
                    </a:pPr>
                    <a14:m>
                      <m:oMath xmlns:m="http://schemas.openxmlformats.org/officeDocument/2006/math">
                        <m:sSub>
                          <m:sSubPr>
                            <m:ctrlPr>
                              <a:rPr lang="it-IT" b="1" i="1" dirty="0">
                                <a:solidFill>
                                  <a:schemeClr val="bg1"/>
                                </a:solidFill>
                                <a:latin typeface="Cambria Math" panose="02040503050406030204" pitchFamily="18" charset="0"/>
                                <a:ea typeface="Microsoft JhengHei UI Light" panose="020B0304030504040204" pitchFamily="34" charset="-120"/>
                                <a:cs typeface="Arial" panose="020B0604020202020204" pitchFamily="34" charset="0"/>
                              </a:rPr>
                            </m:ctrlPr>
                          </m:sSubPr>
                          <m:e>
                            <m:r>
                              <a:rPr lang="it-IT" b="1" i="1" dirty="0">
                                <a:solidFill>
                                  <a:schemeClr val="bg1"/>
                                </a:solidFill>
                                <a:latin typeface="Cambria Math" panose="02040503050406030204" pitchFamily="18" charset="0"/>
                                <a:ea typeface="Microsoft JhengHei UI Light" panose="020B0304030504040204" pitchFamily="34" charset="-120"/>
                                <a:cs typeface="Arial" panose="020B0604020202020204" pitchFamily="34" charset="0"/>
                              </a:rPr>
                              <m:t>𝐿</m:t>
                            </m:r>
                          </m:e>
                          <m:sub>
                            <m:r>
                              <a:rPr lang="it-IT" b="1" i="1" dirty="0">
                                <a:solidFill>
                                  <a:schemeClr val="bg1"/>
                                </a:solidFill>
                                <a:latin typeface="Cambria Math" panose="02040503050406030204" pitchFamily="18" charset="0"/>
                                <a:ea typeface="Microsoft JhengHei UI Light" panose="020B0304030504040204" pitchFamily="34" charset="-120"/>
                                <a:cs typeface="Arial" panose="020B0604020202020204" pitchFamily="34" charset="0"/>
                              </a:rPr>
                              <m:t>𝑢</m:t>
                            </m:r>
                          </m:sub>
                        </m:sSub>
                      </m:oMath>
                    </a14:m>
                    <a:r>
                      <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2.15 m</a:t>
                    </a:r>
                  </a:p>
                  <a:p>
                    <a:pPr marL="285750" indent="-285750">
                      <a:buFont typeface="Wingdings" panose="05000000000000000000" pitchFamily="2" charset="2"/>
                      <a:buChar char="§"/>
                    </a:pPr>
                    <a:r>
                      <a:rPr lang="it-IT"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77 periods</a:t>
                    </a:r>
                  </a:p>
                  <a:p>
                    <a:pPr marL="285750" indent="-285750">
                      <a:buFont typeface="Wingdings" panose="05000000000000000000" pitchFamily="2" charset="2"/>
                      <a:buChar char="§"/>
                    </a:pPr>
                    <a14:m>
                      <m:oMath xmlns:m="http://schemas.openxmlformats.org/officeDocument/2006/math">
                        <m:r>
                          <m:rPr>
                            <m:sty m:val="p"/>
                          </m:rPr>
                          <a:rPr lang="el-GR" b="1" i="1" dirty="0" smtClean="0">
                            <a:solidFill>
                              <a:schemeClr val="bg1"/>
                            </a:solidFill>
                            <a:latin typeface="Cambria Math" panose="02040503050406030204" pitchFamily="18" charset="0"/>
                            <a:ea typeface="Microsoft JhengHei UI Light" panose="020B0304030504040204" pitchFamily="34" charset="-120"/>
                            <a:cs typeface="Arial" panose="020B0604020202020204" pitchFamily="34" charset="0"/>
                          </a:rPr>
                          <m:t>λ</m:t>
                        </m:r>
                        <m:r>
                          <a:rPr lang="it-IT" b="1" i="1" dirty="0" smtClean="0">
                            <a:solidFill>
                              <a:schemeClr val="bg1"/>
                            </a:solidFill>
                            <a:latin typeface="Cambria Math" panose="02040503050406030204" pitchFamily="18" charset="0"/>
                            <a:ea typeface="Microsoft JhengHei UI Light" panose="020B0304030504040204" pitchFamily="34" charset="-120"/>
                            <a:cs typeface="Arial" panose="020B0604020202020204" pitchFamily="34" charset="0"/>
                          </a:rPr>
                          <m:t>𝒖</m:t>
                        </m:r>
                      </m:oMath>
                    </a14:m>
                    <a:r>
                      <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2.8 </a:t>
                    </a:r>
                    <a:r>
                      <a:rPr lang="it-IT"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cm</a:t>
                    </a:r>
                  </a:p>
                  <a:p>
                    <a:pPr marL="285750" indent="-285750">
                      <a:buFont typeface="Wingdings" panose="05000000000000000000" pitchFamily="2" charset="2"/>
                      <a:buChar char="§"/>
                    </a:pPr>
                    <a:r>
                      <a:rPr lang="it-IT"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K </a:t>
                    </a:r>
                    <a:r>
                      <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0.4-3 </a:t>
                    </a:r>
                  </a:p>
                </p:txBody>
              </p:sp>
            </mc:Choice>
            <mc:Fallback xmlns="">
              <p:sp>
                <p:nvSpPr>
                  <p:cNvPr id="55" name="Rectangle 54"/>
                  <p:cNvSpPr>
                    <a:spLocks noRot="1" noChangeAspect="1" noMove="1" noResize="1" noEditPoints="1" noAdjustHandles="1" noChangeArrowheads="1" noChangeShapeType="1" noTextEdit="1"/>
                  </p:cNvSpPr>
                  <p:nvPr/>
                </p:nvSpPr>
                <p:spPr>
                  <a:xfrm>
                    <a:off x="2984500" y="4398719"/>
                    <a:ext cx="4454208" cy="1477328"/>
                  </a:xfrm>
                  <a:prstGeom prst="rect">
                    <a:avLst/>
                  </a:prstGeom>
                  <a:blipFill>
                    <a:blip r:embed="rId3"/>
                    <a:stretch>
                      <a:fillRect l="-959" t="-2479" b="-5785"/>
                    </a:stretch>
                  </a:blipFill>
                </p:spPr>
                <p:txBody>
                  <a:bodyPr/>
                  <a:lstStyle/>
                  <a:p>
                    <a:r>
                      <a:rPr lang="it-IT">
                        <a:noFill/>
                      </a:rPr>
                      <a:t> </a:t>
                    </a:r>
                  </a:p>
                </p:txBody>
              </p:sp>
            </mc:Fallback>
          </mc:AlternateContent>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6992" y="999434"/>
                <a:ext cx="5585460" cy="3390900"/>
              </a:xfrm>
              <a:prstGeom prst="rect">
                <a:avLst/>
              </a:prstGeom>
              <a:ln w="69850">
                <a:solidFill>
                  <a:schemeClr val="accent1">
                    <a:lumMod val="60000"/>
                    <a:lumOff val="40000"/>
                  </a:schemeClr>
                </a:solidFill>
              </a:ln>
            </p:spPr>
          </p:pic>
          <p:sp>
            <p:nvSpPr>
              <p:cNvPr id="14" name="Rectangle 13"/>
              <p:cNvSpPr/>
              <p:nvPr/>
            </p:nvSpPr>
            <p:spPr>
              <a:xfrm>
                <a:off x="1720736" y="630102"/>
                <a:ext cx="2161041" cy="369332"/>
              </a:xfrm>
              <a:prstGeom prst="rect">
                <a:avLst/>
              </a:prstGeom>
              <a:solidFill>
                <a:schemeClr val="accent1">
                  <a:lumMod val="60000"/>
                  <a:lumOff val="40000"/>
                </a:schemeClr>
              </a:solidFill>
            </p:spPr>
            <p:txBody>
              <a:bodyPr wrap="none">
                <a:spAutoFit/>
              </a:bodyPr>
              <a:lstStyle/>
              <a:p>
                <a:r>
                  <a:rPr lang="it-IT"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Free Electron Laser</a:t>
                </a:r>
              </a:p>
            </p:txBody>
          </p:sp>
        </p:grpSp>
        <p:sp>
          <p:nvSpPr>
            <p:cNvPr id="19" name="Isosceles Triangle 18"/>
            <p:cNvSpPr/>
            <p:nvPr/>
          </p:nvSpPr>
          <p:spPr>
            <a:xfrm rot="5400000" flipH="1">
              <a:off x="7875250" y="860650"/>
              <a:ext cx="1397692" cy="2270776"/>
            </a:xfrm>
            <a:prstGeom prst="triangle">
              <a:avLst>
                <a:gd name="adj" fmla="val 18947"/>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2" name="Group 11"/>
          <p:cNvGrpSpPr/>
          <p:nvPr/>
        </p:nvGrpSpPr>
        <p:grpSpPr>
          <a:xfrm>
            <a:off x="0" y="-8385"/>
            <a:ext cx="12192000" cy="400110"/>
            <a:chOff x="0" y="-8385"/>
            <a:chExt cx="12192000" cy="400110"/>
          </a:xfrm>
        </p:grpSpPr>
        <p:sp>
          <p:nvSpPr>
            <p:cNvPr id="13" name="Rectangle 12"/>
            <p:cNvSpPr/>
            <p:nvPr/>
          </p:nvSpPr>
          <p:spPr>
            <a:xfrm>
              <a:off x="0" y="-8385"/>
              <a:ext cx="12192000" cy="400110"/>
            </a:xfrm>
            <a:prstGeom prst="rect">
              <a:avLst/>
            </a:prstGeom>
            <a:solidFill>
              <a:schemeClr val="accent1">
                <a:lumMod val="75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15" name="Rectangle 14"/>
            <p:cNvSpPr/>
            <p:nvPr/>
          </p:nvSpPr>
          <p:spPr>
            <a:xfrm>
              <a:off x="6340026" y="22393"/>
              <a:ext cx="5709041" cy="369332"/>
            </a:xfrm>
            <a:prstGeom prst="rect">
              <a:avLst/>
            </a:prstGeom>
          </p:spPr>
          <p:txBody>
            <a:bodyPr wrap="square">
              <a:spAutoFit/>
            </a:bodyPr>
            <a:lstStyle/>
            <a:p>
              <a:r>
                <a:rPr lang="it-IT" b="1" i="1" dirty="0" smtClean="0">
                  <a:latin typeface="Microsoft JhengHei UI Light" panose="020B0304030504040204" pitchFamily="34" charset="-120"/>
                  <a:ea typeface="Microsoft JhengHei UI Light" panose="020B0304030504040204" pitchFamily="34" charset="-120"/>
                  <a:cs typeface="Arial" panose="020B0604020202020204" pitchFamily="34" charset="0"/>
                </a:rPr>
                <a:t>Plasma-based experiments at </a:t>
              </a:r>
              <a:r>
                <a:rPr lang="it-IT" b="1" i="1" dirty="0">
                  <a:latin typeface="Microsoft JhengHei UI Light" panose="020B0304030504040204" pitchFamily="34" charset="-120"/>
                  <a:ea typeface="Microsoft JhengHei UI Light" panose="020B0304030504040204" pitchFamily="34" charset="-120"/>
                  <a:cs typeface="Arial" panose="020B0604020202020204" pitchFamily="34" charset="0"/>
                </a:rPr>
                <a:t> </a:t>
              </a:r>
              <a:r>
                <a:rPr lang="it-IT" b="1" i="1" dirty="0" smtClean="0">
                  <a:latin typeface="Microsoft JhengHei UI Light" panose="020B0304030504040204" pitchFamily="34" charset="-120"/>
                  <a:ea typeface="Microsoft JhengHei UI Light" panose="020B0304030504040204" pitchFamily="34" charset="-120"/>
                  <a:cs typeface="Arial" panose="020B0604020202020204" pitchFamily="34" charset="0"/>
                </a:rPr>
                <a:t>SPARC_LAB test facility</a:t>
              </a:r>
              <a:endParaRPr lang="it-IT" b="1" i="1" dirty="0">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sp>
        <p:nvSpPr>
          <p:cNvPr id="17" name="Rectangle 16"/>
          <p:cNvSpPr/>
          <p:nvPr/>
        </p:nvSpPr>
        <p:spPr>
          <a:xfrm>
            <a:off x="10346252" y="6554661"/>
            <a:ext cx="482824" cy="276999"/>
          </a:xfrm>
          <a:prstGeom prst="rect">
            <a:avLst/>
          </a:prstGeom>
        </p:spPr>
        <p:txBody>
          <a:bodyPr wrap="none">
            <a:spAutoFit/>
          </a:bodyPr>
          <a:lstStyle/>
          <a:p>
            <a:r>
              <a:rPr lang="it-IT" sz="1200" b="1" i="1" dirty="0">
                <a:latin typeface="Arial" panose="020B0604020202020204" pitchFamily="34" charset="0"/>
                <a:cs typeface="Arial" panose="020B0604020202020204" pitchFamily="34" charset="0"/>
              </a:rPr>
              <a:t>6</a:t>
            </a:r>
            <a:r>
              <a:rPr lang="it-IT" sz="1200" b="1" i="1" dirty="0" smtClean="0">
                <a:latin typeface="Arial" panose="020B0604020202020204" pitchFamily="34" charset="0"/>
                <a:cs typeface="Arial" panose="020B0604020202020204" pitchFamily="34" charset="0"/>
              </a:rPr>
              <a:t>/28</a:t>
            </a:r>
            <a:endParaRPr lang="it-IT" sz="1200" dirty="0"/>
          </a:p>
        </p:txBody>
      </p:sp>
      <p:pic>
        <p:nvPicPr>
          <p:cNvPr id="20" name="Picture 425" descr="http://www.lnf.infn.it/logo/logo_infn_lnf_1_sigla_lnf.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10903328" y="6058286"/>
            <a:ext cx="1148484" cy="727243"/>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7138553" y="5045050"/>
            <a:ext cx="4913259" cy="830997"/>
          </a:xfrm>
          <a:prstGeom prst="rect">
            <a:avLst/>
          </a:prstGeom>
          <a:solidFill>
            <a:schemeClr val="accent1">
              <a:lumMod val="40000"/>
              <a:lumOff val="60000"/>
            </a:schemeClr>
          </a:solidFill>
        </p:spPr>
        <p:txBody>
          <a:bodyPr wrap="square">
            <a:spAutoFit/>
          </a:bodyPr>
          <a:lstStyle/>
          <a:p>
            <a:r>
              <a:rPr lang="it-IT" sz="1600" dirty="0">
                <a:solidFill>
                  <a:srgbClr val="222222"/>
                </a:solidFill>
                <a:latin typeface="-apple-system"/>
              </a:rPr>
              <a:t>Pompili, R</a:t>
            </a:r>
            <a:r>
              <a:rPr lang="it-IT" sz="1600" dirty="0" smtClean="0">
                <a:solidFill>
                  <a:srgbClr val="222222"/>
                </a:solidFill>
                <a:latin typeface="-apple-system"/>
              </a:rPr>
              <a:t>.,</a:t>
            </a:r>
            <a:r>
              <a:rPr lang="it-IT" sz="1600" dirty="0">
                <a:solidFill>
                  <a:srgbClr val="222222"/>
                </a:solidFill>
                <a:latin typeface="-apple-system"/>
              </a:rPr>
              <a:t> </a:t>
            </a:r>
            <a:r>
              <a:rPr lang="it-IT" sz="1600" i="1" dirty="0">
                <a:solidFill>
                  <a:srgbClr val="222222"/>
                </a:solidFill>
                <a:latin typeface="-apple-system"/>
              </a:rPr>
              <a:t>et al.</a:t>
            </a:r>
            <a:r>
              <a:rPr lang="it-IT" sz="1600" dirty="0">
                <a:solidFill>
                  <a:srgbClr val="222222"/>
                </a:solidFill>
                <a:latin typeface="-apple-system"/>
              </a:rPr>
              <a:t> Free-electron lasing with compact beam-driven plasma </a:t>
            </a:r>
            <a:r>
              <a:rPr lang="it-IT" sz="1600" dirty="0" smtClean="0">
                <a:solidFill>
                  <a:srgbClr val="222222"/>
                </a:solidFill>
                <a:latin typeface="-apple-system"/>
              </a:rPr>
              <a:t>wakefield accelerator.</a:t>
            </a:r>
          </a:p>
          <a:p>
            <a:r>
              <a:rPr lang="it-IT" sz="1600" i="1" dirty="0" smtClean="0">
                <a:solidFill>
                  <a:srgbClr val="222222"/>
                </a:solidFill>
                <a:latin typeface="-apple-system"/>
              </a:rPr>
              <a:t>Nature</a:t>
            </a:r>
            <a:r>
              <a:rPr lang="it-IT" sz="1600" dirty="0">
                <a:solidFill>
                  <a:srgbClr val="222222"/>
                </a:solidFill>
                <a:latin typeface="-apple-system"/>
              </a:rPr>
              <a:t> </a:t>
            </a:r>
            <a:r>
              <a:rPr lang="it-IT" sz="1600" b="1" dirty="0">
                <a:solidFill>
                  <a:srgbClr val="222222"/>
                </a:solidFill>
                <a:latin typeface="-apple-system"/>
              </a:rPr>
              <a:t>605</a:t>
            </a:r>
            <a:r>
              <a:rPr lang="it-IT" sz="1600" dirty="0">
                <a:solidFill>
                  <a:srgbClr val="222222"/>
                </a:solidFill>
                <a:latin typeface="-apple-system"/>
              </a:rPr>
              <a:t>, 659–662 (2022).</a:t>
            </a:r>
            <a:endParaRPr lang="it-IT" sz="1600" dirty="0"/>
          </a:p>
        </p:txBody>
      </p:sp>
      <p:pic>
        <p:nvPicPr>
          <p:cNvPr id="21" name="Picture 2" descr="AAC22 - Advanced Accelerator Concepts 20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8385"/>
            <a:ext cx="1701840" cy="408495"/>
          </a:xfrm>
          <a:prstGeom prst="rect">
            <a:avLst/>
          </a:prstGeom>
          <a:noFill/>
          <a:extLst>
            <a:ext uri="{909E8E84-426E-40DD-AFC4-6F175D3DCCD1}">
              <a14:hiddenFill xmlns:a14="http://schemas.microsoft.com/office/drawing/2010/main">
                <a:solidFill>
                  <a:srgbClr val="FFFFFF"/>
                </a:solidFill>
              </a14:hiddenFill>
            </a:ext>
          </a:extLst>
        </p:spPr>
      </p:pic>
      <p:pic>
        <p:nvPicPr>
          <p:cNvPr id="22" name="Immagine 7"/>
          <p:cNvPicPr>
            <a:picLocks noChangeAspect="1"/>
          </p:cNvPicPr>
          <p:nvPr/>
        </p:nvPicPr>
        <p:blipFill rotWithShape="1">
          <a:blip r:embed="rId8" cstate="print">
            <a:extLst>
              <a:ext uri="{28A0092B-C50C-407E-A947-70E740481C1C}">
                <a14:useLocalDpi xmlns:a14="http://schemas.microsoft.com/office/drawing/2010/main" val="0"/>
              </a:ext>
            </a:extLst>
          </a:blip>
          <a:srcRect l="1575" t="28832" r="1573" b="30255"/>
          <a:stretch/>
        </p:blipFill>
        <p:spPr>
          <a:xfrm>
            <a:off x="0" y="6384259"/>
            <a:ext cx="1371600" cy="478821"/>
          </a:xfrm>
          <a:prstGeom prst="rect">
            <a:avLst/>
          </a:prstGeom>
          <a:ln w="19050">
            <a:noFill/>
          </a:ln>
        </p:spPr>
      </p:pic>
      <p:sp>
        <p:nvSpPr>
          <p:cNvPr id="23" name="Rectangle 22"/>
          <p:cNvSpPr/>
          <p:nvPr/>
        </p:nvSpPr>
        <p:spPr>
          <a:xfrm>
            <a:off x="6340026" y="6506742"/>
            <a:ext cx="4006226" cy="338554"/>
          </a:xfrm>
          <a:prstGeom prst="rect">
            <a:avLst/>
          </a:prstGeom>
        </p:spPr>
        <p:txBody>
          <a:bodyPr wrap="none">
            <a:spAutoFit/>
          </a:bodyPr>
          <a:lstStyle/>
          <a:p>
            <a:pPr algn="r" eaLnBrk="0" fontAlgn="base" hangingPunct="0">
              <a:spcBef>
                <a:spcPct val="0"/>
              </a:spcBef>
              <a:spcAft>
                <a:spcPct val="0"/>
              </a:spcAft>
            </a:pPr>
            <a:r>
              <a:rPr lang="it-IT" sz="1600" b="1" i="1" dirty="0" smtClean="0">
                <a:latin typeface="Arial" pitchFamily="34" charset="0"/>
                <a:cs typeface="Arial" pitchFamily="34" charset="0"/>
              </a:rPr>
              <a:t>Angelo.Biagioni@lnf.infn.it </a:t>
            </a:r>
            <a:r>
              <a:rPr lang="it-IT" sz="1600" b="1" i="1" dirty="0">
                <a:latin typeface="Arial" pitchFamily="34" charset="0"/>
                <a:cs typeface="Arial" pitchFamily="34" charset="0"/>
              </a:rPr>
              <a:t>▪</a:t>
            </a:r>
            <a:r>
              <a:rPr lang="it-IT" sz="1600" b="1" i="1" dirty="0" smtClean="0">
                <a:latin typeface="Arial" pitchFamily="34" charset="0"/>
                <a:cs typeface="Arial" pitchFamily="34" charset="0"/>
              </a:rPr>
              <a:t> INFN-LNF </a:t>
            </a:r>
            <a:endParaRPr lang="it-IT" sz="1600" b="1" i="1" dirty="0">
              <a:latin typeface="Arial" pitchFamily="34" charset="0"/>
              <a:cs typeface="Arial" pitchFamily="34" charset="0"/>
            </a:endParaRPr>
          </a:p>
        </p:txBody>
      </p:sp>
    </p:spTree>
    <p:extLst>
      <p:ext uri="{BB962C8B-B14F-4D97-AF65-F5344CB8AC3E}">
        <p14:creationId xmlns:p14="http://schemas.microsoft.com/office/powerpoint/2010/main" val="38614784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27000">
              <a:schemeClr val="accent3">
                <a:lumMod val="97000"/>
                <a:lumOff val="3000"/>
              </a:schemeClr>
            </a:gs>
            <a:gs pos="74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grpSp>
        <p:nvGrpSpPr>
          <p:cNvPr id="4" name="Group 3"/>
          <p:cNvGrpSpPr/>
          <p:nvPr/>
        </p:nvGrpSpPr>
        <p:grpSpPr>
          <a:xfrm>
            <a:off x="0" y="0"/>
            <a:ext cx="12192000" cy="400110"/>
            <a:chOff x="0" y="0"/>
            <a:chExt cx="12214673" cy="40011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000" b="0" i="1" u="none" strike="noStrike" kern="1200" cap="none" spc="0" normalizeH="0" baseline="0" noProof="0" dirty="0">
                <a:ln>
                  <a:noFill/>
                </a:ln>
                <a:solidFill>
                  <a:srgbClr val="002060"/>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2" name="Rectangle 1"/>
            <p:cNvSpPr/>
            <p:nvPr/>
          </p:nvSpPr>
          <p:spPr>
            <a:xfrm>
              <a:off x="11128590" y="10011"/>
              <a:ext cx="949457"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prstClr val="white"/>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Outline</a:t>
              </a:r>
              <a:endParaRPr kumimoji="0" lang="it-IT" sz="1800" b="0" i="1" u="none" strike="noStrike" kern="1200" cap="none" spc="0" normalizeH="0" baseline="0" noProof="0" dirty="0">
                <a:ln>
                  <a:noFill/>
                </a:ln>
                <a:solidFill>
                  <a:prstClr val="white"/>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sp>
        <p:nvSpPr>
          <p:cNvPr id="33" name="Rectangle 32"/>
          <p:cNvSpPr/>
          <p:nvPr/>
        </p:nvSpPr>
        <p:spPr>
          <a:xfrm>
            <a:off x="577313" y="1306398"/>
            <a:ext cx="10945976" cy="4247317"/>
          </a:xfrm>
          <a:prstGeom prst="rect">
            <a:avLst/>
          </a:prstGeom>
          <a:solidFill>
            <a:schemeClr val="tx1">
              <a:lumMod val="85000"/>
            </a:schemeClr>
          </a:solidFill>
          <a:ln w="12700">
            <a:noFill/>
          </a:ln>
          <a:effectLst>
            <a:outerShdw blurRad="76200" dist="88900" dir="7800000" algn="tr" rotWithShape="0">
              <a:prstClr val="black">
                <a:alpha val="40000"/>
              </a:prstClr>
            </a:outerShdw>
          </a:effectLst>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it-IT" sz="2200" b="1"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22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Plasma acceleration experiments at SPARC_LAB test facility</a:t>
            </a:r>
            <a:endParaRPr kumimoji="0" lang="it-IT" sz="2200"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it-IT" sz="2200" b="1"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22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Plasma accelerating structure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it-IT" sz="22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Plasma-acceleration experiments by using particle-driven technique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it-IT"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Proof-of-principle experiments</a:t>
            </a:r>
            <a:r>
              <a:rPr kumimoji="0" lang="en-US"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 </a:t>
            </a:r>
            <a:r>
              <a:rPr kumimoji="0" lang="en-US" sz="2400"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demonstrating the </a:t>
            </a:r>
            <a:r>
              <a:rPr kumimoji="0" lang="en-US"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first </a:t>
            </a:r>
            <a:r>
              <a:rPr kumimoji="0" lang="en-US" sz="2400"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lasing of a FEL driven by a </a:t>
            </a:r>
            <a:r>
              <a:rPr kumimoji="0" lang="it-IT" sz="2400"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PWFA</a:t>
            </a:r>
          </a:p>
          <a:p>
            <a:pPr marL="2171700" marR="0" lvl="4"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SASE</a:t>
            </a:r>
          </a:p>
          <a:p>
            <a:pPr marL="2171700" marR="0" lvl="4"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400"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Seeded</a:t>
            </a:r>
          </a:p>
          <a:p>
            <a:pPr marL="1828800" marR="0" lvl="4" indent="0" algn="l" defTabSz="914400" rtl="0" eaLnBrk="1" fontAlgn="auto" latinLnBrk="0" hangingPunct="1">
              <a:lnSpc>
                <a:spcPct val="100000"/>
              </a:lnSpc>
              <a:spcBef>
                <a:spcPts val="0"/>
              </a:spcBef>
              <a:spcAft>
                <a:spcPts val="0"/>
              </a:spcAft>
              <a:buClrTx/>
              <a:buSzTx/>
              <a:buFontTx/>
              <a:buNone/>
              <a:tabLst/>
              <a:defRPr/>
            </a:pPr>
            <a:endParaRPr kumimoji="0" lang="it-IT" sz="1800" b="1"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3" name="Rectangle 2"/>
          <p:cNvSpPr/>
          <p:nvPr/>
        </p:nvSpPr>
        <p:spPr>
          <a:xfrm>
            <a:off x="11568988" y="6559596"/>
            <a:ext cx="48282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i="1" noProof="0" dirty="0">
                <a:solidFill>
                  <a:prstClr val="black"/>
                </a:solidFill>
                <a:latin typeface="Arial" panose="020B0604020202020204" pitchFamily="34" charset="0"/>
                <a:cs typeface="Arial" panose="020B0604020202020204" pitchFamily="34" charset="0"/>
              </a:rPr>
              <a:t>7</a:t>
            </a:r>
            <a:r>
              <a:rPr kumimoji="0" lang="it-IT" sz="12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/28</a:t>
            </a:r>
            <a:endPar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0" y="6460004"/>
            <a:ext cx="1154626" cy="403076"/>
          </a:xfrm>
          <a:prstGeom prst="rect">
            <a:avLst/>
          </a:prstGeom>
          <a:ln w="19050">
            <a:noFill/>
          </a:ln>
        </p:spPr>
      </p:pic>
      <p:pic>
        <p:nvPicPr>
          <p:cNvPr id="10" name="Picture 2" descr="AAC22 - Advanced Accelerator Concepts 20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91121" y="2314576"/>
            <a:ext cx="4929644" cy="476420"/>
          </a:xfrm>
          <a:prstGeom prst="rect">
            <a:avLst/>
          </a:prstGeom>
          <a:solidFill>
            <a:schemeClr val="accent4">
              <a:lumMod val="40000"/>
              <a:lumOff val="60000"/>
            </a:schemeClr>
          </a:solidFill>
          <a:ln>
            <a:solidFill>
              <a:schemeClr val="accent1">
                <a:shade val="50000"/>
              </a:schemeClr>
            </a:solidFill>
          </a:ln>
        </p:spPr>
        <p:txBody>
          <a:bodyPr wrap="square">
            <a:spAutoFit/>
          </a:bodyPr>
          <a:lstStyle/>
          <a:p>
            <a:pPr lvl="1">
              <a:defRPr/>
            </a:pPr>
            <a:r>
              <a:rPr lang="it-IT" sz="2400" b="1" i="1" dirty="0" smtClean="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 accelerating structure</a:t>
            </a:r>
            <a:endParaRPr lang="it-IT" sz="2400" b="1" i="1" dirty="0">
              <a:solidFill>
                <a:prstClr val="black"/>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Tree>
    <p:extLst>
      <p:ext uri="{BB962C8B-B14F-4D97-AF65-F5344CB8AC3E}">
        <p14:creationId xmlns:p14="http://schemas.microsoft.com/office/powerpoint/2010/main" val="15992357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chemeClr val="accent3">
                <a:lumMod val="67000"/>
              </a:schemeClr>
            </a:gs>
            <a:gs pos="58000">
              <a:schemeClr val="accent3">
                <a:lumMod val="97000"/>
                <a:lumOff val="3000"/>
              </a:schemeClr>
            </a:gs>
            <a:gs pos="100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4640"/>
            <a:ext cx="12192000"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46" name="Rectangle 45"/>
          <p:cNvSpPr/>
          <p:nvPr/>
        </p:nvSpPr>
        <p:spPr>
          <a:xfrm>
            <a:off x="11703032" y="6581001"/>
            <a:ext cx="531134" cy="276999"/>
          </a:xfrm>
          <a:prstGeom prst="rect">
            <a:avLst/>
          </a:prstGeom>
        </p:spPr>
        <p:txBody>
          <a:bodyPr wrap="square">
            <a:spAutoFit/>
          </a:bodyPr>
          <a:lstStyle/>
          <a:p>
            <a:r>
              <a:rPr lang="it-IT" sz="1200" b="1" i="1" dirty="0" smtClean="0">
                <a:solidFill>
                  <a:schemeClr val="bg1"/>
                </a:solidFill>
                <a:latin typeface="Arial" panose="020B0604020202020204" pitchFamily="34" charset="0"/>
                <a:cs typeface="Arial" panose="020B0604020202020204" pitchFamily="34" charset="0"/>
              </a:rPr>
              <a:t>8/28</a:t>
            </a:r>
            <a:r>
              <a:rPr lang="it-IT" sz="1000" b="1" dirty="0" smtClean="0">
                <a:solidFill>
                  <a:schemeClr val="bg1"/>
                </a:solidFill>
                <a:latin typeface="Arial" panose="020B0604020202020204" pitchFamily="34" charset="0"/>
                <a:cs typeface="Arial" panose="020B0604020202020204" pitchFamily="34" charset="0"/>
              </a:rPr>
              <a:t>  </a:t>
            </a:r>
            <a:endParaRPr lang="it-IT" sz="1000" b="1" dirty="0">
              <a:solidFill>
                <a:schemeClr val="bg1"/>
              </a:solidFill>
              <a:latin typeface="Arial" panose="020B0604020202020204" pitchFamily="34" charset="0"/>
              <a:cs typeface="Arial" panose="020B0604020202020204" pitchFamily="34" charset="0"/>
            </a:endParaRPr>
          </a:p>
        </p:txBody>
      </p:sp>
      <p:sp>
        <p:nvSpPr>
          <p:cNvPr id="55" name="Rectangle 54"/>
          <p:cNvSpPr/>
          <p:nvPr/>
        </p:nvSpPr>
        <p:spPr>
          <a:xfrm>
            <a:off x="5586413" y="9240"/>
            <a:ext cx="6592041" cy="369332"/>
          </a:xfrm>
          <a:prstGeom prst="rect">
            <a:avLst/>
          </a:prstGeom>
        </p:spPr>
        <p:txBody>
          <a:bodyPr wrap="square">
            <a:spAutoFit/>
          </a:bodyPr>
          <a:lstStyle/>
          <a:p>
            <a:r>
              <a:rPr lang="it-IT" b="1" i="1" dirty="0">
                <a:latin typeface="Microsoft JhengHei UI Light" panose="020B0304030504040204" pitchFamily="34" charset="-120"/>
                <a:ea typeface="Microsoft JhengHei UI Light" panose="020B0304030504040204" pitchFamily="34" charset="-120"/>
                <a:cs typeface="Arial" panose="020B0604020202020204" pitchFamily="34" charset="0"/>
              </a:rPr>
              <a:t>Plasma accelerating structures: Gas-filled capillary discharges</a:t>
            </a:r>
          </a:p>
        </p:txBody>
      </p:sp>
      <p:pic>
        <p:nvPicPr>
          <p:cNvPr id="22" name="Picture 2" descr="AAC22 - Advanced Accelerator Concepts 20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122503" y="511534"/>
            <a:ext cx="5463910" cy="3731854"/>
            <a:chOff x="5510401" y="493960"/>
            <a:chExt cx="6548309" cy="4121310"/>
          </a:xfrm>
        </p:grpSpPr>
        <p:grpSp>
          <p:nvGrpSpPr>
            <p:cNvPr id="24" name="Group 23"/>
            <p:cNvGrpSpPr/>
            <p:nvPr/>
          </p:nvGrpSpPr>
          <p:grpSpPr>
            <a:xfrm>
              <a:off x="5510401" y="493960"/>
              <a:ext cx="6548309" cy="4105705"/>
              <a:chOff x="1981104" y="808486"/>
              <a:chExt cx="8591812" cy="4665338"/>
            </a:xfrm>
          </p:grpSpPr>
          <p:pic>
            <p:nvPicPr>
              <p:cNvPr id="26" name="Picture 425" descr="http://www.lnf.infn.it/logo/logo_infn_lnf_1_sigla_ln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446" y="3309283"/>
                <a:ext cx="961729" cy="604456"/>
              </a:xfrm>
              <a:prstGeom prst="rect">
                <a:avLst/>
              </a:prstGeom>
              <a:noFill/>
              <a:ln w="25400">
                <a:solidFill>
                  <a:schemeClr val="tx1">
                    <a:lumMod val="85000"/>
                  </a:schemeClr>
                </a:solidFill>
              </a:ln>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286" r="1"/>
              <a:stretch/>
            </p:blipFill>
            <p:spPr>
              <a:xfrm>
                <a:off x="1981104" y="808486"/>
                <a:ext cx="8591812" cy="4665338"/>
              </a:xfrm>
              <a:prstGeom prst="rect">
                <a:avLst/>
              </a:prstGeom>
              <a:ln w="25400">
                <a:solidFill>
                  <a:schemeClr val="tx1">
                    <a:lumMod val="85000"/>
                  </a:schemeClr>
                </a:solidFill>
              </a:ln>
            </p:spPr>
          </p:pic>
        </p:grpSp>
        <p:sp>
          <p:nvSpPr>
            <p:cNvPr id="25" name="Rectangle 24"/>
            <p:cNvSpPr/>
            <p:nvPr/>
          </p:nvSpPr>
          <p:spPr>
            <a:xfrm>
              <a:off x="8049412" y="4250778"/>
              <a:ext cx="3735425" cy="364492"/>
            </a:xfrm>
            <a:prstGeom prst="rect">
              <a:avLst/>
            </a:prstGeom>
            <a:ln w="25400">
              <a:noFill/>
            </a:ln>
          </p:spPr>
          <p:txBody>
            <a:bodyPr wrap="none">
              <a:spAutoFit/>
            </a:bodyPr>
            <a:lstStyle/>
            <a:p>
              <a:r>
                <a:rPr lang="en-GB" sz="1400" i="1" dirty="0" err="1" smtClean="0">
                  <a:solidFill>
                    <a:srgbClr val="FFFF00"/>
                  </a:solidFill>
                  <a:latin typeface="Arial Black" panose="020B0A04020102020204" pitchFamily="34" charset="0"/>
                  <a:ea typeface="Microsoft JhengHei" panose="020B0604030504040204" pitchFamily="34" charset="-120"/>
                  <a:cs typeface="Arial" pitchFamily="34" charset="0"/>
                </a:rPr>
                <a:t>SPARC_lab</a:t>
              </a:r>
              <a:r>
                <a:rPr lang="en-GB" sz="1400" i="1" dirty="0" smtClean="0">
                  <a:solidFill>
                    <a:srgbClr val="FFFF00"/>
                  </a:solidFill>
                  <a:latin typeface="Arial Black" panose="020B0A04020102020204" pitchFamily="34" charset="0"/>
                  <a:ea typeface="Microsoft JhengHei" panose="020B0604030504040204" pitchFamily="34" charset="-120"/>
                  <a:cs typeface="Arial" pitchFamily="34" charset="0"/>
                </a:rPr>
                <a:t> linear accelerator</a:t>
              </a:r>
              <a:endParaRPr lang="it-IT" sz="1400" dirty="0">
                <a:solidFill>
                  <a:srgbClr val="FFFF00"/>
                </a:solidFill>
                <a:latin typeface="Arial Black" panose="020B0A04020102020204" pitchFamily="34" charset="0"/>
              </a:endParaRPr>
            </a:p>
          </p:txBody>
        </p:sp>
      </p:grpSp>
      <p:grpSp>
        <p:nvGrpSpPr>
          <p:cNvPr id="21" name="Group 20"/>
          <p:cNvGrpSpPr/>
          <p:nvPr/>
        </p:nvGrpSpPr>
        <p:grpSpPr>
          <a:xfrm>
            <a:off x="7160452" y="602130"/>
            <a:ext cx="4739988" cy="3051488"/>
            <a:chOff x="7160452" y="602130"/>
            <a:chExt cx="4739988" cy="3051488"/>
          </a:xfrm>
        </p:grpSpPr>
        <p:sp>
          <p:nvSpPr>
            <p:cNvPr id="42" name="CasellaDiTesto 10">
              <a:extLst>
                <a:ext uri="{FF2B5EF4-FFF2-40B4-BE49-F238E27FC236}">
                  <a16:creationId xmlns:a16="http://schemas.microsoft.com/office/drawing/2014/main" id="{CF432418-EF41-E4B0-7CAA-1F7D8A3B0A96}"/>
                </a:ext>
              </a:extLst>
            </p:cNvPr>
            <p:cNvSpPr txBox="1"/>
            <p:nvPr/>
          </p:nvSpPr>
          <p:spPr>
            <a:xfrm>
              <a:off x="9494642" y="3224482"/>
              <a:ext cx="2405798" cy="429136"/>
            </a:xfrm>
            <a:prstGeom prst="rect">
              <a:avLst/>
            </a:prstGeom>
            <a:noFill/>
            <a:ln>
              <a:noFill/>
            </a:ln>
          </p:spPr>
          <p:txBody>
            <a:bodyPr vert="horz" wrap="none" lIns="90000" tIns="45000" rIns="90000" bIns="45000" anchorCtr="0" compatLnSpc="0"/>
            <a:lstStyle/>
            <a:p>
              <a:pPr marL="0" marR="0" lvl="0" indent="0" rtl="0" hangingPunct="1">
                <a:lnSpc>
                  <a:spcPct val="100000"/>
                </a:lnSpc>
                <a:spcBef>
                  <a:spcPts val="0"/>
                </a:spcBef>
                <a:spcAft>
                  <a:spcPts val="0"/>
                </a:spcAft>
                <a:buNone/>
                <a:tabLst/>
              </a:pPr>
              <a:r>
                <a:rPr lang="en-US" sz="1200" b="1" i="0" u="none" strike="noStrike" kern="1200" cap="none" dirty="0">
                  <a:ln>
                    <a:noFill/>
                  </a:ln>
                  <a:solidFill>
                    <a:schemeClr val="bg1"/>
                  </a:solidFill>
                  <a:latin typeface="Source Sans Pro" pitchFamily="34"/>
                  <a:ea typeface="DejaVu Sans" pitchFamily="2"/>
                  <a:cs typeface="DejaVu Sans" pitchFamily="2"/>
                </a:rPr>
                <a:t>Biagioni A., et al., </a:t>
              </a:r>
              <a:r>
                <a:rPr lang="en-US" sz="1200" b="1" i="0" u="none" strike="noStrike" kern="1200" cap="none" dirty="0" smtClean="0">
                  <a:ln>
                    <a:noFill/>
                  </a:ln>
                  <a:solidFill>
                    <a:schemeClr val="bg1"/>
                  </a:solidFill>
                  <a:latin typeface="Source Sans Pro" pitchFamily="34"/>
                  <a:ea typeface="DejaVu Sans" pitchFamily="2"/>
                  <a:cs typeface="DejaVu Sans" pitchFamily="2"/>
                </a:rPr>
                <a:t>JINST 11.08</a:t>
              </a:r>
            </a:p>
            <a:p>
              <a:pPr marL="0" marR="0" lvl="0" indent="0" rtl="0" hangingPunct="1">
                <a:lnSpc>
                  <a:spcPct val="100000"/>
                </a:lnSpc>
                <a:spcBef>
                  <a:spcPts val="0"/>
                </a:spcBef>
                <a:spcAft>
                  <a:spcPts val="0"/>
                </a:spcAft>
                <a:buNone/>
                <a:tabLst/>
              </a:pPr>
              <a:r>
                <a:rPr lang="en-US" sz="1200" b="1" i="0" u="none" strike="noStrike" kern="1200" cap="none" dirty="0" smtClean="0">
                  <a:ln>
                    <a:noFill/>
                  </a:ln>
                  <a:solidFill>
                    <a:schemeClr val="bg1"/>
                  </a:solidFill>
                  <a:latin typeface="Source Sans Pro" pitchFamily="34"/>
                  <a:ea typeface="DejaVu Sans" pitchFamily="2"/>
                  <a:cs typeface="DejaVu Sans" pitchFamily="2"/>
                </a:rPr>
                <a:t>(2016</a:t>
              </a:r>
              <a:r>
                <a:rPr lang="en-US" sz="1200" b="1" i="0" u="none" strike="noStrike" kern="1200" cap="none" dirty="0">
                  <a:ln>
                    <a:noFill/>
                  </a:ln>
                  <a:solidFill>
                    <a:schemeClr val="bg1"/>
                  </a:solidFill>
                  <a:latin typeface="Source Sans Pro" pitchFamily="34"/>
                  <a:ea typeface="DejaVu Sans" pitchFamily="2"/>
                  <a:cs typeface="DejaVu Sans" pitchFamily="2"/>
                </a:rPr>
                <a:t>): </a:t>
              </a:r>
              <a:r>
                <a:rPr lang="en-US" sz="1200" b="1" i="0" u="none" strike="noStrike" kern="1200" cap="none" dirty="0" smtClean="0">
                  <a:ln>
                    <a:noFill/>
                  </a:ln>
                  <a:solidFill>
                    <a:schemeClr val="bg1"/>
                  </a:solidFill>
                  <a:latin typeface="Source Sans Pro" pitchFamily="34"/>
                  <a:ea typeface="DejaVu Sans" pitchFamily="2"/>
                  <a:cs typeface="DejaVu Sans" pitchFamily="2"/>
                </a:rPr>
                <a:t>C08003</a:t>
              </a:r>
              <a:endParaRPr lang="en-US" sz="1200" b="1" i="0" u="none" strike="noStrike" kern="1200" cap="none" dirty="0">
                <a:ln>
                  <a:noFill/>
                </a:ln>
                <a:solidFill>
                  <a:schemeClr val="bg1"/>
                </a:solidFill>
                <a:latin typeface="Source Sans Pro" pitchFamily="34"/>
                <a:ea typeface="DejaVu Sans" pitchFamily="2"/>
                <a:cs typeface="DejaVu Sans" pitchFamily="2"/>
              </a:endParaRPr>
            </a:p>
          </p:txBody>
        </p:sp>
        <p:grpSp>
          <p:nvGrpSpPr>
            <p:cNvPr id="20" name="Group 19"/>
            <p:cNvGrpSpPr/>
            <p:nvPr/>
          </p:nvGrpSpPr>
          <p:grpSpPr>
            <a:xfrm>
              <a:off x="7160452" y="602130"/>
              <a:ext cx="4542580" cy="2569957"/>
              <a:chOff x="7160452" y="602130"/>
              <a:chExt cx="4542580" cy="2569957"/>
            </a:xfrm>
          </p:grpSpPr>
          <p:pic>
            <p:nvPicPr>
              <p:cNvPr id="44" name="Immagine 14">
                <a:extLst>
                  <a:ext uri="{FF2B5EF4-FFF2-40B4-BE49-F238E27FC236}">
                    <a16:creationId xmlns:a16="http://schemas.microsoft.com/office/drawing/2014/main" id="{D6354C87-1623-1F41-4167-6025CC701E8E}"/>
                  </a:ext>
                </a:extLst>
              </p:cNvPr>
              <p:cNvPicPr>
                <a:picLocks noChangeAspect="1"/>
              </p:cNvPicPr>
              <p:nvPr/>
            </p:nvPicPr>
            <p:blipFill>
              <a:blip r:embed="rId5">
                <a:lum/>
                <a:alphaModFix/>
              </a:blip>
              <a:srcRect/>
              <a:stretch>
                <a:fillRect/>
              </a:stretch>
            </p:blipFill>
            <p:spPr>
              <a:xfrm>
                <a:off x="7160452" y="602130"/>
                <a:ext cx="4542580" cy="2569957"/>
              </a:xfrm>
              <a:prstGeom prst="rect">
                <a:avLst/>
              </a:prstGeom>
              <a:noFill/>
              <a:ln>
                <a:noFill/>
              </a:ln>
            </p:spPr>
          </p:pic>
          <p:grpSp>
            <p:nvGrpSpPr>
              <p:cNvPr id="2" name="Group 1"/>
              <p:cNvGrpSpPr/>
              <p:nvPr/>
            </p:nvGrpSpPr>
            <p:grpSpPr>
              <a:xfrm>
                <a:off x="7463396" y="607226"/>
                <a:ext cx="3870348" cy="2548789"/>
                <a:chOff x="3911604" y="2251038"/>
                <a:chExt cx="2410743" cy="1541675"/>
              </a:xfrm>
            </p:grpSpPr>
            <p:sp>
              <p:nvSpPr>
                <p:cNvPr id="51" name="Rectangle 50"/>
                <p:cNvSpPr/>
                <p:nvPr/>
              </p:nvSpPr>
              <p:spPr>
                <a:xfrm>
                  <a:off x="4108298" y="3637790"/>
                  <a:ext cx="2033078" cy="15492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52" name="Round Same Side Corner Rectangle 51"/>
                <p:cNvSpPr/>
                <p:nvPr/>
              </p:nvSpPr>
              <p:spPr>
                <a:xfrm>
                  <a:off x="4109191" y="2522178"/>
                  <a:ext cx="2032369" cy="917628"/>
                </a:xfrm>
                <a:prstGeom prst="round2Same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56" name="Rectangle 55"/>
                <p:cNvSpPr/>
                <p:nvPr/>
              </p:nvSpPr>
              <p:spPr>
                <a:xfrm>
                  <a:off x="4574260" y="2251038"/>
                  <a:ext cx="1053243" cy="1007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57" name="Rectangle 56"/>
                <p:cNvSpPr/>
                <p:nvPr/>
              </p:nvSpPr>
              <p:spPr>
                <a:xfrm>
                  <a:off x="4954386" y="2354663"/>
                  <a:ext cx="299069" cy="16306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nvGrpSpPr>
                <p:cNvPr id="58" name="Group 57"/>
                <p:cNvGrpSpPr/>
                <p:nvPr/>
              </p:nvGrpSpPr>
              <p:grpSpPr>
                <a:xfrm>
                  <a:off x="4487279" y="2284988"/>
                  <a:ext cx="1156444" cy="1103379"/>
                  <a:chOff x="302038" y="440155"/>
                  <a:chExt cx="565364" cy="473160"/>
                </a:xfrm>
              </p:grpSpPr>
              <p:sp>
                <p:nvSpPr>
                  <p:cNvPr id="59" name="Freeform 58"/>
                  <p:cNvSpPr/>
                  <p:nvPr/>
                </p:nvSpPr>
                <p:spPr>
                  <a:xfrm rot="5400000" flipV="1">
                    <a:off x="217950" y="529247"/>
                    <a:ext cx="468155" cy="299979"/>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2700">
                    <a:solidFill>
                      <a:schemeClr val="tx1"/>
                    </a:solidFill>
                    <a:prstDash val="sys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60" name="Freeform 59"/>
                  <p:cNvSpPr/>
                  <p:nvPr/>
                </p:nvSpPr>
                <p:spPr>
                  <a:xfrm rot="5400000">
                    <a:off x="498982" y="544895"/>
                    <a:ext cx="473160" cy="263680"/>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2700">
                    <a:solidFill>
                      <a:schemeClr val="tx1"/>
                    </a:solidFill>
                    <a:prstDash val="sys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grpSp>
            <p:grpSp>
              <p:nvGrpSpPr>
                <p:cNvPr id="40" name="Group 39"/>
                <p:cNvGrpSpPr/>
                <p:nvPr/>
              </p:nvGrpSpPr>
              <p:grpSpPr>
                <a:xfrm>
                  <a:off x="6174909" y="2458752"/>
                  <a:ext cx="147438" cy="1333961"/>
                  <a:chOff x="1340881" y="549679"/>
                  <a:chExt cx="87310" cy="751671"/>
                </a:xfrm>
                <a:solidFill>
                  <a:schemeClr val="accent4">
                    <a:lumMod val="60000"/>
                    <a:lumOff val="40000"/>
                  </a:schemeClr>
                </a:solidFill>
              </p:grpSpPr>
              <p:sp>
                <p:nvSpPr>
                  <p:cNvPr id="41" name="Rectangle 40"/>
                  <p:cNvSpPr/>
                  <p:nvPr/>
                </p:nvSpPr>
                <p:spPr>
                  <a:xfrm>
                    <a:off x="1341051" y="674621"/>
                    <a:ext cx="45719" cy="4321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grpSp>
                <p:nvGrpSpPr>
                  <p:cNvPr id="43" name="Group 42"/>
                  <p:cNvGrpSpPr/>
                  <p:nvPr/>
                </p:nvGrpSpPr>
                <p:grpSpPr>
                  <a:xfrm>
                    <a:off x="1340881" y="549679"/>
                    <a:ext cx="87310" cy="751671"/>
                    <a:chOff x="1340881" y="549679"/>
                    <a:chExt cx="87310" cy="751671"/>
                  </a:xfrm>
                  <a:grpFill/>
                </p:grpSpPr>
                <p:sp>
                  <p:nvSpPr>
                    <p:cNvPr id="49" name="Rectangle 48"/>
                    <p:cNvSpPr/>
                    <p:nvPr/>
                  </p:nvSpPr>
                  <p:spPr>
                    <a:xfrm>
                      <a:off x="1341051" y="1217883"/>
                      <a:ext cx="45719" cy="834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50" name="Rectangle 49"/>
                    <p:cNvSpPr/>
                    <p:nvPr/>
                  </p:nvSpPr>
                  <p:spPr>
                    <a:xfrm>
                      <a:off x="1340881" y="549679"/>
                      <a:ext cx="87310" cy="2395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grpSp>
            </p:grpSp>
            <p:grpSp>
              <p:nvGrpSpPr>
                <p:cNvPr id="30" name="Group 29"/>
                <p:cNvGrpSpPr/>
                <p:nvPr/>
              </p:nvGrpSpPr>
              <p:grpSpPr>
                <a:xfrm rot="5400000" flipV="1">
                  <a:off x="3326111" y="3038082"/>
                  <a:ext cx="1340123" cy="169137"/>
                  <a:chOff x="270658" y="1663016"/>
                  <a:chExt cx="739491" cy="82175"/>
                </a:xfrm>
                <a:solidFill>
                  <a:schemeClr val="accent4">
                    <a:lumMod val="60000"/>
                    <a:lumOff val="40000"/>
                  </a:schemeClr>
                </a:solidFill>
              </p:grpSpPr>
              <p:sp>
                <p:nvSpPr>
                  <p:cNvPr id="32" name="Rectangle 31"/>
                  <p:cNvSpPr/>
                  <p:nvPr/>
                </p:nvSpPr>
                <p:spPr>
                  <a:xfrm rot="16200000">
                    <a:off x="586506" y="1512098"/>
                    <a:ext cx="42999" cy="4231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33" name="Rectangle 32"/>
                  <p:cNvSpPr/>
                  <p:nvPr/>
                </p:nvSpPr>
                <p:spPr>
                  <a:xfrm rot="16200000">
                    <a:off x="947636" y="1682678"/>
                    <a:ext cx="42998" cy="8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37" name="Rectangle 36"/>
                  <p:cNvSpPr/>
                  <p:nvPr/>
                </p:nvSpPr>
                <p:spPr>
                  <a:xfrm rot="16200000">
                    <a:off x="346912" y="1586762"/>
                    <a:ext cx="82116" cy="2346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grpSp>
          </p:grpSp>
        </p:grpSp>
      </p:grpSp>
      <p:grpSp>
        <p:nvGrpSpPr>
          <p:cNvPr id="19" name="Group 18"/>
          <p:cNvGrpSpPr/>
          <p:nvPr/>
        </p:nvGrpSpPr>
        <p:grpSpPr>
          <a:xfrm>
            <a:off x="1506002" y="2053651"/>
            <a:ext cx="7664259" cy="4644444"/>
            <a:chOff x="1506002" y="2053651"/>
            <a:chExt cx="7664259" cy="4644444"/>
          </a:xfrm>
        </p:grpSpPr>
        <p:cxnSp>
          <p:nvCxnSpPr>
            <p:cNvPr id="7" name="Straight Arrow Connector 6"/>
            <p:cNvCxnSpPr/>
            <p:nvPr/>
          </p:nvCxnSpPr>
          <p:spPr>
            <a:xfrm>
              <a:off x="3657600" y="2504374"/>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a:off x="1696542" y="2986054"/>
              <a:ext cx="2191945" cy="905992"/>
            </a:xfrm>
            <a:prstGeom prst="triangle">
              <a:avLst>
                <a:gd name="adj" fmla="val 8826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7" name="Immagine 6">
              <a:extLst>
                <a:ext uri="{FF2B5EF4-FFF2-40B4-BE49-F238E27FC236}">
                  <a16:creationId xmlns:a16="http://schemas.microsoft.com/office/drawing/2014/main" id="{25A792FF-7510-657D-B3B3-D802323DAFB5}"/>
                </a:ext>
              </a:extLst>
            </p:cNvPr>
            <p:cNvPicPr>
              <a:picLocks noChangeAspect="1"/>
            </p:cNvPicPr>
            <p:nvPr/>
          </p:nvPicPr>
          <p:blipFill>
            <a:blip r:embed="rId6">
              <a:lum/>
              <a:alphaModFix/>
            </a:blip>
            <a:srcRect/>
            <a:stretch>
              <a:fillRect/>
            </a:stretch>
          </p:blipFill>
          <p:spPr>
            <a:xfrm>
              <a:off x="1506002" y="3318368"/>
              <a:ext cx="7664259" cy="3379727"/>
            </a:xfrm>
            <a:prstGeom prst="rect">
              <a:avLst/>
            </a:prstGeom>
            <a:noFill/>
            <a:ln>
              <a:noFill/>
            </a:ln>
            <a:effectLst>
              <a:outerShdw dist="101823" dir="2700000" algn="tl">
                <a:srgbClr val="808080"/>
              </a:outerShdw>
            </a:effectLst>
          </p:spPr>
        </p:pic>
        <p:sp>
          <p:nvSpPr>
            <p:cNvPr id="10" name="Rounded Rectangle 9"/>
            <p:cNvSpPr/>
            <p:nvPr/>
          </p:nvSpPr>
          <p:spPr>
            <a:xfrm>
              <a:off x="2760113" y="2053651"/>
              <a:ext cx="2314508" cy="932403"/>
            </a:xfrm>
            <a:prstGeom prst="roundRect">
              <a:avLst/>
            </a:prstGeom>
            <a:noFill/>
            <a:ln w="317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Straight Arrow Connector 5"/>
            <p:cNvCxnSpPr/>
            <p:nvPr/>
          </p:nvCxnSpPr>
          <p:spPr>
            <a:xfrm flipV="1">
              <a:off x="6940457" y="3009240"/>
              <a:ext cx="401026" cy="624417"/>
            </a:xfrm>
            <a:prstGeom prst="straightConnector1">
              <a:avLst/>
            </a:prstGeom>
            <a:ln w="381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58423" y="3605563"/>
              <a:ext cx="1319913" cy="307777"/>
            </a:xfrm>
            <a:prstGeom prst="rect">
              <a:avLst/>
            </a:prstGeom>
            <a:solidFill>
              <a:schemeClr val="tx1"/>
            </a:solidFill>
          </p:spPr>
          <p:txBody>
            <a:bodyPr wrap="square">
              <a:spAutoFit/>
            </a:bodyPr>
            <a:lstStyle/>
            <a:p>
              <a:pPr lvl="0" algn="ctr"/>
              <a:r>
                <a:rPr lang="it-IT" sz="1400" dirty="0" smtClean="0">
                  <a:solidFill>
                    <a:schemeClr val="bg1"/>
                  </a:solidFill>
                </a:rPr>
                <a:t>Capillary</a:t>
              </a:r>
              <a:endParaRPr lang="it-IT" sz="1400" dirty="0">
                <a:solidFill>
                  <a:schemeClr val="bg1"/>
                </a:solidFill>
              </a:endParaRPr>
            </a:p>
          </p:txBody>
        </p:sp>
        <p:sp>
          <p:nvSpPr>
            <p:cNvPr id="9" name="Rounded Rectangle 8"/>
            <p:cNvSpPr/>
            <p:nvPr/>
          </p:nvSpPr>
          <p:spPr>
            <a:xfrm>
              <a:off x="6205928" y="3661750"/>
              <a:ext cx="1172408" cy="1210053"/>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125740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5000">
              <a:schemeClr val="accent3">
                <a:lumMod val="97000"/>
                <a:lumOff val="3000"/>
              </a:schemeClr>
            </a:gs>
            <a:gs pos="62000">
              <a:schemeClr val="accent3">
                <a:lumMod val="56000"/>
                <a:lumOff val="44000"/>
                <a:alpha val="71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5" name="Rectangle 4"/>
          <p:cNvSpPr/>
          <p:nvPr/>
        </p:nvSpPr>
        <p:spPr>
          <a:xfrm>
            <a:off x="0" y="0"/>
            <a:ext cx="12214673" cy="400110"/>
          </a:xfrm>
          <a:prstGeom prst="rect">
            <a:avLst/>
          </a:prstGeom>
          <a:solidFill>
            <a:schemeClr val="tx1">
              <a:lumMod val="50000"/>
              <a:alpha val="42000"/>
            </a:schemeClr>
          </a:solidFill>
          <a:ln w="19050">
            <a:noFill/>
          </a:ln>
        </p:spPr>
        <p:txBody>
          <a:bodyPr wrap="square">
            <a:spAutoFit/>
          </a:bodyPr>
          <a:lstStyle/>
          <a:p>
            <a:pPr algn="r"/>
            <a:endParaRPr lang="it-IT" sz="2000" i="1" dirty="0">
              <a:solidFill>
                <a:srgbClr val="002060"/>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grpSp>
        <p:nvGrpSpPr>
          <p:cNvPr id="18" name="Group 17"/>
          <p:cNvGrpSpPr/>
          <p:nvPr/>
        </p:nvGrpSpPr>
        <p:grpSpPr>
          <a:xfrm>
            <a:off x="277788" y="787187"/>
            <a:ext cx="3165188" cy="2338414"/>
            <a:chOff x="98712" y="516823"/>
            <a:chExt cx="3165188" cy="2338414"/>
          </a:xfrm>
        </p:grpSpPr>
        <p:pic>
          <p:nvPicPr>
            <p:cNvPr id="19" name="Picture 18"/>
            <p:cNvPicPr/>
            <p:nvPr/>
          </p:nvPicPr>
          <p:blipFill rotWithShape="1">
            <a:blip r:embed="rId5" cstate="print">
              <a:extLst>
                <a:ext uri="{BEBA8EAE-BF5A-486C-A8C5-ECC9F3942E4B}">
                  <a14:imgProps xmlns:a14="http://schemas.microsoft.com/office/drawing/2010/main">
                    <a14:imgLayer r:embed="rId6">
                      <a14:imgEffect>
                        <a14:brightnessContrast bright="15000"/>
                      </a14:imgEffect>
                    </a14:imgLayer>
                  </a14:imgProps>
                </a:ext>
                <a:ext uri="{28A0092B-C50C-407E-A947-70E740481C1C}">
                  <a14:useLocalDpi xmlns:a14="http://schemas.microsoft.com/office/drawing/2010/main" val="0"/>
                </a:ext>
              </a:extLst>
            </a:blip>
            <a:srcRect l="18468" t="22800" r="26853" b="40627"/>
            <a:stretch/>
          </p:blipFill>
          <p:spPr bwMode="auto">
            <a:xfrm>
              <a:off x="371423" y="516823"/>
              <a:ext cx="2892477" cy="2338414"/>
            </a:xfrm>
            <a:prstGeom prst="rect">
              <a:avLst/>
            </a:prstGeom>
            <a:ln w="9525">
              <a:solidFill>
                <a:srgbClr val="FF0000"/>
              </a:solidFill>
            </a:ln>
            <a:extLst>
              <a:ext uri="{53640926-AAD7-44D8-BBD7-CCE9431645EC}">
                <a14:shadowObscured xmlns:a14="http://schemas.microsoft.com/office/drawing/2010/main"/>
              </a:ext>
            </a:extLst>
          </p:spPr>
        </p:pic>
        <p:sp>
          <p:nvSpPr>
            <p:cNvPr id="20" name="Rectangle 19"/>
            <p:cNvSpPr/>
            <p:nvPr/>
          </p:nvSpPr>
          <p:spPr>
            <a:xfrm>
              <a:off x="846754" y="1304371"/>
              <a:ext cx="920445" cy="276999"/>
            </a:xfrm>
            <a:prstGeom prst="rect">
              <a:avLst/>
            </a:prstGeom>
          </p:spPr>
          <p:txBody>
            <a:bodyPr wrap="none">
              <a:spAutoFit/>
            </a:bodyPr>
            <a:lstStyle/>
            <a:p>
              <a:r>
                <a:rPr lang="it-IT" sz="1200" b="1" dirty="0" smtClean="0">
                  <a:solidFill>
                    <a:schemeClr val="bg1"/>
                  </a:solidFill>
                  <a:latin typeface="-apple-system"/>
                </a:rPr>
                <a:t>Gas inlets</a:t>
              </a:r>
              <a:endParaRPr lang="it-IT" sz="1200" b="1" dirty="0">
                <a:solidFill>
                  <a:schemeClr val="bg1"/>
                </a:solidFill>
              </a:endParaRPr>
            </a:p>
          </p:txBody>
        </p:sp>
        <p:sp>
          <p:nvSpPr>
            <p:cNvPr id="21" name="Rectangle 20"/>
            <p:cNvSpPr/>
            <p:nvPr/>
          </p:nvSpPr>
          <p:spPr>
            <a:xfrm>
              <a:off x="98712" y="576328"/>
              <a:ext cx="1075827" cy="348334"/>
            </a:xfrm>
            <a:prstGeom prst="rect">
              <a:avLst/>
            </a:prstGeom>
          </p:spPr>
          <p:txBody>
            <a:bodyPr wrap="none">
              <a:spAutoFit/>
            </a:bodyPr>
            <a:lstStyle/>
            <a:p>
              <a:r>
                <a:rPr lang="it-IT" sz="1200" b="1" dirty="0" smtClean="0">
                  <a:solidFill>
                    <a:srgbClr val="222222"/>
                  </a:solidFill>
                  <a:latin typeface="-apple-system"/>
                </a:rPr>
                <a:t>Electrode</a:t>
              </a:r>
              <a:endParaRPr lang="it-IT" sz="1200" b="1" dirty="0"/>
            </a:p>
          </p:txBody>
        </p:sp>
        <p:sp>
          <p:nvSpPr>
            <p:cNvPr id="22" name="Rectangle 21"/>
            <p:cNvSpPr/>
            <p:nvPr/>
          </p:nvSpPr>
          <p:spPr>
            <a:xfrm>
              <a:off x="1831099" y="741443"/>
              <a:ext cx="1025172" cy="348334"/>
            </a:xfrm>
            <a:prstGeom prst="rect">
              <a:avLst/>
            </a:prstGeom>
          </p:spPr>
          <p:txBody>
            <a:bodyPr wrap="none">
              <a:spAutoFit/>
            </a:bodyPr>
            <a:lstStyle/>
            <a:p>
              <a:r>
                <a:rPr lang="it-IT" sz="1200" b="1" dirty="0" smtClean="0">
                  <a:solidFill>
                    <a:srgbClr val="222222"/>
                  </a:solidFill>
                  <a:latin typeface="-apple-system"/>
                </a:rPr>
                <a:t>HV pulse</a:t>
              </a:r>
              <a:endParaRPr lang="it-IT" sz="1200" b="1" dirty="0"/>
            </a:p>
          </p:txBody>
        </p:sp>
        <p:cxnSp>
          <p:nvCxnSpPr>
            <p:cNvPr id="23" name="Straight Arrow Connector 22"/>
            <p:cNvCxnSpPr/>
            <p:nvPr/>
          </p:nvCxnSpPr>
          <p:spPr>
            <a:xfrm>
              <a:off x="745311" y="985125"/>
              <a:ext cx="2101352" cy="10406"/>
            </a:xfrm>
            <a:prstGeom prst="straightConnector1">
              <a:avLst/>
            </a:prstGeom>
            <a:ln w="19050">
              <a:solidFill>
                <a:schemeClr val="bg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1276242" y="1027519"/>
              <a:ext cx="1062367" cy="868804"/>
              <a:chOff x="8303405" y="4635077"/>
              <a:chExt cx="729139" cy="1212481"/>
            </a:xfrm>
          </p:grpSpPr>
          <p:sp>
            <p:nvSpPr>
              <p:cNvPr id="26" name="Freeform 25"/>
              <p:cNvSpPr/>
              <p:nvPr/>
            </p:nvSpPr>
            <p:spPr>
              <a:xfrm>
                <a:off x="8303405" y="4635979"/>
                <a:ext cx="365760" cy="1211579"/>
              </a:xfrm>
              <a:custGeom>
                <a:avLst/>
                <a:gdLst>
                  <a:gd name="connsiteX0" fmla="*/ 365760 w 365760"/>
                  <a:gd name="connsiteY0" fmla="*/ 0 h 1211580"/>
                  <a:gd name="connsiteX1" fmla="*/ 350520 w 365760"/>
                  <a:gd name="connsiteY1" fmla="*/ 381000 h 1211580"/>
                  <a:gd name="connsiteX2" fmla="*/ 281940 w 365760"/>
                  <a:gd name="connsiteY2" fmla="*/ 632460 h 1211580"/>
                  <a:gd name="connsiteX3" fmla="*/ 182880 w 365760"/>
                  <a:gd name="connsiteY3" fmla="*/ 853440 h 1211580"/>
                  <a:gd name="connsiteX4" fmla="*/ 0 w 365760"/>
                  <a:gd name="connsiteY4" fmla="*/ 1211580 h 1211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1211580">
                    <a:moveTo>
                      <a:pt x="365760" y="0"/>
                    </a:moveTo>
                    <a:cubicBezTo>
                      <a:pt x="365125" y="137795"/>
                      <a:pt x="364490" y="275590"/>
                      <a:pt x="350520" y="381000"/>
                    </a:cubicBezTo>
                    <a:cubicBezTo>
                      <a:pt x="336550" y="486410"/>
                      <a:pt x="309880" y="553720"/>
                      <a:pt x="281940" y="632460"/>
                    </a:cubicBezTo>
                    <a:cubicBezTo>
                      <a:pt x="254000" y="711200"/>
                      <a:pt x="229870" y="756920"/>
                      <a:pt x="182880" y="853440"/>
                    </a:cubicBezTo>
                    <a:cubicBezTo>
                      <a:pt x="135890" y="949960"/>
                      <a:pt x="67945" y="1080770"/>
                      <a:pt x="0" y="1211580"/>
                    </a:cubicBezTo>
                  </a:path>
                </a:pathLst>
              </a:custGeom>
              <a:noFill/>
              <a:ln w="19050">
                <a:solidFill>
                  <a:schemeClr val="tx1"/>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Freeform 26"/>
              <p:cNvSpPr/>
              <p:nvPr/>
            </p:nvSpPr>
            <p:spPr>
              <a:xfrm flipH="1">
                <a:off x="8674404" y="4635077"/>
                <a:ext cx="358140" cy="1211579"/>
              </a:xfrm>
              <a:custGeom>
                <a:avLst/>
                <a:gdLst>
                  <a:gd name="connsiteX0" fmla="*/ 365760 w 365760"/>
                  <a:gd name="connsiteY0" fmla="*/ 0 h 1211580"/>
                  <a:gd name="connsiteX1" fmla="*/ 350520 w 365760"/>
                  <a:gd name="connsiteY1" fmla="*/ 381000 h 1211580"/>
                  <a:gd name="connsiteX2" fmla="*/ 281940 w 365760"/>
                  <a:gd name="connsiteY2" fmla="*/ 632460 h 1211580"/>
                  <a:gd name="connsiteX3" fmla="*/ 182880 w 365760"/>
                  <a:gd name="connsiteY3" fmla="*/ 853440 h 1211580"/>
                  <a:gd name="connsiteX4" fmla="*/ 0 w 365760"/>
                  <a:gd name="connsiteY4" fmla="*/ 1211580 h 1211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1211580">
                    <a:moveTo>
                      <a:pt x="365760" y="0"/>
                    </a:moveTo>
                    <a:cubicBezTo>
                      <a:pt x="365125" y="137795"/>
                      <a:pt x="364490" y="275590"/>
                      <a:pt x="350520" y="381000"/>
                    </a:cubicBezTo>
                    <a:cubicBezTo>
                      <a:pt x="336550" y="486410"/>
                      <a:pt x="309880" y="553720"/>
                      <a:pt x="281940" y="632460"/>
                    </a:cubicBezTo>
                    <a:cubicBezTo>
                      <a:pt x="254000" y="711200"/>
                      <a:pt x="229870" y="756920"/>
                      <a:pt x="182880" y="853440"/>
                    </a:cubicBezTo>
                    <a:cubicBezTo>
                      <a:pt x="135890" y="949960"/>
                      <a:pt x="67945" y="1080770"/>
                      <a:pt x="0" y="1211580"/>
                    </a:cubicBezTo>
                  </a:path>
                </a:pathLst>
              </a:custGeom>
              <a:noFill/>
              <a:ln w="19050">
                <a:solidFill>
                  <a:schemeClr val="tx1"/>
                </a:solidFill>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5" name="Rectangle 24"/>
            <p:cNvSpPr/>
            <p:nvPr/>
          </p:nvSpPr>
          <p:spPr>
            <a:xfrm>
              <a:off x="1499820" y="2248635"/>
              <a:ext cx="1346844" cy="276999"/>
            </a:xfrm>
            <a:prstGeom prst="rect">
              <a:avLst/>
            </a:prstGeom>
          </p:spPr>
          <p:txBody>
            <a:bodyPr wrap="none">
              <a:spAutoFit/>
            </a:bodyPr>
            <a:lstStyle/>
            <a:p>
              <a:r>
                <a:rPr lang="it-IT" sz="1200" b="1" dirty="0" smtClean="0">
                  <a:solidFill>
                    <a:schemeClr val="bg1"/>
                  </a:solidFill>
                  <a:latin typeface="-apple-system"/>
                </a:rPr>
                <a:t>Plasma channel</a:t>
              </a:r>
              <a:endParaRPr lang="it-IT" sz="1200" b="1" dirty="0">
                <a:solidFill>
                  <a:schemeClr val="bg1"/>
                </a:solidFill>
              </a:endParaRPr>
            </a:p>
          </p:txBody>
        </p:sp>
      </p:grpSp>
      <p:grpSp>
        <p:nvGrpSpPr>
          <p:cNvPr id="28" name="Group 27"/>
          <p:cNvGrpSpPr/>
          <p:nvPr/>
        </p:nvGrpSpPr>
        <p:grpSpPr>
          <a:xfrm>
            <a:off x="3488387" y="455219"/>
            <a:ext cx="5180451" cy="2797309"/>
            <a:chOff x="3488387" y="455219"/>
            <a:chExt cx="5180451" cy="2797309"/>
          </a:xfrm>
        </p:grpSpPr>
        <p:grpSp>
          <p:nvGrpSpPr>
            <p:cNvPr id="29" name="Group 28"/>
            <p:cNvGrpSpPr/>
            <p:nvPr/>
          </p:nvGrpSpPr>
          <p:grpSpPr>
            <a:xfrm>
              <a:off x="3488387" y="455219"/>
              <a:ext cx="5180451" cy="2797309"/>
              <a:chOff x="3488387" y="442237"/>
              <a:chExt cx="5180451" cy="2797309"/>
            </a:xfrm>
          </p:grpSpPr>
          <p:pic>
            <p:nvPicPr>
              <p:cNvPr id="31" name="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488387" y="442237"/>
                <a:ext cx="5180451" cy="2797309"/>
              </a:xfrm>
              <a:prstGeom prst="rect">
                <a:avLst/>
              </a:prstGeom>
            </p:spPr>
          </p:pic>
          <p:sp>
            <p:nvSpPr>
              <p:cNvPr id="32" name="Rectangle 31"/>
              <p:cNvSpPr/>
              <p:nvPr/>
            </p:nvSpPr>
            <p:spPr>
              <a:xfrm>
                <a:off x="3543373" y="480842"/>
                <a:ext cx="2146742" cy="461665"/>
              </a:xfrm>
              <a:prstGeom prst="rect">
                <a:avLst/>
              </a:prstGeom>
              <a:ln>
                <a:solidFill>
                  <a:srgbClr val="FF0000"/>
                </a:solidFill>
              </a:ln>
            </p:spPr>
            <p:txBody>
              <a:bodyPr wrap="none">
                <a:spAutoFit/>
              </a:bodyPr>
              <a:lstStyle/>
              <a:p>
                <a:r>
                  <a:rPr lang="it-IT" sz="1200" b="1" dirty="0" smtClean="0">
                    <a:solidFill>
                      <a:schemeClr val="bg1"/>
                    </a:solidFill>
                    <a:latin typeface="-apple-system"/>
                  </a:rPr>
                  <a:t>OpenFOAM code</a:t>
                </a:r>
              </a:p>
              <a:p>
                <a:r>
                  <a:rPr lang="it-IT" sz="1200" b="1" dirty="0" smtClean="0">
                    <a:solidFill>
                      <a:schemeClr val="bg1"/>
                    </a:solidFill>
                    <a:latin typeface="-apple-system"/>
                  </a:rPr>
                  <a:t>for neutral gas distribution</a:t>
                </a:r>
                <a:endParaRPr lang="it-IT" sz="1200" b="1" dirty="0">
                  <a:solidFill>
                    <a:schemeClr val="bg1"/>
                  </a:solidFill>
                </a:endParaRPr>
              </a:p>
            </p:txBody>
          </p:sp>
        </p:grpSp>
        <p:sp>
          <p:nvSpPr>
            <p:cNvPr id="30" name="Rectangle 29"/>
            <p:cNvSpPr/>
            <p:nvPr/>
          </p:nvSpPr>
          <p:spPr>
            <a:xfrm>
              <a:off x="7790404" y="582195"/>
              <a:ext cx="670376" cy="276999"/>
            </a:xfrm>
            <a:prstGeom prst="rect">
              <a:avLst/>
            </a:prstGeom>
            <a:solidFill>
              <a:schemeClr val="accent2">
                <a:lumMod val="40000"/>
                <a:lumOff val="60000"/>
              </a:schemeClr>
            </a:solidFill>
            <a:ln>
              <a:solidFill>
                <a:srgbClr val="FF0000"/>
              </a:solidFill>
            </a:ln>
          </p:spPr>
          <p:txBody>
            <a:bodyPr wrap="none">
              <a:spAutoFit/>
            </a:bodyPr>
            <a:lstStyle/>
            <a:p>
              <a:r>
                <a:rPr lang="it-IT" sz="1200" b="1" dirty="0" smtClean="0">
                  <a:solidFill>
                    <a:schemeClr val="bg1"/>
                  </a:solidFill>
                  <a:latin typeface="-apple-system"/>
                </a:rPr>
                <a:t>0-5 ms</a:t>
              </a:r>
              <a:endParaRPr lang="it-IT" sz="1200" b="1" dirty="0">
                <a:solidFill>
                  <a:schemeClr val="bg1"/>
                </a:solidFill>
              </a:endParaRPr>
            </a:p>
          </p:txBody>
        </p:sp>
      </p:grpSp>
      <p:grpSp>
        <p:nvGrpSpPr>
          <p:cNvPr id="33" name="Group 32"/>
          <p:cNvGrpSpPr/>
          <p:nvPr/>
        </p:nvGrpSpPr>
        <p:grpSpPr>
          <a:xfrm>
            <a:off x="6736393" y="474528"/>
            <a:ext cx="5370509" cy="2846807"/>
            <a:chOff x="6708113" y="434129"/>
            <a:chExt cx="5370509" cy="2846807"/>
          </a:xfrm>
        </p:grpSpPr>
        <p:sp>
          <p:nvSpPr>
            <p:cNvPr id="34" name="Rectangle 33"/>
            <p:cNvSpPr/>
            <p:nvPr/>
          </p:nvSpPr>
          <p:spPr>
            <a:xfrm>
              <a:off x="7777175" y="513830"/>
              <a:ext cx="790601" cy="276999"/>
            </a:xfrm>
            <a:prstGeom prst="rect">
              <a:avLst/>
            </a:prstGeom>
            <a:solidFill>
              <a:schemeClr val="accent2">
                <a:lumMod val="40000"/>
                <a:lumOff val="60000"/>
              </a:schemeClr>
            </a:solidFill>
            <a:ln>
              <a:solidFill>
                <a:srgbClr val="FF0000"/>
              </a:solidFill>
            </a:ln>
          </p:spPr>
          <p:txBody>
            <a:bodyPr wrap="none">
              <a:spAutoFit/>
            </a:bodyPr>
            <a:lstStyle/>
            <a:p>
              <a:r>
                <a:rPr lang="it-IT" sz="1200" b="1" dirty="0" smtClean="0">
                  <a:solidFill>
                    <a:schemeClr val="bg1"/>
                  </a:solidFill>
                  <a:latin typeface="-apple-system"/>
                </a:rPr>
                <a:t>0 – 5 ms</a:t>
              </a:r>
              <a:endParaRPr lang="it-IT" sz="1200" b="1" dirty="0">
                <a:solidFill>
                  <a:schemeClr val="bg1"/>
                </a:solidFill>
              </a:endParaRPr>
            </a:p>
          </p:txBody>
        </p:sp>
        <p:grpSp>
          <p:nvGrpSpPr>
            <p:cNvPr id="35" name="Group 34"/>
            <p:cNvGrpSpPr/>
            <p:nvPr/>
          </p:nvGrpSpPr>
          <p:grpSpPr>
            <a:xfrm>
              <a:off x="6826090" y="434129"/>
              <a:ext cx="5252532" cy="2846807"/>
              <a:chOff x="5236238" y="1829124"/>
              <a:chExt cx="5252532" cy="2846807"/>
            </a:xfrm>
          </p:grpSpPr>
          <p:grpSp>
            <p:nvGrpSpPr>
              <p:cNvPr id="43" name="Group 42"/>
              <p:cNvGrpSpPr/>
              <p:nvPr/>
            </p:nvGrpSpPr>
            <p:grpSpPr>
              <a:xfrm>
                <a:off x="5236238" y="1829124"/>
                <a:ext cx="5252532" cy="2846807"/>
                <a:chOff x="3434699" y="222027"/>
                <a:chExt cx="7728106" cy="4173007"/>
              </a:xfrm>
            </p:grpSpPr>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34699" y="222027"/>
                  <a:ext cx="7728106" cy="4173007"/>
                </a:xfrm>
                <a:prstGeom prst="rect">
                  <a:avLst/>
                </a:prstGeom>
              </p:spPr>
            </p:pic>
            <p:grpSp>
              <p:nvGrpSpPr>
                <p:cNvPr id="46" name="Group 45"/>
                <p:cNvGrpSpPr/>
                <p:nvPr/>
              </p:nvGrpSpPr>
              <p:grpSpPr>
                <a:xfrm>
                  <a:off x="5821680" y="1949876"/>
                  <a:ext cx="2823199" cy="1931411"/>
                  <a:chOff x="780923" y="1946382"/>
                  <a:chExt cx="992942" cy="797669"/>
                </a:xfrm>
              </p:grpSpPr>
              <p:sp>
                <p:nvSpPr>
                  <p:cNvPr id="50" name="Rectangle 49"/>
                  <p:cNvSpPr/>
                  <p:nvPr/>
                </p:nvSpPr>
                <p:spPr>
                  <a:xfrm>
                    <a:off x="780923" y="2562650"/>
                    <a:ext cx="992851" cy="181401"/>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51" name="Round Same Side Corner Rectangle 50"/>
                  <p:cNvSpPr/>
                  <p:nvPr/>
                </p:nvSpPr>
                <p:spPr>
                  <a:xfrm>
                    <a:off x="781359" y="2084779"/>
                    <a:ext cx="992505" cy="393065"/>
                  </a:xfrm>
                  <a:prstGeom prst="round2Same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52" name="Rectangle 51"/>
                  <p:cNvSpPr/>
                  <p:nvPr/>
                </p:nvSpPr>
                <p:spPr>
                  <a:xfrm>
                    <a:off x="1008475" y="1946382"/>
                    <a:ext cx="514350" cy="6540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53" name="Rectangle 52"/>
                  <p:cNvSpPr/>
                  <p:nvPr/>
                </p:nvSpPr>
                <p:spPr>
                  <a:xfrm>
                    <a:off x="1194109" y="2013024"/>
                    <a:ext cx="146050" cy="69850"/>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nvGrpSpPr>
                  <p:cNvPr id="54" name="Group 53"/>
                  <p:cNvGrpSpPr/>
                  <p:nvPr/>
                </p:nvGrpSpPr>
                <p:grpSpPr>
                  <a:xfrm>
                    <a:off x="1069649" y="1983179"/>
                    <a:ext cx="398781" cy="499112"/>
                    <a:chOff x="0" y="0"/>
                    <a:chExt cx="399216" cy="499671"/>
                  </a:xfrm>
                </p:grpSpPr>
                <p:sp>
                  <p:nvSpPr>
                    <p:cNvPr id="61" name="Freeform 60"/>
                    <p:cNvSpPr/>
                    <p:nvPr/>
                  </p:nvSpPr>
                  <p:spPr>
                    <a:xfrm rot="5400000" flipV="1">
                      <a:off x="-149225" y="154229"/>
                      <a:ext cx="494665" cy="19621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9050">
                      <a:solidFill>
                        <a:schemeClr val="bg1"/>
                      </a:solidFill>
                      <a:prstDash val="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62" name="Freeform 61"/>
                    <p:cNvSpPr/>
                    <p:nvPr/>
                  </p:nvSpPr>
                  <p:spPr>
                    <a:xfrm rot="5400000">
                      <a:off x="49966" y="147955"/>
                      <a:ext cx="497205" cy="20129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9050">
                      <a:solidFill>
                        <a:schemeClr val="bg1"/>
                      </a:solidFill>
                      <a:prstDash val="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63" name="Freeform 62"/>
                    <p:cNvSpPr/>
                    <p:nvPr/>
                  </p:nvSpPr>
                  <p:spPr>
                    <a:xfrm rot="5400000" flipV="1">
                      <a:off x="-149224" y="154230"/>
                      <a:ext cx="494665" cy="19621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9050">
                      <a:solidFill>
                        <a:schemeClr val="bg1"/>
                      </a:solidFill>
                      <a:prstDash val="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64" name="Freeform 63"/>
                    <p:cNvSpPr/>
                    <p:nvPr/>
                  </p:nvSpPr>
                  <p:spPr>
                    <a:xfrm rot="5400000">
                      <a:off x="49966" y="147956"/>
                      <a:ext cx="497205" cy="20129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9050">
                      <a:solidFill>
                        <a:schemeClr val="bg1"/>
                      </a:solidFill>
                      <a:prstDash val="dash"/>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65" name="Freeform 64"/>
                    <p:cNvSpPr/>
                    <p:nvPr/>
                  </p:nvSpPr>
                  <p:spPr>
                    <a:xfrm rot="5400000" flipV="1">
                      <a:off x="-149224" y="154231"/>
                      <a:ext cx="494665" cy="19621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9050">
                      <a:solidFill>
                        <a:schemeClr val="bg1"/>
                      </a:solidFill>
                      <a:prstDash val="dash"/>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grpSp>
              <p:sp>
                <p:nvSpPr>
                  <p:cNvPr id="55" name="Rectangle 54"/>
                  <p:cNvSpPr/>
                  <p:nvPr/>
                </p:nvSpPr>
                <p:spPr>
                  <a:xfrm>
                    <a:off x="780924" y="2562650"/>
                    <a:ext cx="992851" cy="181401"/>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56" name="Round Same Side Corner Rectangle 55"/>
                  <p:cNvSpPr/>
                  <p:nvPr/>
                </p:nvSpPr>
                <p:spPr>
                  <a:xfrm>
                    <a:off x="781360" y="2084779"/>
                    <a:ext cx="992505" cy="393065"/>
                  </a:xfrm>
                  <a:prstGeom prst="round2Same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57" name="Rectangle 56"/>
                  <p:cNvSpPr/>
                  <p:nvPr/>
                </p:nvSpPr>
                <p:spPr>
                  <a:xfrm>
                    <a:off x="1008475" y="1946383"/>
                    <a:ext cx="514350" cy="6540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58" name="Rectangle 57"/>
                  <p:cNvSpPr/>
                  <p:nvPr/>
                </p:nvSpPr>
                <p:spPr>
                  <a:xfrm>
                    <a:off x="780924" y="2562650"/>
                    <a:ext cx="992851" cy="181401"/>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59" name="Round Same Side Corner Rectangle 58"/>
                  <p:cNvSpPr/>
                  <p:nvPr/>
                </p:nvSpPr>
                <p:spPr>
                  <a:xfrm>
                    <a:off x="781360" y="2084779"/>
                    <a:ext cx="992505" cy="393065"/>
                  </a:xfrm>
                  <a:prstGeom prst="round2Same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60" name="Rectangle 59"/>
                  <p:cNvSpPr/>
                  <p:nvPr/>
                </p:nvSpPr>
                <p:spPr>
                  <a:xfrm>
                    <a:off x="1008475" y="1946385"/>
                    <a:ext cx="514350" cy="65405"/>
                  </a:xfrm>
                  <a:prstGeom prst="rect">
                    <a:avLst/>
                  </a:pr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cxnSp>
              <p:nvCxnSpPr>
                <p:cNvPr id="47" name="Straight Connector 46"/>
                <p:cNvCxnSpPr/>
                <p:nvPr/>
              </p:nvCxnSpPr>
              <p:spPr>
                <a:xfrm>
                  <a:off x="4019289" y="563499"/>
                  <a:ext cx="3180599"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118153" y="3247478"/>
                  <a:ext cx="3180599"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971647" y="3881287"/>
                  <a:ext cx="3180599"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44" name="Rectangle 43"/>
              <p:cNvSpPr/>
              <p:nvPr/>
            </p:nvSpPr>
            <p:spPr>
              <a:xfrm>
                <a:off x="6307781" y="2184173"/>
                <a:ext cx="662361" cy="276999"/>
              </a:xfrm>
              <a:prstGeom prst="rect">
                <a:avLst/>
              </a:prstGeom>
              <a:solidFill>
                <a:schemeClr val="accent2">
                  <a:lumMod val="40000"/>
                  <a:lumOff val="60000"/>
                </a:schemeClr>
              </a:solidFill>
              <a:ln>
                <a:solidFill>
                  <a:srgbClr val="FF0000"/>
                </a:solidFill>
              </a:ln>
            </p:spPr>
            <p:txBody>
              <a:bodyPr wrap="none">
                <a:spAutoFit/>
              </a:bodyPr>
              <a:lstStyle/>
              <a:p>
                <a:r>
                  <a:rPr lang="it-IT" sz="1200" b="1" dirty="0" smtClean="0">
                    <a:solidFill>
                      <a:schemeClr val="bg1"/>
                    </a:solidFill>
                    <a:latin typeface="-apple-system"/>
                  </a:rPr>
                  <a:t>4.5 ms</a:t>
                </a:r>
                <a:endParaRPr lang="it-IT" sz="1200" b="1" dirty="0">
                  <a:solidFill>
                    <a:schemeClr val="bg1"/>
                  </a:solidFill>
                </a:endParaRPr>
              </a:p>
            </p:txBody>
          </p:sp>
        </p:grpSp>
        <p:grpSp>
          <p:nvGrpSpPr>
            <p:cNvPr id="36" name="Group 35"/>
            <p:cNvGrpSpPr/>
            <p:nvPr/>
          </p:nvGrpSpPr>
          <p:grpSpPr>
            <a:xfrm>
              <a:off x="6708113" y="460691"/>
              <a:ext cx="833883" cy="2606027"/>
              <a:chOff x="3496041" y="399762"/>
              <a:chExt cx="833883" cy="2606027"/>
            </a:xfrm>
          </p:grpSpPr>
          <p:sp>
            <p:nvSpPr>
              <p:cNvPr id="40" name="Rectangle 39"/>
              <p:cNvSpPr/>
              <p:nvPr/>
            </p:nvSpPr>
            <p:spPr>
              <a:xfrm>
                <a:off x="3496041" y="399762"/>
                <a:ext cx="833883" cy="338554"/>
              </a:xfrm>
              <a:prstGeom prst="rect">
                <a:avLst/>
              </a:prstGeom>
              <a:solidFill>
                <a:schemeClr val="tx1"/>
              </a:solidFill>
              <a:ln>
                <a:solidFill>
                  <a:schemeClr val="bg1"/>
                </a:solidFill>
              </a:ln>
            </p:spPr>
            <p:txBody>
              <a:bodyPr wrap="none">
                <a:spAutoFit/>
              </a:bodyPr>
              <a:lstStyle/>
              <a:p>
                <a:r>
                  <a:rPr lang="it-IT" sz="1600" b="1" dirty="0" smtClean="0">
                    <a:solidFill>
                      <a:schemeClr val="bg1"/>
                    </a:solidFill>
                    <a:latin typeface="-apple-system"/>
                  </a:rPr>
                  <a:t>2.5E17</a:t>
                </a:r>
                <a:endParaRPr lang="it-IT" sz="1600" dirty="0"/>
              </a:p>
            </p:txBody>
          </p:sp>
          <p:sp>
            <p:nvSpPr>
              <p:cNvPr id="41" name="Rectangle 40"/>
              <p:cNvSpPr/>
              <p:nvPr/>
            </p:nvSpPr>
            <p:spPr>
              <a:xfrm>
                <a:off x="3499048" y="2252596"/>
                <a:ext cx="662361" cy="338554"/>
              </a:xfrm>
              <a:prstGeom prst="rect">
                <a:avLst/>
              </a:prstGeom>
              <a:solidFill>
                <a:schemeClr val="tx1"/>
              </a:solidFill>
              <a:ln>
                <a:solidFill>
                  <a:schemeClr val="bg1"/>
                </a:solidFill>
              </a:ln>
            </p:spPr>
            <p:txBody>
              <a:bodyPr wrap="none">
                <a:spAutoFit/>
              </a:bodyPr>
              <a:lstStyle/>
              <a:p>
                <a:r>
                  <a:rPr lang="it-IT" sz="1600" b="1" dirty="0" smtClean="0">
                    <a:solidFill>
                      <a:schemeClr val="bg1"/>
                    </a:solidFill>
                    <a:latin typeface="-apple-system"/>
                  </a:rPr>
                  <a:t>6E16</a:t>
                </a:r>
                <a:endParaRPr lang="it-IT" sz="1600" dirty="0"/>
              </a:p>
            </p:txBody>
          </p:sp>
          <p:sp>
            <p:nvSpPr>
              <p:cNvPr id="42" name="Rectangle 41"/>
              <p:cNvSpPr/>
              <p:nvPr/>
            </p:nvSpPr>
            <p:spPr>
              <a:xfrm>
                <a:off x="3499047" y="2667235"/>
                <a:ext cx="662361" cy="338554"/>
              </a:xfrm>
              <a:prstGeom prst="rect">
                <a:avLst/>
              </a:prstGeom>
              <a:solidFill>
                <a:schemeClr val="tx1"/>
              </a:solidFill>
              <a:ln>
                <a:solidFill>
                  <a:schemeClr val="bg1"/>
                </a:solidFill>
              </a:ln>
            </p:spPr>
            <p:txBody>
              <a:bodyPr wrap="none">
                <a:spAutoFit/>
              </a:bodyPr>
              <a:lstStyle/>
              <a:p>
                <a:r>
                  <a:rPr lang="it-IT" sz="1600" b="1" dirty="0" smtClean="0">
                    <a:solidFill>
                      <a:schemeClr val="bg1"/>
                    </a:solidFill>
                    <a:latin typeface="-apple-system"/>
                  </a:rPr>
                  <a:t>2E16</a:t>
                </a:r>
                <a:endParaRPr lang="it-IT" sz="1600" dirty="0"/>
              </a:p>
            </p:txBody>
          </p:sp>
        </p:grpSp>
        <p:grpSp>
          <p:nvGrpSpPr>
            <p:cNvPr id="37" name="Group 36"/>
            <p:cNvGrpSpPr/>
            <p:nvPr/>
          </p:nvGrpSpPr>
          <p:grpSpPr>
            <a:xfrm>
              <a:off x="10537662" y="469789"/>
              <a:ext cx="1532188" cy="1573311"/>
              <a:chOff x="10454085" y="897365"/>
              <a:chExt cx="1532188" cy="1573311"/>
            </a:xfrm>
          </p:grpSpPr>
          <p:pic>
            <p:nvPicPr>
              <p:cNvPr id="38" name="Picture 37"/>
              <p:cNvPicPr>
                <a:picLocks noChangeAspect="1"/>
              </p:cNvPicPr>
              <p:nvPr/>
            </p:nvPicPr>
            <p:blipFill rotWithShape="1">
              <a:blip r:embed="rId9" cstate="print">
                <a:extLst>
                  <a:ext uri="{28A0092B-C50C-407E-A947-70E740481C1C}">
                    <a14:useLocalDpi xmlns:a14="http://schemas.microsoft.com/office/drawing/2010/main" val="0"/>
                  </a:ext>
                </a:extLst>
              </a:blip>
              <a:srcRect l="17729" r="19759"/>
              <a:stretch/>
            </p:blipFill>
            <p:spPr>
              <a:xfrm>
                <a:off x="10454085" y="1147193"/>
                <a:ext cx="1532188" cy="1323483"/>
              </a:xfrm>
              <a:prstGeom prst="rect">
                <a:avLst/>
              </a:prstGeom>
              <a:ln>
                <a:solidFill>
                  <a:srgbClr val="FF0000"/>
                </a:solidFill>
              </a:ln>
            </p:spPr>
          </p:pic>
          <p:sp>
            <p:nvSpPr>
              <p:cNvPr id="39" name="Rectangle 38"/>
              <p:cNvSpPr/>
              <p:nvPr/>
            </p:nvSpPr>
            <p:spPr>
              <a:xfrm>
                <a:off x="11323912" y="897365"/>
                <a:ext cx="534121" cy="276999"/>
              </a:xfrm>
              <a:prstGeom prst="rect">
                <a:avLst/>
              </a:prstGeom>
              <a:solidFill>
                <a:schemeClr val="accent2">
                  <a:lumMod val="40000"/>
                  <a:lumOff val="60000"/>
                </a:schemeClr>
              </a:solidFill>
              <a:ln>
                <a:solidFill>
                  <a:srgbClr val="FF0000"/>
                </a:solidFill>
              </a:ln>
            </p:spPr>
            <p:txBody>
              <a:bodyPr wrap="none">
                <a:spAutoFit/>
              </a:bodyPr>
              <a:lstStyle/>
              <a:p>
                <a:r>
                  <a:rPr lang="it-IT" sz="1200" b="1" dirty="0">
                    <a:solidFill>
                      <a:schemeClr val="bg1"/>
                    </a:solidFill>
                    <a:latin typeface="-apple-system"/>
                  </a:rPr>
                  <a:t>1</a:t>
                </a:r>
                <a:r>
                  <a:rPr lang="it-IT" sz="1200" b="1" dirty="0" smtClean="0">
                    <a:solidFill>
                      <a:schemeClr val="bg1"/>
                    </a:solidFill>
                    <a:latin typeface="-apple-system"/>
                  </a:rPr>
                  <a:t> ms</a:t>
                </a:r>
                <a:endParaRPr lang="it-IT" sz="1200" b="1" dirty="0">
                  <a:solidFill>
                    <a:schemeClr val="bg1"/>
                  </a:solidFill>
                </a:endParaRPr>
              </a:p>
            </p:txBody>
          </p:sp>
        </p:grpSp>
      </p:grpSp>
      <p:grpSp>
        <p:nvGrpSpPr>
          <p:cNvPr id="66" name="Group 65"/>
          <p:cNvGrpSpPr/>
          <p:nvPr/>
        </p:nvGrpSpPr>
        <p:grpSpPr>
          <a:xfrm>
            <a:off x="-11828" y="2399361"/>
            <a:ext cx="3495239" cy="4085666"/>
            <a:chOff x="-6852" y="2525465"/>
            <a:chExt cx="3495239" cy="4085666"/>
          </a:xfrm>
        </p:grpSpPr>
        <p:grpSp>
          <p:nvGrpSpPr>
            <p:cNvPr id="67" name="Group 66"/>
            <p:cNvGrpSpPr/>
            <p:nvPr/>
          </p:nvGrpSpPr>
          <p:grpSpPr>
            <a:xfrm>
              <a:off x="-6852" y="3441669"/>
              <a:ext cx="3495239" cy="3169462"/>
              <a:chOff x="-6852" y="3441669"/>
              <a:chExt cx="3495239" cy="3169462"/>
            </a:xfrm>
          </p:grpSpPr>
          <p:grpSp>
            <p:nvGrpSpPr>
              <p:cNvPr id="70" name="Group 69"/>
              <p:cNvGrpSpPr/>
              <p:nvPr/>
            </p:nvGrpSpPr>
            <p:grpSpPr>
              <a:xfrm>
                <a:off x="17328" y="3797365"/>
                <a:ext cx="3471059" cy="2813766"/>
                <a:chOff x="141092" y="4365814"/>
                <a:chExt cx="2918977" cy="2314727"/>
              </a:xfrm>
            </p:grpSpPr>
            <p:sp>
              <p:nvSpPr>
                <p:cNvPr id="72" name="Rectangle 71"/>
                <p:cNvSpPr/>
                <p:nvPr/>
              </p:nvSpPr>
              <p:spPr>
                <a:xfrm>
                  <a:off x="1122891" y="6103178"/>
                  <a:ext cx="1253869" cy="276999"/>
                </a:xfrm>
                <a:prstGeom prst="rect">
                  <a:avLst/>
                </a:prstGeom>
                <a:solidFill>
                  <a:schemeClr val="accent1">
                    <a:lumMod val="20000"/>
                    <a:lumOff val="80000"/>
                  </a:schemeClr>
                </a:solidFill>
              </p:spPr>
              <p:txBody>
                <a:bodyPr wrap="none">
                  <a:spAutoFit/>
                </a:bodyPr>
                <a:lstStyle/>
                <a:p>
                  <a:r>
                    <a:rPr lang="it-IT" sz="1200" b="1" dirty="0" smtClean="0">
                      <a:solidFill>
                        <a:srgbClr val="222222"/>
                      </a:solidFill>
                      <a:latin typeface="-apple-system"/>
                    </a:rPr>
                    <a:t>Density profile</a:t>
                  </a:r>
                  <a:endParaRPr lang="it-IT" sz="1200" b="1" dirty="0"/>
                </a:p>
              </p:txBody>
            </p:sp>
            <p:pic>
              <p:nvPicPr>
                <p:cNvPr id="73" name="Picture 72"/>
                <p:cNvPicPr>
                  <a:picLocks noChangeAspect="1"/>
                </p:cNvPicPr>
                <p:nvPr/>
              </p:nvPicPr>
              <p:blipFill rotWithShape="1">
                <a:blip r:embed="rId10" cstate="print">
                  <a:extLst>
                    <a:ext uri="{28A0092B-C50C-407E-A947-70E740481C1C}">
                      <a14:useLocalDpi xmlns:a14="http://schemas.microsoft.com/office/drawing/2010/main" val="0"/>
                    </a:ext>
                  </a:extLst>
                </a:blip>
                <a:srcRect l="7041" t="9620" r="11908"/>
                <a:stretch/>
              </p:blipFill>
              <p:spPr>
                <a:xfrm>
                  <a:off x="141092" y="4365814"/>
                  <a:ext cx="2918977" cy="2314727"/>
                </a:xfrm>
                <a:prstGeom prst="rect">
                  <a:avLst/>
                </a:prstGeom>
              </p:spPr>
            </p:pic>
            <p:sp>
              <p:nvSpPr>
                <p:cNvPr id="74" name="Rectangle 73"/>
                <p:cNvSpPr/>
                <p:nvPr/>
              </p:nvSpPr>
              <p:spPr>
                <a:xfrm>
                  <a:off x="1340486" y="5097354"/>
                  <a:ext cx="215900" cy="6324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Rectangle 74"/>
                <p:cNvSpPr/>
                <p:nvPr/>
              </p:nvSpPr>
              <p:spPr>
                <a:xfrm>
                  <a:off x="2079597" y="5123191"/>
                  <a:ext cx="215900" cy="6324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71" name="Rectangle 70"/>
              <p:cNvSpPr/>
              <p:nvPr/>
            </p:nvSpPr>
            <p:spPr>
              <a:xfrm>
                <a:off x="-6852" y="3441669"/>
                <a:ext cx="2978701" cy="369332"/>
              </a:xfrm>
              <a:prstGeom prst="rect">
                <a:avLst/>
              </a:prstGeom>
            </p:spPr>
            <p:txBody>
              <a:bodyPr wrap="none">
                <a:spAutoFit/>
              </a:bodyPr>
              <a:lstStyle/>
              <a:p>
                <a:r>
                  <a:rPr lang="it-IT"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By applying the HV pulse...</a:t>
                </a:r>
                <a:endParaRPr lang="it-IT" dirty="0"/>
              </a:p>
            </p:txBody>
          </p:sp>
        </p:grpSp>
        <p:cxnSp>
          <p:nvCxnSpPr>
            <p:cNvPr id="68" name="Straight Arrow Connector 67"/>
            <p:cNvCxnSpPr/>
            <p:nvPr/>
          </p:nvCxnSpPr>
          <p:spPr>
            <a:xfrm>
              <a:off x="1493227" y="2525465"/>
              <a:ext cx="0" cy="1554356"/>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2555594" y="2525465"/>
              <a:ext cx="0" cy="1554356"/>
            </a:xfrm>
            <a:prstGeom prst="straightConnector1">
              <a:avLst/>
            </a:prstGeom>
            <a:ln w="25400">
              <a:tailEnd type="triangle" w="lg" len="lg"/>
            </a:ln>
          </p:spPr>
          <p:style>
            <a:lnRef idx="1">
              <a:schemeClr val="accent1"/>
            </a:lnRef>
            <a:fillRef idx="0">
              <a:schemeClr val="accent1"/>
            </a:fillRef>
            <a:effectRef idx="0">
              <a:schemeClr val="accent1"/>
            </a:effectRef>
            <a:fontRef idx="minor">
              <a:schemeClr val="tx1"/>
            </a:fontRef>
          </p:style>
        </p:cxnSp>
      </p:grpSp>
      <p:grpSp>
        <p:nvGrpSpPr>
          <p:cNvPr id="3" name="Group 2"/>
          <p:cNvGrpSpPr/>
          <p:nvPr/>
        </p:nvGrpSpPr>
        <p:grpSpPr>
          <a:xfrm>
            <a:off x="3509201" y="3169685"/>
            <a:ext cx="8682799" cy="3765751"/>
            <a:chOff x="3509201" y="3115897"/>
            <a:chExt cx="8682799" cy="3765751"/>
          </a:xfrm>
        </p:grpSpPr>
        <p:grpSp>
          <p:nvGrpSpPr>
            <p:cNvPr id="2" name="Group 1"/>
            <p:cNvGrpSpPr/>
            <p:nvPr/>
          </p:nvGrpSpPr>
          <p:grpSpPr>
            <a:xfrm>
              <a:off x="3509201" y="3432818"/>
              <a:ext cx="2836705" cy="3374913"/>
              <a:chOff x="3509201" y="3432818"/>
              <a:chExt cx="2836705" cy="3374913"/>
            </a:xfrm>
          </p:grpSpPr>
          <p:pic>
            <p:nvPicPr>
              <p:cNvPr id="77" name="Picture 76"/>
              <p:cNvPicPr/>
              <p:nvPr/>
            </p:nvPicPr>
            <p:blipFill rotWithShape="1">
              <a:blip r:embed="rId11">
                <a:extLst>
                  <a:ext uri="{28A0092B-C50C-407E-A947-70E740481C1C}">
                    <a14:useLocalDpi xmlns:a14="http://schemas.microsoft.com/office/drawing/2010/main" val="0"/>
                  </a:ext>
                </a:extLst>
              </a:blip>
              <a:srcRect l="25854" r="35930"/>
              <a:stretch/>
            </p:blipFill>
            <p:spPr bwMode="auto">
              <a:xfrm>
                <a:off x="3638098" y="3919444"/>
                <a:ext cx="2672372" cy="2401661"/>
              </a:xfrm>
              <a:prstGeom prst="rect">
                <a:avLst/>
              </a:prstGeom>
              <a:ln w="19050" cap="flat" cmpd="sng" algn="ctr">
                <a:solidFill>
                  <a:schemeClr val="accent1">
                    <a:lumMod val="60000"/>
                    <a:lumOff val="40000"/>
                  </a:schemeClr>
                </a:solidFill>
                <a:prstDash val="solid"/>
                <a:round/>
                <a:headEnd type="none" w="med" len="med"/>
                <a:tailEnd type="none" w="med" len="med"/>
              </a:ln>
              <a:extLst>
                <a:ext uri="{53640926-AAD7-44D8-BBD7-CCE9431645EC}">
                  <a14:shadowObscured xmlns:a14="http://schemas.microsoft.com/office/drawing/2010/main"/>
                </a:ext>
              </a:extLst>
            </p:spPr>
          </p:pic>
          <p:pic>
            <p:nvPicPr>
              <p:cNvPr id="78" name="Picture 7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638583" y="3432818"/>
                <a:ext cx="2671887" cy="628311"/>
              </a:xfrm>
              <a:prstGeom prst="rect">
                <a:avLst/>
              </a:prstGeom>
              <a:ln w="38100">
                <a:solidFill>
                  <a:srgbClr val="FF0000"/>
                </a:solidFill>
              </a:ln>
            </p:spPr>
          </p:pic>
          <p:pic>
            <p:nvPicPr>
              <p:cNvPr id="79" name="Picture 78"/>
              <p:cNvPicPr>
                <a:picLocks noChangeAspect="1"/>
              </p:cNvPicPr>
              <p:nvPr/>
            </p:nvPicPr>
            <p:blipFill rotWithShape="1">
              <a:blip r:embed="rId13">
                <a:extLst>
                  <a:ext uri="{28A0092B-C50C-407E-A947-70E740481C1C}">
                    <a14:useLocalDpi xmlns:a14="http://schemas.microsoft.com/office/drawing/2010/main" val="0"/>
                  </a:ext>
                </a:extLst>
              </a:blip>
              <a:srcRect t="2555" r="3653"/>
              <a:stretch/>
            </p:blipFill>
            <p:spPr>
              <a:xfrm>
                <a:off x="3509201" y="6234329"/>
                <a:ext cx="2836705" cy="573402"/>
              </a:xfrm>
              <a:prstGeom prst="rect">
                <a:avLst/>
              </a:prstGeom>
            </p:spPr>
          </p:pic>
          <p:grpSp>
            <p:nvGrpSpPr>
              <p:cNvPr id="80" name="Group 79"/>
              <p:cNvGrpSpPr/>
              <p:nvPr/>
            </p:nvGrpSpPr>
            <p:grpSpPr>
              <a:xfrm>
                <a:off x="3638098" y="4363448"/>
                <a:ext cx="826770" cy="1537423"/>
                <a:chOff x="130772" y="389665"/>
                <a:chExt cx="1218294" cy="1369379"/>
              </a:xfrm>
            </p:grpSpPr>
            <p:grpSp>
              <p:nvGrpSpPr>
                <p:cNvPr id="81" name="Group 80"/>
                <p:cNvGrpSpPr/>
                <p:nvPr/>
              </p:nvGrpSpPr>
              <p:grpSpPr>
                <a:xfrm rot="16200000">
                  <a:off x="117078" y="403359"/>
                  <a:ext cx="1245681" cy="1218294"/>
                  <a:chOff x="117076" y="403359"/>
                  <a:chExt cx="1324478" cy="1244081"/>
                </a:xfrm>
              </p:grpSpPr>
              <p:grpSp>
                <p:nvGrpSpPr>
                  <p:cNvPr id="86" name="Group 85"/>
                  <p:cNvGrpSpPr/>
                  <p:nvPr/>
                </p:nvGrpSpPr>
                <p:grpSpPr>
                  <a:xfrm>
                    <a:off x="117076" y="403359"/>
                    <a:ext cx="1204054" cy="1049325"/>
                    <a:chOff x="117076" y="403358"/>
                    <a:chExt cx="992941" cy="797669"/>
                  </a:xfrm>
                </p:grpSpPr>
                <p:sp>
                  <p:nvSpPr>
                    <p:cNvPr id="92" name="Rectangle 91"/>
                    <p:cNvSpPr/>
                    <p:nvPr/>
                  </p:nvSpPr>
                  <p:spPr>
                    <a:xfrm>
                      <a:off x="117076" y="1019626"/>
                      <a:ext cx="992851" cy="1814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93" name="Round Same Side Corner Rectangle 92"/>
                    <p:cNvSpPr/>
                    <p:nvPr/>
                  </p:nvSpPr>
                  <p:spPr>
                    <a:xfrm>
                      <a:off x="117512" y="541755"/>
                      <a:ext cx="992505" cy="393065"/>
                    </a:xfrm>
                    <a:prstGeom prst="round2Same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94" name="Rectangle 93"/>
                    <p:cNvSpPr/>
                    <p:nvPr/>
                  </p:nvSpPr>
                  <p:spPr>
                    <a:xfrm>
                      <a:off x="344628" y="403358"/>
                      <a:ext cx="514350" cy="654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sp>
                  <p:nvSpPr>
                    <p:cNvPr id="95" name="Rectangle 94"/>
                    <p:cNvSpPr/>
                    <p:nvPr/>
                  </p:nvSpPr>
                  <p:spPr>
                    <a:xfrm>
                      <a:off x="530262" y="470000"/>
                      <a:ext cx="146050" cy="698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it-IT"/>
                    </a:p>
                  </p:txBody>
                </p:sp>
                <p:grpSp>
                  <p:nvGrpSpPr>
                    <p:cNvPr id="96" name="Group 95"/>
                    <p:cNvGrpSpPr/>
                    <p:nvPr/>
                  </p:nvGrpSpPr>
                  <p:grpSpPr>
                    <a:xfrm>
                      <a:off x="405802" y="440155"/>
                      <a:ext cx="398781" cy="499110"/>
                      <a:chOff x="405802" y="440155"/>
                      <a:chExt cx="399216" cy="499669"/>
                    </a:xfrm>
                  </p:grpSpPr>
                  <p:sp>
                    <p:nvSpPr>
                      <p:cNvPr id="97" name="Freeform 96"/>
                      <p:cNvSpPr/>
                      <p:nvPr/>
                    </p:nvSpPr>
                    <p:spPr>
                      <a:xfrm rot="5400000" flipV="1">
                        <a:off x="256577" y="594384"/>
                        <a:ext cx="494665" cy="19621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2700">
                        <a:solidFill>
                          <a:schemeClr val="tx1"/>
                        </a:solidFill>
                        <a:prstDash val="sys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98" name="Freeform 97"/>
                      <p:cNvSpPr/>
                      <p:nvPr/>
                    </p:nvSpPr>
                    <p:spPr>
                      <a:xfrm rot="5400000">
                        <a:off x="455768" y="588110"/>
                        <a:ext cx="497205" cy="201295"/>
                      </a:xfrm>
                      <a:custGeom>
                        <a:avLst/>
                        <a:gdLst>
                          <a:gd name="connsiteX0" fmla="*/ 0 w 1238492"/>
                          <a:gd name="connsiteY0" fmla="*/ 266218 h 266218"/>
                          <a:gd name="connsiteX1" fmla="*/ 439838 w 1238492"/>
                          <a:gd name="connsiteY1" fmla="*/ 254643 h 266218"/>
                          <a:gd name="connsiteX2" fmla="*/ 810228 w 1238492"/>
                          <a:gd name="connsiteY2" fmla="*/ 150471 h 266218"/>
                          <a:gd name="connsiteX3" fmla="*/ 1238492 w 1238492"/>
                          <a:gd name="connsiteY3" fmla="*/ 0 h 266218"/>
                        </a:gdLst>
                        <a:ahLst/>
                        <a:cxnLst>
                          <a:cxn ang="0">
                            <a:pos x="connsiteX0" y="connsiteY0"/>
                          </a:cxn>
                          <a:cxn ang="0">
                            <a:pos x="connsiteX1" y="connsiteY1"/>
                          </a:cxn>
                          <a:cxn ang="0">
                            <a:pos x="connsiteX2" y="connsiteY2"/>
                          </a:cxn>
                          <a:cxn ang="0">
                            <a:pos x="connsiteX3" y="connsiteY3"/>
                          </a:cxn>
                        </a:cxnLst>
                        <a:rect l="l" t="t" r="r" b="b"/>
                        <a:pathLst>
                          <a:path w="1238492" h="266218">
                            <a:moveTo>
                              <a:pt x="0" y="266218"/>
                            </a:moveTo>
                            <a:lnTo>
                              <a:pt x="439838" y="254643"/>
                            </a:lnTo>
                            <a:cubicBezTo>
                              <a:pt x="574876" y="235352"/>
                              <a:pt x="677119" y="192911"/>
                              <a:pt x="810228" y="150471"/>
                            </a:cubicBezTo>
                            <a:cubicBezTo>
                              <a:pt x="943337" y="108031"/>
                              <a:pt x="1090914" y="54015"/>
                              <a:pt x="1238492" y="0"/>
                            </a:cubicBezTo>
                          </a:path>
                        </a:pathLst>
                      </a:custGeom>
                      <a:noFill/>
                      <a:ln w="12700">
                        <a:solidFill>
                          <a:schemeClr val="tx1"/>
                        </a:solidFill>
                        <a:prstDash val="sysDash"/>
                        <a:headEnd type="none"/>
                        <a:tailEnd type="triangl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grpSp>
              </p:grpSp>
              <p:grpSp>
                <p:nvGrpSpPr>
                  <p:cNvPr id="87" name="Group 86"/>
                  <p:cNvGrpSpPr/>
                  <p:nvPr/>
                </p:nvGrpSpPr>
                <p:grpSpPr>
                  <a:xfrm>
                    <a:off x="1341051" y="666299"/>
                    <a:ext cx="100503" cy="981141"/>
                    <a:chOff x="1341051" y="666299"/>
                    <a:chExt cx="100503" cy="981141"/>
                  </a:xfrm>
                </p:grpSpPr>
                <p:sp>
                  <p:nvSpPr>
                    <p:cNvPr id="88" name="Rectangle 87"/>
                    <p:cNvSpPr/>
                    <p:nvPr/>
                  </p:nvSpPr>
                  <p:spPr>
                    <a:xfrm>
                      <a:off x="1341051" y="666299"/>
                      <a:ext cx="45719" cy="432145"/>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grpSp>
                  <p:nvGrpSpPr>
                    <p:cNvPr id="89" name="Group 88"/>
                    <p:cNvGrpSpPr/>
                    <p:nvPr/>
                  </p:nvGrpSpPr>
                  <p:grpSpPr>
                    <a:xfrm>
                      <a:off x="1341051" y="1217883"/>
                      <a:ext cx="100503" cy="429557"/>
                      <a:chOff x="1341051" y="1217883"/>
                      <a:chExt cx="100503" cy="429557"/>
                    </a:xfrm>
                  </p:grpSpPr>
                  <p:sp>
                    <p:nvSpPr>
                      <p:cNvPr id="90" name="Rectangle 89"/>
                      <p:cNvSpPr/>
                      <p:nvPr/>
                    </p:nvSpPr>
                    <p:spPr>
                      <a:xfrm>
                        <a:off x="1341051" y="1217883"/>
                        <a:ext cx="45719" cy="429263"/>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91" name="Rectangle 90"/>
                      <p:cNvSpPr/>
                      <p:nvPr/>
                    </p:nvSpPr>
                    <p:spPr>
                      <a:xfrm>
                        <a:off x="1354244" y="1407850"/>
                        <a:ext cx="87310" cy="239590"/>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grpSp>
              </p:grpSp>
            </p:grpSp>
            <p:grpSp>
              <p:nvGrpSpPr>
                <p:cNvPr id="82" name="Group 81"/>
                <p:cNvGrpSpPr/>
                <p:nvPr/>
              </p:nvGrpSpPr>
              <p:grpSpPr>
                <a:xfrm flipV="1">
                  <a:off x="387971" y="1650687"/>
                  <a:ext cx="960804" cy="108357"/>
                  <a:chOff x="387971" y="1650668"/>
                  <a:chExt cx="960804" cy="94524"/>
                </a:xfrm>
              </p:grpSpPr>
              <p:sp>
                <p:nvSpPr>
                  <p:cNvPr id="83" name="Rectangle 82"/>
                  <p:cNvSpPr/>
                  <p:nvPr/>
                </p:nvSpPr>
                <p:spPr>
                  <a:xfrm rot="16200000">
                    <a:off x="578065" y="1512099"/>
                    <a:ext cx="42999" cy="423188"/>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84" name="Rectangle 83"/>
                  <p:cNvSpPr/>
                  <p:nvPr/>
                </p:nvSpPr>
                <p:spPr>
                  <a:xfrm rot="16200000">
                    <a:off x="1116804" y="1513509"/>
                    <a:ext cx="42999" cy="420365"/>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sp>
                <p:nvSpPr>
                  <p:cNvPr id="85" name="Rectangle 84"/>
                  <p:cNvSpPr/>
                  <p:nvPr/>
                </p:nvSpPr>
                <p:spPr>
                  <a:xfrm rot="16200000">
                    <a:off x="1190405" y="1574414"/>
                    <a:ext cx="82116" cy="234624"/>
                  </a:xfrm>
                  <a:prstGeom prst="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t-IT"/>
                  </a:p>
                </p:txBody>
              </p:sp>
            </p:grpSp>
          </p:grpSp>
        </p:grpSp>
        <p:pic>
          <p:nvPicPr>
            <p:cNvPr id="99" name="Picture 98"/>
            <p:cNvPicPr>
              <a:picLocks noChangeAspect="1"/>
            </p:cNvPicPr>
            <p:nvPr/>
          </p:nvPicPr>
          <p:blipFill rotWithShape="1">
            <a:blip r:embed="rId14" cstate="print">
              <a:extLst>
                <a:ext uri="{28A0092B-C50C-407E-A947-70E740481C1C}">
                  <a14:useLocalDpi xmlns:a14="http://schemas.microsoft.com/office/drawing/2010/main" val="0"/>
                </a:ext>
              </a:extLst>
            </a:blip>
            <a:srcRect l="30821" t="42745" r="26060" b="18039"/>
            <a:stretch/>
          </p:blipFill>
          <p:spPr>
            <a:xfrm>
              <a:off x="6336260" y="3115897"/>
              <a:ext cx="5855740" cy="3765751"/>
            </a:xfrm>
            <a:prstGeom prst="rect">
              <a:avLst/>
            </a:prstGeom>
          </p:spPr>
        </p:pic>
      </p:grpSp>
      <p:sp>
        <p:nvSpPr>
          <p:cNvPr id="100" name="Rectangle 99"/>
          <p:cNvSpPr/>
          <p:nvPr/>
        </p:nvSpPr>
        <p:spPr>
          <a:xfrm>
            <a:off x="11580796" y="6611131"/>
            <a:ext cx="526106" cy="276999"/>
          </a:xfrm>
          <a:prstGeom prst="rect">
            <a:avLst/>
          </a:prstGeom>
        </p:spPr>
        <p:txBody>
          <a:bodyPr wrap="none">
            <a:spAutoFit/>
          </a:bodyPr>
          <a:lstStyle/>
          <a:p>
            <a:r>
              <a:rPr lang="it-IT" sz="1200" b="1" i="1" dirty="0">
                <a:solidFill>
                  <a:schemeClr val="bg1"/>
                </a:solidFill>
                <a:latin typeface="Arial" panose="020B0604020202020204" pitchFamily="34" charset="0"/>
                <a:cs typeface="Arial" panose="020B0604020202020204" pitchFamily="34" charset="0"/>
              </a:rPr>
              <a:t>9</a:t>
            </a:r>
            <a:r>
              <a:rPr lang="it-IT" sz="1200" b="1" i="1" dirty="0" smtClean="0">
                <a:solidFill>
                  <a:schemeClr val="bg1"/>
                </a:solidFill>
                <a:latin typeface="Arial" panose="020B0604020202020204" pitchFamily="34" charset="0"/>
                <a:cs typeface="Arial" panose="020B0604020202020204" pitchFamily="34" charset="0"/>
              </a:rPr>
              <a:t>/28</a:t>
            </a:r>
            <a:r>
              <a:rPr lang="it-IT" sz="1200" b="1" dirty="0" smtClean="0">
                <a:solidFill>
                  <a:schemeClr val="bg1"/>
                </a:solidFill>
                <a:latin typeface="Arial" panose="020B0604020202020204" pitchFamily="34" charset="0"/>
                <a:cs typeface="Arial" panose="020B0604020202020204" pitchFamily="34" charset="0"/>
              </a:rPr>
              <a:t> </a:t>
            </a:r>
            <a:endParaRPr lang="it-IT" sz="1200" dirty="0"/>
          </a:p>
        </p:txBody>
      </p:sp>
      <p:pic>
        <p:nvPicPr>
          <p:cNvPr id="102" name="Picture 2" descr="AAC22 - Advanced Accelerator Concepts 202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0"/>
            <a:ext cx="1701840" cy="400110"/>
          </a:xfrm>
          <a:prstGeom prst="rect">
            <a:avLst/>
          </a:prstGeom>
          <a:noFill/>
          <a:extLst>
            <a:ext uri="{909E8E84-426E-40DD-AFC4-6F175D3DCCD1}">
              <a14:hiddenFill xmlns:a14="http://schemas.microsoft.com/office/drawing/2010/main">
                <a:solidFill>
                  <a:srgbClr val="FFFFFF"/>
                </a:solidFill>
              </a14:hiddenFill>
            </a:ext>
          </a:extLst>
        </p:spPr>
      </p:pic>
      <p:sp>
        <p:nvSpPr>
          <p:cNvPr id="103" name="Rectangle 102"/>
          <p:cNvSpPr/>
          <p:nvPr/>
        </p:nvSpPr>
        <p:spPr>
          <a:xfrm>
            <a:off x="5529263" y="9240"/>
            <a:ext cx="6649191" cy="369332"/>
          </a:xfrm>
          <a:prstGeom prst="rect">
            <a:avLst/>
          </a:prstGeom>
        </p:spPr>
        <p:txBody>
          <a:bodyPr wrap="square">
            <a:spAutoFit/>
          </a:bodyPr>
          <a:lstStyle/>
          <a:p>
            <a:r>
              <a:rPr lang="it-IT" b="1" i="1" dirty="0" smtClean="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 accelerating structures: </a:t>
            </a:r>
            <a:r>
              <a:rPr lang="it-IT" b="1" i="1" dirty="0">
                <a:solidFill>
                  <a:schemeClr val="bg1"/>
                </a:solidFill>
                <a:latin typeface="Microsoft JhengHei UI Light" panose="020B0304030504040204" pitchFamily="34" charset="-120"/>
                <a:ea typeface="Microsoft JhengHei UI Light" panose="020B0304030504040204" pitchFamily="34" charset="-120"/>
                <a:cs typeface="Arial" panose="020B0604020202020204" pitchFamily="34" charset="0"/>
              </a:rPr>
              <a:t>Gas-filled capillary discharges</a:t>
            </a:r>
          </a:p>
        </p:txBody>
      </p:sp>
    </p:spTree>
    <p:extLst>
      <p:ext uri="{BB962C8B-B14F-4D97-AF65-F5344CB8AC3E}">
        <p14:creationId xmlns:p14="http://schemas.microsoft.com/office/powerpoint/2010/main" val="246484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left)">
                                      <p:cBhvr>
                                        <p:cTn id="12" dur="10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1000"/>
                                        <p:tgtEl>
                                          <p:spTgt spid="66"/>
                                        </p:tgtEl>
                                      </p:cBhvr>
                                    </p:animEffect>
                                    <p:anim calcmode="lin" valueType="num">
                                      <p:cBhvr>
                                        <p:cTn id="18" dur="1000" fill="hold"/>
                                        <p:tgtEl>
                                          <p:spTgt spid="66"/>
                                        </p:tgtEl>
                                        <p:attrNameLst>
                                          <p:attrName>ppt_x</p:attrName>
                                        </p:attrNameLst>
                                      </p:cBhvr>
                                      <p:tavLst>
                                        <p:tav tm="0">
                                          <p:val>
                                            <p:strVal val="#ppt_x"/>
                                          </p:val>
                                        </p:tav>
                                        <p:tav tm="100000">
                                          <p:val>
                                            <p:strVal val="#ppt_x"/>
                                          </p:val>
                                        </p:tav>
                                      </p:tavLst>
                                    </p:anim>
                                    <p:anim calcmode="lin" valueType="num">
                                      <p:cBhvr>
                                        <p:cTn id="1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right)">
                                      <p:cBhvr>
                                        <p:cTn id="24"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1"/>
                </p:tgtEl>
              </p:cMediaNode>
            </p:vide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4227957</TotalTime>
  <Words>1844</Words>
  <Application>Microsoft Office PowerPoint</Application>
  <PresentationFormat>Widescreen</PresentationFormat>
  <Paragraphs>407</Paragraphs>
  <Slides>31</Slides>
  <Notes>17</Notes>
  <HiddenSlides>0</HiddenSlides>
  <MMClips>2</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31</vt:i4>
      </vt:variant>
    </vt:vector>
  </HeadingPairs>
  <TitlesOfParts>
    <vt:vector size="50" baseType="lpstr">
      <vt:lpstr>Microsoft JhengHei</vt:lpstr>
      <vt:lpstr>Microsoft JhengHei UI Light</vt:lpstr>
      <vt:lpstr>-apple-system</vt:lpstr>
      <vt:lpstr>Arial</vt:lpstr>
      <vt:lpstr>Arial Black</vt:lpstr>
      <vt:lpstr>Calibri</vt:lpstr>
      <vt:lpstr>Calibri Light</vt:lpstr>
      <vt:lpstr>Cambria Math</vt:lpstr>
      <vt:lpstr>CMBX9</vt:lpstr>
      <vt:lpstr>CMR9</vt:lpstr>
      <vt:lpstr>DejaVu Sans</vt:lpstr>
      <vt:lpstr>Droid Sans Fallback</vt:lpstr>
      <vt:lpstr>FreeSans</vt:lpstr>
      <vt:lpstr>Liberation Sans</vt:lpstr>
      <vt:lpstr>NimbusRomNo9L-Regu</vt:lpstr>
      <vt:lpstr>Source Sans Pro</vt:lpstr>
      <vt:lpstr>Whitney-Bold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Angelo Biagioni</dc:creator>
  <cp:lastModifiedBy>Angelo Biagioni</cp:lastModifiedBy>
  <cp:revision>1044</cp:revision>
  <dcterms:created xsi:type="dcterms:W3CDTF">2021-04-11T10:01:08Z</dcterms:created>
  <dcterms:modified xsi:type="dcterms:W3CDTF">2022-11-06T11:18:44Z</dcterms:modified>
</cp:coreProperties>
</file>