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0"/>
  </p:notesMasterIdLst>
  <p:sldIdLst>
    <p:sldId id="256" r:id="rId2"/>
    <p:sldId id="286" r:id="rId3"/>
    <p:sldId id="297" r:id="rId4"/>
    <p:sldId id="298" r:id="rId5"/>
    <p:sldId id="262" r:id="rId6"/>
    <p:sldId id="258" r:id="rId7"/>
    <p:sldId id="307" r:id="rId8"/>
    <p:sldId id="301" r:id="rId9"/>
    <p:sldId id="275" r:id="rId10"/>
    <p:sldId id="299" r:id="rId11"/>
    <p:sldId id="300" r:id="rId12"/>
    <p:sldId id="303" r:id="rId13"/>
    <p:sldId id="302" r:id="rId14"/>
    <p:sldId id="305" r:id="rId15"/>
    <p:sldId id="306" r:id="rId16"/>
    <p:sldId id="278" r:id="rId17"/>
    <p:sldId id="304" r:id="rId18"/>
    <p:sldId id="308" r:id="rId19"/>
    <p:sldId id="265" r:id="rId20"/>
    <p:sldId id="266" r:id="rId21"/>
    <p:sldId id="267" r:id="rId22"/>
    <p:sldId id="268" r:id="rId23"/>
    <p:sldId id="263" r:id="rId24"/>
    <p:sldId id="264" r:id="rId25"/>
    <p:sldId id="269" r:id="rId26"/>
    <p:sldId id="270" r:id="rId27"/>
    <p:sldId id="273" r:id="rId28"/>
    <p:sldId id="274" r:id="rId29"/>
    <p:sldId id="280" r:id="rId30"/>
    <p:sldId id="276" r:id="rId31"/>
    <p:sldId id="279" r:id="rId32"/>
    <p:sldId id="281" r:id="rId33"/>
    <p:sldId id="282" r:id="rId34"/>
    <p:sldId id="283" r:id="rId35"/>
    <p:sldId id="284" r:id="rId36"/>
    <p:sldId id="259" r:id="rId37"/>
    <p:sldId id="260" r:id="rId38"/>
    <p:sldId id="261" r:id="rId39"/>
  </p:sldIdLst>
  <p:sldSz cx="12192000" cy="6858000"/>
  <p:notesSz cx="6858000" cy="9144000"/>
  <p:embeddedFontLst>
    <p:embeddedFont>
      <p:font typeface="Avenir" panose="02000503020000020003" pitchFamily="2" charset="0"/>
      <p:regular r:id="rId41"/>
      <p:italic r:id="rId42"/>
    </p:embeddedFont>
    <p:embeddedFont>
      <p:font typeface="Calibri" panose="020F0502020204030204" pitchFamily="34" charset="0"/>
      <p:regular r:id="rId43"/>
      <p:bold r:id="rId44"/>
      <p:italic r:id="rId45"/>
      <p:boldItalic r:id="rId46"/>
    </p:embeddedFont>
    <p:embeddedFont>
      <p:font typeface="Helvetica Neue" panose="02000503000000020004"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hGVeeulJnqR//Qv4oXT6VTCbuOn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14C3"/>
    <a:srgbClr val="1C6468"/>
    <a:srgbClr val="268083"/>
    <a:srgbClr val="1340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D7D8D04-9E53-44DA-9E62-F636D0A53260}">
  <a:tblStyle styleId="{CD7D8D04-9E53-44DA-9E62-F636D0A53260}" styleName="Table_0">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fill>
          <a:solidFill>
            <a:srgbClr val="E3E5E8"/>
          </a:solidFill>
        </a:fill>
      </a:tcStyle>
    </a:band2H>
    <a:band1V>
      <a:tcTxStyle b="off" i="off"/>
      <a:tcStyle>
        <a:tcBdr/>
      </a:tcStyle>
    </a:band1V>
    <a:band2V>
      <a:tcTxStyle b="off" i="off"/>
      <a:tcStyle>
        <a:tcBdr/>
      </a:tcStyle>
    </a:band2V>
    <a:lastCol>
      <a:tcTxStyle b="off" i="off"/>
      <a:tcStyle>
        <a:tcBdr/>
      </a:tcStyle>
    </a:lastCol>
    <a:firstCol>
      <a:tcTxStyle b="on"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254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firstCol>
    <a:lastRow>
      <a:tcTxStyle b="on"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254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lastRow>
    <a:seCell>
      <a:tcTxStyle b="off" i="off"/>
      <a:tcStyle>
        <a:tcBdr/>
      </a:tcStyle>
    </a:seCell>
    <a:swCell>
      <a:tcTxStyle b="off" i="off"/>
      <a:tcStyle>
        <a:tcBdr/>
      </a:tcStyle>
    </a:swCell>
    <a:firstRow>
      <a:tcTxStyle b="on"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254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firstRow>
    <a:neCell>
      <a:tcTxStyle b="off" i="off"/>
      <a:tcStyle>
        <a:tcBdr/>
      </a:tcStyle>
    </a:neCell>
    <a:nwCell>
      <a:tcTxStyle b="off" i="off"/>
      <a:tcStyle>
        <a:tcBdr/>
      </a:tcStyle>
    </a:nwCell>
  </a:tblStyle>
  <a:tblStyle styleId="{715C58FE-C4CD-4E0A-B20D-D7C1F06C72D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68"/>
    <p:restoredTop sz="96291"/>
  </p:normalViewPr>
  <p:slideViewPr>
    <p:cSldViewPr snapToGrid="0">
      <p:cViewPr varScale="1">
        <p:scale>
          <a:sx n="114" d="100"/>
          <a:sy n="114" d="100"/>
        </p:scale>
        <p:origin x="200" y="360"/>
      </p:cViewPr>
      <p:guideLst>
        <p:guide orient="horz" pos="2160"/>
        <p:guide pos="3840"/>
      </p:guideLst>
    </p:cSldViewPr>
  </p:slideViewPr>
  <p:notesTextViewPr>
    <p:cViewPr>
      <p:scale>
        <a:sx n="1" d="1"/>
        <a:sy n="1" d="1"/>
      </p:scale>
      <p:origin x="0" y="0"/>
    </p:cViewPr>
  </p:notesTextViewPr>
  <p:sorterViewPr>
    <p:cViewPr>
      <p:scale>
        <a:sx n="155" d="100"/>
        <a:sy n="15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3e7cf79af5_1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13e7cf79af5_1_1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g13e7cf79af5_1_1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153650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3939223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1750344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3788235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3e7cf79af5_1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13e7cf79af5_1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g13e7cf79af5_1_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2192690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3e7cf79af5_1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13e7cf79af5_1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g13e7cf79af5_1_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3956863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922610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3e7cf79af5_1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13e7cf79af5_1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g13e7cf79af5_1_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3903132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3e7cf79af5_1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13e7cf79af5_1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g13e7cf79af5_1_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3056771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3e7cf79af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13e7cf79af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g13e7cf79af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3597980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3e7cf79af5_1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13e7cf79af5_1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g13e7cf79af5_1_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2734336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3e7cf79af5_1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13e7cf79af5_1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g13e7cf79af5_1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421844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3c6a60486d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3c6a60486d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g13c6a60486d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extLst>
      <p:ext uri="{BB962C8B-B14F-4D97-AF65-F5344CB8AC3E}">
        <p14:creationId xmlns:p14="http://schemas.microsoft.com/office/powerpoint/2010/main" val="3644341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3e7cf79af5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13e7cf79af5_0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 name="Google Shape;247;g13e7cf79af5_0_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797989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3e7cf79af5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13e7cf79af5_0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 name="Google Shape;158;g13e7cf79af5_0_1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3e7cf79af5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13e7cf79af5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13e7cf79af5_0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3e7cf79af5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13e7cf79af5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g13e7cf79af5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3e7cf79af5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13e7cf79af5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g13e7cf79af5_0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3e7cf79af5_3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3e7cf79af5_3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g13e7cf79af5_3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3e7cf79af5_3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3e7cf79af5_3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g13e7cf79af5_3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3e7cf79af5_1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13e7cf79af5_1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g13e7cf79af5_1_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3974158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3e7cf79af5_0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13e7cf79af5_0_2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g13e7cf79af5_0_2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3e7cf79af5_0_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13e7cf79af5_0_1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g13e7cf79af5_0_1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3e7cf79af5_3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13e7cf79af5_3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g13e7cf79af5_3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3e7cf79af5_0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13e7cf79af5_0_1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g13e7cf79af5_0_1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3e7cf79af5_0_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13e7cf79af5_0_2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1" name="Google Shape;431;g13e7cf79af5_0_2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3e7cf79af5_0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g13e7cf79af5_0_2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g13e7cf79af5_0_2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3e7cf79af5_0_2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Plasma and Advanced Structure Accelerator Interest Group</a:t>
            </a:r>
            <a:endParaRPr/>
          </a:p>
        </p:txBody>
      </p:sp>
      <p:sp>
        <p:nvSpPr>
          <p:cNvPr id="117" name="Google Shape;117;g13e7cf79af5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532305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e7cf79af5_0_20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Plasma and Advanced Structure Accelerator Interest Group</a:t>
            </a:r>
            <a:endParaRPr/>
          </a:p>
        </p:txBody>
      </p:sp>
      <p:sp>
        <p:nvSpPr>
          <p:cNvPr id="128" name="Google Shape;128;g13e7cf79af5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5933336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3e7cf79af5_3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3e7cf79af5_3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g13e7cf79af5_3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extLst>
      <p:ext uri="{BB962C8B-B14F-4D97-AF65-F5344CB8AC3E}">
        <p14:creationId xmlns:p14="http://schemas.microsoft.com/office/powerpoint/2010/main" val="2239459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3e7cf79af5_1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13e7cf79af5_1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g13e7cf79af5_1_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271324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3c6a6048ed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13c6a6048ed_1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g13c6a6048ed_1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3e7cf79af5_1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13e7cf79af5_1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g13e7cf79af5_1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857093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0ebaaf7f1a_6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10ebaaf7f1a_6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g10ebaaf7f1a_6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3869918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3e7cf79af5_0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g13e7cf79af5_0_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g13e7cf79af5_0_2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212699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2"/>
          <p:cNvSpPr>
            <a:spLocks noGrp="1"/>
          </p:cNvSpPr>
          <p:nvPr>
            <p:ph type="pic" idx="2"/>
          </p:nvPr>
        </p:nvSpPr>
        <p:spPr>
          <a:xfrm>
            <a:off x="5183188" y="987425"/>
            <a:ext cx="6172200" cy="4873625"/>
          </a:xfrm>
          <a:prstGeom prst="rect">
            <a:avLst/>
          </a:prstGeom>
          <a:noFill/>
          <a:ln>
            <a:noFill/>
          </a:ln>
        </p:spPr>
      </p:sp>
      <p:sp>
        <p:nvSpPr>
          <p:cNvPr id="71" name="Google Shape;71;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lt1"/>
        </a:solidFill>
        <a:effectLst/>
      </p:bgPr>
    </p:bg>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0" y="0"/>
            <a:ext cx="12192000" cy="91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
          <p:cNvSpPr txBox="1">
            <a:spLocks noGrp="1"/>
          </p:cNvSpPr>
          <p:nvPr>
            <p:ph type="sldNum" idx="12"/>
          </p:nvPr>
        </p:nvSpPr>
        <p:spPr>
          <a:xfrm>
            <a:off x="11658600" y="6477001"/>
            <a:ext cx="533400" cy="381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dx.doi.org/10.21203/rs.3.rs-1692828/v1"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hyperlink" Target="https://indico.fnal.gov/event/51385/"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snowmass21.org/accelerator/advanced/start"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p:nvPr/>
        </p:nvSpPr>
        <p:spPr>
          <a:xfrm>
            <a:off x="-14288" y="-14288"/>
            <a:ext cx="12218700" cy="7109598"/>
          </a:xfrm>
          <a:prstGeom prst="rect">
            <a:avLst/>
          </a:prstGeom>
          <a:gradFill flip="none" rotWithShape="1">
            <a:gsLst>
              <a:gs pos="0">
                <a:srgbClr val="134041"/>
              </a:gs>
              <a:gs pos="100000">
                <a:srgbClr val="1C6468"/>
              </a:gs>
            </a:gsLst>
            <a:lin ang="0" scaled="0"/>
            <a:tileRect/>
          </a:gra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endParaRPr sz="40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40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4000">
                <a:solidFill>
                  <a:schemeClr val="lt1"/>
                </a:solidFill>
                <a:latin typeface="Calibri"/>
                <a:ea typeface="Calibri"/>
                <a:cs typeface="Calibri"/>
                <a:sym typeface="Calibri"/>
              </a:rPr>
              <a:t>Snowmass Process Advanced Accelerator Concepts </a:t>
            </a:r>
          </a:p>
          <a:p>
            <a:pPr marL="0" marR="0" lvl="0" indent="0" algn="ctr" rtl="0">
              <a:lnSpc>
                <a:spcPct val="100000"/>
              </a:lnSpc>
              <a:spcBef>
                <a:spcPts val="0"/>
              </a:spcBef>
              <a:spcAft>
                <a:spcPts val="0"/>
              </a:spcAft>
              <a:buClr>
                <a:srgbClr val="000000"/>
              </a:buClr>
              <a:buSzPts val="3600"/>
              <a:buFont typeface="Arial"/>
              <a:buNone/>
            </a:pPr>
            <a:r>
              <a:rPr lang="en-US" sz="4000">
                <a:solidFill>
                  <a:schemeClr val="lt1"/>
                </a:solidFill>
                <a:latin typeface="Calibri"/>
                <a:ea typeface="Calibri"/>
                <a:cs typeface="Calibri"/>
                <a:sym typeface="Calibri"/>
              </a:rPr>
              <a:t>(AF6) Perspective</a:t>
            </a:r>
            <a:endParaRPr sz="40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Cameron Geddes,</a:t>
            </a:r>
            <a:r>
              <a:rPr lang="en-US" sz="3200">
                <a:solidFill>
                  <a:schemeClr val="lt1"/>
                </a:solidFill>
                <a:latin typeface="Calibri"/>
                <a:ea typeface="Calibri"/>
                <a:cs typeface="Calibri"/>
                <a:sym typeface="Calibri"/>
              </a:rPr>
              <a:t> </a:t>
            </a:r>
            <a:r>
              <a:rPr lang="en-US" sz="3200" b="0" i="0" u="none" strike="noStrike" cap="none">
                <a:solidFill>
                  <a:schemeClr val="lt1"/>
                </a:solidFill>
                <a:latin typeface="Calibri"/>
                <a:ea typeface="Calibri"/>
                <a:cs typeface="Calibri"/>
                <a:sym typeface="Calibri"/>
              </a:rPr>
              <a:t>Mark Hogan, Pietro Musumeci, Ralph Assmann (AF6)</a:t>
            </a:r>
          </a:p>
          <a:p>
            <a:pPr marL="0" marR="0" lvl="0" indent="0" algn="ctr" rtl="0">
              <a:lnSpc>
                <a:spcPct val="100000"/>
              </a:lnSpc>
              <a:spcBef>
                <a:spcPts val="0"/>
              </a:spcBef>
              <a:spcAft>
                <a:spcPts val="0"/>
              </a:spcAft>
              <a:buClr>
                <a:srgbClr val="000000"/>
              </a:buClr>
              <a:buSzPts val="3200"/>
              <a:buFont typeface="Arial"/>
              <a:buNone/>
            </a:pPr>
            <a:r>
              <a:rPr lang="en-US" sz="3200">
                <a:solidFill>
                  <a:schemeClr val="lt1"/>
                </a:solidFill>
                <a:latin typeface="Calibri"/>
                <a:ea typeface="Calibri"/>
                <a:cs typeface="Calibri"/>
                <a:sym typeface="Calibri"/>
              </a:rPr>
              <a:t>Marlene Turner, Spencer Gessner (liasons to ITF &amp; AF4)</a:t>
            </a:r>
            <a:endParaRPr sz="32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endParaRPr lang="en-US" sz="32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US" sz="3200">
                <a:solidFill>
                  <a:schemeClr val="lt1"/>
                </a:solidFill>
                <a:latin typeface="Calibri"/>
                <a:ea typeface="Calibri"/>
                <a:cs typeface="Calibri"/>
                <a:sym typeface="Calibri"/>
              </a:rPr>
              <a:t>9</a:t>
            </a:r>
            <a:r>
              <a:rPr lang="en-US" sz="3200" b="0" i="0" u="none" strike="noStrike" cap="none">
                <a:solidFill>
                  <a:schemeClr val="lt1"/>
                </a:solidFill>
                <a:latin typeface="Calibri"/>
                <a:ea typeface="Calibri"/>
                <a:cs typeface="Calibri"/>
                <a:sym typeface="Calibri"/>
              </a:rPr>
              <a:t> </a:t>
            </a:r>
            <a:r>
              <a:rPr lang="en-US" sz="3200">
                <a:solidFill>
                  <a:schemeClr val="lt1"/>
                </a:solidFill>
                <a:latin typeface="Calibri"/>
                <a:ea typeface="Calibri"/>
                <a:cs typeface="Calibri"/>
                <a:sym typeface="Calibri"/>
              </a:rPr>
              <a:t>November</a:t>
            </a:r>
            <a:r>
              <a:rPr lang="en-US" sz="3200" b="0" i="0" u="none" strike="noStrike" cap="none">
                <a:solidFill>
                  <a:schemeClr val="lt1"/>
                </a:solidFill>
                <a:latin typeface="Calibri"/>
                <a:ea typeface="Calibri"/>
                <a:cs typeface="Calibri"/>
                <a:sym typeface="Calibri"/>
              </a:rPr>
              <a:t> 2022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Calibri"/>
              <a:ea typeface="Calibri"/>
              <a:cs typeface="Calibri"/>
              <a:sym typeface="Calibri"/>
            </a:endParaRPr>
          </a:p>
        </p:txBody>
      </p:sp>
      <p:sp>
        <p:nvSpPr>
          <p:cNvPr id="95" name="Google Shape;95;p1"/>
          <p:cNvSpPr txBox="1"/>
          <p:nvPr/>
        </p:nvSpPr>
        <p:spPr>
          <a:xfrm>
            <a:off x="11482756" y="6197437"/>
            <a:ext cx="6858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1</a:t>
            </a:fld>
            <a:endParaRPr sz="1200" b="0" i="0" u="none" strike="noStrike" cap="none">
              <a:solidFill>
                <a:schemeClr val="dk1"/>
              </a:solidFill>
              <a:latin typeface="Helvetica Neue"/>
              <a:ea typeface="Helvetica Neue"/>
              <a:cs typeface="Helvetica Neue"/>
              <a:sym typeface="Helvetica Neue"/>
            </a:endParaRPr>
          </a:p>
        </p:txBody>
      </p:sp>
      <p:sp>
        <p:nvSpPr>
          <p:cNvPr id="96" name="Google Shape;96;p1"/>
          <p:cNvSpPr/>
          <p:nvPr/>
        </p:nvSpPr>
        <p:spPr>
          <a:xfrm>
            <a:off x="0" y="782390"/>
            <a:ext cx="1143219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Avenir"/>
              <a:ea typeface="Avenir"/>
              <a:cs typeface="Avenir"/>
              <a:sym typeface="Aveni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13e7cf79af5_1_121"/>
          <p:cNvSpPr txBox="1"/>
          <p:nvPr/>
        </p:nvSpPr>
        <p:spPr>
          <a:xfrm>
            <a:off x="0" y="0"/>
            <a:ext cx="12218700" cy="646500"/>
          </a:xfrm>
          <a:prstGeom prst="rect">
            <a:avLst/>
          </a:prstGeom>
          <a:gradFill flip="none" rotWithShape="1">
            <a:gsLst>
              <a:gs pos="0">
                <a:srgbClr val="134041"/>
              </a:gs>
              <a:gs pos="100000">
                <a:srgbClr val="1C6468"/>
              </a:gs>
            </a:gsLst>
            <a:lin ang="0" scaled="0"/>
            <a:tileRect/>
          </a:gra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lgn="ctr">
              <a:buSzPts val="3600"/>
              <a:buNone/>
              <a:defRPr sz="3600">
                <a:solidFill>
                  <a:schemeClr val="lt1"/>
                </a:solidFill>
                <a:latin typeface="Calibri"/>
                <a:ea typeface="Calibri"/>
                <a:cs typeface="Calibri"/>
              </a:defRPr>
            </a:lvl1pPr>
          </a:lstStyle>
          <a:p>
            <a:r>
              <a:rPr lang="en-US" dirty="0">
                <a:sym typeface="Calibri"/>
              </a:rPr>
              <a:t>Assessment of Limits Indicates Potential for 15 </a:t>
            </a:r>
            <a:r>
              <a:rPr lang="en-US" dirty="0" err="1">
                <a:sym typeface="Calibri"/>
              </a:rPr>
              <a:t>TeV</a:t>
            </a:r>
            <a:r>
              <a:rPr lang="en-US" dirty="0">
                <a:sym typeface="Calibri"/>
              </a:rPr>
              <a:t>-class</a:t>
            </a:r>
            <a:endParaRPr dirty="0"/>
          </a:p>
        </p:txBody>
      </p:sp>
      <p:sp>
        <p:nvSpPr>
          <p:cNvPr id="293" name="Google Shape;293;g13e7cf79af5_1_121"/>
          <p:cNvSpPr txBox="1"/>
          <p:nvPr/>
        </p:nvSpPr>
        <p:spPr>
          <a:xfrm>
            <a:off x="11482756" y="6533104"/>
            <a:ext cx="6858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10</a:t>
            </a:fld>
            <a:endParaRPr sz="1200" b="0" i="0" u="none" strike="noStrike" cap="none">
              <a:solidFill>
                <a:schemeClr val="dk1"/>
              </a:solidFill>
              <a:latin typeface="Helvetica Neue"/>
              <a:ea typeface="Helvetica Neue"/>
              <a:cs typeface="Helvetica Neue"/>
              <a:sym typeface="Helvetica Neue"/>
            </a:endParaRPr>
          </a:p>
        </p:txBody>
      </p:sp>
      <p:sp>
        <p:nvSpPr>
          <p:cNvPr id="294" name="Google Shape;294;g13e7cf79af5_1_121"/>
          <p:cNvSpPr/>
          <p:nvPr/>
        </p:nvSpPr>
        <p:spPr>
          <a:xfrm>
            <a:off x="0" y="782390"/>
            <a:ext cx="11432100" cy="1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Avenir"/>
              <a:ea typeface="Avenir"/>
              <a:cs typeface="Avenir"/>
              <a:sym typeface="Avenir"/>
            </a:endParaRPr>
          </a:p>
        </p:txBody>
      </p:sp>
      <p:sp>
        <p:nvSpPr>
          <p:cNvPr id="295" name="Google Shape;295;g13e7cf79af5_1_121"/>
          <p:cNvSpPr/>
          <p:nvPr/>
        </p:nvSpPr>
        <p:spPr>
          <a:xfrm>
            <a:off x="1535574" y="6343119"/>
            <a:ext cx="9120900" cy="400200"/>
          </a:xfrm>
          <a:prstGeom prst="rect">
            <a:avLst/>
          </a:prstGeom>
          <a:solidFill>
            <a:srgbClr val="094B7E"/>
          </a:solidFill>
          <a:ln w="19050" cap="rnd"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AAC technology are capable of 15-TeV-class e+e- linear collider parameters </a:t>
            </a:r>
            <a:endParaRPr sz="1400" b="0" i="0" u="none" strike="noStrike" cap="none">
              <a:solidFill>
                <a:srgbClr val="000000"/>
              </a:solidFill>
              <a:latin typeface="Arial"/>
              <a:ea typeface="Arial"/>
              <a:cs typeface="Arial"/>
              <a:sym typeface="Arial"/>
            </a:endParaRPr>
          </a:p>
        </p:txBody>
      </p:sp>
      <p:sp>
        <p:nvSpPr>
          <p:cNvPr id="296" name="Google Shape;296;g13e7cf79af5_1_121"/>
          <p:cNvSpPr/>
          <p:nvPr/>
        </p:nvSpPr>
        <p:spPr>
          <a:xfrm>
            <a:off x="0" y="710950"/>
            <a:ext cx="11609400" cy="5016900"/>
          </a:xfrm>
          <a:prstGeom prst="rect">
            <a:avLst/>
          </a:prstGeom>
          <a:noFill/>
          <a:ln>
            <a:noFill/>
          </a:ln>
        </p:spPr>
        <p:txBody>
          <a:bodyPr spcFirstLastPara="1" wrap="square" lIns="91425" tIns="45700" rIns="91425" bIns="45700" anchor="t" anchorCtr="0">
            <a:noAutofit/>
          </a:bodyPr>
          <a:lstStyle/>
          <a:p>
            <a:pPr marL="520700" lvl="1" indent="-520700">
              <a:spcAft>
                <a:spcPts val="400"/>
              </a:spcAft>
              <a:buClr>
                <a:srgbClr val="0000FF"/>
              </a:buClr>
              <a:buSzPts val="2000"/>
              <a:buFont typeface="Avenir"/>
              <a:buChar char="○"/>
            </a:pPr>
            <a:r>
              <a:rPr lang="en-US" sz="2000" dirty="0">
                <a:solidFill>
                  <a:srgbClr val="0000FF"/>
                </a:solidFill>
                <a:latin typeface="Avenir"/>
                <a:sym typeface="Avenir"/>
              </a:rPr>
              <a:t>AAC community has addressed key potential limits of high-gradient </a:t>
            </a:r>
            <a:r>
              <a:rPr lang="en-US" sz="2000" dirty="0" err="1">
                <a:solidFill>
                  <a:srgbClr val="0000FF"/>
                </a:solidFill>
                <a:latin typeface="Avenir"/>
                <a:sym typeface="Avenir"/>
              </a:rPr>
              <a:t>linac</a:t>
            </a:r>
            <a:r>
              <a:rPr lang="en-US" sz="2000" dirty="0">
                <a:solidFill>
                  <a:srgbClr val="0000FF"/>
                </a:solidFill>
                <a:latin typeface="Avenir"/>
                <a:sym typeface="Avenir"/>
              </a:rPr>
              <a:t> technology including</a:t>
            </a:r>
            <a:endParaRPr sz="2000" dirty="0">
              <a:solidFill>
                <a:srgbClr val="0000FF"/>
              </a:solidFill>
              <a:latin typeface="Avenir"/>
            </a:endParaRPr>
          </a:p>
          <a:p>
            <a:pPr marL="915988" lvl="2" indent="-381000">
              <a:spcAft>
                <a:spcPts val="400"/>
              </a:spcAft>
              <a:buClr>
                <a:schemeClr val="dk1"/>
              </a:buClr>
              <a:buSzPts val="1800"/>
              <a:buFont typeface="Avenir"/>
              <a:buChar char="■"/>
            </a:pPr>
            <a:r>
              <a:rPr lang="en-US" sz="1800" dirty="0">
                <a:solidFill>
                  <a:schemeClr val="dk1"/>
                </a:solidFill>
                <a:latin typeface="Avenir"/>
                <a:sym typeface="Avenir"/>
              </a:rPr>
              <a:t>Shaped bunches can be used to efficiently accelerate beams without energy spread growth</a:t>
            </a:r>
            <a:endParaRPr sz="1800" dirty="0">
              <a:solidFill>
                <a:schemeClr val="dk1"/>
              </a:solidFill>
              <a:latin typeface="Avenir"/>
            </a:endParaRPr>
          </a:p>
          <a:p>
            <a:pPr marL="915988" lvl="2" indent="-381000">
              <a:spcAft>
                <a:spcPts val="400"/>
              </a:spcAft>
              <a:buClr>
                <a:schemeClr val="dk1"/>
              </a:buClr>
              <a:buSzPts val="1800"/>
              <a:buFont typeface="Avenir"/>
              <a:buChar char="■"/>
            </a:pPr>
            <a:r>
              <a:rPr lang="en-US" sz="1800" dirty="0">
                <a:solidFill>
                  <a:schemeClr val="dk1"/>
                </a:solidFill>
                <a:latin typeface="Avenir"/>
                <a:sym typeface="Avenir"/>
              </a:rPr>
              <a:t>Ion motion induced by dense beams can mitigate transverse hosing instability</a:t>
            </a:r>
            <a:endParaRPr sz="1800" dirty="0">
              <a:solidFill>
                <a:schemeClr val="dk1"/>
              </a:solidFill>
              <a:latin typeface="Avenir"/>
            </a:endParaRPr>
          </a:p>
          <a:p>
            <a:pPr marL="915988" lvl="2" indent="-381000">
              <a:spcAft>
                <a:spcPts val="400"/>
              </a:spcAft>
              <a:buClr>
                <a:schemeClr val="dk1"/>
              </a:buClr>
              <a:buSzPts val="1800"/>
              <a:buFont typeface="Avenir"/>
              <a:buChar char="■"/>
            </a:pPr>
            <a:r>
              <a:rPr lang="en-US" sz="1800" dirty="0">
                <a:solidFill>
                  <a:schemeClr val="dk1"/>
                </a:solidFill>
                <a:latin typeface="Avenir"/>
                <a:sym typeface="Avenir"/>
              </a:rPr>
              <a:t>Scattering in plasma mitigated by strong plasma focusing</a:t>
            </a:r>
            <a:endParaRPr sz="1800" dirty="0">
              <a:solidFill>
                <a:schemeClr val="dk1"/>
              </a:solidFill>
              <a:latin typeface="Avenir"/>
            </a:endParaRPr>
          </a:p>
          <a:p>
            <a:pPr marL="915988" lvl="2" indent="-381000">
              <a:spcAft>
                <a:spcPts val="400"/>
              </a:spcAft>
              <a:buClr>
                <a:schemeClr val="dk1"/>
              </a:buClr>
              <a:buSzPts val="1800"/>
              <a:buFont typeface="Avenir"/>
              <a:buChar char="■"/>
            </a:pPr>
            <a:r>
              <a:rPr lang="en-US" sz="1800" dirty="0">
                <a:solidFill>
                  <a:schemeClr val="dk1"/>
                </a:solidFill>
                <a:latin typeface="Avenir"/>
                <a:sym typeface="Avenir"/>
              </a:rPr>
              <a:t>Energy spread from synchrotron radiation in plasma limited by small beam emittances</a:t>
            </a:r>
            <a:endParaRPr sz="1800" dirty="0">
              <a:solidFill>
                <a:schemeClr val="dk1"/>
              </a:solidFill>
              <a:latin typeface="Avenir"/>
            </a:endParaRPr>
          </a:p>
          <a:p>
            <a:pPr marL="915988" lvl="2" indent="-381000">
              <a:spcAft>
                <a:spcPts val="400"/>
              </a:spcAft>
              <a:buClr>
                <a:schemeClr val="dk1"/>
              </a:buClr>
              <a:buSzPts val="1800"/>
              <a:buFont typeface="Avenir"/>
              <a:buChar char="■"/>
            </a:pPr>
            <a:r>
              <a:rPr lang="en-US" sz="1800" dirty="0">
                <a:solidFill>
                  <a:schemeClr val="dk1"/>
                </a:solidFill>
                <a:latin typeface="Avenir"/>
                <a:sym typeface="Avenir"/>
              </a:rPr>
              <a:t>Laser and beam energy recovery may be used for improved efficiency</a:t>
            </a:r>
            <a:endParaRPr sz="1800" dirty="0">
              <a:solidFill>
                <a:schemeClr val="dk1"/>
              </a:solidFill>
              <a:latin typeface="Avenir"/>
            </a:endParaRPr>
          </a:p>
          <a:p>
            <a:pPr marL="0" marR="0" lvl="0" indent="0" algn="l" rtl="0">
              <a:lnSpc>
                <a:spcPct val="100000"/>
              </a:lnSpc>
              <a:spcBef>
                <a:spcPts val="0"/>
              </a:spcBef>
              <a:spcAft>
                <a:spcPts val="0"/>
              </a:spcAft>
              <a:buClr>
                <a:srgbClr val="000000"/>
              </a:buClr>
              <a:buSzPts val="2000"/>
              <a:buFont typeface="Arial"/>
              <a:buNone/>
            </a:pPr>
            <a:endParaRPr sz="1200" b="0" i="0" u="none" strike="noStrike" cap="none" dirty="0">
              <a:solidFill>
                <a:schemeClr val="dk1"/>
              </a:solidFill>
              <a:latin typeface="Avenir"/>
              <a:ea typeface="Avenir"/>
              <a:cs typeface="Avenir"/>
              <a:sym typeface="Avenir"/>
            </a:endParaRPr>
          </a:p>
          <a:p>
            <a:pPr marL="520700" lvl="1" indent="-520700">
              <a:spcAft>
                <a:spcPts val="400"/>
              </a:spcAft>
              <a:buClr>
                <a:srgbClr val="0000FF"/>
              </a:buClr>
              <a:buSzPts val="2000"/>
              <a:buFont typeface="Avenir"/>
              <a:buChar char="○"/>
            </a:pPr>
            <a:r>
              <a:rPr lang="en-US" sz="2000" dirty="0">
                <a:solidFill>
                  <a:srgbClr val="0000FF"/>
                </a:solidFill>
                <a:latin typeface="Avenir"/>
                <a:sym typeface="Avenir"/>
              </a:rPr>
              <a:t>Additional technical challenges require R&amp;D</a:t>
            </a:r>
            <a:endParaRPr sz="2000" dirty="0">
              <a:solidFill>
                <a:srgbClr val="0000FF"/>
              </a:solidFill>
              <a:latin typeface="Avenir"/>
            </a:endParaRPr>
          </a:p>
          <a:p>
            <a:pPr marL="915988" lvl="2" indent="-381000">
              <a:spcAft>
                <a:spcPts val="400"/>
              </a:spcAft>
              <a:buClr>
                <a:schemeClr val="dk1"/>
              </a:buClr>
              <a:buSzPts val="1800"/>
              <a:buFont typeface="Avenir"/>
              <a:buChar char="■"/>
            </a:pPr>
            <a:r>
              <a:rPr lang="en-US" sz="1800" dirty="0">
                <a:solidFill>
                  <a:schemeClr val="dk1"/>
                </a:solidFill>
                <a:latin typeface="Avenir"/>
                <a:sym typeface="Avenir"/>
              </a:rPr>
              <a:t>100’s of stages: Beam matching / coupling between including efficiency ≥ 99%</a:t>
            </a:r>
            <a:endParaRPr sz="1800" dirty="0">
              <a:solidFill>
                <a:schemeClr val="dk1"/>
              </a:solidFill>
              <a:latin typeface="Avenir"/>
              <a:sym typeface="Avenir"/>
            </a:endParaRPr>
          </a:p>
          <a:p>
            <a:pPr marL="915988" lvl="2" indent="-381000">
              <a:spcAft>
                <a:spcPts val="400"/>
              </a:spcAft>
              <a:buClr>
                <a:schemeClr val="dk1"/>
              </a:buClr>
              <a:buSzPts val="1800"/>
              <a:buFont typeface="Avenir"/>
              <a:buChar char="■"/>
            </a:pPr>
            <a:r>
              <a:rPr lang="en-US" sz="1800" dirty="0">
                <a:solidFill>
                  <a:schemeClr val="dk1"/>
                </a:solidFill>
                <a:latin typeface="Avenir"/>
                <a:sym typeface="Avenir"/>
              </a:rPr>
              <a:t>Small accelerating structures place challenging alignment and jitter tolerances </a:t>
            </a:r>
            <a:endParaRPr sz="1800" dirty="0">
              <a:solidFill>
                <a:schemeClr val="dk1"/>
              </a:solidFill>
              <a:latin typeface="Avenir"/>
              <a:sym typeface="Avenir"/>
            </a:endParaRPr>
          </a:p>
          <a:p>
            <a:pPr marL="915988" lvl="2" indent="-381000">
              <a:spcAft>
                <a:spcPts val="400"/>
              </a:spcAft>
              <a:buClr>
                <a:schemeClr val="dk1"/>
              </a:buClr>
              <a:buSzPts val="1800"/>
              <a:buFont typeface="Avenir"/>
              <a:buChar char="■"/>
            </a:pPr>
            <a:r>
              <a:rPr lang="en-US" sz="1800" dirty="0">
                <a:solidFill>
                  <a:schemeClr val="dk1"/>
                </a:solidFill>
                <a:latin typeface="Avenir"/>
                <a:sym typeface="Avenir"/>
              </a:rPr>
              <a:t>Plasma-based beam delivery system and final focus</a:t>
            </a:r>
            <a:endParaRPr sz="1800" dirty="0">
              <a:solidFill>
                <a:schemeClr val="dk1"/>
              </a:solidFill>
              <a:latin typeface="Avenir"/>
            </a:endParaRPr>
          </a:p>
          <a:p>
            <a:pPr marL="0" marR="0" lvl="0" indent="0" algn="l" rtl="0">
              <a:lnSpc>
                <a:spcPct val="100000"/>
              </a:lnSpc>
              <a:spcBef>
                <a:spcPts val="0"/>
              </a:spcBef>
              <a:spcAft>
                <a:spcPts val="0"/>
              </a:spcAft>
              <a:buClr>
                <a:srgbClr val="000000"/>
              </a:buClr>
              <a:buSzPts val="2000"/>
              <a:buFont typeface="Arial"/>
              <a:buNone/>
            </a:pPr>
            <a:endParaRPr sz="1200" b="0" i="0" u="none" strike="noStrike" cap="none" dirty="0">
              <a:solidFill>
                <a:schemeClr val="dk1"/>
              </a:solidFill>
              <a:latin typeface="Avenir"/>
              <a:ea typeface="Avenir"/>
              <a:cs typeface="Avenir"/>
              <a:sym typeface="Avenir"/>
            </a:endParaRPr>
          </a:p>
          <a:p>
            <a:pPr marL="520700" lvl="1" indent="-520700">
              <a:spcAft>
                <a:spcPts val="400"/>
              </a:spcAft>
              <a:buClr>
                <a:srgbClr val="0000FF"/>
              </a:buClr>
              <a:buSzPts val="2000"/>
              <a:buFont typeface="Avenir"/>
              <a:buChar char="○"/>
            </a:pPr>
            <a:r>
              <a:rPr lang="en-US" sz="2000" dirty="0">
                <a:solidFill>
                  <a:srgbClr val="0000FF"/>
                </a:solidFill>
                <a:latin typeface="Avenir"/>
                <a:sym typeface="Avenir"/>
              </a:rPr>
              <a:t>Wall-plug power (operating costs) will limit energy reach of e+/e- linear colliders based on AAC </a:t>
            </a:r>
            <a:endParaRPr sz="2000" dirty="0">
              <a:solidFill>
                <a:srgbClr val="0000FF"/>
              </a:solidFill>
              <a:latin typeface="Avenir"/>
            </a:endParaRPr>
          </a:p>
          <a:p>
            <a:pPr marL="915988" lvl="2" indent="-381000">
              <a:spcAft>
                <a:spcPts val="400"/>
              </a:spcAft>
              <a:buClr>
                <a:schemeClr val="dk1"/>
              </a:buClr>
              <a:buSzPts val="1800"/>
              <a:buFont typeface="Avenir"/>
              <a:buChar char="■"/>
            </a:pPr>
            <a:r>
              <a:rPr lang="en-US" sz="1800" dirty="0" err="1">
                <a:solidFill>
                  <a:schemeClr val="dk1"/>
                </a:solidFill>
                <a:latin typeface="Avenir"/>
                <a:sym typeface="Avenir"/>
              </a:rPr>
              <a:t>Beamstrahlung</a:t>
            </a:r>
            <a:r>
              <a:rPr lang="en-US" sz="1800" dirty="0">
                <a:solidFill>
                  <a:schemeClr val="dk1"/>
                </a:solidFill>
                <a:latin typeface="Avenir"/>
                <a:sym typeface="Avenir"/>
              </a:rPr>
              <a:t> limits bunch charge and luminosity requirements increase required power:</a:t>
            </a:r>
            <a:endParaRPr sz="1800" dirty="0">
              <a:solidFill>
                <a:schemeClr val="dk1"/>
              </a:solidFill>
              <a:latin typeface="Avenir"/>
            </a:endParaRPr>
          </a:p>
          <a:p>
            <a:pPr marL="915988" lvl="2" indent="-381000">
              <a:spcAft>
                <a:spcPts val="400"/>
              </a:spcAft>
              <a:buClr>
                <a:schemeClr val="dk1"/>
              </a:buClr>
              <a:buSzPts val="1800"/>
              <a:buFont typeface="Avenir"/>
              <a:buChar char="■"/>
            </a:pPr>
            <a:r>
              <a:rPr lang="en-US" sz="1800" dirty="0">
                <a:solidFill>
                  <a:schemeClr val="dk1"/>
                </a:solidFill>
                <a:latin typeface="Avenir"/>
                <a:sym typeface="Avenir"/>
              </a:rPr>
              <a:t>Short beams and low emittance could reduce power requirements </a:t>
            </a:r>
            <a:endParaRPr sz="1800" dirty="0">
              <a:solidFill>
                <a:schemeClr val="dk1"/>
              </a:solidFill>
              <a:latin typeface="Avenir"/>
            </a:endParaRPr>
          </a:p>
          <a:p>
            <a:pPr marL="915988" lvl="2" indent="-381000">
              <a:spcAft>
                <a:spcPts val="400"/>
              </a:spcAft>
              <a:buClr>
                <a:schemeClr val="dk1"/>
              </a:buClr>
              <a:buSzPts val="1800"/>
              <a:buFont typeface="Avenir"/>
              <a:buChar char="■"/>
            </a:pPr>
            <a:r>
              <a:rPr lang="en-US" sz="1800" dirty="0">
                <a:solidFill>
                  <a:schemeClr val="dk1"/>
                </a:solidFill>
                <a:latin typeface="Avenir"/>
                <a:sym typeface="Avenir"/>
              </a:rPr>
              <a:t>High gradients could enable practical energy recovery</a:t>
            </a:r>
            <a:endParaRPr sz="1800" dirty="0">
              <a:solidFill>
                <a:schemeClr val="dk1"/>
              </a:solidFill>
              <a:latin typeface="Avenir"/>
            </a:endParaRPr>
          </a:p>
        </p:txBody>
      </p:sp>
    </p:spTree>
    <p:extLst>
      <p:ext uri="{BB962C8B-B14F-4D97-AF65-F5344CB8AC3E}">
        <p14:creationId xmlns:p14="http://schemas.microsoft.com/office/powerpoint/2010/main" val="3688791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7"/>
          <p:cNvSpPr txBox="1"/>
          <p:nvPr/>
        </p:nvSpPr>
        <p:spPr>
          <a:xfrm>
            <a:off x="0" y="0"/>
            <a:ext cx="12218700" cy="646500"/>
          </a:xfrm>
          <a:prstGeom prst="rect">
            <a:avLst/>
          </a:prstGeom>
          <a:gradFill flip="none" rotWithShape="1">
            <a:gsLst>
              <a:gs pos="0">
                <a:srgbClr val="134041"/>
              </a:gs>
              <a:gs pos="100000">
                <a:srgbClr val="1C6468"/>
              </a:gs>
            </a:gsLst>
            <a:lin ang="0" scaled="0"/>
            <a:tileRect/>
          </a:gra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lgn="ctr">
              <a:buSzPts val="3600"/>
              <a:buNone/>
              <a:defRPr sz="3600">
                <a:solidFill>
                  <a:schemeClr val="lt1"/>
                </a:solidFill>
                <a:latin typeface="Calibri"/>
                <a:ea typeface="Calibri"/>
                <a:cs typeface="Calibri"/>
              </a:defRPr>
            </a:lvl1pPr>
          </a:lstStyle>
          <a:p>
            <a:r>
              <a:rPr lang="en-US" dirty="0">
                <a:sym typeface="Calibri"/>
              </a:rPr>
              <a:t>Collider Potential to 15+ </a:t>
            </a:r>
            <a:r>
              <a:rPr lang="en-US" dirty="0" err="1">
                <a:sym typeface="Calibri"/>
              </a:rPr>
              <a:t>TeV</a:t>
            </a:r>
            <a:r>
              <a:rPr lang="en-US" dirty="0">
                <a:sym typeface="Calibri"/>
              </a:rPr>
              <a:t> &amp; Re-using Near-Term Facilities </a:t>
            </a:r>
            <a:endParaRPr dirty="0"/>
          </a:p>
        </p:txBody>
      </p:sp>
      <p:sp>
        <p:nvSpPr>
          <p:cNvPr id="304" name="Google Shape;304;p7"/>
          <p:cNvSpPr txBox="1"/>
          <p:nvPr/>
        </p:nvSpPr>
        <p:spPr>
          <a:xfrm>
            <a:off x="11482756" y="6533104"/>
            <a:ext cx="6858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11</a:t>
            </a:fld>
            <a:endParaRPr sz="1200" b="0" i="0" u="none" strike="noStrike" cap="none">
              <a:solidFill>
                <a:schemeClr val="dk1"/>
              </a:solidFill>
              <a:latin typeface="Helvetica Neue"/>
              <a:ea typeface="Helvetica Neue"/>
              <a:cs typeface="Helvetica Neue"/>
              <a:sym typeface="Helvetica Neue"/>
            </a:endParaRPr>
          </a:p>
        </p:txBody>
      </p:sp>
      <p:sp>
        <p:nvSpPr>
          <p:cNvPr id="305" name="Google Shape;305;p7"/>
          <p:cNvSpPr/>
          <p:nvPr/>
        </p:nvSpPr>
        <p:spPr>
          <a:xfrm>
            <a:off x="0" y="782390"/>
            <a:ext cx="1143219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Avenir"/>
              <a:ea typeface="Avenir"/>
              <a:cs typeface="Avenir"/>
              <a:sym typeface="Avenir"/>
            </a:endParaRPr>
          </a:p>
        </p:txBody>
      </p:sp>
      <p:sp>
        <p:nvSpPr>
          <p:cNvPr id="306" name="Google Shape;306;p7"/>
          <p:cNvSpPr/>
          <p:nvPr/>
        </p:nvSpPr>
        <p:spPr>
          <a:xfrm>
            <a:off x="398100" y="814832"/>
            <a:ext cx="5697900" cy="6817210"/>
          </a:xfrm>
          <a:prstGeom prst="rect">
            <a:avLst/>
          </a:prstGeom>
          <a:noFill/>
          <a:ln>
            <a:noFill/>
          </a:ln>
        </p:spPr>
        <p:txBody>
          <a:bodyPr spcFirstLastPara="1" wrap="square" lIns="91425" tIns="45700" rIns="91425" bIns="45700" anchor="t" anchorCtr="0">
            <a:spAutoFit/>
          </a:bodyPr>
          <a:lstStyle/>
          <a:p>
            <a:pPr marL="520700" lvl="1" indent="-520700">
              <a:lnSpc>
                <a:spcPct val="110000"/>
              </a:lnSpc>
              <a:spcAft>
                <a:spcPts val="600"/>
              </a:spcAft>
              <a:buClr>
                <a:srgbClr val="0000FF"/>
              </a:buClr>
              <a:buSzPts val="2000"/>
              <a:buFont typeface="Avenir"/>
              <a:buChar char="○"/>
            </a:pPr>
            <a:r>
              <a:rPr lang="en-US" sz="2000" dirty="0">
                <a:solidFill>
                  <a:srgbClr val="0000FF"/>
                </a:solidFill>
                <a:latin typeface="Avenir"/>
                <a:sym typeface="Avenir"/>
              </a:rPr>
              <a:t>Similar parameter ranges accessible to each technology: coordinated example </a:t>
            </a:r>
            <a:endParaRPr sz="2000" dirty="0">
              <a:solidFill>
                <a:srgbClr val="0000FF"/>
              </a:solidFill>
              <a:latin typeface="Avenir"/>
            </a:endParaRPr>
          </a:p>
          <a:p>
            <a:pPr marL="915988" lvl="2" indent="-381000">
              <a:lnSpc>
                <a:spcPct val="110000"/>
              </a:lnSpc>
              <a:spcAft>
                <a:spcPts val="600"/>
              </a:spcAft>
              <a:buClr>
                <a:schemeClr val="dk1"/>
              </a:buClr>
              <a:buSzPts val="1800"/>
              <a:buFont typeface="Avenir"/>
              <a:buChar char="■"/>
            </a:pPr>
            <a:r>
              <a:rPr lang="en-US" sz="1800" dirty="0" err="1">
                <a:solidFill>
                  <a:schemeClr val="dk1"/>
                </a:solidFill>
                <a:latin typeface="Avenir"/>
                <a:sym typeface="Avenir"/>
              </a:rPr>
              <a:t>TeV</a:t>
            </a:r>
            <a:r>
              <a:rPr lang="en-US" sz="1800" dirty="0">
                <a:solidFill>
                  <a:schemeClr val="dk1"/>
                </a:solidFill>
                <a:latin typeface="Avenir"/>
                <a:sym typeface="Avenir"/>
              </a:rPr>
              <a:t>-class established as part of 2016 AARD report, extended to 15 </a:t>
            </a:r>
            <a:r>
              <a:rPr lang="en-US" sz="1800" dirty="0" err="1">
                <a:solidFill>
                  <a:schemeClr val="dk1"/>
                </a:solidFill>
                <a:latin typeface="Avenir"/>
                <a:sym typeface="Avenir"/>
              </a:rPr>
              <a:t>TeV</a:t>
            </a:r>
            <a:endParaRPr lang="en-US" sz="1800" dirty="0">
              <a:solidFill>
                <a:schemeClr val="dk1"/>
              </a:solidFill>
              <a:latin typeface="Avenir"/>
              <a:sym typeface="Avenir"/>
            </a:endParaRPr>
          </a:p>
          <a:p>
            <a:pPr marL="915988" lvl="2" indent="-381000">
              <a:lnSpc>
                <a:spcPct val="110000"/>
              </a:lnSpc>
              <a:spcAft>
                <a:spcPts val="600"/>
              </a:spcAft>
              <a:buClr>
                <a:schemeClr val="dk1"/>
              </a:buClr>
              <a:buSzPts val="1800"/>
              <a:buFont typeface="Avenir"/>
              <a:buChar char="■"/>
            </a:pPr>
            <a:r>
              <a:rPr lang="en-US" sz="1800" dirty="0">
                <a:solidFill>
                  <a:schemeClr val="dk1"/>
                </a:solidFill>
                <a:latin typeface="Avenir"/>
                <a:sym typeface="Avenir"/>
              </a:rPr>
              <a:t>Conceptual parameter sets, based on simulations of components</a:t>
            </a:r>
            <a:endParaRPr sz="1800" dirty="0">
              <a:solidFill>
                <a:schemeClr val="dk1"/>
              </a:solidFill>
              <a:latin typeface="Avenir"/>
            </a:endParaRPr>
          </a:p>
          <a:p>
            <a:pPr marL="0" marR="0" lvl="0" indent="0" algn="l" rtl="0">
              <a:lnSpc>
                <a:spcPct val="100000"/>
              </a:lnSpc>
              <a:spcBef>
                <a:spcPts val="0"/>
              </a:spcBef>
              <a:spcAft>
                <a:spcPts val="0"/>
              </a:spcAft>
              <a:buClr>
                <a:srgbClr val="000000"/>
              </a:buClr>
              <a:buSzPts val="2000"/>
              <a:buFont typeface="Arial"/>
              <a:buNone/>
            </a:pPr>
            <a:endParaRPr sz="1100" b="0" i="0" u="none" strike="noStrike" cap="none" dirty="0">
              <a:solidFill>
                <a:schemeClr val="dk1"/>
              </a:solidFill>
              <a:latin typeface="Avenir"/>
              <a:ea typeface="Avenir"/>
              <a:cs typeface="Avenir"/>
              <a:sym typeface="Avenir"/>
            </a:endParaRPr>
          </a:p>
          <a:p>
            <a:pPr marL="520700" lvl="1" indent="-520700">
              <a:lnSpc>
                <a:spcPct val="110000"/>
              </a:lnSpc>
              <a:spcAft>
                <a:spcPts val="600"/>
              </a:spcAft>
              <a:buClr>
                <a:srgbClr val="0000FF"/>
              </a:buClr>
              <a:buSzPts val="2000"/>
              <a:buFont typeface="Avenir"/>
              <a:buChar char="○"/>
            </a:pPr>
            <a:r>
              <a:rPr lang="en-US" sz="2000" dirty="0">
                <a:solidFill>
                  <a:srgbClr val="0000FF"/>
                </a:solidFill>
                <a:latin typeface="Avenir"/>
                <a:sym typeface="Avenir"/>
              </a:rPr>
              <a:t>Sequence of collider options available to the 15 </a:t>
            </a:r>
            <a:r>
              <a:rPr lang="en-US" sz="2000" dirty="0" err="1">
                <a:solidFill>
                  <a:srgbClr val="0000FF"/>
                </a:solidFill>
                <a:latin typeface="Avenir"/>
                <a:sym typeface="Avenir"/>
              </a:rPr>
              <a:t>TeV</a:t>
            </a:r>
            <a:r>
              <a:rPr lang="en-US" sz="2000" dirty="0">
                <a:solidFill>
                  <a:srgbClr val="0000FF"/>
                </a:solidFill>
                <a:latin typeface="Avenir"/>
                <a:sym typeface="Avenir"/>
              </a:rPr>
              <a:t> class: polarized </a:t>
            </a:r>
            <a:r>
              <a:rPr lang="en-US" sz="2000" dirty="0" err="1">
                <a:solidFill>
                  <a:srgbClr val="0000FF"/>
                </a:solidFill>
                <a:latin typeface="Avenir"/>
                <a:sym typeface="Avenir"/>
              </a:rPr>
              <a:t>e+e</a:t>
            </a:r>
            <a:r>
              <a:rPr lang="en-US" sz="2000" dirty="0">
                <a:solidFill>
                  <a:srgbClr val="0000FF"/>
                </a:solidFill>
                <a:latin typeface="Avenir"/>
                <a:sym typeface="Avenir"/>
              </a:rPr>
              <a:t>- or gamma-gamma (with ITF)</a:t>
            </a:r>
            <a:endParaRPr sz="2000" dirty="0">
              <a:solidFill>
                <a:srgbClr val="0000FF"/>
              </a:solidFill>
              <a:latin typeface="Avenir"/>
            </a:endParaRPr>
          </a:p>
          <a:p>
            <a:pPr marL="915988" lvl="2" indent="-381000">
              <a:lnSpc>
                <a:spcPct val="110000"/>
              </a:lnSpc>
              <a:spcAft>
                <a:spcPts val="600"/>
              </a:spcAft>
              <a:buClr>
                <a:schemeClr val="dk1"/>
              </a:buClr>
              <a:buSzPts val="1800"/>
              <a:buFont typeface="Avenir"/>
              <a:buChar char="■"/>
            </a:pPr>
            <a:r>
              <a:rPr lang="en-US" sz="1800" dirty="0">
                <a:solidFill>
                  <a:schemeClr val="dk1"/>
                </a:solidFill>
                <a:latin typeface="Avenir"/>
                <a:sym typeface="Avenir"/>
              </a:rPr>
              <a:t>New concepts continue to emerge that extend performances</a:t>
            </a:r>
            <a:endParaRPr sz="1800" dirty="0">
              <a:solidFill>
                <a:schemeClr val="dk1"/>
              </a:solidFill>
              <a:latin typeface="Avenir"/>
              <a:sym typeface="Avenir"/>
            </a:endParaRPr>
          </a:p>
          <a:p>
            <a:pPr marL="915988" lvl="2" indent="-381000">
              <a:lnSpc>
                <a:spcPct val="110000"/>
              </a:lnSpc>
              <a:spcAft>
                <a:spcPts val="600"/>
              </a:spcAft>
              <a:buClr>
                <a:schemeClr val="dk1"/>
              </a:buClr>
              <a:buSzPts val="1800"/>
              <a:buFont typeface="Avenir"/>
              <a:buChar char="■"/>
            </a:pPr>
            <a:r>
              <a:rPr lang="en-US" sz="1800" dirty="0">
                <a:solidFill>
                  <a:schemeClr val="dk1"/>
                </a:solidFill>
                <a:latin typeface="Avenir"/>
                <a:sym typeface="Avenir"/>
              </a:rPr>
              <a:t>Potential to re-use infrastructure of nearer-term LC (e.g. ILC, CCC) to enable many </a:t>
            </a:r>
            <a:r>
              <a:rPr lang="en-US" sz="1800" dirty="0" err="1">
                <a:solidFill>
                  <a:schemeClr val="dk1"/>
                </a:solidFill>
                <a:latin typeface="Avenir"/>
                <a:sym typeface="Avenir"/>
              </a:rPr>
              <a:t>TeV</a:t>
            </a:r>
            <a:endParaRPr lang="en-US" sz="1800" dirty="0">
              <a:solidFill>
                <a:schemeClr val="dk1"/>
              </a:solidFill>
              <a:latin typeface="Avenir"/>
              <a:sym typeface="Avenir"/>
            </a:endParaRPr>
          </a:p>
          <a:p>
            <a:pPr marL="534988" lvl="2">
              <a:lnSpc>
                <a:spcPct val="110000"/>
              </a:lnSpc>
              <a:spcAft>
                <a:spcPts val="600"/>
              </a:spcAft>
              <a:buClr>
                <a:schemeClr val="dk1"/>
              </a:buClr>
              <a:buSzPts val="1800"/>
            </a:pPr>
            <a:endParaRPr lang="en-US" sz="1100" dirty="0">
              <a:solidFill>
                <a:schemeClr val="dk1"/>
              </a:solidFill>
              <a:latin typeface="Avenir"/>
              <a:sym typeface="Avenir"/>
            </a:endParaRPr>
          </a:p>
          <a:p>
            <a:pPr marL="520700" marR="0" lvl="1" indent="-520700" algn="l" defTabSz="914400" rtl="0" eaLnBrk="1" fontAlgn="auto" latinLnBrk="0" hangingPunct="1">
              <a:lnSpc>
                <a:spcPct val="110000"/>
              </a:lnSpc>
              <a:spcBef>
                <a:spcPts val="0"/>
              </a:spcBef>
              <a:spcAft>
                <a:spcPts val="600"/>
              </a:spcAft>
              <a:buClr>
                <a:srgbClr val="0000FF"/>
              </a:buClr>
              <a:buSzPts val="2000"/>
              <a:buFont typeface="Avenir"/>
              <a:buChar char="○"/>
              <a:tabLst/>
              <a:defRPr/>
            </a:pPr>
            <a:r>
              <a:rPr kumimoji="0" lang="en-US" sz="2000" b="0" i="0" u="none" strike="noStrike" kern="0" cap="none" spc="0" normalizeH="0" baseline="0" noProof="0" dirty="0">
                <a:ln>
                  <a:noFill/>
                </a:ln>
                <a:solidFill>
                  <a:srgbClr val="0000FF"/>
                </a:solidFill>
                <a:effectLst/>
                <a:uLnTx/>
                <a:uFillTx/>
                <a:latin typeface="Avenir"/>
                <a:cs typeface="Arial"/>
                <a:sym typeface="Avenir"/>
              </a:rPr>
              <a:t>Planning coordinated with European Strategy Group, overlapping Snowmass</a:t>
            </a:r>
            <a:endParaRPr kumimoji="0" lang="en-US" sz="2000" b="0" i="0" u="none" strike="noStrike" kern="0" cap="none" spc="0" normalizeH="0" baseline="0" noProof="0" dirty="0">
              <a:ln>
                <a:noFill/>
              </a:ln>
              <a:solidFill>
                <a:srgbClr val="0000FF"/>
              </a:solidFill>
              <a:effectLst/>
              <a:uLnTx/>
              <a:uFillTx/>
              <a:latin typeface="Avenir"/>
              <a:cs typeface="Arial"/>
              <a:sym typeface="Arial"/>
            </a:endParaRPr>
          </a:p>
          <a:p>
            <a:pPr marL="915988" lvl="2" indent="-381000">
              <a:lnSpc>
                <a:spcPct val="110000"/>
              </a:lnSpc>
              <a:spcAft>
                <a:spcPts val="600"/>
              </a:spcAft>
              <a:buClr>
                <a:schemeClr val="dk1"/>
              </a:buClr>
              <a:buSzPts val="1800"/>
              <a:buFont typeface="Avenir"/>
              <a:buChar char="■"/>
            </a:pPr>
            <a:endParaRPr sz="1800" dirty="0">
              <a:solidFill>
                <a:schemeClr val="dk1"/>
              </a:solidFill>
              <a:latin typeface="Avenir"/>
              <a:sym typeface="Avenir"/>
            </a:endParaRPr>
          </a:p>
          <a:p>
            <a:pPr marL="342900" marR="0" lvl="0" indent="-215900" algn="l" rtl="0">
              <a:lnSpc>
                <a:spcPct val="100000"/>
              </a:lnSpc>
              <a:spcBef>
                <a:spcPts val="0"/>
              </a:spcBef>
              <a:spcAft>
                <a:spcPts val="0"/>
              </a:spcAft>
              <a:buClr>
                <a:schemeClr val="dk1"/>
              </a:buClr>
              <a:buSzPts val="2000"/>
              <a:buFont typeface="Arial"/>
              <a:buNone/>
            </a:pPr>
            <a:endParaRPr sz="2000" b="0" i="0" u="none" strike="noStrike" cap="none" dirty="0">
              <a:solidFill>
                <a:srgbClr val="0432FF"/>
              </a:solidFill>
              <a:latin typeface="Avenir"/>
              <a:ea typeface="Avenir"/>
              <a:cs typeface="Avenir"/>
              <a:sym typeface="Avenir"/>
            </a:endParaRPr>
          </a:p>
        </p:txBody>
      </p:sp>
      <p:graphicFrame>
        <p:nvGraphicFramePr>
          <p:cNvPr id="307" name="Google Shape;307;p7"/>
          <p:cNvGraphicFramePr/>
          <p:nvPr/>
        </p:nvGraphicFramePr>
        <p:xfrm>
          <a:off x="6450737" y="1145488"/>
          <a:ext cx="5741300" cy="4799600"/>
        </p:xfrm>
        <a:graphic>
          <a:graphicData uri="http://schemas.openxmlformats.org/drawingml/2006/table">
            <a:tbl>
              <a:tblPr firstRow="1" bandRow="1">
                <a:noFill/>
                <a:tableStyleId>{715C58FE-C4CD-4E0A-B20D-D7C1F06C72DE}</a:tableStyleId>
              </a:tblPr>
              <a:tblGrid>
                <a:gridCol w="3025775">
                  <a:extLst>
                    <a:ext uri="{9D8B030D-6E8A-4147-A177-3AD203B41FA5}">
                      <a16:colId xmlns:a16="http://schemas.microsoft.com/office/drawing/2014/main" val="20000"/>
                    </a:ext>
                  </a:extLst>
                </a:gridCol>
                <a:gridCol w="1065950">
                  <a:extLst>
                    <a:ext uri="{9D8B030D-6E8A-4147-A177-3AD203B41FA5}">
                      <a16:colId xmlns:a16="http://schemas.microsoft.com/office/drawing/2014/main" val="20001"/>
                    </a:ext>
                  </a:extLst>
                </a:gridCol>
                <a:gridCol w="1649575">
                  <a:extLst>
                    <a:ext uri="{9D8B030D-6E8A-4147-A177-3AD203B41FA5}">
                      <a16:colId xmlns:a16="http://schemas.microsoft.com/office/drawing/2014/main" val="20002"/>
                    </a:ext>
                  </a:extLst>
                </a:gridCol>
              </a:tblGrid>
              <a:tr h="369200">
                <a:tc>
                  <a:txBody>
                    <a:bodyPr/>
                    <a:lstStyle/>
                    <a:p>
                      <a:pPr marL="0" marR="0" lvl="0" indent="0" algn="l" rtl="0">
                        <a:lnSpc>
                          <a:spcPct val="100000"/>
                        </a:lnSpc>
                        <a:spcBef>
                          <a:spcPts val="0"/>
                        </a:spcBef>
                        <a:spcAft>
                          <a:spcPts val="0"/>
                        </a:spcAft>
                        <a:buClr>
                          <a:schemeClr val="dk1"/>
                        </a:buClr>
                        <a:buSzPts val="1600"/>
                        <a:buFont typeface="Calibri"/>
                        <a:buNone/>
                      </a:pPr>
                      <a:r>
                        <a:rPr lang="en-US" sz="1600" u="none" strike="noStrike" cap="none"/>
                        <a:t>Laser-plasma linear e-/e+ collider</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Calibri"/>
                        <a:buNone/>
                      </a:pPr>
                      <a:endParaRPr sz="16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3 TeV</a:t>
                      </a:r>
                      <a:endParaRPr sz="1600" u="none" strike="noStrike" cap="none"/>
                    </a:p>
                  </a:txBody>
                  <a:tcPr marL="91450" marR="91450" marT="45725" marB="45725"/>
                </a:tc>
                <a:extLst>
                  <a:ext uri="{0D108BD9-81ED-4DB2-BD59-A6C34878D82A}">
                    <a16:rowId xmlns:a16="http://schemas.microsoft.com/office/drawing/2014/main" val="10000"/>
                  </a:ext>
                </a:extLst>
              </a:tr>
              <a:tr h="36920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Beam energy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TeV</a:t>
                      </a:r>
                      <a:endParaRPr sz="16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1.5</a:t>
                      </a:r>
                      <a:endParaRPr sz="1400" u="none" strike="noStrike" cap="none"/>
                    </a:p>
                  </a:txBody>
                  <a:tcPr marL="91450" marR="91450" marT="45725" marB="45725"/>
                </a:tc>
                <a:extLst>
                  <a:ext uri="{0D108BD9-81ED-4DB2-BD59-A6C34878D82A}">
                    <a16:rowId xmlns:a16="http://schemas.microsoft.com/office/drawing/2014/main" val="10001"/>
                  </a:ext>
                </a:extLst>
              </a:tr>
              <a:tr h="36920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Particle number (1E9)</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endParaRPr sz="16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1.2</a:t>
                      </a:r>
                      <a:endParaRPr sz="1400" u="none" strike="noStrike" cap="none"/>
                    </a:p>
                  </a:txBody>
                  <a:tcPr marL="91450" marR="91450" marT="45725" marB="45725"/>
                </a:tc>
                <a:extLst>
                  <a:ext uri="{0D108BD9-81ED-4DB2-BD59-A6C34878D82A}">
                    <a16:rowId xmlns:a16="http://schemas.microsoft.com/office/drawing/2014/main" val="10002"/>
                  </a:ext>
                </a:extLst>
              </a:tr>
              <a:tr h="36920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Beam power</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MW</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13</a:t>
                      </a:r>
                      <a:endParaRPr sz="1400" u="none" strike="noStrike" cap="none"/>
                    </a:p>
                  </a:txBody>
                  <a:tcPr marL="91450" marR="91450" marT="45725" marB="45725"/>
                </a:tc>
                <a:extLst>
                  <a:ext uri="{0D108BD9-81ED-4DB2-BD59-A6C34878D82A}">
                    <a16:rowId xmlns:a16="http://schemas.microsoft.com/office/drawing/2014/main" val="10003"/>
                  </a:ext>
                </a:extLst>
              </a:tr>
              <a:tr h="36920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Luminosity (1E34)</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cm-2 s-1</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10</a:t>
                      </a:r>
                      <a:endParaRPr sz="1400" u="none" strike="noStrike" cap="none"/>
                    </a:p>
                  </a:txBody>
                  <a:tcPr marL="91450" marR="91450" marT="45725" marB="45725"/>
                </a:tc>
                <a:extLst>
                  <a:ext uri="{0D108BD9-81ED-4DB2-BD59-A6C34878D82A}">
                    <a16:rowId xmlns:a16="http://schemas.microsoft.com/office/drawing/2014/main" val="10004"/>
                  </a:ext>
                </a:extLst>
              </a:tr>
              <a:tr h="36920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Transverse. beam sizes at IP, x/y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nm</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10 / 0.5</a:t>
                      </a:r>
                      <a:endParaRPr sz="1400" u="none" strike="noStrike" cap="none"/>
                    </a:p>
                  </a:txBody>
                  <a:tcPr marL="91450" marR="91450" marT="45725" marB="45725"/>
                </a:tc>
                <a:extLst>
                  <a:ext uri="{0D108BD9-81ED-4DB2-BD59-A6C34878D82A}">
                    <a16:rowId xmlns:a16="http://schemas.microsoft.com/office/drawing/2014/main" val="10005"/>
                  </a:ext>
                </a:extLst>
              </a:tr>
              <a:tr h="36920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IP beta function,  β*</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mm</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0.1</a:t>
                      </a:r>
                      <a:endParaRPr sz="1400" u="none" strike="noStrike" cap="none"/>
                    </a:p>
                  </a:txBody>
                  <a:tcPr marL="91450" marR="91450" marT="45725" marB="45725"/>
                </a:tc>
                <a:extLst>
                  <a:ext uri="{0D108BD9-81ED-4DB2-BD59-A6C34878D82A}">
                    <a16:rowId xmlns:a16="http://schemas.microsoft.com/office/drawing/2014/main" val="10006"/>
                  </a:ext>
                </a:extLst>
              </a:tr>
              <a:tr h="36920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RMS bunch length</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micron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8.5</a:t>
                      </a:r>
                      <a:endParaRPr sz="1400" u="none" strike="noStrike" cap="none"/>
                    </a:p>
                  </a:txBody>
                  <a:tcPr marL="91450" marR="91450" marT="45725" marB="45725"/>
                </a:tc>
                <a:extLst>
                  <a:ext uri="{0D108BD9-81ED-4DB2-BD59-A6C34878D82A}">
                    <a16:rowId xmlns:a16="http://schemas.microsoft.com/office/drawing/2014/main" val="10007"/>
                  </a:ext>
                </a:extLst>
              </a:tr>
              <a:tr h="36920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Repetition frequency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kHz</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47</a:t>
                      </a:r>
                      <a:endParaRPr sz="1400" u="none" strike="noStrike" cap="none"/>
                    </a:p>
                  </a:txBody>
                  <a:tcPr marL="91450" marR="91450" marT="45725" marB="45725"/>
                </a:tc>
                <a:extLst>
                  <a:ext uri="{0D108BD9-81ED-4DB2-BD59-A6C34878D82A}">
                    <a16:rowId xmlns:a16="http://schemas.microsoft.com/office/drawing/2014/main" val="10008"/>
                  </a:ext>
                </a:extLst>
              </a:tr>
              <a:tr h="36920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Time between collisions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microsec</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21</a:t>
                      </a:r>
                      <a:endParaRPr sz="1400" u="none" strike="noStrike" cap="none"/>
                    </a:p>
                  </a:txBody>
                  <a:tcPr marL="91450" marR="91450" marT="45725" marB="45725"/>
                </a:tc>
                <a:extLst>
                  <a:ext uri="{0D108BD9-81ED-4DB2-BD59-A6C34878D82A}">
                    <a16:rowId xmlns:a16="http://schemas.microsoft.com/office/drawing/2014/main" val="10009"/>
                  </a:ext>
                </a:extLst>
              </a:tr>
              <a:tr h="36920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Beamstrahlung photons/e-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endParaRPr sz="16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1.7</a:t>
                      </a:r>
                      <a:endParaRPr sz="1400" u="none" strike="noStrike" cap="none"/>
                    </a:p>
                  </a:txBody>
                  <a:tcPr marL="91450" marR="91450" marT="45725" marB="45725"/>
                </a:tc>
                <a:extLst>
                  <a:ext uri="{0D108BD9-81ED-4DB2-BD59-A6C34878D82A}">
                    <a16:rowId xmlns:a16="http://schemas.microsoft.com/office/drawing/2014/main" val="10010"/>
                  </a:ext>
                </a:extLst>
              </a:tr>
              <a:tr h="36920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Length (2x main linac tunnel)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km</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1.3</a:t>
                      </a:r>
                      <a:endParaRPr sz="1400" u="none" strike="noStrike" cap="none"/>
                    </a:p>
                  </a:txBody>
                  <a:tcPr marL="91450" marR="91450" marT="45725" marB="45725"/>
                </a:tc>
                <a:extLst>
                  <a:ext uri="{0D108BD9-81ED-4DB2-BD59-A6C34878D82A}">
                    <a16:rowId xmlns:a16="http://schemas.microsoft.com/office/drawing/2014/main" val="10011"/>
                  </a:ext>
                </a:extLst>
              </a:tr>
              <a:tr h="36920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Facility site power (2 linacs)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MW</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315</a:t>
                      </a:r>
                      <a:endParaRPr sz="1400" u="none" strike="noStrike" cap="none"/>
                    </a:p>
                  </a:txBody>
                  <a:tcPr marL="91450" marR="91450" marT="45725" marB="45725"/>
                </a:tc>
                <a:extLst>
                  <a:ext uri="{0D108BD9-81ED-4DB2-BD59-A6C34878D82A}">
                    <a16:rowId xmlns:a16="http://schemas.microsoft.com/office/drawing/2014/main" val="10012"/>
                  </a:ext>
                </a:extLst>
              </a:tr>
            </a:tbl>
          </a:graphicData>
        </a:graphic>
      </p:graphicFrame>
      <p:sp>
        <p:nvSpPr>
          <p:cNvPr id="308" name="Google Shape;308;p7"/>
          <p:cNvSpPr/>
          <p:nvPr/>
        </p:nvSpPr>
        <p:spPr>
          <a:xfrm>
            <a:off x="6450725" y="5945100"/>
            <a:ext cx="5959800" cy="35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LWFA parameters</a:t>
            </a:r>
            <a:r>
              <a:rPr lang="en-US" sz="1600">
                <a:solidFill>
                  <a:schemeClr val="dk1"/>
                </a:solidFill>
                <a:latin typeface="Calibri"/>
                <a:ea typeface="Calibri"/>
                <a:cs typeface="Calibri"/>
                <a:sym typeface="Calibri"/>
              </a:rPr>
              <a:t>: </a:t>
            </a:r>
            <a:r>
              <a:rPr lang="en-US" sz="1600" b="0" i="0" u="none" strike="noStrike" cap="none">
                <a:solidFill>
                  <a:schemeClr val="dk1"/>
                </a:solidFill>
                <a:latin typeface="Calibri"/>
                <a:ea typeface="Calibri"/>
                <a:cs typeface="Calibri"/>
                <a:sym typeface="Calibri"/>
              </a:rPr>
              <a:t>1 um laser wavelengt</a:t>
            </a:r>
            <a:r>
              <a:rPr lang="en-US" sz="1600">
                <a:solidFill>
                  <a:schemeClr val="dk1"/>
                </a:solidFill>
                <a:latin typeface="Calibri"/>
                <a:ea typeface="Calibri"/>
                <a:cs typeface="Calibri"/>
                <a:sym typeface="Calibri"/>
              </a:rPr>
              <a:t>h, </a:t>
            </a:r>
            <a:r>
              <a:rPr lang="en-US" sz="1600" b="0" i="0" u="none" strike="noStrike" cap="none">
                <a:solidFill>
                  <a:schemeClr val="dk1"/>
                </a:solidFill>
                <a:latin typeface="Calibri"/>
                <a:ea typeface="Calibri"/>
                <a:cs typeface="Calibri"/>
                <a:sym typeface="Calibri"/>
              </a:rPr>
              <a:t>10</a:t>
            </a:r>
            <a:r>
              <a:rPr lang="en-US" sz="1600" b="0" i="0" u="none" strike="noStrike" cap="none" baseline="30000">
                <a:solidFill>
                  <a:schemeClr val="dk1"/>
                </a:solidFill>
                <a:latin typeface="Calibri"/>
                <a:ea typeface="Calibri"/>
                <a:cs typeface="Calibri"/>
                <a:sym typeface="Calibri"/>
              </a:rPr>
              <a:t>17</a:t>
            </a:r>
            <a:r>
              <a:rPr lang="en-US" sz="1600" b="0" i="0" u="none" strike="noStrike" cap="none">
                <a:solidFill>
                  <a:schemeClr val="dk1"/>
                </a:solidFill>
                <a:latin typeface="Calibri"/>
                <a:ea typeface="Calibri"/>
                <a:cs typeface="Calibri"/>
                <a:sym typeface="Calibri"/>
              </a:rPr>
              <a:t> cm</a:t>
            </a:r>
            <a:r>
              <a:rPr lang="en-US" sz="1600" b="0" i="0" u="none" strike="noStrike" cap="none" baseline="30000">
                <a:solidFill>
                  <a:schemeClr val="dk1"/>
                </a:solidFill>
                <a:latin typeface="Calibri"/>
                <a:ea typeface="Calibri"/>
                <a:cs typeface="Calibri"/>
                <a:sym typeface="Calibri"/>
              </a:rPr>
              <a:t>-3</a:t>
            </a:r>
            <a:r>
              <a:rPr lang="en-US" sz="1600" b="0" i="0" u="none" strike="noStrike" cap="none">
                <a:solidFill>
                  <a:schemeClr val="dk1"/>
                </a:solidFill>
                <a:latin typeface="Calibri"/>
                <a:ea typeface="Calibri"/>
                <a:cs typeface="Calibri"/>
                <a:sym typeface="Calibri"/>
              </a:rPr>
              <a:t> plasma density</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0000"/>
              </a:solidFill>
              <a:latin typeface="Calibri"/>
              <a:ea typeface="Calibri"/>
              <a:cs typeface="Calibri"/>
              <a:sym typeface="Calibri"/>
            </a:endParaRPr>
          </a:p>
        </p:txBody>
      </p:sp>
      <p:sp>
        <p:nvSpPr>
          <p:cNvPr id="309" name="Google Shape;309;p7"/>
          <p:cNvSpPr txBox="1"/>
          <p:nvPr/>
        </p:nvSpPr>
        <p:spPr>
          <a:xfrm>
            <a:off x="6684575" y="569100"/>
            <a:ext cx="5394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a:solidFill>
                  <a:schemeClr val="dk1"/>
                </a:solidFill>
                <a:latin typeface="Calibri"/>
                <a:ea typeface="Calibri"/>
                <a:cs typeface="Calibri"/>
                <a:sym typeface="Calibri"/>
              </a:rPr>
              <a:t>Example: similar sets for beam driven and structure </a:t>
            </a:r>
            <a:endParaRPr sz="1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9093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7"/>
          <p:cNvSpPr txBox="1"/>
          <p:nvPr/>
        </p:nvSpPr>
        <p:spPr>
          <a:xfrm>
            <a:off x="0" y="0"/>
            <a:ext cx="12218700" cy="646500"/>
          </a:xfrm>
          <a:prstGeom prst="rect">
            <a:avLst/>
          </a:prstGeom>
          <a:gradFill flip="none" rotWithShape="1">
            <a:gsLst>
              <a:gs pos="0">
                <a:srgbClr val="134041"/>
              </a:gs>
              <a:gs pos="100000">
                <a:srgbClr val="1C6468"/>
              </a:gs>
            </a:gsLst>
            <a:lin ang="0" scaled="0"/>
            <a:tileRect/>
          </a:gra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lgn="ctr">
              <a:buSzPts val="3600"/>
              <a:buNone/>
              <a:defRPr sz="3600">
                <a:solidFill>
                  <a:schemeClr val="lt1"/>
                </a:solidFill>
                <a:latin typeface="Calibri"/>
                <a:ea typeface="Calibri"/>
                <a:cs typeface="Calibri"/>
              </a:defRPr>
            </a:lvl1pPr>
          </a:lstStyle>
          <a:p>
            <a:r>
              <a:rPr lang="en" b="1">
                <a:solidFill>
                  <a:schemeClr val="lt1"/>
                </a:solidFill>
              </a:rPr>
              <a:t>ITF Compared Potential Collider Properties</a:t>
            </a:r>
            <a:endParaRPr/>
          </a:p>
        </p:txBody>
      </p:sp>
      <p:sp>
        <p:nvSpPr>
          <p:cNvPr id="304" name="Google Shape;304;p7"/>
          <p:cNvSpPr txBox="1"/>
          <p:nvPr/>
        </p:nvSpPr>
        <p:spPr>
          <a:xfrm>
            <a:off x="11482756" y="6533104"/>
            <a:ext cx="6858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12</a:t>
            </a:fld>
            <a:endParaRPr sz="1200" b="0" i="0" u="none" strike="noStrike" cap="none">
              <a:solidFill>
                <a:schemeClr val="dk1"/>
              </a:solidFill>
              <a:latin typeface="Helvetica Neue"/>
              <a:ea typeface="Helvetica Neue"/>
              <a:cs typeface="Helvetica Neue"/>
              <a:sym typeface="Helvetica Neue"/>
            </a:endParaRPr>
          </a:p>
        </p:txBody>
      </p:sp>
      <p:sp>
        <p:nvSpPr>
          <p:cNvPr id="305" name="Google Shape;305;p7"/>
          <p:cNvSpPr/>
          <p:nvPr/>
        </p:nvSpPr>
        <p:spPr>
          <a:xfrm>
            <a:off x="314326" y="482352"/>
            <a:ext cx="1143219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Avenir"/>
              <a:ea typeface="Avenir"/>
              <a:cs typeface="Avenir"/>
              <a:sym typeface="Avenir"/>
            </a:endParaRPr>
          </a:p>
        </p:txBody>
      </p:sp>
      <p:pic>
        <p:nvPicPr>
          <p:cNvPr id="10" name="Google Shape;304;p27">
            <a:extLst>
              <a:ext uri="{FF2B5EF4-FFF2-40B4-BE49-F238E27FC236}">
                <a16:creationId xmlns:a16="http://schemas.microsoft.com/office/drawing/2014/main" id="{E59DE340-952D-DA4A-B43F-24EB26E5447B}"/>
              </a:ext>
            </a:extLst>
          </p:cNvPr>
          <p:cNvPicPr preferRelativeResize="0"/>
          <p:nvPr/>
        </p:nvPicPr>
        <p:blipFill>
          <a:blip r:embed="rId3">
            <a:alphaModFix/>
          </a:blip>
          <a:stretch>
            <a:fillRect/>
          </a:stretch>
        </p:blipFill>
        <p:spPr>
          <a:xfrm>
            <a:off x="314326" y="731736"/>
            <a:ext cx="5701564" cy="5054701"/>
          </a:xfrm>
          <a:prstGeom prst="rect">
            <a:avLst/>
          </a:prstGeom>
          <a:noFill/>
          <a:ln>
            <a:noFill/>
          </a:ln>
        </p:spPr>
      </p:pic>
      <p:sp>
        <p:nvSpPr>
          <p:cNvPr id="11" name="Google Shape;305;p27">
            <a:extLst>
              <a:ext uri="{FF2B5EF4-FFF2-40B4-BE49-F238E27FC236}">
                <a16:creationId xmlns:a16="http://schemas.microsoft.com/office/drawing/2014/main" id="{05E50B28-02CE-2D4C-9196-1306489BC6E6}"/>
              </a:ext>
            </a:extLst>
          </p:cNvPr>
          <p:cNvSpPr/>
          <p:nvPr/>
        </p:nvSpPr>
        <p:spPr>
          <a:xfrm>
            <a:off x="356838" y="3869474"/>
            <a:ext cx="5586761" cy="1471960"/>
          </a:xfrm>
          <a:prstGeom prst="rect">
            <a:avLst/>
          </a:prstGeom>
          <a:noFill/>
          <a:ln w="38100" cap="flat" cmpd="sng">
            <a:solidFill>
              <a:srgbClr val="C614C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2" name="Google Shape;322;p28">
            <a:extLst>
              <a:ext uri="{FF2B5EF4-FFF2-40B4-BE49-F238E27FC236}">
                <a16:creationId xmlns:a16="http://schemas.microsoft.com/office/drawing/2014/main" id="{C2B04F49-220F-DE4C-B489-5564A6E11F6B}"/>
              </a:ext>
            </a:extLst>
          </p:cNvPr>
          <p:cNvPicPr preferRelativeResize="0"/>
          <p:nvPr/>
        </p:nvPicPr>
        <p:blipFill>
          <a:blip r:embed="rId4">
            <a:alphaModFix/>
          </a:blip>
          <a:stretch>
            <a:fillRect/>
          </a:stretch>
        </p:blipFill>
        <p:spPr>
          <a:xfrm>
            <a:off x="6472238" y="673068"/>
            <a:ext cx="5372100" cy="5084796"/>
          </a:xfrm>
          <a:prstGeom prst="rect">
            <a:avLst/>
          </a:prstGeom>
          <a:noFill/>
          <a:ln>
            <a:noFill/>
          </a:ln>
        </p:spPr>
      </p:pic>
      <p:sp>
        <p:nvSpPr>
          <p:cNvPr id="14" name="TextBox 13">
            <a:extLst>
              <a:ext uri="{FF2B5EF4-FFF2-40B4-BE49-F238E27FC236}">
                <a16:creationId xmlns:a16="http://schemas.microsoft.com/office/drawing/2014/main" id="{2BB9C086-81DA-D340-9ABF-29F400F069B4}"/>
              </a:ext>
            </a:extLst>
          </p:cNvPr>
          <p:cNvSpPr txBox="1"/>
          <p:nvPr/>
        </p:nvSpPr>
        <p:spPr>
          <a:xfrm>
            <a:off x="110727" y="5710556"/>
            <a:ext cx="11304985" cy="1384995"/>
          </a:xfrm>
          <a:prstGeom prst="rect">
            <a:avLst/>
          </a:prstGeom>
          <a:noFill/>
        </p:spPr>
        <p:txBody>
          <a:bodyPr wrap="square">
            <a:spAutoFit/>
          </a:bodyPr>
          <a:lstStyle/>
          <a:p>
            <a:pPr marL="914400" marR="0" lvl="1" indent="-457200" algn="l" rtl="0">
              <a:lnSpc>
                <a:spcPct val="100000"/>
              </a:lnSpc>
              <a:spcBef>
                <a:spcPts val="0"/>
              </a:spcBef>
              <a:spcAft>
                <a:spcPts val="0"/>
              </a:spcAft>
              <a:buClr>
                <a:schemeClr val="dk1"/>
              </a:buClr>
              <a:buSzPts val="2000"/>
              <a:buFont typeface="Courier New"/>
              <a:buChar char="o"/>
            </a:pPr>
            <a:r>
              <a:rPr lang="en" sz="1800" dirty="0">
                <a:solidFill>
                  <a:schemeClr val="dk1"/>
                </a:solidFill>
                <a:latin typeface="Avenir"/>
              </a:rPr>
              <a:t>Potential for interesting parameters and cost, not all at same level of maturity</a:t>
            </a:r>
          </a:p>
          <a:p>
            <a:pPr marL="914400" marR="0" lvl="1" indent="-457200" algn="l" rtl="0">
              <a:lnSpc>
                <a:spcPct val="100000"/>
              </a:lnSpc>
              <a:spcBef>
                <a:spcPts val="0"/>
              </a:spcBef>
              <a:spcAft>
                <a:spcPts val="0"/>
              </a:spcAft>
              <a:buClr>
                <a:schemeClr val="dk1"/>
              </a:buClr>
              <a:buSzPts val="2000"/>
              <a:buFont typeface="Courier New"/>
              <a:buChar char="o"/>
            </a:pPr>
            <a:r>
              <a:rPr lang="en-US" sz="1800" b="0" i="0" u="none" strike="noStrike" cap="none" dirty="0">
                <a:solidFill>
                  <a:schemeClr val="dk1"/>
                </a:solidFill>
                <a:latin typeface="Avenir"/>
                <a:ea typeface="Avenir"/>
                <a:cs typeface="Avenir"/>
                <a:sym typeface="Avenir"/>
              </a:rPr>
              <a:t>Next step for AF6 community: integrated self consistent parameter sets including tradeoffs to advance evaluation of collider options, and progress to integrated design study</a:t>
            </a:r>
          </a:p>
          <a:p>
            <a:pPr marL="914400" marR="0" lvl="1" indent="-457200" algn="l" defTabSz="914400" rtl="0" eaLnBrk="1" fontAlgn="auto" latinLnBrk="0" hangingPunct="1">
              <a:lnSpc>
                <a:spcPct val="100000"/>
              </a:lnSpc>
              <a:spcBef>
                <a:spcPts val="0"/>
              </a:spcBef>
              <a:spcAft>
                <a:spcPts val="0"/>
              </a:spcAft>
              <a:buClr>
                <a:srgbClr val="000000"/>
              </a:buClr>
              <a:buSzPts val="2000"/>
              <a:buFont typeface="Courier New"/>
              <a:buChar char="o"/>
              <a:tabLst/>
              <a:defRPr/>
            </a:pPr>
            <a:r>
              <a:rPr kumimoji="0" lang="en" sz="1800" b="0" i="0" u="none" strike="noStrike" kern="0" cap="none" spc="0" normalizeH="0" baseline="0" noProof="0" dirty="0">
                <a:ln>
                  <a:noFill/>
                </a:ln>
                <a:solidFill>
                  <a:srgbClr val="000000"/>
                </a:solidFill>
                <a:effectLst/>
                <a:uLnTx/>
                <a:uFillTx/>
                <a:latin typeface="Avenir"/>
                <a:cs typeface="Arial"/>
                <a:sym typeface="Arial"/>
              </a:rPr>
              <a:t>It is noted that additional R&amp;D may further reduce costs</a:t>
            </a:r>
            <a:endParaRPr kumimoji="0" lang="en-US" sz="1800" b="0" i="0" u="none" strike="noStrike" kern="0" cap="none" spc="0" normalizeH="0" baseline="0" noProof="0" dirty="0">
              <a:ln>
                <a:noFill/>
              </a:ln>
              <a:solidFill>
                <a:srgbClr val="000000"/>
              </a:solidFill>
              <a:effectLst/>
              <a:uLnTx/>
              <a:uFillTx/>
              <a:latin typeface="Avenir"/>
              <a:cs typeface="Arial"/>
              <a:sym typeface="Avenir"/>
            </a:endParaRPr>
          </a:p>
          <a:p>
            <a:pPr marL="914400" marR="0" lvl="1" indent="-457200" algn="l" rtl="0">
              <a:lnSpc>
                <a:spcPct val="100000"/>
              </a:lnSpc>
              <a:spcBef>
                <a:spcPts val="0"/>
              </a:spcBef>
              <a:spcAft>
                <a:spcPts val="0"/>
              </a:spcAft>
              <a:buClr>
                <a:schemeClr val="dk1"/>
              </a:buClr>
              <a:buSzPts val="2000"/>
              <a:buFont typeface="Courier New"/>
              <a:buChar char="o"/>
            </a:pPr>
            <a:endParaRPr lang="en-US"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795415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7"/>
          <p:cNvSpPr txBox="1"/>
          <p:nvPr/>
        </p:nvSpPr>
        <p:spPr>
          <a:xfrm>
            <a:off x="0" y="0"/>
            <a:ext cx="12218700" cy="646500"/>
          </a:xfrm>
          <a:prstGeom prst="rect">
            <a:avLst/>
          </a:prstGeom>
          <a:gradFill flip="none" rotWithShape="1">
            <a:gsLst>
              <a:gs pos="0">
                <a:srgbClr val="134041"/>
              </a:gs>
              <a:gs pos="100000">
                <a:srgbClr val="1C6468"/>
              </a:gs>
            </a:gsLst>
            <a:lin ang="0" scaled="0"/>
            <a:tileRect/>
          </a:gra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lgn="ctr">
              <a:buSzPts val="3600"/>
              <a:buNone/>
              <a:defRPr sz="3600">
                <a:solidFill>
                  <a:schemeClr val="lt1"/>
                </a:solidFill>
                <a:latin typeface="Calibri"/>
                <a:ea typeface="Calibri"/>
                <a:cs typeface="Calibri"/>
              </a:defRPr>
            </a:lvl1pPr>
          </a:lstStyle>
          <a:p>
            <a:r>
              <a:rPr lang="en-US">
                <a:sym typeface="Calibri"/>
              </a:rPr>
              <a:t>AF4 Evaluated Collider Options for Maturity</a:t>
            </a:r>
            <a:endParaRPr/>
          </a:p>
        </p:txBody>
      </p:sp>
      <p:sp>
        <p:nvSpPr>
          <p:cNvPr id="304" name="Google Shape;304;p7"/>
          <p:cNvSpPr txBox="1"/>
          <p:nvPr/>
        </p:nvSpPr>
        <p:spPr>
          <a:xfrm>
            <a:off x="11482756" y="6533104"/>
            <a:ext cx="6858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13</a:t>
            </a:fld>
            <a:endParaRPr sz="1200" b="0" i="0" u="none" strike="noStrike" cap="none">
              <a:solidFill>
                <a:schemeClr val="dk1"/>
              </a:solidFill>
              <a:latin typeface="Helvetica Neue"/>
              <a:ea typeface="Helvetica Neue"/>
              <a:cs typeface="Helvetica Neue"/>
              <a:sym typeface="Helvetica Neue"/>
            </a:endParaRPr>
          </a:p>
        </p:txBody>
      </p:sp>
      <p:sp>
        <p:nvSpPr>
          <p:cNvPr id="305" name="Google Shape;305;p7"/>
          <p:cNvSpPr/>
          <p:nvPr/>
        </p:nvSpPr>
        <p:spPr>
          <a:xfrm>
            <a:off x="0" y="782390"/>
            <a:ext cx="1143219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Avenir"/>
              <a:ea typeface="Avenir"/>
              <a:cs typeface="Avenir"/>
              <a:sym typeface="Avenir"/>
            </a:endParaRPr>
          </a:p>
        </p:txBody>
      </p:sp>
      <p:sp>
        <p:nvSpPr>
          <p:cNvPr id="306" name="Google Shape;306;p7"/>
          <p:cNvSpPr/>
          <p:nvPr/>
        </p:nvSpPr>
        <p:spPr>
          <a:xfrm>
            <a:off x="6494100" y="1161563"/>
            <a:ext cx="5697900" cy="5232161"/>
          </a:xfrm>
          <a:prstGeom prst="rect">
            <a:avLst/>
          </a:prstGeom>
          <a:noFill/>
          <a:ln>
            <a:noFill/>
          </a:ln>
        </p:spPr>
        <p:txBody>
          <a:bodyPr spcFirstLastPara="1" wrap="square" lIns="91425" tIns="45700" rIns="91425" bIns="45700" anchor="t" anchorCtr="0">
            <a:spAutoFit/>
          </a:bodyPr>
          <a:lstStyle/>
          <a:p>
            <a:pPr marL="457200" indent="-457200">
              <a:buClr>
                <a:srgbClr val="0432FF"/>
              </a:buClr>
              <a:buSzPts val="2000"/>
              <a:buFont typeface="Arial"/>
              <a:buChar char="•"/>
            </a:pPr>
            <a:r>
              <a:rPr lang="en-US" sz="2000" dirty="0">
                <a:solidFill>
                  <a:srgbClr val="0432FF"/>
                </a:solidFill>
                <a:latin typeface="Avenir"/>
                <a:sym typeface="Avenir"/>
              </a:rPr>
              <a:t>10+ </a:t>
            </a:r>
            <a:r>
              <a:rPr lang="en-US" sz="2000" dirty="0" err="1">
                <a:solidFill>
                  <a:srgbClr val="0432FF"/>
                </a:solidFill>
                <a:latin typeface="Avenir"/>
                <a:sym typeface="Avenir"/>
              </a:rPr>
              <a:t>TeV</a:t>
            </a:r>
            <a:r>
              <a:rPr lang="en-US" sz="2000" dirty="0">
                <a:solidFill>
                  <a:srgbClr val="0432FF"/>
                </a:solidFill>
                <a:latin typeface="Avenir"/>
                <a:sym typeface="Avenir"/>
              </a:rPr>
              <a:t> options highlighted in blue </a:t>
            </a:r>
          </a:p>
          <a:p>
            <a:pPr marL="457200" indent="-457200">
              <a:buClr>
                <a:srgbClr val="0432FF"/>
              </a:buClr>
              <a:buSzPts val="2000"/>
              <a:buFont typeface="Arial"/>
              <a:buChar char="•"/>
            </a:pPr>
            <a:endParaRPr lang="en-US" sz="2000" dirty="0">
              <a:solidFill>
                <a:srgbClr val="0432FF"/>
              </a:solidFill>
              <a:latin typeface="Avenir"/>
              <a:sym typeface="Avenir"/>
            </a:endParaRPr>
          </a:p>
          <a:p>
            <a:pPr marL="457200" indent="-457200">
              <a:buClr>
                <a:srgbClr val="0432FF"/>
              </a:buClr>
              <a:buSzPts val="2000"/>
              <a:buFont typeface="Arial"/>
              <a:buChar char="•"/>
            </a:pPr>
            <a:r>
              <a:rPr lang="en-US" sz="2000" dirty="0">
                <a:solidFill>
                  <a:srgbClr val="0432FF"/>
                </a:solidFill>
                <a:latin typeface="Avenir"/>
                <a:sym typeface="Avenir"/>
              </a:rPr>
              <a:t>Significant R&amp;D required to mature concepts in the yellow shaded area. </a:t>
            </a:r>
          </a:p>
          <a:p>
            <a:pPr marL="457200" indent="-457200">
              <a:buClr>
                <a:srgbClr val="0432FF"/>
              </a:buClr>
              <a:buSzPts val="2000"/>
              <a:buFont typeface="Arial"/>
              <a:buChar char="•"/>
            </a:pPr>
            <a:endParaRPr lang="en-US" sz="2000" dirty="0">
              <a:solidFill>
                <a:srgbClr val="0432FF"/>
              </a:solidFill>
              <a:latin typeface="Avenir"/>
              <a:sym typeface="Avenir"/>
            </a:endParaRPr>
          </a:p>
          <a:p>
            <a:pPr marL="457200" indent="-457200">
              <a:buClr>
                <a:srgbClr val="0432FF"/>
              </a:buClr>
              <a:buSzPts val="2000"/>
              <a:buFont typeface="Arial"/>
              <a:buChar char="•"/>
            </a:pPr>
            <a:r>
              <a:rPr lang="en-US" sz="2000" dirty="0">
                <a:solidFill>
                  <a:srgbClr val="0432FF"/>
                </a:solidFill>
                <a:latin typeface="Avenir"/>
                <a:sym typeface="Avenir"/>
              </a:rPr>
              <a:t>Green maturity level required for decision making and informed comparison.  </a:t>
            </a:r>
          </a:p>
          <a:p>
            <a:pPr marL="457200" indent="-457200">
              <a:buClr>
                <a:srgbClr val="0432FF"/>
              </a:buClr>
              <a:buSzPts val="2000"/>
              <a:buFont typeface="Arial"/>
              <a:buChar char="•"/>
            </a:pPr>
            <a:endParaRPr lang="en-US" sz="1400" b="0" i="0" u="none" strike="noStrike" cap="none" dirty="0">
              <a:solidFill>
                <a:srgbClr val="000000"/>
              </a:solidFill>
              <a:latin typeface="Arial"/>
              <a:ea typeface="Arial"/>
              <a:cs typeface="Arial"/>
              <a:sym typeface="Arial"/>
            </a:endParaRPr>
          </a:p>
          <a:p>
            <a:pPr marL="914400" marR="0" lvl="1" indent="-457200" algn="l" rtl="0">
              <a:lnSpc>
                <a:spcPct val="100000"/>
              </a:lnSpc>
              <a:spcBef>
                <a:spcPts val="0"/>
              </a:spcBef>
              <a:spcAft>
                <a:spcPts val="0"/>
              </a:spcAft>
              <a:buClr>
                <a:schemeClr val="dk1"/>
              </a:buClr>
              <a:buSzPts val="2000"/>
              <a:buFont typeface="Courier New"/>
              <a:buChar char="o"/>
            </a:pPr>
            <a:r>
              <a:rPr lang="en-US" sz="2000" b="0" i="0" u="none" strike="noStrike" cap="none" dirty="0">
                <a:solidFill>
                  <a:schemeClr val="dk1"/>
                </a:solidFill>
                <a:latin typeface="Avenir"/>
                <a:ea typeface="Avenir"/>
                <a:cs typeface="Avenir"/>
                <a:sym typeface="Avenir"/>
              </a:rPr>
              <a:t>No lepton option in this range yet, including advanced accelerators</a:t>
            </a:r>
          </a:p>
          <a:p>
            <a:pPr marL="914400" marR="0" lvl="1" indent="-457200" algn="l" rtl="0">
              <a:lnSpc>
                <a:spcPct val="100000"/>
              </a:lnSpc>
              <a:spcBef>
                <a:spcPts val="0"/>
              </a:spcBef>
              <a:spcAft>
                <a:spcPts val="0"/>
              </a:spcAft>
              <a:buClr>
                <a:schemeClr val="dk1"/>
              </a:buClr>
              <a:buSzPts val="2000"/>
              <a:buFont typeface="Courier New"/>
              <a:buChar char="o"/>
            </a:pPr>
            <a:endParaRPr lang="en-US" sz="2000" dirty="0">
              <a:solidFill>
                <a:schemeClr val="dk1"/>
              </a:solidFill>
              <a:latin typeface="Avenir"/>
              <a:ea typeface="Avenir"/>
              <a:cs typeface="Avenir"/>
              <a:sym typeface="Avenir"/>
            </a:endParaRPr>
          </a:p>
          <a:p>
            <a:pPr marL="914400" lvl="1" indent="-457200">
              <a:buClr>
                <a:schemeClr val="dk1"/>
              </a:buClr>
              <a:buSzPts val="2000"/>
              <a:buFont typeface="Courier New"/>
              <a:buChar char="o"/>
            </a:pPr>
            <a:r>
              <a:rPr lang="en-US" sz="2000" b="0" i="0" u="none" strike="noStrike" cap="none" dirty="0">
                <a:solidFill>
                  <a:schemeClr val="dk1"/>
                </a:solidFill>
                <a:latin typeface="Avenir"/>
                <a:ea typeface="Avenir"/>
                <a:cs typeface="Avenir"/>
                <a:sym typeface="Avenir"/>
              </a:rPr>
              <a:t>Interest remains in alternative paths including lepton-ion and </a:t>
            </a:r>
            <a:r>
              <a:rPr lang="en-US" sz="2000" b="0" i="0" u="none" strike="noStrike" cap="none" dirty="0">
                <a:solidFill>
                  <a:schemeClr val="dk1"/>
                </a:solidFill>
                <a:latin typeface="Symbol" pitchFamily="2" charset="2"/>
                <a:ea typeface="Avenir"/>
                <a:cs typeface="Avenir"/>
                <a:sym typeface="Avenir"/>
              </a:rPr>
              <a:t>g-g</a:t>
            </a:r>
            <a:r>
              <a:rPr lang="en-US" sz="2000" b="0" i="0" u="none" strike="noStrike" cap="none" dirty="0">
                <a:solidFill>
                  <a:schemeClr val="dk1"/>
                </a:solidFill>
                <a:latin typeface="Avenir"/>
                <a:ea typeface="Avenir"/>
                <a:cs typeface="Avenir"/>
                <a:sym typeface="Avenir"/>
              </a:rPr>
              <a:t> colliders.</a:t>
            </a:r>
          </a:p>
          <a:p>
            <a:pPr marL="914400" marR="0" lvl="1" indent="-457200" algn="l" rtl="0">
              <a:lnSpc>
                <a:spcPct val="100000"/>
              </a:lnSpc>
              <a:spcBef>
                <a:spcPts val="0"/>
              </a:spcBef>
              <a:spcAft>
                <a:spcPts val="0"/>
              </a:spcAft>
              <a:buClr>
                <a:schemeClr val="dk1"/>
              </a:buClr>
              <a:buSzPts val="2000"/>
              <a:buFont typeface="Courier New"/>
              <a:buChar char="o"/>
            </a:pPr>
            <a:endParaRPr lang="en-US" sz="2000" b="0" i="0" u="none" strike="noStrike" cap="none" dirty="0">
              <a:solidFill>
                <a:schemeClr val="dk1"/>
              </a:solidFill>
              <a:latin typeface="Avenir"/>
              <a:ea typeface="Avenir"/>
              <a:cs typeface="Avenir"/>
              <a:sym typeface="Avenir"/>
            </a:endParaRPr>
          </a:p>
          <a:p>
            <a:pPr marL="914400" marR="0" lvl="1" indent="-457200" algn="l" rtl="0">
              <a:lnSpc>
                <a:spcPct val="100000"/>
              </a:lnSpc>
              <a:spcBef>
                <a:spcPts val="0"/>
              </a:spcBef>
              <a:spcAft>
                <a:spcPts val="0"/>
              </a:spcAft>
              <a:buClr>
                <a:schemeClr val="dk1"/>
              </a:buClr>
              <a:buSzPts val="2000"/>
              <a:buFont typeface="Courier New"/>
              <a:buChar char="o"/>
            </a:pPr>
            <a:r>
              <a:rPr lang="en-US" sz="2000" b="0" i="0" u="none" strike="noStrike" cap="none" dirty="0">
                <a:solidFill>
                  <a:schemeClr val="dk1"/>
                </a:solidFill>
                <a:latin typeface="Avenir"/>
                <a:ea typeface="Avenir"/>
                <a:cs typeface="Avenir"/>
                <a:sym typeface="Avenir"/>
              </a:rPr>
              <a:t>R&amp;D needs to advance technical maturity towards comparison in the coming decade</a:t>
            </a:r>
          </a:p>
        </p:txBody>
      </p:sp>
      <p:pic>
        <p:nvPicPr>
          <p:cNvPr id="9" name="Google Shape;270;p25">
            <a:extLst>
              <a:ext uri="{FF2B5EF4-FFF2-40B4-BE49-F238E27FC236}">
                <a16:creationId xmlns:a16="http://schemas.microsoft.com/office/drawing/2014/main" id="{519E5CDE-BE9E-9843-825D-2097C6CC2A49}"/>
              </a:ext>
            </a:extLst>
          </p:cNvPr>
          <p:cNvPicPr preferRelativeResize="0"/>
          <p:nvPr/>
        </p:nvPicPr>
        <p:blipFill rotWithShape="1">
          <a:blip r:embed="rId3">
            <a:alphaModFix/>
          </a:blip>
          <a:srcRect t="1039"/>
          <a:stretch/>
        </p:blipFill>
        <p:spPr>
          <a:xfrm>
            <a:off x="155248" y="1143001"/>
            <a:ext cx="6302702" cy="4972050"/>
          </a:xfrm>
          <a:prstGeom prst="rect">
            <a:avLst/>
          </a:prstGeom>
          <a:noFill/>
          <a:ln>
            <a:noFill/>
          </a:ln>
        </p:spPr>
      </p:pic>
    </p:spTree>
    <p:extLst>
      <p:ext uri="{BB962C8B-B14F-4D97-AF65-F5344CB8AC3E}">
        <p14:creationId xmlns:p14="http://schemas.microsoft.com/office/powerpoint/2010/main" val="1524126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13e7cf79af5_1_138"/>
          <p:cNvSpPr txBox="1"/>
          <p:nvPr/>
        </p:nvSpPr>
        <p:spPr>
          <a:xfrm>
            <a:off x="0" y="0"/>
            <a:ext cx="12218700" cy="646500"/>
          </a:xfrm>
          <a:prstGeom prst="rect">
            <a:avLst/>
          </a:prstGeom>
          <a:gradFill flip="none" rotWithShape="1">
            <a:gsLst>
              <a:gs pos="0">
                <a:srgbClr val="134041"/>
              </a:gs>
              <a:gs pos="100000">
                <a:srgbClr val="1C6468"/>
              </a:gs>
            </a:gsLst>
            <a:lin ang="0" scaled="0"/>
            <a:tileRect/>
          </a:gra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gn="ctr">
              <a:buSzPts val="3600"/>
              <a:buNone/>
              <a:defRPr sz="3600">
                <a:solidFill>
                  <a:schemeClr val="lt1"/>
                </a:solidFill>
                <a:latin typeface="Calibri"/>
                <a:ea typeface="Calibri"/>
                <a:cs typeface="Calibri"/>
              </a:defRPr>
            </a:lvl1pPr>
          </a:lstStyle>
          <a:p>
            <a:r>
              <a:rPr lang="en-US">
                <a:sym typeface="Calibri"/>
              </a:rPr>
              <a:t>Selected Highlights</a:t>
            </a:r>
            <a:endParaRPr>
              <a:sym typeface="Calibri"/>
            </a:endParaRPr>
          </a:p>
        </p:txBody>
      </p:sp>
      <p:sp>
        <p:nvSpPr>
          <p:cNvPr id="6" name="Google Shape;386;p32">
            <a:extLst>
              <a:ext uri="{FF2B5EF4-FFF2-40B4-BE49-F238E27FC236}">
                <a16:creationId xmlns:a16="http://schemas.microsoft.com/office/drawing/2014/main" id="{49956436-4A4E-6A42-8EB1-7F64353C1683}"/>
              </a:ext>
            </a:extLst>
          </p:cNvPr>
          <p:cNvSpPr txBox="1"/>
          <p:nvPr/>
        </p:nvSpPr>
        <p:spPr>
          <a:xfrm>
            <a:off x="99400" y="869675"/>
            <a:ext cx="299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7" name="Google Shape;387;p32">
            <a:extLst>
              <a:ext uri="{FF2B5EF4-FFF2-40B4-BE49-F238E27FC236}">
                <a16:creationId xmlns:a16="http://schemas.microsoft.com/office/drawing/2014/main" id="{42554F74-A320-974D-ADB7-A7D095874DD9}"/>
              </a:ext>
            </a:extLst>
          </p:cNvPr>
          <p:cNvSpPr txBox="1"/>
          <p:nvPr/>
        </p:nvSpPr>
        <p:spPr>
          <a:xfrm>
            <a:off x="251800" y="904644"/>
            <a:ext cx="299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1" name="Google Shape;103;g13e7cf79af5_1_138">
            <a:extLst>
              <a:ext uri="{FF2B5EF4-FFF2-40B4-BE49-F238E27FC236}">
                <a16:creationId xmlns:a16="http://schemas.microsoft.com/office/drawing/2014/main" id="{B66523C2-CE6E-1F46-AAFC-1B9E3D01A016}"/>
              </a:ext>
            </a:extLst>
          </p:cNvPr>
          <p:cNvSpPr/>
          <p:nvPr/>
        </p:nvSpPr>
        <p:spPr>
          <a:xfrm>
            <a:off x="70200" y="614564"/>
            <a:ext cx="12051600" cy="6157708"/>
          </a:xfrm>
          <a:prstGeom prst="rect">
            <a:avLst/>
          </a:prstGeom>
          <a:noFill/>
          <a:ln>
            <a:noFill/>
          </a:ln>
        </p:spPr>
        <p:txBody>
          <a:bodyPr spcFirstLastPara="1" wrap="square" lIns="91425" tIns="45700" rIns="91425" bIns="45700" anchor="t" anchorCtr="0">
            <a:noAutofit/>
          </a:bodyPr>
          <a:lstStyle/>
          <a:p>
            <a:pPr marL="800100" lvl="1" indent="-469900">
              <a:lnSpc>
                <a:spcPct val="114000"/>
              </a:lnSpc>
              <a:spcAft>
                <a:spcPts val="900"/>
              </a:spcAft>
              <a:buClr>
                <a:srgbClr val="0000FF"/>
              </a:buClr>
              <a:buSzPts val="2000"/>
              <a:buFont typeface="Avenir"/>
              <a:buChar char="○"/>
            </a:pPr>
            <a:r>
              <a:rPr lang="en-US" sz="2000" dirty="0">
                <a:solidFill>
                  <a:srgbClr val="0000FF"/>
                </a:solidFill>
                <a:latin typeface="Avenir"/>
                <a:ea typeface="Avenir"/>
                <a:cs typeface="Avenir"/>
                <a:sym typeface="Avenir"/>
              </a:rPr>
              <a:t>AF report: </a:t>
            </a:r>
            <a:r>
              <a:rPr lang="en-US" sz="2000" dirty="0">
                <a:solidFill>
                  <a:schemeClr val="tx1"/>
                </a:solidFill>
                <a:latin typeface="Avenir"/>
                <a:ea typeface="Avenir"/>
                <a:cs typeface="Avenir"/>
                <a:sym typeface="Avenir"/>
              </a:rPr>
              <a:t>… discovery machines such as O(10 </a:t>
            </a:r>
            <a:r>
              <a:rPr lang="en-US" sz="2000" dirty="0" err="1">
                <a:solidFill>
                  <a:schemeClr val="tx1"/>
                </a:solidFill>
                <a:latin typeface="Avenir"/>
                <a:ea typeface="Avenir"/>
                <a:cs typeface="Avenir"/>
                <a:sym typeface="Avenir"/>
              </a:rPr>
              <a:t>TeV</a:t>
            </a:r>
            <a:r>
              <a:rPr lang="en-US" sz="2000" dirty="0">
                <a:solidFill>
                  <a:schemeClr val="tx1"/>
                </a:solidFill>
                <a:latin typeface="Avenir"/>
                <a:ea typeface="Avenir"/>
                <a:cs typeface="Avenir"/>
                <a:sym typeface="Avenir"/>
              </a:rPr>
              <a:t> </a:t>
            </a:r>
            <a:r>
              <a:rPr lang="en-US" sz="2000" dirty="0" err="1">
                <a:solidFill>
                  <a:schemeClr val="tx1"/>
                </a:solidFill>
                <a:latin typeface="Avenir"/>
                <a:ea typeface="Avenir"/>
                <a:cs typeface="Avenir"/>
                <a:sym typeface="Avenir"/>
              </a:rPr>
              <a:t>c.m.e.</a:t>
            </a:r>
            <a:r>
              <a:rPr lang="en-US" sz="2000" dirty="0">
                <a:solidFill>
                  <a:schemeClr val="tx1"/>
                </a:solidFill>
                <a:latin typeface="Avenir"/>
                <a:ea typeface="Avenir"/>
                <a:cs typeface="Avenir"/>
                <a:sym typeface="Avenir"/>
              </a:rPr>
              <a:t>) muon colliders have rapidly gained significant momentum… </a:t>
            </a:r>
            <a:r>
              <a:rPr lang="en-US" sz="2000" dirty="0">
                <a:solidFill>
                  <a:schemeClr val="dk1"/>
                </a:solidFill>
                <a:latin typeface="Avenir"/>
                <a:ea typeface="Avenir"/>
                <a:cs typeface="Avenir"/>
                <a:sym typeface="Avenir"/>
              </a:rPr>
              <a:t>R&amp;D is in progress on other concepts such as </a:t>
            </a:r>
            <a:r>
              <a:rPr lang="en-US" sz="2000" dirty="0" err="1">
                <a:solidFill>
                  <a:schemeClr val="dk1"/>
                </a:solidFill>
                <a:latin typeface="Avenir"/>
                <a:ea typeface="Avenir"/>
                <a:cs typeface="Avenir"/>
                <a:sym typeface="Avenir"/>
              </a:rPr>
              <a:t>wakefield</a:t>
            </a:r>
            <a:r>
              <a:rPr lang="en-US" sz="2000" dirty="0">
                <a:solidFill>
                  <a:schemeClr val="dk1"/>
                </a:solidFill>
                <a:latin typeface="Avenir"/>
                <a:ea typeface="Avenir"/>
                <a:cs typeface="Avenir"/>
                <a:sym typeface="Avenir"/>
              </a:rPr>
              <a:t> based e +e − or </a:t>
            </a:r>
            <a:r>
              <a:rPr lang="en-US" sz="2000" dirty="0">
                <a:solidFill>
                  <a:schemeClr val="dk1"/>
                </a:solidFill>
                <a:latin typeface="Symbol" pitchFamily="2" charset="2"/>
                <a:ea typeface="Avenir"/>
                <a:cs typeface="Avenir"/>
                <a:sym typeface="Avenir"/>
              </a:rPr>
              <a:t>gg</a:t>
            </a:r>
            <a:r>
              <a:rPr lang="el-GR" sz="2000" dirty="0">
                <a:solidFill>
                  <a:schemeClr val="dk1"/>
                </a:solidFill>
                <a:latin typeface="Avenir"/>
                <a:ea typeface="Avenir"/>
                <a:cs typeface="Avenir"/>
                <a:sym typeface="Avenir"/>
              </a:rPr>
              <a:t> </a:t>
            </a:r>
            <a:r>
              <a:rPr lang="en-US" sz="2000" dirty="0">
                <a:solidFill>
                  <a:schemeClr val="dk1"/>
                </a:solidFill>
                <a:latin typeface="Avenir"/>
                <a:ea typeface="Avenir"/>
                <a:cs typeface="Avenir"/>
                <a:sym typeface="Avenir"/>
              </a:rPr>
              <a:t>systems which may present additional future options... will reduce the dimensions and thus potentially reduce the costs and power consumption of future high energy physics machines</a:t>
            </a:r>
          </a:p>
          <a:p>
            <a:pPr marL="1371600" marR="0" lvl="2" indent="-342900" algn="l" rtl="0">
              <a:lnSpc>
                <a:spcPct val="114000"/>
              </a:lnSpc>
              <a:spcBef>
                <a:spcPts val="0"/>
              </a:spcBef>
              <a:spcAft>
                <a:spcPts val="900"/>
              </a:spcAft>
              <a:buClr>
                <a:schemeClr val="dk1"/>
              </a:buClr>
              <a:buSzPts val="1800"/>
              <a:buFont typeface="Avenir"/>
              <a:buChar char="■"/>
            </a:pPr>
            <a:r>
              <a:rPr lang="en-US" sz="1800" dirty="0">
                <a:solidFill>
                  <a:schemeClr val="dk1"/>
                </a:solidFill>
                <a:latin typeface="Avenir"/>
                <a:ea typeface="Avenir"/>
                <a:cs typeface="Avenir"/>
                <a:sym typeface="Avenir"/>
              </a:rPr>
              <a:t>Advanced </a:t>
            </a:r>
            <a:r>
              <a:rPr lang="en-US" sz="1800" dirty="0" err="1">
                <a:solidFill>
                  <a:schemeClr val="dk1"/>
                </a:solidFill>
                <a:latin typeface="Avenir"/>
                <a:ea typeface="Avenir"/>
                <a:cs typeface="Avenir"/>
                <a:sym typeface="Avenir"/>
              </a:rPr>
              <a:t>wakefield</a:t>
            </a:r>
            <a:r>
              <a:rPr lang="en-US" sz="1800" dirty="0">
                <a:solidFill>
                  <a:schemeClr val="dk1"/>
                </a:solidFill>
                <a:latin typeface="Avenir"/>
                <a:ea typeface="Avenir"/>
                <a:cs typeface="Avenir"/>
                <a:sym typeface="Avenir"/>
              </a:rPr>
              <a:t> accelerator concepts should strive toward demonstration of collider quality beams, efficient drivers and staging, and </a:t>
            </a:r>
            <a:r>
              <a:rPr lang="en-US" sz="1800" b="1" dirty="0">
                <a:solidFill>
                  <a:schemeClr val="dk1"/>
                </a:solidFill>
                <a:latin typeface="Avenir"/>
                <a:ea typeface="Avenir"/>
                <a:cs typeface="Avenir"/>
                <a:sym typeface="Avenir"/>
              </a:rPr>
              <a:t>development of self-consistent parameter sets for potential colliders</a:t>
            </a:r>
            <a:r>
              <a:rPr lang="en-US" sz="1800" dirty="0">
                <a:solidFill>
                  <a:schemeClr val="dk1"/>
                </a:solidFill>
                <a:latin typeface="Avenir"/>
                <a:ea typeface="Avenir"/>
                <a:cs typeface="Avenir"/>
                <a:sym typeface="Avenir"/>
              </a:rPr>
              <a:t> based on </a:t>
            </a:r>
            <a:r>
              <a:rPr lang="en-US" sz="1800" dirty="0" err="1">
                <a:solidFill>
                  <a:schemeClr val="dk1"/>
                </a:solidFill>
                <a:latin typeface="Avenir"/>
                <a:ea typeface="Avenir"/>
                <a:cs typeface="Avenir"/>
                <a:sym typeface="Avenir"/>
              </a:rPr>
              <a:t>wakefield</a:t>
            </a:r>
            <a:r>
              <a:rPr lang="en-US" sz="1800" dirty="0">
                <a:solidFill>
                  <a:schemeClr val="dk1"/>
                </a:solidFill>
                <a:latin typeface="Avenir"/>
                <a:ea typeface="Avenir"/>
                <a:cs typeface="Avenir"/>
                <a:sym typeface="Avenir"/>
              </a:rPr>
              <a:t> acceleration in plasma and structures (in close coordination with international programs such as the European Roadmap, </a:t>
            </a:r>
            <a:r>
              <a:rPr lang="en-US" sz="1800" dirty="0" err="1">
                <a:solidFill>
                  <a:schemeClr val="dk1"/>
                </a:solidFill>
                <a:latin typeface="Avenir"/>
                <a:ea typeface="Avenir"/>
                <a:cs typeface="Avenir"/>
                <a:sym typeface="Avenir"/>
              </a:rPr>
              <a:t>EuPRAXIA</a:t>
            </a:r>
            <a:r>
              <a:rPr lang="en-US" sz="1800" dirty="0">
                <a:solidFill>
                  <a:schemeClr val="dk1"/>
                </a:solidFill>
                <a:latin typeface="Avenir"/>
                <a:ea typeface="Avenir"/>
                <a:cs typeface="Avenir"/>
                <a:sym typeface="Avenir"/>
              </a:rPr>
              <a:t>, etc.) </a:t>
            </a:r>
          </a:p>
          <a:p>
            <a:pPr marL="1028700" marR="0" lvl="2" algn="l" rtl="0">
              <a:lnSpc>
                <a:spcPct val="114000"/>
              </a:lnSpc>
              <a:spcBef>
                <a:spcPts val="0"/>
              </a:spcBef>
              <a:spcAft>
                <a:spcPts val="900"/>
              </a:spcAft>
              <a:buClr>
                <a:schemeClr val="dk1"/>
              </a:buClr>
              <a:buSzPts val="1800"/>
            </a:pPr>
            <a:endParaRPr sz="700" dirty="0">
              <a:solidFill>
                <a:schemeClr val="dk1"/>
              </a:solidFill>
              <a:latin typeface="Avenir"/>
              <a:ea typeface="Avenir"/>
              <a:cs typeface="Avenir"/>
              <a:sym typeface="Avenir"/>
            </a:endParaRPr>
          </a:p>
          <a:p>
            <a:pPr marL="800100" marR="0" lvl="1" indent="-469900" algn="l" rtl="0">
              <a:lnSpc>
                <a:spcPct val="114000"/>
              </a:lnSpc>
              <a:spcBef>
                <a:spcPts val="0"/>
              </a:spcBef>
              <a:spcAft>
                <a:spcPts val="900"/>
              </a:spcAft>
              <a:buClr>
                <a:srgbClr val="0000FF"/>
              </a:buClr>
              <a:buSzPts val="2000"/>
              <a:buFont typeface="Avenir"/>
              <a:buChar char="○"/>
            </a:pPr>
            <a:r>
              <a:rPr lang="en-US" sz="2000" dirty="0">
                <a:solidFill>
                  <a:srgbClr val="0000FF"/>
                </a:solidFill>
                <a:latin typeface="Avenir"/>
                <a:ea typeface="Avenir"/>
                <a:cs typeface="Avenir"/>
                <a:sym typeface="Avenir"/>
              </a:rPr>
              <a:t>AF6 key recommendations </a:t>
            </a:r>
            <a:r>
              <a:rPr lang="en-US" sz="1800" dirty="0">
                <a:solidFill>
                  <a:schemeClr val="dk1"/>
                </a:solidFill>
                <a:latin typeface="Avenir"/>
                <a:ea typeface="Avenir"/>
                <a:cs typeface="Avenir"/>
                <a:sym typeface="Avenir"/>
              </a:rPr>
              <a:t>…vigorous research on advanced accelerators as part of General Accel. R&amp;D</a:t>
            </a:r>
          </a:p>
          <a:p>
            <a:pPr marL="1371600" marR="0" lvl="2" indent="-342900" algn="l" rtl="0">
              <a:lnSpc>
                <a:spcPct val="114000"/>
              </a:lnSpc>
              <a:spcBef>
                <a:spcPts val="0"/>
              </a:spcBef>
              <a:spcAft>
                <a:spcPts val="900"/>
              </a:spcAft>
              <a:buClr>
                <a:schemeClr val="dk1"/>
              </a:buClr>
              <a:buSzPts val="1800"/>
              <a:buFont typeface="Avenir"/>
              <a:buChar char="■"/>
            </a:pPr>
            <a:r>
              <a:rPr lang="en-US" sz="1800" dirty="0">
                <a:solidFill>
                  <a:schemeClr val="dk1"/>
                </a:solidFill>
                <a:latin typeface="Avenir"/>
                <a:ea typeface="Avenir"/>
                <a:cs typeface="Avenir"/>
                <a:sym typeface="Avenir"/>
              </a:rPr>
              <a:t>A targeted R&amp;D program addressing high energy advanced accelerator-based colliders </a:t>
            </a:r>
          </a:p>
          <a:p>
            <a:pPr marL="1371600" marR="0" lvl="2" indent="-342900" algn="l" rtl="0">
              <a:lnSpc>
                <a:spcPct val="114000"/>
              </a:lnSpc>
              <a:spcBef>
                <a:spcPts val="0"/>
              </a:spcBef>
              <a:spcAft>
                <a:spcPts val="900"/>
              </a:spcAft>
              <a:buClr>
                <a:schemeClr val="dk1"/>
              </a:buClr>
              <a:buSzPts val="1800"/>
              <a:buFont typeface="Avenir"/>
              <a:buChar char="■"/>
            </a:pPr>
            <a:r>
              <a:rPr lang="en-US" sz="1800" dirty="0">
                <a:solidFill>
                  <a:schemeClr val="dk1"/>
                </a:solidFill>
                <a:latin typeface="Avenir"/>
                <a:ea typeface="Avenir"/>
                <a:cs typeface="Avenir"/>
                <a:sym typeface="Avenir"/>
              </a:rPr>
              <a:t>Recognize near-term applications as essential &amp; providing leverage to colliders-strengthen connections</a:t>
            </a:r>
          </a:p>
          <a:p>
            <a:pPr marL="1371600" marR="0" lvl="2" indent="-342900" algn="l" rtl="0">
              <a:lnSpc>
                <a:spcPct val="114000"/>
              </a:lnSpc>
              <a:spcBef>
                <a:spcPts val="0"/>
              </a:spcBef>
              <a:spcAft>
                <a:spcPts val="900"/>
              </a:spcAft>
              <a:buClr>
                <a:schemeClr val="dk1"/>
              </a:buClr>
              <a:buSzPts val="1800"/>
              <a:buFont typeface="Avenir"/>
              <a:buChar char="■"/>
            </a:pPr>
            <a:r>
              <a:rPr lang="en-US" sz="1800" dirty="0">
                <a:solidFill>
                  <a:schemeClr val="dk1"/>
                </a:solidFill>
                <a:latin typeface="Avenir"/>
                <a:ea typeface="Avenir"/>
                <a:cs typeface="Avenir"/>
                <a:sym typeface="Avenir"/>
              </a:rPr>
              <a:t>Enhanced driver R&amp;D to develop efficient, high repetition rate high average power… technology</a:t>
            </a:r>
          </a:p>
          <a:p>
            <a:pPr marL="1371600" marR="0" lvl="2" indent="-342900" algn="l" rtl="0">
              <a:lnSpc>
                <a:spcPct val="114000"/>
              </a:lnSpc>
              <a:spcBef>
                <a:spcPts val="0"/>
              </a:spcBef>
              <a:spcAft>
                <a:spcPts val="900"/>
              </a:spcAft>
              <a:buClr>
                <a:schemeClr val="dk1"/>
              </a:buClr>
              <a:buSzPts val="1800"/>
              <a:buFont typeface="Avenir"/>
              <a:buChar char="■"/>
            </a:pPr>
            <a:r>
              <a:rPr lang="en-US" sz="1800" dirty="0">
                <a:solidFill>
                  <a:schemeClr val="dk1"/>
                </a:solidFill>
                <a:latin typeface="Avenir"/>
                <a:ea typeface="Avenir"/>
                <a:cs typeface="Avenir"/>
                <a:sym typeface="Avenir"/>
              </a:rPr>
              <a:t>Upgrade  beam test facilities, continue strong role in workforce, recruiting</a:t>
            </a:r>
          </a:p>
          <a:p>
            <a:pPr marL="1371600" marR="0" lvl="2" indent="-342900" algn="l" rtl="0">
              <a:lnSpc>
                <a:spcPct val="114000"/>
              </a:lnSpc>
              <a:spcBef>
                <a:spcPts val="0"/>
              </a:spcBef>
              <a:spcAft>
                <a:spcPts val="900"/>
              </a:spcAft>
              <a:buClr>
                <a:schemeClr val="dk1"/>
              </a:buClr>
              <a:buSzPts val="1800"/>
              <a:buFont typeface="Avenir"/>
              <a:buChar char="■"/>
            </a:pPr>
            <a:r>
              <a:rPr lang="en-US" sz="1800" dirty="0">
                <a:solidFill>
                  <a:schemeClr val="dk1"/>
                </a:solidFill>
                <a:latin typeface="Avenir"/>
                <a:ea typeface="Avenir"/>
                <a:cs typeface="Avenir"/>
                <a:sym typeface="Avenir"/>
              </a:rPr>
              <a:t>Pursue study for a collider demonstration facility and physics experiments at an intermediate energy</a:t>
            </a:r>
          </a:p>
          <a:p>
            <a:pPr marL="1371600" marR="0" lvl="2" indent="-342900" algn="l" rtl="0">
              <a:lnSpc>
                <a:spcPct val="114000"/>
              </a:lnSpc>
              <a:spcBef>
                <a:spcPts val="0"/>
              </a:spcBef>
              <a:spcAft>
                <a:spcPts val="900"/>
              </a:spcAft>
              <a:buClr>
                <a:schemeClr val="dk1"/>
              </a:buClr>
              <a:buSzPts val="1800"/>
              <a:buFont typeface="Avenir"/>
              <a:buChar char="■"/>
            </a:pPr>
            <a:r>
              <a:rPr lang="en-US" sz="1800" dirty="0">
                <a:solidFill>
                  <a:schemeClr val="dk1"/>
                </a:solidFill>
                <a:latin typeface="Avenir"/>
                <a:ea typeface="Avenir"/>
                <a:cs typeface="Avenir"/>
                <a:sym typeface="Avenir"/>
              </a:rPr>
              <a:t>A DOE-HEP sponsored workshop should update and formalize the U.S. Advanced accelerator strategy</a:t>
            </a:r>
          </a:p>
        </p:txBody>
      </p:sp>
    </p:spTree>
    <p:extLst>
      <p:ext uri="{BB962C8B-B14F-4D97-AF65-F5344CB8AC3E}">
        <p14:creationId xmlns:p14="http://schemas.microsoft.com/office/powerpoint/2010/main" val="746677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13e7cf79af5_1_138"/>
          <p:cNvSpPr txBox="1"/>
          <p:nvPr/>
        </p:nvSpPr>
        <p:spPr>
          <a:xfrm>
            <a:off x="0" y="0"/>
            <a:ext cx="12218700" cy="1200288"/>
          </a:xfrm>
          <a:prstGeom prst="rect">
            <a:avLst/>
          </a:prstGeom>
          <a:gradFill flip="none" rotWithShape="1">
            <a:gsLst>
              <a:gs pos="0">
                <a:srgbClr val="134041"/>
              </a:gs>
              <a:gs pos="100000">
                <a:srgbClr val="1C6468"/>
              </a:gs>
            </a:gsLst>
            <a:lin ang="0" scaled="0"/>
            <a:tileRect/>
          </a:gra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gn="ctr">
              <a:buSzPts val="3600"/>
              <a:buNone/>
              <a:defRPr sz="3600">
                <a:solidFill>
                  <a:schemeClr val="lt1"/>
                </a:solidFill>
                <a:latin typeface="Calibri"/>
                <a:ea typeface="Calibri"/>
                <a:cs typeface="Calibri"/>
              </a:defRPr>
            </a:lvl1pPr>
          </a:lstStyle>
          <a:p>
            <a:r>
              <a:rPr lang="en-US" dirty="0">
                <a:sym typeface="Calibri"/>
              </a:rPr>
              <a:t>Next: Continue Engaging Collider and High Energy Physics Communities by Advancing Collider Parameter Sets &amp; Design </a:t>
            </a:r>
            <a:endParaRPr dirty="0">
              <a:sym typeface="Calibri"/>
            </a:endParaRPr>
          </a:p>
        </p:txBody>
      </p:sp>
      <p:sp>
        <p:nvSpPr>
          <p:cNvPr id="6" name="Google Shape;386;p32">
            <a:extLst>
              <a:ext uri="{FF2B5EF4-FFF2-40B4-BE49-F238E27FC236}">
                <a16:creationId xmlns:a16="http://schemas.microsoft.com/office/drawing/2014/main" id="{49956436-4A4E-6A42-8EB1-7F64353C1683}"/>
              </a:ext>
            </a:extLst>
          </p:cNvPr>
          <p:cNvSpPr txBox="1"/>
          <p:nvPr/>
        </p:nvSpPr>
        <p:spPr>
          <a:xfrm>
            <a:off x="99400" y="869675"/>
            <a:ext cx="299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7" name="Google Shape;387;p32">
            <a:extLst>
              <a:ext uri="{FF2B5EF4-FFF2-40B4-BE49-F238E27FC236}">
                <a16:creationId xmlns:a16="http://schemas.microsoft.com/office/drawing/2014/main" id="{42554F74-A320-974D-ADB7-A7D095874DD9}"/>
              </a:ext>
            </a:extLst>
          </p:cNvPr>
          <p:cNvSpPr txBox="1"/>
          <p:nvPr/>
        </p:nvSpPr>
        <p:spPr>
          <a:xfrm>
            <a:off x="251800" y="904644"/>
            <a:ext cx="299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1" name="Google Shape;103;g13e7cf79af5_1_138">
            <a:extLst>
              <a:ext uri="{FF2B5EF4-FFF2-40B4-BE49-F238E27FC236}">
                <a16:creationId xmlns:a16="http://schemas.microsoft.com/office/drawing/2014/main" id="{B66523C2-CE6E-1F46-AAFC-1B9E3D01A016}"/>
              </a:ext>
            </a:extLst>
          </p:cNvPr>
          <p:cNvSpPr/>
          <p:nvPr/>
        </p:nvSpPr>
        <p:spPr>
          <a:xfrm>
            <a:off x="70200" y="1328943"/>
            <a:ext cx="12051600" cy="6157708"/>
          </a:xfrm>
          <a:prstGeom prst="rect">
            <a:avLst/>
          </a:prstGeom>
          <a:noFill/>
          <a:ln>
            <a:noFill/>
          </a:ln>
        </p:spPr>
        <p:txBody>
          <a:bodyPr spcFirstLastPara="1" wrap="square" lIns="91425" tIns="45700" rIns="91425" bIns="45700" anchor="t" anchorCtr="0">
            <a:noAutofit/>
          </a:bodyPr>
          <a:lstStyle/>
          <a:p>
            <a:pPr marL="800100" marR="0" lvl="1" indent="-469900" algn="l" rtl="0">
              <a:lnSpc>
                <a:spcPct val="114000"/>
              </a:lnSpc>
              <a:spcBef>
                <a:spcPts val="0"/>
              </a:spcBef>
              <a:spcAft>
                <a:spcPts val="800"/>
              </a:spcAft>
              <a:buClr>
                <a:srgbClr val="0000FF"/>
              </a:buClr>
              <a:buSzPts val="2000"/>
              <a:buFont typeface="Avenir"/>
              <a:buChar char="○"/>
            </a:pPr>
            <a:r>
              <a:rPr lang="en-US" sz="2000" dirty="0">
                <a:solidFill>
                  <a:srgbClr val="0000FF"/>
                </a:solidFill>
                <a:latin typeface="Avenir"/>
                <a:ea typeface="Avenir"/>
                <a:cs typeface="Avenir"/>
                <a:sym typeface="Avenir"/>
              </a:rPr>
              <a:t>Develop basis for consideration and evaluation as a collider option </a:t>
            </a:r>
            <a:endParaRPr lang="en-US" sz="1800" dirty="0">
              <a:solidFill>
                <a:schemeClr val="dk1"/>
              </a:solidFill>
              <a:latin typeface="Avenir"/>
              <a:ea typeface="Avenir"/>
              <a:cs typeface="Avenir"/>
              <a:sym typeface="Avenir"/>
            </a:endParaRPr>
          </a:p>
          <a:p>
            <a:pPr marL="1371600" lvl="2" indent="-342900">
              <a:lnSpc>
                <a:spcPct val="114000"/>
              </a:lnSpc>
              <a:spcAft>
                <a:spcPts val="800"/>
              </a:spcAft>
              <a:buClr>
                <a:schemeClr val="dk1"/>
              </a:buClr>
              <a:buSzPts val="1800"/>
              <a:buFont typeface="Avenir"/>
              <a:buChar char="■"/>
            </a:pPr>
            <a:r>
              <a:rPr lang="en-US" sz="1800" dirty="0">
                <a:solidFill>
                  <a:schemeClr val="dk1"/>
                </a:solidFill>
                <a:latin typeface="Avenir"/>
                <a:ea typeface="Avenir"/>
                <a:cs typeface="Avenir"/>
                <a:sym typeface="Avenir"/>
              </a:rPr>
              <a:t>Connect components, moving beyond component design to collider system</a:t>
            </a:r>
          </a:p>
          <a:p>
            <a:pPr marL="1371600" marR="0" lvl="2" indent="-342900" algn="l" rtl="0">
              <a:lnSpc>
                <a:spcPct val="114000"/>
              </a:lnSpc>
              <a:spcBef>
                <a:spcPts val="0"/>
              </a:spcBef>
              <a:spcAft>
                <a:spcPts val="800"/>
              </a:spcAft>
              <a:buClr>
                <a:schemeClr val="dk1"/>
              </a:buClr>
              <a:buSzPts val="1800"/>
              <a:buFont typeface="Avenir"/>
              <a:buChar char="■"/>
            </a:pPr>
            <a:r>
              <a:rPr lang="en-US" sz="1800" dirty="0">
                <a:solidFill>
                  <a:schemeClr val="dk1"/>
                </a:solidFill>
                <a:latin typeface="Avenir"/>
                <a:ea typeface="Avenir"/>
                <a:cs typeface="Avenir"/>
                <a:sym typeface="Avenir"/>
              </a:rPr>
              <a:t>Fully integrated, consistent parameter set from source (e- and e+) to IP indicating how far current state of art is from collider needs, and corresponding development needs, in particular for e+</a:t>
            </a:r>
          </a:p>
          <a:p>
            <a:pPr marL="1371600" lvl="2" indent="-342900">
              <a:lnSpc>
                <a:spcPct val="114000"/>
              </a:lnSpc>
              <a:spcAft>
                <a:spcPts val="800"/>
              </a:spcAft>
              <a:buClr>
                <a:schemeClr val="dk1"/>
              </a:buClr>
              <a:buSzPts val="1800"/>
              <a:buFont typeface="Avenir"/>
              <a:buChar char="■"/>
            </a:pPr>
            <a:r>
              <a:rPr lang="en-US" sz="1700" dirty="0">
                <a:solidFill>
                  <a:schemeClr val="dk1"/>
                </a:solidFill>
                <a:latin typeface="Avenir"/>
                <a:ea typeface="Avenir"/>
                <a:cs typeface="Avenir"/>
                <a:sym typeface="Avenir"/>
              </a:rPr>
              <a:t>Define tolerances, transverse stability requirements, in particular for e+</a:t>
            </a:r>
          </a:p>
          <a:p>
            <a:pPr marL="1371600" marR="0" lvl="2" indent="-342900" algn="l" rtl="0">
              <a:lnSpc>
                <a:spcPct val="114000"/>
              </a:lnSpc>
              <a:spcBef>
                <a:spcPts val="0"/>
              </a:spcBef>
              <a:spcAft>
                <a:spcPts val="800"/>
              </a:spcAft>
              <a:buClr>
                <a:schemeClr val="dk1"/>
              </a:buClr>
              <a:buSzPts val="1800"/>
              <a:buFont typeface="Avenir"/>
              <a:buChar char="■"/>
            </a:pPr>
            <a:r>
              <a:rPr lang="en-US" sz="1700" dirty="0">
                <a:solidFill>
                  <a:schemeClr val="dk1"/>
                </a:solidFill>
                <a:latin typeface="Avenir"/>
                <a:ea typeface="Avenir"/>
                <a:cs typeface="Avenir"/>
                <a:sym typeface="Avenir"/>
              </a:rPr>
              <a:t>Estimate costs to understand if the potential benefit of new technologies can be realized.</a:t>
            </a:r>
          </a:p>
          <a:p>
            <a:pPr marL="1371600" marR="0" lvl="2" indent="-342900" algn="l" rtl="0">
              <a:lnSpc>
                <a:spcPct val="114000"/>
              </a:lnSpc>
              <a:spcBef>
                <a:spcPts val="0"/>
              </a:spcBef>
              <a:spcAft>
                <a:spcPts val="800"/>
              </a:spcAft>
              <a:buClr>
                <a:schemeClr val="dk1"/>
              </a:buClr>
              <a:buSzPts val="1800"/>
              <a:buFont typeface="Avenir"/>
              <a:buChar char="■"/>
            </a:pPr>
            <a:r>
              <a:rPr lang="en-US" sz="1700" dirty="0">
                <a:solidFill>
                  <a:schemeClr val="dk1"/>
                </a:solidFill>
                <a:latin typeface="Avenir"/>
                <a:ea typeface="Avenir"/>
                <a:cs typeface="Avenir"/>
                <a:sym typeface="Avenir"/>
              </a:rPr>
              <a:t>Develop reference documents, collaboration structures</a:t>
            </a:r>
          </a:p>
          <a:p>
            <a:pPr marL="1028700" marR="0" lvl="2" algn="l" rtl="0">
              <a:lnSpc>
                <a:spcPct val="114000"/>
              </a:lnSpc>
              <a:spcBef>
                <a:spcPts val="0"/>
              </a:spcBef>
              <a:spcAft>
                <a:spcPts val="800"/>
              </a:spcAft>
              <a:buClr>
                <a:schemeClr val="dk1"/>
              </a:buClr>
              <a:buSzPts val="1800"/>
            </a:pPr>
            <a:endParaRPr sz="600" dirty="0">
              <a:solidFill>
                <a:schemeClr val="dk1"/>
              </a:solidFill>
              <a:latin typeface="Avenir"/>
              <a:ea typeface="Avenir"/>
              <a:cs typeface="Avenir"/>
              <a:sym typeface="Avenir"/>
            </a:endParaRPr>
          </a:p>
          <a:p>
            <a:pPr marL="800100" marR="0" lvl="1" indent="-469900" algn="l" rtl="0">
              <a:lnSpc>
                <a:spcPct val="114000"/>
              </a:lnSpc>
              <a:spcBef>
                <a:spcPts val="0"/>
              </a:spcBef>
              <a:spcAft>
                <a:spcPts val="800"/>
              </a:spcAft>
              <a:buClr>
                <a:srgbClr val="0000FF"/>
              </a:buClr>
              <a:buSzPts val="2000"/>
              <a:buFont typeface="Avenir"/>
              <a:buChar char="○"/>
            </a:pPr>
            <a:r>
              <a:rPr lang="en-US" sz="2000" dirty="0">
                <a:solidFill>
                  <a:srgbClr val="0000FF"/>
                </a:solidFill>
                <a:latin typeface="Avenir"/>
                <a:ea typeface="Avenir"/>
                <a:cs typeface="Avenir"/>
                <a:sym typeface="Avenir"/>
              </a:rPr>
              <a:t>Support IP and detector studies for particle physicists to understand HEP event rates.</a:t>
            </a:r>
          </a:p>
          <a:p>
            <a:pPr marL="1371600" marR="0" lvl="2" indent="-342900" algn="l" rtl="0">
              <a:lnSpc>
                <a:spcPct val="114000"/>
              </a:lnSpc>
              <a:spcBef>
                <a:spcPts val="0"/>
              </a:spcBef>
              <a:spcAft>
                <a:spcPts val="800"/>
              </a:spcAft>
              <a:buClr>
                <a:schemeClr val="dk1"/>
              </a:buClr>
              <a:buSzPts val="1800"/>
              <a:buFont typeface="Avenir"/>
              <a:buChar char="■"/>
            </a:pPr>
            <a:r>
              <a:rPr lang="en-US" sz="1800" dirty="0">
                <a:solidFill>
                  <a:schemeClr val="dk1"/>
                </a:solidFill>
                <a:latin typeface="Avenir"/>
                <a:ea typeface="Avenir"/>
                <a:cs typeface="Avenir"/>
                <a:sym typeface="Avenir"/>
              </a:rPr>
              <a:t>Develop and validate simulations of </a:t>
            </a:r>
            <a:r>
              <a:rPr lang="en-US" sz="1800" dirty="0" err="1">
                <a:solidFill>
                  <a:schemeClr val="dk1"/>
                </a:solidFill>
                <a:latin typeface="Avenir"/>
                <a:ea typeface="Avenir"/>
                <a:cs typeface="Avenir"/>
                <a:sym typeface="Avenir"/>
              </a:rPr>
              <a:t>beamsstrahlung</a:t>
            </a:r>
            <a:r>
              <a:rPr lang="en-US" sz="1800" dirty="0">
                <a:solidFill>
                  <a:schemeClr val="dk1"/>
                </a:solidFill>
                <a:latin typeface="Avenir"/>
                <a:ea typeface="Avenir"/>
                <a:cs typeface="Avenir"/>
                <a:sym typeface="Avenir"/>
              </a:rPr>
              <a:t> &amp; luminosity spectrum/fraction useful at 10’s </a:t>
            </a:r>
            <a:r>
              <a:rPr lang="en-US" sz="1800" dirty="0" err="1">
                <a:solidFill>
                  <a:schemeClr val="dk1"/>
                </a:solidFill>
                <a:latin typeface="Avenir"/>
                <a:ea typeface="Avenir"/>
                <a:cs typeface="Avenir"/>
                <a:sym typeface="Avenir"/>
              </a:rPr>
              <a:t>TeV</a:t>
            </a:r>
            <a:r>
              <a:rPr lang="en-US" sz="1800" dirty="0">
                <a:solidFill>
                  <a:schemeClr val="dk1"/>
                </a:solidFill>
                <a:latin typeface="Avenir"/>
                <a:ea typeface="Avenir"/>
                <a:cs typeface="Avenir"/>
                <a:sym typeface="Avenir"/>
              </a:rPr>
              <a:t> </a:t>
            </a:r>
          </a:p>
          <a:p>
            <a:pPr marL="1371600" marR="0" lvl="2" indent="-342900" algn="l" rtl="0">
              <a:lnSpc>
                <a:spcPct val="114000"/>
              </a:lnSpc>
              <a:spcBef>
                <a:spcPts val="0"/>
              </a:spcBef>
              <a:spcAft>
                <a:spcPts val="800"/>
              </a:spcAft>
              <a:buClr>
                <a:schemeClr val="dk1"/>
              </a:buClr>
              <a:buSzPts val="1800"/>
              <a:buFont typeface="Avenir"/>
              <a:buChar char="■"/>
            </a:pPr>
            <a:r>
              <a:rPr lang="en-US" sz="1800" dirty="0">
                <a:solidFill>
                  <a:schemeClr val="dk1"/>
                </a:solidFill>
                <a:latin typeface="Avenir"/>
                <a:ea typeface="Avenir"/>
                <a:cs typeface="Avenir"/>
                <a:sym typeface="Avenir"/>
              </a:rPr>
              <a:t>Develop BDS designs including plasma lenses and round beam focus</a:t>
            </a:r>
          </a:p>
          <a:p>
            <a:pPr marL="1371600" marR="0" lvl="2" indent="-342900" algn="l" rtl="0">
              <a:lnSpc>
                <a:spcPct val="114000"/>
              </a:lnSpc>
              <a:spcBef>
                <a:spcPts val="0"/>
              </a:spcBef>
              <a:spcAft>
                <a:spcPts val="800"/>
              </a:spcAft>
              <a:buClr>
                <a:schemeClr val="dk1"/>
              </a:buClr>
              <a:buSzPts val="1800"/>
              <a:buFont typeface="Avenir"/>
              <a:buChar char="■"/>
            </a:pPr>
            <a:r>
              <a:rPr lang="en-US" sz="1800" dirty="0">
                <a:solidFill>
                  <a:schemeClr val="dk1"/>
                </a:solidFill>
                <a:latin typeface="Avenir"/>
                <a:ea typeface="Avenir"/>
                <a:cs typeface="Avenir"/>
                <a:sym typeface="Avenir"/>
              </a:rPr>
              <a:t>Develop detector interface especially for plasma lenses, and how we integrate vertex detectors</a:t>
            </a:r>
          </a:p>
          <a:p>
            <a:pPr marL="1371600" marR="0" lvl="2" indent="-342900" algn="l" rtl="0">
              <a:lnSpc>
                <a:spcPct val="114000"/>
              </a:lnSpc>
              <a:spcBef>
                <a:spcPts val="0"/>
              </a:spcBef>
              <a:spcAft>
                <a:spcPts val="800"/>
              </a:spcAft>
              <a:buClr>
                <a:schemeClr val="dk1"/>
              </a:buClr>
              <a:buSzPts val="1800"/>
              <a:buFont typeface="Avenir"/>
              <a:buChar char="■"/>
            </a:pPr>
            <a:endParaRPr lang="en-US" sz="600" dirty="0">
              <a:solidFill>
                <a:schemeClr val="dk1"/>
              </a:solidFill>
              <a:latin typeface="Avenir"/>
              <a:ea typeface="Avenir"/>
              <a:cs typeface="Avenir"/>
              <a:sym typeface="Avenir"/>
            </a:endParaRPr>
          </a:p>
          <a:p>
            <a:pPr marL="800100" marR="0" lvl="1" indent="-469900" algn="l" defTabSz="914400" rtl="0" eaLnBrk="1" fontAlgn="auto" latinLnBrk="0" hangingPunct="1">
              <a:lnSpc>
                <a:spcPct val="114000"/>
              </a:lnSpc>
              <a:spcBef>
                <a:spcPts val="0"/>
              </a:spcBef>
              <a:spcAft>
                <a:spcPts val="800"/>
              </a:spcAft>
              <a:buClr>
                <a:srgbClr val="0000FF"/>
              </a:buClr>
              <a:buSzPts val="2000"/>
              <a:buFont typeface="Avenir"/>
              <a:buChar char="○"/>
              <a:tabLst/>
              <a:defRPr/>
            </a:pPr>
            <a:r>
              <a:rPr lang="en-US" sz="1800" dirty="0">
                <a:solidFill>
                  <a:schemeClr val="dk1"/>
                </a:solidFill>
                <a:latin typeface="Avenir"/>
                <a:ea typeface="Avenir"/>
                <a:cs typeface="Avenir"/>
                <a:sym typeface="Avenir"/>
              </a:rPr>
              <a:t> </a:t>
            </a:r>
            <a:r>
              <a:rPr kumimoji="0" lang="en-US" sz="2000" b="0" i="0" u="none" strike="noStrike" kern="0" cap="none" spc="0" normalizeH="0" baseline="0" noProof="0" dirty="0">
                <a:ln>
                  <a:noFill/>
                </a:ln>
                <a:solidFill>
                  <a:srgbClr val="0000FF"/>
                </a:solidFill>
                <a:effectLst/>
                <a:uLnTx/>
                <a:uFillTx/>
                <a:latin typeface="Avenir"/>
                <a:ea typeface="Avenir"/>
                <a:cs typeface="Avenir"/>
                <a:sym typeface="Avenir"/>
              </a:rPr>
              <a:t>Coordinate efforts, engage over the coming decade to develop &amp; assess designs</a:t>
            </a:r>
            <a:endParaRPr lang="en-US" sz="1800" dirty="0">
              <a:solidFill>
                <a:schemeClr val="dk1"/>
              </a:solidFill>
              <a:latin typeface="Avenir"/>
              <a:ea typeface="Avenir"/>
              <a:cs typeface="Avenir"/>
              <a:sym typeface="Avenir"/>
            </a:endParaRPr>
          </a:p>
        </p:txBody>
      </p:sp>
    </p:spTree>
    <p:extLst>
      <p:ext uri="{BB962C8B-B14F-4D97-AF65-F5344CB8AC3E}">
        <p14:creationId xmlns:p14="http://schemas.microsoft.com/office/powerpoint/2010/main" val="264619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0"/>
          <p:cNvSpPr txBox="1"/>
          <p:nvPr/>
        </p:nvSpPr>
        <p:spPr>
          <a:xfrm>
            <a:off x="0" y="0"/>
            <a:ext cx="12218568" cy="1200329"/>
          </a:xfrm>
          <a:prstGeom prst="rect">
            <a:avLst/>
          </a:prstGeom>
          <a:gradFill flip="none" rotWithShape="1">
            <a:gsLst>
              <a:gs pos="0">
                <a:srgbClr val="134041"/>
              </a:gs>
              <a:gs pos="100000">
                <a:srgbClr val="1C6468"/>
              </a:gs>
            </a:gsLst>
            <a:lin ang="0" scaled="0"/>
            <a:tileRect/>
          </a:gra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lgn="ctr">
              <a:buSzPts val="3600"/>
              <a:buNone/>
              <a:defRPr sz="3600">
                <a:solidFill>
                  <a:schemeClr val="lt1"/>
                </a:solidFill>
                <a:latin typeface="Calibri"/>
                <a:ea typeface="Calibri"/>
                <a:cs typeface="Calibri"/>
              </a:defRPr>
            </a:lvl1pPr>
          </a:lstStyle>
          <a:p>
            <a:r>
              <a:rPr lang="en-US">
                <a:sym typeface="Calibri"/>
              </a:rPr>
              <a:t>AAC facility next steps will advance technology </a:t>
            </a:r>
            <a:endParaRPr/>
          </a:p>
          <a:p>
            <a:r>
              <a:rPr lang="en-US">
                <a:sym typeface="Calibri"/>
              </a:rPr>
              <a:t>and test key remaining parameters </a:t>
            </a:r>
            <a:endParaRPr/>
          </a:p>
        </p:txBody>
      </p:sp>
      <p:sp>
        <p:nvSpPr>
          <p:cNvPr id="375" name="Google Shape;375;p10"/>
          <p:cNvSpPr txBox="1"/>
          <p:nvPr/>
        </p:nvSpPr>
        <p:spPr>
          <a:xfrm>
            <a:off x="11482756" y="6533104"/>
            <a:ext cx="6858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16</a:t>
            </a:fld>
            <a:endParaRPr sz="1200" b="0" i="0" u="none" strike="noStrike" cap="none">
              <a:solidFill>
                <a:schemeClr val="dk1"/>
              </a:solidFill>
              <a:latin typeface="Helvetica Neue"/>
              <a:ea typeface="Helvetica Neue"/>
              <a:cs typeface="Helvetica Neue"/>
              <a:sym typeface="Helvetica Neue"/>
            </a:endParaRPr>
          </a:p>
        </p:txBody>
      </p:sp>
      <p:sp>
        <p:nvSpPr>
          <p:cNvPr id="376" name="Google Shape;376;p10"/>
          <p:cNvSpPr/>
          <p:nvPr/>
        </p:nvSpPr>
        <p:spPr>
          <a:xfrm>
            <a:off x="0" y="782390"/>
            <a:ext cx="1143219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Avenir"/>
              <a:ea typeface="Avenir"/>
              <a:cs typeface="Avenir"/>
              <a:sym typeface="Avenir"/>
            </a:endParaRPr>
          </a:p>
        </p:txBody>
      </p:sp>
      <p:sp>
        <p:nvSpPr>
          <p:cNvPr id="377" name="Google Shape;377;p10"/>
          <p:cNvSpPr/>
          <p:nvPr/>
        </p:nvSpPr>
        <p:spPr>
          <a:xfrm>
            <a:off x="41375" y="1127475"/>
            <a:ext cx="8568000" cy="5777100"/>
          </a:xfrm>
          <a:prstGeom prst="rect">
            <a:avLst/>
          </a:prstGeom>
          <a:noFill/>
          <a:ln>
            <a:noFill/>
          </a:ln>
        </p:spPr>
        <p:txBody>
          <a:bodyPr spcFirstLastPara="1" wrap="square" lIns="91425" tIns="45700" rIns="91425" bIns="45700" anchor="t" anchorCtr="0">
            <a:spAutoFit/>
          </a:bodyPr>
          <a:lstStyle/>
          <a:p>
            <a:pPr marL="457200" marR="0" lvl="0" indent="-450850" algn="l" rtl="0">
              <a:lnSpc>
                <a:spcPct val="100000"/>
              </a:lnSpc>
              <a:spcBef>
                <a:spcPts val="0"/>
              </a:spcBef>
              <a:spcAft>
                <a:spcPts val="0"/>
              </a:spcAft>
              <a:buClr>
                <a:srgbClr val="0432FF"/>
              </a:buClr>
              <a:buSzPts val="1900"/>
              <a:buFont typeface="Arial"/>
              <a:buChar char="•"/>
            </a:pPr>
            <a:r>
              <a:rPr lang="en-US" sz="1900" b="0" i="0" u="none" strike="noStrike" cap="none" dirty="0">
                <a:solidFill>
                  <a:srgbClr val="0432FF"/>
                </a:solidFill>
                <a:latin typeface="Avenir"/>
                <a:ea typeface="Avenir"/>
                <a:cs typeface="Avenir"/>
                <a:sym typeface="Avenir"/>
              </a:rPr>
              <a:t>Rapid investment in Europe, Asia, incl. </a:t>
            </a:r>
            <a:r>
              <a:rPr lang="en-US" sz="1900" b="0" i="0" u="none" strike="noStrike" cap="none" dirty="0" err="1">
                <a:solidFill>
                  <a:srgbClr val="0432FF"/>
                </a:solidFill>
                <a:latin typeface="Avenir"/>
                <a:ea typeface="Avenir"/>
                <a:cs typeface="Avenir"/>
                <a:sym typeface="Avenir"/>
              </a:rPr>
              <a:t>EuPRAXIA</a:t>
            </a:r>
            <a:r>
              <a:rPr lang="en-US" sz="1900" b="0" i="0" u="none" strike="noStrike" cap="none" dirty="0">
                <a:solidFill>
                  <a:srgbClr val="0432FF"/>
                </a:solidFill>
                <a:latin typeface="Avenir"/>
                <a:ea typeface="Avenir"/>
                <a:cs typeface="Avenir"/>
                <a:sym typeface="Avenir"/>
              </a:rPr>
              <a:t> </a:t>
            </a:r>
            <a:endParaRPr sz="1300" b="0" i="0" u="none" strike="noStrike" cap="none" dirty="0">
              <a:solidFill>
                <a:srgbClr val="000000"/>
              </a:solidFill>
              <a:latin typeface="Arial"/>
              <a:ea typeface="Arial"/>
              <a:cs typeface="Arial"/>
              <a:sym typeface="Arial"/>
            </a:endParaRPr>
          </a:p>
          <a:p>
            <a:pPr marL="914400" marR="0" lvl="1" indent="-450850" algn="l" rtl="0">
              <a:lnSpc>
                <a:spcPct val="100000"/>
              </a:lnSpc>
              <a:spcBef>
                <a:spcPts val="0"/>
              </a:spcBef>
              <a:spcAft>
                <a:spcPts val="0"/>
              </a:spcAft>
              <a:buClr>
                <a:srgbClr val="000000"/>
              </a:buClr>
              <a:buSzPts val="1900"/>
              <a:buFont typeface="Courier New"/>
              <a:buChar char="o"/>
            </a:pPr>
            <a:r>
              <a:rPr lang="en-US" sz="1900" b="0" i="0" u="none" strike="noStrike" cap="none" dirty="0">
                <a:solidFill>
                  <a:srgbClr val="000000"/>
                </a:solidFill>
                <a:latin typeface="Avenir"/>
                <a:ea typeface="Avenir"/>
                <a:cs typeface="Avenir"/>
                <a:sym typeface="Avenir"/>
              </a:rPr>
              <a:t>US R&amp;D, facility base creates leadership opportunities</a:t>
            </a:r>
            <a:endParaRPr sz="1900" b="0" i="0" u="none" strike="noStrike" cap="none" dirty="0">
              <a:solidFill>
                <a:srgbClr val="0432FF"/>
              </a:solidFill>
              <a:latin typeface="Avenir"/>
              <a:ea typeface="Avenir"/>
              <a:cs typeface="Avenir"/>
              <a:sym typeface="Avenir"/>
            </a:endParaRPr>
          </a:p>
          <a:p>
            <a:pPr marL="457200" marR="0" lvl="0" indent="-330200" algn="l" rtl="0">
              <a:lnSpc>
                <a:spcPct val="100000"/>
              </a:lnSpc>
              <a:spcBef>
                <a:spcPts val="0"/>
              </a:spcBef>
              <a:spcAft>
                <a:spcPts val="0"/>
              </a:spcAft>
              <a:buClr>
                <a:schemeClr val="dk1"/>
              </a:buClr>
              <a:buSzPts val="2000"/>
              <a:buFont typeface="Arial"/>
              <a:buNone/>
            </a:pPr>
            <a:endParaRPr sz="700" b="0" i="0" u="none" strike="noStrike" cap="none" dirty="0">
              <a:solidFill>
                <a:srgbClr val="0432FF"/>
              </a:solidFill>
              <a:latin typeface="Avenir"/>
              <a:ea typeface="Avenir"/>
              <a:cs typeface="Avenir"/>
              <a:sym typeface="Avenir"/>
            </a:endParaRPr>
          </a:p>
          <a:p>
            <a:pPr marL="457200" marR="0" lvl="0" indent="-450850" algn="l" rtl="0">
              <a:lnSpc>
                <a:spcPct val="100000"/>
              </a:lnSpc>
              <a:spcBef>
                <a:spcPts val="0"/>
              </a:spcBef>
              <a:spcAft>
                <a:spcPts val="0"/>
              </a:spcAft>
              <a:buClr>
                <a:srgbClr val="0432FF"/>
              </a:buClr>
              <a:buSzPts val="1900"/>
              <a:buFont typeface="Arial"/>
              <a:buChar char="•"/>
            </a:pPr>
            <a:r>
              <a:rPr lang="en-US" sz="1900" b="0" i="0" u="none" strike="noStrike" cap="none" dirty="0">
                <a:solidFill>
                  <a:srgbClr val="0432FF"/>
                </a:solidFill>
                <a:latin typeface="Avenir"/>
                <a:ea typeface="Avenir"/>
                <a:cs typeface="Avenir"/>
                <a:sym typeface="Avenir"/>
              </a:rPr>
              <a:t>Positron acceleration R&amp;D</a:t>
            </a:r>
            <a:endParaRPr sz="1300" b="0" i="0" u="none" strike="noStrike" cap="none" dirty="0">
              <a:solidFill>
                <a:srgbClr val="000000"/>
              </a:solidFill>
              <a:latin typeface="Arial"/>
              <a:ea typeface="Arial"/>
              <a:cs typeface="Arial"/>
              <a:sym typeface="Arial"/>
            </a:endParaRPr>
          </a:p>
          <a:p>
            <a:pPr marL="914400" marR="0" lvl="1" indent="-450850" algn="l" rtl="0">
              <a:lnSpc>
                <a:spcPct val="100000"/>
              </a:lnSpc>
              <a:spcBef>
                <a:spcPts val="0"/>
              </a:spcBef>
              <a:spcAft>
                <a:spcPts val="0"/>
              </a:spcAft>
              <a:buClr>
                <a:schemeClr val="dk1"/>
              </a:buClr>
              <a:buSzPts val="1900"/>
              <a:buFont typeface="Courier New"/>
              <a:buChar char="o"/>
            </a:pPr>
            <a:r>
              <a:rPr lang="en-US" sz="1900" b="0" i="1" u="none" strike="noStrike" cap="none" dirty="0">
                <a:solidFill>
                  <a:schemeClr val="dk1"/>
                </a:solidFill>
                <a:latin typeface="Avenir"/>
                <a:ea typeface="Avenir"/>
                <a:cs typeface="Avenir"/>
                <a:sym typeface="Avenir"/>
              </a:rPr>
              <a:t>Technical challenges:  </a:t>
            </a:r>
            <a:r>
              <a:rPr lang="en-US" sz="1900" b="0" i="0" u="none" strike="noStrike" cap="none" dirty="0">
                <a:solidFill>
                  <a:schemeClr val="dk1"/>
                </a:solidFill>
                <a:latin typeface="Avenir"/>
                <a:ea typeface="Avenir"/>
                <a:cs typeface="Avenir"/>
                <a:sym typeface="Avenir"/>
              </a:rPr>
              <a:t>plasma</a:t>
            </a:r>
            <a:r>
              <a:rPr lang="en-US" sz="1900" b="0" i="1" u="none" strike="noStrike" cap="none" dirty="0">
                <a:solidFill>
                  <a:schemeClr val="dk1"/>
                </a:solidFill>
                <a:latin typeface="Avenir"/>
                <a:ea typeface="Avenir"/>
                <a:cs typeface="Avenir"/>
                <a:sym typeface="Avenir"/>
              </a:rPr>
              <a:t> </a:t>
            </a:r>
            <a:r>
              <a:rPr lang="en-US" sz="1900" b="0" i="0" u="none" strike="noStrike" cap="none" dirty="0">
                <a:solidFill>
                  <a:schemeClr val="dk1"/>
                </a:solidFill>
                <a:latin typeface="Avenir"/>
                <a:ea typeface="Avenir"/>
                <a:cs typeface="Avenir"/>
                <a:sym typeface="Avenir"/>
              </a:rPr>
              <a:t>acceleration of stable, high-quality e+ beams, with high efficiency (comparable to e-)</a:t>
            </a:r>
            <a:endParaRPr sz="1900" b="0" i="1" u="none" strike="noStrike" cap="none" dirty="0">
              <a:solidFill>
                <a:schemeClr val="dk1"/>
              </a:solidFill>
              <a:latin typeface="Avenir"/>
              <a:ea typeface="Avenir"/>
              <a:cs typeface="Avenir"/>
              <a:sym typeface="Avenir"/>
            </a:endParaRPr>
          </a:p>
          <a:p>
            <a:pPr marL="914400" marR="0" lvl="1" indent="-450850" algn="l" rtl="0">
              <a:lnSpc>
                <a:spcPct val="100000"/>
              </a:lnSpc>
              <a:spcBef>
                <a:spcPts val="0"/>
              </a:spcBef>
              <a:spcAft>
                <a:spcPts val="0"/>
              </a:spcAft>
              <a:buClr>
                <a:schemeClr val="dk1"/>
              </a:buClr>
              <a:buSzPts val="1900"/>
              <a:buFont typeface="Courier New"/>
              <a:buChar char="o"/>
            </a:pPr>
            <a:r>
              <a:rPr lang="en-US" sz="1900" b="0" i="1" u="sng" strike="noStrike" cap="none" dirty="0">
                <a:solidFill>
                  <a:schemeClr val="dk1"/>
                </a:solidFill>
                <a:latin typeface="Avenir"/>
                <a:ea typeface="Avenir"/>
                <a:cs typeface="Avenir"/>
                <a:sym typeface="Avenir"/>
              </a:rPr>
              <a:t>FACET-II upgrade</a:t>
            </a:r>
            <a:r>
              <a:rPr lang="en-US" sz="1900" b="0" i="0" u="none" strike="noStrike" cap="none" dirty="0">
                <a:solidFill>
                  <a:schemeClr val="dk1"/>
                </a:solidFill>
                <a:latin typeface="Avenir"/>
                <a:ea typeface="Avenir"/>
                <a:cs typeface="Avenir"/>
                <a:sym typeface="Avenir"/>
              </a:rPr>
              <a:t>: plasma-based positron acceleration experiments/tests (e.g., plasma columns or hollow channels)</a:t>
            </a:r>
            <a:endParaRPr sz="1900" b="0" i="0" u="none" strike="noStrike" cap="none" dirty="0">
              <a:solidFill>
                <a:schemeClr val="dk1"/>
              </a:solidFill>
              <a:latin typeface="Avenir"/>
              <a:ea typeface="Avenir"/>
              <a:cs typeface="Avenir"/>
              <a:sym typeface="Avenir"/>
            </a:endParaRPr>
          </a:p>
          <a:p>
            <a:pPr marL="457200" marR="0" lvl="0" indent="0" algn="l" rtl="0">
              <a:lnSpc>
                <a:spcPct val="100000"/>
              </a:lnSpc>
              <a:spcBef>
                <a:spcPts val="0"/>
              </a:spcBef>
              <a:spcAft>
                <a:spcPts val="0"/>
              </a:spcAft>
              <a:buClr>
                <a:srgbClr val="000000"/>
              </a:buClr>
              <a:buSzPts val="700"/>
              <a:buFont typeface="Arial"/>
              <a:buNone/>
            </a:pPr>
            <a:endParaRPr sz="700" b="0" i="0" u="none" strike="noStrike" cap="none" dirty="0">
              <a:solidFill>
                <a:schemeClr val="dk1"/>
              </a:solidFill>
              <a:latin typeface="Avenir"/>
              <a:ea typeface="Avenir"/>
              <a:cs typeface="Avenir"/>
              <a:sym typeface="Avenir"/>
            </a:endParaRPr>
          </a:p>
          <a:p>
            <a:pPr marL="457200" marR="0" lvl="0" indent="-349250" algn="l" rtl="0">
              <a:lnSpc>
                <a:spcPct val="100000"/>
              </a:lnSpc>
              <a:spcBef>
                <a:spcPts val="0"/>
              </a:spcBef>
              <a:spcAft>
                <a:spcPts val="0"/>
              </a:spcAft>
              <a:buClr>
                <a:srgbClr val="0432FF"/>
              </a:buClr>
              <a:buSzPts val="1900"/>
              <a:buFont typeface="Arial"/>
              <a:buChar char="•"/>
            </a:pPr>
            <a:r>
              <a:rPr lang="en-US" sz="1900" b="0" i="0" u="none" strike="noStrike" cap="none" dirty="0">
                <a:solidFill>
                  <a:srgbClr val="0432FF"/>
                </a:solidFill>
                <a:latin typeface="Avenir"/>
                <a:ea typeface="Avenir"/>
                <a:cs typeface="Avenir"/>
                <a:sym typeface="Avenir"/>
              </a:rPr>
              <a:t>Staging of two modules and multiple-driver/injector beams</a:t>
            </a:r>
            <a:endParaRPr sz="1300" b="0" i="0" u="none" strike="noStrike" cap="none" dirty="0">
              <a:solidFill>
                <a:schemeClr val="dk1"/>
              </a:solidFill>
              <a:latin typeface="Arial"/>
              <a:ea typeface="Arial"/>
              <a:cs typeface="Arial"/>
              <a:sym typeface="Arial"/>
            </a:endParaRPr>
          </a:p>
          <a:p>
            <a:pPr marL="914400" marR="0" lvl="1" indent="-349250" algn="l" rtl="0">
              <a:lnSpc>
                <a:spcPct val="100000"/>
              </a:lnSpc>
              <a:spcBef>
                <a:spcPts val="0"/>
              </a:spcBef>
              <a:spcAft>
                <a:spcPts val="0"/>
              </a:spcAft>
              <a:buClr>
                <a:schemeClr val="dk1"/>
              </a:buClr>
              <a:buSzPts val="1900"/>
              <a:buFont typeface="Courier New"/>
              <a:buChar char="o"/>
            </a:pPr>
            <a:r>
              <a:rPr lang="en-US" sz="1900" b="0" i="1" u="sng" strike="noStrike" cap="none" dirty="0">
                <a:solidFill>
                  <a:schemeClr val="dk1"/>
                </a:solidFill>
                <a:latin typeface="Avenir"/>
                <a:ea typeface="Avenir"/>
                <a:cs typeface="Avenir"/>
                <a:sym typeface="Avenir"/>
              </a:rPr>
              <a:t>BELLA 2nd beamline:</a:t>
            </a:r>
            <a:r>
              <a:rPr lang="en-US" sz="1900" b="0" i="1" u="none" strike="noStrike" cap="none" dirty="0">
                <a:solidFill>
                  <a:schemeClr val="dk1"/>
                </a:solidFill>
                <a:latin typeface="Avenir"/>
                <a:ea typeface="Avenir"/>
                <a:cs typeface="Avenir"/>
                <a:sym typeface="Avenir"/>
              </a:rPr>
              <a:t> </a:t>
            </a:r>
            <a:r>
              <a:rPr lang="en-US" sz="1900" b="0" i="0" u="none" strike="noStrike" cap="none" dirty="0">
                <a:solidFill>
                  <a:schemeClr val="dk1"/>
                </a:solidFill>
                <a:latin typeface="Avenir"/>
                <a:ea typeface="Avenir"/>
                <a:cs typeface="Avenir"/>
                <a:sym typeface="Avenir"/>
              </a:rPr>
              <a:t>staging; future positrons &amp; injectors </a:t>
            </a:r>
            <a:endParaRPr sz="700" b="0" i="0" u="none" strike="noStrike" cap="none" dirty="0">
              <a:solidFill>
                <a:schemeClr val="dk1"/>
              </a:solidFill>
              <a:latin typeface="Avenir"/>
              <a:ea typeface="Avenir"/>
              <a:cs typeface="Avenir"/>
              <a:sym typeface="Avenir"/>
            </a:endParaRPr>
          </a:p>
          <a:p>
            <a:pPr marL="914400" marR="0" lvl="1" indent="-330200" algn="l" rtl="0">
              <a:lnSpc>
                <a:spcPct val="100000"/>
              </a:lnSpc>
              <a:spcBef>
                <a:spcPts val="0"/>
              </a:spcBef>
              <a:spcAft>
                <a:spcPts val="0"/>
              </a:spcAft>
              <a:buClr>
                <a:schemeClr val="dk1"/>
              </a:buClr>
              <a:buSzPts val="2000"/>
              <a:buFont typeface="Courier New"/>
              <a:buNone/>
            </a:pPr>
            <a:endParaRPr sz="700" b="0" i="0" u="none" strike="noStrike" cap="none" dirty="0">
              <a:solidFill>
                <a:schemeClr val="dk1"/>
              </a:solidFill>
              <a:latin typeface="Avenir"/>
              <a:ea typeface="Avenir"/>
              <a:cs typeface="Avenir"/>
              <a:sym typeface="Avenir"/>
            </a:endParaRPr>
          </a:p>
          <a:p>
            <a:pPr marL="457200" marR="0" lvl="0" indent="-349250" algn="l" rtl="0">
              <a:lnSpc>
                <a:spcPct val="100000"/>
              </a:lnSpc>
              <a:spcBef>
                <a:spcPts val="0"/>
              </a:spcBef>
              <a:spcAft>
                <a:spcPts val="0"/>
              </a:spcAft>
              <a:buClr>
                <a:srgbClr val="0432FF"/>
              </a:buClr>
              <a:buSzPts val="1900"/>
              <a:buFont typeface="Arial"/>
              <a:buChar char="•"/>
            </a:pPr>
            <a:r>
              <a:rPr lang="en-US" sz="1900" b="0" i="0" u="none" strike="noStrike" cap="none" dirty="0">
                <a:solidFill>
                  <a:srgbClr val="0432FF"/>
                </a:solidFill>
                <a:latin typeface="Avenir"/>
                <a:ea typeface="Avenir"/>
                <a:cs typeface="Avenir"/>
                <a:sym typeface="Avenir"/>
              </a:rPr>
              <a:t>High-average power and high repetition rate plasma accelerators</a:t>
            </a:r>
            <a:r>
              <a:rPr lang="en-US" sz="1900" b="0" i="0" u="none" strike="noStrike" cap="none" dirty="0">
                <a:solidFill>
                  <a:schemeClr val="dk1"/>
                </a:solidFill>
                <a:latin typeface="Avenir"/>
                <a:ea typeface="Avenir"/>
                <a:cs typeface="Avenir"/>
                <a:sym typeface="Avenir"/>
              </a:rPr>
              <a:t>: </a:t>
            </a:r>
            <a:endParaRPr sz="1300" b="0" i="0" u="none" strike="noStrike" cap="none" dirty="0">
              <a:solidFill>
                <a:schemeClr val="dk1"/>
              </a:solidFill>
              <a:latin typeface="Arial"/>
              <a:ea typeface="Arial"/>
              <a:cs typeface="Arial"/>
              <a:sym typeface="Arial"/>
            </a:endParaRPr>
          </a:p>
          <a:p>
            <a:pPr marL="914400" marR="0" lvl="1" indent="-349250" algn="l" rtl="0">
              <a:lnSpc>
                <a:spcPct val="100000"/>
              </a:lnSpc>
              <a:spcBef>
                <a:spcPts val="0"/>
              </a:spcBef>
              <a:spcAft>
                <a:spcPts val="0"/>
              </a:spcAft>
              <a:buClr>
                <a:schemeClr val="dk1"/>
              </a:buClr>
              <a:buSzPts val="1900"/>
              <a:buFont typeface="Courier New"/>
              <a:buChar char="o"/>
            </a:pPr>
            <a:r>
              <a:rPr lang="en-US" sz="1900" b="0" i="1" u="none" strike="noStrike" cap="none" dirty="0">
                <a:solidFill>
                  <a:schemeClr val="dk1"/>
                </a:solidFill>
                <a:latin typeface="Avenir"/>
                <a:ea typeface="Avenir"/>
                <a:cs typeface="Avenir"/>
                <a:sym typeface="Avenir"/>
              </a:rPr>
              <a:t>Technical challenges</a:t>
            </a:r>
            <a:r>
              <a:rPr lang="en-US" sz="1900" b="0" i="0" u="none" strike="noStrike" cap="none" dirty="0">
                <a:solidFill>
                  <a:schemeClr val="dk1"/>
                </a:solidFill>
                <a:latin typeface="Avenir"/>
                <a:ea typeface="Avenir"/>
                <a:cs typeface="Avenir"/>
                <a:sym typeface="Avenir"/>
              </a:rPr>
              <a:t>:  </a:t>
            </a:r>
            <a:r>
              <a:rPr lang="en-US" sz="1900" b="0" i="0" u="none" strike="noStrike" cap="none" dirty="0" err="1">
                <a:solidFill>
                  <a:schemeClr val="dk1"/>
                </a:solidFill>
                <a:latin typeface="Avenir"/>
                <a:ea typeface="Avenir"/>
                <a:cs typeface="Avenir"/>
                <a:sym typeface="Avenir"/>
              </a:rPr>
              <a:t>targetry</a:t>
            </a:r>
            <a:r>
              <a:rPr lang="en-US" sz="1900" b="0" i="0" u="none" strike="noStrike" cap="none" dirty="0">
                <a:solidFill>
                  <a:schemeClr val="dk1"/>
                </a:solidFill>
                <a:latin typeface="Avenir"/>
                <a:ea typeface="Avenir"/>
                <a:cs typeface="Avenir"/>
                <a:sym typeface="Avenir"/>
              </a:rPr>
              <a:t> at repetition rate, heat deposition and management (~kW/cm), structure durability </a:t>
            </a:r>
            <a:endParaRPr sz="1300" b="0" i="0" u="none" strike="noStrike" cap="none" dirty="0">
              <a:solidFill>
                <a:schemeClr val="dk1"/>
              </a:solidFill>
              <a:latin typeface="Arial"/>
              <a:ea typeface="Arial"/>
              <a:cs typeface="Arial"/>
              <a:sym typeface="Arial"/>
            </a:endParaRPr>
          </a:p>
          <a:p>
            <a:pPr marL="914400" marR="0" lvl="1" indent="-349250" algn="l" rtl="0">
              <a:lnSpc>
                <a:spcPct val="100000"/>
              </a:lnSpc>
              <a:spcBef>
                <a:spcPts val="0"/>
              </a:spcBef>
              <a:spcAft>
                <a:spcPts val="0"/>
              </a:spcAft>
              <a:buClr>
                <a:schemeClr val="dk1"/>
              </a:buClr>
              <a:buSzPts val="1900"/>
              <a:buFont typeface="Courier New"/>
              <a:buChar char="o"/>
            </a:pPr>
            <a:r>
              <a:rPr lang="en-US" sz="1900" b="0" i="1" u="sng" strike="noStrike" cap="none" dirty="0" err="1">
                <a:solidFill>
                  <a:schemeClr val="dk1"/>
                </a:solidFill>
                <a:latin typeface="Avenir"/>
                <a:ea typeface="Avenir"/>
                <a:cs typeface="Avenir"/>
                <a:sym typeface="Avenir"/>
              </a:rPr>
              <a:t>kBELLA</a:t>
            </a:r>
            <a:r>
              <a:rPr lang="en-US" sz="1900" b="0" i="1" u="sng" strike="noStrike" cap="none" dirty="0">
                <a:solidFill>
                  <a:schemeClr val="dk1"/>
                </a:solidFill>
                <a:latin typeface="Avenir"/>
                <a:ea typeface="Avenir"/>
                <a:cs typeface="Avenir"/>
                <a:sym typeface="Avenir"/>
              </a:rPr>
              <a:t> project</a:t>
            </a:r>
            <a:r>
              <a:rPr lang="en-US" sz="1900" b="0" i="0" u="none" strike="noStrike" cap="none" dirty="0">
                <a:solidFill>
                  <a:schemeClr val="dk1"/>
                </a:solidFill>
                <a:latin typeface="Avenir"/>
                <a:ea typeface="Avenir"/>
                <a:cs typeface="Avenir"/>
                <a:sym typeface="Avenir"/>
              </a:rPr>
              <a:t>: kHz, J-class laser. Technology available; precision via active feedback, applications on collider roadmap </a:t>
            </a:r>
            <a:endParaRPr sz="1300" b="0" i="0" u="none" strike="noStrike" cap="none" dirty="0">
              <a:solidFill>
                <a:schemeClr val="dk1"/>
              </a:solidFill>
              <a:latin typeface="Arial"/>
              <a:ea typeface="Arial"/>
              <a:cs typeface="Arial"/>
              <a:sym typeface="Arial"/>
            </a:endParaRPr>
          </a:p>
          <a:p>
            <a:pPr marL="457200" marR="0" lvl="0" indent="-349250" algn="l" rtl="0">
              <a:lnSpc>
                <a:spcPct val="100000"/>
              </a:lnSpc>
              <a:spcBef>
                <a:spcPts val="0"/>
              </a:spcBef>
              <a:spcAft>
                <a:spcPts val="0"/>
              </a:spcAft>
              <a:buClr>
                <a:srgbClr val="0432FF"/>
              </a:buClr>
              <a:buSzPts val="1900"/>
              <a:buFont typeface="Arial"/>
              <a:buChar char="•"/>
            </a:pPr>
            <a:r>
              <a:rPr lang="en-US" sz="1900" b="0" i="0" u="none" strike="noStrike" cap="none" dirty="0">
                <a:solidFill>
                  <a:srgbClr val="0432FF"/>
                </a:solidFill>
                <a:latin typeface="Avenir"/>
                <a:ea typeface="Avenir"/>
                <a:cs typeface="Avenir"/>
                <a:sym typeface="Avenir"/>
              </a:rPr>
              <a:t>Integrated submodule of </a:t>
            </a:r>
            <a:r>
              <a:rPr lang="en-US" sz="1900" b="0" i="0" u="none" strike="noStrike" cap="none" dirty="0" err="1">
                <a:solidFill>
                  <a:srgbClr val="0432FF"/>
                </a:solidFill>
                <a:latin typeface="Avenir"/>
                <a:ea typeface="Avenir"/>
                <a:cs typeface="Avenir"/>
                <a:sym typeface="Avenir"/>
              </a:rPr>
              <a:t>TeV</a:t>
            </a:r>
            <a:r>
              <a:rPr lang="en-US" sz="1900" b="0" i="0" u="none" strike="noStrike" cap="none" dirty="0">
                <a:solidFill>
                  <a:srgbClr val="0432FF"/>
                </a:solidFill>
                <a:latin typeface="Avenir"/>
                <a:ea typeface="Avenir"/>
                <a:cs typeface="Avenir"/>
                <a:sym typeface="Avenir"/>
              </a:rPr>
              <a:t> SWFA design: </a:t>
            </a:r>
            <a:endParaRPr sz="1900" b="0" i="0" u="none" strike="noStrike" cap="none" dirty="0">
              <a:solidFill>
                <a:srgbClr val="0432FF"/>
              </a:solidFill>
              <a:latin typeface="Avenir"/>
              <a:ea typeface="Avenir"/>
              <a:cs typeface="Avenir"/>
              <a:sym typeface="Avenir"/>
            </a:endParaRPr>
          </a:p>
          <a:p>
            <a:pPr marL="914400" marR="0" lvl="1" indent="-349250" algn="l" rtl="0">
              <a:lnSpc>
                <a:spcPct val="100000"/>
              </a:lnSpc>
              <a:spcBef>
                <a:spcPts val="0"/>
              </a:spcBef>
              <a:spcAft>
                <a:spcPts val="0"/>
              </a:spcAft>
              <a:buClr>
                <a:schemeClr val="dk1"/>
              </a:buClr>
              <a:buSzPts val="1900"/>
              <a:buFont typeface="Courier New"/>
              <a:buChar char="o"/>
            </a:pPr>
            <a:r>
              <a:rPr lang="en-US" sz="1900" b="0" i="0" u="none" strike="noStrike" cap="none" dirty="0">
                <a:solidFill>
                  <a:schemeClr val="dk1"/>
                </a:solidFill>
                <a:latin typeface="Avenir"/>
                <a:ea typeface="Avenir"/>
                <a:cs typeface="Avenir"/>
                <a:sym typeface="Avenir"/>
              </a:rPr>
              <a:t>GW rf power generation and sustainable 0.5GV/m acceleration</a:t>
            </a:r>
            <a:endParaRPr sz="1900" b="0" i="0" u="none" strike="noStrike" cap="none" dirty="0">
              <a:solidFill>
                <a:schemeClr val="dk1"/>
              </a:solidFill>
              <a:latin typeface="Avenir"/>
              <a:ea typeface="Avenir"/>
              <a:cs typeface="Avenir"/>
              <a:sym typeface="Avenir"/>
            </a:endParaRPr>
          </a:p>
          <a:p>
            <a:pPr marL="914400" marR="0" lvl="1" indent="-349250" algn="l" rtl="0">
              <a:lnSpc>
                <a:spcPct val="100000"/>
              </a:lnSpc>
              <a:spcBef>
                <a:spcPts val="0"/>
              </a:spcBef>
              <a:spcAft>
                <a:spcPts val="0"/>
              </a:spcAft>
              <a:buClr>
                <a:schemeClr val="dk1"/>
              </a:buClr>
              <a:buSzPts val="1900"/>
              <a:buFont typeface="Courier New"/>
              <a:buChar char="o"/>
            </a:pPr>
            <a:r>
              <a:rPr lang="en-US" sz="1900" b="0" i="0" u="none" strike="noStrike" cap="none" dirty="0">
                <a:solidFill>
                  <a:schemeClr val="dk1"/>
                </a:solidFill>
                <a:latin typeface="Avenir"/>
                <a:ea typeface="Avenir"/>
                <a:cs typeface="Avenir"/>
                <a:sym typeface="Avenir"/>
              </a:rPr>
              <a:t>Over 50% of RF-to-beam efficiency with shaped main beam.</a:t>
            </a:r>
            <a:endParaRPr sz="1900" b="0" i="0" u="none" strike="noStrike" cap="none" dirty="0">
              <a:solidFill>
                <a:schemeClr val="dk1"/>
              </a:solidFill>
              <a:latin typeface="Avenir"/>
              <a:ea typeface="Avenir"/>
              <a:cs typeface="Avenir"/>
              <a:sym typeface="Avenir"/>
            </a:endParaRPr>
          </a:p>
          <a:p>
            <a:pPr marL="914400" marR="0" lvl="1" indent="-349250" algn="l" rtl="0">
              <a:lnSpc>
                <a:spcPct val="100000"/>
              </a:lnSpc>
              <a:spcBef>
                <a:spcPts val="0"/>
              </a:spcBef>
              <a:spcAft>
                <a:spcPts val="0"/>
              </a:spcAft>
              <a:buClr>
                <a:schemeClr val="dk1"/>
              </a:buClr>
              <a:buSzPts val="1900"/>
              <a:buFont typeface="Courier New"/>
              <a:buChar char="o"/>
            </a:pPr>
            <a:r>
              <a:rPr lang="en-US" sz="1900" b="0" i="0" u="none" strike="noStrike" cap="none" dirty="0">
                <a:solidFill>
                  <a:schemeClr val="dk1"/>
                </a:solidFill>
                <a:latin typeface="Avenir"/>
                <a:ea typeface="Avenir"/>
                <a:cs typeface="Avenir"/>
                <a:sym typeface="Avenir"/>
              </a:rPr>
              <a:t>3GeV demonstrator in </a:t>
            </a:r>
            <a:r>
              <a:rPr lang="en-US" sz="1900" b="0" i="0" u="sng" strike="noStrike" cap="none" dirty="0">
                <a:solidFill>
                  <a:schemeClr val="dk1"/>
                </a:solidFill>
                <a:latin typeface="Avenir"/>
                <a:ea typeface="Avenir"/>
                <a:cs typeface="Avenir"/>
                <a:sym typeface="Avenir"/>
              </a:rPr>
              <a:t>AWA-II High-Energy Upgrade</a:t>
            </a:r>
            <a:r>
              <a:rPr lang="en-US" sz="1900" b="0" i="0" u="none" strike="noStrike" cap="none" dirty="0">
                <a:solidFill>
                  <a:schemeClr val="dk1"/>
                </a:solidFill>
                <a:latin typeface="Avenir"/>
                <a:ea typeface="Avenir"/>
                <a:cs typeface="Avenir"/>
                <a:sym typeface="Avenir"/>
              </a:rPr>
              <a:t>.</a:t>
            </a:r>
            <a:endParaRPr sz="1900" b="0" i="0" u="none" strike="noStrike" cap="none" dirty="0">
              <a:solidFill>
                <a:schemeClr val="dk1"/>
              </a:solidFill>
              <a:latin typeface="Avenir"/>
              <a:ea typeface="Avenir"/>
              <a:cs typeface="Avenir"/>
              <a:sym typeface="Avenir"/>
            </a:endParaRPr>
          </a:p>
        </p:txBody>
      </p:sp>
      <p:pic>
        <p:nvPicPr>
          <p:cNvPr id="378" name="Google Shape;378;p10"/>
          <p:cNvPicPr preferRelativeResize="0"/>
          <p:nvPr/>
        </p:nvPicPr>
        <p:blipFill rotWithShape="1">
          <a:blip r:embed="rId3">
            <a:alphaModFix/>
          </a:blip>
          <a:srcRect/>
          <a:stretch/>
        </p:blipFill>
        <p:spPr>
          <a:xfrm>
            <a:off x="8963329" y="1200329"/>
            <a:ext cx="3205227" cy="3027158"/>
          </a:xfrm>
          <a:prstGeom prst="rect">
            <a:avLst/>
          </a:prstGeom>
          <a:noFill/>
          <a:ln>
            <a:noFill/>
          </a:ln>
        </p:spPr>
      </p:pic>
      <p:pic>
        <p:nvPicPr>
          <p:cNvPr id="379" name="Google Shape;379;p10"/>
          <p:cNvPicPr preferRelativeResize="0"/>
          <p:nvPr/>
        </p:nvPicPr>
        <p:blipFill rotWithShape="1">
          <a:blip r:embed="rId4">
            <a:alphaModFix/>
          </a:blip>
          <a:srcRect/>
          <a:stretch/>
        </p:blipFill>
        <p:spPr>
          <a:xfrm>
            <a:off x="9318259" y="4527893"/>
            <a:ext cx="2799216" cy="2229573"/>
          </a:xfrm>
          <a:prstGeom prst="rect">
            <a:avLst/>
          </a:prstGeom>
          <a:noFill/>
          <a:ln>
            <a:noFill/>
          </a:ln>
        </p:spPr>
      </p:pic>
      <p:sp>
        <p:nvSpPr>
          <p:cNvPr id="380" name="Google Shape;380;p10"/>
          <p:cNvSpPr/>
          <p:nvPr/>
        </p:nvSpPr>
        <p:spPr>
          <a:xfrm>
            <a:off x="9442794" y="2560020"/>
            <a:ext cx="69663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BELLA</a:t>
            </a:r>
            <a:endParaRPr sz="1400" b="0" i="0" u="none" strike="noStrike" cap="none">
              <a:solidFill>
                <a:srgbClr val="000000"/>
              </a:solidFill>
              <a:latin typeface="Arial"/>
              <a:ea typeface="Arial"/>
              <a:cs typeface="Arial"/>
              <a:sym typeface="Arial"/>
            </a:endParaRPr>
          </a:p>
        </p:txBody>
      </p:sp>
      <p:sp>
        <p:nvSpPr>
          <p:cNvPr id="381" name="Google Shape;381;p10"/>
          <p:cNvSpPr/>
          <p:nvPr/>
        </p:nvSpPr>
        <p:spPr>
          <a:xfrm>
            <a:off x="10229871" y="1908215"/>
            <a:ext cx="87024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kBELLA</a:t>
            </a:r>
            <a:endParaRPr sz="1400" b="0" i="0" u="none" strike="noStrike" cap="none">
              <a:solidFill>
                <a:schemeClr val="dk1"/>
              </a:solidFill>
              <a:latin typeface="Calibri"/>
              <a:ea typeface="Calibri"/>
              <a:cs typeface="Calibri"/>
              <a:sym typeface="Calibri"/>
            </a:endParaRPr>
          </a:p>
        </p:txBody>
      </p:sp>
      <p:sp>
        <p:nvSpPr>
          <p:cNvPr id="382" name="Google Shape;382;p10"/>
          <p:cNvSpPr/>
          <p:nvPr/>
        </p:nvSpPr>
        <p:spPr>
          <a:xfrm>
            <a:off x="11045591" y="2844493"/>
            <a:ext cx="107666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kHz LWFA</a:t>
            </a:r>
            <a:endParaRPr sz="1400" b="0" i="0" u="none" strike="noStrike" cap="none">
              <a:solidFill>
                <a:srgbClr val="000000"/>
              </a:solidFill>
              <a:latin typeface="Arial"/>
              <a:ea typeface="Arial"/>
              <a:cs typeface="Arial"/>
              <a:sym typeface="Arial"/>
            </a:endParaRPr>
          </a:p>
        </p:txBody>
      </p:sp>
      <p:sp>
        <p:nvSpPr>
          <p:cNvPr id="383" name="Google Shape;383;p10"/>
          <p:cNvSpPr/>
          <p:nvPr/>
        </p:nvSpPr>
        <p:spPr>
          <a:xfrm>
            <a:off x="10276171" y="1220929"/>
            <a:ext cx="189238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collider parameters</a:t>
            </a:r>
            <a:endParaRPr sz="1400" b="0" i="0" u="none" strike="noStrike" cap="none">
              <a:solidFill>
                <a:srgbClr val="000000"/>
              </a:solidFill>
              <a:latin typeface="Arial"/>
              <a:ea typeface="Arial"/>
              <a:cs typeface="Arial"/>
              <a:sym typeface="Arial"/>
            </a:endParaRPr>
          </a:p>
        </p:txBody>
      </p:sp>
      <p:sp>
        <p:nvSpPr>
          <p:cNvPr id="384" name="Google Shape;384;p10"/>
          <p:cNvSpPr/>
          <p:nvPr/>
        </p:nvSpPr>
        <p:spPr>
          <a:xfrm rot="-5400000">
            <a:off x="7840181" y="2327176"/>
            <a:ext cx="189238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Average power (W)</a:t>
            </a:r>
            <a:endParaRPr sz="1400" b="0" i="0" u="none" strike="noStrike" cap="none">
              <a:solidFill>
                <a:srgbClr val="000000"/>
              </a:solidFill>
              <a:latin typeface="Arial"/>
              <a:ea typeface="Arial"/>
              <a:cs typeface="Arial"/>
              <a:sym typeface="Arial"/>
            </a:endParaRPr>
          </a:p>
        </p:txBody>
      </p:sp>
      <p:sp>
        <p:nvSpPr>
          <p:cNvPr id="385" name="Google Shape;385;p10"/>
          <p:cNvSpPr/>
          <p:nvPr/>
        </p:nvSpPr>
        <p:spPr>
          <a:xfrm>
            <a:off x="10153927" y="4160280"/>
            <a:ext cx="189238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Bunches / sec</a:t>
            </a:r>
            <a:endParaRPr sz="1400" b="0" i="0" u="none" strike="noStrike" cap="none">
              <a:solidFill>
                <a:srgbClr val="000000"/>
              </a:solidFill>
              <a:latin typeface="Arial"/>
              <a:ea typeface="Arial"/>
              <a:cs typeface="Arial"/>
              <a:sym typeface="Arial"/>
            </a:endParaRPr>
          </a:p>
        </p:txBody>
      </p:sp>
      <p:sp>
        <p:nvSpPr>
          <p:cNvPr id="386" name="Google Shape;386;p10"/>
          <p:cNvSpPr/>
          <p:nvPr/>
        </p:nvSpPr>
        <p:spPr>
          <a:xfrm>
            <a:off x="7786700" y="6136075"/>
            <a:ext cx="1605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e+ focusing and accelerating region</a:t>
            </a:r>
            <a:endParaRPr sz="1400" b="0" i="0" u="none" strike="noStrike" cap="none">
              <a:solidFill>
                <a:srgbClr val="000000"/>
              </a:solidFill>
              <a:latin typeface="Arial"/>
              <a:ea typeface="Arial"/>
              <a:cs typeface="Arial"/>
              <a:sym typeface="Arial"/>
            </a:endParaRPr>
          </a:p>
        </p:txBody>
      </p:sp>
      <p:sp>
        <p:nvSpPr>
          <p:cNvPr id="387" name="Google Shape;387;p10"/>
          <p:cNvSpPr/>
          <p:nvPr/>
        </p:nvSpPr>
        <p:spPr>
          <a:xfrm>
            <a:off x="9479900" y="6627587"/>
            <a:ext cx="2115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7030A0"/>
                </a:solidFill>
                <a:latin typeface="Calibri"/>
                <a:ea typeface="Calibri"/>
                <a:cs typeface="Calibri"/>
                <a:sym typeface="Calibri"/>
              </a:rPr>
              <a:t>S. Dieterichs et al. PRAB (2019)</a:t>
            </a:r>
            <a:endParaRPr sz="1400" b="0" i="0" u="none" strike="noStrike" cap="none">
              <a:solidFill>
                <a:srgbClr val="000000"/>
              </a:solidFill>
              <a:latin typeface="Arial"/>
              <a:ea typeface="Arial"/>
              <a:cs typeface="Arial"/>
              <a:sym typeface="Arial"/>
            </a:endParaRPr>
          </a:p>
        </p:txBody>
      </p:sp>
      <p:cxnSp>
        <p:nvCxnSpPr>
          <p:cNvPr id="388" name="Google Shape;388;p10"/>
          <p:cNvCxnSpPr/>
          <p:nvPr/>
        </p:nvCxnSpPr>
        <p:spPr>
          <a:xfrm rot="10800000" flipH="1">
            <a:off x="9137675" y="5603025"/>
            <a:ext cx="631500" cy="711900"/>
          </a:xfrm>
          <a:prstGeom prst="straightConnector1">
            <a:avLst/>
          </a:prstGeom>
          <a:noFill/>
          <a:ln w="9525" cap="flat" cmpd="sng">
            <a:solidFill>
              <a:schemeClr val="accent1"/>
            </a:solidFill>
            <a:prstDash val="solid"/>
            <a:miter lim="800000"/>
            <a:headEnd type="none" w="sm" len="sm"/>
            <a:tailEnd type="triangle" w="med" len="med"/>
          </a:ln>
        </p:spPr>
      </p:cxnSp>
      <p:sp>
        <p:nvSpPr>
          <p:cNvPr id="389" name="Google Shape;389;p10"/>
          <p:cNvSpPr/>
          <p:nvPr/>
        </p:nvSpPr>
        <p:spPr>
          <a:xfrm>
            <a:off x="9365083" y="4390515"/>
            <a:ext cx="272924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Wake excited in plasma column</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92480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13e7cf79af5_1_138"/>
          <p:cNvSpPr txBox="1"/>
          <p:nvPr/>
        </p:nvSpPr>
        <p:spPr>
          <a:xfrm>
            <a:off x="0" y="0"/>
            <a:ext cx="12218700" cy="646500"/>
          </a:xfrm>
          <a:prstGeom prst="rect">
            <a:avLst/>
          </a:prstGeom>
          <a:gradFill flip="none" rotWithShape="1">
            <a:gsLst>
              <a:gs pos="0">
                <a:srgbClr val="134041"/>
              </a:gs>
              <a:gs pos="100000">
                <a:srgbClr val="1C6468"/>
              </a:gs>
            </a:gsLst>
            <a:lin ang="0" scaled="0"/>
            <a:tileRect/>
          </a:gra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gn="ctr">
              <a:buSzPts val="3600"/>
              <a:buNone/>
              <a:defRPr sz="3600">
                <a:solidFill>
                  <a:schemeClr val="lt1"/>
                </a:solidFill>
                <a:latin typeface="Calibri"/>
                <a:ea typeface="Calibri"/>
                <a:cs typeface="Calibri"/>
              </a:defRPr>
            </a:lvl1pPr>
          </a:lstStyle>
          <a:p>
            <a:r>
              <a:rPr lang="en-US">
                <a:sym typeface="Calibri"/>
              </a:rPr>
              <a:t>AF6 Takeaway Messages</a:t>
            </a:r>
            <a:endParaRPr>
              <a:sym typeface="Calibri"/>
            </a:endParaRPr>
          </a:p>
        </p:txBody>
      </p:sp>
      <p:sp>
        <p:nvSpPr>
          <p:cNvPr id="103" name="Google Shape;103;g13e7cf79af5_1_138"/>
          <p:cNvSpPr/>
          <p:nvPr/>
        </p:nvSpPr>
        <p:spPr>
          <a:xfrm>
            <a:off x="70200" y="789502"/>
            <a:ext cx="12051600" cy="6157708"/>
          </a:xfrm>
          <a:prstGeom prst="rect">
            <a:avLst/>
          </a:prstGeom>
          <a:noFill/>
          <a:ln>
            <a:noFill/>
          </a:ln>
        </p:spPr>
        <p:txBody>
          <a:bodyPr spcFirstLastPara="1" wrap="square" lIns="91425" tIns="45700" rIns="91425" bIns="45700" anchor="t" anchorCtr="0">
            <a:noAutofit/>
          </a:bodyPr>
          <a:lstStyle/>
          <a:p>
            <a:pPr marL="800100" marR="0" lvl="1" indent="-469900" algn="l" rtl="0">
              <a:lnSpc>
                <a:spcPct val="114000"/>
              </a:lnSpc>
              <a:spcBef>
                <a:spcPts val="0"/>
              </a:spcBef>
              <a:spcAft>
                <a:spcPts val="900"/>
              </a:spcAft>
              <a:buClr>
                <a:srgbClr val="0000FF"/>
              </a:buClr>
              <a:buSzPts val="2000"/>
              <a:buFont typeface="Avenir"/>
              <a:buChar char="○"/>
            </a:pPr>
            <a:r>
              <a:rPr lang="en-US" sz="2000" dirty="0">
                <a:solidFill>
                  <a:srgbClr val="0000FF"/>
                </a:solidFill>
                <a:latin typeface="Avenir"/>
                <a:ea typeface="Avenir"/>
                <a:cs typeface="Avenir"/>
                <a:sym typeface="Avenir"/>
              </a:rPr>
              <a:t>Interest has shifted from the </a:t>
            </a:r>
            <a:r>
              <a:rPr lang="en-US" sz="2000" dirty="0" err="1">
                <a:solidFill>
                  <a:srgbClr val="0000FF"/>
                </a:solidFill>
                <a:latin typeface="Avenir"/>
                <a:ea typeface="Avenir"/>
                <a:cs typeface="Avenir"/>
                <a:sym typeface="Avenir"/>
              </a:rPr>
              <a:t>TeV</a:t>
            </a:r>
            <a:r>
              <a:rPr lang="en-US" sz="2000" dirty="0">
                <a:solidFill>
                  <a:srgbClr val="0000FF"/>
                </a:solidFill>
                <a:latin typeface="Avenir"/>
                <a:ea typeface="Avenir"/>
                <a:cs typeface="Avenir"/>
                <a:sym typeface="Avenir"/>
              </a:rPr>
              <a:t> range to emphasize 10+ </a:t>
            </a:r>
            <a:r>
              <a:rPr lang="en-US" sz="2000" dirty="0" err="1">
                <a:solidFill>
                  <a:srgbClr val="0000FF"/>
                </a:solidFill>
                <a:latin typeface="Avenir"/>
                <a:ea typeface="Avenir"/>
                <a:cs typeface="Avenir"/>
                <a:sym typeface="Avenir"/>
              </a:rPr>
              <a:t>TeV</a:t>
            </a:r>
            <a:r>
              <a:rPr lang="en-US" sz="2000" dirty="0">
                <a:solidFill>
                  <a:srgbClr val="0000FF"/>
                </a:solidFill>
                <a:latin typeface="Avenir"/>
                <a:ea typeface="Avenir"/>
                <a:cs typeface="Avenir"/>
                <a:sym typeface="Avenir"/>
              </a:rPr>
              <a:t>/</a:t>
            </a:r>
            <a:r>
              <a:rPr lang="en-US" sz="2000" dirty="0" err="1">
                <a:solidFill>
                  <a:srgbClr val="0000FF"/>
                </a:solidFill>
                <a:latin typeface="Avenir"/>
                <a:ea typeface="Avenir"/>
                <a:cs typeface="Avenir"/>
                <a:sym typeface="Avenir"/>
              </a:rPr>
              <a:t>parton</a:t>
            </a:r>
            <a:r>
              <a:rPr lang="en-US" sz="2000" dirty="0">
                <a:solidFill>
                  <a:srgbClr val="0000FF"/>
                </a:solidFill>
                <a:latin typeface="Avenir"/>
                <a:ea typeface="Avenir"/>
                <a:cs typeface="Avenir"/>
                <a:sym typeface="Avenir"/>
              </a:rPr>
              <a:t> energies</a:t>
            </a:r>
          </a:p>
          <a:p>
            <a:pPr marL="800100" marR="0" lvl="1" indent="-469900" algn="l" rtl="0">
              <a:lnSpc>
                <a:spcPct val="114000"/>
              </a:lnSpc>
              <a:spcBef>
                <a:spcPts val="0"/>
              </a:spcBef>
              <a:spcAft>
                <a:spcPts val="900"/>
              </a:spcAft>
              <a:buClr>
                <a:srgbClr val="0000FF"/>
              </a:buClr>
              <a:buSzPts val="2000"/>
              <a:buFont typeface="Avenir"/>
              <a:buChar char="○"/>
            </a:pPr>
            <a:r>
              <a:rPr lang="en-US" sz="2000" dirty="0">
                <a:solidFill>
                  <a:srgbClr val="0000FF"/>
                </a:solidFill>
                <a:latin typeface="Avenir"/>
                <a:ea typeface="Avenir"/>
                <a:cs typeface="Avenir"/>
                <a:sym typeface="Avenir"/>
              </a:rPr>
              <a:t>Advanced accelerators offer potential for compact, energy efficient future e-e+/</a:t>
            </a:r>
            <a:r>
              <a:rPr lang="en-US" sz="2000" dirty="0">
                <a:solidFill>
                  <a:srgbClr val="0000FF"/>
                </a:solidFill>
                <a:latin typeface="Symbol" pitchFamily="2" charset="2"/>
                <a:ea typeface="Avenir"/>
                <a:cs typeface="Avenir"/>
                <a:sym typeface="Avenir"/>
              </a:rPr>
              <a:t>gg </a:t>
            </a:r>
            <a:r>
              <a:rPr lang="en-US" sz="2000" dirty="0">
                <a:solidFill>
                  <a:srgbClr val="0000FF"/>
                </a:solidFill>
                <a:latin typeface="Avenir"/>
                <a:ea typeface="Avenir"/>
                <a:cs typeface="Avenir"/>
                <a:sym typeface="Avenir"/>
              </a:rPr>
              <a:t>colliders </a:t>
            </a:r>
            <a:endParaRPr sz="2000" dirty="0">
              <a:solidFill>
                <a:srgbClr val="0000FF"/>
              </a:solidFill>
              <a:latin typeface="Avenir"/>
              <a:ea typeface="Avenir"/>
              <a:cs typeface="Avenir"/>
              <a:sym typeface="Avenir"/>
            </a:endParaRPr>
          </a:p>
          <a:p>
            <a:pPr marL="800100" marR="0" lvl="1" indent="-469900" algn="l" rtl="0">
              <a:lnSpc>
                <a:spcPct val="114000"/>
              </a:lnSpc>
              <a:spcBef>
                <a:spcPts val="0"/>
              </a:spcBef>
              <a:spcAft>
                <a:spcPts val="900"/>
              </a:spcAft>
              <a:buClr>
                <a:srgbClr val="0000FF"/>
              </a:buClr>
              <a:buSzPts val="2000"/>
              <a:buFont typeface="Avenir"/>
              <a:buChar char="○"/>
            </a:pPr>
            <a:r>
              <a:rPr lang="en-US" sz="2000" dirty="0">
                <a:solidFill>
                  <a:srgbClr val="0000FF"/>
                </a:solidFill>
                <a:latin typeface="Avenir"/>
                <a:ea typeface="Avenir"/>
                <a:cs typeface="Avenir"/>
                <a:sym typeface="Avenir"/>
              </a:rPr>
              <a:t>Strong progress assessing limits and demonstrating technologies continues motivation</a:t>
            </a:r>
            <a:endParaRPr sz="2000" dirty="0">
              <a:solidFill>
                <a:srgbClr val="0000FF"/>
              </a:solidFill>
              <a:latin typeface="Avenir"/>
              <a:ea typeface="Avenir"/>
              <a:cs typeface="Avenir"/>
              <a:sym typeface="Avenir"/>
            </a:endParaRPr>
          </a:p>
          <a:p>
            <a:pPr marL="1371600" marR="0" lvl="2" indent="-342900" algn="l" rtl="0">
              <a:lnSpc>
                <a:spcPct val="114000"/>
              </a:lnSpc>
              <a:spcBef>
                <a:spcPts val="0"/>
              </a:spcBef>
              <a:spcAft>
                <a:spcPts val="900"/>
              </a:spcAft>
              <a:buClr>
                <a:schemeClr val="dk1"/>
              </a:buClr>
              <a:buSzPts val="1800"/>
              <a:buFont typeface="Avenir"/>
              <a:buChar char="■"/>
            </a:pPr>
            <a:r>
              <a:rPr lang="en-US" sz="1800" dirty="0">
                <a:solidFill>
                  <a:schemeClr val="dk1"/>
                </a:solidFill>
                <a:latin typeface="Avenir"/>
                <a:ea typeface="Avenir"/>
                <a:cs typeface="Avenir"/>
                <a:sym typeface="Avenir"/>
              </a:rPr>
              <a:t>Experimental results: 10 GeV class beams, beam loading &amp; efficiency, plasma recovery, staging,      high transformer ratio, positrons, and FEL-lasing demonstrating high beam quality</a:t>
            </a:r>
            <a:endParaRPr sz="1800" dirty="0">
              <a:solidFill>
                <a:schemeClr val="dk1"/>
              </a:solidFill>
              <a:latin typeface="Avenir"/>
              <a:ea typeface="Avenir"/>
              <a:cs typeface="Avenir"/>
              <a:sym typeface="Avenir"/>
            </a:endParaRPr>
          </a:p>
          <a:p>
            <a:pPr marL="1371600" lvl="2" indent="-342900" algn="l" rtl="0">
              <a:lnSpc>
                <a:spcPct val="114000"/>
              </a:lnSpc>
              <a:spcBef>
                <a:spcPts val="0"/>
              </a:spcBef>
              <a:spcAft>
                <a:spcPts val="900"/>
              </a:spcAft>
              <a:buClr>
                <a:schemeClr val="dk1"/>
              </a:buClr>
              <a:buSzPts val="1800"/>
              <a:buFont typeface="Avenir"/>
              <a:buChar char="■"/>
            </a:pPr>
            <a:r>
              <a:rPr lang="en-US" sz="1800" dirty="0">
                <a:solidFill>
                  <a:schemeClr val="dk1"/>
                </a:solidFill>
                <a:latin typeface="Avenir"/>
                <a:ea typeface="Avenir"/>
                <a:cs typeface="Avenir"/>
                <a:sym typeface="Avenir"/>
              </a:rPr>
              <a:t>Concepts addressing:</a:t>
            </a:r>
            <a:r>
              <a:rPr lang="en-US" sz="1700" dirty="0">
                <a:solidFill>
                  <a:schemeClr val="dk1"/>
                </a:solidFill>
                <a:latin typeface="Avenir"/>
                <a:ea typeface="Avenir"/>
                <a:cs typeface="Avenir"/>
                <a:sym typeface="Avenir"/>
              </a:rPr>
              <a:t> </a:t>
            </a:r>
            <a:r>
              <a:rPr lang="en-US" sz="1800" dirty="0">
                <a:solidFill>
                  <a:schemeClr val="dk1"/>
                </a:solidFill>
                <a:latin typeface="Avenir"/>
                <a:ea typeface="Avenir"/>
                <a:cs typeface="Avenir"/>
                <a:sym typeface="Avenir"/>
              </a:rPr>
              <a:t>ion motion, synchrotron radiation, scattering, hosing and positron acceleration</a:t>
            </a:r>
          </a:p>
          <a:p>
            <a:pPr marL="1371600" lvl="2" indent="-342900" algn="l" rtl="0">
              <a:lnSpc>
                <a:spcPct val="114000"/>
              </a:lnSpc>
              <a:spcBef>
                <a:spcPts val="0"/>
              </a:spcBef>
              <a:spcAft>
                <a:spcPts val="900"/>
              </a:spcAft>
              <a:buClr>
                <a:schemeClr val="dk1"/>
              </a:buClr>
              <a:buSzPts val="1800"/>
              <a:buFont typeface="Avenir"/>
              <a:buChar char="■"/>
            </a:pPr>
            <a:r>
              <a:rPr lang="en-US" sz="1800" dirty="0">
                <a:solidFill>
                  <a:schemeClr val="dk1"/>
                </a:solidFill>
                <a:latin typeface="Avenir"/>
                <a:ea typeface="Avenir"/>
                <a:cs typeface="Avenir"/>
                <a:sym typeface="Avenir"/>
              </a:rPr>
              <a:t>Collider conceptual parameter sets developed based on component simulations and models</a:t>
            </a:r>
            <a:r>
              <a:rPr lang="en-US" sz="1900" dirty="0">
                <a:solidFill>
                  <a:schemeClr val="dk1"/>
                </a:solidFill>
                <a:latin typeface="Avenir"/>
                <a:ea typeface="Avenir"/>
                <a:cs typeface="Avenir"/>
                <a:sym typeface="Avenir"/>
              </a:rPr>
              <a:t> </a:t>
            </a:r>
            <a:endParaRPr sz="1700" dirty="0">
              <a:solidFill>
                <a:schemeClr val="dk1"/>
              </a:solidFill>
              <a:latin typeface="Avenir"/>
              <a:ea typeface="Avenir"/>
              <a:cs typeface="Avenir"/>
              <a:sym typeface="Avenir"/>
            </a:endParaRPr>
          </a:p>
          <a:p>
            <a:pPr marL="800100" lvl="1" indent="-469900">
              <a:lnSpc>
                <a:spcPct val="114000"/>
              </a:lnSpc>
              <a:spcAft>
                <a:spcPts val="900"/>
              </a:spcAft>
              <a:buClr>
                <a:srgbClr val="0000FF"/>
              </a:buClr>
              <a:buSzPts val="2000"/>
              <a:buFont typeface="Avenir"/>
              <a:buChar char="○"/>
            </a:pPr>
            <a:r>
              <a:rPr kumimoji="0" lang="en-US" sz="2000" i="0" u="none" strike="noStrike" kern="0" cap="none" spc="0" normalizeH="0" baseline="0" noProof="0" dirty="0">
                <a:ln>
                  <a:noFill/>
                </a:ln>
                <a:solidFill>
                  <a:srgbClr val="0000FF"/>
                </a:solidFill>
                <a:effectLst/>
                <a:uLnTx/>
                <a:uFillTx/>
                <a:latin typeface="Avenir"/>
                <a:ea typeface="Avenir"/>
                <a:cs typeface="Avenir"/>
                <a:sym typeface="Avenir"/>
              </a:rPr>
              <a:t>The community continues strong discovery R&amp;D with new concepts expanding possibilities</a:t>
            </a:r>
            <a:r>
              <a:rPr lang="en-US" sz="2000" dirty="0">
                <a:solidFill>
                  <a:srgbClr val="0000FF"/>
                </a:solidFill>
                <a:latin typeface="Avenir"/>
                <a:ea typeface="Avenir"/>
                <a:cs typeface="Avenir"/>
                <a:sym typeface="Avenir"/>
              </a:rPr>
              <a:t>. S</a:t>
            </a:r>
            <a:r>
              <a:rPr kumimoji="0" lang="en-US" sz="2000" i="0" u="none" strike="noStrike" kern="0" cap="none" spc="0" normalizeH="0" baseline="0" noProof="0" dirty="0" err="1">
                <a:ln>
                  <a:noFill/>
                </a:ln>
                <a:solidFill>
                  <a:srgbClr val="0000FF"/>
                </a:solidFill>
                <a:effectLst/>
                <a:uLnTx/>
                <a:uFillTx/>
                <a:latin typeface="Avenir"/>
                <a:ea typeface="Avenir"/>
                <a:cs typeface="Avenir"/>
                <a:sym typeface="Avenir"/>
              </a:rPr>
              <a:t>trengthening</a:t>
            </a:r>
            <a:r>
              <a:rPr kumimoji="0" lang="en-US" sz="2000" i="0" u="none" strike="noStrike" kern="0" cap="none" spc="0" normalizeH="0" baseline="0" noProof="0" dirty="0">
                <a:ln>
                  <a:noFill/>
                </a:ln>
                <a:solidFill>
                  <a:srgbClr val="0000FF"/>
                </a:solidFill>
                <a:effectLst/>
                <a:uLnTx/>
                <a:uFillTx/>
                <a:latin typeface="Avenir"/>
                <a:ea typeface="Avenir"/>
                <a:cs typeface="Avenir"/>
                <a:sym typeface="Avenir"/>
              </a:rPr>
              <a:t> R&amp;D and test facilities while leveraging near term applications remains important. </a:t>
            </a:r>
          </a:p>
          <a:p>
            <a:pPr marL="800100" marR="0" lvl="1" indent="-469900" algn="l" rtl="0">
              <a:lnSpc>
                <a:spcPct val="114000"/>
              </a:lnSpc>
              <a:spcBef>
                <a:spcPts val="0"/>
              </a:spcBef>
              <a:spcAft>
                <a:spcPts val="900"/>
              </a:spcAft>
              <a:buClr>
                <a:srgbClr val="0000FF"/>
              </a:buClr>
              <a:buSzPts val="2000"/>
              <a:buFont typeface="Avenir"/>
              <a:buChar char="○"/>
            </a:pPr>
            <a:r>
              <a:rPr lang="en-US" sz="2000" dirty="0">
                <a:solidFill>
                  <a:srgbClr val="0000FF"/>
                </a:solidFill>
                <a:latin typeface="Avenir"/>
                <a:ea typeface="Avenir"/>
                <a:cs typeface="Avenir"/>
                <a:sym typeface="Avenir"/>
              </a:rPr>
              <a:t>Next steps towards consideration as future collider options include moving towards integrated design, starting with self consistent parameter sets (muon collider success in the last decade)</a:t>
            </a:r>
            <a:endParaRPr sz="2000" dirty="0">
              <a:solidFill>
                <a:srgbClr val="0000FF"/>
              </a:solidFill>
              <a:latin typeface="Avenir"/>
              <a:ea typeface="Avenir"/>
              <a:cs typeface="Avenir"/>
              <a:sym typeface="Avenir"/>
            </a:endParaRPr>
          </a:p>
          <a:p>
            <a:pPr marL="1371600" marR="0" lvl="2" indent="-342900" algn="l" rtl="0">
              <a:lnSpc>
                <a:spcPct val="114000"/>
              </a:lnSpc>
              <a:spcBef>
                <a:spcPts val="0"/>
              </a:spcBef>
              <a:spcAft>
                <a:spcPts val="900"/>
              </a:spcAft>
              <a:buClr>
                <a:schemeClr val="dk1"/>
              </a:buClr>
              <a:buSzPts val="1800"/>
              <a:buFont typeface="Avenir"/>
              <a:buChar char="■"/>
            </a:pPr>
            <a:r>
              <a:rPr lang="en-US" sz="1800" dirty="0">
                <a:solidFill>
                  <a:schemeClr val="dk1"/>
                </a:solidFill>
                <a:latin typeface="Avenir"/>
                <a:ea typeface="Avenir"/>
                <a:cs typeface="Avenir"/>
                <a:sym typeface="Avenir"/>
              </a:rPr>
              <a:t>Integrating: injection, cooling alignment and jitter effects and tolerances, matching/coupling between many stages, BDS and Final focus</a:t>
            </a:r>
          </a:p>
          <a:p>
            <a:pPr marL="1371600" lvl="2" indent="-342900">
              <a:lnSpc>
                <a:spcPct val="114000"/>
              </a:lnSpc>
              <a:spcAft>
                <a:spcPts val="900"/>
              </a:spcAft>
              <a:buClr>
                <a:schemeClr val="dk1"/>
              </a:buClr>
              <a:buSzPts val="1800"/>
              <a:buFont typeface="Avenir"/>
              <a:buChar char="■"/>
            </a:pPr>
            <a:r>
              <a:rPr lang="en-US" sz="1800" dirty="0">
                <a:solidFill>
                  <a:schemeClr val="dk1"/>
                </a:solidFill>
                <a:latin typeface="Avenir"/>
                <a:ea typeface="Avenir"/>
                <a:cs typeface="Avenir"/>
                <a:sym typeface="Avenir"/>
              </a:rPr>
              <a:t>Engaging: the high energy physics and conventional collider communities, coordinating internationally</a:t>
            </a:r>
            <a:endParaRPr sz="1800" dirty="0">
              <a:solidFill>
                <a:schemeClr val="dk1"/>
              </a:solidFill>
              <a:latin typeface="Avenir"/>
              <a:ea typeface="Avenir"/>
              <a:cs typeface="Avenir"/>
              <a:sym typeface="Avenir"/>
            </a:endParaRPr>
          </a:p>
        </p:txBody>
      </p:sp>
    </p:spTree>
    <p:extLst>
      <p:ext uri="{BB962C8B-B14F-4D97-AF65-F5344CB8AC3E}">
        <p14:creationId xmlns:p14="http://schemas.microsoft.com/office/powerpoint/2010/main" val="2064256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13e7cf79af5_1_138"/>
          <p:cNvSpPr txBox="1"/>
          <p:nvPr/>
        </p:nvSpPr>
        <p:spPr>
          <a:xfrm>
            <a:off x="0" y="0"/>
            <a:ext cx="12218700" cy="646500"/>
          </a:xfrm>
          <a:prstGeom prst="rect">
            <a:avLst/>
          </a:prstGeom>
          <a:gradFill flip="none" rotWithShape="1">
            <a:gsLst>
              <a:gs pos="0">
                <a:srgbClr val="134041"/>
              </a:gs>
              <a:gs pos="100000">
                <a:srgbClr val="1C6468"/>
              </a:gs>
            </a:gsLst>
            <a:lin ang="0" scaled="0"/>
            <a:tileRect/>
          </a:gra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gn="ctr">
              <a:buSzPts val="3600"/>
              <a:buNone/>
              <a:defRPr sz="3600">
                <a:solidFill>
                  <a:schemeClr val="lt1"/>
                </a:solidFill>
                <a:latin typeface="Calibri"/>
                <a:ea typeface="Calibri"/>
                <a:cs typeface="Calibri"/>
              </a:defRPr>
            </a:lvl1pPr>
          </a:lstStyle>
          <a:p>
            <a:r>
              <a:rPr lang="en-US" dirty="0">
                <a:sym typeface="Calibri"/>
              </a:rPr>
              <a:t>Acknowledgement and Backup material</a:t>
            </a:r>
            <a:endParaRPr dirty="0">
              <a:sym typeface="Calibri"/>
            </a:endParaRPr>
          </a:p>
        </p:txBody>
      </p:sp>
      <p:pic>
        <p:nvPicPr>
          <p:cNvPr id="2" name="Picture 1">
            <a:extLst>
              <a:ext uri="{FF2B5EF4-FFF2-40B4-BE49-F238E27FC236}">
                <a16:creationId xmlns:a16="http://schemas.microsoft.com/office/drawing/2014/main" id="{DE49730F-818A-0148-B5D8-FCD95111BBF7}"/>
              </a:ext>
            </a:extLst>
          </p:cNvPr>
          <p:cNvPicPr>
            <a:picLocks noChangeAspect="1"/>
          </p:cNvPicPr>
          <p:nvPr/>
        </p:nvPicPr>
        <p:blipFill>
          <a:blip r:embed="rId3"/>
          <a:stretch>
            <a:fillRect/>
          </a:stretch>
        </p:blipFill>
        <p:spPr>
          <a:xfrm>
            <a:off x="0" y="1289720"/>
            <a:ext cx="12192000" cy="4278559"/>
          </a:xfrm>
          <a:prstGeom prst="rect">
            <a:avLst/>
          </a:prstGeom>
        </p:spPr>
      </p:pic>
    </p:spTree>
    <p:extLst>
      <p:ext uri="{BB962C8B-B14F-4D97-AF65-F5344CB8AC3E}">
        <p14:creationId xmlns:p14="http://schemas.microsoft.com/office/powerpoint/2010/main" val="1294440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13e7cf79af5_0_0"/>
          <p:cNvSpPr txBox="1"/>
          <p:nvPr/>
        </p:nvSpPr>
        <p:spPr>
          <a:xfrm>
            <a:off x="11482756" y="6533104"/>
            <a:ext cx="6858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19</a:t>
            </a:fld>
            <a:endParaRPr sz="1200" b="0" i="0" u="none" strike="noStrike" cap="none">
              <a:solidFill>
                <a:schemeClr val="dk1"/>
              </a:solidFill>
              <a:latin typeface="Helvetica Neue"/>
              <a:ea typeface="Helvetica Neue"/>
              <a:cs typeface="Helvetica Neue"/>
              <a:sym typeface="Helvetica Neue"/>
            </a:endParaRPr>
          </a:p>
        </p:txBody>
      </p:sp>
      <p:sp>
        <p:nvSpPr>
          <p:cNvPr id="201" name="Google Shape;201;g13e7cf79af5_0_0"/>
          <p:cNvSpPr txBox="1"/>
          <p:nvPr/>
        </p:nvSpPr>
        <p:spPr>
          <a:xfrm>
            <a:off x="-35372" y="-7009"/>
            <a:ext cx="12329100" cy="1200600"/>
          </a:xfrm>
          <a:prstGeom prst="rect">
            <a:avLst/>
          </a:prstGeom>
          <a:solidFill>
            <a:srgbClr val="59595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Advanced plasma and structure based accelerators:                 </a:t>
            </a:r>
            <a:endParaRPr sz="36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High gradients offer potential from TeV to many TeV</a:t>
            </a:r>
            <a:endParaRPr sz="1400" b="0" i="0" u="none" strike="noStrike" cap="none">
              <a:solidFill>
                <a:srgbClr val="000000"/>
              </a:solidFill>
              <a:latin typeface="Arial"/>
              <a:ea typeface="Arial"/>
              <a:cs typeface="Arial"/>
              <a:sym typeface="Arial"/>
            </a:endParaRPr>
          </a:p>
        </p:txBody>
      </p:sp>
      <p:sp>
        <p:nvSpPr>
          <p:cNvPr id="202" name="Google Shape;202;g13e7cf79af5_0_0"/>
          <p:cNvSpPr/>
          <p:nvPr/>
        </p:nvSpPr>
        <p:spPr>
          <a:xfrm>
            <a:off x="8796275" y="4623575"/>
            <a:ext cx="3243300" cy="58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3" name="Google Shape;203;g13e7cf79af5_0_0"/>
          <p:cNvPicPr preferRelativeResize="0"/>
          <p:nvPr/>
        </p:nvPicPr>
        <p:blipFill>
          <a:blip r:embed="rId3">
            <a:alphaModFix/>
          </a:blip>
          <a:stretch>
            <a:fillRect/>
          </a:stretch>
        </p:blipFill>
        <p:spPr>
          <a:xfrm>
            <a:off x="0" y="1346004"/>
            <a:ext cx="12141323" cy="4522148"/>
          </a:xfrm>
          <a:prstGeom prst="rect">
            <a:avLst/>
          </a:prstGeom>
          <a:noFill/>
          <a:ln>
            <a:noFill/>
          </a:ln>
        </p:spPr>
      </p:pic>
    </p:spTree>
    <p:extLst>
      <p:ext uri="{BB962C8B-B14F-4D97-AF65-F5344CB8AC3E}">
        <p14:creationId xmlns:p14="http://schemas.microsoft.com/office/powerpoint/2010/main" val="3644888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13e7cf79af5_1_138"/>
          <p:cNvSpPr txBox="1"/>
          <p:nvPr/>
        </p:nvSpPr>
        <p:spPr>
          <a:xfrm>
            <a:off x="0" y="0"/>
            <a:ext cx="12218700" cy="646500"/>
          </a:xfrm>
          <a:prstGeom prst="rect">
            <a:avLst/>
          </a:prstGeom>
          <a:gradFill flip="none" rotWithShape="1">
            <a:gsLst>
              <a:gs pos="0">
                <a:srgbClr val="134041"/>
              </a:gs>
              <a:gs pos="100000">
                <a:srgbClr val="1C6468"/>
              </a:gs>
            </a:gsLst>
            <a:lin ang="0" scaled="0"/>
            <a:tileRect/>
          </a:gra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gn="ctr">
              <a:buSzPts val="3600"/>
              <a:buNone/>
              <a:defRPr sz="3600">
                <a:solidFill>
                  <a:schemeClr val="lt1"/>
                </a:solidFill>
                <a:latin typeface="Calibri"/>
                <a:ea typeface="Calibri"/>
                <a:cs typeface="Calibri"/>
              </a:defRPr>
            </a:lvl1pPr>
          </a:lstStyle>
          <a:p>
            <a:r>
              <a:rPr lang="en-US" dirty="0">
                <a:sym typeface="Calibri"/>
              </a:rPr>
              <a:t>Thank You to the AF6 &amp; Advanced Accelerator Community</a:t>
            </a:r>
            <a:endParaRPr dirty="0">
              <a:sym typeface="Calibri"/>
            </a:endParaRPr>
          </a:p>
        </p:txBody>
      </p:sp>
      <p:sp>
        <p:nvSpPr>
          <p:cNvPr id="5" name="TextBox 4">
            <a:extLst>
              <a:ext uri="{FF2B5EF4-FFF2-40B4-BE49-F238E27FC236}">
                <a16:creationId xmlns:a16="http://schemas.microsoft.com/office/drawing/2014/main" id="{3193E871-D004-4748-B5E8-77BCEC3262D3}"/>
              </a:ext>
            </a:extLst>
          </p:cNvPr>
          <p:cNvSpPr txBox="1"/>
          <p:nvPr/>
        </p:nvSpPr>
        <p:spPr>
          <a:xfrm>
            <a:off x="0" y="2600745"/>
            <a:ext cx="6110514" cy="400110"/>
          </a:xfrm>
          <a:prstGeom prst="rect">
            <a:avLst/>
          </a:prstGeom>
          <a:noFill/>
        </p:spPr>
        <p:txBody>
          <a:bodyPr wrap="square">
            <a:spAutoFit/>
          </a:bodyPr>
          <a:lstStyle/>
          <a:p>
            <a:r>
              <a:rPr lang="en-US" sz="2000" dirty="0"/>
              <a:t>https://</a:t>
            </a:r>
            <a:r>
              <a:rPr lang="en-US" sz="2000" dirty="0" err="1"/>
              <a:t>arxiv.org</a:t>
            </a:r>
            <a:r>
              <a:rPr lang="en-US" sz="2000" dirty="0"/>
              <a:t>/abs/2208.13279</a:t>
            </a:r>
          </a:p>
        </p:txBody>
      </p:sp>
      <p:pic>
        <p:nvPicPr>
          <p:cNvPr id="3" name="Picture 2">
            <a:extLst>
              <a:ext uri="{FF2B5EF4-FFF2-40B4-BE49-F238E27FC236}">
                <a16:creationId xmlns:a16="http://schemas.microsoft.com/office/drawing/2014/main" id="{2A370691-C7A4-684D-97A3-DFB5D2BF841B}"/>
              </a:ext>
            </a:extLst>
          </p:cNvPr>
          <p:cNvPicPr>
            <a:picLocks noChangeAspect="1"/>
          </p:cNvPicPr>
          <p:nvPr/>
        </p:nvPicPr>
        <p:blipFill rotWithShape="1">
          <a:blip r:embed="rId3"/>
          <a:srcRect t="18698"/>
          <a:stretch/>
        </p:blipFill>
        <p:spPr>
          <a:xfrm>
            <a:off x="4252686" y="676574"/>
            <a:ext cx="6516914" cy="6181426"/>
          </a:xfrm>
          <a:prstGeom prst="rect">
            <a:avLst/>
          </a:prstGeom>
        </p:spPr>
      </p:pic>
      <p:sp>
        <p:nvSpPr>
          <p:cNvPr id="10" name="TextBox 9">
            <a:extLst>
              <a:ext uri="{FF2B5EF4-FFF2-40B4-BE49-F238E27FC236}">
                <a16:creationId xmlns:a16="http://schemas.microsoft.com/office/drawing/2014/main" id="{3763FEA1-719D-774A-964A-0860B4134960}"/>
              </a:ext>
            </a:extLst>
          </p:cNvPr>
          <p:cNvSpPr txBox="1"/>
          <p:nvPr/>
        </p:nvSpPr>
        <p:spPr>
          <a:xfrm>
            <a:off x="0" y="709255"/>
            <a:ext cx="4107543" cy="1569660"/>
          </a:xfrm>
          <a:prstGeom prst="rect">
            <a:avLst/>
          </a:prstGeom>
          <a:noFill/>
        </p:spPr>
        <p:txBody>
          <a:bodyPr wrap="square">
            <a:spAutoFit/>
          </a:bodyPr>
          <a:lstStyle/>
          <a:p>
            <a:r>
              <a:rPr lang="en-US" sz="2400" b="1">
                <a:effectLst/>
                <a:latin typeface="TeXGyreHeros"/>
              </a:rPr>
              <a:t>Report of the Accelerator Frontier Topical Group 6 on Advanced Accelerator Concepts for Snowmass 2021 </a:t>
            </a:r>
            <a:endParaRPr lang="en-US" sz="2400"/>
          </a:p>
        </p:txBody>
      </p:sp>
      <p:sp>
        <p:nvSpPr>
          <p:cNvPr id="11" name="TextBox 10">
            <a:extLst>
              <a:ext uri="{FF2B5EF4-FFF2-40B4-BE49-F238E27FC236}">
                <a16:creationId xmlns:a16="http://schemas.microsoft.com/office/drawing/2014/main" id="{7352EDA7-3F8E-5C4E-84E5-1C182D20D1A9}"/>
              </a:ext>
            </a:extLst>
          </p:cNvPr>
          <p:cNvSpPr txBox="1"/>
          <p:nvPr/>
        </p:nvSpPr>
        <p:spPr>
          <a:xfrm>
            <a:off x="0" y="4611231"/>
            <a:ext cx="4107543" cy="2246769"/>
          </a:xfrm>
          <a:prstGeom prst="rect">
            <a:avLst/>
          </a:prstGeom>
          <a:noFill/>
        </p:spPr>
        <p:txBody>
          <a:bodyPr wrap="square">
            <a:spAutoFit/>
          </a:bodyPr>
          <a:lstStyle>
            <a:defPPr marR="0" lvl="0" algn="l" rtl="0">
              <a:lnSpc>
                <a:spcPct val="100000"/>
              </a:lnSpc>
              <a:spcBef>
                <a:spcPts val="0"/>
              </a:spcBef>
              <a:spcAft>
                <a:spcPts val="0"/>
              </a:spcAft>
            </a:defPPr>
            <a:lvl1pPr>
              <a:defRPr sz="2000"/>
            </a:lvl1pPr>
          </a:lstStyle>
          <a:p>
            <a:r>
              <a:rPr lang="en-US" dirty="0"/>
              <a:t>Thanks for coordination and work with the Implementation Task Force and AF4 collider Groups, the overall AF, EF, TF, </a:t>
            </a:r>
            <a:r>
              <a:rPr lang="en-US" dirty="0" err="1"/>
              <a:t>CoF</a:t>
            </a:r>
            <a:r>
              <a:rPr lang="en-US" dirty="0"/>
              <a:t>, </a:t>
            </a:r>
            <a:r>
              <a:rPr lang="en-US" dirty="0" err="1"/>
              <a:t>CmF</a:t>
            </a:r>
            <a:r>
              <a:rPr lang="en-US" dirty="0"/>
              <a:t>, and the overlapping European Strategy for Particle Physics Roadmap group.</a:t>
            </a:r>
          </a:p>
        </p:txBody>
      </p:sp>
    </p:spTree>
    <p:extLst>
      <p:ext uri="{BB962C8B-B14F-4D97-AF65-F5344CB8AC3E}">
        <p14:creationId xmlns:p14="http://schemas.microsoft.com/office/powerpoint/2010/main" val="3836308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g13e7cf79af5_1_63"/>
          <p:cNvPicPr preferRelativeResize="0"/>
          <p:nvPr/>
        </p:nvPicPr>
        <p:blipFill rotWithShape="1">
          <a:blip r:embed="rId3">
            <a:alphaModFix/>
          </a:blip>
          <a:srcRect/>
          <a:stretch/>
        </p:blipFill>
        <p:spPr>
          <a:xfrm>
            <a:off x="10170888" y="3410756"/>
            <a:ext cx="1970179" cy="1560865"/>
          </a:xfrm>
          <a:prstGeom prst="rect">
            <a:avLst/>
          </a:prstGeom>
          <a:noFill/>
          <a:ln>
            <a:noFill/>
          </a:ln>
        </p:spPr>
      </p:pic>
      <p:pic>
        <p:nvPicPr>
          <p:cNvPr id="210" name="Google Shape;210;g13e7cf79af5_1_63"/>
          <p:cNvPicPr preferRelativeResize="0"/>
          <p:nvPr/>
        </p:nvPicPr>
        <p:blipFill rotWithShape="1">
          <a:blip r:embed="rId4">
            <a:alphaModFix/>
          </a:blip>
          <a:srcRect/>
          <a:stretch/>
        </p:blipFill>
        <p:spPr>
          <a:xfrm>
            <a:off x="6178200" y="2206449"/>
            <a:ext cx="3568212" cy="1445205"/>
          </a:xfrm>
          <a:prstGeom prst="rect">
            <a:avLst/>
          </a:prstGeom>
          <a:noFill/>
          <a:ln>
            <a:noFill/>
          </a:ln>
        </p:spPr>
      </p:pic>
      <p:sp>
        <p:nvSpPr>
          <p:cNvPr id="211" name="Google Shape;211;g13e7cf79af5_1_63"/>
          <p:cNvSpPr/>
          <p:nvPr/>
        </p:nvSpPr>
        <p:spPr>
          <a:xfrm>
            <a:off x="0" y="682300"/>
            <a:ext cx="7771500" cy="123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000">
                <a:solidFill>
                  <a:schemeClr val="dk1"/>
                </a:solidFill>
              </a:rPr>
              <a:t>LWFA: 8 GeV </a:t>
            </a:r>
            <a:r>
              <a:rPr lang="en-US" sz="2000" b="1">
                <a:solidFill>
                  <a:schemeClr val="dk1"/>
                </a:solidFill>
              </a:rPr>
              <a:t>energy gain</a:t>
            </a:r>
            <a:r>
              <a:rPr lang="en-US" sz="2000">
                <a:solidFill>
                  <a:schemeClr val="dk1"/>
                </a:solidFill>
              </a:rPr>
              <a:t> in 20 cm stage using BELLA PW laser</a:t>
            </a:r>
            <a:endParaRPr sz="2000">
              <a:solidFill>
                <a:schemeClr val="dk1"/>
              </a:solidFill>
            </a:endParaRPr>
          </a:p>
          <a:p>
            <a:pPr marL="0" lvl="0" indent="0" algn="l" rtl="0">
              <a:lnSpc>
                <a:spcPct val="115000"/>
              </a:lnSpc>
              <a:spcBef>
                <a:spcPts val="0"/>
              </a:spcBef>
              <a:spcAft>
                <a:spcPts val="0"/>
              </a:spcAft>
              <a:buNone/>
            </a:pPr>
            <a:r>
              <a:rPr lang="en-US" sz="2000">
                <a:solidFill>
                  <a:schemeClr val="dk1"/>
                </a:solidFill>
              </a:rPr>
              <a:t>PWFA: 9 GeV in 1.3 m using SLAC at FACET</a:t>
            </a:r>
            <a:endParaRPr sz="2000">
              <a:solidFill>
                <a:schemeClr val="dk1"/>
              </a:solidFill>
            </a:endParaRPr>
          </a:p>
          <a:p>
            <a:pPr marL="457200" marR="0" lvl="0" indent="0" algn="l" rtl="0">
              <a:lnSpc>
                <a:spcPct val="100000"/>
              </a:lnSpc>
              <a:spcBef>
                <a:spcPts val="0"/>
              </a:spcBef>
              <a:spcAft>
                <a:spcPts val="0"/>
              </a:spcAft>
              <a:buNone/>
            </a:pPr>
            <a:r>
              <a:rPr lang="en-US" sz="2000">
                <a:solidFill>
                  <a:schemeClr val="dk1"/>
                </a:solidFill>
              </a:rPr>
              <a:t>New: 12 GeV from LWFA at U Texas (submitted)</a:t>
            </a:r>
            <a:endParaRPr sz="2000" i="0" u="none" strike="noStrike" cap="none">
              <a:solidFill>
                <a:srgbClr val="000000"/>
              </a:solidFill>
            </a:endParaRPr>
          </a:p>
        </p:txBody>
      </p:sp>
      <p:sp>
        <p:nvSpPr>
          <p:cNvPr id="212" name="Google Shape;212;g13e7cf79af5_1_63"/>
          <p:cNvSpPr txBox="1"/>
          <p:nvPr/>
        </p:nvSpPr>
        <p:spPr>
          <a:xfrm>
            <a:off x="0" y="0"/>
            <a:ext cx="12218700" cy="646500"/>
          </a:xfrm>
          <a:prstGeom prst="rect">
            <a:avLst/>
          </a:prstGeom>
          <a:solidFill>
            <a:srgbClr val="59595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Rapid experimental progress since last Snowmass</a:t>
            </a:r>
            <a:endParaRPr sz="1400" b="0" i="0" u="none" strike="noStrike" cap="none">
              <a:solidFill>
                <a:srgbClr val="000000"/>
              </a:solidFill>
              <a:latin typeface="Arial"/>
              <a:ea typeface="Arial"/>
              <a:cs typeface="Arial"/>
              <a:sym typeface="Arial"/>
            </a:endParaRPr>
          </a:p>
        </p:txBody>
      </p:sp>
      <p:sp>
        <p:nvSpPr>
          <p:cNvPr id="213" name="Google Shape;213;g13e7cf79af5_1_63"/>
          <p:cNvSpPr/>
          <p:nvPr/>
        </p:nvSpPr>
        <p:spPr>
          <a:xfrm>
            <a:off x="8743825" y="2318000"/>
            <a:ext cx="21276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solidFill>
                  <a:srgbClr val="7030A0"/>
                </a:solidFill>
                <a:latin typeface="Calibri"/>
                <a:ea typeface="Calibri"/>
                <a:cs typeface="Calibri"/>
                <a:sym typeface="Calibri"/>
              </a:rPr>
              <a:t>M. Litos et al. PPCF (2015)</a:t>
            </a:r>
            <a:endParaRPr sz="1400" b="0" i="0" u="none" strike="noStrike" cap="none">
              <a:solidFill>
                <a:srgbClr val="000000"/>
              </a:solidFill>
              <a:latin typeface="Arial"/>
              <a:ea typeface="Arial"/>
              <a:cs typeface="Arial"/>
              <a:sym typeface="Arial"/>
            </a:endParaRPr>
          </a:p>
        </p:txBody>
      </p:sp>
      <p:sp>
        <p:nvSpPr>
          <p:cNvPr id="214" name="Google Shape;214;g13e7cf79af5_1_63"/>
          <p:cNvSpPr/>
          <p:nvPr/>
        </p:nvSpPr>
        <p:spPr>
          <a:xfrm>
            <a:off x="2778974" y="4277800"/>
            <a:ext cx="2756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7030A0"/>
                </a:solidFill>
                <a:latin typeface="Calibri"/>
                <a:ea typeface="Calibri"/>
                <a:cs typeface="Calibri"/>
                <a:sym typeface="Calibri"/>
              </a:rPr>
              <a:t>C. A. Lindstrom et al. PRL (2021)</a:t>
            </a:r>
            <a:endParaRPr sz="1400" b="0" i="0" u="none" strike="noStrike" cap="none">
              <a:solidFill>
                <a:srgbClr val="000000"/>
              </a:solidFill>
              <a:latin typeface="Arial"/>
              <a:ea typeface="Arial"/>
              <a:cs typeface="Arial"/>
              <a:sym typeface="Arial"/>
            </a:endParaRPr>
          </a:p>
        </p:txBody>
      </p:sp>
      <p:pic>
        <p:nvPicPr>
          <p:cNvPr id="215" name="Google Shape;215;g13e7cf79af5_1_63"/>
          <p:cNvPicPr preferRelativeResize="0"/>
          <p:nvPr/>
        </p:nvPicPr>
        <p:blipFill rotWithShape="1">
          <a:blip r:embed="rId5">
            <a:alphaModFix/>
          </a:blip>
          <a:srcRect/>
          <a:stretch/>
        </p:blipFill>
        <p:spPr>
          <a:xfrm>
            <a:off x="233776" y="3598724"/>
            <a:ext cx="2509313" cy="1601763"/>
          </a:xfrm>
          <a:prstGeom prst="rect">
            <a:avLst/>
          </a:prstGeom>
          <a:noFill/>
          <a:ln>
            <a:noFill/>
          </a:ln>
        </p:spPr>
      </p:pic>
      <p:sp>
        <p:nvSpPr>
          <p:cNvPr id="216" name="Google Shape;216;g13e7cf79af5_1_63"/>
          <p:cNvSpPr/>
          <p:nvPr/>
        </p:nvSpPr>
        <p:spPr>
          <a:xfrm>
            <a:off x="2763607" y="3687814"/>
            <a:ext cx="20274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42% transfer efficiency with 0.2% energy spread</a:t>
            </a:r>
            <a:endParaRPr sz="1400" b="0" i="0" u="none" strike="noStrike" cap="none">
              <a:solidFill>
                <a:srgbClr val="000000"/>
              </a:solidFill>
              <a:latin typeface="Arial"/>
              <a:ea typeface="Arial"/>
              <a:cs typeface="Arial"/>
              <a:sym typeface="Arial"/>
            </a:endParaRPr>
          </a:p>
        </p:txBody>
      </p:sp>
      <p:sp>
        <p:nvSpPr>
          <p:cNvPr id="217" name="Google Shape;217;g13e7cf79af5_1_63"/>
          <p:cNvSpPr/>
          <p:nvPr/>
        </p:nvSpPr>
        <p:spPr>
          <a:xfrm>
            <a:off x="8089700" y="4534525"/>
            <a:ext cx="32520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7030A0"/>
                </a:solidFill>
                <a:latin typeface="Calibri"/>
                <a:ea typeface="Calibri"/>
                <a:cs typeface="Calibri"/>
                <a:sym typeface="Calibri"/>
              </a:rPr>
              <a:t>B. O’Shea et al. Nature Comm. (2016)</a:t>
            </a:r>
            <a:endParaRPr sz="1400" b="0" i="0" u="none" strike="noStrike" cap="none">
              <a:solidFill>
                <a:srgbClr val="000000"/>
              </a:solidFill>
              <a:latin typeface="Arial"/>
              <a:ea typeface="Arial"/>
              <a:cs typeface="Arial"/>
              <a:sym typeface="Arial"/>
            </a:endParaRPr>
          </a:p>
        </p:txBody>
      </p:sp>
      <p:sp>
        <p:nvSpPr>
          <p:cNvPr id="218" name="Google Shape;218;g13e7cf79af5_1_63"/>
          <p:cNvSpPr txBox="1"/>
          <p:nvPr/>
        </p:nvSpPr>
        <p:spPr>
          <a:xfrm>
            <a:off x="136350" y="6427125"/>
            <a:ext cx="119193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FF"/>
                </a:solidFill>
                <a:latin typeface="Calibri"/>
                <a:ea typeface="Calibri"/>
                <a:cs typeface="Calibri"/>
                <a:sym typeface="Calibri"/>
              </a:rPr>
              <a:t>Also: positron PWFA, hollow channels for low emittance growth, 0.1 micron emittance </a:t>
            </a:r>
            <a:endParaRPr sz="1400" b="0" i="0" u="none" strike="noStrike" cap="none">
              <a:solidFill>
                <a:srgbClr val="000000"/>
              </a:solidFill>
              <a:latin typeface="Arial"/>
              <a:ea typeface="Arial"/>
              <a:cs typeface="Arial"/>
              <a:sym typeface="Arial"/>
            </a:endParaRPr>
          </a:p>
        </p:txBody>
      </p:sp>
      <p:sp>
        <p:nvSpPr>
          <p:cNvPr id="219" name="Google Shape;219;g13e7cf79af5_1_63"/>
          <p:cNvSpPr txBox="1"/>
          <p:nvPr/>
        </p:nvSpPr>
        <p:spPr>
          <a:xfrm>
            <a:off x="3535000" y="4906175"/>
            <a:ext cx="45051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
              </a:spcAft>
              <a:buNone/>
            </a:pPr>
            <a:r>
              <a:rPr lang="en-US" sz="2000" b="1">
                <a:solidFill>
                  <a:schemeClr val="dk1"/>
                </a:solidFill>
              </a:rPr>
              <a:t>Plasma recovery</a:t>
            </a:r>
            <a:r>
              <a:rPr lang="en-US" sz="2000">
                <a:solidFill>
                  <a:schemeClr val="dk1"/>
                </a:solidFill>
              </a:rPr>
              <a:t> at high rep-rate</a:t>
            </a:r>
            <a:endParaRPr sz="2000"/>
          </a:p>
        </p:txBody>
      </p:sp>
      <p:sp>
        <p:nvSpPr>
          <p:cNvPr id="220" name="Google Shape;220;g13e7cf79af5_1_63"/>
          <p:cNvSpPr txBox="1"/>
          <p:nvPr/>
        </p:nvSpPr>
        <p:spPr>
          <a:xfrm>
            <a:off x="0" y="1852688"/>
            <a:ext cx="73803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dk1"/>
                </a:solidFill>
              </a:rPr>
              <a:t>Proof-of-principle </a:t>
            </a:r>
            <a:r>
              <a:rPr lang="en-US" sz="2000" b="1">
                <a:solidFill>
                  <a:schemeClr val="dk1"/>
                </a:solidFill>
              </a:rPr>
              <a:t>staging</a:t>
            </a:r>
            <a:r>
              <a:rPr lang="en-US" sz="2000">
                <a:solidFill>
                  <a:schemeClr val="dk1"/>
                </a:solidFill>
              </a:rPr>
              <a:t> of LWFAs (~100 MeV energy gain) using high gradient plasma-lenses </a:t>
            </a:r>
            <a:endParaRPr sz="2000">
              <a:solidFill>
                <a:schemeClr val="dk1"/>
              </a:solidFill>
            </a:endParaRPr>
          </a:p>
        </p:txBody>
      </p:sp>
      <p:sp>
        <p:nvSpPr>
          <p:cNvPr id="221" name="Google Shape;221;g13e7cf79af5_1_63"/>
          <p:cNvSpPr txBox="1"/>
          <p:nvPr/>
        </p:nvSpPr>
        <p:spPr>
          <a:xfrm>
            <a:off x="0" y="2753063"/>
            <a:ext cx="6254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dk1"/>
                </a:solidFill>
              </a:rPr>
              <a:t>Optimized beam loading in PWFA</a:t>
            </a:r>
            <a:endParaRPr sz="2000">
              <a:solidFill>
                <a:schemeClr val="dk1"/>
              </a:solidFill>
            </a:endParaRPr>
          </a:p>
          <a:p>
            <a:pPr marL="0" lvl="0" indent="0" algn="l" rtl="0">
              <a:spcBef>
                <a:spcPts val="0"/>
              </a:spcBef>
              <a:spcAft>
                <a:spcPts val="0"/>
              </a:spcAft>
              <a:buNone/>
            </a:pPr>
            <a:r>
              <a:rPr lang="en-US" sz="2000">
                <a:solidFill>
                  <a:schemeClr val="dk1"/>
                </a:solidFill>
              </a:rPr>
              <a:t>enables uniform, </a:t>
            </a:r>
            <a:r>
              <a:rPr lang="en-US" sz="2000" b="1">
                <a:solidFill>
                  <a:schemeClr val="dk1"/>
                </a:solidFill>
              </a:rPr>
              <a:t>high-efficiency</a:t>
            </a:r>
            <a:r>
              <a:rPr lang="en-US" sz="2000">
                <a:solidFill>
                  <a:schemeClr val="dk1"/>
                </a:solidFill>
              </a:rPr>
              <a:t> acceleration. </a:t>
            </a:r>
            <a:endParaRPr sz="3000">
              <a:solidFill>
                <a:schemeClr val="dk1"/>
              </a:solidFill>
            </a:endParaRPr>
          </a:p>
        </p:txBody>
      </p:sp>
      <p:sp>
        <p:nvSpPr>
          <p:cNvPr id="222" name="Google Shape;222;g13e7cf79af5_1_63"/>
          <p:cNvSpPr txBox="1"/>
          <p:nvPr/>
        </p:nvSpPr>
        <p:spPr>
          <a:xfrm>
            <a:off x="5785950" y="3747213"/>
            <a:ext cx="4505100" cy="8004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2000">
                <a:solidFill>
                  <a:schemeClr val="dk1"/>
                </a:solidFill>
              </a:rPr>
              <a:t>Demonstration &gt;1</a:t>
            </a:r>
            <a:r>
              <a:rPr lang="en-US" sz="2000" b="1">
                <a:solidFill>
                  <a:schemeClr val="dk1"/>
                </a:solidFill>
              </a:rPr>
              <a:t>GeV/m gradients</a:t>
            </a:r>
            <a:r>
              <a:rPr lang="en-US" sz="2000">
                <a:solidFill>
                  <a:schemeClr val="dk1"/>
                </a:solidFill>
              </a:rPr>
              <a:t> SWFA dielectric structures.</a:t>
            </a:r>
            <a:endParaRPr sz="2000">
              <a:solidFill>
                <a:schemeClr val="dk1"/>
              </a:solidFill>
            </a:endParaRPr>
          </a:p>
        </p:txBody>
      </p:sp>
      <p:sp>
        <p:nvSpPr>
          <p:cNvPr id="223" name="Google Shape;223;g13e7cf79af5_1_63"/>
          <p:cNvSpPr txBox="1"/>
          <p:nvPr/>
        </p:nvSpPr>
        <p:spPr>
          <a:xfrm>
            <a:off x="8463300" y="5020375"/>
            <a:ext cx="3672300" cy="8004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2000">
                <a:solidFill>
                  <a:schemeClr val="dk1"/>
                </a:solidFill>
              </a:rPr>
              <a:t>Demonstration 0.5 </a:t>
            </a:r>
            <a:r>
              <a:rPr lang="en-US" sz="2000" b="1">
                <a:solidFill>
                  <a:schemeClr val="dk1"/>
                </a:solidFill>
              </a:rPr>
              <a:t>GW power</a:t>
            </a:r>
            <a:r>
              <a:rPr lang="en-US" sz="2000">
                <a:solidFill>
                  <a:schemeClr val="dk1"/>
                </a:solidFill>
              </a:rPr>
              <a:t> SWFA structures.</a:t>
            </a:r>
            <a:endParaRPr sz="3000">
              <a:solidFill>
                <a:schemeClr val="dk1"/>
              </a:solidFill>
            </a:endParaRPr>
          </a:p>
        </p:txBody>
      </p:sp>
      <p:sp>
        <p:nvSpPr>
          <p:cNvPr id="224" name="Google Shape;224;g13e7cf79af5_1_63"/>
          <p:cNvSpPr/>
          <p:nvPr/>
        </p:nvSpPr>
        <p:spPr>
          <a:xfrm>
            <a:off x="9734699" y="2959800"/>
            <a:ext cx="23907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7030A0"/>
                </a:solidFill>
                <a:latin typeface="Calibri"/>
                <a:ea typeface="Calibri"/>
                <a:cs typeface="Calibri"/>
                <a:sym typeface="Calibri"/>
              </a:rPr>
              <a:t>S. Steinke et al. Nature (2016)</a:t>
            </a:r>
            <a:endParaRPr sz="1400" b="0" i="0" u="none" strike="noStrike" cap="none">
              <a:solidFill>
                <a:srgbClr val="000000"/>
              </a:solidFill>
              <a:latin typeface="Arial"/>
              <a:ea typeface="Arial"/>
              <a:cs typeface="Arial"/>
              <a:sym typeface="Arial"/>
            </a:endParaRPr>
          </a:p>
        </p:txBody>
      </p:sp>
      <p:sp>
        <p:nvSpPr>
          <p:cNvPr id="225" name="Google Shape;225;g13e7cf79af5_1_63"/>
          <p:cNvSpPr/>
          <p:nvPr/>
        </p:nvSpPr>
        <p:spPr>
          <a:xfrm>
            <a:off x="8089702" y="1793988"/>
            <a:ext cx="2686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solidFill>
                  <a:srgbClr val="7030A0"/>
                </a:solidFill>
                <a:latin typeface="Calibri"/>
                <a:ea typeface="Calibri"/>
                <a:cs typeface="Calibri"/>
                <a:sym typeface="Calibri"/>
              </a:rPr>
              <a:t>A. J. Gonsalves et al. PRL (2019)</a:t>
            </a:r>
            <a:endParaRPr sz="1400" b="0" i="0" u="none" strike="noStrike" cap="none">
              <a:solidFill>
                <a:srgbClr val="000000"/>
              </a:solidFill>
              <a:latin typeface="Arial"/>
              <a:ea typeface="Arial"/>
              <a:cs typeface="Arial"/>
              <a:sym typeface="Arial"/>
            </a:endParaRPr>
          </a:p>
        </p:txBody>
      </p:sp>
      <p:pic>
        <p:nvPicPr>
          <p:cNvPr id="226" name="Google Shape;226;g13e7cf79af5_1_63"/>
          <p:cNvPicPr preferRelativeResize="0"/>
          <p:nvPr/>
        </p:nvPicPr>
        <p:blipFill>
          <a:blip r:embed="rId6">
            <a:alphaModFix/>
          </a:blip>
          <a:stretch>
            <a:fillRect/>
          </a:stretch>
        </p:blipFill>
        <p:spPr>
          <a:xfrm>
            <a:off x="7987825" y="655125"/>
            <a:ext cx="2890249" cy="1069620"/>
          </a:xfrm>
          <a:prstGeom prst="rect">
            <a:avLst/>
          </a:prstGeom>
          <a:noFill/>
          <a:ln>
            <a:noFill/>
          </a:ln>
        </p:spPr>
      </p:pic>
      <p:pic>
        <p:nvPicPr>
          <p:cNvPr id="227" name="Google Shape;227;g13e7cf79af5_1_63"/>
          <p:cNvPicPr preferRelativeResize="0"/>
          <p:nvPr/>
        </p:nvPicPr>
        <p:blipFill>
          <a:blip r:embed="rId7">
            <a:alphaModFix/>
          </a:blip>
          <a:stretch>
            <a:fillRect/>
          </a:stretch>
        </p:blipFill>
        <p:spPr>
          <a:xfrm>
            <a:off x="10943551" y="676723"/>
            <a:ext cx="1225874" cy="2137125"/>
          </a:xfrm>
          <a:prstGeom prst="rect">
            <a:avLst/>
          </a:prstGeom>
          <a:noFill/>
          <a:ln>
            <a:noFill/>
          </a:ln>
        </p:spPr>
      </p:pic>
      <p:sp>
        <p:nvSpPr>
          <p:cNvPr id="228" name="Google Shape;228;g13e7cf79af5_1_63"/>
          <p:cNvSpPr/>
          <p:nvPr/>
        </p:nvSpPr>
        <p:spPr>
          <a:xfrm>
            <a:off x="4894425" y="5274763"/>
            <a:ext cx="23907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solidFill>
                  <a:srgbClr val="7030A0"/>
                </a:solidFill>
                <a:latin typeface="Calibri"/>
                <a:ea typeface="Calibri"/>
                <a:cs typeface="Calibri"/>
                <a:sym typeface="Calibri"/>
              </a:rPr>
              <a:t>R. D’Arcy et al., Nature (2022)</a:t>
            </a:r>
            <a:endParaRPr sz="1400" b="0" i="0" u="none" strike="noStrike" cap="none">
              <a:solidFill>
                <a:srgbClr val="000000"/>
              </a:solidFill>
              <a:latin typeface="Arial"/>
              <a:ea typeface="Arial"/>
              <a:cs typeface="Arial"/>
              <a:sym typeface="Arial"/>
            </a:endParaRPr>
          </a:p>
        </p:txBody>
      </p:sp>
      <p:sp>
        <p:nvSpPr>
          <p:cNvPr id="229" name="Google Shape;229;g13e7cf79af5_1_63"/>
          <p:cNvSpPr txBox="1"/>
          <p:nvPr/>
        </p:nvSpPr>
        <p:spPr>
          <a:xfrm>
            <a:off x="136350" y="5741400"/>
            <a:ext cx="11564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chemeClr val="dk1"/>
                </a:solidFill>
              </a:rPr>
              <a:t>Driver Technology:</a:t>
            </a:r>
            <a:endParaRPr sz="1800" b="1">
              <a:solidFill>
                <a:schemeClr val="dk1"/>
              </a:solidFill>
            </a:endParaRPr>
          </a:p>
          <a:p>
            <a:pPr marL="0" lvl="0" indent="0" algn="ctr" rtl="0">
              <a:spcBef>
                <a:spcPts val="0"/>
              </a:spcBef>
              <a:spcAft>
                <a:spcPts val="0"/>
              </a:spcAft>
              <a:buNone/>
            </a:pPr>
            <a:r>
              <a:rPr lang="en-US" sz="1800">
                <a:solidFill>
                  <a:schemeClr val="dk1"/>
                </a:solidFill>
              </a:rPr>
              <a:t>Superconducting XFELs, New laser technology (fibers, Thulium) promise high average power at high efficiency</a:t>
            </a:r>
            <a:endParaRPr sz="1800">
              <a:solidFill>
                <a:schemeClr val="dk1"/>
              </a:solidFill>
            </a:endParaRPr>
          </a:p>
        </p:txBody>
      </p:sp>
    </p:spTree>
    <p:extLst>
      <p:ext uri="{BB962C8B-B14F-4D97-AF65-F5344CB8AC3E}">
        <p14:creationId xmlns:p14="http://schemas.microsoft.com/office/powerpoint/2010/main" val="1322580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g13c6a60486d_1_1"/>
          <p:cNvPicPr preferRelativeResize="0"/>
          <p:nvPr/>
        </p:nvPicPr>
        <p:blipFill>
          <a:blip r:embed="rId3">
            <a:alphaModFix/>
          </a:blip>
          <a:stretch>
            <a:fillRect/>
          </a:stretch>
        </p:blipFill>
        <p:spPr>
          <a:xfrm>
            <a:off x="851000" y="708100"/>
            <a:ext cx="2371475" cy="3142207"/>
          </a:xfrm>
          <a:prstGeom prst="rect">
            <a:avLst/>
          </a:prstGeom>
          <a:noFill/>
          <a:ln>
            <a:noFill/>
          </a:ln>
        </p:spPr>
      </p:pic>
      <p:pic>
        <p:nvPicPr>
          <p:cNvPr id="236" name="Google Shape;236;g13c6a60486d_1_1"/>
          <p:cNvPicPr preferRelativeResize="0"/>
          <p:nvPr/>
        </p:nvPicPr>
        <p:blipFill>
          <a:blip r:embed="rId4">
            <a:alphaModFix/>
          </a:blip>
          <a:stretch>
            <a:fillRect/>
          </a:stretch>
        </p:blipFill>
        <p:spPr>
          <a:xfrm>
            <a:off x="6141675" y="901100"/>
            <a:ext cx="4810800" cy="3441299"/>
          </a:xfrm>
          <a:prstGeom prst="rect">
            <a:avLst/>
          </a:prstGeom>
          <a:noFill/>
          <a:ln>
            <a:noFill/>
          </a:ln>
        </p:spPr>
      </p:pic>
      <p:sp>
        <p:nvSpPr>
          <p:cNvPr id="237" name="Google Shape;237;g13c6a60486d_1_1"/>
          <p:cNvSpPr txBox="1"/>
          <p:nvPr/>
        </p:nvSpPr>
        <p:spPr>
          <a:xfrm>
            <a:off x="0" y="0"/>
            <a:ext cx="12218700" cy="646500"/>
          </a:xfrm>
          <a:prstGeom prst="rect">
            <a:avLst/>
          </a:prstGeom>
          <a:solidFill>
            <a:srgbClr val="59595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Plasma acceleration based light sources</a:t>
            </a:r>
            <a:endParaRPr sz="3600" b="0" i="0" u="none" strike="noStrike" cap="none">
              <a:solidFill>
                <a:schemeClr val="lt1"/>
              </a:solidFill>
              <a:latin typeface="Calibri"/>
              <a:ea typeface="Calibri"/>
              <a:cs typeface="Calibri"/>
              <a:sym typeface="Calibri"/>
            </a:endParaRPr>
          </a:p>
        </p:txBody>
      </p:sp>
      <p:sp>
        <p:nvSpPr>
          <p:cNvPr id="238" name="Google Shape;238;g13c6a60486d_1_1"/>
          <p:cNvSpPr txBox="1"/>
          <p:nvPr/>
        </p:nvSpPr>
        <p:spPr>
          <a:xfrm>
            <a:off x="8245575" y="3121200"/>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7030A0"/>
                </a:solidFill>
                <a:latin typeface="Calibri"/>
                <a:ea typeface="Calibri"/>
                <a:cs typeface="Calibri"/>
                <a:sym typeface="Calibri"/>
              </a:rPr>
              <a:t>PWFA FEL: R. Pompili et. al, Nature  Vol 605 (2022)</a:t>
            </a:r>
            <a:endParaRPr>
              <a:solidFill>
                <a:srgbClr val="7030A0"/>
              </a:solidFill>
              <a:latin typeface="Calibri"/>
              <a:ea typeface="Calibri"/>
              <a:cs typeface="Calibri"/>
              <a:sym typeface="Calibri"/>
            </a:endParaRPr>
          </a:p>
        </p:txBody>
      </p:sp>
      <p:sp>
        <p:nvSpPr>
          <p:cNvPr id="239" name="Google Shape;239;g13c6a60486d_1_1"/>
          <p:cNvSpPr/>
          <p:nvPr/>
        </p:nvSpPr>
        <p:spPr>
          <a:xfrm>
            <a:off x="192525" y="3889200"/>
            <a:ext cx="38316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7030A0"/>
                </a:solidFill>
                <a:latin typeface="Calibri"/>
                <a:ea typeface="Calibri"/>
                <a:cs typeface="Calibri"/>
                <a:sym typeface="Calibri"/>
              </a:rPr>
              <a:t>LWFA FEL: W. Wang et. al, Nature  Vol 595 (2021)</a:t>
            </a:r>
            <a:endParaRPr sz="1400" b="0" i="0" u="none" strike="noStrike" cap="none">
              <a:solidFill>
                <a:srgbClr val="7030A0"/>
              </a:solidFill>
              <a:latin typeface="Calibri"/>
              <a:ea typeface="Calibri"/>
              <a:cs typeface="Calibri"/>
              <a:sym typeface="Calibri"/>
            </a:endParaRPr>
          </a:p>
        </p:txBody>
      </p:sp>
      <p:pic>
        <p:nvPicPr>
          <p:cNvPr id="240" name="Google Shape;240;g13c6a60486d_1_1"/>
          <p:cNvPicPr preferRelativeResize="0"/>
          <p:nvPr/>
        </p:nvPicPr>
        <p:blipFill>
          <a:blip r:embed="rId5">
            <a:alphaModFix/>
          </a:blip>
          <a:stretch>
            <a:fillRect/>
          </a:stretch>
        </p:blipFill>
        <p:spPr>
          <a:xfrm>
            <a:off x="5442925" y="4394974"/>
            <a:ext cx="6414330" cy="2210801"/>
          </a:xfrm>
          <a:prstGeom prst="rect">
            <a:avLst/>
          </a:prstGeom>
          <a:noFill/>
          <a:ln>
            <a:noFill/>
          </a:ln>
        </p:spPr>
      </p:pic>
      <p:sp>
        <p:nvSpPr>
          <p:cNvPr id="241" name="Google Shape;241;g13c6a60486d_1_1"/>
          <p:cNvSpPr txBox="1"/>
          <p:nvPr/>
        </p:nvSpPr>
        <p:spPr>
          <a:xfrm>
            <a:off x="6442200" y="6494950"/>
            <a:ext cx="5749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Seeded FEL: M. Labat et al.: </a:t>
            </a:r>
            <a:r>
              <a:rPr lang="en-US">
                <a:solidFill>
                  <a:srgbClr val="555555"/>
                </a:solidFill>
                <a:highlight>
                  <a:srgbClr val="FFFFFF"/>
                </a:highlight>
                <a:latin typeface="Calibri"/>
                <a:ea typeface="Calibri"/>
                <a:cs typeface="Calibri"/>
                <a:sym typeface="Calibri"/>
              </a:rPr>
              <a:t>DOI:</a:t>
            </a:r>
            <a:r>
              <a:rPr lang="en-US" u="sng">
                <a:solidFill>
                  <a:schemeClr val="hlink"/>
                </a:solidFill>
                <a:highlight>
                  <a:srgbClr val="FFFFFF"/>
                </a:highlight>
                <a:latin typeface="Calibri"/>
                <a:ea typeface="Calibri"/>
                <a:cs typeface="Calibri"/>
                <a:sym typeface="Calibri"/>
                <a:hlinkClick r:id="rId6"/>
              </a:rPr>
              <a:t>10.21203/rs.3.rs-1692828/v1</a:t>
            </a:r>
            <a:endParaRPr>
              <a:latin typeface="Calibri"/>
              <a:ea typeface="Calibri"/>
              <a:cs typeface="Calibri"/>
              <a:sym typeface="Calibri"/>
            </a:endParaRPr>
          </a:p>
        </p:txBody>
      </p:sp>
      <p:sp>
        <p:nvSpPr>
          <p:cNvPr id="242" name="Google Shape;242;g13c6a60486d_1_1"/>
          <p:cNvSpPr/>
          <p:nvPr/>
        </p:nvSpPr>
        <p:spPr>
          <a:xfrm>
            <a:off x="851000" y="6450375"/>
            <a:ext cx="27177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7030A0"/>
                </a:solidFill>
                <a:latin typeface="Calibri"/>
                <a:ea typeface="Calibri"/>
                <a:cs typeface="Calibri"/>
                <a:sym typeface="Calibri"/>
              </a:rPr>
              <a:t>LWFA </a:t>
            </a:r>
            <a:r>
              <a:rPr lang="en-US">
                <a:solidFill>
                  <a:srgbClr val="7030A0"/>
                </a:solidFill>
                <a:latin typeface="Calibri"/>
                <a:ea typeface="Calibri"/>
                <a:cs typeface="Calibri"/>
                <a:sym typeface="Calibri"/>
              </a:rPr>
              <a:t>Thomson precision imaging</a:t>
            </a:r>
            <a:endParaRPr sz="1400" b="0" i="0" u="none" strike="noStrike" cap="none">
              <a:solidFill>
                <a:srgbClr val="7030A0"/>
              </a:solidFill>
              <a:latin typeface="Calibri"/>
              <a:ea typeface="Calibri"/>
              <a:cs typeface="Calibri"/>
              <a:sym typeface="Calibri"/>
            </a:endParaRPr>
          </a:p>
        </p:txBody>
      </p:sp>
      <p:pic>
        <p:nvPicPr>
          <p:cNvPr id="243" name="Google Shape;243;g13c6a60486d_1_1"/>
          <p:cNvPicPr preferRelativeResize="0"/>
          <p:nvPr/>
        </p:nvPicPr>
        <p:blipFill>
          <a:blip r:embed="rId7">
            <a:alphaModFix/>
          </a:blip>
          <a:stretch>
            <a:fillRect/>
          </a:stretch>
        </p:blipFill>
        <p:spPr>
          <a:xfrm>
            <a:off x="851025" y="4366575"/>
            <a:ext cx="2717656" cy="2083800"/>
          </a:xfrm>
          <a:prstGeom prst="rect">
            <a:avLst/>
          </a:prstGeom>
          <a:noFill/>
          <a:ln>
            <a:noFill/>
          </a:ln>
        </p:spPr>
      </p:pic>
    </p:spTree>
    <p:extLst>
      <p:ext uri="{BB962C8B-B14F-4D97-AF65-F5344CB8AC3E}">
        <p14:creationId xmlns:p14="http://schemas.microsoft.com/office/powerpoint/2010/main" val="199980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13e7cf79af5_0_78"/>
          <p:cNvSpPr txBox="1"/>
          <p:nvPr/>
        </p:nvSpPr>
        <p:spPr>
          <a:xfrm>
            <a:off x="0" y="0"/>
            <a:ext cx="12218700" cy="646500"/>
          </a:xfrm>
          <a:prstGeom prst="rect">
            <a:avLst/>
          </a:prstGeom>
          <a:solidFill>
            <a:srgbClr val="59595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High fields enable ultra-bright sources</a:t>
            </a:r>
            <a:endParaRPr sz="3600" b="0" i="0" u="none" strike="noStrike" cap="none">
              <a:solidFill>
                <a:schemeClr val="lt1"/>
              </a:solidFill>
              <a:latin typeface="Calibri"/>
              <a:ea typeface="Calibri"/>
              <a:cs typeface="Calibri"/>
              <a:sym typeface="Calibri"/>
            </a:endParaRPr>
          </a:p>
        </p:txBody>
      </p:sp>
      <p:sp>
        <p:nvSpPr>
          <p:cNvPr id="250" name="Google Shape;250;g13e7cf79af5_0_78"/>
          <p:cNvSpPr/>
          <p:nvPr/>
        </p:nvSpPr>
        <p:spPr>
          <a:xfrm>
            <a:off x="55949" y="716900"/>
            <a:ext cx="7822200" cy="5940000"/>
          </a:xfrm>
          <a:prstGeom prst="rect">
            <a:avLst/>
          </a:prstGeom>
          <a:noFill/>
          <a:ln>
            <a:noFill/>
          </a:ln>
        </p:spPr>
        <p:txBody>
          <a:bodyPr spcFirstLastPara="1" wrap="square" lIns="91425" tIns="45700" rIns="91425" bIns="45700" anchor="t" anchorCtr="0">
            <a:noAutofit/>
          </a:bodyPr>
          <a:lstStyle/>
          <a:p>
            <a:pPr marL="457200" marR="0" lvl="0" indent="-349250" algn="l" rtl="0">
              <a:lnSpc>
                <a:spcPct val="100000"/>
              </a:lnSpc>
              <a:spcBef>
                <a:spcPts val="0"/>
              </a:spcBef>
              <a:spcAft>
                <a:spcPts val="0"/>
              </a:spcAft>
              <a:buClr>
                <a:srgbClr val="0432FF"/>
              </a:buClr>
              <a:buSzPts val="1900"/>
              <a:buFont typeface="Arial"/>
              <a:buChar char="•"/>
            </a:pPr>
            <a:r>
              <a:rPr lang="en-US" sz="1900" b="0" i="0" u="none" strike="noStrike" cap="none">
                <a:solidFill>
                  <a:srgbClr val="0432FF"/>
                </a:solidFill>
                <a:latin typeface="Avenir"/>
                <a:ea typeface="Avenir"/>
                <a:cs typeface="Avenir"/>
                <a:sym typeface="Avenir"/>
              </a:rPr>
              <a:t>Conventional injector brightness constrained by transverse energy of emitted electrons and space charge forces</a:t>
            </a:r>
            <a:endParaRPr sz="1900" b="0" i="0" u="none" strike="noStrike" cap="none">
              <a:solidFill>
                <a:srgbClr val="0432FF"/>
              </a:solidFill>
              <a:latin typeface="Avenir"/>
              <a:ea typeface="Avenir"/>
              <a:cs typeface="Avenir"/>
              <a:sym typeface="Avenir"/>
            </a:endParaRPr>
          </a:p>
          <a:p>
            <a:pPr marL="45720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432FF"/>
              </a:solidFill>
              <a:latin typeface="Avenir"/>
              <a:ea typeface="Avenir"/>
              <a:cs typeface="Avenir"/>
              <a:sym typeface="Avenir"/>
            </a:endParaRPr>
          </a:p>
          <a:p>
            <a:pPr marL="457200" marR="0" lvl="0" indent="-349250" algn="l" rtl="0">
              <a:lnSpc>
                <a:spcPct val="100000"/>
              </a:lnSpc>
              <a:spcBef>
                <a:spcPts val="0"/>
              </a:spcBef>
              <a:spcAft>
                <a:spcPts val="0"/>
              </a:spcAft>
              <a:buClr>
                <a:srgbClr val="0432FF"/>
              </a:buClr>
              <a:buSzPts val="1900"/>
              <a:buFont typeface="Arial"/>
              <a:buChar char="•"/>
            </a:pPr>
            <a:r>
              <a:rPr lang="en-US" sz="1900" b="0" i="0" u="none" strike="noStrike" cap="none">
                <a:solidFill>
                  <a:srgbClr val="0432FF"/>
                </a:solidFill>
                <a:latin typeface="Avenir"/>
                <a:ea typeface="Avenir"/>
                <a:cs typeface="Avenir"/>
                <a:sym typeface="Avenir"/>
              </a:rPr>
              <a:t>GeV/m plasma gradients transform electron brightness</a:t>
            </a:r>
            <a:endParaRPr sz="1300" b="0" i="0" u="none" strike="noStrike" cap="none">
              <a:solidFill>
                <a:schemeClr val="dk1"/>
              </a:solidFill>
              <a:latin typeface="Arial"/>
              <a:ea typeface="Arial"/>
              <a:cs typeface="Arial"/>
              <a:sym typeface="Arial"/>
            </a:endParaRPr>
          </a:p>
          <a:p>
            <a:pPr marL="914400" marR="0" lvl="1" indent="-349250" algn="l" rtl="0">
              <a:lnSpc>
                <a:spcPct val="100000"/>
              </a:lnSpc>
              <a:spcBef>
                <a:spcPts val="0"/>
              </a:spcBef>
              <a:spcAft>
                <a:spcPts val="0"/>
              </a:spcAft>
              <a:buClr>
                <a:schemeClr val="dk1"/>
              </a:buClr>
              <a:buSzPts val="1900"/>
              <a:buFont typeface="Courier New"/>
              <a:buChar char="o"/>
            </a:pPr>
            <a:r>
              <a:rPr lang="en-US" sz="1900" b="0" i="0" u="none" strike="noStrike" cap="none">
                <a:solidFill>
                  <a:schemeClr val="dk1"/>
                </a:solidFill>
                <a:latin typeface="Avenir"/>
                <a:ea typeface="Avenir"/>
                <a:cs typeface="Avenir"/>
                <a:sym typeface="Avenir"/>
              </a:rPr>
              <a:t>Rapid acceleration + shielding reduce space charge effect </a:t>
            </a:r>
            <a:endParaRPr sz="1900" b="0" i="0" u="none" strike="noStrike" cap="none">
              <a:solidFill>
                <a:schemeClr val="dk1"/>
              </a:solidFill>
              <a:latin typeface="Avenir"/>
              <a:ea typeface="Avenir"/>
              <a:cs typeface="Avenir"/>
              <a:sym typeface="Avenir"/>
            </a:endParaRPr>
          </a:p>
          <a:p>
            <a:pPr marL="914400" marR="0" lvl="1" indent="-349250" algn="l" rtl="0">
              <a:lnSpc>
                <a:spcPct val="100000"/>
              </a:lnSpc>
              <a:spcBef>
                <a:spcPts val="0"/>
              </a:spcBef>
              <a:spcAft>
                <a:spcPts val="0"/>
              </a:spcAft>
              <a:buClr>
                <a:schemeClr val="dk1"/>
              </a:buClr>
              <a:buSzPts val="1900"/>
              <a:buFont typeface="Courier New"/>
              <a:buChar char="o"/>
            </a:pPr>
            <a:r>
              <a:rPr lang="en-US" sz="1900" b="0" i="0" u="none" strike="noStrike" cap="none">
                <a:solidFill>
                  <a:schemeClr val="dk1"/>
                </a:solidFill>
                <a:latin typeface="Avenir"/>
                <a:ea typeface="Avenir"/>
                <a:cs typeface="Avenir"/>
                <a:sym typeface="Avenir"/>
              </a:rPr>
              <a:t>Primary limit due to transverse momentum</a:t>
            </a:r>
            <a:endParaRPr sz="19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venir"/>
              <a:ea typeface="Avenir"/>
              <a:cs typeface="Avenir"/>
              <a:sym typeface="Avenir"/>
            </a:endParaRPr>
          </a:p>
          <a:p>
            <a:pPr marL="457200" marR="0" lvl="0" indent="-349250" algn="l" rtl="0">
              <a:lnSpc>
                <a:spcPct val="100000"/>
              </a:lnSpc>
              <a:spcBef>
                <a:spcPts val="0"/>
              </a:spcBef>
              <a:spcAft>
                <a:spcPts val="0"/>
              </a:spcAft>
              <a:buClr>
                <a:srgbClr val="0432FF"/>
              </a:buClr>
              <a:buSzPts val="1900"/>
              <a:buFont typeface="Arial"/>
              <a:buChar char="•"/>
            </a:pPr>
            <a:r>
              <a:rPr lang="en-US" sz="1900" b="0" i="0" u="none" strike="noStrike" cap="none">
                <a:solidFill>
                  <a:srgbClr val="0432FF"/>
                </a:solidFill>
                <a:latin typeface="Avenir"/>
                <a:ea typeface="Avenir"/>
                <a:cs typeface="Avenir"/>
                <a:sym typeface="Avenir"/>
              </a:rPr>
              <a:t>0.5 GeV/m gradients in SWFA Two Beam Accelerator gun</a:t>
            </a:r>
            <a:endParaRPr sz="1300" b="0" i="0" u="none" strike="noStrike" cap="none">
              <a:solidFill>
                <a:schemeClr val="dk1"/>
              </a:solidFill>
              <a:latin typeface="Arial"/>
              <a:ea typeface="Arial"/>
              <a:cs typeface="Arial"/>
              <a:sym typeface="Arial"/>
            </a:endParaRPr>
          </a:p>
          <a:p>
            <a:pPr marL="914400" marR="0" lvl="1" indent="-349250" algn="l" rtl="0">
              <a:lnSpc>
                <a:spcPct val="100000"/>
              </a:lnSpc>
              <a:spcBef>
                <a:spcPts val="0"/>
              </a:spcBef>
              <a:spcAft>
                <a:spcPts val="0"/>
              </a:spcAft>
              <a:buClr>
                <a:schemeClr val="dk1"/>
              </a:buClr>
              <a:buSzPts val="1900"/>
              <a:buFont typeface="Courier New"/>
              <a:buChar char="o"/>
            </a:pPr>
            <a:r>
              <a:rPr lang="en-US" sz="1900" b="0" i="0" u="none" strike="noStrike" cap="none">
                <a:solidFill>
                  <a:schemeClr val="dk1"/>
                </a:solidFill>
                <a:latin typeface="Avenir"/>
                <a:ea typeface="Avenir"/>
                <a:cs typeface="Avenir"/>
                <a:sym typeface="Avenir"/>
              </a:rPr>
              <a:t>Rapid acceleration, ~10nm emittance </a:t>
            </a:r>
            <a:endParaRPr sz="1900" b="0" i="0" u="none" strike="noStrike" cap="none">
              <a:solidFill>
                <a:schemeClr val="dk1"/>
              </a:solidFill>
              <a:latin typeface="Avenir"/>
              <a:ea typeface="Avenir"/>
              <a:cs typeface="Avenir"/>
              <a:sym typeface="Avenir"/>
            </a:endParaRPr>
          </a:p>
          <a:p>
            <a:pPr marL="914400" marR="0" lvl="1" indent="-349250" algn="l" rtl="0">
              <a:lnSpc>
                <a:spcPct val="100000"/>
              </a:lnSpc>
              <a:spcBef>
                <a:spcPts val="0"/>
              </a:spcBef>
              <a:spcAft>
                <a:spcPts val="0"/>
              </a:spcAft>
              <a:buClr>
                <a:schemeClr val="dk1"/>
              </a:buClr>
              <a:buSzPts val="1900"/>
              <a:buFont typeface="Courier New"/>
              <a:buChar char="o"/>
            </a:pPr>
            <a:r>
              <a:rPr lang="en-US" sz="1900" b="0" i="0" u="none" strike="noStrike" cap="none">
                <a:solidFill>
                  <a:schemeClr val="dk1"/>
                </a:solidFill>
                <a:latin typeface="Avenir"/>
                <a:ea typeface="Avenir"/>
                <a:cs typeface="Avenir"/>
                <a:sym typeface="Avenir"/>
              </a:rPr>
              <a:t>Ultralow dark-current</a:t>
            </a:r>
            <a:endParaRPr sz="19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venir"/>
              <a:ea typeface="Avenir"/>
              <a:cs typeface="Avenir"/>
              <a:sym typeface="Avenir"/>
            </a:endParaRPr>
          </a:p>
          <a:p>
            <a:pPr marL="457200" marR="0" lvl="0" indent="-349250" algn="l" rtl="0">
              <a:lnSpc>
                <a:spcPct val="100000"/>
              </a:lnSpc>
              <a:spcBef>
                <a:spcPts val="0"/>
              </a:spcBef>
              <a:spcAft>
                <a:spcPts val="0"/>
              </a:spcAft>
              <a:buClr>
                <a:srgbClr val="0432FF"/>
              </a:buClr>
              <a:buSzPts val="1900"/>
              <a:buFont typeface="Arial"/>
              <a:buChar char="•"/>
            </a:pPr>
            <a:r>
              <a:rPr lang="en-US" sz="1900" b="0" i="0" u="none" strike="noStrike" cap="none">
                <a:solidFill>
                  <a:srgbClr val="0432FF"/>
                </a:solidFill>
                <a:latin typeface="Avenir"/>
                <a:ea typeface="Avenir"/>
                <a:cs typeface="Avenir"/>
                <a:sym typeface="Avenir"/>
              </a:rPr>
              <a:t>Control transverse momentum via ionization/structure</a:t>
            </a:r>
            <a:endParaRPr sz="1300" b="0" i="0" u="none" strike="noStrike" cap="none">
              <a:solidFill>
                <a:schemeClr val="dk1"/>
              </a:solidFill>
              <a:latin typeface="Arial"/>
              <a:ea typeface="Arial"/>
              <a:cs typeface="Arial"/>
              <a:sym typeface="Arial"/>
            </a:endParaRPr>
          </a:p>
          <a:p>
            <a:pPr marL="914400" marR="0" lvl="1" indent="-349250" algn="l" rtl="0">
              <a:lnSpc>
                <a:spcPct val="100000"/>
              </a:lnSpc>
              <a:spcBef>
                <a:spcPts val="0"/>
              </a:spcBef>
              <a:spcAft>
                <a:spcPts val="0"/>
              </a:spcAft>
              <a:buClr>
                <a:schemeClr val="dk1"/>
              </a:buClr>
              <a:buSzPts val="1900"/>
              <a:buFont typeface="Courier New"/>
              <a:buChar char="o"/>
            </a:pPr>
            <a:r>
              <a:rPr lang="en-US" sz="1900" b="0" i="0" u="none" strike="noStrike" cap="none">
                <a:solidFill>
                  <a:schemeClr val="dk1"/>
                </a:solidFill>
                <a:latin typeface="Avenir"/>
                <a:ea typeface="Avenir"/>
                <a:cs typeface="Avenir"/>
                <a:sym typeface="Avenir"/>
              </a:rPr>
              <a:t>multi kA, 100 pC and 50 nm emittance beams, path to 10nm class directly from plasma injector</a:t>
            </a:r>
            <a:endParaRPr sz="1900" b="0" i="0" u="none" strike="noStrike" cap="none">
              <a:solidFill>
                <a:schemeClr val="dk1"/>
              </a:solidFill>
              <a:latin typeface="Avenir"/>
              <a:ea typeface="Avenir"/>
              <a:cs typeface="Avenir"/>
              <a:sym typeface="Avenir"/>
            </a:endParaRPr>
          </a:p>
          <a:p>
            <a:pPr marL="914400" marR="0" lvl="1" indent="-349250" algn="l" rtl="0">
              <a:lnSpc>
                <a:spcPct val="100000"/>
              </a:lnSpc>
              <a:spcBef>
                <a:spcPts val="0"/>
              </a:spcBef>
              <a:spcAft>
                <a:spcPts val="0"/>
              </a:spcAft>
              <a:buClr>
                <a:schemeClr val="dk1"/>
              </a:buClr>
              <a:buSzPts val="1900"/>
              <a:buFont typeface="Avenir"/>
              <a:buChar char="o"/>
            </a:pPr>
            <a:r>
              <a:rPr lang="en-US" sz="1900" b="0" i="1" u="none" strike="noStrike" cap="none">
                <a:solidFill>
                  <a:schemeClr val="dk1"/>
                </a:solidFill>
                <a:latin typeface="Avenir"/>
                <a:ea typeface="Avenir"/>
                <a:cs typeface="Avenir"/>
                <a:sym typeface="Avenir"/>
              </a:rPr>
              <a:t>Reduces/eliminates cooling and conditioning needs</a:t>
            </a:r>
            <a:endParaRPr sz="1900" b="0" i="1" u="none" strike="noStrike" cap="none">
              <a:solidFill>
                <a:schemeClr val="dk1"/>
              </a:solidFill>
              <a:latin typeface="Avenir"/>
              <a:ea typeface="Avenir"/>
              <a:cs typeface="Avenir"/>
              <a:sym typeface="Avenir"/>
            </a:endParaRPr>
          </a:p>
          <a:p>
            <a:pPr marL="584200" marR="0" lvl="1" indent="0" algn="l" rtl="0">
              <a:lnSpc>
                <a:spcPct val="100000"/>
              </a:lnSpc>
              <a:spcBef>
                <a:spcPts val="0"/>
              </a:spcBef>
              <a:spcAft>
                <a:spcPts val="0"/>
              </a:spcAft>
              <a:buClr>
                <a:schemeClr val="dk1"/>
              </a:buClr>
              <a:buSzPts val="2000"/>
              <a:buFont typeface="Courier New"/>
              <a:buNone/>
            </a:pPr>
            <a:endParaRPr sz="1900" b="0" i="1" u="none" strike="noStrike" cap="none">
              <a:solidFill>
                <a:schemeClr val="dk1"/>
              </a:solidFill>
              <a:latin typeface="Avenir"/>
              <a:ea typeface="Avenir"/>
              <a:cs typeface="Avenir"/>
              <a:sym typeface="Avenir"/>
            </a:endParaRPr>
          </a:p>
          <a:p>
            <a:pPr marL="457200" marR="0" lvl="0" indent="-349250" algn="l" rtl="0">
              <a:lnSpc>
                <a:spcPct val="100000"/>
              </a:lnSpc>
              <a:spcBef>
                <a:spcPts val="0"/>
              </a:spcBef>
              <a:spcAft>
                <a:spcPts val="0"/>
              </a:spcAft>
              <a:buClr>
                <a:srgbClr val="0432FF"/>
              </a:buClr>
              <a:buSzPts val="1900"/>
              <a:buFont typeface="Arial"/>
              <a:buChar char="•"/>
            </a:pPr>
            <a:r>
              <a:rPr lang="en-US" sz="1900" b="0" i="0" u="none" strike="noStrike" cap="none">
                <a:solidFill>
                  <a:srgbClr val="0432FF"/>
                </a:solidFill>
                <a:latin typeface="Avenir"/>
                <a:ea typeface="Avenir"/>
                <a:cs typeface="Avenir"/>
                <a:sym typeface="Avenir"/>
              </a:rPr>
              <a:t>Positron sources; polarization using undulators or lasers</a:t>
            </a:r>
            <a:endParaRPr sz="1300" b="0" i="0" u="none" strike="noStrike" cap="none">
              <a:solidFill>
                <a:schemeClr val="dk1"/>
              </a:solidFill>
              <a:latin typeface="Arial"/>
              <a:ea typeface="Arial"/>
              <a:cs typeface="Arial"/>
              <a:sym typeface="Arial"/>
            </a:endParaRPr>
          </a:p>
          <a:p>
            <a:pPr marL="914400" marR="0" lvl="1" indent="-349250" algn="l" rtl="0">
              <a:lnSpc>
                <a:spcPct val="100000"/>
              </a:lnSpc>
              <a:spcBef>
                <a:spcPts val="0"/>
              </a:spcBef>
              <a:spcAft>
                <a:spcPts val="0"/>
              </a:spcAft>
              <a:buClr>
                <a:schemeClr val="dk1"/>
              </a:buClr>
              <a:buSzPts val="1900"/>
              <a:buFont typeface="Courier New"/>
              <a:buChar char="o"/>
            </a:pPr>
            <a:r>
              <a:rPr lang="en-US" sz="1900">
                <a:solidFill>
                  <a:schemeClr val="dk1"/>
                </a:solidFill>
                <a:latin typeface="Avenir"/>
                <a:ea typeface="Avenir"/>
                <a:cs typeface="Avenir"/>
                <a:sym typeface="Avenir"/>
              </a:rPr>
              <a:t>Polarized positrons, r</a:t>
            </a:r>
            <a:r>
              <a:rPr lang="en-US" sz="1900" b="0" i="0" u="none" strike="noStrike" cap="none">
                <a:solidFill>
                  <a:schemeClr val="dk1"/>
                </a:solidFill>
                <a:latin typeface="Avenir"/>
                <a:ea typeface="Avenir"/>
                <a:cs typeface="Avenir"/>
                <a:sym typeface="Avenir"/>
              </a:rPr>
              <a:t>apid acceleration</a:t>
            </a:r>
            <a:r>
              <a:rPr lang="en-US" sz="1900">
                <a:solidFill>
                  <a:schemeClr val="dk1"/>
                </a:solidFill>
                <a:latin typeface="Avenir"/>
                <a:ea typeface="Avenir"/>
                <a:cs typeface="Avenir"/>
                <a:sym typeface="Avenir"/>
              </a:rPr>
              <a:t>, </a:t>
            </a:r>
            <a:r>
              <a:rPr lang="en-US" sz="1900" b="0" i="0" u="none" strike="noStrike" cap="none">
                <a:solidFill>
                  <a:schemeClr val="dk1"/>
                </a:solidFill>
                <a:latin typeface="Avenir"/>
                <a:ea typeface="Avenir"/>
                <a:cs typeface="Avenir"/>
                <a:sym typeface="Avenir"/>
              </a:rPr>
              <a:t>capture and cooling</a:t>
            </a:r>
            <a:endParaRPr sz="1900" b="0" i="1" u="none" strike="noStrike" cap="none">
              <a:solidFill>
                <a:schemeClr val="dk1"/>
              </a:solidFill>
              <a:latin typeface="Avenir"/>
              <a:ea typeface="Avenir"/>
              <a:cs typeface="Avenir"/>
              <a:sym typeface="Avenir"/>
            </a:endParaRPr>
          </a:p>
        </p:txBody>
      </p:sp>
      <p:sp>
        <p:nvSpPr>
          <p:cNvPr id="251" name="Google Shape;251;g13e7cf79af5_0_78"/>
          <p:cNvSpPr/>
          <p:nvPr/>
        </p:nvSpPr>
        <p:spPr>
          <a:xfrm>
            <a:off x="9178575" y="1020300"/>
            <a:ext cx="26568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Multi-beam control of emittance</a:t>
            </a:r>
            <a:endParaRPr sz="1400" b="0" i="0" u="none" strike="noStrike" cap="none">
              <a:solidFill>
                <a:srgbClr val="000000"/>
              </a:solidFill>
              <a:latin typeface="Arial"/>
              <a:ea typeface="Arial"/>
              <a:cs typeface="Arial"/>
              <a:sym typeface="Arial"/>
            </a:endParaRPr>
          </a:p>
        </p:txBody>
      </p:sp>
      <p:sp>
        <p:nvSpPr>
          <p:cNvPr id="252" name="Google Shape;252;g13e7cf79af5_0_78"/>
          <p:cNvSpPr/>
          <p:nvPr/>
        </p:nvSpPr>
        <p:spPr>
          <a:xfrm>
            <a:off x="1697204" y="6437794"/>
            <a:ext cx="9120900" cy="400200"/>
          </a:xfrm>
          <a:prstGeom prst="rect">
            <a:avLst/>
          </a:prstGeom>
          <a:solidFill>
            <a:srgbClr val="094B7E"/>
          </a:solidFill>
          <a:ln w="19050" cap="rnd"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2000" b="0" i="0" u="none" strike="noStrike" cap="none">
                <a:solidFill>
                  <a:schemeClr val="lt1"/>
                </a:solidFill>
                <a:latin typeface="Calibri"/>
                <a:ea typeface="Calibri"/>
                <a:cs typeface="Calibri"/>
                <a:sym typeface="Calibri"/>
              </a:rPr>
              <a:t>Potential to extend performance of nearer-term LC (e.g. ILC, CCC) &amp; future AF6 concepts</a:t>
            </a:r>
            <a:endParaRPr sz="20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pic>
        <p:nvPicPr>
          <p:cNvPr id="253" name="Google Shape;253;g13e7cf79af5_0_78"/>
          <p:cNvPicPr preferRelativeResize="0"/>
          <p:nvPr/>
        </p:nvPicPr>
        <p:blipFill rotWithShape="1">
          <a:blip r:embed="rId3">
            <a:alphaModFix/>
          </a:blip>
          <a:srcRect/>
          <a:stretch/>
        </p:blipFill>
        <p:spPr>
          <a:xfrm>
            <a:off x="8370575" y="1328100"/>
            <a:ext cx="3669025" cy="2249304"/>
          </a:xfrm>
          <a:prstGeom prst="rect">
            <a:avLst/>
          </a:prstGeom>
          <a:noFill/>
          <a:ln>
            <a:noFill/>
          </a:ln>
        </p:spPr>
      </p:pic>
      <p:pic>
        <p:nvPicPr>
          <p:cNvPr id="254" name="Google Shape;254;g13e7cf79af5_0_78"/>
          <p:cNvPicPr preferRelativeResize="0"/>
          <p:nvPr/>
        </p:nvPicPr>
        <p:blipFill rotWithShape="1">
          <a:blip r:embed="rId4">
            <a:alphaModFix/>
          </a:blip>
          <a:srcRect/>
          <a:stretch/>
        </p:blipFill>
        <p:spPr>
          <a:xfrm>
            <a:off x="9025725" y="3886875"/>
            <a:ext cx="2962450" cy="2307400"/>
          </a:xfrm>
          <a:prstGeom prst="rect">
            <a:avLst/>
          </a:prstGeom>
          <a:noFill/>
          <a:ln>
            <a:noFill/>
          </a:ln>
        </p:spPr>
      </p:pic>
      <p:sp>
        <p:nvSpPr>
          <p:cNvPr id="255" name="Google Shape;255;g13e7cf79af5_0_78"/>
          <p:cNvSpPr/>
          <p:nvPr/>
        </p:nvSpPr>
        <p:spPr>
          <a:xfrm>
            <a:off x="9229525" y="3669263"/>
            <a:ext cx="2656800" cy="48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Wakefield positron sources</a:t>
            </a:r>
            <a:endParaRPr sz="1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Compact high-E and capture  </a:t>
            </a:r>
            <a:endParaRPr sz="1400" b="0" i="0" u="none" strike="noStrike" cap="none">
              <a:solidFill>
                <a:schemeClr val="dk1"/>
              </a:solidFill>
              <a:latin typeface="Calibri"/>
              <a:ea typeface="Calibri"/>
              <a:cs typeface="Calibri"/>
              <a:sym typeface="Calibri"/>
            </a:endParaRPr>
          </a:p>
        </p:txBody>
      </p:sp>
      <p:sp>
        <p:nvSpPr>
          <p:cNvPr id="256" name="Google Shape;256;g13e7cf79af5_0_78"/>
          <p:cNvSpPr/>
          <p:nvPr/>
        </p:nvSpPr>
        <p:spPr>
          <a:xfrm>
            <a:off x="8961437" y="4813002"/>
            <a:ext cx="690300" cy="245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Driver1</a:t>
            </a:r>
            <a:endParaRPr sz="1000" b="0" i="0" u="none" strike="noStrike" cap="none">
              <a:solidFill>
                <a:srgbClr val="000000"/>
              </a:solidFill>
              <a:latin typeface="Arial"/>
              <a:ea typeface="Arial"/>
              <a:cs typeface="Arial"/>
              <a:sym typeface="Arial"/>
            </a:endParaRPr>
          </a:p>
        </p:txBody>
      </p:sp>
      <p:sp>
        <p:nvSpPr>
          <p:cNvPr id="257" name="Google Shape;257;g13e7cf79af5_0_78"/>
          <p:cNvSpPr/>
          <p:nvPr/>
        </p:nvSpPr>
        <p:spPr>
          <a:xfrm>
            <a:off x="10861183" y="4827569"/>
            <a:ext cx="690300" cy="245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Driver2</a:t>
            </a:r>
            <a:endParaRPr sz="1000" b="0" i="0" u="none" strike="noStrike" cap="none">
              <a:solidFill>
                <a:srgbClr val="000000"/>
              </a:solidFill>
              <a:latin typeface="Arial"/>
              <a:ea typeface="Arial"/>
              <a:cs typeface="Arial"/>
              <a:sym typeface="Arial"/>
            </a:endParaRPr>
          </a:p>
        </p:txBody>
      </p:sp>
      <p:sp>
        <p:nvSpPr>
          <p:cNvPr id="258" name="Google Shape;258;g13e7cf79af5_0_78"/>
          <p:cNvSpPr/>
          <p:nvPr/>
        </p:nvSpPr>
        <p:spPr>
          <a:xfrm>
            <a:off x="11349308" y="4472158"/>
            <a:ext cx="690300" cy="245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e+</a:t>
            </a:r>
            <a:endParaRPr sz="10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accel</a:t>
            </a:r>
            <a:endParaRPr sz="1000" b="0" i="0" u="none" strike="noStrike" cap="none">
              <a:solidFill>
                <a:schemeClr val="dk1"/>
              </a:solidFill>
              <a:latin typeface="Calibri"/>
              <a:ea typeface="Calibri"/>
              <a:cs typeface="Calibri"/>
              <a:sym typeface="Calibri"/>
            </a:endParaRPr>
          </a:p>
        </p:txBody>
      </p:sp>
      <p:sp>
        <p:nvSpPr>
          <p:cNvPr id="259" name="Google Shape;259;g13e7cf79af5_0_78"/>
          <p:cNvSpPr/>
          <p:nvPr/>
        </p:nvSpPr>
        <p:spPr>
          <a:xfrm rot="-5400000">
            <a:off x="9889471" y="4466737"/>
            <a:ext cx="690300" cy="245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High Z</a:t>
            </a:r>
            <a:endParaRPr sz="1000" b="0" i="0" u="none" strike="noStrike" cap="none">
              <a:solidFill>
                <a:schemeClr val="dk1"/>
              </a:solidFill>
              <a:latin typeface="Calibri"/>
              <a:ea typeface="Calibri"/>
              <a:cs typeface="Calibri"/>
              <a:sym typeface="Calibri"/>
            </a:endParaRPr>
          </a:p>
        </p:txBody>
      </p:sp>
      <p:sp>
        <p:nvSpPr>
          <p:cNvPr id="260" name="Google Shape;260;g13e7cf79af5_0_78"/>
          <p:cNvSpPr/>
          <p:nvPr/>
        </p:nvSpPr>
        <p:spPr>
          <a:xfrm rot="-5400000">
            <a:off x="9977500" y="4716294"/>
            <a:ext cx="690300" cy="245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e-&amp; e+</a:t>
            </a:r>
            <a:endParaRPr sz="10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PWFA</a:t>
            </a:r>
            <a:endParaRPr sz="1000" b="0" i="0" u="none" strike="noStrike" cap="none">
              <a:solidFill>
                <a:schemeClr val="dk1"/>
              </a:solidFill>
              <a:latin typeface="Calibri"/>
              <a:ea typeface="Calibri"/>
              <a:cs typeface="Calibri"/>
              <a:sym typeface="Calibri"/>
            </a:endParaRPr>
          </a:p>
        </p:txBody>
      </p:sp>
      <p:sp>
        <p:nvSpPr>
          <p:cNvPr id="261" name="Google Shape;261;g13e7cf79af5_0_78"/>
          <p:cNvSpPr/>
          <p:nvPr/>
        </p:nvSpPr>
        <p:spPr>
          <a:xfrm>
            <a:off x="9421483" y="4466719"/>
            <a:ext cx="690300" cy="245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e-</a:t>
            </a:r>
            <a:endParaRPr sz="10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accel</a:t>
            </a:r>
            <a:endParaRPr sz="1000" b="0" i="0" u="none" strike="noStrike" cap="none">
              <a:solidFill>
                <a:schemeClr val="dk1"/>
              </a:solidFill>
              <a:latin typeface="Calibri"/>
              <a:ea typeface="Calibri"/>
              <a:cs typeface="Calibri"/>
              <a:sym typeface="Calibri"/>
            </a:endParaRPr>
          </a:p>
        </p:txBody>
      </p:sp>
      <p:sp>
        <p:nvSpPr>
          <p:cNvPr id="262" name="Google Shape;262;g13e7cf79af5_0_78"/>
          <p:cNvSpPr/>
          <p:nvPr/>
        </p:nvSpPr>
        <p:spPr>
          <a:xfrm>
            <a:off x="9814533" y="4947569"/>
            <a:ext cx="690300" cy="245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e-</a:t>
            </a:r>
            <a:endParaRPr sz="1000" b="0" i="0" u="none" strike="noStrike" cap="none">
              <a:solidFill>
                <a:schemeClr val="dk1"/>
              </a:solidFill>
              <a:latin typeface="Calibri"/>
              <a:ea typeface="Calibri"/>
              <a:cs typeface="Calibri"/>
              <a:sym typeface="Calibri"/>
            </a:endParaRPr>
          </a:p>
        </p:txBody>
      </p:sp>
      <p:sp>
        <p:nvSpPr>
          <p:cNvPr id="263" name="Google Shape;263;g13e7cf79af5_0_78"/>
          <p:cNvSpPr/>
          <p:nvPr/>
        </p:nvSpPr>
        <p:spPr>
          <a:xfrm>
            <a:off x="10308458" y="4947583"/>
            <a:ext cx="690300" cy="245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e+</a:t>
            </a:r>
            <a:endParaRPr sz="1000" b="0" i="0" u="none" strike="noStrike" cap="none">
              <a:solidFill>
                <a:schemeClr val="dk1"/>
              </a:solidFill>
              <a:latin typeface="Calibri"/>
              <a:ea typeface="Calibri"/>
              <a:cs typeface="Calibri"/>
              <a:sym typeface="Calibri"/>
            </a:endParaRPr>
          </a:p>
        </p:txBody>
      </p:sp>
      <p:sp>
        <p:nvSpPr>
          <p:cNvPr id="264" name="Google Shape;264;g13e7cf79af5_0_78"/>
          <p:cNvSpPr/>
          <p:nvPr/>
        </p:nvSpPr>
        <p:spPr>
          <a:xfrm rot="-5400000">
            <a:off x="10393119" y="4803224"/>
            <a:ext cx="840900" cy="245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Plasma lens</a:t>
            </a:r>
            <a:endParaRPr sz="1000" b="0" i="0" u="none" strike="noStrike" cap="none">
              <a:solidFill>
                <a:schemeClr val="dk1"/>
              </a:solidFill>
              <a:latin typeface="Calibri"/>
              <a:ea typeface="Calibri"/>
              <a:cs typeface="Calibri"/>
              <a:sym typeface="Calibri"/>
            </a:endParaRPr>
          </a:p>
        </p:txBody>
      </p:sp>
      <p:sp>
        <p:nvSpPr>
          <p:cNvPr id="265" name="Google Shape;265;g13e7cf79af5_0_78"/>
          <p:cNvSpPr/>
          <p:nvPr/>
        </p:nvSpPr>
        <p:spPr>
          <a:xfrm>
            <a:off x="9270550" y="5601638"/>
            <a:ext cx="26568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Target or undulator</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79315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13e7cf79af5_0_100"/>
          <p:cNvSpPr txBox="1"/>
          <p:nvPr/>
        </p:nvSpPr>
        <p:spPr>
          <a:xfrm>
            <a:off x="0" y="0"/>
            <a:ext cx="12218700" cy="646500"/>
          </a:xfrm>
          <a:prstGeom prst="rect">
            <a:avLst/>
          </a:prstGeom>
          <a:solidFill>
            <a:srgbClr val="59595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Interaction point beam delivery: strong focusing potential</a:t>
            </a:r>
            <a:endParaRPr sz="1400" b="0" i="0" u="none" strike="noStrike" cap="none">
              <a:solidFill>
                <a:srgbClr val="000000"/>
              </a:solidFill>
              <a:latin typeface="Arial"/>
              <a:ea typeface="Arial"/>
              <a:cs typeface="Arial"/>
              <a:sym typeface="Arial"/>
            </a:endParaRPr>
          </a:p>
        </p:txBody>
      </p:sp>
      <p:sp>
        <p:nvSpPr>
          <p:cNvPr id="161" name="Google Shape;161;g13e7cf79af5_0_100"/>
          <p:cNvSpPr txBox="1"/>
          <p:nvPr/>
        </p:nvSpPr>
        <p:spPr>
          <a:xfrm>
            <a:off x="11482756" y="6533104"/>
            <a:ext cx="6858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23</a:t>
            </a:fld>
            <a:endParaRPr sz="1200" b="0" i="0" u="none" strike="noStrike" cap="none">
              <a:solidFill>
                <a:schemeClr val="dk1"/>
              </a:solidFill>
              <a:latin typeface="Helvetica Neue"/>
              <a:ea typeface="Helvetica Neue"/>
              <a:cs typeface="Helvetica Neue"/>
              <a:sym typeface="Helvetica Neue"/>
            </a:endParaRPr>
          </a:p>
        </p:txBody>
      </p:sp>
      <p:pic>
        <p:nvPicPr>
          <p:cNvPr id="162" name="Google Shape;162;g13e7cf79af5_0_100"/>
          <p:cNvPicPr preferRelativeResize="0"/>
          <p:nvPr/>
        </p:nvPicPr>
        <p:blipFill rotWithShape="1">
          <a:blip r:embed="rId3">
            <a:alphaModFix/>
          </a:blip>
          <a:srcRect r="53917"/>
          <a:stretch/>
        </p:blipFill>
        <p:spPr>
          <a:xfrm>
            <a:off x="6385035" y="4349372"/>
            <a:ext cx="2317532" cy="2183733"/>
          </a:xfrm>
          <a:prstGeom prst="rect">
            <a:avLst/>
          </a:prstGeom>
          <a:noFill/>
          <a:ln>
            <a:noFill/>
          </a:ln>
        </p:spPr>
      </p:pic>
      <p:pic>
        <p:nvPicPr>
          <p:cNvPr id="163" name="Google Shape;163;g13e7cf79af5_0_100"/>
          <p:cNvPicPr preferRelativeResize="0"/>
          <p:nvPr/>
        </p:nvPicPr>
        <p:blipFill rotWithShape="1">
          <a:blip r:embed="rId4">
            <a:alphaModFix/>
          </a:blip>
          <a:srcRect/>
          <a:stretch/>
        </p:blipFill>
        <p:spPr>
          <a:xfrm>
            <a:off x="5956874" y="1079351"/>
            <a:ext cx="6109425" cy="3003126"/>
          </a:xfrm>
          <a:prstGeom prst="rect">
            <a:avLst/>
          </a:prstGeom>
          <a:noFill/>
          <a:ln>
            <a:noFill/>
          </a:ln>
        </p:spPr>
      </p:pic>
      <p:sp>
        <p:nvSpPr>
          <p:cNvPr id="164" name="Google Shape;164;g13e7cf79af5_0_100"/>
          <p:cNvSpPr txBox="1"/>
          <p:nvPr/>
        </p:nvSpPr>
        <p:spPr>
          <a:xfrm>
            <a:off x="8350653" y="680958"/>
            <a:ext cx="1117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ILC BDS</a:t>
            </a:r>
            <a:endParaRPr sz="1400" b="0" i="0" u="none" strike="noStrike" cap="none">
              <a:solidFill>
                <a:srgbClr val="000000"/>
              </a:solidFill>
              <a:latin typeface="Arial"/>
              <a:ea typeface="Arial"/>
              <a:cs typeface="Arial"/>
              <a:sym typeface="Arial"/>
            </a:endParaRPr>
          </a:p>
        </p:txBody>
      </p:sp>
      <p:pic>
        <p:nvPicPr>
          <p:cNvPr id="165" name="Google Shape;165;g13e7cf79af5_0_100"/>
          <p:cNvPicPr preferRelativeResize="0"/>
          <p:nvPr/>
        </p:nvPicPr>
        <p:blipFill rotWithShape="1">
          <a:blip r:embed="rId5">
            <a:alphaModFix/>
          </a:blip>
          <a:srcRect/>
          <a:stretch/>
        </p:blipFill>
        <p:spPr>
          <a:xfrm>
            <a:off x="9121193" y="4887693"/>
            <a:ext cx="2704465" cy="1107091"/>
          </a:xfrm>
          <a:prstGeom prst="rect">
            <a:avLst/>
          </a:prstGeom>
          <a:noFill/>
          <a:ln>
            <a:noFill/>
          </a:ln>
        </p:spPr>
      </p:pic>
      <p:sp>
        <p:nvSpPr>
          <p:cNvPr id="166" name="Google Shape;166;g13e7cf79af5_0_100"/>
          <p:cNvSpPr txBox="1"/>
          <p:nvPr/>
        </p:nvSpPr>
        <p:spPr>
          <a:xfrm>
            <a:off x="6360107" y="4145806"/>
            <a:ext cx="2549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Active Plasma Lens</a:t>
            </a:r>
            <a:endParaRPr sz="1400" b="0" i="0" u="none" strike="noStrike" cap="none">
              <a:solidFill>
                <a:srgbClr val="000000"/>
              </a:solidFill>
              <a:latin typeface="Arial"/>
              <a:ea typeface="Arial"/>
              <a:cs typeface="Arial"/>
              <a:sym typeface="Arial"/>
            </a:endParaRPr>
          </a:p>
        </p:txBody>
      </p:sp>
      <p:sp>
        <p:nvSpPr>
          <p:cNvPr id="167" name="Google Shape;167;g13e7cf79af5_0_100"/>
          <p:cNvSpPr txBox="1"/>
          <p:nvPr/>
        </p:nvSpPr>
        <p:spPr>
          <a:xfrm>
            <a:off x="9030570" y="4178046"/>
            <a:ext cx="2679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Passive Plasma Lens</a:t>
            </a:r>
            <a:endParaRPr sz="1400" b="0" i="0" u="none" strike="noStrike" cap="none">
              <a:solidFill>
                <a:srgbClr val="000000"/>
              </a:solidFill>
              <a:latin typeface="Arial"/>
              <a:ea typeface="Arial"/>
              <a:cs typeface="Arial"/>
              <a:sym typeface="Arial"/>
            </a:endParaRPr>
          </a:p>
        </p:txBody>
      </p:sp>
      <p:sp>
        <p:nvSpPr>
          <p:cNvPr id="168" name="Google Shape;168;g13e7cf79af5_0_100"/>
          <p:cNvSpPr/>
          <p:nvPr/>
        </p:nvSpPr>
        <p:spPr>
          <a:xfrm>
            <a:off x="146550" y="806600"/>
            <a:ext cx="4950000" cy="5601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SzPts val="2000"/>
              <a:buChar char="●"/>
            </a:pPr>
            <a:r>
              <a:rPr lang="en-US" sz="2000" b="0" i="0" u="none" strike="noStrike" cap="none">
                <a:solidFill>
                  <a:srgbClr val="000000"/>
                </a:solidFill>
                <a:latin typeface="Avenir"/>
                <a:ea typeface="Avenir"/>
                <a:cs typeface="Avenir"/>
                <a:sym typeface="Avenir"/>
              </a:rPr>
              <a:t>BDS system </a:t>
            </a:r>
            <a:r>
              <a:rPr lang="en-US" sz="2000">
                <a:latin typeface="Avenir"/>
                <a:ea typeface="Avenir"/>
                <a:cs typeface="Avenir"/>
                <a:sym typeface="Avenir"/>
              </a:rPr>
              <a:t>includes</a:t>
            </a:r>
            <a:r>
              <a:rPr lang="en-US" sz="2000" b="0" i="0" u="none" strike="noStrike" cap="none">
                <a:solidFill>
                  <a:srgbClr val="000000"/>
                </a:solidFill>
                <a:latin typeface="Avenir"/>
                <a:ea typeface="Avenir"/>
                <a:cs typeface="Avenir"/>
                <a:sym typeface="Avenir"/>
              </a:rPr>
              <a:t> diagnostic sections and collimation sections in a</a:t>
            </a:r>
            <a:r>
              <a:rPr lang="en-US" sz="2000">
                <a:latin typeface="Avenir"/>
                <a:ea typeface="Avenir"/>
                <a:cs typeface="Avenir"/>
                <a:sym typeface="Avenir"/>
              </a:rPr>
              <a:t>ddition to the Final Focus and Machine-Detector Interface. </a:t>
            </a:r>
            <a:endParaRPr sz="2000">
              <a:latin typeface="Avenir"/>
              <a:ea typeface="Avenir"/>
              <a:cs typeface="Avenir"/>
              <a:sym typeface="Avenir"/>
            </a:endParaRPr>
          </a:p>
          <a:p>
            <a:pPr marL="457200" marR="0" lvl="0" indent="0" algn="l" rtl="0">
              <a:lnSpc>
                <a:spcPct val="100000"/>
              </a:lnSpc>
              <a:spcBef>
                <a:spcPts val="0"/>
              </a:spcBef>
              <a:spcAft>
                <a:spcPts val="0"/>
              </a:spcAft>
              <a:buNone/>
            </a:pPr>
            <a:endParaRPr sz="2000">
              <a:latin typeface="Avenir"/>
              <a:ea typeface="Avenir"/>
              <a:cs typeface="Avenir"/>
              <a:sym typeface="Avenir"/>
            </a:endParaRPr>
          </a:p>
          <a:p>
            <a:pPr marL="342900" marR="0" lvl="0" indent="-342900" algn="l" rtl="0">
              <a:lnSpc>
                <a:spcPct val="100000"/>
              </a:lnSpc>
              <a:spcBef>
                <a:spcPts val="0"/>
              </a:spcBef>
              <a:spcAft>
                <a:spcPts val="0"/>
              </a:spcAft>
              <a:buSzPts val="2000"/>
              <a:buChar char="●"/>
            </a:pPr>
            <a:r>
              <a:rPr lang="en-US" sz="2000">
                <a:latin typeface="Avenir"/>
                <a:ea typeface="Avenir"/>
                <a:cs typeface="Avenir"/>
                <a:sym typeface="Avenir"/>
              </a:rPr>
              <a:t>The Final Focus uses the local chromatic correction in the final doublet.</a:t>
            </a:r>
            <a:endParaRPr sz="2000">
              <a:latin typeface="Avenir"/>
              <a:ea typeface="Avenir"/>
              <a:cs typeface="Avenir"/>
              <a:sym typeface="Avenir"/>
            </a:endParaRPr>
          </a:p>
          <a:p>
            <a:pPr marL="457200" marR="0" lvl="0" indent="0" algn="l" rtl="0">
              <a:lnSpc>
                <a:spcPct val="100000"/>
              </a:lnSpc>
              <a:spcBef>
                <a:spcPts val="0"/>
              </a:spcBef>
              <a:spcAft>
                <a:spcPts val="0"/>
              </a:spcAft>
              <a:buNone/>
            </a:pPr>
            <a:endParaRPr sz="2000">
              <a:latin typeface="Avenir"/>
              <a:ea typeface="Avenir"/>
              <a:cs typeface="Avenir"/>
              <a:sym typeface="Avenir"/>
            </a:endParaRPr>
          </a:p>
          <a:p>
            <a:pPr marL="342900" marR="0" lvl="0" indent="-342900" algn="l" rtl="0">
              <a:lnSpc>
                <a:spcPct val="100000"/>
              </a:lnSpc>
              <a:spcBef>
                <a:spcPts val="0"/>
              </a:spcBef>
              <a:spcAft>
                <a:spcPts val="0"/>
              </a:spcAft>
              <a:buSzPts val="2000"/>
              <a:buChar char="●"/>
            </a:pPr>
            <a:r>
              <a:rPr lang="en-US" sz="2000">
                <a:latin typeface="Avenir"/>
                <a:ea typeface="Avenir"/>
                <a:cs typeface="Avenir"/>
                <a:sym typeface="Avenir"/>
              </a:rPr>
              <a:t>Novel chromatic correction techniques and strong focusing from plasma lenses could be used to reduce beam spot and BSD length</a:t>
            </a:r>
            <a:endParaRPr sz="2000">
              <a:latin typeface="Avenir"/>
              <a:ea typeface="Avenir"/>
              <a:cs typeface="Avenir"/>
              <a:sym typeface="Avenir"/>
            </a:endParaRPr>
          </a:p>
          <a:p>
            <a:pPr marL="457200" lvl="0" indent="0" algn="l" rtl="0">
              <a:lnSpc>
                <a:spcPct val="115000"/>
              </a:lnSpc>
              <a:spcBef>
                <a:spcPts val="0"/>
              </a:spcBef>
              <a:spcAft>
                <a:spcPts val="0"/>
              </a:spcAft>
              <a:buNone/>
            </a:pPr>
            <a:endParaRPr sz="2000">
              <a:solidFill>
                <a:schemeClr val="dk1"/>
              </a:solidFill>
              <a:latin typeface="Avenir"/>
              <a:ea typeface="Avenir"/>
              <a:cs typeface="Avenir"/>
              <a:sym typeface="Avenir"/>
            </a:endParaRPr>
          </a:p>
          <a:p>
            <a:pPr marL="914400" lvl="1" indent="-355600" algn="l" rtl="0">
              <a:lnSpc>
                <a:spcPct val="115000"/>
              </a:lnSpc>
              <a:spcBef>
                <a:spcPts val="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Details: S. Gessner et al., Snowmass Contributed Paper</a:t>
            </a:r>
            <a:endParaRPr sz="1800" b="0" i="0" u="none" strike="noStrike" cap="none">
              <a:solidFill>
                <a:srgbClr val="000000"/>
              </a:solidFill>
              <a:latin typeface="Avenir"/>
              <a:ea typeface="Avenir"/>
              <a:cs typeface="Avenir"/>
              <a:sym typeface="Avenir"/>
            </a:endParaRPr>
          </a:p>
          <a:p>
            <a:pPr marL="342900" marR="0" lvl="0" indent="-21590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Avenir"/>
              <a:ea typeface="Avenir"/>
              <a:cs typeface="Avenir"/>
              <a:sym typeface="Avenir"/>
            </a:endParaRPr>
          </a:p>
        </p:txBody>
      </p:sp>
      <p:sp>
        <p:nvSpPr>
          <p:cNvPr id="169" name="Google Shape;169;g13e7cf79af5_0_100"/>
          <p:cNvSpPr/>
          <p:nvPr/>
        </p:nvSpPr>
        <p:spPr>
          <a:xfrm>
            <a:off x="944675" y="6437800"/>
            <a:ext cx="10254600" cy="400200"/>
          </a:xfrm>
          <a:prstGeom prst="rect">
            <a:avLst/>
          </a:prstGeom>
          <a:solidFill>
            <a:srgbClr val="094B7E"/>
          </a:solidFill>
          <a:ln w="19050" cap="rnd"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2000">
                <a:solidFill>
                  <a:schemeClr val="lt1"/>
                </a:solidFill>
                <a:latin typeface="Calibri"/>
                <a:ea typeface="Calibri"/>
                <a:cs typeface="Calibri"/>
                <a:sym typeface="Calibri"/>
              </a:rPr>
              <a:t>AF6 highlighted renewed interest in applying AAC technologies to many collider sub-systems</a:t>
            </a:r>
            <a:endParaRPr sz="20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13e7cf79af5_0_114"/>
          <p:cNvSpPr txBox="1"/>
          <p:nvPr/>
        </p:nvSpPr>
        <p:spPr>
          <a:xfrm>
            <a:off x="0" y="0"/>
            <a:ext cx="12192000" cy="630900"/>
          </a:xfrm>
          <a:prstGeom prst="rect">
            <a:avLst/>
          </a:prstGeom>
          <a:solidFill>
            <a:srgbClr val="59595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500">
                <a:solidFill>
                  <a:schemeClr val="lt1"/>
                </a:solidFill>
                <a:latin typeface="Calibri"/>
                <a:ea typeface="Calibri"/>
                <a:cs typeface="Calibri"/>
                <a:sym typeface="Calibri"/>
              </a:rPr>
              <a:t>Advanced concepts offer path to increased luminosity / power</a:t>
            </a:r>
            <a:endParaRPr sz="3500" b="0" i="0" u="none" strike="noStrike" cap="none">
              <a:solidFill>
                <a:schemeClr val="lt1"/>
              </a:solidFill>
              <a:latin typeface="Calibri"/>
              <a:ea typeface="Calibri"/>
              <a:cs typeface="Calibri"/>
              <a:sym typeface="Calibri"/>
            </a:endParaRPr>
          </a:p>
        </p:txBody>
      </p:sp>
      <p:sp>
        <p:nvSpPr>
          <p:cNvPr id="176" name="Google Shape;176;g13e7cf79af5_0_114"/>
          <p:cNvSpPr/>
          <p:nvPr/>
        </p:nvSpPr>
        <p:spPr>
          <a:xfrm>
            <a:off x="66000" y="3416200"/>
            <a:ext cx="6765600" cy="29454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0"/>
              </a:spcBef>
              <a:spcAft>
                <a:spcPts val="0"/>
              </a:spcAft>
              <a:buClr>
                <a:srgbClr val="0432FF"/>
              </a:buClr>
              <a:buSzPts val="2000"/>
              <a:buFont typeface="Arial"/>
              <a:buChar char="•"/>
            </a:pPr>
            <a:r>
              <a:rPr lang="en-US" sz="2000">
                <a:solidFill>
                  <a:srgbClr val="0432FF"/>
                </a:solidFill>
                <a:latin typeface="Avenir"/>
                <a:ea typeface="Avenir"/>
                <a:cs typeface="Avenir"/>
                <a:sym typeface="Avenir"/>
              </a:rPr>
              <a:t>Energy recovery using</a:t>
            </a:r>
            <a:r>
              <a:rPr lang="en-US" sz="2000" b="0" i="0" u="none" strike="noStrike" cap="none">
                <a:solidFill>
                  <a:srgbClr val="0432FF"/>
                </a:solidFill>
                <a:latin typeface="Avenir"/>
                <a:ea typeface="Avenir"/>
                <a:cs typeface="Avenir"/>
                <a:sym typeface="Avenir"/>
              </a:rPr>
              <a:t> recycling pulse</a:t>
            </a:r>
            <a:r>
              <a:rPr lang="en-US" sz="2000">
                <a:solidFill>
                  <a:srgbClr val="0432FF"/>
                </a:solidFill>
                <a:latin typeface="Avenir"/>
                <a:ea typeface="Avenir"/>
                <a:cs typeface="Avenir"/>
                <a:sym typeface="Avenir"/>
              </a:rPr>
              <a:t> </a:t>
            </a:r>
            <a:endParaRPr sz="1400" b="0" i="0" u="none" strike="noStrike" cap="none">
              <a:solidFill>
                <a:srgbClr val="000000"/>
              </a:solidFill>
              <a:latin typeface="Arial"/>
              <a:ea typeface="Arial"/>
              <a:cs typeface="Arial"/>
              <a:sym typeface="Arial"/>
            </a:endParaRPr>
          </a:p>
          <a:p>
            <a:pPr marL="914400" marR="0" lvl="1" indent="-457200" algn="l" rtl="0">
              <a:lnSpc>
                <a:spcPct val="100000"/>
              </a:lnSpc>
              <a:spcBef>
                <a:spcPts val="0"/>
              </a:spcBef>
              <a:spcAft>
                <a:spcPts val="0"/>
              </a:spcAft>
              <a:buClr>
                <a:srgbClr val="000000"/>
              </a:buClr>
              <a:buSzPts val="2000"/>
              <a:buFont typeface="Courier New"/>
              <a:buChar char="o"/>
            </a:pPr>
            <a:r>
              <a:rPr lang="en-US" sz="2000" b="0" i="0" u="none" strike="noStrike" cap="none">
                <a:solidFill>
                  <a:srgbClr val="000000"/>
                </a:solidFill>
                <a:latin typeface="Avenir"/>
                <a:ea typeface="Avenir"/>
                <a:cs typeface="Avenir"/>
                <a:sym typeface="Avenir"/>
              </a:rPr>
              <a:t>Particle beam energy (applicable to all colliders)</a:t>
            </a:r>
            <a:endParaRPr sz="2000" b="0" i="0" u="none" strike="noStrike" cap="none">
              <a:solidFill>
                <a:srgbClr val="000000"/>
              </a:solidFill>
              <a:latin typeface="Avenir"/>
              <a:ea typeface="Avenir"/>
              <a:cs typeface="Avenir"/>
              <a:sym typeface="Avenir"/>
            </a:endParaRPr>
          </a:p>
          <a:p>
            <a:pPr marL="914400" marR="0" lvl="1" indent="-457200" algn="l" rtl="0">
              <a:lnSpc>
                <a:spcPct val="100000"/>
              </a:lnSpc>
              <a:spcBef>
                <a:spcPts val="0"/>
              </a:spcBef>
              <a:spcAft>
                <a:spcPts val="0"/>
              </a:spcAft>
              <a:buClr>
                <a:srgbClr val="000000"/>
              </a:buClr>
              <a:buSzPts val="2000"/>
              <a:buFont typeface="Avenir"/>
              <a:buChar char="o"/>
            </a:pPr>
            <a:r>
              <a:rPr lang="en-US" sz="2000" b="0" i="0" u="none" strike="noStrike" cap="none">
                <a:solidFill>
                  <a:srgbClr val="000000"/>
                </a:solidFill>
                <a:latin typeface="Avenir"/>
                <a:ea typeface="Avenir"/>
                <a:cs typeface="Avenir"/>
                <a:sym typeface="Avenir"/>
              </a:rPr>
              <a:t>Wake energy, drivers (applicable to wakefields driven by beams and lasers in plasmas, structures)</a:t>
            </a:r>
            <a:endParaRPr sz="2000" b="0" i="0" u="none" strike="noStrike" cap="none">
              <a:solidFill>
                <a:srgbClr val="0432FF"/>
              </a:solidFill>
              <a:latin typeface="Avenir"/>
              <a:ea typeface="Avenir"/>
              <a:cs typeface="Avenir"/>
              <a:sym typeface="Avenir"/>
            </a:endParaRPr>
          </a:p>
          <a:p>
            <a:pPr marL="457200" marR="0" lvl="0" indent="-457200" algn="l" rtl="0">
              <a:lnSpc>
                <a:spcPct val="100000"/>
              </a:lnSpc>
              <a:spcBef>
                <a:spcPts val="0"/>
              </a:spcBef>
              <a:spcAft>
                <a:spcPts val="0"/>
              </a:spcAft>
              <a:buClr>
                <a:srgbClr val="0432FF"/>
              </a:buClr>
              <a:buSzPts val="2000"/>
              <a:buFont typeface="Arial"/>
              <a:buChar char="•"/>
            </a:pPr>
            <a:r>
              <a:rPr lang="en-US" sz="2000" b="0" i="0" u="none" strike="noStrike" cap="none">
                <a:solidFill>
                  <a:srgbClr val="0432FF"/>
                </a:solidFill>
                <a:latin typeface="Avenir"/>
                <a:ea typeface="Avenir"/>
                <a:cs typeface="Avenir"/>
                <a:sym typeface="Avenir"/>
              </a:rPr>
              <a:t>Re-use pulses or recover energy in RF or PV systems</a:t>
            </a:r>
            <a:endParaRPr sz="1400" b="0" i="0" u="none" strike="noStrike" cap="none">
              <a:solidFill>
                <a:srgbClr val="000000"/>
              </a:solidFill>
              <a:latin typeface="Arial"/>
              <a:ea typeface="Arial"/>
              <a:cs typeface="Arial"/>
              <a:sym typeface="Arial"/>
            </a:endParaRPr>
          </a:p>
          <a:p>
            <a:pPr marL="457200" marR="0" lvl="0" indent="-330200" algn="l" rtl="0">
              <a:lnSpc>
                <a:spcPct val="100000"/>
              </a:lnSpc>
              <a:spcBef>
                <a:spcPts val="0"/>
              </a:spcBef>
              <a:spcAft>
                <a:spcPts val="0"/>
              </a:spcAft>
              <a:buClr>
                <a:schemeClr val="dk1"/>
              </a:buClr>
              <a:buSzPts val="2000"/>
              <a:buFont typeface="Courier New"/>
              <a:buNone/>
            </a:pPr>
            <a:endParaRPr sz="2000" b="0" i="0" u="none" strike="noStrike" cap="none">
              <a:solidFill>
                <a:schemeClr val="dk1"/>
              </a:solidFill>
              <a:latin typeface="Avenir"/>
              <a:ea typeface="Avenir"/>
              <a:cs typeface="Avenir"/>
              <a:sym typeface="Avenir"/>
            </a:endParaRPr>
          </a:p>
          <a:p>
            <a:pPr marL="457200" marR="0" lvl="0" indent="-355600" algn="l" rtl="0">
              <a:lnSpc>
                <a:spcPct val="100000"/>
              </a:lnSpc>
              <a:spcBef>
                <a:spcPts val="0"/>
              </a:spcBef>
              <a:spcAft>
                <a:spcPts val="0"/>
              </a:spcAft>
              <a:buClr>
                <a:srgbClr val="0432FF"/>
              </a:buClr>
              <a:buSzPts val="2000"/>
              <a:buFont typeface="Arial"/>
              <a:buChar char="•"/>
            </a:pPr>
            <a:r>
              <a:rPr lang="en-US" sz="2000" b="0" i="0" u="none" strike="noStrike" cap="none">
                <a:solidFill>
                  <a:srgbClr val="0432FF"/>
                </a:solidFill>
                <a:latin typeface="Avenir"/>
                <a:ea typeface="Avenir"/>
                <a:cs typeface="Avenir"/>
                <a:sym typeface="Avenir"/>
              </a:rPr>
              <a:t>Potential 2x or more reduction in energy use</a:t>
            </a:r>
            <a:r>
              <a:rPr lang="en-US" sz="2000">
                <a:solidFill>
                  <a:srgbClr val="0432FF"/>
                </a:solidFill>
                <a:latin typeface="Avenir"/>
                <a:ea typeface="Avenir"/>
                <a:cs typeface="Avenir"/>
                <a:sym typeface="Avenir"/>
              </a:rPr>
              <a:t> </a:t>
            </a:r>
            <a:endParaRPr sz="1400" b="0" i="0" u="none" strike="noStrike" cap="none">
              <a:solidFill>
                <a:schemeClr val="dk1"/>
              </a:solidFill>
              <a:latin typeface="Arial"/>
              <a:ea typeface="Arial"/>
              <a:cs typeface="Arial"/>
              <a:sym typeface="Arial"/>
            </a:endParaRPr>
          </a:p>
          <a:p>
            <a:pPr marL="914400" marR="0" lvl="1" indent="-355600" algn="l" rtl="0">
              <a:lnSpc>
                <a:spcPct val="100000"/>
              </a:lnSpc>
              <a:spcBef>
                <a:spcPts val="0"/>
              </a:spcBef>
              <a:spcAft>
                <a:spcPts val="0"/>
              </a:spcAft>
              <a:buClr>
                <a:schemeClr val="dk1"/>
              </a:buClr>
              <a:buSzPts val="2000"/>
              <a:buFont typeface="Courier New"/>
              <a:buChar char="o"/>
            </a:pPr>
            <a:r>
              <a:rPr lang="en-US" sz="2000" b="0" i="1" u="none" strike="noStrike" cap="none">
                <a:solidFill>
                  <a:schemeClr val="dk1"/>
                </a:solidFill>
                <a:latin typeface="Avenir"/>
                <a:ea typeface="Avenir"/>
                <a:cs typeface="Avenir"/>
                <a:sym typeface="Avenir"/>
              </a:rPr>
              <a:t>Detail: M. Turner, </a:t>
            </a:r>
            <a:r>
              <a:rPr lang="en-US" sz="2000" b="0" i="1" u="sng" strike="noStrike" cap="none">
                <a:solidFill>
                  <a:schemeClr val="hlink"/>
                </a:solidFill>
                <a:latin typeface="Avenir"/>
                <a:ea typeface="Avenir"/>
                <a:cs typeface="Avenir"/>
                <a:sym typeface="Avenir"/>
                <a:hlinkClick r:id="rId3"/>
              </a:rPr>
              <a:t>Snowmass CF workshop</a:t>
            </a:r>
            <a:endParaRPr sz="2000" b="0" i="1" u="none" strike="noStrike" cap="none">
              <a:solidFill>
                <a:schemeClr val="dk1"/>
              </a:solidFill>
              <a:latin typeface="Avenir"/>
              <a:ea typeface="Avenir"/>
              <a:cs typeface="Avenir"/>
              <a:sym typeface="Avenir"/>
            </a:endParaRPr>
          </a:p>
        </p:txBody>
      </p:sp>
      <p:pic>
        <p:nvPicPr>
          <p:cNvPr id="177" name="Google Shape;177;g13e7cf79af5_0_114"/>
          <p:cNvPicPr preferRelativeResize="0"/>
          <p:nvPr/>
        </p:nvPicPr>
        <p:blipFill rotWithShape="1">
          <a:blip r:embed="rId4">
            <a:alphaModFix/>
          </a:blip>
          <a:srcRect l="53390"/>
          <a:stretch/>
        </p:blipFill>
        <p:spPr>
          <a:xfrm>
            <a:off x="7841927" y="3483163"/>
            <a:ext cx="3280000" cy="2737476"/>
          </a:xfrm>
          <a:prstGeom prst="rect">
            <a:avLst/>
          </a:prstGeom>
          <a:noFill/>
          <a:ln>
            <a:noFill/>
          </a:ln>
        </p:spPr>
      </p:pic>
      <p:cxnSp>
        <p:nvCxnSpPr>
          <p:cNvPr id="178" name="Google Shape;178;g13e7cf79af5_0_114"/>
          <p:cNvCxnSpPr/>
          <p:nvPr/>
        </p:nvCxnSpPr>
        <p:spPr>
          <a:xfrm rot="10800000" flipH="1">
            <a:off x="8223325" y="4466988"/>
            <a:ext cx="7200" cy="959400"/>
          </a:xfrm>
          <a:prstGeom prst="straightConnector1">
            <a:avLst/>
          </a:prstGeom>
          <a:noFill/>
          <a:ln w="9525" cap="flat" cmpd="sng">
            <a:solidFill>
              <a:srgbClr val="CC0000"/>
            </a:solidFill>
            <a:prstDash val="solid"/>
            <a:round/>
            <a:headEnd type="none" w="sm" len="sm"/>
            <a:tailEnd type="triangle" w="med" len="med"/>
          </a:ln>
        </p:spPr>
      </p:cxnSp>
      <p:sp>
        <p:nvSpPr>
          <p:cNvPr id="179" name="Google Shape;179;g13e7cf79af5_0_114"/>
          <p:cNvSpPr txBox="1"/>
          <p:nvPr/>
        </p:nvSpPr>
        <p:spPr>
          <a:xfrm>
            <a:off x="7982400" y="5401938"/>
            <a:ext cx="806700" cy="323100"/>
          </a:xfrm>
          <a:prstGeom prst="rect">
            <a:avLst/>
          </a:prstGeom>
          <a:noFill/>
          <a:ln w="9525" cap="flat" cmpd="sng">
            <a:solidFill>
              <a:srgbClr val="98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990000"/>
                </a:solidFill>
                <a:latin typeface="Arial"/>
                <a:ea typeface="Arial"/>
                <a:cs typeface="Arial"/>
                <a:sym typeface="Arial"/>
              </a:rPr>
              <a:t>Drive pulse</a:t>
            </a:r>
            <a:endParaRPr sz="900" b="0" i="0" u="none" strike="noStrike" cap="none">
              <a:solidFill>
                <a:srgbClr val="990000"/>
              </a:solidFill>
              <a:latin typeface="Arial"/>
              <a:ea typeface="Arial"/>
              <a:cs typeface="Arial"/>
              <a:sym typeface="Arial"/>
            </a:endParaRPr>
          </a:p>
        </p:txBody>
      </p:sp>
      <p:cxnSp>
        <p:nvCxnSpPr>
          <p:cNvPr id="180" name="Google Shape;180;g13e7cf79af5_0_114"/>
          <p:cNvCxnSpPr>
            <a:stCxn id="181" idx="0"/>
          </p:cNvCxnSpPr>
          <p:nvPr/>
        </p:nvCxnSpPr>
        <p:spPr>
          <a:xfrm rot="10800000">
            <a:off x="8615875" y="4491438"/>
            <a:ext cx="702600" cy="910500"/>
          </a:xfrm>
          <a:prstGeom prst="straightConnector1">
            <a:avLst/>
          </a:prstGeom>
          <a:noFill/>
          <a:ln w="9525" cap="flat" cmpd="sng">
            <a:solidFill>
              <a:srgbClr val="1155CC"/>
            </a:solidFill>
            <a:prstDash val="solid"/>
            <a:round/>
            <a:headEnd type="none" w="sm" len="sm"/>
            <a:tailEnd type="triangle" w="med" len="med"/>
          </a:ln>
        </p:spPr>
      </p:cxnSp>
      <p:sp>
        <p:nvSpPr>
          <p:cNvPr id="181" name="Google Shape;181;g13e7cf79af5_0_114"/>
          <p:cNvSpPr txBox="1"/>
          <p:nvPr/>
        </p:nvSpPr>
        <p:spPr>
          <a:xfrm>
            <a:off x="8824825" y="5401938"/>
            <a:ext cx="987300" cy="323100"/>
          </a:xfrm>
          <a:prstGeom prst="rect">
            <a:avLst/>
          </a:prstGeom>
          <a:noFill/>
          <a:ln w="9525" cap="flat" cmpd="sng">
            <a:solidFill>
              <a:srgbClr val="4A86E8"/>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4A86E8"/>
                </a:solidFill>
                <a:latin typeface="Arial"/>
                <a:ea typeface="Arial"/>
                <a:cs typeface="Arial"/>
                <a:sym typeface="Arial"/>
              </a:rPr>
              <a:t>Witness bunch</a:t>
            </a:r>
            <a:endParaRPr sz="900" b="0" i="0" u="none" strike="noStrike" cap="none">
              <a:solidFill>
                <a:srgbClr val="4A86E8"/>
              </a:solidFill>
              <a:latin typeface="Arial"/>
              <a:ea typeface="Arial"/>
              <a:cs typeface="Arial"/>
              <a:sym typeface="Arial"/>
            </a:endParaRPr>
          </a:p>
        </p:txBody>
      </p:sp>
      <p:cxnSp>
        <p:nvCxnSpPr>
          <p:cNvPr id="182" name="Google Shape;182;g13e7cf79af5_0_114"/>
          <p:cNvCxnSpPr>
            <a:stCxn id="183" idx="0"/>
          </p:cNvCxnSpPr>
          <p:nvPr/>
        </p:nvCxnSpPr>
        <p:spPr>
          <a:xfrm rot="10800000">
            <a:off x="9189703" y="4731738"/>
            <a:ext cx="1221900" cy="670200"/>
          </a:xfrm>
          <a:prstGeom prst="straightConnector1">
            <a:avLst/>
          </a:prstGeom>
          <a:noFill/>
          <a:ln w="9525" cap="flat" cmpd="sng">
            <a:solidFill>
              <a:srgbClr val="6AA84F"/>
            </a:solidFill>
            <a:prstDash val="solid"/>
            <a:round/>
            <a:headEnd type="none" w="sm" len="sm"/>
            <a:tailEnd type="triangle" w="med" len="med"/>
          </a:ln>
        </p:spPr>
      </p:cxnSp>
      <p:sp>
        <p:nvSpPr>
          <p:cNvPr id="183" name="Google Shape;183;g13e7cf79af5_0_114"/>
          <p:cNvSpPr txBox="1"/>
          <p:nvPr/>
        </p:nvSpPr>
        <p:spPr>
          <a:xfrm>
            <a:off x="9917953" y="5401938"/>
            <a:ext cx="987300" cy="3231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8761D"/>
                </a:solidFill>
                <a:latin typeface="Arial"/>
                <a:ea typeface="Arial"/>
                <a:cs typeface="Arial"/>
                <a:sym typeface="Arial"/>
              </a:rPr>
              <a:t>Recycling pulse</a:t>
            </a:r>
            <a:endParaRPr sz="900" b="0" i="0" u="none" strike="noStrike" cap="none">
              <a:solidFill>
                <a:srgbClr val="38761D"/>
              </a:solidFill>
              <a:latin typeface="Arial"/>
              <a:ea typeface="Arial"/>
              <a:cs typeface="Arial"/>
              <a:sym typeface="Arial"/>
            </a:endParaRPr>
          </a:p>
        </p:txBody>
      </p:sp>
      <p:pic>
        <p:nvPicPr>
          <p:cNvPr id="184" name="Google Shape;184;g13e7cf79af5_0_114"/>
          <p:cNvPicPr preferRelativeResize="0"/>
          <p:nvPr/>
        </p:nvPicPr>
        <p:blipFill rotWithShape="1">
          <a:blip r:embed="rId5">
            <a:alphaModFix/>
          </a:blip>
          <a:srcRect/>
          <a:stretch/>
        </p:blipFill>
        <p:spPr>
          <a:xfrm>
            <a:off x="700754" y="1818781"/>
            <a:ext cx="2894411" cy="811516"/>
          </a:xfrm>
          <a:prstGeom prst="rect">
            <a:avLst/>
          </a:prstGeom>
          <a:noFill/>
          <a:ln>
            <a:noFill/>
          </a:ln>
        </p:spPr>
      </p:pic>
      <p:pic>
        <p:nvPicPr>
          <p:cNvPr id="185" name="Google Shape;185;g13e7cf79af5_0_114"/>
          <p:cNvPicPr preferRelativeResize="0"/>
          <p:nvPr/>
        </p:nvPicPr>
        <p:blipFill rotWithShape="1">
          <a:blip r:embed="rId6">
            <a:alphaModFix/>
          </a:blip>
          <a:srcRect/>
          <a:stretch/>
        </p:blipFill>
        <p:spPr>
          <a:xfrm>
            <a:off x="6017821" y="1558435"/>
            <a:ext cx="4598509" cy="1047536"/>
          </a:xfrm>
          <a:prstGeom prst="rect">
            <a:avLst/>
          </a:prstGeom>
          <a:noFill/>
          <a:ln>
            <a:noFill/>
          </a:ln>
        </p:spPr>
      </p:pic>
      <p:sp>
        <p:nvSpPr>
          <p:cNvPr id="186" name="Google Shape;186;g13e7cf79af5_0_114"/>
          <p:cNvSpPr txBox="1"/>
          <p:nvPr/>
        </p:nvSpPr>
        <p:spPr>
          <a:xfrm>
            <a:off x="559270" y="1306033"/>
            <a:ext cx="3799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70C0"/>
                </a:solidFill>
                <a:latin typeface="Calibri"/>
                <a:ea typeface="Calibri"/>
                <a:cs typeface="Calibri"/>
                <a:sym typeface="Calibri"/>
              </a:rPr>
              <a:t>classical beamstrahlung regime (Y&lt;&lt;1):</a:t>
            </a:r>
            <a:endParaRPr sz="1400" b="0" i="0" u="none" strike="noStrike" cap="none">
              <a:solidFill>
                <a:srgbClr val="000000"/>
              </a:solidFill>
              <a:latin typeface="Arial"/>
              <a:ea typeface="Arial"/>
              <a:cs typeface="Arial"/>
              <a:sym typeface="Arial"/>
            </a:endParaRPr>
          </a:p>
        </p:txBody>
      </p:sp>
      <p:sp>
        <p:nvSpPr>
          <p:cNvPr id="187" name="Google Shape;187;g13e7cf79af5_0_114"/>
          <p:cNvSpPr txBox="1"/>
          <p:nvPr/>
        </p:nvSpPr>
        <p:spPr>
          <a:xfrm>
            <a:off x="5271564" y="1306033"/>
            <a:ext cx="3565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70C0"/>
                </a:solidFill>
                <a:latin typeface="Calibri"/>
                <a:ea typeface="Calibri"/>
                <a:cs typeface="Calibri"/>
                <a:sym typeface="Calibri"/>
              </a:rPr>
              <a:t>quantum beamstrahlung regime:</a:t>
            </a:r>
            <a:endParaRPr sz="1400" b="0" i="0" u="none" strike="noStrike" cap="none">
              <a:solidFill>
                <a:srgbClr val="000000"/>
              </a:solidFill>
              <a:latin typeface="Arial"/>
              <a:ea typeface="Arial"/>
              <a:cs typeface="Arial"/>
              <a:sym typeface="Arial"/>
            </a:endParaRPr>
          </a:p>
        </p:txBody>
      </p:sp>
      <p:sp>
        <p:nvSpPr>
          <p:cNvPr id="188" name="Google Shape;188;g13e7cf79af5_0_114"/>
          <p:cNvSpPr/>
          <p:nvPr/>
        </p:nvSpPr>
        <p:spPr>
          <a:xfrm>
            <a:off x="17292" y="819600"/>
            <a:ext cx="11520600" cy="4002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0"/>
              </a:spcBef>
              <a:spcAft>
                <a:spcPts val="0"/>
              </a:spcAft>
              <a:buClr>
                <a:srgbClr val="0432FF"/>
              </a:buClr>
              <a:buSzPts val="2000"/>
              <a:buChar char="•"/>
            </a:pPr>
            <a:r>
              <a:rPr lang="en-US" sz="2000" dirty="0">
                <a:solidFill>
                  <a:srgbClr val="0432FF"/>
                </a:solidFill>
                <a:latin typeface="Avenir"/>
                <a:ea typeface="Avenir"/>
                <a:cs typeface="Avenir"/>
                <a:sym typeface="Avenir"/>
              </a:rPr>
              <a:t>Short beams decrease </a:t>
            </a:r>
            <a:r>
              <a:rPr lang="en-US" sz="2000" dirty="0" err="1">
                <a:solidFill>
                  <a:srgbClr val="0432FF"/>
                </a:solidFill>
                <a:latin typeface="Avenir"/>
                <a:ea typeface="Avenir"/>
                <a:cs typeface="Avenir"/>
                <a:sym typeface="Avenir"/>
              </a:rPr>
              <a:t>beamsstrahlung</a:t>
            </a:r>
            <a:r>
              <a:rPr lang="en-US" sz="2000" dirty="0">
                <a:solidFill>
                  <a:srgbClr val="0432FF"/>
                </a:solidFill>
                <a:latin typeface="Avenir"/>
                <a:ea typeface="Avenir"/>
                <a:cs typeface="Avenir"/>
                <a:sym typeface="Avenir"/>
              </a:rPr>
              <a:t>.  Figure of merit: (luminosity)/(wall-plug power)</a:t>
            </a:r>
            <a:endParaRPr sz="2000" dirty="0">
              <a:solidFill>
                <a:srgbClr val="0432FF"/>
              </a:solidFill>
              <a:latin typeface="Avenir"/>
              <a:ea typeface="Avenir"/>
              <a:cs typeface="Avenir"/>
              <a:sym typeface="Avenir"/>
            </a:endParaRPr>
          </a:p>
        </p:txBody>
      </p:sp>
      <p:sp>
        <p:nvSpPr>
          <p:cNvPr id="189" name="Google Shape;189;g13e7cf79af5_0_114"/>
          <p:cNvSpPr/>
          <p:nvPr/>
        </p:nvSpPr>
        <p:spPr>
          <a:xfrm>
            <a:off x="66012" y="2878646"/>
            <a:ext cx="54612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Note: beam disruption </a:t>
            </a:r>
            <a:r>
              <a:rPr lang="en-US" sz="1600">
                <a:solidFill>
                  <a:schemeClr val="dk1"/>
                </a:solidFill>
                <a:latin typeface="Calibri"/>
                <a:ea typeface="Calibri"/>
                <a:cs typeface="Calibri"/>
                <a:sym typeface="Calibri"/>
              </a:rPr>
              <a:t>less severe</a:t>
            </a:r>
            <a:r>
              <a:rPr lang="en-US" sz="1600" b="0" i="0" u="none" strike="noStrike" cap="none">
                <a:solidFill>
                  <a:schemeClr val="dk1"/>
                </a:solidFill>
                <a:latin typeface="Calibri"/>
                <a:ea typeface="Calibri"/>
                <a:cs typeface="Calibri"/>
                <a:sym typeface="Calibri"/>
              </a:rPr>
              <a:t> for ultra-short beams</a:t>
            </a:r>
            <a:endParaRPr sz="1400" b="0" i="0" u="none" strike="noStrike" cap="none">
              <a:solidFill>
                <a:srgbClr val="000000"/>
              </a:solidFill>
              <a:latin typeface="Arial"/>
              <a:ea typeface="Arial"/>
              <a:cs typeface="Arial"/>
              <a:sym typeface="Arial"/>
            </a:endParaRPr>
          </a:p>
        </p:txBody>
      </p:sp>
      <p:sp>
        <p:nvSpPr>
          <p:cNvPr id="190" name="Google Shape;190;g13e7cf79af5_0_114"/>
          <p:cNvSpPr/>
          <p:nvPr/>
        </p:nvSpPr>
        <p:spPr>
          <a:xfrm rot="-9749964">
            <a:off x="10261389" y="2494733"/>
            <a:ext cx="552682" cy="397930"/>
          </a:xfrm>
          <a:prstGeom prst="arc">
            <a:avLst>
              <a:gd name="adj1" fmla="val 16200000"/>
              <a:gd name="adj2" fmla="val 0"/>
            </a:avLst>
          </a:prstGeom>
          <a:noFill/>
          <a:ln w="12700" cap="flat" cmpd="sng">
            <a:solidFill>
              <a:srgbClr val="C00000"/>
            </a:solidFill>
            <a:prstDash val="solid"/>
            <a:miter lim="800000"/>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 name="Google Shape;191;g13e7cf79af5_0_114"/>
          <p:cNvSpPr/>
          <p:nvPr/>
        </p:nvSpPr>
        <p:spPr>
          <a:xfrm rot="9750092" flipH="1">
            <a:off x="8582065" y="2586944"/>
            <a:ext cx="986762" cy="397930"/>
          </a:xfrm>
          <a:prstGeom prst="arc">
            <a:avLst>
              <a:gd name="adj1" fmla="val 16200000"/>
              <a:gd name="adj2" fmla="val 0"/>
            </a:avLst>
          </a:prstGeom>
          <a:noFill/>
          <a:ln w="12700" cap="flat" cmpd="sng">
            <a:solidFill>
              <a:srgbClr val="C00000"/>
            </a:solidFill>
            <a:prstDash val="solid"/>
            <a:miter lim="800000"/>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 name="Google Shape;192;g13e7cf79af5_0_114"/>
          <p:cNvSpPr txBox="1"/>
          <p:nvPr/>
        </p:nvSpPr>
        <p:spPr>
          <a:xfrm>
            <a:off x="6322908" y="2785937"/>
            <a:ext cx="28320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C00000"/>
                </a:solidFill>
                <a:latin typeface="Calibri"/>
                <a:ea typeface="Calibri"/>
                <a:cs typeface="Calibri"/>
                <a:sym typeface="Calibri"/>
              </a:rPr>
              <a:t>Plasma-based injectors produce ~nm normalized emittance</a:t>
            </a:r>
            <a:endParaRPr sz="1400" b="0" i="0" u="none" strike="noStrike" cap="none">
              <a:solidFill>
                <a:srgbClr val="000000"/>
              </a:solidFill>
              <a:latin typeface="Arial"/>
              <a:ea typeface="Arial"/>
              <a:cs typeface="Arial"/>
              <a:sym typeface="Arial"/>
            </a:endParaRPr>
          </a:p>
        </p:txBody>
      </p:sp>
      <p:sp>
        <p:nvSpPr>
          <p:cNvPr id="193" name="Google Shape;193;g13e7cf79af5_0_114"/>
          <p:cNvSpPr txBox="1"/>
          <p:nvPr/>
        </p:nvSpPr>
        <p:spPr>
          <a:xfrm>
            <a:off x="10415245" y="2552834"/>
            <a:ext cx="18093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C00000"/>
                </a:solidFill>
                <a:latin typeface="Calibri"/>
                <a:ea typeface="Calibri"/>
                <a:cs typeface="Calibri"/>
                <a:sym typeface="Calibri"/>
              </a:rPr>
              <a:t>AAC linacs accelerate short beams (tens of um)</a:t>
            </a:r>
            <a:endParaRPr sz="1400" b="0" i="0" u="none" strike="noStrike" cap="none">
              <a:solidFill>
                <a:srgbClr val="000000"/>
              </a:solidFill>
              <a:latin typeface="Arial"/>
              <a:ea typeface="Arial"/>
              <a:cs typeface="Arial"/>
              <a:sym typeface="Arial"/>
            </a:endParaRPr>
          </a:p>
        </p:txBody>
      </p:sp>
      <p:sp>
        <p:nvSpPr>
          <p:cNvPr id="194" name="Google Shape;194;g13e7cf79af5_0_114"/>
          <p:cNvSpPr/>
          <p:nvPr/>
        </p:nvSpPr>
        <p:spPr>
          <a:xfrm>
            <a:off x="944675" y="6437800"/>
            <a:ext cx="10254600" cy="400200"/>
          </a:xfrm>
          <a:prstGeom prst="rect">
            <a:avLst/>
          </a:prstGeom>
          <a:solidFill>
            <a:srgbClr val="094B7E"/>
          </a:solidFill>
          <a:ln w="19050" cap="rnd"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2000">
                <a:solidFill>
                  <a:schemeClr val="lt1"/>
                </a:solidFill>
                <a:latin typeface="Calibri"/>
                <a:ea typeface="Calibri"/>
                <a:cs typeface="Calibri"/>
                <a:sym typeface="Calibri"/>
              </a:rPr>
              <a:t>Opportunities to reduce power consumption in-line with heightened environmental awareness</a:t>
            </a:r>
            <a:endParaRPr sz="20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13e7cf79af5_0_21"/>
          <p:cNvSpPr txBox="1"/>
          <p:nvPr/>
        </p:nvSpPr>
        <p:spPr>
          <a:xfrm>
            <a:off x="0" y="0"/>
            <a:ext cx="12218700" cy="646500"/>
          </a:xfrm>
          <a:prstGeom prst="rect">
            <a:avLst/>
          </a:prstGeom>
          <a:solidFill>
            <a:srgbClr val="59595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Rapid experimental progress since last Snowmass</a:t>
            </a:r>
            <a:endParaRPr sz="1400" b="0" i="0" u="none" strike="noStrike" cap="none">
              <a:solidFill>
                <a:srgbClr val="000000"/>
              </a:solidFill>
              <a:latin typeface="Arial"/>
              <a:ea typeface="Arial"/>
              <a:cs typeface="Arial"/>
              <a:sym typeface="Arial"/>
            </a:endParaRPr>
          </a:p>
        </p:txBody>
      </p:sp>
      <p:sp>
        <p:nvSpPr>
          <p:cNvPr id="272" name="Google Shape;272;g13e7cf79af5_0_21"/>
          <p:cNvSpPr/>
          <p:nvPr/>
        </p:nvSpPr>
        <p:spPr>
          <a:xfrm>
            <a:off x="7771025" y="2848500"/>
            <a:ext cx="4200000" cy="58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3" name="Google Shape;273;g13e7cf79af5_0_21"/>
          <p:cNvPicPr preferRelativeResize="0"/>
          <p:nvPr/>
        </p:nvPicPr>
        <p:blipFill>
          <a:blip r:embed="rId3">
            <a:alphaModFix/>
          </a:blip>
          <a:stretch>
            <a:fillRect/>
          </a:stretch>
        </p:blipFill>
        <p:spPr>
          <a:xfrm>
            <a:off x="165750" y="2460950"/>
            <a:ext cx="11887201" cy="243391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13e7cf79af5_0_43"/>
          <p:cNvSpPr txBox="1"/>
          <p:nvPr/>
        </p:nvSpPr>
        <p:spPr>
          <a:xfrm>
            <a:off x="0" y="0"/>
            <a:ext cx="12218700" cy="1200600"/>
          </a:xfrm>
          <a:prstGeom prst="rect">
            <a:avLst/>
          </a:prstGeom>
          <a:solidFill>
            <a:srgbClr val="59595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Wakefield-based Colliders: Staged High-gradient Accelerators with Geometric Gradients 0.2 - 2 GeV/m </a:t>
            </a:r>
            <a:endParaRPr sz="1400" b="0" i="0" u="none" strike="noStrike" cap="none">
              <a:solidFill>
                <a:srgbClr val="000000"/>
              </a:solidFill>
              <a:latin typeface="Arial"/>
              <a:ea typeface="Arial"/>
              <a:cs typeface="Arial"/>
              <a:sym typeface="Arial"/>
            </a:endParaRPr>
          </a:p>
        </p:txBody>
      </p:sp>
      <p:sp>
        <p:nvSpPr>
          <p:cNvPr id="280" name="Google Shape;280;g13e7cf79af5_0_43"/>
          <p:cNvSpPr txBox="1"/>
          <p:nvPr/>
        </p:nvSpPr>
        <p:spPr>
          <a:xfrm>
            <a:off x="11482756" y="6533104"/>
            <a:ext cx="6858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26</a:t>
            </a:fld>
            <a:endParaRPr sz="1200" b="0" i="0" u="none" strike="noStrike" cap="none">
              <a:solidFill>
                <a:schemeClr val="dk1"/>
              </a:solidFill>
              <a:latin typeface="Helvetica Neue"/>
              <a:ea typeface="Helvetica Neue"/>
              <a:cs typeface="Helvetica Neue"/>
              <a:sym typeface="Helvetica Neue"/>
            </a:endParaRPr>
          </a:p>
        </p:txBody>
      </p:sp>
      <p:sp>
        <p:nvSpPr>
          <p:cNvPr id="281" name="Google Shape;281;g13e7cf79af5_0_43"/>
          <p:cNvSpPr/>
          <p:nvPr/>
        </p:nvSpPr>
        <p:spPr>
          <a:xfrm>
            <a:off x="0" y="782390"/>
            <a:ext cx="11432100" cy="1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Avenir"/>
              <a:ea typeface="Avenir"/>
              <a:cs typeface="Avenir"/>
              <a:sym typeface="Avenir"/>
            </a:endParaRPr>
          </a:p>
        </p:txBody>
      </p:sp>
      <p:sp>
        <p:nvSpPr>
          <p:cNvPr id="282" name="Google Shape;282;g13e7cf79af5_0_43"/>
          <p:cNvSpPr/>
          <p:nvPr/>
        </p:nvSpPr>
        <p:spPr>
          <a:xfrm>
            <a:off x="1884600" y="6002600"/>
            <a:ext cx="7662900" cy="606600"/>
          </a:xfrm>
          <a:prstGeom prst="rect">
            <a:avLst/>
          </a:prstGeom>
          <a:solidFill>
            <a:srgbClr val="094B7E"/>
          </a:solidFill>
          <a:ln w="19050" cap="rnd"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3200">
                <a:solidFill>
                  <a:schemeClr val="lt1"/>
                </a:solidFill>
                <a:latin typeface="Calibri"/>
                <a:ea typeface="Calibri"/>
                <a:cs typeface="Calibri"/>
                <a:sym typeface="Calibri"/>
              </a:rPr>
              <a:t>Next step – integrated design studies</a:t>
            </a:r>
            <a:endParaRPr sz="3200" b="0" i="0" u="none" strike="noStrike" cap="none">
              <a:solidFill>
                <a:srgbClr val="000000"/>
              </a:solidFill>
              <a:latin typeface="Arial"/>
              <a:ea typeface="Arial"/>
              <a:cs typeface="Arial"/>
              <a:sym typeface="Arial"/>
            </a:endParaRPr>
          </a:p>
        </p:txBody>
      </p:sp>
      <p:sp>
        <p:nvSpPr>
          <p:cNvPr id="283" name="Google Shape;283;g13e7cf79af5_0_43"/>
          <p:cNvSpPr/>
          <p:nvPr/>
        </p:nvSpPr>
        <p:spPr>
          <a:xfrm>
            <a:off x="0" y="1279749"/>
            <a:ext cx="11609400" cy="518400"/>
          </a:xfrm>
          <a:prstGeom prst="rect">
            <a:avLst/>
          </a:prstGeom>
          <a:noFill/>
          <a:ln>
            <a:noFill/>
          </a:ln>
        </p:spPr>
        <p:txBody>
          <a:bodyPr spcFirstLastPara="1" wrap="square" lIns="91425" tIns="45700" rIns="91425" bIns="45700" anchor="t" anchorCtr="0">
            <a:noAutofit/>
          </a:bodyPr>
          <a:lstStyle/>
          <a:p>
            <a:pPr marL="457200" lvl="0" indent="-406400" algn="l" rtl="0">
              <a:lnSpc>
                <a:spcPct val="115000"/>
              </a:lnSpc>
              <a:spcBef>
                <a:spcPts val="0"/>
              </a:spcBef>
              <a:spcAft>
                <a:spcPts val="0"/>
              </a:spcAft>
              <a:buClr>
                <a:srgbClr val="0432FF"/>
              </a:buClr>
              <a:buSzPts val="2800"/>
              <a:buChar char="•"/>
            </a:pPr>
            <a:r>
              <a:rPr lang="en-US" sz="2800">
                <a:solidFill>
                  <a:srgbClr val="0432FF"/>
                </a:solidFill>
                <a:latin typeface="Avenir"/>
                <a:ea typeface="Avenir"/>
                <a:cs typeface="Avenir"/>
                <a:sym typeface="Avenir"/>
              </a:rPr>
              <a:t>Collider designs have been developed to guide research priorities (efficiency, staging…)</a:t>
            </a:r>
            <a:endParaRPr sz="2200" b="0" i="0" u="none" strike="noStrike" cap="none">
              <a:solidFill>
                <a:srgbClr val="000000"/>
              </a:solidFill>
              <a:latin typeface="Arial"/>
              <a:ea typeface="Arial"/>
              <a:cs typeface="Arial"/>
              <a:sym typeface="Arial"/>
            </a:endParaRPr>
          </a:p>
        </p:txBody>
      </p:sp>
      <p:pic>
        <p:nvPicPr>
          <p:cNvPr id="284" name="Google Shape;284;g13e7cf79af5_0_43"/>
          <p:cNvPicPr preferRelativeResize="0"/>
          <p:nvPr/>
        </p:nvPicPr>
        <p:blipFill>
          <a:blip r:embed="rId3">
            <a:alphaModFix/>
          </a:blip>
          <a:stretch>
            <a:fillRect/>
          </a:stretch>
        </p:blipFill>
        <p:spPr>
          <a:xfrm>
            <a:off x="8000125" y="2562350"/>
            <a:ext cx="3969001" cy="2361200"/>
          </a:xfrm>
          <a:prstGeom prst="rect">
            <a:avLst/>
          </a:prstGeom>
          <a:noFill/>
          <a:ln>
            <a:noFill/>
          </a:ln>
        </p:spPr>
      </p:pic>
      <p:pic>
        <p:nvPicPr>
          <p:cNvPr id="285" name="Google Shape;285;g13e7cf79af5_0_43"/>
          <p:cNvPicPr preferRelativeResize="0"/>
          <p:nvPr/>
        </p:nvPicPr>
        <p:blipFill>
          <a:blip r:embed="rId4">
            <a:alphaModFix/>
          </a:blip>
          <a:stretch>
            <a:fillRect/>
          </a:stretch>
        </p:blipFill>
        <p:spPr>
          <a:xfrm>
            <a:off x="122850" y="2647950"/>
            <a:ext cx="3877976" cy="2437799"/>
          </a:xfrm>
          <a:prstGeom prst="rect">
            <a:avLst/>
          </a:prstGeom>
          <a:noFill/>
          <a:ln>
            <a:noFill/>
          </a:ln>
        </p:spPr>
      </p:pic>
      <p:pic>
        <p:nvPicPr>
          <p:cNvPr id="286" name="Google Shape;286;g13e7cf79af5_0_43"/>
          <p:cNvPicPr preferRelativeResize="0"/>
          <p:nvPr/>
        </p:nvPicPr>
        <p:blipFill>
          <a:blip r:embed="rId5">
            <a:alphaModFix/>
          </a:blip>
          <a:stretch>
            <a:fillRect/>
          </a:stretch>
        </p:blipFill>
        <p:spPr>
          <a:xfrm>
            <a:off x="4172125" y="2266575"/>
            <a:ext cx="3656699" cy="32005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
          <p:cNvSpPr txBox="1"/>
          <p:nvPr/>
        </p:nvSpPr>
        <p:spPr>
          <a:xfrm>
            <a:off x="0" y="0"/>
            <a:ext cx="12218568" cy="646331"/>
          </a:xfrm>
          <a:prstGeom prst="rect">
            <a:avLst/>
          </a:prstGeom>
          <a:solidFill>
            <a:srgbClr val="59595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Assessment of limits indicates potential for 15 TeV-class</a:t>
            </a:r>
            <a:endParaRPr sz="1400" b="0" i="0" u="none" strike="noStrike" cap="none">
              <a:solidFill>
                <a:srgbClr val="000000"/>
              </a:solidFill>
              <a:latin typeface="Arial"/>
              <a:ea typeface="Arial"/>
              <a:cs typeface="Arial"/>
              <a:sym typeface="Arial"/>
            </a:endParaRPr>
          </a:p>
        </p:txBody>
      </p:sp>
      <p:sp>
        <p:nvSpPr>
          <p:cNvPr id="316" name="Google Shape;316;p5"/>
          <p:cNvSpPr txBox="1"/>
          <p:nvPr/>
        </p:nvSpPr>
        <p:spPr>
          <a:xfrm>
            <a:off x="11482756" y="6533104"/>
            <a:ext cx="6858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27</a:t>
            </a:fld>
            <a:endParaRPr sz="1200" b="0" i="0" u="none" strike="noStrike" cap="none">
              <a:solidFill>
                <a:schemeClr val="dk1"/>
              </a:solidFill>
              <a:latin typeface="Helvetica Neue"/>
              <a:ea typeface="Helvetica Neue"/>
              <a:cs typeface="Helvetica Neue"/>
              <a:sym typeface="Helvetica Neue"/>
            </a:endParaRPr>
          </a:p>
        </p:txBody>
      </p:sp>
      <p:sp>
        <p:nvSpPr>
          <p:cNvPr id="317" name="Google Shape;317;p5"/>
          <p:cNvSpPr/>
          <p:nvPr/>
        </p:nvSpPr>
        <p:spPr>
          <a:xfrm>
            <a:off x="0" y="782390"/>
            <a:ext cx="1143219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Avenir"/>
              <a:ea typeface="Avenir"/>
              <a:cs typeface="Avenir"/>
              <a:sym typeface="Avenir"/>
            </a:endParaRPr>
          </a:p>
        </p:txBody>
      </p:sp>
      <p:sp>
        <p:nvSpPr>
          <p:cNvPr id="318" name="Google Shape;318;p5"/>
          <p:cNvSpPr/>
          <p:nvPr/>
        </p:nvSpPr>
        <p:spPr>
          <a:xfrm>
            <a:off x="10507850" y="5562175"/>
            <a:ext cx="1549500" cy="58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5051175" y="4744725"/>
            <a:ext cx="6676800" cy="58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0" name="Google Shape;320;p5"/>
          <p:cNvPicPr preferRelativeResize="0"/>
          <p:nvPr/>
        </p:nvPicPr>
        <p:blipFill rotWithShape="1">
          <a:blip r:embed="rId3">
            <a:alphaModFix/>
          </a:blip>
          <a:srcRect b="2286"/>
          <a:stretch/>
        </p:blipFill>
        <p:spPr>
          <a:xfrm>
            <a:off x="152400" y="2026650"/>
            <a:ext cx="11904948" cy="36221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13e7cf79af5_3_2"/>
          <p:cNvSpPr txBox="1"/>
          <p:nvPr/>
        </p:nvSpPr>
        <p:spPr>
          <a:xfrm>
            <a:off x="329325" y="1210575"/>
            <a:ext cx="53295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Avenir"/>
                <a:ea typeface="Avenir"/>
                <a:cs typeface="Avenir"/>
                <a:sym typeface="Avenir"/>
              </a:rPr>
              <a:t>Over 1000 research papers published annually in advanced and novel accelerators. </a:t>
            </a:r>
            <a:endParaRPr sz="1800">
              <a:solidFill>
                <a:schemeClr val="dk1"/>
              </a:solidFill>
              <a:latin typeface="Avenir"/>
              <a:ea typeface="Avenir"/>
              <a:cs typeface="Avenir"/>
              <a:sym typeface="Avenir"/>
            </a:endParaRPr>
          </a:p>
          <a:p>
            <a:pPr marL="0" lvl="0" indent="0" algn="l" rtl="0">
              <a:spcBef>
                <a:spcPts val="0"/>
              </a:spcBef>
              <a:spcAft>
                <a:spcPts val="0"/>
              </a:spcAft>
              <a:buNone/>
            </a:pPr>
            <a:endParaRPr sz="1800">
              <a:solidFill>
                <a:schemeClr val="dk1"/>
              </a:solidFill>
              <a:latin typeface="Avenir"/>
              <a:ea typeface="Avenir"/>
              <a:cs typeface="Avenir"/>
              <a:sym typeface="Avenir"/>
            </a:endParaRPr>
          </a:p>
          <a:p>
            <a:pPr marL="0" lvl="0" indent="0" algn="l" rtl="0">
              <a:spcBef>
                <a:spcPts val="0"/>
              </a:spcBef>
              <a:spcAft>
                <a:spcPts val="0"/>
              </a:spcAft>
              <a:buNone/>
            </a:pPr>
            <a:r>
              <a:rPr lang="en-US" sz="1800">
                <a:solidFill>
                  <a:schemeClr val="dk1"/>
                </a:solidFill>
                <a:latin typeface="Avenir"/>
                <a:ea typeface="Avenir"/>
                <a:cs typeface="Avenir"/>
                <a:sym typeface="Avenir"/>
              </a:rPr>
              <a:t>Spawning numerous new ideas, concepts, techniques that will help bring a future advanced accelerator based collider to fruition.</a:t>
            </a:r>
            <a:endParaRPr sz="1800">
              <a:solidFill>
                <a:schemeClr val="dk1"/>
              </a:solidFill>
              <a:latin typeface="Avenir"/>
              <a:ea typeface="Avenir"/>
              <a:cs typeface="Avenir"/>
              <a:sym typeface="Avenir"/>
            </a:endParaRPr>
          </a:p>
          <a:p>
            <a:pPr marL="0" lvl="0" indent="0" algn="l" rtl="0">
              <a:spcBef>
                <a:spcPts val="0"/>
              </a:spcBef>
              <a:spcAft>
                <a:spcPts val="0"/>
              </a:spcAft>
              <a:buNone/>
            </a:pPr>
            <a:endParaRPr sz="1800">
              <a:solidFill>
                <a:schemeClr val="dk1"/>
              </a:solidFill>
              <a:latin typeface="Avenir"/>
              <a:ea typeface="Avenir"/>
              <a:cs typeface="Avenir"/>
              <a:sym typeface="Avenir"/>
            </a:endParaRPr>
          </a:p>
          <a:p>
            <a:pPr marL="0" lvl="0" indent="0" algn="l" rtl="0">
              <a:spcBef>
                <a:spcPts val="0"/>
              </a:spcBef>
              <a:spcAft>
                <a:spcPts val="0"/>
              </a:spcAft>
              <a:buNone/>
            </a:pPr>
            <a:r>
              <a:rPr lang="en-US" sz="1800">
                <a:solidFill>
                  <a:schemeClr val="dk1"/>
                </a:solidFill>
                <a:latin typeface="Avenir"/>
                <a:ea typeface="Avenir"/>
                <a:cs typeface="Avenir"/>
                <a:sym typeface="Avenir"/>
              </a:rPr>
              <a:t>Attracts students and new researchers to the field, </a:t>
            </a:r>
            <a:endParaRPr sz="1800">
              <a:solidFill>
                <a:schemeClr val="dk1"/>
              </a:solidFill>
              <a:latin typeface="Avenir"/>
              <a:ea typeface="Avenir"/>
              <a:cs typeface="Avenir"/>
              <a:sym typeface="Avenir"/>
            </a:endParaRPr>
          </a:p>
          <a:p>
            <a:pPr marL="0" lvl="0" indent="0" algn="l" rtl="0">
              <a:spcBef>
                <a:spcPts val="0"/>
              </a:spcBef>
              <a:spcAft>
                <a:spcPts val="0"/>
              </a:spcAft>
              <a:buNone/>
            </a:pPr>
            <a:endParaRPr sz="1800">
              <a:solidFill>
                <a:schemeClr val="dk1"/>
              </a:solidFill>
              <a:latin typeface="Avenir"/>
              <a:ea typeface="Avenir"/>
              <a:cs typeface="Avenir"/>
              <a:sym typeface="Avenir"/>
            </a:endParaRPr>
          </a:p>
          <a:p>
            <a:pPr marL="0" lvl="0" indent="0" algn="l" rtl="0">
              <a:spcBef>
                <a:spcPts val="0"/>
              </a:spcBef>
              <a:spcAft>
                <a:spcPts val="0"/>
              </a:spcAft>
              <a:buNone/>
            </a:pPr>
            <a:r>
              <a:rPr lang="en-US" sz="1800">
                <a:solidFill>
                  <a:schemeClr val="dk1"/>
                </a:solidFill>
                <a:latin typeface="Avenir"/>
                <a:ea typeface="Avenir"/>
                <a:cs typeface="Avenir"/>
                <a:sym typeface="Avenir"/>
              </a:rPr>
              <a:t>Provides opportunities that are important for involving more diverse communities,</a:t>
            </a:r>
            <a:endParaRPr sz="1800">
              <a:solidFill>
                <a:schemeClr val="dk1"/>
              </a:solidFill>
              <a:latin typeface="Avenir"/>
              <a:ea typeface="Avenir"/>
              <a:cs typeface="Avenir"/>
              <a:sym typeface="Avenir"/>
            </a:endParaRPr>
          </a:p>
          <a:p>
            <a:pPr marL="0" lvl="0" indent="0" algn="l" rtl="0">
              <a:spcBef>
                <a:spcPts val="0"/>
              </a:spcBef>
              <a:spcAft>
                <a:spcPts val="0"/>
              </a:spcAft>
              <a:buNone/>
            </a:pPr>
            <a:endParaRPr sz="1800">
              <a:solidFill>
                <a:schemeClr val="dk1"/>
              </a:solidFill>
              <a:latin typeface="Avenir"/>
              <a:ea typeface="Avenir"/>
              <a:cs typeface="Avenir"/>
              <a:sym typeface="Avenir"/>
            </a:endParaRPr>
          </a:p>
          <a:p>
            <a:pPr marL="0" lvl="0" indent="0" algn="l" rtl="0">
              <a:spcBef>
                <a:spcPts val="0"/>
              </a:spcBef>
              <a:spcAft>
                <a:spcPts val="0"/>
              </a:spcAft>
              <a:buNone/>
            </a:pPr>
            <a:r>
              <a:rPr lang="en-US" sz="1800">
                <a:solidFill>
                  <a:schemeClr val="dk1"/>
                </a:solidFill>
                <a:latin typeface="Avenir"/>
                <a:ea typeface="Avenir"/>
                <a:cs typeface="Avenir"/>
                <a:sym typeface="Avenir"/>
              </a:rPr>
              <a:t>Support the goals expressed in the CEF papers  for diversity, equity and inclusion.</a:t>
            </a:r>
            <a:endParaRPr sz="1800">
              <a:solidFill>
                <a:schemeClr val="dk1"/>
              </a:solidFill>
              <a:latin typeface="Avenir"/>
              <a:ea typeface="Avenir"/>
              <a:cs typeface="Avenir"/>
              <a:sym typeface="Avenir"/>
            </a:endParaRPr>
          </a:p>
        </p:txBody>
      </p:sp>
      <p:sp>
        <p:nvSpPr>
          <p:cNvPr id="327" name="Google Shape;327;g13e7cf79af5_3_2"/>
          <p:cNvSpPr txBox="1"/>
          <p:nvPr/>
        </p:nvSpPr>
        <p:spPr>
          <a:xfrm>
            <a:off x="0" y="0"/>
            <a:ext cx="12218700" cy="646500"/>
          </a:xfrm>
          <a:prstGeom prst="rect">
            <a:avLst/>
          </a:prstGeom>
          <a:solidFill>
            <a:srgbClr val="59595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Strong role in workforce development </a:t>
            </a:r>
            <a:endParaRPr sz="1400" b="0" i="0" u="none" strike="noStrike" cap="none">
              <a:solidFill>
                <a:srgbClr val="000000"/>
              </a:solidFill>
              <a:latin typeface="Arial"/>
              <a:ea typeface="Arial"/>
              <a:cs typeface="Arial"/>
              <a:sym typeface="Arial"/>
            </a:endParaRPr>
          </a:p>
        </p:txBody>
      </p:sp>
      <p:pic>
        <p:nvPicPr>
          <p:cNvPr id="328" name="Google Shape;328;g13e7cf79af5_3_2"/>
          <p:cNvPicPr preferRelativeResize="0"/>
          <p:nvPr/>
        </p:nvPicPr>
        <p:blipFill>
          <a:blip r:embed="rId3">
            <a:alphaModFix/>
          </a:blip>
          <a:stretch>
            <a:fillRect/>
          </a:stretch>
        </p:blipFill>
        <p:spPr>
          <a:xfrm>
            <a:off x="5811225" y="1311450"/>
            <a:ext cx="6228374" cy="4478747"/>
          </a:xfrm>
          <a:prstGeom prst="rect">
            <a:avLst/>
          </a:prstGeom>
          <a:noFill/>
          <a:ln>
            <a:noFill/>
          </a:ln>
        </p:spPr>
      </p:pic>
      <p:pic>
        <p:nvPicPr>
          <p:cNvPr id="329" name="Google Shape;329;g13e7cf79af5_3_2"/>
          <p:cNvPicPr preferRelativeResize="0"/>
          <p:nvPr/>
        </p:nvPicPr>
        <p:blipFill>
          <a:blip r:embed="rId4">
            <a:alphaModFix/>
          </a:blip>
          <a:stretch>
            <a:fillRect/>
          </a:stretch>
        </p:blipFill>
        <p:spPr>
          <a:xfrm>
            <a:off x="5934875" y="5837824"/>
            <a:ext cx="6228377" cy="7738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g13e7cf79af5_3_21"/>
          <p:cNvPicPr preferRelativeResize="0"/>
          <p:nvPr/>
        </p:nvPicPr>
        <p:blipFill>
          <a:blip r:embed="rId3">
            <a:alphaModFix/>
          </a:blip>
          <a:stretch>
            <a:fillRect/>
          </a:stretch>
        </p:blipFill>
        <p:spPr>
          <a:xfrm>
            <a:off x="111475" y="1275075"/>
            <a:ext cx="6146125" cy="4265226"/>
          </a:xfrm>
          <a:prstGeom prst="rect">
            <a:avLst/>
          </a:prstGeom>
          <a:noFill/>
          <a:ln>
            <a:noFill/>
          </a:ln>
        </p:spPr>
      </p:pic>
      <p:sp>
        <p:nvSpPr>
          <p:cNvPr id="406" name="Google Shape;406;g13e7cf79af5_3_21"/>
          <p:cNvSpPr/>
          <p:nvPr/>
        </p:nvSpPr>
        <p:spPr>
          <a:xfrm>
            <a:off x="1059800" y="5043850"/>
            <a:ext cx="489300" cy="8586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g13e7cf79af5_3_21"/>
          <p:cNvSpPr txBox="1"/>
          <p:nvPr/>
        </p:nvSpPr>
        <p:spPr>
          <a:xfrm>
            <a:off x="0" y="0"/>
            <a:ext cx="12218700" cy="646500"/>
          </a:xfrm>
          <a:prstGeom prst="rect">
            <a:avLst/>
          </a:prstGeom>
          <a:solidFill>
            <a:srgbClr val="59595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Integrated design study and near term applications</a:t>
            </a:r>
            <a:endParaRPr sz="1400" b="0" i="0" u="none" strike="noStrike" cap="none">
              <a:solidFill>
                <a:srgbClr val="000000"/>
              </a:solidFill>
              <a:latin typeface="Arial"/>
              <a:ea typeface="Arial"/>
              <a:cs typeface="Arial"/>
              <a:sym typeface="Arial"/>
            </a:endParaRPr>
          </a:p>
        </p:txBody>
      </p:sp>
      <p:sp>
        <p:nvSpPr>
          <p:cNvPr id="408" name="Google Shape;408;g13e7cf79af5_3_21"/>
          <p:cNvSpPr txBox="1"/>
          <p:nvPr/>
        </p:nvSpPr>
        <p:spPr>
          <a:xfrm>
            <a:off x="111463" y="5979200"/>
            <a:ext cx="57498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latin typeface="Calibri"/>
                <a:ea typeface="Calibri"/>
                <a:cs typeface="Calibri"/>
                <a:sym typeface="Calibri"/>
              </a:rPr>
              <a:t>European Strategy for Particle Physics Roadmap for Accelerator R&amp;D highlights the need for pre-CDR study </a:t>
            </a:r>
            <a:endParaRPr sz="1700">
              <a:latin typeface="Calibri"/>
              <a:ea typeface="Calibri"/>
              <a:cs typeface="Calibri"/>
              <a:sym typeface="Calibri"/>
            </a:endParaRPr>
          </a:p>
        </p:txBody>
      </p:sp>
      <p:sp>
        <p:nvSpPr>
          <p:cNvPr id="409" name="Google Shape;409;g13e7cf79af5_3_21"/>
          <p:cNvSpPr txBox="1"/>
          <p:nvPr/>
        </p:nvSpPr>
        <p:spPr>
          <a:xfrm>
            <a:off x="6399463" y="1789200"/>
            <a:ext cx="57498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latin typeface="Calibri"/>
                <a:ea typeface="Calibri"/>
                <a:cs typeface="Calibri"/>
                <a:sym typeface="Calibri"/>
              </a:rPr>
              <a:t>Strong overlap of AAC with compact light sources</a:t>
            </a:r>
            <a:endParaRPr sz="1700">
              <a:latin typeface="Calibri"/>
              <a:ea typeface="Calibri"/>
              <a:cs typeface="Calibri"/>
              <a:sym typeface="Calibri"/>
            </a:endParaRPr>
          </a:p>
        </p:txBody>
      </p:sp>
      <p:pic>
        <p:nvPicPr>
          <p:cNvPr id="410" name="Google Shape;410;g13e7cf79af5_3_21"/>
          <p:cNvPicPr preferRelativeResize="0"/>
          <p:nvPr/>
        </p:nvPicPr>
        <p:blipFill>
          <a:blip r:embed="rId4">
            <a:alphaModFix/>
          </a:blip>
          <a:stretch>
            <a:fillRect/>
          </a:stretch>
        </p:blipFill>
        <p:spPr>
          <a:xfrm>
            <a:off x="6410000" y="2388000"/>
            <a:ext cx="5629599" cy="35212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13e7cf79af5_1_138"/>
          <p:cNvSpPr txBox="1"/>
          <p:nvPr/>
        </p:nvSpPr>
        <p:spPr>
          <a:xfrm>
            <a:off x="-14288" y="-14288"/>
            <a:ext cx="12218700" cy="1200288"/>
          </a:xfrm>
          <a:prstGeom prst="rect">
            <a:avLst/>
          </a:prstGeom>
          <a:gradFill flip="none" rotWithShape="1">
            <a:gsLst>
              <a:gs pos="0">
                <a:srgbClr val="134041"/>
              </a:gs>
              <a:gs pos="100000">
                <a:srgbClr val="1C6468"/>
              </a:gs>
            </a:gsLst>
            <a:lin ang="0" scaled="0"/>
            <a:tileRect/>
          </a:gra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gn="ctr">
              <a:buSzPts val="3600"/>
              <a:buNone/>
              <a:defRPr sz="3600">
                <a:solidFill>
                  <a:schemeClr val="lt1"/>
                </a:solidFill>
                <a:latin typeface="Calibri"/>
                <a:ea typeface="Calibri"/>
                <a:cs typeface="Calibri"/>
              </a:defRPr>
            </a:lvl1pPr>
          </a:lstStyle>
          <a:p>
            <a:r>
              <a:rPr lang="en-US">
                <a:sym typeface="Calibri"/>
              </a:rPr>
              <a:t>AF6 Assessed and Planned Advanced Accelerator Options </a:t>
            </a:r>
          </a:p>
          <a:p>
            <a:r>
              <a:rPr lang="en-US">
                <a:sym typeface="Calibri"/>
              </a:rPr>
              <a:t>For Future Colliders With Related Snowmass Groups</a:t>
            </a:r>
            <a:endParaRPr>
              <a:sym typeface="Calibri"/>
            </a:endParaRPr>
          </a:p>
        </p:txBody>
      </p:sp>
      <p:sp>
        <p:nvSpPr>
          <p:cNvPr id="8" name="Google Shape;103;g13e7cf79af5_1_138">
            <a:extLst>
              <a:ext uri="{FF2B5EF4-FFF2-40B4-BE49-F238E27FC236}">
                <a16:creationId xmlns:a16="http://schemas.microsoft.com/office/drawing/2014/main" id="{9B101A56-6795-0542-9462-AA63D1E93C77}"/>
              </a:ext>
            </a:extLst>
          </p:cNvPr>
          <p:cNvSpPr/>
          <p:nvPr/>
        </p:nvSpPr>
        <p:spPr>
          <a:xfrm>
            <a:off x="140400" y="1303505"/>
            <a:ext cx="12051600" cy="5711659"/>
          </a:xfrm>
          <a:prstGeom prst="rect">
            <a:avLst/>
          </a:prstGeom>
          <a:noFill/>
          <a:ln>
            <a:noFill/>
          </a:ln>
        </p:spPr>
        <p:txBody>
          <a:bodyPr spcFirstLastPara="1" wrap="square" lIns="91425" tIns="45700" rIns="91425" bIns="45700" anchor="t" anchorCtr="0">
            <a:noAutofit/>
          </a:bodyPr>
          <a:lstStyle/>
          <a:p>
            <a:pPr marL="800100" marR="0" lvl="1" indent="-469900" algn="l" rtl="0">
              <a:lnSpc>
                <a:spcPct val="114000"/>
              </a:lnSpc>
              <a:spcBef>
                <a:spcPts val="0"/>
              </a:spcBef>
              <a:spcAft>
                <a:spcPts val="900"/>
              </a:spcAft>
              <a:buClr>
                <a:srgbClr val="0000FF"/>
              </a:buClr>
              <a:buSzPts val="2000"/>
              <a:buFont typeface="Avenir"/>
              <a:buChar char="○"/>
            </a:pPr>
            <a:r>
              <a:rPr lang="en-US" sz="2000" dirty="0">
                <a:solidFill>
                  <a:srgbClr val="0000FF"/>
                </a:solidFill>
                <a:latin typeface="Avenir"/>
                <a:ea typeface="Avenir"/>
                <a:cs typeface="Avenir"/>
                <a:sym typeface="Avenir"/>
              </a:rPr>
              <a:t>Decadal options for high energy physics informing P5 strategic planning &amp; prioritization</a:t>
            </a:r>
          </a:p>
          <a:p>
            <a:pPr marL="800100" marR="0" lvl="1" indent="-469900" algn="l" rtl="0">
              <a:lnSpc>
                <a:spcPct val="114000"/>
              </a:lnSpc>
              <a:spcBef>
                <a:spcPts val="0"/>
              </a:spcBef>
              <a:spcAft>
                <a:spcPts val="900"/>
              </a:spcAft>
              <a:buClr>
                <a:srgbClr val="0000FF"/>
              </a:buClr>
              <a:buSzPts val="2000"/>
              <a:buFont typeface="Avenir"/>
              <a:buChar char="○"/>
            </a:pPr>
            <a:r>
              <a:rPr lang="en-US" sz="2000" dirty="0">
                <a:solidFill>
                  <a:schemeClr val="tx1"/>
                </a:solidFill>
                <a:latin typeface="Avenir"/>
                <a:ea typeface="Avenir"/>
                <a:cs typeface="Avenir"/>
                <a:sym typeface="Avenir"/>
              </a:rPr>
              <a:t>Energy, Theory Frontier – motivation for high energy colliders, physics analysis of collider options</a:t>
            </a:r>
          </a:p>
          <a:p>
            <a:pPr marL="330200" marR="0" lvl="1" algn="l" rtl="0">
              <a:lnSpc>
                <a:spcPct val="114000"/>
              </a:lnSpc>
              <a:spcBef>
                <a:spcPts val="0"/>
              </a:spcBef>
              <a:spcAft>
                <a:spcPts val="900"/>
              </a:spcAft>
              <a:buClr>
                <a:srgbClr val="0000FF"/>
              </a:buClr>
              <a:buSzPts val="2000"/>
            </a:pPr>
            <a:r>
              <a:rPr lang="en-US" sz="2000" dirty="0">
                <a:solidFill>
                  <a:schemeClr val="tx1"/>
                </a:solidFill>
                <a:latin typeface="Avenir"/>
                <a:ea typeface="Avenir"/>
                <a:cs typeface="Avenir"/>
                <a:sym typeface="Avenir"/>
              </a:rPr>
              <a:t>       Community Engagement – near term applications, DEI…;  Computational – simulation tools</a:t>
            </a:r>
          </a:p>
          <a:p>
            <a:pPr marL="800100" marR="0" lvl="1" indent="-469900" algn="l" rtl="0">
              <a:lnSpc>
                <a:spcPct val="114000"/>
              </a:lnSpc>
              <a:spcBef>
                <a:spcPts val="0"/>
              </a:spcBef>
              <a:spcAft>
                <a:spcPts val="900"/>
              </a:spcAft>
              <a:buClr>
                <a:srgbClr val="0000FF"/>
              </a:buClr>
              <a:buSzPts val="2000"/>
              <a:buFont typeface="Avenir"/>
              <a:buChar char="○"/>
            </a:pPr>
            <a:r>
              <a:rPr lang="en-US" sz="2000" dirty="0">
                <a:solidFill>
                  <a:srgbClr val="0000FF"/>
                </a:solidFill>
                <a:latin typeface="Avenir"/>
                <a:ea typeface="Avenir"/>
                <a:cs typeface="Avenir"/>
                <a:sym typeface="Avenir"/>
              </a:rPr>
              <a:t>Accelerator Frontier – needs to advance physics; state of art; facilities available in next decade; R&amp;D to enable future opportunities; time and cost scales of R&amp;D and test facilities </a:t>
            </a:r>
          </a:p>
          <a:p>
            <a:pPr marL="1371600" lvl="2" indent="-342900">
              <a:spcAft>
                <a:spcPts val="900"/>
              </a:spcAft>
              <a:buClr>
                <a:schemeClr val="dk1"/>
              </a:buClr>
              <a:buSzPts val="1800"/>
              <a:buFont typeface="Avenir"/>
              <a:buChar char="■"/>
            </a:pPr>
            <a:r>
              <a:rPr lang="en-US" sz="1800" dirty="0">
                <a:solidFill>
                  <a:schemeClr val="dk1"/>
                </a:solidFill>
                <a:latin typeface="Avenir"/>
                <a:ea typeface="Avenir"/>
                <a:cs typeface="Avenir"/>
                <a:sym typeface="Avenir"/>
              </a:rPr>
              <a:t>AF6– Advanced Accelerator Concepts for future colliders, relationship to other applications</a:t>
            </a:r>
          </a:p>
          <a:p>
            <a:pPr marL="1371600" lvl="2" indent="-342900">
              <a:spcAft>
                <a:spcPts val="900"/>
              </a:spcAft>
              <a:buClr>
                <a:schemeClr val="dk1"/>
              </a:buClr>
              <a:buSzPts val="1800"/>
              <a:buFont typeface="Avenir"/>
              <a:buChar char="■"/>
            </a:pPr>
            <a:r>
              <a:rPr lang="en-US" sz="1800" dirty="0">
                <a:solidFill>
                  <a:schemeClr val="dk1"/>
                </a:solidFill>
                <a:latin typeface="Avenir"/>
                <a:ea typeface="Avenir"/>
                <a:cs typeface="Avenir"/>
                <a:sym typeface="Avenir"/>
              </a:rPr>
              <a:t>AF4 – Multi-</a:t>
            </a:r>
            <a:r>
              <a:rPr lang="en-US" sz="1800" dirty="0" err="1">
                <a:solidFill>
                  <a:schemeClr val="dk1"/>
                </a:solidFill>
                <a:latin typeface="Avenir"/>
                <a:ea typeface="Avenir"/>
                <a:cs typeface="Avenir"/>
                <a:sym typeface="Avenir"/>
              </a:rPr>
              <a:t>TeV</a:t>
            </a:r>
            <a:r>
              <a:rPr lang="en-US" sz="1800" dirty="0">
                <a:solidFill>
                  <a:schemeClr val="dk1"/>
                </a:solidFill>
                <a:latin typeface="Avenir"/>
                <a:ea typeface="Avenir"/>
                <a:cs typeface="Avenir"/>
                <a:sym typeface="Avenir"/>
              </a:rPr>
              <a:t> colliders – Assessment of collider options and readiness – </a:t>
            </a:r>
            <a:r>
              <a:rPr lang="en-US" sz="1600" dirty="0">
                <a:solidFill>
                  <a:schemeClr val="dk1"/>
                </a:solidFill>
                <a:latin typeface="Avenir"/>
                <a:ea typeface="Avenir"/>
                <a:cs typeface="Avenir"/>
                <a:sym typeface="Avenir"/>
              </a:rPr>
              <a:t>https://</a:t>
            </a:r>
            <a:r>
              <a:rPr lang="en-US" sz="1600" dirty="0" err="1">
                <a:solidFill>
                  <a:schemeClr val="dk1"/>
                </a:solidFill>
                <a:latin typeface="Avenir"/>
                <a:ea typeface="Avenir"/>
                <a:cs typeface="Avenir"/>
                <a:sym typeface="Avenir"/>
              </a:rPr>
              <a:t>indico.fnal.gov</a:t>
            </a:r>
            <a:r>
              <a:rPr lang="en-US" sz="1600" dirty="0">
                <a:solidFill>
                  <a:schemeClr val="dk1"/>
                </a:solidFill>
                <a:latin typeface="Avenir"/>
                <a:ea typeface="Avenir"/>
                <a:cs typeface="Avenir"/>
                <a:sym typeface="Avenir"/>
              </a:rPr>
              <a:t>/event/22303/contributions/246818/attachments/157318/205796/AF4_Summary_Rev3.pptx</a:t>
            </a:r>
            <a:endParaRPr lang="en-US" sz="1800" dirty="0">
              <a:solidFill>
                <a:schemeClr val="dk1"/>
              </a:solidFill>
              <a:latin typeface="Avenir"/>
              <a:ea typeface="Avenir"/>
              <a:cs typeface="Avenir"/>
              <a:sym typeface="Avenir"/>
            </a:endParaRPr>
          </a:p>
          <a:p>
            <a:pPr marL="1371600" lvl="2" indent="-342900">
              <a:spcAft>
                <a:spcPts val="900"/>
              </a:spcAft>
              <a:buClr>
                <a:schemeClr val="dk1"/>
              </a:buClr>
              <a:buSzPts val="1800"/>
              <a:buFont typeface="Avenir"/>
              <a:buChar char="■"/>
            </a:pPr>
            <a:r>
              <a:rPr lang="en-US" sz="1800" dirty="0">
                <a:solidFill>
                  <a:schemeClr val="dk1"/>
                </a:solidFill>
                <a:latin typeface="Avenir"/>
                <a:ea typeface="Avenir"/>
                <a:cs typeface="Avenir"/>
                <a:sym typeface="Avenir"/>
              </a:rPr>
              <a:t>Implementation Task Force – Compared collider properties – https://</a:t>
            </a:r>
            <a:r>
              <a:rPr lang="en-US" sz="1800" dirty="0" err="1">
                <a:solidFill>
                  <a:schemeClr val="dk1"/>
                </a:solidFill>
                <a:latin typeface="Avenir"/>
                <a:ea typeface="Avenir"/>
                <a:cs typeface="Avenir"/>
                <a:sym typeface="Avenir"/>
              </a:rPr>
              <a:t>arxiv.org</a:t>
            </a:r>
            <a:r>
              <a:rPr lang="en-US" sz="1800" dirty="0">
                <a:solidFill>
                  <a:schemeClr val="dk1"/>
                </a:solidFill>
                <a:latin typeface="Avenir"/>
                <a:ea typeface="Avenir"/>
                <a:cs typeface="Avenir"/>
                <a:sym typeface="Avenir"/>
              </a:rPr>
              <a:t>/abs/2208.06030</a:t>
            </a:r>
          </a:p>
          <a:p>
            <a:pPr marL="1371600" lvl="2" indent="-342900">
              <a:spcAft>
                <a:spcPts val="900"/>
              </a:spcAft>
              <a:buClr>
                <a:schemeClr val="dk1"/>
              </a:buClr>
              <a:buSzPts val="1800"/>
              <a:buFont typeface="Avenir"/>
              <a:buChar char="■"/>
            </a:pPr>
            <a:r>
              <a:rPr lang="en-US" sz="1800" dirty="0">
                <a:solidFill>
                  <a:schemeClr val="dk1"/>
                </a:solidFill>
                <a:latin typeface="Avenir"/>
                <a:ea typeface="Avenir"/>
                <a:cs typeface="Avenir"/>
                <a:sym typeface="Avenir"/>
              </a:rPr>
              <a:t>Joint AF/EF evaluation of lepton options: </a:t>
            </a:r>
            <a:r>
              <a:rPr lang="en-US" sz="1800" dirty="0" err="1">
                <a:solidFill>
                  <a:schemeClr val="dk1"/>
                </a:solidFill>
                <a:latin typeface="Avenir"/>
                <a:ea typeface="Avenir"/>
                <a:cs typeface="Avenir"/>
                <a:sym typeface="Avenir"/>
              </a:rPr>
              <a:t>e+e</a:t>
            </a:r>
            <a:r>
              <a:rPr lang="en-US" sz="1800" dirty="0">
                <a:solidFill>
                  <a:schemeClr val="dk1"/>
                </a:solidFill>
                <a:latin typeface="Avenir"/>
                <a:ea typeface="Avenir"/>
                <a:cs typeface="Avenir"/>
                <a:sym typeface="Avenir"/>
              </a:rPr>
              <a:t>- Collider Forum (https://</a:t>
            </a:r>
            <a:r>
              <a:rPr lang="en-US" sz="1800" dirty="0" err="1">
                <a:solidFill>
                  <a:schemeClr val="dk1"/>
                </a:solidFill>
                <a:latin typeface="Avenir"/>
                <a:ea typeface="Avenir"/>
                <a:cs typeface="Avenir"/>
                <a:sym typeface="Avenir"/>
              </a:rPr>
              <a:t>arxiv.org</a:t>
            </a:r>
            <a:r>
              <a:rPr lang="en-US" sz="1800" dirty="0">
                <a:solidFill>
                  <a:schemeClr val="dk1"/>
                </a:solidFill>
                <a:latin typeface="Avenir"/>
                <a:ea typeface="Avenir"/>
                <a:cs typeface="Avenir"/>
                <a:sym typeface="Avenir"/>
              </a:rPr>
              <a:t>/abs/2209.03472) &amp; Muon Collider Forum (https://</a:t>
            </a:r>
            <a:r>
              <a:rPr lang="en-US" sz="1800" dirty="0" err="1">
                <a:solidFill>
                  <a:schemeClr val="dk1"/>
                </a:solidFill>
                <a:latin typeface="Avenir"/>
                <a:ea typeface="Avenir"/>
                <a:cs typeface="Avenir"/>
                <a:sym typeface="Avenir"/>
              </a:rPr>
              <a:t>arxiv.org</a:t>
            </a:r>
            <a:r>
              <a:rPr lang="en-US" sz="1800" dirty="0">
                <a:solidFill>
                  <a:schemeClr val="dk1"/>
                </a:solidFill>
                <a:latin typeface="Avenir"/>
                <a:ea typeface="Avenir"/>
                <a:cs typeface="Avenir"/>
                <a:sym typeface="Avenir"/>
              </a:rPr>
              <a:t>/abs/2209.01318)</a:t>
            </a:r>
          </a:p>
          <a:p>
            <a:pPr marL="1371600" lvl="2" indent="-342900">
              <a:spcAft>
                <a:spcPts val="900"/>
              </a:spcAft>
              <a:buClr>
                <a:schemeClr val="dk1"/>
              </a:buClr>
              <a:buSzPts val="1800"/>
              <a:buFont typeface="Avenir"/>
              <a:buChar char="■"/>
            </a:pPr>
            <a:r>
              <a:rPr lang="en-US" sz="1700" dirty="0">
                <a:solidFill>
                  <a:schemeClr val="tx1">
                    <a:lumMod val="65000"/>
                    <a:lumOff val="35000"/>
                  </a:schemeClr>
                </a:solidFill>
                <a:latin typeface="Avenir"/>
                <a:ea typeface="Avenir"/>
                <a:cs typeface="Avenir"/>
                <a:sym typeface="Avenir"/>
              </a:rPr>
              <a:t>Agora #5 on Future Colliders: Advanced Colliders – https://</a:t>
            </a:r>
            <a:r>
              <a:rPr lang="en-US" sz="1700" dirty="0" err="1">
                <a:solidFill>
                  <a:schemeClr val="tx1">
                    <a:lumMod val="65000"/>
                    <a:lumOff val="35000"/>
                  </a:schemeClr>
                </a:solidFill>
                <a:latin typeface="Avenir"/>
                <a:ea typeface="Avenir"/>
                <a:cs typeface="Avenir"/>
                <a:sym typeface="Avenir"/>
              </a:rPr>
              <a:t>indico.fnal.gov</a:t>
            </a:r>
            <a:r>
              <a:rPr lang="en-US" sz="1700" dirty="0">
                <a:solidFill>
                  <a:schemeClr val="tx1">
                    <a:lumMod val="65000"/>
                    <a:lumOff val="35000"/>
                  </a:schemeClr>
                </a:solidFill>
                <a:latin typeface="Avenir"/>
                <a:ea typeface="Avenir"/>
                <a:cs typeface="Avenir"/>
                <a:sym typeface="Avenir"/>
              </a:rPr>
              <a:t>/event/53848/</a:t>
            </a:r>
          </a:p>
          <a:p>
            <a:pPr marL="1371600" lvl="2" indent="-342900">
              <a:spcAft>
                <a:spcPts val="900"/>
              </a:spcAft>
              <a:buClr>
                <a:schemeClr val="dk1"/>
              </a:buClr>
              <a:buSzPts val="1800"/>
              <a:buFont typeface="Avenir"/>
              <a:buChar char="■"/>
            </a:pPr>
            <a:r>
              <a:rPr lang="en-US" sz="1700" dirty="0">
                <a:solidFill>
                  <a:schemeClr val="tx1">
                    <a:lumMod val="65000"/>
                    <a:lumOff val="35000"/>
                  </a:schemeClr>
                </a:solidFill>
                <a:latin typeface="Avenir"/>
                <a:ea typeface="Avenir"/>
                <a:cs typeface="Avenir"/>
                <a:sym typeface="Avenir"/>
              </a:rPr>
              <a:t>Physics limits of ultimate beams workshops – https://</a:t>
            </a:r>
            <a:r>
              <a:rPr lang="en-US" sz="1700" dirty="0" err="1">
                <a:solidFill>
                  <a:schemeClr val="tx1">
                    <a:lumMod val="65000"/>
                    <a:lumOff val="35000"/>
                  </a:schemeClr>
                </a:solidFill>
                <a:latin typeface="Avenir"/>
                <a:ea typeface="Avenir"/>
                <a:cs typeface="Avenir"/>
                <a:sym typeface="Avenir"/>
              </a:rPr>
              <a:t>indico.fnal.gov</a:t>
            </a:r>
            <a:r>
              <a:rPr lang="en-US" sz="1700" dirty="0">
                <a:solidFill>
                  <a:schemeClr val="tx1">
                    <a:lumMod val="65000"/>
                    <a:lumOff val="35000"/>
                  </a:schemeClr>
                </a:solidFill>
                <a:latin typeface="Avenir"/>
                <a:ea typeface="Avenir"/>
                <a:cs typeface="Avenir"/>
                <a:sym typeface="Avenir"/>
              </a:rPr>
              <a:t>/event/47217/</a:t>
            </a:r>
          </a:p>
          <a:p>
            <a:pPr marL="1371600" lvl="2" indent="-342900">
              <a:spcAft>
                <a:spcPts val="900"/>
              </a:spcAft>
              <a:buClr>
                <a:schemeClr val="dk1"/>
              </a:buClr>
              <a:buSzPts val="1800"/>
              <a:buFont typeface="Avenir"/>
              <a:buChar char="■"/>
            </a:pPr>
            <a:r>
              <a:rPr lang="en-US" sz="1700" dirty="0">
                <a:solidFill>
                  <a:schemeClr val="tx1">
                    <a:lumMod val="65000"/>
                    <a:lumOff val="35000"/>
                  </a:schemeClr>
                </a:solidFill>
                <a:latin typeface="Avenir"/>
                <a:ea typeface="Avenir"/>
                <a:cs typeface="Avenir"/>
                <a:sym typeface="Avenir"/>
              </a:rPr>
              <a:t>PASAIG, Plasma &amp; Advanced Structure Accelerator Interest Group – https://</a:t>
            </a:r>
            <a:r>
              <a:rPr lang="en-US" sz="1700" dirty="0" err="1">
                <a:solidFill>
                  <a:schemeClr val="tx1">
                    <a:lumMod val="65000"/>
                    <a:lumOff val="35000"/>
                  </a:schemeClr>
                </a:solidFill>
                <a:latin typeface="Avenir"/>
                <a:ea typeface="Avenir"/>
                <a:cs typeface="Avenir"/>
                <a:sym typeface="Avenir"/>
              </a:rPr>
              <a:t>aacseminarseries.lbl.gov</a:t>
            </a:r>
            <a:r>
              <a:rPr lang="en-US" sz="1700" dirty="0">
                <a:solidFill>
                  <a:schemeClr val="tx1">
                    <a:lumMod val="65000"/>
                    <a:lumOff val="35000"/>
                  </a:schemeClr>
                </a:solidFill>
                <a:latin typeface="Avenir"/>
                <a:ea typeface="Avenir"/>
                <a:cs typeface="Avenir"/>
                <a:sym typeface="Avenir"/>
              </a:rPr>
              <a:t>/</a:t>
            </a:r>
            <a:r>
              <a:rPr lang="en-US" sz="1700" dirty="0" err="1">
                <a:solidFill>
                  <a:schemeClr val="tx1">
                    <a:lumMod val="65000"/>
                    <a:lumOff val="35000"/>
                  </a:schemeClr>
                </a:solidFill>
                <a:latin typeface="Avenir"/>
                <a:ea typeface="Avenir"/>
                <a:cs typeface="Avenir"/>
                <a:sym typeface="Avenir"/>
              </a:rPr>
              <a:t>pasaig</a:t>
            </a:r>
            <a:endParaRPr lang="en-US" sz="1700" dirty="0">
              <a:solidFill>
                <a:schemeClr val="tx1">
                  <a:lumMod val="65000"/>
                  <a:lumOff val="35000"/>
                </a:schemeClr>
              </a:solidFill>
              <a:latin typeface="Avenir"/>
              <a:ea typeface="Avenir"/>
              <a:cs typeface="Avenir"/>
              <a:sym typeface="Avenir"/>
            </a:endParaRPr>
          </a:p>
        </p:txBody>
      </p:sp>
    </p:spTree>
    <p:extLst>
      <p:ext uri="{BB962C8B-B14F-4D97-AF65-F5344CB8AC3E}">
        <p14:creationId xmlns:p14="http://schemas.microsoft.com/office/powerpoint/2010/main" val="805381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13e7cf79af5_0_235"/>
          <p:cNvSpPr txBox="1"/>
          <p:nvPr/>
        </p:nvSpPr>
        <p:spPr>
          <a:xfrm>
            <a:off x="0" y="0"/>
            <a:ext cx="12218700" cy="646500"/>
          </a:xfrm>
          <a:prstGeom prst="rect">
            <a:avLst/>
          </a:prstGeom>
          <a:solidFill>
            <a:srgbClr val="59595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Innovation in new concepts, strong role in workforce</a:t>
            </a:r>
            <a:endParaRPr sz="1400" b="0" i="0" u="none" strike="noStrike" cap="none">
              <a:solidFill>
                <a:srgbClr val="000000"/>
              </a:solidFill>
              <a:latin typeface="Arial"/>
              <a:ea typeface="Arial"/>
              <a:cs typeface="Arial"/>
              <a:sym typeface="Arial"/>
            </a:endParaRPr>
          </a:p>
        </p:txBody>
      </p:sp>
      <p:sp>
        <p:nvSpPr>
          <p:cNvPr id="353" name="Google Shape;353;g13e7cf79af5_0_235"/>
          <p:cNvSpPr txBox="1"/>
          <p:nvPr/>
        </p:nvSpPr>
        <p:spPr>
          <a:xfrm>
            <a:off x="11482756" y="6533104"/>
            <a:ext cx="6858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30</a:t>
            </a:fld>
            <a:endParaRPr sz="1200" b="0" i="0" u="none" strike="noStrike" cap="none">
              <a:solidFill>
                <a:schemeClr val="dk1"/>
              </a:solidFill>
              <a:latin typeface="Helvetica Neue"/>
              <a:ea typeface="Helvetica Neue"/>
              <a:cs typeface="Helvetica Neue"/>
              <a:sym typeface="Helvetica Neue"/>
            </a:endParaRPr>
          </a:p>
        </p:txBody>
      </p:sp>
      <p:sp>
        <p:nvSpPr>
          <p:cNvPr id="354" name="Google Shape;354;g13e7cf79af5_0_235"/>
          <p:cNvSpPr/>
          <p:nvPr/>
        </p:nvSpPr>
        <p:spPr>
          <a:xfrm>
            <a:off x="0" y="782390"/>
            <a:ext cx="11432100" cy="1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Avenir"/>
              <a:ea typeface="Avenir"/>
              <a:cs typeface="Avenir"/>
              <a:sym typeface="Avenir"/>
            </a:endParaRPr>
          </a:p>
        </p:txBody>
      </p:sp>
      <p:sp>
        <p:nvSpPr>
          <p:cNvPr id="355" name="Google Shape;355;g13e7cf79af5_0_235"/>
          <p:cNvSpPr/>
          <p:nvPr/>
        </p:nvSpPr>
        <p:spPr>
          <a:xfrm>
            <a:off x="329325" y="706200"/>
            <a:ext cx="2933100" cy="428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g13e7cf79af5_0_235"/>
          <p:cNvSpPr/>
          <p:nvPr/>
        </p:nvSpPr>
        <p:spPr>
          <a:xfrm>
            <a:off x="9920350" y="6201675"/>
            <a:ext cx="2119500" cy="428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7" name="Google Shape;357;g13e7cf79af5_0_235"/>
          <p:cNvPicPr preferRelativeResize="0"/>
          <p:nvPr/>
        </p:nvPicPr>
        <p:blipFill>
          <a:blip r:embed="rId3">
            <a:alphaModFix/>
          </a:blip>
          <a:stretch>
            <a:fillRect/>
          </a:stretch>
        </p:blipFill>
        <p:spPr>
          <a:xfrm>
            <a:off x="152400" y="2135265"/>
            <a:ext cx="11887200" cy="322710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13e7cf79af5_0_151"/>
          <p:cNvSpPr txBox="1"/>
          <p:nvPr/>
        </p:nvSpPr>
        <p:spPr>
          <a:xfrm>
            <a:off x="0" y="0"/>
            <a:ext cx="12218700" cy="646500"/>
          </a:xfrm>
          <a:prstGeom prst="rect">
            <a:avLst/>
          </a:prstGeom>
          <a:solidFill>
            <a:srgbClr val="59595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Collider potential to 15+ TeV</a:t>
            </a:r>
            <a:r>
              <a:rPr lang="en-US" sz="3600">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96" name="Google Shape;396;g13e7cf79af5_0_151"/>
          <p:cNvSpPr txBox="1"/>
          <p:nvPr/>
        </p:nvSpPr>
        <p:spPr>
          <a:xfrm>
            <a:off x="11482756" y="6533104"/>
            <a:ext cx="6858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31</a:t>
            </a:fld>
            <a:endParaRPr sz="1200" b="0" i="0" u="none" strike="noStrike" cap="none">
              <a:solidFill>
                <a:schemeClr val="dk1"/>
              </a:solidFill>
              <a:latin typeface="Helvetica Neue"/>
              <a:ea typeface="Helvetica Neue"/>
              <a:cs typeface="Helvetica Neue"/>
              <a:sym typeface="Helvetica Neue"/>
            </a:endParaRPr>
          </a:p>
        </p:txBody>
      </p:sp>
      <p:sp>
        <p:nvSpPr>
          <p:cNvPr id="397" name="Google Shape;397;g13e7cf79af5_0_151"/>
          <p:cNvSpPr/>
          <p:nvPr/>
        </p:nvSpPr>
        <p:spPr>
          <a:xfrm>
            <a:off x="0" y="782390"/>
            <a:ext cx="11432100" cy="1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Avenir"/>
              <a:ea typeface="Avenir"/>
              <a:cs typeface="Avenir"/>
              <a:sym typeface="Avenir"/>
            </a:endParaRPr>
          </a:p>
        </p:txBody>
      </p:sp>
      <p:sp>
        <p:nvSpPr>
          <p:cNvPr id="398" name="Google Shape;398;g13e7cf79af5_0_151"/>
          <p:cNvSpPr/>
          <p:nvPr/>
        </p:nvSpPr>
        <p:spPr>
          <a:xfrm>
            <a:off x="9920350" y="6201675"/>
            <a:ext cx="2119500" cy="428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9" name="Google Shape;399;g13e7cf79af5_0_151"/>
          <p:cNvPicPr preferRelativeResize="0"/>
          <p:nvPr/>
        </p:nvPicPr>
        <p:blipFill>
          <a:blip r:embed="rId3">
            <a:alphaModFix/>
          </a:blip>
          <a:stretch>
            <a:fillRect/>
          </a:stretch>
        </p:blipFill>
        <p:spPr>
          <a:xfrm>
            <a:off x="342213" y="1747174"/>
            <a:ext cx="11381887" cy="19413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g13e7cf79af5_3_27"/>
          <p:cNvPicPr preferRelativeResize="0"/>
          <p:nvPr/>
        </p:nvPicPr>
        <p:blipFill>
          <a:blip r:embed="rId3">
            <a:alphaModFix/>
          </a:blip>
          <a:stretch>
            <a:fillRect/>
          </a:stretch>
        </p:blipFill>
        <p:spPr>
          <a:xfrm>
            <a:off x="76200" y="1370855"/>
            <a:ext cx="11887202" cy="2474762"/>
          </a:xfrm>
          <a:prstGeom prst="rect">
            <a:avLst/>
          </a:prstGeom>
          <a:noFill/>
          <a:ln>
            <a:noFill/>
          </a:ln>
        </p:spPr>
      </p:pic>
      <p:pic>
        <p:nvPicPr>
          <p:cNvPr id="417" name="Google Shape;417;g13e7cf79af5_3_27"/>
          <p:cNvPicPr preferRelativeResize="0"/>
          <p:nvPr/>
        </p:nvPicPr>
        <p:blipFill>
          <a:blip r:embed="rId4">
            <a:alphaModFix/>
          </a:blip>
          <a:stretch>
            <a:fillRect/>
          </a:stretch>
        </p:blipFill>
        <p:spPr>
          <a:xfrm>
            <a:off x="14425" y="3998018"/>
            <a:ext cx="12192002" cy="1183963"/>
          </a:xfrm>
          <a:prstGeom prst="rect">
            <a:avLst/>
          </a:prstGeom>
          <a:noFill/>
          <a:ln>
            <a:noFill/>
          </a:ln>
        </p:spPr>
      </p:pic>
      <p:sp>
        <p:nvSpPr>
          <p:cNvPr id="418" name="Google Shape;418;g13e7cf79af5_3_27"/>
          <p:cNvSpPr txBox="1"/>
          <p:nvPr/>
        </p:nvSpPr>
        <p:spPr>
          <a:xfrm>
            <a:off x="0" y="0"/>
            <a:ext cx="12218700" cy="646500"/>
          </a:xfrm>
          <a:prstGeom prst="rect">
            <a:avLst/>
          </a:prstGeom>
          <a:solidFill>
            <a:srgbClr val="59595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Priority research directions </a:t>
            </a:r>
            <a:endParaRPr sz="1400" b="0" i="0" u="none" strike="noStrike" cap="none">
              <a:solidFill>
                <a:srgbClr val="000000"/>
              </a:solidFill>
              <a:latin typeface="Arial"/>
              <a:ea typeface="Arial"/>
              <a:cs typeface="Arial"/>
              <a:sym typeface="Arial"/>
            </a:endParaRPr>
          </a:p>
        </p:txBody>
      </p:sp>
      <p:sp>
        <p:nvSpPr>
          <p:cNvPr id="419" name="Google Shape;419;g13e7cf79af5_3_27"/>
          <p:cNvSpPr/>
          <p:nvPr/>
        </p:nvSpPr>
        <p:spPr>
          <a:xfrm>
            <a:off x="9842775" y="4781625"/>
            <a:ext cx="2246100" cy="479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13e7cf79af5_0_179"/>
          <p:cNvSpPr txBox="1"/>
          <p:nvPr/>
        </p:nvSpPr>
        <p:spPr>
          <a:xfrm>
            <a:off x="0" y="0"/>
            <a:ext cx="12218700" cy="646500"/>
          </a:xfrm>
          <a:prstGeom prst="rect">
            <a:avLst/>
          </a:prstGeom>
          <a:solidFill>
            <a:srgbClr val="59595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Recommendations</a:t>
            </a:r>
            <a:endParaRPr sz="1400" b="0" i="0" u="none" strike="noStrike" cap="none">
              <a:solidFill>
                <a:srgbClr val="000000"/>
              </a:solidFill>
              <a:latin typeface="Arial"/>
              <a:ea typeface="Arial"/>
              <a:cs typeface="Arial"/>
              <a:sym typeface="Arial"/>
            </a:endParaRPr>
          </a:p>
        </p:txBody>
      </p:sp>
      <p:sp>
        <p:nvSpPr>
          <p:cNvPr id="426" name="Google Shape;426;g13e7cf79af5_0_179"/>
          <p:cNvSpPr txBox="1"/>
          <p:nvPr/>
        </p:nvSpPr>
        <p:spPr>
          <a:xfrm>
            <a:off x="11482756" y="6533104"/>
            <a:ext cx="6858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33</a:t>
            </a:fld>
            <a:endParaRPr sz="1200" b="0" i="0" u="none" strike="noStrike" cap="none">
              <a:solidFill>
                <a:schemeClr val="dk1"/>
              </a:solidFill>
              <a:latin typeface="Helvetica Neue"/>
              <a:ea typeface="Helvetica Neue"/>
              <a:cs typeface="Helvetica Neue"/>
              <a:sym typeface="Helvetica Neue"/>
            </a:endParaRPr>
          </a:p>
        </p:txBody>
      </p:sp>
      <p:pic>
        <p:nvPicPr>
          <p:cNvPr id="427" name="Google Shape;427;g13e7cf79af5_0_179"/>
          <p:cNvPicPr preferRelativeResize="0"/>
          <p:nvPr/>
        </p:nvPicPr>
        <p:blipFill>
          <a:blip r:embed="rId3">
            <a:alphaModFix/>
          </a:blip>
          <a:stretch>
            <a:fillRect/>
          </a:stretch>
        </p:blipFill>
        <p:spPr>
          <a:xfrm>
            <a:off x="527489" y="725000"/>
            <a:ext cx="10554125" cy="5903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13e7cf79af5_0_249"/>
          <p:cNvSpPr txBox="1"/>
          <p:nvPr/>
        </p:nvSpPr>
        <p:spPr>
          <a:xfrm>
            <a:off x="0" y="0"/>
            <a:ext cx="12218700" cy="646500"/>
          </a:xfrm>
          <a:prstGeom prst="rect">
            <a:avLst/>
          </a:prstGeom>
          <a:solidFill>
            <a:srgbClr val="59595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Recommendations</a:t>
            </a:r>
            <a:endParaRPr sz="1400" b="0" i="0" u="none" strike="noStrike" cap="none">
              <a:solidFill>
                <a:srgbClr val="000000"/>
              </a:solidFill>
              <a:latin typeface="Arial"/>
              <a:ea typeface="Arial"/>
              <a:cs typeface="Arial"/>
              <a:sym typeface="Arial"/>
            </a:endParaRPr>
          </a:p>
        </p:txBody>
      </p:sp>
      <p:sp>
        <p:nvSpPr>
          <p:cNvPr id="434" name="Google Shape;434;g13e7cf79af5_0_249"/>
          <p:cNvSpPr txBox="1"/>
          <p:nvPr/>
        </p:nvSpPr>
        <p:spPr>
          <a:xfrm>
            <a:off x="11482756" y="6533104"/>
            <a:ext cx="6858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34</a:t>
            </a:fld>
            <a:endParaRPr sz="1200" b="0" i="0" u="none" strike="noStrike" cap="none">
              <a:solidFill>
                <a:schemeClr val="dk1"/>
              </a:solidFill>
              <a:latin typeface="Helvetica Neue"/>
              <a:ea typeface="Helvetica Neue"/>
              <a:cs typeface="Helvetica Neue"/>
              <a:sym typeface="Helvetica Neue"/>
            </a:endParaRPr>
          </a:p>
        </p:txBody>
      </p:sp>
      <p:pic>
        <p:nvPicPr>
          <p:cNvPr id="435" name="Google Shape;435;g13e7cf79af5_0_249"/>
          <p:cNvPicPr preferRelativeResize="0"/>
          <p:nvPr/>
        </p:nvPicPr>
        <p:blipFill>
          <a:blip r:embed="rId3">
            <a:alphaModFix/>
          </a:blip>
          <a:stretch>
            <a:fillRect/>
          </a:stretch>
        </p:blipFill>
        <p:spPr>
          <a:xfrm>
            <a:off x="368914" y="972113"/>
            <a:ext cx="11480875" cy="52353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13e7cf79af5_0_259"/>
          <p:cNvSpPr txBox="1"/>
          <p:nvPr/>
        </p:nvSpPr>
        <p:spPr>
          <a:xfrm>
            <a:off x="0" y="0"/>
            <a:ext cx="12218700" cy="646500"/>
          </a:xfrm>
          <a:prstGeom prst="rect">
            <a:avLst/>
          </a:prstGeom>
          <a:solidFill>
            <a:srgbClr val="595959"/>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Recommendations</a:t>
            </a:r>
            <a:endParaRPr sz="1400" b="0" i="0" u="none" strike="noStrike" cap="none">
              <a:solidFill>
                <a:srgbClr val="000000"/>
              </a:solidFill>
              <a:latin typeface="Arial"/>
              <a:ea typeface="Arial"/>
              <a:cs typeface="Arial"/>
              <a:sym typeface="Arial"/>
            </a:endParaRPr>
          </a:p>
        </p:txBody>
      </p:sp>
      <p:sp>
        <p:nvSpPr>
          <p:cNvPr id="442" name="Google Shape;442;g13e7cf79af5_0_259"/>
          <p:cNvSpPr txBox="1"/>
          <p:nvPr/>
        </p:nvSpPr>
        <p:spPr>
          <a:xfrm>
            <a:off x="11482756" y="6533104"/>
            <a:ext cx="6858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35</a:t>
            </a:fld>
            <a:endParaRPr sz="1200" b="0" i="0" u="none" strike="noStrike" cap="none">
              <a:solidFill>
                <a:schemeClr val="dk1"/>
              </a:solidFill>
              <a:latin typeface="Helvetica Neue"/>
              <a:ea typeface="Helvetica Neue"/>
              <a:cs typeface="Helvetica Neue"/>
              <a:sym typeface="Helvetica Neue"/>
            </a:endParaRPr>
          </a:p>
        </p:txBody>
      </p:sp>
      <p:pic>
        <p:nvPicPr>
          <p:cNvPr id="443" name="Google Shape;443;g13e7cf79af5_0_259"/>
          <p:cNvPicPr preferRelativeResize="0"/>
          <p:nvPr/>
        </p:nvPicPr>
        <p:blipFill>
          <a:blip r:embed="rId3">
            <a:alphaModFix/>
          </a:blip>
          <a:stretch>
            <a:fillRect/>
          </a:stretch>
        </p:blipFill>
        <p:spPr>
          <a:xfrm>
            <a:off x="515000" y="1157438"/>
            <a:ext cx="11438675" cy="48647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13e7cf79af5_0_214"/>
          <p:cNvSpPr txBox="1">
            <a:spLocks noGrp="1"/>
          </p:cNvSpPr>
          <p:nvPr>
            <p:ph type="title"/>
          </p:nvPr>
        </p:nvSpPr>
        <p:spPr>
          <a:xfrm>
            <a:off x="-2" y="16391"/>
            <a:ext cx="12192000" cy="832200"/>
          </a:xfrm>
          <a:prstGeom prst="rect">
            <a:avLst/>
          </a:prstGeom>
          <a:solidFill>
            <a:srgbClr val="595959"/>
          </a:solidFill>
          <a:ln>
            <a:noFill/>
          </a:ln>
        </p:spPr>
        <p:txBody>
          <a:bodyPr spcFirstLastPara="1" wrap="square" lIns="55850" tIns="55850" rIns="55850" bIns="55850" anchor="t" anchorCtr="0">
            <a:normAutofit/>
          </a:bodyPr>
          <a:lstStyle/>
          <a:p>
            <a:pPr marL="0" marR="0" lvl="0" indent="0" algn="ctr" rtl="0">
              <a:lnSpc>
                <a:spcPct val="100000"/>
              </a:lnSpc>
              <a:spcBef>
                <a:spcPts val="0"/>
              </a:spcBef>
              <a:spcAft>
                <a:spcPts val="0"/>
              </a:spcAft>
              <a:buClr>
                <a:srgbClr val="000000"/>
              </a:buClr>
              <a:buSzPts val="3600"/>
              <a:buFont typeface="Arial"/>
              <a:buNone/>
            </a:pPr>
            <a:r>
              <a:rPr lang="en-US" sz="4100" b="0">
                <a:solidFill>
                  <a:schemeClr val="lt1"/>
                </a:solidFill>
                <a:latin typeface="Calibri"/>
                <a:ea typeface="Calibri"/>
                <a:cs typeface="Calibri"/>
                <a:sym typeface="Calibri"/>
              </a:rPr>
              <a:t>AF6: </a:t>
            </a:r>
            <a:r>
              <a:rPr lang="en-US" sz="4100">
                <a:solidFill>
                  <a:schemeClr val="lt1"/>
                </a:solidFill>
                <a:latin typeface="Calibri"/>
                <a:ea typeface="Calibri"/>
                <a:cs typeface="Calibri"/>
                <a:sym typeface="Calibri"/>
              </a:rPr>
              <a:t>Coordination meetings</a:t>
            </a:r>
            <a:endParaRPr>
              <a:solidFill>
                <a:schemeClr val="lt1"/>
              </a:solidFill>
            </a:endParaRPr>
          </a:p>
        </p:txBody>
      </p:sp>
      <p:sp>
        <p:nvSpPr>
          <p:cNvPr id="120" name="Google Shape;120;g13e7cf79af5_0_214"/>
          <p:cNvSpPr txBox="1">
            <a:spLocks noGrp="1"/>
          </p:cNvSpPr>
          <p:nvPr>
            <p:ph type="sldNum" idx="12"/>
          </p:nvPr>
        </p:nvSpPr>
        <p:spPr>
          <a:xfrm>
            <a:off x="11352114" y="6408382"/>
            <a:ext cx="230400" cy="328200"/>
          </a:xfrm>
          <a:prstGeom prst="rect">
            <a:avLst/>
          </a:prstGeom>
          <a:noFill/>
          <a:ln>
            <a:noFill/>
          </a:ln>
        </p:spPr>
        <p:txBody>
          <a:bodyPr spcFirstLastPara="1" wrap="square" lIns="55850" tIns="55850" rIns="55850" bIns="55850" anchor="ctr" anchorCtr="0">
            <a:spAutoFit/>
          </a:bodyPr>
          <a:lstStyle/>
          <a:p>
            <a:pPr marL="0" marR="0" lvl="0" indent="0" algn="r" rtl="0">
              <a:lnSpc>
                <a:spcPct val="100000"/>
              </a:lnSpc>
              <a:spcBef>
                <a:spcPts val="0"/>
              </a:spcBef>
              <a:spcAft>
                <a:spcPts val="0"/>
              </a:spcAft>
              <a:buClr>
                <a:srgbClr val="888888"/>
              </a:buClr>
              <a:buSzPts val="1400"/>
              <a:buFont typeface="Calibri"/>
              <a:buNone/>
            </a:pPr>
            <a:fld id="{00000000-1234-1234-1234-123412341234}" type="slidenum">
              <a:rPr lang="en-US" sz="1400">
                <a:solidFill>
                  <a:srgbClr val="888888"/>
                </a:solidFill>
                <a:latin typeface="Calibri"/>
                <a:ea typeface="Calibri"/>
                <a:cs typeface="Calibri"/>
                <a:sym typeface="Calibri"/>
              </a:rPr>
              <a:t>36</a:t>
            </a:fld>
            <a:endParaRPr/>
          </a:p>
        </p:txBody>
      </p:sp>
      <p:sp>
        <p:nvSpPr>
          <p:cNvPr id="121" name="Google Shape;121;g13e7cf79af5_0_214"/>
          <p:cNvSpPr txBox="1"/>
          <p:nvPr/>
        </p:nvSpPr>
        <p:spPr>
          <a:xfrm>
            <a:off x="815567" y="6514496"/>
            <a:ext cx="7053900" cy="343500"/>
          </a:xfrm>
          <a:prstGeom prst="rect">
            <a:avLst/>
          </a:prstGeom>
          <a:noFill/>
          <a:ln>
            <a:noFill/>
          </a:ln>
        </p:spPr>
        <p:txBody>
          <a:bodyPr spcFirstLastPara="1" wrap="square" lIns="78575" tIns="78575" rIns="78575" bIns="785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https://snowmass21.org/accelerator/advanced/start#white_paper_coordination</a:t>
            </a:r>
            <a:endParaRPr sz="1200" b="0" i="0" u="none" strike="noStrike" cap="none">
              <a:solidFill>
                <a:srgbClr val="000000"/>
              </a:solidFill>
              <a:latin typeface="Arial"/>
              <a:ea typeface="Arial"/>
              <a:cs typeface="Arial"/>
              <a:sym typeface="Arial"/>
            </a:endParaRPr>
          </a:p>
        </p:txBody>
      </p:sp>
      <p:sp>
        <p:nvSpPr>
          <p:cNvPr id="122" name="Google Shape;122;g13e7cf79af5_0_214"/>
          <p:cNvSpPr/>
          <p:nvPr/>
        </p:nvSpPr>
        <p:spPr>
          <a:xfrm>
            <a:off x="149900" y="913975"/>
            <a:ext cx="6851700" cy="5262900"/>
          </a:xfrm>
          <a:prstGeom prst="rect">
            <a:avLst/>
          </a:prstGeom>
          <a:noFill/>
          <a:ln>
            <a:noFill/>
          </a:ln>
        </p:spPr>
        <p:txBody>
          <a:bodyPr spcFirstLastPara="1" wrap="square" lIns="91425" tIns="45700" rIns="91425" bIns="45700" anchor="t" anchorCtr="0">
            <a:noAutofit/>
          </a:bodyPr>
          <a:lstStyle/>
          <a:p>
            <a:pPr marL="342900" marR="0" lvl="0" indent="-336550" algn="l" rtl="0">
              <a:lnSpc>
                <a:spcPct val="115000"/>
              </a:lnSpc>
              <a:spcBef>
                <a:spcPts val="0"/>
              </a:spcBef>
              <a:spcAft>
                <a:spcPts val="0"/>
              </a:spcAft>
              <a:buClr>
                <a:schemeClr val="dk1"/>
              </a:buClr>
              <a:buSzPts val="1900"/>
              <a:buFont typeface="Avenir"/>
              <a:buChar char="•"/>
            </a:pPr>
            <a:r>
              <a:rPr lang="en-US" sz="1900">
                <a:solidFill>
                  <a:schemeClr val="dk1"/>
                </a:solidFill>
                <a:latin typeface="Avenir"/>
                <a:ea typeface="Avenir"/>
                <a:cs typeface="Avenir"/>
                <a:sym typeface="Avenir"/>
              </a:rPr>
              <a:t>July 2020 Weekly AF6 meetings initiated</a:t>
            </a:r>
            <a:endParaRPr sz="1900">
              <a:solidFill>
                <a:schemeClr val="dk1"/>
              </a:solidFill>
              <a:latin typeface="Avenir"/>
              <a:ea typeface="Avenir"/>
              <a:cs typeface="Avenir"/>
              <a:sym typeface="Avenir"/>
            </a:endParaRPr>
          </a:p>
          <a:p>
            <a:pPr marL="342900" marR="0" lvl="0" indent="-336550" algn="l" rtl="0">
              <a:lnSpc>
                <a:spcPct val="115000"/>
              </a:lnSpc>
              <a:spcBef>
                <a:spcPts val="0"/>
              </a:spcBef>
              <a:spcAft>
                <a:spcPts val="0"/>
              </a:spcAft>
              <a:buClr>
                <a:schemeClr val="dk1"/>
              </a:buClr>
              <a:buSzPts val="1900"/>
              <a:buFont typeface="Avenir"/>
              <a:buChar char="•"/>
            </a:pPr>
            <a:r>
              <a:rPr lang="en-US" sz="1900">
                <a:solidFill>
                  <a:schemeClr val="dk1"/>
                </a:solidFill>
                <a:latin typeface="Avenir"/>
                <a:ea typeface="Avenir"/>
                <a:cs typeface="Avenir"/>
                <a:sym typeface="Avenir"/>
              </a:rPr>
              <a:t>August 2020 LOIs submitted </a:t>
            </a:r>
            <a:endParaRPr sz="1900">
              <a:solidFill>
                <a:schemeClr val="dk1"/>
              </a:solidFill>
              <a:latin typeface="Avenir"/>
              <a:ea typeface="Avenir"/>
              <a:cs typeface="Avenir"/>
              <a:sym typeface="Avenir"/>
            </a:endParaRPr>
          </a:p>
          <a:p>
            <a:pPr marL="342900" marR="0" lvl="0" indent="-336550" algn="l" rtl="0">
              <a:lnSpc>
                <a:spcPct val="115000"/>
              </a:lnSpc>
              <a:spcBef>
                <a:spcPts val="0"/>
              </a:spcBef>
              <a:spcAft>
                <a:spcPts val="0"/>
              </a:spcAft>
              <a:buClr>
                <a:schemeClr val="dk1"/>
              </a:buClr>
              <a:buSzPts val="1900"/>
              <a:buFont typeface="Avenir"/>
              <a:buChar char="•"/>
            </a:pPr>
            <a:r>
              <a:rPr lang="en-US" sz="1900">
                <a:solidFill>
                  <a:schemeClr val="dk1"/>
                </a:solidFill>
                <a:latin typeface="Avenir"/>
                <a:ea typeface="Avenir"/>
                <a:cs typeface="Avenir"/>
                <a:sym typeface="Avenir"/>
              </a:rPr>
              <a:t>September 2020 AF6 Snowmass prep LOI Workshop</a:t>
            </a:r>
            <a:endParaRPr sz="1900">
              <a:solidFill>
                <a:schemeClr val="dk1"/>
              </a:solidFill>
              <a:latin typeface="Avenir"/>
              <a:ea typeface="Avenir"/>
              <a:cs typeface="Avenir"/>
              <a:sym typeface="Avenir"/>
            </a:endParaRPr>
          </a:p>
          <a:p>
            <a:pPr marL="914400" marR="0" lvl="1" indent="-349250" algn="l" rtl="0">
              <a:lnSpc>
                <a:spcPct val="115000"/>
              </a:lnSpc>
              <a:spcBef>
                <a:spcPts val="0"/>
              </a:spcBef>
              <a:spcAft>
                <a:spcPts val="0"/>
              </a:spcAft>
              <a:buClr>
                <a:schemeClr val="dk1"/>
              </a:buClr>
              <a:buSzPts val="1900"/>
              <a:buFont typeface="Avenir"/>
              <a:buChar char="•"/>
            </a:pPr>
            <a:r>
              <a:rPr lang="en-US" sz="1900">
                <a:solidFill>
                  <a:schemeClr val="dk1"/>
                </a:solidFill>
                <a:latin typeface="Avenir"/>
                <a:ea typeface="Avenir"/>
                <a:cs typeface="Avenir"/>
                <a:sym typeface="Avenir"/>
              </a:rPr>
              <a:t>Discuss 71 submitted LOIs</a:t>
            </a:r>
            <a:endParaRPr sz="1900">
              <a:solidFill>
                <a:schemeClr val="dk1"/>
              </a:solidFill>
              <a:latin typeface="Avenir"/>
              <a:ea typeface="Avenir"/>
              <a:cs typeface="Avenir"/>
              <a:sym typeface="Avenir"/>
            </a:endParaRPr>
          </a:p>
          <a:p>
            <a:pPr marL="914400" marR="0" lvl="1" indent="-349250" algn="l" rtl="0">
              <a:lnSpc>
                <a:spcPct val="115000"/>
              </a:lnSpc>
              <a:spcBef>
                <a:spcPts val="0"/>
              </a:spcBef>
              <a:spcAft>
                <a:spcPts val="0"/>
              </a:spcAft>
              <a:buClr>
                <a:schemeClr val="dk1"/>
              </a:buClr>
              <a:buSzPts val="1900"/>
              <a:buFont typeface="Avenir"/>
              <a:buChar char="•"/>
            </a:pPr>
            <a:r>
              <a:rPr lang="en-US" sz="1900">
                <a:solidFill>
                  <a:schemeClr val="dk1"/>
                </a:solidFill>
                <a:latin typeface="Avenir"/>
                <a:ea typeface="Avenir"/>
                <a:cs typeface="Avenir"/>
                <a:sym typeface="Avenir"/>
              </a:rPr>
              <a:t>Encourage collaboration to group into focussed set of contributed papers with coherent message</a:t>
            </a:r>
            <a:endParaRPr sz="1900">
              <a:solidFill>
                <a:schemeClr val="dk1"/>
              </a:solidFill>
              <a:latin typeface="Avenir"/>
              <a:ea typeface="Avenir"/>
              <a:cs typeface="Avenir"/>
              <a:sym typeface="Avenir"/>
            </a:endParaRPr>
          </a:p>
          <a:p>
            <a:pPr marL="342900" marR="0" lvl="0" indent="-336550" algn="l" rtl="0">
              <a:lnSpc>
                <a:spcPct val="115000"/>
              </a:lnSpc>
              <a:spcBef>
                <a:spcPts val="0"/>
              </a:spcBef>
              <a:spcAft>
                <a:spcPts val="0"/>
              </a:spcAft>
              <a:buClr>
                <a:schemeClr val="dk1"/>
              </a:buClr>
              <a:buSzPts val="1900"/>
              <a:buFont typeface="Avenir"/>
              <a:buChar char="•"/>
            </a:pPr>
            <a:r>
              <a:rPr lang="en-US" sz="1900">
                <a:solidFill>
                  <a:schemeClr val="dk1"/>
                </a:solidFill>
                <a:latin typeface="Avenir"/>
                <a:ea typeface="Avenir"/>
                <a:cs typeface="Avenir"/>
                <a:sym typeface="Avenir"/>
              </a:rPr>
              <a:t>October 2020 Community planning meeting</a:t>
            </a:r>
            <a:endParaRPr sz="1900">
              <a:solidFill>
                <a:schemeClr val="dk1"/>
              </a:solidFill>
              <a:latin typeface="Avenir"/>
              <a:ea typeface="Avenir"/>
              <a:cs typeface="Avenir"/>
              <a:sym typeface="Avenir"/>
            </a:endParaRPr>
          </a:p>
          <a:p>
            <a:pPr marL="914400" marR="0" lvl="1" indent="-349250" algn="l" rtl="0">
              <a:lnSpc>
                <a:spcPct val="115000"/>
              </a:lnSpc>
              <a:spcBef>
                <a:spcPts val="0"/>
              </a:spcBef>
              <a:spcAft>
                <a:spcPts val="0"/>
              </a:spcAft>
              <a:buClr>
                <a:schemeClr val="dk1"/>
              </a:buClr>
              <a:buSzPts val="1900"/>
              <a:buFont typeface="Avenir"/>
              <a:buChar char="•"/>
            </a:pPr>
            <a:r>
              <a:rPr lang="en-US" sz="1900">
                <a:solidFill>
                  <a:schemeClr val="dk1"/>
                </a:solidFill>
                <a:latin typeface="Avenir"/>
                <a:ea typeface="Avenir"/>
                <a:cs typeface="Avenir"/>
                <a:sym typeface="Avenir"/>
              </a:rPr>
              <a:t>Topical interest groups formed focussed around contributed papers</a:t>
            </a:r>
            <a:endParaRPr sz="1900">
              <a:solidFill>
                <a:schemeClr val="dk1"/>
              </a:solidFill>
              <a:latin typeface="Avenir"/>
              <a:ea typeface="Avenir"/>
              <a:cs typeface="Avenir"/>
              <a:sym typeface="Avenir"/>
            </a:endParaRPr>
          </a:p>
          <a:p>
            <a:pPr marL="342900" marR="0" lvl="0" indent="-336550" algn="l" rtl="0">
              <a:lnSpc>
                <a:spcPct val="115000"/>
              </a:lnSpc>
              <a:spcBef>
                <a:spcPts val="0"/>
              </a:spcBef>
              <a:spcAft>
                <a:spcPts val="0"/>
              </a:spcAft>
              <a:buClr>
                <a:schemeClr val="dk1"/>
              </a:buClr>
              <a:buSzPts val="1900"/>
              <a:buFont typeface="Avenir"/>
              <a:buChar char="•"/>
            </a:pPr>
            <a:r>
              <a:rPr lang="en-US" sz="1900">
                <a:solidFill>
                  <a:schemeClr val="dk1"/>
                </a:solidFill>
                <a:latin typeface="Avenir"/>
                <a:ea typeface="Avenir"/>
                <a:cs typeface="Avenir"/>
                <a:sym typeface="Avenir"/>
              </a:rPr>
              <a:t>The long pause…(but connected to ES/LDG process)</a:t>
            </a:r>
            <a:endParaRPr sz="1900">
              <a:solidFill>
                <a:schemeClr val="dk1"/>
              </a:solidFill>
              <a:latin typeface="Avenir"/>
              <a:ea typeface="Avenir"/>
              <a:cs typeface="Avenir"/>
              <a:sym typeface="Avenir"/>
            </a:endParaRPr>
          </a:p>
          <a:p>
            <a:pPr marL="342900" marR="0" lvl="0" indent="-336550" algn="l" rtl="0">
              <a:lnSpc>
                <a:spcPct val="115000"/>
              </a:lnSpc>
              <a:spcBef>
                <a:spcPts val="0"/>
              </a:spcBef>
              <a:spcAft>
                <a:spcPts val="0"/>
              </a:spcAft>
              <a:buClr>
                <a:schemeClr val="dk1"/>
              </a:buClr>
              <a:buSzPts val="1900"/>
              <a:buFont typeface="Avenir"/>
              <a:buChar char="•"/>
            </a:pPr>
            <a:r>
              <a:rPr lang="en-US" sz="1900">
                <a:solidFill>
                  <a:schemeClr val="dk1"/>
                </a:solidFill>
                <a:latin typeface="Avenir"/>
                <a:ea typeface="Avenir"/>
                <a:cs typeface="Avenir"/>
                <a:sym typeface="Avenir"/>
              </a:rPr>
              <a:t>December 2021 AF6 Contributed Paper Planning Meeting</a:t>
            </a:r>
            <a:endParaRPr sz="1900">
              <a:solidFill>
                <a:schemeClr val="dk1"/>
              </a:solidFill>
              <a:latin typeface="Avenir"/>
              <a:ea typeface="Avenir"/>
              <a:cs typeface="Avenir"/>
              <a:sym typeface="Avenir"/>
            </a:endParaRPr>
          </a:p>
          <a:p>
            <a:pPr marL="914400" marR="0" lvl="1" indent="-349250" algn="l" rtl="0">
              <a:lnSpc>
                <a:spcPct val="115000"/>
              </a:lnSpc>
              <a:spcBef>
                <a:spcPts val="0"/>
              </a:spcBef>
              <a:spcAft>
                <a:spcPts val="0"/>
              </a:spcAft>
              <a:buClr>
                <a:schemeClr val="dk1"/>
              </a:buClr>
              <a:buSzPts val="1900"/>
              <a:buFont typeface="Avenir"/>
              <a:buChar char="•"/>
            </a:pPr>
            <a:r>
              <a:rPr lang="en-US" sz="1900">
                <a:solidFill>
                  <a:schemeClr val="dk1"/>
                </a:solidFill>
                <a:latin typeface="Avenir"/>
                <a:ea typeface="Avenir"/>
                <a:cs typeface="Avenir"/>
                <a:sym typeface="Avenir"/>
              </a:rPr>
              <a:t>Scheduled review for each paper in coming weeks</a:t>
            </a:r>
            <a:endParaRPr sz="1900">
              <a:solidFill>
                <a:schemeClr val="dk1"/>
              </a:solidFill>
              <a:latin typeface="Avenir"/>
              <a:ea typeface="Avenir"/>
              <a:cs typeface="Avenir"/>
              <a:sym typeface="Avenir"/>
            </a:endParaRPr>
          </a:p>
          <a:p>
            <a:pPr marL="342900" marR="0" lvl="0" indent="-336550" algn="l" rtl="0">
              <a:lnSpc>
                <a:spcPct val="115000"/>
              </a:lnSpc>
              <a:spcBef>
                <a:spcPts val="0"/>
              </a:spcBef>
              <a:spcAft>
                <a:spcPts val="0"/>
              </a:spcAft>
              <a:buClr>
                <a:schemeClr val="dk1"/>
              </a:buClr>
              <a:buSzPts val="1900"/>
              <a:buFont typeface="Avenir"/>
              <a:buChar char="•"/>
            </a:pPr>
            <a:r>
              <a:rPr lang="en-US" sz="1900">
                <a:solidFill>
                  <a:schemeClr val="dk1"/>
                </a:solidFill>
                <a:latin typeface="Avenir"/>
                <a:ea typeface="Avenir"/>
                <a:cs typeface="Avenir"/>
                <a:sym typeface="Avenir"/>
              </a:rPr>
              <a:t>February 2022 AF6 Review of all Contributed Paper Dafts</a:t>
            </a:r>
            <a:endParaRPr sz="1900">
              <a:solidFill>
                <a:schemeClr val="dk1"/>
              </a:solidFill>
              <a:latin typeface="Avenir"/>
              <a:ea typeface="Avenir"/>
              <a:cs typeface="Avenir"/>
              <a:sym typeface="Avenir"/>
            </a:endParaRPr>
          </a:p>
          <a:p>
            <a:pPr marL="342900" marR="0" lvl="0" indent="-336550" algn="l" rtl="0">
              <a:lnSpc>
                <a:spcPct val="115000"/>
              </a:lnSpc>
              <a:spcBef>
                <a:spcPts val="0"/>
              </a:spcBef>
              <a:spcAft>
                <a:spcPts val="0"/>
              </a:spcAft>
              <a:buClr>
                <a:schemeClr val="dk1"/>
              </a:buClr>
              <a:buSzPts val="1900"/>
              <a:buFont typeface="Avenir"/>
              <a:buChar char="•"/>
            </a:pPr>
            <a:r>
              <a:rPr lang="en-US" sz="1900">
                <a:solidFill>
                  <a:schemeClr val="dk1"/>
                </a:solidFill>
                <a:latin typeface="Avenir"/>
                <a:ea typeface="Avenir"/>
                <a:cs typeface="Avenir"/>
                <a:sym typeface="Avenir"/>
              </a:rPr>
              <a:t>July 2022 Pre-Snowmass review of AF6 Summary</a:t>
            </a:r>
            <a:endParaRPr sz="1900">
              <a:solidFill>
                <a:schemeClr val="dk1"/>
              </a:solidFill>
              <a:latin typeface="Avenir"/>
              <a:ea typeface="Avenir"/>
              <a:cs typeface="Avenir"/>
              <a:sym typeface="Avenir"/>
            </a:endParaRPr>
          </a:p>
          <a:p>
            <a:pPr marL="0" marR="0" lvl="0" indent="0" algn="l" rtl="0">
              <a:lnSpc>
                <a:spcPct val="115000"/>
              </a:lnSpc>
              <a:spcBef>
                <a:spcPts val="0"/>
              </a:spcBef>
              <a:spcAft>
                <a:spcPts val="0"/>
              </a:spcAft>
              <a:buNone/>
            </a:pPr>
            <a:endParaRPr sz="1900">
              <a:solidFill>
                <a:schemeClr val="dk1"/>
              </a:solidFill>
              <a:latin typeface="Avenir"/>
              <a:ea typeface="Avenir"/>
              <a:cs typeface="Avenir"/>
              <a:sym typeface="Avenir"/>
            </a:endParaRPr>
          </a:p>
          <a:p>
            <a:pPr marL="342900" marR="0" lvl="0" indent="-336550" algn="l" rtl="0">
              <a:lnSpc>
                <a:spcPct val="115000"/>
              </a:lnSpc>
              <a:spcBef>
                <a:spcPts val="0"/>
              </a:spcBef>
              <a:spcAft>
                <a:spcPts val="0"/>
              </a:spcAft>
              <a:buClr>
                <a:schemeClr val="dk1"/>
              </a:buClr>
              <a:buSzPts val="1900"/>
              <a:buFont typeface="Avenir"/>
              <a:buChar char="•"/>
            </a:pPr>
            <a:r>
              <a:rPr lang="en-US" sz="1900">
                <a:solidFill>
                  <a:schemeClr val="dk1"/>
                </a:solidFill>
                <a:latin typeface="Avenir"/>
                <a:ea typeface="Avenir"/>
                <a:cs typeface="Avenir"/>
                <a:sym typeface="Avenir"/>
              </a:rPr>
              <a:t>Snowmass in Seattle</a:t>
            </a:r>
            <a:endParaRPr sz="1900">
              <a:solidFill>
                <a:schemeClr val="dk1"/>
              </a:solidFill>
              <a:latin typeface="Avenir"/>
              <a:ea typeface="Avenir"/>
              <a:cs typeface="Avenir"/>
              <a:sym typeface="Avenir"/>
            </a:endParaRPr>
          </a:p>
        </p:txBody>
      </p:sp>
      <p:pic>
        <p:nvPicPr>
          <p:cNvPr id="123" name="Google Shape;123;g13e7cf79af5_0_214"/>
          <p:cNvPicPr preferRelativeResize="0"/>
          <p:nvPr/>
        </p:nvPicPr>
        <p:blipFill>
          <a:blip r:embed="rId3">
            <a:alphaModFix/>
          </a:blip>
          <a:stretch>
            <a:fillRect/>
          </a:stretch>
        </p:blipFill>
        <p:spPr>
          <a:xfrm>
            <a:off x="3144425" y="5620966"/>
            <a:ext cx="1504950" cy="952500"/>
          </a:xfrm>
          <a:prstGeom prst="rect">
            <a:avLst/>
          </a:prstGeom>
          <a:noFill/>
          <a:ln>
            <a:noFill/>
          </a:ln>
        </p:spPr>
      </p:pic>
      <p:sp>
        <p:nvSpPr>
          <p:cNvPr id="124" name="Google Shape;124;g13e7cf79af5_0_214"/>
          <p:cNvSpPr/>
          <p:nvPr/>
        </p:nvSpPr>
        <p:spPr>
          <a:xfrm>
            <a:off x="7415300" y="1050100"/>
            <a:ext cx="3732600" cy="2458800"/>
          </a:xfrm>
          <a:prstGeom prst="rect">
            <a:avLst/>
          </a:prstGeom>
          <a:noFill/>
          <a:ln>
            <a:noFill/>
          </a:ln>
        </p:spPr>
        <p:txBody>
          <a:bodyPr spcFirstLastPara="1" wrap="square" lIns="91425" tIns="45700" rIns="91425" bIns="45700" anchor="t" anchorCtr="0">
            <a:noAutofit/>
          </a:bodyPr>
          <a:lstStyle/>
          <a:p>
            <a:pPr marL="342900" marR="0" lvl="0" indent="-336550" algn="l" rtl="0">
              <a:lnSpc>
                <a:spcPct val="100000"/>
              </a:lnSpc>
              <a:spcBef>
                <a:spcPts val="0"/>
              </a:spcBef>
              <a:spcAft>
                <a:spcPts val="0"/>
              </a:spcAft>
              <a:buClr>
                <a:schemeClr val="dk1"/>
              </a:buClr>
              <a:buSzPts val="1900"/>
              <a:buFont typeface="Avenir"/>
              <a:buChar char="•"/>
            </a:pPr>
            <a:r>
              <a:rPr lang="en-US" sz="1900">
                <a:solidFill>
                  <a:schemeClr val="dk1"/>
                </a:solidFill>
                <a:latin typeface="Avenir"/>
                <a:ea typeface="Avenir"/>
                <a:cs typeface="Avenir"/>
                <a:sym typeface="Avenir"/>
              </a:rPr>
              <a:t>In addition:</a:t>
            </a:r>
            <a:endParaRPr sz="1900">
              <a:solidFill>
                <a:schemeClr val="dk1"/>
              </a:solidFill>
              <a:latin typeface="Avenir"/>
              <a:ea typeface="Avenir"/>
              <a:cs typeface="Avenir"/>
              <a:sym typeface="Avenir"/>
            </a:endParaRPr>
          </a:p>
          <a:p>
            <a:pPr marL="342900" marR="0" lvl="0" indent="-336550" algn="l" rtl="0">
              <a:lnSpc>
                <a:spcPct val="100000"/>
              </a:lnSpc>
              <a:spcBef>
                <a:spcPts val="0"/>
              </a:spcBef>
              <a:spcAft>
                <a:spcPts val="0"/>
              </a:spcAft>
              <a:buClr>
                <a:schemeClr val="dk1"/>
              </a:buClr>
              <a:buSzPts val="1900"/>
              <a:buFont typeface="Avenir"/>
              <a:buChar char="•"/>
            </a:pPr>
            <a:r>
              <a:rPr lang="en-US" sz="1900">
                <a:solidFill>
                  <a:schemeClr val="dk1"/>
                </a:solidFill>
                <a:latin typeface="Avenir"/>
                <a:ea typeface="Avenir"/>
                <a:cs typeface="Avenir"/>
                <a:sym typeface="Avenir"/>
              </a:rPr>
              <a:t>Positron polarization</a:t>
            </a:r>
            <a:endParaRPr sz="1900">
              <a:solidFill>
                <a:schemeClr val="dk1"/>
              </a:solidFill>
              <a:latin typeface="Avenir"/>
              <a:ea typeface="Avenir"/>
              <a:cs typeface="Avenir"/>
              <a:sym typeface="Avenir"/>
            </a:endParaRPr>
          </a:p>
          <a:p>
            <a:pPr marL="342900" marR="0" lvl="0" indent="-336550" algn="l" rtl="0">
              <a:lnSpc>
                <a:spcPct val="100000"/>
              </a:lnSpc>
              <a:spcBef>
                <a:spcPts val="0"/>
              </a:spcBef>
              <a:spcAft>
                <a:spcPts val="0"/>
              </a:spcAft>
              <a:buClr>
                <a:schemeClr val="dk1"/>
              </a:buClr>
              <a:buSzPts val="1900"/>
              <a:buFont typeface="Avenir"/>
              <a:buChar char="•"/>
            </a:pPr>
            <a:r>
              <a:rPr lang="en-US" sz="1900">
                <a:solidFill>
                  <a:schemeClr val="dk1"/>
                </a:solidFill>
                <a:latin typeface="Avenir"/>
                <a:ea typeface="Avenir"/>
                <a:cs typeface="Avenir"/>
                <a:sym typeface="Avenir"/>
              </a:rPr>
              <a:t>AAC Agora</a:t>
            </a:r>
            <a:endParaRPr sz="1900">
              <a:solidFill>
                <a:schemeClr val="dk1"/>
              </a:solidFill>
              <a:latin typeface="Avenir"/>
              <a:ea typeface="Avenir"/>
              <a:cs typeface="Avenir"/>
              <a:sym typeface="Avenir"/>
            </a:endParaRPr>
          </a:p>
          <a:p>
            <a:pPr marL="342900" marR="0" lvl="0" indent="-336550" algn="l" rtl="0">
              <a:lnSpc>
                <a:spcPct val="100000"/>
              </a:lnSpc>
              <a:spcBef>
                <a:spcPts val="0"/>
              </a:spcBef>
              <a:spcAft>
                <a:spcPts val="0"/>
              </a:spcAft>
              <a:buClr>
                <a:schemeClr val="dk1"/>
              </a:buClr>
              <a:buSzPts val="1900"/>
              <a:buFont typeface="Avenir"/>
              <a:buChar char="•"/>
            </a:pPr>
            <a:r>
              <a:rPr lang="en-US" sz="1900">
                <a:solidFill>
                  <a:schemeClr val="dk1"/>
                </a:solidFill>
                <a:latin typeface="Avenir"/>
                <a:ea typeface="Avenir"/>
                <a:cs typeface="Avenir"/>
                <a:sym typeface="Avenir"/>
              </a:rPr>
              <a:t>e-e+ Collider Forum</a:t>
            </a:r>
            <a:endParaRPr sz="1900">
              <a:solidFill>
                <a:schemeClr val="dk1"/>
              </a:solidFill>
              <a:latin typeface="Avenir"/>
              <a:ea typeface="Avenir"/>
              <a:cs typeface="Avenir"/>
              <a:sym typeface="Avenir"/>
            </a:endParaRPr>
          </a:p>
          <a:p>
            <a:pPr marL="342900" marR="0" lvl="0" indent="-336550" algn="l" rtl="0">
              <a:lnSpc>
                <a:spcPct val="100000"/>
              </a:lnSpc>
              <a:spcBef>
                <a:spcPts val="0"/>
              </a:spcBef>
              <a:spcAft>
                <a:spcPts val="0"/>
              </a:spcAft>
              <a:buClr>
                <a:schemeClr val="dk1"/>
              </a:buClr>
              <a:buSzPts val="1900"/>
              <a:buFont typeface="Avenir"/>
              <a:buChar char="•"/>
            </a:pPr>
            <a:r>
              <a:rPr lang="en-US" sz="1900">
                <a:solidFill>
                  <a:schemeClr val="dk1"/>
                </a:solidFill>
                <a:latin typeface="Avenir"/>
                <a:ea typeface="Avenir"/>
                <a:cs typeface="Avenir"/>
                <a:sym typeface="Avenir"/>
              </a:rPr>
              <a:t>Cross Frontier Workshops with EF-TF-AF#</a:t>
            </a:r>
            <a:endParaRPr sz="1900">
              <a:solidFill>
                <a:schemeClr val="dk1"/>
              </a:solidFill>
              <a:latin typeface="Avenir"/>
              <a:ea typeface="Avenir"/>
              <a:cs typeface="Avenir"/>
              <a:sym typeface="Avenir"/>
            </a:endParaRPr>
          </a:p>
          <a:p>
            <a:pPr marL="342900" marR="0" lvl="0" indent="-336550" algn="l" rtl="0">
              <a:lnSpc>
                <a:spcPct val="100000"/>
              </a:lnSpc>
              <a:spcBef>
                <a:spcPts val="0"/>
              </a:spcBef>
              <a:spcAft>
                <a:spcPts val="0"/>
              </a:spcAft>
              <a:buClr>
                <a:schemeClr val="dk1"/>
              </a:buClr>
              <a:buSzPts val="1900"/>
              <a:buFont typeface="Avenir"/>
              <a:buChar char="•"/>
            </a:pPr>
            <a:r>
              <a:rPr lang="en-US" sz="1900">
                <a:solidFill>
                  <a:schemeClr val="dk1"/>
                </a:solidFill>
                <a:latin typeface="Avenir"/>
                <a:ea typeface="Avenir"/>
                <a:cs typeface="Avenir"/>
                <a:sym typeface="Avenir"/>
              </a:rPr>
              <a:t>ITF</a:t>
            </a:r>
            <a:endParaRPr sz="1900">
              <a:solidFill>
                <a:schemeClr val="dk1"/>
              </a:solidFill>
              <a:latin typeface="Avenir"/>
              <a:ea typeface="Avenir"/>
              <a:cs typeface="Avenir"/>
              <a:sym typeface="Avenir"/>
            </a:endParaRPr>
          </a:p>
          <a:p>
            <a:pPr marL="342900" marR="0" lvl="0" indent="-336550" algn="l" rtl="0">
              <a:lnSpc>
                <a:spcPct val="100000"/>
              </a:lnSpc>
              <a:spcBef>
                <a:spcPts val="0"/>
              </a:spcBef>
              <a:spcAft>
                <a:spcPts val="0"/>
              </a:spcAft>
              <a:buClr>
                <a:schemeClr val="dk1"/>
              </a:buClr>
              <a:buSzPts val="1900"/>
              <a:buFont typeface="Avenir"/>
              <a:buChar char="•"/>
            </a:pPr>
            <a:r>
              <a:rPr lang="en-US" sz="1900">
                <a:solidFill>
                  <a:schemeClr val="dk1"/>
                </a:solidFill>
                <a:latin typeface="Avenir"/>
                <a:ea typeface="Avenir"/>
                <a:cs typeface="Avenir"/>
                <a:sym typeface="Avenir"/>
              </a:rPr>
              <a:t>…</a:t>
            </a:r>
            <a:endParaRPr sz="1900">
              <a:solidFill>
                <a:schemeClr val="dk1"/>
              </a:solidFill>
              <a:latin typeface="Avenir"/>
              <a:ea typeface="Avenir"/>
              <a:cs typeface="Avenir"/>
              <a:sym typeface="Avenir"/>
            </a:endParaRPr>
          </a:p>
        </p:txBody>
      </p:sp>
      <p:sp>
        <p:nvSpPr>
          <p:cNvPr id="125" name="Google Shape;125;g13e7cf79af5_0_214"/>
          <p:cNvSpPr txBox="1"/>
          <p:nvPr/>
        </p:nvSpPr>
        <p:spPr>
          <a:xfrm>
            <a:off x="7869475" y="3942475"/>
            <a:ext cx="3343800" cy="1754700"/>
          </a:xfrm>
          <a:prstGeom prst="rect">
            <a:avLst/>
          </a:prstGeom>
          <a:solidFill>
            <a:schemeClr val="lt1"/>
          </a:solidFill>
          <a:ln w="38100" cap="flat" cmpd="sng">
            <a:solidFill>
              <a:srgbClr val="000000"/>
            </a:solidFill>
            <a:prstDash val="solid"/>
            <a:round/>
            <a:headEnd type="none" w="sm" len="sm"/>
            <a:tailEnd type="none" w="sm" len="sm"/>
          </a:ln>
          <a:effectLst>
            <a:outerShdw blurRad="128588" dist="952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US" sz="3400"/>
              <a:t>It’s been a long and busy couple years!</a:t>
            </a:r>
            <a:endParaRPr sz="3400"/>
          </a:p>
        </p:txBody>
      </p:sp>
    </p:spTree>
    <p:extLst>
      <p:ext uri="{BB962C8B-B14F-4D97-AF65-F5344CB8AC3E}">
        <p14:creationId xmlns:p14="http://schemas.microsoft.com/office/powerpoint/2010/main" val="60568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3e7cf79af5_0_206"/>
          <p:cNvSpPr txBox="1">
            <a:spLocks noGrp="1"/>
          </p:cNvSpPr>
          <p:nvPr>
            <p:ph type="title"/>
          </p:nvPr>
        </p:nvSpPr>
        <p:spPr>
          <a:xfrm>
            <a:off x="-2" y="16391"/>
            <a:ext cx="12192000" cy="832200"/>
          </a:xfrm>
          <a:prstGeom prst="rect">
            <a:avLst/>
          </a:prstGeom>
          <a:solidFill>
            <a:srgbClr val="595959"/>
          </a:solidFill>
          <a:ln>
            <a:noFill/>
          </a:ln>
        </p:spPr>
        <p:txBody>
          <a:bodyPr spcFirstLastPara="1" wrap="square" lIns="55850" tIns="55850" rIns="55850" bIns="55850" anchor="t" anchorCtr="0">
            <a:norm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AF6</a:t>
            </a:r>
            <a:r>
              <a:rPr lang="en-US" sz="4100" b="0">
                <a:solidFill>
                  <a:schemeClr val="lt1"/>
                </a:solidFill>
                <a:latin typeface="Calibri"/>
                <a:ea typeface="Calibri"/>
                <a:cs typeface="Calibri"/>
                <a:sym typeface="Calibri"/>
              </a:rPr>
              <a:t>: Contributed Papers &amp; Interest Groups</a:t>
            </a:r>
            <a:endParaRPr>
              <a:solidFill>
                <a:schemeClr val="lt1"/>
              </a:solidFill>
            </a:endParaRPr>
          </a:p>
        </p:txBody>
      </p:sp>
      <p:sp>
        <p:nvSpPr>
          <p:cNvPr id="131" name="Google Shape;131;g13e7cf79af5_0_206"/>
          <p:cNvSpPr txBox="1">
            <a:spLocks noGrp="1"/>
          </p:cNvSpPr>
          <p:nvPr>
            <p:ph type="sldNum" idx="12"/>
          </p:nvPr>
        </p:nvSpPr>
        <p:spPr>
          <a:xfrm>
            <a:off x="11352114" y="6408382"/>
            <a:ext cx="230400" cy="328200"/>
          </a:xfrm>
          <a:prstGeom prst="rect">
            <a:avLst/>
          </a:prstGeom>
          <a:noFill/>
          <a:ln>
            <a:noFill/>
          </a:ln>
        </p:spPr>
        <p:txBody>
          <a:bodyPr spcFirstLastPara="1" wrap="square" lIns="55850" tIns="55850" rIns="55850" bIns="55850" anchor="ctr" anchorCtr="0">
            <a:spAutoFit/>
          </a:bodyPr>
          <a:lstStyle/>
          <a:p>
            <a:pPr marL="0" marR="0" lvl="0" indent="0" algn="r" rtl="0">
              <a:lnSpc>
                <a:spcPct val="100000"/>
              </a:lnSpc>
              <a:spcBef>
                <a:spcPts val="0"/>
              </a:spcBef>
              <a:spcAft>
                <a:spcPts val="0"/>
              </a:spcAft>
              <a:buClr>
                <a:srgbClr val="888888"/>
              </a:buClr>
              <a:buSzPts val="1400"/>
              <a:buFont typeface="Calibri"/>
              <a:buNone/>
            </a:pPr>
            <a:fld id="{00000000-1234-1234-1234-123412341234}" type="slidenum">
              <a:rPr lang="en-US" sz="1400">
                <a:solidFill>
                  <a:srgbClr val="888888"/>
                </a:solidFill>
                <a:latin typeface="Calibri"/>
                <a:ea typeface="Calibri"/>
                <a:cs typeface="Calibri"/>
                <a:sym typeface="Calibri"/>
              </a:rPr>
              <a:t>37</a:t>
            </a:fld>
            <a:endParaRPr/>
          </a:p>
        </p:txBody>
      </p:sp>
      <p:graphicFrame>
        <p:nvGraphicFramePr>
          <p:cNvPr id="132" name="Google Shape;132;g13e7cf79af5_0_206"/>
          <p:cNvGraphicFramePr/>
          <p:nvPr/>
        </p:nvGraphicFramePr>
        <p:xfrm>
          <a:off x="257630" y="990066"/>
          <a:ext cx="7380425" cy="5309250"/>
        </p:xfrm>
        <a:graphic>
          <a:graphicData uri="http://schemas.openxmlformats.org/drawingml/2006/table">
            <a:tbl>
              <a:tblPr>
                <a:noFill/>
                <a:tableStyleId>{CD7D8D04-9E53-44DA-9E62-F636D0A53260}</a:tableStyleId>
              </a:tblPr>
              <a:tblGrid>
                <a:gridCol w="4290500">
                  <a:extLst>
                    <a:ext uri="{9D8B030D-6E8A-4147-A177-3AD203B41FA5}">
                      <a16:colId xmlns:a16="http://schemas.microsoft.com/office/drawing/2014/main" val="20000"/>
                    </a:ext>
                  </a:extLst>
                </a:gridCol>
                <a:gridCol w="3089925">
                  <a:extLst>
                    <a:ext uri="{9D8B030D-6E8A-4147-A177-3AD203B41FA5}">
                      <a16:colId xmlns:a16="http://schemas.microsoft.com/office/drawing/2014/main" val="20001"/>
                    </a:ext>
                  </a:extLst>
                </a:gridCol>
              </a:tblGrid>
              <a:tr h="465275">
                <a:tc>
                  <a:txBody>
                    <a:bodyPr/>
                    <a:lstStyle/>
                    <a:p>
                      <a:pPr marL="0" marR="0" lvl="0" indent="0" algn="ctr" rtl="0">
                        <a:lnSpc>
                          <a:spcPct val="100000"/>
                        </a:lnSpc>
                        <a:spcBef>
                          <a:spcPts val="0"/>
                        </a:spcBef>
                        <a:spcAft>
                          <a:spcPts val="0"/>
                        </a:spcAft>
                        <a:buClr>
                          <a:schemeClr val="dk1"/>
                        </a:buClr>
                        <a:buSzPts val="2000"/>
                        <a:buFont typeface="Helvetica Neue"/>
                        <a:buNone/>
                      </a:pPr>
                      <a:r>
                        <a:rPr lang="en-US" sz="1700" b="1" u="none" strike="noStrike" cap="none"/>
                        <a:t>Theme</a:t>
                      </a:r>
                      <a:endParaRPr sz="700" u="none" strike="noStrike" cap="none"/>
                    </a:p>
                  </a:txBody>
                  <a:tcPr marL="85700" marR="85700" marT="64275" marB="64275"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Helvetica Neue"/>
                        <a:buNone/>
                      </a:pPr>
                      <a:r>
                        <a:rPr lang="en-US" sz="1700" b="1" u="none" strike="noStrike" cap="none"/>
                        <a:t>POC(s)</a:t>
                      </a:r>
                      <a:endParaRPr sz="700" u="none" strike="noStrike" cap="none"/>
                    </a:p>
                  </a:txBody>
                  <a:tcPr marL="85700" marR="85700" marT="64275" marB="64275"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tcPr>
                </a:tc>
                <a:extLst>
                  <a:ext uri="{0D108BD9-81ED-4DB2-BD59-A6C34878D82A}">
                    <a16:rowId xmlns:a16="http://schemas.microsoft.com/office/drawing/2014/main" val="10000"/>
                  </a:ext>
                </a:extLst>
              </a:tr>
              <a:tr h="556150">
                <a:tc>
                  <a:txBody>
                    <a:bodyPr/>
                    <a:lstStyle/>
                    <a:p>
                      <a:pPr marL="0" marR="0" lvl="0" indent="0" algn="l" rtl="0">
                        <a:lnSpc>
                          <a:spcPct val="100000"/>
                        </a:lnSpc>
                        <a:spcBef>
                          <a:spcPts val="0"/>
                        </a:spcBef>
                        <a:spcAft>
                          <a:spcPts val="0"/>
                        </a:spcAft>
                        <a:buClr>
                          <a:schemeClr val="dk1"/>
                        </a:buClr>
                        <a:buSzPts val="1700"/>
                        <a:buFont typeface="Helvetica Neue"/>
                        <a:buNone/>
                      </a:pPr>
                      <a:r>
                        <a:rPr lang="en-US" u="none" strike="noStrike" cap="none"/>
                        <a:t>PASAIG (multiple papers: PWFA, LWFA, SWFA)</a:t>
                      </a:r>
                      <a:endParaRPr sz="700" u="none" strike="noStrike" cap="none"/>
                    </a:p>
                  </a:txBody>
                  <a:tcPr marL="85700" marR="85700" marT="64275" marB="64275" anchor="ctr">
                    <a:lnL w="12700" cap="flat" cmpd="sng">
                      <a:solidFill>
                        <a:srgbClr val="9E9E9E"/>
                      </a:solidFill>
                      <a:prstDash val="solid"/>
                      <a:round/>
                      <a:headEnd type="none" w="sm" len="sm"/>
                      <a:tailEnd type="none" w="sm" len="sm"/>
                    </a:lnL>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dk1"/>
                        </a:buClr>
                        <a:buSzPts val="1800"/>
                        <a:buFont typeface="Helvetica Neue"/>
                        <a:buNone/>
                      </a:pPr>
                      <a:r>
                        <a:rPr lang="en-US" sz="1000" u="none" strike="noStrike" cap="none"/>
                        <a:t>E. Esarey, W. Mori, C. Schroeder, J. Power, C.Jing, N. Vafaei-Najafabadi  </a:t>
                      </a:r>
                      <a:endParaRPr sz="1000" u="none" strike="noStrike" cap="none"/>
                    </a:p>
                  </a:txBody>
                  <a:tcPr marL="85700" marR="85700" marT="64275" marB="64275" anchor="ctr"/>
                </a:tc>
                <a:extLst>
                  <a:ext uri="{0D108BD9-81ED-4DB2-BD59-A6C34878D82A}">
                    <a16:rowId xmlns:a16="http://schemas.microsoft.com/office/drawing/2014/main" val="10001"/>
                  </a:ext>
                </a:extLst>
              </a:tr>
              <a:tr h="465275">
                <a:tc>
                  <a:txBody>
                    <a:bodyPr/>
                    <a:lstStyle/>
                    <a:p>
                      <a:pPr marL="0" marR="0" lvl="0" indent="0" algn="l" rtl="0">
                        <a:lnSpc>
                          <a:spcPct val="100000"/>
                        </a:lnSpc>
                        <a:spcBef>
                          <a:spcPts val="0"/>
                        </a:spcBef>
                        <a:spcAft>
                          <a:spcPts val="0"/>
                        </a:spcAft>
                        <a:buClr>
                          <a:schemeClr val="dk1"/>
                        </a:buClr>
                        <a:buSzPts val="1700"/>
                        <a:buFont typeface="Helvetica Neue"/>
                        <a:buNone/>
                      </a:pPr>
                      <a:r>
                        <a:rPr lang="en-US" u="none" strike="noStrike" cap="none"/>
                        <a:t>(GARD) Beam Test Facilities - AF1</a:t>
                      </a:r>
                      <a:endParaRPr sz="700" u="none" strike="noStrike" cap="none"/>
                    </a:p>
                  </a:txBody>
                  <a:tcPr marL="85700" marR="85700" marT="64275" marB="64275"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Helvetica Neue"/>
                        <a:buNone/>
                      </a:pPr>
                      <a:r>
                        <a:rPr lang="en-US" sz="1500" u="none" strike="noStrike" cap="none"/>
                        <a:t>J. Power</a:t>
                      </a:r>
                      <a:endParaRPr sz="700" u="none" strike="noStrike" cap="none"/>
                    </a:p>
                  </a:txBody>
                  <a:tcPr marL="85700" marR="85700" marT="64275" marB="64275"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65275">
                <a:tc>
                  <a:txBody>
                    <a:bodyPr/>
                    <a:lstStyle/>
                    <a:p>
                      <a:pPr marL="0" marR="0" lvl="0" indent="0" algn="l" rtl="0">
                        <a:lnSpc>
                          <a:spcPct val="100000"/>
                        </a:lnSpc>
                        <a:spcBef>
                          <a:spcPts val="0"/>
                        </a:spcBef>
                        <a:spcAft>
                          <a:spcPts val="0"/>
                        </a:spcAft>
                        <a:buClr>
                          <a:schemeClr val="dk1"/>
                        </a:buClr>
                        <a:buSzPts val="1700"/>
                        <a:buFont typeface="Helvetica Neue"/>
                        <a:buNone/>
                      </a:pPr>
                      <a:r>
                        <a:rPr lang="en-US" u="none" strike="noStrike" cap="none"/>
                        <a:t>Laser Drivers</a:t>
                      </a:r>
                      <a:endParaRPr sz="700" u="none" strike="noStrike" cap="none"/>
                    </a:p>
                  </a:txBody>
                  <a:tcPr marL="85700" marR="85700" marT="64275" marB="64275"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Helvetica Neue"/>
                        <a:buNone/>
                      </a:pPr>
                      <a:r>
                        <a:rPr lang="en-US" sz="1500" u="none" strike="noStrike" cap="none"/>
                        <a:t>L. Kiani, T. Zhou</a:t>
                      </a:r>
                      <a:endParaRPr sz="700" u="none" strike="noStrike" cap="none"/>
                    </a:p>
                  </a:txBody>
                  <a:tcPr marL="85700" marR="85700" marT="64275" marB="64275"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506400">
                <a:tc>
                  <a:txBody>
                    <a:bodyPr/>
                    <a:lstStyle/>
                    <a:p>
                      <a:pPr marL="0" marR="0" lvl="0" indent="0" algn="l" rtl="0">
                        <a:lnSpc>
                          <a:spcPct val="100000"/>
                        </a:lnSpc>
                        <a:spcBef>
                          <a:spcPts val="0"/>
                        </a:spcBef>
                        <a:spcAft>
                          <a:spcPts val="0"/>
                        </a:spcAft>
                        <a:buClr>
                          <a:schemeClr val="dk1"/>
                        </a:buClr>
                        <a:buSzPts val="1700"/>
                        <a:buFont typeface="Helvetica Neue"/>
                        <a:buNone/>
                      </a:pPr>
                      <a:r>
                        <a:rPr lang="en-US" u="none" strike="noStrike" cap="none"/>
                        <a:t>BDS/IP Issues for Advanced Concepts</a:t>
                      </a:r>
                      <a:endParaRPr sz="700" u="none" strike="noStrike" cap="none"/>
                    </a:p>
                  </a:txBody>
                  <a:tcPr marL="85700" marR="85700" marT="64275" marB="64275"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Helvetica Neue"/>
                        <a:buNone/>
                      </a:pPr>
                      <a:r>
                        <a:rPr lang="en-US" sz="1500" u="none" strike="noStrike" cap="none"/>
                        <a:t>S. Gessner</a:t>
                      </a:r>
                      <a:endParaRPr sz="700" u="none" strike="noStrike" cap="none"/>
                    </a:p>
                  </a:txBody>
                  <a:tcPr marL="85700" marR="85700" marT="64275" marB="64275"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524500">
                <a:tc>
                  <a:txBody>
                    <a:bodyPr/>
                    <a:lstStyle/>
                    <a:p>
                      <a:pPr marL="0" marR="0" lvl="0" indent="0" algn="l" rtl="0">
                        <a:lnSpc>
                          <a:spcPct val="100000"/>
                        </a:lnSpc>
                        <a:spcBef>
                          <a:spcPts val="0"/>
                        </a:spcBef>
                        <a:spcAft>
                          <a:spcPts val="0"/>
                        </a:spcAft>
                        <a:buClr>
                          <a:schemeClr val="dk1"/>
                        </a:buClr>
                        <a:buSzPts val="1700"/>
                        <a:buFont typeface="Helvetica Neue"/>
                        <a:buNone/>
                      </a:pPr>
                      <a:r>
                        <a:rPr lang="en-US" u="none" strike="noStrike" cap="none"/>
                        <a:t>Near term applications of </a:t>
                      </a:r>
                      <a:r>
                        <a:rPr lang="en-US"/>
                        <a:t>Advanced</a:t>
                      </a:r>
                      <a:r>
                        <a:rPr lang="en-US" u="none" strike="noStrike" cap="none"/>
                        <a:t> Accelerat</a:t>
                      </a:r>
                      <a:r>
                        <a:rPr lang="en-US"/>
                        <a:t>ors</a:t>
                      </a:r>
                      <a:endParaRPr sz="700" u="none" strike="noStrike" cap="none"/>
                    </a:p>
                  </a:txBody>
                  <a:tcPr marL="85700" marR="85700" marT="64275" marB="64275"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Helvetica Neue"/>
                        <a:buNone/>
                      </a:pPr>
                      <a:r>
                        <a:rPr lang="en-US" sz="1500" u="none" strike="noStrike" cap="none"/>
                        <a:t>J. Van Tilborg and C. Emma</a:t>
                      </a:r>
                      <a:endParaRPr sz="700" u="none" strike="noStrike" cap="none"/>
                    </a:p>
                  </a:txBody>
                  <a:tcPr marL="85700" marR="85700" marT="64275" marB="64275"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465275">
                <a:tc>
                  <a:txBody>
                    <a:bodyPr/>
                    <a:lstStyle/>
                    <a:p>
                      <a:pPr marL="0" marR="0" lvl="0" indent="0" algn="l" rtl="0">
                        <a:lnSpc>
                          <a:spcPct val="100000"/>
                        </a:lnSpc>
                        <a:spcBef>
                          <a:spcPts val="0"/>
                        </a:spcBef>
                        <a:spcAft>
                          <a:spcPts val="0"/>
                        </a:spcAft>
                        <a:buClr>
                          <a:schemeClr val="dk1"/>
                        </a:buClr>
                        <a:buSzPts val="1700"/>
                        <a:buFont typeface="Helvetica Neue"/>
                        <a:buNone/>
                      </a:pPr>
                      <a:r>
                        <a:rPr lang="en-US" u="none" strike="noStrike" cap="none"/>
                        <a:t>Novel </a:t>
                      </a:r>
                      <a:r>
                        <a:rPr lang="en-US"/>
                        <a:t>Electron</a:t>
                      </a:r>
                      <a:r>
                        <a:rPr lang="en-US" u="none" strike="noStrike" cap="none"/>
                        <a:t> Sources - AF7</a:t>
                      </a:r>
                      <a:endParaRPr sz="700" u="none" strike="noStrike" cap="none"/>
                    </a:p>
                  </a:txBody>
                  <a:tcPr marL="85700" marR="85700" marT="64275" marB="64275"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Helvetica Neue"/>
                        <a:buNone/>
                      </a:pPr>
                      <a:r>
                        <a:rPr lang="en-US" sz="1500" u="none" strike="noStrike" cap="none"/>
                        <a:t>M. Fuchs</a:t>
                      </a:r>
                      <a:endParaRPr sz="700" u="none" strike="noStrike" cap="none"/>
                    </a:p>
                  </a:txBody>
                  <a:tcPr marL="85700" marR="85700" marT="64275" marB="64275"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65275">
                <a:tc>
                  <a:txBody>
                    <a:bodyPr/>
                    <a:lstStyle/>
                    <a:p>
                      <a:pPr marL="0" marR="0" lvl="0" indent="0" algn="l" rtl="0">
                        <a:lnSpc>
                          <a:spcPct val="100000"/>
                        </a:lnSpc>
                        <a:spcBef>
                          <a:spcPts val="0"/>
                        </a:spcBef>
                        <a:spcAft>
                          <a:spcPts val="0"/>
                        </a:spcAft>
                        <a:buNone/>
                      </a:pPr>
                      <a:r>
                        <a:rPr lang="en-US"/>
                        <a:t>Polarized positron generation - AF7</a:t>
                      </a:r>
                      <a:endParaRPr u="none" strike="noStrike" cap="none"/>
                    </a:p>
                  </a:txBody>
                  <a:tcPr marL="85700" marR="85700" marT="64275" marB="64275"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500"/>
                        <a:t>P. Musumeci</a:t>
                      </a:r>
                      <a:endParaRPr sz="1500" u="none" strike="noStrike" cap="none"/>
                    </a:p>
                  </a:txBody>
                  <a:tcPr marL="85700" marR="85700" marT="64275" marB="64275"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65275">
                <a:tc>
                  <a:txBody>
                    <a:bodyPr/>
                    <a:lstStyle/>
                    <a:p>
                      <a:pPr marL="0" marR="0" lvl="0" indent="0" algn="l" rtl="0">
                        <a:lnSpc>
                          <a:spcPct val="100000"/>
                        </a:lnSpc>
                        <a:spcBef>
                          <a:spcPts val="0"/>
                        </a:spcBef>
                        <a:spcAft>
                          <a:spcPts val="0"/>
                        </a:spcAft>
                        <a:buClr>
                          <a:schemeClr val="dk1"/>
                        </a:buClr>
                        <a:buSzPts val="1700"/>
                        <a:buFont typeface="Helvetica Neue"/>
                        <a:buNone/>
                      </a:pPr>
                      <a:r>
                        <a:rPr lang="en-US" u="none" strike="noStrike" cap="none"/>
                        <a:t>Laser Driven Structures</a:t>
                      </a:r>
                      <a:endParaRPr sz="700" u="none" strike="noStrike" cap="none"/>
                    </a:p>
                  </a:txBody>
                  <a:tcPr marL="85700" marR="85700" marT="64275" marB="64275" anchor="ctr">
                    <a:lnL w="12700" cap="flat" cmpd="sng">
                      <a:solidFill>
                        <a:srgbClr val="9E9E9E"/>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Helvetica Neue"/>
                        <a:buNone/>
                      </a:pPr>
                      <a:r>
                        <a:rPr lang="en-US" sz="1500" u="none" strike="noStrike" cap="none"/>
                        <a:t>J. England</a:t>
                      </a:r>
                      <a:endParaRPr sz="700" u="none" strike="noStrike" cap="none"/>
                    </a:p>
                  </a:txBody>
                  <a:tcPr marL="85700" marR="85700" marT="64275" marB="6427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465275">
                <a:tc>
                  <a:txBody>
                    <a:bodyPr/>
                    <a:lstStyle/>
                    <a:p>
                      <a:pPr marL="0" marR="0" lvl="0" indent="0" algn="l" rtl="0">
                        <a:lnSpc>
                          <a:spcPct val="100000"/>
                        </a:lnSpc>
                        <a:spcBef>
                          <a:spcPts val="0"/>
                        </a:spcBef>
                        <a:spcAft>
                          <a:spcPts val="0"/>
                        </a:spcAft>
                        <a:buClr>
                          <a:schemeClr val="dk1"/>
                        </a:buClr>
                        <a:buSzPts val="1700"/>
                        <a:buFont typeface="Helvetica Neue"/>
                        <a:buNone/>
                      </a:pPr>
                      <a:r>
                        <a:rPr lang="en-US"/>
                        <a:t>N</a:t>
                      </a:r>
                      <a:r>
                        <a:rPr lang="en-US" u="none" strike="noStrike" cap="none"/>
                        <a:t>anoplasmonic accelerator</a:t>
                      </a:r>
                      <a:endParaRPr sz="700" u="none" strike="noStrike" cap="none"/>
                    </a:p>
                  </a:txBody>
                  <a:tcPr marL="85700" marR="85700" marT="64275" marB="64275"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Helvetica Neue"/>
                        <a:buNone/>
                      </a:pPr>
                      <a:r>
                        <a:rPr lang="en-US" sz="1500" u="none" strike="noStrike" cap="none"/>
                        <a:t>A. Sahai</a:t>
                      </a:r>
                      <a:endParaRPr sz="700" u="none" strike="noStrike" cap="none"/>
                    </a:p>
                  </a:txBody>
                  <a:tcPr marL="85700" marR="85700" marT="64275" marB="64275"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465275">
                <a:tc>
                  <a:txBody>
                    <a:bodyPr/>
                    <a:lstStyle/>
                    <a:p>
                      <a:pPr marL="0" marR="0" lvl="0" indent="0" algn="l" rtl="0">
                        <a:lnSpc>
                          <a:spcPct val="100000"/>
                        </a:lnSpc>
                        <a:spcBef>
                          <a:spcPts val="0"/>
                        </a:spcBef>
                        <a:spcAft>
                          <a:spcPts val="0"/>
                        </a:spcAft>
                        <a:buNone/>
                      </a:pPr>
                      <a:r>
                        <a:rPr lang="en-US"/>
                        <a:t>Channeling based acceleration</a:t>
                      </a:r>
                      <a:endParaRPr u="none" strike="noStrike" cap="none"/>
                    </a:p>
                  </a:txBody>
                  <a:tcPr marL="85700" marR="85700" marT="64275" marB="64275"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500"/>
                        <a:t>S. Corde</a:t>
                      </a:r>
                      <a:endParaRPr sz="1500" u="none" strike="noStrike" cap="none"/>
                    </a:p>
                  </a:txBody>
                  <a:tcPr marL="85700" marR="85700" marT="64275" marB="64275" anchor="ctr">
                    <a:lnL w="12700" cap="flat" cmpd="sng">
                      <a:solidFill>
                        <a:srgbClr val="9E9E9E"/>
                      </a:solidFill>
                      <a:prstDash val="solid"/>
                      <a:round/>
                      <a:headEnd type="none" w="sm" len="sm"/>
                      <a:tailEnd type="none" w="sm" len="sm"/>
                    </a:lnL>
                    <a:lnR w="12700" cap="flat" cmpd="sng">
                      <a:solidFill>
                        <a:srgbClr val="9E9E9E"/>
                      </a:solidFill>
                      <a:prstDash val="solid"/>
                      <a:round/>
                      <a:headEnd type="none" w="sm" len="sm"/>
                      <a:tailEnd type="none" w="sm" len="sm"/>
                    </a:lnR>
                    <a:lnT w="12700" cap="flat" cmpd="sng">
                      <a:solidFill>
                        <a:srgbClr val="9E9E9E"/>
                      </a:solidFill>
                      <a:prstDash val="solid"/>
                      <a:round/>
                      <a:headEnd type="none" w="sm" len="sm"/>
                      <a:tailEnd type="none" w="sm" len="sm"/>
                    </a:lnT>
                    <a:lnB w="12700" cap="flat" cmpd="sng">
                      <a:solidFill>
                        <a:srgbClr val="9E9E9E"/>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133" name="Google Shape;133;g13e7cf79af5_0_206"/>
          <p:cNvSpPr txBox="1"/>
          <p:nvPr/>
        </p:nvSpPr>
        <p:spPr>
          <a:xfrm>
            <a:off x="7934363" y="1004939"/>
            <a:ext cx="3996000" cy="5422800"/>
          </a:xfrm>
          <a:prstGeom prst="rect">
            <a:avLst/>
          </a:prstGeom>
          <a:noFill/>
          <a:ln w="9525" cap="flat" cmpd="sng">
            <a:solidFill>
              <a:schemeClr val="dk1"/>
            </a:solidFill>
            <a:prstDash val="solid"/>
            <a:round/>
            <a:headEnd type="none" w="sm" len="sm"/>
            <a:tailEnd type="none" w="sm" len="sm"/>
          </a:ln>
        </p:spPr>
        <p:txBody>
          <a:bodyPr spcFirstLastPara="1" wrap="square" lIns="78575" tIns="78575" rIns="78575" bIns="7857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sng" strike="noStrike" cap="none">
                <a:solidFill>
                  <a:srgbClr val="000000"/>
                </a:solidFill>
                <a:latin typeface="Arial"/>
                <a:ea typeface="Arial"/>
                <a:cs typeface="Arial"/>
                <a:sym typeface="Arial"/>
              </a:rPr>
              <a:t>To other Topical Groups:</a:t>
            </a:r>
            <a:endParaRPr sz="19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a:p>
            <a:pPr marL="393700" marR="0" lvl="0" indent="-311150"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AF4 white paper integrating all elements of collider for plasmas/structures, possibly others (separate format)</a:t>
            </a:r>
            <a:endParaRPr sz="1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a:p>
            <a:pPr marL="393700" marR="0" lvl="0" indent="-311150"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AF1 facilities paper (John P, from GARD facilities paper)</a:t>
            </a:r>
            <a:endParaRPr sz="1700" b="0" i="0" u="none" strike="noStrike" cap="none">
              <a:solidFill>
                <a:srgbClr val="000000"/>
              </a:solidFill>
              <a:latin typeface="Arial"/>
              <a:ea typeface="Arial"/>
              <a:cs typeface="Arial"/>
              <a:sym typeface="Arial"/>
            </a:endParaRPr>
          </a:p>
          <a:p>
            <a:pPr marL="39370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a:p>
            <a:pPr marL="393700" marR="0" lvl="0" indent="-311150"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AF7/AF3 polarized positrons (P</a:t>
            </a:r>
            <a:r>
              <a:rPr lang="en-US" sz="1700"/>
              <a:t>. Musumeci</a:t>
            </a:r>
            <a:r>
              <a:rPr lang="en-US" sz="1700" b="0" i="0" u="none" strike="noStrike" cap="none">
                <a:solidFill>
                  <a:srgbClr val="000000"/>
                </a:solidFill>
                <a:latin typeface="Arial"/>
                <a:ea typeface="Arial"/>
                <a:cs typeface="Arial"/>
                <a:sym typeface="Arial"/>
              </a:rPr>
              <a:t>)</a:t>
            </a:r>
            <a:endParaRPr sz="1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a:p>
            <a:pPr marL="393700" marR="0" lvl="0" indent="-311150"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ITF input (input done, processing)</a:t>
            </a:r>
            <a:endParaRPr sz="1700" b="0" i="0" u="none" strike="noStrike" cap="none">
              <a:solidFill>
                <a:srgbClr val="000000"/>
              </a:solidFill>
              <a:latin typeface="Arial"/>
              <a:ea typeface="Arial"/>
              <a:cs typeface="Arial"/>
              <a:sym typeface="Arial"/>
            </a:endParaRPr>
          </a:p>
          <a:p>
            <a:pPr marL="39370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a:p>
            <a:pPr marL="393700" marR="0" lvl="0" indent="-311150" algn="l" rtl="0">
              <a:lnSpc>
                <a:spcPct val="100000"/>
              </a:lnSpc>
              <a:spcBef>
                <a:spcPts val="0"/>
              </a:spcBef>
              <a:spcAft>
                <a:spcPts val="0"/>
              </a:spcAft>
              <a:buSzPts val="1700"/>
              <a:buChar char="●"/>
            </a:pPr>
            <a:r>
              <a:rPr lang="en-US" sz="1700"/>
              <a:t>FNAL site filler, ILC extension using AF6 tech. CCC</a:t>
            </a:r>
            <a:endParaRPr sz="1700"/>
          </a:p>
          <a:p>
            <a:pPr marL="457200" marR="0" lvl="0" indent="0" algn="l" rtl="0">
              <a:lnSpc>
                <a:spcPct val="100000"/>
              </a:lnSpc>
              <a:spcBef>
                <a:spcPts val="0"/>
              </a:spcBef>
              <a:spcAft>
                <a:spcPts val="0"/>
              </a:spcAft>
              <a:buNone/>
            </a:pPr>
            <a:endParaRPr sz="1700"/>
          </a:p>
          <a:p>
            <a:pPr marL="393700" marR="0" lvl="0" indent="-311150"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Applications/industry, computing, environment…</a:t>
            </a:r>
            <a:endParaRPr sz="1700" b="0" i="0" u="none" strike="noStrike" cap="none">
              <a:solidFill>
                <a:srgbClr val="000000"/>
              </a:solidFill>
              <a:latin typeface="Arial"/>
              <a:ea typeface="Arial"/>
              <a:cs typeface="Arial"/>
              <a:sym typeface="Arial"/>
            </a:endParaRPr>
          </a:p>
        </p:txBody>
      </p:sp>
      <p:sp>
        <p:nvSpPr>
          <p:cNvPr id="134" name="Google Shape;134;g13e7cf79af5_0_206"/>
          <p:cNvSpPr txBox="1"/>
          <p:nvPr/>
        </p:nvSpPr>
        <p:spPr>
          <a:xfrm>
            <a:off x="3572972" y="6427750"/>
            <a:ext cx="4361400" cy="343500"/>
          </a:xfrm>
          <a:prstGeom prst="rect">
            <a:avLst/>
          </a:prstGeom>
          <a:noFill/>
          <a:ln>
            <a:noFill/>
          </a:ln>
        </p:spPr>
        <p:txBody>
          <a:bodyPr spcFirstLastPara="1" wrap="square" lIns="78575" tIns="78575" rIns="78575" bIns="785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hlink"/>
                </a:solidFill>
                <a:latin typeface="Arial"/>
                <a:ea typeface="Arial"/>
                <a:cs typeface="Arial"/>
                <a:sym typeface="Arial"/>
                <a:hlinkClick r:id="rId3"/>
              </a:rPr>
              <a:t>https://snowmass21.org/accelerator/advanced/start</a:t>
            </a:r>
            <a:r>
              <a:rPr lang="en-US" sz="1200"/>
              <a:t> </a:t>
            </a:r>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81534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g13e7cf79af5_3_13"/>
          <p:cNvPicPr preferRelativeResize="0"/>
          <p:nvPr/>
        </p:nvPicPr>
        <p:blipFill>
          <a:blip r:embed="rId3">
            <a:alphaModFix/>
          </a:blip>
          <a:stretch>
            <a:fillRect/>
          </a:stretch>
        </p:blipFill>
        <p:spPr>
          <a:xfrm>
            <a:off x="2424550" y="7325"/>
            <a:ext cx="7342901" cy="6538549"/>
          </a:xfrm>
          <a:prstGeom prst="rect">
            <a:avLst/>
          </a:prstGeom>
          <a:noFill/>
          <a:ln>
            <a:noFill/>
          </a:ln>
        </p:spPr>
      </p:pic>
      <p:sp>
        <p:nvSpPr>
          <p:cNvPr id="141" name="Google Shape;141;g13e7cf79af5_3_13"/>
          <p:cNvSpPr/>
          <p:nvPr/>
        </p:nvSpPr>
        <p:spPr>
          <a:xfrm>
            <a:off x="1697204" y="6437794"/>
            <a:ext cx="9120900" cy="400200"/>
          </a:xfrm>
          <a:prstGeom prst="rect">
            <a:avLst/>
          </a:prstGeom>
          <a:solidFill>
            <a:srgbClr val="094B7E"/>
          </a:solidFill>
          <a:ln w="19050" cap="rnd"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a:solidFill>
                  <a:schemeClr val="lt1"/>
                </a:solidFill>
                <a:latin typeface="Calibri"/>
                <a:ea typeface="Calibri"/>
                <a:cs typeface="Calibri"/>
                <a:sym typeface="Calibri"/>
              </a:rPr>
              <a:t>This presentation: highlights with representative report text</a:t>
            </a:r>
            <a:endParaRPr sz="20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48191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13e7cf79af5_1_138"/>
          <p:cNvSpPr txBox="1"/>
          <p:nvPr/>
        </p:nvSpPr>
        <p:spPr>
          <a:xfrm>
            <a:off x="-14288" y="-14288"/>
            <a:ext cx="12218700" cy="646290"/>
          </a:xfrm>
          <a:prstGeom prst="rect">
            <a:avLst/>
          </a:prstGeom>
          <a:gradFill flip="none" rotWithShape="1">
            <a:gsLst>
              <a:gs pos="0">
                <a:srgbClr val="134041"/>
              </a:gs>
              <a:gs pos="100000">
                <a:srgbClr val="1C6468"/>
              </a:gs>
            </a:gsLst>
            <a:lin ang="0" scaled="0"/>
            <a:tileRect/>
          </a:gra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gn="ctr">
              <a:buSzPts val="3600"/>
              <a:buNone/>
              <a:defRPr sz="3600">
                <a:solidFill>
                  <a:schemeClr val="lt1"/>
                </a:solidFill>
                <a:latin typeface="Calibri"/>
                <a:ea typeface="Calibri"/>
                <a:cs typeface="Calibri"/>
              </a:defRPr>
            </a:lvl1pPr>
          </a:lstStyle>
          <a:p>
            <a:r>
              <a:rPr lang="en-US" dirty="0">
                <a:sym typeface="Calibri"/>
              </a:rPr>
              <a:t>Strong Energy &amp; Theory Frontier Interest in 10+ </a:t>
            </a:r>
            <a:r>
              <a:rPr lang="en-US" dirty="0" err="1">
                <a:sym typeface="Calibri"/>
              </a:rPr>
              <a:t>TeV</a:t>
            </a:r>
            <a:r>
              <a:rPr lang="en-US" dirty="0">
                <a:sym typeface="Calibri"/>
              </a:rPr>
              <a:t> Leptons </a:t>
            </a:r>
            <a:endParaRPr dirty="0">
              <a:sym typeface="Calibri"/>
            </a:endParaRPr>
          </a:p>
        </p:txBody>
      </p:sp>
      <p:sp>
        <p:nvSpPr>
          <p:cNvPr id="8" name="Google Shape;103;g13e7cf79af5_1_138">
            <a:extLst>
              <a:ext uri="{FF2B5EF4-FFF2-40B4-BE49-F238E27FC236}">
                <a16:creationId xmlns:a16="http://schemas.microsoft.com/office/drawing/2014/main" id="{9B101A56-6795-0542-9462-AA63D1E93C77}"/>
              </a:ext>
            </a:extLst>
          </p:cNvPr>
          <p:cNvSpPr/>
          <p:nvPr/>
        </p:nvSpPr>
        <p:spPr>
          <a:xfrm>
            <a:off x="140400" y="817728"/>
            <a:ext cx="12051600" cy="5711659"/>
          </a:xfrm>
          <a:prstGeom prst="rect">
            <a:avLst/>
          </a:prstGeom>
          <a:noFill/>
          <a:ln>
            <a:noFill/>
          </a:ln>
        </p:spPr>
        <p:txBody>
          <a:bodyPr spcFirstLastPara="1" wrap="square" lIns="91425" tIns="45700" rIns="91425" bIns="45700" anchor="t" anchorCtr="0">
            <a:noAutofit/>
          </a:bodyPr>
          <a:lstStyle/>
          <a:p>
            <a:pPr marL="800100" marR="0" lvl="1" indent="-469900" algn="l" rtl="0">
              <a:lnSpc>
                <a:spcPct val="150000"/>
              </a:lnSpc>
              <a:spcBef>
                <a:spcPts val="0"/>
              </a:spcBef>
              <a:spcAft>
                <a:spcPts val="0"/>
              </a:spcAft>
              <a:buClr>
                <a:srgbClr val="0000FF"/>
              </a:buClr>
              <a:buSzPts val="2000"/>
              <a:buFont typeface="Avenir"/>
              <a:buChar char="○"/>
            </a:pPr>
            <a:r>
              <a:rPr lang="en-US" sz="2000" dirty="0">
                <a:solidFill>
                  <a:srgbClr val="0000FF"/>
                </a:solidFill>
                <a:latin typeface="Avenir"/>
                <a:ea typeface="Avenir"/>
                <a:cs typeface="Avenir"/>
                <a:sym typeface="Avenir"/>
              </a:rPr>
              <a:t>Higher energy scale than emphasized in the last Snowmass driven by evolving data</a:t>
            </a:r>
          </a:p>
          <a:p>
            <a:pPr marL="800100" marR="0" lvl="1" indent="-469900" algn="l" rtl="0">
              <a:lnSpc>
                <a:spcPct val="150000"/>
              </a:lnSpc>
              <a:spcBef>
                <a:spcPts val="0"/>
              </a:spcBef>
              <a:spcAft>
                <a:spcPts val="0"/>
              </a:spcAft>
              <a:buClr>
                <a:srgbClr val="0000FF"/>
              </a:buClr>
              <a:buSzPts val="2000"/>
              <a:buFont typeface="Avenir"/>
              <a:buChar char="○"/>
            </a:pPr>
            <a:endParaRPr lang="en-US" sz="1200" dirty="0">
              <a:solidFill>
                <a:srgbClr val="0000FF"/>
              </a:solidFill>
              <a:latin typeface="Avenir"/>
              <a:ea typeface="Avenir"/>
              <a:cs typeface="Avenir"/>
              <a:sym typeface="Avenir"/>
            </a:endParaRPr>
          </a:p>
          <a:p>
            <a:pPr marL="800100" marR="0" lvl="1" indent="-469900" algn="l" rtl="0">
              <a:lnSpc>
                <a:spcPct val="114000"/>
              </a:lnSpc>
              <a:spcBef>
                <a:spcPts val="0"/>
              </a:spcBef>
              <a:spcAft>
                <a:spcPts val="900"/>
              </a:spcAft>
              <a:buClr>
                <a:srgbClr val="0000FF"/>
              </a:buClr>
              <a:buSzPts val="2000"/>
              <a:buFont typeface="Avenir"/>
              <a:buChar char="○"/>
            </a:pPr>
            <a:r>
              <a:rPr lang="en-US" sz="2000" dirty="0">
                <a:solidFill>
                  <a:srgbClr val="0000FF"/>
                </a:solidFill>
                <a:latin typeface="Avenir"/>
                <a:ea typeface="Avenir"/>
                <a:cs typeface="Avenir"/>
                <a:sym typeface="Avenir"/>
              </a:rPr>
              <a:t>Leptons offer clean collisions and strong physics potential</a:t>
            </a:r>
          </a:p>
          <a:p>
            <a:pPr marL="1371600" lvl="2" indent="-342900">
              <a:lnSpc>
                <a:spcPct val="114000"/>
              </a:lnSpc>
              <a:spcAft>
                <a:spcPts val="900"/>
              </a:spcAft>
              <a:buClr>
                <a:schemeClr val="dk1"/>
              </a:buClr>
              <a:buSzPts val="1800"/>
              <a:buFont typeface="Avenir"/>
              <a:buChar char="■"/>
            </a:pPr>
            <a:r>
              <a:rPr lang="en-US" sz="1800" dirty="0">
                <a:solidFill>
                  <a:schemeClr val="dk1"/>
                </a:solidFill>
                <a:latin typeface="Avenir"/>
                <a:ea typeface="Avenir"/>
                <a:cs typeface="Avenir"/>
                <a:sym typeface="Avenir"/>
              </a:rPr>
              <a:t>Motivates R&amp;D to reduce cost and energy consumption and provide viable options at 10+ </a:t>
            </a:r>
            <a:r>
              <a:rPr lang="en-US" sz="1800" dirty="0" err="1">
                <a:solidFill>
                  <a:schemeClr val="dk1"/>
                </a:solidFill>
                <a:latin typeface="Avenir"/>
                <a:ea typeface="Avenir"/>
                <a:cs typeface="Avenir"/>
                <a:sym typeface="Avenir"/>
              </a:rPr>
              <a:t>TeV</a:t>
            </a:r>
            <a:endParaRPr lang="en-US" sz="1800" dirty="0">
              <a:solidFill>
                <a:schemeClr val="dk1"/>
              </a:solidFill>
              <a:latin typeface="Avenir"/>
              <a:ea typeface="Avenir"/>
              <a:cs typeface="Avenir"/>
              <a:sym typeface="Avenir"/>
            </a:endParaRPr>
          </a:p>
          <a:p>
            <a:pPr marL="1371600" lvl="2" indent="-342900">
              <a:lnSpc>
                <a:spcPct val="114000"/>
              </a:lnSpc>
              <a:spcAft>
                <a:spcPts val="900"/>
              </a:spcAft>
              <a:buClr>
                <a:schemeClr val="dk1"/>
              </a:buClr>
              <a:buSzPts val="1800"/>
              <a:buFont typeface="Avenir"/>
              <a:buChar char="■"/>
            </a:pPr>
            <a:r>
              <a:rPr lang="en-US" sz="1800" dirty="0">
                <a:solidFill>
                  <a:schemeClr val="dk1"/>
                </a:solidFill>
                <a:latin typeface="Avenir"/>
                <a:ea typeface="Avenir"/>
                <a:cs typeface="Avenir"/>
                <a:sym typeface="Avenir"/>
              </a:rPr>
              <a:t>Similar physics is anticipated to be accessible with muons or </a:t>
            </a:r>
            <a:r>
              <a:rPr lang="en-US" sz="1800" dirty="0" err="1">
                <a:solidFill>
                  <a:schemeClr val="dk1"/>
                </a:solidFill>
                <a:latin typeface="Avenir"/>
                <a:ea typeface="Avenir"/>
                <a:cs typeface="Avenir"/>
                <a:sym typeface="Avenir"/>
              </a:rPr>
              <a:t>e+e</a:t>
            </a:r>
            <a:r>
              <a:rPr lang="en-US" sz="1800" dirty="0">
                <a:solidFill>
                  <a:schemeClr val="dk1"/>
                </a:solidFill>
                <a:latin typeface="Avenir"/>
                <a:ea typeface="Avenir"/>
                <a:cs typeface="Avenir"/>
                <a:sym typeface="Avenir"/>
              </a:rPr>
              <a:t>-</a:t>
            </a:r>
          </a:p>
          <a:p>
            <a:pPr marL="1371600" lvl="2" indent="-342900">
              <a:lnSpc>
                <a:spcPct val="114000"/>
              </a:lnSpc>
              <a:spcAft>
                <a:spcPts val="900"/>
              </a:spcAft>
              <a:buClr>
                <a:schemeClr val="dk1"/>
              </a:buClr>
              <a:buSzPts val="1800"/>
              <a:buFont typeface="Avenir"/>
              <a:buChar char="■"/>
            </a:pPr>
            <a:r>
              <a:rPr lang="en-US" sz="1800" dirty="0">
                <a:solidFill>
                  <a:schemeClr val="dk1"/>
                </a:solidFill>
                <a:latin typeface="Symbol" pitchFamily="2" charset="2"/>
                <a:ea typeface="Avenir"/>
                <a:cs typeface="Avenir"/>
                <a:sym typeface="Avenir"/>
              </a:rPr>
              <a:t>gg</a:t>
            </a:r>
            <a:r>
              <a:rPr lang="en-US" sz="1800" dirty="0">
                <a:solidFill>
                  <a:schemeClr val="dk1"/>
                </a:solidFill>
                <a:latin typeface="Avenir"/>
                <a:ea typeface="Avenir"/>
                <a:cs typeface="Avenir"/>
                <a:sym typeface="Avenir"/>
              </a:rPr>
              <a:t> colliders likely access significant portion of physics, analysis less complete</a:t>
            </a:r>
          </a:p>
          <a:p>
            <a:pPr marL="1371600" lvl="2" indent="-342900">
              <a:lnSpc>
                <a:spcPct val="114000"/>
              </a:lnSpc>
              <a:spcAft>
                <a:spcPts val="900"/>
              </a:spcAft>
              <a:buClr>
                <a:schemeClr val="dk1"/>
              </a:buClr>
              <a:buSzPts val="1800"/>
              <a:buFont typeface="Avenir"/>
              <a:buChar char="■"/>
            </a:pPr>
            <a:r>
              <a:rPr lang="en-US" sz="1800" dirty="0" err="1">
                <a:solidFill>
                  <a:schemeClr val="dk1"/>
                </a:solidFill>
                <a:latin typeface="Avenir"/>
                <a:ea typeface="Avenir"/>
                <a:cs typeface="Avenir"/>
                <a:sym typeface="Avenir"/>
              </a:rPr>
              <a:t>e+e</a:t>
            </a:r>
            <a:r>
              <a:rPr lang="en-US" sz="1800" dirty="0">
                <a:solidFill>
                  <a:schemeClr val="dk1"/>
                </a:solidFill>
                <a:latin typeface="Avenir"/>
                <a:ea typeface="Avenir"/>
                <a:cs typeface="Avenir"/>
                <a:sym typeface="Avenir"/>
              </a:rPr>
              <a:t>- collider forum: identified potential for similar signatures, potential LC benefit via AF6 methods </a:t>
            </a:r>
          </a:p>
          <a:p>
            <a:pPr marL="1371600" lvl="2" indent="-342900">
              <a:lnSpc>
                <a:spcPct val="114000"/>
              </a:lnSpc>
              <a:spcAft>
                <a:spcPts val="900"/>
              </a:spcAft>
              <a:buClr>
                <a:schemeClr val="dk1"/>
              </a:buClr>
              <a:buSzPts val="1800"/>
              <a:buFont typeface="Avenir"/>
              <a:buChar char="■"/>
            </a:pPr>
            <a:r>
              <a:rPr lang="en-US" sz="1800" dirty="0">
                <a:solidFill>
                  <a:schemeClr val="dk1"/>
                </a:solidFill>
                <a:latin typeface="Avenir"/>
                <a:ea typeface="Avenir"/>
                <a:cs typeface="Avenir"/>
                <a:sym typeface="Avenir"/>
              </a:rPr>
              <a:t>Muon collider forum: included detailed EF analysis driven by renewed muon collider effort and presence, spanning accelerator, energy, instrumentation (detection) and theory frontiers</a:t>
            </a:r>
          </a:p>
          <a:p>
            <a:pPr marL="1371600" lvl="2" indent="-342900">
              <a:lnSpc>
                <a:spcPct val="150000"/>
              </a:lnSpc>
              <a:buClr>
                <a:schemeClr val="dk1"/>
              </a:buClr>
              <a:buSzPts val="1800"/>
              <a:buFont typeface="Avenir"/>
              <a:buChar char="■"/>
            </a:pPr>
            <a:endParaRPr lang="en-US" sz="1200" dirty="0">
              <a:solidFill>
                <a:schemeClr val="dk1"/>
              </a:solidFill>
              <a:latin typeface="Avenir"/>
              <a:ea typeface="Avenir"/>
              <a:cs typeface="Avenir"/>
              <a:sym typeface="Avenir"/>
            </a:endParaRPr>
          </a:p>
          <a:p>
            <a:pPr marL="800100" marR="0" lvl="1" indent="-469900" algn="l" defTabSz="914400" rtl="0" eaLnBrk="1" fontAlgn="auto" latinLnBrk="0" hangingPunct="1">
              <a:lnSpc>
                <a:spcPct val="150000"/>
              </a:lnSpc>
              <a:spcBef>
                <a:spcPts val="0"/>
              </a:spcBef>
              <a:spcAft>
                <a:spcPts val="0"/>
              </a:spcAft>
              <a:buClr>
                <a:srgbClr val="0000FF"/>
              </a:buClr>
              <a:buSzPts val="2000"/>
              <a:buFont typeface="Avenir"/>
              <a:buChar char="○"/>
              <a:tabLst/>
              <a:defRPr/>
            </a:pPr>
            <a:r>
              <a:rPr kumimoji="0" lang="en-US" sz="2000" i="0" u="none" strike="noStrike" kern="0" cap="none" spc="0" normalizeH="0" baseline="0" noProof="0" dirty="0">
                <a:ln>
                  <a:noFill/>
                </a:ln>
                <a:solidFill>
                  <a:srgbClr val="0000FF"/>
                </a:solidFill>
                <a:effectLst/>
                <a:uLnTx/>
                <a:uFillTx/>
                <a:latin typeface="Avenir"/>
                <a:ea typeface="Avenir"/>
                <a:cs typeface="Avenir"/>
                <a:sym typeface="Avenir"/>
              </a:rPr>
              <a:t>Challenging energy scale emphasizes</a:t>
            </a:r>
            <a:endParaRPr lang="en-US" sz="1800" dirty="0">
              <a:solidFill>
                <a:schemeClr val="dk1"/>
              </a:solidFill>
              <a:latin typeface="Avenir"/>
              <a:ea typeface="Avenir"/>
              <a:cs typeface="Avenir"/>
              <a:sym typeface="Avenir"/>
            </a:endParaRPr>
          </a:p>
          <a:p>
            <a:pPr marL="1371600" lvl="2" indent="-342900">
              <a:lnSpc>
                <a:spcPct val="150000"/>
              </a:lnSpc>
              <a:buClr>
                <a:schemeClr val="dk1"/>
              </a:buClr>
              <a:buSzPts val="1800"/>
              <a:buFont typeface="Avenir"/>
              <a:buChar char="■"/>
            </a:pPr>
            <a:r>
              <a:rPr lang="en-US" sz="1800" dirty="0">
                <a:solidFill>
                  <a:schemeClr val="dk1"/>
                </a:solidFill>
                <a:latin typeface="Avenir"/>
                <a:ea typeface="Avenir"/>
                <a:cs typeface="Avenir"/>
                <a:sym typeface="Avenir"/>
              </a:rPr>
              <a:t>R&amp;D on new technologies </a:t>
            </a:r>
          </a:p>
          <a:p>
            <a:pPr marL="1371600" lvl="2" indent="-342900">
              <a:lnSpc>
                <a:spcPct val="150000"/>
              </a:lnSpc>
              <a:buClr>
                <a:schemeClr val="dk1"/>
              </a:buClr>
              <a:buSzPts val="1800"/>
              <a:buFont typeface="Avenir"/>
              <a:buChar char="■"/>
            </a:pPr>
            <a:r>
              <a:rPr lang="en-US" sz="1800" dirty="0">
                <a:solidFill>
                  <a:schemeClr val="dk1"/>
                </a:solidFill>
                <a:latin typeface="Avenir"/>
                <a:ea typeface="Avenir"/>
                <a:cs typeface="Avenir"/>
                <a:sym typeface="Avenir"/>
              </a:rPr>
              <a:t>Energy efficiency  </a:t>
            </a:r>
          </a:p>
          <a:p>
            <a:pPr marL="1371600" lvl="2" indent="-342900">
              <a:lnSpc>
                <a:spcPct val="150000"/>
              </a:lnSpc>
              <a:buClr>
                <a:schemeClr val="dk1"/>
              </a:buClr>
              <a:buSzPts val="1800"/>
              <a:buFont typeface="Avenir"/>
              <a:buChar char="■"/>
            </a:pPr>
            <a:r>
              <a:rPr lang="en-US" sz="1800" dirty="0">
                <a:solidFill>
                  <a:schemeClr val="dk1"/>
                </a:solidFill>
                <a:latin typeface="Avenir"/>
                <a:ea typeface="Avenir"/>
                <a:cs typeface="Avenir"/>
                <a:sym typeface="Avenir"/>
              </a:rPr>
              <a:t>Leverage of nearer term applications</a:t>
            </a:r>
          </a:p>
        </p:txBody>
      </p:sp>
    </p:spTree>
    <p:extLst>
      <p:ext uri="{BB962C8B-B14F-4D97-AF65-F5344CB8AC3E}">
        <p14:creationId xmlns:p14="http://schemas.microsoft.com/office/powerpoint/2010/main" val="1091285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13c6a6048ed_1_16"/>
          <p:cNvSpPr txBox="1"/>
          <p:nvPr/>
        </p:nvSpPr>
        <p:spPr>
          <a:xfrm>
            <a:off x="11482756" y="6533104"/>
            <a:ext cx="6858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5</a:t>
            </a:fld>
            <a:endParaRPr sz="1200" b="0" i="0" u="none" strike="noStrike" cap="none">
              <a:solidFill>
                <a:schemeClr val="dk1"/>
              </a:solidFill>
              <a:latin typeface="Helvetica Neue"/>
              <a:ea typeface="Helvetica Neue"/>
              <a:cs typeface="Helvetica Neue"/>
              <a:sym typeface="Helvetica Neue"/>
            </a:endParaRPr>
          </a:p>
        </p:txBody>
      </p:sp>
      <p:sp>
        <p:nvSpPr>
          <p:cNvPr id="148" name="Google Shape;148;g13c6a6048ed_1_16"/>
          <p:cNvSpPr txBox="1"/>
          <p:nvPr/>
        </p:nvSpPr>
        <p:spPr>
          <a:xfrm>
            <a:off x="-35372" y="-21297"/>
            <a:ext cx="12329100" cy="1200600"/>
          </a:xfrm>
          <a:prstGeom prst="rect">
            <a:avLst/>
          </a:prstGeom>
          <a:gradFill flip="none" rotWithShape="1">
            <a:gsLst>
              <a:gs pos="0">
                <a:srgbClr val="134041"/>
              </a:gs>
              <a:gs pos="100000">
                <a:srgbClr val="1C6468"/>
              </a:gs>
            </a:gsLst>
            <a:lin ang="0" scaled="0"/>
            <a:tileRect/>
          </a:gra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lgn="ctr">
              <a:buSzPts val="3600"/>
              <a:buNone/>
              <a:defRPr sz="3600">
                <a:solidFill>
                  <a:schemeClr val="lt1"/>
                </a:solidFill>
                <a:latin typeface="Calibri"/>
                <a:ea typeface="Calibri"/>
                <a:cs typeface="Calibri"/>
              </a:defRPr>
            </a:lvl1pPr>
          </a:lstStyle>
          <a:p>
            <a:r>
              <a:rPr lang="en-US" dirty="0">
                <a:sym typeface="Calibri"/>
              </a:rPr>
              <a:t>Advanced Plasma and Structure Based Accelerators:                 </a:t>
            </a:r>
            <a:endParaRPr dirty="0">
              <a:sym typeface="Calibri"/>
            </a:endParaRPr>
          </a:p>
          <a:p>
            <a:r>
              <a:rPr lang="en-US" dirty="0">
                <a:sym typeface="Calibri"/>
              </a:rPr>
              <a:t>High Gradients Offer Potential to 10+ </a:t>
            </a:r>
            <a:r>
              <a:rPr lang="en-US" dirty="0" err="1">
                <a:sym typeface="Calibri"/>
              </a:rPr>
              <a:t>TeV</a:t>
            </a:r>
            <a:endParaRPr dirty="0"/>
          </a:p>
        </p:txBody>
      </p:sp>
      <p:sp>
        <p:nvSpPr>
          <p:cNvPr id="149" name="Google Shape;149;g13c6a6048ed_1_16"/>
          <p:cNvSpPr/>
          <p:nvPr/>
        </p:nvSpPr>
        <p:spPr>
          <a:xfrm>
            <a:off x="6210070" y="3650958"/>
            <a:ext cx="44256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venir"/>
                <a:ea typeface="Avenir"/>
                <a:cs typeface="Avenir"/>
                <a:sym typeface="Avenir"/>
              </a:rPr>
              <a:t>Laser-driven plasma accelerator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venir"/>
                <a:ea typeface="Avenir"/>
                <a:cs typeface="Avenir"/>
                <a:sym typeface="Avenir"/>
              </a:rPr>
              <a:t>(in quasi-linear regime)</a:t>
            </a:r>
            <a:endParaRPr sz="1400" b="0" i="0" u="none" strike="noStrike" cap="none">
              <a:solidFill>
                <a:srgbClr val="000000"/>
              </a:solidFill>
              <a:latin typeface="Arial"/>
              <a:ea typeface="Arial"/>
              <a:cs typeface="Arial"/>
              <a:sym typeface="Arial"/>
            </a:endParaRPr>
          </a:p>
        </p:txBody>
      </p:sp>
      <p:sp>
        <p:nvSpPr>
          <p:cNvPr id="150" name="Google Shape;150;g13c6a6048ed_1_16"/>
          <p:cNvSpPr/>
          <p:nvPr/>
        </p:nvSpPr>
        <p:spPr>
          <a:xfrm>
            <a:off x="50353" y="1178134"/>
            <a:ext cx="6851700" cy="5679865"/>
          </a:xfrm>
          <a:prstGeom prst="rect">
            <a:avLst/>
          </a:prstGeom>
          <a:noFill/>
          <a:ln>
            <a:noFill/>
          </a:ln>
        </p:spPr>
        <p:txBody>
          <a:bodyPr spcFirstLastPara="1" wrap="square" lIns="91425" tIns="45700" rIns="91425" bIns="45700" anchor="t" anchorCtr="0">
            <a:noAutofit/>
          </a:bodyPr>
          <a:lstStyle/>
          <a:p>
            <a:pPr marL="520700" lvl="1" indent="-520700">
              <a:lnSpc>
                <a:spcPct val="150000"/>
              </a:lnSpc>
              <a:buClr>
                <a:srgbClr val="0000FF"/>
              </a:buClr>
              <a:buSzPts val="2000"/>
              <a:buFont typeface="Avenir"/>
              <a:buChar char="○"/>
            </a:pPr>
            <a:r>
              <a:rPr lang="en-US" sz="2000" dirty="0">
                <a:solidFill>
                  <a:srgbClr val="0000FF"/>
                </a:solidFill>
                <a:latin typeface="Avenir"/>
                <a:sym typeface="Avenir"/>
              </a:rPr>
              <a:t>Rapid accelerator R&amp;D progress (this workshop)</a:t>
            </a:r>
          </a:p>
          <a:p>
            <a:pPr marL="520700" lvl="1" indent="-520700">
              <a:lnSpc>
                <a:spcPct val="150000"/>
              </a:lnSpc>
              <a:buClr>
                <a:srgbClr val="0000FF"/>
              </a:buClr>
              <a:buSzPts val="2000"/>
              <a:buFont typeface="Avenir"/>
              <a:buChar char="○"/>
            </a:pPr>
            <a:endParaRPr lang="en-US" sz="900" dirty="0">
              <a:solidFill>
                <a:srgbClr val="0000FF"/>
              </a:solidFill>
              <a:latin typeface="Avenir"/>
              <a:sym typeface="Avenir"/>
            </a:endParaRPr>
          </a:p>
          <a:p>
            <a:pPr marL="520700" lvl="1" indent="-520700">
              <a:lnSpc>
                <a:spcPct val="150000"/>
              </a:lnSpc>
              <a:buClr>
                <a:srgbClr val="0000FF"/>
              </a:buClr>
              <a:buSzPts val="2000"/>
              <a:buFont typeface="Avenir"/>
              <a:buChar char="○"/>
            </a:pPr>
            <a:r>
              <a:rPr lang="en-US" sz="2000" dirty="0">
                <a:solidFill>
                  <a:srgbClr val="0000FF"/>
                </a:solidFill>
                <a:latin typeface="Avenir"/>
                <a:sym typeface="Avenir"/>
              </a:rPr>
              <a:t>Ultrahigh fields 1-100 GV/m</a:t>
            </a:r>
            <a:endParaRPr sz="2000" dirty="0">
              <a:solidFill>
                <a:srgbClr val="0000FF"/>
              </a:solidFill>
              <a:latin typeface="Avenir"/>
              <a:sym typeface="Avenir"/>
            </a:endParaRPr>
          </a:p>
          <a:p>
            <a:pPr marL="915988" lvl="2" indent="-381000">
              <a:lnSpc>
                <a:spcPct val="150000"/>
              </a:lnSpc>
              <a:buClr>
                <a:schemeClr val="dk1"/>
              </a:buClr>
              <a:buSzPts val="1800"/>
              <a:buFont typeface="Avenir"/>
              <a:buChar char="■"/>
            </a:pPr>
            <a:r>
              <a:rPr lang="en-US" sz="1800" dirty="0">
                <a:solidFill>
                  <a:schemeClr val="dk1"/>
                </a:solidFill>
                <a:latin typeface="Avenir"/>
                <a:sym typeface="Avenir"/>
              </a:rPr>
              <a:t>Ultra-bright beam generation, potential cooling</a:t>
            </a:r>
          </a:p>
          <a:p>
            <a:pPr marL="915988" lvl="2" indent="-381000">
              <a:lnSpc>
                <a:spcPct val="150000"/>
              </a:lnSpc>
              <a:buClr>
                <a:schemeClr val="dk1"/>
              </a:buClr>
              <a:buSzPts val="1800"/>
              <a:buFont typeface="Avenir"/>
              <a:buChar char="■"/>
            </a:pPr>
            <a:r>
              <a:rPr lang="en-US" sz="1800" dirty="0">
                <a:solidFill>
                  <a:schemeClr val="dk1"/>
                </a:solidFill>
                <a:latin typeface="Avenir"/>
                <a:sym typeface="Avenir"/>
              </a:rPr>
              <a:t>Strong focusing for compact beam delivery</a:t>
            </a:r>
            <a:endParaRPr sz="1800" dirty="0">
              <a:solidFill>
                <a:schemeClr val="dk1"/>
              </a:solidFill>
              <a:latin typeface="Avenir"/>
              <a:sym typeface="Avenir"/>
            </a:endParaRPr>
          </a:p>
          <a:p>
            <a:pPr marL="915988" lvl="2" indent="-381000">
              <a:lnSpc>
                <a:spcPct val="150000"/>
              </a:lnSpc>
              <a:buClr>
                <a:schemeClr val="dk1"/>
              </a:buClr>
              <a:buSzPts val="1800"/>
              <a:buFont typeface="Avenir"/>
              <a:buChar char="■"/>
            </a:pPr>
            <a:r>
              <a:rPr lang="en-US" sz="1800" dirty="0">
                <a:solidFill>
                  <a:schemeClr val="dk1"/>
                </a:solidFill>
                <a:latin typeface="Avenir"/>
                <a:sym typeface="Avenir"/>
              </a:rPr>
              <a:t>Smaller </a:t>
            </a:r>
            <a:r>
              <a:rPr lang="en-US" sz="1800" dirty="0" err="1">
                <a:solidFill>
                  <a:schemeClr val="dk1"/>
                </a:solidFill>
                <a:latin typeface="Avenir"/>
                <a:sym typeface="Avenir"/>
              </a:rPr>
              <a:t>linacs</a:t>
            </a:r>
            <a:r>
              <a:rPr lang="en-US" sz="1800" dirty="0">
                <a:solidFill>
                  <a:schemeClr val="dk1"/>
                </a:solidFill>
                <a:latin typeface="Avenir"/>
                <a:sym typeface="Avenir"/>
              </a:rPr>
              <a:t>, smaller footprint, lower cost</a:t>
            </a:r>
          </a:p>
          <a:p>
            <a:pPr marL="915988" lvl="2" indent="-381000">
              <a:lnSpc>
                <a:spcPct val="150000"/>
              </a:lnSpc>
              <a:buClr>
                <a:schemeClr val="dk1"/>
              </a:buClr>
              <a:buSzPts val="1800"/>
              <a:buFont typeface="Avenir"/>
              <a:buChar char="■"/>
            </a:pPr>
            <a:r>
              <a:rPr lang="en-US" sz="1800" dirty="0">
                <a:solidFill>
                  <a:schemeClr val="dk1"/>
                </a:solidFill>
                <a:latin typeface="Avenir"/>
                <a:sym typeface="Avenir"/>
              </a:rPr>
              <a:t>Potential for energy recovery</a:t>
            </a:r>
            <a:endParaRPr sz="1800" dirty="0">
              <a:solidFill>
                <a:schemeClr val="dk1"/>
              </a:solidFill>
              <a:latin typeface="Avenir"/>
              <a:sym typeface="Avenir"/>
            </a:endParaRPr>
          </a:p>
          <a:p>
            <a:pPr marL="520700" lvl="1" indent="-520700">
              <a:lnSpc>
                <a:spcPct val="150000"/>
              </a:lnSpc>
              <a:buClr>
                <a:srgbClr val="0000FF"/>
              </a:buClr>
              <a:buSzPts val="2000"/>
              <a:buFont typeface="Avenir"/>
              <a:buChar char="○"/>
            </a:pPr>
            <a:r>
              <a:rPr lang="en-US" sz="2000" dirty="0">
                <a:solidFill>
                  <a:srgbClr val="0000FF"/>
                </a:solidFill>
                <a:latin typeface="Avenir"/>
                <a:sym typeface="Avenir"/>
              </a:rPr>
              <a:t>Ultrashort bunches 10 fs – 1 </a:t>
            </a:r>
            <a:r>
              <a:rPr lang="en-US" sz="2000" dirty="0" err="1">
                <a:solidFill>
                  <a:srgbClr val="0000FF"/>
                </a:solidFill>
                <a:latin typeface="Avenir"/>
                <a:sym typeface="Avenir"/>
              </a:rPr>
              <a:t>ps</a:t>
            </a:r>
            <a:endParaRPr sz="2000" dirty="0">
              <a:solidFill>
                <a:srgbClr val="0000FF"/>
              </a:solidFill>
              <a:latin typeface="Avenir"/>
              <a:sym typeface="Avenir"/>
            </a:endParaRPr>
          </a:p>
          <a:p>
            <a:pPr marL="915988" lvl="2" indent="-381000">
              <a:lnSpc>
                <a:spcPct val="150000"/>
              </a:lnSpc>
              <a:buClr>
                <a:schemeClr val="dk1"/>
              </a:buClr>
              <a:buSzPts val="1800"/>
              <a:buFont typeface="Avenir"/>
              <a:buChar char="■"/>
            </a:pPr>
            <a:r>
              <a:rPr lang="en-US" sz="1800" dirty="0">
                <a:solidFill>
                  <a:schemeClr val="dk1"/>
                </a:solidFill>
                <a:latin typeface="Avenir"/>
                <a:sym typeface="Avenir"/>
              </a:rPr>
              <a:t>Reduced </a:t>
            </a:r>
            <a:r>
              <a:rPr lang="en-US" sz="1800" dirty="0" err="1">
                <a:solidFill>
                  <a:schemeClr val="dk1"/>
                </a:solidFill>
                <a:latin typeface="Avenir"/>
                <a:sym typeface="Avenir"/>
              </a:rPr>
              <a:t>beamsstrahlung</a:t>
            </a:r>
            <a:r>
              <a:rPr lang="en-US" sz="1800" dirty="0">
                <a:solidFill>
                  <a:schemeClr val="dk1"/>
                </a:solidFill>
                <a:latin typeface="Avenir"/>
                <a:sym typeface="Avenir"/>
              </a:rPr>
              <a:t>, high-luminosity/power</a:t>
            </a:r>
          </a:p>
          <a:p>
            <a:pPr marL="914400" lvl="1" indent="-355600" algn="l" rtl="0">
              <a:lnSpc>
                <a:spcPct val="115000"/>
              </a:lnSpc>
              <a:spcBef>
                <a:spcPts val="0"/>
              </a:spcBef>
              <a:spcAft>
                <a:spcPts val="0"/>
              </a:spcAft>
              <a:buClr>
                <a:schemeClr val="dk1"/>
              </a:buClr>
              <a:buSzPts val="2000"/>
              <a:buFont typeface="Avenir"/>
              <a:buChar char="○"/>
            </a:pPr>
            <a:endParaRPr sz="900" dirty="0">
              <a:solidFill>
                <a:schemeClr val="dk1"/>
              </a:solidFill>
              <a:latin typeface="Avenir"/>
              <a:ea typeface="Avenir"/>
              <a:cs typeface="Avenir"/>
              <a:sym typeface="Avenir"/>
            </a:endParaRPr>
          </a:p>
          <a:p>
            <a:pPr marL="520700" lvl="1" indent="-520700">
              <a:lnSpc>
                <a:spcPct val="150000"/>
              </a:lnSpc>
              <a:buClr>
                <a:srgbClr val="0000FF"/>
              </a:buClr>
              <a:buSzPts val="2000"/>
              <a:buFont typeface="Avenir"/>
              <a:buChar char="○"/>
            </a:pPr>
            <a:r>
              <a:rPr lang="en-US" sz="2000" dirty="0">
                <a:solidFill>
                  <a:srgbClr val="0000FF"/>
                </a:solidFill>
                <a:latin typeface="Avenir"/>
                <a:sym typeface="Avenir"/>
              </a:rPr>
              <a:t>Compact colliders: polarized </a:t>
            </a:r>
            <a:r>
              <a:rPr lang="en-US" sz="2000" dirty="0" err="1">
                <a:solidFill>
                  <a:srgbClr val="0000FF"/>
                </a:solidFill>
                <a:latin typeface="Avenir"/>
                <a:sym typeface="Avenir"/>
              </a:rPr>
              <a:t>e+e</a:t>
            </a:r>
            <a:r>
              <a:rPr lang="en-US" sz="2000" dirty="0">
                <a:solidFill>
                  <a:srgbClr val="0000FF"/>
                </a:solidFill>
                <a:latin typeface="Avenir"/>
                <a:sym typeface="Avenir"/>
              </a:rPr>
              <a:t>-, gamma-gamma</a:t>
            </a:r>
          </a:p>
          <a:p>
            <a:pPr marL="520700" lvl="1" indent="-520700">
              <a:lnSpc>
                <a:spcPct val="150000"/>
              </a:lnSpc>
              <a:buClr>
                <a:srgbClr val="0000FF"/>
              </a:buClr>
              <a:buSzPts val="2000"/>
              <a:buFont typeface="Avenir"/>
              <a:buChar char="○"/>
            </a:pPr>
            <a:endParaRPr sz="900" dirty="0">
              <a:solidFill>
                <a:srgbClr val="0000FF"/>
              </a:solidFill>
              <a:latin typeface="Avenir"/>
              <a:sym typeface="Avenir"/>
            </a:endParaRPr>
          </a:p>
          <a:p>
            <a:pPr marL="520700" lvl="1" indent="-520700">
              <a:lnSpc>
                <a:spcPct val="114000"/>
              </a:lnSpc>
              <a:buClr>
                <a:srgbClr val="0000FF"/>
              </a:buClr>
              <a:buSzPts val="2000"/>
              <a:buFont typeface="Avenir"/>
              <a:buChar char="○"/>
            </a:pPr>
            <a:r>
              <a:rPr lang="en-US" sz="2000" dirty="0">
                <a:solidFill>
                  <a:srgbClr val="0000FF"/>
                </a:solidFill>
                <a:latin typeface="Avenir"/>
                <a:sym typeface="Avenir"/>
              </a:rPr>
              <a:t>Photon sources for applications in medicine, industry offering leverage to future colliders</a:t>
            </a:r>
            <a:endParaRPr sz="2000" dirty="0">
              <a:solidFill>
                <a:schemeClr val="tx1"/>
              </a:solidFill>
              <a:latin typeface="Avenir"/>
              <a:sym typeface="Avenir"/>
            </a:endParaRPr>
          </a:p>
        </p:txBody>
      </p:sp>
      <p:pic>
        <p:nvPicPr>
          <p:cNvPr id="151" name="Google Shape;151;g13c6a6048ed_1_16"/>
          <p:cNvPicPr preferRelativeResize="0"/>
          <p:nvPr/>
        </p:nvPicPr>
        <p:blipFill rotWithShape="1">
          <a:blip r:embed="rId3">
            <a:alphaModFix/>
          </a:blip>
          <a:srcRect/>
          <a:stretch/>
        </p:blipFill>
        <p:spPr>
          <a:xfrm>
            <a:off x="6812221" y="2421221"/>
            <a:ext cx="5414866" cy="3069075"/>
          </a:xfrm>
          <a:prstGeom prst="rect">
            <a:avLst/>
          </a:prstGeom>
          <a:noFill/>
          <a:ln>
            <a:noFill/>
          </a:ln>
        </p:spPr>
      </p:pic>
      <p:sp>
        <p:nvSpPr>
          <p:cNvPr id="152" name="Google Shape;152;g13c6a6048ed_1_16"/>
          <p:cNvSpPr txBox="1"/>
          <p:nvPr/>
        </p:nvSpPr>
        <p:spPr>
          <a:xfrm>
            <a:off x="6710785" y="5490295"/>
            <a:ext cx="53640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Example: a laser or particle beam (red) drives a density wave (blue to yellow) in plasma, accelerating electrons (white) with fields of order 10 GeV/m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3"/>
          <p:cNvSpPr txBox="1"/>
          <p:nvPr/>
        </p:nvSpPr>
        <p:spPr>
          <a:xfrm>
            <a:off x="-14288" y="-14288"/>
            <a:ext cx="12218568" cy="1200329"/>
          </a:xfrm>
          <a:prstGeom prst="rect">
            <a:avLst/>
          </a:prstGeom>
          <a:gradFill flip="none" rotWithShape="1">
            <a:gsLst>
              <a:gs pos="0">
                <a:srgbClr val="134041"/>
              </a:gs>
              <a:gs pos="100000">
                <a:srgbClr val="1C6468"/>
              </a:gs>
            </a:gsLst>
            <a:lin ang="0" scaled="0"/>
            <a:tileRect/>
          </a:gra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lgn="ctr">
              <a:buSzPts val="3600"/>
              <a:buNone/>
              <a:defRPr sz="3600">
                <a:solidFill>
                  <a:schemeClr val="lt1"/>
                </a:solidFill>
                <a:latin typeface="Calibri"/>
                <a:ea typeface="Calibri"/>
                <a:cs typeface="Calibri"/>
              </a:defRPr>
            </a:lvl1pPr>
          </a:lstStyle>
          <a:p>
            <a:r>
              <a:rPr lang="en-US" dirty="0">
                <a:sym typeface="Calibri"/>
              </a:rPr>
              <a:t>2016 Advanced Accelerator Development Strategy                 Guides Effort towards Colliders, Near Term Applications </a:t>
            </a:r>
            <a:endParaRPr dirty="0"/>
          </a:p>
        </p:txBody>
      </p:sp>
      <p:sp>
        <p:nvSpPr>
          <p:cNvPr id="112" name="Google Shape;112;p3"/>
          <p:cNvSpPr txBox="1"/>
          <p:nvPr/>
        </p:nvSpPr>
        <p:spPr>
          <a:xfrm>
            <a:off x="11482756" y="6197437"/>
            <a:ext cx="6858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6</a:t>
            </a:fld>
            <a:endParaRPr sz="1200" b="0" i="0" u="none" strike="noStrike" cap="none">
              <a:solidFill>
                <a:schemeClr val="dk1"/>
              </a:solidFill>
              <a:latin typeface="Helvetica Neue"/>
              <a:ea typeface="Helvetica Neue"/>
              <a:cs typeface="Helvetica Neue"/>
              <a:sym typeface="Helvetica Neue"/>
            </a:endParaRPr>
          </a:p>
        </p:txBody>
      </p:sp>
      <p:pic>
        <p:nvPicPr>
          <p:cNvPr id="113" name="Google Shape;113;p3"/>
          <p:cNvPicPr preferRelativeResize="0"/>
          <p:nvPr/>
        </p:nvPicPr>
        <p:blipFill>
          <a:blip r:embed="rId3">
            <a:alphaModFix/>
          </a:blip>
          <a:stretch>
            <a:fillRect/>
          </a:stretch>
        </p:blipFill>
        <p:spPr>
          <a:xfrm>
            <a:off x="1302575" y="2698252"/>
            <a:ext cx="9905599" cy="4171275"/>
          </a:xfrm>
          <a:prstGeom prst="rect">
            <a:avLst/>
          </a:prstGeom>
          <a:noFill/>
          <a:ln>
            <a:noFill/>
          </a:ln>
        </p:spPr>
      </p:pic>
      <p:sp>
        <p:nvSpPr>
          <p:cNvPr id="114" name="Google Shape;114;p3"/>
          <p:cNvSpPr/>
          <p:nvPr/>
        </p:nvSpPr>
        <p:spPr>
          <a:xfrm>
            <a:off x="149900" y="1357489"/>
            <a:ext cx="12018600" cy="1829400"/>
          </a:xfrm>
          <a:prstGeom prst="rect">
            <a:avLst/>
          </a:prstGeom>
          <a:noFill/>
          <a:ln>
            <a:noFill/>
          </a:ln>
        </p:spPr>
        <p:txBody>
          <a:bodyPr spcFirstLastPara="1" wrap="square" lIns="91425" tIns="45700" rIns="91425" bIns="45700" anchor="t" anchorCtr="0">
            <a:noAutofit/>
          </a:bodyPr>
          <a:lstStyle/>
          <a:p>
            <a:pPr marL="520700" lvl="1" indent="-520700">
              <a:lnSpc>
                <a:spcPct val="150000"/>
              </a:lnSpc>
              <a:buClr>
                <a:srgbClr val="0000FF"/>
              </a:buClr>
              <a:buSzPts val="2000"/>
              <a:buFont typeface="Avenir"/>
              <a:buChar char="○"/>
            </a:pPr>
            <a:r>
              <a:rPr lang="en-US" sz="2000" dirty="0">
                <a:solidFill>
                  <a:srgbClr val="0000FF"/>
                </a:solidFill>
                <a:latin typeface="Avenir"/>
                <a:sym typeface="Avenir"/>
              </a:rPr>
              <a:t>Roadmaps developed following Snowmass 2013 and ensuing HEPAP sub-panel</a:t>
            </a:r>
            <a:endParaRPr sz="2000" dirty="0">
              <a:solidFill>
                <a:srgbClr val="0000FF"/>
              </a:solidFill>
              <a:latin typeface="Avenir"/>
              <a:sym typeface="Avenir"/>
            </a:endParaRPr>
          </a:p>
          <a:p>
            <a:pPr marL="915988" lvl="2" indent="-381000">
              <a:lnSpc>
                <a:spcPct val="150000"/>
              </a:lnSpc>
              <a:buClr>
                <a:schemeClr val="dk1"/>
              </a:buClr>
              <a:buSzPts val="1800"/>
              <a:buFont typeface="Avenir"/>
              <a:buChar char="■"/>
            </a:pPr>
            <a:r>
              <a:rPr lang="en-US" sz="1800" dirty="0">
                <a:solidFill>
                  <a:schemeClr val="dk1"/>
                </a:solidFill>
                <a:latin typeface="Avenir"/>
                <a:sym typeface="Avenir"/>
              </a:rPr>
              <a:t>Community representatives organized workshops and worked with DOE HEP to define roadmaps for three AAC technologies: LWFA, PWFA and SWFA; similar efforts in Europe</a:t>
            </a:r>
            <a:endParaRPr sz="1800" dirty="0">
              <a:solidFill>
                <a:schemeClr val="dk1"/>
              </a:solidFill>
              <a:latin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g13e7cf79af5_1_63"/>
          <p:cNvPicPr preferRelativeResize="0"/>
          <p:nvPr/>
        </p:nvPicPr>
        <p:blipFill rotWithShape="1">
          <a:blip r:embed="rId3">
            <a:alphaModFix/>
          </a:blip>
          <a:srcRect/>
          <a:stretch/>
        </p:blipFill>
        <p:spPr>
          <a:xfrm>
            <a:off x="10170888" y="3410756"/>
            <a:ext cx="1970179" cy="1560865"/>
          </a:xfrm>
          <a:prstGeom prst="rect">
            <a:avLst/>
          </a:prstGeom>
          <a:noFill/>
          <a:ln>
            <a:noFill/>
          </a:ln>
        </p:spPr>
      </p:pic>
      <p:pic>
        <p:nvPicPr>
          <p:cNvPr id="210" name="Google Shape;210;g13e7cf79af5_1_63"/>
          <p:cNvPicPr preferRelativeResize="0"/>
          <p:nvPr/>
        </p:nvPicPr>
        <p:blipFill rotWithShape="1">
          <a:blip r:embed="rId4">
            <a:alphaModFix/>
          </a:blip>
          <a:srcRect/>
          <a:stretch/>
        </p:blipFill>
        <p:spPr>
          <a:xfrm>
            <a:off x="6178200" y="2206449"/>
            <a:ext cx="3568212" cy="1445205"/>
          </a:xfrm>
          <a:prstGeom prst="rect">
            <a:avLst/>
          </a:prstGeom>
          <a:noFill/>
          <a:ln>
            <a:noFill/>
          </a:ln>
        </p:spPr>
      </p:pic>
      <p:sp>
        <p:nvSpPr>
          <p:cNvPr id="211" name="Google Shape;211;g13e7cf79af5_1_63"/>
          <p:cNvSpPr/>
          <p:nvPr/>
        </p:nvSpPr>
        <p:spPr>
          <a:xfrm>
            <a:off x="0" y="682300"/>
            <a:ext cx="7771500" cy="123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000" dirty="0">
                <a:solidFill>
                  <a:schemeClr val="dk1"/>
                </a:solidFill>
              </a:rPr>
              <a:t>LWFA: 8 GeV </a:t>
            </a:r>
            <a:r>
              <a:rPr lang="en-US" sz="2000" b="1" dirty="0">
                <a:solidFill>
                  <a:schemeClr val="dk1"/>
                </a:solidFill>
              </a:rPr>
              <a:t>energy gain</a:t>
            </a:r>
            <a:r>
              <a:rPr lang="en-US" sz="2000" dirty="0">
                <a:solidFill>
                  <a:schemeClr val="dk1"/>
                </a:solidFill>
              </a:rPr>
              <a:t> in 20 cm stage using BELLA PW laser</a:t>
            </a:r>
            <a:endParaRPr sz="2000" dirty="0">
              <a:solidFill>
                <a:schemeClr val="dk1"/>
              </a:solidFill>
            </a:endParaRPr>
          </a:p>
          <a:p>
            <a:pPr marL="0" lvl="0" indent="0" algn="l" rtl="0">
              <a:lnSpc>
                <a:spcPct val="115000"/>
              </a:lnSpc>
              <a:spcBef>
                <a:spcPts val="0"/>
              </a:spcBef>
              <a:spcAft>
                <a:spcPts val="0"/>
              </a:spcAft>
              <a:buNone/>
            </a:pPr>
            <a:r>
              <a:rPr lang="en-US" sz="2000" dirty="0">
                <a:solidFill>
                  <a:schemeClr val="dk1"/>
                </a:solidFill>
              </a:rPr>
              <a:t>PWFA: 9 GeV in 1.3 m using SLAC at FACET</a:t>
            </a:r>
            <a:endParaRPr sz="2000" dirty="0">
              <a:solidFill>
                <a:schemeClr val="dk1"/>
              </a:solidFill>
            </a:endParaRPr>
          </a:p>
          <a:p>
            <a:pPr marL="457200" marR="0" lvl="0" indent="0" algn="l" rtl="0">
              <a:lnSpc>
                <a:spcPct val="100000"/>
              </a:lnSpc>
              <a:spcBef>
                <a:spcPts val="0"/>
              </a:spcBef>
              <a:spcAft>
                <a:spcPts val="0"/>
              </a:spcAft>
              <a:buNone/>
            </a:pPr>
            <a:r>
              <a:rPr lang="en-US" sz="2000" dirty="0">
                <a:solidFill>
                  <a:schemeClr val="dk1"/>
                </a:solidFill>
              </a:rPr>
              <a:t>New: &gt;10 GeV from LWFA at U Texas </a:t>
            </a:r>
            <a:endParaRPr sz="2000" i="0" u="none" strike="noStrike" cap="none" dirty="0">
              <a:solidFill>
                <a:srgbClr val="000000"/>
              </a:solidFill>
            </a:endParaRPr>
          </a:p>
        </p:txBody>
      </p:sp>
      <p:sp>
        <p:nvSpPr>
          <p:cNvPr id="212" name="Google Shape;212;g13e7cf79af5_1_63"/>
          <p:cNvSpPr txBox="1"/>
          <p:nvPr/>
        </p:nvSpPr>
        <p:spPr>
          <a:xfrm>
            <a:off x="-14288" y="-14288"/>
            <a:ext cx="12218700" cy="646500"/>
          </a:xfrm>
          <a:prstGeom prst="rect">
            <a:avLst/>
          </a:prstGeom>
          <a:gradFill flip="none" rotWithShape="1">
            <a:gsLst>
              <a:gs pos="0">
                <a:srgbClr val="134041"/>
              </a:gs>
              <a:gs pos="100000">
                <a:srgbClr val="1C6468"/>
              </a:gs>
            </a:gsLst>
            <a:lin ang="0" scaled="0"/>
            <a:tileRect/>
          </a:gra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lgn="ctr">
              <a:buSzPts val="3600"/>
              <a:buNone/>
              <a:defRPr sz="3600">
                <a:solidFill>
                  <a:schemeClr val="lt1"/>
                </a:solidFill>
                <a:latin typeface="Calibri"/>
                <a:ea typeface="Calibri"/>
                <a:cs typeface="Calibri"/>
              </a:defRPr>
            </a:lvl1pPr>
          </a:lstStyle>
          <a:p>
            <a:r>
              <a:rPr lang="en-US" dirty="0">
                <a:sym typeface="Calibri"/>
              </a:rPr>
              <a:t>Rapid Progress is Retiring Risk, Advancing Collider Possibilities</a:t>
            </a:r>
            <a:endParaRPr dirty="0"/>
          </a:p>
        </p:txBody>
      </p:sp>
      <p:sp>
        <p:nvSpPr>
          <p:cNvPr id="213" name="Google Shape;213;g13e7cf79af5_1_63"/>
          <p:cNvSpPr/>
          <p:nvPr/>
        </p:nvSpPr>
        <p:spPr>
          <a:xfrm>
            <a:off x="8743825" y="2318000"/>
            <a:ext cx="21276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solidFill>
                  <a:srgbClr val="7030A0"/>
                </a:solidFill>
                <a:latin typeface="Calibri"/>
                <a:ea typeface="Calibri"/>
                <a:cs typeface="Calibri"/>
                <a:sym typeface="Calibri"/>
              </a:rPr>
              <a:t>M. Litos et al. PPCF (2015)</a:t>
            </a:r>
            <a:endParaRPr sz="1400" b="0" i="0" u="none" strike="noStrike" cap="none">
              <a:solidFill>
                <a:srgbClr val="000000"/>
              </a:solidFill>
              <a:latin typeface="Arial"/>
              <a:ea typeface="Arial"/>
              <a:cs typeface="Arial"/>
              <a:sym typeface="Arial"/>
            </a:endParaRPr>
          </a:p>
        </p:txBody>
      </p:sp>
      <p:sp>
        <p:nvSpPr>
          <p:cNvPr id="214" name="Google Shape;214;g13e7cf79af5_1_63"/>
          <p:cNvSpPr/>
          <p:nvPr/>
        </p:nvSpPr>
        <p:spPr>
          <a:xfrm>
            <a:off x="2778974" y="4277800"/>
            <a:ext cx="2756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7030A0"/>
                </a:solidFill>
                <a:latin typeface="Calibri"/>
                <a:ea typeface="Calibri"/>
                <a:cs typeface="Calibri"/>
                <a:sym typeface="Calibri"/>
              </a:rPr>
              <a:t>C. A. Lindstrom et al. PRL (2021)</a:t>
            </a:r>
            <a:endParaRPr sz="1400" b="0" i="0" u="none" strike="noStrike" cap="none">
              <a:solidFill>
                <a:srgbClr val="000000"/>
              </a:solidFill>
              <a:latin typeface="Arial"/>
              <a:ea typeface="Arial"/>
              <a:cs typeface="Arial"/>
              <a:sym typeface="Arial"/>
            </a:endParaRPr>
          </a:p>
        </p:txBody>
      </p:sp>
      <p:pic>
        <p:nvPicPr>
          <p:cNvPr id="215" name="Google Shape;215;g13e7cf79af5_1_63"/>
          <p:cNvPicPr preferRelativeResize="0"/>
          <p:nvPr/>
        </p:nvPicPr>
        <p:blipFill rotWithShape="1">
          <a:blip r:embed="rId5">
            <a:alphaModFix/>
          </a:blip>
          <a:srcRect/>
          <a:stretch/>
        </p:blipFill>
        <p:spPr>
          <a:xfrm>
            <a:off x="233776" y="3598724"/>
            <a:ext cx="2509313" cy="1601763"/>
          </a:xfrm>
          <a:prstGeom prst="rect">
            <a:avLst/>
          </a:prstGeom>
          <a:noFill/>
          <a:ln>
            <a:noFill/>
          </a:ln>
        </p:spPr>
      </p:pic>
      <p:sp>
        <p:nvSpPr>
          <p:cNvPr id="216" name="Google Shape;216;g13e7cf79af5_1_63"/>
          <p:cNvSpPr/>
          <p:nvPr/>
        </p:nvSpPr>
        <p:spPr>
          <a:xfrm>
            <a:off x="2763607" y="3687814"/>
            <a:ext cx="20274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42% transfer efficiency with 0.2% energy spread</a:t>
            </a:r>
            <a:endParaRPr sz="1400" b="0" i="0" u="none" strike="noStrike" cap="none">
              <a:solidFill>
                <a:srgbClr val="000000"/>
              </a:solidFill>
              <a:latin typeface="Arial"/>
              <a:ea typeface="Arial"/>
              <a:cs typeface="Arial"/>
              <a:sym typeface="Arial"/>
            </a:endParaRPr>
          </a:p>
        </p:txBody>
      </p:sp>
      <p:sp>
        <p:nvSpPr>
          <p:cNvPr id="217" name="Google Shape;217;g13e7cf79af5_1_63"/>
          <p:cNvSpPr/>
          <p:nvPr/>
        </p:nvSpPr>
        <p:spPr>
          <a:xfrm>
            <a:off x="8089700" y="4534525"/>
            <a:ext cx="32520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7030A0"/>
                </a:solidFill>
                <a:latin typeface="Calibri"/>
                <a:ea typeface="Calibri"/>
                <a:cs typeface="Calibri"/>
                <a:sym typeface="Calibri"/>
              </a:rPr>
              <a:t>B. O’Shea et al. Nature Comm. (2016)</a:t>
            </a:r>
            <a:endParaRPr sz="1400" b="0" i="0" u="none" strike="noStrike" cap="none">
              <a:solidFill>
                <a:srgbClr val="000000"/>
              </a:solidFill>
              <a:latin typeface="Arial"/>
              <a:ea typeface="Arial"/>
              <a:cs typeface="Arial"/>
              <a:sym typeface="Arial"/>
            </a:endParaRPr>
          </a:p>
        </p:txBody>
      </p:sp>
      <p:sp>
        <p:nvSpPr>
          <p:cNvPr id="218" name="Google Shape;218;g13e7cf79af5_1_63"/>
          <p:cNvSpPr txBox="1"/>
          <p:nvPr/>
        </p:nvSpPr>
        <p:spPr>
          <a:xfrm>
            <a:off x="136350" y="6427125"/>
            <a:ext cx="119193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tx1"/>
                </a:solidFill>
                <a:latin typeface="Calibri"/>
                <a:ea typeface="Calibri"/>
                <a:cs typeface="Calibri"/>
                <a:sym typeface="Calibri"/>
              </a:rPr>
              <a:t>Also: positron PWFA, hollow channels for low emittance growth, 0.1 micron emittance </a:t>
            </a:r>
            <a:endParaRPr sz="1400" b="0" i="0" u="none" strike="noStrike" cap="none" dirty="0">
              <a:solidFill>
                <a:schemeClr val="tx1"/>
              </a:solidFill>
              <a:latin typeface="Arial"/>
              <a:ea typeface="Arial"/>
              <a:cs typeface="Arial"/>
              <a:sym typeface="Arial"/>
            </a:endParaRPr>
          </a:p>
        </p:txBody>
      </p:sp>
      <p:sp>
        <p:nvSpPr>
          <p:cNvPr id="219" name="Google Shape;219;g13e7cf79af5_1_63"/>
          <p:cNvSpPr txBox="1"/>
          <p:nvPr/>
        </p:nvSpPr>
        <p:spPr>
          <a:xfrm>
            <a:off x="3535000" y="4906175"/>
            <a:ext cx="45051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300"/>
              </a:spcAft>
              <a:buNone/>
            </a:pPr>
            <a:r>
              <a:rPr lang="en-US" sz="2000" b="1">
                <a:solidFill>
                  <a:schemeClr val="dk1"/>
                </a:solidFill>
              </a:rPr>
              <a:t>Plasma recovery</a:t>
            </a:r>
            <a:r>
              <a:rPr lang="en-US" sz="2000">
                <a:solidFill>
                  <a:schemeClr val="dk1"/>
                </a:solidFill>
              </a:rPr>
              <a:t> at high rep-rate</a:t>
            </a:r>
            <a:endParaRPr sz="2000"/>
          </a:p>
        </p:txBody>
      </p:sp>
      <p:sp>
        <p:nvSpPr>
          <p:cNvPr id="220" name="Google Shape;220;g13e7cf79af5_1_63"/>
          <p:cNvSpPr txBox="1"/>
          <p:nvPr/>
        </p:nvSpPr>
        <p:spPr>
          <a:xfrm>
            <a:off x="0" y="1852688"/>
            <a:ext cx="73803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dk1"/>
                </a:solidFill>
              </a:rPr>
              <a:t>Proof-of-principle </a:t>
            </a:r>
            <a:r>
              <a:rPr lang="en-US" sz="2000" b="1">
                <a:solidFill>
                  <a:schemeClr val="dk1"/>
                </a:solidFill>
              </a:rPr>
              <a:t>staging</a:t>
            </a:r>
            <a:r>
              <a:rPr lang="en-US" sz="2000">
                <a:solidFill>
                  <a:schemeClr val="dk1"/>
                </a:solidFill>
              </a:rPr>
              <a:t> of LWFAs (~100 MeV energy gain) using high gradient plasma-lenses </a:t>
            </a:r>
            <a:endParaRPr sz="2000">
              <a:solidFill>
                <a:schemeClr val="dk1"/>
              </a:solidFill>
            </a:endParaRPr>
          </a:p>
        </p:txBody>
      </p:sp>
      <p:sp>
        <p:nvSpPr>
          <p:cNvPr id="221" name="Google Shape;221;g13e7cf79af5_1_63"/>
          <p:cNvSpPr txBox="1"/>
          <p:nvPr/>
        </p:nvSpPr>
        <p:spPr>
          <a:xfrm>
            <a:off x="0" y="2753063"/>
            <a:ext cx="6254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dk1"/>
                </a:solidFill>
              </a:rPr>
              <a:t>Optimized beam loading in PWFA</a:t>
            </a:r>
            <a:endParaRPr sz="2000">
              <a:solidFill>
                <a:schemeClr val="dk1"/>
              </a:solidFill>
            </a:endParaRPr>
          </a:p>
          <a:p>
            <a:pPr marL="0" lvl="0" indent="0" algn="l" rtl="0">
              <a:spcBef>
                <a:spcPts val="0"/>
              </a:spcBef>
              <a:spcAft>
                <a:spcPts val="0"/>
              </a:spcAft>
              <a:buNone/>
            </a:pPr>
            <a:r>
              <a:rPr lang="en-US" sz="2000">
                <a:solidFill>
                  <a:schemeClr val="dk1"/>
                </a:solidFill>
              </a:rPr>
              <a:t>enables uniform, </a:t>
            </a:r>
            <a:r>
              <a:rPr lang="en-US" sz="2000" b="1">
                <a:solidFill>
                  <a:schemeClr val="dk1"/>
                </a:solidFill>
              </a:rPr>
              <a:t>high-efficiency</a:t>
            </a:r>
            <a:r>
              <a:rPr lang="en-US" sz="2000">
                <a:solidFill>
                  <a:schemeClr val="dk1"/>
                </a:solidFill>
              </a:rPr>
              <a:t> acceleration. </a:t>
            </a:r>
            <a:endParaRPr sz="3000">
              <a:solidFill>
                <a:schemeClr val="dk1"/>
              </a:solidFill>
            </a:endParaRPr>
          </a:p>
        </p:txBody>
      </p:sp>
      <p:sp>
        <p:nvSpPr>
          <p:cNvPr id="222" name="Google Shape;222;g13e7cf79af5_1_63"/>
          <p:cNvSpPr txBox="1"/>
          <p:nvPr/>
        </p:nvSpPr>
        <p:spPr>
          <a:xfrm>
            <a:off x="5785950" y="3747213"/>
            <a:ext cx="4505100" cy="8004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2000">
                <a:solidFill>
                  <a:schemeClr val="dk1"/>
                </a:solidFill>
              </a:rPr>
              <a:t>Demonstration &gt;1</a:t>
            </a:r>
            <a:r>
              <a:rPr lang="en-US" sz="2000" b="1">
                <a:solidFill>
                  <a:schemeClr val="dk1"/>
                </a:solidFill>
              </a:rPr>
              <a:t>GeV/m gradients</a:t>
            </a:r>
            <a:r>
              <a:rPr lang="en-US" sz="2000">
                <a:solidFill>
                  <a:schemeClr val="dk1"/>
                </a:solidFill>
              </a:rPr>
              <a:t> SWFA dielectric structures.</a:t>
            </a:r>
            <a:endParaRPr sz="2000">
              <a:solidFill>
                <a:schemeClr val="dk1"/>
              </a:solidFill>
            </a:endParaRPr>
          </a:p>
        </p:txBody>
      </p:sp>
      <p:sp>
        <p:nvSpPr>
          <p:cNvPr id="223" name="Google Shape;223;g13e7cf79af5_1_63"/>
          <p:cNvSpPr txBox="1"/>
          <p:nvPr/>
        </p:nvSpPr>
        <p:spPr>
          <a:xfrm>
            <a:off x="8463300" y="5020375"/>
            <a:ext cx="3672300" cy="8004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2000">
                <a:solidFill>
                  <a:schemeClr val="dk1"/>
                </a:solidFill>
              </a:rPr>
              <a:t>Demonstration 0.5 </a:t>
            </a:r>
            <a:r>
              <a:rPr lang="en-US" sz="2000" b="1">
                <a:solidFill>
                  <a:schemeClr val="dk1"/>
                </a:solidFill>
              </a:rPr>
              <a:t>GW power</a:t>
            </a:r>
            <a:r>
              <a:rPr lang="en-US" sz="2000">
                <a:solidFill>
                  <a:schemeClr val="dk1"/>
                </a:solidFill>
              </a:rPr>
              <a:t> SWFA structures.</a:t>
            </a:r>
            <a:endParaRPr sz="3000">
              <a:solidFill>
                <a:schemeClr val="dk1"/>
              </a:solidFill>
            </a:endParaRPr>
          </a:p>
        </p:txBody>
      </p:sp>
      <p:sp>
        <p:nvSpPr>
          <p:cNvPr id="224" name="Google Shape;224;g13e7cf79af5_1_63"/>
          <p:cNvSpPr/>
          <p:nvPr/>
        </p:nvSpPr>
        <p:spPr>
          <a:xfrm>
            <a:off x="9734699" y="2959800"/>
            <a:ext cx="23907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7030A0"/>
                </a:solidFill>
                <a:latin typeface="Calibri"/>
                <a:ea typeface="Calibri"/>
                <a:cs typeface="Calibri"/>
                <a:sym typeface="Calibri"/>
              </a:rPr>
              <a:t>S. Steinke et al. Nature (2016)</a:t>
            </a:r>
            <a:endParaRPr sz="1400" b="0" i="0" u="none" strike="noStrike" cap="none">
              <a:solidFill>
                <a:srgbClr val="000000"/>
              </a:solidFill>
              <a:latin typeface="Arial"/>
              <a:ea typeface="Arial"/>
              <a:cs typeface="Arial"/>
              <a:sym typeface="Arial"/>
            </a:endParaRPr>
          </a:p>
        </p:txBody>
      </p:sp>
      <p:sp>
        <p:nvSpPr>
          <p:cNvPr id="225" name="Google Shape;225;g13e7cf79af5_1_63"/>
          <p:cNvSpPr/>
          <p:nvPr/>
        </p:nvSpPr>
        <p:spPr>
          <a:xfrm>
            <a:off x="8089702" y="1793988"/>
            <a:ext cx="2686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solidFill>
                  <a:srgbClr val="7030A0"/>
                </a:solidFill>
                <a:latin typeface="Calibri"/>
                <a:ea typeface="Calibri"/>
                <a:cs typeface="Calibri"/>
                <a:sym typeface="Calibri"/>
              </a:rPr>
              <a:t>A. J. Gonsalves et al. PRL (2019)</a:t>
            </a:r>
            <a:endParaRPr sz="1400" b="0" i="0" u="none" strike="noStrike" cap="none">
              <a:solidFill>
                <a:srgbClr val="000000"/>
              </a:solidFill>
              <a:latin typeface="Arial"/>
              <a:ea typeface="Arial"/>
              <a:cs typeface="Arial"/>
              <a:sym typeface="Arial"/>
            </a:endParaRPr>
          </a:p>
        </p:txBody>
      </p:sp>
      <p:pic>
        <p:nvPicPr>
          <p:cNvPr id="226" name="Google Shape;226;g13e7cf79af5_1_63"/>
          <p:cNvPicPr preferRelativeResize="0"/>
          <p:nvPr/>
        </p:nvPicPr>
        <p:blipFill>
          <a:blip r:embed="rId6">
            <a:alphaModFix/>
          </a:blip>
          <a:stretch>
            <a:fillRect/>
          </a:stretch>
        </p:blipFill>
        <p:spPr>
          <a:xfrm>
            <a:off x="7987825" y="655125"/>
            <a:ext cx="2890249" cy="1069620"/>
          </a:xfrm>
          <a:prstGeom prst="rect">
            <a:avLst/>
          </a:prstGeom>
          <a:noFill/>
          <a:ln>
            <a:noFill/>
          </a:ln>
        </p:spPr>
      </p:pic>
      <p:pic>
        <p:nvPicPr>
          <p:cNvPr id="227" name="Google Shape;227;g13e7cf79af5_1_63"/>
          <p:cNvPicPr preferRelativeResize="0"/>
          <p:nvPr/>
        </p:nvPicPr>
        <p:blipFill>
          <a:blip r:embed="rId7">
            <a:alphaModFix/>
          </a:blip>
          <a:stretch>
            <a:fillRect/>
          </a:stretch>
        </p:blipFill>
        <p:spPr>
          <a:xfrm>
            <a:off x="10943551" y="676723"/>
            <a:ext cx="1225874" cy="2137125"/>
          </a:xfrm>
          <a:prstGeom prst="rect">
            <a:avLst/>
          </a:prstGeom>
          <a:noFill/>
          <a:ln>
            <a:noFill/>
          </a:ln>
        </p:spPr>
      </p:pic>
      <p:sp>
        <p:nvSpPr>
          <p:cNvPr id="228" name="Google Shape;228;g13e7cf79af5_1_63"/>
          <p:cNvSpPr/>
          <p:nvPr/>
        </p:nvSpPr>
        <p:spPr>
          <a:xfrm>
            <a:off x="4894425" y="5274763"/>
            <a:ext cx="23907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solidFill>
                  <a:srgbClr val="7030A0"/>
                </a:solidFill>
                <a:latin typeface="Calibri"/>
                <a:ea typeface="Calibri"/>
                <a:cs typeface="Calibri"/>
                <a:sym typeface="Calibri"/>
              </a:rPr>
              <a:t>R. D’Arcy et al., Nature (2022)</a:t>
            </a:r>
            <a:endParaRPr sz="1400" b="0" i="0" u="none" strike="noStrike" cap="none">
              <a:solidFill>
                <a:srgbClr val="000000"/>
              </a:solidFill>
              <a:latin typeface="Arial"/>
              <a:ea typeface="Arial"/>
              <a:cs typeface="Arial"/>
              <a:sym typeface="Arial"/>
            </a:endParaRPr>
          </a:p>
        </p:txBody>
      </p:sp>
      <p:sp>
        <p:nvSpPr>
          <p:cNvPr id="229" name="Google Shape;229;g13e7cf79af5_1_63"/>
          <p:cNvSpPr txBox="1"/>
          <p:nvPr/>
        </p:nvSpPr>
        <p:spPr>
          <a:xfrm>
            <a:off x="136350" y="5741400"/>
            <a:ext cx="11564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chemeClr val="dk1"/>
                </a:solidFill>
              </a:rPr>
              <a:t>Driver Technology:</a:t>
            </a:r>
            <a:endParaRPr sz="1800" b="1">
              <a:solidFill>
                <a:schemeClr val="dk1"/>
              </a:solidFill>
            </a:endParaRPr>
          </a:p>
          <a:p>
            <a:pPr marL="0" lvl="0" indent="0" algn="ctr" rtl="0">
              <a:spcBef>
                <a:spcPts val="0"/>
              </a:spcBef>
              <a:spcAft>
                <a:spcPts val="0"/>
              </a:spcAft>
              <a:buNone/>
            </a:pPr>
            <a:r>
              <a:rPr lang="en-US" sz="1800">
                <a:solidFill>
                  <a:schemeClr val="dk1"/>
                </a:solidFill>
              </a:rPr>
              <a:t>Superconducting XFELs, New laser technology (fibers, Thulium) promise high average power at high efficiency</a:t>
            </a:r>
            <a:endParaRPr sz="1800">
              <a:solidFill>
                <a:schemeClr val="dk1"/>
              </a:solidFill>
            </a:endParaRPr>
          </a:p>
        </p:txBody>
      </p:sp>
    </p:spTree>
    <p:extLst>
      <p:ext uri="{BB962C8B-B14F-4D97-AF65-F5344CB8AC3E}">
        <p14:creationId xmlns:p14="http://schemas.microsoft.com/office/powerpoint/2010/main" val="1506394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10ebaaf7f1a_6_3"/>
          <p:cNvSpPr txBox="1"/>
          <p:nvPr/>
        </p:nvSpPr>
        <p:spPr>
          <a:xfrm>
            <a:off x="-14288" y="-14288"/>
            <a:ext cx="12218700" cy="646500"/>
          </a:xfrm>
          <a:prstGeom prst="rect">
            <a:avLst/>
          </a:prstGeom>
          <a:gradFill flip="none" rotWithShape="1">
            <a:gsLst>
              <a:gs pos="0">
                <a:srgbClr val="134041"/>
              </a:gs>
              <a:gs pos="100000">
                <a:srgbClr val="1C6468"/>
              </a:gs>
            </a:gsLst>
            <a:lin ang="0" scaled="0"/>
            <a:tileRect/>
          </a:gra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lgn="ctr">
              <a:buSzPts val="3600"/>
              <a:buNone/>
              <a:defRPr sz="3600">
                <a:solidFill>
                  <a:schemeClr val="lt1"/>
                </a:solidFill>
                <a:latin typeface="Calibri"/>
                <a:ea typeface="Calibri"/>
                <a:cs typeface="Calibri"/>
              </a:defRPr>
            </a:lvl1pPr>
          </a:lstStyle>
          <a:p>
            <a:r>
              <a:rPr lang="en-US" dirty="0">
                <a:sym typeface="Calibri"/>
              </a:rPr>
              <a:t>AAC Beam Test Facilities Positioned to Advance Roadmap  </a:t>
            </a:r>
            <a:endParaRPr dirty="0"/>
          </a:p>
        </p:txBody>
      </p:sp>
      <p:sp>
        <p:nvSpPr>
          <p:cNvPr id="364" name="Google Shape;364;g10ebaaf7f1a_6_3"/>
          <p:cNvSpPr/>
          <p:nvPr/>
        </p:nvSpPr>
        <p:spPr>
          <a:xfrm>
            <a:off x="0" y="782390"/>
            <a:ext cx="11432100" cy="1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Avenir"/>
              <a:ea typeface="Avenir"/>
              <a:cs typeface="Avenir"/>
              <a:sym typeface="Avenir"/>
            </a:endParaRPr>
          </a:p>
        </p:txBody>
      </p:sp>
      <p:sp>
        <p:nvSpPr>
          <p:cNvPr id="365" name="Google Shape;365;g10ebaaf7f1a_6_3"/>
          <p:cNvSpPr/>
          <p:nvPr/>
        </p:nvSpPr>
        <p:spPr>
          <a:xfrm>
            <a:off x="91927" y="692211"/>
            <a:ext cx="6587400" cy="56562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10000"/>
              </a:lnSpc>
              <a:spcBef>
                <a:spcPts val="0"/>
              </a:spcBef>
              <a:spcAft>
                <a:spcPts val="0"/>
              </a:spcAft>
              <a:buClr>
                <a:srgbClr val="000000"/>
              </a:buClr>
              <a:buSzPts val="800"/>
              <a:buFont typeface="Arial"/>
              <a:buNone/>
            </a:pPr>
            <a:endParaRPr sz="800" b="0" i="0" u="none" strike="noStrike" cap="none" dirty="0">
              <a:solidFill>
                <a:schemeClr val="dk1"/>
              </a:solidFill>
              <a:latin typeface="Avenir"/>
              <a:ea typeface="Avenir"/>
              <a:cs typeface="Avenir"/>
              <a:sym typeface="Avenir"/>
            </a:endParaRPr>
          </a:p>
          <a:p>
            <a:pPr marL="520700" lvl="1" indent="-520700">
              <a:lnSpc>
                <a:spcPct val="110000"/>
              </a:lnSpc>
              <a:spcAft>
                <a:spcPts val="600"/>
              </a:spcAft>
              <a:buClr>
                <a:srgbClr val="0000FF"/>
              </a:buClr>
              <a:buSzPts val="2000"/>
              <a:buFont typeface="Avenir"/>
              <a:buChar char="○"/>
            </a:pPr>
            <a:r>
              <a:rPr lang="en-US" sz="2000" dirty="0">
                <a:solidFill>
                  <a:srgbClr val="0000FF"/>
                </a:solidFill>
                <a:latin typeface="Avenir"/>
                <a:sym typeface="Avenir"/>
              </a:rPr>
              <a:t>Circa 2025, anticipate high-level demonstrations at existing beam test facilities:</a:t>
            </a:r>
            <a:endParaRPr sz="2000" dirty="0">
              <a:solidFill>
                <a:srgbClr val="0000FF"/>
              </a:solidFill>
              <a:latin typeface="Avenir"/>
            </a:endParaRPr>
          </a:p>
          <a:p>
            <a:pPr marL="915988" lvl="2" indent="-381000">
              <a:lnSpc>
                <a:spcPct val="110000"/>
              </a:lnSpc>
              <a:spcAft>
                <a:spcPts val="600"/>
              </a:spcAft>
              <a:buClr>
                <a:schemeClr val="dk1"/>
              </a:buClr>
              <a:buSzPts val="1800"/>
              <a:buFont typeface="Avenir"/>
              <a:buChar char="■"/>
            </a:pPr>
            <a:r>
              <a:rPr lang="en-US" sz="1800" dirty="0">
                <a:solidFill>
                  <a:schemeClr val="dk1"/>
                </a:solidFill>
                <a:latin typeface="Avenir"/>
                <a:sym typeface="Avenir"/>
              </a:rPr>
              <a:t>Laser driven staging of two multi GeV-class cells with high efficiency @ BELLA</a:t>
            </a:r>
            <a:endParaRPr sz="1800" dirty="0">
              <a:solidFill>
                <a:schemeClr val="dk1"/>
              </a:solidFill>
              <a:latin typeface="Avenir"/>
              <a:sym typeface="Avenir"/>
            </a:endParaRPr>
          </a:p>
          <a:p>
            <a:pPr marL="915988" lvl="2" indent="-381000">
              <a:lnSpc>
                <a:spcPct val="110000"/>
              </a:lnSpc>
              <a:spcAft>
                <a:spcPts val="600"/>
              </a:spcAft>
              <a:buClr>
                <a:schemeClr val="dk1"/>
              </a:buClr>
              <a:buSzPts val="1800"/>
              <a:buFont typeface="Avenir"/>
              <a:buChar char="■"/>
            </a:pPr>
            <a:r>
              <a:rPr lang="en-US" sz="1800" dirty="0">
                <a:solidFill>
                  <a:schemeClr val="dk1"/>
                </a:solidFill>
                <a:latin typeface="Avenir"/>
                <a:sym typeface="Avenir"/>
              </a:rPr>
              <a:t>Beam driven 10 GeV stage with mm-</a:t>
            </a:r>
            <a:r>
              <a:rPr lang="en-US" sz="1800" dirty="0" err="1">
                <a:solidFill>
                  <a:schemeClr val="dk1"/>
                </a:solidFill>
                <a:latin typeface="Avenir"/>
                <a:sym typeface="Avenir"/>
              </a:rPr>
              <a:t>mrad</a:t>
            </a:r>
            <a:r>
              <a:rPr lang="en-US" sz="1800" dirty="0">
                <a:solidFill>
                  <a:schemeClr val="dk1"/>
                </a:solidFill>
                <a:latin typeface="Avenir"/>
                <a:sym typeface="Avenir"/>
              </a:rPr>
              <a:t> emittance, percent energy spread, high-efficiency @ FACET-II</a:t>
            </a:r>
            <a:endParaRPr sz="1800" dirty="0">
              <a:solidFill>
                <a:schemeClr val="dk1"/>
              </a:solidFill>
              <a:latin typeface="Avenir"/>
              <a:sym typeface="Avenir"/>
            </a:endParaRPr>
          </a:p>
          <a:p>
            <a:pPr marL="915988" lvl="2" indent="-381000">
              <a:lnSpc>
                <a:spcPct val="110000"/>
              </a:lnSpc>
              <a:spcAft>
                <a:spcPts val="600"/>
              </a:spcAft>
              <a:buClr>
                <a:schemeClr val="dk1"/>
              </a:buClr>
              <a:buSzPts val="1800"/>
              <a:buFont typeface="Avenir"/>
              <a:buChar char="■"/>
            </a:pPr>
            <a:r>
              <a:rPr lang="en-US" sz="1800" dirty="0">
                <a:solidFill>
                  <a:schemeClr val="dk1"/>
                </a:solidFill>
                <a:latin typeface="Avenir"/>
                <a:sym typeface="Avenir"/>
              </a:rPr>
              <a:t>Plasma repetition rate limits characterized @ </a:t>
            </a:r>
            <a:r>
              <a:rPr lang="en-US" sz="1800" dirty="0" err="1">
                <a:solidFill>
                  <a:schemeClr val="dk1"/>
                </a:solidFill>
                <a:latin typeface="Avenir"/>
                <a:sym typeface="Avenir"/>
              </a:rPr>
              <a:t>FLASHForward</a:t>
            </a:r>
            <a:r>
              <a:rPr lang="en-US" sz="1800" dirty="0">
                <a:solidFill>
                  <a:schemeClr val="dk1"/>
                </a:solidFill>
                <a:latin typeface="Avenir"/>
                <a:sym typeface="Avenir"/>
              </a:rPr>
              <a:t>, FACET-II </a:t>
            </a:r>
            <a:endParaRPr sz="1800" dirty="0">
              <a:solidFill>
                <a:schemeClr val="dk1"/>
              </a:solidFill>
              <a:latin typeface="Avenir"/>
              <a:sym typeface="Avenir"/>
            </a:endParaRPr>
          </a:p>
          <a:p>
            <a:pPr marL="915988" lvl="2" indent="-381000">
              <a:lnSpc>
                <a:spcPct val="110000"/>
              </a:lnSpc>
              <a:spcAft>
                <a:spcPts val="600"/>
              </a:spcAft>
              <a:buClr>
                <a:schemeClr val="dk1"/>
              </a:buClr>
              <a:buSzPts val="1800"/>
              <a:buFont typeface="Avenir"/>
              <a:buChar char="■"/>
            </a:pPr>
            <a:r>
              <a:rPr lang="en-US" sz="1800" dirty="0">
                <a:solidFill>
                  <a:schemeClr val="dk1"/>
                </a:solidFill>
                <a:latin typeface="Avenir"/>
                <a:sym typeface="Avenir"/>
              </a:rPr>
              <a:t>500MeV SWFA demonstrator module @ AWA</a:t>
            </a:r>
            <a:endParaRPr sz="1800" dirty="0">
              <a:solidFill>
                <a:schemeClr val="dk1"/>
              </a:solidFill>
              <a:latin typeface="Avenir"/>
              <a:sym typeface="Avenir"/>
            </a:endParaRPr>
          </a:p>
          <a:p>
            <a:pPr marL="457200" marR="0" lvl="0" indent="0" algn="l" rtl="0">
              <a:lnSpc>
                <a:spcPct val="110000"/>
              </a:lnSpc>
              <a:spcBef>
                <a:spcPts val="0"/>
              </a:spcBef>
              <a:spcAft>
                <a:spcPts val="600"/>
              </a:spcAft>
              <a:buClr>
                <a:srgbClr val="000000"/>
              </a:buClr>
              <a:buSzPts val="2000"/>
              <a:buFont typeface="Arial"/>
              <a:buNone/>
            </a:pPr>
            <a:endParaRPr sz="1200" b="0" i="0" u="none" strike="noStrike" cap="none" dirty="0">
              <a:solidFill>
                <a:srgbClr val="0432FF"/>
              </a:solidFill>
              <a:latin typeface="Avenir"/>
              <a:ea typeface="Avenir"/>
              <a:cs typeface="Avenir"/>
              <a:sym typeface="Avenir"/>
            </a:endParaRPr>
          </a:p>
          <a:p>
            <a:pPr marL="520700" lvl="1" indent="-520700">
              <a:lnSpc>
                <a:spcPct val="110000"/>
              </a:lnSpc>
              <a:spcAft>
                <a:spcPts val="600"/>
              </a:spcAft>
              <a:buClr>
                <a:srgbClr val="0000FF"/>
              </a:buClr>
              <a:buSzPts val="2000"/>
              <a:buFont typeface="Avenir"/>
              <a:buChar char="○"/>
            </a:pPr>
            <a:r>
              <a:rPr lang="en-US" sz="2000" dirty="0">
                <a:solidFill>
                  <a:srgbClr val="0000FF"/>
                </a:solidFill>
                <a:latin typeface="Avenir"/>
                <a:sym typeface="Avenir"/>
              </a:rPr>
              <a:t>Near term applications will establish technology, and benefit future colliders: </a:t>
            </a:r>
            <a:r>
              <a:rPr lang="en-US" sz="2000" dirty="0">
                <a:solidFill>
                  <a:schemeClr val="tx1"/>
                </a:solidFill>
                <a:latin typeface="Avenir"/>
                <a:sym typeface="Avenir"/>
              </a:rPr>
              <a:t> </a:t>
            </a:r>
            <a:r>
              <a:rPr lang="en-US" sz="2000" dirty="0">
                <a:solidFill>
                  <a:schemeClr val="tx1"/>
                </a:solidFill>
                <a:latin typeface="Avenir"/>
                <a:sym typeface="Wingdings" pitchFamily="2" charset="2"/>
              </a:rPr>
              <a:t> AAC asset</a:t>
            </a:r>
            <a:endParaRPr sz="2000" dirty="0">
              <a:solidFill>
                <a:srgbClr val="0000FF"/>
              </a:solidFill>
              <a:latin typeface="Avenir"/>
              <a:sym typeface="Avenir"/>
            </a:endParaRPr>
          </a:p>
          <a:p>
            <a:pPr marL="915988" lvl="2" indent="-381000">
              <a:lnSpc>
                <a:spcPct val="110000"/>
              </a:lnSpc>
              <a:spcAft>
                <a:spcPts val="600"/>
              </a:spcAft>
              <a:buClr>
                <a:schemeClr val="dk1"/>
              </a:buClr>
              <a:buSzPts val="1800"/>
              <a:buFont typeface="Avenir"/>
              <a:buChar char="■"/>
            </a:pPr>
            <a:r>
              <a:rPr lang="en-US" sz="1800" dirty="0">
                <a:solidFill>
                  <a:schemeClr val="dk1"/>
                </a:solidFill>
                <a:latin typeface="Avenir"/>
                <a:sym typeface="Avenir"/>
              </a:rPr>
              <a:t>Compton MeV photons, FELs, </a:t>
            </a:r>
            <a:r>
              <a:rPr lang="en-US" sz="1800" dirty="0" err="1">
                <a:solidFill>
                  <a:schemeClr val="dk1"/>
                </a:solidFill>
                <a:latin typeface="Avenir"/>
                <a:sym typeface="Avenir"/>
              </a:rPr>
              <a:t>nQED</a:t>
            </a:r>
            <a:r>
              <a:rPr lang="en-US" sz="1800" dirty="0">
                <a:solidFill>
                  <a:schemeClr val="dk1"/>
                </a:solidFill>
                <a:latin typeface="Avenir"/>
                <a:sym typeface="Avenir"/>
              </a:rPr>
              <a:t>, injector…  </a:t>
            </a:r>
            <a:endParaRPr sz="1800" dirty="0">
              <a:solidFill>
                <a:schemeClr val="dk1"/>
              </a:solidFill>
              <a:latin typeface="Avenir"/>
              <a:sym typeface="Avenir"/>
            </a:endParaRPr>
          </a:p>
          <a:p>
            <a:pPr marL="915988" lvl="2" indent="-381000">
              <a:lnSpc>
                <a:spcPct val="110000"/>
              </a:lnSpc>
              <a:spcAft>
                <a:spcPts val="600"/>
              </a:spcAft>
              <a:buClr>
                <a:schemeClr val="dk1"/>
              </a:buClr>
              <a:buSzPts val="1800"/>
              <a:buFont typeface="Avenir"/>
              <a:buChar char="■"/>
            </a:pPr>
            <a:r>
              <a:rPr lang="en-US" sz="1800" dirty="0">
                <a:solidFill>
                  <a:schemeClr val="dk1"/>
                </a:solidFill>
                <a:latin typeface="Avenir"/>
                <a:sym typeface="Avenir"/>
              </a:rPr>
              <a:t>Societal benefit, increase HEP investment return</a:t>
            </a:r>
            <a:endParaRPr sz="1800" dirty="0">
              <a:solidFill>
                <a:schemeClr val="dk1"/>
              </a:solidFill>
              <a:latin typeface="Avenir"/>
              <a:sym typeface="Avenir"/>
            </a:endParaRPr>
          </a:p>
        </p:txBody>
      </p:sp>
      <p:pic>
        <p:nvPicPr>
          <p:cNvPr id="366" name="Google Shape;366;g10ebaaf7f1a_6_3"/>
          <p:cNvPicPr preferRelativeResize="0"/>
          <p:nvPr/>
        </p:nvPicPr>
        <p:blipFill rotWithShape="1">
          <a:blip r:embed="rId3">
            <a:alphaModFix/>
          </a:blip>
          <a:srcRect/>
          <a:stretch/>
        </p:blipFill>
        <p:spPr>
          <a:xfrm>
            <a:off x="6856938" y="4607051"/>
            <a:ext cx="4601174" cy="1884725"/>
          </a:xfrm>
          <a:prstGeom prst="rect">
            <a:avLst/>
          </a:prstGeom>
          <a:noFill/>
          <a:ln>
            <a:noFill/>
          </a:ln>
        </p:spPr>
      </p:pic>
      <p:pic>
        <p:nvPicPr>
          <p:cNvPr id="367" name="Google Shape;367;g10ebaaf7f1a_6_3"/>
          <p:cNvPicPr preferRelativeResize="0"/>
          <p:nvPr/>
        </p:nvPicPr>
        <p:blipFill>
          <a:blip r:embed="rId4">
            <a:alphaModFix/>
          </a:blip>
          <a:stretch>
            <a:fillRect/>
          </a:stretch>
        </p:blipFill>
        <p:spPr>
          <a:xfrm>
            <a:off x="6477725" y="1309051"/>
            <a:ext cx="6203424" cy="1944350"/>
          </a:xfrm>
          <a:prstGeom prst="rect">
            <a:avLst/>
          </a:prstGeom>
          <a:noFill/>
          <a:ln>
            <a:noFill/>
          </a:ln>
        </p:spPr>
      </p:pic>
      <p:sp>
        <p:nvSpPr>
          <p:cNvPr id="368" name="Google Shape;368;g10ebaaf7f1a_6_3"/>
          <p:cNvSpPr txBox="1"/>
          <p:nvPr/>
        </p:nvSpPr>
        <p:spPr>
          <a:xfrm>
            <a:off x="7727001" y="3228900"/>
            <a:ext cx="348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Argonne Wakefield Accelerator test facility </a:t>
            </a:r>
            <a:endParaRPr>
              <a:latin typeface="Calibri"/>
              <a:ea typeface="Calibri"/>
              <a:cs typeface="Calibri"/>
              <a:sym typeface="Calibri"/>
            </a:endParaRPr>
          </a:p>
        </p:txBody>
      </p:sp>
      <p:sp>
        <p:nvSpPr>
          <p:cNvPr id="9" name="TextBox 8">
            <a:extLst>
              <a:ext uri="{FF2B5EF4-FFF2-40B4-BE49-F238E27FC236}">
                <a16:creationId xmlns:a16="http://schemas.microsoft.com/office/drawing/2014/main" id="{32A0C6B0-2B64-C345-8956-8319D79428A4}"/>
              </a:ext>
            </a:extLst>
          </p:cNvPr>
          <p:cNvSpPr txBox="1"/>
          <p:nvPr/>
        </p:nvSpPr>
        <p:spPr>
          <a:xfrm>
            <a:off x="142875" y="6550223"/>
            <a:ext cx="6400800" cy="307777"/>
          </a:xfrm>
          <a:prstGeom prst="rect">
            <a:avLst/>
          </a:prstGeom>
          <a:noFill/>
        </p:spPr>
        <p:txBody>
          <a:bodyPr wrap="square">
            <a:spAutoFit/>
          </a:bodyPr>
          <a:lstStyle/>
          <a:p>
            <a:r>
              <a:rPr lang="en-US"/>
              <a:t>https://arxiv.org/abs/2203.11290</a:t>
            </a:r>
          </a:p>
        </p:txBody>
      </p:sp>
    </p:spTree>
    <p:extLst>
      <p:ext uri="{BB962C8B-B14F-4D97-AF65-F5344CB8AC3E}">
        <p14:creationId xmlns:p14="http://schemas.microsoft.com/office/powerpoint/2010/main" val="3653062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13e7cf79af5_0_223"/>
          <p:cNvSpPr txBox="1"/>
          <p:nvPr/>
        </p:nvSpPr>
        <p:spPr>
          <a:xfrm>
            <a:off x="11482756" y="6533104"/>
            <a:ext cx="6858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t>9</a:t>
            </a:fld>
            <a:endParaRPr sz="1200" b="0" i="0" u="none" strike="noStrike" cap="none">
              <a:solidFill>
                <a:schemeClr val="dk1"/>
              </a:solidFill>
              <a:latin typeface="Helvetica Neue"/>
              <a:ea typeface="Helvetica Neue"/>
              <a:cs typeface="Helvetica Neue"/>
              <a:sym typeface="Helvetica Neue"/>
            </a:endParaRPr>
          </a:p>
        </p:txBody>
      </p:sp>
      <p:sp>
        <p:nvSpPr>
          <p:cNvPr id="336" name="Google Shape;336;g13e7cf79af5_0_223"/>
          <p:cNvSpPr/>
          <p:nvPr/>
        </p:nvSpPr>
        <p:spPr>
          <a:xfrm>
            <a:off x="0" y="782390"/>
            <a:ext cx="11432100" cy="1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venir"/>
              <a:ea typeface="Avenir"/>
              <a:cs typeface="Avenir"/>
              <a:sym typeface="Avenir"/>
            </a:endParaRPr>
          </a:p>
          <a:p>
            <a:pPr marL="457200" marR="0" lvl="0" indent="-33020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Avenir"/>
              <a:ea typeface="Avenir"/>
              <a:cs typeface="Avenir"/>
              <a:sym typeface="Avenir"/>
            </a:endParaRPr>
          </a:p>
        </p:txBody>
      </p:sp>
      <p:sp>
        <p:nvSpPr>
          <p:cNvPr id="337" name="Google Shape;337;g13e7cf79af5_0_223"/>
          <p:cNvSpPr/>
          <p:nvPr/>
        </p:nvSpPr>
        <p:spPr>
          <a:xfrm>
            <a:off x="329325" y="706200"/>
            <a:ext cx="2933100" cy="428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g13e7cf79af5_0_223"/>
          <p:cNvSpPr/>
          <p:nvPr/>
        </p:nvSpPr>
        <p:spPr>
          <a:xfrm>
            <a:off x="9920350" y="6201675"/>
            <a:ext cx="2119500" cy="428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g13e7cf79af5_0_223"/>
          <p:cNvSpPr txBox="1"/>
          <p:nvPr/>
        </p:nvSpPr>
        <p:spPr>
          <a:xfrm>
            <a:off x="-14288" y="-14288"/>
            <a:ext cx="12218700" cy="646500"/>
          </a:xfrm>
          <a:prstGeom prst="rect">
            <a:avLst/>
          </a:prstGeom>
          <a:gradFill flip="none" rotWithShape="1">
            <a:gsLst>
              <a:gs pos="0">
                <a:srgbClr val="134041"/>
              </a:gs>
              <a:gs pos="100000">
                <a:srgbClr val="1C6468"/>
              </a:gs>
            </a:gsLst>
            <a:lin ang="0" scaled="0"/>
            <a:tileRect/>
          </a:gra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lgn="ctr">
              <a:buSzPts val="3600"/>
              <a:buNone/>
              <a:defRPr sz="3600">
                <a:solidFill>
                  <a:schemeClr val="lt1"/>
                </a:solidFill>
                <a:latin typeface="Calibri"/>
                <a:ea typeface="Calibri"/>
                <a:cs typeface="Calibri"/>
              </a:defRPr>
            </a:lvl1pPr>
          </a:lstStyle>
          <a:p>
            <a:r>
              <a:rPr lang="en-US">
                <a:sym typeface="Calibri"/>
              </a:rPr>
              <a:t>Roadmap Progress Parallelled by Innovation in New Concepts </a:t>
            </a:r>
            <a:endParaRPr lang="en-US"/>
          </a:p>
        </p:txBody>
      </p:sp>
      <p:sp>
        <p:nvSpPr>
          <p:cNvPr id="340" name="Google Shape;340;g13e7cf79af5_0_223"/>
          <p:cNvSpPr txBox="1"/>
          <p:nvPr/>
        </p:nvSpPr>
        <p:spPr>
          <a:xfrm>
            <a:off x="288900" y="782400"/>
            <a:ext cx="11879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Avenir"/>
                <a:ea typeface="Avenir"/>
                <a:cs typeface="Avenir"/>
                <a:sym typeface="Avenir"/>
              </a:rPr>
              <a:t>Other new techniques continue to emerge and be developed ranging from laser driven structures to plasmonics and channeling demonstrating the rich potential of future accelerators to extend the reach of physics. </a:t>
            </a:r>
            <a:endParaRPr sz="1800">
              <a:solidFill>
                <a:schemeClr val="dk1"/>
              </a:solidFill>
              <a:latin typeface="Avenir"/>
              <a:ea typeface="Avenir"/>
              <a:cs typeface="Avenir"/>
              <a:sym typeface="Avenir"/>
            </a:endParaRPr>
          </a:p>
        </p:txBody>
      </p:sp>
      <p:pic>
        <p:nvPicPr>
          <p:cNvPr id="341" name="Google Shape;341;g13e7cf79af5_0_223"/>
          <p:cNvPicPr preferRelativeResize="0"/>
          <p:nvPr/>
        </p:nvPicPr>
        <p:blipFill>
          <a:blip r:embed="rId3">
            <a:alphaModFix/>
          </a:blip>
          <a:stretch>
            <a:fillRect/>
          </a:stretch>
        </p:blipFill>
        <p:spPr>
          <a:xfrm>
            <a:off x="7209425" y="1934090"/>
            <a:ext cx="4720626" cy="2792650"/>
          </a:xfrm>
          <a:prstGeom prst="rect">
            <a:avLst/>
          </a:prstGeom>
          <a:noFill/>
          <a:ln>
            <a:noFill/>
          </a:ln>
        </p:spPr>
      </p:pic>
      <p:sp>
        <p:nvSpPr>
          <p:cNvPr id="342" name="Google Shape;342;g13e7cf79af5_0_223"/>
          <p:cNvSpPr txBox="1"/>
          <p:nvPr/>
        </p:nvSpPr>
        <p:spPr>
          <a:xfrm>
            <a:off x="7447838" y="1712375"/>
            <a:ext cx="453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Plasmonic modes for ultrahigh gradient (approaching PV/m)</a:t>
            </a:r>
            <a:endParaRPr>
              <a:latin typeface="Calibri"/>
              <a:ea typeface="Calibri"/>
              <a:cs typeface="Calibri"/>
              <a:sym typeface="Calibri"/>
            </a:endParaRPr>
          </a:p>
        </p:txBody>
      </p:sp>
      <p:pic>
        <p:nvPicPr>
          <p:cNvPr id="343" name="Google Shape;343;g13e7cf79af5_0_223"/>
          <p:cNvPicPr preferRelativeResize="0"/>
          <p:nvPr/>
        </p:nvPicPr>
        <p:blipFill>
          <a:blip r:embed="rId4">
            <a:alphaModFix/>
          </a:blip>
          <a:stretch>
            <a:fillRect/>
          </a:stretch>
        </p:blipFill>
        <p:spPr>
          <a:xfrm>
            <a:off x="152400" y="2112576"/>
            <a:ext cx="3798533" cy="2466125"/>
          </a:xfrm>
          <a:prstGeom prst="rect">
            <a:avLst/>
          </a:prstGeom>
          <a:noFill/>
          <a:ln>
            <a:noFill/>
          </a:ln>
        </p:spPr>
      </p:pic>
      <p:sp>
        <p:nvSpPr>
          <p:cNvPr id="344" name="Google Shape;344;g13e7cf79af5_0_223"/>
          <p:cNvSpPr txBox="1"/>
          <p:nvPr/>
        </p:nvSpPr>
        <p:spPr>
          <a:xfrm>
            <a:off x="259463" y="1712363"/>
            <a:ext cx="358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Laser driven structures: Accelerator-on-a-Chip</a:t>
            </a:r>
            <a:endParaRPr>
              <a:latin typeface="Calibri"/>
              <a:ea typeface="Calibri"/>
              <a:cs typeface="Calibri"/>
              <a:sym typeface="Calibri"/>
            </a:endParaRPr>
          </a:p>
        </p:txBody>
      </p:sp>
      <p:pic>
        <p:nvPicPr>
          <p:cNvPr id="345" name="Google Shape;345;g13e7cf79af5_0_223"/>
          <p:cNvPicPr preferRelativeResize="0"/>
          <p:nvPr/>
        </p:nvPicPr>
        <p:blipFill>
          <a:blip r:embed="rId5">
            <a:alphaModFix/>
          </a:blip>
          <a:stretch>
            <a:fillRect/>
          </a:stretch>
        </p:blipFill>
        <p:spPr>
          <a:xfrm>
            <a:off x="3866450" y="4391875"/>
            <a:ext cx="3699200" cy="2466125"/>
          </a:xfrm>
          <a:prstGeom prst="rect">
            <a:avLst/>
          </a:prstGeom>
          <a:noFill/>
          <a:ln>
            <a:noFill/>
          </a:ln>
        </p:spPr>
      </p:pic>
      <p:sp>
        <p:nvSpPr>
          <p:cNvPr id="346" name="Google Shape;346;g13e7cf79af5_0_223"/>
          <p:cNvSpPr txBox="1"/>
          <p:nvPr/>
        </p:nvSpPr>
        <p:spPr>
          <a:xfrm>
            <a:off x="7447850" y="5317138"/>
            <a:ext cx="2784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Structured plasma. Channeling-based accelerators </a:t>
            </a:r>
            <a:endParaRPr>
              <a:latin typeface="Calibri"/>
              <a:ea typeface="Calibri"/>
              <a:cs typeface="Calibri"/>
              <a:sym typeface="Calibri"/>
            </a:endParaRPr>
          </a:p>
        </p:txBody>
      </p:sp>
    </p:spTree>
    <p:extLst>
      <p:ext uri="{BB962C8B-B14F-4D97-AF65-F5344CB8AC3E}">
        <p14:creationId xmlns:p14="http://schemas.microsoft.com/office/powerpoint/2010/main" val="1573410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1824</TotalTime>
  <Words>3656</Words>
  <Application>Microsoft Macintosh PowerPoint</Application>
  <PresentationFormat>Widescreen</PresentationFormat>
  <Paragraphs>496</Paragraphs>
  <Slides>38</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TeXGyreHeros</vt:lpstr>
      <vt:lpstr>Calibri</vt:lpstr>
      <vt:lpstr>Avenir</vt:lpstr>
      <vt:lpstr>Arial</vt:lpstr>
      <vt:lpstr>Helvetica Neue</vt:lpstr>
      <vt:lpstr>Courier New</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AF6: Coordination meetings</vt:lpstr>
      <vt:lpstr>AF6: Contributed Papers &amp; Interest Groups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 Schroeder</dc:creator>
  <cp:lastModifiedBy>Cameron Geddes</cp:lastModifiedBy>
  <cp:revision>27</cp:revision>
  <cp:lastPrinted>2022-11-09T12:12:31Z</cp:lastPrinted>
  <dcterms:created xsi:type="dcterms:W3CDTF">2020-06-23T16:22:47Z</dcterms:created>
  <dcterms:modified xsi:type="dcterms:W3CDTF">2022-11-11T13:50:03Z</dcterms:modified>
</cp:coreProperties>
</file>