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3" r:id="rId3"/>
    <p:sldId id="259" r:id="rId4"/>
    <p:sldId id="260" r:id="rId5"/>
    <p:sldId id="268" r:id="rId6"/>
    <p:sldId id="938" r:id="rId7"/>
    <p:sldId id="923" r:id="rId8"/>
    <p:sldId id="924" r:id="rId9"/>
    <p:sldId id="942" r:id="rId10"/>
    <p:sldId id="275" r:id="rId11"/>
    <p:sldId id="261" r:id="rId12"/>
    <p:sldId id="264" r:id="rId13"/>
    <p:sldId id="265" r:id="rId14"/>
    <p:sldId id="267" r:id="rId15"/>
    <p:sldId id="936" r:id="rId16"/>
    <p:sldId id="939" r:id="rId17"/>
    <p:sldId id="940" r:id="rId18"/>
    <p:sldId id="292" r:id="rId19"/>
    <p:sldId id="941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9" autoAdjust="0"/>
    <p:restoredTop sz="91354" autoAdjust="0"/>
  </p:normalViewPr>
  <p:slideViewPr>
    <p:cSldViewPr snapToGrid="0" snapToObjects="1">
      <p:cViewPr>
        <p:scale>
          <a:sx n="112" d="100"/>
          <a:sy n="112" d="100"/>
        </p:scale>
        <p:origin x="8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gain of the regen results in gain narrowing – High P CO2 isotopes</a:t>
            </a:r>
          </a:p>
          <a:p>
            <a:r>
              <a:rPr lang="en-US" dirty="0"/>
              <a:t>Vacuum compressor +/- 400 micron – self focusing through salt window</a:t>
            </a:r>
          </a:p>
          <a:p>
            <a:r>
              <a:rPr lang="en-US" dirty="0"/>
              <a:t>Plasma Shutter as a protective device </a:t>
            </a:r>
          </a:p>
          <a:p>
            <a:r>
              <a:rPr lang="en-US" dirty="0" err="1"/>
              <a:t>Oscillatir</a:t>
            </a:r>
            <a:r>
              <a:rPr lang="en-US" dirty="0"/>
              <a:t> frequency doubled Er</a:t>
            </a:r>
          </a:p>
          <a:p>
            <a:r>
              <a:rPr lang="en-US" dirty="0"/>
              <a:t>Beam is not imaged,</a:t>
            </a:r>
          </a:p>
          <a:p>
            <a:r>
              <a:rPr lang="en-US" dirty="0"/>
              <a:t>Experimental hall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Laser is transported for 60 m, and hit a 5 micron spot </a:t>
            </a:r>
          </a:p>
          <a:p>
            <a:r>
              <a:rPr lang="en-US" dirty="0"/>
              <a:t>Not a straight shot!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one is a ground plate 1 KV DC</a:t>
            </a:r>
          </a:p>
          <a:p>
            <a:r>
              <a:rPr lang="en-US" dirty="0"/>
              <a:t>2 PSU, one for voltage for the cathode and one for MCP</a:t>
            </a:r>
          </a:p>
          <a:p>
            <a:r>
              <a:rPr lang="en-US" dirty="0"/>
              <a:t>It was a fast MCP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36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charge effect – some ions from coulomb explosion arrive earlier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4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high energy you always get electrons at low energy inconsistent</a:t>
            </a:r>
          </a:p>
          <a:p>
            <a:r>
              <a:rPr lang="en-US" dirty="0"/>
              <a:t>Uniform illumination at 25 psi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8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injection on is better than the self injected ones with the high energy </a:t>
            </a:r>
          </a:p>
          <a:p>
            <a:r>
              <a:rPr lang="en-US" dirty="0"/>
              <a:t>Negative delay is </a:t>
            </a:r>
            <a:r>
              <a:rPr lang="en-US" dirty="0" err="1"/>
              <a:t>Ti:saph</a:t>
            </a:r>
            <a:r>
              <a:rPr lang="en-US" dirty="0"/>
              <a:t> before CO2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7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experimental schematic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92CE-D9F8-0B46-B725-696FBD88AF0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5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836" y="2548890"/>
            <a:ext cx="10334625" cy="177164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results of the two-color LWFA experiments at ATF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196" y="3927602"/>
            <a:ext cx="11496581" cy="746185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Navid Vafaei-Najafabadi,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Rotem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Kupfer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Irina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Petrushina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Roman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Samulyak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Aiqi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Cheng, Igor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Pogorelsky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Mikhail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Polyanskiy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Marcus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Babzien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William Li, Karl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Kusche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Mikhail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Fedurin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Mark Palmer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69700-AE9C-7344-9969-2EDD560B5FF6}"/>
              </a:ext>
            </a:extLst>
          </p:cNvPr>
          <p:cNvSpPr txBox="1"/>
          <p:nvPr/>
        </p:nvSpPr>
        <p:spPr>
          <a:xfrm>
            <a:off x="5757803" y="6211669"/>
            <a:ext cx="5677965" cy="646331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Accelerator Test Facility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2114A16-20C4-E8BA-EF9F-9CE73ECCBA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Experiment Implementation at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/>
              <p:nvPr/>
            </p:nvSpPr>
            <p:spPr>
              <a:xfrm>
                <a:off x="571499" y="1265433"/>
                <a:ext cx="11164871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LWIR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and duration 5J @ ~2ps,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=9.2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does not meet the threshold conditions for Blowout regime – experiment in the self-modulated regime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stability +/- 100%...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 position is energy dependent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 lack a high damage threshold dielectric ‘coupling optic’ for LWIR and NIR 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experiment limited to ~15mJ, 70fs without vacuum compressor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intensity higher than LWIR (~3x10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Wcm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was needed, so tight focusing is required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Therefore, we chose to implement transverse injection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 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chose Krypton because of the many available ionization states accessible with our intensities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Because of the many available ionization states the plasma profile is presumed to be Gaussian vs flattop for Hydrogen (with ~flattop gas density profile from the nozzle)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problem reduces to intercepting a plasma bubble that is moving at ~speed of light with a tightly focused </a:t>
                </a:r>
                <a:r>
                  <a:rPr lang="en-US" sz="1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pulse.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1265433"/>
                <a:ext cx="11164871" cy="4985980"/>
              </a:xfrm>
              <a:prstGeom prst="rect">
                <a:avLst/>
              </a:prstGeom>
              <a:blipFill>
                <a:blip r:embed="rId2"/>
                <a:stretch>
                  <a:fillRect l="-341" t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56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6EC47-0A46-4053-9316-61C667C7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578" y="3294670"/>
            <a:ext cx="4735530" cy="3165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F7334-37F7-4CB2-8415-581FF527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5" y="1185369"/>
            <a:ext cx="6932180" cy="4790427"/>
          </a:xfrm>
          <a:prstGeom prst="rect">
            <a:avLst/>
          </a:prstGeom>
        </p:spPr>
      </p:pic>
      <p:pic>
        <p:nvPicPr>
          <p:cNvPr id="7" name="Picture 6" descr="A picture containing indoor, engine, miller&#10;&#10;Description automatically generated">
            <a:extLst>
              <a:ext uri="{FF2B5EF4-FFF2-40B4-BE49-F238E27FC236}">
                <a16:creationId xmlns:a16="http://schemas.microsoft.com/office/drawing/2014/main" id="{F3E0EB9B-9DC8-0F93-3F2C-B9EB67D1F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129" y="56844"/>
            <a:ext cx="2471003" cy="32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8EBE3-F343-4D8B-AA27-E2FF14B9F70C}"/>
              </a:ext>
            </a:extLst>
          </p:cNvPr>
          <p:cNvSpPr txBox="1"/>
          <p:nvPr/>
        </p:nvSpPr>
        <p:spPr>
          <a:xfrm>
            <a:off x="607431" y="3699863"/>
            <a:ext cx="329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injection at E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=5.3J, P=10PSI</a:t>
            </a: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D7E45280-ECE9-46FE-92B4-FE1DA3A1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0" y="1239069"/>
            <a:ext cx="3226765" cy="24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C7DB313E-E2CD-42CE-956E-9F17F24E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5" y="3840554"/>
            <a:ext cx="3296438" cy="24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215308EC-731E-4B35-ACF9-9DBFECB5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35" y="1246509"/>
            <a:ext cx="3127763" cy="23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FC2C9FD-54DD-4AE1-9EC9-76E5F7EF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32" y="3803468"/>
            <a:ext cx="3226766" cy="242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7589F-4CBC-4F80-8D0C-E11130FA4C70}"/>
              </a:ext>
            </a:extLst>
          </p:cNvPr>
          <p:cNvSpPr txBox="1"/>
          <p:nvPr/>
        </p:nvSpPr>
        <p:spPr>
          <a:xfrm>
            <a:off x="4296181" y="3687405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spectrum with H target</a:t>
            </a: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0D500842-DCBF-4783-BC61-2D41A2DF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72" y="1398188"/>
            <a:ext cx="3674742" cy="27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85D1F932-B08A-43EB-A3F8-DA6876EFD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32835" r="25426"/>
          <a:stretch/>
        </p:blipFill>
        <p:spPr bwMode="auto">
          <a:xfrm>
            <a:off x="6989232" y="3817129"/>
            <a:ext cx="1858340" cy="19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AE092-48E0-4990-94AB-C2E91E879FBB}"/>
              </a:ext>
            </a:extLst>
          </p:cNvPr>
          <p:cNvSpPr txBox="1"/>
          <p:nvPr/>
        </p:nvSpPr>
        <p:spPr>
          <a:xfrm>
            <a:off x="8950243" y="5116266"/>
            <a:ext cx="2411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Completely fried the setup on day 12…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id="{284C85B1-829B-479B-B4E2-3394A6A9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96" y="3315329"/>
            <a:ext cx="2411169" cy="18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756551-D0E3-4C9F-943E-A1CDA698354C}"/>
              </a:ext>
            </a:extLst>
          </p:cNvPr>
          <p:cNvCxnSpPr>
            <a:cxnSpLocks/>
          </p:cNvCxnSpPr>
          <p:nvPr/>
        </p:nvCxnSpPr>
        <p:spPr>
          <a:xfrm>
            <a:off x="6573078" y="1983080"/>
            <a:ext cx="821635" cy="53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C4FEE2D-EFE4-4649-BEF0-8FAD62637C59}"/>
              </a:ext>
            </a:extLst>
          </p:cNvPr>
          <p:cNvSpPr/>
          <p:nvPr/>
        </p:nvSpPr>
        <p:spPr>
          <a:xfrm>
            <a:off x="6227786" y="1655580"/>
            <a:ext cx="394908" cy="406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AD53D-B9E6-40CF-88E8-F803E796CA5A}"/>
              </a:ext>
            </a:extLst>
          </p:cNvPr>
          <p:cNvSpPr txBox="1"/>
          <p:nvPr/>
        </p:nvSpPr>
        <p:spPr>
          <a:xfrm>
            <a:off x="2593447" y="952446"/>
            <a:ext cx="7806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*We chose to work slightly above the threshold for self-injection where electron signal is always observed.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0CE66A-976F-43CA-853E-7A9AC98B5F56}"/>
              </a:ext>
            </a:extLst>
          </p:cNvPr>
          <p:cNvCxnSpPr>
            <a:cxnSpLocks/>
          </p:cNvCxnSpPr>
          <p:nvPr/>
        </p:nvCxnSpPr>
        <p:spPr>
          <a:xfrm>
            <a:off x="5420139" y="1298713"/>
            <a:ext cx="23847" cy="299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CD4639-BA6E-4F18-8ABD-E23E0880AB94}"/>
              </a:ext>
            </a:extLst>
          </p:cNvPr>
          <p:cNvSpPr txBox="1"/>
          <p:nvPr/>
        </p:nvSpPr>
        <p:spPr>
          <a:xfrm>
            <a:off x="1792410" y="1152290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P=25PSI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217E6-4336-6893-D950-FD9A7DE4BA41}"/>
              </a:ext>
            </a:extLst>
          </p:cNvPr>
          <p:cNvSpPr txBox="1"/>
          <p:nvPr/>
        </p:nvSpPr>
        <p:spPr>
          <a:xfrm>
            <a:off x="2692367" y="6488668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 CO2-laser-driven wakefield acceleration</a:t>
            </a:r>
          </a:p>
        </p:txBody>
      </p:sp>
    </p:spTree>
    <p:extLst>
      <p:ext uri="{BB962C8B-B14F-4D97-AF65-F5344CB8AC3E}">
        <p14:creationId xmlns:p14="http://schemas.microsoft.com/office/powerpoint/2010/main" val="6009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D522B22-D779-45E5-B50C-E0E9A8E5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13" y="1347900"/>
            <a:ext cx="2209800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B22731-68A8-4B1E-AC0D-8E979491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55" y="1362980"/>
            <a:ext cx="2179638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367678-0DE5-44EC-A4EA-C846D6BD5D3E}"/>
              </a:ext>
            </a:extLst>
          </p:cNvPr>
          <p:cNvGrpSpPr/>
          <p:nvPr/>
        </p:nvGrpSpPr>
        <p:grpSpPr>
          <a:xfrm>
            <a:off x="1370589" y="1357654"/>
            <a:ext cx="2195649" cy="4841082"/>
            <a:chOff x="387414" y="1564482"/>
            <a:chExt cx="2195649" cy="5239543"/>
          </a:xfrm>
        </p:grpSpPr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C6601664-A598-4E05-A9F8-6FB70F8E0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4" y="1564482"/>
              <a:ext cx="2065338" cy="230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7E3C0A89-23CC-48BE-BFAB-511222D01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38" y="3819124"/>
              <a:ext cx="2041525" cy="153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74B9CBEB-0F5A-4501-8D75-6ADCF2DA0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38" y="5272088"/>
              <a:ext cx="2041525" cy="153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7F39F6-1F7E-4FFE-A371-13F3DCDA64E0}"/>
              </a:ext>
            </a:extLst>
          </p:cNvPr>
          <p:cNvGrpSpPr/>
          <p:nvPr/>
        </p:nvGrpSpPr>
        <p:grpSpPr>
          <a:xfrm>
            <a:off x="3551531" y="1347900"/>
            <a:ext cx="2183089" cy="4841082"/>
            <a:chOff x="2452752" y="1568450"/>
            <a:chExt cx="2183089" cy="5257801"/>
          </a:xfrm>
        </p:grpSpPr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0FA3E2A7-02BE-4581-A474-47D884988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752" y="1568450"/>
              <a:ext cx="2065338" cy="229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6">
              <a:extLst>
                <a:ext uri="{FF2B5EF4-FFF2-40B4-BE49-F238E27FC236}">
                  <a16:creationId xmlns:a16="http://schemas.microsoft.com/office/drawing/2014/main" id="{18CBAA5F-B092-4BB6-9856-17455CB1E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063" y="3819124"/>
              <a:ext cx="2049463" cy="153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9">
              <a:extLst>
                <a:ext uri="{FF2B5EF4-FFF2-40B4-BE49-F238E27FC236}">
                  <a16:creationId xmlns:a16="http://schemas.microsoft.com/office/drawing/2014/main" id="{1BAF0D9C-92AF-4311-BDB9-1FF0F024C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566" y="5272088"/>
              <a:ext cx="2073275" cy="155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6">
            <a:extLst>
              <a:ext uri="{FF2B5EF4-FFF2-40B4-BE49-F238E27FC236}">
                <a16:creationId xmlns:a16="http://schemas.microsoft.com/office/drawing/2014/main" id="{C86FCDDB-FD1B-400A-A762-C0C0907E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20" y="3849790"/>
            <a:ext cx="2125663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B3080493-002E-4A61-ABA0-7478FEAE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183" y="3369952"/>
            <a:ext cx="1980773" cy="14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7">
            <a:extLst>
              <a:ext uri="{FF2B5EF4-FFF2-40B4-BE49-F238E27FC236}">
                <a16:creationId xmlns:a16="http://schemas.microsoft.com/office/drawing/2014/main" id="{B804204D-874F-46D4-B1F8-ADB91A7D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183" y="4783570"/>
            <a:ext cx="1976287" cy="14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B44889-AC9F-498D-BD63-7DDD7079601D}"/>
              </a:ext>
            </a:extLst>
          </p:cNvPr>
          <p:cNvSpPr txBox="1"/>
          <p:nvPr/>
        </p:nvSpPr>
        <p:spPr>
          <a:xfrm>
            <a:off x="1422472" y="995427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OFF*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B964E3-D58A-4ED9-A84A-0B8663F90DA7}"/>
              </a:ext>
            </a:extLst>
          </p:cNvPr>
          <p:cNvSpPr txBox="1"/>
          <p:nvPr/>
        </p:nvSpPr>
        <p:spPr>
          <a:xfrm>
            <a:off x="3602246" y="995427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466D5-F71E-4752-8BFE-943B9B11D95A}"/>
              </a:ext>
            </a:extLst>
          </p:cNvPr>
          <p:cNvSpPr txBox="1"/>
          <p:nvPr/>
        </p:nvSpPr>
        <p:spPr>
          <a:xfrm>
            <a:off x="7250461" y="1118781"/>
            <a:ext cx="3065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 scan – effect only on y-divergence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0E0B5-6D1C-430E-85EB-02883CB6E65C}"/>
              </a:ext>
            </a:extLst>
          </p:cNvPr>
          <p:cNvSpPr txBox="1"/>
          <p:nvPr/>
        </p:nvSpPr>
        <p:spPr>
          <a:xfrm>
            <a:off x="6646553" y="3134760"/>
            <a:ext cx="383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unseeded – self injection with high divergence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B3A92-8E76-4546-BF48-EA28952BB618}"/>
              </a:ext>
            </a:extLst>
          </p:cNvPr>
          <p:cNvSpPr txBox="1"/>
          <p:nvPr/>
        </p:nvSpPr>
        <p:spPr>
          <a:xfrm>
            <a:off x="2568923" y="6220084"/>
            <a:ext cx="522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Lowest divergence shots in each. Taken at no particular order.</a:t>
            </a:r>
          </a:p>
        </p:txBody>
      </p:sp>
    </p:spTree>
    <p:extLst>
      <p:ext uri="{BB962C8B-B14F-4D97-AF65-F5344CB8AC3E}">
        <p14:creationId xmlns:p14="http://schemas.microsoft.com/office/powerpoint/2010/main" val="15731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77E3-1769-F0ED-4B4E-86AE43B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7" y="210689"/>
            <a:ext cx="11698357" cy="708301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of ionization injection (3D implementation)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DEFB-3676-2915-2159-2B13D981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25" y="2604977"/>
            <a:ext cx="5013452" cy="43310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Ion yield by Ti:Sapph laser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446F-D6A3-CC3A-5277-59B837D66D6B}"/>
              </a:ext>
            </a:extLst>
          </p:cNvPr>
          <p:cNvSpPr txBox="1">
            <a:spLocks/>
          </p:cNvSpPr>
          <p:nvPr/>
        </p:nvSpPr>
        <p:spPr>
          <a:xfrm>
            <a:off x="6026887" y="2179674"/>
            <a:ext cx="5712344" cy="51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Charge distribution by Ti:Sapph laser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(2ps after laser pass focus location)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B2E7F-BCD6-4ECB-38E3-69FC8579E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5" y="3429000"/>
            <a:ext cx="629920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6703D-CEED-49C8-339A-63621F8F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98" y="3159494"/>
            <a:ext cx="5224722" cy="3487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11D86-BE2D-47D6-18FE-C44C1FEF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FD79C-1A39-C208-0D19-BD91EA915469}"/>
              </a:ext>
            </a:extLst>
          </p:cNvPr>
          <p:cNvSpPr txBox="1"/>
          <p:nvPr/>
        </p:nvSpPr>
        <p:spPr>
          <a:xfrm>
            <a:off x="1211029" y="1218033"/>
            <a:ext cx="9844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novel method has been implemented in SPACE for calculating multi-level ionization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4963F-F074-DEF6-3F1D-E8294591735C}"/>
              </a:ext>
            </a:extLst>
          </p:cNvPr>
          <p:cNvSpPr txBox="1"/>
          <p:nvPr/>
        </p:nvSpPr>
        <p:spPr>
          <a:xfrm>
            <a:off x="2348584" y="1592801"/>
            <a:ext cx="7271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Preionized</a:t>
            </a:r>
            <a:r>
              <a:rPr lang="en-US" sz="2000" dirty="0"/>
              <a:t> profile implemented based on ionization calculation</a:t>
            </a:r>
          </a:p>
        </p:txBody>
      </p:sp>
    </p:spTree>
    <p:extLst>
      <p:ext uri="{BB962C8B-B14F-4D97-AF65-F5344CB8AC3E}">
        <p14:creationId xmlns:p14="http://schemas.microsoft.com/office/powerpoint/2010/main" val="7140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7C9C-B048-678A-3787-0C9E89E1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2" y="219513"/>
            <a:ext cx="11698357" cy="708301"/>
          </a:xfrm>
        </p:spPr>
        <p:txBody>
          <a:bodyPr>
            <a:normAutofit/>
          </a:bodyPr>
          <a:lstStyle/>
          <a:p>
            <a:r>
              <a:rPr lang="en-US" dirty="0"/>
              <a:t>Divergence comparison with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9A63-7A26-CEBD-1114-4E087F84C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6A8EF-231B-5A37-07F4-19D8FB32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69" y="756227"/>
            <a:ext cx="9967745" cy="339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51406-0B18-1708-1DA1-250D27E8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68" y="3430888"/>
            <a:ext cx="9967745" cy="34271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6CE20-4406-9E14-ADD4-4F260D59D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3959B3-58CA-331A-AFC7-D739D4FF3CC3}"/>
              </a:ext>
            </a:extLst>
          </p:cNvPr>
          <p:cNvSpPr/>
          <p:nvPr/>
        </p:nvSpPr>
        <p:spPr>
          <a:xfrm>
            <a:off x="4750278" y="3262884"/>
            <a:ext cx="2565991" cy="722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6286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53E6-C568-F66C-1BA2-690895F7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0D4B-80A0-58FA-4EA8-6E2514880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first attempt at a two-color experiment using an LWIR in transverse geometry was made at ATF </a:t>
            </a:r>
          </a:p>
          <a:p>
            <a:r>
              <a:rPr lang="en-US" dirty="0"/>
              <a:t>Confirmed </a:t>
            </a:r>
            <a:r>
              <a:rPr lang="en-US" dirty="0" err="1"/>
              <a:t>Ti:Sapphire’s</a:t>
            </a:r>
            <a:r>
              <a:rPr lang="en-US" dirty="0"/>
              <a:t> ability to create highly ionized Kr state</a:t>
            </a:r>
          </a:p>
          <a:p>
            <a:r>
              <a:rPr lang="en-US" dirty="0"/>
              <a:t>Alignment and synchronization methods were successfully demonstrated with the LWIR and NIR lasers </a:t>
            </a:r>
          </a:p>
          <a:p>
            <a:r>
              <a:rPr lang="en-US" dirty="0"/>
              <a:t>Impact of NIR ionization on LWIR-driven wakefield in self-modulated regime was investigated </a:t>
            </a:r>
          </a:p>
          <a:p>
            <a:r>
              <a:rPr lang="en-US" dirty="0"/>
              <a:t>Multi-level ionization was implemented in simulations with preliminary results showing agreement with experiments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B4B15-5F02-F4D1-3E05-71F090A8D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47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D767-D8BB-246F-9F81-B39D4CB8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52FA-6B9F-AEC1-16C3-070FD7DFD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Implementation of NIR vacuum compressor will enable collinear injection</a:t>
            </a:r>
          </a:p>
          <a:p>
            <a:endParaRPr lang="en-US" dirty="0"/>
          </a:p>
          <a:p>
            <a:r>
              <a:rPr lang="en-US" dirty="0"/>
              <a:t>Reduction of the LWIR duration is needed for blowout regime </a:t>
            </a:r>
          </a:p>
          <a:p>
            <a:endParaRPr lang="en-US" dirty="0"/>
          </a:p>
          <a:p>
            <a:r>
              <a:rPr lang="en-US" dirty="0"/>
              <a:t>Improvement of LWIR vacuum transport will enable stability of focus position</a:t>
            </a:r>
          </a:p>
          <a:p>
            <a:endParaRPr lang="en-US" dirty="0"/>
          </a:p>
          <a:p>
            <a:r>
              <a:rPr lang="en-US" dirty="0"/>
              <a:t>Improvement of timing stability will allow for repeatable measurement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894E0-A4CE-4F8E-1D77-6744FB555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453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29F6-467F-4222-AAEF-36A03F55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BD78-2D21-4E1C-BF06-873BDCCE2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Tu, WG1, CO</a:t>
            </a:r>
            <a:r>
              <a:rPr lang="en-US" baseline="-25000" dirty="0"/>
              <a:t>2</a:t>
            </a:r>
            <a:r>
              <a:rPr lang="en-US" dirty="0"/>
              <a:t>-laser-driven wakefield acceleration</a:t>
            </a:r>
          </a:p>
          <a:p>
            <a:r>
              <a:rPr lang="en-US" dirty="0"/>
              <a:t>Tu, WG 1, Self-injection process in laser‑wakefield accelerator driven by CO</a:t>
            </a:r>
            <a:r>
              <a:rPr lang="en-US" baseline="-25000" dirty="0"/>
              <a:t>2</a:t>
            </a:r>
            <a:r>
              <a:rPr lang="en-US" dirty="0"/>
              <a:t> laser pulses</a:t>
            </a:r>
          </a:p>
          <a:p>
            <a:r>
              <a:rPr lang="en-US" dirty="0"/>
              <a:t>Th, WG 2: Efficient algorithms for multi-level ionization of high-atomic-number gases and applications</a:t>
            </a:r>
          </a:p>
          <a:p>
            <a:r>
              <a:rPr lang="en-US" dirty="0"/>
              <a:t>Th, WG 6: Opportunities for advanced accelerator research with femtosecond long-wavelength laser</a:t>
            </a:r>
          </a:p>
          <a:p>
            <a:r>
              <a:rPr lang="en-US" dirty="0"/>
              <a:t>Th, WG 7+8: 9.3 microns: Toward next-generation CO</a:t>
            </a:r>
            <a:r>
              <a:rPr lang="en-US" baseline="-25000" dirty="0"/>
              <a:t>2</a:t>
            </a:r>
            <a:r>
              <a:rPr lang="en-US" dirty="0"/>
              <a:t> laser for particle accelerators</a:t>
            </a:r>
          </a:p>
          <a:p>
            <a:r>
              <a:rPr lang="en-US" dirty="0"/>
              <a:t>Th, WG 7+8: Fulfilling the mission of Brookhaven ATF as a DOE’s flagship user facility in accelerator Stewardship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0C2EC-1399-44A0-9CE9-BD6876176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964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506C-769F-9DA5-DF7F-1D543FCF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BF48-C547-40DC-D6D3-EBF13E6A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285460"/>
            <a:ext cx="11049000" cy="2747350"/>
          </a:xfrm>
        </p:spPr>
        <p:txBody>
          <a:bodyPr>
            <a:normAutofit/>
          </a:bodyPr>
          <a:lstStyle/>
          <a:p>
            <a:r>
              <a:rPr lang="en-US" sz="4000" dirty="0"/>
              <a:t>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7C2FA-2443-A4B8-4E82-B07EE2DCA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26034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566B6-7373-4E16-AEF6-2A09918901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242" y="770454"/>
            <a:ext cx="5840922" cy="405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3C2E1-7797-4478-A858-52EB2715F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58" y="4882019"/>
            <a:ext cx="4453508" cy="17405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/>
              <p:nvPr/>
            </p:nvSpPr>
            <p:spPr>
              <a:xfrm>
                <a:off x="335199" y="2419786"/>
                <a:ext cx="6539525" cy="3386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 efficiency is determined by </a:t>
                </a:r>
                <a:r>
                  <a:rPr lang="en-US" sz="1600" b="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Ionization depends on intensity,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𝑊𝑐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</m:oMath>
                </a14:m>
                <a:endPara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LWIR driver, high a</a:t>
                </a:r>
                <a:r>
                  <a:rPr lang="en-US" sz="1600" b="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‘low’ intensity, drive the bubble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NIR injector, low a</a:t>
                </a:r>
                <a:r>
                  <a:rPr lang="en-US" sz="1600" b="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‘high’ intensity, inject electrons through additional ionization inside the bubble</a:t>
                </a:r>
              </a:p>
              <a:p>
                <a:endParaRPr lang="en-US" sz="16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99" y="2419786"/>
                <a:ext cx="6539525" cy="3386953"/>
              </a:xfrm>
              <a:prstGeom prst="rect">
                <a:avLst/>
              </a:prstGeom>
              <a:blipFill>
                <a:blip r:embed="rId4"/>
                <a:stretch>
                  <a:fillRect l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0F1E8-96D0-45B2-9167-EF40A03717AB}"/>
                  </a:ext>
                </a:extLst>
              </p:cNvPr>
              <p:cNvSpPr txBox="1"/>
              <p:nvPr/>
            </p:nvSpPr>
            <p:spPr>
              <a:xfrm>
                <a:off x="335199" y="1759958"/>
                <a:ext cx="60945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Controlled injection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1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Ultralow emittance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0F1E8-96D0-45B2-9167-EF40A0371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99" y="1759958"/>
                <a:ext cx="6094520" cy="369332"/>
              </a:xfrm>
              <a:prstGeom prst="rect">
                <a:avLst/>
              </a:prstGeom>
              <a:blipFill>
                <a:blip r:embed="rId5"/>
                <a:stretch>
                  <a:fillRect l="-83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0A620E-1D85-8571-9021-C2729F07533F}"/>
              </a:ext>
            </a:extLst>
          </p:cNvPr>
          <p:cNvSpPr txBox="1"/>
          <p:nvPr/>
        </p:nvSpPr>
        <p:spPr>
          <a:xfrm>
            <a:off x="335199" y="5422707"/>
            <a:ext cx="51417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(1)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B. Schroeder, arXiv:1505.05846 [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physics.plasm-ph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 (2015)</a:t>
            </a:r>
            <a:endParaRPr lang="en-US" sz="1200" dirty="0"/>
          </a:p>
          <a:p>
            <a:r>
              <a:rPr lang="en-US" sz="1200" dirty="0"/>
              <a:t>(2) X.L. Xu, et al., Physical Review Special Topics AB, 17, 061301 (2014)</a:t>
            </a:r>
          </a:p>
        </p:txBody>
      </p:sp>
    </p:spTree>
    <p:extLst>
      <p:ext uri="{BB962C8B-B14F-4D97-AF65-F5344CB8AC3E}">
        <p14:creationId xmlns:p14="http://schemas.microsoft.com/office/powerpoint/2010/main" val="3676647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Injection Geometry Selected for a First 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4B68-4C20-44B9-8355-2E1EFFAF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7" y="1261282"/>
            <a:ext cx="11199323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Drive 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1C61741-E407-452C-84C5-2A47B9335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0450" y="552568"/>
            <a:ext cx="7705396" cy="616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7909D-9CB8-49C3-BF33-B3EDBAC48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56" y="1139002"/>
            <a:ext cx="5569031" cy="280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CA1F8-6D46-47F2-A6CB-2311A4635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163" y="4142370"/>
            <a:ext cx="2252333" cy="95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8DB19-D3D4-4862-B3E8-65651E9AA3C6}"/>
              </a:ext>
            </a:extLst>
          </p:cNvPr>
          <p:cNvSpPr txBox="1"/>
          <p:nvPr/>
        </p:nvSpPr>
        <p:spPr>
          <a:xfrm>
            <a:off x="8343148" y="833205"/>
            <a:ext cx="101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LWFA chamber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896B22-9E35-4246-973A-1529086E5563}"/>
              </a:ext>
            </a:extLst>
          </p:cNvPr>
          <p:cNvCxnSpPr>
            <a:cxnSpLocks/>
          </p:cNvCxnSpPr>
          <p:nvPr/>
        </p:nvCxnSpPr>
        <p:spPr>
          <a:xfrm flipH="1">
            <a:off x="8508223" y="1349003"/>
            <a:ext cx="68782" cy="321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AC173E-5335-4E37-A562-69F6DF3E30A6}"/>
              </a:ext>
            </a:extLst>
          </p:cNvPr>
          <p:cNvSpPr txBox="1"/>
          <p:nvPr/>
        </p:nvSpPr>
        <p:spPr>
          <a:xfrm>
            <a:off x="9019068" y="4907877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9F773A-9862-4AD8-9EC2-3DCA3A5A88EF}"/>
              </a:ext>
            </a:extLst>
          </p:cNvPr>
          <p:cNvCxnSpPr>
            <a:cxnSpLocks/>
          </p:cNvCxnSpPr>
          <p:nvPr/>
        </p:nvCxnSpPr>
        <p:spPr>
          <a:xfrm flipH="1">
            <a:off x="11277269" y="2692498"/>
            <a:ext cx="1" cy="12278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9A0C4C-DDFF-4FFE-A4CF-B0AD0FD5D24E}"/>
              </a:ext>
            </a:extLst>
          </p:cNvPr>
          <p:cNvSpPr txBox="1"/>
          <p:nvPr/>
        </p:nvSpPr>
        <p:spPr>
          <a:xfrm>
            <a:off x="10726687" y="3920392"/>
            <a:ext cx="1247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shutter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FD16A6-6AC7-4DE3-A522-A50A9EEAA675}"/>
              </a:ext>
            </a:extLst>
          </p:cNvPr>
          <p:cNvCxnSpPr>
            <a:cxnSpLocks/>
          </p:cNvCxnSpPr>
          <p:nvPr/>
        </p:nvCxnSpPr>
        <p:spPr>
          <a:xfrm flipH="1" flipV="1">
            <a:off x="9165520" y="3920393"/>
            <a:ext cx="118705" cy="987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4202DD-BBDB-4B19-A224-2AC878C64D39}"/>
              </a:ext>
            </a:extLst>
          </p:cNvPr>
          <p:cNvSpPr txBox="1"/>
          <p:nvPr/>
        </p:nvSpPr>
        <p:spPr>
          <a:xfrm>
            <a:off x="7332421" y="5828972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amp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5A5364-4D7E-4B7C-9F6A-F6281EA29F8F}"/>
              </a:ext>
            </a:extLst>
          </p:cNvPr>
          <p:cNvCxnSpPr>
            <a:cxnSpLocks/>
          </p:cNvCxnSpPr>
          <p:nvPr/>
        </p:nvCxnSpPr>
        <p:spPr>
          <a:xfrm flipH="1" flipV="1">
            <a:off x="6850799" y="5793125"/>
            <a:ext cx="521524" cy="127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10D9F-A7E1-4D1E-903C-41C301983059}"/>
              </a:ext>
            </a:extLst>
          </p:cNvPr>
          <p:cNvSpPr txBox="1"/>
          <p:nvPr/>
        </p:nvSpPr>
        <p:spPr>
          <a:xfrm>
            <a:off x="8627176" y="4564548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E3F946-A0FB-44F8-A69A-E64695E95A9E}"/>
              </a:ext>
            </a:extLst>
          </p:cNvPr>
          <p:cNvCxnSpPr>
            <a:cxnSpLocks/>
          </p:cNvCxnSpPr>
          <p:nvPr/>
        </p:nvCxnSpPr>
        <p:spPr>
          <a:xfrm flipH="1" flipV="1">
            <a:off x="8199657" y="4557012"/>
            <a:ext cx="521524" cy="127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250A0-9596-417D-BACD-18B1CFAE8056}"/>
              </a:ext>
            </a:extLst>
          </p:cNvPr>
          <p:cNvSpPr txBox="1"/>
          <p:nvPr/>
        </p:nvSpPr>
        <p:spPr>
          <a:xfrm>
            <a:off x="6491428" y="3420451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426861-41A7-48F5-B2A6-5B273CA3A0C7}"/>
              </a:ext>
            </a:extLst>
          </p:cNvPr>
          <p:cNvCxnSpPr>
            <a:cxnSpLocks/>
          </p:cNvCxnSpPr>
          <p:nvPr/>
        </p:nvCxnSpPr>
        <p:spPr>
          <a:xfrm flipH="1">
            <a:off x="6610784" y="3709542"/>
            <a:ext cx="127913" cy="515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E404EC-82F7-498A-8344-F0F0144DFBDA}"/>
              </a:ext>
            </a:extLst>
          </p:cNvPr>
          <p:cNvSpPr txBox="1"/>
          <p:nvPr/>
        </p:nvSpPr>
        <p:spPr>
          <a:xfrm>
            <a:off x="8367767" y="5485153"/>
            <a:ext cx="334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9.2µm, ~2ps, 5J, 0.05Hz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Synchronized to master clock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2390A9-4DBA-4C7E-A77A-3AAC9917D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787" y="4016459"/>
            <a:ext cx="1765195" cy="220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4C5EB8-EACC-77D9-0765-D00377D94166}"/>
              </a:ext>
            </a:extLst>
          </p:cNvPr>
          <p:cNvSpPr txBox="1"/>
          <p:nvPr/>
        </p:nvSpPr>
        <p:spPr>
          <a:xfrm>
            <a:off x="2082402" y="6566394"/>
            <a:ext cx="7692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 also 9.3 microns: Toward next-generation CO</a:t>
            </a:r>
            <a:r>
              <a:rPr lang="en-US" sz="1400" baseline="-25000" dirty="0"/>
              <a:t>2</a:t>
            </a:r>
            <a:r>
              <a:rPr lang="en-US" sz="1400" dirty="0"/>
              <a:t> laser for particle accelerators (Th, WG 7+8)</a:t>
            </a:r>
          </a:p>
        </p:txBody>
      </p:sp>
    </p:spTree>
    <p:extLst>
      <p:ext uri="{BB962C8B-B14F-4D97-AF65-F5344CB8AC3E}">
        <p14:creationId xmlns:p14="http://schemas.microsoft.com/office/powerpoint/2010/main" val="138445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Injector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D38C74-EBE1-4B8A-8CA4-7F9E4D702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9439" r="320" b="19107"/>
          <a:stretch/>
        </p:blipFill>
        <p:spPr>
          <a:xfrm>
            <a:off x="1035672" y="530314"/>
            <a:ext cx="9186747" cy="369530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771764-2FE6-4563-927A-4972D1777FAB}"/>
              </a:ext>
            </a:extLst>
          </p:cNvPr>
          <p:cNvCxnSpPr>
            <a:cxnSpLocks/>
          </p:cNvCxnSpPr>
          <p:nvPr/>
        </p:nvCxnSpPr>
        <p:spPr>
          <a:xfrm flipH="1">
            <a:off x="7804597" y="1682363"/>
            <a:ext cx="853301" cy="264583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FBDBEA-8FE7-481A-8CDD-0B2FB42DB3C3}"/>
              </a:ext>
            </a:extLst>
          </p:cNvPr>
          <p:cNvCxnSpPr>
            <a:cxnSpLocks/>
          </p:cNvCxnSpPr>
          <p:nvPr/>
        </p:nvCxnSpPr>
        <p:spPr>
          <a:xfrm>
            <a:off x="9916998" y="1682363"/>
            <a:ext cx="1703502" cy="264583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B41FC80-9533-4C9F-AA3E-DFA26CCC7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397" y="4328196"/>
            <a:ext cx="3775814" cy="2735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B60E5-1DB3-7D91-61AE-61DAC3882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753" y="4114518"/>
            <a:ext cx="4428490" cy="1975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105D8-BD52-C9AD-D27F-F8CD22F29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3543491"/>
            <a:ext cx="4156724" cy="311754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0C009B-A1CB-0D17-61F9-240531BDB671}"/>
              </a:ext>
            </a:extLst>
          </p:cNvPr>
          <p:cNvCxnSpPr>
            <a:cxnSpLocks/>
          </p:cNvCxnSpPr>
          <p:nvPr/>
        </p:nvCxnSpPr>
        <p:spPr>
          <a:xfrm flipH="1">
            <a:off x="435735" y="2466304"/>
            <a:ext cx="1798750" cy="165815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B27D38-1BD5-7308-1178-974FB04DD6D2}"/>
              </a:ext>
            </a:extLst>
          </p:cNvPr>
          <p:cNvCxnSpPr>
            <a:cxnSpLocks/>
          </p:cNvCxnSpPr>
          <p:nvPr/>
        </p:nvCxnSpPr>
        <p:spPr>
          <a:xfrm flipH="1">
            <a:off x="3926939" y="2595093"/>
            <a:ext cx="436750" cy="163052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7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/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12FA-0BC5-4632-B402-4F57814AE685}"/>
              </a:ext>
            </a:extLst>
          </p:cNvPr>
          <p:cNvGrpSpPr/>
          <p:nvPr/>
        </p:nvGrpSpPr>
        <p:grpSpPr>
          <a:xfrm>
            <a:off x="5894409" y="3968884"/>
            <a:ext cx="485355" cy="474243"/>
            <a:chOff x="5439526" y="4512621"/>
            <a:chExt cx="485355" cy="4742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9F02F94-FB62-454A-9BFF-E8D27B401AAB}"/>
                </a:ext>
              </a:extLst>
            </p:cNvPr>
            <p:cNvSpPr/>
            <p:nvPr/>
          </p:nvSpPr>
          <p:spPr>
            <a:xfrm>
              <a:off x="5439526" y="4512621"/>
              <a:ext cx="485355" cy="474243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66BD454-9437-4CFE-AD51-B467A86D776B}"/>
                </a:ext>
              </a:extLst>
            </p:cNvPr>
            <p:cNvSpPr/>
            <p:nvPr/>
          </p:nvSpPr>
          <p:spPr>
            <a:xfrm>
              <a:off x="5670705" y="4724381"/>
              <a:ext cx="49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Image result for thorlabs off axis parabola">
            <a:extLst>
              <a:ext uri="{FF2B5EF4-FFF2-40B4-BE49-F238E27FC236}">
                <a16:creationId xmlns:a16="http://schemas.microsoft.com/office/drawing/2014/main" id="{0C2B74C6-115A-4DF4-9300-317717E2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16" y="306861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E8DCC7A8-6E40-4807-B12A-B68E1AD22158}"/>
              </a:ext>
            </a:extLst>
          </p:cNvPr>
          <p:cNvSpPr/>
          <p:nvPr/>
        </p:nvSpPr>
        <p:spPr>
          <a:xfrm>
            <a:off x="2689366" y="3755137"/>
            <a:ext cx="3504874" cy="46930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2AC0DC-FED7-437C-B57D-62754EFA37AA}"/>
              </a:ext>
            </a:extLst>
          </p:cNvPr>
          <p:cNvSpPr/>
          <p:nvPr/>
        </p:nvSpPr>
        <p:spPr>
          <a:xfrm flipV="1">
            <a:off x="2721872" y="4219485"/>
            <a:ext cx="3445682" cy="39501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A23AA-8A1E-4EDE-AF79-1DA67603A2EB}"/>
              </a:ext>
            </a:extLst>
          </p:cNvPr>
          <p:cNvSpPr/>
          <p:nvPr/>
        </p:nvSpPr>
        <p:spPr>
          <a:xfrm>
            <a:off x="2168778" y="2468244"/>
            <a:ext cx="553094" cy="16495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1D98E1-8DD6-4A37-A936-A04AB3B4ECB7}"/>
              </a:ext>
            </a:extLst>
          </p:cNvPr>
          <p:cNvSpPr/>
          <p:nvPr/>
        </p:nvSpPr>
        <p:spPr>
          <a:xfrm rot="18464346">
            <a:off x="2229439" y="3655131"/>
            <a:ext cx="833550" cy="1007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541A4-1C7C-478D-8EAA-FFC582CA1975}"/>
              </a:ext>
            </a:extLst>
          </p:cNvPr>
          <p:cNvSpPr/>
          <p:nvPr/>
        </p:nvSpPr>
        <p:spPr>
          <a:xfrm>
            <a:off x="2539388" y="2298619"/>
            <a:ext cx="8159261" cy="4693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DE298909-C45B-4770-857A-FB59B625ABBC}"/>
              </a:ext>
            </a:extLst>
          </p:cNvPr>
          <p:cNvSpPr/>
          <p:nvPr/>
        </p:nvSpPr>
        <p:spPr>
          <a:xfrm rot="19066525">
            <a:off x="1430725" y="2246592"/>
            <a:ext cx="2007245" cy="352865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e result for thorlabs off axis parabola">
            <a:extLst>
              <a:ext uri="{FF2B5EF4-FFF2-40B4-BE49-F238E27FC236}">
                <a16:creationId xmlns:a16="http://schemas.microsoft.com/office/drawing/2014/main" id="{3FA39762-9330-4078-A16D-3AF38C52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2474" flipH="1">
            <a:off x="5684151" y="2609222"/>
            <a:ext cx="1266779" cy="14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1562EC-3C6A-4CAD-ACF3-0A4A73C17607}"/>
              </a:ext>
            </a:extLst>
          </p:cNvPr>
          <p:cNvSpPr/>
          <p:nvPr/>
        </p:nvSpPr>
        <p:spPr>
          <a:xfrm rot="13172214">
            <a:off x="5117997" y="3335085"/>
            <a:ext cx="248019" cy="25541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A96869-09D0-4DAD-AE66-9C5DA9033BCC}"/>
              </a:ext>
            </a:extLst>
          </p:cNvPr>
          <p:cNvGrpSpPr/>
          <p:nvPr/>
        </p:nvGrpSpPr>
        <p:grpSpPr>
          <a:xfrm rot="10606749">
            <a:off x="5950956" y="3342945"/>
            <a:ext cx="376094" cy="924992"/>
            <a:chOff x="5343066" y="3884134"/>
            <a:chExt cx="376094" cy="924992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F849450C-A8CF-4ECC-A3B1-429EEFC345F9}"/>
                </a:ext>
              </a:extLst>
            </p:cNvPr>
            <p:cNvSpPr/>
            <p:nvPr/>
          </p:nvSpPr>
          <p:spPr>
            <a:xfrm rot="16393251">
              <a:off x="5070412" y="4157890"/>
              <a:ext cx="730129" cy="18261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49D68E90-5244-45BD-ACD6-5B984C0F63E8}"/>
                </a:ext>
              </a:extLst>
            </p:cNvPr>
            <p:cNvSpPr/>
            <p:nvPr/>
          </p:nvSpPr>
          <p:spPr>
            <a:xfrm rot="16393251" flipV="1">
              <a:off x="5297991" y="4205990"/>
              <a:ext cx="638943" cy="203394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2228C7A-583C-409D-909E-316386241761}"/>
                </a:ext>
              </a:extLst>
            </p:cNvPr>
            <p:cNvSpPr/>
            <p:nvPr/>
          </p:nvSpPr>
          <p:spPr>
            <a:xfrm rot="13064346">
              <a:off x="5343066" y="4401801"/>
              <a:ext cx="332954" cy="40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CDE89-404C-4C57-B3BB-33D8E3BD08A3}"/>
              </a:ext>
            </a:extLst>
          </p:cNvPr>
          <p:cNvSpPr/>
          <p:nvPr/>
        </p:nvSpPr>
        <p:spPr>
          <a:xfrm rot="16200000">
            <a:off x="2223292" y="3305532"/>
            <a:ext cx="4526659" cy="223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44A39F63-04E3-478C-8CE5-BFD7F5D1475C}"/>
              </a:ext>
            </a:extLst>
          </p:cNvPr>
          <p:cNvSpPr/>
          <p:nvPr/>
        </p:nvSpPr>
        <p:spPr>
          <a:xfrm rot="13666525">
            <a:off x="3891875" y="5529098"/>
            <a:ext cx="997033" cy="180110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3B1B68-BD92-404F-8433-BE147C5880D5}"/>
              </a:ext>
            </a:extLst>
          </p:cNvPr>
          <p:cNvSpPr/>
          <p:nvPr/>
        </p:nvSpPr>
        <p:spPr>
          <a:xfrm>
            <a:off x="10540392" y="3369508"/>
            <a:ext cx="45719" cy="17521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7E1AB1-D7BB-461F-8A60-236A99C33092}"/>
              </a:ext>
            </a:extLst>
          </p:cNvPr>
          <p:cNvSpPr/>
          <p:nvPr/>
        </p:nvSpPr>
        <p:spPr>
          <a:xfrm>
            <a:off x="6983222" y="4344593"/>
            <a:ext cx="82715" cy="777046"/>
          </a:xfrm>
          <a:prstGeom prst="ellipse">
            <a:avLst/>
          </a:prstGeom>
          <a:solidFill>
            <a:schemeClr val="accent2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F0BEA9-FB2D-48BE-993D-AFD5535873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7537" y="3159180"/>
            <a:ext cx="2136495" cy="206734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01168EE-6CCF-4A29-A584-35F15A4A7134}"/>
              </a:ext>
            </a:extLst>
          </p:cNvPr>
          <p:cNvSpPr/>
          <p:nvPr/>
        </p:nvSpPr>
        <p:spPr>
          <a:xfrm rot="16200000">
            <a:off x="5711301" y="4443578"/>
            <a:ext cx="715803" cy="19670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2C3CD51B-762B-4A1A-B3F0-928034BBBFBD}"/>
              </a:ext>
            </a:extLst>
          </p:cNvPr>
          <p:cNvSpPr/>
          <p:nvPr/>
        </p:nvSpPr>
        <p:spPr>
          <a:xfrm rot="16200000" flipV="1">
            <a:off x="5857190" y="4425794"/>
            <a:ext cx="765370" cy="182705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FA279230-84FA-402D-8F08-09F7ECD98A14}"/>
              </a:ext>
            </a:extLst>
          </p:cNvPr>
          <p:cNvSpPr/>
          <p:nvPr/>
        </p:nvSpPr>
        <p:spPr>
          <a:xfrm>
            <a:off x="5808373" y="6185371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3879580-15F5-473E-9458-0023418FCE8E}"/>
              </a:ext>
            </a:extLst>
          </p:cNvPr>
          <p:cNvSpPr/>
          <p:nvPr/>
        </p:nvSpPr>
        <p:spPr>
          <a:xfrm rot="5400000">
            <a:off x="6646117" y="5435876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4E4989E6-B4E4-4C39-9F39-38BDA7B5B091}"/>
              </a:ext>
            </a:extLst>
          </p:cNvPr>
          <p:cNvSpPr/>
          <p:nvPr/>
        </p:nvSpPr>
        <p:spPr>
          <a:xfrm rot="5400000">
            <a:off x="8966449" y="5489311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4ECF33DC-DC5C-4295-B1C0-2A2ABEBA1F0D}"/>
              </a:ext>
            </a:extLst>
          </p:cNvPr>
          <p:cNvSpPr/>
          <p:nvPr/>
        </p:nvSpPr>
        <p:spPr>
          <a:xfrm rot="5400000">
            <a:off x="10205677" y="5501517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A1B497-CB6E-4404-A07A-22A4AB60B3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592020">
            <a:off x="5574164" y="4980414"/>
            <a:ext cx="1148718" cy="90499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ADD7A96-8A66-4B4E-999C-45E3A6A8F6D5}"/>
              </a:ext>
            </a:extLst>
          </p:cNvPr>
          <p:cNvSpPr txBox="1">
            <a:spLocks/>
          </p:cNvSpPr>
          <p:nvPr/>
        </p:nvSpPr>
        <p:spPr>
          <a:xfrm>
            <a:off x="9251296" y="1974997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pulse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B39CCA6-640E-4FB2-8E71-FBAE00A1944C}"/>
              </a:ext>
            </a:extLst>
          </p:cNvPr>
          <p:cNvSpPr txBox="1">
            <a:spLocks/>
          </p:cNvSpPr>
          <p:nvPr/>
        </p:nvSpPr>
        <p:spPr>
          <a:xfrm rot="16200000">
            <a:off x="3540054" y="102287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pulse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A80779A-1026-48C0-8E02-C32F36581447}"/>
              </a:ext>
            </a:extLst>
          </p:cNvPr>
          <p:cNvSpPr txBox="1">
            <a:spLocks/>
          </p:cNvSpPr>
          <p:nvPr/>
        </p:nvSpPr>
        <p:spPr>
          <a:xfrm>
            <a:off x="6359382" y="3610150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f/#1.5 focusing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F5418BD-9A6F-487F-A1EF-4D36F4B567E8}"/>
              </a:ext>
            </a:extLst>
          </p:cNvPr>
          <p:cNvSpPr txBox="1">
            <a:spLocks/>
          </p:cNvSpPr>
          <p:nvPr/>
        </p:nvSpPr>
        <p:spPr>
          <a:xfrm>
            <a:off x="1890664" y="5564900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f/#2 focusing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E8C06F4-382E-4698-85BD-DF314938C83D}"/>
              </a:ext>
            </a:extLst>
          </p:cNvPr>
          <p:cNvSpPr txBox="1">
            <a:spLocks/>
          </p:cNvSpPr>
          <p:nvPr/>
        </p:nvSpPr>
        <p:spPr>
          <a:xfrm>
            <a:off x="4809494" y="525372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focus diagnostic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C547DDB-1621-4428-8BBC-EB0134D8A7B0}"/>
              </a:ext>
            </a:extLst>
          </p:cNvPr>
          <p:cNvSpPr txBox="1">
            <a:spLocks/>
          </p:cNvSpPr>
          <p:nvPr/>
        </p:nvSpPr>
        <p:spPr>
          <a:xfrm>
            <a:off x="5271502" y="441398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3C41896-47C4-45A1-B1EE-D40EE571D3DA}"/>
              </a:ext>
            </a:extLst>
          </p:cNvPr>
          <p:cNvSpPr txBox="1">
            <a:spLocks/>
          </p:cNvSpPr>
          <p:nvPr/>
        </p:nvSpPr>
        <p:spPr>
          <a:xfrm>
            <a:off x="7019058" y="4640954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focus diagnostic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B564F00-498F-4D1A-9436-0EE0DE3C2AA1}"/>
              </a:ext>
            </a:extLst>
          </p:cNvPr>
          <p:cNvSpPr txBox="1">
            <a:spLocks/>
          </p:cNvSpPr>
          <p:nvPr/>
        </p:nvSpPr>
        <p:spPr>
          <a:xfrm>
            <a:off x="8916121" y="2778991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</a:t>
            </a:r>
          </a:p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BB8401B-3424-4B81-800D-6B96662FA793}"/>
              </a:ext>
            </a:extLst>
          </p:cNvPr>
          <p:cNvSpPr txBox="1">
            <a:spLocks/>
          </p:cNvSpPr>
          <p:nvPr/>
        </p:nvSpPr>
        <p:spPr>
          <a:xfrm>
            <a:off x="10094774" y="3018440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LANEX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58915D-F5B5-4119-88B2-B1B7CC8F2E65}"/>
              </a:ext>
            </a:extLst>
          </p:cNvPr>
          <p:cNvGrpSpPr/>
          <p:nvPr/>
        </p:nvGrpSpPr>
        <p:grpSpPr>
          <a:xfrm>
            <a:off x="8020488" y="3829527"/>
            <a:ext cx="703611" cy="789829"/>
            <a:chOff x="7059318" y="3554118"/>
            <a:chExt cx="703611" cy="7898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188695-2EDB-4B3F-B5B4-8FBF77D1069D}"/>
                </a:ext>
              </a:extLst>
            </p:cNvPr>
            <p:cNvSpPr/>
            <p:nvPr/>
          </p:nvSpPr>
          <p:spPr>
            <a:xfrm>
              <a:off x="7070818" y="3554118"/>
              <a:ext cx="692111" cy="342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52C229-541C-439A-ADAF-EA61A87C95F0}"/>
                </a:ext>
              </a:extLst>
            </p:cNvPr>
            <p:cNvSpPr/>
            <p:nvPr/>
          </p:nvSpPr>
          <p:spPr>
            <a:xfrm>
              <a:off x="7059318" y="3963832"/>
              <a:ext cx="703611" cy="380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3627AF9-4424-44AA-97EB-282AE48F4702}"/>
                </a:ext>
              </a:extLst>
            </p:cNvPr>
            <p:cNvSpPr/>
            <p:nvPr/>
          </p:nvSpPr>
          <p:spPr>
            <a:xfrm>
              <a:off x="7059319" y="3753347"/>
              <a:ext cx="163457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F924A0-B1D3-4B9C-96A5-F6CD2CF75C45}"/>
                </a:ext>
              </a:extLst>
            </p:cNvPr>
            <p:cNvSpPr/>
            <p:nvPr/>
          </p:nvSpPr>
          <p:spPr>
            <a:xfrm>
              <a:off x="7597493" y="3779492"/>
              <a:ext cx="165436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C5336727-340B-4998-8A6C-8538CFF64338}"/>
              </a:ext>
            </a:extLst>
          </p:cNvPr>
          <p:cNvSpPr/>
          <p:nvPr/>
        </p:nvSpPr>
        <p:spPr>
          <a:xfrm rot="10800000">
            <a:off x="6166224" y="4217822"/>
            <a:ext cx="1966980" cy="29030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3429038-7E3D-4D67-8A5C-A877C80EC6A3}"/>
              </a:ext>
            </a:extLst>
          </p:cNvPr>
          <p:cNvSpPr/>
          <p:nvPr/>
        </p:nvSpPr>
        <p:spPr>
          <a:xfrm rot="10800000" flipV="1">
            <a:off x="6211941" y="3990721"/>
            <a:ext cx="1916741" cy="23358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CFF7B4-A361-4BDC-8E7C-1E812F3F3BDD}"/>
              </a:ext>
            </a:extLst>
          </p:cNvPr>
          <p:cNvSpPr/>
          <p:nvPr/>
        </p:nvSpPr>
        <p:spPr>
          <a:xfrm>
            <a:off x="7513348" y="4167053"/>
            <a:ext cx="221126" cy="1015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D601AF5-7A2A-40FD-AE95-7EDF79493388}"/>
              </a:ext>
            </a:extLst>
          </p:cNvPr>
          <p:cNvSpPr txBox="1">
            <a:spLocks/>
          </p:cNvSpPr>
          <p:nvPr/>
        </p:nvSpPr>
        <p:spPr>
          <a:xfrm>
            <a:off x="7835073" y="3443230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</a:p>
        </p:txBody>
      </p:sp>
    </p:spTree>
    <p:extLst>
      <p:ext uri="{BB962C8B-B14F-4D97-AF65-F5344CB8AC3E}">
        <p14:creationId xmlns:p14="http://schemas.microsoft.com/office/powerpoint/2010/main" val="25686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Overlap, Timing and Ionization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91B0-FDA3-29A6-CADA-11243FFC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583" y="1064230"/>
            <a:ext cx="7961578" cy="56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5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04160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Measurement of Krypton 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4EBE99-7AF5-4E52-9848-75838D86D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26" y="1347082"/>
            <a:ext cx="8905982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backing pressure ~14PSI, jet window 70µs, chamber’s steady state pressure 4.5x10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Torr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plate voltage 2kV, MCP voltage 1.9kV,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distance 40mm, drift distance 90mm, measurement averaged over 10 shots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duration ~60fs, energies 1mJ ~ 12mJ, 12Hz rep rate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spot: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F8E78DC-4353-46DB-910D-F3BD1DCF97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6" y="3429000"/>
            <a:ext cx="3496481" cy="262136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6FBBDD03-7622-4833-851A-2F6A326E2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72" y="780993"/>
            <a:ext cx="3432345" cy="5121084"/>
          </a:xfrm>
          <a:prstGeom prst="rect">
            <a:avLst/>
          </a:prstGeom>
        </p:spPr>
      </p:pic>
      <p:pic>
        <p:nvPicPr>
          <p:cNvPr id="8" name="Picture 7" descr="A close up of a machine&#10;&#10;Description automatically generated">
            <a:extLst>
              <a:ext uri="{FF2B5EF4-FFF2-40B4-BE49-F238E27FC236}">
                <a16:creationId xmlns:a16="http://schemas.microsoft.com/office/drawing/2014/main" id="{8BF340AA-712B-4C9F-AC8E-5D1E9AE08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09" y="3179897"/>
            <a:ext cx="4009192" cy="300689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C660FB1-2C21-08AC-BF8E-F189390A6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9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Measurement of Krypton Ions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A100984-35B7-42CA-BAB8-8B92BC79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1191927"/>
            <a:ext cx="6393596" cy="4793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FEE2B-146C-41DB-9DAD-8C77D75D7187}"/>
                  </a:ext>
                </a:extLst>
              </p:cNvPr>
              <p:cNvSpPr/>
              <p:nvPr/>
            </p:nvSpPr>
            <p:spPr>
              <a:xfrm>
                <a:off x="2489873" y="1618134"/>
                <a:ext cx="14138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±0.2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FEE2B-146C-41DB-9DAD-8C77D75D7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873" y="1618134"/>
                <a:ext cx="1413849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C75E46-32F0-40EA-BF7D-EE596ADB5D0E}"/>
                  </a:ext>
                </a:extLst>
              </p:cNvPr>
              <p:cNvSpPr/>
              <p:nvPr/>
            </p:nvSpPr>
            <p:spPr>
              <a:xfrm>
                <a:off x="6013175" y="3159359"/>
                <a:ext cx="5997796" cy="858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𝑒𝑙𝑎𝑦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𝑑𝑖𝑠𝑡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𝑑𝑟𝑖𝑓𝑡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𝑑𝑖𝑠𝑡𝑎𝑛𝑐𝑒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2∙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den>
                        </m:f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den>
                        </m:f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C75E46-32F0-40EA-BF7D-EE596ADB5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175" y="3159359"/>
                <a:ext cx="5997796" cy="858505"/>
              </a:xfrm>
              <a:prstGeom prst="rect">
                <a:avLst/>
              </a:prstGeom>
              <a:blipFill>
                <a:blip r:embed="rId4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10379DB-DE9B-4EA3-9F71-EBF8D71A5513}"/>
              </a:ext>
            </a:extLst>
          </p:cNvPr>
          <p:cNvSpPr/>
          <p:nvPr/>
        </p:nvSpPr>
        <p:spPr>
          <a:xfrm>
            <a:off x="6723331" y="2038654"/>
            <a:ext cx="4376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intensity – good agreement with ‘Textbook theory’</a:t>
            </a:r>
            <a:endParaRPr lang="en-US" sz="24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1663753-244B-B125-0608-20969A78A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0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, histogram&#10;&#10;Description automatically generated">
            <a:extLst>
              <a:ext uri="{FF2B5EF4-FFF2-40B4-BE49-F238E27FC236}">
                <a16:creationId xmlns:a16="http://schemas.microsoft.com/office/drawing/2014/main" id="{F26F412B-3684-BEAB-DB92-0374FFC053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68" y="1343325"/>
            <a:ext cx="6044563" cy="4531695"/>
          </a:xfrm>
          <a:prstGeom prst="rect">
            <a:avLst/>
          </a:prstGeo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Measurement of Krypton 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3E4E1-C31B-43E6-A2FD-D310DBC7A4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985" y="1343325"/>
            <a:ext cx="5907350" cy="44288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298BBA-07F1-48DA-A60A-4E4C7DE4AB17}"/>
                  </a:ext>
                </a:extLst>
              </p:cNvPr>
              <p:cNvSpPr/>
              <p:nvPr/>
            </p:nvSpPr>
            <p:spPr>
              <a:xfrm>
                <a:off x="2285183" y="1685601"/>
                <a:ext cx="12842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1.7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𝑡𝑜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5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298BBA-07F1-48DA-A60A-4E4C7DE4A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183" y="1685601"/>
                <a:ext cx="12842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32340A5-1084-4B81-953B-0EB88A2A712F}"/>
              </a:ext>
            </a:extLst>
          </p:cNvPr>
          <p:cNvSpPr txBox="1"/>
          <p:nvPr/>
        </p:nvSpPr>
        <p:spPr>
          <a:xfrm>
            <a:off x="4094333" y="3744454"/>
            <a:ext cx="132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splitting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B80034-5C0C-42AF-B5D4-3B972D441CEA}"/>
              </a:ext>
            </a:extLst>
          </p:cNvPr>
          <p:cNvCxnSpPr>
            <a:cxnSpLocks/>
          </p:cNvCxnSpPr>
          <p:nvPr/>
        </p:nvCxnSpPr>
        <p:spPr>
          <a:xfrm flipH="1" flipV="1">
            <a:off x="3863340" y="3609172"/>
            <a:ext cx="230993" cy="135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A98E8B-A441-4B1D-A6E8-312056778524}"/>
              </a:ext>
            </a:extLst>
          </p:cNvPr>
          <p:cNvCxnSpPr>
            <a:cxnSpLocks/>
          </p:cNvCxnSpPr>
          <p:nvPr/>
        </p:nvCxnSpPr>
        <p:spPr>
          <a:xfrm flipV="1">
            <a:off x="4564219" y="2865749"/>
            <a:ext cx="0" cy="87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6160F9-842F-4E37-9F43-8360C0F01355}"/>
              </a:ext>
            </a:extLst>
          </p:cNvPr>
          <p:cNvCxnSpPr>
            <a:cxnSpLocks/>
          </p:cNvCxnSpPr>
          <p:nvPr/>
        </p:nvCxnSpPr>
        <p:spPr>
          <a:xfrm flipH="1">
            <a:off x="3651096" y="3928056"/>
            <a:ext cx="443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25FB1F0-3E23-4679-B4F4-0329D6B47A4F}"/>
              </a:ext>
            </a:extLst>
          </p:cNvPr>
          <p:cNvSpPr/>
          <p:nvPr/>
        </p:nvSpPr>
        <p:spPr>
          <a:xfrm>
            <a:off x="-3401449" y="5725830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 intensity – peak splitting</a:t>
            </a:r>
            <a:endParaRPr lang="en-US" sz="24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3F2483-B124-A4A3-E447-658882DF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DB493D0-4175-A1F2-AF7A-735EA84148A7}"/>
                  </a:ext>
                </a:extLst>
              </p:cNvPr>
              <p:cNvSpPr/>
              <p:nvPr/>
            </p:nvSpPr>
            <p:spPr>
              <a:xfrm>
                <a:off x="7811340" y="1708604"/>
                <a:ext cx="19584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7.1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𝑎𝑛𝑑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𝑎𝑏𝑜𝑣𝑒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DB493D0-4175-A1F2-AF7A-735EA8414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340" y="1708604"/>
                <a:ext cx="195842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8E8CD59-0CF3-B7C4-BDF6-4298FC77A0E0}"/>
              </a:ext>
            </a:extLst>
          </p:cNvPr>
          <p:cNvSpPr/>
          <p:nvPr/>
        </p:nvSpPr>
        <p:spPr>
          <a:xfrm>
            <a:off x="3308486" y="5767564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intensities – no additional splitting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878808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6DDCAB-691B-E744-8E0A-81E3F32991FB}" vid="{F88E3977-3FFC-6D4C-A9CE-9E1E9B7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8390</TotalTime>
  <Words>1026</Words>
  <Application>Microsoft Macintosh PowerPoint</Application>
  <PresentationFormat>Widescreen</PresentationFormat>
  <Paragraphs>167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BNL</vt:lpstr>
      <vt:lpstr>First results of the two-color LWFA experiments at ATF</vt:lpstr>
      <vt:lpstr>Two-Color Ionization-Injection LWFA</vt:lpstr>
      <vt:lpstr>LWIR Drive Laser</vt:lpstr>
      <vt:lpstr>NIR Injector</vt:lpstr>
      <vt:lpstr>Two-Color Ionization-Injection LWFA</vt:lpstr>
      <vt:lpstr>Overlap, Timing and Ionization Measurements</vt:lpstr>
      <vt:lpstr>Time of Flight Measurement of Krypton Ions</vt:lpstr>
      <vt:lpstr>Time of Flight Measurement of Krypton Ions</vt:lpstr>
      <vt:lpstr>Time of Flight Measurement of Krypton Ions</vt:lpstr>
      <vt:lpstr>Two-Color Experiment Implementation at ATF</vt:lpstr>
      <vt:lpstr>Beam Delivery</vt:lpstr>
      <vt:lpstr>Preliminary Results</vt:lpstr>
      <vt:lpstr>Preliminary Results</vt:lpstr>
      <vt:lpstr>Study of ionization injection (3D implementation)</vt:lpstr>
      <vt:lpstr>Divergence comparison with experiment</vt:lpstr>
      <vt:lpstr>Summary</vt:lpstr>
      <vt:lpstr>Next Steps</vt:lpstr>
      <vt:lpstr>Related Talks</vt:lpstr>
      <vt:lpstr>PowerPoint Presentation</vt:lpstr>
      <vt:lpstr>Transverse Injection Geometry Selected for a First Try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Palmer, Mark</dc:creator>
  <cp:keywords/>
  <dc:description/>
  <cp:lastModifiedBy>Navid Vafaei-Najafabadi</cp:lastModifiedBy>
  <cp:revision>352</cp:revision>
  <dcterms:created xsi:type="dcterms:W3CDTF">2021-09-20T12:54:15Z</dcterms:created>
  <dcterms:modified xsi:type="dcterms:W3CDTF">2022-11-08T16:26:45Z</dcterms:modified>
  <cp:category/>
</cp:coreProperties>
</file>