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64" r:id="rId3"/>
    <p:sldId id="275" r:id="rId4"/>
    <p:sldId id="258" r:id="rId5"/>
    <p:sldId id="271" r:id="rId6"/>
    <p:sldId id="263" r:id="rId7"/>
    <p:sldId id="262" r:id="rId8"/>
    <p:sldId id="273" r:id="rId9"/>
    <p:sldId id="259" r:id="rId10"/>
    <p:sldId id="260" r:id="rId11"/>
    <p:sldId id="274" r:id="rId12"/>
    <p:sldId id="266" r:id="rId13"/>
    <p:sldId id="261" r:id="rId14"/>
    <p:sldId id="265" r:id="rId15"/>
    <p:sldId id="272" r:id="rId16"/>
    <p:sldId id="269" r:id="rId17"/>
    <p:sldId id="267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59"/>
    <p:restoredTop sz="94694"/>
  </p:normalViewPr>
  <p:slideViewPr>
    <p:cSldViewPr snapToGrid="0">
      <p:cViewPr varScale="1">
        <p:scale>
          <a:sx n="109" d="100"/>
          <a:sy n="109" d="100"/>
        </p:scale>
        <p:origin x="5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06C62-0CEA-7745-BA01-4E822091B1BF}" type="datetimeFigureOut">
              <a:rPr lang="en-US" smtClean="0"/>
              <a:t>11/9/22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A3F2E-B79F-B24C-8409-0AD51EFD4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64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EAEDD-8817-444E-B7E8-32DA809955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0050" y="695325"/>
            <a:ext cx="6062663" cy="34115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43400"/>
            <a:ext cx="502285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6630" tIns="43315" rIns="86630" bIns="4331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3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2F0D0-DBAD-C1FA-AE83-38DA4D662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B8A96-408D-8164-9F82-87565ED0A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81A9B-C25F-D89B-ED93-A623A6F02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A60B-6BF0-E644-9B4D-84A9D9EA75BF}" type="datetimeFigureOut">
              <a:rPr lang="en-US" smtClean="0"/>
              <a:t>11/9/22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FC83C-BE64-AF7B-E5F7-4A8ED74BF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42C4F-F0D3-2ED1-6440-EB8C44118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D030-874B-D042-973F-F4A7959F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0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92957-E078-75A9-2DE1-E8A78AB83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ADED4-6BB7-10A7-5B29-0FA14B3D6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72C5D-C076-558D-70E7-3C9049A9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A60B-6BF0-E644-9B4D-84A9D9EA75BF}" type="datetimeFigureOut">
              <a:rPr lang="en-US" smtClean="0"/>
              <a:t>11/9/22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96416-E72B-D522-F44B-CC2689CBD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38895-EC18-85C7-A4DE-41BEEA37C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D030-874B-D042-973F-F4A7959F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6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D7D213-3E12-C9AA-BE26-40D9435CB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85EF9A-C8AA-6CEC-5902-510226872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13DA1-777A-EA3C-C7B2-44D04555E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A60B-6BF0-E644-9B4D-84A9D9EA75BF}" type="datetimeFigureOut">
              <a:rPr lang="en-US" smtClean="0"/>
              <a:t>11/9/22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6D24A-F1DC-BCB2-657B-84CFA8385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70862-91DC-E780-8055-AA2275D4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D030-874B-D042-973F-F4A7959F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1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667D4-6046-7C9F-BAAB-2C7381B8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58063-FAE0-1468-BDC8-E2803F7B6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43C9-0AE7-7233-C4BF-8985F67ED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A60B-6BF0-E644-9B4D-84A9D9EA75BF}" type="datetimeFigureOut">
              <a:rPr lang="en-US" smtClean="0"/>
              <a:t>11/9/22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EED78-3895-B9B7-9657-D8F6BFE1A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70E7B-AD27-A91A-8704-14BD6E09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D030-874B-D042-973F-F4A7959F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97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E2E0D-2AB8-D1D3-F789-B2380962C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42803-DA55-70EE-9D97-53FDFCE74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A17CC-86B2-8BBC-E874-67F8BFF0C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A60B-6BF0-E644-9B4D-84A9D9EA75BF}" type="datetimeFigureOut">
              <a:rPr lang="en-US" smtClean="0"/>
              <a:t>11/9/22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38EF6-35BC-3A5D-4A0B-6EDC56329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D34BF-C067-12A8-2A86-3F05C5B07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D030-874B-D042-973F-F4A7959F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52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8A1FD-AD3A-A67F-D589-7376E73C7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939BE-4220-BCC7-EC93-3E29519AA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BB2592-FC8F-668D-37A7-78B4CBEDC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16446-051A-0F3E-91ED-352A63545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A60B-6BF0-E644-9B4D-84A9D9EA75BF}" type="datetimeFigureOut">
              <a:rPr lang="en-US" smtClean="0"/>
              <a:t>11/9/22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480BB-6018-91E1-D72F-6AEEA86BB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757C1-E3D2-9DB2-46E4-F059A615C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D030-874B-D042-973F-F4A7959F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14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DC3CF-4775-BBB1-0F84-F7131A927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6E376-2E8D-742A-950C-5C28CC955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FB970-AC72-630B-6443-A2BFA6827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50345D-C843-0EC3-6EC8-7147A5875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9D4108-6F80-03DF-CB5C-BFBA78F1F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CBDD4B-5987-5BFA-7855-993723AE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A60B-6BF0-E644-9B4D-84A9D9EA75BF}" type="datetimeFigureOut">
              <a:rPr lang="en-US" smtClean="0"/>
              <a:t>11/9/22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2468DB-0F43-AED2-BECC-17A3F41D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4E5C96-9679-0360-26A1-BF9E3DE8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D030-874B-D042-973F-F4A7959F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232EC-5AF4-6F7E-62EB-4C112D96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794D44-E300-2B86-44BA-7E358B8D2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A60B-6BF0-E644-9B4D-84A9D9EA75BF}" type="datetimeFigureOut">
              <a:rPr lang="en-US" smtClean="0"/>
              <a:t>11/9/22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D82071-F991-905D-910B-225AD52B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40C78-F88E-F048-48B8-E48CE8F63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D030-874B-D042-973F-F4A7959F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9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472235-EAD1-D5E8-01B2-F2C1DF46D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A60B-6BF0-E644-9B4D-84A9D9EA75BF}" type="datetimeFigureOut">
              <a:rPr lang="en-US" smtClean="0"/>
              <a:t>11/9/22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B6A8A6-43DC-A121-3BEC-45937CD12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3291B-FFE1-2A75-3219-94EAF32D8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D030-874B-D042-973F-F4A7959F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1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0B0B6-49F0-EAFA-31E2-F4EA18FC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C408A-DA27-8E75-E343-223EE0B13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95DDA3-6654-3061-B4E6-7FA4DD475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79CD6-64A4-F659-1584-B34039213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A60B-6BF0-E644-9B4D-84A9D9EA75BF}" type="datetimeFigureOut">
              <a:rPr lang="en-US" smtClean="0"/>
              <a:t>11/9/22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E8620-0589-C776-6185-5B7F35F0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F3C94-9949-AC67-4F44-5B7148FB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D030-874B-D042-973F-F4A7959F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4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7866-81AF-EA29-FB52-E1C059BEF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D83159-F671-92C5-D441-A60BA3253C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5BF25-FAE5-73BC-00BF-7006A2F10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8D930-2AE1-B2A8-4247-7CBFB25F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A60B-6BF0-E644-9B4D-84A9D9EA75BF}" type="datetimeFigureOut">
              <a:rPr lang="en-US" smtClean="0"/>
              <a:t>11/9/22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F39E23-AD94-5C19-C143-631821003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67501-AE2E-F23A-B80C-291D8A20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D030-874B-D042-973F-F4A7959F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82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A1BE-5BCB-460D-1DCE-2E589F9E8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D1199-63FB-AA41-23AD-844EEBE57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EAC7B-AC51-D57B-E15F-9CADCE18CE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A60B-6BF0-E644-9B4D-84A9D9EA75BF}" type="datetimeFigureOut">
              <a:rPr lang="en-US" smtClean="0"/>
              <a:t>11/9/22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D21D5-5F49-594D-9C18-63CDD36CAC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84731-F568-2747-DB81-2A2CF8B29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030-874B-D042-973F-F4A7959F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0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5.gif"/><Relationship Id="rId18" Type="http://schemas.openxmlformats.org/officeDocument/2006/relationships/image" Target="../media/image30.png"/><Relationship Id="rId21" Type="http://schemas.openxmlformats.org/officeDocument/2006/relationships/image" Target="../media/image33.png"/><Relationship Id="rId7" Type="http://schemas.openxmlformats.org/officeDocument/2006/relationships/image" Target="../media/image19.gif"/><Relationship Id="rId12" Type="http://schemas.openxmlformats.org/officeDocument/2006/relationships/image" Target="../media/image24.gif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gif"/><Relationship Id="rId15" Type="http://schemas.openxmlformats.org/officeDocument/2006/relationships/image" Target="../media/image27.png"/><Relationship Id="rId10" Type="http://schemas.openxmlformats.org/officeDocument/2006/relationships/image" Target="../media/image22.gif"/><Relationship Id="rId19" Type="http://schemas.openxmlformats.org/officeDocument/2006/relationships/image" Target="../media/image31.png"/><Relationship Id="rId4" Type="http://schemas.openxmlformats.org/officeDocument/2006/relationships/image" Target="../media/image150.png"/><Relationship Id="rId9" Type="http://schemas.openxmlformats.org/officeDocument/2006/relationships/image" Target="../media/image21.gif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image" Target="../media/image130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128505" y="1925804"/>
            <a:ext cx="9713843" cy="14465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Spatiotemporal Optical Vortices and Relativistic Optical Guiding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97706" y="3552049"/>
            <a:ext cx="9842224" cy="5663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en-US" sz="2800" u="sng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M. Le</a:t>
            </a:r>
            <a:r>
              <a:rPr lang="en-US" sz="2800" u="sng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G. A. Hine</a:t>
            </a:r>
            <a:r>
              <a:rPr lang="en-US" sz="2800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J. P. Palastro</a:t>
            </a:r>
            <a:r>
              <a:rPr lang="en-US" sz="2800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H. M. Milchberg</a:t>
            </a:r>
            <a:r>
              <a:rPr lang="en-US" sz="2800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endParaRPr lang="en-US" sz="28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</a:endParaRPr>
          </a:p>
        </p:txBody>
      </p:sp>
      <p:pic>
        <p:nvPicPr>
          <p:cNvPr id="17" name="Picture 3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" y="218405"/>
            <a:ext cx="8794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978146" y="141272"/>
            <a:ext cx="5968493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Times New Roman" pitchFamily="18" charset="0"/>
              </a:rPr>
              <a:t>UNIVERSITY OF MARYLAND AT COLLEGE PARK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prstClr val="black"/>
                </a:solidFill>
              </a:rPr>
              <a:t>Dept. of Physics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prstClr val="black"/>
                </a:solidFill>
              </a:rPr>
              <a:t>Dept. of Electrical and Computer Engineering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prstClr val="black"/>
                </a:solidFill>
              </a:rPr>
              <a:t>Institute for Research in Electronics and Applied Physics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1007164" y="1316350"/>
            <a:ext cx="10455965" cy="106749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40267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C515BE-3725-C047-9523-6A80C7E3D814}"/>
              </a:ext>
            </a:extLst>
          </p:cNvPr>
          <p:cNvSpPr txBox="1"/>
          <p:nvPr/>
        </p:nvSpPr>
        <p:spPr>
          <a:xfrm>
            <a:off x="1442402" y="4118358"/>
            <a:ext cx="9937079" cy="602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Institute for Research in Electronics and Applied Physics, University of Maryland, College Park, Maryland 20742, USA </a:t>
            </a:r>
          </a:p>
          <a:p>
            <a:pPr>
              <a:lnSpc>
                <a:spcPct val="107000"/>
              </a:lnSpc>
            </a:pPr>
            <a:r>
              <a:rPr lang="en-US" sz="1600" b="0" i="0" baseline="30000" dirty="0">
                <a:solidFill>
                  <a:srgbClr val="222222"/>
                </a:solidFill>
                <a:effectLst/>
              </a:rPr>
              <a:t>2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University of Rochester, Laboratory for Laser Energetics, Rochester, New York 14623, USA</a:t>
            </a:r>
          </a:p>
        </p:txBody>
      </p:sp>
      <p:sp>
        <p:nvSpPr>
          <p:cNvPr id="12" name="Text Box 51">
            <a:extLst>
              <a:ext uri="{FF2B5EF4-FFF2-40B4-BE49-F238E27FC236}">
                <a16:creationId xmlns:a16="http://schemas.microsoft.com/office/drawing/2014/main" id="{205A74EC-A90A-40FF-9409-EA955E24C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530" y="5209924"/>
            <a:ext cx="32410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accent2"/>
                </a:solidFill>
              </a:rPr>
              <a:t>Support: AFOSR, ONR, NSF</a:t>
            </a:r>
          </a:p>
        </p:txBody>
      </p:sp>
      <p:pic>
        <p:nvPicPr>
          <p:cNvPr id="13" name="Picture 53" descr="afosr">
            <a:extLst>
              <a:ext uri="{FF2B5EF4-FFF2-40B4-BE49-F238E27FC236}">
                <a16:creationId xmlns:a16="http://schemas.microsoft.com/office/drawing/2014/main" id="{BF8A7F22-120C-484B-8C65-85BEF0352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928" y="5652153"/>
            <a:ext cx="847725" cy="86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5" descr="NSF_Logo">
            <a:extLst>
              <a:ext uri="{FF2B5EF4-FFF2-40B4-BE49-F238E27FC236}">
                <a16:creationId xmlns:a16="http://schemas.microsoft.com/office/drawing/2014/main" id="{7BE9D87E-21ED-420E-90CD-DF8DA1E4E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599" y="5607703"/>
            <a:ext cx="841375" cy="84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Milchberg\Box Sync\NSF workshop 2019\webpage\Office_of_Naval_Research_Official_Logo.png">
            <a:extLst>
              <a:ext uri="{FF2B5EF4-FFF2-40B4-BE49-F238E27FC236}">
                <a16:creationId xmlns:a16="http://schemas.microsoft.com/office/drawing/2014/main" id="{6E932A05-67FF-4D08-8644-6E3644A0D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653" y="5687767"/>
            <a:ext cx="1591899" cy="72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48570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BB28A-6648-1F24-F3C1-B17F6F692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Formation of STOVs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629320-11F9-05BA-76AA-D5B0CC7820A9}"/>
              </a:ext>
            </a:extLst>
          </p:cNvPr>
          <p:cNvGrpSpPr/>
          <p:nvPr/>
        </p:nvGrpSpPr>
        <p:grpSpPr>
          <a:xfrm>
            <a:off x="756490" y="1473993"/>
            <a:ext cx="10679019" cy="3267663"/>
            <a:chOff x="674781" y="1897004"/>
            <a:chExt cx="10679019" cy="32676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B3561C-E106-E281-3A0E-35E86701E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74781" y="1926312"/>
              <a:ext cx="3967557" cy="297566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AEA4E4-9873-017A-6BCF-24BC56371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9116" y="1897004"/>
              <a:ext cx="3967557" cy="3267663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656A22D-5134-597D-D0AA-B87783BB7AF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85304" y="1926312"/>
              <a:ext cx="3968496" cy="2972738"/>
              <a:chOff x="7273034" y="1951491"/>
              <a:chExt cx="3175930" cy="235731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87AD781-E533-6E03-8494-76D77CEC8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7273034" y="1951491"/>
                <a:ext cx="3175930" cy="2357313"/>
              </a:xfrm>
              <a:prstGeom prst="rect">
                <a:avLst/>
              </a:prstGeom>
            </p:spPr>
          </p:pic>
          <p:sp>
            <p:nvSpPr>
              <p:cNvPr id="9" name="Circular Arrow 8">
                <a:extLst>
                  <a:ext uri="{FF2B5EF4-FFF2-40B4-BE49-F238E27FC236}">
                    <a16:creationId xmlns:a16="http://schemas.microsoft.com/office/drawing/2014/main" id="{75C24A4A-3295-5C4B-A076-BA5E06AF37C1}"/>
                  </a:ext>
                </a:extLst>
              </p:cNvPr>
              <p:cNvSpPr/>
              <p:nvPr/>
            </p:nvSpPr>
            <p:spPr>
              <a:xfrm>
                <a:off x="9279753" y="2980526"/>
                <a:ext cx="414483" cy="416995"/>
              </a:xfrm>
              <a:prstGeom prst="circularArrow">
                <a:avLst>
                  <a:gd name="adj1" fmla="val 14291"/>
                  <a:gd name="adj2" fmla="val 1142319"/>
                  <a:gd name="adj3" fmla="val 8313886"/>
                  <a:gd name="adj4" fmla="val 10800000"/>
                  <a:gd name="adj5" fmla="val 1493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Circular Arrow 9">
                <a:extLst>
                  <a:ext uri="{FF2B5EF4-FFF2-40B4-BE49-F238E27FC236}">
                    <a16:creationId xmlns:a16="http://schemas.microsoft.com/office/drawing/2014/main" id="{7F41A9A9-799C-67EF-BA3F-D717006A7491}"/>
                  </a:ext>
                </a:extLst>
              </p:cNvPr>
              <p:cNvSpPr/>
              <p:nvPr/>
            </p:nvSpPr>
            <p:spPr>
              <a:xfrm flipH="1">
                <a:off x="7889865" y="2678774"/>
                <a:ext cx="414482" cy="416995"/>
              </a:xfrm>
              <a:prstGeom prst="circularArrow">
                <a:avLst>
                  <a:gd name="adj1" fmla="val 14291"/>
                  <a:gd name="adj2" fmla="val 1142319"/>
                  <a:gd name="adj3" fmla="val 8313886"/>
                  <a:gd name="adj4" fmla="val 10800000"/>
                  <a:gd name="adj5" fmla="val 1493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" name="Picture 35" descr="logo2">
            <a:extLst>
              <a:ext uri="{FF2B5EF4-FFF2-40B4-BE49-F238E27FC236}">
                <a16:creationId xmlns:a16="http://schemas.microsoft.com/office/drawing/2014/main" id="{4477B1CB-5119-5C7B-86BB-A00D218B1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462" y="581818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E79875-1E7A-0649-9DAA-22B9E02D8937}"/>
              </a:ext>
            </a:extLst>
          </p:cNvPr>
          <p:cNvSpPr/>
          <p:nvPr/>
        </p:nvSpPr>
        <p:spPr>
          <a:xfrm>
            <a:off x="398462" y="4644719"/>
            <a:ext cx="4955174" cy="7694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B18E59-B43D-A2A2-5306-CF0F1B706339}"/>
              </a:ext>
            </a:extLst>
          </p:cNvPr>
          <p:cNvSpPr/>
          <p:nvPr/>
        </p:nvSpPr>
        <p:spPr>
          <a:xfrm>
            <a:off x="3521697" y="5660560"/>
            <a:ext cx="4791192" cy="9129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C754F1-335C-986A-4809-D230708699B8}"/>
              </a:ext>
            </a:extLst>
          </p:cNvPr>
          <p:cNvSpPr/>
          <p:nvPr/>
        </p:nvSpPr>
        <p:spPr>
          <a:xfrm>
            <a:off x="6283569" y="4641790"/>
            <a:ext cx="5347175" cy="7694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61D338-F756-B93C-3C0C-67030C665587}"/>
              </a:ext>
            </a:extLst>
          </p:cNvPr>
          <p:cNvSpPr txBox="1"/>
          <p:nvPr/>
        </p:nvSpPr>
        <p:spPr>
          <a:xfrm>
            <a:off x="398463" y="4644719"/>
            <a:ext cx="4869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Phase shear accumulates as wavefronts in the core lag those in the periphery.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D01314-A6FC-5CF3-D8C4-591CD010C89B}"/>
              </a:ext>
            </a:extLst>
          </p:cNvPr>
          <p:cNvSpPr txBox="1"/>
          <p:nvPr/>
        </p:nvSpPr>
        <p:spPr>
          <a:xfrm>
            <a:off x="3596809" y="5732321"/>
            <a:ext cx="4640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Phase defect/field null emerges as phase shear reaches critical point.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33440F-6805-CA70-88DB-A722788FC664}"/>
              </a:ext>
            </a:extLst>
          </p:cNvPr>
          <p:cNvSpPr txBox="1"/>
          <p:nvPr/>
        </p:nvSpPr>
        <p:spPr>
          <a:xfrm>
            <a:off x="6342884" y="4641790"/>
            <a:ext cx="5228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Two STOVs of opposite winding are generated and diverge relative to the pulse.</a:t>
            </a:r>
          </a:p>
        </p:txBody>
      </p:sp>
    </p:spTree>
    <p:extLst>
      <p:ext uri="{BB962C8B-B14F-4D97-AF65-F5344CB8AC3E}">
        <p14:creationId xmlns:p14="http://schemas.microsoft.com/office/powerpoint/2010/main" val="853923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BB28A-6648-1F24-F3C1-B17F6F692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Formation of STOVs</a:t>
            </a:r>
          </a:p>
        </p:txBody>
      </p:sp>
      <p:pic>
        <p:nvPicPr>
          <p:cNvPr id="3" name="Picture 35" descr="logo2">
            <a:extLst>
              <a:ext uri="{FF2B5EF4-FFF2-40B4-BE49-F238E27FC236}">
                <a16:creationId xmlns:a16="http://schemas.microsoft.com/office/drawing/2014/main" id="{4477B1CB-5119-5C7B-86BB-A00D218B1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62" y="581818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1F9C7884-40E8-0CED-E10B-4C7AE5A44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288246"/>
            <a:ext cx="5414107" cy="36851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B28C95-19BB-2A2F-18D3-489A398B18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96000" y="1969439"/>
            <a:ext cx="6085854" cy="432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73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74A4-A16D-9B75-3D05-FE22AF27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Formation of STOVs: Nucleation</a:t>
            </a:r>
          </a:p>
        </p:txBody>
      </p:sp>
      <p:pic>
        <p:nvPicPr>
          <p:cNvPr id="4" name="Picture 35" descr="logo2">
            <a:extLst>
              <a:ext uri="{FF2B5EF4-FFF2-40B4-BE49-F238E27FC236}">
                <a16:creationId xmlns:a16="http://schemas.microsoft.com/office/drawing/2014/main" id="{1F454C56-0772-0FAB-4C93-AA579DCA7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62" y="581818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A6C994-6EBD-9D9D-9412-8490C5614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4769" y="1782576"/>
            <a:ext cx="3761073" cy="4623781"/>
          </a:xfrm>
        </p:spPr>
        <p:txBody>
          <a:bodyPr/>
          <a:lstStyle/>
          <a:p>
            <a:pPr algn="just"/>
            <a:r>
              <a:rPr lang="en-US" dirty="0"/>
              <a:t>STOVs are found to nucleate at points about the pulse before forming rings.</a:t>
            </a:r>
          </a:p>
          <a:p>
            <a:pPr algn="just"/>
            <a:r>
              <a:rPr lang="en-US" dirty="0"/>
              <a:t>The electric field polarization of the laser breaks symmetry; nucleation is the result.</a:t>
            </a:r>
          </a:p>
          <a:p>
            <a:pPr algn="just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6F0C9C-05E1-2B4F-F6BE-D73FFC96B133}"/>
                  </a:ext>
                </a:extLst>
              </p:cNvPr>
              <p:cNvSpPr txBox="1"/>
              <p:nvPr/>
            </p:nvSpPr>
            <p:spPr>
              <a:xfrm>
                <a:off x="8995823" y="5626163"/>
                <a:ext cx="2298963" cy="866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Γ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∮"/>
                        <m:limLoc m:val="undOvr"/>
                        <m:subHide m:val="on"/>
                        <m:supHide m:val="on"/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nary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28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𝒍</m:t>
                    </m:r>
                  </m:oMath>
                </a14:m>
                <a:r>
                  <a:rPr lang="en-US" sz="2800" dirty="0">
                    <a:effectLst/>
                  </a:rPr>
                  <a:t> </a:t>
                </a:r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6F0C9C-05E1-2B4F-F6BE-D73FFC96B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823" y="5626163"/>
                <a:ext cx="2298963" cy="866712"/>
              </a:xfrm>
              <a:prstGeom prst="rect">
                <a:avLst/>
              </a:prstGeom>
              <a:blipFill>
                <a:blip r:embed="rId4"/>
                <a:stretch>
                  <a:fillRect l="-1648" t="-100000" b="-10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D3273A2C-05B4-BDFD-DD4F-8FAF428B6137}"/>
              </a:ext>
            </a:extLst>
          </p:cNvPr>
          <p:cNvSpPr/>
          <p:nvPr/>
        </p:nvSpPr>
        <p:spPr>
          <a:xfrm>
            <a:off x="8768861" y="5624898"/>
            <a:ext cx="2752888" cy="56874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C759E1-665C-3DE5-5644-35C726BA0B9A}"/>
              </a:ext>
            </a:extLst>
          </p:cNvPr>
          <p:cNvGrpSpPr>
            <a:grpSpLocks noChangeAspect="1"/>
          </p:cNvGrpSpPr>
          <p:nvPr/>
        </p:nvGrpSpPr>
        <p:grpSpPr>
          <a:xfrm>
            <a:off x="670251" y="1474217"/>
            <a:ext cx="7243191" cy="5018658"/>
            <a:chOff x="589127" y="33024"/>
            <a:chExt cx="9777094" cy="67743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FF557D-ABFC-EC62-9494-554916E3B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193527" y="55274"/>
              <a:ext cx="3172692" cy="225824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E8FCACF-5794-9001-0B21-DD9FA9839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161871" y="4543072"/>
              <a:ext cx="3172694" cy="22503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3446A5-D050-E541-BA65-D6F631056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3997611" y="4529106"/>
              <a:ext cx="3172696" cy="227826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6BC8EC6-5569-F926-49D7-7A38CA9F3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39616" y="33024"/>
              <a:ext cx="3172692" cy="226221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4604BF3-B4AA-4F71-D920-9299E1460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3993573" y="36189"/>
              <a:ext cx="3172692" cy="225588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2FED001-70E3-6CEF-55ED-148B31226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4037702" y="2432805"/>
              <a:ext cx="3172693" cy="226221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3216A8B-CBC8-6A0A-CC40-3B7ACF78E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89127" y="4539116"/>
              <a:ext cx="3172694" cy="225824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413EB29-55AA-0034-9175-A6654E564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629221" y="2421094"/>
              <a:ext cx="3172692" cy="226221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87C8B41-9F11-BD88-7F08-4FE2A5488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7193527" y="2438523"/>
              <a:ext cx="3172694" cy="227423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43CB7E9-E4EC-5EB1-5B3C-02EBBA437D28}"/>
              </a:ext>
            </a:extLst>
          </p:cNvPr>
          <p:cNvGrpSpPr/>
          <p:nvPr/>
        </p:nvGrpSpPr>
        <p:grpSpPr>
          <a:xfrm>
            <a:off x="1146217" y="1334730"/>
            <a:ext cx="6441416" cy="3839966"/>
            <a:chOff x="2113793" y="447474"/>
            <a:chExt cx="6888817" cy="40084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A210055-01CE-9A31-22FE-94FF5C133EE2}"/>
                </a:ext>
              </a:extLst>
            </p:cNvPr>
            <p:cNvGrpSpPr/>
            <p:nvPr/>
          </p:nvGrpSpPr>
          <p:grpSpPr>
            <a:xfrm>
              <a:off x="2113793" y="447474"/>
              <a:ext cx="6888817" cy="4008484"/>
              <a:chOff x="2035592" y="208490"/>
              <a:chExt cx="6888817" cy="4008484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5C03E9DD-E34E-FB00-4A4E-9688F1D4AC32}"/>
                      </a:ext>
                    </a:extLst>
                  </p:cNvPr>
                  <p:cNvSpPr txBox="1"/>
                  <p:nvPr/>
                </p:nvSpPr>
                <p:spPr>
                  <a:xfrm>
                    <a:off x="2115399" y="208490"/>
                    <a:ext cx="155916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=188. 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5C03E9DD-E34E-FB00-4A4E-9688F1D4AC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15399" y="208490"/>
                    <a:ext cx="1559169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115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059D6CCB-FA58-772B-0450-DC6598877B61}"/>
                      </a:ext>
                    </a:extLst>
                  </p:cNvPr>
                  <p:cNvSpPr txBox="1"/>
                  <p:nvPr/>
                </p:nvSpPr>
                <p:spPr>
                  <a:xfrm>
                    <a:off x="4791347" y="211742"/>
                    <a:ext cx="155916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=190.1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059D6CCB-FA58-772B-0450-DC6598877B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1347" y="211742"/>
                    <a:ext cx="1559169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148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36783A0B-7A23-4B5C-00F9-986AB81586BA}"/>
                      </a:ext>
                    </a:extLst>
                  </p:cNvPr>
                  <p:cNvSpPr txBox="1"/>
                  <p:nvPr/>
                </p:nvSpPr>
                <p:spPr>
                  <a:xfrm>
                    <a:off x="7365240" y="228233"/>
                    <a:ext cx="155916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=191.9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36783A0B-7A23-4B5C-00F9-986AB81586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65240" y="228233"/>
                    <a:ext cx="1559169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923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CDBCAF98-139B-A8D5-53BB-9CF443009D0A}"/>
                      </a:ext>
                    </a:extLst>
                  </p:cNvPr>
                  <p:cNvSpPr txBox="1"/>
                  <p:nvPr/>
                </p:nvSpPr>
                <p:spPr>
                  <a:xfrm>
                    <a:off x="2035592" y="3878420"/>
                    <a:ext cx="155916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=195.5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CDBCAF98-139B-A8D5-53BB-9CF443009D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5592" y="3878420"/>
                    <a:ext cx="1559169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1923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DB3A8079-AA74-4437-E922-68401CF300A2}"/>
                      </a:ext>
                    </a:extLst>
                  </p:cNvPr>
                  <p:cNvSpPr txBox="1"/>
                  <p:nvPr/>
                </p:nvSpPr>
                <p:spPr>
                  <a:xfrm>
                    <a:off x="7329173" y="3831118"/>
                    <a:ext cx="155916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=197.3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DB3A8079-AA74-4437-E922-68401CF300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9173" y="3831118"/>
                    <a:ext cx="1559169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1923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B6384A9-7702-F898-908B-9169BF35FA99}"/>
                    </a:ext>
                  </a:extLst>
                </p:cNvPr>
                <p:cNvSpPr txBox="1"/>
                <p:nvPr/>
              </p:nvSpPr>
              <p:spPr>
                <a:xfrm>
                  <a:off x="2122028" y="2371004"/>
                  <a:ext cx="15591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=192.5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B6384A9-7702-F898-908B-9169BF35FA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2028" y="2371004"/>
                  <a:ext cx="1559169" cy="338554"/>
                </a:xfrm>
                <a:prstGeom prst="rect">
                  <a:avLst/>
                </a:prstGeom>
                <a:blipFill>
                  <a:blip r:embed="rId19"/>
                  <a:stretch>
                    <a:fillRect b="-1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CCEC61D-56B1-808B-1759-9E78434E77A0}"/>
                    </a:ext>
                  </a:extLst>
                </p:cNvPr>
                <p:cNvSpPr txBox="1"/>
                <p:nvPr/>
              </p:nvSpPr>
              <p:spPr>
                <a:xfrm>
                  <a:off x="4906248" y="2348907"/>
                  <a:ext cx="15591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=193.7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CCEC61D-56B1-808B-1759-9E78434E77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6248" y="2348907"/>
                  <a:ext cx="1559169" cy="338554"/>
                </a:xfrm>
                <a:prstGeom prst="rect">
                  <a:avLst/>
                </a:prstGeom>
                <a:blipFill>
                  <a:blip r:embed="rId20"/>
                  <a:stretch>
                    <a:fillRect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1CF88B9-8B97-874F-296C-AE55B57D0FBB}"/>
                    </a:ext>
                  </a:extLst>
                </p:cNvPr>
                <p:cNvSpPr txBox="1"/>
                <p:nvPr/>
              </p:nvSpPr>
              <p:spPr>
                <a:xfrm>
                  <a:off x="7349137" y="2348907"/>
                  <a:ext cx="15591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=194.3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1CF88B9-8B97-874F-296C-AE55B57D0F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9137" y="2348907"/>
                  <a:ext cx="1559169" cy="338554"/>
                </a:xfrm>
                <a:prstGeom prst="rect">
                  <a:avLst/>
                </a:prstGeom>
                <a:blipFill>
                  <a:blip r:embed="rId21"/>
                  <a:stretch>
                    <a:fillRect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7AE8BC2-FA27-02F4-92C3-31583466BF04}"/>
                    </a:ext>
                  </a:extLst>
                </p:cNvPr>
                <p:cNvSpPr txBox="1"/>
                <p:nvPr/>
              </p:nvSpPr>
              <p:spPr>
                <a:xfrm>
                  <a:off x="4779331" y="4077842"/>
                  <a:ext cx="15591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=196.1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7AE8BC2-FA27-02F4-92C3-31583466BF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9331" y="4077842"/>
                  <a:ext cx="1559169" cy="338554"/>
                </a:xfrm>
                <a:prstGeom prst="rect">
                  <a:avLst/>
                </a:prstGeom>
                <a:blipFill>
                  <a:blip r:embed="rId22"/>
                  <a:stretch>
                    <a:fillRect b="-185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40387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FFECE-073B-DC72-2248-55B2DB17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Mediation of energy flow by STOVs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14F17-299B-77EA-7C85-51A225DAF82A}"/>
              </a:ext>
            </a:extLst>
          </p:cNvPr>
          <p:cNvGrpSpPr>
            <a:grpSpLocks noChangeAspect="1"/>
          </p:cNvGrpSpPr>
          <p:nvPr/>
        </p:nvGrpSpPr>
        <p:grpSpPr>
          <a:xfrm>
            <a:off x="1277937" y="1371172"/>
            <a:ext cx="4674578" cy="5260533"/>
            <a:chOff x="551222" y="539261"/>
            <a:chExt cx="5973255" cy="672199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3B0371-1C87-B088-A22F-03C65430437C}"/>
                </a:ext>
              </a:extLst>
            </p:cNvPr>
            <p:cNvGrpSpPr/>
            <p:nvPr/>
          </p:nvGrpSpPr>
          <p:grpSpPr>
            <a:xfrm>
              <a:off x="1308002" y="843971"/>
              <a:ext cx="5216475" cy="2702640"/>
              <a:chOff x="-3655884" y="413665"/>
              <a:chExt cx="5216475" cy="270264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D319CD-CF90-330D-D6EB-279FDA47A80F}"/>
                  </a:ext>
                </a:extLst>
              </p:cNvPr>
              <p:cNvSpPr txBox="1"/>
              <p:nvPr/>
            </p:nvSpPr>
            <p:spPr>
              <a:xfrm>
                <a:off x="1021971" y="2355589"/>
                <a:ext cx="538619" cy="760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E16F17-B46C-B92B-A33F-98263404A40A}"/>
                  </a:ext>
                </a:extLst>
              </p:cNvPr>
              <p:cNvSpPr txBox="1"/>
              <p:nvPr/>
            </p:nvSpPr>
            <p:spPr>
              <a:xfrm>
                <a:off x="1021972" y="413665"/>
                <a:ext cx="538619" cy="520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99F193-0958-A91B-7AE5-DC59F7C5DD27}"/>
                  </a:ext>
                </a:extLst>
              </p:cNvPr>
              <p:cNvSpPr txBox="1"/>
              <p:nvPr/>
            </p:nvSpPr>
            <p:spPr>
              <a:xfrm>
                <a:off x="-3655884" y="466636"/>
                <a:ext cx="5386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A111F1-8985-D2A8-8AE1-E71CB6A95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551222" y="539261"/>
              <a:ext cx="4413970" cy="6721999"/>
            </a:xfrm>
            <a:prstGeom prst="rect">
              <a:avLst/>
            </a:prstGeom>
          </p:spPr>
        </p:pic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7C683A4-2B5F-D258-6469-0D6C2E714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425" y="1473993"/>
            <a:ext cx="6158375" cy="4610284"/>
          </a:xfrm>
        </p:spPr>
        <p:txBody>
          <a:bodyPr/>
          <a:lstStyle/>
          <a:p>
            <a:r>
              <a:rPr lang="en-US" dirty="0"/>
              <a:t>We calculate the time-averaged Poynting vector &lt;</a:t>
            </a:r>
            <a:r>
              <a:rPr lang="en-US" b="1" dirty="0"/>
              <a:t>S</a:t>
            </a:r>
            <a:r>
              <a:rPr lang="en-US" dirty="0"/>
              <a:t>&gt; and energy density &lt;u&gt; to illustrate the local energy density flux about each STOV.</a:t>
            </a:r>
          </a:p>
        </p:txBody>
      </p:sp>
      <p:pic>
        <p:nvPicPr>
          <p:cNvPr id="3" name="Picture 35" descr="logo2">
            <a:extLst>
              <a:ext uri="{FF2B5EF4-FFF2-40B4-BE49-F238E27FC236}">
                <a16:creationId xmlns:a16="http://schemas.microsoft.com/office/drawing/2014/main" id="{7DFB2D04-E1D1-9912-BFC9-44C65FA30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2" y="581818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3747170-4CAB-36BE-A3B1-F753E923694C}"/>
              </a:ext>
            </a:extLst>
          </p:cNvPr>
          <p:cNvGrpSpPr/>
          <p:nvPr/>
        </p:nvGrpSpPr>
        <p:grpSpPr>
          <a:xfrm>
            <a:off x="6223165" y="3427014"/>
            <a:ext cx="4102893" cy="2194560"/>
            <a:chOff x="6117154" y="3215368"/>
            <a:chExt cx="4102893" cy="21945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0236EC-058E-D995-A774-33B18135230C}"/>
                </a:ext>
              </a:extLst>
            </p:cNvPr>
            <p:cNvGrpSpPr/>
            <p:nvPr/>
          </p:nvGrpSpPr>
          <p:grpSpPr>
            <a:xfrm>
              <a:off x="6223163" y="3430259"/>
              <a:ext cx="3890873" cy="1637020"/>
              <a:chOff x="6508073" y="2448273"/>
              <a:chExt cx="3890873" cy="16370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6FB63E5-ABFA-0618-D54B-8F0CF93AEC50}"/>
                      </a:ext>
                    </a:extLst>
                  </p:cNvPr>
                  <p:cNvSpPr txBox="1"/>
                  <p:nvPr/>
                </p:nvSpPr>
                <p:spPr>
                  <a:xfrm>
                    <a:off x="7048509" y="3037345"/>
                    <a:ext cx="281000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𝐒</m:t>
                        </m:r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en-US" sz="2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𝐄</m:t>
                        </m:r>
                        <m:r>
                          <a:rPr lang="en-US" sz="2800" b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2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𝐇</m:t>
                        </m:r>
                      </m:oMath>
                    </a14:m>
                    <a:r>
                      <a:rPr lang="en-US" sz="2800" dirty="0">
                        <a:effectLst/>
                      </a:rPr>
                      <a:t> </a:t>
                    </a:r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6FB63E5-ABFA-0618-D54B-8F0CF93AEC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48509" y="3037345"/>
                    <a:ext cx="2810000" cy="5232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897" t="-128571" b="-19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C98CB088-80D0-1F33-CC8F-676528118BAA}"/>
                      </a:ext>
                    </a:extLst>
                  </p:cNvPr>
                  <p:cNvSpPr txBox="1"/>
                  <p:nvPr/>
                </p:nvSpPr>
                <p:spPr>
                  <a:xfrm>
                    <a:off x="6508073" y="2448273"/>
                    <a:ext cx="3890873" cy="5890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BF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S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oMath>
                    </a14:m>
                    <a:r>
                      <a:rPr lang="en-US" sz="2800" dirty="0">
                        <a:effectLst/>
                      </a:rPr>
                      <a:t> </a:t>
                    </a:r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C98CB088-80D0-1F33-CC8F-676528118BA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08073" y="2448273"/>
                    <a:ext cx="3890873" cy="58907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977" b="-62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8D9B9B2B-C7B0-F97B-DC0C-0E67FCA2CF4D}"/>
                      </a:ext>
                    </a:extLst>
                  </p:cNvPr>
                  <p:cNvSpPr txBox="1"/>
                  <p:nvPr/>
                </p:nvSpPr>
                <p:spPr>
                  <a:xfrm>
                    <a:off x="6624451" y="3562073"/>
                    <a:ext cx="3774495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8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𝐄</m:t>
                            </m:r>
                            <m:r>
                              <a:rPr lang="en-US" sz="2800" b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⋅</m:t>
                            </m:r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𝐃</m:t>
                            </m:r>
                            <m:r>
                              <a:rPr lang="en-US" sz="2800" b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𝐁</m:t>
                            </m:r>
                            <m:r>
                              <a:rPr lang="en-US" sz="2800" b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⋅</m:t>
                            </m:r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𝐇</m:t>
                            </m:r>
                          </m:e>
                        </m:d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/8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𝜋</m:t>
                        </m:r>
                      </m:oMath>
                    </a14:m>
                    <a:r>
                      <a: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</a:rPr>
                      <a:t> </a:t>
                    </a:r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8D9B9B2B-C7B0-F97B-DC0C-0E67FCA2CF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4451" y="3562073"/>
                    <a:ext cx="3774495" cy="52322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90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7223CA-6C5A-902A-34E7-73C0B7E500A2}"/>
                </a:ext>
              </a:extLst>
            </p:cNvPr>
            <p:cNvSpPr/>
            <p:nvPr/>
          </p:nvSpPr>
          <p:spPr>
            <a:xfrm>
              <a:off x="6117154" y="3215368"/>
              <a:ext cx="4102893" cy="219456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7733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FFECE-073B-DC72-2248-55B2DB17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Mediation of energy flow by STOVs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7C683A4-2B5F-D258-6469-0D6C2E714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911" y="1690688"/>
            <a:ext cx="5251049" cy="43432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200" dirty="0"/>
              <a:t>On the broader scale, STOVs enable a transition from primarily inward energy flux to outward, and their formation here punctuates each cycle of self-focusing and diffraction.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3B0371-1C87-B088-A22F-03C65430437C}"/>
              </a:ext>
            </a:extLst>
          </p:cNvPr>
          <p:cNvGrpSpPr/>
          <p:nvPr/>
        </p:nvGrpSpPr>
        <p:grpSpPr>
          <a:xfrm>
            <a:off x="398462" y="1473993"/>
            <a:ext cx="5489094" cy="5210313"/>
            <a:chOff x="1306" y="180393"/>
            <a:chExt cx="6993606" cy="66384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6513F0-AFE2-61A5-22F8-8D553498D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306" y="180393"/>
              <a:ext cx="6993606" cy="663841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EF99576-EB21-401E-350B-08D591821CD1}"/>
                    </a:ext>
                  </a:extLst>
                </p:cNvPr>
                <p:cNvSpPr txBox="1"/>
                <p:nvPr/>
              </p:nvSpPr>
              <p:spPr>
                <a:xfrm>
                  <a:off x="1021970" y="2374777"/>
                  <a:ext cx="2421105" cy="585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=197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EF99576-EB21-401E-350B-08D591821C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1970" y="2374777"/>
                  <a:ext cx="2421105" cy="585729"/>
                </a:xfrm>
                <a:prstGeom prst="rect">
                  <a:avLst/>
                </a:prstGeom>
                <a:blipFill>
                  <a:blip r:embed="rId5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D319CD-CF90-330D-D6EB-279FDA47A80F}"/>
                </a:ext>
              </a:extLst>
            </p:cNvPr>
            <p:cNvSpPr txBox="1"/>
            <p:nvPr/>
          </p:nvSpPr>
          <p:spPr>
            <a:xfrm>
              <a:off x="1021971" y="2355589"/>
              <a:ext cx="538619" cy="760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E16F17-B46C-B92B-A33F-98263404A40A}"/>
                </a:ext>
              </a:extLst>
            </p:cNvPr>
            <p:cNvSpPr txBox="1"/>
            <p:nvPr/>
          </p:nvSpPr>
          <p:spPr>
            <a:xfrm>
              <a:off x="1021972" y="413665"/>
              <a:ext cx="538619" cy="520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88D59FE-86B1-4745-2056-90D3B8C5ACBA}"/>
                    </a:ext>
                  </a:extLst>
                </p:cNvPr>
                <p:cNvSpPr txBox="1"/>
                <p:nvPr/>
              </p:nvSpPr>
              <p:spPr>
                <a:xfrm>
                  <a:off x="1021971" y="476518"/>
                  <a:ext cx="2421106" cy="585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=116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88D59FE-86B1-4745-2056-90D3B8C5AC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1971" y="476518"/>
                  <a:ext cx="2421106" cy="585729"/>
                </a:xfrm>
                <a:prstGeom prst="rect">
                  <a:avLst/>
                </a:prstGeom>
                <a:blipFill>
                  <a:blip r:embed="rId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9A4A0B2-63E6-C868-9452-B84956F58352}"/>
                    </a:ext>
                  </a:extLst>
                </p:cNvPr>
                <p:cNvSpPr txBox="1"/>
                <p:nvPr/>
              </p:nvSpPr>
              <p:spPr>
                <a:xfrm>
                  <a:off x="1021971" y="4295315"/>
                  <a:ext cx="2541238" cy="585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=278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9A4A0B2-63E6-C868-9452-B84956F583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1971" y="4295315"/>
                  <a:ext cx="2541238" cy="585729"/>
                </a:xfrm>
                <a:prstGeom prst="rect">
                  <a:avLst/>
                </a:prstGeom>
                <a:blipFill>
                  <a:blip r:embed="rId7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35" descr="logo2">
            <a:extLst>
              <a:ext uri="{FF2B5EF4-FFF2-40B4-BE49-F238E27FC236}">
                <a16:creationId xmlns:a16="http://schemas.microsoft.com/office/drawing/2014/main" id="{7DFB2D04-E1D1-9912-BFC9-44C65FA30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8462" y="581818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F118470-6D58-A2B1-A699-60E65D37EC76}"/>
              </a:ext>
            </a:extLst>
          </p:cNvPr>
          <p:cNvSpPr/>
          <p:nvPr/>
        </p:nvSpPr>
        <p:spPr>
          <a:xfrm>
            <a:off x="6095998" y="1586133"/>
            <a:ext cx="5602285" cy="175283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E1C789-A9B5-2712-7385-212FBC261CA7}"/>
              </a:ext>
            </a:extLst>
          </p:cNvPr>
          <p:cNvGrpSpPr/>
          <p:nvPr/>
        </p:nvGrpSpPr>
        <p:grpSpPr>
          <a:xfrm>
            <a:off x="6822988" y="3775250"/>
            <a:ext cx="4102893" cy="2194560"/>
            <a:chOff x="6117154" y="3215368"/>
            <a:chExt cx="4102893" cy="21945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62B66C-A0DB-24AD-8162-FA23143A5F0D}"/>
                </a:ext>
              </a:extLst>
            </p:cNvPr>
            <p:cNvGrpSpPr/>
            <p:nvPr/>
          </p:nvGrpSpPr>
          <p:grpSpPr>
            <a:xfrm>
              <a:off x="6223163" y="3430259"/>
              <a:ext cx="3890873" cy="1637020"/>
              <a:chOff x="6508073" y="2448273"/>
              <a:chExt cx="3890873" cy="16370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D4758BC0-DC69-46C0-84FC-3790D54A9469}"/>
                      </a:ext>
                    </a:extLst>
                  </p:cNvPr>
                  <p:cNvSpPr txBox="1"/>
                  <p:nvPr/>
                </p:nvSpPr>
                <p:spPr>
                  <a:xfrm>
                    <a:off x="7048509" y="3037345"/>
                    <a:ext cx="281000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𝐒</m:t>
                        </m:r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en-US" sz="2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𝐄</m:t>
                        </m:r>
                        <m:r>
                          <a:rPr lang="en-US" sz="2800" b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2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𝐇</m:t>
                        </m:r>
                      </m:oMath>
                    </a14:m>
                    <a:r>
                      <a:rPr lang="en-US" sz="2800" dirty="0">
                        <a:effectLst/>
                      </a:rPr>
                      <a:t> </a:t>
                    </a:r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6FB63E5-ABFA-0618-D54B-8F0CF93AEC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48509" y="3037345"/>
                    <a:ext cx="2810000" cy="5232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897" t="-128571" b="-19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12DE68E2-2A70-D0C5-1865-EEB60D720C49}"/>
                      </a:ext>
                    </a:extLst>
                  </p:cNvPr>
                  <p:cNvSpPr txBox="1"/>
                  <p:nvPr/>
                </p:nvSpPr>
                <p:spPr>
                  <a:xfrm>
                    <a:off x="6508073" y="2448273"/>
                    <a:ext cx="3890873" cy="5890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BF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S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oMath>
                    </a14:m>
                    <a:r>
                      <a:rPr lang="en-US" sz="2800" dirty="0">
                        <a:effectLst/>
                      </a:rPr>
                      <a:t> </a:t>
                    </a:r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C98CB088-80D0-1F33-CC8F-676528118BA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08073" y="2448273"/>
                    <a:ext cx="3890873" cy="58907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977" b="-62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5111C2AF-30EE-EB25-C2F3-FDA1386BCCD0}"/>
                      </a:ext>
                    </a:extLst>
                  </p:cNvPr>
                  <p:cNvSpPr txBox="1"/>
                  <p:nvPr/>
                </p:nvSpPr>
                <p:spPr>
                  <a:xfrm>
                    <a:off x="6624451" y="3562073"/>
                    <a:ext cx="3774495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8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𝐄</m:t>
                            </m:r>
                            <m:r>
                              <a:rPr lang="en-US" sz="2800" b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⋅</m:t>
                            </m:r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𝐃</m:t>
                            </m:r>
                            <m:r>
                              <a:rPr lang="en-US" sz="2800" b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𝐁</m:t>
                            </m:r>
                            <m:r>
                              <a:rPr lang="en-US" sz="2800" b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⋅</m:t>
                            </m:r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𝐇</m:t>
                            </m:r>
                          </m:e>
                        </m:d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/8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𝜋</m:t>
                        </m:r>
                      </m:oMath>
                    </a14:m>
                    <a:r>
                      <a: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</a:rPr>
                      <a:t> </a:t>
                    </a:r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8D9B9B2B-C7B0-F97B-DC0C-0E67FCA2CF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4451" y="3562073"/>
                    <a:ext cx="3774495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90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0B371B5-2DB8-2803-31A3-697271FF5A68}"/>
                </a:ext>
              </a:extLst>
            </p:cNvPr>
            <p:cNvSpPr/>
            <p:nvPr/>
          </p:nvSpPr>
          <p:spPr>
            <a:xfrm>
              <a:off x="6117154" y="3215368"/>
              <a:ext cx="4102893" cy="219456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613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FFECE-073B-DC72-2248-55B2DB17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Mediation of energy flow by STOVs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7C683A4-2B5F-D258-6469-0D6C2E714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946" y="5586865"/>
            <a:ext cx="9909799" cy="10204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200" dirty="0"/>
              <a:t>The previous plot of the laser pulse propagation throughout the simulation corroborates the change in direction observed in the Poynting vector. When each STOV pair appears (dotted line), there is a transition from focusing to defocusing.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884937-BE53-8DAE-2FA1-ED8192AC484C}"/>
              </a:ext>
            </a:extLst>
          </p:cNvPr>
          <p:cNvGrpSpPr>
            <a:grpSpLocks noChangeAspect="1"/>
          </p:cNvGrpSpPr>
          <p:nvPr/>
        </p:nvGrpSpPr>
        <p:grpSpPr>
          <a:xfrm>
            <a:off x="1562236" y="1473993"/>
            <a:ext cx="9251217" cy="4112872"/>
            <a:chOff x="-153034" y="674113"/>
            <a:chExt cx="7788319" cy="316815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DEB25E7-12EE-CE54-1BE5-4012B6904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9553" y="755477"/>
              <a:ext cx="3885732" cy="30054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AA2A75-AE58-C447-19D1-E7962F793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3034" y="674113"/>
              <a:ext cx="3967141" cy="3168155"/>
            </a:xfrm>
            <a:prstGeom prst="rect">
              <a:avLst/>
            </a:prstGeom>
          </p:spPr>
        </p:pic>
      </p:grpSp>
      <p:pic>
        <p:nvPicPr>
          <p:cNvPr id="3" name="Picture 35" descr="logo2">
            <a:extLst>
              <a:ext uri="{FF2B5EF4-FFF2-40B4-BE49-F238E27FC236}">
                <a16:creationId xmlns:a16="http://schemas.microsoft.com/office/drawing/2014/main" id="{7DFB2D04-E1D1-9912-BFC9-44C65FA30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462" y="581818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F118470-6D58-A2B1-A699-60E65D37EC76}"/>
              </a:ext>
            </a:extLst>
          </p:cNvPr>
          <p:cNvSpPr/>
          <p:nvPr/>
        </p:nvSpPr>
        <p:spPr>
          <a:xfrm>
            <a:off x="1195247" y="5520406"/>
            <a:ext cx="9947498" cy="10868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46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E7A5C-D20D-45E8-F545-E59E43E96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Discussion</a:t>
            </a:r>
          </a:p>
        </p:txBody>
      </p:sp>
      <p:pic>
        <p:nvPicPr>
          <p:cNvPr id="4" name="Picture 35" descr="logo2">
            <a:extLst>
              <a:ext uri="{FF2B5EF4-FFF2-40B4-BE49-F238E27FC236}">
                <a16:creationId xmlns:a16="http://schemas.microsoft.com/office/drawing/2014/main" id="{FA418D6A-83A2-7452-4F22-BD8805A67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62" y="581818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6C65A9-23A3-721E-10B0-C8D98DF23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Just as in atmospheric filamentation, we see that STOVs are associated with arrested relativistic self-focusing in plasma, their formation bridging the self-focusing and defocusing phases of propagation.</a:t>
            </a:r>
          </a:p>
          <a:p>
            <a:pPr algn="just"/>
            <a:r>
              <a:rPr lang="en-US" dirty="0"/>
              <a:t>Given sufficient power, STOV pairs will emerge multiple times as  continued phase shear causes wavefronts to curve inward again and to self-focus again in a cycle.</a:t>
            </a:r>
          </a:p>
          <a:p>
            <a:pPr algn="just"/>
            <a:r>
              <a:rPr lang="en-US" dirty="0"/>
              <a:t>The transition from focusing to defocusing lags the appearance of STOVs as they signal the start of a shift in the energy flow.</a:t>
            </a:r>
          </a:p>
        </p:txBody>
      </p:sp>
    </p:spTree>
    <p:extLst>
      <p:ext uri="{BB962C8B-B14F-4D97-AF65-F5344CB8AC3E}">
        <p14:creationId xmlns:p14="http://schemas.microsoft.com/office/powerpoint/2010/main" val="732995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74A4-A16D-9B75-3D05-FE22AF27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5E7A1-23A0-B2FF-5124-BE0A53500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5" descr="logo2">
            <a:extLst>
              <a:ext uri="{FF2B5EF4-FFF2-40B4-BE49-F238E27FC236}">
                <a16:creationId xmlns:a16="http://schemas.microsoft.com/office/drawing/2014/main" id="{1F454C56-0772-0FAB-4C93-AA579DCA7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62" y="581818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E499F9-5BBA-5A33-3FDD-FDBAFDB8EAC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Spatiotemporal optical vortices, which were first discovered and measured in previous work arising from filamentation in air, are found in simulation to emerge from relativistic self-focusing in plasma.</a:t>
            </a:r>
          </a:p>
          <a:p>
            <a:pPr algn="just"/>
            <a:r>
              <a:rPr lang="en-US" dirty="0"/>
              <a:t>They are generated by phase shear induced by intensity-dependent relativistic and ponderomotive optical nonlinearities.</a:t>
            </a:r>
          </a:p>
          <a:p>
            <a:pPr algn="just"/>
            <a:r>
              <a:rPr lang="en-US" dirty="0"/>
              <a:t>3D particle-in-cell simulations show that STOVs nucleate at points before reconnecting to form </a:t>
            </a:r>
            <a:r>
              <a:rPr lang="en-US" dirty="0" err="1"/>
              <a:t>toroids</a:t>
            </a:r>
            <a:r>
              <a:rPr lang="en-US" dirty="0"/>
              <a:t> that wrap around the pulse</a:t>
            </a:r>
          </a:p>
          <a:p>
            <a:pPr algn="just"/>
            <a:r>
              <a:rPr lang="en-US" dirty="0"/>
              <a:t>STOVs mediate the flow of electromagnetic energy within the laser pulse and enable a transition from inward energy flux (focusing) to outward </a:t>
            </a:r>
            <a:r>
              <a:rPr lang="en-US"/>
              <a:t>(defocusing).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1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74A4-A16D-9B75-3D05-FE22AF27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5E7A1-23A0-B2FF-5124-BE0A53500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5" descr="logo2">
            <a:extLst>
              <a:ext uri="{FF2B5EF4-FFF2-40B4-BE49-F238E27FC236}">
                <a16:creationId xmlns:a16="http://schemas.microsoft.com/office/drawing/2014/main" id="{1F454C56-0772-0FAB-4C93-AA579DCA7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62" y="581818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E499F9-5BBA-5A33-3FDD-FDBAFDB8EAC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Questions?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099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74A4-A16D-9B75-3D05-FE22AF27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5E7A1-23A0-B2FF-5124-BE0A53500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Brief introduction to spatiotemporal optical vortices (STOVs)</a:t>
            </a:r>
          </a:p>
          <a:p>
            <a:endParaRPr lang="en-US" dirty="0"/>
          </a:p>
          <a:p>
            <a:r>
              <a:rPr lang="en-US" dirty="0"/>
              <a:t>Simulation: intense laser pulse propagation in plasma</a:t>
            </a:r>
          </a:p>
          <a:p>
            <a:endParaRPr lang="en-US" dirty="0"/>
          </a:p>
          <a:p>
            <a:r>
              <a:rPr lang="en-US" dirty="0"/>
              <a:t>Spatiotemporal optical vortices in plasma</a:t>
            </a:r>
          </a:p>
          <a:p>
            <a:pPr lvl="1"/>
            <a:r>
              <a:rPr lang="en-US" dirty="0"/>
              <a:t>Formation of STOVs from laser-plasma interaction</a:t>
            </a:r>
          </a:p>
          <a:p>
            <a:pPr lvl="1"/>
            <a:r>
              <a:rPr lang="en-US" dirty="0"/>
              <a:t>Role of STOVs in mediating laser energy density flow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5" descr="logo2">
            <a:extLst>
              <a:ext uri="{FF2B5EF4-FFF2-40B4-BE49-F238E27FC236}">
                <a16:creationId xmlns:a16="http://schemas.microsoft.com/office/drawing/2014/main" id="{1F454C56-0772-0FAB-4C93-AA579DCA7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62" y="581818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6041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14CBF-0ADF-3EA0-67AB-246C4131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Spatiotemporal Optical Vortices</a:t>
            </a:r>
          </a:p>
        </p:txBody>
      </p:sp>
      <p:pic>
        <p:nvPicPr>
          <p:cNvPr id="4" name="Picture 35" descr="logo2">
            <a:extLst>
              <a:ext uri="{FF2B5EF4-FFF2-40B4-BE49-F238E27FC236}">
                <a16:creationId xmlns:a16="http://schemas.microsoft.com/office/drawing/2014/main" id="{F290533B-2BD8-FB6A-1CD4-7061D8F17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62" y="583040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51DD43DB-7EE9-1096-38F2-256BA9533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0615" y="4604240"/>
            <a:ext cx="3681046" cy="101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N.</a:t>
            </a:r>
            <a:r>
              <a:rPr kumimoji="0" lang="en-US" altLang="en-US" sz="2000" b="0" i="0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Jhajj </a:t>
            </a:r>
            <a:r>
              <a:rPr kumimoji="0" lang="en-US" altLang="en-US" sz="2000" b="0" i="1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kumimoji="0" lang="en-US" altLang="en-US" sz="2000" b="0" i="0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1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Spatiotemporal optical vortices</a:t>
            </a:r>
            <a:endParaRPr lang="en-US" alt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Phys. Rev. X </a:t>
            </a:r>
            <a:r>
              <a:rPr lang="en-US" alt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alt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031037 (2016)</a:t>
            </a:r>
            <a:endParaRPr lang="en-US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AA4813-30A1-CB16-F988-15ACB9E448B0}"/>
              </a:ext>
            </a:extLst>
          </p:cNvPr>
          <p:cNvGrpSpPr>
            <a:grpSpLocks noChangeAspect="1"/>
          </p:cNvGrpSpPr>
          <p:nvPr/>
        </p:nvGrpSpPr>
        <p:grpSpPr>
          <a:xfrm>
            <a:off x="667919" y="2031999"/>
            <a:ext cx="7021533" cy="4126523"/>
            <a:chOff x="838199" y="2031999"/>
            <a:chExt cx="7433784" cy="4368801"/>
          </a:xfrm>
        </p:grpSpPr>
        <p:pic>
          <p:nvPicPr>
            <p:cNvPr id="9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BB12BF9D-ADF1-60EC-1DBC-7A9BCD74F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199" y="2031999"/>
              <a:ext cx="7433784" cy="408858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8889EB-CEB0-B185-E015-5C99CD540F44}"/>
                </a:ext>
              </a:extLst>
            </p:cNvPr>
            <p:cNvSpPr/>
            <p:nvPr/>
          </p:nvSpPr>
          <p:spPr>
            <a:xfrm>
              <a:off x="4690753" y="5961413"/>
              <a:ext cx="3111335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5117785-EF11-324F-9FEB-05A8CCCBBE1D}"/>
              </a:ext>
            </a:extLst>
          </p:cNvPr>
          <p:cNvSpPr txBox="1"/>
          <p:nvPr/>
        </p:nvSpPr>
        <p:spPr>
          <a:xfrm>
            <a:off x="7854461" y="1856152"/>
            <a:ext cx="41265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First discovered as emerging from self-focusing collapse arrest during filamentation in air.</a:t>
            </a:r>
          </a:p>
        </p:txBody>
      </p:sp>
    </p:spTree>
    <p:extLst>
      <p:ext uri="{BB962C8B-B14F-4D97-AF65-F5344CB8AC3E}">
        <p14:creationId xmlns:p14="http://schemas.microsoft.com/office/powerpoint/2010/main" val="2464509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9B54F3-5108-7EAA-4963-95C5B0303586}"/>
              </a:ext>
            </a:extLst>
          </p:cNvPr>
          <p:cNvGrpSpPr/>
          <p:nvPr/>
        </p:nvGrpSpPr>
        <p:grpSpPr>
          <a:xfrm>
            <a:off x="246601" y="1317683"/>
            <a:ext cx="7755683" cy="5540317"/>
            <a:chOff x="300873" y="1317683"/>
            <a:chExt cx="7755683" cy="55403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0089E7-E164-E387-DF79-4CCA2D0AB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199" y="1317683"/>
              <a:ext cx="6405563" cy="261347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73" y="3931153"/>
              <a:ext cx="7755683" cy="292684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814CBF-0ADF-3EA0-67AB-246C4131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Spatiotemporal Optical Vortices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6292E-2C18-31C2-7FE3-B738746B0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6816" y="1825625"/>
            <a:ext cx="4218583" cy="1808529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Circulate phase and energy spatiotemporally and carry transverse orbital angular momentum.</a:t>
            </a:r>
          </a:p>
        </p:txBody>
      </p:sp>
      <p:pic>
        <p:nvPicPr>
          <p:cNvPr id="4" name="Picture 35" descr="logo2">
            <a:extLst>
              <a:ext uri="{FF2B5EF4-FFF2-40B4-BE49-F238E27FC236}">
                <a16:creationId xmlns:a16="http://schemas.microsoft.com/office/drawing/2014/main" id="{F290533B-2BD8-FB6A-1CD4-7061D8F17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462" y="583040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51DD43DB-7EE9-1096-38F2-256BA9533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0615" y="4604240"/>
            <a:ext cx="3681046" cy="101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N.</a:t>
            </a:r>
            <a:r>
              <a:rPr kumimoji="0" lang="en-US" altLang="en-US" sz="2000" b="0" i="0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Jhajj </a:t>
            </a:r>
            <a:r>
              <a:rPr kumimoji="0" lang="en-US" altLang="en-US" sz="2000" b="0" i="1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kumimoji="0" lang="en-US" altLang="en-US" sz="2000" b="0" i="0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1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Spatiotemporal optical vortices</a:t>
            </a:r>
            <a:endParaRPr lang="en-US" alt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Phys. Rev. X </a:t>
            </a:r>
            <a:r>
              <a:rPr lang="en-US" alt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alt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031037 (2016)</a:t>
            </a:r>
            <a:endParaRPr lang="en-US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28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74A4-A16D-9B75-3D05-FE22AF27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Spatiotemporal Optical Vortices</a:t>
            </a:r>
          </a:p>
        </p:txBody>
      </p:sp>
      <p:pic>
        <p:nvPicPr>
          <p:cNvPr id="4" name="Picture 35" descr="logo2">
            <a:extLst>
              <a:ext uri="{FF2B5EF4-FFF2-40B4-BE49-F238E27FC236}">
                <a16:creationId xmlns:a16="http://schemas.microsoft.com/office/drawing/2014/main" id="{1F454C56-0772-0FAB-4C93-AA579DCA7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62" y="581818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155DD20-5525-8114-09AB-C8E6884EC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690686"/>
            <a:ext cx="7092461" cy="5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B4E3FE-AF1B-D2E0-F28B-B14B7FAAF6A2}"/>
              </a:ext>
            </a:extLst>
          </p:cNvPr>
          <p:cNvSpPr txBox="1"/>
          <p:nvPr/>
        </p:nvSpPr>
        <p:spPr>
          <a:xfrm>
            <a:off x="8510955" y="4605274"/>
            <a:ext cx="3135254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S. W. Hancock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Free-space propagation of spatiotemporal optical vortices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Optica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1547 (2019)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673E49-0720-E9B1-DDAB-9AE7FA7F1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6321" y="1794300"/>
            <a:ext cx="3364522" cy="27073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They have also been generated linearly with the use of a pulse shaper and can propagate in free space.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218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CA002-A1C7-8322-590D-6E40BCA8D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2203"/>
            <a:ext cx="10321589" cy="165140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Plasma filamentation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4C428-5DC6-73FB-1139-51078A296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754583"/>
            <a:ext cx="10415956" cy="3719384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In atmospheric filamentation, STOVs form from phase shear between the high-intensity, self-focusing core and lower-intensity periphery,  arising from the n</a:t>
            </a:r>
            <a:r>
              <a:rPr lang="en-US" baseline="-25000" dirty="0"/>
              <a:t>2</a:t>
            </a:r>
            <a:r>
              <a:rPr lang="en-US" dirty="0"/>
              <a:t> in air (Optical Kerr Effect).</a:t>
            </a:r>
          </a:p>
          <a:p>
            <a:pPr algn="just"/>
            <a:r>
              <a:rPr lang="en-US" dirty="0"/>
              <a:t>Analogous, though distinct, nonlinearities such as relativistic and ponderomotive effects can impose a similar change in refractive index that leads to self-focusing for intense pulses in plasma.</a:t>
            </a:r>
          </a:p>
        </p:txBody>
      </p:sp>
      <p:pic>
        <p:nvPicPr>
          <p:cNvPr id="6" name="Picture 35" descr="logo2">
            <a:extLst>
              <a:ext uri="{FF2B5EF4-FFF2-40B4-BE49-F238E27FC236}">
                <a16:creationId xmlns:a16="http://schemas.microsoft.com/office/drawing/2014/main" id="{A15B3A16-C4AC-E2DC-B8CD-5F4DB3890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62" y="581818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6D6A082-CCB0-226D-64D2-07C3B7918AED}"/>
              </a:ext>
            </a:extLst>
          </p:cNvPr>
          <p:cNvGrpSpPr/>
          <p:nvPr/>
        </p:nvGrpSpPr>
        <p:grpSpPr>
          <a:xfrm>
            <a:off x="4258523" y="4430280"/>
            <a:ext cx="3671903" cy="2087373"/>
            <a:chOff x="8441655" y="3617774"/>
            <a:chExt cx="3671903" cy="20873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BFBBAC5-CCF7-635F-3167-6FECCA053422}"/>
                    </a:ext>
                  </a:extLst>
                </p:cNvPr>
                <p:cNvSpPr txBox="1"/>
                <p:nvPr/>
              </p:nvSpPr>
              <p:spPr>
                <a:xfrm>
                  <a:off x="9162654" y="3617774"/>
                  <a:ext cx="2047355" cy="842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BFBBAC5-CCF7-635F-3167-6FECCA0534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2654" y="3617774"/>
                  <a:ext cx="2047355" cy="84209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0848BC4-523E-1874-2F77-AE07A25DB035}"/>
                    </a:ext>
                  </a:extLst>
                </p:cNvPr>
                <p:cNvSpPr txBox="1"/>
                <p:nvPr/>
              </p:nvSpPr>
              <p:spPr>
                <a:xfrm>
                  <a:off x="8441655" y="4245517"/>
                  <a:ext cx="3671903" cy="1459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𝛾𝜔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0848BC4-523E-1874-2F77-AE07A25DB0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41655" y="4245517"/>
                  <a:ext cx="3671903" cy="145963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BB9EF70-7C4F-B68A-8449-80161172676F}"/>
              </a:ext>
            </a:extLst>
          </p:cNvPr>
          <p:cNvSpPr/>
          <p:nvPr/>
        </p:nvSpPr>
        <p:spPr>
          <a:xfrm>
            <a:off x="4450899" y="4311770"/>
            <a:ext cx="3096188" cy="21945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60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74A4-A16D-9B75-3D05-FE22AF27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Simulation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C5E7A1-23A0-B2FF-5124-BE0A53500E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en-US" b="0" dirty="0"/>
                  <a:t>Simulations were performed using</a:t>
                </a:r>
                <a:r>
                  <a:rPr lang="en-US" dirty="0"/>
                  <a:t> particle-in-cell codes FBPIC and EPOCH.</a:t>
                </a:r>
                <a:endParaRPr lang="en-US" b="0" dirty="0"/>
              </a:p>
              <a:p>
                <a:pPr algn="just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= 810 nm, 30 fs FWHM laser pulse, with peak normalized vector potential 𝑎</a:t>
                </a:r>
                <a:r>
                  <a:rPr lang="en-US" baseline="-25000" dirty="0"/>
                  <a:t>0</a:t>
                </a:r>
                <a:r>
                  <a:rPr lang="en-US" dirty="0"/>
                  <a:t> = 4.27 focused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/17.5</m:t>
                    </m:r>
                  </m:oMath>
                </a14:m>
                <a:r>
                  <a:rPr lang="en-US" dirty="0"/>
                  <a:t> to 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intensity beam waist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=9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dirty="0"/>
                  <a:t>.</a:t>
                </a:r>
              </a:p>
              <a:p>
                <a:pPr algn="just"/>
                <a:r>
                  <a:rPr lang="en-US" dirty="0">
                    <a:solidFill>
                      <a:srgbClr val="000000"/>
                    </a:solidFill>
                    <a:ea typeface="Yu Mincho" panose="02020400000000000000" pitchFamily="18" charset="-128"/>
                  </a:rPr>
                  <a:t>S</a:t>
                </a:r>
                <a:r>
                  <a:rPr lang="en-US" dirty="0">
                    <a:solidFill>
                      <a:srgbClr val="000000"/>
                    </a:solidFill>
                    <a:effectLst/>
                    <a:ea typeface="Yu Mincho" panose="02020400000000000000" pitchFamily="18" charset="-128"/>
                  </a:rPr>
                  <a:t>emi-infinite fully ionized hydrogen plasma with electron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𝑒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=6×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18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  <a:effectLst/>
                    <a:ea typeface="Yu Mincho" panose="02020400000000000000" pitchFamily="18" charset="-128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𝑐𝑟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=0.0035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ffectLst/>
                    <a:ea typeface="Yu Mincho" panose="02020400000000000000" pitchFamily="18" charset="-128"/>
                  </a:rPr>
                  <a:t>).</a:t>
                </a:r>
                <a:r>
                  <a:rPr lang="en-US" dirty="0">
                    <a:effectLst/>
                  </a:rPr>
                  <a:t> </a:t>
                </a:r>
              </a:p>
              <a:p>
                <a:pPr algn="just"/>
                <a:r>
                  <a:rPr lang="en-US" dirty="0">
                    <a:solidFill>
                      <a:srgbClr val="000000"/>
                    </a:solidFill>
                    <a:effectLst/>
                    <a:ea typeface="Yu Mincho" panose="02020400000000000000" pitchFamily="18" charset="-128"/>
                  </a:rPr>
                  <a:t>The simulation cell size was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0.033 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μm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ffectLst/>
                    <a:ea typeface="Yu Mincho" panose="02020400000000000000" pitchFamily="18" charset="-128"/>
                  </a:rPr>
                  <a:t> in the longitudinal dimension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0.63 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μm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ffectLst/>
                    <a:ea typeface="Yu Mincho" panose="02020400000000000000" pitchFamily="18" charset="-128"/>
                  </a:rPr>
                  <a:t> in the transverse dimensions.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C5E7A1-23A0-B2FF-5124-BE0A53500E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5" descr="logo2">
            <a:extLst>
              <a:ext uri="{FF2B5EF4-FFF2-40B4-BE49-F238E27FC236}">
                <a16:creationId xmlns:a16="http://schemas.microsoft.com/office/drawing/2014/main" id="{1F454C56-0772-0FAB-4C93-AA579DCA7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2" y="581818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2268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CA002-A1C7-8322-590D-6E40BCA8D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2203"/>
            <a:ext cx="10321589" cy="165140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Propagation in plasma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4C428-5DC6-73FB-1139-51078A296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754583"/>
            <a:ext cx="10415956" cy="14329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Throughout the simulation, as the laser pulse propagates in plasma, it undergoes a couple cycles of self-focusing and diffraction analogous to filamentation in air.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1FAF6A-3CEA-1471-DE4D-787533C61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89" y="3187507"/>
            <a:ext cx="3967141" cy="3168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AD2F3B-BDB3-EAA5-B23B-2FEAD2009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183" y="3286965"/>
            <a:ext cx="3885733" cy="3005426"/>
          </a:xfrm>
          <a:prstGeom prst="rect">
            <a:avLst/>
          </a:prstGeom>
        </p:spPr>
      </p:pic>
      <p:pic>
        <p:nvPicPr>
          <p:cNvPr id="6" name="Picture 35" descr="logo2">
            <a:extLst>
              <a:ext uri="{FF2B5EF4-FFF2-40B4-BE49-F238E27FC236}">
                <a16:creationId xmlns:a16="http://schemas.microsoft.com/office/drawing/2014/main" id="{A15B3A16-C4AC-E2DC-B8CD-5F4DB3890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462" y="581818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FBBAC5-CCF7-635F-3167-6FECCA053422}"/>
                  </a:ext>
                </a:extLst>
              </p:cNvPr>
              <p:cNvSpPr txBox="1"/>
              <p:nvPr/>
            </p:nvSpPr>
            <p:spPr>
              <a:xfrm>
                <a:off x="8978341" y="3607108"/>
                <a:ext cx="1967270" cy="842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FBBAC5-CCF7-635F-3167-6FECCA053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341" y="3607108"/>
                <a:ext cx="1967270" cy="842090"/>
              </a:xfrm>
              <a:prstGeom prst="rect">
                <a:avLst/>
              </a:prstGeom>
              <a:blipFill>
                <a:blip r:embed="rId5"/>
                <a:stretch>
                  <a:fillRect r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0848BC4-523E-1874-2F77-AE07A25DB035}"/>
                  </a:ext>
                </a:extLst>
              </p:cNvPr>
              <p:cNvSpPr txBox="1"/>
              <p:nvPr/>
            </p:nvSpPr>
            <p:spPr>
              <a:xfrm>
                <a:off x="8414916" y="4207452"/>
                <a:ext cx="3402085" cy="1448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0848BC4-523E-1874-2F77-AE07A25DB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916" y="4207452"/>
                <a:ext cx="3402085" cy="14486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67D44AD4-9118-A069-9498-4DD27CE2EA7D}"/>
              </a:ext>
            </a:extLst>
          </p:cNvPr>
          <p:cNvSpPr/>
          <p:nvPr/>
        </p:nvSpPr>
        <p:spPr>
          <a:xfrm>
            <a:off x="8496324" y="3445974"/>
            <a:ext cx="3096188" cy="21945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A55C9A-285D-9B86-C4AD-74A95D681F6B}"/>
              </a:ext>
            </a:extLst>
          </p:cNvPr>
          <p:cNvSpPr/>
          <p:nvPr/>
        </p:nvSpPr>
        <p:spPr>
          <a:xfrm>
            <a:off x="838200" y="1728203"/>
            <a:ext cx="10515601" cy="129817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58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5BF6A-C002-BC2A-BA63-DBB6A627D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Propagation in plasma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1278F-C4DF-3BBA-3219-EED7454E9C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89787" y="1027906"/>
            <a:ext cx="4712677" cy="60987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366B4E-46FE-79A8-2CB7-D81D17A6A27D}"/>
              </a:ext>
            </a:extLst>
          </p:cNvPr>
          <p:cNvSpPr/>
          <p:nvPr/>
        </p:nvSpPr>
        <p:spPr>
          <a:xfrm>
            <a:off x="7260640" y="2720825"/>
            <a:ext cx="479749" cy="46166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5" descr="logo2">
            <a:extLst>
              <a:ext uri="{FF2B5EF4-FFF2-40B4-BE49-F238E27FC236}">
                <a16:creationId xmlns:a16="http://schemas.microsoft.com/office/drawing/2014/main" id="{39FA66AE-CFA6-1E88-38EA-28A02F19B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2" y="581818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F2B96F-EF5E-57E2-8854-41994A04DDF8}"/>
              </a:ext>
            </a:extLst>
          </p:cNvPr>
          <p:cNvGrpSpPr/>
          <p:nvPr/>
        </p:nvGrpSpPr>
        <p:grpSpPr>
          <a:xfrm>
            <a:off x="1615483" y="3536565"/>
            <a:ext cx="3657600" cy="2964424"/>
            <a:chOff x="1223184" y="2890684"/>
            <a:chExt cx="3657600" cy="29644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CD63FF7-E00E-62C7-EFF9-0B24DBA2E47C}"/>
                </a:ext>
              </a:extLst>
            </p:cNvPr>
            <p:cNvGrpSpPr/>
            <p:nvPr/>
          </p:nvGrpSpPr>
          <p:grpSpPr>
            <a:xfrm>
              <a:off x="1223184" y="2890684"/>
              <a:ext cx="3657600" cy="2964424"/>
              <a:chOff x="8370278" y="3536510"/>
              <a:chExt cx="3657600" cy="194335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2E6705A4-85E8-507E-09ED-A1AF1695F19E}"/>
                      </a:ext>
                    </a:extLst>
                  </p:cNvPr>
                  <p:cNvSpPr txBox="1"/>
                  <p:nvPr/>
                </p:nvSpPr>
                <p:spPr>
                  <a:xfrm>
                    <a:off x="9256380" y="3612089"/>
                    <a:ext cx="1967270" cy="84209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∝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800" dirty="0"/>
                  </a:p>
                  <a:p>
                    <a:endParaRPr lang="en-US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2E6705A4-85E8-507E-09ED-A1AF1695F19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56380" y="3612089"/>
                    <a:ext cx="1967270" cy="84209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192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5EE60F00-45D6-3350-FC6C-6D3290E88DDF}"/>
                      </a:ext>
                    </a:extLst>
                  </p:cNvPr>
                  <p:cNvSpPr txBox="1"/>
                  <p:nvPr/>
                </p:nvSpPr>
                <p:spPr>
                  <a:xfrm>
                    <a:off x="8579532" y="4097255"/>
                    <a:ext cx="3402085" cy="9496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  <m:sup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  <m:sSup>
                                        <m:sSup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</m:oMath>
                      </m:oMathPara>
                    </a14:m>
                    <a:endParaRPr lang="en-US" sz="2800" dirty="0"/>
                  </a:p>
                  <a:p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5EE60F00-45D6-3350-FC6C-6D3290E88D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9532" y="4097255"/>
                    <a:ext cx="3402085" cy="94964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C28799-C934-5CF2-FD51-22A11A2DA3BC}"/>
                  </a:ext>
                </a:extLst>
              </p:cNvPr>
              <p:cNvSpPr/>
              <p:nvPr/>
            </p:nvSpPr>
            <p:spPr>
              <a:xfrm>
                <a:off x="8370278" y="3536510"/>
                <a:ext cx="3657600" cy="1943350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D5CC03E-F9E5-07A4-062F-AD0FF9D7F162}"/>
                    </a:ext>
                  </a:extLst>
                </p:cNvPr>
                <p:cNvSpPr/>
                <p:nvPr/>
              </p:nvSpPr>
              <p:spPr>
                <a:xfrm>
                  <a:off x="2197772" y="5146395"/>
                  <a:ext cx="1657185" cy="5810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D5CC03E-F9E5-07A4-062F-AD0FF9D7F1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7772" y="5146395"/>
                  <a:ext cx="1657185" cy="581011"/>
                </a:xfrm>
                <a:prstGeom prst="rect">
                  <a:avLst/>
                </a:prstGeom>
                <a:blipFill>
                  <a:blip r:embed="rId6"/>
                  <a:stretch>
                    <a:fillRect b="-85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471F2C2-C35B-5B91-27D6-3EC3CD026CD2}"/>
              </a:ext>
            </a:extLst>
          </p:cNvPr>
          <p:cNvSpPr/>
          <p:nvPr/>
        </p:nvSpPr>
        <p:spPr>
          <a:xfrm>
            <a:off x="838200" y="1728203"/>
            <a:ext cx="5257799" cy="161273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C608DA-F91B-6071-2B33-5AA08F5FFA0A}"/>
              </a:ext>
            </a:extLst>
          </p:cNvPr>
          <p:cNvSpPr txBox="1"/>
          <p:nvPr/>
        </p:nvSpPr>
        <p:spPr>
          <a:xfrm>
            <a:off x="1055218" y="1916021"/>
            <a:ext cx="482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Difference in phase velocity across the boundary between core and periphery leads to phase shear.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1775FD-D09D-21A1-7DBC-A6CA23EA1391}"/>
              </a:ext>
            </a:extLst>
          </p:cNvPr>
          <p:cNvCxnSpPr>
            <a:cxnSpLocks/>
          </p:cNvCxnSpPr>
          <p:nvPr/>
        </p:nvCxnSpPr>
        <p:spPr>
          <a:xfrm>
            <a:off x="6095999" y="2326540"/>
            <a:ext cx="1292943" cy="720697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951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4992</TotalTime>
  <Words>944</Words>
  <Application>Microsoft Macintosh PowerPoint</Application>
  <PresentationFormat>Widescreen</PresentationFormat>
  <Paragraphs>99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Outline</vt:lpstr>
      <vt:lpstr>Spatiotemporal Optical Vortices</vt:lpstr>
      <vt:lpstr>Spatiotemporal Optical Vortices</vt:lpstr>
      <vt:lpstr>Spatiotemporal Optical Vortices</vt:lpstr>
      <vt:lpstr>Plasma filamentation</vt:lpstr>
      <vt:lpstr>Simulation parameters</vt:lpstr>
      <vt:lpstr>Propagation in plasma</vt:lpstr>
      <vt:lpstr>Propagation in plasma</vt:lpstr>
      <vt:lpstr>Formation of STOVs</vt:lpstr>
      <vt:lpstr>Formation of STOVs</vt:lpstr>
      <vt:lpstr>Formation of STOVs: Nucleation</vt:lpstr>
      <vt:lpstr>Mediation of energy flow by STOVs</vt:lpstr>
      <vt:lpstr>Mediation of energy flow by STOVs</vt:lpstr>
      <vt:lpstr>Mediation of energy flow by STOVs</vt:lpstr>
      <vt:lpstr>Discussion</vt:lpstr>
      <vt:lpstr>Summary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STOVs in LWFA</dc:title>
  <dc:creator>Manh Si Le</dc:creator>
  <cp:lastModifiedBy>Manh Si Le</cp:lastModifiedBy>
  <cp:revision>33</cp:revision>
  <dcterms:created xsi:type="dcterms:W3CDTF">2022-10-11T18:59:57Z</dcterms:created>
  <dcterms:modified xsi:type="dcterms:W3CDTF">2022-11-10T03:11:04Z</dcterms:modified>
</cp:coreProperties>
</file>