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84" r:id="rId5"/>
    <p:sldId id="264" r:id="rId6"/>
    <p:sldId id="260" r:id="rId7"/>
    <p:sldId id="261" r:id="rId8"/>
    <p:sldId id="282" r:id="rId9"/>
    <p:sldId id="265" r:id="rId10"/>
    <p:sldId id="262" r:id="rId11"/>
    <p:sldId id="266" r:id="rId12"/>
    <p:sldId id="267" r:id="rId13"/>
    <p:sldId id="270" r:id="rId14"/>
    <p:sldId id="271" r:id="rId15"/>
    <p:sldId id="272" r:id="rId16"/>
    <p:sldId id="273" r:id="rId17"/>
    <p:sldId id="274" r:id="rId18"/>
    <p:sldId id="275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liver Ettlinger" initials="OE" lastIdx="1" clrIdx="0"/>
  <p:cmAuthor id="1" name="Pogorelsky, Igor" initials="PI" lastIdx="1" clrIdx="1">
    <p:extLst>
      <p:ext uri="{19B8F6BF-5375-455C-9EA6-DF929625EA0E}">
        <p15:presenceInfo xmlns:p15="http://schemas.microsoft.com/office/powerpoint/2012/main" userId="S::igorp@bnl.gov::5bd05486-5837-419d-b81f-b0e632456a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6"/>
    <p:restoredTop sz="79073"/>
  </p:normalViewPr>
  <p:slideViewPr>
    <p:cSldViewPr snapToGrid="0">
      <p:cViewPr>
        <p:scale>
          <a:sx n="25" d="100"/>
          <a:sy n="25" d="100"/>
        </p:scale>
        <p:origin x="1188" y="44"/>
      </p:cViewPr>
      <p:guideLst/>
    </p:cSldViewPr>
  </p:slid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50" d="100"/>
        <a:sy n="50" d="100"/>
      </p:scale>
      <p:origin x="0" y="-5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07-28T19:49:20.220" idx="1">
    <p:pos x="9402" y="0"/>
    <p:text>Each application want specific properties, be it charge, spectral profile, temporal durance, divergence, etc….</p:text>
    <p:extLst>
      <p:ext uri="{C676402C-5697-4E1C-873F-D02D1690AC5C}">
        <p15:threadingInfo xmlns:p15="http://schemas.microsoft.com/office/powerpoint/2012/main" timeZoneBias="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213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20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816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055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99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805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444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22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406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960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506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036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282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093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676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091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716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746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>
            <a:off x="1066800" y="6680200"/>
            <a:ext cx="22252676" cy="182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1066800" y="1854200"/>
            <a:ext cx="22237700" cy="4470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66800" y="7048500"/>
            <a:ext cx="22237700" cy="1435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647700">
              <a:spcBef>
                <a:spcPts val="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5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61864"/>
            <a:ext cx="19621500" cy="94457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647700">
              <a:spcBef>
                <a:spcPts val="3400"/>
              </a:spcBef>
              <a:buSzTx/>
              <a:buFontTx/>
              <a:buNone/>
              <a:defRPr sz="5600"/>
            </a:lvl1pPr>
          </a:lstStyle>
          <a:p>
            <a:r>
              <a:t>“Type a quote here.”</a:t>
            </a:r>
          </a:p>
        </p:txBody>
      </p:sp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Image"/>
          <p:cNvSpPr>
            <a:spLocks noGrp="1"/>
          </p:cNvSpPr>
          <p:nvPr>
            <p:ph type="pic" idx="21"/>
          </p:nvPr>
        </p:nvSpPr>
        <p:spPr>
          <a:xfrm>
            <a:off x="-12700" y="-25400"/>
            <a:ext cx="24384000" cy="1777432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ine"/>
          <p:cNvSpPr/>
          <p:nvPr/>
        </p:nvSpPr>
        <p:spPr>
          <a:xfrm>
            <a:off x="14147800" y="11214100"/>
            <a:ext cx="0" cy="200043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" name="Image"/>
          <p:cNvSpPr>
            <a:spLocks noGrp="1"/>
          </p:cNvSpPr>
          <p:nvPr>
            <p:ph type="pic" idx="21"/>
          </p:nvPr>
        </p:nvSpPr>
        <p:spPr>
          <a:xfrm>
            <a:off x="-88900" y="-38100"/>
            <a:ext cx="35966400" cy="21882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2641600" y="10947400"/>
            <a:ext cx="10858500" cy="23876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719300" y="11938000"/>
            <a:ext cx="9283700" cy="711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1066800" y="4622800"/>
            <a:ext cx="22237700" cy="4470400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ine"/>
          <p:cNvSpPr/>
          <p:nvPr/>
        </p:nvSpPr>
        <p:spPr>
          <a:xfrm>
            <a:off x="1066800" y="6845300"/>
            <a:ext cx="10002141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" name="Image"/>
          <p:cNvSpPr>
            <a:spLocks noGrp="1"/>
          </p:cNvSpPr>
          <p:nvPr>
            <p:ph type="pic" idx="21"/>
          </p:nvPr>
        </p:nvSpPr>
        <p:spPr>
          <a:xfrm>
            <a:off x="9867900" y="-12700"/>
            <a:ext cx="20929600" cy="13982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1066800" y="2019300"/>
            <a:ext cx="10007600" cy="4470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66800" y="7213600"/>
            <a:ext cx="10007600" cy="4470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52499" y="12985800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2" name="jai logo2 alpha2.png" descr="jai logo2 alpha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5705" y="120023"/>
            <a:ext cx="5578998" cy="1604917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Line"/>
          <p:cNvSpPr/>
          <p:nvPr/>
        </p:nvSpPr>
        <p:spPr>
          <a:xfrm>
            <a:off x="1066800" y="2768600"/>
            <a:ext cx="9512612" cy="186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1" name="Image"/>
          <p:cNvSpPr>
            <a:spLocks noGrp="1"/>
          </p:cNvSpPr>
          <p:nvPr>
            <p:ph type="pic" idx="21"/>
          </p:nvPr>
        </p:nvSpPr>
        <p:spPr>
          <a:xfrm>
            <a:off x="12052300" y="-1016000"/>
            <a:ext cx="12788900" cy="19037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1066800" y="469900"/>
            <a:ext cx="9525000" cy="1968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66800" y="3124200"/>
            <a:ext cx="9525000" cy="937260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4200"/>
              </a:spcBef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indent="-457200">
              <a:spcBef>
                <a:spcPts val="4200"/>
              </a:spcBef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indent="-457200">
              <a:spcBef>
                <a:spcPts val="4200"/>
              </a:spcBef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indent="-457200">
              <a:spcBef>
                <a:spcPts val="4200"/>
              </a:spcBef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indent="-457200">
              <a:spcBef>
                <a:spcPts val="4200"/>
              </a:spcBef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57643" y="12985800"/>
            <a:ext cx="368504" cy="374600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Body Level One…"/>
          <p:cNvSpPr txBox="1">
            <a:spLocks noGrp="1"/>
          </p:cNvSpPr>
          <p:nvPr>
            <p:ph type="body" idx="1"/>
          </p:nvPr>
        </p:nvSpPr>
        <p:spPr>
          <a:xfrm>
            <a:off x="1663700" y="1244600"/>
            <a:ext cx="21031200" cy="112014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2" name="jai logo2 alpha2.png" descr="jai logo2 alpha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71" y="36171"/>
            <a:ext cx="7393628" cy="2126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4130" y="124805"/>
            <a:ext cx="5579007" cy="1464490"/>
          </a:xfrm>
          <a:prstGeom prst="rect">
            <a:avLst/>
          </a:prstGeom>
        </p:spPr>
      </p:pic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Line"/>
          <p:cNvSpPr/>
          <p:nvPr/>
        </p:nvSpPr>
        <p:spPr>
          <a:xfrm flipH="1">
            <a:off x="15811739" y="711200"/>
            <a:ext cx="1" cy="11143606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2" name="Line"/>
          <p:cNvSpPr/>
          <p:nvPr/>
        </p:nvSpPr>
        <p:spPr>
          <a:xfrm>
            <a:off x="15811500" y="6277570"/>
            <a:ext cx="7763085" cy="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3" name="Image"/>
          <p:cNvSpPr>
            <a:spLocks noGrp="1"/>
          </p:cNvSpPr>
          <p:nvPr>
            <p:ph type="pic" sz="quarter" idx="21"/>
          </p:nvPr>
        </p:nvSpPr>
        <p:spPr>
          <a:xfrm>
            <a:off x="15930593" y="6426200"/>
            <a:ext cx="9151185" cy="610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4" name="Image"/>
          <p:cNvSpPr>
            <a:spLocks noGrp="1"/>
          </p:cNvSpPr>
          <p:nvPr>
            <p:ph type="pic" sz="half" idx="22"/>
          </p:nvPr>
        </p:nvSpPr>
        <p:spPr>
          <a:xfrm>
            <a:off x="15900400" y="-152400"/>
            <a:ext cx="7785100" cy="115951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5" name="Image"/>
          <p:cNvSpPr>
            <a:spLocks noGrp="1"/>
          </p:cNvSpPr>
          <p:nvPr>
            <p:ph type="pic" idx="23"/>
          </p:nvPr>
        </p:nvSpPr>
        <p:spPr>
          <a:xfrm>
            <a:off x="622300" y="711200"/>
            <a:ext cx="15544800" cy="11328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77900" y="12179300"/>
            <a:ext cx="14579600" cy="1320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1066800" y="2768600"/>
            <a:ext cx="22252698" cy="182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066800" y="469900"/>
            <a:ext cx="22237700" cy="196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066800" y="3124200"/>
            <a:ext cx="22237700" cy="937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16221" y="1298580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tif"/><Relationship Id="rId5" Type="http://schemas.openxmlformats.org/officeDocument/2006/relationships/image" Target="../media/image37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emf"/><Relationship Id="rId5" Type="http://schemas.openxmlformats.org/officeDocument/2006/relationships/image" Target="../media/image2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em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emf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comments" Target="../comments/commen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Igor Pogorelsky, O.C.Ettlinger, N.P.Dover, E.-J. Ditter, M.N.Polyanskiy, M.Babzien, M.Palmer, Z.Najmudin…"/>
          <p:cNvSpPr txBox="1">
            <a:spLocks noGrp="1"/>
          </p:cNvSpPr>
          <p:nvPr>
            <p:ph type="body" sz="quarter" idx="1"/>
          </p:nvPr>
        </p:nvSpPr>
        <p:spPr>
          <a:xfrm>
            <a:off x="1034304" y="9312997"/>
            <a:ext cx="11712626" cy="381937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 defTabSz="767715">
              <a:spcBef>
                <a:spcPts val="5400"/>
              </a:spcBef>
              <a:buSzTx/>
              <a:buNone/>
              <a:defRPr sz="3627" b="1">
                <a:solidFill>
                  <a:srgbClr val="215B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>
                <a:uFill>
                  <a:solidFill>
                    <a:srgbClr val="434ED6"/>
                  </a:solidFill>
                </a:uFill>
              </a:rPr>
              <a:t>Igor Pogorelsky, </a:t>
            </a:r>
            <a:r>
              <a:rPr dirty="0" err="1">
                <a:uFill>
                  <a:solidFill>
                    <a:srgbClr val="434ED6"/>
                  </a:solidFill>
                </a:uFill>
              </a:rPr>
              <a:t>O.C.Ettlinger</a:t>
            </a:r>
            <a:r>
              <a:rPr dirty="0">
                <a:uFill>
                  <a:solidFill>
                    <a:srgbClr val="434ED6"/>
                  </a:solidFill>
                </a:uFill>
              </a:rPr>
              <a:t>, </a:t>
            </a:r>
            <a:r>
              <a:rPr dirty="0" err="1">
                <a:uFill>
                  <a:solidFill>
                    <a:srgbClr val="434ED6"/>
                  </a:solidFill>
                </a:uFill>
              </a:rPr>
              <a:t>N.P.Dover</a:t>
            </a:r>
            <a:r>
              <a:rPr dirty="0">
                <a:uFill>
                  <a:solidFill>
                    <a:srgbClr val="434ED6"/>
                  </a:solidFill>
                </a:uFill>
              </a:rPr>
              <a:t>, E.-J. Ditter, </a:t>
            </a:r>
            <a:r>
              <a:rPr dirty="0" err="1">
                <a:uFill>
                  <a:solidFill>
                    <a:srgbClr val="434ED6"/>
                  </a:solidFill>
                </a:uFill>
              </a:rPr>
              <a:t>M.N.Polyanskiy</a:t>
            </a:r>
            <a:r>
              <a:rPr dirty="0">
                <a:uFill>
                  <a:solidFill>
                    <a:srgbClr val="434ED6"/>
                  </a:solidFill>
                </a:uFill>
              </a:rPr>
              <a:t>, </a:t>
            </a:r>
            <a:r>
              <a:rPr dirty="0" err="1">
                <a:uFill>
                  <a:solidFill>
                    <a:srgbClr val="434ED6"/>
                  </a:solidFill>
                </a:uFill>
              </a:rPr>
              <a:t>M.Babzien</a:t>
            </a:r>
            <a:r>
              <a:rPr dirty="0">
                <a:uFill>
                  <a:solidFill>
                    <a:srgbClr val="434ED6"/>
                  </a:solidFill>
                </a:uFill>
              </a:rPr>
              <a:t>, </a:t>
            </a:r>
            <a:r>
              <a:rPr dirty="0" err="1">
                <a:uFill>
                  <a:solidFill>
                    <a:srgbClr val="434ED6"/>
                  </a:solidFill>
                </a:uFill>
              </a:rPr>
              <a:t>M.Palmer</a:t>
            </a:r>
            <a:r>
              <a:rPr dirty="0">
                <a:uFill>
                  <a:solidFill>
                    <a:srgbClr val="434ED6"/>
                  </a:solidFill>
                </a:uFill>
              </a:rPr>
              <a:t>, </a:t>
            </a:r>
            <a:r>
              <a:rPr dirty="0" err="1">
                <a:uFill>
                  <a:solidFill>
                    <a:srgbClr val="434ED6"/>
                  </a:solidFill>
                </a:uFill>
              </a:rPr>
              <a:t>Z.Najmudin</a:t>
            </a:r>
            <a:endParaRPr dirty="0">
              <a:uFill>
                <a:solidFill>
                  <a:srgbClr val="434ED6"/>
                </a:solidFill>
              </a:uFill>
            </a:endParaRPr>
          </a:p>
          <a:p>
            <a:pPr marL="0" indent="0" defTabSz="767715">
              <a:spcBef>
                <a:spcPts val="5400"/>
              </a:spcBef>
              <a:buSzTx/>
              <a:buNone/>
              <a:defRPr sz="3627" b="1">
                <a:solidFill>
                  <a:srgbClr val="215B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>
                <a:uFill>
                  <a:solidFill>
                    <a:srgbClr val="434ED6"/>
                  </a:solidFill>
                </a:uFill>
              </a:rPr>
              <a:t>Advanced Accelerator Concepts</a:t>
            </a:r>
          </a:p>
          <a:p>
            <a:pPr marL="0" indent="0" defTabSz="767715">
              <a:spcBef>
                <a:spcPts val="5400"/>
              </a:spcBef>
              <a:buSzTx/>
              <a:buNone/>
              <a:defRPr sz="3627" b="1">
                <a:solidFill>
                  <a:srgbClr val="215B9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>
                <a:uFill>
                  <a:solidFill>
                    <a:srgbClr val="434ED6"/>
                  </a:solidFill>
                </a:uFill>
              </a:rPr>
              <a:t>9th November 2022</a:t>
            </a:r>
          </a:p>
        </p:txBody>
      </p:sp>
      <p:sp>
        <p:nvSpPr>
          <p:cNvPr id="131" name="Proton acceleration using mid-IR lasers at near-critical densities and a0~1"/>
          <p:cNvSpPr txBox="1">
            <a:spLocks noGrp="1"/>
          </p:cNvSpPr>
          <p:nvPr>
            <p:ph type="title"/>
          </p:nvPr>
        </p:nvSpPr>
        <p:spPr>
          <a:xfrm>
            <a:off x="1144240" y="2036494"/>
            <a:ext cx="9738153" cy="6110566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1273016">
              <a:defRPr sz="8118" b="1">
                <a:solidFill>
                  <a:srgbClr val="3B1F4E"/>
                </a:solidFill>
                <a:uFill>
                  <a:solidFill>
                    <a:srgbClr val="FF4C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8118" b="1" dirty="0">
                <a:sym typeface="Helvetica"/>
              </a:rPr>
              <a:t>Proton acceleration with a CO</a:t>
            </a:r>
            <a:r>
              <a:rPr lang="en-GB" sz="8118" b="1" baseline="-25000" dirty="0">
                <a:sym typeface="Helvetica"/>
              </a:rPr>
              <a:t>2</a:t>
            </a:r>
            <a:r>
              <a:rPr lang="en-GB" sz="8118" b="1" dirty="0">
                <a:sym typeface="Helvetica"/>
              </a:rPr>
              <a:t> laser </a:t>
            </a:r>
            <a:br>
              <a:rPr lang="en-GB" sz="8118" b="1" dirty="0">
                <a:sym typeface="Helvetica"/>
              </a:rPr>
            </a:br>
            <a:r>
              <a:rPr lang="en-GB" sz="8118" b="1" dirty="0">
                <a:sym typeface="Helvetica"/>
              </a:rPr>
              <a:t>at </a:t>
            </a:r>
            <a:r>
              <a:rPr lang="en-GB" sz="8118" b="1">
                <a:sym typeface="Helvetica"/>
              </a:rPr>
              <a:t>the ATF</a:t>
            </a:r>
            <a:endParaRPr dirty="0"/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357445" y="13035889"/>
            <a:ext cx="227280" cy="32451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600"/>
            </a:lvl1pPr>
          </a:lstStyle>
          <a:p>
            <a:fld id="{86CB4B4D-7CA3-9044-876B-883B54F8677D}" type="slidenum">
              <a:rPr/>
              <a:t>1</a:t>
            </a:fld>
            <a:endParaRPr/>
          </a:p>
        </p:txBody>
      </p:sp>
      <p:pic>
        <p:nvPicPr>
          <p:cNvPr id="133" name="shot126.jpg" descr="shot126.jpg"/>
          <p:cNvPicPr>
            <a:picLocks noChangeAspect="1"/>
          </p:cNvPicPr>
          <p:nvPr/>
        </p:nvPicPr>
        <p:blipFill>
          <a:blip r:embed="rId3"/>
          <a:srcRect l="30480" t="6201" r="35817" b="50728"/>
          <a:stretch>
            <a:fillRect/>
          </a:stretch>
        </p:blipFill>
        <p:spPr>
          <a:xfrm>
            <a:off x="12473340" y="2997114"/>
            <a:ext cx="11157696" cy="101352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Rounded Rectangle Rounded rectangle" descr="Rounded Rectangle Rounded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507589" y="3125189"/>
            <a:ext cx="10794686" cy="10308517"/>
          </a:xfrm>
          <a:prstGeom prst="rect">
            <a:avLst/>
          </a:prstGeom>
        </p:spPr>
      </p:pic>
      <p:pic>
        <p:nvPicPr>
          <p:cNvPr id="266" name="Rounded Rectangle Rounded rectangle" descr="Rounded Rectangle Rounded rectangl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83588" y="3123910"/>
            <a:ext cx="10594518" cy="10311075"/>
          </a:xfrm>
          <a:prstGeom prst="rect">
            <a:avLst/>
          </a:prstGeom>
        </p:spPr>
      </p:pic>
      <p:sp>
        <p:nvSpPr>
          <p:cNvPr id="26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343323" y="12985800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301" name="Radiation Pressure Driven Acceler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Radiation Pressure Driven Acceleration</a:t>
            </a:r>
          </a:p>
        </p:txBody>
      </p:sp>
      <p:pic>
        <p:nvPicPr>
          <p:cNvPr id="30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5081" y="6276169"/>
            <a:ext cx="5578873" cy="6461177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If you can drive this shock front at a constant velocity for a long time, it is possible to accelerate mono-energetic ion beams"/>
          <p:cNvSpPr txBox="1"/>
          <p:nvPr/>
        </p:nvSpPr>
        <p:spPr>
          <a:xfrm>
            <a:off x="13615175" y="3818025"/>
            <a:ext cx="8579515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000">
                <a:solidFill>
                  <a:srgbClr val="747474"/>
                </a:solidFill>
              </a:defRPr>
            </a:lvl1pPr>
          </a:lstStyle>
          <a:p>
            <a:r>
              <a:rPr dirty="0"/>
              <a:t>If you can drive this </a:t>
            </a:r>
            <a:r>
              <a:rPr lang="en-GB" dirty="0"/>
              <a:t>accelerating structure</a:t>
            </a:r>
            <a:r>
              <a:rPr dirty="0"/>
              <a:t> at a constant velocity, it is possible to accelerate mono-energetic ion beams</a:t>
            </a:r>
          </a:p>
        </p:txBody>
      </p:sp>
      <p:sp>
        <p:nvSpPr>
          <p:cNvPr id="304" name="C Palmer et al., PRL, (2011)"/>
          <p:cNvSpPr txBox="1"/>
          <p:nvPr/>
        </p:nvSpPr>
        <p:spPr>
          <a:xfrm>
            <a:off x="15944865" y="12420599"/>
            <a:ext cx="3920134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4900"/>
              </a:lnSpc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C Palmer et al., PRL, (2011)</a:t>
            </a:r>
            <a:endParaRPr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2" name="Rounded Rectangle Rounded rectangle" descr="Rounded Rectangle Rounded rectangle">
            <a:extLst>
              <a:ext uri="{FF2B5EF4-FFF2-40B4-BE49-F238E27FC236}">
                <a16:creationId xmlns:a16="http://schemas.microsoft.com/office/drawing/2014/main" id="{83A0AE8E-5790-4A90-8CF4-37694A4F591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83588" y="3123910"/>
            <a:ext cx="10594518" cy="10311075"/>
          </a:xfrm>
          <a:prstGeom prst="rect">
            <a:avLst/>
          </a:prstGeom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28BA3C1B-ED17-60A6-CEF0-5883FA1139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333" t="3838" r="16600" b="6965"/>
          <a:stretch>
            <a:fillRect/>
          </a:stretch>
        </p:blipFill>
        <p:spPr>
          <a:xfrm>
            <a:off x="1396099" y="3380422"/>
            <a:ext cx="10003905" cy="97926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Mono-energetic protons produce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Mono-energetic protons produced</a:t>
            </a:r>
          </a:p>
        </p:txBody>
      </p:sp>
      <p:sp>
        <p:nvSpPr>
          <p:cNvPr id="341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pic>
        <p:nvPicPr>
          <p:cNvPr id="342" name="Experiment_Spectra_v4.pdf" descr="Experiment_Spectra_v4.pdf"/>
          <p:cNvPicPr>
            <a:picLocks noChangeAspect="1"/>
          </p:cNvPicPr>
          <p:nvPr/>
        </p:nvPicPr>
        <p:blipFill>
          <a:blip r:embed="rId3"/>
          <a:srcRect t="8372" b="49881"/>
          <a:stretch>
            <a:fillRect/>
          </a:stretch>
        </p:blipFill>
        <p:spPr>
          <a:xfrm>
            <a:off x="1034045" y="5034525"/>
            <a:ext cx="11288439" cy="6283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Experiment_Spectra_v4.pdf" descr="Experiment_Spectra_v4.pdf"/>
          <p:cNvPicPr>
            <a:picLocks noChangeAspect="1"/>
          </p:cNvPicPr>
          <p:nvPr/>
        </p:nvPicPr>
        <p:blipFill>
          <a:blip r:embed="rId3"/>
          <a:srcRect t="49590" b="3870"/>
          <a:stretch>
            <a:fillRect/>
          </a:stretch>
        </p:blipFill>
        <p:spPr>
          <a:xfrm>
            <a:off x="12514530" y="4673766"/>
            <a:ext cx="11288439" cy="7004657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A good signature of shock acceleration is the generation of mono-energetic proton beams"/>
          <p:cNvSpPr txBox="1"/>
          <p:nvPr/>
        </p:nvSpPr>
        <p:spPr>
          <a:xfrm>
            <a:off x="5910414" y="11979331"/>
            <a:ext cx="12563171" cy="1331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000">
                <a:solidFill>
                  <a:srgbClr val="747474"/>
                </a:solidFill>
              </a:defRPr>
            </a:lvl1pPr>
          </a:lstStyle>
          <a:p>
            <a:r>
              <a:t>A good signature of shock acceleration is the generation of mono-energetic proton beams</a:t>
            </a:r>
          </a:p>
        </p:txBody>
      </p:sp>
      <p:sp>
        <p:nvSpPr>
          <p:cNvPr id="345" name="Raw data (filtered to remove hot pixels)"/>
          <p:cNvSpPr txBox="1"/>
          <p:nvPr/>
        </p:nvSpPr>
        <p:spPr>
          <a:xfrm>
            <a:off x="2333415" y="3807905"/>
            <a:ext cx="868957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000">
                <a:solidFill>
                  <a:srgbClr val="747474"/>
                </a:solidFill>
              </a:defRPr>
            </a:lvl1pPr>
          </a:lstStyle>
          <a:p>
            <a:r>
              <a:rPr dirty="0"/>
              <a:t>Raw data </a:t>
            </a:r>
            <a:r>
              <a:rPr lang="en-US" dirty="0"/>
              <a:t>from magnetic spectrometer</a:t>
            </a:r>
            <a:endParaRPr dirty="0"/>
          </a:p>
        </p:txBody>
      </p:sp>
      <p:sp>
        <p:nvSpPr>
          <p:cNvPr id="346" name="Proton spectra"/>
          <p:cNvSpPr txBox="1"/>
          <p:nvPr/>
        </p:nvSpPr>
        <p:spPr>
          <a:xfrm>
            <a:off x="15450333" y="3780410"/>
            <a:ext cx="604650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4000">
                <a:solidFill>
                  <a:srgbClr val="747474"/>
                </a:solidFill>
              </a:defRPr>
            </a:lvl1pPr>
          </a:lstStyle>
          <a:p>
            <a:r>
              <a:rPr dirty="0"/>
              <a:t>P</a:t>
            </a:r>
            <a:r>
              <a:rPr lang="en-US" dirty="0"/>
              <a:t>rocessed p</a:t>
            </a:r>
            <a:r>
              <a:rPr dirty="0"/>
              <a:t>roton spectra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Comparison to theoretical scal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Comparison to theoretical scaling</a:t>
            </a:r>
          </a:p>
        </p:txBody>
      </p:sp>
      <p:sp>
        <p:nvSpPr>
          <p:cNvPr id="349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pic>
        <p:nvPicPr>
          <p:cNvPr id="35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850" y="2888163"/>
            <a:ext cx="3098801" cy="1041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SimulationExample_v6.pdf" descr="SimulationExample_v6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3566601"/>
            <a:ext cx="12104106" cy="8473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6117" y="11789702"/>
            <a:ext cx="2327800" cy="872926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Intensity dependent R obtained from looking at Poynting vector in simulations"/>
          <p:cNvSpPr txBox="1"/>
          <p:nvPr/>
        </p:nvSpPr>
        <p:spPr>
          <a:xfrm>
            <a:off x="8162266" y="12732837"/>
            <a:ext cx="1070513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4000">
                <a:solidFill>
                  <a:srgbClr val="747474"/>
                </a:solidFill>
              </a:defRPr>
            </a:lvl1pPr>
          </a:lstStyle>
          <a:p>
            <a:r>
              <a:rPr dirty="0"/>
              <a:t>Intensity dependent R obtained from simulations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D9F5524-160D-EED8-E358-B93E7215205D}"/>
              </a:ext>
            </a:extLst>
          </p:cNvPr>
          <p:cNvCxnSpPr/>
          <p:nvPr/>
        </p:nvCxnSpPr>
        <p:spPr>
          <a:xfrm>
            <a:off x="11007465" y="10922309"/>
            <a:ext cx="790832" cy="1810528"/>
          </a:xfrm>
          <a:prstGeom prst="straightConnector1">
            <a:avLst/>
          </a:prstGeom>
          <a:noFill/>
          <a:ln w="57150" cap="flat">
            <a:solidFill>
              <a:srgbClr val="7030A0"/>
            </a:solidFill>
            <a:prstDash val="solid"/>
            <a:miter lim="400000"/>
            <a:headEnd type="non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9629C1B-00BE-34B1-748F-C297DA1F2DF4}"/>
              </a:ext>
            </a:extLst>
          </p:cNvPr>
          <p:cNvCxnSpPr>
            <a:cxnSpLocks/>
          </p:cNvCxnSpPr>
          <p:nvPr/>
        </p:nvCxnSpPr>
        <p:spPr>
          <a:xfrm flipV="1">
            <a:off x="14090822" y="11789702"/>
            <a:ext cx="465437" cy="943135"/>
          </a:xfrm>
          <a:prstGeom prst="straightConnector1">
            <a:avLst/>
          </a:prstGeom>
          <a:noFill/>
          <a:ln w="57150" cap="flat">
            <a:solidFill>
              <a:srgbClr val="7030A0"/>
            </a:solidFill>
            <a:prstDash val="solid"/>
            <a:miter lim="400000"/>
            <a:headEnd type="non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CA6211B-E991-5EE1-2949-05CC02C7300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9964" y="3408863"/>
            <a:ext cx="12296674" cy="896632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Comparison to theoretical scal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Comparison to theoretical scaling</a:t>
            </a:r>
          </a:p>
        </p:txBody>
      </p:sp>
      <p:sp>
        <p:nvSpPr>
          <p:cNvPr id="383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pic>
        <p:nvPicPr>
          <p:cNvPr id="38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7832" y="1473916"/>
            <a:ext cx="3098801" cy="1041401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Intensity higher than predicted via means of self focussing in the density ramp preceding the critical surface?…"/>
          <p:cNvSpPr txBox="1"/>
          <p:nvPr/>
        </p:nvSpPr>
        <p:spPr>
          <a:xfrm>
            <a:off x="12584633" y="4868318"/>
            <a:ext cx="10681775" cy="5687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08000" indent="-508000" algn="l">
              <a:buSzPct val="75000"/>
              <a:buFont typeface="Helvetica Neue"/>
              <a:buChar char="•"/>
              <a:defRPr sz="4000">
                <a:solidFill>
                  <a:srgbClr val="747474"/>
                </a:solidFill>
              </a:defRPr>
            </a:pPr>
            <a:r>
              <a:rPr dirty="0"/>
              <a:t>Intensity higher than predicted via means of self focusing in the density ramp preceding the critical surface?</a:t>
            </a:r>
          </a:p>
          <a:p>
            <a:pPr marL="1143000" lvl="1" indent="-508000" algn="l">
              <a:buSzPct val="75000"/>
              <a:buFont typeface="Helvetica Neue"/>
              <a:buChar char="•"/>
              <a:defRPr sz="4000">
                <a:solidFill>
                  <a:srgbClr val="747474"/>
                </a:solidFill>
              </a:defRPr>
            </a:pPr>
            <a:r>
              <a:rPr dirty="0"/>
              <a:t>But… why does this not happen on all shots?</a:t>
            </a:r>
          </a:p>
          <a:p>
            <a:pPr marL="1143000" lvl="1" indent="-508000" algn="l">
              <a:buSzPct val="75000"/>
              <a:buFont typeface="Helvetica Neue"/>
              <a:buChar char="•"/>
              <a:defRPr sz="4000">
                <a:solidFill>
                  <a:srgbClr val="747474"/>
                </a:solidFill>
              </a:defRPr>
            </a:pPr>
            <a:endParaRPr dirty="0"/>
          </a:p>
          <a:p>
            <a:pPr marL="508000" indent="-508000" algn="l">
              <a:buSzPct val="75000"/>
              <a:buFont typeface="Helvetica Neue"/>
              <a:buChar char="•"/>
              <a:defRPr sz="4000">
                <a:solidFill>
                  <a:srgbClr val="747474"/>
                </a:solidFill>
              </a:defRPr>
            </a:pPr>
            <a:r>
              <a:rPr dirty="0"/>
              <a:t>Does collisionless shock acceleration play a role? The balance of P</a:t>
            </a:r>
            <a:r>
              <a:rPr baseline="-5999" dirty="0"/>
              <a:t>R</a:t>
            </a:r>
            <a:r>
              <a:rPr dirty="0"/>
              <a:t> / </a:t>
            </a:r>
            <a:r>
              <a:rPr dirty="0" err="1"/>
              <a:t>P</a:t>
            </a:r>
            <a:r>
              <a:rPr baseline="-5999" dirty="0" err="1"/>
              <a:t>th</a:t>
            </a:r>
            <a:r>
              <a:rPr dirty="0"/>
              <a:t> ~ 5, so the radiation pressure is not totally dominant </a:t>
            </a:r>
          </a:p>
        </p:txBody>
      </p:sp>
      <p:grpSp>
        <p:nvGrpSpPr>
          <p:cNvPr id="389" name="Oval"/>
          <p:cNvGrpSpPr/>
          <p:nvPr/>
        </p:nvGrpSpPr>
        <p:grpSpPr>
          <a:xfrm>
            <a:off x="4771220" y="3994625"/>
            <a:ext cx="3288498" cy="2460518"/>
            <a:chOff x="0" y="0"/>
            <a:chExt cx="3288496" cy="2460516"/>
          </a:xfrm>
        </p:grpSpPr>
        <p:sp>
          <p:nvSpPr>
            <p:cNvPr id="388" name="Oval"/>
            <p:cNvSpPr/>
            <p:nvPr/>
          </p:nvSpPr>
          <p:spPr>
            <a:xfrm>
              <a:off x="63500" y="63500"/>
              <a:ext cx="3161497" cy="2333517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87" name="Oval Oval" descr="Oval Oval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3288498" cy="2460517"/>
            </a:xfrm>
            <a:prstGeom prst="rect">
              <a:avLst/>
            </a:prstGeom>
            <a:effectLst/>
          </p:spPr>
        </p:pic>
      </p:grpSp>
      <p:pic>
        <p:nvPicPr>
          <p:cNvPr id="390" name="Line Line" descr="Line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20480526">
            <a:off x="7889122" y="4191079"/>
            <a:ext cx="3145793" cy="401378"/>
          </a:xfrm>
          <a:prstGeom prst="rect">
            <a:avLst/>
          </a:prstGeom>
        </p:spPr>
      </p:pic>
      <p:sp>
        <p:nvSpPr>
          <p:cNvPr id="392" name="How do we explain these points??"/>
          <p:cNvSpPr txBox="1"/>
          <p:nvPr/>
        </p:nvSpPr>
        <p:spPr>
          <a:xfrm>
            <a:off x="11100747" y="3341720"/>
            <a:ext cx="8210923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000">
                <a:solidFill>
                  <a:srgbClr val="FF2600"/>
                </a:solidFill>
              </a:defRPr>
            </a:lvl1pPr>
          </a:lstStyle>
          <a:p>
            <a:r>
              <a:t>How do we explain these points??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3F5C56-9302-38E8-D8C3-F8E6F8D2DA0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2627" y="3408863"/>
            <a:ext cx="12296674" cy="896632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Comparison to theoretical scal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Comparison to theoretical scaling</a:t>
            </a:r>
          </a:p>
        </p:txBody>
      </p:sp>
      <p:sp>
        <p:nvSpPr>
          <p:cNvPr id="396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pic>
        <p:nvPicPr>
          <p:cNvPr id="39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3999" y="3095945"/>
            <a:ext cx="3556001" cy="1041401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Stockem Novo, Sci. Rep. (2016)"/>
          <p:cNvSpPr txBox="1"/>
          <p:nvPr/>
        </p:nvSpPr>
        <p:spPr>
          <a:xfrm>
            <a:off x="14880871" y="2910107"/>
            <a:ext cx="461627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747474"/>
                </a:solidFill>
              </a:defRPr>
            </a:lvl1pPr>
          </a:lstStyle>
          <a:p>
            <a:r>
              <a:rPr dirty="0" err="1"/>
              <a:t>Stockem</a:t>
            </a:r>
            <a:r>
              <a:rPr dirty="0"/>
              <a:t> Novo, Sci. Rep. (2016)</a:t>
            </a:r>
          </a:p>
        </p:txBody>
      </p:sp>
      <p:sp>
        <p:nvSpPr>
          <p:cNvPr id="400" name="Collisionless shocks observed to form at later times in simulations although do not appear to be the dominant mechanism."/>
          <p:cNvSpPr txBox="1"/>
          <p:nvPr/>
        </p:nvSpPr>
        <p:spPr>
          <a:xfrm>
            <a:off x="1757533" y="12270770"/>
            <a:ext cx="21437658" cy="1331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000">
                <a:solidFill>
                  <a:srgbClr val="747474"/>
                </a:solidFill>
              </a:defRPr>
            </a:lvl1pPr>
          </a:lstStyle>
          <a:p>
            <a:r>
              <a:rPr dirty="0"/>
              <a:t>Collisionless shocks observed to form at later times in simulations although do not appear to be the dominant mechanism</a:t>
            </a:r>
            <a:r>
              <a:rPr lang="en-GB" dirty="0"/>
              <a:t> – still under investigation.</a:t>
            </a:r>
            <a:endParaRPr dirty="0"/>
          </a:p>
        </p:txBody>
      </p:sp>
      <p:pic>
        <p:nvPicPr>
          <p:cNvPr id="2" name="thermalRadiationBalance.pdf" descr="thermalRadiationBalance.pdf">
            <a:extLst>
              <a:ext uri="{FF2B5EF4-FFF2-40B4-BE49-F238E27FC236}">
                <a16:creationId xmlns:a16="http://schemas.microsoft.com/office/drawing/2014/main" id="{B268EDF5-819A-3584-C8A0-63E94ADD7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5650" y="3842874"/>
            <a:ext cx="12062045" cy="804136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06093D-32FE-FD62-53D8-5F42C73AA7E9}"/>
              </a:ext>
            </a:extLst>
          </p:cNvPr>
          <p:cNvSpPr/>
          <p:nvPr/>
        </p:nvSpPr>
        <p:spPr>
          <a:xfrm>
            <a:off x="15925800" y="8280400"/>
            <a:ext cx="635000" cy="685800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5766DD-D675-30CD-376D-D9635CB4B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64" y="3882165"/>
            <a:ext cx="11281256" cy="825725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Density dependence on energy sprea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Density dependence on energy spread</a:t>
            </a:r>
          </a:p>
        </p:txBody>
      </p:sp>
      <p:sp>
        <p:nvSpPr>
          <p:cNvPr id="403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pic>
        <p:nvPicPr>
          <p:cNvPr id="404" name="Experiment_Spectra_v4.pdf" descr="Experiment_Spectra_v4.pdf"/>
          <p:cNvPicPr>
            <a:picLocks noChangeAspect="1"/>
          </p:cNvPicPr>
          <p:nvPr/>
        </p:nvPicPr>
        <p:blipFill>
          <a:blip r:embed="rId3"/>
          <a:srcRect t="49590" b="3870"/>
          <a:stretch>
            <a:fillRect/>
          </a:stretch>
        </p:blipFill>
        <p:spPr>
          <a:xfrm>
            <a:off x="0" y="2940211"/>
            <a:ext cx="14530576" cy="901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RMS_v6.pdf" descr="RMS_v6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48904" y="1759334"/>
            <a:ext cx="13135400" cy="10508321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406" name="Still trying to fully understand why this density dependence occurs… since it is observed in simulations, the answers must be there!"/>
          <p:cNvSpPr txBox="1"/>
          <p:nvPr/>
        </p:nvSpPr>
        <p:spPr>
          <a:xfrm>
            <a:off x="4350877" y="12267655"/>
            <a:ext cx="1465904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4000">
                <a:solidFill>
                  <a:srgbClr val="747474"/>
                </a:solidFill>
              </a:defRPr>
            </a:lvl1pPr>
          </a:lstStyle>
          <a:p>
            <a:r>
              <a:rPr dirty="0"/>
              <a:t>Still trying to fully understand why this density dependence occurs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New Probing Capabilities at the ATF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New Probing Capabilities at the ATF</a:t>
            </a:r>
          </a:p>
        </p:txBody>
      </p:sp>
      <p:sp>
        <p:nvSpPr>
          <p:cNvPr id="409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  <p:sp>
        <p:nvSpPr>
          <p:cNvPr id="410" name="New Ti:sapphire beam installed which offers exciting new opportunities for probing these interactions:…"/>
          <p:cNvSpPr txBox="1"/>
          <p:nvPr/>
        </p:nvSpPr>
        <p:spPr>
          <a:xfrm>
            <a:off x="1066800" y="3916023"/>
            <a:ext cx="10681776" cy="8104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000">
                <a:solidFill>
                  <a:srgbClr val="747474"/>
                </a:solidFill>
              </a:defRPr>
            </a:pPr>
            <a:r>
              <a:rPr lang="en-GB" dirty="0"/>
              <a:t>Previous </a:t>
            </a:r>
            <a:r>
              <a:rPr lang="en-GB" dirty="0" err="1"/>
              <a:t>Nd:YAG</a:t>
            </a:r>
            <a:r>
              <a:rPr lang="en-GB" dirty="0"/>
              <a:t>, ~10ps probe resulted in significant image blur</a:t>
            </a:r>
          </a:p>
          <a:p>
            <a:pPr algn="l">
              <a:defRPr sz="4000">
                <a:solidFill>
                  <a:srgbClr val="747474"/>
                </a:solidFill>
              </a:defRPr>
            </a:pPr>
            <a:endParaRPr lang="en-GB" dirty="0"/>
          </a:p>
          <a:p>
            <a:pPr algn="l">
              <a:defRPr sz="4000">
                <a:solidFill>
                  <a:srgbClr val="747474"/>
                </a:solidFill>
              </a:defRPr>
            </a:pPr>
            <a:r>
              <a:rPr dirty="0"/>
              <a:t>New Ti:sapphire beam installed which offers exciting new opportunities for probing these interactions:</a:t>
            </a:r>
          </a:p>
          <a:p>
            <a:pPr marL="508000" indent="-508000" algn="l">
              <a:buSzPct val="75000"/>
              <a:buFont typeface="Helvetica Neue"/>
              <a:buChar char="•"/>
              <a:defRPr sz="4000">
                <a:solidFill>
                  <a:srgbClr val="747474"/>
                </a:solidFill>
              </a:defRPr>
            </a:pPr>
            <a:r>
              <a:rPr lang="en-GB" dirty="0"/>
              <a:t>&lt;</a:t>
            </a:r>
            <a:r>
              <a:rPr dirty="0"/>
              <a:t>100fs, </a:t>
            </a:r>
            <a:r>
              <a:rPr dirty="0" err="1"/>
              <a:t>mJ</a:t>
            </a:r>
            <a:r>
              <a:rPr dirty="0"/>
              <a:t> level energy beam</a:t>
            </a:r>
          </a:p>
          <a:p>
            <a:pPr marL="508000" indent="-508000" algn="l">
              <a:buSzPct val="75000"/>
              <a:buFont typeface="Helvetica Neue"/>
              <a:buChar char="•"/>
              <a:defRPr sz="4000">
                <a:solidFill>
                  <a:srgbClr val="747474"/>
                </a:solidFill>
              </a:defRPr>
            </a:pPr>
            <a:r>
              <a:rPr dirty="0"/>
              <a:t>large relative wavelength difference to CO</a:t>
            </a:r>
            <a:r>
              <a:rPr baseline="-5999" dirty="0"/>
              <a:t>2</a:t>
            </a:r>
            <a:r>
              <a:rPr dirty="0"/>
              <a:t> laser makes probing near-critical interactions considerably simpler.</a:t>
            </a:r>
            <a:endParaRPr lang="en-GB" dirty="0"/>
          </a:p>
          <a:p>
            <a:pPr marL="508000" indent="-508000" algn="l">
              <a:buSzPct val="75000"/>
              <a:buFont typeface="Helvetica Neue"/>
              <a:buChar char="•"/>
              <a:defRPr sz="4000">
                <a:solidFill>
                  <a:srgbClr val="747474"/>
                </a:solidFill>
              </a:defRPr>
            </a:pPr>
            <a:endParaRPr dirty="0"/>
          </a:p>
          <a:p>
            <a:pPr algn="l">
              <a:defRPr sz="4000">
                <a:solidFill>
                  <a:srgbClr val="747474"/>
                </a:solidFill>
              </a:defRPr>
            </a:pPr>
            <a:r>
              <a:rPr dirty="0"/>
              <a:t>Possibility to</a:t>
            </a:r>
            <a:r>
              <a:rPr lang="en-GB" dirty="0"/>
              <a:t> now</a:t>
            </a:r>
            <a:r>
              <a:rPr dirty="0"/>
              <a:t> observe the shock structures and </a:t>
            </a:r>
            <a:r>
              <a:rPr lang="en-GB" dirty="0"/>
              <a:t>intra-pulse dynamics.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76F617-22BA-A38A-14EC-F40BC7D70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2026" y="2985080"/>
            <a:ext cx="9906000" cy="1037532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Image" descr="Image"/>
          <p:cNvPicPr>
            <a:picLocks noChangeAspect="1"/>
          </p:cNvPicPr>
          <p:nvPr/>
        </p:nvPicPr>
        <p:blipFill>
          <a:blip r:embed="rId3"/>
          <a:srcRect l="17299" t="8655" r="20948" b="12285"/>
          <a:stretch>
            <a:fillRect/>
          </a:stretch>
        </p:blipFill>
        <p:spPr>
          <a:xfrm>
            <a:off x="-187921" y="-4503936"/>
            <a:ext cx="24759682" cy="24628772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Summary"/>
          <p:cNvSpPr txBox="1"/>
          <p:nvPr/>
        </p:nvSpPr>
        <p:spPr>
          <a:xfrm>
            <a:off x="1039324" y="1392454"/>
            <a:ext cx="10012348" cy="1964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defRPr sz="5800"/>
            </a:lvl1pPr>
          </a:lstStyle>
          <a:p>
            <a:r>
              <a:rPr dirty="0"/>
              <a:t>Summary</a:t>
            </a:r>
          </a:p>
        </p:txBody>
      </p:sp>
      <p:sp>
        <p:nvSpPr>
          <p:cNvPr id="414" name="CO2 lasers offer a unique platform to study shock based ion acceleration mechanisms…"/>
          <p:cNvSpPr txBox="1">
            <a:spLocks noGrp="1"/>
          </p:cNvSpPr>
          <p:nvPr>
            <p:ph type="body" sz="half" idx="1"/>
          </p:nvPr>
        </p:nvSpPr>
        <p:spPr>
          <a:xfrm>
            <a:off x="1039324" y="3688954"/>
            <a:ext cx="8670892" cy="10027046"/>
          </a:xfrm>
          <a:prstGeom prst="rect">
            <a:avLst/>
          </a:prstGeom>
        </p:spPr>
        <p:txBody>
          <a:bodyPr/>
          <a:lstStyle/>
          <a:p>
            <a:pPr marL="457200" indent="-457200">
              <a:spcBef>
                <a:spcPts val="4200"/>
              </a:spcBef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CO</a:t>
            </a:r>
            <a:r>
              <a:rPr baseline="-5999" dirty="0"/>
              <a:t>2</a:t>
            </a:r>
            <a:r>
              <a:rPr dirty="0"/>
              <a:t> lasers offer a unique platform to study shock based ion acceleration mechanisms</a:t>
            </a:r>
          </a:p>
          <a:p>
            <a:pPr marL="457200" indent="-457200">
              <a:spcBef>
                <a:spcPts val="4200"/>
              </a:spcBef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Can produce narrow energy spread shock accelerated protons in regime where both HB-RPA and CSA is possible.</a:t>
            </a:r>
          </a:p>
          <a:p>
            <a:pPr marL="457200" indent="-457200">
              <a:spcBef>
                <a:spcPts val="4200"/>
              </a:spcBef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Target density dependence on the proton bunch energy spread - still trying to understand this.</a:t>
            </a:r>
          </a:p>
          <a:p>
            <a:pPr marL="457200" indent="-457200">
              <a:spcBef>
                <a:spcPts val="4200"/>
              </a:spcBef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New Ti:sapphire laser offers interesting probing opportunities </a:t>
            </a:r>
            <a:r>
              <a:rPr lang="en-GB" dirty="0"/>
              <a:t>to study intra-pulse dynamics.</a:t>
            </a:r>
            <a:endParaRPr dirty="0"/>
          </a:p>
        </p:txBody>
      </p:sp>
      <p:sp>
        <p:nvSpPr>
          <p:cNvPr id="415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Questions?"/>
          <p:cNvSpPr txBox="1"/>
          <p:nvPr/>
        </p:nvSpPr>
        <p:spPr>
          <a:xfrm>
            <a:off x="1133871" y="4625578"/>
            <a:ext cx="16680658" cy="4464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defRPr sz="5800">
                <a:solidFill>
                  <a:srgbClr val="FFFFFF"/>
                </a:solidFill>
              </a:defRPr>
            </a:lvl1pPr>
          </a:lstStyle>
          <a:p>
            <a:r>
              <a:t>Questions?</a:t>
            </a:r>
          </a:p>
        </p:txBody>
      </p:sp>
      <p:sp>
        <p:nvSpPr>
          <p:cNvPr id="419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  <p:pic>
        <p:nvPicPr>
          <p:cNvPr id="2" name="shot126.jpg" descr="shot126.jpg">
            <a:extLst>
              <a:ext uri="{FF2B5EF4-FFF2-40B4-BE49-F238E27FC236}">
                <a16:creationId xmlns:a16="http://schemas.microsoft.com/office/drawing/2014/main" id="{E3D9BCF8-8F32-0C99-3CC0-9AE0537665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31" t="15394" r="40158" b="50728"/>
          <a:stretch/>
        </p:blipFill>
        <p:spPr>
          <a:xfrm>
            <a:off x="799276" y="3234133"/>
            <a:ext cx="9386124" cy="9779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Webp.net-gifmaker-2.gif" descr="Webp.net-gifmaker-2.gif">
            <a:extLst>
              <a:ext uri="{FF2B5EF4-FFF2-40B4-BE49-F238E27FC236}">
                <a16:creationId xmlns:a16="http://schemas.microsoft.com/office/drawing/2014/main" id="{C0108F66-B637-A374-9E3B-844E942CB8C7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22732" t="21881" r="13483" b="14337"/>
          <a:stretch/>
        </p:blipFill>
        <p:spPr>
          <a:xfrm>
            <a:off x="11146218" y="3262380"/>
            <a:ext cx="11535981" cy="972342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ummary">
            <a:extLst>
              <a:ext uri="{FF2B5EF4-FFF2-40B4-BE49-F238E27FC236}">
                <a16:creationId xmlns:a16="http://schemas.microsoft.com/office/drawing/2014/main" id="{33245CAD-A108-19F3-0E18-1446EC28C745}"/>
              </a:ext>
            </a:extLst>
          </p:cNvPr>
          <p:cNvSpPr txBox="1"/>
          <p:nvPr/>
        </p:nvSpPr>
        <p:spPr>
          <a:xfrm>
            <a:off x="1133871" y="951906"/>
            <a:ext cx="10012348" cy="1964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defRPr sz="5800"/>
            </a:lvl1pPr>
          </a:lstStyle>
          <a:p>
            <a:r>
              <a:rPr lang="en-US" dirty="0"/>
              <a:t>Questions?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Why do we care about accelerating ions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Why </a:t>
            </a:r>
            <a:r>
              <a:rPr lang="en-GB" dirty="0"/>
              <a:t>are laser</a:t>
            </a:r>
            <a:r>
              <a:rPr dirty="0"/>
              <a:t> accelerated ions</a:t>
            </a:r>
            <a:r>
              <a:rPr lang="en-GB" dirty="0"/>
              <a:t> interesting</a:t>
            </a:r>
            <a:r>
              <a:rPr dirty="0"/>
              <a:t>…</a:t>
            </a:r>
          </a:p>
        </p:txBody>
      </p:sp>
      <p:sp>
        <p:nvSpPr>
          <p:cNvPr id="136" name="Protons/Carbon ions for particle therapy"/>
          <p:cNvSpPr txBox="1">
            <a:spLocks noGrp="1"/>
          </p:cNvSpPr>
          <p:nvPr>
            <p:ph type="body" sz="quarter" idx="1"/>
          </p:nvPr>
        </p:nvSpPr>
        <p:spPr>
          <a:xfrm>
            <a:off x="1675442" y="3473702"/>
            <a:ext cx="9326876" cy="211294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</a:lstStyle>
          <a:p>
            <a:r>
              <a:t>Protons/Carbon ions for particle therapy</a:t>
            </a:r>
          </a:p>
        </p:txBody>
      </p:sp>
      <p:pic>
        <p:nvPicPr>
          <p:cNvPr id="137" name="Rounded Rectangle Rounded rectangle" descr="Rounded Rectangle Rounded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99654" y="3123910"/>
            <a:ext cx="10678452" cy="10185259"/>
          </a:xfrm>
          <a:prstGeom prst="rect">
            <a:avLst/>
          </a:prstGeom>
        </p:spPr>
      </p:pic>
      <p:pic>
        <p:nvPicPr>
          <p:cNvPr id="139" name="Rounded Rectangle Rounded rectangle" descr="Rounded Rectangle Rounded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378637" y="3123910"/>
            <a:ext cx="10678452" cy="10185259"/>
          </a:xfrm>
          <a:prstGeom prst="rect">
            <a:avLst/>
          </a:prstGeom>
        </p:spPr>
      </p:pic>
      <p:sp>
        <p:nvSpPr>
          <p:cNvPr id="141" name="Proton radiography"/>
          <p:cNvSpPr txBox="1"/>
          <p:nvPr/>
        </p:nvSpPr>
        <p:spPr>
          <a:xfrm>
            <a:off x="13419928" y="3470761"/>
            <a:ext cx="8727924" cy="95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spcBef>
                <a:spcPts val="5900"/>
              </a:spcBef>
              <a:defRPr>
                <a:solidFill>
                  <a:srgbClr val="747474"/>
                </a:solidFill>
              </a:defRPr>
            </a:lvl1pPr>
          </a:lstStyle>
          <a:p>
            <a:r>
              <a:t>Proton radiography</a:t>
            </a:r>
          </a:p>
        </p:txBody>
      </p:sp>
      <p:pic>
        <p:nvPicPr>
          <p:cNvPr id="142" name="Comparison_of_dose_distributions_between_IMPT_right_and_IMRT_left.jpg" descr="Comparison_of_dose_distributions_between_IMPT_right_and_IMRT_lef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502" y="4525562"/>
            <a:ext cx="5396845" cy="5495787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Z. Taheri-Kadkhoda et al. Radiation Oncology 3 (2008)"/>
          <p:cNvSpPr txBox="1"/>
          <p:nvPr/>
        </p:nvSpPr>
        <p:spPr>
          <a:xfrm>
            <a:off x="3519945" y="9891345"/>
            <a:ext cx="5637871" cy="610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4200"/>
              </a:lnSpc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Z. Taheri-Kadkhoda et al. Radiation Oncology </a:t>
            </a:r>
            <a:r>
              <a:rPr b="1"/>
              <a:t>3</a:t>
            </a:r>
            <a:r>
              <a:t> (2008)</a:t>
            </a:r>
            <a:endParaRPr sz="160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343323" y="12985800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pic>
        <p:nvPicPr>
          <p:cNvPr id="145" name="Image" descr="Image"/>
          <p:cNvPicPr>
            <a:picLocks noChangeAspect="1"/>
          </p:cNvPicPr>
          <p:nvPr/>
        </p:nvPicPr>
        <p:blipFill rotWithShape="1">
          <a:blip r:embed="rId5"/>
          <a:srcRect t="22629" r="19106" b="15697"/>
          <a:stretch/>
        </p:blipFill>
        <p:spPr>
          <a:xfrm>
            <a:off x="13977191" y="4525562"/>
            <a:ext cx="6565391" cy="5516567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Require high energy, narrow energy spread, low divergence, etc."/>
          <p:cNvSpPr txBox="1"/>
          <p:nvPr/>
        </p:nvSpPr>
        <p:spPr>
          <a:xfrm>
            <a:off x="1675442" y="10727639"/>
            <a:ext cx="9326876" cy="2112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algn="l" defTabSz="784225">
              <a:spcBef>
                <a:spcPts val="5600"/>
              </a:spcBef>
              <a:defRPr sz="4750">
                <a:solidFill>
                  <a:srgbClr val="747474"/>
                </a:solidFill>
              </a:defRPr>
            </a:lvl1pPr>
          </a:lstStyle>
          <a:p>
            <a:r>
              <a:t>Require high energy, narrow energy spread, low divergence, etc.</a:t>
            </a:r>
          </a:p>
        </p:txBody>
      </p:sp>
      <p:sp>
        <p:nvSpPr>
          <p:cNvPr id="148" name="Energy depends on what you’re probing, thermal energies, divergence less critical"/>
          <p:cNvSpPr txBox="1"/>
          <p:nvPr/>
        </p:nvSpPr>
        <p:spPr>
          <a:xfrm>
            <a:off x="13054424" y="10727639"/>
            <a:ext cx="9326877" cy="2112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algn="l" defTabSz="734694">
              <a:spcBef>
                <a:spcPts val="5200"/>
              </a:spcBef>
              <a:defRPr sz="4450">
                <a:solidFill>
                  <a:srgbClr val="747474"/>
                </a:solidFill>
              </a:defRPr>
            </a:lvl1pPr>
          </a:lstStyle>
          <a:p>
            <a:r>
              <a:t>Energy depends on what you’re probing, thermal energies, divergence less critical</a:t>
            </a:r>
          </a:p>
        </p:txBody>
      </p:sp>
      <p:sp>
        <p:nvSpPr>
          <p:cNvPr id="2" name="G. Sarri et al., European Phys. Jour. D, (2009)">
            <a:extLst>
              <a:ext uri="{FF2B5EF4-FFF2-40B4-BE49-F238E27FC236}">
                <a16:creationId xmlns:a16="http://schemas.microsoft.com/office/drawing/2014/main" id="{B1D0BE09-FEE0-8C9D-78AE-C780C2B895F2}"/>
              </a:ext>
            </a:extLst>
          </p:cNvPr>
          <p:cNvSpPr txBox="1"/>
          <p:nvPr/>
        </p:nvSpPr>
        <p:spPr>
          <a:xfrm>
            <a:off x="15322808" y="9880938"/>
            <a:ext cx="4790109" cy="610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4200"/>
              </a:lnSpc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G. </a:t>
            </a:r>
            <a:r>
              <a:rPr dirty="0" err="1"/>
              <a:t>Sarri</a:t>
            </a:r>
            <a:r>
              <a:rPr dirty="0"/>
              <a:t> et al., European Phys. Jour. D, (2009)</a:t>
            </a:r>
            <a:endParaRPr sz="16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Why do we care about accelerating ions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Why are laser accelerated ions interesting…</a:t>
            </a:r>
            <a:endParaRPr dirty="0"/>
          </a:p>
        </p:txBody>
      </p:sp>
      <p:sp>
        <p:nvSpPr>
          <p:cNvPr id="151" name="Protons/Carbon ions for particle therapy"/>
          <p:cNvSpPr txBox="1">
            <a:spLocks noGrp="1"/>
          </p:cNvSpPr>
          <p:nvPr>
            <p:ph type="body" sz="quarter" idx="1"/>
          </p:nvPr>
        </p:nvSpPr>
        <p:spPr>
          <a:xfrm>
            <a:off x="1675442" y="3473702"/>
            <a:ext cx="9326876" cy="211294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</a:lstStyle>
          <a:p>
            <a:r>
              <a:t>Protons/Carbon ions for particle therapy</a:t>
            </a:r>
          </a:p>
        </p:txBody>
      </p:sp>
      <p:pic>
        <p:nvPicPr>
          <p:cNvPr id="152" name="Rounded Rectangle Rounded rectangle" descr="Rounded Rectangle Rounded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99654" y="3123910"/>
            <a:ext cx="10678452" cy="7468180"/>
          </a:xfrm>
          <a:prstGeom prst="rect">
            <a:avLst/>
          </a:prstGeom>
        </p:spPr>
      </p:pic>
      <p:pic>
        <p:nvPicPr>
          <p:cNvPr id="154" name="Rounded Rectangle Rounded rectangle" descr="Rounded Rectangle Rounded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378637" y="3123910"/>
            <a:ext cx="10678452" cy="7468180"/>
          </a:xfrm>
          <a:prstGeom prst="rect">
            <a:avLst/>
          </a:prstGeom>
        </p:spPr>
      </p:pic>
      <p:sp>
        <p:nvSpPr>
          <p:cNvPr id="156" name="Proton radiography"/>
          <p:cNvSpPr txBox="1"/>
          <p:nvPr/>
        </p:nvSpPr>
        <p:spPr>
          <a:xfrm>
            <a:off x="13419928" y="3470761"/>
            <a:ext cx="8727924" cy="95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spcBef>
                <a:spcPts val="5900"/>
              </a:spcBef>
              <a:defRPr>
                <a:solidFill>
                  <a:srgbClr val="747474"/>
                </a:solidFill>
              </a:defRPr>
            </a:lvl1pPr>
          </a:lstStyle>
          <a:p>
            <a:r>
              <a:t>Proton radiography</a:t>
            </a:r>
          </a:p>
        </p:txBody>
      </p:sp>
      <p:sp>
        <p:nvSpPr>
          <p:cNvPr id="158" name="Also isochoric heating, neutron production for industrial imaging, medical isotope production, fast ignition, transmutation of nuclear waste, etc…"/>
          <p:cNvSpPr txBox="1"/>
          <p:nvPr/>
        </p:nvSpPr>
        <p:spPr>
          <a:xfrm>
            <a:off x="1934002" y="11145118"/>
            <a:ext cx="20073430" cy="1813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615950" indent="-615950" algn="l" defTabSz="800735">
              <a:spcBef>
                <a:spcPts val="5700"/>
              </a:spcBef>
              <a:buSzPct val="75000"/>
              <a:buFont typeface="Helvetica Neue"/>
              <a:buChar char="-"/>
              <a:defRPr sz="4850">
                <a:solidFill>
                  <a:srgbClr val="747474"/>
                </a:solidFill>
              </a:defRPr>
            </a:lvl1pPr>
          </a:lstStyle>
          <a:p>
            <a:r>
              <a:t>Also isochoric heating, neutron production for industrial imaging, medical isotope production, fast ignition, transmutation of nuclear waste, etc…</a:t>
            </a:r>
          </a:p>
        </p:txBody>
      </p:sp>
      <p:pic>
        <p:nvPicPr>
          <p:cNvPr id="159" name="Rounded Rectangle Rounded rectangle" descr="Rounded Rectangle Rounded rectangl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85565" y="10727639"/>
            <a:ext cx="21770305" cy="2648202"/>
          </a:xfrm>
          <a:prstGeom prst="rect">
            <a:avLst/>
          </a:prstGeom>
        </p:spPr>
      </p:pic>
      <p:sp>
        <p:nvSpPr>
          <p:cNvPr id="161" name="Z. Taheri-Kadkhoda et al. Radiation Oncology 3 (2008)"/>
          <p:cNvSpPr txBox="1"/>
          <p:nvPr/>
        </p:nvSpPr>
        <p:spPr>
          <a:xfrm>
            <a:off x="3519945" y="9891345"/>
            <a:ext cx="5637871" cy="610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4200"/>
              </a:lnSpc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Z. Taheri-Kadkhoda et al. Radiation Oncology </a:t>
            </a:r>
            <a:r>
              <a:rPr b="1"/>
              <a:t>3</a:t>
            </a:r>
            <a:r>
              <a:t> (2008)</a:t>
            </a:r>
            <a:endParaRPr sz="160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343323" y="12985800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64" name="G. Sarri et al., European Phys. Jour. D, (2009)"/>
          <p:cNvSpPr txBox="1"/>
          <p:nvPr/>
        </p:nvSpPr>
        <p:spPr>
          <a:xfrm>
            <a:off x="15322808" y="9880938"/>
            <a:ext cx="4790109" cy="610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4200"/>
              </a:lnSpc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G. </a:t>
            </a:r>
            <a:r>
              <a:rPr dirty="0" err="1"/>
              <a:t>Sarri</a:t>
            </a:r>
            <a:r>
              <a:rPr dirty="0"/>
              <a:t> et al., European Phys. Jour. D, (2009)</a:t>
            </a:r>
            <a:endParaRPr sz="16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7CA55DC5-F815-22FD-D9FF-6473D0E9C3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629" r="19106" b="15697"/>
          <a:stretch/>
        </p:blipFill>
        <p:spPr>
          <a:xfrm>
            <a:off x="13977191" y="4525562"/>
            <a:ext cx="6565391" cy="5516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Comparison_of_dose_distributions_between_IMPT_right_and_IMRT_left.jpg" descr="Comparison_of_dose_distributions_between_IMPT_right_and_IMRT_left.jpg">
            <a:extLst>
              <a:ext uri="{FF2B5EF4-FFF2-40B4-BE49-F238E27FC236}">
                <a16:creationId xmlns:a16="http://schemas.microsoft.com/office/drawing/2014/main" id="{11C31BD9-45D7-E4CD-F612-511E9CDD76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502" y="4525562"/>
            <a:ext cx="5396845" cy="54957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O2 lasers offer a number of benefits over the more typical ~1µm lasers we normally use…"/>
          <p:cNvSpPr txBox="1"/>
          <p:nvPr/>
        </p:nvSpPr>
        <p:spPr>
          <a:xfrm>
            <a:off x="2428104" y="3200741"/>
            <a:ext cx="19622834" cy="1636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spcBef>
                <a:spcPts val="5900"/>
              </a:spcBef>
              <a:defRPr>
                <a:solidFill>
                  <a:srgbClr val="747474"/>
                </a:solidFill>
              </a:defRPr>
            </a:pPr>
            <a:r>
              <a:rPr dirty="0"/>
              <a:t>CO</a:t>
            </a:r>
            <a:r>
              <a:rPr baseline="-5999" dirty="0"/>
              <a:t>2</a:t>
            </a:r>
            <a:r>
              <a:rPr dirty="0"/>
              <a:t> lasers offer a number of benefits over the more typical ~1µm lasers we normally use…</a:t>
            </a:r>
          </a:p>
        </p:txBody>
      </p:sp>
      <p:sp>
        <p:nvSpPr>
          <p:cNvPr id="316" name="CO2 lasers - the benefits of longer wavelength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</a:t>
            </a:r>
            <a:r>
              <a:rPr baseline="-5999"/>
              <a:t>2</a:t>
            </a:r>
            <a:r>
              <a:t> lasers - the benefits of longer wavelengths?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7" name="a0 scales favourably with wavelength"/>
              <p:cNvSpPr txBox="1">
                <a:spLocks noGrp="1"/>
              </p:cNvSpPr>
              <p:nvPr>
                <p:ph type="body" sz="quarter" idx="1"/>
              </p:nvPr>
            </p:nvSpPr>
            <p:spPr>
              <a:xfrm>
                <a:off x="2609162" y="5386544"/>
                <a:ext cx="7543371" cy="2268194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>
                  <a:buSzTx/>
                  <a:buFont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5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ar-AE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 scales favorably with wavelength</a:t>
                </a:r>
              </a:p>
            </p:txBody>
          </p:sp>
        </mc:Choice>
        <mc:Fallback>
          <p:sp>
            <p:nvSpPr>
              <p:cNvPr id="317" name="a0 scales favourably with wavelength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"/>
              </p:nvPr>
            </p:nvSpPr>
            <p:spPr>
              <a:xfrm>
                <a:off x="2609162" y="5386544"/>
                <a:ext cx="7543371" cy="2268194"/>
              </a:xfrm>
              <a:prstGeom prst="rect">
                <a:avLst/>
              </a:prstGeom>
              <a:blipFill>
                <a:blip r:embed="rId3"/>
                <a:stretch>
                  <a:fillRect l="-4446" t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1" name="Equation"/>
              <p:cNvSpPr txBox="1"/>
              <p:nvPr/>
            </p:nvSpPr>
            <p:spPr>
              <a:xfrm>
                <a:off x="2849235" y="7245220"/>
                <a:ext cx="3531612" cy="135969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4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sz="4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4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4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sz="4500" dirty="0"/>
              </a:p>
            </p:txBody>
          </p:sp>
        </mc:Choice>
        <mc:Fallback>
          <p:sp>
            <p:nvSpPr>
              <p:cNvPr id="32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9235" y="7245220"/>
                <a:ext cx="3531612" cy="1359697"/>
              </a:xfrm>
              <a:prstGeom prst="rect">
                <a:avLst/>
              </a:prstGeom>
              <a:blipFill>
                <a:blip r:embed="rId4"/>
                <a:stretch>
                  <a:fillRect r="-5000" b="-448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2" name="Rounded Rectangle Rounded rectangle" descr="Rounded Rectangle Rounded rectangl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471702" y="5203248"/>
            <a:ext cx="8298333" cy="3948203"/>
          </a:xfrm>
          <a:prstGeom prst="rect">
            <a:avLst/>
          </a:prstGeom>
        </p:spPr>
      </p:pic>
      <p:sp>
        <p:nvSpPr>
          <p:cNvPr id="33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343323" y="12985800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56EDD6-F941-A4FF-B4AE-A1F644BA32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8399" y="4254691"/>
            <a:ext cx="10157764" cy="80011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150F24-915E-AFA7-A903-6108829FA37D}"/>
              </a:ext>
            </a:extLst>
          </p:cNvPr>
          <p:cNvSpPr txBox="1"/>
          <p:nvPr/>
        </p:nvSpPr>
        <p:spPr>
          <a:xfrm>
            <a:off x="12598399" y="12438668"/>
            <a:ext cx="10411247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800" dirty="0"/>
              <a:t>I.V. Pogorelsky et al. / Nuclear Instruments and Methods in Physics Research A 620 (2010) 67</a:t>
            </a:r>
          </a:p>
        </p:txBody>
      </p:sp>
      <p:sp>
        <p:nvSpPr>
          <p:cNvPr id="4" name="CO2 lasers offer a number of benefits over the more typical ~1µm lasers we normally use…">
            <a:extLst>
              <a:ext uri="{FF2B5EF4-FFF2-40B4-BE49-F238E27FC236}">
                <a16:creationId xmlns:a16="http://schemas.microsoft.com/office/drawing/2014/main" id="{E3A637A8-2E66-CE05-E1BB-1961035D8ECD}"/>
              </a:ext>
            </a:extLst>
          </p:cNvPr>
          <p:cNvSpPr txBox="1"/>
          <p:nvPr/>
        </p:nvSpPr>
        <p:spPr>
          <a:xfrm>
            <a:off x="355600" y="9513413"/>
            <a:ext cx="11430002" cy="274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/>
          <a:p>
            <a:pPr marL="457200" indent="-457200" algn="l">
              <a:spcBef>
                <a:spcPts val="5900"/>
              </a:spcBef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</a:defRPr>
            </a:pPr>
            <a:r>
              <a:rPr lang="en-US" sz="4000" dirty="0"/>
              <a:t>As the result, demonstrated with !0</a:t>
            </a:r>
            <a:r>
              <a:rPr lang="en-US" sz="4000" baseline="30000" dirty="0"/>
              <a:t>16</a:t>
            </a:r>
            <a:r>
              <a:rPr lang="en-US" sz="4000" dirty="0"/>
              <a:t> W/cm</a:t>
            </a:r>
            <a:r>
              <a:rPr lang="en-US" sz="4000" baseline="30000" dirty="0"/>
              <a:t>2</a:t>
            </a:r>
            <a:r>
              <a:rPr lang="en-US" sz="4000" dirty="0"/>
              <a:t> same TNSA as with 10</a:t>
            </a:r>
            <a:r>
              <a:rPr lang="en-US" sz="4000" baseline="30000" dirty="0"/>
              <a:t>18</a:t>
            </a:r>
            <a:r>
              <a:rPr lang="en-US" sz="4000" dirty="0"/>
              <a:t> W/cm</a:t>
            </a:r>
            <a:r>
              <a:rPr lang="en-US" sz="4000" baseline="30000" dirty="0"/>
              <a:t>2</a:t>
            </a:r>
            <a:r>
              <a:rPr lang="en-US" sz="4000" dirty="0"/>
              <a:t> solid state laser.</a:t>
            </a:r>
          </a:p>
          <a:p>
            <a:pPr marL="457200" indent="-457200" algn="l">
              <a:spcBef>
                <a:spcPts val="2000"/>
              </a:spcBef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</a:defRPr>
            </a:pPr>
            <a:r>
              <a:rPr lang="en-US" sz="4000" dirty="0"/>
              <a:t>This means also that a 10-</a:t>
            </a:r>
            <a:r>
              <a:rPr lang="en-US" sz="4000" dirty="0">
                <a:latin typeface="Symbol" panose="05050102010706020507" pitchFamily="18" charset="2"/>
              </a:rPr>
              <a:t>m</a:t>
            </a:r>
            <a:r>
              <a:rPr lang="en-US" sz="4000" dirty="0"/>
              <a:t>m CO2 laser of the same power as a 1-</a:t>
            </a:r>
            <a:r>
              <a:rPr lang="en-US" sz="4000" dirty="0">
                <a:latin typeface="Symbol" panose="05050102010706020507" pitchFamily="18" charset="2"/>
              </a:rPr>
              <a:t>m</a:t>
            </a:r>
            <a:r>
              <a:rPr lang="en-US" sz="4000" dirty="0"/>
              <a:t>m laser can produce at least 100x more TNSA ions.</a:t>
            </a:r>
          </a:p>
          <a:p>
            <a:pPr algn="l">
              <a:spcBef>
                <a:spcPts val="5900"/>
              </a:spcBef>
              <a:defRPr>
                <a:solidFill>
                  <a:srgbClr val="747474"/>
                </a:solidFill>
              </a:defRPr>
            </a:pPr>
            <a:endParaRPr lang="en-US" sz="4000" dirty="0"/>
          </a:p>
          <a:p>
            <a:pPr algn="l">
              <a:spcBef>
                <a:spcPts val="5900"/>
              </a:spcBef>
              <a:defRPr>
                <a:solidFill>
                  <a:srgbClr val="747474"/>
                </a:solidFill>
              </a:defRPr>
            </a:pPr>
            <a:endParaRPr lang="en-US" sz="4000" dirty="0"/>
          </a:p>
          <a:p>
            <a:pPr algn="l">
              <a:spcBef>
                <a:spcPts val="5900"/>
              </a:spcBef>
              <a:defRPr>
                <a:solidFill>
                  <a:srgbClr val="747474"/>
                </a:solidFill>
              </a:defRPr>
            </a:pP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61061643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O2 lasers offer a number of benefits over the more typical ~1µm lasers we normally use…"/>
          <p:cNvSpPr txBox="1"/>
          <p:nvPr/>
        </p:nvSpPr>
        <p:spPr>
          <a:xfrm>
            <a:off x="2428104" y="3200741"/>
            <a:ext cx="19622834" cy="1636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spcBef>
                <a:spcPts val="5900"/>
              </a:spcBef>
              <a:defRPr>
                <a:solidFill>
                  <a:srgbClr val="747474"/>
                </a:solidFill>
              </a:defRPr>
            </a:pPr>
            <a:r>
              <a:t>CO</a:t>
            </a:r>
            <a:r>
              <a:rPr baseline="-5999"/>
              <a:t>2</a:t>
            </a:r>
            <a:r>
              <a:t> lasers offer a number of benefits over the more typical ~1µm lasers we normally use…</a:t>
            </a:r>
          </a:p>
        </p:txBody>
      </p:sp>
      <p:sp>
        <p:nvSpPr>
          <p:cNvPr id="316" name="CO2 lasers - the benefits of longer wavelength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</a:t>
            </a:r>
            <a:r>
              <a:rPr baseline="-5999"/>
              <a:t>2</a:t>
            </a:r>
            <a:r>
              <a:t> lasers - the benefits of longer wavelengths?</a:t>
            </a:r>
          </a:p>
        </p:txBody>
      </p:sp>
      <p:pic>
        <p:nvPicPr>
          <p:cNvPr id="318" name="Rounded Rectangle Rounded rectangle" descr="Rounded Rectangle Rounded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97206" y="4725624"/>
            <a:ext cx="10794686" cy="39507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20" name="Equation"/>
              <p:cNvSpPr txBox="1"/>
              <p:nvPr/>
            </p:nvSpPr>
            <p:spPr>
              <a:xfrm>
                <a:off x="3964872" y="6817491"/>
                <a:ext cx="4259355" cy="126802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f>
                        <m:fPr>
                          <m:ctrlPr>
                            <a:rPr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sz="4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sz="4300"/>
              </a:p>
            </p:txBody>
          </p:sp>
        </mc:Choice>
        <mc:Fallback>
          <p:sp>
            <p:nvSpPr>
              <p:cNvPr id="32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872" y="6817491"/>
                <a:ext cx="4259355" cy="1268023"/>
              </a:xfrm>
              <a:prstGeom prst="rect">
                <a:avLst/>
              </a:prstGeom>
              <a:blipFill>
                <a:blip r:embed="rId4"/>
                <a:stretch>
                  <a:fillRect r="-10587" b="-432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4" name="Critical density of a plasma scales favourably with wavelength"/>
          <p:cNvSpPr txBox="1"/>
          <p:nvPr/>
        </p:nvSpPr>
        <p:spPr>
          <a:xfrm>
            <a:off x="1553377" y="4725624"/>
            <a:ext cx="9334618" cy="2293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spcBef>
                <a:spcPts val="5900"/>
              </a:spcBef>
              <a:defRPr>
                <a:solidFill>
                  <a:srgbClr val="747474"/>
                </a:solidFill>
              </a:defRPr>
            </a:lvl1pPr>
          </a:lstStyle>
          <a:p>
            <a:r>
              <a:rPr dirty="0"/>
              <a:t>Critical density of a plasma scales favorably with wavelength</a:t>
            </a:r>
          </a:p>
        </p:txBody>
      </p:sp>
      <p:sp>
        <p:nvSpPr>
          <p:cNvPr id="33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343323" y="12985800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E6FD04-4D25-7FAE-02C7-BB0FB21E1E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6"/>
          <a:stretch/>
        </p:blipFill>
        <p:spPr>
          <a:xfrm>
            <a:off x="11744166" y="4295899"/>
            <a:ext cx="12348287" cy="4810212"/>
          </a:xfrm>
          <a:prstGeom prst="rect">
            <a:avLst/>
          </a:prstGeom>
        </p:spPr>
      </p:pic>
      <p:sp>
        <p:nvSpPr>
          <p:cNvPr id="7" name="CO2 lasers offer a number of benefits over the more typical ~1µm lasers we normally use…">
            <a:extLst>
              <a:ext uri="{FF2B5EF4-FFF2-40B4-BE49-F238E27FC236}">
                <a16:creationId xmlns:a16="http://schemas.microsoft.com/office/drawing/2014/main" id="{F2A794F2-37B9-97BF-3D57-7D68FFEF6336}"/>
              </a:ext>
            </a:extLst>
          </p:cNvPr>
          <p:cNvSpPr txBox="1"/>
          <p:nvPr/>
        </p:nvSpPr>
        <p:spPr>
          <a:xfrm>
            <a:off x="314164" y="9715573"/>
            <a:ext cx="11430002" cy="274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/>
          <a:p>
            <a:pPr marL="457200" indent="-457200" algn="l">
              <a:spcBef>
                <a:spcPts val="5900"/>
              </a:spcBef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</a:defRPr>
            </a:pPr>
            <a:r>
              <a:rPr lang="en-US" sz="4000" dirty="0"/>
              <a:t>This is even more interesting as now one can reach critical density even with a gas target opening access to new acceleration mechanisms such as </a:t>
            </a:r>
            <a:r>
              <a:rPr lang="en-US" sz="4000" dirty="0" err="1"/>
              <a:t>collisionless</a:t>
            </a:r>
            <a:r>
              <a:rPr lang="en-US" sz="4000" dirty="0"/>
              <a:t> electrostatic shock wave acceleration. </a:t>
            </a:r>
          </a:p>
          <a:p>
            <a:pPr algn="l">
              <a:spcBef>
                <a:spcPts val="5900"/>
              </a:spcBef>
              <a:defRPr>
                <a:solidFill>
                  <a:srgbClr val="747474"/>
                </a:solidFill>
              </a:defRPr>
            </a:pPr>
            <a:endParaRPr lang="en-US" sz="4000" dirty="0"/>
          </a:p>
          <a:p>
            <a:pPr algn="l">
              <a:spcBef>
                <a:spcPts val="5900"/>
              </a:spcBef>
              <a:defRPr>
                <a:solidFill>
                  <a:srgbClr val="747474"/>
                </a:solidFill>
              </a:defRPr>
            </a:pPr>
            <a:endParaRPr lang="en-US" sz="4000" dirty="0"/>
          </a:p>
          <a:p>
            <a:pPr algn="l">
              <a:spcBef>
                <a:spcPts val="5900"/>
              </a:spcBef>
              <a:defRPr>
                <a:solidFill>
                  <a:srgbClr val="747474"/>
                </a:solidFill>
              </a:defRPr>
            </a:pPr>
            <a:endParaRPr sz="4000" dirty="0"/>
          </a:p>
        </p:txBody>
      </p:sp>
      <p:sp>
        <p:nvSpPr>
          <p:cNvPr id="8" name="CO2 lasers offer a number of benefits over the more typical ~1µm lasers we normally use…">
            <a:extLst>
              <a:ext uri="{FF2B5EF4-FFF2-40B4-BE49-F238E27FC236}">
                <a16:creationId xmlns:a16="http://schemas.microsoft.com/office/drawing/2014/main" id="{FF5CE25F-F894-A2AC-20BB-2D87153134B5}"/>
              </a:ext>
            </a:extLst>
          </p:cNvPr>
          <p:cNvSpPr txBox="1"/>
          <p:nvPr/>
        </p:nvSpPr>
        <p:spPr>
          <a:xfrm>
            <a:off x="11913321" y="9674740"/>
            <a:ext cx="11430002" cy="274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/>
          <a:p>
            <a:pPr marL="457200" indent="-457200" algn="l">
              <a:spcBef>
                <a:spcPts val="5900"/>
              </a:spcBef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</a:defRPr>
            </a:pPr>
            <a:r>
              <a:rPr lang="en-US" sz="4000" dirty="0"/>
              <a:t>Plasma density dynamics in expanded laser cavities can be explored with optical diagnostic using visible lasers. </a:t>
            </a:r>
          </a:p>
          <a:p>
            <a:pPr marL="457200" indent="-457200" algn="l">
              <a:spcBef>
                <a:spcPts val="2000"/>
              </a:spcBef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</a:defRPr>
            </a:pPr>
            <a:r>
              <a:rPr lang="en-US" sz="4000" dirty="0"/>
              <a:t>We are able now to explore in details radiation pressure driven ion acceleration.</a:t>
            </a:r>
          </a:p>
          <a:p>
            <a:pPr algn="l">
              <a:spcBef>
                <a:spcPts val="5900"/>
              </a:spcBef>
              <a:defRPr>
                <a:solidFill>
                  <a:srgbClr val="747474"/>
                </a:solidFill>
              </a:defRPr>
            </a:pPr>
            <a:endParaRPr lang="en-US" sz="4000" dirty="0"/>
          </a:p>
          <a:p>
            <a:pPr algn="l">
              <a:spcBef>
                <a:spcPts val="5900"/>
              </a:spcBef>
              <a:defRPr>
                <a:solidFill>
                  <a:srgbClr val="747474"/>
                </a:solidFill>
              </a:defRPr>
            </a:pPr>
            <a:endParaRPr lang="en-US" sz="4000" dirty="0"/>
          </a:p>
          <a:p>
            <a:pPr algn="l">
              <a:spcBef>
                <a:spcPts val="5900"/>
              </a:spcBef>
              <a:defRPr>
                <a:solidFill>
                  <a:srgbClr val="747474"/>
                </a:solidFill>
              </a:defRPr>
            </a:pPr>
            <a:endParaRPr sz="4000"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Rounded Rectangle Rounded rectangle" descr="Rounded Rectangle Rounded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507589" y="3125189"/>
            <a:ext cx="10794686" cy="10308517"/>
          </a:xfrm>
          <a:prstGeom prst="rect">
            <a:avLst/>
          </a:prstGeom>
        </p:spPr>
      </p:pic>
      <p:pic>
        <p:nvPicPr>
          <p:cNvPr id="193" name="Rounded Rectangle Rounded rectangle" descr="Rounded Rectangle Rounded rectangl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83588" y="3123910"/>
            <a:ext cx="10594518" cy="10311075"/>
          </a:xfrm>
          <a:prstGeom prst="rect">
            <a:avLst/>
          </a:prstGeom>
        </p:spPr>
      </p:pic>
      <p:sp>
        <p:nvSpPr>
          <p:cNvPr id="19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343323" y="12985800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pic>
        <p:nvPicPr>
          <p:cNvPr id="21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9898" y="11371419"/>
            <a:ext cx="5981898" cy="694529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Radiation Pressure Driven Acceler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Radiation Pressure Driven Acceleration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3F00D5-B6C8-C6A3-0A88-A579F13ECE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751" y="4942926"/>
            <a:ext cx="10100192" cy="5742983"/>
          </a:xfrm>
          <a:prstGeom prst="rect">
            <a:avLst/>
          </a:prstGeom>
        </p:spPr>
      </p:pic>
      <p:sp>
        <p:nvSpPr>
          <p:cNvPr id="3" name="Slide Number">
            <a:extLst>
              <a:ext uri="{FF2B5EF4-FFF2-40B4-BE49-F238E27FC236}">
                <a16:creationId xmlns:a16="http://schemas.microsoft.com/office/drawing/2014/main" id="{129D9EB5-2984-B729-B6E0-09BD53E6CD95}"/>
              </a:ext>
            </a:extLst>
          </p:cNvPr>
          <p:cNvSpPr txBox="1">
            <a:spLocks/>
          </p:cNvSpPr>
          <p:nvPr/>
        </p:nvSpPr>
        <p:spPr>
          <a:xfrm>
            <a:off x="23252747" y="12980808"/>
            <a:ext cx="30737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b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fld id="{86CB4B4D-7CA3-9044-876B-883B54F8677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Webp.net-gifmaker-2.gif" descr="Webp.net-gifmaker-2.gif">
            <a:extLst>
              <a:ext uri="{FF2B5EF4-FFF2-40B4-BE49-F238E27FC236}">
                <a16:creationId xmlns:a16="http://schemas.microsoft.com/office/drawing/2014/main" id="{8A85EA4F-36BD-B35F-9427-B361FA49943F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2852399" y="3940223"/>
            <a:ext cx="10007601" cy="8495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8886584A-860A-9AFE-80FC-3AF8995CCF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70919" y="12500175"/>
            <a:ext cx="2172404" cy="8146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Rounded Rectangle Rounded rectangle" descr="Rounded Rectangle Rounded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83588" y="3123910"/>
            <a:ext cx="10594518" cy="103110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80944E-F555-ED27-C3DF-4085828D7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412" y="3666556"/>
            <a:ext cx="9126489" cy="4947207"/>
          </a:xfrm>
          <a:prstGeom prst="rect">
            <a:avLst/>
          </a:prstGeom>
        </p:spPr>
      </p:pic>
      <p:pic>
        <p:nvPicPr>
          <p:cNvPr id="21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792" y="9422641"/>
            <a:ext cx="3520218" cy="1021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Rounded Rectangle Rounded rectangle" descr="Rounded Rectangle Rounded rectangl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2507589" y="3125189"/>
            <a:ext cx="10794686" cy="10308517"/>
          </a:xfrm>
          <a:prstGeom prst="rect">
            <a:avLst/>
          </a:prstGeom>
        </p:spPr>
      </p:pic>
      <p:sp>
        <p:nvSpPr>
          <p:cNvPr id="22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343323" y="12985800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pic>
        <p:nvPicPr>
          <p:cNvPr id="237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6347" y="8422030"/>
            <a:ext cx="4399952" cy="510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839" y="11337923"/>
            <a:ext cx="10698267" cy="12121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1" name="Oval"/>
          <p:cNvGrpSpPr/>
          <p:nvPr/>
        </p:nvGrpSpPr>
        <p:grpSpPr>
          <a:xfrm>
            <a:off x="9268909" y="6151681"/>
            <a:ext cx="1118646" cy="1073103"/>
            <a:chOff x="0" y="0"/>
            <a:chExt cx="1118644" cy="1073102"/>
          </a:xfrm>
        </p:grpSpPr>
        <p:sp>
          <p:nvSpPr>
            <p:cNvPr id="240" name="Oval"/>
            <p:cNvSpPr/>
            <p:nvPr/>
          </p:nvSpPr>
          <p:spPr>
            <a:xfrm>
              <a:off x="63500" y="63500"/>
              <a:ext cx="991645" cy="946103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39" name="Oval Oval" descr="Oval Oval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" y="-1"/>
              <a:ext cx="1118646" cy="1073104"/>
            </a:xfrm>
            <a:prstGeom prst="rect">
              <a:avLst/>
            </a:prstGeom>
            <a:effectLst/>
          </p:spPr>
        </p:pic>
      </p:grpSp>
      <p:pic>
        <p:nvPicPr>
          <p:cNvPr id="242" name="Line Line" descr="Line 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5115141">
            <a:off x="8739515" y="8051898"/>
            <a:ext cx="2312746" cy="401377"/>
          </a:xfrm>
          <a:prstGeom prst="rect">
            <a:avLst/>
          </a:prstGeom>
        </p:spPr>
      </p:pic>
      <p:grpSp>
        <p:nvGrpSpPr>
          <p:cNvPr id="246" name="Oval"/>
          <p:cNvGrpSpPr/>
          <p:nvPr/>
        </p:nvGrpSpPr>
        <p:grpSpPr>
          <a:xfrm>
            <a:off x="4575988" y="4579051"/>
            <a:ext cx="837234" cy="1014327"/>
            <a:chOff x="0" y="0"/>
            <a:chExt cx="690150" cy="837008"/>
          </a:xfrm>
        </p:grpSpPr>
        <p:sp>
          <p:nvSpPr>
            <p:cNvPr id="245" name="Oval"/>
            <p:cNvSpPr/>
            <p:nvPr/>
          </p:nvSpPr>
          <p:spPr>
            <a:xfrm>
              <a:off x="63500" y="63499"/>
              <a:ext cx="563151" cy="71001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44" name="Oval Oval" descr="Oval Oval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-1"/>
              <a:ext cx="690151" cy="837010"/>
            </a:xfrm>
            <a:prstGeom prst="rect">
              <a:avLst/>
            </a:prstGeom>
            <a:effectLst/>
          </p:spPr>
        </p:pic>
      </p:grpSp>
      <p:pic>
        <p:nvPicPr>
          <p:cNvPr id="247" name="Line Line" descr="Line Lin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 rot="6818869">
            <a:off x="1897223" y="7311294"/>
            <a:ext cx="4563494" cy="401378"/>
          </a:xfrm>
          <a:prstGeom prst="rect">
            <a:avLst/>
          </a:prstGeom>
        </p:spPr>
      </p:pic>
      <p:grpSp>
        <p:nvGrpSpPr>
          <p:cNvPr id="251" name="Oval"/>
          <p:cNvGrpSpPr/>
          <p:nvPr/>
        </p:nvGrpSpPr>
        <p:grpSpPr>
          <a:xfrm>
            <a:off x="6457312" y="8932887"/>
            <a:ext cx="4617784" cy="1819399"/>
            <a:chOff x="0" y="0"/>
            <a:chExt cx="3977457" cy="1449521"/>
          </a:xfrm>
        </p:grpSpPr>
        <p:sp>
          <p:nvSpPr>
            <p:cNvPr id="250" name="Oval"/>
            <p:cNvSpPr/>
            <p:nvPr/>
          </p:nvSpPr>
          <p:spPr>
            <a:xfrm>
              <a:off x="63500" y="63499"/>
              <a:ext cx="3850458" cy="1322523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49" name="Oval Oval" descr="Oval Oval"/>
            <p:cNvPicPr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-1"/>
              <a:ext cx="3977458" cy="1449523"/>
            </a:xfrm>
            <a:prstGeom prst="rect">
              <a:avLst/>
            </a:prstGeom>
            <a:effectLst/>
          </p:spPr>
        </p:pic>
      </p:grpSp>
      <p:grpSp>
        <p:nvGrpSpPr>
          <p:cNvPr id="254" name="Oval"/>
          <p:cNvGrpSpPr/>
          <p:nvPr/>
        </p:nvGrpSpPr>
        <p:grpSpPr>
          <a:xfrm>
            <a:off x="1081726" y="9151596"/>
            <a:ext cx="4245672" cy="1497307"/>
            <a:chOff x="0" y="0"/>
            <a:chExt cx="3390900" cy="1073102"/>
          </a:xfrm>
        </p:grpSpPr>
        <p:sp>
          <p:nvSpPr>
            <p:cNvPr id="253" name="Oval"/>
            <p:cNvSpPr/>
            <p:nvPr/>
          </p:nvSpPr>
          <p:spPr>
            <a:xfrm>
              <a:off x="63500" y="63500"/>
              <a:ext cx="3263900" cy="946103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52" name="Oval Oval" descr="Oval Oval"/>
            <p:cNvPicPr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0" y="-1"/>
              <a:ext cx="3390900" cy="1073104"/>
            </a:xfrm>
            <a:prstGeom prst="rect">
              <a:avLst/>
            </a:prstGeom>
            <a:effectLst/>
          </p:spPr>
        </p:pic>
      </p:grpSp>
      <p:pic>
        <p:nvPicPr>
          <p:cNvPr id="255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86632" y="9421603"/>
            <a:ext cx="3985269" cy="989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thermalRadiationBalance.pdf" descr="thermalRadiationBalance.pd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017678" y="6280931"/>
            <a:ext cx="10205089" cy="6803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561471" y="4986649"/>
            <a:ext cx="5742636" cy="1616696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Radiation Pressure Driven Acceler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Radiation Pressure Driven Acceleration</a:t>
            </a:r>
          </a:p>
        </p:txBody>
      </p:sp>
      <p:sp>
        <p:nvSpPr>
          <p:cNvPr id="259" name="Comparing the radiation and thermal pressure"/>
          <p:cNvSpPr txBox="1"/>
          <p:nvPr/>
        </p:nvSpPr>
        <p:spPr>
          <a:xfrm>
            <a:off x="13615175" y="3818385"/>
            <a:ext cx="8579515" cy="1331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000">
                <a:solidFill>
                  <a:srgbClr val="747474"/>
                </a:solidFill>
              </a:defRPr>
            </a:lvl1pPr>
          </a:lstStyle>
          <a:p>
            <a:r>
              <a:t>Comparing the radiation and thermal pressure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85077E-CC66-990F-0E68-DB657390AAF8}"/>
              </a:ext>
            </a:extLst>
          </p:cNvPr>
          <p:cNvSpPr/>
          <p:nvPr/>
        </p:nvSpPr>
        <p:spPr>
          <a:xfrm>
            <a:off x="16256000" y="10026067"/>
            <a:ext cx="1016000" cy="726221"/>
          </a:xfrm>
          <a:prstGeom prst="rect">
            <a:avLst/>
          </a:prstGeom>
          <a:solidFill>
            <a:srgbClr val="FFC000">
              <a:alpha val="74902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" name="HB_gif.gif" descr="HB_gif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754290" y="7058056"/>
            <a:ext cx="9253115" cy="59859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2" name="CSA_gif.gif" descr="CSA_gif.gi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3278373" y="7011047"/>
            <a:ext cx="9253116" cy="6079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3" name="Rounded Rectangle Rounded rectangle" descr="Rounded Rectangle Rounded rectangl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705896" y="3161207"/>
            <a:ext cx="10794686" cy="10308517"/>
          </a:xfrm>
          <a:prstGeom prst="rect">
            <a:avLst/>
          </a:prstGeom>
        </p:spPr>
      </p:pic>
      <p:pic>
        <p:nvPicPr>
          <p:cNvPr id="1005" name="Rounded Rectangle Rounded rectangle" descr="Rounded Rectangle Rounded rectangl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083588" y="3123910"/>
            <a:ext cx="10594518" cy="10311075"/>
          </a:xfrm>
          <a:prstGeom prst="rect">
            <a:avLst/>
          </a:prstGeom>
        </p:spPr>
      </p:pic>
      <p:sp>
        <p:nvSpPr>
          <p:cNvPr id="1007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1008" name="Radiation pressure dominant - hole boring radiation pressure acceleration"/>
          <p:cNvSpPr txBox="1">
            <a:spLocks noGrp="1"/>
          </p:cNvSpPr>
          <p:nvPr>
            <p:ph type="body" sz="quarter" idx="1"/>
          </p:nvPr>
        </p:nvSpPr>
        <p:spPr>
          <a:xfrm>
            <a:off x="1931963" y="3614131"/>
            <a:ext cx="8897768" cy="226819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200"/>
            </a:lvl1pPr>
          </a:lstStyle>
          <a:p>
            <a:r>
              <a:t>Radiation pressure dominant - hole boring radiation pressure acceleration</a:t>
            </a:r>
          </a:p>
        </p:txBody>
      </p:sp>
      <p:pic>
        <p:nvPicPr>
          <p:cNvPr id="1009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1447" y="5549096"/>
            <a:ext cx="3098801" cy="1041401"/>
          </a:xfrm>
          <a:prstGeom prst="rect">
            <a:avLst/>
          </a:prstGeom>
          <a:ln w="12700">
            <a:miter lim="400000"/>
          </a:ln>
        </p:spPr>
      </p:pic>
      <p:sp>
        <p:nvSpPr>
          <p:cNvPr id="1010" name="Thermal pressure dominant - possible to form a collisionless shock structure, accelerating ions"/>
          <p:cNvSpPr txBox="1"/>
          <p:nvPr/>
        </p:nvSpPr>
        <p:spPr>
          <a:xfrm>
            <a:off x="13456048" y="3614131"/>
            <a:ext cx="8897768" cy="2268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spcBef>
                <a:spcPts val="5900"/>
              </a:spcBef>
              <a:defRPr sz="4200">
                <a:solidFill>
                  <a:srgbClr val="747474"/>
                </a:solidFill>
              </a:defRPr>
            </a:lvl1pPr>
          </a:lstStyle>
          <a:p>
            <a:r>
              <a:rPr dirty="0"/>
              <a:t>Thermal pressure dominant - possible to form a collisionless shock structure, accelerating ions</a:t>
            </a:r>
          </a:p>
        </p:txBody>
      </p:sp>
      <p:sp>
        <p:nvSpPr>
          <p:cNvPr id="1011" name="Radiation Pressure Driven Acceler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Radiation Pressure Driven Acceleration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Experimental_Layout_Annotated_v3.pdf" descr="Experimental_Layout_Annotated_v3.pdf"/>
          <p:cNvPicPr>
            <a:picLocks noChangeAspect="1"/>
          </p:cNvPicPr>
          <p:nvPr/>
        </p:nvPicPr>
        <p:blipFill rotWithShape="1">
          <a:blip r:embed="rId3"/>
          <a:srcRect l="21089" t="20339"/>
          <a:stretch/>
        </p:blipFill>
        <p:spPr>
          <a:xfrm>
            <a:off x="10420863" y="3810000"/>
            <a:ext cx="13219761" cy="9436100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Experiment set-u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Experiment set-up</a:t>
            </a:r>
          </a:p>
        </p:txBody>
      </p:sp>
      <p:sp>
        <p:nvSpPr>
          <p:cNvPr id="337" name="mJ level laser pre-pulse to shape gas, optimising density profile - a “blast wave”"/>
          <p:cNvSpPr txBox="1"/>
          <p:nvPr/>
        </p:nvSpPr>
        <p:spPr>
          <a:xfrm>
            <a:off x="2262519" y="9995197"/>
            <a:ext cx="6639202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4000">
                <a:solidFill>
                  <a:srgbClr val="747474"/>
                </a:solidFill>
              </a:defRPr>
            </a:lvl1pPr>
          </a:lstStyle>
          <a:p>
            <a:r>
              <a:rPr dirty="0" err="1"/>
              <a:t>mJ</a:t>
            </a:r>
            <a:r>
              <a:rPr dirty="0"/>
              <a:t> level laser pre-pulse </a:t>
            </a:r>
            <a:r>
              <a:rPr lang="en-US" dirty="0"/>
              <a:t>produces a “blast wave”       </a:t>
            </a:r>
            <a:r>
              <a:rPr dirty="0"/>
              <a:t>to shape gas, optimizing density profile -</a:t>
            </a:r>
          </a:p>
        </p:txBody>
      </p:sp>
      <p:pic>
        <p:nvPicPr>
          <p:cNvPr id="2" name="Experimental_Layout_Annotated_v3.pdf" descr="Experimental_Layout_Annotated_v3.pdf">
            <a:extLst>
              <a:ext uri="{FF2B5EF4-FFF2-40B4-BE49-F238E27FC236}">
                <a16:creationId xmlns:a16="http://schemas.microsoft.com/office/drawing/2014/main" id="{F011A0D8-7536-5B0F-F76D-DF1E185491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045" b="60942"/>
          <a:stretch/>
        </p:blipFill>
        <p:spPr>
          <a:xfrm>
            <a:off x="-323782" y="2870200"/>
            <a:ext cx="11067982" cy="727315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7FDF9B-18C4-D497-82F8-6DA51F1DB5AD}"/>
              </a:ext>
            </a:extLst>
          </p:cNvPr>
          <p:cNvSpPr/>
          <p:nvPr/>
        </p:nvSpPr>
        <p:spPr>
          <a:xfrm>
            <a:off x="10083800" y="3572648"/>
            <a:ext cx="3574626" cy="229475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46E5C9C-CD06-66D7-825A-F1BEC993021D}"/>
              </a:ext>
            </a:extLst>
          </p:cNvPr>
          <p:cNvCxnSpPr/>
          <p:nvPr/>
        </p:nvCxnSpPr>
        <p:spPr>
          <a:xfrm>
            <a:off x="9296400" y="4838700"/>
            <a:ext cx="5080000" cy="326252"/>
          </a:xfrm>
          <a:prstGeom prst="straightConnector1">
            <a:avLst/>
          </a:prstGeom>
          <a:noFill/>
          <a:ln w="57150" cap="flat">
            <a:solidFill>
              <a:srgbClr val="7030A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1788</TotalTime>
  <Words>803</Words>
  <Application>Microsoft Office PowerPoint</Application>
  <PresentationFormat>Custom</PresentationFormat>
  <Paragraphs>95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Cambria Math</vt:lpstr>
      <vt:lpstr>Helvetica</vt:lpstr>
      <vt:lpstr>Helvetica Neue</vt:lpstr>
      <vt:lpstr>Helvetica Neue Light</vt:lpstr>
      <vt:lpstr>Helvetica Neue Medium</vt:lpstr>
      <vt:lpstr>Symbol</vt:lpstr>
      <vt:lpstr>Times Roman</vt:lpstr>
      <vt:lpstr>ModernPortfolio</vt:lpstr>
      <vt:lpstr>Proton acceleration with a CO2 laser  at the ATF</vt:lpstr>
      <vt:lpstr>Why are laser accelerated ions interesting…</vt:lpstr>
      <vt:lpstr>Why are laser accelerated ions interesting…</vt:lpstr>
      <vt:lpstr>CO2 lasers - the benefits of longer wavelengths?</vt:lpstr>
      <vt:lpstr>CO2 lasers - the benefits of longer wavelengths?</vt:lpstr>
      <vt:lpstr>Radiation Pressure Driven Acceleration</vt:lpstr>
      <vt:lpstr>Radiation Pressure Driven Acceleration</vt:lpstr>
      <vt:lpstr>Radiation Pressure Driven Acceleration</vt:lpstr>
      <vt:lpstr>Experiment set-up</vt:lpstr>
      <vt:lpstr>Radiation Pressure Driven Acceleration</vt:lpstr>
      <vt:lpstr>Mono-energetic protons produced</vt:lpstr>
      <vt:lpstr>Comparison to theoretical scaling</vt:lpstr>
      <vt:lpstr>Comparison to theoretical scaling</vt:lpstr>
      <vt:lpstr>Comparison to theoretical scaling</vt:lpstr>
      <vt:lpstr>Density dependence on energy spread</vt:lpstr>
      <vt:lpstr>New Probing Capabilities at the ATF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Proton acceleration using mid-IR lasers at near-critical densities and a0~1</dc:title>
  <dc:creator>Pogorelsky, Igor</dc:creator>
  <cp:lastModifiedBy>Pogorelsky, Igor</cp:lastModifiedBy>
  <cp:revision>20</cp:revision>
  <dcterms:modified xsi:type="dcterms:W3CDTF">2022-11-09T14:13:15Z</dcterms:modified>
</cp:coreProperties>
</file>