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1"/>
  </p:notesMasterIdLst>
  <p:sldIdLst>
    <p:sldId id="376" r:id="rId3"/>
    <p:sldId id="421" r:id="rId4"/>
    <p:sldId id="419" r:id="rId5"/>
    <p:sldId id="404" r:id="rId6"/>
    <p:sldId id="405" r:id="rId7"/>
    <p:sldId id="406" r:id="rId8"/>
    <p:sldId id="407" r:id="rId9"/>
    <p:sldId id="408" r:id="rId10"/>
    <p:sldId id="409" r:id="rId11"/>
    <p:sldId id="410" r:id="rId12"/>
    <p:sldId id="411" r:id="rId13"/>
    <p:sldId id="412" r:id="rId14"/>
    <p:sldId id="401" r:id="rId15"/>
    <p:sldId id="414" r:id="rId16"/>
    <p:sldId id="413" r:id="rId17"/>
    <p:sldId id="417" r:id="rId18"/>
    <p:sldId id="415" r:id="rId19"/>
    <p:sldId id="418"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mbria Math" panose="02040503050406030204" pitchFamily="18" charset="0"/>
      <p:regular r:id="rId26"/>
    </p:embeddedFont>
    <p:embeddedFont>
      <p:font typeface="Helvetica" panose="020B0604020202020204" pitchFamily="34" charset="0"/>
      <p:regular r:id="rId27"/>
      <p:bold r:id="rId28"/>
      <p:italic r:id="rId29"/>
      <p:boldItalic r:id="rId30"/>
    </p:embeddedFont>
    <p:embeddedFont>
      <p:font typeface="Calibri Light" panose="020F0302020204030204" pitchFamily="3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4AE"/>
    <a:srgbClr val="0066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autoAdjust="0"/>
    <p:restoredTop sz="80523" autoAdjust="0"/>
  </p:normalViewPr>
  <p:slideViewPr>
    <p:cSldViewPr snapToGrid="0">
      <p:cViewPr varScale="1">
        <p:scale>
          <a:sx n="92" d="100"/>
          <a:sy n="92" d="100"/>
        </p:scale>
        <p:origin x="582" y="6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3222" y="5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98C85-E7D3-4B60-92D1-0CBA4DE6B8B8}"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3BD0-7836-4031-A0B9-FC20C962E267}" type="slidenum">
              <a:rPr lang="en-US" smtClean="0"/>
              <a:t>‹#›</a:t>
            </a:fld>
            <a:endParaRPr lang="en-US"/>
          </a:p>
        </p:txBody>
      </p:sp>
    </p:spTree>
    <p:extLst>
      <p:ext uri="{BB962C8B-B14F-4D97-AF65-F5344CB8AC3E}">
        <p14:creationId xmlns:p14="http://schemas.microsoft.com/office/powerpoint/2010/main" val="3752308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183BD0-7836-4031-A0B9-FC20C962E267}" type="slidenum">
              <a:rPr lang="en-US" smtClean="0"/>
              <a:t>3</a:t>
            </a:fld>
            <a:endParaRPr lang="en-US"/>
          </a:p>
        </p:txBody>
      </p:sp>
    </p:spTree>
    <p:extLst>
      <p:ext uri="{BB962C8B-B14F-4D97-AF65-F5344CB8AC3E}">
        <p14:creationId xmlns:p14="http://schemas.microsoft.com/office/powerpoint/2010/main" val="98384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183BD0-7836-4031-A0B9-FC20C962E267}" type="slidenum">
              <a:rPr lang="en-US" smtClean="0"/>
              <a:t>4</a:t>
            </a:fld>
            <a:endParaRPr lang="en-US"/>
          </a:p>
        </p:txBody>
      </p:sp>
    </p:spTree>
    <p:extLst>
      <p:ext uri="{BB962C8B-B14F-4D97-AF65-F5344CB8AC3E}">
        <p14:creationId xmlns:p14="http://schemas.microsoft.com/office/powerpoint/2010/main" val="292860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few/only </a:t>
            </a:r>
            <a:r>
              <a:rPr lang="en-US" baseline="0" dirty="0" smtClean="0"/>
              <a:t>MeV high brightness beamlines in a university. Much different environment than National Laboratory</a:t>
            </a:r>
            <a:endParaRPr lang="en-US" baseline="0" dirty="0"/>
          </a:p>
          <a:p>
            <a:r>
              <a:rPr lang="en-US" baseline="0" dirty="0" smtClean="0"/>
              <a:t>Education and outreach (here is me trying to explain to 4</a:t>
            </a:r>
            <a:r>
              <a:rPr lang="en-US" baseline="30000" dirty="0" smtClean="0"/>
              <a:t>th</a:t>
            </a:r>
            <a:r>
              <a:rPr lang="en-US" baseline="0" dirty="0" smtClean="0"/>
              <a:t> graders what is it that we do). </a:t>
            </a:r>
          </a:p>
          <a:p>
            <a:r>
              <a:rPr lang="en-US" baseline="0" dirty="0" smtClean="0"/>
              <a:t>Focus on low charge high brightness beam research. </a:t>
            </a:r>
          </a:p>
          <a:p>
            <a:r>
              <a:rPr lang="en-US" baseline="0" dirty="0" smtClean="0"/>
              <a:t>Don’t have time to show highlights here, just point you to the list of recent publications from the laboratory</a:t>
            </a:r>
          </a:p>
        </p:txBody>
      </p:sp>
      <p:sp>
        <p:nvSpPr>
          <p:cNvPr id="4" name="Slide Number Placeholder 3"/>
          <p:cNvSpPr>
            <a:spLocks noGrp="1"/>
          </p:cNvSpPr>
          <p:nvPr>
            <p:ph type="sldNum" sz="quarter" idx="10"/>
          </p:nvPr>
        </p:nvSpPr>
        <p:spPr/>
        <p:txBody>
          <a:bodyPr/>
          <a:lstStyle/>
          <a:p>
            <a:fld id="{53074A69-DB35-4920-B70A-8AA38D9B1BE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945802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C858-89CA-200D-5B4A-DFA8A34FA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FA0D15-3F24-F2B5-4CBC-B480D1DFE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E7663-BB46-D33E-C0DC-BD7F35391BDC}"/>
              </a:ext>
            </a:extLst>
          </p:cNvPr>
          <p:cNvSpPr>
            <a:spLocks noGrp="1"/>
          </p:cNvSpPr>
          <p:nvPr>
            <p:ph type="dt" sz="half" idx="10"/>
          </p:nvPr>
        </p:nvSpPr>
        <p:spPr/>
        <p:txBody>
          <a:bodyPr/>
          <a:lstStyle/>
          <a:p>
            <a:fld id="{17CD058B-4E67-41E0-A42A-C8543C06DE5B}" type="datetimeFigureOut">
              <a:rPr lang="en-US" smtClean="0"/>
              <a:t>11/8/2022</a:t>
            </a:fld>
            <a:endParaRPr lang="en-US"/>
          </a:p>
        </p:txBody>
      </p:sp>
      <p:sp>
        <p:nvSpPr>
          <p:cNvPr id="5" name="Footer Placeholder 4">
            <a:extLst>
              <a:ext uri="{FF2B5EF4-FFF2-40B4-BE49-F238E27FC236}">
                <a16:creationId xmlns:a16="http://schemas.microsoft.com/office/drawing/2014/main" id="{AB068B61-4317-367F-BB39-5C5FDAF57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8FCD6-972D-F786-30B0-AEC28E7AEC5A}"/>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389920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E659-3059-AC29-54DD-F3C7270E73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D1E7BA-3DF0-ABAC-9D5C-201732242C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CA71-733C-A63D-1450-BB1C2CB5383A}"/>
              </a:ext>
            </a:extLst>
          </p:cNvPr>
          <p:cNvSpPr>
            <a:spLocks noGrp="1"/>
          </p:cNvSpPr>
          <p:nvPr>
            <p:ph type="dt" sz="half" idx="10"/>
          </p:nvPr>
        </p:nvSpPr>
        <p:spPr/>
        <p:txBody>
          <a:bodyPr/>
          <a:lstStyle/>
          <a:p>
            <a:fld id="{17CD058B-4E67-41E0-A42A-C8543C06DE5B}" type="datetimeFigureOut">
              <a:rPr lang="en-US" smtClean="0"/>
              <a:t>11/8/2022</a:t>
            </a:fld>
            <a:endParaRPr lang="en-US"/>
          </a:p>
        </p:txBody>
      </p:sp>
      <p:sp>
        <p:nvSpPr>
          <p:cNvPr id="5" name="Footer Placeholder 4">
            <a:extLst>
              <a:ext uri="{FF2B5EF4-FFF2-40B4-BE49-F238E27FC236}">
                <a16:creationId xmlns:a16="http://schemas.microsoft.com/office/drawing/2014/main" id="{26EC74AD-EB91-664B-2A59-0955D85A7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7A5F7-953C-9C24-DDC6-C25F250BC425}"/>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42257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AD7291-CEC2-6C0B-89F7-C73B4E422A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7A50CA-F9AB-203D-6B80-B4DE240B47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BF77E-72F4-558A-594F-A5177720B524}"/>
              </a:ext>
            </a:extLst>
          </p:cNvPr>
          <p:cNvSpPr>
            <a:spLocks noGrp="1"/>
          </p:cNvSpPr>
          <p:nvPr>
            <p:ph type="dt" sz="half" idx="10"/>
          </p:nvPr>
        </p:nvSpPr>
        <p:spPr/>
        <p:txBody>
          <a:bodyPr/>
          <a:lstStyle/>
          <a:p>
            <a:fld id="{17CD058B-4E67-41E0-A42A-C8543C06DE5B}" type="datetimeFigureOut">
              <a:rPr lang="en-US" smtClean="0"/>
              <a:t>11/8/2022</a:t>
            </a:fld>
            <a:endParaRPr lang="en-US"/>
          </a:p>
        </p:txBody>
      </p:sp>
      <p:sp>
        <p:nvSpPr>
          <p:cNvPr id="5" name="Footer Placeholder 4">
            <a:extLst>
              <a:ext uri="{FF2B5EF4-FFF2-40B4-BE49-F238E27FC236}">
                <a16:creationId xmlns:a16="http://schemas.microsoft.com/office/drawing/2014/main" id="{1FA5C0F1-787C-38B4-FDB1-3C4DB602D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F917D-D47E-B97B-B446-48EFCBE0B91B}"/>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224750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0" y="6219032"/>
            <a:ext cx="1076961"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IPAC 2022</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0" y="5975192"/>
            <a:ext cx="118102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Sophie Crisp</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853440" y="2194560"/>
            <a:ext cx="4474815" cy="147797"/>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4706470" y="4256635"/>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4706470" y="4700563"/>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523744"/>
            <a:ext cx="10363200" cy="1470061"/>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2427711444"/>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853436" y="489869"/>
            <a:ext cx="10363200" cy="519972"/>
          </a:xfrm>
        </p:spPr>
        <p:txBody>
          <a:bodyPr anchor="b" anchorCtr="0"/>
          <a:lstStyle/>
          <a:p>
            <a:r>
              <a:rPr lang="en-US" dirty="0"/>
              <a:t>Header w/copy</a:t>
            </a:r>
          </a:p>
        </p:txBody>
      </p:sp>
    </p:spTree>
    <p:extLst>
      <p:ext uri="{BB962C8B-B14F-4D97-AF65-F5344CB8AC3E}">
        <p14:creationId xmlns:p14="http://schemas.microsoft.com/office/powerpoint/2010/main" val="696169463"/>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FEB3799F-3DE7-0C45-B34C-091D879B69B2}"/>
              </a:ext>
            </a:extLst>
          </p:cNvPr>
          <p:cNvSpPr>
            <a:spLocks noGrp="1"/>
          </p:cNvSpPr>
          <p:nvPr>
            <p:ph type="body" sz="quarter" idx="21" hasCustomPrompt="1"/>
          </p:nvPr>
        </p:nvSpPr>
        <p:spPr>
          <a:xfrm>
            <a:off x="1463041" y="3048001"/>
            <a:ext cx="9144000" cy="51851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3980397045"/>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70560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70560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734213923"/>
      </p:ext>
    </p:extLst>
  </p:cSld>
  <p:clrMapOvr>
    <a:masterClrMapping/>
  </p:clrMapOvr>
  <p:extLst mod="1">
    <p:ext uri="{DCECCB84-F9BA-43D5-87BE-67443E8EF086}">
      <p15:sldGuideLst xmlns:p15="http://schemas.microsoft.com/office/powerpoint/2012/main">
        <p15:guide id="1" pos="2880">
          <p15:clr>
            <a:srgbClr val="FBAE40"/>
          </p15:clr>
        </p15:guide>
        <p15:guide id="2" pos="30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463040" y="1584960"/>
            <a:ext cx="8534400" cy="258597"/>
          </a:xfrm>
          <a:prstGeom prst="rect">
            <a:avLst/>
          </a:prstGeom>
          <a:solidFill>
            <a:srgbClr val="DBE7F5"/>
          </a:solidFill>
        </p:spPr>
        <p:txBody>
          <a:bodyPr anchor="t" anchorCtr="1"/>
          <a:lstStyle>
            <a:lvl1pPr marL="0" indent="0" algn="ctr">
              <a:buNone/>
              <a:defRPr>
                <a:solidFill>
                  <a:srgbClr val="898989"/>
                </a:solidFill>
              </a:defRPr>
            </a:lvl1pPr>
          </a:lstStyle>
          <a:p>
            <a:r>
              <a:rPr lang="en-US"/>
              <a:t>Click icon to add table</a:t>
            </a:r>
            <a:endParaRPr lang="en-US" dirty="0"/>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10319746" y="1584961"/>
            <a:ext cx="1262655" cy="1805623"/>
          </a:xfrm>
          <a:prstGeom prst="rect">
            <a:avLst/>
          </a:prstGeom>
        </p:spPr>
        <p:txBody>
          <a:bodyPr wrap="square" lIns="0">
            <a:spAutoFit/>
          </a:bodyPr>
          <a:lstStyle>
            <a:lvl1pPr marL="0" indent="0" algn="l">
              <a:lnSpc>
                <a:spcPct val="100000"/>
              </a:lnSpc>
              <a:buNone/>
              <a:defRPr sz="1067" b="0">
                <a:solidFill>
                  <a:srgbClr val="FC28FC"/>
                </a:solidFill>
              </a:defRPr>
            </a:lvl1pPr>
            <a:lvl2pPr marL="457189" indent="0">
              <a:buNone/>
              <a:defRPr>
                <a:solidFill>
                  <a:srgbClr val="FF0000"/>
                </a:solidFill>
              </a:defRPr>
            </a:lvl2pPr>
            <a:lvl3pPr marL="914377"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dirty="0"/>
              <a:t>Input data using the custom table. If you’re not sure you’ll need this table, we recommend HIDING the slide temporarily instead of deleting it. Once deleted, the custom table can be recovered from the master source file. </a:t>
            </a:r>
          </a:p>
        </p:txBody>
      </p:sp>
    </p:spTree>
    <p:extLst>
      <p:ext uri="{BB962C8B-B14F-4D97-AF65-F5344CB8AC3E}">
        <p14:creationId xmlns:p14="http://schemas.microsoft.com/office/powerpoint/2010/main" val="3308767620"/>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096000" y="2072640"/>
            <a:ext cx="5120637" cy="1551579"/>
          </a:xfrm>
          <a:prstGeom prst="rect">
            <a:avLst/>
          </a:prstGeom>
        </p:spPr>
        <p:txBody>
          <a:bodyPr l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095999" y="1584960"/>
            <a:ext cx="5120639" cy="287259"/>
          </a:xfrm>
          <a:prstGeom prst="rect">
            <a:avLst/>
          </a:prstGeom>
        </p:spPr>
        <p:txBody>
          <a:bodyPr lIns="365760" rIns="0">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853440"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3263301631"/>
      </p:ext>
    </p:extLst>
  </p:cSld>
  <p:clrMapOvr>
    <a:masterClrMapping/>
  </p:clrMapOvr>
  <p:extLst mod="1">
    <p:ext uri="{DCECCB84-F9BA-43D5-87BE-67443E8EF086}">
      <p15:sldGuideLst xmlns:p15="http://schemas.microsoft.com/office/powerpoint/2012/main">
        <p15:guide id="1" pos="2880">
          <p15:clr>
            <a:srgbClr val="FBAE40"/>
          </p15:clr>
        </p15:guide>
        <p15:guide id="2" pos="31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39" y="2072640"/>
            <a:ext cx="5120640" cy="1551579"/>
          </a:xfrm>
          <a:prstGeom prst="rect">
            <a:avLst/>
          </a:prstGeom>
        </p:spPr>
        <p:txBody>
          <a:bodyPr lIns="0" r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853441" y="158496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5974079"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3374167290"/>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083852"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13" name="Picture Placeholder 2">
            <a:extLst>
              <a:ext uri="{FF2B5EF4-FFF2-40B4-BE49-F238E27FC236}">
                <a16:creationId xmlns:a16="http://schemas.microsoft.com/office/drawing/2014/main" id="{9C652879-E485-9847-B5DA-F17C66D89A13}"/>
              </a:ext>
            </a:extLst>
          </p:cNvPr>
          <p:cNvSpPr>
            <a:spLocks noGrp="1"/>
          </p:cNvSpPr>
          <p:nvPr>
            <p:ph type="pic" sz="quarter" idx="29"/>
          </p:nvPr>
        </p:nvSpPr>
        <p:spPr>
          <a:xfrm>
            <a:off x="7448503"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4" name="Text Placeholder 19">
            <a:extLst>
              <a:ext uri="{FF2B5EF4-FFF2-40B4-BE49-F238E27FC236}">
                <a16:creationId xmlns:a16="http://schemas.microsoft.com/office/drawing/2014/main" id="{3075D6A2-6D65-FC47-AC64-35561CC02CFD}"/>
              </a:ext>
            </a:extLst>
          </p:cNvPr>
          <p:cNvSpPr>
            <a:spLocks noGrp="1"/>
          </p:cNvSpPr>
          <p:nvPr>
            <p:ph type="body" sz="quarter" idx="30" hasCustomPrompt="1"/>
          </p:nvPr>
        </p:nvSpPr>
        <p:spPr>
          <a:xfrm>
            <a:off x="621792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2292929806"/>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1586-25A7-0F4F-7E15-EBA014416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83F3C-46F0-1265-8173-42008403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8F955-DB04-DA31-7687-AD275755E274}"/>
              </a:ext>
            </a:extLst>
          </p:cNvPr>
          <p:cNvSpPr>
            <a:spLocks noGrp="1"/>
          </p:cNvSpPr>
          <p:nvPr>
            <p:ph type="dt" sz="half" idx="10"/>
          </p:nvPr>
        </p:nvSpPr>
        <p:spPr/>
        <p:txBody>
          <a:bodyPr/>
          <a:lstStyle/>
          <a:p>
            <a:fld id="{17CD058B-4E67-41E0-A42A-C8543C06DE5B}" type="datetimeFigureOut">
              <a:rPr lang="en-US" smtClean="0"/>
              <a:t>11/8/2022</a:t>
            </a:fld>
            <a:endParaRPr lang="en-US"/>
          </a:p>
        </p:txBody>
      </p:sp>
      <p:sp>
        <p:nvSpPr>
          <p:cNvPr id="5" name="Footer Placeholder 4">
            <a:extLst>
              <a:ext uri="{FF2B5EF4-FFF2-40B4-BE49-F238E27FC236}">
                <a16:creationId xmlns:a16="http://schemas.microsoft.com/office/drawing/2014/main" id="{8889176D-E7BF-2A8A-31A3-D05D5CD61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4678E-E86C-A6D4-5D72-E99680A06385}"/>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710544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mall header w/two captioned images caption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2" name="Rectangle 1">
            <a:extLst>
              <a:ext uri="{FF2B5EF4-FFF2-40B4-BE49-F238E27FC236}">
                <a16:creationId xmlns:a16="http://schemas.microsoft.com/office/drawing/2014/main" id="{3735DA87-8D0D-5646-9263-BA8534F57B0F}"/>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CD6FC555-1AA9-E647-94A1-A53C5C1DD7CF}"/>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6" name="Header rule">
            <a:extLst>
              <a:ext uri="{FF2B5EF4-FFF2-40B4-BE49-F238E27FC236}">
                <a16:creationId xmlns:a16="http://schemas.microsoft.com/office/drawing/2014/main" id="{A64E2F76-6F70-6E41-8E67-76251B3CBB36}"/>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9" name="Text Placeholder 8">
            <a:extLst>
              <a:ext uri="{FF2B5EF4-FFF2-40B4-BE49-F238E27FC236}">
                <a16:creationId xmlns:a16="http://schemas.microsoft.com/office/drawing/2014/main" id="{8D21123F-3052-7448-8323-EBC781A2C598}"/>
              </a:ext>
            </a:extLst>
          </p:cNvPr>
          <p:cNvSpPr>
            <a:spLocks noGrp="1"/>
          </p:cNvSpPr>
          <p:nvPr>
            <p:ph type="body" sz="quarter" idx="24" hasCustomPrompt="1"/>
          </p:nvPr>
        </p:nvSpPr>
        <p:spPr>
          <a:xfrm>
            <a:off x="853267"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1" name="Rectangle 10">
            <a:extLst>
              <a:ext uri="{FF2B5EF4-FFF2-40B4-BE49-F238E27FC236}">
                <a16:creationId xmlns:a16="http://schemas.microsoft.com/office/drawing/2014/main" id="{15ECEDA9-F4E9-D546-AADD-9E9431B373F9}"/>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a:extLst>
              <a:ext uri="{FF2B5EF4-FFF2-40B4-BE49-F238E27FC236}">
                <a16:creationId xmlns:a16="http://schemas.microsoft.com/office/drawing/2014/main" id="{30B111C0-E62E-C246-80CF-91DB63D57A70}"/>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13" name="Header rule">
            <a:extLst>
              <a:ext uri="{FF2B5EF4-FFF2-40B4-BE49-F238E27FC236}">
                <a16:creationId xmlns:a16="http://schemas.microsoft.com/office/drawing/2014/main" id="{89329647-72E2-B74F-AFC5-F88F766072F0}"/>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10" name="Picture Placeholder 2">
            <a:extLst>
              <a:ext uri="{FF2B5EF4-FFF2-40B4-BE49-F238E27FC236}">
                <a16:creationId xmlns:a16="http://schemas.microsoft.com/office/drawing/2014/main" id="{3B0E2BCC-7E9A-8848-B8C5-2789C328FDF4}"/>
              </a:ext>
            </a:extLst>
          </p:cNvPr>
          <p:cNvSpPr>
            <a:spLocks noGrp="1"/>
          </p:cNvSpPr>
          <p:nvPr>
            <p:ph type="pic" sz="quarter" idx="23"/>
          </p:nvPr>
        </p:nvSpPr>
        <p:spPr>
          <a:xfrm>
            <a:off x="853269"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8">
            <a:extLst>
              <a:ext uri="{FF2B5EF4-FFF2-40B4-BE49-F238E27FC236}">
                <a16:creationId xmlns:a16="http://schemas.microsoft.com/office/drawing/2014/main" id="{B9DA235E-5166-4A4E-85BC-FDE49E99E6E3}"/>
              </a:ext>
            </a:extLst>
          </p:cNvPr>
          <p:cNvSpPr>
            <a:spLocks noGrp="1"/>
          </p:cNvSpPr>
          <p:nvPr>
            <p:ph type="body" sz="quarter" idx="25" hasCustomPrompt="1"/>
          </p:nvPr>
        </p:nvSpPr>
        <p:spPr>
          <a:xfrm>
            <a:off x="6217919"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7" name="Picture Placeholder 2">
            <a:extLst>
              <a:ext uri="{FF2B5EF4-FFF2-40B4-BE49-F238E27FC236}">
                <a16:creationId xmlns:a16="http://schemas.microsoft.com/office/drawing/2014/main" id="{2298A9C0-48AD-FD43-A59A-12E1524D052B}"/>
              </a:ext>
            </a:extLst>
          </p:cNvPr>
          <p:cNvSpPr>
            <a:spLocks noGrp="1"/>
          </p:cNvSpPr>
          <p:nvPr>
            <p:ph type="pic" sz="quarter" idx="26"/>
          </p:nvPr>
        </p:nvSpPr>
        <p:spPr>
          <a:xfrm>
            <a:off x="6217921"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Tree>
    <p:extLst>
      <p:ext uri="{BB962C8B-B14F-4D97-AF65-F5344CB8AC3E}">
        <p14:creationId xmlns:p14="http://schemas.microsoft.com/office/powerpoint/2010/main" val="2896760002"/>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1230412" y="1584960"/>
            <a:ext cx="2537553"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792480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7924800"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438912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4389035"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1638758815"/>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40" y="4876801"/>
            <a:ext cx="10363200" cy="701859"/>
          </a:xfrm>
          <a:prstGeom prst="rect">
            <a:avLst/>
          </a:prstGeom>
        </p:spPr>
        <p:txBody>
          <a:bodyPr lIns="0" tIns="18288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440" y="1584960"/>
            <a:ext cx="10363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52550794"/>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438400" y="1584960"/>
            <a:ext cx="7315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1009452658"/>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7559040" y="2072641"/>
            <a:ext cx="3657600" cy="1292983"/>
          </a:xfrm>
          <a:prstGeom prst="rect">
            <a:avLst/>
          </a:prstGeom>
        </p:spPr>
        <p:txBody>
          <a:bodyPr lIns="365760" r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7559040" y="1584960"/>
            <a:ext cx="3657600" cy="287259"/>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853440" y="1584960"/>
            <a:ext cx="67056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 and copy</a:t>
            </a:r>
          </a:p>
        </p:txBody>
      </p:sp>
    </p:spTree>
    <p:extLst>
      <p:ext uri="{BB962C8B-B14F-4D97-AF65-F5344CB8AC3E}">
        <p14:creationId xmlns:p14="http://schemas.microsoft.com/office/powerpoint/2010/main" val="2456718145"/>
      </p:ext>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atement w/white background">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1"/>
            <a:ext cx="12192000" cy="6132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6" name="Title 3" hidden="1">
            <a:extLst>
              <a:ext uri="{FF2B5EF4-FFF2-40B4-BE49-F238E27FC236}">
                <a16:creationId xmlns:a16="http://schemas.microsoft.com/office/drawing/2014/main" id="{47BA5E82-2DE4-214E-A6B1-6C2A16953F79}"/>
              </a:ext>
            </a:extLst>
          </p:cNvPr>
          <p:cNvSpPr txBox="1">
            <a:spLocks/>
          </p:cNvSpPr>
          <p:nvPr/>
        </p:nvSpPr>
        <p:spPr>
          <a:xfrm>
            <a:off x="1828800" y="1828896"/>
            <a:ext cx="8534400" cy="2462021"/>
          </a:xfrm>
          <a:prstGeom prst="rect">
            <a:avLst/>
          </a:prstGeom>
          <a:solidFill>
            <a:schemeClr val="bg1"/>
          </a:solidFill>
        </p:spPr>
        <p:txBody>
          <a:bodyPr vert="horz" wrap="square" lIns="0" tIns="0" rIns="0" bIns="0" rtlCol="0" anchor="ctr" anchorCtr="1">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spcBef>
                <a:spcPts val="0"/>
              </a:spcBef>
            </a:pPr>
            <a:r>
              <a:rPr lang="en-US" sz="5333" b="0" i="0" dirty="0">
                <a:solidFill>
                  <a:srgbClr val="2774AE"/>
                </a:solidFill>
                <a:latin typeface="Helvetica Regular" pitchFamily="2" charset="0"/>
              </a:rPr>
              <a:t>Lorem ipsum dolor sit </a:t>
            </a:r>
            <a:r>
              <a:rPr lang="en-US" sz="5333" b="0" i="0" dirty="0" err="1">
                <a:solidFill>
                  <a:srgbClr val="2774AE"/>
                </a:solidFill>
                <a:latin typeface="Helvetica Regular" pitchFamily="2" charset="0"/>
              </a:rPr>
              <a:t>amet</a:t>
            </a:r>
            <a:r>
              <a:rPr lang="en-US" sz="5333" b="0" i="0" dirty="0">
                <a:solidFill>
                  <a:srgbClr val="2774AE"/>
                </a:solidFill>
                <a:latin typeface="Helvetica Regular" pitchFamily="2" charset="0"/>
              </a:rPr>
              <a:t> ex </a:t>
            </a:r>
            <a:r>
              <a:rPr lang="en-US" sz="5333" b="0" i="0" dirty="0" err="1">
                <a:solidFill>
                  <a:srgbClr val="2774AE"/>
                </a:solidFill>
                <a:latin typeface="Helvetica Regular" pitchFamily="2" charset="0"/>
              </a:rPr>
              <a:t>eum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reque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graece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nam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harum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vonsequat</a:t>
            </a:r>
            <a:endParaRPr lang="en-US" sz="5333" b="0" i="0" dirty="0">
              <a:solidFill>
                <a:srgbClr val="2774AE"/>
              </a:solidFill>
              <a:latin typeface="Helvetica Regular" pitchFamily="2" charset="0"/>
            </a:endParaRPr>
          </a:p>
        </p:txBody>
      </p:sp>
      <p:sp>
        <p:nvSpPr>
          <p:cNvPr id="4" name="Text Placeholder 3">
            <a:extLst>
              <a:ext uri="{FF2B5EF4-FFF2-40B4-BE49-F238E27FC236}">
                <a16:creationId xmlns:a16="http://schemas.microsoft.com/office/drawing/2014/main" id="{9D1F839A-7F1F-7444-AF82-48ECCE4F3858}"/>
              </a:ext>
            </a:extLst>
          </p:cNvPr>
          <p:cNvSpPr>
            <a:spLocks noGrp="1"/>
          </p:cNvSpPr>
          <p:nvPr>
            <p:ph type="body" sz="quarter" idx="21" hasCustomPrompt="1"/>
          </p:nvPr>
        </p:nvSpPr>
        <p:spPr>
          <a:xfrm>
            <a:off x="1828800" y="1828801"/>
            <a:ext cx="8534400" cy="2220095"/>
          </a:xfrm>
        </p:spPr>
        <p:txBody>
          <a:bodyPr anchor="ctr" anchorCtr="0"/>
          <a:lstStyle>
            <a:lvl1pPr marL="0" indent="0" algn="ctr">
              <a:buNone/>
              <a:defRPr sz="5333">
                <a:solidFill>
                  <a:srgbClr val="2774AE"/>
                </a:solidFill>
              </a:defRPr>
            </a:lvl1pPr>
            <a:lvl2pPr marL="365751" indent="0" algn="ctr">
              <a:buNone/>
              <a:defRPr sz="5333">
                <a:solidFill>
                  <a:srgbClr val="2774AE"/>
                </a:solidFill>
              </a:defRPr>
            </a:lvl2pPr>
            <a:lvl3pPr marL="731502" indent="0" algn="ctr">
              <a:buNone/>
              <a:defRPr sz="5333">
                <a:solidFill>
                  <a:srgbClr val="2774AE"/>
                </a:solidFill>
              </a:defRPr>
            </a:lvl3pPr>
            <a:lvl4pPr marL="1097253" indent="0" algn="ctr">
              <a:buNone/>
              <a:defRPr sz="5333">
                <a:solidFill>
                  <a:srgbClr val="2774AE"/>
                </a:solidFill>
              </a:defRPr>
            </a:lvl4pPr>
            <a:lvl5pPr marL="1463003" indent="0" algn="ctr">
              <a:buNone/>
              <a:defRPr sz="5333">
                <a:solidFill>
                  <a:srgbClr val="2774AE"/>
                </a:solidFill>
              </a:defRPr>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2207891587"/>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3638658966"/>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8" name="Table 7" hidden="1">
            <a:extLst>
              <a:ext uri="{FF2B5EF4-FFF2-40B4-BE49-F238E27FC236}">
                <a16:creationId xmlns:a16="http://schemas.microsoft.com/office/drawing/2014/main" id="{3E58A6EC-219D-294A-BBEF-94C49557B0E2}"/>
              </a:ext>
            </a:extLst>
          </p:cNvPr>
          <p:cNvGraphicFramePr>
            <a:graphicFrameLocks noGrp="1"/>
          </p:cNvGraphicFramePr>
          <p:nvPr>
            <p:extLst>
              <p:ext uri="{D42A27DB-BD31-4B8C-83A1-F6EECF244321}">
                <p14:modId xmlns:p14="http://schemas.microsoft.com/office/powerpoint/2010/main" val="1810830639"/>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9" name="TextBox 8">
            <a:extLst>
              <a:ext uri="{FF2B5EF4-FFF2-40B4-BE49-F238E27FC236}">
                <a16:creationId xmlns:a16="http://schemas.microsoft.com/office/drawing/2014/main" id="{4DAC7F78-240E-AF4B-89D8-273442F5E4BE}"/>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graphicFrame>
        <p:nvGraphicFramePr>
          <p:cNvPr id="10" name="Table 9" hidden="1">
            <a:extLst>
              <a:ext uri="{FF2B5EF4-FFF2-40B4-BE49-F238E27FC236}">
                <a16:creationId xmlns:a16="http://schemas.microsoft.com/office/drawing/2014/main" id="{C425352E-7739-E248-9E50-3F3E8D851A47}"/>
              </a:ext>
            </a:extLst>
          </p:cNvPr>
          <p:cNvGraphicFramePr>
            <a:graphicFrameLocks noGrp="1"/>
          </p:cNvGraphicFramePr>
          <p:nvPr>
            <p:extLst>
              <p:ext uri="{D42A27DB-BD31-4B8C-83A1-F6EECF244321}">
                <p14:modId xmlns:p14="http://schemas.microsoft.com/office/powerpoint/2010/main" val="1985896400"/>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2" name="TextBox 11">
            <a:extLst>
              <a:ext uri="{FF2B5EF4-FFF2-40B4-BE49-F238E27FC236}">
                <a16:creationId xmlns:a16="http://schemas.microsoft.com/office/drawing/2014/main" id="{07F6C067-AD68-524C-91AC-545B0A590C4C}"/>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Tree>
    <p:extLst>
      <p:ext uri="{BB962C8B-B14F-4D97-AF65-F5344CB8AC3E}">
        <p14:creationId xmlns:p14="http://schemas.microsoft.com/office/powerpoint/2010/main" val="1245235856"/>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BE8B-22EC-426C-85DD-9C6D384ECC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69B257-3094-4171-AF79-2B56BE9C9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19C0F-F6A6-4DCB-B7BA-FFE1A98244A1}"/>
              </a:ext>
            </a:extLst>
          </p:cNvPr>
          <p:cNvSpPr>
            <a:spLocks noGrp="1"/>
          </p:cNvSpPr>
          <p:nvPr>
            <p:ph type="dt" sz="half" idx="10"/>
          </p:nvPr>
        </p:nvSpPr>
        <p:spPr>
          <a:xfrm>
            <a:off x="9876712" y="6339840"/>
            <a:ext cx="1255776" cy="422744"/>
          </a:xfrm>
          <a:prstGeom prst="rect">
            <a:avLst/>
          </a:prstGeom>
        </p:spPr>
        <p:txBody>
          <a:bodyPr/>
          <a:lstStyle/>
          <a:p>
            <a:fld id="{DBFF113A-6DFF-4777-9DD5-FF99B7E91276}" type="datetimeFigureOut">
              <a:rPr lang="en-US" smtClean="0"/>
              <a:t>11/8/2022</a:t>
            </a:fld>
            <a:endParaRPr lang="en-US"/>
          </a:p>
        </p:txBody>
      </p:sp>
      <p:sp>
        <p:nvSpPr>
          <p:cNvPr id="5" name="Footer Placeholder 4">
            <a:extLst>
              <a:ext uri="{FF2B5EF4-FFF2-40B4-BE49-F238E27FC236}">
                <a16:creationId xmlns:a16="http://schemas.microsoft.com/office/drawing/2014/main" id="{E6DA58BF-736B-4C91-AC3E-5904B26699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825CA8-7B23-4544-8DC0-C6DC1E98C3B4}"/>
              </a:ext>
            </a:extLst>
          </p:cNvPr>
          <p:cNvSpPr>
            <a:spLocks noGrp="1"/>
          </p:cNvSpPr>
          <p:nvPr>
            <p:ph type="sldNum" sz="quarter" idx="12"/>
          </p:nvPr>
        </p:nvSpPr>
        <p:spPr>
          <a:xfrm>
            <a:off x="11582400" y="6339840"/>
            <a:ext cx="609600" cy="422744"/>
          </a:xfrm>
          <a:prstGeom prst="rect">
            <a:avLst/>
          </a:prstGeom>
        </p:spPr>
        <p:txBody>
          <a:bodyPr/>
          <a:lstStyle/>
          <a:p>
            <a:fld id="{47BCAE14-5E02-497E-85B3-826956D8D934}" type="slidenum">
              <a:rPr lang="en-US" smtClean="0"/>
              <a:t>‹#›</a:t>
            </a:fld>
            <a:endParaRPr lang="en-US"/>
          </a:p>
        </p:txBody>
      </p:sp>
    </p:spTree>
    <p:extLst>
      <p:ext uri="{BB962C8B-B14F-4D97-AF65-F5344CB8AC3E}">
        <p14:creationId xmlns:p14="http://schemas.microsoft.com/office/powerpoint/2010/main" val="348268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D198-799F-44B1-20A5-E41A939BE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A2608-CA72-5B48-5544-FF2F56A81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217AB-05DF-5B5C-2DB0-7A7DB9909EDF}"/>
              </a:ext>
            </a:extLst>
          </p:cNvPr>
          <p:cNvSpPr>
            <a:spLocks noGrp="1"/>
          </p:cNvSpPr>
          <p:nvPr>
            <p:ph type="dt" sz="half" idx="10"/>
          </p:nvPr>
        </p:nvSpPr>
        <p:spPr/>
        <p:txBody>
          <a:bodyPr/>
          <a:lstStyle/>
          <a:p>
            <a:fld id="{17CD058B-4E67-41E0-A42A-C8543C06DE5B}" type="datetimeFigureOut">
              <a:rPr lang="en-US" smtClean="0"/>
              <a:t>11/8/2022</a:t>
            </a:fld>
            <a:endParaRPr lang="en-US"/>
          </a:p>
        </p:txBody>
      </p:sp>
      <p:sp>
        <p:nvSpPr>
          <p:cNvPr id="5" name="Footer Placeholder 4">
            <a:extLst>
              <a:ext uri="{FF2B5EF4-FFF2-40B4-BE49-F238E27FC236}">
                <a16:creationId xmlns:a16="http://schemas.microsoft.com/office/drawing/2014/main" id="{9FF76523-5412-349D-B7CE-99240B40F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0BC84-2F20-5C68-B838-478743032D1D}"/>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561886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09F0-2446-4D14-019A-07A1E7BEB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E3EE14-10BA-75FE-26FE-B14F3B7CF0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0741A4-2A70-70FA-075A-44F715BA3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14048-94BE-70CB-3AD0-89A00DCBC06C}"/>
              </a:ext>
            </a:extLst>
          </p:cNvPr>
          <p:cNvSpPr>
            <a:spLocks noGrp="1"/>
          </p:cNvSpPr>
          <p:nvPr>
            <p:ph type="dt" sz="half" idx="10"/>
          </p:nvPr>
        </p:nvSpPr>
        <p:spPr/>
        <p:txBody>
          <a:bodyPr/>
          <a:lstStyle/>
          <a:p>
            <a:fld id="{17CD058B-4E67-41E0-A42A-C8543C06DE5B}" type="datetimeFigureOut">
              <a:rPr lang="en-US" smtClean="0"/>
              <a:t>11/8/2022</a:t>
            </a:fld>
            <a:endParaRPr lang="en-US"/>
          </a:p>
        </p:txBody>
      </p:sp>
      <p:sp>
        <p:nvSpPr>
          <p:cNvPr id="6" name="Footer Placeholder 5">
            <a:extLst>
              <a:ext uri="{FF2B5EF4-FFF2-40B4-BE49-F238E27FC236}">
                <a16:creationId xmlns:a16="http://schemas.microsoft.com/office/drawing/2014/main" id="{C63E1EA0-F2FD-2E88-E176-E3CCBC1321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01FBA-59A6-8C91-10B9-9AA4826EAE2B}"/>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50159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1219-2F68-DDEF-CD30-26099F11F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B84A58-527D-BC97-C805-92E6E5D6E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7A6F1C-49AF-1C37-73BF-D15562E14E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B6CED-2366-7D7A-1EB8-F89CE98BE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FD9BA-7EF0-5062-07FF-7114954079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7C5148-DDB7-0AD0-3080-F436D00C9FF8}"/>
              </a:ext>
            </a:extLst>
          </p:cNvPr>
          <p:cNvSpPr>
            <a:spLocks noGrp="1"/>
          </p:cNvSpPr>
          <p:nvPr>
            <p:ph type="dt" sz="half" idx="10"/>
          </p:nvPr>
        </p:nvSpPr>
        <p:spPr/>
        <p:txBody>
          <a:bodyPr/>
          <a:lstStyle/>
          <a:p>
            <a:fld id="{17CD058B-4E67-41E0-A42A-C8543C06DE5B}" type="datetimeFigureOut">
              <a:rPr lang="en-US" smtClean="0"/>
              <a:t>11/8/2022</a:t>
            </a:fld>
            <a:endParaRPr lang="en-US"/>
          </a:p>
        </p:txBody>
      </p:sp>
      <p:sp>
        <p:nvSpPr>
          <p:cNvPr id="8" name="Footer Placeholder 7">
            <a:extLst>
              <a:ext uri="{FF2B5EF4-FFF2-40B4-BE49-F238E27FC236}">
                <a16:creationId xmlns:a16="http://schemas.microsoft.com/office/drawing/2014/main" id="{CF6C7F35-75E3-9469-6CC2-03C1195AB5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F40989-27EC-076F-B6A6-E169BEE2E8F2}"/>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21758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9D3A-F07E-BF4B-1716-9E5B5CE07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1DFB95-F1E1-CA51-8965-DA1D95EEEB7E}"/>
              </a:ext>
            </a:extLst>
          </p:cNvPr>
          <p:cNvSpPr>
            <a:spLocks noGrp="1"/>
          </p:cNvSpPr>
          <p:nvPr>
            <p:ph type="dt" sz="half" idx="10"/>
          </p:nvPr>
        </p:nvSpPr>
        <p:spPr/>
        <p:txBody>
          <a:bodyPr/>
          <a:lstStyle/>
          <a:p>
            <a:fld id="{17CD058B-4E67-41E0-A42A-C8543C06DE5B}" type="datetimeFigureOut">
              <a:rPr lang="en-US" smtClean="0"/>
              <a:t>11/8/2022</a:t>
            </a:fld>
            <a:endParaRPr lang="en-US"/>
          </a:p>
        </p:txBody>
      </p:sp>
      <p:sp>
        <p:nvSpPr>
          <p:cNvPr id="4" name="Footer Placeholder 3">
            <a:extLst>
              <a:ext uri="{FF2B5EF4-FFF2-40B4-BE49-F238E27FC236}">
                <a16:creationId xmlns:a16="http://schemas.microsoft.com/office/drawing/2014/main" id="{0B794433-E89E-3BDB-F0AB-512FFC0FA4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05ED9B-984B-928D-3A58-FC89819B6368}"/>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33224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FA1EB3-5D0D-FA5C-5F41-9131DDF6A35C}"/>
              </a:ext>
            </a:extLst>
          </p:cNvPr>
          <p:cNvSpPr>
            <a:spLocks noGrp="1"/>
          </p:cNvSpPr>
          <p:nvPr>
            <p:ph type="dt" sz="half" idx="10"/>
          </p:nvPr>
        </p:nvSpPr>
        <p:spPr/>
        <p:txBody>
          <a:bodyPr/>
          <a:lstStyle/>
          <a:p>
            <a:fld id="{17CD058B-4E67-41E0-A42A-C8543C06DE5B}" type="datetimeFigureOut">
              <a:rPr lang="en-US" smtClean="0"/>
              <a:t>11/8/2022</a:t>
            </a:fld>
            <a:endParaRPr lang="en-US"/>
          </a:p>
        </p:txBody>
      </p:sp>
      <p:sp>
        <p:nvSpPr>
          <p:cNvPr id="3" name="Footer Placeholder 2">
            <a:extLst>
              <a:ext uri="{FF2B5EF4-FFF2-40B4-BE49-F238E27FC236}">
                <a16:creationId xmlns:a16="http://schemas.microsoft.com/office/drawing/2014/main" id="{FE3EF835-9D6E-2451-1EF4-192AA2FE1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7B6ADD-909C-2334-2236-554BC44799F9}"/>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60168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CB3F-DB0B-629A-920B-21CA4DD42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DEF82E-0310-70D7-E1E1-46527B0E50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75D5D-EEC4-1C1F-FE3F-0F5F8780B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56EA31-45D2-EB02-BCF8-E247C5846AE3}"/>
              </a:ext>
            </a:extLst>
          </p:cNvPr>
          <p:cNvSpPr>
            <a:spLocks noGrp="1"/>
          </p:cNvSpPr>
          <p:nvPr>
            <p:ph type="dt" sz="half" idx="10"/>
          </p:nvPr>
        </p:nvSpPr>
        <p:spPr/>
        <p:txBody>
          <a:bodyPr/>
          <a:lstStyle/>
          <a:p>
            <a:fld id="{17CD058B-4E67-41E0-A42A-C8543C06DE5B}" type="datetimeFigureOut">
              <a:rPr lang="en-US" smtClean="0"/>
              <a:t>11/8/2022</a:t>
            </a:fld>
            <a:endParaRPr lang="en-US"/>
          </a:p>
        </p:txBody>
      </p:sp>
      <p:sp>
        <p:nvSpPr>
          <p:cNvPr id="6" name="Footer Placeholder 5">
            <a:extLst>
              <a:ext uri="{FF2B5EF4-FFF2-40B4-BE49-F238E27FC236}">
                <a16:creationId xmlns:a16="http://schemas.microsoft.com/office/drawing/2014/main" id="{E8E1611C-F1F5-0866-C436-3B0661F9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9BEBE-5901-34FE-395C-ECCB4028DFE2}"/>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88900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2D16-28B9-D633-82D3-118D486E1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882E4-DC46-72E4-D9F1-4896B00B6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A8E2EA-1E26-0E2C-5BCE-54F9DDD48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DBFAD-487A-FCE6-A2EE-0B87FB87A181}"/>
              </a:ext>
            </a:extLst>
          </p:cNvPr>
          <p:cNvSpPr>
            <a:spLocks noGrp="1"/>
          </p:cNvSpPr>
          <p:nvPr>
            <p:ph type="dt" sz="half" idx="10"/>
          </p:nvPr>
        </p:nvSpPr>
        <p:spPr/>
        <p:txBody>
          <a:bodyPr/>
          <a:lstStyle/>
          <a:p>
            <a:fld id="{17CD058B-4E67-41E0-A42A-C8543C06DE5B}" type="datetimeFigureOut">
              <a:rPr lang="en-US" smtClean="0"/>
              <a:t>11/8/2022</a:t>
            </a:fld>
            <a:endParaRPr lang="en-US"/>
          </a:p>
        </p:txBody>
      </p:sp>
      <p:sp>
        <p:nvSpPr>
          <p:cNvPr id="6" name="Footer Placeholder 5">
            <a:extLst>
              <a:ext uri="{FF2B5EF4-FFF2-40B4-BE49-F238E27FC236}">
                <a16:creationId xmlns:a16="http://schemas.microsoft.com/office/drawing/2014/main" id="{FED135B6-6DF9-2D35-A81A-E4170D55A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BA35A-571F-2DF4-5EDC-3C22149B4330}"/>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70763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3.sv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3150F-D79D-E114-8B44-4027FF789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FC89A9-67CB-6BF5-6A70-4F9780127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6B720-CAC5-1883-ADBE-22499BEDF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D058B-4E67-41E0-A42A-C8543C06DE5B}" type="datetimeFigureOut">
              <a:rPr lang="en-US" smtClean="0"/>
              <a:t>11/8/2022</a:t>
            </a:fld>
            <a:endParaRPr lang="en-US"/>
          </a:p>
        </p:txBody>
      </p:sp>
      <p:sp>
        <p:nvSpPr>
          <p:cNvPr id="5" name="Footer Placeholder 4">
            <a:extLst>
              <a:ext uri="{FF2B5EF4-FFF2-40B4-BE49-F238E27FC236}">
                <a16:creationId xmlns:a16="http://schemas.microsoft.com/office/drawing/2014/main" id="{0A285E8A-3C38-3E0A-2636-DA3D4D93D3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51EA0-A4FB-BC40-5595-C6BC7D847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EFB2C-3159-4F58-8C6E-80C5985AED36}" type="slidenum">
              <a:rPr lang="en-US" smtClean="0"/>
              <a:t>‹#›</a:t>
            </a:fld>
            <a:endParaRPr lang="en-US"/>
          </a:p>
        </p:txBody>
      </p:sp>
      <p:sp>
        <p:nvSpPr>
          <p:cNvPr id="7" name="Rectangle 6"/>
          <p:cNvSpPr/>
          <p:nvPr userDrawn="1"/>
        </p:nvSpPr>
        <p:spPr>
          <a:xfrm>
            <a:off x="0" y="0"/>
            <a:ext cx="12192000" cy="6858000"/>
          </a:xfrm>
          <a:prstGeom prst="rect">
            <a:avLst/>
          </a:prstGeom>
          <a:gradFill flip="none" rotWithShape="1">
            <a:gsLst>
              <a:gs pos="56000">
                <a:schemeClr val="accent1">
                  <a:lumMod val="5000"/>
                  <a:lumOff val="95000"/>
                </a:schemeClr>
              </a:gs>
              <a:gs pos="83000">
                <a:schemeClr val="accent1">
                  <a:lumMod val="45000"/>
                  <a:lumOff val="55000"/>
                </a:schemeClr>
              </a:gs>
              <a:gs pos="100000">
                <a:schemeClr val="accent1">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030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Brand logo">
            <a:extLst>
              <a:ext uri="{FF2B5EF4-FFF2-40B4-BE49-F238E27FC236}">
                <a16:creationId xmlns:a16="http://schemas.microsoft.com/office/drawing/2014/main" id="{B905BEBE-FC81-0D47-9AF4-9E3655228635}"/>
              </a:ext>
            </a:extLst>
          </p:cNvPr>
          <p:cNvPicPr>
            <a:picLocks noChangeAspect="1"/>
          </p:cNvPicPr>
          <p:nvPr/>
        </p:nvPicPr>
        <p:blipFill>
          <a:blip r:embed="rId17">
            <a:extLst>
              <a:ext uri="{96DAC541-7B7A-43D3-8B79-37D633B846F1}">
                <asvg:svgBlip xmlns="" xmlns:asvg="http://schemas.microsoft.com/office/drawing/2016/SVG/main" r:embed="rId23"/>
              </a:ext>
            </a:extLst>
          </a:blip>
          <a:stretch>
            <a:fillRect/>
          </a:stretch>
        </p:blipFill>
        <p:spPr>
          <a:xfrm>
            <a:off x="457201" y="6299713"/>
            <a:ext cx="564305" cy="182033"/>
          </a:xfrm>
          <a:prstGeom prst="rect">
            <a:avLst/>
          </a:prstGeom>
        </p:spPr>
      </p:pic>
      <p:sp>
        <p:nvSpPr>
          <p:cNvPr id="17" name="Header rule">
            <a:extLst>
              <a:ext uri="{FF2B5EF4-FFF2-40B4-BE49-F238E27FC236}">
                <a16:creationId xmlns:a16="http://schemas.microsoft.com/office/drawing/2014/main" id="{98E6E0B5-9270-574F-A10E-09DA8982DB02}"/>
              </a:ext>
            </a:extLst>
          </p:cNvPr>
          <p:cNvSpPr/>
          <p:nvPr/>
        </p:nvSpPr>
        <p:spPr>
          <a:xfrm>
            <a:off x="853440" y="1095523"/>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853439" y="489869"/>
            <a:ext cx="10363200" cy="519972"/>
          </a:xfrm>
          <a:prstGeom prst="rect">
            <a:avLst/>
          </a:prstGeom>
        </p:spPr>
        <p:txBody>
          <a:bodyPr vert="horz" wrap="square" lIns="0" tIns="0" rIns="0" bIns="0" rtlCol="0" anchor="b" anchorCtr="0">
            <a:spAutoFit/>
          </a:bodyPr>
          <a:lstStyle/>
          <a:p>
            <a:r>
              <a:rPr lang="en-US" dirty="0"/>
              <a:t>Click to edit Master title</a:t>
            </a:r>
          </a:p>
        </p:txBody>
      </p:sp>
      <p:sp>
        <p:nvSpPr>
          <p:cNvPr id="9" name="Text Placeholder-left">
            <a:extLst>
              <a:ext uri="{FF2B5EF4-FFF2-40B4-BE49-F238E27FC236}">
                <a16:creationId xmlns:a16="http://schemas.microsoft.com/office/drawing/2014/main" id="{780A88FB-C016-B145-BF42-9CAF49E61B24}"/>
              </a:ext>
            </a:extLst>
          </p:cNvPr>
          <p:cNvSpPr txBox="1">
            <a:spLocks/>
          </p:cNvSpPr>
          <p:nvPr/>
        </p:nvSpPr>
        <p:spPr>
          <a:xfrm>
            <a:off x="1463040" y="6364224"/>
            <a:ext cx="3535680" cy="492507"/>
          </a:xfrm>
          <a:prstGeom prst="rect">
            <a:avLst/>
          </a:prstGeom>
        </p:spPr>
        <p:txBody>
          <a:bodyPr wrap="square" lIns="0" tIns="0" rIns="0" bIns="341376">
            <a:spAutoFit/>
          </a:bodyPr>
          <a:lstStyle>
            <a:lvl1pPr marL="0" indent="0" algn="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067" b="0" i="0" dirty="0">
                <a:latin typeface="Helvetica Regular" pitchFamily="2" charset="0"/>
              </a:rPr>
              <a:t>Physics and Astronomy</a:t>
            </a:r>
          </a:p>
        </p:txBody>
      </p:sp>
      <p:sp>
        <p:nvSpPr>
          <p:cNvPr id="4" name="Text Placeholder 3">
            <a:extLst>
              <a:ext uri="{FF2B5EF4-FFF2-40B4-BE49-F238E27FC236}">
                <a16:creationId xmlns:a16="http://schemas.microsoft.com/office/drawing/2014/main" id="{883B9C53-1485-764E-86F1-EF642FC86547}"/>
              </a:ext>
            </a:extLst>
          </p:cNvPr>
          <p:cNvSpPr>
            <a:spLocks noGrp="1"/>
          </p:cNvSpPr>
          <p:nvPr>
            <p:ph type="body" idx="1"/>
          </p:nvPr>
        </p:nvSpPr>
        <p:spPr>
          <a:xfrm>
            <a:off x="1463041" y="1584961"/>
            <a:ext cx="9753599" cy="1567695"/>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6454C98D-65B5-408B-873D-CEC284678A3D}"/>
              </a:ext>
            </a:extLst>
          </p:cNvPr>
          <p:cNvSpPr txBox="1"/>
          <p:nvPr userDrawn="1"/>
        </p:nvSpPr>
        <p:spPr>
          <a:xfrm>
            <a:off x="11564881" y="6339840"/>
            <a:ext cx="169918" cy="164660"/>
          </a:xfrm>
          <a:prstGeom prst="rect">
            <a:avLst/>
          </a:prstGeom>
          <a:noFill/>
        </p:spPr>
        <p:txBody>
          <a:bodyPr wrap="none" lIns="0" tIns="0" rIns="0" bIns="0" rtlCol="0">
            <a:spAutoFit/>
          </a:bodyPr>
          <a:lstStyle/>
          <a:p>
            <a:pPr algn="l"/>
            <a:fld id="{9CDB6B5F-D1D6-4A33-9F95-2E7985FF3381}" type="slidenum">
              <a:rPr lang="en-US" sz="1070" smtClean="0">
                <a:solidFill>
                  <a:srgbClr val="B9B9B9"/>
                </a:solidFill>
              </a:rPr>
              <a:t>‹#›</a:t>
            </a:fld>
            <a:endParaRPr lang="en-US" sz="1070" dirty="0" err="1">
              <a:solidFill>
                <a:srgbClr val="B9B9B9"/>
              </a:solidFill>
            </a:endParaRPr>
          </a:p>
        </p:txBody>
      </p:sp>
      <p:sp>
        <p:nvSpPr>
          <p:cNvPr id="11" name="Rectangle 10"/>
          <p:cNvSpPr/>
          <p:nvPr userDrawn="1"/>
        </p:nvSpPr>
        <p:spPr>
          <a:xfrm>
            <a:off x="0" y="0"/>
            <a:ext cx="12192000" cy="6858000"/>
          </a:xfrm>
          <a:prstGeom prst="rect">
            <a:avLst/>
          </a:prstGeom>
          <a:gradFill flip="none" rotWithShape="1">
            <a:gsLst>
              <a:gs pos="56000">
                <a:schemeClr val="accent1">
                  <a:lumMod val="5000"/>
                  <a:lumOff val="95000"/>
                </a:schemeClr>
              </a:gs>
              <a:gs pos="83000">
                <a:schemeClr val="accent1">
                  <a:lumMod val="60000"/>
                  <a:lumOff val="40000"/>
                  <a:alpha val="50000"/>
                </a:schemeClr>
              </a:gs>
              <a:gs pos="100000">
                <a:schemeClr val="accent1">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11966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867" b="0" kern="1200">
          <a:solidFill>
            <a:srgbClr val="58595B"/>
          </a:solidFill>
          <a:latin typeface="+mn-lt"/>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em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gif"/><Relationship Id="rId9" Type="http://schemas.openxmlformats.org/officeDocument/2006/relationships/image" Target="../media/image60.emf"/></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5.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hyperlink" Target="https://doi.org/10.18429/JACoW-NAPAC2022-THZE4" TargetMode="External"/><Relationship Id="rId5" Type="http://schemas.openxmlformats.org/officeDocument/2006/relationships/image" Target="../media/image70.png"/><Relationship Id="rId4" Type="http://schemas.openxmlformats.org/officeDocument/2006/relationships/image" Target="../media/image69.emf"/></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arxiv.org/abs/2106.0210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emf"/><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cla.jpg">
            <a:extLst>
              <a:ext uri="{FF2B5EF4-FFF2-40B4-BE49-F238E27FC236}">
                <a16:creationId xmlns:a16="http://schemas.microsoft.com/office/drawing/2014/main" id="{0E4CD0A3-65ED-400E-8ADC-AFCA7B2961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742" r="16932"/>
          <a:stretch/>
        </p:blipFill>
        <p:spPr>
          <a:xfrm>
            <a:off x="0" y="-112184"/>
            <a:ext cx="12192000" cy="6970184"/>
          </a:xfrm>
          <a:prstGeom prst="rect">
            <a:avLst/>
          </a:prstGeom>
        </p:spPr>
      </p:pic>
      <p:sp>
        <p:nvSpPr>
          <p:cNvPr id="2" name="Rectangle 1">
            <a:extLst>
              <a:ext uri="{FF2B5EF4-FFF2-40B4-BE49-F238E27FC236}">
                <a16:creationId xmlns:a16="http://schemas.microsoft.com/office/drawing/2014/main" id="{A5446ECB-0706-438D-9BED-2D2721A0978F}"/>
              </a:ext>
            </a:extLst>
          </p:cNvPr>
          <p:cNvSpPr/>
          <p:nvPr/>
        </p:nvSpPr>
        <p:spPr>
          <a:xfrm>
            <a:off x="-25468" y="-94600"/>
            <a:ext cx="12217468" cy="6935015"/>
          </a:xfrm>
          <a:prstGeom prst="rect">
            <a:avLst/>
          </a:prstGeom>
          <a:solidFill>
            <a:schemeClr val="accent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Content Placeholder 17">
            <a:extLst>
              <a:ext uri="{FF2B5EF4-FFF2-40B4-BE49-F238E27FC236}">
                <a16:creationId xmlns:a16="http://schemas.microsoft.com/office/drawing/2014/main" id="{EDE53203-E710-47AC-A20E-6FD19E37A2AD}"/>
              </a:ext>
            </a:extLst>
          </p:cNvPr>
          <p:cNvSpPr>
            <a:spLocks noGrp="1"/>
          </p:cNvSpPr>
          <p:nvPr>
            <p:ph sz="quarter" idx="23"/>
          </p:nvPr>
        </p:nvSpPr>
        <p:spPr>
          <a:xfrm>
            <a:off x="731954" y="4261147"/>
            <a:ext cx="4735655" cy="666849"/>
          </a:xfrm>
        </p:spPr>
        <p:txBody>
          <a:bodyPr/>
          <a:lstStyle/>
          <a:p>
            <a:pPr>
              <a:lnSpc>
                <a:spcPct val="100000"/>
              </a:lnSpc>
            </a:pPr>
            <a:r>
              <a:rPr lang="en-US" sz="2000" i="1" dirty="0">
                <a:solidFill>
                  <a:schemeClr val="bg1">
                    <a:lumMod val="95000"/>
                  </a:schemeClr>
                </a:solidFill>
                <a:latin typeface="+mn-lt"/>
              </a:rPr>
              <a:t>P. </a:t>
            </a:r>
            <a:r>
              <a:rPr lang="en-US" sz="2000" i="1" dirty="0" smtClean="0">
                <a:solidFill>
                  <a:schemeClr val="bg1">
                    <a:lumMod val="95000"/>
                  </a:schemeClr>
                </a:solidFill>
                <a:latin typeface="+mn-lt"/>
              </a:rPr>
              <a:t>Denham, P. Musumeci </a:t>
            </a:r>
          </a:p>
          <a:p>
            <a:pPr>
              <a:lnSpc>
                <a:spcPct val="100000"/>
              </a:lnSpc>
            </a:pPr>
            <a:r>
              <a:rPr lang="en-US" sz="2000" i="1" dirty="0" smtClean="0">
                <a:solidFill>
                  <a:schemeClr val="bg1">
                    <a:lumMod val="95000"/>
                  </a:schemeClr>
                </a:solidFill>
                <a:latin typeface="+mn-lt"/>
              </a:rPr>
              <a:t>UCLA Department of Physics and Astronomy </a:t>
            </a:r>
          </a:p>
        </p:txBody>
      </p:sp>
      <p:pic>
        <p:nvPicPr>
          <p:cNvPr id="28" name="Picture Placeholder 2" descr="A picture containing shape&#10;&#10;Description automatically generated">
            <a:extLst>
              <a:ext uri="{FF2B5EF4-FFF2-40B4-BE49-F238E27FC236}">
                <a16:creationId xmlns:a16="http://schemas.microsoft.com/office/drawing/2014/main" id="{3B20EEC3-4D5E-47A2-85BE-9527DB6F10FF}"/>
              </a:ext>
            </a:extLst>
          </p:cNvPr>
          <p:cNvPicPr>
            <a:picLocks noChangeAspect="1"/>
          </p:cNvPicPr>
          <p:nvPr/>
        </p:nvPicPr>
        <p:blipFill>
          <a:blip r:embed="rId3"/>
          <a:stretch>
            <a:fillRect/>
          </a:stretch>
        </p:blipFill>
        <p:spPr>
          <a:xfrm>
            <a:off x="48165" y="-135572"/>
            <a:ext cx="6132588" cy="1426467"/>
          </a:xfrm>
          <a:prstGeom prst="rect">
            <a:avLst/>
          </a:prstGeom>
        </p:spPr>
      </p:pic>
      <p:pic>
        <p:nvPicPr>
          <p:cNvPr id="10" name="Picture 9" descr="The_University_of_California_UCLA.svg.png">
            <a:extLst>
              <a:ext uri="{FF2B5EF4-FFF2-40B4-BE49-F238E27FC236}">
                <a16:creationId xmlns:a16="http://schemas.microsoft.com/office/drawing/2014/main" id="{9D7D2091-716C-4F53-AD91-553803CB7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6240" y="41556"/>
            <a:ext cx="1318715" cy="1106526"/>
          </a:xfrm>
          <a:prstGeom prst="rect">
            <a:avLst/>
          </a:prstGeom>
        </p:spPr>
      </p:pic>
      <p:sp>
        <p:nvSpPr>
          <p:cNvPr id="12" name="Text Placeholder 21">
            <a:extLst>
              <a:ext uri="{FF2B5EF4-FFF2-40B4-BE49-F238E27FC236}">
                <a16:creationId xmlns:a16="http://schemas.microsoft.com/office/drawing/2014/main" id="{A9E46CA5-04FF-4ED9-AE28-561CA69B24CC}"/>
              </a:ext>
            </a:extLst>
          </p:cNvPr>
          <p:cNvSpPr>
            <a:spLocks noGrp="1"/>
          </p:cNvSpPr>
          <p:nvPr>
            <p:ph type="body" sz="quarter" idx="31"/>
          </p:nvPr>
        </p:nvSpPr>
        <p:spPr>
          <a:xfrm>
            <a:off x="669409" y="2148670"/>
            <a:ext cx="11176539" cy="1588127"/>
          </a:xfrm>
        </p:spPr>
        <p:txBody>
          <a:bodyPr/>
          <a:lstStyle/>
          <a:p>
            <a:r>
              <a:rPr lang="en-US" sz="5400" b="0" dirty="0" smtClean="0">
                <a:solidFill>
                  <a:schemeClr val="bg1"/>
                </a:solidFill>
                <a:latin typeface="+mn-lt"/>
              </a:rPr>
              <a:t>Sub-fs electron beam generation at UCLA Pegasus Laboratory</a:t>
            </a:r>
            <a:endParaRPr lang="en-US" sz="5400" b="0" dirty="0">
              <a:solidFill>
                <a:schemeClr val="bg1"/>
              </a:solidFill>
              <a:latin typeface="+mn-lt"/>
            </a:endParaRPr>
          </a:p>
        </p:txBody>
      </p:sp>
      <p:sp>
        <p:nvSpPr>
          <p:cNvPr id="14" name="Content Placeholder 17">
            <a:extLst>
              <a:ext uri="{FF2B5EF4-FFF2-40B4-BE49-F238E27FC236}">
                <a16:creationId xmlns:a16="http://schemas.microsoft.com/office/drawing/2014/main" id="{EDE53203-E710-47AC-A20E-6FD19E37A2AD}"/>
              </a:ext>
            </a:extLst>
          </p:cNvPr>
          <p:cNvSpPr>
            <a:spLocks noGrp="1"/>
          </p:cNvSpPr>
          <p:nvPr>
            <p:ph sz="quarter" idx="23"/>
          </p:nvPr>
        </p:nvSpPr>
        <p:spPr>
          <a:xfrm>
            <a:off x="3340329" y="6335853"/>
            <a:ext cx="4994316" cy="246221"/>
          </a:xfrm>
        </p:spPr>
        <p:txBody>
          <a:bodyPr/>
          <a:lstStyle/>
          <a:p>
            <a:pPr>
              <a:lnSpc>
                <a:spcPct val="100000"/>
              </a:lnSpc>
            </a:pPr>
            <a:r>
              <a:rPr lang="en-US" i="1" dirty="0" smtClean="0">
                <a:solidFill>
                  <a:schemeClr val="bg1">
                    <a:lumMod val="95000"/>
                  </a:schemeClr>
                </a:solidFill>
                <a:latin typeface="+mn-lt"/>
              </a:rPr>
              <a:t>AAC workshop, </a:t>
            </a:r>
            <a:r>
              <a:rPr lang="en-US" i="1" dirty="0" err="1" smtClean="0">
                <a:solidFill>
                  <a:schemeClr val="bg1">
                    <a:lumMod val="95000"/>
                  </a:schemeClr>
                </a:solidFill>
                <a:latin typeface="+mn-lt"/>
              </a:rPr>
              <a:t>Hauppage</a:t>
            </a:r>
            <a:r>
              <a:rPr lang="en-US" i="1" dirty="0" smtClean="0">
                <a:solidFill>
                  <a:schemeClr val="bg1">
                    <a:lumMod val="95000"/>
                  </a:schemeClr>
                </a:solidFill>
                <a:latin typeface="+mn-lt"/>
              </a:rPr>
              <a:t>, Long Island, November 8</a:t>
            </a:r>
            <a:r>
              <a:rPr lang="en-US" i="1" baseline="30000" dirty="0" smtClean="0">
                <a:solidFill>
                  <a:schemeClr val="bg1">
                    <a:lumMod val="95000"/>
                  </a:schemeClr>
                </a:solidFill>
                <a:latin typeface="+mn-lt"/>
              </a:rPr>
              <a:t>th</a:t>
            </a:r>
            <a:r>
              <a:rPr lang="en-US" i="1" dirty="0" smtClean="0">
                <a:solidFill>
                  <a:schemeClr val="bg1">
                    <a:lumMod val="95000"/>
                  </a:schemeClr>
                </a:solidFill>
                <a:latin typeface="+mn-lt"/>
              </a:rPr>
              <a:t> 2022</a:t>
            </a:r>
            <a:endParaRPr lang="en-US" i="1" dirty="0">
              <a:solidFill>
                <a:schemeClr val="bg1">
                  <a:lumMod val="95000"/>
                </a:schemeClr>
              </a:solidFill>
              <a:latin typeface="+mn-lt"/>
            </a:endParaRPr>
          </a:p>
        </p:txBody>
      </p:sp>
    </p:spTree>
    <p:extLst>
      <p:ext uri="{BB962C8B-B14F-4D97-AF65-F5344CB8AC3E}">
        <p14:creationId xmlns:p14="http://schemas.microsoft.com/office/powerpoint/2010/main" val="12493569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A9C33D6-4E6C-74B6-3E89-E80C595EBA65}"/>
                  </a:ext>
                </a:extLst>
              </p:cNvPr>
              <p:cNvSpPr txBox="1"/>
              <p:nvPr/>
            </p:nvSpPr>
            <p:spPr>
              <a:xfrm>
                <a:off x="533966" y="1192720"/>
                <a:ext cx="5958849" cy="5078313"/>
              </a:xfrm>
              <a:prstGeom prst="rect">
                <a:avLst/>
              </a:prstGeom>
              <a:noFill/>
            </p:spPr>
            <p:txBody>
              <a:bodyPr wrap="square" rtlCol="0">
                <a:spAutoFit/>
              </a:bodyPr>
              <a:lstStyle/>
              <a:p>
                <a:pPr marL="285750" indent="-285750">
                  <a:buFont typeface="Arial" panose="020B0604020202020204" pitchFamily="34" charset="0"/>
                  <a:buChar char="•"/>
                </a:pPr>
                <a:r>
                  <a:rPr lang="en-US" dirty="0"/>
                  <a:t>Shaping cathode drive laser allows control on initial configuration space (i.e. </a:t>
                </a:r>
                <a:r>
                  <a:rPr lang="en-US" dirty="0" err="1"/>
                  <a:t>x,y,z</a:t>
                </a:r>
                <a:r>
                  <a:rPr lang="en-US" dirty="0"/>
                  <a:t> distribution</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Best </a:t>
                </a:r>
                <a:r>
                  <a:rPr lang="en-US" dirty="0"/>
                  <a:t>case scenario, uniformly filled ellipsoid.</a:t>
                </a:r>
              </a:p>
              <a:p>
                <a:pPr lvl="1"/>
                <a:r>
                  <a:rPr lang="en-US" dirty="0"/>
                  <a:t>Stretch laser pulse and use long parabolic temporal profile.</a:t>
                </a:r>
              </a:p>
              <a:p>
                <a:pPr lvl="1"/>
                <a:endParaRPr lang="en-US" dirty="0"/>
              </a:p>
              <a:p>
                <a:pPr marL="285750" indent="-285750">
                  <a:buFont typeface="Arial" panose="020B0604020202020204" pitchFamily="34" charset="0"/>
                  <a:buChar char="•"/>
                </a:pPr>
                <a:r>
                  <a:rPr lang="en-US" dirty="0"/>
                  <a:t>Linear space charge forces </a:t>
                </a:r>
                <a14:m>
                  <m:oMath xmlns:m="http://schemas.openxmlformats.org/officeDocument/2006/math">
                    <m:r>
                      <a:rPr lang="en-US" b="0" i="1" smtClean="0">
                        <a:latin typeface="Cambria Math" panose="02040503050406030204" pitchFamily="18" charset="0"/>
                      </a:rPr>
                      <m:t>→</m:t>
                    </m:r>
                  </m:oMath>
                </a14:m>
                <a:r>
                  <a:rPr lang="en-US" dirty="0"/>
                  <a:t> linearly correlated phase space </a:t>
                </a:r>
                <a14:m>
                  <m:oMath xmlns:m="http://schemas.openxmlformats.org/officeDocument/2006/math">
                    <m:r>
                      <a:rPr lang="en-US" b="0" i="1" smtClean="0">
                        <a:latin typeface="Cambria Math" panose="02040503050406030204" pitchFamily="18" charset="0"/>
                      </a:rPr>
                      <m:t>→</m:t>
                    </m:r>
                  </m:oMath>
                </a14:m>
                <a:r>
                  <a:rPr lang="en-US" dirty="0"/>
                  <a:t>shorter final bunch lengths.</a:t>
                </a:r>
              </a:p>
              <a:p>
                <a:endParaRPr lang="en-US" dirty="0"/>
              </a:p>
            </p:txBody>
          </p:sp>
        </mc:Choice>
        <mc:Fallback xmlns="">
          <p:sp>
            <p:nvSpPr>
              <p:cNvPr id="6" name="TextBox 5">
                <a:extLst>
                  <a:ext uri="{FF2B5EF4-FFF2-40B4-BE49-F238E27FC236}">
                    <a16:creationId xmlns:a16="http://schemas.microsoft.com/office/drawing/2014/main" id="{EA9C33D6-4E6C-74B6-3E89-E80C595EBA65}"/>
                  </a:ext>
                </a:extLst>
              </p:cNvPr>
              <p:cNvSpPr txBox="1">
                <a:spLocks noRot="1" noChangeAspect="1" noMove="1" noResize="1" noEditPoints="1" noAdjustHandles="1" noChangeArrowheads="1" noChangeShapeType="1" noTextEdit="1"/>
              </p:cNvSpPr>
              <p:nvPr/>
            </p:nvSpPr>
            <p:spPr>
              <a:xfrm>
                <a:off x="533966" y="1192720"/>
                <a:ext cx="5958849" cy="5078313"/>
              </a:xfrm>
              <a:prstGeom prst="rect">
                <a:avLst/>
              </a:prstGeom>
              <a:blipFill>
                <a:blip r:embed="rId2"/>
                <a:stretch>
                  <a:fillRect l="-716" t="-720"/>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04857F2E-F310-7F96-0B22-D18AA7821C03}"/>
              </a:ext>
            </a:extLst>
          </p:cNvPr>
          <p:cNvPicPr>
            <a:picLocks noChangeAspect="1"/>
          </p:cNvPicPr>
          <p:nvPr/>
        </p:nvPicPr>
        <p:blipFill>
          <a:blip r:embed="rId3"/>
          <a:stretch>
            <a:fillRect/>
          </a:stretch>
        </p:blipFill>
        <p:spPr>
          <a:xfrm>
            <a:off x="792453" y="2010016"/>
            <a:ext cx="3185436" cy="1889924"/>
          </a:xfrm>
          <a:prstGeom prst="rect">
            <a:avLst/>
          </a:prstGeom>
        </p:spPr>
      </p:pic>
      <p:sp>
        <p:nvSpPr>
          <p:cNvPr id="2" name="Title 1">
            <a:extLst>
              <a:ext uri="{FF2B5EF4-FFF2-40B4-BE49-F238E27FC236}">
                <a16:creationId xmlns:a16="http://schemas.microsoft.com/office/drawing/2014/main" id="{0E5164B9-8235-6712-E032-24E57A2899D0}"/>
              </a:ext>
            </a:extLst>
          </p:cNvPr>
          <p:cNvSpPr>
            <a:spLocks noGrp="1"/>
          </p:cNvSpPr>
          <p:nvPr>
            <p:ph type="title"/>
          </p:nvPr>
        </p:nvSpPr>
        <p:spPr>
          <a:xfrm>
            <a:off x="838200" y="365126"/>
            <a:ext cx="10515600" cy="760662"/>
          </a:xfrm>
        </p:spPr>
        <p:txBody>
          <a:bodyPr/>
          <a:lstStyle/>
          <a:p>
            <a:r>
              <a:rPr lang="en-US" dirty="0"/>
              <a:t>Electron beam shaping</a:t>
            </a:r>
          </a:p>
        </p:txBody>
      </p:sp>
      <p:pic>
        <p:nvPicPr>
          <p:cNvPr id="5" name="Picture 4">
            <a:extLst>
              <a:ext uri="{FF2B5EF4-FFF2-40B4-BE49-F238E27FC236}">
                <a16:creationId xmlns:a16="http://schemas.microsoft.com/office/drawing/2014/main" id="{81A93388-4054-A831-A0DE-A19A0D412811}"/>
              </a:ext>
            </a:extLst>
          </p:cNvPr>
          <p:cNvPicPr>
            <a:picLocks noChangeAspect="1"/>
          </p:cNvPicPr>
          <p:nvPr/>
        </p:nvPicPr>
        <p:blipFill>
          <a:blip r:embed="rId4"/>
          <a:stretch>
            <a:fillRect/>
          </a:stretch>
        </p:blipFill>
        <p:spPr>
          <a:xfrm>
            <a:off x="9288903" y="4145638"/>
            <a:ext cx="2838749" cy="2346364"/>
          </a:xfrm>
          <a:prstGeom prst="rect">
            <a:avLst/>
          </a:prstGeom>
        </p:spPr>
      </p:pic>
      <p:pic>
        <p:nvPicPr>
          <p:cNvPr id="10" name="Picture 9">
            <a:extLst>
              <a:ext uri="{FF2B5EF4-FFF2-40B4-BE49-F238E27FC236}">
                <a16:creationId xmlns:a16="http://schemas.microsoft.com/office/drawing/2014/main" id="{8E396A21-226F-4EC9-B795-E2443CEA01A8}"/>
              </a:ext>
            </a:extLst>
          </p:cNvPr>
          <p:cNvPicPr>
            <a:picLocks noChangeAspect="1"/>
          </p:cNvPicPr>
          <p:nvPr/>
        </p:nvPicPr>
        <p:blipFill>
          <a:blip r:embed="rId5"/>
          <a:stretch>
            <a:fillRect/>
          </a:stretch>
        </p:blipFill>
        <p:spPr>
          <a:xfrm>
            <a:off x="4410591" y="2121009"/>
            <a:ext cx="2110923" cy="150127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1A5C0DE-C00C-05DA-0A16-8CC631D5F764}"/>
                  </a:ext>
                </a:extLst>
              </p:cNvPr>
              <p:cNvSpPr txBox="1"/>
              <p:nvPr/>
            </p:nvSpPr>
            <p:spPr>
              <a:xfrm>
                <a:off x="9869333" y="4420055"/>
                <a:ext cx="1047594" cy="620298"/>
              </a:xfrm>
              <a:prstGeom prst="rect">
                <a:avLst/>
              </a:prstGeom>
              <a:noFill/>
            </p:spPr>
            <p:txBody>
              <a:bodyPr wrap="none" lIns="0" tIns="0" rIns="0" bIns="0" rtlCol="0">
                <a:spAutoFit/>
              </a:bodyPr>
              <a:lstStyle/>
              <a:p>
                <a:endParaRPr lang="en-US"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𝑧𝑓</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𝑄</m:t>
                          </m:r>
                        </m:e>
                      </m:rad>
                    </m:oMath>
                  </m:oMathPara>
                </a14:m>
                <a:endParaRPr lang="en-US" dirty="0"/>
              </a:p>
            </p:txBody>
          </p:sp>
        </mc:Choice>
        <mc:Fallback xmlns="">
          <p:sp>
            <p:nvSpPr>
              <p:cNvPr id="11" name="TextBox 10">
                <a:extLst>
                  <a:ext uri="{FF2B5EF4-FFF2-40B4-BE49-F238E27FC236}">
                    <a16:creationId xmlns:a16="http://schemas.microsoft.com/office/drawing/2014/main" id="{51A5C0DE-C00C-05DA-0A16-8CC631D5F764}"/>
                  </a:ext>
                </a:extLst>
              </p:cNvPr>
              <p:cNvSpPr txBox="1">
                <a:spLocks noRot="1" noChangeAspect="1" noMove="1" noResize="1" noEditPoints="1" noAdjustHandles="1" noChangeArrowheads="1" noChangeShapeType="1" noTextEdit="1"/>
              </p:cNvSpPr>
              <p:nvPr/>
            </p:nvSpPr>
            <p:spPr>
              <a:xfrm>
                <a:off x="9869333" y="4420055"/>
                <a:ext cx="1047594" cy="620298"/>
              </a:xfrm>
              <a:prstGeom prst="rect">
                <a:avLst/>
              </a:prstGeom>
              <a:blipFill>
                <a:blip r:embed="rId6"/>
                <a:stretch>
                  <a:fillRect l="-581" r="-4651" b="-12745"/>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E1E42EC7-595C-A1A4-22D1-F31D0CFDBE75}"/>
              </a:ext>
            </a:extLst>
          </p:cNvPr>
          <p:cNvPicPr>
            <a:picLocks noChangeAspect="1"/>
          </p:cNvPicPr>
          <p:nvPr/>
        </p:nvPicPr>
        <p:blipFill>
          <a:blip r:embed="rId7"/>
          <a:stretch>
            <a:fillRect/>
          </a:stretch>
        </p:blipFill>
        <p:spPr>
          <a:xfrm>
            <a:off x="6235892" y="3843248"/>
            <a:ext cx="2838749" cy="2648754"/>
          </a:xfrm>
          <a:prstGeom prst="rect">
            <a:avLst/>
          </a:prstGeom>
        </p:spPr>
      </p:pic>
      <p:cxnSp>
        <p:nvCxnSpPr>
          <p:cNvPr id="23" name="Straight Arrow Connector 22">
            <a:extLst>
              <a:ext uri="{FF2B5EF4-FFF2-40B4-BE49-F238E27FC236}">
                <a16:creationId xmlns:a16="http://schemas.microsoft.com/office/drawing/2014/main" id="{118AB0FE-AF08-8ECD-6207-7F5B0CFF2878}"/>
              </a:ext>
            </a:extLst>
          </p:cNvPr>
          <p:cNvCxnSpPr/>
          <p:nvPr/>
        </p:nvCxnSpPr>
        <p:spPr>
          <a:xfrm>
            <a:off x="3640148" y="2954978"/>
            <a:ext cx="657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7FC117F-3967-5BB2-4090-1C51F1798639}"/>
              </a:ext>
            </a:extLst>
          </p:cNvPr>
          <p:cNvPicPr>
            <a:picLocks noChangeAspect="1"/>
          </p:cNvPicPr>
          <p:nvPr/>
        </p:nvPicPr>
        <p:blipFill>
          <a:blip r:embed="rId8"/>
          <a:stretch>
            <a:fillRect/>
          </a:stretch>
        </p:blipFill>
        <p:spPr>
          <a:xfrm>
            <a:off x="7957832" y="1060652"/>
            <a:ext cx="3395968" cy="2243979"/>
          </a:xfrm>
          <a:prstGeom prst="rect">
            <a:avLst/>
          </a:prstGeom>
        </p:spPr>
      </p:pic>
      <p:sp>
        <p:nvSpPr>
          <p:cNvPr id="3" name="TextBox 2"/>
          <p:cNvSpPr txBox="1"/>
          <p:nvPr/>
        </p:nvSpPr>
        <p:spPr>
          <a:xfrm>
            <a:off x="10529475" y="5881360"/>
            <a:ext cx="1606337" cy="307777"/>
          </a:xfrm>
          <a:prstGeom prst="rect">
            <a:avLst/>
          </a:prstGeom>
          <a:noFill/>
        </p:spPr>
        <p:txBody>
          <a:bodyPr wrap="none" rtlCol="0">
            <a:spAutoFit/>
          </a:bodyPr>
          <a:lstStyle/>
          <a:p>
            <a:r>
              <a:rPr lang="en-US" sz="1400" dirty="0" smtClean="0"/>
              <a:t>Focal length 1.88 m</a:t>
            </a:r>
            <a:endParaRPr lang="en-US" sz="1400" dirty="0"/>
          </a:p>
        </p:txBody>
      </p:sp>
    </p:spTree>
    <p:extLst>
      <p:ext uri="{BB962C8B-B14F-4D97-AF65-F5344CB8AC3E}">
        <p14:creationId xmlns:p14="http://schemas.microsoft.com/office/powerpoint/2010/main" val="1948251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C012038-EABB-9316-E9F0-35146954ADAC}"/>
              </a:ext>
            </a:extLst>
          </p:cNvPr>
          <p:cNvSpPr txBox="1"/>
          <p:nvPr/>
        </p:nvSpPr>
        <p:spPr>
          <a:xfrm>
            <a:off x="414794" y="1891006"/>
            <a:ext cx="263652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Deceleration in 3</a:t>
            </a:r>
            <a:r>
              <a:rPr lang="en-US" baseline="30000" dirty="0"/>
              <a:t>rd</a:t>
            </a:r>
            <a:r>
              <a:rPr lang="en-US" dirty="0"/>
              <a:t> harmonic cavity removes second order curvature.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pPr marL="285750" indent="-285750">
              <a:buFont typeface="Arial" panose="020B0604020202020204" pitchFamily="34" charset="0"/>
              <a:buChar char="•"/>
            </a:pPr>
            <a:r>
              <a:rPr lang="en-US" dirty="0"/>
              <a:t>Third order removal possible as </a:t>
            </a:r>
            <a:r>
              <a:rPr lang="en-US" dirty="0" smtClean="0"/>
              <a:t>well properly tuning </a:t>
            </a:r>
            <a:r>
              <a:rPr lang="en-US" dirty="0" err="1" smtClean="0"/>
              <a:t>Linac</a:t>
            </a:r>
            <a:r>
              <a:rPr lang="en-US" dirty="0" smtClean="0"/>
              <a:t> gradient and phase</a:t>
            </a:r>
            <a:endParaRPr lang="en-US" dirty="0"/>
          </a:p>
          <a:p>
            <a:endParaRPr lang="en-US" dirty="0"/>
          </a:p>
          <a:p>
            <a:pPr marL="285750" indent="-285750">
              <a:buFont typeface="Arial" panose="020B0604020202020204" pitchFamily="34" charset="0"/>
              <a:buChar char="•"/>
            </a:pPr>
            <a:r>
              <a:rPr lang="en-US" dirty="0">
                <a:solidFill>
                  <a:srgbClr val="00B050"/>
                </a:solidFill>
              </a:rPr>
              <a:t>Compensation allows longer bunch lengths to be used to relax space charge effects.</a:t>
            </a:r>
          </a:p>
        </p:txBody>
      </p:sp>
      <p:sp>
        <p:nvSpPr>
          <p:cNvPr id="2" name="Title 1">
            <a:extLst>
              <a:ext uri="{FF2B5EF4-FFF2-40B4-BE49-F238E27FC236}">
                <a16:creationId xmlns:a16="http://schemas.microsoft.com/office/drawing/2014/main" id="{D5FEE100-0871-1A56-3304-676DB2CBC20A}"/>
              </a:ext>
            </a:extLst>
          </p:cNvPr>
          <p:cNvSpPr>
            <a:spLocks noGrp="1"/>
          </p:cNvSpPr>
          <p:nvPr>
            <p:ph type="title"/>
          </p:nvPr>
        </p:nvSpPr>
        <p:spPr/>
        <p:txBody>
          <a:bodyPr/>
          <a:lstStyle/>
          <a:p>
            <a:r>
              <a:rPr lang="en-US" dirty="0"/>
              <a:t>Higher </a:t>
            </a:r>
            <a:r>
              <a:rPr lang="en-US" dirty="0" smtClean="0"/>
              <a:t>harmonic </a:t>
            </a:r>
            <a:r>
              <a:rPr lang="en-US" dirty="0"/>
              <a:t>c</a:t>
            </a:r>
            <a:r>
              <a:rPr lang="en-US" dirty="0" smtClean="0"/>
              <a:t>ompensation </a:t>
            </a:r>
            <a:r>
              <a:rPr lang="en-US" dirty="0"/>
              <a:t>of emittance </a:t>
            </a:r>
            <a:r>
              <a:rPr lang="en-US" dirty="0" smtClean="0"/>
              <a:t>growth</a:t>
            </a:r>
            <a:endParaRPr lang="en-US" dirty="0"/>
          </a:p>
        </p:txBody>
      </p:sp>
      <p:pic>
        <p:nvPicPr>
          <p:cNvPr id="7" name="Picture 6">
            <a:extLst>
              <a:ext uri="{FF2B5EF4-FFF2-40B4-BE49-F238E27FC236}">
                <a16:creationId xmlns:a16="http://schemas.microsoft.com/office/drawing/2014/main" id="{7F3907B4-D199-366B-A8D2-B514B94C8C6E}"/>
              </a:ext>
            </a:extLst>
          </p:cNvPr>
          <p:cNvPicPr>
            <a:picLocks noChangeAspect="1"/>
          </p:cNvPicPr>
          <p:nvPr/>
        </p:nvPicPr>
        <p:blipFill>
          <a:blip r:embed="rId2"/>
          <a:stretch>
            <a:fillRect/>
          </a:stretch>
        </p:blipFill>
        <p:spPr>
          <a:xfrm>
            <a:off x="3718861" y="1312113"/>
            <a:ext cx="7654786" cy="2684279"/>
          </a:xfrm>
          <a:prstGeom prst="rect">
            <a:avLst/>
          </a:prstGeom>
        </p:spPr>
      </p:pic>
      <p:pic>
        <p:nvPicPr>
          <p:cNvPr id="11" name="Picture 10">
            <a:extLst>
              <a:ext uri="{FF2B5EF4-FFF2-40B4-BE49-F238E27FC236}">
                <a16:creationId xmlns:a16="http://schemas.microsoft.com/office/drawing/2014/main" id="{F1273CDF-F9B9-6CB0-A0E0-23009E2C1EF4}"/>
              </a:ext>
            </a:extLst>
          </p:cNvPr>
          <p:cNvPicPr>
            <a:picLocks noChangeAspect="1"/>
          </p:cNvPicPr>
          <p:nvPr/>
        </p:nvPicPr>
        <p:blipFill>
          <a:blip r:embed="rId3"/>
          <a:stretch>
            <a:fillRect/>
          </a:stretch>
        </p:blipFill>
        <p:spPr>
          <a:xfrm>
            <a:off x="2937217" y="4196710"/>
            <a:ext cx="8436430" cy="2187575"/>
          </a:xfrm>
          <a:prstGeom prst="rect">
            <a:avLst/>
          </a:prstGeom>
        </p:spPr>
      </p:pic>
      <p:pic>
        <p:nvPicPr>
          <p:cNvPr id="13" name="Picture 12">
            <a:extLst>
              <a:ext uri="{FF2B5EF4-FFF2-40B4-BE49-F238E27FC236}">
                <a16:creationId xmlns:a16="http://schemas.microsoft.com/office/drawing/2014/main" id="{A0F13DD1-7B9D-99A6-E87C-BA976D3A4ED3}"/>
              </a:ext>
            </a:extLst>
          </p:cNvPr>
          <p:cNvPicPr>
            <a:picLocks noChangeAspect="1"/>
          </p:cNvPicPr>
          <p:nvPr/>
        </p:nvPicPr>
        <p:blipFill>
          <a:blip r:embed="rId4"/>
          <a:stretch>
            <a:fillRect/>
          </a:stretch>
        </p:blipFill>
        <p:spPr>
          <a:xfrm>
            <a:off x="414794" y="3056378"/>
            <a:ext cx="2754923" cy="894370"/>
          </a:xfrm>
          <a:prstGeom prst="rect">
            <a:avLst/>
          </a:prstGeom>
        </p:spPr>
      </p:pic>
    </p:spTree>
    <p:extLst>
      <p:ext uri="{BB962C8B-B14F-4D97-AF65-F5344CB8AC3E}">
        <p14:creationId xmlns:p14="http://schemas.microsoft.com/office/powerpoint/2010/main" val="2355214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CA7C-3CE4-0BDF-B31C-006EA5E525C2}"/>
              </a:ext>
            </a:extLst>
          </p:cNvPr>
          <p:cNvSpPr>
            <a:spLocks noGrp="1"/>
          </p:cNvSpPr>
          <p:nvPr>
            <p:ph type="title"/>
          </p:nvPr>
        </p:nvSpPr>
        <p:spPr>
          <a:xfrm>
            <a:off x="838200" y="365126"/>
            <a:ext cx="10515600" cy="1009376"/>
          </a:xfrm>
        </p:spPr>
        <p:txBody>
          <a:bodyPr/>
          <a:lstStyle/>
          <a:p>
            <a:r>
              <a:rPr lang="en-US" dirty="0"/>
              <a:t>Start-to-end simulations </a:t>
            </a:r>
            <a:r>
              <a:rPr lang="en-US" dirty="0" smtClean="0"/>
              <a:t>for UCLA </a:t>
            </a:r>
            <a:r>
              <a:rPr lang="en-US" dirty="0"/>
              <a:t>PEGASUS</a:t>
            </a:r>
          </a:p>
        </p:txBody>
      </p:sp>
      <p:pic>
        <p:nvPicPr>
          <p:cNvPr id="5" name="Picture 4">
            <a:extLst>
              <a:ext uri="{FF2B5EF4-FFF2-40B4-BE49-F238E27FC236}">
                <a16:creationId xmlns:a16="http://schemas.microsoft.com/office/drawing/2014/main" id="{AF002E58-D16B-2ADA-3DE4-352D9E797EB9}"/>
              </a:ext>
            </a:extLst>
          </p:cNvPr>
          <p:cNvPicPr>
            <a:picLocks noChangeAspect="1"/>
          </p:cNvPicPr>
          <p:nvPr/>
        </p:nvPicPr>
        <p:blipFill>
          <a:blip r:embed="rId2"/>
          <a:stretch>
            <a:fillRect/>
          </a:stretch>
        </p:blipFill>
        <p:spPr>
          <a:xfrm>
            <a:off x="6540193" y="1374501"/>
            <a:ext cx="5370757" cy="4258469"/>
          </a:xfrm>
          <a:prstGeom prst="rect">
            <a:avLst/>
          </a:prstGeom>
        </p:spPr>
      </p:pic>
      <p:pic>
        <p:nvPicPr>
          <p:cNvPr id="7" name="Picture 6">
            <a:extLst>
              <a:ext uri="{FF2B5EF4-FFF2-40B4-BE49-F238E27FC236}">
                <a16:creationId xmlns:a16="http://schemas.microsoft.com/office/drawing/2014/main" id="{F3803D3A-E765-068D-3BE3-801600E01F34}"/>
              </a:ext>
            </a:extLst>
          </p:cNvPr>
          <p:cNvPicPr>
            <a:picLocks noChangeAspect="1"/>
          </p:cNvPicPr>
          <p:nvPr/>
        </p:nvPicPr>
        <p:blipFill>
          <a:blip r:embed="rId3"/>
          <a:stretch>
            <a:fillRect/>
          </a:stretch>
        </p:blipFill>
        <p:spPr>
          <a:xfrm>
            <a:off x="341384" y="3977810"/>
            <a:ext cx="5892493" cy="1838079"/>
          </a:xfrm>
          <a:prstGeom prst="rect">
            <a:avLst/>
          </a:prstGeom>
        </p:spPr>
      </p:pic>
      <p:sp>
        <p:nvSpPr>
          <p:cNvPr id="11" name="TextBox 10">
            <a:extLst>
              <a:ext uri="{FF2B5EF4-FFF2-40B4-BE49-F238E27FC236}">
                <a16:creationId xmlns:a16="http://schemas.microsoft.com/office/drawing/2014/main" id="{66652872-402B-64DB-FE67-9EBA6F592D92}"/>
              </a:ext>
            </a:extLst>
          </p:cNvPr>
          <p:cNvSpPr txBox="1"/>
          <p:nvPr/>
        </p:nvSpPr>
        <p:spPr>
          <a:xfrm>
            <a:off x="658182" y="1271443"/>
            <a:ext cx="5063279"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10^6 electrons – 160 </a:t>
            </a:r>
            <a:r>
              <a:rPr lang="en-US" dirty="0" err="1" smtClean="0"/>
              <a:t>fC</a:t>
            </a:r>
            <a:r>
              <a:rPr lang="en-US" dirty="0" smtClean="0"/>
              <a:t> bunches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Shortest </a:t>
            </a:r>
            <a:r>
              <a:rPr lang="en-US" dirty="0"/>
              <a:t>bunches achieved when 2</a:t>
            </a:r>
            <a:r>
              <a:rPr lang="en-US" baseline="30000" dirty="0"/>
              <a:t>nd</a:t>
            </a:r>
            <a:r>
              <a:rPr lang="en-US" dirty="0"/>
              <a:t> and 3</a:t>
            </a:r>
            <a:r>
              <a:rPr lang="en-US" baseline="30000" dirty="0"/>
              <a:t>rd</a:t>
            </a:r>
            <a:r>
              <a:rPr lang="en-US" dirty="0"/>
              <a:t> order RF non-linearities are compensated, and electronic distribution is optimally shaped into uniform ellipsoid.</a:t>
            </a:r>
          </a:p>
          <a:p>
            <a:endParaRPr lang="en-US" dirty="0"/>
          </a:p>
          <a:p>
            <a:pPr marL="285750" indent="-285750">
              <a:buFont typeface="Arial" panose="020B0604020202020204" pitchFamily="34" charset="0"/>
              <a:buChar char="•"/>
            </a:pPr>
            <a:r>
              <a:rPr lang="en-US" dirty="0">
                <a:solidFill>
                  <a:srgbClr val="00B050"/>
                </a:solidFill>
              </a:rPr>
              <a:t>Approaching final limit -- set by </a:t>
            </a:r>
            <a:r>
              <a:rPr lang="en-US" dirty="0" smtClean="0">
                <a:solidFill>
                  <a:srgbClr val="00B050"/>
                </a:solidFill>
              </a:rPr>
              <a:t>initial beam thermal </a:t>
            </a:r>
            <a:r>
              <a:rPr lang="en-US" dirty="0">
                <a:solidFill>
                  <a:srgbClr val="00B050"/>
                </a:solidFill>
              </a:rPr>
              <a:t>emittance.</a:t>
            </a:r>
          </a:p>
        </p:txBody>
      </p:sp>
    </p:spTree>
    <p:extLst>
      <p:ext uri="{BB962C8B-B14F-4D97-AF65-F5344CB8AC3E}">
        <p14:creationId xmlns:p14="http://schemas.microsoft.com/office/powerpoint/2010/main" val="2364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95" y="296864"/>
            <a:ext cx="10312793" cy="735531"/>
          </a:xfrm>
        </p:spPr>
        <p:txBody>
          <a:bodyPr>
            <a:noAutofit/>
          </a:bodyPr>
          <a:lstStyle/>
          <a:p>
            <a:r>
              <a:rPr lang="en-US" sz="3600" dirty="0"/>
              <a:t>High peak brightness </a:t>
            </a:r>
            <a:r>
              <a:rPr lang="en-US" sz="3600" dirty="0" smtClean="0"/>
              <a:t>beam </a:t>
            </a:r>
            <a:r>
              <a:rPr lang="en-US" sz="3600" dirty="0"/>
              <a:t>research at UCLA Pegasus Laboratory</a:t>
            </a:r>
          </a:p>
        </p:txBody>
      </p:sp>
      <p:sp>
        <p:nvSpPr>
          <p:cNvPr id="3" name="Content Placeholder 2"/>
          <p:cNvSpPr>
            <a:spLocks noGrp="1"/>
          </p:cNvSpPr>
          <p:nvPr>
            <p:ph idx="1"/>
          </p:nvPr>
        </p:nvSpPr>
        <p:spPr>
          <a:xfrm>
            <a:off x="336266" y="1283484"/>
            <a:ext cx="5919723" cy="3047355"/>
          </a:xfrm>
        </p:spPr>
        <p:txBody>
          <a:bodyPr>
            <a:normAutofit fontScale="40000" lnSpcReduction="20000"/>
          </a:bodyPr>
          <a:lstStyle/>
          <a:p>
            <a:pPr>
              <a:lnSpc>
                <a:spcPct val="120000"/>
              </a:lnSpc>
              <a:spcBef>
                <a:spcPts val="300"/>
              </a:spcBef>
              <a:spcAft>
                <a:spcPts val="300"/>
              </a:spcAft>
            </a:pPr>
            <a:r>
              <a:rPr lang="en-US" sz="5000" b="1" dirty="0"/>
              <a:t>3-14 MeV student-run university-size accelerator beamline optimized for sub-</a:t>
            </a:r>
            <a:r>
              <a:rPr lang="en-US" sz="5000" b="1" dirty="0" err="1"/>
              <a:t>pC</a:t>
            </a:r>
            <a:r>
              <a:rPr lang="en-US" sz="5000" b="1" dirty="0"/>
              <a:t> beams</a:t>
            </a:r>
            <a:endParaRPr lang="en-US" sz="5000" dirty="0"/>
          </a:p>
          <a:p>
            <a:pPr>
              <a:lnSpc>
                <a:spcPct val="120000"/>
              </a:lnSpc>
              <a:spcBef>
                <a:spcPts val="300"/>
              </a:spcBef>
              <a:spcAft>
                <a:spcPts val="300"/>
              </a:spcAft>
            </a:pPr>
            <a:r>
              <a:rPr lang="en-US" sz="5000" dirty="0"/>
              <a:t>H</a:t>
            </a:r>
            <a:r>
              <a:rPr lang="en-US" sz="5000" dirty="0" smtClean="0"/>
              <a:t>igh brightness electron beams:</a:t>
            </a:r>
            <a:endParaRPr lang="en-US" sz="5000" dirty="0"/>
          </a:p>
          <a:p>
            <a:pPr lvl="1">
              <a:lnSpc>
                <a:spcPct val="120000"/>
              </a:lnSpc>
              <a:spcBef>
                <a:spcPts val="300"/>
              </a:spcBef>
              <a:spcAft>
                <a:spcPts val="300"/>
              </a:spcAft>
            </a:pPr>
            <a:r>
              <a:rPr lang="en-US" sz="4400" dirty="0" smtClean="0">
                <a:solidFill>
                  <a:srgbClr val="00B050"/>
                </a:solidFill>
              </a:rPr>
              <a:t>High </a:t>
            </a:r>
            <a:r>
              <a:rPr lang="en-US" sz="4400" dirty="0">
                <a:solidFill>
                  <a:srgbClr val="00B050"/>
                </a:solidFill>
              </a:rPr>
              <a:t>resolution ultrafast electron diffraction</a:t>
            </a:r>
            <a:endParaRPr lang="en-US" sz="4400" i="1" dirty="0">
              <a:solidFill>
                <a:srgbClr val="00B050"/>
              </a:solidFill>
            </a:endParaRPr>
          </a:p>
          <a:p>
            <a:pPr lvl="1">
              <a:lnSpc>
                <a:spcPct val="120000"/>
              </a:lnSpc>
              <a:spcBef>
                <a:spcPts val="300"/>
              </a:spcBef>
              <a:spcAft>
                <a:spcPts val="300"/>
              </a:spcAft>
            </a:pPr>
            <a:r>
              <a:rPr lang="en-US" sz="4400" dirty="0">
                <a:solidFill>
                  <a:srgbClr val="FF0000"/>
                </a:solidFill>
              </a:rPr>
              <a:t>Single shot imaging / UEM</a:t>
            </a:r>
          </a:p>
          <a:p>
            <a:pPr lvl="1">
              <a:lnSpc>
                <a:spcPct val="120000"/>
              </a:lnSpc>
              <a:spcBef>
                <a:spcPts val="300"/>
              </a:spcBef>
              <a:spcAft>
                <a:spcPts val="300"/>
              </a:spcAft>
            </a:pPr>
            <a:r>
              <a:rPr lang="en-US" sz="4400" i="1" dirty="0">
                <a:solidFill>
                  <a:schemeClr val="accent1"/>
                </a:solidFill>
              </a:rPr>
              <a:t>THz acceleration </a:t>
            </a:r>
          </a:p>
          <a:p>
            <a:pPr lvl="1">
              <a:lnSpc>
                <a:spcPct val="120000"/>
              </a:lnSpc>
              <a:spcBef>
                <a:spcPts val="300"/>
              </a:spcBef>
              <a:spcAft>
                <a:spcPts val="300"/>
              </a:spcAft>
            </a:pPr>
            <a:r>
              <a:rPr lang="en-US" sz="4400" i="1" dirty="0" smtClean="0">
                <a:solidFill>
                  <a:schemeClr val="accent6">
                    <a:lumMod val="75000"/>
                  </a:schemeClr>
                </a:solidFill>
              </a:rPr>
              <a:t>High </a:t>
            </a:r>
            <a:r>
              <a:rPr lang="en-US" sz="4400" i="1" dirty="0">
                <a:solidFill>
                  <a:schemeClr val="accent6">
                    <a:lumMod val="75000"/>
                  </a:schemeClr>
                </a:solidFill>
              </a:rPr>
              <a:t>e</a:t>
            </a:r>
            <a:r>
              <a:rPr lang="en-US" sz="4400" i="1" dirty="0" smtClean="0">
                <a:solidFill>
                  <a:schemeClr val="accent6">
                    <a:lumMod val="75000"/>
                  </a:schemeClr>
                </a:solidFill>
              </a:rPr>
              <a:t>fficiency THz FEL</a:t>
            </a:r>
            <a:endParaRPr lang="en-US" sz="2000" dirty="0"/>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13963" r="882"/>
          <a:stretch/>
        </p:blipFill>
        <p:spPr>
          <a:xfrm>
            <a:off x="6284066" y="1176529"/>
            <a:ext cx="3870537" cy="2519793"/>
          </a:xfrm>
          <a:prstGeom prst="rect">
            <a:avLst/>
          </a:prstGeom>
        </p:spPr>
      </p:pic>
      <p:sp>
        <p:nvSpPr>
          <p:cNvPr id="4" name="Rectangle 3"/>
          <p:cNvSpPr/>
          <p:nvPr/>
        </p:nvSpPr>
        <p:spPr>
          <a:xfrm>
            <a:off x="7482320" y="4085550"/>
            <a:ext cx="4599577" cy="2022092"/>
          </a:xfrm>
          <a:prstGeom prst="rect">
            <a:avLst/>
          </a:prstGeom>
        </p:spPr>
        <p:txBody>
          <a:bodyPr wrap="square">
            <a:spAutoFit/>
          </a:bodyPr>
          <a:lstStyle/>
          <a:p>
            <a:pPr algn="just">
              <a:lnSpc>
                <a:spcPct val="115000"/>
              </a:lnSpc>
              <a:spcBef>
                <a:spcPts val="600"/>
              </a:spcBef>
            </a:pPr>
            <a:r>
              <a:rPr lang="en-US" sz="1200" smtClean="0">
                <a:solidFill>
                  <a:srgbClr val="00B050"/>
                </a:solidFill>
              </a:rPr>
              <a:t>J </a:t>
            </a:r>
            <a:r>
              <a:rPr lang="en-US" sz="1200" dirty="0" err="1">
                <a:solidFill>
                  <a:srgbClr val="00B050"/>
                </a:solidFill>
              </a:rPr>
              <a:t>Maxson</a:t>
            </a:r>
            <a:r>
              <a:rPr lang="en-US" sz="1200" dirty="0">
                <a:solidFill>
                  <a:srgbClr val="00B050"/>
                </a:solidFill>
              </a:rPr>
              <a:t>, et al., Direct measurement of sub-10 fs relativistic electron beams with ultralow emittance.</a:t>
            </a:r>
            <a:r>
              <a:rPr lang="en-US" sz="1200" b="1" dirty="0">
                <a:solidFill>
                  <a:srgbClr val="00B050"/>
                </a:solidFill>
              </a:rPr>
              <a:t> Phys. Rev. Lett., 118 154802 (2017) </a:t>
            </a:r>
          </a:p>
          <a:p>
            <a:pPr algn="just">
              <a:lnSpc>
                <a:spcPct val="115000"/>
              </a:lnSpc>
              <a:spcBef>
                <a:spcPts val="600"/>
              </a:spcBef>
            </a:pPr>
            <a:r>
              <a:rPr lang="en-US" sz="1200" dirty="0">
                <a:solidFill>
                  <a:srgbClr val="FF0000"/>
                </a:solidFill>
              </a:rPr>
              <a:t>D. Cesar, et al., Demonstration of single-shot picosecond time-resolved MeV electron </a:t>
            </a:r>
            <a:r>
              <a:rPr lang="en-US" sz="1200" dirty="0" smtClean="0">
                <a:solidFill>
                  <a:srgbClr val="FF0000"/>
                </a:solidFill>
              </a:rPr>
              <a:t>imaging.</a:t>
            </a:r>
            <a:r>
              <a:rPr lang="en-US" sz="1200" b="1" dirty="0" smtClean="0">
                <a:solidFill>
                  <a:srgbClr val="FF0000"/>
                </a:solidFill>
              </a:rPr>
              <a:t> </a:t>
            </a:r>
            <a:r>
              <a:rPr lang="en-US" sz="1200" b="1" dirty="0">
                <a:solidFill>
                  <a:srgbClr val="FF0000"/>
                </a:solidFill>
              </a:rPr>
              <a:t>Phys. Rev. Lett., 117, 024801 (2016</a:t>
            </a:r>
            <a:r>
              <a:rPr lang="en-US" sz="1200" b="1" dirty="0" smtClean="0">
                <a:solidFill>
                  <a:srgbClr val="FF0000"/>
                </a:solidFill>
              </a:rPr>
              <a:t>)</a:t>
            </a:r>
            <a:endParaRPr lang="en-US" sz="1200" dirty="0" smtClean="0">
              <a:solidFill>
                <a:schemeClr val="accent6">
                  <a:lumMod val="75000"/>
                </a:schemeClr>
              </a:solidFill>
              <a:ea typeface="Times New Roman" panose="02020603050405020304" pitchFamily="18" charset="0"/>
              <a:cs typeface="Arial" panose="020B0604020202020204" pitchFamily="34" charset="0"/>
            </a:endParaRPr>
          </a:p>
          <a:p>
            <a:pPr algn="just">
              <a:lnSpc>
                <a:spcPct val="115000"/>
              </a:lnSpc>
              <a:spcBef>
                <a:spcPts val="600"/>
              </a:spcBef>
            </a:pPr>
            <a:r>
              <a:rPr lang="en-US" sz="1200" dirty="0" smtClean="0">
                <a:solidFill>
                  <a:schemeClr val="accent1"/>
                </a:solidFill>
                <a:ea typeface="Times New Roman" panose="02020603050405020304" pitchFamily="18" charset="0"/>
                <a:cs typeface="Arial" panose="020B0604020202020204" pitchFamily="34" charset="0"/>
              </a:rPr>
              <a:t>E</a:t>
            </a:r>
            <a:r>
              <a:rPr lang="en-US" sz="1200" dirty="0">
                <a:solidFill>
                  <a:schemeClr val="accent1"/>
                </a:solidFill>
                <a:ea typeface="Times New Roman" panose="02020603050405020304" pitchFamily="18" charset="0"/>
                <a:cs typeface="Arial" panose="020B0604020202020204" pitchFamily="34" charset="0"/>
              </a:rPr>
              <a:t>. Curry et al. Meter-scale THz-driven acceleration of a relativistic electron beam. </a:t>
            </a:r>
            <a:r>
              <a:rPr lang="en-US" sz="1200" b="1" dirty="0">
                <a:solidFill>
                  <a:schemeClr val="accent1"/>
                </a:solidFill>
                <a:ea typeface="Times New Roman" panose="02020603050405020304" pitchFamily="18" charset="0"/>
                <a:cs typeface="Arial" panose="020B0604020202020204" pitchFamily="34" charset="0"/>
              </a:rPr>
              <a:t>Phys. Rev. Lett. 120, 094801 (2018)</a:t>
            </a:r>
          </a:p>
          <a:p>
            <a:pPr algn="just">
              <a:lnSpc>
                <a:spcPct val="115000"/>
              </a:lnSpc>
              <a:spcBef>
                <a:spcPts val="600"/>
              </a:spcBef>
            </a:pPr>
            <a:r>
              <a:rPr lang="en-US" sz="1200" dirty="0" smtClean="0">
                <a:solidFill>
                  <a:schemeClr val="accent6">
                    <a:lumMod val="75000"/>
                  </a:schemeClr>
                </a:solidFill>
              </a:rPr>
              <a:t>A. Fisher, Y. Park et al. High efficiency single pass THz FEL. </a:t>
            </a:r>
            <a:r>
              <a:rPr lang="en-US" sz="1200" b="1" dirty="0" smtClean="0">
                <a:solidFill>
                  <a:schemeClr val="accent6">
                    <a:lumMod val="75000"/>
                  </a:schemeClr>
                </a:solidFill>
              </a:rPr>
              <a:t>Nature Photonics</a:t>
            </a:r>
            <a:r>
              <a:rPr lang="en-US" sz="1200" b="1" dirty="0">
                <a:solidFill>
                  <a:schemeClr val="accent6">
                    <a:lumMod val="75000"/>
                  </a:schemeClr>
                </a:solidFill>
              </a:rPr>
              <a:t>, 16, </a:t>
            </a:r>
            <a:r>
              <a:rPr lang="en-US" sz="1200" b="1" dirty="0" smtClean="0">
                <a:solidFill>
                  <a:schemeClr val="accent6">
                    <a:lumMod val="75000"/>
                  </a:schemeClr>
                </a:solidFill>
              </a:rPr>
              <a:t>441 </a:t>
            </a:r>
            <a:r>
              <a:rPr lang="en-US" sz="1200" b="1" dirty="0">
                <a:solidFill>
                  <a:schemeClr val="accent6">
                    <a:lumMod val="75000"/>
                  </a:schemeClr>
                </a:solidFill>
              </a:rPr>
              <a:t>(2022)</a:t>
            </a:r>
            <a:endParaRPr lang="en-US" sz="4000" b="1" dirty="0">
              <a:solidFill>
                <a:schemeClr val="accent6">
                  <a:lumMod val="75000"/>
                </a:schemeClr>
              </a:solidFill>
            </a:endParaRPr>
          </a:p>
        </p:txBody>
      </p:sp>
      <p:pic>
        <p:nvPicPr>
          <p:cNvPr id="39" name="Picture 38"/>
          <p:cNvPicPr>
            <a:picLocks noChangeAspect="1"/>
          </p:cNvPicPr>
          <p:nvPr/>
        </p:nvPicPr>
        <p:blipFill>
          <a:blip r:embed="rId4"/>
          <a:stretch>
            <a:fillRect/>
          </a:stretch>
        </p:blipFill>
        <p:spPr>
          <a:xfrm>
            <a:off x="10668721" y="60147"/>
            <a:ext cx="1432792" cy="661933"/>
          </a:xfrm>
          <a:prstGeom prst="rect">
            <a:avLst/>
          </a:prstGeom>
        </p:spPr>
      </p:pic>
      <p:pic>
        <p:nvPicPr>
          <p:cNvPr id="2050" name="Picture 2" descr="Volume 16 Issu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9134" y="1176528"/>
            <a:ext cx="1898474" cy="25197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179195" y="3903717"/>
            <a:ext cx="7244434" cy="2828306"/>
          </a:xfrm>
          <a:prstGeom prst="rect">
            <a:avLst/>
          </a:prstGeom>
        </p:spPr>
      </p:pic>
    </p:spTree>
    <p:extLst>
      <p:ext uri="{BB962C8B-B14F-4D97-AF65-F5344CB8AC3E}">
        <p14:creationId xmlns:p14="http://schemas.microsoft.com/office/powerpoint/2010/main" val="1014347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0DDE5-DC58-9521-4BCD-86C24665F4A8}"/>
              </a:ext>
            </a:extLst>
          </p:cNvPr>
          <p:cNvSpPr>
            <a:spLocks noGrp="1"/>
          </p:cNvSpPr>
          <p:nvPr>
            <p:ph type="title"/>
          </p:nvPr>
        </p:nvSpPr>
        <p:spPr>
          <a:xfrm>
            <a:off x="838200" y="14429"/>
            <a:ext cx="10515600" cy="976314"/>
          </a:xfrm>
        </p:spPr>
        <p:txBody>
          <a:bodyPr/>
          <a:lstStyle/>
          <a:p>
            <a:r>
              <a:rPr lang="en-US" dirty="0"/>
              <a:t>Demonstration of X-band LPS linearization</a:t>
            </a:r>
          </a:p>
        </p:txBody>
      </p:sp>
      <p:pic>
        <p:nvPicPr>
          <p:cNvPr id="7" name="Picture 6">
            <a:extLst>
              <a:ext uri="{FF2B5EF4-FFF2-40B4-BE49-F238E27FC236}">
                <a16:creationId xmlns:a16="http://schemas.microsoft.com/office/drawing/2014/main" id="{E6FFF9DF-A7C9-8254-812B-044518142AFB}"/>
              </a:ext>
            </a:extLst>
          </p:cNvPr>
          <p:cNvPicPr>
            <a:picLocks noChangeAspect="1"/>
          </p:cNvPicPr>
          <p:nvPr/>
        </p:nvPicPr>
        <p:blipFill>
          <a:blip r:embed="rId2"/>
          <a:stretch>
            <a:fillRect/>
          </a:stretch>
        </p:blipFill>
        <p:spPr>
          <a:xfrm>
            <a:off x="8580173" y="4521126"/>
            <a:ext cx="3225602" cy="1812592"/>
          </a:xfrm>
          <a:prstGeom prst="rect">
            <a:avLst/>
          </a:prstGeom>
        </p:spPr>
      </p:pic>
      <p:pic>
        <p:nvPicPr>
          <p:cNvPr id="9" name="Picture 8">
            <a:extLst>
              <a:ext uri="{FF2B5EF4-FFF2-40B4-BE49-F238E27FC236}">
                <a16:creationId xmlns:a16="http://schemas.microsoft.com/office/drawing/2014/main" id="{689FBA04-A37C-9878-F732-5503B9DBAC8A}"/>
              </a:ext>
            </a:extLst>
          </p:cNvPr>
          <p:cNvPicPr>
            <a:picLocks noChangeAspect="1"/>
          </p:cNvPicPr>
          <p:nvPr/>
        </p:nvPicPr>
        <p:blipFill>
          <a:blip r:embed="rId3"/>
          <a:stretch>
            <a:fillRect/>
          </a:stretch>
        </p:blipFill>
        <p:spPr>
          <a:xfrm>
            <a:off x="8327366" y="1216936"/>
            <a:ext cx="1607160" cy="2166956"/>
          </a:xfrm>
          <a:prstGeom prst="rect">
            <a:avLst/>
          </a:prstGeom>
        </p:spPr>
      </p:pic>
      <p:pic>
        <p:nvPicPr>
          <p:cNvPr id="13" name="Picture 12" descr="Chart&#10;&#10;Description automatically generated">
            <a:extLst>
              <a:ext uri="{FF2B5EF4-FFF2-40B4-BE49-F238E27FC236}">
                <a16:creationId xmlns:a16="http://schemas.microsoft.com/office/drawing/2014/main" id="{D011139C-CCEC-AECA-98A2-35BB7D9C2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878" y="4521126"/>
            <a:ext cx="2931927" cy="2198946"/>
          </a:xfrm>
          <a:prstGeom prst="rect">
            <a:avLst/>
          </a:prstGeom>
        </p:spPr>
      </p:pic>
      <p:pic>
        <p:nvPicPr>
          <p:cNvPr id="14" name="Picture 13">
            <a:extLst>
              <a:ext uri="{FF2B5EF4-FFF2-40B4-BE49-F238E27FC236}">
                <a16:creationId xmlns:a16="http://schemas.microsoft.com/office/drawing/2014/main" id="{DD6FB20A-F88B-7DD4-0F9F-A776EAC238B7}"/>
              </a:ext>
            </a:extLst>
          </p:cNvPr>
          <p:cNvPicPr>
            <a:picLocks noChangeAspect="1"/>
          </p:cNvPicPr>
          <p:nvPr/>
        </p:nvPicPr>
        <p:blipFill>
          <a:blip r:embed="rId5"/>
          <a:stretch>
            <a:fillRect/>
          </a:stretch>
        </p:blipFill>
        <p:spPr>
          <a:xfrm>
            <a:off x="530634" y="4691324"/>
            <a:ext cx="3295134" cy="2146724"/>
          </a:xfrm>
          <a:prstGeom prst="rect">
            <a:avLst/>
          </a:prstGeom>
        </p:spPr>
      </p:pic>
      <p:pic>
        <p:nvPicPr>
          <p:cNvPr id="16" name="Picture 15">
            <a:extLst>
              <a:ext uri="{FF2B5EF4-FFF2-40B4-BE49-F238E27FC236}">
                <a16:creationId xmlns:a16="http://schemas.microsoft.com/office/drawing/2014/main" id="{C9CD9282-19E1-B246-BC70-5AC22A01FFEC}"/>
              </a:ext>
            </a:extLst>
          </p:cNvPr>
          <p:cNvPicPr>
            <a:picLocks noChangeAspect="1"/>
          </p:cNvPicPr>
          <p:nvPr/>
        </p:nvPicPr>
        <p:blipFill>
          <a:blip r:embed="rId6"/>
          <a:stretch>
            <a:fillRect/>
          </a:stretch>
        </p:blipFill>
        <p:spPr>
          <a:xfrm>
            <a:off x="10110399" y="1216936"/>
            <a:ext cx="1941746" cy="2321133"/>
          </a:xfrm>
          <a:prstGeom prst="rect">
            <a:avLst/>
          </a:prstGeom>
        </p:spPr>
      </p:pic>
      <p:sp>
        <p:nvSpPr>
          <p:cNvPr id="18" name="TextBox 17">
            <a:extLst>
              <a:ext uri="{FF2B5EF4-FFF2-40B4-BE49-F238E27FC236}">
                <a16:creationId xmlns:a16="http://schemas.microsoft.com/office/drawing/2014/main" id="{B7924F3A-7C8D-20C6-A676-3379F051E253}"/>
              </a:ext>
            </a:extLst>
          </p:cNvPr>
          <p:cNvSpPr txBox="1"/>
          <p:nvPr/>
        </p:nvSpPr>
        <p:spPr>
          <a:xfrm>
            <a:off x="6871671" y="847602"/>
            <a:ext cx="6096000" cy="261610"/>
          </a:xfrm>
          <a:prstGeom prst="rect">
            <a:avLst/>
          </a:prstGeom>
          <a:noFill/>
        </p:spPr>
        <p:txBody>
          <a:bodyPr wrap="square">
            <a:spAutoFit/>
          </a:bodyPr>
          <a:lstStyle/>
          <a:p>
            <a:r>
              <a:rPr lang="en-US" sz="1050" dirty="0"/>
              <a:t>P. </a:t>
            </a:r>
            <a:r>
              <a:rPr lang="en-US" sz="1050" i="1" dirty="0"/>
              <a:t>Denham</a:t>
            </a:r>
            <a:r>
              <a:rPr lang="en-US" sz="1050" dirty="0"/>
              <a:t>, </a:t>
            </a:r>
            <a:r>
              <a:rPr lang="en-US" sz="1050" i="1" dirty="0"/>
              <a:t>et al.</a:t>
            </a:r>
            <a:r>
              <a:rPr lang="en-US" sz="1050" dirty="0"/>
              <a:t>, “X-Band Harmonic Longitudinal Phase Space ... presented at the </a:t>
            </a:r>
            <a:r>
              <a:rPr lang="en-US" sz="1050" i="1" dirty="0"/>
              <a:t>NAPAC</a:t>
            </a:r>
            <a:r>
              <a:rPr lang="en-US" sz="1050" dirty="0"/>
              <a:t>'22</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E1C1072-B89E-11EC-671A-8F2B4FBB3D81}"/>
                  </a:ext>
                </a:extLst>
              </p:cNvPr>
              <p:cNvSpPr txBox="1"/>
              <p:nvPr/>
            </p:nvSpPr>
            <p:spPr>
              <a:xfrm>
                <a:off x="8482642" y="4205017"/>
                <a:ext cx="3559516"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m:t>
                    </m:r>
                    <m:r>
                      <a:rPr lang="en-US" b="0" i="1" smtClean="0">
                        <a:latin typeface="Cambria Math" panose="02040503050406030204" pitchFamily="18" charset="0"/>
                      </a:rPr>
                      <m:t>𝑡𝑟𝑜𝑛</m:t>
                    </m:r>
                    <m:r>
                      <a:rPr lang="en-US" b="0" i="1" smtClean="0">
                        <a:latin typeface="Cambria Math" panose="02040503050406030204" pitchFamily="18" charset="0"/>
                      </a:rPr>
                      <m:t> </m:t>
                    </m:r>
                    <m:r>
                      <m:rPr>
                        <m:sty m:val="p"/>
                      </m:rPr>
                      <a:rPr lang="en-US" b="0" i="0" smtClean="0">
                        <a:latin typeface="Cambria Math" panose="02040503050406030204" pitchFamily="18" charset="0"/>
                      </a:rPr>
                      <m:t>contribution</m:t>
                    </m:r>
                    <m:r>
                      <a:rPr lang="en-US" b="0" i="0" smtClean="0">
                        <a:latin typeface="Cambria Math" panose="02040503050406030204" pitchFamily="18" charset="0"/>
                      </a:rPr>
                      <m:t> </m:t>
                    </m:r>
                  </m:oMath>
                </a14:m>
                <a:r>
                  <a:rPr lang="en-US" dirty="0"/>
                  <a:t>subtraction</a:t>
                </a:r>
              </a:p>
            </p:txBody>
          </p:sp>
        </mc:Choice>
        <mc:Fallback xmlns="">
          <p:sp>
            <p:nvSpPr>
              <p:cNvPr id="19" name="TextBox 18">
                <a:extLst>
                  <a:ext uri="{FF2B5EF4-FFF2-40B4-BE49-F238E27FC236}">
                    <a16:creationId xmlns:a16="http://schemas.microsoft.com/office/drawing/2014/main" id="{CE1C1072-B89E-11EC-671A-8F2B4FBB3D81}"/>
                  </a:ext>
                </a:extLst>
              </p:cNvPr>
              <p:cNvSpPr txBox="1">
                <a:spLocks noRot="1" noChangeAspect="1" noMove="1" noResize="1" noEditPoints="1" noAdjustHandles="1" noChangeArrowheads="1" noChangeShapeType="1" noTextEdit="1"/>
              </p:cNvSpPr>
              <p:nvPr/>
            </p:nvSpPr>
            <p:spPr>
              <a:xfrm>
                <a:off x="8482642" y="4205017"/>
                <a:ext cx="3559516" cy="369332"/>
              </a:xfrm>
              <a:prstGeom prst="rect">
                <a:avLst/>
              </a:prstGeom>
              <a:blipFill>
                <a:blip r:embed="rId7"/>
                <a:stretch>
                  <a:fillRect l="-515" t="-10000" b="-2666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5A398870-C093-6441-31B4-2B7E8B85669C}"/>
              </a:ext>
            </a:extLst>
          </p:cNvPr>
          <p:cNvSpPr txBox="1"/>
          <p:nvPr/>
        </p:nvSpPr>
        <p:spPr>
          <a:xfrm>
            <a:off x="530634" y="758635"/>
            <a:ext cx="7796732"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Install and commission X-band cavity </a:t>
            </a:r>
          </a:p>
          <a:p>
            <a:pPr marL="285750" indent="-285750">
              <a:buFont typeface="Arial" panose="020B0604020202020204" pitchFamily="34" charset="0"/>
              <a:buChar char="•"/>
            </a:pPr>
            <a:r>
              <a:rPr lang="en-US" sz="2000" dirty="0" smtClean="0"/>
              <a:t>Removal </a:t>
            </a:r>
            <a:r>
              <a:rPr lang="en-US" sz="2000" dirty="0"/>
              <a:t>of non-linearities in LPS for energy spread minimization as well</a:t>
            </a:r>
            <a:r>
              <a:rPr lang="en-US" sz="2000" dirty="0" smtClean="0"/>
              <a:t>.</a:t>
            </a:r>
            <a:endParaRPr lang="en-US" sz="2000" dirty="0"/>
          </a:p>
          <a:p>
            <a:pPr marL="285750" indent="-285750">
              <a:buFont typeface="Arial" panose="020B0604020202020204" pitchFamily="34" charset="0"/>
              <a:buChar char="•"/>
            </a:pPr>
            <a:r>
              <a:rPr lang="en-US" sz="2000" dirty="0" smtClean="0"/>
              <a:t>Application to minimize chromatic aberrations in </a:t>
            </a:r>
            <a:r>
              <a:rPr lang="en-US" sz="2000" dirty="0" err="1" smtClean="0"/>
              <a:t>ps</a:t>
            </a:r>
            <a:r>
              <a:rPr lang="en-US" sz="2000" dirty="0" smtClean="0"/>
              <a:t>-time resolved MeV </a:t>
            </a:r>
            <a:r>
              <a:rPr lang="en-US" sz="2000" dirty="0"/>
              <a:t>TEM</a:t>
            </a:r>
          </a:p>
        </p:txBody>
      </p:sp>
      <p:sp>
        <p:nvSpPr>
          <p:cNvPr id="25" name="TextBox 24">
            <a:extLst>
              <a:ext uri="{FF2B5EF4-FFF2-40B4-BE49-F238E27FC236}">
                <a16:creationId xmlns:a16="http://schemas.microsoft.com/office/drawing/2014/main" id="{881733AD-A6E6-46AC-49D1-F84178530DD5}"/>
              </a:ext>
            </a:extLst>
          </p:cNvPr>
          <p:cNvSpPr txBox="1"/>
          <p:nvPr/>
        </p:nvSpPr>
        <p:spPr>
          <a:xfrm>
            <a:off x="675727" y="4397147"/>
            <a:ext cx="3904105" cy="369332"/>
          </a:xfrm>
          <a:prstGeom prst="rect">
            <a:avLst/>
          </a:prstGeom>
          <a:noFill/>
        </p:spPr>
        <p:txBody>
          <a:bodyPr wrap="square" rtlCol="0">
            <a:spAutoFit/>
          </a:bodyPr>
          <a:lstStyle/>
          <a:p>
            <a:r>
              <a:rPr lang="en-US" dirty="0" smtClean="0"/>
              <a:t>high </a:t>
            </a:r>
            <a:r>
              <a:rPr lang="en-US" dirty="0"/>
              <a:t>resolution spectrometer</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81F2075-068F-6C77-9F5E-244391380739}"/>
                  </a:ext>
                </a:extLst>
              </p:cNvPr>
              <p:cNvSpPr txBox="1"/>
              <p:nvPr/>
            </p:nvSpPr>
            <p:spPr>
              <a:xfrm>
                <a:off x="10173317" y="4696924"/>
                <a:ext cx="1558608" cy="4995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0" i="1" smtClean="0">
                              <a:solidFill>
                                <a:srgbClr val="00B050"/>
                              </a:solidFill>
                              <a:latin typeface="Cambria Math" panose="02040503050406030204" pitchFamily="18" charset="0"/>
                            </a:rPr>
                          </m:ctrlPr>
                        </m:fPr>
                        <m:num>
                          <m:sSub>
                            <m:sSubPr>
                              <m:ctrlPr>
                                <a:rPr lang="en-US" sz="1400" b="0" i="1" smtClean="0">
                                  <a:solidFill>
                                    <a:srgbClr val="00B050"/>
                                  </a:solidFill>
                                  <a:latin typeface="Cambria Math" panose="02040503050406030204" pitchFamily="18" charset="0"/>
                                </a:rPr>
                              </m:ctrlPr>
                            </m:sSubPr>
                            <m:e>
                              <m:r>
                                <a:rPr lang="en-US" sz="1400" b="0" i="1" smtClean="0">
                                  <a:solidFill>
                                    <a:srgbClr val="00B050"/>
                                  </a:solidFill>
                                  <a:latin typeface="Cambria Math" panose="02040503050406030204" pitchFamily="18" charset="0"/>
                                </a:rPr>
                                <m:t>𝜎</m:t>
                              </m:r>
                            </m:e>
                            <m:sub>
                              <m:r>
                                <a:rPr lang="en-US" sz="1400" b="0" i="1" smtClean="0">
                                  <a:solidFill>
                                    <a:srgbClr val="00B050"/>
                                  </a:solidFill>
                                  <a:latin typeface="Cambria Math" panose="02040503050406030204" pitchFamily="18" charset="0"/>
                                </a:rPr>
                                <m:t>𝛾</m:t>
                              </m:r>
                            </m:sub>
                          </m:sSub>
                        </m:num>
                        <m:den>
                          <m:r>
                            <a:rPr lang="en-US" sz="1400" b="0" i="1" smtClean="0">
                              <a:solidFill>
                                <a:srgbClr val="00B050"/>
                              </a:solidFill>
                              <a:latin typeface="Cambria Math" panose="02040503050406030204" pitchFamily="18" charset="0"/>
                            </a:rPr>
                            <m:t>𝛾</m:t>
                          </m:r>
                        </m:den>
                      </m:f>
                      <m:r>
                        <a:rPr lang="en-US" sz="1400" b="0" i="1" smtClean="0">
                          <a:solidFill>
                            <a:srgbClr val="00B050"/>
                          </a:solidFill>
                          <a:latin typeface="Cambria Math" panose="02040503050406030204" pitchFamily="18" charset="0"/>
                        </a:rPr>
                        <m:t>&lt;</m:t>
                      </m:r>
                      <m:sSup>
                        <m:sSupPr>
                          <m:ctrlPr>
                            <a:rPr lang="en-US" sz="1400" b="0" i="1" smtClean="0">
                              <a:solidFill>
                                <a:srgbClr val="00B050"/>
                              </a:solidFill>
                              <a:latin typeface="Cambria Math" panose="02040503050406030204" pitchFamily="18" charset="0"/>
                            </a:rPr>
                          </m:ctrlPr>
                        </m:sSupPr>
                        <m:e>
                          <m:r>
                            <a:rPr lang="en-US" sz="1400" b="0" i="1" smtClean="0">
                              <a:solidFill>
                                <a:srgbClr val="00B050"/>
                              </a:solidFill>
                              <a:latin typeface="Cambria Math" panose="02040503050406030204" pitchFamily="18" charset="0"/>
                            </a:rPr>
                            <m:t>10</m:t>
                          </m:r>
                        </m:e>
                        <m:sup>
                          <m:r>
                            <a:rPr lang="en-US" sz="1400" b="0" i="1" smtClean="0">
                              <a:solidFill>
                                <a:srgbClr val="00B050"/>
                              </a:solidFill>
                              <a:latin typeface="Cambria Math" panose="02040503050406030204" pitchFamily="18" charset="0"/>
                            </a:rPr>
                            <m:t>−4</m:t>
                          </m:r>
                        </m:sup>
                      </m:sSup>
                    </m:oMath>
                  </m:oMathPara>
                </a14:m>
                <a:endParaRPr lang="en-US" dirty="0">
                  <a:solidFill>
                    <a:srgbClr val="00B050"/>
                  </a:solidFill>
                </a:endParaRPr>
              </a:p>
            </p:txBody>
          </p:sp>
        </mc:Choice>
        <mc:Fallback xmlns="">
          <p:sp>
            <p:nvSpPr>
              <p:cNvPr id="26" name="TextBox 25">
                <a:extLst>
                  <a:ext uri="{FF2B5EF4-FFF2-40B4-BE49-F238E27FC236}">
                    <a16:creationId xmlns:a16="http://schemas.microsoft.com/office/drawing/2014/main" id="{D81F2075-068F-6C77-9F5E-244391380739}"/>
                  </a:ext>
                </a:extLst>
              </p:cNvPr>
              <p:cNvSpPr txBox="1">
                <a:spLocks noRot="1" noChangeAspect="1" noMove="1" noResize="1" noEditPoints="1" noAdjustHandles="1" noChangeArrowheads="1" noChangeShapeType="1" noTextEdit="1"/>
              </p:cNvSpPr>
              <p:nvPr/>
            </p:nvSpPr>
            <p:spPr>
              <a:xfrm>
                <a:off x="10173317" y="4696924"/>
                <a:ext cx="1558608" cy="499560"/>
              </a:xfrm>
              <a:prstGeom prst="rect">
                <a:avLst/>
              </a:prstGeom>
              <a:blipFill>
                <a:blip r:embed="rId8"/>
                <a:stretch>
                  <a:fillRect b="-2439"/>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a:off x="1347972" y="2441062"/>
            <a:ext cx="6463720" cy="1948621"/>
          </a:xfrm>
          <a:prstGeom prst="rect">
            <a:avLst/>
          </a:prstGeom>
        </p:spPr>
      </p:pic>
    </p:spTree>
    <p:extLst>
      <p:ext uri="{BB962C8B-B14F-4D97-AF65-F5344CB8AC3E}">
        <p14:creationId xmlns:p14="http://schemas.microsoft.com/office/powerpoint/2010/main" val="1375887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41102" y="1006415"/>
            <a:ext cx="3774923" cy="125945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B93E41-F125-AA16-F125-95088B63336E}"/>
              </a:ext>
            </a:extLst>
          </p:cNvPr>
          <p:cNvSpPr>
            <a:spLocks noGrp="1"/>
          </p:cNvSpPr>
          <p:nvPr>
            <p:ph type="title"/>
          </p:nvPr>
        </p:nvSpPr>
        <p:spPr>
          <a:xfrm>
            <a:off x="268932" y="159456"/>
            <a:ext cx="11974826" cy="832672"/>
          </a:xfrm>
        </p:spPr>
        <p:txBody>
          <a:bodyPr>
            <a:noAutofit/>
          </a:bodyPr>
          <a:lstStyle/>
          <a:p>
            <a:pPr algn="ctr"/>
            <a:r>
              <a:rPr lang="en-US" dirty="0"/>
              <a:t>Options </a:t>
            </a:r>
            <a:r>
              <a:rPr lang="en-US" dirty="0" smtClean="0"/>
              <a:t>for sub-fs electron bunch measurements</a:t>
            </a:r>
            <a:endParaRPr lang="en-US" dirty="0"/>
          </a:p>
        </p:txBody>
      </p:sp>
      <p:sp>
        <p:nvSpPr>
          <p:cNvPr id="3" name="Content Placeholder 2">
            <a:extLst>
              <a:ext uri="{FF2B5EF4-FFF2-40B4-BE49-F238E27FC236}">
                <a16:creationId xmlns:a16="http://schemas.microsoft.com/office/drawing/2014/main" id="{6E8A2826-ABD5-6C75-3FA7-7047BFA716A0}"/>
              </a:ext>
            </a:extLst>
          </p:cNvPr>
          <p:cNvSpPr>
            <a:spLocks noGrp="1"/>
          </p:cNvSpPr>
          <p:nvPr>
            <p:ph idx="1"/>
          </p:nvPr>
        </p:nvSpPr>
        <p:spPr>
          <a:xfrm>
            <a:off x="460075" y="1216526"/>
            <a:ext cx="7533554" cy="5585828"/>
          </a:xfrm>
        </p:spPr>
        <p:txBody>
          <a:bodyPr>
            <a:normAutofit/>
          </a:bodyPr>
          <a:lstStyle/>
          <a:p>
            <a:pPr>
              <a:lnSpc>
                <a:spcPct val="100000"/>
              </a:lnSpc>
            </a:pPr>
            <a:r>
              <a:rPr lang="en-US" sz="2400" dirty="0"/>
              <a:t>RF techniques.</a:t>
            </a:r>
          </a:p>
          <a:p>
            <a:pPr lvl="1">
              <a:lnSpc>
                <a:spcPct val="100000"/>
              </a:lnSpc>
            </a:pPr>
            <a:r>
              <a:rPr lang="en-US" sz="2000" dirty="0"/>
              <a:t>RF deflecting cavity--Resolution limited by cavity frequency and screen resolution. </a:t>
            </a:r>
          </a:p>
          <a:p>
            <a:pPr>
              <a:lnSpc>
                <a:spcPct val="100000"/>
              </a:lnSpc>
            </a:pPr>
            <a:r>
              <a:rPr lang="en-US" sz="2400" dirty="0"/>
              <a:t>THz </a:t>
            </a:r>
            <a:r>
              <a:rPr lang="en-US" sz="2400" dirty="0" smtClean="0"/>
              <a:t>streaking</a:t>
            </a:r>
          </a:p>
          <a:p>
            <a:pPr lvl="1">
              <a:lnSpc>
                <a:spcPct val="100000"/>
              </a:lnSpc>
            </a:pPr>
            <a:r>
              <a:rPr lang="en-US" sz="2000" dirty="0" smtClean="0"/>
              <a:t>Sensitive </a:t>
            </a:r>
            <a:r>
              <a:rPr lang="en-US" sz="2000" dirty="0"/>
              <a:t>to timing </a:t>
            </a:r>
            <a:r>
              <a:rPr lang="en-US" sz="2000" dirty="0" smtClean="0"/>
              <a:t>jitter</a:t>
            </a:r>
          </a:p>
          <a:p>
            <a:pPr lvl="1">
              <a:lnSpc>
                <a:spcPct val="100000"/>
              </a:lnSpc>
            </a:pPr>
            <a:r>
              <a:rPr lang="en-US" sz="2000" dirty="0" smtClean="0"/>
              <a:t>Limited availability of THz power</a:t>
            </a:r>
          </a:p>
          <a:p>
            <a:pPr>
              <a:lnSpc>
                <a:spcPct val="100000"/>
              </a:lnSpc>
            </a:pPr>
            <a:r>
              <a:rPr lang="en-US" sz="2400" dirty="0" smtClean="0"/>
              <a:t>Laser </a:t>
            </a:r>
            <a:r>
              <a:rPr lang="en-US" sz="2400" dirty="0"/>
              <a:t>techniques.</a:t>
            </a:r>
          </a:p>
          <a:p>
            <a:pPr lvl="1">
              <a:lnSpc>
                <a:spcPct val="100000"/>
              </a:lnSpc>
            </a:pPr>
            <a:r>
              <a:rPr lang="en-US" sz="2000" dirty="0" smtClean="0"/>
              <a:t>Laser </a:t>
            </a:r>
            <a:r>
              <a:rPr lang="en-US" sz="2000" dirty="0"/>
              <a:t>Induced </a:t>
            </a:r>
            <a:r>
              <a:rPr lang="en-US" sz="2000" dirty="0" smtClean="0"/>
              <a:t>energy </a:t>
            </a:r>
            <a:r>
              <a:rPr lang="en-US" sz="2000" dirty="0"/>
              <a:t>m</a:t>
            </a:r>
            <a:r>
              <a:rPr lang="en-US" sz="2000" dirty="0" smtClean="0"/>
              <a:t>odulations </a:t>
            </a:r>
            <a:r>
              <a:rPr lang="en-US" sz="2000" dirty="0"/>
              <a:t>in </a:t>
            </a:r>
            <a:r>
              <a:rPr lang="en-US" sz="2000" dirty="0" smtClean="0"/>
              <a:t>DLA or bend </a:t>
            </a:r>
            <a:r>
              <a:rPr lang="en-US" sz="2000" dirty="0"/>
              <a:t>magnets?</a:t>
            </a:r>
          </a:p>
          <a:p>
            <a:pPr>
              <a:lnSpc>
                <a:spcPct val="100000"/>
              </a:lnSpc>
            </a:pPr>
            <a:r>
              <a:rPr lang="en-US" sz="2400" dirty="0" smtClean="0"/>
              <a:t>Radiative </a:t>
            </a:r>
            <a:r>
              <a:rPr lang="en-US" sz="2400" dirty="0"/>
              <a:t>techniques.</a:t>
            </a:r>
          </a:p>
          <a:p>
            <a:pPr lvl="1">
              <a:lnSpc>
                <a:spcPct val="100000"/>
              </a:lnSpc>
            </a:pPr>
            <a:r>
              <a:rPr lang="en-US" sz="2000" dirty="0"/>
              <a:t>Optical transition radiation—coherence factor suppressed by transverse extent of the bunch. </a:t>
            </a:r>
          </a:p>
          <a:p>
            <a:pPr lvl="1">
              <a:lnSpc>
                <a:spcPct val="100000"/>
              </a:lnSpc>
            </a:pPr>
            <a:r>
              <a:rPr lang="en-US" sz="2000" dirty="0"/>
              <a:t>Different geometries enhance optical coherence</a:t>
            </a:r>
            <a:r>
              <a:rPr lang="en-US" sz="2000" dirty="0" smtClean="0"/>
              <a:t>.</a:t>
            </a:r>
            <a:endParaRPr lang="en-US" sz="2000" dirty="0"/>
          </a:p>
          <a:p>
            <a:pPr lvl="1">
              <a:lnSpc>
                <a:spcPct val="100000"/>
              </a:lnSpc>
            </a:pPr>
            <a:endParaRPr lang="en-US" sz="2000" dirty="0"/>
          </a:p>
        </p:txBody>
      </p:sp>
      <p:pic>
        <p:nvPicPr>
          <p:cNvPr id="5" name="Picture 4">
            <a:extLst>
              <a:ext uri="{FF2B5EF4-FFF2-40B4-BE49-F238E27FC236}">
                <a16:creationId xmlns:a16="http://schemas.microsoft.com/office/drawing/2014/main" id="{E633577F-43BD-EEB3-20CE-59AF75E6D5A5}"/>
              </a:ext>
            </a:extLst>
          </p:cNvPr>
          <p:cNvPicPr>
            <a:picLocks noChangeAspect="1"/>
          </p:cNvPicPr>
          <p:nvPr/>
        </p:nvPicPr>
        <p:blipFill>
          <a:blip r:embed="rId2"/>
          <a:stretch>
            <a:fillRect/>
          </a:stretch>
        </p:blipFill>
        <p:spPr>
          <a:xfrm>
            <a:off x="8322748" y="4710166"/>
            <a:ext cx="1303962" cy="1788134"/>
          </a:xfrm>
          <a:prstGeom prst="rect">
            <a:avLst/>
          </a:prstGeom>
        </p:spPr>
      </p:pic>
      <p:pic>
        <p:nvPicPr>
          <p:cNvPr id="7" name="Picture 6">
            <a:extLst>
              <a:ext uri="{FF2B5EF4-FFF2-40B4-BE49-F238E27FC236}">
                <a16:creationId xmlns:a16="http://schemas.microsoft.com/office/drawing/2014/main" id="{57991D71-6B9C-26E8-E5D7-ACE558C6F29B}"/>
              </a:ext>
            </a:extLst>
          </p:cNvPr>
          <p:cNvPicPr>
            <a:picLocks noChangeAspect="1"/>
          </p:cNvPicPr>
          <p:nvPr/>
        </p:nvPicPr>
        <p:blipFill>
          <a:blip r:embed="rId3"/>
          <a:stretch>
            <a:fillRect/>
          </a:stretch>
        </p:blipFill>
        <p:spPr>
          <a:xfrm>
            <a:off x="8797096" y="2456995"/>
            <a:ext cx="2294509" cy="1732509"/>
          </a:xfrm>
          <a:prstGeom prst="rect">
            <a:avLst/>
          </a:prstGeom>
        </p:spPr>
      </p:pic>
      <p:sp>
        <p:nvSpPr>
          <p:cNvPr id="9" name="TextBox 8">
            <a:extLst>
              <a:ext uri="{FF2B5EF4-FFF2-40B4-BE49-F238E27FC236}">
                <a16:creationId xmlns:a16="http://schemas.microsoft.com/office/drawing/2014/main" id="{2B3E39DC-99B4-B74E-B33B-5928357B24DD}"/>
              </a:ext>
            </a:extLst>
          </p:cNvPr>
          <p:cNvSpPr txBox="1"/>
          <p:nvPr/>
        </p:nvSpPr>
        <p:spPr>
          <a:xfrm>
            <a:off x="9729166" y="5296221"/>
            <a:ext cx="2087880" cy="461665"/>
          </a:xfrm>
          <a:prstGeom prst="rect">
            <a:avLst/>
          </a:prstGeom>
          <a:noFill/>
        </p:spPr>
        <p:txBody>
          <a:bodyPr wrap="square">
            <a:spAutoFit/>
          </a:bodyPr>
          <a:lstStyle/>
          <a:p>
            <a:r>
              <a:rPr lang="en-US" sz="1200" dirty="0">
                <a:effectLst/>
              </a:rPr>
              <a:t>M.V. </a:t>
            </a:r>
            <a:r>
              <a:rPr lang="en-US" sz="1200" dirty="0" err="1">
                <a:effectLst/>
              </a:rPr>
              <a:t>Tsarev</a:t>
            </a:r>
            <a:r>
              <a:rPr lang="en-US" sz="1200" dirty="0">
                <a:effectLst/>
              </a:rPr>
              <a:t> and P. Baum 2018 </a:t>
            </a:r>
            <a:r>
              <a:rPr lang="en-US" sz="1200" i="1" dirty="0">
                <a:effectLst/>
              </a:rPr>
              <a:t>New J. Phys.</a:t>
            </a:r>
            <a:r>
              <a:rPr lang="en-US" sz="1200" dirty="0">
                <a:effectLst/>
              </a:rPr>
              <a:t> </a:t>
            </a:r>
            <a:r>
              <a:rPr lang="en-US" sz="1200" b="1" dirty="0">
                <a:effectLst/>
              </a:rPr>
              <a:t>20</a:t>
            </a:r>
            <a:r>
              <a:rPr lang="en-US" sz="1200" dirty="0">
                <a:effectLst/>
              </a:rPr>
              <a:t> 033002</a:t>
            </a:r>
            <a:endParaRPr lang="en-US" sz="1200" dirty="0"/>
          </a:p>
        </p:txBody>
      </p:sp>
      <p:sp>
        <p:nvSpPr>
          <p:cNvPr id="10" name="TextBox 9">
            <a:extLst>
              <a:ext uri="{FF2B5EF4-FFF2-40B4-BE49-F238E27FC236}">
                <a16:creationId xmlns:a16="http://schemas.microsoft.com/office/drawing/2014/main" id="{0EC9EEB1-874E-5B94-26E3-8BAB2D18670D}"/>
              </a:ext>
            </a:extLst>
          </p:cNvPr>
          <p:cNvSpPr txBox="1"/>
          <p:nvPr/>
        </p:nvSpPr>
        <p:spPr>
          <a:xfrm>
            <a:off x="8708086" y="4156168"/>
            <a:ext cx="3108960" cy="553998"/>
          </a:xfrm>
          <a:prstGeom prst="rect">
            <a:avLst/>
          </a:prstGeom>
          <a:noFill/>
        </p:spPr>
        <p:txBody>
          <a:bodyPr wrap="square" rtlCol="0">
            <a:spAutoFit/>
          </a:bodyPr>
          <a:lstStyle/>
          <a:p>
            <a:r>
              <a:rPr lang="en-US" sz="1200" dirty="0"/>
              <a:t>L. Zhao, et al. Phys. Rev. X 8, 021061</a:t>
            </a:r>
          </a:p>
          <a:p>
            <a:endParaRPr lang="en-US" dirty="0"/>
          </a:p>
        </p:txBody>
      </p:sp>
      <p:pic>
        <p:nvPicPr>
          <p:cNvPr id="21" name="Picture 20">
            <a:extLst>
              <a:ext uri="{FF2B5EF4-FFF2-40B4-BE49-F238E27FC236}">
                <a16:creationId xmlns:a16="http://schemas.microsoft.com/office/drawing/2014/main" id="{4E142F3D-16BF-C96A-7492-F21D029E8BE7}"/>
              </a:ext>
            </a:extLst>
          </p:cNvPr>
          <p:cNvPicPr>
            <a:picLocks noChangeAspect="1"/>
          </p:cNvPicPr>
          <p:nvPr/>
        </p:nvPicPr>
        <p:blipFill>
          <a:blip r:embed="rId4"/>
          <a:stretch>
            <a:fillRect/>
          </a:stretch>
        </p:blipFill>
        <p:spPr>
          <a:xfrm>
            <a:off x="8400356" y="1362065"/>
            <a:ext cx="1695620" cy="649104"/>
          </a:xfrm>
          <a:prstGeom prst="rect">
            <a:avLst/>
          </a:prstGeom>
        </p:spPr>
      </p:pic>
      <p:cxnSp>
        <p:nvCxnSpPr>
          <p:cNvPr id="23" name="Straight Connector 22">
            <a:extLst>
              <a:ext uri="{FF2B5EF4-FFF2-40B4-BE49-F238E27FC236}">
                <a16:creationId xmlns:a16="http://schemas.microsoft.com/office/drawing/2014/main" id="{11F0ADC7-2962-F26E-288E-82C95AF4FB0C}"/>
              </a:ext>
            </a:extLst>
          </p:cNvPr>
          <p:cNvCxnSpPr>
            <a:cxnSpLocks/>
          </p:cNvCxnSpPr>
          <p:nvPr/>
        </p:nvCxnSpPr>
        <p:spPr>
          <a:xfrm>
            <a:off x="8400356" y="1715192"/>
            <a:ext cx="290529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B3616AF-1172-AE63-0363-3C8BF07695CC}"/>
              </a:ext>
            </a:extLst>
          </p:cNvPr>
          <p:cNvSpPr/>
          <p:nvPr/>
        </p:nvSpPr>
        <p:spPr>
          <a:xfrm rot="2290476">
            <a:off x="10410933" y="1540454"/>
            <a:ext cx="308770" cy="45719"/>
          </a:xfrm>
          <a:prstGeom prst="ellipse">
            <a:avLst/>
          </a:prstGeom>
          <a:solidFill>
            <a:srgbClr val="16F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FE40ED1-630F-4236-6F27-936DD72E66E9}"/>
              </a:ext>
            </a:extLst>
          </p:cNvPr>
          <p:cNvSpPr/>
          <p:nvPr/>
        </p:nvSpPr>
        <p:spPr>
          <a:xfrm rot="5400000">
            <a:off x="11112142" y="1398693"/>
            <a:ext cx="308770" cy="45719"/>
          </a:xfrm>
          <a:prstGeom prst="ellipse">
            <a:avLst/>
          </a:prstGeom>
          <a:solidFill>
            <a:srgbClr val="16F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78F03F9-66CB-7712-F6CF-247CE93CC02C}"/>
              </a:ext>
            </a:extLst>
          </p:cNvPr>
          <p:cNvCxnSpPr>
            <a:endCxn id="25" idx="4"/>
          </p:cNvCxnSpPr>
          <p:nvPr/>
        </p:nvCxnSpPr>
        <p:spPr>
          <a:xfrm flipV="1">
            <a:off x="9853003" y="1421553"/>
            <a:ext cx="1390665" cy="287299"/>
          </a:xfrm>
          <a:prstGeom prst="line">
            <a:avLst/>
          </a:prstGeom>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A8CE818B-447F-FCDB-31DE-4CEB0CE9BE35}"/>
              </a:ext>
            </a:extLst>
          </p:cNvPr>
          <p:cNvSpPr/>
          <p:nvPr/>
        </p:nvSpPr>
        <p:spPr>
          <a:xfrm>
            <a:off x="11130073" y="1116308"/>
            <a:ext cx="270992" cy="5703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Brace 28">
            <a:extLst>
              <a:ext uri="{FF2B5EF4-FFF2-40B4-BE49-F238E27FC236}">
                <a16:creationId xmlns:a16="http://schemas.microsoft.com/office/drawing/2014/main" id="{14988E97-CC35-C222-F6EF-B898A38B1F36}"/>
              </a:ext>
            </a:extLst>
          </p:cNvPr>
          <p:cNvSpPr/>
          <p:nvPr/>
        </p:nvSpPr>
        <p:spPr>
          <a:xfrm rot="10800000">
            <a:off x="11428625" y="1318803"/>
            <a:ext cx="140765" cy="2138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9CEA971-F319-A28D-CBEA-DBBBC999964D}"/>
                  </a:ext>
                </a:extLst>
              </p:cNvPr>
              <p:cNvSpPr txBox="1"/>
              <p:nvPr/>
            </p:nvSpPr>
            <p:spPr>
              <a:xfrm>
                <a:off x="11648538" y="1222277"/>
                <a:ext cx="292837"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𝑦</m:t>
                          </m:r>
                        </m:sub>
                      </m:sSub>
                    </m:oMath>
                  </m:oMathPara>
                </a14:m>
                <a:endParaRPr lang="en-US" dirty="0"/>
              </a:p>
            </p:txBody>
          </p:sp>
        </mc:Choice>
        <mc:Fallback xmlns="">
          <p:sp>
            <p:nvSpPr>
              <p:cNvPr id="30" name="TextBox 29">
                <a:extLst>
                  <a:ext uri="{FF2B5EF4-FFF2-40B4-BE49-F238E27FC236}">
                    <a16:creationId xmlns:a16="http://schemas.microsoft.com/office/drawing/2014/main" id="{09CEA971-F319-A28D-CBEA-DBBBC999964D}"/>
                  </a:ext>
                </a:extLst>
              </p:cNvPr>
              <p:cNvSpPr txBox="1">
                <a:spLocks noRot="1" noChangeAspect="1" noMove="1" noResize="1" noEditPoints="1" noAdjustHandles="1" noChangeArrowheads="1" noChangeShapeType="1" noTextEdit="1"/>
              </p:cNvSpPr>
              <p:nvPr/>
            </p:nvSpPr>
            <p:spPr>
              <a:xfrm>
                <a:off x="11648538" y="1222277"/>
                <a:ext cx="292837" cy="298928"/>
              </a:xfrm>
              <a:prstGeom prst="rect">
                <a:avLst/>
              </a:prstGeom>
              <a:blipFill>
                <a:blip r:embed="rId5"/>
                <a:stretch>
                  <a:fillRect l="-12500" r="-6250"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4C4AD16-0AC9-6E0C-4FD4-4CFE4F9597E9}"/>
                  </a:ext>
                </a:extLst>
              </p:cNvPr>
              <p:cNvSpPr txBox="1"/>
              <p:nvPr/>
            </p:nvSpPr>
            <p:spPr>
              <a:xfrm>
                <a:off x="10262566" y="1595991"/>
                <a:ext cx="152400" cy="1615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𝜃</m:t>
                      </m:r>
                    </m:oMath>
                  </m:oMathPara>
                </a14:m>
                <a:endParaRPr lang="en-US" dirty="0"/>
              </a:p>
            </p:txBody>
          </p:sp>
        </mc:Choice>
        <mc:Fallback xmlns="">
          <p:sp>
            <p:nvSpPr>
              <p:cNvPr id="31" name="TextBox 30">
                <a:extLst>
                  <a:ext uri="{FF2B5EF4-FFF2-40B4-BE49-F238E27FC236}">
                    <a16:creationId xmlns:a16="http://schemas.microsoft.com/office/drawing/2014/main" id="{24C4AD16-0AC9-6E0C-4FD4-4CFE4F9597E9}"/>
                  </a:ext>
                </a:extLst>
              </p:cNvPr>
              <p:cNvSpPr txBox="1">
                <a:spLocks noRot="1" noChangeAspect="1" noMove="1" noResize="1" noEditPoints="1" noAdjustHandles="1" noChangeArrowheads="1" noChangeShapeType="1" noTextEdit="1"/>
              </p:cNvSpPr>
              <p:nvPr/>
            </p:nvSpPr>
            <p:spPr>
              <a:xfrm>
                <a:off x="10262566" y="1595991"/>
                <a:ext cx="152400" cy="161583"/>
              </a:xfrm>
              <a:prstGeom prst="rect">
                <a:avLst/>
              </a:prstGeom>
              <a:blipFill>
                <a:blip r:embed="rId6"/>
                <a:stretch>
                  <a:fillRect l="-8000" r="-4000" b="-11538"/>
                </a:stretch>
              </a:blipFill>
            </p:spPr>
            <p:txBody>
              <a:bodyPr/>
              <a:lstStyle/>
              <a:p>
                <a:r>
                  <a:rPr lang="en-US">
                    <a:noFill/>
                  </a:rPr>
                  <a:t> </a:t>
                </a:r>
              </a:p>
            </p:txBody>
          </p:sp>
        </mc:Fallback>
      </mc:AlternateContent>
    </p:spTree>
    <p:extLst>
      <p:ext uri="{BB962C8B-B14F-4D97-AF65-F5344CB8AC3E}">
        <p14:creationId xmlns:p14="http://schemas.microsoft.com/office/powerpoint/2010/main" val="1167452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8CBE-B1F2-E38C-8619-D40B159DB098}"/>
              </a:ext>
            </a:extLst>
          </p:cNvPr>
          <p:cNvSpPr>
            <a:spLocks noGrp="1"/>
          </p:cNvSpPr>
          <p:nvPr>
            <p:ph type="title"/>
          </p:nvPr>
        </p:nvSpPr>
        <p:spPr>
          <a:xfrm>
            <a:off x="941717" y="255857"/>
            <a:ext cx="10515600" cy="857387"/>
          </a:xfrm>
        </p:spPr>
        <p:txBody>
          <a:bodyPr>
            <a:normAutofit/>
          </a:bodyPr>
          <a:lstStyle/>
          <a:p>
            <a:r>
              <a:rPr lang="en-US" dirty="0" smtClean="0"/>
              <a:t>Ionized electron </a:t>
            </a:r>
            <a:r>
              <a:rPr lang="en-US" dirty="0"/>
              <a:t>V</a:t>
            </a:r>
            <a:r>
              <a:rPr lang="en-US" dirty="0" smtClean="0"/>
              <a:t>elocity </a:t>
            </a:r>
            <a:r>
              <a:rPr lang="en-US" dirty="0"/>
              <a:t>Map Imaging</a:t>
            </a:r>
          </a:p>
        </p:txBody>
      </p:sp>
      <p:pic>
        <p:nvPicPr>
          <p:cNvPr id="4" name="Picture 3">
            <a:extLst>
              <a:ext uri="{FF2B5EF4-FFF2-40B4-BE49-F238E27FC236}">
                <a16:creationId xmlns:a16="http://schemas.microsoft.com/office/drawing/2014/main" id="{7FE295D4-376F-5C8D-1FB9-4F14886F95C9}"/>
              </a:ext>
            </a:extLst>
          </p:cNvPr>
          <p:cNvPicPr>
            <a:picLocks noChangeAspect="1"/>
          </p:cNvPicPr>
          <p:nvPr/>
        </p:nvPicPr>
        <p:blipFill>
          <a:blip r:embed="rId2"/>
          <a:stretch>
            <a:fillRect/>
          </a:stretch>
        </p:blipFill>
        <p:spPr>
          <a:xfrm>
            <a:off x="7409250" y="4571042"/>
            <a:ext cx="1579996" cy="2106662"/>
          </a:xfrm>
          <a:prstGeom prst="rect">
            <a:avLst/>
          </a:prstGeom>
        </p:spPr>
      </p:pic>
      <p:sp>
        <p:nvSpPr>
          <p:cNvPr id="5" name="TextBox 4">
            <a:extLst>
              <a:ext uri="{FF2B5EF4-FFF2-40B4-BE49-F238E27FC236}">
                <a16:creationId xmlns:a16="http://schemas.microsoft.com/office/drawing/2014/main" id="{477C6102-3E35-BE35-E89E-786A6DAC7D07}"/>
              </a:ext>
            </a:extLst>
          </p:cNvPr>
          <p:cNvSpPr txBox="1"/>
          <p:nvPr/>
        </p:nvSpPr>
        <p:spPr>
          <a:xfrm>
            <a:off x="583971" y="1464607"/>
            <a:ext cx="5085347"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Learn a lesson from </a:t>
            </a:r>
            <a:r>
              <a:rPr lang="en-US" dirty="0" err="1" smtClean="0"/>
              <a:t>attosecond</a:t>
            </a:r>
            <a:r>
              <a:rPr lang="en-US" dirty="0" smtClean="0"/>
              <a:t> X-ray sources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Set e-beam ballistic </a:t>
            </a:r>
            <a:r>
              <a:rPr lang="en-US" dirty="0"/>
              <a:t>focus at gas sheet plane.</a:t>
            </a:r>
          </a:p>
          <a:p>
            <a:endParaRPr lang="en-US" dirty="0"/>
          </a:p>
          <a:p>
            <a:pPr marL="285750" indent="-285750">
              <a:buFont typeface="Arial" panose="020B0604020202020204" pitchFamily="34" charset="0"/>
              <a:buChar char="•"/>
            </a:pPr>
            <a:r>
              <a:rPr lang="en-US" dirty="0"/>
              <a:t>Impact ionization of gas sheet.</a:t>
            </a:r>
          </a:p>
          <a:p>
            <a:endParaRPr lang="en-US" dirty="0"/>
          </a:p>
          <a:p>
            <a:pPr marL="285750" indent="-285750">
              <a:buFont typeface="Arial" panose="020B0604020202020204" pitchFamily="34" charset="0"/>
              <a:buChar char="•"/>
            </a:pPr>
            <a:r>
              <a:rPr lang="en-US" dirty="0"/>
              <a:t>Laser streaking of “knocked” electrons.</a:t>
            </a:r>
          </a:p>
          <a:p>
            <a:endParaRPr lang="en-US" dirty="0"/>
          </a:p>
          <a:p>
            <a:pPr marL="285750" indent="-285750">
              <a:buFont typeface="Arial" panose="020B0604020202020204" pitchFamily="34" charset="0"/>
              <a:buChar char="•"/>
            </a:pPr>
            <a:r>
              <a:rPr lang="en-US" dirty="0"/>
              <a:t>Ion microscope tuned to image velocity space at interaction point.</a:t>
            </a:r>
          </a:p>
          <a:p>
            <a:endParaRPr lang="en-US" dirty="0"/>
          </a:p>
          <a:p>
            <a:pPr marL="285750" indent="-285750">
              <a:buFont typeface="Arial" panose="020B0604020202020204" pitchFamily="34" charset="0"/>
              <a:buChar char="•"/>
            </a:pPr>
            <a:r>
              <a:rPr lang="en-US" dirty="0"/>
              <a:t>Image time dependent streak profile—signature of e- beam duration.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is the signature exactly? What dilutes the signal dependence on bunch duration?</a:t>
            </a:r>
          </a:p>
          <a:p>
            <a:pPr marL="285750" indent="-285750">
              <a:buFont typeface="Arial" panose="020B0604020202020204" pitchFamily="34" charset="0"/>
              <a:buChar char="•"/>
            </a:pPr>
            <a:endParaRPr lang="en-US" dirty="0"/>
          </a:p>
        </p:txBody>
      </p:sp>
      <p:pic>
        <p:nvPicPr>
          <p:cNvPr id="28" name="Picture 27">
            <a:extLst>
              <a:ext uri="{FF2B5EF4-FFF2-40B4-BE49-F238E27FC236}">
                <a16:creationId xmlns:a16="http://schemas.microsoft.com/office/drawing/2014/main" id="{95B8640B-F649-07C4-86F7-2809F3C0CF74}"/>
              </a:ext>
            </a:extLst>
          </p:cNvPr>
          <p:cNvPicPr>
            <a:picLocks noChangeAspect="1"/>
          </p:cNvPicPr>
          <p:nvPr/>
        </p:nvPicPr>
        <p:blipFill>
          <a:blip r:embed="rId3"/>
          <a:stretch>
            <a:fillRect/>
          </a:stretch>
        </p:blipFill>
        <p:spPr>
          <a:xfrm>
            <a:off x="8199248" y="1406256"/>
            <a:ext cx="3936452" cy="3008922"/>
          </a:xfrm>
          <a:prstGeom prst="rect">
            <a:avLst/>
          </a:prstGeom>
        </p:spPr>
      </p:pic>
      <p:pic>
        <p:nvPicPr>
          <p:cNvPr id="35" name="Picture 34">
            <a:extLst>
              <a:ext uri="{FF2B5EF4-FFF2-40B4-BE49-F238E27FC236}">
                <a16:creationId xmlns:a16="http://schemas.microsoft.com/office/drawing/2014/main" id="{F4BC9AF8-7709-2DB2-78C0-9325EB4D9D93}"/>
              </a:ext>
            </a:extLst>
          </p:cNvPr>
          <p:cNvPicPr>
            <a:picLocks noChangeAspect="1"/>
          </p:cNvPicPr>
          <p:nvPr/>
        </p:nvPicPr>
        <p:blipFill>
          <a:blip r:embed="rId4"/>
          <a:stretch>
            <a:fillRect/>
          </a:stretch>
        </p:blipFill>
        <p:spPr>
          <a:xfrm>
            <a:off x="5867671" y="2347397"/>
            <a:ext cx="1271504" cy="3967789"/>
          </a:xfrm>
          <a:prstGeom prst="rect">
            <a:avLst/>
          </a:prstGeom>
        </p:spPr>
      </p:pic>
      <p:pic>
        <p:nvPicPr>
          <p:cNvPr id="36" name="Picture 35">
            <a:extLst>
              <a:ext uri="{FF2B5EF4-FFF2-40B4-BE49-F238E27FC236}">
                <a16:creationId xmlns:a16="http://schemas.microsoft.com/office/drawing/2014/main" id="{99A844AB-E155-786D-C648-73BC2DAEC56F}"/>
              </a:ext>
            </a:extLst>
          </p:cNvPr>
          <p:cNvPicPr>
            <a:picLocks noChangeAspect="1"/>
          </p:cNvPicPr>
          <p:nvPr/>
        </p:nvPicPr>
        <p:blipFill>
          <a:blip r:embed="rId5"/>
          <a:stretch>
            <a:fillRect/>
          </a:stretch>
        </p:blipFill>
        <p:spPr>
          <a:xfrm rot="16200000">
            <a:off x="5861404" y="1676027"/>
            <a:ext cx="853439" cy="430599"/>
          </a:xfrm>
          <a:prstGeom prst="rect">
            <a:avLst/>
          </a:prstGeom>
        </p:spPr>
      </p:pic>
      <p:sp>
        <p:nvSpPr>
          <p:cNvPr id="38" name="TextBox 37">
            <a:extLst>
              <a:ext uri="{FF2B5EF4-FFF2-40B4-BE49-F238E27FC236}">
                <a16:creationId xmlns:a16="http://schemas.microsoft.com/office/drawing/2014/main" id="{C5C042DE-85B8-9B3E-3FEF-6B4077E87D29}"/>
              </a:ext>
            </a:extLst>
          </p:cNvPr>
          <p:cNvSpPr txBox="1"/>
          <p:nvPr/>
        </p:nvSpPr>
        <p:spPr>
          <a:xfrm>
            <a:off x="8093242" y="1318041"/>
            <a:ext cx="6096000" cy="369332"/>
          </a:xfrm>
          <a:prstGeom prst="rect">
            <a:avLst/>
          </a:prstGeom>
          <a:noFill/>
        </p:spPr>
        <p:txBody>
          <a:bodyPr wrap="square">
            <a:spAutoFit/>
          </a:bodyPr>
          <a:lstStyle/>
          <a:p>
            <a:r>
              <a:rPr lang="en-US" dirty="0">
                <a:hlinkClick r:id="rId6"/>
              </a:rPr>
              <a:t>doi:10.18429/JACoW-NAPAC2022-THZE4</a:t>
            </a:r>
            <a:endParaRPr lang="en-US" dirty="0"/>
          </a:p>
        </p:txBody>
      </p:sp>
      <p:sp>
        <p:nvSpPr>
          <p:cNvPr id="3" name="TextBox 2"/>
          <p:cNvSpPr txBox="1"/>
          <p:nvPr/>
        </p:nvSpPr>
        <p:spPr>
          <a:xfrm rot="5400000">
            <a:off x="5539710" y="3732364"/>
            <a:ext cx="2503121" cy="369332"/>
          </a:xfrm>
          <a:prstGeom prst="rect">
            <a:avLst/>
          </a:prstGeom>
          <a:solidFill>
            <a:schemeClr val="bg1"/>
          </a:solidFill>
        </p:spPr>
        <p:txBody>
          <a:bodyPr wrap="none" rtlCol="0">
            <a:spAutoFit/>
          </a:bodyPr>
          <a:lstStyle/>
          <a:p>
            <a:r>
              <a:rPr lang="en-US" dirty="0" smtClean="0"/>
              <a:t>Photoelectron  transport</a:t>
            </a:r>
            <a:endParaRPr lang="en-US" dirty="0"/>
          </a:p>
        </p:txBody>
      </p:sp>
      <p:pic>
        <p:nvPicPr>
          <p:cNvPr id="10" name="Picture 9"/>
          <p:cNvPicPr>
            <a:picLocks noChangeAspect="1"/>
          </p:cNvPicPr>
          <p:nvPr/>
        </p:nvPicPr>
        <p:blipFill>
          <a:blip r:embed="rId7"/>
          <a:stretch>
            <a:fillRect/>
          </a:stretch>
        </p:blipFill>
        <p:spPr>
          <a:xfrm>
            <a:off x="9083994" y="4708948"/>
            <a:ext cx="3072883" cy="1908421"/>
          </a:xfrm>
          <a:prstGeom prst="rect">
            <a:avLst/>
          </a:prstGeom>
        </p:spPr>
      </p:pic>
    </p:spTree>
    <p:extLst>
      <p:ext uri="{BB962C8B-B14F-4D97-AF65-F5344CB8AC3E}">
        <p14:creationId xmlns:p14="http://schemas.microsoft.com/office/powerpoint/2010/main" val="117595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998C-3A89-0200-D401-CAFCCE6C3E9B}"/>
              </a:ext>
            </a:extLst>
          </p:cNvPr>
          <p:cNvSpPr>
            <a:spLocks noGrp="1"/>
          </p:cNvSpPr>
          <p:nvPr>
            <p:ph type="title"/>
          </p:nvPr>
        </p:nvSpPr>
        <p:spPr>
          <a:xfrm>
            <a:off x="0" y="225891"/>
            <a:ext cx="12192000" cy="1070568"/>
          </a:xfrm>
        </p:spPr>
        <p:txBody>
          <a:bodyPr>
            <a:normAutofit/>
          </a:bodyPr>
          <a:lstStyle/>
          <a:p>
            <a:pPr algn="ctr"/>
            <a:r>
              <a:rPr lang="en-US" dirty="0"/>
              <a:t>Summary: Ultrashort Beam generation at PEGASUS.</a:t>
            </a:r>
          </a:p>
        </p:txBody>
      </p:sp>
      <p:sp>
        <p:nvSpPr>
          <p:cNvPr id="3" name="Content Placeholder 2">
            <a:extLst>
              <a:ext uri="{FF2B5EF4-FFF2-40B4-BE49-F238E27FC236}">
                <a16:creationId xmlns:a16="http://schemas.microsoft.com/office/drawing/2014/main" id="{89C8ACD6-15DB-F6E6-C43E-4F7067310476}"/>
              </a:ext>
            </a:extLst>
          </p:cNvPr>
          <p:cNvSpPr>
            <a:spLocks noGrp="1"/>
          </p:cNvSpPr>
          <p:nvPr>
            <p:ph idx="1"/>
          </p:nvPr>
        </p:nvSpPr>
        <p:spPr>
          <a:xfrm>
            <a:off x="291402" y="1527350"/>
            <a:ext cx="5693729" cy="5063232"/>
          </a:xfrm>
        </p:spPr>
        <p:txBody>
          <a:bodyPr>
            <a:normAutofit/>
          </a:bodyPr>
          <a:lstStyle/>
          <a:p>
            <a:r>
              <a:rPr lang="en-US" sz="2000" dirty="0"/>
              <a:t>Single shot UED temporal resolution determined by the bunch length at ballistic </a:t>
            </a:r>
            <a:r>
              <a:rPr lang="en-US" sz="2000" dirty="0" smtClean="0"/>
              <a:t>focus.</a:t>
            </a:r>
          </a:p>
          <a:p>
            <a:r>
              <a:rPr lang="en-US" sz="2000" dirty="0" smtClean="0"/>
              <a:t>Competing </a:t>
            </a:r>
            <a:r>
              <a:rPr lang="en-US" sz="2000" dirty="0"/>
              <a:t>non-linear effects limiting the shortest achievable bunch length.</a:t>
            </a:r>
          </a:p>
          <a:p>
            <a:r>
              <a:rPr lang="en-US" sz="2000" dirty="0"/>
              <a:t>Overcome non-linearities with laser shaping of electron beam and higher harmonic compensation.</a:t>
            </a:r>
          </a:p>
          <a:p>
            <a:r>
              <a:rPr lang="en-US" sz="2000" dirty="0"/>
              <a:t>B</a:t>
            </a:r>
            <a:r>
              <a:rPr lang="en-US" sz="2000" dirty="0" smtClean="0"/>
              <a:t>unch </a:t>
            </a:r>
            <a:r>
              <a:rPr lang="en-US" sz="2000" dirty="0"/>
              <a:t>lengths in </a:t>
            </a:r>
            <a:r>
              <a:rPr lang="en-US" sz="2000" dirty="0" err="1" smtClean="0"/>
              <a:t>attosecond</a:t>
            </a:r>
            <a:r>
              <a:rPr lang="en-US" sz="2000" dirty="0" smtClean="0"/>
              <a:t> to sub-fs regime (for 10-100 </a:t>
            </a:r>
            <a:r>
              <a:rPr lang="en-US" sz="2000" dirty="0" err="1" smtClean="0"/>
              <a:t>fC</a:t>
            </a:r>
            <a:r>
              <a:rPr lang="en-US" sz="2000" dirty="0" smtClean="0"/>
              <a:t> </a:t>
            </a:r>
            <a:r>
              <a:rPr lang="en-US" sz="2000" dirty="0"/>
              <a:t>charge) achievable.</a:t>
            </a:r>
          </a:p>
          <a:p>
            <a:r>
              <a:rPr lang="en-US" sz="2000" dirty="0"/>
              <a:t>Implemented X-band and took measurements of LPS linearization—reduced energy spread.</a:t>
            </a:r>
          </a:p>
          <a:p>
            <a:r>
              <a:rPr lang="en-US" sz="2000" dirty="0"/>
              <a:t>Seeking novel bunch length diagnostic to measure sub-fs bunches. Developments underway.</a:t>
            </a:r>
          </a:p>
        </p:txBody>
      </p:sp>
      <p:pic>
        <p:nvPicPr>
          <p:cNvPr id="5" name="Picture 4">
            <a:extLst>
              <a:ext uri="{FF2B5EF4-FFF2-40B4-BE49-F238E27FC236}">
                <a16:creationId xmlns:a16="http://schemas.microsoft.com/office/drawing/2014/main" id="{6316180C-D90A-7766-14CA-D7A36DBE0C41}"/>
              </a:ext>
            </a:extLst>
          </p:cNvPr>
          <p:cNvPicPr>
            <a:picLocks noChangeAspect="1"/>
          </p:cNvPicPr>
          <p:nvPr/>
        </p:nvPicPr>
        <p:blipFill>
          <a:blip r:embed="rId2"/>
          <a:stretch>
            <a:fillRect/>
          </a:stretch>
        </p:blipFill>
        <p:spPr>
          <a:xfrm>
            <a:off x="8017776" y="1222353"/>
            <a:ext cx="2681405" cy="2153249"/>
          </a:xfrm>
          <a:prstGeom prst="rect">
            <a:avLst/>
          </a:prstGeom>
        </p:spPr>
      </p:pic>
      <p:pic>
        <p:nvPicPr>
          <p:cNvPr id="7" name="Picture 6">
            <a:extLst>
              <a:ext uri="{FF2B5EF4-FFF2-40B4-BE49-F238E27FC236}">
                <a16:creationId xmlns:a16="http://schemas.microsoft.com/office/drawing/2014/main" id="{2B546DD5-4827-BC43-A056-25317135FE41}"/>
              </a:ext>
            </a:extLst>
          </p:cNvPr>
          <p:cNvPicPr>
            <a:picLocks noChangeAspect="1"/>
          </p:cNvPicPr>
          <p:nvPr/>
        </p:nvPicPr>
        <p:blipFill>
          <a:blip r:embed="rId3"/>
          <a:stretch>
            <a:fillRect/>
          </a:stretch>
        </p:blipFill>
        <p:spPr>
          <a:xfrm>
            <a:off x="6353597" y="3255149"/>
            <a:ext cx="5693121" cy="2194676"/>
          </a:xfrm>
          <a:prstGeom prst="rect">
            <a:avLst/>
          </a:prstGeom>
        </p:spPr>
      </p:pic>
      <p:pic>
        <p:nvPicPr>
          <p:cNvPr id="8" name="Picture 7">
            <a:extLst>
              <a:ext uri="{FF2B5EF4-FFF2-40B4-BE49-F238E27FC236}">
                <a16:creationId xmlns:a16="http://schemas.microsoft.com/office/drawing/2014/main" id="{89714BAF-DFF2-2FD1-C036-61FF6D310A2B}"/>
              </a:ext>
            </a:extLst>
          </p:cNvPr>
          <p:cNvPicPr>
            <a:picLocks noChangeAspect="1"/>
          </p:cNvPicPr>
          <p:nvPr/>
        </p:nvPicPr>
        <p:blipFill>
          <a:blip r:embed="rId4"/>
          <a:stretch>
            <a:fillRect/>
          </a:stretch>
        </p:blipFill>
        <p:spPr>
          <a:xfrm>
            <a:off x="6270469" y="4722688"/>
            <a:ext cx="5776249" cy="1454275"/>
          </a:xfrm>
          <a:prstGeom prst="rect">
            <a:avLst/>
          </a:prstGeom>
        </p:spPr>
      </p:pic>
    </p:spTree>
    <p:extLst>
      <p:ext uri="{BB962C8B-B14F-4D97-AF65-F5344CB8AC3E}">
        <p14:creationId xmlns:p14="http://schemas.microsoft.com/office/powerpoint/2010/main" val="1728405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15C1-8247-3F4E-0E4C-F95969404EBE}"/>
              </a:ext>
            </a:extLst>
          </p:cNvPr>
          <p:cNvSpPr>
            <a:spLocks noGrp="1"/>
          </p:cNvSpPr>
          <p:nvPr>
            <p:ph type="title"/>
          </p:nvPr>
        </p:nvSpPr>
        <p:spPr/>
        <p:txBody>
          <a:bodyPr/>
          <a:lstStyle/>
          <a:p>
            <a:r>
              <a:rPr lang="en-US" dirty="0"/>
              <a:t>Laser Induced Energy Modulations in a Dipole</a:t>
            </a:r>
          </a:p>
        </p:txBody>
      </p:sp>
      <p:pic>
        <p:nvPicPr>
          <p:cNvPr id="7" name="Picture 6">
            <a:extLst>
              <a:ext uri="{FF2B5EF4-FFF2-40B4-BE49-F238E27FC236}">
                <a16:creationId xmlns:a16="http://schemas.microsoft.com/office/drawing/2014/main" id="{520E8336-1ABC-3A92-5D75-8EFE4616FF81}"/>
              </a:ext>
            </a:extLst>
          </p:cNvPr>
          <p:cNvPicPr>
            <a:picLocks noChangeAspect="1"/>
          </p:cNvPicPr>
          <p:nvPr/>
        </p:nvPicPr>
        <p:blipFill>
          <a:blip r:embed="rId2"/>
          <a:stretch>
            <a:fillRect/>
          </a:stretch>
        </p:blipFill>
        <p:spPr>
          <a:xfrm>
            <a:off x="918621" y="1427998"/>
            <a:ext cx="6825468" cy="3839326"/>
          </a:xfrm>
          <a:prstGeom prst="rect">
            <a:avLst/>
          </a:prstGeom>
        </p:spPr>
      </p:pic>
      <p:pic>
        <p:nvPicPr>
          <p:cNvPr id="9" name="Picture 8">
            <a:extLst>
              <a:ext uri="{FF2B5EF4-FFF2-40B4-BE49-F238E27FC236}">
                <a16:creationId xmlns:a16="http://schemas.microsoft.com/office/drawing/2014/main" id="{63CA001D-1A25-24B1-E36C-979235C2D698}"/>
              </a:ext>
            </a:extLst>
          </p:cNvPr>
          <p:cNvPicPr>
            <a:picLocks noChangeAspect="1"/>
          </p:cNvPicPr>
          <p:nvPr/>
        </p:nvPicPr>
        <p:blipFill>
          <a:blip r:embed="rId3"/>
          <a:stretch>
            <a:fillRect/>
          </a:stretch>
        </p:blipFill>
        <p:spPr>
          <a:xfrm>
            <a:off x="4894719" y="1500000"/>
            <a:ext cx="5698740" cy="2657474"/>
          </a:xfrm>
          <a:prstGeom prst="rect">
            <a:avLst/>
          </a:prstGeom>
        </p:spPr>
      </p:pic>
      <p:pic>
        <p:nvPicPr>
          <p:cNvPr id="10" name="Picture 9">
            <a:extLst>
              <a:ext uri="{FF2B5EF4-FFF2-40B4-BE49-F238E27FC236}">
                <a16:creationId xmlns:a16="http://schemas.microsoft.com/office/drawing/2014/main" id="{5072E724-A7F4-5A0E-63BD-716AF6235C90}"/>
              </a:ext>
            </a:extLst>
          </p:cNvPr>
          <p:cNvPicPr>
            <a:picLocks noChangeAspect="1"/>
          </p:cNvPicPr>
          <p:nvPr/>
        </p:nvPicPr>
        <p:blipFill>
          <a:blip r:embed="rId4"/>
          <a:stretch>
            <a:fillRect/>
          </a:stretch>
        </p:blipFill>
        <p:spPr>
          <a:xfrm>
            <a:off x="6709298" y="4439297"/>
            <a:ext cx="4090938" cy="2001002"/>
          </a:xfrm>
          <a:prstGeom prst="rect">
            <a:avLst/>
          </a:prstGeom>
        </p:spPr>
      </p:pic>
      <p:sp>
        <p:nvSpPr>
          <p:cNvPr id="12" name="TextBox 11">
            <a:extLst>
              <a:ext uri="{FF2B5EF4-FFF2-40B4-BE49-F238E27FC236}">
                <a16:creationId xmlns:a16="http://schemas.microsoft.com/office/drawing/2014/main" id="{CC20C748-A1B2-5F29-EB23-0FB5D329464D}"/>
              </a:ext>
            </a:extLst>
          </p:cNvPr>
          <p:cNvSpPr txBox="1"/>
          <p:nvPr/>
        </p:nvSpPr>
        <p:spPr>
          <a:xfrm>
            <a:off x="918621" y="5457825"/>
            <a:ext cx="3310479" cy="646331"/>
          </a:xfrm>
          <a:prstGeom prst="rect">
            <a:avLst/>
          </a:prstGeom>
          <a:noFill/>
        </p:spPr>
        <p:txBody>
          <a:bodyPr wrap="square" rtlCol="0">
            <a:spAutoFit/>
          </a:bodyPr>
          <a:lstStyle/>
          <a:p>
            <a:r>
              <a:rPr lang="en-US" dirty="0">
                <a:solidFill>
                  <a:schemeClr val="accent6"/>
                </a:solidFill>
              </a:rPr>
              <a:t>How do we preserve temporal structure in transport?</a:t>
            </a:r>
          </a:p>
        </p:txBody>
      </p:sp>
    </p:spTree>
    <p:extLst>
      <p:ext uri="{BB962C8B-B14F-4D97-AF65-F5344CB8AC3E}">
        <p14:creationId xmlns:p14="http://schemas.microsoft.com/office/powerpoint/2010/main" val="4066932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085" y="92741"/>
            <a:ext cx="8229600" cy="783536"/>
          </a:xfrm>
        </p:spPr>
        <p:txBody>
          <a:bodyPr/>
          <a:lstStyle/>
          <a:p>
            <a:r>
              <a:rPr lang="en-US" dirty="0" smtClean="0"/>
              <a:t>Acknowledgements</a:t>
            </a:r>
            <a:endParaRPr lang="en-US" dirty="0"/>
          </a:p>
        </p:txBody>
      </p:sp>
      <p:sp>
        <p:nvSpPr>
          <p:cNvPr id="3" name="Content Placeholder 2"/>
          <p:cNvSpPr>
            <a:spLocks noGrp="1"/>
          </p:cNvSpPr>
          <p:nvPr>
            <p:ph idx="1"/>
          </p:nvPr>
        </p:nvSpPr>
        <p:spPr>
          <a:xfrm>
            <a:off x="910552" y="876277"/>
            <a:ext cx="10534649" cy="4525963"/>
          </a:xfrm>
        </p:spPr>
        <p:txBody>
          <a:bodyPr>
            <a:normAutofit/>
          </a:bodyPr>
          <a:lstStyle/>
          <a:p>
            <a:r>
              <a:rPr lang="en-US" sz="2400" u="sng" dirty="0" smtClean="0"/>
              <a:t>UCLA Pegasus Laboratory group</a:t>
            </a:r>
          </a:p>
          <a:p>
            <a:pPr marL="0" indent="0">
              <a:buNone/>
            </a:pPr>
            <a:r>
              <a:rPr lang="en-US" sz="2400" b="1" dirty="0" smtClean="0"/>
              <a:t>	</a:t>
            </a:r>
            <a:r>
              <a:rPr lang="en-US" sz="2000" dirty="0" smtClean="0"/>
              <a:t>E. </a:t>
            </a:r>
            <a:r>
              <a:rPr lang="en-US" sz="2000" dirty="0" err="1" smtClean="0"/>
              <a:t>Cropp</a:t>
            </a:r>
            <a:r>
              <a:rPr lang="en-US" sz="2000" dirty="0" smtClean="0"/>
              <a:t>, P. Denham, M. Lenz, S. Crisp, A. Fisher, D. Garcia. Graduate students. </a:t>
            </a:r>
          </a:p>
          <a:p>
            <a:pPr marL="0" indent="0">
              <a:buNone/>
            </a:pPr>
            <a:r>
              <a:rPr lang="en-US" sz="2000" dirty="0" smtClean="0"/>
              <a:t>	A. </a:t>
            </a:r>
            <a:r>
              <a:rPr lang="en-US" sz="2000" dirty="0" err="1" smtClean="0"/>
              <a:t>Ody</a:t>
            </a:r>
            <a:r>
              <a:rPr lang="en-US" sz="2000" dirty="0" smtClean="0"/>
              <a:t>. Development engineer	</a:t>
            </a:r>
            <a:endParaRPr lang="en-US" sz="2000" u="sng" dirty="0" smtClean="0"/>
          </a:p>
          <a:p>
            <a:r>
              <a:rPr lang="en-US" sz="2400" u="sng" dirty="0" smtClean="0"/>
              <a:t>Collaborators:</a:t>
            </a:r>
            <a:r>
              <a:rPr lang="en-US" sz="2400" dirty="0" smtClean="0"/>
              <a:t> </a:t>
            </a:r>
            <a:r>
              <a:rPr lang="en-US" sz="2000" dirty="0" smtClean="0"/>
              <a:t>A. </a:t>
            </a:r>
            <a:r>
              <a:rPr lang="en-US" sz="2000" dirty="0" err="1" smtClean="0"/>
              <a:t>Kogar</a:t>
            </a:r>
            <a:r>
              <a:rPr lang="en-US" sz="2000" dirty="0" smtClean="0"/>
              <a:t>, R. K. Li, J. </a:t>
            </a:r>
            <a:r>
              <a:rPr lang="en-US" sz="2000" dirty="0" err="1" smtClean="0"/>
              <a:t>Maxson</a:t>
            </a:r>
            <a:r>
              <a:rPr lang="en-US" sz="2000" dirty="0" smtClean="0"/>
              <a:t>, G. </a:t>
            </a:r>
            <a:r>
              <a:rPr lang="en-US" sz="2000" dirty="0" err="1" smtClean="0"/>
              <a:t>Andonian</a:t>
            </a:r>
            <a:r>
              <a:rPr lang="en-US" sz="2000" dirty="0" smtClean="0"/>
              <a:t>, F. Carbone, D. </a:t>
            </a:r>
            <a:r>
              <a:rPr lang="en-US" sz="2000" dirty="0" err="1" smtClean="0"/>
              <a:t>Filippetto</a:t>
            </a:r>
            <a:r>
              <a:rPr lang="en-US" sz="2000" dirty="0" smtClean="0"/>
              <a:t>, A. Minor, J. </a:t>
            </a:r>
            <a:r>
              <a:rPr lang="en-US" sz="2000" dirty="0" err="1" smtClean="0"/>
              <a:t>Luiten</a:t>
            </a:r>
            <a:r>
              <a:rPr lang="en-US" sz="2000" dirty="0" smtClean="0"/>
              <a:t>, S. </a:t>
            </a:r>
            <a:r>
              <a:rPr lang="en-US" sz="2000" dirty="0" err="1" smtClean="0"/>
              <a:t>Karkare</a:t>
            </a:r>
            <a:r>
              <a:rPr lang="en-US" sz="2000" dirty="0" smtClean="0"/>
              <a:t>, A. </a:t>
            </a:r>
            <a:r>
              <a:rPr lang="en-US" sz="2000" dirty="0" err="1" smtClean="0"/>
              <a:t>Murokh</a:t>
            </a:r>
            <a:endParaRPr lang="en-US" sz="2000" u="sng" dirty="0" smtClean="0"/>
          </a:p>
          <a:p>
            <a:r>
              <a:rPr lang="en-US" sz="2400" u="sng" dirty="0" smtClean="0"/>
              <a:t>Funding sources</a:t>
            </a:r>
          </a:p>
          <a:p>
            <a:pPr lvl="1"/>
            <a:r>
              <a:rPr lang="en-US" sz="2000" dirty="0" smtClean="0"/>
              <a:t>DOE Accelerator Stewardship DE-SC0009914. </a:t>
            </a:r>
          </a:p>
          <a:p>
            <a:pPr lvl="1"/>
            <a:r>
              <a:rPr lang="en-US" sz="2000" dirty="0" smtClean="0"/>
              <a:t>NSF </a:t>
            </a:r>
            <a:r>
              <a:rPr lang="en-US" sz="2000" dirty="0" err="1" smtClean="0"/>
              <a:t>Accel</a:t>
            </a:r>
            <a:r>
              <a:rPr lang="en-US" sz="2000" dirty="0" smtClean="0"/>
              <a:t> Science PHY-1734215</a:t>
            </a:r>
          </a:p>
          <a:p>
            <a:pPr lvl="1"/>
            <a:r>
              <a:rPr lang="en-US" sz="2000" dirty="0" smtClean="0"/>
              <a:t>GBMF4744 Accelerator-on-a-Chip</a:t>
            </a:r>
          </a:p>
        </p:txBody>
      </p:sp>
      <p:pic>
        <p:nvPicPr>
          <p:cNvPr id="5" name="Picture 4"/>
          <p:cNvPicPr>
            <a:picLocks noChangeAspect="1"/>
          </p:cNvPicPr>
          <p:nvPr/>
        </p:nvPicPr>
        <p:blipFill>
          <a:blip r:embed="rId2"/>
          <a:stretch>
            <a:fillRect/>
          </a:stretch>
        </p:blipFill>
        <p:spPr>
          <a:xfrm>
            <a:off x="376779" y="5529670"/>
            <a:ext cx="2515831" cy="60585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1729" b="5468"/>
          <a:stretch/>
        </p:blipFill>
        <p:spPr>
          <a:xfrm>
            <a:off x="2892610" y="6127129"/>
            <a:ext cx="3991155" cy="611188"/>
          </a:xfrm>
          <a:prstGeom prst="rect">
            <a:avLst/>
          </a:prstGeom>
        </p:spPr>
      </p:pic>
      <p:pic>
        <p:nvPicPr>
          <p:cNvPr id="8" name="Picture 7" descr="US-Department-of-Energy-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7859" y="3299171"/>
            <a:ext cx="1476745" cy="14767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oore-logo-color-cop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0404" y="6198642"/>
            <a:ext cx="1389647" cy="539675"/>
          </a:xfrm>
          <a:prstGeom prst="rect">
            <a:avLst/>
          </a:prstGeom>
        </p:spPr>
      </p:pic>
      <p:pic>
        <p:nvPicPr>
          <p:cNvPr id="11" name="Picture 2" descr="P:\Div_Resources\NSF Logos\nsf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218" y="3253954"/>
            <a:ext cx="1567782" cy="157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a:stretch>
            <a:fillRect/>
          </a:stretch>
        </p:blipFill>
        <p:spPr>
          <a:xfrm>
            <a:off x="7323226" y="5529670"/>
            <a:ext cx="2552078" cy="853004"/>
          </a:xfrm>
          <a:prstGeom prst="rect">
            <a:avLst/>
          </a:prstGeom>
        </p:spPr>
      </p:pic>
    </p:spTree>
    <p:extLst>
      <p:ext uri="{BB962C8B-B14F-4D97-AF65-F5344CB8AC3E}">
        <p14:creationId xmlns:p14="http://schemas.microsoft.com/office/powerpoint/2010/main" val="2128110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1042859" y="4109878"/>
            <a:ext cx="4355852" cy="2646786"/>
          </a:xfrm>
          <a:prstGeom prst="rect">
            <a:avLst/>
          </a:prstGeom>
        </p:spPr>
      </p:pic>
      <p:pic>
        <p:nvPicPr>
          <p:cNvPr id="15" name="Picture 14"/>
          <p:cNvPicPr>
            <a:picLocks noChangeAspect="1"/>
          </p:cNvPicPr>
          <p:nvPr/>
        </p:nvPicPr>
        <p:blipFill>
          <a:blip r:embed="rId4"/>
          <a:stretch>
            <a:fillRect/>
          </a:stretch>
        </p:blipFill>
        <p:spPr>
          <a:xfrm>
            <a:off x="354170" y="1041391"/>
            <a:ext cx="5520690" cy="2773680"/>
          </a:xfrm>
          <a:prstGeom prst="rect">
            <a:avLst/>
          </a:prstGeom>
        </p:spPr>
      </p:pic>
      <p:sp>
        <p:nvSpPr>
          <p:cNvPr id="2" name="Title 1">
            <a:extLst>
              <a:ext uri="{FF2B5EF4-FFF2-40B4-BE49-F238E27FC236}">
                <a16:creationId xmlns:a16="http://schemas.microsoft.com/office/drawing/2014/main" id="{FA63403F-5175-1F90-78EB-CA4386E7CBE8}"/>
              </a:ext>
            </a:extLst>
          </p:cNvPr>
          <p:cNvSpPr>
            <a:spLocks noGrp="1"/>
          </p:cNvSpPr>
          <p:nvPr>
            <p:ph type="title"/>
          </p:nvPr>
        </p:nvSpPr>
        <p:spPr>
          <a:xfrm>
            <a:off x="426353" y="28964"/>
            <a:ext cx="11032253" cy="951209"/>
          </a:xfrm>
        </p:spPr>
        <p:txBody>
          <a:bodyPr/>
          <a:lstStyle/>
          <a:p>
            <a:pPr algn="ctr"/>
            <a:r>
              <a:rPr lang="en-US" dirty="0" smtClean="0"/>
              <a:t>Application of sub-fs electron bunches</a:t>
            </a:r>
            <a:endParaRPr lang="en-US" dirty="0"/>
          </a:p>
        </p:txBody>
      </p:sp>
      <p:cxnSp>
        <p:nvCxnSpPr>
          <p:cNvPr id="4" name="Straight Connector 3"/>
          <p:cNvCxnSpPr/>
          <p:nvPr/>
        </p:nvCxnSpPr>
        <p:spPr>
          <a:xfrm>
            <a:off x="5965428" y="1376931"/>
            <a:ext cx="0" cy="5026047"/>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157351" y="3962474"/>
            <a:ext cx="7435018"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00549" y="3943739"/>
            <a:ext cx="3786293" cy="461665"/>
          </a:xfrm>
          <a:prstGeom prst="rect">
            <a:avLst/>
          </a:prstGeom>
          <a:noFill/>
        </p:spPr>
        <p:txBody>
          <a:bodyPr wrap="none" rtlCol="0">
            <a:spAutoFit/>
          </a:bodyPr>
          <a:lstStyle/>
          <a:p>
            <a:r>
              <a:rPr lang="en-US" sz="2400" i="1" dirty="0" smtClean="0">
                <a:effectLst>
                  <a:outerShdw blurRad="38100" dist="38100" dir="2700000" algn="tl">
                    <a:srgbClr val="000000">
                      <a:alpha val="43137"/>
                    </a:srgbClr>
                  </a:outerShdw>
                </a:effectLst>
              </a:rPr>
              <a:t>Broadband radiation sources</a:t>
            </a:r>
            <a:endParaRPr lang="en-US" sz="2400" i="1" dirty="0">
              <a:effectLst>
                <a:outerShdw blurRad="38100" dist="38100" dir="2700000" algn="tl">
                  <a:srgbClr val="000000">
                    <a:alpha val="43137"/>
                  </a:srgbClr>
                </a:outerShdw>
              </a:effectLst>
            </a:endParaRPr>
          </a:p>
        </p:txBody>
      </p:sp>
      <p:sp>
        <p:nvSpPr>
          <p:cNvPr id="7" name="TextBox 6"/>
          <p:cNvSpPr txBox="1"/>
          <p:nvPr/>
        </p:nvSpPr>
        <p:spPr>
          <a:xfrm>
            <a:off x="6253975" y="4021772"/>
            <a:ext cx="4546295" cy="461665"/>
          </a:xfrm>
          <a:prstGeom prst="rect">
            <a:avLst/>
          </a:prstGeom>
          <a:noFill/>
        </p:spPr>
        <p:txBody>
          <a:bodyPr wrap="square" rtlCol="0">
            <a:spAutoFit/>
          </a:bodyPr>
          <a:lstStyle/>
          <a:p>
            <a:r>
              <a:rPr lang="en-US" sz="2400" i="1" dirty="0" smtClean="0">
                <a:effectLst>
                  <a:outerShdw blurRad="38100" dist="38100" dir="2700000" algn="tl">
                    <a:srgbClr val="000000">
                      <a:alpha val="43137"/>
                    </a:srgbClr>
                  </a:outerShdw>
                </a:effectLst>
              </a:rPr>
              <a:t>Electron-based </a:t>
            </a:r>
            <a:r>
              <a:rPr lang="en-US" sz="2400" i="1" dirty="0" err="1" smtClean="0">
                <a:effectLst>
                  <a:outerShdw blurRad="38100" dist="38100" dir="2700000" algn="tl">
                    <a:srgbClr val="000000">
                      <a:alpha val="43137"/>
                    </a:srgbClr>
                  </a:outerShdw>
                </a:effectLst>
              </a:rPr>
              <a:t>attoscience</a:t>
            </a:r>
            <a:endParaRPr lang="en-US" sz="2400" i="1" dirty="0">
              <a:effectLst>
                <a:outerShdw blurRad="38100" dist="38100" dir="2700000" algn="tl">
                  <a:srgbClr val="000000">
                    <a:alpha val="43137"/>
                  </a:srgbClr>
                </a:outerShdw>
              </a:effectLst>
            </a:endParaRPr>
          </a:p>
        </p:txBody>
      </p:sp>
      <p:sp>
        <p:nvSpPr>
          <p:cNvPr id="9" name="TextBox 8"/>
          <p:cNvSpPr txBox="1"/>
          <p:nvPr/>
        </p:nvSpPr>
        <p:spPr>
          <a:xfrm>
            <a:off x="200549" y="914198"/>
            <a:ext cx="3873443" cy="461665"/>
          </a:xfrm>
          <a:prstGeom prst="rect">
            <a:avLst/>
          </a:prstGeom>
          <a:noFill/>
        </p:spPr>
        <p:txBody>
          <a:bodyPr wrap="square" rtlCol="0">
            <a:spAutoFit/>
          </a:bodyPr>
          <a:lstStyle/>
          <a:p>
            <a:r>
              <a:rPr lang="en-US" sz="2400" i="1" dirty="0" smtClean="0">
                <a:effectLst>
                  <a:outerShdw blurRad="38100" dist="38100" dir="2700000" algn="tl">
                    <a:srgbClr val="000000">
                      <a:alpha val="43137"/>
                    </a:srgbClr>
                  </a:outerShdw>
                </a:effectLst>
              </a:rPr>
              <a:t>Ultrafast Electron Diffraction</a:t>
            </a:r>
            <a:endParaRPr lang="en-US" sz="2400" i="1" dirty="0">
              <a:effectLst>
                <a:outerShdw blurRad="38100" dist="38100" dir="2700000" algn="tl">
                  <a:srgbClr val="000000">
                    <a:alpha val="43137"/>
                  </a:srgbClr>
                </a:outerShdw>
              </a:effectLst>
            </a:endParaRPr>
          </a:p>
        </p:txBody>
      </p:sp>
      <p:sp>
        <p:nvSpPr>
          <p:cNvPr id="11" name="TextBox 10"/>
          <p:cNvSpPr txBox="1"/>
          <p:nvPr/>
        </p:nvSpPr>
        <p:spPr>
          <a:xfrm>
            <a:off x="6055997" y="914199"/>
            <a:ext cx="5037405" cy="461665"/>
          </a:xfrm>
          <a:prstGeom prst="rect">
            <a:avLst/>
          </a:prstGeom>
          <a:noFill/>
        </p:spPr>
        <p:txBody>
          <a:bodyPr wrap="none" rtlCol="0">
            <a:spAutoFit/>
          </a:bodyPr>
          <a:lstStyle/>
          <a:p>
            <a:r>
              <a:rPr lang="en-US" sz="2400" i="1" dirty="0" smtClean="0">
                <a:effectLst>
                  <a:outerShdw blurRad="38100" dist="38100" dir="2700000" algn="tl">
                    <a:srgbClr val="000000">
                      <a:alpha val="43137"/>
                    </a:srgbClr>
                  </a:outerShdw>
                </a:effectLst>
              </a:rPr>
              <a:t>Injection into optical-scale accelerators</a:t>
            </a:r>
            <a:endParaRPr lang="en-US" sz="2400" i="1" dirty="0">
              <a:effectLst>
                <a:outerShdw blurRad="38100" dist="38100" dir="2700000" algn="tl">
                  <a:srgbClr val="000000">
                    <a:alpha val="43137"/>
                  </a:srgbClr>
                </a:outerShdw>
              </a:effectLst>
            </a:endParaRPr>
          </a:p>
        </p:txBody>
      </p:sp>
      <p:pic>
        <p:nvPicPr>
          <p:cNvPr id="16"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9193" y="1453815"/>
            <a:ext cx="3585267" cy="2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6"/>
          <a:stretch>
            <a:fillRect/>
          </a:stretch>
        </p:blipFill>
        <p:spPr>
          <a:xfrm>
            <a:off x="6968094" y="4436116"/>
            <a:ext cx="3832176" cy="2379982"/>
          </a:xfrm>
          <a:prstGeom prst="rect">
            <a:avLst/>
          </a:prstGeom>
        </p:spPr>
      </p:pic>
    </p:spTree>
    <p:extLst>
      <p:ext uri="{BB962C8B-B14F-4D97-AF65-F5344CB8AC3E}">
        <p14:creationId xmlns:p14="http://schemas.microsoft.com/office/powerpoint/2010/main" val="4101876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403F-5175-1F90-78EB-CA4386E7CBE8}"/>
              </a:ext>
            </a:extLst>
          </p:cNvPr>
          <p:cNvSpPr>
            <a:spLocks noGrp="1"/>
          </p:cNvSpPr>
          <p:nvPr>
            <p:ph type="title"/>
          </p:nvPr>
        </p:nvSpPr>
        <p:spPr>
          <a:xfrm>
            <a:off x="838200" y="365125"/>
            <a:ext cx="10515600" cy="1026603"/>
          </a:xfrm>
        </p:spPr>
        <p:txBody>
          <a:bodyPr/>
          <a:lstStyle/>
          <a:p>
            <a:r>
              <a:rPr lang="en-US" dirty="0" smtClean="0"/>
              <a:t>Outline</a:t>
            </a:r>
            <a:endParaRPr lang="en-US" dirty="0"/>
          </a:p>
        </p:txBody>
      </p:sp>
      <p:sp>
        <p:nvSpPr>
          <p:cNvPr id="3" name="Content Placeholder 2">
            <a:extLst>
              <a:ext uri="{FF2B5EF4-FFF2-40B4-BE49-F238E27FC236}">
                <a16:creationId xmlns:a16="http://schemas.microsoft.com/office/drawing/2014/main" id="{B1671DE3-3E7C-C870-6857-B90D85F8312B}"/>
              </a:ext>
            </a:extLst>
          </p:cNvPr>
          <p:cNvSpPr>
            <a:spLocks noGrp="1"/>
          </p:cNvSpPr>
          <p:nvPr>
            <p:ph idx="1"/>
          </p:nvPr>
        </p:nvSpPr>
        <p:spPr>
          <a:xfrm>
            <a:off x="883418" y="1574416"/>
            <a:ext cx="10515600" cy="4351338"/>
          </a:xfrm>
        </p:spPr>
        <p:txBody>
          <a:bodyPr/>
          <a:lstStyle/>
          <a:p>
            <a:r>
              <a:rPr lang="en-US" dirty="0" smtClean="0"/>
              <a:t>Velocity bunching </a:t>
            </a:r>
            <a:r>
              <a:rPr lang="en-US" dirty="0"/>
              <a:t>c</a:t>
            </a:r>
            <a:r>
              <a:rPr lang="en-US" dirty="0" smtClean="0"/>
              <a:t>ompression for low energy beamlines</a:t>
            </a:r>
            <a:endParaRPr lang="en-US" dirty="0"/>
          </a:p>
          <a:p>
            <a:r>
              <a:rPr lang="en-US" dirty="0" smtClean="0"/>
              <a:t>Non linear effects in ultrashort bunch generation</a:t>
            </a:r>
            <a:endParaRPr lang="en-US" dirty="0"/>
          </a:p>
          <a:p>
            <a:pPr lvl="1"/>
            <a:r>
              <a:rPr lang="en-US" dirty="0"/>
              <a:t>RF and space </a:t>
            </a:r>
            <a:r>
              <a:rPr lang="en-US" dirty="0" smtClean="0"/>
              <a:t>charge. (P. Denham et al</a:t>
            </a:r>
            <a:r>
              <a:rPr lang="en-US" dirty="0"/>
              <a:t>. </a:t>
            </a:r>
            <a:r>
              <a:rPr lang="en-US" dirty="0">
                <a:hlinkClick r:id="rId3"/>
              </a:rPr>
              <a:t>https://</a:t>
            </a:r>
            <a:r>
              <a:rPr lang="en-US" dirty="0" smtClean="0">
                <a:hlinkClick r:id="rId3"/>
              </a:rPr>
              <a:t>arxiv.org/abs/2106.02102</a:t>
            </a:r>
            <a:r>
              <a:rPr lang="en-US" dirty="0" smtClean="0"/>
              <a:t> )</a:t>
            </a:r>
          </a:p>
          <a:p>
            <a:r>
              <a:rPr lang="en-US" dirty="0" smtClean="0"/>
              <a:t> Compensation of non-</a:t>
            </a:r>
            <a:r>
              <a:rPr lang="en-US" dirty="0" err="1" smtClean="0"/>
              <a:t>linearities</a:t>
            </a:r>
            <a:endParaRPr lang="en-US" dirty="0" smtClean="0"/>
          </a:p>
          <a:p>
            <a:pPr lvl="1"/>
            <a:r>
              <a:rPr lang="en-US" dirty="0" smtClean="0"/>
              <a:t>Laser </a:t>
            </a:r>
            <a:r>
              <a:rPr lang="en-US" dirty="0"/>
              <a:t>shaping.</a:t>
            </a:r>
          </a:p>
          <a:p>
            <a:pPr lvl="1"/>
            <a:r>
              <a:rPr lang="en-US" dirty="0"/>
              <a:t>Higher harmonic RF compensation.</a:t>
            </a:r>
          </a:p>
          <a:p>
            <a:r>
              <a:rPr lang="en-US" dirty="0"/>
              <a:t>Start-to-end simulations of PEGASUS beamline.</a:t>
            </a:r>
          </a:p>
          <a:p>
            <a:r>
              <a:rPr lang="en-US" dirty="0" smtClean="0"/>
              <a:t>Sub-fs </a:t>
            </a:r>
            <a:r>
              <a:rPr lang="en-US" dirty="0"/>
              <a:t>b</a:t>
            </a:r>
            <a:r>
              <a:rPr lang="en-US" dirty="0" smtClean="0"/>
              <a:t>unch </a:t>
            </a:r>
            <a:r>
              <a:rPr lang="en-US" dirty="0"/>
              <a:t>length measurement techniques.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75915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C13ABB-916F-E8AF-6164-00BDAFFDCB3F}"/>
              </a:ext>
            </a:extLst>
          </p:cNvPr>
          <p:cNvPicPr>
            <a:picLocks noChangeAspect="1"/>
          </p:cNvPicPr>
          <p:nvPr/>
        </p:nvPicPr>
        <p:blipFill>
          <a:blip r:embed="rId2"/>
          <a:stretch>
            <a:fillRect/>
          </a:stretch>
        </p:blipFill>
        <p:spPr>
          <a:xfrm>
            <a:off x="5038884" y="4561440"/>
            <a:ext cx="5723116" cy="2103302"/>
          </a:xfrm>
          <a:prstGeom prst="rect">
            <a:avLst/>
          </a:prstGeom>
        </p:spPr>
      </p:pic>
      <p:sp>
        <p:nvSpPr>
          <p:cNvPr id="2" name="Title 1">
            <a:extLst>
              <a:ext uri="{FF2B5EF4-FFF2-40B4-BE49-F238E27FC236}">
                <a16:creationId xmlns:a16="http://schemas.microsoft.com/office/drawing/2014/main" id="{284DFA40-DBFF-89C4-20E0-536CCFAD5EBD}"/>
              </a:ext>
            </a:extLst>
          </p:cNvPr>
          <p:cNvSpPr>
            <a:spLocks noGrp="1"/>
          </p:cNvSpPr>
          <p:nvPr>
            <p:ph type="title"/>
          </p:nvPr>
        </p:nvSpPr>
        <p:spPr>
          <a:xfrm>
            <a:off x="838200" y="365126"/>
            <a:ext cx="10515600" cy="822550"/>
          </a:xfrm>
        </p:spPr>
        <p:txBody>
          <a:bodyPr/>
          <a:lstStyle/>
          <a:p>
            <a:r>
              <a:rPr lang="en-US" dirty="0"/>
              <a:t>How to obtain ultrashort electron bunches</a:t>
            </a:r>
          </a:p>
        </p:txBody>
      </p:sp>
      <p:sp>
        <p:nvSpPr>
          <p:cNvPr id="3" name="Content Placeholder 2">
            <a:extLst>
              <a:ext uri="{FF2B5EF4-FFF2-40B4-BE49-F238E27FC236}">
                <a16:creationId xmlns:a16="http://schemas.microsoft.com/office/drawing/2014/main" id="{B0112194-AD51-BAFD-034C-CB818D3A4208}"/>
              </a:ext>
            </a:extLst>
          </p:cNvPr>
          <p:cNvSpPr>
            <a:spLocks noGrp="1"/>
          </p:cNvSpPr>
          <p:nvPr>
            <p:ph idx="1"/>
          </p:nvPr>
        </p:nvSpPr>
        <p:spPr>
          <a:xfrm>
            <a:off x="5000640" y="1423069"/>
            <a:ext cx="4372449" cy="4351338"/>
          </a:xfrm>
        </p:spPr>
        <p:txBody>
          <a:bodyPr/>
          <a:lstStyle/>
          <a:p>
            <a:r>
              <a:rPr lang="en-US" dirty="0" smtClean="0"/>
              <a:t>Magnetic compression</a:t>
            </a:r>
            <a:endParaRPr lang="en-US" dirty="0"/>
          </a:p>
          <a:p>
            <a:endParaRPr lang="en-US" dirty="0"/>
          </a:p>
          <a:p>
            <a:endParaRPr lang="en-US" dirty="0"/>
          </a:p>
          <a:p>
            <a:endParaRPr lang="en-US" dirty="0" smtClean="0"/>
          </a:p>
          <a:p>
            <a:pPr marL="0" indent="0">
              <a:buNone/>
            </a:pPr>
            <a:endParaRPr lang="en-US" dirty="0"/>
          </a:p>
          <a:p>
            <a:r>
              <a:rPr lang="en-US" dirty="0" smtClean="0"/>
              <a:t>Ballistic </a:t>
            </a:r>
            <a:r>
              <a:rPr lang="en-US" dirty="0"/>
              <a:t>compression</a:t>
            </a:r>
          </a:p>
        </p:txBody>
      </p:sp>
      <p:sp>
        <p:nvSpPr>
          <p:cNvPr id="33" name="TextBox 32">
            <a:extLst>
              <a:ext uri="{FF2B5EF4-FFF2-40B4-BE49-F238E27FC236}">
                <a16:creationId xmlns:a16="http://schemas.microsoft.com/office/drawing/2014/main" id="{65128DF4-7553-161C-FCFD-E3AD5948E8DF}"/>
              </a:ext>
            </a:extLst>
          </p:cNvPr>
          <p:cNvSpPr txBox="1"/>
          <p:nvPr/>
        </p:nvSpPr>
        <p:spPr>
          <a:xfrm>
            <a:off x="475705" y="1337221"/>
            <a:ext cx="3766333" cy="4801314"/>
          </a:xfrm>
          <a:prstGeom prst="rect">
            <a:avLst/>
          </a:prstGeom>
          <a:noFill/>
        </p:spPr>
        <p:txBody>
          <a:bodyPr wrap="square" rtlCol="0">
            <a:spAutoFit/>
          </a:bodyPr>
          <a:lstStyle/>
          <a:p>
            <a:pPr marL="285750" indent="-285750">
              <a:buFont typeface="Arial" panose="020B0604020202020204" pitchFamily="34" charset="0"/>
              <a:buChar char="•"/>
            </a:pPr>
            <a:r>
              <a:rPr lang="en-US" dirty="0"/>
              <a:t>Need a </a:t>
            </a:r>
            <a:r>
              <a:rPr lang="en-US" dirty="0" smtClean="0"/>
              <a:t>strongly chirped </a:t>
            </a:r>
            <a:r>
              <a:rPr lang="en-US" dirty="0"/>
              <a:t>longitudinal phase space.</a:t>
            </a:r>
          </a:p>
          <a:p>
            <a:endParaRPr lang="en-US" dirty="0"/>
          </a:p>
          <a:p>
            <a:pPr marL="285750" indent="-285750">
              <a:buFont typeface="Arial" panose="020B0604020202020204" pitchFamily="34" charset="0"/>
              <a:buChar char="•"/>
            </a:pPr>
            <a:r>
              <a:rPr lang="en-US" b="1" dirty="0"/>
              <a:t>Magnetic compression: </a:t>
            </a:r>
            <a:r>
              <a:rPr lang="en-US" dirty="0"/>
              <a:t>higher energy electrons take a longer path through the bends, while lower energy take a shorter path. Longitudinal focus is achieved in a shorter distance. Needed for ultra-relativistic beams.</a:t>
            </a:r>
            <a:endParaRPr lang="en-US" b="1" dirty="0"/>
          </a:p>
          <a:p>
            <a:endParaRPr lang="en-US" b="1" dirty="0" smtClean="0"/>
          </a:p>
          <a:p>
            <a:pPr marL="285750" indent="-285750">
              <a:buFont typeface="Arial" panose="020B0604020202020204" pitchFamily="34" charset="0"/>
              <a:buChar char="•"/>
            </a:pPr>
            <a:r>
              <a:rPr lang="en-US" b="1" dirty="0" smtClean="0"/>
              <a:t>Ballistic </a:t>
            </a:r>
            <a:r>
              <a:rPr lang="en-US" b="1" dirty="0"/>
              <a:t>compression</a:t>
            </a:r>
            <a:r>
              <a:rPr lang="en-US" dirty="0"/>
              <a:t>: RF cavity imparts negative chirp on beam then beam drifts to longitudinal focus. </a:t>
            </a:r>
            <a:r>
              <a:rPr lang="en-US" dirty="0" smtClean="0"/>
              <a:t>Favored at </a:t>
            </a:r>
            <a:r>
              <a:rPr lang="en-US" dirty="0"/>
              <a:t>lower energy.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pSp>
        <p:nvGrpSpPr>
          <p:cNvPr id="4" name="Group 3"/>
          <p:cNvGrpSpPr/>
          <p:nvPr/>
        </p:nvGrpSpPr>
        <p:grpSpPr>
          <a:xfrm>
            <a:off x="5261811" y="2220654"/>
            <a:ext cx="5398168" cy="1560948"/>
            <a:chOff x="5261811" y="5038616"/>
            <a:chExt cx="5398168" cy="1560948"/>
          </a:xfrm>
        </p:grpSpPr>
        <p:sp>
          <p:nvSpPr>
            <p:cNvPr id="6" name="Rectangle 5">
              <a:extLst>
                <a:ext uri="{FF2B5EF4-FFF2-40B4-BE49-F238E27FC236}">
                  <a16:creationId xmlns:a16="http://schemas.microsoft.com/office/drawing/2014/main" id="{A0CC046A-B331-720D-2223-DE26B369F393}"/>
                </a:ext>
              </a:extLst>
            </p:cNvPr>
            <p:cNvSpPr/>
            <p:nvPr/>
          </p:nvSpPr>
          <p:spPr>
            <a:xfrm>
              <a:off x="6263957" y="5489241"/>
              <a:ext cx="417095" cy="878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C2A5BF-FC6A-C860-4F17-8B7A47072827}"/>
                </a:ext>
              </a:extLst>
            </p:cNvPr>
            <p:cNvSpPr/>
            <p:nvPr/>
          </p:nvSpPr>
          <p:spPr>
            <a:xfrm>
              <a:off x="7186865" y="5044240"/>
              <a:ext cx="417095" cy="878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5F0087-85D4-F91A-7472-5B079B976C97}"/>
                </a:ext>
              </a:extLst>
            </p:cNvPr>
            <p:cNvSpPr/>
            <p:nvPr/>
          </p:nvSpPr>
          <p:spPr>
            <a:xfrm>
              <a:off x="8109772" y="5038616"/>
              <a:ext cx="417095" cy="878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DAFA2D-4BD5-6542-D793-F3C7E4E419FC}"/>
                </a:ext>
              </a:extLst>
            </p:cNvPr>
            <p:cNvSpPr/>
            <p:nvPr/>
          </p:nvSpPr>
          <p:spPr>
            <a:xfrm>
              <a:off x="9032679" y="5489241"/>
              <a:ext cx="417095" cy="878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91FBF2E-38BD-A64D-0DC8-8D2A693C07F9}"/>
                </a:ext>
              </a:extLst>
            </p:cNvPr>
            <p:cNvCxnSpPr/>
            <p:nvPr/>
          </p:nvCxnSpPr>
          <p:spPr>
            <a:xfrm>
              <a:off x="5261811" y="6152147"/>
              <a:ext cx="1788694"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ADF2DFD-B3FB-313D-6CD9-3CB9E09074BD}"/>
                </a:ext>
              </a:extLst>
            </p:cNvPr>
            <p:cNvCxnSpPr/>
            <p:nvPr/>
          </p:nvCxnSpPr>
          <p:spPr>
            <a:xfrm>
              <a:off x="8871285" y="6152147"/>
              <a:ext cx="1788694"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B70EB30-43DF-662E-0DCB-EFF7507C0DF0}"/>
                </a:ext>
              </a:extLst>
            </p:cNvPr>
            <p:cNvCxnSpPr>
              <a:cxnSpLocks/>
            </p:cNvCxnSpPr>
            <p:nvPr/>
          </p:nvCxnSpPr>
          <p:spPr>
            <a:xfrm flipV="1">
              <a:off x="6513095" y="5684713"/>
              <a:ext cx="950006" cy="4674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A02CB-2183-0CD2-A0CE-C56EE057B0EB}"/>
                </a:ext>
              </a:extLst>
            </p:cNvPr>
            <p:cNvCxnSpPr>
              <a:cxnSpLocks/>
            </p:cNvCxnSpPr>
            <p:nvPr/>
          </p:nvCxnSpPr>
          <p:spPr>
            <a:xfrm>
              <a:off x="7443537" y="5684713"/>
              <a:ext cx="91835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D5BB56E-1DB1-2B32-6A94-AF95F1E04AA5}"/>
                </a:ext>
              </a:extLst>
            </p:cNvPr>
            <p:cNvCxnSpPr/>
            <p:nvPr/>
          </p:nvCxnSpPr>
          <p:spPr>
            <a:xfrm>
              <a:off x="8361896" y="5684713"/>
              <a:ext cx="934504" cy="4674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50B9F4-CD78-4B62-01ED-9EB228BEE69E}"/>
                </a:ext>
              </a:extLst>
            </p:cNvPr>
            <p:cNvCxnSpPr/>
            <p:nvPr/>
          </p:nvCxnSpPr>
          <p:spPr>
            <a:xfrm flipV="1">
              <a:off x="6513095" y="5550568"/>
              <a:ext cx="930442" cy="60157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E30BE5A-7CCB-273A-5C31-978C4C7B5004}"/>
                </a:ext>
              </a:extLst>
            </p:cNvPr>
            <p:cNvCxnSpPr/>
            <p:nvPr/>
          </p:nvCxnSpPr>
          <p:spPr>
            <a:xfrm>
              <a:off x="7438988" y="5554579"/>
              <a:ext cx="922908"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7E48F6-2DE3-98A8-273E-01F5CB69C1E6}"/>
                </a:ext>
              </a:extLst>
            </p:cNvPr>
            <p:cNvCxnSpPr/>
            <p:nvPr/>
          </p:nvCxnSpPr>
          <p:spPr>
            <a:xfrm>
              <a:off x="8361896" y="5550568"/>
              <a:ext cx="934504" cy="60157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434722-996F-BB91-2144-F93D0362BE17}"/>
                </a:ext>
              </a:extLst>
            </p:cNvPr>
            <p:cNvCxnSpPr/>
            <p:nvPr/>
          </p:nvCxnSpPr>
          <p:spPr>
            <a:xfrm flipV="1">
              <a:off x="6513095" y="5414211"/>
              <a:ext cx="925893" cy="73793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DC79C27-A27D-DFBC-B532-3BC0D53C86D8}"/>
                </a:ext>
              </a:extLst>
            </p:cNvPr>
            <p:cNvCxnSpPr/>
            <p:nvPr/>
          </p:nvCxnSpPr>
          <p:spPr>
            <a:xfrm>
              <a:off x="7438988" y="5414211"/>
              <a:ext cx="92290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FD991D-1E56-E207-A5F3-FC61E6F1529C}"/>
                </a:ext>
              </a:extLst>
            </p:cNvPr>
            <p:cNvCxnSpPr/>
            <p:nvPr/>
          </p:nvCxnSpPr>
          <p:spPr>
            <a:xfrm>
              <a:off x="8361896" y="5414211"/>
              <a:ext cx="934504" cy="73793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BAE36435-1147-D1C5-C32F-930C8075A7EC}"/>
                </a:ext>
              </a:extLst>
            </p:cNvPr>
            <p:cNvPicPr>
              <a:picLocks noChangeAspect="1"/>
            </p:cNvPicPr>
            <p:nvPr/>
          </p:nvPicPr>
          <p:blipFill>
            <a:blip r:embed="rId3"/>
            <a:stretch>
              <a:fillRect/>
            </a:stretch>
          </p:blipFill>
          <p:spPr>
            <a:xfrm>
              <a:off x="5394661" y="5787966"/>
              <a:ext cx="769687" cy="685859"/>
            </a:xfrm>
            <a:prstGeom prst="rect">
              <a:avLst/>
            </a:prstGeom>
          </p:spPr>
        </p:pic>
        <p:pic>
          <p:nvPicPr>
            <p:cNvPr id="37" name="Picture 36">
              <a:extLst>
                <a:ext uri="{FF2B5EF4-FFF2-40B4-BE49-F238E27FC236}">
                  <a16:creationId xmlns:a16="http://schemas.microsoft.com/office/drawing/2014/main" id="{FA0B34C5-170B-A3BC-B0EF-42934CFBDD12}"/>
                </a:ext>
              </a:extLst>
            </p:cNvPr>
            <p:cNvPicPr>
              <a:picLocks noChangeAspect="1"/>
            </p:cNvPicPr>
            <p:nvPr/>
          </p:nvPicPr>
          <p:blipFill>
            <a:blip r:embed="rId4"/>
            <a:stretch>
              <a:fillRect/>
            </a:stretch>
          </p:blipFill>
          <p:spPr>
            <a:xfrm>
              <a:off x="9632550" y="5700326"/>
              <a:ext cx="205758" cy="899238"/>
            </a:xfrm>
            <a:prstGeom prst="rect">
              <a:avLst/>
            </a:prstGeom>
          </p:spPr>
        </p:pic>
      </p:grpSp>
    </p:spTree>
    <p:extLst>
      <p:ext uri="{BB962C8B-B14F-4D97-AF65-F5344CB8AC3E}">
        <p14:creationId xmlns:p14="http://schemas.microsoft.com/office/powerpoint/2010/main" val="3581692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1D5F-6607-C8AF-18FB-5829EDE6B5CE}"/>
              </a:ext>
            </a:extLst>
          </p:cNvPr>
          <p:cNvSpPr>
            <a:spLocks noGrp="1"/>
          </p:cNvSpPr>
          <p:nvPr>
            <p:ph type="title"/>
          </p:nvPr>
        </p:nvSpPr>
        <p:spPr>
          <a:xfrm>
            <a:off x="832449" y="110733"/>
            <a:ext cx="10515600" cy="966282"/>
          </a:xfrm>
        </p:spPr>
        <p:txBody>
          <a:bodyPr/>
          <a:lstStyle/>
          <a:p>
            <a:r>
              <a:rPr lang="en-US" dirty="0"/>
              <a:t>Sub 10fs RF compression at few MeV energies</a:t>
            </a:r>
          </a:p>
        </p:txBody>
      </p:sp>
      <p:pic>
        <p:nvPicPr>
          <p:cNvPr id="5" name="Picture 4">
            <a:extLst>
              <a:ext uri="{FF2B5EF4-FFF2-40B4-BE49-F238E27FC236}">
                <a16:creationId xmlns:a16="http://schemas.microsoft.com/office/drawing/2014/main" id="{D8333BEF-83E8-722F-B325-940FC77E9B08}"/>
              </a:ext>
            </a:extLst>
          </p:cNvPr>
          <p:cNvPicPr>
            <a:picLocks noChangeAspect="1"/>
          </p:cNvPicPr>
          <p:nvPr/>
        </p:nvPicPr>
        <p:blipFill>
          <a:blip r:embed="rId2"/>
          <a:stretch>
            <a:fillRect/>
          </a:stretch>
        </p:blipFill>
        <p:spPr>
          <a:xfrm>
            <a:off x="607664" y="2996916"/>
            <a:ext cx="7281863" cy="2432906"/>
          </a:xfrm>
          <a:prstGeom prst="rect">
            <a:avLst/>
          </a:prstGeom>
        </p:spPr>
      </p:pic>
      <p:pic>
        <p:nvPicPr>
          <p:cNvPr id="7" name="Picture 6">
            <a:extLst>
              <a:ext uri="{FF2B5EF4-FFF2-40B4-BE49-F238E27FC236}">
                <a16:creationId xmlns:a16="http://schemas.microsoft.com/office/drawing/2014/main" id="{0CE207BB-C638-2414-A842-7EC20A5C71A0}"/>
              </a:ext>
            </a:extLst>
          </p:cNvPr>
          <p:cNvPicPr>
            <a:picLocks noChangeAspect="1"/>
          </p:cNvPicPr>
          <p:nvPr/>
        </p:nvPicPr>
        <p:blipFill>
          <a:blip r:embed="rId3"/>
          <a:stretch>
            <a:fillRect/>
          </a:stretch>
        </p:blipFill>
        <p:spPr>
          <a:xfrm>
            <a:off x="8318739" y="3664671"/>
            <a:ext cx="3619814" cy="3162574"/>
          </a:xfrm>
          <a:prstGeom prst="rect">
            <a:avLst/>
          </a:prstGeom>
        </p:spPr>
      </p:pic>
      <p:sp>
        <p:nvSpPr>
          <p:cNvPr id="8" name="TextBox 7">
            <a:extLst>
              <a:ext uri="{FF2B5EF4-FFF2-40B4-BE49-F238E27FC236}">
                <a16:creationId xmlns:a16="http://schemas.microsoft.com/office/drawing/2014/main" id="{2C2CBB01-3D14-A299-9C78-D18ADA5DC108}"/>
              </a:ext>
            </a:extLst>
          </p:cNvPr>
          <p:cNvSpPr txBox="1"/>
          <p:nvPr/>
        </p:nvSpPr>
        <p:spPr>
          <a:xfrm>
            <a:off x="539915" y="965305"/>
            <a:ext cx="7535672"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Demonstrated </a:t>
            </a:r>
            <a:r>
              <a:rPr lang="en-US" sz="2400" dirty="0"/>
              <a:t>sub 10fs RF compression at Pegasus.</a:t>
            </a:r>
          </a:p>
          <a:p>
            <a:pPr marL="285750" indent="-285750">
              <a:buFont typeface="Arial" panose="020B0604020202020204" pitchFamily="34" charset="0"/>
              <a:buChar char="•"/>
            </a:pPr>
            <a:r>
              <a:rPr lang="en-US" sz="2400" dirty="0"/>
              <a:t>Shorter initial pulse achieved shortest focus.</a:t>
            </a:r>
          </a:p>
          <a:p>
            <a:pPr marL="285750" indent="-285750">
              <a:buFont typeface="Arial" panose="020B0604020202020204" pitchFamily="34" charset="0"/>
              <a:buChar char="•"/>
            </a:pPr>
            <a:r>
              <a:rPr lang="en-US" sz="2400" dirty="0">
                <a:solidFill>
                  <a:srgbClr val="00B050"/>
                </a:solidFill>
              </a:rPr>
              <a:t>What are the limitations? </a:t>
            </a:r>
          </a:p>
          <a:p>
            <a:pPr marL="742950" lvl="1" indent="-285750">
              <a:buFont typeface="Arial" panose="020B0604020202020204" pitchFamily="34" charset="0"/>
              <a:buChar char="•"/>
            </a:pPr>
            <a:r>
              <a:rPr lang="en-US" sz="2400" dirty="0">
                <a:solidFill>
                  <a:srgbClr val="00B050"/>
                </a:solidFill>
              </a:rPr>
              <a:t>How do optimal bunch lengths scale with beam and RF parameters?</a:t>
            </a:r>
          </a:p>
        </p:txBody>
      </p:sp>
      <p:pic>
        <p:nvPicPr>
          <p:cNvPr id="10" name="Picture 9">
            <a:extLst>
              <a:ext uri="{FF2B5EF4-FFF2-40B4-BE49-F238E27FC236}">
                <a16:creationId xmlns:a16="http://schemas.microsoft.com/office/drawing/2014/main" id="{2CE177A5-C3A5-526A-A5C1-A77AC95EA02D}"/>
              </a:ext>
            </a:extLst>
          </p:cNvPr>
          <p:cNvPicPr>
            <a:picLocks noChangeAspect="1"/>
          </p:cNvPicPr>
          <p:nvPr/>
        </p:nvPicPr>
        <p:blipFill>
          <a:blip r:embed="rId4"/>
          <a:stretch>
            <a:fillRect/>
          </a:stretch>
        </p:blipFill>
        <p:spPr>
          <a:xfrm>
            <a:off x="8138795" y="2108697"/>
            <a:ext cx="3979702" cy="1555974"/>
          </a:xfrm>
          <a:prstGeom prst="rect">
            <a:avLst/>
          </a:prstGeom>
        </p:spPr>
      </p:pic>
      <p:pic>
        <p:nvPicPr>
          <p:cNvPr id="9" name="Picture 8"/>
          <p:cNvPicPr>
            <a:picLocks noChangeAspect="1"/>
          </p:cNvPicPr>
          <p:nvPr/>
        </p:nvPicPr>
        <p:blipFill>
          <a:blip r:embed="rId5"/>
          <a:stretch>
            <a:fillRect/>
          </a:stretch>
        </p:blipFill>
        <p:spPr>
          <a:xfrm>
            <a:off x="101581" y="5522441"/>
            <a:ext cx="8412340" cy="1214790"/>
          </a:xfrm>
          <a:prstGeom prst="rect">
            <a:avLst/>
          </a:prstGeom>
        </p:spPr>
      </p:pic>
    </p:spTree>
    <p:extLst>
      <p:ext uri="{BB962C8B-B14F-4D97-AF65-F5344CB8AC3E}">
        <p14:creationId xmlns:p14="http://schemas.microsoft.com/office/powerpoint/2010/main" val="2351635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ED30-96FA-D9C1-1B69-639717A2EAA5}"/>
              </a:ext>
            </a:extLst>
          </p:cNvPr>
          <p:cNvSpPr>
            <a:spLocks noGrp="1"/>
          </p:cNvSpPr>
          <p:nvPr>
            <p:ph type="title"/>
          </p:nvPr>
        </p:nvSpPr>
        <p:spPr>
          <a:xfrm>
            <a:off x="126521" y="223846"/>
            <a:ext cx="8051321" cy="816388"/>
          </a:xfrm>
        </p:spPr>
        <p:txBody>
          <a:bodyPr>
            <a:normAutofit fontScale="90000"/>
          </a:bodyPr>
          <a:lstStyle/>
          <a:p>
            <a:r>
              <a:rPr lang="en-US" dirty="0" smtClean="0"/>
              <a:t>Non linear effects in RF compression</a:t>
            </a:r>
            <a:endParaRPr lang="en-US" dirty="0"/>
          </a:p>
        </p:txBody>
      </p:sp>
      <p:sp>
        <p:nvSpPr>
          <p:cNvPr id="3" name="Content Placeholder 2">
            <a:extLst>
              <a:ext uri="{FF2B5EF4-FFF2-40B4-BE49-F238E27FC236}">
                <a16:creationId xmlns:a16="http://schemas.microsoft.com/office/drawing/2014/main" id="{11FF5DB7-0029-2EC3-8DE5-738D2E8FBEA0}"/>
              </a:ext>
            </a:extLst>
          </p:cNvPr>
          <p:cNvSpPr>
            <a:spLocks noGrp="1"/>
          </p:cNvSpPr>
          <p:nvPr>
            <p:ph idx="1"/>
          </p:nvPr>
        </p:nvSpPr>
        <p:spPr>
          <a:xfrm>
            <a:off x="852991" y="1952625"/>
            <a:ext cx="7153275" cy="4891369"/>
          </a:xfrm>
        </p:spPr>
        <p:txBody>
          <a:bodyPr>
            <a:normAutofit/>
          </a:bodyPr>
          <a:lstStyle/>
          <a:p>
            <a:endParaRPr lang="en-US" sz="2400" dirty="0" smtClean="0"/>
          </a:p>
          <a:p>
            <a:endParaRPr lang="en-US" sz="2400" dirty="0"/>
          </a:p>
          <a:p>
            <a:pPr marL="0" indent="0">
              <a:buNone/>
            </a:pPr>
            <a:endParaRPr lang="en-US" sz="2400" dirty="0"/>
          </a:p>
          <a:p>
            <a:r>
              <a:rPr lang="en-US" sz="2000" dirty="0" smtClean="0"/>
              <a:t>These cause emittance growth</a:t>
            </a:r>
            <a:endParaRPr lang="en-US" sz="2000" dirty="0"/>
          </a:p>
          <a:p>
            <a:pPr marL="0" indent="0">
              <a:buNone/>
            </a:pPr>
            <a:endParaRPr lang="en-US" sz="2400" dirty="0"/>
          </a:p>
          <a:p>
            <a:pPr marL="0" indent="0">
              <a:buNone/>
            </a:pPr>
            <a:endParaRPr lang="en-US" sz="2400" dirty="0"/>
          </a:p>
          <a:p>
            <a:pPr marL="228600" lvl="1">
              <a:spcBef>
                <a:spcPts val="1000"/>
              </a:spcBef>
            </a:pPr>
            <a:r>
              <a:rPr lang="en-US" sz="2000" dirty="0" smtClean="0"/>
              <a:t>Distortions </a:t>
            </a:r>
            <a:r>
              <a:rPr lang="en-US" sz="2000" dirty="0"/>
              <a:t>manifest as a ramped current profile</a:t>
            </a:r>
            <a:r>
              <a:rPr lang="en-US" sz="2000" dirty="0" smtClean="0"/>
              <a:t>.</a:t>
            </a:r>
          </a:p>
          <a:p>
            <a:r>
              <a:rPr lang="en-US" sz="2000" dirty="0" smtClean="0"/>
              <a:t>To </a:t>
            </a:r>
            <a:r>
              <a:rPr lang="en-US" sz="2000" dirty="0"/>
              <a:t>compute final bunch </a:t>
            </a:r>
            <a:r>
              <a:rPr lang="en-US" sz="2000" dirty="0" smtClean="0"/>
              <a:t>length we can </a:t>
            </a:r>
            <a:r>
              <a:rPr lang="en-US" sz="2000" dirty="0"/>
              <a:t>i</a:t>
            </a:r>
            <a:r>
              <a:rPr lang="en-US" sz="2000" dirty="0" smtClean="0"/>
              <a:t>nclude emittance </a:t>
            </a:r>
            <a:r>
              <a:rPr lang="en-US" sz="2000" dirty="0"/>
              <a:t>growth in envelope </a:t>
            </a:r>
            <a:r>
              <a:rPr lang="en-US" sz="2000" dirty="0" smtClean="0"/>
              <a:t>analysis</a:t>
            </a:r>
          </a:p>
          <a:p>
            <a:endParaRPr lang="en-US" sz="2000" dirty="0" smtClean="0">
              <a:solidFill>
                <a:srgbClr val="00B050"/>
              </a:solidFill>
            </a:endParaRPr>
          </a:p>
          <a:p>
            <a:endParaRPr lang="en-US" sz="2000" dirty="0">
              <a:solidFill>
                <a:srgbClr val="00B050"/>
              </a:solidFill>
            </a:endParaRPr>
          </a:p>
        </p:txBody>
      </p:sp>
      <p:pic>
        <p:nvPicPr>
          <p:cNvPr id="5" name="Picture 4">
            <a:extLst>
              <a:ext uri="{FF2B5EF4-FFF2-40B4-BE49-F238E27FC236}">
                <a16:creationId xmlns:a16="http://schemas.microsoft.com/office/drawing/2014/main" id="{3653F5D9-EADE-31E9-84F7-B4EDEBA8F190}"/>
              </a:ext>
            </a:extLst>
          </p:cNvPr>
          <p:cNvPicPr>
            <a:picLocks noChangeAspect="1"/>
          </p:cNvPicPr>
          <p:nvPr/>
        </p:nvPicPr>
        <p:blipFill rotWithShape="1">
          <a:blip r:embed="rId2"/>
          <a:srcRect l="4636" t="16467" r="6417" b="6548"/>
          <a:stretch/>
        </p:blipFill>
        <p:spPr>
          <a:xfrm>
            <a:off x="3916392" y="2380890"/>
            <a:ext cx="3646099" cy="741871"/>
          </a:xfrm>
          <a:prstGeom prst="rect">
            <a:avLst/>
          </a:prstGeom>
          <a:solidFill>
            <a:srgbClr val="FFFFFF">
              <a:shade val="85000"/>
            </a:srgbClr>
          </a:solidFill>
          <a:ln w="88900" cap="sq">
            <a:solidFill>
              <a:srgbClr val="2774A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390240E-E1FA-626A-B6FF-127DF42064E4}"/>
              </a:ext>
            </a:extLst>
          </p:cNvPr>
          <p:cNvPicPr>
            <a:picLocks noChangeAspect="1"/>
          </p:cNvPicPr>
          <p:nvPr/>
        </p:nvPicPr>
        <p:blipFill>
          <a:blip r:embed="rId3"/>
          <a:stretch>
            <a:fillRect/>
          </a:stretch>
        </p:blipFill>
        <p:spPr>
          <a:xfrm>
            <a:off x="7926614" y="1793008"/>
            <a:ext cx="1729890" cy="510584"/>
          </a:xfrm>
          <a:prstGeom prst="rect">
            <a:avLst/>
          </a:prstGeom>
        </p:spPr>
      </p:pic>
      <p:pic>
        <p:nvPicPr>
          <p:cNvPr id="9" name="Picture 8">
            <a:extLst>
              <a:ext uri="{FF2B5EF4-FFF2-40B4-BE49-F238E27FC236}">
                <a16:creationId xmlns:a16="http://schemas.microsoft.com/office/drawing/2014/main" id="{4ADCAD5B-54D3-2CF5-C79B-12112E4403F0}"/>
              </a:ext>
            </a:extLst>
          </p:cNvPr>
          <p:cNvPicPr>
            <a:picLocks noChangeAspect="1"/>
          </p:cNvPicPr>
          <p:nvPr/>
        </p:nvPicPr>
        <p:blipFill>
          <a:blip r:embed="rId4"/>
          <a:stretch>
            <a:fillRect/>
          </a:stretch>
        </p:blipFill>
        <p:spPr>
          <a:xfrm>
            <a:off x="7983763" y="2345906"/>
            <a:ext cx="1447925" cy="579170"/>
          </a:xfrm>
          <a:prstGeom prst="rect">
            <a:avLst/>
          </a:prstGeom>
        </p:spPr>
      </p:pic>
      <p:pic>
        <p:nvPicPr>
          <p:cNvPr id="11" name="Picture 10">
            <a:extLst>
              <a:ext uri="{FF2B5EF4-FFF2-40B4-BE49-F238E27FC236}">
                <a16:creationId xmlns:a16="http://schemas.microsoft.com/office/drawing/2014/main" id="{AC27D6C8-8C3C-0A62-8581-6F8080740CAE}"/>
              </a:ext>
            </a:extLst>
          </p:cNvPr>
          <p:cNvPicPr>
            <a:picLocks noChangeAspect="1"/>
          </p:cNvPicPr>
          <p:nvPr/>
        </p:nvPicPr>
        <p:blipFill>
          <a:blip r:embed="rId5"/>
          <a:stretch>
            <a:fillRect/>
          </a:stretch>
        </p:blipFill>
        <p:spPr>
          <a:xfrm>
            <a:off x="7983765" y="2973734"/>
            <a:ext cx="2072820" cy="609653"/>
          </a:xfrm>
          <a:prstGeom prst="rect">
            <a:avLst/>
          </a:prstGeom>
        </p:spPr>
      </p:pic>
      <p:pic>
        <p:nvPicPr>
          <p:cNvPr id="13" name="Picture 12">
            <a:extLst>
              <a:ext uri="{FF2B5EF4-FFF2-40B4-BE49-F238E27FC236}">
                <a16:creationId xmlns:a16="http://schemas.microsoft.com/office/drawing/2014/main" id="{96E8D6CE-D3FC-0A88-0BAD-99401C1089A0}"/>
              </a:ext>
            </a:extLst>
          </p:cNvPr>
          <p:cNvPicPr>
            <a:picLocks noChangeAspect="1"/>
          </p:cNvPicPr>
          <p:nvPr/>
        </p:nvPicPr>
        <p:blipFill>
          <a:blip r:embed="rId6"/>
          <a:stretch>
            <a:fillRect/>
          </a:stretch>
        </p:blipFill>
        <p:spPr>
          <a:xfrm>
            <a:off x="2128555" y="3831445"/>
            <a:ext cx="4384120" cy="523582"/>
          </a:xfrm>
          <a:prstGeom prst="rect">
            <a:avLst/>
          </a:prstGeom>
        </p:spPr>
      </p:pic>
      <p:pic>
        <p:nvPicPr>
          <p:cNvPr id="15" name="Picture 14">
            <a:extLst>
              <a:ext uri="{FF2B5EF4-FFF2-40B4-BE49-F238E27FC236}">
                <a16:creationId xmlns:a16="http://schemas.microsoft.com/office/drawing/2014/main" id="{FD1640DB-9192-790B-E898-5D5AD8E9AEF7}"/>
              </a:ext>
            </a:extLst>
          </p:cNvPr>
          <p:cNvPicPr>
            <a:picLocks noChangeAspect="1"/>
          </p:cNvPicPr>
          <p:nvPr/>
        </p:nvPicPr>
        <p:blipFill>
          <a:blip r:embed="rId7"/>
          <a:stretch>
            <a:fillRect/>
          </a:stretch>
        </p:blipFill>
        <p:spPr>
          <a:xfrm>
            <a:off x="8473440" y="3801989"/>
            <a:ext cx="3521844" cy="2755400"/>
          </a:xfrm>
          <a:prstGeom prst="rect">
            <a:avLst/>
          </a:prstGeom>
        </p:spPr>
      </p:pic>
      <p:sp>
        <p:nvSpPr>
          <p:cNvPr id="16" name="Rectangle 15">
            <a:extLst>
              <a:ext uri="{FF2B5EF4-FFF2-40B4-BE49-F238E27FC236}">
                <a16:creationId xmlns:a16="http://schemas.microsoft.com/office/drawing/2014/main" id="{2ED05198-4DA4-602E-D408-27A1120E8EB1}"/>
              </a:ext>
            </a:extLst>
          </p:cNvPr>
          <p:cNvSpPr/>
          <p:nvPr/>
        </p:nvSpPr>
        <p:spPr>
          <a:xfrm>
            <a:off x="9163050" y="5000625"/>
            <a:ext cx="952500" cy="139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1E641D0-13C8-7BEF-B47D-2F49DC6843A4}"/>
              </a:ext>
            </a:extLst>
          </p:cNvPr>
          <p:cNvPicPr>
            <a:picLocks noChangeAspect="1"/>
          </p:cNvPicPr>
          <p:nvPr/>
        </p:nvPicPr>
        <p:blipFill>
          <a:blip r:embed="rId8"/>
          <a:stretch>
            <a:fillRect/>
          </a:stretch>
        </p:blipFill>
        <p:spPr>
          <a:xfrm>
            <a:off x="1007827" y="2445869"/>
            <a:ext cx="2241456" cy="510920"/>
          </a:xfrm>
          <a:prstGeom prst="rect">
            <a:avLst/>
          </a:prstGeom>
          <a:solidFill>
            <a:srgbClr val="FFFFFF">
              <a:shade val="85000"/>
            </a:srgbClr>
          </a:solidFill>
          <a:ln w="88900"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Left Brace 18">
            <a:extLst>
              <a:ext uri="{FF2B5EF4-FFF2-40B4-BE49-F238E27FC236}">
                <a16:creationId xmlns:a16="http://schemas.microsoft.com/office/drawing/2014/main" id="{B3AE65D7-8C1C-6F9A-4A4A-EB76BB0CC9D1}"/>
              </a:ext>
            </a:extLst>
          </p:cNvPr>
          <p:cNvSpPr/>
          <p:nvPr/>
        </p:nvSpPr>
        <p:spPr>
          <a:xfrm>
            <a:off x="7677150" y="1952625"/>
            <a:ext cx="306613" cy="155257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0" name="Picture 9">
            <a:extLst>
              <a:ext uri="{FF2B5EF4-FFF2-40B4-BE49-F238E27FC236}">
                <a16:creationId xmlns:a16="http://schemas.microsoft.com/office/drawing/2014/main" id="{0AF74987-7901-DAB7-C05B-C1A73D4697D6}"/>
              </a:ext>
            </a:extLst>
          </p:cNvPr>
          <p:cNvPicPr>
            <a:picLocks noChangeAspect="1"/>
          </p:cNvPicPr>
          <p:nvPr/>
        </p:nvPicPr>
        <p:blipFill>
          <a:blip r:embed="rId9"/>
          <a:stretch>
            <a:fillRect/>
          </a:stretch>
        </p:blipFill>
        <p:spPr>
          <a:xfrm>
            <a:off x="1931247" y="5855634"/>
            <a:ext cx="1914561" cy="494080"/>
          </a:xfrm>
          <a:prstGeom prst="rect">
            <a:avLst/>
          </a:prstGeom>
        </p:spPr>
      </p:pic>
      <p:sp>
        <p:nvSpPr>
          <p:cNvPr id="4" name="TextBox 3"/>
          <p:cNvSpPr txBox="1"/>
          <p:nvPr/>
        </p:nvSpPr>
        <p:spPr>
          <a:xfrm>
            <a:off x="1841882" y="1145995"/>
            <a:ext cx="6770298" cy="707886"/>
          </a:xfrm>
          <a:prstGeom prst="rect">
            <a:avLst/>
          </a:prstGeom>
          <a:noFill/>
        </p:spPr>
        <p:txBody>
          <a:bodyPr wrap="square" rtlCol="0">
            <a:spAutoFit/>
          </a:bodyPr>
          <a:lstStyle/>
          <a:p>
            <a:r>
              <a:rPr lang="en-US" sz="2000" b="1" dirty="0"/>
              <a:t>Ballistic </a:t>
            </a:r>
            <a:r>
              <a:rPr lang="en-US" sz="2000" b="1" dirty="0" smtClean="0"/>
              <a:t>bunching </a:t>
            </a:r>
            <a:r>
              <a:rPr lang="en-US" sz="2000" b="1" dirty="0"/>
              <a:t>is inherently non-linear.</a:t>
            </a:r>
          </a:p>
          <a:p>
            <a:endParaRPr lang="en-US" sz="2000" b="1" dirty="0"/>
          </a:p>
        </p:txBody>
      </p:sp>
      <p:sp>
        <p:nvSpPr>
          <p:cNvPr id="8" name="TextBox 7"/>
          <p:cNvSpPr txBox="1"/>
          <p:nvPr/>
        </p:nvSpPr>
        <p:spPr>
          <a:xfrm>
            <a:off x="1140448" y="1679671"/>
            <a:ext cx="2069926" cy="523220"/>
          </a:xfrm>
          <a:prstGeom prst="rect">
            <a:avLst/>
          </a:prstGeom>
          <a:noFill/>
        </p:spPr>
        <p:txBody>
          <a:bodyPr wrap="none" rtlCol="0">
            <a:spAutoFit/>
          </a:bodyPr>
          <a:lstStyle/>
          <a:p>
            <a:r>
              <a:rPr lang="en-US" sz="2800" b="1" dirty="0" smtClean="0">
                <a:solidFill>
                  <a:srgbClr val="006600"/>
                </a:solidFill>
              </a:rPr>
              <a:t>RF curvature</a:t>
            </a:r>
            <a:endParaRPr lang="en-US" sz="2800" b="1" dirty="0">
              <a:solidFill>
                <a:srgbClr val="006600"/>
              </a:solidFill>
            </a:endParaRPr>
          </a:p>
        </p:txBody>
      </p:sp>
      <p:sp>
        <p:nvSpPr>
          <p:cNvPr id="17" name="TextBox 16"/>
          <p:cNvSpPr txBox="1"/>
          <p:nvPr/>
        </p:nvSpPr>
        <p:spPr>
          <a:xfrm>
            <a:off x="4129615" y="1698889"/>
            <a:ext cx="3081164" cy="523220"/>
          </a:xfrm>
          <a:prstGeom prst="rect">
            <a:avLst/>
          </a:prstGeom>
          <a:noFill/>
        </p:spPr>
        <p:txBody>
          <a:bodyPr wrap="none" rtlCol="0">
            <a:spAutoFit/>
          </a:bodyPr>
          <a:lstStyle/>
          <a:p>
            <a:r>
              <a:rPr lang="en-US" sz="2800" b="1" dirty="0" smtClean="0">
                <a:solidFill>
                  <a:srgbClr val="2774AE"/>
                </a:solidFill>
              </a:rPr>
              <a:t>Vacuum dispersion </a:t>
            </a:r>
            <a:endParaRPr lang="en-US" sz="2800" b="1" dirty="0">
              <a:solidFill>
                <a:srgbClr val="2774AE"/>
              </a:solidFill>
            </a:endParaRPr>
          </a:p>
        </p:txBody>
      </p:sp>
      <p:pic>
        <p:nvPicPr>
          <p:cNvPr id="12" name="Picture 11"/>
          <p:cNvPicPr>
            <a:picLocks noChangeAspect="1"/>
          </p:cNvPicPr>
          <p:nvPr/>
        </p:nvPicPr>
        <p:blipFill>
          <a:blip r:embed="rId10"/>
          <a:stretch>
            <a:fillRect/>
          </a:stretch>
        </p:blipFill>
        <p:spPr>
          <a:xfrm>
            <a:off x="4623901" y="5516887"/>
            <a:ext cx="3467100" cy="1171575"/>
          </a:xfrm>
          <a:prstGeom prst="rect">
            <a:avLst/>
          </a:prstGeom>
        </p:spPr>
      </p:pic>
      <p:pic>
        <p:nvPicPr>
          <p:cNvPr id="21" name="Picture 20"/>
          <p:cNvPicPr>
            <a:picLocks noChangeAspect="1"/>
          </p:cNvPicPr>
          <p:nvPr/>
        </p:nvPicPr>
        <p:blipFill>
          <a:blip r:embed="rId11"/>
          <a:stretch>
            <a:fillRect/>
          </a:stretch>
        </p:blipFill>
        <p:spPr>
          <a:xfrm>
            <a:off x="8520364" y="635039"/>
            <a:ext cx="3072442" cy="708258"/>
          </a:xfrm>
          <a:prstGeom prst="rect">
            <a:avLst/>
          </a:prstGeom>
        </p:spPr>
      </p:pic>
    </p:spTree>
    <p:extLst>
      <p:ext uri="{BB962C8B-B14F-4D97-AF65-F5344CB8AC3E}">
        <p14:creationId xmlns:p14="http://schemas.microsoft.com/office/powerpoint/2010/main" val="1719954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80DECF-2307-3F63-0CA1-28146A12C292}"/>
              </a:ext>
            </a:extLst>
          </p:cNvPr>
          <p:cNvPicPr>
            <a:picLocks noChangeAspect="1"/>
          </p:cNvPicPr>
          <p:nvPr/>
        </p:nvPicPr>
        <p:blipFill>
          <a:blip r:embed="rId2"/>
          <a:stretch>
            <a:fillRect/>
          </a:stretch>
        </p:blipFill>
        <p:spPr>
          <a:xfrm>
            <a:off x="5888967" y="1869439"/>
            <a:ext cx="5434833" cy="425081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CB8CA1-BB51-319E-4452-1BD476F45F66}"/>
                  </a:ext>
                </a:extLst>
              </p:cNvPr>
              <p:cNvSpPr txBox="1"/>
              <p:nvPr/>
            </p:nvSpPr>
            <p:spPr>
              <a:xfrm>
                <a:off x="2312703" y="2525910"/>
                <a:ext cx="1225400" cy="608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𝑧𝑓</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2</m:t>
                                  </m:r>
                                </m:sup>
                              </m:sSup>
                              <m:r>
                                <a:rPr lang="en-US" b="0" i="1" smtClean="0">
                                  <a:latin typeface="Cambria Math" panose="02040503050406030204" pitchFamily="18" charset="0"/>
                                </a:rPr>
                                <m:t>𝜎</m:t>
                              </m:r>
                            </m:e>
                            <m:sub>
                              <m:r>
                                <a:rPr lang="en-US" b="0" i="1" smtClean="0">
                                  <a:latin typeface="Cambria Math" panose="02040503050406030204" pitchFamily="18" charset="0"/>
                                </a:rPr>
                                <m:t>𝑧</m:t>
                              </m:r>
                              <m:r>
                                <a:rPr lang="en-US" b="0" i="1" smtClean="0">
                                  <a:latin typeface="Cambria Math" panose="02040503050406030204" pitchFamily="18" charset="0"/>
                                </a:rPr>
                                <m:t>0</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𝑓</m:t>
                          </m:r>
                        </m:den>
                      </m:f>
                    </m:oMath>
                  </m:oMathPara>
                </a14:m>
                <a:endParaRPr lang="en-US" dirty="0"/>
              </a:p>
            </p:txBody>
          </p:sp>
        </mc:Choice>
        <mc:Fallback xmlns="">
          <p:sp>
            <p:nvSpPr>
              <p:cNvPr id="8" name="TextBox 7">
                <a:extLst>
                  <a:ext uri="{FF2B5EF4-FFF2-40B4-BE49-F238E27FC236}">
                    <a16:creationId xmlns:a16="http://schemas.microsoft.com/office/drawing/2014/main" id="{D4CB8CA1-BB51-319E-4452-1BD476F45F66}"/>
                  </a:ext>
                </a:extLst>
              </p:cNvPr>
              <p:cNvSpPr txBox="1">
                <a:spLocks noRot="1" noChangeAspect="1" noMove="1" noResize="1" noEditPoints="1" noAdjustHandles="1" noChangeArrowheads="1" noChangeShapeType="1" noTextEdit="1"/>
              </p:cNvSpPr>
              <p:nvPr/>
            </p:nvSpPr>
            <p:spPr>
              <a:xfrm>
                <a:off x="2312703" y="2525910"/>
                <a:ext cx="1225400" cy="608756"/>
              </a:xfrm>
              <a:prstGeom prst="rect">
                <a:avLst/>
              </a:prstGeom>
              <a:blipFill>
                <a:blip r:embed="rId3"/>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1D33E19-0466-461D-ECCC-8517FD8CDAB3}"/>
              </a:ext>
            </a:extLst>
          </p:cNvPr>
          <p:cNvSpPr txBox="1"/>
          <p:nvPr/>
        </p:nvSpPr>
        <p:spPr>
          <a:xfrm>
            <a:off x="717252" y="1730945"/>
            <a:ext cx="4850055" cy="923330"/>
          </a:xfrm>
          <a:prstGeom prst="rect">
            <a:avLst/>
          </a:prstGeom>
          <a:noFill/>
        </p:spPr>
        <p:txBody>
          <a:bodyPr wrap="square" rtlCol="0">
            <a:spAutoFit/>
          </a:bodyPr>
          <a:lstStyle/>
          <a:p>
            <a:r>
              <a:rPr lang="en-US" dirty="0" smtClean="0"/>
              <a:t>At </a:t>
            </a:r>
            <a:r>
              <a:rPr lang="en-US" dirty="0"/>
              <a:t>few MeV energies, </a:t>
            </a:r>
            <a:r>
              <a:rPr lang="en-US" dirty="0" smtClean="0"/>
              <a:t>bunch length </a:t>
            </a:r>
            <a:r>
              <a:rPr lang="en-US" dirty="0" err="1" smtClean="0"/>
              <a:t>dominanted</a:t>
            </a:r>
            <a:r>
              <a:rPr lang="en-US" dirty="0" smtClean="0"/>
              <a:t> by </a:t>
            </a:r>
            <a:r>
              <a:rPr lang="en-US" dirty="0"/>
              <a:t>quadratic distortions at the ballistic focus</a:t>
            </a:r>
          </a:p>
          <a:p>
            <a:endParaRPr lang="en-US" dirty="0"/>
          </a:p>
        </p:txBody>
      </p:sp>
      <p:sp>
        <p:nvSpPr>
          <p:cNvPr id="10" name="TextBox 9">
            <a:extLst>
              <a:ext uri="{FF2B5EF4-FFF2-40B4-BE49-F238E27FC236}">
                <a16:creationId xmlns:a16="http://schemas.microsoft.com/office/drawing/2014/main" id="{1D40C0EE-3AAC-8383-DD5B-C12AE7C5936B}"/>
              </a:ext>
            </a:extLst>
          </p:cNvPr>
          <p:cNvSpPr txBox="1"/>
          <p:nvPr/>
        </p:nvSpPr>
        <p:spPr>
          <a:xfrm>
            <a:off x="1011349" y="3290977"/>
            <a:ext cx="455595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Smaller longitudinal emittance enables better compression.</a:t>
            </a:r>
          </a:p>
          <a:p>
            <a:endParaRPr lang="en-US" dirty="0"/>
          </a:p>
          <a:p>
            <a:pPr marL="285750" indent="-285750">
              <a:buFont typeface="Arial" panose="020B0604020202020204" pitchFamily="34" charset="0"/>
              <a:buChar char="•"/>
            </a:pPr>
            <a:r>
              <a:rPr lang="en-US" dirty="0">
                <a:solidFill>
                  <a:srgbClr val="00B050"/>
                </a:solidFill>
              </a:rPr>
              <a:t>F</a:t>
            </a:r>
            <a:r>
              <a:rPr lang="en-US" dirty="0" smtClean="0">
                <a:solidFill>
                  <a:srgbClr val="00B050"/>
                </a:solidFill>
              </a:rPr>
              <a:t>ew </a:t>
            </a:r>
            <a:r>
              <a:rPr lang="en-US" dirty="0">
                <a:solidFill>
                  <a:srgbClr val="00B050"/>
                </a:solidFill>
              </a:rPr>
              <a:t>electron pulses (stroboscopic) can achieve attosecond durations.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about single shot? Space charge limits?</a:t>
            </a:r>
          </a:p>
        </p:txBody>
      </p:sp>
      <p:sp>
        <p:nvSpPr>
          <p:cNvPr id="12" name="Title 11">
            <a:extLst>
              <a:ext uri="{FF2B5EF4-FFF2-40B4-BE49-F238E27FC236}">
                <a16:creationId xmlns:a16="http://schemas.microsoft.com/office/drawing/2014/main" id="{C40D0EB6-A2F1-ABC5-CBF7-33AFCD60E5B7}"/>
              </a:ext>
            </a:extLst>
          </p:cNvPr>
          <p:cNvSpPr>
            <a:spLocks noGrp="1"/>
          </p:cNvSpPr>
          <p:nvPr>
            <p:ph type="title"/>
          </p:nvPr>
        </p:nvSpPr>
        <p:spPr>
          <a:xfrm>
            <a:off x="734683" y="168439"/>
            <a:ext cx="10515600" cy="1325563"/>
          </a:xfrm>
        </p:spPr>
        <p:txBody>
          <a:bodyPr/>
          <a:lstStyle/>
          <a:p>
            <a:r>
              <a:rPr lang="en-US" dirty="0" smtClean="0"/>
              <a:t>Analytical estimate of bunch length </a:t>
            </a:r>
            <a:r>
              <a:rPr lang="en-US" dirty="0"/>
              <a:t>from RF non-linearities (Ignoring space charge).</a:t>
            </a:r>
          </a:p>
        </p:txBody>
      </p:sp>
    </p:spTree>
    <p:extLst>
      <p:ext uri="{BB962C8B-B14F-4D97-AF65-F5344CB8AC3E}">
        <p14:creationId xmlns:p14="http://schemas.microsoft.com/office/powerpoint/2010/main" val="2624505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F5DD9-E81E-2B9B-1473-1804C1531F2D}"/>
              </a:ext>
            </a:extLst>
          </p:cNvPr>
          <p:cNvPicPr>
            <a:picLocks noChangeAspect="1"/>
          </p:cNvPicPr>
          <p:nvPr/>
        </p:nvPicPr>
        <p:blipFill>
          <a:blip r:embed="rId2"/>
          <a:stretch>
            <a:fillRect/>
          </a:stretch>
        </p:blipFill>
        <p:spPr>
          <a:xfrm>
            <a:off x="5816938" y="4255388"/>
            <a:ext cx="3108565" cy="2510929"/>
          </a:xfrm>
          <a:prstGeom prst="rect">
            <a:avLst/>
          </a:prstGeom>
        </p:spPr>
      </p:pic>
      <p:sp>
        <p:nvSpPr>
          <p:cNvPr id="10" name="TextBox 9">
            <a:extLst>
              <a:ext uri="{FF2B5EF4-FFF2-40B4-BE49-F238E27FC236}">
                <a16:creationId xmlns:a16="http://schemas.microsoft.com/office/drawing/2014/main" id="{3F73AF0B-64F8-DE39-33E2-793C40FF2031}"/>
              </a:ext>
            </a:extLst>
          </p:cNvPr>
          <p:cNvSpPr txBox="1"/>
          <p:nvPr/>
        </p:nvSpPr>
        <p:spPr>
          <a:xfrm>
            <a:off x="566993" y="1217218"/>
            <a:ext cx="7389337" cy="3693319"/>
          </a:xfrm>
          <a:prstGeom prst="rect">
            <a:avLst/>
          </a:prstGeom>
          <a:noFill/>
        </p:spPr>
        <p:txBody>
          <a:bodyPr wrap="square" rtlCol="0">
            <a:spAutoFit/>
          </a:bodyPr>
          <a:lstStyle/>
          <a:p>
            <a:pPr marL="342900" indent="-342900">
              <a:buFont typeface="+mj-lt"/>
              <a:buAutoNum type="arabicPeriod"/>
            </a:pPr>
            <a:r>
              <a:rPr lang="en-US" dirty="0"/>
              <a:t>Space charge </a:t>
            </a:r>
            <a:r>
              <a:rPr lang="en-US" dirty="0" smtClean="0"/>
              <a:t>at first order is </a:t>
            </a:r>
            <a:r>
              <a:rPr lang="en-US" dirty="0"/>
              <a:t>included using longitudinal </a:t>
            </a:r>
            <a:r>
              <a:rPr lang="en-US" dirty="0" err="1"/>
              <a:t>perveance</a:t>
            </a:r>
            <a:endParaRPr lang="en-US" dirty="0"/>
          </a:p>
          <a:p>
            <a:endParaRPr lang="en-US" dirty="0" smtClean="0"/>
          </a:p>
          <a:p>
            <a:endParaRPr lang="en-US" dirty="0" smtClean="0"/>
          </a:p>
          <a:p>
            <a:endParaRPr lang="en-US" dirty="0" smtClean="0"/>
          </a:p>
          <a:p>
            <a:endParaRPr lang="en-US" dirty="0"/>
          </a:p>
          <a:p>
            <a:endParaRPr lang="en-US" dirty="0"/>
          </a:p>
          <a:p>
            <a:pPr marL="342900" indent="-342900">
              <a:buFont typeface="+mj-lt"/>
              <a:buAutoNum type="arabicPeriod" startAt="2"/>
            </a:pPr>
            <a:r>
              <a:rPr lang="en-US" dirty="0" smtClean="0"/>
              <a:t>Non-linear </a:t>
            </a:r>
            <a:r>
              <a:rPr lang="en-US" dirty="0" smtClean="0"/>
              <a:t>space </a:t>
            </a:r>
            <a:r>
              <a:rPr lang="en-US" dirty="0"/>
              <a:t>charge forces: e.g., Gaussian  induces emittance grows up to ballistic focus. </a:t>
            </a:r>
            <a:r>
              <a:rPr lang="en-US" dirty="0" smtClean="0"/>
              <a:t>Effect </a:t>
            </a:r>
            <a:r>
              <a:rPr lang="en-US" dirty="0"/>
              <a:t>amplified for shorter initial bunches</a:t>
            </a:r>
            <a:r>
              <a:rPr lang="en-US" dirty="0" smtClean="0"/>
              <a:t>.</a:t>
            </a:r>
            <a:endParaRPr lang="en-US" dirty="0"/>
          </a:p>
          <a:p>
            <a:pPr marL="285750" indent="-285750">
              <a:buFont typeface="Arial" panose="020B0604020202020204" pitchFamily="34" charset="0"/>
              <a:buChar char="•"/>
            </a:pPr>
            <a:endParaRPr lang="en-US" dirty="0" smtClean="0"/>
          </a:p>
          <a:p>
            <a:pPr lvl="1"/>
            <a:r>
              <a:rPr lang="en-US" b="1" dirty="0"/>
              <a:t>Fine tune initial bunch length for optimum compression—Optimal trade off between space charge and RF effects-- Ideal working point.</a:t>
            </a:r>
          </a:p>
          <a:p>
            <a:endParaRPr lang="en-US" dirty="0"/>
          </a:p>
          <a:p>
            <a:pPr marL="285750" indent="-28575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159801AF-876E-788E-3B1B-2A876B2A8F5F}"/>
              </a:ext>
            </a:extLst>
          </p:cNvPr>
          <p:cNvSpPr>
            <a:spLocks noGrp="1"/>
          </p:cNvSpPr>
          <p:nvPr>
            <p:ph type="title"/>
          </p:nvPr>
        </p:nvSpPr>
        <p:spPr>
          <a:xfrm>
            <a:off x="731261" y="183185"/>
            <a:ext cx="11031231" cy="868494"/>
          </a:xfrm>
        </p:spPr>
        <p:txBody>
          <a:bodyPr>
            <a:normAutofit fontScale="90000"/>
          </a:bodyPr>
          <a:lstStyle/>
          <a:p>
            <a:r>
              <a:rPr lang="en-US" dirty="0"/>
              <a:t>L</a:t>
            </a:r>
            <a:r>
              <a:rPr lang="en-US" dirty="0" smtClean="0"/>
              <a:t>imitations </a:t>
            </a:r>
            <a:r>
              <a:rPr lang="en-US" dirty="0"/>
              <a:t>set by </a:t>
            </a:r>
            <a:r>
              <a:rPr lang="en-US" dirty="0" smtClean="0"/>
              <a:t>space charge (linear and nonlinear) </a:t>
            </a:r>
            <a:endParaRPr lang="en-US" dirty="0"/>
          </a:p>
        </p:txBody>
      </p:sp>
      <p:pic>
        <p:nvPicPr>
          <p:cNvPr id="14" name="Picture 13">
            <a:extLst>
              <a:ext uri="{FF2B5EF4-FFF2-40B4-BE49-F238E27FC236}">
                <a16:creationId xmlns:a16="http://schemas.microsoft.com/office/drawing/2014/main" id="{8A65AC97-FDD7-FB92-45C1-7F300D8FB868}"/>
              </a:ext>
            </a:extLst>
          </p:cNvPr>
          <p:cNvPicPr>
            <a:picLocks noChangeAspect="1"/>
          </p:cNvPicPr>
          <p:nvPr/>
        </p:nvPicPr>
        <p:blipFill>
          <a:blip r:embed="rId3"/>
          <a:stretch>
            <a:fillRect/>
          </a:stretch>
        </p:blipFill>
        <p:spPr>
          <a:xfrm>
            <a:off x="8091577" y="1191044"/>
            <a:ext cx="3670915" cy="2898805"/>
          </a:xfrm>
          <a:prstGeom prst="rect">
            <a:avLst/>
          </a:prstGeom>
        </p:spPr>
      </p:pic>
      <p:pic>
        <p:nvPicPr>
          <p:cNvPr id="16" name="Picture 15">
            <a:extLst>
              <a:ext uri="{FF2B5EF4-FFF2-40B4-BE49-F238E27FC236}">
                <a16:creationId xmlns:a16="http://schemas.microsoft.com/office/drawing/2014/main" id="{75D0929F-A6A2-F939-1F6F-FFB1CF4BE187}"/>
              </a:ext>
            </a:extLst>
          </p:cNvPr>
          <p:cNvPicPr>
            <a:picLocks noChangeAspect="1"/>
          </p:cNvPicPr>
          <p:nvPr/>
        </p:nvPicPr>
        <p:blipFill>
          <a:blip r:embed="rId4"/>
          <a:stretch>
            <a:fillRect/>
          </a:stretch>
        </p:blipFill>
        <p:spPr>
          <a:xfrm>
            <a:off x="8991780" y="4255388"/>
            <a:ext cx="3138297" cy="2503037"/>
          </a:xfrm>
          <a:prstGeom prst="rect">
            <a:avLst/>
          </a:prstGeom>
        </p:spPr>
      </p:pic>
      <p:sp>
        <p:nvSpPr>
          <p:cNvPr id="18" name="TextBox 17">
            <a:extLst>
              <a:ext uri="{FF2B5EF4-FFF2-40B4-BE49-F238E27FC236}">
                <a16:creationId xmlns:a16="http://schemas.microsoft.com/office/drawing/2014/main" id="{9461F239-6A57-7AE7-5B49-676797ADD2D7}"/>
              </a:ext>
            </a:extLst>
          </p:cNvPr>
          <p:cNvSpPr txBox="1"/>
          <p:nvPr/>
        </p:nvSpPr>
        <p:spPr>
          <a:xfrm>
            <a:off x="566993" y="5759231"/>
            <a:ext cx="4267200" cy="923330"/>
          </a:xfrm>
          <a:prstGeom prst="rect">
            <a:avLst/>
          </a:prstGeom>
          <a:noFill/>
        </p:spPr>
        <p:txBody>
          <a:bodyPr wrap="square" rtlCol="0">
            <a:spAutoFit/>
          </a:bodyPr>
          <a:lstStyle/>
          <a:p>
            <a:r>
              <a:rPr lang="en-US" dirty="0"/>
              <a:t>Emittance growth sensitive to </a:t>
            </a:r>
            <a:r>
              <a:rPr lang="en-US" dirty="0" smtClean="0"/>
              <a:t>electron 3D distribution </a:t>
            </a:r>
            <a:r>
              <a:rPr lang="en-US" dirty="0"/>
              <a:t>and </a:t>
            </a:r>
            <a:r>
              <a:rPr lang="en-US" dirty="0" smtClean="0"/>
              <a:t>its </a:t>
            </a:r>
            <a:r>
              <a:rPr lang="en-US" dirty="0"/>
              <a:t>evolution.</a:t>
            </a:r>
          </a:p>
          <a:p>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D3FC5FD-DCAB-8D70-8F95-8376F38D8A9B}"/>
                  </a:ext>
                </a:extLst>
              </p:cNvPr>
              <p:cNvSpPr txBox="1"/>
              <p:nvPr/>
            </p:nvSpPr>
            <p:spPr>
              <a:xfrm>
                <a:off x="636210" y="4934878"/>
                <a:ext cx="4630242" cy="3159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𝑓𝑖𝑥𝑒𝑑</m:t>
                      </m:r>
                      <m:r>
                        <a:rPr lang="en-US" b="0" i="1" smtClean="0">
                          <a:latin typeface="Cambria Math" panose="02040503050406030204" pitchFamily="18" charset="0"/>
                        </a:rPr>
                        <m:t> </m:t>
                      </m:r>
                      <m:r>
                        <a:rPr lang="en-US" b="0" i="1" smtClean="0">
                          <a:latin typeface="Cambria Math" panose="02040503050406030204" pitchFamily="18" charset="0"/>
                        </a:rPr>
                        <m:t>𝑓𝑜𝑐𝑎𝑙</m:t>
                      </m:r>
                      <m:r>
                        <a:rPr lang="en-US" b="0" i="1" smtClean="0">
                          <a:latin typeface="Cambria Math" panose="02040503050406030204" pitchFamily="18" charset="0"/>
                        </a:rPr>
                        <m:t> </m:t>
                      </m:r>
                      <m:r>
                        <a:rPr lang="en-US" b="0" i="1" smtClean="0">
                          <a:latin typeface="Cambria Math" panose="02040503050406030204" pitchFamily="18" charset="0"/>
                        </a:rPr>
                        <m:t>𝑙𝑒𝑛𝑔𝑡h</m:t>
                      </m:r>
                      <m:r>
                        <a:rPr lang="en-US" b="0" i="1" smtClean="0">
                          <a:latin typeface="Cambria Math" panose="02040503050406030204" pitchFamily="18" charset="0"/>
                        </a:rPr>
                        <m:t> </m:t>
                      </m:r>
                      <m:r>
                        <a:rPr lang="en-US" b="0" i="1" smtClean="0">
                          <a:latin typeface="Cambria Math" panose="02040503050406030204" pitchFamily="18" charset="0"/>
                        </a:rPr>
                        <m:t>𝑜𝑝𝑡𝑖𝑚𝑢𝑚</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𝑧𝑓</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1/2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−3/2</m:t>
                          </m:r>
                        </m:sup>
                      </m:sSup>
                    </m:oMath>
                  </m:oMathPara>
                </a14:m>
                <a:endParaRPr lang="en-US" dirty="0"/>
              </a:p>
            </p:txBody>
          </p:sp>
        </mc:Choice>
        <mc:Fallback xmlns="">
          <p:sp>
            <p:nvSpPr>
              <p:cNvPr id="19" name="TextBox 18">
                <a:extLst>
                  <a:ext uri="{FF2B5EF4-FFF2-40B4-BE49-F238E27FC236}">
                    <a16:creationId xmlns:a16="http://schemas.microsoft.com/office/drawing/2014/main" id="{1D3FC5FD-DCAB-8D70-8F95-8376F38D8A9B}"/>
                  </a:ext>
                </a:extLst>
              </p:cNvPr>
              <p:cNvSpPr txBox="1">
                <a:spLocks noRot="1" noChangeAspect="1" noMove="1" noResize="1" noEditPoints="1" noAdjustHandles="1" noChangeArrowheads="1" noChangeShapeType="1" noTextEdit="1"/>
              </p:cNvSpPr>
              <p:nvPr/>
            </p:nvSpPr>
            <p:spPr>
              <a:xfrm>
                <a:off x="636210" y="4934878"/>
                <a:ext cx="4630242" cy="315920"/>
              </a:xfrm>
              <a:prstGeom prst="rect">
                <a:avLst/>
              </a:prstGeom>
              <a:blipFill>
                <a:blip r:embed="rId5"/>
                <a:stretch>
                  <a:fillRect l="-1316" t="-5882" r="-132" b="-2745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8850452-1D26-4214-A3BA-0018F1DBA85D}"/>
              </a:ext>
            </a:extLst>
          </p:cNvPr>
          <p:cNvPicPr>
            <a:picLocks noChangeAspect="1"/>
          </p:cNvPicPr>
          <p:nvPr/>
        </p:nvPicPr>
        <p:blipFill>
          <a:blip r:embed="rId6"/>
          <a:stretch>
            <a:fillRect/>
          </a:stretch>
        </p:blipFill>
        <p:spPr>
          <a:xfrm>
            <a:off x="2863969" y="1788913"/>
            <a:ext cx="2306129" cy="990825"/>
          </a:xfrm>
          <a:prstGeom prst="rect">
            <a:avLst/>
          </a:prstGeom>
        </p:spPr>
      </p:pic>
    </p:spTree>
    <p:extLst>
      <p:ext uri="{BB962C8B-B14F-4D97-AF65-F5344CB8AC3E}">
        <p14:creationId xmlns:p14="http://schemas.microsoft.com/office/powerpoint/2010/main" val="1322778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 id="{3E04E8B8-11FA-E649-9371-C7E26FFEAA93}" vid="{F579B5EC-11F9-A448-A60F-FC626C1FC1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14024</TotalTime>
  <Words>1094</Words>
  <Application>Microsoft Office PowerPoint</Application>
  <PresentationFormat>Widescreen</PresentationFormat>
  <Paragraphs>176</Paragraphs>
  <Slides>18</Slides>
  <Notes>3</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Calibri</vt:lpstr>
      <vt:lpstr>Cambria Math</vt:lpstr>
      <vt:lpstr>Arial</vt:lpstr>
      <vt:lpstr>Helvetica Regular</vt:lpstr>
      <vt:lpstr>Helvetica</vt:lpstr>
      <vt:lpstr>Times New Roman</vt:lpstr>
      <vt:lpstr>Calibri Light</vt:lpstr>
      <vt:lpstr>Office Theme</vt:lpstr>
      <vt:lpstr>presentation-01-light</vt:lpstr>
      <vt:lpstr>PowerPoint Presentation</vt:lpstr>
      <vt:lpstr>Acknowledgements</vt:lpstr>
      <vt:lpstr>Application of sub-fs electron bunches</vt:lpstr>
      <vt:lpstr>Outline</vt:lpstr>
      <vt:lpstr>How to obtain ultrashort electron bunches</vt:lpstr>
      <vt:lpstr>Sub 10fs RF compression at few MeV energies</vt:lpstr>
      <vt:lpstr>Non linear effects in RF compression</vt:lpstr>
      <vt:lpstr>Analytical estimate of bunch length from RF non-linearities (Ignoring space charge).</vt:lpstr>
      <vt:lpstr>Limitations set by space charge (linear and nonlinear) </vt:lpstr>
      <vt:lpstr>Electron beam shaping</vt:lpstr>
      <vt:lpstr>Higher harmonic compensation of emittance growth</vt:lpstr>
      <vt:lpstr>Start-to-end simulations for UCLA PEGASUS</vt:lpstr>
      <vt:lpstr>High peak brightness beam research at UCLA Pegasus Laboratory</vt:lpstr>
      <vt:lpstr>Demonstration of X-band LPS linearization</vt:lpstr>
      <vt:lpstr>Options for sub-fs electron bunch measurements</vt:lpstr>
      <vt:lpstr>Ionized electron Velocity Map Imaging</vt:lpstr>
      <vt:lpstr>Summary: Ultrashort Beam generation at PEGASUS.</vt:lpstr>
      <vt:lpstr>Laser Induced Energy Modulations in a Dipole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"Pietro Musumeci" &lt;musumeci@physics.ucla.edu&gt;</dc:creator>
  <cp:lastModifiedBy>pietro musumeci</cp:lastModifiedBy>
  <cp:revision>92</cp:revision>
  <dcterms:created xsi:type="dcterms:W3CDTF">2022-05-25T19:33:07Z</dcterms:created>
  <dcterms:modified xsi:type="dcterms:W3CDTF">2022-11-08T10:48:54Z</dcterms:modified>
</cp:coreProperties>
</file>