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5"/>
  </p:notesMasterIdLst>
  <p:handoutMasterIdLst>
    <p:handoutMasterId r:id="rId26"/>
  </p:handoutMasterIdLst>
  <p:sldIdLst>
    <p:sldId id="294" r:id="rId2"/>
    <p:sldId id="3808" r:id="rId3"/>
    <p:sldId id="3811" r:id="rId4"/>
    <p:sldId id="3810" r:id="rId5"/>
    <p:sldId id="3809" r:id="rId6"/>
    <p:sldId id="3812" r:id="rId7"/>
    <p:sldId id="2891" r:id="rId8"/>
    <p:sldId id="267" r:id="rId9"/>
    <p:sldId id="269" r:id="rId10"/>
    <p:sldId id="270" r:id="rId11"/>
    <p:sldId id="3813" r:id="rId12"/>
    <p:sldId id="3815" r:id="rId13"/>
    <p:sldId id="3816" r:id="rId14"/>
    <p:sldId id="3814" r:id="rId15"/>
    <p:sldId id="272" r:id="rId16"/>
    <p:sldId id="271" r:id="rId17"/>
    <p:sldId id="3817" r:id="rId18"/>
    <p:sldId id="3818" r:id="rId19"/>
    <p:sldId id="2889" r:id="rId20"/>
    <p:sldId id="2804" r:id="rId21"/>
    <p:sldId id="3806" r:id="rId22"/>
    <p:sldId id="1232" r:id="rId23"/>
    <p:sldId id="632" r:id="rId24"/>
  </p:sldIdLst>
  <p:sldSz cx="9144000" cy="6858000" type="screen4x3"/>
  <p:notesSz cx="6858000" cy="93138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800000"/>
    <a:srgbClr val="050C9B"/>
    <a:srgbClr val="0000FF"/>
    <a:srgbClr val="B0144C"/>
    <a:srgbClr val="004C97"/>
    <a:srgbClr val="99D6EA"/>
    <a:srgbClr val="FFFF00"/>
    <a:srgbClr val="63666A"/>
    <a:srgbClr val="505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1632" y="5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5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40A11F-442D-A34F-88AD-9EC1605D748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99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C8A1895-FEF6-439C-A401-5EAA1964754C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16CBAE8-7D54-4204-B4BA-C73D8DE4D3A7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088139F-7945-4215-B84E-5FD61C2F2734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4DC5A8E-7421-405F-86EB-CF69B71BB63E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1A6D5D7-34D2-4DCE-AB64-0FB08C973616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22A9EA07-80AC-4C30-89C1-7DA22EF31E51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67360-9F5E-4119-9AB8-8222F2E83E02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C7863A11-5BCF-4526-85F4-35922F256ED3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2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V.Shiltsev | Plasma WFA Muon Source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0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DBDE9F3-0608-4A4D-A13A-34E91AE61908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7" r:id="rId9"/>
    <p:sldLayoutId id="2147484128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iopscience.iop.org/article/10.1088/1748-0221/17/05/T05010/meta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20728"/>
            <a:ext cx="8661399" cy="1390219"/>
          </a:xfrm>
        </p:spPr>
        <p:txBody>
          <a:bodyPr/>
          <a:lstStyle/>
          <a:p>
            <a:r>
              <a:rPr lang="en-US" sz="2400" b="1" dirty="0"/>
              <a:t>Vladimir SHILTSEV (Fermilab)	</a:t>
            </a:r>
          </a:p>
          <a:p>
            <a:r>
              <a:rPr lang="en-US" sz="2400" i="1" dirty="0"/>
              <a:t>AAC’22</a:t>
            </a:r>
          </a:p>
          <a:p>
            <a:r>
              <a:rPr lang="en-US" sz="2400" dirty="0"/>
              <a:t>November 6-11, 2022 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3951841"/>
            <a:ext cx="9144000" cy="1003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Wakefield Accelerator-Based </a:t>
            </a:r>
          </a:p>
          <a:p>
            <a:pPr algn="ctr"/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Emittance Muon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91E38-A79D-4000-A991-16D57E20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51" y="5142492"/>
            <a:ext cx="4075872" cy="13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86067" y="15940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Helvetica" panose="020B0604020202020204" pitchFamily="34" charset="0"/>
                <a:ea typeface="Geneva" pitchFamily="121" charset="-128"/>
              </a:rPr>
              <a:t>Plasma WFA Muon Source Concept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21D3D74-7ADF-40DF-A4D1-AC4769CD5BA4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11/6/2022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V.Shiltsev | Plasma WFA Muon Source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1D213-E2EF-4C83-AFF7-3BA877F5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465203"/>
            <a:ext cx="9096375" cy="364807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5FC3D8-17B7-4BC2-9526-2190D8445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240" y="1724618"/>
            <a:ext cx="853440" cy="564833"/>
          </a:xfrm>
          <a:solidFill>
            <a:schemeClr val="bg1"/>
          </a:solidFill>
        </p:spPr>
        <p:txBody>
          <a:bodyPr/>
          <a:lstStyle/>
          <a:p>
            <a:pPr marL="457200" lvl="1" indent="0">
              <a:buNone/>
            </a:pPr>
            <a:r>
              <a:rPr lang="el-GR" sz="4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4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40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40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45A23-D98E-4ED3-BBC2-B93483EE3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" y="5533201"/>
            <a:ext cx="3619500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FC9A0F-5DA6-4C54-8501-72746009B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50" y="5347077"/>
            <a:ext cx="2667000" cy="647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14FFEC-9BEC-4EE5-B740-0F52E6861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245" y="2372676"/>
            <a:ext cx="172354" cy="1574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32AF42-3379-49DB-9D1E-5B34716A2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8" y="3309748"/>
            <a:ext cx="1162050" cy="409575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EFD32D1F-BD22-49E9-B8A5-D13F91FBE576}"/>
              </a:ext>
            </a:extLst>
          </p:cNvPr>
          <p:cNvSpPr txBox="1">
            <a:spLocks/>
          </p:cNvSpPr>
          <p:nvPr/>
        </p:nvSpPr>
        <p:spPr>
          <a:xfrm>
            <a:off x="347868" y="2876144"/>
            <a:ext cx="840154" cy="56483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lvl="1" indent="-173038">
              <a:buFont typeface="Arial" panose="020B0604020202020204" pitchFamily="34" charset="0"/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40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78019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47A5-23A4-4670-9FE7-0265E49C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7296"/>
            <a:ext cx="8915400" cy="641739"/>
          </a:xfrm>
        </p:spPr>
        <p:txBody>
          <a:bodyPr/>
          <a:lstStyle/>
          <a:p>
            <a:r>
              <a:rPr lang="en-US" dirty="0"/>
              <a:t>Generation of Muons: Two Schemes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ACDA8F-BCC7-4380-8504-0990B0C8B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1093764"/>
            <a:ext cx="8672513" cy="432978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FD9A8-75EA-46B1-89A0-17C74AF1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C6FA-8082-4724-8EC4-E743E0129044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E2ED8-88D2-4767-B54E-0BC3A819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EBBA6-749F-4CB1-9F80-57AA7E61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20093C-0A65-408B-894F-45455BFA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5620"/>
            <a:ext cx="9144000" cy="112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AD48-ED5F-43A6-80C8-EC78DCE6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C346-C7B9-42C3-A4E0-4A6A2CAC4033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57EE9-9D94-451C-99DD-F76ECDC4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6BBE-88AA-4F76-BFBC-30949FAC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1CC57-924C-464F-A432-520441D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of Motion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5D9E5-ED16-43B1-BEDF-059B09532BBE}"/>
              </a:ext>
            </a:extLst>
          </p:cNvPr>
          <p:cNvSpPr txBox="1"/>
          <p:nvPr/>
        </p:nvSpPr>
        <p:spPr>
          <a:xfrm>
            <a:off x="89127" y="5224174"/>
            <a:ext cx="8965746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eXGyreTermesX-Regular"/>
              </a:rPr>
              <a:t>The betatron motion is fast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166581D-58D6-4ED1-A14A-EEC871F25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809819"/>
            <a:ext cx="1828800" cy="12573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AFFCDF-3437-435B-9C7B-26B49623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69010"/>
            <a:ext cx="7239000" cy="85725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9B3E88-3E6E-4434-A217-650FCA0AF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456583"/>
            <a:ext cx="5723904" cy="115395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1E85D5-5BDE-4ABD-8FF7-FE9677457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602616"/>
            <a:ext cx="6868264" cy="118358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E251AE-43CD-4FEE-A9DC-07E9A8CD9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530" y="5112517"/>
            <a:ext cx="4631841" cy="60314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6DFA90-0504-49D3-BCE2-88364C479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681" y="5930900"/>
            <a:ext cx="5524500" cy="70485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E7BFB9-70B2-4F17-8079-2E5DC5BF0C12}"/>
              </a:ext>
            </a:extLst>
          </p:cNvPr>
          <p:cNvSpPr txBox="1"/>
          <p:nvPr/>
        </p:nvSpPr>
        <p:spPr>
          <a:xfrm>
            <a:off x="89127" y="5876701"/>
            <a:ext cx="3221431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eXGyreTermesX-Regular"/>
              </a:rPr>
              <a:t>So the amplitude drops adiabatically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AD48-ED5F-43A6-80C8-EC78DCE6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C346-C7B9-42C3-A4E0-4A6A2CAC4033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57EE9-9D94-451C-99DD-F76ECDC4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6BBE-88AA-4F76-BFBC-30949FAC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1CC57-924C-464F-A432-520441D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on Emittance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E7BFB9-70B2-4F17-8079-2E5DC5BF0C12}"/>
              </a:ext>
            </a:extLst>
          </p:cNvPr>
          <p:cNvSpPr txBox="1"/>
          <p:nvPr/>
        </p:nvSpPr>
        <p:spPr>
          <a:xfrm>
            <a:off x="298150" y="834666"/>
            <a:ext cx="3221431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eXGyreTermesX-Regular"/>
              </a:rPr>
              <a:t>Max amplitude and angular</a:t>
            </a:r>
            <a:r>
              <a:rPr lang="en-US" sz="2400" b="0" i="0" u="none" strike="noStrike" dirty="0">
                <a:latin typeface="TeXGyreTermesX-Regular"/>
              </a:rPr>
              <a:t> spread define max acceptable emittance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40092F-542A-4938-B4B5-5F1AD506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301" y="250292"/>
            <a:ext cx="2704160" cy="7821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A4D71C-ECC5-47DB-AB92-0644FA2DD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008" y="1021955"/>
            <a:ext cx="5552453" cy="12626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9CCB45-6631-4D73-8A38-4BF4F945A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262732"/>
            <a:ext cx="8582025" cy="13620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D048DB3-425C-4797-B080-3EBD1416CE83}"/>
              </a:ext>
            </a:extLst>
          </p:cNvPr>
          <p:cNvSpPr txBox="1"/>
          <p:nvPr/>
        </p:nvSpPr>
        <p:spPr>
          <a:xfrm>
            <a:off x="228600" y="3839552"/>
            <a:ext cx="89154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TeXGyreTermesX-Regular"/>
              </a:rPr>
              <a:t>Assuming at</a:t>
            </a:r>
            <a:r>
              <a:rPr lang="en-US" sz="2400" b="0" i="0" u="none" strike="noStrike" dirty="0">
                <a:latin typeface="TeXGyreTermesX-Regular"/>
              </a:rPr>
              <a:t> birth </a:t>
            </a:r>
            <a:r>
              <a:rPr lang="el-GR" sz="24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b="0" i="0" u="none" strike="noStrike" dirty="0">
                <a:latin typeface="TeXGyreTermesX-Regular"/>
              </a:rPr>
              <a:t>~1, if </a:t>
            </a:r>
            <a:r>
              <a:rPr lang="en-US" sz="2400" b="0" i="0" u="none" strike="noStrike" dirty="0">
                <a:solidFill>
                  <a:srgbClr val="C00000"/>
                </a:solidFill>
                <a:latin typeface="TeXGyreTermesX-Regular"/>
              </a:rPr>
              <a:t>max accepted emittance is </a:t>
            </a:r>
            <a:r>
              <a:rPr lang="el-GR" sz="2400" b="0" i="0" u="none" strike="noStrik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b="0" i="0" u="none" strike="noStrike" dirty="0">
                <a:solidFill>
                  <a:srgbClr val="C00000"/>
                </a:solidFill>
                <a:latin typeface="TeXGyreTermesX-Regular"/>
              </a:rPr>
              <a:t>~25 </a:t>
            </a:r>
            <a:r>
              <a:rPr lang="el-GR" sz="2400" b="0" i="0" u="none" strike="noStrik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0" i="0" u="none" strike="noStrik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0" i="0" u="none" strike="noStrike" dirty="0">
                <a:solidFill>
                  <a:srgbClr val="C00000"/>
                </a:solidFill>
                <a:latin typeface="TeXGyreTermesX-Regular"/>
              </a:rPr>
              <a:t> </a:t>
            </a:r>
            <a:r>
              <a:rPr lang="en-US" sz="2400" b="0" i="0" u="none" strike="noStrike" dirty="0">
                <a:latin typeface="TeXGyreTermesX-Regular"/>
              </a:rPr>
              <a:t>for </a:t>
            </a:r>
            <a:r>
              <a:rPr lang="en-US" sz="2400" b="0" i="0" u="none" strike="noStrike" dirty="0">
                <a:solidFill>
                  <a:srgbClr val="C00000"/>
                </a:solidFill>
                <a:latin typeface="TeXGyreTermesX-Regular"/>
              </a:rPr>
              <a:t>n=10^16 cm-3 </a:t>
            </a:r>
            <a:r>
              <a:rPr lang="en-US" sz="2400" b="0" i="0" u="none" strike="noStrike" dirty="0">
                <a:latin typeface="TeXGyreTermesX-Regular"/>
              </a:rPr>
              <a:t>, in that case the length of a 10 GeV source is about 1 m</a:t>
            </a:r>
          </a:p>
          <a:p>
            <a:r>
              <a:rPr lang="en-US" dirty="0">
                <a:latin typeface="TeXGyreTermesX-Regular"/>
              </a:rPr>
              <a:t>For denser plasma </a:t>
            </a:r>
            <a:r>
              <a:rPr lang="en-US" dirty="0">
                <a:solidFill>
                  <a:srgbClr val="C00000"/>
                </a:solidFill>
                <a:latin typeface="TeXGyreTermesX-Regular"/>
              </a:rPr>
              <a:t>n=10^18 cm-3 </a:t>
            </a:r>
            <a:r>
              <a:rPr lang="en-US" dirty="0">
                <a:latin typeface="TeXGyreTermesX-Regular"/>
              </a:rPr>
              <a:t>the max accepted emittance is 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C00000"/>
                </a:solidFill>
                <a:latin typeface="TeXGyreTermesX-Regular"/>
              </a:rPr>
              <a:t>~2.5 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rgbClr val="C00000"/>
                </a:solidFill>
                <a:latin typeface="TeXGyreTermesX-Regular"/>
              </a:rPr>
              <a:t> </a:t>
            </a:r>
            <a:r>
              <a:rPr lang="en-US" dirty="0">
                <a:latin typeface="TeXGyreTermesX-Regular"/>
              </a:rPr>
              <a:t>and 10 GeV source is about 10 cm. </a:t>
            </a:r>
          </a:p>
          <a:p>
            <a:r>
              <a:rPr lang="en-US" i="1" dirty="0"/>
              <a:t>Plasma density </a:t>
            </a:r>
            <a:r>
              <a:rPr lang="en-US" i="1" dirty="0" err="1"/>
              <a:t>rampup</a:t>
            </a:r>
            <a:r>
              <a:rPr lang="en-US" i="1" dirty="0"/>
              <a:t> can make the source shorter without loss of the acceptance (see next slide)</a:t>
            </a:r>
            <a:endParaRPr lang="en-US" i="1" dirty="0">
              <a:latin typeface="TeXGyreTermes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46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AD48-ED5F-43A6-80C8-EC78DCE6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427E-7033-4E40-A544-0C88B828086D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57EE9-9D94-451C-99DD-F76ECDC4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6BBE-88AA-4F76-BFBC-30949FAC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1CC57-924C-464F-A432-520441DBD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Tapered Plasma Density </a:t>
            </a:r>
            <a:r>
              <a:rPr lang="en-US" dirty="0" err="1"/>
              <a:t>Rampup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A68E2-6620-44CD-9BC1-D9F24C337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642" y="6249174"/>
            <a:ext cx="4516507" cy="512610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B9C4E51-0B1E-4FC2-839D-3F4817EB6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84099"/>
            <a:ext cx="6112943" cy="4607292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69D476-FC72-44CD-9C23-64F3C67D253A}"/>
              </a:ext>
            </a:extLst>
          </p:cNvPr>
          <p:cNvSpPr txBox="1"/>
          <p:nvPr/>
        </p:nvSpPr>
        <p:spPr>
          <a:xfrm>
            <a:off x="6070098" y="2363281"/>
            <a:ext cx="2792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(1+az)</a:t>
            </a:r>
            <a:r>
              <a:rPr lang="en-US" sz="3200" b="1" i="1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E8AEE7-9799-4257-8BE9-DE25C9E6B7EC}"/>
              </a:ext>
            </a:extLst>
          </p:cNvPr>
          <p:cNvSpPr txBox="1"/>
          <p:nvPr/>
        </p:nvSpPr>
        <p:spPr>
          <a:xfrm>
            <a:off x="6061970" y="947509"/>
            <a:ext cx="2792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3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(1+az)</a:t>
            </a:r>
            <a:r>
              <a:rPr lang="en-US" sz="3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5D9E5-ED16-43B1-BEDF-059B09532BBE}"/>
              </a:ext>
            </a:extLst>
          </p:cNvPr>
          <p:cNvSpPr txBox="1"/>
          <p:nvPr/>
        </p:nvSpPr>
        <p:spPr>
          <a:xfrm>
            <a:off x="89127" y="5391391"/>
            <a:ext cx="8965746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eXGyreTermesX-Regular"/>
              </a:rPr>
              <a:t>Plasma density and muon energy in tapered PWA-based 10 GeV muon source with normalized acceptance of 25 </a:t>
            </a:r>
            <a:r>
              <a:rPr lang="el-GR" sz="2400" b="0" i="0" u="none" strike="noStrike" baseline="0" dirty="0">
                <a:latin typeface="txmiaX"/>
              </a:rPr>
              <a:t>μ</a:t>
            </a:r>
            <a:r>
              <a:rPr lang="en-US" sz="2400" b="0" i="0" u="none" strike="noStrike" baseline="0" dirty="0">
                <a:latin typeface="TeXGyreTermesX-Regular"/>
              </a:rPr>
              <a:t>m - corresponding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64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B98C-8F64-4D76-A409-398F6BC3E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103664"/>
            <a:ext cx="7205870" cy="641739"/>
          </a:xfrm>
        </p:spPr>
        <p:txBody>
          <a:bodyPr/>
          <a:lstStyle/>
          <a:p>
            <a:r>
              <a:rPr lang="en-US" dirty="0"/>
              <a:t>PWA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 Source MC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1137-D912-421A-B692-B3E4E23C9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31286"/>
            <a:ext cx="4993640" cy="4987867"/>
          </a:xfrm>
        </p:spPr>
        <p:txBody>
          <a:bodyPr/>
          <a:lstStyle/>
          <a:p>
            <a:r>
              <a:rPr lang="en-US" dirty="0"/>
              <a:t>May eliminate the most complex muon production and early acceleration part of multi-</a:t>
            </a:r>
            <a:r>
              <a:rPr lang="en-US" dirty="0" err="1"/>
              <a:t>TeV</a:t>
            </a:r>
            <a:r>
              <a:rPr lang="en-US" dirty="0"/>
              <a:t> muon colliders</a:t>
            </a:r>
          </a:p>
          <a:p>
            <a:r>
              <a:rPr lang="en-US" dirty="0"/>
              <a:t>Very compact </a:t>
            </a:r>
            <a:r>
              <a:rPr lang="en-US" i="1" dirty="0"/>
              <a:t>O</a:t>
            </a:r>
            <a:r>
              <a:rPr lang="en-US" dirty="0"/>
              <a:t>(1 m) total </a:t>
            </a:r>
          </a:p>
          <a:p>
            <a:r>
              <a:rPr lang="en-US" i="1" dirty="0"/>
              <a:t>O</a:t>
            </a:r>
            <a:r>
              <a:rPr lang="en-US" dirty="0"/>
              <a:t>(10 GeV) beams with  norm. emittance from few to tens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m</a:t>
            </a:r>
          </a:p>
          <a:p>
            <a:r>
              <a:rPr lang="en-US" dirty="0"/>
              <a:t>Very large energy and angle acceptance</a:t>
            </a:r>
          </a:p>
          <a:p>
            <a:r>
              <a:rPr lang="en-US" i="1" dirty="0"/>
              <a:t>(solves so many problems of traditional muon ionization cooling scheme – from scattering and struggling to massive hardware needs, magnets and RF)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6111C-E3EA-4B7A-8436-7C14315E6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8CC2-3813-42A1-9381-6EB50DF75651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F6FC6-716D-4C2A-B6E7-5E96BDDE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1978-BE54-4EDD-9400-07F418BD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26" name="Picture 2" descr="Muon Collider for HEP">
            <a:extLst>
              <a:ext uri="{FF2B5EF4-FFF2-40B4-BE49-F238E27FC236}">
                <a16:creationId xmlns:a16="http://schemas.microsoft.com/office/drawing/2014/main" id="{2E38ED76-E3C7-462D-99B9-C16960F3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65490" y="1728262"/>
            <a:ext cx="6706771" cy="32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924625F-EF02-4BFB-BDC3-CF8FD36409EE}"/>
              </a:ext>
            </a:extLst>
          </p:cNvPr>
          <p:cNvSpPr/>
          <p:nvPr/>
        </p:nvSpPr>
        <p:spPr>
          <a:xfrm>
            <a:off x="4886959" y="921886"/>
            <a:ext cx="904239" cy="14486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BUT : Challenges and Open Questions (1)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E1E96FF2-0543-4727-9F1A-D05B5CDC9FEE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11/6/2022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V.Shiltsev | Plasma WFA Muon Source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2D16A6-0626-4A3D-B4E6-85A472587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8" y="935066"/>
            <a:ext cx="8885583" cy="49878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Acceleration and focusing of </a:t>
            </a:r>
            <a:r>
              <a:rPr lang="el-G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as challenging as for </a:t>
            </a:r>
            <a:r>
              <a:rPr lang="en-US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positrons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in “traditional” LPWA and PWFA</a:t>
            </a:r>
          </a:p>
          <a:p>
            <a:pPr>
              <a:lnSpc>
                <a:spcPct val="150000"/>
              </a:lnSpc>
            </a:pPr>
            <a:r>
              <a:rPr lang="en-US" dirty="0"/>
              <a:t>Collider application requires both small emittances </a:t>
            </a:r>
            <a:r>
              <a:rPr lang="en-US" u="sng" dirty="0">
                <a:solidFill>
                  <a:srgbClr val="C00000"/>
                </a:solidFill>
              </a:rPr>
              <a:t>and high intensity </a:t>
            </a:r>
            <a:r>
              <a:rPr lang="en-US" dirty="0"/>
              <a:t>(</a:t>
            </a:r>
            <a:r>
              <a:rPr lang="en-US" dirty="0" err="1"/>
              <a:t>ie</a:t>
            </a:r>
            <a:r>
              <a:rPr lang="en-US" dirty="0"/>
              <a:t> brightness) </a:t>
            </a:r>
            <a:r>
              <a:rPr lang="el-GR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beams </a:t>
            </a:r>
            <a:r>
              <a:rPr lang="en-US" dirty="0"/>
              <a:t>– very hard, see next slide</a:t>
            </a:r>
          </a:p>
          <a:p>
            <a:pPr>
              <a:lnSpc>
                <a:spcPct val="150000"/>
              </a:lnSpc>
            </a:pPr>
            <a:r>
              <a:rPr lang="en-US" dirty="0"/>
              <a:t>Plasma wakes are essentially low-</a:t>
            </a:r>
            <a:r>
              <a:rPr lang="en-US" i="1" dirty="0"/>
              <a:t>Q</a:t>
            </a:r>
            <a:r>
              <a:rPr lang="en-US" dirty="0"/>
              <a:t>, so </a:t>
            </a:r>
            <a:r>
              <a:rPr lang="en-US" dirty="0">
                <a:solidFill>
                  <a:srgbClr val="C00000"/>
                </a:solidFill>
              </a:rPr>
              <a:t>only few plasma periods/bubbles can be employed </a:t>
            </a:r>
            <a:r>
              <a:rPr lang="en-US" dirty="0">
                <a:sym typeface="Wingdings" panose="05000000000000000000" pitchFamily="2" charset="2"/>
              </a:rPr>
              <a:t> few short </a:t>
            </a:r>
            <a:r>
              <a:rPr lang="el-GR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ym typeface="Wingdings" panose="05000000000000000000" pitchFamily="2" charset="2"/>
              </a:rPr>
              <a:t> bunches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Bubble wake will be loaded by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secondaries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i="1" dirty="0" err="1">
                <a:sym typeface="Wingdings" panose="05000000000000000000" pitchFamily="2" charset="2"/>
              </a:rPr>
              <a:t>e+e</a:t>
            </a:r>
            <a:r>
              <a:rPr lang="en-US" i="1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pions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5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2250" y="-19542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Muon Generation Challenges – Possible  Schemes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E1E96FF2-0543-4727-9F1A-D05B5CDC9FEE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11/6/2022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V.Shiltsev | Plasma WFA Muon Source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2D16A6-0626-4A3D-B4E6-85A472587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" y="549392"/>
            <a:ext cx="7183120" cy="49878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Photoproduction</a:t>
            </a:r>
            <a:r>
              <a:rPr lang="en-US" dirty="0"/>
              <a:t>: need multi-GeV </a:t>
            </a:r>
            <a:r>
              <a:rPr lang="en-US" i="1" dirty="0">
                <a:solidFill>
                  <a:schemeClr val="tx1"/>
                </a:solidFill>
              </a:rPr>
              <a:t>e-</a:t>
            </a:r>
            <a:r>
              <a:rPr lang="en-US" dirty="0"/>
              <a:t> beam, BH cross-section is </a:t>
            </a:r>
            <a:r>
              <a:rPr lang="en-US" i="1" dirty="0"/>
              <a:t>1/m</a:t>
            </a:r>
            <a:r>
              <a:rPr lang="el-GR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/>
              <a:t>^2 </a:t>
            </a:r>
            <a:r>
              <a:rPr lang="en-US" dirty="0"/>
              <a:t>small, </a:t>
            </a:r>
            <a:r>
              <a:rPr lang="en-US" i="1" dirty="0"/>
              <a:t>O</a:t>
            </a:r>
            <a:r>
              <a:rPr lang="en-US" dirty="0"/>
              <a:t>(1</a:t>
            </a:r>
            <a:r>
              <a:rPr lang="el-GR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dirty="0"/>
              <a:t>/pulse), wake loading by </a:t>
            </a:r>
            <a:r>
              <a:rPr lang="en-US" i="1" dirty="0" err="1"/>
              <a:t>e+e</a:t>
            </a:r>
            <a:r>
              <a:rPr lang="en-US" i="1" dirty="0"/>
              <a:t>- </a:t>
            </a:r>
            <a:r>
              <a:rPr lang="en-US" dirty="0"/>
              <a:t>pairs… solid target in the bubble?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1"/>
                </a:solidFill>
              </a:rPr>
              <a:t>e+e</a:t>
            </a:r>
            <a:r>
              <a:rPr lang="en-US" dirty="0">
                <a:solidFill>
                  <a:schemeClr val="tx1"/>
                </a:solidFill>
              </a:rPr>
              <a:t>- annihilation: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even small cross-section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Proton-nucleon: </a:t>
            </a:r>
            <a:r>
              <a:rPr lang="en-US" dirty="0"/>
              <a:t>need 1-10 GeV protons, cross section is very high, but plasma density is low and </a:t>
            </a:r>
            <a:r>
              <a:rPr lang="en-US" dirty="0" err="1"/>
              <a:t>pions</a:t>
            </a:r>
            <a:r>
              <a:rPr lang="en-US" dirty="0"/>
              <a:t> need ~8 m to decay (in the wake)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1B37E-DB5B-4C66-9BF4-86CB41756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20" y="971886"/>
            <a:ext cx="1905000" cy="17716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EE1A005-3304-4A59-8875-71294A13E146}"/>
              </a:ext>
            </a:extLst>
          </p:cNvPr>
          <p:cNvSpPr/>
          <p:nvPr/>
        </p:nvSpPr>
        <p:spPr>
          <a:xfrm>
            <a:off x="8137473" y="1668868"/>
            <a:ext cx="349147" cy="377687"/>
          </a:xfrm>
          <a:prstGeom prst="ellipse">
            <a:avLst/>
          </a:prstGeom>
          <a:solidFill>
            <a:srgbClr val="0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22874-8AB1-450B-A16B-D4CB294BA4D0}"/>
              </a:ext>
            </a:extLst>
          </p:cNvPr>
          <p:cNvSpPr txBox="1"/>
          <p:nvPr/>
        </p:nvSpPr>
        <p:spPr>
          <a:xfrm>
            <a:off x="6881426" y="2750939"/>
            <a:ext cx="2372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Can solid density object </a:t>
            </a:r>
          </a:p>
          <a:p>
            <a:r>
              <a:rPr lang="en-US" sz="1600" dirty="0"/>
              <a:t>be inserted in the bubble?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A4530DA-3F09-42E1-971E-F8E6F9378234}"/>
              </a:ext>
            </a:extLst>
          </p:cNvPr>
          <p:cNvSpPr txBox="1">
            <a:spLocks/>
          </p:cNvSpPr>
          <p:nvPr/>
        </p:nvSpPr>
        <p:spPr>
          <a:xfrm>
            <a:off x="43180" y="4469994"/>
            <a:ext cx="8865870" cy="1838614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Prompt muons</a:t>
            </a:r>
            <a:r>
              <a:rPr lang="en-US" dirty="0"/>
              <a:t>: either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dirty="0"/>
              <a:t> or                  require </a:t>
            </a:r>
            <a:r>
              <a:rPr lang="en-US" i="1" dirty="0"/>
              <a:t>O</a:t>
            </a:r>
            <a:r>
              <a:rPr lang="en-US" dirty="0"/>
              <a:t>(100-100) GeV </a:t>
            </a:r>
            <a:r>
              <a:rPr lang="en-US" i="1" dirty="0"/>
              <a:t>p+, </a:t>
            </a:r>
            <a:r>
              <a:rPr lang="en-US" dirty="0"/>
              <a:t>cross-section is high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l-GR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/>
              <a:t>barn) but </a:t>
            </a:r>
            <a:r>
              <a:rPr lang="en-US" dirty="0">
                <a:solidFill>
                  <a:srgbClr val="FF0000"/>
                </a:solidFill>
              </a:rPr>
              <a:t>plasma density is low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External injection: </a:t>
            </a:r>
            <a:r>
              <a:rPr lang="en-US" dirty="0">
                <a:solidFill>
                  <a:srgbClr val="C00000"/>
                </a:solidFill>
              </a:rPr>
              <a:t>sub-mm short intense muon bunches!!!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DB031-4B42-4CC3-B538-2E5F08905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4613848"/>
            <a:ext cx="1280726" cy="3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9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Conclusions: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E1E96FF2-0543-4727-9F1A-D05B5CDC9FEE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11/6/2022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V.Shiltsev | Plasma WFA Muon Source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2D16A6-0626-4A3D-B4E6-85A472587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8" y="935066"/>
            <a:ext cx="8885583" cy="52073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Fast acceleration and strong focusing in plasma </a:t>
            </a:r>
            <a:r>
              <a:rPr lang="en-US" dirty="0" err="1">
                <a:solidFill>
                  <a:srgbClr val="7030A0"/>
                </a:solidFill>
              </a:rPr>
              <a:t>wakefields</a:t>
            </a:r>
            <a:r>
              <a:rPr lang="en-US" dirty="0">
                <a:solidFill>
                  <a:srgbClr val="7030A0"/>
                </a:solidFill>
              </a:rPr>
              <a:t> allow compact </a:t>
            </a:r>
            <a:r>
              <a:rPr lang="en-US" i="1" dirty="0">
                <a:solidFill>
                  <a:srgbClr val="7030A0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(10 cm) 10 GeV muon source </a:t>
            </a:r>
          </a:p>
          <a:p>
            <a:pPr>
              <a:lnSpc>
                <a:spcPct val="150000"/>
              </a:lnSpc>
            </a:pPr>
            <a:r>
              <a:rPr lang="en-US" dirty="0"/>
              <a:t>If muons produced inside the bubble, then captured emittance is about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Difficulties (so far) : a) probably does not work for </a:t>
            </a:r>
            <a:r>
              <a:rPr lang="el-G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b) muon generation schemes do not promise decent intensities (other schemes?); c) 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ubble wake will be loaded by secondaries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(The only practical application might be) external injection of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mm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x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mm</a:t>
            </a:r>
            <a:r>
              <a:rPr 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x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mm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muon bunches in the plasma WFA channel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F7DBA-D2E6-423F-B7DC-F63AEEAE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02" y="2642773"/>
            <a:ext cx="1924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0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27940-EAA9-4FF8-A6E5-395419012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46" y="4605671"/>
            <a:ext cx="8809464" cy="300958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Special thanks to</a:t>
            </a:r>
          </a:p>
          <a:p>
            <a:pPr lvl="1"/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Philippe Piot </a:t>
            </a:r>
            <a:r>
              <a:rPr lang="en-US" sz="1600" i="1" dirty="0">
                <a:solidFill>
                  <a:srgbClr val="0000FF"/>
                </a:solidFill>
              </a:rPr>
              <a:t>for inviting me to submit this work to ICFA BD Newsletter 83 (JINST)</a:t>
            </a:r>
            <a:endParaRPr lang="en-US" sz="1600" i="1" dirty="0"/>
          </a:p>
          <a:p>
            <a:pPr lvl="1"/>
            <a:r>
              <a:rPr lang="en-US" sz="1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WG5</a:t>
            </a:r>
            <a:r>
              <a:rPr lang="en-US" sz="1600" i="1" dirty="0">
                <a:solidFill>
                  <a:srgbClr val="0000FF"/>
                </a:solidFill>
              </a:rPr>
              <a:t> conveners for inviting me</a:t>
            </a:r>
          </a:p>
          <a:p>
            <a:r>
              <a:rPr lang="en-US" sz="1800" dirty="0">
                <a:solidFill>
                  <a:srgbClr val="C00000"/>
                </a:solidFill>
              </a:rPr>
              <a:t>… see JINST Technical Report publication :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2CEE3-952E-4A87-B855-BFD0CAA2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39DC-6743-4195-8E15-866F67934A33}" type="datetime1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F8FED-D515-4255-9434-8E27CE11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V.Shiltsev | Plasma WFA Muon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48C56-0CFC-4719-97D7-A4DD077F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0BAD52-3001-4294-8475-DA34C8B17B94}"/>
              </a:ext>
            </a:extLst>
          </p:cNvPr>
          <p:cNvSpPr txBox="1"/>
          <p:nvPr/>
        </p:nvSpPr>
        <p:spPr>
          <a:xfrm>
            <a:off x="52674" y="5803062"/>
            <a:ext cx="886907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ighlight>
                  <a:srgbClr val="FFFF00"/>
                </a:highlight>
              </a:rPr>
              <a:t>    </a:t>
            </a:r>
            <a:r>
              <a:rPr lang="en-US" sz="2000" dirty="0">
                <a:highlight>
                  <a:srgbClr val="FFFF00"/>
                </a:highlight>
                <a:hlinkClick r:id="rId2"/>
              </a:rPr>
              <a:t>https://iopscience.iop.org/article/10.1088/1748-0221/17/05/T05010/meta</a:t>
            </a:r>
            <a:r>
              <a:rPr lang="en-US" sz="2000" dirty="0">
                <a:highlight>
                  <a:srgbClr val="FFFF00"/>
                </a:highlight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682E7-B5CE-4B12-A566-7D27F864DAD5}"/>
              </a:ext>
            </a:extLst>
          </p:cNvPr>
          <p:cNvSpPr txBox="1"/>
          <p:nvPr/>
        </p:nvSpPr>
        <p:spPr>
          <a:xfrm>
            <a:off x="213990" y="532930"/>
            <a:ext cx="8716020" cy="1200329"/>
          </a:xfrm>
          <a:prstGeom prst="rect">
            <a:avLst/>
          </a:prstGeom>
          <a:solidFill>
            <a:schemeClr val="lt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Thanks for  your attention!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B8E84C-E7BA-4498-BD55-AC9D12F73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03" y="1958948"/>
            <a:ext cx="8716020" cy="230073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672554-83B3-46EC-B7AA-DD6FF78430E8}"/>
              </a:ext>
            </a:extLst>
          </p:cNvPr>
          <p:cNvSpPr txBox="1"/>
          <p:nvPr/>
        </p:nvSpPr>
        <p:spPr>
          <a:xfrm>
            <a:off x="159008" y="-136959"/>
            <a:ext cx="8716020" cy="830997"/>
          </a:xfrm>
          <a:prstGeom prst="rect">
            <a:avLst/>
          </a:prstGeom>
          <a:solidFill>
            <a:schemeClr val="lt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Muons are the Particles of the Future!</a:t>
            </a:r>
          </a:p>
        </p:txBody>
      </p:sp>
    </p:spTree>
    <p:extLst>
      <p:ext uri="{BB962C8B-B14F-4D97-AF65-F5344CB8AC3E}">
        <p14:creationId xmlns:p14="http://schemas.microsoft.com/office/powerpoint/2010/main" val="391939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CAB405-4964-4961-B933-5EC09757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525199"/>
            <a:ext cx="8672513" cy="5059363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l-G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0000"/>
                </a:solidFill>
              </a:rPr>
              <a:t>SR for solid state research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000000"/>
                </a:solidFill>
              </a:rPr>
              <a:t>Screening NNSA/DARPA applications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000000"/>
                </a:solidFill>
              </a:rPr>
              <a:t>g-2  and mu2e experiments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000000"/>
                </a:solidFill>
              </a:rPr>
              <a:t>Circular muon colliders</a:t>
            </a:r>
          </a:p>
          <a:p>
            <a:pPr>
              <a:lnSpc>
                <a:spcPct val="250000"/>
              </a:lnSpc>
            </a:pPr>
            <a:r>
              <a:rPr lang="en-US" dirty="0">
                <a:solidFill>
                  <a:srgbClr val="000000"/>
                </a:solidFill>
              </a:rPr>
              <a:t>Linear &amp; crystal muon colliders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93FDCF-4AF3-4065-B319-A48AB97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160933"/>
            <a:ext cx="8686800" cy="427877"/>
          </a:xfrm>
        </p:spPr>
        <p:txBody>
          <a:bodyPr/>
          <a:lstStyle/>
          <a:p>
            <a:r>
              <a:rPr lang="en-US" sz="3600" dirty="0"/>
              <a:t>Promise of Muons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B2917-CB53-4BE4-8485-6EDEA5F2DA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20C01D2-A9F9-48EA-AB67-5EEBF7ABA198}" type="datetime1">
              <a:rPr lang="en-US" smtClean="0"/>
              <a:t>11/6/2022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62FD-C267-4560-BE54-CAA3FF7E3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73A3-EE26-49D7-B12C-5FD946423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07DDC-81A7-4CF5-8C74-2EB9B939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606" y="-59634"/>
            <a:ext cx="2815516" cy="1749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B44592-C81D-48F8-877C-64CBCB09C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8" y="5219998"/>
            <a:ext cx="8285730" cy="1648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175D23-05B4-4652-92FD-39414A8C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985" y="4772667"/>
            <a:ext cx="1673086" cy="108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484D79-A857-4948-A732-082F34FF8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871" y="1761571"/>
            <a:ext cx="2664986" cy="1522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4360B4-0331-4CD3-92AE-B27650FBE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442" y="3285268"/>
            <a:ext cx="5297557" cy="136570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85989F-B7CB-4C10-8C31-EAC2E2F7B7EB}"/>
              </a:ext>
            </a:extLst>
          </p:cNvPr>
          <p:cNvSpPr/>
          <p:nvPr/>
        </p:nvSpPr>
        <p:spPr>
          <a:xfrm>
            <a:off x="99391" y="3555564"/>
            <a:ext cx="5665305" cy="294864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C0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low emittance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high 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26FB7D-74DC-4D85-863D-9E5FACCC2F04}"/>
              </a:ext>
            </a:extLst>
          </p:cNvPr>
          <p:cNvSpPr/>
          <p:nvPr/>
        </p:nvSpPr>
        <p:spPr>
          <a:xfrm>
            <a:off x="95143" y="800921"/>
            <a:ext cx="5665305" cy="26280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is the key</a:t>
            </a:r>
          </a:p>
        </p:txBody>
      </p:sp>
    </p:spTree>
    <p:extLst>
      <p:ext uri="{BB962C8B-B14F-4D97-AF65-F5344CB8AC3E}">
        <p14:creationId xmlns:p14="http://schemas.microsoft.com/office/powerpoint/2010/main" val="42724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6E884-6126-454D-90B5-43E79FDF5E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V.Shiltsev | Plasma WFA Muon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CA021-BD46-49D6-A992-3F83BD7EA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20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69CBB-F7BF-4E25-8F57-86CB55CAA7C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41BE4F42-828F-46F8-AA11-91568A1D9296}" type="datetime1">
              <a:rPr lang="en-US" smtClean="0"/>
              <a:t>11/6/2022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09199-1396-43F5-A579-0527CD1D6C93}"/>
              </a:ext>
            </a:extLst>
          </p:cNvPr>
          <p:cNvSpPr txBox="1"/>
          <p:nvPr/>
        </p:nvSpPr>
        <p:spPr>
          <a:xfrm>
            <a:off x="2734798" y="2767568"/>
            <a:ext cx="367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736539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C708-985E-428A-9BC5-3646AF79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/>
              <a:t> Colliders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A1DA-6821-40D8-ADFF-61B9AB1E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98" y="835575"/>
            <a:ext cx="6397858" cy="314670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Either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acceleration (50-200 MeV/m) </a:t>
            </a:r>
            <a:r>
              <a:rPr lang="en-US" dirty="0">
                <a:solidFill>
                  <a:srgbClr val="000000"/>
                </a:solidFill>
              </a:rPr>
              <a:t>or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C00000"/>
                </a:solidFill>
              </a:rPr>
              <a:t>wake-field acceleration </a:t>
            </a:r>
            <a:r>
              <a:rPr lang="en-US" dirty="0">
                <a:solidFill>
                  <a:srgbClr val="FF0000"/>
                </a:solidFill>
              </a:rPr>
              <a:t>in plasma (2-5 GeV/m)</a:t>
            </a:r>
          </a:p>
          <a:p>
            <a:r>
              <a:rPr lang="en-US" dirty="0">
                <a:solidFill>
                  <a:srgbClr val="000000"/>
                </a:solidFill>
              </a:rPr>
              <a:t>Major limitations: </a:t>
            </a:r>
          </a:p>
          <a:p>
            <a:pPr lvl="1"/>
            <a:r>
              <a:rPr lang="en-US" dirty="0">
                <a:solidFill>
                  <a:srgbClr val="050C9B"/>
                </a:solidFill>
              </a:rPr>
              <a:t>100% energy spread at IP (</a:t>
            </a:r>
            <a:r>
              <a:rPr lang="en-US" dirty="0" err="1">
                <a:solidFill>
                  <a:srgbClr val="050C9B"/>
                </a:solidFill>
              </a:rPr>
              <a:t>beamstrahlung</a:t>
            </a:r>
            <a:r>
              <a:rPr lang="en-US" dirty="0">
                <a:solidFill>
                  <a:srgbClr val="050C9B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50C9B"/>
                </a:solidFill>
              </a:rPr>
              <a:t>One-time collisions ineffective </a:t>
            </a:r>
            <a:r>
              <a:rPr lang="en-US" dirty="0">
                <a:solidFill>
                  <a:srgbClr val="050C9B"/>
                </a:solidFill>
                <a:sym typeface="Wingdings" panose="05000000000000000000" pitchFamily="2" charset="2"/>
              </a:rPr>
              <a:t> </a:t>
            </a:r>
            <a:r>
              <a:rPr lang="en-US" i="1" dirty="0" err="1">
                <a:solidFill>
                  <a:srgbClr val="050C9B"/>
                </a:solidFill>
              </a:rPr>
              <a:t>Lumi</a:t>
            </a:r>
            <a:r>
              <a:rPr lang="en-US" i="1" dirty="0">
                <a:solidFill>
                  <a:srgbClr val="050C9B"/>
                </a:solidFill>
              </a:rPr>
              <a:t> ~</a:t>
            </a:r>
            <a:r>
              <a:rPr lang="en-US" i="1" dirty="0">
                <a:solidFill>
                  <a:srgbClr val="050C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dirty="0">
                <a:solidFill>
                  <a:srgbClr val="050C9B"/>
                </a:solidFill>
              </a:rPr>
              <a:t>/(E</a:t>
            </a:r>
            <a:r>
              <a:rPr lang="el-GR" i="1" dirty="0">
                <a:solidFill>
                  <a:srgbClr val="050C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dirty="0">
                <a:solidFill>
                  <a:srgbClr val="050C9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50C9B"/>
              </a:solidFill>
            </a:endParaRPr>
          </a:p>
          <a:p>
            <a:pPr lvl="1"/>
            <a:r>
              <a:rPr lang="en-US" dirty="0">
                <a:solidFill>
                  <a:srgbClr val="050C9B"/>
                </a:solidFill>
              </a:rPr>
              <a:t>Very long/complex </a:t>
            </a:r>
            <a:r>
              <a:rPr lang="en-US" i="1" dirty="0">
                <a:solidFill>
                  <a:srgbClr val="050C9B"/>
                </a:solidFill>
              </a:rPr>
              <a:t>Final Focus </a:t>
            </a:r>
            <a:r>
              <a:rPr lang="en-US" dirty="0">
                <a:solidFill>
                  <a:srgbClr val="050C9B"/>
                </a:solidFill>
              </a:rPr>
              <a:t>to get nm IP size</a:t>
            </a:r>
          </a:p>
          <a:p>
            <a:pPr lvl="1"/>
            <a:r>
              <a:rPr lang="en-US" dirty="0">
                <a:solidFill>
                  <a:srgbClr val="050C9B"/>
                </a:solidFill>
              </a:rPr>
              <a:t>Extreme sensitivity to nm jitters of linac elements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 plasma – ultra-strong focusing hurts staging,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    impossible(?) to accelerate positrons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781B1-3AD0-4DB0-9E5D-3BC12EA1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961C-BF06-4C7B-B2EE-0D8068CA1EF6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09ED-91F4-40F7-AA2B-495446F2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F5E4-C1E0-4C98-A647-250898ED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2475DA48-BEC5-4F65-8BF3-A7E2A5C222E3}"/>
              </a:ext>
            </a:extLst>
          </p:cNvPr>
          <p:cNvSpPr txBox="1">
            <a:spLocks noChangeArrowheads="1"/>
          </p:cNvSpPr>
          <p:nvPr/>
        </p:nvSpPr>
        <p:spPr>
          <a:xfrm>
            <a:off x="6603443" y="5003395"/>
            <a:ext cx="2311957" cy="17569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 eaLnBrk="0" hangingPunct="0">
              <a:defRPr/>
            </a:pPr>
            <a:r>
              <a:rPr lang="en-US" sz="2800" b="0" kern="0" dirty="0">
                <a:solidFill>
                  <a:srgbClr val="800000"/>
                </a:solidFill>
                <a:ea typeface="+mj-ea"/>
                <a:cs typeface="Times New Roman" pitchFamily="18" charset="0"/>
              </a:rPr>
              <a:t>Takes about 1 GW </a:t>
            </a:r>
            <a:r>
              <a:rPr lang="en-US" sz="2800" b="0" kern="0" dirty="0" err="1">
                <a:solidFill>
                  <a:srgbClr val="800000"/>
                </a:solidFill>
                <a:ea typeface="+mj-ea"/>
                <a:cs typeface="Times New Roman" pitchFamily="18" charset="0"/>
              </a:rPr>
              <a:t>electic</a:t>
            </a:r>
            <a:r>
              <a:rPr lang="en-US" sz="2800" b="0" kern="0" dirty="0">
                <a:solidFill>
                  <a:srgbClr val="800000"/>
                </a:solidFill>
                <a:ea typeface="+mj-ea"/>
                <a:cs typeface="Times New Roman" pitchFamily="18" charset="0"/>
              </a:rPr>
              <a:t> power even for 15 </a:t>
            </a:r>
            <a:r>
              <a:rPr lang="en-US" sz="2800" b="0" kern="0" dirty="0" err="1">
                <a:solidFill>
                  <a:srgbClr val="800000"/>
                </a:solidFill>
                <a:ea typeface="+mj-ea"/>
                <a:cs typeface="Times New Roman" pitchFamily="18" charset="0"/>
              </a:rPr>
              <a:t>TeV</a:t>
            </a:r>
            <a:r>
              <a:rPr lang="en-US" sz="2800" b="0" kern="0" dirty="0">
                <a:solidFill>
                  <a:srgbClr val="800000"/>
                </a:solidFill>
                <a:ea typeface="+mj-ea"/>
                <a:cs typeface="Times New Roman" pitchFamily="18" charset="0"/>
              </a:rPr>
              <a:t> </a:t>
            </a:r>
            <a:endParaRPr lang="en-US" sz="2800" kern="0" dirty="0">
              <a:solidFill>
                <a:srgbClr val="80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D4A2228-A23C-4B41-9CD6-739CFCA7F478}"/>
              </a:ext>
            </a:extLst>
          </p:cNvPr>
          <p:cNvSpPr txBox="1">
            <a:spLocks noChangeArrowheads="1"/>
          </p:cNvSpPr>
          <p:nvPr/>
        </p:nvSpPr>
        <p:spPr>
          <a:xfrm>
            <a:off x="6674561" y="235901"/>
            <a:ext cx="1951537" cy="1359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 eaLnBrk="0" hangingPunct="0">
              <a:defRPr/>
            </a:pPr>
            <a:r>
              <a:rPr lang="en-US" sz="2800" kern="0" dirty="0">
                <a:solidFill>
                  <a:srgbClr val="CC0000"/>
                </a:solidFill>
                <a:ea typeface="+mj-ea"/>
                <a:cs typeface="Times New Roman" pitchFamily="18" charset="0"/>
              </a:rPr>
              <a:t>15</a:t>
            </a:r>
            <a:r>
              <a:rPr lang="en-US" sz="2800" b="0" kern="0" dirty="0">
                <a:solidFill>
                  <a:srgbClr val="CC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CC0000"/>
                </a:solidFill>
                <a:ea typeface="+mj-ea"/>
                <a:cs typeface="Times New Roman" pitchFamily="18" charset="0"/>
              </a:rPr>
              <a:t>T</a:t>
            </a:r>
            <a:r>
              <a:rPr lang="en-US" sz="2800" b="0" kern="0" dirty="0" err="1">
                <a:solidFill>
                  <a:srgbClr val="CC0000"/>
                </a:solidFill>
                <a:ea typeface="+mj-ea"/>
                <a:cs typeface="Times New Roman" pitchFamily="18" charset="0"/>
              </a:rPr>
              <a:t>eV</a:t>
            </a:r>
            <a:r>
              <a:rPr lang="en-US" sz="2800" b="0" kern="0" dirty="0">
                <a:solidFill>
                  <a:srgbClr val="CC0000"/>
                </a:solidFill>
                <a:ea typeface="+mj-ea"/>
                <a:cs typeface="Times New Roman" pitchFamily="18" charset="0"/>
              </a:rPr>
              <a:t> </a:t>
            </a:r>
            <a:r>
              <a:rPr lang="en-US" sz="2800" b="0" i="1" kern="0" dirty="0" err="1">
                <a:solidFill>
                  <a:srgbClr val="CC0000"/>
                </a:solidFill>
                <a:ea typeface="+mj-ea"/>
                <a:cs typeface="Times New Roman" pitchFamily="18" charset="0"/>
              </a:rPr>
              <a:t>e+e</a:t>
            </a:r>
            <a:r>
              <a:rPr lang="en-US" sz="2800" b="0" i="1" kern="0" dirty="0">
                <a:solidFill>
                  <a:srgbClr val="CC0000"/>
                </a:solidFill>
                <a:ea typeface="+mj-ea"/>
                <a:cs typeface="Times New Roman" pitchFamily="18" charset="0"/>
              </a:rPr>
              <a:t>-</a:t>
            </a:r>
          </a:p>
          <a:p>
            <a:pPr algn="r" eaLnBrk="0" hangingPunct="0">
              <a:defRPr/>
            </a:pPr>
            <a:r>
              <a:rPr lang="en-US" sz="2800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100+ </a:t>
            </a:r>
            <a:r>
              <a:rPr lang="en-US" sz="2800" b="0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km</a:t>
            </a:r>
          </a:p>
          <a:p>
            <a:pPr algn="r" eaLnBrk="0" hangingPunct="0">
              <a:defRPr/>
            </a:pPr>
            <a:r>
              <a:rPr lang="en-US" sz="2800" kern="0" dirty="0">
                <a:solidFill>
                  <a:srgbClr val="FF0000"/>
                </a:solidFill>
                <a:ea typeface="+mj-ea"/>
                <a:cs typeface="Times New Roman" pitchFamily="18" charset="0"/>
              </a:rPr>
              <a:t>10-15 km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9D932-97F4-4AE5-B4C5-E4727E89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070"/>
            <a:ext cx="6627300" cy="300014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FB3CC8-F2CA-437E-B9DE-7EDF8472007A}"/>
              </a:ext>
            </a:extLst>
          </p:cNvPr>
          <p:cNvCxnSpPr/>
          <p:nvPr/>
        </p:nvCxnSpPr>
        <p:spPr>
          <a:xfrm>
            <a:off x="5896947" y="961053"/>
            <a:ext cx="6112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D0D3B8-C1CA-411D-8E0B-0FA3A60D0373}"/>
              </a:ext>
            </a:extLst>
          </p:cNvPr>
          <p:cNvCxnSpPr/>
          <p:nvPr/>
        </p:nvCxnSpPr>
        <p:spPr>
          <a:xfrm>
            <a:off x="6234502" y="1393372"/>
            <a:ext cx="6112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24E1FA1B-99FE-4613-99DB-CD7574375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549" y="1893602"/>
            <a:ext cx="2671587" cy="1733077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19B8D9A3-0879-45BA-9C2F-52EF1330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95" y="3701007"/>
            <a:ext cx="3924993" cy="61610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4C566B-823E-479B-9A00-EFFE9D5BF54A}"/>
              </a:ext>
            </a:extLst>
          </p:cNvPr>
          <p:cNvSpPr txBox="1"/>
          <p:nvPr/>
        </p:nvSpPr>
        <p:spPr>
          <a:xfrm>
            <a:off x="6387549" y="1474858"/>
            <a:ext cx="2821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800000"/>
                </a:solidFill>
                <a:latin typeface="Gabriola" panose="04040605051002020D02" pitchFamily="82" charset="0"/>
              </a:rPr>
              <a:t>Plasma sustains high fields</a:t>
            </a:r>
          </a:p>
        </p:txBody>
      </p:sp>
    </p:spTree>
    <p:extLst>
      <p:ext uri="{BB962C8B-B14F-4D97-AF65-F5344CB8AC3E}">
        <p14:creationId xmlns:p14="http://schemas.microsoft.com/office/powerpoint/2010/main" val="4412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3C708-985E-428A-9BC5-3646AF79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61" y="-73057"/>
            <a:ext cx="8686800" cy="641739"/>
          </a:xfrm>
        </p:spPr>
        <p:txBody>
          <a:bodyPr>
            <a:normAutofit/>
          </a:bodyPr>
          <a:lstStyle/>
          <a:p>
            <a:r>
              <a:rPr lang="en-US" dirty="0"/>
              <a:t>Exotic Colliders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A1DA-6821-40D8-ADFF-61B9AB1E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39" y="595565"/>
            <a:ext cx="5464966" cy="378593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50C9B"/>
                </a:solidFill>
              </a:rPr>
              <a:t>Plasma-</a:t>
            </a:r>
            <a:r>
              <a:rPr lang="en-US" sz="2000" dirty="0" err="1">
                <a:solidFill>
                  <a:srgbClr val="050C9B"/>
                </a:solidFill>
              </a:rPr>
              <a:t>wakefield</a:t>
            </a:r>
            <a:r>
              <a:rPr lang="en-US" sz="2000" dirty="0">
                <a:solidFill>
                  <a:srgbClr val="050C9B"/>
                </a:solidFill>
              </a:rPr>
              <a:t> acceleration </a:t>
            </a:r>
            <a:r>
              <a:rPr lang="en-US" sz="2000" b="1" dirty="0">
                <a:solidFill>
                  <a:srgbClr val="C00000"/>
                </a:solidFill>
              </a:rPr>
              <a:t>and</a:t>
            </a:r>
            <a:r>
              <a:rPr lang="en-US" sz="2000" dirty="0">
                <a:solidFill>
                  <a:srgbClr val="050C9B"/>
                </a:solidFill>
              </a:rPr>
              <a:t> channeling in structured media, </a:t>
            </a:r>
            <a:r>
              <a:rPr lang="en-US" sz="2000" dirty="0" err="1">
                <a:solidFill>
                  <a:srgbClr val="050C9B"/>
                </a:solidFill>
              </a:rPr>
              <a:t>eg</a:t>
            </a:r>
            <a:r>
              <a:rPr lang="en-US" sz="2000" dirty="0">
                <a:solidFill>
                  <a:srgbClr val="050C9B"/>
                </a:solidFill>
              </a:rPr>
              <a:t> CNTs or crystals  (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only muons!!!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50C9B"/>
                </a:solidFill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Major advantages: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solid density </a:t>
            </a:r>
            <a:r>
              <a:rPr lang="en-US" sz="1800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C00000"/>
                </a:solidFill>
              </a:rPr>
              <a:t>1-10 TV/m gradients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continuous focusing and acceleration </a:t>
            </a:r>
            <a:r>
              <a:rPr lang="en-US" sz="1800" dirty="0">
                <a:solidFill>
                  <a:srgbClr val="000000"/>
                </a:solidFill>
              </a:rPr>
              <a:t>(no cells, one long channel, particles get strongly cooled </a:t>
            </a:r>
            <a:r>
              <a:rPr lang="en-US" sz="1800" i="1" dirty="0">
                <a:solidFill>
                  <a:srgbClr val="000000"/>
                </a:solidFill>
              </a:rPr>
              <a:t>betatron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i="1" dirty="0">
                <a:solidFill>
                  <a:srgbClr val="000000"/>
                </a:solidFill>
              </a:rPr>
              <a:t>radiation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small size promises low cost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50C9B"/>
                </a:solidFill>
              </a:rPr>
              <a:t>Lumi</a:t>
            </a:r>
            <a:r>
              <a:rPr lang="en-US" sz="2000" i="1" dirty="0">
                <a:solidFill>
                  <a:srgbClr val="050C9B"/>
                </a:solidFill>
              </a:rPr>
              <a:t> ~1/E</a:t>
            </a:r>
            <a:r>
              <a:rPr lang="en-US" sz="2000" i="1" baseline="30000" dirty="0">
                <a:solidFill>
                  <a:srgbClr val="050C9B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…totally unproven yet concept: </a:t>
            </a:r>
          </a:p>
          <a:p>
            <a:pPr lvl="1"/>
            <a:r>
              <a:rPr lang="en-US" sz="1800" dirty="0">
                <a:solidFill>
                  <a:srgbClr val="050C9B"/>
                </a:solidFill>
              </a:rPr>
              <a:t>proof-of-principle experiment </a:t>
            </a:r>
            <a:r>
              <a:rPr lang="en-US" sz="1800" i="1" dirty="0">
                <a:solidFill>
                  <a:srgbClr val="050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E336</a:t>
            </a:r>
            <a:r>
              <a:rPr lang="en-US" sz="1800" dirty="0">
                <a:solidFill>
                  <a:srgbClr val="050C9B"/>
                </a:solidFill>
              </a:rPr>
              <a:t> @ SLAC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781B1-3AD0-4DB0-9E5D-3BC12EA1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6FD5-9341-4257-BF08-19034588532F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209ED-91F4-40F7-AA2B-495446F2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F5E4-C1E0-4C98-A647-250898ED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F53E23-0EA9-4C83-A71D-2EF8D69D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212" y="294501"/>
            <a:ext cx="3631349" cy="50873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619C9-0952-4C89-84FB-861BF6E4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4118686"/>
            <a:ext cx="9144000" cy="2739314"/>
          </a:xfrm>
          <a:prstGeom prst="rect">
            <a:avLst/>
          </a:prstGeom>
        </p:spPr>
      </p:pic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B4A54AC5-D78F-464F-AC19-122FD1E9B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91" y="1238622"/>
            <a:ext cx="3374170" cy="251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30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-91611"/>
            <a:ext cx="8599487" cy="7143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 </a:t>
            </a:r>
            <a:r>
              <a:rPr lang="en-US" sz="3200" dirty="0" err="1"/>
              <a:t>Xtal</a:t>
            </a:r>
            <a:r>
              <a:rPr lang="en-US" sz="3200" dirty="0"/>
              <a:t> Collider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98522" y="6595994"/>
            <a:ext cx="1749709" cy="234729"/>
          </a:xfrm>
        </p:spPr>
        <p:txBody>
          <a:bodyPr/>
          <a:lstStyle/>
          <a:p>
            <a:pPr>
              <a:defRPr/>
            </a:pPr>
            <a:fld id="{643FE0B4-9152-4ADD-B99D-44BE937B9B4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6" y="671184"/>
            <a:ext cx="85217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983616" y="96696"/>
            <a:ext cx="2986087" cy="51593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r" eaLnBrk="0" hangingPunct="0">
              <a:defRPr/>
            </a:pPr>
            <a:r>
              <a:rPr lang="en-US" sz="2800" b="0" kern="0" dirty="0">
                <a:solidFill>
                  <a:srgbClr val="CC0000"/>
                </a:solidFill>
                <a:ea typeface="+mj-ea"/>
                <a:cs typeface="Times New Roman" pitchFamily="18" charset="0"/>
              </a:rPr>
              <a:t>1 PeV = 1000 TeV</a:t>
            </a:r>
            <a:endParaRPr lang="en-US" sz="2800" kern="0" dirty="0">
              <a:solidFill>
                <a:srgbClr val="CC0000"/>
              </a:solidFill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2800" b="0" kern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48135" name="Text Box 79"/>
          <p:cNvSpPr txBox="1">
            <a:spLocks noChangeArrowheads="1"/>
          </p:cNvSpPr>
          <p:nvPr/>
        </p:nvSpPr>
        <p:spPr bwMode="auto">
          <a:xfrm rot="-5400000">
            <a:off x="-1920254" y="3063037"/>
            <a:ext cx="41786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altLang="en-US" sz="1600" dirty="0" err="1">
                <a:solidFill>
                  <a:srgbClr val="000099"/>
                </a:solidFill>
              </a:rPr>
              <a:t>V.Shiltsev</a:t>
            </a:r>
            <a:r>
              <a:rPr lang="en-US" altLang="en-US" sz="1600" dirty="0">
                <a:solidFill>
                  <a:srgbClr val="000099"/>
                </a:solidFill>
              </a:rPr>
              <a:t>, </a:t>
            </a:r>
            <a:r>
              <a:rPr lang="en-US" sz="1600" dirty="0">
                <a:solidFill>
                  <a:srgbClr val="000099"/>
                </a:solidFill>
              </a:rPr>
              <a:t>Phys. </a:t>
            </a:r>
            <a:r>
              <a:rPr lang="en-US" sz="1600" dirty="0" err="1">
                <a:solidFill>
                  <a:srgbClr val="000099"/>
                </a:solidFill>
              </a:rPr>
              <a:t>Uspekhy</a:t>
            </a:r>
            <a:r>
              <a:rPr lang="en-US" sz="1600" dirty="0">
                <a:solidFill>
                  <a:srgbClr val="000099"/>
                </a:solidFill>
              </a:rPr>
              <a:t> </a:t>
            </a:r>
            <a:r>
              <a:rPr lang="en-US" sz="1600" u="sng" dirty="0">
                <a:solidFill>
                  <a:srgbClr val="000099"/>
                </a:solidFill>
              </a:rPr>
              <a:t>55</a:t>
            </a:r>
            <a:r>
              <a:rPr lang="en-US" sz="1600" dirty="0">
                <a:solidFill>
                  <a:srgbClr val="000099"/>
                </a:solidFill>
              </a:rPr>
              <a:t> 965 (2012</a:t>
            </a:r>
            <a:r>
              <a:rPr lang="en-US" altLang="en-US" sz="1600" dirty="0">
                <a:solidFill>
                  <a:srgbClr val="000099"/>
                </a:solidFill>
              </a:rPr>
              <a:t>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963763" y="119058"/>
            <a:ext cx="3394075" cy="53975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b="1" i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</a:t>
            </a:r>
            <a:r>
              <a:rPr lang="en-US" b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~10</a:t>
            </a:r>
            <a:r>
              <a:rPr lang="en-US" b="1" kern="0" baseline="3000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22</a:t>
            </a:r>
            <a:r>
              <a:rPr lang="en-US" b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cm</a:t>
            </a:r>
            <a:r>
              <a:rPr lang="en-US" b="1" kern="0" baseline="3000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-3</a:t>
            </a:r>
            <a:r>
              <a:rPr lang="en-US" b="1" kern="0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</a:t>
            </a:r>
            <a:r>
              <a:rPr lang="en-US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 TeV/m </a:t>
            </a:r>
            <a:r>
              <a:rPr lang="en-US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Wingdings" panose="05000000000000000000" pitchFamily="2" charset="2"/>
              </a:rPr>
              <a:t></a:t>
            </a:r>
            <a:endParaRPr lang="en-US" b="1" kern="0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C0295-1E43-46B6-9093-71D75EC836BE}"/>
              </a:ext>
            </a:extLst>
          </p:cNvPr>
          <p:cNvSpPr/>
          <p:nvPr/>
        </p:nvSpPr>
        <p:spPr>
          <a:xfrm>
            <a:off x="3561552" y="634858"/>
            <a:ext cx="5735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</a:t>
            </a:r>
            <a:r>
              <a:rPr lang="en-US" i="1" baseline="-25000" dirty="0">
                <a:sym typeface="Symbol"/>
              </a:rPr>
              <a:t>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~1000, </a:t>
            </a:r>
            <a:r>
              <a:rPr lang="en-US" kern="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</a:t>
            </a:r>
            <a:r>
              <a:rPr lang="en-US" i="1" baseline="-25000" dirty="0" err="1">
                <a:sym typeface="Symbol"/>
              </a:rPr>
              <a:t>B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~100, </a:t>
            </a:r>
            <a:r>
              <a:rPr lang="en-US" kern="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f</a:t>
            </a:r>
            <a:r>
              <a:rPr lang="en-US" i="1" baseline="-25000" dirty="0" err="1">
                <a:sym typeface="Symbol"/>
              </a:rPr>
              <a:t>rep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~10</a:t>
            </a:r>
            <a:r>
              <a:rPr lang="en-US" kern="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6  </a:t>
            </a:r>
            <a:r>
              <a:rPr lang="en-US" i="1" kern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  <a:sym typeface="Symbol"/>
              </a:rPr>
              <a:t>L</a:t>
            </a:r>
            <a:r>
              <a:rPr lang="en-US" kern="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~10</a:t>
            </a:r>
            <a:r>
              <a:rPr lang="en-US" kern="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30-32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3D49C-C0E2-43E0-B519-5C288574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28AB-1C05-4040-AEC7-F3AC4BF9A157}" type="datetime1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7E9B6-32C0-46E4-9DF6-D11EEBAE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V.Shiltsev | Plasma WFA Muon Source</a:t>
            </a:r>
          </a:p>
        </p:txBody>
      </p:sp>
    </p:spTree>
    <p:extLst>
      <p:ext uri="{BB962C8B-B14F-4D97-AF65-F5344CB8AC3E}">
        <p14:creationId xmlns:p14="http://schemas.microsoft.com/office/powerpoint/2010/main" val="368012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A41403-1094-46E9-A0C3-FF1A7D22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0"/>
            <a:ext cx="8583176" cy="689811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35B9-5586-4692-97D8-A15BFA67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1E27-AFAF-4C51-BC17-AE6721B0FAC2}" type="datetime1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F794-F0A6-451C-A2C5-039AE2E4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V.Shiltsev | Plasma WFA Muon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3484-461D-468C-8622-CC7B3B1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C8756A-E2F6-4324-88CD-DFCA03C27831}"/>
              </a:ext>
            </a:extLst>
          </p:cNvPr>
          <p:cNvSpPr txBox="1">
            <a:spLocks/>
          </p:cNvSpPr>
          <p:nvPr/>
        </p:nvSpPr>
        <p:spPr>
          <a:xfrm>
            <a:off x="283697" y="689811"/>
            <a:ext cx="8860303" cy="54191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Muon are unstable </a:t>
            </a:r>
          </a:p>
          <a:p>
            <a:pPr marL="914400" lvl="1" indent="-514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2.2 us  almost no time for collection, cooling and acceleration... all should be superfast</a:t>
            </a:r>
          </a:p>
          <a:p>
            <a:pPr marL="514350" indent="-5143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Muons are secondary/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tertiatry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Need high intensity primary (</a:t>
            </a:r>
            <a:r>
              <a:rPr lang="en-US" sz="2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depnds</a:t>
            </a: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on efficiency)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Come in large angular spread  </a:t>
            </a:r>
            <a:r>
              <a:rPr lang="en-US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</a:t>
            </a:r>
            <a:r>
              <a:rPr lang="en-US" sz="26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600" i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muon</a:t>
            </a:r>
            <a:r>
              <a:rPr lang="en-US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/</a:t>
            </a:r>
            <a:r>
              <a:rPr lang="en-US" sz="2600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2600" i="1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primary</a:t>
            </a:r>
            <a:endParaRPr lang="en-US" sz="2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>
              <a:lnSpc>
                <a:spcPct val="200000"/>
              </a:lnSpc>
              <a:buNone/>
            </a:pPr>
            <a:endParaRPr lang="en-US" sz="2400" dirty="0">
              <a:solidFill>
                <a:srgbClr val="003087"/>
              </a:solidFill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rgbClr val="003087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endParaRPr lang="en-US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4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99A1-1306-41AF-A7DC-EE76B0AD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Muon 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65B2-2154-4241-81AD-8F06D519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E415-2F23-4B82-ACB7-78862B14341C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49CC5-E8A2-49FE-86DF-4A2E0720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BDB6-6E48-46E0-8072-3F322E90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EC6300-5B37-4F8A-962D-7FC2A4E2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94" y="1274875"/>
            <a:ext cx="9144000" cy="359069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6B79-B7F6-44B6-A067-0E5A358E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21" y="3913798"/>
            <a:ext cx="4200663" cy="4375823"/>
          </a:xfrm>
        </p:spPr>
        <p:txBody>
          <a:bodyPr/>
          <a:lstStyle/>
          <a:p>
            <a:pPr marL="0" indent="0">
              <a:buNone/>
            </a:pPr>
            <a:r>
              <a:rPr lang="en-US" b="0" i="0" u="none" strike="noStrike" baseline="0" dirty="0">
                <a:solidFill>
                  <a:schemeClr val="tx1"/>
                </a:solidFill>
                <a:latin typeface="TeXGyreTermesX-Regular"/>
              </a:rPr>
              <a:t>pulsed short-focus Lithium lens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08A7B-E0D9-40EE-B88A-9EB0379EB4F0}"/>
              </a:ext>
            </a:extLst>
          </p:cNvPr>
          <p:cNvSpPr txBox="1"/>
          <p:nvPr/>
        </p:nvSpPr>
        <p:spPr>
          <a:xfrm>
            <a:off x="110021" y="4792009"/>
            <a:ext cx="367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800000"/>
                </a:solidFill>
              </a:rPr>
              <a:t>FNAL g-2 experiment: </a:t>
            </a:r>
          </a:p>
          <a:p>
            <a:r>
              <a:rPr lang="en-US" dirty="0"/>
              <a:t>116 kA </a:t>
            </a:r>
            <a:r>
              <a:rPr lang="en-US" dirty="0">
                <a:sym typeface="Wingdings" panose="05000000000000000000" pitchFamily="2" charset="2"/>
              </a:rPr>
              <a:t> 232 T/m </a:t>
            </a:r>
            <a:endParaRPr lang="en-US" dirty="0"/>
          </a:p>
          <a:p>
            <a:r>
              <a:rPr lang="en-US" dirty="0"/>
              <a:t>2 GeV </a:t>
            </a:r>
            <a:r>
              <a:rPr lang="en-US" i="1" dirty="0"/>
              <a:t>p+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3.1 GeV muons</a:t>
            </a:r>
          </a:p>
          <a:p>
            <a:r>
              <a:rPr lang="en-US" dirty="0">
                <a:solidFill>
                  <a:srgbClr val="C00000"/>
                </a:solidFill>
              </a:rPr>
              <a:t>Eff 2e-7 (</a:t>
            </a:r>
            <a:r>
              <a:rPr lang="en-US" dirty="0" err="1">
                <a:solidFill>
                  <a:srgbClr val="C00000"/>
                </a:solidFill>
              </a:rPr>
              <a:t>dE</a:t>
            </a:r>
            <a:r>
              <a:rPr lang="en-US" dirty="0">
                <a:solidFill>
                  <a:srgbClr val="C00000"/>
                </a:solidFill>
              </a:rPr>
              <a:t>/E ~1%)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864948-F025-45D5-AE8F-854F6C72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756290"/>
            <a:ext cx="5448300" cy="476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046453-F3E3-4E87-A0B9-69466F7C9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47" y="4281169"/>
            <a:ext cx="1971675" cy="63817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8536E10-4189-4675-A603-C6ABEDD4D98A}"/>
              </a:ext>
            </a:extLst>
          </p:cNvPr>
          <p:cNvSpPr txBox="1">
            <a:spLocks/>
          </p:cNvSpPr>
          <p:nvPr/>
        </p:nvSpPr>
        <p:spPr>
          <a:xfrm>
            <a:off x="4627103" y="4895385"/>
            <a:ext cx="4200663" cy="437582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i="1" dirty="0">
                <a:solidFill>
                  <a:schemeClr val="tx1"/>
                </a:solidFill>
                <a:latin typeface="TeXGyreTermesX-Regular"/>
              </a:rPr>
              <a:t>O(</a:t>
            </a:r>
            <a:r>
              <a:rPr lang="en-US" sz="2800" dirty="0">
                <a:solidFill>
                  <a:schemeClr val="tx1"/>
                </a:solidFill>
                <a:latin typeface="TeXGyreTermesX-Regular"/>
              </a:rPr>
              <a:t>30 T) target solenoid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F677C-AE90-4CD2-8333-9244A7CF359D}"/>
              </a:ext>
            </a:extLst>
          </p:cNvPr>
          <p:cNvSpPr txBox="1"/>
          <p:nvPr/>
        </p:nvSpPr>
        <p:spPr>
          <a:xfrm>
            <a:off x="4065104" y="5293001"/>
            <a:ext cx="4968875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800000"/>
                </a:solidFill>
              </a:rPr>
              <a:t>Future 10-14 </a:t>
            </a:r>
            <a:r>
              <a:rPr lang="en-US" u="sng" dirty="0" err="1">
                <a:solidFill>
                  <a:srgbClr val="800000"/>
                </a:solidFill>
              </a:rPr>
              <a:t>TeV</a:t>
            </a:r>
            <a:r>
              <a:rPr lang="en-US" u="sng" dirty="0">
                <a:solidFill>
                  <a:srgbClr val="800000"/>
                </a:solidFill>
              </a:rPr>
              <a:t> muon collider/MAP: </a:t>
            </a:r>
          </a:p>
          <a:p>
            <a:r>
              <a:rPr lang="en-US" dirty="0">
                <a:sym typeface="Wingdings" panose="05000000000000000000" pitchFamily="2" charset="2"/>
              </a:rPr>
              <a:t>About 0.1 muon/proton </a:t>
            </a:r>
            <a:endParaRPr lang="en-US" dirty="0"/>
          </a:p>
          <a:p>
            <a:r>
              <a:rPr lang="en-US" dirty="0"/>
              <a:t>Large emit ~10(-3) rad</a:t>
            </a:r>
          </a:p>
          <a:p>
            <a:r>
              <a:rPr lang="en-US" dirty="0">
                <a:solidFill>
                  <a:srgbClr val="C00000"/>
                </a:solidFill>
              </a:rPr>
              <a:t>Ionization cooling channel 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>
                <a:solidFill>
                  <a:srgbClr val="C00000"/>
                </a:solidFill>
              </a:rPr>
              <a:t>~25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2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99A1-1306-41AF-A7DC-EE76B0AD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6B79-B7F6-44B6-A067-0E5A358E1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784889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Low emittance muon pair </a:t>
            </a:r>
          </a:p>
          <a:p>
            <a:pPr marL="0" indent="0">
              <a:buNone/>
            </a:pPr>
            <a:r>
              <a:rPr lang="en-US"/>
              <a:t>at threshold 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45 GeV positrons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65B2-2154-4241-81AD-8F06D519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E8DD-5DFF-46B2-9F15-31C3691DB72C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49CC5-E8A2-49FE-86DF-4A2E0720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BDB6-6E48-46E0-8072-3F322E90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D76950-3408-42A6-B93C-4379681D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106" y="12149"/>
            <a:ext cx="3846612" cy="22688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273334-0EBE-453D-AE6A-1F6FBADC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792" y="1729410"/>
            <a:ext cx="3534379" cy="23196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8C5F74-C04B-42A7-BAFF-FA13E812B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727" y="1117964"/>
            <a:ext cx="2997137" cy="5517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88B9BC-C007-4811-ABB4-4F43A74B9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" y="3899105"/>
            <a:ext cx="9144000" cy="29588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1FDCF5-614E-4C9C-BD04-37EA714861C7}"/>
              </a:ext>
            </a:extLst>
          </p:cNvPr>
          <p:cNvSpPr txBox="1"/>
          <p:nvPr/>
        </p:nvSpPr>
        <p:spPr>
          <a:xfrm>
            <a:off x="4124738" y="37517"/>
            <a:ext cx="34882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+mj-lt"/>
              </a:rPr>
              <a:t>M.Boscolo</a:t>
            </a:r>
            <a:r>
              <a:rPr lang="en-US" sz="2000" dirty="0">
                <a:effectLst/>
                <a:latin typeface="+mj-lt"/>
              </a:rPr>
              <a:t>, M. Antonelli, et al </a:t>
            </a:r>
          </a:p>
          <a:p>
            <a:r>
              <a:rPr lang="en-US" sz="2000" i="1" dirty="0">
                <a:latin typeface="+mj-lt"/>
              </a:rPr>
              <a:t>NIM A </a:t>
            </a:r>
            <a:r>
              <a:rPr lang="en-US" sz="2000" b="1" i="1" dirty="0">
                <a:latin typeface="+mj-lt"/>
              </a:rPr>
              <a:t>807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(2016</a:t>
            </a:r>
            <a:r>
              <a:rPr lang="en-US" sz="2000" dirty="0"/>
              <a:t>) 101–107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208A7B-E0D9-40EE-B88A-9EB0379EB4F0}"/>
              </a:ext>
            </a:extLst>
          </p:cNvPr>
          <p:cNvSpPr txBox="1"/>
          <p:nvPr/>
        </p:nvSpPr>
        <p:spPr>
          <a:xfrm>
            <a:off x="199424" y="2093745"/>
            <a:ext cx="35686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</a:rPr>
              <a:t>Findings </a:t>
            </a:r>
            <a:r>
              <a:rPr lang="en-US" u="sng" dirty="0" err="1">
                <a:solidFill>
                  <a:srgbClr val="000000"/>
                </a:solidFill>
              </a:rPr>
              <a:t>wrt</a:t>
            </a:r>
            <a:r>
              <a:rPr lang="en-US" u="sng" dirty="0">
                <a:solidFill>
                  <a:srgbClr val="000000"/>
                </a:solidFill>
              </a:rPr>
              <a:t> MAP scheme: </a:t>
            </a:r>
          </a:p>
          <a:p>
            <a:r>
              <a:rPr lang="en-US" dirty="0"/>
              <a:t>Emittance ~1/500</a:t>
            </a:r>
          </a:p>
          <a:p>
            <a:r>
              <a:rPr lang="en-US" dirty="0"/>
              <a:t>Intensity ~1/10,000</a:t>
            </a:r>
          </a:p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Luminosity  ~1/1000</a:t>
            </a:r>
          </a:p>
          <a:p>
            <a:r>
              <a:rPr lang="en-US" dirty="0">
                <a:solidFill>
                  <a:srgbClr val="C00000"/>
                </a:solidFill>
              </a:rPr>
              <a:t>Cost +30%, Site power ~x2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6F8C0A-434B-4593-BDE4-A6077CF4F86F}"/>
              </a:ext>
            </a:extLst>
          </p:cNvPr>
          <p:cNvSpPr txBox="1"/>
          <p:nvPr/>
        </p:nvSpPr>
        <p:spPr>
          <a:xfrm>
            <a:off x="785832" y="3949695"/>
            <a:ext cx="4626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</a:rPr>
              <a:t>D. Neuffer and V. Shiltsev 2018 </a:t>
            </a:r>
            <a:r>
              <a:rPr lang="en-US" sz="1200" i="1" dirty="0">
                <a:effectLst/>
              </a:rPr>
              <a:t>JINST</a:t>
            </a:r>
            <a:r>
              <a:rPr lang="en-US" sz="1200" dirty="0">
                <a:effectLst/>
              </a:rPr>
              <a:t> </a:t>
            </a:r>
            <a:r>
              <a:rPr lang="en-US" sz="1200" b="1" dirty="0">
                <a:effectLst/>
              </a:rPr>
              <a:t>13</a:t>
            </a:r>
            <a:r>
              <a:rPr lang="en-US" sz="1200" dirty="0">
                <a:effectLst/>
              </a:rPr>
              <a:t> T10003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979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99A1-1306-41AF-A7DC-EE76B0AD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46B79-B7F6-44B6-A067-0E5A358E1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e-gamma collider source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65B2-2154-4241-81AD-8F06D519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F4C26-9EA6-4D36-A886-43D618AE80B6}" type="datetime1">
              <a:rPr lang="en-US" altLang="en-US" smtClean="0"/>
              <a:t>11/6/2022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49CC5-E8A2-49FE-86DF-4A2E0720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V.Shiltsev | Plasma WFA Muon Source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BDB6-6E48-46E0-8072-3F322E90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F1E079B-CB5B-4DB4-8CAA-049F87436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450488"/>
            <a:ext cx="7812384" cy="5305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74B7FD-730B-445F-98AD-D88E00A8D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46" y="4293704"/>
            <a:ext cx="3582404" cy="924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AE9CF-4434-476C-9300-D943F26BA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346" y="5097270"/>
            <a:ext cx="3561767" cy="704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208A7B-E0D9-40EE-B88A-9EB0379EB4F0}"/>
              </a:ext>
            </a:extLst>
          </p:cNvPr>
          <p:cNvSpPr txBox="1"/>
          <p:nvPr/>
        </p:nvSpPr>
        <p:spPr>
          <a:xfrm>
            <a:off x="242887" y="1827056"/>
            <a:ext cx="2704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10-100kHz 1 J laser</a:t>
            </a:r>
          </a:p>
          <a:p>
            <a:r>
              <a:rPr lang="en-US" dirty="0"/>
              <a:t>LWFA 2 GeV e-</a:t>
            </a:r>
          </a:p>
          <a:p>
            <a:r>
              <a:rPr lang="en-US" dirty="0">
                <a:solidFill>
                  <a:srgbClr val="C00000"/>
                </a:solidFill>
              </a:rPr>
              <a:t>1-100 </a:t>
            </a:r>
            <a:r>
              <a:rPr lang="el-GR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dirty="0">
                <a:solidFill>
                  <a:srgbClr val="C00000"/>
                </a:solidFill>
              </a:rPr>
              <a:t>/s at ~GeV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1FC0C2-86A5-4F6D-885C-2FE8D965E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104" y="56779"/>
            <a:ext cx="5175557" cy="991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1FDCF5-614E-4C9C-BD04-37EA714861C7}"/>
              </a:ext>
            </a:extLst>
          </p:cNvPr>
          <p:cNvSpPr txBox="1"/>
          <p:nvPr/>
        </p:nvSpPr>
        <p:spPr>
          <a:xfrm>
            <a:off x="5339346" y="1048705"/>
            <a:ext cx="4611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NIM A </a:t>
            </a:r>
            <a:r>
              <a:rPr lang="en-US" b="1" dirty="0"/>
              <a:t>909 </a:t>
            </a:r>
            <a:r>
              <a:rPr lang="en-US" dirty="0"/>
              <a:t>(2018) 309–313</a:t>
            </a:r>
          </a:p>
        </p:txBody>
      </p:sp>
    </p:spTree>
    <p:extLst>
      <p:ext uri="{BB962C8B-B14F-4D97-AF65-F5344CB8AC3E}">
        <p14:creationId xmlns:p14="http://schemas.microsoft.com/office/powerpoint/2010/main" val="3386589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BA41403-1094-46E9-A0C3-FF1A7D22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0"/>
            <a:ext cx="8583176" cy="689811"/>
          </a:xfrm>
        </p:spPr>
        <p:txBody>
          <a:bodyPr/>
          <a:lstStyle/>
          <a:p>
            <a:r>
              <a:rPr lang="en-US" dirty="0"/>
              <a:t>New (Another)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B35B9-5586-4692-97D8-A15BFA67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19C6-E7DA-4534-8744-8ED3C84F9762}" type="datetime1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8F794-F0A6-451C-A2C5-039AE2E4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V.Shiltsev | Plasma WFA Muon Source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3484-461D-468C-8622-CC7B3B1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FC8756A-E2F6-4324-88CD-DFCA03C27831}"/>
              </a:ext>
            </a:extLst>
          </p:cNvPr>
          <p:cNvSpPr txBox="1">
            <a:spLocks/>
          </p:cNvSpPr>
          <p:nvPr/>
        </p:nvSpPr>
        <p:spPr>
          <a:xfrm>
            <a:off x="283697" y="871582"/>
            <a:ext cx="8860303" cy="54191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Employ Plasma-</a:t>
            </a:r>
            <a:r>
              <a:rPr lang="en-US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Wakefields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(PWA cells)</a:t>
            </a: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They are very strong transversely – can capture lots of muons</a:t>
            </a: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They are very strong longitudinally – very fast acceleration to high </a:t>
            </a:r>
            <a:r>
              <a:rPr lang="el-GR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=E/mc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and long muon lifetime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Presumably compact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>
              <a:solidFill>
                <a:srgbClr val="003087"/>
              </a:solidFill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003087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4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9"/>
          <p:cNvSpPr>
            <a:spLocks noGrp="1"/>
          </p:cNvSpPr>
          <p:nvPr>
            <p:ph sz="half" idx="13"/>
          </p:nvPr>
        </p:nvSpPr>
        <p:spPr bwMode="auto">
          <a:xfrm>
            <a:off x="228600" y="361950"/>
            <a:ext cx="8675688" cy="566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EM Fields in Plasma Waves </a:t>
            </a: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00050" lvl="1" indent="0">
              <a:buNone/>
            </a:pP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Eg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in the bubble regime, forces:</a:t>
            </a: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00050" lvl="1" indent="0">
              <a:buNone/>
            </a:pP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where</a:t>
            </a: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marL="0" indent="0">
              <a:buNone/>
            </a:pPr>
            <a:endParaRPr lang="en-US" altLang="en-US" sz="3200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Geneva" pitchFamily="121" charset="-128"/>
            </a:endParaRPr>
          </a:p>
          <a:p>
            <a:pPr marL="0" indent="0">
              <a:buNone/>
            </a:pPr>
            <a:r>
              <a:rPr lang="en-US" altLang="en-US" sz="32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Geneva" pitchFamily="121" charset="-128"/>
              </a:rPr>
              <a:t>That’s exactly what’s needed for a muon source </a:t>
            </a:r>
          </a:p>
          <a:p>
            <a:pPr marL="400050" lvl="1" indent="0">
              <a:buNone/>
            </a:pP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xfrm>
            <a:off x="636588" y="6504213"/>
            <a:ext cx="775607" cy="2372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D7BD2F8-5617-4AA2-8481-DEA3DC287E4E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11/6/2022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V.Shiltsev | Plasma WFA Muon Source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B2958-CEC8-4B0B-A2F4-C2E6CA73B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94" y="925671"/>
            <a:ext cx="4279781" cy="454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5FB6C-3C87-46BF-A4E5-83DEB21A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2" y="4621332"/>
            <a:ext cx="4616768" cy="485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00E47C-A8EA-46F1-A1F4-1ABED6FC7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260699"/>
            <a:ext cx="2228850" cy="541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519D10-EB76-46D8-ABFD-53781995E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56" y="2927221"/>
            <a:ext cx="4400208" cy="657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-37724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Helvetica" panose="020B0604020202020204" pitchFamily="34" charset="0"/>
                <a:ea typeface="Geneva" pitchFamily="121" charset="-128"/>
              </a:rPr>
              <a:t>Conceptual Scheme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796A402-156A-4842-BBED-29A6482F1B34}" type="datetime1"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11/6/2022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V.Shiltsev | Plasma WFA Muon Source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5FC3D8-17B7-4BC2-9526-2190D8445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907995"/>
            <a:ext cx="8783320" cy="476504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Muons are born in the plasma  WFA channel</a:t>
            </a:r>
          </a:p>
          <a:p>
            <a:pPr lvl="1"/>
            <a:r>
              <a:rPr lang="en-US" sz="2400" dirty="0"/>
              <a:t>Either via photoproduction (need </a:t>
            </a:r>
            <a:r>
              <a:rPr lang="en-US" sz="2400" i="1" dirty="0"/>
              <a:t>O</a:t>
            </a:r>
            <a:r>
              <a:rPr lang="en-US" sz="2400" dirty="0"/>
              <a:t>(1+ GeV) </a:t>
            </a:r>
            <a:r>
              <a:rPr lang="en-US" sz="2400" i="1" dirty="0"/>
              <a:t>e- </a:t>
            </a:r>
            <a:r>
              <a:rPr lang="en-US" sz="2400" dirty="0"/>
              <a:t>beam)</a:t>
            </a:r>
          </a:p>
          <a:p>
            <a:pPr lvl="1"/>
            <a:r>
              <a:rPr lang="en-US" sz="2400" dirty="0"/>
              <a:t>Or via pion decay </a:t>
            </a:r>
          </a:p>
          <a:p>
            <a:r>
              <a:rPr lang="en-US" dirty="0">
                <a:solidFill>
                  <a:schemeClr val="tx1"/>
                </a:solidFill>
              </a:rPr>
              <a:t>Muons originally have large angular spread and small transverse dimension:</a:t>
            </a:r>
          </a:p>
          <a:p>
            <a:pPr lvl="1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400" i="1" dirty="0"/>
              <a:t>m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dirty="0"/>
              <a:t>/E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smaller than the radius of the bubble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~3/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r>
              <a:rPr lang="en-US" dirty="0">
                <a:solidFill>
                  <a:schemeClr val="tx1"/>
                </a:solidFill>
              </a:rPr>
              <a:t>Muons get quickly accelerated </a:t>
            </a:r>
            <a:r>
              <a:rPr lang="en-US" dirty="0"/>
              <a:t>in the plasma while being super-strongly focused by the focusing fields of the plasma: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out with small emittance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out with very high energy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GeV)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64698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95664</TotalTime>
  <Words>1472</Words>
  <Application>Microsoft Office PowerPoint</Application>
  <PresentationFormat>On-screen Show (4:3)</PresentationFormat>
  <Paragraphs>223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Gabriola</vt:lpstr>
      <vt:lpstr>Helvetica</vt:lpstr>
      <vt:lpstr>TeXGyreTermesX-Regular</vt:lpstr>
      <vt:lpstr>Times New Roman</vt:lpstr>
      <vt:lpstr>txmiaX</vt:lpstr>
      <vt:lpstr>Fermilab_PPT_090815</vt:lpstr>
      <vt:lpstr>PowerPoint Presentation</vt:lpstr>
      <vt:lpstr>Promise of Muons</vt:lpstr>
      <vt:lpstr>Challenges</vt:lpstr>
      <vt:lpstr>Traditional Muon Sources</vt:lpstr>
      <vt:lpstr>LEMMA</vt:lpstr>
      <vt:lpstr>Recent Idea</vt:lpstr>
      <vt:lpstr>New (Another) Approach</vt:lpstr>
      <vt:lpstr>PowerPoint Presentation</vt:lpstr>
      <vt:lpstr>Conceptual Scheme</vt:lpstr>
      <vt:lpstr>Plasma WFA Muon Source Concept</vt:lpstr>
      <vt:lpstr>Generation of Muons: Two Schemes</vt:lpstr>
      <vt:lpstr>Equations of Motion</vt:lpstr>
      <vt:lpstr>Equations on Emittance</vt:lpstr>
      <vt:lpstr>Tapered Plasma Density Rampup</vt:lpstr>
      <vt:lpstr>PWA μ Source MC</vt:lpstr>
      <vt:lpstr>BUT : Challenges and Open Questions (1)</vt:lpstr>
      <vt:lpstr>Muon Generation Challenges – Possible  Schemes</vt:lpstr>
      <vt:lpstr>Conclusions:</vt:lpstr>
      <vt:lpstr>PowerPoint Presentation</vt:lpstr>
      <vt:lpstr>PowerPoint Presentation</vt:lpstr>
      <vt:lpstr>Linear e+e- Colliders</vt:lpstr>
      <vt:lpstr>Exotic Colliders</vt:lpstr>
      <vt:lpstr> Xtal Collider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Shiltsev x5241 11340N</dc:creator>
  <cp:lastModifiedBy>Vladimir Shiltsev</cp:lastModifiedBy>
  <cp:revision>872</cp:revision>
  <cp:lastPrinted>2021-01-20T18:33:37Z</cp:lastPrinted>
  <dcterms:created xsi:type="dcterms:W3CDTF">2019-04-04T16:37:42Z</dcterms:created>
  <dcterms:modified xsi:type="dcterms:W3CDTF">2022-11-07T01:38:35Z</dcterms:modified>
</cp:coreProperties>
</file>