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413" r:id="rId3"/>
    <p:sldId id="433" r:id="rId4"/>
    <p:sldId id="434" r:id="rId5"/>
    <p:sldId id="415" r:id="rId6"/>
    <p:sldId id="429" r:id="rId7"/>
    <p:sldId id="423" r:id="rId8"/>
    <p:sldId id="424" r:id="rId9"/>
    <p:sldId id="425" r:id="rId10"/>
    <p:sldId id="438" r:id="rId11"/>
    <p:sldId id="439" r:id="rId12"/>
    <p:sldId id="435" r:id="rId13"/>
    <p:sldId id="275" r:id="rId14"/>
    <p:sldId id="437" r:id="rId15"/>
    <p:sldId id="431" r:id="rId16"/>
    <p:sldId id="432" r:id="rId17"/>
    <p:sldId id="430" r:id="rId18"/>
    <p:sldId id="440" r:id="rId19"/>
    <p:sldId id="441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00FF7C"/>
    <a:srgbClr val="F47DFF"/>
    <a:srgbClr val="D2C295"/>
    <a:srgbClr val="A79E70"/>
    <a:srgbClr val="DB5807"/>
    <a:srgbClr val="F66308"/>
    <a:srgbClr val="E17000"/>
    <a:srgbClr val="981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5808" autoAdjust="0"/>
  </p:normalViewPr>
  <p:slideViewPr>
    <p:cSldViewPr snapToObjects="1" showGuides="1">
      <p:cViewPr varScale="1">
        <p:scale>
          <a:sx n="122" d="100"/>
          <a:sy n="122" d="100"/>
        </p:scale>
        <p:origin x="86" y="139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27a1d50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27a1d50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d27a1d507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96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d212192da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d212192da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d212192da4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30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“Positrons are 50% of a collider but 5% of research” – SAY IF YOU CAN FIND WHO SAID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8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emittances mentioned are normalized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3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it’s good for 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4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 TO UNDERSTAND ROTATING WALL ON THE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7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2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Mention that far right side of upper plot is same charge as FACET-I</a:t>
            </a:r>
          </a:p>
          <a:p>
            <a:r>
              <a:rPr lang="en-US" dirty="0"/>
              <a:t>Can’t go higher than ~10^10 because the space charge is just too much, pushes particles out of the trap (CHECK THAT THAT’S THE MAX)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angular emittance makes this good for studying round to flat transforms, actually an opportunity since colliders like that to suppress beamstrahlung (READ PAPER FROM RIVER FIRST)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4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0"/>
            <a:ext cx="6858019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" y="616458"/>
            <a:ext cx="8685294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57600" rIns="720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7200" y="932688"/>
            <a:ext cx="8108950" cy="379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marL="914400" lvl="1" indent="-39624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Char char="•"/>
              <a:defRPr sz="2200"/>
            </a:lvl2pPr>
            <a:lvl3pPr marL="1371600" lvl="2" indent="-381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Char char="-"/>
              <a:defRPr/>
            </a:lvl3pPr>
            <a:lvl4pPr marL="1828800" lvl="3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Char char="•"/>
              <a:defRPr sz="1800"/>
            </a:lvl4pPr>
            <a:lvl5pPr marL="2286000" lvl="4" indent="-35052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Char char="-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27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journals.aps.org/rmp/abstract/10.1103/RevModPhys.87.247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16706" y="408782"/>
            <a:ext cx="8510586" cy="2169318"/>
          </a:xfrm>
        </p:spPr>
        <p:txBody>
          <a:bodyPr/>
          <a:lstStyle/>
          <a:p>
            <a:r>
              <a:rPr lang="en-CA" sz="3600" dirty="0"/>
              <a:t>A Compact Source of Positron Beams with Small Thermal Emittance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38BEC8-CCAE-6C48-A9F5-6EC083A58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257550"/>
            <a:ext cx="7989887" cy="1640777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Rafi </a:t>
            </a:r>
            <a:r>
              <a:rPr lang="en-US" dirty="0" err="1">
                <a:solidFill>
                  <a:schemeClr val="tx1"/>
                </a:solidFill>
              </a:rPr>
              <a:t>Hessami</a:t>
            </a:r>
            <a:r>
              <a:rPr lang="en-US" dirty="0">
                <a:solidFill>
                  <a:schemeClr val="tx1"/>
                </a:solidFill>
              </a:rPr>
              <a:t>, Stanford University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Spencer Gessner, SLAC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Advanced Accelerator Concepts Workshop 2022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November 7, 2022</a:t>
            </a:r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50E2-5DA0-3865-7C37-9A57B81B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Simulation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E1BA575-BB80-6289-7EDE-43BBFF5DB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59832"/>
            <a:ext cx="4572000" cy="2614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08ACD-3482-D2AE-03D7-BEE586D99A24}"/>
              </a:ext>
            </a:extLst>
          </p:cNvPr>
          <p:cNvSpPr txBox="1"/>
          <p:nvPr/>
        </p:nvSpPr>
        <p:spPr>
          <a:xfrm>
            <a:off x="0" y="1059832"/>
            <a:ext cx="4159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To see if the trap is useful in a beamline, we simulated it in GPT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We see bunch length decrease to ~10s of mm before the S-band cavity at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E7FF2-34C8-04EF-FBA9-E9268250B77D}"/>
              </a:ext>
            </a:extLst>
          </p:cNvPr>
          <p:cNvSpPr txBox="1"/>
          <p:nvPr/>
        </p:nvSpPr>
        <p:spPr>
          <a:xfrm>
            <a:off x="4876800" y="379095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Positron trap from 0 to A</a:t>
            </a:r>
          </a:p>
          <a:p>
            <a:r>
              <a:rPr lang="en-US" dirty="0"/>
              <a:t>Electrostatic accelerator from B to C</a:t>
            </a:r>
          </a:p>
          <a:p>
            <a:r>
              <a:rPr lang="en-US" dirty="0"/>
              <a:t>S-band cavity from D to E</a:t>
            </a:r>
          </a:p>
        </p:txBody>
      </p:sp>
    </p:spTree>
    <p:extLst>
      <p:ext uri="{BB962C8B-B14F-4D97-AF65-F5344CB8AC3E}">
        <p14:creationId xmlns:p14="http://schemas.microsoft.com/office/powerpoint/2010/main" val="336490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D0C7-EBFF-0247-672A-80D00474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Bunch Parameters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A16B8335-EAF1-2F9B-A1D5-89C59580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06" y="2495550"/>
            <a:ext cx="5479255" cy="2042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898B43-A940-85ED-8D50-F55E74021C72}"/>
              </a:ext>
            </a:extLst>
          </p:cNvPr>
          <p:cNvSpPr txBox="1"/>
          <p:nvPr/>
        </p:nvSpPr>
        <p:spPr>
          <a:xfrm>
            <a:off x="280788" y="1061586"/>
            <a:ext cx="8863212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our simulation, we were able to compress and accelerate the positron beam with low emittance!</a:t>
            </a:r>
          </a:p>
        </p:txBody>
      </p:sp>
    </p:spTree>
    <p:extLst>
      <p:ext uri="{BB962C8B-B14F-4D97-AF65-F5344CB8AC3E}">
        <p14:creationId xmlns:p14="http://schemas.microsoft.com/office/powerpoint/2010/main" val="286428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91F5-98EE-15D3-D554-0F34E1C9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C6FB-A683-029D-7767-784CB398CB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Lots of work on optimization needs to be done</a:t>
            </a:r>
          </a:p>
          <a:p>
            <a:pPr marL="800100" lvl="1" indent="-342900"/>
            <a:r>
              <a:rPr lang="en-US" sz="1800" dirty="0"/>
              <a:t>Emittance growth at cavity start</a:t>
            </a:r>
          </a:p>
          <a:p>
            <a:pPr marL="800100" lvl="1" indent="-342900"/>
            <a:r>
              <a:rPr lang="en-US" sz="1800" dirty="0"/>
              <a:t>Charge loss at cavity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Better ways to compress/accelerate a large/slow beam?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9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27a1d507c_0_0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Thanks!</a:t>
            </a:r>
            <a:endParaRPr/>
          </a:p>
        </p:txBody>
      </p:sp>
      <p:sp>
        <p:nvSpPr>
          <p:cNvPr id="259" name="Google Shape;259;gd27a1d507c_0_0"/>
          <p:cNvSpPr txBox="1">
            <a:spLocks noGrp="1"/>
          </p:cNvSpPr>
          <p:nvPr>
            <p:ph type="body" idx="1"/>
          </p:nvPr>
        </p:nvSpPr>
        <p:spPr>
          <a:xfrm>
            <a:off x="457200" y="932688"/>
            <a:ext cx="8109000" cy="37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GBAR: Dirk Peter Van Der Werf, Samuel Niang, Laszlo </a:t>
            </a:r>
            <a:r>
              <a:rPr lang="en-US" sz="2000" dirty="0" err="1"/>
              <a:t>Liszkay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The AWAKE electron source team: </a:t>
            </a:r>
            <a:r>
              <a:rPr lang="en-US" sz="2000" dirty="0" err="1"/>
              <a:t>Seongyeol</a:t>
            </a:r>
            <a:r>
              <a:rPr lang="en-US" sz="2000" dirty="0"/>
              <a:t> Kim, Mohsen </a:t>
            </a:r>
            <a:r>
              <a:rPr lang="en-US" sz="2000" dirty="0" err="1"/>
              <a:t>Dayyani</a:t>
            </a:r>
            <a:r>
              <a:rPr lang="en-US" sz="2000" dirty="0"/>
              <a:t> </a:t>
            </a:r>
            <a:r>
              <a:rPr lang="en-US" sz="2000" dirty="0" err="1"/>
              <a:t>Kelisani</a:t>
            </a:r>
            <a:r>
              <a:rPr lang="en-US" sz="2000" dirty="0"/>
              <a:t>, Steffen </a:t>
            </a:r>
            <a:r>
              <a:rPr lang="en-US" sz="2000" dirty="0" err="1"/>
              <a:t>Doebert</a:t>
            </a:r>
            <a:r>
              <a:rPr lang="en-US" sz="2000" dirty="0"/>
              <a:t>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Helpful discussions with Allen Mills, UC Riverside, and David Cassidy, University College London.</a:t>
            </a:r>
            <a:endParaRPr sz="2000" dirty="0"/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Thank you all for listening!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94353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214F-A1CB-0472-329C-23AC6E33B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66647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8D1F-458F-EA5A-05D7-8B7BA2E13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15982-FD62-53CC-167A-7A383ACCB0F7}"/>
              </a:ext>
            </a:extLst>
          </p:cNvPr>
          <p:cNvSpPr txBox="1"/>
          <p:nvPr/>
        </p:nvSpPr>
        <p:spPr>
          <a:xfrm>
            <a:off x="160615" y="1538228"/>
            <a:ext cx="41599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To see if the trap is useful in a beamline, we simulated it in GPT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We see bunch length decrease to ~10s of mm before the S-band cavity at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882177-D0AE-CE98-A87D-285366E8AC81}"/>
              </a:ext>
            </a:extLst>
          </p:cNvPr>
          <p:cNvSpPr txBox="1"/>
          <p:nvPr/>
        </p:nvSpPr>
        <p:spPr>
          <a:xfrm>
            <a:off x="5105400" y="379095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Positron trap from 0 to A</a:t>
            </a:r>
          </a:p>
          <a:p>
            <a:r>
              <a:rPr lang="en-US" dirty="0"/>
              <a:t>Electrostatic accelerator from B to C</a:t>
            </a:r>
          </a:p>
          <a:p>
            <a:r>
              <a:rPr lang="en-US" dirty="0"/>
              <a:t>S-band cavity from D to E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BB6F893-DB7B-AC9A-6ACB-695F039E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76181"/>
            <a:ext cx="4572000" cy="26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2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F95B-4C82-4BCE-5351-73B4BC0F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BCFBE-B44C-AB2A-DB8C-43C023654BE6}"/>
                  </a:ext>
                </a:extLst>
              </p:cNvPr>
              <p:cNvSpPr txBox="1"/>
              <p:nvPr/>
            </p:nvSpPr>
            <p:spPr>
              <a:xfrm>
                <a:off x="91442" y="971550"/>
                <a:ext cx="415998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When entering the S-band cavity, significant charge loss is observed</a:t>
                </a:r>
              </a:p>
              <a:p>
                <a:endParaRPr lang="en-US" sz="2000" dirty="0">
                  <a:latin typeface="+mj-lt"/>
                </a:endParaRPr>
              </a:p>
              <a:p>
                <a:r>
                  <a:rPr lang="en-US" sz="2000" dirty="0">
                    <a:latin typeface="+mj-lt"/>
                  </a:rPr>
                  <a:t>This charge loss is due to the beam being so long (5 cm flat top) and slow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=0.2 </m:t>
                    </m:r>
                  </m:oMath>
                </a14:m>
                <a:r>
                  <a:rPr lang="en-US" sz="2000" dirty="0">
                    <a:latin typeface="+mj-lt"/>
                  </a:rPr>
                  <a:t>AFTER the electrostatic accelerator) when reaching the cavity.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BCFBE-B44C-AB2A-DB8C-43C023654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2" y="971550"/>
                <a:ext cx="4159981" cy="2554545"/>
              </a:xfrm>
              <a:prstGeom prst="rect">
                <a:avLst/>
              </a:prstGeom>
              <a:blipFill>
                <a:blip r:embed="rId2"/>
                <a:stretch>
                  <a:fillRect l="-1466" t="-955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A533FE6D-78CC-A421-3EF5-BB42AF7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92" y="956676"/>
            <a:ext cx="3657600" cy="2091815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F5D0423-C253-5EE3-1E2E-4C93D1B8D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8610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212192da4_0_102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600" cy="56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Final Bunch Parameters</a:t>
            </a:r>
            <a:endParaRPr dirty="0"/>
          </a:p>
        </p:txBody>
      </p:sp>
      <p:sp>
        <p:nvSpPr>
          <p:cNvPr id="205" name="Google Shape;205;gd212192da4_0_102"/>
          <p:cNvSpPr txBox="1">
            <a:spLocks noGrp="1"/>
          </p:cNvSpPr>
          <p:nvPr>
            <p:ph type="body" idx="1"/>
          </p:nvPr>
        </p:nvSpPr>
        <p:spPr>
          <a:xfrm>
            <a:off x="457200" y="1124001"/>
            <a:ext cx="8109000" cy="3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In our simulation, we are able to compress and accelerate the positron bunch with low emittance!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/>
              <a:t>But we also observe significant charge loss</a:t>
            </a:r>
            <a:endParaRPr sz="20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298DBCB-5634-4428-6770-3D3F2566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00" y="2419350"/>
            <a:ext cx="7315200" cy="24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1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46D9-BA7B-A9DB-1C7F-339B9853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96818"/>
            <a:ext cx="7168178" cy="564775"/>
          </a:xfrm>
        </p:spPr>
        <p:txBody>
          <a:bodyPr/>
          <a:lstStyle/>
          <a:p>
            <a:r>
              <a:rPr lang="en-US" dirty="0"/>
              <a:t>Assorted Properties of the GPT Simulation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6C0A779-9F69-821E-E8A1-ABA9E7DA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25319"/>
            <a:ext cx="2743200" cy="1568861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C4B986C-E9C6-2274-221B-B337BADA6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98819"/>
            <a:ext cx="2743200" cy="1421862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FABDD034-21AA-AE47-C4FA-56B36FFE4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60" y="3333750"/>
            <a:ext cx="2743200" cy="1568861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4CAE6041-8BE5-DE91-6DA4-695C1390B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333750"/>
            <a:ext cx="2743200" cy="1568861"/>
          </a:xfrm>
          <a:prstGeom prst="rect">
            <a:avLst/>
          </a:prstGeom>
        </p:spPr>
      </p:pic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E65769A2-95F8-98F6-0354-4C639D159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257550"/>
            <a:ext cx="2743200" cy="15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329E-03FB-150D-6399-605C210B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Beamline CAD Idea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DF2ACC8-0CA8-3CE0-915D-0FA79A36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07" y="1276350"/>
            <a:ext cx="5486400" cy="32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9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Motivation</a:t>
            </a:r>
          </a:p>
        </p:txBody>
      </p:sp>
      <p:sp>
        <p:nvSpPr>
          <p:cNvPr id="3" name="Content Placeholder 29">
            <a:extLst>
              <a:ext uri="{FF2B5EF4-FFF2-40B4-BE49-F238E27FC236}">
                <a16:creationId xmlns:a16="http://schemas.microsoft.com/office/drawing/2014/main" id="{57ED0F8B-B704-B146-A833-0951BEECD7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50" y="971550"/>
            <a:ext cx="4572000" cy="4191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Positron plasma </a:t>
            </a:r>
            <a:r>
              <a:rPr lang="en-US" sz="2000" dirty="0" err="1"/>
              <a:t>wakefield</a:t>
            </a:r>
            <a:r>
              <a:rPr lang="en-US" sz="2000" dirty="0"/>
              <a:t> acceleration has </a:t>
            </a:r>
            <a:r>
              <a:rPr lang="en-US" sz="2000" i="1" dirty="0"/>
              <a:t>only</a:t>
            </a:r>
            <a:r>
              <a:rPr lang="en-US" sz="2000" dirty="0"/>
              <a:t> been studied at SLAC (FFTB, FACET, FACET-II).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Significant infrastructure is required to produce intense, highly-compressed positron beams.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A5C1F-EB7B-4C4C-BA03-5CC88905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21964"/>
            <a:ext cx="4267200" cy="2399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142BA-003A-1B4B-8B90-687F2E59E36C}"/>
              </a:ext>
            </a:extLst>
          </p:cNvPr>
          <p:cNvSpPr txBox="1"/>
          <p:nvPr/>
        </p:nvSpPr>
        <p:spPr>
          <a:xfrm>
            <a:off x="1187450" y="4021536"/>
            <a:ext cx="67818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Are there alternative sources of positron beams that may be suitable for PWFA experiments?</a:t>
            </a:r>
          </a:p>
        </p:txBody>
      </p:sp>
    </p:spTree>
    <p:extLst>
      <p:ext uri="{BB962C8B-B14F-4D97-AF65-F5344CB8AC3E}">
        <p14:creationId xmlns:p14="http://schemas.microsoft.com/office/powerpoint/2010/main" val="172299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3E05-1C5A-9310-68E1-CBB1DD77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Positron Sources</a:t>
            </a:r>
          </a:p>
        </p:txBody>
      </p:sp>
      <p:sp>
        <p:nvSpPr>
          <p:cNvPr id="6" name="Content Placeholder 29">
            <a:extLst>
              <a:ext uri="{FF2B5EF4-FFF2-40B4-BE49-F238E27FC236}">
                <a16:creationId xmlns:a16="http://schemas.microsoft.com/office/drawing/2014/main" id="{BFAA9324-4A55-25FD-766D-597702673B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50" y="971550"/>
            <a:ext cx="2736850" cy="20574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FACET-I used an rf gun-electron beam on a target and a damping ring. 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A699FBA-FD41-E8D6-E090-9BFAFEA9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0" y="971550"/>
            <a:ext cx="6400800" cy="2614175"/>
          </a:xfrm>
          <a:prstGeom prst="rect">
            <a:avLst/>
          </a:prstGeom>
        </p:spPr>
      </p:pic>
      <p:sp>
        <p:nvSpPr>
          <p:cNvPr id="13" name="Content Placeholder 29">
            <a:extLst>
              <a:ext uri="{FF2B5EF4-FFF2-40B4-BE49-F238E27FC236}">
                <a16:creationId xmlns:a16="http://schemas.microsoft.com/office/drawing/2014/main" id="{E61CDEB4-2711-9D73-D289-9DBAA5C0572F}"/>
              </a:ext>
            </a:extLst>
          </p:cNvPr>
          <p:cNvSpPr txBox="1">
            <a:spLocks/>
          </p:cNvSpPr>
          <p:nvPr/>
        </p:nvSpPr>
        <p:spPr>
          <a:xfrm>
            <a:off x="2729543" y="3993137"/>
            <a:ext cx="2362200" cy="76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i="1" dirty="0">
                <a:solidFill>
                  <a:srgbClr val="FF0000"/>
                </a:solidFill>
              </a:rPr>
              <a:t>Expensive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Large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9">
                <a:extLst>
                  <a:ext uri="{FF2B5EF4-FFF2-40B4-BE49-F238E27FC236}">
                    <a16:creationId xmlns:a16="http://schemas.microsoft.com/office/drawing/2014/main" id="{D569CA7F-0DAE-5DA4-8AE6-C8B5758ECF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4142" y="3754173"/>
                <a:ext cx="3595057" cy="1239928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981E32"/>
                  </a:buClr>
                  <a:buFont typeface="Arial" pitchFamily="34" charset="0"/>
                  <a:buNone/>
                  <a:defRPr sz="2400" b="0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81E32"/>
                  </a:buClr>
                  <a:buSzPct val="120000"/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690563" indent="-233363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rgbClr val="981E32"/>
                  </a:buClr>
                  <a:buSzPct val="120000"/>
                  <a:buFont typeface="Arial" pitchFamily="34" charset="0"/>
                  <a:buChar char="-"/>
                  <a:defRPr sz="20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914400" indent="-223838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rgbClr val="981E32"/>
                  </a:buClr>
                  <a:buSzPct val="12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152000" indent="-180000" algn="l" defTabSz="914400" rtl="0" eaLnBrk="1" latinLnBrk="0" hangingPunct="1">
                  <a:lnSpc>
                    <a:spcPct val="120000"/>
                  </a:lnSpc>
                  <a:spcBef>
                    <a:spcPts val="0"/>
                  </a:spcBef>
                  <a:buClr>
                    <a:srgbClr val="981E32"/>
                  </a:buClr>
                  <a:buSzPct val="120000"/>
                  <a:buFont typeface="Arial" pitchFamily="34" charset="0"/>
                  <a:buChar char="-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2000" i="1" dirty="0">
                    <a:solidFill>
                      <a:srgbClr val="00CC00"/>
                    </a:solidFill>
                  </a:rPr>
                  <a:t>7.3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sz="2000" i="1" dirty="0">
                    <a:solidFill>
                      <a:srgbClr val="00CC00"/>
                    </a:solidFill>
                  </a:rPr>
                  <a:t> emittance</a:t>
                </a:r>
              </a:p>
              <a:p>
                <a:pPr lvl="1"/>
                <a:r>
                  <a:rPr lang="en-US" sz="2000" i="1" dirty="0">
                    <a:solidFill>
                      <a:srgbClr val="00CC00"/>
                    </a:solidFill>
                  </a:rPr>
                  <a:t>5 Hz</a:t>
                </a:r>
              </a:p>
              <a:p>
                <a:pPr lvl="1"/>
                <a:r>
                  <a:rPr lang="en-US" sz="2000" i="1" dirty="0">
                    <a:solidFill>
                      <a:srgbClr val="00CC00"/>
                    </a:solidFill>
                  </a:rPr>
                  <a:t>1 </a:t>
                </a:r>
                <a:r>
                  <a:rPr lang="en-US" sz="2000" i="1" dirty="0" err="1">
                    <a:solidFill>
                      <a:srgbClr val="00CC00"/>
                    </a:solidFill>
                  </a:rPr>
                  <a:t>nC</a:t>
                </a:r>
                <a:endParaRPr lang="en-US" sz="2000" i="1" dirty="0">
                  <a:solidFill>
                    <a:srgbClr val="00CC00"/>
                  </a:solidFill>
                </a:endParaRPr>
              </a:p>
            </p:txBody>
          </p:sp>
        </mc:Choice>
        <mc:Fallback>
          <p:sp>
            <p:nvSpPr>
              <p:cNvPr id="14" name="Content Placeholder 29">
                <a:extLst>
                  <a:ext uri="{FF2B5EF4-FFF2-40B4-BE49-F238E27FC236}">
                    <a16:creationId xmlns:a16="http://schemas.microsoft.com/office/drawing/2014/main" id="{D569CA7F-0DAE-5DA4-8AE6-C8B5758E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142" y="3754173"/>
                <a:ext cx="3595057" cy="1239928"/>
              </a:xfrm>
              <a:prstGeom prst="rect">
                <a:avLst/>
              </a:prstGeom>
              <a:blipFill>
                <a:blip r:embed="rId4"/>
                <a:stretch>
                  <a:fillRect t="-7389" b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BF6141C-588A-C69B-6D73-4141174B9AE7}"/>
              </a:ext>
            </a:extLst>
          </p:cNvPr>
          <p:cNvSpPr txBox="1"/>
          <p:nvPr/>
        </p:nvSpPr>
        <p:spPr>
          <a:xfrm>
            <a:off x="-3132" y="4700884"/>
            <a:ext cx="340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Positron Beamlines and Dynamics, </a:t>
            </a:r>
          </a:p>
          <a:p>
            <a:r>
              <a:rPr lang="en-US" sz="1200" dirty="0"/>
              <a:t>G. White, </a:t>
            </a:r>
            <a:r>
              <a:rPr lang="en-US" sz="1200" b="1" dirty="0">
                <a:latin typeface="+mj-lt"/>
              </a:rPr>
              <a:t>FACET-II Science Workshop (2019)</a:t>
            </a:r>
            <a:endParaRPr lang="sk-SK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00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3ACA-0A47-BBB2-9BA6-1D7061BB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GBAR’s Method of Making Positrons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D219E-451C-D51E-3EF8-2E4D97508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590550"/>
            <a:ext cx="5342092" cy="3124200"/>
          </a:xfrm>
        </p:spPr>
        <p:txBody>
          <a:bodyPr/>
          <a:lstStyle/>
          <a:p>
            <a:pPr marL="233362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The GBAR experiment uses an MeV </a:t>
            </a:r>
            <a:r>
              <a:rPr lang="en-US" sz="2000" dirty="0" err="1"/>
              <a:t>linac</a:t>
            </a:r>
            <a:r>
              <a:rPr lang="en-US" sz="2000" dirty="0"/>
              <a:t> operating at pair production threshold.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About 10</a:t>
            </a:r>
            <a:r>
              <a:rPr lang="en-US" sz="1800" baseline="30000" dirty="0">
                <a:solidFill>
                  <a:srgbClr val="C00000"/>
                </a:solidFill>
              </a:rPr>
              <a:t>8</a:t>
            </a:r>
            <a:r>
              <a:rPr lang="en-US" sz="1800" dirty="0">
                <a:solidFill>
                  <a:srgbClr val="C00000"/>
                </a:solidFill>
              </a:rPr>
              <a:t> e</a:t>
            </a:r>
            <a:r>
              <a:rPr lang="en-US" sz="1800" baseline="30000" dirty="0">
                <a:solidFill>
                  <a:srgbClr val="C00000"/>
                </a:solidFill>
              </a:rPr>
              <a:t>+</a:t>
            </a:r>
            <a:r>
              <a:rPr lang="en-US" sz="1800" dirty="0">
                <a:solidFill>
                  <a:srgbClr val="C00000"/>
                </a:solidFill>
              </a:rPr>
              <a:t>/s</a:t>
            </a:r>
          </a:p>
          <a:p>
            <a:pPr marL="233362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The ILC uses electron or photon beam on target.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About 10</a:t>
            </a:r>
            <a:r>
              <a:rPr lang="en-US" sz="1800" baseline="30000" dirty="0">
                <a:solidFill>
                  <a:srgbClr val="C00000"/>
                </a:solidFill>
              </a:rPr>
              <a:t>14</a:t>
            </a:r>
            <a:r>
              <a:rPr lang="en-US" sz="1800" dirty="0">
                <a:solidFill>
                  <a:srgbClr val="C00000"/>
                </a:solidFill>
              </a:rPr>
              <a:t> e</a:t>
            </a:r>
            <a:r>
              <a:rPr lang="en-US" sz="1800" baseline="30000" dirty="0">
                <a:solidFill>
                  <a:srgbClr val="C00000"/>
                </a:solidFill>
              </a:rPr>
              <a:t>+</a:t>
            </a:r>
            <a:r>
              <a:rPr lang="en-US" sz="1800" dirty="0">
                <a:solidFill>
                  <a:srgbClr val="C00000"/>
                </a:solidFill>
              </a:rPr>
              <a:t>/s</a:t>
            </a:r>
            <a:endParaRPr lang="en-US" sz="2000" dirty="0"/>
          </a:p>
          <a:p>
            <a:pPr marL="457200" lvl="2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A2209A3E-61C3-80A6-C8F3-95628656E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774260"/>
            <a:ext cx="1828800" cy="1990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15466-0F43-C350-085F-42CED575B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092" y="1060388"/>
            <a:ext cx="3718655" cy="1315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1453D-A524-0FB4-9D01-04064C5B5CC1}"/>
              </a:ext>
            </a:extLst>
          </p:cNvPr>
          <p:cNvSpPr txBox="1"/>
          <p:nvPr/>
        </p:nvSpPr>
        <p:spPr>
          <a:xfrm>
            <a:off x="6600514" y="2503752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CC00"/>
                </a:solidFill>
              </a:rPr>
              <a:t>Neon moderator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FAB10-2862-A06C-6798-68B909CC3D21}"/>
              </a:ext>
            </a:extLst>
          </p:cNvPr>
          <p:cNvSpPr txBox="1"/>
          <p:nvPr/>
        </p:nvSpPr>
        <p:spPr>
          <a:xfrm>
            <a:off x="304800" y="3867150"/>
            <a:ext cx="58293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not a replacement for traditional positron beam production from targets.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2BB93-3D3F-AC61-9D0D-F10868D5A5D3}"/>
              </a:ext>
            </a:extLst>
          </p:cNvPr>
          <p:cNvSpPr txBox="1"/>
          <p:nvPr/>
        </p:nvSpPr>
        <p:spPr>
          <a:xfrm>
            <a:off x="5025806" y="4681835"/>
            <a:ext cx="412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The GBAR antimatter gravity experiment, </a:t>
            </a:r>
          </a:p>
          <a:p>
            <a:pPr algn="r"/>
            <a:r>
              <a:rPr lang="en-US" sz="1200" b="1" dirty="0">
                <a:latin typeface="+mj-lt"/>
              </a:rPr>
              <a:t>P. Perez et al., Hyperfine Interactions 233, 21-27 (2015)</a:t>
            </a:r>
            <a:endParaRPr lang="sk-SK" sz="1200" b="1" dirty="0"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DADFF0-5591-40F9-8979-30FBD0D78187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1718200"/>
            <a:ext cx="304800" cy="81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2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0485-2617-AEDA-91AB-827AE27B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Penning-</a:t>
            </a:r>
            <a:r>
              <a:rPr lang="en-US" dirty="0" err="1"/>
              <a:t>Malmberg</a:t>
            </a:r>
            <a:r>
              <a:rPr lang="en-US" dirty="0"/>
              <a:t> Trap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BF732-246D-0089-EC8C-546CEA07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2751"/>
            <a:ext cx="4191000" cy="186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7497477B-4C33-52F0-1086-1FB8106B664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91366" y="912594"/>
                <a:ext cx="4480634" cy="4534662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latin typeface="+mn-lt"/>
                  </a:rPr>
                  <a:t>The Penning-</a:t>
                </a:r>
                <a:r>
                  <a:rPr lang="en-US" sz="1800" dirty="0" err="1">
                    <a:latin typeface="+mn-lt"/>
                  </a:rPr>
                  <a:t>Malmberg</a:t>
                </a:r>
                <a:r>
                  <a:rPr lang="en-US" sz="1800" dirty="0">
                    <a:latin typeface="+mn-lt"/>
                  </a:rPr>
                  <a:t> trap consists of an axial magnetic field and two endcap potentials and can contain a non-neutral plasma.</a:t>
                </a:r>
              </a:p>
              <a:p>
                <a:endParaRPr lang="en-US" sz="180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We “spin” the plasma by having the electric field on the electrodes rotate</a:t>
                </a:r>
              </a:p>
              <a:p>
                <a:endParaRPr lang="en-US" sz="180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Particles drift back and forth between the endcaps, with transverse space charge countered by the inward-pointing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 Lorentz force produced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rotation.</a:t>
                </a: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7497477B-4C33-52F0-1086-1FB8106B6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91366" y="912594"/>
                <a:ext cx="4480634" cy="4534662"/>
              </a:xfrm>
              <a:blipFill>
                <a:blip r:embed="rId4"/>
                <a:stretch>
                  <a:fillRect l="-3265" t="-1075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55571E-7667-95D8-8D3C-2CEB50D30A97}"/>
              </a:ext>
            </a:extLst>
          </p:cNvPr>
          <p:cNvSpPr txBox="1"/>
          <p:nvPr/>
        </p:nvSpPr>
        <p:spPr>
          <a:xfrm>
            <a:off x="4456691" y="4774296"/>
            <a:ext cx="4687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https://journals.aps.org/rmp/abstract/10.1103/RevModPhys.87.247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23A438-C9EC-8D46-ADE4-3F922E97E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582601"/>
            <a:ext cx="1828800" cy="1117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78851E-2576-AA3B-9FC9-9FEF9247442E}"/>
              </a:ext>
            </a:extLst>
          </p:cNvPr>
          <p:cNvSpPr txBox="1"/>
          <p:nvPr/>
        </p:nvSpPr>
        <p:spPr>
          <a:xfrm>
            <a:off x="4648200" y="1240012"/>
            <a:ext cx="1889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Single-Particle Trajectory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F077D-8324-BBFE-EB78-8882D3307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587559"/>
            <a:ext cx="1828800" cy="1057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629FD-4B81-A422-B9B5-BE2851AF5B03}"/>
              </a:ext>
            </a:extLst>
          </p:cNvPr>
          <p:cNvSpPr txBox="1"/>
          <p:nvPr/>
        </p:nvSpPr>
        <p:spPr>
          <a:xfrm>
            <a:off x="6799301" y="1237198"/>
            <a:ext cx="1196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“Rotating Wall”</a:t>
            </a:r>
          </a:p>
        </p:txBody>
      </p:sp>
    </p:spTree>
    <p:extLst>
      <p:ext uri="{BB962C8B-B14F-4D97-AF65-F5344CB8AC3E}">
        <p14:creationId xmlns:p14="http://schemas.microsoft.com/office/powerpoint/2010/main" val="67043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Our Proposal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5C2BDB-CFD2-8044-9DC8-A978AFBD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6" y="3613786"/>
            <a:ext cx="2223211" cy="6013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C791F-EED9-7F4E-B2D9-C614289BF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10" y="1204713"/>
            <a:ext cx="4793390" cy="17389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6D1415-17A7-6947-8436-71F32D980E5A}"/>
              </a:ext>
            </a:extLst>
          </p:cNvPr>
          <p:cNvSpPr/>
          <p:nvPr/>
        </p:nvSpPr>
        <p:spPr>
          <a:xfrm>
            <a:off x="4254444" y="1045156"/>
            <a:ext cx="1087792" cy="48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461ED8-7FA0-7043-BF60-1C599A932D42}"/>
              </a:ext>
            </a:extLst>
          </p:cNvPr>
          <p:cNvSpPr/>
          <p:nvPr/>
        </p:nvSpPr>
        <p:spPr>
          <a:xfrm>
            <a:off x="6184134" y="1181510"/>
            <a:ext cx="1087792" cy="48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459E5-97EE-C54D-B555-5D134DE440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34" t="23198" r="3333" b="21427"/>
          <a:stretch/>
        </p:blipFill>
        <p:spPr>
          <a:xfrm>
            <a:off x="5568772" y="1548884"/>
            <a:ext cx="2432228" cy="565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B479F-5CF6-3A49-9B96-93F6AA5D57AE}"/>
              </a:ext>
            </a:extLst>
          </p:cNvPr>
          <p:cNvSpPr txBox="1"/>
          <p:nvPr/>
        </p:nvSpPr>
        <p:spPr>
          <a:xfrm>
            <a:off x="6138162" y="1226698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s-band cavity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BE4582-B23B-324E-9587-E5E32A0046C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790867" y="3914466"/>
            <a:ext cx="2551369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AF9F37B-93A8-5946-9225-BD3E54EA9E8A}"/>
              </a:ext>
            </a:extLst>
          </p:cNvPr>
          <p:cNvSpPr txBox="1"/>
          <p:nvPr/>
        </p:nvSpPr>
        <p:spPr>
          <a:xfrm>
            <a:off x="4114800" y="2190750"/>
            <a:ext cx="6944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Buncher/</a:t>
            </a:r>
          </a:p>
          <a:p>
            <a:r>
              <a:rPr lang="en-US" sz="800" dirty="0"/>
              <a:t>accelerator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7F9A3B-2F63-0F41-BE48-3A0900CAF830}"/>
              </a:ext>
            </a:extLst>
          </p:cNvPr>
          <p:cNvSpPr/>
          <p:nvPr/>
        </p:nvSpPr>
        <p:spPr>
          <a:xfrm>
            <a:off x="4495800" y="1689956"/>
            <a:ext cx="364183" cy="232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77D708E-6AAA-C843-AC80-A2656090CCCF}"/>
              </a:ext>
            </a:extLst>
          </p:cNvPr>
          <p:cNvCxnSpPr>
            <a:cxnSpLocks/>
          </p:cNvCxnSpPr>
          <p:nvPr/>
        </p:nvCxnSpPr>
        <p:spPr>
          <a:xfrm flipH="1">
            <a:off x="2438400" y="1880217"/>
            <a:ext cx="1570820" cy="164195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1316F4D-B410-5E4D-92C7-C3BBEABC8848}"/>
              </a:ext>
            </a:extLst>
          </p:cNvPr>
          <p:cNvSpPr txBox="1"/>
          <p:nvPr/>
        </p:nvSpPr>
        <p:spPr>
          <a:xfrm>
            <a:off x="388210" y="4238827"/>
            <a:ext cx="2693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Electrostatic extraction/compression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64E9C6-CC42-8F4E-B136-7CE821B6C210}"/>
              </a:ext>
            </a:extLst>
          </p:cNvPr>
          <p:cNvSpPr txBox="1"/>
          <p:nvPr/>
        </p:nvSpPr>
        <p:spPr>
          <a:xfrm>
            <a:off x="4172331" y="1127146"/>
            <a:ext cx="108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Electrostatic acceleration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73F758A-53B7-094B-8644-0758EF78D30B}"/>
              </a:ext>
            </a:extLst>
          </p:cNvPr>
          <p:cNvSpPr/>
          <p:nvPr/>
        </p:nvSpPr>
        <p:spPr>
          <a:xfrm>
            <a:off x="228600" y="3257550"/>
            <a:ext cx="2971800" cy="1600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1A6F145-55DD-A38A-DB21-B3E26DF23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943681"/>
            <a:ext cx="3657600" cy="20922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07D849-E1CC-A46C-0BC3-73E01B018804}"/>
              </a:ext>
            </a:extLst>
          </p:cNvPr>
          <p:cNvCxnSpPr>
            <a:cxnSpLocks/>
          </p:cNvCxnSpPr>
          <p:nvPr/>
        </p:nvCxnSpPr>
        <p:spPr>
          <a:xfrm>
            <a:off x="5032491" y="1809242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8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734BC7-A956-BF46-9B4F-993213EE0F44}"/>
              </a:ext>
            </a:extLst>
          </p:cNvPr>
          <p:cNvSpPr/>
          <p:nvPr/>
        </p:nvSpPr>
        <p:spPr>
          <a:xfrm>
            <a:off x="5486400" y="1118521"/>
            <a:ext cx="35052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Thermal Emittance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8E319-D0B9-C84B-879F-8A62C93EEB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4899" y="1047750"/>
            <a:ext cx="4850501" cy="4419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Using equations of state and the following definition of emittance: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find: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1600" dirty="0"/>
          </a:p>
          <a:p>
            <a:r>
              <a:rPr lang="en-US" sz="1600" dirty="0"/>
              <a:t>for </a:t>
            </a:r>
            <a:r>
              <a:rPr lang="en-US" sz="1600" i="1" dirty="0"/>
              <a:t>N</a:t>
            </a:r>
            <a:r>
              <a:rPr lang="en-US" sz="1600" dirty="0"/>
              <a:t> positrons, </a:t>
            </a:r>
            <a:r>
              <a:rPr lang="en-US" sz="1600" i="1" dirty="0"/>
              <a:t>B</a:t>
            </a:r>
            <a:r>
              <a:rPr lang="en-US" sz="1600" dirty="0"/>
              <a:t> solenoid field, and </a:t>
            </a:r>
            <a:r>
              <a:rPr lang="en-US" sz="1600" i="1" dirty="0" err="1"/>
              <a:t>L</a:t>
            </a:r>
            <a:r>
              <a:rPr lang="en-US" sz="1600" i="1" baseline="-25000" dirty="0" err="1"/>
              <a:t>p</a:t>
            </a:r>
            <a:r>
              <a:rPr lang="en-US" sz="1600" dirty="0"/>
              <a:t> trap length.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2864C-70BF-ED46-9F2F-E8C513AFF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82709"/>
            <a:ext cx="3238500" cy="78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724440-8FEF-2D46-AB26-DC36ADA8D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544917"/>
            <a:ext cx="2252436" cy="482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E2398-58EA-5B4F-9C00-2E16EB930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144892"/>
            <a:ext cx="2938236" cy="491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D5614-8168-3941-8CCB-030DCA1E4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736" y="2743589"/>
            <a:ext cx="2324100" cy="672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6B4A71-E18D-624C-AA17-69B31BD62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707" y="3699626"/>
            <a:ext cx="2564501" cy="921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EB7655-4D37-344A-AF78-1D4AB042A2C4}"/>
              </a:ext>
            </a:extLst>
          </p:cNvPr>
          <p:cNvSpPr txBox="1"/>
          <p:nvPr/>
        </p:nvSpPr>
        <p:spPr>
          <a:xfrm>
            <a:off x="5486400" y="116717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Equations of State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BBFBE6-70E0-9543-AF33-10D5E5BE7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800" y="3486150"/>
            <a:ext cx="2374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Thermal Emittance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FC9DCF-4605-9D43-BB8D-CCD8BFD73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007" y="1352550"/>
            <a:ext cx="2133600" cy="84431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D24E48-C96E-D140-9459-455008873B90}"/>
                  </a:ext>
                </a:extLst>
              </p:cNvPr>
              <p:cNvSpPr txBox="1"/>
              <p:nvPr/>
            </p:nvSpPr>
            <p:spPr>
              <a:xfrm>
                <a:off x="154920" y="954783"/>
                <a:ext cx="403608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our study:</a:t>
                </a:r>
              </a:p>
              <a:p>
                <a:pPr lvl="1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 T</a:t>
                </a: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 = 273 K</a:t>
                </a: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𝜔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5.75 MHz</a:t>
                </a: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𝛺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176 GHz</a:t>
                </a:r>
              </a:p>
              <a:p>
                <a:pPr lvl="1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 mm</a:t>
                </a:r>
              </a:p>
              <a:p>
                <a:pPr lvl="1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0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5 cm</a:t>
                </a:r>
              </a:p>
              <a:p>
                <a:pPr lvl="1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1E8</a:t>
                </a:r>
              </a:p>
              <a:p>
                <a:pPr lvl="1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yields 𝜀</a:t>
                </a:r>
                <a:r>
                  <a:rPr lang="en-US" sz="2000" b="1" i="1" baseline="-25000" dirty="0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="1" dirty="0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110 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CC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𝒓𝒂𝒅</m:t>
                    </m:r>
                  </m:oMath>
                </a14:m>
                <a:r>
                  <a:rPr lang="en-US" sz="2000" b="1" dirty="0">
                    <a:solidFill>
                      <a:srgbClr val="00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D24E48-C96E-D140-9459-455008873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20" y="954783"/>
                <a:ext cx="4036080" cy="3539430"/>
              </a:xfrm>
              <a:prstGeom prst="rect">
                <a:avLst/>
              </a:prstGeom>
              <a:blipFill>
                <a:blip r:embed="rId4"/>
                <a:stretch>
                  <a:fillRect l="-2262" t="-1207" b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6D4E672-DBB1-8A9E-11F7-C52A044F0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104188"/>
            <a:ext cx="3200400" cy="1830723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52D45DE-F900-62DE-CDF3-654EECA2B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123950"/>
            <a:ext cx="3200400" cy="18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Angular Emittance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A1769E84-0249-6E44-AB1F-99FEC43BAEB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254899" y="1047750"/>
                <a:ext cx="7974701" cy="379914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thermal emittance is not the whole story!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positrons are damped (born) in a strong magnetic field.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beam is </a:t>
                </a:r>
                <a:r>
                  <a:rPr lang="en-US" sz="2000" i="1" dirty="0"/>
                  <a:t>magnetized.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Angular momentum emittance:</a:t>
                </a:r>
              </a:p>
              <a:p>
                <a:pPr lvl="1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ℒ = 300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𝒓𝒂𝒅</m:t>
                    </m:r>
                  </m:oMath>
                </a14:m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A1769E84-0249-6E44-AB1F-99FEC43BA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254899" y="1047750"/>
                <a:ext cx="7974701" cy="3799142"/>
              </a:xfrm>
              <a:blipFill>
                <a:blip r:embed="rId3"/>
                <a:stretch>
                  <a:fillRect l="-1835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222F523-2D91-AF4D-989C-C29773040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35" y="3555433"/>
            <a:ext cx="3707501" cy="1037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0B87A-D332-AC4F-85F5-B13434509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562815"/>
            <a:ext cx="2816815" cy="5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8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On-screen Show (16:9)</PresentationFormat>
  <Paragraphs>138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Blank</vt:lpstr>
      <vt:lpstr>A Compact Source of Positron Beams with Small Thermal Emittance</vt:lpstr>
      <vt:lpstr>Motivation</vt:lpstr>
      <vt:lpstr>Current Positron Sources</vt:lpstr>
      <vt:lpstr>GBAR’s Method of Making Positrons</vt:lpstr>
      <vt:lpstr>Penning-Malmberg Trap</vt:lpstr>
      <vt:lpstr>Our Proposal</vt:lpstr>
      <vt:lpstr>Thermal Emittance</vt:lpstr>
      <vt:lpstr>Thermal Emittance</vt:lpstr>
      <vt:lpstr>Angular Emittance</vt:lpstr>
      <vt:lpstr>GPT Simulation</vt:lpstr>
      <vt:lpstr>Final Bunch Parameters</vt:lpstr>
      <vt:lpstr>Future Work</vt:lpstr>
      <vt:lpstr>Thanks!</vt:lpstr>
      <vt:lpstr>Backup Slides</vt:lpstr>
      <vt:lpstr>GPT Simulation</vt:lpstr>
      <vt:lpstr>Charge Loss</vt:lpstr>
      <vt:lpstr>Final Bunch Parameters</vt:lpstr>
      <vt:lpstr>Assorted Properties of the GPT Simulation</vt:lpstr>
      <vt:lpstr>Beamline CAD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2022-11-07T04:49:18Z</dcterms:modified>
</cp:coreProperties>
</file>