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3"/>
  </p:notesMasterIdLst>
  <p:sldIdLst>
    <p:sldId id="293" r:id="rId2"/>
    <p:sldId id="361" r:id="rId3"/>
    <p:sldId id="365" r:id="rId4"/>
    <p:sldId id="366" r:id="rId5"/>
    <p:sldId id="286" r:id="rId6"/>
    <p:sldId id="368" r:id="rId7"/>
    <p:sldId id="335" r:id="rId8"/>
    <p:sldId id="360" r:id="rId9"/>
    <p:sldId id="334" r:id="rId10"/>
    <p:sldId id="336" r:id="rId11"/>
    <p:sldId id="367" r:id="rId12"/>
  </p:sldIdLst>
  <p:sldSz cx="9144000" cy="6858000" type="screen4x3"/>
  <p:notesSz cx="6883400" cy="9918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t Bowers" initials="BB" lastIdx="2" clrIdx="0">
    <p:extLst>
      <p:ext uri="{19B8F6BF-5375-455C-9EA6-DF929625EA0E}">
        <p15:presenceInfo xmlns:p15="http://schemas.microsoft.com/office/powerpoint/2012/main" userId="Brant Bower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6FF"/>
    <a:srgbClr val="FF733E"/>
    <a:srgbClr val="515293"/>
    <a:srgbClr val="F3F3F3"/>
    <a:srgbClr val="DADC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84" autoAdjust="0"/>
    <p:restoredTop sz="90847" autoAdjust="0"/>
  </p:normalViewPr>
  <p:slideViewPr>
    <p:cSldViewPr snapToGrid="0">
      <p:cViewPr varScale="1">
        <p:scale>
          <a:sx n="103" d="100"/>
          <a:sy n="103" d="100"/>
        </p:scale>
        <p:origin x="1872"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78" d="100"/>
          <a:sy n="78" d="100"/>
        </p:scale>
        <p:origin x="403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Shape 3"/>
          <p:cNvSpPr txBox="1">
            <a:spLocks noGrp="1"/>
          </p:cNvSpPr>
          <p:nvPr>
            <p:ph type="sldNum" idx="12"/>
          </p:nvPr>
        </p:nvSpPr>
        <p:spPr>
          <a:xfrm>
            <a:off x="3898900" y="9421811"/>
            <a:ext cx="2981325" cy="493711"/>
          </a:xfrm>
          <a:prstGeom prst="rect">
            <a:avLst/>
          </a:prstGeom>
          <a:noFill/>
          <a:ln>
            <a:noFill/>
          </a:ln>
        </p:spPr>
        <p:txBody>
          <a:bodyPr spcFirstLastPara="1" wrap="square" lIns="90000" tIns="46800" rIns="90000" bIns="468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600" b="1" i="0" u="none" strike="noStrike" cap="none">
                <a:solidFill>
                  <a:srgbClr val="000000"/>
                </a:solidFill>
                <a:latin typeface="Arial"/>
                <a:ea typeface="Arial"/>
                <a:cs typeface="Arial"/>
                <a:sym typeface="Arial"/>
              </a:rPr>
              <a:t>‹#›</a:t>
            </a:fld>
            <a:endParaRPr/>
          </a:p>
        </p:txBody>
      </p:sp>
      <p:sp>
        <p:nvSpPr>
          <p:cNvPr id="4" name="Shape 4"/>
          <p:cNvSpPr/>
          <p:nvPr/>
        </p:nvSpPr>
        <p:spPr>
          <a:xfrm>
            <a:off x="0" y="0"/>
            <a:ext cx="6883400" cy="9918700"/>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600" b="1" i="0" u="none" strike="noStrike" cap="none">
              <a:solidFill>
                <a:srgbClr val="000000"/>
              </a:solidFill>
              <a:latin typeface="Arial"/>
              <a:ea typeface="Arial"/>
              <a:cs typeface="Arial"/>
              <a:sym typeface="Arial"/>
            </a:endParaRPr>
          </a:p>
        </p:txBody>
      </p:sp>
      <p:sp>
        <p:nvSpPr>
          <p:cNvPr id="5" name="Shape 5"/>
          <p:cNvSpPr/>
          <p:nvPr/>
        </p:nvSpPr>
        <p:spPr>
          <a:xfrm>
            <a:off x="0" y="0"/>
            <a:ext cx="2982912" cy="49529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600" b="1" i="0" u="none" strike="noStrike" cap="none">
              <a:solidFill>
                <a:srgbClr val="000000"/>
              </a:solidFill>
              <a:latin typeface="Arial"/>
              <a:ea typeface="Arial"/>
              <a:cs typeface="Arial"/>
              <a:sym typeface="Arial"/>
            </a:endParaRPr>
          </a:p>
        </p:txBody>
      </p:sp>
      <p:sp>
        <p:nvSpPr>
          <p:cNvPr id="6" name="Shape 6"/>
          <p:cNvSpPr/>
          <p:nvPr/>
        </p:nvSpPr>
        <p:spPr>
          <a:xfrm>
            <a:off x="3898900" y="0"/>
            <a:ext cx="2982912" cy="49529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600" b="1" i="0" u="none" strike="noStrike" cap="none">
              <a:solidFill>
                <a:srgbClr val="000000"/>
              </a:solidFill>
              <a:latin typeface="Arial"/>
              <a:ea typeface="Arial"/>
              <a:cs typeface="Arial"/>
              <a:sym typeface="Arial"/>
            </a:endParaRPr>
          </a:p>
        </p:txBody>
      </p:sp>
      <p:sp>
        <p:nvSpPr>
          <p:cNvPr id="7" name="Shape 7"/>
          <p:cNvSpPr>
            <a:spLocks noGrp="1" noRot="1" noChangeAspect="1"/>
          </p:cNvSpPr>
          <p:nvPr>
            <p:ph type="sldImg" idx="2"/>
          </p:nvPr>
        </p:nvSpPr>
        <p:spPr>
          <a:xfrm>
            <a:off x="962025" y="744537"/>
            <a:ext cx="4957761" cy="3717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8" name="Shape 8"/>
          <p:cNvSpPr txBox="1">
            <a:spLocks noGrp="1"/>
          </p:cNvSpPr>
          <p:nvPr>
            <p:ph type="body" idx="1"/>
          </p:nvPr>
        </p:nvSpPr>
        <p:spPr>
          <a:xfrm>
            <a:off x="688975" y="4711700"/>
            <a:ext cx="5503862" cy="4460875"/>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Font typeface="Arial"/>
              <a:buNone/>
              <a:defRPr sz="1800" b="0" i="0" u="none" strike="noStrike" cap="none"/>
            </a:lvl1pPr>
            <a:lvl2pPr marL="914400" marR="0" lvl="1" indent="-228600" algn="l" rtl="0">
              <a:spcBef>
                <a:spcPts val="0"/>
              </a:spcBef>
              <a:spcAft>
                <a:spcPts val="0"/>
              </a:spcAft>
              <a:buSzPts val="1400"/>
              <a:buFont typeface="Arial"/>
              <a:buNone/>
              <a:defRPr sz="1800" b="0" i="0" u="none" strike="noStrike" cap="none"/>
            </a:lvl2pPr>
            <a:lvl3pPr marL="1371600" marR="0" lvl="2" indent="-228600" algn="l" rtl="0">
              <a:spcBef>
                <a:spcPts val="0"/>
              </a:spcBef>
              <a:spcAft>
                <a:spcPts val="0"/>
              </a:spcAft>
              <a:buSzPts val="1400"/>
              <a:buFont typeface="Arial"/>
              <a:buNone/>
              <a:defRPr sz="1800" b="0" i="0" u="none" strike="noStrike" cap="none"/>
            </a:lvl3pPr>
            <a:lvl4pPr marL="1828800" marR="0" lvl="3" indent="-228600" algn="l" rtl="0">
              <a:spcBef>
                <a:spcPts val="0"/>
              </a:spcBef>
              <a:spcAft>
                <a:spcPts val="0"/>
              </a:spcAft>
              <a:buSzPts val="1400"/>
              <a:buFont typeface="Arial"/>
              <a:buNone/>
              <a:defRPr sz="1800" b="0" i="0" u="none" strike="noStrike" cap="none"/>
            </a:lvl4pPr>
            <a:lvl5pPr marL="2286000" marR="0" lvl="4" indent="-228600" algn="l" rtl="0">
              <a:spcBef>
                <a:spcPts val="0"/>
              </a:spcBef>
              <a:spcAft>
                <a:spcPts val="0"/>
              </a:spcAft>
              <a:buSzPts val="1400"/>
              <a:buFont typeface="Arial"/>
              <a:buNone/>
              <a:defRPr sz="1800" b="0" i="0" u="none" strike="noStrike" cap="none"/>
            </a:lvl5pPr>
            <a:lvl6pPr marL="2743200" marR="0" lvl="5" indent="-228600" algn="l" rtl="0">
              <a:spcBef>
                <a:spcPts val="0"/>
              </a:spcBef>
              <a:spcAft>
                <a:spcPts val="0"/>
              </a:spcAft>
              <a:buSzPts val="1400"/>
              <a:buFont typeface="Arial"/>
              <a:buNone/>
              <a:defRPr sz="1800" b="0" i="0" u="none" strike="noStrike" cap="none"/>
            </a:lvl6pPr>
            <a:lvl7pPr marL="3200400" marR="0" lvl="6" indent="-228600" algn="l" rtl="0">
              <a:spcBef>
                <a:spcPts val="0"/>
              </a:spcBef>
              <a:spcAft>
                <a:spcPts val="0"/>
              </a:spcAft>
              <a:buSzPts val="1400"/>
              <a:buFont typeface="Arial"/>
              <a:buNone/>
              <a:defRPr sz="1800" b="0" i="0" u="none" strike="noStrike" cap="none"/>
            </a:lvl7pPr>
            <a:lvl8pPr marL="3657600" marR="0" lvl="7" indent="-228600" algn="l" rtl="0">
              <a:spcBef>
                <a:spcPts val="0"/>
              </a:spcBef>
              <a:spcAft>
                <a:spcPts val="0"/>
              </a:spcAft>
              <a:buSzPts val="1400"/>
              <a:buFont typeface="Arial"/>
              <a:buNone/>
              <a:defRPr sz="1800" b="0" i="0" u="none" strike="noStrike" cap="none"/>
            </a:lvl8pPr>
            <a:lvl9pPr marL="4114800" marR="0" lvl="8" indent="-228600" algn="l" rtl="0">
              <a:spcBef>
                <a:spcPts val="0"/>
              </a:spcBef>
              <a:spcAft>
                <a:spcPts val="0"/>
              </a:spcAft>
              <a:buSzPts val="1400"/>
              <a:buFont typeface="Arial"/>
              <a:buNone/>
              <a:defRPr sz="1800" b="0" i="0" u="none" strike="noStrike" cap="none"/>
            </a:lvl9pPr>
          </a:lstStyle>
          <a:p>
            <a:endParaRPr/>
          </a:p>
        </p:txBody>
      </p:sp>
      <p:sp>
        <p:nvSpPr>
          <p:cNvPr id="9" name="Shape 9"/>
          <p:cNvSpPr/>
          <p:nvPr/>
        </p:nvSpPr>
        <p:spPr>
          <a:xfrm>
            <a:off x="0" y="9421811"/>
            <a:ext cx="2982912" cy="49529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600" b="1" i="0" u="none" strike="noStrike" cap="none">
              <a:solidFill>
                <a:srgbClr val="000000"/>
              </a:solidFill>
              <a:latin typeface="Arial"/>
              <a:ea typeface="Arial"/>
              <a:cs typeface="Arial"/>
              <a:sym typeface="Arial"/>
            </a:endParaRPr>
          </a:p>
        </p:txBody>
      </p:sp>
      <p:sp>
        <p:nvSpPr>
          <p:cNvPr id="10" name="Shape 10"/>
          <p:cNvSpPr txBox="1">
            <a:spLocks noGrp="1"/>
          </p:cNvSpPr>
          <p:nvPr>
            <p:ph type="sldNum" idx="3"/>
          </p:nvPr>
        </p:nvSpPr>
        <p:spPr>
          <a:xfrm>
            <a:off x="3898900" y="9421811"/>
            <a:ext cx="2981325" cy="493711"/>
          </a:xfrm>
          <a:prstGeom prst="rect">
            <a:avLst/>
          </a:prstGeom>
          <a:noFill/>
          <a:ln>
            <a:noFill/>
          </a:ln>
        </p:spPr>
        <p:txBody>
          <a:bodyPr spcFirstLastPara="1" wrap="square" lIns="90000" tIns="46800" rIns="90000" bIns="468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1"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2025" y="744538"/>
            <a:ext cx="4957763" cy="3717925"/>
          </a:xfrm>
        </p:spPr>
      </p:sp>
      <p:sp>
        <p:nvSpPr>
          <p:cNvPr id="3" name="Notes Placeholder 2"/>
          <p:cNvSpPr>
            <a:spLocks noGrp="1"/>
          </p:cNvSpPr>
          <p:nvPr>
            <p:ph type="body" idx="1"/>
          </p:nvPr>
        </p:nvSpPr>
        <p:spPr/>
        <p:txBody>
          <a:bodyPr/>
          <a:lstStyle/>
          <a:p>
            <a:r>
              <a:rPr lang="en-US" dirty="0"/>
              <a:t>Shot-to-shot fluctuation in performance remain a major inhibitor of many potential applications of laser wakefield accelerators.  In this work, we show, first of all, that a small fraction of the energy of an LWFA drive pulse can be responsible for such fluctuations, and, secondly, that an equally small fraction in the form of an auxiliary laser pulse much weaker than the drive pulse can manipulate LWFA performance in signficant ways.  These experiments were carried out at HZDR by my former PhD student Brant Bowers</a:t>
            </a:r>
          </a:p>
          <a:p>
            <a:r>
              <a:rPr lang="en-US" dirty="0"/>
              <a:t>Change as you see fit. This is the author list on the paper. The order is arbitrary except for the first and last ones on each attribution. Once we include Thomas’s work, it would make more sense for him to be first on the HZDR line as the paper will then be a split between his work, </a:t>
            </a:r>
            <a:r>
              <a:rPr lang="en-US" dirty="0" err="1"/>
              <a:t>Tianhong’s</a:t>
            </a:r>
            <a:r>
              <a:rPr lang="en-US" dirty="0"/>
              <a:t>, and mine with only a slight weight towards mine.</a:t>
            </a:r>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600" b="1" i="0" u="none" strike="noStrike" cap="none" smtClean="0">
                <a:solidFill>
                  <a:srgbClr val="000000"/>
                </a:solidFill>
                <a:latin typeface="Arial"/>
                <a:ea typeface="Arial"/>
                <a:cs typeface="Arial"/>
                <a:sym typeface="Arial"/>
              </a:rPr>
              <a:t>1</a:t>
            </a:fld>
            <a:endParaRPr lang="en-US"/>
          </a:p>
        </p:txBody>
      </p:sp>
      <p:sp>
        <p:nvSpPr>
          <p:cNvPr id="5" name="Slide Number Placeholder 4"/>
          <p:cNvSpPr>
            <a:spLocks noGrp="1"/>
          </p:cNvSpPr>
          <p:nvPr>
            <p:ph type="sldNum" idx="3"/>
          </p:nvPr>
        </p:nvSpPr>
        <p:spPr/>
        <p:txBody>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1" i="0" u="none" strike="noStrike" cap="none" smtClean="0">
                <a:solidFill>
                  <a:srgbClr val="000000"/>
                </a:solidFill>
                <a:latin typeface="Arial"/>
                <a:ea typeface="Arial"/>
                <a:cs typeface="Arial"/>
                <a:sym typeface="Arial"/>
              </a:rPr>
              <a:t>1</a:t>
            </a:fld>
            <a:endParaRPr lang="en-US"/>
          </a:p>
        </p:txBody>
      </p:sp>
    </p:spTree>
    <p:extLst>
      <p:ext uri="{BB962C8B-B14F-4D97-AF65-F5344CB8AC3E}">
        <p14:creationId xmlns:p14="http://schemas.microsoft.com/office/powerpoint/2010/main" val="4288513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965200" y="742950"/>
            <a:ext cx="4959350" cy="371951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58" name="Shape 58"/>
          <p:cNvSpPr txBox="1">
            <a:spLocks noGrp="1"/>
          </p:cNvSpPr>
          <p:nvPr>
            <p:ph type="body" idx="1"/>
          </p:nvPr>
        </p:nvSpPr>
        <p:spPr>
          <a:xfrm>
            <a:off x="688975" y="4711700"/>
            <a:ext cx="5505450" cy="446405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0000" tIns="46800" rIns="90000" bIns="46800" anchor="ctr" anchorCtr="0">
            <a:noAutofit/>
          </a:bodyPr>
          <a:lstStyle/>
          <a:p>
            <a:pPr marL="0" marR="0" lvl="0" indent="0" algn="l" rtl="0">
              <a:spcBef>
                <a:spcPts val="0"/>
              </a:spcBef>
              <a:spcAft>
                <a:spcPts val="0"/>
              </a:spcAft>
              <a:buFont typeface="Arial"/>
              <a:buNone/>
            </a:pPr>
            <a:r>
              <a:rPr lang="en-US" sz="1800" b="0" i="0" u="none" strike="noStrike" cap="none" dirty="0"/>
              <a:t>This illustrates that the phase jitter causes the same issue even with no global delay, reinforcing that the effect may be due to envelope variation more than DLA variations </a:t>
            </a:r>
            <a:endParaRPr sz="1800" b="0" i="0" u="none" strike="noStrike" cap="none" dirty="0"/>
          </a:p>
        </p:txBody>
      </p:sp>
    </p:spTree>
    <p:extLst>
      <p:ext uri="{BB962C8B-B14F-4D97-AF65-F5344CB8AC3E}">
        <p14:creationId xmlns:p14="http://schemas.microsoft.com/office/powerpoint/2010/main" val="4258142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965200" y="742950"/>
            <a:ext cx="4959350" cy="371951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58" name="Shape 58"/>
          <p:cNvSpPr txBox="1">
            <a:spLocks noGrp="1"/>
          </p:cNvSpPr>
          <p:nvPr>
            <p:ph type="body" idx="1"/>
          </p:nvPr>
        </p:nvSpPr>
        <p:spPr>
          <a:xfrm>
            <a:off x="688975" y="4711700"/>
            <a:ext cx="5505450" cy="446405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0000" tIns="46800" rIns="90000" bIns="46800" anchor="ctr" anchorCtr="0">
            <a:noAutofit/>
          </a:bodyPr>
          <a:lstStyle/>
          <a:p>
            <a:pPr marL="0" marR="0" lvl="0" indent="0" algn="l" rtl="0">
              <a:spcBef>
                <a:spcPts val="0"/>
              </a:spcBef>
              <a:spcAft>
                <a:spcPts val="0"/>
              </a:spcAft>
              <a:buFont typeface="Arial"/>
              <a:buNone/>
            </a:pPr>
            <a:r>
              <a:rPr lang="en-US" sz="1800" b="0" i="0" u="none" strike="noStrike" cap="none" dirty="0"/>
              <a:t>This illustrates that the phase jitter causes the same issue even with no global delay, reinforcing that the effect may be due to envelope variation more than DLA variations </a:t>
            </a:r>
            <a:endParaRPr sz="1800" b="0" i="0" u="none" strike="noStrike" cap="none" dirty="0"/>
          </a:p>
        </p:txBody>
      </p:sp>
    </p:spTree>
    <p:extLst>
      <p:ext uri="{BB962C8B-B14F-4D97-AF65-F5344CB8AC3E}">
        <p14:creationId xmlns:p14="http://schemas.microsoft.com/office/powerpoint/2010/main" val="1130618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2025" y="744538"/>
            <a:ext cx="4957763" cy="3717925"/>
          </a:xfrm>
        </p:spPr>
      </p:sp>
      <p:sp>
        <p:nvSpPr>
          <p:cNvPr id="3" name="Notes Placeholder 2"/>
          <p:cNvSpPr>
            <a:spLocks noGrp="1"/>
          </p:cNvSpPr>
          <p:nvPr>
            <p:ph type="body" idx="1"/>
          </p:nvPr>
        </p:nvSpPr>
        <p:spPr/>
        <p:txBody>
          <a:bodyPr/>
          <a:lstStyle/>
          <a:p>
            <a:r>
              <a:rPr lang="en-US"/>
              <a:t>Because of its strong phase fluctuations, this is of course exactly the wrong auxiliary pulse that one would want to use for real LWFA control.  One would want to use a CEP-stabilized pulse.  But here we use the built-in phase fluctuations as a means to scan phase parameter space, in order to discover the ∆t ranges in which such control can be most effective.  </a:t>
            </a:r>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600" b="1" i="0" u="none" strike="noStrike" cap="none">
                <a:solidFill>
                  <a:srgbClr val="000000"/>
                </a:solidFill>
                <a:latin typeface="Arial"/>
                <a:ea typeface="Arial"/>
                <a:cs typeface="Arial"/>
                <a:sym typeface="Arial"/>
              </a:rPr>
              <a:t>4</a:t>
            </a:fld>
            <a:endParaRPr lang="en-US"/>
          </a:p>
        </p:txBody>
      </p:sp>
      <p:sp>
        <p:nvSpPr>
          <p:cNvPr id="5" name="Slide Number Placeholder 4"/>
          <p:cNvSpPr>
            <a:spLocks noGrp="1"/>
          </p:cNvSpPr>
          <p:nvPr>
            <p:ph type="sldNum" idx="3"/>
          </p:nvPr>
        </p:nvSpPr>
        <p:spPr/>
        <p:txBody>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1" i="0" u="none" strike="noStrike" cap="none">
                <a:solidFill>
                  <a:srgbClr val="000000"/>
                </a:solidFill>
                <a:latin typeface="Arial"/>
                <a:ea typeface="Arial"/>
                <a:cs typeface="Arial"/>
                <a:sym typeface="Arial"/>
              </a:rPr>
              <a:t>4</a:t>
            </a:fld>
            <a:endParaRPr lang="en-US"/>
          </a:p>
        </p:txBody>
      </p:sp>
    </p:spTree>
    <p:extLst>
      <p:ext uri="{BB962C8B-B14F-4D97-AF65-F5344CB8AC3E}">
        <p14:creationId xmlns:p14="http://schemas.microsoft.com/office/powerpoint/2010/main" val="2805485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965200" y="742950"/>
            <a:ext cx="4959350" cy="371951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58" name="Shape 58"/>
          <p:cNvSpPr txBox="1">
            <a:spLocks noGrp="1"/>
          </p:cNvSpPr>
          <p:nvPr>
            <p:ph type="body" idx="1"/>
          </p:nvPr>
        </p:nvSpPr>
        <p:spPr>
          <a:xfrm>
            <a:off x="688975" y="4711700"/>
            <a:ext cx="5505450" cy="446405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0000" tIns="46800" rIns="90000" bIns="46800" anchor="ctr" anchorCtr="0">
            <a:noAutofit/>
          </a:bodyPr>
          <a:lstStyle/>
          <a:p>
            <a:pPr marL="0" marR="0" lvl="0" indent="0" algn="l" rtl="0">
              <a:spcBef>
                <a:spcPts val="0"/>
              </a:spcBef>
              <a:spcAft>
                <a:spcPts val="0"/>
              </a:spcAft>
              <a:buFont typeface="Arial"/>
              <a:buNone/>
            </a:pPr>
            <a:r>
              <a:rPr lang="en-US" sz="1800" b="0" i="0" u="none" strike="noStrike" cap="none" dirty="0"/>
              <a:t>Key here is that the second pulse can be made to overlap more or less with the accelerating electrons in order to </a:t>
            </a:r>
            <a:r>
              <a:rPr lang="en-US" dirty="0"/>
              <a:t>change the direct laser interaction. Incidentally the following pulse will experience a different index of refraction from the leading pulse, causing a change in the evolution of the collective intensity.</a:t>
            </a:r>
            <a:endParaRPr sz="1800" b="0" i="0" u="none" strike="noStrike" cap="none" dirty="0"/>
          </a:p>
        </p:txBody>
      </p:sp>
    </p:spTree>
    <p:extLst>
      <p:ext uri="{BB962C8B-B14F-4D97-AF65-F5344CB8AC3E}">
        <p14:creationId xmlns:p14="http://schemas.microsoft.com/office/powerpoint/2010/main" val="2762645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965200" y="742950"/>
            <a:ext cx="4959350" cy="371951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58" name="Shape 58"/>
          <p:cNvSpPr txBox="1">
            <a:spLocks noGrp="1"/>
          </p:cNvSpPr>
          <p:nvPr>
            <p:ph type="body" idx="1"/>
          </p:nvPr>
        </p:nvSpPr>
        <p:spPr>
          <a:xfrm>
            <a:off x="688975" y="4711699"/>
            <a:ext cx="5505450" cy="5037781"/>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0000" tIns="46800" rIns="90000" bIns="46800" anchor="ctr" anchorCtr="0">
            <a:noAutofit/>
          </a:bodyPr>
          <a:lstStyle/>
          <a:p>
            <a:pPr marL="0" marR="0" lvl="0" indent="0" algn="l" rtl="0">
              <a:spcBef>
                <a:spcPts val="0"/>
              </a:spcBef>
              <a:spcAft>
                <a:spcPts val="0"/>
              </a:spcAft>
              <a:buFont typeface="Arial"/>
              <a:buNone/>
            </a:pPr>
            <a:r>
              <a:rPr lang="en-US" sz="1400" b="0" i="0" u="none" strike="noStrike" cap="none" dirty="0"/>
              <a:t>This is just a diagram of the experimental setup:</a:t>
            </a:r>
          </a:p>
          <a:p>
            <a:pPr marL="0" marR="0" lvl="0" indent="0" algn="l" rtl="0">
              <a:spcBef>
                <a:spcPts val="0"/>
              </a:spcBef>
              <a:spcAft>
                <a:spcPts val="0"/>
              </a:spcAft>
              <a:buFont typeface="Arial"/>
              <a:buNone/>
            </a:pPr>
            <a:r>
              <a:rPr lang="en-US" sz="1400" b="0" i="0" u="none" strike="noStrike" cap="none" dirty="0"/>
              <a:t>a is a pulse mask for determining the delay between any two points on the wavefront (not </a:t>
            </a:r>
            <a:r>
              <a:rPr lang="en-US" sz="1400" dirty="0"/>
              <a:t>during experiment)</a:t>
            </a:r>
          </a:p>
          <a:p>
            <a:pPr marL="0" marR="0" lvl="0" indent="0" algn="l" rtl="0">
              <a:spcBef>
                <a:spcPts val="0"/>
              </a:spcBef>
              <a:spcAft>
                <a:spcPts val="0"/>
              </a:spcAft>
              <a:buFont typeface="Arial"/>
              <a:buNone/>
            </a:pPr>
            <a:r>
              <a:rPr lang="en-US" sz="1400" b="0" i="0" u="none" strike="noStrike" cap="none" dirty="0"/>
              <a:t>b is a pickoff mirror for the spectral interferometer line (one line bounces off inner mirror, other off outer mirror, and a flat ~3ps delay is added by a delay stage at f, flat mirror available to compare interference</a:t>
            </a:r>
          </a:p>
          <a:p>
            <a:pPr marL="0" marR="0" lvl="0" indent="0" algn="l" rtl="0">
              <a:spcBef>
                <a:spcPts val="0"/>
              </a:spcBef>
              <a:spcAft>
                <a:spcPts val="0"/>
              </a:spcAft>
              <a:buFont typeface="Arial"/>
              <a:buNone/>
            </a:pPr>
            <a:r>
              <a:rPr lang="en-US" sz="1400" dirty="0"/>
              <a:t>c is the mirror itself, the outside is fixed and the inside slides on rails. The mirrors are balanced to create nearly zero torque on the system</a:t>
            </a:r>
          </a:p>
          <a:p>
            <a:pPr marL="0" marR="0" lvl="0" indent="0" algn="l" rtl="0">
              <a:spcBef>
                <a:spcPts val="0"/>
              </a:spcBef>
              <a:spcAft>
                <a:spcPts val="0"/>
              </a:spcAft>
              <a:buFont typeface="Arial"/>
              <a:buNone/>
            </a:pPr>
            <a:r>
              <a:rPr lang="en-US" sz="1400" dirty="0"/>
              <a:t>d is the pulse masks and wedge, the masks allow us to isolate either the inner or outer pulse for focal diagnostics or to drive the LWFA (outer pulse fails at this as it has too low power)</a:t>
            </a:r>
          </a:p>
          <a:p>
            <a:pPr marL="0" marR="0" lvl="0" indent="0" algn="l" rtl="0">
              <a:spcBef>
                <a:spcPts val="0"/>
              </a:spcBef>
              <a:spcAft>
                <a:spcPts val="0"/>
              </a:spcAft>
              <a:buFont typeface="Arial"/>
              <a:buNone/>
            </a:pPr>
            <a:r>
              <a:rPr lang="en-US" sz="1400" dirty="0"/>
              <a:t>e is the electron spectrometer dipole</a:t>
            </a:r>
          </a:p>
          <a:p>
            <a:pPr marL="0" marR="0" lvl="0" indent="0" algn="l" rtl="0">
              <a:spcBef>
                <a:spcPts val="0"/>
              </a:spcBef>
              <a:spcAft>
                <a:spcPts val="0"/>
              </a:spcAft>
              <a:buFont typeface="Arial"/>
              <a:buNone/>
            </a:pPr>
            <a:r>
              <a:rPr lang="en-US" sz="1400" dirty="0"/>
              <a:t>f is the spectral interferometer line with the delay and a camera behind a </a:t>
            </a:r>
            <a:r>
              <a:rPr lang="en-US" sz="1400" dirty="0" err="1"/>
              <a:t>beamsplitter</a:t>
            </a:r>
            <a:r>
              <a:rPr lang="en-US" sz="1400" dirty="0"/>
              <a:t> to detect overlap between the two pulses</a:t>
            </a:r>
          </a:p>
          <a:p>
            <a:pPr marL="0" marR="0" lvl="0" indent="0" algn="l" rtl="0">
              <a:spcBef>
                <a:spcPts val="0"/>
              </a:spcBef>
              <a:spcAft>
                <a:spcPts val="0"/>
              </a:spcAft>
              <a:buFont typeface="Arial"/>
              <a:buNone/>
            </a:pPr>
            <a:r>
              <a:rPr lang="en-US" sz="1400" dirty="0"/>
              <a:t>g is the INSIGHT/thru focus spectral interferometer for characterization of the full, unsplit pulse</a:t>
            </a:r>
          </a:p>
          <a:p>
            <a:pPr marL="0" marR="0" lvl="0" indent="0" algn="l" rtl="0">
              <a:spcBef>
                <a:spcPts val="0"/>
              </a:spcBef>
              <a:spcAft>
                <a:spcPts val="0"/>
              </a:spcAft>
              <a:buFont typeface="Arial"/>
              <a:buNone/>
            </a:pPr>
            <a:r>
              <a:rPr lang="en-US" sz="1400" dirty="0"/>
              <a:t>h is the betatron profiler, showing the flux and opening angle of the x-rays</a:t>
            </a:r>
          </a:p>
          <a:p>
            <a:pPr marL="0" marR="0" lvl="0" indent="0" algn="l" rtl="0">
              <a:spcBef>
                <a:spcPts val="0"/>
              </a:spcBef>
              <a:spcAft>
                <a:spcPts val="0"/>
              </a:spcAft>
              <a:buFont typeface="Arial"/>
              <a:buNone/>
            </a:pPr>
            <a:r>
              <a:rPr lang="en-US" sz="1400" dirty="0" err="1"/>
              <a:t>i</a:t>
            </a:r>
            <a:r>
              <a:rPr lang="en-US" sz="1400" dirty="0"/>
              <a:t> is the single-pixel counting x-ray camera (at the end of a long line) for the x-ray spectrum</a:t>
            </a:r>
          </a:p>
          <a:p>
            <a:pPr marL="0" marR="0" lvl="0" indent="0" algn="l" rtl="0">
              <a:spcBef>
                <a:spcPts val="0"/>
              </a:spcBef>
              <a:spcAft>
                <a:spcPts val="0"/>
              </a:spcAft>
              <a:buFont typeface="Arial"/>
              <a:buNone/>
            </a:pPr>
            <a:r>
              <a:rPr lang="en-US" sz="1400" dirty="0"/>
              <a:t>j is an alternate x-ray spectrometer using a HOP-G crystal</a:t>
            </a:r>
            <a:endParaRPr sz="1400" b="0" i="0" u="none" strike="noStrike" cap="none" dirty="0"/>
          </a:p>
        </p:txBody>
      </p:sp>
    </p:spTree>
    <p:extLst>
      <p:ext uri="{BB962C8B-B14F-4D97-AF65-F5344CB8AC3E}">
        <p14:creationId xmlns:p14="http://schemas.microsoft.com/office/powerpoint/2010/main" val="2737687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965200" y="742950"/>
            <a:ext cx="4959350" cy="371951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58" name="Shape 58"/>
          <p:cNvSpPr txBox="1">
            <a:spLocks noGrp="1"/>
          </p:cNvSpPr>
          <p:nvPr>
            <p:ph type="body" idx="1"/>
          </p:nvPr>
        </p:nvSpPr>
        <p:spPr>
          <a:xfrm>
            <a:off x="688975" y="4711700"/>
            <a:ext cx="5505450" cy="446405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0000" tIns="46800" rIns="90000" bIns="46800" anchor="ctr" anchorCtr="0">
            <a:noAutofit/>
          </a:bodyPr>
          <a:lstStyle/>
          <a:p>
            <a:pPr marL="0" marR="0" lvl="0" indent="0" algn="l" rtl="0">
              <a:spcBef>
                <a:spcPts val="0"/>
              </a:spcBef>
              <a:spcAft>
                <a:spcPts val="0"/>
              </a:spcAft>
              <a:buFont typeface="Arial"/>
              <a:buNone/>
            </a:pPr>
            <a:r>
              <a:rPr lang="en-US" sz="1800" b="0" i="0" u="none" strike="noStrike" cap="none" dirty="0"/>
              <a:t>This illustrates that the ideal time delay (~20-30fs) creates fluctuation in energy, charge, and x-ray flux and that these fluctuations are coherent with each other. In other words, if a more stable phase difference could be achieved, the results on the right could be achieved consistently</a:t>
            </a:r>
            <a:endParaRPr sz="1800" b="0" i="0" u="none" strike="noStrike" cap="none" dirty="0"/>
          </a:p>
        </p:txBody>
      </p:sp>
    </p:spTree>
    <p:extLst>
      <p:ext uri="{BB962C8B-B14F-4D97-AF65-F5344CB8AC3E}">
        <p14:creationId xmlns:p14="http://schemas.microsoft.com/office/powerpoint/2010/main" val="2103805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965200" y="742950"/>
            <a:ext cx="4959350" cy="371951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58" name="Shape 58"/>
          <p:cNvSpPr txBox="1">
            <a:spLocks noGrp="1"/>
          </p:cNvSpPr>
          <p:nvPr>
            <p:ph type="body" idx="1"/>
          </p:nvPr>
        </p:nvSpPr>
        <p:spPr>
          <a:xfrm>
            <a:off x="688975" y="4711700"/>
            <a:ext cx="5505450" cy="446405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0000" tIns="46800" rIns="90000" bIns="46800" anchor="ctr" anchorCtr="0">
            <a:noAutofit/>
          </a:bodyPr>
          <a:lstStyle/>
          <a:p>
            <a:pPr marL="0" marR="0" lvl="0" indent="0" algn="l" rtl="0">
              <a:spcBef>
                <a:spcPts val="0"/>
              </a:spcBef>
              <a:spcAft>
                <a:spcPts val="0"/>
              </a:spcAft>
              <a:buFont typeface="Arial"/>
              <a:buNone/>
            </a:pPr>
            <a:r>
              <a:rPr lang="en-US" sz="1800" b="0" i="0" u="none" strike="noStrike" cap="none" dirty="0"/>
              <a:t>This is meant to illustrate the change in peak electron energy, fluctuation, x-ray flux, x-ray energy</a:t>
            </a:r>
            <a:endParaRPr sz="1800" b="0" i="0" u="none" strike="noStrike" cap="none" dirty="0"/>
          </a:p>
        </p:txBody>
      </p:sp>
    </p:spTree>
    <p:extLst>
      <p:ext uri="{BB962C8B-B14F-4D97-AF65-F5344CB8AC3E}">
        <p14:creationId xmlns:p14="http://schemas.microsoft.com/office/powerpoint/2010/main" val="4219772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965200" y="742950"/>
            <a:ext cx="4959350" cy="371951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58" name="Shape 58"/>
          <p:cNvSpPr txBox="1">
            <a:spLocks noGrp="1"/>
          </p:cNvSpPr>
          <p:nvPr>
            <p:ph type="body" idx="1"/>
          </p:nvPr>
        </p:nvSpPr>
        <p:spPr>
          <a:xfrm>
            <a:off x="688975" y="4711700"/>
            <a:ext cx="5505450" cy="4464050"/>
          </a:xfrm>
          <a:prstGeom prst="rect">
            <a:avLst/>
          </a:prstGeom>
          <a:solidFill>
            <a:srgbClr val="FFFFFF"/>
          </a:solidFill>
          <a:ln w="9525" cap="flat" cmpd="sng">
            <a:solidFill>
              <a:srgbClr val="000000"/>
            </a:solidFill>
            <a:prstDash val="solid"/>
            <a:miter lim="8000"/>
            <a:headEnd type="none" w="sm" len="sm"/>
            <a:tailEnd type="none" w="sm" len="sm"/>
          </a:ln>
        </p:spPr>
        <p:txBody>
          <a:bodyPr spcFirstLastPara="1" wrap="square" lIns="90000" tIns="46800" rIns="90000" bIns="46800" anchor="ctr" anchorCtr="0">
            <a:noAutofit/>
          </a:bodyPr>
          <a:lstStyle/>
          <a:p>
            <a:pPr marL="0" marR="0" lvl="0" indent="0" algn="l" rtl="0">
              <a:spcBef>
                <a:spcPts val="0"/>
              </a:spcBef>
              <a:spcAft>
                <a:spcPts val="0"/>
              </a:spcAft>
              <a:buFont typeface="Arial"/>
              <a:buNone/>
            </a:pPr>
            <a:r>
              <a:rPr lang="en-US" sz="1800" b="0" i="0" u="none" strike="noStrike" cap="none" dirty="0"/>
              <a:t>This illustrates that the ideal time delay varies with the bubble size (the square root of gas density) and therefore the distance from lead pulse to injected electrons. The correlation is not 1:1  as indicated by the ratio of the peaks being less than root(2). This implies that the peak is linked to DLA effects from second pulse overlap but is also affected by a separate effect that is less dependent on gas density (for example the envelope intensity modulation).</a:t>
            </a:r>
            <a:endParaRPr sz="1800" b="0" i="0" u="none" strike="noStrike" cap="none" dirty="0"/>
          </a:p>
        </p:txBody>
      </p:sp>
    </p:spTree>
    <p:extLst>
      <p:ext uri="{BB962C8B-B14F-4D97-AF65-F5344CB8AC3E}">
        <p14:creationId xmlns:p14="http://schemas.microsoft.com/office/powerpoint/2010/main" val="766296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sz="1400">
              <a:solidFill>
                <a:srgbClr val="000000"/>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9035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357898630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419311278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E28D29-1ECB-41DF-951B-2A23F95AD026}" type="datetimeFigureOut">
              <a:rPr lang="en-US" dirty="0"/>
              <a:t>11/8/22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326093725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11/8/22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sz="1400">
              <a:solidFill>
                <a:srgbClr val="000000"/>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80655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308122672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11/8/22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256585210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11/8/22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178697281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11/8/22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sz="1000">
              <a:solidFill>
                <a:schemeClr val="dk2"/>
              </a:solidFill>
            </a:endParaRPr>
          </a:p>
        </p:txBody>
      </p:sp>
    </p:spTree>
    <p:extLst>
      <p:ext uri="{BB962C8B-B14F-4D97-AF65-F5344CB8AC3E}">
        <p14:creationId xmlns:p14="http://schemas.microsoft.com/office/powerpoint/2010/main" val="159303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6DFF08F-DC6B-4601-B491-B0F83F6DD2DA}" type="datetimeFigureOut">
              <a:rPr lang="en-US" dirty="0"/>
              <a:pPr/>
              <a:t>11/8/22</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lvl="0" indent="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324359773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228561834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11/8/22</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marL="0" lvl="0" indent="0">
              <a:spcBef>
                <a:spcPts val="0"/>
              </a:spcBef>
              <a:spcAft>
                <a:spcPts val="0"/>
              </a:spcAft>
              <a:buNone/>
            </a:pPr>
            <a:fld id="{00000000-1234-1234-1234-123412341234}" type="slidenum">
              <a:rPr lang="en-US" smtClean="0"/>
              <a:t>‹#›</a:t>
            </a:fld>
            <a:endParaRPr lang="en-US" sz="1400">
              <a:solidFill>
                <a:srgbClr val="000000"/>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4458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13"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5.jpg"/><Relationship Id="rId5" Type="http://schemas.openxmlformats.org/officeDocument/2006/relationships/image" Target="../media/image3.png"/><Relationship Id="rId10" Type="http://schemas.openxmlformats.org/officeDocument/2006/relationships/image" Target="../media/image24.jpg"/><Relationship Id="rId4" Type="http://schemas.openxmlformats.org/officeDocument/2006/relationships/image" Target="../media/image2.png"/><Relationship Id="rId9" Type="http://schemas.openxmlformats.org/officeDocument/2006/relationships/image" Target="../media/image23.png"/><Relationship Id="rId14" Type="http://schemas.openxmlformats.org/officeDocument/2006/relationships/image" Target="../media/image27.jp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1.jp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3.png"/><Relationship Id="rId12" Type="http://schemas.openxmlformats.org/officeDocument/2006/relationships/image" Target="../media/image20.png"/><Relationship Id="rId17" Type="http://schemas.openxmlformats.org/officeDocument/2006/relationships/image" Target="../media/image42.jpg"/><Relationship Id="rId2" Type="http://schemas.openxmlformats.org/officeDocument/2006/relationships/notesSlide" Target="../notesSlides/notesSlide8.xml"/><Relationship Id="rId16"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4.png"/><Relationship Id="rId15" Type="http://schemas.openxmlformats.org/officeDocument/2006/relationships/image" Target="../media/image40.jpg"/><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35.png"/><Relationship Id="rId1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63FD4765-8BE1-004D-C301-CA9DC130ABE1}"/>
              </a:ext>
            </a:extLst>
          </p:cNvPr>
          <p:cNvSpPr txBox="1"/>
          <p:nvPr/>
        </p:nvSpPr>
        <p:spPr>
          <a:xfrm>
            <a:off x="1707785" y="2905427"/>
            <a:ext cx="5454571" cy="707886"/>
          </a:xfrm>
          <a:prstGeom prst="rect">
            <a:avLst/>
          </a:prstGeom>
          <a:noFill/>
        </p:spPr>
        <p:txBody>
          <a:bodyPr wrap="none" rtlCol="0">
            <a:spAutoFit/>
          </a:bodyPr>
          <a:lstStyle/>
          <a:p>
            <a:pPr algn="ctr"/>
            <a:r>
              <a:rPr lang="en-US" sz="2000" dirty="0"/>
              <a:t>B. Bowers, R. </a:t>
            </a:r>
            <a:r>
              <a:rPr lang="en-US" sz="2000" dirty="0" err="1"/>
              <a:t>Rudzinsky</a:t>
            </a:r>
            <a:r>
              <a:rPr lang="en-US" sz="2000" dirty="0"/>
              <a:t>, M. LaBerge, M.C. Downer </a:t>
            </a:r>
          </a:p>
          <a:p>
            <a:pPr algn="ctr"/>
            <a:r>
              <a:rPr lang="en-US" sz="2000" i="1" dirty="0"/>
              <a:t>The University of Texas at Austin</a:t>
            </a:r>
          </a:p>
        </p:txBody>
      </p:sp>
      <p:sp>
        <p:nvSpPr>
          <p:cNvPr id="2" name="Title 1">
            <a:extLst>
              <a:ext uri="{FF2B5EF4-FFF2-40B4-BE49-F238E27FC236}">
                <a16:creationId xmlns:a16="http://schemas.microsoft.com/office/drawing/2014/main" id="{6EB26699-352E-467C-A3EF-BFE818F349D3}"/>
              </a:ext>
            </a:extLst>
          </p:cNvPr>
          <p:cNvSpPr>
            <a:spLocks noGrp="1"/>
          </p:cNvSpPr>
          <p:nvPr>
            <p:ph type="ctrTitle"/>
          </p:nvPr>
        </p:nvSpPr>
        <p:spPr>
          <a:xfrm>
            <a:off x="267844" y="1911245"/>
            <a:ext cx="8640179" cy="923330"/>
          </a:xfrm>
        </p:spPr>
        <p:txBody>
          <a:bodyPr>
            <a:normAutofit/>
          </a:bodyPr>
          <a:lstStyle/>
          <a:p>
            <a:pPr algn="ctr"/>
            <a:r>
              <a:rPr lang="en-US" sz="2800" b="1" dirty="0">
                <a:latin typeface="Helvetica" pitchFamily="2" charset="0"/>
              </a:rPr>
              <a:t>Stabilization &amp; manipulation of laser-driven plasma acceleration with a weak auxiliary laser pulse</a:t>
            </a:r>
          </a:p>
        </p:txBody>
      </p:sp>
      <p:pic>
        <p:nvPicPr>
          <p:cNvPr id="8" name="Content Placeholder 4">
            <a:extLst>
              <a:ext uri="{FF2B5EF4-FFF2-40B4-BE49-F238E27FC236}">
                <a16:creationId xmlns:a16="http://schemas.microsoft.com/office/drawing/2014/main" id="{D87B2ABE-82ED-4495-A4A7-1B0E6F3FE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5071" y="280079"/>
            <a:ext cx="1165916" cy="1165916"/>
          </a:xfrm>
          <a:prstGeom prst="rect">
            <a:avLst/>
          </a:prstGeom>
        </p:spPr>
      </p:pic>
      <p:grpSp>
        <p:nvGrpSpPr>
          <p:cNvPr id="9" name="Group 8">
            <a:extLst>
              <a:ext uri="{FF2B5EF4-FFF2-40B4-BE49-F238E27FC236}">
                <a16:creationId xmlns:a16="http://schemas.microsoft.com/office/drawing/2014/main" id="{89B17D6F-2F4B-4187-BE4D-F89C94519956}"/>
              </a:ext>
            </a:extLst>
          </p:cNvPr>
          <p:cNvGrpSpPr/>
          <p:nvPr/>
        </p:nvGrpSpPr>
        <p:grpSpPr>
          <a:xfrm>
            <a:off x="7368234" y="357454"/>
            <a:ext cx="1563080" cy="1088540"/>
            <a:chOff x="7948203" y="34343"/>
            <a:chExt cx="1204245" cy="895284"/>
          </a:xfrm>
        </p:grpSpPr>
        <p:pic>
          <p:nvPicPr>
            <p:cNvPr id="10" name="Picture 9" descr="HZDR_logo.png">
              <a:extLst>
                <a:ext uri="{FF2B5EF4-FFF2-40B4-BE49-F238E27FC236}">
                  <a16:creationId xmlns:a16="http://schemas.microsoft.com/office/drawing/2014/main" id="{257D1BAE-2BC6-40F3-AE5F-B8817C826B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8203" y="658542"/>
              <a:ext cx="1204245" cy="271085"/>
            </a:xfrm>
            <a:prstGeom prst="rect">
              <a:avLst/>
            </a:prstGeom>
          </p:spPr>
        </p:pic>
        <p:pic>
          <p:nvPicPr>
            <p:cNvPr id="11" name="Picture 10" descr="HZDR_logo3.png">
              <a:extLst>
                <a:ext uri="{FF2B5EF4-FFF2-40B4-BE49-F238E27FC236}">
                  <a16:creationId xmlns:a16="http://schemas.microsoft.com/office/drawing/2014/main" id="{B4A73B13-A066-4DE5-A699-B3403AB30C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7455" y="34343"/>
              <a:ext cx="1138833" cy="531062"/>
            </a:xfrm>
            <a:prstGeom prst="rect">
              <a:avLst/>
            </a:prstGeom>
          </p:spPr>
        </p:pic>
      </p:grpSp>
      <p:cxnSp>
        <p:nvCxnSpPr>
          <p:cNvPr id="5" name="Straight Connector 4">
            <a:extLst>
              <a:ext uri="{FF2B5EF4-FFF2-40B4-BE49-F238E27FC236}">
                <a16:creationId xmlns:a16="http://schemas.microsoft.com/office/drawing/2014/main" id="{79D0B1F4-91DE-EB58-513C-EFA8730337C4}"/>
              </a:ext>
            </a:extLst>
          </p:cNvPr>
          <p:cNvCxnSpPr>
            <a:cxnSpLocks/>
          </p:cNvCxnSpPr>
          <p:nvPr/>
        </p:nvCxnSpPr>
        <p:spPr>
          <a:xfrm flipH="1">
            <a:off x="1885055" y="3233105"/>
            <a:ext cx="954797" cy="0"/>
          </a:xfrm>
          <a:prstGeom prst="line">
            <a:avLst/>
          </a:prstGeom>
          <a:ln w="2857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9FE1635A-3D37-905E-8306-73D36C8F401B}"/>
              </a:ext>
            </a:extLst>
          </p:cNvPr>
          <p:cNvSpPr txBox="1"/>
          <p:nvPr/>
        </p:nvSpPr>
        <p:spPr>
          <a:xfrm>
            <a:off x="2722812" y="2796001"/>
            <a:ext cx="338554" cy="461665"/>
          </a:xfrm>
          <a:prstGeom prst="rect">
            <a:avLst/>
          </a:prstGeom>
          <a:noFill/>
        </p:spPr>
        <p:txBody>
          <a:bodyPr wrap="none" rtlCol="0">
            <a:spAutoFit/>
          </a:bodyPr>
          <a:lstStyle/>
          <a:p>
            <a:r>
              <a:rPr lang="en-US" sz="2400"/>
              <a:t>*</a:t>
            </a:r>
          </a:p>
        </p:txBody>
      </p:sp>
      <p:sp>
        <p:nvSpPr>
          <p:cNvPr id="7" name="TextBox 6">
            <a:extLst>
              <a:ext uri="{FF2B5EF4-FFF2-40B4-BE49-F238E27FC236}">
                <a16:creationId xmlns:a16="http://schemas.microsoft.com/office/drawing/2014/main" id="{CBCF1E5E-5B46-61E1-341E-6928B07E9D07}"/>
              </a:ext>
            </a:extLst>
          </p:cNvPr>
          <p:cNvSpPr txBox="1"/>
          <p:nvPr/>
        </p:nvSpPr>
        <p:spPr>
          <a:xfrm>
            <a:off x="1199319" y="5943598"/>
            <a:ext cx="1257075" cy="369332"/>
          </a:xfrm>
          <a:prstGeom prst="rect">
            <a:avLst/>
          </a:prstGeom>
          <a:noFill/>
        </p:spPr>
        <p:txBody>
          <a:bodyPr wrap="none" rtlCol="0">
            <a:spAutoFit/>
          </a:bodyPr>
          <a:lstStyle/>
          <a:p>
            <a:r>
              <a:rPr lang="en-US"/>
              <a:t>* PhD 2022</a:t>
            </a:r>
          </a:p>
        </p:txBody>
      </p:sp>
      <p:sp>
        <p:nvSpPr>
          <p:cNvPr id="16" name="TextBox 15">
            <a:extLst>
              <a:ext uri="{FF2B5EF4-FFF2-40B4-BE49-F238E27FC236}">
                <a16:creationId xmlns:a16="http://schemas.microsoft.com/office/drawing/2014/main" id="{7DA32B8E-669D-E45F-92B8-060B2FF5ACA6}"/>
              </a:ext>
            </a:extLst>
          </p:cNvPr>
          <p:cNvSpPr txBox="1"/>
          <p:nvPr/>
        </p:nvSpPr>
        <p:spPr>
          <a:xfrm>
            <a:off x="79514" y="240323"/>
            <a:ext cx="4843698" cy="646331"/>
          </a:xfrm>
          <a:prstGeom prst="rect">
            <a:avLst/>
          </a:prstGeom>
          <a:noFill/>
        </p:spPr>
        <p:txBody>
          <a:bodyPr wrap="none" rtlCol="0">
            <a:spAutoFit/>
          </a:bodyPr>
          <a:lstStyle/>
          <a:p>
            <a:r>
              <a:rPr lang="en-US">
                <a:solidFill>
                  <a:srgbClr val="FF0000"/>
                </a:solidFill>
              </a:rPr>
              <a:t>*LWFA driver:  ≤ 4 J, </a:t>
            </a:r>
            <a:r>
              <a:rPr lang="en-US">
                <a:solidFill>
                  <a:srgbClr val="FF0000"/>
                </a:solidFill>
                <a:latin typeface="Times New Roman" panose="02020603050405020304" pitchFamily="18" charset="0"/>
                <a:cs typeface="Times New Roman" panose="02020603050405020304" pitchFamily="18" charset="0"/>
              </a:rPr>
              <a:t>~</a:t>
            </a:r>
            <a:r>
              <a:rPr lang="en-US">
                <a:solidFill>
                  <a:srgbClr val="FF0000"/>
                </a:solidFill>
              </a:rPr>
              <a:t>30 fs, 0.8 µm, lin-pol;</a:t>
            </a:r>
          </a:p>
          <a:p>
            <a:r>
              <a:rPr lang="en-US">
                <a:solidFill>
                  <a:srgbClr val="FF0000"/>
                </a:solidFill>
              </a:rPr>
              <a:t>   self-truncated ionization injection (STII) regime</a:t>
            </a:r>
            <a:r>
              <a:rPr lang="en-US" baseline="30000">
                <a:solidFill>
                  <a:srgbClr val="FF0000"/>
                </a:solidFill>
              </a:rPr>
              <a:t>1</a:t>
            </a:r>
          </a:p>
        </p:txBody>
      </p:sp>
      <p:sp>
        <p:nvSpPr>
          <p:cNvPr id="17" name="TextBox 16">
            <a:extLst>
              <a:ext uri="{FF2B5EF4-FFF2-40B4-BE49-F238E27FC236}">
                <a16:creationId xmlns:a16="http://schemas.microsoft.com/office/drawing/2014/main" id="{68CE1ECB-98B3-7F26-E3B8-D48B05A13D03}"/>
              </a:ext>
            </a:extLst>
          </p:cNvPr>
          <p:cNvSpPr txBox="1"/>
          <p:nvPr/>
        </p:nvSpPr>
        <p:spPr>
          <a:xfrm>
            <a:off x="66262" y="944117"/>
            <a:ext cx="5422703" cy="646331"/>
          </a:xfrm>
          <a:prstGeom prst="rect">
            <a:avLst/>
          </a:prstGeom>
          <a:noFill/>
        </p:spPr>
        <p:txBody>
          <a:bodyPr wrap="none" rtlCol="0">
            <a:spAutoFit/>
          </a:bodyPr>
          <a:lstStyle/>
          <a:p>
            <a:r>
              <a:rPr lang="en-US">
                <a:solidFill>
                  <a:srgbClr val="FF0000"/>
                </a:solidFill>
              </a:rPr>
              <a:t>*auxiliary pulse:  &lt; 0.5 J, co-propagates with variable ∆</a:t>
            </a:r>
            <a:r>
              <a:rPr lang="en-US" i="1">
                <a:solidFill>
                  <a:srgbClr val="FF0000"/>
                </a:solidFill>
              </a:rPr>
              <a:t>t</a:t>
            </a:r>
            <a:r>
              <a:rPr lang="en-US">
                <a:solidFill>
                  <a:srgbClr val="FF0000"/>
                </a:solidFill>
              </a:rPr>
              <a:t>,</a:t>
            </a:r>
          </a:p>
          <a:p>
            <a:r>
              <a:rPr lang="en-US">
                <a:solidFill>
                  <a:srgbClr val="FF0000"/>
                </a:solidFill>
              </a:rPr>
              <a:t>     strong shot-to-shot phase fluctuations. </a:t>
            </a:r>
          </a:p>
        </p:txBody>
      </p:sp>
      <p:sp>
        <p:nvSpPr>
          <p:cNvPr id="23" name="TextBox 22">
            <a:extLst>
              <a:ext uri="{FF2B5EF4-FFF2-40B4-BE49-F238E27FC236}">
                <a16:creationId xmlns:a16="http://schemas.microsoft.com/office/drawing/2014/main" id="{D4347DF7-1021-C115-A337-78685F6BEA24}"/>
              </a:ext>
            </a:extLst>
          </p:cNvPr>
          <p:cNvSpPr txBox="1"/>
          <p:nvPr/>
        </p:nvSpPr>
        <p:spPr>
          <a:xfrm>
            <a:off x="3430609" y="4748979"/>
            <a:ext cx="2088009" cy="707886"/>
          </a:xfrm>
          <a:prstGeom prst="rect">
            <a:avLst/>
          </a:prstGeom>
          <a:noFill/>
        </p:spPr>
        <p:txBody>
          <a:bodyPr wrap="none" rtlCol="0">
            <a:spAutoFit/>
          </a:bodyPr>
          <a:lstStyle/>
          <a:p>
            <a:pPr algn="ctr"/>
            <a:r>
              <a:rPr lang="en-US" sz="2000" dirty="0"/>
              <a:t>T. Wang, G. Shvets</a:t>
            </a:r>
          </a:p>
          <a:p>
            <a:pPr algn="ctr"/>
            <a:r>
              <a:rPr lang="en-US" sz="2000" i="1" dirty="0"/>
              <a:t>Cornell University</a:t>
            </a:r>
          </a:p>
        </p:txBody>
      </p:sp>
      <p:sp>
        <p:nvSpPr>
          <p:cNvPr id="24" name="TextBox 23">
            <a:extLst>
              <a:ext uri="{FF2B5EF4-FFF2-40B4-BE49-F238E27FC236}">
                <a16:creationId xmlns:a16="http://schemas.microsoft.com/office/drawing/2014/main" id="{85A458B4-857D-5580-E609-3310E24CAE0A}"/>
              </a:ext>
            </a:extLst>
          </p:cNvPr>
          <p:cNvSpPr txBox="1"/>
          <p:nvPr/>
        </p:nvSpPr>
        <p:spPr>
          <a:xfrm>
            <a:off x="1524828" y="3659205"/>
            <a:ext cx="5925276" cy="1015663"/>
          </a:xfrm>
          <a:prstGeom prst="rect">
            <a:avLst/>
          </a:prstGeom>
          <a:noFill/>
        </p:spPr>
        <p:txBody>
          <a:bodyPr wrap="none" rtlCol="0">
            <a:spAutoFit/>
          </a:bodyPr>
          <a:lstStyle/>
          <a:p>
            <a:pPr algn="ctr"/>
            <a:r>
              <a:rPr lang="en-US" sz="2000" dirty="0"/>
              <a:t>T. </a:t>
            </a:r>
            <a:r>
              <a:rPr lang="en-US" sz="2000" dirty="0" err="1"/>
              <a:t>Püschel</a:t>
            </a:r>
            <a:r>
              <a:rPr lang="en-US" sz="2000" dirty="0"/>
              <a:t>, J.P. Couperus-</a:t>
            </a:r>
            <a:r>
              <a:rPr lang="en-US" sz="2000" dirty="0" err="1"/>
              <a:t>Cabadağ</a:t>
            </a:r>
            <a:r>
              <a:rPr lang="en-US" sz="2000" dirty="0"/>
              <a:t>, Y.Y. Chang, A. </a:t>
            </a:r>
            <a:r>
              <a:rPr lang="en-US" sz="2000" dirty="0" err="1"/>
              <a:t>Irman</a:t>
            </a:r>
            <a:r>
              <a:rPr lang="en-US" sz="2000" dirty="0"/>
              <a:t>, </a:t>
            </a:r>
          </a:p>
          <a:p>
            <a:pPr algn="ctr"/>
            <a:r>
              <a:rPr lang="en-US" sz="2000" dirty="0"/>
              <a:t>P. </a:t>
            </a:r>
            <a:r>
              <a:rPr lang="en-US" sz="2000" dirty="0" err="1"/>
              <a:t>Ufer</a:t>
            </a:r>
            <a:r>
              <a:rPr lang="en-US" sz="2000" dirty="0"/>
              <a:t>, M. </a:t>
            </a:r>
            <a:r>
              <a:rPr lang="en-US" sz="2000" dirty="0" err="1"/>
              <a:t>Smĭd</a:t>
            </a:r>
            <a:r>
              <a:rPr lang="en-US" sz="2000" dirty="0"/>
              <a:t>, R. Gebhardt, S. Bock, U. Schramm </a:t>
            </a:r>
          </a:p>
          <a:p>
            <a:pPr algn="ctr"/>
            <a:r>
              <a:rPr lang="en-US" sz="2000" i="1" dirty="0"/>
              <a:t>Helmholtz-</a:t>
            </a:r>
            <a:r>
              <a:rPr lang="en-US" sz="2000" i="1" dirty="0" err="1"/>
              <a:t>Zentrum</a:t>
            </a:r>
            <a:r>
              <a:rPr lang="en-US" sz="2000" i="1" dirty="0"/>
              <a:t> Dresden-</a:t>
            </a:r>
            <a:r>
              <a:rPr lang="en-US" sz="2000" i="1" dirty="0" err="1"/>
              <a:t>Rossendorf</a:t>
            </a:r>
            <a:endParaRPr lang="en-US" sz="2000" i="1" dirty="0"/>
          </a:p>
        </p:txBody>
      </p:sp>
      <p:sp>
        <p:nvSpPr>
          <p:cNvPr id="26" name="TextBox 25">
            <a:extLst>
              <a:ext uri="{FF2B5EF4-FFF2-40B4-BE49-F238E27FC236}">
                <a16:creationId xmlns:a16="http://schemas.microsoft.com/office/drawing/2014/main" id="{0D40F6EE-F2C2-374F-E377-606660002501}"/>
              </a:ext>
            </a:extLst>
          </p:cNvPr>
          <p:cNvSpPr txBox="1"/>
          <p:nvPr/>
        </p:nvSpPr>
        <p:spPr>
          <a:xfrm>
            <a:off x="5062330" y="5956850"/>
            <a:ext cx="2977225" cy="307777"/>
          </a:xfrm>
          <a:prstGeom prst="rect">
            <a:avLst/>
          </a:prstGeom>
          <a:noFill/>
        </p:spPr>
        <p:txBody>
          <a:bodyPr wrap="none" rtlCol="0">
            <a:spAutoFit/>
          </a:bodyPr>
          <a:lstStyle/>
          <a:p>
            <a:r>
              <a:rPr lang="en-US" sz="1400" baseline="30000">
                <a:solidFill>
                  <a:srgbClr val="FF0000"/>
                </a:solidFill>
              </a:rPr>
              <a:t>1</a:t>
            </a:r>
            <a:r>
              <a:rPr lang="en-US" sz="1400">
                <a:solidFill>
                  <a:srgbClr val="FF0000"/>
                </a:solidFill>
              </a:rPr>
              <a:t> Mirzaie </a:t>
            </a:r>
            <a:r>
              <a:rPr lang="en-US" sz="1400" i="1">
                <a:solidFill>
                  <a:srgbClr val="FF0000"/>
                </a:solidFill>
              </a:rPr>
              <a:t>et al</a:t>
            </a:r>
            <a:r>
              <a:rPr lang="en-US" sz="1400">
                <a:solidFill>
                  <a:srgbClr val="FF0000"/>
                </a:solidFill>
              </a:rPr>
              <a:t>., </a:t>
            </a:r>
            <a:r>
              <a:rPr lang="en-US" sz="1400" i="1">
                <a:solidFill>
                  <a:srgbClr val="FF0000"/>
                </a:solidFill>
              </a:rPr>
              <a:t>Sci. Rpts</a:t>
            </a:r>
            <a:r>
              <a:rPr lang="en-US" sz="1400">
                <a:solidFill>
                  <a:srgbClr val="FF0000"/>
                </a:solidFill>
              </a:rPr>
              <a:t>. </a:t>
            </a:r>
            <a:r>
              <a:rPr lang="en-US" sz="1400" b="1">
                <a:solidFill>
                  <a:srgbClr val="FF0000"/>
                </a:solidFill>
              </a:rPr>
              <a:t>5</a:t>
            </a:r>
            <a:r>
              <a:rPr lang="en-US" sz="1400">
                <a:solidFill>
                  <a:srgbClr val="FF0000"/>
                </a:solidFill>
              </a:rPr>
              <a:t>, 1-9 (2015) </a:t>
            </a:r>
          </a:p>
        </p:txBody>
      </p:sp>
      <p:sp>
        <p:nvSpPr>
          <p:cNvPr id="27" name="TextBox 26">
            <a:extLst>
              <a:ext uri="{FF2B5EF4-FFF2-40B4-BE49-F238E27FC236}">
                <a16:creationId xmlns:a16="http://schemas.microsoft.com/office/drawing/2014/main" id="{7B1092FF-717D-8E1C-0CD4-B9188CB8B567}"/>
              </a:ext>
            </a:extLst>
          </p:cNvPr>
          <p:cNvSpPr txBox="1"/>
          <p:nvPr/>
        </p:nvSpPr>
        <p:spPr>
          <a:xfrm>
            <a:off x="8733183" y="6447180"/>
            <a:ext cx="301686" cy="369332"/>
          </a:xfrm>
          <a:prstGeom prst="rect">
            <a:avLst/>
          </a:prstGeom>
          <a:noFill/>
        </p:spPr>
        <p:txBody>
          <a:bodyPr wrap="none" rtlCol="0">
            <a:spAutoFit/>
          </a:bodyPr>
          <a:lstStyle/>
          <a:p>
            <a:r>
              <a:rPr lang="en-US">
                <a:solidFill>
                  <a:schemeClr val="bg1"/>
                </a:solidFill>
              </a:rPr>
              <a:t>1</a:t>
            </a:r>
          </a:p>
        </p:txBody>
      </p:sp>
    </p:spTree>
    <p:extLst>
      <p:ext uri="{BB962C8B-B14F-4D97-AF65-F5344CB8AC3E}">
        <p14:creationId xmlns:p14="http://schemas.microsoft.com/office/powerpoint/2010/main" val="162729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p:bldP spid="17"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p:nvPr/>
        </p:nvSpPr>
        <p:spPr>
          <a:xfrm>
            <a:off x="450574" y="267249"/>
            <a:ext cx="4081670" cy="716100"/>
          </a:xfrm>
          <a:prstGeom prst="rect">
            <a:avLst/>
          </a:prstGeom>
          <a:noFill/>
          <a:ln>
            <a:noFill/>
          </a:ln>
        </p:spPr>
        <p:txBody>
          <a:bodyPr spcFirstLastPara="1" wrap="square" lIns="91425" tIns="45700" rIns="91425" bIns="45700" anchor="ctr" anchorCtr="0">
            <a:noAutofit/>
          </a:bodyPr>
          <a:lstStyle/>
          <a:p>
            <a:pPr lvl="0" algn="ctr"/>
            <a:r>
              <a:rPr lang="en-US" sz="2400" b="1" dirty="0">
                <a:latin typeface="Arial" panose="020B0604020202020204" pitchFamily="34" charset="0"/>
                <a:cs typeface="Arial" panose="020B0604020202020204" pitchFamily="34" charset="0"/>
              </a:rPr>
              <a:t>Optimum ∆</a:t>
            </a:r>
            <a:r>
              <a:rPr lang="en-US" sz="2400" b="1" i="1" dirty="0">
                <a:latin typeface="Arial" panose="020B0604020202020204" pitchFamily="34" charset="0"/>
                <a:cs typeface="Arial" panose="020B0604020202020204" pitchFamily="34" charset="0"/>
              </a:rPr>
              <a:t>t</a:t>
            </a:r>
            <a:r>
              <a:rPr lang="en-US" sz="2400" b="1" dirty="0">
                <a:latin typeface="Arial" panose="020B0604020202020204" pitchFamily="34" charset="0"/>
                <a:cs typeface="Arial" panose="020B0604020202020204" pitchFamily="34" charset="0"/>
              </a:rPr>
              <a:t> changes with </a:t>
            </a:r>
          </a:p>
          <a:p>
            <a:pPr lvl="0" algn="ctr"/>
            <a:r>
              <a:rPr lang="en-US" sz="2400" b="1" dirty="0">
                <a:latin typeface="Arial" panose="020B0604020202020204" pitchFamily="34" charset="0"/>
                <a:cs typeface="Arial" panose="020B0604020202020204" pitchFamily="34" charset="0"/>
              </a:rPr>
              <a:t>plasma density </a:t>
            </a:r>
            <a:r>
              <a:rPr lang="en-US" sz="2400" b="1" i="1" dirty="0">
                <a:latin typeface="Arial" panose="020B0604020202020204" pitchFamily="34" charset="0"/>
                <a:cs typeface="Arial" panose="020B0604020202020204" pitchFamily="34" charset="0"/>
              </a:rPr>
              <a:t>n</a:t>
            </a:r>
            <a:r>
              <a:rPr lang="en-US" sz="2400" b="1" baseline="-25000" dirty="0">
                <a:latin typeface="Arial" panose="020B0604020202020204" pitchFamily="34" charset="0"/>
                <a:cs typeface="Arial" panose="020B0604020202020204" pitchFamily="34" charset="0"/>
              </a:rPr>
              <a:t>e</a:t>
            </a:r>
            <a:endParaRPr b="1" baseline="-25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E903E31-683F-4886-84EE-0EF10B82A8D5}"/>
              </a:ext>
            </a:extLst>
          </p:cNvPr>
          <p:cNvSpPr txBox="1"/>
          <p:nvPr/>
        </p:nvSpPr>
        <p:spPr>
          <a:xfrm>
            <a:off x="8631301" y="6419334"/>
            <a:ext cx="418704" cy="369332"/>
          </a:xfrm>
          <a:prstGeom prst="rect">
            <a:avLst/>
          </a:prstGeom>
          <a:noFill/>
        </p:spPr>
        <p:txBody>
          <a:bodyPr wrap="square" rtlCol="0">
            <a:spAutoFit/>
          </a:bodyPr>
          <a:lstStyle/>
          <a:p>
            <a:fld id="{F619760E-1BF1-492F-8BDA-3EFCAB87832B}" type="slidenum">
              <a:rPr lang="en-US">
                <a:solidFill>
                  <a:schemeClr val="bg1"/>
                </a:solidFill>
              </a:rPr>
              <a:pPr/>
              <a:t>10</a:t>
            </a:fld>
            <a:endParaRPr lang="en-US" b="1" dirty="0">
              <a:solidFill>
                <a:schemeClr val="bg1"/>
              </a:solidFill>
            </a:endParaRPr>
          </a:p>
        </p:txBody>
      </p:sp>
      <p:pic>
        <p:nvPicPr>
          <p:cNvPr id="7" name="Content Placeholder 4">
            <a:extLst>
              <a:ext uri="{FF2B5EF4-FFF2-40B4-BE49-F238E27FC236}">
                <a16:creationId xmlns:a16="http://schemas.microsoft.com/office/drawing/2014/main" id="{2C70B3E9-5BDA-4245-9201-4E81463FC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5071" y="280079"/>
            <a:ext cx="1165916" cy="1165916"/>
          </a:xfrm>
          <a:prstGeom prst="rect">
            <a:avLst/>
          </a:prstGeom>
        </p:spPr>
      </p:pic>
      <p:grpSp>
        <p:nvGrpSpPr>
          <p:cNvPr id="8" name="Group 7">
            <a:extLst>
              <a:ext uri="{FF2B5EF4-FFF2-40B4-BE49-F238E27FC236}">
                <a16:creationId xmlns:a16="http://schemas.microsoft.com/office/drawing/2014/main" id="{808F863B-2DD6-4455-B94B-BEE87B680CCD}"/>
              </a:ext>
            </a:extLst>
          </p:cNvPr>
          <p:cNvGrpSpPr/>
          <p:nvPr/>
        </p:nvGrpSpPr>
        <p:grpSpPr>
          <a:xfrm>
            <a:off x="7368234" y="357454"/>
            <a:ext cx="1563080" cy="1088540"/>
            <a:chOff x="7948203" y="34343"/>
            <a:chExt cx="1204245" cy="895284"/>
          </a:xfrm>
        </p:grpSpPr>
        <p:pic>
          <p:nvPicPr>
            <p:cNvPr id="9" name="Picture 8" descr="HZDR_logo.png">
              <a:extLst>
                <a:ext uri="{FF2B5EF4-FFF2-40B4-BE49-F238E27FC236}">
                  <a16:creationId xmlns:a16="http://schemas.microsoft.com/office/drawing/2014/main" id="{2CD4A0C4-E097-45F2-85BE-875F0D7CD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8203" y="658542"/>
              <a:ext cx="1204245" cy="271085"/>
            </a:xfrm>
            <a:prstGeom prst="rect">
              <a:avLst/>
            </a:prstGeom>
          </p:spPr>
        </p:pic>
        <p:pic>
          <p:nvPicPr>
            <p:cNvPr id="10" name="Picture 9" descr="HZDR_logo3.png">
              <a:extLst>
                <a:ext uri="{FF2B5EF4-FFF2-40B4-BE49-F238E27FC236}">
                  <a16:creationId xmlns:a16="http://schemas.microsoft.com/office/drawing/2014/main" id="{ADB75FAC-3EA1-4728-B3E0-0B6CDE29C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7455" y="34343"/>
              <a:ext cx="1138833" cy="531062"/>
            </a:xfrm>
            <a:prstGeom prst="rect">
              <a:avLst/>
            </a:prstGeom>
          </p:spPr>
        </p:pic>
      </p:grpSp>
      <p:sp>
        <p:nvSpPr>
          <p:cNvPr id="30" name="Shape 60">
            <a:extLst>
              <a:ext uri="{FF2B5EF4-FFF2-40B4-BE49-F238E27FC236}">
                <a16:creationId xmlns:a16="http://schemas.microsoft.com/office/drawing/2014/main" id="{6C7CA240-F6E6-4CC6-AAB9-DCE320221CA2}"/>
              </a:ext>
            </a:extLst>
          </p:cNvPr>
          <p:cNvSpPr txBox="1"/>
          <p:nvPr/>
        </p:nvSpPr>
        <p:spPr>
          <a:xfrm>
            <a:off x="4655071" y="1913825"/>
            <a:ext cx="4161758" cy="3151991"/>
          </a:xfrm>
          <a:prstGeom prst="rect">
            <a:avLst/>
          </a:prstGeom>
          <a:noFill/>
          <a:ln>
            <a:noFill/>
          </a:ln>
        </p:spPr>
        <p:txBody>
          <a:bodyPr spcFirstLastPara="1" wrap="square" lIns="91425" tIns="45700" rIns="91425" bIns="45700" anchor="ctr" anchorCtr="0">
            <a:noAutofit/>
          </a:bodyPr>
          <a:lstStyle/>
          <a:p>
            <a:pPr marL="342900" indent="-342900">
              <a:spcAft>
                <a:spcPts val="600"/>
              </a:spcAft>
              <a:buClr>
                <a:schemeClr val="accent1"/>
              </a:buClr>
              <a:buFont typeface="Wingdings" panose="05000000000000000000" pitchFamily="2" charset="2"/>
              <a:buChar char="q"/>
            </a:pPr>
            <a:r>
              <a:rPr lang="en-US" sz="2400" dirty="0"/>
              <a:t>Peak at ∆</a:t>
            </a:r>
            <a:r>
              <a:rPr lang="en-US" sz="2400" i="1" dirty="0"/>
              <a:t>t</a:t>
            </a:r>
            <a:r>
              <a:rPr lang="en-US" sz="2400" dirty="0"/>
              <a:t> </a:t>
            </a:r>
            <a:r>
              <a:rPr lang="en-US" sz="2400" dirty="0">
                <a:latin typeface="Times New Roman" panose="02020603050405020304" pitchFamily="18" charset="0"/>
                <a:cs typeface="Times New Roman" panose="02020603050405020304" pitchFamily="18" charset="0"/>
              </a:rPr>
              <a:t>≈ </a:t>
            </a:r>
            <a:r>
              <a:rPr lang="en-US" sz="2400" dirty="0"/>
              <a:t>45 fs for </a:t>
            </a:r>
            <a:r>
              <a:rPr lang="en-US" sz="2400" i="1" dirty="0"/>
              <a:t>n</a:t>
            </a:r>
            <a:r>
              <a:rPr lang="en-US" sz="2400" baseline="-25000" dirty="0"/>
              <a:t>e</a:t>
            </a:r>
            <a:r>
              <a:rPr lang="en-US" sz="2400" dirty="0"/>
              <a:t> = 1.9 × 10</a:t>
            </a:r>
            <a:r>
              <a:rPr lang="en-US" sz="2400" baseline="30000" dirty="0"/>
              <a:t>18</a:t>
            </a:r>
            <a:r>
              <a:rPr lang="en-US" sz="2400" dirty="0"/>
              <a:t> cm</a:t>
            </a:r>
            <a:r>
              <a:rPr lang="en-US" sz="2400" baseline="30000" dirty="0"/>
              <a:t>-3</a:t>
            </a:r>
            <a:r>
              <a:rPr lang="en-US" sz="2400" dirty="0"/>
              <a:t> (top)</a:t>
            </a:r>
          </a:p>
          <a:p>
            <a:pPr marL="342900" indent="-342900">
              <a:spcAft>
                <a:spcPts val="600"/>
              </a:spcAft>
              <a:buClr>
                <a:schemeClr val="accent1"/>
              </a:buClr>
              <a:buFont typeface="Wingdings" panose="05000000000000000000" pitchFamily="2" charset="2"/>
              <a:buChar char="q"/>
            </a:pPr>
            <a:r>
              <a:rPr lang="en-US" sz="2400" dirty="0"/>
              <a:t>Peak at ∆</a:t>
            </a:r>
            <a:r>
              <a:rPr lang="en-US" sz="2400" i="1" dirty="0"/>
              <a:t>t</a:t>
            </a:r>
            <a:r>
              <a:rPr lang="en-US" sz="2400" dirty="0"/>
              <a:t> </a:t>
            </a:r>
            <a:r>
              <a:rPr lang="en-US" sz="2400" dirty="0">
                <a:latin typeface="Times New Roman" panose="02020603050405020304" pitchFamily="18" charset="0"/>
                <a:cs typeface="Times New Roman" panose="02020603050405020304" pitchFamily="18" charset="0"/>
              </a:rPr>
              <a:t>≈ </a:t>
            </a:r>
            <a:r>
              <a:rPr lang="en-US" sz="2400" dirty="0"/>
              <a:t>25 fs for </a:t>
            </a:r>
            <a:r>
              <a:rPr lang="en-US" sz="2400" i="1" dirty="0"/>
              <a:t>n</a:t>
            </a:r>
            <a:r>
              <a:rPr lang="en-US" sz="2400" baseline="-25000" dirty="0"/>
              <a:t>e</a:t>
            </a:r>
            <a:r>
              <a:rPr lang="en-US" sz="2400" dirty="0"/>
              <a:t> = 3.9 × 10</a:t>
            </a:r>
            <a:r>
              <a:rPr lang="en-US" sz="2400" baseline="30000" dirty="0"/>
              <a:t>18</a:t>
            </a:r>
            <a:r>
              <a:rPr lang="en-US" sz="2400" dirty="0"/>
              <a:t> cm</a:t>
            </a:r>
            <a:r>
              <a:rPr lang="en-US" sz="2400" baseline="30000" dirty="0"/>
              <a:t>-3</a:t>
            </a:r>
            <a:r>
              <a:rPr lang="en-US" sz="2400" dirty="0"/>
              <a:t> (bottom)</a:t>
            </a:r>
          </a:p>
          <a:p>
            <a:pPr marL="342900" indent="-342900">
              <a:spcAft>
                <a:spcPts val="600"/>
              </a:spcAft>
              <a:buClr>
                <a:schemeClr val="accent1"/>
              </a:buClr>
              <a:buFont typeface="Wingdings" panose="05000000000000000000" pitchFamily="2" charset="2"/>
              <a:buChar char="q"/>
            </a:pPr>
            <a:r>
              <a:rPr lang="en-US" sz="2400" dirty="0"/>
              <a:t>∆</a:t>
            </a:r>
            <a:r>
              <a:rPr lang="en-US" sz="2400" i="1" dirty="0"/>
              <a:t>t</a:t>
            </a:r>
            <a:r>
              <a:rPr lang="en-US" sz="2400" dirty="0"/>
              <a:t> = 0 accurate to </a:t>
            </a:r>
            <a:r>
              <a:rPr lang="en-US" sz="2400" dirty="0">
                <a:latin typeface="Times New Roman" panose="02020603050405020304" pitchFamily="18" charset="0"/>
                <a:cs typeface="Times New Roman" panose="02020603050405020304" pitchFamily="18" charset="0"/>
              </a:rPr>
              <a:t>~</a:t>
            </a:r>
            <a:r>
              <a:rPr lang="en-US" sz="2400" dirty="0"/>
              <a:t>10fs</a:t>
            </a:r>
          </a:p>
          <a:p>
            <a:pPr marL="342900" indent="-342900">
              <a:spcAft>
                <a:spcPts val="600"/>
              </a:spcAft>
              <a:buClr>
                <a:schemeClr val="accent1"/>
              </a:buClr>
              <a:buFont typeface="Wingdings" panose="05000000000000000000" pitchFamily="2" charset="2"/>
              <a:buChar char="q"/>
            </a:pPr>
            <a:r>
              <a:rPr lang="en-US" sz="2400" dirty="0"/>
              <a:t>∆t scales approximately as bubble size</a:t>
            </a:r>
          </a:p>
        </p:txBody>
      </p:sp>
      <p:grpSp>
        <p:nvGrpSpPr>
          <p:cNvPr id="17" name="Group 16">
            <a:extLst>
              <a:ext uri="{FF2B5EF4-FFF2-40B4-BE49-F238E27FC236}">
                <a16:creationId xmlns:a16="http://schemas.microsoft.com/office/drawing/2014/main" id="{E942F0E0-D54D-DF7E-F22F-BEF30ACF54D3}"/>
              </a:ext>
            </a:extLst>
          </p:cNvPr>
          <p:cNvGrpSpPr/>
          <p:nvPr/>
        </p:nvGrpSpPr>
        <p:grpSpPr>
          <a:xfrm>
            <a:off x="647700" y="1249305"/>
            <a:ext cx="3511030" cy="5018338"/>
            <a:chOff x="2976465" y="1872110"/>
            <a:chExt cx="3248117" cy="4642554"/>
          </a:xfrm>
        </p:grpSpPr>
        <p:grpSp>
          <p:nvGrpSpPr>
            <p:cNvPr id="18" name="Group 17">
              <a:extLst>
                <a:ext uri="{FF2B5EF4-FFF2-40B4-BE49-F238E27FC236}">
                  <a16:creationId xmlns:a16="http://schemas.microsoft.com/office/drawing/2014/main" id="{DF1DA723-02CD-8E1F-599C-00E88568B851}"/>
                </a:ext>
              </a:extLst>
            </p:cNvPr>
            <p:cNvGrpSpPr/>
            <p:nvPr/>
          </p:nvGrpSpPr>
          <p:grpSpPr>
            <a:xfrm>
              <a:off x="2976465" y="1872110"/>
              <a:ext cx="3248117" cy="4642554"/>
              <a:chOff x="2976465" y="1872110"/>
              <a:chExt cx="3248117" cy="4642554"/>
            </a:xfrm>
          </p:grpSpPr>
          <p:pic>
            <p:nvPicPr>
              <p:cNvPr id="28" name="Picture 27">
                <a:extLst>
                  <a:ext uri="{FF2B5EF4-FFF2-40B4-BE49-F238E27FC236}">
                    <a16:creationId xmlns:a16="http://schemas.microsoft.com/office/drawing/2014/main" id="{33983779-0FD2-92AB-316A-2AD18994890D}"/>
                  </a:ext>
                </a:extLst>
              </p:cNvPr>
              <p:cNvPicPr>
                <a:picLocks noChangeAspect="1"/>
              </p:cNvPicPr>
              <p:nvPr/>
            </p:nvPicPr>
            <p:blipFill>
              <a:blip r:embed="rId6"/>
              <a:stretch>
                <a:fillRect/>
              </a:stretch>
            </p:blipFill>
            <p:spPr>
              <a:xfrm>
                <a:off x="2976465" y="4193387"/>
                <a:ext cx="3248117" cy="2321277"/>
              </a:xfrm>
              <a:prstGeom prst="rect">
                <a:avLst/>
              </a:prstGeom>
            </p:spPr>
          </p:pic>
          <p:pic>
            <p:nvPicPr>
              <p:cNvPr id="31" name="Picture 30">
                <a:extLst>
                  <a:ext uri="{FF2B5EF4-FFF2-40B4-BE49-F238E27FC236}">
                    <a16:creationId xmlns:a16="http://schemas.microsoft.com/office/drawing/2014/main" id="{81AB0D64-907A-88DF-9808-C12DFF74E836}"/>
                  </a:ext>
                </a:extLst>
              </p:cNvPr>
              <p:cNvPicPr>
                <a:picLocks noChangeAspect="1"/>
              </p:cNvPicPr>
              <p:nvPr/>
            </p:nvPicPr>
            <p:blipFill>
              <a:blip r:embed="rId7"/>
              <a:stretch>
                <a:fillRect/>
              </a:stretch>
            </p:blipFill>
            <p:spPr>
              <a:xfrm>
                <a:off x="2976465" y="1872110"/>
                <a:ext cx="3248117" cy="2321277"/>
              </a:xfrm>
              <a:prstGeom prst="rect">
                <a:avLst/>
              </a:prstGeom>
            </p:spPr>
          </p:pic>
        </p:grpSp>
        <p:cxnSp>
          <p:nvCxnSpPr>
            <p:cNvPr id="19" name="Straight Connector 18">
              <a:extLst>
                <a:ext uri="{FF2B5EF4-FFF2-40B4-BE49-F238E27FC236}">
                  <a16:creationId xmlns:a16="http://schemas.microsoft.com/office/drawing/2014/main" id="{294485EF-1CE0-FAFF-19A1-CAFDB232C670}"/>
                </a:ext>
              </a:extLst>
            </p:cNvPr>
            <p:cNvCxnSpPr/>
            <p:nvPr/>
          </p:nvCxnSpPr>
          <p:spPr>
            <a:xfrm>
              <a:off x="4830950" y="2053893"/>
              <a:ext cx="0" cy="1831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70817A9-6B56-6A64-B7D9-55BEDD6E0F5A}"/>
                </a:ext>
              </a:extLst>
            </p:cNvPr>
            <p:cNvCxnSpPr/>
            <p:nvPr/>
          </p:nvCxnSpPr>
          <p:spPr>
            <a:xfrm>
              <a:off x="4449765" y="4378999"/>
              <a:ext cx="0" cy="1831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9B0E766-3CD3-23DC-0623-A78226F0FB43}"/>
                </a:ext>
              </a:extLst>
            </p:cNvPr>
            <p:cNvCxnSpPr/>
            <p:nvPr/>
          </p:nvCxnSpPr>
          <p:spPr>
            <a:xfrm>
              <a:off x="3971752" y="2053893"/>
              <a:ext cx="0" cy="1831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3D212EC-97F0-AA29-C667-1F73E04F1B47}"/>
                </a:ext>
              </a:extLst>
            </p:cNvPr>
            <p:cNvCxnSpPr/>
            <p:nvPr/>
          </p:nvCxnSpPr>
          <p:spPr>
            <a:xfrm>
              <a:off x="3972978" y="4378998"/>
              <a:ext cx="0" cy="1831160"/>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FAFC262-07D8-0CB6-93CC-632A2AB6FFB6}"/>
                </a:ext>
              </a:extLst>
            </p:cNvPr>
            <p:cNvSpPr/>
            <p:nvPr/>
          </p:nvSpPr>
          <p:spPr>
            <a:xfrm>
              <a:off x="3769637" y="2066418"/>
              <a:ext cx="425839" cy="1809098"/>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7855EBE-2599-E65D-EEE3-458FB2CE3CBA}"/>
                </a:ext>
              </a:extLst>
            </p:cNvPr>
            <p:cNvSpPr/>
            <p:nvPr/>
          </p:nvSpPr>
          <p:spPr>
            <a:xfrm>
              <a:off x="3769637" y="4375169"/>
              <a:ext cx="425839" cy="1809098"/>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9306525"/>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1FB8B-6CEE-A745-95FA-A1C212BCF9A1}"/>
              </a:ext>
            </a:extLst>
          </p:cNvPr>
          <p:cNvSpPr txBox="1"/>
          <p:nvPr/>
        </p:nvSpPr>
        <p:spPr>
          <a:xfrm>
            <a:off x="290945" y="96982"/>
            <a:ext cx="2012539" cy="646331"/>
          </a:xfrm>
          <a:prstGeom prst="rect">
            <a:avLst/>
          </a:prstGeom>
          <a:noFill/>
        </p:spPr>
        <p:txBody>
          <a:bodyPr wrap="none" rtlCol="0">
            <a:spAutoFit/>
          </a:bodyPr>
          <a:lstStyle/>
          <a:p>
            <a:r>
              <a:rPr lang="en-US" sz="3600" b="1"/>
              <a:t>Summary</a:t>
            </a:r>
          </a:p>
        </p:txBody>
      </p:sp>
      <p:pic>
        <p:nvPicPr>
          <p:cNvPr id="3" name="Content Placeholder 4">
            <a:extLst>
              <a:ext uri="{FF2B5EF4-FFF2-40B4-BE49-F238E27FC236}">
                <a16:creationId xmlns:a16="http://schemas.microsoft.com/office/drawing/2014/main" id="{93952A10-D57F-48CA-0B9C-7CBF59DFF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7617" y="207420"/>
            <a:ext cx="797572" cy="797572"/>
          </a:xfrm>
          <a:prstGeom prst="rect">
            <a:avLst/>
          </a:prstGeom>
        </p:spPr>
      </p:pic>
      <p:grpSp>
        <p:nvGrpSpPr>
          <p:cNvPr id="4" name="Group 3">
            <a:extLst>
              <a:ext uri="{FF2B5EF4-FFF2-40B4-BE49-F238E27FC236}">
                <a16:creationId xmlns:a16="http://schemas.microsoft.com/office/drawing/2014/main" id="{6BD55020-A689-4732-CE35-2D95A4C0D736}"/>
              </a:ext>
            </a:extLst>
          </p:cNvPr>
          <p:cNvGrpSpPr/>
          <p:nvPr/>
        </p:nvGrpSpPr>
        <p:grpSpPr>
          <a:xfrm>
            <a:off x="7910945" y="268966"/>
            <a:ext cx="843383" cy="617725"/>
            <a:chOff x="7948203" y="34343"/>
            <a:chExt cx="1204245" cy="895284"/>
          </a:xfrm>
        </p:grpSpPr>
        <p:pic>
          <p:nvPicPr>
            <p:cNvPr id="5" name="Picture 4" descr="HZDR_logo.png">
              <a:extLst>
                <a:ext uri="{FF2B5EF4-FFF2-40B4-BE49-F238E27FC236}">
                  <a16:creationId xmlns:a16="http://schemas.microsoft.com/office/drawing/2014/main" id="{F2F61917-75A0-9B91-C21A-0579EE639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203" y="658542"/>
              <a:ext cx="1204245" cy="271085"/>
            </a:xfrm>
            <a:prstGeom prst="rect">
              <a:avLst/>
            </a:prstGeom>
          </p:spPr>
        </p:pic>
        <p:pic>
          <p:nvPicPr>
            <p:cNvPr id="6" name="Picture 5" descr="HZDR_logo3.png">
              <a:extLst>
                <a:ext uri="{FF2B5EF4-FFF2-40B4-BE49-F238E27FC236}">
                  <a16:creationId xmlns:a16="http://schemas.microsoft.com/office/drawing/2014/main" id="{448A6C5B-4CF3-CEA9-28B7-D631AEC05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7455" y="34343"/>
              <a:ext cx="1138833" cy="531062"/>
            </a:xfrm>
            <a:prstGeom prst="rect">
              <a:avLst/>
            </a:prstGeom>
          </p:spPr>
        </p:pic>
      </p:grpSp>
      <p:sp>
        <p:nvSpPr>
          <p:cNvPr id="7" name="TextBox 6">
            <a:extLst>
              <a:ext uri="{FF2B5EF4-FFF2-40B4-BE49-F238E27FC236}">
                <a16:creationId xmlns:a16="http://schemas.microsoft.com/office/drawing/2014/main" id="{22BE751B-DC6F-9116-8DDE-F2ED385EA7E4}"/>
              </a:ext>
            </a:extLst>
          </p:cNvPr>
          <p:cNvSpPr txBox="1"/>
          <p:nvPr/>
        </p:nvSpPr>
        <p:spPr>
          <a:xfrm>
            <a:off x="221666" y="1149924"/>
            <a:ext cx="8263609" cy="830997"/>
          </a:xfrm>
          <a:prstGeom prst="rect">
            <a:avLst/>
          </a:prstGeom>
          <a:noFill/>
        </p:spPr>
        <p:txBody>
          <a:bodyPr wrap="none" rtlCol="0">
            <a:spAutoFit/>
          </a:bodyPr>
          <a:lstStyle/>
          <a:p>
            <a:r>
              <a:rPr lang="en-US" sz="2400"/>
              <a:t>• Uncontrolled phase fluctuations in the periphery of LWFA drive</a:t>
            </a:r>
          </a:p>
          <a:p>
            <a:r>
              <a:rPr lang="en-US" sz="2400"/>
              <a:t>   pulses contribute significantly to shot-to-shot LWFA instability.</a:t>
            </a:r>
          </a:p>
        </p:txBody>
      </p:sp>
      <p:sp>
        <p:nvSpPr>
          <p:cNvPr id="8" name="TextBox 7">
            <a:extLst>
              <a:ext uri="{FF2B5EF4-FFF2-40B4-BE49-F238E27FC236}">
                <a16:creationId xmlns:a16="http://schemas.microsoft.com/office/drawing/2014/main" id="{377CD670-CB3D-0E1A-5BAB-ECC084DEFC24}"/>
              </a:ext>
            </a:extLst>
          </p:cNvPr>
          <p:cNvSpPr txBox="1"/>
          <p:nvPr/>
        </p:nvSpPr>
        <p:spPr>
          <a:xfrm>
            <a:off x="221671" y="2119740"/>
            <a:ext cx="8943474" cy="830997"/>
          </a:xfrm>
          <a:prstGeom prst="rect">
            <a:avLst/>
          </a:prstGeom>
          <a:noFill/>
        </p:spPr>
        <p:txBody>
          <a:bodyPr wrap="none" rtlCol="0">
            <a:spAutoFit/>
          </a:bodyPr>
          <a:lstStyle/>
          <a:p>
            <a:r>
              <a:rPr lang="en-US" sz="2400"/>
              <a:t>• A weak, strategically-timed, independently-controlled auxiliary pulse</a:t>
            </a:r>
          </a:p>
          <a:p>
            <a:r>
              <a:rPr lang="en-US" sz="2400"/>
              <a:t>   derived from this periphery substantially increases... </a:t>
            </a:r>
          </a:p>
        </p:txBody>
      </p:sp>
      <p:sp>
        <p:nvSpPr>
          <p:cNvPr id="9" name="TextBox 8">
            <a:extLst>
              <a:ext uri="{FF2B5EF4-FFF2-40B4-BE49-F238E27FC236}">
                <a16:creationId xmlns:a16="http://schemas.microsoft.com/office/drawing/2014/main" id="{A412EAB8-A8B9-A250-3E5D-24B9B95CAEBB}"/>
              </a:ext>
            </a:extLst>
          </p:cNvPr>
          <p:cNvSpPr txBox="1"/>
          <p:nvPr/>
        </p:nvSpPr>
        <p:spPr>
          <a:xfrm>
            <a:off x="928251" y="2978724"/>
            <a:ext cx="2014078" cy="400110"/>
          </a:xfrm>
          <a:prstGeom prst="rect">
            <a:avLst/>
          </a:prstGeom>
          <a:noFill/>
        </p:spPr>
        <p:txBody>
          <a:bodyPr wrap="none" rtlCol="0">
            <a:spAutoFit/>
          </a:bodyPr>
          <a:lstStyle/>
          <a:p>
            <a:r>
              <a:rPr lang="en-US" sz="2000"/>
              <a:t>...electron energy</a:t>
            </a:r>
          </a:p>
        </p:txBody>
      </p:sp>
      <p:sp>
        <p:nvSpPr>
          <p:cNvPr id="10" name="TextBox 9">
            <a:extLst>
              <a:ext uri="{FF2B5EF4-FFF2-40B4-BE49-F238E27FC236}">
                <a16:creationId xmlns:a16="http://schemas.microsoft.com/office/drawing/2014/main" id="{7D7C0E21-A670-BF5F-B8F3-EACF1968B455}"/>
              </a:ext>
            </a:extLst>
          </p:cNvPr>
          <p:cNvSpPr txBox="1"/>
          <p:nvPr/>
        </p:nvSpPr>
        <p:spPr>
          <a:xfrm>
            <a:off x="928251" y="3427043"/>
            <a:ext cx="2372637" cy="400110"/>
          </a:xfrm>
          <a:prstGeom prst="rect">
            <a:avLst/>
          </a:prstGeom>
          <a:noFill/>
        </p:spPr>
        <p:txBody>
          <a:bodyPr wrap="none" rtlCol="0">
            <a:spAutoFit/>
          </a:bodyPr>
          <a:lstStyle/>
          <a:p>
            <a:r>
              <a:rPr lang="en-US" sz="2000"/>
              <a:t>...e-beam divergence</a:t>
            </a:r>
          </a:p>
        </p:txBody>
      </p:sp>
      <p:sp>
        <p:nvSpPr>
          <p:cNvPr id="11" name="TextBox 10">
            <a:extLst>
              <a:ext uri="{FF2B5EF4-FFF2-40B4-BE49-F238E27FC236}">
                <a16:creationId xmlns:a16="http://schemas.microsoft.com/office/drawing/2014/main" id="{3D322154-070C-1D6B-8793-2B70A314707B}"/>
              </a:ext>
            </a:extLst>
          </p:cNvPr>
          <p:cNvSpPr txBox="1"/>
          <p:nvPr/>
        </p:nvSpPr>
        <p:spPr>
          <a:xfrm>
            <a:off x="4277576" y="3004248"/>
            <a:ext cx="4825937" cy="400110"/>
          </a:xfrm>
          <a:prstGeom prst="rect">
            <a:avLst/>
          </a:prstGeom>
          <a:noFill/>
        </p:spPr>
        <p:txBody>
          <a:bodyPr wrap="none" rtlCol="0">
            <a:spAutoFit/>
          </a:bodyPr>
          <a:lstStyle/>
          <a:p>
            <a:r>
              <a:rPr lang="en-US" sz="2000"/>
              <a:t>...betatron X-ray brightness &amp; photon energy</a:t>
            </a:r>
          </a:p>
        </p:txBody>
      </p:sp>
      <p:sp>
        <p:nvSpPr>
          <p:cNvPr id="12" name="TextBox 11">
            <a:extLst>
              <a:ext uri="{FF2B5EF4-FFF2-40B4-BE49-F238E27FC236}">
                <a16:creationId xmlns:a16="http://schemas.microsoft.com/office/drawing/2014/main" id="{562AA1EB-4C51-9339-3BD8-9CC3D36D8AE9}"/>
              </a:ext>
            </a:extLst>
          </p:cNvPr>
          <p:cNvSpPr txBox="1"/>
          <p:nvPr/>
        </p:nvSpPr>
        <p:spPr>
          <a:xfrm>
            <a:off x="4298050" y="3399333"/>
            <a:ext cx="987514" cy="369332"/>
          </a:xfrm>
          <a:prstGeom prst="rect">
            <a:avLst/>
          </a:prstGeom>
          <a:noFill/>
        </p:spPr>
        <p:txBody>
          <a:bodyPr wrap="none" rtlCol="0">
            <a:spAutoFit/>
          </a:bodyPr>
          <a:lstStyle/>
          <a:p>
            <a:r>
              <a:rPr lang="en-US"/>
              <a:t>...charge</a:t>
            </a:r>
          </a:p>
        </p:txBody>
      </p:sp>
      <p:sp>
        <p:nvSpPr>
          <p:cNvPr id="13" name="TextBox 12">
            <a:extLst>
              <a:ext uri="{FF2B5EF4-FFF2-40B4-BE49-F238E27FC236}">
                <a16:creationId xmlns:a16="http://schemas.microsoft.com/office/drawing/2014/main" id="{14DFDA8F-58F6-235A-07E3-154379969AB1}"/>
              </a:ext>
            </a:extLst>
          </p:cNvPr>
          <p:cNvSpPr txBox="1"/>
          <p:nvPr/>
        </p:nvSpPr>
        <p:spPr>
          <a:xfrm>
            <a:off x="429490" y="3851562"/>
            <a:ext cx="5271571" cy="461665"/>
          </a:xfrm>
          <a:prstGeom prst="rect">
            <a:avLst/>
          </a:prstGeom>
          <a:noFill/>
        </p:spPr>
        <p:txBody>
          <a:bodyPr wrap="none" rtlCol="0">
            <a:spAutoFit/>
          </a:bodyPr>
          <a:lstStyle/>
          <a:p>
            <a:r>
              <a:rPr lang="en-US" sz="2400"/>
              <a:t>on average, but with large fluctuations.   </a:t>
            </a:r>
          </a:p>
        </p:txBody>
      </p:sp>
      <p:sp>
        <p:nvSpPr>
          <p:cNvPr id="14" name="TextBox 13">
            <a:extLst>
              <a:ext uri="{FF2B5EF4-FFF2-40B4-BE49-F238E27FC236}">
                <a16:creationId xmlns:a16="http://schemas.microsoft.com/office/drawing/2014/main" id="{2C57FD32-2160-64A6-0D36-D631FA3D8CEB}"/>
              </a:ext>
            </a:extLst>
          </p:cNvPr>
          <p:cNvSpPr txBox="1"/>
          <p:nvPr/>
        </p:nvSpPr>
        <p:spPr>
          <a:xfrm>
            <a:off x="221669" y="4433454"/>
            <a:ext cx="8422306" cy="830997"/>
          </a:xfrm>
          <a:prstGeom prst="rect">
            <a:avLst/>
          </a:prstGeom>
          <a:noFill/>
        </p:spPr>
        <p:txBody>
          <a:bodyPr wrap="none" rtlCol="0">
            <a:spAutoFit/>
          </a:bodyPr>
          <a:lstStyle/>
          <a:p>
            <a:r>
              <a:rPr lang="en-US" sz="2400"/>
              <a:t>• CEP-stabilized auxiliary pulses should avoid these fluctuations, </a:t>
            </a:r>
          </a:p>
          <a:p>
            <a:r>
              <a:rPr lang="en-US" sz="2400"/>
              <a:t>   providing a low-cost, fine-tune control knob for LWFAs.</a:t>
            </a:r>
          </a:p>
        </p:txBody>
      </p:sp>
      <p:sp>
        <p:nvSpPr>
          <p:cNvPr id="15" name="TextBox 14">
            <a:extLst>
              <a:ext uri="{FF2B5EF4-FFF2-40B4-BE49-F238E27FC236}">
                <a16:creationId xmlns:a16="http://schemas.microsoft.com/office/drawing/2014/main" id="{C5E80868-4BBF-A907-0B72-DC0DADBE5708}"/>
              </a:ext>
            </a:extLst>
          </p:cNvPr>
          <p:cNvSpPr txBox="1"/>
          <p:nvPr/>
        </p:nvSpPr>
        <p:spPr>
          <a:xfrm>
            <a:off x="360212" y="5624945"/>
            <a:ext cx="8670130" cy="646331"/>
          </a:xfrm>
          <a:prstGeom prst="rect">
            <a:avLst/>
          </a:prstGeom>
          <a:noFill/>
        </p:spPr>
        <p:txBody>
          <a:bodyPr wrap="none" rtlCol="0">
            <a:spAutoFit/>
          </a:bodyPr>
          <a:lstStyle/>
          <a:p>
            <a:pPr algn="ctr"/>
            <a:r>
              <a:rPr lang="en-US">
                <a:solidFill>
                  <a:schemeClr val="accent6">
                    <a:lumMod val="75000"/>
                  </a:schemeClr>
                </a:solidFill>
              </a:rPr>
              <a:t>Work supported by DoE grant DE-SC0011617, Helmholtz Association (Matter &amp; Technology</a:t>
            </a:r>
          </a:p>
          <a:p>
            <a:pPr algn="ctr"/>
            <a:r>
              <a:rPr lang="en-US">
                <a:solidFill>
                  <a:schemeClr val="accent6">
                    <a:lumMod val="75000"/>
                  </a:schemeClr>
                </a:solidFill>
              </a:rPr>
              <a:t>program, Accelerator R&amp;D topic), Alexander von Humboldt Foundation. </a:t>
            </a:r>
          </a:p>
        </p:txBody>
      </p:sp>
      <p:sp>
        <p:nvSpPr>
          <p:cNvPr id="16" name="TextBox 15">
            <a:extLst>
              <a:ext uri="{FF2B5EF4-FFF2-40B4-BE49-F238E27FC236}">
                <a16:creationId xmlns:a16="http://schemas.microsoft.com/office/drawing/2014/main" id="{B34702D7-066E-7F09-FD38-C178521D6D7A}"/>
              </a:ext>
            </a:extLst>
          </p:cNvPr>
          <p:cNvSpPr txBox="1"/>
          <p:nvPr/>
        </p:nvSpPr>
        <p:spPr>
          <a:xfrm>
            <a:off x="8643975" y="6440556"/>
            <a:ext cx="418704" cy="369332"/>
          </a:xfrm>
          <a:prstGeom prst="rect">
            <a:avLst/>
          </a:prstGeom>
          <a:noFill/>
        </p:spPr>
        <p:txBody>
          <a:bodyPr wrap="none" rtlCol="0">
            <a:spAutoFit/>
          </a:bodyPr>
          <a:lstStyle/>
          <a:p>
            <a:r>
              <a:rPr lang="en-US">
                <a:solidFill>
                  <a:schemeClr val="bg1"/>
                </a:solidFill>
              </a:rPr>
              <a:t>11</a:t>
            </a:r>
          </a:p>
        </p:txBody>
      </p:sp>
    </p:spTree>
    <p:extLst>
      <p:ext uri="{BB962C8B-B14F-4D97-AF65-F5344CB8AC3E}">
        <p14:creationId xmlns:p14="http://schemas.microsoft.com/office/powerpoint/2010/main" val="1137002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p:nvPr/>
        </p:nvSpPr>
        <p:spPr>
          <a:xfrm>
            <a:off x="300572" y="194287"/>
            <a:ext cx="5347252" cy="716100"/>
          </a:xfrm>
          <a:prstGeom prst="rect">
            <a:avLst/>
          </a:prstGeom>
          <a:noFill/>
          <a:ln>
            <a:noFill/>
          </a:ln>
        </p:spPr>
        <p:txBody>
          <a:bodyPr spcFirstLastPara="1" wrap="square" lIns="91425" tIns="45700" rIns="91425" bIns="45700" anchor="ctr" anchorCtr="0">
            <a:noAutofit/>
          </a:bodyPr>
          <a:lstStyle/>
          <a:p>
            <a:pPr lvl="0" algn="ctr"/>
            <a:r>
              <a:rPr lang="en-US" sz="2400" b="1" dirty="0">
                <a:latin typeface="Arial" panose="020B0604020202020204" pitchFamily="34" charset="0"/>
                <a:cs typeface="Arial" panose="020B0604020202020204" pitchFamily="34" charset="0"/>
              </a:rPr>
              <a:t>Phase jitter at drive pulse edges</a:t>
            </a:r>
          </a:p>
          <a:p>
            <a:pPr lvl="0" algn="ctr"/>
            <a:r>
              <a:rPr lang="en-US" sz="2400" b="1" dirty="0">
                <a:latin typeface="Arial" panose="020B0604020202020204" pitchFamily="34" charset="0"/>
                <a:cs typeface="Arial" panose="020B0604020202020204" pitchFamily="34" charset="0"/>
              </a:rPr>
              <a:t>compromises LWFA stability</a:t>
            </a:r>
            <a:endParaRPr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E903E31-683F-4886-84EE-0EF10B82A8D5}"/>
              </a:ext>
            </a:extLst>
          </p:cNvPr>
          <p:cNvSpPr txBox="1"/>
          <p:nvPr/>
        </p:nvSpPr>
        <p:spPr>
          <a:xfrm>
            <a:off x="8816829" y="6419334"/>
            <a:ext cx="418704" cy="369332"/>
          </a:xfrm>
          <a:prstGeom prst="rect">
            <a:avLst/>
          </a:prstGeom>
          <a:noFill/>
        </p:spPr>
        <p:txBody>
          <a:bodyPr wrap="none" rtlCol="0">
            <a:spAutoFit/>
          </a:bodyPr>
          <a:lstStyle/>
          <a:p>
            <a:fld id="{F619760E-1BF1-492F-8BDA-3EFCAB87832B}" type="slidenum">
              <a:rPr lang="en-US">
                <a:solidFill>
                  <a:schemeClr val="bg1"/>
                </a:solidFill>
              </a:rPr>
              <a:pPr/>
              <a:t>2</a:t>
            </a:fld>
            <a:endParaRPr lang="en-US" b="1" dirty="0">
              <a:solidFill>
                <a:schemeClr val="bg1"/>
              </a:solidFill>
            </a:endParaRPr>
          </a:p>
        </p:txBody>
      </p:sp>
      <p:pic>
        <p:nvPicPr>
          <p:cNvPr id="7" name="Content Placeholder 4">
            <a:extLst>
              <a:ext uri="{FF2B5EF4-FFF2-40B4-BE49-F238E27FC236}">
                <a16:creationId xmlns:a16="http://schemas.microsoft.com/office/drawing/2014/main" id="{2C70B3E9-5BDA-4245-9201-4E81463FC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009" y="280079"/>
            <a:ext cx="941978" cy="941978"/>
          </a:xfrm>
          <a:prstGeom prst="rect">
            <a:avLst/>
          </a:prstGeom>
        </p:spPr>
      </p:pic>
      <p:grpSp>
        <p:nvGrpSpPr>
          <p:cNvPr id="8" name="Group 7">
            <a:extLst>
              <a:ext uri="{FF2B5EF4-FFF2-40B4-BE49-F238E27FC236}">
                <a16:creationId xmlns:a16="http://schemas.microsoft.com/office/drawing/2014/main" id="{808F863B-2DD6-4455-B94B-BEE87B680CCD}"/>
              </a:ext>
            </a:extLst>
          </p:cNvPr>
          <p:cNvGrpSpPr/>
          <p:nvPr/>
        </p:nvGrpSpPr>
        <p:grpSpPr>
          <a:xfrm>
            <a:off x="7592172" y="264690"/>
            <a:ext cx="1339142" cy="941978"/>
            <a:chOff x="7948203" y="34343"/>
            <a:chExt cx="1204245" cy="895284"/>
          </a:xfrm>
        </p:grpSpPr>
        <p:pic>
          <p:nvPicPr>
            <p:cNvPr id="9" name="Picture 8" descr="HZDR_logo.png">
              <a:extLst>
                <a:ext uri="{FF2B5EF4-FFF2-40B4-BE49-F238E27FC236}">
                  <a16:creationId xmlns:a16="http://schemas.microsoft.com/office/drawing/2014/main" id="{2CD4A0C4-E097-45F2-85BE-875F0D7CD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8203" y="658542"/>
              <a:ext cx="1204245" cy="271085"/>
            </a:xfrm>
            <a:prstGeom prst="rect">
              <a:avLst/>
            </a:prstGeom>
          </p:spPr>
        </p:pic>
        <p:pic>
          <p:nvPicPr>
            <p:cNvPr id="10" name="Picture 9" descr="HZDR_logo3.png">
              <a:extLst>
                <a:ext uri="{FF2B5EF4-FFF2-40B4-BE49-F238E27FC236}">
                  <a16:creationId xmlns:a16="http://schemas.microsoft.com/office/drawing/2014/main" id="{ADB75FAC-3EA1-4728-B3E0-0B6CDE29C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7455" y="34343"/>
              <a:ext cx="1138833" cy="531062"/>
            </a:xfrm>
            <a:prstGeom prst="rect">
              <a:avLst/>
            </a:prstGeom>
          </p:spPr>
        </p:pic>
      </p:grpSp>
      <p:grpSp>
        <p:nvGrpSpPr>
          <p:cNvPr id="2" name="Group 1">
            <a:extLst>
              <a:ext uri="{FF2B5EF4-FFF2-40B4-BE49-F238E27FC236}">
                <a16:creationId xmlns:a16="http://schemas.microsoft.com/office/drawing/2014/main" id="{CB044DDC-1EDE-0AF7-A494-069B9628DDBB}"/>
              </a:ext>
            </a:extLst>
          </p:cNvPr>
          <p:cNvGrpSpPr/>
          <p:nvPr/>
        </p:nvGrpSpPr>
        <p:grpSpPr>
          <a:xfrm>
            <a:off x="80859" y="1628512"/>
            <a:ext cx="3585899" cy="4356513"/>
            <a:chOff x="258658" y="1890541"/>
            <a:chExt cx="3585899" cy="4356513"/>
          </a:xfrm>
        </p:grpSpPr>
        <p:pic>
          <p:nvPicPr>
            <p:cNvPr id="27" name="Picture 26" descr="A picture containing graphical user interface&#10;&#10;Description automatically generated">
              <a:extLst>
                <a:ext uri="{FF2B5EF4-FFF2-40B4-BE49-F238E27FC236}">
                  <a16:creationId xmlns:a16="http://schemas.microsoft.com/office/drawing/2014/main" id="{921161DB-CA25-1A07-4A36-386C344DBAB5}"/>
                </a:ext>
              </a:extLst>
            </p:cNvPr>
            <p:cNvPicPr>
              <a:picLocks noChangeAspect="1"/>
            </p:cNvPicPr>
            <p:nvPr/>
          </p:nvPicPr>
          <p:blipFill rotWithShape="1">
            <a:blip r:embed="rId6">
              <a:extLst>
                <a:ext uri="{28A0092B-C50C-407E-A947-70E740481C1C}">
                  <a14:useLocalDpi xmlns:a14="http://schemas.microsoft.com/office/drawing/2010/main" val="0"/>
                </a:ext>
              </a:extLst>
            </a:blip>
            <a:srcRect r="15259"/>
            <a:stretch/>
          </p:blipFill>
          <p:spPr>
            <a:xfrm>
              <a:off x="258658" y="2369745"/>
              <a:ext cx="3585899" cy="3877309"/>
            </a:xfrm>
            <a:prstGeom prst="rect">
              <a:avLst/>
            </a:prstGeom>
          </p:spPr>
        </p:pic>
        <p:sp>
          <p:nvSpPr>
            <p:cNvPr id="29" name="Shape 60">
              <a:extLst>
                <a:ext uri="{FF2B5EF4-FFF2-40B4-BE49-F238E27FC236}">
                  <a16:creationId xmlns:a16="http://schemas.microsoft.com/office/drawing/2014/main" id="{B4FFC758-90BA-50B2-E11E-B5CA4BD830D1}"/>
                </a:ext>
              </a:extLst>
            </p:cNvPr>
            <p:cNvSpPr txBox="1"/>
            <p:nvPr/>
          </p:nvSpPr>
          <p:spPr>
            <a:xfrm>
              <a:off x="1128598" y="1890541"/>
              <a:ext cx="2295986" cy="558719"/>
            </a:xfrm>
            <a:prstGeom prst="rect">
              <a:avLst/>
            </a:prstGeom>
            <a:noFill/>
            <a:ln>
              <a:noFill/>
            </a:ln>
          </p:spPr>
          <p:txBody>
            <a:bodyPr spcFirstLastPara="1" wrap="square" lIns="91425" tIns="45700" rIns="91425" bIns="45700" anchor="ctr" anchorCtr="0">
              <a:noAutofit/>
            </a:bodyPr>
            <a:lstStyle/>
            <a:p>
              <a:pPr algn="ctr">
                <a:spcAft>
                  <a:spcPts val="600"/>
                </a:spcAft>
                <a:buClr>
                  <a:schemeClr val="accent1"/>
                </a:buClr>
              </a:pPr>
              <a:r>
                <a:rPr lang="en-US" b="1" dirty="0"/>
                <a:t>Full LWFA Drive Beam (unoptimized)</a:t>
              </a:r>
            </a:p>
          </p:txBody>
        </p:sp>
      </p:grpSp>
      <p:pic>
        <p:nvPicPr>
          <p:cNvPr id="11" name="Picture 10">
            <a:extLst>
              <a:ext uri="{FF2B5EF4-FFF2-40B4-BE49-F238E27FC236}">
                <a16:creationId xmlns:a16="http://schemas.microsoft.com/office/drawing/2014/main" id="{E8CFFB8A-9923-1CFA-9CBE-3CB68EE9A404}"/>
              </a:ext>
            </a:extLst>
          </p:cNvPr>
          <p:cNvPicPr>
            <a:picLocks noChangeAspect="1"/>
          </p:cNvPicPr>
          <p:nvPr/>
        </p:nvPicPr>
        <p:blipFill rotWithShape="1">
          <a:blip r:embed="rId7"/>
          <a:srcRect l="10543"/>
          <a:stretch/>
        </p:blipFill>
        <p:spPr>
          <a:xfrm rot="5400000">
            <a:off x="3626577" y="2864557"/>
            <a:ext cx="3971419" cy="2457742"/>
          </a:xfrm>
          <a:prstGeom prst="rect">
            <a:avLst/>
          </a:prstGeom>
        </p:spPr>
      </p:pic>
      <p:pic>
        <p:nvPicPr>
          <p:cNvPr id="13" name="Picture 12">
            <a:extLst>
              <a:ext uri="{FF2B5EF4-FFF2-40B4-BE49-F238E27FC236}">
                <a16:creationId xmlns:a16="http://schemas.microsoft.com/office/drawing/2014/main" id="{9015A4FE-BE8F-E415-DD13-748A6DCF491E}"/>
              </a:ext>
            </a:extLst>
          </p:cNvPr>
          <p:cNvPicPr>
            <a:picLocks noChangeAspect="1"/>
          </p:cNvPicPr>
          <p:nvPr/>
        </p:nvPicPr>
        <p:blipFill>
          <a:blip r:embed="rId8"/>
          <a:stretch>
            <a:fillRect/>
          </a:stretch>
        </p:blipFill>
        <p:spPr>
          <a:xfrm>
            <a:off x="3693259" y="2187231"/>
            <a:ext cx="520700" cy="3454400"/>
          </a:xfrm>
          <a:prstGeom prst="rect">
            <a:avLst/>
          </a:prstGeom>
        </p:spPr>
      </p:pic>
      <p:sp>
        <p:nvSpPr>
          <p:cNvPr id="14" name="TextBox 13">
            <a:extLst>
              <a:ext uri="{FF2B5EF4-FFF2-40B4-BE49-F238E27FC236}">
                <a16:creationId xmlns:a16="http://schemas.microsoft.com/office/drawing/2014/main" id="{A8E6BA35-CAE1-16EA-4C46-B0CD45AF4E7C}"/>
              </a:ext>
            </a:extLst>
          </p:cNvPr>
          <p:cNvSpPr txBox="1"/>
          <p:nvPr/>
        </p:nvSpPr>
        <p:spPr>
          <a:xfrm>
            <a:off x="4239489" y="6045888"/>
            <a:ext cx="3045193" cy="276999"/>
          </a:xfrm>
          <a:prstGeom prst="rect">
            <a:avLst/>
          </a:prstGeom>
          <a:noFill/>
        </p:spPr>
        <p:txBody>
          <a:bodyPr wrap="none" rtlCol="0">
            <a:spAutoFit/>
          </a:bodyPr>
          <a:lstStyle/>
          <a:p>
            <a:r>
              <a:rPr lang="en-US" sz="1200">
                <a:solidFill>
                  <a:srgbClr val="FF0000"/>
                </a:solidFill>
              </a:rPr>
              <a:t>Couperus </a:t>
            </a:r>
            <a:r>
              <a:rPr lang="en-US" sz="1200" i="1">
                <a:solidFill>
                  <a:srgbClr val="FF0000"/>
                </a:solidFill>
              </a:rPr>
              <a:t>et al</a:t>
            </a:r>
            <a:r>
              <a:rPr lang="en-US" sz="1200">
                <a:solidFill>
                  <a:srgbClr val="FF0000"/>
                </a:solidFill>
              </a:rPr>
              <a:t>., </a:t>
            </a:r>
            <a:r>
              <a:rPr lang="en-US" sz="1200" i="1">
                <a:solidFill>
                  <a:srgbClr val="FF0000"/>
                </a:solidFill>
              </a:rPr>
              <a:t>Nat. Commun</a:t>
            </a:r>
            <a:r>
              <a:rPr lang="en-US" sz="1200">
                <a:solidFill>
                  <a:srgbClr val="FF0000"/>
                </a:solidFill>
              </a:rPr>
              <a:t>. </a:t>
            </a:r>
            <a:r>
              <a:rPr lang="en-US" sz="1200" b="1">
                <a:solidFill>
                  <a:srgbClr val="FF0000"/>
                </a:solidFill>
              </a:rPr>
              <a:t>20</a:t>
            </a:r>
            <a:r>
              <a:rPr lang="en-US" sz="1200">
                <a:solidFill>
                  <a:srgbClr val="FF0000"/>
                </a:solidFill>
              </a:rPr>
              <a:t>, 487 (2017)</a:t>
            </a:r>
          </a:p>
        </p:txBody>
      </p:sp>
      <p:sp>
        <p:nvSpPr>
          <p:cNvPr id="15" name="Shape 60">
            <a:extLst>
              <a:ext uri="{FF2B5EF4-FFF2-40B4-BE49-F238E27FC236}">
                <a16:creationId xmlns:a16="http://schemas.microsoft.com/office/drawing/2014/main" id="{9AC8B988-F58C-B5D5-755A-D4F1E2B0B683}"/>
              </a:ext>
            </a:extLst>
          </p:cNvPr>
          <p:cNvSpPr txBox="1"/>
          <p:nvPr/>
        </p:nvSpPr>
        <p:spPr>
          <a:xfrm>
            <a:off x="4561290" y="1631284"/>
            <a:ext cx="2295986" cy="558719"/>
          </a:xfrm>
          <a:prstGeom prst="rect">
            <a:avLst/>
          </a:prstGeom>
          <a:noFill/>
          <a:ln>
            <a:noFill/>
          </a:ln>
        </p:spPr>
        <p:txBody>
          <a:bodyPr spcFirstLastPara="1" wrap="square" lIns="91425" tIns="45700" rIns="91425" bIns="45700" anchor="ctr" anchorCtr="0">
            <a:noAutofit/>
          </a:bodyPr>
          <a:lstStyle/>
          <a:p>
            <a:pPr algn="ctr">
              <a:spcAft>
                <a:spcPts val="600"/>
              </a:spcAft>
              <a:buClr>
                <a:schemeClr val="accent1"/>
              </a:buClr>
            </a:pPr>
            <a:r>
              <a:rPr lang="en-US" b="1" dirty="0"/>
              <a:t>Full LWFA Drive Beam (optimized)</a:t>
            </a:r>
          </a:p>
        </p:txBody>
      </p:sp>
    </p:spTree>
    <p:extLst>
      <p:ext uri="{BB962C8B-B14F-4D97-AF65-F5344CB8AC3E}">
        <p14:creationId xmlns:p14="http://schemas.microsoft.com/office/powerpoint/2010/main" val="1818424473"/>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p:nvPr/>
        </p:nvSpPr>
        <p:spPr>
          <a:xfrm>
            <a:off x="117695" y="127787"/>
            <a:ext cx="5347252" cy="716100"/>
          </a:xfrm>
          <a:prstGeom prst="rect">
            <a:avLst/>
          </a:prstGeom>
          <a:noFill/>
          <a:ln>
            <a:noFill/>
          </a:ln>
        </p:spPr>
        <p:txBody>
          <a:bodyPr spcFirstLastPara="1" wrap="square" lIns="91425" tIns="45700" rIns="91425" bIns="45700" anchor="ctr" anchorCtr="0">
            <a:noAutofit/>
          </a:bodyPr>
          <a:lstStyle/>
          <a:p>
            <a:pPr lvl="0" algn="ctr"/>
            <a:r>
              <a:rPr lang="en-US" sz="2400" b="1" dirty="0">
                <a:latin typeface="Arial" panose="020B0604020202020204" pitchFamily="34" charset="0"/>
                <a:cs typeface="Arial" panose="020B0604020202020204" pitchFamily="34" charset="0"/>
              </a:rPr>
              <a:t>Phase jitter at drive pulse edges</a:t>
            </a:r>
          </a:p>
          <a:p>
            <a:pPr lvl="0" algn="ctr"/>
            <a:r>
              <a:rPr lang="en-US" sz="2400" b="1" dirty="0">
                <a:latin typeface="Arial" panose="020B0604020202020204" pitchFamily="34" charset="0"/>
                <a:cs typeface="Arial" panose="020B0604020202020204" pitchFamily="34" charset="0"/>
              </a:rPr>
              <a:t>compromises LWFA stability</a:t>
            </a:r>
            <a:endParaRPr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E903E31-683F-4886-84EE-0EF10B82A8D5}"/>
              </a:ext>
            </a:extLst>
          </p:cNvPr>
          <p:cNvSpPr txBox="1"/>
          <p:nvPr/>
        </p:nvSpPr>
        <p:spPr>
          <a:xfrm>
            <a:off x="8816829" y="6419334"/>
            <a:ext cx="418704" cy="369332"/>
          </a:xfrm>
          <a:prstGeom prst="rect">
            <a:avLst/>
          </a:prstGeom>
          <a:noFill/>
        </p:spPr>
        <p:txBody>
          <a:bodyPr wrap="none" rtlCol="0">
            <a:spAutoFit/>
          </a:bodyPr>
          <a:lstStyle/>
          <a:p>
            <a:fld id="{F619760E-1BF1-492F-8BDA-3EFCAB87832B}" type="slidenum">
              <a:rPr lang="en-US">
                <a:solidFill>
                  <a:schemeClr val="bg1"/>
                </a:solidFill>
              </a:rPr>
              <a:pPr/>
              <a:t>3</a:t>
            </a:fld>
            <a:endParaRPr lang="en-US" b="1" dirty="0">
              <a:solidFill>
                <a:schemeClr val="bg1"/>
              </a:solidFill>
            </a:endParaRPr>
          </a:p>
        </p:txBody>
      </p:sp>
      <p:grpSp>
        <p:nvGrpSpPr>
          <p:cNvPr id="2" name="Group 1">
            <a:extLst>
              <a:ext uri="{FF2B5EF4-FFF2-40B4-BE49-F238E27FC236}">
                <a16:creationId xmlns:a16="http://schemas.microsoft.com/office/drawing/2014/main" id="{CB044DDC-1EDE-0AF7-A494-069B9628DDBB}"/>
              </a:ext>
            </a:extLst>
          </p:cNvPr>
          <p:cNvGrpSpPr/>
          <p:nvPr/>
        </p:nvGrpSpPr>
        <p:grpSpPr>
          <a:xfrm>
            <a:off x="80859" y="1787773"/>
            <a:ext cx="7546154" cy="4280377"/>
            <a:chOff x="258658" y="1966677"/>
            <a:chExt cx="7546154" cy="4280377"/>
          </a:xfrm>
        </p:grpSpPr>
        <p:grpSp>
          <p:nvGrpSpPr>
            <p:cNvPr id="25" name="Group 24">
              <a:extLst>
                <a:ext uri="{FF2B5EF4-FFF2-40B4-BE49-F238E27FC236}">
                  <a16:creationId xmlns:a16="http://schemas.microsoft.com/office/drawing/2014/main" id="{FAE49E3C-59B5-3785-5503-A98B408A808D}"/>
                </a:ext>
              </a:extLst>
            </p:cNvPr>
            <p:cNvGrpSpPr/>
            <p:nvPr/>
          </p:nvGrpSpPr>
          <p:grpSpPr>
            <a:xfrm>
              <a:off x="258658" y="2369745"/>
              <a:ext cx="7546154" cy="3877309"/>
              <a:chOff x="1104157" y="809620"/>
              <a:chExt cx="8343516" cy="4287003"/>
            </a:xfrm>
          </p:grpSpPr>
          <p:pic>
            <p:nvPicPr>
              <p:cNvPr id="26" name="Picture 25" descr="Graphical user interface&#10;&#10;Description automatically generated">
                <a:extLst>
                  <a:ext uri="{FF2B5EF4-FFF2-40B4-BE49-F238E27FC236}">
                    <a16:creationId xmlns:a16="http://schemas.microsoft.com/office/drawing/2014/main" id="{40454382-2A3B-F961-4CB0-021D698B352C}"/>
                  </a:ext>
                </a:extLst>
              </p:cNvPr>
              <p:cNvPicPr>
                <a:picLocks noChangeAspect="1"/>
              </p:cNvPicPr>
              <p:nvPr/>
            </p:nvPicPr>
            <p:blipFill rotWithShape="1">
              <a:blip r:embed="rId3">
                <a:extLst>
                  <a:ext uri="{28A0092B-C50C-407E-A947-70E740481C1C}">
                    <a14:useLocalDpi xmlns:a14="http://schemas.microsoft.com/office/drawing/2010/main" val="0"/>
                  </a:ext>
                </a:extLst>
              </a:blip>
              <a:srcRect l="8159"/>
              <a:stretch/>
            </p:blipFill>
            <p:spPr>
              <a:xfrm>
                <a:off x="5161696" y="820616"/>
                <a:ext cx="4285977" cy="4276007"/>
              </a:xfrm>
              <a:prstGeom prst="rect">
                <a:avLst/>
              </a:prstGeom>
            </p:spPr>
          </p:pic>
          <p:pic>
            <p:nvPicPr>
              <p:cNvPr id="27" name="Picture 26" descr="A picture containing graphical user interface&#10;&#10;Description automatically generated">
                <a:extLst>
                  <a:ext uri="{FF2B5EF4-FFF2-40B4-BE49-F238E27FC236}">
                    <a16:creationId xmlns:a16="http://schemas.microsoft.com/office/drawing/2014/main" id="{921161DB-CA25-1A07-4A36-386C344DBAB5}"/>
                  </a:ext>
                </a:extLst>
              </p:cNvPr>
              <p:cNvPicPr>
                <a:picLocks noChangeAspect="1"/>
              </p:cNvPicPr>
              <p:nvPr/>
            </p:nvPicPr>
            <p:blipFill rotWithShape="1">
              <a:blip r:embed="rId4">
                <a:extLst>
                  <a:ext uri="{28A0092B-C50C-407E-A947-70E740481C1C}">
                    <a14:useLocalDpi xmlns:a14="http://schemas.microsoft.com/office/drawing/2010/main" val="0"/>
                  </a:ext>
                </a:extLst>
              </a:blip>
              <a:srcRect r="15259"/>
              <a:stretch/>
            </p:blipFill>
            <p:spPr>
              <a:xfrm>
                <a:off x="1104157" y="809620"/>
                <a:ext cx="3964802" cy="4287003"/>
              </a:xfrm>
              <a:prstGeom prst="rect">
                <a:avLst/>
              </a:prstGeom>
            </p:spPr>
          </p:pic>
        </p:grpSp>
        <p:sp>
          <p:nvSpPr>
            <p:cNvPr id="29" name="Shape 60">
              <a:extLst>
                <a:ext uri="{FF2B5EF4-FFF2-40B4-BE49-F238E27FC236}">
                  <a16:creationId xmlns:a16="http://schemas.microsoft.com/office/drawing/2014/main" id="{B4FFC758-90BA-50B2-E11E-B5CA4BD830D1}"/>
                </a:ext>
              </a:extLst>
            </p:cNvPr>
            <p:cNvSpPr txBox="1"/>
            <p:nvPr/>
          </p:nvSpPr>
          <p:spPr>
            <a:xfrm>
              <a:off x="2094316" y="1966677"/>
              <a:ext cx="1845412" cy="558719"/>
            </a:xfrm>
            <a:prstGeom prst="rect">
              <a:avLst/>
            </a:prstGeom>
            <a:noFill/>
            <a:ln>
              <a:noFill/>
            </a:ln>
          </p:spPr>
          <p:txBody>
            <a:bodyPr spcFirstLastPara="1" wrap="square" lIns="91425" tIns="45700" rIns="91425" bIns="45700" anchor="ctr" anchorCtr="0">
              <a:noAutofit/>
            </a:bodyPr>
            <a:lstStyle/>
            <a:p>
              <a:pPr>
                <a:spcAft>
                  <a:spcPts val="600"/>
                </a:spcAft>
                <a:buClr>
                  <a:schemeClr val="accent1"/>
                </a:buClr>
              </a:pPr>
              <a:r>
                <a:rPr lang="en-US" b="1" dirty="0"/>
                <a:t>Full Drive Beam</a:t>
              </a:r>
            </a:p>
          </p:txBody>
        </p:sp>
        <p:sp>
          <p:nvSpPr>
            <p:cNvPr id="32" name="Shape 60">
              <a:extLst>
                <a:ext uri="{FF2B5EF4-FFF2-40B4-BE49-F238E27FC236}">
                  <a16:creationId xmlns:a16="http://schemas.microsoft.com/office/drawing/2014/main" id="{E7DA7D12-1088-CC84-D990-73EFF0DE050E}"/>
                </a:ext>
              </a:extLst>
            </p:cNvPr>
            <p:cNvSpPr txBox="1"/>
            <p:nvPr/>
          </p:nvSpPr>
          <p:spPr>
            <a:xfrm>
              <a:off x="5081901" y="1983305"/>
              <a:ext cx="2074006" cy="558719"/>
            </a:xfrm>
            <a:prstGeom prst="rect">
              <a:avLst/>
            </a:prstGeom>
            <a:noFill/>
            <a:ln>
              <a:noFill/>
            </a:ln>
          </p:spPr>
          <p:txBody>
            <a:bodyPr spcFirstLastPara="1" wrap="square" lIns="91425" tIns="45700" rIns="91425" bIns="45700" anchor="ctr" anchorCtr="0">
              <a:noAutofit/>
            </a:bodyPr>
            <a:lstStyle/>
            <a:p>
              <a:pPr algn="ctr">
                <a:spcAft>
                  <a:spcPts val="600"/>
                </a:spcAft>
                <a:buClr>
                  <a:schemeClr val="accent1"/>
                </a:buClr>
              </a:pPr>
              <a:r>
                <a:rPr lang="en-US" b="1" dirty="0"/>
                <a:t>Masked Drive Beam</a:t>
              </a:r>
            </a:p>
          </p:txBody>
        </p:sp>
      </p:grpSp>
      <p:sp>
        <p:nvSpPr>
          <p:cNvPr id="4" name="TextBox 3">
            <a:extLst>
              <a:ext uri="{FF2B5EF4-FFF2-40B4-BE49-F238E27FC236}">
                <a16:creationId xmlns:a16="http://schemas.microsoft.com/office/drawing/2014/main" id="{FB5D8BF4-212D-9DC5-131B-CF261D773EC6}"/>
              </a:ext>
            </a:extLst>
          </p:cNvPr>
          <p:cNvSpPr txBox="1"/>
          <p:nvPr/>
        </p:nvSpPr>
        <p:spPr>
          <a:xfrm>
            <a:off x="7487481" y="1838740"/>
            <a:ext cx="1580882" cy="1323439"/>
          </a:xfrm>
          <a:prstGeom prst="rect">
            <a:avLst/>
          </a:prstGeom>
          <a:noFill/>
        </p:spPr>
        <p:txBody>
          <a:bodyPr wrap="none" rtlCol="0">
            <a:spAutoFit/>
          </a:bodyPr>
          <a:lstStyle/>
          <a:p>
            <a:r>
              <a:rPr lang="en-US" sz="1600" i="1"/>
              <a:t>• e-beam energy</a:t>
            </a:r>
          </a:p>
          <a:p>
            <a:r>
              <a:rPr lang="en-US" sz="1600" i="1"/>
              <a:t>          &amp; pointing</a:t>
            </a:r>
          </a:p>
          <a:p>
            <a:r>
              <a:rPr lang="en-US" sz="1600" i="1"/>
              <a:t>• X-ray yield </a:t>
            </a:r>
          </a:p>
          <a:p>
            <a:r>
              <a:rPr lang="en-US" sz="1600" i="1"/>
              <a:t>         &amp; spectrum</a:t>
            </a:r>
          </a:p>
          <a:p>
            <a:r>
              <a:rPr lang="en-US" sz="1600" i="1"/>
              <a:t>• charge</a:t>
            </a:r>
          </a:p>
        </p:txBody>
      </p:sp>
      <p:sp>
        <p:nvSpPr>
          <p:cNvPr id="6" name="Oval 5">
            <a:extLst>
              <a:ext uri="{FF2B5EF4-FFF2-40B4-BE49-F238E27FC236}">
                <a16:creationId xmlns:a16="http://schemas.microsoft.com/office/drawing/2014/main" id="{88F00C94-FA6E-6FF5-A39A-23B11569A475}"/>
              </a:ext>
            </a:extLst>
          </p:cNvPr>
          <p:cNvSpPr/>
          <p:nvPr/>
        </p:nvSpPr>
        <p:spPr>
          <a:xfrm>
            <a:off x="392706" y="1016719"/>
            <a:ext cx="980902" cy="980902"/>
          </a:xfrm>
          <a:prstGeom prst="ellipse">
            <a:avLst/>
          </a:prstGeom>
          <a:gradFill>
            <a:gsLst>
              <a:gs pos="0">
                <a:schemeClr val="accent2">
                  <a:lumMod val="75000"/>
                </a:schemeClr>
              </a:gs>
              <a:gs pos="61000">
                <a:schemeClr val="accent2">
                  <a:lumMod val="40000"/>
                  <a:lumOff val="60000"/>
                </a:schemeClr>
              </a:gs>
              <a:gs pos="100000">
                <a:schemeClr val="accent1">
                  <a:lumMod val="20000"/>
                  <a:lumOff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96A99B-B4F8-7A65-93EE-94EE7D4E3232}"/>
              </a:ext>
            </a:extLst>
          </p:cNvPr>
          <p:cNvSpPr/>
          <p:nvPr/>
        </p:nvSpPr>
        <p:spPr>
          <a:xfrm>
            <a:off x="3866634" y="1060163"/>
            <a:ext cx="980902" cy="980902"/>
          </a:xfrm>
          <a:prstGeom prst="ellipse">
            <a:avLst/>
          </a:prstGeom>
          <a:gradFill>
            <a:gsLst>
              <a:gs pos="0">
                <a:schemeClr val="accent2">
                  <a:lumMod val="75000"/>
                </a:schemeClr>
              </a:gs>
              <a:gs pos="58000">
                <a:schemeClr val="accent2">
                  <a:lumMod val="40000"/>
                  <a:lumOff val="60000"/>
                </a:schemeClr>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4C4E74E-9E4D-525A-C4E9-AFFC03EC2B4B}"/>
              </a:ext>
            </a:extLst>
          </p:cNvPr>
          <p:cNvSpPr txBox="1"/>
          <p:nvPr/>
        </p:nvSpPr>
        <p:spPr>
          <a:xfrm>
            <a:off x="1309481" y="970532"/>
            <a:ext cx="1888658" cy="584775"/>
          </a:xfrm>
          <a:prstGeom prst="rect">
            <a:avLst/>
          </a:prstGeom>
          <a:noFill/>
        </p:spPr>
        <p:txBody>
          <a:bodyPr wrap="none" rtlCol="0">
            <a:spAutoFit/>
          </a:bodyPr>
          <a:lstStyle/>
          <a:p>
            <a:pPr algn="ctr"/>
            <a:r>
              <a:rPr lang="en-US" sz="1600" i="1">
                <a:solidFill>
                  <a:srgbClr val="FF0000"/>
                </a:solidFill>
                <a:latin typeface="Times New Roman" panose="02020603050405020304" pitchFamily="18" charset="0"/>
                <a:cs typeface="Times New Roman" panose="02020603050405020304" pitchFamily="18" charset="0"/>
              </a:rPr>
              <a:t>near field transverse</a:t>
            </a:r>
          </a:p>
          <a:p>
            <a:pPr algn="ctr"/>
            <a:r>
              <a:rPr lang="en-US" sz="1600" i="1">
                <a:solidFill>
                  <a:srgbClr val="FF0000"/>
                </a:solidFill>
                <a:latin typeface="Times New Roman" panose="02020603050405020304" pitchFamily="18" charset="0"/>
                <a:cs typeface="Times New Roman" panose="02020603050405020304" pitchFamily="18" charset="0"/>
              </a:rPr>
              <a:t>drive beam profile</a:t>
            </a:r>
          </a:p>
        </p:txBody>
      </p:sp>
      <p:sp>
        <p:nvSpPr>
          <p:cNvPr id="13" name="Donut 12">
            <a:extLst>
              <a:ext uri="{FF2B5EF4-FFF2-40B4-BE49-F238E27FC236}">
                <a16:creationId xmlns:a16="http://schemas.microsoft.com/office/drawing/2014/main" id="{107C6206-F172-FF66-523A-BAA92BEDA2A6}"/>
              </a:ext>
            </a:extLst>
          </p:cNvPr>
          <p:cNvSpPr/>
          <p:nvPr/>
        </p:nvSpPr>
        <p:spPr>
          <a:xfrm>
            <a:off x="3788440" y="979602"/>
            <a:ext cx="1157964" cy="1153734"/>
          </a:xfrm>
          <a:prstGeom prst="donut">
            <a:avLst>
              <a:gd name="adj" fmla="val 17114"/>
            </a:avLst>
          </a:prstGeom>
          <a:solidFill>
            <a:schemeClr val="bg1">
              <a:lumMod val="65000"/>
              <a:alpha val="6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2406AC70-2B90-DE21-58DF-A857F1C7937B}"/>
              </a:ext>
            </a:extLst>
          </p:cNvPr>
          <p:cNvSpPr txBox="1"/>
          <p:nvPr/>
        </p:nvSpPr>
        <p:spPr>
          <a:xfrm>
            <a:off x="4964545" y="860241"/>
            <a:ext cx="1183337" cy="1077218"/>
          </a:xfrm>
          <a:prstGeom prst="rect">
            <a:avLst/>
          </a:prstGeom>
          <a:noFill/>
        </p:spPr>
        <p:txBody>
          <a:bodyPr wrap="none" rtlCol="0">
            <a:spAutoFit/>
          </a:bodyPr>
          <a:lstStyle/>
          <a:p>
            <a:pPr algn="ctr"/>
            <a:r>
              <a:rPr lang="en-US" sz="1600" i="1">
                <a:latin typeface="Times New Roman" panose="02020603050405020304" pitchFamily="18" charset="0"/>
                <a:cs typeface="Times New Roman" panose="02020603050405020304" pitchFamily="18" charset="0"/>
              </a:rPr>
              <a:t>mask blocks</a:t>
            </a:r>
          </a:p>
          <a:p>
            <a:pPr algn="ctr"/>
            <a:r>
              <a:rPr lang="en-US" sz="1600" i="1">
                <a:latin typeface="Times New Roman" panose="02020603050405020304" pitchFamily="18" charset="0"/>
                <a:cs typeface="Times New Roman" panose="02020603050405020304" pitchFamily="18" charset="0"/>
              </a:rPr>
              <a:t>outer edge</a:t>
            </a:r>
          </a:p>
          <a:p>
            <a:pPr algn="ctr"/>
            <a:r>
              <a:rPr lang="en-US" sz="1600">
                <a:latin typeface="Times New Roman" panose="02020603050405020304" pitchFamily="18" charset="0"/>
                <a:cs typeface="Times New Roman" panose="02020603050405020304" pitchFamily="18" charset="0"/>
              </a:rPr>
              <a:t>(</a:t>
            </a:r>
            <a:r>
              <a:rPr lang="en-US" sz="1600" i="1">
                <a:latin typeface="Times New Roman" panose="02020603050405020304" pitchFamily="18" charset="0"/>
                <a:cs typeface="Times New Roman" panose="02020603050405020304" pitchFamily="18" charset="0"/>
              </a:rPr>
              <a:t>10 </a:t>
            </a:r>
            <a:r>
              <a:rPr lang="en-US" sz="1600">
                <a:latin typeface="Times New Roman" panose="02020603050405020304" pitchFamily="18" charset="0"/>
                <a:cs typeface="Times New Roman" panose="02020603050405020304" pitchFamily="18" charset="0"/>
              </a:rPr>
              <a:t>-</a:t>
            </a:r>
            <a:r>
              <a:rPr lang="en-US" sz="1600" i="1">
                <a:latin typeface="Times New Roman" panose="02020603050405020304" pitchFamily="18" charset="0"/>
                <a:cs typeface="Times New Roman" panose="02020603050405020304" pitchFamily="18" charset="0"/>
              </a:rPr>
              <a:t>15% </a:t>
            </a:r>
          </a:p>
          <a:p>
            <a:pPr algn="ctr"/>
            <a:r>
              <a:rPr lang="en-US" sz="1600" i="1">
                <a:latin typeface="Times New Roman" panose="02020603050405020304" pitchFamily="18" charset="0"/>
                <a:cs typeface="Times New Roman" panose="02020603050405020304" pitchFamily="18" charset="0"/>
              </a:rPr>
              <a:t>of energy</a:t>
            </a:r>
            <a:r>
              <a:rPr lang="en-US" sz="160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A992A6E7-6AB4-3FDB-511D-79FB91DD37D3}"/>
              </a:ext>
            </a:extLst>
          </p:cNvPr>
          <p:cNvSpPr txBox="1"/>
          <p:nvPr/>
        </p:nvSpPr>
        <p:spPr>
          <a:xfrm>
            <a:off x="7235265" y="873496"/>
            <a:ext cx="1911421" cy="923330"/>
          </a:xfrm>
          <a:prstGeom prst="rect">
            <a:avLst/>
          </a:prstGeom>
          <a:noFill/>
        </p:spPr>
        <p:txBody>
          <a:bodyPr wrap="none" rtlCol="0">
            <a:spAutoFit/>
          </a:bodyPr>
          <a:lstStyle/>
          <a:p>
            <a:pPr algn="ctr"/>
            <a:r>
              <a:rPr lang="en-US"/>
              <a:t>immediate, robust</a:t>
            </a:r>
          </a:p>
          <a:p>
            <a:pPr algn="ctr"/>
            <a:r>
              <a:rPr lang="en-US"/>
              <a:t>improvement in </a:t>
            </a:r>
          </a:p>
          <a:p>
            <a:pPr algn="ctr"/>
            <a:r>
              <a:rPr lang="en-US"/>
              <a:t>stability of:</a:t>
            </a:r>
          </a:p>
        </p:txBody>
      </p:sp>
      <p:sp>
        <p:nvSpPr>
          <p:cNvPr id="16" name="Right Arrow 15">
            <a:extLst>
              <a:ext uri="{FF2B5EF4-FFF2-40B4-BE49-F238E27FC236}">
                <a16:creationId xmlns:a16="http://schemas.microsoft.com/office/drawing/2014/main" id="{B64DE8A9-EFD8-AD19-6C28-275E5EB87CA5}"/>
              </a:ext>
            </a:extLst>
          </p:cNvPr>
          <p:cNvSpPr/>
          <p:nvPr/>
        </p:nvSpPr>
        <p:spPr>
          <a:xfrm>
            <a:off x="6559829" y="1150954"/>
            <a:ext cx="391040" cy="359904"/>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191C91-BFA9-014A-F1DB-130F64ACD12B}"/>
              </a:ext>
            </a:extLst>
          </p:cNvPr>
          <p:cNvSpPr txBox="1"/>
          <p:nvPr/>
        </p:nvSpPr>
        <p:spPr>
          <a:xfrm>
            <a:off x="7325034" y="3313042"/>
            <a:ext cx="1907830" cy="2308324"/>
          </a:xfrm>
          <a:prstGeom prst="rect">
            <a:avLst/>
          </a:prstGeom>
          <a:noFill/>
        </p:spPr>
        <p:txBody>
          <a:bodyPr wrap="none" rtlCol="0">
            <a:spAutoFit/>
          </a:bodyPr>
          <a:lstStyle/>
          <a:p>
            <a:pPr algn="ctr"/>
            <a:r>
              <a:rPr lang="en-US" b="1">
                <a:solidFill>
                  <a:srgbClr val="1616FF"/>
                </a:solidFill>
              </a:rPr>
              <a:t>Mask evidently</a:t>
            </a:r>
          </a:p>
          <a:p>
            <a:pPr algn="ctr"/>
            <a:r>
              <a:rPr lang="en-US" b="1">
                <a:solidFill>
                  <a:srgbClr val="FF0000"/>
                </a:solidFill>
              </a:rPr>
              <a:t>removes shot-</a:t>
            </a:r>
          </a:p>
          <a:p>
            <a:pPr algn="ctr"/>
            <a:r>
              <a:rPr lang="en-US" b="1">
                <a:solidFill>
                  <a:srgbClr val="FF0000"/>
                </a:solidFill>
              </a:rPr>
              <a:t>to-shot phase </a:t>
            </a:r>
          </a:p>
          <a:p>
            <a:pPr algn="ctr"/>
            <a:r>
              <a:rPr lang="en-US" b="1">
                <a:solidFill>
                  <a:srgbClr val="FF0000"/>
                </a:solidFill>
              </a:rPr>
              <a:t>fluctuations </a:t>
            </a:r>
          </a:p>
          <a:p>
            <a:pPr algn="ctr"/>
            <a:r>
              <a:rPr lang="en-US" b="1">
                <a:solidFill>
                  <a:srgbClr val="1616FF"/>
                </a:solidFill>
              </a:rPr>
              <a:t>from portions </a:t>
            </a:r>
          </a:p>
          <a:p>
            <a:pPr algn="ctr"/>
            <a:r>
              <a:rPr lang="en-US" b="1">
                <a:solidFill>
                  <a:srgbClr val="1616FF"/>
                </a:solidFill>
              </a:rPr>
              <a:t>of beam that</a:t>
            </a:r>
          </a:p>
          <a:p>
            <a:pPr algn="ctr"/>
            <a:r>
              <a:rPr lang="en-US" b="1">
                <a:solidFill>
                  <a:srgbClr val="1616FF"/>
                </a:solidFill>
              </a:rPr>
              <a:t>experienced </a:t>
            </a:r>
          </a:p>
          <a:p>
            <a:pPr algn="ctr"/>
            <a:r>
              <a:rPr lang="en-US" b="1">
                <a:solidFill>
                  <a:srgbClr val="FF0000"/>
                </a:solidFill>
              </a:rPr>
              <a:t>unsaturated gain</a:t>
            </a:r>
            <a:r>
              <a:rPr lang="en-US" b="1">
                <a:solidFill>
                  <a:srgbClr val="1616FF"/>
                </a:solidFill>
              </a:rPr>
              <a:t>. </a:t>
            </a:r>
          </a:p>
        </p:txBody>
      </p:sp>
    </p:spTree>
    <p:extLst>
      <p:ext uri="{BB962C8B-B14F-4D97-AF65-F5344CB8AC3E}">
        <p14:creationId xmlns:p14="http://schemas.microsoft.com/office/powerpoint/2010/main" val="376976096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4" grpId="0"/>
      <p:bldP spid="15" grpId="0"/>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5BB97E-435F-23A6-C323-45B4A0BC59DB}"/>
              </a:ext>
            </a:extLst>
          </p:cNvPr>
          <p:cNvSpPr txBox="1"/>
          <p:nvPr/>
        </p:nvSpPr>
        <p:spPr>
          <a:xfrm>
            <a:off x="238538" y="28288"/>
            <a:ext cx="8544840" cy="954107"/>
          </a:xfrm>
          <a:prstGeom prst="rect">
            <a:avLst/>
          </a:prstGeom>
          <a:noFill/>
        </p:spPr>
        <p:txBody>
          <a:bodyPr wrap="none" rtlCol="0">
            <a:spAutoFit/>
          </a:bodyPr>
          <a:lstStyle/>
          <a:p>
            <a:pPr algn="ctr"/>
            <a:r>
              <a:rPr lang="en-US" sz="2800" b="1"/>
              <a:t>To explore phase-controlled LWFA manipulation, we</a:t>
            </a:r>
          </a:p>
          <a:p>
            <a:pPr algn="ctr"/>
            <a:r>
              <a:rPr lang="en-US" sz="2800" b="1"/>
              <a:t>re-shaped removed light into a delayed auxiliary pulse...</a:t>
            </a:r>
          </a:p>
        </p:txBody>
      </p:sp>
      <p:sp>
        <p:nvSpPr>
          <p:cNvPr id="7" name="Rectangle 6">
            <a:extLst>
              <a:ext uri="{FF2B5EF4-FFF2-40B4-BE49-F238E27FC236}">
                <a16:creationId xmlns:a16="http://schemas.microsoft.com/office/drawing/2014/main" id="{1F38FCEC-2D3E-279D-AFD2-B7F54F660FC6}"/>
              </a:ext>
            </a:extLst>
          </p:cNvPr>
          <p:cNvSpPr/>
          <p:nvPr/>
        </p:nvSpPr>
        <p:spPr>
          <a:xfrm rot="480000">
            <a:off x="1659166" y="2229297"/>
            <a:ext cx="265044" cy="143123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5D5633-9952-8818-2E89-19024561D07F}"/>
              </a:ext>
            </a:extLst>
          </p:cNvPr>
          <p:cNvSpPr/>
          <p:nvPr/>
        </p:nvSpPr>
        <p:spPr>
          <a:xfrm rot="480000">
            <a:off x="1717470" y="1709871"/>
            <a:ext cx="268400" cy="50361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46FA5B-C210-7B7C-7126-666F8342085B}"/>
              </a:ext>
            </a:extLst>
          </p:cNvPr>
          <p:cNvSpPr/>
          <p:nvPr/>
        </p:nvSpPr>
        <p:spPr>
          <a:xfrm rot="480000">
            <a:off x="1403418" y="3656706"/>
            <a:ext cx="268400" cy="50361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6B51895-47F3-1981-9AE5-DDAE4B6D6E60}"/>
              </a:ext>
            </a:extLst>
          </p:cNvPr>
          <p:cNvGrpSpPr/>
          <p:nvPr/>
        </p:nvGrpSpPr>
        <p:grpSpPr>
          <a:xfrm>
            <a:off x="1629167" y="4128648"/>
            <a:ext cx="920071" cy="540332"/>
            <a:chOff x="1892402" y="3823850"/>
            <a:chExt cx="920071" cy="540332"/>
          </a:xfrm>
        </p:grpSpPr>
        <p:cxnSp>
          <p:nvCxnSpPr>
            <p:cNvPr id="11" name="Straight Arrow Connector 10">
              <a:extLst>
                <a:ext uri="{FF2B5EF4-FFF2-40B4-BE49-F238E27FC236}">
                  <a16:creationId xmlns:a16="http://schemas.microsoft.com/office/drawing/2014/main" id="{BE6612BD-96B9-42CF-DB59-B766CA75FFF9}"/>
                </a:ext>
              </a:extLst>
            </p:cNvPr>
            <p:cNvCxnSpPr/>
            <p:nvPr/>
          </p:nvCxnSpPr>
          <p:spPr>
            <a:xfrm flipH="1" flipV="1">
              <a:off x="2238768" y="4031673"/>
              <a:ext cx="573705" cy="3325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A724F0F-B757-8A37-A5C7-09316B32E0D5}"/>
                </a:ext>
              </a:extLst>
            </p:cNvPr>
            <p:cNvCxnSpPr/>
            <p:nvPr/>
          </p:nvCxnSpPr>
          <p:spPr>
            <a:xfrm flipH="1" flipV="1">
              <a:off x="1892402" y="3823850"/>
              <a:ext cx="573705" cy="332509"/>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CE0A9DAF-D44D-0AC3-1F6E-276C0193B33D}"/>
              </a:ext>
            </a:extLst>
          </p:cNvPr>
          <p:cNvGrpSpPr/>
          <p:nvPr/>
        </p:nvGrpSpPr>
        <p:grpSpPr>
          <a:xfrm rot="20820000">
            <a:off x="2086363" y="1676398"/>
            <a:ext cx="920071" cy="540332"/>
            <a:chOff x="1892402" y="3823850"/>
            <a:chExt cx="920071" cy="540332"/>
          </a:xfrm>
        </p:grpSpPr>
        <p:cxnSp>
          <p:nvCxnSpPr>
            <p:cNvPr id="15" name="Straight Arrow Connector 14">
              <a:extLst>
                <a:ext uri="{FF2B5EF4-FFF2-40B4-BE49-F238E27FC236}">
                  <a16:creationId xmlns:a16="http://schemas.microsoft.com/office/drawing/2014/main" id="{F9F3053B-5B01-261E-6DC1-B5C6A5519194}"/>
                </a:ext>
              </a:extLst>
            </p:cNvPr>
            <p:cNvCxnSpPr/>
            <p:nvPr/>
          </p:nvCxnSpPr>
          <p:spPr>
            <a:xfrm flipH="1" flipV="1">
              <a:off x="2238768" y="4031673"/>
              <a:ext cx="573705" cy="3325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2ED994E-8F4B-55B3-FE41-4EB6D66ACFC9}"/>
                </a:ext>
              </a:extLst>
            </p:cNvPr>
            <p:cNvCxnSpPr/>
            <p:nvPr/>
          </p:nvCxnSpPr>
          <p:spPr>
            <a:xfrm flipH="1" flipV="1">
              <a:off x="1892402" y="3823850"/>
              <a:ext cx="573705" cy="332509"/>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1CCA2496-C96A-72C9-D523-B2C1DDB981E8}"/>
              </a:ext>
            </a:extLst>
          </p:cNvPr>
          <p:cNvSpPr txBox="1"/>
          <p:nvPr/>
        </p:nvSpPr>
        <p:spPr>
          <a:xfrm>
            <a:off x="83016" y="4609057"/>
            <a:ext cx="2148793" cy="646331"/>
          </a:xfrm>
          <a:prstGeom prst="rect">
            <a:avLst/>
          </a:prstGeom>
          <a:noFill/>
        </p:spPr>
        <p:txBody>
          <a:bodyPr wrap="none" rtlCol="0">
            <a:spAutoFit/>
          </a:bodyPr>
          <a:lstStyle/>
          <a:p>
            <a:pPr algn="ctr"/>
            <a:r>
              <a:rPr lang="en-US">
                <a:solidFill>
                  <a:srgbClr val="FF0000"/>
                </a:solidFill>
              </a:rPr>
              <a:t>Focusing LWFA drive </a:t>
            </a:r>
          </a:p>
          <a:p>
            <a:pPr algn="ctr"/>
            <a:r>
              <a:rPr lang="en-US">
                <a:solidFill>
                  <a:srgbClr val="FF0000"/>
                </a:solidFill>
              </a:rPr>
              <a:t>pulse from OAP</a:t>
            </a:r>
          </a:p>
        </p:txBody>
      </p:sp>
      <p:sp>
        <p:nvSpPr>
          <p:cNvPr id="18" name="TextBox 17">
            <a:extLst>
              <a:ext uri="{FF2B5EF4-FFF2-40B4-BE49-F238E27FC236}">
                <a16:creationId xmlns:a16="http://schemas.microsoft.com/office/drawing/2014/main" id="{85EDC19E-1FBE-688A-B5C8-C59AA647A978}"/>
              </a:ext>
            </a:extLst>
          </p:cNvPr>
          <p:cNvSpPr txBox="1"/>
          <p:nvPr/>
        </p:nvSpPr>
        <p:spPr>
          <a:xfrm>
            <a:off x="83016" y="2305498"/>
            <a:ext cx="1230017" cy="923330"/>
          </a:xfrm>
          <a:prstGeom prst="rect">
            <a:avLst/>
          </a:prstGeom>
          <a:noFill/>
        </p:spPr>
        <p:txBody>
          <a:bodyPr wrap="none" rtlCol="0">
            <a:spAutoFit/>
          </a:bodyPr>
          <a:lstStyle/>
          <a:p>
            <a:pPr algn="ctr"/>
            <a:r>
              <a:rPr lang="en-US"/>
              <a:t>segmented</a:t>
            </a:r>
          </a:p>
          <a:p>
            <a:pPr algn="ctr"/>
            <a:r>
              <a:rPr lang="en-US"/>
              <a:t>turning</a:t>
            </a:r>
          </a:p>
          <a:p>
            <a:pPr algn="ctr"/>
            <a:r>
              <a:rPr lang="en-US"/>
              <a:t>mirror</a:t>
            </a:r>
          </a:p>
        </p:txBody>
      </p:sp>
      <p:cxnSp>
        <p:nvCxnSpPr>
          <p:cNvPr id="55" name="Straight Arrow Connector 54">
            <a:extLst>
              <a:ext uri="{FF2B5EF4-FFF2-40B4-BE49-F238E27FC236}">
                <a16:creationId xmlns:a16="http://schemas.microsoft.com/office/drawing/2014/main" id="{4C081B80-E869-31DD-25F6-E0332DDC5037}"/>
              </a:ext>
            </a:extLst>
          </p:cNvPr>
          <p:cNvCxnSpPr>
            <a:cxnSpLocks/>
          </p:cNvCxnSpPr>
          <p:nvPr/>
        </p:nvCxnSpPr>
        <p:spPr>
          <a:xfrm rot="300000">
            <a:off x="1313033" y="2767163"/>
            <a:ext cx="316134" cy="2066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0" name="Picture 59" descr="A picture containing text&#10;&#10;Description automatically generated">
            <a:extLst>
              <a:ext uri="{FF2B5EF4-FFF2-40B4-BE49-F238E27FC236}">
                <a16:creationId xmlns:a16="http://schemas.microsoft.com/office/drawing/2014/main" id="{963772DE-44E6-DDBB-B1F1-511015FE49A2}"/>
              </a:ext>
            </a:extLst>
          </p:cNvPr>
          <p:cNvPicPr>
            <a:picLocks noChangeAspect="1"/>
          </p:cNvPicPr>
          <p:nvPr/>
        </p:nvPicPr>
        <p:blipFill>
          <a:blip r:embed="rId3"/>
          <a:stretch>
            <a:fillRect/>
          </a:stretch>
        </p:blipFill>
        <p:spPr>
          <a:xfrm>
            <a:off x="6041013" y="2508268"/>
            <a:ext cx="3122353" cy="1170882"/>
          </a:xfrm>
          <a:prstGeom prst="rect">
            <a:avLst/>
          </a:prstGeom>
        </p:spPr>
      </p:pic>
      <p:sp>
        <p:nvSpPr>
          <p:cNvPr id="61" name="TextBox 60">
            <a:extLst>
              <a:ext uri="{FF2B5EF4-FFF2-40B4-BE49-F238E27FC236}">
                <a16:creationId xmlns:a16="http://schemas.microsoft.com/office/drawing/2014/main" id="{96F51061-DE12-F81A-35AF-9942FDD9DCE3}"/>
              </a:ext>
            </a:extLst>
          </p:cNvPr>
          <p:cNvSpPr txBox="1"/>
          <p:nvPr/>
        </p:nvSpPr>
        <p:spPr>
          <a:xfrm>
            <a:off x="6991350" y="1136523"/>
            <a:ext cx="1122167" cy="369332"/>
          </a:xfrm>
          <a:prstGeom prst="rect">
            <a:avLst/>
          </a:prstGeom>
          <a:noFill/>
        </p:spPr>
        <p:txBody>
          <a:bodyPr wrap="none" rtlCol="0">
            <a:spAutoFit/>
          </a:bodyPr>
          <a:lstStyle/>
          <a:p>
            <a:r>
              <a:rPr lang="en-US" b="1"/>
              <a:t>FAR FIELD</a:t>
            </a:r>
          </a:p>
        </p:txBody>
      </p:sp>
      <p:grpSp>
        <p:nvGrpSpPr>
          <p:cNvPr id="96" name="Group 95">
            <a:extLst>
              <a:ext uri="{FF2B5EF4-FFF2-40B4-BE49-F238E27FC236}">
                <a16:creationId xmlns:a16="http://schemas.microsoft.com/office/drawing/2014/main" id="{42778895-6568-72E4-6FEE-7180494804F3}"/>
              </a:ext>
            </a:extLst>
          </p:cNvPr>
          <p:cNvGrpSpPr/>
          <p:nvPr/>
        </p:nvGrpSpPr>
        <p:grpSpPr>
          <a:xfrm>
            <a:off x="6051880" y="3630794"/>
            <a:ext cx="2620168" cy="466917"/>
            <a:chOff x="6051880" y="3630794"/>
            <a:chExt cx="2620168" cy="466917"/>
          </a:xfrm>
        </p:grpSpPr>
        <p:pic>
          <p:nvPicPr>
            <p:cNvPr id="62" name="Picture 61">
              <a:extLst>
                <a:ext uri="{FF2B5EF4-FFF2-40B4-BE49-F238E27FC236}">
                  <a16:creationId xmlns:a16="http://schemas.microsoft.com/office/drawing/2014/main" id="{E51653E0-25A6-DFD5-6240-C81ABEE78140}"/>
                </a:ext>
              </a:extLst>
            </p:cNvPr>
            <p:cNvPicPr>
              <a:picLocks noChangeAspect="1"/>
            </p:cNvPicPr>
            <p:nvPr/>
          </p:nvPicPr>
          <p:blipFill>
            <a:blip r:embed="rId4"/>
            <a:stretch>
              <a:fillRect/>
            </a:stretch>
          </p:blipFill>
          <p:spPr>
            <a:xfrm>
              <a:off x="6962807" y="3818311"/>
              <a:ext cx="927100" cy="279400"/>
            </a:xfrm>
            <a:prstGeom prst="rect">
              <a:avLst/>
            </a:prstGeom>
          </p:spPr>
        </p:pic>
        <p:pic>
          <p:nvPicPr>
            <p:cNvPr id="63" name="Picture 62">
              <a:extLst>
                <a:ext uri="{FF2B5EF4-FFF2-40B4-BE49-F238E27FC236}">
                  <a16:creationId xmlns:a16="http://schemas.microsoft.com/office/drawing/2014/main" id="{11BAEFE4-6461-7BEE-2310-6769470277A3}"/>
                </a:ext>
              </a:extLst>
            </p:cNvPr>
            <p:cNvPicPr>
              <a:picLocks noChangeAspect="1"/>
            </p:cNvPicPr>
            <p:nvPr/>
          </p:nvPicPr>
          <p:blipFill>
            <a:blip r:embed="rId5"/>
            <a:stretch>
              <a:fillRect/>
            </a:stretch>
          </p:blipFill>
          <p:spPr>
            <a:xfrm>
              <a:off x="6051880" y="3649844"/>
              <a:ext cx="1248568" cy="181416"/>
            </a:xfrm>
            <a:prstGeom prst="rect">
              <a:avLst/>
            </a:prstGeom>
          </p:spPr>
        </p:pic>
        <p:pic>
          <p:nvPicPr>
            <p:cNvPr id="64" name="Picture 63">
              <a:extLst>
                <a:ext uri="{FF2B5EF4-FFF2-40B4-BE49-F238E27FC236}">
                  <a16:creationId xmlns:a16="http://schemas.microsoft.com/office/drawing/2014/main" id="{9DB7D945-A223-9EC2-4235-258B48B0E23A}"/>
                </a:ext>
              </a:extLst>
            </p:cNvPr>
            <p:cNvPicPr>
              <a:picLocks noChangeAspect="1"/>
            </p:cNvPicPr>
            <p:nvPr/>
          </p:nvPicPr>
          <p:blipFill>
            <a:blip r:embed="rId5"/>
            <a:stretch>
              <a:fillRect/>
            </a:stretch>
          </p:blipFill>
          <p:spPr>
            <a:xfrm>
              <a:off x="7423480" y="3630794"/>
              <a:ext cx="1248568" cy="181416"/>
            </a:xfrm>
            <a:prstGeom prst="rect">
              <a:avLst/>
            </a:prstGeom>
          </p:spPr>
        </p:pic>
      </p:grpSp>
      <p:sp>
        <p:nvSpPr>
          <p:cNvPr id="65" name="TextBox 64">
            <a:extLst>
              <a:ext uri="{FF2B5EF4-FFF2-40B4-BE49-F238E27FC236}">
                <a16:creationId xmlns:a16="http://schemas.microsoft.com/office/drawing/2014/main" id="{0E41F603-3F8A-972D-CA99-1357222DEB06}"/>
              </a:ext>
            </a:extLst>
          </p:cNvPr>
          <p:cNvSpPr txBox="1"/>
          <p:nvPr/>
        </p:nvSpPr>
        <p:spPr>
          <a:xfrm>
            <a:off x="2913101" y="1135595"/>
            <a:ext cx="1291123" cy="369332"/>
          </a:xfrm>
          <a:prstGeom prst="rect">
            <a:avLst/>
          </a:prstGeom>
          <a:noFill/>
        </p:spPr>
        <p:txBody>
          <a:bodyPr wrap="none" rtlCol="0">
            <a:spAutoFit/>
          </a:bodyPr>
          <a:lstStyle/>
          <a:p>
            <a:r>
              <a:rPr lang="en-US" b="1"/>
              <a:t>NEAR FIELD</a:t>
            </a:r>
          </a:p>
        </p:txBody>
      </p:sp>
      <p:sp>
        <p:nvSpPr>
          <p:cNvPr id="66" name="Oval 65">
            <a:extLst>
              <a:ext uri="{FF2B5EF4-FFF2-40B4-BE49-F238E27FC236}">
                <a16:creationId xmlns:a16="http://schemas.microsoft.com/office/drawing/2014/main" id="{27125E41-36AC-AAB3-FABB-570BA79DF1D3}"/>
              </a:ext>
            </a:extLst>
          </p:cNvPr>
          <p:cNvSpPr/>
          <p:nvPr/>
        </p:nvSpPr>
        <p:spPr>
          <a:xfrm>
            <a:off x="6599827" y="2986357"/>
            <a:ext cx="243097" cy="181416"/>
          </a:xfrm>
          <a:prstGeom prst="ellipse">
            <a:avLst/>
          </a:prstGeom>
          <a:gradFill>
            <a:gsLst>
              <a:gs pos="0">
                <a:schemeClr val="accent2">
                  <a:lumMod val="75000"/>
                  <a:alpha val="67000"/>
                </a:schemeClr>
              </a:gs>
              <a:gs pos="61000">
                <a:schemeClr val="accent2">
                  <a:lumMod val="40000"/>
                  <a:lumOff val="60000"/>
                  <a:alpha val="67157"/>
                </a:schemeClr>
              </a:gs>
              <a:gs pos="100000">
                <a:schemeClr val="accent1">
                  <a:lumMod val="20000"/>
                  <a:lumOff val="80000"/>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D07A21E-4ACD-DB67-F23D-9999B55984D4}"/>
              </a:ext>
            </a:extLst>
          </p:cNvPr>
          <p:cNvSpPr/>
          <p:nvPr/>
        </p:nvSpPr>
        <p:spPr>
          <a:xfrm>
            <a:off x="8028366" y="2983011"/>
            <a:ext cx="243097" cy="181416"/>
          </a:xfrm>
          <a:prstGeom prst="ellipse">
            <a:avLst/>
          </a:prstGeom>
          <a:gradFill>
            <a:gsLst>
              <a:gs pos="0">
                <a:schemeClr val="accent2">
                  <a:lumMod val="75000"/>
                  <a:alpha val="67000"/>
                </a:schemeClr>
              </a:gs>
              <a:gs pos="61000">
                <a:schemeClr val="accent2">
                  <a:lumMod val="40000"/>
                  <a:lumOff val="60000"/>
                  <a:alpha val="67157"/>
                </a:schemeClr>
              </a:gs>
              <a:gs pos="100000">
                <a:schemeClr val="accent1">
                  <a:lumMod val="20000"/>
                  <a:lumOff val="80000"/>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a:extLst>
              <a:ext uri="{FF2B5EF4-FFF2-40B4-BE49-F238E27FC236}">
                <a16:creationId xmlns:a16="http://schemas.microsoft.com/office/drawing/2014/main" id="{71FD1EC8-8CF3-A073-1943-9DA21ABF811D}"/>
              </a:ext>
            </a:extLst>
          </p:cNvPr>
          <p:cNvCxnSpPr>
            <a:cxnSpLocks/>
          </p:cNvCxnSpPr>
          <p:nvPr/>
        </p:nvCxnSpPr>
        <p:spPr>
          <a:xfrm rot="21360000">
            <a:off x="6545433" y="2703663"/>
            <a:ext cx="316134" cy="20666"/>
          </a:xfrm>
          <a:prstGeom prst="straightConnector1">
            <a:avLst/>
          </a:prstGeom>
          <a:ln w="38100">
            <a:solidFill>
              <a:srgbClr val="1616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1C521AF-CBCD-98B1-3CF3-55083CF91D87}"/>
              </a:ext>
            </a:extLst>
          </p:cNvPr>
          <p:cNvCxnSpPr>
            <a:cxnSpLocks/>
          </p:cNvCxnSpPr>
          <p:nvPr/>
        </p:nvCxnSpPr>
        <p:spPr>
          <a:xfrm rot="21360000">
            <a:off x="7967833" y="2703663"/>
            <a:ext cx="316134" cy="20666"/>
          </a:xfrm>
          <a:prstGeom prst="straightConnector1">
            <a:avLst/>
          </a:prstGeom>
          <a:ln w="38100">
            <a:solidFill>
              <a:srgbClr val="1616FF"/>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38A18C6E-5E88-20EA-1134-96FDFC8F72FD}"/>
              </a:ext>
            </a:extLst>
          </p:cNvPr>
          <p:cNvGrpSpPr/>
          <p:nvPr/>
        </p:nvGrpSpPr>
        <p:grpSpPr>
          <a:xfrm>
            <a:off x="1383534" y="1762919"/>
            <a:ext cx="3738514" cy="2389351"/>
            <a:chOff x="1383534" y="1762919"/>
            <a:chExt cx="3738514" cy="2389351"/>
          </a:xfrm>
        </p:grpSpPr>
        <p:cxnSp>
          <p:nvCxnSpPr>
            <p:cNvPr id="20" name="Straight Connector 19">
              <a:extLst>
                <a:ext uri="{FF2B5EF4-FFF2-40B4-BE49-F238E27FC236}">
                  <a16:creationId xmlns:a16="http://schemas.microsoft.com/office/drawing/2014/main" id="{409D8872-72A8-5B1A-8597-2F5AA86A403D}"/>
                </a:ext>
              </a:extLst>
            </p:cNvPr>
            <p:cNvCxnSpPr>
              <a:cxnSpLocks/>
            </p:cNvCxnSpPr>
            <p:nvPr/>
          </p:nvCxnSpPr>
          <p:spPr>
            <a:xfrm>
              <a:off x="2037379" y="1762919"/>
              <a:ext cx="2908694" cy="24593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6BD5191-167B-E99F-FE6B-89F269D5AD80}"/>
                </a:ext>
              </a:extLst>
            </p:cNvPr>
            <p:cNvCxnSpPr>
              <a:cxnSpLocks/>
            </p:cNvCxnSpPr>
            <p:nvPr/>
          </p:nvCxnSpPr>
          <p:spPr>
            <a:xfrm flipV="1">
              <a:off x="1383534" y="4071058"/>
              <a:ext cx="3465557" cy="7761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73D8E93C-4C71-0E95-EBD5-E0381FBEAFEF}"/>
                </a:ext>
              </a:extLst>
            </p:cNvPr>
            <p:cNvGrpSpPr/>
            <p:nvPr/>
          </p:nvGrpSpPr>
          <p:grpSpPr>
            <a:xfrm>
              <a:off x="3732556" y="1953585"/>
              <a:ext cx="213189" cy="2133083"/>
              <a:chOff x="3732556" y="1601459"/>
              <a:chExt cx="213189" cy="2133083"/>
            </a:xfrm>
          </p:grpSpPr>
          <p:cxnSp>
            <p:nvCxnSpPr>
              <p:cNvPr id="26" name="Straight Connector 25">
                <a:extLst>
                  <a:ext uri="{FF2B5EF4-FFF2-40B4-BE49-F238E27FC236}">
                    <a16:creationId xmlns:a16="http://schemas.microsoft.com/office/drawing/2014/main" id="{AA6A8B84-AA6D-5819-D1BE-78167A6DF85F}"/>
                  </a:ext>
                </a:extLst>
              </p:cNvPr>
              <p:cNvCxnSpPr>
                <a:cxnSpLocks/>
              </p:cNvCxnSpPr>
              <p:nvPr/>
            </p:nvCxnSpPr>
            <p:spPr>
              <a:xfrm>
                <a:off x="3801831" y="1601459"/>
                <a:ext cx="0" cy="34382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D05928A-7A17-DB34-CA3F-0B09C9EE6F94}"/>
                  </a:ext>
                </a:extLst>
              </p:cNvPr>
              <p:cNvCxnSpPr>
                <a:cxnSpLocks/>
              </p:cNvCxnSpPr>
              <p:nvPr/>
            </p:nvCxnSpPr>
            <p:spPr>
              <a:xfrm>
                <a:off x="3732556" y="3390721"/>
                <a:ext cx="0" cy="34382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274ED33-9C7B-E3D9-5DB4-603606685E0D}"/>
                  </a:ext>
                </a:extLst>
              </p:cNvPr>
              <p:cNvCxnSpPr>
                <a:cxnSpLocks/>
              </p:cNvCxnSpPr>
              <p:nvPr/>
            </p:nvCxnSpPr>
            <p:spPr>
              <a:xfrm rot="180000">
                <a:off x="3913034" y="1931425"/>
                <a:ext cx="0" cy="142956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C2C3CE2-94EC-5595-9CAE-D45B3D73D923}"/>
                  </a:ext>
                </a:extLst>
              </p:cNvPr>
              <p:cNvCxnSpPr>
                <a:cxnSpLocks/>
              </p:cNvCxnSpPr>
              <p:nvPr/>
            </p:nvCxnSpPr>
            <p:spPr>
              <a:xfrm rot="21360000" flipH="1" flipV="1">
                <a:off x="3799889" y="1923487"/>
                <a:ext cx="145856" cy="1757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E3A99B9-3F04-8E24-45A5-C44245D5BB66}"/>
                  </a:ext>
                </a:extLst>
              </p:cNvPr>
              <p:cNvCxnSpPr>
                <a:cxnSpLocks/>
              </p:cNvCxnSpPr>
              <p:nvPr/>
            </p:nvCxnSpPr>
            <p:spPr>
              <a:xfrm rot="21540000" flipH="1" flipV="1">
                <a:off x="3744790" y="3358587"/>
                <a:ext cx="145856" cy="1757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6863C003-C087-5CEE-A629-C769AE87CC68}"/>
                </a:ext>
              </a:extLst>
            </p:cNvPr>
            <p:cNvGrpSpPr/>
            <p:nvPr/>
          </p:nvGrpSpPr>
          <p:grpSpPr>
            <a:xfrm>
              <a:off x="4135808" y="1960329"/>
              <a:ext cx="213189" cy="2133083"/>
              <a:chOff x="3732556" y="1601459"/>
              <a:chExt cx="213189" cy="2133083"/>
            </a:xfrm>
          </p:grpSpPr>
          <p:cxnSp>
            <p:nvCxnSpPr>
              <p:cNvPr id="37" name="Straight Connector 36">
                <a:extLst>
                  <a:ext uri="{FF2B5EF4-FFF2-40B4-BE49-F238E27FC236}">
                    <a16:creationId xmlns:a16="http://schemas.microsoft.com/office/drawing/2014/main" id="{A5312467-5CDE-A872-C4E8-AE6102A032C8}"/>
                  </a:ext>
                </a:extLst>
              </p:cNvPr>
              <p:cNvCxnSpPr>
                <a:cxnSpLocks/>
              </p:cNvCxnSpPr>
              <p:nvPr/>
            </p:nvCxnSpPr>
            <p:spPr>
              <a:xfrm>
                <a:off x="3801831" y="1601459"/>
                <a:ext cx="0" cy="34382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EC1E3EF-1EEF-08BC-0B51-D3F8A6931646}"/>
                  </a:ext>
                </a:extLst>
              </p:cNvPr>
              <p:cNvCxnSpPr>
                <a:cxnSpLocks/>
              </p:cNvCxnSpPr>
              <p:nvPr/>
            </p:nvCxnSpPr>
            <p:spPr>
              <a:xfrm>
                <a:off x="3732556" y="3390721"/>
                <a:ext cx="0" cy="34382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E0DA891-72DE-18E8-3558-22B83B67B5A2}"/>
                  </a:ext>
                </a:extLst>
              </p:cNvPr>
              <p:cNvCxnSpPr>
                <a:cxnSpLocks/>
              </p:cNvCxnSpPr>
              <p:nvPr/>
            </p:nvCxnSpPr>
            <p:spPr>
              <a:xfrm rot="180000">
                <a:off x="3913034" y="1931425"/>
                <a:ext cx="0" cy="142956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D33A851-8E8C-FC2C-CD3B-6B014252BF3B}"/>
                  </a:ext>
                </a:extLst>
              </p:cNvPr>
              <p:cNvCxnSpPr>
                <a:cxnSpLocks/>
              </p:cNvCxnSpPr>
              <p:nvPr/>
            </p:nvCxnSpPr>
            <p:spPr>
              <a:xfrm rot="21360000" flipH="1" flipV="1">
                <a:off x="3799889" y="1923487"/>
                <a:ext cx="145856" cy="1757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ABF1AF6-735C-6784-FCE1-0E81F6CFD6E0}"/>
                  </a:ext>
                </a:extLst>
              </p:cNvPr>
              <p:cNvCxnSpPr>
                <a:cxnSpLocks/>
              </p:cNvCxnSpPr>
              <p:nvPr/>
            </p:nvCxnSpPr>
            <p:spPr>
              <a:xfrm rot="21540000" flipH="1" flipV="1">
                <a:off x="3744790" y="3358587"/>
                <a:ext cx="145856" cy="1757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483D723-E760-C599-C2E7-C9F80D5317EC}"/>
                </a:ext>
              </a:extLst>
            </p:cNvPr>
            <p:cNvGrpSpPr/>
            <p:nvPr/>
          </p:nvGrpSpPr>
          <p:grpSpPr>
            <a:xfrm>
              <a:off x="3260524" y="1894245"/>
              <a:ext cx="213189" cy="2258025"/>
              <a:chOff x="3732556" y="1601459"/>
              <a:chExt cx="213189" cy="2133083"/>
            </a:xfrm>
          </p:grpSpPr>
          <p:cxnSp>
            <p:nvCxnSpPr>
              <p:cNvPr id="43" name="Straight Connector 42">
                <a:extLst>
                  <a:ext uri="{FF2B5EF4-FFF2-40B4-BE49-F238E27FC236}">
                    <a16:creationId xmlns:a16="http://schemas.microsoft.com/office/drawing/2014/main" id="{C3AF3D66-DBE0-86B4-7CB3-F0943BEDFBBD}"/>
                  </a:ext>
                </a:extLst>
              </p:cNvPr>
              <p:cNvCxnSpPr>
                <a:cxnSpLocks/>
              </p:cNvCxnSpPr>
              <p:nvPr/>
            </p:nvCxnSpPr>
            <p:spPr>
              <a:xfrm>
                <a:off x="3801831" y="1601459"/>
                <a:ext cx="0" cy="34382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EE17710-6F54-DFCE-81BB-9094410942EE}"/>
                  </a:ext>
                </a:extLst>
              </p:cNvPr>
              <p:cNvCxnSpPr>
                <a:cxnSpLocks/>
              </p:cNvCxnSpPr>
              <p:nvPr/>
            </p:nvCxnSpPr>
            <p:spPr>
              <a:xfrm>
                <a:off x="3732556" y="3390721"/>
                <a:ext cx="0" cy="34382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AA73067-CFF5-37DA-BCCB-5D59EE135CD3}"/>
                  </a:ext>
                </a:extLst>
              </p:cNvPr>
              <p:cNvCxnSpPr>
                <a:cxnSpLocks/>
              </p:cNvCxnSpPr>
              <p:nvPr/>
            </p:nvCxnSpPr>
            <p:spPr>
              <a:xfrm rot="180000">
                <a:off x="3913034" y="1931425"/>
                <a:ext cx="0" cy="142956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F207132-1A05-5800-3867-019EF777D242}"/>
                  </a:ext>
                </a:extLst>
              </p:cNvPr>
              <p:cNvCxnSpPr>
                <a:cxnSpLocks/>
              </p:cNvCxnSpPr>
              <p:nvPr/>
            </p:nvCxnSpPr>
            <p:spPr>
              <a:xfrm rot="21360000" flipH="1" flipV="1">
                <a:off x="3799889" y="1923487"/>
                <a:ext cx="145856" cy="1757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A40910E-6979-1D36-1D73-4C5A1CD31CCB}"/>
                  </a:ext>
                </a:extLst>
              </p:cNvPr>
              <p:cNvCxnSpPr>
                <a:cxnSpLocks/>
              </p:cNvCxnSpPr>
              <p:nvPr/>
            </p:nvCxnSpPr>
            <p:spPr>
              <a:xfrm rot="21540000" flipH="1" flipV="1">
                <a:off x="3744790" y="3358587"/>
                <a:ext cx="145856" cy="1757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23A0A313-C18B-594E-A1F1-34A585DBDF11}"/>
                </a:ext>
              </a:extLst>
            </p:cNvPr>
            <p:cNvGrpSpPr/>
            <p:nvPr/>
          </p:nvGrpSpPr>
          <p:grpSpPr>
            <a:xfrm>
              <a:off x="4628072" y="2004189"/>
              <a:ext cx="213189" cy="2087875"/>
              <a:chOff x="3732556" y="1601459"/>
              <a:chExt cx="213189" cy="2133083"/>
            </a:xfrm>
          </p:grpSpPr>
          <p:cxnSp>
            <p:nvCxnSpPr>
              <p:cNvPr id="49" name="Straight Connector 48">
                <a:extLst>
                  <a:ext uri="{FF2B5EF4-FFF2-40B4-BE49-F238E27FC236}">
                    <a16:creationId xmlns:a16="http://schemas.microsoft.com/office/drawing/2014/main" id="{1C782851-EFC3-09A8-78D8-5E5342C2F03D}"/>
                  </a:ext>
                </a:extLst>
              </p:cNvPr>
              <p:cNvCxnSpPr>
                <a:cxnSpLocks/>
              </p:cNvCxnSpPr>
              <p:nvPr/>
            </p:nvCxnSpPr>
            <p:spPr>
              <a:xfrm>
                <a:off x="3801831" y="1601459"/>
                <a:ext cx="0" cy="34382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10B6E74-335A-4462-986B-2D0856E1DD71}"/>
                  </a:ext>
                </a:extLst>
              </p:cNvPr>
              <p:cNvCxnSpPr>
                <a:cxnSpLocks/>
              </p:cNvCxnSpPr>
              <p:nvPr/>
            </p:nvCxnSpPr>
            <p:spPr>
              <a:xfrm>
                <a:off x="3732556" y="3390721"/>
                <a:ext cx="0" cy="34382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9A68F86-E12E-559D-4623-1185E82562AF}"/>
                  </a:ext>
                </a:extLst>
              </p:cNvPr>
              <p:cNvCxnSpPr>
                <a:cxnSpLocks/>
              </p:cNvCxnSpPr>
              <p:nvPr/>
            </p:nvCxnSpPr>
            <p:spPr>
              <a:xfrm rot="180000">
                <a:off x="3913034" y="1931425"/>
                <a:ext cx="0" cy="142956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C8E836-C09A-91E5-8B35-C645DB617B58}"/>
                  </a:ext>
                </a:extLst>
              </p:cNvPr>
              <p:cNvCxnSpPr>
                <a:cxnSpLocks/>
              </p:cNvCxnSpPr>
              <p:nvPr/>
            </p:nvCxnSpPr>
            <p:spPr>
              <a:xfrm rot="21360000" flipH="1" flipV="1">
                <a:off x="3799889" y="1923487"/>
                <a:ext cx="145856" cy="1757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A9E9F42-B2D2-1786-2E9F-BB50F61F8E1A}"/>
                  </a:ext>
                </a:extLst>
              </p:cNvPr>
              <p:cNvCxnSpPr>
                <a:cxnSpLocks/>
              </p:cNvCxnSpPr>
              <p:nvPr/>
            </p:nvCxnSpPr>
            <p:spPr>
              <a:xfrm rot="21540000" flipH="1" flipV="1">
                <a:off x="3744790" y="3358587"/>
                <a:ext cx="145856" cy="1757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71" name="TextBox 70">
              <a:extLst>
                <a:ext uri="{FF2B5EF4-FFF2-40B4-BE49-F238E27FC236}">
                  <a16:creationId xmlns:a16="http://schemas.microsoft.com/office/drawing/2014/main" id="{2CAF54A7-6A8C-A317-3A61-8197237D5987}"/>
                </a:ext>
              </a:extLst>
            </p:cNvPr>
            <p:cNvSpPr txBox="1"/>
            <p:nvPr/>
          </p:nvSpPr>
          <p:spPr>
            <a:xfrm rot="16380000">
              <a:off x="4242352" y="2908566"/>
              <a:ext cx="1451616" cy="307777"/>
            </a:xfrm>
            <a:prstGeom prst="rect">
              <a:avLst/>
            </a:prstGeom>
            <a:noFill/>
          </p:spPr>
          <p:txBody>
            <a:bodyPr wrap="none" rtlCol="0">
              <a:spAutoFit/>
            </a:bodyPr>
            <a:lstStyle/>
            <a:p>
              <a:r>
                <a:rPr lang="en-US" sz="1400" b="1">
                  <a:solidFill>
                    <a:srgbClr val="FF0000"/>
                  </a:solidFill>
                </a:rPr>
                <a:t>LWFA drive pulse</a:t>
              </a:r>
            </a:p>
          </p:txBody>
        </p:sp>
      </p:grpSp>
      <p:cxnSp>
        <p:nvCxnSpPr>
          <p:cNvPr id="75" name="Straight Arrow Connector 74">
            <a:extLst>
              <a:ext uri="{FF2B5EF4-FFF2-40B4-BE49-F238E27FC236}">
                <a16:creationId xmlns:a16="http://schemas.microsoft.com/office/drawing/2014/main" id="{3C5396E5-480D-18A4-FD49-8A7D0B97E853}"/>
              </a:ext>
            </a:extLst>
          </p:cNvPr>
          <p:cNvCxnSpPr/>
          <p:nvPr/>
        </p:nvCxnSpPr>
        <p:spPr>
          <a:xfrm flipV="1">
            <a:off x="6940550" y="3356257"/>
            <a:ext cx="0" cy="2078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E80805D-F445-5333-F020-38014545040C}"/>
              </a:ext>
            </a:extLst>
          </p:cNvPr>
          <p:cNvCxnSpPr/>
          <p:nvPr/>
        </p:nvCxnSpPr>
        <p:spPr>
          <a:xfrm flipV="1">
            <a:off x="8312150" y="3343557"/>
            <a:ext cx="0" cy="2078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7C49305B-76D0-4552-A045-3D462339D8BC}"/>
              </a:ext>
            </a:extLst>
          </p:cNvPr>
          <p:cNvSpPr/>
          <p:nvPr/>
        </p:nvSpPr>
        <p:spPr>
          <a:xfrm>
            <a:off x="6140042" y="2587294"/>
            <a:ext cx="139231" cy="148037"/>
          </a:xfrm>
          <a:prstGeom prst="rect">
            <a:avLst/>
          </a:prstGeom>
          <a:solidFill>
            <a:srgbClr val="DA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A40EE0B5-589A-F538-BEB8-166A3D056D34}"/>
              </a:ext>
            </a:extLst>
          </p:cNvPr>
          <p:cNvSpPr/>
          <p:nvPr/>
        </p:nvSpPr>
        <p:spPr>
          <a:xfrm>
            <a:off x="7505545" y="2587294"/>
            <a:ext cx="139231" cy="148037"/>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D32DA0CA-69FB-306E-8016-F0292A1F98F3}"/>
              </a:ext>
            </a:extLst>
          </p:cNvPr>
          <p:cNvGrpSpPr/>
          <p:nvPr/>
        </p:nvGrpSpPr>
        <p:grpSpPr>
          <a:xfrm>
            <a:off x="4701635" y="1391627"/>
            <a:ext cx="1622496" cy="748696"/>
            <a:chOff x="4701635" y="1391627"/>
            <a:chExt cx="1622496" cy="748696"/>
          </a:xfrm>
        </p:grpSpPr>
        <p:sp>
          <p:nvSpPr>
            <p:cNvPr id="72" name="TextBox 71">
              <a:extLst>
                <a:ext uri="{FF2B5EF4-FFF2-40B4-BE49-F238E27FC236}">
                  <a16:creationId xmlns:a16="http://schemas.microsoft.com/office/drawing/2014/main" id="{B983A79E-15F3-AD3E-F200-407D618C481C}"/>
                </a:ext>
              </a:extLst>
            </p:cNvPr>
            <p:cNvSpPr txBox="1"/>
            <p:nvPr/>
          </p:nvSpPr>
          <p:spPr>
            <a:xfrm>
              <a:off x="4701635" y="1391627"/>
              <a:ext cx="1622496" cy="523220"/>
            </a:xfrm>
            <a:prstGeom prst="rect">
              <a:avLst/>
            </a:prstGeom>
            <a:noFill/>
          </p:spPr>
          <p:txBody>
            <a:bodyPr wrap="none" rtlCol="0">
              <a:spAutoFit/>
            </a:bodyPr>
            <a:lstStyle/>
            <a:p>
              <a:pPr algn="ctr"/>
              <a:r>
                <a:rPr lang="en-US" sz="1400" b="1">
                  <a:solidFill>
                    <a:srgbClr val="1616FF"/>
                  </a:solidFill>
                </a:rPr>
                <a:t>auxiliary wake</a:t>
              </a:r>
            </a:p>
            <a:p>
              <a:pPr algn="ctr"/>
              <a:r>
                <a:rPr lang="en-US" sz="1400" b="1">
                  <a:solidFill>
                    <a:srgbClr val="1616FF"/>
                  </a:solidFill>
                </a:rPr>
                <a:t>manipulation pulse</a:t>
              </a:r>
            </a:p>
          </p:txBody>
        </p:sp>
        <p:sp>
          <p:nvSpPr>
            <p:cNvPr id="79" name="Freeform 78">
              <a:extLst>
                <a:ext uri="{FF2B5EF4-FFF2-40B4-BE49-F238E27FC236}">
                  <a16:creationId xmlns:a16="http://schemas.microsoft.com/office/drawing/2014/main" id="{4ECB6380-0C8F-1D6D-459B-B5CCE7AB9D34}"/>
                </a:ext>
              </a:extLst>
            </p:cNvPr>
            <p:cNvSpPr/>
            <p:nvPr/>
          </p:nvSpPr>
          <p:spPr>
            <a:xfrm>
              <a:off x="4789170" y="1926128"/>
              <a:ext cx="457200" cy="214195"/>
            </a:xfrm>
            <a:custGeom>
              <a:avLst/>
              <a:gdLst>
                <a:gd name="connsiteX0" fmla="*/ 457200 w 457200"/>
                <a:gd name="connsiteY0" fmla="*/ 0 h 308610"/>
                <a:gd name="connsiteX1" fmla="*/ 365760 w 457200"/>
                <a:gd name="connsiteY1" fmla="*/ 148590 h 308610"/>
                <a:gd name="connsiteX2" fmla="*/ 331470 w 457200"/>
                <a:gd name="connsiteY2" fmla="*/ 171450 h 308610"/>
                <a:gd name="connsiteX3" fmla="*/ 297180 w 457200"/>
                <a:gd name="connsiteY3" fmla="*/ 205740 h 308610"/>
                <a:gd name="connsiteX4" fmla="*/ 262890 w 457200"/>
                <a:gd name="connsiteY4" fmla="*/ 217170 h 308610"/>
                <a:gd name="connsiteX5" fmla="*/ 194310 w 457200"/>
                <a:gd name="connsiteY5" fmla="*/ 262890 h 308610"/>
                <a:gd name="connsiteX6" fmla="*/ 125730 w 457200"/>
                <a:gd name="connsiteY6" fmla="*/ 285750 h 308610"/>
                <a:gd name="connsiteX7" fmla="*/ 34290 w 457200"/>
                <a:gd name="connsiteY7" fmla="*/ 308610 h 308610"/>
                <a:gd name="connsiteX8" fmla="*/ 0 w 457200"/>
                <a:gd name="connsiteY8" fmla="*/ 297180 h 3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08610">
                  <a:moveTo>
                    <a:pt x="457200" y="0"/>
                  </a:moveTo>
                  <a:cubicBezTo>
                    <a:pt x="451823" y="9409"/>
                    <a:pt x="380243" y="138935"/>
                    <a:pt x="365760" y="148590"/>
                  </a:cubicBezTo>
                  <a:cubicBezTo>
                    <a:pt x="354330" y="156210"/>
                    <a:pt x="342023" y="162656"/>
                    <a:pt x="331470" y="171450"/>
                  </a:cubicBezTo>
                  <a:cubicBezTo>
                    <a:pt x="319052" y="181798"/>
                    <a:pt x="310630" y="196774"/>
                    <a:pt x="297180" y="205740"/>
                  </a:cubicBezTo>
                  <a:cubicBezTo>
                    <a:pt x="287155" y="212423"/>
                    <a:pt x="273422" y="211319"/>
                    <a:pt x="262890" y="217170"/>
                  </a:cubicBezTo>
                  <a:cubicBezTo>
                    <a:pt x="238873" y="230513"/>
                    <a:pt x="220374" y="254202"/>
                    <a:pt x="194310" y="262890"/>
                  </a:cubicBezTo>
                  <a:cubicBezTo>
                    <a:pt x="171450" y="270510"/>
                    <a:pt x="149359" y="281024"/>
                    <a:pt x="125730" y="285750"/>
                  </a:cubicBezTo>
                  <a:cubicBezTo>
                    <a:pt x="56766" y="299543"/>
                    <a:pt x="87010" y="291037"/>
                    <a:pt x="34290" y="308610"/>
                  </a:cubicBezTo>
                  <a:lnTo>
                    <a:pt x="0" y="297180"/>
                  </a:lnTo>
                </a:path>
              </a:pathLst>
            </a:custGeom>
            <a:noFill/>
            <a:ln>
              <a:solidFill>
                <a:srgbClr val="1616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TextBox 79">
            <a:extLst>
              <a:ext uri="{FF2B5EF4-FFF2-40B4-BE49-F238E27FC236}">
                <a16:creationId xmlns:a16="http://schemas.microsoft.com/office/drawing/2014/main" id="{0652BD9F-3A76-F5B0-8444-07AD85D111AD}"/>
              </a:ext>
            </a:extLst>
          </p:cNvPr>
          <p:cNvSpPr txBox="1"/>
          <p:nvPr/>
        </p:nvSpPr>
        <p:spPr>
          <a:xfrm>
            <a:off x="3592635" y="5637147"/>
            <a:ext cx="5521191" cy="646331"/>
          </a:xfrm>
          <a:prstGeom prst="rect">
            <a:avLst/>
          </a:prstGeom>
          <a:noFill/>
        </p:spPr>
        <p:txBody>
          <a:bodyPr wrap="none" rtlCol="0">
            <a:spAutoFit/>
          </a:bodyPr>
          <a:lstStyle/>
          <a:p>
            <a:r>
              <a:rPr lang="en-US" sz="2000">
                <a:solidFill>
                  <a:srgbClr val="FF0000"/>
                </a:solidFill>
              </a:rPr>
              <a:t>*</a:t>
            </a:r>
            <a:r>
              <a:rPr lang="en-US" sz="1600"/>
              <a:t>J. L. Shaw </a:t>
            </a:r>
            <a:r>
              <a:rPr lang="en-US" sz="1600" i="1"/>
              <a:t>et al</a:t>
            </a:r>
            <a:r>
              <a:rPr lang="en-US" sz="1600"/>
              <a:t>., </a:t>
            </a:r>
            <a:r>
              <a:rPr lang="en-US" sz="1600" i="1"/>
              <a:t>Phys. Rev. Lett</a:t>
            </a:r>
            <a:r>
              <a:rPr lang="en-US" sz="1600"/>
              <a:t>. </a:t>
            </a:r>
            <a:r>
              <a:rPr lang="en-US" sz="1600" b="1"/>
              <a:t>118</a:t>
            </a:r>
            <a:r>
              <a:rPr lang="en-US" sz="1600"/>
              <a:t>, 064801 (2017)</a:t>
            </a:r>
          </a:p>
          <a:p>
            <a:r>
              <a:rPr lang="en-US" sz="1600"/>
              <a:t>  J. L. Shaw </a:t>
            </a:r>
            <a:r>
              <a:rPr lang="en-US" sz="1600" i="1"/>
              <a:t>et al</a:t>
            </a:r>
            <a:r>
              <a:rPr lang="en-US" sz="1600"/>
              <a:t>., </a:t>
            </a:r>
            <a:r>
              <a:rPr lang="en-US" sz="1600" i="1"/>
              <a:t>Plasma Phys. Control.Fusion </a:t>
            </a:r>
            <a:r>
              <a:rPr lang="en-US" sz="1600" b="1"/>
              <a:t>60</a:t>
            </a:r>
            <a:r>
              <a:rPr lang="en-US" sz="1600"/>
              <a:t>, 044012 (2018)</a:t>
            </a:r>
          </a:p>
        </p:txBody>
      </p:sp>
      <p:sp>
        <p:nvSpPr>
          <p:cNvPr id="81" name="TextBox 80">
            <a:extLst>
              <a:ext uri="{FF2B5EF4-FFF2-40B4-BE49-F238E27FC236}">
                <a16:creationId xmlns:a16="http://schemas.microsoft.com/office/drawing/2014/main" id="{64A656DF-EFB4-428A-3F29-B9ADE913F4DF}"/>
              </a:ext>
            </a:extLst>
          </p:cNvPr>
          <p:cNvSpPr txBox="1"/>
          <p:nvPr/>
        </p:nvSpPr>
        <p:spPr>
          <a:xfrm>
            <a:off x="5511717" y="4170211"/>
            <a:ext cx="3621248" cy="923330"/>
          </a:xfrm>
          <a:prstGeom prst="rect">
            <a:avLst/>
          </a:prstGeom>
          <a:noFill/>
        </p:spPr>
        <p:txBody>
          <a:bodyPr wrap="none" rtlCol="0">
            <a:spAutoFit/>
          </a:bodyPr>
          <a:lstStyle/>
          <a:p>
            <a:pPr algn="just"/>
            <a:r>
              <a:rPr lang="en-US"/>
              <a:t>• Auxiliary pulse delay ∆</a:t>
            </a:r>
            <a:r>
              <a:rPr lang="en-US" i="1"/>
              <a:t>t</a:t>
            </a:r>
            <a:r>
              <a:rPr lang="en-US" baseline="-25000"/>
              <a:t>0</a:t>
            </a:r>
            <a:r>
              <a:rPr lang="en-US"/>
              <a:t> controlled</a:t>
            </a:r>
          </a:p>
          <a:p>
            <a:pPr algn="just"/>
            <a:r>
              <a:rPr lang="en-US"/>
              <a:t>   </a:t>
            </a:r>
            <a:r>
              <a:rPr lang="en-US" i="1"/>
              <a:t>independently</a:t>
            </a:r>
            <a:r>
              <a:rPr lang="en-US"/>
              <a:t> of LWFA drive pulse,</a:t>
            </a:r>
          </a:p>
          <a:p>
            <a:pPr algn="just"/>
            <a:r>
              <a:rPr lang="en-US"/>
              <a:t>   a distinction from prior work.</a:t>
            </a:r>
            <a:r>
              <a:rPr lang="en-US">
                <a:solidFill>
                  <a:srgbClr val="FF0000"/>
                </a:solidFill>
              </a:rPr>
              <a:t>*</a:t>
            </a:r>
            <a:r>
              <a:rPr lang="en-US"/>
              <a:t> </a:t>
            </a:r>
          </a:p>
        </p:txBody>
      </p:sp>
      <p:grpSp>
        <p:nvGrpSpPr>
          <p:cNvPr id="95" name="Group 94">
            <a:extLst>
              <a:ext uri="{FF2B5EF4-FFF2-40B4-BE49-F238E27FC236}">
                <a16:creationId xmlns:a16="http://schemas.microsoft.com/office/drawing/2014/main" id="{76A36937-08C8-B425-1CB7-9A11B27A1934}"/>
              </a:ext>
            </a:extLst>
          </p:cNvPr>
          <p:cNvGrpSpPr/>
          <p:nvPr/>
        </p:nvGrpSpPr>
        <p:grpSpPr>
          <a:xfrm>
            <a:off x="6219554" y="1914847"/>
            <a:ext cx="1897646" cy="692327"/>
            <a:chOff x="6219554" y="1914847"/>
            <a:chExt cx="1897646" cy="692327"/>
          </a:xfrm>
        </p:grpSpPr>
        <p:grpSp>
          <p:nvGrpSpPr>
            <p:cNvPr id="91" name="Group 90">
              <a:extLst>
                <a:ext uri="{FF2B5EF4-FFF2-40B4-BE49-F238E27FC236}">
                  <a16:creationId xmlns:a16="http://schemas.microsoft.com/office/drawing/2014/main" id="{09C759FA-1EC3-61A7-867E-70F29C75321F}"/>
                </a:ext>
              </a:extLst>
            </p:cNvPr>
            <p:cNvGrpSpPr/>
            <p:nvPr/>
          </p:nvGrpSpPr>
          <p:grpSpPr>
            <a:xfrm>
              <a:off x="6219554" y="1914847"/>
              <a:ext cx="459785" cy="672447"/>
              <a:chOff x="6219554" y="1914847"/>
              <a:chExt cx="459785" cy="672447"/>
            </a:xfrm>
          </p:grpSpPr>
          <p:cxnSp>
            <p:nvCxnSpPr>
              <p:cNvPr id="88" name="Straight Connector 87">
                <a:extLst>
                  <a:ext uri="{FF2B5EF4-FFF2-40B4-BE49-F238E27FC236}">
                    <a16:creationId xmlns:a16="http://schemas.microsoft.com/office/drawing/2014/main" id="{D158F957-03D7-A5E6-6F4C-450677C76624}"/>
                  </a:ext>
                </a:extLst>
              </p:cNvPr>
              <p:cNvCxnSpPr/>
              <p:nvPr/>
            </p:nvCxnSpPr>
            <p:spPr>
              <a:xfrm>
                <a:off x="6219554" y="1914847"/>
                <a:ext cx="459785" cy="195948"/>
              </a:xfrm>
              <a:prstGeom prst="line">
                <a:avLst/>
              </a:prstGeom>
              <a:ln>
                <a:solidFill>
                  <a:srgbClr val="1616FF"/>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55AE8B8-557B-CB04-C952-540963A442E9}"/>
                  </a:ext>
                </a:extLst>
              </p:cNvPr>
              <p:cNvCxnSpPr/>
              <p:nvPr/>
            </p:nvCxnSpPr>
            <p:spPr>
              <a:xfrm>
                <a:off x="6679339" y="2110795"/>
                <a:ext cx="0" cy="476499"/>
              </a:xfrm>
              <a:prstGeom prst="line">
                <a:avLst/>
              </a:prstGeom>
              <a:ln>
                <a:solidFill>
                  <a:srgbClr val="1616FF"/>
                </a:solidFill>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5F6088B1-C1CA-492C-F984-05D3F820AF20}"/>
                </a:ext>
              </a:extLst>
            </p:cNvPr>
            <p:cNvCxnSpPr/>
            <p:nvPr/>
          </p:nvCxnSpPr>
          <p:spPr>
            <a:xfrm>
              <a:off x="6679339" y="2110795"/>
              <a:ext cx="1434178" cy="29528"/>
            </a:xfrm>
            <a:prstGeom prst="line">
              <a:avLst/>
            </a:prstGeom>
            <a:ln>
              <a:solidFill>
                <a:srgbClr val="1616FF"/>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4A0AC9C-6FA4-6F90-95E3-F7518BC4A279}"/>
                </a:ext>
              </a:extLst>
            </p:cNvPr>
            <p:cNvCxnSpPr/>
            <p:nvPr/>
          </p:nvCxnSpPr>
          <p:spPr>
            <a:xfrm>
              <a:off x="8117200" y="2130675"/>
              <a:ext cx="0" cy="476499"/>
            </a:xfrm>
            <a:prstGeom prst="line">
              <a:avLst/>
            </a:prstGeom>
            <a:ln>
              <a:solidFill>
                <a:srgbClr val="1616FF"/>
              </a:solidFill>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90ACBD20-A3E4-437C-D935-27E599259ADA}"/>
              </a:ext>
            </a:extLst>
          </p:cNvPr>
          <p:cNvSpPr txBox="1"/>
          <p:nvPr/>
        </p:nvSpPr>
        <p:spPr>
          <a:xfrm>
            <a:off x="8632535" y="6397348"/>
            <a:ext cx="301686" cy="369332"/>
          </a:xfrm>
          <a:prstGeom prst="rect">
            <a:avLst/>
          </a:prstGeom>
          <a:noFill/>
        </p:spPr>
        <p:txBody>
          <a:bodyPr wrap="none" rtlCol="0">
            <a:spAutoFit/>
          </a:bodyPr>
          <a:lstStyle/>
          <a:p>
            <a:r>
              <a:rPr lang="en-US">
                <a:solidFill>
                  <a:schemeClr val="bg1"/>
                </a:solidFill>
              </a:rPr>
              <a:t>4</a:t>
            </a:r>
          </a:p>
        </p:txBody>
      </p:sp>
    </p:spTree>
    <p:extLst>
      <p:ext uri="{BB962C8B-B14F-4D97-AF65-F5344CB8AC3E}">
        <p14:creationId xmlns:p14="http://schemas.microsoft.com/office/powerpoint/2010/main" val="407131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up)">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par>
                          <p:cTn id="17" fill="hold">
                            <p:stCondLst>
                              <p:cond delay="0"/>
                            </p:stCondLst>
                            <p:childTnLst>
                              <p:par>
                                <p:cTn id="18" presetID="22" presetClass="entr" presetSubtype="8"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left)">
                                      <p:cBhvr>
                                        <p:cTn id="20" dur="500"/>
                                        <p:tgtEl>
                                          <p:spTgt spid="60"/>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7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7"/>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wipe(down)">
                                      <p:cBhvr>
                                        <p:cTn id="33" dur="500"/>
                                        <p:tgtEl>
                                          <p:spTgt spid="75"/>
                                        </p:tgtEl>
                                      </p:cBhvr>
                                    </p:animEffect>
                                  </p:childTnLst>
                                </p:cTn>
                              </p:par>
                              <p:par>
                                <p:cTn id="34" presetID="22" presetClass="entr" presetSubtype="4" fill="hold" nodeType="with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wipe(down)">
                                      <p:cBhvr>
                                        <p:cTn id="36" dur="500"/>
                                        <p:tgtEl>
                                          <p:spTgt spid="7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wipe(left)">
                                      <p:cBhvr>
                                        <p:cTn id="41" dur="500"/>
                                        <p:tgtEl>
                                          <p:spTgt spid="66"/>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wipe(left)">
                                      <p:cBhvr>
                                        <p:cTn id="45" dur="500"/>
                                        <p:tgtEl>
                                          <p:spTgt spid="68"/>
                                        </p:tgtEl>
                                      </p:cBhvr>
                                    </p:animEffect>
                                  </p:childTnLst>
                                </p:cTn>
                              </p:par>
                            </p:childTnLst>
                          </p:cTn>
                        </p:par>
                        <p:par>
                          <p:cTn id="46" fill="hold">
                            <p:stCondLst>
                              <p:cond delay="1000"/>
                            </p:stCondLst>
                            <p:childTnLst>
                              <p:par>
                                <p:cTn id="47" presetID="1" presetClass="entr" presetSubtype="0" fill="hold" nodeType="after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par>
                          <p:cTn id="51" fill="hold">
                            <p:stCondLst>
                              <p:cond delay="1000"/>
                            </p:stCondLst>
                            <p:childTnLst>
                              <p:par>
                                <p:cTn id="52" presetID="1" presetClass="entr" presetSubtype="0" fill="hold" nodeType="afterEffect">
                                  <p:stCondLst>
                                    <p:cond delay="0"/>
                                  </p:stCondLst>
                                  <p:childTnLst>
                                    <p:set>
                                      <p:cBhvr>
                                        <p:cTn id="53" dur="1" fill="hold">
                                          <p:stCondLst>
                                            <p:cond delay="0"/>
                                          </p:stCondLst>
                                        </p:cTn>
                                        <p:tgtEl>
                                          <p:spTgt spid="9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wipe(up)">
                                      <p:cBhvr>
                                        <p:cTn id="58" dur="500"/>
                                        <p:tgtEl>
                                          <p:spTgt spid="81"/>
                                        </p:tgtEl>
                                      </p:cBhvr>
                                    </p:animEffect>
                                  </p:childTnLst>
                                </p:cTn>
                              </p:par>
                            </p:childTnLst>
                          </p:cTn>
                        </p:par>
                        <p:par>
                          <p:cTn id="59" fill="hold">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wipe(up)">
                                      <p:cBhvr>
                                        <p:cTn id="6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6" grpId="0" animBg="1"/>
      <p:bldP spid="68" grpId="0" animBg="1"/>
      <p:bldP spid="77" grpId="0" animBg="1"/>
      <p:bldP spid="78" grpId="0" animBg="1"/>
      <p:bldP spid="80" grpId="0"/>
      <p:bldP spid="8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grpSp>
        <p:nvGrpSpPr>
          <p:cNvPr id="3" name="Group 2">
            <a:extLst>
              <a:ext uri="{FF2B5EF4-FFF2-40B4-BE49-F238E27FC236}">
                <a16:creationId xmlns:a16="http://schemas.microsoft.com/office/drawing/2014/main" id="{12B11B92-7E4C-1C61-3F85-B5760A5C039B}"/>
              </a:ext>
            </a:extLst>
          </p:cNvPr>
          <p:cNvGrpSpPr>
            <a:grpSpLocks noChangeAspect="1"/>
          </p:cNvGrpSpPr>
          <p:nvPr/>
        </p:nvGrpSpPr>
        <p:grpSpPr>
          <a:xfrm>
            <a:off x="133788" y="1536616"/>
            <a:ext cx="8456935" cy="1382948"/>
            <a:chOff x="202293" y="5123424"/>
            <a:chExt cx="9465308" cy="1547846"/>
          </a:xfrm>
        </p:grpSpPr>
        <p:pic>
          <p:nvPicPr>
            <p:cNvPr id="4" name="Picture 3" descr="Chart, line chart&#10;&#10;Description automatically generated">
              <a:extLst>
                <a:ext uri="{FF2B5EF4-FFF2-40B4-BE49-F238E27FC236}">
                  <a16:creationId xmlns:a16="http://schemas.microsoft.com/office/drawing/2014/main" id="{2FFCFB12-51FF-1F00-C857-6477EFE5E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93" y="5123424"/>
              <a:ext cx="1828800" cy="1545390"/>
            </a:xfrm>
            <a:prstGeom prst="rect">
              <a:avLst/>
            </a:prstGeom>
          </p:spPr>
        </p:pic>
        <p:pic>
          <p:nvPicPr>
            <p:cNvPr id="13" name="Picture 12" descr="Chart&#10;&#10;Description automatically generated">
              <a:extLst>
                <a:ext uri="{FF2B5EF4-FFF2-40B4-BE49-F238E27FC236}">
                  <a16:creationId xmlns:a16="http://schemas.microsoft.com/office/drawing/2014/main" id="{18232935-9A10-CC04-51E5-B7F026FDE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8861" y="5123424"/>
              <a:ext cx="1721854" cy="1545390"/>
            </a:xfrm>
            <a:prstGeom prst="rect">
              <a:avLst/>
            </a:prstGeom>
          </p:spPr>
        </p:pic>
        <p:pic>
          <p:nvPicPr>
            <p:cNvPr id="15" name="Picture 14" descr="Chart, line chart&#10;&#10;Description automatically generated">
              <a:extLst>
                <a:ext uri="{FF2B5EF4-FFF2-40B4-BE49-F238E27FC236}">
                  <a16:creationId xmlns:a16="http://schemas.microsoft.com/office/drawing/2014/main" id="{1CB1256D-A765-7AEB-C801-ECCDD53FB5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7682" y="5123424"/>
              <a:ext cx="1724590" cy="1547846"/>
            </a:xfrm>
            <a:prstGeom prst="rect">
              <a:avLst/>
            </a:prstGeom>
          </p:spPr>
        </p:pic>
        <p:pic>
          <p:nvPicPr>
            <p:cNvPr id="16" name="Picture 15" descr="Chart, line chart, histogram&#10;&#10;Description automatically generated">
              <a:extLst>
                <a:ext uri="{FF2B5EF4-FFF2-40B4-BE49-F238E27FC236}">
                  <a16:creationId xmlns:a16="http://schemas.microsoft.com/office/drawing/2014/main" id="{6CBBF391-1673-7DB8-9355-BE23434D26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7304" y="5123424"/>
              <a:ext cx="1721854" cy="1545390"/>
            </a:xfrm>
            <a:prstGeom prst="rect">
              <a:avLst/>
            </a:prstGeom>
          </p:spPr>
        </p:pic>
        <p:pic>
          <p:nvPicPr>
            <p:cNvPr id="17" name="Picture 16" descr="Chart, line chart, histogram&#10;&#10;Description automatically generated">
              <a:extLst>
                <a:ext uri="{FF2B5EF4-FFF2-40B4-BE49-F238E27FC236}">
                  <a16:creationId xmlns:a16="http://schemas.microsoft.com/office/drawing/2014/main" id="{CFC6E939-9D9B-E916-10CD-21393B6557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5747" y="5123424"/>
              <a:ext cx="1721854" cy="1545390"/>
            </a:xfrm>
            <a:prstGeom prst="rect">
              <a:avLst/>
            </a:prstGeom>
          </p:spPr>
        </p:pic>
      </p:grpSp>
      <p:sp>
        <p:nvSpPr>
          <p:cNvPr id="60" name="Shape 60"/>
          <p:cNvSpPr txBox="1"/>
          <p:nvPr/>
        </p:nvSpPr>
        <p:spPr>
          <a:xfrm>
            <a:off x="55411" y="48551"/>
            <a:ext cx="6541758" cy="716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r>
              <a:rPr lang="en-US" sz="2400" b="1" i="0" u="none" strike="noStrike" cap="none" dirty="0">
                <a:solidFill>
                  <a:srgbClr val="000000"/>
                </a:solidFill>
                <a:latin typeface="Arial"/>
                <a:ea typeface="Arial"/>
                <a:cs typeface="Arial"/>
                <a:sym typeface="Arial"/>
              </a:rPr>
              <a:t>Simulations predict several 2-pulse effects</a:t>
            </a:r>
            <a:endParaRPr sz="2400" dirty="0"/>
          </a:p>
        </p:txBody>
      </p:sp>
      <p:sp>
        <p:nvSpPr>
          <p:cNvPr id="5" name="TextBox 4">
            <a:extLst>
              <a:ext uri="{FF2B5EF4-FFF2-40B4-BE49-F238E27FC236}">
                <a16:creationId xmlns:a16="http://schemas.microsoft.com/office/drawing/2014/main" id="{B7490C05-6744-4272-9E41-2B6BAD5AD1A9}"/>
              </a:ext>
            </a:extLst>
          </p:cNvPr>
          <p:cNvSpPr txBox="1"/>
          <p:nvPr/>
        </p:nvSpPr>
        <p:spPr>
          <a:xfrm>
            <a:off x="8816829" y="6419334"/>
            <a:ext cx="418704" cy="369332"/>
          </a:xfrm>
          <a:prstGeom prst="rect">
            <a:avLst/>
          </a:prstGeom>
          <a:noFill/>
        </p:spPr>
        <p:txBody>
          <a:bodyPr wrap="none" rtlCol="0">
            <a:spAutoFit/>
          </a:bodyPr>
          <a:lstStyle/>
          <a:p>
            <a:fld id="{F619760E-1BF1-492F-8BDA-3EFCAB87832B}" type="slidenum">
              <a:rPr lang="en-US">
                <a:solidFill>
                  <a:schemeClr val="bg1"/>
                </a:solidFill>
              </a:rPr>
              <a:pPr/>
              <a:t>5</a:t>
            </a:fld>
            <a:endParaRPr lang="en-US" b="1" dirty="0">
              <a:solidFill>
                <a:schemeClr val="bg1"/>
              </a:solidFill>
            </a:endParaRPr>
          </a:p>
        </p:txBody>
      </p:sp>
      <p:sp>
        <p:nvSpPr>
          <p:cNvPr id="21" name="TextBox 20">
            <a:extLst>
              <a:ext uri="{FF2B5EF4-FFF2-40B4-BE49-F238E27FC236}">
                <a16:creationId xmlns:a16="http://schemas.microsoft.com/office/drawing/2014/main" id="{7FCC7D39-F073-CEBE-4450-E84723574C23}"/>
              </a:ext>
            </a:extLst>
          </p:cNvPr>
          <p:cNvSpPr txBox="1"/>
          <p:nvPr/>
        </p:nvSpPr>
        <p:spPr>
          <a:xfrm>
            <a:off x="10394293" y="5460176"/>
            <a:ext cx="902555" cy="276999"/>
          </a:xfrm>
          <a:prstGeom prst="rect">
            <a:avLst/>
          </a:prstGeom>
          <a:noFill/>
        </p:spPr>
        <p:txBody>
          <a:bodyPr wrap="none" rtlCol="0">
            <a:spAutoFit/>
          </a:bodyPr>
          <a:lstStyle/>
          <a:p>
            <a:r>
              <a:rPr lang="en-US" sz="1200" dirty="0"/>
              <a:t>Shaw et. al.</a:t>
            </a:r>
          </a:p>
        </p:txBody>
      </p:sp>
      <p:sp>
        <p:nvSpPr>
          <p:cNvPr id="25" name="TextBox 24">
            <a:extLst>
              <a:ext uri="{FF2B5EF4-FFF2-40B4-BE49-F238E27FC236}">
                <a16:creationId xmlns:a16="http://schemas.microsoft.com/office/drawing/2014/main" id="{904D1E2B-7081-CC3D-2534-C927012DE2C9}"/>
              </a:ext>
            </a:extLst>
          </p:cNvPr>
          <p:cNvSpPr txBox="1"/>
          <p:nvPr/>
        </p:nvSpPr>
        <p:spPr>
          <a:xfrm>
            <a:off x="239195" y="639617"/>
            <a:ext cx="6441443" cy="830997"/>
          </a:xfrm>
          <a:prstGeom prst="rect">
            <a:avLst/>
          </a:prstGeom>
          <a:noFill/>
        </p:spPr>
        <p:txBody>
          <a:bodyPr wrap="none" rtlCol="0">
            <a:spAutoFit/>
          </a:bodyPr>
          <a:lstStyle/>
          <a:p>
            <a:r>
              <a:rPr lang="en-US" sz="2400"/>
              <a:t>• Pulse envelope evolves strongly as trailing pulse </a:t>
            </a:r>
          </a:p>
          <a:p>
            <a:r>
              <a:rPr lang="en-US" sz="2400"/>
              <a:t>   overtakes and interferes with drive pulse.</a:t>
            </a:r>
          </a:p>
        </p:txBody>
      </p:sp>
      <p:sp>
        <p:nvSpPr>
          <p:cNvPr id="26" name="TextBox 25">
            <a:extLst>
              <a:ext uri="{FF2B5EF4-FFF2-40B4-BE49-F238E27FC236}">
                <a16:creationId xmlns:a16="http://schemas.microsoft.com/office/drawing/2014/main" id="{2725D7B0-D97C-C25A-1C6B-3EEC8DD84AA6}"/>
              </a:ext>
            </a:extLst>
          </p:cNvPr>
          <p:cNvSpPr txBox="1"/>
          <p:nvPr/>
        </p:nvSpPr>
        <p:spPr>
          <a:xfrm>
            <a:off x="91437" y="2991393"/>
            <a:ext cx="9052563" cy="830997"/>
          </a:xfrm>
          <a:prstGeom prst="rect">
            <a:avLst/>
          </a:prstGeom>
          <a:noFill/>
        </p:spPr>
        <p:txBody>
          <a:bodyPr wrap="square" rtlCol="0">
            <a:spAutoFit/>
          </a:bodyPr>
          <a:lstStyle/>
          <a:p>
            <a:r>
              <a:rPr lang="en-US" sz="2400"/>
              <a:t>• Overlap of laser with e</a:t>
            </a:r>
            <a:r>
              <a:rPr lang="en-US" sz="2400" baseline="30000"/>
              <a:t>-</a:t>
            </a:r>
            <a:r>
              <a:rPr lang="en-US" sz="2400"/>
              <a:t> causes Direct Laser Acceleration (DLA), which</a:t>
            </a:r>
          </a:p>
          <a:p>
            <a:r>
              <a:rPr lang="en-US" sz="2400"/>
              <a:t>   can increase e</a:t>
            </a:r>
            <a:r>
              <a:rPr lang="en-US" sz="2400" baseline="30000"/>
              <a:t>-</a:t>
            </a:r>
            <a:r>
              <a:rPr lang="en-US" sz="2400"/>
              <a:t> energy, transverse momentum &amp; betatron X-ray yield...   </a:t>
            </a:r>
          </a:p>
        </p:txBody>
      </p:sp>
      <p:pic>
        <p:nvPicPr>
          <p:cNvPr id="28" name="Picture 27" descr="Diagram&#10;&#10;Description automatically generated">
            <a:extLst>
              <a:ext uri="{FF2B5EF4-FFF2-40B4-BE49-F238E27FC236}">
                <a16:creationId xmlns:a16="http://schemas.microsoft.com/office/drawing/2014/main" id="{6786DA30-36A6-2BEB-1E51-967FBF147AFA}"/>
              </a:ext>
            </a:extLst>
          </p:cNvPr>
          <p:cNvPicPr>
            <a:picLocks noChangeAspect="1"/>
          </p:cNvPicPr>
          <p:nvPr/>
        </p:nvPicPr>
        <p:blipFill>
          <a:blip r:embed="rId8"/>
          <a:stretch>
            <a:fillRect/>
          </a:stretch>
        </p:blipFill>
        <p:spPr>
          <a:xfrm>
            <a:off x="7157164" y="25337"/>
            <a:ext cx="1671818" cy="1438728"/>
          </a:xfrm>
          <a:prstGeom prst="rect">
            <a:avLst/>
          </a:prstGeom>
        </p:spPr>
      </p:pic>
      <p:pic>
        <p:nvPicPr>
          <p:cNvPr id="30" name="Picture 29">
            <a:extLst>
              <a:ext uri="{FF2B5EF4-FFF2-40B4-BE49-F238E27FC236}">
                <a16:creationId xmlns:a16="http://schemas.microsoft.com/office/drawing/2014/main" id="{3263A0F8-8387-738A-9AAE-FF9C618E7677}"/>
              </a:ext>
            </a:extLst>
          </p:cNvPr>
          <p:cNvPicPr>
            <a:picLocks noChangeAspect="1"/>
          </p:cNvPicPr>
          <p:nvPr/>
        </p:nvPicPr>
        <p:blipFill rotWithShape="1">
          <a:blip r:embed="rId9">
            <a:extLst>
              <a:ext uri="{28A0092B-C50C-407E-A947-70E740481C1C}">
                <a14:useLocalDpi xmlns:a14="http://schemas.microsoft.com/office/drawing/2010/main" val="0"/>
              </a:ext>
            </a:extLst>
          </a:blip>
          <a:srcRect t="2516" r="4719" b="47752"/>
          <a:stretch/>
        </p:blipFill>
        <p:spPr>
          <a:xfrm>
            <a:off x="551585" y="4209503"/>
            <a:ext cx="3986017" cy="1841863"/>
          </a:xfrm>
          <a:prstGeom prst="rect">
            <a:avLst/>
          </a:prstGeom>
        </p:spPr>
      </p:pic>
      <p:sp>
        <p:nvSpPr>
          <p:cNvPr id="31" name="TextBox 30">
            <a:extLst>
              <a:ext uri="{FF2B5EF4-FFF2-40B4-BE49-F238E27FC236}">
                <a16:creationId xmlns:a16="http://schemas.microsoft.com/office/drawing/2014/main" id="{C0510A43-8658-EF26-0B18-4CCE4C8CC581}"/>
              </a:ext>
            </a:extLst>
          </p:cNvPr>
          <p:cNvSpPr txBox="1"/>
          <p:nvPr/>
        </p:nvSpPr>
        <p:spPr>
          <a:xfrm>
            <a:off x="2506042" y="6062454"/>
            <a:ext cx="4404216" cy="276999"/>
          </a:xfrm>
          <a:prstGeom prst="rect">
            <a:avLst/>
          </a:prstGeom>
          <a:noFill/>
        </p:spPr>
        <p:txBody>
          <a:bodyPr wrap="square" rtlCol="0">
            <a:spAutoFit/>
          </a:bodyPr>
          <a:lstStyle/>
          <a:p>
            <a:r>
              <a:rPr lang="en-US" sz="1200" dirty="0">
                <a:solidFill>
                  <a:srgbClr val="FF0000"/>
                </a:solidFill>
              </a:rPr>
              <a:t>Zhang, Shvets </a:t>
            </a:r>
            <a:r>
              <a:rPr lang="en-US" sz="1200" i="1" dirty="0">
                <a:solidFill>
                  <a:srgbClr val="FF0000"/>
                </a:solidFill>
              </a:rPr>
              <a:t>et al</a:t>
            </a:r>
            <a:r>
              <a:rPr lang="en-US" sz="1200" dirty="0">
                <a:solidFill>
                  <a:srgbClr val="FF0000"/>
                </a:solidFill>
              </a:rPr>
              <a:t>., </a:t>
            </a:r>
            <a:r>
              <a:rPr lang="en-US" sz="1200" i="1" dirty="0">
                <a:solidFill>
                  <a:srgbClr val="FF0000"/>
                </a:solidFill>
              </a:rPr>
              <a:t>Plasm. Phys. and Contr. </a:t>
            </a:r>
            <a:r>
              <a:rPr lang="en-US" sz="1200" i="1" dirty="0" err="1">
                <a:solidFill>
                  <a:srgbClr val="FF0000"/>
                </a:solidFill>
              </a:rPr>
              <a:t>Fusion</a:t>
            </a:r>
            <a:r>
              <a:rPr lang="en-US" sz="1200" i="1" dirty="0">
                <a:solidFill>
                  <a:srgbClr val="FF0000"/>
                </a:solidFill>
              </a:rPr>
              <a:t> </a:t>
            </a:r>
            <a:r>
              <a:rPr lang="en-US" sz="1200" b="1" dirty="0">
                <a:solidFill>
                  <a:srgbClr val="FF0000"/>
                </a:solidFill>
              </a:rPr>
              <a:t>10</a:t>
            </a:r>
            <a:r>
              <a:rPr lang="en-US" sz="1200" dirty="0">
                <a:solidFill>
                  <a:srgbClr val="FF0000"/>
                </a:solidFill>
              </a:rPr>
              <a:t>, 60 (2018)</a:t>
            </a:r>
          </a:p>
        </p:txBody>
      </p:sp>
      <p:sp>
        <p:nvSpPr>
          <p:cNvPr id="33" name="TextBox 32">
            <a:extLst>
              <a:ext uri="{FF2B5EF4-FFF2-40B4-BE49-F238E27FC236}">
                <a16:creationId xmlns:a16="http://schemas.microsoft.com/office/drawing/2014/main" id="{F518396C-E107-8FA8-8458-79299485B566}"/>
              </a:ext>
            </a:extLst>
          </p:cNvPr>
          <p:cNvSpPr txBox="1"/>
          <p:nvPr/>
        </p:nvSpPr>
        <p:spPr>
          <a:xfrm>
            <a:off x="1120593" y="3999683"/>
            <a:ext cx="1559646" cy="338554"/>
          </a:xfrm>
          <a:prstGeom prst="rect">
            <a:avLst/>
          </a:prstGeom>
          <a:noFill/>
        </p:spPr>
        <p:txBody>
          <a:bodyPr wrap="square" rtlCol="0">
            <a:spAutoFit/>
          </a:bodyPr>
          <a:lstStyle/>
          <a:p>
            <a:r>
              <a:rPr lang="en-US" sz="1600" b="1" dirty="0"/>
              <a:t>Electron Energy</a:t>
            </a:r>
          </a:p>
        </p:txBody>
      </p:sp>
      <p:sp>
        <p:nvSpPr>
          <p:cNvPr id="34" name="TextBox 33">
            <a:extLst>
              <a:ext uri="{FF2B5EF4-FFF2-40B4-BE49-F238E27FC236}">
                <a16:creationId xmlns:a16="http://schemas.microsoft.com/office/drawing/2014/main" id="{B8635E2D-A832-5E49-4E0F-EA834A526367}"/>
              </a:ext>
            </a:extLst>
          </p:cNvPr>
          <p:cNvSpPr txBox="1"/>
          <p:nvPr/>
        </p:nvSpPr>
        <p:spPr>
          <a:xfrm>
            <a:off x="3062015" y="3817579"/>
            <a:ext cx="1392421" cy="584775"/>
          </a:xfrm>
          <a:prstGeom prst="rect">
            <a:avLst/>
          </a:prstGeom>
          <a:noFill/>
        </p:spPr>
        <p:txBody>
          <a:bodyPr wrap="square" rtlCol="0">
            <a:spAutoFit/>
          </a:bodyPr>
          <a:lstStyle/>
          <a:p>
            <a:pPr algn="ctr"/>
            <a:r>
              <a:rPr lang="en-US" sz="1600" b="1" dirty="0"/>
              <a:t>Transverse Momentum</a:t>
            </a:r>
          </a:p>
        </p:txBody>
      </p:sp>
      <p:sp>
        <p:nvSpPr>
          <p:cNvPr id="35" name="TextBox 34">
            <a:extLst>
              <a:ext uri="{FF2B5EF4-FFF2-40B4-BE49-F238E27FC236}">
                <a16:creationId xmlns:a16="http://schemas.microsoft.com/office/drawing/2014/main" id="{66759706-0E14-E56B-5A70-1A02B641446B}"/>
              </a:ext>
            </a:extLst>
          </p:cNvPr>
          <p:cNvSpPr txBox="1"/>
          <p:nvPr/>
        </p:nvSpPr>
        <p:spPr>
          <a:xfrm>
            <a:off x="5510634" y="3984294"/>
            <a:ext cx="2601365" cy="369332"/>
          </a:xfrm>
          <a:prstGeom prst="rect">
            <a:avLst/>
          </a:prstGeom>
          <a:noFill/>
        </p:spPr>
        <p:txBody>
          <a:bodyPr wrap="square" rtlCol="0">
            <a:spAutoFit/>
          </a:bodyPr>
          <a:lstStyle/>
          <a:p>
            <a:r>
              <a:rPr lang="en-US" b="1" dirty="0" err="1"/>
              <a:t>Betatron</a:t>
            </a:r>
            <a:r>
              <a:rPr lang="en-US" b="1" dirty="0"/>
              <a:t> X-ray Spectrum</a:t>
            </a:r>
          </a:p>
        </p:txBody>
      </p:sp>
      <p:pic>
        <p:nvPicPr>
          <p:cNvPr id="36" name="Picture 35">
            <a:extLst>
              <a:ext uri="{FF2B5EF4-FFF2-40B4-BE49-F238E27FC236}">
                <a16:creationId xmlns:a16="http://schemas.microsoft.com/office/drawing/2014/main" id="{1F7B22EA-83AF-E206-00BC-38EA10AD1BF6}"/>
              </a:ext>
            </a:extLst>
          </p:cNvPr>
          <p:cNvPicPr>
            <a:picLocks noChangeAspect="1"/>
          </p:cNvPicPr>
          <p:nvPr/>
        </p:nvPicPr>
        <p:blipFill rotWithShape="1">
          <a:blip r:embed="rId9">
            <a:extLst>
              <a:ext uri="{28A0092B-C50C-407E-A947-70E740481C1C}">
                <a14:useLocalDpi xmlns:a14="http://schemas.microsoft.com/office/drawing/2010/main" val="0"/>
              </a:ext>
            </a:extLst>
          </a:blip>
          <a:srcRect l="2503" t="52470" r="6739"/>
          <a:stretch/>
        </p:blipFill>
        <p:spPr>
          <a:xfrm>
            <a:off x="4632667" y="4309968"/>
            <a:ext cx="3796826" cy="1760297"/>
          </a:xfrm>
          <a:prstGeom prst="rect">
            <a:avLst/>
          </a:prstGeom>
        </p:spPr>
      </p:pic>
      <p:sp>
        <p:nvSpPr>
          <p:cNvPr id="32" name="TextBox 31">
            <a:extLst>
              <a:ext uri="{FF2B5EF4-FFF2-40B4-BE49-F238E27FC236}">
                <a16:creationId xmlns:a16="http://schemas.microsoft.com/office/drawing/2014/main" id="{45FCC185-026C-5880-1EA7-C439E2D0CB40}"/>
              </a:ext>
            </a:extLst>
          </p:cNvPr>
          <p:cNvSpPr txBox="1"/>
          <p:nvPr/>
        </p:nvSpPr>
        <p:spPr>
          <a:xfrm>
            <a:off x="7007212" y="4379383"/>
            <a:ext cx="1196262" cy="830997"/>
          </a:xfrm>
          <a:prstGeom prst="rect">
            <a:avLst/>
          </a:prstGeom>
          <a:noFill/>
        </p:spPr>
        <p:txBody>
          <a:bodyPr wrap="square" rtlCol="0">
            <a:spAutoFit/>
          </a:bodyPr>
          <a:lstStyle/>
          <a:p>
            <a:r>
              <a:rPr lang="en-US" sz="2400" b="1" dirty="0">
                <a:solidFill>
                  <a:srgbClr val="FF0000"/>
                </a:solidFill>
              </a:rPr>
              <a:t>LWDA*</a:t>
            </a:r>
          </a:p>
          <a:p>
            <a:r>
              <a:rPr lang="en-US" sz="2400" b="1" dirty="0">
                <a:solidFill>
                  <a:srgbClr val="1616FF"/>
                </a:solidFill>
              </a:rPr>
              <a:t>LWFA</a:t>
            </a:r>
          </a:p>
        </p:txBody>
      </p:sp>
      <p:sp>
        <p:nvSpPr>
          <p:cNvPr id="37" name="TextBox 36">
            <a:extLst>
              <a:ext uri="{FF2B5EF4-FFF2-40B4-BE49-F238E27FC236}">
                <a16:creationId xmlns:a16="http://schemas.microsoft.com/office/drawing/2014/main" id="{001209C7-B190-A062-DA57-B68B30463532}"/>
              </a:ext>
            </a:extLst>
          </p:cNvPr>
          <p:cNvSpPr txBox="1"/>
          <p:nvPr/>
        </p:nvSpPr>
        <p:spPr>
          <a:xfrm>
            <a:off x="7254699" y="5934274"/>
            <a:ext cx="1941301" cy="461665"/>
          </a:xfrm>
          <a:prstGeom prst="rect">
            <a:avLst/>
          </a:prstGeom>
          <a:noFill/>
        </p:spPr>
        <p:txBody>
          <a:bodyPr wrap="none" rtlCol="0">
            <a:spAutoFit/>
          </a:bodyPr>
          <a:lstStyle/>
          <a:p>
            <a:pPr algn="ctr"/>
            <a:r>
              <a:rPr lang="en-US" sz="1200">
                <a:solidFill>
                  <a:srgbClr val="FF0000"/>
                </a:solidFill>
              </a:rPr>
              <a:t>*LWDA </a:t>
            </a:r>
            <a:r>
              <a:rPr lang="en-US" sz="1200"/>
              <a:t>= Laser Wakefield &amp; </a:t>
            </a:r>
          </a:p>
          <a:p>
            <a:pPr algn="ctr"/>
            <a:r>
              <a:rPr lang="en-US" sz="1200"/>
              <a:t>Direct-Laser Acceleration</a:t>
            </a:r>
          </a:p>
        </p:txBody>
      </p:sp>
    </p:spTree>
    <p:extLst>
      <p:ext uri="{BB962C8B-B14F-4D97-AF65-F5344CB8AC3E}">
        <p14:creationId xmlns:p14="http://schemas.microsoft.com/office/powerpoint/2010/main" val="3811858505"/>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0">
            <a:extLst>
              <a:ext uri="{FF2B5EF4-FFF2-40B4-BE49-F238E27FC236}">
                <a16:creationId xmlns:a16="http://schemas.microsoft.com/office/drawing/2014/main" id="{DFE95CC7-7279-47DA-B656-FC9DC9AE6F60}"/>
              </a:ext>
            </a:extLst>
          </p:cNvPr>
          <p:cNvSpPr txBox="1"/>
          <p:nvPr/>
        </p:nvSpPr>
        <p:spPr>
          <a:xfrm>
            <a:off x="55411" y="48551"/>
            <a:ext cx="6541758" cy="716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r>
              <a:rPr lang="en-US" sz="2400" b="1" i="0" u="none" strike="noStrike" cap="none" dirty="0">
                <a:solidFill>
                  <a:srgbClr val="000000"/>
                </a:solidFill>
                <a:latin typeface="Arial"/>
                <a:ea typeface="Arial"/>
                <a:cs typeface="Arial"/>
                <a:sym typeface="Arial"/>
              </a:rPr>
              <a:t>Simulations predict several 2-pulse effects</a:t>
            </a:r>
            <a:endParaRPr sz="2400" dirty="0"/>
          </a:p>
        </p:txBody>
      </p:sp>
      <p:pic>
        <p:nvPicPr>
          <p:cNvPr id="3" name="Picture 2" descr="Diagram&#10;&#10;Description automatically generated">
            <a:extLst>
              <a:ext uri="{FF2B5EF4-FFF2-40B4-BE49-F238E27FC236}">
                <a16:creationId xmlns:a16="http://schemas.microsoft.com/office/drawing/2014/main" id="{79B221EE-BA80-DCD2-F6C6-FAF204FD1537}"/>
              </a:ext>
            </a:extLst>
          </p:cNvPr>
          <p:cNvPicPr>
            <a:picLocks noChangeAspect="1"/>
          </p:cNvPicPr>
          <p:nvPr/>
        </p:nvPicPr>
        <p:blipFill>
          <a:blip r:embed="rId2"/>
          <a:stretch>
            <a:fillRect/>
          </a:stretch>
        </p:blipFill>
        <p:spPr>
          <a:xfrm>
            <a:off x="7157164" y="25337"/>
            <a:ext cx="1671818" cy="1438728"/>
          </a:xfrm>
          <a:prstGeom prst="rect">
            <a:avLst/>
          </a:prstGeom>
        </p:spPr>
      </p:pic>
      <p:sp>
        <p:nvSpPr>
          <p:cNvPr id="4" name="TextBox 3">
            <a:extLst>
              <a:ext uri="{FF2B5EF4-FFF2-40B4-BE49-F238E27FC236}">
                <a16:creationId xmlns:a16="http://schemas.microsoft.com/office/drawing/2014/main" id="{84E1462A-3EF7-7C8C-50E6-1FEA15894951}"/>
              </a:ext>
            </a:extLst>
          </p:cNvPr>
          <p:cNvSpPr txBox="1"/>
          <p:nvPr/>
        </p:nvSpPr>
        <p:spPr>
          <a:xfrm>
            <a:off x="55411" y="768814"/>
            <a:ext cx="5654177" cy="830997"/>
          </a:xfrm>
          <a:prstGeom prst="rect">
            <a:avLst/>
          </a:prstGeom>
          <a:noFill/>
        </p:spPr>
        <p:txBody>
          <a:bodyPr wrap="none" rtlCol="0">
            <a:spAutoFit/>
          </a:bodyPr>
          <a:lstStyle/>
          <a:p>
            <a:r>
              <a:rPr lang="en-US" sz="2400"/>
              <a:t>...but is sensitive to small phase differences </a:t>
            </a:r>
          </a:p>
          <a:p>
            <a:r>
              <a:rPr lang="en-US" sz="2400"/>
              <a:t>    between drive and auxiliary pulses</a:t>
            </a:r>
          </a:p>
        </p:txBody>
      </p:sp>
      <p:grpSp>
        <p:nvGrpSpPr>
          <p:cNvPr id="5" name="Group 4">
            <a:extLst>
              <a:ext uri="{FF2B5EF4-FFF2-40B4-BE49-F238E27FC236}">
                <a16:creationId xmlns:a16="http://schemas.microsoft.com/office/drawing/2014/main" id="{3816E3C2-8A15-CF56-1B75-6CB55E1E7D5B}"/>
              </a:ext>
            </a:extLst>
          </p:cNvPr>
          <p:cNvGrpSpPr/>
          <p:nvPr/>
        </p:nvGrpSpPr>
        <p:grpSpPr>
          <a:xfrm>
            <a:off x="265044" y="1705409"/>
            <a:ext cx="4065744" cy="3668159"/>
            <a:chOff x="4908884" y="1417902"/>
            <a:chExt cx="3907945" cy="3917223"/>
          </a:xfrm>
        </p:grpSpPr>
        <p:pic>
          <p:nvPicPr>
            <p:cNvPr id="6" name="Picture 5">
              <a:extLst>
                <a:ext uri="{FF2B5EF4-FFF2-40B4-BE49-F238E27FC236}">
                  <a16:creationId xmlns:a16="http://schemas.microsoft.com/office/drawing/2014/main" id="{61E5A9D3-9A52-E753-FAA2-EE41CD729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884" y="1733580"/>
              <a:ext cx="3907945" cy="3601545"/>
            </a:xfrm>
            <a:prstGeom prst="rect">
              <a:avLst/>
            </a:prstGeom>
          </p:spPr>
        </p:pic>
        <p:grpSp>
          <p:nvGrpSpPr>
            <p:cNvPr id="7" name="Group 6">
              <a:extLst>
                <a:ext uri="{FF2B5EF4-FFF2-40B4-BE49-F238E27FC236}">
                  <a16:creationId xmlns:a16="http://schemas.microsoft.com/office/drawing/2014/main" id="{365EB9AC-D7B7-F526-977C-0B08FE5D5A4E}"/>
                </a:ext>
              </a:extLst>
            </p:cNvPr>
            <p:cNvGrpSpPr/>
            <p:nvPr/>
          </p:nvGrpSpPr>
          <p:grpSpPr>
            <a:xfrm>
              <a:off x="6980887" y="1417902"/>
              <a:ext cx="1734372" cy="1633015"/>
              <a:chOff x="6980887" y="1417902"/>
              <a:chExt cx="1734372" cy="1633015"/>
            </a:xfrm>
          </p:grpSpPr>
          <p:cxnSp>
            <p:nvCxnSpPr>
              <p:cNvPr id="8" name="Straight Arrow Connector 7">
                <a:extLst>
                  <a:ext uri="{FF2B5EF4-FFF2-40B4-BE49-F238E27FC236}">
                    <a16:creationId xmlns:a16="http://schemas.microsoft.com/office/drawing/2014/main" id="{4223E3F4-1B90-5269-BA14-8FB8E4197920}"/>
                  </a:ext>
                </a:extLst>
              </p:cNvPr>
              <p:cNvCxnSpPr>
                <a:cxnSpLocks/>
              </p:cNvCxnSpPr>
              <p:nvPr/>
            </p:nvCxnSpPr>
            <p:spPr>
              <a:xfrm>
                <a:off x="7745819" y="1733580"/>
                <a:ext cx="0" cy="8389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273A55A-60F4-C792-259F-5522F944CB75}"/>
                  </a:ext>
                </a:extLst>
              </p:cNvPr>
              <p:cNvCxnSpPr>
                <a:cxnSpLocks/>
              </p:cNvCxnSpPr>
              <p:nvPr/>
            </p:nvCxnSpPr>
            <p:spPr>
              <a:xfrm>
                <a:off x="8146574" y="2211994"/>
                <a:ext cx="0" cy="8389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E9060C3-1F11-92BB-FFBD-8D57D78B126E}"/>
                  </a:ext>
                </a:extLst>
              </p:cNvPr>
              <p:cNvSpPr txBox="1"/>
              <p:nvPr/>
            </p:nvSpPr>
            <p:spPr>
              <a:xfrm>
                <a:off x="6980887" y="1417902"/>
                <a:ext cx="1525418" cy="369332"/>
              </a:xfrm>
              <a:prstGeom prst="rect">
                <a:avLst/>
              </a:prstGeom>
              <a:noFill/>
            </p:spPr>
            <p:txBody>
              <a:bodyPr wrap="none" rtlCol="0">
                <a:spAutoFit/>
              </a:bodyPr>
              <a:lstStyle/>
              <a:p>
                <a:r>
                  <a:rPr lang="en-US" dirty="0"/>
                  <a:t>Standard Peak</a:t>
                </a:r>
              </a:p>
            </p:txBody>
          </p:sp>
          <p:sp>
            <p:nvSpPr>
              <p:cNvPr id="11" name="TextBox 10">
                <a:extLst>
                  <a:ext uri="{FF2B5EF4-FFF2-40B4-BE49-F238E27FC236}">
                    <a16:creationId xmlns:a16="http://schemas.microsoft.com/office/drawing/2014/main" id="{494F9F2E-26C5-713D-EAAB-130A7811DE1F}"/>
                  </a:ext>
                </a:extLst>
              </p:cNvPr>
              <p:cNvSpPr txBox="1"/>
              <p:nvPr/>
            </p:nvSpPr>
            <p:spPr>
              <a:xfrm>
                <a:off x="7659970" y="1937588"/>
                <a:ext cx="1055289" cy="369332"/>
              </a:xfrm>
              <a:prstGeom prst="rect">
                <a:avLst/>
              </a:prstGeom>
              <a:noFill/>
            </p:spPr>
            <p:txBody>
              <a:bodyPr wrap="none" rtlCol="0">
                <a:spAutoFit/>
              </a:bodyPr>
              <a:lstStyle/>
              <a:p>
                <a:r>
                  <a:rPr lang="en-US" dirty="0"/>
                  <a:t>DLA Peak</a:t>
                </a:r>
              </a:p>
            </p:txBody>
          </p:sp>
        </p:grpSp>
      </p:grpSp>
      <p:sp>
        <p:nvSpPr>
          <p:cNvPr id="12" name="TextBox 11">
            <a:extLst>
              <a:ext uri="{FF2B5EF4-FFF2-40B4-BE49-F238E27FC236}">
                <a16:creationId xmlns:a16="http://schemas.microsoft.com/office/drawing/2014/main" id="{E6959665-A600-949F-44DA-EC703B2457D5}"/>
              </a:ext>
            </a:extLst>
          </p:cNvPr>
          <p:cNvSpPr txBox="1"/>
          <p:nvPr/>
        </p:nvSpPr>
        <p:spPr>
          <a:xfrm>
            <a:off x="2565089" y="5352468"/>
            <a:ext cx="1651030" cy="646331"/>
          </a:xfrm>
          <a:prstGeom prst="rect">
            <a:avLst/>
          </a:prstGeom>
          <a:noFill/>
        </p:spPr>
        <p:txBody>
          <a:bodyPr wrap="square" rtlCol="0">
            <a:spAutoFit/>
          </a:bodyPr>
          <a:lstStyle/>
          <a:p>
            <a:pPr algn="ctr"/>
            <a:r>
              <a:rPr lang="en-US" b="1" dirty="0"/>
              <a:t>Direct Laser</a:t>
            </a:r>
          </a:p>
          <a:p>
            <a:pPr algn="ctr"/>
            <a:r>
              <a:rPr lang="en-US" b="1" dirty="0"/>
              <a:t>Deceleration</a:t>
            </a:r>
          </a:p>
        </p:txBody>
      </p:sp>
      <p:sp>
        <p:nvSpPr>
          <p:cNvPr id="13" name="TextBox 12">
            <a:extLst>
              <a:ext uri="{FF2B5EF4-FFF2-40B4-BE49-F238E27FC236}">
                <a16:creationId xmlns:a16="http://schemas.microsoft.com/office/drawing/2014/main" id="{99EBC8E8-B3E0-4397-CFC6-1A5F09416B75}"/>
              </a:ext>
            </a:extLst>
          </p:cNvPr>
          <p:cNvSpPr txBox="1"/>
          <p:nvPr/>
        </p:nvSpPr>
        <p:spPr>
          <a:xfrm>
            <a:off x="753087" y="5353668"/>
            <a:ext cx="1390497" cy="646331"/>
          </a:xfrm>
          <a:prstGeom prst="rect">
            <a:avLst/>
          </a:prstGeom>
          <a:noFill/>
        </p:spPr>
        <p:txBody>
          <a:bodyPr wrap="square" rtlCol="0">
            <a:spAutoFit/>
          </a:bodyPr>
          <a:lstStyle/>
          <a:p>
            <a:r>
              <a:rPr lang="en-US" b="1" dirty="0"/>
              <a:t>Direct Laser</a:t>
            </a:r>
          </a:p>
          <a:p>
            <a:r>
              <a:rPr lang="en-US" b="1" dirty="0"/>
              <a:t>Acceleration</a:t>
            </a:r>
          </a:p>
        </p:txBody>
      </p:sp>
      <p:sp>
        <p:nvSpPr>
          <p:cNvPr id="14" name="TextBox 13">
            <a:extLst>
              <a:ext uri="{FF2B5EF4-FFF2-40B4-BE49-F238E27FC236}">
                <a16:creationId xmlns:a16="http://schemas.microsoft.com/office/drawing/2014/main" id="{4E65F9D3-F693-7514-231E-155A239F444B}"/>
              </a:ext>
            </a:extLst>
          </p:cNvPr>
          <p:cNvSpPr txBox="1"/>
          <p:nvPr/>
        </p:nvSpPr>
        <p:spPr>
          <a:xfrm>
            <a:off x="8678139" y="6463331"/>
            <a:ext cx="301686" cy="369332"/>
          </a:xfrm>
          <a:prstGeom prst="rect">
            <a:avLst/>
          </a:prstGeom>
          <a:noFill/>
        </p:spPr>
        <p:txBody>
          <a:bodyPr wrap="none" rtlCol="0">
            <a:spAutoFit/>
          </a:bodyPr>
          <a:lstStyle/>
          <a:p>
            <a:r>
              <a:rPr lang="en-US">
                <a:solidFill>
                  <a:schemeClr val="bg1"/>
                </a:solidFill>
              </a:rPr>
              <a:t>6</a:t>
            </a:r>
          </a:p>
        </p:txBody>
      </p:sp>
    </p:spTree>
    <p:extLst>
      <p:ext uri="{BB962C8B-B14F-4D97-AF65-F5344CB8AC3E}">
        <p14:creationId xmlns:p14="http://schemas.microsoft.com/office/powerpoint/2010/main" val="2863120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43" name="Picture 42">
            <a:extLst>
              <a:ext uri="{FF2B5EF4-FFF2-40B4-BE49-F238E27FC236}">
                <a16:creationId xmlns:a16="http://schemas.microsoft.com/office/drawing/2014/main" id="{D8BA15A9-34B4-4649-B8C4-6EB4D3FAAB82}"/>
              </a:ext>
            </a:extLst>
          </p:cNvPr>
          <p:cNvPicPr>
            <a:picLocks noChangeAspect="1"/>
          </p:cNvPicPr>
          <p:nvPr/>
        </p:nvPicPr>
        <p:blipFill rotWithShape="1">
          <a:blip r:embed="rId3"/>
          <a:srcRect l="13045" b="16287"/>
          <a:stretch/>
        </p:blipFill>
        <p:spPr>
          <a:xfrm>
            <a:off x="6540344" y="2154301"/>
            <a:ext cx="1550111" cy="993638"/>
          </a:xfrm>
          <a:prstGeom prst="rect">
            <a:avLst/>
          </a:prstGeom>
        </p:spPr>
      </p:pic>
      <p:sp>
        <p:nvSpPr>
          <p:cNvPr id="60" name="Shape 60"/>
          <p:cNvSpPr txBox="1"/>
          <p:nvPr/>
        </p:nvSpPr>
        <p:spPr>
          <a:xfrm>
            <a:off x="152403" y="146425"/>
            <a:ext cx="3698233" cy="716100"/>
          </a:xfrm>
          <a:prstGeom prst="rect">
            <a:avLst/>
          </a:prstGeom>
          <a:noFill/>
          <a:ln>
            <a:noFill/>
          </a:ln>
        </p:spPr>
        <p:txBody>
          <a:bodyPr spcFirstLastPara="1" wrap="square" lIns="91425" tIns="45700" rIns="91425" bIns="45700" anchor="ctr" anchorCtr="0">
            <a:noAutofit/>
          </a:bodyPr>
          <a:lstStyle/>
          <a:p>
            <a:pPr lvl="0"/>
            <a:r>
              <a:rPr lang="en-US" sz="2800" b="1" dirty="0">
                <a:latin typeface="Arial" panose="020B0604020202020204" pitchFamily="34" charset="0"/>
                <a:cs typeface="Arial" panose="020B0604020202020204" pitchFamily="34" charset="0"/>
              </a:rPr>
              <a:t>Experimental Setup</a:t>
            </a:r>
            <a:endParaRPr sz="28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E903E31-683F-4886-84EE-0EF10B82A8D5}"/>
              </a:ext>
            </a:extLst>
          </p:cNvPr>
          <p:cNvSpPr txBox="1"/>
          <p:nvPr/>
        </p:nvSpPr>
        <p:spPr>
          <a:xfrm>
            <a:off x="8816829" y="6419334"/>
            <a:ext cx="418704" cy="369332"/>
          </a:xfrm>
          <a:prstGeom prst="rect">
            <a:avLst/>
          </a:prstGeom>
          <a:noFill/>
        </p:spPr>
        <p:txBody>
          <a:bodyPr wrap="none" rtlCol="0">
            <a:spAutoFit/>
          </a:bodyPr>
          <a:lstStyle/>
          <a:p>
            <a:fld id="{F619760E-1BF1-492F-8BDA-3EFCAB87832B}" type="slidenum">
              <a:rPr lang="en-US">
                <a:solidFill>
                  <a:schemeClr val="bg1"/>
                </a:solidFill>
              </a:rPr>
              <a:pPr/>
              <a:t>7</a:t>
            </a:fld>
            <a:endParaRPr lang="en-US" b="1" dirty="0">
              <a:solidFill>
                <a:schemeClr val="bg1"/>
              </a:solidFill>
            </a:endParaRPr>
          </a:p>
        </p:txBody>
      </p:sp>
      <p:pic>
        <p:nvPicPr>
          <p:cNvPr id="7" name="Content Placeholder 4">
            <a:extLst>
              <a:ext uri="{FF2B5EF4-FFF2-40B4-BE49-F238E27FC236}">
                <a16:creationId xmlns:a16="http://schemas.microsoft.com/office/drawing/2014/main" id="{2C70B3E9-5BDA-4245-9201-4E81463FC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5071" y="191179"/>
            <a:ext cx="1165916" cy="1165916"/>
          </a:xfrm>
          <a:prstGeom prst="rect">
            <a:avLst/>
          </a:prstGeom>
        </p:spPr>
      </p:pic>
      <p:grpSp>
        <p:nvGrpSpPr>
          <p:cNvPr id="8" name="Group 7">
            <a:extLst>
              <a:ext uri="{FF2B5EF4-FFF2-40B4-BE49-F238E27FC236}">
                <a16:creationId xmlns:a16="http://schemas.microsoft.com/office/drawing/2014/main" id="{808F863B-2DD6-4455-B94B-BEE87B680CCD}"/>
              </a:ext>
            </a:extLst>
          </p:cNvPr>
          <p:cNvGrpSpPr/>
          <p:nvPr/>
        </p:nvGrpSpPr>
        <p:grpSpPr>
          <a:xfrm>
            <a:off x="7368234" y="268554"/>
            <a:ext cx="1563080" cy="1088540"/>
            <a:chOff x="7948203" y="34343"/>
            <a:chExt cx="1204245" cy="895284"/>
          </a:xfrm>
        </p:grpSpPr>
        <p:pic>
          <p:nvPicPr>
            <p:cNvPr id="9" name="Picture 8" descr="HZDR_logo.png">
              <a:extLst>
                <a:ext uri="{FF2B5EF4-FFF2-40B4-BE49-F238E27FC236}">
                  <a16:creationId xmlns:a16="http://schemas.microsoft.com/office/drawing/2014/main" id="{2CD4A0C4-E097-45F2-85BE-875F0D7CD4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8203" y="658542"/>
              <a:ext cx="1204245" cy="271085"/>
            </a:xfrm>
            <a:prstGeom prst="rect">
              <a:avLst/>
            </a:prstGeom>
          </p:spPr>
        </p:pic>
        <p:pic>
          <p:nvPicPr>
            <p:cNvPr id="10" name="Picture 9" descr="HZDR_logo3.png">
              <a:extLst>
                <a:ext uri="{FF2B5EF4-FFF2-40B4-BE49-F238E27FC236}">
                  <a16:creationId xmlns:a16="http://schemas.microsoft.com/office/drawing/2014/main" id="{ADB75FAC-3EA1-4728-B3E0-0B6CDE29CD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7455" y="34343"/>
              <a:ext cx="1138833" cy="531062"/>
            </a:xfrm>
            <a:prstGeom prst="rect">
              <a:avLst/>
            </a:prstGeom>
          </p:spPr>
        </p:pic>
      </p:grpSp>
      <p:pic>
        <p:nvPicPr>
          <p:cNvPr id="2" name="Graphic 1">
            <a:extLst>
              <a:ext uri="{FF2B5EF4-FFF2-40B4-BE49-F238E27FC236}">
                <a16:creationId xmlns:a16="http://schemas.microsoft.com/office/drawing/2014/main" id="{0744849C-0F06-468C-8B4F-5E93515D70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154302"/>
            <a:ext cx="9144000" cy="2661590"/>
          </a:xfrm>
          <a:prstGeom prst="rect">
            <a:avLst/>
          </a:prstGeom>
        </p:spPr>
      </p:pic>
      <p:pic>
        <p:nvPicPr>
          <p:cNvPr id="34" name="Picture 33" descr="Graphical user interface&#10;&#10;Description automatically generated">
            <a:extLst>
              <a:ext uri="{FF2B5EF4-FFF2-40B4-BE49-F238E27FC236}">
                <a16:creationId xmlns:a16="http://schemas.microsoft.com/office/drawing/2014/main" id="{C5719673-1719-4B89-8468-E7F25FA401B9}"/>
              </a:ext>
            </a:extLst>
          </p:cNvPr>
          <p:cNvPicPr>
            <a:picLocks noChangeAspect="1"/>
          </p:cNvPicPr>
          <p:nvPr/>
        </p:nvPicPr>
        <p:blipFill rotWithShape="1">
          <a:blip r:embed="rId9"/>
          <a:srcRect l="25096" t="16485" r="38897" b="8433"/>
          <a:stretch/>
        </p:blipFill>
        <p:spPr>
          <a:xfrm>
            <a:off x="1366789" y="2154301"/>
            <a:ext cx="1563080" cy="1005397"/>
          </a:xfrm>
          <a:prstGeom prst="rect">
            <a:avLst/>
          </a:prstGeom>
        </p:spPr>
      </p:pic>
      <p:cxnSp>
        <p:nvCxnSpPr>
          <p:cNvPr id="25" name="Straight Arrow Connector 24">
            <a:extLst>
              <a:ext uri="{FF2B5EF4-FFF2-40B4-BE49-F238E27FC236}">
                <a16:creationId xmlns:a16="http://schemas.microsoft.com/office/drawing/2014/main" id="{9AE74CCE-5D53-42E1-AEE0-3DB953C9356D}"/>
              </a:ext>
            </a:extLst>
          </p:cNvPr>
          <p:cNvCxnSpPr>
            <a:cxnSpLocks/>
          </p:cNvCxnSpPr>
          <p:nvPr/>
        </p:nvCxnSpPr>
        <p:spPr>
          <a:xfrm>
            <a:off x="2929869" y="2557165"/>
            <a:ext cx="65589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94" name="Group 193">
            <a:extLst>
              <a:ext uri="{FF2B5EF4-FFF2-40B4-BE49-F238E27FC236}">
                <a16:creationId xmlns:a16="http://schemas.microsoft.com/office/drawing/2014/main" id="{4717E042-CD2B-E0C7-6E85-DA486C0FB7CB}"/>
              </a:ext>
            </a:extLst>
          </p:cNvPr>
          <p:cNvGrpSpPr/>
          <p:nvPr/>
        </p:nvGrpSpPr>
        <p:grpSpPr>
          <a:xfrm>
            <a:off x="48137" y="4554345"/>
            <a:ext cx="1588897" cy="1618182"/>
            <a:chOff x="48137" y="4554345"/>
            <a:chExt cx="1588897" cy="1618182"/>
          </a:xfrm>
        </p:grpSpPr>
        <p:pic>
          <p:nvPicPr>
            <p:cNvPr id="37" name="Picture 36" descr="A person working in a factory&#10;&#10;Description automatically generated with low confidence">
              <a:extLst>
                <a:ext uri="{FF2B5EF4-FFF2-40B4-BE49-F238E27FC236}">
                  <a16:creationId xmlns:a16="http://schemas.microsoft.com/office/drawing/2014/main" id="{CF3EF4C1-3A3B-4C08-9509-E56AC103690F}"/>
                </a:ext>
              </a:extLst>
            </p:cNvPr>
            <p:cNvPicPr>
              <a:picLocks noChangeAspect="1"/>
            </p:cNvPicPr>
            <p:nvPr/>
          </p:nvPicPr>
          <p:blipFill rotWithShape="1">
            <a:blip r:embed="rId10"/>
            <a:srcRect l="33646" t="65278" r="47396" b="13056"/>
            <a:stretch/>
          </p:blipFill>
          <p:spPr>
            <a:xfrm>
              <a:off x="86565" y="4841275"/>
              <a:ext cx="1510808" cy="1294978"/>
            </a:xfrm>
            <a:prstGeom prst="rect">
              <a:avLst/>
            </a:prstGeom>
          </p:spPr>
        </p:pic>
        <p:cxnSp>
          <p:nvCxnSpPr>
            <p:cNvPr id="6" name="Straight Arrow Connector 5">
              <a:extLst>
                <a:ext uri="{FF2B5EF4-FFF2-40B4-BE49-F238E27FC236}">
                  <a16:creationId xmlns:a16="http://schemas.microsoft.com/office/drawing/2014/main" id="{0794F967-2022-419A-ABE9-C5A58180E825}"/>
                </a:ext>
              </a:extLst>
            </p:cNvPr>
            <p:cNvCxnSpPr>
              <a:cxnSpLocks/>
            </p:cNvCxnSpPr>
            <p:nvPr/>
          </p:nvCxnSpPr>
          <p:spPr>
            <a:xfrm flipV="1">
              <a:off x="1195656" y="4554345"/>
              <a:ext cx="0" cy="2842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B3EE659-D1DD-4836-888C-DF6DE930E41C}"/>
                </a:ext>
              </a:extLst>
            </p:cNvPr>
            <p:cNvSpPr txBox="1"/>
            <p:nvPr/>
          </p:nvSpPr>
          <p:spPr>
            <a:xfrm>
              <a:off x="48137" y="5833973"/>
              <a:ext cx="1588897" cy="338554"/>
            </a:xfrm>
            <a:prstGeom prst="rect">
              <a:avLst/>
            </a:prstGeom>
            <a:noFill/>
          </p:spPr>
          <p:txBody>
            <a:bodyPr wrap="none" rtlCol="0">
              <a:spAutoFit/>
            </a:bodyPr>
            <a:lstStyle/>
            <a:p>
              <a:r>
                <a:rPr lang="en-US" sz="1600" b="1" dirty="0">
                  <a:solidFill>
                    <a:schemeClr val="bg1"/>
                  </a:solidFill>
                </a:rPr>
                <a:t>insertion mask 1</a:t>
              </a:r>
            </a:p>
          </p:txBody>
        </p:sp>
      </p:grpSp>
      <p:sp>
        <p:nvSpPr>
          <p:cNvPr id="39" name="TextBox 38">
            <a:extLst>
              <a:ext uri="{FF2B5EF4-FFF2-40B4-BE49-F238E27FC236}">
                <a16:creationId xmlns:a16="http://schemas.microsoft.com/office/drawing/2014/main" id="{85EC4911-1373-482D-9B60-2E04B824AD4A}"/>
              </a:ext>
            </a:extLst>
          </p:cNvPr>
          <p:cNvSpPr txBox="1"/>
          <p:nvPr/>
        </p:nvSpPr>
        <p:spPr>
          <a:xfrm>
            <a:off x="5906861" y="3288142"/>
            <a:ext cx="1141146" cy="369332"/>
          </a:xfrm>
          <a:prstGeom prst="rect">
            <a:avLst/>
          </a:prstGeom>
          <a:noFill/>
        </p:spPr>
        <p:txBody>
          <a:bodyPr wrap="none" rtlCol="0">
            <a:spAutoFit/>
          </a:bodyPr>
          <a:lstStyle/>
          <a:p>
            <a:r>
              <a:rPr lang="en-US" b="1" dirty="0">
                <a:solidFill>
                  <a:schemeClr val="bg1"/>
                </a:solidFill>
              </a:rPr>
              <a:t>e-spectro-</a:t>
            </a:r>
          </a:p>
        </p:txBody>
      </p:sp>
      <p:sp>
        <p:nvSpPr>
          <p:cNvPr id="252" name="TextBox 251">
            <a:extLst>
              <a:ext uri="{FF2B5EF4-FFF2-40B4-BE49-F238E27FC236}">
                <a16:creationId xmlns:a16="http://schemas.microsoft.com/office/drawing/2014/main" id="{929C1975-01BF-4E20-A4C8-709204CC740C}"/>
              </a:ext>
            </a:extLst>
          </p:cNvPr>
          <p:cNvSpPr txBox="1"/>
          <p:nvPr/>
        </p:nvSpPr>
        <p:spPr>
          <a:xfrm>
            <a:off x="7013737" y="2725169"/>
            <a:ext cx="591829" cy="523220"/>
          </a:xfrm>
          <a:prstGeom prst="rect">
            <a:avLst/>
          </a:prstGeom>
          <a:noFill/>
        </p:spPr>
        <p:txBody>
          <a:bodyPr wrap="none" rtlCol="0">
            <a:spAutoFit/>
          </a:bodyPr>
          <a:lstStyle/>
          <a:p>
            <a:r>
              <a:rPr lang="en-US" sz="2800" dirty="0"/>
              <a:t>(h)</a:t>
            </a:r>
          </a:p>
        </p:txBody>
      </p:sp>
      <p:sp>
        <p:nvSpPr>
          <p:cNvPr id="255" name="TextBox 254">
            <a:extLst>
              <a:ext uri="{FF2B5EF4-FFF2-40B4-BE49-F238E27FC236}">
                <a16:creationId xmlns:a16="http://schemas.microsoft.com/office/drawing/2014/main" id="{8B4C9533-4FAC-4ECF-A7F9-55127B24D7D7}"/>
              </a:ext>
            </a:extLst>
          </p:cNvPr>
          <p:cNvSpPr txBox="1"/>
          <p:nvPr/>
        </p:nvSpPr>
        <p:spPr>
          <a:xfrm>
            <a:off x="8773883" y="3309182"/>
            <a:ext cx="378630" cy="369332"/>
          </a:xfrm>
          <a:prstGeom prst="rect">
            <a:avLst/>
          </a:prstGeom>
          <a:noFill/>
        </p:spPr>
        <p:txBody>
          <a:bodyPr wrap="none" rtlCol="0">
            <a:spAutoFit/>
          </a:bodyPr>
          <a:lstStyle/>
          <a:p>
            <a:r>
              <a:rPr lang="en-US" dirty="0"/>
              <a:t>(</a:t>
            </a:r>
            <a:r>
              <a:rPr lang="en-US" dirty="0" err="1"/>
              <a:t>i</a:t>
            </a:r>
            <a:r>
              <a:rPr lang="en-US" dirty="0"/>
              <a:t>)</a:t>
            </a:r>
          </a:p>
        </p:txBody>
      </p:sp>
      <p:sp>
        <p:nvSpPr>
          <p:cNvPr id="256" name="TextBox 255">
            <a:extLst>
              <a:ext uri="{FF2B5EF4-FFF2-40B4-BE49-F238E27FC236}">
                <a16:creationId xmlns:a16="http://schemas.microsoft.com/office/drawing/2014/main" id="{830DB999-9BF7-46DB-993E-085F1F9FEDFF}"/>
              </a:ext>
            </a:extLst>
          </p:cNvPr>
          <p:cNvSpPr txBox="1"/>
          <p:nvPr/>
        </p:nvSpPr>
        <p:spPr>
          <a:xfrm>
            <a:off x="7443995" y="4281658"/>
            <a:ext cx="441146" cy="369332"/>
          </a:xfrm>
          <a:prstGeom prst="rect">
            <a:avLst/>
          </a:prstGeom>
          <a:noFill/>
        </p:spPr>
        <p:txBody>
          <a:bodyPr wrap="none" rtlCol="0">
            <a:spAutoFit/>
          </a:bodyPr>
          <a:lstStyle/>
          <a:p>
            <a:r>
              <a:rPr lang="en-US" b="1" dirty="0"/>
              <a:t>(ii)</a:t>
            </a:r>
          </a:p>
        </p:txBody>
      </p:sp>
      <p:sp>
        <p:nvSpPr>
          <p:cNvPr id="258" name="Rectangle 257">
            <a:extLst>
              <a:ext uri="{FF2B5EF4-FFF2-40B4-BE49-F238E27FC236}">
                <a16:creationId xmlns:a16="http://schemas.microsoft.com/office/drawing/2014/main" id="{B0433CE7-4897-47D7-96D9-2A245395FCEB}"/>
              </a:ext>
            </a:extLst>
          </p:cNvPr>
          <p:cNvSpPr/>
          <p:nvPr/>
        </p:nvSpPr>
        <p:spPr>
          <a:xfrm>
            <a:off x="5939793" y="3676650"/>
            <a:ext cx="1073937" cy="323850"/>
          </a:xfrm>
          <a:prstGeom prst="rect">
            <a:avLst/>
          </a:prstGeom>
          <a:solidFill>
            <a:schemeClr val="accent1">
              <a:lumMod val="60000"/>
              <a:lumOff val="40000"/>
              <a:alpha val="55000"/>
            </a:scheme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7" name="Group 196">
            <a:extLst>
              <a:ext uri="{FF2B5EF4-FFF2-40B4-BE49-F238E27FC236}">
                <a16:creationId xmlns:a16="http://schemas.microsoft.com/office/drawing/2014/main" id="{1A1364E9-FC77-2B2B-1BE9-22BAF984ADEE}"/>
              </a:ext>
            </a:extLst>
          </p:cNvPr>
          <p:cNvGrpSpPr/>
          <p:nvPr/>
        </p:nvGrpSpPr>
        <p:grpSpPr>
          <a:xfrm>
            <a:off x="4375534" y="1315648"/>
            <a:ext cx="1484702" cy="2198369"/>
            <a:chOff x="4375534" y="1315648"/>
            <a:chExt cx="1484702" cy="2198369"/>
          </a:xfrm>
        </p:grpSpPr>
        <p:pic>
          <p:nvPicPr>
            <p:cNvPr id="4" name="Picture 3" descr="A close-up of a machine&#10;&#10;Description automatically generated with low confidence">
              <a:extLst>
                <a:ext uri="{FF2B5EF4-FFF2-40B4-BE49-F238E27FC236}">
                  <a16:creationId xmlns:a16="http://schemas.microsoft.com/office/drawing/2014/main" id="{4AA1A271-BEE8-474E-8D0D-950BFAA09A69}"/>
                </a:ext>
              </a:extLst>
            </p:cNvPr>
            <p:cNvPicPr>
              <a:picLocks noChangeAspect="1"/>
            </p:cNvPicPr>
            <p:nvPr/>
          </p:nvPicPr>
          <p:blipFill rotWithShape="1">
            <a:blip r:embed="rId11"/>
            <a:srcRect t="36679" r="27517" b="11035"/>
            <a:stretch/>
          </p:blipFill>
          <p:spPr>
            <a:xfrm>
              <a:off x="4474813" y="1877005"/>
              <a:ext cx="1257273" cy="1209242"/>
            </a:xfrm>
            <a:prstGeom prst="rect">
              <a:avLst/>
            </a:prstGeom>
          </p:spPr>
        </p:pic>
        <p:sp>
          <p:nvSpPr>
            <p:cNvPr id="33" name="TextBox 32">
              <a:extLst>
                <a:ext uri="{FF2B5EF4-FFF2-40B4-BE49-F238E27FC236}">
                  <a16:creationId xmlns:a16="http://schemas.microsoft.com/office/drawing/2014/main" id="{2FEE2240-EF73-46EA-808A-6FD532BB4382}"/>
                </a:ext>
              </a:extLst>
            </p:cNvPr>
            <p:cNvSpPr txBox="1"/>
            <p:nvPr/>
          </p:nvSpPr>
          <p:spPr>
            <a:xfrm>
              <a:off x="4375534" y="1315648"/>
              <a:ext cx="1484702" cy="584775"/>
            </a:xfrm>
            <a:prstGeom prst="rect">
              <a:avLst/>
            </a:prstGeom>
            <a:noFill/>
          </p:spPr>
          <p:txBody>
            <a:bodyPr wrap="none" rtlCol="0">
              <a:spAutoFit/>
            </a:bodyPr>
            <a:lstStyle/>
            <a:p>
              <a:pPr algn="ctr"/>
              <a:r>
                <a:rPr lang="en-US" sz="1600" b="1" dirty="0"/>
                <a:t>insertion mask </a:t>
              </a:r>
            </a:p>
            <a:p>
              <a:pPr algn="ctr"/>
              <a:r>
                <a:rPr lang="en-US" sz="1600" b="1" dirty="0"/>
                <a:t>2, wedge</a:t>
              </a:r>
            </a:p>
          </p:txBody>
        </p:sp>
        <p:cxnSp>
          <p:nvCxnSpPr>
            <p:cNvPr id="35" name="Straight Arrow Connector 34">
              <a:extLst>
                <a:ext uri="{FF2B5EF4-FFF2-40B4-BE49-F238E27FC236}">
                  <a16:creationId xmlns:a16="http://schemas.microsoft.com/office/drawing/2014/main" id="{7BB2D871-0688-493C-A490-67DD7A1DA7D3}"/>
                </a:ext>
              </a:extLst>
            </p:cNvPr>
            <p:cNvCxnSpPr>
              <a:cxnSpLocks/>
            </p:cNvCxnSpPr>
            <p:nvPr/>
          </p:nvCxnSpPr>
          <p:spPr>
            <a:xfrm>
              <a:off x="4618493" y="3086247"/>
              <a:ext cx="0" cy="4277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EF61F8D5-12F6-B662-08C9-1D14DA91F056}"/>
              </a:ext>
            </a:extLst>
          </p:cNvPr>
          <p:cNvSpPr txBox="1"/>
          <p:nvPr/>
        </p:nvSpPr>
        <p:spPr>
          <a:xfrm>
            <a:off x="7800259" y="4030574"/>
            <a:ext cx="1413208" cy="1661993"/>
          </a:xfrm>
          <a:prstGeom prst="rect">
            <a:avLst/>
          </a:prstGeom>
          <a:noFill/>
        </p:spPr>
        <p:txBody>
          <a:bodyPr wrap="none" rtlCol="0">
            <a:spAutoFit/>
          </a:bodyPr>
          <a:lstStyle/>
          <a:p>
            <a:pPr algn="ctr"/>
            <a:r>
              <a:rPr lang="en-US" b="1"/>
              <a:t>betatron</a:t>
            </a:r>
          </a:p>
          <a:p>
            <a:pPr algn="ctr"/>
            <a:r>
              <a:rPr lang="en-US" b="1"/>
              <a:t>X-ray </a:t>
            </a:r>
          </a:p>
          <a:p>
            <a:pPr algn="ctr"/>
            <a:r>
              <a:rPr lang="en-US" b="1"/>
              <a:t>diagnostics:</a:t>
            </a:r>
          </a:p>
          <a:p>
            <a:pPr algn="ctr"/>
            <a:r>
              <a:rPr lang="en-US" sz="1200">
                <a:latin typeface="Times New Roman" panose="02020603050405020304" pitchFamily="18" charset="0"/>
                <a:cs typeface="Times New Roman" panose="02020603050405020304" pitchFamily="18" charset="0"/>
              </a:rPr>
              <a:t>(i) </a:t>
            </a:r>
            <a:r>
              <a:rPr lang="en-US" sz="1200"/>
              <a:t>photon-counting</a:t>
            </a:r>
          </a:p>
          <a:p>
            <a:pPr algn="ctr"/>
            <a:r>
              <a:rPr lang="en-US" sz="1200"/>
              <a:t>X-ray CCD</a:t>
            </a:r>
          </a:p>
          <a:p>
            <a:pPr algn="ctr"/>
            <a:r>
              <a:rPr lang="en-US" sz="1200">
                <a:latin typeface="Times New Roman" panose="02020603050405020304" pitchFamily="18" charset="0"/>
                <a:cs typeface="Times New Roman" panose="02020603050405020304" pitchFamily="18" charset="0"/>
              </a:rPr>
              <a:t>(ii) </a:t>
            </a:r>
            <a:r>
              <a:rPr lang="en-US" sz="1200"/>
              <a:t>HOPG spectro-</a:t>
            </a:r>
          </a:p>
          <a:p>
            <a:pPr algn="ctr"/>
            <a:r>
              <a:rPr lang="en-US" sz="1200"/>
              <a:t>meter</a:t>
            </a:r>
          </a:p>
        </p:txBody>
      </p:sp>
      <p:sp>
        <p:nvSpPr>
          <p:cNvPr id="11" name="TextBox 10">
            <a:extLst>
              <a:ext uri="{FF2B5EF4-FFF2-40B4-BE49-F238E27FC236}">
                <a16:creationId xmlns:a16="http://schemas.microsoft.com/office/drawing/2014/main" id="{C6926044-B810-28AE-4FE2-DD3DE0C29367}"/>
              </a:ext>
            </a:extLst>
          </p:cNvPr>
          <p:cNvSpPr txBox="1"/>
          <p:nvPr/>
        </p:nvSpPr>
        <p:spPr>
          <a:xfrm>
            <a:off x="5367662" y="3894681"/>
            <a:ext cx="553358" cy="646331"/>
          </a:xfrm>
          <a:prstGeom prst="rect">
            <a:avLst/>
          </a:prstGeom>
          <a:noFill/>
        </p:spPr>
        <p:txBody>
          <a:bodyPr wrap="none" rtlCol="0">
            <a:spAutoFit/>
          </a:bodyPr>
          <a:lstStyle/>
          <a:p>
            <a:pPr algn="ctr"/>
            <a:r>
              <a:rPr lang="en-US" b="1"/>
              <a:t>gas</a:t>
            </a:r>
          </a:p>
          <a:p>
            <a:pPr algn="ctr"/>
            <a:r>
              <a:rPr lang="en-US" b="1"/>
              <a:t>jet*</a:t>
            </a:r>
          </a:p>
        </p:txBody>
      </p:sp>
      <p:sp>
        <p:nvSpPr>
          <p:cNvPr id="16" name="TextBox 15">
            <a:extLst>
              <a:ext uri="{FF2B5EF4-FFF2-40B4-BE49-F238E27FC236}">
                <a16:creationId xmlns:a16="http://schemas.microsoft.com/office/drawing/2014/main" id="{9D4421E4-F362-4A04-3316-A83356DC0B24}"/>
              </a:ext>
            </a:extLst>
          </p:cNvPr>
          <p:cNvSpPr txBox="1"/>
          <p:nvPr/>
        </p:nvSpPr>
        <p:spPr>
          <a:xfrm>
            <a:off x="3437815" y="4427840"/>
            <a:ext cx="1061574" cy="369332"/>
          </a:xfrm>
          <a:prstGeom prst="rect">
            <a:avLst/>
          </a:prstGeom>
          <a:noFill/>
        </p:spPr>
        <p:txBody>
          <a:bodyPr wrap="none" rtlCol="0">
            <a:spAutoFit/>
          </a:bodyPr>
          <a:lstStyle/>
          <a:p>
            <a:pPr algn="ctr"/>
            <a:r>
              <a:rPr lang="en-US" b="1" i="1"/>
              <a:t>f/</a:t>
            </a:r>
            <a:r>
              <a:rPr lang="en-US" b="1"/>
              <a:t>25 OAP</a:t>
            </a:r>
          </a:p>
        </p:txBody>
      </p:sp>
      <p:sp>
        <p:nvSpPr>
          <p:cNvPr id="19" name="TextBox 18">
            <a:extLst>
              <a:ext uri="{FF2B5EF4-FFF2-40B4-BE49-F238E27FC236}">
                <a16:creationId xmlns:a16="http://schemas.microsoft.com/office/drawing/2014/main" id="{27698892-1C48-360D-7D9F-F01FB4E681F8}"/>
              </a:ext>
            </a:extLst>
          </p:cNvPr>
          <p:cNvSpPr txBox="1"/>
          <p:nvPr/>
        </p:nvSpPr>
        <p:spPr>
          <a:xfrm>
            <a:off x="6119951" y="3980219"/>
            <a:ext cx="753220" cy="369332"/>
          </a:xfrm>
          <a:prstGeom prst="rect">
            <a:avLst/>
          </a:prstGeom>
          <a:noFill/>
        </p:spPr>
        <p:txBody>
          <a:bodyPr wrap="none" rtlCol="0">
            <a:spAutoFit/>
          </a:bodyPr>
          <a:lstStyle/>
          <a:p>
            <a:r>
              <a:rPr lang="en-US" b="1">
                <a:solidFill>
                  <a:schemeClr val="bg1"/>
                </a:solidFill>
              </a:rPr>
              <a:t>meter</a:t>
            </a:r>
          </a:p>
        </p:txBody>
      </p:sp>
      <p:sp>
        <p:nvSpPr>
          <p:cNvPr id="22" name="TextBox 21">
            <a:extLst>
              <a:ext uri="{FF2B5EF4-FFF2-40B4-BE49-F238E27FC236}">
                <a16:creationId xmlns:a16="http://schemas.microsoft.com/office/drawing/2014/main" id="{F851EB6E-A64D-4967-566C-DBE4512C1439}"/>
              </a:ext>
            </a:extLst>
          </p:cNvPr>
          <p:cNvSpPr txBox="1"/>
          <p:nvPr/>
        </p:nvSpPr>
        <p:spPr>
          <a:xfrm>
            <a:off x="2015604" y="3412792"/>
            <a:ext cx="1126014" cy="830997"/>
          </a:xfrm>
          <a:prstGeom prst="rect">
            <a:avLst/>
          </a:prstGeom>
          <a:noFill/>
        </p:spPr>
        <p:txBody>
          <a:bodyPr wrap="none" rtlCol="0">
            <a:spAutoFit/>
          </a:bodyPr>
          <a:lstStyle/>
          <a:p>
            <a:pPr algn="ctr"/>
            <a:r>
              <a:rPr lang="en-US" sz="1600" b="1"/>
              <a:t>segmented</a:t>
            </a:r>
          </a:p>
          <a:p>
            <a:pPr algn="ctr"/>
            <a:r>
              <a:rPr lang="en-US" sz="1600" b="1"/>
              <a:t>turning</a:t>
            </a:r>
          </a:p>
          <a:p>
            <a:pPr algn="ctr"/>
            <a:r>
              <a:rPr lang="en-US" sz="1600" b="1"/>
              <a:t>mirror</a:t>
            </a:r>
          </a:p>
        </p:txBody>
      </p:sp>
      <p:cxnSp>
        <p:nvCxnSpPr>
          <p:cNvPr id="27" name="Straight Arrow Connector 26">
            <a:extLst>
              <a:ext uri="{FF2B5EF4-FFF2-40B4-BE49-F238E27FC236}">
                <a16:creationId xmlns:a16="http://schemas.microsoft.com/office/drawing/2014/main" id="{DCFB4A2A-1B39-C627-6384-62DB71A3C38D}"/>
              </a:ext>
            </a:extLst>
          </p:cNvPr>
          <p:cNvCxnSpPr>
            <a:cxnSpLocks/>
          </p:cNvCxnSpPr>
          <p:nvPr/>
        </p:nvCxnSpPr>
        <p:spPr>
          <a:xfrm>
            <a:off x="1187283" y="4010478"/>
            <a:ext cx="0" cy="1687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AA1C735-659C-91DC-7927-751F1395C8F2}"/>
              </a:ext>
            </a:extLst>
          </p:cNvPr>
          <p:cNvSpPr txBox="1"/>
          <p:nvPr/>
        </p:nvSpPr>
        <p:spPr>
          <a:xfrm>
            <a:off x="1142644" y="1382013"/>
            <a:ext cx="2066912" cy="400110"/>
          </a:xfrm>
          <a:prstGeom prst="rect">
            <a:avLst/>
          </a:prstGeom>
          <a:noFill/>
        </p:spPr>
        <p:txBody>
          <a:bodyPr wrap="none" rtlCol="0">
            <a:spAutoFit/>
          </a:bodyPr>
          <a:lstStyle/>
          <a:p>
            <a:r>
              <a:rPr lang="en-US" sz="2000" b="1"/>
              <a:t>Pulse diagnostics</a:t>
            </a:r>
          </a:p>
        </p:txBody>
      </p:sp>
      <p:grpSp>
        <p:nvGrpSpPr>
          <p:cNvPr id="36" name="Group 35">
            <a:extLst>
              <a:ext uri="{FF2B5EF4-FFF2-40B4-BE49-F238E27FC236}">
                <a16:creationId xmlns:a16="http://schemas.microsoft.com/office/drawing/2014/main" id="{6901318E-0EB5-8C58-F071-AEFEEEA9FF5A}"/>
              </a:ext>
            </a:extLst>
          </p:cNvPr>
          <p:cNvGrpSpPr/>
          <p:nvPr/>
        </p:nvGrpSpPr>
        <p:grpSpPr>
          <a:xfrm>
            <a:off x="3850636" y="4433808"/>
            <a:ext cx="3815879" cy="1059202"/>
            <a:chOff x="3850636" y="4394052"/>
            <a:chExt cx="3815879" cy="1059202"/>
          </a:xfrm>
        </p:grpSpPr>
        <p:pic>
          <p:nvPicPr>
            <p:cNvPr id="30" name="Picture 29" descr="A picture containing diagram&#10;&#10;Description automatically generated">
              <a:extLst>
                <a:ext uri="{FF2B5EF4-FFF2-40B4-BE49-F238E27FC236}">
                  <a16:creationId xmlns:a16="http://schemas.microsoft.com/office/drawing/2014/main" id="{28DF5B41-F003-4BF2-A801-B907F1614F49}"/>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2000"/>
                      </a14:imgEffect>
                      <a14:imgEffect>
                        <a14:brightnessContrast bright="-1000" contrast="-44000"/>
                      </a14:imgEffect>
                    </a14:imgLayer>
                  </a14:imgProps>
                </a:ext>
              </a:extLst>
            </a:blip>
            <a:srcRect l="58269" t="83559"/>
            <a:stretch/>
          </p:blipFill>
          <p:spPr>
            <a:xfrm>
              <a:off x="3850636" y="4831250"/>
              <a:ext cx="3815879" cy="618469"/>
            </a:xfrm>
            <a:prstGeom prst="rect">
              <a:avLst/>
            </a:prstGeom>
            <a:ln>
              <a:solidFill>
                <a:schemeClr val="tx1"/>
              </a:solidFill>
            </a:ln>
          </p:spPr>
        </p:pic>
        <p:cxnSp>
          <p:nvCxnSpPr>
            <p:cNvPr id="21" name="Straight Arrow Connector 20">
              <a:extLst>
                <a:ext uri="{FF2B5EF4-FFF2-40B4-BE49-F238E27FC236}">
                  <a16:creationId xmlns:a16="http://schemas.microsoft.com/office/drawing/2014/main" id="{31AD62A8-A373-43DF-81B2-4D380D50AB82}"/>
                </a:ext>
              </a:extLst>
            </p:cNvPr>
            <p:cNvCxnSpPr>
              <a:cxnSpLocks/>
            </p:cNvCxnSpPr>
            <p:nvPr/>
          </p:nvCxnSpPr>
          <p:spPr>
            <a:xfrm flipV="1">
              <a:off x="6720890" y="4394052"/>
              <a:ext cx="1176" cy="4312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33FDB77-477E-64E0-E692-C7E0E8DC5CD8}"/>
                </a:ext>
              </a:extLst>
            </p:cNvPr>
            <p:cNvSpPr txBox="1"/>
            <p:nvPr/>
          </p:nvSpPr>
          <p:spPr>
            <a:xfrm>
              <a:off x="4883013" y="5083922"/>
              <a:ext cx="1954446" cy="369332"/>
            </a:xfrm>
            <a:prstGeom prst="rect">
              <a:avLst/>
            </a:prstGeom>
            <a:noFill/>
          </p:spPr>
          <p:txBody>
            <a:bodyPr wrap="none" rtlCol="0">
              <a:spAutoFit/>
            </a:bodyPr>
            <a:lstStyle/>
            <a:p>
              <a:r>
                <a:rPr lang="en-US"/>
                <a:t>e-energy spectrum</a:t>
              </a:r>
            </a:p>
          </p:txBody>
        </p:sp>
      </p:grpSp>
      <p:grpSp>
        <p:nvGrpSpPr>
          <p:cNvPr id="196" name="Group 195">
            <a:extLst>
              <a:ext uri="{FF2B5EF4-FFF2-40B4-BE49-F238E27FC236}">
                <a16:creationId xmlns:a16="http://schemas.microsoft.com/office/drawing/2014/main" id="{135421BF-8064-C27F-3ECB-A1A0FD3CA415}"/>
              </a:ext>
            </a:extLst>
          </p:cNvPr>
          <p:cNvGrpSpPr/>
          <p:nvPr/>
        </p:nvGrpSpPr>
        <p:grpSpPr>
          <a:xfrm>
            <a:off x="2371279" y="3981450"/>
            <a:ext cx="1349733" cy="2139167"/>
            <a:chOff x="2371279" y="3981450"/>
            <a:chExt cx="1349733" cy="2139167"/>
          </a:xfrm>
        </p:grpSpPr>
        <p:pic>
          <p:nvPicPr>
            <p:cNvPr id="40" name="Picture 39" descr="A picture containing indoor, sitting, window, table&#10;&#10;Description automatically generated">
              <a:extLst>
                <a:ext uri="{FF2B5EF4-FFF2-40B4-BE49-F238E27FC236}">
                  <a16:creationId xmlns:a16="http://schemas.microsoft.com/office/drawing/2014/main" id="{101C1E57-A0DA-477C-8E2A-F995527E0BD9}"/>
                </a:ext>
              </a:extLst>
            </p:cNvPr>
            <p:cNvPicPr>
              <a:picLocks noChangeAspect="1"/>
            </p:cNvPicPr>
            <p:nvPr/>
          </p:nvPicPr>
          <p:blipFill rotWithShape="1">
            <a:blip r:embed="rId14"/>
            <a:srcRect l="12475" t="19604" r="10578" b="21122"/>
            <a:stretch/>
          </p:blipFill>
          <p:spPr>
            <a:xfrm>
              <a:off x="2371279" y="4815893"/>
              <a:ext cx="1270292" cy="1304724"/>
            </a:xfrm>
            <a:prstGeom prst="rect">
              <a:avLst/>
            </a:prstGeom>
          </p:spPr>
        </p:pic>
        <p:cxnSp>
          <p:nvCxnSpPr>
            <p:cNvPr id="20" name="Straight Arrow Connector 19">
              <a:extLst>
                <a:ext uri="{FF2B5EF4-FFF2-40B4-BE49-F238E27FC236}">
                  <a16:creationId xmlns:a16="http://schemas.microsoft.com/office/drawing/2014/main" id="{6CCBF127-23F1-415E-BCBF-45E441661D8F}"/>
                </a:ext>
              </a:extLst>
            </p:cNvPr>
            <p:cNvCxnSpPr/>
            <p:nvPr/>
          </p:nvCxnSpPr>
          <p:spPr>
            <a:xfrm flipV="1">
              <a:off x="2975144" y="3981450"/>
              <a:ext cx="0" cy="8343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F59C9480-2C88-9F23-EAEE-7917FE7E451E}"/>
                </a:ext>
              </a:extLst>
            </p:cNvPr>
            <p:cNvSpPr/>
            <p:nvPr/>
          </p:nvSpPr>
          <p:spPr>
            <a:xfrm>
              <a:off x="2666423" y="5267705"/>
              <a:ext cx="531184" cy="47929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7661D9CA-67DE-9690-D6F2-FE2E1F446627}"/>
                </a:ext>
              </a:extLst>
            </p:cNvPr>
            <p:cNvGrpSpPr/>
            <p:nvPr/>
          </p:nvGrpSpPr>
          <p:grpSpPr>
            <a:xfrm>
              <a:off x="2804016" y="5302042"/>
              <a:ext cx="916996" cy="430887"/>
              <a:chOff x="2804016" y="5302042"/>
              <a:chExt cx="916996" cy="430887"/>
            </a:xfrm>
          </p:grpSpPr>
          <p:grpSp>
            <p:nvGrpSpPr>
              <p:cNvPr id="58" name="Group 57">
                <a:extLst>
                  <a:ext uri="{FF2B5EF4-FFF2-40B4-BE49-F238E27FC236}">
                    <a16:creationId xmlns:a16="http://schemas.microsoft.com/office/drawing/2014/main" id="{4260534D-B9DC-353F-04A2-3BD00C6D6F26}"/>
                  </a:ext>
                </a:extLst>
              </p:cNvPr>
              <p:cNvGrpSpPr/>
              <p:nvPr/>
            </p:nvGrpSpPr>
            <p:grpSpPr>
              <a:xfrm>
                <a:off x="2804016" y="5380017"/>
                <a:ext cx="260782" cy="242527"/>
                <a:chOff x="2804016" y="5380017"/>
                <a:chExt cx="260782" cy="242527"/>
              </a:xfrm>
            </p:grpSpPr>
            <p:cxnSp>
              <p:nvCxnSpPr>
                <p:cNvPr id="56" name="Straight Arrow Connector 55">
                  <a:extLst>
                    <a:ext uri="{FF2B5EF4-FFF2-40B4-BE49-F238E27FC236}">
                      <a16:creationId xmlns:a16="http://schemas.microsoft.com/office/drawing/2014/main" id="{30789E85-EA20-162F-43B4-53EBED2FBD60}"/>
                    </a:ext>
                  </a:extLst>
                </p:cNvPr>
                <p:cNvCxnSpPr>
                  <a:cxnSpLocks/>
                </p:cNvCxnSpPr>
                <p:nvPr/>
              </p:nvCxnSpPr>
              <p:spPr>
                <a:xfrm rot="12120000">
                  <a:off x="2956632" y="5406724"/>
                  <a:ext cx="0" cy="98345"/>
                </a:xfrm>
                <a:prstGeom prst="straightConnector1">
                  <a:avLst/>
                </a:prstGeom>
                <a:ln>
                  <a:solidFill>
                    <a:schemeClr val="bg1">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9972C036-0154-84A4-A405-10BDD875F2C4}"/>
                    </a:ext>
                  </a:extLst>
                </p:cNvPr>
                <p:cNvSpPr/>
                <p:nvPr/>
              </p:nvSpPr>
              <p:spPr>
                <a:xfrm>
                  <a:off x="2804016" y="5380017"/>
                  <a:ext cx="260782" cy="242527"/>
                </a:xfrm>
                <a:prstGeom prst="ellipse">
                  <a:avLst/>
                </a:prstGeom>
                <a:solidFill>
                  <a:schemeClr val="bg1">
                    <a:alpha val="51913"/>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a:extLst>
                    <a:ext uri="{FF2B5EF4-FFF2-40B4-BE49-F238E27FC236}">
                      <a16:creationId xmlns:a16="http://schemas.microsoft.com/office/drawing/2014/main" id="{9D919763-7352-6CC8-B1FC-690940853CD8}"/>
                    </a:ext>
                  </a:extLst>
                </p:cNvPr>
                <p:cNvCxnSpPr>
                  <a:cxnSpLocks/>
                </p:cNvCxnSpPr>
                <p:nvPr/>
              </p:nvCxnSpPr>
              <p:spPr>
                <a:xfrm rot="1320000">
                  <a:off x="2921707" y="5495624"/>
                  <a:ext cx="0" cy="98345"/>
                </a:xfrm>
                <a:prstGeom prst="straightConnector1">
                  <a:avLst/>
                </a:prstGeom>
                <a:ln>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74AC76B3-2920-C538-CD78-8F237DD90F53}"/>
                  </a:ext>
                </a:extLst>
              </p:cNvPr>
              <p:cNvSpPr txBox="1"/>
              <p:nvPr/>
            </p:nvSpPr>
            <p:spPr>
              <a:xfrm>
                <a:off x="3127580" y="5302042"/>
                <a:ext cx="593432" cy="430887"/>
              </a:xfrm>
              <a:prstGeom prst="rect">
                <a:avLst/>
              </a:prstGeom>
              <a:noFill/>
            </p:spPr>
            <p:txBody>
              <a:bodyPr wrap="none" rtlCol="0">
                <a:spAutoFit/>
              </a:bodyPr>
              <a:lstStyle/>
              <a:p>
                <a:pPr algn="ctr"/>
                <a:r>
                  <a:rPr lang="en-US" sz="1100" i="1">
                    <a:solidFill>
                      <a:schemeClr val="bg1"/>
                    </a:solidFill>
                  </a:rPr>
                  <a:t>delay</a:t>
                </a:r>
              </a:p>
              <a:p>
                <a:pPr algn="ctr"/>
                <a:r>
                  <a:rPr lang="en-US" sz="1100" i="1">
                    <a:solidFill>
                      <a:schemeClr val="bg1"/>
                    </a:solidFill>
                  </a:rPr>
                  <a:t>control</a:t>
                </a:r>
              </a:p>
            </p:txBody>
          </p:sp>
          <p:cxnSp>
            <p:nvCxnSpPr>
              <p:cNvPr id="61" name="Straight Connector 60">
                <a:extLst>
                  <a:ext uri="{FF2B5EF4-FFF2-40B4-BE49-F238E27FC236}">
                    <a16:creationId xmlns:a16="http://schemas.microsoft.com/office/drawing/2014/main" id="{9607CBA3-A615-4EF5-4DBA-8E224835CE08}"/>
                  </a:ext>
                </a:extLst>
              </p:cNvPr>
              <p:cNvCxnSpPr/>
              <p:nvPr/>
            </p:nvCxnSpPr>
            <p:spPr>
              <a:xfrm>
                <a:off x="3067973" y="5516879"/>
                <a:ext cx="227677" cy="133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95" name="Group 194">
            <a:extLst>
              <a:ext uri="{FF2B5EF4-FFF2-40B4-BE49-F238E27FC236}">
                <a16:creationId xmlns:a16="http://schemas.microsoft.com/office/drawing/2014/main" id="{0650F748-D079-9817-6449-16452FD25788}"/>
              </a:ext>
            </a:extLst>
          </p:cNvPr>
          <p:cNvGrpSpPr/>
          <p:nvPr/>
        </p:nvGrpSpPr>
        <p:grpSpPr>
          <a:xfrm>
            <a:off x="-68060" y="3232487"/>
            <a:ext cx="925703" cy="1605857"/>
            <a:chOff x="-68060" y="3232487"/>
            <a:chExt cx="925703" cy="1605857"/>
          </a:xfrm>
        </p:grpSpPr>
        <p:sp>
          <p:nvSpPr>
            <p:cNvPr id="12" name="TextBox 11">
              <a:extLst>
                <a:ext uri="{FF2B5EF4-FFF2-40B4-BE49-F238E27FC236}">
                  <a16:creationId xmlns:a16="http://schemas.microsoft.com/office/drawing/2014/main" id="{A1EC8A0A-FFDB-F788-B1C5-2C4F57065AEE}"/>
                </a:ext>
              </a:extLst>
            </p:cNvPr>
            <p:cNvSpPr txBox="1"/>
            <p:nvPr/>
          </p:nvSpPr>
          <p:spPr>
            <a:xfrm>
              <a:off x="-68060" y="3232487"/>
              <a:ext cx="925703" cy="923330"/>
            </a:xfrm>
            <a:prstGeom prst="rect">
              <a:avLst/>
            </a:prstGeom>
            <a:noFill/>
          </p:spPr>
          <p:txBody>
            <a:bodyPr wrap="none" rtlCol="0">
              <a:spAutoFit/>
            </a:bodyPr>
            <a:lstStyle/>
            <a:p>
              <a:pPr algn="ctr"/>
              <a:r>
                <a:rPr lang="en-US" b="1">
                  <a:solidFill>
                    <a:srgbClr val="FF0000"/>
                  </a:solidFill>
                </a:rPr>
                <a:t>DRACO </a:t>
              </a:r>
            </a:p>
            <a:p>
              <a:pPr algn="ctr"/>
              <a:r>
                <a:rPr lang="en-US" b="1">
                  <a:solidFill>
                    <a:srgbClr val="FF0000"/>
                  </a:solidFill>
                </a:rPr>
                <a:t>drive </a:t>
              </a:r>
            </a:p>
            <a:p>
              <a:pPr algn="ctr"/>
              <a:r>
                <a:rPr lang="en-US" b="1">
                  <a:solidFill>
                    <a:srgbClr val="FF0000"/>
                  </a:solidFill>
                </a:rPr>
                <a:t>laser</a:t>
              </a:r>
            </a:p>
          </p:txBody>
        </p:sp>
        <p:cxnSp>
          <p:nvCxnSpPr>
            <p:cNvPr id="14" name="Straight Arrow Connector 13">
              <a:extLst>
                <a:ext uri="{FF2B5EF4-FFF2-40B4-BE49-F238E27FC236}">
                  <a16:creationId xmlns:a16="http://schemas.microsoft.com/office/drawing/2014/main" id="{D6B63DCA-F31E-186A-80B6-F52C4B8EBB3A}"/>
                </a:ext>
              </a:extLst>
            </p:cNvPr>
            <p:cNvCxnSpPr>
              <a:cxnSpLocks/>
            </p:cNvCxnSpPr>
            <p:nvPr/>
          </p:nvCxnSpPr>
          <p:spPr>
            <a:xfrm>
              <a:off x="225873" y="4298945"/>
              <a:ext cx="35836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28F8FF34-B2A0-52F5-5193-A98AA1119F6F}"/>
                </a:ext>
              </a:extLst>
            </p:cNvPr>
            <p:cNvSpPr txBox="1"/>
            <p:nvPr/>
          </p:nvSpPr>
          <p:spPr>
            <a:xfrm>
              <a:off x="-50805" y="4499790"/>
              <a:ext cx="900439" cy="338554"/>
            </a:xfrm>
            <a:prstGeom prst="rect">
              <a:avLst/>
            </a:prstGeom>
            <a:noFill/>
          </p:spPr>
          <p:txBody>
            <a:bodyPr wrap="none" rtlCol="0">
              <a:spAutoFit/>
            </a:bodyPr>
            <a:lstStyle/>
            <a:p>
              <a:r>
                <a:rPr lang="en-US" sz="1600" b="1">
                  <a:solidFill>
                    <a:srgbClr val="FF0000"/>
                  </a:solidFill>
                </a:rPr>
                <a:t>4 J, 27 fs</a:t>
              </a:r>
            </a:p>
          </p:txBody>
        </p:sp>
      </p:grpSp>
      <p:sp>
        <p:nvSpPr>
          <p:cNvPr id="192" name="TextBox 191">
            <a:extLst>
              <a:ext uri="{FF2B5EF4-FFF2-40B4-BE49-F238E27FC236}">
                <a16:creationId xmlns:a16="http://schemas.microsoft.com/office/drawing/2014/main" id="{658BE3F4-137B-395E-8FA6-B7D5C53F1AD0}"/>
              </a:ext>
            </a:extLst>
          </p:cNvPr>
          <p:cNvSpPr txBox="1"/>
          <p:nvPr/>
        </p:nvSpPr>
        <p:spPr>
          <a:xfrm>
            <a:off x="4720157" y="5607304"/>
            <a:ext cx="1853391" cy="615553"/>
          </a:xfrm>
          <a:prstGeom prst="rect">
            <a:avLst/>
          </a:prstGeom>
          <a:noFill/>
        </p:spPr>
        <p:txBody>
          <a:bodyPr wrap="none" rtlCol="0">
            <a:spAutoFit/>
          </a:bodyPr>
          <a:lstStyle/>
          <a:p>
            <a:pPr algn="ctr"/>
            <a:r>
              <a:rPr lang="en-US"/>
              <a:t>*</a:t>
            </a:r>
            <a:r>
              <a:rPr lang="en-US" sz="1600"/>
              <a:t>He + 1% N</a:t>
            </a:r>
            <a:r>
              <a:rPr lang="en-US" sz="1600" baseline="-25000"/>
              <a:t>2</a:t>
            </a:r>
            <a:r>
              <a:rPr lang="en-US" sz="1600"/>
              <a:t>, 3 mm,</a:t>
            </a:r>
            <a:endParaRPr lang="en-US" sz="1600" baseline="-25000"/>
          </a:p>
          <a:p>
            <a:pPr algn="ctr"/>
            <a:r>
              <a:rPr lang="en-US" sz="1600" i="1"/>
              <a:t>n</a:t>
            </a:r>
            <a:r>
              <a:rPr lang="en-US" sz="1600" baseline="-25000"/>
              <a:t>e</a:t>
            </a:r>
            <a:r>
              <a:rPr lang="en-US" sz="1600"/>
              <a:t> ≈ 3 × 10</a:t>
            </a:r>
            <a:r>
              <a:rPr lang="en-US" sz="1600" baseline="30000"/>
              <a:t>18</a:t>
            </a:r>
            <a:r>
              <a:rPr lang="en-US" sz="1600"/>
              <a:t> cm</a:t>
            </a:r>
            <a:r>
              <a:rPr lang="en-US" sz="1600" baseline="30000"/>
              <a:t>-3</a:t>
            </a:r>
          </a:p>
        </p:txBody>
      </p:sp>
      <p:sp>
        <p:nvSpPr>
          <p:cNvPr id="193" name="TextBox 192">
            <a:extLst>
              <a:ext uri="{FF2B5EF4-FFF2-40B4-BE49-F238E27FC236}">
                <a16:creationId xmlns:a16="http://schemas.microsoft.com/office/drawing/2014/main" id="{A0D3F28C-43B2-30FC-4EB9-0172E67E662A}"/>
              </a:ext>
            </a:extLst>
          </p:cNvPr>
          <p:cNvSpPr txBox="1"/>
          <p:nvPr/>
        </p:nvSpPr>
        <p:spPr>
          <a:xfrm>
            <a:off x="6704911" y="5472259"/>
            <a:ext cx="845103" cy="307777"/>
          </a:xfrm>
          <a:prstGeom prst="rect">
            <a:avLst/>
          </a:prstGeom>
          <a:noFill/>
        </p:spPr>
        <p:txBody>
          <a:bodyPr wrap="none" rtlCol="0">
            <a:spAutoFit/>
          </a:bodyPr>
          <a:lstStyle/>
          <a:p>
            <a:r>
              <a:rPr lang="en-US" sz="1400" b="1"/>
              <a:t>250 MeV</a:t>
            </a:r>
          </a:p>
        </p:txBody>
      </p:sp>
      <p:sp>
        <p:nvSpPr>
          <p:cNvPr id="198" name="TextBox 197">
            <a:extLst>
              <a:ext uri="{FF2B5EF4-FFF2-40B4-BE49-F238E27FC236}">
                <a16:creationId xmlns:a16="http://schemas.microsoft.com/office/drawing/2014/main" id="{0D71C964-A670-AC43-5AB0-B64A22CE7210}"/>
              </a:ext>
            </a:extLst>
          </p:cNvPr>
          <p:cNvSpPr txBox="1"/>
          <p:nvPr/>
        </p:nvSpPr>
        <p:spPr>
          <a:xfrm>
            <a:off x="1380041" y="1900423"/>
            <a:ext cx="1605632" cy="276999"/>
          </a:xfrm>
          <a:prstGeom prst="rect">
            <a:avLst/>
          </a:prstGeom>
          <a:noFill/>
        </p:spPr>
        <p:txBody>
          <a:bodyPr wrap="none" rtlCol="0">
            <a:spAutoFit/>
          </a:bodyPr>
          <a:lstStyle/>
          <a:p>
            <a:r>
              <a:rPr lang="en-US" sz="1200" i="1">
                <a:latin typeface="Times New Roman" panose="02020603050405020304" pitchFamily="18" charset="0"/>
                <a:cs typeface="Times New Roman" panose="02020603050405020304" pitchFamily="18" charset="0"/>
              </a:rPr>
              <a:t>spectral interferometry</a:t>
            </a:r>
          </a:p>
        </p:txBody>
      </p:sp>
      <p:sp>
        <p:nvSpPr>
          <p:cNvPr id="199" name="TextBox 198">
            <a:extLst>
              <a:ext uri="{FF2B5EF4-FFF2-40B4-BE49-F238E27FC236}">
                <a16:creationId xmlns:a16="http://schemas.microsoft.com/office/drawing/2014/main" id="{9A04482D-CFF4-CE2E-37DD-B6434BF41D61}"/>
              </a:ext>
            </a:extLst>
          </p:cNvPr>
          <p:cNvSpPr txBox="1"/>
          <p:nvPr/>
        </p:nvSpPr>
        <p:spPr>
          <a:xfrm>
            <a:off x="10535478" y="681161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7064057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wipe(up)">
                                      <p:cBhvr>
                                        <p:cTn id="7" dur="500"/>
                                        <p:tgtEl>
                                          <p:spTgt spid="19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96"/>
                                        </p:tgtEl>
                                        <p:attrNameLst>
                                          <p:attrName>style.visibility</p:attrName>
                                        </p:attrNameLst>
                                      </p:cBhvr>
                                      <p:to>
                                        <p:strVal val="visible"/>
                                      </p:to>
                                    </p:set>
                                    <p:animEffect transition="in" filter="wipe(up)">
                                      <p:cBhvr>
                                        <p:cTn id="21" dur="500"/>
                                        <p:tgtEl>
                                          <p:spTgt spid="19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192"/>
                                        </p:tgtEl>
                                        <p:attrNameLst>
                                          <p:attrName>style.visibility</p:attrName>
                                        </p:attrNameLst>
                                      </p:cBhvr>
                                      <p:to>
                                        <p:strVal val="visible"/>
                                      </p:to>
                                    </p:set>
                                    <p:animEffect transition="in" filter="wipe(up)">
                                      <p:cBhvr>
                                        <p:cTn id="30" dur="500"/>
                                        <p:tgtEl>
                                          <p:spTgt spid="19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left)">
                                      <p:cBhvr>
                                        <p:cTn id="35" dur="500"/>
                                        <p:tgtEl>
                                          <p:spTgt spid="3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par>
                          <p:cTn id="40" fill="hold">
                            <p:stCondLst>
                              <p:cond delay="1000"/>
                            </p:stCondLst>
                            <p:childTnLst>
                              <p:par>
                                <p:cTn id="41" presetID="22" presetClass="entr" presetSubtype="1"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up)">
                                      <p:cBhvr>
                                        <p:cTn id="43" dur="500"/>
                                        <p:tgtEl>
                                          <p:spTgt spid="36"/>
                                        </p:tgtEl>
                                      </p:cBhvr>
                                    </p:animEffect>
                                  </p:childTnLst>
                                </p:cTn>
                              </p:par>
                            </p:childTnLst>
                          </p:cTn>
                        </p:par>
                        <p:par>
                          <p:cTn id="44" fill="hold">
                            <p:stCondLst>
                              <p:cond delay="1500"/>
                            </p:stCondLst>
                            <p:childTnLst>
                              <p:par>
                                <p:cTn id="45" presetID="1" presetClass="entr" presetSubtype="0" fill="hold" grpId="0" nodeType="afterEffect">
                                  <p:stCondLst>
                                    <p:cond delay="0"/>
                                  </p:stCondLst>
                                  <p:childTnLst>
                                    <p:set>
                                      <p:cBhvr>
                                        <p:cTn id="46" dur="1" fill="hold">
                                          <p:stCondLst>
                                            <p:cond delay="0"/>
                                          </p:stCondLst>
                                        </p:cTn>
                                        <p:tgtEl>
                                          <p:spTgt spid="1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6"/>
                                        </p:tgtEl>
                                        <p:attrNameLst>
                                          <p:attrName>style.visibility</p:attrName>
                                        </p:attrNameLst>
                                      </p:cBhvr>
                                      <p:to>
                                        <p:strVal val="visible"/>
                                      </p:to>
                                    </p:set>
                                  </p:childTnLst>
                                </p:cTn>
                              </p:par>
                            </p:childTnLst>
                          </p:cTn>
                        </p:par>
                        <p:par>
                          <p:cTn id="53" fill="hold">
                            <p:stCondLst>
                              <p:cond delay="0"/>
                            </p:stCondLst>
                            <p:childTnLst>
                              <p:par>
                                <p:cTn id="54" presetID="22" presetClass="entr" presetSubtype="1"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up)">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94"/>
                                        </p:tgtEl>
                                        <p:attrNameLst>
                                          <p:attrName>style.visibility</p:attrName>
                                        </p:attrNameLst>
                                      </p:cBhvr>
                                      <p:to>
                                        <p:strVal val="visible"/>
                                      </p:to>
                                    </p:set>
                                    <p:animEffect transition="in" filter="wipe(down)">
                                      <p:cBhvr>
                                        <p:cTn id="61" dur="500"/>
                                        <p:tgtEl>
                                          <p:spTgt spid="194"/>
                                        </p:tgtEl>
                                      </p:cBhvr>
                                    </p:animEffect>
                                  </p:childTnLst>
                                </p:cTn>
                              </p:par>
                            </p:childTnLst>
                          </p:cTn>
                        </p:par>
                        <p:par>
                          <p:cTn id="62" fill="hold">
                            <p:stCondLst>
                              <p:cond delay="500"/>
                            </p:stCondLst>
                            <p:childTnLst>
                              <p:par>
                                <p:cTn id="63" presetID="22" presetClass="entr" presetSubtype="1" fill="hold" nodeType="afterEffect">
                                  <p:stCondLst>
                                    <p:cond delay="0"/>
                                  </p:stCondLst>
                                  <p:childTnLst>
                                    <p:set>
                                      <p:cBhvr>
                                        <p:cTn id="64" dur="1" fill="hold">
                                          <p:stCondLst>
                                            <p:cond delay="0"/>
                                          </p:stCondLst>
                                        </p:cTn>
                                        <p:tgtEl>
                                          <p:spTgt spid="197"/>
                                        </p:tgtEl>
                                        <p:attrNameLst>
                                          <p:attrName>style.visibility</p:attrName>
                                        </p:attrNameLst>
                                      </p:cBhvr>
                                      <p:to>
                                        <p:strVal val="visible"/>
                                      </p:to>
                                    </p:set>
                                    <p:animEffect transition="in" filter="wipe(up)">
                                      <p:cBhvr>
                                        <p:cTn id="65" dur="500"/>
                                        <p:tgtEl>
                                          <p:spTgt spid="19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left)">
                                      <p:cBhvr>
                                        <p:cTn id="70" dur="500"/>
                                        <p:tgtEl>
                                          <p:spTgt spid="29"/>
                                        </p:tgtEl>
                                      </p:cBhvr>
                                    </p:animEffect>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55" grpId="0"/>
      <p:bldP spid="256" grpId="0"/>
      <p:bldP spid="3" grpId="0"/>
      <p:bldP spid="11" grpId="0"/>
      <p:bldP spid="16" grpId="0"/>
      <p:bldP spid="19" grpId="0"/>
      <p:bldP spid="22" grpId="0"/>
      <p:bldP spid="29" grpId="0"/>
      <p:bldP spid="192" grpId="0"/>
      <p:bldP spid="193" grpId="0"/>
      <p:bldP spid="19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p:nvPr/>
        </p:nvSpPr>
        <p:spPr>
          <a:xfrm>
            <a:off x="16042" y="13997"/>
            <a:ext cx="6224337" cy="716100"/>
          </a:xfrm>
          <a:prstGeom prst="rect">
            <a:avLst/>
          </a:prstGeom>
          <a:noFill/>
          <a:ln>
            <a:noFill/>
          </a:ln>
        </p:spPr>
        <p:txBody>
          <a:bodyPr spcFirstLastPara="1" wrap="square" lIns="91425" tIns="45700" rIns="91425" bIns="45700" anchor="ctr" anchorCtr="0">
            <a:noAutofit/>
          </a:bodyPr>
          <a:lstStyle/>
          <a:p>
            <a:pPr lvl="0" algn="ctr"/>
            <a:r>
              <a:rPr lang="en-US" sz="2400" b="1" dirty="0">
                <a:latin typeface="Arial" panose="020B0604020202020204" pitchFamily="34" charset="0"/>
                <a:cs typeface="Arial" panose="020B0604020202020204" pitchFamily="34" charset="0"/>
              </a:rPr>
              <a:t>Experimental results:  correlated peak at ∆</a:t>
            </a:r>
            <a:r>
              <a:rPr lang="en-US" sz="2400" b="1" i="1" dirty="0">
                <a:latin typeface="Arial" panose="020B0604020202020204" pitchFamily="34" charset="0"/>
                <a:cs typeface="Arial" panose="020B0604020202020204" pitchFamily="34" charset="0"/>
              </a:rPr>
              <a:t>t</a:t>
            </a:r>
            <a:r>
              <a:rPr lang="en-US" sz="2400" b="1" dirty="0">
                <a:latin typeface="Arial" panose="020B0604020202020204" pitchFamily="34" charset="0"/>
                <a:cs typeface="Arial" panose="020B0604020202020204" pitchFamily="34" charset="0"/>
              </a:rPr>
              <a:t> ≈ 25 fs in several DLA indicators </a:t>
            </a:r>
            <a:endParaRPr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E903E31-683F-4886-84EE-0EF10B82A8D5}"/>
              </a:ext>
            </a:extLst>
          </p:cNvPr>
          <p:cNvSpPr txBox="1"/>
          <p:nvPr/>
        </p:nvSpPr>
        <p:spPr>
          <a:xfrm>
            <a:off x="8816829" y="6419334"/>
            <a:ext cx="418704" cy="369332"/>
          </a:xfrm>
          <a:prstGeom prst="rect">
            <a:avLst/>
          </a:prstGeom>
          <a:noFill/>
        </p:spPr>
        <p:txBody>
          <a:bodyPr wrap="none" rtlCol="0">
            <a:spAutoFit/>
          </a:bodyPr>
          <a:lstStyle/>
          <a:p>
            <a:fld id="{F619760E-1BF1-492F-8BDA-3EFCAB87832B}" type="slidenum">
              <a:rPr lang="en-US">
                <a:solidFill>
                  <a:schemeClr val="bg1"/>
                </a:solidFill>
              </a:rPr>
              <a:pPr/>
              <a:t>8</a:t>
            </a:fld>
            <a:endParaRPr lang="en-US" b="1" dirty="0">
              <a:solidFill>
                <a:schemeClr val="bg1"/>
              </a:solidFill>
            </a:endParaRPr>
          </a:p>
        </p:txBody>
      </p:sp>
      <p:pic>
        <p:nvPicPr>
          <p:cNvPr id="7" name="Content Placeholder 4">
            <a:extLst>
              <a:ext uri="{FF2B5EF4-FFF2-40B4-BE49-F238E27FC236}">
                <a16:creationId xmlns:a16="http://schemas.microsoft.com/office/drawing/2014/main" id="{2C70B3E9-5BDA-4245-9201-4E81463FC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019" y="153538"/>
            <a:ext cx="836314" cy="836314"/>
          </a:xfrm>
          <a:prstGeom prst="rect">
            <a:avLst/>
          </a:prstGeom>
        </p:spPr>
      </p:pic>
      <p:grpSp>
        <p:nvGrpSpPr>
          <p:cNvPr id="8" name="Group 7">
            <a:extLst>
              <a:ext uri="{FF2B5EF4-FFF2-40B4-BE49-F238E27FC236}">
                <a16:creationId xmlns:a16="http://schemas.microsoft.com/office/drawing/2014/main" id="{808F863B-2DD6-4455-B94B-BEE87B680CCD}"/>
              </a:ext>
            </a:extLst>
          </p:cNvPr>
          <p:cNvGrpSpPr/>
          <p:nvPr/>
        </p:nvGrpSpPr>
        <p:grpSpPr>
          <a:xfrm>
            <a:off x="7765398" y="148908"/>
            <a:ext cx="1165916" cy="969696"/>
            <a:chOff x="7948203" y="34343"/>
            <a:chExt cx="1204245" cy="895284"/>
          </a:xfrm>
        </p:grpSpPr>
        <p:pic>
          <p:nvPicPr>
            <p:cNvPr id="9" name="Picture 8" descr="HZDR_logo.png">
              <a:extLst>
                <a:ext uri="{FF2B5EF4-FFF2-40B4-BE49-F238E27FC236}">
                  <a16:creationId xmlns:a16="http://schemas.microsoft.com/office/drawing/2014/main" id="{2CD4A0C4-E097-45F2-85BE-875F0D7CD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8203" y="658542"/>
              <a:ext cx="1204245" cy="271085"/>
            </a:xfrm>
            <a:prstGeom prst="rect">
              <a:avLst/>
            </a:prstGeom>
          </p:spPr>
        </p:pic>
        <p:pic>
          <p:nvPicPr>
            <p:cNvPr id="10" name="Picture 9" descr="HZDR_logo3.png">
              <a:extLst>
                <a:ext uri="{FF2B5EF4-FFF2-40B4-BE49-F238E27FC236}">
                  <a16:creationId xmlns:a16="http://schemas.microsoft.com/office/drawing/2014/main" id="{ADB75FAC-3EA1-4728-B3E0-0B6CDE29C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7455" y="34343"/>
              <a:ext cx="1138833" cy="531062"/>
            </a:xfrm>
            <a:prstGeom prst="rect">
              <a:avLst/>
            </a:prstGeom>
          </p:spPr>
        </p:pic>
      </p:grpSp>
      <p:grpSp>
        <p:nvGrpSpPr>
          <p:cNvPr id="35" name="Group 34">
            <a:extLst>
              <a:ext uri="{FF2B5EF4-FFF2-40B4-BE49-F238E27FC236}">
                <a16:creationId xmlns:a16="http://schemas.microsoft.com/office/drawing/2014/main" id="{557BF82A-90D3-C0E6-DB51-00277E9D090F}"/>
              </a:ext>
            </a:extLst>
          </p:cNvPr>
          <p:cNvGrpSpPr/>
          <p:nvPr/>
        </p:nvGrpSpPr>
        <p:grpSpPr>
          <a:xfrm>
            <a:off x="123706" y="882852"/>
            <a:ext cx="2682550" cy="5047669"/>
            <a:chOff x="43496" y="642222"/>
            <a:chExt cx="2682550" cy="5047669"/>
          </a:xfrm>
        </p:grpSpPr>
        <p:pic>
          <p:nvPicPr>
            <p:cNvPr id="22" name="Picture 21">
              <a:extLst>
                <a:ext uri="{FF2B5EF4-FFF2-40B4-BE49-F238E27FC236}">
                  <a16:creationId xmlns:a16="http://schemas.microsoft.com/office/drawing/2014/main" id="{47700D4B-9300-FC02-8E79-0E1CC5110183}"/>
                </a:ext>
              </a:extLst>
            </p:cNvPr>
            <p:cNvPicPr>
              <a:picLocks noChangeAspect="1"/>
            </p:cNvPicPr>
            <p:nvPr/>
          </p:nvPicPr>
          <p:blipFill rotWithShape="1">
            <a:blip r:embed="rId6"/>
            <a:srcRect l="4235" t="7803" b="12244"/>
            <a:stretch/>
          </p:blipFill>
          <p:spPr>
            <a:xfrm>
              <a:off x="374817" y="2446170"/>
              <a:ext cx="2216624" cy="1322555"/>
            </a:xfrm>
            <a:prstGeom prst="rect">
              <a:avLst/>
            </a:prstGeom>
          </p:spPr>
        </p:pic>
        <p:pic>
          <p:nvPicPr>
            <p:cNvPr id="15" name="Picture 14">
              <a:extLst>
                <a:ext uri="{FF2B5EF4-FFF2-40B4-BE49-F238E27FC236}">
                  <a16:creationId xmlns:a16="http://schemas.microsoft.com/office/drawing/2014/main" id="{0FEDA2F7-6B1A-B639-BF42-04E3A2C01727}"/>
                </a:ext>
              </a:extLst>
            </p:cNvPr>
            <p:cNvPicPr>
              <a:picLocks noChangeAspect="1"/>
            </p:cNvPicPr>
            <p:nvPr/>
          </p:nvPicPr>
          <p:blipFill rotWithShape="1">
            <a:blip r:embed="rId7"/>
            <a:srcRect t="6432" b="11943"/>
            <a:stretch/>
          </p:blipFill>
          <p:spPr>
            <a:xfrm>
              <a:off x="198953" y="3799480"/>
              <a:ext cx="2386056" cy="1350235"/>
            </a:xfrm>
            <a:prstGeom prst="rect">
              <a:avLst/>
            </a:prstGeom>
          </p:spPr>
        </p:pic>
        <p:pic>
          <p:nvPicPr>
            <p:cNvPr id="4098" name="Picture 2">
              <a:extLst>
                <a:ext uri="{FF2B5EF4-FFF2-40B4-BE49-F238E27FC236}">
                  <a16:creationId xmlns:a16="http://schemas.microsoft.com/office/drawing/2014/main" id="{02DBA83A-D70B-914A-AE97-00F91ED5C51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960" t="5877" b="10713"/>
            <a:stretch/>
          </p:blipFill>
          <p:spPr bwMode="auto">
            <a:xfrm>
              <a:off x="367771" y="1036524"/>
              <a:ext cx="2222990" cy="13797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F5EB7DE-6033-DD97-2A21-221B4363CA55}"/>
                </a:ext>
              </a:extLst>
            </p:cNvPr>
            <p:cNvSpPr/>
            <p:nvPr/>
          </p:nvSpPr>
          <p:spPr>
            <a:xfrm>
              <a:off x="807518" y="1116393"/>
              <a:ext cx="198320" cy="210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F8F33A-0638-1E53-5F00-538B42746A21}"/>
                </a:ext>
              </a:extLst>
            </p:cNvPr>
            <p:cNvSpPr txBox="1"/>
            <p:nvPr/>
          </p:nvSpPr>
          <p:spPr>
            <a:xfrm>
              <a:off x="523314" y="1067523"/>
              <a:ext cx="1118961" cy="461665"/>
            </a:xfrm>
            <a:prstGeom prst="rect">
              <a:avLst/>
            </a:prstGeom>
            <a:noFill/>
          </p:spPr>
          <p:txBody>
            <a:bodyPr wrap="none" rtlCol="0">
              <a:spAutoFit/>
            </a:bodyPr>
            <a:lstStyle/>
            <a:p>
              <a:pPr algn="ctr"/>
              <a:r>
                <a:rPr lang="en-US" sz="1200" b="1"/>
                <a:t>Mean electron</a:t>
              </a:r>
            </a:p>
            <a:p>
              <a:pPr algn="ctr"/>
              <a:r>
                <a:rPr lang="en-US" sz="1200" b="1"/>
                <a:t> energy</a:t>
              </a:r>
            </a:p>
          </p:txBody>
        </p:sp>
        <p:sp>
          <p:nvSpPr>
            <p:cNvPr id="11" name="TextBox 10">
              <a:extLst>
                <a:ext uri="{FF2B5EF4-FFF2-40B4-BE49-F238E27FC236}">
                  <a16:creationId xmlns:a16="http://schemas.microsoft.com/office/drawing/2014/main" id="{6CFC9BA1-F263-D5B4-D5D9-BB0F84E5013A}"/>
                </a:ext>
              </a:extLst>
            </p:cNvPr>
            <p:cNvSpPr txBox="1"/>
            <p:nvPr/>
          </p:nvSpPr>
          <p:spPr>
            <a:xfrm rot="16200000">
              <a:off x="-405595" y="1571208"/>
              <a:ext cx="1207190" cy="276999"/>
            </a:xfrm>
            <a:prstGeom prst="rect">
              <a:avLst/>
            </a:prstGeom>
            <a:noFill/>
          </p:spPr>
          <p:txBody>
            <a:bodyPr wrap="none" rtlCol="0">
              <a:spAutoFit/>
            </a:bodyPr>
            <a:lstStyle/>
            <a:p>
              <a:r>
                <a:rPr lang="en-US" sz="1200" b="1"/>
                <a:t>&lt;Energy&gt; (MeV)</a:t>
              </a:r>
            </a:p>
          </p:txBody>
        </p:sp>
        <p:sp>
          <p:nvSpPr>
            <p:cNvPr id="20" name="TextBox 19">
              <a:extLst>
                <a:ext uri="{FF2B5EF4-FFF2-40B4-BE49-F238E27FC236}">
                  <a16:creationId xmlns:a16="http://schemas.microsoft.com/office/drawing/2014/main" id="{CDEBAA7E-4F8F-9C51-31FA-B2B74C765EAD}"/>
                </a:ext>
              </a:extLst>
            </p:cNvPr>
            <p:cNvSpPr txBox="1"/>
            <p:nvPr/>
          </p:nvSpPr>
          <p:spPr>
            <a:xfrm rot="16200000">
              <a:off x="-486632" y="2930245"/>
              <a:ext cx="1350050" cy="276999"/>
            </a:xfrm>
            <a:prstGeom prst="rect">
              <a:avLst/>
            </a:prstGeom>
            <a:noFill/>
          </p:spPr>
          <p:txBody>
            <a:bodyPr wrap="none" rtlCol="0">
              <a:spAutoFit/>
            </a:bodyPr>
            <a:lstStyle/>
            <a:p>
              <a:r>
                <a:rPr lang="en-US" sz="1200" b="1"/>
                <a:t>Q</a:t>
              </a:r>
              <a:r>
                <a:rPr lang="en-US" sz="1200" b="1" baseline="-25000"/>
                <a:t>e</a:t>
              </a:r>
              <a:r>
                <a:rPr lang="en-US" sz="1200" b="1"/>
                <a:t> &gt;100 MeV (pC)</a:t>
              </a:r>
            </a:p>
          </p:txBody>
        </p:sp>
        <p:sp>
          <p:nvSpPr>
            <p:cNvPr id="21" name="TextBox 20">
              <a:extLst>
                <a:ext uri="{FF2B5EF4-FFF2-40B4-BE49-F238E27FC236}">
                  <a16:creationId xmlns:a16="http://schemas.microsoft.com/office/drawing/2014/main" id="{77D35FEB-18C4-7F8F-A720-04E54CE32D2E}"/>
                </a:ext>
              </a:extLst>
            </p:cNvPr>
            <p:cNvSpPr txBox="1"/>
            <p:nvPr/>
          </p:nvSpPr>
          <p:spPr>
            <a:xfrm>
              <a:off x="610266" y="2458355"/>
              <a:ext cx="747064" cy="461665"/>
            </a:xfrm>
            <a:prstGeom prst="rect">
              <a:avLst/>
            </a:prstGeom>
            <a:noFill/>
          </p:spPr>
          <p:txBody>
            <a:bodyPr wrap="none" rtlCol="0">
              <a:spAutoFit/>
            </a:bodyPr>
            <a:lstStyle/>
            <a:p>
              <a:pPr algn="ctr"/>
              <a:r>
                <a:rPr lang="en-US" sz="1200" b="1"/>
                <a:t>Electron </a:t>
              </a:r>
            </a:p>
            <a:p>
              <a:pPr algn="ctr"/>
              <a:r>
                <a:rPr lang="en-US" sz="1200" b="1"/>
                <a:t>charge</a:t>
              </a:r>
            </a:p>
          </p:txBody>
        </p:sp>
        <p:sp>
          <p:nvSpPr>
            <p:cNvPr id="25" name="TextBox 24">
              <a:extLst>
                <a:ext uri="{FF2B5EF4-FFF2-40B4-BE49-F238E27FC236}">
                  <a16:creationId xmlns:a16="http://schemas.microsoft.com/office/drawing/2014/main" id="{4662A34A-08DE-7A2C-1039-329709E886B9}"/>
                </a:ext>
              </a:extLst>
            </p:cNvPr>
            <p:cNvSpPr txBox="1"/>
            <p:nvPr/>
          </p:nvSpPr>
          <p:spPr>
            <a:xfrm>
              <a:off x="555379" y="642222"/>
              <a:ext cx="1968809" cy="400110"/>
            </a:xfrm>
            <a:prstGeom prst="rect">
              <a:avLst/>
            </a:prstGeom>
            <a:solidFill>
              <a:schemeClr val="bg1"/>
            </a:solidFill>
          </p:spPr>
          <p:txBody>
            <a:bodyPr wrap="none" rtlCol="0">
              <a:spAutoFit/>
            </a:bodyPr>
            <a:lstStyle/>
            <a:p>
              <a:r>
                <a:rPr lang="en-US" sz="2000" b="1" i="1"/>
                <a:t>n</a:t>
              </a:r>
              <a:r>
                <a:rPr lang="en-US" sz="2000" b="1" baseline="-25000"/>
                <a:t>e</a:t>
              </a:r>
              <a:r>
                <a:rPr lang="en-US" sz="2000" b="1"/>
                <a:t> = 3 × 10</a:t>
              </a:r>
              <a:r>
                <a:rPr lang="en-US" sz="2000" b="1" baseline="30000"/>
                <a:t>18</a:t>
              </a:r>
              <a:r>
                <a:rPr lang="en-US" sz="2000" b="1"/>
                <a:t> cm</a:t>
              </a:r>
              <a:r>
                <a:rPr lang="en-US" sz="2000" b="1" baseline="30000"/>
                <a:t>-3</a:t>
              </a:r>
            </a:p>
          </p:txBody>
        </p:sp>
        <p:sp>
          <p:nvSpPr>
            <p:cNvPr id="26" name="TextBox 25">
              <a:extLst>
                <a:ext uri="{FF2B5EF4-FFF2-40B4-BE49-F238E27FC236}">
                  <a16:creationId xmlns:a16="http://schemas.microsoft.com/office/drawing/2014/main" id="{8D26FAFB-9FA3-36A5-6FAE-BC557C8C5236}"/>
                </a:ext>
              </a:extLst>
            </p:cNvPr>
            <p:cNvSpPr txBox="1"/>
            <p:nvPr/>
          </p:nvSpPr>
          <p:spPr>
            <a:xfrm>
              <a:off x="540307" y="3824455"/>
              <a:ext cx="919162" cy="646331"/>
            </a:xfrm>
            <a:prstGeom prst="rect">
              <a:avLst/>
            </a:prstGeom>
            <a:noFill/>
          </p:spPr>
          <p:txBody>
            <a:bodyPr wrap="none" rtlCol="0">
              <a:spAutoFit/>
            </a:bodyPr>
            <a:lstStyle/>
            <a:p>
              <a:pPr algn="ctr"/>
              <a:r>
                <a:rPr lang="en-US" sz="1200" b="1"/>
                <a:t>Normalized</a:t>
              </a:r>
            </a:p>
            <a:p>
              <a:pPr algn="ctr"/>
              <a:r>
                <a:rPr lang="en-US" sz="1200" b="1"/>
                <a:t>Betatron</a:t>
              </a:r>
            </a:p>
            <a:p>
              <a:pPr algn="ctr"/>
              <a:r>
                <a:rPr lang="en-US" sz="1200" b="1"/>
                <a:t>X-ray flux</a:t>
              </a:r>
            </a:p>
          </p:txBody>
        </p:sp>
        <p:sp>
          <p:nvSpPr>
            <p:cNvPr id="27" name="TextBox 26">
              <a:extLst>
                <a:ext uri="{FF2B5EF4-FFF2-40B4-BE49-F238E27FC236}">
                  <a16:creationId xmlns:a16="http://schemas.microsoft.com/office/drawing/2014/main" id="{3B988AF0-6CB8-5AB5-602C-2CAC324D2038}"/>
                </a:ext>
              </a:extLst>
            </p:cNvPr>
            <p:cNvSpPr txBox="1"/>
            <p:nvPr/>
          </p:nvSpPr>
          <p:spPr>
            <a:xfrm>
              <a:off x="626425" y="5320559"/>
              <a:ext cx="1895775" cy="369332"/>
            </a:xfrm>
            <a:prstGeom prst="rect">
              <a:avLst/>
            </a:prstGeom>
            <a:noFill/>
          </p:spPr>
          <p:txBody>
            <a:bodyPr wrap="none" rtlCol="0">
              <a:spAutoFit/>
            </a:bodyPr>
            <a:lstStyle/>
            <a:p>
              <a:r>
                <a:rPr lang="en-US" b="1"/>
                <a:t>time delay ∆</a:t>
              </a:r>
              <a:r>
                <a:rPr lang="en-US" b="1" i="1"/>
                <a:t>t</a:t>
              </a:r>
              <a:r>
                <a:rPr lang="en-US" b="1" baseline="-25000"/>
                <a:t>0</a:t>
              </a:r>
              <a:r>
                <a:rPr lang="en-US" b="1"/>
                <a:t> (fs)</a:t>
              </a:r>
            </a:p>
          </p:txBody>
        </p:sp>
        <p:sp>
          <p:nvSpPr>
            <p:cNvPr id="29" name="TextBox 28">
              <a:extLst>
                <a:ext uri="{FF2B5EF4-FFF2-40B4-BE49-F238E27FC236}">
                  <a16:creationId xmlns:a16="http://schemas.microsoft.com/office/drawing/2014/main" id="{D6CBC7A9-CDEF-8CE3-C079-1A9E70AB0096}"/>
                </a:ext>
              </a:extLst>
            </p:cNvPr>
            <p:cNvSpPr txBox="1"/>
            <p:nvPr/>
          </p:nvSpPr>
          <p:spPr>
            <a:xfrm>
              <a:off x="1402754" y="5079166"/>
              <a:ext cx="301686" cy="369332"/>
            </a:xfrm>
            <a:prstGeom prst="rect">
              <a:avLst/>
            </a:prstGeom>
            <a:noFill/>
          </p:spPr>
          <p:txBody>
            <a:bodyPr wrap="none" rtlCol="0">
              <a:spAutoFit/>
            </a:bodyPr>
            <a:lstStyle/>
            <a:p>
              <a:r>
                <a:rPr lang="en-US"/>
                <a:t>0</a:t>
              </a:r>
            </a:p>
          </p:txBody>
        </p:sp>
        <p:sp>
          <p:nvSpPr>
            <p:cNvPr id="30" name="TextBox 29">
              <a:extLst>
                <a:ext uri="{FF2B5EF4-FFF2-40B4-BE49-F238E27FC236}">
                  <a16:creationId xmlns:a16="http://schemas.microsoft.com/office/drawing/2014/main" id="{98B5E8C0-7600-0B4E-1D7F-F43BE444F682}"/>
                </a:ext>
              </a:extLst>
            </p:cNvPr>
            <p:cNvSpPr txBox="1"/>
            <p:nvPr/>
          </p:nvSpPr>
          <p:spPr>
            <a:xfrm>
              <a:off x="1799766" y="5068937"/>
              <a:ext cx="418704" cy="369332"/>
            </a:xfrm>
            <a:prstGeom prst="rect">
              <a:avLst/>
            </a:prstGeom>
            <a:noFill/>
          </p:spPr>
          <p:txBody>
            <a:bodyPr wrap="none" rtlCol="0">
              <a:spAutoFit/>
            </a:bodyPr>
            <a:lstStyle/>
            <a:p>
              <a:r>
                <a:rPr lang="en-US"/>
                <a:t>50</a:t>
              </a:r>
            </a:p>
          </p:txBody>
        </p:sp>
        <p:sp>
          <p:nvSpPr>
            <p:cNvPr id="31" name="TextBox 30">
              <a:extLst>
                <a:ext uri="{FF2B5EF4-FFF2-40B4-BE49-F238E27FC236}">
                  <a16:creationId xmlns:a16="http://schemas.microsoft.com/office/drawing/2014/main" id="{119F3A93-FA38-A932-F1D9-F887171EBFC4}"/>
                </a:ext>
              </a:extLst>
            </p:cNvPr>
            <p:cNvSpPr txBox="1"/>
            <p:nvPr/>
          </p:nvSpPr>
          <p:spPr>
            <a:xfrm>
              <a:off x="2190322" y="5071514"/>
              <a:ext cx="535724" cy="369332"/>
            </a:xfrm>
            <a:prstGeom prst="rect">
              <a:avLst/>
            </a:prstGeom>
            <a:noFill/>
          </p:spPr>
          <p:txBody>
            <a:bodyPr wrap="none" rtlCol="0">
              <a:spAutoFit/>
            </a:bodyPr>
            <a:lstStyle/>
            <a:p>
              <a:r>
                <a:rPr lang="en-US"/>
                <a:t>100</a:t>
              </a:r>
            </a:p>
          </p:txBody>
        </p:sp>
        <p:sp>
          <p:nvSpPr>
            <p:cNvPr id="32" name="TextBox 31">
              <a:extLst>
                <a:ext uri="{FF2B5EF4-FFF2-40B4-BE49-F238E27FC236}">
                  <a16:creationId xmlns:a16="http://schemas.microsoft.com/office/drawing/2014/main" id="{A75DD07E-A4BD-3EA2-FEA7-5515D504F183}"/>
                </a:ext>
              </a:extLst>
            </p:cNvPr>
            <p:cNvSpPr txBox="1"/>
            <p:nvPr/>
          </p:nvSpPr>
          <p:spPr>
            <a:xfrm>
              <a:off x="838085" y="5076589"/>
              <a:ext cx="489236" cy="369332"/>
            </a:xfrm>
            <a:prstGeom prst="rect">
              <a:avLst/>
            </a:prstGeom>
            <a:noFill/>
          </p:spPr>
          <p:txBody>
            <a:bodyPr wrap="none" rtlCol="0">
              <a:spAutoFit/>
            </a:bodyPr>
            <a:lstStyle/>
            <a:p>
              <a:r>
                <a:rPr lang="en-US"/>
                <a:t>-50</a:t>
              </a:r>
            </a:p>
          </p:txBody>
        </p:sp>
        <p:sp>
          <p:nvSpPr>
            <p:cNvPr id="33" name="TextBox 32">
              <a:extLst>
                <a:ext uri="{FF2B5EF4-FFF2-40B4-BE49-F238E27FC236}">
                  <a16:creationId xmlns:a16="http://schemas.microsoft.com/office/drawing/2014/main" id="{A4EB81BB-5077-C810-46ED-9FE435FAB2A7}"/>
                </a:ext>
              </a:extLst>
            </p:cNvPr>
            <p:cNvSpPr txBox="1"/>
            <p:nvPr/>
          </p:nvSpPr>
          <p:spPr>
            <a:xfrm>
              <a:off x="311179" y="5076979"/>
              <a:ext cx="606256" cy="369332"/>
            </a:xfrm>
            <a:prstGeom prst="rect">
              <a:avLst/>
            </a:prstGeom>
            <a:noFill/>
          </p:spPr>
          <p:txBody>
            <a:bodyPr wrap="none" rtlCol="0">
              <a:spAutoFit/>
            </a:bodyPr>
            <a:lstStyle/>
            <a:p>
              <a:r>
                <a:rPr lang="en-US"/>
                <a:t>-100</a:t>
              </a:r>
            </a:p>
          </p:txBody>
        </p:sp>
        <p:sp>
          <p:nvSpPr>
            <p:cNvPr id="34" name="TextBox 33">
              <a:extLst>
                <a:ext uri="{FF2B5EF4-FFF2-40B4-BE49-F238E27FC236}">
                  <a16:creationId xmlns:a16="http://schemas.microsoft.com/office/drawing/2014/main" id="{91B32BB9-BFE6-28D6-4CDE-C40A3DA0F5E4}"/>
                </a:ext>
              </a:extLst>
            </p:cNvPr>
            <p:cNvSpPr txBox="1"/>
            <p:nvPr/>
          </p:nvSpPr>
          <p:spPr>
            <a:xfrm rot="16200000">
              <a:off x="-624764" y="4330013"/>
              <a:ext cx="1613519" cy="276999"/>
            </a:xfrm>
            <a:prstGeom prst="rect">
              <a:avLst/>
            </a:prstGeom>
            <a:solidFill>
              <a:schemeClr val="bg1"/>
            </a:solidFill>
          </p:spPr>
          <p:txBody>
            <a:bodyPr wrap="none" rtlCol="0">
              <a:spAutoFit/>
            </a:bodyPr>
            <a:lstStyle/>
            <a:p>
              <a:r>
                <a:rPr lang="en-US" sz="1200" b="1"/>
                <a:t>F</a:t>
              </a:r>
              <a:r>
                <a:rPr lang="en-US" sz="1200" b="1" baseline="-25000"/>
                <a:t>x</a:t>
              </a:r>
              <a:r>
                <a:rPr lang="en-US" sz="1200" b="1"/>
                <a:t> (10-20 keV) (arb. u.)</a:t>
              </a:r>
              <a:endParaRPr lang="en-US" sz="1200" b="1" baseline="30000"/>
            </a:p>
          </p:txBody>
        </p:sp>
      </p:grpSp>
      <p:pic>
        <p:nvPicPr>
          <p:cNvPr id="37" name="Picture 36" descr="Chart, line chart&#10;&#10;Description automatically generated">
            <a:extLst>
              <a:ext uri="{FF2B5EF4-FFF2-40B4-BE49-F238E27FC236}">
                <a16:creationId xmlns:a16="http://schemas.microsoft.com/office/drawing/2014/main" id="{51CA3303-3BB6-77D7-456D-7EF8995FA63B}"/>
              </a:ext>
            </a:extLst>
          </p:cNvPr>
          <p:cNvPicPr>
            <a:picLocks noChangeAspect="1"/>
          </p:cNvPicPr>
          <p:nvPr/>
        </p:nvPicPr>
        <p:blipFill>
          <a:blip r:embed="rId9"/>
          <a:stretch>
            <a:fillRect/>
          </a:stretch>
        </p:blipFill>
        <p:spPr>
          <a:xfrm>
            <a:off x="2948990" y="1369803"/>
            <a:ext cx="6124511" cy="3651375"/>
          </a:xfrm>
          <a:prstGeom prst="rect">
            <a:avLst/>
          </a:prstGeom>
        </p:spPr>
      </p:pic>
      <p:sp>
        <p:nvSpPr>
          <p:cNvPr id="38" name="Oval 37">
            <a:extLst>
              <a:ext uri="{FF2B5EF4-FFF2-40B4-BE49-F238E27FC236}">
                <a16:creationId xmlns:a16="http://schemas.microsoft.com/office/drawing/2014/main" id="{7066B0C2-6248-5040-2DC3-BA448BB58942}"/>
              </a:ext>
            </a:extLst>
          </p:cNvPr>
          <p:cNvSpPr/>
          <p:nvPr/>
        </p:nvSpPr>
        <p:spPr>
          <a:xfrm>
            <a:off x="5277853" y="2021305"/>
            <a:ext cx="850232" cy="1881078"/>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845FB50-B7F0-AD40-710B-E8699B68EC2A}"/>
              </a:ext>
            </a:extLst>
          </p:cNvPr>
          <p:cNvSpPr/>
          <p:nvPr/>
        </p:nvSpPr>
        <p:spPr>
          <a:xfrm>
            <a:off x="1694641" y="1318648"/>
            <a:ext cx="311615" cy="1197308"/>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AE93DEE-3714-D959-2419-07D4C720EB65}"/>
              </a:ext>
            </a:extLst>
          </p:cNvPr>
          <p:cNvSpPr/>
          <p:nvPr/>
        </p:nvSpPr>
        <p:spPr>
          <a:xfrm>
            <a:off x="1636031" y="2706289"/>
            <a:ext cx="305745" cy="1197308"/>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E4C08C3-D59D-DCB3-029A-68E471EF4C76}"/>
              </a:ext>
            </a:extLst>
          </p:cNvPr>
          <p:cNvSpPr/>
          <p:nvPr/>
        </p:nvSpPr>
        <p:spPr>
          <a:xfrm>
            <a:off x="1649375" y="4313734"/>
            <a:ext cx="305745" cy="1197308"/>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18420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down)">
                                      <p:cBhvr>
                                        <p:cTn id="16" dur="500"/>
                                        <p:tgtEl>
                                          <p:spTgt spid="42"/>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1"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5" name="TextBox 4">
            <a:extLst>
              <a:ext uri="{FF2B5EF4-FFF2-40B4-BE49-F238E27FC236}">
                <a16:creationId xmlns:a16="http://schemas.microsoft.com/office/drawing/2014/main" id="{0E903E31-683F-4886-84EE-0EF10B82A8D5}"/>
              </a:ext>
            </a:extLst>
          </p:cNvPr>
          <p:cNvSpPr txBox="1"/>
          <p:nvPr/>
        </p:nvSpPr>
        <p:spPr>
          <a:xfrm>
            <a:off x="8816829" y="6419334"/>
            <a:ext cx="418704" cy="369332"/>
          </a:xfrm>
          <a:prstGeom prst="rect">
            <a:avLst/>
          </a:prstGeom>
          <a:noFill/>
        </p:spPr>
        <p:txBody>
          <a:bodyPr wrap="none" rtlCol="0">
            <a:spAutoFit/>
          </a:bodyPr>
          <a:lstStyle/>
          <a:p>
            <a:fld id="{F619760E-1BF1-492F-8BDA-3EFCAB87832B}" type="slidenum">
              <a:rPr lang="en-US">
                <a:solidFill>
                  <a:schemeClr val="bg1"/>
                </a:solidFill>
              </a:rPr>
              <a:pPr/>
              <a:t>9</a:t>
            </a:fld>
            <a:endParaRPr lang="en-US" b="1" dirty="0">
              <a:solidFill>
                <a:schemeClr val="bg1"/>
              </a:solidFill>
            </a:endParaRPr>
          </a:p>
        </p:txBody>
      </p:sp>
      <p:pic>
        <p:nvPicPr>
          <p:cNvPr id="7" name="Content Placeholder 4">
            <a:extLst>
              <a:ext uri="{FF2B5EF4-FFF2-40B4-BE49-F238E27FC236}">
                <a16:creationId xmlns:a16="http://schemas.microsoft.com/office/drawing/2014/main" id="{2C70B3E9-5BDA-4245-9201-4E81463FC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724" y="153832"/>
            <a:ext cx="806537" cy="806537"/>
          </a:xfrm>
          <a:prstGeom prst="rect">
            <a:avLst/>
          </a:prstGeom>
        </p:spPr>
      </p:pic>
      <p:grpSp>
        <p:nvGrpSpPr>
          <p:cNvPr id="8" name="Group 7">
            <a:extLst>
              <a:ext uri="{FF2B5EF4-FFF2-40B4-BE49-F238E27FC236}">
                <a16:creationId xmlns:a16="http://schemas.microsoft.com/office/drawing/2014/main" id="{808F863B-2DD6-4455-B94B-BEE87B680CCD}"/>
              </a:ext>
            </a:extLst>
          </p:cNvPr>
          <p:cNvGrpSpPr/>
          <p:nvPr/>
        </p:nvGrpSpPr>
        <p:grpSpPr>
          <a:xfrm>
            <a:off x="7786254" y="246615"/>
            <a:ext cx="1117349" cy="707886"/>
            <a:chOff x="7948203" y="34343"/>
            <a:chExt cx="1204245" cy="895284"/>
          </a:xfrm>
        </p:grpSpPr>
        <p:pic>
          <p:nvPicPr>
            <p:cNvPr id="9" name="Picture 8" descr="HZDR_logo.png">
              <a:extLst>
                <a:ext uri="{FF2B5EF4-FFF2-40B4-BE49-F238E27FC236}">
                  <a16:creationId xmlns:a16="http://schemas.microsoft.com/office/drawing/2014/main" id="{2CD4A0C4-E097-45F2-85BE-875F0D7CD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8203" y="658542"/>
              <a:ext cx="1204245" cy="271085"/>
            </a:xfrm>
            <a:prstGeom prst="rect">
              <a:avLst/>
            </a:prstGeom>
          </p:spPr>
        </p:pic>
        <p:pic>
          <p:nvPicPr>
            <p:cNvPr id="10" name="Picture 9" descr="HZDR_logo3.png">
              <a:extLst>
                <a:ext uri="{FF2B5EF4-FFF2-40B4-BE49-F238E27FC236}">
                  <a16:creationId xmlns:a16="http://schemas.microsoft.com/office/drawing/2014/main" id="{ADB75FAC-3EA1-4728-B3E0-0B6CDE29C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7455" y="34343"/>
              <a:ext cx="1138833" cy="531062"/>
            </a:xfrm>
            <a:prstGeom prst="rect">
              <a:avLst/>
            </a:prstGeom>
          </p:spPr>
        </p:pic>
      </p:grpSp>
      <p:grpSp>
        <p:nvGrpSpPr>
          <p:cNvPr id="19" name="Group 18">
            <a:extLst>
              <a:ext uri="{FF2B5EF4-FFF2-40B4-BE49-F238E27FC236}">
                <a16:creationId xmlns:a16="http://schemas.microsoft.com/office/drawing/2014/main" id="{9C5A9D64-2D72-4A04-B638-7E7A4E1BBABA}"/>
              </a:ext>
            </a:extLst>
          </p:cNvPr>
          <p:cNvGrpSpPr/>
          <p:nvPr/>
        </p:nvGrpSpPr>
        <p:grpSpPr>
          <a:xfrm>
            <a:off x="285310" y="790307"/>
            <a:ext cx="3885165" cy="3813146"/>
            <a:chOff x="3745033" y="2002529"/>
            <a:chExt cx="4790160" cy="4701369"/>
          </a:xfrm>
        </p:grpSpPr>
        <p:grpSp>
          <p:nvGrpSpPr>
            <p:cNvPr id="23" name="Group 22">
              <a:extLst>
                <a:ext uri="{FF2B5EF4-FFF2-40B4-BE49-F238E27FC236}">
                  <a16:creationId xmlns:a16="http://schemas.microsoft.com/office/drawing/2014/main" id="{7CC65E92-0CFD-4E0E-AB07-71F2659C5AC6}"/>
                </a:ext>
              </a:extLst>
            </p:cNvPr>
            <p:cNvGrpSpPr/>
            <p:nvPr/>
          </p:nvGrpSpPr>
          <p:grpSpPr>
            <a:xfrm>
              <a:off x="3745033" y="3054955"/>
              <a:ext cx="4790160" cy="3648943"/>
              <a:chOff x="3898126" y="1403251"/>
              <a:chExt cx="4790160" cy="4518011"/>
            </a:xfrm>
          </p:grpSpPr>
          <p:pic>
            <p:nvPicPr>
              <p:cNvPr id="35" name="Picture 34" descr="Graphical user interface&#10;&#10;Description automatically generated with low confidence">
                <a:extLst>
                  <a:ext uri="{FF2B5EF4-FFF2-40B4-BE49-F238E27FC236}">
                    <a16:creationId xmlns:a16="http://schemas.microsoft.com/office/drawing/2014/main" id="{708DA9EC-9152-4E15-B38C-DF644AD568CA}"/>
                  </a:ext>
                </a:extLst>
              </p:cNvPr>
              <p:cNvPicPr>
                <a:picLocks noChangeAspect="1"/>
              </p:cNvPicPr>
              <p:nvPr/>
            </p:nvPicPr>
            <p:blipFill rotWithShape="1">
              <a:blip r:embed="rId6"/>
              <a:srcRect l="3272" r="15253" b="4071"/>
              <a:stretch/>
            </p:blipFill>
            <p:spPr>
              <a:xfrm>
                <a:off x="3898126" y="1403251"/>
                <a:ext cx="2197874" cy="4495492"/>
              </a:xfrm>
              <a:prstGeom prst="rect">
                <a:avLst/>
              </a:prstGeom>
            </p:spPr>
          </p:pic>
          <p:grpSp>
            <p:nvGrpSpPr>
              <p:cNvPr id="36" name="Group 35">
                <a:extLst>
                  <a:ext uri="{FF2B5EF4-FFF2-40B4-BE49-F238E27FC236}">
                    <a16:creationId xmlns:a16="http://schemas.microsoft.com/office/drawing/2014/main" id="{34180B23-C06F-48AA-B98D-E4B25983D3BD}"/>
                  </a:ext>
                </a:extLst>
              </p:cNvPr>
              <p:cNvGrpSpPr/>
              <p:nvPr/>
            </p:nvGrpSpPr>
            <p:grpSpPr>
              <a:xfrm>
                <a:off x="6096001" y="1425767"/>
                <a:ext cx="2592285" cy="4495495"/>
                <a:chOff x="6450319" y="228564"/>
                <a:chExt cx="2592285" cy="4495495"/>
              </a:xfrm>
            </p:grpSpPr>
            <p:pic>
              <p:nvPicPr>
                <p:cNvPr id="37" name="Picture 36" descr="Graphical user interface&#10;&#10;Description automatically generated with medium confidence">
                  <a:extLst>
                    <a:ext uri="{FF2B5EF4-FFF2-40B4-BE49-F238E27FC236}">
                      <a16:creationId xmlns:a16="http://schemas.microsoft.com/office/drawing/2014/main" id="{E01FBA84-DCBF-4FF5-9EDB-202E471EB4EE}"/>
                    </a:ext>
                  </a:extLst>
                </p:cNvPr>
                <p:cNvPicPr>
                  <a:picLocks noChangeAspect="1"/>
                </p:cNvPicPr>
                <p:nvPr/>
              </p:nvPicPr>
              <p:blipFill rotWithShape="1">
                <a:blip r:embed="rId7">
                  <a:extLst>
                    <a:ext uri="{28A0092B-C50C-407E-A947-70E740481C1C}">
                      <a14:useLocalDpi xmlns:a14="http://schemas.microsoft.com/office/drawing/2010/main" val="0"/>
                    </a:ext>
                  </a:extLst>
                </a:blip>
                <a:srcRect l="3903" r="11942" b="4071"/>
                <a:stretch/>
              </p:blipFill>
              <p:spPr>
                <a:xfrm>
                  <a:off x="6450319" y="228564"/>
                  <a:ext cx="2270141" cy="4495495"/>
                </a:xfrm>
                <a:prstGeom prst="rect">
                  <a:avLst/>
                </a:prstGeom>
              </p:spPr>
            </p:pic>
            <p:pic>
              <p:nvPicPr>
                <p:cNvPr id="38" name="Picture 37" descr="A picture containing graphical user interface&#10;&#10;Description automatically generated">
                  <a:extLst>
                    <a:ext uri="{FF2B5EF4-FFF2-40B4-BE49-F238E27FC236}">
                      <a16:creationId xmlns:a16="http://schemas.microsoft.com/office/drawing/2014/main" id="{F9D84DE2-63BD-48D4-B6B0-8277D1D49BAA}"/>
                    </a:ext>
                  </a:extLst>
                </p:cNvPr>
                <p:cNvPicPr>
                  <a:picLocks noChangeAspect="1"/>
                </p:cNvPicPr>
                <p:nvPr/>
              </p:nvPicPr>
              <p:blipFill rotWithShape="1">
                <a:blip r:embed="rId8">
                  <a:extLst>
                    <a:ext uri="{28A0092B-C50C-407E-A947-70E740481C1C}">
                      <a14:useLocalDpi xmlns:a14="http://schemas.microsoft.com/office/drawing/2010/main" val="0"/>
                    </a:ext>
                  </a:extLst>
                </a:blip>
                <a:srcRect l="8097" t="81059" b="4552"/>
                <a:stretch/>
              </p:blipFill>
              <p:spPr>
                <a:xfrm>
                  <a:off x="6563440" y="4027252"/>
                  <a:ext cx="2479164" cy="674290"/>
                </a:xfrm>
                <a:prstGeom prst="rect">
                  <a:avLst/>
                </a:prstGeom>
              </p:spPr>
            </p:pic>
          </p:grpSp>
        </p:grpSp>
        <p:pic>
          <p:nvPicPr>
            <p:cNvPr id="24" name="Picture 23">
              <a:extLst>
                <a:ext uri="{FF2B5EF4-FFF2-40B4-BE49-F238E27FC236}">
                  <a16:creationId xmlns:a16="http://schemas.microsoft.com/office/drawing/2014/main" id="{A6F0B111-16E1-4FF2-B23C-09FF09C1AC97}"/>
                </a:ext>
              </a:extLst>
            </p:cNvPr>
            <p:cNvPicPr>
              <a:picLocks noChangeAspect="1"/>
            </p:cNvPicPr>
            <p:nvPr/>
          </p:nvPicPr>
          <p:blipFill rotWithShape="1">
            <a:blip r:embed="rId9"/>
            <a:srcRect l="12065" b="6573"/>
            <a:stretch/>
          </p:blipFill>
          <p:spPr>
            <a:xfrm>
              <a:off x="6053577" y="2002529"/>
              <a:ext cx="2106897" cy="1070608"/>
            </a:xfrm>
            <a:prstGeom prst="rect">
              <a:avLst/>
            </a:prstGeom>
          </p:spPr>
        </p:pic>
        <p:pic>
          <p:nvPicPr>
            <p:cNvPr id="34" name="Picture 33">
              <a:extLst>
                <a:ext uri="{FF2B5EF4-FFF2-40B4-BE49-F238E27FC236}">
                  <a16:creationId xmlns:a16="http://schemas.microsoft.com/office/drawing/2014/main" id="{F96CE904-738F-4FB5-B25D-C762363454C9}"/>
                </a:ext>
              </a:extLst>
            </p:cNvPr>
            <p:cNvPicPr>
              <a:picLocks noChangeAspect="1"/>
            </p:cNvPicPr>
            <p:nvPr/>
          </p:nvPicPr>
          <p:blipFill rotWithShape="1">
            <a:blip r:embed="rId10"/>
            <a:srcRect l="10767" b="6584"/>
            <a:stretch/>
          </p:blipFill>
          <p:spPr>
            <a:xfrm>
              <a:off x="3840781" y="2002529"/>
              <a:ext cx="2138468" cy="1070609"/>
            </a:xfrm>
            <a:prstGeom prst="rect">
              <a:avLst/>
            </a:prstGeom>
          </p:spPr>
        </p:pic>
      </p:grpSp>
      <p:sp>
        <p:nvSpPr>
          <p:cNvPr id="3" name="TextBox 2">
            <a:extLst>
              <a:ext uri="{FF2B5EF4-FFF2-40B4-BE49-F238E27FC236}">
                <a16:creationId xmlns:a16="http://schemas.microsoft.com/office/drawing/2014/main" id="{4E111112-B205-A450-C6DD-ED2BE09D137F}"/>
              </a:ext>
            </a:extLst>
          </p:cNvPr>
          <p:cNvSpPr txBox="1"/>
          <p:nvPr/>
        </p:nvSpPr>
        <p:spPr>
          <a:xfrm>
            <a:off x="746422" y="452479"/>
            <a:ext cx="963725" cy="400110"/>
          </a:xfrm>
          <a:prstGeom prst="rect">
            <a:avLst/>
          </a:prstGeom>
          <a:noFill/>
        </p:spPr>
        <p:txBody>
          <a:bodyPr wrap="none" rtlCol="0">
            <a:spAutoFit/>
          </a:bodyPr>
          <a:lstStyle/>
          <a:p>
            <a:r>
              <a:rPr lang="en-US" sz="2000" b="1"/>
              <a:t>1-pulse</a:t>
            </a:r>
          </a:p>
        </p:txBody>
      </p:sp>
      <p:sp>
        <p:nvSpPr>
          <p:cNvPr id="4" name="TextBox 3">
            <a:extLst>
              <a:ext uri="{FF2B5EF4-FFF2-40B4-BE49-F238E27FC236}">
                <a16:creationId xmlns:a16="http://schemas.microsoft.com/office/drawing/2014/main" id="{D3236C33-0ECE-830E-8B23-902DCF66169E}"/>
              </a:ext>
            </a:extLst>
          </p:cNvPr>
          <p:cNvSpPr txBox="1"/>
          <p:nvPr/>
        </p:nvSpPr>
        <p:spPr>
          <a:xfrm>
            <a:off x="15827" y="18997"/>
            <a:ext cx="2240422" cy="461665"/>
          </a:xfrm>
          <a:prstGeom prst="rect">
            <a:avLst/>
          </a:prstGeom>
          <a:noFill/>
        </p:spPr>
        <p:txBody>
          <a:bodyPr wrap="none" rtlCol="0">
            <a:spAutoFit/>
          </a:bodyPr>
          <a:lstStyle/>
          <a:p>
            <a:r>
              <a:rPr lang="en-US" sz="2400" b="1"/>
              <a:t>Electron spectra</a:t>
            </a:r>
          </a:p>
        </p:txBody>
      </p:sp>
      <p:sp>
        <p:nvSpPr>
          <p:cNvPr id="6" name="TextBox 5">
            <a:extLst>
              <a:ext uri="{FF2B5EF4-FFF2-40B4-BE49-F238E27FC236}">
                <a16:creationId xmlns:a16="http://schemas.microsoft.com/office/drawing/2014/main" id="{44A6E064-89E3-6238-9CF0-BAC42625CC78}"/>
              </a:ext>
            </a:extLst>
          </p:cNvPr>
          <p:cNvSpPr txBox="1"/>
          <p:nvPr/>
        </p:nvSpPr>
        <p:spPr>
          <a:xfrm>
            <a:off x="2404703" y="162394"/>
            <a:ext cx="1323504" cy="707886"/>
          </a:xfrm>
          <a:prstGeom prst="rect">
            <a:avLst/>
          </a:prstGeom>
          <a:noFill/>
        </p:spPr>
        <p:txBody>
          <a:bodyPr wrap="none" rtlCol="0">
            <a:spAutoFit/>
          </a:bodyPr>
          <a:lstStyle/>
          <a:p>
            <a:pPr algn="ctr"/>
            <a:r>
              <a:rPr lang="en-US" sz="2000" b="1"/>
              <a:t>2-pulse </a:t>
            </a:r>
          </a:p>
          <a:p>
            <a:pPr algn="ctr"/>
            <a:r>
              <a:rPr lang="en-US" sz="2000" b="1"/>
              <a:t>(∆</a:t>
            </a:r>
            <a:r>
              <a:rPr lang="en-US" sz="2000" b="1" i="1"/>
              <a:t>t</a:t>
            </a:r>
            <a:r>
              <a:rPr lang="en-US" sz="2000" b="1"/>
              <a:t> = 25 fs)</a:t>
            </a:r>
          </a:p>
        </p:txBody>
      </p:sp>
      <p:sp>
        <p:nvSpPr>
          <p:cNvPr id="12" name="TextBox 11">
            <a:extLst>
              <a:ext uri="{FF2B5EF4-FFF2-40B4-BE49-F238E27FC236}">
                <a16:creationId xmlns:a16="http://schemas.microsoft.com/office/drawing/2014/main" id="{620A817F-6580-554B-28D4-3D5614C8886A}"/>
              </a:ext>
            </a:extLst>
          </p:cNvPr>
          <p:cNvSpPr txBox="1"/>
          <p:nvPr/>
        </p:nvSpPr>
        <p:spPr>
          <a:xfrm>
            <a:off x="288462" y="4492653"/>
            <a:ext cx="276038" cy="307777"/>
          </a:xfrm>
          <a:prstGeom prst="rect">
            <a:avLst/>
          </a:prstGeom>
          <a:noFill/>
        </p:spPr>
        <p:txBody>
          <a:bodyPr wrap="none" rtlCol="0">
            <a:spAutoFit/>
          </a:bodyPr>
          <a:lstStyle/>
          <a:p>
            <a:r>
              <a:rPr lang="en-US" sz="1400"/>
              <a:t>0</a:t>
            </a:r>
          </a:p>
        </p:txBody>
      </p:sp>
      <p:sp>
        <p:nvSpPr>
          <p:cNvPr id="13" name="TextBox 12">
            <a:extLst>
              <a:ext uri="{FF2B5EF4-FFF2-40B4-BE49-F238E27FC236}">
                <a16:creationId xmlns:a16="http://schemas.microsoft.com/office/drawing/2014/main" id="{C32B5E88-E1A8-74C2-3582-218BEC0356A2}"/>
              </a:ext>
            </a:extLst>
          </p:cNvPr>
          <p:cNvSpPr txBox="1"/>
          <p:nvPr/>
        </p:nvSpPr>
        <p:spPr>
          <a:xfrm>
            <a:off x="780624" y="4487077"/>
            <a:ext cx="458780" cy="307777"/>
          </a:xfrm>
          <a:prstGeom prst="rect">
            <a:avLst/>
          </a:prstGeom>
          <a:noFill/>
        </p:spPr>
        <p:txBody>
          <a:bodyPr wrap="none" rtlCol="0">
            <a:spAutoFit/>
          </a:bodyPr>
          <a:lstStyle/>
          <a:p>
            <a:r>
              <a:rPr lang="en-US" sz="1400"/>
              <a:t>200</a:t>
            </a:r>
          </a:p>
        </p:txBody>
      </p:sp>
      <p:sp>
        <p:nvSpPr>
          <p:cNvPr id="14" name="TextBox 13">
            <a:extLst>
              <a:ext uri="{FF2B5EF4-FFF2-40B4-BE49-F238E27FC236}">
                <a16:creationId xmlns:a16="http://schemas.microsoft.com/office/drawing/2014/main" id="{BABBA409-8943-5D07-F5A0-AF00F98F93AC}"/>
              </a:ext>
            </a:extLst>
          </p:cNvPr>
          <p:cNvSpPr txBox="1"/>
          <p:nvPr/>
        </p:nvSpPr>
        <p:spPr>
          <a:xfrm>
            <a:off x="1392872" y="4492652"/>
            <a:ext cx="458780" cy="307777"/>
          </a:xfrm>
          <a:prstGeom prst="rect">
            <a:avLst/>
          </a:prstGeom>
          <a:noFill/>
        </p:spPr>
        <p:txBody>
          <a:bodyPr wrap="none" rtlCol="0">
            <a:spAutoFit/>
          </a:bodyPr>
          <a:lstStyle/>
          <a:p>
            <a:r>
              <a:rPr lang="en-US" sz="1400"/>
              <a:t>400</a:t>
            </a:r>
            <a:endParaRPr lang="en-US" sz="1200"/>
          </a:p>
        </p:txBody>
      </p:sp>
      <p:sp>
        <p:nvSpPr>
          <p:cNvPr id="15" name="TextBox 14">
            <a:extLst>
              <a:ext uri="{FF2B5EF4-FFF2-40B4-BE49-F238E27FC236}">
                <a16:creationId xmlns:a16="http://schemas.microsoft.com/office/drawing/2014/main" id="{83832E30-1E0A-EA14-92F5-56457AFCF49B}"/>
              </a:ext>
            </a:extLst>
          </p:cNvPr>
          <p:cNvSpPr txBox="1"/>
          <p:nvPr/>
        </p:nvSpPr>
        <p:spPr>
          <a:xfrm>
            <a:off x="2065774" y="4509129"/>
            <a:ext cx="276038" cy="307777"/>
          </a:xfrm>
          <a:prstGeom prst="rect">
            <a:avLst/>
          </a:prstGeom>
          <a:noFill/>
        </p:spPr>
        <p:txBody>
          <a:bodyPr wrap="none" rtlCol="0">
            <a:spAutoFit/>
          </a:bodyPr>
          <a:lstStyle/>
          <a:p>
            <a:r>
              <a:rPr lang="en-US" sz="1400"/>
              <a:t>0</a:t>
            </a:r>
          </a:p>
        </p:txBody>
      </p:sp>
      <p:sp>
        <p:nvSpPr>
          <p:cNvPr id="16" name="TextBox 15">
            <a:extLst>
              <a:ext uri="{FF2B5EF4-FFF2-40B4-BE49-F238E27FC236}">
                <a16:creationId xmlns:a16="http://schemas.microsoft.com/office/drawing/2014/main" id="{C41D827D-9B87-0FD1-9E33-B6C3F0F48BF6}"/>
              </a:ext>
            </a:extLst>
          </p:cNvPr>
          <p:cNvSpPr txBox="1"/>
          <p:nvPr/>
        </p:nvSpPr>
        <p:spPr>
          <a:xfrm>
            <a:off x="2545580" y="4503553"/>
            <a:ext cx="458780" cy="307777"/>
          </a:xfrm>
          <a:prstGeom prst="rect">
            <a:avLst/>
          </a:prstGeom>
          <a:noFill/>
        </p:spPr>
        <p:txBody>
          <a:bodyPr wrap="none" rtlCol="0">
            <a:spAutoFit/>
          </a:bodyPr>
          <a:lstStyle/>
          <a:p>
            <a:r>
              <a:rPr lang="en-US" sz="1400"/>
              <a:t>200</a:t>
            </a:r>
          </a:p>
        </p:txBody>
      </p:sp>
      <p:sp>
        <p:nvSpPr>
          <p:cNvPr id="17" name="TextBox 16">
            <a:extLst>
              <a:ext uri="{FF2B5EF4-FFF2-40B4-BE49-F238E27FC236}">
                <a16:creationId xmlns:a16="http://schemas.microsoft.com/office/drawing/2014/main" id="{075AA792-DD93-156F-2E58-298585E973F4}"/>
              </a:ext>
            </a:extLst>
          </p:cNvPr>
          <p:cNvSpPr txBox="1"/>
          <p:nvPr/>
        </p:nvSpPr>
        <p:spPr>
          <a:xfrm>
            <a:off x="3151650" y="4502950"/>
            <a:ext cx="458780" cy="307777"/>
          </a:xfrm>
          <a:prstGeom prst="rect">
            <a:avLst/>
          </a:prstGeom>
          <a:noFill/>
        </p:spPr>
        <p:txBody>
          <a:bodyPr wrap="none" rtlCol="0">
            <a:spAutoFit/>
          </a:bodyPr>
          <a:lstStyle/>
          <a:p>
            <a:r>
              <a:rPr lang="en-US" sz="1400"/>
              <a:t>400</a:t>
            </a:r>
            <a:endParaRPr lang="en-US" sz="1200"/>
          </a:p>
        </p:txBody>
      </p:sp>
      <p:sp>
        <p:nvSpPr>
          <p:cNvPr id="18" name="TextBox 17">
            <a:extLst>
              <a:ext uri="{FF2B5EF4-FFF2-40B4-BE49-F238E27FC236}">
                <a16:creationId xmlns:a16="http://schemas.microsoft.com/office/drawing/2014/main" id="{1E2A5D99-B475-1C14-AA51-1024A6E3240D}"/>
              </a:ext>
            </a:extLst>
          </p:cNvPr>
          <p:cNvSpPr txBox="1"/>
          <p:nvPr/>
        </p:nvSpPr>
        <p:spPr>
          <a:xfrm rot="16200000">
            <a:off x="-642349" y="2957848"/>
            <a:ext cx="1555169" cy="307777"/>
          </a:xfrm>
          <a:prstGeom prst="rect">
            <a:avLst/>
          </a:prstGeom>
          <a:noFill/>
        </p:spPr>
        <p:txBody>
          <a:bodyPr wrap="none" rtlCol="0">
            <a:spAutoFit/>
          </a:bodyPr>
          <a:lstStyle/>
          <a:p>
            <a:r>
              <a:rPr lang="en-US" sz="1400" b="1"/>
              <a:t>Divergence (mrad)</a:t>
            </a:r>
          </a:p>
        </p:txBody>
      </p:sp>
      <p:sp>
        <p:nvSpPr>
          <p:cNvPr id="20" name="TextBox 19">
            <a:extLst>
              <a:ext uri="{FF2B5EF4-FFF2-40B4-BE49-F238E27FC236}">
                <a16:creationId xmlns:a16="http://schemas.microsoft.com/office/drawing/2014/main" id="{7F4B1B3E-CCE0-F425-5AEB-052A3DEE2201}"/>
              </a:ext>
            </a:extLst>
          </p:cNvPr>
          <p:cNvSpPr txBox="1"/>
          <p:nvPr/>
        </p:nvSpPr>
        <p:spPr>
          <a:xfrm>
            <a:off x="1138547" y="4676257"/>
            <a:ext cx="2058833" cy="338554"/>
          </a:xfrm>
          <a:prstGeom prst="rect">
            <a:avLst/>
          </a:prstGeom>
          <a:noFill/>
        </p:spPr>
        <p:txBody>
          <a:bodyPr wrap="none" rtlCol="0">
            <a:spAutoFit/>
          </a:bodyPr>
          <a:lstStyle/>
          <a:p>
            <a:r>
              <a:rPr lang="en-US" sz="1600"/>
              <a:t>Electron energy (MeV)</a:t>
            </a:r>
          </a:p>
        </p:txBody>
      </p:sp>
      <p:grpSp>
        <p:nvGrpSpPr>
          <p:cNvPr id="1067" name="Group 1066">
            <a:extLst>
              <a:ext uri="{FF2B5EF4-FFF2-40B4-BE49-F238E27FC236}">
                <a16:creationId xmlns:a16="http://schemas.microsoft.com/office/drawing/2014/main" id="{C181C062-3A5C-4D30-F529-A4DA01D45F1E}"/>
              </a:ext>
            </a:extLst>
          </p:cNvPr>
          <p:cNvGrpSpPr/>
          <p:nvPr/>
        </p:nvGrpSpPr>
        <p:grpSpPr>
          <a:xfrm>
            <a:off x="199250" y="4970157"/>
            <a:ext cx="3922530" cy="1410537"/>
            <a:chOff x="199250" y="4970157"/>
            <a:chExt cx="3922530" cy="1410537"/>
          </a:xfrm>
        </p:grpSpPr>
        <p:pic>
          <p:nvPicPr>
            <p:cNvPr id="21" name="Picture 20">
              <a:extLst>
                <a:ext uri="{FF2B5EF4-FFF2-40B4-BE49-F238E27FC236}">
                  <a16:creationId xmlns:a16="http://schemas.microsoft.com/office/drawing/2014/main" id="{992F09D4-7A84-4A71-AE57-F7288AA85499}"/>
                </a:ext>
              </a:extLst>
            </p:cNvPr>
            <p:cNvPicPr>
              <a:picLocks noChangeAspect="1"/>
            </p:cNvPicPr>
            <p:nvPr/>
          </p:nvPicPr>
          <p:blipFill rotWithShape="1">
            <a:blip r:embed="rId11"/>
            <a:srcRect l="15211" t="2458" r="6402" b="13167"/>
            <a:stretch/>
          </p:blipFill>
          <p:spPr>
            <a:xfrm>
              <a:off x="589809" y="5094513"/>
              <a:ext cx="1397329" cy="1001486"/>
            </a:xfrm>
            <a:prstGeom prst="rect">
              <a:avLst/>
            </a:prstGeom>
          </p:spPr>
        </p:pic>
        <p:pic>
          <p:nvPicPr>
            <p:cNvPr id="22" name="Picture 21">
              <a:extLst>
                <a:ext uri="{FF2B5EF4-FFF2-40B4-BE49-F238E27FC236}">
                  <a16:creationId xmlns:a16="http://schemas.microsoft.com/office/drawing/2014/main" id="{338E2888-8D34-483C-A49B-797278B44671}"/>
                </a:ext>
              </a:extLst>
            </p:cNvPr>
            <p:cNvPicPr>
              <a:picLocks noChangeAspect="1"/>
            </p:cNvPicPr>
            <p:nvPr/>
          </p:nvPicPr>
          <p:blipFill rotWithShape="1">
            <a:blip r:embed="rId12"/>
            <a:srcRect l="13903" r="6603" b="15552"/>
            <a:stretch/>
          </p:blipFill>
          <p:spPr>
            <a:xfrm>
              <a:off x="2492100" y="5047759"/>
              <a:ext cx="1417092" cy="1002347"/>
            </a:xfrm>
            <a:prstGeom prst="rect">
              <a:avLst/>
            </a:prstGeom>
          </p:spPr>
        </p:pic>
        <p:sp>
          <p:nvSpPr>
            <p:cNvPr id="11" name="TextBox 10">
              <a:extLst>
                <a:ext uri="{FF2B5EF4-FFF2-40B4-BE49-F238E27FC236}">
                  <a16:creationId xmlns:a16="http://schemas.microsoft.com/office/drawing/2014/main" id="{E42252AF-9CF8-58D8-1CD3-8EC115861AF6}"/>
                </a:ext>
              </a:extLst>
            </p:cNvPr>
            <p:cNvSpPr txBox="1"/>
            <p:nvPr/>
          </p:nvSpPr>
          <p:spPr>
            <a:xfrm>
              <a:off x="582818" y="5067521"/>
              <a:ext cx="1209370" cy="276999"/>
            </a:xfrm>
            <a:prstGeom prst="rect">
              <a:avLst/>
            </a:prstGeom>
            <a:noFill/>
          </p:spPr>
          <p:txBody>
            <a:bodyPr wrap="none" rtlCol="0">
              <a:spAutoFit/>
            </a:bodyPr>
            <a:lstStyle/>
            <a:p>
              <a:r>
                <a:rPr lang="en-US" sz="1200" b="1">
                  <a:solidFill>
                    <a:schemeClr val="bg1"/>
                  </a:solidFill>
                </a:rPr>
                <a:t>X-ray brightness</a:t>
              </a:r>
            </a:p>
          </p:txBody>
        </p:sp>
        <p:grpSp>
          <p:nvGrpSpPr>
            <p:cNvPr id="41" name="Group 40">
              <a:extLst>
                <a:ext uri="{FF2B5EF4-FFF2-40B4-BE49-F238E27FC236}">
                  <a16:creationId xmlns:a16="http://schemas.microsoft.com/office/drawing/2014/main" id="{20571BA7-80B4-6C6D-9353-B4DE1DED2007}"/>
                </a:ext>
              </a:extLst>
            </p:cNvPr>
            <p:cNvGrpSpPr/>
            <p:nvPr/>
          </p:nvGrpSpPr>
          <p:grpSpPr>
            <a:xfrm>
              <a:off x="612551" y="5978681"/>
              <a:ext cx="1199367" cy="402013"/>
              <a:chOff x="612551" y="5978681"/>
              <a:chExt cx="1199367" cy="402013"/>
            </a:xfrm>
          </p:grpSpPr>
          <p:sp>
            <p:nvSpPr>
              <p:cNvPr id="25" name="TextBox 24">
                <a:extLst>
                  <a:ext uri="{FF2B5EF4-FFF2-40B4-BE49-F238E27FC236}">
                    <a16:creationId xmlns:a16="http://schemas.microsoft.com/office/drawing/2014/main" id="{4A64708B-C14C-926F-306A-B6B5C5A275F3}"/>
                  </a:ext>
                </a:extLst>
              </p:cNvPr>
              <p:cNvSpPr txBox="1"/>
              <p:nvPr/>
            </p:nvSpPr>
            <p:spPr>
              <a:xfrm>
                <a:off x="1076683" y="5982639"/>
                <a:ext cx="263214" cy="276999"/>
              </a:xfrm>
              <a:prstGeom prst="rect">
                <a:avLst/>
              </a:prstGeom>
              <a:noFill/>
            </p:spPr>
            <p:txBody>
              <a:bodyPr wrap="none" rtlCol="0">
                <a:spAutoFit/>
              </a:bodyPr>
              <a:lstStyle/>
              <a:p>
                <a:r>
                  <a:rPr lang="en-US" sz="1200"/>
                  <a:t>0</a:t>
                </a:r>
              </a:p>
            </p:txBody>
          </p:sp>
          <p:sp>
            <p:nvSpPr>
              <p:cNvPr id="26" name="TextBox 25">
                <a:extLst>
                  <a:ext uri="{FF2B5EF4-FFF2-40B4-BE49-F238E27FC236}">
                    <a16:creationId xmlns:a16="http://schemas.microsoft.com/office/drawing/2014/main" id="{83095856-9627-1D64-96A5-84CE1DB1BAB2}"/>
                  </a:ext>
                </a:extLst>
              </p:cNvPr>
              <p:cNvSpPr txBox="1"/>
              <p:nvPr/>
            </p:nvSpPr>
            <p:spPr>
              <a:xfrm>
                <a:off x="1388177" y="5979256"/>
                <a:ext cx="341760" cy="276999"/>
              </a:xfrm>
              <a:prstGeom prst="rect">
                <a:avLst/>
              </a:prstGeom>
              <a:noFill/>
            </p:spPr>
            <p:txBody>
              <a:bodyPr wrap="none" rtlCol="0">
                <a:spAutoFit/>
              </a:bodyPr>
              <a:lstStyle/>
              <a:p>
                <a:r>
                  <a:rPr lang="en-US" sz="1200"/>
                  <a:t>20</a:t>
                </a:r>
              </a:p>
            </p:txBody>
          </p:sp>
          <p:sp>
            <p:nvSpPr>
              <p:cNvPr id="27" name="TextBox 26">
                <a:extLst>
                  <a:ext uri="{FF2B5EF4-FFF2-40B4-BE49-F238E27FC236}">
                    <a16:creationId xmlns:a16="http://schemas.microsoft.com/office/drawing/2014/main" id="{10E56D59-9966-7D53-68CA-6A032D1AFE53}"/>
                  </a:ext>
                </a:extLst>
              </p:cNvPr>
              <p:cNvSpPr txBox="1"/>
              <p:nvPr/>
            </p:nvSpPr>
            <p:spPr>
              <a:xfrm>
                <a:off x="665126" y="5978681"/>
                <a:ext cx="388248" cy="276999"/>
              </a:xfrm>
              <a:prstGeom prst="rect">
                <a:avLst/>
              </a:prstGeom>
              <a:noFill/>
            </p:spPr>
            <p:txBody>
              <a:bodyPr wrap="none" rtlCol="0">
                <a:spAutoFit/>
              </a:bodyPr>
              <a:lstStyle/>
              <a:p>
                <a:r>
                  <a:rPr lang="en-US" sz="1200"/>
                  <a:t>-20</a:t>
                </a:r>
              </a:p>
            </p:txBody>
          </p:sp>
          <p:sp>
            <p:nvSpPr>
              <p:cNvPr id="28" name="TextBox 27">
                <a:extLst>
                  <a:ext uri="{FF2B5EF4-FFF2-40B4-BE49-F238E27FC236}">
                    <a16:creationId xmlns:a16="http://schemas.microsoft.com/office/drawing/2014/main" id="{1540577F-D1BB-BDCF-86E7-DBFF8EDC3860}"/>
                  </a:ext>
                </a:extLst>
              </p:cNvPr>
              <p:cNvSpPr txBox="1"/>
              <p:nvPr/>
            </p:nvSpPr>
            <p:spPr>
              <a:xfrm>
                <a:off x="612551" y="6119084"/>
                <a:ext cx="1199367" cy="261610"/>
              </a:xfrm>
              <a:prstGeom prst="rect">
                <a:avLst/>
              </a:prstGeom>
              <a:noFill/>
            </p:spPr>
            <p:txBody>
              <a:bodyPr wrap="none" rtlCol="0">
                <a:spAutoFit/>
              </a:bodyPr>
              <a:lstStyle/>
              <a:p>
                <a:r>
                  <a:rPr lang="en-US" sz="1100"/>
                  <a:t>Horizontal (mrad)</a:t>
                </a:r>
              </a:p>
            </p:txBody>
          </p:sp>
        </p:grpSp>
        <p:grpSp>
          <p:nvGrpSpPr>
            <p:cNvPr id="47" name="Group 46">
              <a:extLst>
                <a:ext uri="{FF2B5EF4-FFF2-40B4-BE49-F238E27FC236}">
                  <a16:creationId xmlns:a16="http://schemas.microsoft.com/office/drawing/2014/main" id="{715AE9EA-1FCB-21F6-4B95-AF75EA1F4D6B}"/>
                </a:ext>
              </a:extLst>
            </p:cNvPr>
            <p:cNvGrpSpPr/>
            <p:nvPr/>
          </p:nvGrpSpPr>
          <p:grpSpPr>
            <a:xfrm>
              <a:off x="199250" y="5021412"/>
              <a:ext cx="479118" cy="1043876"/>
              <a:chOff x="199250" y="5021412"/>
              <a:chExt cx="479118" cy="1043876"/>
            </a:xfrm>
          </p:grpSpPr>
          <p:sp>
            <p:nvSpPr>
              <p:cNvPr id="29" name="TextBox 28">
                <a:extLst>
                  <a:ext uri="{FF2B5EF4-FFF2-40B4-BE49-F238E27FC236}">
                    <a16:creationId xmlns:a16="http://schemas.microsoft.com/office/drawing/2014/main" id="{67DF34AF-FCBF-DFC0-5689-91477BD1B95F}"/>
                  </a:ext>
                </a:extLst>
              </p:cNvPr>
              <p:cNvSpPr txBox="1"/>
              <p:nvPr/>
            </p:nvSpPr>
            <p:spPr>
              <a:xfrm rot="16200000">
                <a:off x="-191883" y="5412545"/>
                <a:ext cx="1043876" cy="261610"/>
              </a:xfrm>
              <a:prstGeom prst="rect">
                <a:avLst/>
              </a:prstGeom>
              <a:noFill/>
            </p:spPr>
            <p:txBody>
              <a:bodyPr wrap="none" rtlCol="0">
                <a:spAutoFit/>
              </a:bodyPr>
              <a:lstStyle/>
              <a:p>
                <a:r>
                  <a:rPr lang="en-US" sz="1100"/>
                  <a:t>Vertical (mrad)</a:t>
                </a:r>
              </a:p>
            </p:txBody>
          </p:sp>
          <p:sp>
            <p:nvSpPr>
              <p:cNvPr id="30" name="TextBox 29">
                <a:extLst>
                  <a:ext uri="{FF2B5EF4-FFF2-40B4-BE49-F238E27FC236}">
                    <a16:creationId xmlns:a16="http://schemas.microsoft.com/office/drawing/2014/main" id="{0C2B1167-72C4-5A5A-FDFD-D6808B55CDEF}"/>
                  </a:ext>
                </a:extLst>
              </p:cNvPr>
              <p:cNvSpPr txBox="1"/>
              <p:nvPr/>
            </p:nvSpPr>
            <p:spPr>
              <a:xfrm>
                <a:off x="407852" y="5656779"/>
                <a:ext cx="263214" cy="276999"/>
              </a:xfrm>
              <a:prstGeom prst="rect">
                <a:avLst/>
              </a:prstGeom>
              <a:noFill/>
            </p:spPr>
            <p:txBody>
              <a:bodyPr wrap="none" rtlCol="0">
                <a:spAutoFit/>
              </a:bodyPr>
              <a:lstStyle/>
              <a:p>
                <a:r>
                  <a:rPr lang="en-US" sz="1200"/>
                  <a:t>0</a:t>
                </a:r>
              </a:p>
            </p:txBody>
          </p:sp>
          <p:sp>
            <p:nvSpPr>
              <p:cNvPr id="31" name="TextBox 30">
                <a:extLst>
                  <a:ext uri="{FF2B5EF4-FFF2-40B4-BE49-F238E27FC236}">
                    <a16:creationId xmlns:a16="http://schemas.microsoft.com/office/drawing/2014/main" id="{F3AECC28-30AF-29F3-6F2E-674092BA05A1}"/>
                  </a:ext>
                </a:extLst>
              </p:cNvPr>
              <p:cNvSpPr txBox="1"/>
              <p:nvPr/>
            </p:nvSpPr>
            <p:spPr>
              <a:xfrm>
                <a:off x="336608" y="5090105"/>
                <a:ext cx="341760" cy="276999"/>
              </a:xfrm>
              <a:prstGeom prst="rect">
                <a:avLst/>
              </a:prstGeom>
              <a:noFill/>
            </p:spPr>
            <p:txBody>
              <a:bodyPr wrap="none" rtlCol="0">
                <a:spAutoFit/>
              </a:bodyPr>
              <a:lstStyle/>
              <a:p>
                <a:r>
                  <a:rPr lang="en-US" sz="1200"/>
                  <a:t>40</a:t>
                </a:r>
              </a:p>
            </p:txBody>
          </p:sp>
          <p:sp>
            <p:nvSpPr>
              <p:cNvPr id="32" name="TextBox 31">
                <a:extLst>
                  <a:ext uri="{FF2B5EF4-FFF2-40B4-BE49-F238E27FC236}">
                    <a16:creationId xmlns:a16="http://schemas.microsoft.com/office/drawing/2014/main" id="{07B80CD7-17FF-F07A-F502-A8B8094B7FFC}"/>
                  </a:ext>
                </a:extLst>
              </p:cNvPr>
              <p:cNvSpPr txBox="1"/>
              <p:nvPr/>
            </p:nvSpPr>
            <p:spPr>
              <a:xfrm>
                <a:off x="334632" y="5361255"/>
                <a:ext cx="341760" cy="276999"/>
              </a:xfrm>
              <a:prstGeom prst="rect">
                <a:avLst/>
              </a:prstGeom>
              <a:noFill/>
            </p:spPr>
            <p:txBody>
              <a:bodyPr wrap="none" rtlCol="0">
                <a:spAutoFit/>
              </a:bodyPr>
              <a:lstStyle/>
              <a:p>
                <a:r>
                  <a:rPr lang="en-US" sz="1200"/>
                  <a:t>20</a:t>
                </a:r>
              </a:p>
            </p:txBody>
          </p:sp>
        </p:grpSp>
        <p:sp>
          <p:nvSpPr>
            <p:cNvPr id="33" name="TextBox 32">
              <a:extLst>
                <a:ext uri="{FF2B5EF4-FFF2-40B4-BE49-F238E27FC236}">
                  <a16:creationId xmlns:a16="http://schemas.microsoft.com/office/drawing/2014/main" id="{7AFF1A2F-ACB2-C969-648E-8640A23D26AE}"/>
                </a:ext>
              </a:extLst>
            </p:cNvPr>
            <p:cNvSpPr txBox="1"/>
            <p:nvPr/>
          </p:nvSpPr>
          <p:spPr>
            <a:xfrm rot="16200000">
              <a:off x="1484972" y="5455751"/>
              <a:ext cx="1170513" cy="246221"/>
            </a:xfrm>
            <a:prstGeom prst="rect">
              <a:avLst/>
            </a:prstGeom>
            <a:noFill/>
          </p:spPr>
          <p:txBody>
            <a:bodyPr wrap="none" rtlCol="0">
              <a:spAutoFit/>
            </a:bodyPr>
            <a:lstStyle/>
            <a:p>
              <a:r>
                <a:rPr lang="en-US" sz="1000"/>
                <a:t>Brightness (arb. u.)</a:t>
              </a:r>
            </a:p>
          </p:txBody>
        </p:sp>
        <p:sp>
          <p:nvSpPr>
            <p:cNvPr id="40" name="TextBox 39">
              <a:extLst>
                <a:ext uri="{FF2B5EF4-FFF2-40B4-BE49-F238E27FC236}">
                  <a16:creationId xmlns:a16="http://schemas.microsoft.com/office/drawing/2014/main" id="{4607FB12-B963-26ED-E9C9-6C6B6C7C36E1}"/>
                </a:ext>
              </a:extLst>
            </p:cNvPr>
            <p:cNvSpPr txBox="1"/>
            <p:nvPr/>
          </p:nvSpPr>
          <p:spPr>
            <a:xfrm>
              <a:off x="2539734" y="5050817"/>
              <a:ext cx="1209370" cy="276999"/>
            </a:xfrm>
            <a:prstGeom prst="rect">
              <a:avLst/>
            </a:prstGeom>
            <a:noFill/>
          </p:spPr>
          <p:txBody>
            <a:bodyPr wrap="none" rtlCol="0">
              <a:spAutoFit/>
            </a:bodyPr>
            <a:lstStyle/>
            <a:p>
              <a:r>
                <a:rPr lang="en-US" sz="1200" b="1">
                  <a:solidFill>
                    <a:schemeClr val="bg1"/>
                  </a:solidFill>
                </a:rPr>
                <a:t>X-ray brightness</a:t>
              </a:r>
            </a:p>
          </p:txBody>
        </p:sp>
        <p:grpSp>
          <p:nvGrpSpPr>
            <p:cNvPr id="42" name="Group 41">
              <a:extLst>
                <a:ext uri="{FF2B5EF4-FFF2-40B4-BE49-F238E27FC236}">
                  <a16:creationId xmlns:a16="http://schemas.microsoft.com/office/drawing/2014/main" id="{77EC70C8-EBE3-04FC-D3FF-E6B0F35C8531}"/>
                </a:ext>
              </a:extLst>
            </p:cNvPr>
            <p:cNvGrpSpPr/>
            <p:nvPr/>
          </p:nvGrpSpPr>
          <p:grpSpPr>
            <a:xfrm>
              <a:off x="2535146" y="5966953"/>
              <a:ext cx="1199367" cy="396151"/>
              <a:chOff x="606690" y="5978681"/>
              <a:chExt cx="1199367" cy="396151"/>
            </a:xfrm>
          </p:grpSpPr>
          <p:sp>
            <p:nvSpPr>
              <p:cNvPr id="43" name="TextBox 42">
                <a:extLst>
                  <a:ext uri="{FF2B5EF4-FFF2-40B4-BE49-F238E27FC236}">
                    <a16:creationId xmlns:a16="http://schemas.microsoft.com/office/drawing/2014/main" id="{EAB676E6-4244-260C-82A3-87BBECF5E115}"/>
                  </a:ext>
                </a:extLst>
              </p:cNvPr>
              <p:cNvSpPr txBox="1"/>
              <p:nvPr/>
            </p:nvSpPr>
            <p:spPr>
              <a:xfrm>
                <a:off x="1076683" y="5982639"/>
                <a:ext cx="263214" cy="276999"/>
              </a:xfrm>
              <a:prstGeom prst="rect">
                <a:avLst/>
              </a:prstGeom>
              <a:noFill/>
            </p:spPr>
            <p:txBody>
              <a:bodyPr wrap="none" rtlCol="0">
                <a:spAutoFit/>
              </a:bodyPr>
              <a:lstStyle/>
              <a:p>
                <a:r>
                  <a:rPr lang="en-US" sz="1200"/>
                  <a:t>0</a:t>
                </a:r>
              </a:p>
            </p:txBody>
          </p:sp>
          <p:sp>
            <p:nvSpPr>
              <p:cNvPr id="44" name="TextBox 43">
                <a:extLst>
                  <a:ext uri="{FF2B5EF4-FFF2-40B4-BE49-F238E27FC236}">
                    <a16:creationId xmlns:a16="http://schemas.microsoft.com/office/drawing/2014/main" id="{DB8D9352-985B-3594-A7A5-66FAE6CEB309}"/>
                  </a:ext>
                </a:extLst>
              </p:cNvPr>
              <p:cNvSpPr txBox="1"/>
              <p:nvPr/>
            </p:nvSpPr>
            <p:spPr>
              <a:xfrm>
                <a:off x="1388177" y="5979256"/>
                <a:ext cx="341760" cy="276999"/>
              </a:xfrm>
              <a:prstGeom prst="rect">
                <a:avLst/>
              </a:prstGeom>
              <a:noFill/>
            </p:spPr>
            <p:txBody>
              <a:bodyPr wrap="none" rtlCol="0">
                <a:spAutoFit/>
              </a:bodyPr>
              <a:lstStyle/>
              <a:p>
                <a:r>
                  <a:rPr lang="en-US" sz="1200"/>
                  <a:t>20</a:t>
                </a:r>
              </a:p>
            </p:txBody>
          </p:sp>
          <p:sp>
            <p:nvSpPr>
              <p:cNvPr id="45" name="TextBox 44">
                <a:extLst>
                  <a:ext uri="{FF2B5EF4-FFF2-40B4-BE49-F238E27FC236}">
                    <a16:creationId xmlns:a16="http://schemas.microsoft.com/office/drawing/2014/main" id="{9C74ACB4-F919-5308-F64E-D687C65DCED9}"/>
                  </a:ext>
                </a:extLst>
              </p:cNvPr>
              <p:cNvSpPr txBox="1"/>
              <p:nvPr/>
            </p:nvSpPr>
            <p:spPr>
              <a:xfrm>
                <a:off x="665126" y="5978681"/>
                <a:ext cx="388248" cy="276999"/>
              </a:xfrm>
              <a:prstGeom prst="rect">
                <a:avLst/>
              </a:prstGeom>
              <a:noFill/>
            </p:spPr>
            <p:txBody>
              <a:bodyPr wrap="none" rtlCol="0">
                <a:spAutoFit/>
              </a:bodyPr>
              <a:lstStyle/>
              <a:p>
                <a:r>
                  <a:rPr lang="en-US" sz="1200"/>
                  <a:t>-20</a:t>
                </a:r>
              </a:p>
            </p:txBody>
          </p:sp>
          <p:sp>
            <p:nvSpPr>
              <p:cNvPr id="46" name="TextBox 45">
                <a:extLst>
                  <a:ext uri="{FF2B5EF4-FFF2-40B4-BE49-F238E27FC236}">
                    <a16:creationId xmlns:a16="http://schemas.microsoft.com/office/drawing/2014/main" id="{AD1CEB8A-8A7A-E81C-052C-F861E2B15D3E}"/>
                  </a:ext>
                </a:extLst>
              </p:cNvPr>
              <p:cNvSpPr txBox="1"/>
              <p:nvPr/>
            </p:nvSpPr>
            <p:spPr>
              <a:xfrm>
                <a:off x="606690" y="6113222"/>
                <a:ext cx="1199367" cy="261610"/>
              </a:xfrm>
              <a:prstGeom prst="rect">
                <a:avLst/>
              </a:prstGeom>
              <a:noFill/>
            </p:spPr>
            <p:txBody>
              <a:bodyPr wrap="none" rtlCol="0">
                <a:spAutoFit/>
              </a:bodyPr>
              <a:lstStyle/>
              <a:p>
                <a:r>
                  <a:rPr lang="en-US" sz="1100"/>
                  <a:t>Horizontal (mrad)</a:t>
                </a:r>
              </a:p>
            </p:txBody>
          </p:sp>
        </p:grpSp>
        <p:grpSp>
          <p:nvGrpSpPr>
            <p:cNvPr id="48" name="Group 47">
              <a:extLst>
                <a:ext uri="{FF2B5EF4-FFF2-40B4-BE49-F238E27FC236}">
                  <a16:creationId xmlns:a16="http://schemas.microsoft.com/office/drawing/2014/main" id="{7E24FF90-E4C7-CD12-B100-7E9E2EDF0401}"/>
                </a:ext>
              </a:extLst>
            </p:cNvPr>
            <p:cNvGrpSpPr/>
            <p:nvPr/>
          </p:nvGrpSpPr>
          <p:grpSpPr>
            <a:xfrm>
              <a:off x="2121834" y="5009681"/>
              <a:ext cx="473256" cy="1043876"/>
              <a:chOff x="205112" y="5033133"/>
              <a:chExt cx="473256" cy="1043876"/>
            </a:xfrm>
          </p:grpSpPr>
          <p:sp>
            <p:nvSpPr>
              <p:cNvPr id="49" name="TextBox 48">
                <a:extLst>
                  <a:ext uri="{FF2B5EF4-FFF2-40B4-BE49-F238E27FC236}">
                    <a16:creationId xmlns:a16="http://schemas.microsoft.com/office/drawing/2014/main" id="{25AC5B4B-115A-ABA0-EDC5-4CEC7EF86396}"/>
                  </a:ext>
                </a:extLst>
              </p:cNvPr>
              <p:cNvSpPr txBox="1"/>
              <p:nvPr/>
            </p:nvSpPr>
            <p:spPr>
              <a:xfrm rot="16200000">
                <a:off x="-186021" y="5424266"/>
                <a:ext cx="1043876" cy="261610"/>
              </a:xfrm>
              <a:prstGeom prst="rect">
                <a:avLst/>
              </a:prstGeom>
              <a:noFill/>
            </p:spPr>
            <p:txBody>
              <a:bodyPr wrap="none" rtlCol="0">
                <a:spAutoFit/>
              </a:bodyPr>
              <a:lstStyle/>
              <a:p>
                <a:r>
                  <a:rPr lang="en-US" sz="1100"/>
                  <a:t>Vertical (mrad)</a:t>
                </a:r>
              </a:p>
            </p:txBody>
          </p:sp>
          <p:sp>
            <p:nvSpPr>
              <p:cNvPr id="50" name="TextBox 49">
                <a:extLst>
                  <a:ext uri="{FF2B5EF4-FFF2-40B4-BE49-F238E27FC236}">
                    <a16:creationId xmlns:a16="http://schemas.microsoft.com/office/drawing/2014/main" id="{C7165D7D-F2A7-43CB-F1B8-D058C536238B}"/>
                  </a:ext>
                </a:extLst>
              </p:cNvPr>
              <p:cNvSpPr txBox="1"/>
              <p:nvPr/>
            </p:nvSpPr>
            <p:spPr>
              <a:xfrm>
                <a:off x="407852" y="5656779"/>
                <a:ext cx="263214" cy="276999"/>
              </a:xfrm>
              <a:prstGeom prst="rect">
                <a:avLst/>
              </a:prstGeom>
              <a:noFill/>
            </p:spPr>
            <p:txBody>
              <a:bodyPr wrap="none" rtlCol="0">
                <a:spAutoFit/>
              </a:bodyPr>
              <a:lstStyle/>
              <a:p>
                <a:r>
                  <a:rPr lang="en-US" sz="1200"/>
                  <a:t>0</a:t>
                </a:r>
              </a:p>
            </p:txBody>
          </p:sp>
          <p:sp>
            <p:nvSpPr>
              <p:cNvPr id="51" name="TextBox 50">
                <a:extLst>
                  <a:ext uri="{FF2B5EF4-FFF2-40B4-BE49-F238E27FC236}">
                    <a16:creationId xmlns:a16="http://schemas.microsoft.com/office/drawing/2014/main" id="{1E071747-0C42-0B0D-C268-E210AE5D19E3}"/>
                  </a:ext>
                </a:extLst>
              </p:cNvPr>
              <p:cNvSpPr txBox="1"/>
              <p:nvPr/>
            </p:nvSpPr>
            <p:spPr>
              <a:xfrm>
                <a:off x="336608" y="5090105"/>
                <a:ext cx="341760" cy="276999"/>
              </a:xfrm>
              <a:prstGeom prst="rect">
                <a:avLst/>
              </a:prstGeom>
              <a:noFill/>
            </p:spPr>
            <p:txBody>
              <a:bodyPr wrap="none" rtlCol="0">
                <a:spAutoFit/>
              </a:bodyPr>
              <a:lstStyle/>
              <a:p>
                <a:r>
                  <a:rPr lang="en-US" sz="1200"/>
                  <a:t>40</a:t>
                </a:r>
              </a:p>
            </p:txBody>
          </p:sp>
          <p:sp>
            <p:nvSpPr>
              <p:cNvPr id="52" name="TextBox 51">
                <a:extLst>
                  <a:ext uri="{FF2B5EF4-FFF2-40B4-BE49-F238E27FC236}">
                    <a16:creationId xmlns:a16="http://schemas.microsoft.com/office/drawing/2014/main" id="{DF5DDC92-1B9D-11C1-F214-B5883A3B3DD8}"/>
                  </a:ext>
                </a:extLst>
              </p:cNvPr>
              <p:cNvSpPr txBox="1"/>
              <p:nvPr/>
            </p:nvSpPr>
            <p:spPr>
              <a:xfrm>
                <a:off x="334632" y="5361255"/>
                <a:ext cx="341760" cy="276999"/>
              </a:xfrm>
              <a:prstGeom prst="rect">
                <a:avLst/>
              </a:prstGeom>
              <a:noFill/>
            </p:spPr>
            <p:txBody>
              <a:bodyPr wrap="none" rtlCol="0">
                <a:spAutoFit/>
              </a:bodyPr>
              <a:lstStyle/>
              <a:p>
                <a:r>
                  <a:rPr lang="en-US" sz="1200"/>
                  <a:t>20</a:t>
                </a:r>
              </a:p>
            </p:txBody>
          </p:sp>
        </p:grpSp>
        <p:sp>
          <p:nvSpPr>
            <p:cNvPr id="53" name="TextBox 52">
              <a:extLst>
                <a:ext uri="{FF2B5EF4-FFF2-40B4-BE49-F238E27FC236}">
                  <a16:creationId xmlns:a16="http://schemas.microsoft.com/office/drawing/2014/main" id="{BA9269A4-C601-A634-D7F7-5414A7D5AE46}"/>
                </a:ext>
              </a:extLst>
            </p:cNvPr>
            <p:cNvSpPr txBox="1"/>
            <p:nvPr/>
          </p:nvSpPr>
          <p:spPr>
            <a:xfrm rot="16200000">
              <a:off x="3413413" y="5432303"/>
              <a:ext cx="1170513" cy="246221"/>
            </a:xfrm>
            <a:prstGeom prst="rect">
              <a:avLst/>
            </a:prstGeom>
            <a:noFill/>
          </p:spPr>
          <p:txBody>
            <a:bodyPr wrap="none" rtlCol="0">
              <a:spAutoFit/>
            </a:bodyPr>
            <a:lstStyle/>
            <a:p>
              <a:r>
                <a:rPr lang="en-US" sz="1000"/>
                <a:t>Brightness (arb. u.)</a:t>
              </a:r>
            </a:p>
          </p:txBody>
        </p:sp>
      </p:grpSp>
      <p:grpSp>
        <p:nvGrpSpPr>
          <p:cNvPr id="1068" name="Group 1067">
            <a:extLst>
              <a:ext uri="{FF2B5EF4-FFF2-40B4-BE49-F238E27FC236}">
                <a16:creationId xmlns:a16="http://schemas.microsoft.com/office/drawing/2014/main" id="{7DDB11BA-9E83-7457-DE71-BAC8F546F022}"/>
              </a:ext>
            </a:extLst>
          </p:cNvPr>
          <p:cNvGrpSpPr/>
          <p:nvPr/>
        </p:nvGrpSpPr>
        <p:grpSpPr>
          <a:xfrm>
            <a:off x="4107620" y="3860588"/>
            <a:ext cx="4791512" cy="2530079"/>
            <a:chOff x="4107620" y="3860588"/>
            <a:chExt cx="4791512" cy="2530079"/>
          </a:xfrm>
        </p:grpSpPr>
        <p:pic>
          <p:nvPicPr>
            <p:cNvPr id="1026" name="Picture 2">
              <a:extLst>
                <a:ext uri="{FF2B5EF4-FFF2-40B4-BE49-F238E27FC236}">
                  <a16:creationId xmlns:a16="http://schemas.microsoft.com/office/drawing/2014/main" id="{41F9DCAD-F61E-45BA-AA4C-BB866CBA9A2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369" b="10978"/>
            <a:stretch/>
          </p:blipFill>
          <p:spPr bwMode="auto">
            <a:xfrm>
              <a:off x="4587370" y="3951956"/>
              <a:ext cx="4311762" cy="2026725"/>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AD089B49-3E1B-1DB6-825B-4BFB34FACDCC}"/>
                </a:ext>
              </a:extLst>
            </p:cNvPr>
            <p:cNvSpPr txBox="1"/>
            <p:nvPr/>
          </p:nvSpPr>
          <p:spPr>
            <a:xfrm>
              <a:off x="5078489" y="5895436"/>
              <a:ext cx="263214" cy="276999"/>
            </a:xfrm>
            <a:prstGeom prst="rect">
              <a:avLst/>
            </a:prstGeom>
            <a:noFill/>
          </p:spPr>
          <p:txBody>
            <a:bodyPr wrap="none" rtlCol="0">
              <a:spAutoFit/>
            </a:bodyPr>
            <a:lstStyle/>
            <a:p>
              <a:r>
                <a:rPr lang="en-US" sz="1200"/>
                <a:t>5</a:t>
              </a:r>
            </a:p>
          </p:txBody>
        </p:sp>
        <p:sp>
          <p:nvSpPr>
            <p:cNvPr id="55" name="TextBox 54">
              <a:extLst>
                <a:ext uri="{FF2B5EF4-FFF2-40B4-BE49-F238E27FC236}">
                  <a16:creationId xmlns:a16="http://schemas.microsoft.com/office/drawing/2014/main" id="{9A79F77A-87B2-E1F3-B89A-E31209C9B6A7}"/>
                </a:ext>
              </a:extLst>
            </p:cNvPr>
            <p:cNvSpPr txBox="1"/>
            <p:nvPr/>
          </p:nvSpPr>
          <p:spPr>
            <a:xfrm>
              <a:off x="5762579" y="5899024"/>
              <a:ext cx="341760" cy="276999"/>
            </a:xfrm>
            <a:prstGeom prst="rect">
              <a:avLst/>
            </a:prstGeom>
            <a:noFill/>
          </p:spPr>
          <p:txBody>
            <a:bodyPr wrap="none" rtlCol="0">
              <a:spAutoFit/>
            </a:bodyPr>
            <a:lstStyle/>
            <a:p>
              <a:r>
                <a:rPr lang="en-US" sz="1200"/>
                <a:t>10</a:t>
              </a:r>
            </a:p>
          </p:txBody>
        </p:sp>
        <p:sp>
          <p:nvSpPr>
            <p:cNvPr id="56" name="TextBox 55">
              <a:extLst>
                <a:ext uri="{FF2B5EF4-FFF2-40B4-BE49-F238E27FC236}">
                  <a16:creationId xmlns:a16="http://schemas.microsoft.com/office/drawing/2014/main" id="{70E3EEC5-F1DA-F962-8A7E-DC18EDBC8823}"/>
                </a:ext>
              </a:extLst>
            </p:cNvPr>
            <p:cNvSpPr txBox="1"/>
            <p:nvPr/>
          </p:nvSpPr>
          <p:spPr>
            <a:xfrm>
              <a:off x="6491967" y="5895436"/>
              <a:ext cx="341760" cy="276999"/>
            </a:xfrm>
            <a:prstGeom prst="rect">
              <a:avLst/>
            </a:prstGeom>
            <a:noFill/>
          </p:spPr>
          <p:txBody>
            <a:bodyPr wrap="none" rtlCol="0">
              <a:spAutoFit/>
            </a:bodyPr>
            <a:lstStyle/>
            <a:p>
              <a:r>
                <a:rPr lang="en-US" sz="1200"/>
                <a:t>15</a:t>
              </a:r>
            </a:p>
          </p:txBody>
        </p:sp>
        <p:sp>
          <p:nvSpPr>
            <p:cNvPr id="57" name="TextBox 56">
              <a:extLst>
                <a:ext uri="{FF2B5EF4-FFF2-40B4-BE49-F238E27FC236}">
                  <a16:creationId xmlns:a16="http://schemas.microsoft.com/office/drawing/2014/main" id="{A2399B41-F161-EB1D-DD69-0428D20D5AB0}"/>
                </a:ext>
              </a:extLst>
            </p:cNvPr>
            <p:cNvSpPr txBox="1"/>
            <p:nvPr/>
          </p:nvSpPr>
          <p:spPr>
            <a:xfrm>
              <a:off x="7210615" y="5892644"/>
              <a:ext cx="341760" cy="276999"/>
            </a:xfrm>
            <a:prstGeom prst="rect">
              <a:avLst/>
            </a:prstGeom>
            <a:noFill/>
          </p:spPr>
          <p:txBody>
            <a:bodyPr wrap="none" rtlCol="0">
              <a:spAutoFit/>
            </a:bodyPr>
            <a:lstStyle/>
            <a:p>
              <a:r>
                <a:rPr lang="en-US" sz="1200"/>
                <a:t>20</a:t>
              </a:r>
            </a:p>
          </p:txBody>
        </p:sp>
        <p:sp>
          <p:nvSpPr>
            <p:cNvPr id="58" name="TextBox 57">
              <a:extLst>
                <a:ext uri="{FF2B5EF4-FFF2-40B4-BE49-F238E27FC236}">
                  <a16:creationId xmlns:a16="http://schemas.microsoft.com/office/drawing/2014/main" id="{41A28C80-A921-156D-E52C-BF949374B469}"/>
                </a:ext>
              </a:extLst>
            </p:cNvPr>
            <p:cNvSpPr txBox="1"/>
            <p:nvPr/>
          </p:nvSpPr>
          <p:spPr>
            <a:xfrm>
              <a:off x="7925076" y="5894046"/>
              <a:ext cx="341760" cy="276999"/>
            </a:xfrm>
            <a:prstGeom prst="rect">
              <a:avLst/>
            </a:prstGeom>
            <a:noFill/>
          </p:spPr>
          <p:txBody>
            <a:bodyPr wrap="none" rtlCol="0">
              <a:spAutoFit/>
            </a:bodyPr>
            <a:lstStyle/>
            <a:p>
              <a:r>
                <a:rPr lang="en-US" sz="1200"/>
                <a:t>25</a:t>
              </a:r>
            </a:p>
          </p:txBody>
        </p:sp>
        <p:sp>
          <p:nvSpPr>
            <p:cNvPr id="59" name="TextBox 58">
              <a:extLst>
                <a:ext uri="{FF2B5EF4-FFF2-40B4-BE49-F238E27FC236}">
                  <a16:creationId xmlns:a16="http://schemas.microsoft.com/office/drawing/2014/main" id="{4F17D2F6-B188-E07A-202F-7343A6358EE7}"/>
                </a:ext>
              </a:extLst>
            </p:cNvPr>
            <p:cNvSpPr txBox="1"/>
            <p:nvPr/>
          </p:nvSpPr>
          <p:spPr>
            <a:xfrm>
              <a:off x="5501967" y="6052113"/>
              <a:ext cx="2407262" cy="338554"/>
            </a:xfrm>
            <a:prstGeom prst="rect">
              <a:avLst/>
            </a:prstGeom>
            <a:noFill/>
          </p:spPr>
          <p:txBody>
            <a:bodyPr wrap="none" rtlCol="0">
              <a:spAutoFit/>
            </a:bodyPr>
            <a:lstStyle/>
            <a:p>
              <a:r>
                <a:rPr lang="en-US" sz="1600" b="1"/>
                <a:t>X-ray photon energy (keV)</a:t>
              </a:r>
            </a:p>
          </p:txBody>
        </p:sp>
        <p:sp>
          <p:nvSpPr>
            <p:cNvPr id="61" name="TextBox 60">
              <a:extLst>
                <a:ext uri="{FF2B5EF4-FFF2-40B4-BE49-F238E27FC236}">
                  <a16:creationId xmlns:a16="http://schemas.microsoft.com/office/drawing/2014/main" id="{1A10CD75-BB30-D82A-4CE5-843301F4448D}"/>
                </a:ext>
              </a:extLst>
            </p:cNvPr>
            <p:cNvSpPr txBox="1"/>
            <p:nvPr/>
          </p:nvSpPr>
          <p:spPr>
            <a:xfrm>
              <a:off x="4269006" y="5779889"/>
              <a:ext cx="428322" cy="307777"/>
            </a:xfrm>
            <a:prstGeom prst="rect">
              <a:avLst/>
            </a:prstGeom>
            <a:noFill/>
          </p:spPr>
          <p:txBody>
            <a:bodyPr wrap="none" rtlCol="0">
              <a:spAutoFit/>
            </a:bodyPr>
            <a:lstStyle/>
            <a:p>
              <a:r>
                <a:rPr lang="en-US" sz="1400"/>
                <a:t>10</a:t>
              </a:r>
              <a:r>
                <a:rPr lang="en-US" sz="1400" baseline="30000"/>
                <a:t>0</a:t>
              </a:r>
            </a:p>
          </p:txBody>
        </p:sp>
        <p:sp>
          <p:nvSpPr>
            <p:cNvPr id="62" name="TextBox 61">
              <a:extLst>
                <a:ext uri="{FF2B5EF4-FFF2-40B4-BE49-F238E27FC236}">
                  <a16:creationId xmlns:a16="http://schemas.microsoft.com/office/drawing/2014/main" id="{747A5271-09F2-7832-B02B-6A0F25E6F4F5}"/>
                </a:ext>
              </a:extLst>
            </p:cNvPr>
            <p:cNvSpPr txBox="1"/>
            <p:nvPr/>
          </p:nvSpPr>
          <p:spPr>
            <a:xfrm>
              <a:off x="4276864" y="5137354"/>
              <a:ext cx="428322" cy="307777"/>
            </a:xfrm>
            <a:prstGeom prst="rect">
              <a:avLst/>
            </a:prstGeom>
            <a:noFill/>
          </p:spPr>
          <p:txBody>
            <a:bodyPr wrap="none" rtlCol="0">
              <a:spAutoFit/>
            </a:bodyPr>
            <a:lstStyle/>
            <a:p>
              <a:r>
                <a:rPr lang="en-US" sz="1400"/>
                <a:t>10</a:t>
              </a:r>
              <a:r>
                <a:rPr lang="en-US" sz="1400" baseline="30000"/>
                <a:t>2</a:t>
              </a:r>
            </a:p>
          </p:txBody>
        </p:sp>
        <p:sp>
          <p:nvSpPr>
            <p:cNvPr id="63" name="TextBox 62">
              <a:extLst>
                <a:ext uri="{FF2B5EF4-FFF2-40B4-BE49-F238E27FC236}">
                  <a16:creationId xmlns:a16="http://schemas.microsoft.com/office/drawing/2014/main" id="{352D0741-08CA-D6F7-06ED-98E0F756A1A7}"/>
                </a:ext>
              </a:extLst>
            </p:cNvPr>
            <p:cNvSpPr txBox="1"/>
            <p:nvPr/>
          </p:nvSpPr>
          <p:spPr>
            <a:xfrm>
              <a:off x="4282632" y="4498677"/>
              <a:ext cx="428322" cy="307777"/>
            </a:xfrm>
            <a:prstGeom prst="rect">
              <a:avLst/>
            </a:prstGeom>
            <a:noFill/>
          </p:spPr>
          <p:txBody>
            <a:bodyPr wrap="none" rtlCol="0">
              <a:spAutoFit/>
            </a:bodyPr>
            <a:lstStyle/>
            <a:p>
              <a:r>
                <a:rPr lang="en-US" sz="1400"/>
                <a:t>10</a:t>
              </a:r>
              <a:r>
                <a:rPr lang="en-US" sz="1400" baseline="30000"/>
                <a:t>4</a:t>
              </a:r>
            </a:p>
          </p:txBody>
        </p:sp>
        <p:sp>
          <p:nvSpPr>
            <p:cNvPr id="1024" name="TextBox 1023">
              <a:extLst>
                <a:ext uri="{FF2B5EF4-FFF2-40B4-BE49-F238E27FC236}">
                  <a16:creationId xmlns:a16="http://schemas.microsoft.com/office/drawing/2014/main" id="{1BBEA19C-A1DF-66FC-2F6F-2EC9B6676343}"/>
                </a:ext>
              </a:extLst>
            </p:cNvPr>
            <p:cNvSpPr txBox="1"/>
            <p:nvPr/>
          </p:nvSpPr>
          <p:spPr>
            <a:xfrm>
              <a:off x="4289750" y="3860588"/>
              <a:ext cx="428322" cy="307777"/>
            </a:xfrm>
            <a:prstGeom prst="rect">
              <a:avLst/>
            </a:prstGeom>
            <a:noFill/>
          </p:spPr>
          <p:txBody>
            <a:bodyPr wrap="none" rtlCol="0">
              <a:spAutoFit/>
            </a:bodyPr>
            <a:lstStyle/>
            <a:p>
              <a:r>
                <a:rPr lang="en-US" sz="1400"/>
                <a:t>10</a:t>
              </a:r>
              <a:r>
                <a:rPr lang="en-US" sz="1400" baseline="30000"/>
                <a:t>6</a:t>
              </a:r>
            </a:p>
          </p:txBody>
        </p:sp>
        <p:sp>
          <p:nvSpPr>
            <p:cNvPr id="1025" name="TextBox 1024">
              <a:extLst>
                <a:ext uri="{FF2B5EF4-FFF2-40B4-BE49-F238E27FC236}">
                  <a16:creationId xmlns:a16="http://schemas.microsoft.com/office/drawing/2014/main" id="{DE7411BB-CE88-1C25-025F-35683931D36E}"/>
                </a:ext>
              </a:extLst>
            </p:cNvPr>
            <p:cNvSpPr txBox="1"/>
            <p:nvPr/>
          </p:nvSpPr>
          <p:spPr>
            <a:xfrm rot="16200000">
              <a:off x="3630310" y="4873427"/>
              <a:ext cx="1262397" cy="307777"/>
            </a:xfrm>
            <a:prstGeom prst="rect">
              <a:avLst/>
            </a:prstGeom>
            <a:noFill/>
          </p:spPr>
          <p:txBody>
            <a:bodyPr wrap="none" rtlCol="0">
              <a:spAutoFit/>
            </a:bodyPr>
            <a:lstStyle/>
            <a:p>
              <a:r>
                <a:rPr lang="en-US" sz="1400" b="1"/>
                <a:t>Photon counts</a:t>
              </a:r>
            </a:p>
          </p:txBody>
        </p:sp>
        <p:sp>
          <p:nvSpPr>
            <p:cNvPr id="1027" name="TextBox 1026">
              <a:extLst>
                <a:ext uri="{FF2B5EF4-FFF2-40B4-BE49-F238E27FC236}">
                  <a16:creationId xmlns:a16="http://schemas.microsoft.com/office/drawing/2014/main" id="{27222065-1D57-A024-7C61-D975C424840B}"/>
                </a:ext>
              </a:extLst>
            </p:cNvPr>
            <p:cNvSpPr txBox="1"/>
            <p:nvPr/>
          </p:nvSpPr>
          <p:spPr>
            <a:xfrm>
              <a:off x="5183662" y="3986766"/>
              <a:ext cx="1561646" cy="400110"/>
            </a:xfrm>
            <a:prstGeom prst="rect">
              <a:avLst/>
            </a:prstGeom>
            <a:noFill/>
          </p:spPr>
          <p:txBody>
            <a:bodyPr wrap="none" rtlCol="0">
              <a:spAutoFit/>
            </a:bodyPr>
            <a:lstStyle/>
            <a:p>
              <a:r>
                <a:rPr lang="en-US" sz="2000" b="1"/>
                <a:t>X-ray spectra</a:t>
              </a:r>
            </a:p>
          </p:txBody>
        </p:sp>
        <p:sp>
          <p:nvSpPr>
            <p:cNvPr id="1028" name="TextBox 1027">
              <a:extLst>
                <a:ext uri="{FF2B5EF4-FFF2-40B4-BE49-F238E27FC236}">
                  <a16:creationId xmlns:a16="http://schemas.microsoft.com/office/drawing/2014/main" id="{B6F8F1F8-2291-8244-BD2B-16B820431A58}"/>
                </a:ext>
              </a:extLst>
            </p:cNvPr>
            <p:cNvSpPr txBox="1"/>
            <p:nvPr/>
          </p:nvSpPr>
          <p:spPr>
            <a:xfrm>
              <a:off x="7897094" y="4053138"/>
              <a:ext cx="873957" cy="646331"/>
            </a:xfrm>
            <a:prstGeom prst="rect">
              <a:avLst/>
            </a:prstGeom>
            <a:solidFill>
              <a:schemeClr val="bg1"/>
            </a:solidFill>
          </p:spPr>
          <p:txBody>
            <a:bodyPr wrap="none" rtlCol="0">
              <a:spAutoFit/>
            </a:bodyPr>
            <a:lstStyle/>
            <a:p>
              <a:r>
                <a:rPr lang="en-US" b="1">
                  <a:solidFill>
                    <a:srgbClr val="FF733E"/>
                  </a:solidFill>
                </a:rPr>
                <a:t>2-pulse</a:t>
              </a:r>
            </a:p>
            <a:p>
              <a:r>
                <a:rPr lang="en-US" b="1">
                  <a:solidFill>
                    <a:srgbClr val="515293"/>
                  </a:solidFill>
                </a:rPr>
                <a:t>1-pulse</a:t>
              </a:r>
            </a:p>
          </p:txBody>
        </p:sp>
        <p:cxnSp>
          <p:nvCxnSpPr>
            <p:cNvPr id="1030" name="Straight Connector 1029">
              <a:extLst>
                <a:ext uri="{FF2B5EF4-FFF2-40B4-BE49-F238E27FC236}">
                  <a16:creationId xmlns:a16="http://schemas.microsoft.com/office/drawing/2014/main" id="{D879E3BF-6878-4555-C80D-57D568856DD0}"/>
                </a:ext>
              </a:extLst>
            </p:cNvPr>
            <p:cNvCxnSpPr/>
            <p:nvPr/>
          </p:nvCxnSpPr>
          <p:spPr>
            <a:xfrm>
              <a:off x="7471227" y="4241800"/>
              <a:ext cx="38462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31D6F0FE-96AA-2EF0-DB73-CD33C0EBEBEF}"/>
                </a:ext>
              </a:extLst>
            </p:cNvPr>
            <p:cNvCxnSpPr/>
            <p:nvPr/>
          </p:nvCxnSpPr>
          <p:spPr>
            <a:xfrm>
              <a:off x="7467594" y="4521201"/>
              <a:ext cx="384628" cy="0"/>
            </a:xfrm>
            <a:prstGeom prst="line">
              <a:avLst/>
            </a:prstGeom>
            <a:ln w="38100">
              <a:solidFill>
                <a:srgbClr val="515293"/>
              </a:solidFill>
            </a:ln>
          </p:spPr>
          <p:style>
            <a:lnRef idx="1">
              <a:schemeClr val="accent1"/>
            </a:lnRef>
            <a:fillRef idx="0">
              <a:schemeClr val="accent1"/>
            </a:fillRef>
            <a:effectRef idx="0">
              <a:schemeClr val="accent1"/>
            </a:effectRef>
            <a:fontRef idx="minor">
              <a:schemeClr val="tx1"/>
            </a:fontRef>
          </p:style>
        </p:cxnSp>
      </p:grpSp>
      <p:sp>
        <p:nvSpPr>
          <p:cNvPr id="1032" name="TextBox 1031">
            <a:extLst>
              <a:ext uri="{FF2B5EF4-FFF2-40B4-BE49-F238E27FC236}">
                <a16:creationId xmlns:a16="http://schemas.microsoft.com/office/drawing/2014/main" id="{420C9F3A-8B0C-01AF-DCA4-9F4394B1D3EE}"/>
              </a:ext>
            </a:extLst>
          </p:cNvPr>
          <p:cNvSpPr txBox="1"/>
          <p:nvPr/>
        </p:nvSpPr>
        <p:spPr>
          <a:xfrm rot="16200000">
            <a:off x="-340289" y="1010128"/>
            <a:ext cx="958917" cy="400110"/>
          </a:xfrm>
          <a:prstGeom prst="rect">
            <a:avLst/>
          </a:prstGeom>
          <a:noFill/>
        </p:spPr>
        <p:txBody>
          <a:bodyPr wrap="none" rtlCol="0">
            <a:spAutoFit/>
          </a:bodyPr>
          <a:lstStyle/>
          <a:p>
            <a:pPr algn="ctr"/>
            <a:r>
              <a:rPr lang="en-US" sz="1000"/>
              <a:t>Charge density</a:t>
            </a:r>
          </a:p>
          <a:p>
            <a:pPr algn="ctr"/>
            <a:r>
              <a:rPr lang="en-US" sz="1000"/>
              <a:t> (pC/MeV)</a:t>
            </a:r>
          </a:p>
        </p:txBody>
      </p:sp>
      <p:sp>
        <p:nvSpPr>
          <p:cNvPr id="1033" name="TextBox 1032">
            <a:extLst>
              <a:ext uri="{FF2B5EF4-FFF2-40B4-BE49-F238E27FC236}">
                <a16:creationId xmlns:a16="http://schemas.microsoft.com/office/drawing/2014/main" id="{CBF79A5E-5779-036B-8702-96CE553F60C5}"/>
              </a:ext>
            </a:extLst>
          </p:cNvPr>
          <p:cNvSpPr txBox="1"/>
          <p:nvPr/>
        </p:nvSpPr>
        <p:spPr>
          <a:xfrm>
            <a:off x="207596" y="1435094"/>
            <a:ext cx="263214" cy="276999"/>
          </a:xfrm>
          <a:prstGeom prst="rect">
            <a:avLst/>
          </a:prstGeom>
          <a:noFill/>
        </p:spPr>
        <p:txBody>
          <a:bodyPr wrap="none" rtlCol="0">
            <a:spAutoFit/>
          </a:bodyPr>
          <a:lstStyle/>
          <a:p>
            <a:r>
              <a:rPr lang="en-US" sz="1200"/>
              <a:t>0</a:t>
            </a:r>
          </a:p>
        </p:txBody>
      </p:sp>
      <p:sp>
        <p:nvSpPr>
          <p:cNvPr id="1034" name="TextBox 1033">
            <a:extLst>
              <a:ext uri="{FF2B5EF4-FFF2-40B4-BE49-F238E27FC236}">
                <a16:creationId xmlns:a16="http://schemas.microsoft.com/office/drawing/2014/main" id="{164BAA57-E6A6-2845-4D6D-34F2E814DA12}"/>
              </a:ext>
            </a:extLst>
          </p:cNvPr>
          <p:cNvSpPr txBox="1"/>
          <p:nvPr/>
        </p:nvSpPr>
        <p:spPr>
          <a:xfrm>
            <a:off x="215471" y="1070210"/>
            <a:ext cx="263214" cy="276999"/>
          </a:xfrm>
          <a:prstGeom prst="rect">
            <a:avLst/>
          </a:prstGeom>
          <a:noFill/>
        </p:spPr>
        <p:txBody>
          <a:bodyPr wrap="none" rtlCol="0">
            <a:spAutoFit/>
          </a:bodyPr>
          <a:lstStyle/>
          <a:p>
            <a:r>
              <a:rPr lang="en-US" sz="1200"/>
              <a:t>1</a:t>
            </a:r>
          </a:p>
        </p:txBody>
      </p:sp>
      <p:sp>
        <p:nvSpPr>
          <p:cNvPr id="1035" name="TextBox 1034">
            <a:extLst>
              <a:ext uri="{FF2B5EF4-FFF2-40B4-BE49-F238E27FC236}">
                <a16:creationId xmlns:a16="http://schemas.microsoft.com/office/drawing/2014/main" id="{E21A359F-321B-03DD-5B05-382B80092705}"/>
              </a:ext>
            </a:extLst>
          </p:cNvPr>
          <p:cNvSpPr txBox="1"/>
          <p:nvPr/>
        </p:nvSpPr>
        <p:spPr>
          <a:xfrm>
            <a:off x="221291" y="688631"/>
            <a:ext cx="263214" cy="276999"/>
          </a:xfrm>
          <a:prstGeom prst="rect">
            <a:avLst/>
          </a:prstGeom>
          <a:noFill/>
        </p:spPr>
        <p:txBody>
          <a:bodyPr wrap="none" rtlCol="0">
            <a:spAutoFit/>
          </a:bodyPr>
          <a:lstStyle/>
          <a:p>
            <a:r>
              <a:rPr lang="en-US" sz="1200"/>
              <a:t>2</a:t>
            </a:r>
          </a:p>
        </p:txBody>
      </p:sp>
      <p:sp>
        <p:nvSpPr>
          <p:cNvPr id="1036" name="TextBox 1035">
            <a:extLst>
              <a:ext uri="{FF2B5EF4-FFF2-40B4-BE49-F238E27FC236}">
                <a16:creationId xmlns:a16="http://schemas.microsoft.com/office/drawing/2014/main" id="{267F5819-B1C8-189D-2A6B-5870768CC94C}"/>
              </a:ext>
            </a:extLst>
          </p:cNvPr>
          <p:cNvSpPr txBox="1"/>
          <p:nvPr/>
        </p:nvSpPr>
        <p:spPr>
          <a:xfrm rot="16200000">
            <a:off x="3218777" y="2985689"/>
            <a:ext cx="1602426" cy="276999"/>
          </a:xfrm>
          <a:prstGeom prst="rect">
            <a:avLst/>
          </a:prstGeom>
          <a:noFill/>
        </p:spPr>
        <p:txBody>
          <a:bodyPr wrap="none" rtlCol="0">
            <a:spAutoFit/>
          </a:bodyPr>
          <a:lstStyle/>
          <a:p>
            <a:r>
              <a:rPr lang="en-US" sz="1200"/>
              <a:t>Q/E/𝜃 (pC/MeV/mrad)</a:t>
            </a:r>
          </a:p>
        </p:txBody>
      </p:sp>
      <p:sp>
        <p:nvSpPr>
          <p:cNvPr id="1037" name="TextBox 1036">
            <a:extLst>
              <a:ext uri="{FF2B5EF4-FFF2-40B4-BE49-F238E27FC236}">
                <a16:creationId xmlns:a16="http://schemas.microsoft.com/office/drawing/2014/main" id="{ACCB91E9-F1A7-4880-D2F3-C8ACF36FFE35}"/>
              </a:ext>
            </a:extLst>
          </p:cNvPr>
          <p:cNvSpPr txBox="1"/>
          <p:nvPr/>
        </p:nvSpPr>
        <p:spPr>
          <a:xfrm>
            <a:off x="3845201" y="4388200"/>
            <a:ext cx="301686" cy="369332"/>
          </a:xfrm>
          <a:prstGeom prst="rect">
            <a:avLst/>
          </a:prstGeom>
          <a:noFill/>
        </p:spPr>
        <p:txBody>
          <a:bodyPr wrap="none" rtlCol="0">
            <a:spAutoFit/>
          </a:bodyPr>
          <a:lstStyle/>
          <a:p>
            <a:r>
              <a:rPr lang="en-US"/>
              <a:t>0</a:t>
            </a:r>
          </a:p>
        </p:txBody>
      </p:sp>
      <p:sp>
        <p:nvSpPr>
          <p:cNvPr id="1038" name="TextBox 1037">
            <a:extLst>
              <a:ext uri="{FF2B5EF4-FFF2-40B4-BE49-F238E27FC236}">
                <a16:creationId xmlns:a16="http://schemas.microsoft.com/office/drawing/2014/main" id="{802DF473-DA23-3F49-5ED9-9B6B3F1EC335}"/>
              </a:ext>
            </a:extLst>
          </p:cNvPr>
          <p:cNvSpPr txBox="1"/>
          <p:nvPr/>
        </p:nvSpPr>
        <p:spPr>
          <a:xfrm>
            <a:off x="3833895" y="1499328"/>
            <a:ext cx="301686" cy="369332"/>
          </a:xfrm>
          <a:prstGeom prst="rect">
            <a:avLst/>
          </a:prstGeom>
          <a:noFill/>
        </p:spPr>
        <p:txBody>
          <a:bodyPr wrap="none" rtlCol="0">
            <a:spAutoFit/>
          </a:bodyPr>
          <a:lstStyle/>
          <a:p>
            <a:r>
              <a:rPr lang="en-US"/>
              <a:t>1</a:t>
            </a:r>
          </a:p>
        </p:txBody>
      </p:sp>
      <p:grpSp>
        <p:nvGrpSpPr>
          <p:cNvPr id="1070" name="Group 1069">
            <a:extLst>
              <a:ext uri="{FF2B5EF4-FFF2-40B4-BE49-F238E27FC236}">
                <a16:creationId xmlns:a16="http://schemas.microsoft.com/office/drawing/2014/main" id="{6A9BB2CE-52D4-B4D0-ADA4-1AD031BB02FB}"/>
              </a:ext>
            </a:extLst>
          </p:cNvPr>
          <p:cNvGrpSpPr/>
          <p:nvPr/>
        </p:nvGrpSpPr>
        <p:grpSpPr>
          <a:xfrm>
            <a:off x="3316633" y="2234752"/>
            <a:ext cx="3006184" cy="676693"/>
            <a:chOff x="3316633" y="2234752"/>
            <a:chExt cx="3006184" cy="676693"/>
          </a:xfrm>
        </p:grpSpPr>
        <p:pic>
          <p:nvPicPr>
            <p:cNvPr id="1044" name="Picture 1043" descr="Background pattern&#10;&#10;Description automatically generated with medium confidence">
              <a:extLst>
                <a:ext uri="{FF2B5EF4-FFF2-40B4-BE49-F238E27FC236}">
                  <a16:creationId xmlns:a16="http://schemas.microsoft.com/office/drawing/2014/main" id="{382979C3-AD5A-34A7-FBB2-CE740FD5B977}"/>
                </a:ext>
              </a:extLst>
            </p:cNvPr>
            <p:cNvPicPr>
              <a:picLocks noChangeAspect="1"/>
            </p:cNvPicPr>
            <p:nvPr/>
          </p:nvPicPr>
          <p:blipFill rotWithShape="1">
            <a:blip r:embed="rId14"/>
            <a:srcRect t="11343" b="21551"/>
            <a:stretch/>
          </p:blipFill>
          <p:spPr>
            <a:xfrm>
              <a:off x="4294841" y="2241732"/>
              <a:ext cx="2027976" cy="665020"/>
            </a:xfrm>
            <a:prstGeom prst="rect">
              <a:avLst/>
            </a:prstGeom>
            <a:ln w="19050">
              <a:solidFill>
                <a:srgbClr val="FF733E"/>
              </a:solidFill>
              <a:prstDash val="dash"/>
            </a:ln>
          </p:spPr>
        </p:pic>
        <p:sp>
          <p:nvSpPr>
            <p:cNvPr id="1046" name="Rectangle 1045">
              <a:extLst>
                <a:ext uri="{FF2B5EF4-FFF2-40B4-BE49-F238E27FC236}">
                  <a16:creationId xmlns:a16="http://schemas.microsoft.com/office/drawing/2014/main" id="{929F6135-7C02-EE62-9E1C-D90DC7045421}"/>
                </a:ext>
              </a:extLst>
            </p:cNvPr>
            <p:cNvSpPr/>
            <p:nvPr/>
          </p:nvSpPr>
          <p:spPr>
            <a:xfrm>
              <a:off x="3316633" y="2565942"/>
              <a:ext cx="164983" cy="83317"/>
            </a:xfrm>
            <a:prstGeom prst="rect">
              <a:avLst/>
            </a:prstGeom>
            <a:noFill/>
            <a:ln w="12700">
              <a:solidFill>
                <a:srgbClr val="FF73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9" name="Straight Connector 1048">
              <a:extLst>
                <a:ext uri="{FF2B5EF4-FFF2-40B4-BE49-F238E27FC236}">
                  <a16:creationId xmlns:a16="http://schemas.microsoft.com/office/drawing/2014/main" id="{0E6540FF-E8CA-CF92-8D23-46D2DF679C36}"/>
                </a:ext>
              </a:extLst>
            </p:cNvPr>
            <p:cNvCxnSpPr>
              <a:cxnSpLocks/>
            </p:cNvCxnSpPr>
            <p:nvPr/>
          </p:nvCxnSpPr>
          <p:spPr>
            <a:xfrm flipV="1">
              <a:off x="3481616" y="2234752"/>
              <a:ext cx="808134" cy="324210"/>
            </a:xfrm>
            <a:prstGeom prst="line">
              <a:avLst/>
            </a:prstGeom>
            <a:ln>
              <a:solidFill>
                <a:srgbClr val="FF733E"/>
              </a:solidFill>
              <a:prstDash val="dash"/>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37F3EAB2-0024-E28F-5E9A-13E3A40D432D}"/>
                </a:ext>
              </a:extLst>
            </p:cNvPr>
            <p:cNvCxnSpPr>
              <a:cxnSpLocks/>
            </p:cNvCxnSpPr>
            <p:nvPr/>
          </p:nvCxnSpPr>
          <p:spPr>
            <a:xfrm>
              <a:off x="3481616" y="2651836"/>
              <a:ext cx="808134" cy="259609"/>
            </a:xfrm>
            <a:prstGeom prst="line">
              <a:avLst/>
            </a:prstGeom>
            <a:ln>
              <a:solidFill>
                <a:srgbClr val="FF733E"/>
              </a:solidFill>
              <a:prstDash val="dash"/>
            </a:ln>
          </p:spPr>
          <p:style>
            <a:lnRef idx="1">
              <a:schemeClr val="accent1"/>
            </a:lnRef>
            <a:fillRef idx="0">
              <a:schemeClr val="accent1"/>
            </a:fillRef>
            <a:effectRef idx="0">
              <a:schemeClr val="accent1"/>
            </a:effectRef>
            <a:fontRef idx="minor">
              <a:schemeClr val="tx1"/>
            </a:fontRef>
          </p:style>
        </p:cxnSp>
      </p:grpSp>
      <p:grpSp>
        <p:nvGrpSpPr>
          <p:cNvPr id="1069" name="Group 1068">
            <a:extLst>
              <a:ext uri="{FF2B5EF4-FFF2-40B4-BE49-F238E27FC236}">
                <a16:creationId xmlns:a16="http://schemas.microsoft.com/office/drawing/2014/main" id="{C41D0345-3649-18D9-CD0D-E8259545EFF6}"/>
              </a:ext>
            </a:extLst>
          </p:cNvPr>
          <p:cNvGrpSpPr/>
          <p:nvPr/>
        </p:nvGrpSpPr>
        <p:grpSpPr>
          <a:xfrm>
            <a:off x="3151650" y="1330312"/>
            <a:ext cx="3171166" cy="838584"/>
            <a:chOff x="3151650" y="1330312"/>
            <a:chExt cx="3171166" cy="838584"/>
          </a:xfrm>
        </p:grpSpPr>
        <p:pic>
          <p:nvPicPr>
            <p:cNvPr id="1042" name="Picture 1041" descr="Background pattern&#10;&#10;Description automatically generated">
              <a:extLst>
                <a:ext uri="{FF2B5EF4-FFF2-40B4-BE49-F238E27FC236}">
                  <a16:creationId xmlns:a16="http://schemas.microsoft.com/office/drawing/2014/main" id="{75B4A116-D7D0-E7B1-4A03-321B22A4BC32}"/>
                </a:ext>
              </a:extLst>
            </p:cNvPr>
            <p:cNvPicPr>
              <a:picLocks noChangeAspect="1"/>
            </p:cNvPicPr>
            <p:nvPr/>
          </p:nvPicPr>
          <p:blipFill rotWithShape="1">
            <a:blip r:embed="rId15"/>
            <a:srcRect b="18293"/>
            <a:stretch/>
          </p:blipFill>
          <p:spPr>
            <a:xfrm>
              <a:off x="4292431" y="1339793"/>
              <a:ext cx="2030385" cy="815180"/>
            </a:xfrm>
            <a:prstGeom prst="rect">
              <a:avLst/>
            </a:prstGeom>
            <a:ln w="19050">
              <a:solidFill>
                <a:srgbClr val="FF733E"/>
              </a:solidFill>
              <a:prstDash val="dash"/>
            </a:ln>
          </p:spPr>
        </p:pic>
        <p:sp>
          <p:nvSpPr>
            <p:cNvPr id="1045" name="Rectangle 1044">
              <a:extLst>
                <a:ext uri="{FF2B5EF4-FFF2-40B4-BE49-F238E27FC236}">
                  <a16:creationId xmlns:a16="http://schemas.microsoft.com/office/drawing/2014/main" id="{C0C53488-E44C-B203-982F-72E28E99437A}"/>
                </a:ext>
              </a:extLst>
            </p:cNvPr>
            <p:cNvSpPr/>
            <p:nvPr/>
          </p:nvSpPr>
          <p:spPr>
            <a:xfrm>
              <a:off x="3151650" y="1689642"/>
              <a:ext cx="164983" cy="83317"/>
            </a:xfrm>
            <a:prstGeom prst="rect">
              <a:avLst/>
            </a:prstGeom>
            <a:noFill/>
            <a:ln w="12700">
              <a:solidFill>
                <a:srgbClr val="FF73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4" name="Straight Connector 1053">
              <a:extLst>
                <a:ext uri="{FF2B5EF4-FFF2-40B4-BE49-F238E27FC236}">
                  <a16:creationId xmlns:a16="http://schemas.microsoft.com/office/drawing/2014/main" id="{CAF6231D-DAD9-2161-42BC-2CE6B5A3101E}"/>
                </a:ext>
              </a:extLst>
            </p:cNvPr>
            <p:cNvCxnSpPr>
              <a:cxnSpLocks/>
            </p:cNvCxnSpPr>
            <p:nvPr/>
          </p:nvCxnSpPr>
          <p:spPr>
            <a:xfrm flipV="1">
              <a:off x="3313646" y="1330312"/>
              <a:ext cx="963218" cy="359329"/>
            </a:xfrm>
            <a:prstGeom prst="line">
              <a:avLst/>
            </a:prstGeom>
            <a:ln>
              <a:solidFill>
                <a:srgbClr val="FF733E"/>
              </a:solidFill>
              <a:prstDash val="dash"/>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BB42815E-D9F2-2C95-4383-59CDFC86F6E9}"/>
                </a:ext>
              </a:extLst>
            </p:cNvPr>
            <p:cNvCxnSpPr>
              <a:cxnSpLocks/>
            </p:cNvCxnSpPr>
            <p:nvPr/>
          </p:nvCxnSpPr>
          <p:spPr>
            <a:xfrm>
              <a:off x="3321430" y="1772692"/>
              <a:ext cx="955434" cy="396204"/>
            </a:xfrm>
            <a:prstGeom prst="line">
              <a:avLst/>
            </a:prstGeom>
            <a:ln>
              <a:solidFill>
                <a:srgbClr val="FF733E"/>
              </a:solidFill>
              <a:prstDash val="dash"/>
            </a:ln>
          </p:spPr>
          <p:style>
            <a:lnRef idx="1">
              <a:schemeClr val="accent1"/>
            </a:lnRef>
            <a:fillRef idx="0">
              <a:schemeClr val="accent1"/>
            </a:fillRef>
            <a:effectRef idx="0">
              <a:schemeClr val="accent1"/>
            </a:effectRef>
            <a:fontRef idx="minor">
              <a:schemeClr val="tx1"/>
            </a:fontRef>
          </p:style>
        </p:cxnSp>
      </p:grpSp>
      <p:grpSp>
        <p:nvGrpSpPr>
          <p:cNvPr id="1071" name="Group 1070">
            <a:extLst>
              <a:ext uri="{FF2B5EF4-FFF2-40B4-BE49-F238E27FC236}">
                <a16:creationId xmlns:a16="http://schemas.microsoft.com/office/drawing/2014/main" id="{C0AE0F78-9F49-168C-ADFC-F72F25A75C5B}"/>
              </a:ext>
            </a:extLst>
          </p:cNvPr>
          <p:cNvGrpSpPr/>
          <p:nvPr/>
        </p:nvGrpSpPr>
        <p:grpSpPr>
          <a:xfrm>
            <a:off x="3253902" y="3005052"/>
            <a:ext cx="3093890" cy="1535898"/>
            <a:chOff x="3253902" y="3005052"/>
            <a:chExt cx="3093890" cy="1535898"/>
          </a:xfrm>
        </p:grpSpPr>
        <p:pic>
          <p:nvPicPr>
            <p:cNvPr id="1040" name="Picture 1039" descr="Background pattern&#10;&#10;Description automatically generated">
              <a:extLst>
                <a:ext uri="{FF2B5EF4-FFF2-40B4-BE49-F238E27FC236}">
                  <a16:creationId xmlns:a16="http://schemas.microsoft.com/office/drawing/2014/main" id="{748339FE-4876-CFAC-BACC-1A25C7BEBBEE}"/>
                </a:ext>
              </a:extLst>
            </p:cNvPr>
            <p:cNvPicPr>
              <a:picLocks noChangeAspect="1"/>
            </p:cNvPicPr>
            <p:nvPr/>
          </p:nvPicPr>
          <p:blipFill rotWithShape="1">
            <a:blip r:embed="rId16"/>
            <a:srcRect t="18880" b="15791"/>
            <a:stretch/>
          </p:blipFill>
          <p:spPr>
            <a:xfrm>
              <a:off x="4282482" y="3011425"/>
              <a:ext cx="2065310" cy="788054"/>
            </a:xfrm>
            <a:prstGeom prst="rect">
              <a:avLst/>
            </a:prstGeom>
            <a:ln w="19050">
              <a:solidFill>
                <a:srgbClr val="FF733E"/>
              </a:solidFill>
              <a:prstDash val="dash"/>
            </a:ln>
          </p:spPr>
        </p:pic>
        <p:sp>
          <p:nvSpPr>
            <p:cNvPr id="1047" name="Rectangle 1046">
              <a:extLst>
                <a:ext uri="{FF2B5EF4-FFF2-40B4-BE49-F238E27FC236}">
                  <a16:creationId xmlns:a16="http://schemas.microsoft.com/office/drawing/2014/main" id="{09013AAB-8D99-3A47-B157-D8717F2A498D}"/>
                </a:ext>
              </a:extLst>
            </p:cNvPr>
            <p:cNvSpPr/>
            <p:nvPr/>
          </p:nvSpPr>
          <p:spPr>
            <a:xfrm>
              <a:off x="3253902" y="4457018"/>
              <a:ext cx="164983" cy="83317"/>
            </a:xfrm>
            <a:prstGeom prst="rect">
              <a:avLst/>
            </a:prstGeom>
            <a:noFill/>
            <a:ln w="12700">
              <a:solidFill>
                <a:srgbClr val="FF73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8" name="Straight Connector 1057">
              <a:extLst>
                <a:ext uri="{FF2B5EF4-FFF2-40B4-BE49-F238E27FC236}">
                  <a16:creationId xmlns:a16="http://schemas.microsoft.com/office/drawing/2014/main" id="{B6E629F4-1CA1-D1D1-BA85-21DA0862366F}"/>
                </a:ext>
              </a:extLst>
            </p:cNvPr>
            <p:cNvCxnSpPr>
              <a:cxnSpLocks/>
            </p:cNvCxnSpPr>
            <p:nvPr/>
          </p:nvCxnSpPr>
          <p:spPr>
            <a:xfrm flipV="1">
              <a:off x="3418885" y="3005052"/>
              <a:ext cx="853415" cy="1431554"/>
            </a:xfrm>
            <a:prstGeom prst="line">
              <a:avLst/>
            </a:prstGeom>
            <a:ln>
              <a:solidFill>
                <a:srgbClr val="FF733E"/>
              </a:solidFill>
              <a:prstDash val="dash"/>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70DE5EDE-71B3-8C4E-10F1-FC6E62E7CF84}"/>
                </a:ext>
              </a:extLst>
            </p:cNvPr>
            <p:cNvCxnSpPr>
              <a:cxnSpLocks/>
            </p:cNvCxnSpPr>
            <p:nvPr/>
          </p:nvCxnSpPr>
          <p:spPr>
            <a:xfrm flipV="1">
              <a:off x="3424653" y="3812247"/>
              <a:ext cx="852211" cy="728703"/>
            </a:xfrm>
            <a:prstGeom prst="line">
              <a:avLst/>
            </a:prstGeom>
            <a:ln>
              <a:solidFill>
                <a:srgbClr val="FF733E"/>
              </a:solidFill>
              <a:prstDash val="dash"/>
            </a:ln>
          </p:spPr>
          <p:style>
            <a:lnRef idx="1">
              <a:schemeClr val="accent1"/>
            </a:lnRef>
            <a:fillRef idx="0">
              <a:schemeClr val="accent1"/>
            </a:fillRef>
            <a:effectRef idx="0">
              <a:schemeClr val="accent1"/>
            </a:effectRef>
            <a:fontRef idx="minor">
              <a:schemeClr val="tx1"/>
            </a:fontRef>
          </p:style>
        </p:cxnSp>
      </p:grpSp>
      <p:sp>
        <p:nvSpPr>
          <p:cNvPr id="1063" name="TextBox 1062">
            <a:extLst>
              <a:ext uri="{FF2B5EF4-FFF2-40B4-BE49-F238E27FC236}">
                <a16:creationId xmlns:a16="http://schemas.microsoft.com/office/drawing/2014/main" id="{A7328C0D-2BD8-9695-38BE-79A6023607B8}"/>
              </a:ext>
            </a:extLst>
          </p:cNvPr>
          <p:cNvSpPr txBox="1"/>
          <p:nvPr/>
        </p:nvSpPr>
        <p:spPr>
          <a:xfrm>
            <a:off x="4249242" y="577746"/>
            <a:ext cx="2111091" cy="707886"/>
          </a:xfrm>
          <a:prstGeom prst="rect">
            <a:avLst/>
          </a:prstGeom>
          <a:noFill/>
        </p:spPr>
        <p:txBody>
          <a:bodyPr wrap="none" rtlCol="0">
            <a:spAutoFit/>
          </a:bodyPr>
          <a:lstStyle/>
          <a:p>
            <a:pPr algn="ctr"/>
            <a:r>
              <a:rPr lang="en-US" sz="2000" b="1">
                <a:solidFill>
                  <a:schemeClr val="accent2"/>
                </a:solidFill>
              </a:rPr>
              <a:t>“Hook ‘em Horns”</a:t>
            </a:r>
          </a:p>
          <a:p>
            <a:pPr algn="ctr"/>
            <a:r>
              <a:rPr lang="en-US" sz="2000" b="1">
                <a:solidFill>
                  <a:schemeClr val="accent2"/>
                </a:solidFill>
              </a:rPr>
              <a:t>DLA structures*</a:t>
            </a:r>
          </a:p>
        </p:txBody>
      </p:sp>
      <p:pic>
        <p:nvPicPr>
          <p:cNvPr id="1065" name="Picture 1064" descr="A picture containing handwear&#10;&#10;Description automatically generated">
            <a:extLst>
              <a:ext uri="{FF2B5EF4-FFF2-40B4-BE49-F238E27FC236}">
                <a16:creationId xmlns:a16="http://schemas.microsoft.com/office/drawing/2014/main" id="{E9BF6A2C-C404-54A1-19B3-8B075BC7DEE2}"/>
              </a:ext>
            </a:extLst>
          </p:cNvPr>
          <p:cNvPicPr>
            <a:picLocks noChangeAspect="1"/>
          </p:cNvPicPr>
          <p:nvPr/>
        </p:nvPicPr>
        <p:blipFill>
          <a:blip r:embed="rId17"/>
          <a:stretch>
            <a:fillRect/>
          </a:stretch>
        </p:blipFill>
        <p:spPr>
          <a:xfrm rot="5400000">
            <a:off x="6803985" y="1718659"/>
            <a:ext cx="1244600" cy="1562100"/>
          </a:xfrm>
          <a:prstGeom prst="rect">
            <a:avLst/>
          </a:prstGeom>
        </p:spPr>
      </p:pic>
      <p:sp>
        <p:nvSpPr>
          <p:cNvPr id="1066" name="TextBox 1065">
            <a:extLst>
              <a:ext uri="{FF2B5EF4-FFF2-40B4-BE49-F238E27FC236}">
                <a16:creationId xmlns:a16="http://schemas.microsoft.com/office/drawing/2014/main" id="{E612BC1C-BA57-FDEF-1C5E-FDA26838A53C}"/>
              </a:ext>
            </a:extLst>
          </p:cNvPr>
          <p:cNvSpPr txBox="1"/>
          <p:nvPr/>
        </p:nvSpPr>
        <p:spPr>
          <a:xfrm>
            <a:off x="6671739" y="3495260"/>
            <a:ext cx="2074029" cy="307777"/>
          </a:xfrm>
          <a:prstGeom prst="rect">
            <a:avLst/>
          </a:prstGeom>
          <a:noFill/>
        </p:spPr>
        <p:txBody>
          <a:bodyPr wrap="none" rtlCol="0">
            <a:spAutoFit/>
          </a:bodyPr>
          <a:lstStyle/>
          <a:p>
            <a:r>
              <a:rPr lang="en-US" sz="1400">
                <a:solidFill>
                  <a:schemeClr val="accent2"/>
                </a:solidFill>
              </a:rPr>
              <a:t>* Shaw </a:t>
            </a:r>
            <a:r>
              <a:rPr lang="en-US" sz="1400" i="1">
                <a:solidFill>
                  <a:schemeClr val="accent2"/>
                </a:solidFill>
              </a:rPr>
              <a:t>et al</a:t>
            </a:r>
            <a:r>
              <a:rPr lang="en-US" sz="1400">
                <a:solidFill>
                  <a:schemeClr val="accent2"/>
                </a:solidFill>
              </a:rPr>
              <a:t>. (2017, 2018)</a:t>
            </a:r>
          </a:p>
        </p:txBody>
      </p:sp>
    </p:spTree>
    <p:extLst>
      <p:ext uri="{BB962C8B-B14F-4D97-AF65-F5344CB8AC3E}">
        <p14:creationId xmlns:p14="http://schemas.microsoft.com/office/powerpoint/2010/main" val="69769505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67"/>
                                        </p:tgtEl>
                                        <p:attrNameLst>
                                          <p:attrName>style.visibility</p:attrName>
                                        </p:attrNameLst>
                                      </p:cBhvr>
                                      <p:to>
                                        <p:strVal val="visible"/>
                                      </p:to>
                                    </p:set>
                                    <p:animEffect transition="in" filter="wipe(up)">
                                      <p:cBhvr>
                                        <p:cTn id="7" dur="500"/>
                                        <p:tgtEl>
                                          <p:spTgt spid="10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68"/>
                                        </p:tgtEl>
                                        <p:attrNameLst>
                                          <p:attrName>style.visibility</p:attrName>
                                        </p:attrNameLst>
                                      </p:cBhvr>
                                      <p:to>
                                        <p:strVal val="visible"/>
                                      </p:to>
                                    </p:set>
                                    <p:animEffect transition="in" filter="wipe(left)">
                                      <p:cBhvr>
                                        <p:cTn id="12" dur="500"/>
                                        <p:tgtEl>
                                          <p:spTgt spid="106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69"/>
                                        </p:tgtEl>
                                        <p:attrNameLst>
                                          <p:attrName>style.visibility</p:attrName>
                                        </p:attrNameLst>
                                      </p:cBhvr>
                                      <p:to>
                                        <p:strVal val="visible"/>
                                      </p:to>
                                    </p:set>
                                    <p:animEffect transition="in" filter="wipe(left)">
                                      <p:cBhvr>
                                        <p:cTn id="17" dur="500"/>
                                        <p:tgtEl>
                                          <p:spTgt spid="1069"/>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070"/>
                                        </p:tgtEl>
                                        <p:attrNameLst>
                                          <p:attrName>style.visibility</p:attrName>
                                        </p:attrNameLst>
                                      </p:cBhvr>
                                      <p:to>
                                        <p:strVal val="visible"/>
                                      </p:to>
                                    </p:set>
                                    <p:animEffect transition="in" filter="wipe(left)">
                                      <p:cBhvr>
                                        <p:cTn id="21" dur="500"/>
                                        <p:tgtEl>
                                          <p:spTgt spid="1070"/>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071"/>
                                        </p:tgtEl>
                                        <p:attrNameLst>
                                          <p:attrName>style.visibility</p:attrName>
                                        </p:attrNameLst>
                                      </p:cBhvr>
                                      <p:to>
                                        <p:strVal val="visible"/>
                                      </p:to>
                                    </p:set>
                                    <p:animEffect transition="in" filter="wipe(left)">
                                      <p:cBhvr>
                                        <p:cTn id="25" dur="500"/>
                                        <p:tgtEl>
                                          <p:spTgt spid="1071"/>
                                        </p:tgtEl>
                                      </p:cBhvr>
                                    </p:animEffec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0"/>
                                          </p:stCondLst>
                                        </p:cTn>
                                        <p:tgtEl>
                                          <p:spTgt spid="1063"/>
                                        </p:tgtEl>
                                        <p:attrNameLst>
                                          <p:attrName>style.visibility</p:attrName>
                                        </p:attrNameLst>
                                      </p:cBhvr>
                                      <p:to>
                                        <p:strVal val="visible"/>
                                      </p:to>
                                    </p:set>
                                  </p:childTnLst>
                                </p:cTn>
                              </p:par>
                            </p:childTnLst>
                          </p:cTn>
                        </p:par>
                        <p:par>
                          <p:cTn id="29" fill="hold">
                            <p:stCondLst>
                              <p:cond delay="1500"/>
                            </p:stCondLst>
                            <p:childTnLst>
                              <p:par>
                                <p:cTn id="30" presetID="1" presetClass="entr" presetSubtype="0" fill="hold" grpId="0" nodeType="afterEffect">
                                  <p:stCondLst>
                                    <p:cond delay="0"/>
                                  </p:stCondLst>
                                  <p:childTnLst>
                                    <p:set>
                                      <p:cBhvr>
                                        <p:cTn id="31" dur="1" fill="hold">
                                          <p:stCondLst>
                                            <p:cond delay="0"/>
                                          </p:stCondLst>
                                        </p:cTn>
                                        <p:tgtEl>
                                          <p:spTgt spid="106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65"/>
                                        </p:tgtEl>
                                        <p:attrNameLst>
                                          <p:attrName>style.visibility</p:attrName>
                                        </p:attrNameLst>
                                      </p:cBhvr>
                                      <p:to>
                                        <p:strVal val="visible"/>
                                      </p:to>
                                    </p:set>
                                    <p:animEffect transition="in" filter="wipe(left)">
                                      <p:cBhvr>
                                        <p:cTn id="36" dur="500"/>
                                        <p:tgtEl>
                                          <p:spTgt spid="1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3" grpId="0"/>
      <p:bldP spid="1066" grpId="0"/>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1800</TotalTime>
  <Words>1687</Words>
  <Application>Microsoft Macintosh PowerPoint</Application>
  <PresentationFormat>On-screen Show (4:3)</PresentationFormat>
  <Paragraphs>250</Paragraphs>
  <Slides>11</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Helvetica</vt:lpstr>
      <vt:lpstr>Times New Roman</vt:lpstr>
      <vt:lpstr>Wingdings</vt:lpstr>
      <vt:lpstr>Retrospect</vt:lpstr>
      <vt:lpstr>Stabilization &amp; manipulation of laser-driven plasma acceleration with a weak auxiliary laser pulse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Brant Bowers</dc:creator>
  <cp:lastModifiedBy>Downer, Michael</cp:lastModifiedBy>
  <cp:revision>621</cp:revision>
  <dcterms:modified xsi:type="dcterms:W3CDTF">2022-11-08T11:55:47Z</dcterms:modified>
</cp:coreProperties>
</file>